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98"/>
  </p:notesMasterIdLst>
  <p:sldIdLst>
    <p:sldId id="256" r:id="rId5"/>
    <p:sldId id="257" r:id="rId6"/>
    <p:sldId id="258" r:id="rId7"/>
    <p:sldId id="259" r:id="rId8"/>
    <p:sldId id="413" r:id="rId9"/>
    <p:sldId id="264" r:id="rId10"/>
    <p:sldId id="403" r:id="rId11"/>
    <p:sldId id="404" r:id="rId12"/>
    <p:sldId id="263" r:id="rId13"/>
    <p:sldId id="401" r:id="rId14"/>
    <p:sldId id="267" r:id="rId15"/>
    <p:sldId id="268" r:id="rId16"/>
    <p:sldId id="269" r:id="rId17"/>
    <p:sldId id="272" r:id="rId18"/>
    <p:sldId id="273" r:id="rId19"/>
    <p:sldId id="410" r:id="rId20"/>
    <p:sldId id="409" r:id="rId21"/>
    <p:sldId id="280" r:id="rId22"/>
    <p:sldId id="281" r:id="rId23"/>
    <p:sldId id="282" r:id="rId24"/>
    <p:sldId id="283" r:id="rId25"/>
    <p:sldId id="284" r:id="rId26"/>
    <p:sldId id="415" r:id="rId27"/>
    <p:sldId id="458" r:id="rId28"/>
    <p:sldId id="291" r:id="rId29"/>
    <p:sldId id="417" r:id="rId30"/>
    <p:sldId id="418" r:id="rId31"/>
    <p:sldId id="362" r:id="rId32"/>
    <p:sldId id="372" r:id="rId33"/>
    <p:sldId id="419" r:id="rId34"/>
    <p:sldId id="420" r:id="rId35"/>
    <p:sldId id="421" r:id="rId36"/>
    <p:sldId id="427" r:id="rId37"/>
    <p:sldId id="422" r:id="rId38"/>
    <p:sldId id="426" r:id="rId39"/>
    <p:sldId id="424" r:id="rId40"/>
    <p:sldId id="425" r:id="rId41"/>
    <p:sldId id="428" r:id="rId42"/>
    <p:sldId id="423" r:id="rId43"/>
    <p:sldId id="301" r:id="rId44"/>
    <p:sldId id="302" r:id="rId45"/>
    <p:sldId id="429" r:id="rId46"/>
    <p:sldId id="430" r:id="rId47"/>
    <p:sldId id="380" r:id="rId48"/>
    <p:sldId id="379" r:id="rId49"/>
    <p:sldId id="432" r:id="rId50"/>
    <p:sldId id="431" r:id="rId51"/>
    <p:sldId id="384" r:id="rId52"/>
    <p:sldId id="391" r:id="rId53"/>
    <p:sldId id="459" r:id="rId54"/>
    <p:sldId id="460" r:id="rId55"/>
    <p:sldId id="461" r:id="rId56"/>
    <p:sldId id="462" r:id="rId57"/>
    <p:sldId id="433" r:id="rId58"/>
    <p:sldId id="434" r:id="rId59"/>
    <p:sldId id="382" r:id="rId60"/>
    <p:sldId id="378" r:id="rId61"/>
    <p:sldId id="435" r:id="rId62"/>
    <p:sldId id="436" r:id="rId63"/>
    <p:sldId id="385" r:id="rId64"/>
    <p:sldId id="389" r:id="rId65"/>
    <p:sldId id="439" r:id="rId66"/>
    <p:sldId id="440" r:id="rId67"/>
    <p:sldId id="441" r:id="rId68"/>
    <p:sldId id="442" r:id="rId69"/>
    <p:sldId id="437" r:id="rId70"/>
    <p:sldId id="388" r:id="rId71"/>
    <p:sldId id="411" r:id="rId72"/>
    <p:sldId id="438" r:id="rId73"/>
    <p:sldId id="445" r:id="rId74"/>
    <p:sldId id="443" r:id="rId75"/>
    <p:sldId id="345" r:id="rId76"/>
    <p:sldId id="444" r:id="rId77"/>
    <p:sldId id="449" r:id="rId78"/>
    <p:sldId id="447" r:id="rId79"/>
    <p:sldId id="448" r:id="rId80"/>
    <p:sldId id="446" r:id="rId81"/>
    <p:sldId id="450" r:id="rId82"/>
    <p:sldId id="451" r:id="rId83"/>
    <p:sldId id="452" r:id="rId84"/>
    <p:sldId id="453" r:id="rId85"/>
    <p:sldId id="454" r:id="rId86"/>
    <p:sldId id="455" r:id="rId87"/>
    <p:sldId id="456" r:id="rId88"/>
    <p:sldId id="457" r:id="rId89"/>
    <p:sldId id="354" r:id="rId90"/>
    <p:sldId id="355" r:id="rId91"/>
    <p:sldId id="357" r:id="rId92"/>
    <p:sldId id="358" r:id="rId93"/>
    <p:sldId id="406" r:id="rId94"/>
    <p:sldId id="463" r:id="rId95"/>
    <p:sldId id="408" r:id="rId96"/>
    <p:sldId id="414" r:id="rId9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garet Sabongi" initials="MS" lastIdx="5" clrIdx="0">
    <p:extLst/>
  </p:cmAuthor>
  <p:cmAuthor id="2" name="Kayse Harshaw" initials="KH" lastIdx="5" clrIdx="1">
    <p:extLst/>
  </p:cmAuthor>
  <p:cmAuthor id="3" name="Windows User" initials="WU"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6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7" autoAdjust="0"/>
    <p:restoredTop sz="80357" autoAdjust="0"/>
  </p:normalViewPr>
  <p:slideViewPr>
    <p:cSldViewPr snapToGrid="0">
      <p:cViewPr varScale="1">
        <p:scale>
          <a:sx n="71" d="100"/>
          <a:sy n="71" d="100"/>
        </p:scale>
        <p:origin x="1632" y="62"/>
      </p:cViewPr>
      <p:guideLst>
        <p:guide orient="horz" pos="2160"/>
        <p:guide pos="2880"/>
      </p:guideLst>
    </p:cSldViewPr>
  </p:slideViewPr>
  <p:outlineViewPr>
    <p:cViewPr>
      <p:scale>
        <a:sx n="33" d="100"/>
        <a:sy n="33" d="100"/>
      </p:scale>
      <p:origin x="0" y="-8386"/>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8AB1433-BF8B-45C5-81D6-089F21EECCF9}" type="datetimeFigureOut">
              <a:rPr lang="en-US" smtClean="0"/>
              <a:t>10/31/2017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6530340-F5C0-43BA-9CC1-D63E860F355B}" type="slidenum">
              <a:rPr lang="en-US" smtClean="0"/>
              <a:t>‹#›</a:t>
            </a:fld>
            <a:endParaRPr lang="en-US"/>
          </a:p>
        </p:txBody>
      </p:sp>
    </p:spTree>
    <p:extLst>
      <p:ext uri="{BB962C8B-B14F-4D97-AF65-F5344CB8AC3E}">
        <p14:creationId xmlns:p14="http://schemas.microsoft.com/office/powerpoint/2010/main" val="1912236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a:t>
            </a:fld>
            <a:endParaRPr lang="en-US"/>
          </a:p>
        </p:txBody>
      </p:sp>
    </p:spTree>
    <p:extLst>
      <p:ext uri="{BB962C8B-B14F-4D97-AF65-F5344CB8AC3E}">
        <p14:creationId xmlns:p14="http://schemas.microsoft.com/office/powerpoint/2010/main" val="399091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 single task which is documented by a work sample</a:t>
            </a:r>
            <a:r>
              <a:rPr lang="en-US" altLang="en-US" baseline="0" dirty="0" smtClean="0"/>
              <a:t> (primary evidence) and again by an observation form (secondary evidence) cannot be called two assessment tasks. If one task is presented in two ways (student’s worksheet as primary evidence and teacher’s observation of the student’s work as secondary evidence), the entry will receive a </a:t>
            </a:r>
            <a:r>
              <a:rPr lang="en-US" altLang="en-US" baseline="0" dirty="0" err="1" smtClean="0"/>
              <a:t>redocumentation</a:t>
            </a:r>
            <a:r>
              <a:rPr lang="en-US" altLang="en-US" baseline="0" dirty="0" smtClean="0"/>
              <a:t> nonscorable code.</a:t>
            </a:r>
            <a:endParaRPr lang="en-US" altLang="en-US" dirty="0" smtClean="0"/>
          </a:p>
          <a:p>
            <a:endParaRPr lang="en-US" altLang="en-US" dirty="0" smtClean="0"/>
          </a:p>
          <a:p>
            <a:r>
              <a:rPr lang="en-US" altLang="en-US" dirty="0" smtClean="0"/>
              <a:t>If the same worksheet is given a second time to the student on the same day, using the same materials, the same amount of prompting and in the same setting, that would be considered </a:t>
            </a:r>
            <a:r>
              <a:rPr lang="en-US" altLang="en-US" dirty="0" err="1" smtClean="0"/>
              <a:t>redocumentation</a:t>
            </a:r>
            <a:r>
              <a:rPr lang="en-US" altLang="en-US" dirty="0" smtClean="0"/>
              <a:t>.  In addition, a student’s assessment task must have a clear and distinct beginning and ending. One assessment task should be entirely complete before another task starts.  It is </a:t>
            </a:r>
            <a:r>
              <a:rPr lang="en-US" altLang="en-US" u="sng" dirty="0" smtClean="0"/>
              <a:t>not</a:t>
            </a:r>
            <a:r>
              <a:rPr lang="en-US" altLang="en-US" dirty="0" smtClean="0"/>
              <a:t> recommended that students be given two assessment tasks on the same day.</a:t>
            </a:r>
          </a:p>
          <a:p>
            <a:endParaRPr lang="en-US" altLang="en-US" dirty="0" smtClean="0"/>
          </a:p>
          <a:p>
            <a:r>
              <a:rPr lang="en-US" altLang="en-US" dirty="0" smtClean="0"/>
              <a:t>An activity that is repeated on a different day with the same materials is still </a:t>
            </a:r>
            <a:r>
              <a:rPr lang="en-US" altLang="en-US" dirty="0" err="1" smtClean="0"/>
              <a:t>scorable</a:t>
            </a:r>
            <a:r>
              <a:rPr lang="en-US" altLang="en-US" dirty="0" smtClean="0"/>
              <a:t>, particularly with low functioning students. For example, if the teacher is doing comprehension activities on adapted text, the same symbols and picture representations of the characters,</a:t>
            </a:r>
            <a:r>
              <a:rPr lang="en-US" altLang="en-US" baseline="0" dirty="0" smtClean="0"/>
              <a:t> </a:t>
            </a:r>
            <a:r>
              <a:rPr lang="en-US" altLang="en-US" dirty="0" smtClean="0"/>
              <a:t>events, and</a:t>
            </a:r>
            <a:r>
              <a:rPr lang="en-US" altLang="en-US" baseline="0" dirty="0" smtClean="0"/>
              <a:t> settings</a:t>
            </a:r>
            <a:r>
              <a:rPr lang="en-US" altLang="en-US" dirty="0" smtClean="0"/>
              <a:t> are used throughout the unit.</a:t>
            </a:r>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13</a:t>
            </a:fld>
            <a:endParaRPr lang="en-US"/>
          </a:p>
        </p:txBody>
      </p:sp>
    </p:spTree>
    <p:extLst>
      <p:ext uri="{BB962C8B-B14F-4D97-AF65-F5344CB8AC3E}">
        <p14:creationId xmlns:p14="http://schemas.microsoft.com/office/powerpoint/2010/main" val="1387387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smtClean="0"/>
              <a:t>The</a:t>
            </a:r>
            <a:r>
              <a:rPr lang="en-US" altLang="en-US" baseline="0" dirty="0" smtClean="0"/>
              <a:t> student’s Collection Period 2 Primary Evidence (captioned photos) is on the left side of this slide. The student’s Collection Period 2 Secondary Evidence (observation form) is on the right side of this slide. The student performed a single task, but it was documented in the GAA portfolio in two ways.</a:t>
            </a:r>
          </a:p>
          <a:p>
            <a:pPr defTabSz="931774">
              <a:defRPr/>
            </a:pPr>
            <a:endParaRPr lang="en-US" altLang="en-US" baseline="0" dirty="0" smtClean="0"/>
          </a:p>
          <a:p>
            <a:pPr defTabSz="931774">
              <a:defRPr/>
            </a:pPr>
            <a:r>
              <a:rPr lang="en-US" altLang="en-US" baseline="0" dirty="0" smtClean="0"/>
              <a:t>Photos are present in the original evidence.  Since the parent did not sign a Release Form to allow photos of student to be used in training, the pictures are not included in this PowerPoint.</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14</a:t>
            </a:fld>
            <a:endParaRPr lang="en-US"/>
          </a:p>
        </p:txBody>
      </p:sp>
    </p:spTree>
    <p:extLst>
      <p:ext uri="{BB962C8B-B14F-4D97-AF65-F5344CB8AC3E}">
        <p14:creationId xmlns:p14="http://schemas.microsoft.com/office/powerpoint/2010/main" val="3580282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An annotation that states the student received a score of  “100% for participation”  is incomplete and insufficient for scoring. In order to be considered for scoring, it must be clear what criteria are being used to assess the student’s performance</a:t>
            </a:r>
            <a:r>
              <a:rPr lang="en-US" altLang="en-US" baseline="0" dirty="0" smtClean="0"/>
              <a:t> on </a:t>
            </a:r>
            <a:r>
              <a:rPr lang="en-US" altLang="en-US" dirty="0" smtClean="0"/>
              <a:t> the assessment task. In what way did the student participate? How is the task related to the standard and indicator? What was the student’s response, and was that response correct? </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15</a:t>
            </a:fld>
            <a:endParaRPr lang="en-US"/>
          </a:p>
        </p:txBody>
      </p:sp>
    </p:spTree>
    <p:extLst>
      <p:ext uri="{BB962C8B-B14F-4D97-AF65-F5344CB8AC3E}">
        <p14:creationId xmlns:p14="http://schemas.microsoft.com/office/powerpoint/2010/main" val="1402820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sure someone who is not familiar with the student and his/her work could discern what the student was asked to do. The</a:t>
            </a:r>
            <a:r>
              <a:rPr lang="en-US" baseline="0" dirty="0" smtClean="0"/>
              <a:t> connection of the student’s task to the standard and element/indicator should not require explanation; it should be clear even to a casual observer how the student’s work connects to the standard and element/indicator.</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16</a:t>
            </a:fld>
            <a:endParaRPr lang="en-US"/>
          </a:p>
        </p:txBody>
      </p:sp>
    </p:spTree>
    <p:extLst>
      <p:ext uri="{BB962C8B-B14F-4D97-AF65-F5344CB8AC3E}">
        <p14:creationId xmlns:p14="http://schemas.microsoft.com/office/powerpoint/2010/main" val="564258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way for the student</a:t>
            </a:r>
            <a:r>
              <a:rPr lang="en-US" baseline="0" dirty="0" smtClean="0"/>
              <a:t> </a:t>
            </a:r>
            <a:r>
              <a:rPr lang="en-US" dirty="0" smtClean="0"/>
              <a:t>to demonstrate Achievement/Progress is to perform tasks in Collection Period</a:t>
            </a:r>
            <a:r>
              <a:rPr lang="en-US" baseline="0" dirty="0" smtClean="0"/>
              <a:t> 2 which require a greater depth of knowledge that the tasks which were performed in Collection Period 1.</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18</a:t>
            </a:fld>
            <a:endParaRPr lang="en-US"/>
          </a:p>
        </p:txBody>
      </p:sp>
    </p:spTree>
    <p:extLst>
      <p:ext uri="{BB962C8B-B14F-4D97-AF65-F5344CB8AC3E}">
        <p14:creationId xmlns:p14="http://schemas.microsoft.com/office/powerpoint/2010/main" val="2802711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19</a:t>
            </a:fld>
            <a:endParaRPr lang="en-US"/>
          </a:p>
        </p:txBody>
      </p:sp>
    </p:spTree>
    <p:extLst>
      <p:ext uri="{BB962C8B-B14F-4D97-AF65-F5344CB8AC3E}">
        <p14:creationId xmlns:p14="http://schemas.microsoft.com/office/powerpoint/2010/main" val="4227540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student who received, for example, “Limited Verbal Prompting” cannot also be described as “Independent.” Only if a student needs no prompting can he or she be described as independent.  </a:t>
            </a:r>
          </a:p>
          <a:p>
            <a:endParaRPr lang="en-US" baseline="0" dirty="0" smtClean="0"/>
          </a:p>
          <a:p>
            <a:r>
              <a:rPr lang="en-US" baseline="0" dirty="0" smtClean="0"/>
              <a:t>Prompting is guidance which leads a student to the correct answer (</a:t>
            </a:r>
            <a:r>
              <a:rPr lang="en-US" i="1" baseline="0" dirty="0" smtClean="0"/>
              <a:t>notice the minus sign on that math problem; look again at this page of the story to find the name of the main character; look again at the map of Georgia to find the Okefenokee Swamp; </a:t>
            </a:r>
            <a:r>
              <a:rPr lang="en-US" i="0" baseline="0" dirty="0" smtClean="0"/>
              <a:t>and so on</a:t>
            </a:r>
            <a:r>
              <a:rPr lang="en-US" baseline="0" dirty="0" smtClean="0"/>
              <a:t>).   Instruction and assistance (</a:t>
            </a:r>
            <a:r>
              <a:rPr lang="en-US" i="1" baseline="0" dirty="0" smtClean="0"/>
              <a:t>turn to page 32; be sure you have a sharpened pencil; please don’t talk to your neighbor; you have 15 more minutes to complete your work</a:t>
            </a:r>
            <a:r>
              <a:rPr lang="en-US" i="0" baseline="0" dirty="0" smtClean="0"/>
              <a:t>;</a:t>
            </a:r>
            <a:r>
              <a:rPr lang="en-US" baseline="0" dirty="0" smtClean="0"/>
              <a:t> and so on) are </a:t>
            </a:r>
            <a:r>
              <a:rPr lang="en-US" u="sng" baseline="0" dirty="0" smtClean="0"/>
              <a:t>not</a:t>
            </a:r>
            <a:r>
              <a:rPr lang="en-US" baseline="0" dirty="0" smtClean="0"/>
              <a:t> prompts.</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20</a:t>
            </a:fld>
            <a:endParaRPr lang="en-US"/>
          </a:p>
        </p:txBody>
      </p:sp>
    </p:spTree>
    <p:extLst>
      <p:ext uri="{BB962C8B-B14F-4D97-AF65-F5344CB8AC3E}">
        <p14:creationId xmlns:p14="http://schemas.microsoft.com/office/powerpoint/2010/main" val="1637006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21</a:t>
            </a:fld>
            <a:endParaRPr lang="en-US"/>
          </a:p>
        </p:txBody>
      </p:sp>
    </p:spTree>
    <p:extLst>
      <p:ext uri="{BB962C8B-B14F-4D97-AF65-F5344CB8AC3E}">
        <p14:creationId xmlns:p14="http://schemas.microsoft.com/office/powerpoint/2010/main" val="497162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For example, doing a math worksheet alone at a desk in the hallway is NOT a purposeful setting for a</a:t>
            </a:r>
            <a:r>
              <a:rPr lang="en-US" altLang="en-US" baseline="0" dirty="0" smtClean="0"/>
              <a:t> math</a:t>
            </a:r>
            <a:r>
              <a:rPr lang="en-US" altLang="en-US" dirty="0" smtClean="0"/>
              <a:t> task.</a:t>
            </a:r>
          </a:p>
          <a:p>
            <a:r>
              <a:rPr lang="en-US" altLang="en-US" dirty="0" smtClean="0"/>
              <a:t>If using acronyms or terms that may not be universally understood,</a:t>
            </a:r>
            <a:r>
              <a:rPr lang="en-US" altLang="en-US" baseline="0" dirty="0" smtClean="0"/>
              <a:t> please define the terms</a:t>
            </a:r>
            <a:r>
              <a:rPr lang="en-US" altLang="en-US" dirty="0" smtClean="0"/>
              <a:t>. E.g., if the annotation</a:t>
            </a:r>
            <a:r>
              <a:rPr lang="en-US" altLang="en-US" baseline="0" dirty="0" smtClean="0"/>
              <a:t> says “Mr. Smith’s classroom,” please state if the room is a special education or a general education setting.</a:t>
            </a:r>
            <a:endParaRPr lang="en-US" altLang="en-US" dirty="0" smtClean="0"/>
          </a:p>
          <a:p>
            <a:endParaRPr lang="en-US" altLang="en-US" dirty="0" smtClean="0"/>
          </a:p>
        </p:txBody>
      </p:sp>
      <p:sp>
        <p:nvSpPr>
          <p:cNvPr id="4" name="Slide Number Placeholder 3"/>
          <p:cNvSpPr>
            <a:spLocks noGrp="1"/>
          </p:cNvSpPr>
          <p:nvPr>
            <p:ph type="sldNum" sz="quarter" idx="10"/>
          </p:nvPr>
        </p:nvSpPr>
        <p:spPr/>
        <p:txBody>
          <a:bodyPr/>
          <a:lstStyle/>
          <a:p>
            <a:fld id="{E6530340-F5C0-43BA-9CC1-D63E860F355B}" type="slidenum">
              <a:rPr lang="en-US" smtClean="0"/>
              <a:t>22</a:t>
            </a:fld>
            <a:endParaRPr lang="en-US"/>
          </a:p>
        </p:txBody>
      </p:sp>
    </p:spTree>
    <p:extLst>
      <p:ext uri="{BB962C8B-B14F-4D97-AF65-F5344CB8AC3E}">
        <p14:creationId xmlns:p14="http://schemas.microsoft.com/office/powerpoint/2010/main" val="2443674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p:txBody>
      </p:sp>
      <p:sp>
        <p:nvSpPr>
          <p:cNvPr id="4" name="Slide Number Placeholder 3"/>
          <p:cNvSpPr>
            <a:spLocks noGrp="1"/>
          </p:cNvSpPr>
          <p:nvPr>
            <p:ph type="sldNum" sz="quarter" idx="10"/>
          </p:nvPr>
        </p:nvSpPr>
        <p:spPr/>
        <p:txBody>
          <a:bodyPr/>
          <a:lstStyle/>
          <a:p>
            <a:fld id="{E6530340-F5C0-43BA-9CC1-D63E860F355B}" type="slidenum">
              <a:rPr lang="en-US" smtClean="0"/>
              <a:t>23</a:t>
            </a:fld>
            <a:endParaRPr lang="en-US"/>
          </a:p>
        </p:txBody>
      </p:sp>
    </p:spTree>
    <p:extLst>
      <p:ext uri="{BB962C8B-B14F-4D97-AF65-F5344CB8AC3E}">
        <p14:creationId xmlns:p14="http://schemas.microsoft.com/office/powerpoint/2010/main" val="2443674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Materials were shipped to districts during</a:t>
            </a:r>
            <a:r>
              <a:rPr lang="en-US" altLang="en-US" baseline="0" dirty="0" smtClean="0"/>
              <a:t> the last week of August 2017.</a:t>
            </a:r>
            <a:endParaRPr lang="en-US" altLang="en-US" dirty="0" smtClean="0"/>
          </a:p>
          <a:p>
            <a:r>
              <a:rPr lang="en-US" altLang="en-US" dirty="0" smtClean="0"/>
              <a:t>We encourage systems to send completed GAA portfolios to the scoring center earlier than the March 23, 2018 deadline, if possible.</a:t>
            </a:r>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3</a:t>
            </a:fld>
            <a:endParaRPr lang="en-US"/>
          </a:p>
        </p:txBody>
      </p:sp>
    </p:spTree>
    <p:extLst>
      <p:ext uri="{BB962C8B-B14F-4D97-AF65-F5344CB8AC3E}">
        <p14:creationId xmlns:p14="http://schemas.microsoft.com/office/powerpoint/2010/main" val="3550670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Extended Content Standards document will give you a range of tasks which will align</a:t>
            </a:r>
            <a:r>
              <a:rPr lang="en-US" altLang="en-US" baseline="0" dirty="0" smtClean="0"/>
              <a:t> to individual content standards.  The Extended Content Standards describe tasks which have different degrees of complexity.</a:t>
            </a:r>
            <a:endParaRPr lang="en-US" altLang="en-US" dirty="0" smtClean="0"/>
          </a:p>
        </p:txBody>
      </p:sp>
      <p:sp>
        <p:nvSpPr>
          <p:cNvPr id="4" name="Slide Number Placeholder 3"/>
          <p:cNvSpPr>
            <a:spLocks noGrp="1"/>
          </p:cNvSpPr>
          <p:nvPr>
            <p:ph type="sldNum" sz="quarter" idx="10"/>
          </p:nvPr>
        </p:nvSpPr>
        <p:spPr/>
        <p:txBody>
          <a:bodyPr/>
          <a:lstStyle/>
          <a:p>
            <a:fld id="{E6530340-F5C0-43BA-9CC1-D63E860F355B}" type="slidenum">
              <a:rPr lang="en-US" smtClean="0"/>
              <a:t>24</a:t>
            </a:fld>
            <a:endParaRPr lang="en-US"/>
          </a:p>
        </p:txBody>
      </p:sp>
    </p:spTree>
    <p:extLst>
      <p:ext uri="{BB962C8B-B14F-4D97-AF65-F5344CB8AC3E}">
        <p14:creationId xmlns:p14="http://schemas.microsoft.com/office/powerpoint/2010/main" val="666923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time is limited, this presentation devotes more time to Science and Social Studies tasks. Tasks which align to the “new” Science and Social Studies standards</a:t>
            </a:r>
            <a:r>
              <a:rPr lang="en-US" baseline="0" dirty="0" smtClean="0"/>
              <a:t> will be part of the GAA for the first time in 2017-2018. There are no longer any co-requisite Characteristics of Science.</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25</a:t>
            </a:fld>
            <a:endParaRPr lang="en-US"/>
          </a:p>
        </p:txBody>
      </p:sp>
    </p:spTree>
    <p:extLst>
      <p:ext uri="{BB962C8B-B14F-4D97-AF65-F5344CB8AC3E}">
        <p14:creationId xmlns:p14="http://schemas.microsoft.com/office/powerpoint/2010/main" val="2137472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8025"/>
            <a:ext cx="4725988" cy="3544888"/>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E09607A-F592-4AC4-9857-E8FB4B02BF2A}" type="slidenum">
              <a:rPr lang="en-US" smtClean="0"/>
              <a:pPr>
                <a:defRPr/>
              </a:pPr>
              <a:t>26</a:t>
            </a:fld>
            <a:endParaRPr lang="en-US" dirty="0"/>
          </a:p>
        </p:txBody>
      </p:sp>
    </p:spTree>
    <p:extLst>
      <p:ext uri="{BB962C8B-B14F-4D97-AF65-F5344CB8AC3E}">
        <p14:creationId xmlns:p14="http://schemas.microsoft.com/office/powerpoint/2010/main" val="9339093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Tasks which align</a:t>
            </a:r>
            <a:r>
              <a:rPr lang="en-US" baseline="0" dirty="0" smtClean="0"/>
              <a:t> to this content standard are presented on a continuum, shown here with the least complex tasks in the column on the far left.</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27</a:t>
            </a:fld>
            <a:endParaRPr lang="en-US"/>
          </a:p>
        </p:txBody>
      </p:sp>
    </p:spTree>
    <p:extLst>
      <p:ext uri="{BB962C8B-B14F-4D97-AF65-F5344CB8AC3E}">
        <p14:creationId xmlns:p14="http://schemas.microsoft.com/office/powerpoint/2010/main" val="362534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28</a:t>
            </a:fld>
            <a:endParaRPr lang="en-US"/>
          </a:p>
        </p:txBody>
      </p:sp>
    </p:spTree>
    <p:extLst>
      <p:ext uri="{BB962C8B-B14F-4D97-AF65-F5344CB8AC3E}">
        <p14:creationId xmlns:p14="http://schemas.microsoft.com/office/powerpoint/2010/main" val="959419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 whose work is seen here is able to speak verbally.  The students who are assessed on the GAA who are unable to express</a:t>
            </a:r>
            <a:r>
              <a:rPr lang="en-US" baseline="0" dirty="0" smtClean="0"/>
              <a:t> themselves in this way can still “speak” by nodding, pointing, using American Sign Language, using eye gaze and/or using an assistive device.</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29</a:t>
            </a:fld>
            <a:endParaRPr lang="en-US"/>
          </a:p>
        </p:txBody>
      </p:sp>
    </p:spTree>
    <p:extLst>
      <p:ext uri="{BB962C8B-B14F-4D97-AF65-F5344CB8AC3E}">
        <p14:creationId xmlns:p14="http://schemas.microsoft.com/office/powerpoint/2010/main" val="3848264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8025"/>
            <a:ext cx="4725988" cy="3544888"/>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E09607A-F592-4AC4-9857-E8FB4B02BF2A}" type="slidenum">
              <a:rPr lang="en-US" smtClean="0"/>
              <a:pPr>
                <a:defRPr/>
              </a:pPr>
              <a:t>30</a:t>
            </a:fld>
            <a:endParaRPr lang="en-US" dirty="0"/>
          </a:p>
        </p:txBody>
      </p:sp>
    </p:spTree>
    <p:extLst>
      <p:ext uri="{BB962C8B-B14F-4D97-AF65-F5344CB8AC3E}">
        <p14:creationId xmlns:p14="http://schemas.microsoft.com/office/powerpoint/2010/main" val="534602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33</a:t>
            </a:fld>
            <a:endParaRPr lang="en-US"/>
          </a:p>
        </p:txBody>
      </p:sp>
    </p:spTree>
    <p:extLst>
      <p:ext uri="{BB962C8B-B14F-4D97-AF65-F5344CB8AC3E}">
        <p14:creationId xmlns:p14="http://schemas.microsoft.com/office/powerpoint/2010/main" val="2218387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 chose words</a:t>
            </a:r>
            <a:r>
              <a:rPr lang="en-US" baseline="0" dirty="0" smtClean="0"/>
              <a:t> and phrases which were cut out by the teacher to write about the Wright Brothers.</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34</a:t>
            </a:fld>
            <a:endParaRPr lang="en-US"/>
          </a:p>
        </p:txBody>
      </p:sp>
    </p:spTree>
    <p:extLst>
      <p:ext uri="{BB962C8B-B14F-4D97-AF65-F5344CB8AC3E}">
        <p14:creationId xmlns:p14="http://schemas.microsoft.com/office/powerpoint/2010/main" val="1887556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36</a:t>
            </a:fld>
            <a:endParaRPr lang="en-US" dirty="0"/>
          </a:p>
        </p:txBody>
      </p:sp>
    </p:spTree>
    <p:extLst>
      <p:ext uri="{BB962C8B-B14F-4D97-AF65-F5344CB8AC3E}">
        <p14:creationId xmlns:p14="http://schemas.microsoft.com/office/powerpoint/2010/main" val="303941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The Examiner’s Manual (EM) should be used in conjunction with the other resources available on the </a:t>
            </a:r>
            <a:r>
              <a:rPr lang="en-US" dirty="0" err="1" smtClean="0"/>
              <a:t>GaDOE’s</a:t>
            </a:r>
            <a:r>
              <a:rPr lang="en-US" dirty="0" smtClean="0"/>
              <a:t> website (School &amp; System Test Coordinator’s Manual, supporting ancillary documents, etc.).</a:t>
            </a:r>
            <a:r>
              <a:rPr lang="en-US" baseline="0" dirty="0" smtClean="0"/>
              <a:t>   </a:t>
            </a:r>
            <a:r>
              <a:rPr lang="en-US" dirty="0" smtClean="0"/>
              <a:t>It</a:t>
            </a:r>
            <a:r>
              <a:rPr lang="en-US" baseline="0" dirty="0" smtClean="0"/>
              <a:t> i</a:t>
            </a:r>
            <a:r>
              <a:rPr lang="en-US" dirty="0" smtClean="0"/>
              <a:t>s important to be familiar with all of the contents of the Examiner’s Manual.</a:t>
            </a:r>
            <a:r>
              <a:rPr lang="en-US" baseline="0" dirty="0" smtClean="0"/>
              <a:t> He</a:t>
            </a:r>
            <a:r>
              <a:rPr lang="en-US" dirty="0" smtClean="0"/>
              <a:t>re are some quick references: </a:t>
            </a:r>
          </a:p>
          <a:p>
            <a:pPr>
              <a:defRPr/>
            </a:pPr>
            <a:endParaRPr lang="en-US" dirty="0" smtClean="0"/>
          </a:p>
          <a:p>
            <a:pPr>
              <a:defRPr/>
            </a:pPr>
            <a:r>
              <a:rPr lang="en-US" dirty="0" smtClean="0"/>
              <a:t>The Quick-Glance Index - includes some of the key concepts related to the GAA</a:t>
            </a:r>
          </a:p>
          <a:p>
            <a:pPr marL="173327" indent="-173327">
              <a:buFont typeface="Arial" panose="020B0604020202020204" pitchFamily="34" charset="0"/>
              <a:buChar char="•"/>
              <a:defRPr/>
            </a:pPr>
            <a:r>
              <a:rPr lang="en-US" dirty="0" smtClean="0"/>
              <a:t>Key Dates – page 1</a:t>
            </a:r>
          </a:p>
          <a:p>
            <a:pPr marL="173327" indent="-173327">
              <a:buFont typeface="Arial" panose="020B0604020202020204" pitchFamily="34" charset="0"/>
              <a:buChar char="•"/>
              <a:defRPr/>
            </a:pPr>
            <a:r>
              <a:rPr lang="en-US" dirty="0" smtClean="0"/>
              <a:t>Updates -  Resource Guide</a:t>
            </a:r>
          </a:p>
          <a:p>
            <a:pPr marL="173327" indent="-173327">
              <a:buFont typeface="Arial" panose="020B0604020202020204" pitchFamily="34" charset="0"/>
              <a:buChar char="•"/>
              <a:defRPr/>
            </a:pPr>
            <a:r>
              <a:rPr lang="en-US" dirty="0" smtClean="0"/>
              <a:t>Participation Guidelines- The first steps in identifying students for the GAA.  Each GAA student should meet these guidelines.</a:t>
            </a:r>
          </a:p>
          <a:p>
            <a:pPr marL="173327" indent="-173327">
              <a:buFont typeface="Arial" panose="020B0604020202020204" pitchFamily="34" charset="0"/>
              <a:buChar char="•"/>
              <a:defRPr/>
            </a:pPr>
            <a:r>
              <a:rPr lang="en-US" dirty="0" smtClean="0"/>
              <a:t>Portfolio Components – Teachers are strongly</a:t>
            </a:r>
            <a:r>
              <a:rPr lang="en-US" baseline="0" dirty="0" smtClean="0"/>
              <a:t> encouraged</a:t>
            </a:r>
            <a:r>
              <a:rPr lang="en-US" dirty="0" smtClean="0"/>
              <a:t> to use these in conjunction with the Blueprint and Standards when putting together portfolios.</a:t>
            </a:r>
            <a:r>
              <a:rPr lang="en-US" baseline="0" dirty="0" smtClean="0"/>
              <a:t> C</a:t>
            </a:r>
            <a:r>
              <a:rPr lang="en-US" dirty="0" smtClean="0"/>
              <a:t>areful assembly of portfolios will help to avoid </a:t>
            </a:r>
            <a:r>
              <a:rPr lang="en-US" dirty="0" err="1" smtClean="0"/>
              <a:t>nonscorables</a:t>
            </a:r>
            <a:r>
              <a:rPr lang="en-US" dirty="0" smtClean="0"/>
              <a:t> like OG (Off-Grade), IS (Ineligible Standard), or ES (Entry Sheet Errors).</a:t>
            </a:r>
          </a:p>
          <a:p>
            <a:pPr marL="173327" indent="-173327">
              <a:buFont typeface="Arial" panose="020B0604020202020204" pitchFamily="34" charset="0"/>
              <a:buChar char="•"/>
              <a:defRPr/>
            </a:pPr>
            <a:r>
              <a:rPr lang="en-US" dirty="0" smtClean="0"/>
              <a:t>Alignment – Understanding alignment and its importance in the GAA is vital for success.</a:t>
            </a:r>
          </a:p>
          <a:p>
            <a:pPr marL="173327" indent="-173327">
              <a:buFont typeface="Arial" panose="020B0604020202020204" pitchFamily="34" charset="0"/>
              <a:buChar char="•"/>
              <a:defRPr/>
            </a:pPr>
            <a:r>
              <a:rPr lang="en-US" dirty="0" smtClean="0"/>
              <a:t>Blueprint – Should be used to</a:t>
            </a:r>
            <a:r>
              <a:rPr lang="en-US" baseline="0" dirty="0" smtClean="0"/>
              <a:t> find</a:t>
            </a:r>
            <a:r>
              <a:rPr lang="en-US" dirty="0" smtClean="0"/>
              <a:t> eligible standards and elements/indicators.</a:t>
            </a:r>
          </a:p>
          <a:p>
            <a:pPr marL="173327" indent="-173327">
              <a:buFont typeface="Arial" panose="020B0604020202020204" pitchFamily="34" charset="0"/>
              <a:buChar char="•"/>
              <a:defRPr/>
            </a:pPr>
            <a:r>
              <a:rPr lang="en-US" dirty="0" smtClean="0"/>
              <a:t>Content Standards- Should be used to</a:t>
            </a:r>
            <a:r>
              <a:rPr lang="en-US" baseline="0" dirty="0" smtClean="0"/>
              <a:t> find</a:t>
            </a:r>
            <a:r>
              <a:rPr lang="en-US" dirty="0" smtClean="0"/>
              <a:t> text of standards and elements/indicators.</a:t>
            </a:r>
          </a:p>
          <a:p>
            <a:pPr marL="173327" indent="-173327">
              <a:buFont typeface="Arial" panose="020B0604020202020204" pitchFamily="34" charset="0"/>
              <a:buChar char="•"/>
              <a:defRPr/>
            </a:pPr>
            <a:r>
              <a:rPr lang="en-US" dirty="0" smtClean="0"/>
              <a:t>Sample Entries –Sample entries are </a:t>
            </a:r>
            <a:r>
              <a:rPr lang="en-US" u="none" dirty="0" smtClean="0"/>
              <a:t>no longer </a:t>
            </a:r>
            <a:r>
              <a:rPr lang="en-US" dirty="0" smtClean="0"/>
              <a:t>included in the Examiner’s Manual. The student samples are now located in the Student Sample Resource Guide 2017-2018 (SSRG) posted to the </a:t>
            </a:r>
            <a:r>
              <a:rPr lang="en-US" dirty="0" err="1" smtClean="0"/>
              <a:t>GaDOE’s</a:t>
            </a:r>
            <a:r>
              <a:rPr lang="en-US" dirty="0" smtClean="0"/>
              <a:t> Resources website.</a:t>
            </a:r>
          </a:p>
          <a:p>
            <a:pPr marL="173327" indent="-173327">
              <a:buFont typeface="Arial" panose="020B0604020202020204" pitchFamily="34" charset="0"/>
              <a:buChar char="•"/>
              <a:defRPr/>
            </a:pPr>
            <a:r>
              <a:rPr lang="en-US" dirty="0" smtClean="0"/>
              <a:t>Glossary – Defines common GAA terms</a:t>
            </a:r>
          </a:p>
          <a:p>
            <a:pPr marL="173327" indent="-173327">
              <a:buFont typeface="Arial" panose="020B0604020202020204" pitchFamily="34" charset="0"/>
              <a:buChar char="•"/>
              <a:defRPr/>
            </a:pPr>
            <a:r>
              <a:rPr lang="en-US" dirty="0" smtClean="0"/>
              <a:t>Tips and Tools –Final review pages for teachers to use while in the process of compiling portfolios. These pages are</a:t>
            </a:r>
            <a:r>
              <a:rPr lang="en-US" baseline="0" dirty="0" smtClean="0"/>
              <a:t> meant to</a:t>
            </a:r>
            <a:r>
              <a:rPr lang="en-US" dirty="0" smtClean="0"/>
              <a:t> help peer/portfolio reviewers. This section walks through the evidence and documentation requirements and it provides checklists and planning pages with some suggested steps for compiling portfolios.</a:t>
            </a:r>
          </a:p>
          <a:p>
            <a:pPr>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4</a:t>
            </a:fld>
            <a:endParaRPr lang="en-US"/>
          </a:p>
        </p:txBody>
      </p:sp>
    </p:spTree>
    <p:extLst>
      <p:ext uri="{BB962C8B-B14F-4D97-AF65-F5344CB8AC3E}">
        <p14:creationId xmlns:p14="http://schemas.microsoft.com/office/powerpoint/2010/main" val="2764404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37</a:t>
            </a:fld>
            <a:endParaRPr lang="en-US" dirty="0"/>
          </a:p>
        </p:txBody>
      </p:sp>
    </p:spTree>
    <p:extLst>
      <p:ext uri="{BB962C8B-B14F-4D97-AF65-F5344CB8AC3E}">
        <p14:creationId xmlns:p14="http://schemas.microsoft.com/office/powerpoint/2010/main" val="9487589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8025"/>
            <a:ext cx="4725988" cy="3544888"/>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E09607A-F592-4AC4-9857-E8FB4B02BF2A}" type="slidenum">
              <a:rPr lang="en-US" smtClean="0"/>
              <a:pPr>
                <a:defRPr/>
              </a:pPr>
              <a:t>38</a:t>
            </a:fld>
            <a:endParaRPr lang="en-US" dirty="0"/>
          </a:p>
        </p:txBody>
      </p:sp>
    </p:spTree>
    <p:extLst>
      <p:ext uri="{BB962C8B-B14F-4D97-AF65-F5344CB8AC3E}">
        <p14:creationId xmlns:p14="http://schemas.microsoft.com/office/powerpoint/2010/main" val="12036493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40</a:t>
            </a:fld>
            <a:endParaRPr lang="en-US"/>
          </a:p>
        </p:txBody>
      </p:sp>
    </p:spTree>
    <p:extLst>
      <p:ext uri="{BB962C8B-B14F-4D97-AF65-F5344CB8AC3E}">
        <p14:creationId xmlns:p14="http://schemas.microsoft.com/office/powerpoint/2010/main" val="2232743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student’s Mathematics 1 entry received a “4” in Context because the student performed a purposeful, real-world application.  He needed to make the calculation shown on the worksheet before he went with his classmates to KFC in order to know how much more money he needed.</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41</a:t>
            </a:fld>
            <a:endParaRPr lang="en-US"/>
          </a:p>
        </p:txBody>
      </p:sp>
    </p:spTree>
    <p:extLst>
      <p:ext uri="{BB962C8B-B14F-4D97-AF65-F5344CB8AC3E}">
        <p14:creationId xmlns:p14="http://schemas.microsoft.com/office/powerpoint/2010/main" val="294537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8025"/>
            <a:ext cx="4725988" cy="3544888"/>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E09607A-F592-4AC4-9857-E8FB4B02BF2A}" type="slidenum">
              <a:rPr lang="en-US" smtClean="0"/>
              <a:pPr>
                <a:defRPr/>
              </a:pPr>
              <a:t>42</a:t>
            </a:fld>
            <a:endParaRPr lang="en-US" dirty="0"/>
          </a:p>
        </p:txBody>
      </p:sp>
    </p:spTree>
    <p:extLst>
      <p:ext uri="{BB962C8B-B14F-4D97-AF65-F5344CB8AC3E}">
        <p14:creationId xmlns:p14="http://schemas.microsoft.com/office/powerpoint/2010/main" val="3256507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44</a:t>
            </a:fld>
            <a:endParaRPr lang="en-US"/>
          </a:p>
        </p:txBody>
      </p:sp>
    </p:spTree>
    <p:extLst>
      <p:ext uri="{BB962C8B-B14F-4D97-AF65-F5344CB8AC3E}">
        <p14:creationId xmlns:p14="http://schemas.microsoft.com/office/powerpoint/2010/main" val="32090158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function table</a:t>
            </a:r>
            <a:r>
              <a:rPr lang="en-US" baseline="0" dirty="0" smtClean="0"/>
              <a:t> was set up for the student by the teacher.</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45</a:t>
            </a:fld>
            <a:endParaRPr lang="en-US"/>
          </a:p>
        </p:txBody>
      </p:sp>
    </p:spTree>
    <p:extLst>
      <p:ext uri="{BB962C8B-B14F-4D97-AF65-F5344CB8AC3E}">
        <p14:creationId xmlns:p14="http://schemas.microsoft.com/office/powerpoint/2010/main" val="3115032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8025"/>
            <a:ext cx="4725988" cy="3544888"/>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E09607A-F592-4AC4-9857-E8FB4B02BF2A}" type="slidenum">
              <a:rPr lang="en-US" smtClean="0"/>
              <a:pPr>
                <a:defRPr/>
              </a:pPr>
              <a:t>46</a:t>
            </a:fld>
            <a:endParaRPr lang="en-US" dirty="0"/>
          </a:p>
        </p:txBody>
      </p:sp>
    </p:spTree>
    <p:extLst>
      <p:ext uri="{BB962C8B-B14F-4D97-AF65-F5344CB8AC3E}">
        <p14:creationId xmlns:p14="http://schemas.microsoft.com/office/powerpoint/2010/main" val="2901538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screen shot of a page from the Extended Content Standards document. The task you will see on the next two slides aligns to the “least complex” extension for this Grade</a:t>
            </a:r>
            <a:r>
              <a:rPr lang="en-US" baseline="0" dirty="0" smtClean="0"/>
              <a:t> 5 Science content standard. The teacher could have made the task more complex by asking the student to identify one characteristic (“backbone” </a:t>
            </a:r>
            <a:r>
              <a:rPr lang="en-US" u="sng" baseline="0" dirty="0" smtClean="0"/>
              <a:t>or</a:t>
            </a:r>
            <a:r>
              <a:rPr lang="en-US" baseline="0" dirty="0" smtClean="0"/>
              <a:t> “no backbone”) which differentiates vertebrates from invertebrates.  An even more complex task would ask the student to identify two characteristics (“backbone” </a:t>
            </a:r>
            <a:r>
              <a:rPr lang="en-US" u="sng" baseline="0" dirty="0" smtClean="0"/>
              <a:t>and</a:t>
            </a:r>
            <a:r>
              <a:rPr lang="en-US" baseline="0" dirty="0" smtClean="0"/>
              <a:t> “no backbone) which characterize vertebrates and invertebrates.  A student who is able to perform the most complex task could be asked to identify two characteristics </a:t>
            </a:r>
            <a:r>
              <a:rPr lang="en-US" u="sng" baseline="0" dirty="0" smtClean="0"/>
              <a:t>and</a:t>
            </a:r>
            <a:r>
              <a:rPr lang="en-US" baseline="0" dirty="0" smtClean="0"/>
              <a:t> to use a model to sort the animals into groups. </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47</a:t>
            </a:fld>
            <a:endParaRPr lang="en-US"/>
          </a:p>
        </p:txBody>
      </p:sp>
    </p:spTree>
    <p:extLst>
      <p:ext uri="{BB962C8B-B14F-4D97-AF65-F5344CB8AC3E}">
        <p14:creationId xmlns:p14="http://schemas.microsoft.com/office/powerpoint/2010/main" val="25856021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48</a:t>
            </a:fld>
            <a:endParaRPr lang="en-US"/>
          </a:p>
        </p:txBody>
      </p:sp>
    </p:spTree>
    <p:extLst>
      <p:ext uri="{BB962C8B-B14F-4D97-AF65-F5344CB8AC3E}">
        <p14:creationId xmlns:p14="http://schemas.microsoft.com/office/powerpoint/2010/main" val="3564955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Evidence included</a:t>
            </a:r>
            <a:r>
              <a:rPr lang="en-US" baseline="0" dirty="0" smtClean="0"/>
              <a:t> in the GAA portfolio must be the student’s original work.  It is </a:t>
            </a:r>
            <a:r>
              <a:rPr lang="en-US" u="sng" baseline="0" dirty="0" smtClean="0"/>
              <a:t>not</a:t>
            </a:r>
            <a:r>
              <a:rPr lang="en-US" baseline="0" dirty="0" smtClean="0"/>
              <a:t> acceptable to submit photocopies of evidence. Student evidence should never be altered in any way, e.g., covering names or dates with correction fluid and writing new information on evidence is</a:t>
            </a:r>
            <a:r>
              <a:rPr lang="en-US" u="none" baseline="0" dirty="0" smtClean="0"/>
              <a:t> </a:t>
            </a:r>
            <a:r>
              <a:rPr lang="en-US" u="sng" baseline="0" dirty="0" smtClean="0"/>
              <a:t>not</a:t>
            </a:r>
            <a:r>
              <a:rPr lang="en-US" u="none" baseline="0" dirty="0" smtClean="0"/>
              <a:t> </a:t>
            </a:r>
            <a:r>
              <a:rPr lang="en-US" baseline="0" dirty="0" smtClean="0"/>
              <a:t>permitted. </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5</a:t>
            </a:fld>
            <a:endParaRPr lang="en-US"/>
          </a:p>
        </p:txBody>
      </p:sp>
    </p:spTree>
    <p:extLst>
      <p:ext uri="{BB962C8B-B14F-4D97-AF65-F5344CB8AC3E}">
        <p14:creationId xmlns:p14="http://schemas.microsoft.com/office/powerpoint/2010/main" val="41959881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49</a:t>
            </a:fld>
            <a:endParaRPr lang="en-US"/>
          </a:p>
        </p:txBody>
      </p:sp>
    </p:spTree>
    <p:extLst>
      <p:ext uri="{BB962C8B-B14F-4D97-AF65-F5344CB8AC3E}">
        <p14:creationId xmlns:p14="http://schemas.microsoft.com/office/powerpoint/2010/main" val="21583305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8025"/>
            <a:ext cx="4725988" cy="3544888"/>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E09607A-F592-4AC4-9857-E8FB4B02BF2A}" type="slidenum">
              <a:rPr lang="en-US" smtClean="0"/>
              <a:pPr>
                <a:defRPr/>
              </a:pPr>
              <a:t>50</a:t>
            </a:fld>
            <a:endParaRPr lang="en-US" dirty="0"/>
          </a:p>
        </p:txBody>
      </p:sp>
    </p:spTree>
    <p:extLst>
      <p:ext uri="{BB962C8B-B14F-4D97-AF65-F5344CB8AC3E}">
        <p14:creationId xmlns:p14="http://schemas.microsoft.com/office/powerpoint/2010/main" val="15141692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 was asked to label parts of both</a:t>
            </a:r>
            <a:r>
              <a:rPr lang="en-US" baseline="0" dirty="0" smtClean="0"/>
              <a:t> an animal cell and a plant cell.  </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51</a:t>
            </a:fld>
            <a:endParaRPr lang="en-US"/>
          </a:p>
        </p:txBody>
      </p:sp>
    </p:spTree>
    <p:extLst>
      <p:ext uri="{BB962C8B-B14F-4D97-AF65-F5344CB8AC3E}">
        <p14:creationId xmlns:p14="http://schemas.microsoft.com/office/powerpoint/2010/main" val="10533814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52</a:t>
            </a:fld>
            <a:endParaRPr lang="en-US"/>
          </a:p>
        </p:txBody>
      </p:sp>
    </p:spTree>
    <p:extLst>
      <p:ext uri="{BB962C8B-B14F-4D97-AF65-F5344CB8AC3E}">
        <p14:creationId xmlns:p14="http://schemas.microsoft.com/office/powerpoint/2010/main" val="4357212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 used cut-out words, phrases, and drawings to make and</a:t>
            </a:r>
            <a:r>
              <a:rPr lang="en-US" baseline="0" dirty="0" smtClean="0"/>
              <a:t> label his models of a plant cell and an animal cell.</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53</a:t>
            </a:fld>
            <a:endParaRPr lang="en-US"/>
          </a:p>
        </p:txBody>
      </p:sp>
    </p:spTree>
    <p:extLst>
      <p:ext uri="{BB962C8B-B14F-4D97-AF65-F5344CB8AC3E}">
        <p14:creationId xmlns:p14="http://schemas.microsoft.com/office/powerpoint/2010/main" val="1603136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8025"/>
            <a:ext cx="4725988" cy="3544888"/>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E09607A-F592-4AC4-9857-E8FB4B02BF2A}" type="slidenum">
              <a:rPr lang="en-US" smtClean="0"/>
              <a:pPr>
                <a:defRPr/>
              </a:pPr>
              <a:t>54</a:t>
            </a:fld>
            <a:endParaRPr lang="en-US" dirty="0"/>
          </a:p>
        </p:txBody>
      </p:sp>
    </p:spTree>
    <p:extLst>
      <p:ext uri="{BB962C8B-B14F-4D97-AF65-F5344CB8AC3E}">
        <p14:creationId xmlns:p14="http://schemas.microsoft.com/office/powerpoint/2010/main" val="5972045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 whose work is seen on the next two slides is </a:t>
            </a:r>
            <a:r>
              <a:rPr lang="en-US" i="1" dirty="0" smtClean="0"/>
              <a:t>not</a:t>
            </a:r>
            <a:r>
              <a:rPr lang="en-US" dirty="0" smtClean="0"/>
              <a:t> developing a model. The student’s task is to identify the movement of particles,</a:t>
            </a:r>
            <a:r>
              <a:rPr lang="en-US" baseline="0" dirty="0" smtClean="0"/>
              <a:t> one of the </a:t>
            </a:r>
            <a:r>
              <a:rPr lang="en-US" i="1" baseline="0" dirty="0" smtClean="0"/>
              <a:t>least complex </a:t>
            </a:r>
            <a:r>
              <a:rPr lang="en-US" baseline="0" dirty="0" smtClean="0"/>
              <a:t>tasks which is aligned to the content standard and element. Students who are able to perform more complex tasks could be asked to develop models to describe the movement of particles in just one state (solid, liquid, plasma or gas).  The most complex tasks which will align to this standard and element will involve the student in performing a multi-part activity:  developing a model; identifying the </a:t>
            </a:r>
            <a:r>
              <a:rPr lang="en-US" i="1" baseline="0" dirty="0" smtClean="0"/>
              <a:t>initial</a:t>
            </a:r>
            <a:r>
              <a:rPr lang="en-US" baseline="0" dirty="0" smtClean="0"/>
              <a:t> movement of particles in solids, liquids, plasmas, and gases; identifying the </a:t>
            </a:r>
            <a:r>
              <a:rPr lang="en-US" i="1" baseline="0" dirty="0" smtClean="0"/>
              <a:t>change</a:t>
            </a:r>
            <a:r>
              <a:rPr lang="en-US" baseline="0" dirty="0" smtClean="0"/>
              <a:t> of  movement of particles in solids, liquids, plasmas, and gases; and explaining what happens when thermal energy is added or removed.</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55</a:t>
            </a:fld>
            <a:endParaRPr lang="en-US"/>
          </a:p>
        </p:txBody>
      </p:sp>
    </p:spTree>
    <p:extLst>
      <p:ext uri="{BB962C8B-B14F-4D97-AF65-F5344CB8AC3E}">
        <p14:creationId xmlns:p14="http://schemas.microsoft.com/office/powerpoint/2010/main" val="6917871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56</a:t>
            </a:fld>
            <a:endParaRPr lang="en-US"/>
          </a:p>
        </p:txBody>
      </p:sp>
    </p:spTree>
    <p:extLst>
      <p:ext uri="{BB962C8B-B14F-4D97-AF65-F5344CB8AC3E}">
        <p14:creationId xmlns:p14="http://schemas.microsoft.com/office/powerpoint/2010/main" val="36071660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 is responding</a:t>
            </a:r>
            <a:r>
              <a:rPr lang="en-US" baseline="0" dirty="0" smtClean="0"/>
              <a:t> differentially, which is the least complex task on the continuum established in the Extended Standards.  A somewhat higher-functioning student might be asked by the teacher to </a:t>
            </a:r>
            <a:r>
              <a:rPr lang="en-US" i="1" baseline="0" dirty="0" smtClean="0"/>
              <a:t>develop</a:t>
            </a:r>
            <a:r>
              <a:rPr lang="en-US" baseline="0" dirty="0" smtClean="0"/>
              <a:t> or to </a:t>
            </a:r>
            <a:r>
              <a:rPr lang="en-US" i="1" baseline="0" dirty="0" smtClean="0"/>
              <a:t>use</a:t>
            </a:r>
            <a:r>
              <a:rPr lang="en-US" baseline="0" dirty="0" smtClean="0"/>
              <a:t> a model (verbiage from the text of the element) but it is not required that a GAA student do those higher level tasks. A longer explanation of the range of tasks available to students who are assessed on this content standard and element can be seen in the notes under Slide 51.</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57</a:t>
            </a:fld>
            <a:endParaRPr lang="en-US"/>
          </a:p>
        </p:txBody>
      </p:sp>
    </p:spTree>
    <p:extLst>
      <p:ext uri="{BB962C8B-B14F-4D97-AF65-F5344CB8AC3E}">
        <p14:creationId xmlns:p14="http://schemas.microsoft.com/office/powerpoint/2010/main" val="13875798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8025"/>
            <a:ext cx="4725988" cy="3544888"/>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E09607A-F592-4AC4-9857-E8FB4B02BF2A}" type="slidenum">
              <a:rPr lang="en-US" smtClean="0"/>
              <a:pPr>
                <a:defRPr/>
              </a:pPr>
              <a:t>58</a:t>
            </a:fld>
            <a:endParaRPr lang="en-US" dirty="0"/>
          </a:p>
        </p:txBody>
      </p:sp>
    </p:spTree>
    <p:extLst>
      <p:ext uri="{BB962C8B-B14F-4D97-AF65-F5344CB8AC3E}">
        <p14:creationId xmlns:p14="http://schemas.microsoft.com/office/powerpoint/2010/main" val="1738887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There are 7 nonscorable codes and 22 </a:t>
            </a:r>
            <a:r>
              <a:rPr lang="en-US" altLang="en-US" dirty="0" err="1" smtClean="0"/>
              <a:t>subcodes</a:t>
            </a:r>
            <a:r>
              <a:rPr lang="en-US" altLang="en-US" dirty="0" smtClean="0"/>
              <a:t>.</a:t>
            </a:r>
            <a:r>
              <a:rPr lang="en-US" altLang="en-US" baseline="0" dirty="0" smtClean="0"/>
              <a:t> </a:t>
            </a:r>
            <a:endParaRPr lang="en-US" altLang="en-US" dirty="0" smtClean="0"/>
          </a:p>
          <a:p>
            <a:endParaRPr lang="en-US" altLang="en-US" dirty="0" smtClean="0"/>
          </a:p>
          <a:p>
            <a:r>
              <a:rPr lang="en-US" altLang="en-US" dirty="0" smtClean="0"/>
              <a:t>A description of each nonscorable code and </a:t>
            </a:r>
            <a:r>
              <a:rPr lang="en-US" altLang="en-US" dirty="0" err="1" smtClean="0"/>
              <a:t>subcode</a:t>
            </a:r>
            <a:r>
              <a:rPr lang="en-US" altLang="en-US" dirty="0" smtClean="0"/>
              <a:t> can be found in the 2017-2018 Score Interpretation Guide.</a:t>
            </a:r>
            <a:r>
              <a:rPr lang="en-US" altLang="en-US" baseline="0" dirty="0" smtClean="0"/>
              <a:t> </a:t>
            </a:r>
            <a:r>
              <a:rPr lang="en-US" altLang="en-US" dirty="0" smtClean="0"/>
              <a:t>This document will be posted on the </a:t>
            </a:r>
            <a:r>
              <a:rPr lang="en-US" altLang="en-US" dirty="0" err="1" smtClean="0"/>
              <a:t>GaDOE’s</a:t>
            </a:r>
            <a:r>
              <a:rPr lang="en-US" altLang="en-US" dirty="0" smtClean="0"/>
              <a:t> Resources Website: http://www.gadoe.org/Curriculum-Instruction-and-Assessment/Assessment/Pages/GAA-Resources.aspx</a:t>
            </a:r>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6</a:t>
            </a:fld>
            <a:endParaRPr lang="en-US"/>
          </a:p>
        </p:txBody>
      </p:sp>
    </p:spTree>
    <p:extLst>
      <p:ext uri="{BB962C8B-B14F-4D97-AF65-F5344CB8AC3E}">
        <p14:creationId xmlns:p14="http://schemas.microsoft.com/office/powerpoint/2010/main" val="31926799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task represented</a:t>
            </a:r>
            <a:r>
              <a:rPr lang="en-US" baseline="0" dirty="0" smtClean="0"/>
              <a:t> on the next two slides asks the student to </a:t>
            </a:r>
            <a:r>
              <a:rPr lang="en-US" i="1" baseline="0" dirty="0" smtClean="0"/>
              <a:t>identify</a:t>
            </a:r>
            <a:r>
              <a:rPr lang="en-US" baseline="0" dirty="0" smtClean="0"/>
              <a:t> statements describing chemical and physical changes.  Students who are able to perform more complex tasks could be asked to develop their own statement(s) to </a:t>
            </a:r>
            <a:r>
              <a:rPr lang="en-US" i="1" baseline="0" dirty="0" smtClean="0"/>
              <a:t>describe</a:t>
            </a:r>
            <a:r>
              <a:rPr lang="en-US" baseline="0" dirty="0" smtClean="0"/>
              <a:t> why changes they have observed are with chemical or physical changes. Students may write their own statements or choose from a phrase bank.  Examples of statements which describe chemical change include </a:t>
            </a:r>
            <a:r>
              <a:rPr lang="en-US" b="1" i="1" baseline="0" dirty="0" smtClean="0"/>
              <a:t>forms a new substance (bake batter to make cookies)</a:t>
            </a:r>
            <a:r>
              <a:rPr lang="en-US" baseline="0" dirty="0" smtClean="0"/>
              <a:t>, </a:t>
            </a:r>
            <a:r>
              <a:rPr lang="en-US" b="1" i="1" baseline="0" dirty="0" smtClean="0"/>
              <a:t>cannot be reversed (rotting food), </a:t>
            </a:r>
            <a:r>
              <a:rPr lang="en-US" b="0" i="0" baseline="0" dirty="0" smtClean="0"/>
              <a:t>and </a:t>
            </a:r>
            <a:r>
              <a:rPr lang="en-US" b="1" i="1" baseline="0" dirty="0" smtClean="0"/>
              <a:t>reaction produces heat or light (burning wood). </a:t>
            </a:r>
            <a:r>
              <a:rPr lang="en-US" b="0" i="0" baseline="0" dirty="0" smtClean="0"/>
              <a:t>Examples of statements which describe physical change include </a:t>
            </a:r>
            <a:r>
              <a:rPr lang="en-US" b="1" i="1" baseline="0" dirty="0" smtClean="0"/>
              <a:t>substance stays the same (broken glass is still glass) </a:t>
            </a:r>
            <a:r>
              <a:rPr lang="en-US" b="0" i="0" baseline="0" dirty="0" smtClean="0"/>
              <a:t>and</a:t>
            </a:r>
            <a:r>
              <a:rPr lang="en-US" b="1" i="1" baseline="0" dirty="0" smtClean="0"/>
              <a:t> is reversible (ice cubes become water but the water can be frozen again).</a:t>
            </a:r>
            <a:endParaRPr lang="en-US" b="1" i="1" dirty="0"/>
          </a:p>
        </p:txBody>
      </p:sp>
      <p:sp>
        <p:nvSpPr>
          <p:cNvPr id="4" name="Slide Number Placeholder 3"/>
          <p:cNvSpPr>
            <a:spLocks noGrp="1"/>
          </p:cNvSpPr>
          <p:nvPr>
            <p:ph type="sldNum" sz="quarter" idx="10"/>
          </p:nvPr>
        </p:nvSpPr>
        <p:spPr/>
        <p:txBody>
          <a:bodyPr/>
          <a:lstStyle/>
          <a:p>
            <a:fld id="{E6530340-F5C0-43BA-9CC1-D63E860F355B}" type="slidenum">
              <a:rPr lang="en-US" smtClean="0"/>
              <a:t>59</a:t>
            </a:fld>
            <a:endParaRPr lang="en-US"/>
          </a:p>
        </p:txBody>
      </p:sp>
    </p:spTree>
    <p:extLst>
      <p:ext uri="{BB962C8B-B14F-4D97-AF65-F5344CB8AC3E}">
        <p14:creationId xmlns:p14="http://schemas.microsoft.com/office/powerpoint/2010/main" val="6527739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60</a:t>
            </a:fld>
            <a:endParaRPr lang="en-US"/>
          </a:p>
        </p:txBody>
      </p:sp>
    </p:spTree>
    <p:extLst>
      <p:ext uri="{BB962C8B-B14F-4D97-AF65-F5344CB8AC3E}">
        <p14:creationId xmlns:p14="http://schemas.microsoft.com/office/powerpoint/2010/main" val="398643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 is identifying</a:t>
            </a:r>
            <a:r>
              <a:rPr lang="en-US" baseline="0" dirty="0" smtClean="0"/>
              <a:t> examples of physical and chemical changes.</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61</a:t>
            </a:fld>
            <a:endParaRPr lang="en-US"/>
          </a:p>
        </p:txBody>
      </p:sp>
    </p:spTree>
    <p:extLst>
      <p:ext uri="{BB962C8B-B14F-4D97-AF65-F5344CB8AC3E}">
        <p14:creationId xmlns:p14="http://schemas.microsoft.com/office/powerpoint/2010/main" val="18745741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8025"/>
            <a:ext cx="4725988" cy="3544888"/>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E09607A-F592-4AC4-9857-E8FB4B02BF2A}" type="slidenum">
              <a:rPr lang="en-US" smtClean="0"/>
              <a:pPr>
                <a:defRPr/>
              </a:pPr>
              <a:t>62</a:t>
            </a:fld>
            <a:endParaRPr lang="en-US" dirty="0"/>
          </a:p>
        </p:txBody>
      </p:sp>
    </p:spTree>
    <p:extLst>
      <p:ext uri="{BB962C8B-B14F-4D97-AF65-F5344CB8AC3E}">
        <p14:creationId xmlns:p14="http://schemas.microsoft.com/office/powerpoint/2010/main" val="21730238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student’s task on the next two slides involves identifying the flow of energy in a food web, one of the least complex tasks which aligns to this content</a:t>
            </a:r>
            <a:r>
              <a:rPr lang="en-US" baseline="0" dirty="0" smtClean="0"/>
              <a:t> standard and element. Students who are able to perform more difficult tasks could be asked to </a:t>
            </a:r>
            <a:r>
              <a:rPr lang="en-US" i="1" baseline="0" dirty="0" smtClean="0"/>
              <a:t>use</a:t>
            </a:r>
            <a:r>
              <a:rPr lang="en-US" baseline="0" dirty="0" smtClean="0"/>
              <a:t> models to identify the flow of energy. The most complex tasks which align to this content standard and element will ask students to </a:t>
            </a:r>
            <a:r>
              <a:rPr lang="en-US" i="1" baseline="0" dirty="0" smtClean="0"/>
              <a:t>develop</a:t>
            </a:r>
            <a:r>
              <a:rPr lang="en-US" baseline="0" dirty="0" smtClean="0"/>
              <a:t> their own models of food webs or energy pyramids.</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63</a:t>
            </a:fld>
            <a:endParaRPr lang="en-US"/>
          </a:p>
        </p:txBody>
      </p:sp>
    </p:spTree>
    <p:extLst>
      <p:ext uri="{BB962C8B-B14F-4D97-AF65-F5344CB8AC3E}">
        <p14:creationId xmlns:p14="http://schemas.microsoft.com/office/powerpoint/2010/main" val="28342095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64</a:t>
            </a:fld>
            <a:endParaRPr lang="en-US"/>
          </a:p>
        </p:txBody>
      </p:sp>
    </p:spTree>
    <p:extLst>
      <p:ext uri="{BB962C8B-B14F-4D97-AF65-F5344CB8AC3E}">
        <p14:creationId xmlns:p14="http://schemas.microsoft.com/office/powerpoint/2010/main" val="9807162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 is identifying the flow of energy in a food web.</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65</a:t>
            </a:fld>
            <a:endParaRPr lang="en-US"/>
          </a:p>
        </p:txBody>
      </p:sp>
    </p:spTree>
    <p:extLst>
      <p:ext uri="{BB962C8B-B14F-4D97-AF65-F5344CB8AC3E}">
        <p14:creationId xmlns:p14="http://schemas.microsoft.com/office/powerpoint/2010/main" val="9770272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8025"/>
            <a:ext cx="4725988" cy="3544888"/>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E09607A-F592-4AC4-9857-E8FB4B02BF2A}" type="slidenum">
              <a:rPr lang="en-US" smtClean="0"/>
              <a:pPr>
                <a:defRPr/>
              </a:pPr>
              <a:t>66</a:t>
            </a:fld>
            <a:endParaRPr lang="en-US" dirty="0"/>
          </a:p>
        </p:txBody>
      </p:sp>
    </p:spTree>
    <p:extLst>
      <p:ext uri="{BB962C8B-B14F-4D97-AF65-F5344CB8AC3E}">
        <p14:creationId xmlns:p14="http://schemas.microsoft.com/office/powerpoint/2010/main" val="42194673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 whose task is represented on the next two slides was asked to determine the effect of just </a:t>
            </a:r>
            <a:r>
              <a:rPr lang="en-US" i="1" dirty="0" smtClean="0"/>
              <a:t>one</a:t>
            </a:r>
            <a:r>
              <a:rPr lang="en-US" dirty="0" smtClean="0"/>
              <a:t> factor (temperature) on the rate of dissolution.  Students who are able to perform</a:t>
            </a:r>
            <a:r>
              <a:rPr lang="en-US" baseline="0" dirty="0" smtClean="0"/>
              <a:t> more complex tasks could be asked to determine the effect of </a:t>
            </a:r>
            <a:r>
              <a:rPr lang="en-US" i="1" baseline="0" dirty="0" smtClean="0"/>
              <a:t>multiple</a:t>
            </a:r>
            <a:r>
              <a:rPr lang="en-US" baseline="0" dirty="0" smtClean="0"/>
              <a:t> independent factors (temperature, surface area and/or agitation) on the rate of dissolution.</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67</a:t>
            </a:fld>
            <a:endParaRPr lang="en-US"/>
          </a:p>
        </p:txBody>
      </p:sp>
    </p:spTree>
    <p:extLst>
      <p:ext uri="{BB962C8B-B14F-4D97-AF65-F5344CB8AC3E}">
        <p14:creationId xmlns:p14="http://schemas.microsoft.com/office/powerpoint/2010/main" val="28867146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68</a:t>
            </a:fld>
            <a:endParaRPr lang="en-US"/>
          </a:p>
        </p:txBody>
      </p:sp>
    </p:spTree>
    <p:extLst>
      <p:ext uri="{BB962C8B-B14F-4D97-AF65-F5344CB8AC3E}">
        <p14:creationId xmlns:p14="http://schemas.microsoft.com/office/powerpoint/2010/main" val="1285525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7</a:t>
            </a:fld>
            <a:endParaRPr lang="en-US"/>
          </a:p>
        </p:txBody>
      </p:sp>
    </p:spTree>
    <p:extLst>
      <p:ext uri="{BB962C8B-B14F-4D97-AF65-F5344CB8AC3E}">
        <p14:creationId xmlns:p14="http://schemas.microsoft.com/office/powerpoint/2010/main" val="33471087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task like this one requires a great deal of preliminary</a:t>
            </a:r>
            <a:r>
              <a:rPr lang="en-US" baseline="0" dirty="0" smtClean="0"/>
              <a:t> work by the teacher to set up the task and to be sure all of the materials are ready for the student.  The additional work allows a student with very limited fine motor skills to perform a fairly complicated task. The general education peer also assisted by scribing the student’s answers, but the teacher’s annotation makes it clear that the student himself answered the questions.  He just needed the help of someone who could record his answers.</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69</a:t>
            </a:fld>
            <a:endParaRPr lang="en-US"/>
          </a:p>
        </p:txBody>
      </p:sp>
    </p:spTree>
    <p:extLst>
      <p:ext uri="{BB962C8B-B14F-4D97-AF65-F5344CB8AC3E}">
        <p14:creationId xmlns:p14="http://schemas.microsoft.com/office/powerpoint/2010/main" val="7941577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8025"/>
            <a:ext cx="4725988" cy="3544888"/>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E09607A-F592-4AC4-9857-E8FB4B02BF2A}" type="slidenum">
              <a:rPr lang="en-US" smtClean="0"/>
              <a:pPr>
                <a:defRPr/>
              </a:pPr>
              <a:t>70</a:t>
            </a:fld>
            <a:endParaRPr lang="en-US" dirty="0"/>
          </a:p>
        </p:txBody>
      </p:sp>
    </p:spTree>
    <p:extLst>
      <p:ext uri="{BB962C8B-B14F-4D97-AF65-F5344CB8AC3E}">
        <p14:creationId xmlns:p14="http://schemas.microsoft.com/office/powerpoint/2010/main" val="16580689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teacher chose to assess the student on her knowledge of three of the individuals</a:t>
            </a:r>
            <a:r>
              <a:rPr lang="en-US" baseline="0" dirty="0" smtClean="0"/>
              <a:t> mentioned in the element.  Had the teacher chosen just one of the men (say, Franklin Roosevelt) the task would still have been aligned. It is not necessary for the student’s work to encompass every aspect of an element or indicator.</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73</a:t>
            </a:fld>
            <a:endParaRPr lang="en-US"/>
          </a:p>
        </p:txBody>
      </p:sp>
    </p:spTree>
    <p:extLst>
      <p:ext uri="{BB962C8B-B14F-4D97-AF65-F5344CB8AC3E}">
        <p14:creationId xmlns:p14="http://schemas.microsoft.com/office/powerpoint/2010/main" val="9813259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8025"/>
            <a:ext cx="4725988" cy="3544888"/>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E09607A-F592-4AC4-9857-E8FB4B02BF2A}" type="slidenum">
              <a:rPr lang="en-US" smtClean="0"/>
              <a:pPr>
                <a:defRPr/>
              </a:pPr>
              <a:t>74</a:t>
            </a:fld>
            <a:endParaRPr lang="en-US" dirty="0"/>
          </a:p>
        </p:txBody>
      </p:sp>
    </p:spTree>
    <p:extLst>
      <p:ext uri="{BB962C8B-B14F-4D97-AF65-F5344CB8AC3E}">
        <p14:creationId xmlns:p14="http://schemas.microsoft.com/office/powerpoint/2010/main" val="36543378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teacher reduced the difficulty of</a:t>
            </a:r>
            <a:r>
              <a:rPr lang="en-US" baseline="0" dirty="0" smtClean="0"/>
              <a:t> the task by using color-coding.</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77</a:t>
            </a:fld>
            <a:endParaRPr lang="en-US"/>
          </a:p>
        </p:txBody>
      </p:sp>
    </p:spTree>
    <p:extLst>
      <p:ext uri="{BB962C8B-B14F-4D97-AF65-F5344CB8AC3E}">
        <p14:creationId xmlns:p14="http://schemas.microsoft.com/office/powerpoint/2010/main" val="7310234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8025"/>
            <a:ext cx="4725988" cy="3544888"/>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E09607A-F592-4AC4-9857-E8FB4B02BF2A}" type="slidenum">
              <a:rPr lang="en-US" smtClean="0"/>
              <a:pPr>
                <a:defRPr/>
              </a:pPr>
              <a:t>78</a:t>
            </a:fld>
            <a:endParaRPr lang="en-US" dirty="0"/>
          </a:p>
        </p:txBody>
      </p:sp>
    </p:spTree>
    <p:extLst>
      <p:ext uri="{BB962C8B-B14F-4D97-AF65-F5344CB8AC3E}">
        <p14:creationId xmlns:p14="http://schemas.microsoft.com/office/powerpoint/2010/main" val="32467883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708025"/>
            <a:ext cx="4725988" cy="3544888"/>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E09607A-F592-4AC4-9857-E8FB4B02BF2A}" type="slidenum">
              <a:rPr lang="en-US" smtClean="0"/>
              <a:pPr>
                <a:defRPr/>
              </a:pPr>
              <a:t>82</a:t>
            </a:fld>
            <a:endParaRPr lang="en-US" dirty="0"/>
          </a:p>
        </p:txBody>
      </p:sp>
    </p:spTree>
    <p:extLst>
      <p:ext uri="{BB962C8B-B14F-4D97-AF65-F5344CB8AC3E}">
        <p14:creationId xmlns:p14="http://schemas.microsoft.com/office/powerpoint/2010/main" val="39072845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teacher could have reduced the difficulty of the task by asking</a:t>
            </a:r>
            <a:r>
              <a:rPr lang="en-US" baseline="0" dirty="0" smtClean="0"/>
              <a:t> the student to use sentence strips or picture icons to describe positive behaviors in the workplace.</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85</a:t>
            </a:fld>
            <a:endParaRPr lang="en-US"/>
          </a:p>
        </p:txBody>
      </p:sp>
    </p:spTree>
    <p:extLst>
      <p:ext uri="{BB962C8B-B14F-4D97-AF65-F5344CB8AC3E}">
        <p14:creationId xmlns:p14="http://schemas.microsoft.com/office/powerpoint/2010/main" val="18796028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Colleagues who are not especially familiar with your students and their work can be helpful in identifying annotations and</a:t>
            </a:r>
            <a:r>
              <a:rPr lang="en-US" baseline="0" dirty="0" smtClean="0"/>
              <a:t> other parts of students’ portfolios which may be difficult for scorers to understand.</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88</a:t>
            </a:fld>
            <a:endParaRPr lang="en-US"/>
          </a:p>
        </p:txBody>
      </p:sp>
    </p:spTree>
    <p:extLst>
      <p:ext uri="{BB962C8B-B14F-4D97-AF65-F5344CB8AC3E}">
        <p14:creationId xmlns:p14="http://schemas.microsoft.com/office/powerpoint/2010/main" val="8855826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89</a:t>
            </a:fld>
            <a:endParaRPr lang="en-US"/>
          </a:p>
        </p:txBody>
      </p:sp>
    </p:spTree>
    <p:extLst>
      <p:ext uri="{BB962C8B-B14F-4D97-AF65-F5344CB8AC3E}">
        <p14:creationId xmlns:p14="http://schemas.microsoft.com/office/powerpoint/2010/main" val="1324305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i="1" dirty="0" smtClean="0"/>
              <a:t>Example:</a:t>
            </a:r>
            <a:r>
              <a:rPr lang="en-US" altLang="en-US" b="1" i="1" baseline="0" dirty="0" smtClean="0"/>
              <a:t> </a:t>
            </a:r>
            <a:r>
              <a:rPr lang="en-US" altLang="en-US" dirty="0" smtClean="0"/>
              <a:t>If, in a math entry, only addition is being covered in the Collection Period 1 tasks, then subtraction</a:t>
            </a:r>
            <a:r>
              <a:rPr lang="en-US" altLang="en-US" baseline="0" dirty="0" smtClean="0"/>
              <a:t> problems could be added to Collection Period 2 to increase complexity. However, it is essential that addition problems are also included in the Collection Period 2 tasks so that there is at least one comparable skill in both collection periods.</a:t>
            </a:r>
            <a:r>
              <a:rPr lang="en-US" altLang="en-US" dirty="0" smtClean="0"/>
              <a:t> </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8</a:t>
            </a:fld>
            <a:endParaRPr lang="en-US"/>
          </a:p>
        </p:txBody>
      </p:sp>
    </p:spTree>
    <p:extLst>
      <p:ext uri="{BB962C8B-B14F-4D97-AF65-F5344CB8AC3E}">
        <p14:creationId xmlns:p14="http://schemas.microsoft.com/office/powerpoint/2010/main" val="29767717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09607A-F592-4AC4-9857-E8FB4B02BF2A}" type="slidenum">
              <a:rPr lang="en-US" smtClean="0"/>
              <a:pPr>
                <a:defRPr/>
              </a:pPr>
              <a:t>90</a:t>
            </a:fld>
            <a:endParaRPr lang="en-US" dirty="0"/>
          </a:p>
        </p:txBody>
      </p:sp>
    </p:spTree>
    <p:extLst>
      <p:ext uri="{BB962C8B-B14F-4D97-AF65-F5344CB8AC3E}">
        <p14:creationId xmlns:p14="http://schemas.microsoft.com/office/powerpoint/2010/main" val="11207786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09607A-F592-4AC4-9857-E8FB4B02BF2A}" type="slidenum">
              <a:rPr lang="en-US" smtClean="0"/>
              <a:pPr>
                <a:defRPr/>
              </a:pPr>
              <a:t>91</a:t>
            </a:fld>
            <a:endParaRPr lang="en-US" dirty="0"/>
          </a:p>
        </p:txBody>
      </p:sp>
    </p:spTree>
    <p:extLst>
      <p:ext uri="{BB962C8B-B14F-4D97-AF65-F5344CB8AC3E}">
        <p14:creationId xmlns:p14="http://schemas.microsoft.com/office/powerpoint/2010/main" val="23744356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09607A-F592-4AC4-9857-E8FB4B02BF2A}" type="slidenum">
              <a:rPr lang="en-US" smtClean="0"/>
              <a:pPr>
                <a:defRPr/>
              </a:pPr>
              <a:t>92</a:t>
            </a:fld>
            <a:endParaRPr lang="en-US" dirty="0"/>
          </a:p>
        </p:txBody>
      </p:sp>
    </p:spTree>
    <p:extLst>
      <p:ext uri="{BB962C8B-B14F-4D97-AF65-F5344CB8AC3E}">
        <p14:creationId xmlns:p14="http://schemas.microsoft.com/office/powerpoint/2010/main" val="2623539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A “series of captioned photos” must include at least</a:t>
            </a:r>
            <a:r>
              <a:rPr lang="en-US" baseline="0" dirty="0" smtClean="0"/>
              <a:t> two photographs. It is acceptable to include more. Ideally the photos will show the student in the process of completing the task and at the end of the task. If the photos you take are less than perfect, they may still be suitable for inclusion in the portfolio.  Be sure your captions describe clearly what the student was doing to complete the assessment task.</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11</a:t>
            </a:fld>
            <a:endParaRPr lang="en-US"/>
          </a:p>
        </p:txBody>
      </p:sp>
    </p:spTree>
    <p:extLst>
      <p:ext uri="{BB962C8B-B14F-4D97-AF65-F5344CB8AC3E}">
        <p14:creationId xmlns:p14="http://schemas.microsoft.com/office/powerpoint/2010/main" val="2029763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data sheet should include at least 3</a:t>
            </a:r>
            <a:r>
              <a:rPr lang="en-US" baseline="0" dirty="0" smtClean="0"/>
              <a:t> discrete dates on which evidence of the student’s work was collected.  None of the 3 dates should be the same as the date of the Primary Evidence from the same Collection Period.</a:t>
            </a:r>
            <a:endParaRPr lang="en-US" dirty="0"/>
          </a:p>
        </p:txBody>
      </p:sp>
      <p:sp>
        <p:nvSpPr>
          <p:cNvPr id="4" name="Slide Number Placeholder 3"/>
          <p:cNvSpPr>
            <a:spLocks noGrp="1"/>
          </p:cNvSpPr>
          <p:nvPr>
            <p:ph type="sldNum" sz="quarter" idx="10"/>
          </p:nvPr>
        </p:nvSpPr>
        <p:spPr/>
        <p:txBody>
          <a:bodyPr/>
          <a:lstStyle/>
          <a:p>
            <a:fld id="{E6530340-F5C0-43BA-9CC1-D63E860F355B}" type="slidenum">
              <a:rPr lang="en-US" smtClean="0"/>
              <a:t>12</a:t>
            </a:fld>
            <a:endParaRPr lang="en-US"/>
          </a:p>
        </p:txBody>
      </p:sp>
    </p:spTree>
    <p:extLst>
      <p:ext uri="{BB962C8B-B14F-4D97-AF65-F5344CB8AC3E}">
        <p14:creationId xmlns:p14="http://schemas.microsoft.com/office/powerpoint/2010/main" val="1756036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gadoe.org/"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www.gadoe.org/"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7" name="Picture 16"/>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14E1784F-24CF-40F5-8E66-5A671CE0558F}" type="datetime1">
              <a:rPr lang="en-US" smtClean="0"/>
              <a:t>10/31/2017</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0"/>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15442"/>
            <a:ext cx="1978056" cy="1052325"/>
          </a:xfrm>
          <a:prstGeom prst="rect">
            <a:avLst/>
          </a:prstGeom>
        </p:spPr>
      </p:pic>
      <p:sp>
        <p:nvSpPr>
          <p:cNvPr id="15" name="Date Placeholder 3"/>
          <p:cNvSpPr txBox="1">
            <a:spLocks/>
          </p:cNvSpPr>
          <p:nvPr userDrawn="1"/>
        </p:nvSpPr>
        <p:spPr>
          <a:xfrm>
            <a:off x="3157025" y="213626"/>
            <a:ext cx="58786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smtClean="0">
                <a:solidFill>
                  <a:schemeClr val="bg1"/>
                </a:solidFill>
              </a:rPr>
              <a:t>Richard</a:t>
            </a:r>
            <a:r>
              <a:rPr lang="en-US" sz="1400" b="1" baseline="0" dirty="0" smtClean="0">
                <a:solidFill>
                  <a:schemeClr val="bg1"/>
                </a:solidFill>
              </a:rPr>
              <a:t> Woods, Georgia’s School Superintendent</a:t>
            </a:r>
          </a:p>
          <a:p>
            <a:pPr algn="r"/>
            <a:r>
              <a:rPr lang="en-US" sz="1200" b="1" i="1" u="none" baseline="0" dirty="0" smtClean="0">
                <a:solidFill>
                  <a:schemeClr val="bg1"/>
                </a:solidFill>
              </a:rPr>
              <a:t>“Educating Georgia’s Future”</a:t>
            </a:r>
          </a:p>
          <a:p>
            <a:pPr algn="r"/>
            <a:r>
              <a:rPr lang="en-US" sz="1200" b="1" baseline="0" dirty="0" smtClean="0">
                <a:solidFill>
                  <a:schemeClr val="bg1"/>
                </a:solidFill>
                <a:hlinkClick r:id="rId4"/>
              </a:rPr>
              <a:t>gadoe.org</a:t>
            </a:r>
            <a:endParaRPr lang="en-US" sz="1200" b="1" dirty="0">
              <a:solidFill>
                <a:schemeClr val="bg1"/>
              </a:solidFill>
            </a:endParaRPr>
          </a:p>
        </p:txBody>
      </p:sp>
      <p:sp>
        <p:nvSpPr>
          <p:cNvPr id="16" name="Rectangle 15"/>
          <p:cNvSpPr/>
          <p:nvPr userDrawn="1"/>
        </p:nvSpPr>
        <p:spPr>
          <a:xfrm flipV="1">
            <a:off x="1" y="1042277"/>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813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0FD5ACBA-BC96-4E48-BAD5-E7E116EC4687}" type="datetime1">
              <a:rPr lang="en-US" smtClean="0"/>
              <a:t>10/31/2017</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5" name="Date Placeholder 3"/>
          <p:cNvSpPr txBox="1">
            <a:spLocks/>
          </p:cNvSpPr>
          <p:nvPr userDrawn="1"/>
        </p:nvSpPr>
        <p:spPr>
          <a:xfrm>
            <a:off x="7055141" y="1019660"/>
            <a:ext cx="2078037"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smtClean="0">
                <a:solidFill>
                  <a:schemeClr val="tx1">
                    <a:lumMod val="65000"/>
                    <a:lumOff val="35000"/>
                  </a:schemeClr>
                </a:solidFill>
              </a:rPr>
              <a:t>Richard</a:t>
            </a:r>
            <a:r>
              <a:rPr lang="en-US" sz="1000" b="1" baseline="0" dirty="0" smtClean="0">
                <a:solidFill>
                  <a:schemeClr val="tx1">
                    <a:lumMod val="65000"/>
                    <a:lumOff val="35000"/>
                  </a:schemeClr>
                </a:solidFill>
              </a:rPr>
              <a:t> Woods, </a:t>
            </a:r>
          </a:p>
          <a:p>
            <a:pPr algn="r"/>
            <a:r>
              <a:rPr lang="en-US" sz="1000" b="1" baseline="0" dirty="0" smtClean="0">
                <a:solidFill>
                  <a:schemeClr val="tx1">
                    <a:lumMod val="65000"/>
                    <a:lumOff val="35000"/>
                  </a:schemeClr>
                </a:solidFill>
              </a:rPr>
              <a:t>Georgia’s School Superintendent</a:t>
            </a:r>
          </a:p>
          <a:p>
            <a:pPr algn="r"/>
            <a:r>
              <a:rPr lang="en-US" sz="1000" b="1" i="1" u="none" baseline="0" dirty="0" smtClean="0">
                <a:solidFill>
                  <a:schemeClr val="tx1">
                    <a:lumMod val="65000"/>
                    <a:lumOff val="35000"/>
                  </a:schemeClr>
                </a:solidFill>
              </a:rPr>
              <a:t>“Educating Georgia’s Future”</a:t>
            </a:r>
          </a:p>
          <a:p>
            <a:pPr algn="r"/>
            <a:r>
              <a:rPr lang="en-US" sz="1000" b="1" baseline="0" dirty="0" smtClean="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306360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3" name="Picture 12"/>
          <p:cNvPicPr>
            <a:picLocks noChangeAspect="1"/>
          </p:cNvPicPr>
          <p:nvPr userDrawn="1"/>
        </p:nvPicPr>
        <p:blipFill>
          <a:blip r:embed="rId2"/>
          <a:stretch>
            <a:fillRect/>
          </a:stretch>
        </p:blipFill>
        <p:spPr>
          <a:xfrm>
            <a:off x="119105" y="1434648"/>
            <a:ext cx="8856454" cy="4537566"/>
          </a:xfrm>
          <a:prstGeom prst="rect">
            <a:avLst/>
          </a:prstGeom>
        </p:spPr>
      </p:pic>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98194362-26A2-411B-A63E-F202E3AFF173}" type="datetime1">
              <a:rPr lang="en-US" smtClean="0"/>
              <a:t>10/31/2017</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126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300"/>
              </a:spcAft>
              <a:defRPr/>
            </a:lvl1pPr>
            <a:lvl2pPr>
              <a:spcAft>
                <a:spcPts val="300"/>
              </a:spcAft>
              <a:defRPr/>
            </a:lvl2pPr>
            <a:lvl3pPr>
              <a:spcAft>
                <a:spcPts val="300"/>
              </a:spcAft>
              <a:defRPr/>
            </a:lvl3pPr>
            <a:lvl4pPr>
              <a:spcAft>
                <a:spcPts val="300"/>
              </a:spcAft>
              <a:defRPr/>
            </a:lvl4pPr>
            <a:lvl5pPr>
              <a:spcAft>
                <a:spcPts val="30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4DAE6870-AD18-448A-9B2A-0EFE6DC7B06B}" type="datetime1">
              <a:rPr lang="en-US" smtClean="0"/>
              <a:t>10/31/2017</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7" name="Date Placeholder 3"/>
          <p:cNvSpPr txBox="1">
            <a:spLocks/>
          </p:cNvSpPr>
          <p:nvPr userDrawn="1"/>
        </p:nvSpPr>
        <p:spPr>
          <a:xfrm>
            <a:off x="7206143" y="1019660"/>
            <a:ext cx="1927035"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smtClean="0">
                <a:solidFill>
                  <a:schemeClr val="tx1">
                    <a:lumMod val="65000"/>
                    <a:lumOff val="35000"/>
                  </a:schemeClr>
                </a:solidFill>
              </a:rPr>
              <a:t>Richard</a:t>
            </a:r>
            <a:r>
              <a:rPr lang="en-US" sz="1000" b="1" baseline="0" dirty="0" smtClean="0">
                <a:solidFill>
                  <a:schemeClr val="tx1">
                    <a:lumMod val="65000"/>
                    <a:lumOff val="35000"/>
                  </a:schemeClr>
                </a:solidFill>
              </a:rPr>
              <a:t> Woods, </a:t>
            </a:r>
          </a:p>
          <a:p>
            <a:pPr algn="r"/>
            <a:r>
              <a:rPr lang="en-US" sz="1000" b="1" baseline="0" dirty="0" smtClean="0">
                <a:solidFill>
                  <a:schemeClr val="tx1">
                    <a:lumMod val="65000"/>
                    <a:lumOff val="35000"/>
                  </a:schemeClr>
                </a:solidFill>
              </a:rPr>
              <a:t>Georgia’s School Superintendent</a:t>
            </a:r>
          </a:p>
          <a:p>
            <a:pPr algn="r"/>
            <a:r>
              <a:rPr lang="en-US" sz="1000" b="1" i="1" u="none" baseline="0" dirty="0" smtClean="0">
                <a:solidFill>
                  <a:schemeClr val="tx1">
                    <a:lumMod val="65000"/>
                    <a:lumOff val="35000"/>
                  </a:schemeClr>
                </a:solidFill>
              </a:rPr>
              <a:t>“Educating Georgia’s Future”</a:t>
            </a:r>
          </a:p>
          <a:p>
            <a:pPr algn="r"/>
            <a:r>
              <a:rPr lang="en-US" sz="1000" b="1" baseline="0" dirty="0" smtClean="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111204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pic>
        <p:nvPicPr>
          <p:cNvPr id="17" name="Picture 16"/>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8" name="Rectangle 7"/>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535B3B41-2E1F-40FB-8308-AA0E18F0B9DC}" type="datetime1">
              <a:rPr lang="en-US" smtClean="0"/>
              <a:t>10/31/2017</a:t>
            </a:fld>
            <a:endParaRPr lang="en-US" dirty="0"/>
          </a:p>
        </p:txBody>
      </p:sp>
      <p:sp>
        <p:nvSpPr>
          <p:cNvPr id="10"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1"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2" name="Rectangle 11"/>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0"/>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15442"/>
            <a:ext cx="1978056" cy="1052325"/>
          </a:xfrm>
          <a:prstGeom prst="rect">
            <a:avLst/>
          </a:prstGeom>
        </p:spPr>
      </p:pic>
      <p:sp>
        <p:nvSpPr>
          <p:cNvPr id="15" name="Date Placeholder 3"/>
          <p:cNvSpPr txBox="1">
            <a:spLocks/>
          </p:cNvSpPr>
          <p:nvPr userDrawn="1"/>
        </p:nvSpPr>
        <p:spPr>
          <a:xfrm>
            <a:off x="3157025" y="213626"/>
            <a:ext cx="58786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smtClean="0">
                <a:solidFill>
                  <a:schemeClr val="bg1"/>
                </a:solidFill>
              </a:rPr>
              <a:t>Richard</a:t>
            </a:r>
            <a:r>
              <a:rPr lang="en-US" sz="1400" b="1" baseline="0" dirty="0" smtClean="0">
                <a:solidFill>
                  <a:schemeClr val="bg1"/>
                </a:solidFill>
              </a:rPr>
              <a:t> Woods, Georgia’s School Superintendent</a:t>
            </a:r>
          </a:p>
          <a:p>
            <a:pPr algn="r"/>
            <a:r>
              <a:rPr lang="en-US" sz="1200" b="1" i="1" u="none" baseline="0" dirty="0" smtClean="0">
                <a:solidFill>
                  <a:schemeClr val="bg1"/>
                </a:solidFill>
              </a:rPr>
              <a:t>“Educating Georgia’s Future”</a:t>
            </a:r>
          </a:p>
          <a:p>
            <a:pPr algn="r"/>
            <a:r>
              <a:rPr lang="en-US" sz="1200" b="1" baseline="0" dirty="0" smtClean="0">
                <a:solidFill>
                  <a:schemeClr val="bg1"/>
                </a:solidFill>
                <a:hlinkClick r:id="rId4"/>
              </a:rPr>
              <a:t>gadoe.org</a:t>
            </a:r>
            <a:endParaRPr lang="en-US" sz="1200" b="1" dirty="0">
              <a:solidFill>
                <a:schemeClr val="bg1"/>
              </a:solidFill>
            </a:endParaRPr>
          </a:p>
        </p:txBody>
      </p:sp>
      <p:sp>
        <p:nvSpPr>
          <p:cNvPr id="16" name="Rectangle 15"/>
          <p:cNvSpPr/>
          <p:nvPr userDrawn="1"/>
        </p:nvSpPr>
        <p:spPr>
          <a:xfrm flipV="1">
            <a:off x="1" y="1042277"/>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4231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spcAft>
                <a:spcPts val="300"/>
              </a:spcAft>
              <a:defRPr/>
            </a:lvl1pPr>
            <a:lvl2pPr>
              <a:spcAft>
                <a:spcPts val="300"/>
              </a:spcAft>
              <a:defRPr/>
            </a:lvl2pPr>
            <a:lvl3pPr>
              <a:spcAft>
                <a:spcPts val="300"/>
              </a:spcAft>
              <a:defRPr/>
            </a:lvl3pPr>
            <a:lvl4pPr>
              <a:spcAft>
                <a:spcPts val="300"/>
              </a:spcAft>
              <a:defRPr/>
            </a:lvl4pPr>
            <a:lvl5pPr>
              <a:spcAft>
                <a:spcPts val="30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spcAft>
                <a:spcPts val="300"/>
              </a:spcAft>
              <a:defRPr/>
            </a:lvl1pPr>
            <a:lvl2pPr>
              <a:spcAft>
                <a:spcPts val="300"/>
              </a:spcAft>
              <a:defRPr/>
            </a:lvl2pPr>
            <a:lvl3pPr>
              <a:spcAft>
                <a:spcPts val="300"/>
              </a:spcAft>
              <a:defRPr/>
            </a:lvl3pPr>
            <a:lvl4pPr>
              <a:spcAft>
                <a:spcPts val="300"/>
              </a:spcAft>
              <a:defRPr/>
            </a:lvl4pPr>
            <a:lvl5pPr>
              <a:spcAft>
                <a:spcPts val="3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8"/>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33CB0378-FFD4-4CBB-858D-32EE1C82268A}" type="datetime1">
              <a:rPr lang="en-US" smtClean="0"/>
              <a:t>10/31/2017</a:t>
            </a:fld>
            <a:endParaRPr lang="en-US" dirty="0"/>
          </a:p>
        </p:txBody>
      </p:sp>
      <p:sp>
        <p:nvSpPr>
          <p:cNvPr id="11"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2"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3" name="Rectangle 12"/>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8" name="Date Placeholder 3"/>
          <p:cNvSpPr txBox="1">
            <a:spLocks/>
          </p:cNvSpPr>
          <p:nvPr userDrawn="1"/>
        </p:nvSpPr>
        <p:spPr>
          <a:xfrm>
            <a:off x="7105475" y="1019660"/>
            <a:ext cx="2027703"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smtClean="0">
                <a:solidFill>
                  <a:schemeClr val="tx1">
                    <a:lumMod val="65000"/>
                    <a:lumOff val="35000"/>
                  </a:schemeClr>
                </a:solidFill>
              </a:rPr>
              <a:t>Richard</a:t>
            </a:r>
            <a:r>
              <a:rPr lang="en-US" sz="1000" b="1" baseline="0" dirty="0" smtClean="0">
                <a:solidFill>
                  <a:schemeClr val="tx1">
                    <a:lumMod val="65000"/>
                    <a:lumOff val="35000"/>
                  </a:schemeClr>
                </a:solidFill>
              </a:rPr>
              <a:t> Woods, </a:t>
            </a:r>
          </a:p>
          <a:p>
            <a:pPr algn="r"/>
            <a:r>
              <a:rPr lang="en-US" sz="1000" b="1" baseline="0" dirty="0" smtClean="0">
                <a:solidFill>
                  <a:schemeClr val="tx1">
                    <a:lumMod val="65000"/>
                    <a:lumOff val="35000"/>
                  </a:schemeClr>
                </a:solidFill>
              </a:rPr>
              <a:t>Georgia’s School Superintendent</a:t>
            </a:r>
          </a:p>
          <a:p>
            <a:pPr algn="r"/>
            <a:r>
              <a:rPr lang="en-US" sz="1000" b="1" i="1" u="none" baseline="0" dirty="0" smtClean="0">
                <a:solidFill>
                  <a:schemeClr val="tx1">
                    <a:lumMod val="65000"/>
                    <a:lumOff val="35000"/>
                  </a:schemeClr>
                </a:solidFill>
              </a:rPr>
              <a:t>“Educating Georgia’s Future”</a:t>
            </a:r>
          </a:p>
          <a:p>
            <a:pPr algn="r"/>
            <a:r>
              <a:rPr lang="en-US" sz="1000" b="1" baseline="0" dirty="0" smtClean="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1526820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9841" y="365126"/>
            <a:ext cx="6290772"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spcAft>
                <a:spcPts val="300"/>
              </a:spcAft>
              <a:defRPr/>
            </a:lvl1pPr>
            <a:lvl2pPr>
              <a:spcAft>
                <a:spcPts val="300"/>
              </a:spcAft>
              <a:defRPr/>
            </a:lvl2pPr>
            <a:lvl3pPr>
              <a:spcAft>
                <a:spcPts val="300"/>
              </a:spcAft>
              <a:defRPr/>
            </a:lvl3pPr>
            <a:lvl4pPr>
              <a:spcAft>
                <a:spcPts val="300"/>
              </a:spcAft>
              <a:defRPr/>
            </a:lvl4pPr>
            <a:lvl5pPr>
              <a:spcAft>
                <a:spcPts val="300"/>
              </a:spcAf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spcAft>
                <a:spcPts val="300"/>
              </a:spcAft>
              <a:defRPr/>
            </a:lvl1pPr>
            <a:lvl2pPr>
              <a:spcAft>
                <a:spcPts val="300"/>
              </a:spcAft>
              <a:defRPr/>
            </a:lvl2pPr>
            <a:lvl3pPr>
              <a:spcAft>
                <a:spcPts val="300"/>
              </a:spcAft>
              <a:defRPr/>
            </a:lvl3pPr>
            <a:lvl4pPr>
              <a:spcAft>
                <a:spcPts val="300"/>
              </a:spcAft>
              <a:defRPr/>
            </a:lvl4pPr>
            <a:lvl5pPr>
              <a:spcAft>
                <a:spcPts val="30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Rectangle 10"/>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3"/>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6DE48FE1-C959-4842-929B-B952E86448B4}" type="datetime1">
              <a:rPr lang="en-US" smtClean="0"/>
              <a:t>10/31/2017</a:t>
            </a:fld>
            <a:endParaRPr lang="en-US" dirty="0"/>
          </a:p>
        </p:txBody>
      </p:sp>
      <p:sp>
        <p:nvSpPr>
          <p:cNvPr id="13" name="Footer Placeholder 4"/>
          <p:cNvSpPr>
            <a:spLocks noGrp="1"/>
          </p:cNvSpPr>
          <p:nvPr>
            <p:ph type="ftr" sz="quarter" idx="11"/>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4" name="Slide Number Placeholder 5"/>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5" name="Rectangle 14"/>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20" name="Date Placeholder 3"/>
          <p:cNvSpPr txBox="1">
            <a:spLocks/>
          </p:cNvSpPr>
          <p:nvPr userDrawn="1"/>
        </p:nvSpPr>
        <p:spPr>
          <a:xfrm>
            <a:off x="7080308" y="1019660"/>
            <a:ext cx="2052870"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smtClean="0">
                <a:solidFill>
                  <a:schemeClr val="tx1">
                    <a:lumMod val="65000"/>
                    <a:lumOff val="35000"/>
                  </a:schemeClr>
                </a:solidFill>
              </a:rPr>
              <a:t>Richard</a:t>
            </a:r>
            <a:r>
              <a:rPr lang="en-US" sz="1000" b="1" baseline="0" dirty="0" smtClean="0">
                <a:solidFill>
                  <a:schemeClr val="tx1">
                    <a:lumMod val="65000"/>
                    <a:lumOff val="35000"/>
                  </a:schemeClr>
                </a:solidFill>
              </a:rPr>
              <a:t> Woods, </a:t>
            </a:r>
          </a:p>
          <a:p>
            <a:pPr algn="r"/>
            <a:r>
              <a:rPr lang="en-US" sz="1000" b="1" baseline="0" dirty="0" smtClean="0">
                <a:solidFill>
                  <a:schemeClr val="tx1">
                    <a:lumMod val="65000"/>
                    <a:lumOff val="35000"/>
                  </a:schemeClr>
                </a:solidFill>
              </a:rPr>
              <a:t>Georgia’s School Superintendent</a:t>
            </a:r>
          </a:p>
          <a:p>
            <a:pPr algn="r"/>
            <a:r>
              <a:rPr lang="en-US" sz="1000" b="1" i="1" u="none" baseline="0" dirty="0" smtClean="0">
                <a:solidFill>
                  <a:schemeClr val="tx1">
                    <a:lumMod val="65000"/>
                    <a:lumOff val="35000"/>
                  </a:schemeClr>
                </a:solidFill>
              </a:rPr>
              <a:t>“Educating Georgia’s Future”</a:t>
            </a:r>
          </a:p>
          <a:p>
            <a:pPr algn="r"/>
            <a:r>
              <a:rPr lang="en-US" sz="1000" b="1" baseline="0" dirty="0" smtClean="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3521406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7" name="Rectangle 6"/>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16A82E43-F334-4B83-9151-C0C24AE8A2BC}" type="datetime1">
              <a:rPr lang="en-US" smtClean="0"/>
              <a:t>10/31/2017</a:t>
            </a:fld>
            <a:endParaRPr lang="en-US" dirty="0"/>
          </a:p>
        </p:txBody>
      </p:sp>
      <p:sp>
        <p:nvSpPr>
          <p:cNvPr id="9"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0"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1" name="Rectangle 10"/>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6" name="Date Placeholder 3"/>
          <p:cNvSpPr txBox="1">
            <a:spLocks/>
          </p:cNvSpPr>
          <p:nvPr userDrawn="1"/>
        </p:nvSpPr>
        <p:spPr>
          <a:xfrm>
            <a:off x="7063530" y="1019660"/>
            <a:ext cx="2069648"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smtClean="0">
                <a:solidFill>
                  <a:schemeClr val="tx1">
                    <a:lumMod val="65000"/>
                    <a:lumOff val="35000"/>
                  </a:schemeClr>
                </a:solidFill>
              </a:rPr>
              <a:t>Richard</a:t>
            </a:r>
            <a:r>
              <a:rPr lang="en-US" sz="1000" b="1" baseline="0" dirty="0" smtClean="0">
                <a:solidFill>
                  <a:schemeClr val="tx1">
                    <a:lumMod val="65000"/>
                    <a:lumOff val="35000"/>
                  </a:schemeClr>
                </a:solidFill>
              </a:rPr>
              <a:t> Woods, </a:t>
            </a:r>
          </a:p>
          <a:p>
            <a:pPr algn="r"/>
            <a:r>
              <a:rPr lang="en-US" sz="1000" b="1" baseline="0" dirty="0" smtClean="0">
                <a:solidFill>
                  <a:schemeClr val="tx1">
                    <a:lumMod val="65000"/>
                    <a:lumOff val="35000"/>
                  </a:schemeClr>
                </a:solidFill>
              </a:rPr>
              <a:t>Georgia’s School Superintendent</a:t>
            </a:r>
          </a:p>
          <a:p>
            <a:pPr algn="r"/>
            <a:r>
              <a:rPr lang="en-US" sz="1000" b="1" i="1" u="none" baseline="0" dirty="0" smtClean="0">
                <a:solidFill>
                  <a:schemeClr val="tx1">
                    <a:lumMod val="65000"/>
                    <a:lumOff val="35000"/>
                  </a:schemeClr>
                </a:solidFill>
              </a:rPr>
              <a:t>“Educating Georgia’s Future”</a:t>
            </a:r>
          </a:p>
          <a:p>
            <a:pPr algn="r"/>
            <a:r>
              <a:rPr lang="en-US" sz="1000" b="1" baseline="0" dirty="0" smtClean="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3588918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26400"/>
              </a:solidFill>
            </a:endParaRPr>
          </a:p>
        </p:txBody>
      </p:sp>
      <p:sp>
        <p:nvSpPr>
          <p:cNvPr id="6" name="Rectangle 5"/>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F0D42744-81F0-410B-A1C2-96529C47C04D}" type="datetime1">
              <a:rPr lang="en-US" smtClean="0"/>
              <a:t>10/31/2017</a:t>
            </a:fld>
            <a:endParaRPr lang="en-US" dirty="0"/>
          </a:p>
        </p:txBody>
      </p:sp>
      <p:sp>
        <p:nvSpPr>
          <p:cNvPr id="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0" name="Rectangle 9"/>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0"/>
            <a:ext cx="9144000" cy="10258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15442"/>
            <a:ext cx="1978056" cy="1052325"/>
          </a:xfrm>
          <a:prstGeom prst="rect">
            <a:avLst/>
          </a:prstGeom>
        </p:spPr>
      </p:pic>
      <p:sp>
        <p:nvSpPr>
          <p:cNvPr id="13" name="Date Placeholder 3"/>
          <p:cNvSpPr txBox="1">
            <a:spLocks/>
          </p:cNvSpPr>
          <p:nvPr userDrawn="1"/>
        </p:nvSpPr>
        <p:spPr>
          <a:xfrm>
            <a:off x="3157025" y="213626"/>
            <a:ext cx="58786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dirty="0" smtClean="0">
                <a:solidFill>
                  <a:schemeClr val="bg1"/>
                </a:solidFill>
              </a:rPr>
              <a:t>Richard</a:t>
            </a:r>
            <a:r>
              <a:rPr lang="en-US" sz="1400" b="1" baseline="0" dirty="0" smtClean="0">
                <a:solidFill>
                  <a:schemeClr val="bg1"/>
                </a:solidFill>
              </a:rPr>
              <a:t> Woods, Georgia’s School Superintendent</a:t>
            </a:r>
          </a:p>
          <a:p>
            <a:pPr algn="r"/>
            <a:r>
              <a:rPr lang="en-US" sz="1200" b="1" i="1" u="none" baseline="0" dirty="0" smtClean="0">
                <a:solidFill>
                  <a:schemeClr val="bg1"/>
                </a:solidFill>
              </a:rPr>
              <a:t>“Educating Georgia’s Future”</a:t>
            </a:r>
          </a:p>
          <a:p>
            <a:pPr algn="r"/>
            <a:r>
              <a:rPr lang="en-US" sz="1200" b="1" baseline="0" dirty="0" smtClean="0">
                <a:solidFill>
                  <a:schemeClr val="bg1"/>
                </a:solidFill>
                <a:hlinkClick r:id="rId3"/>
              </a:rPr>
              <a:t>gadoe.org</a:t>
            </a:r>
            <a:endParaRPr lang="en-US" sz="1200" b="1" dirty="0">
              <a:solidFill>
                <a:schemeClr val="bg1"/>
              </a:solidFill>
            </a:endParaRPr>
          </a:p>
        </p:txBody>
      </p:sp>
      <p:sp>
        <p:nvSpPr>
          <p:cNvPr id="14" name="Rectangle 13"/>
          <p:cNvSpPr/>
          <p:nvPr userDrawn="1"/>
        </p:nvSpPr>
        <p:spPr>
          <a:xfrm flipV="1">
            <a:off x="1" y="1042277"/>
            <a:ext cx="9144000" cy="45719"/>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a:stretch>
            <a:fillRect/>
          </a:stretch>
        </p:blipFill>
        <p:spPr>
          <a:xfrm>
            <a:off x="119105" y="1434648"/>
            <a:ext cx="8856454" cy="4537566"/>
          </a:xfrm>
          <a:prstGeom prst="rect">
            <a:avLst/>
          </a:prstGeom>
        </p:spPr>
      </p:pic>
    </p:spTree>
    <p:extLst>
      <p:ext uri="{BB962C8B-B14F-4D97-AF65-F5344CB8AC3E}">
        <p14:creationId xmlns:p14="http://schemas.microsoft.com/office/powerpoint/2010/main" val="791068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1664163"/>
            <a:ext cx="4629150" cy="4196888"/>
          </a:xfrm>
        </p:spPr>
        <p:txBody>
          <a:bodyPr/>
          <a:lstStyle>
            <a:lvl1pPr>
              <a:spcAft>
                <a:spcPts val="300"/>
              </a:spcAft>
              <a:defRPr sz="3200"/>
            </a:lvl1pPr>
            <a:lvl2pPr>
              <a:spcAft>
                <a:spcPts val="300"/>
              </a:spcAft>
              <a:defRPr sz="2800"/>
            </a:lvl2pPr>
            <a:lvl3pPr>
              <a:spcAft>
                <a:spcPts val="300"/>
              </a:spcAft>
              <a:defRPr sz="2400"/>
            </a:lvl3pPr>
            <a:lvl4pPr>
              <a:spcAft>
                <a:spcPts val="300"/>
              </a:spcAft>
              <a:defRPr sz="2000"/>
            </a:lvl4pPr>
            <a:lvl5pPr>
              <a:spcAft>
                <a:spcPts val="300"/>
              </a:spcAft>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Rectangle 8"/>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55BC54F9-6F4B-41F9-912C-6E88152A8FF5}" type="datetime1">
              <a:rPr lang="en-US" smtClean="0"/>
              <a:t>10/31/2017</a:t>
            </a:fld>
            <a:endParaRPr lang="en-US" dirty="0"/>
          </a:p>
        </p:txBody>
      </p:sp>
      <p:sp>
        <p:nvSpPr>
          <p:cNvPr id="11"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2"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3" name="Rectangle 12"/>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8" name="Date Placeholder 3"/>
          <p:cNvSpPr txBox="1">
            <a:spLocks/>
          </p:cNvSpPr>
          <p:nvPr userDrawn="1"/>
        </p:nvSpPr>
        <p:spPr>
          <a:xfrm>
            <a:off x="7063530" y="1019660"/>
            <a:ext cx="2069648"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smtClean="0">
                <a:solidFill>
                  <a:schemeClr val="tx1">
                    <a:lumMod val="65000"/>
                    <a:lumOff val="35000"/>
                  </a:schemeClr>
                </a:solidFill>
              </a:rPr>
              <a:t>Richard</a:t>
            </a:r>
            <a:r>
              <a:rPr lang="en-US" sz="1000" b="1" baseline="0" dirty="0" smtClean="0">
                <a:solidFill>
                  <a:schemeClr val="tx1">
                    <a:lumMod val="65000"/>
                    <a:lumOff val="35000"/>
                  </a:schemeClr>
                </a:solidFill>
              </a:rPr>
              <a:t> Woods, </a:t>
            </a:r>
          </a:p>
          <a:p>
            <a:pPr algn="r"/>
            <a:r>
              <a:rPr lang="en-US" sz="1000" b="1" baseline="0" dirty="0" smtClean="0">
                <a:solidFill>
                  <a:schemeClr val="tx1">
                    <a:lumMod val="65000"/>
                    <a:lumOff val="35000"/>
                  </a:schemeClr>
                </a:solidFill>
              </a:rPr>
              <a:t>Georgia’s School Superintendent</a:t>
            </a:r>
          </a:p>
          <a:p>
            <a:pPr algn="r"/>
            <a:r>
              <a:rPr lang="en-US" sz="1000" b="1" i="1" u="none" baseline="0" dirty="0" smtClean="0">
                <a:solidFill>
                  <a:schemeClr val="tx1">
                    <a:lumMod val="65000"/>
                    <a:lumOff val="35000"/>
                  </a:schemeClr>
                </a:solidFill>
              </a:rPr>
              <a:t>“Educating Georgia’s Future”</a:t>
            </a:r>
          </a:p>
          <a:p>
            <a:pPr algn="r"/>
            <a:r>
              <a:rPr lang="en-US" sz="1000" b="1" baseline="0" dirty="0" smtClean="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2776714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19105" y="1434648"/>
            <a:ext cx="8856454" cy="4537566"/>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1801091"/>
            <a:ext cx="4629150" cy="405996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9" name="Rectangle 8"/>
          <p:cNvSpPr/>
          <p:nvPr userDrawn="1"/>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p:cNvSpPr>
            <a:spLocks noGrp="1"/>
          </p:cNvSpPr>
          <p:nvPr>
            <p:ph type="dt" sz="half" idx="10"/>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383A17E0-28EC-493A-A2BA-E1070EBF6E76}" type="datetime1">
              <a:rPr lang="en-US" smtClean="0"/>
              <a:t>10/31/2017</a:t>
            </a:fld>
            <a:endParaRPr lang="en-US" dirty="0"/>
          </a:p>
        </p:txBody>
      </p:sp>
      <p:sp>
        <p:nvSpPr>
          <p:cNvPr id="11"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12"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13" name="Rectangle 12"/>
          <p:cNvSpPr/>
          <p:nvPr userDrawn="1"/>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8" name="Date Placeholder 3"/>
          <p:cNvSpPr txBox="1">
            <a:spLocks/>
          </p:cNvSpPr>
          <p:nvPr userDrawn="1"/>
        </p:nvSpPr>
        <p:spPr>
          <a:xfrm>
            <a:off x="7080308" y="1019660"/>
            <a:ext cx="2052870"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smtClean="0">
                <a:solidFill>
                  <a:schemeClr val="tx1">
                    <a:lumMod val="65000"/>
                    <a:lumOff val="35000"/>
                  </a:schemeClr>
                </a:solidFill>
              </a:rPr>
              <a:t>Richard</a:t>
            </a:r>
            <a:r>
              <a:rPr lang="en-US" sz="1000" b="1" baseline="0" dirty="0" smtClean="0">
                <a:solidFill>
                  <a:schemeClr val="tx1">
                    <a:lumMod val="65000"/>
                    <a:lumOff val="35000"/>
                  </a:schemeClr>
                </a:solidFill>
              </a:rPr>
              <a:t> Woods, </a:t>
            </a:r>
          </a:p>
          <a:p>
            <a:pPr algn="r"/>
            <a:r>
              <a:rPr lang="en-US" sz="1000" b="1" baseline="0" dirty="0" smtClean="0">
                <a:solidFill>
                  <a:schemeClr val="tx1">
                    <a:lumMod val="65000"/>
                    <a:lumOff val="35000"/>
                  </a:schemeClr>
                </a:solidFill>
              </a:rPr>
              <a:t>Georgia’s School Superintendent</a:t>
            </a:r>
          </a:p>
          <a:p>
            <a:pPr algn="r"/>
            <a:r>
              <a:rPr lang="en-US" sz="1000" b="1" i="1" u="none" baseline="0" dirty="0" smtClean="0">
                <a:solidFill>
                  <a:schemeClr val="tx1">
                    <a:lumMod val="65000"/>
                    <a:lumOff val="35000"/>
                  </a:schemeClr>
                </a:solidFill>
              </a:rPr>
              <a:t>“Educating Georgia’s Future”</a:t>
            </a:r>
          </a:p>
          <a:p>
            <a:pPr algn="r"/>
            <a:r>
              <a:rPr lang="en-US" sz="1000" b="1" baseline="0" dirty="0" smtClean="0">
                <a:solidFill>
                  <a:schemeClr val="tx1">
                    <a:lumMod val="65000"/>
                    <a:lumOff val="35000"/>
                  </a:schemeClr>
                </a:solidFill>
                <a:hlinkClick r:id="rId4"/>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426738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gadoe.org/"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p:nvPicPr>
        <p:blipFill>
          <a:blip r:embed="rId13"/>
          <a:stretch>
            <a:fillRect/>
          </a:stretch>
        </p:blipFill>
        <p:spPr>
          <a:xfrm>
            <a:off x="119105" y="1434648"/>
            <a:ext cx="8856454" cy="4537566"/>
          </a:xfrm>
          <a:prstGeom prst="rect">
            <a:avLst/>
          </a:prstGeom>
        </p:spPr>
      </p:pic>
      <p:sp>
        <p:nvSpPr>
          <p:cNvPr id="8" name="Rectangle 7"/>
          <p:cNvSpPr/>
          <p:nvPr/>
        </p:nvSpPr>
        <p:spPr>
          <a:xfrm>
            <a:off x="0" y="6314359"/>
            <a:ext cx="9144000" cy="4754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03983" y="334016"/>
            <a:ext cx="631663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defRPr>
            </a:lvl1pPr>
          </a:lstStyle>
          <a:p>
            <a:fld id="{BF81D28A-6477-4EA0-9A4C-03300D2262AB}" type="datetime1">
              <a:rPr lang="en-US" smtClean="0"/>
              <a:t>10/31/2017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bg1"/>
                </a:solidFill>
              </a:defRPr>
            </a:lvl1pPr>
          </a:lstStyle>
          <a:p>
            <a:fld id="{B63E4CEF-BB1E-48C7-AE93-F39F6AA99AD7}" type="slidenum">
              <a:rPr lang="en-US" smtClean="0"/>
              <a:pPr/>
              <a:t>‹#›</a:t>
            </a:fld>
            <a:endParaRPr lang="en-US" dirty="0"/>
          </a:p>
        </p:txBody>
      </p:sp>
      <p:sp>
        <p:nvSpPr>
          <p:cNvPr id="9" name="Rectangle 8"/>
          <p:cNvSpPr/>
          <p:nvPr/>
        </p:nvSpPr>
        <p:spPr>
          <a:xfrm flipV="1">
            <a:off x="-16415" y="6236140"/>
            <a:ext cx="9160416" cy="51907"/>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14" cstate="print">
            <a:extLst>
              <a:ext uri="{28A0092B-C50C-407E-A947-70E740481C1C}">
                <a14:useLocalDpi xmlns:a14="http://schemas.microsoft.com/office/drawing/2010/main" val="0"/>
              </a:ext>
            </a:extLst>
          </a:blip>
          <a:srcRect b="19613"/>
          <a:stretch/>
        </p:blipFill>
        <p:spPr>
          <a:xfrm>
            <a:off x="6920613" y="50571"/>
            <a:ext cx="2212566" cy="946227"/>
          </a:xfrm>
          <a:prstGeom prst="rect">
            <a:avLst/>
          </a:prstGeom>
        </p:spPr>
      </p:pic>
      <p:sp>
        <p:nvSpPr>
          <p:cNvPr id="13" name="Date Placeholder 3"/>
          <p:cNvSpPr txBox="1">
            <a:spLocks/>
          </p:cNvSpPr>
          <p:nvPr/>
        </p:nvSpPr>
        <p:spPr>
          <a:xfrm>
            <a:off x="7172587" y="1019660"/>
            <a:ext cx="1960591" cy="64450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b="1" dirty="0" smtClean="0">
                <a:solidFill>
                  <a:schemeClr val="tx1">
                    <a:lumMod val="65000"/>
                    <a:lumOff val="35000"/>
                  </a:schemeClr>
                </a:solidFill>
              </a:rPr>
              <a:t>Richard</a:t>
            </a:r>
            <a:r>
              <a:rPr lang="en-US" sz="1000" b="1" baseline="0" dirty="0" smtClean="0">
                <a:solidFill>
                  <a:schemeClr val="tx1">
                    <a:lumMod val="65000"/>
                    <a:lumOff val="35000"/>
                  </a:schemeClr>
                </a:solidFill>
              </a:rPr>
              <a:t> Woods, </a:t>
            </a:r>
          </a:p>
          <a:p>
            <a:pPr algn="r"/>
            <a:r>
              <a:rPr lang="en-US" sz="1000" b="1" baseline="0" dirty="0" smtClean="0">
                <a:solidFill>
                  <a:schemeClr val="tx1">
                    <a:lumMod val="65000"/>
                    <a:lumOff val="35000"/>
                  </a:schemeClr>
                </a:solidFill>
              </a:rPr>
              <a:t>Georgia’s School Superintendent</a:t>
            </a:r>
          </a:p>
          <a:p>
            <a:pPr algn="r"/>
            <a:r>
              <a:rPr lang="en-US" sz="1000" b="1" i="1" u="none" baseline="0" dirty="0" smtClean="0">
                <a:solidFill>
                  <a:schemeClr val="tx1">
                    <a:lumMod val="65000"/>
                    <a:lumOff val="35000"/>
                  </a:schemeClr>
                </a:solidFill>
              </a:rPr>
              <a:t>“Educating Georgia’s Future”</a:t>
            </a:r>
          </a:p>
          <a:p>
            <a:pPr algn="r"/>
            <a:r>
              <a:rPr lang="en-US" sz="1000" b="1" baseline="0" dirty="0" smtClean="0">
                <a:solidFill>
                  <a:schemeClr val="tx1">
                    <a:lumMod val="65000"/>
                    <a:lumOff val="35000"/>
                  </a:schemeClr>
                </a:solidFill>
                <a:hlinkClick r:id="rId15"/>
              </a:rPr>
              <a:t>gadoe.org</a:t>
            </a:r>
            <a:endParaRPr lang="en-US" sz="1000" b="1" dirty="0">
              <a:solidFill>
                <a:schemeClr val="tx1">
                  <a:lumMod val="65000"/>
                  <a:lumOff val="35000"/>
                </a:schemeClr>
              </a:solidFill>
            </a:endParaRPr>
          </a:p>
        </p:txBody>
      </p:sp>
    </p:spTree>
    <p:extLst>
      <p:ext uri="{BB962C8B-B14F-4D97-AF65-F5344CB8AC3E}">
        <p14:creationId xmlns:p14="http://schemas.microsoft.com/office/powerpoint/2010/main" val="214998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lnSpc>
          <a:spcPct val="90000"/>
        </a:lnSpc>
        <a:spcBef>
          <a:spcPct val="0"/>
        </a:spcBef>
        <a:buNone/>
        <a:defRPr sz="4400" b="1" kern="1200">
          <a:solidFill>
            <a:schemeClr val="tx1"/>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gadoe.org/Curriculum-Instruction-and-Assessment/Assessment/Pages/GAA-Resources.aspx"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gadoe.org/Curriculum-Instruction-and-Assessment/Assessment/Pages/GAA-Resources.aspx"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mailto:kharshaw@doe.k12.ga.us"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mailto:GA@QuestarAI.com"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gadoe.org/surveys/AsAc-H8PBVZM"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127464"/>
          </a:xfrm>
        </p:spPr>
        <p:txBody>
          <a:bodyPr/>
          <a:lstStyle/>
          <a:p>
            <a:r>
              <a:rPr lang="en-US" dirty="0" smtClean="0"/>
              <a:t>Georgia Alternate Assessment</a:t>
            </a:r>
            <a:endParaRPr lang="en-US" dirty="0"/>
          </a:p>
        </p:txBody>
      </p:sp>
      <p:sp>
        <p:nvSpPr>
          <p:cNvPr id="3" name="Subtitle 2"/>
          <p:cNvSpPr>
            <a:spLocks noGrp="1"/>
          </p:cNvSpPr>
          <p:nvPr>
            <p:ph type="subTitle" idx="1"/>
          </p:nvPr>
        </p:nvSpPr>
        <p:spPr>
          <a:xfrm>
            <a:off x="685800" y="3602038"/>
            <a:ext cx="7837714" cy="1655762"/>
          </a:xfrm>
        </p:spPr>
        <p:txBody>
          <a:bodyPr>
            <a:normAutofit lnSpcReduction="10000"/>
          </a:bodyPr>
          <a:lstStyle/>
          <a:p>
            <a:pPr lvl="0"/>
            <a:r>
              <a:rPr lang="en-US" altLang="en-US" sz="3400" b="1" dirty="0" smtClean="0">
                <a:latin typeface="Arial Rounded MT Bold" panose="020F0704030504030204" pitchFamily="34" charset="0"/>
              </a:rPr>
              <a:t>Fall Resources &amp; Support Training</a:t>
            </a:r>
          </a:p>
          <a:p>
            <a:pPr lvl="0"/>
            <a:r>
              <a:rPr lang="en-US" altLang="en-US" sz="3400" b="1" dirty="0" smtClean="0">
                <a:latin typeface="Arial Rounded MT Bold" panose="020F0704030504030204" pitchFamily="34" charset="0"/>
              </a:rPr>
              <a:t>Alignment &amp; Documentation</a:t>
            </a:r>
          </a:p>
          <a:p>
            <a:pPr lvl="0"/>
            <a:r>
              <a:rPr lang="en-US" altLang="en-US" sz="3400" b="1" dirty="0" smtClean="0">
                <a:latin typeface="Arial Rounded MT Bold" panose="020F0704030504030204" pitchFamily="34" charset="0"/>
              </a:rPr>
              <a:t>November 2, 2017</a:t>
            </a:r>
          </a:p>
          <a:p>
            <a:endParaRPr lang="en-US" dirty="0"/>
          </a:p>
        </p:txBody>
      </p:sp>
      <p:sp>
        <p:nvSpPr>
          <p:cNvPr id="7" name="Slide Number Placeholder 6"/>
          <p:cNvSpPr>
            <a:spLocks noGrp="1"/>
          </p:cNvSpPr>
          <p:nvPr>
            <p:ph type="sldNum" sz="quarter" idx="4"/>
          </p:nvPr>
        </p:nvSpPr>
        <p:spPr/>
        <p:txBody>
          <a:bodyPr/>
          <a:lstStyle/>
          <a:p>
            <a:fld id="{B63E4CEF-BB1E-48C7-AE93-F39F6AA99AD7}" type="slidenum">
              <a:rPr lang="en-US" smtClean="0"/>
              <a:pPr/>
              <a:t>1</a:t>
            </a:fld>
            <a:endParaRPr lang="en-US" dirty="0"/>
          </a:p>
        </p:txBody>
      </p:sp>
    </p:spTree>
    <p:extLst>
      <p:ext uri="{BB962C8B-B14F-4D97-AF65-F5344CB8AC3E}">
        <p14:creationId xmlns:p14="http://schemas.microsoft.com/office/powerpoint/2010/main" val="28114434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Alignment and </a:t>
            </a:r>
            <a:r>
              <a:rPr lang="en-US" altLang="en-US" dirty="0" err="1"/>
              <a:t>Nonscorables</a:t>
            </a:r>
            <a:endParaRPr lang="en-US" dirty="0"/>
          </a:p>
        </p:txBody>
      </p:sp>
      <p:sp>
        <p:nvSpPr>
          <p:cNvPr id="3" name="Content Placeholder 2"/>
          <p:cNvSpPr>
            <a:spLocks noGrp="1"/>
          </p:cNvSpPr>
          <p:nvPr>
            <p:ph idx="1"/>
          </p:nvPr>
        </p:nvSpPr>
        <p:spPr/>
        <p:txBody>
          <a:bodyPr>
            <a:normAutofit/>
          </a:bodyPr>
          <a:lstStyle/>
          <a:p>
            <a:pPr marL="0" indent="0">
              <a:buNone/>
            </a:pPr>
            <a:r>
              <a:rPr lang="en-US" altLang="en-US" dirty="0">
                <a:solidFill>
                  <a:srgbClr val="0070C0"/>
                </a:solidFill>
              </a:rPr>
              <a:t>Not Aligned (NA)</a:t>
            </a:r>
          </a:p>
          <a:p>
            <a:r>
              <a:rPr lang="en-US" altLang="en-US" dirty="0"/>
              <a:t>Tasks are not aligned to standard and/or indicator</a:t>
            </a:r>
          </a:p>
          <a:p>
            <a:pPr lvl="1"/>
            <a:r>
              <a:rPr lang="en-US" altLang="en-US" dirty="0" smtClean="0"/>
              <a:t>All 4 assessment tasks in each entry must show a </a:t>
            </a:r>
            <a:r>
              <a:rPr lang="en-US" altLang="en-US" dirty="0"/>
              <a:t>connection between the </a:t>
            </a:r>
            <a:r>
              <a:rPr lang="en-US" altLang="en-US" dirty="0" smtClean="0"/>
              <a:t>tasks and </a:t>
            </a:r>
            <a:r>
              <a:rPr lang="en-US" altLang="en-US" dirty="0"/>
              <a:t>the standard and </a:t>
            </a:r>
            <a:r>
              <a:rPr lang="en-US" altLang="en-US" dirty="0" smtClean="0"/>
              <a:t>element/indicator. </a:t>
            </a:r>
            <a:r>
              <a:rPr lang="en-US" altLang="en-US" dirty="0"/>
              <a:t>Not all standards have elements or indicators.</a:t>
            </a:r>
          </a:p>
          <a:p>
            <a:pPr lvl="1"/>
            <a:r>
              <a:rPr lang="en-US" altLang="en-US" dirty="0" smtClean="0"/>
              <a:t>GAA tasks must be assessment tasks, not instructional tasks. (What was </a:t>
            </a:r>
            <a:r>
              <a:rPr lang="en-US" altLang="en-US" b="1" i="1" dirty="0" smtClean="0"/>
              <a:t>the student </a:t>
            </a:r>
            <a:r>
              <a:rPr lang="en-US" altLang="en-US" dirty="0" smtClean="0"/>
              <a:t>asked to do?)</a:t>
            </a:r>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10</a:t>
            </a:fld>
            <a:endParaRPr lang="en-US" dirty="0"/>
          </a:p>
        </p:txBody>
      </p:sp>
    </p:spTree>
    <p:extLst>
      <p:ext uri="{BB962C8B-B14F-4D97-AF65-F5344CB8AC3E}">
        <p14:creationId xmlns:p14="http://schemas.microsoft.com/office/powerpoint/2010/main" val="11955929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Insufficient Evidence </a:t>
            </a:r>
            <a:r>
              <a:rPr lang="en-US" altLang="en-US" dirty="0"/>
              <a:t>and Nonscorables</a:t>
            </a:r>
            <a:endParaRPr lang="en-US" dirty="0"/>
          </a:p>
        </p:txBody>
      </p:sp>
      <p:sp>
        <p:nvSpPr>
          <p:cNvPr id="3" name="Content Placeholder 2"/>
          <p:cNvSpPr>
            <a:spLocks noGrp="1"/>
          </p:cNvSpPr>
          <p:nvPr>
            <p:ph idx="1"/>
          </p:nvPr>
        </p:nvSpPr>
        <p:spPr>
          <a:xfrm>
            <a:off x="603983" y="1659579"/>
            <a:ext cx="7886700" cy="4351338"/>
          </a:xfrm>
        </p:spPr>
        <p:txBody>
          <a:bodyPr>
            <a:normAutofit/>
          </a:bodyPr>
          <a:lstStyle/>
          <a:p>
            <a:pPr marL="0" indent="0">
              <a:buNone/>
            </a:pPr>
            <a:r>
              <a:rPr lang="en-US" altLang="en-US" dirty="0">
                <a:solidFill>
                  <a:srgbClr val="0070C0"/>
                </a:solidFill>
              </a:rPr>
              <a:t>Insufficient Evidence (IE) </a:t>
            </a:r>
          </a:p>
          <a:p>
            <a:r>
              <a:rPr lang="en-US" altLang="en-US" dirty="0"/>
              <a:t>Primary Evidence does not meet evidence requirements or is missing from the </a:t>
            </a:r>
            <a:r>
              <a:rPr lang="en-US" altLang="en-US" dirty="0" smtClean="0"/>
              <a:t>portfolio</a:t>
            </a:r>
          </a:p>
          <a:p>
            <a:pPr lvl="1"/>
            <a:r>
              <a:rPr lang="en-US" altLang="en-US" dirty="0"/>
              <a:t>Only Secondary Evidence is included</a:t>
            </a:r>
          </a:p>
          <a:p>
            <a:pPr lvl="1"/>
            <a:r>
              <a:rPr lang="en-US" altLang="en-US" dirty="0"/>
              <a:t>Fewer than 2 captioned photos are included.</a:t>
            </a:r>
          </a:p>
          <a:p>
            <a:pPr lvl="1"/>
            <a:r>
              <a:rPr lang="en-US" altLang="en-US" dirty="0"/>
              <a:t>Media were submitted without a script</a:t>
            </a:r>
            <a:r>
              <a:rPr lang="en-US" altLang="en-US" dirty="0" smtClean="0"/>
              <a:t>.</a:t>
            </a:r>
          </a:p>
          <a:p>
            <a:r>
              <a:rPr lang="en-US" altLang="en-US" dirty="0" smtClean="0"/>
              <a:t>Photocopies of student work, data or other documentation are </a:t>
            </a:r>
            <a:r>
              <a:rPr lang="en-US" altLang="en-US" u="sng" dirty="0" smtClean="0"/>
              <a:t>not</a:t>
            </a:r>
            <a:r>
              <a:rPr lang="en-US" altLang="en-US" dirty="0" smtClean="0"/>
              <a:t> permitted in a GAA portfolio.</a:t>
            </a:r>
          </a:p>
          <a:p>
            <a:pPr marL="0" indent="0">
              <a:buNone/>
            </a:pPr>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11</a:t>
            </a:fld>
            <a:endParaRPr lang="en-US" dirty="0"/>
          </a:p>
        </p:txBody>
      </p:sp>
    </p:spTree>
    <p:extLst>
      <p:ext uri="{BB962C8B-B14F-4D97-AF65-F5344CB8AC3E}">
        <p14:creationId xmlns:p14="http://schemas.microsoft.com/office/powerpoint/2010/main" val="29782118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Insufficient Evidence </a:t>
            </a:r>
            <a:r>
              <a:rPr lang="en-US" altLang="en-US" dirty="0"/>
              <a:t>and </a:t>
            </a:r>
            <a:r>
              <a:rPr lang="en-US" altLang="en-US" dirty="0" err="1"/>
              <a:t>Nonscorables</a:t>
            </a:r>
            <a:endParaRPr lang="en-US" dirty="0"/>
          </a:p>
        </p:txBody>
      </p:sp>
      <p:sp>
        <p:nvSpPr>
          <p:cNvPr id="3" name="Content Placeholder 2"/>
          <p:cNvSpPr>
            <a:spLocks noGrp="1"/>
          </p:cNvSpPr>
          <p:nvPr>
            <p:ph idx="1"/>
          </p:nvPr>
        </p:nvSpPr>
        <p:spPr/>
        <p:txBody>
          <a:bodyPr/>
          <a:lstStyle/>
          <a:p>
            <a:pPr>
              <a:buNone/>
            </a:pPr>
            <a:r>
              <a:rPr lang="en-US" altLang="en-US" dirty="0">
                <a:solidFill>
                  <a:schemeClr val="hlink"/>
                </a:solidFill>
              </a:rPr>
              <a:t>Insufficient Evidence (IE)</a:t>
            </a:r>
          </a:p>
          <a:p>
            <a:r>
              <a:rPr lang="en-US" altLang="en-US" dirty="0"/>
              <a:t>Secondary Evidence does not meet evidence requirements or is missing from portfolio</a:t>
            </a:r>
          </a:p>
          <a:p>
            <a:pPr lvl="2"/>
            <a:r>
              <a:rPr lang="en-US" altLang="en-US" dirty="0"/>
              <a:t>Observation </a:t>
            </a:r>
            <a:r>
              <a:rPr lang="en-US" altLang="en-US" dirty="0" smtClean="0"/>
              <a:t>Sheet or </a:t>
            </a:r>
            <a:r>
              <a:rPr lang="en-US" altLang="en-US" dirty="0"/>
              <a:t>Interview Sheet cannot be scored because of the absence of proper documentation.</a:t>
            </a:r>
          </a:p>
          <a:p>
            <a:pPr lvl="2"/>
            <a:r>
              <a:rPr lang="en-US" altLang="en-US" dirty="0"/>
              <a:t>A data sheet is submitted with fewer than 3 dates on which evidence of student performance was collected.</a:t>
            </a:r>
          </a:p>
          <a:p>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12</a:t>
            </a:fld>
            <a:endParaRPr lang="en-US" dirty="0"/>
          </a:p>
        </p:txBody>
      </p:sp>
    </p:spTree>
    <p:extLst>
      <p:ext uri="{BB962C8B-B14F-4D97-AF65-F5344CB8AC3E}">
        <p14:creationId xmlns:p14="http://schemas.microsoft.com/office/powerpoint/2010/main" val="12268650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Insufficient Evidence </a:t>
            </a:r>
            <a:r>
              <a:rPr lang="en-US" altLang="en-US" dirty="0"/>
              <a:t>and </a:t>
            </a:r>
            <a:r>
              <a:rPr lang="en-US" altLang="en-US" dirty="0" err="1"/>
              <a:t>Nonscorables</a:t>
            </a:r>
            <a:endParaRPr lang="en-US" dirty="0"/>
          </a:p>
        </p:txBody>
      </p:sp>
      <p:sp>
        <p:nvSpPr>
          <p:cNvPr id="3" name="Content Placeholder 2"/>
          <p:cNvSpPr>
            <a:spLocks noGrp="1"/>
          </p:cNvSpPr>
          <p:nvPr>
            <p:ph idx="1"/>
          </p:nvPr>
        </p:nvSpPr>
        <p:spPr/>
        <p:txBody>
          <a:bodyPr>
            <a:normAutofit lnSpcReduction="10000"/>
          </a:bodyPr>
          <a:lstStyle/>
          <a:p>
            <a:pPr>
              <a:buNone/>
            </a:pPr>
            <a:r>
              <a:rPr lang="en-US" altLang="en-US" dirty="0">
                <a:solidFill>
                  <a:schemeClr val="hlink"/>
                </a:solidFill>
              </a:rPr>
              <a:t>Insufficient Evidence (IE)</a:t>
            </a:r>
            <a:r>
              <a:rPr lang="en-US" altLang="en-US" dirty="0"/>
              <a:t> </a:t>
            </a:r>
          </a:p>
          <a:p>
            <a:r>
              <a:rPr lang="en-US" altLang="en-US" dirty="0"/>
              <a:t>Secondary Evidence </a:t>
            </a:r>
            <a:r>
              <a:rPr lang="en-US" altLang="en-US" dirty="0" smtClean="0"/>
              <a:t>may not </a:t>
            </a:r>
            <a:r>
              <a:rPr lang="en-US" altLang="en-US" dirty="0" err="1" smtClean="0"/>
              <a:t>redocument</a:t>
            </a:r>
            <a:r>
              <a:rPr lang="en-US" altLang="en-US" dirty="0" smtClean="0"/>
              <a:t> </a:t>
            </a:r>
            <a:r>
              <a:rPr lang="en-US" altLang="en-US" dirty="0"/>
              <a:t>Primary Evidence</a:t>
            </a:r>
          </a:p>
          <a:p>
            <a:pPr lvl="1"/>
            <a:r>
              <a:rPr lang="en-US" altLang="en-US" dirty="0"/>
              <a:t>Secondary Evidence must represent a separate and distinct event, different materials must be used, and/or the student </a:t>
            </a:r>
            <a:r>
              <a:rPr lang="en-US" altLang="en-US" dirty="0" smtClean="0"/>
              <a:t>must perform </a:t>
            </a:r>
            <a:r>
              <a:rPr lang="en-US" altLang="en-US" dirty="0"/>
              <a:t>a different activity.</a:t>
            </a:r>
          </a:p>
          <a:p>
            <a:pPr lvl="2"/>
            <a:r>
              <a:rPr lang="en-US" altLang="en-US" dirty="0"/>
              <a:t>A task that takes multiple days to complete is still considered a single task. Please do not submit each day’s work as a separate task.</a:t>
            </a:r>
          </a:p>
          <a:p>
            <a:pPr lvl="2"/>
            <a:r>
              <a:rPr lang="en-US" altLang="en-US" dirty="0"/>
              <a:t>A work sample (Primary Evidence) and an observation (Secondary Evidence) of the student completing that </a:t>
            </a:r>
            <a:r>
              <a:rPr lang="en-US" altLang="en-US" dirty="0" smtClean="0"/>
              <a:t>same work </a:t>
            </a:r>
            <a:r>
              <a:rPr lang="en-US" altLang="en-US" dirty="0"/>
              <a:t>sample </a:t>
            </a:r>
            <a:r>
              <a:rPr lang="en-US" altLang="en-US" dirty="0" smtClean="0"/>
              <a:t>is an example of </a:t>
            </a:r>
            <a:r>
              <a:rPr lang="en-US" altLang="en-US" dirty="0" err="1"/>
              <a:t>redocumentation</a:t>
            </a:r>
            <a:r>
              <a:rPr lang="en-US" altLang="en-US" dirty="0"/>
              <a:t>.</a:t>
            </a:r>
          </a:p>
          <a:p>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13</a:t>
            </a:fld>
            <a:endParaRPr lang="en-US" dirty="0"/>
          </a:p>
        </p:txBody>
      </p:sp>
    </p:spTree>
    <p:extLst>
      <p:ext uri="{BB962C8B-B14F-4D97-AF65-F5344CB8AC3E}">
        <p14:creationId xmlns:p14="http://schemas.microsoft.com/office/powerpoint/2010/main" val="15214579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Insufficient Evidence and </a:t>
            </a:r>
            <a:r>
              <a:rPr lang="en-US" altLang="en-US" dirty="0" err="1" smtClean="0"/>
              <a:t>Nonscorables</a:t>
            </a:r>
            <a:r>
              <a:rPr lang="en-US" altLang="en-US" dirty="0" smtClean="0"/>
              <a:t> </a:t>
            </a:r>
            <a:br>
              <a:rPr lang="en-US" altLang="en-US" dirty="0" smtClean="0"/>
            </a:br>
            <a:r>
              <a:rPr lang="en-US" altLang="en-US" sz="2200" dirty="0" smtClean="0"/>
              <a:t>Example </a:t>
            </a:r>
            <a:r>
              <a:rPr lang="en-US" altLang="en-US" sz="2200" dirty="0"/>
              <a:t>of </a:t>
            </a:r>
            <a:r>
              <a:rPr lang="en-US" altLang="en-US" sz="2200" dirty="0" err="1"/>
              <a:t>Redocumentation</a:t>
            </a:r>
            <a:endParaRPr lang="en-US" sz="2200"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14</a:t>
            </a:fld>
            <a:endParaRPr lang="en-US" dirty="0"/>
          </a:p>
        </p:txBody>
      </p:sp>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3218" y="1832296"/>
            <a:ext cx="3966063" cy="4351338"/>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4579" y="1832296"/>
            <a:ext cx="3474720" cy="4375620"/>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chemeClr val="accent1"/>
                </a:solidFill>
              </a14:hiddenFill>
            </a:ext>
          </a:extLst>
        </p:spPr>
      </p:pic>
      <p:sp>
        <p:nvSpPr>
          <p:cNvPr id="8" name="Rectangle 7"/>
          <p:cNvSpPr/>
          <p:nvPr/>
        </p:nvSpPr>
        <p:spPr>
          <a:xfrm rot="1697173">
            <a:off x="3106237" y="3118873"/>
            <a:ext cx="2667437" cy="461665"/>
          </a:xfrm>
          <a:prstGeom prst="rect">
            <a:avLst/>
          </a:prstGeom>
          <a:ln>
            <a:solidFill>
              <a:srgbClr val="00B0F0"/>
            </a:solidFill>
          </a:ln>
        </p:spPr>
        <p:txBody>
          <a:bodyPr wrap="square">
            <a:spAutoFit/>
          </a:bodyPr>
          <a:lstStyle/>
          <a:p>
            <a:r>
              <a:rPr lang="en-US" sz="2400" b="1" spc="100" dirty="0" err="1">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Redocumentation</a:t>
            </a:r>
            <a:endParaRPr lang="en-US" sz="2400" dirty="0"/>
          </a:p>
        </p:txBody>
      </p:sp>
    </p:spTree>
    <p:extLst>
      <p:ext uri="{BB962C8B-B14F-4D97-AF65-F5344CB8AC3E}">
        <p14:creationId xmlns:p14="http://schemas.microsoft.com/office/powerpoint/2010/main" val="26636448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Insufficient Evidence </a:t>
            </a:r>
            <a:r>
              <a:rPr lang="en-US" altLang="en-US" dirty="0"/>
              <a:t>and </a:t>
            </a:r>
            <a:r>
              <a:rPr lang="en-US" altLang="en-US" dirty="0" err="1"/>
              <a:t>Nonscorables</a:t>
            </a:r>
            <a:endParaRPr lang="en-US" dirty="0"/>
          </a:p>
        </p:txBody>
      </p:sp>
      <p:sp>
        <p:nvSpPr>
          <p:cNvPr id="3" name="Content Placeholder 2"/>
          <p:cNvSpPr>
            <a:spLocks noGrp="1"/>
          </p:cNvSpPr>
          <p:nvPr>
            <p:ph idx="1"/>
          </p:nvPr>
        </p:nvSpPr>
        <p:spPr/>
        <p:txBody>
          <a:bodyPr/>
          <a:lstStyle/>
          <a:p>
            <a:pPr marL="0" indent="0">
              <a:buNone/>
            </a:pPr>
            <a:r>
              <a:rPr lang="en-US" altLang="en-US" dirty="0">
                <a:solidFill>
                  <a:srgbClr val="0070C0"/>
                </a:solidFill>
              </a:rPr>
              <a:t>Insufficient Evidence (IE)</a:t>
            </a:r>
          </a:p>
          <a:p>
            <a:r>
              <a:rPr lang="en-US" altLang="en-US" dirty="0"/>
              <a:t>Cannot determine the correctness of student response on one or more pieces of evidence</a:t>
            </a:r>
          </a:p>
          <a:p>
            <a:pPr lvl="1"/>
            <a:r>
              <a:rPr lang="en-US" altLang="en-US" dirty="0"/>
              <a:t>If there is no score or answer key, then it is not possible for a scorer to determine if the student’s responses are correct.</a:t>
            </a:r>
          </a:p>
          <a:p>
            <a:pPr lvl="2"/>
            <a:r>
              <a:rPr lang="en-US" altLang="en-US" dirty="0"/>
              <a:t>Example: The student is measuring objects in the classroom, but the work is not graded and no answer key is provided. </a:t>
            </a:r>
          </a:p>
          <a:p>
            <a:pPr lvl="2"/>
            <a:r>
              <a:rPr lang="en-US" altLang="en-US" dirty="0"/>
              <a:t>Example: The annotation states that the student completed the task, but the work is not graded and there is no statement regarding its correctness.</a:t>
            </a:r>
          </a:p>
          <a:p>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15</a:t>
            </a:fld>
            <a:endParaRPr lang="en-US" dirty="0"/>
          </a:p>
        </p:txBody>
      </p:sp>
    </p:spTree>
    <p:extLst>
      <p:ext uri="{BB962C8B-B14F-4D97-AF65-F5344CB8AC3E}">
        <p14:creationId xmlns:p14="http://schemas.microsoft.com/office/powerpoint/2010/main" val="42039056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723" y="179637"/>
            <a:ext cx="6316630" cy="1325563"/>
          </a:xfrm>
        </p:spPr>
        <p:txBody>
          <a:bodyPr>
            <a:normAutofit fontScale="90000"/>
          </a:bodyPr>
          <a:lstStyle/>
          <a:p>
            <a:r>
              <a:rPr lang="en-US" altLang="en-US" dirty="0"/>
              <a:t>Seven Steps to Effective Documentation</a:t>
            </a:r>
            <a:endParaRPr lang="en-US" dirty="0"/>
          </a:p>
        </p:txBody>
      </p:sp>
      <p:sp>
        <p:nvSpPr>
          <p:cNvPr id="3" name="Content Placeholder 2"/>
          <p:cNvSpPr>
            <a:spLocks noGrp="1"/>
          </p:cNvSpPr>
          <p:nvPr>
            <p:ph idx="1"/>
          </p:nvPr>
        </p:nvSpPr>
        <p:spPr>
          <a:xfrm>
            <a:off x="247723" y="1659370"/>
            <a:ext cx="8171882" cy="3708276"/>
          </a:xfrm>
        </p:spPr>
        <p:txBody>
          <a:bodyPr>
            <a:normAutofit/>
          </a:bodyPr>
          <a:lstStyle/>
          <a:p>
            <a:pPr marL="0" indent="0">
              <a:buNone/>
            </a:pPr>
            <a:r>
              <a:rPr lang="en-US" altLang="en-US" sz="2400" dirty="0" smtClean="0"/>
              <a:t>1.  	The assessment tasks must align to the standard and   	element/indicator. </a:t>
            </a:r>
          </a:p>
          <a:p>
            <a:pPr lvl="1"/>
            <a:r>
              <a:rPr lang="en-US" altLang="en-US" sz="1800" dirty="0" smtClean="0"/>
              <a:t>The </a:t>
            </a:r>
            <a:r>
              <a:rPr lang="en-US" altLang="en-US" sz="1800" dirty="0"/>
              <a:t>task should focus on the standards-based skill chosen by the </a:t>
            </a:r>
            <a:r>
              <a:rPr lang="en-US" altLang="en-US" sz="1800" dirty="0" smtClean="0"/>
              <a:t>teacher.</a:t>
            </a:r>
          </a:p>
          <a:p>
            <a:pPr lvl="1"/>
            <a:r>
              <a:rPr lang="en-US" altLang="en-US" sz="1800" dirty="0"/>
              <a:t>The connection between the task and the standard should be clearly described in the </a:t>
            </a:r>
            <a:r>
              <a:rPr lang="en-US" altLang="en-US" sz="1800" dirty="0" smtClean="0"/>
              <a:t>annotation.</a:t>
            </a:r>
          </a:p>
          <a:p>
            <a:pPr lvl="2"/>
            <a:r>
              <a:rPr lang="en-US" altLang="en-US" sz="1600" i="1" dirty="0"/>
              <a:t>What was the student asked to do and how does the student’s task connect to the standard and element/indicator?</a:t>
            </a:r>
          </a:p>
          <a:p>
            <a:pPr lvl="1"/>
            <a:endParaRPr lang="en-US" altLang="en-US" sz="2000" dirty="0"/>
          </a:p>
          <a:p>
            <a:pPr lvl="1"/>
            <a:endParaRPr lang="en-US" altLang="en-US" sz="1900" dirty="0" smtClean="0"/>
          </a:p>
          <a:p>
            <a:pPr lvl="1">
              <a:buFont typeface="Arial" charset="0"/>
              <a:buChar char="•"/>
            </a:pPr>
            <a:endParaRPr lang="en-US" dirty="0"/>
          </a:p>
          <a:p>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16</a:t>
            </a:fld>
            <a:endParaRPr lang="en-US" dirty="0"/>
          </a:p>
        </p:txBody>
      </p:sp>
    </p:spTree>
    <p:extLst>
      <p:ext uri="{BB962C8B-B14F-4D97-AF65-F5344CB8AC3E}">
        <p14:creationId xmlns:p14="http://schemas.microsoft.com/office/powerpoint/2010/main" val="30021545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smtClean="0"/>
              <a:t>Seven Steps to Effective Documentation</a:t>
            </a:r>
            <a:endParaRPr lang="en-US" dirty="0"/>
          </a:p>
        </p:txBody>
      </p:sp>
      <p:sp>
        <p:nvSpPr>
          <p:cNvPr id="3" name="Content Placeholder 2"/>
          <p:cNvSpPr>
            <a:spLocks noGrp="1"/>
          </p:cNvSpPr>
          <p:nvPr>
            <p:ph idx="1"/>
          </p:nvPr>
        </p:nvSpPr>
        <p:spPr/>
        <p:txBody>
          <a:bodyPr/>
          <a:lstStyle/>
          <a:p>
            <a:pPr marL="0" indent="0">
              <a:buNone/>
            </a:pPr>
            <a:r>
              <a:rPr lang="en-US" altLang="en-US" sz="2400" dirty="0" smtClean="0"/>
              <a:t>2. The specific questions asked of the student and the student’s responses should be clearly described. </a:t>
            </a:r>
          </a:p>
          <a:p>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17</a:t>
            </a:fld>
            <a:endParaRPr lang="en-US" dirty="0"/>
          </a:p>
        </p:txBody>
      </p:sp>
      <p:sp>
        <p:nvSpPr>
          <p:cNvPr id="6" name="Rectangle 5"/>
          <p:cNvSpPr/>
          <p:nvPr/>
        </p:nvSpPr>
        <p:spPr>
          <a:xfrm>
            <a:off x="603983" y="2889429"/>
            <a:ext cx="7381257" cy="1754326"/>
          </a:xfrm>
          <a:prstGeom prst="rect">
            <a:avLst/>
          </a:prstGeom>
        </p:spPr>
        <p:txBody>
          <a:bodyPr wrap="square">
            <a:spAutoFit/>
          </a:bodyPr>
          <a:lstStyle/>
          <a:p>
            <a:pPr marL="914400" lvl="1" indent="-400050">
              <a:buFont typeface="Arial" panose="020B0604020202020204" pitchFamily="34" charset="0"/>
              <a:buChar char="•"/>
              <a:defRPr/>
            </a:pPr>
            <a:r>
              <a:rPr lang="en-US" dirty="0"/>
              <a:t>What kind of question – multiple choice, fill-in-the-blank, ordering sentence strips, short answer</a:t>
            </a:r>
            <a:r>
              <a:rPr lang="en-US" dirty="0" smtClean="0"/>
              <a:t>…?</a:t>
            </a:r>
          </a:p>
          <a:p>
            <a:pPr marL="914400" lvl="1" indent="-400050">
              <a:buFont typeface="Arial" panose="020B0604020202020204" pitchFamily="34" charset="0"/>
              <a:buChar char="•"/>
              <a:defRPr/>
            </a:pPr>
            <a:r>
              <a:rPr lang="en-US" dirty="0" smtClean="0"/>
              <a:t>Is the student writing by choosing and placing pictures, symbols, words or sentences on the page?</a:t>
            </a:r>
          </a:p>
          <a:p>
            <a:pPr marL="914400" lvl="1" indent="-400050">
              <a:buFont typeface="Arial" panose="020B0604020202020204" pitchFamily="34" charset="0"/>
              <a:buChar char="•"/>
              <a:defRPr/>
            </a:pPr>
            <a:r>
              <a:rPr lang="en-US" dirty="0" smtClean="0"/>
              <a:t>How </a:t>
            </a:r>
            <a:r>
              <a:rPr lang="en-US" dirty="0"/>
              <a:t>many questions/steps/actions were asked of the </a:t>
            </a:r>
            <a:r>
              <a:rPr lang="en-US" dirty="0" smtClean="0"/>
              <a:t>student?</a:t>
            </a:r>
          </a:p>
          <a:p>
            <a:pPr marL="914400" lvl="1" indent="-400050">
              <a:buFont typeface="Arial" panose="020B0604020202020204" pitchFamily="34" charset="0"/>
              <a:buChar char="•"/>
              <a:defRPr/>
            </a:pPr>
            <a:r>
              <a:rPr lang="en-US" dirty="0" smtClean="0"/>
              <a:t>Which questions did the student answer correctly? Incorrectly?</a:t>
            </a:r>
          </a:p>
        </p:txBody>
      </p:sp>
    </p:spTree>
    <p:extLst>
      <p:ext uri="{BB962C8B-B14F-4D97-AF65-F5344CB8AC3E}">
        <p14:creationId xmlns:p14="http://schemas.microsoft.com/office/powerpoint/2010/main" val="3735319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723" y="179637"/>
            <a:ext cx="6316630" cy="1325563"/>
          </a:xfrm>
        </p:spPr>
        <p:txBody>
          <a:bodyPr>
            <a:normAutofit fontScale="90000"/>
          </a:bodyPr>
          <a:lstStyle/>
          <a:p>
            <a:r>
              <a:rPr lang="en-US" altLang="en-US" dirty="0"/>
              <a:t>Seven Steps to Effective Documentation</a:t>
            </a:r>
            <a:endParaRPr lang="en-US" dirty="0"/>
          </a:p>
        </p:txBody>
      </p:sp>
      <p:sp>
        <p:nvSpPr>
          <p:cNvPr id="3" name="Content Placeholder 2"/>
          <p:cNvSpPr>
            <a:spLocks noGrp="1"/>
          </p:cNvSpPr>
          <p:nvPr>
            <p:ph idx="1"/>
          </p:nvPr>
        </p:nvSpPr>
        <p:spPr>
          <a:xfrm>
            <a:off x="247723" y="1659370"/>
            <a:ext cx="8171882" cy="3708276"/>
          </a:xfrm>
        </p:spPr>
        <p:txBody>
          <a:bodyPr>
            <a:normAutofit lnSpcReduction="10000"/>
          </a:bodyPr>
          <a:lstStyle/>
          <a:p>
            <a:pPr marL="457200" indent="-457200">
              <a:buFont typeface="Calibri" pitchFamily="34" charset="0"/>
              <a:buAutoNum type="arabicPeriod" startAt="3"/>
            </a:pPr>
            <a:r>
              <a:rPr lang="en-US" altLang="en-US" sz="2400" dirty="0" smtClean="0"/>
              <a:t>The depth </a:t>
            </a:r>
            <a:r>
              <a:rPr lang="en-US" altLang="en-US" sz="2400" dirty="0"/>
              <a:t>of knowledge the student </a:t>
            </a:r>
            <a:r>
              <a:rPr lang="en-US" altLang="en-US" sz="2400" dirty="0" smtClean="0"/>
              <a:t>demonstrated should be described. </a:t>
            </a:r>
            <a:endParaRPr lang="en-US" altLang="en-US" sz="2400" dirty="0"/>
          </a:p>
          <a:p>
            <a:pPr lvl="1"/>
            <a:r>
              <a:rPr lang="en-US" altLang="en-US" sz="1800" dirty="0"/>
              <a:t>What level of understanding </a:t>
            </a:r>
            <a:r>
              <a:rPr lang="en-US" altLang="en-US" sz="1800" dirty="0" smtClean="0"/>
              <a:t>of the content standard and element/indicator has </a:t>
            </a:r>
            <a:r>
              <a:rPr lang="en-US" altLang="en-US" sz="1800" dirty="0"/>
              <a:t>the student demonstrated </a:t>
            </a:r>
            <a:r>
              <a:rPr lang="en-US" altLang="en-US" sz="1800" dirty="0" smtClean="0"/>
              <a:t>in each of the 4 tasks?</a:t>
            </a:r>
          </a:p>
          <a:p>
            <a:pPr lvl="1"/>
            <a:r>
              <a:rPr lang="en-US" altLang="en-US" sz="1800" dirty="0" smtClean="0"/>
              <a:t>Can the student answer true-false or multiple choice questions? Does the student respond to more complicated questions (short-answer or open-ended) in the Collection Period 2 tasks?</a:t>
            </a:r>
          </a:p>
          <a:p>
            <a:pPr lvl="1"/>
            <a:r>
              <a:rPr lang="en-US" altLang="en-US" sz="1800" dirty="0" smtClean="0"/>
              <a:t>Can the student choose between two or more options presented by the teacher?</a:t>
            </a:r>
            <a:endParaRPr lang="en-US" altLang="en-US" sz="1800" dirty="0"/>
          </a:p>
          <a:p>
            <a:pPr lvl="1">
              <a:buFont typeface="Arial" charset="0"/>
              <a:buChar char="•"/>
            </a:pPr>
            <a:r>
              <a:rPr lang="en-US" sz="1800" dirty="0"/>
              <a:t>Did the student </a:t>
            </a:r>
            <a:r>
              <a:rPr lang="en-US" sz="1800" dirty="0" smtClean="0"/>
              <a:t>use </a:t>
            </a:r>
            <a:r>
              <a:rPr lang="en-US" sz="1800" dirty="0"/>
              <a:t>color-coded materials and/or a word bank in Collection Period 1 but not in Collection Period 2</a:t>
            </a:r>
            <a:r>
              <a:rPr lang="en-US" sz="1800" dirty="0" smtClean="0"/>
              <a:t>?</a:t>
            </a:r>
          </a:p>
          <a:p>
            <a:pPr lvl="1">
              <a:buFont typeface="Arial" charset="0"/>
              <a:buChar char="•"/>
            </a:pPr>
            <a:r>
              <a:rPr lang="en-US" sz="1800" dirty="0" smtClean="0"/>
              <a:t>Is the student performing tasks at or approaching basic grade level, or is the student working at an access level?</a:t>
            </a:r>
          </a:p>
          <a:p>
            <a:pPr lvl="1">
              <a:buFont typeface="Arial" charset="0"/>
              <a:buChar char="•"/>
            </a:pPr>
            <a:endParaRPr lang="en-US" dirty="0"/>
          </a:p>
          <a:p>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18</a:t>
            </a:fld>
            <a:endParaRPr lang="en-US" dirty="0"/>
          </a:p>
        </p:txBody>
      </p:sp>
    </p:spTree>
    <p:extLst>
      <p:ext uri="{BB962C8B-B14F-4D97-AF65-F5344CB8AC3E}">
        <p14:creationId xmlns:p14="http://schemas.microsoft.com/office/powerpoint/2010/main" val="142400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Seven Steps to Effective Documentation</a:t>
            </a:r>
            <a:endParaRPr lang="en-US" dirty="0"/>
          </a:p>
        </p:txBody>
      </p:sp>
      <p:sp>
        <p:nvSpPr>
          <p:cNvPr id="3" name="Content Placeholder 2"/>
          <p:cNvSpPr>
            <a:spLocks noGrp="1"/>
          </p:cNvSpPr>
          <p:nvPr>
            <p:ph idx="1"/>
          </p:nvPr>
        </p:nvSpPr>
        <p:spPr/>
        <p:txBody>
          <a:bodyPr/>
          <a:lstStyle/>
          <a:p>
            <a:pPr marL="457200" indent="-457200">
              <a:buFont typeface="Calibri" pitchFamily="34" charset="0"/>
              <a:buAutoNum type="arabicPeriod" startAt="4"/>
            </a:pPr>
            <a:r>
              <a:rPr lang="en-US" altLang="en-US" sz="2400" dirty="0"/>
              <a:t>The </a:t>
            </a:r>
            <a:r>
              <a:rPr lang="en-US" altLang="en-US" sz="2400" b="1" dirty="0"/>
              <a:t>correctness</a:t>
            </a:r>
            <a:r>
              <a:rPr lang="en-US" altLang="en-US" sz="2400" dirty="0"/>
              <a:t> of the student’s </a:t>
            </a:r>
            <a:r>
              <a:rPr lang="en-US" altLang="en-US" sz="2400" dirty="0" smtClean="0"/>
              <a:t>responses </a:t>
            </a:r>
            <a:r>
              <a:rPr lang="en-US" altLang="en-US" sz="2400" dirty="0"/>
              <a:t>must be </a:t>
            </a:r>
            <a:r>
              <a:rPr lang="en-US" altLang="en-US" sz="2400" dirty="0" smtClean="0"/>
              <a:t>documented.</a:t>
            </a:r>
            <a:endParaRPr lang="en-US" altLang="en-US" sz="2400" dirty="0"/>
          </a:p>
          <a:p>
            <a:pPr lvl="1">
              <a:buFont typeface="Arial" charset="0"/>
              <a:buChar char="•"/>
            </a:pPr>
            <a:r>
              <a:rPr lang="en-US" altLang="en-US" sz="1800" dirty="0" smtClean="0"/>
              <a:t>Student work must be graded; the </a:t>
            </a:r>
            <a:r>
              <a:rPr lang="en-US" altLang="en-US" sz="1800" dirty="0"/>
              <a:t>number and/or percentage of correct answers </a:t>
            </a:r>
            <a:r>
              <a:rPr lang="en-US" altLang="en-US" sz="1800" dirty="0" smtClean="0"/>
              <a:t>must be noted.</a:t>
            </a:r>
            <a:endParaRPr lang="en-US" altLang="en-US" sz="1800" dirty="0"/>
          </a:p>
          <a:p>
            <a:pPr lvl="1">
              <a:buFont typeface="Arial" charset="0"/>
              <a:buChar char="•"/>
            </a:pPr>
            <a:r>
              <a:rPr lang="en-US" altLang="en-US" sz="1800" dirty="0"/>
              <a:t>A</a:t>
            </a:r>
            <a:r>
              <a:rPr lang="en-US" altLang="en-US" sz="1800" dirty="0" smtClean="0"/>
              <a:t>ccuracy </a:t>
            </a:r>
            <a:r>
              <a:rPr lang="en-US" altLang="en-US" sz="1800" dirty="0"/>
              <a:t>and prompting should </a:t>
            </a:r>
            <a:r>
              <a:rPr lang="en-US" altLang="en-US" sz="1800" dirty="0" smtClean="0"/>
              <a:t>be documented </a:t>
            </a:r>
            <a:r>
              <a:rPr lang="en-US" altLang="en-US" sz="1800" dirty="0"/>
              <a:t>separately.</a:t>
            </a:r>
          </a:p>
          <a:p>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19</a:t>
            </a:fld>
            <a:endParaRPr lang="en-US" dirty="0"/>
          </a:p>
        </p:txBody>
      </p:sp>
    </p:spTree>
    <p:extLst>
      <p:ext uri="{BB962C8B-B14F-4D97-AF65-F5344CB8AC3E}">
        <p14:creationId xmlns:p14="http://schemas.microsoft.com/office/powerpoint/2010/main" val="4184805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Today’s Presentation</a:t>
            </a:r>
            <a:endParaRPr lang="en-US" dirty="0"/>
          </a:p>
        </p:txBody>
      </p:sp>
      <p:sp>
        <p:nvSpPr>
          <p:cNvPr id="3" name="Content Placeholder 2"/>
          <p:cNvSpPr>
            <a:spLocks noGrp="1"/>
          </p:cNvSpPr>
          <p:nvPr>
            <p:ph idx="1"/>
          </p:nvPr>
        </p:nvSpPr>
        <p:spPr>
          <a:xfrm>
            <a:off x="628650" y="1678668"/>
            <a:ext cx="7886700" cy="4351338"/>
          </a:xfrm>
        </p:spPr>
        <p:txBody>
          <a:bodyPr>
            <a:normAutofit fontScale="92500" lnSpcReduction="10000"/>
          </a:bodyPr>
          <a:lstStyle/>
          <a:p>
            <a:r>
              <a:rPr lang="en-US" dirty="0" smtClean="0"/>
              <a:t>Today’s presentation addresses: </a:t>
            </a:r>
          </a:p>
          <a:p>
            <a:pPr lvl="1"/>
            <a:r>
              <a:rPr lang="en-US" dirty="0" smtClean="0"/>
              <a:t>Key Dates </a:t>
            </a:r>
          </a:p>
          <a:p>
            <a:pPr lvl="1"/>
            <a:r>
              <a:rPr lang="en-US" dirty="0" smtClean="0"/>
              <a:t>Quick look at 2017-2018 Examiner’s Manual</a:t>
            </a:r>
          </a:p>
          <a:p>
            <a:pPr lvl="1"/>
            <a:r>
              <a:rPr lang="en-US" dirty="0" smtClean="0"/>
              <a:t>Review of alignment and </a:t>
            </a:r>
            <a:r>
              <a:rPr lang="en-US" dirty="0"/>
              <a:t>d</a:t>
            </a:r>
            <a:r>
              <a:rPr lang="en-US" dirty="0" smtClean="0"/>
              <a:t>ocumentation</a:t>
            </a:r>
          </a:p>
          <a:p>
            <a:pPr lvl="1"/>
            <a:r>
              <a:rPr lang="en-US" dirty="0" smtClean="0"/>
              <a:t>Ideas for submitting scorable entries</a:t>
            </a:r>
          </a:p>
          <a:p>
            <a:r>
              <a:rPr lang="en-US" dirty="0" smtClean="0"/>
              <a:t>Audience:</a:t>
            </a:r>
          </a:p>
          <a:p>
            <a:pPr lvl="1"/>
            <a:r>
              <a:rPr lang="en-US" dirty="0" smtClean="0"/>
              <a:t>All Teachers who administer the GAA</a:t>
            </a:r>
          </a:p>
          <a:p>
            <a:pPr lvl="1"/>
            <a:r>
              <a:rPr lang="en-US" dirty="0" smtClean="0"/>
              <a:t>Peer </a:t>
            </a:r>
            <a:r>
              <a:rPr lang="en-US" dirty="0"/>
              <a:t>R</a:t>
            </a:r>
            <a:r>
              <a:rPr lang="en-US" dirty="0" smtClean="0"/>
              <a:t>eviewers and Trainers</a:t>
            </a:r>
          </a:p>
          <a:p>
            <a:pPr lvl="1"/>
            <a:r>
              <a:rPr lang="en-US" dirty="0" smtClean="0"/>
              <a:t>Special Education </a:t>
            </a:r>
            <a:r>
              <a:rPr lang="en-US" dirty="0"/>
              <a:t>D</a:t>
            </a:r>
            <a:r>
              <a:rPr lang="en-US" dirty="0" smtClean="0"/>
              <a:t>irectors and Coordinators</a:t>
            </a:r>
          </a:p>
          <a:p>
            <a:pPr lvl="1"/>
            <a:r>
              <a:rPr lang="en-US" dirty="0" smtClean="0"/>
              <a:t>Test Coordinators</a:t>
            </a:r>
          </a:p>
          <a:p>
            <a:pPr lvl="1"/>
            <a:r>
              <a:rPr lang="en-US" dirty="0" smtClean="0"/>
              <a:t>Building Administrators</a:t>
            </a:r>
          </a:p>
          <a:p>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2</a:t>
            </a:fld>
            <a:endParaRPr lang="en-US" dirty="0"/>
          </a:p>
        </p:txBody>
      </p:sp>
    </p:spTree>
    <p:extLst>
      <p:ext uri="{BB962C8B-B14F-4D97-AF65-F5344CB8AC3E}">
        <p14:creationId xmlns:p14="http://schemas.microsoft.com/office/powerpoint/2010/main" val="3092470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20" y="161065"/>
            <a:ext cx="6316630" cy="1325563"/>
          </a:xfrm>
        </p:spPr>
        <p:txBody>
          <a:bodyPr>
            <a:normAutofit fontScale="90000"/>
          </a:bodyPr>
          <a:lstStyle/>
          <a:p>
            <a:r>
              <a:rPr lang="en-US" altLang="en-US" dirty="0"/>
              <a:t>Seven Steps to Effective Documentation</a:t>
            </a:r>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20</a:t>
            </a:fld>
            <a:endParaRPr lang="en-US" dirty="0"/>
          </a:p>
        </p:txBody>
      </p:sp>
      <p:sp>
        <p:nvSpPr>
          <p:cNvPr id="6" name="Content Placeholder 3"/>
          <p:cNvSpPr>
            <a:spLocks noGrp="1"/>
          </p:cNvSpPr>
          <p:nvPr>
            <p:ph idx="1"/>
          </p:nvPr>
        </p:nvSpPr>
        <p:spPr>
          <a:xfrm>
            <a:off x="141320" y="1486628"/>
            <a:ext cx="7886700" cy="4351338"/>
          </a:xfrm>
        </p:spPr>
        <p:txBody>
          <a:bodyPr>
            <a:noAutofit/>
          </a:bodyPr>
          <a:lstStyle/>
          <a:p>
            <a:pPr marL="400050" indent="-400050">
              <a:buFont typeface="+mj-lt"/>
              <a:buAutoNum type="arabicPeriod" startAt="5"/>
              <a:defRPr/>
            </a:pPr>
            <a:r>
              <a:rPr lang="en-US" sz="2400" dirty="0" smtClean="0"/>
              <a:t>The student’s level of independence must be documented. What type and frequency of prompting were required for the student to respond?</a:t>
            </a:r>
          </a:p>
          <a:p>
            <a:pPr lvl="1">
              <a:defRPr/>
            </a:pPr>
            <a:r>
              <a:rPr lang="en-US" b="1" dirty="0" smtClean="0"/>
              <a:t>Types of prompting</a:t>
            </a:r>
          </a:p>
          <a:p>
            <a:pPr lvl="2">
              <a:defRPr/>
            </a:pPr>
            <a:r>
              <a:rPr lang="en-US" dirty="0" smtClean="0"/>
              <a:t>Verbal, Gestural, Model, Physical</a:t>
            </a:r>
          </a:p>
          <a:p>
            <a:pPr lvl="1">
              <a:defRPr/>
            </a:pPr>
            <a:r>
              <a:rPr lang="en-US" b="1" dirty="0" smtClean="0"/>
              <a:t>Frequency of prompting</a:t>
            </a:r>
          </a:p>
          <a:p>
            <a:pPr lvl="2">
              <a:defRPr/>
            </a:pPr>
            <a:r>
              <a:rPr lang="en-US" dirty="0" smtClean="0"/>
              <a:t>Limited, Frequent, or Continuous</a:t>
            </a:r>
          </a:p>
          <a:p>
            <a:pPr marL="914400" lvl="2" indent="0">
              <a:buNone/>
              <a:defRPr/>
            </a:pPr>
            <a:endParaRPr lang="en-US" dirty="0" smtClean="0"/>
          </a:p>
          <a:p>
            <a:pPr lvl="1">
              <a:defRPr/>
            </a:pPr>
            <a:r>
              <a:rPr lang="en-US" dirty="0" smtClean="0"/>
              <a:t>A student who needs no prompting to complete an assessment task is </a:t>
            </a:r>
            <a:r>
              <a:rPr lang="en-US" b="1" dirty="0" smtClean="0"/>
              <a:t>Independent.</a:t>
            </a:r>
          </a:p>
          <a:p>
            <a:pPr lvl="1">
              <a:defRPr/>
            </a:pPr>
            <a:endParaRPr lang="en-US" sz="1600" dirty="0" smtClean="0"/>
          </a:p>
          <a:p>
            <a:pPr lvl="1">
              <a:defRPr/>
            </a:pPr>
            <a:endParaRPr lang="en-US" sz="1600" dirty="0" smtClean="0"/>
          </a:p>
        </p:txBody>
      </p:sp>
    </p:spTree>
    <p:extLst>
      <p:ext uri="{BB962C8B-B14F-4D97-AF65-F5344CB8AC3E}">
        <p14:creationId xmlns:p14="http://schemas.microsoft.com/office/powerpoint/2010/main" val="37975473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100" y="203387"/>
            <a:ext cx="6316630" cy="1325563"/>
          </a:xfrm>
        </p:spPr>
        <p:txBody>
          <a:bodyPr>
            <a:normAutofit fontScale="90000"/>
          </a:bodyPr>
          <a:lstStyle/>
          <a:p>
            <a:r>
              <a:rPr lang="en-US" altLang="en-US" dirty="0"/>
              <a:t>Seven Steps to Effective Documentation</a:t>
            </a:r>
            <a:endParaRPr lang="en-US" dirty="0"/>
          </a:p>
        </p:txBody>
      </p:sp>
      <p:sp>
        <p:nvSpPr>
          <p:cNvPr id="3" name="Content Placeholder 2"/>
          <p:cNvSpPr>
            <a:spLocks noGrp="1"/>
          </p:cNvSpPr>
          <p:nvPr>
            <p:ph idx="1"/>
          </p:nvPr>
        </p:nvSpPr>
        <p:spPr>
          <a:xfrm>
            <a:off x="403019" y="1528950"/>
            <a:ext cx="7886700" cy="4351338"/>
          </a:xfrm>
        </p:spPr>
        <p:txBody>
          <a:bodyPr>
            <a:normAutofit/>
          </a:bodyPr>
          <a:lstStyle/>
          <a:p>
            <a:pPr marL="514350" indent="-514350">
              <a:buFont typeface="Calibri" pitchFamily="34" charset="0"/>
              <a:buAutoNum type="arabicPeriod" startAt="6"/>
            </a:pPr>
            <a:r>
              <a:rPr lang="en-US" altLang="en-US" sz="2400" dirty="0"/>
              <a:t>I</a:t>
            </a:r>
            <a:r>
              <a:rPr lang="en-US" altLang="en-US" sz="2400" dirty="0" smtClean="0"/>
              <a:t>nteractions that occurred during the assessment tasks must be documented.  With </a:t>
            </a:r>
            <a:r>
              <a:rPr lang="en-US" altLang="en-US" sz="2400" dirty="0"/>
              <a:t>whom did the student work during the assessment tasks?</a:t>
            </a:r>
          </a:p>
          <a:p>
            <a:pPr lvl="1">
              <a:buFontTx/>
              <a:buChar char="•"/>
            </a:pPr>
            <a:r>
              <a:rPr lang="en-US" altLang="en-US" sz="1800" dirty="0">
                <a:ea typeface="ＭＳ Ｐゴシック" pitchFamily="34" charset="-128"/>
              </a:rPr>
              <a:t>The interaction must occur during the assessment task and it must be related to the performance of the task. Saying hello to a classmate while performing a math task alone </a:t>
            </a:r>
            <a:r>
              <a:rPr lang="en-US" altLang="en-US" sz="1800" u="sng" dirty="0">
                <a:ea typeface="ＭＳ Ｐゴシック" pitchFamily="34" charset="-128"/>
              </a:rPr>
              <a:t>is not</a:t>
            </a:r>
            <a:r>
              <a:rPr lang="en-US" altLang="en-US" sz="1800" dirty="0">
                <a:ea typeface="ＭＳ Ｐゴシック" pitchFamily="34" charset="-128"/>
              </a:rPr>
              <a:t> an interaction. Working together with a classmate on math problems </a:t>
            </a:r>
            <a:r>
              <a:rPr lang="en-US" altLang="en-US" sz="1800" u="sng" dirty="0">
                <a:ea typeface="ＭＳ Ｐゴシック" pitchFamily="34" charset="-128"/>
              </a:rPr>
              <a:t>is</a:t>
            </a:r>
            <a:r>
              <a:rPr lang="en-US" altLang="en-US" sz="1800" dirty="0">
                <a:ea typeface="ＭＳ Ｐゴシック" pitchFamily="34" charset="-128"/>
              </a:rPr>
              <a:t> an interaction.</a:t>
            </a:r>
          </a:p>
          <a:p>
            <a:pPr lvl="1">
              <a:buFontTx/>
              <a:buChar char="•"/>
            </a:pPr>
            <a:r>
              <a:rPr lang="en-US" altLang="en-US" sz="1800" dirty="0">
                <a:ea typeface="ＭＳ Ｐゴシック" pitchFamily="34" charset="-128"/>
              </a:rPr>
              <a:t>Please </a:t>
            </a:r>
            <a:r>
              <a:rPr lang="en-US" altLang="en-US" sz="1800" u="sng" dirty="0">
                <a:ea typeface="ＭＳ Ｐゴシック" pitchFamily="34" charset="-128"/>
              </a:rPr>
              <a:t>do not</a:t>
            </a:r>
            <a:r>
              <a:rPr lang="en-US" altLang="en-US" sz="1800" dirty="0">
                <a:ea typeface="ＭＳ Ｐゴシック" pitchFamily="34" charset="-128"/>
              </a:rPr>
              <a:t> provide a list of all the people who were in the room with the student. Please </a:t>
            </a:r>
            <a:r>
              <a:rPr lang="en-US" altLang="en-US" sz="1800" u="sng" dirty="0">
                <a:ea typeface="ＭＳ Ｐゴシック" pitchFamily="34" charset="-128"/>
              </a:rPr>
              <a:t>do</a:t>
            </a:r>
            <a:r>
              <a:rPr lang="en-US" altLang="en-US" sz="1800" dirty="0">
                <a:ea typeface="ＭＳ Ｐゴシック" pitchFamily="34" charset="-128"/>
              </a:rPr>
              <a:t> mention all of the people who worked with the student on the assessment task. </a:t>
            </a:r>
            <a:r>
              <a:rPr lang="en-US" altLang="en-US" sz="1800" dirty="0" smtClean="0">
                <a:ea typeface="ＭＳ Ｐゴシック" pitchFamily="34" charset="-128"/>
              </a:rPr>
              <a:t>“Working together” </a:t>
            </a:r>
            <a:r>
              <a:rPr lang="en-US" altLang="en-US" sz="1800" dirty="0">
                <a:ea typeface="ＭＳ Ｐゴシック" pitchFamily="34" charset="-128"/>
              </a:rPr>
              <a:t>does not mean </a:t>
            </a:r>
            <a:r>
              <a:rPr lang="en-US" altLang="en-US" sz="1800" dirty="0" smtClean="0">
                <a:ea typeface="ＭＳ Ｐゴシック" pitchFamily="34" charset="-128"/>
              </a:rPr>
              <a:t>a peer buddy provided </a:t>
            </a:r>
            <a:r>
              <a:rPr lang="en-US" altLang="en-US" sz="1800" dirty="0">
                <a:ea typeface="ＭＳ Ｐゴシック" pitchFamily="34" charset="-128"/>
              </a:rPr>
              <a:t>the answers to the student who is being assessed</a:t>
            </a:r>
            <a:r>
              <a:rPr lang="en-US" altLang="en-US" sz="1800" dirty="0" smtClean="0">
                <a:ea typeface="ＭＳ Ｐゴシック" pitchFamily="34" charset="-128"/>
              </a:rPr>
              <a:t>.</a:t>
            </a:r>
          </a:p>
          <a:p>
            <a:pPr lvl="1">
              <a:buFontTx/>
              <a:buChar char="•"/>
            </a:pPr>
            <a:r>
              <a:rPr lang="en-US" altLang="en-US" sz="1800" dirty="0">
                <a:ea typeface="ＭＳ Ｐゴシック" pitchFamily="34" charset="-128"/>
              </a:rPr>
              <a:t>The peer may assist with manipulating materials, recording answers generated by the student, reading questions, </a:t>
            </a:r>
            <a:r>
              <a:rPr lang="en-US" altLang="en-US" sz="1800" dirty="0" smtClean="0">
                <a:ea typeface="ＭＳ Ｐゴシック" pitchFamily="34" charset="-128"/>
              </a:rPr>
              <a:t>and </a:t>
            </a:r>
            <a:r>
              <a:rPr lang="en-US" altLang="en-US" sz="1800" dirty="0">
                <a:ea typeface="ＭＳ Ｐゴシック" pitchFamily="34" charset="-128"/>
              </a:rPr>
              <a:t>prompting the student to stay on task.</a:t>
            </a:r>
            <a:endParaRPr lang="en-US" altLang="en-US" sz="1800" dirty="0" smtClean="0">
              <a:ea typeface="ＭＳ Ｐゴシック" pitchFamily="34" charset="-128"/>
            </a:endParaRPr>
          </a:p>
          <a:p>
            <a:pPr lvl="1">
              <a:buFontTx/>
              <a:buChar char="•"/>
            </a:pPr>
            <a:endParaRPr lang="en-US" altLang="en-US" sz="1800" dirty="0">
              <a:ea typeface="ＭＳ Ｐゴシック" pitchFamily="34" charset="-128"/>
            </a:endParaRPr>
          </a:p>
          <a:p>
            <a:pPr lvl="1">
              <a:buFontTx/>
              <a:buChar char="•"/>
            </a:pPr>
            <a:endParaRPr lang="en-US" altLang="en-US" sz="1800" dirty="0" smtClean="0">
              <a:ea typeface="ＭＳ Ｐゴシック" pitchFamily="34" charset="-128"/>
            </a:endParaRPr>
          </a:p>
          <a:p>
            <a:pPr marL="457200" lvl="1" indent="0">
              <a:buNone/>
            </a:pPr>
            <a:endParaRPr lang="en-US" altLang="en-US" sz="1800" dirty="0" smtClean="0">
              <a:ea typeface="ＭＳ Ｐゴシック" pitchFamily="34" charset="-128"/>
            </a:endParaRPr>
          </a:p>
          <a:p>
            <a:pPr lvl="1">
              <a:buFontTx/>
              <a:buChar char="•"/>
            </a:pPr>
            <a:endParaRPr lang="en-US" altLang="en-US" sz="1800" dirty="0">
              <a:ea typeface="ＭＳ Ｐゴシック" pitchFamily="34" charset="-128"/>
            </a:endParaRPr>
          </a:p>
          <a:p>
            <a:endParaRPr lang="en-US" dirty="0"/>
          </a:p>
        </p:txBody>
      </p:sp>
      <p:sp>
        <p:nvSpPr>
          <p:cNvPr id="4" name="Date Placeholder 3"/>
          <p:cNvSpPr>
            <a:spLocks noGrp="1"/>
          </p:cNvSpPr>
          <p:nvPr>
            <p:ph type="dt" sz="half" idx="2"/>
          </p:nvPr>
        </p:nvSpPr>
        <p:spPr/>
        <p:txBody>
          <a:bodyPr/>
          <a:lstStyle/>
          <a:p>
            <a:fld id="{4DAE6870-AD18-448A-9B2A-0EFE6DC7B06B}" type="datetime1">
              <a:rPr lang="en-US" smtClean="0"/>
              <a:t>10/31/2017</a:t>
            </a:fld>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21</a:t>
            </a:fld>
            <a:endParaRPr lang="en-US" dirty="0"/>
          </a:p>
        </p:txBody>
      </p:sp>
    </p:spTree>
    <p:extLst>
      <p:ext uri="{BB962C8B-B14F-4D97-AF65-F5344CB8AC3E}">
        <p14:creationId xmlns:p14="http://schemas.microsoft.com/office/powerpoint/2010/main" val="2518397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723" y="203388"/>
            <a:ext cx="6316630" cy="1325563"/>
          </a:xfrm>
        </p:spPr>
        <p:txBody>
          <a:bodyPr>
            <a:normAutofit fontScale="90000"/>
          </a:bodyPr>
          <a:lstStyle/>
          <a:p>
            <a:r>
              <a:rPr lang="en-US" altLang="en-US" dirty="0"/>
              <a:t>Seven Steps to Effective </a:t>
            </a:r>
            <a:r>
              <a:rPr lang="en-US" altLang="en-US" dirty="0" smtClean="0"/>
              <a:t>Documentation</a:t>
            </a:r>
            <a:endParaRPr lang="en-US" dirty="0"/>
          </a:p>
        </p:txBody>
      </p:sp>
      <p:sp>
        <p:nvSpPr>
          <p:cNvPr id="3" name="Content Placeholder 2"/>
          <p:cNvSpPr>
            <a:spLocks noGrp="1"/>
          </p:cNvSpPr>
          <p:nvPr>
            <p:ph idx="1"/>
          </p:nvPr>
        </p:nvSpPr>
        <p:spPr>
          <a:xfrm>
            <a:off x="247723" y="1528951"/>
            <a:ext cx="7886700" cy="4351338"/>
          </a:xfrm>
        </p:spPr>
        <p:txBody>
          <a:bodyPr/>
          <a:lstStyle/>
          <a:p>
            <a:pPr marL="457200" indent="-457200">
              <a:buFont typeface="+mj-lt"/>
              <a:buAutoNum type="arabicPeriod" startAt="7"/>
              <a:defRPr/>
            </a:pPr>
            <a:r>
              <a:rPr lang="en-US" sz="2400" dirty="0"/>
              <a:t>S</a:t>
            </a:r>
            <a:r>
              <a:rPr lang="en-US" sz="2400" dirty="0" smtClean="0"/>
              <a:t>ettings </a:t>
            </a:r>
            <a:r>
              <a:rPr lang="en-US" sz="2400" dirty="0"/>
              <a:t>where the student performed each assessment </a:t>
            </a:r>
            <a:r>
              <a:rPr lang="en-US" sz="2400" dirty="0" smtClean="0"/>
              <a:t>task must be documented.</a:t>
            </a:r>
            <a:endParaRPr lang="en-US" sz="2400" dirty="0"/>
          </a:p>
          <a:p>
            <a:pPr marL="857250" lvl="1" indent="-400050">
              <a:defRPr/>
            </a:pPr>
            <a:r>
              <a:rPr lang="en-US" sz="1800" dirty="0"/>
              <a:t>The setting in which the task was completed should be purposeful to the task.</a:t>
            </a:r>
          </a:p>
          <a:p>
            <a:pPr marL="857250" lvl="1" indent="-400050">
              <a:defRPr/>
            </a:pPr>
            <a:r>
              <a:rPr lang="en-US" sz="1800" dirty="0" smtClean="0"/>
              <a:t>All settings where </a:t>
            </a:r>
            <a:r>
              <a:rPr lang="en-US" sz="1800" dirty="0"/>
              <a:t>assessment </a:t>
            </a:r>
            <a:r>
              <a:rPr lang="en-US" sz="1800" dirty="0" smtClean="0"/>
              <a:t>tasks took place are considered in the calculation of the Generalization score.</a:t>
            </a:r>
            <a:endParaRPr lang="en-US" sz="1800" dirty="0"/>
          </a:p>
          <a:p>
            <a:pPr marL="857250" lvl="1" indent="-400050">
              <a:defRPr/>
            </a:pPr>
            <a:r>
              <a:rPr lang="en-US" sz="1800" dirty="0" smtClean="0"/>
              <a:t>Acronyms and locations specific to a school should be defined.</a:t>
            </a:r>
            <a:endParaRPr lang="en-US" sz="1800" dirty="0"/>
          </a:p>
          <a:p>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22</a:t>
            </a:fld>
            <a:endParaRPr lang="en-US" dirty="0"/>
          </a:p>
        </p:txBody>
      </p:sp>
    </p:spTree>
    <p:extLst>
      <p:ext uri="{BB962C8B-B14F-4D97-AF65-F5344CB8AC3E}">
        <p14:creationId xmlns:p14="http://schemas.microsoft.com/office/powerpoint/2010/main" val="11391398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723" y="203388"/>
            <a:ext cx="6316630" cy="1325563"/>
          </a:xfrm>
        </p:spPr>
        <p:txBody>
          <a:bodyPr>
            <a:normAutofit/>
          </a:bodyPr>
          <a:lstStyle/>
          <a:p>
            <a:r>
              <a:rPr lang="en-US" altLang="en-US" dirty="0" smtClean="0"/>
              <a:t>Electronic Entry Sheet</a:t>
            </a:r>
            <a:endParaRPr lang="en-US" dirty="0"/>
          </a:p>
        </p:txBody>
      </p:sp>
      <p:sp>
        <p:nvSpPr>
          <p:cNvPr id="3" name="Content Placeholder 2"/>
          <p:cNvSpPr>
            <a:spLocks noGrp="1"/>
          </p:cNvSpPr>
          <p:nvPr>
            <p:ph idx="1"/>
          </p:nvPr>
        </p:nvSpPr>
        <p:spPr>
          <a:xfrm>
            <a:off x="247723" y="1528951"/>
            <a:ext cx="7886700" cy="4351338"/>
          </a:xfrm>
        </p:spPr>
        <p:txBody>
          <a:bodyPr/>
          <a:lstStyle/>
          <a:p>
            <a:pPr>
              <a:defRPr/>
            </a:pPr>
            <a:r>
              <a:rPr lang="en-US" dirty="0" smtClean="0"/>
              <a:t>The Electronic Entry Sheet and instructions can be found on the Resources page of the GaDOE Web site at: </a:t>
            </a:r>
          </a:p>
          <a:p>
            <a:pPr marL="457200" lvl="1" indent="0">
              <a:buNone/>
              <a:defRPr/>
            </a:pPr>
            <a:r>
              <a:rPr lang="en-US" sz="2800" dirty="0" smtClean="0">
                <a:hlinkClick r:id="rId3"/>
              </a:rPr>
              <a:t>http://www.gadoe.org/Curriculum-Instruction-and-Assessment/Assessment/Pages/GAA-Resources.aspx</a:t>
            </a:r>
            <a:endParaRPr lang="en-US" sz="2800" dirty="0"/>
          </a:p>
          <a:p>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23</a:t>
            </a:fld>
            <a:endParaRPr lang="en-US" dirty="0"/>
          </a:p>
        </p:txBody>
      </p:sp>
    </p:spTree>
    <p:extLst>
      <p:ext uri="{BB962C8B-B14F-4D97-AF65-F5344CB8AC3E}">
        <p14:creationId xmlns:p14="http://schemas.microsoft.com/office/powerpoint/2010/main" val="3804935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723" y="203388"/>
            <a:ext cx="4738616" cy="1168212"/>
          </a:xfrm>
        </p:spPr>
        <p:txBody>
          <a:bodyPr>
            <a:normAutofit fontScale="90000"/>
          </a:bodyPr>
          <a:lstStyle/>
          <a:p>
            <a:r>
              <a:rPr lang="en-US" altLang="en-US" dirty="0" smtClean="0"/>
              <a:t>Extended Content Standards</a:t>
            </a:r>
            <a:endParaRPr lang="en-US" dirty="0"/>
          </a:p>
        </p:txBody>
      </p:sp>
      <p:sp>
        <p:nvSpPr>
          <p:cNvPr id="3" name="Content Placeholder 2"/>
          <p:cNvSpPr>
            <a:spLocks noGrp="1"/>
          </p:cNvSpPr>
          <p:nvPr>
            <p:ph idx="1"/>
          </p:nvPr>
        </p:nvSpPr>
        <p:spPr>
          <a:xfrm>
            <a:off x="247723" y="1528951"/>
            <a:ext cx="7886700" cy="4351338"/>
          </a:xfrm>
        </p:spPr>
        <p:txBody>
          <a:bodyPr>
            <a:normAutofit lnSpcReduction="10000"/>
          </a:bodyPr>
          <a:lstStyle/>
          <a:p>
            <a:pPr>
              <a:defRPr/>
            </a:pPr>
            <a:r>
              <a:rPr lang="en-US" i="1" dirty="0" smtClean="0"/>
              <a:t>The Extended Content Standards: A Support Resource for the Georgia Alternate Assessment </a:t>
            </a:r>
            <a:r>
              <a:rPr lang="en-US" dirty="0" smtClean="0"/>
              <a:t>is a new document available in 2017-2018</a:t>
            </a:r>
          </a:p>
          <a:p>
            <a:pPr>
              <a:defRPr/>
            </a:pPr>
            <a:r>
              <a:rPr lang="en-US" dirty="0" smtClean="0"/>
              <a:t>Extending content standards is one way to illustrate aligned skills.</a:t>
            </a:r>
          </a:p>
          <a:p>
            <a:pPr>
              <a:defRPr/>
            </a:pPr>
            <a:r>
              <a:rPr lang="en-US" dirty="0" smtClean="0"/>
              <a:t>Levels are included within the Extended Content Standards to show the progression of complexity of skills aligned to the standard: </a:t>
            </a:r>
          </a:p>
          <a:p>
            <a:pPr marL="457200" lvl="1" indent="0">
              <a:buNone/>
              <a:defRPr/>
            </a:pPr>
            <a:r>
              <a:rPr lang="en-US" sz="2800" dirty="0" smtClean="0">
                <a:hlinkClick r:id="rId3"/>
              </a:rPr>
              <a:t>http://www.gadoe.org/Curriculum-Instruction-and-Assessment/Assessment/Pages/GAA-Resources.aspx</a:t>
            </a:r>
            <a:endParaRPr lang="en-US" sz="2800" dirty="0"/>
          </a:p>
          <a:p>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24</a:t>
            </a:fld>
            <a:endParaRPr lang="en-US" dirty="0"/>
          </a:p>
        </p:txBody>
      </p:sp>
    </p:spTree>
    <p:extLst>
      <p:ext uri="{BB962C8B-B14F-4D97-AF65-F5344CB8AC3E}">
        <p14:creationId xmlns:p14="http://schemas.microsoft.com/office/powerpoint/2010/main" val="14881085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426" y="951469"/>
            <a:ext cx="6711218" cy="5173559"/>
          </a:xfrm>
          <a:ln>
            <a:solidFill>
              <a:schemeClr val="tx1"/>
            </a:solidFill>
          </a:ln>
        </p:spPr>
        <p:txBody>
          <a:bodyPr>
            <a:normAutofit fontScale="25000" lnSpcReduction="20000"/>
          </a:bodyPr>
          <a:lstStyle/>
          <a:p>
            <a:endParaRPr lang="en-US" altLang="en-US" sz="5600" dirty="0" smtClean="0"/>
          </a:p>
          <a:p>
            <a:r>
              <a:rPr lang="en-US" altLang="en-US" sz="5600" dirty="0" smtClean="0"/>
              <a:t>ELA </a:t>
            </a:r>
            <a:r>
              <a:rPr lang="en-US" altLang="en-US" sz="5600" dirty="0"/>
              <a:t>2</a:t>
            </a:r>
            <a:r>
              <a:rPr lang="en-US" altLang="en-US" sz="5600" dirty="0" smtClean="0"/>
              <a:t> (Speaking and Listening) Grade 3 Standard SL.2		Slides 26-29  </a:t>
            </a:r>
            <a:endParaRPr lang="en-US" altLang="en-US" sz="5600" dirty="0"/>
          </a:p>
          <a:p>
            <a:r>
              <a:rPr lang="en-US" sz="5600" dirty="0"/>
              <a:t>ELA 2 </a:t>
            </a:r>
            <a:r>
              <a:rPr lang="en-US" sz="5600" dirty="0" smtClean="0"/>
              <a:t>(Writing) Grade 7 Standard W.2.b			Slides 30-35</a:t>
            </a:r>
            <a:endParaRPr lang="en-US" sz="5600" dirty="0"/>
          </a:p>
          <a:p>
            <a:r>
              <a:rPr lang="en-US" altLang="en-US" sz="5600" dirty="0" smtClean="0"/>
              <a:t>Writing guidance					Slides 36-37</a:t>
            </a:r>
            <a:endParaRPr lang="en-US" altLang="en-US" sz="5600" dirty="0"/>
          </a:p>
          <a:p>
            <a:r>
              <a:rPr lang="en-US" sz="5600" dirty="0" smtClean="0"/>
              <a:t>Mathematics </a:t>
            </a:r>
            <a:r>
              <a:rPr lang="en-US" sz="5600" dirty="0"/>
              <a:t>1 </a:t>
            </a:r>
            <a:r>
              <a:rPr lang="en-US" sz="5600" dirty="0" smtClean="0"/>
              <a:t>(Expressions and Equations) Grade 6 Standard EE.7      	Slides 38-41</a:t>
            </a:r>
            <a:endParaRPr lang="en-US" sz="5600" dirty="0"/>
          </a:p>
          <a:p>
            <a:r>
              <a:rPr lang="en-US" sz="5600" dirty="0" smtClean="0"/>
              <a:t>Mathematics </a:t>
            </a:r>
            <a:r>
              <a:rPr lang="en-US" sz="5600" dirty="0"/>
              <a:t>1 </a:t>
            </a:r>
            <a:r>
              <a:rPr lang="en-US" sz="5600" dirty="0" smtClean="0"/>
              <a:t>(Coordinate Algebra) Grade HS Standard F.IF.2	Slides 42-45</a:t>
            </a:r>
            <a:endParaRPr lang="en-US" sz="5600" dirty="0"/>
          </a:p>
          <a:p>
            <a:r>
              <a:rPr lang="en-US" sz="5600" dirty="0" smtClean="0"/>
              <a:t>Science (Life Science) Grade 5 Standard S5L1a		</a:t>
            </a:r>
            <a:r>
              <a:rPr lang="en-US" sz="5600" dirty="0"/>
              <a:t>	</a:t>
            </a:r>
            <a:r>
              <a:rPr lang="en-US" sz="5600" dirty="0" smtClean="0"/>
              <a:t>Slides 46-49</a:t>
            </a:r>
          </a:p>
          <a:p>
            <a:r>
              <a:rPr lang="en-US" sz="5600" dirty="0" smtClean="0"/>
              <a:t>Science (Life Science) Grade 5 Standard S5L3a			Slides 50-53</a:t>
            </a:r>
          </a:p>
          <a:p>
            <a:r>
              <a:rPr lang="en-US" sz="5600" dirty="0" smtClean="0"/>
              <a:t>Science (Physical Science) Grade 8	Standard S8P1b		Slides 54-57</a:t>
            </a:r>
            <a:endParaRPr lang="en-US" sz="5600" dirty="0"/>
          </a:p>
          <a:p>
            <a:r>
              <a:rPr lang="en-US" sz="5600" dirty="0"/>
              <a:t>Science (Physical Science) Grade </a:t>
            </a:r>
            <a:r>
              <a:rPr lang="en-US" sz="5600" dirty="0" smtClean="0"/>
              <a:t>8 Standard S8P1d</a:t>
            </a:r>
            <a:r>
              <a:rPr lang="en-US" sz="5600" dirty="0"/>
              <a:t>		</a:t>
            </a:r>
            <a:r>
              <a:rPr lang="en-US" sz="5600" dirty="0" smtClean="0"/>
              <a:t>Slides 58-61</a:t>
            </a:r>
            <a:endParaRPr lang="en-US" sz="5600" dirty="0"/>
          </a:p>
          <a:p>
            <a:r>
              <a:rPr lang="en-US" sz="5600" dirty="0" smtClean="0"/>
              <a:t>Science 1 (Biology) </a:t>
            </a:r>
            <a:r>
              <a:rPr lang="en-US" sz="5600" dirty="0"/>
              <a:t>Grade </a:t>
            </a:r>
            <a:r>
              <a:rPr lang="en-US" sz="5600" dirty="0" smtClean="0"/>
              <a:t>HS Standard SB5b</a:t>
            </a:r>
            <a:r>
              <a:rPr lang="en-US" sz="5600" dirty="0"/>
              <a:t>	</a:t>
            </a:r>
            <a:r>
              <a:rPr lang="en-US" sz="5600" dirty="0" smtClean="0"/>
              <a:t>		Slides 62-65</a:t>
            </a:r>
          </a:p>
          <a:p>
            <a:r>
              <a:rPr lang="en-US" sz="5600" dirty="0"/>
              <a:t>Science </a:t>
            </a:r>
            <a:r>
              <a:rPr lang="en-US" sz="5600" dirty="0" smtClean="0"/>
              <a:t>2 (Physical Science) </a:t>
            </a:r>
            <a:r>
              <a:rPr lang="en-US" sz="5600" dirty="0"/>
              <a:t>Grade HS </a:t>
            </a:r>
            <a:r>
              <a:rPr lang="en-US" sz="5600" dirty="0" smtClean="0"/>
              <a:t>Standard	SPS6b		Slides 66-69</a:t>
            </a:r>
          </a:p>
          <a:p>
            <a:r>
              <a:rPr lang="en-US" sz="5600" dirty="0" smtClean="0"/>
              <a:t>Social Studies (Historical Understandings) Grade 5 Standard	SS5H4d	Slides 70-73</a:t>
            </a:r>
          </a:p>
          <a:p>
            <a:r>
              <a:rPr lang="en-US" sz="5600" dirty="0"/>
              <a:t>Social Studies </a:t>
            </a:r>
            <a:r>
              <a:rPr lang="en-US" sz="5600" dirty="0" smtClean="0"/>
              <a:t>(Economic </a:t>
            </a:r>
            <a:r>
              <a:rPr lang="en-US" sz="5600" dirty="0"/>
              <a:t>Understandings) Grade </a:t>
            </a:r>
            <a:r>
              <a:rPr lang="en-US" sz="5600" dirty="0" smtClean="0"/>
              <a:t>8 Standard	SS8E2c	Slides 74-77</a:t>
            </a:r>
          </a:p>
          <a:p>
            <a:r>
              <a:rPr lang="en-US" sz="5600" dirty="0"/>
              <a:t>Social </a:t>
            </a:r>
            <a:r>
              <a:rPr lang="en-US" sz="5600" dirty="0" smtClean="0"/>
              <a:t>Studies 1 (United States History) </a:t>
            </a:r>
            <a:r>
              <a:rPr lang="en-US" sz="5600" dirty="0"/>
              <a:t>Grade </a:t>
            </a:r>
            <a:r>
              <a:rPr lang="en-US" sz="5600" dirty="0" smtClean="0"/>
              <a:t>HS Standard SSUSH16c	Slides 78-81</a:t>
            </a:r>
          </a:p>
          <a:p>
            <a:r>
              <a:rPr lang="en-US" sz="5600" dirty="0" smtClean="0"/>
              <a:t>Social </a:t>
            </a:r>
            <a:r>
              <a:rPr lang="en-US" sz="5600" dirty="0"/>
              <a:t>Studies 2</a:t>
            </a:r>
            <a:r>
              <a:rPr lang="en-US" sz="5600" dirty="0" smtClean="0"/>
              <a:t> (Economics) Grade HS Standard SSEPF6a</a:t>
            </a:r>
            <a:r>
              <a:rPr lang="en-US" sz="5600" dirty="0"/>
              <a:t>		</a:t>
            </a:r>
            <a:r>
              <a:rPr lang="en-US" sz="5600" dirty="0" smtClean="0"/>
              <a:t>Slides 82-85</a:t>
            </a:r>
            <a:endParaRPr lang="en-US" sz="5600" dirty="0"/>
          </a:p>
          <a:p>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25</a:t>
            </a:fld>
            <a:endParaRPr lang="en-US" dirty="0"/>
          </a:p>
        </p:txBody>
      </p:sp>
      <p:sp>
        <p:nvSpPr>
          <p:cNvPr id="7" name="Title 6"/>
          <p:cNvSpPr>
            <a:spLocks noGrp="1"/>
          </p:cNvSpPr>
          <p:nvPr>
            <p:ph type="title"/>
          </p:nvPr>
        </p:nvSpPr>
        <p:spPr>
          <a:xfrm>
            <a:off x="109711" y="78213"/>
            <a:ext cx="6735932" cy="719998"/>
          </a:xfrm>
          <a:ln>
            <a:solidFill>
              <a:schemeClr val="tx1"/>
            </a:solidFill>
          </a:ln>
        </p:spPr>
        <p:txBody>
          <a:bodyPr>
            <a:normAutofit/>
          </a:bodyPr>
          <a:lstStyle/>
          <a:p>
            <a:r>
              <a:rPr lang="en-US" sz="4000" dirty="0" smtClean="0"/>
              <a:t>Tasks in This Presentation</a:t>
            </a:r>
            <a:endParaRPr lang="en-US" sz="4000" dirty="0"/>
          </a:p>
        </p:txBody>
      </p:sp>
    </p:spTree>
    <p:extLst>
      <p:ext uri="{BB962C8B-B14F-4D97-AF65-F5344CB8AC3E}">
        <p14:creationId xmlns:p14="http://schemas.microsoft.com/office/powerpoint/2010/main" val="6125584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20" y="275771"/>
            <a:ext cx="7231937" cy="276752"/>
          </a:xfrm>
        </p:spPr>
        <p:txBody>
          <a:bodyPr>
            <a:noAutofit/>
          </a:bodyPr>
          <a:lstStyle/>
          <a:p>
            <a:r>
              <a:rPr lang="en-US" sz="2800" dirty="0" smtClean="0"/>
              <a:t>Grade 3 English Language Arts 2 Example</a:t>
            </a:r>
            <a:endParaRPr lang="en-US" sz="2800" dirty="0"/>
          </a:p>
        </p:txBody>
      </p:sp>
      <p:sp>
        <p:nvSpPr>
          <p:cNvPr id="4" name="Slide Number Placeholder 3"/>
          <p:cNvSpPr>
            <a:spLocks noGrp="1"/>
          </p:cNvSpPr>
          <p:nvPr>
            <p:ph type="sldNum" sz="quarter" idx="4"/>
          </p:nvPr>
        </p:nvSpPr>
        <p:spPr/>
        <p:txBody>
          <a:bodyPr/>
          <a:lstStyle/>
          <a:p>
            <a:fld id="{E9AFC3F1-A379-4782-9A04-F9C4854358FA}" type="slidenum">
              <a:rPr lang="en-US" smtClean="0"/>
              <a:pPr/>
              <a:t>26</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758392192"/>
              </p:ext>
            </p:extLst>
          </p:nvPr>
        </p:nvGraphicFramePr>
        <p:xfrm>
          <a:off x="141320" y="2918566"/>
          <a:ext cx="8163436" cy="2120709"/>
        </p:xfrm>
        <a:graphic>
          <a:graphicData uri="http://schemas.openxmlformats.org/drawingml/2006/table">
            <a:tbl>
              <a:tblPr>
                <a:tableStyleId>{5C22544A-7EE6-4342-B048-85BDC9FD1C3A}</a:tableStyleId>
              </a:tblPr>
              <a:tblGrid>
                <a:gridCol w="184357"/>
                <a:gridCol w="7979079"/>
              </a:tblGrid>
              <a:tr h="807380">
                <a:tc rowSpan="2">
                  <a:txBody>
                    <a:bodyPr/>
                    <a:lstStyle/>
                    <a:p>
                      <a:pPr marL="117475" indent="0"/>
                      <a:endParaRPr lang="en-US" sz="2400" b="1" u="none" strike="noStrike" baseline="0" dirty="0" smtClean="0">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7475" marR="0" indent="0" algn="l" defTabSz="914400" rtl="0" eaLnBrk="1" fontAlgn="ctr" latinLnBrk="0" hangingPunct="1">
                        <a:lnSpc>
                          <a:spcPct val="100000"/>
                        </a:lnSpc>
                        <a:spcBef>
                          <a:spcPts val="0"/>
                        </a:spcBef>
                        <a:spcAft>
                          <a:spcPts val="0"/>
                        </a:spcAft>
                        <a:buClrTx/>
                        <a:buSzTx/>
                        <a:buFontTx/>
                        <a:buNone/>
                        <a:tabLst/>
                        <a:defRPr/>
                      </a:pPr>
                      <a:r>
                        <a:rPr lang="en-US" sz="2000" b="1" i="0" u="none" strike="noStrike" kern="1200" baseline="0" dirty="0" smtClean="0">
                          <a:solidFill>
                            <a:schemeClr val="dk1"/>
                          </a:solidFill>
                          <a:latin typeface="+mn-lt"/>
                          <a:ea typeface="+mn-ea"/>
                          <a:cs typeface="Times New Roman" panose="02020603050405020304" pitchFamily="18" charset="0"/>
                        </a:rPr>
                        <a:t>ELAGSE3.SL.2 Determine the main ideas and supporting details of a text read aloud or information presented in diverse media and formats, including visually, quantitatively, and orally.</a:t>
                      </a:r>
                      <a:endParaRPr lang="en-US" sz="2000" b="1"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96784">
                <a:tc vMerge="1">
                  <a:txBody>
                    <a:bodyPr/>
                    <a:lstStyle/>
                    <a:p>
                      <a:endParaRPr lang="en-US"/>
                    </a:p>
                  </a:txBody>
                  <a:tcPr/>
                </a:tc>
                <a:tc>
                  <a:txBody>
                    <a:bodyPr/>
                    <a:lstStyle/>
                    <a:p>
                      <a:pPr marL="117475" marR="0" indent="0" algn="l" defTabSz="914400" rtl="0" eaLnBrk="1" fontAlgn="auto" latinLnBrk="0" hangingPunct="1">
                        <a:lnSpc>
                          <a:spcPct val="100000"/>
                        </a:lnSpc>
                        <a:spcBef>
                          <a:spcPts val="0"/>
                        </a:spcBef>
                        <a:spcAft>
                          <a:spcPts val="0"/>
                        </a:spcAft>
                        <a:buClrTx/>
                        <a:buSzTx/>
                        <a:buFontTx/>
                        <a:buNone/>
                        <a:tabLst/>
                        <a:defRPr/>
                      </a:pPr>
                      <a:r>
                        <a:rPr lang="en-US" sz="1900" b="0" i="0" u="none" strike="noStrike" kern="1200" baseline="0" dirty="0" smtClean="0">
                          <a:solidFill>
                            <a:schemeClr val="dk1"/>
                          </a:solidFill>
                          <a:latin typeface="+mn-lt"/>
                          <a:ea typeface="+mn-ea"/>
                          <a:cs typeface="Times New Roman" panose="02020603050405020304" pitchFamily="18" charset="0"/>
                        </a:rPr>
                        <a:t>This standard has no indicators.</a:t>
                      </a:r>
                      <a:endParaRPr lang="en-US" sz="1900" b="0"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angle 2"/>
          <p:cNvSpPr/>
          <p:nvPr/>
        </p:nvSpPr>
        <p:spPr>
          <a:xfrm>
            <a:off x="141320" y="1036094"/>
            <a:ext cx="3138908" cy="461665"/>
          </a:xfrm>
          <a:prstGeom prst="rect">
            <a:avLst/>
          </a:prstGeom>
          <a:ln>
            <a:solidFill>
              <a:schemeClr val="tx1"/>
            </a:solidFill>
          </a:ln>
        </p:spPr>
        <p:txBody>
          <a:bodyPr wrap="square">
            <a:spAutoFit/>
          </a:bodyPr>
          <a:lstStyle/>
          <a:p>
            <a:r>
              <a:rPr lang="en-US" sz="2400" b="1" dirty="0" smtClean="0"/>
              <a:t>Speaking and Listening</a:t>
            </a:r>
          </a:p>
        </p:txBody>
      </p:sp>
    </p:spTree>
    <p:extLst>
      <p:ext uri="{BB962C8B-B14F-4D97-AF65-F5344CB8AC3E}">
        <p14:creationId xmlns:p14="http://schemas.microsoft.com/office/powerpoint/2010/main" val="30390362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27</a:t>
            </a:fld>
            <a:endParaRPr lang="en-US" dirty="0"/>
          </a:p>
        </p:txBody>
      </p:sp>
      <p:pic>
        <p:nvPicPr>
          <p:cNvPr id="5" name="Picture 4"/>
          <p:cNvPicPr>
            <a:picLocks noChangeAspect="1"/>
          </p:cNvPicPr>
          <p:nvPr/>
        </p:nvPicPr>
        <p:blipFill>
          <a:blip r:embed="rId3"/>
          <a:stretch>
            <a:fillRect/>
          </a:stretch>
        </p:blipFill>
        <p:spPr>
          <a:xfrm>
            <a:off x="211311" y="496205"/>
            <a:ext cx="8656185" cy="5370287"/>
          </a:xfrm>
          <a:prstGeom prst="rect">
            <a:avLst/>
          </a:prstGeom>
          <a:ln>
            <a:solidFill>
              <a:schemeClr val="tx1"/>
            </a:solidFill>
          </a:ln>
        </p:spPr>
      </p:pic>
      <p:sp>
        <p:nvSpPr>
          <p:cNvPr id="7" name="TextBox 6"/>
          <p:cNvSpPr txBox="1"/>
          <p:nvPr/>
        </p:nvSpPr>
        <p:spPr>
          <a:xfrm>
            <a:off x="6457950" y="3000375"/>
            <a:ext cx="2271713" cy="857250"/>
          </a:xfrm>
          <a:prstGeom prst="rect">
            <a:avLst/>
          </a:prstGeom>
          <a:noFill/>
          <a:ln>
            <a:solidFill>
              <a:srgbClr val="C00000"/>
            </a:solidFill>
          </a:ln>
        </p:spPr>
        <p:txBody>
          <a:bodyPr wrap="square" rtlCol="0">
            <a:spAutoFit/>
          </a:bodyPr>
          <a:lstStyle/>
          <a:p>
            <a:endParaRPr lang="en-US" dirty="0"/>
          </a:p>
        </p:txBody>
      </p:sp>
      <p:cxnSp>
        <p:nvCxnSpPr>
          <p:cNvPr id="9" name="Straight Arrow Connector 8"/>
          <p:cNvCxnSpPr/>
          <p:nvPr/>
        </p:nvCxnSpPr>
        <p:spPr>
          <a:xfrm flipV="1">
            <a:off x="7593806" y="4043363"/>
            <a:ext cx="0" cy="75723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rot="10800000" flipV="1">
            <a:off x="2414587" y="4838426"/>
            <a:ext cx="6315075" cy="369332"/>
          </a:xfrm>
          <a:prstGeom prst="rect">
            <a:avLst/>
          </a:prstGeom>
          <a:noFill/>
          <a:ln>
            <a:solidFill>
              <a:srgbClr val="C00000"/>
            </a:solidFill>
          </a:ln>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The task shown on the next two slides aligns to this extension. </a:t>
            </a:r>
            <a:endParaRPr lang="en-US"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367009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4DAE6870-AD18-448A-9B2A-0EFE6DC7B06B}" type="datetime1">
              <a:rPr lang="en-US" smtClean="0"/>
              <a:pPr/>
              <a:t>10/31/2017</a:t>
            </a:fld>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28</a:t>
            </a:fld>
            <a:endParaRPr lang="en-US" dirty="0"/>
          </a:p>
        </p:txBody>
      </p:sp>
      <p:sp>
        <p:nvSpPr>
          <p:cNvPr id="8" name="Rectangle 7"/>
          <p:cNvSpPr/>
          <p:nvPr/>
        </p:nvSpPr>
        <p:spPr>
          <a:xfrm>
            <a:off x="174171" y="225672"/>
            <a:ext cx="4082509" cy="1015663"/>
          </a:xfrm>
          <a:prstGeom prst="rect">
            <a:avLst/>
          </a:prstGeom>
          <a:ln>
            <a:solidFill>
              <a:schemeClr val="tx1"/>
            </a:solidFill>
          </a:ln>
        </p:spPr>
        <p:txBody>
          <a:bodyPr wrap="square">
            <a:spAutoFit/>
          </a:bodyPr>
          <a:lstStyle/>
          <a:p>
            <a:r>
              <a:rPr lang="en-US" sz="2000" b="1" dirty="0" smtClean="0">
                <a:latin typeface="Arial Rounded MT Bold" panose="020F0704030504030204" pitchFamily="34" charset="0"/>
              </a:rPr>
              <a:t>Example</a:t>
            </a:r>
          </a:p>
          <a:p>
            <a:r>
              <a:rPr lang="en-US" sz="2000" b="1" dirty="0" smtClean="0">
                <a:latin typeface="Arial Rounded MT Bold" panose="020F0704030504030204" pitchFamily="34" charset="0"/>
              </a:rPr>
              <a:t>ELA 2 - Speaking and Listening</a:t>
            </a:r>
          </a:p>
          <a:p>
            <a:r>
              <a:rPr lang="en-US" sz="2000" b="1" dirty="0" smtClean="0">
                <a:latin typeface="Arial Rounded MT Bold" panose="020F0704030504030204" pitchFamily="34" charset="0"/>
              </a:rPr>
              <a:t>Grade </a:t>
            </a:r>
            <a:r>
              <a:rPr lang="en-US" sz="2000" b="1" dirty="0">
                <a:latin typeface="Arial Rounded MT Bold" panose="020F0704030504030204" pitchFamily="34" charset="0"/>
              </a:rPr>
              <a:t>3</a:t>
            </a:r>
          </a:p>
        </p:txBody>
      </p:sp>
      <p:sp>
        <p:nvSpPr>
          <p:cNvPr id="19" name="Rectangle 18"/>
          <p:cNvSpPr/>
          <p:nvPr/>
        </p:nvSpPr>
        <p:spPr>
          <a:xfrm>
            <a:off x="174171" y="2061030"/>
            <a:ext cx="4082509" cy="4477884"/>
          </a:xfrm>
          <a:prstGeom prst="rect">
            <a:avLst/>
          </a:prstGeom>
          <a:ln>
            <a:solidFill>
              <a:schemeClr val="tx1"/>
            </a:solidFill>
          </a:ln>
        </p:spPr>
        <p:txBody>
          <a:bodyPr wrap="square">
            <a:spAutoFit/>
          </a:bodyPr>
          <a:lstStyle/>
          <a:p>
            <a:pPr>
              <a:spcBef>
                <a:spcPct val="0"/>
              </a:spcBef>
              <a:defRPr/>
            </a:pPr>
            <a:r>
              <a:rPr lang="en-US" altLang="en-US" sz="1400" dirty="0" smtClean="0">
                <a:latin typeface="Arial" charset="0"/>
              </a:rPr>
              <a:t>Tasks which align to this standard will involve</a:t>
            </a:r>
            <a:r>
              <a:rPr lang="en-US" altLang="en-US" sz="1400" dirty="0">
                <a:latin typeface="Arial" charset="0"/>
              </a:rPr>
              <a:t> </a:t>
            </a:r>
            <a:r>
              <a:rPr lang="en-US" altLang="en-US" sz="1400" dirty="0" smtClean="0">
                <a:latin typeface="Arial" charset="0"/>
              </a:rPr>
              <a:t>the student responding differentially to identify the main idea and/or to identify one or more supporting details of a text read aloud.</a:t>
            </a:r>
          </a:p>
          <a:p>
            <a:pPr>
              <a:spcBef>
                <a:spcPct val="0"/>
              </a:spcBef>
              <a:defRPr/>
            </a:pPr>
            <a:endParaRPr lang="en-US" altLang="en-US" sz="1400" dirty="0">
              <a:latin typeface="Arial" charset="0"/>
            </a:endParaRPr>
          </a:p>
          <a:p>
            <a:pPr>
              <a:spcBef>
                <a:spcPct val="0"/>
              </a:spcBef>
              <a:defRPr/>
            </a:pPr>
            <a:r>
              <a:rPr lang="en-US" altLang="en-US" sz="1400" dirty="0" smtClean="0">
                <a:latin typeface="Arial" charset="0"/>
              </a:rPr>
              <a:t>A student may perform assessment tasks which align only to </a:t>
            </a:r>
            <a:r>
              <a:rPr lang="en-US" altLang="en-US" sz="1400" i="1" dirty="0" smtClean="0">
                <a:latin typeface="Arial" charset="0"/>
              </a:rPr>
              <a:t>part</a:t>
            </a:r>
            <a:r>
              <a:rPr lang="en-US" altLang="en-US" sz="1400" dirty="0" smtClean="0">
                <a:latin typeface="Arial" charset="0"/>
              </a:rPr>
              <a:t> of the standard. All four of the assessment tasks must align to the same part of the standard.</a:t>
            </a:r>
          </a:p>
          <a:p>
            <a:pPr>
              <a:spcBef>
                <a:spcPct val="0"/>
              </a:spcBef>
              <a:defRPr/>
            </a:pPr>
            <a:endParaRPr lang="en-US" altLang="en-US" sz="1400" dirty="0" smtClean="0">
              <a:latin typeface="Arial" charset="0"/>
            </a:endParaRPr>
          </a:p>
          <a:p>
            <a:pPr>
              <a:spcBef>
                <a:spcPct val="0"/>
              </a:spcBef>
              <a:defRPr/>
            </a:pPr>
            <a:r>
              <a:rPr lang="en-US" altLang="en-US" sz="1400" dirty="0" smtClean="0">
                <a:latin typeface="Arial" charset="0"/>
              </a:rPr>
              <a:t>The teacher should document that the student was </a:t>
            </a:r>
            <a:r>
              <a:rPr lang="en-US" altLang="en-US" sz="1400" b="1" i="1" dirty="0" smtClean="0">
                <a:latin typeface="Arial" charset="0"/>
              </a:rPr>
              <a:t>speaking</a:t>
            </a:r>
            <a:r>
              <a:rPr lang="en-US" altLang="en-US" sz="1400" dirty="0" smtClean="0">
                <a:latin typeface="Arial" charset="0"/>
              </a:rPr>
              <a:t> during the assessment task. The student must speak in all four assessment tasks. Speech includes verbal exchanges between the student and another person. It also includes communication via nodding, pointing, gesturing, eye gazing, signing with American Sign Language (ASL), and/or communicating with an augmentative device. A student’s verbal responses may be scribed by another person.</a:t>
            </a:r>
            <a:endParaRPr lang="en-US" altLang="en-US" sz="1400" dirty="0">
              <a:latin typeface="Arial" charset="0"/>
            </a:endParaRPr>
          </a:p>
        </p:txBody>
      </p:sp>
      <p:pic>
        <p:nvPicPr>
          <p:cNvPr id="2" name="Picture 1"/>
          <p:cNvPicPr>
            <a:picLocks noChangeAspect="1"/>
          </p:cNvPicPr>
          <p:nvPr/>
        </p:nvPicPr>
        <p:blipFill>
          <a:blip r:embed="rId3"/>
          <a:stretch>
            <a:fillRect/>
          </a:stretch>
        </p:blipFill>
        <p:spPr>
          <a:xfrm>
            <a:off x="4513942" y="225672"/>
            <a:ext cx="4401823" cy="6320271"/>
          </a:xfrm>
          <a:prstGeom prst="rect">
            <a:avLst/>
          </a:prstGeom>
          <a:ln>
            <a:solidFill>
              <a:schemeClr val="tx1"/>
            </a:solidFill>
          </a:ln>
        </p:spPr>
      </p:pic>
    </p:spTree>
    <p:extLst>
      <p:ext uri="{BB962C8B-B14F-4D97-AF65-F5344CB8AC3E}">
        <p14:creationId xmlns:p14="http://schemas.microsoft.com/office/powerpoint/2010/main" val="41446177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4DAE6870-AD18-448A-9B2A-0EFE6DC7B06B}" type="datetime1">
              <a:rPr lang="en-US" smtClean="0"/>
              <a:t>10/31/2017</a:t>
            </a:fld>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29</a:t>
            </a:fld>
            <a:endParaRPr lang="en-US" dirty="0"/>
          </a:p>
        </p:txBody>
      </p:sp>
      <p:sp>
        <p:nvSpPr>
          <p:cNvPr id="3" name="Rectangle 2"/>
          <p:cNvSpPr/>
          <p:nvPr/>
        </p:nvSpPr>
        <p:spPr>
          <a:xfrm>
            <a:off x="98323" y="68870"/>
            <a:ext cx="3646768" cy="400110"/>
          </a:xfrm>
          <a:prstGeom prst="rect">
            <a:avLst/>
          </a:prstGeom>
          <a:ln>
            <a:solidFill>
              <a:schemeClr val="tx1"/>
            </a:solidFill>
          </a:ln>
        </p:spPr>
        <p:txBody>
          <a:bodyPr wrap="none">
            <a:spAutoFit/>
          </a:bodyPr>
          <a:lstStyle/>
          <a:p>
            <a:r>
              <a:rPr lang="en-US" sz="2000" b="1" dirty="0" smtClean="0">
                <a:latin typeface="Arial Rounded MT Bold" panose="020F0704030504030204" pitchFamily="34" charset="0"/>
              </a:rPr>
              <a:t>ELA 2 – Grade 3 (continued)</a:t>
            </a:r>
            <a:endParaRPr lang="en-US" b="1" dirty="0">
              <a:latin typeface="Arial Rounded MT Bold" panose="020F0704030504030204" pitchFamily="34" charset="0"/>
            </a:endParaRPr>
          </a:p>
        </p:txBody>
      </p:sp>
      <p:pic>
        <p:nvPicPr>
          <p:cNvPr id="7" name="Picture 6"/>
          <p:cNvPicPr>
            <a:picLocks noChangeAspect="1"/>
          </p:cNvPicPr>
          <p:nvPr/>
        </p:nvPicPr>
        <p:blipFill>
          <a:blip r:embed="rId3"/>
          <a:stretch>
            <a:fillRect/>
          </a:stretch>
        </p:blipFill>
        <p:spPr>
          <a:xfrm>
            <a:off x="4071049" y="690337"/>
            <a:ext cx="4773801" cy="5666014"/>
          </a:xfrm>
          <a:prstGeom prst="rect">
            <a:avLst/>
          </a:prstGeom>
          <a:ln>
            <a:solidFill>
              <a:schemeClr val="tx1"/>
            </a:solidFill>
          </a:ln>
        </p:spPr>
      </p:pic>
      <p:sp>
        <p:nvSpPr>
          <p:cNvPr id="6" name="Rectangle 5"/>
          <p:cNvSpPr/>
          <p:nvPr/>
        </p:nvSpPr>
        <p:spPr>
          <a:xfrm>
            <a:off x="866670" y="2124735"/>
            <a:ext cx="2511879" cy="2554545"/>
          </a:xfrm>
          <a:prstGeom prst="rect">
            <a:avLst/>
          </a:prstGeom>
          <a:ln>
            <a:solidFill>
              <a:schemeClr val="tx1"/>
            </a:solidFill>
          </a:ln>
        </p:spPr>
        <p:txBody>
          <a:bodyPr wrap="square">
            <a:spAutoFit/>
          </a:bodyPr>
          <a:lstStyle/>
          <a:p>
            <a:pPr>
              <a:spcBef>
                <a:spcPct val="0"/>
              </a:spcBef>
              <a:defRPr/>
            </a:pPr>
            <a:r>
              <a:rPr lang="en-US" altLang="en-US" sz="2000" dirty="0" smtClean="0">
                <a:latin typeface="Arial" charset="0"/>
              </a:rPr>
              <a:t>The student was asked to identify the main idea and two supporting details in a text which was read aloud to him. He responded verbally.</a:t>
            </a:r>
          </a:p>
        </p:txBody>
      </p:sp>
    </p:spTree>
    <p:extLst>
      <p:ext uri="{BB962C8B-B14F-4D97-AF65-F5344CB8AC3E}">
        <p14:creationId xmlns:p14="http://schemas.microsoft.com/office/powerpoint/2010/main" val="9668382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Dates for GAA</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Administration Window: </a:t>
            </a:r>
          </a:p>
          <a:p>
            <a:pPr lvl="1"/>
            <a:r>
              <a:rPr lang="en-US" dirty="0" smtClean="0">
                <a:solidFill>
                  <a:srgbClr val="FF0000"/>
                </a:solidFill>
              </a:rPr>
              <a:t> September 5, 2017– March 23, 2018</a:t>
            </a:r>
          </a:p>
          <a:p>
            <a:r>
              <a:rPr lang="en-US" dirty="0" smtClean="0"/>
              <a:t>Materials arrive:</a:t>
            </a:r>
          </a:p>
          <a:p>
            <a:pPr lvl="1"/>
            <a:r>
              <a:rPr lang="en-US" dirty="0" smtClean="0"/>
              <a:t>Pre-ID Labels, Student Demographic Information Forms</a:t>
            </a:r>
          </a:p>
          <a:p>
            <a:pPr lvl="2"/>
            <a:r>
              <a:rPr lang="en-US" b="1" dirty="0" smtClean="0">
                <a:solidFill>
                  <a:schemeClr val="accent5">
                    <a:lumMod val="75000"/>
                  </a:schemeClr>
                </a:solidFill>
              </a:rPr>
              <a:t>Blue</a:t>
            </a:r>
            <a:r>
              <a:rPr lang="en-US" dirty="0" smtClean="0"/>
              <a:t> - K, 3-8 </a:t>
            </a:r>
          </a:p>
          <a:p>
            <a:pPr lvl="2"/>
            <a:r>
              <a:rPr lang="en-US" b="1" dirty="0" smtClean="0">
                <a:solidFill>
                  <a:schemeClr val="accent2">
                    <a:lumMod val="75000"/>
                  </a:schemeClr>
                </a:solidFill>
              </a:rPr>
              <a:t>Orange</a:t>
            </a:r>
            <a:r>
              <a:rPr lang="en-US" dirty="0" smtClean="0"/>
              <a:t> – HS</a:t>
            </a:r>
          </a:p>
          <a:p>
            <a:pPr lvl="1"/>
            <a:r>
              <a:rPr lang="en-US" dirty="0" smtClean="0"/>
              <a:t>Return Kits</a:t>
            </a:r>
          </a:p>
          <a:p>
            <a:pPr lvl="2"/>
            <a:r>
              <a:rPr lang="en-US" dirty="0" smtClean="0">
                <a:solidFill>
                  <a:srgbClr val="FF0000"/>
                </a:solidFill>
              </a:rPr>
              <a:t>February 1 – 5, 2018</a:t>
            </a:r>
          </a:p>
          <a:p>
            <a:r>
              <a:rPr lang="en-US" dirty="0" smtClean="0"/>
              <a:t>Systems return materials to Questar for Scoring: </a:t>
            </a:r>
          </a:p>
          <a:p>
            <a:pPr lvl="1"/>
            <a:r>
              <a:rPr lang="en-US" dirty="0" smtClean="0">
                <a:solidFill>
                  <a:srgbClr val="FF0000"/>
                </a:solidFill>
              </a:rPr>
              <a:t>Completed portfolios may be shipped as early as March 1, 2018.</a:t>
            </a:r>
          </a:p>
          <a:p>
            <a:pPr lvl="1"/>
            <a:r>
              <a:rPr lang="en-US" dirty="0" smtClean="0">
                <a:solidFill>
                  <a:srgbClr val="FF0000"/>
                </a:solidFill>
              </a:rPr>
              <a:t>The last date to ship materials is March 23, 2018.</a:t>
            </a:r>
          </a:p>
          <a:p>
            <a:r>
              <a:rPr lang="en-US" dirty="0" smtClean="0"/>
              <a:t>Systems receive GAA Score Reports:</a:t>
            </a:r>
          </a:p>
          <a:p>
            <a:pPr lvl="1"/>
            <a:r>
              <a:rPr lang="en-US" dirty="0" smtClean="0">
                <a:solidFill>
                  <a:srgbClr val="FF0000"/>
                </a:solidFill>
              </a:rPr>
              <a:t>June  1-7, 2018</a:t>
            </a:r>
          </a:p>
          <a:p>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3</a:t>
            </a:fld>
            <a:endParaRPr lang="en-US" dirty="0"/>
          </a:p>
        </p:txBody>
      </p:sp>
    </p:spTree>
    <p:extLst>
      <p:ext uri="{BB962C8B-B14F-4D97-AF65-F5344CB8AC3E}">
        <p14:creationId xmlns:p14="http://schemas.microsoft.com/office/powerpoint/2010/main" val="42418334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19" y="188685"/>
            <a:ext cx="6837138" cy="546805"/>
          </a:xfrm>
        </p:spPr>
        <p:txBody>
          <a:bodyPr>
            <a:noAutofit/>
          </a:bodyPr>
          <a:lstStyle/>
          <a:p>
            <a:r>
              <a:rPr lang="en-US" sz="2800" dirty="0" smtClean="0"/>
              <a:t>Grade 7 English Language Arts 2 Example</a:t>
            </a:r>
            <a:endParaRPr lang="en-US" sz="2800" dirty="0"/>
          </a:p>
        </p:txBody>
      </p:sp>
      <p:sp>
        <p:nvSpPr>
          <p:cNvPr id="4" name="Slide Number Placeholder 3"/>
          <p:cNvSpPr>
            <a:spLocks noGrp="1"/>
          </p:cNvSpPr>
          <p:nvPr>
            <p:ph type="sldNum" sz="quarter" idx="4"/>
          </p:nvPr>
        </p:nvSpPr>
        <p:spPr/>
        <p:txBody>
          <a:bodyPr/>
          <a:lstStyle/>
          <a:p>
            <a:fld id="{E9AFC3F1-A379-4782-9A04-F9C4854358FA}" type="slidenum">
              <a:rPr lang="en-US" smtClean="0"/>
              <a:pPr/>
              <a:t>30</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267749347"/>
              </p:ext>
            </p:extLst>
          </p:nvPr>
        </p:nvGraphicFramePr>
        <p:xfrm>
          <a:off x="141320" y="2918566"/>
          <a:ext cx="8163436" cy="2120709"/>
        </p:xfrm>
        <a:graphic>
          <a:graphicData uri="http://schemas.openxmlformats.org/drawingml/2006/table">
            <a:tbl>
              <a:tblPr>
                <a:tableStyleId>{5C22544A-7EE6-4342-B048-85BDC9FD1C3A}</a:tableStyleId>
              </a:tblPr>
              <a:tblGrid>
                <a:gridCol w="184357"/>
                <a:gridCol w="7979079"/>
              </a:tblGrid>
              <a:tr h="807380">
                <a:tc rowSpan="2">
                  <a:txBody>
                    <a:bodyPr/>
                    <a:lstStyle/>
                    <a:p>
                      <a:pPr marL="117475" indent="0"/>
                      <a:endParaRPr lang="en-US" sz="2400" b="1" u="none" strike="noStrike" baseline="0" dirty="0" smtClean="0">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7475" marR="0" indent="0" algn="l" defTabSz="914400" rtl="0" eaLnBrk="1" fontAlgn="ctr" latinLnBrk="0" hangingPunct="1">
                        <a:lnSpc>
                          <a:spcPct val="100000"/>
                        </a:lnSpc>
                        <a:spcBef>
                          <a:spcPts val="0"/>
                        </a:spcBef>
                        <a:spcAft>
                          <a:spcPts val="0"/>
                        </a:spcAft>
                        <a:buClrTx/>
                        <a:buSzTx/>
                        <a:buFontTx/>
                        <a:buNone/>
                        <a:tabLst/>
                        <a:defRPr/>
                      </a:pPr>
                      <a:r>
                        <a:rPr lang="en-US" sz="2000" b="1" i="0" u="none" strike="noStrike" kern="1200" baseline="0" dirty="0" smtClean="0">
                          <a:solidFill>
                            <a:schemeClr val="dk1"/>
                          </a:solidFill>
                          <a:latin typeface="+mn-lt"/>
                          <a:ea typeface="+mn-ea"/>
                          <a:cs typeface="Times New Roman" panose="02020603050405020304" pitchFamily="18" charset="0"/>
                        </a:rPr>
                        <a:t>ELAGSE7.W.2 Write informative/explanatory texts to examine a topic and convey ideas, concepts, and information through the selection, organization, and analysis of relevant content.</a:t>
                      </a:r>
                      <a:endParaRPr lang="en-US" sz="2000" b="1"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96784">
                <a:tc vMerge="1">
                  <a:txBody>
                    <a:bodyPr/>
                    <a:lstStyle/>
                    <a:p>
                      <a:endParaRPr lang="en-US"/>
                    </a:p>
                  </a:txBody>
                  <a:tcPr/>
                </a:tc>
                <a:tc>
                  <a:txBody>
                    <a:bodyPr/>
                    <a:lstStyle/>
                    <a:p>
                      <a:pPr marL="117475" marR="0" indent="0" algn="l" defTabSz="914400" rtl="0" eaLnBrk="1" fontAlgn="auto" latinLnBrk="0" hangingPunct="1">
                        <a:lnSpc>
                          <a:spcPct val="100000"/>
                        </a:lnSpc>
                        <a:spcBef>
                          <a:spcPts val="0"/>
                        </a:spcBef>
                        <a:spcAft>
                          <a:spcPts val="0"/>
                        </a:spcAft>
                        <a:buClrTx/>
                        <a:buSzTx/>
                        <a:buFontTx/>
                        <a:buNone/>
                        <a:tabLst/>
                        <a:defRPr/>
                      </a:pPr>
                      <a:r>
                        <a:rPr lang="en-US" sz="1900" b="0" i="0" u="none" strike="noStrike" kern="1200" baseline="0" dirty="0" smtClean="0">
                          <a:solidFill>
                            <a:schemeClr val="dk1"/>
                          </a:solidFill>
                          <a:latin typeface="+mn-lt"/>
                          <a:ea typeface="+mn-ea"/>
                          <a:cs typeface="Times New Roman" panose="02020603050405020304" pitchFamily="18" charset="0"/>
                        </a:rPr>
                        <a:t>b. Develop the topic with relevant facts, definitions, concrete details, quotations, or other information and examples.</a:t>
                      </a:r>
                      <a:endParaRPr lang="en-US" sz="1900" b="0"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angle 2"/>
          <p:cNvSpPr/>
          <p:nvPr/>
        </p:nvSpPr>
        <p:spPr>
          <a:xfrm>
            <a:off x="141320" y="1158456"/>
            <a:ext cx="1187418" cy="461665"/>
          </a:xfrm>
          <a:prstGeom prst="rect">
            <a:avLst/>
          </a:prstGeom>
          <a:ln>
            <a:solidFill>
              <a:schemeClr val="tx1"/>
            </a:solidFill>
          </a:ln>
        </p:spPr>
        <p:txBody>
          <a:bodyPr wrap="square">
            <a:spAutoFit/>
          </a:bodyPr>
          <a:lstStyle/>
          <a:p>
            <a:r>
              <a:rPr lang="en-US" sz="2400" b="1" dirty="0" smtClean="0"/>
              <a:t>Writing</a:t>
            </a:r>
          </a:p>
        </p:txBody>
      </p:sp>
    </p:spTree>
    <p:extLst>
      <p:ext uri="{BB962C8B-B14F-4D97-AF65-F5344CB8AC3E}">
        <p14:creationId xmlns:p14="http://schemas.microsoft.com/office/powerpoint/2010/main" val="23572050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31</a:t>
            </a:fld>
            <a:endParaRPr lang="en-US" dirty="0"/>
          </a:p>
        </p:txBody>
      </p:sp>
      <p:pic>
        <p:nvPicPr>
          <p:cNvPr id="2" name="Picture 1"/>
          <p:cNvPicPr>
            <a:picLocks noChangeAspect="1"/>
          </p:cNvPicPr>
          <p:nvPr/>
        </p:nvPicPr>
        <p:blipFill>
          <a:blip r:embed="rId2"/>
          <a:stretch>
            <a:fillRect/>
          </a:stretch>
        </p:blipFill>
        <p:spPr>
          <a:xfrm>
            <a:off x="38947" y="585789"/>
            <a:ext cx="8948370" cy="4529136"/>
          </a:xfrm>
          <a:prstGeom prst="rect">
            <a:avLst/>
          </a:prstGeom>
          <a:ln>
            <a:solidFill>
              <a:schemeClr val="tx1"/>
            </a:solidFill>
          </a:ln>
        </p:spPr>
      </p:pic>
      <p:sp>
        <p:nvSpPr>
          <p:cNvPr id="5" name="Rectangle 4"/>
          <p:cNvSpPr/>
          <p:nvPr/>
        </p:nvSpPr>
        <p:spPr>
          <a:xfrm rot="10800000" flipV="1">
            <a:off x="2400299" y="4694036"/>
            <a:ext cx="6315075" cy="369332"/>
          </a:xfrm>
          <a:prstGeom prst="rect">
            <a:avLst/>
          </a:prstGeom>
          <a:noFill/>
          <a:ln>
            <a:solidFill>
              <a:srgbClr val="C00000"/>
            </a:solidFill>
          </a:ln>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The task shown on the next four slides aligns to this extension. </a:t>
            </a:r>
            <a:endParaRPr lang="en-US" b="0" cap="none" spc="0" dirty="0">
              <a:ln w="0"/>
              <a:solidFill>
                <a:schemeClr val="tx1"/>
              </a:solidFill>
              <a:effectLst>
                <a:outerShdw blurRad="38100" dist="19050" dir="2700000" algn="tl" rotWithShape="0">
                  <a:schemeClr val="dk1">
                    <a:alpha val="40000"/>
                  </a:schemeClr>
                </a:outerShdw>
              </a:effectLst>
            </a:endParaRPr>
          </a:p>
        </p:txBody>
      </p:sp>
      <p:cxnSp>
        <p:nvCxnSpPr>
          <p:cNvPr id="6" name="Straight Arrow Connector 5"/>
          <p:cNvCxnSpPr/>
          <p:nvPr/>
        </p:nvCxnSpPr>
        <p:spPr>
          <a:xfrm flipV="1">
            <a:off x="5343524" y="3821942"/>
            <a:ext cx="0" cy="75723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357687" y="3182455"/>
            <a:ext cx="1928813" cy="639487"/>
          </a:xfrm>
          <a:prstGeom prst="rect">
            <a:avLst/>
          </a:prstGeom>
          <a:noFill/>
          <a:ln>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42043090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32</a:t>
            </a:fld>
            <a:endParaRPr lang="en-US" dirty="0"/>
          </a:p>
        </p:txBody>
      </p:sp>
      <p:pic>
        <p:nvPicPr>
          <p:cNvPr id="5" name="Picture 4"/>
          <p:cNvPicPr>
            <a:picLocks noChangeAspect="1"/>
          </p:cNvPicPr>
          <p:nvPr/>
        </p:nvPicPr>
        <p:blipFill>
          <a:blip r:embed="rId2"/>
          <a:stretch>
            <a:fillRect/>
          </a:stretch>
        </p:blipFill>
        <p:spPr>
          <a:xfrm>
            <a:off x="4419770" y="171450"/>
            <a:ext cx="4567068" cy="6550026"/>
          </a:xfrm>
          <a:prstGeom prst="rect">
            <a:avLst/>
          </a:prstGeom>
          <a:ln>
            <a:solidFill>
              <a:schemeClr val="tx1"/>
            </a:solidFill>
          </a:ln>
        </p:spPr>
      </p:pic>
      <p:sp>
        <p:nvSpPr>
          <p:cNvPr id="6" name="Rectangle 5"/>
          <p:cNvSpPr/>
          <p:nvPr/>
        </p:nvSpPr>
        <p:spPr>
          <a:xfrm>
            <a:off x="174171" y="171450"/>
            <a:ext cx="4082509" cy="1015663"/>
          </a:xfrm>
          <a:prstGeom prst="rect">
            <a:avLst/>
          </a:prstGeom>
          <a:ln>
            <a:solidFill>
              <a:schemeClr val="tx1"/>
            </a:solidFill>
          </a:ln>
        </p:spPr>
        <p:txBody>
          <a:bodyPr wrap="square">
            <a:spAutoFit/>
          </a:bodyPr>
          <a:lstStyle/>
          <a:p>
            <a:r>
              <a:rPr lang="en-US" altLang="en-US" sz="2000" b="1" dirty="0" smtClean="0">
                <a:latin typeface="Arial Rounded MT Bold" panose="020F0704030504030204" pitchFamily="34" charset="0"/>
              </a:rPr>
              <a:t>Example</a:t>
            </a:r>
          </a:p>
          <a:p>
            <a:r>
              <a:rPr lang="en-US" sz="2000" b="1" dirty="0" smtClean="0">
                <a:latin typeface="Arial Rounded MT Bold" panose="020F0704030504030204" pitchFamily="34" charset="0"/>
              </a:rPr>
              <a:t>ELA 2 - Writing</a:t>
            </a:r>
          </a:p>
          <a:p>
            <a:r>
              <a:rPr lang="en-US" sz="2000" b="1" dirty="0" smtClean="0">
                <a:latin typeface="Arial Rounded MT Bold" panose="020F0704030504030204" pitchFamily="34" charset="0"/>
              </a:rPr>
              <a:t>Grade </a:t>
            </a:r>
            <a:r>
              <a:rPr lang="en-US" sz="2000" b="1" dirty="0">
                <a:latin typeface="Arial Rounded MT Bold" panose="020F0704030504030204" pitchFamily="34" charset="0"/>
              </a:rPr>
              <a:t>7</a:t>
            </a:r>
          </a:p>
        </p:txBody>
      </p:sp>
      <p:sp>
        <p:nvSpPr>
          <p:cNvPr id="7" name="Rectangle 6"/>
          <p:cNvSpPr/>
          <p:nvPr/>
        </p:nvSpPr>
        <p:spPr>
          <a:xfrm>
            <a:off x="174171" y="1678851"/>
            <a:ext cx="4082509" cy="1600438"/>
          </a:xfrm>
          <a:prstGeom prst="rect">
            <a:avLst/>
          </a:prstGeom>
          <a:ln>
            <a:solidFill>
              <a:schemeClr val="tx1"/>
            </a:solidFill>
          </a:ln>
        </p:spPr>
        <p:txBody>
          <a:bodyPr wrap="square">
            <a:spAutoFit/>
          </a:bodyPr>
          <a:lstStyle/>
          <a:p>
            <a:pPr>
              <a:spcBef>
                <a:spcPct val="0"/>
              </a:spcBef>
              <a:defRPr/>
            </a:pPr>
            <a:r>
              <a:rPr lang="en-US" altLang="en-US" sz="1400" dirty="0">
                <a:latin typeface="Arial" charset="0"/>
              </a:rPr>
              <a:t>Tasks which align to this standard and indicator will involve </a:t>
            </a:r>
            <a:r>
              <a:rPr lang="en-US" altLang="en-US" sz="1400" dirty="0" smtClean="0">
                <a:latin typeface="Arial" charset="0"/>
              </a:rPr>
              <a:t>writing about a topic using facts, details and/or other kinds of information.</a:t>
            </a:r>
          </a:p>
          <a:p>
            <a:pPr>
              <a:spcBef>
                <a:spcPct val="0"/>
              </a:spcBef>
              <a:defRPr/>
            </a:pPr>
            <a:endParaRPr lang="en-US" altLang="en-US" sz="1400" dirty="0">
              <a:latin typeface="Arial" charset="0"/>
            </a:endParaRPr>
          </a:p>
          <a:p>
            <a:pPr>
              <a:spcBef>
                <a:spcPct val="0"/>
              </a:spcBef>
              <a:defRPr/>
            </a:pPr>
            <a:r>
              <a:rPr lang="en-US" altLang="en-US" sz="1400" dirty="0">
                <a:latin typeface="Arial" charset="0"/>
              </a:rPr>
              <a:t>The student used cut-out words and phrases to develop the topic of the Wright Brothers</a:t>
            </a:r>
            <a:r>
              <a:rPr lang="en-US" altLang="en-US" sz="1400" dirty="0" smtClean="0">
                <a:latin typeface="Arial" charset="0"/>
              </a:rPr>
              <a:t>.</a:t>
            </a:r>
            <a:endParaRPr lang="en-US" altLang="en-US" sz="1400" dirty="0">
              <a:latin typeface="Arial" charset="0"/>
            </a:endParaRPr>
          </a:p>
          <a:p>
            <a:pPr>
              <a:spcBef>
                <a:spcPct val="0"/>
              </a:spcBef>
              <a:defRPr/>
            </a:pPr>
            <a:endParaRPr lang="en-US" altLang="en-US" sz="1400" dirty="0" smtClean="0">
              <a:latin typeface="Arial" charset="0"/>
            </a:endParaRPr>
          </a:p>
        </p:txBody>
      </p:sp>
    </p:spTree>
    <p:extLst>
      <p:ext uri="{BB962C8B-B14F-4D97-AF65-F5344CB8AC3E}">
        <p14:creationId xmlns:p14="http://schemas.microsoft.com/office/powerpoint/2010/main" val="15131102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33</a:t>
            </a:fld>
            <a:endParaRPr lang="en-US" dirty="0"/>
          </a:p>
        </p:txBody>
      </p:sp>
      <p:pic>
        <p:nvPicPr>
          <p:cNvPr id="2" name="Picture 1"/>
          <p:cNvPicPr>
            <a:picLocks noChangeAspect="1"/>
          </p:cNvPicPr>
          <p:nvPr/>
        </p:nvPicPr>
        <p:blipFill>
          <a:blip r:embed="rId3"/>
          <a:stretch>
            <a:fillRect/>
          </a:stretch>
        </p:blipFill>
        <p:spPr>
          <a:xfrm>
            <a:off x="1260631" y="871538"/>
            <a:ext cx="6735607" cy="4891087"/>
          </a:xfrm>
          <a:prstGeom prst="rect">
            <a:avLst/>
          </a:prstGeom>
          <a:ln>
            <a:solidFill>
              <a:schemeClr val="tx1"/>
            </a:solidFill>
          </a:ln>
        </p:spPr>
      </p:pic>
    </p:spTree>
    <p:extLst>
      <p:ext uri="{BB962C8B-B14F-4D97-AF65-F5344CB8AC3E}">
        <p14:creationId xmlns:p14="http://schemas.microsoft.com/office/powerpoint/2010/main" val="23591820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34</a:t>
            </a:fld>
            <a:endParaRPr lang="en-US" dirty="0"/>
          </a:p>
        </p:txBody>
      </p:sp>
      <p:pic>
        <p:nvPicPr>
          <p:cNvPr id="5" name="Picture 4"/>
          <p:cNvPicPr>
            <a:picLocks noChangeAspect="1"/>
          </p:cNvPicPr>
          <p:nvPr/>
        </p:nvPicPr>
        <p:blipFill>
          <a:blip r:embed="rId3"/>
          <a:stretch>
            <a:fillRect/>
          </a:stretch>
        </p:blipFill>
        <p:spPr>
          <a:xfrm>
            <a:off x="1262062" y="1042987"/>
            <a:ext cx="6619875" cy="4772025"/>
          </a:xfrm>
          <a:prstGeom prst="rect">
            <a:avLst/>
          </a:prstGeom>
          <a:ln>
            <a:solidFill>
              <a:schemeClr val="tx1"/>
            </a:solidFill>
          </a:ln>
        </p:spPr>
      </p:pic>
    </p:spTree>
    <p:extLst>
      <p:ext uri="{BB962C8B-B14F-4D97-AF65-F5344CB8AC3E}">
        <p14:creationId xmlns:p14="http://schemas.microsoft.com/office/powerpoint/2010/main" val="6001093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35</a:t>
            </a:fld>
            <a:endParaRPr lang="en-US" dirty="0"/>
          </a:p>
        </p:txBody>
      </p:sp>
      <p:pic>
        <p:nvPicPr>
          <p:cNvPr id="5" name="Picture 4"/>
          <p:cNvPicPr>
            <a:picLocks noChangeAspect="1"/>
          </p:cNvPicPr>
          <p:nvPr/>
        </p:nvPicPr>
        <p:blipFill>
          <a:blip r:embed="rId2"/>
          <a:stretch>
            <a:fillRect/>
          </a:stretch>
        </p:blipFill>
        <p:spPr>
          <a:xfrm>
            <a:off x="1271587" y="952500"/>
            <a:ext cx="6600825" cy="4953000"/>
          </a:xfrm>
          <a:prstGeom prst="rect">
            <a:avLst/>
          </a:prstGeom>
          <a:ln>
            <a:solidFill>
              <a:schemeClr val="tx1"/>
            </a:solidFill>
          </a:ln>
        </p:spPr>
      </p:pic>
    </p:spTree>
    <p:extLst>
      <p:ext uri="{BB962C8B-B14F-4D97-AF65-F5344CB8AC3E}">
        <p14:creationId xmlns:p14="http://schemas.microsoft.com/office/powerpoint/2010/main" val="15021978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E4CEF-BB1E-48C7-AE93-F39F6AA99AD7}" type="slidenum">
              <a:rPr lang="en-US" smtClean="0"/>
              <a:pPr/>
              <a:t>36</a:t>
            </a:fld>
            <a:endParaRPr lang="en-US" dirty="0"/>
          </a:p>
        </p:txBody>
      </p:sp>
      <p:sp>
        <p:nvSpPr>
          <p:cNvPr id="2" name="Rectangle 1"/>
          <p:cNvSpPr/>
          <p:nvPr/>
        </p:nvSpPr>
        <p:spPr>
          <a:xfrm>
            <a:off x="88900" y="94734"/>
            <a:ext cx="8710716" cy="1384995"/>
          </a:xfrm>
          <a:prstGeom prst="rect">
            <a:avLst/>
          </a:prstGeom>
        </p:spPr>
        <p:txBody>
          <a:bodyPr wrap="square">
            <a:spAutoFit/>
          </a:bodyPr>
          <a:lstStyle/>
          <a:p>
            <a:r>
              <a:rPr lang="en-US" sz="4200" b="1" dirty="0" smtClean="0">
                <a:latin typeface="Arial Rounded MT Bold" panose="020F0704030504030204" pitchFamily="34" charset="0"/>
              </a:rPr>
              <a:t>Some notes on Writing tasks in all grades</a:t>
            </a:r>
            <a:endParaRPr lang="en-US" sz="4200" b="1" dirty="0">
              <a:latin typeface="Arial Rounded MT Bold" panose="020F0704030504030204" pitchFamily="34" charset="0"/>
            </a:endParaRPr>
          </a:p>
        </p:txBody>
      </p:sp>
      <p:sp>
        <p:nvSpPr>
          <p:cNvPr id="5" name="Rectangle 4"/>
          <p:cNvSpPr/>
          <p:nvPr/>
        </p:nvSpPr>
        <p:spPr>
          <a:xfrm>
            <a:off x="88900" y="1479729"/>
            <a:ext cx="8236570" cy="4770537"/>
          </a:xfrm>
          <a:prstGeom prst="rect">
            <a:avLst/>
          </a:prstGeom>
          <a:ln>
            <a:solidFill>
              <a:schemeClr val="tx1"/>
            </a:solidFill>
          </a:ln>
        </p:spPr>
        <p:txBody>
          <a:bodyPr wrap="square">
            <a:spAutoFit/>
          </a:bodyPr>
          <a:lstStyle/>
          <a:p>
            <a:r>
              <a:rPr lang="en-US" sz="1600" dirty="0" smtClean="0"/>
              <a:t>All Writing tasks in all grades must involve the production of some form of “written” product by the student.  </a:t>
            </a:r>
            <a:r>
              <a:rPr lang="en-US" sz="1600" dirty="0"/>
              <a:t>A</a:t>
            </a:r>
            <a:r>
              <a:rPr lang="en-US" sz="1600" dirty="0" smtClean="0"/>
              <a:t> student’s writing must be a visual product that can be interpreted by the reader when the student is not present.</a:t>
            </a:r>
          </a:p>
          <a:p>
            <a:endParaRPr lang="en-US" sz="800" dirty="0"/>
          </a:p>
          <a:p>
            <a:r>
              <a:rPr lang="en-US" sz="1600" b="1" dirty="0" smtClean="0"/>
              <a:t>Writing is:</a:t>
            </a:r>
          </a:p>
          <a:p>
            <a:pPr marL="285750" indent="-285750">
              <a:buFont typeface="Arial" panose="020B0604020202020204" pitchFamily="34" charset="0"/>
              <a:buChar char="•"/>
            </a:pPr>
            <a:r>
              <a:rPr lang="en-US" sz="1600" dirty="0" smtClean="0"/>
              <a:t>Typing, writing or printing words, phrases or sentences</a:t>
            </a:r>
          </a:p>
          <a:p>
            <a:pPr marL="285750" indent="-285750">
              <a:buFont typeface="Arial" panose="020B0604020202020204" pitchFamily="34" charset="0"/>
              <a:buChar char="•"/>
            </a:pPr>
            <a:r>
              <a:rPr lang="en-US" sz="1600" dirty="0" smtClean="0"/>
              <a:t>Dictating words, phrases or sentences which are scribed by another person</a:t>
            </a:r>
          </a:p>
          <a:p>
            <a:pPr marL="285750" indent="-285750">
              <a:buFont typeface="Arial" panose="020B0604020202020204" pitchFamily="34" charset="0"/>
              <a:buChar char="•"/>
            </a:pPr>
            <a:r>
              <a:rPr lang="en-US" sz="1600" dirty="0" smtClean="0"/>
              <a:t>Using a computer or speech-to-text assistive technology to produce readable text</a:t>
            </a:r>
          </a:p>
          <a:p>
            <a:pPr marL="285750" indent="-285750">
              <a:buFont typeface="Arial" panose="020B0604020202020204" pitchFamily="34" charset="0"/>
              <a:buChar char="•"/>
            </a:pPr>
            <a:r>
              <a:rPr lang="en-US" sz="1600" dirty="0" smtClean="0"/>
              <a:t>Completing a “written” phrase to convey information with a phrase, word, communication symbol(s), pictures or objects in logical order</a:t>
            </a:r>
          </a:p>
          <a:p>
            <a:pPr marL="285750" indent="-285750">
              <a:buFont typeface="Arial" panose="020B0604020202020204" pitchFamily="34" charset="0"/>
              <a:buChar char="•"/>
            </a:pPr>
            <a:r>
              <a:rPr lang="en-US" sz="1600" dirty="0" smtClean="0"/>
              <a:t>Telling a story or giving information by appropriately placing phrases, words, sentences, communication symbols, pictures or objects in logical order</a:t>
            </a:r>
          </a:p>
          <a:p>
            <a:pPr marL="285750" indent="-285750">
              <a:buFont typeface="Arial" panose="020B0604020202020204" pitchFamily="34" charset="0"/>
              <a:buChar char="•"/>
            </a:pPr>
            <a:r>
              <a:rPr lang="en-US" sz="1600" dirty="0" smtClean="0"/>
              <a:t>Organizing information to be communicated on a graphic organizer such as an outline or Venn diagram</a:t>
            </a:r>
          </a:p>
          <a:p>
            <a:endParaRPr lang="en-US" sz="800" dirty="0" smtClean="0"/>
          </a:p>
          <a:p>
            <a:r>
              <a:rPr lang="en-US" sz="1600" b="1" dirty="0" smtClean="0"/>
              <a:t>Writing is </a:t>
            </a:r>
            <a:r>
              <a:rPr lang="en-US" sz="1600" b="1" u="sng" dirty="0" smtClean="0"/>
              <a:t>not</a:t>
            </a:r>
            <a:r>
              <a:rPr lang="en-US" sz="1600" b="1" dirty="0" smtClean="0"/>
              <a:t> completing a worksheet by:</a:t>
            </a:r>
          </a:p>
          <a:p>
            <a:pPr marL="285750" indent="-285750">
              <a:buFont typeface="Arial" panose="020B0604020202020204" pitchFamily="34" charset="0"/>
              <a:buChar char="•"/>
            </a:pPr>
            <a:r>
              <a:rPr lang="en-US" sz="1600" dirty="0" smtClean="0"/>
              <a:t>Matching activities</a:t>
            </a:r>
          </a:p>
          <a:p>
            <a:pPr marL="285750" indent="-285750">
              <a:buFont typeface="Arial" panose="020B0604020202020204" pitchFamily="34" charset="0"/>
              <a:buChar char="•"/>
            </a:pPr>
            <a:r>
              <a:rPr lang="en-US" sz="1600" dirty="0" smtClean="0"/>
              <a:t>Selecting answers to multiple choice questions</a:t>
            </a:r>
          </a:p>
          <a:p>
            <a:pPr marL="285750" indent="-285750">
              <a:buFont typeface="Arial" panose="020B0604020202020204" pitchFamily="34" charset="0"/>
              <a:buChar char="•"/>
            </a:pPr>
            <a:r>
              <a:rPr lang="en-US" sz="1600" dirty="0" smtClean="0"/>
              <a:t>Numbering sentences</a:t>
            </a:r>
          </a:p>
          <a:p>
            <a:pPr marL="285750" indent="-285750">
              <a:buFont typeface="Arial" panose="020B0604020202020204" pitchFamily="34" charset="0"/>
              <a:buChar char="•"/>
            </a:pPr>
            <a:r>
              <a:rPr lang="en-US" sz="1600" dirty="0" smtClean="0"/>
              <a:t>Circling words, phrases or sentences</a:t>
            </a:r>
            <a:endParaRPr lang="en-US" sz="1400" dirty="0" smtClean="0"/>
          </a:p>
        </p:txBody>
      </p:sp>
    </p:spTree>
    <p:extLst>
      <p:ext uri="{BB962C8B-B14F-4D97-AF65-F5344CB8AC3E}">
        <p14:creationId xmlns:p14="http://schemas.microsoft.com/office/powerpoint/2010/main" val="30507151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63E4CEF-BB1E-48C7-AE93-F39F6AA99AD7}" type="slidenum">
              <a:rPr lang="en-US" smtClean="0"/>
              <a:pPr/>
              <a:t>37</a:t>
            </a:fld>
            <a:endParaRPr lang="en-US" dirty="0"/>
          </a:p>
        </p:txBody>
      </p:sp>
      <p:sp>
        <p:nvSpPr>
          <p:cNvPr id="3" name="Rectangle 2"/>
          <p:cNvSpPr/>
          <p:nvPr/>
        </p:nvSpPr>
        <p:spPr>
          <a:xfrm>
            <a:off x="142504" y="1643024"/>
            <a:ext cx="8820613" cy="4315027"/>
          </a:xfrm>
          <a:prstGeom prst="rect">
            <a:avLst/>
          </a:prstGeom>
          <a:ln>
            <a:solidFill>
              <a:schemeClr val="tx1"/>
            </a:solidFill>
          </a:ln>
        </p:spPr>
        <p:txBody>
          <a:bodyPr wrap="square">
            <a:spAutoFit/>
          </a:bodyPr>
          <a:lstStyle/>
          <a:p>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In Writing entries in all grades, students must produce a permanent product which another person can read and understand, whether or not the writer is present. A written permanent product is defined as a sentence, paragraph, essay handwritten or typed by the student, dictation to a scribe, symbols, picture or object representation.</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sz="8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t>It is not necessary for a student to be able to print, handwrite or use a keyboard. A student with extremely severe cognitive or physical disabilities may </a:t>
            </a:r>
            <a:r>
              <a:rPr lang="en-US" sz="1600" dirty="0" smtClean="0"/>
              <a:t>utilize </a:t>
            </a:r>
            <a:r>
              <a:rPr lang="en-US" sz="1600" dirty="0"/>
              <a:t>words, picture icons, </a:t>
            </a:r>
            <a:r>
              <a:rPr lang="en-US" sz="1600" dirty="0" err="1"/>
              <a:t>Boardmaker</a:t>
            </a:r>
            <a:r>
              <a:rPr lang="en-US" sz="1600" dirty="0"/>
              <a:t> symbols, or sentence strips when writing a response.  A teacher or peer buddy may then paste the </a:t>
            </a:r>
            <a:r>
              <a:rPr lang="en-US" sz="1600" dirty="0" smtClean="0"/>
              <a:t>student-selected </a:t>
            </a:r>
            <a:r>
              <a:rPr lang="en-US" sz="1600" dirty="0"/>
              <a:t>items on the page in accordance with the student’s direction. Students may dictate their writing verbally, by using American Sign Language (ASL), or by using an augmentative communication device. Another person may act as a student’s scribe and type or print the student’s work.</a:t>
            </a:r>
          </a:p>
          <a:p>
            <a:endParaRPr lang="en-US" sz="1600" dirty="0" smtClean="0"/>
          </a:p>
          <a:p>
            <a:r>
              <a:rPr lang="en-US" sz="1600" dirty="0" smtClean="0"/>
              <a:t>Writing </a:t>
            </a:r>
            <a:r>
              <a:rPr lang="en-US" sz="1600" dirty="0"/>
              <a:t>a recipe or daily schedule by indicating the information that is to be included and in the correct order is one way for a student to write. </a:t>
            </a:r>
            <a:r>
              <a:rPr lang="en-US" sz="1600" dirty="0" smtClean="0"/>
              <a:t>Using </a:t>
            </a:r>
            <a:r>
              <a:rPr lang="en-US" sz="1600" dirty="0"/>
              <a:t>pictures, with or without text, to </a:t>
            </a:r>
            <a:r>
              <a:rPr lang="en-US" sz="1600" dirty="0" smtClean="0"/>
              <a:t>write a </a:t>
            </a:r>
            <a:r>
              <a:rPr lang="en-US" sz="1600" dirty="0"/>
              <a:t>story is also acceptable.</a:t>
            </a:r>
            <a:r>
              <a:rPr lang="en-US" sz="1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8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endParaRPr lang="en-US" sz="8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It is not acceptable to put numbers in front of sentences (e.g., 2,4,5,1,3) to show the order of sentences in a  paragraph. Matching and multiple choice tasks are also considered not to be writing </a:t>
            </a:r>
            <a:r>
              <a:rPr lang="en-US" sz="16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tasks.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Date Placeholder 7"/>
          <p:cNvSpPr>
            <a:spLocks noGrp="1"/>
          </p:cNvSpPr>
          <p:nvPr>
            <p:ph type="dt" sz="half" idx="2"/>
          </p:nvPr>
        </p:nvSpPr>
        <p:spPr/>
        <p:txBody>
          <a:bodyPr/>
          <a:lstStyle/>
          <a:p>
            <a:fld id="{4DAE6870-AD18-448A-9B2A-0EFE6DC7B06B}" type="datetime1">
              <a:rPr lang="en-US" smtClean="0"/>
              <a:t>10/31/2017</a:t>
            </a:fld>
            <a:endParaRPr lang="en-US" dirty="0"/>
          </a:p>
        </p:txBody>
      </p:sp>
      <p:sp>
        <p:nvSpPr>
          <p:cNvPr id="6" name="Rectangle 5"/>
          <p:cNvSpPr/>
          <p:nvPr/>
        </p:nvSpPr>
        <p:spPr>
          <a:xfrm>
            <a:off x="142504" y="249113"/>
            <a:ext cx="8573984" cy="1384995"/>
          </a:xfrm>
          <a:prstGeom prst="rect">
            <a:avLst/>
          </a:prstGeom>
        </p:spPr>
        <p:txBody>
          <a:bodyPr wrap="square">
            <a:spAutoFit/>
          </a:bodyPr>
          <a:lstStyle/>
          <a:p>
            <a:r>
              <a:rPr lang="en-US" sz="4200" b="1" dirty="0" smtClean="0">
                <a:latin typeface="Arial Rounded MT Bold" panose="020F0704030504030204" pitchFamily="34" charset="0"/>
              </a:rPr>
              <a:t>Some notes on Writing tasks in all grades</a:t>
            </a:r>
            <a:endParaRPr lang="en-US" sz="4200" b="1" dirty="0">
              <a:latin typeface="Arial Rounded MT Bold" panose="020F0704030504030204" pitchFamily="34" charset="0"/>
            </a:endParaRPr>
          </a:p>
        </p:txBody>
      </p:sp>
    </p:spTree>
    <p:extLst>
      <p:ext uri="{BB962C8B-B14F-4D97-AF65-F5344CB8AC3E}">
        <p14:creationId xmlns:p14="http://schemas.microsoft.com/office/powerpoint/2010/main" val="30716504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19" y="188685"/>
            <a:ext cx="7751538" cy="349933"/>
          </a:xfrm>
        </p:spPr>
        <p:txBody>
          <a:bodyPr>
            <a:noAutofit/>
          </a:bodyPr>
          <a:lstStyle/>
          <a:p>
            <a:r>
              <a:rPr lang="en-US" sz="2800" dirty="0" smtClean="0"/>
              <a:t>Grade 6 Mathematics 1 Example</a:t>
            </a:r>
            <a:endParaRPr lang="en-US" sz="2800" dirty="0"/>
          </a:p>
        </p:txBody>
      </p:sp>
      <p:sp>
        <p:nvSpPr>
          <p:cNvPr id="4" name="Slide Number Placeholder 3"/>
          <p:cNvSpPr>
            <a:spLocks noGrp="1"/>
          </p:cNvSpPr>
          <p:nvPr>
            <p:ph type="sldNum" sz="quarter" idx="4"/>
          </p:nvPr>
        </p:nvSpPr>
        <p:spPr/>
        <p:txBody>
          <a:bodyPr/>
          <a:lstStyle/>
          <a:p>
            <a:fld id="{E9AFC3F1-A379-4782-9A04-F9C4854358FA}" type="slidenum">
              <a:rPr lang="en-US" smtClean="0"/>
              <a:pPr/>
              <a:t>38</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060685804"/>
              </p:ext>
            </p:extLst>
          </p:nvPr>
        </p:nvGraphicFramePr>
        <p:xfrm>
          <a:off x="141320" y="2918566"/>
          <a:ext cx="8163436" cy="2120709"/>
        </p:xfrm>
        <a:graphic>
          <a:graphicData uri="http://schemas.openxmlformats.org/drawingml/2006/table">
            <a:tbl>
              <a:tblPr>
                <a:tableStyleId>{5C22544A-7EE6-4342-B048-85BDC9FD1C3A}</a:tableStyleId>
              </a:tblPr>
              <a:tblGrid>
                <a:gridCol w="184357"/>
                <a:gridCol w="7979079"/>
              </a:tblGrid>
              <a:tr h="807380">
                <a:tc rowSpan="2">
                  <a:txBody>
                    <a:bodyPr/>
                    <a:lstStyle/>
                    <a:p>
                      <a:pPr marL="117475" indent="0"/>
                      <a:endParaRPr lang="en-US" sz="2400" b="1" u="none" strike="noStrike" baseline="0" dirty="0" smtClean="0">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7475" marR="0" indent="0" algn="l" defTabSz="914400" rtl="0" eaLnBrk="1" fontAlgn="ctr" latinLnBrk="0" hangingPunct="1">
                        <a:lnSpc>
                          <a:spcPct val="100000"/>
                        </a:lnSpc>
                        <a:spcBef>
                          <a:spcPts val="0"/>
                        </a:spcBef>
                        <a:spcAft>
                          <a:spcPts val="0"/>
                        </a:spcAft>
                        <a:buClrTx/>
                        <a:buSzTx/>
                        <a:buFontTx/>
                        <a:buNone/>
                        <a:tabLst/>
                        <a:defRPr/>
                      </a:pPr>
                      <a:r>
                        <a:rPr lang="en-US" sz="2000" b="1" i="0" u="none" strike="noStrike" kern="1200" baseline="0" dirty="0" smtClean="0">
                          <a:solidFill>
                            <a:schemeClr val="dk1"/>
                          </a:solidFill>
                          <a:latin typeface="+mn-lt"/>
                          <a:ea typeface="+mn-ea"/>
                          <a:cs typeface="Times New Roman" panose="02020603050405020304" pitchFamily="18" charset="0"/>
                        </a:rPr>
                        <a:t>MGSE6.EE.7 Solve real-world and mathematical problems by writing and solving equations of the form x + p = q and </a:t>
                      </a:r>
                      <a:r>
                        <a:rPr lang="en-US" sz="2000" b="1" i="0" u="none" strike="noStrike" kern="1200" baseline="0" dirty="0" err="1" smtClean="0">
                          <a:solidFill>
                            <a:schemeClr val="dk1"/>
                          </a:solidFill>
                          <a:latin typeface="+mn-lt"/>
                          <a:ea typeface="+mn-ea"/>
                          <a:cs typeface="Times New Roman" panose="02020603050405020304" pitchFamily="18" charset="0"/>
                        </a:rPr>
                        <a:t>px</a:t>
                      </a:r>
                      <a:r>
                        <a:rPr lang="en-US" sz="2000" b="1" i="0" u="none" strike="noStrike" kern="1200" baseline="0" dirty="0" smtClean="0">
                          <a:solidFill>
                            <a:schemeClr val="dk1"/>
                          </a:solidFill>
                          <a:latin typeface="+mn-lt"/>
                          <a:ea typeface="+mn-ea"/>
                          <a:cs typeface="Times New Roman" panose="02020603050405020304" pitchFamily="18" charset="0"/>
                        </a:rPr>
                        <a:t> = q for cases in which p, q and x are all nonnegative rational numbers.</a:t>
                      </a:r>
                      <a:endParaRPr lang="en-US" sz="2000" b="1"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96784">
                <a:tc vMerge="1">
                  <a:txBody>
                    <a:bodyPr/>
                    <a:lstStyle/>
                    <a:p>
                      <a:endParaRPr lang="en-US"/>
                    </a:p>
                  </a:txBody>
                  <a:tcPr/>
                </a:tc>
                <a:tc>
                  <a:txBody>
                    <a:bodyPr/>
                    <a:lstStyle/>
                    <a:p>
                      <a:pPr marL="117475" marR="0" indent="0" algn="l" defTabSz="914400" rtl="0" eaLnBrk="1" fontAlgn="auto" latinLnBrk="0" hangingPunct="1">
                        <a:lnSpc>
                          <a:spcPct val="100000"/>
                        </a:lnSpc>
                        <a:spcBef>
                          <a:spcPts val="0"/>
                        </a:spcBef>
                        <a:spcAft>
                          <a:spcPts val="0"/>
                        </a:spcAft>
                        <a:buClrTx/>
                        <a:buSzTx/>
                        <a:buFontTx/>
                        <a:buNone/>
                        <a:tabLst/>
                        <a:defRPr/>
                      </a:pPr>
                      <a:r>
                        <a:rPr lang="en-US" sz="1900" b="0" i="0" u="none" strike="noStrike" dirty="0" smtClean="0">
                          <a:solidFill>
                            <a:srgbClr val="000000"/>
                          </a:solidFill>
                          <a:effectLst/>
                          <a:latin typeface="+mn-lt"/>
                          <a:cs typeface="Times New Roman" pitchFamily="18" charset="0"/>
                        </a:rPr>
                        <a:t>This</a:t>
                      </a:r>
                      <a:r>
                        <a:rPr lang="en-US" sz="1900" b="0" i="0" u="none" strike="noStrike" baseline="0" dirty="0" smtClean="0">
                          <a:solidFill>
                            <a:srgbClr val="000000"/>
                          </a:solidFill>
                          <a:effectLst/>
                          <a:latin typeface="+mn-lt"/>
                          <a:cs typeface="Times New Roman" pitchFamily="18" charset="0"/>
                        </a:rPr>
                        <a:t> standard has no indicators.</a:t>
                      </a:r>
                      <a:endParaRPr lang="en-US" sz="1900" b="0"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angle 2"/>
          <p:cNvSpPr/>
          <p:nvPr/>
        </p:nvSpPr>
        <p:spPr>
          <a:xfrm>
            <a:off x="141321" y="735490"/>
            <a:ext cx="3573430" cy="461665"/>
          </a:xfrm>
          <a:prstGeom prst="rect">
            <a:avLst/>
          </a:prstGeom>
          <a:ln>
            <a:solidFill>
              <a:schemeClr val="tx1"/>
            </a:solidFill>
          </a:ln>
        </p:spPr>
        <p:txBody>
          <a:bodyPr wrap="square">
            <a:spAutoFit/>
          </a:bodyPr>
          <a:lstStyle/>
          <a:p>
            <a:r>
              <a:rPr lang="en-US" sz="2400" b="1" dirty="0" smtClean="0"/>
              <a:t>Expressions and Equations</a:t>
            </a:r>
          </a:p>
        </p:txBody>
      </p:sp>
    </p:spTree>
    <p:extLst>
      <p:ext uri="{BB962C8B-B14F-4D97-AF65-F5344CB8AC3E}">
        <p14:creationId xmlns:p14="http://schemas.microsoft.com/office/powerpoint/2010/main" val="1303261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39</a:t>
            </a:fld>
            <a:endParaRPr lang="en-US" dirty="0"/>
          </a:p>
        </p:txBody>
      </p:sp>
      <p:pic>
        <p:nvPicPr>
          <p:cNvPr id="2" name="Picture 1"/>
          <p:cNvPicPr>
            <a:picLocks noChangeAspect="1"/>
          </p:cNvPicPr>
          <p:nvPr/>
        </p:nvPicPr>
        <p:blipFill>
          <a:blip r:embed="rId2"/>
          <a:stretch>
            <a:fillRect/>
          </a:stretch>
        </p:blipFill>
        <p:spPr>
          <a:xfrm>
            <a:off x="206721" y="380999"/>
            <a:ext cx="8689629" cy="5076825"/>
          </a:xfrm>
          <a:prstGeom prst="rect">
            <a:avLst/>
          </a:prstGeom>
          <a:ln>
            <a:solidFill>
              <a:schemeClr val="tx1"/>
            </a:solidFill>
          </a:ln>
        </p:spPr>
      </p:pic>
      <p:sp>
        <p:nvSpPr>
          <p:cNvPr id="6" name="Rectangle 5"/>
          <p:cNvSpPr/>
          <p:nvPr/>
        </p:nvSpPr>
        <p:spPr>
          <a:xfrm rot="10800000" flipV="1">
            <a:off x="2400299" y="4694036"/>
            <a:ext cx="6315075" cy="369332"/>
          </a:xfrm>
          <a:prstGeom prst="rect">
            <a:avLst/>
          </a:prstGeom>
          <a:noFill/>
          <a:ln>
            <a:solidFill>
              <a:srgbClr val="C00000"/>
            </a:solidFill>
          </a:ln>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The task shown on the next two slides aligns to this extension. </a:t>
            </a:r>
            <a:endParaRPr lang="en-US" b="0" cap="none" spc="0" dirty="0">
              <a:ln w="0"/>
              <a:solidFill>
                <a:schemeClr val="tx1"/>
              </a:solidFill>
              <a:effectLst>
                <a:outerShdw blurRad="38100" dist="19050" dir="2700000" algn="tl" rotWithShape="0">
                  <a:schemeClr val="dk1">
                    <a:alpha val="40000"/>
                  </a:schemeClr>
                </a:outerShdw>
              </a:effectLst>
            </a:endParaRPr>
          </a:p>
        </p:txBody>
      </p:sp>
      <p:cxnSp>
        <p:nvCxnSpPr>
          <p:cNvPr id="7" name="Straight Arrow Connector 6"/>
          <p:cNvCxnSpPr/>
          <p:nvPr/>
        </p:nvCxnSpPr>
        <p:spPr>
          <a:xfrm flipV="1">
            <a:off x="5343524" y="3271838"/>
            <a:ext cx="14289" cy="130734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93406" y="2053567"/>
            <a:ext cx="2064544" cy="1103415"/>
          </a:xfrm>
          <a:prstGeom prst="rect">
            <a:avLst/>
          </a:prstGeom>
          <a:noFill/>
          <a:ln>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37831828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t>GAA Examiner’s Manual</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Quick-Glance Index (p. iii)</a:t>
            </a:r>
          </a:p>
          <a:p>
            <a:r>
              <a:rPr lang="en-US" dirty="0" smtClean="0"/>
              <a:t>Key Dates (p. </a:t>
            </a:r>
            <a:r>
              <a:rPr lang="en-US" dirty="0"/>
              <a:t>1</a:t>
            </a:r>
            <a:r>
              <a:rPr lang="en-US" dirty="0" smtClean="0"/>
              <a:t>)</a:t>
            </a:r>
          </a:p>
          <a:p>
            <a:r>
              <a:rPr lang="en-US" dirty="0" smtClean="0"/>
              <a:t>Updates for 2017 – 2018 (p. 2)</a:t>
            </a:r>
          </a:p>
          <a:p>
            <a:r>
              <a:rPr lang="en-US" dirty="0" smtClean="0"/>
              <a:t>Participation Guidelines (pp. 8-10)</a:t>
            </a:r>
          </a:p>
          <a:p>
            <a:r>
              <a:rPr lang="en-US" dirty="0" smtClean="0"/>
              <a:t>Portfolio Components (pp. 9, 11)</a:t>
            </a:r>
          </a:p>
          <a:p>
            <a:r>
              <a:rPr lang="en-US" dirty="0" smtClean="0"/>
              <a:t>Alignment (pp. 5, 10, 12, 65, 70) </a:t>
            </a:r>
          </a:p>
          <a:p>
            <a:r>
              <a:rPr lang="en-US" dirty="0" smtClean="0"/>
              <a:t>Blueprint (pp. 89-99)</a:t>
            </a:r>
          </a:p>
          <a:p>
            <a:r>
              <a:rPr lang="en-US" dirty="0" smtClean="0"/>
              <a:t>Standards (pp. 101-203)</a:t>
            </a:r>
          </a:p>
          <a:p>
            <a:r>
              <a:rPr lang="en-US" dirty="0" smtClean="0"/>
              <a:t>Glossary (pp. 69-74)</a:t>
            </a:r>
          </a:p>
          <a:p>
            <a:r>
              <a:rPr lang="en-US" dirty="0" smtClean="0"/>
              <a:t>Tips and Tools (pp. 42-57)</a:t>
            </a:r>
          </a:p>
          <a:p>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4</a:t>
            </a:fld>
            <a:endParaRPr lang="en-US" dirty="0"/>
          </a:p>
        </p:txBody>
      </p:sp>
      <p:pic>
        <p:nvPicPr>
          <p:cNvPr id="4" name="Picture 3"/>
          <p:cNvPicPr>
            <a:picLocks noChangeAspect="1"/>
          </p:cNvPicPr>
          <p:nvPr/>
        </p:nvPicPr>
        <p:blipFill>
          <a:blip r:embed="rId3"/>
          <a:stretch>
            <a:fillRect/>
          </a:stretch>
        </p:blipFill>
        <p:spPr>
          <a:xfrm>
            <a:off x="5696528" y="1808161"/>
            <a:ext cx="2944618" cy="4067386"/>
          </a:xfrm>
          <a:prstGeom prst="rect">
            <a:avLst/>
          </a:prstGeom>
          <a:ln>
            <a:solidFill>
              <a:schemeClr val="tx1"/>
            </a:solidFill>
          </a:ln>
        </p:spPr>
      </p:pic>
    </p:spTree>
    <p:extLst>
      <p:ext uri="{BB962C8B-B14F-4D97-AF65-F5344CB8AC3E}">
        <p14:creationId xmlns:p14="http://schemas.microsoft.com/office/powerpoint/2010/main" val="30878393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4DAE6870-AD18-448A-9B2A-0EFE6DC7B06B}" type="datetime1">
              <a:rPr lang="en-US" smtClean="0"/>
              <a:t>10/31/2017</a:t>
            </a:fld>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40</a:t>
            </a:fld>
            <a:endParaRPr lang="en-US" dirty="0"/>
          </a:p>
        </p:txBody>
      </p:sp>
      <p:sp>
        <p:nvSpPr>
          <p:cNvPr id="8" name="Rectangle 7"/>
          <p:cNvSpPr/>
          <p:nvPr/>
        </p:nvSpPr>
        <p:spPr>
          <a:xfrm>
            <a:off x="178128" y="215108"/>
            <a:ext cx="3633850" cy="1015663"/>
          </a:xfrm>
          <a:prstGeom prst="rect">
            <a:avLst/>
          </a:prstGeom>
          <a:ln>
            <a:solidFill>
              <a:schemeClr val="tx1"/>
            </a:solidFill>
          </a:ln>
        </p:spPr>
        <p:txBody>
          <a:bodyPr wrap="square">
            <a:spAutoFit/>
          </a:bodyPr>
          <a:lstStyle/>
          <a:p>
            <a:r>
              <a:rPr lang="en-US" altLang="en-US" sz="2000" b="1" dirty="0" smtClean="0">
                <a:latin typeface="Arial Rounded MT Bold" panose="020F0704030504030204" pitchFamily="34" charset="0"/>
              </a:rPr>
              <a:t>Example</a:t>
            </a:r>
          </a:p>
          <a:p>
            <a:r>
              <a:rPr lang="en-US" sz="2000" b="1" dirty="0" smtClean="0">
                <a:latin typeface="Arial Rounded MT Bold" panose="020F0704030504030204" pitchFamily="34" charset="0"/>
              </a:rPr>
              <a:t>Mathematics 1  </a:t>
            </a:r>
          </a:p>
          <a:p>
            <a:r>
              <a:rPr lang="en-US" sz="2000" b="1" dirty="0" smtClean="0">
                <a:latin typeface="Arial Rounded MT Bold" panose="020F0704030504030204" pitchFamily="34" charset="0"/>
              </a:rPr>
              <a:t>Grade 6</a:t>
            </a:r>
            <a:endParaRPr lang="en-US" sz="2000" b="1" dirty="0">
              <a:latin typeface="Arial Rounded MT Bold" panose="020F0704030504030204" pitchFamily="34" charset="0"/>
            </a:endParaRPr>
          </a:p>
        </p:txBody>
      </p:sp>
      <p:sp>
        <p:nvSpPr>
          <p:cNvPr id="9" name="Rectangle 8"/>
          <p:cNvSpPr/>
          <p:nvPr/>
        </p:nvSpPr>
        <p:spPr>
          <a:xfrm>
            <a:off x="190003" y="1872527"/>
            <a:ext cx="3621975" cy="4832092"/>
          </a:xfrm>
          <a:prstGeom prst="rect">
            <a:avLst/>
          </a:prstGeom>
          <a:ln>
            <a:solidFill>
              <a:schemeClr val="tx1"/>
            </a:solidFill>
          </a:ln>
        </p:spPr>
        <p:txBody>
          <a:bodyPr wrap="square">
            <a:spAutoFit/>
          </a:bodyPr>
          <a:lstStyle/>
          <a:p>
            <a:pPr>
              <a:spcBef>
                <a:spcPct val="0"/>
              </a:spcBef>
              <a:defRPr/>
            </a:pPr>
            <a:r>
              <a:rPr lang="en-US" altLang="en-US" sz="1400" dirty="0" smtClean="0">
                <a:latin typeface="Arial" charset="0"/>
              </a:rPr>
              <a:t>Tasks which align to this standard involve the student in writing and/or solving equations. </a:t>
            </a:r>
          </a:p>
          <a:p>
            <a:pPr>
              <a:spcBef>
                <a:spcPct val="0"/>
              </a:spcBef>
              <a:defRPr/>
            </a:pPr>
            <a:endParaRPr lang="en-US" altLang="en-US" sz="1400" dirty="0">
              <a:latin typeface="Arial" charset="0"/>
            </a:endParaRPr>
          </a:p>
          <a:p>
            <a:pPr>
              <a:spcBef>
                <a:spcPct val="0"/>
              </a:spcBef>
              <a:defRPr/>
            </a:pPr>
            <a:r>
              <a:rPr lang="en-US" altLang="en-US" sz="1400" dirty="0" smtClean="0">
                <a:latin typeface="Arial" charset="0"/>
              </a:rPr>
              <a:t>In this task, the student was given an equation which the teacher created. He was asked to solve it so he would know how much more money he needed in order to buy what he wanted at KFC. </a:t>
            </a:r>
          </a:p>
          <a:p>
            <a:pPr>
              <a:spcBef>
                <a:spcPct val="0"/>
              </a:spcBef>
              <a:defRPr/>
            </a:pPr>
            <a:endParaRPr lang="en-US" altLang="en-US" sz="1400" dirty="0">
              <a:latin typeface="Arial" charset="0"/>
            </a:endParaRPr>
          </a:p>
          <a:p>
            <a:pPr>
              <a:spcBef>
                <a:spcPct val="0"/>
              </a:spcBef>
              <a:defRPr/>
            </a:pPr>
            <a:r>
              <a:rPr lang="en-US" altLang="en-US" sz="1400" dirty="0" smtClean="0">
                <a:latin typeface="Arial" charset="0"/>
              </a:rPr>
              <a:t>The student’s task involved a real-world task (he needed to solve the equation before he could order and pay for his food) which makes this a purposeful, real-world application. </a:t>
            </a:r>
          </a:p>
          <a:p>
            <a:pPr>
              <a:spcBef>
                <a:spcPct val="0"/>
              </a:spcBef>
              <a:defRPr/>
            </a:pPr>
            <a:endParaRPr lang="en-US" altLang="en-US" sz="1400" dirty="0">
              <a:latin typeface="Arial" charset="0"/>
            </a:endParaRPr>
          </a:p>
          <a:p>
            <a:pPr>
              <a:spcBef>
                <a:spcPct val="0"/>
              </a:spcBef>
              <a:defRPr/>
            </a:pPr>
            <a:endParaRPr lang="en-US" altLang="en-US" sz="1400" dirty="0" smtClean="0">
              <a:latin typeface="Arial" charset="0"/>
            </a:endParaRPr>
          </a:p>
          <a:p>
            <a:pPr>
              <a:spcBef>
                <a:spcPct val="0"/>
              </a:spcBef>
              <a:defRPr/>
            </a:pPr>
            <a:endParaRPr lang="en-US" altLang="en-US" sz="1400" dirty="0">
              <a:latin typeface="Arial" charset="0"/>
            </a:endParaRPr>
          </a:p>
          <a:p>
            <a:pPr>
              <a:spcBef>
                <a:spcPct val="0"/>
              </a:spcBef>
              <a:defRPr/>
            </a:pPr>
            <a:endParaRPr lang="en-US" altLang="en-US" sz="1400" dirty="0" smtClean="0">
              <a:latin typeface="Arial" charset="0"/>
            </a:endParaRPr>
          </a:p>
          <a:p>
            <a:pPr>
              <a:spcBef>
                <a:spcPct val="0"/>
              </a:spcBef>
              <a:defRPr/>
            </a:pPr>
            <a:endParaRPr lang="en-US" altLang="en-US" sz="1400" dirty="0">
              <a:latin typeface="Arial" charset="0"/>
            </a:endParaRPr>
          </a:p>
          <a:p>
            <a:pPr>
              <a:spcBef>
                <a:spcPct val="0"/>
              </a:spcBef>
              <a:defRPr/>
            </a:pPr>
            <a:endParaRPr lang="en-US" altLang="en-US" sz="1400" dirty="0" smtClean="0">
              <a:latin typeface="Arial" charset="0"/>
            </a:endParaRPr>
          </a:p>
          <a:p>
            <a:pPr>
              <a:spcBef>
                <a:spcPct val="0"/>
              </a:spcBef>
              <a:defRPr/>
            </a:pPr>
            <a:r>
              <a:rPr lang="en-US" altLang="en-US" sz="1400" dirty="0">
                <a:latin typeface="Arial" charset="0"/>
              </a:rPr>
              <a:t>.</a:t>
            </a:r>
            <a:endParaRPr lang="en-US" altLang="en-US" sz="1400" dirty="0" smtClean="0">
              <a:latin typeface="Arial" charset="0"/>
            </a:endParaRPr>
          </a:p>
        </p:txBody>
      </p:sp>
      <p:pic>
        <p:nvPicPr>
          <p:cNvPr id="3" name="Picture 2"/>
          <p:cNvPicPr>
            <a:picLocks noChangeAspect="1"/>
          </p:cNvPicPr>
          <p:nvPr/>
        </p:nvPicPr>
        <p:blipFill>
          <a:blip r:embed="rId3"/>
          <a:stretch>
            <a:fillRect/>
          </a:stretch>
        </p:blipFill>
        <p:spPr>
          <a:xfrm>
            <a:off x="4057650" y="215108"/>
            <a:ext cx="4977401" cy="6506368"/>
          </a:xfrm>
          <a:prstGeom prst="rect">
            <a:avLst/>
          </a:prstGeom>
          <a:ln>
            <a:solidFill>
              <a:schemeClr val="tx1"/>
            </a:solidFill>
          </a:ln>
        </p:spPr>
      </p:pic>
    </p:spTree>
    <p:extLst>
      <p:ext uri="{BB962C8B-B14F-4D97-AF65-F5344CB8AC3E}">
        <p14:creationId xmlns:p14="http://schemas.microsoft.com/office/powerpoint/2010/main" val="22366446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B63E4CEF-BB1E-48C7-AE93-F39F6AA99AD7}" type="slidenum">
              <a:rPr lang="en-US" smtClean="0"/>
              <a:pPr/>
              <a:t>41</a:t>
            </a:fld>
            <a:endParaRPr lang="en-US" dirty="0"/>
          </a:p>
        </p:txBody>
      </p:sp>
      <p:sp>
        <p:nvSpPr>
          <p:cNvPr id="8" name="Rectangle 7"/>
          <p:cNvSpPr/>
          <p:nvPr/>
        </p:nvSpPr>
        <p:spPr>
          <a:xfrm>
            <a:off x="114301" y="134467"/>
            <a:ext cx="4824412" cy="400110"/>
          </a:xfrm>
          <a:prstGeom prst="rect">
            <a:avLst/>
          </a:prstGeom>
          <a:ln>
            <a:solidFill>
              <a:schemeClr val="tx1"/>
            </a:solidFill>
          </a:ln>
        </p:spPr>
        <p:txBody>
          <a:bodyPr wrap="square">
            <a:spAutoFit/>
          </a:bodyPr>
          <a:lstStyle/>
          <a:p>
            <a:r>
              <a:rPr lang="en-US" sz="2000" b="1" dirty="0" smtClean="0">
                <a:latin typeface="Arial Rounded MT Bold" panose="020F0704030504030204" pitchFamily="34" charset="0"/>
              </a:rPr>
              <a:t>Mathematics 1 – Grade </a:t>
            </a:r>
            <a:r>
              <a:rPr lang="en-US" sz="2000" b="1" dirty="0">
                <a:latin typeface="Arial Rounded MT Bold" panose="020F0704030504030204" pitchFamily="34" charset="0"/>
              </a:rPr>
              <a:t>6</a:t>
            </a:r>
            <a:r>
              <a:rPr lang="en-US" sz="2000" b="1" dirty="0" smtClean="0">
                <a:latin typeface="Arial Rounded MT Bold" panose="020F0704030504030204" pitchFamily="34" charset="0"/>
              </a:rPr>
              <a:t> (continued)</a:t>
            </a:r>
            <a:endParaRPr lang="en-US" b="1" dirty="0">
              <a:latin typeface="Arial Rounded MT Bold" panose="020F0704030504030204" pitchFamily="34" charset="0"/>
            </a:endParaRPr>
          </a:p>
        </p:txBody>
      </p:sp>
      <p:pic>
        <p:nvPicPr>
          <p:cNvPr id="3" name="Picture 2"/>
          <p:cNvPicPr>
            <a:picLocks noChangeAspect="1"/>
          </p:cNvPicPr>
          <p:nvPr/>
        </p:nvPicPr>
        <p:blipFill>
          <a:blip r:embed="rId3"/>
          <a:stretch>
            <a:fillRect/>
          </a:stretch>
        </p:blipFill>
        <p:spPr>
          <a:xfrm>
            <a:off x="114300" y="680688"/>
            <a:ext cx="4824412" cy="6040788"/>
          </a:xfrm>
          <a:prstGeom prst="rect">
            <a:avLst/>
          </a:prstGeom>
          <a:ln>
            <a:solidFill>
              <a:schemeClr val="tx1"/>
            </a:solidFill>
          </a:ln>
        </p:spPr>
      </p:pic>
      <p:sp>
        <p:nvSpPr>
          <p:cNvPr id="10" name="Rectangle 9"/>
          <p:cNvSpPr/>
          <p:nvPr/>
        </p:nvSpPr>
        <p:spPr>
          <a:xfrm>
            <a:off x="5304928" y="2039088"/>
            <a:ext cx="3621975" cy="1169551"/>
          </a:xfrm>
          <a:prstGeom prst="rect">
            <a:avLst/>
          </a:prstGeom>
          <a:ln>
            <a:solidFill>
              <a:schemeClr val="tx1"/>
            </a:solidFill>
          </a:ln>
        </p:spPr>
        <p:txBody>
          <a:bodyPr wrap="square">
            <a:spAutoFit/>
          </a:bodyPr>
          <a:lstStyle/>
          <a:p>
            <a:pPr>
              <a:spcBef>
                <a:spcPct val="0"/>
              </a:spcBef>
              <a:defRPr/>
            </a:pPr>
            <a:r>
              <a:rPr lang="en-US" altLang="en-US" sz="1400" dirty="0" smtClean="0">
                <a:latin typeface="Arial" charset="0"/>
              </a:rPr>
              <a:t>The student was given an equation created by the teacher. He already had two dollars. </a:t>
            </a:r>
            <a:r>
              <a:rPr lang="en-US" altLang="en-US" sz="1400" dirty="0">
                <a:latin typeface="Arial" charset="0"/>
              </a:rPr>
              <a:t>H</a:t>
            </a:r>
            <a:r>
              <a:rPr lang="en-US" altLang="en-US" sz="1400" dirty="0" smtClean="0">
                <a:latin typeface="Arial" charset="0"/>
              </a:rPr>
              <a:t>e needed to calculate how much more money he needed so that he would have enough to buy a meal that cost six dollars.</a:t>
            </a:r>
          </a:p>
        </p:txBody>
      </p:sp>
    </p:spTree>
    <p:extLst>
      <p:ext uri="{BB962C8B-B14F-4D97-AF65-F5344CB8AC3E}">
        <p14:creationId xmlns:p14="http://schemas.microsoft.com/office/powerpoint/2010/main" val="21593742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19" y="188685"/>
            <a:ext cx="7751538" cy="349933"/>
          </a:xfrm>
        </p:spPr>
        <p:txBody>
          <a:bodyPr>
            <a:noAutofit/>
          </a:bodyPr>
          <a:lstStyle/>
          <a:p>
            <a:r>
              <a:rPr lang="en-US" sz="2800" dirty="0" smtClean="0"/>
              <a:t>Grade HS Mathematics 1 Example</a:t>
            </a:r>
            <a:endParaRPr lang="en-US" sz="2800" dirty="0"/>
          </a:p>
        </p:txBody>
      </p:sp>
      <p:sp>
        <p:nvSpPr>
          <p:cNvPr id="4" name="Slide Number Placeholder 3"/>
          <p:cNvSpPr>
            <a:spLocks noGrp="1"/>
          </p:cNvSpPr>
          <p:nvPr>
            <p:ph type="sldNum" sz="quarter" idx="4"/>
          </p:nvPr>
        </p:nvSpPr>
        <p:spPr/>
        <p:txBody>
          <a:bodyPr/>
          <a:lstStyle/>
          <a:p>
            <a:fld id="{E9AFC3F1-A379-4782-9A04-F9C4854358FA}" type="slidenum">
              <a:rPr lang="en-US" smtClean="0"/>
              <a:pPr/>
              <a:t>42</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628474782"/>
              </p:ext>
            </p:extLst>
          </p:nvPr>
        </p:nvGraphicFramePr>
        <p:xfrm>
          <a:off x="141320" y="2918566"/>
          <a:ext cx="8163436" cy="2120709"/>
        </p:xfrm>
        <a:graphic>
          <a:graphicData uri="http://schemas.openxmlformats.org/drawingml/2006/table">
            <a:tbl>
              <a:tblPr>
                <a:tableStyleId>{5C22544A-7EE6-4342-B048-85BDC9FD1C3A}</a:tableStyleId>
              </a:tblPr>
              <a:tblGrid>
                <a:gridCol w="184357"/>
                <a:gridCol w="7979079"/>
              </a:tblGrid>
              <a:tr h="807380">
                <a:tc rowSpan="2">
                  <a:txBody>
                    <a:bodyPr/>
                    <a:lstStyle/>
                    <a:p>
                      <a:pPr marL="117475" indent="0"/>
                      <a:endParaRPr lang="en-US" sz="2400" b="1" u="none" strike="noStrike" baseline="0" dirty="0" smtClean="0">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7475" marR="0" indent="0" algn="l" defTabSz="914400" rtl="0" eaLnBrk="1" fontAlgn="ctr" latinLnBrk="0" hangingPunct="1">
                        <a:lnSpc>
                          <a:spcPct val="100000"/>
                        </a:lnSpc>
                        <a:spcBef>
                          <a:spcPts val="0"/>
                        </a:spcBef>
                        <a:spcAft>
                          <a:spcPts val="0"/>
                        </a:spcAft>
                        <a:buClrTx/>
                        <a:buSzTx/>
                        <a:buFontTx/>
                        <a:buNone/>
                        <a:tabLst/>
                        <a:defRPr/>
                      </a:pPr>
                      <a:r>
                        <a:rPr lang="en-US" sz="2000" b="1" i="0" u="none" strike="noStrike" kern="1200" baseline="0" dirty="0" smtClean="0">
                          <a:solidFill>
                            <a:schemeClr val="dk1"/>
                          </a:solidFill>
                          <a:latin typeface="+mn-lt"/>
                          <a:ea typeface="+mn-ea"/>
                          <a:cs typeface="Times New Roman" panose="02020603050405020304" pitchFamily="18" charset="0"/>
                        </a:rPr>
                        <a:t>MGSE9-12.F.IF.2 Use function notation, evaluate functions for inputs in their domains, and interpret statements that use function notation in terms of a context.</a:t>
                      </a:r>
                      <a:endParaRPr lang="en-US" sz="2000" b="1"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96784">
                <a:tc vMerge="1">
                  <a:txBody>
                    <a:bodyPr/>
                    <a:lstStyle/>
                    <a:p>
                      <a:endParaRPr lang="en-US"/>
                    </a:p>
                  </a:txBody>
                  <a:tcPr/>
                </a:tc>
                <a:tc>
                  <a:txBody>
                    <a:bodyPr/>
                    <a:lstStyle/>
                    <a:p>
                      <a:pPr marL="117475" marR="0" indent="0" algn="l" defTabSz="914400" rtl="0" eaLnBrk="1" fontAlgn="auto" latinLnBrk="0" hangingPunct="1">
                        <a:lnSpc>
                          <a:spcPct val="100000"/>
                        </a:lnSpc>
                        <a:spcBef>
                          <a:spcPts val="0"/>
                        </a:spcBef>
                        <a:spcAft>
                          <a:spcPts val="0"/>
                        </a:spcAft>
                        <a:buClrTx/>
                        <a:buSzTx/>
                        <a:buFontTx/>
                        <a:buNone/>
                        <a:tabLst/>
                        <a:defRPr/>
                      </a:pPr>
                      <a:r>
                        <a:rPr lang="en-US" sz="1900" b="0" i="0" u="none" strike="noStrike" dirty="0" smtClean="0">
                          <a:solidFill>
                            <a:srgbClr val="000000"/>
                          </a:solidFill>
                          <a:effectLst/>
                          <a:latin typeface="+mn-lt"/>
                          <a:cs typeface="Times New Roman" pitchFamily="18" charset="0"/>
                        </a:rPr>
                        <a:t>This</a:t>
                      </a:r>
                      <a:r>
                        <a:rPr lang="en-US" sz="1900" b="0" i="0" u="none" strike="noStrike" baseline="0" dirty="0" smtClean="0">
                          <a:solidFill>
                            <a:srgbClr val="000000"/>
                          </a:solidFill>
                          <a:effectLst/>
                          <a:latin typeface="+mn-lt"/>
                          <a:cs typeface="Times New Roman" pitchFamily="18" charset="0"/>
                        </a:rPr>
                        <a:t> standard has no indicators.</a:t>
                      </a:r>
                      <a:endParaRPr lang="en-US" sz="1900" b="0"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angle 2"/>
          <p:cNvSpPr/>
          <p:nvPr/>
        </p:nvSpPr>
        <p:spPr>
          <a:xfrm>
            <a:off x="141321" y="735490"/>
            <a:ext cx="2730467" cy="464660"/>
          </a:xfrm>
          <a:prstGeom prst="rect">
            <a:avLst/>
          </a:prstGeom>
          <a:ln>
            <a:solidFill>
              <a:schemeClr val="tx1"/>
            </a:solidFill>
          </a:ln>
        </p:spPr>
        <p:txBody>
          <a:bodyPr wrap="square">
            <a:spAutoFit/>
          </a:bodyPr>
          <a:lstStyle/>
          <a:p>
            <a:r>
              <a:rPr lang="en-US" sz="2400" b="1" dirty="0" smtClean="0"/>
              <a:t>Coordinate Algebra</a:t>
            </a:r>
          </a:p>
        </p:txBody>
      </p:sp>
    </p:spTree>
    <p:extLst>
      <p:ext uri="{BB962C8B-B14F-4D97-AF65-F5344CB8AC3E}">
        <p14:creationId xmlns:p14="http://schemas.microsoft.com/office/powerpoint/2010/main" val="36696955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43</a:t>
            </a:fld>
            <a:endParaRPr lang="en-US" dirty="0"/>
          </a:p>
        </p:txBody>
      </p:sp>
      <p:pic>
        <p:nvPicPr>
          <p:cNvPr id="8" name="Picture 7"/>
          <p:cNvPicPr>
            <a:picLocks noChangeAspect="1"/>
          </p:cNvPicPr>
          <p:nvPr/>
        </p:nvPicPr>
        <p:blipFill>
          <a:blip r:embed="rId2"/>
          <a:stretch>
            <a:fillRect/>
          </a:stretch>
        </p:blipFill>
        <p:spPr>
          <a:xfrm>
            <a:off x="342898" y="277534"/>
            <a:ext cx="8372475" cy="4838700"/>
          </a:xfrm>
          <a:prstGeom prst="rect">
            <a:avLst/>
          </a:prstGeom>
          <a:ln>
            <a:solidFill>
              <a:schemeClr val="tx1"/>
            </a:solidFill>
          </a:ln>
        </p:spPr>
      </p:pic>
      <p:sp>
        <p:nvSpPr>
          <p:cNvPr id="10" name="Rectangle 9"/>
          <p:cNvSpPr/>
          <p:nvPr/>
        </p:nvSpPr>
        <p:spPr>
          <a:xfrm rot="10800000" flipV="1">
            <a:off x="2237420" y="4665187"/>
            <a:ext cx="6315075" cy="369332"/>
          </a:xfrm>
          <a:prstGeom prst="rect">
            <a:avLst/>
          </a:prstGeom>
          <a:noFill/>
          <a:ln>
            <a:solidFill>
              <a:srgbClr val="C00000"/>
            </a:solidFill>
          </a:ln>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The task shown on the next two slides aligns to this extension. </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1" name="TextBox 10"/>
          <p:cNvSpPr txBox="1"/>
          <p:nvPr/>
        </p:nvSpPr>
        <p:spPr>
          <a:xfrm>
            <a:off x="4314825" y="1702915"/>
            <a:ext cx="2143125" cy="1329583"/>
          </a:xfrm>
          <a:prstGeom prst="rect">
            <a:avLst/>
          </a:prstGeom>
          <a:noFill/>
          <a:ln>
            <a:solidFill>
              <a:srgbClr val="C00000"/>
            </a:solidFill>
          </a:ln>
        </p:spPr>
        <p:txBody>
          <a:bodyPr wrap="square" rtlCol="0">
            <a:spAutoFit/>
          </a:bodyPr>
          <a:lstStyle/>
          <a:p>
            <a:endParaRPr lang="en-US" dirty="0"/>
          </a:p>
        </p:txBody>
      </p:sp>
      <p:cxnSp>
        <p:nvCxnSpPr>
          <p:cNvPr id="14" name="Straight Arrow Connector 13"/>
          <p:cNvCxnSpPr/>
          <p:nvPr/>
        </p:nvCxnSpPr>
        <p:spPr>
          <a:xfrm flipV="1">
            <a:off x="5366382" y="3032498"/>
            <a:ext cx="0" cy="150224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8026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4DAE6870-AD18-448A-9B2A-0EFE6DC7B06B}" type="datetime1">
              <a:rPr lang="en-US" smtClean="0"/>
              <a:t>10/31/2017</a:t>
            </a:fld>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44</a:t>
            </a:fld>
            <a:endParaRPr lang="en-US" dirty="0"/>
          </a:p>
        </p:txBody>
      </p:sp>
      <p:sp>
        <p:nvSpPr>
          <p:cNvPr id="7" name="Rectangle 6"/>
          <p:cNvSpPr/>
          <p:nvPr/>
        </p:nvSpPr>
        <p:spPr>
          <a:xfrm>
            <a:off x="190004" y="122590"/>
            <a:ext cx="3633850" cy="1015663"/>
          </a:xfrm>
          <a:prstGeom prst="rect">
            <a:avLst/>
          </a:prstGeom>
          <a:ln>
            <a:solidFill>
              <a:schemeClr val="tx1"/>
            </a:solidFill>
          </a:ln>
        </p:spPr>
        <p:txBody>
          <a:bodyPr wrap="square">
            <a:spAutoFit/>
          </a:bodyPr>
          <a:lstStyle/>
          <a:p>
            <a:r>
              <a:rPr lang="en-US" altLang="en-US" sz="2000" b="1" dirty="0" smtClean="0">
                <a:latin typeface="Arial Rounded MT Bold" panose="020F0704030504030204" pitchFamily="34" charset="0"/>
              </a:rPr>
              <a:t>Sample Task</a:t>
            </a:r>
          </a:p>
          <a:p>
            <a:r>
              <a:rPr lang="en-US" sz="2000" b="1" dirty="0" smtClean="0">
                <a:latin typeface="Arial Rounded MT Bold" panose="020F0704030504030204" pitchFamily="34" charset="0"/>
              </a:rPr>
              <a:t>Mathematics 1 </a:t>
            </a:r>
          </a:p>
          <a:p>
            <a:r>
              <a:rPr lang="en-US" sz="2000" b="1" dirty="0" smtClean="0">
                <a:latin typeface="Arial Rounded MT Bold" panose="020F0704030504030204" pitchFamily="34" charset="0"/>
              </a:rPr>
              <a:t>Grade HS</a:t>
            </a:r>
            <a:endParaRPr lang="en-US" sz="2000" b="1" dirty="0">
              <a:latin typeface="Arial Rounded MT Bold" panose="020F0704030504030204" pitchFamily="34" charset="0"/>
            </a:endParaRPr>
          </a:p>
        </p:txBody>
      </p:sp>
      <p:sp>
        <p:nvSpPr>
          <p:cNvPr id="8" name="Rectangle 7"/>
          <p:cNvSpPr/>
          <p:nvPr/>
        </p:nvSpPr>
        <p:spPr>
          <a:xfrm>
            <a:off x="190004" y="1961219"/>
            <a:ext cx="3633343" cy="954107"/>
          </a:xfrm>
          <a:prstGeom prst="rect">
            <a:avLst/>
          </a:prstGeom>
          <a:ln>
            <a:solidFill>
              <a:schemeClr val="tx1"/>
            </a:solidFill>
          </a:ln>
        </p:spPr>
        <p:txBody>
          <a:bodyPr wrap="square">
            <a:spAutoFit/>
          </a:bodyPr>
          <a:lstStyle/>
          <a:p>
            <a:pPr>
              <a:spcBef>
                <a:spcPct val="0"/>
              </a:spcBef>
              <a:defRPr/>
            </a:pPr>
            <a:r>
              <a:rPr lang="en-US" altLang="en-US" sz="1400" dirty="0" smtClean="0">
                <a:latin typeface="Arial" charset="0"/>
              </a:rPr>
              <a:t>Tasks which align to this standard will involve the student in identifying the input and/or output or completing an input-output table. </a:t>
            </a:r>
            <a:endParaRPr lang="en-US" altLang="en-US" sz="1400" dirty="0">
              <a:latin typeface="Arial" charset="0"/>
            </a:endParaRPr>
          </a:p>
        </p:txBody>
      </p:sp>
      <p:pic>
        <p:nvPicPr>
          <p:cNvPr id="3" name="Picture 2"/>
          <p:cNvPicPr>
            <a:picLocks noChangeAspect="1"/>
          </p:cNvPicPr>
          <p:nvPr/>
        </p:nvPicPr>
        <p:blipFill>
          <a:blip r:embed="rId3"/>
          <a:stretch>
            <a:fillRect/>
          </a:stretch>
        </p:blipFill>
        <p:spPr>
          <a:xfrm>
            <a:off x="4043363" y="138114"/>
            <a:ext cx="4984809" cy="6583362"/>
          </a:xfrm>
          <a:prstGeom prst="rect">
            <a:avLst/>
          </a:prstGeom>
          <a:ln>
            <a:solidFill>
              <a:schemeClr val="tx1"/>
            </a:solidFill>
          </a:ln>
        </p:spPr>
      </p:pic>
    </p:spTree>
    <p:extLst>
      <p:ext uri="{BB962C8B-B14F-4D97-AF65-F5344CB8AC3E}">
        <p14:creationId xmlns:p14="http://schemas.microsoft.com/office/powerpoint/2010/main" val="26603466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4DAE6870-AD18-448A-9B2A-0EFE6DC7B06B}" type="datetime1">
              <a:rPr lang="en-US" smtClean="0"/>
              <a:t>10/31/2017</a:t>
            </a:fld>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45</a:t>
            </a:fld>
            <a:endParaRPr lang="en-US" dirty="0"/>
          </a:p>
        </p:txBody>
      </p:sp>
      <p:pic>
        <p:nvPicPr>
          <p:cNvPr id="3" name="Picture 2"/>
          <p:cNvPicPr>
            <a:picLocks noChangeAspect="1"/>
          </p:cNvPicPr>
          <p:nvPr/>
        </p:nvPicPr>
        <p:blipFill>
          <a:blip r:embed="rId3"/>
          <a:stretch>
            <a:fillRect/>
          </a:stretch>
        </p:blipFill>
        <p:spPr>
          <a:xfrm>
            <a:off x="193871" y="252414"/>
            <a:ext cx="4984357" cy="6286499"/>
          </a:xfrm>
          <a:prstGeom prst="rect">
            <a:avLst/>
          </a:prstGeom>
          <a:ln>
            <a:solidFill>
              <a:schemeClr val="accent1">
                <a:shade val="50000"/>
              </a:schemeClr>
            </a:solidFill>
          </a:ln>
        </p:spPr>
      </p:pic>
      <p:sp>
        <p:nvSpPr>
          <p:cNvPr id="6" name="Rectangle 5"/>
          <p:cNvSpPr/>
          <p:nvPr/>
        </p:nvSpPr>
        <p:spPr>
          <a:xfrm>
            <a:off x="5804542" y="2323169"/>
            <a:ext cx="2710808" cy="738664"/>
          </a:xfrm>
          <a:prstGeom prst="rect">
            <a:avLst/>
          </a:prstGeom>
          <a:ln>
            <a:solidFill>
              <a:schemeClr val="tx1"/>
            </a:solidFill>
          </a:ln>
        </p:spPr>
        <p:txBody>
          <a:bodyPr wrap="square">
            <a:spAutoFit/>
          </a:bodyPr>
          <a:lstStyle/>
          <a:p>
            <a:pPr>
              <a:spcBef>
                <a:spcPct val="0"/>
              </a:spcBef>
              <a:defRPr/>
            </a:pPr>
            <a:r>
              <a:rPr lang="en-US" altLang="en-US" sz="1400" dirty="0" smtClean="0">
                <a:latin typeface="Arial" charset="0"/>
              </a:rPr>
              <a:t>The student was given a function table and was asked to calculate four outputs.</a:t>
            </a:r>
          </a:p>
        </p:txBody>
      </p:sp>
    </p:spTree>
    <p:extLst>
      <p:ext uri="{BB962C8B-B14F-4D97-AF65-F5344CB8AC3E}">
        <p14:creationId xmlns:p14="http://schemas.microsoft.com/office/powerpoint/2010/main" val="32060257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19" y="188685"/>
            <a:ext cx="7751538" cy="349933"/>
          </a:xfrm>
        </p:spPr>
        <p:txBody>
          <a:bodyPr>
            <a:noAutofit/>
          </a:bodyPr>
          <a:lstStyle/>
          <a:p>
            <a:r>
              <a:rPr lang="en-US" sz="2800" dirty="0" smtClean="0"/>
              <a:t>Grade 5</a:t>
            </a:r>
            <a:r>
              <a:rPr lang="en-US" sz="2800" dirty="0"/>
              <a:t> </a:t>
            </a:r>
            <a:r>
              <a:rPr lang="en-US" sz="2800" dirty="0" smtClean="0"/>
              <a:t>Science Example</a:t>
            </a:r>
            <a:endParaRPr lang="en-US" sz="2800" dirty="0"/>
          </a:p>
        </p:txBody>
      </p:sp>
      <p:sp>
        <p:nvSpPr>
          <p:cNvPr id="4" name="Slide Number Placeholder 3"/>
          <p:cNvSpPr>
            <a:spLocks noGrp="1"/>
          </p:cNvSpPr>
          <p:nvPr>
            <p:ph type="sldNum" sz="quarter" idx="4"/>
          </p:nvPr>
        </p:nvSpPr>
        <p:spPr/>
        <p:txBody>
          <a:bodyPr/>
          <a:lstStyle/>
          <a:p>
            <a:fld id="{E9AFC3F1-A379-4782-9A04-F9C4854358FA}" type="slidenum">
              <a:rPr lang="en-US" smtClean="0"/>
              <a:pPr/>
              <a:t>46</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923067902"/>
              </p:ext>
            </p:extLst>
          </p:nvPr>
        </p:nvGraphicFramePr>
        <p:xfrm>
          <a:off x="141320" y="2918566"/>
          <a:ext cx="8163436" cy="2004164"/>
        </p:xfrm>
        <a:graphic>
          <a:graphicData uri="http://schemas.openxmlformats.org/drawingml/2006/table">
            <a:tbl>
              <a:tblPr>
                <a:tableStyleId>{5C22544A-7EE6-4342-B048-85BDC9FD1C3A}</a:tableStyleId>
              </a:tblPr>
              <a:tblGrid>
                <a:gridCol w="184357"/>
                <a:gridCol w="7979079"/>
              </a:tblGrid>
              <a:tr h="807380">
                <a:tc rowSpan="2">
                  <a:txBody>
                    <a:bodyPr/>
                    <a:lstStyle/>
                    <a:p>
                      <a:pPr marL="117475" indent="0"/>
                      <a:endParaRPr lang="en-US" sz="2400" b="1" u="none" strike="noStrike" baseline="0" dirty="0" smtClean="0">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7475" marR="0" indent="0" algn="l" defTabSz="914400" rtl="0" eaLnBrk="1" fontAlgn="ctr" latinLnBrk="0" hangingPunct="1">
                        <a:lnSpc>
                          <a:spcPct val="100000"/>
                        </a:lnSpc>
                        <a:spcBef>
                          <a:spcPts val="0"/>
                        </a:spcBef>
                        <a:spcAft>
                          <a:spcPts val="0"/>
                        </a:spcAft>
                        <a:buClrTx/>
                        <a:buSzTx/>
                        <a:buFontTx/>
                        <a:buNone/>
                        <a:tabLst/>
                        <a:defRPr/>
                      </a:pPr>
                      <a:r>
                        <a:rPr lang="en-US" sz="2000" b="1" i="0" u="none" strike="noStrike" kern="1200" baseline="0" dirty="0" smtClean="0">
                          <a:solidFill>
                            <a:schemeClr val="dk1"/>
                          </a:solidFill>
                          <a:latin typeface="+mn-lt"/>
                          <a:ea typeface="+mn-ea"/>
                          <a:cs typeface="Times New Roman" panose="02020603050405020304" pitchFamily="18" charset="0"/>
                        </a:rPr>
                        <a:t>S5L1 Obtain, evaluate and communicate information to group organisms using scientific classification procedures.</a:t>
                      </a:r>
                      <a:endParaRPr lang="en-US" sz="2000" b="1"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96784">
                <a:tc vMerge="1">
                  <a:txBody>
                    <a:bodyPr/>
                    <a:lstStyle/>
                    <a:p>
                      <a:endParaRPr lang="en-US"/>
                    </a:p>
                  </a:txBody>
                  <a:tcPr/>
                </a:tc>
                <a:tc>
                  <a:txBody>
                    <a:bodyPr/>
                    <a:lstStyle/>
                    <a:p>
                      <a:pPr marL="117475" marR="0" indent="0" algn="l" defTabSz="914400" rtl="0" eaLnBrk="1" fontAlgn="auto" latinLnBrk="0" hangingPunct="1">
                        <a:lnSpc>
                          <a:spcPct val="100000"/>
                        </a:lnSpc>
                        <a:spcBef>
                          <a:spcPts val="0"/>
                        </a:spcBef>
                        <a:spcAft>
                          <a:spcPts val="0"/>
                        </a:spcAft>
                        <a:buClrTx/>
                        <a:buSzTx/>
                        <a:buFontTx/>
                        <a:buNone/>
                        <a:tabLst/>
                        <a:defRPr/>
                      </a:pPr>
                      <a:r>
                        <a:rPr lang="en-US" sz="1900" b="0" i="0" u="none" strike="noStrike" dirty="0" smtClean="0">
                          <a:solidFill>
                            <a:srgbClr val="000000"/>
                          </a:solidFill>
                          <a:effectLst/>
                          <a:latin typeface="+mn-lt"/>
                          <a:cs typeface="Times New Roman" pitchFamily="18" charset="0"/>
                        </a:rPr>
                        <a:t>a. Develop a model that illustrates how animals are sorted</a:t>
                      </a:r>
                      <a:r>
                        <a:rPr lang="en-US" sz="1900" b="0" i="0" u="none" strike="noStrike" baseline="0" dirty="0" smtClean="0">
                          <a:solidFill>
                            <a:srgbClr val="000000"/>
                          </a:solidFill>
                          <a:effectLst/>
                          <a:latin typeface="+mn-lt"/>
                          <a:cs typeface="Times New Roman" pitchFamily="18" charset="0"/>
                        </a:rPr>
                        <a:t> into groups (vertebrates and invertebrates) and how vertebrates are sorted into groups (fish, amphibian, reptile, bird, and mammal) using data from multiple sources.</a:t>
                      </a:r>
                      <a:endParaRPr lang="en-US" sz="1900" b="0"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angle 2"/>
          <p:cNvSpPr/>
          <p:nvPr/>
        </p:nvSpPr>
        <p:spPr>
          <a:xfrm>
            <a:off x="141321" y="754742"/>
            <a:ext cx="1774565" cy="461665"/>
          </a:xfrm>
          <a:prstGeom prst="rect">
            <a:avLst/>
          </a:prstGeom>
          <a:ln>
            <a:solidFill>
              <a:schemeClr val="tx1"/>
            </a:solidFill>
          </a:ln>
        </p:spPr>
        <p:txBody>
          <a:bodyPr wrap="square">
            <a:spAutoFit/>
          </a:bodyPr>
          <a:lstStyle/>
          <a:p>
            <a:r>
              <a:rPr lang="en-US" sz="2400" b="1" dirty="0" smtClean="0"/>
              <a:t>Life Science</a:t>
            </a:r>
          </a:p>
        </p:txBody>
      </p:sp>
    </p:spTree>
    <p:extLst>
      <p:ext uri="{BB962C8B-B14F-4D97-AF65-F5344CB8AC3E}">
        <p14:creationId xmlns:p14="http://schemas.microsoft.com/office/powerpoint/2010/main" val="22724655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47</a:t>
            </a:fld>
            <a:endParaRPr lang="en-US" dirty="0"/>
          </a:p>
        </p:txBody>
      </p:sp>
      <p:pic>
        <p:nvPicPr>
          <p:cNvPr id="5" name="Picture 4"/>
          <p:cNvPicPr>
            <a:picLocks noChangeAspect="1"/>
          </p:cNvPicPr>
          <p:nvPr/>
        </p:nvPicPr>
        <p:blipFill>
          <a:blip r:embed="rId3"/>
          <a:stretch>
            <a:fillRect/>
          </a:stretch>
        </p:blipFill>
        <p:spPr>
          <a:xfrm>
            <a:off x="260163" y="276224"/>
            <a:ext cx="8502837" cy="5281613"/>
          </a:xfrm>
          <a:prstGeom prst="rect">
            <a:avLst/>
          </a:prstGeom>
          <a:ln>
            <a:solidFill>
              <a:schemeClr val="tx1"/>
            </a:solidFill>
          </a:ln>
        </p:spPr>
      </p:pic>
      <p:sp>
        <p:nvSpPr>
          <p:cNvPr id="7" name="Rectangle 6"/>
          <p:cNvSpPr/>
          <p:nvPr/>
        </p:nvSpPr>
        <p:spPr>
          <a:xfrm rot="10800000" flipV="1">
            <a:off x="628650" y="4854796"/>
            <a:ext cx="6315075" cy="369332"/>
          </a:xfrm>
          <a:prstGeom prst="rect">
            <a:avLst/>
          </a:prstGeom>
          <a:noFill/>
          <a:ln>
            <a:solidFill>
              <a:srgbClr val="C00000"/>
            </a:solidFill>
          </a:ln>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The task shown on the next two slides aligns to this extension. </a:t>
            </a:r>
            <a:endParaRPr lang="en-US" b="0" cap="none" spc="0" dirty="0">
              <a:ln w="0"/>
              <a:solidFill>
                <a:schemeClr val="tx1"/>
              </a:solidFill>
              <a:effectLst>
                <a:outerShdw blurRad="38100" dist="19050" dir="2700000" algn="tl" rotWithShape="0">
                  <a:schemeClr val="dk1">
                    <a:alpha val="40000"/>
                  </a:schemeClr>
                </a:outerShdw>
              </a:effectLst>
            </a:endParaRPr>
          </a:p>
        </p:txBody>
      </p:sp>
      <p:cxnSp>
        <p:nvCxnSpPr>
          <p:cNvPr id="8" name="Straight Arrow Connector 7"/>
          <p:cNvCxnSpPr/>
          <p:nvPr/>
        </p:nvCxnSpPr>
        <p:spPr>
          <a:xfrm flipV="1">
            <a:off x="1380169" y="3232523"/>
            <a:ext cx="0" cy="150224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14338" y="1842924"/>
            <a:ext cx="2143125" cy="1329583"/>
          </a:xfrm>
          <a:prstGeom prst="rect">
            <a:avLst/>
          </a:prstGeom>
          <a:noFill/>
          <a:ln>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8877909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4DAE6870-AD18-448A-9B2A-0EFE6DC7B06B}" type="datetime1">
              <a:rPr lang="en-US" smtClean="0"/>
              <a:t>10/31/2017</a:t>
            </a:fld>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48</a:t>
            </a:fld>
            <a:endParaRPr lang="en-US" dirty="0"/>
          </a:p>
        </p:txBody>
      </p:sp>
      <p:sp>
        <p:nvSpPr>
          <p:cNvPr id="6" name="Rectangle 5"/>
          <p:cNvSpPr/>
          <p:nvPr/>
        </p:nvSpPr>
        <p:spPr>
          <a:xfrm>
            <a:off x="190005" y="122590"/>
            <a:ext cx="3138984" cy="1048985"/>
          </a:xfrm>
          <a:prstGeom prst="rect">
            <a:avLst/>
          </a:prstGeom>
          <a:ln>
            <a:solidFill>
              <a:schemeClr val="tx1"/>
            </a:solidFill>
          </a:ln>
        </p:spPr>
        <p:txBody>
          <a:bodyPr wrap="square">
            <a:spAutoFit/>
          </a:bodyPr>
          <a:lstStyle/>
          <a:p>
            <a:r>
              <a:rPr lang="en-US" altLang="en-US" sz="2000" b="1" dirty="0" smtClean="0">
                <a:latin typeface="Arial Rounded MT Bold" panose="020F0704030504030204" pitchFamily="34" charset="0"/>
              </a:rPr>
              <a:t>Example</a:t>
            </a:r>
          </a:p>
          <a:p>
            <a:r>
              <a:rPr lang="en-US" sz="2000" b="1" dirty="0" smtClean="0">
                <a:latin typeface="Arial Rounded MT Bold" panose="020F0704030504030204" pitchFamily="34" charset="0"/>
              </a:rPr>
              <a:t>Science (Life Science)</a:t>
            </a:r>
          </a:p>
          <a:p>
            <a:r>
              <a:rPr lang="en-US" sz="2000" b="1" dirty="0" smtClean="0">
                <a:latin typeface="Arial Rounded MT Bold" panose="020F0704030504030204" pitchFamily="34" charset="0"/>
              </a:rPr>
              <a:t>Grade 5</a:t>
            </a:r>
            <a:endParaRPr lang="en-US" sz="2000" b="1" dirty="0">
              <a:latin typeface="Arial Rounded MT Bold" panose="020F0704030504030204" pitchFamily="34" charset="0"/>
            </a:endParaRPr>
          </a:p>
        </p:txBody>
      </p:sp>
      <p:sp>
        <p:nvSpPr>
          <p:cNvPr id="7" name="Rectangle 6"/>
          <p:cNvSpPr/>
          <p:nvPr/>
        </p:nvSpPr>
        <p:spPr>
          <a:xfrm>
            <a:off x="190004" y="2260724"/>
            <a:ext cx="3138985" cy="2677656"/>
          </a:xfrm>
          <a:prstGeom prst="rect">
            <a:avLst/>
          </a:prstGeom>
          <a:ln>
            <a:solidFill>
              <a:schemeClr val="tx1"/>
            </a:solidFill>
          </a:ln>
        </p:spPr>
        <p:txBody>
          <a:bodyPr wrap="square">
            <a:spAutoFit/>
          </a:bodyPr>
          <a:lstStyle/>
          <a:p>
            <a:pPr>
              <a:spcBef>
                <a:spcPct val="0"/>
              </a:spcBef>
              <a:defRPr/>
            </a:pPr>
            <a:r>
              <a:rPr lang="en-US" altLang="en-US" sz="1400" dirty="0" smtClean="0">
                <a:latin typeface="Arial" charset="0"/>
              </a:rPr>
              <a:t>Tasks which align to this standard and element involve distinguishing between vertebrates and invertebrates and/or categorizing vertebrates as fish, amphibians, reptiles, birds or mammals.</a:t>
            </a:r>
          </a:p>
          <a:p>
            <a:pPr>
              <a:spcBef>
                <a:spcPct val="0"/>
              </a:spcBef>
              <a:defRPr/>
            </a:pPr>
            <a:endParaRPr lang="en-US" altLang="en-US" sz="1400" dirty="0">
              <a:latin typeface="Arial" charset="0"/>
            </a:endParaRPr>
          </a:p>
          <a:p>
            <a:pPr>
              <a:spcBef>
                <a:spcPct val="0"/>
              </a:spcBef>
              <a:defRPr/>
            </a:pPr>
            <a:r>
              <a:rPr lang="en-US" altLang="en-US" sz="1400" dirty="0" smtClean="0">
                <a:latin typeface="Arial" charset="0"/>
              </a:rPr>
              <a:t>In this entry, the teacher chose to have the student focus only on distinguishing between vertebrates</a:t>
            </a:r>
            <a:r>
              <a:rPr lang="en-US" altLang="en-US" sz="1400" dirty="0">
                <a:latin typeface="Arial" charset="0"/>
              </a:rPr>
              <a:t> </a:t>
            </a:r>
            <a:r>
              <a:rPr lang="en-US" altLang="en-US" sz="1400" dirty="0" smtClean="0">
                <a:latin typeface="Arial" charset="0"/>
              </a:rPr>
              <a:t>and invertebrates.</a:t>
            </a:r>
          </a:p>
          <a:p>
            <a:pPr>
              <a:spcBef>
                <a:spcPct val="0"/>
              </a:spcBef>
              <a:defRPr/>
            </a:pPr>
            <a:endParaRPr lang="en-US" altLang="en-US" sz="1400" dirty="0">
              <a:latin typeface="Arial" charset="0"/>
            </a:endParaRPr>
          </a:p>
        </p:txBody>
      </p:sp>
      <p:pic>
        <p:nvPicPr>
          <p:cNvPr id="2" name="Picture 1"/>
          <p:cNvPicPr>
            <a:picLocks noChangeAspect="1"/>
          </p:cNvPicPr>
          <p:nvPr/>
        </p:nvPicPr>
        <p:blipFill>
          <a:blip r:embed="rId3"/>
          <a:stretch>
            <a:fillRect/>
          </a:stretch>
        </p:blipFill>
        <p:spPr>
          <a:xfrm>
            <a:off x="3781759" y="102305"/>
            <a:ext cx="5206830" cy="6619171"/>
          </a:xfrm>
          <a:prstGeom prst="rect">
            <a:avLst/>
          </a:prstGeom>
          <a:ln>
            <a:solidFill>
              <a:schemeClr val="tx1"/>
            </a:solidFill>
          </a:ln>
        </p:spPr>
      </p:pic>
    </p:spTree>
    <p:extLst>
      <p:ext uri="{BB962C8B-B14F-4D97-AF65-F5344CB8AC3E}">
        <p14:creationId xmlns:p14="http://schemas.microsoft.com/office/powerpoint/2010/main" val="864631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B63E4CEF-BB1E-48C7-AE93-F39F6AA99AD7}" type="slidenum">
              <a:rPr lang="en-US" smtClean="0"/>
              <a:pPr/>
              <a:t>49</a:t>
            </a:fld>
            <a:endParaRPr lang="en-US" dirty="0"/>
          </a:p>
        </p:txBody>
      </p:sp>
      <p:sp>
        <p:nvSpPr>
          <p:cNvPr id="6" name="Rectangle 5"/>
          <p:cNvSpPr/>
          <p:nvPr/>
        </p:nvSpPr>
        <p:spPr>
          <a:xfrm>
            <a:off x="149671" y="261257"/>
            <a:ext cx="4425702" cy="369332"/>
          </a:xfrm>
          <a:prstGeom prst="rect">
            <a:avLst/>
          </a:prstGeom>
          <a:ln>
            <a:solidFill>
              <a:schemeClr val="tx1"/>
            </a:solidFill>
          </a:ln>
        </p:spPr>
        <p:txBody>
          <a:bodyPr wrap="square">
            <a:spAutoFit/>
          </a:bodyPr>
          <a:lstStyle/>
          <a:p>
            <a:r>
              <a:rPr lang="en-US" b="1" dirty="0" smtClean="0">
                <a:latin typeface="Arial Rounded MT Bold" panose="020F0704030504030204" pitchFamily="34" charset="0"/>
              </a:rPr>
              <a:t>Life Science </a:t>
            </a:r>
            <a:r>
              <a:rPr lang="en-US" b="1" dirty="0">
                <a:latin typeface="Arial Rounded MT Bold" panose="020F0704030504030204" pitchFamily="34" charset="0"/>
              </a:rPr>
              <a:t>–  </a:t>
            </a:r>
            <a:r>
              <a:rPr lang="en-US" b="1" dirty="0" smtClean="0">
                <a:latin typeface="Arial Rounded MT Bold" panose="020F0704030504030204" pitchFamily="34" charset="0"/>
              </a:rPr>
              <a:t>Grade 5 </a:t>
            </a:r>
            <a:r>
              <a:rPr lang="en-US" b="1" dirty="0">
                <a:latin typeface="Arial Rounded MT Bold" panose="020F0704030504030204" pitchFamily="34" charset="0"/>
              </a:rPr>
              <a:t>(continued)</a:t>
            </a:r>
          </a:p>
        </p:txBody>
      </p:sp>
      <p:pic>
        <p:nvPicPr>
          <p:cNvPr id="3" name="Picture 2"/>
          <p:cNvPicPr>
            <a:picLocks noChangeAspect="1"/>
          </p:cNvPicPr>
          <p:nvPr/>
        </p:nvPicPr>
        <p:blipFill>
          <a:blip r:embed="rId3"/>
          <a:stretch>
            <a:fillRect/>
          </a:stretch>
        </p:blipFill>
        <p:spPr>
          <a:xfrm>
            <a:off x="149671" y="712616"/>
            <a:ext cx="4425702" cy="5964238"/>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4772026" y="712616"/>
            <a:ext cx="4228419" cy="5964238"/>
          </a:xfrm>
          <a:prstGeom prst="rect">
            <a:avLst/>
          </a:prstGeom>
          <a:ln>
            <a:solidFill>
              <a:schemeClr val="tx1"/>
            </a:solidFill>
          </a:ln>
        </p:spPr>
      </p:pic>
    </p:spTree>
    <p:extLst>
      <p:ext uri="{BB962C8B-B14F-4D97-AF65-F5344CB8AC3E}">
        <p14:creationId xmlns:p14="http://schemas.microsoft.com/office/powerpoint/2010/main" val="8605320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dirty="0" smtClean="0"/>
              <a:t>Assessment Tasks</a:t>
            </a:r>
            <a:endParaRPr lang="en-US" sz="4000" dirty="0"/>
          </a:p>
        </p:txBody>
      </p:sp>
      <p:sp>
        <p:nvSpPr>
          <p:cNvPr id="7" name="Content Placeholder 6"/>
          <p:cNvSpPr>
            <a:spLocks noGrp="1"/>
          </p:cNvSpPr>
          <p:nvPr>
            <p:ph idx="1"/>
          </p:nvPr>
        </p:nvSpPr>
        <p:spPr>
          <a:xfrm>
            <a:off x="628650" y="1515979"/>
            <a:ext cx="7600950" cy="4660984"/>
          </a:xfrm>
        </p:spPr>
        <p:txBody>
          <a:bodyPr>
            <a:normAutofit lnSpcReduction="10000"/>
          </a:bodyPr>
          <a:lstStyle/>
          <a:p>
            <a:r>
              <a:rPr lang="en-US" dirty="0" smtClean="0"/>
              <a:t>Assessment tasks should be meaningful, purposeful and challenging for the individual student.</a:t>
            </a:r>
          </a:p>
          <a:p>
            <a:r>
              <a:rPr lang="en-US" dirty="0" smtClean="0"/>
              <a:t>Plan the type of evidence that best documents the student’s participation and performance of that task (e.g., captioned photos, audio recordings, work samples).</a:t>
            </a:r>
          </a:p>
          <a:p>
            <a:r>
              <a:rPr lang="en-US" dirty="0" smtClean="0"/>
              <a:t>Evidence may not be photocopied. Submit original student work.</a:t>
            </a:r>
          </a:p>
          <a:p>
            <a:r>
              <a:rPr lang="en-US" dirty="0" smtClean="0"/>
              <a:t>Refer to pp. 14-31 in the </a:t>
            </a:r>
            <a:r>
              <a:rPr lang="en-US" i="1" dirty="0" smtClean="0"/>
              <a:t>Examiner’s Manual </a:t>
            </a:r>
            <a:r>
              <a:rPr lang="en-US" dirty="0" smtClean="0"/>
              <a:t>for more information.</a:t>
            </a:r>
          </a:p>
        </p:txBody>
      </p:sp>
      <p:sp>
        <p:nvSpPr>
          <p:cNvPr id="5" name="Slide Number Placeholder 4"/>
          <p:cNvSpPr>
            <a:spLocks noGrp="1"/>
          </p:cNvSpPr>
          <p:nvPr>
            <p:ph type="sldNum" sz="quarter" idx="4"/>
          </p:nvPr>
        </p:nvSpPr>
        <p:spPr/>
        <p:txBody>
          <a:bodyPr/>
          <a:lstStyle/>
          <a:p>
            <a:fld id="{B63E4CEF-BB1E-48C7-AE93-F39F6AA99AD7}" type="slidenum">
              <a:rPr lang="en-US" smtClean="0"/>
              <a:pPr/>
              <a:t>5</a:t>
            </a:fld>
            <a:endParaRPr lang="en-US" dirty="0"/>
          </a:p>
        </p:txBody>
      </p:sp>
    </p:spTree>
    <p:extLst>
      <p:ext uri="{BB962C8B-B14F-4D97-AF65-F5344CB8AC3E}">
        <p14:creationId xmlns:p14="http://schemas.microsoft.com/office/powerpoint/2010/main" val="32995612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19" y="188685"/>
            <a:ext cx="7751538" cy="349933"/>
          </a:xfrm>
        </p:spPr>
        <p:txBody>
          <a:bodyPr>
            <a:noAutofit/>
          </a:bodyPr>
          <a:lstStyle/>
          <a:p>
            <a:r>
              <a:rPr lang="en-US" sz="2800" dirty="0" smtClean="0"/>
              <a:t>Grade 5</a:t>
            </a:r>
            <a:r>
              <a:rPr lang="en-US" sz="2800" dirty="0"/>
              <a:t> </a:t>
            </a:r>
            <a:r>
              <a:rPr lang="en-US" sz="2800" dirty="0" smtClean="0"/>
              <a:t>Science Example</a:t>
            </a:r>
            <a:endParaRPr lang="en-US" sz="2800" dirty="0"/>
          </a:p>
        </p:txBody>
      </p:sp>
      <p:sp>
        <p:nvSpPr>
          <p:cNvPr id="4" name="Slide Number Placeholder 3"/>
          <p:cNvSpPr>
            <a:spLocks noGrp="1"/>
          </p:cNvSpPr>
          <p:nvPr>
            <p:ph type="sldNum" sz="quarter" idx="4"/>
          </p:nvPr>
        </p:nvSpPr>
        <p:spPr/>
        <p:txBody>
          <a:bodyPr/>
          <a:lstStyle/>
          <a:p>
            <a:fld id="{E9AFC3F1-A379-4782-9A04-F9C4854358FA}" type="slidenum">
              <a:rPr lang="en-US" smtClean="0"/>
              <a:pPr/>
              <a:t>50</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019634808"/>
              </p:ext>
            </p:extLst>
          </p:nvPr>
        </p:nvGraphicFramePr>
        <p:xfrm>
          <a:off x="141320" y="2918566"/>
          <a:ext cx="8163436" cy="2004164"/>
        </p:xfrm>
        <a:graphic>
          <a:graphicData uri="http://schemas.openxmlformats.org/drawingml/2006/table">
            <a:tbl>
              <a:tblPr>
                <a:tableStyleId>{5C22544A-7EE6-4342-B048-85BDC9FD1C3A}</a:tableStyleId>
              </a:tblPr>
              <a:tblGrid>
                <a:gridCol w="184357"/>
                <a:gridCol w="7979079"/>
              </a:tblGrid>
              <a:tr h="807380">
                <a:tc rowSpan="2">
                  <a:txBody>
                    <a:bodyPr/>
                    <a:lstStyle/>
                    <a:p>
                      <a:pPr marL="117475" indent="0"/>
                      <a:endParaRPr lang="en-US" sz="2400" b="1" u="none" strike="noStrike" baseline="0" dirty="0" smtClean="0">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7475" marR="0" indent="0" algn="l" defTabSz="914400" rtl="0" eaLnBrk="1" fontAlgn="ctr" latinLnBrk="0" hangingPunct="1">
                        <a:lnSpc>
                          <a:spcPct val="100000"/>
                        </a:lnSpc>
                        <a:spcBef>
                          <a:spcPts val="0"/>
                        </a:spcBef>
                        <a:spcAft>
                          <a:spcPts val="0"/>
                        </a:spcAft>
                        <a:buClrTx/>
                        <a:buSzTx/>
                        <a:buFontTx/>
                        <a:buNone/>
                        <a:tabLst/>
                        <a:defRPr/>
                      </a:pPr>
                      <a:r>
                        <a:rPr lang="en-US" sz="2000" b="1" i="0" u="none" strike="noStrike" kern="1200" baseline="0" dirty="0" smtClean="0">
                          <a:solidFill>
                            <a:schemeClr val="dk1"/>
                          </a:solidFill>
                          <a:latin typeface="+mn-lt"/>
                          <a:ea typeface="+mn-ea"/>
                          <a:cs typeface="Times New Roman" panose="02020603050405020304" pitchFamily="18" charset="0"/>
                        </a:rPr>
                        <a:t>S5L3 Obtain, evaluate and communicate information to compare and contrast the parts of plant and animal cells.</a:t>
                      </a:r>
                      <a:endParaRPr lang="en-US" sz="2000" b="1"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96784">
                <a:tc vMerge="1">
                  <a:txBody>
                    <a:bodyPr/>
                    <a:lstStyle/>
                    <a:p>
                      <a:endParaRPr lang="en-US"/>
                    </a:p>
                  </a:txBody>
                  <a:tcPr/>
                </a:tc>
                <a:tc>
                  <a:txBody>
                    <a:bodyPr/>
                    <a:lstStyle/>
                    <a:p>
                      <a:pPr marL="117475" marR="0" indent="0" algn="l" defTabSz="914400" rtl="0" eaLnBrk="1" fontAlgn="auto" latinLnBrk="0" hangingPunct="1">
                        <a:lnSpc>
                          <a:spcPct val="100000"/>
                        </a:lnSpc>
                        <a:spcBef>
                          <a:spcPts val="0"/>
                        </a:spcBef>
                        <a:spcAft>
                          <a:spcPts val="0"/>
                        </a:spcAft>
                        <a:buClrTx/>
                        <a:buSzTx/>
                        <a:buFontTx/>
                        <a:buNone/>
                        <a:tabLst/>
                        <a:defRPr/>
                      </a:pPr>
                      <a:r>
                        <a:rPr lang="en-US" sz="1900" b="0" i="0" u="none" strike="noStrike" dirty="0" smtClean="0">
                          <a:solidFill>
                            <a:srgbClr val="000000"/>
                          </a:solidFill>
                          <a:effectLst/>
                          <a:latin typeface="+mn-lt"/>
                          <a:cs typeface="Times New Roman" pitchFamily="18" charset="0"/>
                        </a:rPr>
                        <a:t>a. Develop a model to</a:t>
                      </a:r>
                      <a:r>
                        <a:rPr lang="en-US" sz="1900" b="0" i="0" u="none" strike="noStrike" baseline="0" dirty="0" smtClean="0">
                          <a:solidFill>
                            <a:srgbClr val="000000"/>
                          </a:solidFill>
                          <a:effectLst/>
                          <a:latin typeface="+mn-lt"/>
                          <a:cs typeface="Times New Roman" pitchFamily="18" charset="0"/>
                        </a:rPr>
                        <a:t> identify and label parts of a plant cell (membrane, wall, cytoplasm, nucleus, chloroplasts) and of an animal cell (membrane, cytoplasm, and nucleus).</a:t>
                      </a:r>
                      <a:endParaRPr lang="en-US" sz="1900" b="0"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angle 2"/>
          <p:cNvSpPr/>
          <p:nvPr/>
        </p:nvSpPr>
        <p:spPr>
          <a:xfrm>
            <a:off x="141321" y="754742"/>
            <a:ext cx="1774565" cy="461665"/>
          </a:xfrm>
          <a:prstGeom prst="rect">
            <a:avLst/>
          </a:prstGeom>
          <a:ln>
            <a:solidFill>
              <a:schemeClr val="tx1"/>
            </a:solidFill>
          </a:ln>
        </p:spPr>
        <p:txBody>
          <a:bodyPr wrap="square">
            <a:spAutoFit/>
          </a:bodyPr>
          <a:lstStyle/>
          <a:p>
            <a:r>
              <a:rPr lang="en-US" sz="2400" b="1" dirty="0" smtClean="0"/>
              <a:t>Life Science</a:t>
            </a:r>
          </a:p>
        </p:txBody>
      </p:sp>
    </p:spTree>
    <p:extLst>
      <p:ext uri="{BB962C8B-B14F-4D97-AF65-F5344CB8AC3E}">
        <p14:creationId xmlns:p14="http://schemas.microsoft.com/office/powerpoint/2010/main" val="12100389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51</a:t>
            </a:fld>
            <a:endParaRPr lang="en-US" dirty="0"/>
          </a:p>
        </p:txBody>
      </p:sp>
      <p:sp>
        <p:nvSpPr>
          <p:cNvPr id="7" name="Rectangle 6"/>
          <p:cNvSpPr/>
          <p:nvPr/>
        </p:nvSpPr>
        <p:spPr>
          <a:xfrm rot="10800000" flipV="1">
            <a:off x="2547938" y="5987019"/>
            <a:ext cx="6315075" cy="369332"/>
          </a:xfrm>
          <a:prstGeom prst="rect">
            <a:avLst/>
          </a:prstGeom>
          <a:noFill/>
          <a:ln>
            <a:solidFill>
              <a:srgbClr val="C00000"/>
            </a:solidFill>
          </a:ln>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The task shown on the next two slides aligns to this extension. </a:t>
            </a:r>
            <a:endParaRPr lang="en-US" b="0" cap="none" spc="0" dirty="0">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3"/>
          <a:stretch>
            <a:fillRect/>
          </a:stretch>
        </p:blipFill>
        <p:spPr>
          <a:xfrm>
            <a:off x="283333" y="314959"/>
            <a:ext cx="8681280" cy="4989450"/>
          </a:xfrm>
          <a:prstGeom prst="rect">
            <a:avLst/>
          </a:prstGeom>
          <a:ln w="3175">
            <a:solidFill>
              <a:srgbClr val="FF0000"/>
            </a:solidFill>
          </a:ln>
        </p:spPr>
      </p:pic>
      <p:sp>
        <p:nvSpPr>
          <p:cNvPr id="6" name="Rectangle 5"/>
          <p:cNvSpPr/>
          <p:nvPr/>
        </p:nvSpPr>
        <p:spPr>
          <a:xfrm>
            <a:off x="4528457" y="2656114"/>
            <a:ext cx="2075543" cy="7546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7" idx="0"/>
          </p:cNvCxnSpPr>
          <p:nvPr/>
        </p:nvCxnSpPr>
        <p:spPr>
          <a:xfrm flipH="1" flipV="1">
            <a:off x="5696669" y="3464045"/>
            <a:ext cx="8806" cy="252297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0556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4DAE6870-AD18-448A-9B2A-0EFE6DC7B06B}" type="datetime1">
              <a:rPr lang="en-US" smtClean="0"/>
              <a:t>10/31/2017</a:t>
            </a:fld>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52</a:t>
            </a:fld>
            <a:endParaRPr lang="en-US" dirty="0"/>
          </a:p>
        </p:txBody>
      </p:sp>
      <p:sp>
        <p:nvSpPr>
          <p:cNvPr id="6" name="Rectangle 5"/>
          <p:cNvSpPr/>
          <p:nvPr/>
        </p:nvSpPr>
        <p:spPr>
          <a:xfrm>
            <a:off x="190005" y="122590"/>
            <a:ext cx="3138984" cy="1048985"/>
          </a:xfrm>
          <a:prstGeom prst="rect">
            <a:avLst/>
          </a:prstGeom>
          <a:ln>
            <a:solidFill>
              <a:schemeClr val="tx1"/>
            </a:solidFill>
          </a:ln>
        </p:spPr>
        <p:txBody>
          <a:bodyPr wrap="square">
            <a:spAutoFit/>
          </a:bodyPr>
          <a:lstStyle/>
          <a:p>
            <a:r>
              <a:rPr lang="en-US" altLang="en-US" sz="2000" b="1" dirty="0" smtClean="0">
                <a:latin typeface="Arial Rounded MT Bold" panose="020F0704030504030204" pitchFamily="34" charset="0"/>
              </a:rPr>
              <a:t>Example</a:t>
            </a:r>
          </a:p>
          <a:p>
            <a:r>
              <a:rPr lang="en-US" sz="2000" b="1" dirty="0" smtClean="0">
                <a:latin typeface="Arial Rounded MT Bold" panose="020F0704030504030204" pitchFamily="34" charset="0"/>
              </a:rPr>
              <a:t>Science (Life Science)</a:t>
            </a:r>
          </a:p>
          <a:p>
            <a:r>
              <a:rPr lang="en-US" sz="2000" b="1" dirty="0" smtClean="0">
                <a:latin typeface="Arial Rounded MT Bold" panose="020F0704030504030204" pitchFamily="34" charset="0"/>
              </a:rPr>
              <a:t>Grade 5</a:t>
            </a:r>
            <a:endParaRPr lang="en-US" sz="2000" b="1" dirty="0">
              <a:latin typeface="Arial Rounded MT Bold" panose="020F0704030504030204" pitchFamily="34" charset="0"/>
            </a:endParaRPr>
          </a:p>
        </p:txBody>
      </p:sp>
      <p:sp>
        <p:nvSpPr>
          <p:cNvPr id="7" name="Rectangle 6"/>
          <p:cNvSpPr/>
          <p:nvPr/>
        </p:nvSpPr>
        <p:spPr>
          <a:xfrm>
            <a:off x="190004" y="2260724"/>
            <a:ext cx="3138985" cy="2031325"/>
          </a:xfrm>
          <a:prstGeom prst="rect">
            <a:avLst/>
          </a:prstGeom>
          <a:ln>
            <a:solidFill>
              <a:schemeClr val="tx1"/>
            </a:solidFill>
          </a:ln>
        </p:spPr>
        <p:txBody>
          <a:bodyPr wrap="square">
            <a:spAutoFit/>
          </a:bodyPr>
          <a:lstStyle/>
          <a:p>
            <a:pPr>
              <a:spcBef>
                <a:spcPct val="0"/>
              </a:spcBef>
              <a:defRPr/>
            </a:pPr>
            <a:r>
              <a:rPr lang="en-US" altLang="en-US" sz="1400" dirty="0" smtClean="0">
                <a:latin typeface="Arial" charset="0"/>
              </a:rPr>
              <a:t>Tasks which align to this standard and element involve identifying or labeling parts of plant and/or animal cells. </a:t>
            </a:r>
          </a:p>
          <a:p>
            <a:pPr>
              <a:spcBef>
                <a:spcPct val="0"/>
              </a:spcBef>
              <a:defRPr/>
            </a:pPr>
            <a:endParaRPr lang="en-US" altLang="en-US" sz="1400" dirty="0">
              <a:latin typeface="Arial" charset="0"/>
            </a:endParaRPr>
          </a:p>
          <a:p>
            <a:pPr>
              <a:spcBef>
                <a:spcPct val="0"/>
              </a:spcBef>
              <a:defRPr/>
            </a:pPr>
            <a:r>
              <a:rPr lang="en-US" altLang="en-US" sz="1400" dirty="0" smtClean="0">
                <a:latin typeface="Arial" charset="0"/>
              </a:rPr>
              <a:t>The student whose work is seen in this example was asked to label the parts of both plant and animal cells.</a:t>
            </a:r>
          </a:p>
          <a:p>
            <a:pPr>
              <a:spcBef>
                <a:spcPct val="0"/>
              </a:spcBef>
              <a:defRPr/>
            </a:pPr>
            <a:endParaRPr lang="en-US" altLang="en-US" sz="1400" dirty="0">
              <a:latin typeface="Arial" charset="0"/>
            </a:endParaRPr>
          </a:p>
        </p:txBody>
      </p:sp>
      <p:pic>
        <p:nvPicPr>
          <p:cNvPr id="3" name="Picture 2"/>
          <p:cNvPicPr>
            <a:picLocks noChangeAspect="1"/>
          </p:cNvPicPr>
          <p:nvPr/>
        </p:nvPicPr>
        <p:blipFill>
          <a:blip r:embed="rId3"/>
          <a:stretch>
            <a:fillRect/>
          </a:stretch>
        </p:blipFill>
        <p:spPr>
          <a:xfrm>
            <a:off x="3684134" y="129394"/>
            <a:ext cx="5172075" cy="6496050"/>
          </a:xfrm>
          <a:prstGeom prst="rect">
            <a:avLst/>
          </a:prstGeom>
          <a:ln>
            <a:solidFill>
              <a:schemeClr val="tx1"/>
            </a:solidFill>
          </a:ln>
        </p:spPr>
      </p:pic>
    </p:spTree>
    <p:extLst>
      <p:ext uri="{BB962C8B-B14F-4D97-AF65-F5344CB8AC3E}">
        <p14:creationId xmlns:p14="http://schemas.microsoft.com/office/powerpoint/2010/main" val="14703409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53</a:t>
            </a:fld>
            <a:endParaRPr lang="en-US" dirty="0"/>
          </a:p>
        </p:txBody>
      </p:sp>
      <p:pic>
        <p:nvPicPr>
          <p:cNvPr id="5" name="Picture 4"/>
          <p:cNvPicPr>
            <a:picLocks noChangeAspect="1"/>
          </p:cNvPicPr>
          <p:nvPr/>
        </p:nvPicPr>
        <p:blipFill>
          <a:blip r:embed="rId3"/>
          <a:stretch>
            <a:fillRect/>
          </a:stretch>
        </p:blipFill>
        <p:spPr>
          <a:xfrm>
            <a:off x="224284" y="1252313"/>
            <a:ext cx="4243091" cy="5286600"/>
          </a:xfrm>
          <a:prstGeom prst="rect">
            <a:avLst/>
          </a:prstGeom>
          <a:ln>
            <a:solidFill>
              <a:schemeClr val="tx1"/>
            </a:solidFill>
          </a:ln>
        </p:spPr>
      </p:pic>
      <p:sp>
        <p:nvSpPr>
          <p:cNvPr id="6" name="Rectangle 5"/>
          <p:cNvSpPr/>
          <p:nvPr/>
        </p:nvSpPr>
        <p:spPr>
          <a:xfrm>
            <a:off x="224284" y="168817"/>
            <a:ext cx="4243091" cy="369332"/>
          </a:xfrm>
          <a:prstGeom prst="rect">
            <a:avLst/>
          </a:prstGeom>
          <a:ln>
            <a:solidFill>
              <a:schemeClr val="tx1"/>
            </a:solidFill>
          </a:ln>
        </p:spPr>
        <p:txBody>
          <a:bodyPr wrap="square">
            <a:spAutoFit/>
          </a:bodyPr>
          <a:lstStyle/>
          <a:p>
            <a:r>
              <a:rPr lang="en-US" b="1" dirty="0" smtClean="0">
                <a:latin typeface="Arial Rounded MT Bold" panose="020F0704030504030204" pitchFamily="34" charset="0"/>
              </a:rPr>
              <a:t>Life Science </a:t>
            </a:r>
            <a:r>
              <a:rPr lang="en-US" b="1" dirty="0">
                <a:latin typeface="Arial Rounded MT Bold" panose="020F0704030504030204" pitchFamily="34" charset="0"/>
              </a:rPr>
              <a:t>– Grade </a:t>
            </a:r>
            <a:r>
              <a:rPr lang="en-US" b="1" dirty="0" smtClean="0">
                <a:latin typeface="Arial Rounded MT Bold" panose="020F0704030504030204" pitchFamily="34" charset="0"/>
              </a:rPr>
              <a:t>5 </a:t>
            </a:r>
            <a:r>
              <a:rPr lang="en-US" b="1" dirty="0">
                <a:latin typeface="Arial Rounded MT Bold" panose="020F0704030504030204" pitchFamily="34" charset="0"/>
              </a:rPr>
              <a:t>(continued)</a:t>
            </a:r>
          </a:p>
        </p:txBody>
      </p:sp>
      <p:pic>
        <p:nvPicPr>
          <p:cNvPr id="7" name="Picture 6"/>
          <p:cNvPicPr>
            <a:picLocks noChangeAspect="1"/>
          </p:cNvPicPr>
          <p:nvPr/>
        </p:nvPicPr>
        <p:blipFill>
          <a:blip r:embed="rId4"/>
          <a:stretch>
            <a:fillRect/>
          </a:stretch>
        </p:blipFill>
        <p:spPr>
          <a:xfrm>
            <a:off x="4753826" y="1252313"/>
            <a:ext cx="4272362" cy="5286600"/>
          </a:xfrm>
          <a:prstGeom prst="rect">
            <a:avLst/>
          </a:prstGeom>
          <a:ln>
            <a:solidFill>
              <a:schemeClr val="tx1"/>
            </a:solidFill>
          </a:ln>
        </p:spPr>
      </p:pic>
    </p:spTree>
    <p:extLst>
      <p:ext uri="{BB962C8B-B14F-4D97-AF65-F5344CB8AC3E}">
        <p14:creationId xmlns:p14="http://schemas.microsoft.com/office/powerpoint/2010/main" val="19483586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19" y="188685"/>
            <a:ext cx="7751538" cy="349933"/>
          </a:xfrm>
        </p:spPr>
        <p:txBody>
          <a:bodyPr>
            <a:noAutofit/>
          </a:bodyPr>
          <a:lstStyle/>
          <a:p>
            <a:r>
              <a:rPr lang="en-US" sz="2800" dirty="0" smtClean="0"/>
              <a:t>Grade </a:t>
            </a:r>
            <a:r>
              <a:rPr lang="en-US" sz="2800" dirty="0"/>
              <a:t>8</a:t>
            </a:r>
            <a:r>
              <a:rPr lang="en-US" sz="2800" dirty="0" smtClean="0"/>
              <a:t> Science Example</a:t>
            </a:r>
            <a:endParaRPr lang="en-US" sz="2800" dirty="0"/>
          </a:p>
        </p:txBody>
      </p:sp>
      <p:sp>
        <p:nvSpPr>
          <p:cNvPr id="4" name="Slide Number Placeholder 3"/>
          <p:cNvSpPr>
            <a:spLocks noGrp="1"/>
          </p:cNvSpPr>
          <p:nvPr>
            <p:ph type="sldNum" sz="quarter" idx="4"/>
          </p:nvPr>
        </p:nvSpPr>
        <p:spPr/>
        <p:txBody>
          <a:bodyPr/>
          <a:lstStyle/>
          <a:p>
            <a:fld id="{E9AFC3F1-A379-4782-9A04-F9C4854358FA}" type="slidenum">
              <a:rPr lang="en-US" smtClean="0"/>
              <a:pPr/>
              <a:t>54</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605570506"/>
              </p:ext>
            </p:extLst>
          </p:nvPr>
        </p:nvGraphicFramePr>
        <p:xfrm>
          <a:off x="141320" y="2918566"/>
          <a:ext cx="8163436" cy="2004164"/>
        </p:xfrm>
        <a:graphic>
          <a:graphicData uri="http://schemas.openxmlformats.org/drawingml/2006/table">
            <a:tbl>
              <a:tblPr>
                <a:tableStyleId>{5C22544A-7EE6-4342-B048-85BDC9FD1C3A}</a:tableStyleId>
              </a:tblPr>
              <a:tblGrid>
                <a:gridCol w="184357"/>
                <a:gridCol w="7979079"/>
              </a:tblGrid>
              <a:tr h="807380">
                <a:tc rowSpan="2">
                  <a:txBody>
                    <a:bodyPr/>
                    <a:lstStyle/>
                    <a:p>
                      <a:pPr marL="117475" indent="0"/>
                      <a:endParaRPr lang="en-US" sz="2400" b="1" u="none" strike="noStrike" baseline="0" dirty="0" smtClean="0">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7475" marR="0" indent="0" algn="l" defTabSz="914400" rtl="0" eaLnBrk="1" fontAlgn="ctr" latinLnBrk="0" hangingPunct="1">
                        <a:lnSpc>
                          <a:spcPct val="100000"/>
                        </a:lnSpc>
                        <a:spcBef>
                          <a:spcPts val="0"/>
                        </a:spcBef>
                        <a:spcAft>
                          <a:spcPts val="0"/>
                        </a:spcAft>
                        <a:buClrTx/>
                        <a:buSzTx/>
                        <a:buFontTx/>
                        <a:buNone/>
                        <a:tabLst/>
                        <a:defRPr/>
                      </a:pPr>
                      <a:r>
                        <a:rPr lang="en-US" sz="2000" b="1" i="0" u="none" strike="noStrike" kern="1200" baseline="0" dirty="0" smtClean="0">
                          <a:solidFill>
                            <a:schemeClr val="dk1"/>
                          </a:solidFill>
                          <a:latin typeface="+mn-lt"/>
                          <a:ea typeface="+mn-ea"/>
                          <a:cs typeface="Times New Roman" panose="02020603050405020304" pitchFamily="18" charset="0"/>
                        </a:rPr>
                        <a:t>S8P1 Obtain, evaluate and communicate information about the structure and properties of matter.</a:t>
                      </a:r>
                      <a:endParaRPr lang="en-US" sz="2000" b="1"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96784">
                <a:tc vMerge="1">
                  <a:txBody>
                    <a:bodyPr/>
                    <a:lstStyle/>
                    <a:p>
                      <a:endParaRPr lang="en-US"/>
                    </a:p>
                  </a:txBody>
                  <a:tcPr/>
                </a:tc>
                <a:tc>
                  <a:txBody>
                    <a:bodyPr/>
                    <a:lstStyle/>
                    <a:p>
                      <a:pPr marL="117475" marR="0" indent="0" algn="l" defTabSz="914400" rtl="0" eaLnBrk="1" fontAlgn="auto" latinLnBrk="0" hangingPunct="1">
                        <a:lnSpc>
                          <a:spcPct val="100000"/>
                        </a:lnSpc>
                        <a:spcBef>
                          <a:spcPts val="0"/>
                        </a:spcBef>
                        <a:spcAft>
                          <a:spcPts val="0"/>
                        </a:spcAft>
                        <a:buClrTx/>
                        <a:buSzTx/>
                        <a:buFontTx/>
                        <a:buNone/>
                        <a:tabLst/>
                        <a:defRPr/>
                      </a:pPr>
                      <a:r>
                        <a:rPr lang="en-US" sz="1900" b="0" i="0" u="none" strike="noStrike" dirty="0" smtClean="0">
                          <a:solidFill>
                            <a:srgbClr val="000000"/>
                          </a:solidFill>
                          <a:effectLst/>
                          <a:latin typeface="+mn-lt"/>
                          <a:cs typeface="Times New Roman" pitchFamily="18" charset="0"/>
                        </a:rPr>
                        <a:t>b. Develop and use models to</a:t>
                      </a:r>
                      <a:r>
                        <a:rPr lang="en-US" sz="1900" b="0" i="0" u="none" strike="noStrike" baseline="0" dirty="0" smtClean="0">
                          <a:solidFill>
                            <a:srgbClr val="000000"/>
                          </a:solidFill>
                          <a:effectLst/>
                          <a:latin typeface="+mn-lt"/>
                          <a:cs typeface="Times New Roman" pitchFamily="18" charset="0"/>
                        </a:rPr>
                        <a:t> describe the movement of particles in solids, liquids, gases and plasma states when thermal energy is added or removed.</a:t>
                      </a:r>
                      <a:endParaRPr lang="en-US" sz="1900" b="0"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angle 2"/>
          <p:cNvSpPr/>
          <p:nvPr/>
        </p:nvSpPr>
        <p:spPr>
          <a:xfrm>
            <a:off x="141321" y="754742"/>
            <a:ext cx="2282565" cy="461665"/>
          </a:xfrm>
          <a:prstGeom prst="rect">
            <a:avLst/>
          </a:prstGeom>
          <a:ln>
            <a:solidFill>
              <a:schemeClr val="tx1"/>
            </a:solidFill>
          </a:ln>
        </p:spPr>
        <p:txBody>
          <a:bodyPr wrap="square">
            <a:spAutoFit/>
          </a:bodyPr>
          <a:lstStyle/>
          <a:p>
            <a:r>
              <a:rPr lang="en-US" sz="2400" b="1" dirty="0" smtClean="0"/>
              <a:t>Physical Science</a:t>
            </a:r>
          </a:p>
        </p:txBody>
      </p:sp>
    </p:spTree>
    <p:extLst>
      <p:ext uri="{BB962C8B-B14F-4D97-AF65-F5344CB8AC3E}">
        <p14:creationId xmlns:p14="http://schemas.microsoft.com/office/powerpoint/2010/main" val="40975869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55</a:t>
            </a:fld>
            <a:endParaRPr lang="en-US" dirty="0"/>
          </a:p>
        </p:txBody>
      </p:sp>
      <p:pic>
        <p:nvPicPr>
          <p:cNvPr id="5" name="Picture 4"/>
          <p:cNvPicPr>
            <a:picLocks noChangeAspect="1"/>
          </p:cNvPicPr>
          <p:nvPr/>
        </p:nvPicPr>
        <p:blipFill>
          <a:blip r:embed="rId3"/>
          <a:stretch>
            <a:fillRect/>
          </a:stretch>
        </p:blipFill>
        <p:spPr>
          <a:xfrm>
            <a:off x="238125" y="276224"/>
            <a:ext cx="8439150" cy="5367339"/>
          </a:xfrm>
          <a:prstGeom prst="rect">
            <a:avLst/>
          </a:prstGeom>
          <a:ln>
            <a:solidFill>
              <a:schemeClr val="tx1"/>
            </a:solidFill>
          </a:ln>
        </p:spPr>
      </p:pic>
      <p:sp>
        <p:nvSpPr>
          <p:cNvPr id="6" name="Rectangle 5"/>
          <p:cNvSpPr/>
          <p:nvPr/>
        </p:nvSpPr>
        <p:spPr>
          <a:xfrm rot="10800000" flipV="1">
            <a:off x="628650" y="4854796"/>
            <a:ext cx="6315075" cy="369332"/>
          </a:xfrm>
          <a:prstGeom prst="rect">
            <a:avLst/>
          </a:prstGeom>
          <a:noFill/>
          <a:ln>
            <a:solidFill>
              <a:srgbClr val="C00000"/>
            </a:solidFill>
          </a:ln>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The task shown on the next two slides aligns to this extension. </a:t>
            </a:r>
            <a:endParaRPr lang="en-US" b="0" cap="none" spc="0" dirty="0">
              <a:ln w="0"/>
              <a:solidFill>
                <a:schemeClr val="tx1"/>
              </a:solidFill>
              <a:effectLst>
                <a:outerShdw blurRad="38100" dist="19050" dir="2700000" algn="tl" rotWithShape="0">
                  <a:schemeClr val="dk1">
                    <a:alpha val="40000"/>
                  </a:schemeClr>
                </a:outerShdw>
              </a:effectLst>
            </a:endParaRPr>
          </a:p>
        </p:txBody>
      </p:sp>
      <p:cxnSp>
        <p:nvCxnSpPr>
          <p:cNvPr id="7" name="Straight Arrow Connector 6"/>
          <p:cNvCxnSpPr/>
          <p:nvPr/>
        </p:nvCxnSpPr>
        <p:spPr>
          <a:xfrm flipV="1">
            <a:off x="1380169" y="3232523"/>
            <a:ext cx="0" cy="150224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14338" y="1842924"/>
            <a:ext cx="2143125" cy="1329583"/>
          </a:xfrm>
          <a:prstGeom prst="rect">
            <a:avLst/>
          </a:prstGeom>
          <a:noFill/>
          <a:ln>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7042183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4DAE6870-AD18-448A-9B2A-0EFE6DC7B06B}" type="datetime1">
              <a:rPr lang="en-US" smtClean="0"/>
              <a:t>10/31/2017</a:t>
            </a:fld>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56</a:t>
            </a:fld>
            <a:endParaRPr lang="en-US" dirty="0"/>
          </a:p>
        </p:txBody>
      </p:sp>
      <p:sp>
        <p:nvSpPr>
          <p:cNvPr id="6" name="Rectangle 5"/>
          <p:cNvSpPr/>
          <p:nvPr/>
        </p:nvSpPr>
        <p:spPr>
          <a:xfrm>
            <a:off x="130628" y="191223"/>
            <a:ext cx="3526973" cy="1015663"/>
          </a:xfrm>
          <a:prstGeom prst="rect">
            <a:avLst/>
          </a:prstGeom>
          <a:ln>
            <a:solidFill>
              <a:schemeClr val="tx1"/>
            </a:solidFill>
          </a:ln>
        </p:spPr>
        <p:txBody>
          <a:bodyPr wrap="square">
            <a:spAutoFit/>
          </a:bodyPr>
          <a:lstStyle/>
          <a:p>
            <a:r>
              <a:rPr lang="en-US" altLang="en-US" sz="2000" b="1" dirty="0" smtClean="0">
                <a:latin typeface="Arial Rounded MT Bold" panose="020F0704030504030204" pitchFamily="34" charset="0"/>
              </a:rPr>
              <a:t>Sample Task</a:t>
            </a:r>
          </a:p>
          <a:p>
            <a:r>
              <a:rPr lang="en-US" sz="2000" b="1" dirty="0" smtClean="0">
                <a:latin typeface="Arial Rounded MT Bold" panose="020F0704030504030204" pitchFamily="34" charset="0"/>
              </a:rPr>
              <a:t>Science (Physical Science)</a:t>
            </a:r>
          </a:p>
          <a:p>
            <a:r>
              <a:rPr lang="en-US" sz="2000" b="1" dirty="0" smtClean="0">
                <a:latin typeface="Arial Rounded MT Bold" panose="020F0704030504030204" pitchFamily="34" charset="0"/>
              </a:rPr>
              <a:t>Grade 8</a:t>
            </a:r>
            <a:endParaRPr lang="en-US" sz="2000" b="1" dirty="0">
              <a:latin typeface="Arial Rounded MT Bold" panose="020F0704030504030204" pitchFamily="34" charset="0"/>
            </a:endParaRPr>
          </a:p>
        </p:txBody>
      </p:sp>
      <p:sp>
        <p:nvSpPr>
          <p:cNvPr id="7" name="Rectangle 6"/>
          <p:cNvSpPr/>
          <p:nvPr/>
        </p:nvSpPr>
        <p:spPr>
          <a:xfrm>
            <a:off x="190003" y="1872527"/>
            <a:ext cx="3526973" cy="2246769"/>
          </a:xfrm>
          <a:prstGeom prst="rect">
            <a:avLst/>
          </a:prstGeom>
          <a:ln>
            <a:solidFill>
              <a:schemeClr val="tx1"/>
            </a:solidFill>
          </a:ln>
        </p:spPr>
        <p:txBody>
          <a:bodyPr wrap="square">
            <a:spAutoFit/>
          </a:bodyPr>
          <a:lstStyle/>
          <a:p>
            <a:pPr>
              <a:spcBef>
                <a:spcPct val="0"/>
              </a:spcBef>
              <a:defRPr/>
            </a:pPr>
            <a:r>
              <a:rPr lang="en-US" altLang="en-US" sz="1400" dirty="0" smtClean="0">
                <a:latin typeface="Arial" charset="0"/>
              </a:rPr>
              <a:t>The student in this example performed an aligned task which represents the least complex part of the continuum of tasks. (See previous slide which show the Extended Standards tasks.) </a:t>
            </a:r>
          </a:p>
          <a:p>
            <a:pPr>
              <a:spcBef>
                <a:spcPct val="0"/>
              </a:spcBef>
              <a:defRPr/>
            </a:pPr>
            <a:endParaRPr lang="en-US" altLang="en-US" sz="1400" dirty="0" smtClean="0">
              <a:latin typeface="Arial" charset="0"/>
            </a:endParaRPr>
          </a:p>
          <a:p>
            <a:pPr>
              <a:spcBef>
                <a:spcPct val="0"/>
              </a:spcBef>
              <a:defRPr/>
            </a:pPr>
            <a:r>
              <a:rPr lang="en-US" altLang="en-US" sz="1400" dirty="0" smtClean="0">
                <a:latin typeface="Arial" charset="0"/>
              </a:rPr>
              <a:t>The student was given a graphic organizer and was asked to write a word or phrase to describe the movement of particles in solids, liquids and gases.</a:t>
            </a:r>
            <a:endParaRPr lang="en-US" altLang="en-US" sz="1400" dirty="0">
              <a:latin typeface="Arial" charset="0"/>
            </a:endParaRPr>
          </a:p>
        </p:txBody>
      </p:sp>
      <p:pic>
        <p:nvPicPr>
          <p:cNvPr id="3" name="Picture 2"/>
          <p:cNvPicPr>
            <a:picLocks noChangeAspect="1"/>
          </p:cNvPicPr>
          <p:nvPr/>
        </p:nvPicPr>
        <p:blipFill>
          <a:blip r:embed="rId3"/>
          <a:stretch>
            <a:fillRect/>
          </a:stretch>
        </p:blipFill>
        <p:spPr>
          <a:xfrm>
            <a:off x="3924300" y="207099"/>
            <a:ext cx="5067300" cy="6419850"/>
          </a:xfrm>
          <a:prstGeom prst="rect">
            <a:avLst/>
          </a:prstGeom>
          <a:ln>
            <a:solidFill>
              <a:schemeClr val="tx1"/>
            </a:solidFill>
          </a:ln>
        </p:spPr>
      </p:pic>
    </p:spTree>
    <p:extLst>
      <p:ext uri="{BB962C8B-B14F-4D97-AF65-F5344CB8AC3E}">
        <p14:creationId xmlns:p14="http://schemas.microsoft.com/office/powerpoint/2010/main" val="6835445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B63E4CEF-BB1E-48C7-AE93-F39F6AA99AD7}" type="slidenum">
              <a:rPr lang="en-US" smtClean="0"/>
              <a:pPr/>
              <a:t>57</a:t>
            </a:fld>
            <a:endParaRPr lang="en-US" dirty="0"/>
          </a:p>
        </p:txBody>
      </p:sp>
      <p:sp>
        <p:nvSpPr>
          <p:cNvPr id="8" name="Rectangle 7"/>
          <p:cNvSpPr/>
          <p:nvPr/>
        </p:nvSpPr>
        <p:spPr>
          <a:xfrm>
            <a:off x="39434" y="183332"/>
            <a:ext cx="4612792" cy="369332"/>
          </a:xfrm>
          <a:prstGeom prst="rect">
            <a:avLst/>
          </a:prstGeom>
          <a:ln>
            <a:solidFill>
              <a:schemeClr val="tx1"/>
            </a:solidFill>
          </a:ln>
        </p:spPr>
        <p:txBody>
          <a:bodyPr wrap="square">
            <a:spAutoFit/>
          </a:bodyPr>
          <a:lstStyle/>
          <a:p>
            <a:r>
              <a:rPr lang="en-US" b="1" dirty="0" smtClean="0">
                <a:latin typeface="Arial Rounded MT Bold" panose="020F0704030504030204" pitchFamily="34" charset="0"/>
              </a:rPr>
              <a:t>Physical Science </a:t>
            </a:r>
            <a:r>
              <a:rPr lang="en-US" b="1" dirty="0">
                <a:latin typeface="Arial Rounded MT Bold" panose="020F0704030504030204" pitchFamily="34" charset="0"/>
              </a:rPr>
              <a:t>– Grade 8</a:t>
            </a:r>
            <a:r>
              <a:rPr lang="en-US" b="1" dirty="0" smtClean="0">
                <a:latin typeface="Arial Rounded MT Bold" panose="020F0704030504030204" pitchFamily="34" charset="0"/>
              </a:rPr>
              <a:t> </a:t>
            </a:r>
            <a:r>
              <a:rPr lang="en-US" b="1" dirty="0">
                <a:latin typeface="Arial Rounded MT Bold" panose="020F0704030504030204" pitchFamily="34" charset="0"/>
              </a:rPr>
              <a:t>(continued)</a:t>
            </a:r>
          </a:p>
        </p:txBody>
      </p:sp>
      <p:pic>
        <p:nvPicPr>
          <p:cNvPr id="2" name="Picture 1"/>
          <p:cNvPicPr>
            <a:picLocks noChangeAspect="1"/>
          </p:cNvPicPr>
          <p:nvPr/>
        </p:nvPicPr>
        <p:blipFill>
          <a:blip r:embed="rId3"/>
          <a:stretch>
            <a:fillRect/>
          </a:stretch>
        </p:blipFill>
        <p:spPr>
          <a:xfrm>
            <a:off x="39434" y="700088"/>
            <a:ext cx="4465227" cy="5900737"/>
          </a:xfrm>
          <a:prstGeom prst="rect">
            <a:avLst/>
          </a:prstGeom>
          <a:ln>
            <a:solidFill>
              <a:schemeClr val="tx1"/>
            </a:solidFill>
          </a:ln>
        </p:spPr>
      </p:pic>
      <p:sp>
        <p:nvSpPr>
          <p:cNvPr id="6" name="Rectangle 5"/>
          <p:cNvSpPr/>
          <p:nvPr/>
        </p:nvSpPr>
        <p:spPr>
          <a:xfrm>
            <a:off x="4988377" y="2186852"/>
            <a:ext cx="3526973" cy="738664"/>
          </a:xfrm>
          <a:prstGeom prst="rect">
            <a:avLst/>
          </a:prstGeom>
          <a:ln>
            <a:solidFill>
              <a:schemeClr val="tx1"/>
            </a:solidFill>
          </a:ln>
        </p:spPr>
        <p:txBody>
          <a:bodyPr wrap="square">
            <a:spAutoFit/>
          </a:bodyPr>
          <a:lstStyle/>
          <a:p>
            <a:pPr>
              <a:spcBef>
                <a:spcPct val="0"/>
              </a:spcBef>
              <a:defRPr/>
            </a:pPr>
            <a:r>
              <a:rPr lang="en-US" altLang="en-US" sz="1400" dirty="0" smtClean="0">
                <a:latin typeface="Arial" charset="0"/>
              </a:rPr>
              <a:t>The student completed a graphic organizer to describe properties of solids, liquids and gases.</a:t>
            </a:r>
          </a:p>
        </p:txBody>
      </p:sp>
    </p:spTree>
    <p:extLst>
      <p:ext uri="{BB962C8B-B14F-4D97-AF65-F5344CB8AC3E}">
        <p14:creationId xmlns:p14="http://schemas.microsoft.com/office/powerpoint/2010/main" val="16089588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19" y="188685"/>
            <a:ext cx="7751538" cy="349933"/>
          </a:xfrm>
        </p:spPr>
        <p:txBody>
          <a:bodyPr>
            <a:noAutofit/>
          </a:bodyPr>
          <a:lstStyle/>
          <a:p>
            <a:r>
              <a:rPr lang="en-US" sz="2800" dirty="0" smtClean="0"/>
              <a:t>Grade </a:t>
            </a:r>
            <a:r>
              <a:rPr lang="en-US" sz="2800" dirty="0"/>
              <a:t>8</a:t>
            </a:r>
            <a:r>
              <a:rPr lang="en-US" sz="2800" dirty="0" smtClean="0"/>
              <a:t> Science Example</a:t>
            </a:r>
            <a:endParaRPr lang="en-US" sz="2800" dirty="0"/>
          </a:p>
        </p:txBody>
      </p:sp>
      <p:sp>
        <p:nvSpPr>
          <p:cNvPr id="4" name="Slide Number Placeholder 3"/>
          <p:cNvSpPr>
            <a:spLocks noGrp="1"/>
          </p:cNvSpPr>
          <p:nvPr>
            <p:ph type="sldNum" sz="quarter" idx="4"/>
          </p:nvPr>
        </p:nvSpPr>
        <p:spPr/>
        <p:txBody>
          <a:bodyPr/>
          <a:lstStyle/>
          <a:p>
            <a:fld id="{E9AFC3F1-A379-4782-9A04-F9C4854358FA}" type="slidenum">
              <a:rPr lang="en-US" smtClean="0"/>
              <a:pPr/>
              <a:t>58</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040525506"/>
              </p:ext>
            </p:extLst>
          </p:nvPr>
        </p:nvGraphicFramePr>
        <p:xfrm>
          <a:off x="141320" y="2918566"/>
          <a:ext cx="8163436" cy="2264705"/>
        </p:xfrm>
        <a:graphic>
          <a:graphicData uri="http://schemas.openxmlformats.org/drawingml/2006/table">
            <a:tbl>
              <a:tblPr>
                <a:tableStyleId>{5C22544A-7EE6-4342-B048-85BDC9FD1C3A}</a:tableStyleId>
              </a:tblPr>
              <a:tblGrid>
                <a:gridCol w="184357"/>
                <a:gridCol w="7979079"/>
              </a:tblGrid>
              <a:tr h="807380">
                <a:tc rowSpan="2">
                  <a:txBody>
                    <a:bodyPr/>
                    <a:lstStyle/>
                    <a:p>
                      <a:pPr marL="117475" indent="0"/>
                      <a:endParaRPr lang="en-US" sz="2400" b="1" u="none" strike="noStrike" baseline="0" dirty="0" smtClean="0">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7475" marR="0" indent="0" algn="l" defTabSz="914400" rtl="0" eaLnBrk="1" fontAlgn="ctr" latinLnBrk="0" hangingPunct="1">
                        <a:lnSpc>
                          <a:spcPct val="100000"/>
                        </a:lnSpc>
                        <a:spcBef>
                          <a:spcPts val="0"/>
                        </a:spcBef>
                        <a:spcAft>
                          <a:spcPts val="0"/>
                        </a:spcAft>
                        <a:buClrTx/>
                        <a:buSzTx/>
                        <a:buFontTx/>
                        <a:buNone/>
                        <a:tabLst/>
                        <a:defRPr/>
                      </a:pPr>
                      <a:r>
                        <a:rPr lang="en-US" sz="2000" b="1" i="0" u="none" strike="noStrike" kern="1200" baseline="0" dirty="0" smtClean="0">
                          <a:solidFill>
                            <a:schemeClr val="dk1"/>
                          </a:solidFill>
                          <a:latin typeface="+mn-lt"/>
                          <a:ea typeface="+mn-ea"/>
                          <a:cs typeface="Times New Roman" panose="02020603050405020304" pitchFamily="18" charset="0"/>
                        </a:rPr>
                        <a:t>S8P1 Obtain, evaluate and communicate information about the structure and properties of matter.</a:t>
                      </a:r>
                      <a:endParaRPr lang="en-US" sz="2000" b="1"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96784">
                <a:tc vMerge="1">
                  <a:txBody>
                    <a:bodyPr/>
                    <a:lstStyle/>
                    <a:p>
                      <a:endParaRPr lang="en-US"/>
                    </a:p>
                  </a:txBody>
                  <a:tcPr/>
                </a:tc>
                <a:tc>
                  <a:txBody>
                    <a:bodyPr/>
                    <a:lstStyle/>
                    <a:p>
                      <a:pPr marL="117475" marR="0" indent="0" algn="l" defTabSz="914400" rtl="0" eaLnBrk="1" fontAlgn="auto" latinLnBrk="0" hangingPunct="1">
                        <a:lnSpc>
                          <a:spcPct val="100000"/>
                        </a:lnSpc>
                        <a:spcBef>
                          <a:spcPts val="0"/>
                        </a:spcBef>
                        <a:spcAft>
                          <a:spcPts val="0"/>
                        </a:spcAft>
                        <a:buClrTx/>
                        <a:buSzTx/>
                        <a:buFontTx/>
                        <a:buNone/>
                        <a:tabLst/>
                        <a:defRPr/>
                      </a:pPr>
                      <a:r>
                        <a:rPr lang="en-US" sz="1900" b="0" i="0" u="none" strike="noStrike" dirty="0" smtClean="0">
                          <a:solidFill>
                            <a:srgbClr val="000000"/>
                          </a:solidFill>
                          <a:effectLst/>
                          <a:latin typeface="+mn-lt"/>
                          <a:cs typeface="Times New Roman" pitchFamily="18" charset="0"/>
                        </a:rPr>
                        <a:t>d.  Construct</a:t>
                      </a:r>
                      <a:r>
                        <a:rPr lang="en-US" sz="1900" b="0" i="0" u="none" strike="noStrike" baseline="0" dirty="0" smtClean="0">
                          <a:solidFill>
                            <a:srgbClr val="000000"/>
                          </a:solidFill>
                          <a:effectLst/>
                          <a:latin typeface="+mn-lt"/>
                          <a:cs typeface="Times New Roman" pitchFamily="18" charset="0"/>
                        </a:rPr>
                        <a:t> an argument based on observational evidence to support the claim that when a change in a substance occurs, it can be classified as either chemical or physical.  (Clarification statement:  Evidence could include ability to separate mixtures, development of a gas, formation of a precipitate, change in energy, color and/or form..</a:t>
                      </a:r>
                      <a:endParaRPr lang="en-US" sz="1900" b="0"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angle 2"/>
          <p:cNvSpPr/>
          <p:nvPr/>
        </p:nvSpPr>
        <p:spPr>
          <a:xfrm>
            <a:off x="141322" y="735490"/>
            <a:ext cx="2239022" cy="461665"/>
          </a:xfrm>
          <a:prstGeom prst="rect">
            <a:avLst/>
          </a:prstGeom>
          <a:ln>
            <a:solidFill>
              <a:schemeClr val="tx1"/>
            </a:solidFill>
          </a:ln>
        </p:spPr>
        <p:txBody>
          <a:bodyPr wrap="square">
            <a:spAutoFit/>
          </a:bodyPr>
          <a:lstStyle/>
          <a:p>
            <a:r>
              <a:rPr lang="en-US" sz="2400" b="1" dirty="0" smtClean="0"/>
              <a:t>Physical Science</a:t>
            </a:r>
          </a:p>
        </p:txBody>
      </p:sp>
    </p:spTree>
    <p:extLst>
      <p:ext uri="{BB962C8B-B14F-4D97-AF65-F5344CB8AC3E}">
        <p14:creationId xmlns:p14="http://schemas.microsoft.com/office/powerpoint/2010/main" val="18616858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59</a:t>
            </a:fld>
            <a:endParaRPr lang="en-US" dirty="0"/>
          </a:p>
        </p:txBody>
      </p:sp>
      <p:pic>
        <p:nvPicPr>
          <p:cNvPr id="5" name="Picture 4"/>
          <p:cNvPicPr>
            <a:picLocks noChangeAspect="1"/>
          </p:cNvPicPr>
          <p:nvPr/>
        </p:nvPicPr>
        <p:blipFill>
          <a:blip r:embed="rId3"/>
          <a:stretch>
            <a:fillRect/>
          </a:stretch>
        </p:blipFill>
        <p:spPr>
          <a:xfrm>
            <a:off x="328612" y="261937"/>
            <a:ext cx="8486775" cy="5367338"/>
          </a:xfrm>
          <a:prstGeom prst="rect">
            <a:avLst/>
          </a:prstGeom>
          <a:ln>
            <a:solidFill>
              <a:schemeClr val="tx1"/>
            </a:solidFill>
          </a:ln>
        </p:spPr>
      </p:pic>
      <p:sp>
        <p:nvSpPr>
          <p:cNvPr id="6" name="Rectangle 5"/>
          <p:cNvSpPr/>
          <p:nvPr/>
        </p:nvSpPr>
        <p:spPr>
          <a:xfrm rot="10800000" flipV="1">
            <a:off x="628650" y="4854796"/>
            <a:ext cx="6315075" cy="369332"/>
          </a:xfrm>
          <a:prstGeom prst="rect">
            <a:avLst/>
          </a:prstGeom>
          <a:noFill/>
          <a:ln>
            <a:solidFill>
              <a:srgbClr val="C00000"/>
            </a:solidFill>
          </a:ln>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The task shown on the next two slides aligns to this extension. </a:t>
            </a:r>
            <a:endParaRPr lang="en-US" b="0" cap="none" spc="0" dirty="0">
              <a:ln w="0"/>
              <a:solidFill>
                <a:schemeClr val="tx1"/>
              </a:solidFill>
              <a:effectLst>
                <a:outerShdw blurRad="38100" dist="19050" dir="2700000" algn="tl" rotWithShape="0">
                  <a:schemeClr val="dk1">
                    <a:alpha val="40000"/>
                  </a:schemeClr>
                </a:outerShdw>
              </a:effectLst>
            </a:endParaRPr>
          </a:p>
        </p:txBody>
      </p:sp>
      <p:cxnSp>
        <p:nvCxnSpPr>
          <p:cNvPr id="7" name="Straight Arrow Connector 6"/>
          <p:cNvCxnSpPr/>
          <p:nvPr/>
        </p:nvCxnSpPr>
        <p:spPr>
          <a:xfrm flipH="1" flipV="1">
            <a:off x="3200400" y="3598514"/>
            <a:ext cx="28575" cy="125628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57463" y="2286000"/>
            <a:ext cx="1943100" cy="1232816"/>
          </a:xfrm>
          <a:prstGeom prst="rect">
            <a:avLst/>
          </a:prstGeom>
          <a:noFill/>
          <a:ln>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6151650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334016"/>
            <a:ext cx="6749163" cy="1325563"/>
          </a:xfrm>
        </p:spPr>
        <p:txBody>
          <a:bodyPr/>
          <a:lstStyle/>
          <a:p>
            <a:r>
              <a:rPr lang="en-US" altLang="en-US" dirty="0" smtClean="0"/>
              <a:t>Nonscorable Categories</a:t>
            </a:r>
            <a:endParaRPr lang="en-US" dirty="0"/>
          </a:p>
        </p:txBody>
      </p:sp>
      <p:sp>
        <p:nvSpPr>
          <p:cNvPr id="3" name="Content Placeholder 2"/>
          <p:cNvSpPr>
            <a:spLocks noGrp="1"/>
          </p:cNvSpPr>
          <p:nvPr>
            <p:ph idx="1"/>
          </p:nvPr>
        </p:nvSpPr>
        <p:spPr/>
        <p:txBody>
          <a:bodyPr/>
          <a:lstStyle/>
          <a:p>
            <a:r>
              <a:rPr lang="en-US" altLang="en-US" dirty="0"/>
              <a:t>Missing Entry (ME)</a:t>
            </a:r>
          </a:p>
          <a:p>
            <a:r>
              <a:rPr lang="en-US" altLang="en-US" dirty="0"/>
              <a:t>Off Grade (OG)</a:t>
            </a:r>
          </a:p>
          <a:p>
            <a:r>
              <a:rPr lang="en-US" altLang="en-US" dirty="0"/>
              <a:t>Ineligible Standard (IS)</a:t>
            </a:r>
          </a:p>
          <a:p>
            <a:r>
              <a:rPr lang="en-US" altLang="en-US" dirty="0"/>
              <a:t>Entry Sheet Errors (ES)</a:t>
            </a:r>
          </a:p>
          <a:p>
            <a:r>
              <a:rPr lang="en-US" altLang="en-US" dirty="0"/>
              <a:t>Insufficient Time (IT)</a:t>
            </a:r>
          </a:p>
          <a:p>
            <a:r>
              <a:rPr lang="en-US" altLang="en-US" b="1" dirty="0"/>
              <a:t>Not Aligned (NA)</a:t>
            </a:r>
          </a:p>
          <a:p>
            <a:r>
              <a:rPr lang="en-US" altLang="en-US" b="1" dirty="0"/>
              <a:t>Insufficient Evidence (IE)</a:t>
            </a:r>
          </a:p>
          <a:p>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6</a:t>
            </a:fld>
            <a:endParaRPr lang="en-US" dirty="0"/>
          </a:p>
        </p:txBody>
      </p:sp>
    </p:spTree>
    <p:extLst>
      <p:ext uri="{BB962C8B-B14F-4D97-AF65-F5344CB8AC3E}">
        <p14:creationId xmlns:p14="http://schemas.microsoft.com/office/powerpoint/2010/main" val="28816380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4DAE6870-AD18-448A-9B2A-0EFE6DC7B06B}" type="datetime1">
              <a:rPr lang="en-US" smtClean="0"/>
              <a:t>10/31/2017</a:t>
            </a:fld>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60</a:t>
            </a:fld>
            <a:endParaRPr lang="en-US" dirty="0"/>
          </a:p>
        </p:txBody>
      </p:sp>
      <p:sp>
        <p:nvSpPr>
          <p:cNvPr id="6" name="Rectangle 5"/>
          <p:cNvSpPr/>
          <p:nvPr/>
        </p:nvSpPr>
        <p:spPr>
          <a:xfrm>
            <a:off x="130628" y="191223"/>
            <a:ext cx="3526973" cy="1015663"/>
          </a:xfrm>
          <a:prstGeom prst="rect">
            <a:avLst/>
          </a:prstGeom>
          <a:ln>
            <a:solidFill>
              <a:schemeClr val="tx1"/>
            </a:solidFill>
          </a:ln>
        </p:spPr>
        <p:txBody>
          <a:bodyPr wrap="square">
            <a:spAutoFit/>
          </a:bodyPr>
          <a:lstStyle/>
          <a:p>
            <a:r>
              <a:rPr lang="en-US" altLang="en-US" sz="2000" b="1" dirty="0" smtClean="0">
                <a:latin typeface="Arial Rounded MT Bold" panose="020F0704030504030204" pitchFamily="34" charset="0"/>
              </a:rPr>
              <a:t>Example</a:t>
            </a:r>
          </a:p>
          <a:p>
            <a:r>
              <a:rPr lang="en-US" sz="2000" b="1" dirty="0" smtClean="0">
                <a:latin typeface="Arial Rounded MT Bold" panose="020F0704030504030204" pitchFamily="34" charset="0"/>
              </a:rPr>
              <a:t>Science (Physical Science)</a:t>
            </a:r>
          </a:p>
          <a:p>
            <a:r>
              <a:rPr lang="en-US" sz="2000" b="1" dirty="0" smtClean="0">
                <a:latin typeface="Arial Rounded MT Bold" panose="020F0704030504030204" pitchFamily="34" charset="0"/>
              </a:rPr>
              <a:t>Grade 8</a:t>
            </a:r>
            <a:endParaRPr lang="en-US" sz="2000" b="1" dirty="0">
              <a:latin typeface="Arial Rounded MT Bold" panose="020F0704030504030204" pitchFamily="34" charset="0"/>
            </a:endParaRPr>
          </a:p>
        </p:txBody>
      </p:sp>
      <p:sp>
        <p:nvSpPr>
          <p:cNvPr id="7" name="Rectangle 6"/>
          <p:cNvSpPr/>
          <p:nvPr/>
        </p:nvSpPr>
        <p:spPr>
          <a:xfrm>
            <a:off x="190003" y="2350458"/>
            <a:ext cx="3467598" cy="954107"/>
          </a:xfrm>
          <a:prstGeom prst="rect">
            <a:avLst/>
          </a:prstGeom>
          <a:ln>
            <a:solidFill>
              <a:schemeClr val="tx1"/>
            </a:solidFill>
          </a:ln>
        </p:spPr>
        <p:txBody>
          <a:bodyPr wrap="square">
            <a:spAutoFit/>
          </a:bodyPr>
          <a:lstStyle/>
          <a:p>
            <a:pPr>
              <a:spcBef>
                <a:spcPct val="0"/>
              </a:spcBef>
              <a:defRPr/>
            </a:pPr>
            <a:r>
              <a:rPr lang="en-US" altLang="en-US" sz="1400" dirty="0" smtClean="0">
                <a:latin typeface="Arial" charset="0"/>
              </a:rPr>
              <a:t>Students may “construct an argument” by identifying statements describing the chemical or physical changes observed in various substances.</a:t>
            </a:r>
          </a:p>
        </p:txBody>
      </p:sp>
      <p:pic>
        <p:nvPicPr>
          <p:cNvPr id="3" name="Picture 2"/>
          <p:cNvPicPr>
            <a:picLocks noChangeAspect="1"/>
          </p:cNvPicPr>
          <p:nvPr/>
        </p:nvPicPr>
        <p:blipFill>
          <a:blip r:embed="rId3"/>
          <a:stretch>
            <a:fillRect/>
          </a:stretch>
        </p:blipFill>
        <p:spPr>
          <a:xfrm>
            <a:off x="3834691" y="233363"/>
            <a:ext cx="5042610" cy="6305550"/>
          </a:xfrm>
          <a:prstGeom prst="rect">
            <a:avLst/>
          </a:prstGeom>
          <a:ln>
            <a:solidFill>
              <a:schemeClr val="tx1"/>
            </a:solidFill>
          </a:ln>
        </p:spPr>
      </p:pic>
    </p:spTree>
    <p:extLst>
      <p:ext uri="{BB962C8B-B14F-4D97-AF65-F5344CB8AC3E}">
        <p14:creationId xmlns:p14="http://schemas.microsoft.com/office/powerpoint/2010/main" val="12963585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B63E4CEF-BB1E-48C7-AE93-F39F6AA99AD7}" type="slidenum">
              <a:rPr lang="en-US" smtClean="0"/>
              <a:pPr/>
              <a:t>61</a:t>
            </a:fld>
            <a:endParaRPr lang="en-US" dirty="0"/>
          </a:p>
        </p:txBody>
      </p:sp>
      <p:sp>
        <p:nvSpPr>
          <p:cNvPr id="6" name="Rectangle 5"/>
          <p:cNvSpPr/>
          <p:nvPr/>
        </p:nvSpPr>
        <p:spPr>
          <a:xfrm>
            <a:off x="276031" y="133905"/>
            <a:ext cx="2418483" cy="646331"/>
          </a:xfrm>
          <a:prstGeom prst="rect">
            <a:avLst/>
          </a:prstGeom>
          <a:ln>
            <a:solidFill>
              <a:schemeClr val="tx1"/>
            </a:solidFill>
          </a:ln>
        </p:spPr>
        <p:txBody>
          <a:bodyPr wrap="none">
            <a:spAutoFit/>
          </a:bodyPr>
          <a:lstStyle/>
          <a:p>
            <a:r>
              <a:rPr lang="en-US" b="1" dirty="0" smtClean="0">
                <a:latin typeface="Arial Rounded MT Bold" panose="020F0704030504030204" pitchFamily="34" charset="0"/>
              </a:rPr>
              <a:t>Physical Science </a:t>
            </a:r>
            <a:r>
              <a:rPr lang="en-US" b="1" dirty="0">
                <a:latin typeface="Arial Rounded MT Bold" panose="020F0704030504030204" pitchFamily="34" charset="0"/>
              </a:rPr>
              <a:t>– </a:t>
            </a:r>
            <a:endParaRPr lang="en-US" b="1" dirty="0" smtClean="0">
              <a:latin typeface="Arial Rounded MT Bold" panose="020F0704030504030204" pitchFamily="34" charset="0"/>
            </a:endParaRPr>
          </a:p>
          <a:p>
            <a:r>
              <a:rPr lang="en-US" b="1" dirty="0" smtClean="0">
                <a:latin typeface="Arial Rounded MT Bold" panose="020F0704030504030204" pitchFamily="34" charset="0"/>
              </a:rPr>
              <a:t>Grade </a:t>
            </a:r>
            <a:r>
              <a:rPr lang="en-US" b="1" dirty="0">
                <a:latin typeface="Arial Rounded MT Bold" panose="020F0704030504030204" pitchFamily="34" charset="0"/>
              </a:rPr>
              <a:t>8</a:t>
            </a:r>
            <a:r>
              <a:rPr lang="en-US" b="1" dirty="0" smtClean="0">
                <a:latin typeface="Arial Rounded MT Bold" panose="020F0704030504030204" pitchFamily="34" charset="0"/>
              </a:rPr>
              <a:t> </a:t>
            </a:r>
            <a:r>
              <a:rPr lang="en-US" b="1" dirty="0">
                <a:latin typeface="Arial Rounded MT Bold" panose="020F0704030504030204" pitchFamily="34" charset="0"/>
              </a:rPr>
              <a:t>(continued)</a:t>
            </a:r>
          </a:p>
        </p:txBody>
      </p:sp>
      <p:pic>
        <p:nvPicPr>
          <p:cNvPr id="3" name="Picture 2"/>
          <p:cNvPicPr>
            <a:picLocks noChangeAspect="1"/>
          </p:cNvPicPr>
          <p:nvPr/>
        </p:nvPicPr>
        <p:blipFill>
          <a:blip r:embed="rId3"/>
          <a:stretch>
            <a:fillRect/>
          </a:stretch>
        </p:blipFill>
        <p:spPr>
          <a:xfrm>
            <a:off x="3743325" y="62467"/>
            <a:ext cx="5114925" cy="6688041"/>
          </a:xfrm>
          <a:prstGeom prst="rect">
            <a:avLst/>
          </a:prstGeom>
          <a:ln>
            <a:solidFill>
              <a:schemeClr val="tx1"/>
            </a:solidFill>
          </a:ln>
        </p:spPr>
      </p:pic>
      <p:sp>
        <p:nvSpPr>
          <p:cNvPr id="8" name="Rectangle 7"/>
          <p:cNvSpPr/>
          <p:nvPr/>
        </p:nvSpPr>
        <p:spPr>
          <a:xfrm>
            <a:off x="190004" y="1872527"/>
            <a:ext cx="2967534" cy="954107"/>
          </a:xfrm>
          <a:prstGeom prst="rect">
            <a:avLst/>
          </a:prstGeom>
          <a:ln>
            <a:solidFill>
              <a:schemeClr val="tx1"/>
            </a:solidFill>
          </a:ln>
        </p:spPr>
        <p:txBody>
          <a:bodyPr wrap="square">
            <a:spAutoFit/>
          </a:bodyPr>
          <a:lstStyle/>
          <a:p>
            <a:pPr>
              <a:spcBef>
                <a:spcPct val="0"/>
              </a:spcBef>
              <a:defRPr/>
            </a:pPr>
            <a:r>
              <a:rPr lang="en-US" altLang="en-US" sz="1400" dirty="0" smtClean="0">
                <a:latin typeface="Arial" charset="0"/>
              </a:rPr>
              <a:t>The student was asked to describe physical and chemical changes by placing pictures in the appropriate columns.</a:t>
            </a:r>
          </a:p>
        </p:txBody>
      </p:sp>
    </p:spTree>
    <p:extLst>
      <p:ext uri="{BB962C8B-B14F-4D97-AF65-F5344CB8AC3E}">
        <p14:creationId xmlns:p14="http://schemas.microsoft.com/office/powerpoint/2010/main" val="16881783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19" y="188685"/>
            <a:ext cx="7751538" cy="349933"/>
          </a:xfrm>
        </p:spPr>
        <p:txBody>
          <a:bodyPr>
            <a:noAutofit/>
          </a:bodyPr>
          <a:lstStyle/>
          <a:p>
            <a:r>
              <a:rPr lang="en-US" sz="2800" dirty="0" smtClean="0"/>
              <a:t>Grade HS Science 1 Example</a:t>
            </a:r>
            <a:endParaRPr lang="en-US" sz="2800" dirty="0"/>
          </a:p>
        </p:txBody>
      </p:sp>
      <p:sp>
        <p:nvSpPr>
          <p:cNvPr id="4" name="Slide Number Placeholder 3"/>
          <p:cNvSpPr>
            <a:spLocks noGrp="1"/>
          </p:cNvSpPr>
          <p:nvPr>
            <p:ph type="sldNum" sz="quarter" idx="4"/>
          </p:nvPr>
        </p:nvSpPr>
        <p:spPr/>
        <p:txBody>
          <a:bodyPr/>
          <a:lstStyle/>
          <a:p>
            <a:fld id="{E9AFC3F1-A379-4782-9A04-F9C4854358FA}" type="slidenum">
              <a:rPr lang="en-US" smtClean="0"/>
              <a:pPr/>
              <a:t>62</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77835979"/>
              </p:ext>
            </p:extLst>
          </p:nvPr>
        </p:nvGraphicFramePr>
        <p:xfrm>
          <a:off x="141321" y="2218478"/>
          <a:ext cx="8163436" cy="2843825"/>
        </p:xfrm>
        <a:graphic>
          <a:graphicData uri="http://schemas.openxmlformats.org/drawingml/2006/table">
            <a:tbl>
              <a:tblPr>
                <a:tableStyleId>{5C22544A-7EE6-4342-B048-85BDC9FD1C3A}</a:tableStyleId>
              </a:tblPr>
              <a:tblGrid>
                <a:gridCol w="184357"/>
                <a:gridCol w="7979079"/>
              </a:tblGrid>
              <a:tr h="807380">
                <a:tc rowSpan="2">
                  <a:txBody>
                    <a:bodyPr/>
                    <a:lstStyle/>
                    <a:p>
                      <a:pPr marL="117475" indent="0"/>
                      <a:endParaRPr lang="en-US" sz="2400" b="1" u="none" strike="noStrike" baseline="0" dirty="0" smtClean="0">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7475" marR="0" indent="0" algn="l" defTabSz="914400" rtl="0" eaLnBrk="1" fontAlgn="ctr" latinLnBrk="0" hangingPunct="1">
                        <a:lnSpc>
                          <a:spcPct val="100000"/>
                        </a:lnSpc>
                        <a:spcBef>
                          <a:spcPts val="0"/>
                        </a:spcBef>
                        <a:spcAft>
                          <a:spcPts val="0"/>
                        </a:spcAft>
                        <a:buClrTx/>
                        <a:buSzTx/>
                        <a:buFontTx/>
                        <a:buNone/>
                        <a:tabLst/>
                        <a:defRPr/>
                      </a:pPr>
                      <a:r>
                        <a:rPr lang="en-US" sz="2000" b="1" i="0" u="none" strike="noStrike" kern="1200" baseline="0" dirty="0" smtClean="0">
                          <a:solidFill>
                            <a:schemeClr val="dk1"/>
                          </a:solidFill>
                          <a:latin typeface="+mn-lt"/>
                          <a:ea typeface="+mn-ea"/>
                          <a:cs typeface="Times New Roman" panose="02020603050405020304" pitchFamily="18" charset="0"/>
                        </a:rPr>
                        <a:t>SB5 Obtain, evaluate and communicate information to assess the interdependence of all organisms on one another and their environment.</a:t>
                      </a:r>
                      <a:endParaRPr lang="en-US" sz="2000" b="1"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96784">
                <a:tc vMerge="1">
                  <a:txBody>
                    <a:bodyPr/>
                    <a:lstStyle/>
                    <a:p>
                      <a:endParaRPr lang="en-US"/>
                    </a:p>
                  </a:txBody>
                  <a:tcPr/>
                </a:tc>
                <a:tc>
                  <a:txBody>
                    <a:bodyPr/>
                    <a:lstStyle/>
                    <a:p>
                      <a:pPr marL="574675" marR="0" indent="-457200" algn="l" defTabSz="914400" rtl="0" eaLnBrk="1" fontAlgn="auto" latinLnBrk="0" hangingPunct="1">
                        <a:lnSpc>
                          <a:spcPct val="100000"/>
                        </a:lnSpc>
                        <a:spcBef>
                          <a:spcPts val="0"/>
                        </a:spcBef>
                        <a:spcAft>
                          <a:spcPts val="0"/>
                        </a:spcAft>
                        <a:buClrTx/>
                        <a:buSzTx/>
                        <a:buFontTx/>
                        <a:buAutoNum type="alphaLcPeriod" startAt="2"/>
                        <a:tabLst/>
                        <a:defRPr/>
                      </a:pPr>
                      <a:r>
                        <a:rPr lang="en-US" sz="1900" b="0" i="0" u="none" strike="noStrike" dirty="0" smtClean="0">
                          <a:solidFill>
                            <a:srgbClr val="000000"/>
                          </a:solidFill>
                          <a:effectLst/>
                          <a:latin typeface="+mn-lt"/>
                          <a:cs typeface="Times New Roman" pitchFamily="18" charset="0"/>
                        </a:rPr>
                        <a:t>Develop</a:t>
                      </a:r>
                      <a:r>
                        <a:rPr lang="en-US" sz="1900" b="0" i="0" u="none" strike="noStrike" baseline="0" dirty="0" smtClean="0">
                          <a:solidFill>
                            <a:srgbClr val="000000"/>
                          </a:solidFill>
                          <a:effectLst/>
                          <a:latin typeface="+mn-lt"/>
                          <a:cs typeface="Times New Roman" pitchFamily="18" charset="0"/>
                        </a:rPr>
                        <a:t> and use models to analyze the cycling of matter and flow of energy within ecosystems through the processes of photosynthesis and respiration.</a:t>
                      </a:r>
                    </a:p>
                    <a:p>
                      <a:pPr marL="574675"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b="0" i="0" u="none" strike="noStrike" dirty="0" smtClean="0">
                          <a:solidFill>
                            <a:srgbClr val="000000"/>
                          </a:solidFill>
                          <a:effectLst/>
                          <a:latin typeface="+mn-lt"/>
                          <a:cs typeface="Times New Roman" pitchFamily="18" charset="0"/>
                        </a:rPr>
                        <a:t>Arranging</a:t>
                      </a:r>
                      <a:r>
                        <a:rPr lang="en-US" sz="1900" b="0" i="0" u="none" strike="noStrike" baseline="0" dirty="0" smtClean="0">
                          <a:solidFill>
                            <a:srgbClr val="000000"/>
                          </a:solidFill>
                          <a:effectLst/>
                          <a:latin typeface="+mn-lt"/>
                          <a:cs typeface="Times New Roman" pitchFamily="18" charset="0"/>
                        </a:rPr>
                        <a:t> components of a food web according to energy flow.</a:t>
                      </a:r>
                      <a:endParaRPr lang="en-US" sz="1900" b="0" i="0" u="none" strike="noStrike" dirty="0" smtClean="0">
                        <a:solidFill>
                          <a:srgbClr val="000000"/>
                        </a:solidFill>
                        <a:effectLst/>
                        <a:latin typeface="+mn-lt"/>
                        <a:cs typeface="Times New Roman" pitchFamily="18" charset="0"/>
                      </a:endParaRPr>
                    </a:p>
                    <a:p>
                      <a:pPr marL="574675"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b="0" i="0" u="none" strike="noStrike" dirty="0" smtClean="0">
                          <a:solidFill>
                            <a:srgbClr val="000000"/>
                          </a:solidFill>
                          <a:effectLst/>
                          <a:latin typeface="+mn-lt"/>
                          <a:cs typeface="Times New Roman" pitchFamily="18" charset="0"/>
                        </a:rPr>
                        <a:t>Comparing the quantity of energy in the steps of an energy pyramid.</a:t>
                      </a:r>
                    </a:p>
                    <a:p>
                      <a:pPr marL="574675" marR="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b="0" i="0" u="none" strike="noStrike" dirty="0" smtClean="0">
                          <a:solidFill>
                            <a:srgbClr val="000000"/>
                          </a:solidFill>
                          <a:effectLst/>
                          <a:latin typeface="+mn-lt"/>
                          <a:cs typeface="Times New Roman" pitchFamily="18" charset="0"/>
                        </a:rPr>
                        <a:t>Explaining</a:t>
                      </a:r>
                      <a:r>
                        <a:rPr lang="en-US" sz="1900" b="0" i="0" u="none" strike="noStrike" baseline="0" dirty="0" smtClean="0">
                          <a:solidFill>
                            <a:srgbClr val="000000"/>
                          </a:solidFill>
                          <a:effectLst/>
                          <a:latin typeface="+mn-lt"/>
                          <a:cs typeface="Times New Roman" pitchFamily="18" charset="0"/>
                        </a:rPr>
                        <a:t> the need for cycling of major biochemical elements (C, O, N, P, and H).</a:t>
                      </a:r>
                      <a:endParaRPr lang="en-US" sz="1900" b="0"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angle 2"/>
          <p:cNvSpPr/>
          <p:nvPr/>
        </p:nvSpPr>
        <p:spPr>
          <a:xfrm>
            <a:off x="141321" y="735489"/>
            <a:ext cx="1130267" cy="461665"/>
          </a:xfrm>
          <a:prstGeom prst="rect">
            <a:avLst/>
          </a:prstGeom>
          <a:ln>
            <a:solidFill>
              <a:schemeClr val="tx1"/>
            </a:solidFill>
          </a:ln>
        </p:spPr>
        <p:txBody>
          <a:bodyPr wrap="square">
            <a:spAutoFit/>
          </a:bodyPr>
          <a:lstStyle/>
          <a:p>
            <a:r>
              <a:rPr lang="en-US" sz="2400" b="1" dirty="0" smtClean="0"/>
              <a:t>Biology</a:t>
            </a:r>
          </a:p>
        </p:txBody>
      </p:sp>
    </p:spTree>
    <p:extLst>
      <p:ext uri="{BB962C8B-B14F-4D97-AF65-F5344CB8AC3E}">
        <p14:creationId xmlns:p14="http://schemas.microsoft.com/office/powerpoint/2010/main" val="38279828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63</a:t>
            </a:fld>
            <a:endParaRPr lang="en-US" dirty="0"/>
          </a:p>
        </p:txBody>
      </p:sp>
      <p:pic>
        <p:nvPicPr>
          <p:cNvPr id="5" name="Picture 4"/>
          <p:cNvPicPr>
            <a:picLocks noChangeAspect="1"/>
          </p:cNvPicPr>
          <p:nvPr/>
        </p:nvPicPr>
        <p:blipFill>
          <a:blip r:embed="rId3"/>
          <a:stretch>
            <a:fillRect/>
          </a:stretch>
        </p:blipFill>
        <p:spPr>
          <a:xfrm>
            <a:off x="186069" y="457199"/>
            <a:ext cx="8659334" cy="5329237"/>
          </a:xfrm>
          <a:prstGeom prst="rect">
            <a:avLst/>
          </a:prstGeom>
          <a:ln>
            <a:solidFill>
              <a:schemeClr val="tx1"/>
            </a:solidFill>
          </a:ln>
        </p:spPr>
      </p:pic>
      <p:sp>
        <p:nvSpPr>
          <p:cNvPr id="6" name="Rectangle 5"/>
          <p:cNvSpPr/>
          <p:nvPr/>
        </p:nvSpPr>
        <p:spPr>
          <a:xfrm rot="10800000" flipV="1">
            <a:off x="357188" y="5168597"/>
            <a:ext cx="6315075" cy="369332"/>
          </a:xfrm>
          <a:prstGeom prst="rect">
            <a:avLst/>
          </a:prstGeom>
          <a:noFill/>
          <a:ln>
            <a:solidFill>
              <a:srgbClr val="C00000"/>
            </a:solidFill>
          </a:ln>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The task shown on the next two slides aligns to this extension. </a:t>
            </a:r>
            <a:endParaRPr lang="en-US" b="0" cap="none" spc="0" dirty="0">
              <a:ln w="0"/>
              <a:solidFill>
                <a:schemeClr val="tx1"/>
              </a:solidFill>
              <a:effectLst>
                <a:outerShdw blurRad="38100" dist="19050" dir="2700000" algn="tl" rotWithShape="0">
                  <a:schemeClr val="dk1">
                    <a:alpha val="40000"/>
                  </a:schemeClr>
                </a:outerShdw>
              </a:effectLst>
            </a:endParaRPr>
          </a:p>
        </p:txBody>
      </p:sp>
      <p:cxnSp>
        <p:nvCxnSpPr>
          <p:cNvPr id="7" name="Straight Arrow Connector 6"/>
          <p:cNvCxnSpPr/>
          <p:nvPr/>
        </p:nvCxnSpPr>
        <p:spPr>
          <a:xfrm flipH="1" flipV="1">
            <a:off x="1885950" y="4569595"/>
            <a:ext cx="14288" cy="50830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57188" y="3586163"/>
            <a:ext cx="2185987" cy="921820"/>
          </a:xfrm>
          <a:prstGeom prst="rect">
            <a:avLst/>
          </a:prstGeom>
          <a:noFill/>
          <a:ln>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21029063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4DAE6870-AD18-448A-9B2A-0EFE6DC7B06B}" type="datetime1">
              <a:rPr lang="en-US" smtClean="0"/>
              <a:t>10/31/2017</a:t>
            </a:fld>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64</a:t>
            </a:fld>
            <a:endParaRPr lang="en-US" dirty="0"/>
          </a:p>
        </p:txBody>
      </p:sp>
      <p:sp>
        <p:nvSpPr>
          <p:cNvPr id="6" name="Rectangle 5"/>
          <p:cNvSpPr/>
          <p:nvPr/>
        </p:nvSpPr>
        <p:spPr>
          <a:xfrm>
            <a:off x="130628" y="191223"/>
            <a:ext cx="3526973" cy="1015663"/>
          </a:xfrm>
          <a:prstGeom prst="rect">
            <a:avLst/>
          </a:prstGeom>
          <a:ln>
            <a:solidFill>
              <a:schemeClr val="tx1"/>
            </a:solidFill>
          </a:ln>
        </p:spPr>
        <p:txBody>
          <a:bodyPr wrap="square">
            <a:spAutoFit/>
          </a:bodyPr>
          <a:lstStyle/>
          <a:p>
            <a:r>
              <a:rPr lang="en-US" altLang="en-US" sz="2000" b="1" dirty="0" smtClean="0">
                <a:latin typeface="Arial Rounded MT Bold" panose="020F0704030504030204" pitchFamily="34" charset="0"/>
              </a:rPr>
              <a:t>Example</a:t>
            </a:r>
          </a:p>
          <a:p>
            <a:r>
              <a:rPr lang="en-US" sz="2000" b="1" dirty="0" smtClean="0">
                <a:latin typeface="Arial Rounded MT Bold" panose="020F0704030504030204" pitchFamily="34" charset="0"/>
              </a:rPr>
              <a:t>Science 1 (Biology)</a:t>
            </a:r>
          </a:p>
          <a:p>
            <a:r>
              <a:rPr lang="en-US" sz="2000" b="1" dirty="0" smtClean="0">
                <a:latin typeface="Arial Rounded MT Bold" panose="020F0704030504030204" pitchFamily="34" charset="0"/>
              </a:rPr>
              <a:t>Grade HS</a:t>
            </a:r>
            <a:endParaRPr lang="en-US" sz="2000" b="1" dirty="0">
              <a:latin typeface="Arial Rounded MT Bold" panose="020F0704030504030204" pitchFamily="34" charset="0"/>
            </a:endParaRPr>
          </a:p>
        </p:txBody>
      </p:sp>
      <p:sp>
        <p:nvSpPr>
          <p:cNvPr id="7" name="Rectangle 6"/>
          <p:cNvSpPr/>
          <p:nvPr/>
        </p:nvSpPr>
        <p:spPr>
          <a:xfrm>
            <a:off x="190004" y="1872527"/>
            <a:ext cx="3467598" cy="1169551"/>
          </a:xfrm>
          <a:prstGeom prst="rect">
            <a:avLst/>
          </a:prstGeom>
          <a:ln>
            <a:solidFill>
              <a:schemeClr val="tx1"/>
            </a:solidFill>
          </a:ln>
        </p:spPr>
        <p:txBody>
          <a:bodyPr wrap="square">
            <a:spAutoFit/>
          </a:bodyPr>
          <a:lstStyle/>
          <a:p>
            <a:pPr>
              <a:spcBef>
                <a:spcPct val="0"/>
              </a:spcBef>
              <a:defRPr/>
            </a:pPr>
            <a:r>
              <a:rPr lang="en-US" altLang="en-US" sz="1400" dirty="0" smtClean="0">
                <a:latin typeface="Arial" charset="0"/>
              </a:rPr>
              <a:t>A student may communicate a response to identify the flow of energy within an ecosystem. More complex tasks would involve the student in using a model or developing a model.</a:t>
            </a:r>
          </a:p>
        </p:txBody>
      </p:sp>
      <p:pic>
        <p:nvPicPr>
          <p:cNvPr id="2" name="Picture 1"/>
          <p:cNvPicPr>
            <a:picLocks noChangeAspect="1"/>
          </p:cNvPicPr>
          <p:nvPr/>
        </p:nvPicPr>
        <p:blipFill>
          <a:blip r:embed="rId3"/>
          <a:stretch>
            <a:fillRect/>
          </a:stretch>
        </p:blipFill>
        <p:spPr>
          <a:xfrm>
            <a:off x="3975350" y="191223"/>
            <a:ext cx="4965199" cy="6481082"/>
          </a:xfrm>
          <a:prstGeom prst="rect">
            <a:avLst/>
          </a:prstGeom>
          <a:ln>
            <a:solidFill>
              <a:schemeClr val="tx1"/>
            </a:solidFill>
          </a:ln>
        </p:spPr>
      </p:pic>
    </p:spTree>
    <p:extLst>
      <p:ext uri="{BB962C8B-B14F-4D97-AF65-F5344CB8AC3E}">
        <p14:creationId xmlns:p14="http://schemas.microsoft.com/office/powerpoint/2010/main" val="47037892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B63E4CEF-BB1E-48C7-AE93-F39F6AA99AD7}" type="slidenum">
              <a:rPr lang="en-US" smtClean="0"/>
              <a:pPr/>
              <a:t>65</a:t>
            </a:fld>
            <a:endParaRPr lang="en-US" dirty="0"/>
          </a:p>
        </p:txBody>
      </p:sp>
      <p:sp>
        <p:nvSpPr>
          <p:cNvPr id="6" name="Rectangle 5"/>
          <p:cNvSpPr/>
          <p:nvPr/>
        </p:nvSpPr>
        <p:spPr>
          <a:xfrm>
            <a:off x="190004" y="242888"/>
            <a:ext cx="3724771" cy="369332"/>
          </a:xfrm>
          <a:prstGeom prst="rect">
            <a:avLst/>
          </a:prstGeom>
          <a:ln>
            <a:solidFill>
              <a:schemeClr val="tx1"/>
            </a:solidFill>
          </a:ln>
        </p:spPr>
        <p:txBody>
          <a:bodyPr wrap="square">
            <a:spAutoFit/>
          </a:bodyPr>
          <a:lstStyle/>
          <a:p>
            <a:r>
              <a:rPr lang="en-US" b="1" dirty="0" smtClean="0">
                <a:latin typeface="Arial Rounded MT Bold" panose="020F0704030504030204" pitchFamily="34" charset="0"/>
              </a:rPr>
              <a:t>Biology </a:t>
            </a:r>
            <a:r>
              <a:rPr lang="en-US" b="1" dirty="0">
                <a:latin typeface="Arial Rounded MT Bold" panose="020F0704030504030204" pitchFamily="34" charset="0"/>
              </a:rPr>
              <a:t>– </a:t>
            </a:r>
            <a:r>
              <a:rPr lang="en-US" b="1" dirty="0" smtClean="0">
                <a:latin typeface="Arial Rounded MT Bold" panose="020F0704030504030204" pitchFamily="34" charset="0"/>
              </a:rPr>
              <a:t>Grade HS </a:t>
            </a:r>
            <a:r>
              <a:rPr lang="en-US" b="1" dirty="0">
                <a:latin typeface="Arial Rounded MT Bold" panose="020F0704030504030204" pitchFamily="34" charset="0"/>
              </a:rPr>
              <a:t>(continued)</a:t>
            </a:r>
          </a:p>
        </p:txBody>
      </p:sp>
      <p:sp>
        <p:nvSpPr>
          <p:cNvPr id="8" name="Rectangle 7"/>
          <p:cNvSpPr/>
          <p:nvPr/>
        </p:nvSpPr>
        <p:spPr>
          <a:xfrm>
            <a:off x="190003" y="6413699"/>
            <a:ext cx="8625383" cy="307777"/>
          </a:xfrm>
          <a:prstGeom prst="rect">
            <a:avLst/>
          </a:prstGeom>
          <a:ln>
            <a:solidFill>
              <a:schemeClr val="tx1"/>
            </a:solidFill>
          </a:ln>
        </p:spPr>
        <p:txBody>
          <a:bodyPr wrap="square">
            <a:spAutoFit/>
          </a:bodyPr>
          <a:lstStyle/>
          <a:p>
            <a:pPr>
              <a:spcBef>
                <a:spcPct val="0"/>
              </a:spcBef>
              <a:defRPr/>
            </a:pPr>
            <a:r>
              <a:rPr lang="en-US" altLang="en-US" sz="1400" dirty="0" smtClean="0">
                <a:latin typeface="Arial" charset="0"/>
              </a:rPr>
              <a:t>The student sequenced drawings of the sun, seaweed, a fish and a person to represent a food web.</a:t>
            </a:r>
          </a:p>
        </p:txBody>
      </p:sp>
      <p:pic>
        <p:nvPicPr>
          <p:cNvPr id="2" name="Picture 1"/>
          <p:cNvPicPr>
            <a:picLocks noChangeAspect="1"/>
          </p:cNvPicPr>
          <p:nvPr/>
        </p:nvPicPr>
        <p:blipFill>
          <a:blip r:embed="rId3"/>
          <a:stretch>
            <a:fillRect/>
          </a:stretch>
        </p:blipFill>
        <p:spPr>
          <a:xfrm>
            <a:off x="190004" y="902832"/>
            <a:ext cx="8625383" cy="5362575"/>
          </a:xfrm>
          <a:prstGeom prst="rect">
            <a:avLst/>
          </a:prstGeom>
          <a:ln>
            <a:solidFill>
              <a:schemeClr val="tx1"/>
            </a:solidFill>
          </a:ln>
        </p:spPr>
      </p:pic>
    </p:spTree>
    <p:extLst>
      <p:ext uri="{BB962C8B-B14F-4D97-AF65-F5344CB8AC3E}">
        <p14:creationId xmlns:p14="http://schemas.microsoft.com/office/powerpoint/2010/main" val="38003074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19" y="188685"/>
            <a:ext cx="7751538" cy="349933"/>
          </a:xfrm>
        </p:spPr>
        <p:txBody>
          <a:bodyPr>
            <a:noAutofit/>
          </a:bodyPr>
          <a:lstStyle/>
          <a:p>
            <a:r>
              <a:rPr lang="en-US" sz="2800" dirty="0" smtClean="0"/>
              <a:t>Grade HS Science 2 Example</a:t>
            </a:r>
            <a:endParaRPr lang="en-US" sz="2800" dirty="0"/>
          </a:p>
        </p:txBody>
      </p:sp>
      <p:sp>
        <p:nvSpPr>
          <p:cNvPr id="4" name="Slide Number Placeholder 3"/>
          <p:cNvSpPr>
            <a:spLocks noGrp="1"/>
          </p:cNvSpPr>
          <p:nvPr>
            <p:ph type="sldNum" sz="quarter" idx="4"/>
          </p:nvPr>
        </p:nvSpPr>
        <p:spPr/>
        <p:txBody>
          <a:bodyPr/>
          <a:lstStyle/>
          <a:p>
            <a:fld id="{E9AFC3F1-A379-4782-9A04-F9C4854358FA}" type="slidenum">
              <a:rPr lang="en-US" smtClean="0"/>
              <a:pPr/>
              <a:t>66</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84219404"/>
              </p:ext>
            </p:extLst>
          </p:nvPr>
        </p:nvGraphicFramePr>
        <p:xfrm>
          <a:off x="141320" y="2918566"/>
          <a:ext cx="8163436" cy="2004164"/>
        </p:xfrm>
        <a:graphic>
          <a:graphicData uri="http://schemas.openxmlformats.org/drawingml/2006/table">
            <a:tbl>
              <a:tblPr>
                <a:tableStyleId>{5C22544A-7EE6-4342-B048-85BDC9FD1C3A}</a:tableStyleId>
              </a:tblPr>
              <a:tblGrid>
                <a:gridCol w="184357"/>
                <a:gridCol w="7979079"/>
              </a:tblGrid>
              <a:tr h="807380">
                <a:tc rowSpan="2">
                  <a:txBody>
                    <a:bodyPr/>
                    <a:lstStyle/>
                    <a:p>
                      <a:pPr marL="117475" indent="0"/>
                      <a:endParaRPr lang="en-US" sz="2400" b="1" u="none" strike="noStrike" baseline="0" dirty="0" smtClean="0">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7475" marR="0" indent="0" algn="l" defTabSz="914400" rtl="0" eaLnBrk="1" fontAlgn="ctr" latinLnBrk="0" hangingPunct="1">
                        <a:lnSpc>
                          <a:spcPct val="100000"/>
                        </a:lnSpc>
                        <a:spcBef>
                          <a:spcPts val="0"/>
                        </a:spcBef>
                        <a:spcAft>
                          <a:spcPts val="0"/>
                        </a:spcAft>
                        <a:buClrTx/>
                        <a:buSzTx/>
                        <a:buFontTx/>
                        <a:buNone/>
                        <a:tabLst/>
                        <a:defRPr/>
                      </a:pPr>
                      <a:r>
                        <a:rPr lang="en-US" sz="2000" b="1" i="0" u="none" strike="noStrike" kern="1200" baseline="0" dirty="0" smtClean="0">
                          <a:solidFill>
                            <a:schemeClr val="dk1"/>
                          </a:solidFill>
                          <a:latin typeface="+mn-lt"/>
                          <a:ea typeface="+mn-ea"/>
                          <a:cs typeface="Times New Roman" panose="02020603050405020304" pitchFamily="18" charset="0"/>
                        </a:rPr>
                        <a:t>SPS6 Obtain, evaluate and communicate information to explain the properties of solutions.</a:t>
                      </a:r>
                      <a:endParaRPr lang="en-US" sz="2000" b="1"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96784">
                <a:tc vMerge="1">
                  <a:txBody>
                    <a:bodyPr/>
                    <a:lstStyle/>
                    <a:p>
                      <a:endParaRPr lang="en-US"/>
                    </a:p>
                  </a:txBody>
                  <a:tcPr/>
                </a:tc>
                <a:tc>
                  <a:txBody>
                    <a:bodyPr/>
                    <a:lstStyle/>
                    <a:p>
                      <a:pPr marL="117475" marR="0" indent="0" algn="l" defTabSz="914400" rtl="0" eaLnBrk="1" fontAlgn="auto" latinLnBrk="0" hangingPunct="1">
                        <a:lnSpc>
                          <a:spcPct val="100000"/>
                        </a:lnSpc>
                        <a:spcBef>
                          <a:spcPts val="0"/>
                        </a:spcBef>
                        <a:spcAft>
                          <a:spcPts val="0"/>
                        </a:spcAft>
                        <a:buClrTx/>
                        <a:buSzTx/>
                        <a:buFontTx/>
                        <a:buNone/>
                        <a:tabLst/>
                        <a:defRPr/>
                      </a:pPr>
                      <a:r>
                        <a:rPr lang="en-US" sz="1900" b="0" i="0" u="none" strike="noStrike" dirty="0" smtClean="0">
                          <a:solidFill>
                            <a:srgbClr val="000000"/>
                          </a:solidFill>
                          <a:effectLst/>
                          <a:latin typeface="+mn-lt"/>
                          <a:cs typeface="Times New Roman" pitchFamily="18" charset="0"/>
                        </a:rPr>
                        <a:t>b.  </a:t>
                      </a:r>
                      <a:r>
                        <a:rPr lang="en-US" sz="1900" b="0" i="0" u="none" strike="noStrike" baseline="0" dirty="0" smtClean="0">
                          <a:solidFill>
                            <a:srgbClr val="000000"/>
                          </a:solidFill>
                          <a:effectLst/>
                          <a:latin typeface="+mn-lt"/>
                          <a:cs typeface="Times New Roman" pitchFamily="18" charset="0"/>
                        </a:rPr>
                        <a:t>Plan and carry out investigations to determine how temperature, surface area, and agitation affect the rate solutes dissolve in a specific solvent.</a:t>
                      </a:r>
                      <a:endParaRPr lang="en-US" sz="1900" b="0"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angle 2"/>
          <p:cNvSpPr/>
          <p:nvPr/>
        </p:nvSpPr>
        <p:spPr>
          <a:xfrm>
            <a:off x="141321" y="735490"/>
            <a:ext cx="2258979" cy="464660"/>
          </a:xfrm>
          <a:prstGeom prst="rect">
            <a:avLst/>
          </a:prstGeom>
          <a:ln>
            <a:solidFill>
              <a:schemeClr val="tx1"/>
            </a:solidFill>
          </a:ln>
        </p:spPr>
        <p:txBody>
          <a:bodyPr wrap="square">
            <a:spAutoFit/>
          </a:bodyPr>
          <a:lstStyle/>
          <a:p>
            <a:r>
              <a:rPr lang="en-US" sz="2400" b="1" dirty="0" smtClean="0"/>
              <a:t>Physical Science</a:t>
            </a:r>
          </a:p>
        </p:txBody>
      </p:sp>
    </p:spTree>
    <p:extLst>
      <p:ext uri="{BB962C8B-B14F-4D97-AF65-F5344CB8AC3E}">
        <p14:creationId xmlns:p14="http://schemas.microsoft.com/office/powerpoint/2010/main" val="22078004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4DAE6870-AD18-448A-9B2A-0EFE6DC7B06B}" type="datetime1">
              <a:rPr lang="en-US" smtClean="0"/>
              <a:t>10/31/2017</a:t>
            </a:fld>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67</a:t>
            </a:fld>
            <a:endParaRPr lang="en-US" dirty="0"/>
          </a:p>
        </p:txBody>
      </p:sp>
      <p:pic>
        <p:nvPicPr>
          <p:cNvPr id="3" name="Picture 2"/>
          <p:cNvPicPr>
            <a:picLocks noChangeAspect="1"/>
          </p:cNvPicPr>
          <p:nvPr/>
        </p:nvPicPr>
        <p:blipFill>
          <a:blip r:embed="rId3"/>
          <a:stretch>
            <a:fillRect/>
          </a:stretch>
        </p:blipFill>
        <p:spPr>
          <a:xfrm>
            <a:off x="228600" y="271463"/>
            <a:ext cx="8643937" cy="6084888"/>
          </a:xfrm>
          <a:prstGeom prst="rect">
            <a:avLst/>
          </a:prstGeom>
          <a:ln>
            <a:solidFill>
              <a:schemeClr val="tx1"/>
            </a:solidFill>
          </a:ln>
        </p:spPr>
      </p:pic>
      <p:sp>
        <p:nvSpPr>
          <p:cNvPr id="8" name="Rectangle 7"/>
          <p:cNvSpPr/>
          <p:nvPr/>
        </p:nvSpPr>
        <p:spPr>
          <a:xfrm rot="10800000" flipV="1">
            <a:off x="1057275" y="5806560"/>
            <a:ext cx="6315075" cy="369332"/>
          </a:xfrm>
          <a:prstGeom prst="rect">
            <a:avLst/>
          </a:prstGeom>
          <a:noFill/>
          <a:ln>
            <a:solidFill>
              <a:srgbClr val="C00000"/>
            </a:solidFill>
          </a:ln>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The task shown on the next two slides aligns to this extension. </a:t>
            </a:r>
            <a:endParaRPr lang="en-US" b="0" cap="none" spc="0" dirty="0">
              <a:ln w="0"/>
              <a:solidFill>
                <a:schemeClr val="tx1"/>
              </a:solidFill>
              <a:effectLst>
                <a:outerShdw blurRad="38100" dist="19050" dir="2700000" algn="tl" rotWithShape="0">
                  <a:schemeClr val="dk1">
                    <a:alpha val="40000"/>
                  </a:schemeClr>
                </a:outerShdw>
              </a:effectLst>
            </a:endParaRPr>
          </a:p>
        </p:txBody>
      </p:sp>
      <p:cxnSp>
        <p:nvCxnSpPr>
          <p:cNvPr id="9" name="Straight Arrow Connector 8"/>
          <p:cNvCxnSpPr/>
          <p:nvPr/>
        </p:nvCxnSpPr>
        <p:spPr>
          <a:xfrm flipH="1" flipV="1">
            <a:off x="3214688" y="4049713"/>
            <a:ext cx="14288" cy="160904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357438" y="2214563"/>
            <a:ext cx="2114550" cy="1835150"/>
          </a:xfrm>
          <a:prstGeom prst="rect">
            <a:avLst/>
          </a:prstGeom>
          <a:noFill/>
          <a:ln>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138963393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B63E4CEF-BB1E-48C7-AE93-F39F6AA99AD7}" type="slidenum">
              <a:rPr lang="en-US" smtClean="0"/>
              <a:pPr/>
              <a:t>68</a:t>
            </a:fld>
            <a:endParaRPr lang="en-US" dirty="0"/>
          </a:p>
        </p:txBody>
      </p:sp>
      <p:sp>
        <p:nvSpPr>
          <p:cNvPr id="6" name="Rectangle 5"/>
          <p:cNvSpPr/>
          <p:nvPr/>
        </p:nvSpPr>
        <p:spPr>
          <a:xfrm>
            <a:off x="130628" y="191223"/>
            <a:ext cx="2526847" cy="1323439"/>
          </a:xfrm>
          <a:prstGeom prst="rect">
            <a:avLst/>
          </a:prstGeom>
          <a:ln>
            <a:solidFill>
              <a:schemeClr val="tx1"/>
            </a:solidFill>
          </a:ln>
        </p:spPr>
        <p:txBody>
          <a:bodyPr wrap="square">
            <a:spAutoFit/>
          </a:bodyPr>
          <a:lstStyle/>
          <a:p>
            <a:r>
              <a:rPr lang="en-US" altLang="en-US" sz="2000" b="1" dirty="0" smtClean="0">
                <a:latin typeface="Arial Rounded MT Bold" panose="020F0704030504030204" pitchFamily="34" charset="0"/>
              </a:rPr>
              <a:t>Sample Task</a:t>
            </a:r>
          </a:p>
          <a:p>
            <a:r>
              <a:rPr lang="en-US" sz="2000" b="1" dirty="0" smtClean="0">
                <a:latin typeface="Arial Rounded MT Bold" panose="020F0704030504030204" pitchFamily="34" charset="0"/>
              </a:rPr>
              <a:t>Science 2 (Physical Scienc</a:t>
            </a:r>
            <a:r>
              <a:rPr lang="en-US" sz="2000" b="1" dirty="0">
                <a:latin typeface="Arial Rounded MT Bold" panose="020F0704030504030204" pitchFamily="34" charset="0"/>
              </a:rPr>
              <a:t>e</a:t>
            </a:r>
            <a:r>
              <a:rPr lang="en-US" sz="2000" b="1" dirty="0" smtClean="0">
                <a:latin typeface="Arial Rounded MT Bold" panose="020F0704030504030204" pitchFamily="34" charset="0"/>
              </a:rPr>
              <a:t>)</a:t>
            </a:r>
          </a:p>
          <a:p>
            <a:r>
              <a:rPr lang="en-US" sz="2000" b="1" dirty="0" smtClean="0">
                <a:latin typeface="Arial Rounded MT Bold" panose="020F0704030504030204" pitchFamily="34" charset="0"/>
              </a:rPr>
              <a:t>Grade HS</a:t>
            </a:r>
            <a:endParaRPr lang="en-US" sz="2000" b="1" dirty="0">
              <a:latin typeface="Arial Rounded MT Bold" panose="020F0704030504030204" pitchFamily="34" charset="0"/>
            </a:endParaRPr>
          </a:p>
        </p:txBody>
      </p:sp>
      <p:sp>
        <p:nvSpPr>
          <p:cNvPr id="7" name="Rectangle 6"/>
          <p:cNvSpPr/>
          <p:nvPr/>
        </p:nvSpPr>
        <p:spPr>
          <a:xfrm>
            <a:off x="190004" y="1872526"/>
            <a:ext cx="2467471" cy="1169551"/>
          </a:xfrm>
          <a:prstGeom prst="rect">
            <a:avLst/>
          </a:prstGeom>
          <a:ln>
            <a:solidFill>
              <a:schemeClr val="tx1"/>
            </a:solidFill>
          </a:ln>
        </p:spPr>
        <p:txBody>
          <a:bodyPr wrap="square">
            <a:spAutoFit/>
          </a:bodyPr>
          <a:lstStyle/>
          <a:p>
            <a:pPr>
              <a:spcBef>
                <a:spcPct val="0"/>
              </a:spcBef>
              <a:defRPr/>
            </a:pPr>
            <a:r>
              <a:rPr lang="en-US" altLang="en-US" sz="1400" dirty="0" smtClean="0">
                <a:latin typeface="Arial" charset="0"/>
              </a:rPr>
              <a:t>The student’s task involved observing the effect of one factor (temperature) on the rate that a solute dissolves in a solvent. </a:t>
            </a:r>
          </a:p>
        </p:txBody>
      </p:sp>
      <p:pic>
        <p:nvPicPr>
          <p:cNvPr id="2" name="Picture 1"/>
          <p:cNvPicPr>
            <a:picLocks noChangeAspect="1"/>
          </p:cNvPicPr>
          <p:nvPr/>
        </p:nvPicPr>
        <p:blipFill>
          <a:blip r:embed="rId3"/>
          <a:stretch>
            <a:fillRect/>
          </a:stretch>
        </p:blipFill>
        <p:spPr>
          <a:xfrm>
            <a:off x="3543300" y="149226"/>
            <a:ext cx="5153025" cy="6572250"/>
          </a:xfrm>
          <a:prstGeom prst="rect">
            <a:avLst/>
          </a:prstGeom>
          <a:ln>
            <a:solidFill>
              <a:schemeClr val="tx1"/>
            </a:solidFill>
          </a:ln>
        </p:spPr>
      </p:pic>
    </p:spTree>
    <p:extLst>
      <p:ext uri="{BB962C8B-B14F-4D97-AF65-F5344CB8AC3E}">
        <p14:creationId xmlns:p14="http://schemas.microsoft.com/office/powerpoint/2010/main" val="14041994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69</a:t>
            </a:fld>
            <a:endParaRPr lang="en-US" dirty="0"/>
          </a:p>
        </p:txBody>
      </p:sp>
      <p:pic>
        <p:nvPicPr>
          <p:cNvPr id="5" name="Picture 4"/>
          <p:cNvPicPr>
            <a:picLocks noChangeAspect="1"/>
          </p:cNvPicPr>
          <p:nvPr/>
        </p:nvPicPr>
        <p:blipFill>
          <a:blip r:embed="rId3"/>
          <a:stretch>
            <a:fillRect/>
          </a:stretch>
        </p:blipFill>
        <p:spPr>
          <a:xfrm>
            <a:off x="2817290" y="114300"/>
            <a:ext cx="6198123" cy="6472238"/>
          </a:xfrm>
          <a:prstGeom prst="rect">
            <a:avLst/>
          </a:prstGeom>
          <a:ln>
            <a:solidFill>
              <a:schemeClr val="tx1"/>
            </a:solidFill>
          </a:ln>
        </p:spPr>
      </p:pic>
      <p:sp>
        <p:nvSpPr>
          <p:cNvPr id="6" name="Rectangle 5"/>
          <p:cNvSpPr/>
          <p:nvPr/>
        </p:nvSpPr>
        <p:spPr>
          <a:xfrm>
            <a:off x="102053" y="114300"/>
            <a:ext cx="2555422" cy="707886"/>
          </a:xfrm>
          <a:prstGeom prst="rect">
            <a:avLst/>
          </a:prstGeom>
          <a:ln>
            <a:solidFill>
              <a:schemeClr val="tx1"/>
            </a:solidFill>
          </a:ln>
        </p:spPr>
        <p:txBody>
          <a:bodyPr wrap="square">
            <a:spAutoFit/>
          </a:bodyPr>
          <a:lstStyle/>
          <a:p>
            <a:r>
              <a:rPr lang="en-US" sz="2000" b="1" dirty="0" smtClean="0">
                <a:latin typeface="Arial Rounded MT Bold" panose="020F0704030504030204" pitchFamily="34" charset="0"/>
              </a:rPr>
              <a:t>Science 2 </a:t>
            </a:r>
          </a:p>
          <a:p>
            <a:r>
              <a:rPr lang="en-US" sz="2000" b="1" dirty="0" smtClean="0">
                <a:latin typeface="Arial Rounded MT Bold" panose="020F0704030504030204" pitchFamily="34" charset="0"/>
              </a:rPr>
              <a:t>Grade HS </a:t>
            </a:r>
            <a:r>
              <a:rPr lang="en-US" sz="1500" b="1" dirty="0" smtClean="0">
                <a:latin typeface="Arial Rounded MT Bold" panose="020F0704030504030204" pitchFamily="34" charset="0"/>
              </a:rPr>
              <a:t>(continued)</a:t>
            </a:r>
            <a:endParaRPr lang="en-US" sz="1500" b="1" dirty="0">
              <a:latin typeface="Arial Rounded MT Bold" panose="020F0704030504030204" pitchFamily="34" charset="0"/>
            </a:endParaRPr>
          </a:p>
        </p:txBody>
      </p:sp>
      <p:sp>
        <p:nvSpPr>
          <p:cNvPr id="7" name="Rectangle 6"/>
          <p:cNvSpPr/>
          <p:nvPr/>
        </p:nvSpPr>
        <p:spPr>
          <a:xfrm>
            <a:off x="190004" y="1872526"/>
            <a:ext cx="2467471" cy="3970318"/>
          </a:xfrm>
          <a:prstGeom prst="rect">
            <a:avLst/>
          </a:prstGeom>
          <a:ln>
            <a:solidFill>
              <a:schemeClr val="tx1"/>
            </a:solidFill>
          </a:ln>
        </p:spPr>
        <p:txBody>
          <a:bodyPr wrap="square">
            <a:spAutoFit/>
          </a:bodyPr>
          <a:lstStyle/>
          <a:p>
            <a:pPr>
              <a:spcBef>
                <a:spcPct val="0"/>
              </a:spcBef>
              <a:defRPr/>
            </a:pPr>
            <a:r>
              <a:rPr lang="en-US" altLang="en-US" sz="1400" dirty="0" smtClean="0">
                <a:latin typeface="Arial" charset="0"/>
              </a:rPr>
              <a:t>The teacher’s annotation says that she and a general education peer worked with the student to perform each step of the experiment in the correct sequence. The general education peer held the stopwatch and the student observed how much time elapsed in each of the eight trials. The peer scribed the student’s verbal responses. The student used a blue marker to indicate which of the two solvents (cold water or hot water) caused each solute to dissolve faster.</a:t>
            </a:r>
          </a:p>
        </p:txBody>
      </p:sp>
    </p:spTree>
    <p:extLst>
      <p:ext uri="{BB962C8B-B14F-4D97-AF65-F5344CB8AC3E}">
        <p14:creationId xmlns:p14="http://schemas.microsoft.com/office/powerpoint/2010/main" val="8639124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Alignment to State-Mandated Content Standards</a:t>
            </a:r>
            <a:endParaRPr lang="en-US" dirty="0"/>
          </a:p>
        </p:txBody>
      </p:sp>
      <p:sp>
        <p:nvSpPr>
          <p:cNvPr id="3" name="Content Placeholder 2"/>
          <p:cNvSpPr>
            <a:spLocks noGrp="1"/>
          </p:cNvSpPr>
          <p:nvPr>
            <p:ph idx="1"/>
          </p:nvPr>
        </p:nvSpPr>
        <p:spPr>
          <a:xfrm>
            <a:off x="628650" y="2478768"/>
            <a:ext cx="7351568" cy="2853253"/>
          </a:xfrm>
        </p:spPr>
        <p:txBody>
          <a:bodyPr>
            <a:normAutofit/>
          </a:bodyPr>
          <a:lstStyle/>
          <a:p>
            <a:pPr>
              <a:defRPr/>
            </a:pPr>
            <a:r>
              <a:rPr lang="en-US" dirty="0" smtClean="0"/>
              <a:t>Assessment tasks may align at an access level, but they must be clearly connected to the grade-level standard.  All students are </a:t>
            </a:r>
            <a:r>
              <a:rPr lang="en-US" smtClean="0"/>
              <a:t>assessed on </a:t>
            </a:r>
            <a:r>
              <a:rPr lang="en-US" dirty="0" smtClean="0"/>
              <a:t>grade-level standards.</a:t>
            </a:r>
            <a:endParaRPr lang="en-US" dirty="0"/>
          </a:p>
          <a:p>
            <a:pPr>
              <a:defRPr/>
            </a:pPr>
            <a:r>
              <a:rPr lang="en-US" dirty="0" smtClean="0"/>
              <a:t>All 4 assessment tasks must connect to the intent of the standard and element/indicator.</a:t>
            </a:r>
            <a:endParaRPr lang="en-US" dirty="0"/>
          </a:p>
          <a:p>
            <a:pPr marL="0" indent="0">
              <a:buNone/>
            </a:pPr>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7</a:t>
            </a:fld>
            <a:endParaRPr lang="en-US" dirty="0"/>
          </a:p>
        </p:txBody>
      </p:sp>
    </p:spTree>
    <p:extLst>
      <p:ext uri="{BB962C8B-B14F-4D97-AF65-F5344CB8AC3E}">
        <p14:creationId xmlns:p14="http://schemas.microsoft.com/office/powerpoint/2010/main" val="1979677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19" y="188685"/>
            <a:ext cx="7751538" cy="349933"/>
          </a:xfrm>
        </p:spPr>
        <p:txBody>
          <a:bodyPr>
            <a:noAutofit/>
          </a:bodyPr>
          <a:lstStyle/>
          <a:p>
            <a:r>
              <a:rPr lang="en-US" sz="2800" dirty="0" smtClean="0"/>
              <a:t>Grade 5 Social Studies Example</a:t>
            </a:r>
            <a:endParaRPr lang="en-US" sz="2800" dirty="0"/>
          </a:p>
        </p:txBody>
      </p:sp>
      <p:sp>
        <p:nvSpPr>
          <p:cNvPr id="4" name="Slide Number Placeholder 3"/>
          <p:cNvSpPr>
            <a:spLocks noGrp="1"/>
          </p:cNvSpPr>
          <p:nvPr>
            <p:ph type="sldNum" sz="quarter" idx="4"/>
          </p:nvPr>
        </p:nvSpPr>
        <p:spPr/>
        <p:txBody>
          <a:bodyPr/>
          <a:lstStyle/>
          <a:p>
            <a:fld id="{E9AFC3F1-A379-4782-9A04-F9C4854358FA}" type="slidenum">
              <a:rPr lang="en-US" smtClean="0"/>
              <a:pPr/>
              <a:t>70</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308293010"/>
              </p:ext>
            </p:extLst>
          </p:nvPr>
        </p:nvGraphicFramePr>
        <p:xfrm>
          <a:off x="141320" y="2918566"/>
          <a:ext cx="8163436" cy="2004164"/>
        </p:xfrm>
        <a:graphic>
          <a:graphicData uri="http://schemas.openxmlformats.org/drawingml/2006/table">
            <a:tbl>
              <a:tblPr>
                <a:tableStyleId>{5C22544A-7EE6-4342-B048-85BDC9FD1C3A}</a:tableStyleId>
              </a:tblPr>
              <a:tblGrid>
                <a:gridCol w="184357"/>
                <a:gridCol w="7979079"/>
              </a:tblGrid>
              <a:tr h="807380">
                <a:tc rowSpan="2">
                  <a:txBody>
                    <a:bodyPr/>
                    <a:lstStyle/>
                    <a:p>
                      <a:pPr marL="117475" indent="0"/>
                      <a:endParaRPr lang="en-US" sz="2400" b="1" u="none" strike="noStrike" baseline="0" dirty="0" smtClean="0">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7475" marR="0" indent="0" algn="l" defTabSz="914400" rtl="0" eaLnBrk="1" fontAlgn="ctr" latinLnBrk="0" hangingPunct="1">
                        <a:lnSpc>
                          <a:spcPct val="100000"/>
                        </a:lnSpc>
                        <a:spcBef>
                          <a:spcPts val="0"/>
                        </a:spcBef>
                        <a:spcAft>
                          <a:spcPts val="0"/>
                        </a:spcAft>
                        <a:buClrTx/>
                        <a:buSzTx/>
                        <a:buFontTx/>
                        <a:buNone/>
                        <a:tabLst/>
                        <a:defRPr/>
                      </a:pPr>
                      <a:r>
                        <a:rPr lang="en-US" sz="2000" b="1" i="0" u="none" strike="noStrike" kern="1200" baseline="0" dirty="0" smtClean="0">
                          <a:solidFill>
                            <a:schemeClr val="dk1"/>
                          </a:solidFill>
                          <a:latin typeface="+mn-lt"/>
                          <a:ea typeface="+mn-ea"/>
                          <a:cs typeface="Times New Roman" panose="02020603050405020304" pitchFamily="18" charset="0"/>
                        </a:rPr>
                        <a:t>SS5H4 Explain America’s involvement in World War II.</a:t>
                      </a:r>
                      <a:endParaRPr lang="en-US" sz="2000" b="1"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96784">
                <a:tc vMerge="1">
                  <a:txBody>
                    <a:bodyPr/>
                    <a:lstStyle/>
                    <a:p>
                      <a:endParaRPr lang="en-US"/>
                    </a:p>
                  </a:txBody>
                  <a:tcPr/>
                </a:tc>
                <a:tc>
                  <a:txBody>
                    <a:bodyPr/>
                    <a:lstStyle/>
                    <a:p>
                      <a:pPr marL="117475" marR="0" indent="0" algn="l" defTabSz="914400" rtl="0" eaLnBrk="1" fontAlgn="auto" latinLnBrk="0" hangingPunct="1">
                        <a:lnSpc>
                          <a:spcPct val="100000"/>
                        </a:lnSpc>
                        <a:spcBef>
                          <a:spcPts val="0"/>
                        </a:spcBef>
                        <a:spcAft>
                          <a:spcPts val="0"/>
                        </a:spcAft>
                        <a:buClrTx/>
                        <a:buSzTx/>
                        <a:buFontTx/>
                        <a:buNone/>
                        <a:tabLst/>
                        <a:defRPr/>
                      </a:pPr>
                      <a:r>
                        <a:rPr lang="en-US" sz="1900" b="0" i="0" u="none" strike="noStrike" dirty="0" smtClean="0">
                          <a:solidFill>
                            <a:srgbClr val="000000"/>
                          </a:solidFill>
                          <a:effectLst/>
                          <a:latin typeface="+mn-lt"/>
                          <a:cs typeface="Times New Roman" pitchFamily="18" charset="0"/>
                        </a:rPr>
                        <a:t>d. </a:t>
                      </a:r>
                      <a:r>
                        <a:rPr lang="en-US" sz="1900" b="0" i="0" u="none" strike="noStrike" baseline="0" dirty="0" smtClean="0">
                          <a:solidFill>
                            <a:srgbClr val="000000"/>
                          </a:solidFill>
                          <a:effectLst/>
                          <a:latin typeface="+mn-lt"/>
                          <a:cs typeface="Times New Roman" pitchFamily="18" charset="0"/>
                        </a:rPr>
                        <a:t> Identify Roosevelt, Stalin, Churchill, Hirohito, Truman, Mussolini and Hitler.</a:t>
                      </a:r>
                      <a:endParaRPr lang="en-US" sz="1900" b="0"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angle 2"/>
          <p:cNvSpPr/>
          <p:nvPr/>
        </p:nvSpPr>
        <p:spPr>
          <a:xfrm>
            <a:off x="141321" y="735490"/>
            <a:ext cx="3487704" cy="461665"/>
          </a:xfrm>
          <a:prstGeom prst="rect">
            <a:avLst/>
          </a:prstGeom>
          <a:ln>
            <a:solidFill>
              <a:schemeClr val="tx1"/>
            </a:solidFill>
          </a:ln>
        </p:spPr>
        <p:txBody>
          <a:bodyPr wrap="square">
            <a:spAutoFit/>
          </a:bodyPr>
          <a:lstStyle/>
          <a:p>
            <a:r>
              <a:rPr lang="en-US" sz="2400" b="1" dirty="0" smtClean="0"/>
              <a:t>Historical Understandings</a:t>
            </a:r>
          </a:p>
        </p:txBody>
      </p:sp>
    </p:spTree>
    <p:extLst>
      <p:ext uri="{BB962C8B-B14F-4D97-AF65-F5344CB8AC3E}">
        <p14:creationId xmlns:p14="http://schemas.microsoft.com/office/powerpoint/2010/main" val="19412960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71</a:t>
            </a:fld>
            <a:endParaRPr lang="en-US" dirty="0"/>
          </a:p>
        </p:txBody>
      </p:sp>
      <p:pic>
        <p:nvPicPr>
          <p:cNvPr id="5" name="Picture 4"/>
          <p:cNvPicPr>
            <a:picLocks noChangeAspect="1"/>
          </p:cNvPicPr>
          <p:nvPr/>
        </p:nvPicPr>
        <p:blipFill>
          <a:blip r:embed="rId2"/>
          <a:stretch>
            <a:fillRect/>
          </a:stretch>
        </p:blipFill>
        <p:spPr>
          <a:xfrm>
            <a:off x="142875" y="285750"/>
            <a:ext cx="8881745" cy="5629275"/>
          </a:xfrm>
          <a:prstGeom prst="rect">
            <a:avLst/>
          </a:prstGeom>
          <a:ln>
            <a:solidFill>
              <a:schemeClr val="tx1"/>
            </a:solidFill>
          </a:ln>
        </p:spPr>
      </p:pic>
      <p:sp>
        <p:nvSpPr>
          <p:cNvPr id="6" name="Rectangle 5"/>
          <p:cNvSpPr/>
          <p:nvPr/>
        </p:nvSpPr>
        <p:spPr>
          <a:xfrm rot="10800000" flipV="1">
            <a:off x="1171575" y="4652508"/>
            <a:ext cx="6315075" cy="369332"/>
          </a:xfrm>
          <a:prstGeom prst="rect">
            <a:avLst/>
          </a:prstGeom>
          <a:noFill/>
          <a:ln>
            <a:solidFill>
              <a:srgbClr val="C00000"/>
            </a:solidFill>
          </a:ln>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The task shown on the next two slides aligns to this extension. </a:t>
            </a:r>
            <a:endParaRPr lang="en-US" b="0" cap="none" spc="0" dirty="0">
              <a:ln w="0"/>
              <a:solidFill>
                <a:schemeClr val="tx1"/>
              </a:solidFill>
              <a:effectLst>
                <a:outerShdw blurRad="38100" dist="19050" dir="2700000" algn="tl" rotWithShape="0">
                  <a:schemeClr val="dk1">
                    <a:alpha val="40000"/>
                  </a:schemeClr>
                </a:outerShdw>
              </a:effectLst>
            </a:endParaRPr>
          </a:p>
        </p:txBody>
      </p:sp>
      <p:cxnSp>
        <p:nvCxnSpPr>
          <p:cNvPr id="7" name="Straight Arrow Connector 6"/>
          <p:cNvCxnSpPr/>
          <p:nvPr/>
        </p:nvCxnSpPr>
        <p:spPr>
          <a:xfrm flipH="1" flipV="1">
            <a:off x="3457575" y="3013721"/>
            <a:ext cx="14288" cy="160904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486024" y="1875483"/>
            <a:ext cx="2000251" cy="1138238"/>
          </a:xfrm>
          <a:prstGeom prst="rect">
            <a:avLst/>
          </a:prstGeom>
          <a:noFill/>
          <a:ln>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244611396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4DAE6870-AD18-448A-9B2A-0EFE6DC7B06B}" type="datetime1">
              <a:rPr lang="en-US" smtClean="0"/>
              <a:t>10/31/2017</a:t>
            </a:fld>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72</a:t>
            </a:fld>
            <a:endParaRPr lang="en-US" dirty="0"/>
          </a:p>
        </p:txBody>
      </p:sp>
      <p:sp>
        <p:nvSpPr>
          <p:cNvPr id="9" name="Rectangle 8"/>
          <p:cNvSpPr/>
          <p:nvPr/>
        </p:nvSpPr>
        <p:spPr>
          <a:xfrm>
            <a:off x="190005" y="290513"/>
            <a:ext cx="2681784" cy="1015663"/>
          </a:xfrm>
          <a:prstGeom prst="rect">
            <a:avLst/>
          </a:prstGeom>
          <a:ln>
            <a:solidFill>
              <a:schemeClr val="tx1"/>
            </a:solidFill>
          </a:ln>
        </p:spPr>
        <p:txBody>
          <a:bodyPr wrap="square">
            <a:spAutoFit/>
          </a:bodyPr>
          <a:lstStyle/>
          <a:p>
            <a:r>
              <a:rPr lang="en-US" altLang="en-US" sz="2000" b="1" dirty="0" smtClean="0">
                <a:latin typeface="Arial Rounded MT Bold" panose="020F0704030504030204" pitchFamily="34" charset="0"/>
              </a:rPr>
              <a:t>Example</a:t>
            </a:r>
          </a:p>
          <a:p>
            <a:r>
              <a:rPr lang="en-US" sz="2000" b="1" dirty="0" smtClean="0">
                <a:latin typeface="Arial Rounded MT Bold" panose="020F0704030504030204" pitchFamily="34" charset="0"/>
              </a:rPr>
              <a:t>Social Studies</a:t>
            </a:r>
          </a:p>
          <a:p>
            <a:r>
              <a:rPr lang="en-US" sz="2000" b="1" dirty="0" smtClean="0">
                <a:latin typeface="Arial Rounded MT Bold" panose="020F0704030504030204" pitchFamily="34" charset="0"/>
              </a:rPr>
              <a:t>Grade </a:t>
            </a:r>
            <a:r>
              <a:rPr lang="en-US" sz="2000" b="1" dirty="0">
                <a:latin typeface="Arial Rounded MT Bold" panose="020F0704030504030204" pitchFamily="34" charset="0"/>
              </a:rPr>
              <a:t>5</a:t>
            </a:r>
          </a:p>
        </p:txBody>
      </p:sp>
      <p:sp>
        <p:nvSpPr>
          <p:cNvPr id="10" name="Rectangle 9"/>
          <p:cNvSpPr/>
          <p:nvPr/>
        </p:nvSpPr>
        <p:spPr>
          <a:xfrm>
            <a:off x="190005" y="2104437"/>
            <a:ext cx="2681784" cy="1600438"/>
          </a:xfrm>
          <a:prstGeom prst="rect">
            <a:avLst/>
          </a:prstGeom>
          <a:ln>
            <a:solidFill>
              <a:schemeClr val="tx1"/>
            </a:solidFill>
          </a:ln>
        </p:spPr>
        <p:txBody>
          <a:bodyPr wrap="square">
            <a:spAutoFit/>
          </a:bodyPr>
          <a:lstStyle/>
          <a:p>
            <a:pPr>
              <a:spcBef>
                <a:spcPct val="0"/>
              </a:spcBef>
              <a:defRPr/>
            </a:pPr>
            <a:r>
              <a:rPr lang="en-US" altLang="en-US" sz="1400" dirty="0" smtClean="0">
                <a:latin typeface="Arial" charset="0"/>
              </a:rPr>
              <a:t>Tasks which align to this standard and element will involve identifying at least one of the historic figures mentioned in the element by matching or describing at least one fact about the individual(s).</a:t>
            </a:r>
          </a:p>
        </p:txBody>
      </p:sp>
      <p:pic>
        <p:nvPicPr>
          <p:cNvPr id="2" name="Picture 1"/>
          <p:cNvPicPr>
            <a:picLocks noChangeAspect="1"/>
          </p:cNvPicPr>
          <p:nvPr/>
        </p:nvPicPr>
        <p:blipFill>
          <a:blip r:embed="rId2"/>
          <a:stretch>
            <a:fillRect/>
          </a:stretch>
        </p:blipFill>
        <p:spPr>
          <a:xfrm>
            <a:off x="3767137" y="92076"/>
            <a:ext cx="5153025" cy="6629400"/>
          </a:xfrm>
          <a:prstGeom prst="rect">
            <a:avLst/>
          </a:prstGeom>
          <a:ln>
            <a:solidFill>
              <a:schemeClr val="tx1"/>
            </a:solidFill>
          </a:ln>
        </p:spPr>
      </p:pic>
    </p:spTree>
    <p:extLst>
      <p:ext uri="{BB962C8B-B14F-4D97-AF65-F5344CB8AC3E}">
        <p14:creationId xmlns:p14="http://schemas.microsoft.com/office/powerpoint/2010/main" val="20825984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B63E4CEF-BB1E-48C7-AE93-F39F6AA99AD7}" type="slidenum">
              <a:rPr lang="en-US" smtClean="0"/>
              <a:pPr/>
              <a:t>73</a:t>
            </a:fld>
            <a:endParaRPr lang="en-US" dirty="0"/>
          </a:p>
        </p:txBody>
      </p:sp>
      <p:sp>
        <p:nvSpPr>
          <p:cNvPr id="6" name="Rectangle 5"/>
          <p:cNvSpPr/>
          <p:nvPr/>
        </p:nvSpPr>
        <p:spPr>
          <a:xfrm>
            <a:off x="190004" y="257174"/>
            <a:ext cx="4339134" cy="369332"/>
          </a:xfrm>
          <a:prstGeom prst="rect">
            <a:avLst/>
          </a:prstGeom>
          <a:ln>
            <a:solidFill>
              <a:schemeClr val="tx1"/>
            </a:solidFill>
          </a:ln>
        </p:spPr>
        <p:txBody>
          <a:bodyPr wrap="square">
            <a:spAutoFit/>
          </a:bodyPr>
          <a:lstStyle/>
          <a:p>
            <a:r>
              <a:rPr lang="en-US" b="1" dirty="0" smtClean="0">
                <a:latin typeface="Arial Rounded MT Bold" panose="020F0704030504030204" pitchFamily="34" charset="0"/>
              </a:rPr>
              <a:t>Social Studies </a:t>
            </a:r>
            <a:r>
              <a:rPr lang="en-US" b="1" dirty="0">
                <a:latin typeface="Arial Rounded MT Bold" panose="020F0704030504030204" pitchFamily="34" charset="0"/>
              </a:rPr>
              <a:t>– </a:t>
            </a:r>
            <a:r>
              <a:rPr lang="en-US" b="1" dirty="0" smtClean="0">
                <a:latin typeface="Arial Rounded MT Bold" panose="020F0704030504030204" pitchFamily="34" charset="0"/>
              </a:rPr>
              <a:t>Grade </a:t>
            </a:r>
            <a:r>
              <a:rPr lang="en-US" b="1" dirty="0">
                <a:latin typeface="Arial Rounded MT Bold" panose="020F0704030504030204" pitchFamily="34" charset="0"/>
              </a:rPr>
              <a:t>5</a:t>
            </a:r>
            <a:r>
              <a:rPr lang="en-US" b="1" dirty="0" smtClean="0">
                <a:latin typeface="Arial Rounded MT Bold" panose="020F0704030504030204" pitchFamily="34" charset="0"/>
              </a:rPr>
              <a:t> </a:t>
            </a:r>
            <a:r>
              <a:rPr lang="en-US" b="1" dirty="0">
                <a:latin typeface="Arial Rounded MT Bold" panose="020F0704030504030204" pitchFamily="34" charset="0"/>
              </a:rPr>
              <a:t>(continued)</a:t>
            </a:r>
          </a:p>
        </p:txBody>
      </p:sp>
      <p:sp>
        <p:nvSpPr>
          <p:cNvPr id="8" name="Rectangle 7"/>
          <p:cNvSpPr/>
          <p:nvPr/>
        </p:nvSpPr>
        <p:spPr>
          <a:xfrm>
            <a:off x="190003" y="6413699"/>
            <a:ext cx="8711109" cy="307777"/>
          </a:xfrm>
          <a:prstGeom prst="rect">
            <a:avLst/>
          </a:prstGeom>
          <a:ln>
            <a:solidFill>
              <a:schemeClr val="tx1"/>
            </a:solidFill>
          </a:ln>
        </p:spPr>
        <p:txBody>
          <a:bodyPr wrap="square">
            <a:spAutoFit/>
          </a:bodyPr>
          <a:lstStyle/>
          <a:p>
            <a:pPr>
              <a:spcBef>
                <a:spcPct val="0"/>
              </a:spcBef>
              <a:defRPr/>
            </a:pPr>
            <a:r>
              <a:rPr lang="en-US" altLang="en-US" sz="1400" dirty="0" smtClean="0">
                <a:latin typeface="Arial" charset="0"/>
              </a:rPr>
              <a:t>The student matched seven of eight cards correctly. She did choose one of the distractors.</a:t>
            </a:r>
          </a:p>
        </p:txBody>
      </p:sp>
      <p:pic>
        <p:nvPicPr>
          <p:cNvPr id="3" name="Picture 2"/>
          <p:cNvPicPr>
            <a:picLocks noChangeAspect="1"/>
          </p:cNvPicPr>
          <p:nvPr/>
        </p:nvPicPr>
        <p:blipFill>
          <a:blip r:embed="rId3"/>
          <a:stretch>
            <a:fillRect/>
          </a:stretch>
        </p:blipFill>
        <p:spPr>
          <a:xfrm>
            <a:off x="190004" y="757645"/>
            <a:ext cx="8711109" cy="5524914"/>
          </a:xfrm>
          <a:prstGeom prst="rect">
            <a:avLst/>
          </a:prstGeom>
          <a:ln>
            <a:solidFill>
              <a:schemeClr val="tx1"/>
            </a:solidFill>
          </a:ln>
        </p:spPr>
      </p:pic>
    </p:spTree>
    <p:extLst>
      <p:ext uri="{BB962C8B-B14F-4D97-AF65-F5344CB8AC3E}">
        <p14:creationId xmlns:p14="http://schemas.microsoft.com/office/powerpoint/2010/main" val="22482995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19" y="188685"/>
            <a:ext cx="7751538" cy="349933"/>
          </a:xfrm>
        </p:spPr>
        <p:txBody>
          <a:bodyPr>
            <a:noAutofit/>
          </a:bodyPr>
          <a:lstStyle/>
          <a:p>
            <a:r>
              <a:rPr lang="en-US" sz="2800" dirty="0" smtClean="0"/>
              <a:t>Grade </a:t>
            </a:r>
            <a:r>
              <a:rPr lang="en-US" sz="2800" dirty="0"/>
              <a:t>8</a:t>
            </a:r>
            <a:r>
              <a:rPr lang="en-US" sz="2800" dirty="0" smtClean="0"/>
              <a:t> Social Studies Example</a:t>
            </a:r>
            <a:endParaRPr lang="en-US" sz="2800" dirty="0"/>
          </a:p>
        </p:txBody>
      </p:sp>
      <p:sp>
        <p:nvSpPr>
          <p:cNvPr id="4" name="Slide Number Placeholder 3"/>
          <p:cNvSpPr>
            <a:spLocks noGrp="1"/>
          </p:cNvSpPr>
          <p:nvPr>
            <p:ph type="sldNum" sz="quarter" idx="4"/>
          </p:nvPr>
        </p:nvSpPr>
        <p:spPr/>
        <p:txBody>
          <a:bodyPr/>
          <a:lstStyle/>
          <a:p>
            <a:fld id="{E9AFC3F1-A379-4782-9A04-F9C4854358FA}" type="slidenum">
              <a:rPr lang="en-US" smtClean="0"/>
              <a:pPr/>
              <a:t>74</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527716685"/>
              </p:ext>
            </p:extLst>
          </p:nvPr>
        </p:nvGraphicFramePr>
        <p:xfrm>
          <a:off x="141320" y="2918566"/>
          <a:ext cx="8163436" cy="2004164"/>
        </p:xfrm>
        <a:graphic>
          <a:graphicData uri="http://schemas.openxmlformats.org/drawingml/2006/table">
            <a:tbl>
              <a:tblPr>
                <a:tableStyleId>{5C22544A-7EE6-4342-B048-85BDC9FD1C3A}</a:tableStyleId>
              </a:tblPr>
              <a:tblGrid>
                <a:gridCol w="184357"/>
                <a:gridCol w="7979079"/>
              </a:tblGrid>
              <a:tr h="807380">
                <a:tc rowSpan="2">
                  <a:txBody>
                    <a:bodyPr/>
                    <a:lstStyle/>
                    <a:p>
                      <a:pPr marL="117475" indent="0"/>
                      <a:endParaRPr lang="en-US" sz="2400" b="1" u="none" strike="noStrike" baseline="0" dirty="0" smtClean="0">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7475" marR="0" indent="0" algn="l" defTabSz="914400" rtl="0" eaLnBrk="1" fontAlgn="ctr" latinLnBrk="0" hangingPunct="1">
                        <a:lnSpc>
                          <a:spcPct val="100000"/>
                        </a:lnSpc>
                        <a:spcBef>
                          <a:spcPts val="0"/>
                        </a:spcBef>
                        <a:spcAft>
                          <a:spcPts val="0"/>
                        </a:spcAft>
                        <a:buClrTx/>
                        <a:buSzTx/>
                        <a:buFontTx/>
                        <a:buNone/>
                        <a:tabLst/>
                        <a:defRPr/>
                      </a:pPr>
                      <a:r>
                        <a:rPr lang="en-US" sz="2000" b="1" i="0" u="none" strike="noStrike" kern="1200" baseline="0" dirty="0" smtClean="0">
                          <a:solidFill>
                            <a:schemeClr val="dk1"/>
                          </a:solidFill>
                          <a:latin typeface="+mn-lt"/>
                          <a:ea typeface="+mn-ea"/>
                          <a:cs typeface="Times New Roman" panose="02020603050405020304" pitchFamily="18" charset="0"/>
                        </a:rPr>
                        <a:t>SS8E2 Evaluate the influence of Georgia-based businesses on the state’s economic growth and development.</a:t>
                      </a:r>
                      <a:endParaRPr lang="en-US" sz="2000" b="1"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96784">
                <a:tc vMerge="1">
                  <a:txBody>
                    <a:bodyPr/>
                    <a:lstStyle/>
                    <a:p>
                      <a:endParaRPr lang="en-US"/>
                    </a:p>
                  </a:txBody>
                  <a:tcPr/>
                </a:tc>
                <a:tc>
                  <a:txBody>
                    <a:bodyPr/>
                    <a:lstStyle/>
                    <a:p>
                      <a:pPr marL="117475" marR="0" indent="0" algn="l" defTabSz="914400" rtl="0" eaLnBrk="1" fontAlgn="auto" latinLnBrk="0" hangingPunct="1">
                        <a:lnSpc>
                          <a:spcPct val="100000"/>
                        </a:lnSpc>
                        <a:spcBef>
                          <a:spcPts val="0"/>
                        </a:spcBef>
                        <a:spcAft>
                          <a:spcPts val="0"/>
                        </a:spcAft>
                        <a:buClrTx/>
                        <a:buSzTx/>
                        <a:buFontTx/>
                        <a:buNone/>
                        <a:tabLst/>
                        <a:defRPr/>
                      </a:pPr>
                      <a:r>
                        <a:rPr lang="en-US" sz="1900" b="0" i="0" u="none" strike="noStrike" dirty="0" smtClean="0">
                          <a:solidFill>
                            <a:srgbClr val="000000"/>
                          </a:solidFill>
                          <a:effectLst/>
                          <a:latin typeface="+mn-lt"/>
                          <a:cs typeface="Times New Roman" pitchFamily="18" charset="0"/>
                        </a:rPr>
                        <a:t>c. </a:t>
                      </a:r>
                      <a:r>
                        <a:rPr lang="en-US" sz="1900" b="0" i="0" u="none" strike="noStrike" baseline="0" dirty="0" smtClean="0">
                          <a:solidFill>
                            <a:srgbClr val="000000"/>
                          </a:solidFill>
                          <a:effectLst/>
                          <a:latin typeface="+mn-lt"/>
                          <a:cs typeface="Times New Roman" pitchFamily="18" charset="0"/>
                        </a:rPr>
                        <a:t> Evaluate the economic impact of various industries in Georgia including agricultural, entertainment, manufacturing, service, and technology.</a:t>
                      </a:r>
                      <a:endParaRPr lang="en-US" sz="1900" b="0"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angle 2"/>
          <p:cNvSpPr/>
          <p:nvPr/>
        </p:nvSpPr>
        <p:spPr>
          <a:xfrm>
            <a:off x="141321" y="735490"/>
            <a:ext cx="3487704" cy="461665"/>
          </a:xfrm>
          <a:prstGeom prst="rect">
            <a:avLst/>
          </a:prstGeom>
          <a:ln>
            <a:solidFill>
              <a:schemeClr val="tx1"/>
            </a:solidFill>
          </a:ln>
        </p:spPr>
        <p:txBody>
          <a:bodyPr wrap="square">
            <a:spAutoFit/>
          </a:bodyPr>
          <a:lstStyle/>
          <a:p>
            <a:r>
              <a:rPr lang="en-US" sz="2400" b="1" dirty="0" smtClean="0"/>
              <a:t>Economic Understandings</a:t>
            </a:r>
          </a:p>
        </p:txBody>
      </p:sp>
    </p:spTree>
    <p:extLst>
      <p:ext uri="{BB962C8B-B14F-4D97-AF65-F5344CB8AC3E}">
        <p14:creationId xmlns:p14="http://schemas.microsoft.com/office/powerpoint/2010/main" val="12199138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75</a:t>
            </a:fld>
            <a:endParaRPr lang="en-US" dirty="0"/>
          </a:p>
        </p:txBody>
      </p:sp>
      <p:pic>
        <p:nvPicPr>
          <p:cNvPr id="5" name="Picture 4"/>
          <p:cNvPicPr>
            <a:picLocks noChangeAspect="1"/>
          </p:cNvPicPr>
          <p:nvPr/>
        </p:nvPicPr>
        <p:blipFill>
          <a:blip r:embed="rId2"/>
          <a:stretch>
            <a:fillRect/>
          </a:stretch>
        </p:blipFill>
        <p:spPr>
          <a:xfrm>
            <a:off x="384810" y="259079"/>
            <a:ext cx="8336270" cy="6097271"/>
          </a:xfrm>
          <a:prstGeom prst="rect">
            <a:avLst/>
          </a:prstGeom>
          <a:ln>
            <a:solidFill>
              <a:schemeClr val="tx1"/>
            </a:solidFill>
          </a:ln>
        </p:spPr>
      </p:pic>
      <p:sp>
        <p:nvSpPr>
          <p:cNvPr id="6" name="Rectangle 5"/>
          <p:cNvSpPr/>
          <p:nvPr/>
        </p:nvSpPr>
        <p:spPr>
          <a:xfrm rot="10800000" flipV="1">
            <a:off x="1171575" y="5495470"/>
            <a:ext cx="6315075" cy="369332"/>
          </a:xfrm>
          <a:prstGeom prst="rect">
            <a:avLst/>
          </a:prstGeom>
          <a:noFill/>
          <a:ln>
            <a:solidFill>
              <a:srgbClr val="C00000"/>
            </a:solidFill>
          </a:ln>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The task shown on the next two slides aligns to this extension. </a:t>
            </a:r>
            <a:endParaRPr lang="en-US" b="0" cap="none" spc="0" dirty="0">
              <a:ln w="0"/>
              <a:solidFill>
                <a:schemeClr val="tx1"/>
              </a:solidFill>
              <a:effectLst>
                <a:outerShdw blurRad="38100" dist="19050" dir="2700000" algn="tl" rotWithShape="0">
                  <a:schemeClr val="dk1">
                    <a:alpha val="40000"/>
                  </a:schemeClr>
                </a:outerShdw>
              </a:effectLst>
            </a:endParaRPr>
          </a:p>
        </p:txBody>
      </p:sp>
      <p:cxnSp>
        <p:nvCxnSpPr>
          <p:cNvPr id="7" name="Straight Arrow Connector 6"/>
          <p:cNvCxnSpPr/>
          <p:nvPr/>
        </p:nvCxnSpPr>
        <p:spPr>
          <a:xfrm flipH="1" flipV="1">
            <a:off x="5326743" y="3639003"/>
            <a:ext cx="31977" cy="182812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26857" y="2380342"/>
            <a:ext cx="2034132" cy="1258661"/>
          </a:xfrm>
          <a:prstGeom prst="rect">
            <a:avLst/>
          </a:prstGeom>
          <a:noFill/>
          <a:ln>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10608916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76</a:t>
            </a:fld>
            <a:endParaRPr lang="en-US" dirty="0"/>
          </a:p>
        </p:txBody>
      </p:sp>
      <p:pic>
        <p:nvPicPr>
          <p:cNvPr id="2" name="Picture 1"/>
          <p:cNvPicPr>
            <a:picLocks noChangeAspect="1"/>
          </p:cNvPicPr>
          <p:nvPr/>
        </p:nvPicPr>
        <p:blipFill>
          <a:blip r:embed="rId2"/>
          <a:stretch>
            <a:fillRect/>
          </a:stretch>
        </p:blipFill>
        <p:spPr>
          <a:xfrm>
            <a:off x="4198937" y="108405"/>
            <a:ext cx="4767716" cy="6247946"/>
          </a:xfrm>
          <a:prstGeom prst="rect">
            <a:avLst/>
          </a:prstGeom>
          <a:ln>
            <a:solidFill>
              <a:schemeClr val="tx1"/>
            </a:solidFill>
          </a:ln>
        </p:spPr>
      </p:pic>
      <p:sp>
        <p:nvSpPr>
          <p:cNvPr id="5" name="Rectangle 4"/>
          <p:cNvSpPr/>
          <p:nvPr/>
        </p:nvSpPr>
        <p:spPr>
          <a:xfrm>
            <a:off x="190005" y="290513"/>
            <a:ext cx="2681784" cy="1015663"/>
          </a:xfrm>
          <a:prstGeom prst="rect">
            <a:avLst/>
          </a:prstGeom>
          <a:ln>
            <a:solidFill>
              <a:schemeClr val="tx1"/>
            </a:solidFill>
          </a:ln>
        </p:spPr>
        <p:txBody>
          <a:bodyPr wrap="square">
            <a:spAutoFit/>
          </a:bodyPr>
          <a:lstStyle/>
          <a:p>
            <a:r>
              <a:rPr lang="en-US" altLang="en-US" sz="2000" b="1" dirty="0" smtClean="0">
                <a:latin typeface="Arial Rounded MT Bold" panose="020F0704030504030204" pitchFamily="34" charset="0"/>
              </a:rPr>
              <a:t>Example</a:t>
            </a:r>
          </a:p>
          <a:p>
            <a:r>
              <a:rPr lang="en-US" sz="2000" b="1" dirty="0" smtClean="0">
                <a:latin typeface="Arial Rounded MT Bold" panose="020F0704030504030204" pitchFamily="34" charset="0"/>
              </a:rPr>
              <a:t>Social Studies</a:t>
            </a:r>
          </a:p>
          <a:p>
            <a:r>
              <a:rPr lang="en-US" sz="2000" b="1" dirty="0" smtClean="0">
                <a:latin typeface="Arial Rounded MT Bold" panose="020F0704030504030204" pitchFamily="34" charset="0"/>
              </a:rPr>
              <a:t>Grade </a:t>
            </a:r>
            <a:r>
              <a:rPr lang="en-US" sz="2000" b="1" dirty="0">
                <a:latin typeface="Arial Rounded MT Bold" panose="020F0704030504030204" pitchFamily="34" charset="0"/>
              </a:rPr>
              <a:t>8</a:t>
            </a:r>
          </a:p>
        </p:txBody>
      </p:sp>
      <p:sp>
        <p:nvSpPr>
          <p:cNvPr id="6" name="Rectangle 5"/>
          <p:cNvSpPr/>
          <p:nvPr/>
        </p:nvSpPr>
        <p:spPr>
          <a:xfrm>
            <a:off x="190005" y="2104437"/>
            <a:ext cx="2681784" cy="1384995"/>
          </a:xfrm>
          <a:prstGeom prst="rect">
            <a:avLst/>
          </a:prstGeom>
          <a:ln>
            <a:solidFill>
              <a:schemeClr val="tx1"/>
            </a:solidFill>
          </a:ln>
        </p:spPr>
        <p:txBody>
          <a:bodyPr wrap="square">
            <a:spAutoFit/>
          </a:bodyPr>
          <a:lstStyle/>
          <a:p>
            <a:pPr>
              <a:spcBef>
                <a:spcPct val="0"/>
              </a:spcBef>
              <a:defRPr/>
            </a:pPr>
            <a:r>
              <a:rPr lang="en-US" altLang="en-US" sz="1400" dirty="0" smtClean="0">
                <a:latin typeface="Arial" charset="0"/>
              </a:rPr>
              <a:t>Tasks which align to this standard and element will involve matching, identifying or describing Georgia industries and their economic effects on the state of Georgia.</a:t>
            </a:r>
          </a:p>
        </p:txBody>
      </p:sp>
    </p:spTree>
    <p:extLst>
      <p:ext uri="{BB962C8B-B14F-4D97-AF65-F5344CB8AC3E}">
        <p14:creationId xmlns:p14="http://schemas.microsoft.com/office/powerpoint/2010/main" val="299144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B63E4CEF-BB1E-48C7-AE93-F39F6AA99AD7}" type="slidenum">
              <a:rPr lang="en-US" smtClean="0"/>
              <a:pPr/>
              <a:t>77</a:t>
            </a:fld>
            <a:endParaRPr lang="en-US" dirty="0"/>
          </a:p>
        </p:txBody>
      </p:sp>
      <p:sp>
        <p:nvSpPr>
          <p:cNvPr id="6" name="Rectangle 5"/>
          <p:cNvSpPr/>
          <p:nvPr/>
        </p:nvSpPr>
        <p:spPr>
          <a:xfrm>
            <a:off x="190004" y="257174"/>
            <a:ext cx="4339134" cy="369332"/>
          </a:xfrm>
          <a:prstGeom prst="rect">
            <a:avLst/>
          </a:prstGeom>
          <a:ln>
            <a:solidFill>
              <a:schemeClr val="tx1"/>
            </a:solidFill>
          </a:ln>
        </p:spPr>
        <p:txBody>
          <a:bodyPr wrap="square">
            <a:spAutoFit/>
          </a:bodyPr>
          <a:lstStyle/>
          <a:p>
            <a:r>
              <a:rPr lang="en-US" b="1" dirty="0" smtClean="0">
                <a:latin typeface="Arial Rounded MT Bold" panose="020F0704030504030204" pitchFamily="34" charset="0"/>
              </a:rPr>
              <a:t>Social Studies </a:t>
            </a:r>
            <a:r>
              <a:rPr lang="en-US" b="1" dirty="0">
                <a:latin typeface="Arial Rounded MT Bold" panose="020F0704030504030204" pitchFamily="34" charset="0"/>
              </a:rPr>
              <a:t>– </a:t>
            </a:r>
            <a:r>
              <a:rPr lang="en-US" b="1" dirty="0" smtClean="0">
                <a:latin typeface="Arial Rounded MT Bold" panose="020F0704030504030204" pitchFamily="34" charset="0"/>
              </a:rPr>
              <a:t>Grade 8 </a:t>
            </a:r>
            <a:r>
              <a:rPr lang="en-US" b="1" dirty="0">
                <a:latin typeface="Arial Rounded MT Bold" panose="020F0704030504030204" pitchFamily="34" charset="0"/>
              </a:rPr>
              <a:t>(continued)</a:t>
            </a:r>
          </a:p>
        </p:txBody>
      </p:sp>
      <p:pic>
        <p:nvPicPr>
          <p:cNvPr id="2" name="Picture 1"/>
          <p:cNvPicPr>
            <a:picLocks noChangeAspect="1"/>
          </p:cNvPicPr>
          <p:nvPr/>
        </p:nvPicPr>
        <p:blipFill>
          <a:blip r:embed="rId3"/>
          <a:stretch>
            <a:fillRect/>
          </a:stretch>
        </p:blipFill>
        <p:spPr>
          <a:xfrm>
            <a:off x="190004" y="1080135"/>
            <a:ext cx="3933825" cy="5124450"/>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4977765" y="1070610"/>
            <a:ext cx="3943350" cy="5133975"/>
          </a:xfrm>
          <a:prstGeom prst="rect">
            <a:avLst/>
          </a:prstGeom>
          <a:ln>
            <a:solidFill>
              <a:schemeClr val="tx1"/>
            </a:solidFill>
          </a:ln>
        </p:spPr>
      </p:pic>
    </p:spTree>
    <p:extLst>
      <p:ext uri="{BB962C8B-B14F-4D97-AF65-F5344CB8AC3E}">
        <p14:creationId xmlns:p14="http://schemas.microsoft.com/office/powerpoint/2010/main" val="6936531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19" y="188685"/>
            <a:ext cx="7751538" cy="349933"/>
          </a:xfrm>
        </p:spPr>
        <p:txBody>
          <a:bodyPr>
            <a:noAutofit/>
          </a:bodyPr>
          <a:lstStyle/>
          <a:p>
            <a:r>
              <a:rPr lang="en-US" sz="2800" dirty="0" smtClean="0"/>
              <a:t>Grade HS Social Studies 1 Example</a:t>
            </a:r>
            <a:endParaRPr lang="en-US" sz="2800" dirty="0"/>
          </a:p>
        </p:txBody>
      </p:sp>
      <p:sp>
        <p:nvSpPr>
          <p:cNvPr id="4" name="Slide Number Placeholder 3"/>
          <p:cNvSpPr>
            <a:spLocks noGrp="1"/>
          </p:cNvSpPr>
          <p:nvPr>
            <p:ph type="sldNum" sz="quarter" idx="4"/>
          </p:nvPr>
        </p:nvSpPr>
        <p:spPr/>
        <p:txBody>
          <a:bodyPr/>
          <a:lstStyle/>
          <a:p>
            <a:fld id="{E9AFC3F1-A379-4782-9A04-F9C4854358FA}" type="slidenum">
              <a:rPr lang="en-US" smtClean="0"/>
              <a:pPr/>
              <a:t>78</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652860845"/>
              </p:ext>
            </p:extLst>
          </p:nvPr>
        </p:nvGraphicFramePr>
        <p:xfrm>
          <a:off x="141320" y="2918566"/>
          <a:ext cx="8163436" cy="2004164"/>
        </p:xfrm>
        <a:graphic>
          <a:graphicData uri="http://schemas.openxmlformats.org/drawingml/2006/table">
            <a:tbl>
              <a:tblPr>
                <a:tableStyleId>{5C22544A-7EE6-4342-B048-85BDC9FD1C3A}</a:tableStyleId>
              </a:tblPr>
              <a:tblGrid>
                <a:gridCol w="184357"/>
                <a:gridCol w="7979079"/>
              </a:tblGrid>
              <a:tr h="807380">
                <a:tc rowSpan="2">
                  <a:txBody>
                    <a:bodyPr/>
                    <a:lstStyle/>
                    <a:p>
                      <a:pPr marL="117475" indent="0"/>
                      <a:endParaRPr lang="en-US" sz="2400" b="1" u="none" strike="noStrike" baseline="0" dirty="0" smtClean="0">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7475" marR="0" indent="0" algn="l" defTabSz="914400" rtl="0" eaLnBrk="1" fontAlgn="ctr" latinLnBrk="0" hangingPunct="1">
                        <a:lnSpc>
                          <a:spcPct val="100000"/>
                        </a:lnSpc>
                        <a:spcBef>
                          <a:spcPts val="0"/>
                        </a:spcBef>
                        <a:spcAft>
                          <a:spcPts val="0"/>
                        </a:spcAft>
                        <a:buClrTx/>
                        <a:buSzTx/>
                        <a:buFontTx/>
                        <a:buNone/>
                        <a:tabLst/>
                        <a:defRPr/>
                      </a:pPr>
                      <a:r>
                        <a:rPr lang="en-US" sz="2000" b="1" i="0" u="none" strike="noStrike" kern="1200" baseline="0" dirty="0" smtClean="0">
                          <a:solidFill>
                            <a:schemeClr val="dk1"/>
                          </a:solidFill>
                          <a:latin typeface="+mn-lt"/>
                          <a:ea typeface="+mn-ea"/>
                          <a:cs typeface="Times New Roman" panose="02020603050405020304" pitchFamily="18" charset="0"/>
                        </a:rPr>
                        <a:t>SSUSH16 Investigate how political, economic, and cultural developments after WW I led to a shared national identity.</a:t>
                      </a:r>
                      <a:endParaRPr lang="en-US" sz="2000" b="1"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96784">
                <a:tc vMerge="1">
                  <a:txBody>
                    <a:bodyPr/>
                    <a:lstStyle/>
                    <a:p>
                      <a:endParaRPr lang="en-US"/>
                    </a:p>
                  </a:txBody>
                  <a:tcPr/>
                </a:tc>
                <a:tc>
                  <a:txBody>
                    <a:bodyPr/>
                    <a:lstStyle/>
                    <a:p>
                      <a:pPr marL="117475" marR="0" indent="0" algn="l" defTabSz="914400" rtl="0" eaLnBrk="1" fontAlgn="auto" latinLnBrk="0" hangingPunct="1">
                        <a:lnSpc>
                          <a:spcPct val="100000"/>
                        </a:lnSpc>
                        <a:spcBef>
                          <a:spcPts val="0"/>
                        </a:spcBef>
                        <a:spcAft>
                          <a:spcPts val="0"/>
                        </a:spcAft>
                        <a:buClrTx/>
                        <a:buSzTx/>
                        <a:buFontTx/>
                        <a:buNone/>
                        <a:tabLst/>
                        <a:defRPr/>
                      </a:pPr>
                      <a:r>
                        <a:rPr lang="en-US" sz="1900" b="0" i="0" u="none" strike="noStrike" dirty="0" smtClean="0">
                          <a:solidFill>
                            <a:srgbClr val="000000"/>
                          </a:solidFill>
                          <a:effectLst/>
                          <a:latin typeface="+mn-lt"/>
                          <a:cs typeface="Times New Roman" pitchFamily="18" charset="0"/>
                        </a:rPr>
                        <a:t>c. </a:t>
                      </a:r>
                      <a:r>
                        <a:rPr lang="en-US" sz="1900" b="0" i="0" u="none" strike="noStrike" baseline="0" dirty="0" smtClean="0">
                          <a:solidFill>
                            <a:srgbClr val="000000"/>
                          </a:solidFill>
                          <a:effectLst/>
                          <a:latin typeface="+mn-lt"/>
                          <a:cs typeface="Times New Roman" pitchFamily="18" charset="0"/>
                        </a:rPr>
                        <a:t> Examine how mass production and advertising led to increasing consumerism, including Henry Ford and the automobile.</a:t>
                      </a:r>
                      <a:endParaRPr lang="en-US" sz="1900" b="0"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angle 2"/>
          <p:cNvSpPr/>
          <p:nvPr/>
        </p:nvSpPr>
        <p:spPr>
          <a:xfrm>
            <a:off x="141321" y="735490"/>
            <a:ext cx="2887629" cy="461665"/>
          </a:xfrm>
          <a:prstGeom prst="rect">
            <a:avLst/>
          </a:prstGeom>
          <a:ln>
            <a:solidFill>
              <a:schemeClr val="tx1"/>
            </a:solidFill>
          </a:ln>
        </p:spPr>
        <p:txBody>
          <a:bodyPr wrap="square">
            <a:spAutoFit/>
          </a:bodyPr>
          <a:lstStyle/>
          <a:p>
            <a:r>
              <a:rPr lang="en-US" sz="2400" b="1" dirty="0" smtClean="0"/>
              <a:t>United States History</a:t>
            </a:r>
          </a:p>
        </p:txBody>
      </p:sp>
    </p:spTree>
    <p:extLst>
      <p:ext uri="{BB962C8B-B14F-4D97-AF65-F5344CB8AC3E}">
        <p14:creationId xmlns:p14="http://schemas.microsoft.com/office/powerpoint/2010/main" val="25185499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79</a:t>
            </a:fld>
            <a:endParaRPr lang="en-US" dirty="0"/>
          </a:p>
        </p:txBody>
      </p:sp>
      <p:pic>
        <p:nvPicPr>
          <p:cNvPr id="2" name="Picture 1"/>
          <p:cNvPicPr>
            <a:picLocks noChangeAspect="1"/>
          </p:cNvPicPr>
          <p:nvPr/>
        </p:nvPicPr>
        <p:blipFill>
          <a:blip r:embed="rId2"/>
          <a:stretch>
            <a:fillRect/>
          </a:stretch>
        </p:blipFill>
        <p:spPr>
          <a:xfrm>
            <a:off x="119336" y="328613"/>
            <a:ext cx="8824639" cy="6027738"/>
          </a:xfrm>
          <a:prstGeom prst="rect">
            <a:avLst/>
          </a:prstGeom>
          <a:ln>
            <a:solidFill>
              <a:schemeClr val="tx1"/>
            </a:solidFill>
          </a:ln>
        </p:spPr>
      </p:pic>
      <p:sp>
        <p:nvSpPr>
          <p:cNvPr id="6" name="Rectangle 5"/>
          <p:cNvSpPr/>
          <p:nvPr/>
        </p:nvSpPr>
        <p:spPr>
          <a:xfrm rot="10800000" flipV="1">
            <a:off x="1171575" y="5381171"/>
            <a:ext cx="6315075" cy="369332"/>
          </a:xfrm>
          <a:prstGeom prst="rect">
            <a:avLst/>
          </a:prstGeom>
          <a:noFill/>
          <a:ln>
            <a:solidFill>
              <a:srgbClr val="C00000"/>
            </a:solidFill>
          </a:ln>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The task shown on the next two slides aligns to this extension. </a:t>
            </a:r>
            <a:endParaRPr lang="en-US" b="0" cap="none" spc="0" dirty="0">
              <a:ln w="0"/>
              <a:solidFill>
                <a:schemeClr val="tx1"/>
              </a:solidFill>
              <a:effectLst>
                <a:outerShdw blurRad="38100" dist="19050" dir="2700000" algn="tl" rotWithShape="0">
                  <a:schemeClr val="dk1">
                    <a:alpha val="40000"/>
                  </a:schemeClr>
                </a:outerShdw>
              </a:effectLst>
            </a:endParaRPr>
          </a:p>
        </p:txBody>
      </p:sp>
      <p:cxnSp>
        <p:nvCxnSpPr>
          <p:cNvPr id="7" name="Straight Arrow Connector 6"/>
          <p:cNvCxnSpPr/>
          <p:nvPr/>
        </p:nvCxnSpPr>
        <p:spPr>
          <a:xfrm flipH="1" flipV="1">
            <a:off x="5329918" y="3772130"/>
            <a:ext cx="14288" cy="160904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426857" y="2757714"/>
            <a:ext cx="2133600" cy="950783"/>
          </a:xfrm>
          <a:prstGeom prst="rect">
            <a:avLst/>
          </a:prstGeom>
          <a:noFill/>
          <a:ln>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40109922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Alignment–</a:t>
            </a:r>
            <a:br>
              <a:rPr lang="en-US" altLang="en-US" dirty="0"/>
            </a:br>
            <a:r>
              <a:rPr lang="en-US" altLang="en-US" dirty="0"/>
              <a:t>Identifying the Skills</a:t>
            </a:r>
            <a:endParaRPr lang="en-US" dirty="0"/>
          </a:p>
        </p:txBody>
      </p:sp>
      <p:sp>
        <p:nvSpPr>
          <p:cNvPr id="3" name="Content Placeholder 2"/>
          <p:cNvSpPr>
            <a:spLocks noGrp="1"/>
          </p:cNvSpPr>
          <p:nvPr>
            <p:ph idx="1"/>
          </p:nvPr>
        </p:nvSpPr>
        <p:spPr>
          <a:xfrm>
            <a:off x="520856" y="1659579"/>
            <a:ext cx="7886700" cy="4351338"/>
          </a:xfrm>
        </p:spPr>
        <p:txBody>
          <a:bodyPr>
            <a:normAutofit/>
          </a:bodyPr>
          <a:lstStyle/>
          <a:p>
            <a:r>
              <a:rPr lang="en-US" altLang="en-US" sz="2400" dirty="0"/>
              <a:t>Some of the </a:t>
            </a:r>
            <a:r>
              <a:rPr lang="en-US" altLang="en-US" sz="2400" dirty="0" smtClean="0"/>
              <a:t>state-mandated </a:t>
            </a:r>
            <a:r>
              <a:rPr lang="en-US" altLang="en-US" sz="2400" dirty="0"/>
              <a:t>standards are </a:t>
            </a:r>
            <a:r>
              <a:rPr lang="en-US" altLang="en-US" sz="2400" dirty="0" smtClean="0"/>
              <a:t>quite broad </a:t>
            </a:r>
            <a:r>
              <a:rPr lang="en-US" altLang="en-US" sz="2400" dirty="0"/>
              <a:t>and encompass more </a:t>
            </a:r>
            <a:r>
              <a:rPr lang="en-US" altLang="en-US" sz="2400" dirty="0" smtClean="0"/>
              <a:t>than one skill, </a:t>
            </a:r>
            <a:r>
              <a:rPr lang="en-US" altLang="en-US" sz="2400" dirty="0"/>
              <a:t>while others are very specific.</a:t>
            </a:r>
          </a:p>
          <a:p>
            <a:r>
              <a:rPr lang="en-US" altLang="en-US" sz="2400" dirty="0" smtClean="0"/>
              <a:t>For </a:t>
            </a:r>
            <a:r>
              <a:rPr lang="en-US" altLang="en-US" sz="2400" dirty="0"/>
              <a:t>many GAA students, it is </a:t>
            </a:r>
            <a:r>
              <a:rPr lang="en-US" altLang="en-US" sz="2400" dirty="0" smtClean="0"/>
              <a:t>most appropriate </a:t>
            </a:r>
            <a:r>
              <a:rPr lang="en-US" altLang="en-US" sz="2400" dirty="0"/>
              <a:t>to </a:t>
            </a:r>
            <a:r>
              <a:rPr lang="en-US" altLang="en-US" sz="2400" dirty="0" smtClean="0"/>
              <a:t>choose a single </a:t>
            </a:r>
            <a:r>
              <a:rPr lang="en-US" altLang="en-US" sz="2400" dirty="0"/>
              <a:t>skill around which to design the </a:t>
            </a:r>
            <a:r>
              <a:rPr lang="en-US" altLang="en-US" sz="2400" dirty="0" smtClean="0"/>
              <a:t>4 assessment </a:t>
            </a:r>
            <a:r>
              <a:rPr lang="en-US" altLang="en-US" sz="2400" dirty="0"/>
              <a:t>tasks. It is not necessary for assessment tasks to encompass everything mentioned in the standard</a:t>
            </a:r>
            <a:r>
              <a:rPr lang="en-US" altLang="en-US" sz="2400" dirty="0" smtClean="0"/>
              <a:t>.</a:t>
            </a:r>
          </a:p>
          <a:p>
            <a:pPr lvl="1"/>
            <a:r>
              <a:rPr lang="en-US" altLang="en-US" sz="2000" dirty="0"/>
              <a:t>The same skill(s) must be demonstrated in both collection periods.</a:t>
            </a:r>
          </a:p>
          <a:p>
            <a:pPr lvl="1"/>
            <a:r>
              <a:rPr lang="en-US" altLang="en-US" sz="2000" dirty="0"/>
              <a:t>Additional skills can be added in the second collection period</a:t>
            </a:r>
            <a:r>
              <a:rPr lang="en-US" altLang="en-US" sz="2000" dirty="0" smtClean="0"/>
              <a:t>.</a:t>
            </a:r>
          </a:p>
          <a:p>
            <a:r>
              <a:rPr lang="en-US" altLang="en-US" sz="2400" dirty="0"/>
              <a:t>Tasks which align to standards of one grade level may not align to standards of different grade levels.</a:t>
            </a:r>
          </a:p>
          <a:p>
            <a:endParaRPr lang="en-US" altLang="en-US" sz="2400" dirty="0"/>
          </a:p>
          <a:p>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8</a:t>
            </a:fld>
            <a:endParaRPr lang="en-US" dirty="0"/>
          </a:p>
        </p:txBody>
      </p:sp>
    </p:spTree>
    <p:extLst>
      <p:ext uri="{BB962C8B-B14F-4D97-AF65-F5344CB8AC3E}">
        <p14:creationId xmlns:p14="http://schemas.microsoft.com/office/powerpoint/2010/main" val="327635554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80</a:t>
            </a:fld>
            <a:endParaRPr lang="en-US" dirty="0"/>
          </a:p>
        </p:txBody>
      </p:sp>
      <p:pic>
        <p:nvPicPr>
          <p:cNvPr id="2" name="Picture 1"/>
          <p:cNvPicPr>
            <a:picLocks noChangeAspect="1"/>
          </p:cNvPicPr>
          <p:nvPr/>
        </p:nvPicPr>
        <p:blipFill>
          <a:blip r:embed="rId2"/>
          <a:stretch>
            <a:fillRect/>
          </a:stretch>
        </p:blipFill>
        <p:spPr>
          <a:xfrm>
            <a:off x="4012001" y="200487"/>
            <a:ext cx="4891897" cy="6338426"/>
          </a:xfrm>
          <a:prstGeom prst="rect">
            <a:avLst/>
          </a:prstGeom>
          <a:ln>
            <a:solidFill>
              <a:schemeClr val="tx1"/>
            </a:solidFill>
          </a:ln>
        </p:spPr>
      </p:pic>
      <p:sp>
        <p:nvSpPr>
          <p:cNvPr id="5" name="Rectangle 4"/>
          <p:cNvSpPr/>
          <p:nvPr/>
        </p:nvSpPr>
        <p:spPr>
          <a:xfrm>
            <a:off x="190005" y="2104437"/>
            <a:ext cx="2681784" cy="954107"/>
          </a:xfrm>
          <a:prstGeom prst="rect">
            <a:avLst/>
          </a:prstGeom>
          <a:ln>
            <a:solidFill>
              <a:schemeClr val="tx1"/>
            </a:solidFill>
          </a:ln>
        </p:spPr>
        <p:txBody>
          <a:bodyPr wrap="square">
            <a:spAutoFit/>
          </a:bodyPr>
          <a:lstStyle/>
          <a:p>
            <a:pPr>
              <a:spcBef>
                <a:spcPct val="0"/>
              </a:spcBef>
              <a:defRPr/>
            </a:pPr>
            <a:r>
              <a:rPr lang="en-US" altLang="en-US" sz="1400" dirty="0" smtClean="0">
                <a:latin typeface="Arial" charset="0"/>
              </a:rPr>
              <a:t>The student’s task is to identify changes brought about in the United States by the use of the automobile.</a:t>
            </a:r>
          </a:p>
        </p:txBody>
      </p:sp>
      <p:sp>
        <p:nvSpPr>
          <p:cNvPr id="6" name="Rectangle 5"/>
          <p:cNvSpPr/>
          <p:nvPr/>
        </p:nvSpPr>
        <p:spPr>
          <a:xfrm>
            <a:off x="190005" y="290513"/>
            <a:ext cx="2681784" cy="1323439"/>
          </a:xfrm>
          <a:prstGeom prst="rect">
            <a:avLst/>
          </a:prstGeom>
          <a:ln>
            <a:solidFill>
              <a:schemeClr val="tx1"/>
            </a:solidFill>
          </a:ln>
        </p:spPr>
        <p:txBody>
          <a:bodyPr wrap="square">
            <a:spAutoFit/>
          </a:bodyPr>
          <a:lstStyle/>
          <a:p>
            <a:r>
              <a:rPr lang="en-US" altLang="en-US" sz="2000" b="1" dirty="0" smtClean="0">
                <a:latin typeface="Arial Rounded MT Bold" panose="020F0704030504030204" pitchFamily="34" charset="0"/>
              </a:rPr>
              <a:t>Example</a:t>
            </a:r>
          </a:p>
          <a:p>
            <a:r>
              <a:rPr lang="en-US" sz="2000" b="1" dirty="0" smtClean="0">
                <a:latin typeface="Arial Rounded MT Bold" panose="020F0704030504030204" pitchFamily="34" charset="0"/>
              </a:rPr>
              <a:t>Social Studies 1</a:t>
            </a:r>
          </a:p>
          <a:p>
            <a:r>
              <a:rPr lang="en-US" sz="2000" b="1" dirty="0" smtClean="0">
                <a:latin typeface="Arial Rounded MT Bold" panose="020F0704030504030204" pitchFamily="34" charset="0"/>
              </a:rPr>
              <a:t>U.S. History</a:t>
            </a:r>
          </a:p>
          <a:p>
            <a:r>
              <a:rPr lang="en-US" sz="2000" b="1" dirty="0" smtClean="0">
                <a:latin typeface="Arial Rounded MT Bold" panose="020F0704030504030204" pitchFamily="34" charset="0"/>
              </a:rPr>
              <a:t>Grade HS</a:t>
            </a:r>
            <a:endParaRPr lang="en-US" sz="2000" b="1" dirty="0">
              <a:latin typeface="Arial Rounded MT Bold" panose="020F0704030504030204" pitchFamily="34" charset="0"/>
            </a:endParaRPr>
          </a:p>
        </p:txBody>
      </p:sp>
    </p:spTree>
    <p:extLst>
      <p:ext uri="{BB962C8B-B14F-4D97-AF65-F5344CB8AC3E}">
        <p14:creationId xmlns:p14="http://schemas.microsoft.com/office/powerpoint/2010/main" val="25991980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81</a:t>
            </a:fld>
            <a:endParaRPr lang="en-US" dirty="0"/>
          </a:p>
        </p:txBody>
      </p:sp>
      <p:pic>
        <p:nvPicPr>
          <p:cNvPr id="5" name="Picture 4"/>
          <p:cNvPicPr>
            <a:picLocks noChangeAspect="1"/>
          </p:cNvPicPr>
          <p:nvPr/>
        </p:nvPicPr>
        <p:blipFill>
          <a:blip r:embed="rId2"/>
          <a:stretch>
            <a:fillRect/>
          </a:stretch>
        </p:blipFill>
        <p:spPr>
          <a:xfrm>
            <a:off x="414338" y="271134"/>
            <a:ext cx="8501062" cy="5710566"/>
          </a:xfrm>
          <a:prstGeom prst="rect">
            <a:avLst/>
          </a:prstGeom>
          <a:ln>
            <a:solidFill>
              <a:schemeClr val="tx1"/>
            </a:solidFill>
          </a:ln>
        </p:spPr>
      </p:pic>
    </p:spTree>
    <p:extLst>
      <p:ext uri="{BB962C8B-B14F-4D97-AF65-F5344CB8AC3E}">
        <p14:creationId xmlns:p14="http://schemas.microsoft.com/office/powerpoint/2010/main" val="60985809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19" y="188685"/>
            <a:ext cx="7751538" cy="349933"/>
          </a:xfrm>
        </p:spPr>
        <p:txBody>
          <a:bodyPr>
            <a:noAutofit/>
          </a:bodyPr>
          <a:lstStyle/>
          <a:p>
            <a:r>
              <a:rPr lang="en-US" sz="2800" dirty="0" smtClean="0"/>
              <a:t>Grade HS Social Studies 2 Example</a:t>
            </a:r>
            <a:endParaRPr lang="en-US" sz="2800" dirty="0"/>
          </a:p>
        </p:txBody>
      </p:sp>
      <p:sp>
        <p:nvSpPr>
          <p:cNvPr id="4" name="Slide Number Placeholder 3"/>
          <p:cNvSpPr>
            <a:spLocks noGrp="1"/>
          </p:cNvSpPr>
          <p:nvPr>
            <p:ph type="sldNum" sz="quarter" idx="4"/>
          </p:nvPr>
        </p:nvSpPr>
        <p:spPr/>
        <p:txBody>
          <a:bodyPr/>
          <a:lstStyle/>
          <a:p>
            <a:fld id="{E9AFC3F1-A379-4782-9A04-F9C4854358FA}" type="slidenum">
              <a:rPr lang="en-US" smtClean="0"/>
              <a:pPr/>
              <a:t>82</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03135067"/>
              </p:ext>
            </p:extLst>
          </p:nvPr>
        </p:nvGraphicFramePr>
        <p:xfrm>
          <a:off x="141320" y="2918566"/>
          <a:ext cx="8163436" cy="2004164"/>
        </p:xfrm>
        <a:graphic>
          <a:graphicData uri="http://schemas.openxmlformats.org/drawingml/2006/table">
            <a:tbl>
              <a:tblPr>
                <a:tableStyleId>{5C22544A-7EE6-4342-B048-85BDC9FD1C3A}</a:tableStyleId>
              </a:tblPr>
              <a:tblGrid>
                <a:gridCol w="184357"/>
                <a:gridCol w="7979079"/>
              </a:tblGrid>
              <a:tr h="807380">
                <a:tc rowSpan="2">
                  <a:txBody>
                    <a:bodyPr/>
                    <a:lstStyle/>
                    <a:p>
                      <a:pPr marL="117475" indent="0"/>
                      <a:endParaRPr lang="en-US" sz="2400" b="1" u="none" strike="noStrike" baseline="0" dirty="0" smtClean="0">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17475" marR="0" indent="0" algn="l" defTabSz="914400" rtl="0" eaLnBrk="1" fontAlgn="ctr" latinLnBrk="0" hangingPunct="1">
                        <a:lnSpc>
                          <a:spcPct val="100000"/>
                        </a:lnSpc>
                        <a:spcBef>
                          <a:spcPts val="0"/>
                        </a:spcBef>
                        <a:spcAft>
                          <a:spcPts val="0"/>
                        </a:spcAft>
                        <a:buClrTx/>
                        <a:buSzTx/>
                        <a:buFontTx/>
                        <a:buNone/>
                        <a:tabLst/>
                        <a:defRPr/>
                      </a:pPr>
                      <a:r>
                        <a:rPr lang="en-US" sz="2000" b="1" i="0" u="none" strike="noStrike" kern="1200" baseline="0" dirty="0" smtClean="0">
                          <a:solidFill>
                            <a:schemeClr val="dk1"/>
                          </a:solidFill>
                          <a:latin typeface="+mn-lt"/>
                          <a:ea typeface="+mn-ea"/>
                          <a:cs typeface="Times New Roman" panose="02020603050405020304" pitchFamily="18" charset="0"/>
                        </a:rPr>
                        <a:t>SSEPF6 Describe how the earnings of workers are determined in the marketplace.</a:t>
                      </a:r>
                      <a:endParaRPr lang="en-US" sz="2000" b="1"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96784">
                <a:tc vMerge="1">
                  <a:txBody>
                    <a:bodyPr/>
                    <a:lstStyle/>
                    <a:p>
                      <a:endParaRPr lang="en-US"/>
                    </a:p>
                  </a:txBody>
                  <a:tcPr/>
                </a:tc>
                <a:tc>
                  <a:txBody>
                    <a:bodyPr/>
                    <a:lstStyle/>
                    <a:p>
                      <a:pPr marL="117475" marR="0" indent="0" algn="l" defTabSz="914400" rtl="0" eaLnBrk="1" fontAlgn="auto" latinLnBrk="0" hangingPunct="1">
                        <a:lnSpc>
                          <a:spcPct val="100000"/>
                        </a:lnSpc>
                        <a:spcBef>
                          <a:spcPts val="0"/>
                        </a:spcBef>
                        <a:spcAft>
                          <a:spcPts val="0"/>
                        </a:spcAft>
                        <a:buClrTx/>
                        <a:buSzTx/>
                        <a:buFontTx/>
                        <a:buNone/>
                        <a:tabLst/>
                        <a:defRPr/>
                      </a:pPr>
                      <a:r>
                        <a:rPr lang="en-US" sz="1900" b="0" i="0" u="none" strike="noStrike" dirty="0" smtClean="0">
                          <a:solidFill>
                            <a:srgbClr val="000000"/>
                          </a:solidFill>
                          <a:effectLst/>
                          <a:latin typeface="+mn-lt"/>
                          <a:cs typeface="Times New Roman" pitchFamily="18" charset="0"/>
                        </a:rPr>
                        <a:t>a. </a:t>
                      </a:r>
                      <a:r>
                        <a:rPr lang="en-US" sz="1900" b="0" i="0" u="none" strike="noStrike" baseline="0" dirty="0" smtClean="0">
                          <a:solidFill>
                            <a:srgbClr val="000000"/>
                          </a:solidFill>
                          <a:effectLst/>
                          <a:latin typeface="+mn-lt"/>
                          <a:cs typeface="Times New Roman" pitchFamily="18" charset="0"/>
                        </a:rPr>
                        <a:t> Identify skills that are required to be successful in the workplace, including positive work ethics, punctuality, time management, teamwork, communication skills, and good character..</a:t>
                      </a:r>
                      <a:endParaRPr lang="en-US" sz="1900" b="0" i="0" u="none" strike="noStrike" dirty="0" smtClean="0">
                        <a:solidFill>
                          <a:srgbClr val="000000"/>
                        </a:solidFill>
                        <a:effectLst/>
                        <a:latin typeface="+mn-lt"/>
                        <a:cs typeface="Times New Roman"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Rectangle 2"/>
          <p:cNvSpPr/>
          <p:nvPr/>
        </p:nvSpPr>
        <p:spPr>
          <a:xfrm>
            <a:off x="141322" y="735490"/>
            <a:ext cx="1544604" cy="461665"/>
          </a:xfrm>
          <a:prstGeom prst="rect">
            <a:avLst/>
          </a:prstGeom>
          <a:ln>
            <a:solidFill>
              <a:schemeClr val="tx1"/>
            </a:solidFill>
          </a:ln>
        </p:spPr>
        <p:txBody>
          <a:bodyPr wrap="square">
            <a:spAutoFit/>
          </a:bodyPr>
          <a:lstStyle/>
          <a:p>
            <a:r>
              <a:rPr lang="en-US" sz="2400" b="1" dirty="0" smtClean="0"/>
              <a:t>Economics</a:t>
            </a:r>
          </a:p>
        </p:txBody>
      </p:sp>
    </p:spTree>
    <p:extLst>
      <p:ext uri="{BB962C8B-B14F-4D97-AF65-F5344CB8AC3E}">
        <p14:creationId xmlns:p14="http://schemas.microsoft.com/office/powerpoint/2010/main" val="251867417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83</a:t>
            </a:fld>
            <a:endParaRPr lang="en-US" dirty="0"/>
          </a:p>
        </p:txBody>
      </p:sp>
      <p:pic>
        <p:nvPicPr>
          <p:cNvPr id="5" name="Picture 4"/>
          <p:cNvPicPr>
            <a:picLocks noChangeAspect="1"/>
          </p:cNvPicPr>
          <p:nvPr/>
        </p:nvPicPr>
        <p:blipFill>
          <a:blip r:embed="rId2"/>
          <a:stretch>
            <a:fillRect/>
          </a:stretch>
        </p:blipFill>
        <p:spPr>
          <a:xfrm>
            <a:off x="205607" y="552451"/>
            <a:ext cx="8712100" cy="5986462"/>
          </a:xfrm>
          <a:prstGeom prst="rect">
            <a:avLst/>
          </a:prstGeom>
          <a:ln>
            <a:solidFill>
              <a:schemeClr val="tx1"/>
            </a:solidFill>
          </a:ln>
        </p:spPr>
      </p:pic>
      <p:sp>
        <p:nvSpPr>
          <p:cNvPr id="6" name="Rectangle 5"/>
          <p:cNvSpPr/>
          <p:nvPr/>
        </p:nvSpPr>
        <p:spPr>
          <a:xfrm rot="10800000" flipV="1">
            <a:off x="500063" y="5424033"/>
            <a:ext cx="6315075" cy="369332"/>
          </a:xfrm>
          <a:prstGeom prst="rect">
            <a:avLst/>
          </a:prstGeom>
          <a:noFill/>
          <a:ln>
            <a:solidFill>
              <a:srgbClr val="C00000"/>
            </a:solidFill>
          </a:ln>
        </p:spPr>
        <p:txBody>
          <a:bodyPr wrap="square" lIns="91440" tIns="45720" rIns="91440" bIns="45720">
            <a:spAutoFit/>
          </a:bodyPr>
          <a:lstStyle/>
          <a:p>
            <a:pPr algn="ctr"/>
            <a:r>
              <a:rPr lang="en-US" dirty="0" smtClean="0">
                <a:ln w="0"/>
                <a:effectLst>
                  <a:outerShdw blurRad="38100" dist="19050" dir="2700000" algn="tl" rotWithShape="0">
                    <a:schemeClr val="dk1">
                      <a:alpha val="40000"/>
                    </a:schemeClr>
                  </a:outerShdw>
                </a:effectLst>
              </a:rPr>
              <a:t>The task shown on the next two slides aligns to this extension. </a:t>
            </a:r>
            <a:endParaRPr lang="en-US" b="0" cap="none" spc="0" dirty="0">
              <a:ln w="0"/>
              <a:solidFill>
                <a:schemeClr val="tx1"/>
              </a:solidFill>
              <a:effectLst>
                <a:outerShdw blurRad="38100" dist="19050" dir="2700000" algn="tl" rotWithShape="0">
                  <a:schemeClr val="dk1">
                    <a:alpha val="40000"/>
                  </a:schemeClr>
                </a:outerShdw>
              </a:effectLst>
            </a:endParaRPr>
          </a:p>
        </p:txBody>
      </p:sp>
      <p:cxnSp>
        <p:nvCxnSpPr>
          <p:cNvPr id="7" name="Straight Arrow Connector 6"/>
          <p:cNvCxnSpPr/>
          <p:nvPr/>
        </p:nvCxnSpPr>
        <p:spPr>
          <a:xfrm flipH="1" flipV="1">
            <a:off x="3457575" y="3013722"/>
            <a:ext cx="11339" cy="241031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496456" y="2090056"/>
            <a:ext cx="2032681" cy="898185"/>
          </a:xfrm>
          <a:prstGeom prst="rect">
            <a:avLst/>
          </a:prstGeom>
          <a:noFill/>
          <a:ln>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135046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84</a:t>
            </a:fld>
            <a:endParaRPr lang="en-US" dirty="0"/>
          </a:p>
        </p:txBody>
      </p:sp>
      <p:pic>
        <p:nvPicPr>
          <p:cNvPr id="5" name="Picture 4"/>
          <p:cNvPicPr>
            <a:picLocks noChangeAspect="1"/>
          </p:cNvPicPr>
          <p:nvPr/>
        </p:nvPicPr>
        <p:blipFill>
          <a:blip r:embed="rId2"/>
          <a:stretch>
            <a:fillRect/>
          </a:stretch>
        </p:blipFill>
        <p:spPr>
          <a:xfrm>
            <a:off x="4818743" y="89806"/>
            <a:ext cx="4143148" cy="6631669"/>
          </a:xfrm>
          <a:prstGeom prst="rect">
            <a:avLst/>
          </a:prstGeom>
          <a:ln>
            <a:solidFill>
              <a:schemeClr val="tx1"/>
            </a:solidFill>
          </a:ln>
        </p:spPr>
      </p:pic>
      <p:sp>
        <p:nvSpPr>
          <p:cNvPr id="6" name="Rectangle 5"/>
          <p:cNvSpPr/>
          <p:nvPr/>
        </p:nvSpPr>
        <p:spPr>
          <a:xfrm>
            <a:off x="190005" y="290513"/>
            <a:ext cx="2681784" cy="1323439"/>
          </a:xfrm>
          <a:prstGeom prst="rect">
            <a:avLst/>
          </a:prstGeom>
          <a:ln>
            <a:solidFill>
              <a:schemeClr val="tx1"/>
            </a:solidFill>
          </a:ln>
        </p:spPr>
        <p:txBody>
          <a:bodyPr wrap="square">
            <a:spAutoFit/>
          </a:bodyPr>
          <a:lstStyle/>
          <a:p>
            <a:r>
              <a:rPr lang="en-US" altLang="en-US" sz="2000" b="1" dirty="0" smtClean="0">
                <a:latin typeface="Arial Rounded MT Bold" panose="020F0704030504030204" pitchFamily="34" charset="0"/>
              </a:rPr>
              <a:t>Example</a:t>
            </a:r>
          </a:p>
          <a:p>
            <a:r>
              <a:rPr lang="en-US" sz="2000" b="1" dirty="0" smtClean="0">
                <a:latin typeface="Arial Rounded MT Bold" panose="020F0704030504030204" pitchFamily="34" charset="0"/>
              </a:rPr>
              <a:t>Social Studies 2</a:t>
            </a:r>
          </a:p>
          <a:p>
            <a:r>
              <a:rPr lang="en-US" sz="2000" b="1" dirty="0" smtClean="0">
                <a:latin typeface="Arial Rounded MT Bold" panose="020F0704030504030204" pitchFamily="34" charset="0"/>
              </a:rPr>
              <a:t>Economics</a:t>
            </a:r>
          </a:p>
          <a:p>
            <a:r>
              <a:rPr lang="en-US" sz="2000" b="1" dirty="0" smtClean="0">
                <a:latin typeface="Arial Rounded MT Bold" panose="020F0704030504030204" pitchFamily="34" charset="0"/>
              </a:rPr>
              <a:t>Grade HS</a:t>
            </a:r>
            <a:endParaRPr lang="en-US" sz="2000" b="1" dirty="0">
              <a:latin typeface="Arial Rounded MT Bold" panose="020F0704030504030204" pitchFamily="34" charset="0"/>
            </a:endParaRPr>
          </a:p>
        </p:txBody>
      </p:sp>
      <p:sp>
        <p:nvSpPr>
          <p:cNvPr id="7" name="Rectangle 6"/>
          <p:cNvSpPr/>
          <p:nvPr/>
        </p:nvSpPr>
        <p:spPr>
          <a:xfrm>
            <a:off x="190005" y="2104437"/>
            <a:ext cx="2681784" cy="738664"/>
          </a:xfrm>
          <a:prstGeom prst="rect">
            <a:avLst/>
          </a:prstGeom>
          <a:ln>
            <a:solidFill>
              <a:schemeClr val="tx1"/>
            </a:solidFill>
          </a:ln>
        </p:spPr>
        <p:txBody>
          <a:bodyPr wrap="square">
            <a:spAutoFit/>
          </a:bodyPr>
          <a:lstStyle/>
          <a:p>
            <a:pPr>
              <a:spcBef>
                <a:spcPct val="0"/>
              </a:spcBef>
              <a:defRPr/>
            </a:pPr>
            <a:r>
              <a:rPr lang="en-US" altLang="en-US" sz="1400" dirty="0" smtClean="0">
                <a:latin typeface="Arial" charset="0"/>
              </a:rPr>
              <a:t>The student was asked to describe positive behaviors in the workplace.</a:t>
            </a:r>
          </a:p>
        </p:txBody>
      </p:sp>
    </p:spTree>
    <p:extLst>
      <p:ext uri="{BB962C8B-B14F-4D97-AF65-F5344CB8AC3E}">
        <p14:creationId xmlns:p14="http://schemas.microsoft.com/office/powerpoint/2010/main" val="28005209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16A82E43-F334-4B83-9151-C0C24AE8A2BC}" type="datetime1">
              <a:rPr lang="en-US" smtClean="0"/>
              <a:t>10/31/2017</a:t>
            </a:fld>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85</a:t>
            </a:fld>
            <a:endParaRPr lang="en-US" dirty="0"/>
          </a:p>
        </p:txBody>
      </p:sp>
      <p:pic>
        <p:nvPicPr>
          <p:cNvPr id="2" name="Picture 1"/>
          <p:cNvPicPr>
            <a:picLocks noChangeAspect="1"/>
          </p:cNvPicPr>
          <p:nvPr/>
        </p:nvPicPr>
        <p:blipFill>
          <a:blip r:embed="rId3"/>
          <a:stretch>
            <a:fillRect/>
          </a:stretch>
        </p:blipFill>
        <p:spPr>
          <a:xfrm>
            <a:off x="742950" y="757239"/>
            <a:ext cx="8029575" cy="4276724"/>
          </a:xfrm>
          <a:prstGeom prst="rect">
            <a:avLst/>
          </a:prstGeom>
          <a:ln>
            <a:solidFill>
              <a:schemeClr val="tx1"/>
            </a:solidFill>
          </a:ln>
        </p:spPr>
      </p:pic>
      <p:sp>
        <p:nvSpPr>
          <p:cNvPr id="5" name="Rectangle 4"/>
          <p:cNvSpPr/>
          <p:nvPr/>
        </p:nvSpPr>
        <p:spPr>
          <a:xfrm>
            <a:off x="742949" y="5257562"/>
            <a:ext cx="8029575" cy="738664"/>
          </a:xfrm>
          <a:prstGeom prst="rect">
            <a:avLst/>
          </a:prstGeom>
          <a:ln>
            <a:solidFill>
              <a:schemeClr val="tx1"/>
            </a:solidFill>
          </a:ln>
        </p:spPr>
        <p:txBody>
          <a:bodyPr wrap="square">
            <a:spAutoFit/>
          </a:bodyPr>
          <a:lstStyle/>
          <a:p>
            <a:pPr>
              <a:spcBef>
                <a:spcPct val="0"/>
              </a:spcBef>
              <a:defRPr/>
            </a:pPr>
            <a:r>
              <a:rPr lang="en-US" altLang="en-US" sz="1400" dirty="0" smtClean="0">
                <a:latin typeface="Arial" charset="0"/>
              </a:rPr>
              <a:t>The student’s handwriting is very faint, so his answers were transcribed and highlighted in the red box on the worksheet. Misspelled words and errors in word order have been corrected. The student was asked to write five phrases to describe positive work behaviors. </a:t>
            </a:r>
          </a:p>
        </p:txBody>
      </p:sp>
    </p:spTree>
    <p:extLst>
      <p:ext uri="{BB962C8B-B14F-4D97-AF65-F5344CB8AC3E}">
        <p14:creationId xmlns:p14="http://schemas.microsoft.com/office/powerpoint/2010/main" val="255511882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Evidence Requirements</a:t>
            </a:r>
            <a:endParaRPr lang="en-US" dirty="0"/>
          </a:p>
        </p:txBody>
      </p:sp>
      <p:sp>
        <p:nvSpPr>
          <p:cNvPr id="3" name="Content Placeholder 2"/>
          <p:cNvSpPr>
            <a:spLocks noGrp="1"/>
          </p:cNvSpPr>
          <p:nvPr>
            <p:ph idx="1"/>
          </p:nvPr>
        </p:nvSpPr>
        <p:spPr/>
        <p:txBody>
          <a:bodyPr>
            <a:normAutofit/>
          </a:bodyPr>
          <a:lstStyle/>
          <a:p>
            <a:pPr>
              <a:defRPr/>
            </a:pPr>
            <a:r>
              <a:rPr lang="en-US" dirty="0"/>
              <a:t>Each type of evidence, whether Primary or Secondary, has specific requirements that must be met in order to be </a:t>
            </a:r>
            <a:r>
              <a:rPr lang="en-US" dirty="0" err="1"/>
              <a:t>scorable</a:t>
            </a:r>
            <a:r>
              <a:rPr lang="en-US" dirty="0"/>
              <a:t>.</a:t>
            </a:r>
          </a:p>
          <a:p>
            <a:pPr>
              <a:defRPr/>
            </a:pPr>
            <a:r>
              <a:rPr lang="en-US" dirty="0"/>
              <a:t>Explanations and samples of each type of evidence  are included in the </a:t>
            </a:r>
            <a:r>
              <a:rPr lang="en-US" i="1" dirty="0" smtClean="0">
                <a:solidFill>
                  <a:srgbClr val="FF0000"/>
                </a:solidFill>
              </a:rPr>
              <a:t>2017-2018 </a:t>
            </a:r>
            <a:r>
              <a:rPr lang="en-US" i="1" dirty="0">
                <a:solidFill>
                  <a:srgbClr val="FF0000"/>
                </a:solidFill>
              </a:rPr>
              <a:t>GAA Examiner’s </a:t>
            </a:r>
            <a:r>
              <a:rPr lang="en-US" i="1" dirty="0" smtClean="0">
                <a:solidFill>
                  <a:srgbClr val="FF0000"/>
                </a:solidFill>
              </a:rPr>
              <a:t>Manual</a:t>
            </a:r>
            <a:r>
              <a:rPr lang="en-US" i="1" dirty="0" smtClean="0"/>
              <a:t>.</a:t>
            </a:r>
            <a:endParaRPr lang="en-US" dirty="0"/>
          </a:p>
          <a:p>
            <a:pPr>
              <a:defRPr/>
            </a:pPr>
            <a:r>
              <a:rPr lang="en-US" dirty="0" smtClean="0"/>
              <a:t>It can be helpful to share proofreading and reviewing responsibilities among several individuals. </a:t>
            </a:r>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86</a:t>
            </a:fld>
            <a:endParaRPr lang="en-US" dirty="0"/>
          </a:p>
        </p:txBody>
      </p:sp>
    </p:spTree>
    <p:extLst>
      <p:ext uri="{BB962C8B-B14F-4D97-AF65-F5344CB8AC3E}">
        <p14:creationId xmlns:p14="http://schemas.microsoft.com/office/powerpoint/2010/main" val="362761543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Evidence Requirements</a:t>
            </a:r>
            <a:endParaRPr lang="en-US" dirty="0"/>
          </a:p>
        </p:txBody>
      </p:sp>
      <p:sp>
        <p:nvSpPr>
          <p:cNvPr id="3" name="Content Placeholder 2"/>
          <p:cNvSpPr>
            <a:spLocks noGrp="1"/>
          </p:cNvSpPr>
          <p:nvPr>
            <p:ph idx="1"/>
          </p:nvPr>
        </p:nvSpPr>
        <p:spPr/>
        <p:txBody>
          <a:bodyPr/>
          <a:lstStyle/>
          <a:p>
            <a:pPr>
              <a:defRPr/>
            </a:pPr>
            <a:r>
              <a:rPr lang="en-US" dirty="0"/>
              <a:t>Recommendations as to when and how to use each type of evidence can be found on pages </a:t>
            </a:r>
            <a:r>
              <a:rPr lang="en-US" b="1" dirty="0" smtClean="0">
                <a:solidFill>
                  <a:srgbClr val="FF0000"/>
                </a:solidFill>
              </a:rPr>
              <a:t>14-31 </a:t>
            </a:r>
            <a:r>
              <a:rPr lang="en-US" dirty="0">
                <a:solidFill>
                  <a:srgbClr val="FF0000"/>
                </a:solidFill>
              </a:rPr>
              <a:t>of the Examiner’s Manual. </a:t>
            </a:r>
          </a:p>
          <a:p>
            <a:pPr>
              <a:defRPr/>
            </a:pPr>
            <a:r>
              <a:rPr lang="en-US" dirty="0"/>
              <a:t>Use the GAA Evidence Checklist in order to familiarize test examiners and portfolio reviewers with the conditions that must be met for each type of evidence. It can be found on pages </a:t>
            </a:r>
            <a:r>
              <a:rPr lang="en-US" b="1" dirty="0">
                <a:solidFill>
                  <a:srgbClr val="FF0000"/>
                </a:solidFill>
              </a:rPr>
              <a:t>52-55</a:t>
            </a:r>
            <a:r>
              <a:rPr lang="en-US" dirty="0">
                <a:solidFill>
                  <a:srgbClr val="FF0000"/>
                </a:solidFill>
              </a:rPr>
              <a:t> of the manual. </a:t>
            </a:r>
          </a:p>
          <a:p>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87</a:t>
            </a:fld>
            <a:endParaRPr lang="en-US" dirty="0"/>
          </a:p>
        </p:txBody>
      </p:sp>
    </p:spTree>
    <p:extLst>
      <p:ext uri="{BB962C8B-B14F-4D97-AF65-F5344CB8AC3E}">
        <p14:creationId xmlns:p14="http://schemas.microsoft.com/office/powerpoint/2010/main" val="316015628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The Importance of Portfolio Review</a:t>
            </a:r>
            <a:endParaRPr lang="en-US" dirty="0"/>
          </a:p>
        </p:txBody>
      </p:sp>
      <p:sp>
        <p:nvSpPr>
          <p:cNvPr id="3" name="Content Placeholder 2"/>
          <p:cNvSpPr>
            <a:spLocks noGrp="1"/>
          </p:cNvSpPr>
          <p:nvPr>
            <p:ph idx="1"/>
          </p:nvPr>
        </p:nvSpPr>
        <p:spPr/>
        <p:txBody>
          <a:bodyPr>
            <a:normAutofit fontScale="92500" lnSpcReduction="10000"/>
          </a:bodyPr>
          <a:lstStyle/>
          <a:p>
            <a:pPr marL="0" indent="0">
              <a:lnSpc>
                <a:spcPct val="80000"/>
              </a:lnSpc>
              <a:buFont typeface="Arial" charset="0"/>
              <a:buNone/>
            </a:pPr>
            <a:r>
              <a:rPr lang="en-US" altLang="en-US" dirty="0"/>
              <a:t>When reviewing evidence documentation, the teachers and portfolio reviewers must ask themselves the following questions:</a:t>
            </a:r>
          </a:p>
          <a:p>
            <a:pPr lvl="1">
              <a:lnSpc>
                <a:spcPct val="80000"/>
              </a:lnSpc>
              <a:spcBef>
                <a:spcPct val="50000"/>
              </a:spcBef>
            </a:pPr>
            <a:r>
              <a:rPr lang="en-US" altLang="en-US" dirty="0"/>
              <a:t>What, specifically, was the student asked to do </a:t>
            </a:r>
            <a:r>
              <a:rPr lang="en-US" altLang="en-US" b="1" dirty="0"/>
              <a:t>as it aligns to the standard and indicator</a:t>
            </a:r>
            <a:r>
              <a:rPr lang="en-US" altLang="en-US" dirty="0"/>
              <a:t>?</a:t>
            </a:r>
          </a:p>
          <a:p>
            <a:pPr lvl="1">
              <a:lnSpc>
                <a:spcPct val="80000"/>
              </a:lnSpc>
            </a:pPr>
            <a:r>
              <a:rPr lang="en-US" altLang="en-US" dirty="0"/>
              <a:t>What were the actual questions/actions asked of the student?</a:t>
            </a:r>
          </a:p>
          <a:p>
            <a:pPr lvl="1">
              <a:lnSpc>
                <a:spcPct val="80000"/>
              </a:lnSpc>
            </a:pPr>
            <a:r>
              <a:rPr lang="en-US" altLang="en-US" dirty="0"/>
              <a:t>What were the student’s answers? </a:t>
            </a:r>
          </a:p>
          <a:p>
            <a:pPr lvl="1">
              <a:lnSpc>
                <a:spcPct val="80000"/>
              </a:lnSpc>
            </a:pPr>
            <a:r>
              <a:rPr lang="en-US" altLang="en-US" dirty="0"/>
              <a:t>Were the answers/responses correct? Has evaluation of student performance by the teacher been clearly documented?</a:t>
            </a:r>
          </a:p>
          <a:p>
            <a:pPr lvl="1">
              <a:lnSpc>
                <a:spcPct val="80000"/>
              </a:lnSpc>
            </a:pPr>
            <a:r>
              <a:rPr lang="en-US" altLang="en-US" dirty="0"/>
              <a:t>What were the </a:t>
            </a:r>
            <a:r>
              <a:rPr lang="en-US" altLang="en-US" b="1" dirty="0"/>
              <a:t>type and</a:t>
            </a:r>
            <a:r>
              <a:rPr lang="en-US" altLang="en-US" dirty="0"/>
              <a:t> </a:t>
            </a:r>
            <a:r>
              <a:rPr lang="en-US" altLang="en-US" b="1" dirty="0"/>
              <a:t>frequency </a:t>
            </a:r>
            <a:r>
              <a:rPr lang="en-US" altLang="en-US" dirty="0"/>
              <a:t>of prompting required for the student to successfully complete the task?</a:t>
            </a:r>
          </a:p>
          <a:p>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88</a:t>
            </a:fld>
            <a:endParaRPr lang="en-US" dirty="0"/>
          </a:p>
        </p:txBody>
      </p:sp>
    </p:spTree>
    <p:extLst>
      <p:ext uri="{BB962C8B-B14F-4D97-AF65-F5344CB8AC3E}">
        <p14:creationId xmlns:p14="http://schemas.microsoft.com/office/powerpoint/2010/main" val="406639839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The Importance of Portfolio Review</a:t>
            </a:r>
            <a:endParaRPr lang="en-US" dirty="0"/>
          </a:p>
        </p:txBody>
      </p:sp>
      <p:sp>
        <p:nvSpPr>
          <p:cNvPr id="3" name="Content Placeholder 2"/>
          <p:cNvSpPr>
            <a:spLocks noGrp="1"/>
          </p:cNvSpPr>
          <p:nvPr>
            <p:ph idx="1"/>
          </p:nvPr>
        </p:nvSpPr>
        <p:spPr/>
        <p:txBody>
          <a:bodyPr>
            <a:normAutofit fontScale="92500" lnSpcReduction="10000"/>
          </a:bodyPr>
          <a:lstStyle/>
          <a:p>
            <a:pPr>
              <a:lnSpc>
                <a:spcPct val="80000"/>
              </a:lnSpc>
            </a:pPr>
            <a:r>
              <a:rPr lang="en-US" altLang="en-US" dirty="0"/>
              <a:t>Task </a:t>
            </a:r>
            <a:r>
              <a:rPr lang="en-US" altLang="en-US" dirty="0" smtClean="0"/>
              <a:t>descriptions</a:t>
            </a:r>
            <a:r>
              <a:rPr lang="en-US" altLang="en-US" dirty="0"/>
              <a:t> </a:t>
            </a:r>
            <a:r>
              <a:rPr lang="en-US" altLang="en-US" dirty="0" smtClean="0"/>
              <a:t>should be clear and should describe how the task connects to </a:t>
            </a:r>
            <a:r>
              <a:rPr lang="en-US" altLang="en-US" dirty="0"/>
              <a:t>the intent of the standard and </a:t>
            </a:r>
            <a:r>
              <a:rPr lang="en-US" altLang="en-US" dirty="0" smtClean="0"/>
              <a:t>element/indicator</a:t>
            </a:r>
            <a:r>
              <a:rPr lang="en-US" altLang="en-US" dirty="0"/>
              <a:t>.</a:t>
            </a:r>
          </a:p>
          <a:p>
            <a:pPr>
              <a:lnSpc>
                <a:spcPct val="80000"/>
              </a:lnSpc>
            </a:pPr>
            <a:r>
              <a:rPr lang="en-US" altLang="en-US" dirty="0"/>
              <a:t>Observation and Interview Forms </a:t>
            </a:r>
            <a:r>
              <a:rPr lang="en-US" altLang="en-US" dirty="0" smtClean="0"/>
              <a:t>should describe </a:t>
            </a:r>
            <a:r>
              <a:rPr lang="en-US" altLang="en-US" dirty="0"/>
              <a:t>the specific responses and level of performance </a:t>
            </a:r>
            <a:r>
              <a:rPr lang="en-US" altLang="en-US" dirty="0" smtClean="0"/>
              <a:t>of </a:t>
            </a:r>
            <a:r>
              <a:rPr lang="en-US" altLang="en-US" dirty="0"/>
              <a:t>each individual student.</a:t>
            </a:r>
          </a:p>
          <a:p>
            <a:pPr>
              <a:lnSpc>
                <a:spcPct val="80000"/>
              </a:lnSpc>
            </a:pPr>
            <a:r>
              <a:rPr lang="en-US" altLang="en-US" dirty="0"/>
              <a:t>If conducting a group activity, be specific about what was asked of the individual student, how and in what manner he/she responded, and whether his/her responses were correct.</a:t>
            </a:r>
          </a:p>
          <a:p>
            <a:pPr>
              <a:lnSpc>
                <a:spcPct val="80000"/>
              </a:lnSpc>
            </a:pPr>
            <a:r>
              <a:rPr lang="en-US" altLang="en-US" dirty="0"/>
              <a:t>Copying group work from the board will not satisfy GAA requirements.</a:t>
            </a:r>
          </a:p>
          <a:p>
            <a:pPr>
              <a:lnSpc>
                <a:spcPct val="80000"/>
              </a:lnSpc>
            </a:pPr>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89</a:t>
            </a:fld>
            <a:endParaRPr lang="en-US" dirty="0"/>
          </a:p>
        </p:txBody>
      </p:sp>
    </p:spTree>
    <p:extLst>
      <p:ext uri="{BB962C8B-B14F-4D97-AF65-F5344CB8AC3E}">
        <p14:creationId xmlns:p14="http://schemas.microsoft.com/office/powerpoint/2010/main" val="947885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mtClean="0"/>
              <a:t>Nonscorable Entries</a:t>
            </a:r>
            <a:endParaRPr lang="en-US" dirty="0"/>
          </a:p>
        </p:txBody>
      </p:sp>
      <p:sp>
        <p:nvSpPr>
          <p:cNvPr id="3" name="Content Placeholder 2"/>
          <p:cNvSpPr>
            <a:spLocks noGrp="1"/>
          </p:cNvSpPr>
          <p:nvPr>
            <p:ph idx="1"/>
          </p:nvPr>
        </p:nvSpPr>
        <p:spPr/>
        <p:txBody>
          <a:bodyPr>
            <a:normAutofit lnSpcReduction="10000"/>
          </a:bodyPr>
          <a:lstStyle/>
          <a:p>
            <a:r>
              <a:rPr lang="en-US" dirty="0" smtClean="0"/>
              <a:t>If the evidence, which includes the student’s task and the teacher’s annotation, does not clearly demonstrate alignment to the content standard, then it may not be possible to score an entry.</a:t>
            </a:r>
            <a:endParaRPr lang="en-US" b="1" dirty="0" smtClean="0"/>
          </a:p>
          <a:p>
            <a:r>
              <a:rPr lang="en-US" dirty="0" smtClean="0"/>
              <a:t>If a scorer cannot find a connection between the student’s evidence and the grade-level standard, then the entry is referred to a Team Leader, Scoring Director, and/or GaDOE representative to determine whether it can be scored. </a:t>
            </a:r>
          </a:p>
          <a:p>
            <a:r>
              <a:rPr lang="en-US" dirty="0" smtClean="0"/>
              <a:t>Only a Team Leader, Scoring Director, or Project Manager can assign a </a:t>
            </a:r>
            <a:r>
              <a:rPr lang="en-US" dirty="0" err="1" smtClean="0"/>
              <a:t>nonscorable</a:t>
            </a:r>
            <a:r>
              <a:rPr lang="en-US" dirty="0" smtClean="0"/>
              <a:t> code.</a:t>
            </a:r>
            <a:endParaRPr lang="en-US" dirty="0"/>
          </a:p>
        </p:txBody>
      </p:sp>
      <p:sp>
        <p:nvSpPr>
          <p:cNvPr id="5" name="Slide Number Placeholder 4"/>
          <p:cNvSpPr>
            <a:spLocks noGrp="1"/>
          </p:cNvSpPr>
          <p:nvPr>
            <p:ph type="sldNum" sz="quarter" idx="4"/>
          </p:nvPr>
        </p:nvSpPr>
        <p:spPr/>
        <p:txBody>
          <a:bodyPr/>
          <a:lstStyle/>
          <a:p>
            <a:fld id="{B63E4CEF-BB1E-48C7-AE93-F39F6AA99AD7}" type="slidenum">
              <a:rPr lang="en-US" smtClean="0"/>
              <a:pPr/>
              <a:t>9</a:t>
            </a:fld>
            <a:endParaRPr lang="en-US" dirty="0"/>
          </a:p>
        </p:txBody>
      </p:sp>
    </p:spTree>
    <p:extLst>
      <p:ext uri="{BB962C8B-B14F-4D97-AF65-F5344CB8AC3E}">
        <p14:creationId xmlns:p14="http://schemas.microsoft.com/office/powerpoint/2010/main" val="343343288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dirty="0" smtClean="0"/>
              <a:t>Contact Information</a:t>
            </a:r>
          </a:p>
        </p:txBody>
      </p:sp>
      <p:sp>
        <p:nvSpPr>
          <p:cNvPr id="68611" name="Rectangle 3"/>
          <p:cNvSpPr>
            <a:spLocks noGrp="1" noChangeArrowheads="1"/>
          </p:cNvSpPr>
          <p:nvPr>
            <p:ph idx="1"/>
          </p:nvPr>
        </p:nvSpPr>
        <p:spPr>
          <a:xfrm>
            <a:off x="442613" y="1856713"/>
            <a:ext cx="8152746" cy="4351338"/>
          </a:xfrm>
        </p:spPr>
        <p:txBody>
          <a:bodyPr/>
          <a:lstStyle/>
          <a:p>
            <a:pPr marL="0" indent="0">
              <a:buNone/>
            </a:pPr>
            <a:r>
              <a:rPr lang="en-US" sz="3200" dirty="0" smtClean="0"/>
              <a:t>Questions About </a:t>
            </a:r>
            <a:r>
              <a:rPr lang="en-US" sz="3200" dirty="0" smtClean="0"/>
              <a:t>the Administration of the GAA </a:t>
            </a:r>
            <a:endParaRPr lang="en-US" sz="3200" dirty="0" smtClean="0"/>
          </a:p>
          <a:p>
            <a:pPr marL="0" indent="0">
              <a:buNone/>
            </a:pPr>
            <a:endParaRPr lang="en-US" sz="1600" dirty="0" smtClean="0"/>
          </a:p>
          <a:p>
            <a:r>
              <a:rPr lang="en-US" dirty="0" smtClean="0"/>
              <a:t>GaDOE Assessment Division </a:t>
            </a:r>
          </a:p>
          <a:p>
            <a:pPr lvl="1"/>
            <a:r>
              <a:rPr lang="en-US" dirty="0" smtClean="0"/>
              <a:t>(800) 634-4106</a:t>
            </a:r>
          </a:p>
          <a:p>
            <a:pPr marL="457200" lvl="1" indent="0">
              <a:buNone/>
            </a:pPr>
            <a:endParaRPr lang="en-US" sz="1600" dirty="0" smtClean="0"/>
          </a:p>
          <a:p>
            <a:r>
              <a:rPr lang="en-US" dirty="0" smtClean="0"/>
              <a:t>Deborah Houston, Assessment Specialist</a:t>
            </a:r>
          </a:p>
          <a:p>
            <a:pPr lvl="1"/>
            <a:r>
              <a:rPr lang="en-US" dirty="0" smtClean="0"/>
              <a:t>(404) 657-0251 </a:t>
            </a:r>
          </a:p>
          <a:p>
            <a:pPr lvl="1"/>
            <a:r>
              <a:rPr lang="en-US" dirty="0" smtClean="0"/>
              <a:t>dhouston@doe.k12.ga.us</a:t>
            </a:r>
          </a:p>
          <a:p>
            <a:endParaRPr lang="en-US" dirty="0" smtClean="0"/>
          </a:p>
          <a:p>
            <a:endParaRPr lang="en-US" dirty="0" smtClean="0"/>
          </a:p>
        </p:txBody>
      </p:sp>
      <p:sp>
        <p:nvSpPr>
          <p:cNvPr id="4" name="Slide Number Placeholder 3"/>
          <p:cNvSpPr>
            <a:spLocks noGrp="1"/>
          </p:cNvSpPr>
          <p:nvPr>
            <p:ph type="sldNum" sz="quarter" idx="4"/>
          </p:nvPr>
        </p:nvSpPr>
        <p:spPr/>
        <p:txBody>
          <a:bodyPr/>
          <a:lstStyle/>
          <a:p>
            <a:fld id="{3D45E90E-7AA7-4135-BF48-E71B508DA412}" type="slidenum">
              <a:rPr lang="en-US" smtClean="0"/>
              <a:pPr/>
              <a:t>90</a:t>
            </a:fld>
            <a:endParaRPr lang="en-US" dirty="0"/>
          </a:p>
        </p:txBody>
      </p:sp>
    </p:spTree>
    <p:extLst>
      <p:ext uri="{BB962C8B-B14F-4D97-AF65-F5344CB8AC3E}">
        <p14:creationId xmlns:p14="http://schemas.microsoft.com/office/powerpoint/2010/main" val="2181403402"/>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p:cNvSpPr>
          <p:nvPr>
            <p:ph type="title"/>
          </p:nvPr>
        </p:nvSpPr>
        <p:spPr/>
        <p:txBody>
          <a:bodyPr/>
          <a:lstStyle/>
          <a:p>
            <a:r>
              <a:rPr lang="en-US" dirty="0" smtClean="0"/>
              <a:t>Contact Information</a:t>
            </a:r>
          </a:p>
        </p:txBody>
      </p:sp>
      <p:sp>
        <p:nvSpPr>
          <p:cNvPr id="69635" name="Rectangle 3"/>
          <p:cNvSpPr>
            <a:spLocks noGrp="1"/>
          </p:cNvSpPr>
          <p:nvPr>
            <p:ph idx="1"/>
          </p:nvPr>
        </p:nvSpPr>
        <p:spPr>
          <a:xfrm>
            <a:off x="603983" y="1581076"/>
            <a:ext cx="7886700" cy="4351338"/>
          </a:xfrm>
        </p:spPr>
        <p:txBody>
          <a:bodyPr>
            <a:normAutofit lnSpcReduction="10000"/>
          </a:bodyPr>
          <a:lstStyle/>
          <a:p>
            <a:pPr marL="0" indent="0">
              <a:buNone/>
            </a:pPr>
            <a:r>
              <a:rPr lang="en-US" sz="3200" dirty="0" smtClean="0"/>
              <a:t>For information </a:t>
            </a:r>
            <a:r>
              <a:rPr lang="en-US" sz="3200" dirty="0" smtClean="0"/>
              <a:t>about: </a:t>
            </a:r>
          </a:p>
          <a:p>
            <a:pPr marL="971550" lvl="1" indent="-514350">
              <a:buAutoNum type="arabicPeriod"/>
            </a:pPr>
            <a:r>
              <a:rPr lang="en-US" sz="2600" dirty="0" smtClean="0"/>
              <a:t>Access </a:t>
            </a:r>
            <a:r>
              <a:rPr lang="en-US" sz="2600" dirty="0" smtClean="0"/>
              <a:t>to the state-mandated content standards for students with significant cognitive </a:t>
            </a:r>
            <a:r>
              <a:rPr lang="en-US" sz="2600" dirty="0" smtClean="0"/>
              <a:t>disabilities </a:t>
            </a:r>
          </a:p>
          <a:p>
            <a:pPr marL="971550" lvl="1" indent="-514350">
              <a:buAutoNum type="arabicPeriod"/>
            </a:pPr>
            <a:r>
              <a:rPr lang="en-US" sz="2600" dirty="0" smtClean="0"/>
              <a:t>Resource Board </a:t>
            </a:r>
          </a:p>
          <a:p>
            <a:pPr marL="971550" lvl="1" indent="-514350">
              <a:buAutoNum type="arabicPeriod"/>
            </a:pPr>
            <a:r>
              <a:rPr lang="en-US" sz="2600" dirty="0" smtClean="0"/>
              <a:t>TEACHER’S RESOURCE LINK (TRL)</a:t>
            </a:r>
          </a:p>
          <a:p>
            <a:pPr marL="457200" lvl="1" indent="0">
              <a:buNone/>
            </a:pPr>
            <a:endParaRPr lang="en-US" sz="2200" dirty="0" smtClean="0"/>
          </a:p>
          <a:p>
            <a:r>
              <a:rPr lang="en-US" b="1" dirty="0" smtClean="0"/>
              <a:t>Crystal Callaway</a:t>
            </a:r>
            <a:r>
              <a:rPr lang="en-US" dirty="0" smtClean="0"/>
              <a:t>, Division for Special Education </a:t>
            </a:r>
            <a:r>
              <a:rPr lang="en-US" dirty="0" smtClean="0"/>
              <a:t>Services and Supports</a:t>
            </a:r>
            <a:endParaRPr lang="en-US" dirty="0" smtClean="0"/>
          </a:p>
          <a:p>
            <a:pPr lvl="1"/>
            <a:r>
              <a:rPr lang="en-US" dirty="0" smtClean="0"/>
              <a:t>(404) 657-9969  </a:t>
            </a:r>
            <a:r>
              <a:rPr lang="en-US" sz="2400" dirty="0" smtClean="0"/>
              <a:t>    </a:t>
            </a:r>
          </a:p>
          <a:p>
            <a:pPr lvl="1"/>
            <a:r>
              <a:rPr lang="en-US" dirty="0" smtClean="0">
                <a:hlinkClick r:id="rId3"/>
              </a:rPr>
              <a:t>ccallaway</a:t>
            </a:r>
            <a:r>
              <a:rPr lang="en-US" sz="2400" dirty="0" smtClean="0">
                <a:hlinkClick r:id="rId3"/>
              </a:rPr>
              <a:t>@doe.k12.ga.us</a:t>
            </a:r>
            <a:endParaRPr lang="en-US" sz="2400" dirty="0" smtClean="0"/>
          </a:p>
          <a:p>
            <a:pPr lvl="3"/>
            <a:endParaRPr lang="en-US" dirty="0" smtClean="0"/>
          </a:p>
          <a:p>
            <a:pPr lvl="3"/>
            <a:endParaRPr lang="en-US" dirty="0" smtClean="0"/>
          </a:p>
          <a:p>
            <a:pPr lvl="3"/>
            <a:endParaRPr lang="en-US" dirty="0" smtClean="0"/>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4"/>
          </p:nvPr>
        </p:nvSpPr>
        <p:spPr/>
        <p:txBody>
          <a:bodyPr/>
          <a:lstStyle/>
          <a:p>
            <a:fld id="{B4DFF5A2-4CC2-43DC-8B3B-CF2A7B3CCB2C}" type="slidenum">
              <a:rPr lang="en-US" smtClean="0"/>
              <a:pPr/>
              <a:t>91</a:t>
            </a:fld>
            <a:endParaRPr lang="en-US" dirty="0"/>
          </a:p>
        </p:txBody>
      </p:sp>
    </p:spTree>
    <p:extLst>
      <p:ext uri="{BB962C8B-B14F-4D97-AF65-F5344CB8AC3E}">
        <p14:creationId xmlns:p14="http://schemas.microsoft.com/office/powerpoint/2010/main" val="913556387"/>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p:cNvSpPr>
          <p:nvPr>
            <p:ph type="title"/>
          </p:nvPr>
        </p:nvSpPr>
        <p:spPr/>
        <p:txBody>
          <a:bodyPr/>
          <a:lstStyle/>
          <a:p>
            <a:r>
              <a:rPr lang="en-US" dirty="0" smtClean="0"/>
              <a:t>Contact Information</a:t>
            </a:r>
          </a:p>
        </p:txBody>
      </p:sp>
      <p:sp>
        <p:nvSpPr>
          <p:cNvPr id="69635" name="Rectangle 3"/>
          <p:cNvSpPr>
            <a:spLocks noGrp="1"/>
          </p:cNvSpPr>
          <p:nvPr>
            <p:ph idx="1"/>
          </p:nvPr>
        </p:nvSpPr>
        <p:spPr/>
        <p:txBody>
          <a:bodyPr/>
          <a:lstStyle/>
          <a:p>
            <a:pPr marL="0" indent="0">
              <a:buNone/>
            </a:pPr>
            <a:r>
              <a:rPr lang="en-US" sz="3200" dirty="0" smtClean="0"/>
              <a:t>Questions about materials, distribution, or collection:</a:t>
            </a:r>
          </a:p>
          <a:p>
            <a:endParaRPr lang="en-US" dirty="0" smtClean="0"/>
          </a:p>
          <a:p>
            <a:r>
              <a:rPr lang="en-US" dirty="0" smtClean="0"/>
              <a:t>Questar’s GAA Customer Service</a:t>
            </a:r>
          </a:p>
          <a:p>
            <a:pPr lvl="1"/>
            <a:r>
              <a:rPr lang="en-US" dirty="0" smtClean="0"/>
              <a:t>(866) 997-0698</a:t>
            </a:r>
          </a:p>
          <a:p>
            <a:pPr lvl="1"/>
            <a:r>
              <a:rPr lang="en-US" dirty="0" smtClean="0">
                <a:hlinkClick r:id="rId3"/>
              </a:rPr>
              <a:t>GA@QuestarAI.com</a:t>
            </a:r>
            <a:endParaRPr lang="en-US" dirty="0"/>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4"/>
          </p:nvPr>
        </p:nvSpPr>
        <p:spPr/>
        <p:txBody>
          <a:bodyPr/>
          <a:lstStyle/>
          <a:p>
            <a:fld id="{B4DFF5A2-4CC2-43DC-8B3B-CF2A7B3CCB2C}" type="slidenum">
              <a:rPr lang="en-US" smtClean="0"/>
              <a:pPr/>
              <a:t>92</a:t>
            </a:fld>
            <a:endParaRPr lang="en-US" dirty="0"/>
          </a:p>
        </p:txBody>
      </p:sp>
    </p:spTree>
    <p:extLst>
      <p:ext uri="{BB962C8B-B14F-4D97-AF65-F5344CB8AC3E}">
        <p14:creationId xmlns:p14="http://schemas.microsoft.com/office/powerpoint/2010/main" val="1924765721"/>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Webinar Survey</a:t>
            </a:r>
            <a:endParaRPr lang="en-US" dirty="0"/>
          </a:p>
        </p:txBody>
      </p:sp>
      <p:sp>
        <p:nvSpPr>
          <p:cNvPr id="4" name="Slide Number Placeholder 3"/>
          <p:cNvSpPr>
            <a:spLocks noGrp="1"/>
          </p:cNvSpPr>
          <p:nvPr>
            <p:ph type="sldNum" sz="quarter" idx="4"/>
          </p:nvPr>
        </p:nvSpPr>
        <p:spPr/>
        <p:txBody>
          <a:bodyPr/>
          <a:lstStyle/>
          <a:p>
            <a:fld id="{B63E4CEF-BB1E-48C7-AE93-F39F6AA99AD7}" type="slidenum">
              <a:rPr lang="en-US" smtClean="0"/>
              <a:pPr/>
              <a:t>93</a:t>
            </a:fld>
            <a:endParaRPr lang="en-US" dirty="0"/>
          </a:p>
        </p:txBody>
      </p:sp>
      <p:sp>
        <p:nvSpPr>
          <p:cNvPr id="5" name="Rectangle 4"/>
          <p:cNvSpPr/>
          <p:nvPr/>
        </p:nvSpPr>
        <p:spPr>
          <a:xfrm>
            <a:off x="628650" y="2587219"/>
            <a:ext cx="7624834" cy="861774"/>
          </a:xfrm>
          <a:prstGeom prst="rect">
            <a:avLst/>
          </a:prstGeom>
        </p:spPr>
        <p:txBody>
          <a:bodyPr wrap="square">
            <a:spAutoFit/>
          </a:bodyPr>
          <a:lstStyle/>
          <a:p>
            <a:pPr lvl="1"/>
            <a:endParaRPr lang="en-US" dirty="0"/>
          </a:p>
          <a:p>
            <a:pPr lvl="1"/>
            <a:r>
              <a:rPr lang="en-US" sz="3200" dirty="0" smtClean="0">
                <a:hlinkClick r:id="rId2"/>
              </a:rPr>
              <a:t>http://gadoe.org/surveys/AsAc-H8PBVZM</a:t>
            </a:r>
            <a:r>
              <a:rPr lang="en-US" dirty="0"/>
              <a:t>  </a:t>
            </a:r>
          </a:p>
        </p:txBody>
      </p:sp>
    </p:spTree>
    <p:extLst>
      <p:ext uri="{BB962C8B-B14F-4D97-AF65-F5344CB8AC3E}">
        <p14:creationId xmlns:p14="http://schemas.microsoft.com/office/powerpoint/2010/main" val="959417298"/>
      </p:ext>
    </p:extLst>
  </p:cSld>
  <p:clrMapOvr>
    <a:masterClrMapping/>
  </p:clrMapOvr>
  <p:timing>
    <p:tnLst>
      <p:par>
        <p:cTn id="1" dur="indefinite" restart="never" nodeType="tmRoot"/>
      </p:par>
    </p:tnLst>
  </p:timing>
</p:sld>
</file>

<file path=ppt/theme/theme1.xml><?xml version="1.0" encoding="utf-8"?>
<a:theme xmlns:a="http://schemas.openxmlformats.org/drawingml/2006/main" name="GaDOE-PowerPoint-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d496aed-39d0-4758-b3cf-4e4773287716"/>
    <Page xmlns="20a672bb-8554-40ed-8ef6-17ff2403b73b" xsi:nil="true"/>
    <PublishingExpirationDate xmlns="http://schemas.microsoft.com/sharepoint/v3" xsi:nil="true"/>
    <Page_x0020_SubHeader xmlns="20a672bb-8554-40ed-8ef6-17ff2403b73b"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B34819C3326640A5C369F682C5BCEC" ma:contentTypeVersion="3" ma:contentTypeDescription="Create a new document." ma:contentTypeScope="" ma:versionID="b4d03f235370e36574effe2eb9849c75">
  <xsd:schema xmlns:xsd="http://www.w3.org/2001/XMLSchema" xmlns:xs="http://www.w3.org/2001/XMLSchema" xmlns:p="http://schemas.microsoft.com/office/2006/metadata/properties" xmlns:ns1="http://schemas.microsoft.com/sharepoint/v3" xmlns:ns2="1d496aed-39d0-4758-b3cf-4e4773287716" xmlns:ns3="20a672bb-8554-40ed-8ef6-17ff2403b73b" targetNamespace="http://schemas.microsoft.com/office/2006/metadata/properties" ma:root="true" ma:fieldsID="dc85d28dfa76c5fff1f4bca85981001c" ns1:_="" ns2:_="" ns3:_="">
    <xsd:import namespace="http://schemas.microsoft.com/sharepoint/v3"/>
    <xsd:import namespace="1d496aed-39d0-4758-b3cf-4e4773287716"/>
    <xsd:import namespace="20a672bb-8554-40ed-8ef6-17ff2403b73b"/>
    <xsd:element name="properties">
      <xsd:complexType>
        <xsd:sequence>
          <xsd:element name="documentManagement">
            <xsd:complexType>
              <xsd:all>
                <xsd:element ref="ns2:TaxCatchAll" minOccurs="0"/>
                <xsd:element ref="ns2:TaxCatchAllLabel" minOccurs="0"/>
                <xsd:element ref="ns1:PublishingStartDate" minOccurs="0"/>
                <xsd:element ref="ns1:PublishingExpirationDate" minOccurs="0"/>
                <xsd:element ref="ns3:Page" minOccurs="0"/>
                <xsd:element ref="ns3:Page_x0020_SubHea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internalName="PublishingStartDate">
      <xsd:simpleType>
        <xsd:restriction base="dms:Unknown"/>
      </xsd:simpleType>
    </xsd:element>
    <xsd:element name="PublishingExpirationDate" ma:index="11"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496aed-39d0-4758-b3cf-4e4773287716"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c9dd594f-b3c3-485c-979e-10fa5fdd8c85}" ma:internalName="TaxCatchAll" ma:showField="CatchAllData" ma:web="f9e61c99-8b37-4962-a864-d7fde1b0d03b">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c9dd594f-b3c3-485c-979e-10fa5fdd8c85}" ma:internalName="TaxCatchAllLabel" ma:readOnly="true" ma:showField="CatchAllDataLabel" ma:web="f9e61c99-8b37-4962-a864-d7fde1b0d03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0a672bb-8554-40ed-8ef6-17ff2403b73b" elementFormDefault="qualified">
    <xsd:import namespace="http://schemas.microsoft.com/office/2006/documentManagement/types"/>
    <xsd:import namespace="http://schemas.microsoft.com/office/infopath/2007/PartnerControls"/>
    <xsd:element name="Page" ma:index="12" nillable="true" ma:displayName="Page" ma:list="{812383B8-FDBA-42DE-9B28-EFCB3124A900}" ma:internalName="Page">
      <xsd:simpleType>
        <xsd:restriction base="dms:Lookup"/>
      </xsd:simpleType>
    </xsd:element>
    <xsd:element name="Page_x0020_SubHeader" ma:index="13" nillable="true" ma:displayName="Page SubHeader" ma:internalName="Page_x0020_SubHeader">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F00EE7-5F6E-409F-88CA-8BEF9EFD5F4F}"/>
</file>

<file path=customXml/itemProps2.xml><?xml version="1.0" encoding="utf-8"?>
<ds:datastoreItem xmlns:ds="http://schemas.openxmlformats.org/officeDocument/2006/customXml" ds:itemID="{C088A7C3-2BB5-4A18-898A-30CE89B2372C}"/>
</file>

<file path=customXml/itemProps3.xml><?xml version="1.0" encoding="utf-8"?>
<ds:datastoreItem xmlns:ds="http://schemas.openxmlformats.org/officeDocument/2006/customXml" ds:itemID="{47112C3C-7AB8-49BB-973D-CC5AB6E58909}"/>
</file>

<file path=docProps/app.xml><?xml version="1.0" encoding="utf-8"?>
<Properties xmlns="http://schemas.openxmlformats.org/officeDocument/2006/extended-properties" xmlns:vt="http://schemas.openxmlformats.org/officeDocument/2006/docPropsVTypes">
  <Template>GaDOE-PowerPoint-WhiteTemplate</Template>
  <TotalTime>18737</TotalTime>
  <Words>6945</Words>
  <Application>Microsoft Office PowerPoint</Application>
  <PresentationFormat>On-screen Show (4:3)</PresentationFormat>
  <Paragraphs>683</Paragraphs>
  <Slides>93</Slides>
  <Notes>72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93</vt:i4>
      </vt:variant>
    </vt:vector>
  </HeadingPairs>
  <TitlesOfParts>
    <vt:vector size="99" baseType="lpstr">
      <vt:lpstr>ＭＳ Ｐゴシック</vt:lpstr>
      <vt:lpstr>Arial</vt:lpstr>
      <vt:lpstr>Arial Rounded MT Bold</vt:lpstr>
      <vt:lpstr>Calibri</vt:lpstr>
      <vt:lpstr>Times New Roman</vt:lpstr>
      <vt:lpstr>GaDOE-PowerPoint-Template</vt:lpstr>
      <vt:lpstr>Georgia Alternate Assessment</vt:lpstr>
      <vt:lpstr>Today’s Presentation</vt:lpstr>
      <vt:lpstr>Key Dates for GAA</vt:lpstr>
      <vt:lpstr>GAA Examiner’s Manual</vt:lpstr>
      <vt:lpstr>Assessment Tasks</vt:lpstr>
      <vt:lpstr>Nonscorable Categories</vt:lpstr>
      <vt:lpstr>Alignment to State-Mandated Content Standards</vt:lpstr>
      <vt:lpstr>Alignment– Identifying the Skills</vt:lpstr>
      <vt:lpstr>Nonscorable Entries</vt:lpstr>
      <vt:lpstr>Alignment and Nonscorables</vt:lpstr>
      <vt:lpstr>Insufficient Evidence and Nonscorables</vt:lpstr>
      <vt:lpstr>Insufficient Evidence and Nonscorables</vt:lpstr>
      <vt:lpstr>Insufficient Evidence and Nonscorables</vt:lpstr>
      <vt:lpstr>Insufficient Evidence and Nonscorables  Example of Redocumentation</vt:lpstr>
      <vt:lpstr>Insufficient Evidence and Nonscorables</vt:lpstr>
      <vt:lpstr>Seven Steps to Effective Documentation</vt:lpstr>
      <vt:lpstr>Seven Steps to Effective Documentation</vt:lpstr>
      <vt:lpstr>Seven Steps to Effective Documentation</vt:lpstr>
      <vt:lpstr>Seven Steps to Effective Documentation</vt:lpstr>
      <vt:lpstr>Seven Steps to Effective Documentation</vt:lpstr>
      <vt:lpstr>Seven Steps to Effective Documentation</vt:lpstr>
      <vt:lpstr>Seven Steps to Effective Documentation</vt:lpstr>
      <vt:lpstr>Electronic Entry Sheet</vt:lpstr>
      <vt:lpstr>Extended Content Standards</vt:lpstr>
      <vt:lpstr>Tasks in This Presentation</vt:lpstr>
      <vt:lpstr>Grade 3 English Language Arts 2 Example</vt:lpstr>
      <vt:lpstr>PowerPoint Presentation</vt:lpstr>
      <vt:lpstr>PowerPoint Presentation</vt:lpstr>
      <vt:lpstr>PowerPoint Presentation</vt:lpstr>
      <vt:lpstr>Grade 7 English Language Arts 2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Grade 6 Mathematics 1 Example</vt:lpstr>
      <vt:lpstr>PowerPoint Presentation</vt:lpstr>
      <vt:lpstr>PowerPoint Presentation</vt:lpstr>
      <vt:lpstr>PowerPoint Presentation</vt:lpstr>
      <vt:lpstr>Grade HS Mathematics 1 Example</vt:lpstr>
      <vt:lpstr>PowerPoint Presentation</vt:lpstr>
      <vt:lpstr>PowerPoint Presentation</vt:lpstr>
      <vt:lpstr>PowerPoint Presentation</vt:lpstr>
      <vt:lpstr>Grade 5 Science Example</vt:lpstr>
      <vt:lpstr>PowerPoint Presentation</vt:lpstr>
      <vt:lpstr>PowerPoint Presentation</vt:lpstr>
      <vt:lpstr>PowerPoint Presentation</vt:lpstr>
      <vt:lpstr>Grade 5 Science Example</vt:lpstr>
      <vt:lpstr>PowerPoint Presentation</vt:lpstr>
      <vt:lpstr>PowerPoint Presentation</vt:lpstr>
      <vt:lpstr>PowerPoint Presentation</vt:lpstr>
      <vt:lpstr>Grade 8 Science Example</vt:lpstr>
      <vt:lpstr>PowerPoint Presentation</vt:lpstr>
      <vt:lpstr>PowerPoint Presentation</vt:lpstr>
      <vt:lpstr>PowerPoint Presentation</vt:lpstr>
      <vt:lpstr>Grade 8 Science Example</vt:lpstr>
      <vt:lpstr>PowerPoint Presentation</vt:lpstr>
      <vt:lpstr>PowerPoint Presentation</vt:lpstr>
      <vt:lpstr>PowerPoint Presentation</vt:lpstr>
      <vt:lpstr>Grade HS Science 1 Example</vt:lpstr>
      <vt:lpstr>PowerPoint Presentation</vt:lpstr>
      <vt:lpstr>PowerPoint Presentation</vt:lpstr>
      <vt:lpstr>PowerPoint Presentation</vt:lpstr>
      <vt:lpstr>Grade HS Science 2 Example</vt:lpstr>
      <vt:lpstr>PowerPoint Presentation</vt:lpstr>
      <vt:lpstr>PowerPoint Presentation</vt:lpstr>
      <vt:lpstr>PowerPoint Presentation</vt:lpstr>
      <vt:lpstr>Grade 5 Social Studies Example</vt:lpstr>
      <vt:lpstr>PowerPoint Presentation</vt:lpstr>
      <vt:lpstr>PowerPoint Presentation</vt:lpstr>
      <vt:lpstr>PowerPoint Presentation</vt:lpstr>
      <vt:lpstr>Grade 8 Social Studies Example</vt:lpstr>
      <vt:lpstr>PowerPoint Presentation</vt:lpstr>
      <vt:lpstr>PowerPoint Presentation</vt:lpstr>
      <vt:lpstr>PowerPoint Presentation</vt:lpstr>
      <vt:lpstr>Grade HS Social Studies 1 Example</vt:lpstr>
      <vt:lpstr>PowerPoint Presentation</vt:lpstr>
      <vt:lpstr>PowerPoint Presentation</vt:lpstr>
      <vt:lpstr>PowerPoint Presentation</vt:lpstr>
      <vt:lpstr>Grade HS Social Studies 2 Example</vt:lpstr>
      <vt:lpstr>PowerPoint Presentation</vt:lpstr>
      <vt:lpstr>PowerPoint Presentation</vt:lpstr>
      <vt:lpstr>PowerPoint Presentation</vt:lpstr>
      <vt:lpstr>Evidence Requirements</vt:lpstr>
      <vt:lpstr>Evidence Requirements</vt:lpstr>
      <vt:lpstr>The Importance of Portfolio Review</vt:lpstr>
      <vt:lpstr>The Importance of Portfolio Review</vt:lpstr>
      <vt:lpstr>Contact Information</vt:lpstr>
      <vt:lpstr>Contact Information</vt:lpstr>
      <vt:lpstr>Contact Information</vt:lpstr>
      <vt:lpstr>Webinar Survey</vt:lpstr>
    </vt:vector>
  </TitlesOfParts>
  <Company>Questar Assessments,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Georgia Alternative Assessment</dc:title>
  <dc:creator>Josh Borton</dc:creator>
  <cp:lastModifiedBy>Jenny Read</cp:lastModifiedBy>
  <cp:revision>267</cp:revision>
  <cp:lastPrinted>2017-10-27T16:10:18Z</cp:lastPrinted>
  <dcterms:created xsi:type="dcterms:W3CDTF">2016-09-08T20:39:52Z</dcterms:created>
  <dcterms:modified xsi:type="dcterms:W3CDTF">2017-10-31T20:32:29Z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0x01010098B34819C3326640A5C369F682C5BCEC</vt:lpwstr>
  </property>
</Properties>
</file>