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66" r:id="rId5"/>
    <p:sldId id="270" r:id="rId6"/>
    <p:sldId id="268" r:id="rId7"/>
    <p:sldId id="287" r:id="rId8"/>
    <p:sldId id="293" r:id="rId9"/>
    <p:sldId id="288" r:id="rId10"/>
    <p:sldId id="289" r:id="rId11"/>
    <p:sldId id="290" r:id="rId12"/>
    <p:sldId id="291" r:id="rId13"/>
    <p:sldId id="295" r:id="rId14"/>
    <p:sldId id="292" r:id="rId15"/>
    <p:sldId id="281" r:id="rId16"/>
    <p:sldId id="282" r:id="rId17"/>
    <p:sldId id="283" r:id="rId18"/>
    <p:sldId id="284" r:id="rId19"/>
    <p:sldId id="285" r:id="rId20"/>
    <p:sldId id="286" r:id="rId21"/>
    <p:sldId id="294" r:id="rId22"/>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Lisa" initials="HL" lastIdx="1" clrIdx="0">
    <p:extLst>
      <p:ext uri="{19B8F6BF-5375-455C-9EA6-DF929625EA0E}">
        <p15:presenceInfo xmlns:p15="http://schemas.microsoft.com/office/powerpoint/2012/main" userId="S-1-5-21-6776287-217056979-1233284464-144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80" autoAdjust="0"/>
  </p:normalViewPr>
  <p:slideViewPr>
    <p:cSldViewPr showGuides="1">
      <p:cViewPr varScale="1">
        <p:scale>
          <a:sx n="73" d="100"/>
          <a:sy n="73" d="100"/>
        </p:scale>
        <p:origin x="456" y="78"/>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11/28/2017</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11/28/2017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11/28/2017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11/28/2017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11/28/2017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11/28/2017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11/28/2017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g95TO20hnm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BoWNIfgJs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15" y="3124200"/>
            <a:ext cx="7008574" cy="1930400"/>
          </a:xfrm>
        </p:spPr>
        <p:txBody>
          <a:bodyPr>
            <a:normAutofit fontScale="90000"/>
          </a:bodyPr>
          <a:lstStyle/>
          <a:p>
            <a:r>
              <a:rPr lang="en-US" dirty="0" smtClean="0"/>
              <a:t>Working in the General Education Classroom</a:t>
            </a:r>
            <a:endParaRPr lang="en-US" dirty="0"/>
          </a:p>
        </p:txBody>
      </p:sp>
      <p:sp>
        <p:nvSpPr>
          <p:cNvPr id="3" name="Text Placeholder 2"/>
          <p:cNvSpPr>
            <a:spLocks noGrp="1"/>
          </p:cNvSpPr>
          <p:nvPr>
            <p:ph type="body" idx="1"/>
          </p:nvPr>
        </p:nvSpPr>
        <p:spPr>
          <a:xfrm>
            <a:off x="684212" y="1752600"/>
            <a:ext cx="7008574" cy="1296987"/>
          </a:xfrm>
        </p:spPr>
        <p:txBody>
          <a:bodyPr/>
          <a:lstStyle/>
          <a:p>
            <a:r>
              <a:rPr lang="en-US" dirty="0" smtClean="0"/>
              <a:t>Session 3</a:t>
            </a:r>
            <a:endParaRPr lang="en-US" dirty="0"/>
          </a:p>
        </p:txBody>
      </p:sp>
      <p:pic>
        <p:nvPicPr>
          <p:cNvPr id="4" name="Picture 2" descr="Image Ap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2" y="5562600"/>
            <a:ext cx="2280058" cy="120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the General Education Classroom</a:t>
            </a:r>
          </a:p>
        </p:txBody>
      </p:sp>
      <p:sp>
        <p:nvSpPr>
          <p:cNvPr id="3" name="Content Placeholder 2"/>
          <p:cNvSpPr>
            <a:spLocks noGrp="1"/>
          </p:cNvSpPr>
          <p:nvPr>
            <p:ph idx="1"/>
          </p:nvPr>
        </p:nvSpPr>
        <p:spPr/>
        <p:txBody>
          <a:bodyPr>
            <a:normAutofit fontScale="85000" lnSpcReduction="10000"/>
          </a:bodyPr>
          <a:lstStyle/>
          <a:p>
            <a:r>
              <a:rPr lang="en-US" dirty="0"/>
              <a:t>Assistive Technology Service</a:t>
            </a:r>
          </a:p>
          <a:p>
            <a:pPr lvl="1"/>
            <a:r>
              <a:rPr lang="en-US" dirty="0"/>
              <a:t>Any service that directly assists a child with a disability in the selection, acquisition, or use of an assistive technology device, including:</a:t>
            </a:r>
          </a:p>
          <a:p>
            <a:pPr lvl="2"/>
            <a:r>
              <a:rPr lang="en-US" dirty="0"/>
              <a:t>AT evaluation of the child with a disability, including a functional evaluation of the child in the child’s customary environment</a:t>
            </a:r>
          </a:p>
          <a:p>
            <a:pPr lvl="2"/>
            <a:r>
              <a:rPr lang="en-US" dirty="0"/>
              <a:t>Purchasing, leasing, or otherwise providing for the acquisition of assistive technology devices </a:t>
            </a:r>
            <a:r>
              <a:rPr lang="en-US" dirty="0" smtClean="0"/>
              <a:t>for </a:t>
            </a:r>
            <a:r>
              <a:rPr lang="en-US" dirty="0"/>
              <a:t>children with </a:t>
            </a:r>
            <a:r>
              <a:rPr lang="en-US" dirty="0" smtClean="0"/>
              <a:t>disabilities</a:t>
            </a:r>
          </a:p>
          <a:p>
            <a:pPr lvl="2"/>
            <a:r>
              <a:rPr lang="en-US" dirty="0" smtClean="0"/>
              <a:t>Selecting, designing, fitting, customizing, adapting, applying, maintaining, repairing, or replacing assistive technology devices</a:t>
            </a:r>
          </a:p>
          <a:p>
            <a:pPr lvl="2"/>
            <a:r>
              <a:rPr lang="en-US" dirty="0" smtClean="0"/>
              <a:t>Coordinating and using other therapies, interventions, or services with assistive technology devices, such as those associated with existing education and rehabilitation plans and programs</a:t>
            </a:r>
          </a:p>
          <a:p>
            <a:pPr lvl="2"/>
            <a:r>
              <a:rPr lang="en-US" dirty="0" smtClean="0"/>
              <a:t>Training or technical assistance for a child with a disability or, if appropriate, that child’s family</a:t>
            </a:r>
          </a:p>
          <a:p>
            <a:pPr lvl="2"/>
            <a:r>
              <a:rPr lang="en-US" dirty="0" smtClean="0"/>
              <a:t>Training or technical assistance for professionals (including individuals providing education or rehabilitation services), employers, or other individuals who provide services to, employ, or are otherwise substantially involved in the major life functions of that child.  </a:t>
            </a:r>
          </a:p>
          <a:p>
            <a:pPr lvl="2"/>
            <a:endParaRPr lang="en-US" dirty="0"/>
          </a:p>
          <a:p>
            <a:endParaRPr lang="en-US" dirty="0"/>
          </a:p>
        </p:txBody>
      </p:sp>
    </p:spTree>
    <p:extLst>
      <p:ext uri="{BB962C8B-B14F-4D97-AF65-F5344CB8AC3E}">
        <p14:creationId xmlns:p14="http://schemas.microsoft.com/office/powerpoint/2010/main" val="4166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 in Action</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r>
              <a:rPr lang="en-US" dirty="0" smtClean="0">
                <a:hlinkClick r:id="rId2"/>
              </a:rPr>
              <a:t>https</a:t>
            </a:r>
            <a:r>
              <a:rPr lang="en-US" dirty="0">
                <a:hlinkClick r:id="rId2"/>
              </a:rPr>
              <a:t>://</a:t>
            </a:r>
            <a:r>
              <a:rPr lang="en-US" dirty="0" smtClean="0">
                <a:hlinkClick r:id="rId2"/>
              </a:rPr>
              <a:t>www.youtube.com/watch?v=g95TO20hnmo</a:t>
            </a:r>
            <a:endParaRPr lang="en-US" dirty="0" smtClean="0"/>
          </a:p>
          <a:p>
            <a:endParaRPr lang="en-US" dirty="0"/>
          </a:p>
        </p:txBody>
      </p:sp>
    </p:spTree>
    <p:extLst>
      <p:ext uri="{BB962C8B-B14F-4D97-AF65-F5344CB8AC3E}">
        <p14:creationId xmlns:p14="http://schemas.microsoft.com/office/powerpoint/2010/main" val="18110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36650"/>
          </a:xfrm>
        </p:spPr>
        <p:txBody>
          <a:bodyPr/>
          <a:lstStyle/>
          <a:p>
            <a:r>
              <a:rPr lang="en-US" dirty="0" smtClean="0"/>
              <a:t>Accommodations vs Modifications </a:t>
            </a:r>
            <a:endParaRPr lang="en-US" dirty="0"/>
          </a:p>
        </p:txBody>
      </p:sp>
      <p:sp>
        <p:nvSpPr>
          <p:cNvPr id="4" name="Oval 3"/>
          <p:cNvSpPr/>
          <p:nvPr/>
        </p:nvSpPr>
        <p:spPr>
          <a:xfrm>
            <a:off x="989012" y="1458340"/>
            <a:ext cx="4038601" cy="215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Accommodations</a:t>
            </a:r>
            <a:endParaRPr lang="en-US" sz="2000" b="1" dirty="0"/>
          </a:p>
        </p:txBody>
      </p:sp>
      <p:sp>
        <p:nvSpPr>
          <p:cNvPr id="5" name="Content Placeholder 4"/>
          <p:cNvSpPr>
            <a:spLocks noGrp="1"/>
          </p:cNvSpPr>
          <p:nvPr>
            <p:ph idx="1"/>
          </p:nvPr>
        </p:nvSpPr>
        <p:spPr>
          <a:xfrm>
            <a:off x="7008812" y="1458340"/>
            <a:ext cx="4114801" cy="226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smtClean="0"/>
              <a:t>Modifications</a:t>
            </a:r>
            <a:endParaRPr lang="en-US" sz="2000" b="1" dirty="0"/>
          </a:p>
        </p:txBody>
      </p:sp>
      <p:sp>
        <p:nvSpPr>
          <p:cNvPr id="6" name="Rectangle 5"/>
          <p:cNvSpPr/>
          <p:nvPr/>
        </p:nvSpPr>
        <p:spPr>
          <a:xfrm flipH="1">
            <a:off x="1217612" y="4248150"/>
            <a:ext cx="3352800"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Provide access, but do not significantly change content, expectations or standards </a:t>
            </a:r>
            <a:endParaRPr lang="en-US" sz="1800" dirty="0"/>
          </a:p>
        </p:txBody>
      </p:sp>
      <p:sp>
        <p:nvSpPr>
          <p:cNvPr id="7" name="Rectangle 6"/>
          <p:cNvSpPr/>
          <p:nvPr/>
        </p:nvSpPr>
        <p:spPr>
          <a:xfrm flipH="1">
            <a:off x="7542212" y="4247364"/>
            <a:ext cx="3371850" cy="1239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Substantial change or alteration of content, expectation or minimum standard </a:t>
            </a:r>
            <a:endParaRPr lang="en-US" sz="1800" dirty="0"/>
          </a:p>
        </p:txBody>
      </p:sp>
      <p:cxnSp>
        <p:nvCxnSpPr>
          <p:cNvPr id="9" name="Straight Arrow Connector 8"/>
          <p:cNvCxnSpPr/>
          <p:nvPr/>
        </p:nvCxnSpPr>
        <p:spPr>
          <a:xfrm flipH="1">
            <a:off x="2894012" y="3761295"/>
            <a:ext cx="1"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228136" y="3810000"/>
            <a:ext cx="1"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5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Strategies to Support Across the Curriculum</a:t>
            </a:r>
            <a:endParaRPr lang="en-US" dirty="0"/>
          </a:p>
        </p:txBody>
      </p:sp>
      <p:sp>
        <p:nvSpPr>
          <p:cNvPr id="3" name="Content Placeholder 2"/>
          <p:cNvSpPr>
            <a:spLocks noGrp="1"/>
          </p:cNvSpPr>
          <p:nvPr>
            <p:ph idx="1"/>
          </p:nvPr>
        </p:nvSpPr>
        <p:spPr>
          <a:xfrm>
            <a:off x="1117308" y="1701800"/>
            <a:ext cx="10387303" cy="4470400"/>
          </a:xfrm>
        </p:spPr>
        <p:txBody>
          <a:bodyPr>
            <a:normAutofit fontScale="70000" lnSpcReduction="20000"/>
          </a:bodyPr>
          <a:lstStyle/>
          <a:p>
            <a:r>
              <a:rPr lang="en-US" dirty="0" smtClean="0"/>
              <a:t>Oral Directions</a:t>
            </a:r>
          </a:p>
          <a:p>
            <a:pPr lvl="1"/>
            <a:r>
              <a:rPr lang="en-US" dirty="0" smtClean="0"/>
              <a:t>Make sure student is looking directly at you before you give a direction</a:t>
            </a:r>
          </a:p>
          <a:p>
            <a:pPr lvl="1"/>
            <a:r>
              <a:rPr lang="en-US" dirty="0" smtClean="0"/>
              <a:t>Help students with key words that indicate a series of directions  </a:t>
            </a:r>
          </a:p>
          <a:p>
            <a:pPr lvl="2"/>
            <a:r>
              <a:rPr lang="en-US" dirty="0"/>
              <a:t>f</a:t>
            </a:r>
            <a:r>
              <a:rPr lang="en-US" dirty="0" smtClean="0"/>
              <a:t>irst, second, next then, finally</a:t>
            </a:r>
          </a:p>
          <a:p>
            <a:pPr lvl="1"/>
            <a:r>
              <a:rPr lang="en-US" dirty="0" smtClean="0"/>
              <a:t>When directions are given orally, write them down and give copy to student</a:t>
            </a:r>
          </a:p>
          <a:p>
            <a:pPr lvl="1"/>
            <a:r>
              <a:rPr lang="en-US" dirty="0" smtClean="0"/>
              <a:t>Teach student to use self-talk methods</a:t>
            </a:r>
          </a:p>
          <a:p>
            <a:pPr lvl="2"/>
            <a:r>
              <a:rPr lang="en-US" dirty="0" smtClean="0"/>
              <a:t>Student verbalizes steps after they are given </a:t>
            </a:r>
          </a:p>
          <a:p>
            <a:pPr lvl="1"/>
            <a:r>
              <a:rPr lang="en-US" dirty="0" smtClean="0"/>
              <a:t>Keep directions concise and simple</a:t>
            </a:r>
          </a:p>
          <a:p>
            <a:pPr lvl="1"/>
            <a:r>
              <a:rPr lang="en-US" dirty="0" smtClean="0"/>
              <a:t>Simplify the vocabulary if necessary</a:t>
            </a:r>
          </a:p>
          <a:p>
            <a:pPr lvl="1"/>
            <a:r>
              <a:rPr lang="en-US" dirty="0" smtClean="0"/>
              <a:t>Divide each direction into one- or two-step components</a:t>
            </a:r>
            <a:endParaRPr lang="en-US" dirty="0"/>
          </a:p>
          <a:p>
            <a:pPr lvl="1"/>
            <a:r>
              <a:rPr lang="en-US" dirty="0" smtClean="0"/>
              <a:t>Use a combination of visual and auditory directions</a:t>
            </a:r>
          </a:p>
          <a:p>
            <a:pPr lvl="2"/>
            <a:r>
              <a:rPr lang="en-US" dirty="0" smtClean="0"/>
              <a:t>Draw pictures of the steps</a:t>
            </a:r>
          </a:p>
          <a:p>
            <a:pPr lvl="1"/>
            <a:r>
              <a:rPr lang="en-US" dirty="0" smtClean="0"/>
              <a:t>Photograph the various steps of experiments, demonstrations </a:t>
            </a:r>
          </a:p>
          <a:p>
            <a:pPr lvl="1"/>
            <a:r>
              <a:rPr lang="en-US" dirty="0" smtClean="0"/>
              <a:t>Build proficiency in completing multi-step directions</a:t>
            </a:r>
          </a:p>
          <a:p>
            <a:pPr lvl="2"/>
            <a:r>
              <a:rPr lang="en-US" dirty="0" smtClean="0"/>
              <a:t>Practice by giving one step first, then increasing to two steps, etc.</a:t>
            </a:r>
          </a:p>
          <a:p>
            <a:pPr marL="853290" lvl="2" indent="0">
              <a:buNone/>
            </a:pPr>
            <a:endParaRPr lang="en-US" dirty="0" smtClean="0"/>
          </a:p>
          <a:p>
            <a:pPr marL="853290" lvl="2" indent="0">
              <a:buNone/>
            </a:pPr>
            <a:endParaRPr lang="en-US" dirty="0" smtClean="0"/>
          </a:p>
          <a:p>
            <a:pPr marL="853290" lvl="2" indent="0">
              <a:buNone/>
            </a:pPr>
            <a:endParaRPr lang="en-US" dirty="0" smtClean="0"/>
          </a:p>
        </p:txBody>
      </p:sp>
    </p:spTree>
    <p:extLst>
      <p:ext uri="{BB962C8B-B14F-4D97-AF65-F5344CB8AC3E}">
        <p14:creationId xmlns:p14="http://schemas.microsoft.com/office/powerpoint/2010/main" val="125320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Strategies to Support Across the Curriculum</a:t>
            </a:r>
          </a:p>
        </p:txBody>
      </p:sp>
      <p:sp>
        <p:nvSpPr>
          <p:cNvPr id="3" name="Content Placeholder 2"/>
          <p:cNvSpPr>
            <a:spLocks noGrp="1"/>
          </p:cNvSpPr>
          <p:nvPr>
            <p:ph idx="1"/>
          </p:nvPr>
        </p:nvSpPr>
        <p:spPr/>
        <p:txBody>
          <a:bodyPr/>
          <a:lstStyle/>
          <a:p>
            <a:r>
              <a:rPr lang="en-US" dirty="0" smtClean="0"/>
              <a:t>Written Directions</a:t>
            </a:r>
          </a:p>
          <a:p>
            <a:pPr lvl="1"/>
            <a:r>
              <a:rPr lang="en-US" dirty="0" smtClean="0"/>
              <a:t>Provide directions in sequential order </a:t>
            </a:r>
          </a:p>
          <a:p>
            <a:pPr lvl="1"/>
            <a:r>
              <a:rPr lang="en-US" dirty="0" smtClean="0"/>
              <a:t>Number each step</a:t>
            </a:r>
          </a:p>
          <a:p>
            <a:pPr lvl="1"/>
            <a:r>
              <a:rPr lang="en-US" dirty="0" smtClean="0"/>
              <a:t>Place a colored dot between each step</a:t>
            </a:r>
          </a:p>
          <a:p>
            <a:pPr lvl="1"/>
            <a:r>
              <a:rPr lang="en-US" dirty="0" smtClean="0"/>
              <a:t>Allow extra time for student to copy assignment directions</a:t>
            </a:r>
          </a:p>
          <a:p>
            <a:pPr lvl="1"/>
            <a:r>
              <a:rPr lang="en-US" dirty="0" smtClean="0"/>
              <a:t>Ask student to read directions twice before asking for assistance</a:t>
            </a:r>
          </a:p>
          <a:p>
            <a:pPr lvl="1"/>
            <a:r>
              <a:rPr lang="en-US" dirty="0" smtClean="0"/>
              <a:t>Highlight or underline key words and phrases</a:t>
            </a:r>
          </a:p>
          <a:p>
            <a:pPr lvl="1"/>
            <a:r>
              <a:rPr lang="en-US" dirty="0" smtClean="0"/>
              <a:t>Check for understanding before student begins the assignment</a:t>
            </a:r>
          </a:p>
          <a:p>
            <a:pPr lvl="1"/>
            <a:r>
              <a:rPr lang="en-US" dirty="0" smtClean="0"/>
              <a:t>Enlarge print </a:t>
            </a:r>
            <a:endParaRPr lang="en-US" dirty="0"/>
          </a:p>
        </p:txBody>
      </p:sp>
    </p:spTree>
    <p:extLst>
      <p:ext uri="{BB962C8B-B14F-4D97-AF65-F5344CB8AC3E}">
        <p14:creationId xmlns:p14="http://schemas.microsoft.com/office/powerpoint/2010/main" val="299387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Strategies to Support Across the Curriculum</a:t>
            </a:r>
          </a:p>
        </p:txBody>
      </p:sp>
      <p:sp>
        <p:nvSpPr>
          <p:cNvPr id="3" name="Content Placeholder 2"/>
          <p:cNvSpPr>
            <a:spLocks noGrp="1"/>
          </p:cNvSpPr>
          <p:nvPr>
            <p:ph idx="1"/>
          </p:nvPr>
        </p:nvSpPr>
        <p:spPr/>
        <p:txBody>
          <a:bodyPr>
            <a:normAutofit lnSpcReduction="10000"/>
          </a:bodyPr>
          <a:lstStyle/>
          <a:p>
            <a:r>
              <a:rPr lang="en-US" dirty="0" smtClean="0"/>
              <a:t>Large-Group Instruction</a:t>
            </a:r>
          </a:p>
          <a:p>
            <a:pPr lvl="1"/>
            <a:r>
              <a:rPr lang="en-US" dirty="0" smtClean="0"/>
              <a:t>Write goals and objectives of lesson </a:t>
            </a:r>
          </a:p>
          <a:p>
            <a:pPr lvl="1"/>
            <a:r>
              <a:rPr lang="en-US" dirty="0" smtClean="0"/>
              <a:t>Discuss goals and objectives with student</a:t>
            </a:r>
          </a:p>
          <a:p>
            <a:pPr lvl="1"/>
            <a:r>
              <a:rPr lang="en-US" dirty="0" smtClean="0"/>
              <a:t>Review previous lessons, notes, vocabulary words</a:t>
            </a:r>
          </a:p>
          <a:p>
            <a:pPr lvl="1"/>
            <a:r>
              <a:rPr lang="en-US" dirty="0" smtClean="0"/>
              <a:t>Link new facts and materials to previously learned information </a:t>
            </a:r>
          </a:p>
          <a:p>
            <a:pPr lvl="1"/>
            <a:r>
              <a:rPr lang="en-US" dirty="0" smtClean="0"/>
              <a:t>Use nouns to reduce confusion </a:t>
            </a:r>
          </a:p>
          <a:p>
            <a:pPr lvl="2"/>
            <a:r>
              <a:rPr lang="en-US" dirty="0"/>
              <a:t>Leave out pronouns such as it, him, her, them those </a:t>
            </a:r>
            <a:endParaRPr lang="en-US" dirty="0" smtClean="0"/>
          </a:p>
          <a:p>
            <a:pPr lvl="1"/>
            <a:r>
              <a:rPr lang="en-US" dirty="0" smtClean="0"/>
              <a:t>Simplify vocabulary if necessary</a:t>
            </a:r>
          </a:p>
          <a:p>
            <a:pPr lvl="1"/>
            <a:r>
              <a:rPr lang="en-US" dirty="0" smtClean="0"/>
              <a:t>Stop during instruction and ask student to summarize new information</a:t>
            </a:r>
          </a:p>
          <a:p>
            <a:pPr lvl="1"/>
            <a:r>
              <a:rPr lang="en-US" dirty="0" smtClean="0"/>
              <a:t>Ask direct questions to check for understanding</a:t>
            </a:r>
          </a:p>
          <a:p>
            <a:pPr lvl="1"/>
            <a:r>
              <a:rPr lang="en-US" dirty="0" smtClean="0"/>
              <a:t>Remove all unnecessary materials from desktop </a:t>
            </a:r>
          </a:p>
          <a:p>
            <a:pPr marL="853290" lvl="2" indent="0">
              <a:buNone/>
            </a:pPr>
            <a:endParaRPr lang="en-US" dirty="0"/>
          </a:p>
        </p:txBody>
      </p:sp>
    </p:spTree>
    <p:extLst>
      <p:ext uri="{BB962C8B-B14F-4D97-AF65-F5344CB8AC3E}">
        <p14:creationId xmlns:p14="http://schemas.microsoft.com/office/powerpoint/2010/main" val="34245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Strategies to Support Across the Curriculum</a:t>
            </a:r>
          </a:p>
        </p:txBody>
      </p:sp>
      <p:sp>
        <p:nvSpPr>
          <p:cNvPr id="3" name="Content Placeholder 2"/>
          <p:cNvSpPr>
            <a:spLocks noGrp="1"/>
          </p:cNvSpPr>
          <p:nvPr>
            <p:ph idx="1"/>
          </p:nvPr>
        </p:nvSpPr>
        <p:spPr/>
        <p:txBody>
          <a:bodyPr>
            <a:normAutofit fontScale="85000" lnSpcReduction="20000"/>
          </a:bodyPr>
          <a:lstStyle/>
          <a:p>
            <a:r>
              <a:rPr lang="en-US" dirty="0" smtClean="0"/>
              <a:t>Note-Taking Skills </a:t>
            </a:r>
          </a:p>
          <a:p>
            <a:pPr lvl="1"/>
            <a:r>
              <a:rPr lang="en-US" dirty="0" smtClean="0"/>
              <a:t>Read discussion questions to student before presentation</a:t>
            </a:r>
          </a:p>
          <a:p>
            <a:pPr lvl="1"/>
            <a:r>
              <a:rPr lang="en-US" dirty="0" smtClean="0"/>
              <a:t>Teach key phrases </a:t>
            </a:r>
          </a:p>
          <a:p>
            <a:pPr lvl="2"/>
            <a:r>
              <a:rPr lang="en-US" dirty="0"/>
              <a:t>Please remember this</a:t>
            </a:r>
          </a:p>
          <a:p>
            <a:pPr lvl="2"/>
            <a:r>
              <a:rPr lang="en-US" dirty="0"/>
              <a:t>This point is very important</a:t>
            </a:r>
          </a:p>
          <a:p>
            <a:pPr lvl="2"/>
            <a:r>
              <a:rPr lang="en-US" dirty="0"/>
              <a:t>Write this down </a:t>
            </a:r>
            <a:endParaRPr lang="en-US" dirty="0" smtClean="0"/>
          </a:p>
          <a:p>
            <a:pPr lvl="1"/>
            <a:r>
              <a:rPr lang="en-US" dirty="0" smtClean="0"/>
              <a:t>Provide an outline of main topics before lesson is presented</a:t>
            </a:r>
          </a:p>
          <a:p>
            <a:pPr lvl="1"/>
            <a:r>
              <a:rPr lang="en-US" dirty="0" smtClean="0"/>
              <a:t>Use two columns labeled “Topic” and “Detail” </a:t>
            </a:r>
          </a:p>
          <a:p>
            <a:pPr lvl="1"/>
            <a:r>
              <a:rPr lang="en-US" dirty="0" smtClean="0"/>
              <a:t>Provide timeline for chronological information </a:t>
            </a:r>
          </a:p>
          <a:p>
            <a:pPr lvl="1"/>
            <a:r>
              <a:rPr lang="en-US" dirty="0" smtClean="0"/>
              <a:t>Teach students to write key words </a:t>
            </a:r>
          </a:p>
          <a:p>
            <a:pPr lvl="1"/>
            <a:r>
              <a:rPr lang="en-US" dirty="0" smtClean="0"/>
              <a:t>Allow a peer to take notes and make a copy</a:t>
            </a:r>
          </a:p>
          <a:p>
            <a:pPr lvl="1"/>
            <a:r>
              <a:rPr lang="en-US" dirty="0" smtClean="0"/>
              <a:t>Demonstrate how to highlight important information</a:t>
            </a:r>
          </a:p>
          <a:p>
            <a:pPr lvl="1"/>
            <a:r>
              <a:rPr lang="en-US" dirty="0" smtClean="0"/>
              <a:t>Make an audio or video recording of presentation</a:t>
            </a:r>
          </a:p>
        </p:txBody>
      </p:sp>
    </p:spTree>
    <p:extLst>
      <p:ext uri="{BB962C8B-B14F-4D97-AF65-F5344CB8AC3E}">
        <p14:creationId xmlns:p14="http://schemas.microsoft.com/office/powerpoint/2010/main" val="428245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Organizational Strategies </a:t>
            </a:r>
            <a:r>
              <a:rPr lang="en-US" dirty="0"/>
              <a:t>to Support Across the Curriculum</a:t>
            </a:r>
          </a:p>
        </p:txBody>
      </p:sp>
      <p:sp>
        <p:nvSpPr>
          <p:cNvPr id="3" name="Content Placeholder 2"/>
          <p:cNvSpPr>
            <a:spLocks noGrp="1"/>
          </p:cNvSpPr>
          <p:nvPr>
            <p:ph idx="1"/>
          </p:nvPr>
        </p:nvSpPr>
        <p:spPr/>
        <p:txBody>
          <a:bodyPr>
            <a:normAutofit fontScale="70000" lnSpcReduction="20000"/>
          </a:bodyPr>
          <a:lstStyle/>
          <a:p>
            <a:r>
              <a:rPr lang="en-US" dirty="0" smtClean="0"/>
              <a:t>Organizing the Environment</a:t>
            </a:r>
          </a:p>
          <a:p>
            <a:pPr lvl="1"/>
            <a:r>
              <a:rPr lang="en-US" dirty="0" smtClean="0"/>
              <a:t>Post daily schedules</a:t>
            </a:r>
          </a:p>
          <a:p>
            <a:pPr lvl="2"/>
            <a:r>
              <a:rPr lang="en-US" dirty="0"/>
              <a:t>Helps students anticipate what is about to </a:t>
            </a:r>
            <a:r>
              <a:rPr lang="en-US" dirty="0" smtClean="0"/>
              <a:t>occur</a:t>
            </a:r>
          </a:p>
          <a:p>
            <a:pPr lvl="1"/>
            <a:r>
              <a:rPr lang="en-US" dirty="0" smtClean="0"/>
              <a:t>Label location(s) for daily assignments</a:t>
            </a:r>
          </a:p>
          <a:p>
            <a:pPr lvl="1"/>
            <a:r>
              <a:rPr lang="en-US" dirty="0" smtClean="0"/>
              <a:t>Color-code folders for each subject </a:t>
            </a:r>
          </a:p>
          <a:p>
            <a:pPr lvl="1"/>
            <a:r>
              <a:rPr lang="en-US" dirty="0" smtClean="0"/>
              <a:t>Tape a large envelope to inside of desk for uncompleted assignments</a:t>
            </a:r>
          </a:p>
          <a:p>
            <a:pPr lvl="1"/>
            <a:r>
              <a:rPr lang="en-US" dirty="0" smtClean="0"/>
              <a:t>Have student clean and organize desk weekly</a:t>
            </a:r>
          </a:p>
          <a:p>
            <a:pPr lvl="1"/>
            <a:r>
              <a:rPr lang="en-US" dirty="0" smtClean="0"/>
              <a:t>Make sure every handout is clearly labeled</a:t>
            </a:r>
          </a:p>
          <a:p>
            <a:pPr lvl="1"/>
            <a:r>
              <a:rPr lang="en-US" dirty="0" smtClean="0"/>
              <a:t>List assignments with approximate amount of time for completion</a:t>
            </a:r>
          </a:p>
          <a:p>
            <a:pPr lvl="1"/>
            <a:r>
              <a:rPr lang="en-US" dirty="0" smtClean="0"/>
              <a:t>Create “things to Do Today” list for student</a:t>
            </a:r>
          </a:p>
          <a:p>
            <a:pPr lvl="1"/>
            <a:r>
              <a:rPr lang="en-US" dirty="0" smtClean="0"/>
              <a:t>Allow students to call home and leave a message for homework assignments</a:t>
            </a:r>
          </a:p>
          <a:p>
            <a:pPr lvl="1"/>
            <a:r>
              <a:rPr lang="en-US" dirty="0" smtClean="0"/>
              <a:t>Organize supplies (pencils, crayons markers, </a:t>
            </a:r>
            <a:r>
              <a:rPr lang="en-US" dirty="0" err="1" smtClean="0"/>
              <a:t>etc</a:t>
            </a:r>
            <a:r>
              <a:rPr lang="en-US" dirty="0" smtClean="0"/>
              <a:t>) </a:t>
            </a:r>
          </a:p>
          <a:p>
            <a:pPr lvl="1"/>
            <a:r>
              <a:rPr lang="en-US" dirty="0" smtClean="0"/>
              <a:t>Spot-check students at beginning and end of transition times</a:t>
            </a:r>
          </a:p>
          <a:p>
            <a:pPr lvl="2"/>
            <a:r>
              <a:rPr lang="en-US" dirty="0" smtClean="0"/>
              <a:t>May miss directions because they are organizing materials</a:t>
            </a:r>
          </a:p>
          <a:p>
            <a:pPr lvl="1"/>
            <a:endParaRPr lang="en-US" dirty="0"/>
          </a:p>
        </p:txBody>
      </p:sp>
    </p:spTree>
    <p:extLst>
      <p:ext uri="{BB962C8B-B14F-4D97-AF65-F5344CB8AC3E}">
        <p14:creationId xmlns:p14="http://schemas.microsoft.com/office/powerpoint/2010/main" val="362449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12" y="1444752"/>
            <a:ext cx="3048000" cy="3968496"/>
          </a:xfrm>
          <a:prstGeom prst="rect">
            <a:avLst/>
          </a:prstGeom>
        </p:spPr>
      </p:pic>
    </p:spTree>
    <p:extLst>
      <p:ext uri="{BB962C8B-B14F-4D97-AF65-F5344CB8AC3E}">
        <p14:creationId xmlns:p14="http://schemas.microsoft.com/office/powerpoint/2010/main" val="249885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212" y="1524000"/>
            <a:ext cx="5486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the General Education Classroom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Ask the general education teachers to provide you with a plan</a:t>
            </a:r>
          </a:p>
          <a:p>
            <a:pPr lvl="1"/>
            <a:r>
              <a:rPr lang="en-US" dirty="0" smtClean="0"/>
              <a:t>Classroom expectations, rules, etc.</a:t>
            </a:r>
          </a:p>
          <a:p>
            <a:pPr lvl="1"/>
            <a:r>
              <a:rPr lang="en-US" dirty="0" smtClean="0"/>
              <a:t>The schedule of each class</a:t>
            </a:r>
          </a:p>
          <a:p>
            <a:pPr lvl="1"/>
            <a:r>
              <a:rPr lang="en-US" dirty="0" smtClean="0"/>
              <a:t>Classroom instructional plans and how you will help your students</a:t>
            </a:r>
          </a:p>
          <a:p>
            <a:pPr lvl="1"/>
            <a:r>
              <a:rPr lang="en-US" dirty="0" smtClean="0"/>
              <a:t>Individual student IEP goals/objectives and relevant information</a:t>
            </a:r>
          </a:p>
          <a:p>
            <a:pPr lvl="1"/>
            <a:r>
              <a:rPr lang="en-US" dirty="0" smtClean="0"/>
              <a:t>Behavior expectations/plans/BIP information </a:t>
            </a:r>
          </a:p>
          <a:p>
            <a:pPr lvl="1"/>
            <a:r>
              <a:rPr lang="en-US" dirty="0" smtClean="0"/>
              <a:t>Your work area/supplies</a:t>
            </a:r>
          </a:p>
          <a:p>
            <a:pPr lvl="1"/>
            <a:r>
              <a:rPr lang="en-US" dirty="0" smtClean="0"/>
              <a:t>Best method of communication between you and the general education teacher/special education teacher</a:t>
            </a:r>
          </a:p>
          <a:p>
            <a:pPr lvl="1"/>
            <a:r>
              <a:rPr lang="en-US" dirty="0" smtClean="0"/>
              <a:t>Method of data collection for documenting student progress</a:t>
            </a:r>
          </a:p>
          <a:p>
            <a:r>
              <a:rPr lang="en-US" dirty="0" smtClean="0"/>
              <a:t>Organization of your work supplies/student information for each class</a:t>
            </a:r>
          </a:p>
          <a:p>
            <a:r>
              <a:rPr lang="en-US" dirty="0" smtClean="0"/>
              <a:t>Handout – Suggested Questions about Your </a:t>
            </a:r>
            <a:r>
              <a:rPr lang="en-US" smtClean="0"/>
              <a:t>Job Responsibilities? </a:t>
            </a:r>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the General Education Classroom</a:t>
            </a:r>
          </a:p>
        </p:txBody>
      </p:sp>
      <p:sp>
        <p:nvSpPr>
          <p:cNvPr id="3" name="Content Placeholder 2"/>
          <p:cNvSpPr>
            <a:spLocks noGrp="1"/>
          </p:cNvSpPr>
          <p:nvPr>
            <p:ph idx="1"/>
          </p:nvPr>
        </p:nvSpPr>
        <p:spPr/>
        <p:txBody>
          <a:bodyPr>
            <a:normAutofit fontScale="92500" lnSpcReduction="20000"/>
          </a:bodyPr>
          <a:lstStyle/>
          <a:p>
            <a:r>
              <a:rPr lang="en-US" dirty="0" smtClean="0"/>
              <a:t>Entering and Exiting the classroom</a:t>
            </a:r>
          </a:p>
          <a:p>
            <a:pPr lvl="1"/>
            <a:r>
              <a:rPr lang="en-US" dirty="0" smtClean="0"/>
              <a:t>When you enter, a number of things may be going on:</a:t>
            </a:r>
          </a:p>
          <a:p>
            <a:pPr lvl="2"/>
            <a:r>
              <a:rPr lang="en-US" dirty="0" smtClean="0"/>
              <a:t>Lecture</a:t>
            </a:r>
          </a:p>
          <a:p>
            <a:pPr lvl="2"/>
            <a:r>
              <a:rPr lang="en-US" dirty="0" smtClean="0"/>
              <a:t>Cooperative Groups</a:t>
            </a:r>
          </a:p>
          <a:p>
            <a:pPr lvl="2"/>
            <a:r>
              <a:rPr lang="en-US" dirty="0" smtClean="0"/>
              <a:t>Independent or seatwork activities</a:t>
            </a:r>
          </a:p>
          <a:p>
            <a:pPr lvl="1"/>
            <a:r>
              <a:rPr lang="en-US" dirty="0" smtClean="0"/>
              <a:t>Be sure to know how/what the teacher expects when you enter the room during these activities</a:t>
            </a:r>
          </a:p>
          <a:p>
            <a:r>
              <a:rPr lang="en-US" dirty="0" smtClean="0"/>
              <a:t>Student Expectations</a:t>
            </a:r>
          </a:p>
          <a:p>
            <a:pPr lvl="1"/>
            <a:r>
              <a:rPr lang="en-US" dirty="0" smtClean="0"/>
              <a:t>Vary depending on student’s abilities and environment </a:t>
            </a:r>
          </a:p>
          <a:p>
            <a:pPr lvl="2"/>
            <a:r>
              <a:rPr lang="en-US" dirty="0" smtClean="0"/>
              <a:t>Student with SLD working in a small group for reading </a:t>
            </a:r>
          </a:p>
          <a:p>
            <a:pPr lvl="2"/>
            <a:r>
              <a:rPr lang="en-US" dirty="0" smtClean="0"/>
              <a:t>Student with S/PID working in a small group for reading</a:t>
            </a:r>
          </a:p>
          <a:p>
            <a:pPr lvl="1"/>
            <a:r>
              <a:rPr lang="en-US" dirty="0" smtClean="0"/>
              <a:t>Know what is expected by the teacher so that you can support the expectation of the student</a:t>
            </a:r>
          </a:p>
          <a:p>
            <a:endParaRPr lang="en-US" dirty="0"/>
          </a:p>
        </p:txBody>
      </p:sp>
    </p:spTree>
    <p:extLst>
      <p:ext uri="{BB962C8B-B14F-4D97-AF65-F5344CB8AC3E}">
        <p14:creationId xmlns:p14="http://schemas.microsoft.com/office/powerpoint/2010/main" val="16739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7309" y="76200"/>
            <a:ext cx="10157354" cy="5334000"/>
          </a:xfrm>
        </p:spPr>
        <p:txBody>
          <a:bodyPr/>
          <a:lstStyle/>
          <a:p>
            <a:pPr algn="ctr"/>
            <a:r>
              <a:rPr lang="en-US" i="1" dirty="0" smtClean="0"/>
              <a:t>Motivation is always in direct proportion to the level of expectation</a:t>
            </a:r>
            <a:r>
              <a:rPr lang="en-US" dirty="0" smtClean="0"/>
              <a:t>.</a:t>
            </a:r>
            <a:br>
              <a:rPr lang="en-US" dirty="0" smtClean="0"/>
            </a:br>
            <a:r>
              <a:rPr lang="en-US" dirty="0" smtClean="0"/>
              <a:t/>
            </a:r>
            <a:br>
              <a:rPr lang="en-US" dirty="0" smtClean="0"/>
            </a:br>
            <a:r>
              <a:rPr lang="en-US" sz="3200" dirty="0" smtClean="0"/>
              <a:t>~Dennis </a:t>
            </a:r>
            <a:r>
              <a:rPr lang="en-US" sz="3200" dirty="0" err="1" smtClean="0"/>
              <a:t>Waitley</a:t>
            </a:r>
            <a:endParaRPr lang="en-US" sz="3200" dirty="0"/>
          </a:p>
        </p:txBody>
      </p:sp>
    </p:spTree>
    <p:extLst>
      <p:ext uri="{BB962C8B-B14F-4D97-AF65-F5344CB8AC3E}">
        <p14:creationId xmlns:p14="http://schemas.microsoft.com/office/powerpoint/2010/main" val="42488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the General Education Classroom</a:t>
            </a:r>
          </a:p>
        </p:txBody>
      </p:sp>
      <p:sp>
        <p:nvSpPr>
          <p:cNvPr id="3" name="Content Placeholder 2"/>
          <p:cNvSpPr>
            <a:spLocks noGrp="1"/>
          </p:cNvSpPr>
          <p:nvPr>
            <p:ph idx="1"/>
          </p:nvPr>
        </p:nvSpPr>
        <p:spPr/>
        <p:txBody>
          <a:bodyPr>
            <a:normAutofit lnSpcReduction="10000"/>
          </a:bodyPr>
          <a:lstStyle/>
          <a:p>
            <a:r>
              <a:rPr lang="en-US" dirty="0" smtClean="0"/>
              <a:t>Establishing a relationship with students</a:t>
            </a:r>
          </a:p>
          <a:p>
            <a:pPr lvl="1"/>
            <a:r>
              <a:rPr lang="en-US" dirty="0" smtClean="0"/>
              <a:t>Sets the climate</a:t>
            </a:r>
          </a:p>
          <a:p>
            <a:pPr lvl="1"/>
            <a:r>
              <a:rPr lang="en-US" dirty="0" smtClean="0"/>
              <a:t>Instills trust between you and the student</a:t>
            </a:r>
          </a:p>
          <a:p>
            <a:pPr lvl="1"/>
            <a:r>
              <a:rPr lang="en-US" dirty="0" smtClean="0"/>
              <a:t>REMEMBER – Remain the adult….you are not a student’s friend!</a:t>
            </a:r>
          </a:p>
          <a:p>
            <a:pPr lvl="1"/>
            <a:r>
              <a:rPr lang="en-US" dirty="0" smtClean="0"/>
              <a:t>Promote independence by not “hovering” over them</a:t>
            </a:r>
          </a:p>
          <a:p>
            <a:r>
              <a:rPr lang="en-US" dirty="0" smtClean="0"/>
              <a:t>Communicating with students</a:t>
            </a:r>
          </a:p>
          <a:p>
            <a:pPr lvl="1"/>
            <a:r>
              <a:rPr lang="en-US" dirty="0" smtClean="0"/>
              <a:t>Have good eye contact with students</a:t>
            </a:r>
          </a:p>
          <a:p>
            <a:pPr lvl="1"/>
            <a:r>
              <a:rPr lang="en-US" dirty="0" smtClean="0"/>
              <a:t>Use the student’s name</a:t>
            </a:r>
            <a:r>
              <a:rPr lang="en-US" dirty="0"/>
              <a:t> </a:t>
            </a:r>
            <a:r>
              <a:rPr lang="en-US" dirty="0" smtClean="0"/>
              <a:t>(Terms like honey, dear, </a:t>
            </a:r>
            <a:r>
              <a:rPr lang="en-US" dirty="0" err="1" smtClean="0"/>
              <a:t>etc</a:t>
            </a:r>
            <a:r>
              <a:rPr lang="en-US" dirty="0" smtClean="0"/>
              <a:t> are unprofessional)</a:t>
            </a:r>
          </a:p>
          <a:p>
            <a:pPr lvl="1"/>
            <a:r>
              <a:rPr lang="en-US" dirty="0" smtClean="0"/>
              <a:t>Speak to students with disabilities just as you would any other student (no baby-talk, don’t talk down to them, </a:t>
            </a:r>
            <a:r>
              <a:rPr lang="en-US" dirty="0" err="1" smtClean="0"/>
              <a:t>etc</a:t>
            </a:r>
            <a:r>
              <a:rPr lang="en-US" dirty="0" smtClean="0"/>
              <a:t>)</a:t>
            </a:r>
          </a:p>
          <a:p>
            <a:pPr lvl="1"/>
            <a:r>
              <a:rPr lang="en-US" dirty="0" smtClean="0"/>
              <a:t>Be respectful</a:t>
            </a:r>
          </a:p>
        </p:txBody>
      </p:sp>
    </p:spTree>
    <p:extLst>
      <p:ext uri="{BB962C8B-B14F-4D97-AF65-F5344CB8AC3E}">
        <p14:creationId xmlns:p14="http://schemas.microsoft.com/office/powerpoint/2010/main" val="17255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the General Education Classroom</a:t>
            </a:r>
          </a:p>
        </p:txBody>
      </p:sp>
      <p:sp>
        <p:nvSpPr>
          <p:cNvPr id="3" name="Content Placeholder 2"/>
          <p:cNvSpPr>
            <a:spLocks noGrp="1"/>
          </p:cNvSpPr>
          <p:nvPr>
            <p:ph idx="1"/>
          </p:nvPr>
        </p:nvSpPr>
        <p:spPr/>
        <p:txBody>
          <a:bodyPr/>
          <a:lstStyle/>
          <a:p>
            <a:r>
              <a:rPr lang="en-US" dirty="0" smtClean="0"/>
              <a:t>Communicating with Students (</a:t>
            </a:r>
            <a:r>
              <a:rPr lang="en-US" dirty="0" err="1" smtClean="0"/>
              <a:t>con’t</a:t>
            </a:r>
            <a:r>
              <a:rPr lang="en-US" dirty="0" smtClean="0"/>
              <a:t>)</a:t>
            </a:r>
          </a:p>
          <a:p>
            <a:pPr lvl="1"/>
            <a:r>
              <a:rPr lang="en-US" dirty="0" smtClean="0"/>
              <a:t>For students with Autism and auditory processing disorders</a:t>
            </a:r>
          </a:p>
          <a:p>
            <a:pPr lvl="2"/>
            <a:r>
              <a:rPr lang="en-US" dirty="0" smtClean="0"/>
              <a:t>Use few words</a:t>
            </a:r>
          </a:p>
          <a:p>
            <a:pPr lvl="2"/>
            <a:r>
              <a:rPr lang="en-US" dirty="0" smtClean="0"/>
              <a:t>Provide directions, one step at a time</a:t>
            </a:r>
          </a:p>
          <a:p>
            <a:pPr lvl="2"/>
            <a:r>
              <a:rPr lang="en-US" dirty="0" smtClean="0"/>
              <a:t>Allow time for them to process what you tell them (extra wait time)</a:t>
            </a:r>
          </a:p>
          <a:p>
            <a:pPr lvl="2"/>
            <a:r>
              <a:rPr lang="en-US" dirty="0" smtClean="0"/>
              <a:t>May need to use pictures</a:t>
            </a:r>
          </a:p>
          <a:p>
            <a:endParaRPr lang="en-US" dirty="0" smtClean="0"/>
          </a:p>
          <a:p>
            <a:pPr lvl="1"/>
            <a:endParaRPr lang="en-US" dirty="0" smtClean="0"/>
          </a:p>
          <a:p>
            <a:pPr lvl="2"/>
            <a:endParaRPr lang="en-US" dirty="0"/>
          </a:p>
        </p:txBody>
      </p:sp>
    </p:spTree>
    <p:extLst>
      <p:ext uri="{BB962C8B-B14F-4D97-AF65-F5344CB8AC3E}">
        <p14:creationId xmlns:p14="http://schemas.microsoft.com/office/powerpoint/2010/main" val="319951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the General Education Classroom</a:t>
            </a:r>
            <a:endParaRPr lang="en-US" dirty="0"/>
          </a:p>
        </p:txBody>
      </p:sp>
      <p:sp>
        <p:nvSpPr>
          <p:cNvPr id="3" name="Content Placeholder 2"/>
          <p:cNvSpPr>
            <a:spLocks noGrp="1"/>
          </p:cNvSpPr>
          <p:nvPr>
            <p:ph idx="1"/>
          </p:nvPr>
        </p:nvSpPr>
        <p:spPr/>
        <p:txBody>
          <a:bodyPr>
            <a:normAutofit lnSpcReduction="10000"/>
          </a:bodyPr>
          <a:lstStyle/>
          <a:p>
            <a:r>
              <a:rPr lang="en-US" dirty="0" smtClean="0"/>
              <a:t>Cooperative Learning Groups</a:t>
            </a:r>
          </a:p>
          <a:p>
            <a:pPr lvl="1"/>
            <a:r>
              <a:rPr lang="en-US" dirty="0">
                <a:hlinkClick r:id="rId2"/>
              </a:rPr>
              <a:t>https://</a:t>
            </a:r>
            <a:r>
              <a:rPr lang="en-US" dirty="0" smtClean="0">
                <a:hlinkClick r:id="rId2"/>
              </a:rPr>
              <a:t>www.youtube.com/watch?v=tBoWNIfgJs4</a:t>
            </a:r>
            <a:endParaRPr lang="en-US" dirty="0" smtClean="0"/>
          </a:p>
          <a:p>
            <a:pPr lvl="1"/>
            <a:r>
              <a:rPr lang="en-US" dirty="0" smtClean="0"/>
              <a:t>How would you support the teacher/students with this model?</a:t>
            </a:r>
          </a:p>
          <a:p>
            <a:r>
              <a:rPr lang="en-US" dirty="0" smtClean="0"/>
              <a:t>Whole Group Instruction</a:t>
            </a:r>
          </a:p>
          <a:p>
            <a:pPr lvl="1"/>
            <a:r>
              <a:rPr lang="en-US" dirty="0" smtClean="0"/>
              <a:t>Teacher teaches to the entire classroom</a:t>
            </a:r>
          </a:p>
          <a:p>
            <a:pPr lvl="1"/>
            <a:r>
              <a:rPr lang="en-US" dirty="0" smtClean="0"/>
              <a:t>Differentiate for students work</a:t>
            </a:r>
          </a:p>
          <a:p>
            <a:pPr lvl="1"/>
            <a:r>
              <a:rPr lang="en-US" dirty="0" smtClean="0"/>
              <a:t>How would you support the teacher/students with this model?</a:t>
            </a:r>
          </a:p>
          <a:p>
            <a:r>
              <a:rPr lang="en-US" dirty="0" smtClean="0"/>
              <a:t>Re-delivery of Instruction</a:t>
            </a:r>
          </a:p>
          <a:p>
            <a:pPr lvl="1"/>
            <a:r>
              <a:rPr lang="en-US" dirty="0" smtClean="0"/>
              <a:t>Re-teach to small groups of students</a:t>
            </a:r>
          </a:p>
          <a:p>
            <a:pPr lvl="1"/>
            <a:r>
              <a:rPr lang="en-US" dirty="0" smtClean="0"/>
              <a:t>Peer tutoring</a:t>
            </a:r>
          </a:p>
          <a:p>
            <a:endParaRPr lang="en-US" dirty="0" smtClean="0"/>
          </a:p>
          <a:p>
            <a:pPr lvl="1"/>
            <a:endParaRPr lang="en-US" dirty="0"/>
          </a:p>
        </p:txBody>
      </p:sp>
    </p:spTree>
    <p:extLst>
      <p:ext uri="{BB962C8B-B14F-4D97-AF65-F5344CB8AC3E}">
        <p14:creationId xmlns:p14="http://schemas.microsoft.com/office/powerpoint/2010/main" val="9526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in the General Education Classroom</a:t>
            </a:r>
          </a:p>
        </p:txBody>
      </p:sp>
      <p:sp>
        <p:nvSpPr>
          <p:cNvPr id="3" name="Content Placeholder 2"/>
          <p:cNvSpPr>
            <a:spLocks noGrp="1"/>
          </p:cNvSpPr>
          <p:nvPr>
            <p:ph idx="1"/>
          </p:nvPr>
        </p:nvSpPr>
        <p:spPr/>
        <p:txBody>
          <a:bodyPr>
            <a:normAutofit/>
          </a:bodyPr>
          <a:lstStyle/>
          <a:p>
            <a:r>
              <a:rPr lang="en-US" dirty="0" smtClean="0"/>
              <a:t>Assistive Technology Device</a:t>
            </a:r>
            <a:endParaRPr lang="en-US" dirty="0"/>
          </a:p>
          <a:p>
            <a:pPr lvl="1"/>
            <a:r>
              <a:rPr lang="en-US" dirty="0" smtClean="0"/>
              <a:t>Any item, piece of equipment, or product system, whether acquired commercially off the shelf, modified, or customized, that is used to increase, maintain, or improve the functional capabilities of a child with a disability.  The term does not include a medical device that is surgically implanted, or the replacement of that device. </a:t>
            </a:r>
          </a:p>
          <a:p>
            <a:pPr lvl="1"/>
            <a:r>
              <a:rPr lang="en-US" dirty="0" smtClean="0"/>
              <a:t>Examples:  See handout</a:t>
            </a:r>
          </a:p>
          <a:p>
            <a:pPr lvl="2"/>
            <a:endParaRPr lang="en-US" dirty="0" smtClean="0"/>
          </a:p>
          <a:p>
            <a:pPr lvl="1"/>
            <a:endParaRPr lang="en-US" dirty="0"/>
          </a:p>
          <a:p>
            <a:pPr marL="426645" lvl="1" indent="0">
              <a:buNone/>
            </a:pPr>
            <a:endParaRPr lang="en-US" dirty="0" smtClean="0"/>
          </a:p>
        </p:txBody>
      </p:sp>
    </p:spTree>
    <p:extLst>
      <p:ext uri="{BB962C8B-B14F-4D97-AF65-F5344CB8AC3E}">
        <p14:creationId xmlns:p14="http://schemas.microsoft.com/office/powerpoint/2010/main" val="38362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eb8f9d293f488324e14af7702bb85c32">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f577c1b361325b38cfc0a115004d3a8a"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Props1.xml><?xml version="1.0" encoding="utf-8"?>
<ds:datastoreItem xmlns:ds="http://schemas.openxmlformats.org/officeDocument/2006/customXml" ds:itemID="{867127AC-FE0D-4D59-BA76-CB6488A10ED2}"/>
</file>

<file path=customXml/itemProps2.xml><?xml version="1.0" encoding="utf-8"?>
<ds:datastoreItem xmlns:ds="http://schemas.openxmlformats.org/officeDocument/2006/customXml" ds:itemID="{D59A9AA3-9073-4A8D-BC22-238DFE562758}"/>
</file>

<file path=customXml/itemProps3.xml><?xml version="1.0" encoding="utf-8"?>
<ds:datastoreItem xmlns:ds="http://schemas.openxmlformats.org/officeDocument/2006/customXml" ds:itemID="{F301D382-32B0-43EE-932C-28906AF37617}"/>
</file>

<file path=docProps/app.xml><?xml version="1.0" encoding="utf-8"?>
<Properties xmlns="http://schemas.openxmlformats.org/officeDocument/2006/extended-properties" xmlns:vt="http://schemas.openxmlformats.org/officeDocument/2006/docPropsVTypes">
  <Template>tf02787940</Template>
  <TotalTime>2246</TotalTime>
  <Words>1166</Words>
  <Application>Microsoft Office PowerPoint</Application>
  <PresentationFormat>Custom</PresentationFormat>
  <Paragraphs>150</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Books 16x9</vt:lpstr>
      <vt:lpstr>Working in the General Education Classroom</vt:lpstr>
      <vt:lpstr>PowerPoint Presentation</vt:lpstr>
      <vt:lpstr>Working in the General Education Classroom</vt:lpstr>
      <vt:lpstr>Working in the General Education Classroom</vt:lpstr>
      <vt:lpstr>Motivation is always in direct proportion to the level of expectation.  ~Dennis Waitley</vt:lpstr>
      <vt:lpstr>Working in the General Education Classroom</vt:lpstr>
      <vt:lpstr>Working in the General Education Classroom</vt:lpstr>
      <vt:lpstr>Working in the General Education Classroom</vt:lpstr>
      <vt:lpstr>Working in the General Education Classroom</vt:lpstr>
      <vt:lpstr>Working in the General Education Classroom</vt:lpstr>
      <vt:lpstr>Assistive Technology in Action</vt:lpstr>
      <vt:lpstr>Accommodations vs Modifications </vt:lpstr>
      <vt:lpstr>Strategies to Support Across the Curriculum</vt:lpstr>
      <vt:lpstr>Strategies to Support Across the Curriculum</vt:lpstr>
      <vt:lpstr>Strategies to Support Across the Curriculum</vt:lpstr>
      <vt:lpstr>Strategies to Support Across the Curriculum</vt:lpstr>
      <vt:lpstr>Organizational Strategies to Support Across the Curriculum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Disabilities – A Paraprofessional  Guide</dc:title>
  <dc:creator>Hill, Lisa</dc:creator>
  <cp:lastModifiedBy>Hill, Lisa</cp:lastModifiedBy>
  <cp:revision>70</cp:revision>
  <cp:lastPrinted>2017-11-14T17:57:48Z</cp:lastPrinted>
  <dcterms:created xsi:type="dcterms:W3CDTF">2017-09-27T18:50:43Z</dcterms:created>
  <dcterms:modified xsi:type="dcterms:W3CDTF">2017-11-28T18:15:04Z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0x01010009D831E39BAA3F4CA075FB698E603DD3</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