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35"/>
  </p:notesMasterIdLst>
  <p:handoutMasterIdLst>
    <p:handoutMasterId r:id="rId36"/>
  </p:handoutMasterIdLst>
  <p:sldIdLst>
    <p:sldId id="331" r:id="rId5"/>
    <p:sldId id="341" r:id="rId6"/>
    <p:sldId id="343" r:id="rId7"/>
    <p:sldId id="342" r:id="rId8"/>
    <p:sldId id="344" r:id="rId9"/>
    <p:sldId id="345" r:id="rId10"/>
    <p:sldId id="346" r:id="rId11"/>
    <p:sldId id="347" r:id="rId12"/>
    <p:sldId id="348" r:id="rId13"/>
    <p:sldId id="349" r:id="rId14"/>
    <p:sldId id="350" r:id="rId15"/>
    <p:sldId id="351" r:id="rId16"/>
    <p:sldId id="352" r:id="rId17"/>
    <p:sldId id="353" r:id="rId18"/>
    <p:sldId id="355" r:id="rId19"/>
    <p:sldId id="354" r:id="rId20"/>
    <p:sldId id="356" r:id="rId21"/>
    <p:sldId id="357" r:id="rId22"/>
    <p:sldId id="360" r:id="rId23"/>
    <p:sldId id="361" r:id="rId24"/>
    <p:sldId id="362" r:id="rId25"/>
    <p:sldId id="363" r:id="rId26"/>
    <p:sldId id="370" r:id="rId27"/>
    <p:sldId id="364" r:id="rId28"/>
    <p:sldId id="365" r:id="rId29"/>
    <p:sldId id="366" r:id="rId30"/>
    <p:sldId id="367" r:id="rId31"/>
    <p:sldId id="368" r:id="rId32"/>
    <p:sldId id="369" r:id="rId33"/>
    <p:sldId id="359" r:id="rId34"/>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CDB79"/>
    <a:srgbClr val="1AC453"/>
    <a:srgbClr val="B1D620"/>
    <a:srgbClr val="FF3300"/>
    <a:srgbClr val="FF8F7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36" autoAdjust="0"/>
    <p:restoredTop sz="94660"/>
  </p:normalViewPr>
  <p:slideViewPr>
    <p:cSldViewPr snapToGrid="0">
      <p:cViewPr varScale="1">
        <p:scale>
          <a:sx n="71" d="100"/>
          <a:sy n="71" d="100"/>
        </p:scale>
        <p:origin x="1356" y="60"/>
      </p:cViewPr>
      <p:guideLst>
        <p:guide orient="horz" pos="2160"/>
        <p:guide pos="2880"/>
      </p:guideLst>
    </p:cSldViewPr>
  </p:slideViewPr>
  <p:notesTextViewPr>
    <p:cViewPr>
      <p:scale>
        <a:sx n="3" d="2"/>
        <a:sy n="3" d="2"/>
      </p:scale>
      <p:origin x="0" y="0"/>
    </p:cViewPr>
  </p:notesTextViewPr>
  <p:notesViewPr>
    <p:cSldViewPr snapToGrid="0">
      <p:cViewPr varScale="1">
        <p:scale>
          <a:sx n="64" d="100"/>
          <a:sy n="64" d="100"/>
        </p:scale>
        <p:origin x="2227" y="6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cap="all" spc="50" baseline="0">
                <a:solidFill>
                  <a:schemeClr val="tx1">
                    <a:lumMod val="65000"/>
                    <a:lumOff val="35000"/>
                  </a:schemeClr>
                </a:solidFill>
                <a:latin typeface="+mn-lt"/>
                <a:ea typeface="+mn-ea"/>
                <a:cs typeface="+mn-cs"/>
              </a:defRPr>
            </a:pPr>
            <a:r>
              <a:rPr lang="en-US"/>
              <a:t>Current position</a:t>
            </a:r>
          </a:p>
        </c:rich>
      </c:tx>
      <c:layout/>
      <c:overlay val="1"/>
      <c:spPr>
        <a:noFill/>
        <a:ln>
          <a:noFill/>
        </a:ln>
        <a:effectLst/>
      </c:spPr>
      <c:txPr>
        <a:bodyPr rot="0" spcFirstLastPara="1" vertOverflow="ellipsis" vert="horz" wrap="square" anchor="ctr" anchorCtr="1"/>
        <a:lstStyle/>
        <a:p>
          <a:pPr>
            <a:defRPr sz="1400" b="1" i="0" u="none" strike="noStrike" kern="1200" cap="all" spc="5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3.2454361054766734E-2"/>
          <c:y val="0.1130396538270554"/>
          <c:w val="0.62410545537791551"/>
          <c:h val="0.83157835000354685"/>
        </c:manualLayout>
      </c:layout>
      <c:pieChart>
        <c:varyColors val="1"/>
        <c:ser>
          <c:idx val="0"/>
          <c:order val="0"/>
          <c:tx>
            <c:strRef>
              <c:f>Sheet1!$B$1</c:f>
              <c:strCache>
                <c:ptCount val="1"/>
                <c:pt idx="0">
                  <c:v>N</c:v>
                </c:pt>
              </c:strCache>
            </c:strRef>
          </c:tx>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dPt>
          <c:dPt>
            <c:idx val="2"/>
            <c:bubble3D val="0"/>
            <c:spPr>
              <a:solidFill>
                <a:schemeClr val="accent3"/>
              </a:solidFill>
              <a:ln>
                <a:noFill/>
              </a:ln>
              <a:effectLst/>
              <a:scene3d>
                <a:camera prst="orthographicFront"/>
                <a:lightRig rig="brightRoom" dir="t"/>
              </a:scene3d>
              <a:sp3d prstMaterial="flat">
                <a:bevelT w="50800" h="101600" prst="angle"/>
                <a:contourClr>
                  <a:srgbClr val="000000"/>
                </a:contourClr>
              </a:sp3d>
            </c:spPr>
          </c:dPt>
          <c:dPt>
            <c:idx val="3"/>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dPt>
          <c:dPt>
            <c:idx val="4"/>
            <c:bubble3D val="0"/>
            <c:spPr>
              <a:solidFill>
                <a:schemeClr val="accent5"/>
              </a:solidFill>
              <a:ln>
                <a:noFill/>
              </a:ln>
              <a:effectLst/>
              <a:scene3d>
                <a:camera prst="orthographicFront"/>
                <a:lightRig rig="brightRoom" dir="t"/>
              </a:scene3d>
              <a:sp3d prstMaterial="flat">
                <a:bevelT w="50800" h="101600" prst="angle"/>
                <a:contourClr>
                  <a:srgbClr val="000000"/>
                </a:contourClr>
              </a:sp3d>
            </c:spPr>
          </c:dPt>
          <c:dPt>
            <c:idx val="5"/>
            <c:bubble3D val="0"/>
            <c:spPr>
              <a:solidFill>
                <a:schemeClr val="accent6"/>
              </a:solidFill>
              <a:ln>
                <a:noFill/>
              </a:ln>
              <a:effectLst/>
              <a:scene3d>
                <a:camera prst="orthographicFront"/>
                <a:lightRig rig="brightRoom" dir="t"/>
              </a:scene3d>
              <a:sp3d prstMaterial="flat">
                <a:bevelT w="50800" h="101600" prst="angle"/>
                <a:contourClr>
                  <a:srgbClr val="000000"/>
                </a:contourClr>
              </a:sp3d>
            </c:spPr>
          </c:dPt>
          <c:dPt>
            <c:idx val="6"/>
            <c:bubble3D val="0"/>
            <c:spPr>
              <a:solidFill>
                <a:srgbClr val="0070C0"/>
              </a:solidFill>
              <a:ln>
                <a:noFill/>
              </a:ln>
              <a:effectLst/>
              <a:scene3d>
                <a:camera prst="orthographicFront"/>
                <a:lightRig rig="brightRoom" dir="t"/>
              </a:scene3d>
              <a:sp3d prstMaterial="flat">
                <a:bevelT w="50800" h="101600" prst="angle"/>
                <a:contourClr>
                  <a:srgbClr val="000000"/>
                </a:contourClr>
              </a:sp3d>
            </c:spPr>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lt1"/>
                    </a:solidFill>
                    <a:latin typeface="+mn-lt"/>
                    <a:ea typeface="+mn-ea"/>
                    <a:cs typeface="+mn-cs"/>
                  </a:defRPr>
                </a:pPr>
                <a:endParaRPr lang="en-US"/>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Sheet1!$A$2:$A$8</c:f>
              <c:strCache>
                <c:ptCount val="7"/>
                <c:pt idx="0">
                  <c:v>Other</c:v>
                </c:pt>
                <c:pt idx="1">
                  <c:v>High School Leader</c:v>
                </c:pt>
                <c:pt idx="2">
                  <c:v>Middle School Leader</c:v>
                </c:pt>
                <c:pt idx="3">
                  <c:v>Elementary School Leader</c:v>
                </c:pt>
                <c:pt idx="4">
                  <c:v>Other School Leader</c:v>
                </c:pt>
                <c:pt idx="5">
                  <c:v>District Leader</c:v>
                </c:pt>
                <c:pt idx="6">
                  <c:v>District Administrator</c:v>
                </c:pt>
              </c:strCache>
            </c:strRef>
          </c:cat>
          <c:val>
            <c:numRef>
              <c:f>Sheet1!$B$2:$B$8</c:f>
              <c:numCache>
                <c:formatCode>General</c:formatCode>
                <c:ptCount val="7"/>
                <c:pt idx="0">
                  <c:v>19</c:v>
                </c:pt>
                <c:pt idx="1">
                  <c:v>348</c:v>
                </c:pt>
                <c:pt idx="2">
                  <c:v>291</c:v>
                </c:pt>
                <c:pt idx="3">
                  <c:v>765</c:v>
                </c:pt>
                <c:pt idx="4">
                  <c:v>19</c:v>
                </c:pt>
                <c:pt idx="5">
                  <c:v>168</c:v>
                </c:pt>
                <c:pt idx="6">
                  <c:v>300</c:v>
                </c:pt>
              </c:numCache>
            </c:numRef>
          </c:val>
        </c:ser>
        <c:ser>
          <c:idx val="1"/>
          <c:order val="1"/>
          <c:tx>
            <c:strRef>
              <c:f>Sheet1!$C$1</c:f>
              <c:strCache>
                <c:ptCount val="1"/>
                <c:pt idx="0">
                  <c:v>Percent</c:v>
                </c:pt>
              </c:strCache>
            </c:strRef>
          </c:tx>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dPt>
          <c:dPt>
            <c:idx val="2"/>
            <c:bubble3D val="0"/>
            <c:spPr>
              <a:solidFill>
                <a:schemeClr val="accent3"/>
              </a:solidFill>
              <a:ln>
                <a:noFill/>
              </a:ln>
              <a:effectLst/>
              <a:scene3d>
                <a:camera prst="orthographicFront"/>
                <a:lightRig rig="brightRoom" dir="t"/>
              </a:scene3d>
              <a:sp3d prstMaterial="flat">
                <a:bevelT w="50800" h="101600" prst="angle"/>
                <a:contourClr>
                  <a:srgbClr val="000000"/>
                </a:contourClr>
              </a:sp3d>
            </c:spPr>
          </c:dPt>
          <c:dPt>
            <c:idx val="3"/>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dPt>
          <c:dPt>
            <c:idx val="4"/>
            <c:bubble3D val="0"/>
            <c:spPr>
              <a:solidFill>
                <a:schemeClr val="accent5"/>
              </a:solidFill>
              <a:ln>
                <a:noFill/>
              </a:ln>
              <a:effectLst/>
              <a:scene3d>
                <a:camera prst="orthographicFront"/>
                <a:lightRig rig="brightRoom" dir="t"/>
              </a:scene3d>
              <a:sp3d prstMaterial="flat">
                <a:bevelT w="50800" h="101600" prst="angle"/>
                <a:contourClr>
                  <a:srgbClr val="000000"/>
                </a:contourClr>
              </a:sp3d>
            </c:spPr>
          </c:dPt>
          <c:dPt>
            <c:idx val="5"/>
            <c:bubble3D val="0"/>
            <c:spPr>
              <a:solidFill>
                <a:schemeClr val="accent6"/>
              </a:solidFill>
              <a:ln>
                <a:noFill/>
              </a:ln>
              <a:effectLst/>
              <a:scene3d>
                <a:camera prst="orthographicFront"/>
                <a:lightRig rig="brightRoom" dir="t"/>
              </a:scene3d>
              <a:sp3d prstMaterial="flat">
                <a:bevelT w="50800" h="101600" prst="angle"/>
                <a:contourClr>
                  <a:srgbClr val="000000"/>
                </a:contourClr>
              </a:sp3d>
            </c:spPr>
          </c:dPt>
          <c:dPt>
            <c:idx val="6"/>
            <c:bubble3D val="0"/>
            <c:spPr>
              <a:solidFill>
                <a:schemeClr val="accent1">
                  <a:lumMod val="60000"/>
                </a:schemeClr>
              </a:solidFill>
              <a:ln>
                <a:noFill/>
              </a:ln>
              <a:effectLst/>
              <a:scene3d>
                <a:camera prst="orthographicFront"/>
                <a:lightRig rig="brightRoom" dir="t"/>
              </a:scene3d>
              <a:sp3d prstMaterial="flat">
                <a:bevelT w="50800" h="101600" prst="angle"/>
                <a:contourClr>
                  <a:srgbClr val="000000"/>
                </a:contourClr>
              </a:sp3d>
            </c:spPr>
          </c:dPt>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Sheet1!$A$2:$A$8</c:f>
              <c:strCache>
                <c:ptCount val="7"/>
                <c:pt idx="0">
                  <c:v>Other</c:v>
                </c:pt>
                <c:pt idx="1">
                  <c:v>High School Leader</c:v>
                </c:pt>
                <c:pt idx="2">
                  <c:v>Middle School Leader</c:v>
                </c:pt>
                <c:pt idx="3">
                  <c:v>Elementary School Leader</c:v>
                </c:pt>
                <c:pt idx="4">
                  <c:v>Other School Leader</c:v>
                </c:pt>
                <c:pt idx="5">
                  <c:v>District Leader</c:v>
                </c:pt>
                <c:pt idx="6">
                  <c:v>District Administrator</c:v>
                </c:pt>
              </c:strCache>
            </c:strRef>
          </c:cat>
          <c:val>
            <c:numRef>
              <c:f>Sheet1!$C$2:$C$8</c:f>
              <c:numCache>
                <c:formatCode>General</c:formatCode>
                <c:ptCount val="7"/>
                <c:pt idx="0">
                  <c:v>1</c:v>
                </c:pt>
                <c:pt idx="1">
                  <c:v>18.2</c:v>
                </c:pt>
                <c:pt idx="2">
                  <c:v>15.2</c:v>
                </c:pt>
                <c:pt idx="3">
                  <c:v>40.1</c:v>
                </c:pt>
                <c:pt idx="4">
                  <c:v>1</c:v>
                </c:pt>
                <c:pt idx="5">
                  <c:v>8.8000000000000007</c:v>
                </c:pt>
                <c:pt idx="6">
                  <c:v>15.7</c:v>
                </c:pt>
              </c:numCache>
            </c:numRef>
          </c:val>
        </c:ser>
        <c:dLbls>
          <c:dLblPos val="inEnd"/>
          <c:showLegendKey val="0"/>
          <c:showVal val="1"/>
          <c:showCatName val="0"/>
          <c:showSerName val="0"/>
          <c:showPercent val="0"/>
          <c:showBubbleSize val="0"/>
          <c:showLeaderLines val="1"/>
        </c:dLbls>
        <c:firstSliceAng val="0"/>
      </c:pieChart>
      <c:spPr>
        <a:noFill/>
        <a:ln>
          <a:noFill/>
        </a:ln>
        <a:effectLst/>
      </c:spPr>
    </c:plotArea>
    <c:legend>
      <c:legendPos val="r"/>
      <c:layout>
        <c:manualLayout>
          <c:xMode val="edge"/>
          <c:yMode val="edge"/>
          <c:x val="0.65208882358265052"/>
          <c:y val="0.29151764362787985"/>
          <c:w val="0.33168399588996611"/>
          <c:h val="0.46881627296587924"/>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Sheet1!$L$24</c:f>
              <c:strCache>
                <c:ptCount val="1"/>
                <c:pt idx="0">
                  <c:v>Strongly Disagree</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Sheet1!$K$25:$K$30</c:f>
              <c:strCache>
                <c:ptCount val="6"/>
                <c:pt idx="0">
                  <c:v>CCRPI is a meaningful measure of school and district performance.</c:v>
                </c:pt>
                <c:pt idx="1">
                  <c:v>CCRPI is easy to communicate clearly with stakeholders (parents, community members, board members, etc.).</c:v>
                </c:pt>
                <c:pt idx="2">
                  <c:v>CCRPI online reports are easy to navigate.</c:v>
                </c:pt>
                <c:pt idx="3">
                  <c:v>CCRPI promotes school and district improvement.</c:v>
                </c:pt>
                <c:pt idx="4">
                  <c:v>CCRPI incentivizes school and district behaviors that promote positive opportunities and outcomes for students.</c:v>
                </c:pt>
                <c:pt idx="5">
                  <c:v>CCRPI encourages schools and districts to improve the performance of all students and not only a specific subgroup(s).</c:v>
                </c:pt>
              </c:strCache>
            </c:strRef>
          </c:cat>
          <c:val>
            <c:numRef>
              <c:f>Sheet1!$L$25:$L$30</c:f>
              <c:numCache>
                <c:formatCode>General</c:formatCode>
                <c:ptCount val="6"/>
                <c:pt idx="0">
                  <c:v>15.7</c:v>
                </c:pt>
                <c:pt idx="1">
                  <c:v>38.9</c:v>
                </c:pt>
                <c:pt idx="2">
                  <c:v>11.6</c:v>
                </c:pt>
                <c:pt idx="3">
                  <c:v>11.7</c:v>
                </c:pt>
                <c:pt idx="4">
                  <c:v>14.7</c:v>
                </c:pt>
                <c:pt idx="5">
                  <c:v>12.3</c:v>
                </c:pt>
              </c:numCache>
            </c:numRef>
          </c:val>
        </c:ser>
        <c:ser>
          <c:idx val="1"/>
          <c:order val="1"/>
          <c:tx>
            <c:strRef>
              <c:f>Sheet1!$M$24</c:f>
              <c:strCache>
                <c:ptCount val="1"/>
                <c:pt idx="0">
                  <c:v>Somewhat Disagree</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Sheet1!$K$25:$K$30</c:f>
              <c:strCache>
                <c:ptCount val="6"/>
                <c:pt idx="0">
                  <c:v>CCRPI is a meaningful measure of school and district performance.</c:v>
                </c:pt>
                <c:pt idx="1">
                  <c:v>CCRPI is easy to communicate clearly with stakeholders (parents, community members, board members, etc.).</c:v>
                </c:pt>
                <c:pt idx="2">
                  <c:v>CCRPI online reports are easy to navigate.</c:v>
                </c:pt>
                <c:pt idx="3">
                  <c:v>CCRPI promotes school and district improvement.</c:v>
                </c:pt>
                <c:pt idx="4">
                  <c:v>CCRPI incentivizes school and district behaviors that promote positive opportunities and outcomes for students.</c:v>
                </c:pt>
                <c:pt idx="5">
                  <c:v>CCRPI encourages schools and districts to improve the performance of all students and not only a specific subgroup(s).</c:v>
                </c:pt>
              </c:strCache>
            </c:strRef>
          </c:cat>
          <c:val>
            <c:numRef>
              <c:f>Sheet1!$M$25:$M$30</c:f>
              <c:numCache>
                <c:formatCode>General</c:formatCode>
                <c:ptCount val="6"/>
                <c:pt idx="0">
                  <c:v>26</c:v>
                </c:pt>
                <c:pt idx="1">
                  <c:v>34.4</c:v>
                </c:pt>
                <c:pt idx="2">
                  <c:v>22.9</c:v>
                </c:pt>
                <c:pt idx="3">
                  <c:v>19.5</c:v>
                </c:pt>
                <c:pt idx="4">
                  <c:v>22.5</c:v>
                </c:pt>
                <c:pt idx="5">
                  <c:v>17.7</c:v>
                </c:pt>
              </c:numCache>
            </c:numRef>
          </c:val>
        </c:ser>
        <c:ser>
          <c:idx val="2"/>
          <c:order val="2"/>
          <c:tx>
            <c:strRef>
              <c:f>Sheet1!$N$24</c:f>
              <c:strCache>
                <c:ptCount val="1"/>
                <c:pt idx="0">
                  <c:v>Neither Agree Nor Disagree</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Sheet1!$K$25:$K$30</c:f>
              <c:strCache>
                <c:ptCount val="6"/>
                <c:pt idx="0">
                  <c:v>CCRPI is a meaningful measure of school and district performance.</c:v>
                </c:pt>
                <c:pt idx="1">
                  <c:v>CCRPI is easy to communicate clearly with stakeholders (parents, community members, board members, etc.).</c:v>
                </c:pt>
                <c:pt idx="2">
                  <c:v>CCRPI online reports are easy to navigate.</c:v>
                </c:pt>
                <c:pt idx="3">
                  <c:v>CCRPI promotes school and district improvement.</c:v>
                </c:pt>
                <c:pt idx="4">
                  <c:v>CCRPI incentivizes school and district behaviors that promote positive opportunities and outcomes for students.</c:v>
                </c:pt>
                <c:pt idx="5">
                  <c:v>CCRPI encourages schools and districts to improve the performance of all students and not only a specific subgroup(s).</c:v>
                </c:pt>
              </c:strCache>
            </c:strRef>
          </c:cat>
          <c:val>
            <c:numRef>
              <c:f>Sheet1!$N$25:$N$30</c:f>
              <c:numCache>
                <c:formatCode>General</c:formatCode>
                <c:ptCount val="6"/>
                <c:pt idx="0">
                  <c:v>9.1999999999999993</c:v>
                </c:pt>
                <c:pt idx="1">
                  <c:v>6.4</c:v>
                </c:pt>
                <c:pt idx="2">
                  <c:v>15.1</c:v>
                </c:pt>
                <c:pt idx="3">
                  <c:v>10.9</c:v>
                </c:pt>
                <c:pt idx="4">
                  <c:v>16.7</c:v>
                </c:pt>
                <c:pt idx="5">
                  <c:v>14</c:v>
                </c:pt>
              </c:numCache>
            </c:numRef>
          </c:val>
        </c:ser>
        <c:ser>
          <c:idx val="3"/>
          <c:order val="3"/>
          <c:tx>
            <c:strRef>
              <c:f>Sheet1!$O$24</c:f>
              <c:strCache>
                <c:ptCount val="1"/>
                <c:pt idx="0">
                  <c:v>Somewhat Agree</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Sheet1!$K$25:$K$30</c:f>
              <c:strCache>
                <c:ptCount val="6"/>
                <c:pt idx="0">
                  <c:v>CCRPI is a meaningful measure of school and district performance.</c:v>
                </c:pt>
                <c:pt idx="1">
                  <c:v>CCRPI is easy to communicate clearly with stakeholders (parents, community members, board members, etc.).</c:v>
                </c:pt>
                <c:pt idx="2">
                  <c:v>CCRPI online reports are easy to navigate.</c:v>
                </c:pt>
                <c:pt idx="3">
                  <c:v>CCRPI promotes school and district improvement.</c:v>
                </c:pt>
                <c:pt idx="4">
                  <c:v>CCRPI incentivizes school and district behaviors that promote positive opportunities and outcomes for students.</c:v>
                </c:pt>
                <c:pt idx="5">
                  <c:v>CCRPI encourages schools and districts to improve the performance of all students and not only a specific subgroup(s).</c:v>
                </c:pt>
              </c:strCache>
            </c:strRef>
          </c:cat>
          <c:val>
            <c:numRef>
              <c:f>Sheet1!$O$25:$O$30</c:f>
              <c:numCache>
                <c:formatCode>General</c:formatCode>
                <c:ptCount val="6"/>
                <c:pt idx="0">
                  <c:v>43.5</c:v>
                </c:pt>
                <c:pt idx="1">
                  <c:v>18.100000000000001</c:v>
                </c:pt>
                <c:pt idx="2">
                  <c:v>42</c:v>
                </c:pt>
                <c:pt idx="3">
                  <c:v>48.9</c:v>
                </c:pt>
                <c:pt idx="4">
                  <c:v>39.5</c:v>
                </c:pt>
                <c:pt idx="5">
                  <c:v>45.4</c:v>
                </c:pt>
              </c:numCache>
            </c:numRef>
          </c:val>
        </c:ser>
        <c:ser>
          <c:idx val="4"/>
          <c:order val="4"/>
          <c:tx>
            <c:strRef>
              <c:f>Sheet1!$P$24</c:f>
              <c:strCache>
                <c:ptCount val="1"/>
                <c:pt idx="0">
                  <c:v>Strongly Agree</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Sheet1!$K$25:$K$30</c:f>
              <c:strCache>
                <c:ptCount val="6"/>
                <c:pt idx="0">
                  <c:v>CCRPI is a meaningful measure of school and district performance.</c:v>
                </c:pt>
                <c:pt idx="1">
                  <c:v>CCRPI is easy to communicate clearly with stakeholders (parents, community members, board members, etc.).</c:v>
                </c:pt>
                <c:pt idx="2">
                  <c:v>CCRPI online reports are easy to navigate.</c:v>
                </c:pt>
                <c:pt idx="3">
                  <c:v>CCRPI promotes school and district improvement.</c:v>
                </c:pt>
                <c:pt idx="4">
                  <c:v>CCRPI incentivizes school and district behaviors that promote positive opportunities and outcomes for students.</c:v>
                </c:pt>
                <c:pt idx="5">
                  <c:v>CCRPI encourages schools and districts to improve the performance of all students and not only a specific subgroup(s).</c:v>
                </c:pt>
              </c:strCache>
            </c:strRef>
          </c:cat>
          <c:val>
            <c:numRef>
              <c:f>Sheet1!$P$25:$P$30</c:f>
              <c:numCache>
                <c:formatCode>General</c:formatCode>
                <c:ptCount val="6"/>
                <c:pt idx="0">
                  <c:v>5.6</c:v>
                </c:pt>
                <c:pt idx="1">
                  <c:v>2.1</c:v>
                </c:pt>
                <c:pt idx="2">
                  <c:v>8.4</c:v>
                </c:pt>
                <c:pt idx="3">
                  <c:v>8</c:v>
                </c:pt>
                <c:pt idx="4">
                  <c:v>6.6</c:v>
                </c:pt>
                <c:pt idx="5">
                  <c:v>10.7</c:v>
                </c:pt>
              </c:numCache>
            </c:numRef>
          </c:val>
        </c:ser>
        <c:dLbls>
          <c:dLblPos val="ctr"/>
          <c:showLegendKey val="0"/>
          <c:showVal val="1"/>
          <c:showCatName val="0"/>
          <c:showSerName val="0"/>
          <c:showPercent val="0"/>
          <c:showBubbleSize val="0"/>
        </c:dLbls>
        <c:gapWidth val="150"/>
        <c:overlap val="100"/>
        <c:axId val="197869152"/>
        <c:axId val="141349784"/>
      </c:barChart>
      <c:catAx>
        <c:axId val="19786915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141349784"/>
        <c:crosses val="autoZero"/>
        <c:auto val="1"/>
        <c:lblAlgn val="ctr"/>
        <c:lblOffset val="100"/>
        <c:noMultiLvlLbl val="0"/>
      </c:catAx>
      <c:valAx>
        <c:axId val="141349784"/>
        <c:scaling>
          <c:orientation val="minMax"/>
          <c:max val="100"/>
        </c:scaling>
        <c:delete val="0"/>
        <c:axPos val="t"/>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one"/>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197869152"/>
        <c:crosses val="autoZero"/>
        <c:crossBetween val="between"/>
        <c:minorUnit val="5"/>
      </c:valAx>
      <c:spPr>
        <a:noFill/>
        <a:ln>
          <a:noFill/>
        </a:ln>
        <a:effectLst/>
      </c:spPr>
    </c:plotArea>
    <c:legend>
      <c:legendPos val="t"/>
      <c:layout>
        <c:manualLayout>
          <c:xMode val="edge"/>
          <c:yMode val="edge"/>
          <c:x val="2.1644121407900917E-2"/>
          <c:y val="2.0887728459530026E-2"/>
          <c:w val="0.96146140386297863"/>
          <c:h val="5.4542464176312165E-2"/>
        </c:manualLayout>
      </c:layout>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solidFill>
        <a:schemeClr val="bg1">
          <a:lumMod val="75000"/>
        </a:schemeClr>
      </a:solidFill>
    </a:ln>
    <a:effectLst/>
  </c:spPr>
  <c:txPr>
    <a:bodyPr/>
    <a:lstStyle/>
    <a:p>
      <a:pPr>
        <a:defRPr sz="10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Sheet1!$B$24</c:f>
              <c:strCache>
                <c:ptCount val="1"/>
                <c:pt idx="0">
                  <c:v>Strongly Disagree</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Sheet1!$A$25:$A$30</c:f>
              <c:strCache>
                <c:ptCount val="6"/>
                <c:pt idx="0">
                  <c:v>I understand what all of the data sources are for CCRPI.</c:v>
                </c:pt>
                <c:pt idx="1">
                  <c:v>CCRPI provides a good mix of test-based and non-test-based indicators.</c:v>
                </c:pt>
                <c:pt idx="2">
                  <c:v>CCRPI includes too many indicators.</c:v>
                </c:pt>
                <c:pt idx="3">
                  <c:v>CCRPI is missing some meaningful indicators that should be included.</c:v>
                </c:pt>
                <c:pt idx="4">
                  <c:v>CCRPI scoring is too complex.</c:v>
                </c:pt>
                <c:pt idx="5">
                  <c:v>It is a challenge to provide all of the data necessary for CCRPI.</c:v>
                </c:pt>
              </c:strCache>
            </c:strRef>
          </c:cat>
          <c:val>
            <c:numRef>
              <c:f>Sheet1!$B$25:$B$30</c:f>
              <c:numCache>
                <c:formatCode>General</c:formatCode>
                <c:ptCount val="6"/>
                <c:pt idx="0">
                  <c:v>11.9</c:v>
                </c:pt>
                <c:pt idx="1">
                  <c:v>16</c:v>
                </c:pt>
                <c:pt idx="2">
                  <c:v>3.5</c:v>
                </c:pt>
                <c:pt idx="3">
                  <c:v>5.7</c:v>
                </c:pt>
                <c:pt idx="4">
                  <c:v>4.3</c:v>
                </c:pt>
                <c:pt idx="5">
                  <c:v>3.1</c:v>
                </c:pt>
              </c:numCache>
            </c:numRef>
          </c:val>
        </c:ser>
        <c:ser>
          <c:idx val="1"/>
          <c:order val="1"/>
          <c:tx>
            <c:strRef>
              <c:f>Sheet1!$C$24</c:f>
              <c:strCache>
                <c:ptCount val="1"/>
                <c:pt idx="0">
                  <c:v>Somewhat Disagree</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Sheet1!$A$25:$A$30</c:f>
              <c:strCache>
                <c:ptCount val="6"/>
                <c:pt idx="0">
                  <c:v>I understand what all of the data sources are for CCRPI.</c:v>
                </c:pt>
                <c:pt idx="1">
                  <c:v>CCRPI provides a good mix of test-based and non-test-based indicators.</c:v>
                </c:pt>
                <c:pt idx="2">
                  <c:v>CCRPI includes too many indicators.</c:v>
                </c:pt>
                <c:pt idx="3">
                  <c:v>CCRPI is missing some meaningful indicators that should be included.</c:v>
                </c:pt>
                <c:pt idx="4">
                  <c:v>CCRPI scoring is too complex.</c:v>
                </c:pt>
                <c:pt idx="5">
                  <c:v>It is a challenge to provide all of the data necessary for CCRPI.</c:v>
                </c:pt>
              </c:strCache>
            </c:strRef>
          </c:cat>
          <c:val>
            <c:numRef>
              <c:f>Sheet1!$C$25:$C$30</c:f>
              <c:numCache>
                <c:formatCode>General</c:formatCode>
                <c:ptCount val="6"/>
                <c:pt idx="0">
                  <c:v>26.1</c:v>
                </c:pt>
                <c:pt idx="1">
                  <c:v>25.8</c:v>
                </c:pt>
                <c:pt idx="2">
                  <c:v>10.6</c:v>
                </c:pt>
                <c:pt idx="3">
                  <c:v>11.6</c:v>
                </c:pt>
                <c:pt idx="4">
                  <c:v>6</c:v>
                </c:pt>
                <c:pt idx="5">
                  <c:v>8.6999999999999993</c:v>
                </c:pt>
              </c:numCache>
            </c:numRef>
          </c:val>
        </c:ser>
        <c:ser>
          <c:idx val="2"/>
          <c:order val="2"/>
          <c:tx>
            <c:strRef>
              <c:f>Sheet1!$D$24</c:f>
              <c:strCache>
                <c:ptCount val="1"/>
                <c:pt idx="0">
                  <c:v>Neither Agree Nor Disagree</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Sheet1!$A$25:$A$30</c:f>
              <c:strCache>
                <c:ptCount val="6"/>
                <c:pt idx="0">
                  <c:v>I understand what all of the data sources are for CCRPI.</c:v>
                </c:pt>
                <c:pt idx="1">
                  <c:v>CCRPI provides a good mix of test-based and non-test-based indicators.</c:v>
                </c:pt>
                <c:pt idx="2">
                  <c:v>CCRPI includes too many indicators.</c:v>
                </c:pt>
                <c:pt idx="3">
                  <c:v>CCRPI is missing some meaningful indicators that should be included.</c:v>
                </c:pt>
                <c:pt idx="4">
                  <c:v>CCRPI scoring is too complex.</c:v>
                </c:pt>
                <c:pt idx="5">
                  <c:v>It is a challenge to provide all of the data necessary for CCRPI.</c:v>
                </c:pt>
              </c:strCache>
            </c:strRef>
          </c:cat>
          <c:val>
            <c:numRef>
              <c:f>Sheet1!$D$25:$D$30</c:f>
              <c:numCache>
                <c:formatCode>General</c:formatCode>
                <c:ptCount val="6"/>
                <c:pt idx="0">
                  <c:v>6.2</c:v>
                </c:pt>
                <c:pt idx="1">
                  <c:v>17.899999999999999</c:v>
                </c:pt>
                <c:pt idx="2">
                  <c:v>18.5</c:v>
                </c:pt>
                <c:pt idx="3">
                  <c:v>31.2</c:v>
                </c:pt>
                <c:pt idx="4">
                  <c:v>9.1</c:v>
                </c:pt>
                <c:pt idx="5">
                  <c:v>17.600000000000001</c:v>
                </c:pt>
              </c:numCache>
            </c:numRef>
          </c:val>
        </c:ser>
        <c:ser>
          <c:idx val="3"/>
          <c:order val="3"/>
          <c:tx>
            <c:strRef>
              <c:f>Sheet1!$E$24</c:f>
              <c:strCache>
                <c:ptCount val="1"/>
                <c:pt idx="0">
                  <c:v>Somewhat Agree</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Sheet1!$A$25:$A$30</c:f>
              <c:strCache>
                <c:ptCount val="6"/>
                <c:pt idx="0">
                  <c:v>I understand what all of the data sources are for CCRPI.</c:v>
                </c:pt>
                <c:pt idx="1">
                  <c:v>CCRPI provides a good mix of test-based and non-test-based indicators.</c:v>
                </c:pt>
                <c:pt idx="2">
                  <c:v>CCRPI includes too many indicators.</c:v>
                </c:pt>
                <c:pt idx="3">
                  <c:v>CCRPI is missing some meaningful indicators that should be included.</c:v>
                </c:pt>
                <c:pt idx="4">
                  <c:v>CCRPI scoring is too complex.</c:v>
                </c:pt>
                <c:pt idx="5">
                  <c:v>It is a challenge to provide all of the data necessary for CCRPI.</c:v>
                </c:pt>
              </c:strCache>
            </c:strRef>
          </c:cat>
          <c:val>
            <c:numRef>
              <c:f>Sheet1!$E$25:$E$30</c:f>
              <c:numCache>
                <c:formatCode>General</c:formatCode>
                <c:ptCount val="6"/>
                <c:pt idx="0">
                  <c:v>39.4</c:v>
                </c:pt>
                <c:pt idx="1">
                  <c:v>35.5</c:v>
                </c:pt>
                <c:pt idx="2">
                  <c:v>33.4</c:v>
                </c:pt>
                <c:pt idx="3">
                  <c:v>30.2</c:v>
                </c:pt>
                <c:pt idx="4">
                  <c:v>31.4</c:v>
                </c:pt>
                <c:pt idx="5">
                  <c:v>38.5</c:v>
                </c:pt>
              </c:numCache>
            </c:numRef>
          </c:val>
        </c:ser>
        <c:ser>
          <c:idx val="4"/>
          <c:order val="4"/>
          <c:tx>
            <c:strRef>
              <c:f>Sheet1!$F$24</c:f>
              <c:strCache>
                <c:ptCount val="1"/>
                <c:pt idx="0">
                  <c:v>Strongly Agree</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Sheet1!$A$25:$A$30</c:f>
              <c:strCache>
                <c:ptCount val="6"/>
                <c:pt idx="0">
                  <c:v>I understand what all of the data sources are for CCRPI.</c:v>
                </c:pt>
                <c:pt idx="1">
                  <c:v>CCRPI provides a good mix of test-based and non-test-based indicators.</c:v>
                </c:pt>
                <c:pt idx="2">
                  <c:v>CCRPI includes too many indicators.</c:v>
                </c:pt>
                <c:pt idx="3">
                  <c:v>CCRPI is missing some meaningful indicators that should be included.</c:v>
                </c:pt>
                <c:pt idx="4">
                  <c:v>CCRPI scoring is too complex.</c:v>
                </c:pt>
                <c:pt idx="5">
                  <c:v>It is a challenge to provide all of the data necessary for CCRPI.</c:v>
                </c:pt>
              </c:strCache>
            </c:strRef>
          </c:cat>
          <c:val>
            <c:numRef>
              <c:f>Sheet1!$F$25:$F$30</c:f>
              <c:numCache>
                <c:formatCode>General</c:formatCode>
                <c:ptCount val="6"/>
                <c:pt idx="0">
                  <c:v>16.3</c:v>
                </c:pt>
                <c:pt idx="1">
                  <c:v>4.9000000000000004</c:v>
                </c:pt>
                <c:pt idx="2">
                  <c:v>34.1</c:v>
                </c:pt>
                <c:pt idx="3">
                  <c:v>21.4</c:v>
                </c:pt>
                <c:pt idx="4">
                  <c:v>49.3</c:v>
                </c:pt>
                <c:pt idx="5">
                  <c:v>32</c:v>
                </c:pt>
              </c:numCache>
            </c:numRef>
          </c:val>
        </c:ser>
        <c:dLbls>
          <c:dLblPos val="ctr"/>
          <c:showLegendKey val="0"/>
          <c:showVal val="1"/>
          <c:showCatName val="0"/>
          <c:showSerName val="0"/>
          <c:showPercent val="0"/>
          <c:showBubbleSize val="0"/>
        </c:dLbls>
        <c:gapWidth val="150"/>
        <c:overlap val="100"/>
        <c:axId val="141350568"/>
        <c:axId val="141350960"/>
      </c:barChart>
      <c:catAx>
        <c:axId val="14135056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141350960"/>
        <c:crosses val="autoZero"/>
        <c:auto val="1"/>
        <c:lblAlgn val="ctr"/>
        <c:lblOffset val="100"/>
        <c:noMultiLvlLbl val="0"/>
      </c:catAx>
      <c:valAx>
        <c:axId val="141350960"/>
        <c:scaling>
          <c:orientation val="minMax"/>
          <c:max val="100"/>
        </c:scaling>
        <c:delete val="0"/>
        <c:axPos val="t"/>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one"/>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141350568"/>
        <c:crosses val="autoZero"/>
        <c:crossBetween val="between"/>
        <c:minorUnit val="5"/>
      </c:valAx>
      <c:spPr>
        <a:noFill/>
        <a:ln>
          <a:noFill/>
        </a:ln>
        <a:effectLst/>
      </c:spPr>
    </c:plotArea>
    <c:legend>
      <c:legendPos val="t"/>
      <c:layout>
        <c:manualLayout>
          <c:xMode val="edge"/>
          <c:yMode val="edge"/>
          <c:x val="3.8738138501918012E-2"/>
          <c:y val="2.0887728459530026E-2"/>
          <c:w val="0.94436738676896137"/>
          <c:h val="5.4542464176312165E-2"/>
        </c:manualLayout>
      </c:layout>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solidFill>
        <a:schemeClr val="bg1">
          <a:lumMod val="75000"/>
        </a:schemeClr>
      </a:solidFill>
    </a:ln>
    <a:effectLst/>
  </c:spPr>
  <c:txPr>
    <a:bodyPr/>
    <a:lstStyle/>
    <a:p>
      <a:pPr>
        <a:defRPr sz="10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6725"/>
          </a:xfrm>
          <a:prstGeom prst="rect">
            <a:avLst/>
          </a:prstGeom>
        </p:spPr>
        <p:txBody>
          <a:bodyPr vert="horz" lIns="91440" tIns="45720" rIns="91440" bIns="45720" rtlCol="0"/>
          <a:lstStyle>
            <a:lvl1pPr algn="r">
              <a:defRPr sz="1200"/>
            </a:lvl1pPr>
          </a:lstStyle>
          <a:p>
            <a:fld id="{CB1DC78F-B74E-462C-B5EC-0F70FC2B9783}" type="datetimeFigureOut">
              <a:rPr lang="en-US" smtClean="0"/>
              <a:t>9/8/2016</a:t>
            </a:fld>
            <a:endParaRPr lang="en-US"/>
          </a:p>
        </p:txBody>
      </p:sp>
      <p:sp>
        <p:nvSpPr>
          <p:cNvPr id="4" name="Footer Placeholder 3"/>
          <p:cNvSpPr>
            <a:spLocks noGrp="1"/>
          </p:cNvSpPr>
          <p:nvPr>
            <p:ph type="ftr" sz="quarter" idx="2"/>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6725"/>
          </a:xfrm>
          <a:prstGeom prst="rect">
            <a:avLst/>
          </a:prstGeom>
        </p:spPr>
        <p:txBody>
          <a:bodyPr vert="horz" lIns="91440" tIns="45720" rIns="91440" bIns="45720" rtlCol="0" anchor="b"/>
          <a:lstStyle>
            <a:lvl1pPr algn="r">
              <a:defRPr sz="1200"/>
            </a:lvl1pPr>
          </a:lstStyle>
          <a:p>
            <a:fld id="{50F5316C-2457-40C4-9EE5-0431147AF79C}" type="slidenum">
              <a:rPr lang="en-US" smtClean="0"/>
              <a:t>‹#›</a:t>
            </a:fld>
            <a:endParaRPr lang="en-US"/>
          </a:p>
        </p:txBody>
      </p:sp>
    </p:spTree>
    <p:extLst>
      <p:ext uri="{BB962C8B-B14F-4D97-AF65-F5344CB8AC3E}">
        <p14:creationId xmlns:p14="http://schemas.microsoft.com/office/powerpoint/2010/main" val="37853578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D8AB1433-BF8B-45C5-81D6-089F21EECCF9}" type="datetimeFigureOut">
              <a:rPr lang="en-US" smtClean="0"/>
              <a:t>9/8/2016</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E6530340-F5C0-43BA-9CC1-D63E860F355B}" type="slidenum">
              <a:rPr lang="en-US" smtClean="0"/>
              <a:t>‹#›</a:t>
            </a:fld>
            <a:endParaRPr lang="en-US"/>
          </a:p>
        </p:txBody>
      </p:sp>
    </p:spTree>
    <p:extLst>
      <p:ext uri="{BB962C8B-B14F-4D97-AF65-F5344CB8AC3E}">
        <p14:creationId xmlns:p14="http://schemas.microsoft.com/office/powerpoint/2010/main" val="1912236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s://www.gadoe.org/" TargetMode="External"/><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7" name="Picture 16"/>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ctrTitle"/>
          </p:nvPr>
        </p:nvSpPr>
        <p:spPr>
          <a:xfrm>
            <a:off x="685800" y="1122363"/>
            <a:ext cx="7772400" cy="2387600"/>
          </a:xfrm>
        </p:spPr>
        <p:txBody>
          <a:bodyPr anchor="b"/>
          <a:lstStyle>
            <a:lvl1pPr algn="ctr">
              <a:defRPr sz="6000">
                <a:latin typeface="Tahoma" panose="020B0604030504040204" pitchFamily="34" charset="0"/>
                <a:ea typeface="Tahoma" panose="020B0604030504040204" pitchFamily="34" charset="0"/>
                <a:cs typeface="Tahoma" panose="020B060403050404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14E1784F-24CF-40F5-8E66-5A671CE0558F}" type="datetime1">
              <a:rPr lang="en-US" smtClean="0"/>
              <a:t>9/8/2016</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a:blip r:embed="rId3"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5"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smtClean="0">
                <a:solidFill>
                  <a:schemeClr val="bg1"/>
                </a:solidFill>
              </a:rPr>
              <a:t>Richard</a:t>
            </a:r>
            <a:r>
              <a:rPr lang="en-US" sz="1400" b="1" baseline="0" dirty="0" smtClean="0">
                <a:solidFill>
                  <a:schemeClr val="bg1"/>
                </a:solidFill>
              </a:rPr>
              <a:t> Woods, Georgia’s School Superintendent</a:t>
            </a:r>
          </a:p>
          <a:p>
            <a:pPr algn="r"/>
            <a:r>
              <a:rPr lang="en-US" sz="1200" b="1" i="1" u="none" baseline="0" dirty="0" smtClean="0">
                <a:solidFill>
                  <a:schemeClr val="bg1"/>
                </a:solidFill>
              </a:rPr>
              <a:t>“Educating Georgia’s Future”</a:t>
            </a:r>
          </a:p>
          <a:p>
            <a:pPr algn="r"/>
            <a:r>
              <a:rPr lang="en-US" sz="1200" b="1" baseline="0" dirty="0" smtClean="0">
                <a:solidFill>
                  <a:schemeClr val="bg1"/>
                </a:solidFill>
                <a:hlinkClick r:id="rId4"/>
              </a:rPr>
              <a:t>gadoe.org</a:t>
            </a:r>
            <a:endParaRPr lang="en-US" sz="1200" b="1" dirty="0">
              <a:solidFill>
                <a:schemeClr val="bg1"/>
              </a:solidFill>
            </a:endParaRPr>
          </a:p>
        </p:txBody>
      </p:sp>
      <p:sp>
        <p:nvSpPr>
          <p:cNvPr id="16" name="Rectangle 15"/>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43813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0FD5ACBA-BC96-4E48-BAD5-E7E116EC4687}" type="datetime1">
              <a:rPr lang="en-US" smtClean="0"/>
              <a:t>9/8/2016</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5" name="Date Placeholder 3"/>
          <p:cNvSpPr txBox="1">
            <a:spLocks/>
          </p:cNvSpPr>
          <p:nvPr userDrawn="1"/>
        </p:nvSpPr>
        <p:spPr>
          <a:xfrm>
            <a:off x="7055141" y="1019660"/>
            <a:ext cx="2078037"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06360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3" name="Picture 12"/>
          <p:cNvPicPr>
            <a:picLocks noChangeAspect="1"/>
          </p:cNvPicPr>
          <p:nvPr userDrawn="1"/>
        </p:nvPicPr>
        <p:blipFill>
          <a:blip r:embed="rId2"/>
          <a:stretch>
            <a:fillRect/>
          </a:stretch>
        </p:blipFill>
        <p:spPr>
          <a:xfrm>
            <a:off x="119105" y="1434648"/>
            <a:ext cx="8856454" cy="4537566"/>
          </a:xfrm>
          <a:prstGeom prst="rect">
            <a:avLst/>
          </a:prstGeom>
        </p:spPr>
      </p:pic>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98194362-26A2-411B-A63E-F202E3AFF173}" type="datetime1">
              <a:rPr lang="en-US" smtClean="0"/>
              <a:t>9/8/2016</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35126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lvl1pPr>
              <a:defRPr b="0">
                <a:latin typeface="Tahoma" panose="020B0604030504040204" pitchFamily="34" charset="0"/>
                <a:ea typeface="Tahoma" panose="020B0604030504040204" pitchFamily="34" charset="0"/>
                <a:cs typeface="Tahoma" panose="020B060403050404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4DAE6870-AD18-448A-9B2A-0EFE6DC7B06B}" type="datetime1">
              <a:rPr lang="en-US" smtClean="0"/>
              <a:t>9/8/2016</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7" name="Date Placeholder 3"/>
          <p:cNvSpPr txBox="1">
            <a:spLocks/>
          </p:cNvSpPr>
          <p:nvPr userDrawn="1"/>
        </p:nvSpPr>
        <p:spPr>
          <a:xfrm>
            <a:off x="7206143" y="1019660"/>
            <a:ext cx="1927035"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1112040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7" name="Picture 16"/>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535B3B41-2E1F-40FB-8308-AA0E18F0B9DC}" type="datetime1">
              <a:rPr lang="en-US" smtClean="0"/>
              <a:t>9/8/2016</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a:blip r:embed="rId3"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5"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smtClean="0">
                <a:solidFill>
                  <a:schemeClr val="bg1"/>
                </a:solidFill>
              </a:rPr>
              <a:t>Richard</a:t>
            </a:r>
            <a:r>
              <a:rPr lang="en-US" sz="1400" b="1" baseline="0" dirty="0" smtClean="0">
                <a:solidFill>
                  <a:schemeClr val="bg1"/>
                </a:solidFill>
              </a:rPr>
              <a:t> Woods, Georgia’s School Superintendent</a:t>
            </a:r>
          </a:p>
          <a:p>
            <a:pPr algn="r"/>
            <a:r>
              <a:rPr lang="en-US" sz="1200" b="1" i="1" u="none" baseline="0" dirty="0" smtClean="0">
                <a:solidFill>
                  <a:schemeClr val="bg1"/>
                </a:solidFill>
              </a:rPr>
              <a:t>“Educating Georgia’s Future”</a:t>
            </a:r>
          </a:p>
          <a:p>
            <a:pPr algn="r"/>
            <a:r>
              <a:rPr lang="en-US" sz="1200" b="1" baseline="0" dirty="0" smtClean="0">
                <a:solidFill>
                  <a:schemeClr val="bg1"/>
                </a:solidFill>
                <a:hlinkClick r:id="rId4"/>
              </a:rPr>
              <a:t>gadoe.org</a:t>
            </a:r>
            <a:endParaRPr lang="en-US" sz="1200" b="1" dirty="0">
              <a:solidFill>
                <a:schemeClr val="bg1"/>
              </a:solidFill>
            </a:endParaRPr>
          </a:p>
        </p:txBody>
      </p:sp>
      <p:sp>
        <p:nvSpPr>
          <p:cNvPr id="16" name="Rectangle 15"/>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34231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33CB0378-FFD4-4CBB-858D-32EE1C82268A}" type="datetime1">
              <a:rPr lang="en-US" smtClean="0"/>
              <a:t>9/8/2016</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105475" y="1019660"/>
            <a:ext cx="2027703"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1526820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6" name="Picture 15"/>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365126"/>
            <a:ext cx="6290772"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Rectangle 10"/>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6DE48FE1-C959-4842-929B-B952E86448B4}" type="datetime1">
              <a:rPr lang="en-US" smtClean="0"/>
              <a:t>9/8/2016</a:t>
            </a:fld>
            <a:endParaRPr lang="en-US" dirty="0"/>
          </a:p>
        </p:txBody>
      </p:sp>
      <p:sp>
        <p:nvSpPr>
          <p:cNvPr id="13" name="Footer Placeholder 4"/>
          <p:cNvSpPr>
            <a:spLocks noGrp="1"/>
          </p:cNvSpPr>
          <p:nvPr>
            <p:ph type="ftr" sz="quarter" idx="11"/>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4" name="Slide Number Placeholder 5"/>
          <p:cNvSpPr>
            <a:spLocks noGrp="1"/>
          </p:cNvSpPr>
          <p:nvPr>
            <p:ph type="sldNum" sz="quarter" idx="12"/>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5" name="Rectangle 14"/>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20" name="Date Placeholder 3"/>
          <p:cNvSpPr txBox="1">
            <a:spLocks/>
          </p:cNvSpPr>
          <p:nvPr userDrawn="1"/>
        </p:nvSpPr>
        <p:spPr>
          <a:xfrm>
            <a:off x="7080308" y="1019660"/>
            <a:ext cx="2052870"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521406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7" name="Rectangle 6"/>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16A82E43-F334-4B83-9151-C0C24AE8A2BC}" type="datetime1">
              <a:rPr lang="en-US" smtClean="0"/>
              <a:t>9/8/2016</a:t>
            </a:fld>
            <a:endParaRPr lang="en-US" dirty="0"/>
          </a:p>
        </p:txBody>
      </p:sp>
      <p:sp>
        <p:nvSpPr>
          <p:cNvPr id="9"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0"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1" name="Rectangle 10"/>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6" name="Date Placeholder 3"/>
          <p:cNvSpPr txBox="1">
            <a:spLocks/>
          </p:cNvSpPr>
          <p:nvPr userDrawn="1"/>
        </p:nvSpPr>
        <p:spPr>
          <a:xfrm>
            <a:off x="7063530" y="1019660"/>
            <a:ext cx="2069648"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588918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sp>
        <p:nvSpPr>
          <p:cNvPr id="6" name="Rectangle 5"/>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F0D42744-81F0-410B-A1C2-96529C47C04D}" type="datetime1">
              <a:rPr lang="en-US" smtClean="0"/>
              <a:t>9/8/2016</a:t>
            </a:fld>
            <a:endParaRPr lang="en-US" dirty="0"/>
          </a:p>
        </p:txBody>
      </p:sp>
      <p:sp>
        <p:nvSpPr>
          <p:cNvPr id="8"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9"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0" name="Rectangle 9"/>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3"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smtClean="0">
                <a:solidFill>
                  <a:schemeClr val="bg1"/>
                </a:solidFill>
              </a:rPr>
              <a:t>Richard</a:t>
            </a:r>
            <a:r>
              <a:rPr lang="en-US" sz="1400" b="1" baseline="0" dirty="0" smtClean="0">
                <a:solidFill>
                  <a:schemeClr val="bg1"/>
                </a:solidFill>
              </a:rPr>
              <a:t> Woods, Georgia’s School Superintendent</a:t>
            </a:r>
          </a:p>
          <a:p>
            <a:pPr algn="r"/>
            <a:r>
              <a:rPr lang="en-US" sz="1200" b="1" i="1" u="none" baseline="0" dirty="0" smtClean="0">
                <a:solidFill>
                  <a:schemeClr val="bg1"/>
                </a:solidFill>
              </a:rPr>
              <a:t>“Educating Georgia’s Future”</a:t>
            </a:r>
          </a:p>
          <a:p>
            <a:pPr algn="r"/>
            <a:r>
              <a:rPr lang="en-US" sz="1200" b="1" baseline="0" dirty="0" smtClean="0">
                <a:solidFill>
                  <a:schemeClr val="bg1"/>
                </a:solidFill>
                <a:hlinkClick r:id="rId3"/>
              </a:rPr>
              <a:t>gadoe.org</a:t>
            </a:r>
            <a:endParaRPr lang="en-US" sz="1200" b="1" dirty="0">
              <a:solidFill>
                <a:schemeClr val="bg1"/>
              </a:solidFill>
            </a:endParaRPr>
          </a:p>
        </p:txBody>
      </p:sp>
      <p:sp>
        <p:nvSpPr>
          <p:cNvPr id="14" name="Rectangle 13"/>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userDrawn="1"/>
        </p:nvPicPr>
        <p:blipFill>
          <a:blip r:embed="rId4"/>
          <a:stretch>
            <a:fillRect/>
          </a:stretch>
        </p:blipFill>
        <p:spPr>
          <a:xfrm>
            <a:off x="119105" y="1434648"/>
            <a:ext cx="8856454" cy="4537566"/>
          </a:xfrm>
          <a:prstGeom prst="rect">
            <a:avLst/>
          </a:prstGeom>
        </p:spPr>
      </p:pic>
    </p:spTree>
    <p:extLst>
      <p:ext uri="{BB962C8B-B14F-4D97-AF65-F5344CB8AC3E}">
        <p14:creationId xmlns:p14="http://schemas.microsoft.com/office/powerpoint/2010/main" val="791068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1664163"/>
            <a:ext cx="4629150" cy="41968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55BC54F9-6F4B-41F9-912C-6E88152A8FF5}" type="datetime1">
              <a:rPr lang="en-US" smtClean="0"/>
              <a:t>9/8/2016</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063530" y="1019660"/>
            <a:ext cx="2069648"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2776714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1801091"/>
            <a:ext cx="4629150" cy="4059960"/>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383A17E0-28EC-493A-A2BA-E1070EBF6E76}" type="datetime1">
              <a:rPr lang="en-US" smtClean="0"/>
              <a:t>9/8/2016</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080308" y="1019660"/>
            <a:ext cx="2052870"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426738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www.gadoe.org/"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Picture 10"/>
          <p:cNvPicPr>
            <a:picLocks noChangeAspect="1"/>
          </p:cNvPicPr>
          <p:nvPr/>
        </p:nvPicPr>
        <p:blipFill>
          <a:blip r:embed="rId13"/>
          <a:stretch>
            <a:fillRect/>
          </a:stretch>
        </p:blipFill>
        <p:spPr>
          <a:xfrm>
            <a:off x="119105" y="1434648"/>
            <a:ext cx="8856454" cy="4537566"/>
          </a:xfrm>
          <a:prstGeom prst="rect">
            <a:avLst/>
          </a:prstGeom>
        </p:spPr>
      </p:pic>
      <p:sp>
        <p:nvSpPr>
          <p:cNvPr id="8" name="Rectangle 7"/>
          <p:cNvSpPr/>
          <p:nvPr/>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03983" y="334016"/>
            <a:ext cx="631663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BF81D28A-6477-4EA0-9A4C-03300D2262AB}" type="datetime1">
              <a:rPr lang="en-US" smtClean="0"/>
              <a:t>9/8/2016</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9" name="Rectangle 8"/>
          <p:cNvSpPr/>
          <p:nvPr/>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p:nvPicPr>
        <p:blipFill rotWithShape="1">
          <a:blip r:embed="rId14"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3" name="Date Placeholder 3"/>
          <p:cNvSpPr txBox="1">
            <a:spLocks/>
          </p:cNvSpPr>
          <p:nvPr/>
        </p:nvSpPr>
        <p:spPr>
          <a:xfrm>
            <a:off x="7172587" y="1019660"/>
            <a:ext cx="19605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15"/>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2149981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914400" rtl="0" eaLnBrk="1" latinLnBrk="0" hangingPunct="1">
        <a:lnSpc>
          <a:spcPct val="90000"/>
        </a:lnSpc>
        <a:spcBef>
          <a:spcPct val="0"/>
        </a:spcBef>
        <a:buNone/>
        <a:defRPr sz="4400" b="1" kern="1200">
          <a:solidFill>
            <a:schemeClr val="tx1"/>
          </a:solidFill>
          <a:latin typeface="Arial Rounded MT Bold" panose="020F070403050403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www.gadoe.org/Curriculum-Instruction-and-Assessment/Accountability/Documents/Indicators%20and%20Targets/SummaryofChanges.pdf" TargetMode="External"/><Relationship Id="rId2" Type="http://schemas.openxmlformats.org/officeDocument/2006/relationships/hyperlink" Target="https://www.gadoe.org/Curriculum-Instruction-and-Assessment/Accountability/Documents/Indicators%20and%20Targets/2016%20Indicators.pdf" TargetMode="External"/><Relationship Id="rId1" Type="http://schemas.openxmlformats.org/officeDocument/2006/relationships/slideLayout" Target="../slideLayouts/slideLayout2.xml"/><Relationship Id="rId4" Type="http://schemas.openxmlformats.org/officeDocument/2006/relationships/hyperlink" Target="https://www.gadoe.org/Curriculum-Instruction-and-Assessment/Accountability/Pages/default.aspx"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gadoe.org/Curriculum-Instruction-and-Assessment/Accountability/Documents/Indicators%20and%20Targets/2017%20Summary%20of%20Changes.pdf" TargetMode="External"/><Relationship Id="rId2" Type="http://schemas.openxmlformats.org/officeDocument/2006/relationships/hyperlink" Target="https://www.gadoe.org/Curriculum-Instruction-and-Assessment/Accountability/Documents/Indicators%20and%20Targets/2017%20CCRPI%20Indicators.pdf" TargetMode="External"/><Relationship Id="rId1" Type="http://schemas.openxmlformats.org/officeDocument/2006/relationships/slideLayout" Target="../slideLayouts/slideLayout2.xml"/><Relationship Id="rId4" Type="http://schemas.openxmlformats.org/officeDocument/2006/relationships/hyperlink" Target="https://www.gadoe.org/Curriculum-Instruction-and-Assessment/Accountability/Pages/default.aspx"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hyperlink" Target="https://www.gadoe.org/External-Affairs-and-Policy/communications/Pages/ESSA.asp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8" Type="http://schemas.openxmlformats.org/officeDocument/2006/relationships/hyperlink" Target="http://gadoe.org/surveys/AsAc-H8PBVZM" TargetMode="External"/><Relationship Id="rId3" Type="http://schemas.openxmlformats.org/officeDocument/2006/relationships/hyperlink" Target="mailto:tfloyd@doe.k12.ga.us" TargetMode="External"/><Relationship Id="rId7" Type="http://schemas.openxmlformats.org/officeDocument/2006/relationships/hyperlink" Target="mailto:mfincher@doe.k12.ga.us" TargetMode="External"/><Relationship Id="rId2" Type="http://schemas.openxmlformats.org/officeDocument/2006/relationships/hyperlink" Target="mailto:atimberlake@doe.k12.ga.us" TargetMode="External"/><Relationship Id="rId1" Type="http://schemas.openxmlformats.org/officeDocument/2006/relationships/slideLayout" Target="../slideLayouts/slideLayout2.xml"/><Relationship Id="rId6" Type="http://schemas.openxmlformats.org/officeDocument/2006/relationships/hyperlink" Target="mailto:pswartzberg@doe.k12.ga.us" TargetMode="External"/><Relationship Id="rId5" Type="http://schemas.openxmlformats.org/officeDocument/2006/relationships/hyperlink" Target="mailto:qqin@doe.k12.ga.us" TargetMode="External"/><Relationship Id="rId4" Type="http://schemas.openxmlformats.org/officeDocument/2006/relationships/hyperlink" Target="mailto:aogletree@doe.k12.ga.u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689526"/>
            <a:ext cx="7772400" cy="2387600"/>
          </a:xfrm>
        </p:spPr>
        <p:txBody>
          <a:bodyPr>
            <a:normAutofit/>
          </a:bodyPr>
          <a:lstStyle/>
          <a:p>
            <a:r>
              <a:rPr lang="en-US" sz="4800" dirty="0" smtClean="0">
                <a:solidFill>
                  <a:srgbClr val="FF3300"/>
                </a:solidFill>
              </a:rPr>
              <a:t>CCRPI and ESSA</a:t>
            </a:r>
            <a:endParaRPr lang="en-US" sz="4800" dirty="0">
              <a:solidFill>
                <a:srgbClr val="FF3300"/>
              </a:solidFill>
            </a:endParaRPr>
          </a:p>
        </p:txBody>
      </p:sp>
      <p:sp>
        <p:nvSpPr>
          <p:cNvPr id="7" name="Subtitle 6"/>
          <p:cNvSpPr>
            <a:spLocks noGrp="1"/>
          </p:cNvSpPr>
          <p:nvPr>
            <p:ph type="subTitle" idx="1"/>
          </p:nvPr>
        </p:nvSpPr>
        <p:spPr>
          <a:xfrm>
            <a:off x="1143000" y="4169201"/>
            <a:ext cx="6858000" cy="1655762"/>
          </a:xfrm>
        </p:spPr>
        <p:txBody>
          <a:bodyPr/>
          <a:lstStyle/>
          <a:p>
            <a:r>
              <a:rPr lang="en-US" dirty="0" smtClean="0">
                <a:solidFill>
                  <a:srgbClr val="FF8F75"/>
                </a:solidFill>
              </a:rPr>
              <a:t>Georgia Education Leadership Institute</a:t>
            </a:r>
            <a:endParaRPr lang="en-US" dirty="0">
              <a:solidFill>
                <a:srgbClr val="FF8F75"/>
              </a:solidFill>
            </a:endParaRPr>
          </a:p>
          <a:p>
            <a:r>
              <a:rPr lang="en-US" dirty="0" smtClean="0">
                <a:solidFill>
                  <a:srgbClr val="FF8F75"/>
                </a:solidFill>
              </a:rPr>
              <a:t>September 9, 2016</a:t>
            </a:r>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a:t>
            </a:fld>
            <a:endParaRPr lang="en-US" dirty="0"/>
          </a:p>
        </p:txBody>
      </p:sp>
    </p:spTree>
    <p:extLst>
      <p:ext uri="{BB962C8B-B14F-4D97-AF65-F5344CB8AC3E}">
        <p14:creationId xmlns:p14="http://schemas.microsoft.com/office/powerpoint/2010/main" val="1215313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3300"/>
                </a:solidFill>
              </a:rPr>
              <a:t>Progress</a:t>
            </a:r>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10</a:t>
            </a:fld>
            <a:endParaRPr lang="en-US" dirty="0"/>
          </a:p>
        </p:txBody>
      </p:sp>
      <p:sp>
        <p:nvSpPr>
          <p:cNvPr id="3" name="Content Placeholder 2"/>
          <p:cNvSpPr>
            <a:spLocks noGrp="1"/>
          </p:cNvSpPr>
          <p:nvPr>
            <p:ph idx="1"/>
          </p:nvPr>
        </p:nvSpPr>
        <p:spPr/>
        <p:txBody>
          <a:bodyPr>
            <a:normAutofit lnSpcReduction="10000"/>
          </a:bodyPr>
          <a:lstStyle/>
          <a:p>
            <a:r>
              <a:rPr lang="en-US" dirty="0" smtClean="0"/>
              <a:t>Answers the question</a:t>
            </a:r>
          </a:p>
          <a:p>
            <a:pPr lvl="1"/>
            <a:r>
              <a:rPr lang="en-US" dirty="0" smtClean="0"/>
              <a:t>Are students growing at a typical or high rate compared to academically-similar students from across Georgia?</a:t>
            </a:r>
          </a:p>
          <a:p>
            <a:r>
              <a:rPr lang="en-US" dirty="0" smtClean="0"/>
              <a:t>Student growth percentiles</a:t>
            </a:r>
          </a:p>
          <a:p>
            <a:pPr lvl="1"/>
            <a:r>
              <a:rPr lang="en-US" dirty="0"/>
              <a:t>An SGP describes a student’s growth relative to academically-similar students.</a:t>
            </a:r>
          </a:p>
          <a:p>
            <a:pPr lvl="1"/>
            <a:r>
              <a:rPr lang="en-US" dirty="0"/>
              <a:t>This ensures a student’s starting point is considered when measuring his or her growth.</a:t>
            </a:r>
          </a:p>
          <a:p>
            <a:pPr lvl="1"/>
            <a:r>
              <a:rPr lang="en-US" dirty="0"/>
              <a:t>SGPs range from 1 to 99.</a:t>
            </a:r>
          </a:p>
          <a:p>
            <a:pPr lvl="1"/>
            <a:r>
              <a:rPr lang="en-US" dirty="0"/>
              <a:t>All students, regardless of their prior achievement level, have the opportunity to demonstrate all levels of growth</a:t>
            </a:r>
            <a:r>
              <a:rPr lang="en-US" dirty="0" smtClean="0"/>
              <a:t>.</a:t>
            </a:r>
            <a:endParaRPr lang="en-US" dirty="0"/>
          </a:p>
        </p:txBody>
      </p:sp>
    </p:spTree>
    <p:extLst>
      <p:ext uri="{BB962C8B-B14F-4D97-AF65-F5344CB8AC3E}">
        <p14:creationId xmlns:p14="http://schemas.microsoft.com/office/powerpoint/2010/main" val="10628088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3300"/>
                </a:solidFill>
              </a:rPr>
              <a:t>Achievement Gap</a:t>
            </a:r>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11</a:t>
            </a:fld>
            <a:endParaRPr lang="en-US" dirty="0"/>
          </a:p>
        </p:txBody>
      </p:sp>
      <p:sp>
        <p:nvSpPr>
          <p:cNvPr id="3" name="Content Placeholder 2"/>
          <p:cNvSpPr>
            <a:spLocks noGrp="1"/>
          </p:cNvSpPr>
          <p:nvPr>
            <p:ph idx="1"/>
          </p:nvPr>
        </p:nvSpPr>
        <p:spPr/>
        <p:txBody>
          <a:bodyPr>
            <a:normAutofit/>
          </a:bodyPr>
          <a:lstStyle/>
          <a:p>
            <a:r>
              <a:rPr lang="en-US" dirty="0" smtClean="0"/>
              <a:t>Answers the question</a:t>
            </a:r>
          </a:p>
          <a:p>
            <a:pPr lvl="1"/>
            <a:r>
              <a:rPr lang="en-US" dirty="0"/>
              <a:t>How well are the lowest-achieving 25% of students in the school performing relative to the state average and how much progress are they making?</a:t>
            </a:r>
          </a:p>
          <a:p>
            <a:r>
              <a:rPr lang="en-US" dirty="0" smtClean="0"/>
              <a:t>Measures</a:t>
            </a:r>
          </a:p>
          <a:p>
            <a:pPr lvl="1"/>
            <a:r>
              <a:rPr lang="en-US" dirty="0"/>
              <a:t>Gap progress – the average current year growth demonstrated by the lowest 25% of students in the school based on their prior scores</a:t>
            </a:r>
          </a:p>
          <a:p>
            <a:pPr lvl="1"/>
            <a:r>
              <a:rPr lang="en-US" dirty="0"/>
              <a:t>Gap size – the current year gap between the lowest 25% of students in the school and the state average</a:t>
            </a:r>
          </a:p>
        </p:txBody>
      </p:sp>
    </p:spTree>
    <p:extLst>
      <p:ext uri="{BB962C8B-B14F-4D97-AF65-F5344CB8AC3E}">
        <p14:creationId xmlns:p14="http://schemas.microsoft.com/office/powerpoint/2010/main" val="3864392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3300"/>
                </a:solidFill>
              </a:rPr>
              <a:t>Challenge Points</a:t>
            </a:r>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12</a:t>
            </a:fld>
            <a:endParaRPr lang="en-US" dirty="0"/>
          </a:p>
        </p:txBody>
      </p:sp>
      <p:sp>
        <p:nvSpPr>
          <p:cNvPr id="3" name="Content Placeholder 2"/>
          <p:cNvSpPr>
            <a:spLocks noGrp="1"/>
          </p:cNvSpPr>
          <p:nvPr>
            <p:ph idx="1"/>
          </p:nvPr>
        </p:nvSpPr>
        <p:spPr/>
        <p:txBody>
          <a:bodyPr>
            <a:normAutofit lnSpcReduction="10000"/>
          </a:bodyPr>
          <a:lstStyle/>
          <a:p>
            <a:r>
              <a:rPr lang="en-US" dirty="0" smtClean="0"/>
              <a:t>Answers the question</a:t>
            </a:r>
          </a:p>
          <a:p>
            <a:pPr lvl="1"/>
            <a:r>
              <a:rPr lang="en-US" dirty="0"/>
              <a:t>Are student subgroups meeting achievement performance goals? Are schools implementing other practices to improve achievement and prepare students for college and careers?</a:t>
            </a:r>
          </a:p>
          <a:p>
            <a:r>
              <a:rPr lang="en-US" dirty="0" smtClean="0"/>
              <a:t>Measures</a:t>
            </a:r>
          </a:p>
          <a:p>
            <a:pPr lvl="1"/>
            <a:r>
              <a:rPr lang="en-US" dirty="0"/>
              <a:t>ED/EL/SWD Performance – To what extent did Economically Disadvantaged (ED) students, English Learners (EL), and Students with Disabilities (SWD) meet their subgroup performance targets?</a:t>
            </a:r>
          </a:p>
          <a:p>
            <a:pPr lvl="1"/>
            <a:r>
              <a:rPr lang="en-US" dirty="0"/>
              <a:t>Exceeding the Bar – To what extent are schools implementing other practices associated with college and career readiness?</a:t>
            </a:r>
          </a:p>
        </p:txBody>
      </p:sp>
    </p:spTree>
    <p:extLst>
      <p:ext uri="{BB962C8B-B14F-4D97-AF65-F5344CB8AC3E}">
        <p14:creationId xmlns:p14="http://schemas.microsoft.com/office/powerpoint/2010/main" val="2957496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3300"/>
                </a:solidFill>
              </a:rPr>
              <a:t>Scoring</a:t>
            </a:r>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13</a:t>
            </a:fld>
            <a:endParaRPr lang="en-US" dirty="0"/>
          </a:p>
        </p:txBody>
      </p:sp>
      <p:pic>
        <p:nvPicPr>
          <p:cNvPr id="6" name="Picture 5"/>
          <p:cNvPicPr>
            <a:picLocks noChangeAspect="1"/>
          </p:cNvPicPr>
          <p:nvPr/>
        </p:nvPicPr>
        <p:blipFill>
          <a:blip r:embed="rId2"/>
          <a:stretch>
            <a:fillRect/>
          </a:stretch>
        </p:blipFill>
        <p:spPr>
          <a:xfrm>
            <a:off x="1543050" y="1659579"/>
            <a:ext cx="5943600" cy="4552950"/>
          </a:xfrm>
          <a:prstGeom prst="rect">
            <a:avLst/>
          </a:prstGeom>
        </p:spPr>
      </p:pic>
    </p:spTree>
    <p:extLst>
      <p:ext uri="{BB962C8B-B14F-4D97-AF65-F5344CB8AC3E}">
        <p14:creationId xmlns:p14="http://schemas.microsoft.com/office/powerpoint/2010/main" val="2277844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821606"/>
            <a:ext cx="7772400" cy="2387600"/>
          </a:xfrm>
        </p:spPr>
        <p:txBody>
          <a:bodyPr>
            <a:normAutofit/>
          </a:bodyPr>
          <a:lstStyle/>
          <a:p>
            <a:r>
              <a:rPr lang="en-US" sz="4800" dirty="0" smtClean="0">
                <a:solidFill>
                  <a:srgbClr val="FF3300"/>
                </a:solidFill>
              </a:rPr>
              <a:t>Changes for 2016 and 2017</a:t>
            </a:r>
            <a:endParaRPr lang="en-US" sz="4800" dirty="0">
              <a:solidFill>
                <a:srgbClr val="FF3300"/>
              </a:solidFill>
            </a:endParaRPr>
          </a:p>
        </p:txBody>
      </p:sp>
      <p:sp>
        <p:nvSpPr>
          <p:cNvPr id="5" name="Slide Number Placeholder 4"/>
          <p:cNvSpPr>
            <a:spLocks noGrp="1"/>
          </p:cNvSpPr>
          <p:nvPr>
            <p:ph type="sldNum" sz="quarter" idx="4"/>
          </p:nvPr>
        </p:nvSpPr>
        <p:spPr/>
        <p:txBody>
          <a:bodyPr/>
          <a:lstStyle/>
          <a:p>
            <a:fld id="{B63E4CEF-BB1E-48C7-AE93-F39F6AA99AD7}" type="slidenum">
              <a:rPr lang="en-US" smtClean="0"/>
              <a:pPr/>
              <a:t>14</a:t>
            </a:fld>
            <a:endParaRPr lang="en-US" dirty="0"/>
          </a:p>
        </p:txBody>
      </p:sp>
    </p:spTree>
    <p:extLst>
      <p:ext uri="{BB962C8B-B14F-4D97-AF65-F5344CB8AC3E}">
        <p14:creationId xmlns:p14="http://schemas.microsoft.com/office/powerpoint/2010/main" val="524398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3300"/>
                </a:solidFill>
              </a:rPr>
              <a:t>Changes for 2016</a:t>
            </a:r>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15</a:t>
            </a:fld>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High School</a:t>
            </a:r>
          </a:p>
          <a:p>
            <a:pPr lvl="1"/>
            <a:r>
              <a:rPr lang="en-US" dirty="0" smtClean="0"/>
              <a:t>The GHSWT indicator is removed</a:t>
            </a:r>
          </a:p>
          <a:p>
            <a:pPr lvl="1"/>
            <a:r>
              <a:rPr lang="en-US" dirty="0"/>
              <a:t>Mathematics content mastery includes both sets of EOCs – Coordinate Algebra/Algebra I and Analytic Geometry/Geometry</a:t>
            </a:r>
          </a:p>
          <a:p>
            <a:r>
              <a:rPr lang="en-US" dirty="0" smtClean="0"/>
              <a:t>Middle School</a:t>
            </a:r>
          </a:p>
          <a:p>
            <a:pPr lvl="1"/>
            <a:r>
              <a:rPr lang="en-US" dirty="0"/>
              <a:t>Middle school students enrolled in </a:t>
            </a:r>
            <a:r>
              <a:rPr lang="en-US" dirty="0">
                <a:solidFill>
                  <a:srgbClr val="FF0000"/>
                </a:solidFill>
              </a:rPr>
              <a:t>mathematics and/or science</a:t>
            </a:r>
            <a:r>
              <a:rPr lang="en-US" dirty="0"/>
              <a:t> high school courses assessed by the EOC no longer take the grade-level EOG in the corresponding content area. The EOC scores will be included in CCRPI calculations for the middle school.</a:t>
            </a:r>
          </a:p>
          <a:p>
            <a:pPr lvl="1"/>
            <a:r>
              <a:rPr lang="en-US" dirty="0"/>
              <a:t>This does not extend to ELA and social studies</a:t>
            </a:r>
            <a:r>
              <a:rPr lang="en-US" dirty="0" smtClean="0"/>
              <a:t>.</a:t>
            </a:r>
          </a:p>
          <a:p>
            <a:pPr marL="0" indent="0">
              <a:buNone/>
            </a:pPr>
            <a:endParaRPr lang="en-US" dirty="0" smtClean="0"/>
          </a:p>
          <a:p>
            <a:r>
              <a:rPr lang="en-US" dirty="0" smtClean="0"/>
              <a:t>2016 SBOE-approved </a:t>
            </a:r>
            <a:r>
              <a:rPr lang="en-US" dirty="0">
                <a:hlinkClick r:id="rId2"/>
              </a:rPr>
              <a:t>indicators</a:t>
            </a:r>
            <a:r>
              <a:rPr lang="en-US" dirty="0"/>
              <a:t> and </a:t>
            </a:r>
            <a:r>
              <a:rPr lang="en-US" dirty="0">
                <a:hlinkClick r:id="rId3"/>
              </a:rPr>
              <a:t>summary of changes </a:t>
            </a:r>
            <a:r>
              <a:rPr lang="en-US" dirty="0"/>
              <a:t>available on the </a:t>
            </a:r>
            <a:r>
              <a:rPr lang="en-US" dirty="0" smtClean="0">
                <a:hlinkClick r:id="rId4"/>
              </a:rPr>
              <a:t>accountability website</a:t>
            </a:r>
            <a:endParaRPr lang="en-US" dirty="0"/>
          </a:p>
        </p:txBody>
      </p:sp>
    </p:spTree>
    <p:extLst>
      <p:ext uri="{BB962C8B-B14F-4D97-AF65-F5344CB8AC3E}">
        <p14:creationId xmlns:p14="http://schemas.microsoft.com/office/powerpoint/2010/main" val="33369744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3300"/>
                </a:solidFill>
              </a:rPr>
              <a:t>Changes for 2017</a:t>
            </a:r>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16</a:t>
            </a:fld>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Content Mastery – elementary and middle only</a:t>
            </a:r>
          </a:p>
          <a:p>
            <a:pPr lvl="1"/>
            <a:r>
              <a:rPr lang="en-US" dirty="0" smtClean="0"/>
              <a:t>ELA/math will be worth ¾ of the points and science/social studies will be worth ¼ of the points</a:t>
            </a:r>
          </a:p>
          <a:p>
            <a:r>
              <a:rPr lang="en-US" dirty="0" smtClean="0"/>
              <a:t>Progress – all levels</a:t>
            </a:r>
          </a:p>
          <a:p>
            <a:pPr lvl="1"/>
            <a:r>
              <a:rPr lang="en-US" dirty="0" smtClean="0"/>
              <a:t>Progress will be based on growth (SGPs) in ELA and mathematics</a:t>
            </a:r>
          </a:p>
          <a:p>
            <a:r>
              <a:rPr lang="en-US" dirty="0" smtClean="0"/>
              <a:t>Achievement Gap – all levels</a:t>
            </a:r>
          </a:p>
          <a:p>
            <a:pPr lvl="1"/>
            <a:r>
              <a:rPr lang="en-US" dirty="0" smtClean="0"/>
              <a:t>Achievement gap will be based on ELA and mathematics</a:t>
            </a:r>
          </a:p>
          <a:p>
            <a:endParaRPr lang="en-US" dirty="0"/>
          </a:p>
          <a:p>
            <a:r>
              <a:rPr lang="en-US" dirty="0" smtClean="0"/>
              <a:t>These changes are due to Senate Bill 364 and the elimination of Georgia Milestones science and social studies assessments in select grades. </a:t>
            </a:r>
            <a:endParaRPr lang="en-US" dirty="0"/>
          </a:p>
        </p:txBody>
      </p:sp>
    </p:spTree>
    <p:extLst>
      <p:ext uri="{BB962C8B-B14F-4D97-AF65-F5344CB8AC3E}">
        <p14:creationId xmlns:p14="http://schemas.microsoft.com/office/powerpoint/2010/main" val="28920764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3300"/>
                </a:solidFill>
              </a:rPr>
              <a:t>Changes for 2017</a:t>
            </a:r>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17</a:t>
            </a:fld>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High School</a:t>
            </a:r>
          </a:p>
          <a:p>
            <a:pPr lvl="1"/>
            <a:r>
              <a:rPr lang="en-US" dirty="0" smtClean="0"/>
              <a:t>Work-based learning program or career related capstone project has moved from the ETBs to the face of CCRPI</a:t>
            </a:r>
          </a:p>
          <a:p>
            <a:pPr lvl="1"/>
            <a:r>
              <a:rPr lang="en-US" dirty="0" smtClean="0"/>
              <a:t>SAT college readiness benchmark for redesigned SAT updated – 480 on Evidence-Based Reading and Writing and 530 on Math</a:t>
            </a:r>
          </a:p>
          <a:p>
            <a:r>
              <a:rPr lang="en-US" dirty="0" smtClean="0"/>
              <a:t>Elementary School</a:t>
            </a:r>
          </a:p>
          <a:p>
            <a:pPr lvl="1"/>
            <a:r>
              <a:rPr lang="en-US" dirty="0" smtClean="0"/>
              <a:t>5</a:t>
            </a:r>
            <a:r>
              <a:rPr lang="en-US" baseline="30000" dirty="0" smtClean="0"/>
              <a:t>th</a:t>
            </a:r>
            <a:r>
              <a:rPr lang="en-US" dirty="0" smtClean="0"/>
              <a:t> grade students with a complete career portfolio has moved from the ETBs to the face of CCRPI</a:t>
            </a:r>
          </a:p>
          <a:p>
            <a:r>
              <a:rPr lang="en-US" dirty="0" smtClean="0"/>
              <a:t>All Levels</a:t>
            </a:r>
          </a:p>
          <a:p>
            <a:pPr lvl="1"/>
            <a:r>
              <a:rPr lang="en-US" dirty="0"/>
              <a:t>STEAM certification added to STEM certification ETB</a:t>
            </a:r>
          </a:p>
          <a:p>
            <a:pPr lvl="1"/>
            <a:r>
              <a:rPr lang="en-US" dirty="0"/>
              <a:t>Other wording clarifications (not calculation changes</a:t>
            </a:r>
            <a:r>
              <a:rPr lang="en-US" dirty="0" smtClean="0"/>
              <a:t>)</a:t>
            </a:r>
          </a:p>
          <a:p>
            <a:endParaRPr lang="en-US" dirty="0"/>
          </a:p>
          <a:p>
            <a:r>
              <a:rPr lang="en-US" dirty="0" smtClean="0"/>
              <a:t>2017 SBOE-approved </a:t>
            </a:r>
            <a:r>
              <a:rPr lang="en-US" dirty="0">
                <a:hlinkClick r:id="rId2"/>
              </a:rPr>
              <a:t>indicators</a:t>
            </a:r>
            <a:r>
              <a:rPr lang="en-US" dirty="0"/>
              <a:t> </a:t>
            </a:r>
            <a:r>
              <a:rPr lang="en-US" dirty="0" smtClean="0"/>
              <a:t>and </a:t>
            </a:r>
            <a:r>
              <a:rPr lang="en-US" dirty="0">
                <a:hlinkClick r:id="rId3"/>
              </a:rPr>
              <a:t>summary of changes</a:t>
            </a:r>
            <a:r>
              <a:rPr lang="en-US" dirty="0"/>
              <a:t> available on the </a:t>
            </a:r>
            <a:r>
              <a:rPr lang="en-US" dirty="0">
                <a:hlinkClick r:id="rId4"/>
              </a:rPr>
              <a:t>accountability </a:t>
            </a:r>
            <a:r>
              <a:rPr lang="en-US" dirty="0" smtClean="0">
                <a:hlinkClick r:id="rId4"/>
              </a:rPr>
              <a:t>website</a:t>
            </a:r>
            <a:endParaRPr lang="en-US" dirty="0"/>
          </a:p>
        </p:txBody>
      </p:sp>
    </p:spTree>
    <p:extLst>
      <p:ext uri="{BB962C8B-B14F-4D97-AF65-F5344CB8AC3E}">
        <p14:creationId xmlns:p14="http://schemas.microsoft.com/office/powerpoint/2010/main" val="29234167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821606"/>
            <a:ext cx="7772400" cy="2387600"/>
          </a:xfrm>
        </p:spPr>
        <p:txBody>
          <a:bodyPr>
            <a:normAutofit/>
          </a:bodyPr>
          <a:lstStyle/>
          <a:p>
            <a:r>
              <a:rPr lang="en-US" sz="4800" dirty="0" smtClean="0">
                <a:solidFill>
                  <a:srgbClr val="FF3300"/>
                </a:solidFill>
              </a:rPr>
              <a:t>ESSA and Opportunities for CCRPI</a:t>
            </a:r>
            <a:endParaRPr lang="en-US" sz="4800" dirty="0">
              <a:solidFill>
                <a:srgbClr val="FF3300"/>
              </a:solidFill>
            </a:endParaRPr>
          </a:p>
        </p:txBody>
      </p:sp>
      <p:sp>
        <p:nvSpPr>
          <p:cNvPr id="5" name="Slide Number Placeholder 4"/>
          <p:cNvSpPr>
            <a:spLocks noGrp="1"/>
          </p:cNvSpPr>
          <p:nvPr>
            <p:ph type="sldNum" sz="quarter" idx="4"/>
          </p:nvPr>
        </p:nvSpPr>
        <p:spPr/>
        <p:txBody>
          <a:bodyPr/>
          <a:lstStyle/>
          <a:p>
            <a:fld id="{B63E4CEF-BB1E-48C7-AE93-F39F6AA99AD7}" type="slidenum">
              <a:rPr lang="en-US" smtClean="0"/>
              <a:pPr/>
              <a:t>18</a:t>
            </a:fld>
            <a:endParaRPr lang="en-US" dirty="0"/>
          </a:p>
        </p:txBody>
      </p:sp>
    </p:spTree>
    <p:extLst>
      <p:ext uri="{BB962C8B-B14F-4D97-AF65-F5344CB8AC3E}">
        <p14:creationId xmlns:p14="http://schemas.microsoft.com/office/powerpoint/2010/main" val="34217721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3300"/>
                </a:solidFill>
              </a:rPr>
              <a:t>Georgia’s ESSA Plan</a:t>
            </a:r>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19</a:t>
            </a:fld>
            <a:endParaRPr lang="en-US" dirty="0"/>
          </a:p>
        </p:txBody>
      </p:sp>
      <p:sp>
        <p:nvSpPr>
          <p:cNvPr id="3" name="Content Placeholder 2"/>
          <p:cNvSpPr>
            <a:spLocks noGrp="1"/>
          </p:cNvSpPr>
          <p:nvPr>
            <p:ph idx="1"/>
          </p:nvPr>
        </p:nvSpPr>
        <p:spPr/>
        <p:txBody>
          <a:bodyPr>
            <a:normAutofit/>
          </a:bodyPr>
          <a:lstStyle/>
          <a:p>
            <a:r>
              <a:rPr lang="en-US" dirty="0" smtClean="0"/>
              <a:t>State Advisory Committee</a:t>
            </a:r>
          </a:p>
          <a:p>
            <a:pPr lvl="1"/>
            <a:r>
              <a:rPr lang="en-US" dirty="0" smtClean="0"/>
              <a:t>Comprised of 40 stakeholders representing a variety of organizations, agencies, and advocacy groups across the state of Georgia</a:t>
            </a:r>
          </a:p>
          <a:p>
            <a:r>
              <a:rPr lang="en-US" dirty="0" smtClean="0"/>
              <a:t>Working Committees </a:t>
            </a:r>
            <a:r>
              <a:rPr lang="en-US" sz="1800" dirty="0" smtClean="0"/>
              <a:t>(20 members each)</a:t>
            </a:r>
          </a:p>
          <a:p>
            <a:pPr lvl="1"/>
            <a:r>
              <a:rPr lang="en-US" dirty="0" smtClean="0"/>
              <a:t>Accountability</a:t>
            </a:r>
          </a:p>
          <a:p>
            <a:pPr lvl="1"/>
            <a:r>
              <a:rPr lang="en-US" dirty="0" smtClean="0"/>
              <a:t>Assessment</a:t>
            </a:r>
          </a:p>
          <a:p>
            <a:pPr lvl="1"/>
            <a:r>
              <a:rPr lang="en-US" dirty="0" smtClean="0"/>
              <a:t>Education of the Whole Child</a:t>
            </a:r>
          </a:p>
          <a:p>
            <a:pPr lvl="1"/>
            <a:r>
              <a:rPr lang="en-US" dirty="0" smtClean="0"/>
              <a:t>Federal Programs</a:t>
            </a:r>
          </a:p>
          <a:p>
            <a:pPr lvl="1"/>
            <a:r>
              <a:rPr lang="en-US" dirty="0" smtClean="0"/>
              <a:t>Teacher &amp; Leader Development</a:t>
            </a:r>
          </a:p>
        </p:txBody>
      </p:sp>
      <p:sp>
        <p:nvSpPr>
          <p:cNvPr id="6" name="TextBox 5"/>
          <p:cNvSpPr txBox="1"/>
          <p:nvPr/>
        </p:nvSpPr>
        <p:spPr>
          <a:xfrm>
            <a:off x="5407428" y="3897204"/>
            <a:ext cx="3618271" cy="2554545"/>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1600" b="1" dirty="0" smtClean="0">
                <a:solidFill>
                  <a:schemeClr val="accent6">
                    <a:lumMod val="75000"/>
                  </a:schemeClr>
                </a:solidFill>
              </a:rPr>
              <a:t>Superintendent Woods has scheduled 8 ESSA Listening Sessions across the state:</a:t>
            </a:r>
          </a:p>
          <a:p>
            <a:pPr algn="r"/>
            <a:r>
              <a:rPr lang="en-US" sz="1600" dirty="0"/>
              <a:t>August 24:  Columbia County</a:t>
            </a:r>
          </a:p>
          <a:p>
            <a:pPr algn="r"/>
            <a:r>
              <a:rPr lang="en-US" sz="1600" dirty="0"/>
              <a:t>August 29:   Habersham County</a:t>
            </a:r>
          </a:p>
          <a:p>
            <a:pPr algn="r"/>
            <a:r>
              <a:rPr lang="en-US" sz="1600" dirty="0" smtClean="0"/>
              <a:t>September </a:t>
            </a:r>
            <a:r>
              <a:rPr lang="en-US" sz="1600" dirty="0"/>
              <a:t>14:  Fulton County</a:t>
            </a:r>
          </a:p>
          <a:p>
            <a:pPr algn="r"/>
            <a:r>
              <a:rPr lang="en-US" sz="1600" dirty="0"/>
              <a:t>September 19:  Muscogee </a:t>
            </a:r>
            <a:r>
              <a:rPr lang="en-US" sz="1600" dirty="0" smtClean="0"/>
              <a:t>County</a:t>
            </a:r>
          </a:p>
          <a:p>
            <a:pPr algn="r"/>
            <a:r>
              <a:rPr lang="en-US" sz="1600" dirty="0" smtClean="0"/>
              <a:t>October 6:</a:t>
            </a:r>
            <a:r>
              <a:rPr lang="en-US" sz="1600" dirty="0"/>
              <a:t>  Dougherty </a:t>
            </a:r>
            <a:r>
              <a:rPr lang="en-US" sz="1600" dirty="0" smtClean="0"/>
              <a:t>County</a:t>
            </a:r>
            <a:endParaRPr lang="en-US" sz="1600" dirty="0"/>
          </a:p>
          <a:p>
            <a:pPr algn="r"/>
            <a:r>
              <a:rPr lang="en-US" sz="1600" dirty="0" smtClean="0"/>
              <a:t>October </a:t>
            </a:r>
            <a:r>
              <a:rPr lang="en-US" sz="1600" dirty="0"/>
              <a:t>12:  Laurens County</a:t>
            </a:r>
          </a:p>
          <a:p>
            <a:pPr algn="r"/>
            <a:r>
              <a:rPr lang="en-US" sz="1600" dirty="0"/>
              <a:t>October 13:  Chatham County</a:t>
            </a:r>
          </a:p>
          <a:p>
            <a:pPr algn="r"/>
            <a:r>
              <a:rPr lang="en-US" sz="1600" dirty="0"/>
              <a:t>October 17:  Gordon </a:t>
            </a:r>
            <a:r>
              <a:rPr lang="en-US" sz="1600" dirty="0" smtClean="0"/>
              <a:t>County</a:t>
            </a:r>
            <a:endParaRPr lang="en-US" sz="1600" dirty="0"/>
          </a:p>
        </p:txBody>
      </p:sp>
      <p:sp>
        <p:nvSpPr>
          <p:cNvPr id="4" name="TextBox 3"/>
          <p:cNvSpPr txBox="1"/>
          <p:nvPr/>
        </p:nvSpPr>
        <p:spPr>
          <a:xfrm>
            <a:off x="7249487" y="3272229"/>
            <a:ext cx="1771459" cy="369332"/>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dirty="0" smtClean="0">
                <a:hlinkClick r:id="rId2"/>
              </a:rPr>
              <a:t>gadoe.org/ESSA</a:t>
            </a:r>
            <a:endParaRPr lang="en-US" dirty="0"/>
          </a:p>
        </p:txBody>
      </p:sp>
    </p:spTree>
    <p:extLst>
      <p:ext uri="{BB962C8B-B14F-4D97-AF65-F5344CB8AC3E}">
        <p14:creationId xmlns:p14="http://schemas.microsoft.com/office/powerpoint/2010/main" val="1485205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3300"/>
                </a:solidFill>
              </a:rPr>
              <a:t>Objectives</a:t>
            </a:r>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2</a:t>
            </a:fld>
            <a:endParaRPr lang="en-US" dirty="0"/>
          </a:p>
        </p:txBody>
      </p:sp>
      <p:sp>
        <p:nvSpPr>
          <p:cNvPr id="3" name="Content Placeholder 2"/>
          <p:cNvSpPr>
            <a:spLocks noGrp="1"/>
          </p:cNvSpPr>
          <p:nvPr>
            <p:ph idx="1"/>
          </p:nvPr>
        </p:nvSpPr>
        <p:spPr/>
        <p:txBody>
          <a:bodyPr/>
          <a:lstStyle/>
          <a:p>
            <a:r>
              <a:rPr lang="en-US" dirty="0" smtClean="0"/>
              <a:t>Provide an overview of the CCRPI</a:t>
            </a:r>
          </a:p>
          <a:p>
            <a:r>
              <a:rPr lang="en-US" dirty="0" smtClean="0"/>
              <a:t>Highlight changes for 2016 and 2017</a:t>
            </a:r>
          </a:p>
          <a:p>
            <a:r>
              <a:rPr lang="en-US" dirty="0" smtClean="0"/>
              <a:t>Discuss ESSA and opportunities for CCRPI</a:t>
            </a:r>
            <a:endParaRPr lang="en-US" dirty="0"/>
          </a:p>
        </p:txBody>
      </p:sp>
    </p:spTree>
    <p:extLst>
      <p:ext uri="{BB962C8B-B14F-4D97-AF65-F5344CB8AC3E}">
        <p14:creationId xmlns:p14="http://schemas.microsoft.com/office/powerpoint/2010/main" val="10696502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3300"/>
                </a:solidFill>
              </a:rPr>
              <a:t>Accountability Working Committee</a:t>
            </a:r>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20</a:t>
            </a:fld>
            <a:endParaRPr lang="en-US" dirty="0"/>
          </a:p>
        </p:txBody>
      </p:sp>
      <p:sp>
        <p:nvSpPr>
          <p:cNvPr id="3" name="Content Placeholder 2"/>
          <p:cNvSpPr>
            <a:spLocks noGrp="1"/>
          </p:cNvSpPr>
          <p:nvPr>
            <p:ph idx="1"/>
          </p:nvPr>
        </p:nvSpPr>
        <p:spPr/>
        <p:txBody>
          <a:bodyPr>
            <a:normAutofit lnSpcReduction="10000"/>
          </a:bodyPr>
          <a:lstStyle/>
          <a:p>
            <a:r>
              <a:rPr lang="en-US" dirty="0" smtClean="0"/>
              <a:t>Working to</a:t>
            </a:r>
          </a:p>
          <a:p>
            <a:pPr lvl="1"/>
            <a:r>
              <a:rPr lang="en-US" dirty="0" smtClean="0"/>
              <a:t>Clearly define purpose and goals of CCRPI, intended uses and outcomes</a:t>
            </a:r>
          </a:p>
          <a:p>
            <a:pPr lvl="2"/>
            <a:r>
              <a:rPr lang="en-US" i="1" dirty="0" smtClean="0"/>
              <a:t>CCRPI cannot measure the sum total of a school’s quality!</a:t>
            </a:r>
            <a:r>
              <a:rPr lang="en-US" dirty="0" smtClean="0"/>
              <a:t> We must acknowledge this, clearly define what CCRPI can measure, and use it appropriately.</a:t>
            </a:r>
            <a:endParaRPr lang="en-US" i="1" dirty="0" smtClean="0"/>
          </a:p>
          <a:p>
            <a:pPr lvl="1"/>
            <a:r>
              <a:rPr lang="en-US" dirty="0" smtClean="0"/>
              <a:t>Review and select indicators that align with the purpose and goals</a:t>
            </a:r>
          </a:p>
          <a:p>
            <a:pPr lvl="1"/>
            <a:r>
              <a:rPr lang="en-US" dirty="0"/>
              <a:t>Ensure CCRPI is an effective communication and school improvement tool</a:t>
            </a:r>
          </a:p>
          <a:p>
            <a:pPr lvl="1"/>
            <a:r>
              <a:rPr lang="en-US" dirty="0" smtClean="0"/>
              <a:t>Ensure CCRPI meets state and federal requirements and, </a:t>
            </a:r>
            <a:r>
              <a:rPr lang="en-US" u="sng" dirty="0" smtClean="0"/>
              <a:t>most importantly</a:t>
            </a:r>
            <a:r>
              <a:rPr lang="en-US" dirty="0" smtClean="0"/>
              <a:t>, meets the needs of Georgia students, parents, educators, and other stakeholders</a:t>
            </a:r>
          </a:p>
        </p:txBody>
      </p:sp>
    </p:spTree>
    <p:extLst>
      <p:ext uri="{BB962C8B-B14F-4D97-AF65-F5344CB8AC3E}">
        <p14:creationId xmlns:p14="http://schemas.microsoft.com/office/powerpoint/2010/main" val="1637686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3300"/>
                </a:solidFill>
              </a:rPr>
              <a:t>CCRPI Survey of School and District Leaders</a:t>
            </a:r>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21</a:t>
            </a:fld>
            <a:endParaRPr lang="en-US" dirty="0"/>
          </a:p>
        </p:txBody>
      </p:sp>
      <p:sp>
        <p:nvSpPr>
          <p:cNvPr id="3" name="Content Placeholder 2"/>
          <p:cNvSpPr>
            <a:spLocks noGrp="1"/>
          </p:cNvSpPr>
          <p:nvPr>
            <p:ph idx="1"/>
          </p:nvPr>
        </p:nvSpPr>
        <p:spPr/>
        <p:txBody>
          <a:bodyPr>
            <a:normAutofit/>
          </a:bodyPr>
          <a:lstStyle/>
          <a:p>
            <a:r>
              <a:rPr lang="en-US" dirty="0"/>
              <a:t>Administered online May 25 – June 10, 2016</a:t>
            </a:r>
          </a:p>
          <a:p>
            <a:r>
              <a:rPr lang="en-US" dirty="0"/>
              <a:t>Received 1,910 valid responses from school and district leaders</a:t>
            </a:r>
          </a:p>
        </p:txBody>
      </p:sp>
      <p:graphicFrame>
        <p:nvGraphicFramePr>
          <p:cNvPr id="6" name="Chart 5"/>
          <p:cNvGraphicFramePr/>
          <p:nvPr>
            <p:extLst>
              <p:ext uri="{D42A27DB-BD31-4B8C-83A1-F6EECF244321}">
                <p14:modId xmlns:p14="http://schemas.microsoft.com/office/powerpoint/2010/main" val="3748994441"/>
              </p:ext>
            </p:extLst>
          </p:nvPr>
        </p:nvGraphicFramePr>
        <p:xfrm>
          <a:off x="4110037" y="2876883"/>
          <a:ext cx="4695825" cy="3429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876587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3300"/>
                </a:solidFill>
              </a:rPr>
              <a:t>CCRPI Survey of School and District Leaders</a:t>
            </a:r>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22</a:t>
            </a:fld>
            <a:endParaRPr lang="en-US" dirty="0"/>
          </a:p>
        </p:txBody>
      </p:sp>
      <p:sp>
        <p:nvSpPr>
          <p:cNvPr id="4" name="Content Placeholder 3"/>
          <p:cNvSpPr>
            <a:spLocks noGrp="1"/>
          </p:cNvSpPr>
          <p:nvPr>
            <p:ph idx="1"/>
          </p:nvPr>
        </p:nvSpPr>
        <p:spPr>
          <a:xfrm>
            <a:off x="628650" y="2042161"/>
            <a:ext cx="3171190" cy="4134802"/>
          </a:xfrm>
        </p:spPr>
        <p:txBody>
          <a:bodyPr>
            <a:normAutofit fontScale="70000" lnSpcReduction="20000"/>
          </a:bodyPr>
          <a:lstStyle/>
          <a:p>
            <a:pPr marL="0" indent="0">
              <a:buNone/>
            </a:pPr>
            <a:r>
              <a:rPr lang="en-US" dirty="0" smtClean="0"/>
              <a:t>There is not a clear message about the goals of the system.</a:t>
            </a:r>
          </a:p>
          <a:p>
            <a:pPr marL="284163" lvl="1" indent="-173038"/>
            <a:r>
              <a:rPr lang="en-US" dirty="0"/>
              <a:t>Encourages the improvement of all students (65.1%)</a:t>
            </a:r>
          </a:p>
          <a:p>
            <a:pPr marL="284163" lvl="1" indent="-173038"/>
            <a:r>
              <a:rPr lang="en-US" dirty="0" smtClean="0"/>
              <a:t>CCRPI promotes improvement (56.9%)</a:t>
            </a:r>
          </a:p>
          <a:p>
            <a:pPr marL="284163" lvl="1" indent="-173038"/>
            <a:r>
              <a:rPr lang="en-US" dirty="0" smtClean="0"/>
              <a:t>Online reports are easy to read (50.4%)</a:t>
            </a:r>
          </a:p>
          <a:p>
            <a:pPr marL="284163" lvl="1" indent="-173038"/>
            <a:r>
              <a:rPr lang="en-US" dirty="0" smtClean="0"/>
              <a:t>Meaningful measure of school and district performance (49.1%)</a:t>
            </a:r>
          </a:p>
          <a:p>
            <a:pPr marL="284163" lvl="1" indent="-173038"/>
            <a:r>
              <a:rPr lang="en-US" dirty="0" smtClean="0"/>
              <a:t>Incentivizes behaviors that promote positive opportunities and outcomes for students (46.1%)</a:t>
            </a:r>
          </a:p>
          <a:p>
            <a:pPr marL="284163" lvl="1" indent="-173038"/>
            <a:r>
              <a:rPr lang="en-US" dirty="0" smtClean="0"/>
              <a:t>Is easy to communicate (20.2%)</a:t>
            </a:r>
            <a:endParaRPr lang="en-US" dirty="0"/>
          </a:p>
        </p:txBody>
      </p:sp>
      <p:graphicFrame>
        <p:nvGraphicFramePr>
          <p:cNvPr id="11" name="Content Placeholder 8"/>
          <p:cNvGraphicFramePr>
            <a:graphicFrameLocks/>
          </p:cNvGraphicFramePr>
          <p:nvPr>
            <p:extLst>
              <p:ext uri="{D42A27DB-BD31-4B8C-83A1-F6EECF244321}">
                <p14:modId xmlns:p14="http://schemas.microsoft.com/office/powerpoint/2010/main" val="3547873379"/>
              </p:ext>
            </p:extLst>
          </p:nvPr>
        </p:nvGraphicFramePr>
        <p:xfrm>
          <a:off x="3887788" y="2057400"/>
          <a:ext cx="5103812" cy="38036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64984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3300"/>
                </a:solidFill>
              </a:rPr>
              <a:t>CCRPI Survey of School and District Leaders</a:t>
            </a:r>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23</a:t>
            </a:fld>
            <a:endParaRPr lang="en-US" dirty="0"/>
          </a:p>
        </p:txBody>
      </p:sp>
      <p:sp>
        <p:nvSpPr>
          <p:cNvPr id="4" name="Content Placeholder 3"/>
          <p:cNvSpPr>
            <a:spLocks noGrp="1"/>
          </p:cNvSpPr>
          <p:nvPr>
            <p:ph idx="1"/>
          </p:nvPr>
        </p:nvSpPr>
        <p:spPr>
          <a:xfrm>
            <a:off x="628650" y="2042161"/>
            <a:ext cx="3171190" cy="4134802"/>
          </a:xfrm>
        </p:spPr>
        <p:txBody>
          <a:bodyPr>
            <a:normAutofit/>
          </a:bodyPr>
          <a:lstStyle/>
          <a:p>
            <a:pPr marL="0" indent="0">
              <a:buNone/>
            </a:pPr>
            <a:r>
              <a:rPr lang="en-US" sz="2400" dirty="0" smtClean="0"/>
              <a:t>CCRPI is too complex.</a:t>
            </a:r>
          </a:p>
          <a:p>
            <a:pPr marL="284163" lvl="1" indent="-173038"/>
            <a:r>
              <a:rPr lang="en-US" sz="2000" dirty="0" smtClean="0"/>
              <a:t>CCRPI scoring is too complex (80.7%)</a:t>
            </a:r>
            <a:endParaRPr lang="en-US" sz="2000" dirty="0"/>
          </a:p>
          <a:p>
            <a:pPr marL="284163" lvl="1" indent="-173038"/>
            <a:r>
              <a:rPr lang="en-US" sz="2000" dirty="0" smtClean="0"/>
              <a:t>Providing data is a challenge (70.5%)</a:t>
            </a:r>
          </a:p>
          <a:p>
            <a:pPr marL="284163" lvl="1" indent="-173038"/>
            <a:r>
              <a:rPr lang="en-US" sz="2000" dirty="0" smtClean="0"/>
              <a:t>Too many indicators (67.5%)</a:t>
            </a:r>
          </a:p>
          <a:p>
            <a:pPr marL="284163" lvl="1" indent="-173038"/>
            <a:r>
              <a:rPr lang="en-US" sz="2000" dirty="0" smtClean="0"/>
              <a:t>Understand the data sources (55.7%)</a:t>
            </a:r>
            <a:endParaRPr lang="en-US" sz="2000" dirty="0"/>
          </a:p>
        </p:txBody>
      </p:sp>
      <p:graphicFrame>
        <p:nvGraphicFramePr>
          <p:cNvPr id="6" name="Content Placeholder 6"/>
          <p:cNvGraphicFramePr>
            <a:graphicFrameLocks/>
          </p:cNvGraphicFramePr>
          <p:nvPr>
            <p:extLst>
              <p:ext uri="{D42A27DB-BD31-4B8C-83A1-F6EECF244321}">
                <p14:modId xmlns:p14="http://schemas.microsoft.com/office/powerpoint/2010/main" val="2877241856"/>
              </p:ext>
            </p:extLst>
          </p:nvPr>
        </p:nvGraphicFramePr>
        <p:xfrm>
          <a:off x="3899646" y="2057399"/>
          <a:ext cx="5074025" cy="381158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60362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3300"/>
                </a:solidFill>
              </a:rPr>
              <a:t>CCRPI Survey of School and District Leaders</a:t>
            </a:r>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24</a:t>
            </a:fld>
            <a:endParaRPr lang="en-US" dirty="0"/>
          </a:p>
        </p:txBody>
      </p:sp>
      <p:sp>
        <p:nvSpPr>
          <p:cNvPr id="3" name="Content Placeholder 2"/>
          <p:cNvSpPr>
            <a:spLocks noGrp="1"/>
          </p:cNvSpPr>
          <p:nvPr>
            <p:ph idx="1"/>
          </p:nvPr>
        </p:nvSpPr>
        <p:spPr/>
        <p:txBody>
          <a:bodyPr/>
          <a:lstStyle/>
          <a:p>
            <a:r>
              <a:rPr lang="en-US" dirty="0" smtClean="0"/>
              <a:t>Ranking CCRPI components from most (1) to least (8) valuable</a:t>
            </a:r>
            <a:endParaRPr lang="en-US" dirty="0"/>
          </a:p>
        </p:txBody>
      </p:sp>
      <p:graphicFrame>
        <p:nvGraphicFramePr>
          <p:cNvPr id="8" name="Content Placeholder 3"/>
          <p:cNvGraphicFramePr>
            <a:graphicFrameLocks/>
          </p:cNvGraphicFramePr>
          <p:nvPr>
            <p:extLst>
              <p:ext uri="{D42A27DB-BD31-4B8C-83A1-F6EECF244321}">
                <p14:modId xmlns:p14="http://schemas.microsoft.com/office/powerpoint/2010/main" val="1839435733"/>
              </p:ext>
            </p:extLst>
          </p:nvPr>
        </p:nvGraphicFramePr>
        <p:xfrm>
          <a:off x="952945" y="2900363"/>
          <a:ext cx="7190022" cy="3276600"/>
        </p:xfrm>
        <a:graphic>
          <a:graphicData uri="http://schemas.openxmlformats.org/drawingml/2006/table">
            <a:tbl>
              <a:tblPr firstRow="1" firstCol="1" bandRow="1">
                <a:tableStyleId>{93296810-A885-4BE3-A3E7-6D5BEEA58F35}</a:tableStyleId>
              </a:tblPr>
              <a:tblGrid>
                <a:gridCol w="2695297"/>
                <a:gridCol w="1123489"/>
                <a:gridCol w="1123489"/>
                <a:gridCol w="1123489"/>
                <a:gridCol w="1124258"/>
              </a:tblGrid>
              <a:tr h="738227">
                <a:tc>
                  <a:txBody>
                    <a:bodyPr/>
                    <a:lstStyle/>
                    <a:p>
                      <a:pPr>
                        <a:spcAft>
                          <a:spcPts val="0"/>
                        </a:spcAft>
                      </a:pPr>
                      <a:r>
                        <a:rPr lang="en-US" sz="1500" dirty="0">
                          <a:effectLst/>
                        </a:rPr>
                        <a:t> </a:t>
                      </a:r>
                      <a:endParaRPr lang="en-US" sz="1500" dirty="0">
                        <a:effectLst/>
                        <a:latin typeface="Times New Roman" panose="02020603050405020304" pitchFamily="18" charset="0"/>
                        <a:ea typeface="Calibri" panose="020F0502020204030204" pitchFamily="34" charset="0"/>
                      </a:endParaRPr>
                    </a:p>
                  </a:txBody>
                  <a:tcPr marL="83051" marR="83051" marT="0" marB="0"/>
                </a:tc>
                <a:tc>
                  <a:txBody>
                    <a:bodyPr/>
                    <a:lstStyle/>
                    <a:p>
                      <a:pPr algn="ctr">
                        <a:spcAft>
                          <a:spcPts val="0"/>
                        </a:spcAft>
                      </a:pPr>
                      <a:r>
                        <a:rPr lang="en-US" sz="1500">
                          <a:effectLst/>
                        </a:rPr>
                        <a:t>Average Ranking</a:t>
                      </a:r>
                    </a:p>
                    <a:p>
                      <a:pPr algn="ctr">
                        <a:spcAft>
                          <a:spcPts val="0"/>
                        </a:spcAft>
                      </a:pPr>
                      <a:r>
                        <a:rPr lang="en-US" sz="1000">
                          <a:effectLst/>
                        </a:rPr>
                        <a:t>1 = Most Valuable</a:t>
                      </a:r>
                      <a:endParaRPr lang="en-US" sz="1500">
                        <a:effectLst/>
                      </a:endParaRPr>
                    </a:p>
                    <a:p>
                      <a:pPr algn="ctr">
                        <a:spcAft>
                          <a:spcPts val="0"/>
                        </a:spcAft>
                      </a:pPr>
                      <a:r>
                        <a:rPr lang="en-US" sz="1000">
                          <a:effectLst/>
                        </a:rPr>
                        <a:t>8 = Least Valuable</a:t>
                      </a:r>
                      <a:endParaRPr lang="en-US" sz="1500">
                        <a:effectLst/>
                        <a:latin typeface="Times New Roman" panose="02020603050405020304" pitchFamily="18" charset="0"/>
                        <a:ea typeface="Calibri" panose="020F0502020204030204" pitchFamily="34" charset="0"/>
                      </a:endParaRPr>
                    </a:p>
                  </a:txBody>
                  <a:tcPr marL="83051" marR="83051" marT="0" marB="0" anchor="ctr"/>
                </a:tc>
                <a:tc>
                  <a:txBody>
                    <a:bodyPr/>
                    <a:lstStyle/>
                    <a:p>
                      <a:pPr algn="ctr">
                        <a:spcAft>
                          <a:spcPts val="0"/>
                        </a:spcAft>
                      </a:pPr>
                      <a:r>
                        <a:rPr lang="en-US" sz="1500">
                          <a:effectLst/>
                        </a:rPr>
                        <a:t>% Selecting Most Valuable (1)</a:t>
                      </a:r>
                      <a:endParaRPr lang="en-US" sz="1500">
                        <a:effectLst/>
                        <a:latin typeface="Times New Roman" panose="02020603050405020304" pitchFamily="18" charset="0"/>
                        <a:ea typeface="Calibri" panose="020F0502020204030204" pitchFamily="34" charset="0"/>
                      </a:endParaRPr>
                    </a:p>
                  </a:txBody>
                  <a:tcPr marL="83051" marR="83051" marT="0" marB="0" anchor="ctr"/>
                </a:tc>
                <a:tc>
                  <a:txBody>
                    <a:bodyPr/>
                    <a:lstStyle/>
                    <a:p>
                      <a:pPr algn="ctr">
                        <a:spcAft>
                          <a:spcPts val="0"/>
                        </a:spcAft>
                      </a:pPr>
                      <a:r>
                        <a:rPr lang="en-US" sz="1500">
                          <a:effectLst/>
                        </a:rPr>
                        <a:t>% Selecting Least Valuable (8)</a:t>
                      </a:r>
                      <a:endParaRPr lang="en-US" sz="1500">
                        <a:effectLst/>
                        <a:latin typeface="Times New Roman" panose="02020603050405020304" pitchFamily="18" charset="0"/>
                        <a:ea typeface="Calibri" panose="020F0502020204030204" pitchFamily="34" charset="0"/>
                      </a:endParaRPr>
                    </a:p>
                  </a:txBody>
                  <a:tcPr marL="83051" marR="83051" marT="0" marB="0" anchor="ctr"/>
                </a:tc>
                <a:tc>
                  <a:txBody>
                    <a:bodyPr/>
                    <a:lstStyle/>
                    <a:p>
                      <a:pPr algn="ctr">
                        <a:spcAft>
                          <a:spcPts val="0"/>
                        </a:spcAft>
                      </a:pPr>
                      <a:r>
                        <a:rPr lang="en-US" sz="1500">
                          <a:effectLst/>
                        </a:rPr>
                        <a:t>Most Common Ranking</a:t>
                      </a:r>
                      <a:endParaRPr lang="en-US" sz="1500">
                        <a:effectLst/>
                        <a:latin typeface="Times New Roman" panose="02020603050405020304" pitchFamily="18" charset="0"/>
                        <a:ea typeface="Calibri" panose="020F0502020204030204" pitchFamily="34" charset="0"/>
                      </a:endParaRPr>
                    </a:p>
                  </a:txBody>
                  <a:tcPr marL="83051" marR="83051" marT="0" marB="0" anchor="ctr"/>
                </a:tc>
              </a:tr>
              <a:tr h="221468">
                <a:tc>
                  <a:txBody>
                    <a:bodyPr/>
                    <a:lstStyle/>
                    <a:p>
                      <a:pPr>
                        <a:spcAft>
                          <a:spcPts val="0"/>
                        </a:spcAft>
                      </a:pPr>
                      <a:r>
                        <a:rPr lang="en-US" sz="1500">
                          <a:effectLst/>
                        </a:rPr>
                        <a:t>Achievement: Content Mastery</a:t>
                      </a:r>
                      <a:endParaRPr lang="en-US" sz="1500">
                        <a:effectLst/>
                        <a:latin typeface="Times New Roman" panose="02020603050405020304" pitchFamily="18" charset="0"/>
                        <a:ea typeface="Calibri" panose="020F0502020204030204" pitchFamily="34" charset="0"/>
                      </a:endParaRPr>
                    </a:p>
                  </a:txBody>
                  <a:tcPr marL="83051" marR="83051" marT="0" marB="0" anchor="ctr"/>
                </a:tc>
                <a:tc>
                  <a:txBody>
                    <a:bodyPr/>
                    <a:lstStyle/>
                    <a:p>
                      <a:pPr algn="ctr">
                        <a:spcAft>
                          <a:spcPts val="0"/>
                        </a:spcAft>
                      </a:pPr>
                      <a:r>
                        <a:rPr lang="en-US" sz="1500">
                          <a:effectLst/>
                        </a:rPr>
                        <a:t>2.65</a:t>
                      </a:r>
                      <a:endParaRPr lang="en-US" sz="1500">
                        <a:effectLst/>
                        <a:latin typeface="Times New Roman" panose="02020603050405020304" pitchFamily="18" charset="0"/>
                        <a:ea typeface="Calibri" panose="020F0502020204030204" pitchFamily="34" charset="0"/>
                      </a:endParaRPr>
                    </a:p>
                  </a:txBody>
                  <a:tcPr marL="83051" marR="83051" marT="0" marB="0" anchor="ctr"/>
                </a:tc>
                <a:tc>
                  <a:txBody>
                    <a:bodyPr/>
                    <a:lstStyle/>
                    <a:p>
                      <a:pPr algn="ctr">
                        <a:spcAft>
                          <a:spcPts val="0"/>
                        </a:spcAft>
                      </a:pPr>
                      <a:r>
                        <a:rPr lang="en-US" sz="1500">
                          <a:effectLst/>
                        </a:rPr>
                        <a:t>49.1%</a:t>
                      </a:r>
                      <a:endParaRPr lang="en-US" sz="1500">
                        <a:effectLst/>
                        <a:latin typeface="Times New Roman" panose="02020603050405020304" pitchFamily="18" charset="0"/>
                        <a:ea typeface="Calibri" panose="020F0502020204030204" pitchFamily="34" charset="0"/>
                      </a:endParaRPr>
                    </a:p>
                  </a:txBody>
                  <a:tcPr marL="83051" marR="83051" marT="0" marB="0" anchor="ctr"/>
                </a:tc>
                <a:tc>
                  <a:txBody>
                    <a:bodyPr/>
                    <a:lstStyle/>
                    <a:p>
                      <a:pPr algn="ctr">
                        <a:spcAft>
                          <a:spcPts val="0"/>
                        </a:spcAft>
                      </a:pPr>
                      <a:r>
                        <a:rPr lang="en-US" sz="1500">
                          <a:effectLst/>
                        </a:rPr>
                        <a:t>9.7%</a:t>
                      </a:r>
                      <a:endParaRPr lang="en-US" sz="1500">
                        <a:effectLst/>
                        <a:latin typeface="Times New Roman" panose="02020603050405020304" pitchFamily="18" charset="0"/>
                        <a:ea typeface="Calibri" panose="020F0502020204030204" pitchFamily="34" charset="0"/>
                      </a:endParaRPr>
                    </a:p>
                  </a:txBody>
                  <a:tcPr marL="83051" marR="83051" marT="0" marB="0" anchor="ctr"/>
                </a:tc>
                <a:tc>
                  <a:txBody>
                    <a:bodyPr/>
                    <a:lstStyle/>
                    <a:p>
                      <a:pPr algn="ctr">
                        <a:spcAft>
                          <a:spcPts val="0"/>
                        </a:spcAft>
                      </a:pPr>
                      <a:r>
                        <a:rPr lang="en-US" sz="1500">
                          <a:effectLst/>
                        </a:rPr>
                        <a:t>1 (49.1%)</a:t>
                      </a:r>
                      <a:endParaRPr lang="en-US" sz="1500">
                        <a:effectLst/>
                        <a:latin typeface="Times New Roman" panose="02020603050405020304" pitchFamily="18" charset="0"/>
                        <a:ea typeface="Calibri" panose="020F0502020204030204" pitchFamily="34" charset="0"/>
                      </a:endParaRPr>
                    </a:p>
                  </a:txBody>
                  <a:tcPr marL="83051" marR="83051" marT="0" marB="0" anchor="ctr"/>
                </a:tc>
              </a:tr>
              <a:tr h="221468">
                <a:tc>
                  <a:txBody>
                    <a:bodyPr/>
                    <a:lstStyle/>
                    <a:p>
                      <a:pPr>
                        <a:spcAft>
                          <a:spcPts val="0"/>
                        </a:spcAft>
                      </a:pPr>
                      <a:r>
                        <a:rPr lang="en-US" sz="1500">
                          <a:effectLst/>
                        </a:rPr>
                        <a:t>Progress (SGPs)</a:t>
                      </a:r>
                      <a:endParaRPr lang="en-US" sz="1500">
                        <a:effectLst/>
                        <a:latin typeface="Times New Roman" panose="02020603050405020304" pitchFamily="18" charset="0"/>
                        <a:ea typeface="Calibri" panose="020F0502020204030204" pitchFamily="34" charset="0"/>
                      </a:endParaRPr>
                    </a:p>
                  </a:txBody>
                  <a:tcPr marL="83051" marR="83051" marT="0" marB="0" anchor="ctr"/>
                </a:tc>
                <a:tc>
                  <a:txBody>
                    <a:bodyPr/>
                    <a:lstStyle/>
                    <a:p>
                      <a:pPr algn="ctr">
                        <a:spcAft>
                          <a:spcPts val="0"/>
                        </a:spcAft>
                      </a:pPr>
                      <a:r>
                        <a:rPr lang="en-US" sz="1500">
                          <a:effectLst/>
                        </a:rPr>
                        <a:t>3.26</a:t>
                      </a:r>
                      <a:endParaRPr lang="en-US" sz="1500">
                        <a:effectLst/>
                        <a:latin typeface="Times New Roman" panose="02020603050405020304" pitchFamily="18" charset="0"/>
                        <a:ea typeface="Calibri" panose="020F0502020204030204" pitchFamily="34" charset="0"/>
                      </a:endParaRPr>
                    </a:p>
                  </a:txBody>
                  <a:tcPr marL="83051" marR="83051" marT="0" marB="0" anchor="ctr"/>
                </a:tc>
                <a:tc>
                  <a:txBody>
                    <a:bodyPr/>
                    <a:lstStyle/>
                    <a:p>
                      <a:pPr algn="ctr">
                        <a:spcAft>
                          <a:spcPts val="0"/>
                        </a:spcAft>
                      </a:pPr>
                      <a:r>
                        <a:rPr lang="en-US" sz="1500">
                          <a:effectLst/>
                        </a:rPr>
                        <a:t>25.0%</a:t>
                      </a:r>
                      <a:endParaRPr lang="en-US" sz="1500">
                        <a:effectLst/>
                        <a:latin typeface="Times New Roman" panose="02020603050405020304" pitchFamily="18" charset="0"/>
                        <a:ea typeface="Calibri" panose="020F0502020204030204" pitchFamily="34" charset="0"/>
                      </a:endParaRPr>
                    </a:p>
                  </a:txBody>
                  <a:tcPr marL="83051" marR="83051" marT="0" marB="0" anchor="ctr"/>
                </a:tc>
                <a:tc>
                  <a:txBody>
                    <a:bodyPr/>
                    <a:lstStyle/>
                    <a:p>
                      <a:pPr algn="ctr">
                        <a:spcAft>
                          <a:spcPts val="0"/>
                        </a:spcAft>
                      </a:pPr>
                      <a:r>
                        <a:rPr lang="en-US" sz="1500">
                          <a:effectLst/>
                        </a:rPr>
                        <a:t>6.1%</a:t>
                      </a:r>
                      <a:endParaRPr lang="en-US" sz="1500">
                        <a:effectLst/>
                        <a:latin typeface="Times New Roman" panose="02020603050405020304" pitchFamily="18" charset="0"/>
                        <a:ea typeface="Calibri" panose="020F0502020204030204" pitchFamily="34" charset="0"/>
                      </a:endParaRPr>
                    </a:p>
                  </a:txBody>
                  <a:tcPr marL="83051" marR="83051" marT="0" marB="0" anchor="ctr"/>
                </a:tc>
                <a:tc>
                  <a:txBody>
                    <a:bodyPr/>
                    <a:lstStyle/>
                    <a:p>
                      <a:pPr algn="ctr">
                        <a:spcAft>
                          <a:spcPts val="0"/>
                        </a:spcAft>
                      </a:pPr>
                      <a:r>
                        <a:rPr lang="en-US" sz="1500">
                          <a:effectLst/>
                        </a:rPr>
                        <a:t>2 (27.2%)</a:t>
                      </a:r>
                      <a:endParaRPr lang="en-US" sz="1500">
                        <a:effectLst/>
                        <a:latin typeface="Times New Roman" panose="02020603050405020304" pitchFamily="18" charset="0"/>
                        <a:ea typeface="Calibri" panose="020F0502020204030204" pitchFamily="34" charset="0"/>
                      </a:endParaRPr>
                    </a:p>
                  </a:txBody>
                  <a:tcPr marL="83051" marR="83051" marT="0" marB="0" anchor="ctr"/>
                </a:tc>
              </a:tr>
              <a:tr h="442936">
                <a:tc>
                  <a:txBody>
                    <a:bodyPr/>
                    <a:lstStyle/>
                    <a:p>
                      <a:pPr>
                        <a:spcAft>
                          <a:spcPts val="0"/>
                        </a:spcAft>
                      </a:pPr>
                      <a:r>
                        <a:rPr lang="en-US" sz="1500">
                          <a:effectLst/>
                        </a:rPr>
                        <a:t>Achievement: Graduation Rate or Graduation Rate Predictor</a:t>
                      </a:r>
                      <a:endParaRPr lang="en-US" sz="1500">
                        <a:effectLst/>
                        <a:latin typeface="Times New Roman" panose="02020603050405020304" pitchFamily="18" charset="0"/>
                        <a:ea typeface="Calibri" panose="020F0502020204030204" pitchFamily="34" charset="0"/>
                      </a:endParaRPr>
                    </a:p>
                  </a:txBody>
                  <a:tcPr marL="83051" marR="83051" marT="0" marB="0" anchor="ctr"/>
                </a:tc>
                <a:tc>
                  <a:txBody>
                    <a:bodyPr/>
                    <a:lstStyle/>
                    <a:p>
                      <a:pPr algn="ctr">
                        <a:spcAft>
                          <a:spcPts val="0"/>
                        </a:spcAft>
                      </a:pPr>
                      <a:r>
                        <a:rPr lang="en-US" sz="1500">
                          <a:effectLst/>
                        </a:rPr>
                        <a:t>4.44</a:t>
                      </a:r>
                      <a:endParaRPr lang="en-US" sz="1500">
                        <a:effectLst/>
                        <a:latin typeface="Times New Roman" panose="02020603050405020304" pitchFamily="18" charset="0"/>
                        <a:ea typeface="Calibri" panose="020F0502020204030204" pitchFamily="34" charset="0"/>
                      </a:endParaRPr>
                    </a:p>
                  </a:txBody>
                  <a:tcPr marL="83051" marR="83051" marT="0" marB="0" anchor="ctr"/>
                </a:tc>
                <a:tc>
                  <a:txBody>
                    <a:bodyPr/>
                    <a:lstStyle/>
                    <a:p>
                      <a:pPr algn="ctr">
                        <a:spcAft>
                          <a:spcPts val="0"/>
                        </a:spcAft>
                      </a:pPr>
                      <a:r>
                        <a:rPr lang="en-US" sz="1500">
                          <a:effectLst/>
                        </a:rPr>
                        <a:t>7.0%</a:t>
                      </a:r>
                      <a:endParaRPr lang="en-US" sz="1500">
                        <a:effectLst/>
                        <a:latin typeface="Times New Roman" panose="02020603050405020304" pitchFamily="18" charset="0"/>
                        <a:ea typeface="Calibri" panose="020F0502020204030204" pitchFamily="34" charset="0"/>
                      </a:endParaRPr>
                    </a:p>
                  </a:txBody>
                  <a:tcPr marL="83051" marR="83051" marT="0" marB="0" anchor="ctr"/>
                </a:tc>
                <a:tc>
                  <a:txBody>
                    <a:bodyPr/>
                    <a:lstStyle/>
                    <a:p>
                      <a:pPr algn="ctr">
                        <a:spcAft>
                          <a:spcPts val="0"/>
                        </a:spcAft>
                      </a:pPr>
                      <a:r>
                        <a:rPr lang="en-US" sz="1500">
                          <a:effectLst/>
                        </a:rPr>
                        <a:t>8.4%</a:t>
                      </a:r>
                      <a:endParaRPr lang="en-US" sz="1500">
                        <a:effectLst/>
                        <a:latin typeface="Times New Roman" panose="02020603050405020304" pitchFamily="18" charset="0"/>
                        <a:ea typeface="Calibri" panose="020F0502020204030204" pitchFamily="34" charset="0"/>
                      </a:endParaRPr>
                    </a:p>
                  </a:txBody>
                  <a:tcPr marL="83051" marR="83051" marT="0" marB="0" anchor="ctr"/>
                </a:tc>
                <a:tc>
                  <a:txBody>
                    <a:bodyPr/>
                    <a:lstStyle/>
                    <a:p>
                      <a:pPr algn="ctr">
                        <a:spcAft>
                          <a:spcPts val="0"/>
                        </a:spcAft>
                      </a:pPr>
                      <a:r>
                        <a:rPr lang="en-US" sz="1500">
                          <a:effectLst/>
                        </a:rPr>
                        <a:t>3 (17.7%)</a:t>
                      </a:r>
                      <a:endParaRPr lang="en-US" sz="1500">
                        <a:effectLst/>
                        <a:latin typeface="Times New Roman" panose="02020603050405020304" pitchFamily="18" charset="0"/>
                        <a:ea typeface="Calibri" panose="020F0502020204030204" pitchFamily="34" charset="0"/>
                      </a:endParaRPr>
                    </a:p>
                  </a:txBody>
                  <a:tcPr marL="83051" marR="83051" marT="0" marB="0" anchor="ctr"/>
                </a:tc>
              </a:tr>
              <a:tr h="442936">
                <a:tc>
                  <a:txBody>
                    <a:bodyPr/>
                    <a:lstStyle/>
                    <a:p>
                      <a:pPr>
                        <a:spcAft>
                          <a:spcPts val="0"/>
                        </a:spcAft>
                      </a:pPr>
                      <a:r>
                        <a:rPr lang="en-US" sz="1500">
                          <a:effectLst/>
                        </a:rPr>
                        <a:t>Achievement Gap (Gap Size and Gap Progress)</a:t>
                      </a:r>
                      <a:endParaRPr lang="en-US" sz="1500">
                        <a:effectLst/>
                        <a:latin typeface="Times New Roman" panose="02020603050405020304" pitchFamily="18" charset="0"/>
                        <a:ea typeface="Calibri" panose="020F0502020204030204" pitchFamily="34" charset="0"/>
                      </a:endParaRPr>
                    </a:p>
                  </a:txBody>
                  <a:tcPr marL="83051" marR="83051" marT="0" marB="0" anchor="ctr"/>
                </a:tc>
                <a:tc>
                  <a:txBody>
                    <a:bodyPr/>
                    <a:lstStyle/>
                    <a:p>
                      <a:pPr algn="ctr">
                        <a:spcAft>
                          <a:spcPts val="0"/>
                        </a:spcAft>
                      </a:pPr>
                      <a:r>
                        <a:rPr lang="en-US" sz="1500">
                          <a:effectLst/>
                        </a:rPr>
                        <a:t>4.65</a:t>
                      </a:r>
                      <a:endParaRPr lang="en-US" sz="1500">
                        <a:effectLst/>
                        <a:latin typeface="Times New Roman" panose="02020603050405020304" pitchFamily="18" charset="0"/>
                        <a:ea typeface="Calibri" panose="020F0502020204030204" pitchFamily="34" charset="0"/>
                      </a:endParaRPr>
                    </a:p>
                  </a:txBody>
                  <a:tcPr marL="83051" marR="83051" marT="0" marB="0" anchor="ctr"/>
                </a:tc>
                <a:tc>
                  <a:txBody>
                    <a:bodyPr/>
                    <a:lstStyle/>
                    <a:p>
                      <a:pPr algn="ctr">
                        <a:spcAft>
                          <a:spcPts val="0"/>
                        </a:spcAft>
                      </a:pPr>
                      <a:r>
                        <a:rPr lang="en-US" sz="1500">
                          <a:effectLst/>
                        </a:rPr>
                        <a:t>2.5%</a:t>
                      </a:r>
                      <a:endParaRPr lang="en-US" sz="1500">
                        <a:effectLst/>
                        <a:latin typeface="Times New Roman" panose="02020603050405020304" pitchFamily="18" charset="0"/>
                        <a:ea typeface="Calibri" panose="020F0502020204030204" pitchFamily="34" charset="0"/>
                      </a:endParaRPr>
                    </a:p>
                  </a:txBody>
                  <a:tcPr marL="83051" marR="83051" marT="0" marB="0" anchor="ctr"/>
                </a:tc>
                <a:tc>
                  <a:txBody>
                    <a:bodyPr/>
                    <a:lstStyle/>
                    <a:p>
                      <a:pPr algn="ctr">
                        <a:spcAft>
                          <a:spcPts val="0"/>
                        </a:spcAft>
                      </a:pPr>
                      <a:r>
                        <a:rPr lang="en-US" sz="1500">
                          <a:effectLst/>
                        </a:rPr>
                        <a:t>6.5%</a:t>
                      </a:r>
                      <a:endParaRPr lang="en-US" sz="1500">
                        <a:effectLst/>
                        <a:latin typeface="Times New Roman" panose="02020603050405020304" pitchFamily="18" charset="0"/>
                        <a:ea typeface="Calibri" panose="020F0502020204030204" pitchFamily="34" charset="0"/>
                      </a:endParaRPr>
                    </a:p>
                  </a:txBody>
                  <a:tcPr marL="83051" marR="83051" marT="0" marB="0" anchor="ctr"/>
                </a:tc>
                <a:tc>
                  <a:txBody>
                    <a:bodyPr/>
                    <a:lstStyle/>
                    <a:p>
                      <a:pPr algn="ctr">
                        <a:spcAft>
                          <a:spcPts val="0"/>
                        </a:spcAft>
                      </a:pPr>
                      <a:r>
                        <a:rPr lang="en-US" sz="1500">
                          <a:effectLst/>
                        </a:rPr>
                        <a:t>3 (19.1%)</a:t>
                      </a:r>
                      <a:endParaRPr lang="en-US" sz="1500">
                        <a:effectLst/>
                        <a:latin typeface="Times New Roman" panose="02020603050405020304" pitchFamily="18" charset="0"/>
                        <a:ea typeface="Calibri" panose="020F0502020204030204" pitchFamily="34" charset="0"/>
                      </a:endParaRPr>
                    </a:p>
                  </a:txBody>
                  <a:tcPr marL="83051" marR="83051" marT="0" marB="0" anchor="ctr"/>
                </a:tc>
              </a:tr>
              <a:tr h="442936">
                <a:tc>
                  <a:txBody>
                    <a:bodyPr/>
                    <a:lstStyle/>
                    <a:p>
                      <a:pPr>
                        <a:spcAft>
                          <a:spcPts val="0"/>
                        </a:spcAft>
                      </a:pPr>
                      <a:r>
                        <a:rPr lang="en-US" sz="1500">
                          <a:effectLst/>
                        </a:rPr>
                        <a:t>Achievement: Post School Readiness</a:t>
                      </a:r>
                      <a:endParaRPr lang="en-US" sz="1500">
                        <a:effectLst/>
                        <a:latin typeface="Times New Roman" panose="02020603050405020304" pitchFamily="18" charset="0"/>
                        <a:ea typeface="Calibri" panose="020F0502020204030204" pitchFamily="34" charset="0"/>
                      </a:endParaRPr>
                    </a:p>
                  </a:txBody>
                  <a:tcPr marL="83051" marR="83051" marT="0" marB="0" anchor="ctr"/>
                </a:tc>
                <a:tc>
                  <a:txBody>
                    <a:bodyPr/>
                    <a:lstStyle/>
                    <a:p>
                      <a:pPr algn="ctr">
                        <a:spcAft>
                          <a:spcPts val="0"/>
                        </a:spcAft>
                      </a:pPr>
                      <a:r>
                        <a:rPr lang="en-US" sz="1500">
                          <a:effectLst/>
                        </a:rPr>
                        <a:t>4.78</a:t>
                      </a:r>
                      <a:endParaRPr lang="en-US" sz="1500">
                        <a:effectLst/>
                        <a:latin typeface="Times New Roman" panose="02020603050405020304" pitchFamily="18" charset="0"/>
                        <a:ea typeface="Calibri" panose="020F0502020204030204" pitchFamily="34" charset="0"/>
                      </a:endParaRPr>
                    </a:p>
                  </a:txBody>
                  <a:tcPr marL="83051" marR="83051" marT="0" marB="0" anchor="ctr"/>
                </a:tc>
                <a:tc>
                  <a:txBody>
                    <a:bodyPr/>
                    <a:lstStyle/>
                    <a:p>
                      <a:pPr algn="ctr">
                        <a:spcAft>
                          <a:spcPts val="0"/>
                        </a:spcAft>
                      </a:pPr>
                      <a:r>
                        <a:rPr lang="en-US" sz="1500">
                          <a:effectLst/>
                        </a:rPr>
                        <a:t>4.4%</a:t>
                      </a:r>
                      <a:endParaRPr lang="en-US" sz="1500">
                        <a:effectLst/>
                        <a:latin typeface="Times New Roman" panose="02020603050405020304" pitchFamily="18" charset="0"/>
                        <a:ea typeface="Calibri" panose="020F0502020204030204" pitchFamily="34" charset="0"/>
                      </a:endParaRPr>
                    </a:p>
                  </a:txBody>
                  <a:tcPr marL="83051" marR="83051" marT="0" marB="0" anchor="ctr"/>
                </a:tc>
                <a:tc>
                  <a:txBody>
                    <a:bodyPr/>
                    <a:lstStyle/>
                    <a:p>
                      <a:pPr algn="ctr">
                        <a:spcAft>
                          <a:spcPts val="0"/>
                        </a:spcAft>
                      </a:pPr>
                      <a:r>
                        <a:rPr lang="en-US" sz="1500">
                          <a:effectLst/>
                        </a:rPr>
                        <a:t>10.0%</a:t>
                      </a:r>
                      <a:endParaRPr lang="en-US" sz="1500">
                        <a:effectLst/>
                        <a:latin typeface="Times New Roman" panose="02020603050405020304" pitchFamily="18" charset="0"/>
                        <a:ea typeface="Calibri" panose="020F0502020204030204" pitchFamily="34" charset="0"/>
                      </a:endParaRPr>
                    </a:p>
                  </a:txBody>
                  <a:tcPr marL="83051" marR="83051" marT="0" marB="0" anchor="ctr"/>
                </a:tc>
                <a:tc>
                  <a:txBody>
                    <a:bodyPr/>
                    <a:lstStyle/>
                    <a:p>
                      <a:pPr algn="ctr">
                        <a:spcAft>
                          <a:spcPts val="0"/>
                        </a:spcAft>
                      </a:pPr>
                      <a:r>
                        <a:rPr lang="en-US" sz="1500">
                          <a:effectLst/>
                        </a:rPr>
                        <a:t>4 (16.2%)</a:t>
                      </a:r>
                      <a:endParaRPr lang="en-US" sz="1500">
                        <a:effectLst/>
                        <a:latin typeface="Times New Roman" panose="02020603050405020304" pitchFamily="18" charset="0"/>
                        <a:ea typeface="Calibri" panose="020F0502020204030204" pitchFamily="34" charset="0"/>
                      </a:endParaRPr>
                    </a:p>
                  </a:txBody>
                  <a:tcPr marL="83051" marR="83051" marT="0" marB="0" anchor="ctr"/>
                </a:tc>
              </a:tr>
              <a:tr h="221468">
                <a:tc>
                  <a:txBody>
                    <a:bodyPr/>
                    <a:lstStyle/>
                    <a:p>
                      <a:pPr>
                        <a:spcAft>
                          <a:spcPts val="0"/>
                        </a:spcAft>
                      </a:pPr>
                      <a:r>
                        <a:rPr lang="en-US" sz="1500">
                          <a:effectLst/>
                        </a:rPr>
                        <a:t>ED/EL/SWD Performance</a:t>
                      </a:r>
                      <a:endParaRPr lang="en-US" sz="1500">
                        <a:effectLst/>
                        <a:latin typeface="Times New Roman" panose="02020603050405020304" pitchFamily="18" charset="0"/>
                        <a:ea typeface="Calibri" panose="020F0502020204030204" pitchFamily="34" charset="0"/>
                      </a:endParaRPr>
                    </a:p>
                  </a:txBody>
                  <a:tcPr marL="83051" marR="83051" marT="0" marB="0" anchor="ctr"/>
                </a:tc>
                <a:tc>
                  <a:txBody>
                    <a:bodyPr/>
                    <a:lstStyle/>
                    <a:p>
                      <a:pPr algn="ctr">
                        <a:spcAft>
                          <a:spcPts val="0"/>
                        </a:spcAft>
                      </a:pPr>
                      <a:r>
                        <a:rPr lang="en-US" sz="1500">
                          <a:effectLst/>
                        </a:rPr>
                        <a:t>4.86</a:t>
                      </a:r>
                      <a:endParaRPr lang="en-US" sz="1500">
                        <a:effectLst/>
                        <a:latin typeface="Times New Roman" panose="02020603050405020304" pitchFamily="18" charset="0"/>
                        <a:ea typeface="Calibri" panose="020F0502020204030204" pitchFamily="34" charset="0"/>
                      </a:endParaRPr>
                    </a:p>
                  </a:txBody>
                  <a:tcPr marL="83051" marR="83051" marT="0" marB="0" anchor="ctr"/>
                </a:tc>
                <a:tc>
                  <a:txBody>
                    <a:bodyPr/>
                    <a:lstStyle/>
                    <a:p>
                      <a:pPr algn="ctr">
                        <a:spcAft>
                          <a:spcPts val="0"/>
                        </a:spcAft>
                      </a:pPr>
                      <a:r>
                        <a:rPr lang="en-US" sz="1500">
                          <a:effectLst/>
                        </a:rPr>
                        <a:t>1.7%</a:t>
                      </a:r>
                      <a:endParaRPr lang="en-US" sz="1500">
                        <a:effectLst/>
                        <a:latin typeface="Times New Roman" panose="02020603050405020304" pitchFamily="18" charset="0"/>
                        <a:ea typeface="Calibri" panose="020F0502020204030204" pitchFamily="34" charset="0"/>
                      </a:endParaRPr>
                    </a:p>
                  </a:txBody>
                  <a:tcPr marL="83051" marR="83051" marT="0" marB="0" anchor="ctr"/>
                </a:tc>
                <a:tc>
                  <a:txBody>
                    <a:bodyPr/>
                    <a:lstStyle/>
                    <a:p>
                      <a:pPr algn="ctr">
                        <a:spcAft>
                          <a:spcPts val="0"/>
                        </a:spcAft>
                      </a:pPr>
                      <a:r>
                        <a:rPr lang="en-US" sz="1500">
                          <a:effectLst/>
                        </a:rPr>
                        <a:t>5.4%</a:t>
                      </a:r>
                      <a:endParaRPr lang="en-US" sz="1500">
                        <a:effectLst/>
                        <a:latin typeface="Times New Roman" panose="02020603050405020304" pitchFamily="18" charset="0"/>
                        <a:ea typeface="Calibri" panose="020F0502020204030204" pitchFamily="34" charset="0"/>
                      </a:endParaRPr>
                    </a:p>
                  </a:txBody>
                  <a:tcPr marL="83051" marR="83051" marT="0" marB="0" anchor="ctr"/>
                </a:tc>
                <a:tc>
                  <a:txBody>
                    <a:bodyPr/>
                    <a:lstStyle/>
                    <a:p>
                      <a:pPr algn="ctr">
                        <a:spcAft>
                          <a:spcPts val="0"/>
                        </a:spcAft>
                      </a:pPr>
                      <a:r>
                        <a:rPr lang="en-US" sz="1500">
                          <a:effectLst/>
                        </a:rPr>
                        <a:t>4 (19.8%)</a:t>
                      </a:r>
                      <a:endParaRPr lang="en-US" sz="1500">
                        <a:effectLst/>
                        <a:latin typeface="Times New Roman" panose="02020603050405020304" pitchFamily="18" charset="0"/>
                        <a:ea typeface="Calibri" panose="020F0502020204030204" pitchFamily="34" charset="0"/>
                      </a:endParaRPr>
                    </a:p>
                  </a:txBody>
                  <a:tcPr marL="83051" marR="83051" marT="0" marB="0" anchor="ctr"/>
                </a:tc>
              </a:tr>
              <a:tr h="221468">
                <a:tc>
                  <a:txBody>
                    <a:bodyPr/>
                    <a:lstStyle/>
                    <a:p>
                      <a:pPr>
                        <a:spcAft>
                          <a:spcPts val="0"/>
                        </a:spcAft>
                      </a:pPr>
                      <a:r>
                        <a:rPr lang="en-US" sz="1500">
                          <a:effectLst/>
                        </a:rPr>
                        <a:t>Performance Flags</a:t>
                      </a:r>
                      <a:endParaRPr lang="en-US" sz="1500">
                        <a:effectLst/>
                        <a:latin typeface="Times New Roman" panose="02020603050405020304" pitchFamily="18" charset="0"/>
                        <a:ea typeface="Calibri" panose="020F0502020204030204" pitchFamily="34" charset="0"/>
                      </a:endParaRPr>
                    </a:p>
                  </a:txBody>
                  <a:tcPr marL="83051" marR="83051" marT="0" marB="0" anchor="ctr"/>
                </a:tc>
                <a:tc>
                  <a:txBody>
                    <a:bodyPr/>
                    <a:lstStyle/>
                    <a:p>
                      <a:pPr algn="ctr">
                        <a:spcAft>
                          <a:spcPts val="0"/>
                        </a:spcAft>
                      </a:pPr>
                      <a:r>
                        <a:rPr lang="en-US" sz="1500">
                          <a:effectLst/>
                        </a:rPr>
                        <a:t>5.39</a:t>
                      </a:r>
                      <a:endParaRPr lang="en-US" sz="1500">
                        <a:effectLst/>
                        <a:latin typeface="Times New Roman" panose="02020603050405020304" pitchFamily="18" charset="0"/>
                        <a:ea typeface="Calibri" panose="020F0502020204030204" pitchFamily="34" charset="0"/>
                      </a:endParaRPr>
                    </a:p>
                  </a:txBody>
                  <a:tcPr marL="83051" marR="83051" marT="0" marB="0" anchor="ctr"/>
                </a:tc>
                <a:tc>
                  <a:txBody>
                    <a:bodyPr/>
                    <a:lstStyle/>
                    <a:p>
                      <a:pPr algn="ctr">
                        <a:spcAft>
                          <a:spcPts val="0"/>
                        </a:spcAft>
                      </a:pPr>
                      <a:r>
                        <a:rPr lang="en-US" sz="1500">
                          <a:effectLst/>
                        </a:rPr>
                        <a:t>4.2%</a:t>
                      </a:r>
                      <a:endParaRPr lang="en-US" sz="1500">
                        <a:effectLst/>
                        <a:latin typeface="Times New Roman" panose="02020603050405020304" pitchFamily="18" charset="0"/>
                        <a:ea typeface="Calibri" panose="020F0502020204030204" pitchFamily="34" charset="0"/>
                      </a:endParaRPr>
                    </a:p>
                  </a:txBody>
                  <a:tcPr marL="83051" marR="83051" marT="0" marB="0" anchor="ctr"/>
                </a:tc>
                <a:tc>
                  <a:txBody>
                    <a:bodyPr/>
                    <a:lstStyle/>
                    <a:p>
                      <a:pPr algn="ctr">
                        <a:spcAft>
                          <a:spcPts val="0"/>
                        </a:spcAft>
                      </a:pPr>
                      <a:r>
                        <a:rPr lang="en-US" sz="1500">
                          <a:effectLst/>
                        </a:rPr>
                        <a:t>16.9%</a:t>
                      </a:r>
                      <a:endParaRPr lang="en-US" sz="1500">
                        <a:effectLst/>
                        <a:latin typeface="Times New Roman" panose="02020603050405020304" pitchFamily="18" charset="0"/>
                        <a:ea typeface="Calibri" panose="020F0502020204030204" pitchFamily="34" charset="0"/>
                      </a:endParaRPr>
                    </a:p>
                  </a:txBody>
                  <a:tcPr marL="83051" marR="83051" marT="0" marB="0" anchor="ctr"/>
                </a:tc>
                <a:tc>
                  <a:txBody>
                    <a:bodyPr/>
                    <a:lstStyle/>
                    <a:p>
                      <a:pPr algn="ctr">
                        <a:spcAft>
                          <a:spcPts val="0"/>
                        </a:spcAft>
                      </a:pPr>
                      <a:r>
                        <a:rPr lang="en-US" sz="1500">
                          <a:effectLst/>
                        </a:rPr>
                        <a:t>7 (19.4%)</a:t>
                      </a:r>
                      <a:endParaRPr lang="en-US" sz="1500">
                        <a:effectLst/>
                        <a:latin typeface="Times New Roman" panose="02020603050405020304" pitchFamily="18" charset="0"/>
                        <a:ea typeface="Calibri" panose="020F0502020204030204" pitchFamily="34" charset="0"/>
                      </a:endParaRPr>
                    </a:p>
                  </a:txBody>
                  <a:tcPr marL="83051" marR="83051" marT="0" marB="0" anchor="ctr"/>
                </a:tc>
              </a:tr>
              <a:tr h="221468">
                <a:tc>
                  <a:txBody>
                    <a:bodyPr/>
                    <a:lstStyle/>
                    <a:p>
                      <a:pPr>
                        <a:spcAft>
                          <a:spcPts val="0"/>
                        </a:spcAft>
                      </a:pPr>
                      <a:r>
                        <a:rPr lang="en-US" sz="1500" dirty="0">
                          <a:effectLst/>
                        </a:rPr>
                        <a:t>Exceeding the Bar</a:t>
                      </a:r>
                      <a:endParaRPr lang="en-US" sz="1500" dirty="0">
                        <a:effectLst/>
                        <a:latin typeface="Times New Roman" panose="02020603050405020304" pitchFamily="18" charset="0"/>
                        <a:ea typeface="Calibri" panose="020F0502020204030204" pitchFamily="34" charset="0"/>
                      </a:endParaRPr>
                    </a:p>
                  </a:txBody>
                  <a:tcPr marL="83051" marR="83051" marT="0" marB="0" anchor="ctr"/>
                </a:tc>
                <a:tc>
                  <a:txBody>
                    <a:bodyPr/>
                    <a:lstStyle/>
                    <a:p>
                      <a:pPr algn="ctr">
                        <a:spcAft>
                          <a:spcPts val="0"/>
                        </a:spcAft>
                      </a:pPr>
                      <a:r>
                        <a:rPr lang="en-US" sz="1500">
                          <a:effectLst/>
                        </a:rPr>
                        <a:t>5.97</a:t>
                      </a:r>
                      <a:endParaRPr lang="en-US" sz="1500">
                        <a:effectLst/>
                        <a:latin typeface="Times New Roman" panose="02020603050405020304" pitchFamily="18" charset="0"/>
                        <a:ea typeface="Calibri" panose="020F0502020204030204" pitchFamily="34" charset="0"/>
                      </a:endParaRPr>
                    </a:p>
                  </a:txBody>
                  <a:tcPr marL="83051" marR="83051" marT="0" marB="0" anchor="ctr"/>
                </a:tc>
                <a:tc>
                  <a:txBody>
                    <a:bodyPr/>
                    <a:lstStyle/>
                    <a:p>
                      <a:pPr algn="ctr">
                        <a:spcAft>
                          <a:spcPts val="0"/>
                        </a:spcAft>
                      </a:pPr>
                      <a:r>
                        <a:rPr lang="en-US" sz="1500">
                          <a:effectLst/>
                        </a:rPr>
                        <a:t>6.1%</a:t>
                      </a:r>
                      <a:endParaRPr lang="en-US" sz="1500">
                        <a:effectLst/>
                        <a:latin typeface="Times New Roman" panose="02020603050405020304" pitchFamily="18" charset="0"/>
                        <a:ea typeface="Calibri" panose="020F0502020204030204" pitchFamily="34" charset="0"/>
                      </a:endParaRPr>
                    </a:p>
                  </a:txBody>
                  <a:tcPr marL="83051" marR="83051" marT="0" marB="0" anchor="ctr"/>
                </a:tc>
                <a:tc>
                  <a:txBody>
                    <a:bodyPr/>
                    <a:lstStyle/>
                    <a:p>
                      <a:pPr algn="ctr">
                        <a:spcAft>
                          <a:spcPts val="0"/>
                        </a:spcAft>
                      </a:pPr>
                      <a:r>
                        <a:rPr lang="en-US" sz="1500">
                          <a:effectLst/>
                        </a:rPr>
                        <a:t>37.0%</a:t>
                      </a:r>
                      <a:endParaRPr lang="en-US" sz="1500">
                        <a:effectLst/>
                        <a:latin typeface="Times New Roman" panose="02020603050405020304" pitchFamily="18" charset="0"/>
                        <a:ea typeface="Calibri" panose="020F0502020204030204" pitchFamily="34" charset="0"/>
                      </a:endParaRPr>
                    </a:p>
                  </a:txBody>
                  <a:tcPr marL="83051" marR="83051" marT="0" marB="0" anchor="ctr"/>
                </a:tc>
                <a:tc>
                  <a:txBody>
                    <a:bodyPr/>
                    <a:lstStyle/>
                    <a:p>
                      <a:pPr algn="ctr">
                        <a:spcAft>
                          <a:spcPts val="0"/>
                        </a:spcAft>
                      </a:pPr>
                      <a:r>
                        <a:rPr lang="en-US" sz="1500" dirty="0">
                          <a:effectLst/>
                        </a:rPr>
                        <a:t>8 (37.0%)</a:t>
                      </a:r>
                      <a:endParaRPr lang="en-US" sz="1500" dirty="0">
                        <a:effectLst/>
                        <a:latin typeface="Times New Roman" panose="02020603050405020304" pitchFamily="18" charset="0"/>
                        <a:ea typeface="Calibri" panose="020F0502020204030204" pitchFamily="34" charset="0"/>
                      </a:endParaRPr>
                    </a:p>
                  </a:txBody>
                  <a:tcPr marL="83051" marR="83051" marT="0" marB="0" anchor="ctr"/>
                </a:tc>
              </a:tr>
            </a:tbl>
          </a:graphicData>
        </a:graphic>
      </p:graphicFrame>
    </p:spTree>
    <p:extLst>
      <p:ext uri="{BB962C8B-B14F-4D97-AF65-F5344CB8AC3E}">
        <p14:creationId xmlns:p14="http://schemas.microsoft.com/office/powerpoint/2010/main" val="1326277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3300"/>
                </a:solidFill>
              </a:rPr>
              <a:t>CCRPI Survey of School and District Leaders</a:t>
            </a:r>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25</a:t>
            </a:fld>
            <a:endParaRPr lang="en-US" dirty="0"/>
          </a:p>
        </p:txBody>
      </p:sp>
      <p:sp>
        <p:nvSpPr>
          <p:cNvPr id="3" name="Content Placeholder 2"/>
          <p:cNvSpPr>
            <a:spLocks noGrp="1"/>
          </p:cNvSpPr>
          <p:nvPr>
            <p:ph idx="1"/>
          </p:nvPr>
        </p:nvSpPr>
        <p:spPr/>
        <p:txBody>
          <a:bodyPr/>
          <a:lstStyle/>
          <a:p>
            <a:r>
              <a:rPr lang="en-US" dirty="0" smtClean="0"/>
              <a:t>What are the most important improvements that could be made?</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787024673"/>
              </p:ext>
            </p:extLst>
          </p:nvPr>
        </p:nvGraphicFramePr>
        <p:xfrm>
          <a:off x="1021976" y="2841217"/>
          <a:ext cx="7162800" cy="3245222"/>
        </p:xfrm>
        <a:graphic>
          <a:graphicData uri="http://schemas.openxmlformats.org/drawingml/2006/table">
            <a:tbl>
              <a:tblPr firstRow="1" firstCol="1" bandRow="1">
                <a:tableStyleId>{93296810-A885-4BE3-A3E7-6D5BEEA58F35}</a:tableStyleId>
              </a:tblPr>
              <a:tblGrid>
                <a:gridCol w="6063482"/>
                <a:gridCol w="1099318"/>
              </a:tblGrid>
              <a:tr h="295020">
                <a:tc>
                  <a:txBody>
                    <a:bodyPr/>
                    <a:lstStyle/>
                    <a:p>
                      <a:pPr>
                        <a:spcAft>
                          <a:spcPts val="0"/>
                        </a:spcAft>
                      </a:pPr>
                      <a:r>
                        <a:rPr lang="en-US" sz="1600" dirty="0">
                          <a:effectLst/>
                        </a:rPr>
                        <a:t> </a:t>
                      </a:r>
                      <a:endParaRPr lang="en-US" sz="1600" dirty="0">
                        <a:effectLst/>
                        <a:latin typeface="Times New Roman" panose="02020603050405020304" pitchFamily="18" charset="0"/>
                        <a:ea typeface="Calibri" panose="020F0502020204030204" pitchFamily="34" charset="0"/>
                      </a:endParaRPr>
                    </a:p>
                  </a:txBody>
                  <a:tcPr marL="68580" marR="68580" marT="0" marB="0"/>
                </a:tc>
                <a:tc>
                  <a:txBody>
                    <a:bodyPr/>
                    <a:lstStyle/>
                    <a:p>
                      <a:pPr algn="ctr">
                        <a:spcAft>
                          <a:spcPts val="0"/>
                        </a:spcAft>
                      </a:pPr>
                      <a:r>
                        <a:rPr lang="en-US" sz="1600" dirty="0">
                          <a:effectLst/>
                        </a:rPr>
                        <a:t>%</a:t>
                      </a:r>
                      <a:endParaRPr lang="en-US" sz="1600" dirty="0">
                        <a:effectLst/>
                        <a:latin typeface="Times New Roman" panose="02020603050405020304" pitchFamily="18" charset="0"/>
                        <a:ea typeface="Calibri" panose="020F0502020204030204" pitchFamily="34" charset="0"/>
                      </a:endParaRPr>
                    </a:p>
                  </a:txBody>
                  <a:tcPr marL="68580" marR="68580" marT="0" marB="0"/>
                </a:tc>
              </a:tr>
              <a:tr h="295020">
                <a:tc>
                  <a:txBody>
                    <a:bodyPr/>
                    <a:lstStyle/>
                    <a:p>
                      <a:pPr>
                        <a:spcAft>
                          <a:spcPts val="0"/>
                        </a:spcAft>
                      </a:pPr>
                      <a:r>
                        <a:rPr lang="en-US" sz="1600">
                          <a:effectLst/>
                        </a:rPr>
                        <a:t>Simplify how CCRPI data are combined to produce an overall score</a:t>
                      </a:r>
                      <a:endParaRPr lang="en-US" sz="1600">
                        <a:effectLst/>
                        <a:latin typeface="Times New Roman" panose="02020603050405020304" pitchFamily="18" charset="0"/>
                        <a:ea typeface="Calibri" panose="020F0502020204030204" pitchFamily="34" charset="0"/>
                      </a:endParaRPr>
                    </a:p>
                  </a:txBody>
                  <a:tcPr marL="68580" marR="68580" marT="0" marB="0"/>
                </a:tc>
                <a:tc>
                  <a:txBody>
                    <a:bodyPr/>
                    <a:lstStyle/>
                    <a:p>
                      <a:pPr algn="ctr">
                        <a:spcAft>
                          <a:spcPts val="0"/>
                        </a:spcAft>
                      </a:pPr>
                      <a:r>
                        <a:rPr lang="en-US" sz="1600">
                          <a:effectLst/>
                        </a:rPr>
                        <a:t>67.6%</a:t>
                      </a:r>
                      <a:endParaRPr lang="en-US" sz="1600">
                        <a:effectLst/>
                        <a:latin typeface="Times New Roman" panose="02020603050405020304" pitchFamily="18" charset="0"/>
                        <a:ea typeface="Calibri" panose="020F0502020204030204" pitchFamily="34" charset="0"/>
                      </a:endParaRPr>
                    </a:p>
                  </a:txBody>
                  <a:tcPr marL="68580" marR="68580" marT="0" marB="0"/>
                </a:tc>
              </a:tr>
              <a:tr h="295020">
                <a:tc>
                  <a:txBody>
                    <a:bodyPr/>
                    <a:lstStyle/>
                    <a:p>
                      <a:pPr>
                        <a:spcAft>
                          <a:spcPts val="0"/>
                        </a:spcAft>
                      </a:pPr>
                      <a:r>
                        <a:rPr lang="en-US" sz="1600">
                          <a:effectLst/>
                        </a:rPr>
                        <a:t>Eliminate or minimize annual changes to CCRPI indicators</a:t>
                      </a:r>
                      <a:endParaRPr lang="en-US" sz="1600">
                        <a:effectLst/>
                        <a:latin typeface="Times New Roman" panose="02020603050405020304" pitchFamily="18" charset="0"/>
                        <a:ea typeface="Calibri" panose="020F0502020204030204" pitchFamily="34" charset="0"/>
                      </a:endParaRPr>
                    </a:p>
                  </a:txBody>
                  <a:tcPr marL="68580" marR="68580" marT="0" marB="0"/>
                </a:tc>
                <a:tc>
                  <a:txBody>
                    <a:bodyPr/>
                    <a:lstStyle/>
                    <a:p>
                      <a:pPr algn="ctr">
                        <a:spcAft>
                          <a:spcPts val="0"/>
                        </a:spcAft>
                      </a:pPr>
                      <a:r>
                        <a:rPr lang="en-US" sz="1600">
                          <a:effectLst/>
                        </a:rPr>
                        <a:t>50.7%</a:t>
                      </a:r>
                      <a:endParaRPr lang="en-US" sz="1600">
                        <a:effectLst/>
                        <a:latin typeface="Times New Roman" panose="02020603050405020304" pitchFamily="18" charset="0"/>
                        <a:ea typeface="Calibri" panose="020F0502020204030204" pitchFamily="34" charset="0"/>
                      </a:endParaRPr>
                    </a:p>
                  </a:txBody>
                  <a:tcPr marL="68580" marR="68580" marT="0" marB="0"/>
                </a:tc>
              </a:tr>
              <a:tr h="295020">
                <a:tc>
                  <a:txBody>
                    <a:bodyPr/>
                    <a:lstStyle/>
                    <a:p>
                      <a:pPr>
                        <a:spcAft>
                          <a:spcPts val="0"/>
                        </a:spcAft>
                      </a:pPr>
                      <a:r>
                        <a:rPr lang="en-US" sz="1600">
                          <a:effectLst/>
                        </a:rPr>
                        <a:t>Reduce the number of indicators</a:t>
                      </a:r>
                      <a:endParaRPr lang="en-US" sz="1600">
                        <a:effectLst/>
                        <a:latin typeface="Times New Roman" panose="02020603050405020304" pitchFamily="18" charset="0"/>
                        <a:ea typeface="Calibri" panose="020F0502020204030204" pitchFamily="34" charset="0"/>
                      </a:endParaRPr>
                    </a:p>
                  </a:txBody>
                  <a:tcPr marL="68580" marR="68580" marT="0" marB="0"/>
                </a:tc>
                <a:tc>
                  <a:txBody>
                    <a:bodyPr/>
                    <a:lstStyle/>
                    <a:p>
                      <a:pPr algn="ctr">
                        <a:spcAft>
                          <a:spcPts val="0"/>
                        </a:spcAft>
                      </a:pPr>
                      <a:r>
                        <a:rPr lang="en-US" sz="1600">
                          <a:effectLst/>
                        </a:rPr>
                        <a:t>48.2%</a:t>
                      </a:r>
                      <a:endParaRPr lang="en-US" sz="1600">
                        <a:effectLst/>
                        <a:latin typeface="Times New Roman" panose="02020603050405020304" pitchFamily="18" charset="0"/>
                        <a:ea typeface="Calibri" panose="020F0502020204030204" pitchFamily="34" charset="0"/>
                      </a:endParaRPr>
                    </a:p>
                  </a:txBody>
                  <a:tcPr marL="68580" marR="68580" marT="0" marB="0"/>
                </a:tc>
              </a:tr>
              <a:tr h="590041">
                <a:tc>
                  <a:txBody>
                    <a:bodyPr/>
                    <a:lstStyle/>
                    <a:p>
                      <a:pPr>
                        <a:spcAft>
                          <a:spcPts val="0"/>
                        </a:spcAft>
                      </a:pPr>
                      <a:r>
                        <a:rPr lang="en-US" sz="1600">
                          <a:effectLst/>
                        </a:rPr>
                        <a:t>Have a core set of indicators for all schools and a flexible section of indicators selected by districts</a:t>
                      </a:r>
                      <a:endParaRPr lang="en-US" sz="1600">
                        <a:effectLst/>
                        <a:latin typeface="Times New Roman" panose="02020603050405020304" pitchFamily="18" charset="0"/>
                        <a:ea typeface="Calibri" panose="020F0502020204030204" pitchFamily="34" charset="0"/>
                      </a:endParaRPr>
                    </a:p>
                  </a:txBody>
                  <a:tcPr marL="68580" marR="68580" marT="0" marB="0"/>
                </a:tc>
                <a:tc>
                  <a:txBody>
                    <a:bodyPr/>
                    <a:lstStyle/>
                    <a:p>
                      <a:pPr algn="ctr">
                        <a:spcAft>
                          <a:spcPts val="0"/>
                        </a:spcAft>
                      </a:pPr>
                      <a:r>
                        <a:rPr lang="en-US" sz="1600">
                          <a:effectLst/>
                        </a:rPr>
                        <a:t>40.9%</a:t>
                      </a:r>
                      <a:endParaRPr lang="en-US" sz="1600">
                        <a:effectLst/>
                        <a:latin typeface="Times New Roman" panose="02020603050405020304" pitchFamily="18" charset="0"/>
                        <a:ea typeface="Calibri" panose="020F0502020204030204" pitchFamily="34" charset="0"/>
                      </a:endParaRPr>
                    </a:p>
                  </a:txBody>
                  <a:tcPr marL="68580" marR="68580" marT="0" marB="0"/>
                </a:tc>
              </a:tr>
              <a:tr h="590041">
                <a:tc>
                  <a:txBody>
                    <a:bodyPr/>
                    <a:lstStyle/>
                    <a:p>
                      <a:pPr>
                        <a:spcAft>
                          <a:spcPts val="0"/>
                        </a:spcAft>
                      </a:pPr>
                      <a:r>
                        <a:rPr lang="en-US" sz="1600">
                          <a:effectLst/>
                        </a:rPr>
                        <a:t>Use a smaller set of indicators for scoring and report additional indicators as informational</a:t>
                      </a:r>
                      <a:endParaRPr lang="en-US" sz="1600">
                        <a:effectLst/>
                        <a:latin typeface="Times New Roman" panose="02020603050405020304" pitchFamily="18" charset="0"/>
                        <a:ea typeface="Calibri" panose="020F0502020204030204" pitchFamily="34" charset="0"/>
                      </a:endParaRPr>
                    </a:p>
                  </a:txBody>
                  <a:tcPr marL="68580" marR="68580" marT="0" marB="0"/>
                </a:tc>
                <a:tc>
                  <a:txBody>
                    <a:bodyPr/>
                    <a:lstStyle/>
                    <a:p>
                      <a:pPr algn="ctr">
                        <a:spcAft>
                          <a:spcPts val="0"/>
                        </a:spcAft>
                      </a:pPr>
                      <a:r>
                        <a:rPr lang="en-US" sz="1600">
                          <a:effectLst/>
                        </a:rPr>
                        <a:t>38.1%</a:t>
                      </a:r>
                      <a:endParaRPr lang="en-US" sz="1600">
                        <a:effectLst/>
                        <a:latin typeface="Times New Roman" panose="02020603050405020304" pitchFamily="18" charset="0"/>
                        <a:ea typeface="Calibri" panose="020F0502020204030204" pitchFamily="34" charset="0"/>
                      </a:endParaRPr>
                    </a:p>
                  </a:txBody>
                  <a:tcPr marL="68580" marR="68580" marT="0" marB="0"/>
                </a:tc>
              </a:tr>
              <a:tr h="295020">
                <a:tc>
                  <a:txBody>
                    <a:bodyPr/>
                    <a:lstStyle/>
                    <a:p>
                      <a:pPr>
                        <a:spcAft>
                          <a:spcPts val="0"/>
                        </a:spcAft>
                      </a:pPr>
                      <a:r>
                        <a:rPr lang="en-US" sz="1600">
                          <a:effectLst/>
                        </a:rPr>
                        <a:t>Other</a:t>
                      </a:r>
                      <a:endParaRPr lang="en-US" sz="1600">
                        <a:effectLst/>
                        <a:latin typeface="Times New Roman" panose="02020603050405020304" pitchFamily="18" charset="0"/>
                        <a:ea typeface="Calibri" panose="020F0502020204030204" pitchFamily="34" charset="0"/>
                      </a:endParaRPr>
                    </a:p>
                  </a:txBody>
                  <a:tcPr marL="68580" marR="68580" marT="0" marB="0"/>
                </a:tc>
                <a:tc>
                  <a:txBody>
                    <a:bodyPr/>
                    <a:lstStyle/>
                    <a:p>
                      <a:pPr algn="ctr">
                        <a:spcAft>
                          <a:spcPts val="0"/>
                        </a:spcAft>
                      </a:pPr>
                      <a:r>
                        <a:rPr lang="en-US" sz="1600">
                          <a:effectLst/>
                        </a:rPr>
                        <a:t>15.1%</a:t>
                      </a:r>
                      <a:endParaRPr lang="en-US" sz="1600">
                        <a:effectLst/>
                        <a:latin typeface="Times New Roman" panose="02020603050405020304" pitchFamily="18" charset="0"/>
                        <a:ea typeface="Calibri" panose="020F0502020204030204" pitchFamily="34" charset="0"/>
                      </a:endParaRPr>
                    </a:p>
                  </a:txBody>
                  <a:tcPr marL="68580" marR="68580" marT="0" marB="0"/>
                </a:tc>
              </a:tr>
              <a:tr h="295020">
                <a:tc>
                  <a:txBody>
                    <a:bodyPr/>
                    <a:lstStyle/>
                    <a:p>
                      <a:pPr>
                        <a:spcAft>
                          <a:spcPts val="0"/>
                        </a:spcAft>
                      </a:pPr>
                      <a:r>
                        <a:rPr lang="en-US" sz="1600">
                          <a:effectLst/>
                        </a:rPr>
                        <a:t>Redesign the online report format</a:t>
                      </a:r>
                      <a:endParaRPr lang="en-US" sz="1600">
                        <a:effectLst/>
                        <a:latin typeface="Times New Roman" panose="02020603050405020304" pitchFamily="18" charset="0"/>
                        <a:ea typeface="Calibri" panose="020F0502020204030204" pitchFamily="34" charset="0"/>
                      </a:endParaRPr>
                    </a:p>
                  </a:txBody>
                  <a:tcPr marL="68580" marR="68580" marT="0" marB="0"/>
                </a:tc>
                <a:tc>
                  <a:txBody>
                    <a:bodyPr/>
                    <a:lstStyle/>
                    <a:p>
                      <a:pPr algn="ctr">
                        <a:spcAft>
                          <a:spcPts val="0"/>
                        </a:spcAft>
                      </a:pPr>
                      <a:r>
                        <a:rPr lang="en-US" sz="1600">
                          <a:effectLst/>
                        </a:rPr>
                        <a:t>7.6%</a:t>
                      </a:r>
                      <a:endParaRPr lang="en-US" sz="1600">
                        <a:effectLst/>
                        <a:latin typeface="Times New Roman" panose="02020603050405020304" pitchFamily="18" charset="0"/>
                        <a:ea typeface="Calibri" panose="020F0502020204030204" pitchFamily="34" charset="0"/>
                      </a:endParaRPr>
                    </a:p>
                  </a:txBody>
                  <a:tcPr marL="68580" marR="68580" marT="0" marB="0"/>
                </a:tc>
              </a:tr>
              <a:tr h="295020">
                <a:tc>
                  <a:txBody>
                    <a:bodyPr/>
                    <a:lstStyle/>
                    <a:p>
                      <a:pPr>
                        <a:spcAft>
                          <a:spcPts val="0"/>
                        </a:spcAft>
                      </a:pPr>
                      <a:r>
                        <a:rPr lang="en-US" sz="1600" dirty="0">
                          <a:effectLst/>
                        </a:rPr>
                        <a:t>Add indicators not currently included</a:t>
                      </a:r>
                      <a:endParaRPr lang="en-US" sz="1600" dirty="0">
                        <a:effectLst/>
                        <a:latin typeface="Times New Roman" panose="02020603050405020304" pitchFamily="18" charset="0"/>
                        <a:ea typeface="Calibri" panose="020F0502020204030204" pitchFamily="34" charset="0"/>
                      </a:endParaRPr>
                    </a:p>
                  </a:txBody>
                  <a:tcPr marL="68580" marR="68580" marT="0" marB="0"/>
                </a:tc>
                <a:tc>
                  <a:txBody>
                    <a:bodyPr/>
                    <a:lstStyle/>
                    <a:p>
                      <a:pPr algn="ctr">
                        <a:spcAft>
                          <a:spcPts val="0"/>
                        </a:spcAft>
                      </a:pPr>
                      <a:r>
                        <a:rPr lang="en-US" sz="1600" dirty="0">
                          <a:effectLst/>
                        </a:rPr>
                        <a:t>5.3%</a:t>
                      </a:r>
                      <a:endParaRPr lang="en-US" sz="1600" dirty="0">
                        <a:effectLst/>
                        <a:latin typeface="Times New Roman" panose="02020603050405020304" pitchFamily="18" charset="0"/>
                        <a:ea typeface="Calibri" panose="020F0502020204030204" pitchFamily="34" charset="0"/>
                      </a:endParaRPr>
                    </a:p>
                  </a:txBody>
                  <a:tcPr marL="68580" marR="68580" marT="0" marB="0"/>
                </a:tc>
              </a:tr>
            </a:tbl>
          </a:graphicData>
        </a:graphic>
      </p:graphicFrame>
    </p:spTree>
    <p:extLst>
      <p:ext uri="{BB962C8B-B14F-4D97-AF65-F5344CB8AC3E}">
        <p14:creationId xmlns:p14="http://schemas.microsoft.com/office/powerpoint/2010/main" val="32843239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3300"/>
                </a:solidFill>
              </a:rPr>
              <a:t>CCRPI Survey of School and District Leaders</a:t>
            </a:r>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26</a:t>
            </a:fld>
            <a:endParaRPr lang="en-US" dirty="0"/>
          </a:p>
        </p:txBody>
      </p:sp>
      <p:sp>
        <p:nvSpPr>
          <p:cNvPr id="3" name="Content Placeholder 2"/>
          <p:cNvSpPr>
            <a:spLocks noGrp="1"/>
          </p:cNvSpPr>
          <p:nvPr>
            <p:ph idx="1"/>
          </p:nvPr>
        </p:nvSpPr>
        <p:spPr/>
        <p:txBody>
          <a:bodyPr/>
          <a:lstStyle/>
          <a:p>
            <a:r>
              <a:rPr lang="en-US" dirty="0" smtClean="0"/>
              <a:t>What should stay the same?</a:t>
            </a:r>
            <a:endParaRPr lang="en-US" dirty="0"/>
          </a:p>
        </p:txBody>
      </p:sp>
      <p:pic>
        <p:nvPicPr>
          <p:cNvPr id="7" name="Picture 6"/>
          <p:cNvPicPr/>
          <p:nvPr/>
        </p:nvPicPr>
        <p:blipFill rotWithShape="1">
          <a:blip r:embed="rId2">
            <a:extLst>
              <a:ext uri="{28A0092B-C50C-407E-A947-70E740481C1C}">
                <a14:useLocalDpi xmlns:a14="http://schemas.microsoft.com/office/drawing/2010/main" val="0"/>
              </a:ext>
            </a:extLst>
          </a:blip>
          <a:srcRect l="13461" t="22650" r="12981" b="23504"/>
          <a:stretch/>
        </p:blipFill>
        <p:spPr bwMode="auto">
          <a:xfrm>
            <a:off x="2960202" y="2723628"/>
            <a:ext cx="6002655" cy="3295650"/>
          </a:xfrm>
          <a:prstGeom prst="rect">
            <a:avLst/>
          </a:prstGeom>
          <a:ln>
            <a:noFill/>
          </a:ln>
          <a:effectLst>
            <a:outerShdw blurRad="292100" dist="139700" dir="2700000" algn="tl" rotWithShape="0">
              <a:srgbClr val="333333">
                <a:alpha val="65000"/>
              </a:srgbClr>
            </a:outerShdw>
          </a:effectLst>
          <a:extLst>
            <a:ext uri="{53640926-AAD7-44D8-BBD7-CCE9431645EC}">
              <a14:shadowObscured xmlns:a14="http://schemas.microsoft.com/office/drawing/2010/main"/>
            </a:ext>
          </a:extLst>
        </p:spPr>
      </p:pic>
    </p:spTree>
    <p:extLst>
      <p:ext uri="{BB962C8B-B14F-4D97-AF65-F5344CB8AC3E}">
        <p14:creationId xmlns:p14="http://schemas.microsoft.com/office/powerpoint/2010/main" val="322492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3300"/>
                </a:solidFill>
              </a:rPr>
              <a:t>CCRPI Survey of School and District Leaders</a:t>
            </a:r>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27</a:t>
            </a:fld>
            <a:endParaRPr lang="en-US" dirty="0"/>
          </a:p>
        </p:txBody>
      </p:sp>
      <p:sp>
        <p:nvSpPr>
          <p:cNvPr id="3" name="Content Placeholder 2"/>
          <p:cNvSpPr>
            <a:spLocks noGrp="1"/>
          </p:cNvSpPr>
          <p:nvPr>
            <p:ph idx="1"/>
          </p:nvPr>
        </p:nvSpPr>
        <p:spPr>
          <a:xfrm>
            <a:off x="618490" y="1571625"/>
            <a:ext cx="7886700" cy="4351338"/>
          </a:xfrm>
        </p:spPr>
        <p:txBody>
          <a:bodyPr/>
          <a:lstStyle/>
          <a:p>
            <a:r>
              <a:rPr lang="en-US" dirty="0" smtClean="0"/>
              <a:t>What needs to be changed?</a:t>
            </a:r>
            <a:endParaRPr lang="en-US" dirty="0"/>
          </a:p>
        </p:txBody>
      </p:sp>
      <p:pic>
        <p:nvPicPr>
          <p:cNvPr id="6" name="Picture 5"/>
          <p:cNvPicPr/>
          <p:nvPr/>
        </p:nvPicPr>
        <p:blipFill rotWithShape="1">
          <a:blip r:embed="rId2">
            <a:extLst>
              <a:ext uri="{28A0092B-C50C-407E-A947-70E740481C1C}">
                <a14:useLocalDpi xmlns:a14="http://schemas.microsoft.com/office/drawing/2010/main" val="0"/>
              </a:ext>
            </a:extLst>
          </a:blip>
          <a:srcRect l="14263" t="19017" r="14102" b="16454"/>
          <a:stretch/>
        </p:blipFill>
        <p:spPr bwMode="auto">
          <a:xfrm>
            <a:off x="3097530" y="2716531"/>
            <a:ext cx="5943600" cy="4015105"/>
          </a:xfrm>
          <a:prstGeom prst="rect">
            <a:avLst/>
          </a:prstGeom>
          <a:ln>
            <a:noFill/>
          </a:ln>
          <a:effectLst>
            <a:outerShdw blurRad="292100" dist="139700" dir="2700000" algn="tl" rotWithShape="0">
              <a:srgbClr val="333333">
                <a:alpha val="65000"/>
              </a:srgbClr>
            </a:outerShdw>
          </a:effectLst>
          <a:extLst>
            <a:ext uri="{53640926-AAD7-44D8-BBD7-CCE9431645EC}">
              <a14:shadowObscured xmlns:a14="http://schemas.microsoft.com/office/drawing/2010/main"/>
            </a:ext>
          </a:extLst>
        </p:spPr>
      </p:pic>
      <p:sp>
        <p:nvSpPr>
          <p:cNvPr id="8" name="Content Placeholder 3"/>
          <p:cNvSpPr txBox="1">
            <a:spLocks/>
          </p:cNvSpPr>
          <p:nvPr/>
        </p:nvSpPr>
        <p:spPr>
          <a:xfrm>
            <a:off x="653317" y="2049492"/>
            <a:ext cx="7886700" cy="126719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smtClean="0"/>
              <a:t>CCRPI is too complicated; CCRPI includes too many indicators; Results are available too late (timeliness); There are too many changes (consistency); and the attendance indicator needs to be changed or removed</a:t>
            </a:r>
          </a:p>
        </p:txBody>
      </p:sp>
      <p:sp>
        <p:nvSpPr>
          <p:cNvPr id="9" name="Content Placeholder 3"/>
          <p:cNvSpPr txBox="1">
            <a:spLocks/>
          </p:cNvSpPr>
          <p:nvPr/>
        </p:nvSpPr>
        <p:spPr>
          <a:xfrm>
            <a:off x="628650" y="3211567"/>
            <a:ext cx="2302809" cy="298842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smtClean="0"/>
              <a:t>Concerns about early grades (no test scores or growth), impact of SB364 and reduction of science and social studies testing, ETB indicators, report format</a:t>
            </a:r>
          </a:p>
        </p:txBody>
      </p:sp>
    </p:spTree>
    <p:extLst>
      <p:ext uri="{BB962C8B-B14F-4D97-AF65-F5344CB8AC3E}">
        <p14:creationId xmlns:p14="http://schemas.microsoft.com/office/powerpoint/2010/main" val="285259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FF3300"/>
                </a:solidFill>
              </a:rPr>
              <a:t>CCRPI Survey of School and District Leaders</a:t>
            </a:r>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28</a:t>
            </a:fld>
            <a:endParaRPr lang="en-US" dirty="0"/>
          </a:p>
        </p:txBody>
      </p:sp>
      <p:sp>
        <p:nvSpPr>
          <p:cNvPr id="3" name="Content Placeholder 2"/>
          <p:cNvSpPr>
            <a:spLocks noGrp="1"/>
          </p:cNvSpPr>
          <p:nvPr>
            <p:ph idx="1"/>
          </p:nvPr>
        </p:nvSpPr>
        <p:spPr/>
        <p:txBody>
          <a:bodyPr>
            <a:normAutofit lnSpcReduction="10000"/>
          </a:bodyPr>
          <a:lstStyle/>
          <a:p>
            <a:r>
              <a:rPr lang="en-US" sz="2400" dirty="0" smtClean="0"/>
              <a:t>Provide any additional feedback regarding CCRPI</a:t>
            </a:r>
          </a:p>
          <a:p>
            <a:r>
              <a:rPr lang="en-US" sz="2400" dirty="0" smtClean="0"/>
              <a:t>437 </a:t>
            </a:r>
            <a:r>
              <a:rPr lang="en-US" sz="2400" dirty="0"/>
              <a:t>comments revealed three prevalent themes</a:t>
            </a:r>
          </a:p>
          <a:p>
            <a:pPr lvl="1"/>
            <a:r>
              <a:rPr lang="en-US" sz="2000" dirty="0">
                <a:solidFill>
                  <a:schemeClr val="accent6">
                    <a:lumMod val="75000"/>
                  </a:schemeClr>
                </a:solidFill>
              </a:rPr>
              <a:t>CCRPI is too complicated</a:t>
            </a:r>
          </a:p>
          <a:p>
            <a:pPr lvl="2"/>
            <a:r>
              <a:rPr lang="en-US" sz="1600" dirty="0"/>
              <a:t>Goals are not clear; schools do not know where to focus their efforts; schools do not know how to use the information for school improvement</a:t>
            </a:r>
          </a:p>
          <a:p>
            <a:pPr lvl="2"/>
            <a:r>
              <a:rPr lang="en-US" sz="1600" dirty="0"/>
              <a:t>The number and type of indicators result in “chasing points” instead of focusing on best practices that can improve student performance</a:t>
            </a:r>
          </a:p>
          <a:p>
            <a:pPr lvl="2"/>
            <a:r>
              <a:rPr lang="en-US" sz="1600" dirty="0"/>
              <a:t>Communicating results with parents and stakeholders is a challenge</a:t>
            </a:r>
          </a:p>
          <a:p>
            <a:pPr lvl="1"/>
            <a:r>
              <a:rPr lang="en-US" sz="2000" dirty="0">
                <a:solidFill>
                  <a:schemeClr val="accent6">
                    <a:lumMod val="75000"/>
                  </a:schemeClr>
                </a:solidFill>
              </a:rPr>
              <a:t>There are too many changes to CCRPI</a:t>
            </a:r>
          </a:p>
          <a:p>
            <a:pPr lvl="2"/>
            <a:r>
              <a:rPr lang="en-US" sz="1600" dirty="0"/>
              <a:t>Adjustments will need to be made, but current changes are extensive and make it difficult to set goals and work towards improved scores</a:t>
            </a:r>
          </a:p>
          <a:p>
            <a:pPr lvl="1"/>
            <a:r>
              <a:rPr lang="en-US" sz="2000" dirty="0">
                <a:solidFill>
                  <a:schemeClr val="accent6">
                    <a:lumMod val="75000"/>
                  </a:schemeClr>
                </a:solidFill>
              </a:rPr>
              <a:t>Scores are released too late</a:t>
            </a:r>
          </a:p>
          <a:p>
            <a:pPr lvl="2"/>
            <a:r>
              <a:rPr lang="en-US" sz="1600" dirty="0"/>
              <a:t>Timing makes it difficult to use the results for improvement purposes.</a:t>
            </a:r>
          </a:p>
          <a:p>
            <a:pPr lvl="2"/>
            <a:r>
              <a:rPr lang="en-US" sz="1600" dirty="0"/>
              <a:t>Instead, the release serves more as an accountability hammer as opposed to a tool to engage communities in improving opportunities for and the performance of students</a:t>
            </a:r>
          </a:p>
        </p:txBody>
      </p:sp>
    </p:spTree>
    <p:extLst>
      <p:ext uri="{BB962C8B-B14F-4D97-AF65-F5344CB8AC3E}">
        <p14:creationId xmlns:p14="http://schemas.microsoft.com/office/powerpoint/2010/main" val="42158652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sz="3600" dirty="0" smtClean="0"/>
              <a:t>Conclusion</a:t>
            </a:r>
          </a:p>
          <a:p>
            <a:pPr marL="514350" indent="-514350">
              <a:buFont typeface="+mj-lt"/>
              <a:buAutoNum type="arabicPeriod"/>
            </a:pPr>
            <a:r>
              <a:rPr lang="en-US" dirty="0" smtClean="0"/>
              <a:t>Set </a:t>
            </a:r>
            <a:r>
              <a:rPr lang="en-US" dirty="0" smtClean="0"/>
              <a:t>clear, attainable goals</a:t>
            </a:r>
          </a:p>
          <a:p>
            <a:pPr marL="514350" indent="-514350">
              <a:buFont typeface="+mj-lt"/>
              <a:buAutoNum type="arabicPeriod"/>
            </a:pPr>
            <a:r>
              <a:rPr lang="en-US" dirty="0" smtClean="0"/>
              <a:t>Include indicators that promote improved student opportunities and outcomes</a:t>
            </a:r>
          </a:p>
          <a:p>
            <a:pPr marL="514350" indent="-514350">
              <a:buFont typeface="+mj-lt"/>
              <a:buAutoNum type="arabicPeriod"/>
            </a:pPr>
            <a:r>
              <a:rPr lang="en-US" dirty="0" smtClean="0"/>
              <a:t>Simplify the index</a:t>
            </a:r>
          </a:p>
          <a:p>
            <a:pPr marL="514350" indent="-514350">
              <a:buFont typeface="+mj-lt"/>
              <a:buAutoNum type="arabicPeriod"/>
            </a:pPr>
            <a:r>
              <a:rPr lang="en-US" dirty="0" smtClean="0"/>
              <a:t>Maintain consistency</a:t>
            </a:r>
          </a:p>
          <a:p>
            <a:pPr marL="514350" indent="-514350">
              <a:buFont typeface="+mj-lt"/>
              <a:buAutoNum type="arabicPeriod"/>
            </a:pPr>
            <a:r>
              <a:rPr lang="en-US" dirty="0" smtClean="0"/>
              <a:t>Release CCRPI scores earlier</a:t>
            </a:r>
          </a:p>
        </p:txBody>
      </p:sp>
      <p:sp>
        <p:nvSpPr>
          <p:cNvPr id="5" name="Slide Number Placeholder 4"/>
          <p:cNvSpPr>
            <a:spLocks noGrp="1"/>
          </p:cNvSpPr>
          <p:nvPr>
            <p:ph type="sldNum" sz="quarter" idx="4"/>
          </p:nvPr>
        </p:nvSpPr>
        <p:spPr/>
        <p:txBody>
          <a:bodyPr/>
          <a:lstStyle/>
          <a:p>
            <a:fld id="{B63E4CEF-BB1E-48C7-AE93-F39F6AA99AD7}" type="slidenum">
              <a:rPr lang="en-US" smtClean="0"/>
              <a:pPr/>
              <a:t>29</a:t>
            </a:fld>
            <a:endParaRPr lang="en-US" dirty="0"/>
          </a:p>
        </p:txBody>
      </p:sp>
      <p:sp>
        <p:nvSpPr>
          <p:cNvPr id="6" name="Title 1"/>
          <p:cNvSpPr>
            <a:spLocks noGrp="1"/>
          </p:cNvSpPr>
          <p:nvPr>
            <p:ph type="title"/>
          </p:nvPr>
        </p:nvSpPr>
        <p:spPr>
          <a:xfrm>
            <a:off x="603983" y="334016"/>
            <a:ext cx="6316630" cy="1325563"/>
          </a:xfrm>
        </p:spPr>
        <p:txBody>
          <a:bodyPr/>
          <a:lstStyle/>
          <a:p>
            <a:r>
              <a:rPr lang="en-US" dirty="0">
                <a:solidFill>
                  <a:srgbClr val="FF3300"/>
                </a:solidFill>
              </a:rPr>
              <a:t>CCRPI Survey of School and District Leaders</a:t>
            </a:r>
            <a:endParaRPr lang="en-US" dirty="0"/>
          </a:p>
        </p:txBody>
      </p:sp>
    </p:spTree>
    <p:extLst>
      <p:ext uri="{BB962C8B-B14F-4D97-AF65-F5344CB8AC3E}">
        <p14:creationId xmlns:p14="http://schemas.microsoft.com/office/powerpoint/2010/main" val="25025676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821606"/>
            <a:ext cx="7772400" cy="2387600"/>
          </a:xfrm>
        </p:spPr>
        <p:txBody>
          <a:bodyPr>
            <a:normAutofit/>
          </a:bodyPr>
          <a:lstStyle/>
          <a:p>
            <a:r>
              <a:rPr lang="en-US" sz="4800" dirty="0" smtClean="0">
                <a:solidFill>
                  <a:srgbClr val="FF3300"/>
                </a:solidFill>
              </a:rPr>
              <a:t>Overview of the CCRPI</a:t>
            </a:r>
            <a:endParaRPr lang="en-US" sz="4800" dirty="0">
              <a:solidFill>
                <a:srgbClr val="FF3300"/>
              </a:solidFill>
            </a:endParaRPr>
          </a:p>
        </p:txBody>
      </p:sp>
      <p:sp>
        <p:nvSpPr>
          <p:cNvPr id="5" name="Slide Number Placeholder 4"/>
          <p:cNvSpPr>
            <a:spLocks noGrp="1"/>
          </p:cNvSpPr>
          <p:nvPr>
            <p:ph type="sldNum" sz="quarter" idx="4"/>
          </p:nvPr>
        </p:nvSpPr>
        <p:spPr/>
        <p:txBody>
          <a:bodyPr/>
          <a:lstStyle/>
          <a:p>
            <a:fld id="{B63E4CEF-BB1E-48C7-AE93-F39F6AA99AD7}" type="slidenum">
              <a:rPr lang="en-US" smtClean="0"/>
              <a:pPr/>
              <a:t>3</a:t>
            </a:fld>
            <a:endParaRPr lang="en-US" dirty="0"/>
          </a:p>
        </p:txBody>
      </p:sp>
    </p:spTree>
    <p:extLst>
      <p:ext uri="{BB962C8B-B14F-4D97-AF65-F5344CB8AC3E}">
        <p14:creationId xmlns:p14="http://schemas.microsoft.com/office/powerpoint/2010/main" val="22538479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rgbClr val="FF3300"/>
                </a:solidFill>
              </a:rPr>
              <a:t>Questions?</a:t>
            </a:r>
            <a:endParaRPr lang="en-US" sz="4000" dirty="0"/>
          </a:p>
        </p:txBody>
      </p:sp>
      <p:sp>
        <p:nvSpPr>
          <p:cNvPr id="3" name="Content Placeholder 2"/>
          <p:cNvSpPr>
            <a:spLocks noGrp="1"/>
          </p:cNvSpPr>
          <p:nvPr>
            <p:ph idx="1"/>
          </p:nvPr>
        </p:nvSpPr>
        <p:spPr/>
        <p:txBody>
          <a:bodyPr>
            <a:normAutofit fontScale="92500" lnSpcReduction="20000"/>
          </a:bodyPr>
          <a:lstStyle/>
          <a:p>
            <a:pPr marL="0" indent="0">
              <a:lnSpc>
                <a:spcPct val="100000"/>
              </a:lnSpc>
              <a:spcBef>
                <a:spcPts val="0"/>
              </a:spcBef>
              <a:buNone/>
            </a:pPr>
            <a:r>
              <a:rPr lang="en-US" sz="1800" dirty="0" smtClean="0"/>
              <a:t>Allison Timberlake, Ph.D., Director of Accountability</a:t>
            </a:r>
          </a:p>
          <a:p>
            <a:pPr marL="0" indent="0">
              <a:lnSpc>
                <a:spcPct val="100000"/>
              </a:lnSpc>
              <a:spcBef>
                <a:spcPts val="0"/>
              </a:spcBef>
              <a:buNone/>
            </a:pPr>
            <a:r>
              <a:rPr lang="en-US" sz="1800" dirty="0" smtClean="0">
                <a:hlinkClick r:id="rId2"/>
              </a:rPr>
              <a:t>atimberlake@doe.k12.ga.us</a:t>
            </a:r>
            <a:r>
              <a:rPr lang="en-US" sz="1800" dirty="0" smtClean="0"/>
              <a:t> or (404) 463-6666</a:t>
            </a:r>
          </a:p>
          <a:p>
            <a:pPr marL="0" indent="0">
              <a:lnSpc>
                <a:spcPct val="100000"/>
              </a:lnSpc>
              <a:spcBef>
                <a:spcPts val="0"/>
              </a:spcBef>
              <a:buNone/>
            </a:pPr>
            <a:endParaRPr lang="en-US" sz="1800" dirty="0" smtClean="0"/>
          </a:p>
          <a:p>
            <a:pPr marL="0" indent="0">
              <a:lnSpc>
                <a:spcPct val="100000"/>
              </a:lnSpc>
              <a:spcBef>
                <a:spcPts val="0"/>
              </a:spcBef>
              <a:buNone/>
            </a:pPr>
            <a:r>
              <a:rPr lang="en-US" sz="1800" dirty="0" smtClean="0"/>
              <a:t>Tianna Floyd, Accountability Specialist</a:t>
            </a:r>
          </a:p>
          <a:p>
            <a:pPr marL="0" indent="0">
              <a:lnSpc>
                <a:spcPct val="100000"/>
              </a:lnSpc>
              <a:spcBef>
                <a:spcPts val="0"/>
              </a:spcBef>
              <a:buNone/>
            </a:pPr>
            <a:r>
              <a:rPr lang="en-US" sz="1800" dirty="0" smtClean="0">
                <a:hlinkClick r:id="rId3"/>
              </a:rPr>
              <a:t>tfloyd@doe.k12.ga.us</a:t>
            </a:r>
            <a:r>
              <a:rPr lang="en-US" sz="1800" dirty="0" smtClean="0"/>
              <a:t> or (404) 463-1166</a:t>
            </a:r>
          </a:p>
          <a:p>
            <a:pPr marL="0" indent="0">
              <a:lnSpc>
                <a:spcPct val="100000"/>
              </a:lnSpc>
              <a:spcBef>
                <a:spcPts val="0"/>
              </a:spcBef>
              <a:buNone/>
            </a:pPr>
            <a:endParaRPr lang="en-US" sz="1800" dirty="0"/>
          </a:p>
          <a:p>
            <a:pPr marL="0" indent="0">
              <a:lnSpc>
                <a:spcPct val="100000"/>
              </a:lnSpc>
              <a:spcBef>
                <a:spcPts val="0"/>
              </a:spcBef>
              <a:buNone/>
            </a:pPr>
            <a:r>
              <a:rPr lang="en-US" sz="1800" dirty="0" smtClean="0"/>
              <a:t>August Ogletree, Ph.D., Accountability Research Specialist</a:t>
            </a:r>
          </a:p>
          <a:p>
            <a:pPr marL="0" indent="0">
              <a:lnSpc>
                <a:spcPct val="100000"/>
              </a:lnSpc>
              <a:spcBef>
                <a:spcPts val="0"/>
              </a:spcBef>
              <a:buNone/>
            </a:pPr>
            <a:r>
              <a:rPr lang="en-US" sz="1800" dirty="0" smtClean="0">
                <a:hlinkClick r:id="rId4"/>
              </a:rPr>
              <a:t>aogletree@doe.k12.ga.us</a:t>
            </a:r>
            <a:r>
              <a:rPr lang="en-US" sz="1800" dirty="0" smtClean="0"/>
              <a:t> or (404) 463-6675</a:t>
            </a:r>
          </a:p>
          <a:p>
            <a:pPr marL="0" indent="0">
              <a:lnSpc>
                <a:spcPct val="100000"/>
              </a:lnSpc>
              <a:spcBef>
                <a:spcPts val="0"/>
              </a:spcBef>
              <a:buNone/>
            </a:pPr>
            <a:endParaRPr lang="en-US" sz="1800" dirty="0" smtClean="0"/>
          </a:p>
          <a:p>
            <a:pPr marL="0" indent="0">
              <a:lnSpc>
                <a:spcPct val="100000"/>
              </a:lnSpc>
              <a:spcBef>
                <a:spcPts val="0"/>
              </a:spcBef>
              <a:buNone/>
            </a:pPr>
            <a:r>
              <a:rPr lang="en-US" sz="1800" dirty="0" smtClean="0"/>
              <a:t>Qi Qin, Assessment Specialist, Growth Model</a:t>
            </a:r>
          </a:p>
          <a:p>
            <a:pPr marL="0" indent="0">
              <a:lnSpc>
                <a:spcPct val="100000"/>
              </a:lnSpc>
              <a:spcBef>
                <a:spcPts val="0"/>
              </a:spcBef>
              <a:buNone/>
            </a:pPr>
            <a:r>
              <a:rPr lang="en-US" sz="1800" dirty="0" smtClean="0">
                <a:hlinkClick r:id="rId5"/>
              </a:rPr>
              <a:t>qqin@doe.k12.ga.us</a:t>
            </a:r>
            <a:r>
              <a:rPr lang="en-US" sz="1800" dirty="0" smtClean="0"/>
              <a:t> or (404) 657-0311</a:t>
            </a:r>
          </a:p>
          <a:p>
            <a:pPr marL="0" indent="0">
              <a:lnSpc>
                <a:spcPct val="100000"/>
              </a:lnSpc>
              <a:spcBef>
                <a:spcPts val="0"/>
              </a:spcBef>
              <a:buNone/>
            </a:pPr>
            <a:endParaRPr lang="en-US" sz="1800" dirty="0"/>
          </a:p>
          <a:p>
            <a:pPr marL="0" indent="0">
              <a:lnSpc>
                <a:spcPct val="100000"/>
              </a:lnSpc>
              <a:spcBef>
                <a:spcPts val="0"/>
              </a:spcBef>
              <a:buNone/>
            </a:pPr>
            <a:r>
              <a:rPr lang="en-US" sz="1800" dirty="0" smtClean="0"/>
              <a:t>Paula Swartzberg, Accountability Specialist</a:t>
            </a:r>
          </a:p>
          <a:p>
            <a:pPr marL="0" indent="0">
              <a:lnSpc>
                <a:spcPct val="100000"/>
              </a:lnSpc>
              <a:spcBef>
                <a:spcPts val="0"/>
              </a:spcBef>
              <a:buNone/>
            </a:pPr>
            <a:r>
              <a:rPr lang="en-US" sz="1800" dirty="0" smtClean="0">
                <a:hlinkClick r:id="rId6"/>
              </a:rPr>
              <a:t>pswartzberg@doe.k12.ga.us</a:t>
            </a:r>
            <a:r>
              <a:rPr lang="en-US" sz="1800" dirty="0" smtClean="0"/>
              <a:t> or (404) 463-1539</a:t>
            </a:r>
          </a:p>
          <a:p>
            <a:pPr marL="0" indent="0">
              <a:lnSpc>
                <a:spcPct val="100000"/>
              </a:lnSpc>
              <a:spcBef>
                <a:spcPts val="0"/>
              </a:spcBef>
              <a:buNone/>
            </a:pPr>
            <a:endParaRPr lang="en-US" sz="1800" dirty="0"/>
          </a:p>
          <a:p>
            <a:pPr marL="0" indent="0">
              <a:lnSpc>
                <a:spcPct val="100000"/>
              </a:lnSpc>
              <a:spcBef>
                <a:spcPts val="0"/>
              </a:spcBef>
              <a:buNone/>
            </a:pPr>
            <a:r>
              <a:rPr lang="en-US" sz="1800" dirty="0" smtClean="0"/>
              <a:t>Melissa Fincher, Ph.D., Deputy Superintendent for Assessment and Accountability</a:t>
            </a:r>
          </a:p>
          <a:p>
            <a:pPr marL="0" indent="0">
              <a:lnSpc>
                <a:spcPct val="100000"/>
              </a:lnSpc>
              <a:spcBef>
                <a:spcPts val="0"/>
              </a:spcBef>
              <a:buNone/>
            </a:pPr>
            <a:r>
              <a:rPr lang="en-US" sz="1800" dirty="0" smtClean="0">
                <a:hlinkClick r:id="rId7"/>
              </a:rPr>
              <a:t>mfincher@doe.k12.ga.us</a:t>
            </a:r>
            <a:r>
              <a:rPr lang="en-US" sz="1800" dirty="0" smtClean="0"/>
              <a:t> or (404) 651-9405</a:t>
            </a:r>
          </a:p>
          <a:p>
            <a:pPr marL="0" indent="0">
              <a:lnSpc>
                <a:spcPct val="100000"/>
              </a:lnSpc>
              <a:spcBef>
                <a:spcPts val="0"/>
              </a:spcBef>
              <a:buNone/>
            </a:pPr>
            <a:endParaRPr lang="en-US" sz="1800" dirty="0" smtClean="0"/>
          </a:p>
          <a:p>
            <a:pPr marL="0" indent="0">
              <a:lnSpc>
                <a:spcPct val="100000"/>
              </a:lnSpc>
              <a:spcBef>
                <a:spcPts val="0"/>
              </a:spcBef>
              <a:buNone/>
            </a:pPr>
            <a:endParaRPr lang="en-US" sz="1800" dirty="0"/>
          </a:p>
          <a:p>
            <a:pPr marL="0" indent="0">
              <a:lnSpc>
                <a:spcPct val="100000"/>
              </a:lnSpc>
              <a:spcBef>
                <a:spcPts val="0"/>
              </a:spcBef>
              <a:buNone/>
            </a:pPr>
            <a:r>
              <a:rPr lang="en-US" sz="1800" dirty="0" err="1" smtClean="0">
                <a:solidFill>
                  <a:srgbClr val="FF0000"/>
                </a:solidFill>
              </a:rPr>
              <a:t>GaDOE</a:t>
            </a:r>
            <a:r>
              <a:rPr lang="en-US" sz="1800" dirty="0" smtClean="0">
                <a:solidFill>
                  <a:srgbClr val="FF0000"/>
                </a:solidFill>
              </a:rPr>
              <a:t> Customer Service Survey: </a:t>
            </a:r>
            <a:r>
              <a:rPr lang="en-US" sz="1800" u="sng" dirty="0" smtClean="0">
                <a:hlinkClick r:id="rId8"/>
              </a:rPr>
              <a:t>http</a:t>
            </a:r>
            <a:r>
              <a:rPr lang="en-US" sz="1800" u="sng" dirty="0">
                <a:hlinkClick r:id="rId8"/>
              </a:rPr>
              <a:t>://</a:t>
            </a:r>
            <a:r>
              <a:rPr lang="en-US" sz="1800" u="sng" dirty="0" smtClean="0">
                <a:hlinkClick r:id="rId8"/>
              </a:rPr>
              <a:t>gadoe.org/surveys/AsAc-H8PBVZM</a:t>
            </a:r>
            <a:endParaRPr lang="en-US" sz="1800" dirty="0"/>
          </a:p>
        </p:txBody>
      </p:sp>
    </p:spTree>
    <p:extLst>
      <p:ext uri="{BB962C8B-B14F-4D97-AF65-F5344CB8AC3E}">
        <p14:creationId xmlns:p14="http://schemas.microsoft.com/office/powerpoint/2010/main" val="3727145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3300"/>
                </a:solidFill>
              </a:rPr>
              <a:t>What is the CCRPI?</a:t>
            </a:r>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4</a:t>
            </a:fld>
            <a:endParaRPr lang="en-US" dirty="0"/>
          </a:p>
        </p:txBody>
      </p:sp>
      <p:sp>
        <p:nvSpPr>
          <p:cNvPr id="3" name="Content Placeholder 2"/>
          <p:cNvSpPr>
            <a:spLocks noGrp="1"/>
          </p:cNvSpPr>
          <p:nvPr>
            <p:ph idx="1"/>
          </p:nvPr>
        </p:nvSpPr>
        <p:spPr/>
        <p:txBody>
          <a:bodyPr>
            <a:normAutofit/>
          </a:bodyPr>
          <a:lstStyle/>
          <a:p>
            <a:r>
              <a:rPr lang="en-US" dirty="0" smtClean="0"/>
              <a:t>College and Career Ready Performance Index (CCRPI)</a:t>
            </a:r>
          </a:p>
          <a:p>
            <a:pPr lvl="1"/>
            <a:r>
              <a:rPr lang="en-US" dirty="0" smtClean="0"/>
              <a:t>Georgia’s tool for annually measuring how well schools, districts, and the state are helping students achieve their goals</a:t>
            </a:r>
          </a:p>
          <a:p>
            <a:pPr lvl="1"/>
            <a:r>
              <a:rPr lang="en-US" dirty="0" smtClean="0"/>
              <a:t>Provides a comprehensive roadmap to help educators, parents, and community members promote and improve college and career readiness for all students</a:t>
            </a:r>
          </a:p>
          <a:p>
            <a:pPr lvl="1"/>
            <a:r>
              <a:rPr lang="en-US" dirty="0" smtClean="0"/>
              <a:t>Created under Georgia’s ESEA Flexibility Waiver as an alternative to No Child Left Behind’s Adequate Yearly Progress (AYP)</a:t>
            </a:r>
          </a:p>
          <a:p>
            <a:endParaRPr lang="en-US" dirty="0"/>
          </a:p>
        </p:txBody>
      </p:sp>
    </p:spTree>
    <p:extLst>
      <p:ext uri="{BB962C8B-B14F-4D97-AF65-F5344CB8AC3E}">
        <p14:creationId xmlns:p14="http://schemas.microsoft.com/office/powerpoint/2010/main" val="40977876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3300"/>
                </a:solidFill>
              </a:rPr>
              <a:t>What does CCRPI measure?</a:t>
            </a:r>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5</a:t>
            </a:fld>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Four main components, encompassing multiple indicators, are combined for a total CCRPI score on a scale of 0 to 100, with a possibility of 10 additional points</a:t>
            </a:r>
          </a:p>
          <a:p>
            <a:pPr lvl="1"/>
            <a:r>
              <a:rPr lang="en-US" dirty="0" smtClean="0"/>
              <a:t>Achievement</a:t>
            </a:r>
          </a:p>
          <a:p>
            <a:pPr lvl="1"/>
            <a:r>
              <a:rPr lang="en-US" dirty="0" smtClean="0"/>
              <a:t>Progress</a:t>
            </a:r>
          </a:p>
          <a:p>
            <a:pPr lvl="1"/>
            <a:r>
              <a:rPr lang="en-US" dirty="0" smtClean="0"/>
              <a:t>Achievement Gap</a:t>
            </a:r>
          </a:p>
          <a:p>
            <a:pPr lvl="1"/>
            <a:r>
              <a:rPr lang="en-US" dirty="0" smtClean="0"/>
              <a:t>Challenge Points</a:t>
            </a:r>
          </a:p>
          <a:p>
            <a:r>
              <a:rPr lang="en-US" dirty="0" smtClean="0"/>
              <a:t>Informational components</a:t>
            </a:r>
          </a:p>
          <a:p>
            <a:pPr lvl="1"/>
            <a:r>
              <a:rPr lang="en-US" dirty="0" smtClean="0"/>
              <a:t>Performance Flags</a:t>
            </a:r>
          </a:p>
          <a:p>
            <a:pPr lvl="1"/>
            <a:r>
              <a:rPr lang="en-US" dirty="0" smtClean="0"/>
              <a:t>School Climate Star Rating</a:t>
            </a:r>
          </a:p>
          <a:p>
            <a:pPr lvl="1"/>
            <a:r>
              <a:rPr lang="en-US" dirty="0" smtClean="0"/>
              <a:t>Financial Efficiency Star Rating</a:t>
            </a:r>
          </a:p>
          <a:p>
            <a:endParaRPr lang="en-US" dirty="0"/>
          </a:p>
        </p:txBody>
      </p:sp>
    </p:spTree>
    <p:extLst>
      <p:ext uri="{BB962C8B-B14F-4D97-AF65-F5344CB8AC3E}">
        <p14:creationId xmlns:p14="http://schemas.microsoft.com/office/powerpoint/2010/main" val="235459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3300"/>
                </a:solidFill>
              </a:rPr>
              <a:t>Achievement</a:t>
            </a:r>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6</a:t>
            </a:fld>
            <a:endParaRPr lang="en-US" dirty="0"/>
          </a:p>
        </p:txBody>
      </p:sp>
      <p:sp>
        <p:nvSpPr>
          <p:cNvPr id="3" name="Content Placeholder 2"/>
          <p:cNvSpPr>
            <a:spLocks noGrp="1"/>
          </p:cNvSpPr>
          <p:nvPr>
            <p:ph idx="1"/>
          </p:nvPr>
        </p:nvSpPr>
        <p:spPr/>
        <p:txBody>
          <a:bodyPr>
            <a:normAutofit/>
          </a:bodyPr>
          <a:lstStyle/>
          <a:p>
            <a:r>
              <a:rPr lang="en-US" dirty="0" smtClean="0"/>
              <a:t>Answers the questions</a:t>
            </a:r>
          </a:p>
          <a:p>
            <a:pPr lvl="1"/>
            <a:r>
              <a:rPr lang="en-US" dirty="0" smtClean="0"/>
              <a:t>Are students achieving at college and career ready levels? Are they engaged in opportunities to prepare them for college and careers? Are they graduating or on track to graduate high school?</a:t>
            </a:r>
          </a:p>
          <a:p>
            <a:r>
              <a:rPr lang="en-US" dirty="0" smtClean="0"/>
              <a:t>Measures</a:t>
            </a:r>
          </a:p>
          <a:p>
            <a:pPr lvl="1"/>
            <a:r>
              <a:rPr lang="en-US" dirty="0" smtClean="0"/>
              <a:t>Content mastery</a:t>
            </a:r>
          </a:p>
          <a:p>
            <a:pPr lvl="1"/>
            <a:r>
              <a:rPr lang="en-US" dirty="0" smtClean="0"/>
              <a:t>Post readiness</a:t>
            </a:r>
          </a:p>
          <a:p>
            <a:pPr lvl="1"/>
            <a:r>
              <a:rPr lang="en-US" dirty="0" smtClean="0"/>
              <a:t>Graduation rate</a:t>
            </a:r>
          </a:p>
          <a:p>
            <a:endParaRPr lang="en-US" dirty="0"/>
          </a:p>
        </p:txBody>
      </p:sp>
    </p:spTree>
    <p:extLst>
      <p:ext uri="{BB962C8B-B14F-4D97-AF65-F5344CB8AC3E}">
        <p14:creationId xmlns:p14="http://schemas.microsoft.com/office/powerpoint/2010/main" val="8926961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3300"/>
                </a:solidFill>
              </a:rPr>
              <a:t>Content Mastery</a:t>
            </a:r>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7</a:t>
            </a:fld>
            <a:endParaRPr lang="en-US" dirty="0"/>
          </a:p>
        </p:txBody>
      </p:sp>
      <p:sp>
        <p:nvSpPr>
          <p:cNvPr id="3" name="Content Placeholder 2"/>
          <p:cNvSpPr>
            <a:spLocks noGrp="1"/>
          </p:cNvSpPr>
          <p:nvPr>
            <p:ph idx="1"/>
          </p:nvPr>
        </p:nvSpPr>
        <p:spPr/>
        <p:txBody>
          <a:bodyPr>
            <a:normAutofit/>
          </a:bodyPr>
          <a:lstStyle/>
          <a:p>
            <a:r>
              <a:rPr lang="en-US" dirty="0" smtClean="0"/>
              <a:t>Performance on state assessments</a:t>
            </a:r>
          </a:p>
          <a:p>
            <a:pPr lvl="1"/>
            <a:r>
              <a:rPr lang="en-US" dirty="0" smtClean="0"/>
              <a:t>English/language arts, mathematics, science, social studies</a:t>
            </a:r>
          </a:p>
          <a:p>
            <a:r>
              <a:rPr lang="en-US" dirty="0" smtClean="0"/>
              <a:t>Utilizes a weighted average</a:t>
            </a:r>
          </a:p>
          <a:p>
            <a:pPr lvl="1"/>
            <a:r>
              <a:rPr lang="en-US" dirty="0" smtClean="0"/>
              <a:t>Acknowledges the level of student performance demonstrated at each achievement level</a:t>
            </a:r>
          </a:p>
          <a:p>
            <a:pPr lvl="1"/>
            <a:r>
              <a:rPr lang="en-US" dirty="0" smtClean="0"/>
              <a:t>Beginning Learners earn 0 points, Developing Learners earn 0.5 points, Proficient Learners earn 1 point, Distinguished Learners earn 1.5 points</a:t>
            </a:r>
          </a:p>
          <a:p>
            <a:pPr lvl="1"/>
            <a:r>
              <a:rPr lang="en-US" dirty="0" smtClean="0"/>
              <a:t>Provides incentive to and acknowledges the work schools are doing to move </a:t>
            </a:r>
            <a:r>
              <a:rPr lang="en-US" i="1" dirty="0" smtClean="0"/>
              <a:t>all students</a:t>
            </a:r>
            <a:r>
              <a:rPr lang="en-US" dirty="0" smtClean="0"/>
              <a:t> to the next level</a:t>
            </a:r>
          </a:p>
          <a:p>
            <a:endParaRPr lang="en-US" dirty="0"/>
          </a:p>
        </p:txBody>
      </p:sp>
    </p:spTree>
    <p:extLst>
      <p:ext uri="{BB962C8B-B14F-4D97-AF65-F5344CB8AC3E}">
        <p14:creationId xmlns:p14="http://schemas.microsoft.com/office/powerpoint/2010/main" val="3043550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3300"/>
                </a:solidFill>
              </a:rPr>
              <a:t>Post Readiness</a:t>
            </a:r>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8</a:t>
            </a:fld>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Other indicators of student opportunities and outcomes that capture student readiness for the next educational level</a:t>
            </a:r>
          </a:p>
          <a:p>
            <a:pPr lvl="1"/>
            <a:r>
              <a:rPr lang="en-US" b="1" dirty="0" smtClean="0"/>
              <a:t>Elementary </a:t>
            </a:r>
            <a:r>
              <a:rPr lang="en-US" dirty="0" smtClean="0"/>
              <a:t>– English </a:t>
            </a:r>
            <a:r>
              <a:rPr lang="en-US" dirty="0"/>
              <a:t>Learners making positive movement on the ACCESS for ELLs; Students with Disabilities served in a general education environment; 3rd and 5th grade Lexile performance (literacy); completion of career awareness lessons; chronic absenteeism </a:t>
            </a:r>
            <a:endParaRPr lang="en-US" dirty="0" smtClean="0"/>
          </a:p>
          <a:p>
            <a:pPr lvl="1"/>
            <a:r>
              <a:rPr lang="en-US" b="1" dirty="0" smtClean="0"/>
              <a:t>Middle</a:t>
            </a:r>
            <a:r>
              <a:rPr lang="en-US" dirty="0" smtClean="0"/>
              <a:t> </a:t>
            </a:r>
            <a:r>
              <a:rPr lang="en-US" dirty="0"/>
              <a:t>– </a:t>
            </a:r>
            <a:r>
              <a:rPr lang="en-US" dirty="0" smtClean="0"/>
              <a:t>English </a:t>
            </a:r>
            <a:r>
              <a:rPr lang="en-US" dirty="0"/>
              <a:t>Learners making positive movement on the ACCESS for ELLs; Students with Disabilities served in a general education environment; 8th grade Lexile performance (literacy); completion of </a:t>
            </a:r>
            <a:r>
              <a:rPr lang="en-US" dirty="0" smtClean="0"/>
              <a:t>career-related </a:t>
            </a:r>
            <a:r>
              <a:rPr lang="en-US" dirty="0"/>
              <a:t>inventories and individual graduation plans; chronic absenteeism </a:t>
            </a:r>
            <a:endParaRPr lang="en-US" dirty="0" smtClean="0"/>
          </a:p>
          <a:p>
            <a:pPr lvl="1"/>
            <a:r>
              <a:rPr lang="en-US" b="1" dirty="0" smtClean="0"/>
              <a:t>High</a:t>
            </a:r>
            <a:r>
              <a:rPr lang="en-US" dirty="0" smtClean="0"/>
              <a:t> </a:t>
            </a:r>
            <a:r>
              <a:rPr lang="en-US" dirty="0"/>
              <a:t>– </a:t>
            </a:r>
            <a:r>
              <a:rPr lang="en-US" dirty="0" smtClean="0"/>
              <a:t>Pathway </a:t>
            </a:r>
            <a:r>
              <a:rPr lang="en-US" dirty="0"/>
              <a:t>completion; CTAE pathway completers earning credentials; college readiness; accelerated enrollment; </a:t>
            </a:r>
            <a:r>
              <a:rPr lang="en-US" dirty="0" smtClean="0"/>
              <a:t>Lexile </a:t>
            </a:r>
            <a:r>
              <a:rPr lang="en-US" dirty="0"/>
              <a:t>performance (literacy); students scoring at the highest levels on state assessments; chronic absenteeism</a:t>
            </a:r>
            <a:endParaRPr lang="en-US" dirty="0" smtClean="0"/>
          </a:p>
          <a:p>
            <a:endParaRPr lang="en-US" dirty="0"/>
          </a:p>
        </p:txBody>
      </p:sp>
    </p:spTree>
    <p:extLst>
      <p:ext uri="{BB962C8B-B14F-4D97-AF65-F5344CB8AC3E}">
        <p14:creationId xmlns:p14="http://schemas.microsoft.com/office/powerpoint/2010/main" val="3522033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3983" y="334016"/>
            <a:ext cx="6522958" cy="1325563"/>
          </a:xfrm>
        </p:spPr>
        <p:txBody>
          <a:bodyPr>
            <a:normAutofit fontScale="90000"/>
          </a:bodyPr>
          <a:lstStyle/>
          <a:p>
            <a:r>
              <a:rPr lang="en-US" dirty="0" smtClean="0">
                <a:solidFill>
                  <a:srgbClr val="FF3300"/>
                </a:solidFill>
              </a:rPr>
              <a:t>Graduation </a:t>
            </a:r>
            <a:r>
              <a:rPr lang="en-US" dirty="0" smtClean="0">
                <a:solidFill>
                  <a:srgbClr val="FF3300"/>
                </a:solidFill>
              </a:rPr>
              <a:t>Rate or Predictor for HS Graduation</a:t>
            </a:r>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9</a:t>
            </a:fld>
            <a:endParaRPr lang="en-US" dirty="0"/>
          </a:p>
        </p:txBody>
      </p:sp>
      <p:sp>
        <p:nvSpPr>
          <p:cNvPr id="3" name="Content Placeholder 2"/>
          <p:cNvSpPr>
            <a:spLocks noGrp="1"/>
          </p:cNvSpPr>
          <p:nvPr>
            <p:ph idx="1"/>
          </p:nvPr>
        </p:nvSpPr>
        <p:spPr/>
        <p:txBody>
          <a:bodyPr>
            <a:normAutofit/>
          </a:bodyPr>
          <a:lstStyle/>
          <a:p>
            <a:r>
              <a:rPr lang="en-US" dirty="0" smtClean="0"/>
              <a:t>High schools</a:t>
            </a:r>
          </a:p>
          <a:p>
            <a:pPr lvl="1"/>
            <a:r>
              <a:rPr lang="en-US" dirty="0" smtClean="0"/>
              <a:t>4-year and 5-year cohort graduation rates</a:t>
            </a:r>
          </a:p>
          <a:p>
            <a:pPr lvl="1"/>
            <a:r>
              <a:rPr lang="en-US" dirty="0" smtClean="0"/>
              <a:t>Percent of students who graduate in 4 or 5 years with a regular high school diploma</a:t>
            </a:r>
          </a:p>
          <a:p>
            <a:r>
              <a:rPr lang="en-US" dirty="0" smtClean="0"/>
              <a:t>Elementary and middle schools</a:t>
            </a:r>
          </a:p>
          <a:p>
            <a:pPr lvl="1"/>
            <a:r>
              <a:rPr lang="en-US" dirty="0" smtClean="0"/>
              <a:t>Predictor for high school graduation</a:t>
            </a:r>
          </a:p>
          <a:p>
            <a:pPr lvl="1"/>
            <a:r>
              <a:rPr lang="en-US" dirty="0"/>
              <a:t>P</a:t>
            </a:r>
            <a:r>
              <a:rPr lang="en-US" dirty="0" smtClean="0"/>
              <a:t>ercent of student assessments scoring at Proficient or Distinguished Learner</a:t>
            </a:r>
          </a:p>
          <a:p>
            <a:endParaRPr lang="en-US" dirty="0"/>
          </a:p>
        </p:txBody>
      </p:sp>
    </p:spTree>
    <p:extLst>
      <p:ext uri="{BB962C8B-B14F-4D97-AF65-F5344CB8AC3E}">
        <p14:creationId xmlns:p14="http://schemas.microsoft.com/office/powerpoint/2010/main" val="2145634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GaDOE-PowerPoint-Templat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age_x0020_SubHeader xmlns="a8154bc8-bb35-436d-b945-514ee68a8c9c" xsi:nil="true"/>
    <TaxCatchAll xmlns="1d496aed-39d0-4758-b3cf-4e4773287716"/>
    <Page xmlns="a8154bc8-bb35-436d-b945-514ee68a8c9c" xsi:nil="true"/>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A80DFEA50CB0046BF2C0AFF3BC331DC" ma:contentTypeVersion="3" ma:contentTypeDescription="Create a new document." ma:contentTypeScope="" ma:versionID="c283de7c1d543121b97e3865e0695c85">
  <xsd:schema xmlns:xsd="http://www.w3.org/2001/XMLSchema" xmlns:xs="http://www.w3.org/2001/XMLSchema" xmlns:p="http://schemas.microsoft.com/office/2006/metadata/properties" xmlns:ns1="http://schemas.microsoft.com/sharepoint/v3" xmlns:ns2="1d496aed-39d0-4758-b3cf-4e4773287716" xmlns:ns3="a8154bc8-bb35-436d-b945-514ee68a8c9c" targetNamespace="http://schemas.microsoft.com/office/2006/metadata/properties" ma:root="true" ma:fieldsID="65a24ac6028603517bb96f649fe35a73" ns1:_="" ns2:_="" ns3:_="">
    <xsd:import namespace="http://schemas.microsoft.com/sharepoint/v3"/>
    <xsd:import namespace="1d496aed-39d0-4758-b3cf-4e4773287716"/>
    <xsd:import namespace="a8154bc8-bb35-436d-b945-514ee68a8c9c"/>
    <xsd:element name="properties">
      <xsd:complexType>
        <xsd:sequence>
          <xsd:element name="documentManagement">
            <xsd:complexType>
              <xsd:all>
                <xsd:element ref="ns2:TaxCatchAll" minOccurs="0"/>
                <xsd:element ref="ns2:TaxCatchAllLabel" minOccurs="0"/>
                <xsd:element ref="ns1:PublishingStartDate" minOccurs="0"/>
                <xsd:element ref="ns1:PublishingExpirationDate" minOccurs="0"/>
                <xsd:element ref="ns3:Page" minOccurs="0"/>
                <xsd:element ref="ns3:Page_x0020_SubHead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internalName="PublishingStartDate">
      <xsd:simpleType>
        <xsd:restriction base="dms:Unknown"/>
      </xsd:simpleType>
    </xsd:element>
    <xsd:element name="PublishingExpirationDate" ma:index="11" nillable="true" ma:displayName="Scheduling End Da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d496aed-39d0-4758-b3cf-4e4773287716" elementFormDefault="qualified">
    <xsd:import namespace="http://schemas.microsoft.com/office/2006/documentManagement/types"/>
    <xsd:import namespace="http://schemas.microsoft.com/office/infopath/2007/PartnerControls"/>
    <xsd:element name="TaxCatchAll" ma:index="8" nillable="true" ma:displayName="Taxonomy Catch All Column" ma:description="" ma:hidden="true" ma:list="{c9dd594f-b3c3-485c-979e-10fa5fdd8c85}" ma:internalName="TaxCatchAll" ma:showField="CatchAllData" ma:web="f9e61c99-8b37-4962-a864-d7fde1b0d03b">
      <xsd:complexType>
        <xsd:complexContent>
          <xsd:extension base="dms:MultiChoiceLookup">
            <xsd:sequence>
              <xsd:element name="Value" type="dms:Lookup" maxOccurs="unbounded" minOccurs="0" nillable="true"/>
            </xsd:sequence>
          </xsd:extension>
        </xsd:complexContent>
      </xsd:complexType>
    </xsd:element>
    <xsd:element name="TaxCatchAllLabel" ma:index="9" nillable="true" ma:displayName="Taxonomy Catch All Column1" ma:description="" ma:hidden="true" ma:list="{c9dd594f-b3c3-485c-979e-10fa5fdd8c85}" ma:internalName="TaxCatchAllLabel" ma:readOnly="true" ma:showField="CatchAllDataLabel" ma:web="f9e61c99-8b37-4962-a864-d7fde1b0d03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8154bc8-bb35-436d-b945-514ee68a8c9c" elementFormDefault="qualified">
    <xsd:import namespace="http://schemas.microsoft.com/office/2006/documentManagement/types"/>
    <xsd:import namespace="http://schemas.microsoft.com/office/infopath/2007/PartnerControls"/>
    <xsd:element name="Page" ma:index="12" nillable="true" ma:displayName="Page" ma:list="{1ca1c6eb-ac07-461a-b586-9a100c01952f}" ma:internalName="Page" ma:web="3dce0f95-ae0d-4318-9a7a-6e6e5d30cbaf">
      <xsd:simpleType>
        <xsd:restriction base="dms:Lookup"/>
      </xsd:simpleType>
    </xsd:element>
    <xsd:element name="Page_x0020_SubHeader" ma:index="13" nillable="true" ma:displayName="Page SubHeader" ma:internalName="Page_x0020_SubHeader">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88A7C3-2BB5-4A18-898A-30CE89B2372C}"/>
</file>

<file path=customXml/itemProps2.xml><?xml version="1.0" encoding="utf-8"?>
<ds:datastoreItem xmlns:ds="http://schemas.openxmlformats.org/officeDocument/2006/customXml" ds:itemID="{1CF00EE7-5F6E-409F-88CA-8BEF9EFD5F4F}"/>
</file>

<file path=customXml/itemProps3.xml><?xml version="1.0" encoding="utf-8"?>
<ds:datastoreItem xmlns:ds="http://schemas.openxmlformats.org/officeDocument/2006/customXml" ds:itemID="{32C4D31E-31FD-49B8-9284-597F7A00650E}"/>
</file>

<file path=docProps/app.xml><?xml version="1.0" encoding="utf-8"?>
<Properties xmlns="http://schemas.openxmlformats.org/officeDocument/2006/extended-properties" xmlns:vt="http://schemas.openxmlformats.org/officeDocument/2006/docPropsVTypes">
  <Template>GaDOE-PowerPoint-WhiteTemplate</Template>
  <TotalTime>10388</TotalTime>
  <Words>1926</Words>
  <Application>Microsoft Office PowerPoint</Application>
  <PresentationFormat>On-screen Show (4:3)</PresentationFormat>
  <Paragraphs>289</Paragraphs>
  <Slides>30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Arial Rounded MT Bold</vt:lpstr>
      <vt:lpstr>Calibri</vt:lpstr>
      <vt:lpstr>Tahoma</vt:lpstr>
      <vt:lpstr>Times New Roman</vt:lpstr>
      <vt:lpstr>GaDOE-PowerPoint-Template</vt:lpstr>
      <vt:lpstr>CCRPI and ESSA</vt:lpstr>
      <vt:lpstr>Objectives</vt:lpstr>
      <vt:lpstr>Overview of the CCRPI</vt:lpstr>
      <vt:lpstr>What is the CCRPI?</vt:lpstr>
      <vt:lpstr>What does CCRPI measure?</vt:lpstr>
      <vt:lpstr>Achievement</vt:lpstr>
      <vt:lpstr>Content Mastery</vt:lpstr>
      <vt:lpstr>Post Readiness</vt:lpstr>
      <vt:lpstr>Graduation Rate or Predictor for HS Graduation</vt:lpstr>
      <vt:lpstr>Progress</vt:lpstr>
      <vt:lpstr>Achievement Gap</vt:lpstr>
      <vt:lpstr>Challenge Points</vt:lpstr>
      <vt:lpstr>Scoring</vt:lpstr>
      <vt:lpstr>Changes for 2016 and 2017</vt:lpstr>
      <vt:lpstr>Changes for 2016</vt:lpstr>
      <vt:lpstr>Changes for 2017</vt:lpstr>
      <vt:lpstr>Changes for 2017</vt:lpstr>
      <vt:lpstr>ESSA and Opportunities for CCRPI</vt:lpstr>
      <vt:lpstr>Georgia’s ESSA Plan</vt:lpstr>
      <vt:lpstr>Accountability Working Committee</vt:lpstr>
      <vt:lpstr>CCRPI Survey of School and District Leaders</vt:lpstr>
      <vt:lpstr>CCRPI Survey of School and District Leaders</vt:lpstr>
      <vt:lpstr>CCRPI Survey of School and District Leaders</vt:lpstr>
      <vt:lpstr>CCRPI Survey of School and District Leaders</vt:lpstr>
      <vt:lpstr>CCRPI Survey of School and District Leaders</vt:lpstr>
      <vt:lpstr>CCRPI Survey of School and District Leaders</vt:lpstr>
      <vt:lpstr>CCRPI Survey of School and District Leaders</vt:lpstr>
      <vt:lpstr>CCRPI Survey of School and District Leaders</vt:lpstr>
      <vt:lpstr>CCRPI Survey of School and District Leaders</vt:lpstr>
      <vt:lpstr>Questions?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Beck</dc:creator>
  <cp:lastModifiedBy>Allison Timberlake</cp:lastModifiedBy>
  <cp:revision>266</cp:revision>
  <cp:lastPrinted>2016-06-07T16:11:32Z</cp:lastPrinted>
  <dcterms:created xsi:type="dcterms:W3CDTF">2015-12-01T02:44:20Z</dcterms:created>
  <dcterms:modified xsi:type="dcterms:W3CDTF">2016-09-09T01:08:20Z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0x010100BA80DFEA50CB0046BF2C0AFF3BC331DC</vt:lpwstr>
  </property>
</Properties>
</file>