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Masters/slideMaster2.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9.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0.xml" ContentType="application/vnd.openxmlformats-officedocument.presentationml.slideMaster+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Masters/slideMaster1.xml" ContentType="application/vnd.openxmlformats-officedocument.presentationml.slideMaster+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86.xml" ContentType="application/vnd.openxmlformats-officedocument.presentationml.slideLayout+xml"/>
  <Override PartName="/ppt/slideLayouts/slideLayout80.xml" ContentType="application/vnd.openxmlformats-officedocument.presentationml.slideLayout+xml"/>
  <Override PartName="/ppt/slideLayouts/slideLayout8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7.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9.xml" ContentType="application/vnd.openxmlformats-officedocument.presentationml.slideLayout+xml"/>
  <Override PartName="/ppt/slideLayouts/slideLayout128.xml" ContentType="application/vnd.openxmlformats-officedocument.presentationml.slideLayout+xml"/>
  <Override PartName="/ppt/slideLayouts/slideLayout117.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106.xml" ContentType="application/vnd.openxmlformats-officedocument.presentationml.slideLayout+xml"/>
  <Override PartName="/ppt/slideLayouts/slideLayout118.xml" ContentType="application/vnd.openxmlformats-officedocument.presentationml.slideLayout+xml"/>
  <Override PartName="/ppt/slideLayouts/slideLayout112.xml" ContentType="application/vnd.openxmlformats-officedocument.presentationml.slideLayout+xml"/>
  <Override PartName="/ppt/slideLayouts/slideLayout108.xml" ContentType="application/vnd.openxmlformats-officedocument.presentationml.slideLayout+xml"/>
  <Override PartName="/ppt/slideLayouts/slideLayout115.xml" ContentType="application/vnd.openxmlformats-officedocument.presentationml.slideLayout+xml"/>
  <Override PartName="/ppt/slideLayouts/slideLayout109.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0.xml" ContentType="application/vnd.openxmlformats-officedocument.presentationml.slideLayout+xml"/>
  <Override PartName="/ppt/slideLayouts/slideLayout116.xml" ContentType="application/vnd.openxmlformats-officedocument.presentationml.slideLayout+xml"/>
  <Override PartName="/ppt/slideLayouts/slideLayout111.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8.xml" ContentType="application/vnd.openxmlformats-officedocument.theme+xml"/>
  <Override PartName="/ppt/theme/theme11.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3.xml" ContentType="application/vnd.openxmlformats-officedocument.theme+xml"/>
  <Override PartName="/ppt/theme/theme1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notesMasterIdLst>
    <p:notesMasterId r:id="rId60"/>
  </p:notesMasterIdLst>
  <p:sldIdLst>
    <p:sldId id="256" r:id="rId13"/>
    <p:sldId id="257" r:id="rId14"/>
    <p:sldId id="286" r:id="rId15"/>
    <p:sldId id="287" r:id="rId16"/>
    <p:sldId id="288" r:id="rId17"/>
    <p:sldId id="291" r:id="rId18"/>
    <p:sldId id="289" r:id="rId19"/>
    <p:sldId id="292" r:id="rId20"/>
    <p:sldId id="290" r:id="rId21"/>
    <p:sldId id="293" r:id="rId22"/>
    <p:sldId id="266" r:id="rId23"/>
    <p:sldId id="303" r:id="rId24"/>
    <p:sldId id="331" r:id="rId25"/>
    <p:sldId id="281" r:id="rId26"/>
    <p:sldId id="304" r:id="rId27"/>
    <p:sldId id="305" r:id="rId28"/>
    <p:sldId id="306" r:id="rId29"/>
    <p:sldId id="307" r:id="rId30"/>
    <p:sldId id="308" r:id="rId31"/>
    <p:sldId id="309" r:id="rId32"/>
    <p:sldId id="310" r:id="rId33"/>
    <p:sldId id="311" r:id="rId34"/>
    <p:sldId id="312" r:id="rId35"/>
    <p:sldId id="313" r:id="rId36"/>
    <p:sldId id="297" r:id="rId37"/>
    <p:sldId id="298" r:id="rId38"/>
    <p:sldId id="280" r:id="rId39"/>
    <p:sldId id="316" r:id="rId40"/>
    <p:sldId id="317" r:id="rId41"/>
    <p:sldId id="318" r:id="rId42"/>
    <p:sldId id="302" r:id="rId43"/>
    <p:sldId id="284" r:id="rId44"/>
    <p:sldId id="285" r:id="rId45"/>
    <p:sldId id="315" r:id="rId46"/>
    <p:sldId id="274" r:id="rId47"/>
    <p:sldId id="275" r:id="rId48"/>
    <p:sldId id="276" r:id="rId49"/>
    <p:sldId id="277" r:id="rId50"/>
    <p:sldId id="278" r:id="rId51"/>
    <p:sldId id="282" r:id="rId52"/>
    <p:sldId id="330" r:id="rId53"/>
    <p:sldId id="329" r:id="rId54"/>
    <p:sldId id="326" r:id="rId55"/>
    <p:sldId id="327" r:id="rId56"/>
    <p:sldId id="328" r:id="rId57"/>
    <p:sldId id="332" r:id="rId58"/>
    <p:sldId id="32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860" y="-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468"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customXml" Target="../customXml/item3.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426260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38</a:t>
            </a:fld>
            <a:endParaRPr lang="en-US"/>
          </a:p>
        </p:txBody>
      </p:sp>
    </p:spTree>
    <p:extLst>
      <p:ext uri="{BB962C8B-B14F-4D97-AF65-F5344CB8AC3E}">
        <p14:creationId xmlns:p14="http://schemas.microsoft.com/office/powerpoint/2010/main" val="262382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39</a:t>
            </a:fld>
            <a:endParaRPr lang="en-US"/>
          </a:p>
        </p:txBody>
      </p:sp>
    </p:spTree>
    <p:extLst>
      <p:ext uri="{BB962C8B-B14F-4D97-AF65-F5344CB8AC3E}">
        <p14:creationId xmlns:p14="http://schemas.microsoft.com/office/powerpoint/2010/main" val="100384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40</a:t>
            </a:fld>
            <a:endParaRPr lang="en-US"/>
          </a:p>
        </p:txBody>
      </p:sp>
    </p:spTree>
    <p:extLst>
      <p:ext uri="{BB962C8B-B14F-4D97-AF65-F5344CB8AC3E}">
        <p14:creationId xmlns:p14="http://schemas.microsoft.com/office/powerpoint/2010/main" val="427617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19872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324081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Board has approved the 2016 indicators as they are currently written (see </a:t>
            </a:r>
            <a:r>
              <a:rPr lang="en-US" dirty="0" err="1"/>
              <a:t>eBoard</a:t>
            </a:r>
            <a:r>
              <a:rPr lang="en-US" dirty="0"/>
              <a:t>) but the Board noted that we need to revisit the indicators once we have completed Milestones standard setting and have more information. Especially pertinent is the fact that Developing Learners on Milestones have partial proficiency and we may need to revisit how that is handled in CCRPI.</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312787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1F5F12-1703-450C-A017-9C23A9532E87}"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270274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144861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a:p>
        </p:txBody>
      </p:sp>
    </p:spTree>
    <p:extLst>
      <p:ext uri="{BB962C8B-B14F-4D97-AF65-F5344CB8AC3E}">
        <p14:creationId xmlns:p14="http://schemas.microsoft.com/office/powerpoint/2010/main" val="121515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196060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a:p>
        </p:txBody>
      </p:sp>
    </p:spTree>
    <p:extLst>
      <p:ext uri="{BB962C8B-B14F-4D97-AF65-F5344CB8AC3E}">
        <p14:creationId xmlns:p14="http://schemas.microsoft.com/office/powerpoint/2010/main" val="2741749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8/5/2016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8/5/2016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30363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068079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164577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61017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07095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846240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776563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59885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17012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2856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8/5/2016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862928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03420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156287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932113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575566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240706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937090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437401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88589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7366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solidFill>
                  <a:prstClr val="white"/>
                </a:solidFill>
              </a:rPr>
              <a:pPr/>
              <a:t>8/5/2016</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9547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135245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58739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925586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279279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060185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997224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723958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642028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12349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9809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solidFill>
                  <a:prstClr val="white"/>
                </a:solidFill>
              </a:rPr>
              <a:pPr/>
              <a:t>8/5/2016</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4379429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66286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549637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4335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solidFill>
                  <a:prstClr val="white"/>
                </a:solidFill>
              </a:rPr>
              <a:pPr/>
              <a:t>8/5/2016</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874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solidFill>
                  <a:prstClr val="white"/>
                </a:solidFill>
              </a:rPr>
              <a:pPr/>
              <a:t>8/5/2016</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68547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solidFill>
                  <a:prstClr val="white"/>
                </a:solidFill>
              </a:rPr>
              <a:pPr/>
              <a:t>8/5/2016</a:t>
            </a:fld>
            <a:endParaRPr lang="en-US" dirty="0">
              <a:solidFill>
                <a:prstClr val="white"/>
              </a:solidFill>
            </a:endParaRPr>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66620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solidFill>
                  <a:prstClr val="white"/>
                </a:solidFill>
              </a:rPr>
              <a:pPr/>
              <a:t>8/5/2016</a:t>
            </a:fld>
            <a:endParaRPr lang="en-US" dirty="0">
              <a:solidFill>
                <a:prstClr val="white"/>
              </a:solidFill>
            </a:endParaRPr>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73512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solidFill>
                  <a:prstClr val="white"/>
                </a:solidFill>
              </a:rPr>
              <a:pPr/>
              <a:t>8/5/2016</a:t>
            </a:fld>
            <a:endParaRPr lang="en-US" dirty="0">
              <a:solidFill>
                <a:prstClr val="white"/>
              </a:solidFill>
            </a:endParaRPr>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188421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solidFill>
                  <a:prstClr val="white"/>
                </a:solidFill>
              </a:rPr>
              <a:pPr/>
              <a:t>8/5/2016</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7940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8/5/2016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solidFill>
                  <a:prstClr val="white"/>
                </a:solidFill>
              </a:rPr>
              <a:pPr/>
              <a:t>8/5/2016</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919222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solidFill>
                  <a:prstClr val="white"/>
                </a:solidFill>
              </a:rPr>
              <a:pPr/>
              <a:t>8/5/2016</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228955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solidFill>
                  <a:prstClr val="white"/>
                </a:solidFill>
              </a:rPr>
              <a:pPr/>
              <a:t>8/5/2016</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0450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8CC43C-2AC1-4552-84F5-83A523FD3455}" type="datetime1">
              <a:rPr lang="en-US">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48975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478237-1476-46DB-B644-D2E215B71B89}" type="datetime1">
              <a:rPr lang="en-US">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73396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95E7BE-F171-464B-9FC8-A0D94A5B4E9C}" type="datetime1">
              <a:rPr lang="en-US">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387467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31421D-6BB0-4747-97D2-A58852784336}" type="datetime1">
              <a:rPr lang="en-US">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3469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F7702E-48BB-4389-AA9B-6776176D83AA}" type="datetime1">
              <a:rPr lang="en-US">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93628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AAA08B-407C-4CAD-8EBF-25E651CB9B3C}" type="datetime1">
              <a:rPr lang="en-US">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6823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50D340-5944-4A29-9384-18FEF59D925C}" type="datetime1">
              <a:rPr lang="en-US">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3177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8/5/2016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22911F-29D6-49D3-9DD4-899F89FEFBEE}" type="datetime1">
              <a:rPr lang="en-US">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37715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2033FC-E2C0-446C-8558-E54C38AB7730}" type="datetime1">
              <a:rPr lang="en-US">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47329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7969FD-D93B-46EF-B9E2-73F3E532B182}" type="datetime1">
              <a:rPr lang="en-US">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34958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04E492-2439-4AC7-AAA0-172A84232C02}" type="datetime1">
              <a:rPr lang="en-US">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74408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6211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3488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4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3466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9735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2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8/5/2016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674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662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984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226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60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395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2919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430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8783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00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8/5/2016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80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0896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0530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545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408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1803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34289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54935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9725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33265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8/5/2016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04092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69899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18296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03102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05259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26826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28451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582128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3471643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8269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8/5/2016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68570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55032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11943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487241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36716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394038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68466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20363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651473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7619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8/5/2016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294718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45470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975405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76585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01827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2155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1897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59382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764239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06FDD-D0FE-4CFD-8687-E8A67149C9CE}"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BFC2A04-01FB-4C32-9345-6FC8C029A4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4258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8/5/2016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89940C-31ED-46E6-9BF5-C0F3ADDF7FD3}"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160A3190-5635-43D3-B348-B3069216D49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21808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19AC6-0ACC-4DE4-80C7-710CF6D5FDFD}"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FCB67A19-668E-4C4B-95C7-E25D7A04F2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99988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8C2D10-E558-4808-8240-9B079F3B7FB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D78032DB-92D7-431E-AA4A-F5BBA3EC565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01818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91E4BC-AC5C-4E3A-890E-D122D9415ED4}" type="datetime1">
              <a:rPr lang="en-US" smtClean="0">
                <a:solidFill>
                  <a:prstClr val="black"/>
                </a:solidFill>
              </a:rPr>
              <a:pPr>
                <a:defRPr/>
              </a:pPr>
              <a:t>8/5/2016</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defRPr/>
            </a:lvl1pPr>
          </a:lstStyle>
          <a:p>
            <a:fld id="{A4A17CB3-39BB-4C45-BEC4-EB7C23223E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165506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56F396-F6E9-4FE4-9208-586EA519021F}" type="datetime1">
              <a:rPr lang="en-US" smtClean="0">
                <a:solidFill>
                  <a:prstClr val="black"/>
                </a:solidFill>
              </a:rPr>
              <a:pPr>
                <a:defRPr/>
              </a:pPr>
              <a:t>8/5/2016</a:t>
            </a:fld>
            <a:endParaRPr lang="en-US" dirty="0">
              <a:solidFill>
                <a:prstClr val="black"/>
              </a:solidFill>
            </a:endParaRPr>
          </a:p>
        </p:txBody>
      </p:sp>
      <p:sp>
        <p:nvSpPr>
          <p:cNvPr id="4" name="Slide Number Placeholder 5"/>
          <p:cNvSpPr>
            <a:spLocks noGrp="1"/>
          </p:cNvSpPr>
          <p:nvPr>
            <p:ph type="sldNum" sz="quarter" idx="11"/>
          </p:nvPr>
        </p:nvSpPr>
        <p:spPr/>
        <p:txBody>
          <a:bodyPr/>
          <a:lstStyle>
            <a:lvl1pPr>
              <a:defRPr/>
            </a:lvl1pPr>
          </a:lstStyle>
          <a:p>
            <a:fld id="{009A63DE-1C78-42A7-8082-EC113A0CAB7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07231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995AC-6A40-4DC0-90D0-128AA7027B5A}" type="datetime1">
              <a:rPr lang="en-US" smtClean="0">
                <a:solidFill>
                  <a:prstClr val="black"/>
                </a:solidFill>
              </a:rPr>
              <a:pPr>
                <a:defRPr/>
              </a:pPr>
              <a:t>8/5/2016</a:t>
            </a:fld>
            <a:endParaRPr lang="en-US" dirty="0">
              <a:solidFill>
                <a:prstClr val="black"/>
              </a:solidFill>
            </a:endParaRPr>
          </a:p>
        </p:txBody>
      </p:sp>
      <p:sp>
        <p:nvSpPr>
          <p:cNvPr id="3" name="Slide Number Placeholder 5"/>
          <p:cNvSpPr>
            <a:spLocks noGrp="1"/>
          </p:cNvSpPr>
          <p:nvPr>
            <p:ph type="sldNum" sz="quarter" idx="11"/>
          </p:nvPr>
        </p:nvSpPr>
        <p:spPr/>
        <p:txBody>
          <a:bodyPr/>
          <a:lstStyle>
            <a:lvl1pPr>
              <a:defRPr/>
            </a:lvl1pPr>
          </a:lstStyle>
          <a:p>
            <a:fld id="{275649B0-661E-4C81-BF6E-F2D005F24F6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790379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D7664E-F25F-4832-8C24-35707881944E}"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973DEEA2-7AE8-4836-A6C7-08833224C6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41999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142E55-BBCF-4F0E-856C-19740444B782}"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vl1pPr>
          </a:lstStyle>
          <a:p>
            <a:fld id="{1BAEBCBD-25DB-47CB-987E-761B310CC3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095594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09C9EA-DD00-49B9-A311-AED87711609A}"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CFE74FE6-5688-4743-9112-23123C684D9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05411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424617-774D-4FA7-9402-B1A3E9EFEEA7}" type="datetime1">
              <a:rPr lang="en-US" smtClean="0">
                <a:solidFill>
                  <a:prstClr val="black"/>
                </a:solidFill>
              </a:rPr>
              <a:pPr>
                <a:defRPr/>
              </a:pPr>
              <a:t>8/5/2016</a:t>
            </a:fld>
            <a:endParaRPr lang="en-US" dirty="0">
              <a:solidFill>
                <a:prstClr val="black"/>
              </a:solidFill>
            </a:endParaRPr>
          </a:p>
        </p:txBody>
      </p:sp>
      <p:sp>
        <p:nvSpPr>
          <p:cNvPr id="5" name="Slide Number Placeholder 5"/>
          <p:cNvSpPr>
            <a:spLocks noGrp="1"/>
          </p:cNvSpPr>
          <p:nvPr>
            <p:ph type="sldNum" sz="quarter" idx="11"/>
          </p:nvPr>
        </p:nvSpPr>
        <p:spPr/>
        <p:txBody>
          <a:bodyPr/>
          <a:lstStyle>
            <a:lvl1pPr>
              <a:defRPr/>
            </a:lvl1pPr>
          </a:lstStyle>
          <a:p>
            <a:fld id="{805123A1-B95D-4C9A-95C3-B8828CC41F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5783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gadoe.org/"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5425841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36529288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723275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solidFill>
                  <a:prstClr val="white"/>
                </a:solidFill>
              </a:rPr>
              <a:pPr/>
              <a:t>8/5/2016</a:t>
            </a:fld>
            <a:endParaRPr lang="en-US" dirty="0">
              <a:solidFill>
                <a:prstClr val="white"/>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15"/>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956249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76127E35-97A4-444D-AF4F-C0A11EE0A7FA}" type="datetime1">
              <a:rPr lang="en-US">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3022823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24133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97D26-AAE2-4195-865E-296591B674E5}" type="datetimeFigureOut">
              <a:rPr lang="en-US" smtClean="0">
                <a:solidFill>
                  <a:prstClr val="black">
                    <a:tint val="75000"/>
                  </a:prstClr>
                </a:solidFill>
              </a:rPr>
              <a:pPr/>
              <a:t>8/5/2016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02DDA-45D5-4E88-A968-F8703E64BF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9809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816701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33500506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2570213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0966B37B-76DB-45DA-A3C3-6D2283E6C51F}" type="datetime1">
              <a:rPr lang="en-US" smtClean="0">
                <a:solidFill>
                  <a:prstClr val="black"/>
                </a:solidFill>
              </a:rPr>
              <a:pPr>
                <a:defRPr/>
              </a:pPr>
              <a:t>8/5/2016</a:t>
            </a:fld>
            <a:endParaRPr lang="en-US" dirty="0">
              <a:solidFill>
                <a:prstClr val="black"/>
              </a:solidFill>
            </a:endParaRP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anose="020F0502020204030204" pitchFamily="34" charset="0"/>
              </a:defRPr>
            </a:lvl1pPr>
          </a:lstStyle>
          <a:p>
            <a:pPr fontAlgn="base">
              <a:spcBef>
                <a:spcPct val="0"/>
              </a:spcBef>
              <a:spcAft>
                <a:spcPct val="0"/>
              </a:spcAft>
            </a:pPr>
            <a:fld id="{79447659-7148-42E9-85EF-767B9BB0B7D4}" type="slidenum">
              <a:rPr lang="en-US" altLang="en-US">
                <a:solidFill>
                  <a:prstClr val="black"/>
                </a:solidFill>
                <a:cs typeface="Arial" panose="020B0604020202020204" pitchFamily="34" charset="0"/>
              </a:rPr>
              <a:pPr fontAlgn="base">
                <a:spcBef>
                  <a:spcPct val="0"/>
                </a:spcBef>
                <a:spcAft>
                  <a:spcPct val="0"/>
                </a:spcAft>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418778032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For-Educators.aspx" TargetMode="External"/><Relationship Id="rId2" Type="http://schemas.openxmlformats.org/officeDocument/2006/relationships/hyperlink" Target="https://www.gadoe.org/Curriculum-Instruction-and-Assessment/Accountability/Documents/Reference%20Guides%20and%20Support%20Files/2016%20CCRPI%20Data%20Element%20Quick%20Reference%20Guide%2004.05.16.xlsx" TargetMode="Externa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quasar.as.utexas.edu/BillInfo/JulianDateCalc.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default.aspx" TargetMode="External"/><Relationship Id="rId2" Type="http://schemas.openxmlformats.org/officeDocument/2006/relationships/hyperlink" Target="https://www.gadoe.org/Curriculum-Instruction-and-Assessment/Accountability/Documents/Contact%20Lists/Accountability%20Specialists%20List%203.4.16.xlsx"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gadoe.org/Curriculum-Instruction-and-Assessment/CTAE/Pages/Elementary-Cluster-Activities.aspx" TargetMode="External"/><Relationship Id="rId2" Type="http://schemas.openxmlformats.org/officeDocument/2006/relationships/hyperlink" Target="https://www.gadoe.org/Curriculum-Instruction-and-Assessment/CTAE/Pages/Capstone.aspx"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gadoe.org/wholechild/Pages/Safe-and-Drug-Free-Schools.aspx" TargetMode="External"/><Relationship Id="rId2" Type="http://schemas.openxmlformats.org/officeDocument/2006/relationships/hyperlink" Target="https://www.gadoe.org/Curriculum-Instruction-and-Assessment/CTAE/Pages/default.aspx"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gadoe.org/School-Improvement/Teacher-and-Leader-Effectiveness/Pages/Student-Learning-Objectives.aspx" TargetMode="External"/><Relationship Id="rId2" Type="http://schemas.openxmlformats.org/officeDocument/2006/relationships/hyperlink" Target="https://www.gadoe.org/Curriculum-Instruction-and-Assessment/CTAE/Pages/Counselor-Information-.aspx"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default.aspx" TargetMode="External"/><Relationship Id="rId2" Type="http://schemas.openxmlformats.org/officeDocument/2006/relationships/hyperlink" Target="https://www.gadoe.org/Curriculum-Instruction-and-Assessment/Curriculum-and-Instruction/Pages/default.aspx"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gadoe.org/surveys/AsAc-H8PBVZM"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tfloyd@doe.k12.ga.us" TargetMode="External"/><Relationship Id="rId7" Type="http://schemas.openxmlformats.org/officeDocument/2006/relationships/hyperlink" Target="mailto:mfincher@doe.k12.ga.us" TargetMode="External"/><Relationship Id="rId2" Type="http://schemas.openxmlformats.org/officeDocument/2006/relationships/hyperlink" Target="mailto:atimberlake@doe.k12.ga.us" TargetMode="External"/><Relationship Id="rId1" Type="http://schemas.openxmlformats.org/officeDocument/2006/relationships/slideLayout" Target="../slideLayouts/slideLayout3.xml"/><Relationship Id="rId6" Type="http://schemas.openxmlformats.org/officeDocument/2006/relationships/hyperlink" Target="mailto:pswartzberg@doe.k12.ga.us" TargetMode="External"/><Relationship Id="rId5" Type="http://schemas.openxmlformats.org/officeDocument/2006/relationships/hyperlink" Target="mailto:qqin@doe.k12.ga.us" TargetMode="External"/><Relationship Id="rId4" Type="http://schemas.openxmlformats.org/officeDocument/2006/relationships/hyperlink" Target="mailto:aogletree@doe.k12.ga.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8" name="Content Placeholder 2"/>
          <p:cNvSpPr>
            <a:spLocks noGrp="1"/>
          </p:cNvSpPr>
          <p:nvPr>
            <p:ph type="ctrTitle"/>
          </p:nvPr>
        </p:nvSpPr>
        <p:spPr bwMode="auto">
          <a:xfrm>
            <a:off x="628650" y="1883081"/>
            <a:ext cx="7772400" cy="433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ltLang="en-US" sz="4400" dirty="0"/>
              <a:t/>
            </a:r>
            <a:br>
              <a:rPr lang="en-US" altLang="en-US" sz="4400" dirty="0"/>
            </a:br>
            <a:r>
              <a:rPr lang="en-US" altLang="en-US" sz="4800" b="1" dirty="0" smtClean="0"/>
              <a:t>CCRPI</a:t>
            </a:r>
          </a:p>
          <a:p>
            <a:pPr marL="0" indent="0" algn="ctr">
              <a:buFont typeface="Arial" panose="020B0604020202020204" pitchFamily="34" charset="0"/>
              <a:buNone/>
            </a:pPr>
            <a:r>
              <a:rPr lang="en-US" altLang="en-US" b="1" dirty="0" smtClean="0"/>
              <a:t>FY 2017 Data Collections Annual Conference</a:t>
            </a:r>
          </a:p>
          <a:p>
            <a:pPr marL="0" indent="0" algn="ctr">
              <a:buFont typeface="Arial" panose="020B0604020202020204" pitchFamily="34" charset="0"/>
              <a:buNone/>
            </a:pPr>
            <a:r>
              <a:rPr lang="en-US" altLang="en-US" sz="2500" b="1" dirty="0" smtClean="0"/>
              <a:t>August 24, 2016</a:t>
            </a:r>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274638"/>
            <a:ext cx="8915400" cy="1143000"/>
          </a:xfrm>
        </p:spPr>
        <p:txBody>
          <a:bodyPr/>
          <a:lstStyle/>
          <a:p>
            <a:pPr eaLnBrk="1" hangingPunct="1"/>
            <a:r>
              <a:rPr lang="en-US" altLang="en-US" sz="2400" i="1" smtClean="0"/>
              <a:t>Exceeding the Bar Indicators </a:t>
            </a:r>
            <a:br>
              <a:rPr lang="en-US" altLang="en-US" sz="2400" i="1" smtClean="0"/>
            </a:br>
            <a:endParaRPr lang="en-US" altLang="en-US" sz="2400" smtClean="0"/>
          </a:p>
        </p:txBody>
      </p:sp>
      <p:sp>
        <p:nvSpPr>
          <p:cNvPr id="3" name="Content Placeholder 2"/>
          <p:cNvSpPr>
            <a:spLocks noGrp="1"/>
          </p:cNvSpPr>
          <p:nvPr>
            <p:ph idx="1"/>
          </p:nvPr>
        </p:nvSpPr>
        <p:spPr>
          <a:xfrm>
            <a:off x="457200" y="1155700"/>
            <a:ext cx="8229600" cy="5478463"/>
          </a:xfrm>
        </p:spPr>
        <p:txBody>
          <a:bodyPr/>
          <a:lstStyle/>
          <a:p>
            <a:pPr marL="0" indent="0" eaLnBrk="1" hangingPunct="1">
              <a:buFont typeface="Arial" panose="020B0604020202020204" pitchFamily="34" charset="0"/>
              <a:buNone/>
              <a:defRPr/>
            </a:pPr>
            <a:r>
              <a:rPr lang="en-US" sz="1400" dirty="0" smtClean="0"/>
              <a:t>In addition to the eleven (11) items within the College and Career Ready Performance Index, elementary schools may earn additional points for these supplemental indicators.  </a:t>
            </a:r>
          </a:p>
          <a:p>
            <a:pPr marL="0" indent="0" eaLnBrk="1" hangingPunct="1">
              <a:buFont typeface="Arial" panose="020B0604020202020204" pitchFamily="34" charset="0"/>
              <a:buNone/>
              <a:defRPr/>
            </a:pPr>
            <a:endParaRPr lang="en-US" sz="1200" dirty="0" smtClean="0"/>
          </a:p>
          <a:p>
            <a:pPr marL="228600" indent="-228600" eaLnBrk="1" hangingPunct="1">
              <a:buFont typeface="Arial" charset="0"/>
              <a:buAutoNum type="arabicPeriod"/>
              <a:defRPr/>
            </a:pPr>
            <a:r>
              <a:rPr lang="en-US" sz="1200" dirty="0">
                <a:solidFill>
                  <a:srgbClr val="00B050"/>
                </a:solidFill>
                <a:cs typeface="Arial" pitchFamily="34" charset="0"/>
              </a:rPr>
              <a:t>Percent of students in grades 3 – 5 earning a passing score in above grade level core courses (ELA, reading, mathematics, science, social studies) and scoring at </a:t>
            </a:r>
            <a:r>
              <a:rPr lang="en-US" sz="1200" dirty="0" smtClean="0">
                <a:solidFill>
                  <a:srgbClr val="00B050"/>
                </a:solidFill>
              </a:rPr>
              <a:t>Proficient Learner or above on </a:t>
            </a:r>
            <a:r>
              <a:rPr lang="en-US" sz="1200" dirty="0">
                <a:solidFill>
                  <a:srgbClr val="00B050"/>
                </a:solidFill>
              </a:rPr>
              <a:t>all Georgia </a:t>
            </a:r>
            <a:r>
              <a:rPr lang="en-US" sz="1200" dirty="0" smtClean="0">
                <a:solidFill>
                  <a:srgbClr val="00B050"/>
                </a:solidFill>
              </a:rPr>
              <a:t>Milestones EOGs</a:t>
            </a:r>
            <a:endParaRPr lang="en-US" sz="1200" dirty="0">
              <a:solidFill>
                <a:srgbClr val="00B050"/>
              </a:solidFill>
              <a:cs typeface="Arial" pitchFamily="34" charset="0"/>
            </a:endParaRPr>
          </a:p>
          <a:p>
            <a:pPr marL="228600" indent="-228600" eaLnBrk="1" hangingPunct="1">
              <a:buFont typeface="Arial" charset="0"/>
              <a:buAutoNum type="arabicPeriod"/>
              <a:defRPr/>
            </a:pPr>
            <a:r>
              <a:rPr lang="en-US" sz="1200" dirty="0" smtClean="0">
                <a:solidFill>
                  <a:srgbClr val="00B050"/>
                </a:solidFill>
                <a:cs typeface="Arial" pitchFamily="34" charset="0"/>
              </a:rPr>
              <a:t>Percent of students earning a passing score in world language courses or earning a passing score in fine arts courses</a:t>
            </a:r>
          </a:p>
          <a:p>
            <a:pPr marL="228600" indent="-228600" eaLnBrk="1" hangingPunct="1">
              <a:buFont typeface="Arial" charset="0"/>
              <a:buAutoNum type="arabicPeriod"/>
              <a:defRPr/>
            </a:pPr>
            <a:r>
              <a:rPr lang="en-US" sz="1200" dirty="0" smtClean="0">
                <a:cs typeface="Arial" pitchFamily="34" charset="0"/>
              </a:rPr>
              <a:t>School has earned a Georgia Science, Technology, Engineering and Math (STEM) Program Certification</a:t>
            </a:r>
          </a:p>
          <a:p>
            <a:pPr marL="228600" indent="-228600" eaLnBrk="1" hangingPunct="1">
              <a:buFont typeface="Arial" charset="0"/>
              <a:buAutoNum type="arabicPeriod"/>
              <a:defRPr/>
            </a:pPr>
            <a:r>
              <a:rPr lang="en-US" sz="1200" dirty="0" smtClean="0">
                <a:solidFill>
                  <a:srgbClr val="00B050"/>
                </a:solidFill>
              </a:rPr>
              <a:t>Percent of 5</a:t>
            </a:r>
            <a:r>
              <a:rPr lang="en-US" sz="1200" baseline="30000" dirty="0" smtClean="0">
                <a:solidFill>
                  <a:srgbClr val="00B050"/>
                </a:solidFill>
              </a:rPr>
              <a:t>th</a:t>
            </a:r>
            <a:r>
              <a:rPr lang="en-US" sz="1200" dirty="0" smtClean="0">
                <a:solidFill>
                  <a:srgbClr val="00B050"/>
                </a:solidFill>
              </a:rPr>
              <a:t> grade students with a complete career portfolio by end of grade 5 (moves to face of CCRPI in 2016-2017)</a:t>
            </a:r>
          </a:p>
          <a:p>
            <a:pPr marL="228600" indent="-228600" eaLnBrk="1" hangingPunct="1">
              <a:buFont typeface="Arial" charset="0"/>
              <a:buAutoNum type="arabicPeriod"/>
              <a:defRPr/>
            </a:pPr>
            <a:r>
              <a:rPr lang="en-US" sz="1200" dirty="0">
                <a:cs typeface="Arial" pitchFamily="34" charset="0"/>
              </a:rPr>
              <a:t>Percent of teachers utilizing the Statewide Longitudinal Data </a:t>
            </a:r>
            <a:r>
              <a:rPr lang="en-US" sz="1200" dirty="0" smtClean="0">
                <a:cs typeface="Arial" pitchFamily="34" charset="0"/>
              </a:rPr>
              <a:t>System </a:t>
            </a:r>
            <a:r>
              <a:rPr lang="en-US" sz="1200" dirty="0">
                <a:cs typeface="Arial" pitchFamily="34" charset="0"/>
              </a:rPr>
              <a:t>(SLDS) </a:t>
            </a:r>
          </a:p>
          <a:p>
            <a:pPr marL="228600" indent="-228600" eaLnBrk="1" hangingPunct="1">
              <a:buFont typeface="Arial" charset="0"/>
              <a:buAutoNum type="arabicPeriod" startAt="6"/>
              <a:defRPr/>
            </a:pPr>
            <a:r>
              <a:rPr lang="en-US" sz="1200" dirty="0">
                <a:cs typeface="Arial" pitchFamily="34" charset="0"/>
              </a:rPr>
              <a:t>School or LEA-defined </a:t>
            </a:r>
            <a:r>
              <a:rPr lang="en-US" sz="1200" b="1" dirty="0">
                <a:cs typeface="Arial" pitchFamily="34" charset="0"/>
              </a:rPr>
              <a:t>innovative practice </a:t>
            </a:r>
            <a:r>
              <a:rPr lang="en-US" sz="1200" dirty="0">
                <a:cs typeface="Arial" pitchFamily="34" charset="0"/>
              </a:rPr>
              <a:t>accompanied by data </a:t>
            </a:r>
            <a:r>
              <a:rPr lang="en-US" sz="1200" b="1" dirty="0">
                <a:cs typeface="Arial" pitchFamily="34" charset="0"/>
              </a:rPr>
              <a:t>supporting improved student achievement</a:t>
            </a:r>
            <a:r>
              <a:rPr lang="en-US" sz="1200" dirty="0">
                <a:cs typeface="Arial" pitchFamily="34" charset="0"/>
              </a:rPr>
              <a:t>: examples include but are not limited to Charter System, Georgia College and Career Academy, </a:t>
            </a:r>
            <a:r>
              <a:rPr lang="en-US" sz="1200" dirty="0" smtClean="0">
                <a:cs typeface="Arial" pitchFamily="34" charset="0"/>
              </a:rPr>
              <a:t>Striving </a:t>
            </a:r>
            <a:r>
              <a:rPr lang="en-US" sz="1200" dirty="0">
                <a:cs typeface="Arial" pitchFamily="34" charset="0"/>
              </a:rPr>
              <a:t>Reader initiative, dual language immersion program, Literacy Design Collaborative (LDC) and/or Mathematics Design Collaborative (MDC), Response to Intervention (RTI), Positive Behavioral Interventions &amp; Supports (PBIS), local instructional initiatives, etc. Practice must be reported via the CCRPI Data Collection application. </a:t>
            </a:r>
          </a:p>
          <a:p>
            <a:pPr marL="228600" indent="-228600" eaLnBrk="1" hangingPunct="1">
              <a:buFont typeface="Arial" charset="0"/>
              <a:buAutoNum type="arabicPeriod" startAt="6"/>
              <a:defRPr/>
            </a:pPr>
            <a:r>
              <a:rPr lang="en-US" sz="1200" dirty="0">
                <a:cs typeface="Arial" pitchFamily="34" charset="0"/>
              </a:rPr>
              <a:t>School or LEA </a:t>
            </a:r>
            <a:r>
              <a:rPr lang="en-US" sz="1200" b="1" dirty="0" smtClean="0">
                <a:cs typeface="Arial" pitchFamily="34" charset="0"/>
              </a:rPr>
              <a:t>Research/Evidence-Based </a:t>
            </a:r>
            <a:r>
              <a:rPr lang="en-US" sz="1200" b="1" dirty="0">
                <a:cs typeface="Arial" pitchFamily="34" charset="0"/>
              </a:rPr>
              <a:t>Program/Practice </a:t>
            </a:r>
            <a:r>
              <a:rPr lang="en-US" sz="1200" dirty="0">
                <a:cs typeface="Arial" pitchFamily="34" charset="0"/>
              </a:rPr>
              <a:t>designed to facilitate a </a:t>
            </a:r>
            <a:r>
              <a:rPr lang="en-US" sz="1200" b="1" dirty="0">
                <a:cs typeface="Arial" pitchFamily="34" charset="0"/>
              </a:rPr>
              <a:t>personalized climate </a:t>
            </a:r>
            <a:r>
              <a:rPr lang="en-US" sz="1200" dirty="0">
                <a:cs typeface="Arial" pitchFamily="34" charset="0"/>
              </a:rPr>
              <a:t>in the school: </a:t>
            </a:r>
            <a:r>
              <a:rPr lang="en-US" sz="1200" dirty="0" smtClean="0">
                <a:cs typeface="Arial" pitchFamily="34" charset="0"/>
              </a:rPr>
              <a:t>examples </a:t>
            </a:r>
            <a:r>
              <a:rPr lang="en-US" sz="1200" dirty="0">
                <a:cs typeface="Arial" pitchFamily="34" charset="0"/>
              </a:rPr>
              <a:t>include but are not limited to Teachers as Advisors program; </a:t>
            </a:r>
            <a:r>
              <a:rPr lang="en-US" sz="1200" dirty="0" smtClean="0">
                <a:cs typeface="Arial" pitchFamily="34" charset="0"/>
              </a:rPr>
              <a:t>mentoring </a:t>
            </a:r>
            <a:r>
              <a:rPr lang="en-US" sz="1200" dirty="0">
                <a:cs typeface="Arial" pitchFamily="34" charset="0"/>
              </a:rPr>
              <a:t>program; Positive Behavioral Interventions &amp; Supports (PBIS); service-learning program; peer mediation; conflict mediation. </a:t>
            </a:r>
          </a:p>
          <a:p>
            <a:pPr marL="228600" indent="-228600" eaLnBrk="1" hangingPunct="1">
              <a:buFont typeface="Arial" charset="0"/>
              <a:buNone/>
              <a:defRPr/>
            </a:pPr>
            <a:endParaRPr lang="en-US" sz="1200" dirty="0" smtClean="0">
              <a:cs typeface="Arial" pitchFamily="34" charset="0"/>
            </a:endParaRPr>
          </a:p>
          <a:p>
            <a:pPr eaLnBrk="1" hangingPunct="1">
              <a:spcBef>
                <a:spcPts val="1200"/>
              </a:spcBef>
              <a:buFont typeface="Arial" charset="0"/>
              <a:buNone/>
              <a:defRPr/>
            </a:pPr>
            <a:r>
              <a:rPr lang="en-US" sz="1200" dirty="0" smtClean="0"/>
              <a:t>	</a:t>
            </a:r>
            <a:r>
              <a:rPr lang="en-US" sz="1200" b="1" dirty="0" smtClean="0"/>
              <a:t>To be included after statewide implementation:</a:t>
            </a:r>
          </a:p>
          <a:p>
            <a:pPr eaLnBrk="1" hangingPunct="1">
              <a:spcBef>
                <a:spcPts val="600"/>
              </a:spcBef>
              <a:buFont typeface="Arial" charset="0"/>
              <a:buNone/>
              <a:defRPr/>
            </a:pPr>
            <a:r>
              <a:rPr lang="en-US" sz="1200" dirty="0" smtClean="0"/>
              <a:t>	School’s performance on the Georgia Teacher Effectiveness Measure (TEM)</a:t>
            </a:r>
          </a:p>
          <a:p>
            <a:pPr eaLnBrk="1" hangingPunct="1">
              <a:spcBef>
                <a:spcPts val="600"/>
              </a:spcBef>
              <a:buFont typeface="Arial" charset="0"/>
              <a:buNone/>
              <a:defRPr/>
            </a:pPr>
            <a:r>
              <a:rPr lang="en-US" sz="1200" dirty="0" smtClean="0"/>
              <a:t>	School’s performance on the Georgia Leader Effectiveness Measure (LEM)</a:t>
            </a:r>
          </a:p>
          <a:p>
            <a:pPr eaLnBrk="1" hangingPunct="1">
              <a:spcBef>
                <a:spcPts val="600"/>
              </a:spcBef>
              <a:buFont typeface="Arial" charset="0"/>
              <a:buNone/>
              <a:defRPr/>
            </a:pPr>
            <a:endParaRPr lang="en-US" sz="1400" dirty="0" smtClean="0"/>
          </a:p>
          <a:p>
            <a:pPr eaLnBrk="1" hangingPunct="1">
              <a:spcBef>
                <a:spcPts val="1200"/>
              </a:spcBef>
              <a:buFont typeface="Arial" charset="0"/>
              <a:buNone/>
              <a:defRPr/>
            </a:pPr>
            <a:endParaRPr lang="en-US" sz="1400" dirty="0" smtClean="0"/>
          </a:p>
          <a:p>
            <a:pPr eaLnBrk="1" hangingPunct="1">
              <a:spcBef>
                <a:spcPts val="1200"/>
              </a:spcBef>
              <a:buFont typeface="Arial" charset="0"/>
              <a:buNone/>
              <a:defRPr/>
            </a:pPr>
            <a:endParaRPr lang="en-US" sz="1400" dirty="0"/>
          </a:p>
        </p:txBody>
      </p:sp>
      <p:sp>
        <p:nvSpPr>
          <p:cNvPr id="5" name="Rectangle 4"/>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spTree>
    <p:extLst>
      <p:ext uri="{BB962C8B-B14F-4D97-AF65-F5344CB8AC3E}">
        <p14:creationId xmlns:p14="http://schemas.microsoft.com/office/powerpoint/2010/main" val="162769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11</a:t>
            </a:fld>
            <a:endParaRPr lang="en-US" dirty="0"/>
          </a:p>
        </p:txBody>
      </p:sp>
      <p:sp>
        <p:nvSpPr>
          <p:cNvPr id="4" name="TextBox 3"/>
          <p:cNvSpPr txBox="1"/>
          <p:nvPr/>
        </p:nvSpPr>
        <p:spPr>
          <a:xfrm>
            <a:off x="1344177" y="2899507"/>
            <a:ext cx="6497904" cy="707886"/>
          </a:xfrm>
          <a:prstGeom prst="rect">
            <a:avLst/>
          </a:prstGeom>
          <a:noFill/>
        </p:spPr>
        <p:txBody>
          <a:bodyPr wrap="square" rtlCol="0">
            <a:spAutoFit/>
          </a:bodyPr>
          <a:lstStyle/>
          <a:p>
            <a:pPr algn="ctr"/>
            <a:r>
              <a:rPr lang="en-US" sz="4000" b="1" dirty="0" smtClean="0"/>
              <a:t>New for 2017 </a:t>
            </a:r>
            <a:endParaRPr lang="en-US" sz="4000" b="1" dirty="0"/>
          </a:p>
        </p:txBody>
      </p:sp>
    </p:spTree>
    <p:extLst>
      <p:ext uri="{BB962C8B-B14F-4D97-AF65-F5344CB8AC3E}">
        <p14:creationId xmlns:p14="http://schemas.microsoft.com/office/powerpoint/2010/main" val="1051861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12</a:t>
            </a:fld>
            <a:endParaRPr lang="en-US" dirty="0"/>
          </a:p>
        </p:txBody>
      </p:sp>
      <p:sp>
        <p:nvSpPr>
          <p:cNvPr id="4" name="Rectangle 3"/>
          <p:cNvSpPr/>
          <p:nvPr/>
        </p:nvSpPr>
        <p:spPr>
          <a:xfrm>
            <a:off x="2018495" y="1549972"/>
            <a:ext cx="4663393" cy="1631216"/>
          </a:xfrm>
          <a:prstGeom prst="rect">
            <a:avLst/>
          </a:prstGeom>
        </p:spPr>
        <p:txBody>
          <a:bodyPr wrap="none">
            <a:spAutoFit/>
          </a:bodyPr>
          <a:lstStyle/>
          <a:p>
            <a:pPr algn="ctr"/>
            <a:r>
              <a:rPr lang="en-US" sz="4000" b="1" dirty="0">
                <a:latin typeface="Calibri" panose="020F0502020204030204" pitchFamily="34" charset="0"/>
                <a:ea typeface="Calibri" panose="020F0502020204030204" pitchFamily="34" charset="0"/>
                <a:cs typeface="Times New Roman" panose="02020603050405020304" pitchFamily="18" charset="0"/>
              </a:rPr>
              <a:t>2017 </a:t>
            </a:r>
            <a:r>
              <a:rPr lang="en-US" sz="4000" b="1" dirty="0" smtClean="0">
                <a:latin typeface="Calibri" panose="020F0502020204030204" pitchFamily="34" charset="0"/>
                <a:ea typeface="Calibri" panose="020F0502020204030204" pitchFamily="34" charset="0"/>
                <a:cs typeface="Times New Roman" panose="02020603050405020304" pitchFamily="18" charset="0"/>
              </a:rPr>
              <a:t>CCRPI</a:t>
            </a:r>
          </a:p>
          <a:p>
            <a:pPr algn="ctr"/>
            <a:r>
              <a:rPr lang="en-US" altLang="en-US" sz="2000" dirty="0"/>
              <a:t>2016-2017 School Year</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p>
          <a:p>
            <a:pPr algn="ctr"/>
            <a:r>
              <a:rPr lang="en-US" sz="4000" b="1" dirty="0" smtClean="0">
                <a:latin typeface="Calibri" panose="020F0502020204030204" pitchFamily="34" charset="0"/>
                <a:ea typeface="Calibri" panose="020F0502020204030204" pitchFamily="34" charset="0"/>
                <a:cs typeface="Times New Roman" panose="02020603050405020304" pitchFamily="18" charset="0"/>
              </a:rPr>
              <a:t>Summary </a:t>
            </a:r>
            <a:r>
              <a:rPr lang="en-US" sz="4000" b="1" dirty="0">
                <a:latin typeface="Calibri" panose="020F0502020204030204" pitchFamily="34" charset="0"/>
                <a:ea typeface="Calibri" panose="020F0502020204030204" pitchFamily="34" charset="0"/>
                <a:cs typeface="Times New Roman" panose="02020603050405020304" pitchFamily="18" charset="0"/>
              </a:rPr>
              <a:t>of Changes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14615" y="3481418"/>
            <a:ext cx="7721085"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2017 CCRPI includes 18 Indicators and 9 Exceeding the Bar Indicators for high schools; 10 Indicators and 6 Exceeding the Bar Indicators for middle schools; and 12 Indicators and 6 Exceeding the Bar Indicators for elementary schools.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764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13</a:t>
            </a:fld>
            <a:endParaRPr lang="en-US" dirty="0"/>
          </a:p>
        </p:txBody>
      </p:sp>
      <p:sp>
        <p:nvSpPr>
          <p:cNvPr id="4" name="TextBox 3"/>
          <p:cNvSpPr txBox="1"/>
          <p:nvPr/>
        </p:nvSpPr>
        <p:spPr>
          <a:xfrm>
            <a:off x="217714" y="1275934"/>
            <a:ext cx="8762999" cy="4893647"/>
          </a:xfrm>
          <a:prstGeom prst="rect">
            <a:avLst/>
          </a:prstGeom>
          <a:noFill/>
        </p:spPr>
        <p:txBody>
          <a:bodyPr wrap="square" rtlCol="0">
            <a:spAutoFit/>
          </a:bodyPr>
          <a:lstStyle/>
          <a:p>
            <a:r>
              <a:rPr lang="en-US" sz="3600" b="1" dirty="0" smtClean="0"/>
              <a:t>   Calculation Changes as a Result of SB364</a:t>
            </a:r>
            <a:endParaRPr lang="en-US" dirty="0"/>
          </a:p>
          <a:p>
            <a:endParaRPr lang="en-US" dirty="0" smtClean="0"/>
          </a:p>
          <a:p>
            <a:pPr marL="342900" lvl="0" indent="-342900">
              <a:buFont typeface="Arial" panose="020B0604020202020204" pitchFamily="34" charset="0"/>
              <a:buChar char="•"/>
            </a:pPr>
            <a:r>
              <a:rPr lang="en-US" sz="2200" b="1" dirty="0"/>
              <a:t>C</a:t>
            </a:r>
            <a:r>
              <a:rPr lang="en-US" sz="2200" b="1" dirty="0" smtClean="0"/>
              <a:t>hange </a:t>
            </a:r>
            <a:r>
              <a:rPr lang="en-US" sz="2200" b="1" dirty="0"/>
              <a:t>to content mastery </a:t>
            </a:r>
            <a:r>
              <a:rPr lang="en-US" sz="2200" b="1" dirty="0" smtClean="0"/>
              <a:t>weights at elementary and middle schools </a:t>
            </a:r>
          </a:p>
          <a:p>
            <a:pPr marL="742950" lvl="1" indent="-285750">
              <a:buFont typeface="Courier New" panose="02070309020205020404" pitchFamily="49" charset="0"/>
              <a:buChar char="o"/>
            </a:pPr>
            <a:r>
              <a:rPr lang="en-US" sz="1600" dirty="0" smtClean="0"/>
              <a:t>Content </a:t>
            </a:r>
            <a:r>
              <a:rPr lang="en-US" sz="1600" dirty="0"/>
              <a:t>Mastery (2017 Indicators 1-4) – ELA/math will be worth 3/4 of the points and science/social studies will be worth 1/4 of the </a:t>
            </a:r>
            <a:r>
              <a:rPr lang="en-US" sz="1600" dirty="0" smtClean="0"/>
              <a:t>points</a:t>
            </a:r>
          </a:p>
          <a:p>
            <a:pPr marL="1200150" lvl="2" indent="-285750">
              <a:buFont typeface="Wingdings" panose="05000000000000000000" pitchFamily="2" charset="2"/>
              <a:buChar char="§"/>
            </a:pPr>
            <a:r>
              <a:rPr lang="en-US" sz="1600" dirty="0" smtClean="0"/>
              <a:t>This </a:t>
            </a:r>
            <a:r>
              <a:rPr lang="en-US" sz="1600" dirty="0"/>
              <a:t>is due to the elimination of Georgia Milestones science and social studies assessments in </a:t>
            </a:r>
            <a:r>
              <a:rPr lang="en-US" sz="1600" dirty="0" smtClean="0"/>
              <a:t>grades 3, 4, 6 and 7.</a:t>
            </a:r>
          </a:p>
          <a:p>
            <a:pPr marL="342900" lvl="0" indent="-342900">
              <a:buFont typeface="Arial" panose="020B0604020202020204" pitchFamily="34" charset="0"/>
              <a:buChar char="•"/>
            </a:pPr>
            <a:r>
              <a:rPr lang="en-US" sz="2200" b="1" dirty="0" smtClean="0"/>
              <a:t>Change to Progress at all levels</a:t>
            </a:r>
            <a:endParaRPr lang="en-US" sz="2200" b="1" dirty="0"/>
          </a:p>
          <a:p>
            <a:pPr marL="742950" lvl="1" indent="-285750">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Progress will be based on growth (SGPs) in ELA and </a:t>
            </a:r>
            <a:r>
              <a:rPr lang="en-US" sz="1600" dirty="0" smtClean="0">
                <a:latin typeface="Calibri" panose="020F0502020204030204" pitchFamily="34" charset="0"/>
                <a:ea typeface="Calibri" panose="020F0502020204030204" pitchFamily="34" charset="0"/>
                <a:cs typeface="Times New Roman" panose="02020603050405020304" pitchFamily="18" charset="0"/>
              </a:rPr>
              <a:t>mathematics</a:t>
            </a:r>
          </a:p>
          <a:p>
            <a:pPr marL="1200150" lvl="2" indent="-285750">
              <a:buFont typeface="Wingdings" panose="05000000000000000000" pitchFamily="2"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This </a:t>
            </a:r>
            <a:r>
              <a:rPr lang="en-US" sz="1600" dirty="0">
                <a:latin typeface="Calibri" panose="020F0502020204030204" pitchFamily="34" charset="0"/>
                <a:ea typeface="Calibri" panose="020F0502020204030204" pitchFamily="34" charset="0"/>
                <a:cs typeface="Times New Roman" panose="02020603050405020304" pitchFamily="18" charset="0"/>
              </a:rPr>
              <a:t>is due to the elimination of Georgia Milestones science and social studies assessments in select </a:t>
            </a:r>
            <a:r>
              <a:rPr lang="en-US" sz="1600" dirty="0" smtClean="0">
                <a:latin typeface="Calibri" panose="020F0502020204030204" pitchFamily="34" charset="0"/>
                <a:ea typeface="Calibri" panose="020F0502020204030204" pitchFamily="34" charset="0"/>
                <a:cs typeface="Times New Roman" panose="02020603050405020304" pitchFamily="18" charset="0"/>
              </a:rPr>
              <a:t>grades.</a:t>
            </a:r>
          </a:p>
          <a:p>
            <a:pPr marL="342900" marR="0" lvl="0" indent="-342900">
              <a:spcBef>
                <a:spcPts val="0"/>
              </a:spcBef>
              <a:spcAft>
                <a:spcPts val="0"/>
              </a:spcAft>
              <a:buFont typeface="Arial" panose="020B0604020202020204" pitchFamily="34" charset="0"/>
              <a:buChar char="•"/>
            </a:pPr>
            <a:r>
              <a:rPr lang="en-US" sz="2200" b="1" dirty="0" smtClean="0">
                <a:latin typeface="Calibri" panose="020F0502020204030204" pitchFamily="34" charset="0"/>
                <a:ea typeface="Calibri" panose="020F0502020204030204" pitchFamily="34" charset="0"/>
                <a:cs typeface="Times New Roman" panose="02020603050405020304" pitchFamily="18" charset="0"/>
              </a:rPr>
              <a:t>Change to Achievement Gap at all levels </a:t>
            </a:r>
          </a:p>
          <a:p>
            <a:pPr marL="742950" lvl="1" indent="-285750">
              <a:buFont typeface="Courier New" panose="02070309020205020404" pitchFamily="49" charset="0"/>
              <a:buChar char="o"/>
            </a:pPr>
            <a:r>
              <a:rPr lang="en-US" sz="1600" dirty="0" smtClean="0">
                <a:latin typeface="Calibri" panose="020F0502020204030204" pitchFamily="34" charset="0"/>
                <a:ea typeface="Calibri" panose="020F0502020204030204" pitchFamily="34" charset="0"/>
                <a:cs typeface="Times New Roman" panose="02020603050405020304" pitchFamily="18" charset="0"/>
              </a:rPr>
              <a:t>Achievement </a:t>
            </a:r>
            <a:r>
              <a:rPr lang="en-US" sz="1600" dirty="0">
                <a:latin typeface="Calibri" panose="020F0502020204030204" pitchFamily="34" charset="0"/>
                <a:ea typeface="Calibri" panose="020F0502020204030204" pitchFamily="34" charset="0"/>
                <a:cs typeface="Times New Roman" panose="02020603050405020304" pitchFamily="18" charset="0"/>
              </a:rPr>
              <a:t>Gap will be based on ELA and </a:t>
            </a:r>
            <a:r>
              <a:rPr lang="en-US" sz="1600" dirty="0" smtClean="0">
                <a:latin typeface="Calibri" panose="020F0502020204030204" pitchFamily="34" charset="0"/>
                <a:ea typeface="Calibri" panose="020F0502020204030204" pitchFamily="34" charset="0"/>
                <a:cs typeface="Times New Roman" panose="02020603050405020304" pitchFamily="18" charset="0"/>
              </a:rPr>
              <a:t>mathematics</a:t>
            </a:r>
          </a:p>
          <a:p>
            <a:pPr marL="1200150" lvl="2" indent="-285750">
              <a:buFont typeface="Wingdings" panose="05000000000000000000" pitchFamily="2"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Due </a:t>
            </a:r>
            <a:r>
              <a:rPr lang="en-US" sz="1600" dirty="0">
                <a:latin typeface="Calibri" panose="020F0502020204030204" pitchFamily="34" charset="0"/>
                <a:ea typeface="Calibri" panose="020F0502020204030204" pitchFamily="34" charset="0"/>
                <a:cs typeface="Times New Roman" panose="02020603050405020304" pitchFamily="18" charset="0"/>
              </a:rPr>
              <a:t>to the elimination of Georgia Milestones science and social studies assessments in select grades, SGPs are no longer available in these content areas</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016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14</a:t>
            </a:fld>
            <a:endParaRPr lang="en-US" dirty="0"/>
          </a:p>
        </p:txBody>
      </p:sp>
      <p:sp>
        <p:nvSpPr>
          <p:cNvPr id="4" name="Rectangle 3"/>
          <p:cNvSpPr/>
          <p:nvPr/>
        </p:nvSpPr>
        <p:spPr>
          <a:xfrm>
            <a:off x="1227051" y="1216091"/>
            <a:ext cx="6309099" cy="646331"/>
          </a:xfrm>
          <a:prstGeom prst="rect">
            <a:avLst/>
          </a:prstGeom>
        </p:spPr>
        <p:txBody>
          <a:bodyPr wrap="none">
            <a:spAutoFit/>
          </a:bodyPr>
          <a:lstStyle/>
          <a:p>
            <a:r>
              <a:rPr lang="en-US" altLang="en-US" sz="3600" dirty="0" smtClean="0"/>
              <a:t>2017 </a:t>
            </a:r>
            <a:r>
              <a:rPr lang="en-US" altLang="en-US" sz="3600" dirty="0"/>
              <a:t>CCRPI </a:t>
            </a:r>
            <a:r>
              <a:rPr lang="en-US" altLang="en-US" sz="3600" dirty="0" smtClean="0"/>
              <a:t>High School Changes</a:t>
            </a:r>
            <a:endParaRPr lang="en-US" sz="3600" dirty="0"/>
          </a:p>
        </p:txBody>
      </p:sp>
      <p:sp>
        <p:nvSpPr>
          <p:cNvPr id="2" name="Rectangle 1"/>
          <p:cNvSpPr/>
          <p:nvPr/>
        </p:nvSpPr>
        <p:spPr>
          <a:xfrm>
            <a:off x="283029" y="1688740"/>
            <a:ext cx="8665028" cy="4370427"/>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2016 Exceeding the Bar Indicator 6 – Work-based learning program or career-related capstone project – has moved to the face of CCRPI to become Indicator 13</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2017 Indicator 11 was adjusted to align with the redesigned SAT. The required score, aligned with the College Board’s College and Career Readiness Benchmarks, has changed to 480 on Evidence-Based Reading and Writing and 530 on Math.</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2017 Indicator 10 – Added “passing an end of pathway assessment.” This is a clarification and not a calculation change.</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2017 Indicator 11 – Removed “or scoring program ready on the COMPASS.” COMPASS and other assessments may be used by TCSG/USG to determine remediation and is captured in the remediation component of the calculation. This is a clarification and not a calculation change.</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2017 Indicator 12 – Condensed ACCEL, Dual HOPE Grant, Early College, and Gateway to College into Move On When Ready. This is a clarification and not a calculation change.</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2017 Exceeding the Bar Indicator 4 – Added STEAM certification</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Progress will be based on growth (SGPs) in ELA and mathematics</a:t>
            </a:r>
          </a:p>
          <a:p>
            <a:pPr marL="742950" marR="0" lvl="1" indent="-285750">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This is due to the elimination of Georgia Milestones science and social studies assessments in select grades.</a:t>
            </a: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Achievement Gap will be based on ELA and mathematics</a:t>
            </a:r>
          </a:p>
          <a:p>
            <a:pPr marL="742950" marR="0" lvl="1" indent="-285750">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Due to the elimination of Georgia Milestones science and social studies assessments in select grades, SGPs are no longer available in these content areas.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15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15</a:t>
            </a:fld>
            <a:endParaRPr lang="en-US" dirty="0"/>
          </a:p>
        </p:txBody>
      </p:sp>
      <p:sp>
        <p:nvSpPr>
          <p:cNvPr id="5" name="TextBox 4"/>
          <p:cNvSpPr txBox="1"/>
          <p:nvPr/>
        </p:nvSpPr>
        <p:spPr>
          <a:xfrm>
            <a:off x="1544490" y="1329337"/>
            <a:ext cx="6293224" cy="646331"/>
          </a:xfrm>
          <a:prstGeom prst="rect">
            <a:avLst/>
          </a:prstGeom>
          <a:noFill/>
        </p:spPr>
        <p:txBody>
          <a:bodyPr wrap="square" rtlCol="0">
            <a:spAutoFit/>
          </a:bodyPr>
          <a:lstStyle/>
          <a:p>
            <a:r>
              <a:rPr lang="en-US" sz="3600" dirty="0" smtClean="0"/>
              <a:t>2017 Middle School Changes </a:t>
            </a:r>
          </a:p>
        </p:txBody>
      </p:sp>
      <p:sp>
        <p:nvSpPr>
          <p:cNvPr id="7" name="TextBox 6"/>
          <p:cNvSpPr txBox="1"/>
          <p:nvPr/>
        </p:nvSpPr>
        <p:spPr>
          <a:xfrm>
            <a:off x="614002" y="2451207"/>
            <a:ext cx="8154200" cy="289310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Content Mastery (2017 Indicators 1-4) – ELA/math will be worth 3/4 of the points and science/social studies will be worth 1/4 of the points</a:t>
            </a:r>
          </a:p>
          <a:p>
            <a:pPr marL="742950" lvl="1" indent="-285750">
              <a:buFont typeface="Courier New" panose="02070309020205020404" pitchFamily="49" charset="0"/>
              <a:buChar char="o"/>
            </a:pPr>
            <a:r>
              <a:rPr lang="en-US" sz="1400" dirty="0"/>
              <a:t>This is due to the elimination of Georgia Milestones science and social studies assessments in grades 6 and 7.</a:t>
            </a:r>
          </a:p>
          <a:p>
            <a:pPr marL="285750" lvl="0" indent="-285750">
              <a:buFont typeface="Arial" panose="020B0604020202020204" pitchFamily="34" charset="0"/>
              <a:buChar char="•"/>
            </a:pPr>
            <a:r>
              <a:rPr lang="en-US" sz="1400" dirty="0"/>
              <a:t>2017 Indicator 6 – Replaced “greater than 80% of the school day” with “at least 80% of the school day.” This is a clarification and not a calculation change.</a:t>
            </a:r>
          </a:p>
          <a:p>
            <a:pPr marL="285750" lvl="0" indent="-285750">
              <a:buFont typeface="Arial" panose="020B0604020202020204" pitchFamily="34" charset="0"/>
              <a:buChar char="•"/>
            </a:pPr>
            <a:r>
              <a:rPr lang="en-US" sz="1400" dirty="0"/>
              <a:t>Progress will be based on growth (SGPs) in ELA and mathematics</a:t>
            </a:r>
          </a:p>
          <a:p>
            <a:pPr marL="742950" lvl="1" indent="-285750">
              <a:buFont typeface="Courier New" panose="02070309020205020404" pitchFamily="49" charset="0"/>
              <a:buChar char="o"/>
            </a:pPr>
            <a:r>
              <a:rPr lang="en-US" sz="1400" dirty="0"/>
              <a:t>This is due to the elimination of Georgia Milestones science and social studies assessments in select grades.</a:t>
            </a:r>
          </a:p>
          <a:p>
            <a:pPr marL="285750" lvl="0" indent="-285750">
              <a:buFont typeface="Arial" panose="020B0604020202020204" pitchFamily="34" charset="0"/>
              <a:buChar char="•"/>
            </a:pPr>
            <a:r>
              <a:rPr lang="en-US" sz="1400" dirty="0"/>
              <a:t>Achievement Gap will be based on ELA and mathematics</a:t>
            </a:r>
          </a:p>
          <a:p>
            <a:pPr marL="742950" lvl="1" indent="-285750">
              <a:buFont typeface="Courier New" panose="02070309020205020404" pitchFamily="49" charset="0"/>
              <a:buChar char="o"/>
            </a:pPr>
            <a:r>
              <a:rPr lang="en-US" sz="1400" dirty="0"/>
              <a:t>Due to the elimination of Georgia Milestones science and social studies assessments in select grades, SGPs are no longer available in these content areas.</a:t>
            </a:r>
          </a:p>
          <a:p>
            <a:pPr marL="285750" lvl="0" indent="-285750">
              <a:buFont typeface="Arial" panose="020B0604020202020204" pitchFamily="34" charset="0"/>
              <a:buChar char="•"/>
            </a:pPr>
            <a:r>
              <a:rPr lang="en-US" sz="1400" dirty="0"/>
              <a:t>2017 Exceeding the Bar Indicator 3 – Added STEAM certification</a:t>
            </a:r>
          </a:p>
        </p:txBody>
      </p:sp>
    </p:spTree>
    <p:extLst>
      <p:ext uri="{BB962C8B-B14F-4D97-AF65-F5344CB8AC3E}">
        <p14:creationId xmlns:p14="http://schemas.microsoft.com/office/powerpoint/2010/main" val="412734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16</a:t>
            </a:fld>
            <a:endParaRPr lang="en-US" dirty="0"/>
          </a:p>
        </p:txBody>
      </p:sp>
      <p:sp>
        <p:nvSpPr>
          <p:cNvPr id="4" name="TextBox 3"/>
          <p:cNvSpPr txBox="1"/>
          <p:nvPr/>
        </p:nvSpPr>
        <p:spPr>
          <a:xfrm>
            <a:off x="445674" y="1467650"/>
            <a:ext cx="8069675" cy="646331"/>
          </a:xfrm>
          <a:prstGeom prst="rect">
            <a:avLst/>
          </a:prstGeom>
          <a:noFill/>
        </p:spPr>
        <p:txBody>
          <a:bodyPr wrap="square" rtlCol="0">
            <a:spAutoFit/>
          </a:bodyPr>
          <a:lstStyle/>
          <a:p>
            <a:pPr algn="ctr"/>
            <a:r>
              <a:rPr lang="en-US" sz="3600" dirty="0" smtClean="0"/>
              <a:t>2017 Elementary School Changes </a:t>
            </a:r>
            <a:endParaRPr lang="en-US" sz="3600" dirty="0"/>
          </a:p>
        </p:txBody>
      </p:sp>
      <p:sp>
        <p:nvSpPr>
          <p:cNvPr id="5" name="TextBox 4"/>
          <p:cNvSpPr txBox="1"/>
          <p:nvPr/>
        </p:nvSpPr>
        <p:spPr>
          <a:xfrm>
            <a:off x="445674" y="2312894"/>
            <a:ext cx="8298756" cy="353943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Content Mastery (2017 Indicators 1-4) – ELA/math will be worth 3/4 of the points and science/social studies will be worth 1/4 of the points</a:t>
            </a:r>
          </a:p>
          <a:p>
            <a:pPr marL="742950" lvl="1" indent="-285750">
              <a:buFont typeface="Courier New" panose="02070309020205020404" pitchFamily="49" charset="0"/>
              <a:buChar char="o"/>
            </a:pPr>
            <a:r>
              <a:rPr lang="en-US" sz="1400" dirty="0"/>
              <a:t>This is due to the elimination of Georgia Milestones science and social studies assessments in grades 3 and 4.</a:t>
            </a:r>
          </a:p>
          <a:p>
            <a:pPr marL="285750" lvl="0" indent="-285750">
              <a:buFont typeface="Arial" panose="020B0604020202020204" pitchFamily="34" charset="0"/>
              <a:buChar char="•"/>
            </a:pPr>
            <a:r>
              <a:rPr lang="en-US" sz="1400" dirty="0"/>
              <a:t>2017 Indicator 6 – Replaced “greater than 80% of the school day” with “at least 80% of the school day.” This is a clarification and not a calculation change.</a:t>
            </a:r>
          </a:p>
          <a:p>
            <a:pPr marL="285750" lvl="0" indent="-285750">
              <a:buFont typeface="Arial" panose="020B0604020202020204" pitchFamily="34" charset="0"/>
              <a:buChar char="•"/>
            </a:pPr>
            <a:r>
              <a:rPr lang="en-US" sz="1400" dirty="0"/>
              <a:t>Progress will be based on growth (SGPs) in ELA and mathematics</a:t>
            </a:r>
          </a:p>
          <a:p>
            <a:pPr marL="742950" lvl="1" indent="-285750">
              <a:buFont typeface="Courier New" panose="02070309020205020404" pitchFamily="49" charset="0"/>
              <a:buChar char="o"/>
            </a:pPr>
            <a:r>
              <a:rPr lang="en-US" sz="1400" dirty="0"/>
              <a:t>This is due to the elimination of Georgia Milestones science and social studies assessments in select grades.</a:t>
            </a:r>
          </a:p>
          <a:p>
            <a:pPr marL="285750" lvl="0" indent="-285750">
              <a:buFont typeface="Arial" panose="020B0604020202020204" pitchFamily="34" charset="0"/>
              <a:buChar char="•"/>
            </a:pPr>
            <a:r>
              <a:rPr lang="en-US" sz="1400" dirty="0"/>
              <a:t>Achievement Gap will be based on ELA and mathematics</a:t>
            </a:r>
          </a:p>
          <a:p>
            <a:pPr marL="742950" lvl="1" indent="-285750">
              <a:buFont typeface="Courier New" panose="02070309020205020404" pitchFamily="49" charset="0"/>
              <a:buChar char="o"/>
            </a:pPr>
            <a:r>
              <a:rPr lang="en-US" sz="1400" dirty="0"/>
              <a:t>Due to the elimination of Georgia Milestones science and social studies assessments in select grades, SGPs are no longer available in these content areas.</a:t>
            </a:r>
          </a:p>
          <a:p>
            <a:pPr marL="285750" lvl="0" indent="-285750">
              <a:buFont typeface="Arial" panose="020B0604020202020204" pitchFamily="34" charset="0"/>
              <a:buChar char="•"/>
            </a:pPr>
            <a:r>
              <a:rPr lang="en-US" sz="1400" dirty="0"/>
              <a:t>2016 Exceeding the Bar Indicator 4 – 5</a:t>
            </a:r>
            <a:r>
              <a:rPr lang="en-US" sz="1400" baseline="30000" dirty="0"/>
              <a:t>th</a:t>
            </a:r>
            <a:r>
              <a:rPr lang="en-US" sz="1400" dirty="0"/>
              <a:t> grade students with a complete career portfolio by the end of grade 5 – has moved to the face of CCRPI to become Indicator 10</a:t>
            </a:r>
          </a:p>
          <a:p>
            <a:pPr marL="285750" lvl="0" indent="-285750">
              <a:buFont typeface="Arial" panose="020B0604020202020204" pitchFamily="34" charset="0"/>
              <a:buChar char="•"/>
            </a:pPr>
            <a:r>
              <a:rPr lang="en-US" sz="1400" dirty="0"/>
              <a:t>2017 Exceeding the Bar Indicator 3 – Added STEAM certification</a:t>
            </a:r>
          </a:p>
          <a:p>
            <a:r>
              <a:rPr lang="en-US" sz="1400" dirty="0"/>
              <a:t> </a:t>
            </a:r>
          </a:p>
        </p:txBody>
      </p:sp>
    </p:spTree>
    <p:extLst>
      <p:ext uri="{BB962C8B-B14F-4D97-AF65-F5344CB8AC3E}">
        <p14:creationId xmlns:p14="http://schemas.microsoft.com/office/powerpoint/2010/main" val="311618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2017 CCRPI Indicators</a:t>
            </a:r>
            <a:br>
              <a:rPr lang="en-US" altLang="en-US" dirty="0" smtClean="0"/>
            </a:br>
            <a:r>
              <a:rPr lang="en-US" altLang="en-US" sz="2000" dirty="0" smtClean="0"/>
              <a:t>2016-2017 School Year</a:t>
            </a:r>
          </a:p>
        </p:txBody>
      </p:sp>
      <p:sp>
        <p:nvSpPr>
          <p:cNvPr id="13315" name="Content Placeholder 2"/>
          <p:cNvSpPr>
            <a:spLocks noGrp="1"/>
          </p:cNvSpPr>
          <p:nvPr>
            <p:ph idx="1"/>
          </p:nvPr>
        </p:nvSpPr>
        <p:spPr>
          <a:xfrm>
            <a:off x="457200" y="1577975"/>
            <a:ext cx="8229600" cy="4525963"/>
          </a:xfrm>
        </p:spPr>
        <p:txBody>
          <a:bodyPr/>
          <a:lstStyle/>
          <a:p>
            <a:r>
              <a:rPr lang="en-US" altLang="en-US" dirty="0" smtClean="0"/>
              <a:t>Indicators displayed in black are benchmarked at 100%.</a:t>
            </a:r>
          </a:p>
          <a:p>
            <a:r>
              <a:rPr lang="en-US" altLang="en-US" dirty="0" smtClean="0"/>
              <a:t>Indicators displayed in green are benchmarked at the 95</a:t>
            </a:r>
            <a:r>
              <a:rPr lang="en-US" altLang="en-US" baseline="30000" dirty="0" smtClean="0"/>
              <a:t>th</a:t>
            </a:r>
            <a:r>
              <a:rPr lang="en-US" altLang="en-US" dirty="0" smtClean="0"/>
              <a:t> percentile based on state level data.</a:t>
            </a:r>
          </a:p>
          <a:p>
            <a:pPr lvl="2">
              <a:buFont typeface="Courier New" panose="02070309020205020404" pitchFamily="49" charset="0"/>
              <a:buChar char="o"/>
            </a:pPr>
            <a:r>
              <a:rPr lang="en-US" altLang="en-US" dirty="0" smtClean="0"/>
              <a:t>Middle School and Elementary School indicator #6 will be benchmarked at 65%.</a:t>
            </a:r>
            <a:endParaRPr lang="en-US" altLang="en-US" baseline="30000" dirty="0" smtClean="0"/>
          </a:p>
        </p:txBody>
      </p:sp>
      <p:sp>
        <p:nvSpPr>
          <p:cNvPr id="5" name="Rectangle 4"/>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pic>
        <p:nvPicPr>
          <p:cNvPr id="133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411163"/>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4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nvSpPr>
        <p:spPr bwMode="auto">
          <a:xfrm>
            <a:off x="1971675" y="16864"/>
            <a:ext cx="6172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000" b="1" dirty="0" smtClean="0">
                <a:solidFill>
                  <a:prstClr val="black"/>
                </a:solidFill>
                <a:cs typeface="Arial" panose="020B0604020202020204" pitchFamily="34" charset="0"/>
              </a:rPr>
              <a:t>2017 </a:t>
            </a:r>
            <a:r>
              <a:rPr lang="en-US" altLang="en-US" sz="2000" b="1" dirty="0">
                <a:solidFill>
                  <a:prstClr val="black"/>
                </a:solidFill>
                <a:cs typeface="Arial" panose="020B0604020202020204" pitchFamily="34" charset="0"/>
              </a:rPr>
              <a:t>College and Career Ready Performance Index</a:t>
            </a:r>
            <a:br>
              <a:rPr lang="en-US" altLang="en-US" sz="2000" b="1" dirty="0">
                <a:solidFill>
                  <a:prstClr val="black"/>
                </a:solidFill>
                <a:cs typeface="Arial" panose="020B0604020202020204" pitchFamily="34" charset="0"/>
              </a:rPr>
            </a:br>
            <a:r>
              <a:rPr lang="en-US" altLang="en-US" sz="2000" b="1" dirty="0">
                <a:solidFill>
                  <a:prstClr val="black"/>
                </a:solidFill>
                <a:cs typeface="Arial" panose="020B0604020202020204" pitchFamily="34" charset="0"/>
              </a:rPr>
              <a:t>High School Grades 9 - 12</a:t>
            </a:r>
          </a:p>
        </p:txBody>
      </p:sp>
      <p:sp>
        <p:nvSpPr>
          <p:cNvPr id="43" name="Rectangle 42"/>
          <p:cNvSpPr/>
          <p:nvPr/>
        </p:nvSpPr>
        <p:spPr>
          <a:xfrm>
            <a:off x="214313" y="942093"/>
            <a:ext cx="8571013" cy="17373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CONTENT MASTERY</a:t>
            </a:r>
          </a:p>
        </p:txBody>
      </p:sp>
      <p:sp>
        <p:nvSpPr>
          <p:cNvPr id="13332" name="TextBox 43"/>
          <p:cNvSpPr txBox="1">
            <a:spLocks noChangeArrowheads="1"/>
          </p:cNvSpPr>
          <p:nvPr/>
        </p:nvSpPr>
        <p:spPr bwMode="auto">
          <a:xfrm>
            <a:off x="214313" y="1152659"/>
            <a:ext cx="8640762" cy="235449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eaLnBrk="1" fontAlgn="base" hangingPunct="1">
              <a:spcBef>
                <a:spcPct val="0"/>
              </a:spcBef>
              <a:spcAft>
                <a:spcPts val="200"/>
              </a:spcAft>
              <a:buFont typeface="+mj-lt"/>
              <a:buAutoNum type="arabicPeriod"/>
              <a:defRPr/>
            </a:pPr>
            <a:r>
              <a:rPr lang="en-US" sz="1000" b="1" dirty="0">
                <a:solidFill>
                  <a:prstClr val="black"/>
                </a:solidFill>
                <a:latin typeface="Calibri"/>
                <a:cs typeface="Arial" panose="020B0604020202020204" pitchFamily="34" charset="0"/>
              </a:rPr>
              <a:t>Weighted percent of students scoring at Developing Learner or above on the </a:t>
            </a:r>
            <a:r>
              <a:rPr lang="en-US" sz="1000" b="1" dirty="0">
                <a:solidFill>
                  <a:prstClr val="black"/>
                </a:solidFill>
                <a:latin typeface="Calibri"/>
                <a:cs typeface="Arial" charset="0"/>
              </a:rPr>
              <a:t>Georgia Milestones </a:t>
            </a:r>
            <a:r>
              <a:rPr lang="en-US" sz="1000" b="1" dirty="0">
                <a:solidFill>
                  <a:prstClr val="black"/>
                </a:solidFill>
                <a:latin typeface="Calibri"/>
                <a:cs typeface="Arial" panose="020B0604020202020204" pitchFamily="34" charset="0"/>
              </a:rPr>
              <a:t>Ninth Grade Literature EOC </a:t>
            </a:r>
            <a:r>
              <a:rPr lang="en-US" sz="1000" b="1" dirty="0" smtClean="0">
                <a:solidFill>
                  <a:prstClr val="black"/>
                </a:solidFill>
                <a:latin typeface="Calibri"/>
                <a:cs typeface="Arial" panose="020B0604020202020204" pitchFamily="34" charset="0"/>
              </a:rPr>
              <a:t>(required participation rate ≥ 95%)</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percent of students scoring at Developing Learner or above on the </a:t>
            </a:r>
            <a:r>
              <a:rPr lang="en-US" sz="1000" b="1" dirty="0" smtClean="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American Literature EOC (required participation rate ≥ 95%) </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percent of students scoring at Developing Learner or above on the </a:t>
            </a:r>
            <a:r>
              <a:rPr lang="en-US" sz="1000" b="1" dirty="0" smtClean="0">
                <a:solidFill>
                  <a:prstClr val="black"/>
                </a:solidFill>
                <a:latin typeface="Calibri"/>
                <a:cs typeface="Arial" charset="0"/>
              </a:rPr>
              <a:t>Georgia Milestones Algebra I/</a:t>
            </a:r>
            <a:r>
              <a:rPr lang="en-US" sz="1000" b="1" dirty="0" smtClean="0">
                <a:solidFill>
                  <a:prstClr val="black"/>
                </a:solidFill>
                <a:latin typeface="Calibri"/>
                <a:cs typeface="Arial" panose="020B0604020202020204" pitchFamily="34" charset="0"/>
              </a:rPr>
              <a:t>Coordinate Algebra EOC (required participation rate ≥ 95%)</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percent of students scoring at Developing Learner or above on the </a:t>
            </a:r>
            <a:r>
              <a:rPr lang="en-US" sz="1000" b="1" dirty="0" smtClean="0">
                <a:solidFill>
                  <a:prstClr val="black"/>
                </a:solidFill>
                <a:latin typeface="Calibri"/>
                <a:cs typeface="Arial" charset="0"/>
              </a:rPr>
              <a:t>Georgia Milestones Geometry/Analytic Geometry EOC </a:t>
            </a:r>
            <a:r>
              <a:rPr lang="en-US" sz="1000" b="1" dirty="0" smtClean="0">
                <a:solidFill>
                  <a:prstClr val="black"/>
                </a:solidFill>
                <a:latin typeface="Calibri"/>
                <a:cs typeface="Arial" panose="020B0604020202020204" pitchFamily="34" charset="0"/>
              </a:rPr>
              <a:t>(required participation rate ≥ 95%) </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percent of students scoring at Developing Learner or above on the </a:t>
            </a:r>
            <a:r>
              <a:rPr lang="en-US" sz="1000" b="1" dirty="0" smtClean="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Physical Science EOC (required participation rate ≥ 95%) </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a:t>
            </a:r>
            <a:r>
              <a:rPr lang="en-US" sz="1000" b="1" dirty="0">
                <a:solidFill>
                  <a:prstClr val="black"/>
                </a:solidFill>
                <a:latin typeface="Calibri"/>
                <a:cs typeface="Arial" panose="020B0604020202020204" pitchFamily="34" charset="0"/>
              </a:rPr>
              <a:t>percent of students scoring at Developing Learner or above on the </a:t>
            </a:r>
            <a:r>
              <a:rPr lang="en-US" sz="1000" b="1" dirty="0">
                <a:solidFill>
                  <a:prstClr val="black"/>
                </a:solidFill>
                <a:latin typeface="Calibri"/>
                <a:cs typeface="Arial" charset="0"/>
              </a:rPr>
              <a:t>Georgia Milestones </a:t>
            </a:r>
            <a:r>
              <a:rPr lang="en-US" sz="1000" b="1" dirty="0">
                <a:solidFill>
                  <a:prstClr val="black"/>
                </a:solidFill>
                <a:latin typeface="Calibri"/>
                <a:cs typeface="Arial" panose="020B0604020202020204" pitchFamily="34" charset="0"/>
              </a:rPr>
              <a:t>Biology </a:t>
            </a:r>
            <a:r>
              <a:rPr lang="en-US" sz="1000" b="1" dirty="0" smtClean="0">
                <a:solidFill>
                  <a:prstClr val="black"/>
                </a:solidFill>
                <a:latin typeface="Calibri"/>
                <a:cs typeface="Arial" panose="020B0604020202020204" pitchFamily="34" charset="0"/>
              </a:rPr>
              <a:t>EOC (required participation rate ≥ 95%) </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percent of students scoring at Developing Learner or above on the </a:t>
            </a:r>
            <a:r>
              <a:rPr lang="en-US" sz="1000" b="1" dirty="0" smtClean="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US History EOC (required participation rate ≥ 95%) </a:t>
            </a:r>
          </a:p>
          <a:p>
            <a:pPr marL="228600" indent="-228600" eaLnBrk="1" fontAlgn="base" hangingPunct="1">
              <a:spcBef>
                <a:spcPct val="0"/>
              </a:spcBef>
              <a:spcAft>
                <a:spcPts val="200"/>
              </a:spcAft>
              <a:buFont typeface="+mj-lt"/>
              <a:buAutoNum type="arabicPeriod"/>
              <a:defRPr/>
            </a:pPr>
            <a:r>
              <a:rPr lang="en-US" sz="1000" b="1" dirty="0" smtClean="0">
                <a:solidFill>
                  <a:prstClr val="black"/>
                </a:solidFill>
                <a:latin typeface="Calibri"/>
                <a:cs typeface="Arial" panose="020B0604020202020204" pitchFamily="34" charset="0"/>
              </a:rPr>
              <a:t>Weighted percent of students scoring at Developing Learner or above on the </a:t>
            </a:r>
            <a:r>
              <a:rPr lang="en-US" sz="1000" b="1" dirty="0" smtClean="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Economics EOC (required participation rate ≥ 95%)</a:t>
            </a:r>
          </a:p>
          <a:p>
            <a:pPr eaLnBrk="1" fontAlgn="base" hangingPunct="1">
              <a:spcBef>
                <a:spcPct val="0"/>
              </a:spcBef>
              <a:spcAft>
                <a:spcPts val="200"/>
              </a:spcAft>
              <a:defRPr/>
            </a:pPr>
            <a:endParaRPr lang="en-US" sz="200" b="1" dirty="0" smtClean="0">
              <a:solidFill>
                <a:prstClr val="black"/>
              </a:solidFill>
              <a:latin typeface="Calibri"/>
              <a:cs typeface="Arial" panose="020B0604020202020204" pitchFamily="34" charset="0"/>
            </a:endParaRPr>
          </a:p>
          <a:p>
            <a:pPr eaLnBrk="1" fontAlgn="base" hangingPunct="1">
              <a:spcBef>
                <a:spcPct val="0"/>
              </a:spcBef>
              <a:spcAft>
                <a:spcPts val="200"/>
              </a:spcAft>
              <a:defRPr/>
            </a:pPr>
            <a:r>
              <a:rPr lang="en-US" sz="1000" b="1" dirty="0" smtClean="0">
                <a:solidFill>
                  <a:prstClr val="black"/>
                </a:solidFill>
                <a:latin typeface="Calibri"/>
                <a:cs typeface="Arial" panose="020B0604020202020204" pitchFamily="34" charset="0"/>
              </a:rPr>
              <a:t>*</a:t>
            </a:r>
            <a:r>
              <a:rPr lang="en-US" sz="1000" b="1" dirty="0">
                <a:solidFill>
                  <a:prstClr val="black"/>
                </a:solidFill>
                <a:latin typeface="Calibri"/>
                <a:cs typeface="Arial" panose="020B0604020202020204" pitchFamily="34" charset="0"/>
              </a:rPr>
              <a:t>Developing Learners are weighted at 0.5, Proficient Learners are weighted at 1.0, and Distinguished Learners are weighted at 1.5</a:t>
            </a:r>
            <a:r>
              <a:rPr lang="en-US" sz="1000" b="1" dirty="0" smtClean="0">
                <a:solidFill>
                  <a:prstClr val="black"/>
                </a:solidFill>
                <a:latin typeface="Calibri"/>
                <a:cs typeface="Arial" panose="020B0604020202020204" pitchFamily="34" charset="0"/>
              </a:rPr>
              <a:t>.</a:t>
            </a:r>
          </a:p>
        </p:txBody>
      </p:sp>
      <p:sp>
        <p:nvSpPr>
          <p:cNvPr id="15" name="Rectangle 14"/>
          <p:cNvSpPr/>
          <p:nvPr/>
        </p:nvSpPr>
        <p:spPr>
          <a:xfrm>
            <a:off x="214313" y="3485802"/>
            <a:ext cx="8578530" cy="17373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POST HIGH SCHOOL </a:t>
            </a:r>
            <a:r>
              <a:rPr lang="en-US" sz="1200" b="1" dirty="0" smtClean="0">
                <a:solidFill>
                  <a:prstClr val="white"/>
                </a:solidFill>
              </a:rPr>
              <a:t>READINESS</a:t>
            </a:r>
            <a:endParaRPr lang="en-US" sz="1200" b="1" dirty="0">
              <a:solidFill>
                <a:prstClr val="white"/>
              </a:solidFill>
            </a:endParaRPr>
          </a:p>
        </p:txBody>
      </p:sp>
      <p:sp>
        <p:nvSpPr>
          <p:cNvPr id="16" name="TextBox 41"/>
          <p:cNvSpPr txBox="1">
            <a:spLocks noChangeArrowheads="1"/>
          </p:cNvSpPr>
          <p:nvPr/>
        </p:nvSpPr>
        <p:spPr bwMode="auto">
          <a:xfrm>
            <a:off x="214313" y="3698468"/>
            <a:ext cx="8662987" cy="2118529"/>
          </a:xfrm>
          <a:prstGeom prst="rect">
            <a:avLst/>
          </a:prstGeom>
          <a:noFill/>
          <a:ln>
            <a:noFill/>
          </a:ln>
          <a:extLst/>
        </p:spPr>
        <p:txBody>
          <a:bodyPr>
            <a:spAutoFit/>
          </a:bodyPr>
          <a:lstStyle>
            <a:lvl1pPr eaLnBrk="0" hangingPunct="0">
              <a:tabLst>
                <a:tab pos="465138" algn="l"/>
              </a:tabLst>
              <a:defRPr>
                <a:solidFill>
                  <a:schemeClr val="tx1"/>
                </a:solidFill>
                <a:latin typeface="Arial" charset="0"/>
              </a:defRPr>
            </a:lvl1pPr>
            <a:lvl2pPr marL="742950" indent="-285750" eaLnBrk="0" hangingPunct="0">
              <a:tabLst>
                <a:tab pos="465138" algn="l"/>
              </a:tabLst>
              <a:defRPr>
                <a:solidFill>
                  <a:schemeClr val="tx1"/>
                </a:solidFill>
                <a:latin typeface="Arial" charset="0"/>
              </a:defRPr>
            </a:lvl2pPr>
            <a:lvl3pPr marL="1143000" indent="-228600" eaLnBrk="0" hangingPunct="0">
              <a:tabLst>
                <a:tab pos="465138" algn="l"/>
              </a:tabLst>
              <a:defRPr>
                <a:solidFill>
                  <a:schemeClr val="tx1"/>
                </a:solidFill>
                <a:latin typeface="Arial" charset="0"/>
              </a:defRPr>
            </a:lvl3pPr>
            <a:lvl4pPr marL="1600200" indent="-228600" eaLnBrk="0" hangingPunct="0">
              <a:tabLst>
                <a:tab pos="465138" algn="l"/>
              </a:tabLst>
              <a:defRPr>
                <a:solidFill>
                  <a:schemeClr val="tx1"/>
                </a:solidFill>
                <a:latin typeface="Arial" charset="0"/>
              </a:defRPr>
            </a:lvl4pPr>
            <a:lvl5pPr marL="2057400" indent="-228600" eaLnBrk="0" hangingPunct="0">
              <a:tabLst>
                <a:tab pos="465138" algn="l"/>
              </a:tabLst>
              <a:defRPr>
                <a:solidFill>
                  <a:schemeClr val="tx1"/>
                </a:solidFill>
                <a:latin typeface="Arial" charset="0"/>
              </a:defRPr>
            </a:lvl5pPr>
            <a:lvl6pPr marL="2514600" indent="-228600" eaLnBrk="0" fontAlgn="base" hangingPunct="0">
              <a:spcBef>
                <a:spcPct val="0"/>
              </a:spcBef>
              <a:spcAft>
                <a:spcPct val="0"/>
              </a:spcAft>
              <a:tabLst>
                <a:tab pos="465138" algn="l"/>
              </a:tabLst>
              <a:defRPr>
                <a:solidFill>
                  <a:schemeClr val="tx1"/>
                </a:solidFill>
                <a:latin typeface="Arial" charset="0"/>
              </a:defRPr>
            </a:lvl6pPr>
            <a:lvl7pPr marL="2971800" indent="-228600" eaLnBrk="0" fontAlgn="base" hangingPunct="0">
              <a:spcBef>
                <a:spcPct val="0"/>
              </a:spcBef>
              <a:spcAft>
                <a:spcPct val="0"/>
              </a:spcAft>
              <a:tabLst>
                <a:tab pos="465138" algn="l"/>
              </a:tabLst>
              <a:defRPr>
                <a:solidFill>
                  <a:schemeClr val="tx1"/>
                </a:solidFill>
                <a:latin typeface="Arial" charset="0"/>
              </a:defRPr>
            </a:lvl7pPr>
            <a:lvl8pPr marL="3429000" indent="-228600" eaLnBrk="0" fontAlgn="base" hangingPunct="0">
              <a:spcBef>
                <a:spcPct val="0"/>
              </a:spcBef>
              <a:spcAft>
                <a:spcPct val="0"/>
              </a:spcAft>
              <a:tabLst>
                <a:tab pos="465138" algn="l"/>
              </a:tabLst>
              <a:defRPr>
                <a:solidFill>
                  <a:schemeClr val="tx1"/>
                </a:solidFill>
                <a:latin typeface="Arial" charset="0"/>
              </a:defRPr>
            </a:lvl8pPr>
            <a:lvl9pPr marL="3886200" indent="-228600" eaLnBrk="0" fontAlgn="base" hangingPunct="0">
              <a:spcBef>
                <a:spcPct val="0"/>
              </a:spcBef>
              <a:spcAft>
                <a:spcPct val="0"/>
              </a:spcAft>
              <a:tabLst>
                <a:tab pos="465138" algn="l"/>
              </a:tabLst>
              <a:defRPr>
                <a:solidFill>
                  <a:schemeClr val="tx1"/>
                </a:solidFill>
                <a:latin typeface="Arial" charset="0"/>
              </a:defRPr>
            </a:lvl9pPr>
          </a:lstStyle>
          <a:p>
            <a:pPr marL="228600" indent="-228600" fontAlgn="base">
              <a:spcBef>
                <a:spcPct val="0"/>
              </a:spcBef>
              <a:spcAft>
                <a:spcPts val="200"/>
              </a:spcAft>
              <a:buFont typeface="+mj-lt"/>
              <a:buAutoNum type="arabicPeriod" startAt="9"/>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graduates completing </a:t>
            </a:r>
            <a:r>
              <a:rPr lang="en-US" sz="1000" b="1" dirty="0" smtClean="0">
                <a:solidFill>
                  <a:prstClr val="black"/>
                </a:solidFill>
                <a:latin typeface="Calibri"/>
                <a:cs typeface="Arial" panose="020B0604020202020204" pitchFamily="34" charset="0"/>
              </a:rPr>
              <a:t>a CTAE pathway, or an advanced academic pathway, or an IB Career Related </a:t>
            </a:r>
            <a:r>
              <a:rPr lang="en-US" sz="1000" b="1" dirty="0" err="1" smtClean="0">
                <a:solidFill>
                  <a:prstClr val="black"/>
                </a:solidFill>
                <a:latin typeface="Calibri"/>
                <a:cs typeface="Arial" panose="020B0604020202020204" pitchFamily="34" charset="0"/>
              </a:rPr>
              <a:t>Programme</a:t>
            </a:r>
            <a:r>
              <a:rPr lang="en-US" sz="1000" b="1" dirty="0" smtClean="0">
                <a:solidFill>
                  <a:prstClr val="black"/>
                </a:solidFill>
                <a:latin typeface="Calibri"/>
                <a:cs typeface="Arial" panose="020B0604020202020204" pitchFamily="34" charset="0"/>
              </a:rPr>
              <a:t>, or a fine </a:t>
            </a:r>
            <a:r>
              <a:rPr lang="en-US" sz="1000" b="1" dirty="0">
                <a:solidFill>
                  <a:prstClr val="black"/>
                </a:solidFill>
                <a:latin typeface="Calibri"/>
                <a:cs typeface="Arial" panose="020B0604020202020204" pitchFamily="34" charset="0"/>
              </a:rPr>
              <a:t>arts </a:t>
            </a:r>
            <a:r>
              <a:rPr lang="en-US" sz="1000" b="1" dirty="0" smtClean="0">
                <a:solidFill>
                  <a:prstClr val="black"/>
                </a:solidFill>
                <a:latin typeface="Calibri"/>
                <a:cs typeface="Arial" panose="020B0604020202020204" pitchFamily="34" charset="0"/>
              </a:rPr>
              <a:t>pathway, or a world language pathway within their program of study</a:t>
            </a:r>
          </a:p>
          <a:p>
            <a:pPr marL="228600" indent="-228600" fontAlgn="base">
              <a:spcBef>
                <a:spcPct val="0"/>
              </a:spcBef>
              <a:spcAft>
                <a:spcPts val="200"/>
              </a:spcAft>
              <a:buFont typeface="+mj-lt"/>
              <a:buAutoNum type="arabicPeriod" startAt="9"/>
              <a:defRPr/>
            </a:pPr>
            <a:r>
              <a:rPr lang="en-US" sz="1000" b="1" dirty="0">
                <a:solidFill>
                  <a:srgbClr val="00B050"/>
                </a:solidFill>
                <a:latin typeface="Calibri"/>
                <a:cs typeface="Arial" charset="0"/>
              </a:rPr>
              <a:t>Percent of graduates completing a CTAE pathway and earning a national industry recognized </a:t>
            </a:r>
            <a:r>
              <a:rPr lang="en-US" sz="1000" b="1" dirty="0" smtClean="0">
                <a:solidFill>
                  <a:srgbClr val="00B050"/>
                </a:solidFill>
                <a:latin typeface="Calibri"/>
                <a:cs typeface="Arial" charset="0"/>
              </a:rPr>
              <a:t>credential (passing an end of pathway assessment)</a:t>
            </a:r>
          </a:p>
          <a:p>
            <a:pPr marL="228600" indent="-228600" fontAlgn="base">
              <a:spcBef>
                <a:spcPct val="0"/>
              </a:spcBef>
              <a:spcAft>
                <a:spcPts val="200"/>
              </a:spcAft>
              <a:buFont typeface="+mj-lt"/>
              <a:buAutoNum type="arabicPeriod" startAt="9"/>
              <a:defRPr/>
            </a:pPr>
            <a:r>
              <a:rPr lang="en-US" sz="1000" b="1" dirty="0">
                <a:solidFill>
                  <a:srgbClr val="00B050"/>
                </a:solidFill>
                <a:latin typeface="Calibri"/>
                <a:cs typeface="Arial" panose="020B0604020202020204" pitchFamily="34" charset="0"/>
              </a:rPr>
              <a:t>Percent of graduates </a:t>
            </a:r>
            <a:r>
              <a:rPr lang="en-US" sz="1000" b="1" dirty="0">
                <a:solidFill>
                  <a:srgbClr val="00B050"/>
                </a:solidFill>
                <a:latin typeface="Calibri"/>
                <a:cs typeface="Arial" charset="0"/>
              </a:rPr>
              <a:t>entering TCSG/USG not requiring remediation or learning support </a:t>
            </a:r>
            <a:r>
              <a:rPr lang="en-US" sz="1000" b="1" dirty="0" smtClean="0">
                <a:solidFill>
                  <a:srgbClr val="00B050"/>
                </a:solidFill>
                <a:latin typeface="Calibri"/>
                <a:cs typeface="Arial" charset="0"/>
              </a:rPr>
              <a:t>courses; </a:t>
            </a:r>
            <a:r>
              <a:rPr lang="en-US" sz="1000" b="1" dirty="0">
                <a:solidFill>
                  <a:srgbClr val="00B050"/>
                </a:solidFill>
                <a:latin typeface="Calibri"/>
                <a:cs typeface="Arial" charset="0"/>
              </a:rPr>
              <a:t>or</a:t>
            </a:r>
            <a:r>
              <a:rPr lang="en-US" sz="1000" b="1" dirty="0">
                <a:solidFill>
                  <a:srgbClr val="00B050"/>
                </a:solidFill>
                <a:latin typeface="Calibri"/>
                <a:cs typeface="Arial" panose="020B0604020202020204" pitchFamily="34" charset="0"/>
              </a:rPr>
              <a:t> scoring at least 22 out of 36 on the composite ACT; or scoring at least 480 </a:t>
            </a:r>
            <a:r>
              <a:rPr lang="en-US" sz="1000" b="1" dirty="0" smtClean="0">
                <a:solidFill>
                  <a:srgbClr val="00B050"/>
                </a:solidFill>
                <a:latin typeface="Calibri"/>
                <a:cs typeface="Arial" panose="020B0604020202020204" pitchFamily="34" charset="0"/>
              </a:rPr>
              <a:t>out of 800 on </a:t>
            </a:r>
            <a:r>
              <a:rPr lang="en-US" sz="1000" b="1" dirty="0">
                <a:solidFill>
                  <a:srgbClr val="00B050"/>
                </a:solidFill>
                <a:latin typeface="Calibri"/>
                <a:cs typeface="Arial" panose="020B0604020202020204" pitchFamily="34" charset="0"/>
              </a:rPr>
              <a:t>Evidence-Based Reading and Writing and 530 </a:t>
            </a:r>
            <a:r>
              <a:rPr lang="en-US" sz="1000" b="1" dirty="0" smtClean="0">
                <a:solidFill>
                  <a:srgbClr val="00B050"/>
                </a:solidFill>
                <a:latin typeface="Calibri"/>
                <a:cs typeface="Arial" panose="020B0604020202020204" pitchFamily="34" charset="0"/>
              </a:rPr>
              <a:t>out of 800 on </a:t>
            </a:r>
            <a:r>
              <a:rPr lang="en-US" sz="1000" b="1" dirty="0">
                <a:solidFill>
                  <a:srgbClr val="00B050"/>
                </a:solidFill>
                <a:latin typeface="Calibri"/>
                <a:cs typeface="Arial" panose="020B0604020202020204" pitchFamily="34" charset="0"/>
              </a:rPr>
              <a:t>Math on the SAT; or scoring 3 or higher on two or more AP exams; or scoring 4 or higher on two or more IB exams</a:t>
            </a:r>
          </a:p>
          <a:p>
            <a:pPr marL="228600" indent="-228600" fontAlgn="base">
              <a:spcBef>
                <a:spcPct val="0"/>
              </a:spcBef>
              <a:spcAft>
                <a:spcPts val="200"/>
              </a:spcAft>
              <a:buFont typeface="+mj-lt"/>
              <a:buAutoNum type="arabicPeriod" startAt="9"/>
              <a:defRPr/>
            </a:pPr>
            <a:r>
              <a:rPr lang="en-US" sz="1000" b="1" dirty="0" smtClean="0">
                <a:solidFill>
                  <a:srgbClr val="00B050"/>
                </a:solidFill>
                <a:latin typeface="Calibri"/>
                <a:cs typeface="Arial" panose="020B0604020202020204" pitchFamily="34" charset="0"/>
              </a:rPr>
              <a:t>Percent </a:t>
            </a:r>
            <a:r>
              <a:rPr lang="en-US" sz="1000" b="1" dirty="0">
                <a:solidFill>
                  <a:srgbClr val="00B050"/>
                </a:solidFill>
                <a:latin typeface="Calibri"/>
                <a:cs typeface="Arial" panose="020B0604020202020204" pitchFamily="34" charset="0"/>
              </a:rPr>
              <a:t>of graduates earning high school credit(s) for accelerated enrollment via </a:t>
            </a:r>
            <a:r>
              <a:rPr lang="en-US" sz="1000" b="1" dirty="0" smtClean="0">
                <a:solidFill>
                  <a:srgbClr val="00B050"/>
                </a:solidFill>
                <a:latin typeface="Calibri"/>
                <a:cs typeface="Arial" panose="020B0604020202020204" pitchFamily="34" charset="0"/>
              </a:rPr>
              <a:t>Move on When Ready, Advanced Placement courses, or International Baccalaureate courses</a:t>
            </a:r>
          </a:p>
          <a:p>
            <a:pPr marL="228600" indent="-228600" fontAlgn="base">
              <a:spcBef>
                <a:spcPct val="0"/>
              </a:spcBef>
              <a:spcAft>
                <a:spcPts val="200"/>
              </a:spcAft>
              <a:buFont typeface="+mj-lt"/>
              <a:buAutoNum type="arabicPeriod" startAt="9"/>
              <a:defRPr/>
            </a:pPr>
            <a:r>
              <a:rPr lang="en-US" sz="1000" b="1" dirty="0">
                <a:solidFill>
                  <a:srgbClr val="00B050"/>
                </a:solidFill>
                <a:latin typeface="Calibri"/>
                <a:cs typeface="Arial" panose="020B0604020202020204" pitchFamily="34" charset="0"/>
              </a:rPr>
              <a:t>Percent of graduates completing a career-related Work-Based Learning Program or a career-related Capstone Project (includes IB projects)</a:t>
            </a:r>
          </a:p>
          <a:p>
            <a:pPr marL="228600" indent="-228600" eaLnBrk="1" fontAlgn="base" hangingPunct="1">
              <a:spcBef>
                <a:spcPct val="0"/>
              </a:spcBef>
              <a:spcAft>
                <a:spcPts val="200"/>
              </a:spcAft>
              <a:buFont typeface="+mj-lt"/>
              <a:buAutoNum type="arabicPeriod" startAt="9"/>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a:t>
            </a:r>
            <a:r>
              <a:rPr lang="en-US" sz="1000" b="1" dirty="0" smtClean="0">
                <a:solidFill>
                  <a:prstClr val="black"/>
                </a:solidFill>
                <a:latin typeface="Calibri"/>
                <a:cs typeface="Arial" panose="020B0604020202020204" pitchFamily="34" charset="0"/>
              </a:rPr>
              <a:t>achieving </a:t>
            </a:r>
            <a:r>
              <a:rPr lang="en-US" sz="1000" b="1" dirty="0">
                <a:solidFill>
                  <a:prstClr val="black"/>
                </a:solidFill>
                <a:latin typeface="Calibri"/>
                <a:cs typeface="Arial" panose="020B0604020202020204" pitchFamily="34" charset="0"/>
              </a:rPr>
              <a:t>a Lexile measure </a:t>
            </a:r>
            <a:r>
              <a:rPr lang="en-US" sz="1000" b="1" dirty="0" smtClean="0">
                <a:solidFill>
                  <a:prstClr val="black"/>
                </a:solidFill>
                <a:latin typeface="Calibri"/>
                <a:cs typeface="Arial" panose="020B0604020202020204" pitchFamily="34" charset="0"/>
              </a:rPr>
              <a:t>greater than or equal to 1275 on the </a:t>
            </a:r>
            <a:r>
              <a:rPr lang="en-US" sz="1000" b="1" dirty="0">
                <a:solidFill>
                  <a:prstClr val="black"/>
                </a:solidFill>
                <a:latin typeface="Calibri"/>
                <a:cs typeface="Arial" charset="0"/>
              </a:rPr>
              <a:t>Georgia </a:t>
            </a:r>
            <a:r>
              <a:rPr lang="en-US" sz="1000" b="1" dirty="0" smtClean="0">
                <a:solidFill>
                  <a:prstClr val="black"/>
                </a:solidFill>
                <a:latin typeface="Calibri"/>
                <a:cs typeface="Arial" charset="0"/>
              </a:rPr>
              <a:t>Milestones </a:t>
            </a:r>
            <a:r>
              <a:rPr lang="en-US" sz="1000" b="1" dirty="0" smtClean="0">
                <a:solidFill>
                  <a:prstClr val="black"/>
                </a:solidFill>
                <a:latin typeface="Calibri"/>
                <a:cs typeface="Arial" panose="020B0604020202020204" pitchFamily="34" charset="0"/>
              </a:rPr>
              <a:t>American Literature EOC</a:t>
            </a:r>
          </a:p>
          <a:p>
            <a:pPr marL="228600" indent="-228600" eaLnBrk="1" fontAlgn="base" hangingPunct="1">
              <a:spcBef>
                <a:spcPct val="0"/>
              </a:spcBef>
              <a:spcAft>
                <a:spcPts val="200"/>
              </a:spcAft>
              <a:buFont typeface="+mj-lt"/>
              <a:buAutoNum type="arabicPeriod" startAt="9"/>
              <a:defRPr/>
            </a:pPr>
            <a:r>
              <a:rPr lang="en-US" sz="1000" b="1" dirty="0" smtClean="0">
                <a:solidFill>
                  <a:prstClr val="black"/>
                </a:solidFill>
                <a:latin typeface="Calibri"/>
                <a:cs typeface="Arial" panose="020B0604020202020204" pitchFamily="34" charset="0"/>
              </a:rPr>
              <a:t>Percent of students’ assessments scoring at Proficient or Distinguished Learner on all Georgia Milestones EOCs</a:t>
            </a:r>
          </a:p>
          <a:p>
            <a:pPr marL="228600" indent="-228600" eaLnBrk="1" fontAlgn="base" hangingPunct="1">
              <a:spcBef>
                <a:spcPct val="0"/>
              </a:spcBef>
              <a:spcAft>
                <a:spcPts val="200"/>
              </a:spcAft>
              <a:buFont typeface="+mj-lt"/>
              <a:buAutoNum type="arabicPeriod" startAt="9"/>
              <a:defRPr/>
            </a:pPr>
            <a:r>
              <a:rPr lang="en-US" sz="1000" b="1" dirty="0" smtClean="0">
                <a:solidFill>
                  <a:srgbClr val="00B050"/>
                </a:solidFill>
                <a:latin typeface="Calibri"/>
                <a:cs typeface="Arial" panose="020B0604020202020204" pitchFamily="34" charset="0"/>
              </a:rPr>
              <a:t>Percent of students missing fewer than 6 days of school</a:t>
            </a:r>
          </a:p>
        </p:txBody>
      </p:sp>
      <p:sp>
        <p:nvSpPr>
          <p:cNvPr id="17" name="Rectangle 16"/>
          <p:cNvSpPr/>
          <p:nvPr/>
        </p:nvSpPr>
        <p:spPr>
          <a:xfrm>
            <a:off x="237859" y="5852384"/>
            <a:ext cx="8582048" cy="17373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rPr>
              <a:t>GRADUATION RATE</a:t>
            </a:r>
          </a:p>
        </p:txBody>
      </p:sp>
      <p:sp>
        <p:nvSpPr>
          <p:cNvPr id="20" name="Rectangle 34"/>
          <p:cNvSpPr>
            <a:spLocks noChangeArrowheads="1"/>
          </p:cNvSpPr>
          <p:nvPr/>
        </p:nvSpPr>
        <p:spPr bwMode="auto">
          <a:xfrm>
            <a:off x="210795" y="6030240"/>
            <a:ext cx="8574087" cy="425758"/>
          </a:xfrm>
          <a:prstGeom prst="rect">
            <a:avLst/>
          </a:prstGeom>
          <a:noFill/>
          <a:ln>
            <a:noFill/>
          </a:ln>
          <a:extLst/>
        </p:spPr>
        <p:txBody>
          <a:bodyPr>
            <a:spAutoFit/>
          </a:bodyPr>
          <a:lstStyle/>
          <a:p>
            <a:pPr marL="228600" indent="-228600" fontAlgn="base">
              <a:spcBef>
                <a:spcPct val="0"/>
              </a:spcBef>
              <a:spcAft>
                <a:spcPts val="200"/>
              </a:spcAft>
              <a:buFont typeface="+mj-lt"/>
              <a:buAutoNum type="arabicPeriod" startAt="17"/>
              <a:tabLst>
                <a:tab pos="465138" algn="l"/>
              </a:tabLst>
              <a:defRPr/>
            </a:pPr>
            <a:r>
              <a:rPr lang="en-US" sz="1000" b="1" dirty="0">
                <a:solidFill>
                  <a:prstClr val="black"/>
                </a:solidFill>
                <a:cs typeface="Arial" panose="020B0604020202020204" pitchFamily="34" charset="0"/>
              </a:rPr>
              <a:t>4-Year Cohort Graduation Rate (%)</a:t>
            </a:r>
          </a:p>
          <a:p>
            <a:pPr marL="228600" indent="-228600" fontAlgn="base">
              <a:spcBef>
                <a:spcPct val="0"/>
              </a:spcBef>
              <a:spcAft>
                <a:spcPts val="200"/>
              </a:spcAft>
              <a:buFontTx/>
              <a:buAutoNum type="arabicPeriod" startAt="17"/>
              <a:tabLst>
                <a:tab pos="465138" algn="l"/>
              </a:tabLst>
              <a:defRPr/>
            </a:pPr>
            <a:r>
              <a:rPr lang="en-US" sz="1000" b="1" dirty="0">
                <a:solidFill>
                  <a:prstClr val="black"/>
                </a:solidFill>
                <a:cs typeface="Arial" charset="0"/>
              </a:rPr>
              <a:t>5-Year Extended Cohort Graduation Rate (%) </a:t>
            </a:r>
          </a:p>
        </p:txBody>
      </p:sp>
      <p:sp>
        <p:nvSpPr>
          <p:cNvPr id="19" name="Rectangle 18"/>
          <p:cNvSpPr/>
          <p:nvPr/>
        </p:nvSpPr>
        <p:spPr>
          <a:xfrm>
            <a:off x="214313" y="942093"/>
            <a:ext cx="8586787" cy="55119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43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175"/>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cxnSp>
        <p:nvCxnSpPr>
          <p:cNvPr id="13" name="Straight Arrow Connector 12"/>
          <p:cNvCxnSpPr/>
          <p:nvPr/>
        </p:nvCxnSpPr>
        <p:spPr>
          <a:xfrm flipH="1">
            <a:off x="7846890" y="4943603"/>
            <a:ext cx="593970" cy="2090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73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00063"/>
            <a:ext cx="8229600" cy="712787"/>
          </a:xfrm>
        </p:spPr>
        <p:txBody>
          <a:bodyPr/>
          <a:lstStyle/>
          <a:p>
            <a:pPr eaLnBrk="1" hangingPunct="1"/>
            <a:r>
              <a:rPr lang="en-US" altLang="en-US" sz="2400" i="1" dirty="0" smtClean="0"/>
              <a:t>Exceeding the Bar Indicators</a:t>
            </a:r>
            <a:br>
              <a:rPr lang="en-US" altLang="en-US" sz="2400" i="1" dirty="0" smtClean="0"/>
            </a:br>
            <a:r>
              <a:rPr lang="en-US" altLang="en-US" sz="2400" dirty="0" smtClean="0"/>
              <a:t/>
            </a:r>
            <a:br>
              <a:rPr lang="en-US" altLang="en-US" sz="2400" dirty="0" smtClean="0"/>
            </a:br>
            <a:endParaRPr lang="en-US" altLang="en-US" sz="2400" dirty="0" smtClean="0"/>
          </a:p>
        </p:txBody>
      </p:sp>
      <p:sp>
        <p:nvSpPr>
          <p:cNvPr id="3" name="Content Placeholder 2"/>
          <p:cNvSpPr>
            <a:spLocks noGrp="1"/>
          </p:cNvSpPr>
          <p:nvPr>
            <p:ph idx="1"/>
          </p:nvPr>
        </p:nvSpPr>
        <p:spPr>
          <a:xfrm>
            <a:off x="474663" y="1052513"/>
            <a:ext cx="8229600" cy="5315336"/>
          </a:xfrm>
        </p:spPr>
        <p:txBody>
          <a:bodyPr/>
          <a:lstStyle/>
          <a:p>
            <a:pPr marL="0" indent="0" eaLnBrk="1" hangingPunct="1">
              <a:buFont typeface="Arial" panose="020B0604020202020204" pitchFamily="34" charset="0"/>
              <a:buNone/>
              <a:defRPr/>
            </a:pPr>
            <a:r>
              <a:rPr lang="en-US" sz="1400" dirty="0" smtClean="0"/>
              <a:t>In addition to the eighteen (18) items within the College and Career Ready Performance Index, high schools may earn additional points for these supplemental indicators.  </a:t>
            </a:r>
          </a:p>
          <a:p>
            <a:pPr marL="0" indent="0" eaLnBrk="1" hangingPunct="1">
              <a:buFont typeface="Arial" panose="020B0604020202020204" pitchFamily="34" charset="0"/>
              <a:buNone/>
              <a:defRPr/>
            </a:pPr>
            <a:endParaRPr lang="en-US" sz="800" dirty="0" smtClean="0"/>
          </a:p>
          <a:p>
            <a:pPr marL="228600" indent="-228600" eaLnBrk="1" hangingPunct="1">
              <a:buFont typeface="Arial" charset="0"/>
              <a:buAutoNum type="arabicPeriod"/>
              <a:defRPr/>
            </a:pPr>
            <a:r>
              <a:rPr lang="en-US" sz="1100" dirty="0" smtClean="0">
                <a:solidFill>
                  <a:srgbClr val="00B050"/>
                </a:solidFill>
                <a:cs typeface="Arial" pitchFamily="34" charset="0"/>
              </a:rPr>
              <a:t>Percent of graduates earning credit in a physics course  </a:t>
            </a:r>
          </a:p>
          <a:p>
            <a:pPr marL="228600" indent="-228600" eaLnBrk="1" hangingPunct="1">
              <a:buFont typeface="Arial" charset="0"/>
              <a:buAutoNum type="arabicPeriod"/>
              <a:defRPr/>
            </a:pPr>
            <a:r>
              <a:rPr lang="en-US" sz="1100" dirty="0" smtClean="0">
                <a:solidFill>
                  <a:srgbClr val="00B050"/>
                </a:solidFill>
                <a:cs typeface="Arial" pitchFamily="34" charset="0"/>
              </a:rPr>
              <a:t>Percent of first time 9</a:t>
            </a:r>
            <a:r>
              <a:rPr lang="en-US" sz="1100" baseline="30000" dirty="0" smtClean="0">
                <a:solidFill>
                  <a:srgbClr val="00B050"/>
                </a:solidFill>
                <a:cs typeface="Arial" pitchFamily="34" charset="0"/>
              </a:rPr>
              <a:t>th</a:t>
            </a:r>
            <a:r>
              <a:rPr lang="en-US" sz="1100" dirty="0" smtClean="0">
                <a:solidFill>
                  <a:srgbClr val="00B050"/>
                </a:solidFill>
                <a:cs typeface="Arial" pitchFamily="34" charset="0"/>
              </a:rPr>
              <a:t> grade students with disabilities earning 3 Carnegie Unit Credits in 3 core content areas (ELA, mathematics, science, social studies) and scoring at Developing Learner or above on all required Georgia Milestones EOCs </a:t>
            </a:r>
          </a:p>
          <a:p>
            <a:pPr marL="228600" indent="-228600" eaLnBrk="1" hangingPunct="1">
              <a:buFont typeface="Arial" charset="0"/>
              <a:buAutoNum type="arabicPeriod"/>
              <a:defRPr/>
            </a:pPr>
            <a:r>
              <a:rPr lang="en-US" sz="1100" dirty="0" smtClean="0">
                <a:solidFill>
                  <a:srgbClr val="00B050"/>
                </a:solidFill>
                <a:cs typeface="Arial" pitchFamily="34" charset="0"/>
              </a:rPr>
              <a:t>Percent of first time 9</a:t>
            </a:r>
            <a:r>
              <a:rPr lang="en-US" sz="1100" baseline="30000" dirty="0" smtClean="0">
                <a:solidFill>
                  <a:srgbClr val="00B050"/>
                </a:solidFill>
                <a:cs typeface="Arial" pitchFamily="34" charset="0"/>
              </a:rPr>
              <a:t>th</a:t>
            </a:r>
            <a:r>
              <a:rPr lang="en-US" sz="1100" dirty="0" smtClean="0">
                <a:solidFill>
                  <a:srgbClr val="00B050"/>
                </a:solidFill>
                <a:cs typeface="Arial" pitchFamily="34" charset="0"/>
              </a:rPr>
              <a:t> grade students earning 4 </a:t>
            </a:r>
            <a:r>
              <a:rPr lang="en-US" sz="1100" dirty="0">
                <a:solidFill>
                  <a:srgbClr val="00B050"/>
                </a:solidFill>
                <a:cs typeface="Arial" pitchFamily="34" charset="0"/>
              </a:rPr>
              <a:t>Carnegie Unit Credits in </a:t>
            </a:r>
            <a:r>
              <a:rPr lang="en-US" sz="1100" dirty="0" smtClean="0">
                <a:solidFill>
                  <a:srgbClr val="00B050"/>
                </a:solidFill>
                <a:cs typeface="Arial" pitchFamily="34" charset="0"/>
              </a:rPr>
              <a:t>4 </a:t>
            </a:r>
            <a:r>
              <a:rPr lang="en-US" sz="1100" dirty="0">
                <a:solidFill>
                  <a:srgbClr val="00B050"/>
                </a:solidFill>
                <a:cs typeface="Arial" pitchFamily="34" charset="0"/>
              </a:rPr>
              <a:t>core content </a:t>
            </a:r>
            <a:r>
              <a:rPr lang="en-US" sz="1100" dirty="0" smtClean="0">
                <a:solidFill>
                  <a:srgbClr val="00B050"/>
                </a:solidFill>
                <a:cs typeface="Arial" pitchFamily="34" charset="0"/>
              </a:rPr>
              <a:t>areas (ELA, mathematics, science, social studies)</a:t>
            </a:r>
            <a:r>
              <a:rPr lang="en-US" sz="1100" dirty="0">
                <a:solidFill>
                  <a:srgbClr val="00B050"/>
                </a:solidFill>
                <a:cs typeface="Arial" pitchFamily="34" charset="0"/>
              </a:rPr>
              <a:t> and scoring </a:t>
            </a:r>
            <a:r>
              <a:rPr lang="en-US" sz="1100" dirty="0" smtClean="0">
                <a:solidFill>
                  <a:srgbClr val="00B050"/>
                </a:solidFill>
                <a:cs typeface="Arial" pitchFamily="34" charset="0"/>
              </a:rPr>
              <a:t>at Proficient Learner or above on </a:t>
            </a:r>
            <a:r>
              <a:rPr lang="en-US" sz="1100" dirty="0">
                <a:solidFill>
                  <a:srgbClr val="00B050"/>
                </a:solidFill>
                <a:cs typeface="Arial" pitchFamily="34" charset="0"/>
              </a:rPr>
              <a:t>all required </a:t>
            </a:r>
            <a:r>
              <a:rPr lang="en-US" sz="1100" dirty="0" smtClean="0">
                <a:solidFill>
                  <a:srgbClr val="00B050"/>
                </a:solidFill>
                <a:cs typeface="Arial" pitchFamily="34" charset="0"/>
              </a:rPr>
              <a:t>Georgia Milestones EOCs</a:t>
            </a:r>
            <a:endParaRPr lang="en-US" sz="1100" dirty="0">
              <a:solidFill>
                <a:srgbClr val="00B050"/>
              </a:solidFill>
              <a:cs typeface="Arial" pitchFamily="34" charset="0"/>
            </a:endParaRPr>
          </a:p>
          <a:p>
            <a:pPr marL="228600" indent="-228600" eaLnBrk="1" hangingPunct="1">
              <a:buFont typeface="Arial" charset="0"/>
              <a:buAutoNum type="arabicPeriod"/>
              <a:defRPr/>
            </a:pPr>
            <a:r>
              <a:rPr lang="en-US" sz="1100" dirty="0">
                <a:cs typeface="Arial" pitchFamily="34" charset="0"/>
              </a:rPr>
              <a:t>School has earned a Georgia Science, Technology, Engineering and Math (STEM) or Science, Technology, Engineering, Arts and Math (STEAM) Program Certification </a:t>
            </a:r>
          </a:p>
          <a:p>
            <a:pPr marL="228600" indent="-228600" eaLnBrk="1" hangingPunct="1">
              <a:buFont typeface="Arial" charset="0"/>
              <a:buNone/>
              <a:defRPr/>
            </a:pPr>
            <a:r>
              <a:rPr lang="en-US" sz="1100" dirty="0" smtClean="0">
                <a:solidFill>
                  <a:srgbClr val="00B050"/>
                </a:solidFill>
                <a:cs typeface="Arial" pitchFamily="34" charset="0"/>
              </a:rPr>
              <a:t>5.	Percent of English Learners with positive movement from one Performance Band to a higher Performance Band based on the ACCESS for ELLs</a:t>
            </a:r>
          </a:p>
          <a:p>
            <a:pPr marL="228600" indent="-228600" eaLnBrk="1" hangingPunct="1">
              <a:buFont typeface="Arial" charset="0"/>
              <a:buAutoNum type="arabicPeriod" startAt="6"/>
              <a:defRPr/>
            </a:pPr>
            <a:r>
              <a:rPr lang="en-US" sz="1100" dirty="0" smtClean="0">
                <a:solidFill>
                  <a:srgbClr val="00B050"/>
                </a:solidFill>
                <a:cs typeface="Arial" pitchFamily="34" charset="0"/>
              </a:rPr>
              <a:t>Percent of graduates earning 3 or more high school credits in the same world language </a:t>
            </a:r>
          </a:p>
          <a:p>
            <a:pPr marL="228600" indent="-228600" eaLnBrk="1" hangingPunct="1">
              <a:buFont typeface="Arial" charset="0"/>
              <a:buAutoNum type="arabicPeriod" startAt="6"/>
              <a:defRPr/>
            </a:pPr>
            <a:r>
              <a:rPr lang="en-US" sz="1100" dirty="0">
                <a:cs typeface="Arial" pitchFamily="34" charset="0"/>
              </a:rPr>
              <a:t>Percent of teachers utilizing the Statewide Longitudinal Data </a:t>
            </a:r>
            <a:r>
              <a:rPr lang="en-US" sz="1100" dirty="0" smtClean="0">
                <a:cs typeface="Arial" pitchFamily="34" charset="0"/>
              </a:rPr>
              <a:t>System </a:t>
            </a:r>
            <a:r>
              <a:rPr lang="en-US" sz="1100" dirty="0">
                <a:cs typeface="Arial" pitchFamily="34" charset="0"/>
              </a:rPr>
              <a:t>(SLDS) </a:t>
            </a:r>
          </a:p>
          <a:p>
            <a:pPr marL="228600" indent="-228600" eaLnBrk="1" hangingPunct="1">
              <a:buFont typeface="Arial" charset="0"/>
              <a:buAutoNum type="arabicPeriod" startAt="6"/>
              <a:defRPr/>
            </a:pPr>
            <a:r>
              <a:rPr lang="en-US" sz="1100" dirty="0">
                <a:cs typeface="Arial" pitchFamily="34" charset="0"/>
              </a:rPr>
              <a:t>School or LEA-defined </a:t>
            </a:r>
            <a:r>
              <a:rPr lang="en-US" sz="1100" b="1" dirty="0">
                <a:cs typeface="Arial" pitchFamily="34" charset="0"/>
              </a:rPr>
              <a:t>innovative practice </a:t>
            </a:r>
            <a:r>
              <a:rPr lang="en-US" sz="1100" dirty="0">
                <a:cs typeface="Arial" pitchFamily="34" charset="0"/>
              </a:rPr>
              <a:t>accompanied by data </a:t>
            </a:r>
            <a:r>
              <a:rPr lang="en-US" sz="1100" b="1" dirty="0">
                <a:cs typeface="Arial" pitchFamily="34" charset="0"/>
              </a:rPr>
              <a:t>supporting improved student achievement</a:t>
            </a:r>
            <a:r>
              <a:rPr lang="en-US" sz="1100" dirty="0">
                <a:cs typeface="Arial" pitchFamily="34" charset="0"/>
              </a:rPr>
              <a:t>: examples include but are not limited to Charter System, Georgia College and Career </a:t>
            </a:r>
            <a:r>
              <a:rPr lang="en-US" sz="1100" dirty="0" smtClean="0">
                <a:cs typeface="Arial" pitchFamily="34" charset="0"/>
              </a:rPr>
              <a:t>Academy, Striving </a:t>
            </a:r>
            <a:r>
              <a:rPr lang="en-US" sz="1100" dirty="0">
                <a:cs typeface="Arial" pitchFamily="34" charset="0"/>
              </a:rPr>
              <a:t>Reader initiative, dual language immersion program, Literacy Design Collaborative (LDC) and/or Mathematics Design Collaborative (MDC), Response to Intervention (RTI), Positive Behavioral Interventions &amp; Supports (PBIS), local instructional initiatives, etc. Practice must be reported via the CCRPI Data Collection application. </a:t>
            </a:r>
          </a:p>
          <a:p>
            <a:pPr marL="228600" indent="-228600" eaLnBrk="1" hangingPunct="1">
              <a:buFont typeface="Arial" charset="0"/>
              <a:buAutoNum type="arabicPeriod" startAt="6"/>
              <a:defRPr/>
            </a:pPr>
            <a:r>
              <a:rPr lang="en-US" sz="1100" dirty="0">
                <a:cs typeface="Arial" pitchFamily="34" charset="0"/>
              </a:rPr>
              <a:t>School or LEA </a:t>
            </a:r>
            <a:r>
              <a:rPr lang="en-US" sz="1100" b="1" dirty="0">
                <a:cs typeface="Arial" pitchFamily="34" charset="0"/>
              </a:rPr>
              <a:t>Research/Evidence-based Program/Practice </a:t>
            </a:r>
            <a:r>
              <a:rPr lang="en-US" sz="1100" dirty="0">
                <a:cs typeface="Arial" pitchFamily="34" charset="0"/>
              </a:rPr>
              <a:t>designed to facilitate a </a:t>
            </a:r>
            <a:r>
              <a:rPr lang="en-US" sz="1100" b="1" dirty="0">
                <a:cs typeface="Arial" pitchFamily="34" charset="0"/>
              </a:rPr>
              <a:t>personalized climate </a:t>
            </a:r>
            <a:r>
              <a:rPr lang="en-US" sz="1100" dirty="0">
                <a:cs typeface="Arial" pitchFamily="34" charset="0"/>
              </a:rPr>
              <a:t>in the school: </a:t>
            </a:r>
            <a:r>
              <a:rPr lang="en-US" sz="1100" dirty="0" smtClean="0">
                <a:cs typeface="Arial" pitchFamily="34" charset="0"/>
              </a:rPr>
              <a:t>examples </a:t>
            </a:r>
            <a:r>
              <a:rPr lang="en-US" sz="1100" dirty="0">
                <a:cs typeface="Arial" pitchFamily="34" charset="0"/>
              </a:rPr>
              <a:t>include but are not limited to Teachers as Advisors program; </a:t>
            </a:r>
            <a:r>
              <a:rPr lang="en-US" sz="1100" dirty="0" smtClean="0">
                <a:cs typeface="Arial" pitchFamily="34" charset="0"/>
              </a:rPr>
              <a:t>mentoring </a:t>
            </a:r>
            <a:r>
              <a:rPr lang="en-US" sz="1100" dirty="0">
                <a:cs typeface="Arial" pitchFamily="34" charset="0"/>
              </a:rPr>
              <a:t>program; Positive Behavioral Interventions &amp; Supports (PBIS); service-learning program; peer mediation; conflict mediation. </a:t>
            </a:r>
          </a:p>
          <a:p>
            <a:pPr marL="0" lvl="1" indent="0" eaLnBrk="1" hangingPunct="1">
              <a:buFont typeface="Arial" charset="0"/>
              <a:buNone/>
              <a:defRPr/>
            </a:pPr>
            <a:endParaRPr lang="en-US" sz="800" dirty="0" smtClean="0">
              <a:cs typeface="Arial" pitchFamily="34" charset="0"/>
            </a:endParaRPr>
          </a:p>
          <a:p>
            <a:pPr marL="287338" lvl="1" indent="-287338" eaLnBrk="1" hangingPunct="1">
              <a:spcBef>
                <a:spcPts val="600"/>
              </a:spcBef>
              <a:buFont typeface="Arial" charset="0"/>
              <a:buNone/>
              <a:defRPr/>
            </a:pPr>
            <a:r>
              <a:rPr lang="en-US" sz="1100" b="1" dirty="0" smtClean="0"/>
              <a:t>	To be included after statewide implementation:</a:t>
            </a:r>
          </a:p>
          <a:p>
            <a:pPr marL="287338" lvl="1" indent="-287338" eaLnBrk="1" hangingPunct="1">
              <a:spcBef>
                <a:spcPts val="600"/>
              </a:spcBef>
              <a:buFont typeface="Arial" charset="0"/>
              <a:buNone/>
              <a:defRPr/>
            </a:pPr>
            <a:r>
              <a:rPr lang="en-US" sz="1100" dirty="0" smtClean="0"/>
              <a:t>	</a:t>
            </a:r>
            <a:r>
              <a:rPr lang="en-US" sz="1000" dirty="0" smtClean="0"/>
              <a:t>Percent of tested students scoring at a proficient level on a Soft Skills Assessment </a:t>
            </a:r>
          </a:p>
          <a:p>
            <a:pPr marL="287338" lvl="1" indent="-287338" eaLnBrk="1" hangingPunct="1">
              <a:spcBef>
                <a:spcPts val="600"/>
              </a:spcBef>
              <a:buFont typeface="Arial" charset="0"/>
              <a:buNone/>
              <a:defRPr/>
            </a:pPr>
            <a:r>
              <a:rPr lang="en-US" sz="1100" dirty="0"/>
              <a:t>	</a:t>
            </a:r>
            <a:r>
              <a:rPr lang="en-US" sz="1000" dirty="0" smtClean="0"/>
              <a:t>School’s performance on the Georgia Teacher Effectiveness Measure (TEM)</a:t>
            </a:r>
          </a:p>
          <a:p>
            <a:pPr marL="287338" indent="-287338" eaLnBrk="1" hangingPunct="1">
              <a:spcBef>
                <a:spcPts val="600"/>
              </a:spcBef>
              <a:buFont typeface="Arial" charset="0"/>
              <a:buNone/>
              <a:defRPr/>
            </a:pPr>
            <a:r>
              <a:rPr lang="en-US" sz="1000" dirty="0" smtClean="0"/>
              <a:t>	School’s performance on the Georgia Leader Effectiveness Measure (LEM)</a:t>
            </a:r>
          </a:p>
          <a:p>
            <a:pPr marL="287338" indent="-287338" eaLnBrk="1" hangingPunct="1">
              <a:spcBef>
                <a:spcPts val="600"/>
              </a:spcBef>
              <a:buFont typeface="Arial" charset="0"/>
              <a:buNone/>
              <a:defRPr/>
            </a:pPr>
            <a:r>
              <a:rPr lang="en-US" sz="1200" dirty="0"/>
              <a:t>	</a:t>
            </a:r>
            <a:endParaRPr lang="en-US" sz="1400" dirty="0" smtClean="0"/>
          </a:p>
        </p:txBody>
      </p:sp>
      <p:sp>
        <p:nvSpPr>
          <p:cNvPr id="5" name="Rectangle 4"/>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sp>
        <p:nvSpPr>
          <p:cNvPr id="2" name="Oval 1"/>
          <p:cNvSpPr/>
          <p:nvPr/>
        </p:nvSpPr>
        <p:spPr>
          <a:xfrm>
            <a:off x="794658" y="2764971"/>
            <a:ext cx="500742" cy="261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421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2</a:t>
            </a:fld>
            <a:endParaRPr lang="en-US" dirty="0"/>
          </a:p>
        </p:txBody>
      </p:sp>
      <p:sp>
        <p:nvSpPr>
          <p:cNvPr id="4" name="Title 1"/>
          <p:cNvSpPr>
            <a:spLocks noGrp="1"/>
          </p:cNvSpPr>
          <p:nvPr/>
        </p:nvSpPr>
        <p:spPr bwMode="auto">
          <a:xfrm>
            <a:off x="518672" y="112859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r>
              <a:rPr lang="en-US" altLang="en-US" sz="4000" dirty="0" smtClean="0">
                <a:latin typeface="+mn-lt"/>
              </a:rPr>
              <a:t>Presentation Topics</a:t>
            </a:r>
          </a:p>
        </p:txBody>
      </p:sp>
      <p:sp>
        <p:nvSpPr>
          <p:cNvPr id="5" name="Content Placeholder 2"/>
          <p:cNvSpPr>
            <a:spLocks noGrp="1"/>
          </p:cNvSpPr>
          <p:nvPr/>
        </p:nvSpPr>
        <p:spPr bwMode="auto">
          <a:xfrm>
            <a:off x="518672" y="2271592"/>
            <a:ext cx="8229600" cy="375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2016 CCRPI Review</a:t>
            </a:r>
          </a:p>
          <a:p>
            <a:r>
              <a:rPr lang="en-US" altLang="en-US" dirty="0"/>
              <a:t>N</a:t>
            </a:r>
            <a:r>
              <a:rPr lang="en-US" altLang="en-US" dirty="0" smtClean="0"/>
              <a:t>ew for 2017</a:t>
            </a:r>
          </a:p>
          <a:p>
            <a:r>
              <a:rPr lang="en-US" altLang="en-US" dirty="0" smtClean="0"/>
              <a:t>Utilization of Data for CCRPI</a:t>
            </a:r>
          </a:p>
          <a:p>
            <a:r>
              <a:rPr lang="en-US" altLang="en-US" dirty="0" smtClean="0"/>
              <a:t>CCRPI Data Checking</a:t>
            </a:r>
          </a:p>
          <a:p>
            <a:r>
              <a:rPr lang="en-US" altLang="en-US" dirty="0" smtClean="0"/>
              <a:t>Data </a:t>
            </a:r>
            <a:r>
              <a:rPr lang="en-US" altLang="en-US" dirty="0"/>
              <a:t>Reminders </a:t>
            </a:r>
            <a:endParaRPr lang="en-US" altLang="en-US" dirty="0" smtClean="0"/>
          </a:p>
          <a:p>
            <a:r>
              <a:rPr lang="en-US" altLang="en-US" dirty="0" smtClean="0"/>
              <a:t>Resources and Guidance</a:t>
            </a:r>
            <a:endParaRPr lang="en-US" altLang="en-US" dirty="0"/>
          </a:p>
          <a:p>
            <a:endParaRPr lang="en-US" altLang="en-US" dirty="0" smtClean="0"/>
          </a:p>
        </p:txBody>
      </p:sp>
    </p:spTree>
    <p:extLst>
      <p:ext uri="{BB962C8B-B14F-4D97-AF65-F5344CB8AC3E}">
        <p14:creationId xmlns:p14="http://schemas.microsoft.com/office/powerpoint/2010/main" val="189389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nvSpPr>
        <p:spPr bwMode="auto">
          <a:xfrm>
            <a:off x="1971675" y="12700"/>
            <a:ext cx="6172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000" b="1" dirty="0" smtClean="0">
                <a:solidFill>
                  <a:prstClr val="black"/>
                </a:solidFill>
                <a:cs typeface="Arial" panose="020B0604020202020204" pitchFamily="34" charset="0"/>
              </a:rPr>
              <a:t>2017 </a:t>
            </a:r>
            <a:r>
              <a:rPr lang="en-US" altLang="en-US" sz="2000" b="1" dirty="0">
                <a:solidFill>
                  <a:prstClr val="black"/>
                </a:solidFill>
                <a:cs typeface="Arial" panose="020B0604020202020204" pitchFamily="34" charset="0"/>
              </a:rPr>
              <a:t>College and Career Ready Performance Index</a:t>
            </a:r>
            <a:br>
              <a:rPr lang="en-US" altLang="en-US" sz="2000" b="1" dirty="0">
                <a:solidFill>
                  <a:prstClr val="black"/>
                </a:solidFill>
                <a:cs typeface="Arial" panose="020B0604020202020204" pitchFamily="34" charset="0"/>
              </a:rPr>
            </a:br>
            <a:r>
              <a:rPr lang="en-US" altLang="en-US" sz="2000" b="1" dirty="0">
                <a:solidFill>
                  <a:prstClr val="black"/>
                </a:solidFill>
                <a:cs typeface="Arial" panose="020B0604020202020204" pitchFamily="34" charset="0"/>
              </a:rPr>
              <a:t>Middle School Grades 6 - 8</a:t>
            </a:r>
          </a:p>
        </p:txBody>
      </p:sp>
      <p:sp>
        <p:nvSpPr>
          <p:cNvPr id="34" name="Rectangle 33"/>
          <p:cNvSpPr/>
          <p:nvPr/>
        </p:nvSpPr>
        <p:spPr>
          <a:xfrm>
            <a:off x="242020" y="908658"/>
            <a:ext cx="8586294" cy="27432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CONTENT MASTERY</a:t>
            </a:r>
          </a:p>
        </p:txBody>
      </p:sp>
      <p:sp>
        <p:nvSpPr>
          <p:cNvPr id="15369" name="Rectangle 34"/>
          <p:cNvSpPr>
            <a:spLocks noChangeArrowheads="1"/>
          </p:cNvSpPr>
          <p:nvPr/>
        </p:nvSpPr>
        <p:spPr bwMode="auto">
          <a:xfrm>
            <a:off x="240849" y="3609590"/>
            <a:ext cx="8645073" cy="1482457"/>
          </a:xfrm>
          <a:prstGeom prst="rect">
            <a:avLst/>
          </a:prstGeom>
          <a:noFill/>
          <a:ln>
            <a:noFill/>
          </a:ln>
          <a:extLst/>
        </p:spPr>
        <p:txBody>
          <a:bodyPr wrap="square">
            <a:spAutoFit/>
          </a:bodyPr>
          <a:lstStyle/>
          <a:p>
            <a:pPr marL="228600" indent="-228600" fontAlgn="base">
              <a:spcBef>
                <a:spcPct val="0"/>
              </a:spcBef>
              <a:spcAft>
                <a:spcPts val="400"/>
              </a:spcAft>
              <a:buFont typeface="+mj-lt"/>
              <a:buAutoNum type="arabicPeriod" startAt="5"/>
              <a:tabLst>
                <a:tab pos="465138" algn="l"/>
              </a:tabLst>
              <a:defRPr/>
            </a:pPr>
            <a:r>
              <a:rPr lang="en-US" sz="1100" b="1" dirty="0" smtClean="0">
                <a:solidFill>
                  <a:srgbClr val="00B050"/>
                </a:solidFill>
                <a:cs typeface="Arial" charset="0"/>
              </a:rPr>
              <a:t>Percent </a:t>
            </a:r>
            <a:r>
              <a:rPr lang="en-US" sz="1100" b="1" dirty="0">
                <a:solidFill>
                  <a:srgbClr val="00B050"/>
                </a:solidFill>
                <a:cs typeface="Arial" charset="0"/>
              </a:rPr>
              <a:t>of English Learners with positive movement from one Performance Band to a higher Performance Band as measured by the ACCESS for ELLs</a:t>
            </a:r>
          </a:p>
          <a:p>
            <a:pPr marL="228600" indent="-228600" fontAlgn="base">
              <a:spcBef>
                <a:spcPct val="0"/>
              </a:spcBef>
              <a:spcAft>
                <a:spcPts val="400"/>
              </a:spcAft>
              <a:buFont typeface="+mj-lt"/>
              <a:buAutoNum type="arabicPeriod" startAt="5"/>
              <a:tabLst>
                <a:tab pos="465138" algn="l"/>
              </a:tabLst>
              <a:defRPr/>
            </a:pPr>
            <a:r>
              <a:rPr lang="en-US" sz="1100" b="1" dirty="0">
                <a:solidFill>
                  <a:srgbClr val="00B050"/>
                </a:solidFill>
                <a:cs typeface="Arial" charset="0"/>
              </a:rPr>
              <a:t>Percent of Students With Disabilities served in general education environments </a:t>
            </a:r>
            <a:r>
              <a:rPr lang="en-US" sz="1100" b="1" dirty="0" smtClean="0">
                <a:solidFill>
                  <a:srgbClr val="00B050"/>
                </a:solidFill>
                <a:cs typeface="Arial" charset="0"/>
              </a:rPr>
              <a:t>at least 80</a:t>
            </a:r>
            <a:r>
              <a:rPr lang="en-US" sz="1100" b="1" dirty="0">
                <a:solidFill>
                  <a:srgbClr val="00B050"/>
                </a:solidFill>
                <a:cs typeface="Arial" charset="0"/>
              </a:rPr>
              <a:t>% of the school day</a:t>
            </a:r>
          </a:p>
          <a:p>
            <a:pPr marL="228600" indent="-228600" fontAlgn="base">
              <a:spcBef>
                <a:spcPct val="0"/>
              </a:spcBef>
              <a:spcAft>
                <a:spcPts val="400"/>
              </a:spcAft>
              <a:buFont typeface="+mj-lt"/>
              <a:buAutoNum type="arabicPeriod" startAt="5"/>
              <a:tabLst>
                <a:tab pos="465138" algn="l"/>
              </a:tabLst>
              <a:defRPr/>
            </a:pPr>
            <a:r>
              <a:rPr lang="en-US" sz="1100" b="1" dirty="0">
                <a:solidFill>
                  <a:prstClr val="black"/>
                </a:solidFill>
                <a:cs typeface="Arial" charset="0"/>
              </a:rPr>
              <a:t>Percent of students in grade 8 achieving a Lexile measure equal to or greater than 1050 on the Georgia </a:t>
            </a:r>
            <a:r>
              <a:rPr lang="en-US" sz="1100" b="1" dirty="0" smtClean="0">
                <a:solidFill>
                  <a:prstClr val="black"/>
                </a:solidFill>
                <a:cs typeface="Arial" charset="0"/>
              </a:rPr>
              <a:t>Milestones ELA EOG</a:t>
            </a:r>
            <a:endParaRPr lang="en-US" sz="1100" b="1" dirty="0">
              <a:solidFill>
                <a:prstClr val="black"/>
              </a:solidFill>
              <a:cs typeface="Arial" charset="0"/>
            </a:endParaRPr>
          </a:p>
          <a:p>
            <a:pPr marL="228600" indent="-228600" fontAlgn="base">
              <a:spcBef>
                <a:spcPct val="0"/>
              </a:spcBef>
              <a:spcAft>
                <a:spcPts val="400"/>
              </a:spcAft>
              <a:buFont typeface="+mj-lt"/>
              <a:buAutoNum type="arabicPeriod" startAt="5"/>
              <a:tabLst>
                <a:tab pos="465138" algn="l"/>
              </a:tabLst>
              <a:defRPr/>
            </a:pPr>
            <a:r>
              <a:rPr lang="en-US" sz="1100" b="1" dirty="0">
                <a:solidFill>
                  <a:prstClr val="black"/>
                </a:solidFill>
                <a:cs typeface="Arial" charset="0"/>
              </a:rPr>
              <a:t>Percent of students completing 2 or more state defined career related assessments/inventories and a state defined Individual Graduation Plan by the end of grade 8</a:t>
            </a:r>
          </a:p>
          <a:p>
            <a:pPr marL="228600" indent="-228600" fontAlgn="base">
              <a:spcBef>
                <a:spcPct val="0"/>
              </a:spcBef>
              <a:spcAft>
                <a:spcPts val="400"/>
              </a:spcAft>
              <a:buFont typeface="+mj-lt"/>
              <a:buAutoNum type="arabicPeriod" startAt="5"/>
              <a:tabLst>
                <a:tab pos="465138" algn="l"/>
              </a:tabLst>
              <a:defRPr/>
            </a:pPr>
            <a:r>
              <a:rPr lang="en-US" sz="1100" b="1" dirty="0">
                <a:solidFill>
                  <a:srgbClr val="00B050"/>
                </a:solidFill>
                <a:cs typeface="Arial" charset="0"/>
              </a:rPr>
              <a:t>Percent of students missing fewer than 6 days of </a:t>
            </a:r>
            <a:r>
              <a:rPr lang="en-US" sz="1100" b="1" dirty="0" smtClean="0">
                <a:solidFill>
                  <a:srgbClr val="00B050"/>
                </a:solidFill>
                <a:cs typeface="Arial" charset="0"/>
              </a:rPr>
              <a:t>school</a:t>
            </a:r>
            <a:endParaRPr lang="en-US" sz="1100" b="1" dirty="0">
              <a:solidFill>
                <a:srgbClr val="00B050"/>
              </a:solidFill>
              <a:cs typeface="Arial" charset="0"/>
            </a:endParaRPr>
          </a:p>
        </p:txBody>
      </p:sp>
      <p:sp>
        <p:nvSpPr>
          <p:cNvPr id="38" name="Rectangle 37"/>
          <p:cNvSpPr/>
          <p:nvPr/>
        </p:nvSpPr>
        <p:spPr>
          <a:xfrm>
            <a:off x="243951" y="3244529"/>
            <a:ext cx="8573478" cy="27432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POST MIDDLE SCHOOL READINESS</a:t>
            </a:r>
          </a:p>
        </p:txBody>
      </p:sp>
      <p:sp>
        <p:nvSpPr>
          <p:cNvPr id="43" name="Rectangle 42"/>
          <p:cNvSpPr/>
          <p:nvPr/>
        </p:nvSpPr>
        <p:spPr>
          <a:xfrm>
            <a:off x="229625" y="5218772"/>
            <a:ext cx="8582219" cy="27432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PREDICTOR FOR HIGH SCHOOL GRADUATION </a:t>
            </a:r>
          </a:p>
        </p:txBody>
      </p:sp>
      <p:sp>
        <p:nvSpPr>
          <p:cNvPr id="2" name="Rectangle 1"/>
          <p:cNvSpPr/>
          <p:nvPr/>
        </p:nvSpPr>
        <p:spPr>
          <a:xfrm>
            <a:off x="157163" y="5678488"/>
            <a:ext cx="8294687" cy="538162"/>
          </a:xfrm>
          <a:prstGeom prst="rect">
            <a:avLst/>
          </a:prstGeom>
        </p:spPr>
        <p:txBody>
          <a:bodyPr>
            <a:spAutoFit/>
          </a:bodyPr>
          <a:lstStyle/>
          <a:p>
            <a:pPr fontAlgn="base">
              <a:spcBef>
                <a:spcPct val="0"/>
              </a:spcBef>
              <a:spcAft>
                <a:spcPts val="600"/>
              </a:spcAft>
              <a:defRPr/>
            </a:pPr>
            <a:endParaRPr lang="en-US" sz="1200" b="1" dirty="0">
              <a:solidFill>
                <a:srgbClr val="00B050"/>
              </a:solidFill>
              <a:cs typeface="Arial" charset="0"/>
            </a:endParaRPr>
          </a:p>
          <a:p>
            <a:pPr marL="288925" indent="-288925" fontAlgn="base">
              <a:spcBef>
                <a:spcPct val="0"/>
              </a:spcBef>
              <a:spcAft>
                <a:spcPts val="600"/>
              </a:spcAft>
              <a:buFont typeface="+mj-lt"/>
              <a:buAutoNum type="arabicPeriod" startAt="13"/>
              <a:defRPr/>
            </a:pPr>
            <a:endParaRPr lang="en-US" sz="1200" b="1" dirty="0">
              <a:solidFill>
                <a:srgbClr val="00B050"/>
              </a:solidFill>
              <a:cs typeface="Arial" panose="020B0604020202020204" pitchFamily="34" charset="0"/>
            </a:endParaRPr>
          </a:p>
        </p:txBody>
      </p:sp>
      <p:sp>
        <p:nvSpPr>
          <p:cNvPr id="14" name="Rectangle 13"/>
          <p:cNvSpPr/>
          <p:nvPr/>
        </p:nvSpPr>
        <p:spPr>
          <a:xfrm>
            <a:off x="236538" y="884238"/>
            <a:ext cx="8586787" cy="555466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6400"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175"/>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3"/>
          <p:cNvSpPr txBox="1">
            <a:spLocks noChangeArrowheads="1"/>
          </p:cNvSpPr>
          <p:nvPr/>
        </p:nvSpPr>
        <p:spPr bwMode="auto">
          <a:xfrm>
            <a:off x="245160" y="1299051"/>
            <a:ext cx="8640762" cy="190308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Georgia Milestones </a:t>
            </a:r>
            <a:r>
              <a:rPr lang="en-US" sz="1100" b="1" dirty="0">
                <a:solidFill>
                  <a:prstClr val="black"/>
                </a:solidFill>
                <a:latin typeface="Calibri"/>
                <a:cs typeface="Arial" charset="0"/>
              </a:rPr>
              <a:t>English Language Arts EOG </a:t>
            </a:r>
            <a:r>
              <a:rPr lang="en-US" sz="11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a:t>
            </a:r>
            <a:r>
              <a:rPr lang="en-US" sz="1100" b="1" dirty="0">
                <a:solidFill>
                  <a:prstClr val="black"/>
                </a:solidFill>
                <a:latin typeface="Calibri"/>
                <a:cs typeface="Arial" charset="0"/>
              </a:rPr>
              <a:t>Georgia Milestones mathematics EOG or EOC </a:t>
            </a:r>
            <a:r>
              <a:rPr lang="en-US" sz="11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a:t>
            </a:r>
            <a:r>
              <a:rPr lang="en-US" sz="1100" b="1" dirty="0">
                <a:solidFill>
                  <a:prstClr val="black"/>
                </a:solidFill>
                <a:latin typeface="Calibri"/>
                <a:cs typeface="Arial" charset="0"/>
              </a:rPr>
              <a:t>Georgia Milestones science EOG or EOC </a:t>
            </a:r>
            <a:r>
              <a:rPr lang="en-US" sz="11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a:t>
            </a:r>
            <a:r>
              <a:rPr lang="en-US" sz="1100" b="1" dirty="0">
                <a:solidFill>
                  <a:prstClr val="black"/>
                </a:solidFill>
                <a:latin typeface="Calibri"/>
                <a:cs typeface="Arial" charset="0"/>
              </a:rPr>
              <a:t>Georgia Milestones social studies EOG </a:t>
            </a:r>
            <a:r>
              <a:rPr lang="en-US" sz="1100" b="1" dirty="0">
                <a:solidFill>
                  <a:prstClr val="black"/>
                </a:solidFill>
                <a:latin typeface="Calibri"/>
                <a:cs typeface="Arial" panose="020B0604020202020204" pitchFamily="34" charset="0"/>
              </a:rPr>
              <a:t>(required participation rate ≥ 95%)</a:t>
            </a:r>
          </a:p>
          <a:p>
            <a:pPr fontAlgn="base">
              <a:spcBef>
                <a:spcPct val="0"/>
              </a:spcBef>
              <a:spcAft>
                <a:spcPts val="400"/>
              </a:spcAft>
              <a:tabLst>
                <a:tab pos="465138" algn="l"/>
              </a:tabLst>
              <a:defRPr/>
            </a:pPr>
            <a:endParaRPr lang="en-US" sz="200" b="1" dirty="0" smtClean="0">
              <a:solidFill>
                <a:prstClr val="black"/>
              </a:solidFill>
              <a:latin typeface="Calibri"/>
              <a:cs typeface="Arial" panose="020B0604020202020204" pitchFamily="34" charset="0"/>
            </a:endParaRPr>
          </a:p>
          <a:p>
            <a:pPr fontAlgn="base">
              <a:spcBef>
                <a:spcPct val="0"/>
              </a:spcBef>
              <a:spcAft>
                <a:spcPts val="400"/>
              </a:spcAft>
              <a:tabLst>
                <a:tab pos="465138" algn="l"/>
              </a:tabLst>
              <a:defRPr/>
            </a:pPr>
            <a:r>
              <a:rPr lang="en-US" sz="1100" b="1" dirty="0" smtClean="0">
                <a:solidFill>
                  <a:prstClr val="black"/>
                </a:solidFill>
                <a:latin typeface="Calibri"/>
                <a:cs typeface="Arial" panose="020B0604020202020204" pitchFamily="34" charset="0"/>
              </a:rPr>
              <a:t>*</a:t>
            </a:r>
            <a:r>
              <a:rPr lang="en-US" sz="1100" b="1" dirty="0">
                <a:solidFill>
                  <a:prstClr val="black"/>
                </a:solidFill>
                <a:latin typeface="Calibri"/>
                <a:cs typeface="Arial" panose="020B0604020202020204" pitchFamily="34" charset="0"/>
              </a:rPr>
              <a:t>Developing Learners are weighted at 0.5, Proficient Learners are weighted at 1.0, and Distinguished Learners are weighted at 1.5.</a:t>
            </a:r>
          </a:p>
        </p:txBody>
      </p:sp>
      <p:sp>
        <p:nvSpPr>
          <p:cNvPr id="12" name="Rectangle 34"/>
          <p:cNvSpPr>
            <a:spLocks noChangeArrowheads="1"/>
          </p:cNvSpPr>
          <p:nvPr/>
        </p:nvSpPr>
        <p:spPr bwMode="auto">
          <a:xfrm>
            <a:off x="241314" y="5619979"/>
            <a:ext cx="8644608" cy="261610"/>
          </a:xfrm>
          <a:prstGeom prst="rect">
            <a:avLst/>
          </a:prstGeom>
          <a:noFill/>
          <a:ln>
            <a:noFill/>
          </a:ln>
          <a:extLst/>
        </p:spPr>
        <p:txBody>
          <a:bodyPr wrap="square">
            <a:spAutoFit/>
          </a:bodyPr>
          <a:lstStyle/>
          <a:p>
            <a:pPr marL="228600" indent="-228600" fontAlgn="base">
              <a:spcBef>
                <a:spcPct val="0"/>
              </a:spcBef>
              <a:spcAft>
                <a:spcPts val="400"/>
              </a:spcAft>
              <a:buFont typeface="+mj-lt"/>
              <a:buAutoNum type="arabicPeriod" startAt="10"/>
              <a:tabLst>
                <a:tab pos="465138" algn="l"/>
              </a:tabLst>
              <a:defRPr/>
            </a:pPr>
            <a:r>
              <a:rPr lang="en-US" sz="1100" b="1" dirty="0" smtClean="0">
                <a:solidFill>
                  <a:prstClr val="black"/>
                </a:solidFill>
                <a:cs typeface="Arial" charset="0"/>
              </a:rPr>
              <a:t>Percent </a:t>
            </a:r>
            <a:r>
              <a:rPr lang="en-US" sz="1100" b="1" dirty="0">
                <a:solidFill>
                  <a:prstClr val="black"/>
                </a:solidFill>
                <a:cs typeface="Arial" charset="0"/>
              </a:rPr>
              <a:t>of students’ assessments </a:t>
            </a:r>
            <a:r>
              <a:rPr lang="en-US" sz="1100" b="1" dirty="0" smtClean="0">
                <a:solidFill>
                  <a:prstClr val="black"/>
                </a:solidFill>
                <a:cs typeface="Arial" charset="0"/>
              </a:rPr>
              <a:t>scoring at Proficient or Distinguished Learner on Georgia Milestones EOGs or EOCs</a:t>
            </a:r>
            <a:endParaRPr lang="en-US" sz="1100" b="1" dirty="0">
              <a:solidFill>
                <a:prstClr val="black"/>
              </a:solidFill>
              <a:cs typeface="Arial" charset="0"/>
            </a:endParaRPr>
          </a:p>
        </p:txBody>
      </p:sp>
      <p:sp>
        <p:nvSpPr>
          <p:cNvPr id="13" name="Rectangle 12"/>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spTree>
    <p:extLst>
      <p:ext uri="{BB962C8B-B14F-4D97-AF65-F5344CB8AC3E}">
        <p14:creationId xmlns:p14="http://schemas.microsoft.com/office/powerpoint/2010/main" val="2967709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458200" cy="1143000"/>
          </a:xfrm>
        </p:spPr>
        <p:txBody>
          <a:bodyPr/>
          <a:lstStyle/>
          <a:p>
            <a:pPr eaLnBrk="1" hangingPunct="1"/>
            <a:r>
              <a:rPr lang="en-US" altLang="en-US" sz="2400" i="1" smtClean="0"/>
              <a:t/>
            </a:r>
            <a:br>
              <a:rPr lang="en-US" altLang="en-US" sz="2400" i="1" smtClean="0"/>
            </a:br>
            <a:r>
              <a:rPr lang="en-US" altLang="en-US" sz="2400" i="1" smtClean="0"/>
              <a:t>Exceeding the Bar Indicators </a:t>
            </a:r>
            <a:br>
              <a:rPr lang="en-US" altLang="en-US" sz="2400" i="1" smtClean="0"/>
            </a:br>
            <a:r>
              <a:rPr lang="en-US" altLang="en-US" sz="2400" smtClean="0"/>
              <a:t/>
            </a:r>
            <a:br>
              <a:rPr lang="en-US" altLang="en-US" sz="2400" smtClean="0"/>
            </a:br>
            <a:endParaRPr lang="en-US" altLang="en-US" sz="2400" smtClean="0"/>
          </a:p>
        </p:txBody>
      </p:sp>
      <p:sp>
        <p:nvSpPr>
          <p:cNvPr id="3" name="Content Placeholder 2"/>
          <p:cNvSpPr>
            <a:spLocks noGrp="1"/>
          </p:cNvSpPr>
          <p:nvPr>
            <p:ph idx="1"/>
          </p:nvPr>
        </p:nvSpPr>
        <p:spPr>
          <a:xfrm>
            <a:off x="457200" y="1190625"/>
            <a:ext cx="8229600" cy="5468938"/>
          </a:xfrm>
        </p:spPr>
        <p:txBody>
          <a:bodyPr/>
          <a:lstStyle/>
          <a:p>
            <a:pPr marL="0" indent="0" eaLnBrk="1" hangingPunct="1">
              <a:buFont typeface="Arial" panose="020B0604020202020204" pitchFamily="34" charset="0"/>
              <a:buNone/>
              <a:defRPr/>
            </a:pPr>
            <a:r>
              <a:rPr lang="en-US" sz="1400" dirty="0" smtClean="0"/>
              <a:t>In addition to the ten (10) items within the College and Career Ready Performance Index, middle schools may earn additional points for these supplemental indicators.  </a:t>
            </a:r>
          </a:p>
          <a:p>
            <a:pPr marL="0" indent="0" eaLnBrk="1" hangingPunct="1">
              <a:buFont typeface="Arial" panose="020B0604020202020204" pitchFamily="34" charset="0"/>
              <a:buNone/>
              <a:defRPr/>
            </a:pPr>
            <a:endParaRPr lang="en-US" sz="1100" dirty="0" smtClean="0"/>
          </a:p>
          <a:p>
            <a:pPr marL="228600" indent="-228600" eaLnBrk="1" hangingPunct="1">
              <a:buFont typeface="Arial" charset="0"/>
              <a:buAutoNum type="arabicPeriod"/>
              <a:defRPr/>
            </a:pPr>
            <a:r>
              <a:rPr lang="en-US" sz="1100" dirty="0" smtClean="0">
                <a:solidFill>
                  <a:srgbClr val="00B050"/>
                </a:solidFill>
                <a:cs typeface="Arial" pitchFamily="34" charset="0"/>
              </a:rPr>
              <a:t>Percent </a:t>
            </a:r>
            <a:r>
              <a:rPr lang="en-US" sz="1100" dirty="0">
                <a:solidFill>
                  <a:srgbClr val="00B050"/>
                </a:solidFill>
                <a:cs typeface="Arial" pitchFamily="34" charset="0"/>
              </a:rPr>
              <a:t>of students </a:t>
            </a:r>
            <a:r>
              <a:rPr lang="en-US" sz="1100" dirty="0" smtClean="0">
                <a:solidFill>
                  <a:srgbClr val="00B050"/>
                </a:solidFill>
                <a:cs typeface="Arial" pitchFamily="34" charset="0"/>
              </a:rPr>
              <a:t>earning a passing score in three middle school courses in </a:t>
            </a:r>
            <a:r>
              <a:rPr lang="en-US" sz="1100" dirty="0">
                <a:solidFill>
                  <a:srgbClr val="00B050"/>
                </a:solidFill>
                <a:cs typeface="Arial" pitchFamily="34" charset="0"/>
              </a:rPr>
              <a:t>the fine </a:t>
            </a:r>
            <a:r>
              <a:rPr lang="en-US" sz="1100" dirty="0" smtClean="0">
                <a:solidFill>
                  <a:srgbClr val="00B050"/>
                </a:solidFill>
                <a:cs typeface="Arial" pitchFamily="34" charset="0"/>
              </a:rPr>
              <a:t>arts, or career exploratory, or world languages by the end of grade 8 (courses must be in the same area of concentration)</a:t>
            </a:r>
          </a:p>
          <a:p>
            <a:pPr marL="228600" indent="-228600" eaLnBrk="1" hangingPunct="1">
              <a:buFont typeface="Arial" charset="0"/>
              <a:buAutoNum type="arabicPeriod"/>
              <a:defRPr/>
            </a:pPr>
            <a:r>
              <a:rPr lang="en-US" sz="1100" dirty="0" smtClean="0">
                <a:solidFill>
                  <a:srgbClr val="00B050"/>
                </a:solidFill>
                <a:cs typeface="Arial" pitchFamily="34" charset="0"/>
              </a:rPr>
              <a:t>Percent </a:t>
            </a:r>
            <a:r>
              <a:rPr lang="en-US" sz="1100" dirty="0">
                <a:solidFill>
                  <a:srgbClr val="00B050"/>
                </a:solidFill>
                <a:cs typeface="Arial" pitchFamily="34" charset="0"/>
              </a:rPr>
              <a:t>of students earning at least one high school credit by the end of grade </a:t>
            </a:r>
            <a:r>
              <a:rPr lang="en-US" sz="1100" dirty="0" smtClean="0">
                <a:solidFill>
                  <a:srgbClr val="00B050"/>
                </a:solidFill>
                <a:cs typeface="Arial" pitchFamily="34" charset="0"/>
              </a:rPr>
              <a:t>8 (ELA, mathematics, science, social studies, world languages, fine arts, CTAE) and scoring at </a:t>
            </a:r>
            <a:r>
              <a:rPr lang="en-US" sz="1100" dirty="0" smtClean="0">
                <a:solidFill>
                  <a:srgbClr val="00B050"/>
                </a:solidFill>
              </a:rPr>
              <a:t>Proficient Learner or above on the required Georgia Milestones EOCs</a:t>
            </a:r>
            <a:endParaRPr lang="en-US" sz="1100" dirty="0">
              <a:solidFill>
                <a:srgbClr val="00B050"/>
              </a:solidFill>
            </a:endParaRPr>
          </a:p>
          <a:p>
            <a:pPr marL="228600" indent="-228600" eaLnBrk="1" hangingPunct="1">
              <a:buFont typeface="Arial" charset="0"/>
              <a:buAutoNum type="arabicPeriod"/>
              <a:defRPr/>
            </a:pPr>
            <a:r>
              <a:rPr lang="en-US" sz="1100" dirty="0">
                <a:cs typeface="Arial" pitchFamily="34" charset="0"/>
              </a:rPr>
              <a:t>School has earned a Georgia Science, Technology, Engineering and Math (STEM) or Science, Technology, Engineering, Arts and Math (STEAM) Program Certification </a:t>
            </a:r>
          </a:p>
          <a:p>
            <a:pPr marL="228600" indent="-228600" eaLnBrk="1" hangingPunct="1">
              <a:buFont typeface="Arial" charset="0"/>
              <a:buAutoNum type="arabicPeriod"/>
              <a:defRPr/>
            </a:pPr>
            <a:r>
              <a:rPr lang="en-US" sz="1100" dirty="0" smtClean="0">
                <a:cs typeface="Arial" pitchFamily="34" charset="0"/>
              </a:rPr>
              <a:t>Percent </a:t>
            </a:r>
            <a:r>
              <a:rPr lang="en-US" sz="1100" dirty="0">
                <a:cs typeface="Arial" pitchFamily="34" charset="0"/>
              </a:rPr>
              <a:t>of teachers utilizing the Statewide Longitudinal Data </a:t>
            </a:r>
            <a:r>
              <a:rPr lang="en-US" sz="1100" dirty="0" smtClean="0">
                <a:cs typeface="Arial" pitchFamily="34" charset="0"/>
              </a:rPr>
              <a:t>System </a:t>
            </a:r>
            <a:r>
              <a:rPr lang="en-US" sz="1100" dirty="0">
                <a:cs typeface="Arial" pitchFamily="34" charset="0"/>
              </a:rPr>
              <a:t>(SLDS) </a:t>
            </a:r>
          </a:p>
          <a:p>
            <a:pPr marL="228600" indent="-228600" eaLnBrk="1" hangingPunct="1">
              <a:buFont typeface="Arial" charset="0"/>
              <a:buAutoNum type="arabicPeriod"/>
              <a:defRPr/>
            </a:pPr>
            <a:r>
              <a:rPr lang="en-US" sz="1100" dirty="0">
                <a:cs typeface="Arial" pitchFamily="34" charset="0"/>
              </a:rPr>
              <a:t>School or LEA-defined </a:t>
            </a:r>
            <a:r>
              <a:rPr lang="en-US" sz="1100" b="1" dirty="0">
                <a:cs typeface="Arial" pitchFamily="34" charset="0"/>
              </a:rPr>
              <a:t>innovative practice </a:t>
            </a:r>
            <a:r>
              <a:rPr lang="en-US" sz="1100" dirty="0">
                <a:cs typeface="Arial" pitchFamily="34" charset="0"/>
              </a:rPr>
              <a:t>accompanied by data </a:t>
            </a:r>
            <a:r>
              <a:rPr lang="en-US" sz="1100" b="1" dirty="0">
                <a:cs typeface="Arial" pitchFamily="34" charset="0"/>
              </a:rPr>
              <a:t>supporting improved student achievement</a:t>
            </a:r>
            <a:r>
              <a:rPr lang="en-US" sz="1100" dirty="0">
                <a:cs typeface="Arial" pitchFamily="34" charset="0"/>
              </a:rPr>
              <a:t>: examples include but are not limited to Charter System, Georgia College and Career Academy</a:t>
            </a:r>
            <a:r>
              <a:rPr lang="en-US" sz="1100" dirty="0" smtClean="0">
                <a:cs typeface="Arial" pitchFamily="34" charset="0"/>
              </a:rPr>
              <a:t>, </a:t>
            </a:r>
            <a:r>
              <a:rPr lang="en-US" sz="1100" dirty="0">
                <a:cs typeface="Arial" pitchFamily="34" charset="0"/>
              </a:rPr>
              <a:t>Striving Reader initiative, dual language immersion program, Literacy Design Collaborative (LDC) and/or Mathematics Design Collaborative (MDC), Response to Intervention (RTI), Positive Behavioral Interventions &amp; Supports (PBIS), local instructional initiatives, etc. Practice must be reported via the CCRPI Data Collection application. </a:t>
            </a:r>
          </a:p>
          <a:p>
            <a:pPr marL="228600" indent="-228600" eaLnBrk="1" hangingPunct="1">
              <a:buFont typeface="Arial" charset="0"/>
              <a:buAutoNum type="arabicPeriod" startAt="6"/>
              <a:defRPr/>
            </a:pPr>
            <a:r>
              <a:rPr lang="en-US" sz="1100" dirty="0">
                <a:cs typeface="Arial" pitchFamily="34" charset="0"/>
              </a:rPr>
              <a:t>School or LEA </a:t>
            </a:r>
            <a:r>
              <a:rPr lang="en-US" sz="1100" b="1" dirty="0">
                <a:cs typeface="Arial" pitchFamily="34" charset="0"/>
              </a:rPr>
              <a:t>Research/Evidence-based Program/Practice </a:t>
            </a:r>
            <a:r>
              <a:rPr lang="en-US" sz="1100" dirty="0">
                <a:cs typeface="Arial" pitchFamily="34" charset="0"/>
              </a:rPr>
              <a:t>designed to facilitate a </a:t>
            </a:r>
            <a:r>
              <a:rPr lang="en-US" sz="1100" b="1" dirty="0">
                <a:cs typeface="Arial" pitchFamily="34" charset="0"/>
              </a:rPr>
              <a:t>personalized climate </a:t>
            </a:r>
            <a:r>
              <a:rPr lang="en-US" sz="1100" dirty="0">
                <a:cs typeface="Arial" pitchFamily="34" charset="0"/>
              </a:rPr>
              <a:t>in the school: </a:t>
            </a:r>
            <a:r>
              <a:rPr lang="en-US" sz="1100" dirty="0" smtClean="0">
                <a:cs typeface="Arial" pitchFamily="34" charset="0"/>
              </a:rPr>
              <a:t>examples </a:t>
            </a:r>
            <a:r>
              <a:rPr lang="en-US" sz="1100" dirty="0">
                <a:cs typeface="Arial" pitchFamily="34" charset="0"/>
              </a:rPr>
              <a:t>include but are not limited to Teachers as Advisors program; </a:t>
            </a:r>
            <a:r>
              <a:rPr lang="en-US" sz="1100" dirty="0" smtClean="0">
                <a:cs typeface="Arial" pitchFamily="34" charset="0"/>
              </a:rPr>
              <a:t>mentoring </a:t>
            </a:r>
            <a:r>
              <a:rPr lang="en-US" sz="1100" dirty="0">
                <a:cs typeface="Arial" pitchFamily="34" charset="0"/>
              </a:rPr>
              <a:t>program; Positive Behavioral Interventions &amp; Supports (PBIS); service-learning program; peer mediation; conflict mediation. </a:t>
            </a:r>
          </a:p>
          <a:p>
            <a:pPr marL="0" indent="0" eaLnBrk="1" hangingPunct="1">
              <a:buFont typeface="Arial" charset="0"/>
              <a:buNone/>
              <a:defRPr/>
            </a:pPr>
            <a:endParaRPr lang="en-US" sz="1100" dirty="0">
              <a:cs typeface="Arial" pitchFamily="34" charset="0"/>
            </a:endParaRPr>
          </a:p>
          <a:p>
            <a:pPr marL="0" indent="0" eaLnBrk="1" hangingPunct="1">
              <a:buFont typeface="Arial" charset="0"/>
              <a:buNone/>
              <a:defRPr/>
            </a:pPr>
            <a:endParaRPr lang="en-US" sz="1100" dirty="0" smtClean="0">
              <a:cs typeface="Arial" pitchFamily="34" charset="0"/>
            </a:endParaRPr>
          </a:p>
          <a:p>
            <a:pPr marL="346075" indent="-346075" eaLnBrk="1" hangingPunct="1">
              <a:spcBef>
                <a:spcPts val="1200"/>
              </a:spcBef>
              <a:buFont typeface="Arial" charset="0"/>
              <a:buNone/>
              <a:defRPr/>
            </a:pPr>
            <a:r>
              <a:rPr lang="en-US" sz="1100" b="1" dirty="0" smtClean="0"/>
              <a:t>	To be included after statewide implementation:</a:t>
            </a:r>
          </a:p>
          <a:p>
            <a:pPr marL="346075" indent="-346075" eaLnBrk="1" hangingPunct="1">
              <a:spcBef>
                <a:spcPts val="600"/>
              </a:spcBef>
              <a:buFont typeface="Arial" charset="0"/>
              <a:buNone/>
              <a:defRPr/>
            </a:pPr>
            <a:r>
              <a:rPr lang="en-US" sz="1100" dirty="0" smtClean="0"/>
              <a:t>	School’s performance on the Georgia Teacher Effectiveness Measure (TEM)</a:t>
            </a:r>
          </a:p>
          <a:p>
            <a:pPr marL="346075" indent="-346075" eaLnBrk="1" hangingPunct="1">
              <a:spcBef>
                <a:spcPts val="600"/>
              </a:spcBef>
              <a:buFont typeface="Arial" charset="0"/>
              <a:buNone/>
              <a:defRPr/>
            </a:pPr>
            <a:r>
              <a:rPr lang="en-US" sz="1100" dirty="0" smtClean="0"/>
              <a:t>	School’s performance on the Georgia Leader Effectiveness Measure (LEM)</a:t>
            </a:r>
          </a:p>
          <a:p>
            <a:pPr marL="346075" indent="-346075" eaLnBrk="1" hangingPunct="1">
              <a:spcBef>
                <a:spcPts val="600"/>
              </a:spcBef>
              <a:buFont typeface="Arial" charset="0"/>
              <a:buNone/>
              <a:defRPr/>
            </a:pPr>
            <a:endParaRPr lang="en-US" sz="1100" dirty="0" smtClean="0"/>
          </a:p>
        </p:txBody>
      </p:sp>
      <p:sp>
        <p:nvSpPr>
          <p:cNvPr id="5" name="Rectangle 4"/>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sp>
        <p:nvSpPr>
          <p:cNvPr id="6" name="Oval 5"/>
          <p:cNvSpPr/>
          <p:nvPr/>
        </p:nvSpPr>
        <p:spPr>
          <a:xfrm>
            <a:off x="772886" y="2754085"/>
            <a:ext cx="500742" cy="261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997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nvSpPr>
        <p:spPr bwMode="auto">
          <a:xfrm>
            <a:off x="1971675" y="12700"/>
            <a:ext cx="6172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000" b="1" dirty="0" smtClean="0">
                <a:solidFill>
                  <a:prstClr val="black"/>
                </a:solidFill>
                <a:cs typeface="Arial" panose="020B0604020202020204" pitchFamily="34" charset="0"/>
              </a:rPr>
              <a:t>2017 </a:t>
            </a:r>
            <a:r>
              <a:rPr lang="en-US" altLang="en-US" sz="2000" b="1" dirty="0">
                <a:solidFill>
                  <a:prstClr val="black"/>
                </a:solidFill>
                <a:cs typeface="Arial" panose="020B0604020202020204" pitchFamily="34" charset="0"/>
              </a:rPr>
              <a:t>College and Career Ready Performance Index</a:t>
            </a:r>
            <a:br>
              <a:rPr lang="en-US" altLang="en-US" sz="2000" b="1" dirty="0">
                <a:solidFill>
                  <a:prstClr val="black"/>
                </a:solidFill>
                <a:cs typeface="Arial" panose="020B0604020202020204" pitchFamily="34" charset="0"/>
              </a:rPr>
            </a:br>
            <a:r>
              <a:rPr lang="en-US" altLang="en-US" sz="2000" b="1" dirty="0">
                <a:solidFill>
                  <a:prstClr val="black"/>
                </a:solidFill>
                <a:cs typeface="Arial" panose="020B0604020202020204" pitchFamily="34" charset="0"/>
              </a:rPr>
              <a:t>Elementary School Grades K - 5</a:t>
            </a:r>
          </a:p>
        </p:txBody>
      </p:sp>
      <p:sp>
        <p:nvSpPr>
          <p:cNvPr id="34" name="Rectangle 33"/>
          <p:cNvSpPr/>
          <p:nvPr/>
        </p:nvSpPr>
        <p:spPr>
          <a:xfrm>
            <a:off x="216124" y="979042"/>
            <a:ext cx="8575451" cy="27432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CONTENT MASTERY</a:t>
            </a:r>
          </a:p>
        </p:txBody>
      </p:sp>
      <p:sp>
        <p:nvSpPr>
          <p:cNvPr id="17417" name="Rectangle 34"/>
          <p:cNvSpPr>
            <a:spLocks noChangeArrowheads="1"/>
          </p:cNvSpPr>
          <p:nvPr/>
        </p:nvSpPr>
        <p:spPr bwMode="auto">
          <a:xfrm>
            <a:off x="219761" y="3541333"/>
            <a:ext cx="8632371" cy="1974900"/>
          </a:xfrm>
          <a:prstGeom prst="rect">
            <a:avLst/>
          </a:prstGeom>
          <a:noFill/>
          <a:ln>
            <a:noFill/>
          </a:ln>
          <a:extLst/>
        </p:spPr>
        <p:txBody>
          <a:bodyPr wrap="square">
            <a:spAutoFit/>
          </a:bodyPr>
          <a:lstStyle/>
          <a:p>
            <a:pPr marL="228600" indent="-228600" fontAlgn="base">
              <a:spcBef>
                <a:spcPct val="0"/>
              </a:spcBef>
              <a:spcAft>
                <a:spcPts val="400"/>
              </a:spcAft>
              <a:buFont typeface="+mj-lt"/>
              <a:buAutoNum type="arabicPeriod" startAt="5"/>
              <a:tabLst>
                <a:tab pos="465138" algn="l"/>
              </a:tabLst>
              <a:defRPr/>
            </a:pPr>
            <a:r>
              <a:rPr lang="en-US" sz="1100" b="1" dirty="0" smtClean="0">
                <a:solidFill>
                  <a:srgbClr val="00B050"/>
                </a:solidFill>
                <a:cs typeface="Arial" charset="0"/>
              </a:rPr>
              <a:t>Percent </a:t>
            </a:r>
            <a:r>
              <a:rPr lang="en-US" sz="1100" b="1" dirty="0">
                <a:solidFill>
                  <a:srgbClr val="00B050"/>
                </a:solidFill>
                <a:cs typeface="Arial" charset="0"/>
              </a:rPr>
              <a:t>of English Learners with positive movement from one Performance Band to a higher Performance Band as </a:t>
            </a:r>
            <a:r>
              <a:rPr lang="en-US" sz="1100" b="1" dirty="0" smtClean="0">
                <a:solidFill>
                  <a:srgbClr val="00B050"/>
                </a:solidFill>
                <a:cs typeface="Arial" charset="0"/>
              </a:rPr>
              <a:t>measured by </a:t>
            </a:r>
            <a:r>
              <a:rPr lang="en-US" sz="1100" b="1" dirty="0">
                <a:solidFill>
                  <a:srgbClr val="00B050"/>
                </a:solidFill>
                <a:cs typeface="Arial" charset="0"/>
              </a:rPr>
              <a:t>the ACCESS for ELLs</a:t>
            </a:r>
          </a:p>
          <a:p>
            <a:pPr marL="228600" indent="-228600" fontAlgn="base">
              <a:spcBef>
                <a:spcPct val="0"/>
              </a:spcBef>
              <a:spcAft>
                <a:spcPts val="400"/>
              </a:spcAft>
              <a:tabLst>
                <a:tab pos="465138" algn="l"/>
              </a:tabLst>
              <a:defRPr/>
            </a:pPr>
            <a:r>
              <a:rPr lang="en-US" sz="1100" b="1" dirty="0">
                <a:solidFill>
                  <a:srgbClr val="00B050"/>
                </a:solidFill>
                <a:cs typeface="Arial" charset="0"/>
              </a:rPr>
              <a:t>6.   </a:t>
            </a:r>
            <a:r>
              <a:rPr lang="en-US" sz="1100" b="1" dirty="0" smtClean="0">
                <a:solidFill>
                  <a:srgbClr val="00B050"/>
                </a:solidFill>
                <a:cs typeface="Arial" charset="0"/>
              </a:rPr>
              <a:t>Percent </a:t>
            </a:r>
            <a:r>
              <a:rPr lang="en-US" sz="1100" b="1" dirty="0">
                <a:solidFill>
                  <a:srgbClr val="00B050"/>
                </a:solidFill>
                <a:cs typeface="Arial" charset="0"/>
              </a:rPr>
              <a:t>of Students With Disabilities served in general education environments </a:t>
            </a:r>
            <a:r>
              <a:rPr lang="en-US" sz="1100" b="1" dirty="0" smtClean="0">
                <a:solidFill>
                  <a:srgbClr val="00B050"/>
                </a:solidFill>
                <a:cs typeface="Arial" charset="0"/>
              </a:rPr>
              <a:t>at least 80</a:t>
            </a:r>
            <a:r>
              <a:rPr lang="en-US" sz="1100" b="1" dirty="0">
                <a:solidFill>
                  <a:srgbClr val="00B050"/>
                </a:solidFill>
                <a:cs typeface="Arial" charset="0"/>
              </a:rPr>
              <a:t>% of the school day</a:t>
            </a:r>
          </a:p>
          <a:p>
            <a:pPr marL="228600" indent="-228600" fontAlgn="base">
              <a:spcBef>
                <a:spcPct val="0"/>
              </a:spcBef>
              <a:spcAft>
                <a:spcPts val="400"/>
              </a:spcAft>
              <a:tabLst>
                <a:tab pos="465138" algn="l"/>
              </a:tabLst>
              <a:defRPr/>
            </a:pPr>
            <a:r>
              <a:rPr lang="en-US" sz="1100" b="1" dirty="0">
                <a:solidFill>
                  <a:prstClr val="black"/>
                </a:solidFill>
                <a:cs typeface="Arial" charset="0"/>
              </a:rPr>
              <a:t>7.   </a:t>
            </a:r>
            <a:r>
              <a:rPr lang="en-US" sz="1100" b="1" dirty="0" smtClean="0">
                <a:solidFill>
                  <a:prstClr val="black"/>
                </a:solidFill>
                <a:cs typeface="Arial" charset="0"/>
              </a:rPr>
              <a:t>Percent </a:t>
            </a:r>
            <a:r>
              <a:rPr lang="en-US" sz="1100" b="1" dirty="0">
                <a:solidFill>
                  <a:prstClr val="black"/>
                </a:solidFill>
                <a:cs typeface="Arial" charset="0"/>
              </a:rPr>
              <a:t>of students in grade 3 achieving a Lexile measure equal to or greater than 650 on the Georgia </a:t>
            </a:r>
            <a:r>
              <a:rPr lang="en-US" sz="1100" b="1" dirty="0" smtClean="0">
                <a:solidFill>
                  <a:prstClr val="black"/>
                </a:solidFill>
                <a:cs typeface="Arial" charset="0"/>
              </a:rPr>
              <a:t>Milestones ELA EOG</a:t>
            </a:r>
            <a:endParaRPr lang="en-US" sz="1100" b="1" dirty="0">
              <a:solidFill>
                <a:prstClr val="black"/>
              </a:solidFill>
              <a:cs typeface="Arial" charset="0"/>
            </a:endParaRPr>
          </a:p>
          <a:p>
            <a:pPr marL="228600" indent="-228600" fontAlgn="base">
              <a:spcBef>
                <a:spcPct val="0"/>
              </a:spcBef>
              <a:spcAft>
                <a:spcPts val="400"/>
              </a:spcAft>
              <a:tabLst>
                <a:tab pos="465138" algn="l"/>
              </a:tabLst>
              <a:defRPr/>
            </a:pPr>
            <a:r>
              <a:rPr lang="en-US" sz="1100" b="1" dirty="0">
                <a:solidFill>
                  <a:prstClr val="black"/>
                </a:solidFill>
                <a:cs typeface="Arial" charset="0"/>
              </a:rPr>
              <a:t>8.   </a:t>
            </a:r>
            <a:r>
              <a:rPr lang="en-US" sz="1100" b="1" dirty="0" smtClean="0">
                <a:solidFill>
                  <a:prstClr val="black"/>
                </a:solidFill>
                <a:cs typeface="Arial" charset="0"/>
              </a:rPr>
              <a:t>Percent </a:t>
            </a:r>
            <a:r>
              <a:rPr lang="en-US" sz="1100" b="1" dirty="0">
                <a:solidFill>
                  <a:prstClr val="black"/>
                </a:solidFill>
                <a:cs typeface="Arial" charset="0"/>
              </a:rPr>
              <a:t>of students in grade 5 achieving a Lexile measure equal to or greater than 850 on the Georgia </a:t>
            </a:r>
            <a:r>
              <a:rPr lang="en-US" sz="1100" b="1" dirty="0" smtClean="0">
                <a:solidFill>
                  <a:prstClr val="black"/>
                </a:solidFill>
                <a:cs typeface="Arial" charset="0"/>
              </a:rPr>
              <a:t>Milestones ELA EOG</a:t>
            </a:r>
            <a:endParaRPr lang="en-US" sz="1100" b="1" dirty="0">
              <a:solidFill>
                <a:prstClr val="black"/>
              </a:solidFill>
              <a:cs typeface="Arial" charset="0"/>
            </a:endParaRPr>
          </a:p>
          <a:p>
            <a:pPr marL="228600" indent="-228600" fontAlgn="base">
              <a:spcBef>
                <a:spcPct val="0"/>
              </a:spcBef>
              <a:spcAft>
                <a:spcPts val="400"/>
              </a:spcAft>
              <a:buFontTx/>
              <a:buAutoNum type="arabicPeriod" startAt="9"/>
              <a:tabLst>
                <a:tab pos="465138" algn="l"/>
              </a:tabLst>
              <a:defRPr/>
            </a:pPr>
            <a:r>
              <a:rPr lang="en-US" sz="1100" b="1" dirty="0" smtClean="0">
                <a:solidFill>
                  <a:prstClr val="black"/>
                </a:solidFill>
                <a:cs typeface="Arial" charset="0"/>
              </a:rPr>
              <a:t>Percent </a:t>
            </a:r>
            <a:r>
              <a:rPr lang="en-US" sz="1100" b="1" dirty="0">
                <a:solidFill>
                  <a:prstClr val="black"/>
                </a:solidFill>
                <a:cs typeface="Arial" charset="0"/>
              </a:rPr>
              <a:t>of students in grades 1-5 completing the identified number of grade specific career awareness lessons aligned to </a:t>
            </a:r>
          </a:p>
          <a:p>
            <a:pPr marL="228600" indent="-228600" fontAlgn="base">
              <a:spcBef>
                <a:spcPct val="0"/>
              </a:spcBef>
              <a:spcAft>
                <a:spcPts val="400"/>
              </a:spcAft>
              <a:tabLst>
                <a:tab pos="465138" algn="l"/>
              </a:tabLst>
              <a:defRPr/>
            </a:pPr>
            <a:r>
              <a:rPr lang="en-US" sz="1100" b="1" dirty="0">
                <a:solidFill>
                  <a:prstClr val="black"/>
                </a:solidFill>
                <a:cs typeface="Arial" charset="0"/>
              </a:rPr>
              <a:t>       Georgia’s 17 Career Clusters </a:t>
            </a:r>
          </a:p>
          <a:p>
            <a:pPr marL="228600" indent="-228600" fontAlgn="base">
              <a:spcBef>
                <a:spcPct val="0"/>
              </a:spcBef>
              <a:spcAft>
                <a:spcPts val="400"/>
              </a:spcAft>
              <a:buFontTx/>
              <a:buAutoNum type="arabicPeriod" startAt="10"/>
              <a:tabLst>
                <a:tab pos="465138" algn="l"/>
              </a:tabLst>
              <a:defRPr/>
            </a:pPr>
            <a:r>
              <a:rPr lang="en-US" sz="1100" b="1" dirty="0" smtClean="0">
                <a:solidFill>
                  <a:srgbClr val="00B050"/>
                </a:solidFill>
                <a:cs typeface="Arial" charset="0"/>
              </a:rPr>
              <a:t>Percent of 5</a:t>
            </a:r>
            <a:r>
              <a:rPr lang="en-US" sz="1100" b="1" baseline="30000" dirty="0" smtClean="0">
                <a:solidFill>
                  <a:srgbClr val="00B050"/>
                </a:solidFill>
                <a:cs typeface="Arial" charset="0"/>
              </a:rPr>
              <a:t>th</a:t>
            </a:r>
            <a:r>
              <a:rPr lang="en-US" sz="1100" b="1" dirty="0" smtClean="0">
                <a:solidFill>
                  <a:srgbClr val="00B050"/>
                </a:solidFill>
                <a:cs typeface="Arial" charset="0"/>
              </a:rPr>
              <a:t> grade students with a complete career portfolio by the end of grade 5</a:t>
            </a:r>
          </a:p>
          <a:p>
            <a:pPr marL="228600" indent="-228600" fontAlgn="base">
              <a:spcBef>
                <a:spcPct val="0"/>
              </a:spcBef>
              <a:spcAft>
                <a:spcPts val="400"/>
              </a:spcAft>
              <a:buFontTx/>
              <a:buAutoNum type="arabicPeriod" startAt="10"/>
              <a:tabLst>
                <a:tab pos="465138" algn="l"/>
              </a:tabLst>
              <a:defRPr/>
            </a:pPr>
            <a:r>
              <a:rPr lang="en-US" sz="1100" b="1" dirty="0" smtClean="0">
                <a:solidFill>
                  <a:srgbClr val="00B050"/>
                </a:solidFill>
                <a:cs typeface="Arial" charset="0"/>
              </a:rPr>
              <a:t>Percent </a:t>
            </a:r>
            <a:r>
              <a:rPr lang="en-US" sz="1100" b="1" dirty="0">
                <a:solidFill>
                  <a:srgbClr val="00B050"/>
                </a:solidFill>
                <a:cs typeface="Arial" charset="0"/>
              </a:rPr>
              <a:t>of students missing fewer than 6 days of </a:t>
            </a:r>
            <a:r>
              <a:rPr lang="en-US" sz="1100" b="1" dirty="0" smtClean="0">
                <a:solidFill>
                  <a:srgbClr val="00B050"/>
                </a:solidFill>
                <a:cs typeface="Arial" charset="0"/>
              </a:rPr>
              <a:t>school</a:t>
            </a:r>
            <a:endParaRPr lang="en-US" sz="1100" b="1" dirty="0">
              <a:solidFill>
                <a:prstClr val="black"/>
              </a:solidFill>
              <a:cs typeface="Arial" panose="020B0604020202020204" pitchFamily="34" charset="0"/>
            </a:endParaRPr>
          </a:p>
        </p:txBody>
      </p:sp>
      <p:sp>
        <p:nvSpPr>
          <p:cNvPr id="43" name="Rectangle 42"/>
          <p:cNvSpPr/>
          <p:nvPr/>
        </p:nvSpPr>
        <p:spPr>
          <a:xfrm>
            <a:off x="202320" y="5596380"/>
            <a:ext cx="8580551" cy="27432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PREDICTOR FOR HIGH SCHOOL GRADUATION</a:t>
            </a:r>
          </a:p>
        </p:txBody>
      </p:sp>
      <p:sp>
        <p:nvSpPr>
          <p:cNvPr id="14" name="Rectangle 13"/>
          <p:cNvSpPr/>
          <p:nvPr/>
        </p:nvSpPr>
        <p:spPr>
          <a:xfrm>
            <a:off x="207963" y="968375"/>
            <a:ext cx="8586787" cy="55753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a:off x="207963" y="3236036"/>
            <a:ext cx="8580551" cy="27432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ts val="600"/>
              </a:spcAft>
              <a:defRPr/>
            </a:pPr>
            <a:r>
              <a:rPr lang="en-US" sz="1400" b="1" dirty="0">
                <a:solidFill>
                  <a:prstClr val="white"/>
                </a:solidFill>
              </a:rPr>
              <a:t>POST ELEMENTARY SCHOOL READINESS</a:t>
            </a:r>
          </a:p>
        </p:txBody>
      </p:sp>
      <p:pic>
        <p:nvPicPr>
          <p:cNvPr id="1844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175"/>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3"/>
          <p:cNvSpPr txBox="1">
            <a:spLocks noChangeArrowheads="1"/>
          </p:cNvSpPr>
          <p:nvPr/>
        </p:nvSpPr>
        <p:spPr bwMode="auto">
          <a:xfrm>
            <a:off x="211371" y="1313528"/>
            <a:ext cx="8640762" cy="190308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Georgia Milestones </a:t>
            </a:r>
            <a:r>
              <a:rPr lang="en-US" sz="1100" b="1" dirty="0">
                <a:solidFill>
                  <a:prstClr val="black"/>
                </a:solidFill>
                <a:latin typeface="Calibri"/>
                <a:cs typeface="Arial" charset="0"/>
              </a:rPr>
              <a:t>English Language Arts EOG </a:t>
            </a:r>
            <a:r>
              <a:rPr lang="en-US" sz="11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a:t>
            </a:r>
            <a:r>
              <a:rPr lang="en-US" sz="1100" b="1" dirty="0">
                <a:solidFill>
                  <a:prstClr val="black"/>
                </a:solidFill>
                <a:latin typeface="Calibri"/>
                <a:cs typeface="Arial" charset="0"/>
              </a:rPr>
              <a:t>Georgia Milestones mathematics EOG </a:t>
            </a:r>
            <a:r>
              <a:rPr lang="en-US" sz="11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a:t>
            </a:r>
            <a:r>
              <a:rPr lang="en-US" sz="1100" b="1" dirty="0">
                <a:solidFill>
                  <a:prstClr val="black"/>
                </a:solidFill>
                <a:latin typeface="Calibri"/>
                <a:cs typeface="Arial" charset="0"/>
              </a:rPr>
              <a:t>Georgia Milestones science EOG </a:t>
            </a:r>
            <a:r>
              <a:rPr lang="en-US" sz="11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100" b="1" dirty="0">
                <a:solidFill>
                  <a:prstClr val="black"/>
                </a:solidFill>
                <a:latin typeface="Calibri"/>
                <a:cs typeface="Arial" panose="020B0604020202020204" pitchFamily="34" charset="0"/>
              </a:rPr>
              <a:t>Weighted percent of students scoring at Developing Learner or above on the </a:t>
            </a:r>
            <a:r>
              <a:rPr lang="en-US" sz="1100" b="1" dirty="0">
                <a:solidFill>
                  <a:prstClr val="black"/>
                </a:solidFill>
                <a:latin typeface="Calibri"/>
                <a:cs typeface="Arial" charset="0"/>
              </a:rPr>
              <a:t>Georgia Milestones social studies EOG </a:t>
            </a:r>
            <a:r>
              <a:rPr lang="en-US" sz="1100" b="1" dirty="0">
                <a:solidFill>
                  <a:prstClr val="black"/>
                </a:solidFill>
                <a:latin typeface="Calibri"/>
                <a:cs typeface="Arial" panose="020B0604020202020204" pitchFamily="34" charset="0"/>
              </a:rPr>
              <a:t>(required participation rate ≥ 95%)</a:t>
            </a:r>
          </a:p>
          <a:p>
            <a:pPr fontAlgn="base">
              <a:spcBef>
                <a:spcPct val="0"/>
              </a:spcBef>
              <a:spcAft>
                <a:spcPts val="400"/>
              </a:spcAft>
              <a:tabLst>
                <a:tab pos="465138" algn="l"/>
              </a:tabLst>
              <a:defRPr/>
            </a:pPr>
            <a:endParaRPr lang="en-US" sz="200" b="1" dirty="0" smtClean="0">
              <a:solidFill>
                <a:prstClr val="black"/>
              </a:solidFill>
              <a:latin typeface="Calibri"/>
              <a:cs typeface="Arial" panose="020B0604020202020204" pitchFamily="34" charset="0"/>
            </a:endParaRPr>
          </a:p>
          <a:p>
            <a:pPr fontAlgn="base">
              <a:spcBef>
                <a:spcPct val="0"/>
              </a:spcBef>
              <a:spcAft>
                <a:spcPts val="400"/>
              </a:spcAft>
              <a:tabLst>
                <a:tab pos="465138" algn="l"/>
              </a:tabLst>
              <a:defRPr/>
            </a:pPr>
            <a:r>
              <a:rPr lang="en-US" sz="1100" b="1" dirty="0" smtClean="0">
                <a:solidFill>
                  <a:prstClr val="black"/>
                </a:solidFill>
                <a:latin typeface="Calibri"/>
                <a:cs typeface="Arial" panose="020B0604020202020204" pitchFamily="34" charset="0"/>
              </a:rPr>
              <a:t>*</a:t>
            </a:r>
            <a:r>
              <a:rPr lang="en-US" sz="1100" b="1" dirty="0">
                <a:solidFill>
                  <a:prstClr val="black"/>
                </a:solidFill>
                <a:latin typeface="Calibri"/>
                <a:cs typeface="Arial" panose="020B0604020202020204" pitchFamily="34" charset="0"/>
              </a:rPr>
              <a:t>Developing Learners are weighted at 0.5, Proficient Learners are weighted at 1.0, and Distinguished Learners are weighted at 1.5.</a:t>
            </a:r>
          </a:p>
        </p:txBody>
      </p:sp>
      <p:sp>
        <p:nvSpPr>
          <p:cNvPr id="11" name="Rectangle 34"/>
          <p:cNvSpPr>
            <a:spLocks noChangeArrowheads="1"/>
          </p:cNvSpPr>
          <p:nvPr/>
        </p:nvSpPr>
        <p:spPr bwMode="auto">
          <a:xfrm>
            <a:off x="216123" y="5965964"/>
            <a:ext cx="8636009" cy="261610"/>
          </a:xfrm>
          <a:prstGeom prst="rect">
            <a:avLst/>
          </a:prstGeom>
          <a:noFill/>
          <a:ln>
            <a:noFill/>
          </a:ln>
          <a:extLst/>
        </p:spPr>
        <p:txBody>
          <a:bodyPr wrap="square">
            <a:spAutoFit/>
          </a:bodyPr>
          <a:lstStyle/>
          <a:p>
            <a:pPr marL="228600" indent="-228600" fontAlgn="base">
              <a:spcBef>
                <a:spcPct val="0"/>
              </a:spcBef>
              <a:spcAft>
                <a:spcPts val="400"/>
              </a:spcAft>
              <a:defRPr/>
            </a:pPr>
            <a:r>
              <a:rPr lang="en-US" sz="1100" b="1" dirty="0" smtClean="0">
                <a:solidFill>
                  <a:prstClr val="black"/>
                </a:solidFill>
                <a:cs typeface="Arial" charset="0"/>
              </a:rPr>
              <a:t>12</a:t>
            </a:r>
            <a:r>
              <a:rPr lang="en-US" sz="1100" b="1" dirty="0">
                <a:solidFill>
                  <a:prstClr val="black"/>
                </a:solidFill>
                <a:cs typeface="Arial" charset="0"/>
              </a:rPr>
              <a:t>. Percent of students’ assessments </a:t>
            </a:r>
            <a:r>
              <a:rPr lang="en-US" sz="1100" b="1" dirty="0" smtClean="0">
                <a:solidFill>
                  <a:prstClr val="black"/>
                </a:solidFill>
                <a:cs typeface="Arial" charset="0"/>
              </a:rPr>
              <a:t>scoring at Proficient or Distinguished Learner on </a:t>
            </a:r>
            <a:r>
              <a:rPr lang="en-US" sz="1100" b="1" dirty="0">
                <a:solidFill>
                  <a:prstClr val="black"/>
                </a:solidFill>
                <a:cs typeface="Arial" charset="0"/>
              </a:rPr>
              <a:t>all Georgia Milestones </a:t>
            </a:r>
            <a:r>
              <a:rPr lang="en-US" sz="1100" b="1" dirty="0" smtClean="0">
                <a:solidFill>
                  <a:prstClr val="black"/>
                </a:solidFill>
                <a:cs typeface="Arial" charset="0"/>
              </a:rPr>
              <a:t>EOGs</a:t>
            </a:r>
            <a:endParaRPr lang="en-US" sz="1100" b="1" dirty="0">
              <a:solidFill>
                <a:prstClr val="black"/>
              </a:solidFill>
              <a:cs typeface="Arial" panose="020B0604020202020204" pitchFamily="34" charset="0"/>
            </a:endParaRPr>
          </a:p>
        </p:txBody>
      </p:sp>
      <p:sp>
        <p:nvSpPr>
          <p:cNvPr id="12" name="Rectangle 11"/>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spTree>
    <p:extLst>
      <p:ext uri="{BB962C8B-B14F-4D97-AF65-F5344CB8AC3E}">
        <p14:creationId xmlns:p14="http://schemas.microsoft.com/office/powerpoint/2010/main" val="244025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274638"/>
            <a:ext cx="8915400" cy="1143000"/>
          </a:xfrm>
        </p:spPr>
        <p:txBody>
          <a:bodyPr/>
          <a:lstStyle/>
          <a:p>
            <a:pPr eaLnBrk="1" hangingPunct="1"/>
            <a:r>
              <a:rPr lang="en-US" altLang="en-US" sz="2400" i="1" smtClean="0"/>
              <a:t>Exceeding the Bar Indicators </a:t>
            </a:r>
            <a:br>
              <a:rPr lang="en-US" altLang="en-US" sz="2400" i="1" smtClean="0"/>
            </a:br>
            <a:endParaRPr lang="en-US" altLang="en-US" sz="2400" smtClean="0"/>
          </a:p>
        </p:txBody>
      </p:sp>
      <p:sp>
        <p:nvSpPr>
          <p:cNvPr id="3" name="Content Placeholder 2"/>
          <p:cNvSpPr>
            <a:spLocks noGrp="1"/>
          </p:cNvSpPr>
          <p:nvPr>
            <p:ph idx="1"/>
          </p:nvPr>
        </p:nvSpPr>
        <p:spPr>
          <a:xfrm>
            <a:off x="457200" y="1155700"/>
            <a:ext cx="8229600" cy="5478463"/>
          </a:xfrm>
        </p:spPr>
        <p:txBody>
          <a:bodyPr/>
          <a:lstStyle/>
          <a:p>
            <a:pPr marL="0" indent="0" eaLnBrk="1" hangingPunct="1">
              <a:buFont typeface="Arial" panose="020B0604020202020204" pitchFamily="34" charset="0"/>
              <a:buNone/>
              <a:defRPr/>
            </a:pPr>
            <a:r>
              <a:rPr lang="en-US" sz="1400" dirty="0" smtClean="0"/>
              <a:t>In addition to the </a:t>
            </a:r>
            <a:r>
              <a:rPr lang="en-US" sz="1400" dirty="0"/>
              <a:t>t</a:t>
            </a:r>
            <a:r>
              <a:rPr lang="en-US" sz="1400" dirty="0" smtClean="0"/>
              <a:t>welve (12) items within the College and Career Ready Performance Index, elementary schools may earn additional points for these supplemental indicators.  </a:t>
            </a:r>
          </a:p>
          <a:p>
            <a:pPr marL="0" indent="0" eaLnBrk="1" hangingPunct="1">
              <a:buFont typeface="Arial" panose="020B0604020202020204" pitchFamily="34" charset="0"/>
              <a:buNone/>
              <a:defRPr/>
            </a:pPr>
            <a:endParaRPr lang="en-US" sz="1100" dirty="0" smtClean="0"/>
          </a:p>
          <a:p>
            <a:pPr marL="228600" indent="-228600" eaLnBrk="1" hangingPunct="1">
              <a:buFont typeface="Arial" charset="0"/>
              <a:buAutoNum type="arabicPeriod"/>
              <a:defRPr/>
            </a:pPr>
            <a:r>
              <a:rPr lang="en-US" sz="1100" dirty="0">
                <a:solidFill>
                  <a:srgbClr val="00B050"/>
                </a:solidFill>
                <a:cs typeface="Arial" pitchFamily="34" charset="0"/>
              </a:rPr>
              <a:t>Percent of students in grades 3 – 5 earning a passing score in above grade level core courses (ELA, reading, mathematics, science, social studies) and scoring at </a:t>
            </a:r>
            <a:r>
              <a:rPr lang="en-US" sz="1100" dirty="0" smtClean="0">
                <a:solidFill>
                  <a:srgbClr val="00B050"/>
                </a:solidFill>
              </a:rPr>
              <a:t>Proficient Learner or above on </a:t>
            </a:r>
            <a:r>
              <a:rPr lang="en-US" sz="1100" dirty="0">
                <a:solidFill>
                  <a:srgbClr val="00B050"/>
                </a:solidFill>
              </a:rPr>
              <a:t>all Georgia </a:t>
            </a:r>
            <a:r>
              <a:rPr lang="en-US" sz="1100" dirty="0" smtClean="0">
                <a:solidFill>
                  <a:srgbClr val="00B050"/>
                </a:solidFill>
              </a:rPr>
              <a:t>Milestones EOGs</a:t>
            </a:r>
            <a:endParaRPr lang="en-US" sz="1100" dirty="0">
              <a:solidFill>
                <a:srgbClr val="00B050"/>
              </a:solidFill>
              <a:cs typeface="Arial" pitchFamily="34" charset="0"/>
            </a:endParaRPr>
          </a:p>
          <a:p>
            <a:pPr marL="228600" indent="-228600" eaLnBrk="1" hangingPunct="1">
              <a:buFont typeface="Arial" charset="0"/>
              <a:buAutoNum type="arabicPeriod"/>
              <a:defRPr/>
            </a:pPr>
            <a:r>
              <a:rPr lang="en-US" sz="1100" dirty="0" smtClean="0">
                <a:solidFill>
                  <a:srgbClr val="00B050"/>
                </a:solidFill>
                <a:cs typeface="Arial" pitchFamily="34" charset="0"/>
              </a:rPr>
              <a:t>Percent of students earning a passing score in world language courses or earning a passing score in fine arts courses</a:t>
            </a:r>
          </a:p>
          <a:p>
            <a:pPr marL="228600" indent="-228600" eaLnBrk="1" hangingPunct="1">
              <a:buFont typeface="Arial" charset="0"/>
              <a:buAutoNum type="arabicPeriod"/>
              <a:defRPr/>
            </a:pPr>
            <a:r>
              <a:rPr lang="en-US" sz="1100" dirty="0">
                <a:cs typeface="Arial" pitchFamily="34" charset="0"/>
              </a:rPr>
              <a:t>School has earned a Georgia Science, Technology, Engineering and Math (STEM) or Science, Technology, Engineering, Arts and Math (STEAM) Program Certification </a:t>
            </a:r>
          </a:p>
          <a:p>
            <a:pPr marL="228600" indent="-228600" eaLnBrk="1" hangingPunct="1">
              <a:buFont typeface="Arial" charset="0"/>
              <a:buAutoNum type="arabicPeriod"/>
              <a:defRPr/>
            </a:pPr>
            <a:r>
              <a:rPr lang="en-US" sz="1100" dirty="0" smtClean="0">
                <a:cs typeface="Arial" pitchFamily="34" charset="0"/>
              </a:rPr>
              <a:t>Percent </a:t>
            </a:r>
            <a:r>
              <a:rPr lang="en-US" sz="1100" dirty="0">
                <a:cs typeface="Arial" pitchFamily="34" charset="0"/>
              </a:rPr>
              <a:t>of teachers utilizing the Statewide Longitudinal Data </a:t>
            </a:r>
            <a:r>
              <a:rPr lang="en-US" sz="1100" dirty="0" smtClean="0">
                <a:cs typeface="Arial" pitchFamily="34" charset="0"/>
              </a:rPr>
              <a:t>System </a:t>
            </a:r>
            <a:r>
              <a:rPr lang="en-US" sz="1100" dirty="0">
                <a:cs typeface="Arial" pitchFamily="34" charset="0"/>
              </a:rPr>
              <a:t>(SLDS) </a:t>
            </a:r>
          </a:p>
          <a:p>
            <a:pPr marL="228600" indent="-228600" eaLnBrk="1" hangingPunct="1">
              <a:buFont typeface="+mj-lt"/>
              <a:buAutoNum type="arabicPeriod" startAt="5"/>
              <a:defRPr/>
            </a:pPr>
            <a:r>
              <a:rPr lang="en-US" sz="1100" dirty="0">
                <a:cs typeface="Arial" pitchFamily="34" charset="0"/>
              </a:rPr>
              <a:t>School or LEA-defined </a:t>
            </a:r>
            <a:r>
              <a:rPr lang="en-US" sz="1100" b="1" dirty="0">
                <a:cs typeface="Arial" pitchFamily="34" charset="0"/>
              </a:rPr>
              <a:t>innovative practice </a:t>
            </a:r>
            <a:r>
              <a:rPr lang="en-US" sz="1100" dirty="0">
                <a:cs typeface="Arial" pitchFamily="34" charset="0"/>
              </a:rPr>
              <a:t>accompanied by data </a:t>
            </a:r>
            <a:r>
              <a:rPr lang="en-US" sz="1100" b="1" dirty="0">
                <a:cs typeface="Arial" pitchFamily="34" charset="0"/>
              </a:rPr>
              <a:t>supporting improved student achievement</a:t>
            </a:r>
            <a:r>
              <a:rPr lang="en-US" sz="1100" dirty="0">
                <a:cs typeface="Arial" pitchFamily="34" charset="0"/>
              </a:rPr>
              <a:t>: examples include but are not limited to Charter System, Georgia College and Career Academy, </a:t>
            </a:r>
            <a:r>
              <a:rPr lang="en-US" sz="1100" dirty="0" smtClean="0">
                <a:cs typeface="Arial" pitchFamily="34" charset="0"/>
              </a:rPr>
              <a:t>Striving </a:t>
            </a:r>
            <a:r>
              <a:rPr lang="en-US" sz="1100" dirty="0">
                <a:cs typeface="Arial" pitchFamily="34" charset="0"/>
              </a:rPr>
              <a:t>Reader initiative, dual language immersion program, Literacy Design Collaborative (LDC) and/or Mathematics Design Collaborative (MDC), Response to Intervention (RTI), Positive Behavioral Interventions &amp; Supports (PBIS), local instructional initiatives, etc. Practice must be reported via the CCRPI Data Collection application. </a:t>
            </a:r>
          </a:p>
          <a:p>
            <a:pPr marL="228600" indent="-228600" eaLnBrk="1" hangingPunct="1">
              <a:buFont typeface="Arial" charset="0"/>
              <a:buAutoNum type="arabicPeriod" startAt="5"/>
              <a:defRPr/>
            </a:pPr>
            <a:r>
              <a:rPr lang="en-US" sz="1100" dirty="0">
                <a:cs typeface="Arial" pitchFamily="34" charset="0"/>
              </a:rPr>
              <a:t>School or LEA </a:t>
            </a:r>
            <a:r>
              <a:rPr lang="en-US" sz="1100" b="1" dirty="0">
                <a:cs typeface="Arial" pitchFamily="34" charset="0"/>
              </a:rPr>
              <a:t>Research/Evidence-based Program/Practice </a:t>
            </a:r>
            <a:r>
              <a:rPr lang="en-US" sz="1100" dirty="0">
                <a:cs typeface="Arial" pitchFamily="34" charset="0"/>
              </a:rPr>
              <a:t>designed to facilitate a </a:t>
            </a:r>
            <a:r>
              <a:rPr lang="en-US" sz="1100" b="1" dirty="0">
                <a:cs typeface="Arial" pitchFamily="34" charset="0"/>
              </a:rPr>
              <a:t>personalized climate </a:t>
            </a:r>
            <a:r>
              <a:rPr lang="en-US" sz="1100" dirty="0">
                <a:cs typeface="Arial" pitchFamily="34" charset="0"/>
              </a:rPr>
              <a:t>in the school: </a:t>
            </a:r>
            <a:r>
              <a:rPr lang="en-US" sz="1100" dirty="0" smtClean="0">
                <a:cs typeface="Arial" pitchFamily="34" charset="0"/>
              </a:rPr>
              <a:t>examples </a:t>
            </a:r>
            <a:r>
              <a:rPr lang="en-US" sz="1100" dirty="0">
                <a:cs typeface="Arial" pitchFamily="34" charset="0"/>
              </a:rPr>
              <a:t>include but are not limited to Teachers as Advisors program; </a:t>
            </a:r>
            <a:r>
              <a:rPr lang="en-US" sz="1100" dirty="0" smtClean="0">
                <a:cs typeface="Arial" pitchFamily="34" charset="0"/>
              </a:rPr>
              <a:t>mentoring </a:t>
            </a:r>
            <a:r>
              <a:rPr lang="en-US" sz="1100" dirty="0">
                <a:cs typeface="Arial" pitchFamily="34" charset="0"/>
              </a:rPr>
              <a:t>program; Positive Behavioral Interventions &amp; Supports (PBIS); service-learning program; peer mediation; conflict mediation. </a:t>
            </a:r>
          </a:p>
          <a:p>
            <a:pPr marL="228600" indent="-228600" eaLnBrk="1" hangingPunct="1">
              <a:buFont typeface="Arial" charset="0"/>
              <a:buNone/>
              <a:defRPr/>
            </a:pPr>
            <a:endParaRPr lang="en-US" sz="1100" dirty="0" smtClean="0">
              <a:cs typeface="Arial" pitchFamily="34" charset="0"/>
            </a:endParaRPr>
          </a:p>
          <a:p>
            <a:pPr eaLnBrk="1" hangingPunct="1">
              <a:spcBef>
                <a:spcPts val="1200"/>
              </a:spcBef>
              <a:buFont typeface="Arial" charset="0"/>
              <a:buNone/>
              <a:defRPr/>
            </a:pPr>
            <a:r>
              <a:rPr lang="en-US" sz="1100" dirty="0" smtClean="0"/>
              <a:t>	</a:t>
            </a:r>
            <a:r>
              <a:rPr lang="en-US" sz="1100" b="1" dirty="0" smtClean="0"/>
              <a:t>To be included after statewide implementation:</a:t>
            </a:r>
          </a:p>
          <a:p>
            <a:pPr eaLnBrk="1" hangingPunct="1">
              <a:spcBef>
                <a:spcPts val="600"/>
              </a:spcBef>
              <a:buFont typeface="Arial" charset="0"/>
              <a:buNone/>
              <a:defRPr/>
            </a:pPr>
            <a:r>
              <a:rPr lang="en-US" sz="1100" dirty="0" smtClean="0"/>
              <a:t>	School’s performance on the Georgia Teacher Effectiveness Measure (TEM)</a:t>
            </a:r>
          </a:p>
          <a:p>
            <a:pPr eaLnBrk="1" hangingPunct="1">
              <a:spcBef>
                <a:spcPts val="600"/>
              </a:spcBef>
              <a:buFont typeface="Arial" charset="0"/>
              <a:buNone/>
              <a:defRPr/>
            </a:pPr>
            <a:r>
              <a:rPr lang="en-US" sz="1100" dirty="0" smtClean="0"/>
              <a:t>	School’s performance on the Georgia Leader Effectiveness Measure (LEM)</a:t>
            </a:r>
          </a:p>
          <a:p>
            <a:pPr eaLnBrk="1" hangingPunct="1">
              <a:spcBef>
                <a:spcPts val="600"/>
              </a:spcBef>
              <a:buFont typeface="Arial" charset="0"/>
              <a:buNone/>
              <a:defRPr/>
            </a:pPr>
            <a:endParaRPr lang="en-US" sz="1100" dirty="0" smtClean="0"/>
          </a:p>
          <a:p>
            <a:pPr eaLnBrk="1" hangingPunct="1">
              <a:spcBef>
                <a:spcPts val="1200"/>
              </a:spcBef>
              <a:buFont typeface="Arial" charset="0"/>
              <a:buNone/>
              <a:defRPr/>
            </a:pPr>
            <a:endParaRPr lang="en-US" sz="1100" dirty="0" smtClean="0"/>
          </a:p>
          <a:p>
            <a:pPr eaLnBrk="1" hangingPunct="1">
              <a:spcBef>
                <a:spcPts val="1200"/>
              </a:spcBef>
              <a:buFont typeface="Arial" charset="0"/>
              <a:buNone/>
              <a:defRPr/>
            </a:pPr>
            <a:endParaRPr lang="en-US" sz="1100" dirty="0"/>
          </a:p>
        </p:txBody>
      </p:sp>
      <p:sp>
        <p:nvSpPr>
          <p:cNvPr id="5" name="Rectangle 4"/>
          <p:cNvSpPr>
            <a:spLocks noChangeArrowheads="1"/>
          </p:cNvSpPr>
          <p:nvPr/>
        </p:nvSpPr>
        <p:spPr bwMode="auto">
          <a:xfrm>
            <a:off x="159422" y="6645766"/>
            <a:ext cx="8789987" cy="214313"/>
          </a:xfrm>
          <a:prstGeom prst="rect">
            <a:avLst/>
          </a:prstGeom>
          <a:noFill/>
          <a:ln w="9525">
            <a:noFill/>
            <a:miter lim="800000"/>
            <a:headEnd/>
            <a:tailEnd/>
          </a:ln>
        </p:spPr>
        <p:txBody>
          <a:bodyPr wrap="square"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July 2016</a:t>
            </a:r>
            <a:r>
              <a:rPr lang="en-US" sz="800" dirty="0">
                <a:solidFill>
                  <a:prstClr val="black"/>
                </a:solidFill>
                <a:ea typeface="Calibri" pitchFamily="34" charset="0"/>
                <a:cs typeface="Times New Roman" pitchFamily="18" charset="0"/>
              </a:rPr>
              <a:t>	 	All Rights Reserved</a:t>
            </a:r>
          </a:p>
        </p:txBody>
      </p:sp>
      <p:sp>
        <p:nvSpPr>
          <p:cNvPr id="6" name="Oval 5"/>
          <p:cNvSpPr/>
          <p:nvPr/>
        </p:nvSpPr>
        <p:spPr>
          <a:xfrm>
            <a:off x="794657" y="2558143"/>
            <a:ext cx="500742" cy="2612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38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24</a:t>
            </a:fld>
            <a:endParaRPr lang="en-US" dirty="0"/>
          </a:p>
        </p:txBody>
      </p:sp>
      <p:sp>
        <p:nvSpPr>
          <p:cNvPr id="4" name="TextBox 3"/>
          <p:cNvSpPr txBox="1"/>
          <p:nvPr/>
        </p:nvSpPr>
        <p:spPr>
          <a:xfrm>
            <a:off x="1367759" y="2335946"/>
            <a:ext cx="6900262" cy="707886"/>
          </a:xfrm>
          <a:prstGeom prst="rect">
            <a:avLst/>
          </a:prstGeom>
          <a:noFill/>
        </p:spPr>
        <p:txBody>
          <a:bodyPr wrap="square" rtlCol="0">
            <a:spAutoFit/>
          </a:bodyPr>
          <a:lstStyle/>
          <a:p>
            <a:r>
              <a:rPr lang="en-US" sz="4000" b="1" dirty="0" smtClean="0"/>
              <a:t>Utilization of Data for CCRPI </a:t>
            </a:r>
            <a:endParaRPr lang="en-US" sz="4000" b="1" dirty="0"/>
          </a:p>
        </p:txBody>
      </p:sp>
    </p:spTree>
    <p:extLst>
      <p:ext uri="{BB962C8B-B14F-4D97-AF65-F5344CB8AC3E}">
        <p14:creationId xmlns:p14="http://schemas.microsoft.com/office/powerpoint/2010/main" val="901462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8558665"/>
              </p:ext>
            </p:extLst>
          </p:nvPr>
        </p:nvGraphicFramePr>
        <p:xfrm>
          <a:off x="381000" y="533401"/>
          <a:ext cx="8382000" cy="5715000"/>
        </p:xfrm>
        <a:graphic>
          <a:graphicData uri="http://schemas.openxmlformats.org/drawingml/2006/table">
            <a:tbl>
              <a:tblPr>
                <a:tableStyleId>{08FB837D-C827-4EFA-A057-4D05807E0F7C}</a:tableStyleId>
              </a:tblPr>
              <a:tblGrid>
                <a:gridCol w="1219200"/>
                <a:gridCol w="1066800"/>
                <a:gridCol w="1143000"/>
                <a:gridCol w="609600"/>
                <a:gridCol w="762000"/>
                <a:gridCol w="762000"/>
                <a:gridCol w="990600"/>
                <a:gridCol w="838200"/>
                <a:gridCol w="990600"/>
              </a:tblGrid>
              <a:tr h="952500">
                <a:tc>
                  <a:txBody>
                    <a:bodyPr/>
                    <a:lstStyle/>
                    <a:p>
                      <a:pPr algn="ctr" fontAlgn="ctr"/>
                      <a:r>
                        <a:rPr lang="en-US" sz="1600" u="none" strike="noStrike" dirty="0" smtClean="0">
                          <a:effectLst/>
                        </a:rPr>
                        <a:t>Category</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Assessment</a:t>
                      </a:r>
                    </a:p>
                    <a:p>
                      <a:pPr algn="ctr" fontAlgn="ctr"/>
                      <a:r>
                        <a:rPr lang="en-US" sz="1600" u="none" strike="noStrike" dirty="0" smtClean="0">
                          <a:effectLst/>
                        </a:rPr>
                        <a:t>Data</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CCRPI Applications</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EOPA</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FTE -1</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FTE Survey</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err="1" smtClean="0">
                          <a:effectLst/>
                        </a:rPr>
                        <a:t>GaDOE</a:t>
                      </a:r>
                      <a:r>
                        <a:rPr lang="en-US" sz="1600" u="none" strike="noStrike" dirty="0" smtClean="0">
                          <a:effectLst/>
                        </a:rPr>
                        <a:t> </a:t>
                      </a:r>
                    </a:p>
                    <a:p>
                      <a:pPr algn="ctr" fontAlgn="ctr"/>
                      <a:r>
                        <a:rPr lang="en-US" sz="1600" u="none" strike="noStrike" dirty="0" smtClean="0">
                          <a:effectLst/>
                        </a:rPr>
                        <a:t>Data</a:t>
                      </a:r>
                      <a:r>
                        <a:rPr lang="en-US" sz="1600" u="none" strike="noStrike" baseline="0" dirty="0" smtClean="0">
                          <a:effectLst/>
                        </a:rPr>
                        <a:t> File</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Student Record</a:t>
                      </a:r>
                      <a:endParaRPr lang="en-US" sz="1600" b="1" i="0" u="none" strike="noStrike" dirty="0">
                        <a:solidFill>
                          <a:srgbClr val="000000"/>
                        </a:solidFill>
                        <a:effectLst/>
                        <a:latin typeface="Calibri"/>
                      </a:endParaRPr>
                    </a:p>
                  </a:txBody>
                  <a:tcPr marL="6350" marR="6350" marT="6350" marB="0" anchor="ctr"/>
                </a:tc>
                <a:tc>
                  <a:txBody>
                    <a:bodyPr/>
                    <a:lstStyle/>
                    <a:p>
                      <a:pPr algn="ctr" fontAlgn="ctr"/>
                      <a:r>
                        <a:rPr lang="en-US" sz="1600" u="none" strike="noStrike" dirty="0" smtClean="0">
                          <a:effectLst/>
                        </a:rPr>
                        <a:t>USG/TCSG</a:t>
                      </a:r>
                      <a:r>
                        <a:rPr lang="en-US" sz="1600" u="none" strike="noStrike" baseline="0" dirty="0" smtClean="0">
                          <a:effectLst/>
                        </a:rPr>
                        <a:t> Data</a:t>
                      </a:r>
                      <a:endParaRPr lang="en-US" sz="1600" b="1" i="0" u="none" strike="noStrike" dirty="0">
                        <a:solidFill>
                          <a:srgbClr val="000000"/>
                        </a:solidFill>
                        <a:effectLst/>
                        <a:latin typeface="Calibri"/>
                      </a:endParaRPr>
                    </a:p>
                  </a:txBody>
                  <a:tcPr marL="6350" marR="6350" marT="6350" marB="0" anchor="ctr"/>
                </a:tc>
              </a:tr>
              <a:tr h="952500">
                <a:tc>
                  <a:txBody>
                    <a:bodyPr/>
                    <a:lstStyle/>
                    <a:p>
                      <a:pPr algn="ctr" fontAlgn="ctr"/>
                      <a:r>
                        <a:rPr lang="en-US" sz="1400" u="none" strike="noStrike" dirty="0" smtClean="0">
                          <a:effectLst/>
                        </a:rPr>
                        <a:t>Content Mastery</a:t>
                      </a:r>
                      <a:endParaRPr lang="en-US" sz="1400" b="0" i="0" u="none" strike="noStrike" dirty="0">
                        <a:solidFill>
                          <a:srgbClr val="000000"/>
                        </a:solidFill>
                        <a:effectLst/>
                        <a:latin typeface="Calibri"/>
                      </a:endParaRPr>
                    </a:p>
                  </a:txBody>
                  <a:tcPr marL="6350" marR="6350" marT="6350" marB="0" anchor="ctr"/>
                </a:tc>
                <a:tc>
                  <a:txBody>
                    <a:bodyPr/>
                    <a:lstStyle/>
                    <a:p>
                      <a:pPr algn="ctr" fontAlgn="ctr"/>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ctr"/>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ctr"/>
                      <a:endParaRPr lang="en-US" sz="1400" b="0" i="0" u="none" strike="noStrike" dirty="0">
                        <a:solidFill>
                          <a:srgbClr val="000000"/>
                        </a:solidFill>
                        <a:effectLst/>
                        <a:latin typeface="Calibri"/>
                      </a:endParaRPr>
                    </a:p>
                  </a:txBody>
                  <a:tcPr marL="6350" marR="6350" marT="6350" marB="0" anchor="ctr"/>
                </a:tc>
                <a:tc>
                  <a:txBody>
                    <a:bodyPr/>
                    <a:lstStyle/>
                    <a:p>
                      <a:pPr algn="ctr" fontAlgn="ctr"/>
                      <a:endParaRPr lang="en-US" sz="1400" b="0" i="0" u="none" strike="noStrike" dirty="0">
                        <a:solidFill>
                          <a:srgbClr val="000000"/>
                        </a:solidFill>
                        <a:effectLst/>
                        <a:latin typeface="Calibri"/>
                      </a:endParaRPr>
                    </a:p>
                  </a:txBody>
                  <a:tcPr marL="6350" marR="6350" marT="6350" marB="0" anchor="ctr"/>
                </a:tc>
                <a:tc>
                  <a:txBody>
                    <a:bodyPr/>
                    <a:lstStyle/>
                    <a:p>
                      <a:pPr algn="ctr" fontAlgn="ctr"/>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ctr"/>
                      <a:endParaRPr lang="en-US" sz="1400" b="0" i="0" u="none" strike="noStrike" dirty="0">
                        <a:solidFill>
                          <a:srgbClr val="000000"/>
                        </a:solidFill>
                        <a:effectLst/>
                        <a:latin typeface="Calibri"/>
                      </a:endParaRPr>
                    </a:p>
                  </a:txBody>
                  <a:tcPr marL="6350" marR="6350" marT="6350" marB="0" anchor="ctr"/>
                </a:tc>
                <a:tc>
                  <a:txBody>
                    <a:bodyPr/>
                    <a:lstStyle/>
                    <a:p>
                      <a:pPr algn="ctr" fontAlgn="ctr"/>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ctr"/>
                      <a:endParaRPr lang="en-US" sz="1400" b="0" i="0" u="none" strike="noStrike" dirty="0">
                        <a:solidFill>
                          <a:srgbClr val="000000"/>
                        </a:solidFill>
                        <a:effectLst/>
                        <a:latin typeface="Calibri"/>
                      </a:endParaRPr>
                    </a:p>
                  </a:txBody>
                  <a:tcPr marL="6350" marR="6350" marT="6350" marB="0" anchor="ctr"/>
                </a:tc>
              </a:tr>
              <a:tr h="952500">
                <a:tc>
                  <a:txBody>
                    <a:bodyPr/>
                    <a:lstStyle/>
                    <a:p>
                      <a:pPr algn="ctr" fontAlgn="ctr"/>
                      <a:r>
                        <a:rPr lang="en-US" sz="1400" u="none" strike="noStrike" dirty="0" smtClean="0">
                          <a:effectLst/>
                        </a:rPr>
                        <a:t>Post Readiness</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r>
              <a:tr h="952500">
                <a:tc>
                  <a:txBody>
                    <a:bodyPr/>
                    <a:lstStyle/>
                    <a:p>
                      <a:pPr algn="ctr" fontAlgn="ctr"/>
                      <a:r>
                        <a:rPr lang="en-US" sz="1400" u="none" strike="noStrike" dirty="0" smtClean="0">
                          <a:effectLst/>
                        </a:rPr>
                        <a:t>Graduation  Rate</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r>
              <a:tr h="952500">
                <a:tc>
                  <a:txBody>
                    <a:bodyPr/>
                    <a:lstStyle/>
                    <a:p>
                      <a:pPr algn="ctr" fontAlgn="ctr"/>
                      <a:r>
                        <a:rPr lang="en-US" sz="1400" u="none" strike="noStrike" dirty="0" smtClean="0">
                          <a:effectLst/>
                        </a:rPr>
                        <a:t>Predictor</a:t>
                      </a:r>
                      <a:r>
                        <a:rPr lang="en-US" sz="1400" u="none" strike="noStrike" baseline="0" dirty="0" smtClean="0">
                          <a:effectLst/>
                        </a:rPr>
                        <a:t> for High School Graduation </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r>
              <a:tr h="952500">
                <a:tc>
                  <a:txBody>
                    <a:bodyPr/>
                    <a:lstStyle/>
                    <a:p>
                      <a:pPr algn="ctr" fontAlgn="ctr"/>
                      <a:r>
                        <a:rPr lang="en-US" sz="1400" u="none" strike="noStrike" dirty="0" smtClean="0">
                          <a:effectLst/>
                        </a:rPr>
                        <a:t>Exceeding the Bar Indicators </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r>
                        <a:rPr lang="en-US" sz="1400" u="none" strike="noStrike" dirty="0" smtClean="0">
                          <a:effectLst/>
                        </a:rPr>
                        <a:t>x</a:t>
                      </a:r>
                      <a:endParaRPr lang="en-US" sz="1400" b="0" i="0" u="none" strike="noStrike" dirty="0">
                        <a:solidFill>
                          <a:srgbClr val="000000"/>
                        </a:solidFill>
                        <a:effectLst/>
                        <a:latin typeface="Calibri"/>
                      </a:endParaRPr>
                    </a:p>
                  </a:txBody>
                  <a:tcPr marL="6350" marR="6350" marT="6350" marB="0" anchor="ctr"/>
                </a:tc>
                <a:tc>
                  <a:txBody>
                    <a:bodyPr/>
                    <a:lstStyle/>
                    <a:p>
                      <a:pPr algn="ctr" fontAlgn="b"/>
                      <a:endParaRPr lang="en-US" sz="1400" b="0" i="0" u="none" strike="noStrike" dirty="0">
                        <a:solidFill>
                          <a:srgbClr val="000000"/>
                        </a:solidFill>
                        <a:effectLst/>
                        <a:latin typeface="Calibri"/>
                      </a:endParaRPr>
                    </a:p>
                  </a:txBody>
                  <a:tcPr marL="6350" marR="6350" marT="6350" marB="0" anchor="ctr"/>
                </a:tc>
              </a:tr>
            </a:tbl>
          </a:graphicData>
        </a:graphic>
      </p:graphicFrame>
    </p:spTree>
    <p:extLst>
      <p:ext uri="{BB962C8B-B14F-4D97-AF65-F5344CB8AC3E}">
        <p14:creationId xmlns:p14="http://schemas.microsoft.com/office/powerpoint/2010/main" val="2212782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685800"/>
            <a:ext cx="8229600" cy="838200"/>
          </a:xfrm>
        </p:spPr>
        <p:txBody>
          <a:bodyPr>
            <a:normAutofit/>
          </a:bodyPr>
          <a:lstStyle/>
          <a:p>
            <a:r>
              <a:rPr lang="en-US" sz="4000" b="1" dirty="0" smtClean="0"/>
              <a:t>Data Element Quick Reference Guide </a:t>
            </a:r>
            <a:endParaRPr lang="en-US" sz="4000" b="1" dirty="0"/>
          </a:p>
        </p:txBody>
      </p:sp>
      <p:sp>
        <p:nvSpPr>
          <p:cNvPr id="3" name="Content Placeholder 2"/>
          <p:cNvSpPr>
            <a:spLocks noGrp="1"/>
          </p:cNvSpPr>
          <p:nvPr>
            <p:ph idx="1"/>
          </p:nvPr>
        </p:nvSpPr>
        <p:spPr/>
        <p:txBody>
          <a:bodyPr/>
          <a:lstStyle/>
          <a:p>
            <a:pPr marL="0" indent="0">
              <a:buNone/>
            </a:pPr>
            <a:endParaRPr lang="en-US" u="sng" dirty="0" smtClean="0">
              <a:hlinkClick r:id="rId2"/>
            </a:endParaRPr>
          </a:p>
          <a:p>
            <a:pPr marL="0" indent="0">
              <a:buNone/>
            </a:pPr>
            <a:endParaRPr lang="en-US" u="sng" dirty="0">
              <a:hlinkClick r:id="rId2"/>
            </a:endParaRPr>
          </a:p>
          <a:p>
            <a:pPr marL="0" indent="0">
              <a:buNone/>
            </a:pPr>
            <a:endParaRPr lang="en-US" u="sng" dirty="0" smtClean="0">
              <a:hlinkClick r:id="rId2"/>
            </a:endParaRPr>
          </a:p>
        </p:txBody>
      </p:sp>
      <p:sp>
        <p:nvSpPr>
          <p:cNvPr id="4" name="Rectangle 3"/>
          <p:cNvSpPr/>
          <p:nvPr/>
        </p:nvSpPr>
        <p:spPr>
          <a:xfrm>
            <a:off x="990600" y="2551837"/>
            <a:ext cx="7391400" cy="646331"/>
          </a:xfrm>
          <a:prstGeom prst="rect">
            <a:avLst/>
          </a:prstGeom>
        </p:spPr>
        <p:txBody>
          <a:bodyPr wrap="square">
            <a:spAutoFit/>
          </a:bodyPr>
          <a:lstStyle/>
          <a:p>
            <a:endParaRPr lang="en-US" dirty="0" smtClean="0">
              <a:solidFill>
                <a:prstClr val="black"/>
              </a:solidFill>
            </a:endParaRPr>
          </a:p>
          <a:p>
            <a:endParaRPr lang="en-US" dirty="0">
              <a:solidFill>
                <a:prstClr val="black"/>
              </a:solidFill>
            </a:endParaRPr>
          </a:p>
        </p:txBody>
      </p:sp>
      <p:sp>
        <p:nvSpPr>
          <p:cNvPr id="6" name="TextBox 5"/>
          <p:cNvSpPr txBox="1"/>
          <p:nvPr/>
        </p:nvSpPr>
        <p:spPr>
          <a:xfrm>
            <a:off x="268094" y="5550715"/>
            <a:ext cx="8534400" cy="523220"/>
          </a:xfrm>
          <a:prstGeom prst="rect">
            <a:avLst/>
          </a:prstGeom>
          <a:noFill/>
        </p:spPr>
        <p:txBody>
          <a:bodyPr wrap="square" rtlCol="0">
            <a:spAutoFit/>
          </a:bodyPr>
          <a:lstStyle/>
          <a:p>
            <a:r>
              <a:rPr lang="en-US" sz="1400" dirty="0" smtClean="0">
                <a:solidFill>
                  <a:prstClr val="black"/>
                </a:solidFill>
                <a:hlinkClick r:id="rId3"/>
              </a:rPr>
              <a:t> http</a:t>
            </a:r>
            <a:r>
              <a:rPr lang="en-US" sz="1400" dirty="0">
                <a:solidFill>
                  <a:prstClr val="black"/>
                </a:solidFill>
                <a:hlinkClick r:id="rId3"/>
              </a:rPr>
              <a:t>://</a:t>
            </a:r>
            <a:r>
              <a:rPr lang="en-US" sz="1400" dirty="0" smtClean="0">
                <a:solidFill>
                  <a:prstClr val="black"/>
                </a:solidFill>
                <a:hlinkClick r:id="rId3"/>
              </a:rPr>
              <a:t>www.gadoe.org/Curriculum-Instruction-and-Assessment/Accountability/Pages/For-Educators.aspx</a:t>
            </a:r>
            <a:endParaRPr lang="en-US" sz="1400" dirty="0" smtClean="0">
              <a:solidFill>
                <a:prstClr val="black"/>
              </a:solidFill>
            </a:endParaRPr>
          </a:p>
          <a:p>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35" y="1752600"/>
            <a:ext cx="8815675"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041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27</a:t>
            </a:fld>
            <a:endParaRPr lang="en-US" dirty="0"/>
          </a:p>
        </p:txBody>
      </p:sp>
      <p:sp>
        <p:nvSpPr>
          <p:cNvPr id="4" name="Title 1"/>
          <p:cNvSpPr txBox="1">
            <a:spLocks/>
          </p:cNvSpPr>
          <p:nvPr/>
        </p:nvSpPr>
        <p:spPr>
          <a:xfrm>
            <a:off x="307497" y="1197130"/>
            <a:ext cx="8622062" cy="1143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r>
              <a:rPr lang="en-US" altLang="en-US" sz="4000" dirty="0" smtClean="0">
                <a:latin typeface="+mn-lt"/>
              </a:rPr>
              <a:t>Student Record</a:t>
            </a:r>
          </a:p>
        </p:txBody>
      </p:sp>
      <p:sp>
        <p:nvSpPr>
          <p:cNvPr id="5" name="Content Placeholder 2"/>
          <p:cNvSpPr txBox="1">
            <a:spLocks/>
          </p:cNvSpPr>
          <p:nvPr/>
        </p:nvSpPr>
        <p:spPr>
          <a:xfrm>
            <a:off x="307497" y="1901628"/>
            <a:ext cx="8707029" cy="3957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r>
              <a:rPr lang="en-US" sz="2400" dirty="0" smtClean="0">
                <a:latin typeface="Calibri" panose="020F0502020204030204" pitchFamily="34" charset="0"/>
              </a:rPr>
              <a:t>SR data are featured heavily in the CCRPI reports</a:t>
            </a:r>
          </a:p>
          <a:p>
            <a:pPr lvl="1">
              <a:buFont typeface="Courier New" panose="02070309020205020404" pitchFamily="49" charset="0"/>
              <a:buChar char="o"/>
              <a:defRPr/>
            </a:pPr>
            <a:r>
              <a:rPr lang="en-US" dirty="0" smtClean="0">
                <a:latin typeface="Calibri" panose="020F0502020204030204" pitchFamily="34" charset="0"/>
              </a:rPr>
              <a:t> Course </a:t>
            </a:r>
            <a:r>
              <a:rPr lang="en-US" dirty="0">
                <a:latin typeface="Calibri" panose="020F0502020204030204" pitchFamily="34" charset="0"/>
              </a:rPr>
              <a:t>n</a:t>
            </a:r>
            <a:r>
              <a:rPr lang="en-US" dirty="0" smtClean="0">
                <a:latin typeface="Calibri" panose="020F0502020204030204" pitchFamily="34" charset="0"/>
              </a:rPr>
              <a:t>umbers must match </a:t>
            </a:r>
            <a:r>
              <a:rPr lang="en-US" dirty="0" smtClean="0">
                <a:latin typeface="Calibri" panose="020F0502020204030204" pitchFamily="34" charset="0"/>
              </a:rPr>
              <a:t>IDA (3)</a:t>
            </a:r>
            <a:endParaRPr lang="en-US" dirty="0" smtClean="0">
              <a:latin typeface="Calibri" panose="020F0502020204030204" pitchFamily="34" charset="0"/>
            </a:endParaRPr>
          </a:p>
          <a:p>
            <a:pPr>
              <a:buFont typeface="Arial" charset="0"/>
              <a:buChar char="•"/>
              <a:defRPr/>
            </a:pPr>
            <a:r>
              <a:rPr lang="en-US" sz="2400" dirty="0" smtClean="0">
                <a:latin typeface="Calibri" panose="020F0502020204030204" pitchFamily="34" charset="0"/>
              </a:rPr>
              <a:t>Schools should have processes in place for keying and checking data entered into the local SIS</a:t>
            </a:r>
          </a:p>
          <a:p>
            <a:pPr>
              <a:buFont typeface="Arial" charset="0"/>
              <a:buChar char="•"/>
              <a:defRPr/>
            </a:pPr>
            <a:r>
              <a:rPr lang="en-US" sz="2400" dirty="0" smtClean="0">
                <a:latin typeface="Calibri" panose="020F0502020204030204" pitchFamily="34" charset="0"/>
              </a:rPr>
              <a:t>Districts should have processes in place for reviewing data as soon as data are uploaded to </a:t>
            </a:r>
            <a:r>
              <a:rPr lang="en-US" sz="2400" dirty="0" err="1" smtClean="0">
                <a:latin typeface="Calibri" panose="020F0502020204030204" pitchFamily="34" charset="0"/>
              </a:rPr>
              <a:t>GaDOE</a:t>
            </a:r>
            <a:endParaRPr lang="en-US" sz="2400" dirty="0" smtClean="0">
              <a:latin typeface="Calibri" panose="020F0502020204030204" pitchFamily="34" charset="0"/>
            </a:endParaRPr>
          </a:p>
          <a:p>
            <a:pPr>
              <a:buFont typeface="Arial" charset="0"/>
              <a:buChar char="•"/>
              <a:defRPr/>
            </a:pPr>
            <a:r>
              <a:rPr lang="en-US" sz="2400" dirty="0" smtClean="0">
                <a:latin typeface="Calibri" panose="020F0502020204030204" pitchFamily="34" charset="0"/>
              </a:rPr>
              <a:t>All SR reports should be reviewed for accuracy before superintendent signoff</a:t>
            </a:r>
          </a:p>
          <a:p>
            <a:pPr>
              <a:buFont typeface="Arial" charset="0"/>
              <a:buChar char="•"/>
              <a:defRPr/>
            </a:pPr>
            <a:r>
              <a:rPr lang="en-US" sz="2400" dirty="0" smtClean="0">
                <a:latin typeface="Calibri" panose="020F0502020204030204" pitchFamily="34" charset="0"/>
              </a:rPr>
              <a:t>Once SR signoff is complete, these data are “locked in” and are utilized for the CCRPI reports</a:t>
            </a:r>
          </a:p>
        </p:txBody>
      </p:sp>
    </p:spTree>
    <p:extLst>
      <p:ext uri="{BB962C8B-B14F-4D97-AF65-F5344CB8AC3E}">
        <p14:creationId xmlns:p14="http://schemas.microsoft.com/office/powerpoint/2010/main" val="2051882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28</a:t>
            </a:fld>
            <a:endParaRPr lang="en-US" dirty="0"/>
          </a:p>
        </p:txBody>
      </p:sp>
      <p:sp>
        <p:nvSpPr>
          <p:cNvPr id="4" name="Rectangle 3"/>
          <p:cNvSpPr/>
          <p:nvPr/>
        </p:nvSpPr>
        <p:spPr>
          <a:xfrm>
            <a:off x="1217850" y="1090178"/>
            <a:ext cx="6970113" cy="707886"/>
          </a:xfrm>
          <a:prstGeom prst="rect">
            <a:avLst/>
          </a:prstGeom>
        </p:spPr>
        <p:txBody>
          <a:bodyPr wrap="none">
            <a:spAutoFit/>
          </a:bodyPr>
          <a:lstStyle/>
          <a:p>
            <a:r>
              <a:rPr lang="en-US" sz="4000" b="1" dirty="0"/>
              <a:t>SR Data Elements Used in CCRPI</a:t>
            </a:r>
            <a:endParaRPr lang="en-US" sz="4000" dirty="0"/>
          </a:p>
        </p:txBody>
      </p:sp>
      <p:sp>
        <p:nvSpPr>
          <p:cNvPr id="5" name="Content Placeholder 2"/>
          <p:cNvSpPr txBox="1">
            <a:spLocks/>
          </p:cNvSpPr>
          <p:nvPr/>
        </p:nvSpPr>
        <p:spPr>
          <a:xfrm>
            <a:off x="4625789" y="1935403"/>
            <a:ext cx="4026434" cy="4428632"/>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School Entry Code                  </a:t>
            </a:r>
          </a:p>
          <a:p>
            <a:r>
              <a:rPr lang="en-US" sz="2400" dirty="0" smtClean="0"/>
              <a:t>School Entry Date</a:t>
            </a:r>
          </a:p>
          <a:p>
            <a:r>
              <a:rPr lang="en-US" sz="2400" dirty="0" smtClean="0"/>
              <a:t>Withdrawal Code</a:t>
            </a:r>
          </a:p>
          <a:p>
            <a:r>
              <a:rPr lang="en-US" sz="2400" dirty="0" smtClean="0"/>
              <a:t>Withdrawal Date</a:t>
            </a:r>
          </a:p>
          <a:p>
            <a:r>
              <a:rPr lang="en-US" sz="2400" dirty="0" smtClean="0"/>
              <a:t>Days Present</a:t>
            </a:r>
          </a:p>
          <a:p>
            <a:r>
              <a:rPr lang="en-US" sz="2400" dirty="0" smtClean="0"/>
              <a:t>Total Days Absent</a:t>
            </a:r>
          </a:p>
          <a:p>
            <a:r>
              <a:rPr lang="en-US" sz="2400" dirty="0" smtClean="0"/>
              <a:t>Diploma Type</a:t>
            </a:r>
          </a:p>
          <a:p>
            <a:r>
              <a:rPr lang="en-US" sz="2400" dirty="0" smtClean="0"/>
              <a:t>Career Awareness Lessons</a:t>
            </a:r>
          </a:p>
          <a:p>
            <a:r>
              <a:rPr lang="en-US" sz="2400" dirty="0" smtClean="0"/>
              <a:t>Career Portfolio</a:t>
            </a:r>
          </a:p>
          <a:p>
            <a:r>
              <a:rPr lang="en-US" sz="2400" dirty="0" smtClean="0"/>
              <a:t>Career Interest Inventories</a:t>
            </a:r>
          </a:p>
          <a:p>
            <a:r>
              <a:rPr lang="en-US" sz="2400" dirty="0" smtClean="0"/>
              <a:t>Individual Graduation Plan</a:t>
            </a:r>
          </a:p>
          <a:p>
            <a:r>
              <a:rPr lang="en-US" sz="2400" dirty="0" smtClean="0"/>
              <a:t>Capstone Project</a:t>
            </a:r>
          </a:p>
          <a:p>
            <a:pPr>
              <a:buFont typeface="Arial" panose="020B0604020202020204" pitchFamily="34" charset="0"/>
              <a:buBlip>
                <a:blip r:embed="rId2"/>
              </a:buBlip>
            </a:pP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16" y="2446837"/>
            <a:ext cx="2738229" cy="1825486"/>
          </a:xfrm>
          <a:prstGeom prst="rect">
            <a:avLst/>
          </a:prstGeom>
        </p:spPr>
      </p:pic>
    </p:spTree>
    <p:extLst>
      <p:ext uri="{BB962C8B-B14F-4D97-AF65-F5344CB8AC3E}">
        <p14:creationId xmlns:p14="http://schemas.microsoft.com/office/powerpoint/2010/main" val="930963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29</a:t>
            </a:fld>
            <a:endParaRPr lang="en-US" dirty="0"/>
          </a:p>
        </p:txBody>
      </p:sp>
      <p:sp>
        <p:nvSpPr>
          <p:cNvPr id="4" name="Title 1"/>
          <p:cNvSpPr txBox="1">
            <a:spLocks/>
          </p:cNvSpPr>
          <p:nvPr/>
        </p:nvSpPr>
        <p:spPr>
          <a:xfrm>
            <a:off x="285750" y="1127319"/>
            <a:ext cx="82296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black"/>
                </a:solidFill>
                <a:latin typeface="+mn-lt"/>
              </a:rPr>
              <a:t>SR Data Elements Used in CCRPI</a:t>
            </a:r>
            <a:endParaRPr lang="en-US" sz="4000" b="1" dirty="0">
              <a:solidFill>
                <a:prstClr val="black"/>
              </a:solidFill>
              <a:latin typeface="+mn-lt"/>
            </a:endParaRPr>
          </a:p>
        </p:txBody>
      </p:sp>
      <p:sp>
        <p:nvSpPr>
          <p:cNvPr id="5" name="Content Placeholder 2"/>
          <p:cNvSpPr txBox="1">
            <a:spLocks/>
          </p:cNvSpPr>
          <p:nvPr/>
        </p:nvSpPr>
        <p:spPr>
          <a:xfrm>
            <a:off x="3918857" y="2107013"/>
            <a:ext cx="4855829" cy="4525963"/>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prstClr val="black"/>
                </a:solidFill>
              </a:rPr>
              <a:t>Date Entered 9</a:t>
            </a:r>
            <a:r>
              <a:rPr lang="en-US" sz="2000" baseline="30000" dirty="0" smtClean="0">
                <a:solidFill>
                  <a:prstClr val="black"/>
                </a:solidFill>
              </a:rPr>
              <a:t>th</a:t>
            </a:r>
            <a:r>
              <a:rPr lang="en-US" sz="2000" dirty="0" smtClean="0">
                <a:solidFill>
                  <a:prstClr val="black"/>
                </a:solidFill>
              </a:rPr>
              <a:t> Grade</a:t>
            </a:r>
          </a:p>
          <a:p>
            <a:r>
              <a:rPr lang="en-US" sz="2000" dirty="0" smtClean="0">
                <a:solidFill>
                  <a:prstClr val="black"/>
                </a:solidFill>
              </a:rPr>
              <a:t>Date of Entry Into US School </a:t>
            </a:r>
          </a:p>
          <a:p>
            <a:r>
              <a:rPr lang="en-US" sz="2000" dirty="0" smtClean="0">
                <a:solidFill>
                  <a:prstClr val="black"/>
                </a:solidFill>
              </a:rPr>
              <a:t>Course Number</a:t>
            </a:r>
          </a:p>
          <a:p>
            <a:r>
              <a:rPr lang="en-US" sz="2000" dirty="0" smtClean="0">
                <a:solidFill>
                  <a:prstClr val="black"/>
                </a:solidFill>
              </a:rPr>
              <a:t>Course Credit</a:t>
            </a:r>
          </a:p>
          <a:p>
            <a:r>
              <a:rPr lang="en-US" sz="2000" dirty="0" smtClean="0">
                <a:solidFill>
                  <a:prstClr val="black"/>
                </a:solidFill>
              </a:rPr>
              <a:t>Course Grade</a:t>
            </a:r>
          </a:p>
          <a:p>
            <a:r>
              <a:rPr lang="en-US" sz="2000" dirty="0" smtClean="0">
                <a:solidFill>
                  <a:prstClr val="black"/>
                </a:solidFill>
              </a:rPr>
              <a:t>Content Completer</a:t>
            </a:r>
          </a:p>
          <a:p>
            <a:r>
              <a:rPr lang="en-US" sz="2000" dirty="0" smtClean="0">
                <a:solidFill>
                  <a:prstClr val="black"/>
                </a:solidFill>
              </a:rPr>
              <a:t>Course Teacher ID</a:t>
            </a:r>
          </a:p>
          <a:p>
            <a:r>
              <a:rPr lang="en-US" sz="2000" dirty="0" smtClean="0">
                <a:solidFill>
                  <a:prstClr val="black"/>
                </a:solidFill>
              </a:rPr>
              <a:t>Credit in Lieu of Course</a:t>
            </a:r>
          </a:p>
          <a:p>
            <a:r>
              <a:rPr lang="en-US" sz="2000" dirty="0" smtClean="0">
                <a:solidFill>
                  <a:prstClr val="black"/>
                </a:solidFill>
              </a:rPr>
              <a:t>Marking Period Start/End Dates</a:t>
            </a:r>
          </a:p>
          <a:p>
            <a:pPr>
              <a:buFont typeface="Arial" pitchFamily="34" charset="0"/>
              <a:buBlip>
                <a:blip r:embed="rId2"/>
              </a:buBlip>
            </a:pPr>
            <a:endParaRPr lang="en-US" b="1"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6891">
            <a:off x="433955" y="3435191"/>
            <a:ext cx="2446789" cy="2446789"/>
          </a:xfrm>
          <a:prstGeom prst="rect">
            <a:avLst/>
          </a:prstGeom>
        </p:spPr>
      </p:pic>
    </p:spTree>
    <p:extLst>
      <p:ext uri="{BB962C8B-B14F-4D97-AF65-F5344CB8AC3E}">
        <p14:creationId xmlns:p14="http://schemas.microsoft.com/office/powerpoint/2010/main" val="354206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13" y="344902"/>
            <a:ext cx="6818793" cy="1325563"/>
          </a:xfrm>
        </p:spPr>
        <p:txBody>
          <a:bodyPr>
            <a:normAutofit fontScale="90000"/>
          </a:bodyPr>
          <a:lstStyle/>
          <a:p>
            <a:pPr algn="ctr"/>
            <a:r>
              <a:rPr lang="en-US" sz="4000" dirty="0" smtClean="0">
                <a:latin typeface="+mn-lt"/>
              </a:rPr>
              <a:t/>
            </a:r>
            <a:br>
              <a:rPr lang="en-US" sz="4000" dirty="0" smtClean="0">
                <a:latin typeface="+mn-lt"/>
              </a:rPr>
            </a:br>
            <a:r>
              <a:rPr lang="en-US" sz="4000" dirty="0" smtClean="0">
                <a:latin typeface="+mn-lt"/>
              </a:rPr>
              <a:t>2016 CCRPI </a:t>
            </a:r>
            <a:br>
              <a:rPr lang="en-US" sz="4000" dirty="0" smtClean="0">
                <a:latin typeface="+mn-lt"/>
              </a:rPr>
            </a:br>
            <a:r>
              <a:rPr lang="en-US" sz="2200" dirty="0" smtClean="0">
                <a:latin typeface="+mn-lt"/>
              </a:rPr>
              <a:t>2015-2016 School Year</a:t>
            </a:r>
            <a:br>
              <a:rPr lang="en-US" sz="2200" dirty="0" smtClean="0">
                <a:latin typeface="+mn-lt"/>
              </a:rPr>
            </a:br>
            <a:r>
              <a:rPr lang="en-US" sz="4000" dirty="0" smtClean="0">
                <a:latin typeface="+mn-lt"/>
              </a:rPr>
              <a:t>Summary of Changes </a:t>
            </a:r>
            <a:br>
              <a:rPr lang="en-US" sz="4000" dirty="0" smtClean="0">
                <a:latin typeface="+mn-lt"/>
              </a:rPr>
            </a:br>
            <a:r>
              <a:rPr lang="en-US" sz="4000" dirty="0" smtClean="0">
                <a:latin typeface="+mn-lt"/>
              </a:rPr>
              <a:t>          </a:t>
            </a:r>
            <a:endParaRPr lang="en-US" sz="2800" dirty="0">
              <a:latin typeface="+mn-lt"/>
            </a:endParaRPr>
          </a:p>
        </p:txBody>
      </p:sp>
      <p:sp>
        <p:nvSpPr>
          <p:cNvPr id="3" name="Content Placeholder 2"/>
          <p:cNvSpPr>
            <a:spLocks noGrp="1"/>
          </p:cNvSpPr>
          <p:nvPr>
            <p:ph idx="1"/>
          </p:nvPr>
        </p:nvSpPr>
        <p:spPr>
          <a:xfrm>
            <a:off x="670913" y="2036097"/>
            <a:ext cx="7886700" cy="3611668"/>
          </a:xfrm>
        </p:spPr>
        <p:txBody>
          <a:bodyPr>
            <a:normAutofit/>
          </a:bodyPr>
          <a:lstStyle/>
          <a:p>
            <a:r>
              <a:rPr lang="en-US" sz="2000" dirty="0" smtClean="0"/>
              <a:t>High School</a:t>
            </a:r>
          </a:p>
          <a:p>
            <a:pPr lvl="1"/>
            <a:r>
              <a:rPr lang="en-US" sz="2000" dirty="0" smtClean="0"/>
              <a:t>The GHSWT indicator is removed</a:t>
            </a:r>
          </a:p>
          <a:p>
            <a:pPr lvl="1"/>
            <a:r>
              <a:rPr lang="en-US" sz="2000" dirty="0" smtClean="0"/>
              <a:t>Mathematics content mastery includes both sets of EOCs – Coordinate Algebra/Algebra I and Analytic Geometry/Geometry</a:t>
            </a:r>
          </a:p>
          <a:p>
            <a:r>
              <a:rPr lang="en-US" sz="2000" dirty="0" smtClean="0"/>
              <a:t>Middle School</a:t>
            </a:r>
          </a:p>
          <a:p>
            <a:pPr lvl="1"/>
            <a:r>
              <a:rPr lang="en-US" sz="2000" dirty="0" smtClean="0"/>
              <a:t>Middle school students enrolled in </a:t>
            </a:r>
            <a:r>
              <a:rPr lang="en-US" sz="2000" dirty="0" smtClean="0">
                <a:solidFill>
                  <a:srgbClr val="FF0000"/>
                </a:solidFill>
              </a:rPr>
              <a:t>mathematics and/or science</a:t>
            </a:r>
            <a:r>
              <a:rPr lang="en-US" sz="2000" dirty="0" smtClean="0"/>
              <a:t> high school courses assessed by the EOC no longer take the grade-level EOG in the corresponding content area. The EOC scores will be included in CCRPI calculations for the middle school.</a:t>
            </a:r>
          </a:p>
          <a:p>
            <a:pPr lvl="1"/>
            <a:r>
              <a:rPr lang="en-US" sz="2000" dirty="0" smtClean="0"/>
              <a:t>This does not extend to ELA and social studies.</a:t>
            </a:r>
          </a:p>
          <a:p>
            <a:pPr lvl="1"/>
            <a:endParaRPr lang="en-US" sz="2000" dirty="0"/>
          </a:p>
        </p:txBody>
      </p:sp>
    </p:spTree>
    <p:extLst>
      <p:ext uri="{BB962C8B-B14F-4D97-AF65-F5344CB8AC3E}">
        <p14:creationId xmlns:p14="http://schemas.microsoft.com/office/powerpoint/2010/main" val="69365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30</a:t>
            </a:fld>
            <a:endParaRPr lang="en-US" dirty="0"/>
          </a:p>
        </p:txBody>
      </p:sp>
      <p:sp>
        <p:nvSpPr>
          <p:cNvPr id="4" name="Title 1"/>
          <p:cNvSpPr txBox="1">
            <a:spLocks/>
          </p:cNvSpPr>
          <p:nvPr/>
        </p:nvSpPr>
        <p:spPr>
          <a:xfrm>
            <a:off x="457200" y="1031082"/>
            <a:ext cx="82296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black"/>
                </a:solidFill>
                <a:latin typeface="+mn-lt"/>
              </a:rPr>
              <a:t>SR Data Elements Used in CCRPI</a:t>
            </a:r>
            <a:endParaRPr lang="en-US" sz="4000" b="1" dirty="0">
              <a:solidFill>
                <a:prstClr val="black"/>
              </a:solidFill>
              <a:latin typeface="+mn-lt"/>
            </a:endParaRPr>
          </a:p>
        </p:txBody>
      </p:sp>
      <p:sp>
        <p:nvSpPr>
          <p:cNvPr id="5" name="Content Placeholder 2"/>
          <p:cNvSpPr txBox="1">
            <a:spLocks/>
          </p:cNvSpPr>
          <p:nvPr/>
        </p:nvSpPr>
        <p:spPr>
          <a:xfrm>
            <a:off x="4264638" y="2012950"/>
            <a:ext cx="4706470" cy="4525963"/>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prstClr val="black"/>
                </a:solidFill>
              </a:rPr>
              <a:t>System Code</a:t>
            </a:r>
          </a:p>
          <a:p>
            <a:r>
              <a:rPr lang="en-US" sz="2000" dirty="0" smtClean="0">
                <a:solidFill>
                  <a:prstClr val="black"/>
                </a:solidFill>
              </a:rPr>
              <a:t>School Code</a:t>
            </a:r>
          </a:p>
          <a:p>
            <a:r>
              <a:rPr lang="en-US" sz="2000" dirty="0" smtClean="0">
                <a:solidFill>
                  <a:prstClr val="black"/>
                </a:solidFill>
              </a:rPr>
              <a:t>Student ID</a:t>
            </a:r>
          </a:p>
          <a:p>
            <a:r>
              <a:rPr lang="en-US" sz="2000" dirty="0" smtClean="0">
                <a:solidFill>
                  <a:prstClr val="black"/>
                </a:solidFill>
              </a:rPr>
              <a:t>Primary Area</a:t>
            </a:r>
          </a:p>
          <a:p>
            <a:r>
              <a:rPr lang="en-US" sz="2000" dirty="0" smtClean="0">
                <a:solidFill>
                  <a:prstClr val="black"/>
                </a:solidFill>
              </a:rPr>
              <a:t>English Learner (EL)</a:t>
            </a:r>
          </a:p>
          <a:p>
            <a:r>
              <a:rPr lang="en-US" sz="2000" dirty="0" smtClean="0">
                <a:solidFill>
                  <a:prstClr val="black"/>
                </a:solidFill>
              </a:rPr>
              <a:t>EL Monitor Year</a:t>
            </a:r>
          </a:p>
          <a:p>
            <a:r>
              <a:rPr lang="en-US" sz="2000" dirty="0" smtClean="0">
                <a:solidFill>
                  <a:prstClr val="black"/>
                </a:solidFill>
              </a:rPr>
              <a:t>Primary Language</a:t>
            </a:r>
          </a:p>
          <a:p>
            <a:r>
              <a:rPr lang="en-US" sz="2000" dirty="0" smtClean="0">
                <a:solidFill>
                  <a:prstClr val="black"/>
                </a:solidFill>
              </a:rPr>
              <a:t>Special Ed Environment</a:t>
            </a:r>
          </a:p>
          <a:p>
            <a:r>
              <a:rPr lang="en-US" sz="2000" dirty="0" smtClean="0">
                <a:solidFill>
                  <a:prstClr val="black"/>
                </a:solidFill>
              </a:rPr>
              <a:t>EOPA</a:t>
            </a:r>
          </a:p>
          <a:p>
            <a:r>
              <a:rPr lang="en-US" sz="2000" dirty="0" smtClean="0">
                <a:solidFill>
                  <a:prstClr val="black"/>
                </a:solidFill>
              </a:rPr>
              <a:t>Free and Reduced Meal Eligibility</a:t>
            </a:r>
          </a:p>
          <a:p>
            <a:pPr>
              <a:buFont typeface="Arial" pitchFamily="34" charset="0"/>
              <a:buBlip>
                <a:blip r:embed="rId2"/>
              </a:buBlip>
            </a:pPr>
            <a:endParaRPr lang="en-US" b="1"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47" y="2528047"/>
            <a:ext cx="3142769" cy="2533908"/>
          </a:xfrm>
          <a:prstGeom prst="rect">
            <a:avLst/>
          </a:prstGeom>
        </p:spPr>
      </p:pic>
    </p:spTree>
    <p:extLst>
      <p:ext uri="{BB962C8B-B14F-4D97-AF65-F5344CB8AC3E}">
        <p14:creationId xmlns:p14="http://schemas.microsoft.com/office/powerpoint/2010/main" val="1369249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Checking Reports</a:t>
            </a:r>
            <a:endParaRPr lang="en-US" b="1" dirty="0"/>
          </a:p>
        </p:txBody>
      </p:sp>
      <p:sp>
        <p:nvSpPr>
          <p:cNvPr id="3" name="Content Placeholder 2"/>
          <p:cNvSpPr>
            <a:spLocks noGrp="1"/>
          </p:cNvSpPr>
          <p:nvPr>
            <p:ph idx="1"/>
          </p:nvPr>
        </p:nvSpPr>
        <p:spPr>
          <a:xfrm>
            <a:off x="2609849" y="1143000"/>
            <a:ext cx="4476751" cy="533400"/>
          </a:xfrm>
        </p:spPr>
        <p:txBody>
          <a:bodyPr>
            <a:normAutofit lnSpcReduction="10000"/>
          </a:bodyPr>
          <a:lstStyle/>
          <a:p>
            <a:pPr marL="0" indent="0">
              <a:buNone/>
            </a:pPr>
            <a:r>
              <a:rPr lang="en-US" b="1" dirty="0" smtClean="0">
                <a:solidFill>
                  <a:srgbClr val="0070C0"/>
                </a:solidFill>
              </a:rPr>
              <a:t>CCRPI-Related Reports</a:t>
            </a:r>
            <a:endParaRPr lang="en-US" b="1" dirty="0">
              <a:solidFill>
                <a:srgbClr val="0070C0"/>
              </a:solidFill>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62500" t="30448" r="6571" b="33894"/>
          <a:stretch/>
        </p:blipFill>
        <p:spPr bwMode="auto">
          <a:xfrm>
            <a:off x="990601" y="1752600"/>
            <a:ext cx="7239000" cy="4495800"/>
          </a:xfrm>
          <a:prstGeom prst="rect">
            <a:avLst/>
          </a:prstGeom>
          <a:ln>
            <a:noFill/>
          </a:ln>
          <a:extLst>
            <a:ext uri="{53640926-AAD7-44D8-BBD7-CCE9431645EC}">
              <a14:shadowObscured xmlns:a14="http://schemas.microsoft.com/office/drawing/2010/main"/>
            </a:ext>
          </a:extLst>
        </p:spPr>
      </p:pic>
      <p:sp>
        <p:nvSpPr>
          <p:cNvPr id="5" name="Explosion 1 4"/>
          <p:cNvSpPr/>
          <p:nvPr/>
        </p:nvSpPr>
        <p:spPr>
          <a:xfrm rot="874302">
            <a:off x="6804962" y="952501"/>
            <a:ext cx="1600200" cy="16002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Cambria" panose="02040503050406030204" pitchFamily="18" charset="0"/>
              </a:rPr>
              <a:t>NEW</a:t>
            </a:r>
            <a:endParaRPr lang="en-US" sz="2400"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959954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32</a:t>
            </a:fld>
            <a:endParaRPr lang="en-US" dirty="0"/>
          </a:p>
        </p:txBody>
      </p:sp>
      <p:sp>
        <p:nvSpPr>
          <p:cNvPr id="4" name="Rectangle 3"/>
          <p:cNvSpPr/>
          <p:nvPr/>
        </p:nvSpPr>
        <p:spPr>
          <a:xfrm>
            <a:off x="577064" y="3376253"/>
            <a:ext cx="7938286" cy="1569660"/>
          </a:xfrm>
          <a:prstGeom prst="rect">
            <a:avLst/>
          </a:prstGeom>
        </p:spPr>
        <p:txBody>
          <a:bodyPr wrap="square">
            <a:spAutoFit/>
          </a:bodyPr>
          <a:lstStyle/>
          <a:p>
            <a:pPr marL="800100" lvl="1" indent="-342900">
              <a:buFont typeface="Arial" panose="020B0604020202020204" pitchFamily="34" charset="0"/>
              <a:buChar char="•"/>
            </a:pPr>
            <a:r>
              <a:rPr lang="en-US" altLang="en-US" sz="3200" dirty="0"/>
              <a:t>Use to validate rates on CCRPI </a:t>
            </a:r>
            <a:r>
              <a:rPr lang="en-US" altLang="en-US" sz="3200" dirty="0" smtClean="0"/>
              <a:t>reports</a:t>
            </a:r>
          </a:p>
          <a:p>
            <a:pPr marL="800100" lvl="1" indent="-342900">
              <a:buFont typeface="Arial" panose="020B0604020202020204" pitchFamily="34" charset="0"/>
              <a:buChar char="•"/>
            </a:pPr>
            <a:r>
              <a:rPr lang="en-US" altLang="en-US" sz="3200" dirty="0" smtClean="0"/>
              <a:t>Use </a:t>
            </a:r>
            <a:r>
              <a:rPr lang="en-US" altLang="en-US" sz="3200" dirty="0"/>
              <a:t>for instructional </a:t>
            </a:r>
            <a:r>
              <a:rPr lang="en-US" altLang="en-US" sz="3200" dirty="0" smtClean="0"/>
              <a:t>purposes</a:t>
            </a:r>
          </a:p>
          <a:p>
            <a:pPr marL="800100" lvl="1" indent="-342900">
              <a:buFont typeface="Arial" panose="020B0604020202020204" pitchFamily="34" charset="0"/>
              <a:buChar char="•"/>
            </a:pPr>
            <a:r>
              <a:rPr lang="en-US" altLang="en-US" sz="3200" dirty="0" smtClean="0"/>
              <a:t>Use </a:t>
            </a:r>
            <a:r>
              <a:rPr lang="en-US" altLang="en-US" sz="3200" dirty="0"/>
              <a:t>for school improvement</a:t>
            </a:r>
          </a:p>
        </p:txBody>
      </p:sp>
      <p:sp>
        <p:nvSpPr>
          <p:cNvPr id="5" name="TextBox 4"/>
          <p:cNvSpPr txBox="1"/>
          <p:nvPr/>
        </p:nvSpPr>
        <p:spPr>
          <a:xfrm>
            <a:off x="184417" y="1521303"/>
            <a:ext cx="8773466" cy="1323439"/>
          </a:xfrm>
          <a:prstGeom prst="rect">
            <a:avLst/>
          </a:prstGeom>
          <a:noFill/>
        </p:spPr>
        <p:txBody>
          <a:bodyPr wrap="square" rtlCol="0">
            <a:spAutoFit/>
          </a:bodyPr>
          <a:lstStyle/>
          <a:p>
            <a:pPr algn="ctr"/>
            <a:r>
              <a:rPr lang="en-US" altLang="en-US" sz="4000" b="1" dirty="0"/>
              <a:t>CCRPI Data Detail Files </a:t>
            </a:r>
            <a:endParaRPr lang="en-US" altLang="en-US" sz="4000" b="1" dirty="0" smtClean="0"/>
          </a:p>
          <a:p>
            <a:pPr algn="ctr"/>
            <a:r>
              <a:rPr lang="en-US" altLang="en-US" sz="4000" b="1" dirty="0" smtClean="0"/>
              <a:t>on </a:t>
            </a:r>
            <a:r>
              <a:rPr lang="en-US" altLang="en-US" sz="4000" b="1" dirty="0"/>
              <a:t>Portal Reports</a:t>
            </a:r>
          </a:p>
        </p:txBody>
      </p:sp>
    </p:spTree>
    <p:extLst>
      <p:ext uri="{BB962C8B-B14F-4D97-AF65-F5344CB8AC3E}">
        <p14:creationId xmlns:p14="http://schemas.microsoft.com/office/powerpoint/2010/main" val="3915986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15" y="1497334"/>
            <a:ext cx="724535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571834" y="2689934"/>
            <a:ext cx="645059" cy="2637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571833" y="3071674"/>
            <a:ext cx="645060" cy="2602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65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34</a:t>
            </a:fld>
            <a:endParaRPr lang="en-US" dirty="0"/>
          </a:p>
        </p:txBody>
      </p:sp>
      <p:sp>
        <p:nvSpPr>
          <p:cNvPr id="4" name="TextBox 3"/>
          <p:cNvSpPr txBox="1"/>
          <p:nvPr/>
        </p:nvSpPr>
        <p:spPr>
          <a:xfrm>
            <a:off x="1167973" y="1805748"/>
            <a:ext cx="6377748" cy="2215991"/>
          </a:xfrm>
          <a:prstGeom prst="rect">
            <a:avLst/>
          </a:prstGeom>
          <a:noFill/>
        </p:spPr>
        <p:txBody>
          <a:bodyPr wrap="square" rtlCol="0">
            <a:spAutoFit/>
          </a:bodyPr>
          <a:lstStyle/>
          <a:p>
            <a:pPr algn="ctr"/>
            <a:r>
              <a:rPr lang="en-US" sz="4000" b="1" dirty="0" smtClean="0"/>
              <a:t>Reminders</a:t>
            </a:r>
          </a:p>
          <a:p>
            <a:endParaRPr lang="en-US" dirty="0"/>
          </a:p>
          <a:p>
            <a:endParaRPr lang="en-US" sz="4000" dirty="0" smtClean="0"/>
          </a:p>
          <a:p>
            <a:r>
              <a:rPr lang="en-US" sz="4000" dirty="0" smtClean="0"/>
              <a:t>As always……</a:t>
            </a:r>
            <a:endParaRPr lang="en-US" sz="4000" dirty="0"/>
          </a:p>
        </p:txBody>
      </p:sp>
    </p:spTree>
    <p:extLst>
      <p:ext uri="{BB962C8B-B14F-4D97-AF65-F5344CB8AC3E}">
        <p14:creationId xmlns:p14="http://schemas.microsoft.com/office/powerpoint/2010/main" val="3183178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35</a:t>
            </a:fld>
            <a:endParaRPr lang="en-US" dirty="0"/>
          </a:p>
        </p:txBody>
      </p:sp>
      <p:sp>
        <p:nvSpPr>
          <p:cNvPr id="5" name="Title 1"/>
          <p:cNvSpPr txBox="1">
            <a:spLocks/>
          </p:cNvSpPr>
          <p:nvPr/>
        </p:nvSpPr>
        <p:spPr>
          <a:xfrm>
            <a:off x="368187" y="1269958"/>
            <a:ext cx="8229600" cy="71259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3600" b="0" dirty="0" smtClean="0">
                <a:latin typeface="+mn-lt"/>
              </a:rPr>
              <a:t>Understanding</a:t>
            </a:r>
            <a:r>
              <a:rPr lang="en-US" altLang="en-US" sz="4000" b="0" dirty="0" smtClean="0">
                <a:latin typeface="+mn-lt"/>
              </a:rPr>
              <a:t> Full Academic Year (FAY)</a:t>
            </a:r>
          </a:p>
        </p:txBody>
      </p:sp>
      <p:sp>
        <p:nvSpPr>
          <p:cNvPr id="6" name="Content Placeholder 2"/>
          <p:cNvSpPr txBox="1">
            <a:spLocks/>
          </p:cNvSpPr>
          <p:nvPr/>
        </p:nvSpPr>
        <p:spPr>
          <a:xfrm>
            <a:off x="218485" y="1982548"/>
            <a:ext cx="8836503" cy="4426189"/>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292" indent="-246607">
              <a:buFont typeface="Arial" panose="020B0604020202020204" pitchFamily="34" charset="0"/>
              <a:buNone/>
              <a:defRPr/>
            </a:pPr>
            <a:r>
              <a:rPr lang="en-US" sz="1700" b="1" i="1" dirty="0" smtClean="0">
                <a:ea typeface="Calibri" pitchFamily="34" charset="0"/>
                <a:cs typeface="Times New Roman" pitchFamily="18" charset="0"/>
              </a:rPr>
              <a:t>Elementary and Middle School “Full Academic Year”</a:t>
            </a:r>
            <a:endParaRPr lang="en-US" sz="1700" dirty="0" smtClean="0">
              <a:ea typeface="Calibri" pitchFamily="34" charset="0"/>
              <a:cs typeface="Times New Roman" pitchFamily="18" charset="0"/>
            </a:endParaRPr>
          </a:p>
          <a:p>
            <a:pPr marL="482056" indent="-203088">
              <a:spcBef>
                <a:spcPts val="844"/>
              </a:spcBef>
              <a:buFont typeface="Arial" charset="0"/>
              <a:buChar char="•"/>
              <a:defRPr/>
            </a:pPr>
            <a:r>
              <a:rPr lang="en-US" sz="1700" dirty="0" smtClean="0">
                <a:ea typeface="Calibri" pitchFamily="34" charset="0"/>
                <a:cs typeface="Times New Roman" pitchFamily="18" charset="0"/>
              </a:rPr>
              <a:t>“Full Academic Year” is calculated by determining if the student was enrolled 65% of the number of days from the start date of the year to the close of the state testing window.</a:t>
            </a:r>
          </a:p>
          <a:p>
            <a:pPr marL="482056" indent="-203088">
              <a:spcBef>
                <a:spcPts val="844"/>
              </a:spcBef>
              <a:buFont typeface="Arial" charset="0"/>
              <a:buChar char="•"/>
              <a:defRPr/>
            </a:pPr>
            <a:r>
              <a:rPr lang="en-US" sz="1700" dirty="0" smtClean="0">
                <a:ea typeface="Calibri" pitchFamily="34" charset="0"/>
                <a:cs typeface="Times New Roman" pitchFamily="18" charset="0"/>
              </a:rPr>
              <a:t>Students who are not “Full Academic Year” do not count in the Content Mastery category for Achievement, Progress, or Achievement Gap sections of the College and Career Ready Performance Index. </a:t>
            </a:r>
          </a:p>
          <a:p>
            <a:pPr marL="407292" indent="-246607">
              <a:spcBef>
                <a:spcPts val="844"/>
              </a:spcBef>
              <a:buFont typeface="Arial" panose="020B0604020202020204" pitchFamily="34" charset="0"/>
              <a:buNone/>
              <a:defRPr/>
            </a:pPr>
            <a:r>
              <a:rPr lang="en-US" sz="1700" b="1" i="1" dirty="0" smtClean="0">
                <a:ea typeface="Calibri" pitchFamily="34" charset="0"/>
                <a:cs typeface="Times New Roman" pitchFamily="18" charset="0"/>
              </a:rPr>
              <a:t>High School “Full Academic Year”</a:t>
            </a:r>
            <a:r>
              <a:rPr lang="en-US" sz="1700" b="1" dirty="0" smtClean="0">
                <a:ea typeface="Calibri" pitchFamily="34" charset="0"/>
                <a:cs typeface="Times New Roman" pitchFamily="18" charset="0"/>
              </a:rPr>
              <a:t> </a:t>
            </a:r>
            <a:endParaRPr lang="en-US" sz="1700" dirty="0" smtClean="0">
              <a:ea typeface="Calibri" pitchFamily="34" charset="0"/>
              <a:cs typeface="Times New Roman" pitchFamily="18" charset="0"/>
            </a:endParaRPr>
          </a:p>
          <a:p>
            <a:pPr marL="482056" indent="-203088">
              <a:spcBef>
                <a:spcPts val="844"/>
              </a:spcBef>
              <a:buFont typeface="Arial" charset="0"/>
              <a:buChar char="•"/>
              <a:defRPr/>
            </a:pPr>
            <a:r>
              <a:rPr lang="en-US" sz="1700" dirty="0" smtClean="0">
                <a:ea typeface="Calibri" pitchFamily="34" charset="0"/>
                <a:cs typeface="Times New Roman" pitchFamily="18" charset="0"/>
              </a:rPr>
              <a:t>“Full Academic Year” is calculated by determining if a student was enrolled in a course 65% of the number of days from the start date of the marking period to the end date of the marking period.</a:t>
            </a:r>
          </a:p>
          <a:p>
            <a:pPr marL="482056" indent="-203088">
              <a:spcBef>
                <a:spcPts val="844"/>
              </a:spcBef>
              <a:buFont typeface="Arial" charset="0"/>
              <a:buChar char="•"/>
              <a:defRPr/>
            </a:pPr>
            <a:r>
              <a:rPr lang="en-US" sz="1700" dirty="0" smtClean="0">
                <a:ea typeface="Calibri" pitchFamily="34" charset="0"/>
                <a:cs typeface="Times New Roman" pitchFamily="18" charset="0"/>
              </a:rPr>
              <a:t>Students who are not “Full Academic Year” do not count in the Content Mastery category for Achievement, Progress, or Achievement Gap sections of the College and Career Ready Performance Index. </a:t>
            </a:r>
            <a:endParaRPr lang="en-US" sz="900" dirty="0" smtClean="0">
              <a:ea typeface="Calibri" pitchFamily="34" charset="0"/>
              <a:cs typeface="Times New Roman" pitchFamily="18" charset="0"/>
            </a:endParaRPr>
          </a:p>
          <a:p>
            <a:pPr marL="407292" indent="-246607">
              <a:buFont typeface="Arial" panose="020B0604020202020204" pitchFamily="34" charset="0"/>
              <a:buNone/>
              <a:defRPr/>
            </a:pPr>
            <a:r>
              <a:rPr lang="en-US" sz="1700" b="1" i="1" dirty="0" smtClean="0">
                <a:ea typeface="Calibri" pitchFamily="34" charset="0"/>
                <a:cs typeface="Times New Roman" pitchFamily="18" charset="0"/>
              </a:rPr>
              <a:t>Data Sources </a:t>
            </a:r>
            <a:endParaRPr lang="en-US" sz="1700" dirty="0" smtClean="0">
              <a:ea typeface="Calibri" pitchFamily="34" charset="0"/>
              <a:cs typeface="Times New Roman" pitchFamily="18" charset="0"/>
            </a:endParaRPr>
          </a:p>
          <a:p>
            <a:pPr marL="482056" indent="-203088">
              <a:spcBef>
                <a:spcPts val="844"/>
              </a:spcBef>
              <a:buFont typeface="Arial" charset="0"/>
              <a:buChar char="•"/>
              <a:defRPr/>
            </a:pPr>
            <a:r>
              <a:rPr lang="en-US" sz="1700" dirty="0" smtClean="0">
                <a:ea typeface="Calibri" pitchFamily="34" charset="0"/>
                <a:cs typeface="Times New Roman" pitchFamily="18" charset="0"/>
              </a:rPr>
              <a:t>Student Class</a:t>
            </a:r>
          </a:p>
          <a:p>
            <a:pPr marL="482056" indent="-203088">
              <a:spcBef>
                <a:spcPts val="844"/>
              </a:spcBef>
              <a:buFont typeface="Arial" charset="0"/>
              <a:buChar char="•"/>
              <a:defRPr/>
            </a:pPr>
            <a:r>
              <a:rPr lang="en-US" sz="1700" dirty="0" smtClean="0">
                <a:ea typeface="Calibri" pitchFamily="34" charset="0"/>
                <a:cs typeface="Times New Roman" pitchFamily="18" charset="0"/>
              </a:rPr>
              <a:t>Student Record</a:t>
            </a:r>
            <a:endParaRPr lang="en-US" sz="1700" dirty="0">
              <a:ea typeface="Calibri" pitchFamily="34" charset="0"/>
              <a:cs typeface="Times New Roman" pitchFamily="18" charset="0"/>
            </a:endParaRPr>
          </a:p>
        </p:txBody>
      </p:sp>
    </p:spTree>
    <p:extLst>
      <p:ext uri="{BB962C8B-B14F-4D97-AF65-F5344CB8AC3E}">
        <p14:creationId xmlns:p14="http://schemas.microsoft.com/office/powerpoint/2010/main" val="2430565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36</a:t>
            </a:fld>
            <a:endParaRPr lang="en-US" dirty="0"/>
          </a:p>
        </p:txBody>
      </p:sp>
      <p:sp>
        <p:nvSpPr>
          <p:cNvPr id="4" name="Title 1"/>
          <p:cNvSpPr txBox="1">
            <a:spLocks/>
          </p:cNvSpPr>
          <p:nvPr/>
        </p:nvSpPr>
        <p:spPr>
          <a:xfrm>
            <a:off x="267037" y="1213314"/>
            <a:ext cx="8670616" cy="647854"/>
          </a:xfrm>
          <a:prstGeom prst="rect">
            <a:avLst/>
          </a:prstGeom>
        </p:spPr>
        <p:txBody>
          <a:bodyPr rtlCol="0">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ctr">
              <a:defRPr/>
            </a:pPr>
            <a:r>
              <a:rPr lang="en-US" sz="4000" b="0" dirty="0" smtClean="0">
                <a:solidFill>
                  <a:schemeClr val="tx1">
                    <a:lumMod val="75000"/>
                  </a:schemeClr>
                </a:solidFill>
                <a:latin typeface="+mn-lt"/>
              </a:rPr>
              <a:t>FAY Calculation</a:t>
            </a:r>
            <a:br>
              <a:rPr lang="en-US" sz="4000" b="0" dirty="0" smtClean="0">
                <a:solidFill>
                  <a:schemeClr val="tx1">
                    <a:lumMod val="75000"/>
                  </a:schemeClr>
                </a:solidFill>
                <a:latin typeface="+mn-lt"/>
              </a:rPr>
            </a:br>
            <a:endParaRPr lang="en-US" sz="4000" b="0" dirty="0">
              <a:solidFill>
                <a:schemeClr val="tx1">
                  <a:lumMod val="75000"/>
                </a:schemeClr>
              </a:solidFill>
              <a:latin typeface="+mn-lt"/>
            </a:endParaRPr>
          </a:p>
        </p:txBody>
      </p:sp>
      <p:sp>
        <p:nvSpPr>
          <p:cNvPr id="5" name="Content Placeholder 2"/>
          <p:cNvSpPr txBox="1">
            <a:spLocks/>
          </p:cNvSpPr>
          <p:nvPr/>
        </p:nvSpPr>
        <p:spPr>
          <a:xfrm>
            <a:off x="708053" y="2006334"/>
            <a:ext cx="8229600" cy="50593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AutoNum type="arabicPeriod"/>
              <a:defRPr/>
            </a:pPr>
            <a:r>
              <a:rPr lang="en-US" sz="1700" smtClean="0">
                <a:solidFill>
                  <a:schemeClr val="tx1">
                    <a:lumMod val="75000"/>
                  </a:schemeClr>
                </a:solidFill>
              </a:rPr>
              <a:t>For High Schools, key the start date and end date of the marking period into a Julian calendar calculator. </a:t>
            </a:r>
          </a:p>
          <a:p>
            <a:pPr>
              <a:spcBef>
                <a:spcPts val="0"/>
              </a:spcBef>
              <a:buFontTx/>
              <a:buAutoNum type="arabicPeriod"/>
              <a:defRPr/>
            </a:pPr>
            <a:r>
              <a:rPr lang="en-US" sz="1700" smtClean="0">
                <a:solidFill>
                  <a:schemeClr val="tx1">
                    <a:lumMod val="75000"/>
                  </a:schemeClr>
                </a:solidFill>
              </a:rPr>
              <a:t>For Elementary and Middle Schools, key the start date of school and the end date for the state testing window into a Julian calendar calculator.</a:t>
            </a:r>
          </a:p>
          <a:p>
            <a:pPr lvl="3">
              <a:spcBef>
                <a:spcPts val="0"/>
              </a:spcBef>
              <a:buFont typeface="Arial" charset="0"/>
              <a:buChar char="–"/>
              <a:defRPr/>
            </a:pPr>
            <a:r>
              <a:rPr lang="en-US" sz="1700" smtClean="0">
                <a:solidFill>
                  <a:schemeClr val="tx1">
                    <a:lumMod val="75000"/>
                  </a:schemeClr>
                </a:solidFill>
              </a:rPr>
              <a:t>Districts across the state do not have a common start date,  common end date, or common holidays</a:t>
            </a:r>
          </a:p>
          <a:p>
            <a:pPr marL="1371600" lvl="3" indent="0">
              <a:spcBef>
                <a:spcPts val="0"/>
              </a:spcBef>
              <a:buFont typeface="Arial" panose="020B0604020202020204" pitchFamily="34" charset="0"/>
              <a:buNone/>
              <a:defRPr/>
            </a:pPr>
            <a:endParaRPr lang="en-US" sz="1700" smtClean="0">
              <a:solidFill>
                <a:schemeClr val="tx1">
                  <a:lumMod val="75000"/>
                </a:schemeClr>
              </a:solidFill>
            </a:endParaRPr>
          </a:p>
          <a:p>
            <a:pPr algn="ctr">
              <a:buFontTx/>
              <a:buNone/>
              <a:defRPr/>
            </a:pPr>
            <a:r>
              <a:rPr lang="en-US" sz="1700" smtClean="0">
                <a:solidFill>
                  <a:schemeClr val="tx1">
                    <a:lumMod val="75000"/>
                  </a:schemeClr>
                </a:solidFill>
                <a:hlinkClick r:id="rId3"/>
              </a:rPr>
              <a:t>http://quasar.as.utexas.edu/BillInfo/JulianDateCalc.html</a:t>
            </a:r>
            <a:r>
              <a:rPr lang="en-US" sz="1700" smtClean="0">
                <a:solidFill>
                  <a:schemeClr val="tx1">
                    <a:lumMod val="75000"/>
                  </a:schemeClr>
                </a:solidFill>
              </a:rPr>
              <a:t> </a:t>
            </a:r>
          </a:p>
          <a:p>
            <a:pPr algn="ctr">
              <a:buFontTx/>
              <a:buNone/>
              <a:defRPr/>
            </a:pPr>
            <a:endParaRPr lang="en-US" sz="1700" smtClean="0">
              <a:solidFill>
                <a:schemeClr val="tx1">
                  <a:lumMod val="75000"/>
                </a:schemeClr>
              </a:solidFill>
            </a:endParaRPr>
          </a:p>
          <a:p>
            <a:pPr>
              <a:buFontTx/>
              <a:buNone/>
              <a:defRPr/>
            </a:pPr>
            <a:r>
              <a:rPr lang="en-US" sz="1700" smtClean="0">
                <a:solidFill>
                  <a:schemeClr val="tx1">
                    <a:lumMod val="75000"/>
                  </a:schemeClr>
                </a:solidFill>
              </a:rPr>
              <a:t>3. Subtract the Julian Day number for the start date from the end date.</a:t>
            </a:r>
          </a:p>
          <a:p>
            <a:pPr>
              <a:buFontTx/>
              <a:buNone/>
              <a:defRPr/>
            </a:pPr>
            <a:r>
              <a:rPr lang="en-US" sz="1700" smtClean="0">
                <a:solidFill>
                  <a:schemeClr val="tx1">
                    <a:lumMod val="75000"/>
                  </a:schemeClr>
                </a:solidFill>
              </a:rPr>
              <a:t>4. Multiply the difference by 0.65 (65%).</a:t>
            </a:r>
          </a:p>
          <a:p>
            <a:pPr>
              <a:buFontTx/>
              <a:buNone/>
              <a:defRPr/>
            </a:pPr>
            <a:r>
              <a:rPr lang="en-US" sz="1700" smtClean="0">
                <a:solidFill>
                  <a:schemeClr val="tx1">
                    <a:lumMod val="75000"/>
                  </a:schemeClr>
                </a:solidFill>
              </a:rPr>
              <a:t>5. Round the product </a:t>
            </a:r>
            <a:r>
              <a:rPr lang="en-US" sz="1700" u="sng" smtClean="0">
                <a:solidFill>
                  <a:schemeClr val="tx1">
                    <a:lumMod val="75000"/>
                  </a:schemeClr>
                </a:solidFill>
              </a:rPr>
              <a:t>up</a:t>
            </a:r>
            <a:r>
              <a:rPr lang="en-US" sz="1700" smtClean="0">
                <a:solidFill>
                  <a:schemeClr val="tx1">
                    <a:lumMod val="75000"/>
                  </a:schemeClr>
                </a:solidFill>
              </a:rPr>
              <a:t> to the nearest whole number. </a:t>
            </a:r>
          </a:p>
          <a:p>
            <a:pPr lvl="2">
              <a:buFont typeface="Arial" charset="0"/>
              <a:buChar char="•"/>
              <a:defRPr/>
            </a:pPr>
            <a:r>
              <a:rPr lang="en-US" sz="1700" smtClean="0">
                <a:solidFill>
                  <a:schemeClr val="tx1">
                    <a:lumMod val="75000"/>
                  </a:schemeClr>
                </a:solidFill>
              </a:rPr>
              <a:t>188.1 rounds to 189</a:t>
            </a:r>
          </a:p>
          <a:p>
            <a:pPr lvl="2">
              <a:buFont typeface="Arial" charset="0"/>
              <a:buChar char="•"/>
              <a:defRPr/>
            </a:pPr>
            <a:r>
              <a:rPr lang="en-US" sz="1700" smtClean="0">
                <a:solidFill>
                  <a:schemeClr val="tx1">
                    <a:lumMod val="75000"/>
                  </a:schemeClr>
                </a:solidFill>
              </a:rPr>
              <a:t>188.6 rounds to 189</a:t>
            </a:r>
            <a:endParaRPr lang="en-US" sz="1700" dirty="0">
              <a:solidFill>
                <a:schemeClr val="tx1">
                  <a:lumMod val="75000"/>
                </a:schemeClr>
              </a:solidFill>
            </a:endParaRPr>
          </a:p>
        </p:txBody>
      </p:sp>
    </p:spTree>
    <p:extLst>
      <p:ext uri="{BB962C8B-B14F-4D97-AF65-F5344CB8AC3E}">
        <p14:creationId xmlns:p14="http://schemas.microsoft.com/office/powerpoint/2010/main" val="1204253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37</a:t>
            </a:fld>
            <a:endParaRPr lang="en-US" dirty="0"/>
          </a:p>
        </p:txBody>
      </p:sp>
      <p:sp>
        <p:nvSpPr>
          <p:cNvPr id="4" name="Rectangle 3"/>
          <p:cNvSpPr/>
          <p:nvPr/>
        </p:nvSpPr>
        <p:spPr>
          <a:xfrm>
            <a:off x="1480842" y="1358890"/>
            <a:ext cx="6443486" cy="707886"/>
          </a:xfrm>
          <a:prstGeom prst="rect">
            <a:avLst/>
          </a:prstGeom>
        </p:spPr>
        <p:txBody>
          <a:bodyPr wrap="square">
            <a:spAutoFit/>
          </a:bodyPr>
          <a:lstStyle/>
          <a:p>
            <a:r>
              <a:rPr lang="en-US" altLang="en-US" sz="4000" dirty="0"/>
              <a:t>Content Completer for CCRPI</a:t>
            </a:r>
            <a:endParaRPr lang="en-US" sz="4000" dirty="0"/>
          </a:p>
        </p:txBody>
      </p:sp>
      <p:sp>
        <p:nvSpPr>
          <p:cNvPr id="5" name="Rectangle 4"/>
          <p:cNvSpPr/>
          <p:nvPr/>
        </p:nvSpPr>
        <p:spPr>
          <a:xfrm>
            <a:off x="267037" y="2066776"/>
            <a:ext cx="8763675" cy="3539430"/>
          </a:xfrm>
          <a:prstGeom prst="rect">
            <a:avLst/>
          </a:prstGeom>
        </p:spPr>
        <p:txBody>
          <a:bodyPr wrap="square">
            <a:spAutoFit/>
          </a:bodyPr>
          <a:lstStyle/>
          <a:p>
            <a:pPr>
              <a:defRPr/>
            </a:pPr>
            <a:r>
              <a:rPr lang="en-US" sz="2400" dirty="0" smtClean="0"/>
              <a:t>The </a:t>
            </a:r>
            <a:r>
              <a:rPr lang="en-US" sz="2400" dirty="0"/>
              <a:t>intent of this element is </a:t>
            </a:r>
            <a:r>
              <a:rPr lang="en-US" sz="2400" dirty="0" smtClean="0"/>
              <a:t>two-fold:</a:t>
            </a:r>
          </a:p>
          <a:p>
            <a:pPr marL="457200" indent="-457200">
              <a:buAutoNum type="arabicPeriod"/>
              <a:defRPr/>
            </a:pPr>
            <a:r>
              <a:rPr lang="en-US" sz="2000" dirty="0" smtClean="0"/>
              <a:t>To </a:t>
            </a:r>
            <a:r>
              <a:rPr lang="en-US" sz="2000" dirty="0"/>
              <a:t>flag students in courses who have had the </a:t>
            </a:r>
            <a:r>
              <a:rPr lang="en-US" sz="2000" b="1" u="sng" dirty="0"/>
              <a:t>opportunity to learn</a:t>
            </a:r>
            <a:r>
              <a:rPr lang="en-US" sz="2000" dirty="0"/>
              <a:t> (OTL) the entire content of the course </a:t>
            </a:r>
            <a:endParaRPr lang="en-US" sz="2000" dirty="0" smtClean="0"/>
          </a:p>
          <a:p>
            <a:pPr marL="457200" indent="-457200">
              <a:buAutoNum type="arabicPeriod"/>
              <a:defRPr/>
            </a:pPr>
            <a:r>
              <a:rPr lang="en-US" sz="2000" dirty="0" smtClean="0"/>
              <a:t>To </a:t>
            </a:r>
            <a:r>
              <a:rPr lang="en-US" sz="2000" dirty="0"/>
              <a:t>indicate whether or not the student passed </a:t>
            </a:r>
            <a:r>
              <a:rPr lang="en-US" sz="2000" b="1" u="sng" dirty="0"/>
              <a:t>all parts</a:t>
            </a:r>
            <a:r>
              <a:rPr lang="en-US" sz="2000" b="1" dirty="0"/>
              <a:t> </a:t>
            </a:r>
            <a:r>
              <a:rPr lang="en-US" sz="2000" dirty="0"/>
              <a:t>of the </a:t>
            </a:r>
            <a:r>
              <a:rPr lang="en-US" sz="2000" dirty="0" smtClean="0"/>
              <a:t>course</a:t>
            </a:r>
          </a:p>
          <a:p>
            <a:pPr>
              <a:defRPr/>
            </a:pPr>
            <a:endParaRPr lang="en-US" sz="2000" dirty="0"/>
          </a:p>
          <a:p>
            <a:pPr>
              <a:defRPr/>
            </a:pPr>
            <a:r>
              <a:rPr lang="en-US" sz="2400" dirty="0" smtClean="0"/>
              <a:t>In SR, Content Completer is coded one of three ways:</a:t>
            </a:r>
          </a:p>
          <a:p>
            <a:pPr marL="457200" indent="-457200">
              <a:buAutoNum type="arabicPeriod"/>
              <a:defRPr/>
            </a:pPr>
            <a:r>
              <a:rPr lang="en-US" sz="2000" dirty="0" smtClean="0"/>
              <a:t>Content </a:t>
            </a:r>
            <a:r>
              <a:rPr lang="en-US" sz="2000" dirty="0"/>
              <a:t>Completer = P (student passed all parts of the </a:t>
            </a:r>
            <a:r>
              <a:rPr lang="en-US" sz="2000" dirty="0" smtClean="0"/>
              <a:t>course)</a:t>
            </a:r>
          </a:p>
          <a:p>
            <a:pPr marL="457200" indent="-457200">
              <a:buAutoNum type="arabicPeriod"/>
              <a:defRPr/>
            </a:pPr>
            <a:r>
              <a:rPr lang="en-US" sz="2000" dirty="0" smtClean="0"/>
              <a:t>Content Completer </a:t>
            </a:r>
            <a:r>
              <a:rPr lang="en-US" sz="2000" dirty="0"/>
              <a:t>= F (student did not pass all parts of the </a:t>
            </a:r>
            <a:r>
              <a:rPr lang="en-US" sz="2000" dirty="0" smtClean="0"/>
              <a:t>course)</a:t>
            </a:r>
          </a:p>
          <a:p>
            <a:pPr marL="457200" indent="-457200">
              <a:buAutoNum type="arabicPeriod"/>
              <a:defRPr/>
            </a:pPr>
            <a:r>
              <a:rPr lang="en-US" sz="2000" dirty="0" smtClean="0"/>
              <a:t>Content </a:t>
            </a:r>
            <a:r>
              <a:rPr lang="en-US" sz="2000" dirty="0"/>
              <a:t>Completer = N (student did not have the opportunity to learn the entire content of the course)</a:t>
            </a:r>
          </a:p>
          <a:p>
            <a:pPr marL="1314450" lvl="3" indent="0">
              <a:buFont typeface="Arial" charset="0"/>
              <a:buNone/>
              <a:defRPr/>
            </a:pPr>
            <a:r>
              <a:rPr lang="en-US" sz="1600" dirty="0"/>
              <a:t>	</a:t>
            </a:r>
            <a:endParaRPr lang="en-US" sz="1600" i="1" dirty="0"/>
          </a:p>
        </p:txBody>
      </p:sp>
    </p:spTree>
    <p:extLst>
      <p:ext uri="{BB962C8B-B14F-4D97-AF65-F5344CB8AC3E}">
        <p14:creationId xmlns:p14="http://schemas.microsoft.com/office/powerpoint/2010/main" val="3039981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38</a:t>
            </a:fld>
            <a:endParaRPr lang="en-US" dirty="0"/>
          </a:p>
        </p:txBody>
      </p:sp>
      <p:sp>
        <p:nvSpPr>
          <p:cNvPr id="4" name="Rectangle 3"/>
          <p:cNvSpPr/>
          <p:nvPr/>
        </p:nvSpPr>
        <p:spPr>
          <a:xfrm>
            <a:off x="1480842" y="1289973"/>
            <a:ext cx="6443486" cy="707886"/>
          </a:xfrm>
          <a:prstGeom prst="rect">
            <a:avLst/>
          </a:prstGeom>
        </p:spPr>
        <p:txBody>
          <a:bodyPr wrap="square">
            <a:spAutoFit/>
          </a:bodyPr>
          <a:lstStyle/>
          <a:p>
            <a:r>
              <a:rPr lang="en-US" altLang="en-US" sz="4000" dirty="0"/>
              <a:t>Content Completer </a:t>
            </a:r>
            <a:r>
              <a:rPr lang="en-US" altLang="en-US" sz="4000" dirty="0" smtClean="0"/>
              <a:t>Utilization</a:t>
            </a:r>
            <a:endParaRPr lang="en-US" sz="4000" dirty="0"/>
          </a:p>
        </p:txBody>
      </p:sp>
      <p:sp>
        <p:nvSpPr>
          <p:cNvPr id="5" name="Rectangle 4"/>
          <p:cNvSpPr/>
          <p:nvPr/>
        </p:nvSpPr>
        <p:spPr>
          <a:xfrm>
            <a:off x="793020" y="2063549"/>
            <a:ext cx="8116312" cy="2677656"/>
          </a:xfrm>
          <a:prstGeom prst="rect">
            <a:avLst/>
          </a:prstGeom>
        </p:spPr>
        <p:txBody>
          <a:bodyPr wrap="square">
            <a:spAutoFit/>
          </a:bodyPr>
          <a:lstStyle/>
          <a:p>
            <a:r>
              <a:rPr lang="en-US" sz="2400" b="1" u="sng" dirty="0" smtClean="0">
                <a:latin typeface="+mj-lt"/>
              </a:rPr>
              <a:t>Middle School Indicators</a:t>
            </a:r>
            <a:endParaRPr lang="en-US" sz="2400" b="1" dirty="0" smtClean="0">
              <a:latin typeface="+mj-lt"/>
            </a:endParaRPr>
          </a:p>
          <a:p>
            <a:pPr marL="800100" lvl="1" indent="-342900">
              <a:buFont typeface="Arial" panose="020B0604020202020204" pitchFamily="34" charset="0"/>
              <a:buChar char="•"/>
            </a:pPr>
            <a:r>
              <a:rPr lang="en-US" sz="2400" b="1" dirty="0" smtClean="0">
                <a:latin typeface="+mj-lt"/>
              </a:rPr>
              <a:t>ETB # 1 – Pathways</a:t>
            </a:r>
          </a:p>
          <a:p>
            <a:pPr lvl="1"/>
            <a:endParaRPr lang="en-US" sz="2400" b="1" dirty="0" smtClean="0">
              <a:latin typeface="+mj-lt"/>
            </a:endParaRPr>
          </a:p>
          <a:p>
            <a:r>
              <a:rPr lang="en-US" sz="2400" b="1" u="sng" dirty="0" smtClean="0">
                <a:latin typeface="+mj-lt"/>
              </a:rPr>
              <a:t>Elementary School Indicators</a:t>
            </a:r>
            <a:endParaRPr lang="en-US" sz="2400" b="1" dirty="0" smtClean="0">
              <a:latin typeface="+mj-lt"/>
            </a:endParaRPr>
          </a:p>
          <a:p>
            <a:pPr marL="800100" lvl="1" indent="-342900">
              <a:buFont typeface="Arial" panose="020B0604020202020204" pitchFamily="34" charset="0"/>
              <a:buChar char="•"/>
            </a:pPr>
            <a:r>
              <a:rPr lang="en-US" sz="2400" b="1" dirty="0" smtClean="0">
                <a:latin typeface="+mj-lt"/>
              </a:rPr>
              <a:t>ETB #1 – Above Grade Level Courses/EOG</a:t>
            </a:r>
          </a:p>
          <a:p>
            <a:pPr marL="800100" lvl="1" indent="-342900">
              <a:buFont typeface="Arial" panose="020B0604020202020204" pitchFamily="34" charset="0"/>
              <a:buChar char="•"/>
            </a:pPr>
            <a:r>
              <a:rPr lang="en-US" sz="2400" b="1" dirty="0" smtClean="0">
                <a:latin typeface="+mj-lt"/>
              </a:rPr>
              <a:t>ETB # 2 – World Language/ Fine Arts</a:t>
            </a:r>
          </a:p>
          <a:p>
            <a:pPr marL="342900" indent="-342900">
              <a:buFont typeface="Arial" panose="020B0604020202020204" pitchFamily="34" charset="0"/>
              <a:buChar char="•"/>
            </a:pPr>
            <a:endParaRPr lang="en-US" sz="2400" b="1" dirty="0">
              <a:latin typeface="+mj-lt"/>
            </a:endParaRPr>
          </a:p>
        </p:txBody>
      </p:sp>
      <p:sp>
        <p:nvSpPr>
          <p:cNvPr id="6" name="TextBox 5"/>
          <p:cNvSpPr txBox="1"/>
          <p:nvPr/>
        </p:nvSpPr>
        <p:spPr>
          <a:xfrm>
            <a:off x="793020" y="5479869"/>
            <a:ext cx="7474034" cy="369332"/>
          </a:xfrm>
          <a:prstGeom prst="rect">
            <a:avLst/>
          </a:prstGeom>
          <a:noFill/>
        </p:spPr>
        <p:txBody>
          <a:bodyPr wrap="none" rtlCol="0">
            <a:spAutoFit/>
          </a:bodyPr>
          <a:lstStyle/>
          <a:p>
            <a:r>
              <a:rPr lang="en-US" i="1" dirty="0" smtClean="0"/>
              <a:t>Source:  2016 CCRPI Data Element Quick Reference Guide – Updated 06.013.16</a:t>
            </a:r>
            <a:endParaRPr lang="en-US" i="1" dirty="0"/>
          </a:p>
        </p:txBody>
      </p:sp>
    </p:spTree>
    <p:extLst>
      <p:ext uri="{BB962C8B-B14F-4D97-AF65-F5344CB8AC3E}">
        <p14:creationId xmlns:p14="http://schemas.microsoft.com/office/powerpoint/2010/main" val="2804103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39</a:t>
            </a:fld>
            <a:endParaRPr lang="en-US" dirty="0"/>
          </a:p>
        </p:txBody>
      </p:sp>
      <p:sp>
        <p:nvSpPr>
          <p:cNvPr id="4" name="Rectangle 3"/>
          <p:cNvSpPr/>
          <p:nvPr/>
        </p:nvSpPr>
        <p:spPr>
          <a:xfrm>
            <a:off x="1747881" y="1366982"/>
            <a:ext cx="6280666" cy="707886"/>
          </a:xfrm>
          <a:prstGeom prst="rect">
            <a:avLst/>
          </a:prstGeom>
        </p:spPr>
        <p:txBody>
          <a:bodyPr wrap="square">
            <a:spAutoFit/>
          </a:bodyPr>
          <a:lstStyle/>
          <a:p>
            <a:r>
              <a:rPr lang="en-US" altLang="en-US" sz="4000" dirty="0"/>
              <a:t>Credit In Lieu of Course</a:t>
            </a:r>
            <a:endParaRPr lang="en-US" sz="4000" dirty="0"/>
          </a:p>
        </p:txBody>
      </p:sp>
      <p:sp>
        <p:nvSpPr>
          <p:cNvPr id="5" name="Content Placeholder 2"/>
          <p:cNvSpPr txBox="1">
            <a:spLocks/>
          </p:cNvSpPr>
          <p:nvPr/>
        </p:nvSpPr>
        <p:spPr>
          <a:xfrm>
            <a:off x="481476" y="2421401"/>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smtClean="0"/>
              <a:t>Specifications for Credit in Lieu of Course are provided in the Student Record Course Level File Layout</a:t>
            </a:r>
          </a:p>
          <a:p>
            <a:pPr>
              <a:defRPr/>
            </a:pPr>
            <a:r>
              <a:rPr lang="en-US" altLang="en-US" dirty="0" smtClean="0"/>
              <a:t>Assessments for students given Credit in Lieu of Course are included in the Content Mastery calculations</a:t>
            </a:r>
          </a:p>
          <a:p>
            <a:pPr marL="0" indent="0">
              <a:buFont typeface="Arial" charset="0"/>
              <a:buNone/>
              <a:defRPr/>
            </a:pPr>
            <a:endParaRPr lang="en-US" altLang="en-US" sz="2000" dirty="0" smtClean="0"/>
          </a:p>
        </p:txBody>
      </p:sp>
    </p:spTree>
    <p:extLst>
      <p:ext uri="{BB962C8B-B14F-4D97-AF65-F5344CB8AC3E}">
        <p14:creationId xmlns:p14="http://schemas.microsoft.com/office/powerpoint/2010/main" val="410070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70327" y="252412"/>
            <a:ext cx="6316630" cy="1325563"/>
          </a:xfrm>
        </p:spPr>
        <p:txBody>
          <a:bodyPr/>
          <a:lstStyle/>
          <a:p>
            <a:pPr algn="ctr"/>
            <a:r>
              <a:rPr lang="en-US" altLang="en-US" dirty="0" smtClean="0">
                <a:latin typeface="+mn-lt"/>
              </a:rPr>
              <a:t>   2016 CCRPI Indicators</a:t>
            </a:r>
            <a:br>
              <a:rPr lang="en-US" altLang="en-US" dirty="0" smtClean="0">
                <a:latin typeface="+mn-lt"/>
              </a:rPr>
            </a:br>
            <a:r>
              <a:rPr lang="en-US" altLang="en-US" sz="2800" dirty="0" smtClean="0">
                <a:latin typeface="+mn-lt"/>
              </a:rPr>
              <a:t>2015-2016 School Year</a:t>
            </a:r>
          </a:p>
        </p:txBody>
      </p:sp>
      <p:sp>
        <p:nvSpPr>
          <p:cNvPr id="13315" name="Content Placeholder 2"/>
          <p:cNvSpPr>
            <a:spLocks noGrp="1"/>
          </p:cNvSpPr>
          <p:nvPr>
            <p:ph idx="1"/>
          </p:nvPr>
        </p:nvSpPr>
        <p:spPr>
          <a:xfrm>
            <a:off x="457200" y="1577975"/>
            <a:ext cx="8229600" cy="4525963"/>
          </a:xfrm>
        </p:spPr>
        <p:txBody>
          <a:bodyPr/>
          <a:lstStyle/>
          <a:p>
            <a:r>
              <a:rPr lang="en-US" altLang="en-US" dirty="0" smtClean="0"/>
              <a:t>Indicators displayed in black will be benchmarked at 100%.</a:t>
            </a:r>
          </a:p>
          <a:p>
            <a:r>
              <a:rPr lang="en-US" altLang="en-US" dirty="0" smtClean="0"/>
              <a:t>Indicators displayed in green will be benchmarked at the 95</a:t>
            </a:r>
            <a:r>
              <a:rPr lang="en-US" altLang="en-US" baseline="30000" dirty="0" smtClean="0"/>
              <a:t>th</a:t>
            </a:r>
            <a:r>
              <a:rPr lang="en-US" altLang="en-US" dirty="0" smtClean="0"/>
              <a:t> percentile based on state level data.</a:t>
            </a:r>
          </a:p>
          <a:p>
            <a:pPr lvl="2">
              <a:buFont typeface="Courier New" panose="02070309020205020404" pitchFamily="49" charset="0"/>
              <a:buChar char="o"/>
            </a:pPr>
            <a:r>
              <a:rPr lang="en-US" altLang="en-US" dirty="0" smtClean="0"/>
              <a:t>Middle School and Elementary School Indicator #6 are benchmarked at 65%.</a:t>
            </a:r>
            <a:endParaRPr lang="en-US" altLang="en-US" baseline="30000" dirty="0" smtClean="0"/>
          </a:p>
        </p:txBody>
      </p:sp>
      <p:sp>
        <p:nvSpPr>
          <p:cNvPr id="5" name="Rectangle 4"/>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hangingPunct="0">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spTree>
    <p:extLst>
      <p:ext uri="{BB962C8B-B14F-4D97-AF65-F5344CB8AC3E}">
        <p14:creationId xmlns:p14="http://schemas.microsoft.com/office/powerpoint/2010/main" val="3614256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40</a:t>
            </a:fld>
            <a:endParaRPr lang="en-US" dirty="0"/>
          </a:p>
        </p:txBody>
      </p:sp>
      <p:sp>
        <p:nvSpPr>
          <p:cNvPr id="4" name="TextBox 3"/>
          <p:cNvSpPr txBox="1"/>
          <p:nvPr/>
        </p:nvSpPr>
        <p:spPr>
          <a:xfrm>
            <a:off x="1205713" y="1294570"/>
            <a:ext cx="6360340" cy="707886"/>
          </a:xfrm>
          <a:prstGeom prst="rect">
            <a:avLst/>
          </a:prstGeom>
          <a:noFill/>
        </p:spPr>
        <p:txBody>
          <a:bodyPr wrap="square" rtlCol="0">
            <a:spAutoFit/>
          </a:bodyPr>
          <a:lstStyle/>
          <a:p>
            <a:pPr algn="ctr"/>
            <a:r>
              <a:rPr lang="en-US" sz="4000" dirty="0" smtClean="0"/>
              <a:t>Attendance Rate </a:t>
            </a:r>
            <a:endParaRPr lang="en-US" sz="4000" dirty="0"/>
          </a:p>
        </p:txBody>
      </p:sp>
      <p:sp>
        <p:nvSpPr>
          <p:cNvPr id="5" name="TextBox 4"/>
          <p:cNvSpPr txBox="1"/>
          <p:nvPr/>
        </p:nvSpPr>
        <p:spPr>
          <a:xfrm>
            <a:off x="631179" y="2154851"/>
            <a:ext cx="8100127" cy="1200329"/>
          </a:xfrm>
          <a:prstGeom prst="rect">
            <a:avLst/>
          </a:prstGeom>
          <a:noFill/>
        </p:spPr>
        <p:txBody>
          <a:bodyPr wrap="square" rtlCol="0">
            <a:spAutoFit/>
          </a:bodyPr>
          <a:lstStyle/>
          <a:p>
            <a:r>
              <a:rPr lang="en-US" sz="2400" b="1" dirty="0" smtClean="0"/>
              <a:t>2012 - 2014 CCRPI Reports Rate</a:t>
            </a:r>
            <a:endParaRPr lang="en-US" sz="2400" dirty="0" smtClean="0"/>
          </a:p>
          <a:p>
            <a:r>
              <a:rPr lang="en-US" dirty="0" smtClean="0"/>
              <a:t>	</a:t>
            </a:r>
            <a:r>
              <a:rPr lang="en-US" sz="2400" u="sng" dirty="0" smtClean="0"/>
              <a:t>Total Days Present</a:t>
            </a:r>
          </a:p>
          <a:p>
            <a:r>
              <a:rPr lang="en-US" sz="2400" dirty="0" smtClean="0"/>
              <a:t>	Total Days Enrolled</a:t>
            </a:r>
            <a:endParaRPr lang="en-US" sz="2400" dirty="0"/>
          </a:p>
        </p:txBody>
      </p:sp>
      <p:sp>
        <p:nvSpPr>
          <p:cNvPr id="6" name="Rectangle 5"/>
          <p:cNvSpPr/>
          <p:nvPr/>
        </p:nvSpPr>
        <p:spPr>
          <a:xfrm>
            <a:off x="728283" y="3956530"/>
            <a:ext cx="7711710" cy="1200329"/>
          </a:xfrm>
          <a:prstGeom prst="rect">
            <a:avLst/>
          </a:prstGeom>
        </p:spPr>
        <p:txBody>
          <a:bodyPr wrap="square">
            <a:spAutoFit/>
          </a:bodyPr>
          <a:lstStyle/>
          <a:p>
            <a:r>
              <a:rPr lang="en-US" sz="2400" b="1" dirty="0" smtClean="0"/>
              <a:t>2015 - 2017 </a:t>
            </a:r>
            <a:r>
              <a:rPr lang="en-US" sz="2400" b="1" dirty="0"/>
              <a:t>CCRPI </a:t>
            </a:r>
            <a:r>
              <a:rPr lang="en-US" sz="2400" b="1" dirty="0" smtClean="0"/>
              <a:t>Report Rate</a:t>
            </a:r>
            <a:endParaRPr lang="en-US" sz="2400" dirty="0"/>
          </a:p>
          <a:p>
            <a:r>
              <a:rPr lang="en-US" dirty="0"/>
              <a:t>	</a:t>
            </a:r>
            <a:r>
              <a:rPr lang="en-US" sz="2400" u="sng" dirty="0" smtClean="0"/>
              <a:t>Students Missing fewer than 6 days of school</a:t>
            </a:r>
          </a:p>
          <a:p>
            <a:r>
              <a:rPr lang="en-US" sz="2400" dirty="0"/>
              <a:t>		</a:t>
            </a:r>
            <a:r>
              <a:rPr lang="en-US" sz="2400" dirty="0" smtClean="0"/>
              <a:t>   Student Enrollment Records </a:t>
            </a:r>
            <a:endParaRPr lang="en-US" sz="2400" u="sng" dirty="0"/>
          </a:p>
        </p:txBody>
      </p:sp>
      <p:sp>
        <p:nvSpPr>
          <p:cNvPr id="8" name="TextBox 7"/>
          <p:cNvSpPr txBox="1"/>
          <p:nvPr/>
        </p:nvSpPr>
        <p:spPr>
          <a:xfrm>
            <a:off x="78897" y="5156859"/>
            <a:ext cx="8613971" cy="984885"/>
          </a:xfrm>
          <a:prstGeom prst="rect">
            <a:avLst/>
          </a:prstGeom>
          <a:noFill/>
        </p:spPr>
        <p:txBody>
          <a:bodyPr wrap="square" rtlCol="0">
            <a:spAutoFit/>
          </a:bodyPr>
          <a:lstStyle/>
          <a:p>
            <a:pPr algn="ctr"/>
            <a:endParaRPr lang="en-US" dirty="0" err="1" smtClean="0"/>
          </a:p>
          <a:p>
            <a:pPr algn="ctr"/>
            <a:r>
              <a:rPr lang="en-US" sz="2000" b="1" dirty="0" smtClean="0">
                <a:latin typeface="+mj-lt"/>
              </a:rPr>
              <a:t>Attendance Rate is benchmarked at the 95</a:t>
            </a:r>
            <a:r>
              <a:rPr lang="en-US" sz="2000" b="1" baseline="30000" dirty="0" smtClean="0">
                <a:latin typeface="+mj-lt"/>
              </a:rPr>
              <a:t>th</a:t>
            </a:r>
            <a:r>
              <a:rPr lang="en-US" sz="2000" b="1" dirty="0" smtClean="0">
                <a:latin typeface="+mj-lt"/>
              </a:rPr>
              <a:t> percentile based on 2014-2015 state level data. </a:t>
            </a:r>
            <a:endParaRPr lang="en-US" sz="2000" b="1" dirty="0">
              <a:latin typeface="+mj-lt"/>
            </a:endParaRPr>
          </a:p>
        </p:txBody>
      </p:sp>
    </p:spTree>
    <p:extLst>
      <p:ext uri="{BB962C8B-B14F-4D97-AF65-F5344CB8AC3E}">
        <p14:creationId xmlns:p14="http://schemas.microsoft.com/office/powerpoint/2010/main" val="1943336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41</a:t>
            </a:fld>
            <a:endParaRPr lang="en-US" dirty="0"/>
          </a:p>
        </p:txBody>
      </p:sp>
      <p:sp>
        <p:nvSpPr>
          <p:cNvPr id="4" name="Content Placeholder 2"/>
          <p:cNvSpPr txBox="1">
            <a:spLocks/>
          </p:cNvSpPr>
          <p:nvPr/>
        </p:nvSpPr>
        <p:spPr>
          <a:xfrm>
            <a:off x="295835" y="947057"/>
            <a:ext cx="8667590" cy="452845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u="sng" dirty="0" smtClean="0">
              <a:hlinkClick r:id="rId2"/>
            </a:endParaRPr>
          </a:p>
          <a:p>
            <a:pPr marL="0" indent="0" algn="ctr">
              <a:buNone/>
            </a:pPr>
            <a:r>
              <a:rPr lang="en-US" sz="4000" b="1" dirty="0" smtClean="0"/>
              <a:t>Resources and Guidance </a:t>
            </a:r>
            <a:endParaRPr lang="en-US" sz="4000" b="1" dirty="0">
              <a:hlinkClick r:id="rId2"/>
            </a:endParaRPr>
          </a:p>
          <a:p>
            <a:pPr marL="0" indent="0">
              <a:buNone/>
            </a:pPr>
            <a:endParaRPr lang="en-US" u="sng" dirty="0" smtClean="0">
              <a:hlinkClick r:id="rId2"/>
            </a:endParaRPr>
          </a:p>
          <a:p>
            <a:r>
              <a:rPr lang="en-US" u="sng" dirty="0" smtClean="0">
                <a:hlinkClick r:id="rId3"/>
              </a:rPr>
              <a:t>Accountability Webpage</a:t>
            </a:r>
            <a:endParaRPr lang="en-US" u="sng" dirty="0" smtClean="0"/>
          </a:p>
          <a:p>
            <a:endParaRPr lang="en-US" sz="2400" u="sng" dirty="0" smtClean="0"/>
          </a:p>
          <a:p>
            <a:pPr lvl="1">
              <a:buFont typeface="Courier New" panose="02070309020205020404" pitchFamily="49" charset="0"/>
              <a:buChar char="o"/>
            </a:pPr>
            <a:r>
              <a:rPr lang="en-US" sz="2800" dirty="0" smtClean="0"/>
              <a:t> 2015 and 2016 Webinars and Presentations</a:t>
            </a:r>
          </a:p>
          <a:p>
            <a:pPr lvl="2">
              <a:buFont typeface="Wingdings" panose="05000000000000000000" pitchFamily="2" charset="2"/>
              <a:buChar char="ü"/>
            </a:pPr>
            <a:r>
              <a:rPr lang="en-US" sz="2400" dirty="0" smtClean="0"/>
              <a:t>Ensuring Accurate Data webinars</a:t>
            </a:r>
          </a:p>
          <a:p>
            <a:pPr lvl="2">
              <a:buFont typeface="Courier New" panose="02070309020205020404" pitchFamily="49" charset="0"/>
              <a:buChar char="o"/>
            </a:pPr>
            <a:endParaRPr lang="en-US" dirty="0" smtClean="0"/>
          </a:p>
          <a:p>
            <a:pPr lvl="1">
              <a:buFont typeface="Courier New" panose="02070309020205020404" pitchFamily="49" charset="0"/>
              <a:buChar char="o"/>
            </a:pPr>
            <a:r>
              <a:rPr lang="en-US" sz="2800" dirty="0" smtClean="0"/>
              <a:t> CCRPI Resources for Educators</a:t>
            </a:r>
          </a:p>
          <a:p>
            <a:pPr lvl="2">
              <a:buFont typeface="Wingdings" panose="05000000000000000000" pitchFamily="2" charset="2"/>
              <a:buChar char="ü"/>
            </a:pPr>
            <a:r>
              <a:rPr lang="en-US" sz="2400" dirty="0" smtClean="0"/>
              <a:t>Ensuring Accurate Career Data for CCRPI document</a:t>
            </a:r>
          </a:p>
          <a:p>
            <a:pPr lvl="2">
              <a:buFont typeface="Wingdings" panose="05000000000000000000" pitchFamily="2" charset="2"/>
              <a:buChar char="ü"/>
            </a:pPr>
            <a:r>
              <a:rPr lang="en-US" sz="2400" dirty="0" smtClean="0"/>
              <a:t>Data Element Quick Reference Guide</a:t>
            </a:r>
            <a:endParaRPr lang="en-US" sz="2400" dirty="0"/>
          </a:p>
          <a:p>
            <a:pPr>
              <a:buFont typeface="Wingdings" panose="05000000000000000000" pitchFamily="2" charset="2"/>
              <a:buChar char="Ø"/>
            </a:pPr>
            <a:endParaRPr lang="en-US" sz="2400" u="sng" dirty="0" smtClean="0">
              <a:hlinkClick r:id=""/>
            </a:endParaRPr>
          </a:p>
          <a:p>
            <a:r>
              <a:rPr lang="en-US" u="sng" dirty="0" smtClean="0">
                <a:hlinkClick r:id=""/>
              </a:rPr>
              <a:t>Accountability </a:t>
            </a:r>
            <a:r>
              <a:rPr lang="en-US" u="sng" dirty="0" smtClean="0">
                <a:hlinkClick r:id="rId2"/>
              </a:rPr>
              <a:t>Specialist List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17951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42</a:t>
            </a:fld>
            <a:endParaRPr lang="en-US" dirty="0"/>
          </a:p>
        </p:txBody>
      </p:sp>
      <p:sp>
        <p:nvSpPr>
          <p:cNvPr id="4" name="Rectangle 3"/>
          <p:cNvSpPr/>
          <p:nvPr/>
        </p:nvSpPr>
        <p:spPr>
          <a:xfrm>
            <a:off x="567178" y="1652431"/>
            <a:ext cx="7278220" cy="3539430"/>
          </a:xfrm>
          <a:prstGeom prst="rect">
            <a:avLst/>
          </a:prstGeom>
        </p:spPr>
        <p:txBody>
          <a:bodyPr wrap="square">
            <a:spAutoFit/>
          </a:bodyPr>
          <a:lstStyle/>
          <a:p>
            <a:pPr marL="457200" indent="-457200">
              <a:buFont typeface="Arial" panose="020B0604020202020204" pitchFamily="34" charset="0"/>
              <a:buChar char="•"/>
            </a:pPr>
            <a:r>
              <a:rPr lang="en-US" sz="2800" dirty="0"/>
              <a:t>Capstone</a:t>
            </a:r>
          </a:p>
          <a:p>
            <a:r>
              <a:rPr lang="en-US" sz="2800" dirty="0">
                <a:hlinkClick r:id="rId2"/>
              </a:rPr>
              <a:t>http://www.gadoe.org/Curriculum-Instruction-and-Assessment/CTAE/Pages/Capstone.aspx</a:t>
            </a:r>
            <a:endParaRPr lang="en-US" sz="2800" dirty="0"/>
          </a:p>
          <a:p>
            <a:endParaRPr lang="en-US" sz="2800" dirty="0"/>
          </a:p>
          <a:p>
            <a:pPr marL="457200" indent="-457200">
              <a:buFont typeface="Arial" panose="020B0604020202020204" pitchFamily="34" charset="0"/>
              <a:buChar char="•"/>
            </a:pPr>
            <a:r>
              <a:rPr lang="en-US" sz="2800" dirty="0"/>
              <a:t>Career Awareness and Exploration</a:t>
            </a:r>
          </a:p>
          <a:p>
            <a:r>
              <a:rPr lang="en-US" sz="2800" dirty="0">
                <a:hlinkClick r:id="rId3"/>
              </a:rPr>
              <a:t>http://www.gadoe.org/Curriculum-Instruction-and-Assessment/CTAE/Pages/Elementary-Cluster-Activities.aspx</a:t>
            </a:r>
            <a:endParaRPr lang="en-US" sz="2800" dirty="0"/>
          </a:p>
        </p:txBody>
      </p:sp>
    </p:spTree>
    <p:extLst>
      <p:ext uri="{BB962C8B-B14F-4D97-AF65-F5344CB8AC3E}">
        <p14:creationId xmlns:p14="http://schemas.microsoft.com/office/powerpoint/2010/main" val="2600315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43</a:t>
            </a:fld>
            <a:endParaRPr lang="en-US" dirty="0"/>
          </a:p>
        </p:txBody>
      </p:sp>
      <p:sp>
        <p:nvSpPr>
          <p:cNvPr id="4" name="Content Placeholder 6"/>
          <p:cNvSpPr txBox="1">
            <a:spLocks/>
          </p:cNvSpPr>
          <p:nvPr/>
        </p:nvSpPr>
        <p:spPr>
          <a:xfrm>
            <a:off x="518032" y="1557298"/>
            <a:ext cx="8229600" cy="5105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CTAE Pathways </a:t>
            </a:r>
          </a:p>
          <a:p>
            <a:pPr marL="0" indent="0">
              <a:buFont typeface="Arial" panose="020B0604020202020204" pitchFamily="34" charset="0"/>
              <a:buNone/>
            </a:pPr>
            <a:r>
              <a:rPr lang="en-US" dirty="0" smtClean="0">
                <a:hlinkClick r:id="rId2"/>
              </a:rPr>
              <a:t>http://www.gadoe.org/Curriculum-Instruction-and-Assessment/CTAE/Pages/default.aspx</a:t>
            </a:r>
            <a:endParaRPr lang="en-US" dirty="0" smtClean="0"/>
          </a:p>
          <a:p>
            <a:pPr marL="0" indent="0">
              <a:buFont typeface="Arial" panose="020B0604020202020204" pitchFamily="34" charset="0"/>
              <a:buNone/>
            </a:pPr>
            <a:r>
              <a:rPr lang="en-US" dirty="0" smtClean="0"/>
              <a:t> </a:t>
            </a:r>
          </a:p>
          <a:p>
            <a:r>
              <a:rPr lang="en-US" dirty="0" smtClean="0"/>
              <a:t>School Climate</a:t>
            </a:r>
          </a:p>
          <a:p>
            <a:pPr marL="0" indent="0">
              <a:buFont typeface="Arial" panose="020B0604020202020204" pitchFamily="34" charset="0"/>
              <a:buNone/>
            </a:pPr>
            <a:r>
              <a:rPr lang="en-US" dirty="0" smtClean="0">
                <a:hlinkClick r:id="rId3"/>
              </a:rPr>
              <a:t>http://www.gadoe.org/Curriculum-Instruction-and-Assessment/Curriculum-and-Instruction/Pages/Safe-and-Drug-Free-Schools.aspx</a:t>
            </a:r>
            <a:endParaRPr lang="en-US" dirty="0" smtClean="0"/>
          </a:p>
          <a:p>
            <a:endParaRPr lang="en-US" dirty="0" smtClean="0"/>
          </a:p>
          <a:p>
            <a:pPr marL="457200" lvl="1" indent="0">
              <a:buFont typeface="Arial" panose="020B0604020202020204" pitchFamily="34" charset="0"/>
              <a:buNone/>
            </a:pPr>
            <a:endParaRPr lang="en-US" dirty="0" smtClean="0"/>
          </a:p>
          <a:p>
            <a:pPr lvl="1"/>
            <a:endParaRPr lang="en-US" dirty="0"/>
          </a:p>
        </p:txBody>
      </p:sp>
    </p:spTree>
    <p:extLst>
      <p:ext uri="{BB962C8B-B14F-4D97-AF65-F5344CB8AC3E}">
        <p14:creationId xmlns:p14="http://schemas.microsoft.com/office/powerpoint/2010/main" val="2082072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44</a:t>
            </a:fld>
            <a:endParaRPr lang="en-US" dirty="0"/>
          </a:p>
        </p:txBody>
      </p:sp>
      <p:sp>
        <p:nvSpPr>
          <p:cNvPr id="4" name="Content Placeholder 2"/>
          <p:cNvSpPr txBox="1">
            <a:spLocks/>
          </p:cNvSpPr>
          <p:nvPr/>
        </p:nvSpPr>
        <p:spPr>
          <a:xfrm>
            <a:off x="285750" y="1403351"/>
            <a:ext cx="8229600" cy="4757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School Counselor Information</a:t>
            </a:r>
            <a:endParaRPr lang="en-US" dirty="0" smtClean="0">
              <a:hlinkClick r:id="rId2"/>
            </a:endParaRPr>
          </a:p>
          <a:p>
            <a:pPr marL="0" indent="0">
              <a:buFont typeface="Arial" panose="020B0604020202020204" pitchFamily="34" charset="0"/>
              <a:buNone/>
            </a:pPr>
            <a:r>
              <a:rPr lang="en-US" dirty="0" smtClean="0">
                <a:hlinkClick r:id="rId2"/>
              </a:rPr>
              <a:t>http://www.gadoe.org/Curriculum-Instruction-and-Assessment/CTAE/Pages/Counselor-Information-.aspx</a:t>
            </a:r>
            <a:endParaRPr lang="en-US" dirty="0" smtClean="0"/>
          </a:p>
          <a:p>
            <a:pPr marL="0" indent="0">
              <a:buFont typeface="Arial" panose="020B0604020202020204" pitchFamily="34" charset="0"/>
              <a:buNone/>
            </a:pPr>
            <a:endParaRPr lang="en-US" dirty="0" smtClean="0"/>
          </a:p>
          <a:p>
            <a:r>
              <a:rPr lang="en-US" dirty="0" smtClean="0"/>
              <a:t>SLOs</a:t>
            </a:r>
          </a:p>
          <a:p>
            <a:pPr marL="0" indent="0">
              <a:buFont typeface="Arial" panose="020B0604020202020204" pitchFamily="34" charset="0"/>
              <a:buNone/>
            </a:pPr>
            <a:r>
              <a:rPr lang="en-US" dirty="0" smtClean="0">
                <a:hlinkClick r:id="rId3"/>
              </a:rPr>
              <a:t>http://www.gadoe.org/School-Improvement/Teacher-and-Leader-Effectiveness/Pages/Student-Learning-Objectives.aspx</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1134489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45</a:t>
            </a:fld>
            <a:endParaRPr lang="en-US" dirty="0"/>
          </a:p>
        </p:txBody>
      </p:sp>
      <p:sp>
        <p:nvSpPr>
          <p:cNvPr id="4" name="Content Placeholder 2"/>
          <p:cNvSpPr txBox="1">
            <a:spLocks/>
          </p:cNvSpPr>
          <p:nvPr/>
        </p:nvSpPr>
        <p:spPr>
          <a:xfrm>
            <a:off x="534041" y="1417637"/>
            <a:ext cx="8229600" cy="5440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State Funded K-8 Subjects and 9-12 Courses </a:t>
            </a:r>
          </a:p>
          <a:p>
            <a:pPr marL="0" indent="0">
              <a:buFont typeface="Arial" panose="020B0604020202020204" pitchFamily="34" charset="0"/>
              <a:buNone/>
            </a:pPr>
            <a:r>
              <a:rPr lang="en-US" smtClean="0">
                <a:hlinkClick r:id="rId2"/>
              </a:rPr>
              <a:t>http://www.gadoe.org/Curriculum-Instruction-and-Assessment/Curriculum-and-Instruction/Pages/default.aspx</a:t>
            </a:r>
            <a:endParaRPr lang="en-US" smtClean="0"/>
          </a:p>
          <a:p>
            <a:pPr marL="0" indent="0">
              <a:buFont typeface="Arial" panose="020B0604020202020204" pitchFamily="34" charset="0"/>
              <a:buNone/>
            </a:pPr>
            <a:endParaRPr lang="en-US" smtClean="0"/>
          </a:p>
          <a:p>
            <a:r>
              <a:rPr lang="en-US" smtClean="0"/>
              <a:t>Student Record Elements in Detail (additional webinars )</a:t>
            </a:r>
          </a:p>
          <a:p>
            <a:pPr marL="0" indent="0">
              <a:buFont typeface="Arial" panose="020B0604020202020204" pitchFamily="34" charset="0"/>
              <a:buNone/>
            </a:pPr>
            <a:r>
              <a:rPr lang="en-US" smtClean="0">
                <a:hlinkClick r:id="rId3"/>
              </a:rPr>
              <a:t>http://www.gadoe.org/Curriculum-Instruction-and-Assessment/Accountability/Pages/default.aspx</a:t>
            </a:r>
            <a:endParaRPr lang="en-US"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8910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3E4CEF-BB1E-48C7-AE93-F39F6AA99AD7}" type="slidenum">
              <a:rPr lang="en-US" smtClean="0"/>
              <a:pPr/>
              <a:t>46</a:t>
            </a:fld>
            <a:endParaRPr lang="en-US" dirty="0"/>
          </a:p>
        </p:txBody>
      </p:sp>
      <p:sp>
        <p:nvSpPr>
          <p:cNvPr id="4" name="Rectangle 3"/>
          <p:cNvSpPr/>
          <p:nvPr/>
        </p:nvSpPr>
        <p:spPr>
          <a:xfrm>
            <a:off x="633045" y="3967704"/>
            <a:ext cx="7987323" cy="646331"/>
          </a:xfrm>
          <a:prstGeom prst="rect">
            <a:avLst/>
          </a:prstGeom>
        </p:spPr>
        <p:txBody>
          <a:bodyPr wrap="square">
            <a:spAutoFit/>
          </a:bodyPr>
          <a:lstStyle/>
          <a:p>
            <a:r>
              <a:rPr lang="en-US" dirty="0" smtClean="0"/>
              <a:t> </a:t>
            </a:r>
          </a:p>
          <a:p>
            <a:pPr algn="ctr"/>
            <a:r>
              <a:rPr lang="en-US" u="sng" dirty="0" smtClean="0">
                <a:hlinkClick r:id="rId2"/>
              </a:rPr>
              <a:t>http</a:t>
            </a:r>
            <a:r>
              <a:rPr lang="en-US" u="sng" dirty="0">
                <a:hlinkClick r:id="rId2"/>
              </a:rPr>
              <a:t>://gadoe.org/surveys/AsAc-H8PBVZM</a:t>
            </a:r>
            <a:r>
              <a:rPr lang="en-US" dirty="0"/>
              <a:t>   </a:t>
            </a:r>
          </a:p>
        </p:txBody>
      </p:sp>
      <p:sp>
        <p:nvSpPr>
          <p:cNvPr id="5" name="TextBox 4"/>
          <p:cNvSpPr txBox="1"/>
          <p:nvPr/>
        </p:nvSpPr>
        <p:spPr>
          <a:xfrm>
            <a:off x="1172307" y="2258646"/>
            <a:ext cx="7112000" cy="1200329"/>
          </a:xfrm>
          <a:prstGeom prst="rect">
            <a:avLst/>
          </a:prstGeom>
          <a:noFill/>
        </p:spPr>
        <p:txBody>
          <a:bodyPr wrap="square" rtlCol="0">
            <a:spAutoFit/>
          </a:bodyPr>
          <a:lstStyle/>
          <a:p>
            <a:r>
              <a:rPr lang="en-US" sz="3600" dirty="0" smtClean="0"/>
              <a:t>Please complete a survey about this presentation by going to this link:</a:t>
            </a:r>
            <a:endParaRPr lang="en-US" sz="3600" dirty="0"/>
          </a:p>
        </p:txBody>
      </p:sp>
    </p:spTree>
    <p:extLst>
      <p:ext uri="{BB962C8B-B14F-4D97-AF65-F5344CB8AC3E}">
        <p14:creationId xmlns:p14="http://schemas.microsoft.com/office/powerpoint/2010/main" val="3752094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6354" y="1070707"/>
            <a:ext cx="7543800" cy="5355312"/>
          </a:xfrm>
          <a:prstGeom prst="rect">
            <a:avLst/>
          </a:prstGeom>
        </p:spPr>
        <p:txBody>
          <a:bodyPr wrap="square">
            <a:spAutoFit/>
          </a:bodyPr>
          <a:lstStyle/>
          <a:p>
            <a:pPr algn="ctr"/>
            <a:r>
              <a:rPr lang="en-US" dirty="0"/>
              <a:t>Allison Timberlake, Ph.D., Director of Accountability</a:t>
            </a:r>
          </a:p>
          <a:p>
            <a:pPr algn="ctr"/>
            <a:r>
              <a:rPr lang="en-US" dirty="0">
                <a:hlinkClick r:id="rId2"/>
              </a:rPr>
              <a:t>atimberlake@doe.k12.ga.us</a:t>
            </a:r>
            <a:r>
              <a:rPr lang="en-US" dirty="0"/>
              <a:t> or (404) 463-6666</a:t>
            </a:r>
          </a:p>
          <a:p>
            <a:pPr algn="ctr"/>
            <a:endParaRPr lang="en-US" dirty="0"/>
          </a:p>
          <a:p>
            <a:pPr algn="ctr"/>
            <a:r>
              <a:rPr lang="en-US" dirty="0" smtClean="0"/>
              <a:t>Tianna </a:t>
            </a:r>
            <a:r>
              <a:rPr lang="en-US" dirty="0"/>
              <a:t>Floyd, Accountability Specialist</a:t>
            </a:r>
          </a:p>
          <a:p>
            <a:pPr algn="ctr"/>
            <a:r>
              <a:rPr lang="en-US" dirty="0">
                <a:hlinkClick r:id="rId3"/>
              </a:rPr>
              <a:t>tfloyd@doe.k12.ga.us</a:t>
            </a:r>
            <a:r>
              <a:rPr lang="en-US" dirty="0"/>
              <a:t> or (404) 463-1166</a:t>
            </a:r>
          </a:p>
          <a:p>
            <a:pPr algn="ctr"/>
            <a:endParaRPr lang="en-US" dirty="0"/>
          </a:p>
          <a:p>
            <a:pPr algn="ctr"/>
            <a:r>
              <a:rPr lang="en-US" dirty="0"/>
              <a:t>August Ogletree, Ph.D., Accountability Research Specialist</a:t>
            </a:r>
          </a:p>
          <a:p>
            <a:pPr algn="ctr"/>
            <a:r>
              <a:rPr lang="en-US" dirty="0">
                <a:hlinkClick r:id="rId4"/>
              </a:rPr>
              <a:t>aogletree@doe.k12.ga.us</a:t>
            </a:r>
            <a:r>
              <a:rPr lang="en-US" dirty="0"/>
              <a:t> or (404) 463-6675</a:t>
            </a:r>
          </a:p>
          <a:p>
            <a:pPr algn="ctr"/>
            <a:endParaRPr lang="en-US" dirty="0"/>
          </a:p>
          <a:p>
            <a:pPr algn="ctr"/>
            <a:r>
              <a:rPr lang="en-US" dirty="0"/>
              <a:t>Qi Qin, Assessment Specialist, Growth Model</a:t>
            </a:r>
          </a:p>
          <a:p>
            <a:pPr algn="ctr"/>
            <a:r>
              <a:rPr lang="en-US" dirty="0">
                <a:hlinkClick r:id="rId5"/>
              </a:rPr>
              <a:t>qqin@doe.k12.ga.us</a:t>
            </a:r>
            <a:r>
              <a:rPr lang="en-US" dirty="0"/>
              <a:t> or (404) 657-0311</a:t>
            </a:r>
          </a:p>
          <a:p>
            <a:pPr algn="ctr"/>
            <a:endParaRPr lang="en-US" dirty="0"/>
          </a:p>
          <a:p>
            <a:pPr algn="ctr"/>
            <a:r>
              <a:rPr lang="en-US" dirty="0"/>
              <a:t>Paula Swartzberg, Accountability Specialist</a:t>
            </a:r>
          </a:p>
          <a:p>
            <a:pPr algn="ctr"/>
            <a:r>
              <a:rPr lang="en-US" dirty="0">
                <a:hlinkClick r:id="rId6"/>
              </a:rPr>
              <a:t>pswartzberg@doe.k12.ga.us</a:t>
            </a:r>
            <a:r>
              <a:rPr lang="en-US" dirty="0"/>
              <a:t> or (404) 463-1539</a:t>
            </a:r>
          </a:p>
          <a:p>
            <a:pPr algn="ctr"/>
            <a:endParaRPr lang="en-US" dirty="0"/>
          </a:p>
          <a:p>
            <a:pPr algn="ctr"/>
            <a:r>
              <a:rPr lang="en-US" dirty="0"/>
              <a:t>Melissa Fincher, Ph.D., Deputy Superintendent for Assessment and Accountability</a:t>
            </a:r>
          </a:p>
          <a:p>
            <a:pPr algn="ctr"/>
            <a:r>
              <a:rPr lang="en-US" dirty="0">
                <a:hlinkClick r:id="rId7"/>
              </a:rPr>
              <a:t>mfincher@doe.k12.ga.us</a:t>
            </a:r>
            <a:r>
              <a:rPr lang="en-US" dirty="0"/>
              <a:t> or (404) 651-9405</a:t>
            </a:r>
          </a:p>
          <a:p>
            <a:endParaRPr lang="en-US" dirty="0"/>
          </a:p>
        </p:txBody>
      </p:sp>
    </p:spTree>
    <p:extLst>
      <p:ext uri="{BB962C8B-B14F-4D97-AF65-F5344CB8AC3E}">
        <p14:creationId xmlns:p14="http://schemas.microsoft.com/office/powerpoint/2010/main" val="46805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nvSpPr>
        <p:spPr bwMode="auto">
          <a:xfrm>
            <a:off x="1971675" y="16864"/>
            <a:ext cx="6172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000" b="1">
                <a:solidFill>
                  <a:prstClr val="black"/>
                </a:solidFill>
                <a:cs typeface="Arial" panose="020B0604020202020204" pitchFamily="34" charset="0"/>
              </a:rPr>
              <a:t>2016 College and Career Ready Performance Index</a:t>
            </a:r>
            <a:br>
              <a:rPr lang="en-US" altLang="en-US" sz="2000" b="1">
                <a:solidFill>
                  <a:prstClr val="black"/>
                </a:solidFill>
                <a:cs typeface="Arial" panose="020B0604020202020204" pitchFamily="34" charset="0"/>
              </a:rPr>
            </a:br>
            <a:r>
              <a:rPr lang="en-US" altLang="en-US" sz="2000" b="1">
                <a:solidFill>
                  <a:prstClr val="black"/>
                </a:solidFill>
                <a:cs typeface="Arial" panose="020B0604020202020204" pitchFamily="34" charset="0"/>
              </a:rPr>
              <a:t>High School Grades 9 - 12</a:t>
            </a:r>
          </a:p>
        </p:txBody>
      </p:sp>
      <p:sp>
        <p:nvSpPr>
          <p:cNvPr id="43" name="Rectangle 42"/>
          <p:cNvSpPr/>
          <p:nvPr/>
        </p:nvSpPr>
        <p:spPr>
          <a:xfrm>
            <a:off x="227192" y="954971"/>
            <a:ext cx="8571013" cy="26517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CONTENT MASTERY</a:t>
            </a:r>
          </a:p>
        </p:txBody>
      </p:sp>
      <p:sp>
        <p:nvSpPr>
          <p:cNvPr id="13332" name="TextBox 43"/>
          <p:cNvSpPr txBox="1">
            <a:spLocks noChangeArrowheads="1"/>
          </p:cNvSpPr>
          <p:nvPr/>
        </p:nvSpPr>
        <p:spPr bwMode="auto">
          <a:xfrm>
            <a:off x="214313" y="1300269"/>
            <a:ext cx="8640762" cy="1887696"/>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r>
            <a:r>
              <a:rPr lang="en-US" sz="1000" b="1" dirty="0" smtClean="0">
                <a:solidFill>
                  <a:prstClr val="black"/>
                </a:solidFill>
                <a:latin typeface="Calibri"/>
                <a:cs typeface="Arial" panose="020B0604020202020204" pitchFamily="34" charset="0"/>
              </a:rPr>
              <a:t>at 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Ninth </a:t>
            </a:r>
            <a:r>
              <a:rPr lang="en-US" sz="1000" b="1" dirty="0">
                <a:solidFill>
                  <a:prstClr val="black"/>
                </a:solidFill>
                <a:latin typeface="Calibri"/>
                <a:cs typeface="Arial" panose="020B0604020202020204" pitchFamily="34" charset="0"/>
              </a:rPr>
              <a:t>Grade </a:t>
            </a:r>
            <a:r>
              <a:rPr lang="en-US" sz="1000" b="1" dirty="0" smtClean="0">
                <a:solidFill>
                  <a:prstClr val="black"/>
                </a:solidFill>
                <a:latin typeface="Calibri"/>
                <a:cs typeface="Arial" panose="020B0604020202020204" pitchFamily="34" charset="0"/>
              </a:rPr>
              <a:t>Literature EOC (required participation rate ≥ 95%)</a:t>
            </a:r>
            <a:endParaRPr lang="en-US" sz="1000" b="1" dirty="0">
              <a:solidFill>
                <a:prstClr val="black"/>
              </a:solidFill>
              <a:latin typeface="Calibri"/>
              <a:cs typeface="Arial" panose="020B0604020202020204" pitchFamily="34" charset="0"/>
            </a:endParaRP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t>
            </a:r>
            <a:r>
              <a:rPr lang="en-US" sz="1000" b="1" dirty="0" smtClean="0">
                <a:solidFill>
                  <a:prstClr val="black"/>
                </a:solidFill>
                <a:latin typeface="Calibri"/>
                <a:cs typeface="Arial" panose="020B0604020202020204" pitchFamily="34" charset="0"/>
              </a:rPr>
              <a:t>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American </a:t>
            </a:r>
            <a:r>
              <a:rPr lang="en-US" sz="1000" b="1" dirty="0">
                <a:solidFill>
                  <a:prstClr val="black"/>
                </a:solidFill>
                <a:latin typeface="Calibri"/>
                <a:cs typeface="Arial" panose="020B0604020202020204" pitchFamily="34" charset="0"/>
              </a:rPr>
              <a:t>Literature </a:t>
            </a:r>
            <a:r>
              <a:rPr lang="en-US" sz="1000" b="1" dirty="0" smtClean="0">
                <a:solidFill>
                  <a:prstClr val="black"/>
                </a:solidFill>
                <a:latin typeface="Calibri"/>
                <a:cs typeface="Arial" panose="020B0604020202020204" pitchFamily="34" charset="0"/>
              </a:rPr>
              <a:t>EOC (required participation rate ≥ 95%) </a:t>
            </a: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t>
            </a:r>
            <a:r>
              <a:rPr lang="en-US" sz="1000" b="1" dirty="0" smtClean="0">
                <a:solidFill>
                  <a:prstClr val="black"/>
                </a:solidFill>
                <a:latin typeface="Calibri"/>
                <a:cs typeface="Arial" panose="020B0604020202020204" pitchFamily="34" charset="0"/>
              </a:rPr>
              <a:t>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charset="0"/>
              </a:rPr>
              <a:t>Algebra I/</a:t>
            </a:r>
            <a:r>
              <a:rPr lang="en-US" sz="1000" b="1" dirty="0" smtClean="0">
                <a:solidFill>
                  <a:prstClr val="black"/>
                </a:solidFill>
                <a:latin typeface="Calibri"/>
                <a:cs typeface="Arial" panose="020B0604020202020204" pitchFamily="34" charset="0"/>
              </a:rPr>
              <a:t>Coordinate Algebra EOC (required participation rate ≥ 95%)</a:t>
            </a:r>
            <a:endParaRPr lang="en-US" sz="1000" b="1" dirty="0">
              <a:solidFill>
                <a:prstClr val="black"/>
              </a:solidFill>
              <a:latin typeface="Calibri"/>
              <a:cs typeface="Arial" panose="020B0604020202020204" pitchFamily="34" charset="0"/>
            </a:endParaRP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t>
            </a:r>
            <a:r>
              <a:rPr lang="en-US" sz="1000" b="1" dirty="0" smtClean="0">
                <a:solidFill>
                  <a:prstClr val="black"/>
                </a:solidFill>
                <a:latin typeface="Calibri"/>
                <a:cs typeface="Arial" panose="020B0604020202020204" pitchFamily="34" charset="0"/>
              </a:rPr>
              <a:t>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charset="0"/>
              </a:rPr>
              <a:t>Geometry/Analytic Geometry EOC </a:t>
            </a:r>
            <a:r>
              <a:rPr lang="en-US" sz="1000" b="1" dirty="0" smtClean="0">
                <a:solidFill>
                  <a:prstClr val="black"/>
                </a:solidFill>
                <a:latin typeface="Calibri"/>
                <a:cs typeface="Arial" panose="020B0604020202020204" pitchFamily="34" charset="0"/>
              </a:rPr>
              <a:t>(required participation rate ≥ 95%) </a:t>
            </a: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t>
            </a:r>
            <a:r>
              <a:rPr lang="en-US" sz="1000" b="1" dirty="0" smtClean="0">
                <a:solidFill>
                  <a:prstClr val="black"/>
                </a:solidFill>
                <a:latin typeface="Calibri"/>
                <a:cs typeface="Arial" panose="020B0604020202020204" pitchFamily="34" charset="0"/>
              </a:rPr>
              <a:t>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Physical </a:t>
            </a:r>
            <a:r>
              <a:rPr lang="en-US" sz="1000" b="1" dirty="0">
                <a:solidFill>
                  <a:prstClr val="black"/>
                </a:solidFill>
                <a:latin typeface="Calibri"/>
                <a:cs typeface="Arial" panose="020B0604020202020204" pitchFamily="34" charset="0"/>
              </a:rPr>
              <a:t>Science </a:t>
            </a:r>
            <a:r>
              <a:rPr lang="en-US" sz="1000" b="1" dirty="0" smtClean="0">
                <a:solidFill>
                  <a:prstClr val="black"/>
                </a:solidFill>
                <a:latin typeface="Calibri"/>
                <a:cs typeface="Arial" panose="020B0604020202020204" pitchFamily="34" charset="0"/>
              </a:rPr>
              <a:t>EOC (required participation rate ≥ 95%) </a:t>
            </a: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t>
            </a:r>
            <a:r>
              <a:rPr lang="en-US" sz="1000" b="1" dirty="0" smtClean="0">
                <a:solidFill>
                  <a:prstClr val="black"/>
                </a:solidFill>
                <a:latin typeface="Calibri"/>
                <a:cs typeface="Arial" panose="020B0604020202020204" pitchFamily="34" charset="0"/>
              </a:rPr>
              <a:t>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Biology EOC (required participation rate ≥ 95%) </a:t>
            </a: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t>
            </a:r>
            <a:r>
              <a:rPr lang="en-US" sz="1000" b="1" dirty="0" smtClean="0">
                <a:solidFill>
                  <a:prstClr val="black"/>
                </a:solidFill>
                <a:latin typeface="Calibri"/>
                <a:cs typeface="Arial" panose="020B0604020202020204" pitchFamily="34" charset="0"/>
              </a:rPr>
              <a:t>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US </a:t>
            </a:r>
            <a:r>
              <a:rPr lang="en-US" sz="1000" b="1" dirty="0">
                <a:solidFill>
                  <a:prstClr val="black"/>
                </a:solidFill>
                <a:latin typeface="Calibri"/>
                <a:cs typeface="Arial" panose="020B0604020202020204" pitchFamily="34" charset="0"/>
              </a:rPr>
              <a:t>History </a:t>
            </a:r>
            <a:r>
              <a:rPr lang="en-US" sz="1000" b="1" dirty="0" smtClean="0">
                <a:solidFill>
                  <a:prstClr val="black"/>
                </a:solidFill>
                <a:latin typeface="Calibri"/>
                <a:cs typeface="Arial" panose="020B0604020202020204" pitchFamily="34" charset="0"/>
              </a:rPr>
              <a:t>EOC (required participation rate ≥ 95%) </a:t>
            </a:r>
          </a:p>
          <a:p>
            <a:pPr marL="228600" indent="-228600" eaLnBrk="1" fontAlgn="base" hangingPunct="1">
              <a:spcBef>
                <a:spcPct val="0"/>
              </a:spcBef>
              <a:spcAft>
                <a:spcPts val="400"/>
              </a:spcAft>
              <a:buFont typeface="+mj-lt"/>
              <a:buAutoNum type="arabicPeriod"/>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scoring </a:t>
            </a:r>
            <a:r>
              <a:rPr lang="en-US" sz="1000" b="1" dirty="0" smtClean="0">
                <a:solidFill>
                  <a:prstClr val="black"/>
                </a:solidFill>
                <a:latin typeface="Calibri"/>
                <a:cs typeface="Arial" panose="020B0604020202020204" pitchFamily="34" charset="0"/>
              </a:rPr>
              <a:t>at Developing Learner or above on </a:t>
            </a:r>
            <a:r>
              <a:rPr lang="en-US" sz="1000" b="1" dirty="0">
                <a:solidFill>
                  <a:prstClr val="black"/>
                </a:solidFill>
                <a:latin typeface="Calibri"/>
                <a:cs typeface="Arial" panose="020B0604020202020204" pitchFamily="34" charset="0"/>
              </a:rPr>
              <a:t>the </a:t>
            </a:r>
            <a:r>
              <a:rPr lang="en-US" sz="1000" b="1" dirty="0">
                <a:solidFill>
                  <a:prstClr val="black"/>
                </a:solidFill>
                <a:latin typeface="Calibri"/>
                <a:cs typeface="Arial" charset="0"/>
              </a:rPr>
              <a:t>Georgia Milestones </a:t>
            </a:r>
            <a:r>
              <a:rPr lang="en-US" sz="1000" b="1" dirty="0" smtClean="0">
                <a:solidFill>
                  <a:prstClr val="black"/>
                </a:solidFill>
                <a:latin typeface="Calibri"/>
                <a:cs typeface="Arial" panose="020B0604020202020204" pitchFamily="34" charset="0"/>
              </a:rPr>
              <a:t>Economics EOC (required participation rate ≥ 95%)</a:t>
            </a:r>
          </a:p>
          <a:p>
            <a:pPr eaLnBrk="1" fontAlgn="base" hangingPunct="1">
              <a:spcBef>
                <a:spcPct val="0"/>
              </a:spcBef>
              <a:spcAft>
                <a:spcPts val="400"/>
              </a:spcAft>
              <a:defRPr/>
            </a:pPr>
            <a:r>
              <a:rPr lang="en-US" sz="1000" b="1" dirty="0" smtClean="0">
                <a:solidFill>
                  <a:prstClr val="black"/>
                </a:solidFill>
                <a:latin typeface="Calibri"/>
                <a:cs typeface="Arial" panose="020B0604020202020204" pitchFamily="34" charset="0"/>
              </a:rPr>
              <a:t>*Developing Learners are weighted at 0.5, Proficient Learners are weighted at 1.0, and Distinguished Learners are weighted at 1.5.</a:t>
            </a:r>
            <a:endParaRPr lang="en-US" sz="1000" b="1" dirty="0">
              <a:solidFill>
                <a:prstClr val="black"/>
              </a:solidFill>
              <a:latin typeface="Calibri"/>
              <a:cs typeface="Arial" panose="020B0604020202020204" pitchFamily="34" charset="0"/>
            </a:endParaRPr>
          </a:p>
        </p:txBody>
      </p:sp>
      <p:sp>
        <p:nvSpPr>
          <p:cNvPr id="15" name="Rectangle 14"/>
          <p:cNvSpPr/>
          <p:nvPr/>
        </p:nvSpPr>
        <p:spPr>
          <a:xfrm>
            <a:off x="240071" y="3240360"/>
            <a:ext cx="8567928" cy="26517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POST HIGH SCHOOL READINESS</a:t>
            </a:r>
          </a:p>
        </p:txBody>
      </p:sp>
      <p:sp>
        <p:nvSpPr>
          <p:cNvPr id="16" name="TextBox 41"/>
          <p:cNvSpPr txBox="1">
            <a:spLocks noChangeArrowheads="1"/>
          </p:cNvSpPr>
          <p:nvPr/>
        </p:nvSpPr>
        <p:spPr bwMode="auto">
          <a:xfrm>
            <a:off x="214313" y="3548502"/>
            <a:ext cx="8662987" cy="2092881"/>
          </a:xfrm>
          <a:prstGeom prst="rect">
            <a:avLst/>
          </a:prstGeom>
          <a:noFill/>
          <a:ln>
            <a:noFill/>
          </a:ln>
          <a:extLst/>
        </p:spPr>
        <p:txBody>
          <a:bodyPr>
            <a:spAutoFit/>
          </a:bodyPr>
          <a:lstStyle>
            <a:lvl1pPr eaLnBrk="0" hangingPunct="0">
              <a:tabLst>
                <a:tab pos="465138" algn="l"/>
              </a:tabLst>
              <a:defRPr>
                <a:solidFill>
                  <a:schemeClr val="tx1"/>
                </a:solidFill>
                <a:latin typeface="Arial" charset="0"/>
              </a:defRPr>
            </a:lvl1pPr>
            <a:lvl2pPr marL="742950" indent="-285750" eaLnBrk="0" hangingPunct="0">
              <a:tabLst>
                <a:tab pos="465138" algn="l"/>
              </a:tabLst>
              <a:defRPr>
                <a:solidFill>
                  <a:schemeClr val="tx1"/>
                </a:solidFill>
                <a:latin typeface="Arial" charset="0"/>
              </a:defRPr>
            </a:lvl2pPr>
            <a:lvl3pPr marL="1143000" indent="-228600" eaLnBrk="0" hangingPunct="0">
              <a:tabLst>
                <a:tab pos="465138" algn="l"/>
              </a:tabLst>
              <a:defRPr>
                <a:solidFill>
                  <a:schemeClr val="tx1"/>
                </a:solidFill>
                <a:latin typeface="Arial" charset="0"/>
              </a:defRPr>
            </a:lvl3pPr>
            <a:lvl4pPr marL="1600200" indent="-228600" eaLnBrk="0" hangingPunct="0">
              <a:tabLst>
                <a:tab pos="465138" algn="l"/>
              </a:tabLst>
              <a:defRPr>
                <a:solidFill>
                  <a:schemeClr val="tx1"/>
                </a:solidFill>
                <a:latin typeface="Arial" charset="0"/>
              </a:defRPr>
            </a:lvl4pPr>
            <a:lvl5pPr marL="2057400" indent="-228600" eaLnBrk="0" hangingPunct="0">
              <a:tabLst>
                <a:tab pos="465138" algn="l"/>
              </a:tabLst>
              <a:defRPr>
                <a:solidFill>
                  <a:schemeClr val="tx1"/>
                </a:solidFill>
                <a:latin typeface="Arial" charset="0"/>
              </a:defRPr>
            </a:lvl5pPr>
            <a:lvl6pPr marL="2514600" indent="-228600" eaLnBrk="0" fontAlgn="base" hangingPunct="0">
              <a:spcBef>
                <a:spcPct val="0"/>
              </a:spcBef>
              <a:spcAft>
                <a:spcPct val="0"/>
              </a:spcAft>
              <a:tabLst>
                <a:tab pos="465138" algn="l"/>
              </a:tabLst>
              <a:defRPr>
                <a:solidFill>
                  <a:schemeClr val="tx1"/>
                </a:solidFill>
                <a:latin typeface="Arial" charset="0"/>
              </a:defRPr>
            </a:lvl6pPr>
            <a:lvl7pPr marL="2971800" indent="-228600" eaLnBrk="0" fontAlgn="base" hangingPunct="0">
              <a:spcBef>
                <a:spcPct val="0"/>
              </a:spcBef>
              <a:spcAft>
                <a:spcPct val="0"/>
              </a:spcAft>
              <a:tabLst>
                <a:tab pos="465138" algn="l"/>
              </a:tabLst>
              <a:defRPr>
                <a:solidFill>
                  <a:schemeClr val="tx1"/>
                </a:solidFill>
                <a:latin typeface="Arial" charset="0"/>
              </a:defRPr>
            </a:lvl7pPr>
            <a:lvl8pPr marL="3429000" indent="-228600" eaLnBrk="0" fontAlgn="base" hangingPunct="0">
              <a:spcBef>
                <a:spcPct val="0"/>
              </a:spcBef>
              <a:spcAft>
                <a:spcPct val="0"/>
              </a:spcAft>
              <a:tabLst>
                <a:tab pos="465138" algn="l"/>
              </a:tabLst>
              <a:defRPr>
                <a:solidFill>
                  <a:schemeClr val="tx1"/>
                </a:solidFill>
                <a:latin typeface="Arial" charset="0"/>
              </a:defRPr>
            </a:lvl8pPr>
            <a:lvl9pPr marL="3886200" indent="-228600" eaLnBrk="0" fontAlgn="base" hangingPunct="0">
              <a:spcBef>
                <a:spcPct val="0"/>
              </a:spcBef>
              <a:spcAft>
                <a:spcPct val="0"/>
              </a:spcAft>
              <a:tabLst>
                <a:tab pos="465138" algn="l"/>
              </a:tabLst>
              <a:defRPr>
                <a:solidFill>
                  <a:schemeClr val="tx1"/>
                </a:solidFill>
                <a:latin typeface="Arial" charset="0"/>
              </a:defRPr>
            </a:lvl9pPr>
          </a:lstStyle>
          <a:p>
            <a:pPr marL="228600" indent="-228600" fontAlgn="base">
              <a:spcBef>
                <a:spcPct val="0"/>
              </a:spcBef>
              <a:spcAft>
                <a:spcPts val="400"/>
              </a:spcAft>
              <a:buFont typeface="+mj-lt"/>
              <a:buAutoNum type="arabicPeriod" startAt="9"/>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graduates completing </a:t>
            </a:r>
            <a:r>
              <a:rPr lang="en-US" sz="1000" b="1" dirty="0" smtClean="0">
                <a:solidFill>
                  <a:prstClr val="black"/>
                </a:solidFill>
                <a:latin typeface="Calibri"/>
                <a:cs typeface="Arial" panose="020B0604020202020204" pitchFamily="34" charset="0"/>
              </a:rPr>
              <a:t>a CTAE pathway, or an advanced academic pathway, or an IB Career Related </a:t>
            </a:r>
            <a:r>
              <a:rPr lang="en-US" sz="1000" b="1" dirty="0" err="1" smtClean="0">
                <a:solidFill>
                  <a:prstClr val="black"/>
                </a:solidFill>
                <a:latin typeface="Calibri"/>
                <a:cs typeface="Arial" panose="020B0604020202020204" pitchFamily="34" charset="0"/>
              </a:rPr>
              <a:t>Programme</a:t>
            </a:r>
            <a:r>
              <a:rPr lang="en-US" sz="1000" b="1" dirty="0" smtClean="0">
                <a:solidFill>
                  <a:prstClr val="black"/>
                </a:solidFill>
                <a:latin typeface="Calibri"/>
                <a:cs typeface="Arial" panose="020B0604020202020204" pitchFamily="34" charset="0"/>
              </a:rPr>
              <a:t>, or a fine </a:t>
            </a:r>
            <a:r>
              <a:rPr lang="en-US" sz="1000" b="1" dirty="0">
                <a:solidFill>
                  <a:prstClr val="black"/>
                </a:solidFill>
                <a:latin typeface="Calibri"/>
                <a:cs typeface="Arial" panose="020B0604020202020204" pitchFamily="34" charset="0"/>
              </a:rPr>
              <a:t>arts </a:t>
            </a:r>
            <a:r>
              <a:rPr lang="en-US" sz="1000" b="1" dirty="0" smtClean="0">
                <a:solidFill>
                  <a:prstClr val="black"/>
                </a:solidFill>
                <a:latin typeface="Calibri"/>
                <a:cs typeface="Arial" panose="020B0604020202020204" pitchFamily="34" charset="0"/>
              </a:rPr>
              <a:t>pathway, or a world language pathway within their program of study</a:t>
            </a:r>
          </a:p>
          <a:p>
            <a:pPr marL="228600" indent="-228600" fontAlgn="base">
              <a:spcBef>
                <a:spcPct val="0"/>
              </a:spcBef>
              <a:spcAft>
                <a:spcPts val="400"/>
              </a:spcAft>
              <a:buFont typeface="+mj-lt"/>
              <a:buAutoNum type="arabicPeriod" startAt="9"/>
              <a:defRPr/>
            </a:pPr>
            <a:r>
              <a:rPr lang="en-US" sz="1000" b="1" dirty="0">
                <a:solidFill>
                  <a:srgbClr val="00B050"/>
                </a:solidFill>
                <a:latin typeface="Calibri"/>
                <a:cs typeface="Arial" charset="0"/>
              </a:rPr>
              <a:t>Percent of graduates completing a CTAE pathway and earning a national industry recognized </a:t>
            </a:r>
            <a:r>
              <a:rPr lang="en-US" sz="1000" b="1" dirty="0" smtClean="0">
                <a:solidFill>
                  <a:srgbClr val="00B050"/>
                </a:solidFill>
                <a:latin typeface="Calibri"/>
                <a:cs typeface="Arial" charset="0"/>
              </a:rPr>
              <a:t>credential</a:t>
            </a:r>
          </a:p>
          <a:p>
            <a:pPr marL="228600" indent="-228600" fontAlgn="base">
              <a:spcBef>
                <a:spcPct val="0"/>
              </a:spcBef>
              <a:spcAft>
                <a:spcPts val="400"/>
              </a:spcAft>
              <a:buFont typeface="+mj-lt"/>
              <a:buAutoNum type="arabicPeriod" startAt="9"/>
              <a:defRPr/>
            </a:pPr>
            <a:r>
              <a:rPr lang="en-US" sz="1000" b="1" dirty="0" smtClean="0">
                <a:solidFill>
                  <a:srgbClr val="00B050"/>
                </a:solidFill>
                <a:latin typeface="Calibri"/>
                <a:cs typeface="Arial" panose="020B0604020202020204" pitchFamily="34" charset="0"/>
              </a:rPr>
              <a:t>Percent </a:t>
            </a:r>
            <a:r>
              <a:rPr lang="en-US" sz="1000" b="1" dirty="0">
                <a:solidFill>
                  <a:srgbClr val="00B050"/>
                </a:solidFill>
                <a:latin typeface="Calibri"/>
                <a:cs typeface="Arial" panose="020B0604020202020204" pitchFamily="34" charset="0"/>
              </a:rPr>
              <a:t>of </a:t>
            </a:r>
            <a:r>
              <a:rPr lang="en-US" sz="1000" b="1" dirty="0" smtClean="0">
                <a:solidFill>
                  <a:srgbClr val="00B050"/>
                </a:solidFill>
                <a:latin typeface="Calibri"/>
                <a:cs typeface="Arial" panose="020B0604020202020204" pitchFamily="34" charset="0"/>
              </a:rPr>
              <a:t>graduates </a:t>
            </a:r>
            <a:r>
              <a:rPr lang="en-US" sz="1000" b="1" dirty="0" smtClean="0">
                <a:solidFill>
                  <a:srgbClr val="00B050"/>
                </a:solidFill>
                <a:latin typeface="Calibri"/>
                <a:cs typeface="Arial" charset="0"/>
              </a:rPr>
              <a:t>entering TCSG/USG not requiring remediation or learning support courses; or scoring program ready on the Compass; or</a:t>
            </a:r>
            <a:r>
              <a:rPr lang="en-US" sz="1000" b="1" dirty="0" smtClean="0">
                <a:solidFill>
                  <a:srgbClr val="00B050"/>
                </a:solidFill>
                <a:latin typeface="Calibri"/>
                <a:cs typeface="Arial" panose="020B0604020202020204" pitchFamily="34" charset="0"/>
              </a:rPr>
              <a:t> </a:t>
            </a:r>
            <a:r>
              <a:rPr lang="en-US" sz="1000" b="1" dirty="0">
                <a:solidFill>
                  <a:srgbClr val="00B050"/>
                </a:solidFill>
                <a:latin typeface="Calibri"/>
                <a:cs typeface="Arial" panose="020B0604020202020204" pitchFamily="34" charset="0"/>
              </a:rPr>
              <a:t>scoring at least 22 out of 36 on the composite ACT; or scoring at least 1550 out of 2400 on the combined SAT</a:t>
            </a:r>
            <a:r>
              <a:rPr lang="en-US" sz="1000" b="1" dirty="0" smtClean="0">
                <a:solidFill>
                  <a:srgbClr val="00B050"/>
                </a:solidFill>
                <a:latin typeface="Calibri"/>
                <a:cs typeface="Arial" panose="020B0604020202020204" pitchFamily="34" charset="0"/>
              </a:rPr>
              <a:t>; or scoring 3 or higher on two or more AP exams; or scoring 4 or higher on two or more IB exams</a:t>
            </a:r>
            <a:endParaRPr lang="en-US" sz="1000" b="1" dirty="0">
              <a:solidFill>
                <a:srgbClr val="00B050"/>
              </a:solidFill>
              <a:latin typeface="Calibri"/>
              <a:cs typeface="Arial" panose="020B0604020202020204" pitchFamily="34" charset="0"/>
            </a:endParaRPr>
          </a:p>
          <a:p>
            <a:pPr marL="228600" indent="-228600" fontAlgn="base">
              <a:spcBef>
                <a:spcPct val="0"/>
              </a:spcBef>
              <a:spcAft>
                <a:spcPts val="400"/>
              </a:spcAft>
              <a:buFont typeface="+mj-lt"/>
              <a:buAutoNum type="arabicPeriod" startAt="9"/>
              <a:defRPr/>
            </a:pPr>
            <a:r>
              <a:rPr lang="en-US" sz="1000" b="1" dirty="0" smtClean="0">
                <a:solidFill>
                  <a:srgbClr val="00B050"/>
                </a:solidFill>
                <a:latin typeface="Calibri"/>
                <a:cs typeface="Arial" panose="020B0604020202020204" pitchFamily="34" charset="0"/>
              </a:rPr>
              <a:t>Percent </a:t>
            </a:r>
            <a:r>
              <a:rPr lang="en-US" sz="1000" b="1" dirty="0">
                <a:solidFill>
                  <a:srgbClr val="00B050"/>
                </a:solidFill>
                <a:latin typeface="Calibri"/>
                <a:cs typeface="Arial" panose="020B0604020202020204" pitchFamily="34" charset="0"/>
              </a:rPr>
              <a:t>of graduates earning high school credit(s) for accelerated enrollment via </a:t>
            </a:r>
            <a:r>
              <a:rPr lang="en-US" sz="1000" b="1" dirty="0" smtClean="0">
                <a:solidFill>
                  <a:srgbClr val="00B050"/>
                </a:solidFill>
                <a:latin typeface="Calibri"/>
                <a:cs typeface="Arial" panose="020B0604020202020204" pitchFamily="34" charset="0"/>
              </a:rPr>
              <a:t>ACCEL, </a:t>
            </a:r>
            <a:r>
              <a:rPr lang="en-US" sz="1000" b="1" dirty="0">
                <a:solidFill>
                  <a:srgbClr val="00B050"/>
                </a:solidFill>
                <a:latin typeface="Calibri"/>
                <a:cs typeface="Arial" panose="020B0604020202020204" pitchFamily="34" charset="0"/>
              </a:rPr>
              <a:t>Dual HOPE Grant, Move On When Ready, Early College, Gateway to College, </a:t>
            </a:r>
            <a:r>
              <a:rPr lang="en-US" sz="1000" b="1" dirty="0" smtClean="0">
                <a:solidFill>
                  <a:srgbClr val="00B050"/>
                </a:solidFill>
                <a:latin typeface="Calibri"/>
                <a:cs typeface="Arial" panose="020B0604020202020204" pitchFamily="34" charset="0"/>
              </a:rPr>
              <a:t>Advanced </a:t>
            </a:r>
            <a:r>
              <a:rPr lang="en-US" sz="1000" b="1" dirty="0">
                <a:solidFill>
                  <a:srgbClr val="00B050"/>
                </a:solidFill>
                <a:latin typeface="Calibri"/>
                <a:cs typeface="Arial" panose="020B0604020202020204" pitchFamily="34" charset="0"/>
              </a:rPr>
              <a:t>Placement </a:t>
            </a:r>
            <a:r>
              <a:rPr lang="en-US" sz="1000" b="1" dirty="0" smtClean="0">
                <a:solidFill>
                  <a:srgbClr val="00B050"/>
                </a:solidFill>
                <a:latin typeface="Calibri"/>
                <a:cs typeface="Arial" panose="020B0604020202020204" pitchFamily="34" charset="0"/>
              </a:rPr>
              <a:t>courses, or </a:t>
            </a:r>
            <a:r>
              <a:rPr lang="en-US" sz="1000" b="1" dirty="0">
                <a:solidFill>
                  <a:srgbClr val="00B050"/>
                </a:solidFill>
                <a:latin typeface="Calibri"/>
                <a:cs typeface="Arial" panose="020B0604020202020204" pitchFamily="34" charset="0"/>
              </a:rPr>
              <a:t>International Baccalaureate courses</a:t>
            </a:r>
          </a:p>
          <a:p>
            <a:pPr marL="228600" indent="-228600" eaLnBrk="1" fontAlgn="base" hangingPunct="1">
              <a:spcBef>
                <a:spcPct val="0"/>
              </a:spcBef>
              <a:spcAft>
                <a:spcPts val="400"/>
              </a:spcAft>
              <a:buFont typeface="+mj-lt"/>
              <a:buAutoNum type="arabicPeriod" startAt="9"/>
              <a:defRPr/>
            </a:pPr>
            <a:r>
              <a:rPr lang="en-US" sz="1000" b="1" dirty="0" smtClean="0">
                <a:solidFill>
                  <a:prstClr val="black"/>
                </a:solidFill>
                <a:latin typeface="Calibri"/>
                <a:cs typeface="Arial" panose="020B0604020202020204" pitchFamily="34" charset="0"/>
              </a:rPr>
              <a:t>Percent </a:t>
            </a:r>
            <a:r>
              <a:rPr lang="en-US" sz="1000" b="1" dirty="0">
                <a:solidFill>
                  <a:prstClr val="black"/>
                </a:solidFill>
                <a:latin typeface="Calibri"/>
                <a:cs typeface="Arial" panose="020B0604020202020204" pitchFamily="34" charset="0"/>
              </a:rPr>
              <a:t>of students </a:t>
            </a:r>
            <a:r>
              <a:rPr lang="en-US" sz="1000" b="1" dirty="0" smtClean="0">
                <a:solidFill>
                  <a:prstClr val="black"/>
                </a:solidFill>
                <a:latin typeface="Calibri"/>
                <a:cs typeface="Arial" panose="020B0604020202020204" pitchFamily="34" charset="0"/>
              </a:rPr>
              <a:t>achieving </a:t>
            </a:r>
            <a:r>
              <a:rPr lang="en-US" sz="1000" b="1" dirty="0">
                <a:solidFill>
                  <a:prstClr val="black"/>
                </a:solidFill>
                <a:latin typeface="Calibri"/>
                <a:cs typeface="Arial" panose="020B0604020202020204" pitchFamily="34" charset="0"/>
              </a:rPr>
              <a:t>a Lexile measure </a:t>
            </a:r>
            <a:r>
              <a:rPr lang="en-US" sz="1000" b="1" dirty="0" smtClean="0">
                <a:solidFill>
                  <a:prstClr val="black"/>
                </a:solidFill>
                <a:latin typeface="Calibri"/>
                <a:cs typeface="Arial" panose="020B0604020202020204" pitchFamily="34" charset="0"/>
              </a:rPr>
              <a:t>greater than or equal to 1275 on the </a:t>
            </a:r>
            <a:r>
              <a:rPr lang="en-US" sz="1000" b="1" dirty="0">
                <a:solidFill>
                  <a:prstClr val="black"/>
                </a:solidFill>
                <a:latin typeface="Calibri"/>
                <a:cs typeface="Arial" charset="0"/>
              </a:rPr>
              <a:t>Georgia </a:t>
            </a:r>
            <a:r>
              <a:rPr lang="en-US" sz="1000" b="1" dirty="0" smtClean="0">
                <a:solidFill>
                  <a:prstClr val="black"/>
                </a:solidFill>
                <a:latin typeface="Calibri"/>
                <a:cs typeface="Arial" charset="0"/>
              </a:rPr>
              <a:t>Milestones </a:t>
            </a:r>
            <a:r>
              <a:rPr lang="en-US" sz="1000" b="1" dirty="0" smtClean="0">
                <a:solidFill>
                  <a:prstClr val="black"/>
                </a:solidFill>
                <a:latin typeface="Calibri"/>
                <a:cs typeface="Arial" panose="020B0604020202020204" pitchFamily="34" charset="0"/>
              </a:rPr>
              <a:t>American Literature EOC</a:t>
            </a:r>
          </a:p>
          <a:p>
            <a:pPr marL="228600" indent="-228600" eaLnBrk="1" fontAlgn="base" hangingPunct="1">
              <a:spcBef>
                <a:spcPct val="0"/>
              </a:spcBef>
              <a:spcAft>
                <a:spcPts val="400"/>
              </a:spcAft>
              <a:buFont typeface="+mj-lt"/>
              <a:buAutoNum type="arabicPeriod" startAt="9"/>
              <a:defRPr/>
            </a:pPr>
            <a:r>
              <a:rPr lang="en-US" sz="1000" b="1" dirty="0" smtClean="0">
                <a:solidFill>
                  <a:prstClr val="black"/>
                </a:solidFill>
                <a:latin typeface="Calibri"/>
                <a:cs typeface="Arial" panose="020B0604020202020204" pitchFamily="34" charset="0"/>
              </a:rPr>
              <a:t>Percent of students’ assessments scoring at Proficient or Distinguished Learner on Georgia Milestones EOCs</a:t>
            </a:r>
          </a:p>
          <a:p>
            <a:pPr marL="228600" indent="-228600" eaLnBrk="1" fontAlgn="base" hangingPunct="1">
              <a:spcBef>
                <a:spcPct val="0"/>
              </a:spcBef>
              <a:spcAft>
                <a:spcPts val="400"/>
              </a:spcAft>
              <a:buFont typeface="+mj-lt"/>
              <a:buAutoNum type="arabicPeriod" startAt="9"/>
              <a:defRPr/>
            </a:pPr>
            <a:r>
              <a:rPr lang="en-US" sz="1000" b="1" dirty="0" smtClean="0">
                <a:solidFill>
                  <a:srgbClr val="00B050"/>
                </a:solidFill>
                <a:latin typeface="Calibri"/>
                <a:cs typeface="Arial" panose="020B0604020202020204" pitchFamily="34" charset="0"/>
              </a:rPr>
              <a:t>Percent of students missing fewer than 6 days of school</a:t>
            </a:r>
          </a:p>
        </p:txBody>
      </p:sp>
      <p:sp>
        <p:nvSpPr>
          <p:cNvPr id="17" name="Rectangle 16"/>
          <p:cNvSpPr/>
          <p:nvPr/>
        </p:nvSpPr>
        <p:spPr>
          <a:xfrm>
            <a:off x="236553" y="5675927"/>
            <a:ext cx="8567928" cy="266700"/>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GRADUATION RATE</a:t>
            </a:r>
          </a:p>
        </p:txBody>
      </p:sp>
      <p:sp>
        <p:nvSpPr>
          <p:cNvPr id="20" name="Rectangle 34"/>
          <p:cNvSpPr>
            <a:spLocks noChangeArrowheads="1"/>
          </p:cNvSpPr>
          <p:nvPr/>
        </p:nvSpPr>
        <p:spPr bwMode="auto">
          <a:xfrm>
            <a:off x="210795" y="5962755"/>
            <a:ext cx="8574087" cy="451406"/>
          </a:xfrm>
          <a:prstGeom prst="rect">
            <a:avLst/>
          </a:prstGeom>
          <a:noFill/>
          <a:ln>
            <a:noFill/>
          </a:ln>
          <a:extLst/>
        </p:spPr>
        <p:txBody>
          <a:bodyPr>
            <a:spAutoFit/>
          </a:bodyPr>
          <a:lstStyle/>
          <a:p>
            <a:pPr marL="228600" indent="-228600" fontAlgn="base">
              <a:spcBef>
                <a:spcPct val="0"/>
              </a:spcBef>
              <a:spcAft>
                <a:spcPts val="400"/>
              </a:spcAft>
              <a:buFontTx/>
              <a:buAutoNum type="arabicPeriod" startAt="16"/>
              <a:tabLst>
                <a:tab pos="465138" algn="l"/>
              </a:tabLst>
              <a:defRPr/>
            </a:pPr>
            <a:r>
              <a:rPr lang="en-US" sz="1000" b="1" dirty="0">
                <a:solidFill>
                  <a:prstClr val="black"/>
                </a:solidFill>
                <a:cs typeface="Arial" panose="020B0604020202020204" pitchFamily="34" charset="0"/>
              </a:rPr>
              <a:t>4-Year Cohort Graduation Rate (%)</a:t>
            </a:r>
          </a:p>
          <a:p>
            <a:pPr marL="228600" indent="-228600" fontAlgn="base">
              <a:spcBef>
                <a:spcPct val="0"/>
              </a:spcBef>
              <a:spcAft>
                <a:spcPts val="400"/>
              </a:spcAft>
              <a:buFontTx/>
              <a:buAutoNum type="arabicPeriod" startAt="16"/>
              <a:tabLst>
                <a:tab pos="465138" algn="l"/>
              </a:tabLst>
              <a:defRPr/>
            </a:pPr>
            <a:r>
              <a:rPr lang="en-US" sz="1000" b="1" dirty="0">
                <a:solidFill>
                  <a:prstClr val="black"/>
                </a:solidFill>
                <a:cs typeface="Arial" charset="0"/>
              </a:rPr>
              <a:t>5-Year Extended Cohort Graduation Rate (%) </a:t>
            </a:r>
          </a:p>
        </p:txBody>
      </p:sp>
      <p:sp>
        <p:nvSpPr>
          <p:cNvPr id="19" name="Rectangle 18"/>
          <p:cNvSpPr/>
          <p:nvPr/>
        </p:nvSpPr>
        <p:spPr>
          <a:xfrm>
            <a:off x="214313" y="942093"/>
            <a:ext cx="8586787" cy="551193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43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175"/>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cxnSp>
        <p:nvCxnSpPr>
          <p:cNvPr id="3" name="Straight Arrow Connector 2"/>
          <p:cNvCxnSpPr/>
          <p:nvPr/>
        </p:nvCxnSpPr>
        <p:spPr>
          <a:xfrm flipH="1">
            <a:off x="441293" y="4776162"/>
            <a:ext cx="676307" cy="2906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10940" y="1524000"/>
            <a:ext cx="734922" cy="2774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10940" y="1801420"/>
            <a:ext cx="734922" cy="2188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60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00063"/>
            <a:ext cx="8229600" cy="712787"/>
          </a:xfrm>
        </p:spPr>
        <p:txBody>
          <a:bodyPr/>
          <a:lstStyle/>
          <a:p>
            <a:pPr eaLnBrk="1" hangingPunct="1"/>
            <a:r>
              <a:rPr lang="en-US" altLang="en-US" sz="2400" i="1" dirty="0" smtClean="0"/>
              <a:t>Exceeding the Bar Indicators</a:t>
            </a:r>
            <a:br>
              <a:rPr lang="en-US" altLang="en-US" sz="2400" i="1" dirty="0" smtClean="0"/>
            </a:br>
            <a:r>
              <a:rPr lang="en-US" altLang="en-US" sz="2400" dirty="0" smtClean="0"/>
              <a:t/>
            </a:r>
            <a:br>
              <a:rPr lang="en-US" altLang="en-US" sz="2400" dirty="0" smtClean="0"/>
            </a:br>
            <a:endParaRPr lang="en-US" altLang="en-US" sz="2400" dirty="0" smtClean="0"/>
          </a:p>
        </p:txBody>
      </p:sp>
      <p:sp>
        <p:nvSpPr>
          <p:cNvPr id="3" name="Content Placeholder 2"/>
          <p:cNvSpPr>
            <a:spLocks noGrp="1"/>
          </p:cNvSpPr>
          <p:nvPr>
            <p:ph idx="1"/>
          </p:nvPr>
        </p:nvSpPr>
        <p:spPr>
          <a:xfrm>
            <a:off x="474663" y="1052513"/>
            <a:ext cx="8229600" cy="5315336"/>
          </a:xfrm>
        </p:spPr>
        <p:txBody>
          <a:bodyPr/>
          <a:lstStyle/>
          <a:p>
            <a:pPr marL="0" indent="0" eaLnBrk="1" hangingPunct="1">
              <a:buFont typeface="Arial" panose="020B0604020202020204" pitchFamily="34" charset="0"/>
              <a:buNone/>
              <a:defRPr/>
            </a:pPr>
            <a:r>
              <a:rPr lang="en-US" sz="1400" dirty="0" smtClean="0"/>
              <a:t>In addition to the seventeen (17) items within the College and Career Ready Performance Index, high schools may earn additional points for these supplemental indicators.  </a:t>
            </a:r>
          </a:p>
          <a:p>
            <a:pPr marL="0" indent="0" eaLnBrk="1" hangingPunct="1">
              <a:buFont typeface="Arial" panose="020B0604020202020204" pitchFamily="34" charset="0"/>
              <a:buNone/>
              <a:defRPr/>
            </a:pPr>
            <a:endParaRPr lang="en-US" sz="800" dirty="0" smtClean="0"/>
          </a:p>
          <a:p>
            <a:pPr marL="228600" indent="-228600" eaLnBrk="1" hangingPunct="1">
              <a:buFont typeface="Arial" charset="0"/>
              <a:buAutoNum type="arabicPeriod"/>
              <a:defRPr/>
            </a:pPr>
            <a:r>
              <a:rPr lang="en-US" sz="1100" dirty="0" smtClean="0">
                <a:solidFill>
                  <a:srgbClr val="00B050"/>
                </a:solidFill>
                <a:cs typeface="Arial" pitchFamily="34" charset="0"/>
              </a:rPr>
              <a:t>Percent of graduates earning credit in a physics course  </a:t>
            </a:r>
          </a:p>
          <a:p>
            <a:pPr marL="228600" indent="-228600" eaLnBrk="1" hangingPunct="1">
              <a:buFont typeface="Arial" charset="0"/>
              <a:buAutoNum type="arabicPeriod"/>
              <a:defRPr/>
            </a:pPr>
            <a:r>
              <a:rPr lang="en-US" sz="1100" dirty="0" smtClean="0">
                <a:solidFill>
                  <a:srgbClr val="00B050"/>
                </a:solidFill>
                <a:cs typeface="Arial" pitchFamily="34" charset="0"/>
              </a:rPr>
              <a:t>Percent of first time 9</a:t>
            </a:r>
            <a:r>
              <a:rPr lang="en-US" sz="1100" baseline="30000" dirty="0" smtClean="0">
                <a:solidFill>
                  <a:srgbClr val="00B050"/>
                </a:solidFill>
                <a:cs typeface="Arial" pitchFamily="34" charset="0"/>
              </a:rPr>
              <a:t>th</a:t>
            </a:r>
            <a:r>
              <a:rPr lang="en-US" sz="1100" dirty="0" smtClean="0">
                <a:solidFill>
                  <a:srgbClr val="00B050"/>
                </a:solidFill>
                <a:cs typeface="Arial" pitchFamily="34" charset="0"/>
              </a:rPr>
              <a:t> grade students with disabilities earning 3 Carnegie Unit Credits in 3 core content areas (ELA, mathematics, science, social studies) and scoring at Developing Learner or above on all required Georgia Milestones EOCs </a:t>
            </a:r>
          </a:p>
          <a:p>
            <a:pPr marL="228600" indent="-228600" eaLnBrk="1" hangingPunct="1">
              <a:buFont typeface="Arial" charset="0"/>
              <a:buAutoNum type="arabicPeriod"/>
              <a:defRPr/>
            </a:pPr>
            <a:r>
              <a:rPr lang="en-US" sz="1100" dirty="0" smtClean="0">
                <a:solidFill>
                  <a:srgbClr val="00B050"/>
                </a:solidFill>
                <a:cs typeface="Arial" pitchFamily="34" charset="0"/>
              </a:rPr>
              <a:t>Percent of first time 9</a:t>
            </a:r>
            <a:r>
              <a:rPr lang="en-US" sz="1100" baseline="30000" dirty="0" smtClean="0">
                <a:solidFill>
                  <a:srgbClr val="00B050"/>
                </a:solidFill>
                <a:cs typeface="Arial" pitchFamily="34" charset="0"/>
              </a:rPr>
              <a:t>th</a:t>
            </a:r>
            <a:r>
              <a:rPr lang="en-US" sz="1100" dirty="0" smtClean="0">
                <a:solidFill>
                  <a:srgbClr val="00B050"/>
                </a:solidFill>
                <a:cs typeface="Arial" pitchFamily="34" charset="0"/>
              </a:rPr>
              <a:t> grade students earning 4 </a:t>
            </a:r>
            <a:r>
              <a:rPr lang="en-US" sz="1100" dirty="0">
                <a:solidFill>
                  <a:srgbClr val="00B050"/>
                </a:solidFill>
                <a:cs typeface="Arial" pitchFamily="34" charset="0"/>
              </a:rPr>
              <a:t>Carnegie Unit Credits in </a:t>
            </a:r>
            <a:r>
              <a:rPr lang="en-US" sz="1100" dirty="0" smtClean="0">
                <a:solidFill>
                  <a:srgbClr val="00B050"/>
                </a:solidFill>
                <a:cs typeface="Arial" pitchFamily="34" charset="0"/>
              </a:rPr>
              <a:t>4 </a:t>
            </a:r>
            <a:r>
              <a:rPr lang="en-US" sz="1100" dirty="0">
                <a:solidFill>
                  <a:srgbClr val="00B050"/>
                </a:solidFill>
                <a:cs typeface="Arial" pitchFamily="34" charset="0"/>
              </a:rPr>
              <a:t>core content </a:t>
            </a:r>
            <a:r>
              <a:rPr lang="en-US" sz="1100" dirty="0" smtClean="0">
                <a:solidFill>
                  <a:srgbClr val="00B050"/>
                </a:solidFill>
                <a:cs typeface="Arial" pitchFamily="34" charset="0"/>
              </a:rPr>
              <a:t>areas (ELA, mathematics, science, social studies)</a:t>
            </a:r>
            <a:r>
              <a:rPr lang="en-US" sz="1100" dirty="0">
                <a:solidFill>
                  <a:srgbClr val="00B050"/>
                </a:solidFill>
                <a:cs typeface="Arial" pitchFamily="34" charset="0"/>
              </a:rPr>
              <a:t> and scoring </a:t>
            </a:r>
            <a:r>
              <a:rPr lang="en-US" sz="1100" dirty="0" smtClean="0">
                <a:solidFill>
                  <a:srgbClr val="00B050"/>
                </a:solidFill>
                <a:cs typeface="Arial" pitchFamily="34" charset="0"/>
              </a:rPr>
              <a:t>at Proficient Learner or above on </a:t>
            </a:r>
            <a:r>
              <a:rPr lang="en-US" sz="1100" dirty="0">
                <a:solidFill>
                  <a:srgbClr val="00B050"/>
                </a:solidFill>
                <a:cs typeface="Arial" pitchFamily="34" charset="0"/>
              </a:rPr>
              <a:t>all required </a:t>
            </a:r>
            <a:r>
              <a:rPr lang="en-US" sz="1100" dirty="0" smtClean="0">
                <a:solidFill>
                  <a:srgbClr val="00B050"/>
                </a:solidFill>
                <a:cs typeface="Arial" pitchFamily="34" charset="0"/>
              </a:rPr>
              <a:t>Georgia Milestones EOCs</a:t>
            </a:r>
            <a:endParaRPr lang="en-US" sz="1100" dirty="0">
              <a:solidFill>
                <a:srgbClr val="00B050"/>
              </a:solidFill>
              <a:cs typeface="Arial" pitchFamily="34" charset="0"/>
            </a:endParaRPr>
          </a:p>
          <a:p>
            <a:pPr marL="228600" indent="-228600" eaLnBrk="1" hangingPunct="1">
              <a:buFont typeface="Arial" charset="0"/>
              <a:buAutoNum type="arabicPeriod"/>
              <a:defRPr/>
            </a:pPr>
            <a:r>
              <a:rPr lang="en-US" sz="1100" dirty="0" smtClean="0">
                <a:cs typeface="Arial" pitchFamily="34" charset="0"/>
              </a:rPr>
              <a:t>School has earned a Georgia Science, Technology, Engineering and Math (STEM) Program Certification </a:t>
            </a:r>
            <a:endParaRPr lang="en-US" sz="1100" dirty="0">
              <a:cs typeface="Arial" pitchFamily="34" charset="0"/>
            </a:endParaRPr>
          </a:p>
          <a:p>
            <a:pPr marL="228600" indent="-228600" eaLnBrk="1" hangingPunct="1">
              <a:buFont typeface="Arial" charset="0"/>
              <a:buNone/>
              <a:defRPr/>
            </a:pPr>
            <a:r>
              <a:rPr lang="en-US" sz="1100" dirty="0" smtClean="0">
                <a:solidFill>
                  <a:srgbClr val="00B050"/>
                </a:solidFill>
                <a:cs typeface="Arial" pitchFamily="34" charset="0"/>
              </a:rPr>
              <a:t>5.	Percent of English Learners with positive movement from one Performance Band to a higher Performance Band based on the ACCESS for ELLs</a:t>
            </a:r>
          </a:p>
          <a:p>
            <a:pPr marL="228600" indent="-228600" eaLnBrk="1" hangingPunct="1">
              <a:buFont typeface="Arial" charset="0"/>
              <a:buAutoNum type="arabicPeriod" startAt="6"/>
              <a:defRPr/>
            </a:pPr>
            <a:r>
              <a:rPr lang="en-US" sz="1100" dirty="0" smtClean="0">
                <a:solidFill>
                  <a:srgbClr val="00B050"/>
                </a:solidFill>
                <a:cs typeface="Arial" pitchFamily="34" charset="0"/>
              </a:rPr>
              <a:t>Percent of graduates completing a career-related Work-Based Learning Program or a career-related Capstone Project (includes IB projects; moves to face of CCRPI in 2016-2017)</a:t>
            </a:r>
          </a:p>
          <a:p>
            <a:pPr marL="228600" indent="-228600" eaLnBrk="1" hangingPunct="1">
              <a:buFont typeface="Arial" charset="0"/>
              <a:buAutoNum type="arabicPeriod" startAt="6"/>
              <a:defRPr/>
            </a:pPr>
            <a:r>
              <a:rPr lang="en-US" sz="1100" dirty="0" smtClean="0">
                <a:solidFill>
                  <a:srgbClr val="00B050"/>
                </a:solidFill>
                <a:cs typeface="Arial" pitchFamily="34" charset="0"/>
              </a:rPr>
              <a:t>Percent of graduates earning 3 or more high school credits in the same world language </a:t>
            </a:r>
          </a:p>
          <a:p>
            <a:pPr marL="228600" indent="-228600" eaLnBrk="1" hangingPunct="1">
              <a:buFont typeface="Arial" charset="0"/>
              <a:buAutoNum type="arabicPeriod" startAt="6"/>
              <a:defRPr/>
            </a:pPr>
            <a:r>
              <a:rPr lang="en-US" sz="1100" dirty="0">
                <a:cs typeface="Arial" pitchFamily="34" charset="0"/>
              </a:rPr>
              <a:t>Percent of teachers utilizing the Statewide Longitudinal Data </a:t>
            </a:r>
            <a:r>
              <a:rPr lang="en-US" sz="1100" dirty="0" smtClean="0">
                <a:cs typeface="Arial" pitchFamily="34" charset="0"/>
              </a:rPr>
              <a:t>System </a:t>
            </a:r>
            <a:r>
              <a:rPr lang="en-US" sz="1100" dirty="0">
                <a:cs typeface="Arial" pitchFamily="34" charset="0"/>
              </a:rPr>
              <a:t>(SLDS) </a:t>
            </a:r>
          </a:p>
          <a:p>
            <a:pPr marL="228600" indent="-228600" eaLnBrk="1" hangingPunct="1">
              <a:buFont typeface="Arial" charset="0"/>
              <a:buAutoNum type="arabicPeriod" startAt="6"/>
              <a:defRPr/>
            </a:pPr>
            <a:r>
              <a:rPr lang="en-US" sz="1100" dirty="0">
                <a:cs typeface="Arial" pitchFamily="34" charset="0"/>
              </a:rPr>
              <a:t>School or LEA-defined </a:t>
            </a:r>
            <a:r>
              <a:rPr lang="en-US" sz="1100" b="1" dirty="0">
                <a:cs typeface="Arial" pitchFamily="34" charset="0"/>
              </a:rPr>
              <a:t>innovative practice </a:t>
            </a:r>
            <a:r>
              <a:rPr lang="en-US" sz="1100" dirty="0">
                <a:cs typeface="Arial" pitchFamily="34" charset="0"/>
              </a:rPr>
              <a:t>accompanied by data </a:t>
            </a:r>
            <a:r>
              <a:rPr lang="en-US" sz="1100" b="1" dirty="0">
                <a:cs typeface="Arial" pitchFamily="34" charset="0"/>
              </a:rPr>
              <a:t>supporting improved student achievement</a:t>
            </a:r>
            <a:r>
              <a:rPr lang="en-US" sz="1100" dirty="0">
                <a:cs typeface="Arial" pitchFamily="34" charset="0"/>
              </a:rPr>
              <a:t>: examples include but are not limited to Charter System, Georgia College and Career </a:t>
            </a:r>
            <a:r>
              <a:rPr lang="en-US" sz="1100" dirty="0" smtClean="0">
                <a:cs typeface="Arial" pitchFamily="34" charset="0"/>
              </a:rPr>
              <a:t>Academy, Striving </a:t>
            </a:r>
            <a:r>
              <a:rPr lang="en-US" sz="1100" dirty="0">
                <a:cs typeface="Arial" pitchFamily="34" charset="0"/>
              </a:rPr>
              <a:t>Reader initiative, dual language immersion program, Literacy Design Collaborative (LDC) and/or Mathematics Design Collaborative (MDC), Response to Intervention (RTI), Positive Behavioral Interventions &amp; Supports (PBIS), local instructional initiatives, etc. Practice must be reported via the CCRPI Data Collection application. </a:t>
            </a:r>
          </a:p>
          <a:p>
            <a:pPr marL="228600" indent="-228600" eaLnBrk="1" hangingPunct="1">
              <a:buFont typeface="Arial" charset="0"/>
              <a:buAutoNum type="arabicPeriod" startAt="6"/>
              <a:defRPr/>
            </a:pPr>
            <a:r>
              <a:rPr lang="en-US" sz="1100" dirty="0">
                <a:cs typeface="Arial" pitchFamily="34" charset="0"/>
              </a:rPr>
              <a:t>School or LEA </a:t>
            </a:r>
            <a:r>
              <a:rPr lang="en-US" sz="1100" b="1" dirty="0" smtClean="0">
                <a:cs typeface="Arial" pitchFamily="34" charset="0"/>
              </a:rPr>
              <a:t>Research/Evidence-Based </a:t>
            </a:r>
            <a:r>
              <a:rPr lang="en-US" sz="1100" b="1" dirty="0">
                <a:cs typeface="Arial" pitchFamily="34" charset="0"/>
              </a:rPr>
              <a:t>Program/Practice </a:t>
            </a:r>
            <a:r>
              <a:rPr lang="en-US" sz="1100" dirty="0">
                <a:cs typeface="Arial" pitchFamily="34" charset="0"/>
              </a:rPr>
              <a:t>designed to facilitate a </a:t>
            </a:r>
            <a:r>
              <a:rPr lang="en-US" sz="1100" b="1" dirty="0">
                <a:cs typeface="Arial" pitchFamily="34" charset="0"/>
              </a:rPr>
              <a:t>personalized climate </a:t>
            </a:r>
            <a:r>
              <a:rPr lang="en-US" sz="1100" dirty="0">
                <a:cs typeface="Arial" pitchFamily="34" charset="0"/>
              </a:rPr>
              <a:t>in the school: </a:t>
            </a:r>
            <a:r>
              <a:rPr lang="en-US" sz="1100" dirty="0" smtClean="0">
                <a:cs typeface="Arial" pitchFamily="34" charset="0"/>
              </a:rPr>
              <a:t>examples </a:t>
            </a:r>
            <a:r>
              <a:rPr lang="en-US" sz="1100" dirty="0">
                <a:cs typeface="Arial" pitchFamily="34" charset="0"/>
              </a:rPr>
              <a:t>include but are not limited to Teachers as Advisors program; </a:t>
            </a:r>
            <a:r>
              <a:rPr lang="en-US" sz="1100" dirty="0" smtClean="0">
                <a:cs typeface="Arial" pitchFamily="34" charset="0"/>
              </a:rPr>
              <a:t>mentoring </a:t>
            </a:r>
            <a:r>
              <a:rPr lang="en-US" sz="1100" dirty="0">
                <a:cs typeface="Arial" pitchFamily="34" charset="0"/>
              </a:rPr>
              <a:t>program; Positive Behavioral Interventions &amp; Supports (PBIS); service-learning program; peer mediation; conflict mediation. </a:t>
            </a:r>
          </a:p>
          <a:p>
            <a:pPr marL="0" lvl="1" indent="0" eaLnBrk="1" hangingPunct="1">
              <a:buFont typeface="Arial" charset="0"/>
              <a:buNone/>
              <a:defRPr/>
            </a:pPr>
            <a:endParaRPr lang="en-US" sz="800" dirty="0" smtClean="0">
              <a:cs typeface="Arial" pitchFamily="34" charset="0"/>
            </a:endParaRPr>
          </a:p>
          <a:p>
            <a:pPr marL="287338" lvl="1" indent="-287338" eaLnBrk="1" hangingPunct="1">
              <a:spcBef>
                <a:spcPts val="600"/>
              </a:spcBef>
              <a:buFont typeface="Arial" charset="0"/>
              <a:buNone/>
              <a:defRPr/>
            </a:pPr>
            <a:r>
              <a:rPr lang="en-US" sz="1100" b="1" dirty="0" smtClean="0"/>
              <a:t>	To be included after statewide implementation:</a:t>
            </a:r>
          </a:p>
          <a:p>
            <a:pPr marL="287338" lvl="1" indent="-287338" eaLnBrk="1" hangingPunct="1">
              <a:spcBef>
                <a:spcPts val="600"/>
              </a:spcBef>
              <a:buFont typeface="Arial" charset="0"/>
              <a:buNone/>
              <a:defRPr/>
            </a:pPr>
            <a:r>
              <a:rPr lang="en-US" sz="1100" dirty="0" smtClean="0"/>
              <a:t>	</a:t>
            </a:r>
            <a:r>
              <a:rPr lang="en-US" sz="1000" dirty="0" smtClean="0"/>
              <a:t>Percent of tested students scoring at a proficient level on a Soft Skills Assessment </a:t>
            </a:r>
          </a:p>
          <a:p>
            <a:pPr marL="287338" lvl="1" indent="-287338" eaLnBrk="1" hangingPunct="1">
              <a:spcBef>
                <a:spcPts val="600"/>
              </a:spcBef>
              <a:buFont typeface="Arial" charset="0"/>
              <a:buNone/>
              <a:defRPr/>
            </a:pPr>
            <a:r>
              <a:rPr lang="en-US" sz="1100" dirty="0"/>
              <a:t>	</a:t>
            </a:r>
            <a:r>
              <a:rPr lang="en-US" sz="1000" dirty="0" smtClean="0"/>
              <a:t>School’s performance on the Georgia Teacher Effectiveness Measure (TEM)</a:t>
            </a:r>
          </a:p>
          <a:p>
            <a:pPr marL="287338" indent="-287338" eaLnBrk="1" hangingPunct="1">
              <a:spcBef>
                <a:spcPts val="600"/>
              </a:spcBef>
              <a:buFont typeface="Arial" charset="0"/>
              <a:buNone/>
              <a:defRPr/>
            </a:pPr>
            <a:r>
              <a:rPr lang="en-US" sz="1000" dirty="0" smtClean="0"/>
              <a:t>	School’s performance on the Georgia Leader Effectiveness Measure (LEM)</a:t>
            </a:r>
          </a:p>
          <a:p>
            <a:pPr marL="287338" indent="-287338" eaLnBrk="1" hangingPunct="1">
              <a:spcBef>
                <a:spcPts val="600"/>
              </a:spcBef>
              <a:buFont typeface="Arial" charset="0"/>
              <a:buNone/>
              <a:defRPr/>
            </a:pPr>
            <a:r>
              <a:rPr lang="en-US" sz="1200" dirty="0"/>
              <a:t>	</a:t>
            </a:r>
            <a:endParaRPr lang="en-US" sz="1400" dirty="0" smtClean="0"/>
          </a:p>
        </p:txBody>
      </p:sp>
      <p:sp>
        <p:nvSpPr>
          <p:cNvPr id="5" name="Rectangle 4"/>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hangingPunct="0">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spTree>
    <p:extLst>
      <p:ext uri="{BB962C8B-B14F-4D97-AF65-F5344CB8AC3E}">
        <p14:creationId xmlns:p14="http://schemas.microsoft.com/office/powerpoint/2010/main" val="345583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nvSpPr>
        <p:spPr bwMode="auto">
          <a:xfrm>
            <a:off x="1971675" y="12700"/>
            <a:ext cx="6172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000" b="1">
                <a:solidFill>
                  <a:prstClr val="black"/>
                </a:solidFill>
                <a:cs typeface="Arial" panose="020B0604020202020204" pitchFamily="34" charset="0"/>
              </a:rPr>
              <a:t>2016 College and Career Ready Performance Index</a:t>
            </a:r>
            <a:br>
              <a:rPr lang="en-US" altLang="en-US" sz="2000" b="1">
                <a:solidFill>
                  <a:prstClr val="black"/>
                </a:solidFill>
                <a:cs typeface="Arial" panose="020B0604020202020204" pitchFamily="34" charset="0"/>
              </a:rPr>
            </a:br>
            <a:r>
              <a:rPr lang="en-US" altLang="en-US" sz="2000" b="1">
                <a:solidFill>
                  <a:prstClr val="black"/>
                </a:solidFill>
                <a:cs typeface="Arial" panose="020B0604020202020204" pitchFamily="34" charset="0"/>
              </a:rPr>
              <a:t>Middle School Grades 6 - 8</a:t>
            </a:r>
          </a:p>
        </p:txBody>
      </p:sp>
      <p:sp>
        <p:nvSpPr>
          <p:cNvPr id="34" name="Rectangle 33"/>
          <p:cNvSpPr/>
          <p:nvPr/>
        </p:nvSpPr>
        <p:spPr>
          <a:xfrm>
            <a:off x="242020" y="895161"/>
            <a:ext cx="8586294" cy="331469"/>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CONTENT MASTERY</a:t>
            </a:r>
          </a:p>
        </p:txBody>
      </p:sp>
      <p:sp>
        <p:nvSpPr>
          <p:cNvPr id="15369" name="Rectangle 34"/>
          <p:cNvSpPr>
            <a:spLocks noChangeArrowheads="1"/>
          </p:cNvSpPr>
          <p:nvPr/>
        </p:nvSpPr>
        <p:spPr bwMode="auto">
          <a:xfrm>
            <a:off x="240849" y="3830472"/>
            <a:ext cx="8645073" cy="1590179"/>
          </a:xfrm>
          <a:prstGeom prst="rect">
            <a:avLst/>
          </a:prstGeom>
          <a:noFill/>
          <a:ln>
            <a:noFill/>
          </a:ln>
          <a:extLst/>
        </p:spPr>
        <p:txBody>
          <a:bodyPr wrap="square">
            <a:spAutoFit/>
          </a:bodyPr>
          <a:lstStyle/>
          <a:p>
            <a:pPr marL="228600" indent="-228600" fontAlgn="base">
              <a:spcBef>
                <a:spcPct val="0"/>
              </a:spcBef>
              <a:spcAft>
                <a:spcPts val="400"/>
              </a:spcAft>
              <a:buFont typeface="+mj-lt"/>
              <a:buAutoNum type="arabicPeriod" startAt="5"/>
              <a:tabLst>
                <a:tab pos="465138" algn="l"/>
              </a:tabLst>
              <a:defRPr/>
            </a:pPr>
            <a:r>
              <a:rPr lang="en-US" sz="1200" b="1" dirty="0" smtClean="0">
                <a:solidFill>
                  <a:srgbClr val="00B050"/>
                </a:solidFill>
                <a:cs typeface="Arial" charset="0"/>
              </a:rPr>
              <a:t>Percent </a:t>
            </a:r>
            <a:r>
              <a:rPr lang="en-US" sz="1200" b="1" dirty="0">
                <a:solidFill>
                  <a:srgbClr val="00B050"/>
                </a:solidFill>
                <a:cs typeface="Arial" charset="0"/>
              </a:rPr>
              <a:t>of English Learners with positive movement from one Performance Band to a higher Performance Band as measured by the ACCESS for ELLs</a:t>
            </a:r>
          </a:p>
          <a:p>
            <a:pPr marL="228600" indent="-228600" fontAlgn="base">
              <a:spcBef>
                <a:spcPct val="0"/>
              </a:spcBef>
              <a:spcAft>
                <a:spcPts val="400"/>
              </a:spcAft>
              <a:buFont typeface="+mj-lt"/>
              <a:buAutoNum type="arabicPeriod" startAt="5"/>
              <a:tabLst>
                <a:tab pos="465138" algn="l"/>
              </a:tabLst>
              <a:defRPr/>
            </a:pPr>
            <a:r>
              <a:rPr lang="en-US" sz="1200" b="1" dirty="0">
                <a:solidFill>
                  <a:srgbClr val="00B050"/>
                </a:solidFill>
                <a:cs typeface="Arial" charset="0"/>
              </a:rPr>
              <a:t>Percent of Students With Disabilities served in general education environments greater than 80% of the school day</a:t>
            </a:r>
          </a:p>
          <a:p>
            <a:pPr marL="228600" indent="-228600" fontAlgn="base">
              <a:spcBef>
                <a:spcPct val="0"/>
              </a:spcBef>
              <a:spcAft>
                <a:spcPts val="400"/>
              </a:spcAft>
              <a:buFont typeface="+mj-lt"/>
              <a:buAutoNum type="arabicPeriod" startAt="5"/>
              <a:tabLst>
                <a:tab pos="465138" algn="l"/>
              </a:tabLst>
              <a:defRPr/>
            </a:pPr>
            <a:r>
              <a:rPr lang="en-US" sz="1200" b="1" dirty="0">
                <a:solidFill>
                  <a:prstClr val="black"/>
                </a:solidFill>
                <a:cs typeface="Arial" charset="0"/>
              </a:rPr>
              <a:t>Percent of students in grade 8 achieving a Lexile measure equal to or greater than 1050 on the Georgia </a:t>
            </a:r>
            <a:r>
              <a:rPr lang="en-US" sz="1200" b="1" dirty="0" smtClean="0">
                <a:solidFill>
                  <a:prstClr val="black"/>
                </a:solidFill>
                <a:cs typeface="Arial" charset="0"/>
              </a:rPr>
              <a:t>Milestones ELA EOG </a:t>
            </a:r>
            <a:endParaRPr lang="en-US" sz="1200" b="1" dirty="0">
              <a:solidFill>
                <a:prstClr val="black"/>
              </a:solidFill>
              <a:cs typeface="Arial" charset="0"/>
            </a:endParaRPr>
          </a:p>
          <a:p>
            <a:pPr marL="228600" indent="-228600" fontAlgn="base">
              <a:spcBef>
                <a:spcPct val="0"/>
              </a:spcBef>
              <a:spcAft>
                <a:spcPts val="400"/>
              </a:spcAft>
              <a:buFont typeface="+mj-lt"/>
              <a:buAutoNum type="arabicPeriod" startAt="5"/>
              <a:tabLst>
                <a:tab pos="465138" algn="l"/>
              </a:tabLst>
              <a:defRPr/>
            </a:pPr>
            <a:r>
              <a:rPr lang="en-US" sz="1200" b="1" dirty="0">
                <a:solidFill>
                  <a:prstClr val="black"/>
                </a:solidFill>
                <a:cs typeface="Arial" charset="0"/>
              </a:rPr>
              <a:t>Percent of students completing 2 or more state defined career related assessments/inventories and a state defined Individual Graduation Plan by the end of grade 8</a:t>
            </a:r>
          </a:p>
          <a:p>
            <a:pPr marL="228600" indent="-228600" fontAlgn="base">
              <a:spcBef>
                <a:spcPct val="0"/>
              </a:spcBef>
              <a:spcAft>
                <a:spcPts val="400"/>
              </a:spcAft>
              <a:buFont typeface="+mj-lt"/>
              <a:buAutoNum type="arabicPeriod" startAt="5"/>
              <a:tabLst>
                <a:tab pos="465138" algn="l"/>
              </a:tabLst>
              <a:defRPr/>
            </a:pPr>
            <a:r>
              <a:rPr lang="en-US" sz="1200" b="1" dirty="0">
                <a:solidFill>
                  <a:srgbClr val="00B050"/>
                </a:solidFill>
                <a:cs typeface="Arial" charset="0"/>
              </a:rPr>
              <a:t>Percent of students missing fewer than 6 </a:t>
            </a:r>
            <a:r>
              <a:rPr lang="en-US" sz="1200" b="1" dirty="0" smtClean="0">
                <a:solidFill>
                  <a:srgbClr val="00B050"/>
                </a:solidFill>
                <a:cs typeface="Arial" charset="0"/>
              </a:rPr>
              <a:t>days </a:t>
            </a:r>
            <a:r>
              <a:rPr lang="en-US" sz="1200" b="1" dirty="0">
                <a:solidFill>
                  <a:srgbClr val="00B050"/>
                </a:solidFill>
                <a:cs typeface="Arial" charset="0"/>
              </a:rPr>
              <a:t>of </a:t>
            </a:r>
            <a:r>
              <a:rPr lang="en-US" sz="1200" b="1" dirty="0" smtClean="0">
                <a:solidFill>
                  <a:srgbClr val="00B050"/>
                </a:solidFill>
                <a:cs typeface="Arial" charset="0"/>
              </a:rPr>
              <a:t>school</a:t>
            </a:r>
            <a:endParaRPr lang="en-US" sz="1200" b="1" dirty="0">
              <a:solidFill>
                <a:srgbClr val="00B050"/>
              </a:solidFill>
              <a:cs typeface="Arial" charset="0"/>
            </a:endParaRPr>
          </a:p>
        </p:txBody>
      </p:sp>
      <p:sp>
        <p:nvSpPr>
          <p:cNvPr id="38" name="Rectangle 37"/>
          <p:cNvSpPr/>
          <p:nvPr/>
        </p:nvSpPr>
        <p:spPr>
          <a:xfrm>
            <a:off x="243951" y="3396769"/>
            <a:ext cx="8573478" cy="334597"/>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POST MIDDLE SCHOOL READINESS</a:t>
            </a:r>
          </a:p>
        </p:txBody>
      </p:sp>
      <p:sp>
        <p:nvSpPr>
          <p:cNvPr id="43" name="Rectangle 42"/>
          <p:cNvSpPr/>
          <p:nvPr/>
        </p:nvSpPr>
        <p:spPr>
          <a:xfrm>
            <a:off x="229625" y="5579253"/>
            <a:ext cx="8582219" cy="305313"/>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PREDICTOR FOR HIGH SCHOOL GRADUATION </a:t>
            </a:r>
          </a:p>
        </p:txBody>
      </p:sp>
      <p:sp>
        <p:nvSpPr>
          <p:cNvPr id="2" name="Rectangle 1"/>
          <p:cNvSpPr/>
          <p:nvPr/>
        </p:nvSpPr>
        <p:spPr>
          <a:xfrm>
            <a:off x="157163" y="5678488"/>
            <a:ext cx="8294687" cy="538162"/>
          </a:xfrm>
          <a:prstGeom prst="rect">
            <a:avLst/>
          </a:prstGeom>
        </p:spPr>
        <p:txBody>
          <a:bodyPr>
            <a:spAutoFit/>
          </a:bodyPr>
          <a:lstStyle/>
          <a:p>
            <a:pPr fontAlgn="base">
              <a:spcBef>
                <a:spcPct val="0"/>
              </a:spcBef>
              <a:spcAft>
                <a:spcPts val="600"/>
              </a:spcAft>
              <a:defRPr/>
            </a:pPr>
            <a:endParaRPr lang="en-US" sz="1200" b="1" dirty="0">
              <a:solidFill>
                <a:srgbClr val="00B050"/>
              </a:solidFill>
              <a:cs typeface="Arial" charset="0"/>
            </a:endParaRPr>
          </a:p>
          <a:p>
            <a:pPr marL="288925" indent="-288925" fontAlgn="base">
              <a:spcBef>
                <a:spcPct val="0"/>
              </a:spcBef>
              <a:spcAft>
                <a:spcPts val="600"/>
              </a:spcAft>
              <a:buFont typeface="+mj-lt"/>
              <a:buAutoNum type="arabicPeriod" startAt="13"/>
              <a:defRPr/>
            </a:pPr>
            <a:endParaRPr lang="en-US" sz="1200" b="1" dirty="0">
              <a:solidFill>
                <a:srgbClr val="00B050"/>
              </a:solidFill>
              <a:cs typeface="Arial" panose="020B0604020202020204" pitchFamily="34" charset="0"/>
            </a:endParaRPr>
          </a:p>
        </p:txBody>
      </p:sp>
      <p:sp>
        <p:nvSpPr>
          <p:cNvPr id="14" name="Rectangle 13"/>
          <p:cNvSpPr/>
          <p:nvPr/>
        </p:nvSpPr>
        <p:spPr>
          <a:xfrm>
            <a:off x="236538" y="884238"/>
            <a:ext cx="8586787" cy="555466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16400"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175"/>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3"/>
          <p:cNvSpPr txBox="1">
            <a:spLocks noChangeArrowheads="1"/>
          </p:cNvSpPr>
          <p:nvPr/>
        </p:nvSpPr>
        <p:spPr bwMode="auto">
          <a:xfrm>
            <a:off x="245160" y="1345943"/>
            <a:ext cx="8640762" cy="2164695"/>
          </a:xfrm>
          <a:prstGeom prst="rect">
            <a:avLst/>
          </a:prstGeom>
          <a:noFill/>
          <a:ln>
            <a:solidFill>
              <a:srgbClr val="FF0000"/>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r>
            <a:r>
              <a:rPr lang="en-US" sz="1200" b="1" dirty="0" smtClean="0">
                <a:solidFill>
                  <a:prstClr val="black"/>
                </a:solidFill>
                <a:latin typeface="Calibri"/>
                <a:cs typeface="Arial" panose="020B0604020202020204" pitchFamily="34" charset="0"/>
              </a:rPr>
              <a:t>at Developing Learner or above on </a:t>
            </a:r>
            <a:r>
              <a:rPr lang="en-US" sz="1200" b="1" dirty="0">
                <a:solidFill>
                  <a:prstClr val="black"/>
                </a:solidFill>
                <a:latin typeface="Calibri"/>
                <a:cs typeface="Arial" panose="020B0604020202020204" pitchFamily="34" charset="0"/>
              </a:rPr>
              <a:t>the Georgia Milestones </a:t>
            </a:r>
            <a:r>
              <a:rPr lang="en-US" sz="1200" b="1" dirty="0" smtClean="0">
                <a:solidFill>
                  <a:prstClr val="black"/>
                </a:solidFill>
                <a:latin typeface="Calibri"/>
                <a:cs typeface="Arial" charset="0"/>
              </a:rPr>
              <a:t>English Language Arts EOG </a:t>
            </a:r>
            <a:r>
              <a:rPr lang="en-US" sz="1200" b="1" dirty="0" smtClean="0">
                <a:solidFill>
                  <a:prstClr val="black"/>
                </a:solidFill>
                <a:latin typeface="Calibri"/>
                <a:cs typeface="Arial" panose="020B0604020202020204" pitchFamily="34" charset="0"/>
              </a:rPr>
              <a:t>(required </a:t>
            </a:r>
            <a:r>
              <a:rPr lang="en-US" sz="1200" b="1" dirty="0">
                <a:solidFill>
                  <a:prstClr val="black"/>
                </a:solidFill>
                <a:latin typeface="Calibri"/>
                <a:cs typeface="Arial" panose="020B0604020202020204" pitchFamily="34" charset="0"/>
              </a:rPr>
              <a:t>participation rate ≥ 95%)</a:t>
            </a:r>
          </a:p>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t>
            </a:r>
            <a:r>
              <a:rPr lang="en-US" sz="1200" b="1" dirty="0" smtClean="0">
                <a:solidFill>
                  <a:prstClr val="black"/>
                </a:solidFill>
                <a:latin typeface="Calibri"/>
                <a:cs typeface="Arial" panose="020B0604020202020204" pitchFamily="34" charset="0"/>
              </a:rPr>
              <a:t>Developing Learner or above on </a:t>
            </a:r>
            <a:r>
              <a:rPr lang="en-US" sz="1200" b="1" dirty="0">
                <a:solidFill>
                  <a:prstClr val="black"/>
                </a:solidFill>
                <a:latin typeface="Calibri"/>
                <a:cs typeface="Arial" panose="020B0604020202020204" pitchFamily="34" charset="0"/>
              </a:rPr>
              <a:t>the </a:t>
            </a:r>
            <a:r>
              <a:rPr lang="en-US" sz="1200" b="1" dirty="0">
                <a:solidFill>
                  <a:prstClr val="black"/>
                </a:solidFill>
                <a:latin typeface="Calibri"/>
                <a:cs typeface="Arial" charset="0"/>
              </a:rPr>
              <a:t>Georgia Milestones mathematics </a:t>
            </a:r>
            <a:r>
              <a:rPr lang="en-US" sz="1200" b="1" dirty="0" smtClean="0">
                <a:solidFill>
                  <a:prstClr val="black"/>
                </a:solidFill>
                <a:latin typeface="Calibri"/>
                <a:cs typeface="Arial" charset="0"/>
              </a:rPr>
              <a:t>EOG or EOC </a:t>
            </a:r>
            <a:r>
              <a:rPr lang="en-US" sz="1200" b="1" dirty="0" smtClean="0">
                <a:solidFill>
                  <a:prstClr val="black"/>
                </a:solidFill>
                <a:latin typeface="Calibri"/>
                <a:cs typeface="Arial" panose="020B0604020202020204" pitchFamily="34" charset="0"/>
              </a:rPr>
              <a:t>(required </a:t>
            </a:r>
            <a:r>
              <a:rPr lang="en-US" sz="1200" b="1" dirty="0">
                <a:solidFill>
                  <a:prstClr val="black"/>
                </a:solidFill>
                <a:latin typeface="Calibri"/>
                <a:cs typeface="Arial" panose="020B0604020202020204" pitchFamily="34" charset="0"/>
              </a:rPr>
              <a:t>participation rate ≥ 95%)</a:t>
            </a:r>
          </a:p>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t>
            </a:r>
            <a:r>
              <a:rPr lang="en-US" sz="1200" b="1" dirty="0" smtClean="0">
                <a:solidFill>
                  <a:prstClr val="black"/>
                </a:solidFill>
                <a:latin typeface="Calibri"/>
                <a:cs typeface="Arial" panose="020B0604020202020204" pitchFamily="34" charset="0"/>
              </a:rPr>
              <a:t>Developing Learner or above on </a:t>
            </a:r>
            <a:r>
              <a:rPr lang="en-US" sz="1200" b="1" dirty="0">
                <a:solidFill>
                  <a:prstClr val="black"/>
                </a:solidFill>
                <a:latin typeface="Calibri"/>
                <a:cs typeface="Arial" panose="020B0604020202020204" pitchFamily="34" charset="0"/>
              </a:rPr>
              <a:t>the </a:t>
            </a:r>
            <a:r>
              <a:rPr lang="en-US" sz="1200" b="1" dirty="0">
                <a:solidFill>
                  <a:prstClr val="black"/>
                </a:solidFill>
                <a:latin typeface="Calibri"/>
                <a:cs typeface="Arial" charset="0"/>
              </a:rPr>
              <a:t>Georgia Milestones </a:t>
            </a:r>
            <a:r>
              <a:rPr lang="en-US" sz="1200" b="1" dirty="0" smtClean="0">
                <a:solidFill>
                  <a:prstClr val="black"/>
                </a:solidFill>
                <a:latin typeface="Calibri"/>
                <a:cs typeface="Arial" charset="0"/>
              </a:rPr>
              <a:t>science EOG or EOC </a:t>
            </a:r>
            <a:r>
              <a:rPr lang="en-US" sz="12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t>
            </a:r>
            <a:r>
              <a:rPr lang="en-US" sz="1200" b="1" dirty="0" smtClean="0">
                <a:solidFill>
                  <a:prstClr val="black"/>
                </a:solidFill>
                <a:latin typeface="Calibri"/>
                <a:cs typeface="Arial" panose="020B0604020202020204" pitchFamily="34" charset="0"/>
              </a:rPr>
              <a:t>Developing Learner or above on </a:t>
            </a:r>
            <a:r>
              <a:rPr lang="en-US" sz="1200" b="1" dirty="0">
                <a:solidFill>
                  <a:prstClr val="black"/>
                </a:solidFill>
                <a:latin typeface="Calibri"/>
                <a:cs typeface="Arial" panose="020B0604020202020204" pitchFamily="34" charset="0"/>
              </a:rPr>
              <a:t>the </a:t>
            </a:r>
            <a:r>
              <a:rPr lang="en-US" sz="1200" b="1" dirty="0">
                <a:solidFill>
                  <a:prstClr val="black"/>
                </a:solidFill>
                <a:latin typeface="Calibri"/>
                <a:cs typeface="Arial" charset="0"/>
              </a:rPr>
              <a:t>Georgia Milestones social </a:t>
            </a:r>
            <a:r>
              <a:rPr lang="en-US" sz="1200" b="1" dirty="0" smtClean="0">
                <a:solidFill>
                  <a:prstClr val="black"/>
                </a:solidFill>
                <a:latin typeface="Calibri"/>
                <a:cs typeface="Arial" charset="0"/>
              </a:rPr>
              <a:t>studies EOG </a:t>
            </a:r>
            <a:r>
              <a:rPr lang="en-US" sz="1200" b="1" dirty="0">
                <a:solidFill>
                  <a:prstClr val="black"/>
                </a:solidFill>
                <a:latin typeface="Calibri"/>
                <a:cs typeface="Arial" panose="020B0604020202020204" pitchFamily="34" charset="0"/>
              </a:rPr>
              <a:t>(required participation rate ≥ 95</a:t>
            </a:r>
            <a:r>
              <a:rPr lang="en-US" sz="1200" b="1" dirty="0" smtClean="0">
                <a:solidFill>
                  <a:prstClr val="black"/>
                </a:solidFill>
                <a:latin typeface="Calibri"/>
                <a:cs typeface="Arial" panose="020B0604020202020204" pitchFamily="34" charset="0"/>
              </a:rPr>
              <a:t>%)</a:t>
            </a:r>
          </a:p>
          <a:p>
            <a:pPr fontAlgn="base">
              <a:spcBef>
                <a:spcPct val="0"/>
              </a:spcBef>
              <a:spcAft>
                <a:spcPts val="400"/>
              </a:spcAft>
              <a:tabLst>
                <a:tab pos="465138" algn="l"/>
              </a:tabLst>
              <a:defRPr/>
            </a:pPr>
            <a:r>
              <a:rPr lang="en-US" sz="1000" b="1" dirty="0">
                <a:solidFill>
                  <a:prstClr val="black"/>
                </a:solidFill>
                <a:latin typeface="Calibri"/>
                <a:cs typeface="Arial" panose="020B0604020202020204" pitchFamily="34" charset="0"/>
              </a:rPr>
              <a:t>*Developing Learners are weighted at </a:t>
            </a:r>
            <a:r>
              <a:rPr lang="en-US" sz="1000" b="1" dirty="0" smtClean="0">
                <a:solidFill>
                  <a:prstClr val="black"/>
                </a:solidFill>
                <a:latin typeface="Calibri"/>
                <a:cs typeface="Arial" panose="020B0604020202020204" pitchFamily="34" charset="0"/>
              </a:rPr>
              <a:t>0.5</a:t>
            </a:r>
            <a:r>
              <a:rPr lang="en-US" sz="1000" b="1" dirty="0">
                <a:solidFill>
                  <a:prstClr val="black"/>
                </a:solidFill>
                <a:latin typeface="Calibri"/>
                <a:cs typeface="Arial" panose="020B0604020202020204" pitchFamily="34" charset="0"/>
              </a:rPr>
              <a:t>, Proficient Learners are weighted at </a:t>
            </a:r>
            <a:r>
              <a:rPr lang="en-US" sz="1000" b="1" dirty="0" smtClean="0">
                <a:solidFill>
                  <a:prstClr val="black"/>
                </a:solidFill>
                <a:latin typeface="Calibri"/>
                <a:cs typeface="Arial" panose="020B0604020202020204" pitchFamily="34" charset="0"/>
              </a:rPr>
              <a:t>1.0</a:t>
            </a:r>
            <a:r>
              <a:rPr lang="en-US" sz="1000" b="1" dirty="0">
                <a:solidFill>
                  <a:prstClr val="black"/>
                </a:solidFill>
                <a:latin typeface="Calibri"/>
                <a:cs typeface="Arial" panose="020B0604020202020204" pitchFamily="34" charset="0"/>
              </a:rPr>
              <a:t>, and Distinguished Learners are weighted at </a:t>
            </a:r>
            <a:r>
              <a:rPr lang="en-US" sz="1000" b="1" dirty="0" smtClean="0">
                <a:solidFill>
                  <a:prstClr val="black"/>
                </a:solidFill>
                <a:latin typeface="Calibri"/>
                <a:cs typeface="Arial" panose="020B0604020202020204" pitchFamily="34" charset="0"/>
              </a:rPr>
              <a:t>1.5</a:t>
            </a:r>
            <a:r>
              <a:rPr lang="en-US" sz="1000" b="1" dirty="0">
                <a:solidFill>
                  <a:prstClr val="black"/>
                </a:solidFill>
                <a:latin typeface="Calibri"/>
                <a:cs typeface="Arial" panose="020B0604020202020204" pitchFamily="34" charset="0"/>
              </a:rPr>
              <a:t>.</a:t>
            </a:r>
          </a:p>
          <a:p>
            <a:pPr fontAlgn="base">
              <a:spcBef>
                <a:spcPct val="0"/>
              </a:spcBef>
              <a:spcAft>
                <a:spcPts val="400"/>
              </a:spcAft>
              <a:tabLst>
                <a:tab pos="465138" algn="l"/>
              </a:tabLst>
              <a:defRPr/>
            </a:pPr>
            <a:endParaRPr lang="en-US" sz="1200" b="1" dirty="0">
              <a:solidFill>
                <a:prstClr val="black"/>
              </a:solidFill>
              <a:latin typeface="Calibri"/>
              <a:cs typeface="Arial" panose="020B0604020202020204" pitchFamily="34" charset="0"/>
            </a:endParaRPr>
          </a:p>
        </p:txBody>
      </p:sp>
      <p:sp>
        <p:nvSpPr>
          <p:cNvPr id="12" name="Rectangle 34"/>
          <p:cNvSpPr>
            <a:spLocks noChangeArrowheads="1"/>
          </p:cNvSpPr>
          <p:nvPr/>
        </p:nvSpPr>
        <p:spPr bwMode="auto">
          <a:xfrm>
            <a:off x="241314" y="5986321"/>
            <a:ext cx="8644608" cy="276999"/>
          </a:xfrm>
          <a:prstGeom prst="rect">
            <a:avLst/>
          </a:prstGeom>
          <a:noFill/>
          <a:ln>
            <a:noFill/>
          </a:ln>
          <a:extLst/>
        </p:spPr>
        <p:txBody>
          <a:bodyPr wrap="square">
            <a:spAutoFit/>
          </a:bodyPr>
          <a:lstStyle/>
          <a:p>
            <a:pPr marL="228600" indent="-228600" fontAlgn="base">
              <a:spcBef>
                <a:spcPct val="0"/>
              </a:spcBef>
              <a:spcAft>
                <a:spcPts val="400"/>
              </a:spcAft>
              <a:buFont typeface="+mj-lt"/>
              <a:buAutoNum type="arabicPeriod" startAt="10"/>
              <a:tabLst>
                <a:tab pos="465138" algn="l"/>
              </a:tabLst>
              <a:defRPr/>
            </a:pPr>
            <a:r>
              <a:rPr lang="en-US" sz="1200" b="1" dirty="0" smtClean="0">
                <a:solidFill>
                  <a:prstClr val="black"/>
                </a:solidFill>
                <a:cs typeface="Arial" charset="0"/>
              </a:rPr>
              <a:t>Percent </a:t>
            </a:r>
            <a:r>
              <a:rPr lang="en-US" sz="1200" b="1" dirty="0">
                <a:solidFill>
                  <a:prstClr val="black"/>
                </a:solidFill>
                <a:cs typeface="Arial" charset="0"/>
              </a:rPr>
              <a:t>of students’ assessments </a:t>
            </a:r>
            <a:r>
              <a:rPr lang="en-US" sz="1200" b="1" dirty="0" smtClean="0">
                <a:solidFill>
                  <a:prstClr val="black"/>
                </a:solidFill>
                <a:cs typeface="Arial" charset="0"/>
              </a:rPr>
              <a:t>scoring at Proficient or Distinguished Learner on Georgia </a:t>
            </a:r>
            <a:r>
              <a:rPr lang="en-US" sz="1200" b="1" dirty="0">
                <a:solidFill>
                  <a:prstClr val="black"/>
                </a:solidFill>
                <a:cs typeface="Arial" charset="0"/>
              </a:rPr>
              <a:t>Milestones </a:t>
            </a:r>
            <a:r>
              <a:rPr lang="en-US" sz="1200" b="1" dirty="0" smtClean="0">
                <a:solidFill>
                  <a:prstClr val="black"/>
                </a:solidFill>
                <a:cs typeface="Arial" charset="0"/>
              </a:rPr>
              <a:t>EOGs or EOCs</a:t>
            </a:r>
            <a:endParaRPr lang="en-US" sz="1200" b="1" dirty="0">
              <a:solidFill>
                <a:prstClr val="black"/>
              </a:solidFill>
              <a:cs typeface="Arial" charset="0"/>
            </a:endParaRPr>
          </a:p>
        </p:txBody>
      </p:sp>
      <p:sp>
        <p:nvSpPr>
          <p:cNvPr id="13" name="Rectangle 12"/>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cxnSp>
        <p:nvCxnSpPr>
          <p:cNvPr id="17" name="Straight Arrow Connector 16"/>
          <p:cNvCxnSpPr/>
          <p:nvPr/>
        </p:nvCxnSpPr>
        <p:spPr>
          <a:xfrm flipH="1">
            <a:off x="7682385" y="1629572"/>
            <a:ext cx="593970" cy="2090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272008" y="2071077"/>
            <a:ext cx="707362" cy="2227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503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458200" cy="1143000"/>
          </a:xfrm>
        </p:spPr>
        <p:txBody>
          <a:bodyPr/>
          <a:lstStyle/>
          <a:p>
            <a:pPr eaLnBrk="1" hangingPunct="1"/>
            <a:r>
              <a:rPr lang="en-US" altLang="en-US" sz="2400" i="1" smtClean="0"/>
              <a:t/>
            </a:r>
            <a:br>
              <a:rPr lang="en-US" altLang="en-US" sz="2400" i="1" smtClean="0"/>
            </a:br>
            <a:r>
              <a:rPr lang="en-US" altLang="en-US" sz="2400" i="1" smtClean="0"/>
              <a:t>Exceeding the Bar Indicators </a:t>
            </a:r>
            <a:br>
              <a:rPr lang="en-US" altLang="en-US" sz="2400" i="1" smtClean="0"/>
            </a:br>
            <a:r>
              <a:rPr lang="en-US" altLang="en-US" sz="2400" smtClean="0"/>
              <a:t/>
            </a:r>
            <a:br>
              <a:rPr lang="en-US" altLang="en-US" sz="2400" smtClean="0"/>
            </a:br>
            <a:endParaRPr lang="en-US" altLang="en-US" sz="2400" smtClean="0"/>
          </a:p>
        </p:txBody>
      </p:sp>
      <p:sp>
        <p:nvSpPr>
          <p:cNvPr id="3" name="Content Placeholder 2"/>
          <p:cNvSpPr>
            <a:spLocks noGrp="1"/>
          </p:cNvSpPr>
          <p:nvPr>
            <p:ph idx="1"/>
          </p:nvPr>
        </p:nvSpPr>
        <p:spPr>
          <a:xfrm>
            <a:off x="457200" y="1190625"/>
            <a:ext cx="8229600" cy="5468938"/>
          </a:xfrm>
        </p:spPr>
        <p:txBody>
          <a:bodyPr/>
          <a:lstStyle/>
          <a:p>
            <a:pPr marL="0" indent="0" eaLnBrk="1" hangingPunct="1">
              <a:buFont typeface="Arial" panose="020B0604020202020204" pitchFamily="34" charset="0"/>
              <a:buNone/>
              <a:defRPr/>
            </a:pPr>
            <a:r>
              <a:rPr lang="en-US" sz="1400" dirty="0" smtClean="0"/>
              <a:t>In addition to the ten (10) items within the College and Career Ready Performance Index, middle schools may earn additional points for these supplemental indicators.  </a:t>
            </a:r>
          </a:p>
          <a:p>
            <a:pPr marL="0" indent="0" eaLnBrk="1" hangingPunct="1">
              <a:buFont typeface="Arial" panose="020B0604020202020204" pitchFamily="34" charset="0"/>
              <a:buNone/>
              <a:defRPr/>
            </a:pPr>
            <a:endParaRPr lang="en-US" sz="1400" dirty="0" smtClean="0"/>
          </a:p>
          <a:p>
            <a:pPr marL="228600" indent="-228600" eaLnBrk="1" hangingPunct="1">
              <a:buFont typeface="Arial" charset="0"/>
              <a:buAutoNum type="arabicPeriod"/>
              <a:defRPr/>
            </a:pPr>
            <a:r>
              <a:rPr lang="en-US" sz="1200" dirty="0" smtClean="0">
                <a:solidFill>
                  <a:srgbClr val="00B050"/>
                </a:solidFill>
                <a:cs typeface="Arial" pitchFamily="34" charset="0"/>
              </a:rPr>
              <a:t>Percent </a:t>
            </a:r>
            <a:r>
              <a:rPr lang="en-US" sz="1200" dirty="0">
                <a:solidFill>
                  <a:srgbClr val="00B050"/>
                </a:solidFill>
                <a:cs typeface="Arial" pitchFamily="34" charset="0"/>
              </a:rPr>
              <a:t>of students </a:t>
            </a:r>
            <a:r>
              <a:rPr lang="en-US" sz="1200" dirty="0" smtClean="0">
                <a:solidFill>
                  <a:srgbClr val="00B050"/>
                </a:solidFill>
                <a:cs typeface="Arial" pitchFamily="34" charset="0"/>
              </a:rPr>
              <a:t>earning a passing score in three middle school courses in </a:t>
            </a:r>
            <a:r>
              <a:rPr lang="en-US" sz="1200" dirty="0">
                <a:solidFill>
                  <a:srgbClr val="00B050"/>
                </a:solidFill>
                <a:cs typeface="Arial" pitchFamily="34" charset="0"/>
              </a:rPr>
              <a:t>the fine </a:t>
            </a:r>
            <a:r>
              <a:rPr lang="en-US" sz="1200" dirty="0" smtClean="0">
                <a:solidFill>
                  <a:srgbClr val="00B050"/>
                </a:solidFill>
                <a:cs typeface="Arial" pitchFamily="34" charset="0"/>
              </a:rPr>
              <a:t>arts, or career exploratory, or world languages by the end of grade 8 (courses must be in the same area of concentration)</a:t>
            </a:r>
          </a:p>
          <a:p>
            <a:pPr marL="228600" indent="-228600" eaLnBrk="1" hangingPunct="1">
              <a:buFont typeface="Arial" charset="0"/>
              <a:buAutoNum type="arabicPeriod"/>
              <a:defRPr/>
            </a:pPr>
            <a:r>
              <a:rPr lang="en-US" sz="1200" dirty="0" smtClean="0">
                <a:solidFill>
                  <a:srgbClr val="00B050"/>
                </a:solidFill>
                <a:cs typeface="Arial" pitchFamily="34" charset="0"/>
              </a:rPr>
              <a:t>Percent </a:t>
            </a:r>
            <a:r>
              <a:rPr lang="en-US" sz="1200" dirty="0">
                <a:solidFill>
                  <a:srgbClr val="00B050"/>
                </a:solidFill>
                <a:cs typeface="Arial" pitchFamily="34" charset="0"/>
              </a:rPr>
              <a:t>of students earning at least one high school credit by the end of grade </a:t>
            </a:r>
            <a:r>
              <a:rPr lang="en-US" sz="1200" dirty="0" smtClean="0">
                <a:solidFill>
                  <a:srgbClr val="00B050"/>
                </a:solidFill>
                <a:cs typeface="Arial" pitchFamily="34" charset="0"/>
              </a:rPr>
              <a:t>8 (ELA, mathematics, science, social studies, world languages, fine arts, CTAE) and scoring at </a:t>
            </a:r>
            <a:r>
              <a:rPr lang="en-US" sz="1200" dirty="0" smtClean="0">
                <a:solidFill>
                  <a:srgbClr val="00B050"/>
                </a:solidFill>
              </a:rPr>
              <a:t>Proficient Learner or above on the required Georgia Milestones EOCs</a:t>
            </a:r>
            <a:endParaRPr lang="en-US" sz="1200" dirty="0">
              <a:solidFill>
                <a:srgbClr val="00B050"/>
              </a:solidFill>
            </a:endParaRPr>
          </a:p>
          <a:p>
            <a:pPr marL="228600" indent="-228600" eaLnBrk="1" hangingPunct="1">
              <a:buFont typeface="Arial" charset="0"/>
              <a:buAutoNum type="arabicPeriod"/>
              <a:defRPr/>
            </a:pPr>
            <a:r>
              <a:rPr lang="en-US" sz="1200" dirty="0" smtClean="0">
                <a:cs typeface="Arial" pitchFamily="34" charset="0"/>
              </a:rPr>
              <a:t>School </a:t>
            </a:r>
            <a:r>
              <a:rPr lang="en-US" sz="1200" dirty="0">
                <a:cs typeface="Arial" pitchFamily="34" charset="0"/>
              </a:rPr>
              <a:t>has earned a Georgia Science, Technology, Engineering and Math (STEM) Program </a:t>
            </a:r>
            <a:r>
              <a:rPr lang="en-US" sz="1200" dirty="0" smtClean="0">
                <a:cs typeface="Arial" pitchFamily="34" charset="0"/>
              </a:rPr>
              <a:t>Certification</a:t>
            </a:r>
          </a:p>
          <a:p>
            <a:pPr marL="228600" indent="-228600" eaLnBrk="1" hangingPunct="1">
              <a:buFont typeface="Arial" charset="0"/>
              <a:buAutoNum type="arabicPeriod"/>
              <a:defRPr/>
            </a:pPr>
            <a:r>
              <a:rPr lang="en-US" sz="1200" dirty="0">
                <a:cs typeface="Arial" pitchFamily="34" charset="0"/>
              </a:rPr>
              <a:t>Percent of teachers utilizing the Statewide Longitudinal Data </a:t>
            </a:r>
            <a:r>
              <a:rPr lang="en-US" sz="1200" dirty="0" smtClean="0">
                <a:cs typeface="Arial" pitchFamily="34" charset="0"/>
              </a:rPr>
              <a:t>System </a:t>
            </a:r>
            <a:r>
              <a:rPr lang="en-US" sz="1200" dirty="0">
                <a:cs typeface="Arial" pitchFamily="34" charset="0"/>
              </a:rPr>
              <a:t>(SLDS) </a:t>
            </a:r>
          </a:p>
          <a:p>
            <a:pPr marL="228600" indent="-228600" eaLnBrk="1" hangingPunct="1">
              <a:buFont typeface="Arial" charset="0"/>
              <a:buAutoNum type="arabicPeriod"/>
              <a:defRPr/>
            </a:pPr>
            <a:r>
              <a:rPr lang="en-US" sz="1200" dirty="0">
                <a:cs typeface="Arial" pitchFamily="34" charset="0"/>
              </a:rPr>
              <a:t>School or LEA-defined </a:t>
            </a:r>
            <a:r>
              <a:rPr lang="en-US" sz="1200" b="1" dirty="0">
                <a:cs typeface="Arial" pitchFamily="34" charset="0"/>
              </a:rPr>
              <a:t>innovative practice </a:t>
            </a:r>
            <a:r>
              <a:rPr lang="en-US" sz="1200" dirty="0">
                <a:cs typeface="Arial" pitchFamily="34" charset="0"/>
              </a:rPr>
              <a:t>accompanied by data </a:t>
            </a:r>
            <a:r>
              <a:rPr lang="en-US" sz="1200" b="1" dirty="0">
                <a:cs typeface="Arial" pitchFamily="34" charset="0"/>
              </a:rPr>
              <a:t>supporting improved student achievement</a:t>
            </a:r>
            <a:r>
              <a:rPr lang="en-US" sz="1200" dirty="0">
                <a:cs typeface="Arial" pitchFamily="34" charset="0"/>
              </a:rPr>
              <a:t>: examples include but are not limited to Charter System, Georgia College and Career Academy</a:t>
            </a:r>
            <a:r>
              <a:rPr lang="en-US" sz="1200" dirty="0" smtClean="0">
                <a:cs typeface="Arial" pitchFamily="34" charset="0"/>
              </a:rPr>
              <a:t>, </a:t>
            </a:r>
            <a:r>
              <a:rPr lang="en-US" sz="1200" dirty="0">
                <a:cs typeface="Arial" pitchFamily="34" charset="0"/>
              </a:rPr>
              <a:t>Striving Reader initiative, dual language immersion program, Literacy Design Collaborative (LDC) and/or Mathematics Design Collaborative (MDC), Response to Intervention (RTI), Positive Behavioral Interventions &amp; Supports (PBIS), local instructional initiatives, etc. Practice must be reported via the CCRPI Data Collection application. </a:t>
            </a:r>
          </a:p>
          <a:p>
            <a:pPr marL="228600" indent="-228600" eaLnBrk="1" hangingPunct="1">
              <a:buFont typeface="Arial" charset="0"/>
              <a:buAutoNum type="arabicPeriod" startAt="6"/>
              <a:defRPr/>
            </a:pPr>
            <a:r>
              <a:rPr lang="en-US" sz="1200" dirty="0">
                <a:cs typeface="Arial" pitchFamily="34" charset="0"/>
              </a:rPr>
              <a:t>School or LEA </a:t>
            </a:r>
            <a:r>
              <a:rPr lang="en-US" sz="1200" b="1" dirty="0" smtClean="0">
                <a:cs typeface="Arial" pitchFamily="34" charset="0"/>
              </a:rPr>
              <a:t>Research/Evidence-Based </a:t>
            </a:r>
            <a:r>
              <a:rPr lang="en-US" sz="1200" b="1" dirty="0">
                <a:cs typeface="Arial" pitchFamily="34" charset="0"/>
              </a:rPr>
              <a:t>Program/Practice </a:t>
            </a:r>
            <a:r>
              <a:rPr lang="en-US" sz="1200" dirty="0">
                <a:cs typeface="Arial" pitchFamily="34" charset="0"/>
              </a:rPr>
              <a:t>designed to facilitate a </a:t>
            </a:r>
            <a:r>
              <a:rPr lang="en-US" sz="1200" b="1" dirty="0">
                <a:cs typeface="Arial" pitchFamily="34" charset="0"/>
              </a:rPr>
              <a:t>personalized climate </a:t>
            </a:r>
            <a:r>
              <a:rPr lang="en-US" sz="1200" dirty="0">
                <a:cs typeface="Arial" pitchFamily="34" charset="0"/>
              </a:rPr>
              <a:t>in the school: </a:t>
            </a:r>
            <a:r>
              <a:rPr lang="en-US" sz="1200" dirty="0" smtClean="0">
                <a:cs typeface="Arial" pitchFamily="34" charset="0"/>
              </a:rPr>
              <a:t>examples </a:t>
            </a:r>
            <a:r>
              <a:rPr lang="en-US" sz="1200" dirty="0">
                <a:cs typeface="Arial" pitchFamily="34" charset="0"/>
              </a:rPr>
              <a:t>include but are not limited to Teachers as Advisors program; </a:t>
            </a:r>
            <a:r>
              <a:rPr lang="en-US" sz="1200" dirty="0" smtClean="0">
                <a:cs typeface="Arial" pitchFamily="34" charset="0"/>
              </a:rPr>
              <a:t>mentoring </a:t>
            </a:r>
            <a:r>
              <a:rPr lang="en-US" sz="1200" dirty="0">
                <a:cs typeface="Arial" pitchFamily="34" charset="0"/>
              </a:rPr>
              <a:t>program; Positive Behavioral Interventions &amp; Supports (PBIS); service-learning program; peer mediation; conflict mediation. </a:t>
            </a:r>
          </a:p>
          <a:p>
            <a:pPr marL="0" indent="0" eaLnBrk="1" hangingPunct="1">
              <a:buFont typeface="Arial" charset="0"/>
              <a:buNone/>
              <a:defRPr/>
            </a:pPr>
            <a:endParaRPr lang="en-US" sz="1200" dirty="0">
              <a:cs typeface="Arial" pitchFamily="34" charset="0"/>
            </a:endParaRPr>
          </a:p>
          <a:p>
            <a:pPr marL="0" indent="0" eaLnBrk="1" hangingPunct="1">
              <a:buFont typeface="Arial" charset="0"/>
              <a:buNone/>
              <a:defRPr/>
            </a:pPr>
            <a:endParaRPr lang="en-US" sz="1200" dirty="0" smtClean="0">
              <a:cs typeface="Arial" pitchFamily="34" charset="0"/>
            </a:endParaRPr>
          </a:p>
          <a:p>
            <a:pPr marL="346075" indent="-346075" eaLnBrk="1" hangingPunct="1">
              <a:spcBef>
                <a:spcPts val="1200"/>
              </a:spcBef>
              <a:buFont typeface="Arial" charset="0"/>
              <a:buNone/>
              <a:defRPr/>
            </a:pPr>
            <a:r>
              <a:rPr lang="en-US" sz="1200" b="1" dirty="0" smtClean="0"/>
              <a:t>	To be included after statewide implementation:</a:t>
            </a:r>
          </a:p>
          <a:p>
            <a:pPr marL="346075" indent="-346075" eaLnBrk="1" hangingPunct="1">
              <a:spcBef>
                <a:spcPts val="600"/>
              </a:spcBef>
              <a:buFont typeface="Arial" charset="0"/>
              <a:buNone/>
              <a:defRPr/>
            </a:pPr>
            <a:r>
              <a:rPr lang="en-US" sz="1200" dirty="0" smtClean="0"/>
              <a:t>	School’s performance on the Georgia Teacher Effectiveness Measure (TEM)</a:t>
            </a:r>
          </a:p>
          <a:p>
            <a:pPr marL="346075" indent="-346075" eaLnBrk="1" hangingPunct="1">
              <a:spcBef>
                <a:spcPts val="600"/>
              </a:spcBef>
              <a:buFont typeface="Arial" charset="0"/>
              <a:buNone/>
              <a:defRPr/>
            </a:pPr>
            <a:r>
              <a:rPr lang="en-US" sz="1200" dirty="0" smtClean="0"/>
              <a:t>	School’s performance on the Georgia Leader Effectiveness Measure (LEM)</a:t>
            </a:r>
          </a:p>
          <a:p>
            <a:pPr marL="346075" indent="-346075" eaLnBrk="1" hangingPunct="1">
              <a:spcBef>
                <a:spcPts val="600"/>
              </a:spcBef>
              <a:buFont typeface="Arial" charset="0"/>
              <a:buNone/>
              <a:defRPr/>
            </a:pPr>
            <a:r>
              <a:rPr lang="en-US" sz="1200" dirty="0" smtClean="0"/>
              <a:t>	</a:t>
            </a:r>
          </a:p>
          <a:p>
            <a:pPr marL="0" indent="0" eaLnBrk="1" hangingPunct="1">
              <a:spcBef>
                <a:spcPts val="1200"/>
              </a:spcBef>
              <a:buFont typeface="Arial" charset="0"/>
              <a:buNone/>
              <a:defRPr/>
            </a:pPr>
            <a:endParaRPr lang="en-US" sz="1200" dirty="0" smtClean="0"/>
          </a:p>
          <a:p>
            <a:pPr marL="0" indent="0" eaLnBrk="1" hangingPunct="1">
              <a:spcBef>
                <a:spcPts val="1200"/>
              </a:spcBef>
              <a:buFont typeface="Arial" charset="0"/>
              <a:buNone/>
              <a:defRPr/>
            </a:pPr>
            <a:endParaRPr lang="en-US" sz="1600" dirty="0" smtClean="0"/>
          </a:p>
          <a:p>
            <a:pPr eaLnBrk="1" hangingPunct="1">
              <a:spcBef>
                <a:spcPts val="1200"/>
              </a:spcBef>
              <a:buFont typeface="+mj-lt"/>
              <a:buAutoNum type="arabicPeriod"/>
              <a:defRPr/>
            </a:pPr>
            <a:endParaRPr lang="en-US" sz="1600" dirty="0" smtClean="0"/>
          </a:p>
        </p:txBody>
      </p:sp>
      <p:sp>
        <p:nvSpPr>
          <p:cNvPr id="5" name="Rectangle 4"/>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spTree>
    <p:extLst>
      <p:ext uri="{BB962C8B-B14F-4D97-AF65-F5344CB8AC3E}">
        <p14:creationId xmlns:p14="http://schemas.microsoft.com/office/powerpoint/2010/main" val="342424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nvSpPr>
        <p:spPr bwMode="auto">
          <a:xfrm>
            <a:off x="1971675" y="12700"/>
            <a:ext cx="6172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n-US" altLang="en-US" sz="2000" b="1">
                <a:solidFill>
                  <a:prstClr val="black"/>
                </a:solidFill>
                <a:cs typeface="Arial" panose="020B0604020202020204" pitchFamily="34" charset="0"/>
              </a:rPr>
              <a:t>2016 College and Career Ready Performance Index</a:t>
            </a:r>
            <a:br>
              <a:rPr lang="en-US" altLang="en-US" sz="2000" b="1">
                <a:solidFill>
                  <a:prstClr val="black"/>
                </a:solidFill>
                <a:cs typeface="Arial" panose="020B0604020202020204" pitchFamily="34" charset="0"/>
              </a:rPr>
            </a:br>
            <a:r>
              <a:rPr lang="en-US" altLang="en-US" sz="2000" b="1">
                <a:solidFill>
                  <a:prstClr val="black"/>
                </a:solidFill>
                <a:cs typeface="Arial" panose="020B0604020202020204" pitchFamily="34" charset="0"/>
              </a:rPr>
              <a:t>Elementary School Grades K - 5</a:t>
            </a:r>
          </a:p>
        </p:txBody>
      </p:sp>
      <p:sp>
        <p:nvSpPr>
          <p:cNvPr id="34" name="Rectangle 33"/>
          <p:cNvSpPr/>
          <p:nvPr/>
        </p:nvSpPr>
        <p:spPr>
          <a:xfrm>
            <a:off x="216124" y="979042"/>
            <a:ext cx="8575451" cy="317462"/>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CONTENT MASTERY</a:t>
            </a:r>
          </a:p>
        </p:txBody>
      </p:sp>
      <p:sp>
        <p:nvSpPr>
          <p:cNvPr id="17417" name="Rectangle 34"/>
          <p:cNvSpPr>
            <a:spLocks noChangeArrowheads="1"/>
          </p:cNvSpPr>
          <p:nvPr/>
        </p:nvSpPr>
        <p:spPr bwMode="auto">
          <a:xfrm>
            <a:off x="219761" y="3695267"/>
            <a:ext cx="8632371" cy="1877437"/>
          </a:xfrm>
          <a:prstGeom prst="rect">
            <a:avLst/>
          </a:prstGeom>
          <a:noFill/>
          <a:ln>
            <a:noFill/>
          </a:ln>
          <a:extLst/>
        </p:spPr>
        <p:txBody>
          <a:bodyPr wrap="square">
            <a:spAutoFit/>
          </a:bodyPr>
          <a:lstStyle/>
          <a:p>
            <a:pPr marL="228600" indent="-228600" fontAlgn="base">
              <a:spcBef>
                <a:spcPct val="0"/>
              </a:spcBef>
              <a:spcAft>
                <a:spcPts val="400"/>
              </a:spcAft>
              <a:buFont typeface="+mj-lt"/>
              <a:buAutoNum type="arabicPeriod" startAt="5"/>
              <a:tabLst>
                <a:tab pos="465138" algn="l"/>
              </a:tabLst>
              <a:defRPr/>
            </a:pPr>
            <a:r>
              <a:rPr lang="en-US" sz="1200" b="1" dirty="0" smtClean="0">
                <a:solidFill>
                  <a:srgbClr val="00B050"/>
                </a:solidFill>
                <a:cs typeface="Arial" charset="0"/>
              </a:rPr>
              <a:t>Percent </a:t>
            </a:r>
            <a:r>
              <a:rPr lang="en-US" sz="1200" b="1" dirty="0">
                <a:solidFill>
                  <a:srgbClr val="00B050"/>
                </a:solidFill>
                <a:cs typeface="Arial" charset="0"/>
              </a:rPr>
              <a:t>of English Learners with positive movement from one Performance Band to a higher Performance Band as </a:t>
            </a:r>
            <a:r>
              <a:rPr lang="en-US" sz="1200" b="1" dirty="0" smtClean="0">
                <a:solidFill>
                  <a:srgbClr val="00B050"/>
                </a:solidFill>
                <a:cs typeface="Arial" charset="0"/>
              </a:rPr>
              <a:t>measured by </a:t>
            </a:r>
            <a:r>
              <a:rPr lang="en-US" sz="1200" b="1" dirty="0">
                <a:solidFill>
                  <a:srgbClr val="00B050"/>
                </a:solidFill>
                <a:cs typeface="Arial" charset="0"/>
              </a:rPr>
              <a:t>the ACCESS for ELLs</a:t>
            </a:r>
          </a:p>
          <a:p>
            <a:pPr marL="228600" indent="-228600" fontAlgn="base">
              <a:spcBef>
                <a:spcPct val="0"/>
              </a:spcBef>
              <a:spcAft>
                <a:spcPts val="400"/>
              </a:spcAft>
              <a:tabLst>
                <a:tab pos="465138" algn="l"/>
              </a:tabLst>
              <a:defRPr/>
            </a:pPr>
            <a:r>
              <a:rPr lang="en-US" sz="1200" b="1" dirty="0">
                <a:solidFill>
                  <a:srgbClr val="00B050"/>
                </a:solidFill>
                <a:cs typeface="Arial" charset="0"/>
              </a:rPr>
              <a:t>6.   </a:t>
            </a:r>
            <a:r>
              <a:rPr lang="en-US" sz="1200" b="1" dirty="0" smtClean="0">
                <a:solidFill>
                  <a:srgbClr val="00B050"/>
                </a:solidFill>
                <a:cs typeface="Arial" charset="0"/>
              </a:rPr>
              <a:t>Percent </a:t>
            </a:r>
            <a:r>
              <a:rPr lang="en-US" sz="1200" b="1" dirty="0">
                <a:solidFill>
                  <a:srgbClr val="00B050"/>
                </a:solidFill>
                <a:cs typeface="Arial" charset="0"/>
              </a:rPr>
              <a:t>of Students With Disabilities served in general education environments greater than 80% of the school day</a:t>
            </a:r>
          </a:p>
          <a:p>
            <a:pPr marL="228600" indent="-228600" fontAlgn="base">
              <a:spcBef>
                <a:spcPct val="0"/>
              </a:spcBef>
              <a:spcAft>
                <a:spcPts val="400"/>
              </a:spcAft>
              <a:tabLst>
                <a:tab pos="465138" algn="l"/>
              </a:tabLst>
              <a:defRPr/>
            </a:pPr>
            <a:r>
              <a:rPr lang="en-US" sz="1200" b="1" dirty="0">
                <a:solidFill>
                  <a:prstClr val="black"/>
                </a:solidFill>
                <a:cs typeface="Arial" charset="0"/>
              </a:rPr>
              <a:t>7.   </a:t>
            </a:r>
            <a:r>
              <a:rPr lang="en-US" sz="1200" b="1" dirty="0" smtClean="0">
                <a:solidFill>
                  <a:prstClr val="black"/>
                </a:solidFill>
                <a:cs typeface="Arial" charset="0"/>
              </a:rPr>
              <a:t>Percent </a:t>
            </a:r>
            <a:r>
              <a:rPr lang="en-US" sz="1200" b="1" dirty="0">
                <a:solidFill>
                  <a:prstClr val="black"/>
                </a:solidFill>
                <a:cs typeface="Arial" charset="0"/>
              </a:rPr>
              <a:t>of students in grade 3 achieving a Lexile measure equal to or greater than 650 on the Georgia </a:t>
            </a:r>
            <a:r>
              <a:rPr lang="en-US" sz="1200" b="1" dirty="0" smtClean="0">
                <a:solidFill>
                  <a:prstClr val="black"/>
                </a:solidFill>
                <a:cs typeface="Arial" charset="0"/>
              </a:rPr>
              <a:t>Milestones ELA EOG</a:t>
            </a:r>
            <a:endParaRPr lang="en-US" sz="1200" b="1" dirty="0">
              <a:solidFill>
                <a:prstClr val="black"/>
              </a:solidFill>
              <a:cs typeface="Arial" charset="0"/>
            </a:endParaRPr>
          </a:p>
          <a:p>
            <a:pPr marL="228600" indent="-228600" fontAlgn="base">
              <a:spcBef>
                <a:spcPct val="0"/>
              </a:spcBef>
              <a:spcAft>
                <a:spcPts val="400"/>
              </a:spcAft>
              <a:tabLst>
                <a:tab pos="465138" algn="l"/>
              </a:tabLst>
              <a:defRPr/>
            </a:pPr>
            <a:r>
              <a:rPr lang="en-US" sz="1200" b="1" dirty="0">
                <a:solidFill>
                  <a:prstClr val="black"/>
                </a:solidFill>
                <a:cs typeface="Arial" charset="0"/>
              </a:rPr>
              <a:t>8.   </a:t>
            </a:r>
            <a:r>
              <a:rPr lang="en-US" sz="1200" b="1" dirty="0" smtClean="0">
                <a:solidFill>
                  <a:prstClr val="black"/>
                </a:solidFill>
                <a:cs typeface="Arial" charset="0"/>
              </a:rPr>
              <a:t>Percent </a:t>
            </a:r>
            <a:r>
              <a:rPr lang="en-US" sz="1200" b="1" dirty="0">
                <a:solidFill>
                  <a:prstClr val="black"/>
                </a:solidFill>
                <a:cs typeface="Arial" charset="0"/>
              </a:rPr>
              <a:t>of students in grade 5 achieving a Lexile measure equal to or greater than 850 on the Georgia </a:t>
            </a:r>
            <a:r>
              <a:rPr lang="en-US" sz="1200" b="1" dirty="0" smtClean="0">
                <a:solidFill>
                  <a:prstClr val="black"/>
                </a:solidFill>
                <a:cs typeface="Arial" charset="0"/>
              </a:rPr>
              <a:t>Milestones ELA EOG</a:t>
            </a:r>
            <a:endParaRPr lang="en-US" sz="1200" b="1" dirty="0">
              <a:solidFill>
                <a:prstClr val="black"/>
              </a:solidFill>
              <a:cs typeface="Arial" charset="0"/>
            </a:endParaRPr>
          </a:p>
          <a:p>
            <a:pPr marL="228600" indent="-228600" fontAlgn="base">
              <a:spcBef>
                <a:spcPct val="0"/>
              </a:spcBef>
              <a:spcAft>
                <a:spcPts val="400"/>
              </a:spcAft>
              <a:buFontTx/>
              <a:buAutoNum type="arabicPeriod" startAt="9"/>
              <a:tabLst>
                <a:tab pos="465138" algn="l"/>
              </a:tabLst>
              <a:defRPr/>
            </a:pPr>
            <a:r>
              <a:rPr lang="en-US" sz="1200" b="1" dirty="0" smtClean="0">
                <a:solidFill>
                  <a:prstClr val="black"/>
                </a:solidFill>
                <a:cs typeface="Arial" charset="0"/>
              </a:rPr>
              <a:t>Percent </a:t>
            </a:r>
            <a:r>
              <a:rPr lang="en-US" sz="1200" b="1" dirty="0">
                <a:solidFill>
                  <a:prstClr val="black"/>
                </a:solidFill>
                <a:cs typeface="Arial" charset="0"/>
              </a:rPr>
              <a:t>of students in grades 1-5 completing the identified number of grade specific career awareness lessons aligned to </a:t>
            </a:r>
          </a:p>
          <a:p>
            <a:pPr marL="228600" indent="-228600" fontAlgn="base">
              <a:spcBef>
                <a:spcPct val="0"/>
              </a:spcBef>
              <a:spcAft>
                <a:spcPts val="400"/>
              </a:spcAft>
              <a:tabLst>
                <a:tab pos="465138" algn="l"/>
              </a:tabLst>
              <a:defRPr/>
            </a:pPr>
            <a:r>
              <a:rPr lang="en-US" sz="1200" b="1" dirty="0">
                <a:solidFill>
                  <a:prstClr val="black"/>
                </a:solidFill>
                <a:cs typeface="Arial" charset="0"/>
              </a:rPr>
              <a:t>       Georgia’s 17 Career Clusters </a:t>
            </a:r>
          </a:p>
          <a:p>
            <a:pPr marL="228600" indent="-228600" fontAlgn="base">
              <a:spcBef>
                <a:spcPct val="0"/>
              </a:spcBef>
              <a:spcAft>
                <a:spcPts val="400"/>
              </a:spcAft>
              <a:buFontTx/>
              <a:buAutoNum type="arabicPeriod" startAt="10"/>
              <a:tabLst>
                <a:tab pos="465138" algn="l"/>
              </a:tabLst>
              <a:defRPr/>
            </a:pPr>
            <a:r>
              <a:rPr lang="en-US" sz="1200" b="1" dirty="0">
                <a:solidFill>
                  <a:srgbClr val="00B050"/>
                </a:solidFill>
                <a:cs typeface="Arial" charset="0"/>
              </a:rPr>
              <a:t>Percent of students missing fewer than 6 </a:t>
            </a:r>
            <a:r>
              <a:rPr lang="en-US" sz="1200" b="1" dirty="0" smtClean="0">
                <a:solidFill>
                  <a:srgbClr val="00B050"/>
                </a:solidFill>
                <a:cs typeface="Arial" charset="0"/>
              </a:rPr>
              <a:t>days </a:t>
            </a:r>
            <a:r>
              <a:rPr lang="en-US" sz="1200" b="1" dirty="0">
                <a:solidFill>
                  <a:srgbClr val="00B050"/>
                </a:solidFill>
                <a:cs typeface="Arial" charset="0"/>
              </a:rPr>
              <a:t>of </a:t>
            </a:r>
            <a:r>
              <a:rPr lang="en-US" sz="1200" b="1" dirty="0" smtClean="0">
                <a:solidFill>
                  <a:srgbClr val="00B050"/>
                </a:solidFill>
                <a:cs typeface="Arial" charset="0"/>
              </a:rPr>
              <a:t>school</a:t>
            </a:r>
            <a:endParaRPr lang="en-US" sz="1200" b="1" dirty="0">
              <a:solidFill>
                <a:srgbClr val="00B050"/>
              </a:solidFill>
              <a:cs typeface="Arial" panose="020B0604020202020204" pitchFamily="34" charset="0"/>
            </a:endParaRPr>
          </a:p>
        </p:txBody>
      </p:sp>
      <p:sp>
        <p:nvSpPr>
          <p:cNvPr id="43" name="Rectangle 42"/>
          <p:cNvSpPr/>
          <p:nvPr/>
        </p:nvSpPr>
        <p:spPr>
          <a:xfrm>
            <a:off x="202320" y="5712909"/>
            <a:ext cx="8580551" cy="32288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400" b="1" dirty="0">
                <a:solidFill>
                  <a:prstClr val="white"/>
                </a:solidFill>
              </a:rPr>
              <a:t>PREDICTOR FOR HIGH SCHOOL GRADUATION</a:t>
            </a:r>
          </a:p>
        </p:txBody>
      </p:sp>
      <p:sp>
        <p:nvSpPr>
          <p:cNvPr id="14" name="Rectangle 13"/>
          <p:cNvSpPr/>
          <p:nvPr/>
        </p:nvSpPr>
        <p:spPr>
          <a:xfrm>
            <a:off x="207963" y="968375"/>
            <a:ext cx="8586787" cy="55753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a:off x="207963" y="3285620"/>
            <a:ext cx="8580551" cy="322886"/>
          </a:xfrm>
          <a:prstGeom prst="rect">
            <a:avLst/>
          </a:prstGeom>
          <a:solidFill>
            <a:schemeClr val="accent6">
              <a:lumMod val="75000"/>
            </a:schemeClr>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ts val="600"/>
              </a:spcAft>
              <a:defRPr/>
            </a:pPr>
            <a:r>
              <a:rPr lang="en-US" sz="1400" b="1" dirty="0">
                <a:solidFill>
                  <a:prstClr val="white"/>
                </a:solidFill>
              </a:rPr>
              <a:t>POST ELEMENTARY SCHOOL READINESS</a:t>
            </a:r>
          </a:p>
        </p:txBody>
      </p:sp>
      <p:pic>
        <p:nvPicPr>
          <p:cNvPr id="1844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3175"/>
            <a:ext cx="13319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3"/>
          <p:cNvSpPr txBox="1">
            <a:spLocks noChangeArrowheads="1"/>
          </p:cNvSpPr>
          <p:nvPr/>
        </p:nvSpPr>
        <p:spPr bwMode="auto">
          <a:xfrm>
            <a:off x="211371" y="1313528"/>
            <a:ext cx="8640762" cy="194412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r>
            <a:r>
              <a:rPr lang="en-US" sz="1200" b="1" dirty="0" smtClean="0">
                <a:solidFill>
                  <a:prstClr val="black"/>
                </a:solidFill>
                <a:latin typeface="Calibri"/>
                <a:cs typeface="Arial" panose="020B0604020202020204" pitchFamily="34" charset="0"/>
              </a:rPr>
              <a:t>at Developing Learner or above on </a:t>
            </a:r>
            <a:r>
              <a:rPr lang="en-US" sz="1200" b="1" dirty="0">
                <a:solidFill>
                  <a:prstClr val="black"/>
                </a:solidFill>
                <a:latin typeface="Calibri"/>
                <a:cs typeface="Arial" panose="020B0604020202020204" pitchFamily="34" charset="0"/>
              </a:rPr>
              <a:t>the Georgia Milestones </a:t>
            </a:r>
            <a:r>
              <a:rPr lang="en-US" sz="1200" b="1" dirty="0" smtClean="0">
                <a:solidFill>
                  <a:prstClr val="black"/>
                </a:solidFill>
                <a:latin typeface="Calibri"/>
                <a:cs typeface="Arial" charset="0"/>
              </a:rPr>
              <a:t>English Language Arts EOG </a:t>
            </a:r>
            <a:r>
              <a:rPr lang="en-US" sz="1200" b="1" dirty="0" smtClean="0">
                <a:solidFill>
                  <a:prstClr val="black"/>
                </a:solidFill>
                <a:latin typeface="Calibri"/>
                <a:cs typeface="Arial" panose="020B0604020202020204" pitchFamily="34" charset="0"/>
              </a:rPr>
              <a:t>(required </a:t>
            </a:r>
            <a:r>
              <a:rPr lang="en-US" sz="1200" b="1" dirty="0">
                <a:solidFill>
                  <a:prstClr val="black"/>
                </a:solidFill>
                <a:latin typeface="Calibri"/>
                <a:cs typeface="Arial" panose="020B0604020202020204" pitchFamily="34" charset="0"/>
              </a:rPr>
              <a:t>participation rate ≥ 95%)</a:t>
            </a:r>
          </a:p>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t>
            </a:r>
            <a:r>
              <a:rPr lang="en-US" sz="1200" b="1" dirty="0" smtClean="0">
                <a:solidFill>
                  <a:prstClr val="black"/>
                </a:solidFill>
                <a:latin typeface="Calibri"/>
                <a:cs typeface="Arial" panose="020B0604020202020204" pitchFamily="34" charset="0"/>
              </a:rPr>
              <a:t>Developing Learner or above on </a:t>
            </a:r>
            <a:r>
              <a:rPr lang="en-US" sz="1200" b="1" dirty="0">
                <a:solidFill>
                  <a:prstClr val="black"/>
                </a:solidFill>
                <a:latin typeface="Calibri"/>
                <a:cs typeface="Arial" panose="020B0604020202020204" pitchFamily="34" charset="0"/>
              </a:rPr>
              <a:t>the </a:t>
            </a:r>
            <a:r>
              <a:rPr lang="en-US" sz="1200" b="1" dirty="0">
                <a:solidFill>
                  <a:prstClr val="black"/>
                </a:solidFill>
                <a:latin typeface="Calibri"/>
                <a:cs typeface="Arial" charset="0"/>
              </a:rPr>
              <a:t>Georgia Milestones mathematics </a:t>
            </a:r>
            <a:r>
              <a:rPr lang="en-US" sz="1200" b="1" dirty="0" smtClean="0">
                <a:solidFill>
                  <a:prstClr val="black"/>
                </a:solidFill>
                <a:latin typeface="Calibri"/>
                <a:cs typeface="Arial" charset="0"/>
              </a:rPr>
              <a:t>EOG </a:t>
            </a:r>
            <a:r>
              <a:rPr lang="en-US" sz="1200" b="1" dirty="0" smtClean="0">
                <a:solidFill>
                  <a:prstClr val="black"/>
                </a:solidFill>
                <a:latin typeface="Calibri"/>
                <a:cs typeface="Arial" panose="020B0604020202020204" pitchFamily="34" charset="0"/>
              </a:rPr>
              <a:t>(required </a:t>
            </a:r>
            <a:r>
              <a:rPr lang="en-US" sz="1200" b="1" dirty="0">
                <a:solidFill>
                  <a:prstClr val="black"/>
                </a:solidFill>
                <a:latin typeface="Calibri"/>
                <a:cs typeface="Arial" panose="020B0604020202020204" pitchFamily="34" charset="0"/>
              </a:rPr>
              <a:t>participation rate ≥ 95%)</a:t>
            </a:r>
          </a:p>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t>
            </a:r>
            <a:r>
              <a:rPr lang="en-US" sz="1200" b="1" dirty="0" smtClean="0">
                <a:solidFill>
                  <a:prstClr val="black"/>
                </a:solidFill>
                <a:latin typeface="Calibri"/>
                <a:cs typeface="Arial" panose="020B0604020202020204" pitchFamily="34" charset="0"/>
              </a:rPr>
              <a:t>Developing Learner or above on </a:t>
            </a:r>
            <a:r>
              <a:rPr lang="en-US" sz="1200" b="1" dirty="0">
                <a:solidFill>
                  <a:prstClr val="black"/>
                </a:solidFill>
                <a:latin typeface="Calibri"/>
                <a:cs typeface="Arial" panose="020B0604020202020204" pitchFamily="34" charset="0"/>
              </a:rPr>
              <a:t>the </a:t>
            </a:r>
            <a:r>
              <a:rPr lang="en-US" sz="1200" b="1" dirty="0">
                <a:solidFill>
                  <a:prstClr val="black"/>
                </a:solidFill>
                <a:latin typeface="Calibri"/>
                <a:cs typeface="Arial" charset="0"/>
              </a:rPr>
              <a:t>Georgia Milestones </a:t>
            </a:r>
            <a:r>
              <a:rPr lang="en-US" sz="1200" b="1" dirty="0" smtClean="0">
                <a:solidFill>
                  <a:prstClr val="black"/>
                </a:solidFill>
                <a:latin typeface="Calibri"/>
                <a:cs typeface="Arial" charset="0"/>
              </a:rPr>
              <a:t>science EOG </a:t>
            </a:r>
            <a:r>
              <a:rPr lang="en-US" sz="1200" b="1" dirty="0">
                <a:solidFill>
                  <a:prstClr val="black"/>
                </a:solidFill>
                <a:latin typeface="Calibri"/>
                <a:cs typeface="Arial" panose="020B0604020202020204" pitchFamily="34" charset="0"/>
              </a:rPr>
              <a:t>(required participation rate ≥ 95%)</a:t>
            </a:r>
          </a:p>
          <a:p>
            <a:pPr marL="228600" indent="-228600" fontAlgn="base">
              <a:spcBef>
                <a:spcPct val="0"/>
              </a:spcBef>
              <a:spcAft>
                <a:spcPts val="400"/>
              </a:spcAft>
              <a:buFont typeface="+mj-lt"/>
              <a:buAutoNum type="arabicPeriod"/>
              <a:tabLst>
                <a:tab pos="465138" algn="l"/>
              </a:tabLst>
              <a:defRPr/>
            </a:pPr>
            <a:r>
              <a:rPr lang="en-US" sz="1200" b="1" dirty="0">
                <a:solidFill>
                  <a:prstClr val="black"/>
                </a:solidFill>
                <a:latin typeface="Calibri"/>
                <a:cs typeface="Arial" panose="020B0604020202020204" pitchFamily="34" charset="0"/>
              </a:rPr>
              <a:t>Percent of students scoring at </a:t>
            </a:r>
            <a:r>
              <a:rPr lang="en-US" sz="1200" b="1" dirty="0" smtClean="0">
                <a:solidFill>
                  <a:prstClr val="black"/>
                </a:solidFill>
                <a:latin typeface="Calibri"/>
                <a:cs typeface="Arial" panose="020B0604020202020204" pitchFamily="34" charset="0"/>
              </a:rPr>
              <a:t>Developing Learner or above on </a:t>
            </a:r>
            <a:r>
              <a:rPr lang="en-US" sz="1200" b="1" dirty="0">
                <a:solidFill>
                  <a:prstClr val="black"/>
                </a:solidFill>
                <a:latin typeface="Calibri"/>
                <a:cs typeface="Arial" panose="020B0604020202020204" pitchFamily="34" charset="0"/>
              </a:rPr>
              <a:t>the </a:t>
            </a:r>
            <a:r>
              <a:rPr lang="en-US" sz="1200" b="1" dirty="0">
                <a:solidFill>
                  <a:prstClr val="black"/>
                </a:solidFill>
                <a:latin typeface="Calibri"/>
                <a:cs typeface="Arial" charset="0"/>
              </a:rPr>
              <a:t>Georgia Milestones social </a:t>
            </a:r>
            <a:r>
              <a:rPr lang="en-US" sz="1200" b="1" dirty="0" smtClean="0">
                <a:solidFill>
                  <a:prstClr val="black"/>
                </a:solidFill>
                <a:latin typeface="Calibri"/>
                <a:cs typeface="Arial" charset="0"/>
              </a:rPr>
              <a:t>studies EOG </a:t>
            </a:r>
            <a:r>
              <a:rPr lang="en-US" sz="1200" b="1" dirty="0">
                <a:solidFill>
                  <a:prstClr val="black"/>
                </a:solidFill>
                <a:latin typeface="Calibri"/>
                <a:cs typeface="Arial" panose="020B0604020202020204" pitchFamily="34" charset="0"/>
              </a:rPr>
              <a:t>(required participation rate ≥ 95</a:t>
            </a:r>
            <a:r>
              <a:rPr lang="en-US" sz="1200" b="1" dirty="0" smtClean="0">
                <a:solidFill>
                  <a:prstClr val="black"/>
                </a:solidFill>
                <a:latin typeface="Calibri"/>
                <a:cs typeface="Arial" panose="020B0604020202020204" pitchFamily="34" charset="0"/>
              </a:rPr>
              <a:t>%)</a:t>
            </a:r>
          </a:p>
          <a:p>
            <a:pPr fontAlgn="base">
              <a:spcBef>
                <a:spcPct val="0"/>
              </a:spcBef>
              <a:spcAft>
                <a:spcPts val="400"/>
              </a:spcAft>
              <a:tabLst>
                <a:tab pos="465138" algn="l"/>
              </a:tabLst>
              <a:defRPr/>
            </a:pPr>
            <a:r>
              <a:rPr lang="en-US" sz="1050" b="1" dirty="0">
                <a:solidFill>
                  <a:prstClr val="black"/>
                </a:solidFill>
                <a:latin typeface="Calibri"/>
                <a:cs typeface="Arial" panose="020B0604020202020204" pitchFamily="34" charset="0"/>
              </a:rPr>
              <a:t>*Developing Learners are weighted at </a:t>
            </a:r>
            <a:r>
              <a:rPr lang="en-US" sz="1050" b="1" dirty="0" smtClean="0">
                <a:solidFill>
                  <a:prstClr val="black"/>
                </a:solidFill>
                <a:latin typeface="Calibri"/>
                <a:cs typeface="Arial" panose="020B0604020202020204" pitchFamily="34" charset="0"/>
              </a:rPr>
              <a:t>0.5</a:t>
            </a:r>
            <a:r>
              <a:rPr lang="en-US" sz="1050" b="1" dirty="0">
                <a:solidFill>
                  <a:prstClr val="black"/>
                </a:solidFill>
                <a:latin typeface="Calibri"/>
                <a:cs typeface="Arial" panose="020B0604020202020204" pitchFamily="34" charset="0"/>
              </a:rPr>
              <a:t>, Proficient Learners are weighted at </a:t>
            </a:r>
            <a:r>
              <a:rPr lang="en-US" sz="1050" b="1" dirty="0" smtClean="0">
                <a:solidFill>
                  <a:prstClr val="black"/>
                </a:solidFill>
                <a:latin typeface="Calibri"/>
                <a:cs typeface="Arial" panose="020B0604020202020204" pitchFamily="34" charset="0"/>
              </a:rPr>
              <a:t>1.0</a:t>
            </a:r>
            <a:r>
              <a:rPr lang="en-US" sz="1050" b="1" dirty="0">
                <a:solidFill>
                  <a:prstClr val="black"/>
                </a:solidFill>
                <a:latin typeface="Calibri"/>
                <a:cs typeface="Arial" panose="020B0604020202020204" pitchFamily="34" charset="0"/>
              </a:rPr>
              <a:t>, and Distinguished Learners are weighted at </a:t>
            </a:r>
            <a:r>
              <a:rPr lang="en-US" sz="1050" b="1" dirty="0" smtClean="0">
                <a:solidFill>
                  <a:prstClr val="black"/>
                </a:solidFill>
                <a:latin typeface="Calibri"/>
                <a:cs typeface="Arial" panose="020B0604020202020204" pitchFamily="34" charset="0"/>
              </a:rPr>
              <a:t>1.5.</a:t>
            </a:r>
            <a:endParaRPr lang="en-US" sz="1050" b="1" dirty="0">
              <a:solidFill>
                <a:prstClr val="black"/>
              </a:solidFill>
              <a:latin typeface="Calibri"/>
              <a:cs typeface="Arial" panose="020B0604020202020204" pitchFamily="34" charset="0"/>
            </a:endParaRPr>
          </a:p>
        </p:txBody>
      </p:sp>
      <p:sp>
        <p:nvSpPr>
          <p:cNvPr id="11" name="Rectangle 34"/>
          <p:cNvSpPr>
            <a:spLocks noChangeArrowheads="1"/>
          </p:cNvSpPr>
          <p:nvPr/>
        </p:nvSpPr>
        <p:spPr bwMode="auto">
          <a:xfrm>
            <a:off x="216123" y="6128226"/>
            <a:ext cx="8636009" cy="276999"/>
          </a:xfrm>
          <a:prstGeom prst="rect">
            <a:avLst/>
          </a:prstGeom>
          <a:noFill/>
          <a:ln>
            <a:noFill/>
          </a:ln>
          <a:extLst/>
        </p:spPr>
        <p:txBody>
          <a:bodyPr wrap="square">
            <a:spAutoFit/>
          </a:bodyPr>
          <a:lstStyle/>
          <a:p>
            <a:pPr marL="228600" indent="-228600" fontAlgn="base">
              <a:spcBef>
                <a:spcPct val="0"/>
              </a:spcBef>
              <a:spcAft>
                <a:spcPts val="400"/>
              </a:spcAft>
              <a:defRPr/>
            </a:pPr>
            <a:r>
              <a:rPr lang="en-US" sz="1200" b="1" dirty="0" smtClean="0">
                <a:solidFill>
                  <a:prstClr val="black"/>
                </a:solidFill>
                <a:cs typeface="Arial" charset="0"/>
              </a:rPr>
              <a:t>11. </a:t>
            </a:r>
            <a:r>
              <a:rPr lang="en-US" sz="1200" b="1" dirty="0">
                <a:solidFill>
                  <a:prstClr val="black"/>
                </a:solidFill>
                <a:cs typeface="Arial" charset="0"/>
              </a:rPr>
              <a:t>Percent of students’ assessments </a:t>
            </a:r>
            <a:r>
              <a:rPr lang="en-US" sz="1200" b="1" dirty="0" smtClean="0">
                <a:solidFill>
                  <a:prstClr val="black"/>
                </a:solidFill>
                <a:cs typeface="Arial" charset="0"/>
              </a:rPr>
              <a:t>scoring at Proficient or Distinguished Learner on Georgia </a:t>
            </a:r>
            <a:r>
              <a:rPr lang="en-US" sz="1200" b="1" dirty="0">
                <a:solidFill>
                  <a:prstClr val="black"/>
                </a:solidFill>
                <a:cs typeface="Arial" charset="0"/>
              </a:rPr>
              <a:t>Milestones </a:t>
            </a:r>
            <a:r>
              <a:rPr lang="en-US" sz="1200" b="1" dirty="0" smtClean="0">
                <a:solidFill>
                  <a:prstClr val="black"/>
                </a:solidFill>
                <a:cs typeface="Arial" charset="0"/>
              </a:rPr>
              <a:t>EOGs</a:t>
            </a:r>
            <a:endParaRPr lang="en-US" sz="1200" b="1" dirty="0">
              <a:solidFill>
                <a:prstClr val="black"/>
              </a:solidFill>
              <a:cs typeface="Arial" panose="020B0604020202020204" pitchFamily="34" charset="0"/>
            </a:endParaRPr>
          </a:p>
        </p:txBody>
      </p:sp>
      <p:sp>
        <p:nvSpPr>
          <p:cNvPr id="12" name="Rectangle 11"/>
          <p:cNvSpPr>
            <a:spLocks noChangeArrowheads="1"/>
          </p:cNvSpPr>
          <p:nvPr/>
        </p:nvSpPr>
        <p:spPr bwMode="auto">
          <a:xfrm>
            <a:off x="157163" y="6626225"/>
            <a:ext cx="8789987" cy="214313"/>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tabLst>
                <a:tab pos="2971800" algn="ctr"/>
                <a:tab pos="5943600" algn="r"/>
              </a:tabLst>
              <a:defRPr/>
            </a:pPr>
            <a:r>
              <a:rPr lang="en-US" sz="800" dirty="0">
                <a:solidFill>
                  <a:prstClr val="black"/>
                </a:solidFill>
                <a:ea typeface="Calibri" pitchFamily="34" charset="0"/>
                <a:cs typeface="Times New Roman" pitchFamily="18" charset="0"/>
              </a:rPr>
              <a:t>Georgia Department of Education	                                                    </a:t>
            </a:r>
            <a:r>
              <a:rPr lang="en-US" sz="800" dirty="0" smtClean="0">
                <a:solidFill>
                  <a:prstClr val="black"/>
                </a:solidFill>
                <a:ea typeface="Calibri" pitchFamily="34" charset="0"/>
                <a:cs typeface="Times New Roman" pitchFamily="18" charset="0"/>
              </a:rPr>
              <a:t>September </a:t>
            </a:r>
            <a:r>
              <a:rPr lang="en-US" sz="800" dirty="0">
                <a:solidFill>
                  <a:prstClr val="black"/>
                </a:solidFill>
                <a:ea typeface="Calibri" pitchFamily="34" charset="0"/>
                <a:cs typeface="Times New Roman" pitchFamily="18" charset="0"/>
              </a:rPr>
              <a:t>2015	 	All Rights Reserved</a:t>
            </a:r>
          </a:p>
        </p:txBody>
      </p:sp>
    </p:spTree>
    <p:extLst>
      <p:ext uri="{BB962C8B-B14F-4D97-AF65-F5344CB8AC3E}">
        <p14:creationId xmlns:p14="http://schemas.microsoft.com/office/powerpoint/2010/main" val="4074554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015 Data Collections Conference 8.11.15" id="{4A044755-2A01-42B1-B492-A98D8054E356}" vid="{0EC7DA96-CEF3-49F2-A992-7C6745E3EE5B}"/>
    </a:ext>
  </a:extLst>
</a:theme>
</file>

<file path=ppt/theme/theme10.xml><?xml version="1.0" encoding="utf-8"?>
<a:theme xmlns:a="http://schemas.openxmlformats.org/drawingml/2006/main" name="5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80DFEA50CB0046BF2C0AFF3BC331DC" ma:contentTypeVersion="3" ma:contentTypeDescription="Create a new document." ma:contentTypeScope="" ma:versionID="c283de7c1d543121b97e3865e0695c85">
  <xsd:schema xmlns:xsd="http://www.w3.org/2001/XMLSchema" xmlns:xs="http://www.w3.org/2001/XMLSchema" xmlns:p="http://schemas.microsoft.com/office/2006/metadata/properties" xmlns:ns1="http://schemas.microsoft.com/sharepoint/v3" xmlns:ns2="1d496aed-39d0-4758-b3cf-4e4773287716" xmlns:ns3="a8154bc8-bb35-436d-b945-514ee68a8c9c" targetNamespace="http://schemas.microsoft.com/office/2006/metadata/properties" ma:root="true" ma:fieldsID="65a24ac6028603517bb96f649fe35a73" ns1:_="" ns2:_="" ns3:_="">
    <xsd:import namespace="http://schemas.microsoft.com/sharepoint/v3"/>
    <xsd:import namespace="1d496aed-39d0-4758-b3cf-4e4773287716"/>
    <xsd:import namespace="a8154bc8-bb35-436d-b945-514ee68a8c9c"/>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154bc8-bb35-436d-b945-514ee68a8c9c" elementFormDefault="qualified">
    <xsd:import namespace="http://schemas.microsoft.com/office/2006/documentManagement/types"/>
    <xsd:import namespace="http://schemas.microsoft.com/office/infopath/2007/PartnerControls"/>
    <xsd:element name="Page" ma:index="12" nillable="true" ma:displayName="Page" ma:list="{1ca1c6eb-ac07-461a-b586-9a100c01952f}" ma:internalName="Page" ma:web="3dce0f95-ae0d-4318-9a7a-6e6e5d30cbaf">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ge_x0020_SubHeader xmlns="a8154bc8-bb35-436d-b945-514ee68a8c9c" xsi:nil="true"/>
    <TaxCatchAll xmlns="1d496aed-39d0-4758-b3cf-4e4773287716"/>
    <Page xmlns="a8154bc8-bb35-436d-b945-514ee68a8c9c"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FC7239-4FBD-43FF-A90C-3662335DCDF7}"/>
</file>

<file path=customXml/itemProps2.xml><?xml version="1.0" encoding="utf-8"?>
<ds:datastoreItem xmlns:ds="http://schemas.openxmlformats.org/officeDocument/2006/customXml" ds:itemID="{F70F7A6E-E316-42BF-8079-0C2571609054}"/>
</file>

<file path=customXml/itemProps3.xml><?xml version="1.0" encoding="utf-8"?>
<ds:datastoreItem xmlns:ds="http://schemas.openxmlformats.org/officeDocument/2006/customXml" ds:itemID="{FF2F7262-10F0-4C95-AC61-70F030EBF801}"/>
</file>

<file path=docProps/app.xml><?xml version="1.0" encoding="utf-8"?>
<Properties xmlns="http://schemas.openxmlformats.org/officeDocument/2006/extended-properties" xmlns:vt="http://schemas.openxmlformats.org/officeDocument/2006/docPropsVTypes">
  <Template>2015 Data Collections Conference 8 11 15</Template>
  <TotalTime>593</TotalTime>
  <Words>5232</Words>
  <Application>Microsoft Office PowerPoint</Application>
  <PresentationFormat>On-screen Show (4:3)</PresentationFormat>
  <Paragraphs>542</Paragraphs>
  <Slides>47</Slides>
  <Notes>12</Notes>
  <HiddenSlides>0</HiddenSlides>
  <MMClips>0</MMClips>
  <ScaleCrop>false</ScaleCrop>
  <HeadingPairs>
    <vt:vector size="4" baseType="variant">
      <vt:variant>
        <vt:lpstr>Theme</vt:lpstr>
      </vt:variant>
      <vt:variant>
        <vt:i4>12</vt:i4>
      </vt:variant>
      <vt:variant>
        <vt:lpstr>Slide Titles</vt:lpstr>
      </vt:variant>
      <vt:variant>
        <vt:i4>47</vt:i4>
      </vt:variant>
    </vt:vector>
  </HeadingPairs>
  <TitlesOfParts>
    <vt:vector size="59" baseType="lpstr">
      <vt:lpstr>GaDOE-PowerPoint-Template</vt:lpstr>
      <vt:lpstr>GaDOE-PowerPoint-WhiteTemplate</vt:lpstr>
      <vt:lpstr>GaDOE Presentation Template - John Barge</vt:lpstr>
      <vt:lpstr>Office Theme</vt:lpstr>
      <vt:lpstr>2_Office Theme</vt:lpstr>
      <vt:lpstr>1_GaDOE Presentation Template - John Barge</vt:lpstr>
      <vt:lpstr>2_GaDOE Presentation Template - John Barge</vt:lpstr>
      <vt:lpstr>3_GaDOE Presentation Template - John Barge</vt:lpstr>
      <vt:lpstr>4_GaDOE Presentation Template - John Barge</vt:lpstr>
      <vt:lpstr>5_GaDOE Presentation Template - John Barge</vt:lpstr>
      <vt:lpstr>6_GaDOE Presentation Template - John Barge</vt:lpstr>
      <vt:lpstr>7_GaDOE Presentation Template - John Barge</vt:lpstr>
      <vt:lpstr> CCRPI FY 2017 Data Collections Annual Conference August 24, 2016</vt:lpstr>
      <vt:lpstr>PowerPoint Presentation</vt:lpstr>
      <vt:lpstr> 2016 CCRPI  2015-2016 School Year Summary of Changes            </vt:lpstr>
      <vt:lpstr>   2016 CCRPI Indicators 2015-2016 School Year</vt:lpstr>
      <vt:lpstr>PowerPoint Presentation</vt:lpstr>
      <vt:lpstr>Exceeding the Bar Indicators  </vt:lpstr>
      <vt:lpstr>PowerPoint Presentation</vt:lpstr>
      <vt:lpstr> Exceeding the Bar Indicators   </vt:lpstr>
      <vt:lpstr>PowerPoint Presentation</vt:lpstr>
      <vt:lpstr>Exceeding the Bar Indicators  </vt:lpstr>
      <vt:lpstr>PowerPoint Presentation</vt:lpstr>
      <vt:lpstr>PowerPoint Presentation</vt:lpstr>
      <vt:lpstr>PowerPoint Presentation</vt:lpstr>
      <vt:lpstr>PowerPoint Presentation</vt:lpstr>
      <vt:lpstr>PowerPoint Presentation</vt:lpstr>
      <vt:lpstr>PowerPoint Presentation</vt:lpstr>
      <vt:lpstr>2017 CCRPI Indicators 2016-2017 School Year</vt:lpstr>
      <vt:lpstr>PowerPoint Presentation</vt:lpstr>
      <vt:lpstr>Exceeding the Bar Indicators  </vt:lpstr>
      <vt:lpstr>PowerPoint Presentation</vt:lpstr>
      <vt:lpstr> Exceeding the Bar Indicators   </vt:lpstr>
      <vt:lpstr>PowerPoint Presentation</vt:lpstr>
      <vt:lpstr>Exceeding the Bar Indicators  </vt:lpstr>
      <vt:lpstr>PowerPoint Presentation</vt:lpstr>
      <vt:lpstr>PowerPoint Presentation</vt:lpstr>
      <vt:lpstr>Data Element Quick Reference Guide </vt:lpstr>
      <vt:lpstr>PowerPoint Presentation</vt:lpstr>
      <vt:lpstr>PowerPoint Presentation</vt:lpstr>
      <vt:lpstr>PowerPoint Presentation</vt:lpstr>
      <vt:lpstr>PowerPoint Presentation</vt:lpstr>
      <vt:lpstr>Checking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CCRPI FY 2016 Data Collections Annual Conference August 26, 2015</dc:title>
  <dc:creator>Paula Swartzberg</dc:creator>
  <cp:lastModifiedBy>GaDOE</cp:lastModifiedBy>
  <cp:revision>30</cp:revision>
  <dcterms:created xsi:type="dcterms:W3CDTF">2015-08-11T18:11:11Z</dcterms:created>
  <dcterms:modified xsi:type="dcterms:W3CDTF">2016-08-05T17:16:17Z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0x010100BA80DFEA50CB0046BF2C0AFF3BC331DC</vt:lpwstr>
  </property>
</Properties>
</file>