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331" r:id="rId5"/>
    <p:sldId id="360" r:id="rId6"/>
    <p:sldId id="342" r:id="rId7"/>
    <p:sldId id="367" r:id="rId8"/>
    <p:sldId id="345" r:id="rId9"/>
    <p:sldId id="343" r:id="rId10"/>
    <p:sldId id="361" r:id="rId11"/>
    <p:sldId id="359" r:id="rId12"/>
    <p:sldId id="362" r:id="rId13"/>
    <p:sldId id="363" r:id="rId14"/>
    <p:sldId id="364" r:id="rId15"/>
    <p:sldId id="366" r:id="rId16"/>
    <p:sldId id="365" r:id="rId17"/>
    <p:sldId id="346" r:id="rId18"/>
    <p:sldId id="356" r:id="rId19"/>
    <p:sldId id="347" r:id="rId20"/>
    <p:sldId id="348" r:id="rId21"/>
    <p:sldId id="349" r:id="rId22"/>
    <p:sldId id="357" r:id="rId23"/>
    <p:sldId id="350" r:id="rId24"/>
    <p:sldId id="351" r:id="rId25"/>
    <p:sldId id="353" r:id="rId26"/>
    <p:sldId id="352" r:id="rId27"/>
    <p:sldId id="358" r:id="rId2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autoAdjust="0"/>
    <p:restoredTop sz="94660"/>
  </p:normalViewPr>
  <p:slideViewPr>
    <p:cSldViewPr snapToGrid="0">
      <p:cViewPr varScale="1">
        <p:scale>
          <a:sx n="65" d="100"/>
          <a:sy n="65" d="100"/>
        </p:scale>
        <p:origin x="1324" y="44"/>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5/2/2017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5/2/2017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0" i="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timberlake@doe.k12.ga.us" TargetMode="External"/><Relationship Id="rId2" Type="http://schemas.openxmlformats.org/officeDocument/2006/relationships/hyperlink" Target="mailto:mfincher@doe.k12.ga.us" TargetMode="External"/><Relationship Id="rId1" Type="http://schemas.openxmlformats.org/officeDocument/2006/relationships/slideLayout" Target="../slideLayouts/slideLayout2.xml"/><Relationship Id="rId4" Type="http://schemas.openxmlformats.org/officeDocument/2006/relationships/hyperlink" Target="https://www.gadoe.org/External-Affairs-and-Policy/communications/Pages/ESSA.asp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gadoe.org/External-Affairs-and-Policy/communications/Pages/ESSA.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89526"/>
            <a:ext cx="7772400" cy="2387600"/>
          </a:xfrm>
        </p:spPr>
        <p:txBody>
          <a:bodyPr>
            <a:normAutofit fontScale="90000"/>
          </a:bodyPr>
          <a:lstStyle/>
          <a:p>
            <a:r>
              <a:rPr lang="en-US" sz="4800" dirty="0">
                <a:solidFill>
                  <a:srgbClr val="FF3300"/>
                </a:solidFill>
              </a:rPr>
              <a:t>An Update on Georgia’s Draft ESSA Assessment and Accountability State Plan</a:t>
            </a:r>
          </a:p>
        </p:txBody>
      </p:sp>
      <p:sp>
        <p:nvSpPr>
          <p:cNvPr id="7" name="Subtitle 6"/>
          <p:cNvSpPr>
            <a:spLocks noGrp="1"/>
          </p:cNvSpPr>
          <p:nvPr>
            <p:ph type="subTitle" idx="1"/>
          </p:nvPr>
        </p:nvSpPr>
        <p:spPr>
          <a:xfrm>
            <a:off x="1143000" y="4169201"/>
            <a:ext cx="6858000" cy="1655762"/>
          </a:xfrm>
        </p:spPr>
        <p:txBody>
          <a:bodyPr/>
          <a:lstStyle/>
          <a:p>
            <a:r>
              <a:rPr lang="en-US" dirty="0">
                <a:solidFill>
                  <a:srgbClr val="FF8F75"/>
                </a:solidFill>
              </a:rPr>
              <a:t>State Board of Education Rules Committee</a:t>
            </a:r>
          </a:p>
          <a:p>
            <a:r>
              <a:rPr lang="en-US" dirty="0">
                <a:solidFill>
                  <a:srgbClr val="FF8F75"/>
                </a:solidFill>
              </a:rPr>
              <a:t>May 3,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ESSA Assessment Flexibility</a:t>
            </a:r>
          </a:p>
        </p:txBody>
      </p:sp>
      <p:sp>
        <p:nvSpPr>
          <p:cNvPr id="3" name="Content Placeholder 2"/>
          <p:cNvSpPr>
            <a:spLocks noGrp="1"/>
          </p:cNvSpPr>
          <p:nvPr>
            <p:ph idx="1"/>
          </p:nvPr>
        </p:nvSpPr>
        <p:spPr>
          <a:xfrm>
            <a:off x="628650" y="1659578"/>
            <a:ext cx="7886700" cy="4491839"/>
          </a:xfrm>
        </p:spPr>
        <p:txBody>
          <a:bodyPr>
            <a:normAutofit lnSpcReduction="10000"/>
          </a:bodyPr>
          <a:lstStyle/>
          <a:p>
            <a:r>
              <a:rPr lang="en-US" dirty="0"/>
              <a:t>At states’ discretion, ESSA allows:</a:t>
            </a:r>
          </a:p>
          <a:p>
            <a:pPr lvl="1">
              <a:buFont typeface="Calibri" panose="020F0502020204030204" pitchFamily="34" charset="0"/>
              <a:buChar char="‒"/>
            </a:pPr>
            <a:r>
              <a:rPr lang="en-US" dirty="0"/>
              <a:t>single summative assessment or multiple statewide interim assessments that result in a single summative score;</a:t>
            </a:r>
          </a:p>
          <a:p>
            <a:pPr lvl="1">
              <a:buFont typeface="Calibri" panose="020F0502020204030204" pitchFamily="34" charset="0"/>
              <a:buChar char="‒"/>
            </a:pPr>
            <a:r>
              <a:rPr lang="en-US" dirty="0"/>
              <a:t>seven states to seek a demonstration period (no more than 5 years) for an innovative assessment approach that is technically sound, results in an annual summative determination, and can be scaled statewide;</a:t>
            </a:r>
          </a:p>
          <a:p>
            <a:pPr lvl="1">
              <a:buFont typeface="Calibri" panose="020F0502020204030204" pitchFamily="34" charset="0"/>
              <a:buChar char="‒"/>
            </a:pPr>
            <a:r>
              <a:rPr lang="en-US" dirty="0"/>
              <a:t>local districts to petition the state to administer a nationally-recognized </a:t>
            </a:r>
            <a:r>
              <a:rPr lang="en-US" u="sng" dirty="0"/>
              <a:t>high school</a:t>
            </a:r>
            <a:r>
              <a:rPr lang="en-US" dirty="0"/>
              <a:t> academic assessment to </a:t>
            </a:r>
            <a:r>
              <a:rPr lang="en-US" i="1" dirty="0"/>
              <a:t>all</a:t>
            </a:r>
            <a:r>
              <a:rPr lang="en-US" dirty="0"/>
              <a:t> students in the district in lieu of state high school assessment; comparability and technical quality must be established prior to its use, including federal peer review.</a:t>
            </a:r>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47621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1299"/>
            <a:ext cx="6316630" cy="1325563"/>
          </a:xfrm>
        </p:spPr>
        <p:txBody>
          <a:bodyPr/>
          <a:lstStyle/>
          <a:p>
            <a:r>
              <a:rPr lang="en-US" dirty="0"/>
              <a:t>Senate Bill 211</a:t>
            </a:r>
          </a:p>
        </p:txBody>
      </p:sp>
      <p:sp>
        <p:nvSpPr>
          <p:cNvPr id="3" name="Content Placeholder 2"/>
          <p:cNvSpPr>
            <a:spLocks noGrp="1"/>
          </p:cNvSpPr>
          <p:nvPr>
            <p:ph idx="1"/>
          </p:nvPr>
        </p:nvSpPr>
        <p:spPr>
          <a:xfrm>
            <a:off x="628650" y="1659579"/>
            <a:ext cx="7886700" cy="4351338"/>
          </a:xfrm>
        </p:spPr>
        <p:txBody>
          <a:bodyPr>
            <a:normAutofit fontScale="92500" lnSpcReduction="20000"/>
          </a:bodyPr>
          <a:lstStyle/>
          <a:p>
            <a:r>
              <a:rPr lang="en-US" dirty="0"/>
              <a:t>This legislation directs the State Board of Education to ‘direct the existing assessment workgroup to pursue maximum flexibility for state and local assessments under federal law’ – to include:</a:t>
            </a:r>
          </a:p>
          <a:p>
            <a:pPr lvl="1">
              <a:buFont typeface="Calibri" panose="020F0502020204030204" pitchFamily="34" charset="0"/>
              <a:buChar char="‒"/>
            </a:pPr>
            <a:r>
              <a:rPr lang="en-US" dirty="0"/>
              <a:t>use of nationally-recognized college and career ready </a:t>
            </a:r>
            <a:r>
              <a:rPr lang="en-US" u="sng" dirty="0"/>
              <a:t>high school</a:t>
            </a:r>
            <a:r>
              <a:rPr lang="en-US" dirty="0"/>
              <a:t> assessment (‘provided that comparability can be established’ as required by ESSA);</a:t>
            </a:r>
          </a:p>
          <a:p>
            <a:pPr lvl="1">
              <a:buFont typeface="Calibri" panose="020F0502020204030204" pitchFamily="34" charset="0"/>
              <a:buChar char="‒"/>
            </a:pPr>
            <a:r>
              <a:rPr lang="en-US" dirty="0"/>
              <a:t>application for the innovative assessment authority.</a:t>
            </a:r>
          </a:p>
          <a:p>
            <a:r>
              <a:rPr lang="en-US" dirty="0"/>
              <a:t>Requires the State Board to provide a report by September 1, 2017.</a:t>
            </a:r>
          </a:p>
          <a:p>
            <a:r>
              <a:rPr lang="en-US" dirty="0"/>
              <a:t>Requires the State Board to conduct comparability studies with nationally-recognized academic assessments such as SAT, ACT, and ACCUPLACER.</a:t>
            </a:r>
          </a:p>
          <a:p>
            <a:pPr lvl="1">
              <a:buFont typeface="Calibri" panose="020F0502020204030204" pitchFamily="34" charset="0"/>
              <a:buChar char="‒"/>
            </a:pPr>
            <a:r>
              <a:rPr lang="en-US" dirty="0"/>
              <a:t>Studies must be initiated no later than July 1, 2017.</a:t>
            </a:r>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
        <p:nvSpPr>
          <p:cNvPr id="4" name="TextBox 3"/>
          <p:cNvSpPr txBox="1"/>
          <p:nvPr/>
        </p:nvSpPr>
        <p:spPr>
          <a:xfrm>
            <a:off x="461818" y="6033185"/>
            <a:ext cx="7102764"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dirty="0"/>
              <a:t>Senate Bill 211 reflects the requirements within ESSA and reflects the recommendations of the Assessment Working Committee.</a:t>
            </a:r>
          </a:p>
        </p:txBody>
      </p:sp>
    </p:spTree>
    <p:extLst>
      <p:ext uri="{BB962C8B-B14F-4D97-AF65-F5344CB8AC3E}">
        <p14:creationId xmlns:p14="http://schemas.microsoft.com/office/powerpoint/2010/main" val="2359933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1299"/>
            <a:ext cx="6316630" cy="1325563"/>
          </a:xfrm>
        </p:spPr>
        <p:txBody>
          <a:bodyPr/>
          <a:lstStyle/>
          <a:p>
            <a:r>
              <a:rPr lang="en-US" dirty="0"/>
              <a:t>Senate Bill 211</a:t>
            </a:r>
          </a:p>
        </p:txBody>
      </p:sp>
      <p:sp>
        <p:nvSpPr>
          <p:cNvPr id="3" name="Content Placeholder 2"/>
          <p:cNvSpPr>
            <a:spLocks noGrp="1"/>
          </p:cNvSpPr>
          <p:nvPr>
            <p:ph idx="1"/>
          </p:nvPr>
        </p:nvSpPr>
        <p:spPr>
          <a:xfrm>
            <a:off x="628650" y="1659579"/>
            <a:ext cx="7886700" cy="4351338"/>
          </a:xfrm>
        </p:spPr>
        <p:txBody>
          <a:bodyPr>
            <a:normAutofit/>
          </a:bodyPr>
          <a:lstStyle/>
          <a:p>
            <a:r>
              <a:rPr lang="en-US" dirty="0"/>
              <a:t>Additionally, this legislation clarifies the requirements for grades 1 and 2 formative assessments in reading and mathematics:</a:t>
            </a:r>
          </a:p>
          <a:p>
            <a:pPr lvl="1">
              <a:buFont typeface="Calibri" panose="020F0502020204030204" pitchFamily="34" charset="0"/>
              <a:buChar char="‒"/>
            </a:pPr>
            <a:r>
              <a:rPr lang="en-US" dirty="0"/>
              <a:t>selection of the solution must be made in consultation with local school systems; </a:t>
            </a:r>
          </a:p>
          <a:p>
            <a:pPr lvl="1">
              <a:buFont typeface="Calibri" panose="020F0502020204030204" pitchFamily="34" charset="0"/>
              <a:buChar char="‒"/>
            </a:pPr>
            <a:r>
              <a:rPr lang="en-US" dirty="0"/>
              <a:t>solution must provide for timely data and inform flexible grouping of students based on skill level as well as measure student progress toward grade-level expectations over the course of the school year.</a:t>
            </a:r>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
        <p:nvSpPr>
          <p:cNvPr id="6" name="TextBox 5"/>
          <p:cNvSpPr txBox="1"/>
          <p:nvPr/>
        </p:nvSpPr>
        <p:spPr>
          <a:xfrm>
            <a:off x="775855" y="5615709"/>
            <a:ext cx="7610763"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dirty="0"/>
              <a:t>Note that this requirement is not related to ESSA as assessments in grades 1 and 2 are not required under ESSA.</a:t>
            </a:r>
          </a:p>
        </p:txBody>
      </p:sp>
    </p:spTree>
    <p:extLst>
      <p:ext uri="{BB962C8B-B14F-4D97-AF65-F5344CB8AC3E}">
        <p14:creationId xmlns:p14="http://schemas.microsoft.com/office/powerpoint/2010/main" val="1080628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6" y="334016"/>
            <a:ext cx="6733309" cy="1325563"/>
          </a:xfrm>
        </p:spPr>
        <p:txBody>
          <a:bodyPr>
            <a:normAutofit/>
          </a:bodyPr>
          <a:lstStyle/>
          <a:p>
            <a:r>
              <a:rPr lang="en-US" sz="3600" dirty="0"/>
              <a:t>Assessment Working Committee Recommendations</a:t>
            </a:r>
          </a:p>
        </p:txBody>
      </p:sp>
      <p:sp>
        <p:nvSpPr>
          <p:cNvPr id="3" name="Content Placeholder 2"/>
          <p:cNvSpPr>
            <a:spLocks noGrp="1"/>
          </p:cNvSpPr>
          <p:nvPr>
            <p:ph idx="1"/>
          </p:nvPr>
        </p:nvSpPr>
        <p:spPr>
          <a:xfrm>
            <a:off x="628650" y="1659579"/>
            <a:ext cx="7886700" cy="4351338"/>
          </a:xfrm>
        </p:spPr>
        <p:txBody>
          <a:bodyPr>
            <a:normAutofit fontScale="92500"/>
          </a:bodyPr>
          <a:lstStyle/>
          <a:p>
            <a:r>
              <a:rPr lang="en-US" dirty="0"/>
              <a:t>Regarding areas of flexibility, the committee has recommended:</a:t>
            </a:r>
          </a:p>
          <a:p>
            <a:pPr lvl="1">
              <a:buFont typeface="Calibri" panose="020F0502020204030204" pitchFamily="34" charset="0"/>
              <a:buChar char="‒"/>
            </a:pPr>
            <a:r>
              <a:rPr lang="en-US" dirty="0"/>
              <a:t>additional study and analysis is needed regarding the use of multiple statewide interim assessments; </a:t>
            </a:r>
          </a:p>
          <a:p>
            <a:pPr lvl="1">
              <a:buFont typeface="Calibri" panose="020F0502020204030204" pitchFamily="34" charset="0"/>
              <a:buChar char="‒"/>
            </a:pPr>
            <a:r>
              <a:rPr lang="en-US" dirty="0"/>
              <a:t>districts be allowed to pursue a locally selected nationally-recognized high school assessment and present evidence the requirements outlined in law are met;</a:t>
            </a:r>
          </a:p>
          <a:p>
            <a:pPr lvl="1">
              <a:buFont typeface="Calibri" panose="020F0502020204030204" pitchFamily="34" charset="0"/>
              <a:buChar char="‒"/>
            </a:pPr>
            <a:r>
              <a:rPr lang="en-US" dirty="0"/>
              <a:t>districts be allowed to present innovative solutions for consideration to be scaled statewide.</a:t>
            </a:r>
          </a:p>
          <a:p>
            <a:r>
              <a:rPr lang="en-US" dirty="0"/>
              <a:t>Clear communication about the purpose and appropriate use of state tests is needed</a:t>
            </a:r>
          </a:p>
          <a:p>
            <a:pPr lvl="1">
              <a:buFont typeface="Calibri" panose="020F0502020204030204" pitchFamily="34" charset="0"/>
              <a:buChar char="‒"/>
            </a:pPr>
            <a:r>
              <a:rPr lang="en-US" dirty="0"/>
              <a:t>communications should be targeted based on audience</a:t>
            </a:r>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1851905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Accountability Update</a:t>
            </a:r>
          </a:p>
        </p:txBody>
      </p:sp>
      <p:sp>
        <p:nvSpPr>
          <p:cNvPr id="7" name="Text Placeholder 6"/>
          <p:cNvSpPr>
            <a:spLocks noGrp="1"/>
          </p:cNvSpPr>
          <p:nvPr>
            <p:ph type="body" idx="1"/>
          </p:nvPr>
        </p:nvSpPr>
        <p:spPr/>
        <p:txBody>
          <a:bodyPr/>
          <a:lstStyle/>
          <a:p>
            <a:r>
              <a:rPr lang="en-US" dirty="0"/>
              <a:t>Allison Timberlake, Director of Accountability</a:t>
            </a:r>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916868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Background</a:t>
            </a:r>
          </a:p>
        </p:txBody>
      </p:sp>
      <p:sp>
        <p:nvSpPr>
          <p:cNvPr id="7" name="Content Placeholder 6"/>
          <p:cNvSpPr>
            <a:spLocks noGrp="1"/>
          </p:cNvSpPr>
          <p:nvPr>
            <p:ph idx="1"/>
          </p:nvPr>
        </p:nvSpPr>
        <p:spPr/>
        <p:txBody>
          <a:bodyPr>
            <a:normAutofit fontScale="77500" lnSpcReduction="20000"/>
          </a:bodyPr>
          <a:lstStyle/>
          <a:p>
            <a:r>
              <a:rPr lang="en-US" dirty="0"/>
              <a:t>Georgia’s College and Career Ready Performance Index (CCRPI) was first implemented in 2012 as an alternative to No Child Left Behind’s Adequate Yearly Progress (AYP). </a:t>
            </a:r>
          </a:p>
          <a:p>
            <a:r>
              <a:rPr lang="en-US" dirty="0"/>
              <a:t>Georgia’s Elementary and Secondary Education Act (ESEA) Waiver provided the opportunity to implement a new accountability system that included multiple measures, provided a more holistic picture of school performance, and addressed several shortcomings of the AYP system.</a:t>
            </a:r>
          </a:p>
          <a:p>
            <a:r>
              <a:rPr lang="en-US" dirty="0"/>
              <a:t>While ESSA’s new accountability provisions represent a substantial departure from No Child Left Behind’s AYP, they are more closely aligned with the CCRPI system already in place in Georgia. </a:t>
            </a:r>
          </a:p>
          <a:p>
            <a:r>
              <a:rPr lang="en-US" dirty="0"/>
              <a:t>With ESSA, Georgia seized the opportunity to reflect on six years of CCRPI implementation, and, in consultation with stakeholders across the state, to revise CCRPI to expand upon its successes and address its shortcomings.</a:t>
            </a:r>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2087945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Feedback</a:t>
            </a:r>
          </a:p>
        </p:txBody>
      </p:sp>
      <p:sp>
        <p:nvSpPr>
          <p:cNvPr id="3" name="Content Placeholder 2"/>
          <p:cNvSpPr>
            <a:spLocks noGrp="1"/>
          </p:cNvSpPr>
          <p:nvPr>
            <p:ph idx="1"/>
          </p:nvPr>
        </p:nvSpPr>
        <p:spPr/>
        <p:txBody>
          <a:bodyPr>
            <a:normAutofit fontScale="85000" lnSpcReduction="10000"/>
          </a:bodyPr>
          <a:lstStyle/>
          <a:p>
            <a:r>
              <a:rPr lang="en-US" dirty="0"/>
              <a:t>Accountability themes that emerged from stakeholder feedback include the following:</a:t>
            </a:r>
          </a:p>
          <a:p>
            <a:pPr marL="914400" lvl="1" indent="-457200">
              <a:buFont typeface="+mj-lt"/>
              <a:buAutoNum type="arabicPeriod"/>
            </a:pPr>
            <a:r>
              <a:rPr lang="en-US" dirty="0"/>
              <a:t>CCRPI needs to be simplified, easier to read, and include more comparative information. </a:t>
            </a:r>
          </a:p>
          <a:p>
            <a:pPr marL="914400" lvl="1" indent="-457200">
              <a:buFont typeface="+mj-lt"/>
              <a:buAutoNum type="arabicPeriod"/>
            </a:pPr>
            <a:r>
              <a:rPr lang="en-US" dirty="0"/>
              <a:t>CCRPI needs to have clear, attainable goals.</a:t>
            </a:r>
          </a:p>
          <a:p>
            <a:pPr marL="914400" lvl="1" indent="-457200">
              <a:buFont typeface="+mj-lt"/>
              <a:buAutoNum type="arabicPeriod"/>
            </a:pPr>
            <a:r>
              <a:rPr lang="en-US" dirty="0"/>
              <a:t>CCRPI needs to minimize annual changes to ensure consistency.</a:t>
            </a:r>
          </a:p>
          <a:p>
            <a:pPr marL="914400" lvl="1" indent="-457200">
              <a:buFont typeface="+mj-lt"/>
              <a:buAutoNum type="arabicPeriod"/>
            </a:pPr>
            <a:r>
              <a:rPr lang="en-US" dirty="0"/>
              <a:t>CCRPI scores need to be released earlier.</a:t>
            </a:r>
          </a:p>
          <a:p>
            <a:pPr marL="914400" lvl="1" indent="-457200">
              <a:buFont typeface="+mj-lt"/>
              <a:buAutoNum type="arabicPeriod"/>
            </a:pPr>
            <a:r>
              <a:rPr lang="en-US" dirty="0"/>
              <a:t>CCRPI should include indicators that promote improved opportunities and outcomes for all students.</a:t>
            </a:r>
          </a:p>
          <a:p>
            <a:pPr marL="914400" lvl="1" indent="-457200">
              <a:buFont typeface="+mj-lt"/>
              <a:buAutoNum type="arabicPeriod"/>
            </a:pPr>
            <a:r>
              <a:rPr lang="en-US" dirty="0"/>
              <a:t>CCRPI should include multiple measures and emphasize student growth.</a:t>
            </a:r>
          </a:p>
          <a:p>
            <a:pPr marL="914400" lvl="1" indent="-457200">
              <a:buFont typeface="+mj-lt"/>
              <a:buAutoNum type="arabicPeriod"/>
            </a:pPr>
            <a:r>
              <a:rPr lang="en-US" dirty="0"/>
              <a:t>The focus of CCRPI should be school improvement.</a:t>
            </a:r>
          </a:p>
          <a:p>
            <a:pPr marL="914400" lvl="1" indent="-457200">
              <a:buFont typeface="+mj-lt"/>
              <a:buAutoNum type="arabicPeriod"/>
            </a:pPr>
            <a:r>
              <a:rPr lang="en-US" dirty="0"/>
              <a:t>There should be more information about school offerings and opportunities for students and on student preparation for life.</a:t>
            </a:r>
          </a:p>
          <a:p>
            <a:pPr marL="914400" lvl="1" indent="-457200">
              <a:buFont typeface="+mj-lt"/>
              <a:buAutoNum type="arabicPeriod"/>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3981086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Working Committee</a:t>
            </a:r>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
        <p:nvSpPr>
          <p:cNvPr id="3" name="Content Placeholder 2"/>
          <p:cNvSpPr>
            <a:spLocks noGrp="1"/>
          </p:cNvSpPr>
          <p:nvPr>
            <p:ph idx="1"/>
          </p:nvPr>
        </p:nvSpPr>
        <p:spPr/>
        <p:txBody>
          <a:bodyPr>
            <a:normAutofit fontScale="92500"/>
          </a:bodyPr>
          <a:lstStyle/>
          <a:p>
            <a:r>
              <a:rPr lang="en-US" dirty="0" err="1"/>
              <a:t>GaDOE</a:t>
            </a:r>
            <a:r>
              <a:rPr lang="en-US" dirty="0"/>
              <a:t> convened an ESSA Accountability Working Committee comprising 20 representatives from districts, schools, RESAs, the </a:t>
            </a:r>
            <a:r>
              <a:rPr lang="en-US" dirty="0" err="1"/>
              <a:t>GaDOE</a:t>
            </a:r>
            <a:r>
              <a:rPr lang="en-US" dirty="0"/>
              <a:t>, and GOSA.</a:t>
            </a:r>
          </a:p>
          <a:p>
            <a:r>
              <a:rPr lang="en-US" dirty="0"/>
              <a:t>The committee met regularly from summer 2016 through spring 2017 to examine the current CCRPI, review stakeholder feedback, and make recommendations for the revised CCRPI under ESSA.</a:t>
            </a:r>
          </a:p>
          <a:p>
            <a:r>
              <a:rPr lang="en-US" dirty="0"/>
              <a:t>The committee defined the purpose, goals, intended uses, and intended outcomes of CCRPI. They then reviewed indicators and components to recommend those that aligned with the purpose and goals. </a:t>
            </a:r>
          </a:p>
        </p:txBody>
      </p:sp>
    </p:spTree>
    <p:extLst>
      <p:ext uri="{BB962C8B-B14F-4D97-AF65-F5344CB8AC3E}">
        <p14:creationId xmlns:p14="http://schemas.microsoft.com/office/powerpoint/2010/main" val="1637686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Accountability</a:t>
            </a:r>
          </a:p>
        </p:txBody>
      </p:sp>
      <p:sp>
        <p:nvSpPr>
          <p:cNvPr id="3" name="Content Placeholder 2"/>
          <p:cNvSpPr>
            <a:spLocks noGrp="1"/>
          </p:cNvSpPr>
          <p:nvPr>
            <p:ph idx="1"/>
          </p:nvPr>
        </p:nvSpPr>
        <p:spPr/>
        <p:txBody>
          <a:bodyPr>
            <a:normAutofit lnSpcReduction="10000"/>
          </a:bodyPr>
          <a:lstStyle/>
          <a:p>
            <a:r>
              <a:rPr lang="en-US" dirty="0"/>
              <a:t>Accountability should play a supporting role in assisting schools, districts, and the state to reach its mission of offering a holistic education to every child and preparing them for college, career, and life.</a:t>
            </a:r>
          </a:p>
          <a:p>
            <a:r>
              <a:rPr lang="en-US" dirty="0"/>
              <a:t>Accountability should not be the driving force behind decisions about educating children.</a:t>
            </a:r>
          </a:p>
          <a:p>
            <a:r>
              <a:rPr lang="en-US" dirty="0"/>
              <a:t>CCRPI should include objective measures that illustrate the extent to which schools and districts are succeeding in providing improved opportunities and outcomes for all students.</a:t>
            </a:r>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1007964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CCRPI</a:t>
            </a:r>
          </a:p>
        </p:txBody>
      </p:sp>
      <p:sp>
        <p:nvSpPr>
          <p:cNvPr id="3" name="Content Placeholder 2"/>
          <p:cNvSpPr>
            <a:spLocks noGrp="1"/>
          </p:cNvSpPr>
          <p:nvPr>
            <p:ph sz="half" idx="1"/>
          </p:nvPr>
        </p:nvSpPr>
        <p:spPr/>
        <p:txBody>
          <a:bodyPr>
            <a:normAutofit fontScale="70000" lnSpcReduction="20000"/>
          </a:bodyPr>
          <a:lstStyle/>
          <a:p>
            <a:r>
              <a:rPr lang="en-US" dirty="0"/>
              <a:t>The purpose of CCRPI is to provide an objective measure of the extent to which schools, districts, and the state are succeeding in providing high-quality opportunities and outcomes for students that can be used for communication and continuous improvement. </a:t>
            </a:r>
          </a:p>
          <a:p>
            <a:r>
              <a:rPr lang="en-US" dirty="0"/>
              <a:t>The redesigned CCRPI focuses on five goals in order to increase the percentage of students graduating high school college and career ready. </a:t>
            </a:r>
          </a:p>
          <a:p>
            <a:r>
              <a:rPr lang="en-US" dirty="0"/>
              <a:t>CCRPI components and indicators have been selected to support these goals.</a:t>
            </a:r>
          </a:p>
        </p:txBody>
      </p:sp>
      <p:pic>
        <p:nvPicPr>
          <p:cNvPr id="16" name="Content Placeholder 15"/>
          <p:cNvPicPr>
            <a:picLocks noGrp="1" noChangeAspect="1"/>
          </p:cNvPicPr>
          <p:nvPr>
            <p:ph sz="half" idx="2"/>
          </p:nvPr>
        </p:nvPicPr>
        <p:blipFill>
          <a:blip r:embed="rId2"/>
          <a:stretch>
            <a:fillRect/>
          </a:stretch>
        </p:blipFill>
        <p:spPr>
          <a:xfrm>
            <a:off x="4876800" y="1825625"/>
            <a:ext cx="3638550" cy="3962400"/>
          </a:xfrm>
          <a:prstGeom prst="rect">
            <a:avLst/>
          </a:prstGeom>
          <a:ln>
            <a:solidFill>
              <a:schemeClr val="accent6">
                <a:lumMod val="75000"/>
              </a:schemeClr>
            </a:solidFill>
          </a:ln>
        </p:spPr>
      </p:pic>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21453675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412954"/>
            <a:ext cx="8229600" cy="1143000"/>
          </a:xfrm>
        </p:spPr>
        <p:txBody>
          <a:bodyPr>
            <a:normAutofit/>
          </a:bodyPr>
          <a:lstStyle/>
          <a:p>
            <a:r>
              <a:rPr lang="en-US" altLang="en-US" sz="4000" dirty="0"/>
              <a:t>Assessment &amp; Accountability</a:t>
            </a:r>
          </a:p>
        </p:txBody>
      </p:sp>
      <p:sp>
        <p:nvSpPr>
          <p:cNvPr id="31747" name="Content Placeholder 2"/>
          <p:cNvSpPr>
            <a:spLocks noGrp="1"/>
          </p:cNvSpPr>
          <p:nvPr>
            <p:ph idx="1"/>
          </p:nvPr>
        </p:nvSpPr>
        <p:spPr>
          <a:xfrm>
            <a:off x="304800" y="2330244"/>
            <a:ext cx="8534400" cy="3205317"/>
          </a:xfrm>
        </p:spPr>
        <p:txBody>
          <a:bodyPr/>
          <a:lstStyle/>
          <a:p>
            <a:pPr marL="0" indent="0">
              <a:buFont typeface="Arial" charset="0"/>
              <a:buNone/>
            </a:pPr>
            <a:r>
              <a:rPr lang="en-US" altLang="en-US" dirty="0"/>
              <a:t>The primary purpose of school is </a:t>
            </a:r>
            <a:r>
              <a:rPr lang="en-US" altLang="en-US" b="1" dirty="0">
                <a:solidFill>
                  <a:srgbClr val="FF0000"/>
                </a:solidFill>
              </a:rPr>
              <a:t>teaching and learning</a:t>
            </a:r>
            <a:r>
              <a:rPr lang="en-US" altLang="en-US" dirty="0"/>
              <a:t>.</a:t>
            </a:r>
          </a:p>
          <a:p>
            <a:pPr marL="0" indent="0">
              <a:buFont typeface="Arial" charset="0"/>
              <a:buNone/>
            </a:pPr>
            <a:endParaRPr lang="en-US" altLang="en-US" dirty="0"/>
          </a:p>
          <a:p>
            <a:pPr marL="0" indent="0">
              <a:buFont typeface="Arial" charset="0"/>
              <a:buNone/>
            </a:pPr>
            <a:r>
              <a:rPr lang="en-US" altLang="en-US" dirty="0"/>
              <a:t>Assessment and accountability play an important role, but importantly – </a:t>
            </a:r>
            <a:r>
              <a:rPr lang="en-US" altLang="en-US" dirty="0">
                <a:solidFill>
                  <a:srgbClr val="0000FF"/>
                </a:solidFill>
              </a:rPr>
              <a:t>that role is supporting</a:t>
            </a:r>
            <a:r>
              <a:rPr lang="en-US" altLang="en-US" dirty="0"/>
              <a:t> </a:t>
            </a:r>
            <a:r>
              <a:rPr lang="en-US" altLang="en-US" i="1" dirty="0">
                <a:solidFill>
                  <a:srgbClr val="0000FF"/>
                </a:solidFill>
              </a:rPr>
              <a:t>with the primary focus being teaching and learning</a:t>
            </a:r>
            <a:r>
              <a:rPr lang="en-US" altLang="en-US" dirty="0">
                <a:solidFill>
                  <a:srgbClr val="0000FF"/>
                </a:solidFill>
              </a:rPr>
              <a:t>.</a:t>
            </a:r>
          </a:p>
        </p:txBody>
      </p:sp>
      <p:sp>
        <p:nvSpPr>
          <p:cNvPr id="4"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a:t>
            </a:r>
          </a:p>
        </p:txBody>
      </p:sp>
    </p:spTree>
    <p:extLst>
      <p:ext uri="{BB962C8B-B14F-4D97-AF65-F5344CB8AC3E}">
        <p14:creationId xmlns:p14="http://schemas.microsoft.com/office/powerpoint/2010/main" val="16534955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 Framework</a:t>
            </a:r>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27" name="Rectangle 26"/>
          <p:cNvSpPr/>
          <p:nvPr/>
        </p:nvSpPr>
        <p:spPr>
          <a:xfrm>
            <a:off x="1158311" y="3528275"/>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28" name="Rectangle 27"/>
          <p:cNvSpPr/>
          <p:nvPr/>
        </p:nvSpPr>
        <p:spPr>
          <a:xfrm>
            <a:off x="2647386" y="1937600"/>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Content Mastery</a:t>
            </a:r>
          </a:p>
        </p:txBody>
      </p:sp>
      <p:sp>
        <p:nvSpPr>
          <p:cNvPr id="29" name="Rectangle 28"/>
          <p:cNvSpPr/>
          <p:nvPr/>
        </p:nvSpPr>
        <p:spPr>
          <a:xfrm>
            <a:off x="2641036" y="2734525"/>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30" name="Rectangle 29"/>
          <p:cNvSpPr/>
          <p:nvPr/>
        </p:nvSpPr>
        <p:spPr>
          <a:xfrm>
            <a:off x="2641036" y="3537800"/>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31" name="Rectangle 30"/>
          <p:cNvSpPr/>
          <p:nvPr/>
        </p:nvSpPr>
        <p:spPr>
          <a:xfrm>
            <a:off x="2634686" y="4334725"/>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32" name="Rectangle 31"/>
          <p:cNvSpPr/>
          <p:nvPr/>
        </p:nvSpPr>
        <p:spPr>
          <a:xfrm>
            <a:off x="2644211" y="5138000"/>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cxnSp>
        <p:nvCxnSpPr>
          <p:cNvPr id="33" name="Straight Connector 32"/>
          <p:cNvCxnSpPr/>
          <p:nvPr/>
        </p:nvCxnSpPr>
        <p:spPr>
          <a:xfrm>
            <a:off x="3564961" y="3810850"/>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Straight Connector 33"/>
          <p:cNvCxnSpPr/>
          <p:nvPr/>
        </p:nvCxnSpPr>
        <p:spPr>
          <a:xfrm>
            <a:off x="3568136" y="4591900"/>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5" name="Straight Connector 34"/>
          <p:cNvCxnSpPr/>
          <p:nvPr/>
        </p:nvCxnSpPr>
        <p:spPr>
          <a:xfrm>
            <a:off x="3568136" y="5420575"/>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6" name="Straight Connector 35"/>
          <p:cNvCxnSpPr/>
          <p:nvPr/>
        </p:nvCxnSpPr>
        <p:spPr>
          <a:xfrm>
            <a:off x="3568136" y="3010750"/>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7" name="Straight Connector 36"/>
          <p:cNvCxnSpPr/>
          <p:nvPr/>
        </p:nvCxnSpPr>
        <p:spPr>
          <a:xfrm>
            <a:off x="3568136" y="2210650"/>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8" name="Straight Connector 37"/>
          <p:cNvCxnSpPr/>
          <p:nvPr/>
        </p:nvCxnSpPr>
        <p:spPr>
          <a:xfrm flipV="1">
            <a:off x="2082236" y="2220175"/>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Straight Connector 38"/>
          <p:cNvCxnSpPr/>
          <p:nvPr/>
        </p:nvCxnSpPr>
        <p:spPr>
          <a:xfrm flipV="1">
            <a:off x="2082236" y="3020275"/>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Straight Connector 39"/>
          <p:cNvCxnSpPr/>
          <p:nvPr/>
        </p:nvCxnSpPr>
        <p:spPr>
          <a:xfrm>
            <a:off x="2088586" y="3810850"/>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1" name="Straight Connector 40"/>
          <p:cNvCxnSpPr/>
          <p:nvPr/>
        </p:nvCxnSpPr>
        <p:spPr>
          <a:xfrm>
            <a:off x="2091761" y="3801325"/>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2" name="Straight Connector 41"/>
          <p:cNvCxnSpPr/>
          <p:nvPr/>
        </p:nvCxnSpPr>
        <p:spPr>
          <a:xfrm>
            <a:off x="2091761" y="3810850"/>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3" name="Rectangle 42"/>
          <p:cNvSpPr/>
          <p:nvPr/>
        </p:nvSpPr>
        <p:spPr>
          <a:xfrm>
            <a:off x="4120586" y="1934425"/>
            <a:ext cx="3114675" cy="575945"/>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achieving at the level necessary to be prepared for the next grade, college, or career?</a:t>
            </a:r>
          </a:p>
        </p:txBody>
      </p:sp>
      <p:sp>
        <p:nvSpPr>
          <p:cNvPr id="44" name="Rectangle 43"/>
          <p:cNvSpPr/>
          <p:nvPr/>
        </p:nvSpPr>
        <p:spPr>
          <a:xfrm>
            <a:off x="4111061" y="3506050"/>
            <a:ext cx="3117850" cy="640080"/>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all students and all student subgroups making improvements in achievement and graduation rates?</a:t>
            </a:r>
          </a:p>
        </p:txBody>
      </p:sp>
      <p:sp>
        <p:nvSpPr>
          <p:cNvPr id="45" name="Rectangle 44"/>
          <p:cNvSpPr/>
          <p:nvPr/>
        </p:nvSpPr>
        <p:spPr>
          <a:xfrm>
            <a:off x="4119951" y="4321390"/>
            <a:ext cx="3117850" cy="640080"/>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participating in activities preparing them for and demonstratin</a:t>
            </a:r>
            <a:r>
              <a:rPr lang="en-US" sz="1100" dirty="0">
                <a:ea typeface="Calibri" panose="020F0502020204030204" pitchFamily="34" charset="0"/>
                <a:cs typeface="Times New Roman" panose="02020603050405020304" pitchFamily="18" charset="0"/>
              </a:rPr>
              <a:t>g readiness for </a:t>
            </a:r>
            <a:r>
              <a:rPr lang="en-US" sz="1100" dirty="0">
                <a:effectLst/>
                <a:ea typeface="Calibri" panose="020F0502020204030204" pitchFamily="34" charset="0"/>
                <a:cs typeface="Times New Roman" panose="02020603050405020304" pitchFamily="18" charset="0"/>
              </a:rPr>
              <a:t>the next level, college, or career?</a:t>
            </a:r>
          </a:p>
        </p:txBody>
      </p:sp>
      <p:sp>
        <p:nvSpPr>
          <p:cNvPr id="46" name="Rectangle 45"/>
          <p:cNvSpPr/>
          <p:nvPr/>
        </p:nvSpPr>
        <p:spPr>
          <a:xfrm>
            <a:off x="4120586" y="5153875"/>
            <a:ext cx="3117850"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graduating from high school with a regular diploma in four or five years?</a:t>
            </a:r>
          </a:p>
        </p:txBody>
      </p:sp>
      <p:sp>
        <p:nvSpPr>
          <p:cNvPr id="47" name="Rectangle 46"/>
          <p:cNvSpPr/>
          <p:nvPr/>
        </p:nvSpPr>
        <p:spPr>
          <a:xfrm>
            <a:off x="4111061" y="2734525"/>
            <a:ext cx="3117850"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How much growth are students demonstrating relative to academically-similar students?</a:t>
            </a:r>
          </a:p>
        </p:txBody>
      </p:sp>
    </p:spTree>
    <p:extLst>
      <p:ext uri="{BB962C8B-B14F-4D97-AF65-F5344CB8AC3E}">
        <p14:creationId xmlns:p14="http://schemas.microsoft.com/office/powerpoint/2010/main" val="2692667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Changes</a:t>
            </a:r>
          </a:p>
        </p:txBody>
      </p:sp>
      <p:sp>
        <p:nvSpPr>
          <p:cNvPr id="3" name="Content Placeholder 2"/>
          <p:cNvSpPr>
            <a:spLocks noGrp="1"/>
          </p:cNvSpPr>
          <p:nvPr>
            <p:ph idx="1"/>
          </p:nvPr>
        </p:nvSpPr>
        <p:spPr/>
        <p:txBody>
          <a:bodyPr>
            <a:normAutofit fontScale="92500" lnSpcReduction="10000"/>
          </a:bodyPr>
          <a:lstStyle/>
          <a:p>
            <a:pPr lvl="0"/>
            <a:r>
              <a:rPr lang="en-US" dirty="0"/>
              <a:t>CCRPI will be simplified so that it will be easy to understand, easy to communicate, and easy to utilize for improvement purposes.</a:t>
            </a:r>
          </a:p>
          <a:p>
            <a:pPr lvl="0"/>
            <a:r>
              <a:rPr lang="en-US" dirty="0"/>
              <a:t>Indicators will focus on opportunities and outcomes expected of all students, thereby increasing local flexibility to determine the best way to improve student performance.</a:t>
            </a:r>
          </a:p>
          <a:p>
            <a:pPr lvl="0"/>
            <a:r>
              <a:rPr lang="en-US" dirty="0"/>
              <a:t>There will be an indicator incentivizing student participation in enrichment courses beyond the traditional academic core. This indicator is in response to stakeholder feedback that students are not experiencing a well-rounded curriculum.</a:t>
            </a:r>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529414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Changes</a:t>
            </a:r>
          </a:p>
        </p:txBody>
      </p:sp>
      <p:sp>
        <p:nvSpPr>
          <p:cNvPr id="3" name="Content Placeholder 2"/>
          <p:cNvSpPr>
            <a:spLocks noGrp="1"/>
          </p:cNvSpPr>
          <p:nvPr>
            <p:ph idx="1"/>
          </p:nvPr>
        </p:nvSpPr>
        <p:spPr/>
        <p:txBody>
          <a:bodyPr>
            <a:normAutofit/>
          </a:bodyPr>
          <a:lstStyle/>
          <a:p>
            <a:pPr lvl="0"/>
            <a:r>
              <a:rPr lang="en-US" sz="2600" dirty="0"/>
              <a:t>Improvement targets will be calculated individually – or customized – for each school and district. Schools will have the opportunity to demonstrate the progress they are making with all students and all subgroups of students.</a:t>
            </a:r>
          </a:p>
          <a:p>
            <a:pPr lvl="0"/>
            <a:r>
              <a:rPr lang="en-US" sz="2600" dirty="0"/>
              <a:t>CCRPI will emphasize student progress and improvement.</a:t>
            </a:r>
          </a:p>
          <a:p>
            <a:pPr lvl="0"/>
            <a:r>
              <a:rPr lang="en-US" sz="2600" dirty="0"/>
              <a:t>A new reporting system will be easier to navigate and provide more context and comparative information. </a:t>
            </a:r>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3487074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lstStyle/>
          <a:p>
            <a:r>
              <a:rPr lang="en-US" dirty="0"/>
              <a:t>While the redesigned CCRPI will be a significantly improved accountability system for Georgia, the most critical piece is changing the conversation about student performance in our state. CCRPI can shine a light on the great work schools are doing and areas in need of improvement, but it must be used as a tool by communities and other stakeholders to engage in meaningful conversations around how to improve student opportunities, outcomes, and preparedness for college, career, and life.</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1374657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lnSpcReduction="10000"/>
          </a:bodyPr>
          <a:lstStyle/>
          <a:p>
            <a:pPr marL="0" indent="0">
              <a:buNone/>
            </a:pPr>
            <a:r>
              <a:rPr lang="en-US" sz="2400" dirty="0"/>
              <a:t>Melissa Fincher</a:t>
            </a:r>
          </a:p>
          <a:p>
            <a:pPr marL="0" indent="0">
              <a:buNone/>
            </a:pPr>
            <a:r>
              <a:rPr lang="en-US" sz="2400" dirty="0"/>
              <a:t>Deputy Superintendent for Assessment and Accountability</a:t>
            </a:r>
          </a:p>
          <a:p>
            <a:pPr marL="0" indent="0">
              <a:buNone/>
            </a:pPr>
            <a:r>
              <a:rPr lang="en-US" sz="2400" dirty="0">
                <a:hlinkClick r:id="rId2"/>
              </a:rPr>
              <a:t>mfincher@doe.k12.ga.us</a:t>
            </a:r>
            <a:r>
              <a:rPr lang="en-US" sz="2400" dirty="0"/>
              <a:t> or (404) 651-9405</a:t>
            </a:r>
          </a:p>
          <a:p>
            <a:pPr marL="0" indent="0">
              <a:buNone/>
            </a:pPr>
            <a:endParaRPr lang="en-US" sz="2400" dirty="0"/>
          </a:p>
          <a:p>
            <a:pPr marL="0" indent="0">
              <a:buNone/>
            </a:pPr>
            <a:r>
              <a:rPr lang="en-US" sz="2400" dirty="0"/>
              <a:t>Allison Timberlake</a:t>
            </a:r>
          </a:p>
          <a:p>
            <a:pPr marL="0" indent="0">
              <a:buNone/>
            </a:pPr>
            <a:r>
              <a:rPr lang="en-US" sz="2400" dirty="0"/>
              <a:t>Director of Accountability</a:t>
            </a:r>
          </a:p>
          <a:p>
            <a:pPr marL="0" indent="0">
              <a:buNone/>
            </a:pPr>
            <a:r>
              <a:rPr lang="en-US" sz="2400" dirty="0">
                <a:hlinkClick r:id="rId3"/>
              </a:rPr>
              <a:t>atimberlake@doe.k12.ga.us</a:t>
            </a:r>
            <a:r>
              <a:rPr lang="en-US" sz="2400" dirty="0"/>
              <a:t> or (404) 463-6666</a:t>
            </a:r>
          </a:p>
          <a:p>
            <a:pPr marL="0" indent="0">
              <a:buNone/>
            </a:pPr>
            <a:endParaRPr lang="en-US" sz="2400" dirty="0"/>
          </a:p>
          <a:p>
            <a:pPr marL="0" indent="0">
              <a:buNone/>
            </a:pPr>
            <a:r>
              <a:rPr lang="en-US" sz="2400" dirty="0"/>
              <a:t>For more information on Georgia’s ESSA plan, please visit </a:t>
            </a:r>
            <a:r>
              <a:rPr lang="en-US" sz="2400" dirty="0">
                <a:hlinkClick r:id="rId4"/>
              </a:rPr>
              <a:t>gadoe.org/essa</a:t>
            </a:r>
            <a:r>
              <a:rPr lang="en-US" sz="2400" dirty="0"/>
              <a:t>.</a:t>
            </a:r>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1719122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Georgia’s ESSA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
        <p:nvSpPr>
          <p:cNvPr id="3" name="Content Placeholder 2"/>
          <p:cNvSpPr>
            <a:spLocks noGrp="1"/>
          </p:cNvSpPr>
          <p:nvPr>
            <p:ph idx="1"/>
          </p:nvPr>
        </p:nvSpPr>
        <p:spPr/>
        <p:txBody>
          <a:bodyPr>
            <a:normAutofit/>
          </a:bodyPr>
          <a:lstStyle/>
          <a:p>
            <a:r>
              <a:rPr lang="en-US" dirty="0"/>
              <a:t>State Advisory Committee</a:t>
            </a:r>
          </a:p>
          <a:p>
            <a:pPr lvl="1"/>
            <a:r>
              <a:rPr lang="en-US" dirty="0"/>
              <a:t>Comprised of 40 stakeholders representing a variety of organizations, agencies, and advocacy groups across the state of Georgia</a:t>
            </a:r>
          </a:p>
          <a:p>
            <a:r>
              <a:rPr lang="en-US" dirty="0"/>
              <a:t>Working Committees </a:t>
            </a:r>
            <a:r>
              <a:rPr lang="en-US" sz="1800" dirty="0"/>
              <a:t>(20 members each)</a:t>
            </a:r>
          </a:p>
          <a:p>
            <a:pPr lvl="1"/>
            <a:r>
              <a:rPr lang="en-US" dirty="0"/>
              <a:t>Accountability</a:t>
            </a:r>
          </a:p>
          <a:p>
            <a:pPr lvl="1"/>
            <a:r>
              <a:rPr lang="en-US" dirty="0"/>
              <a:t>Assessment</a:t>
            </a:r>
          </a:p>
          <a:p>
            <a:pPr lvl="1"/>
            <a:r>
              <a:rPr lang="en-US" dirty="0"/>
              <a:t>Education of the Whole Child</a:t>
            </a:r>
          </a:p>
          <a:p>
            <a:pPr lvl="1"/>
            <a:r>
              <a:rPr lang="en-US" dirty="0"/>
              <a:t>Federal Programs</a:t>
            </a:r>
          </a:p>
          <a:p>
            <a:pPr lvl="1"/>
            <a:r>
              <a:rPr lang="en-US" dirty="0"/>
              <a:t>Teacher &amp; Leader Development</a:t>
            </a:r>
          </a:p>
        </p:txBody>
      </p:sp>
      <p:sp>
        <p:nvSpPr>
          <p:cNvPr id="6" name="TextBox 5"/>
          <p:cNvSpPr txBox="1"/>
          <p:nvPr/>
        </p:nvSpPr>
        <p:spPr>
          <a:xfrm>
            <a:off x="5407428" y="3897204"/>
            <a:ext cx="3618271"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dirty="0">
                <a:solidFill>
                  <a:schemeClr val="accent6">
                    <a:lumMod val="75000"/>
                  </a:schemeClr>
                </a:solidFill>
              </a:rPr>
              <a:t>Superintendent Woods held 8 ESSA Listening Sessions across the state:</a:t>
            </a:r>
          </a:p>
          <a:p>
            <a:r>
              <a:rPr lang="en-US" sz="1600" dirty="0"/>
              <a:t>Columbia County, Habersham County, Fulton County, Muscogee County, Dougherty County, Laurens County, Chatham County, Gordon County</a:t>
            </a:r>
          </a:p>
          <a:p>
            <a:endParaRPr lang="en-US" sz="1600" dirty="0"/>
          </a:p>
          <a:p>
            <a:r>
              <a:rPr lang="en-US" sz="1600" b="1" dirty="0" err="1">
                <a:solidFill>
                  <a:schemeClr val="accent6">
                    <a:lumMod val="75000"/>
                  </a:schemeClr>
                </a:solidFill>
              </a:rPr>
              <a:t>GaDOE</a:t>
            </a:r>
            <a:r>
              <a:rPr lang="en-US" sz="1600" b="1" dirty="0">
                <a:solidFill>
                  <a:schemeClr val="accent6">
                    <a:lumMod val="75000"/>
                  </a:schemeClr>
                </a:solidFill>
              </a:rPr>
              <a:t> administered an online survey and held a Twitter chat.</a:t>
            </a:r>
            <a:endParaRPr lang="en-US" sz="1600" dirty="0"/>
          </a:p>
        </p:txBody>
      </p:sp>
      <p:sp>
        <p:nvSpPr>
          <p:cNvPr id="7" name="TextBox 6"/>
          <p:cNvSpPr txBox="1"/>
          <p:nvPr/>
        </p:nvSpPr>
        <p:spPr>
          <a:xfrm>
            <a:off x="7249487" y="3272229"/>
            <a:ext cx="1771459"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hlinkClick r:id="rId2"/>
              </a:rPr>
              <a:t>gadoe.org/ESSA</a:t>
            </a:r>
            <a:endParaRPr lang="en-US" dirty="0"/>
          </a:p>
        </p:txBody>
      </p:sp>
    </p:spTree>
    <p:extLst>
      <p:ext uri="{BB962C8B-B14F-4D97-AF65-F5344CB8AC3E}">
        <p14:creationId xmlns:p14="http://schemas.microsoft.com/office/powerpoint/2010/main" val="4097787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Updates</a:t>
            </a:r>
          </a:p>
        </p:txBody>
      </p:sp>
      <p:sp>
        <p:nvSpPr>
          <p:cNvPr id="3" name="Content Placeholder 2"/>
          <p:cNvSpPr>
            <a:spLocks noGrp="1"/>
          </p:cNvSpPr>
          <p:nvPr>
            <p:ph idx="1"/>
          </p:nvPr>
        </p:nvSpPr>
        <p:spPr>
          <a:xfrm>
            <a:off x="628650" y="1825625"/>
            <a:ext cx="7886700" cy="4530726"/>
          </a:xfrm>
        </p:spPr>
        <p:txBody>
          <a:bodyPr>
            <a:normAutofit lnSpcReduction="10000"/>
          </a:bodyPr>
          <a:lstStyle/>
          <a:p>
            <a:r>
              <a:rPr lang="en-US" dirty="0"/>
              <a:t>Accountability Regulations were rescinded by Congress; no action was taken on the Assessment Regulations.</a:t>
            </a:r>
          </a:p>
          <a:p>
            <a:endParaRPr lang="en-US" dirty="0"/>
          </a:p>
          <a:p>
            <a:r>
              <a:rPr lang="en-US" dirty="0"/>
              <a:t>President Trump has issued an executive order calling for the review of all regulations pertaining to ESSA.</a:t>
            </a:r>
          </a:p>
          <a:p>
            <a:endParaRPr lang="en-US" dirty="0"/>
          </a:p>
          <a:p>
            <a:r>
              <a:rPr lang="en-US" dirty="0"/>
              <a:t>Both the Assessment and Accountability Working Committees have grounded their discussions in the actual law.</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28795837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Assessment Update</a:t>
            </a:r>
          </a:p>
        </p:txBody>
      </p:sp>
      <p:sp>
        <p:nvSpPr>
          <p:cNvPr id="7" name="Text Placeholder 6"/>
          <p:cNvSpPr>
            <a:spLocks noGrp="1"/>
          </p:cNvSpPr>
          <p:nvPr>
            <p:ph type="body" idx="1"/>
          </p:nvPr>
        </p:nvSpPr>
        <p:spPr/>
        <p:txBody>
          <a:bodyPr/>
          <a:lstStyle/>
          <a:p>
            <a:r>
              <a:rPr lang="en-US" dirty="0"/>
              <a:t>Melissa Fincher, Deputy Superintendent for Assessment and Accountability</a:t>
            </a:r>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537607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Federal requirements surrounding assessment, introduced by No Child Left Behind, remain:</a:t>
            </a:r>
          </a:p>
          <a:p>
            <a:pPr lvl="1">
              <a:buFont typeface="Calibri" panose="020F0502020204030204" pitchFamily="34" charset="0"/>
              <a:buChar char="‒"/>
            </a:pPr>
            <a:r>
              <a:rPr lang="en-US" dirty="0"/>
              <a:t>all public school students enrolled in grades 3 through 8 must be assessed annually in reading/language arts and mathematics;</a:t>
            </a:r>
          </a:p>
          <a:p>
            <a:pPr lvl="1">
              <a:buFont typeface="Calibri" panose="020F0502020204030204" pitchFamily="34" charset="0"/>
              <a:buChar char="‒"/>
            </a:pPr>
            <a:r>
              <a:rPr lang="en-US" dirty="0"/>
              <a:t>high school students enrolled in public schools must be assessed at least once in grades 9 through 12 in reading/language arts and mathematics;</a:t>
            </a:r>
          </a:p>
          <a:p>
            <a:pPr lvl="1">
              <a:buFont typeface="Calibri" panose="020F0502020204030204" pitchFamily="34" charset="0"/>
              <a:buChar char="‒"/>
            </a:pPr>
            <a:r>
              <a:rPr lang="en-US" dirty="0"/>
              <a:t>science must be assessed at least once in grades 3 – 5, 6 – 9, and 10 – 12.</a:t>
            </a:r>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583067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73" y="361708"/>
            <a:ext cx="6316630" cy="838458"/>
          </a:xfrm>
        </p:spPr>
        <p:txBody>
          <a:bodyPr>
            <a:noAutofit/>
          </a:bodyPr>
          <a:lstStyle/>
          <a:p>
            <a:r>
              <a:rPr lang="en-US" sz="3600" dirty="0"/>
              <a:t>Federal/State Testing Requirements in Georgia</a:t>
            </a: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50471797"/>
              </p:ext>
            </p:extLst>
          </p:nvPr>
        </p:nvGraphicFramePr>
        <p:xfrm>
          <a:off x="432024" y="1575541"/>
          <a:ext cx="8308259" cy="4432006"/>
        </p:xfrm>
        <a:graphic>
          <a:graphicData uri="http://schemas.openxmlformats.org/drawingml/2006/table">
            <a:tbl>
              <a:tblPr firstRow="1" bandRow="1">
                <a:tableStyleId>{5C22544A-7EE6-4342-B048-85BDC9FD1C3A}</a:tableStyleId>
              </a:tblPr>
              <a:tblGrid>
                <a:gridCol w="1327102">
                  <a:extLst>
                    <a:ext uri="{9D8B030D-6E8A-4147-A177-3AD203B41FA5}">
                      <a16:colId xmlns:a16="http://schemas.microsoft.com/office/drawing/2014/main" val="20000"/>
                    </a:ext>
                  </a:extLst>
                </a:gridCol>
                <a:gridCol w="4865672">
                  <a:extLst>
                    <a:ext uri="{9D8B030D-6E8A-4147-A177-3AD203B41FA5}">
                      <a16:colId xmlns:a16="http://schemas.microsoft.com/office/drawing/2014/main" val="20001"/>
                    </a:ext>
                  </a:extLst>
                </a:gridCol>
                <a:gridCol w="1260876">
                  <a:extLst>
                    <a:ext uri="{9D8B030D-6E8A-4147-A177-3AD203B41FA5}">
                      <a16:colId xmlns:a16="http://schemas.microsoft.com/office/drawing/2014/main" val="20002"/>
                    </a:ext>
                  </a:extLst>
                </a:gridCol>
                <a:gridCol w="854609">
                  <a:extLst>
                    <a:ext uri="{9D8B030D-6E8A-4147-A177-3AD203B41FA5}">
                      <a16:colId xmlns:a16="http://schemas.microsoft.com/office/drawing/2014/main" val="20003"/>
                    </a:ext>
                  </a:extLst>
                </a:gridCol>
              </a:tblGrid>
              <a:tr h="347686">
                <a:tc>
                  <a:txBody>
                    <a:bodyPr/>
                    <a:lstStyle/>
                    <a:p>
                      <a:pPr algn="ctr"/>
                      <a:r>
                        <a:rPr lang="en-US" sz="1600" dirty="0"/>
                        <a:t>Grade</a:t>
                      </a:r>
                    </a:p>
                  </a:txBody>
                  <a:tcPr/>
                </a:tc>
                <a:tc>
                  <a:txBody>
                    <a:bodyPr/>
                    <a:lstStyle/>
                    <a:p>
                      <a:pPr algn="ctr"/>
                      <a:r>
                        <a:rPr lang="en-US" sz="1600" dirty="0"/>
                        <a:t>State</a:t>
                      </a:r>
                      <a:r>
                        <a:rPr lang="en-US" sz="1600" baseline="0" dirty="0"/>
                        <a:t> Required</a:t>
                      </a:r>
                      <a:endParaRPr lang="en-US" sz="1600" dirty="0"/>
                    </a:p>
                  </a:txBody>
                  <a:tcPr/>
                </a:tc>
                <a:tc gridSpan="2">
                  <a:txBody>
                    <a:bodyPr/>
                    <a:lstStyle/>
                    <a:p>
                      <a:pPr algn="ctr"/>
                      <a:r>
                        <a:rPr lang="en-US" sz="1600" dirty="0"/>
                        <a:t>Federally Required</a:t>
                      </a:r>
                    </a:p>
                  </a:txBody>
                  <a:tcPr anchor="ct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pPr algn="ctr"/>
                      <a:r>
                        <a:rPr lang="en-US" sz="1400" dirty="0"/>
                        <a:t>K</a:t>
                      </a:r>
                    </a:p>
                  </a:txBody>
                  <a:tcPr anchor="ctr"/>
                </a:tc>
                <a:tc>
                  <a:txBody>
                    <a:bodyPr/>
                    <a:lstStyle/>
                    <a:p>
                      <a:pPr algn="ctr"/>
                      <a:r>
                        <a:rPr lang="en-US" sz="1400" dirty="0"/>
                        <a:t>GKIDS</a:t>
                      </a:r>
                    </a:p>
                  </a:txBody>
                  <a:tcPr anchor="ctr"/>
                </a:tc>
                <a:tc gridSpan="2">
                  <a:txBody>
                    <a:bodyPr/>
                    <a:lstStyle/>
                    <a:p>
                      <a:pPr algn="ctr"/>
                      <a:r>
                        <a:rPr lang="en-US" sz="1400" dirty="0"/>
                        <a:t>―</a:t>
                      </a:r>
                    </a:p>
                  </a:txBody>
                  <a:tcPr anchor="ctr"/>
                </a:tc>
                <a:tc hMerge="1">
                  <a:txBody>
                    <a:bodyPr/>
                    <a:lstStyle/>
                    <a:p>
                      <a:pPr algn="ctr"/>
                      <a:endParaRPr lang="en-US" sz="1400" dirty="0"/>
                    </a:p>
                  </a:txBody>
                  <a:tcPr anchor="ctr"/>
                </a:tc>
                <a:extLst>
                  <a:ext uri="{0D108BD9-81ED-4DB2-BD59-A6C34878D82A}">
                    <a16:rowId xmlns:a16="http://schemas.microsoft.com/office/drawing/2014/main" val="10001"/>
                  </a:ext>
                </a:extLst>
              </a:tr>
              <a:tr h="294196">
                <a:tc>
                  <a:txBody>
                    <a:bodyPr/>
                    <a:lstStyle/>
                    <a:p>
                      <a:pPr algn="ctr"/>
                      <a:r>
                        <a:rPr lang="en-US" sz="1400" dirty="0"/>
                        <a:t>1</a:t>
                      </a:r>
                    </a:p>
                  </a:txBody>
                  <a:tcPr anchor="ctr"/>
                </a:tc>
                <a:tc>
                  <a:txBody>
                    <a:bodyPr/>
                    <a:lstStyle/>
                    <a:p>
                      <a:pPr algn="ctr"/>
                      <a:r>
                        <a:rPr lang="en-US" sz="1400" dirty="0"/>
                        <a:t>[Literacy / math formative TBD</a:t>
                      </a:r>
                      <a:r>
                        <a:rPr lang="en-US" sz="1400" baseline="0" dirty="0"/>
                        <a:t>]</a:t>
                      </a:r>
                      <a:endParaRPr lang="en-US" sz="1400" dirty="0"/>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t>
                      </a:r>
                    </a:p>
                  </a:txBody>
                  <a:tcPr anchor="ctr"/>
                </a:tc>
                <a:tc hMerge="1">
                  <a:txBody>
                    <a:bodyPr/>
                    <a:lstStyle/>
                    <a:p>
                      <a:pPr algn="ctr"/>
                      <a:endParaRPr lang="en-US" sz="1400" dirty="0"/>
                    </a:p>
                  </a:txBody>
                  <a:tcPr anchor="ctr"/>
                </a:tc>
                <a:extLst>
                  <a:ext uri="{0D108BD9-81ED-4DB2-BD59-A6C34878D82A}">
                    <a16:rowId xmlns:a16="http://schemas.microsoft.com/office/drawing/2014/main" val="10002"/>
                  </a:ext>
                </a:extLst>
              </a:tr>
              <a:tr h="370840">
                <a:tc>
                  <a:txBody>
                    <a:bodyPr/>
                    <a:lstStyle/>
                    <a:p>
                      <a:pPr algn="ctr"/>
                      <a:r>
                        <a:rPr lang="en-US" sz="1400" dirty="0"/>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[Literacy / math formative</a:t>
                      </a:r>
                      <a:r>
                        <a:rPr lang="en-US" sz="1400" baseline="0" dirty="0"/>
                        <a:t> TBD]</a:t>
                      </a:r>
                      <a:endParaRPr lang="en-US" sz="1400" dirty="0"/>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t>
                      </a:r>
                    </a:p>
                  </a:txBody>
                  <a:tcPr anchor="ctr"/>
                </a:tc>
                <a:tc hMerge="1">
                  <a:txBody>
                    <a:bodyPr/>
                    <a:lstStyle/>
                    <a:p>
                      <a:pPr algn="ctr"/>
                      <a:endParaRPr lang="en-US" sz="1400" dirty="0"/>
                    </a:p>
                  </a:txBody>
                  <a:tcPr anchor="ctr"/>
                </a:tc>
                <a:extLst>
                  <a:ext uri="{0D108BD9-81ED-4DB2-BD59-A6C34878D82A}">
                    <a16:rowId xmlns:a16="http://schemas.microsoft.com/office/drawing/2014/main" val="10003"/>
                  </a:ext>
                </a:extLst>
              </a:tr>
              <a:tr h="237990">
                <a:tc>
                  <a:txBody>
                    <a:bodyPr/>
                    <a:lstStyle/>
                    <a:p>
                      <a:pPr algn="ctr"/>
                      <a:r>
                        <a:rPr lang="en-US" sz="1400" dirty="0"/>
                        <a:t>3</a:t>
                      </a:r>
                    </a:p>
                  </a:txBody>
                  <a:tcPr anchor="ctr"/>
                </a:tc>
                <a:tc>
                  <a:txBody>
                    <a:bodyPr/>
                    <a:lstStyle/>
                    <a:p>
                      <a:pPr algn="ctr"/>
                      <a:r>
                        <a:rPr lang="en-US" sz="1400" dirty="0"/>
                        <a:t>GM</a:t>
                      </a:r>
                      <a:r>
                        <a:rPr lang="en-US" sz="1400" baseline="0" dirty="0"/>
                        <a:t> EOG:  ELA / Math</a:t>
                      </a:r>
                      <a:endParaRPr lang="en-US" sz="1400" dirty="0"/>
                    </a:p>
                  </a:txBody>
                  <a:tcPr anchor="ctr"/>
                </a:tc>
                <a:tc>
                  <a:txBody>
                    <a:bodyPr/>
                    <a:lstStyle/>
                    <a:p>
                      <a:pPr algn="ctr"/>
                      <a:r>
                        <a:rPr lang="en-US" sz="1400" dirty="0"/>
                        <a:t>ELA / Math</a:t>
                      </a:r>
                    </a:p>
                  </a:txBody>
                  <a:tcPr anchor="ctr"/>
                </a:tc>
                <a:tc rowSpan="3">
                  <a:txBody>
                    <a:bodyPr/>
                    <a:lstStyle/>
                    <a:p>
                      <a:pPr algn="ctr"/>
                      <a:r>
                        <a:rPr lang="en-US" sz="1400" dirty="0"/>
                        <a:t>Science</a:t>
                      </a:r>
                    </a:p>
                  </a:txBody>
                  <a:tcPr anchor="ctr"/>
                </a:tc>
                <a:extLst>
                  <a:ext uri="{0D108BD9-81ED-4DB2-BD59-A6C34878D82A}">
                    <a16:rowId xmlns:a16="http://schemas.microsoft.com/office/drawing/2014/main" val="10004"/>
                  </a:ext>
                </a:extLst>
              </a:tr>
              <a:tr h="370840">
                <a:tc>
                  <a:txBody>
                    <a:bodyPr/>
                    <a:lstStyle/>
                    <a:p>
                      <a:pPr algn="ctr"/>
                      <a:r>
                        <a:rPr lang="en-US" sz="1400" dirty="0"/>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a16="http://schemas.microsoft.com/office/drawing/2014/main" val="10005"/>
                  </a:ext>
                </a:extLst>
              </a:tr>
              <a:tr h="184568">
                <a:tc>
                  <a:txBody>
                    <a:bodyPr/>
                    <a:lstStyle/>
                    <a:p>
                      <a:pPr algn="ctr"/>
                      <a:r>
                        <a:rPr lang="en-US" sz="1400" dirty="0"/>
                        <a:t>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 / Science / Social Studies</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a16="http://schemas.microsoft.com/office/drawing/2014/main" val="10006"/>
                  </a:ext>
                </a:extLst>
              </a:tr>
              <a:tr h="370840">
                <a:tc>
                  <a:txBody>
                    <a:bodyPr/>
                    <a:lstStyle/>
                    <a:p>
                      <a:pPr algn="ctr"/>
                      <a:r>
                        <a:rPr lang="en-US" sz="1400" dirty="0"/>
                        <a:t>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rowSpan="3">
                  <a:txBody>
                    <a:bodyPr/>
                    <a:lstStyle/>
                    <a:p>
                      <a:pPr algn="ctr"/>
                      <a:r>
                        <a:rPr lang="en-US" sz="1400" dirty="0"/>
                        <a:t>Science</a:t>
                      </a:r>
                    </a:p>
                  </a:txBody>
                  <a:tcPr anchor="ctr"/>
                </a:tc>
                <a:extLst>
                  <a:ext uri="{0D108BD9-81ED-4DB2-BD59-A6C34878D82A}">
                    <a16:rowId xmlns:a16="http://schemas.microsoft.com/office/drawing/2014/main" val="10007"/>
                  </a:ext>
                </a:extLst>
              </a:tr>
              <a:tr h="370840">
                <a:tc>
                  <a:txBody>
                    <a:bodyPr/>
                    <a:lstStyle/>
                    <a:p>
                      <a:pPr algn="ctr"/>
                      <a:r>
                        <a:rPr lang="en-US" sz="1400" dirty="0"/>
                        <a:t>7</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a16="http://schemas.microsoft.com/office/drawing/2014/main" val="10008"/>
                  </a:ext>
                </a:extLst>
              </a:tr>
              <a:tr h="370840">
                <a:tc>
                  <a:txBody>
                    <a:bodyPr/>
                    <a:lstStyle/>
                    <a:p>
                      <a:pPr algn="ctr"/>
                      <a:r>
                        <a:rPr lang="en-US" sz="1400" dirty="0"/>
                        <a:t>8</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 / Science / Social Studies</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a16="http://schemas.microsoft.com/office/drawing/2014/main" val="10009"/>
                  </a:ext>
                </a:extLst>
              </a:tr>
              <a:tr h="370840">
                <a:tc>
                  <a:txBody>
                    <a:bodyPr/>
                    <a:lstStyle/>
                    <a:p>
                      <a:pPr algn="ctr"/>
                      <a:r>
                        <a:rPr lang="en-US" sz="1400" dirty="0"/>
                        <a:t>High School</a:t>
                      </a:r>
                    </a:p>
                    <a:p>
                      <a:pPr algn="ctr"/>
                      <a:r>
                        <a:rPr lang="en-US" sz="1400" dirty="0"/>
                        <a:t>(9-12)</a:t>
                      </a:r>
                    </a:p>
                  </a:txBody>
                  <a:tcPr anchor="ctr"/>
                </a:tc>
                <a:tc>
                  <a:txBody>
                    <a:bodyPr/>
                    <a:lstStyle/>
                    <a:p>
                      <a:pPr algn="ctr"/>
                      <a:r>
                        <a:rPr lang="en-US" sz="1400" dirty="0"/>
                        <a:t>GM EOC:  ELA (9th Grade Lit / American Lit) / Math (Coordinate Algebra or Algebra I / Analytic Geometry or Geometry) / Science (Physical Science / Biology) / Social Studies (US History / Economics)</a:t>
                      </a:r>
                    </a:p>
                  </a:txBody>
                  <a:tcPr anchor="ctr"/>
                </a:tc>
                <a:tc>
                  <a:txBody>
                    <a:bodyPr/>
                    <a:lstStyle/>
                    <a:p>
                      <a:pPr algn="ctr"/>
                      <a:r>
                        <a:rPr lang="en-US" sz="1400" dirty="0"/>
                        <a:t>ELA</a:t>
                      </a:r>
                      <a:r>
                        <a:rPr lang="en-US" sz="1400" baseline="0" dirty="0"/>
                        <a:t> / Math</a:t>
                      </a:r>
                      <a:endParaRPr lang="en-US" sz="1400" dirty="0"/>
                    </a:p>
                  </a:txBody>
                  <a:tcPr anchor="ctr"/>
                </a:tc>
                <a:tc>
                  <a:txBody>
                    <a:bodyPr/>
                    <a:lstStyle/>
                    <a:p>
                      <a:pPr algn="ctr"/>
                      <a:r>
                        <a:rPr lang="en-US" sz="1400" dirty="0"/>
                        <a:t>Science</a:t>
                      </a:r>
                    </a:p>
                  </a:txBody>
                  <a:tcPr anchor="ctr"/>
                </a:tc>
                <a:extLst>
                  <a:ext uri="{0D108BD9-81ED-4DB2-BD59-A6C34878D82A}">
                    <a16:rowId xmlns:a16="http://schemas.microsoft.com/office/drawing/2014/main" val="10010"/>
                  </a:ext>
                </a:extLst>
              </a:tr>
            </a:tbl>
          </a:graphicData>
        </a:graphic>
      </p:graphicFrame>
      <p:sp>
        <p:nvSpPr>
          <p:cNvPr id="6" name="TextBox 5"/>
          <p:cNvSpPr txBox="1"/>
          <p:nvPr/>
        </p:nvSpPr>
        <p:spPr>
          <a:xfrm>
            <a:off x="314036" y="6261914"/>
            <a:ext cx="7850908" cy="55399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a:solidFill>
                  <a:srgbClr val="FF0000"/>
                </a:solidFill>
              </a:rPr>
              <a:t>Note:  </a:t>
            </a:r>
            <a:r>
              <a:rPr lang="en-US" sz="1400" dirty="0"/>
              <a:t>Georgia Milestones/Georgia Alternate Assessment are used to fulfill federal testing requirements for ESEA/ESSA</a:t>
            </a:r>
            <a:r>
              <a:rPr lang="en-US" sz="1600" dirty="0"/>
              <a:t>.</a:t>
            </a:r>
          </a:p>
        </p:txBody>
      </p:sp>
    </p:spTree>
    <p:extLst>
      <p:ext uri="{BB962C8B-B14F-4D97-AF65-F5344CB8AC3E}">
        <p14:creationId xmlns:p14="http://schemas.microsoft.com/office/powerpoint/2010/main" val="3271310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Feedback</a:t>
            </a:r>
          </a:p>
        </p:txBody>
      </p:sp>
      <p:sp>
        <p:nvSpPr>
          <p:cNvPr id="3" name="Content Placeholder 2"/>
          <p:cNvSpPr>
            <a:spLocks noGrp="1"/>
          </p:cNvSpPr>
          <p:nvPr>
            <p:ph idx="1"/>
          </p:nvPr>
        </p:nvSpPr>
        <p:spPr>
          <a:xfrm>
            <a:off x="628650" y="1659579"/>
            <a:ext cx="7886700" cy="4351338"/>
          </a:xfrm>
        </p:spPr>
        <p:txBody>
          <a:bodyPr>
            <a:normAutofit/>
          </a:bodyPr>
          <a:lstStyle/>
          <a:p>
            <a:r>
              <a:rPr lang="en-US" dirty="0"/>
              <a:t>Too much pressure surrounding testing</a:t>
            </a:r>
          </a:p>
          <a:p>
            <a:pPr lvl="1">
              <a:buFont typeface="Calibri" panose="020F0502020204030204" pitchFamily="34" charset="0"/>
              <a:buChar char="‒"/>
            </a:pPr>
            <a:r>
              <a:rPr lang="en-US" dirty="0"/>
              <a:t>assessment should inform instruction, not drive it</a:t>
            </a:r>
          </a:p>
          <a:p>
            <a:pPr lvl="1">
              <a:buFont typeface="Calibri" panose="020F0502020204030204" pitchFamily="34" charset="0"/>
              <a:buChar char="‒"/>
            </a:pPr>
            <a:r>
              <a:rPr lang="en-US" dirty="0"/>
              <a:t>too many unintended consequences</a:t>
            </a:r>
          </a:p>
          <a:p>
            <a:r>
              <a:rPr lang="en-US" dirty="0"/>
              <a:t>General testing fatigue</a:t>
            </a:r>
          </a:p>
          <a:p>
            <a:pPr lvl="1">
              <a:buFont typeface="Calibri" panose="020F0502020204030204" pitchFamily="34" charset="0"/>
              <a:buChar char="‒"/>
            </a:pPr>
            <a:r>
              <a:rPr lang="en-US" dirty="0"/>
              <a:t>too many tests given too often</a:t>
            </a:r>
          </a:p>
          <a:p>
            <a:r>
              <a:rPr lang="en-US" dirty="0"/>
              <a:t>Summative tests given too late to provide useful information</a:t>
            </a:r>
          </a:p>
          <a:p>
            <a:pPr lvl="1">
              <a:buFont typeface="Calibri" panose="020F0502020204030204" pitchFamily="34" charset="0"/>
              <a:buChar char="‒"/>
            </a:pPr>
            <a:r>
              <a:rPr lang="en-US" dirty="0"/>
              <a:t>support voiced for formative assessments with timely feedback</a:t>
            </a:r>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726665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ESSA Assessment Requirements</a:t>
            </a:r>
          </a:p>
        </p:txBody>
      </p:sp>
      <p:sp>
        <p:nvSpPr>
          <p:cNvPr id="3" name="Content Placeholder 2"/>
          <p:cNvSpPr>
            <a:spLocks noGrp="1"/>
          </p:cNvSpPr>
          <p:nvPr>
            <p:ph idx="1"/>
          </p:nvPr>
        </p:nvSpPr>
        <p:spPr>
          <a:xfrm>
            <a:off x="628650" y="1838035"/>
            <a:ext cx="7886700" cy="4172881"/>
          </a:xfrm>
        </p:spPr>
        <p:txBody>
          <a:bodyPr>
            <a:normAutofit/>
          </a:bodyPr>
          <a:lstStyle/>
          <a:p>
            <a:r>
              <a:rPr lang="en-US" dirty="0"/>
              <a:t>States are required to administer the </a:t>
            </a:r>
            <a:r>
              <a:rPr lang="en-US" i="1" dirty="0"/>
              <a:t>same</a:t>
            </a:r>
            <a:r>
              <a:rPr lang="en-US" dirty="0"/>
              <a:t> academic assessments to all public elementary school and secondary school students in the state</a:t>
            </a:r>
          </a:p>
          <a:p>
            <a:pPr lvl="1">
              <a:buFont typeface="Calibri" panose="020F0502020204030204" pitchFamily="34" charset="0"/>
              <a:buChar char="‒"/>
            </a:pPr>
            <a:r>
              <a:rPr lang="en-US" dirty="0"/>
              <a:t>alternate assessments based on alternate academic achievement standards are permissible for students with significant cognitive disabilities </a:t>
            </a:r>
            <a:r>
              <a:rPr lang="en-US" sz="1800" dirty="0"/>
              <a:t>(limited to 1% </a:t>
            </a:r>
            <a:r>
              <a:rPr lang="en-US" sz="1800" i="1" dirty="0"/>
              <a:t>participation</a:t>
            </a:r>
            <a:r>
              <a:rPr lang="en-US" sz="1800" dirty="0"/>
              <a:t>)</a:t>
            </a:r>
            <a:endParaRPr lang="en-US" dirty="0"/>
          </a:p>
          <a:p>
            <a:pPr lvl="1">
              <a:buFont typeface="Calibri" panose="020F0502020204030204" pitchFamily="34" charset="0"/>
              <a:buChar char="‒"/>
            </a:pPr>
            <a:r>
              <a:rPr lang="en-US" dirty="0"/>
              <a:t>eighth grade students taking advanced high school mathematics may take the end of course rather than the grade 8 end of grade in mathematics</a:t>
            </a:r>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
        <p:nvSpPr>
          <p:cNvPr id="4" name="TextBox 3"/>
          <p:cNvSpPr txBox="1"/>
          <p:nvPr/>
        </p:nvSpPr>
        <p:spPr>
          <a:xfrm>
            <a:off x="258618" y="5352636"/>
            <a:ext cx="8774545"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dirty="0">
                <a:solidFill>
                  <a:srgbClr val="FF0000"/>
                </a:solidFill>
              </a:rPr>
              <a:t>Note:  </a:t>
            </a:r>
            <a:r>
              <a:rPr lang="en-US" sz="1600" dirty="0"/>
              <a:t>Georgia will request a waiver to continue flexibility granted under ESEA allowing middle school students taking an advanced science course (i.e., Physical Science) to take the associated EOC in lieu of the EOG; the request will expand to include an advanced language arts course (i.e., 9</a:t>
            </a:r>
            <a:r>
              <a:rPr lang="en-US" sz="1600" baseline="30000" dirty="0"/>
              <a:t>th</a:t>
            </a:r>
            <a:r>
              <a:rPr lang="en-US" sz="1600" dirty="0"/>
              <a:t> Grade Literature).</a:t>
            </a:r>
          </a:p>
        </p:txBody>
      </p:sp>
    </p:spTree>
    <p:extLst>
      <p:ext uri="{BB962C8B-B14F-4D97-AF65-F5344CB8AC3E}">
        <p14:creationId xmlns:p14="http://schemas.microsoft.com/office/powerpoint/2010/main" val="1984640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04D401F-847D-4BA3-A4ED-7D708D8BFC1A}"/>
</file>

<file path=customXml/itemProps2.xml><?xml version="1.0" encoding="utf-8"?>
<ds:datastoreItem xmlns:ds="http://schemas.openxmlformats.org/officeDocument/2006/customXml" ds:itemID="{1CF00EE7-5F6E-409F-88CA-8BEF9EFD5F4F}"/>
</file>

<file path=customXml/itemProps3.xml><?xml version="1.0" encoding="utf-8"?>
<ds:datastoreItem xmlns:ds="http://schemas.openxmlformats.org/officeDocument/2006/customXml" ds:itemID="{C088A7C3-2BB5-4A18-898A-30CE89B2372C}"/>
</file>

<file path=docProps/app.xml><?xml version="1.0" encoding="utf-8"?>
<Properties xmlns="http://schemas.openxmlformats.org/officeDocument/2006/extended-properties" xmlns:vt="http://schemas.openxmlformats.org/officeDocument/2006/docPropsVTypes">
  <Template>GaDOE-PowerPoint-WhiteTemplate</Template>
  <TotalTime>10931</TotalTime>
  <Words>1997</Words>
  <Application>Microsoft Office PowerPoint</Application>
  <PresentationFormat>On-screen Show (4:3)</PresentationFormat>
  <Paragraphs>198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Tahoma</vt:lpstr>
      <vt:lpstr>Times New Roman</vt:lpstr>
      <vt:lpstr>GaDOE-PowerPoint-Template</vt:lpstr>
      <vt:lpstr>An Update on Georgia’s Draft ESSA Assessment and Accountability State Plan</vt:lpstr>
      <vt:lpstr>Assessment &amp; Accountability</vt:lpstr>
      <vt:lpstr>Georgia’s ESSA Plan</vt:lpstr>
      <vt:lpstr>General Updates</vt:lpstr>
      <vt:lpstr>Assessment Update</vt:lpstr>
      <vt:lpstr>Background</vt:lpstr>
      <vt:lpstr>Federal/State Testing Requirements in Georgia</vt:lpstr>
      <vt:lpstr>Stakeholder Feedback</vt:lpstr>
      <vt:lpstr>ESSA Assessment Requirements</vt:lpstr>
      <vt:lpstr>ESSA Assessment Flexibility</vt:lpstr>
      <vt:lpstr>Senate Bill 211</vt:lpstr>
      <vt:lpstr>Senate Bill 211</vt:lpstr>
      <vt:lpstr>Assessment Working Committee Recommendations</vt:lpstr>
      <vt:lpstr>Accountability Update</vt:lpstr>
      <vt:lpstr>Background</vt:lpstr>
      <vt:lpstr>Stakeholder Feedback</vt:lpstr>
      <vt:lpstr>Accountability Working Committee</vt:lpstr>
      <vt:lpstr>Role of Accountability</vt:lpstr>
      <vt:lpstr>Purpose of CCRPI</vt:lpstr>
      <vt:lpstr>Redesigned CCRPI Framework</vt:lpstr>
      <vt:lpstr>Key Changes</vt:lpstr>
      <vt:lpstr>Key Changes</vt:lpstr>
      <vt:lpstr>Moving Forward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Allison Timberlake</cp:lastModifiedBy>
  <cp:revision>312</cp:revision>
  <cp:lastPrinted>2016-06-07T16:11:32Z</cp:lastPrinted>
  <dcterms:created xsi:type="dcterms:W3CDTF">2015-12-01T02:44:20Z</dcterms:created>
  <dcterms:modified xsi:type="dcterms:W3CDTF">2017-05-03T00:57:27Z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