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handoutMasterIdLst>
    <p:handoutMasterId r:id="rId24"/>
  </p:handoutMasterIdLst>
  <p:sldIdLst>
    <p:sldId id="331" r:id="rId5"/>
    <p:sldId id="367" r:id="rId6"/>
    <p:sldId id="368" r:id="rId7"/>
    <p:sldId id="369" r:id="rId8"/>
    <p:sldId id="370" r:id="rId9"/>
    <p:sldId id="371" r:id="rId10"/>
    <p:sldId id="372" r:id="rId11"/>
    <p:sldId id="373" r:id="rId12"/>
    <p:sldId id="374" r:id="rId13"/>
    <p:sldId id="375" r:id="rId14"/>
    <p:sldId id="376" r:id="rId15"/>
    <p:sldId id="379" r:id="rId16"/>
    <p:sldId id="377" r:id="rId17"/>
    <p:sldId id="378" r:id="rId18"/>
    <p:sldId id="361" r:id="rId19"/>
    <p:sldId id="380" r:id="rId20"/>
    <p:sldId id="360" r:id="rId21"/>
    <p:sldId id="359"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B79"/>
    <a:srgbClr val="1AC453"/>
    <a:srgbClr val="B1D620"/>
    <a:srgbClr val="FF3300"/>
    <a:srgbClr val="FF8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114" d="100"/>
          <a:sy n="114" d="100"/>
        </p:scale>
        <p:origin x="1638" y="108"/>
      </p:cViewPr>
      <p:guideLst>
        <p:guide orient="horz" pos="2160"/>
        <p:guide pos="2880"/>
      </p:guideLst>
    </p:cSldViewPr>
  </p:slideViewPr>
  <p:notesTextViewPr>
    <p:cViewPr>
      <p:scale>
        <a:sx n="3" d="2"/>
        <a:sy n="3" d="2"/>
      </p:scale>
      <p:origin x="0" y="0"/>
    </p:cViewPr>
  </p:notesTextViewPr>
  <p:notesViewPr>
    <p:cSldViewPr snapToGrid="0">
      <p:cViewPr varScale="1">
        <p:scale>
          <a:sx n="64" d="100"/>
          <a:sy n="64" d="100"/>
        </p:scale>
        <p:origin x="222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CB1DC78F-B74E-462C-B5EC-0F70FC2B9783}" type="datetimeFigureOut">
              <a:rPr lang="en-US" smtClean="0"/>
              <a:t>9/1/2017</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0F5316C-2457-40C4-9EE5-0431147AF79C}" type="slidenum">
              <a:rPr lang="en-US" smtClean="0"/>
              <a:t>‹#›</a:t>
            </a:fld>
            <a:endParaRPr lang="en-US"/>
          </a:p>
        </p:txBody>
      </p:sp>
    </p:spTree>
    <p:extLst>
      <p:ext uri="{BB962C8B-B14F-4D97-AF65-F5344CB8AC3E}">
        <p14:creationId xmlns:p14="http://schemas.microsoft.com/office/powerpoint/2010/main" val="3785357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9/1/2017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9/1/2017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9/1/2017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9/1/2017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9/1/2017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9/1/2017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9/1/2017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9/1/2017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9/1/2017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9/1/2017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9/1/2017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9/1/2017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9/1/2017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0" i="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gadoe.org/External-Affairs-and-Policy/communications/Pages/ESSA.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mailto:pswartzberg@doe.k12.ga.us" TargetMode="External"/><Relationship Id="rId3" Type="http://schemas.openxmlformats.org/officeDocument/2006/relationships/hyperlink" Target="mailto:kfloyd@doe.k12.ga.us" TargetMode="External"/><Relationship Id="rId7" Type="http://schemas.openxmlformats.org/officeDocument/2006/relationships/hyperlink" Target="mailto:tsims@doe.k12.ga.us" TargetMode="External"/><Relationship Id="rId2" Type="http://schemas.openxmlformats.org/officeDocument/2006/relationships/hyperlink" Target="mailto:atimberlake@doe.k12.ga.us" TargetMode="External"/><Relationship Id="rId1" Type="http://schemas.openxmlformats.org/officeDocument/2006/relationships/slideLayout" Target="../slideLayouts/slideLayout2.xml"/><Relationship Id="rId6" Type="http://schemas.openxmlformats.org/officeDocument/2006/relationships/hyperlink" Target="mailto:qqin@doe.k12.ga.us" TargetMode="External"/><Relationship Id="rId5" Type="http://schemas.openxmlformats.org/officeDocument/2006/relationships/hyperlink" Target="mailto:aogletree@doe.k12.ga.us" TargetMode="External"/><Relationship Id="rId10" Type="http://schemas.openxmlformats.org/officeDocument/2006/relationships/hyperlink" Target="http://gadoe.org/surveys/AsAc-H8PBVZM" TargetMode="External"/><Relationship Id="rId4" Type="http://schemas.openxmlformats.org/officeDocument/2006/relationships/hyperlink" Target="mailto:nhandville@doe.k12.ga.us" TargetMode="External"/><Relationship Id="rId9" Type="http://schemas.openxmlformats.org/officeDocument/2006/relationships/hyperlink" Target="mailto:mfincher@doe.k12.ga.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689526"/>
            <a:ext cx="7772400" cy="2387600"/>
          </a:xfrm>
        </p:spPr>
        <p:txBody>
          <a:bodyPr>
            <a:normAutofit/>
          </a:bodyPr>
          <a:lstStyle/>
          <a:p>
            <a:r>
              <a:rPr lang="en-US" sz="4800" dirty="0">
                <a:solidFill>
                  <a:srgbClr val="FF3300"/>
                </a:solidFill>
              </a:rPr>
              <a:t>Overview of the Redesigned CCRPI</a:t>
            </a:r>
          </a:p>
        </p:txBody>
      </p:sp>
      <p:sp>
        <p:nvSpPr>
          <p:cNvPr id="7" name="Subtitle 6"/>
          <p:cNvSpPr>
            <a:spLocks noGrp="1"/>
          </p:cNvSpPr>
          <p:nvPr>
            <p:ph type="subTitle" idx="1"/>
          </p:nvPr>
        </p:nvSpPr>
        <p:spPr>
          <a:xfrm>
            <a:off x="1143000" y="4169201"/>
            <a:ext cx="6858000" cy="1655762"/>
          </a:xfrm>
        </p:spPr>
        <p:txBody>
          <a:bodyPr/>
          <a:lstStyle/>
          <a:p>
            <a:r>
              <a:rPr lang="en-US" dirty="0">
                <a:solidFill>
                  <a:srgbClr val="FF8F75"/>
                </a:solidFill>
              </a:rPr>
              <a:t>Georgia Association of Elementary School Principals</a:t>
            </a:r>
          </a:p>
          <a:p>
            <a:r>
              <a:rPr lang="en-US" dirty="0">
                <a:solidFill>
                  <a:srgbClr val="FF8F75"/>
                </a:solidFill>
              </a:rPr>
              <a:t>August 29, 2017</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121531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lnSpcReduction="10000"/>
          </a:bodyPr>
          <a:lstStyle/>
          <a:p>
            <a:pPr lvl="0"/>
            <a:r>
              <a:rPr lang="en-US" sz="2000" dirty="0"/>
              <a:t>Elementary and middle school                                                                    readiness focus on foundational                                                                       skills, such as literacy, attendance,                                                                      and enrichment beyond the                                                                      traditional core. </a:t>
            </a:r>
          </a:p>
          <a:p>
            <a:pPr lvl="0"/>
            <a:r>
              <a:rPr lang="en-US" sz="2000" dirty="0"/>
              <a:t>In high school, literacy and                                                                attendance continue to be critical                                                     indicators of postsecondary readiness. Students should also participate in accelerated enrollment opportunities – academic or technical; complete a pathway; and demonstrate college or career readiness.</a:t>
            </a:r>
          </a:p>
          <a:p>
            <a:pPr lvl="0"/>
            <a:r>
              <a:rPr lang="en-US" sz="2000" dirty="0"/>
              <a:t>Readiness indicators will be weighted equally.</a:t>
            </a:r>
          </a:p>
        </p:txBody>
      </p:sp>
      <p:sp>
        <p:nvSpPr>
          <p:cNvPr id="3" name="Rectangle 2"/>
          <p:cNvSpPr/>
          <p:nvPr/>
        </p:nvSpPr>
        <p:spPr>
          <a:xfrm>
            <a:off x="441959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4"/>
          <p:cNvSpPr txBox="1"/>
          <p:nvPr/>
        </p:nvSpPr>
        <p:spPr>
          <a:xfrm>
            <a:off x="4572000" y="2835914"/>
            <a:ext cx="4286617" cy="1664797"/>
          </a:xfrm>
          <a:prstGeom prst="rect">
            <a:avLst/>
          </a:prstGeom>
          <a:noFill/>
          <a:ln w="9525"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538135"/>
                </a:solidFill>
                <a:effectLst/>
                <a:ea typeface="Calibri" panose="020F0502020204030204" pitchFamily="34" charset="0"/>
                <a:cs typeface="Times New Roman" panose="02020603050405020304" pitchFamily="18" charset="0"/>
              </a:rPr>
              <a:t>DEFINING READINESS</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538135"/>
                </a:solidFill>
                <a:effectLst/>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Early grades: </a:t>
            </a:r>
            <a:r>
              <a:rPr lang="en-US" sz="1400" dirty="0">
                <a:solidFill>
                  <a:srgbClr val="000000"/>
                </a:solidFill>
                <a:effectLst/>
                <a:ea typeface="Calibri" panose="020F0502020204030204" pitchFamily="34" charset="0"/>
                <a:cs typeface="Times New Roman" panose="02020603050405020304" pitchFamily="18" charset="0"/>
              </a:rPr>
              <a:t>Foundational skills and concepts</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Later grades:</a:t>
            </a:r>
            <a:r>
              <a:rPr lang="en-US" sz="1400" dirty="0">
                <a:solidFill>
                  <a:srgbClr val="000000"/>
                </a:solidFill>
                <a:effectLst/>
                <a:ea typeface="Calibri" panose="020F0502020204030204" pitchFamily="34" charset="0"/>
                <a:cs typeface="Times New Roman" panose="02020603050405020304" pitchFamily="18" charset="0"/>
              </a:rPr>
              <a:t> Multiple paths to succeed by expanding opportunities and personalizing learning</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Graduates </a:t>
            </a:r>
            <a:r>
              <a:rPr lang="en-US" sz="1400" dirty="0">
                <a:solidFill>
                  <a:srgbClr val="000000"/>
                </a:solidFill>
                <a:effectLst/>
                <a:ea typeface="Calibri" panose="020F0502020204030204" pitchFamily="34" charset="0"/>
                <a:cs typeface="Times New Roman" panose="02020603050405020304" pitchFamily="18" charset="0"/>
              </a:rPr>
              <a:t>are college and/or career ready</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Life-long learning</a:t>
            </a:r>
            <a:endParaRPr lang="en-US" sz="1400" dirty="0">
              <a:effectLst/>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0B35DE40-5023-49C1-AA4B-B8F4DF531C28}"/>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310985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801493" y="41096"/>
            <a:ext cx="2311685" cy="173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961672039"/>
              </p:ext>
            </p:extLst>
          </p:nvPr>
        </p:nvGraphicFramePr>
        <p:xfrm>
          <a:off x="359730" y="288947"/>
          <a:ext cx="8407400" cy="5760720"/>
        </p:xfrm>
        <a:graphic>
          <a:graphicData uri="http://schemas.openxmlformats.org/drawingml/2006/table">
            <a:tbl>
              <a:tblPr firstRow="1" bandRow="1">
                <a:tableStyleId>{5940675A-B579-460E-94D1-54222C63F5DA}</a:tableStyleId>
              </a:tblPr>
              <a:tblGrid>
                <a:gridCol w="8407400">
                  <a:extLst>
                    <a:ext uri="{9D8B030D-6E8A-4147-A177-3AD203B41FA5}">
                      <a16:colId xmlns:a16="http://schemas.microsoft.com/office/drawing/2014/main" val="3914729195"/>
                    </a:ext>
                  </a:extLst>
                </a:gridCol>
              </a:tblGrid>
              <a:tr h="173604">
                <a:tc>
                  <a:txBody>
                    <a:bodyPr/>
                    <a:lstStyle/>
                    <a:p>
                      <a:r>
                        <a:rPr lang="en-US" sz="1400" b="1" dirty="0">
                          <a:solidFill>
                            <a:schemeClr val="tx1"/>
                          </a:solidFill>
                        </a:rPr>
                        <a:t>CCRPI Readiness Indicators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30939433"/>
                  </a:ext>
                </a:extLst>
              </a:tr>
              <a:tr h="173604">
                <a:tc>
                  <a:txBody>
                    <a:bodyPr/>
                    <a:lstStyle/>
                    <a:p>
                      <a:r>
                        <a:rPr lang="en-US" sz="1400" dirty="0">
                          <a:solidFill>
                            <a:schemeClr val="tx1"/>
                          </a:solidFill>
                        </a:rPr>
                        <a:t>Elementary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35393105"/>
                  </a:ext>
                </a:extLst>
              </a:tr>
              <a:tr h="538174">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grades 3-5 demonstrating reading comprehension at or above the lower bound of the College &amp; Career Ready “Stretch” Lexile Band for each grade level.</a:t>
                      </a:r>
                    </a:p>
                    <a:p>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K-5 absent less than 10% of enrolled days.</a:t>
                      </a:r>
                    </a:p>
                    <a:p>
                      <a:r>
                        <a:rPr lang="en-US" sz="1400" b="1" dirty="0">
                          <a:solidFill>
                            <a:schemeClr val="accent6">
                              <a:lumMod val="75000"/>
                            </a:schemeClr>
                          </a:solidFill>
                        </a:rPr>
                        <a:t>Beyond the Core</a:t>
                      </a:r>
                      <a:r>
                        <a:rPr lang="en-US" sz="1400" dirty="0">
                          <a:solidFill>
                            <a:schemeClr val="accent6">
                              <a:lumMod val="75000"/>
                            </a:schemeClr>
                          </a:solidFill>
                        </a:rPr>
                        <a:t>:</a:t>
                      </a:r>
                      <a:r>
                        <a:rPr lang="en-US" sz="1400" dirty="0">
                          <a:solidFill>
                            <a:schemeClr val="tx1">
                              <a:lumMod val="50000"/>
                              <a:lumOff val="50000"/>
                            </a:schemeClr>
                          </a:solidFill>
                        </a:rPr>
                        <a:t> Percent of students earning a passing score in fine arts or world language.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89082672"/>
                  </a:ext>
                </a:extLst>
              </a:tr>
              <a:tr h="173604">
                <a:tc>
                  <a:txBody>
                    <a:bodyPr/>
                    <a:lstStyle/>
                    <a:p>
                      <a:r>
                        <a:rPr lang="en-US" sz="1400" dirty="0">
                          <a:solidFill>
                            <a:schemeClr val="tx1"/>
                          </a:solidFill>
                        </a:rPr>
                        <a:t>Middle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35218363"/>
                  </a:ext>
                </a:extLst>
              </a:tr>
              <a:tr h="794769">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grades 6-8 demonstrating reading comprehension at or above the lower bound of the College &amp; Career Ready “Stretch” Lexile Band for each grade level.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6-8 absent less than 10% of enrolled 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accent6">
                              <a:lumMod val="75000"/>
                            </a:schemeClr>
                          </a:solidFill>
                        </a:rPr>
                        <a:t>Beyond the Core</a:t>
                      </a:r>
                      <a:r>
                        <a:rPr lang="en-US" sz="1400" dirty="0">
                          <a:solidFill>
                            <a:schemeClr val="accent6">
                              <a:lumMod val="75000"/>
                            </a:schemeClr>
                          </a:solidFill>
                        </a:rPr>
                        <a:t>:</a:t>
                      </a:r>
                      <a:r>
                        <a:rPr lang="en-US" sz="1400" dirty="0">
                          <a:solidFill>
                            <a:schemeClr val="tx1">
                              <a:lumMod val="50000"/>
                              <a:lumOff val="50000"/>
                            </a:schemeClr>
                          </a:solidFill>
                        </a:rPr>
                        <a:t> Percent of students earning a passing score in fine arts, world language, physical education/health, or career exploratory.</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5892134"/>
                  </a:ext>
                </a:extLst>
              </a:tr>
              <a:tr h="173604">
                <a:tc>
                  <a:txBody>
                    <a:bodyPr/>
                    <a:lstStyle/>
                    <a:p>
                      <a:r>
                        <a:rPr lang="en-US" sz="1400" dirty="0">
                          <a:solidFill>
                            <a:schemeClr val="tx1"/>
                          </a:solidFill>
                        </a:rPr>
                        <a:t>High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087108958"/>
                  </a:ext>
                </a:extLst>
              </a:tr>
              <a:tr h="1388835">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9</a:t>
                      </a:r>
                      <a:r>
                        <a:rPr lang="en-US" sz="1400" baseline="30000" dirty="0">
                          <a:solidFill>
                            <a:schemeClr val="tx1">
                              <a:lumMod val="50000"/>
                              <a:lumOff val="50000"/>
                            </a:schemeClr>
                          </a:solidFill>
                        </a:rPr>
                        <a:t>th</a:t>
                      </a:r>
                      <a:r>
                        <a:rPr lang="en-US" sz="1400" dirty="0">
                          <a:solidFill>
                            <a:schemeClr val="tx1">
                              <a:lumMod val="50000"/>
                              <a:lumOff val="50000"/>
                            </a:schemeClr>
                          </a:solidFill>
                        </a:rPr>
                        <a:t> Grade Literature and American Literature demonstrating reading comprehension at or above the lower bound of the College &amp; Career Ready “Stretch” Lexile Band for each course.</a:t>
                      </a:r>
                    </a:p>
                    <a:p>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9-12 absent less than 10% of enrolled days.</a:t>
                      </a:r>
                    </a:p>
                    <a:p>
                      <a:r>
                        <a:rPr lang="en-US" sz="1400" b="1" dirty="0">
                          <a:solidFill>
                            <a:schemeClr val="accent6">
                              <a:lumMod val="75000"/>
                            </a:schemeClr>
                          </a:solidFill>
                        </a:rPr>
                        <a:t>Accelerated Enrollment</a:t>
                      </a:r>
                      <a:r>
                        <a:rPr lang="en-US" sz="1400" dirty="0">
                          <a:solidFill>
                            <a:schemeClr val="accent6">
                              <a:lumMod val="75000"/>
                            </a:schemeClr>
                          </a:solidFill>
                        </a:rPr>
                        <a:t>:</a:t>
                      </a:r>
                      <a:r>
                        <a:rPr lang="en-US" sz="1400" dirty="0">
                          <a:solidFill>
                            <a:schemeClr val="tx1">
                              <a:lumMod val="50000"/>
                              <a:lumOff val="50000"/>
                            </a:schemeClr>
                          </a:solidFill>
                        </a:rPr>
                        <a:t> Percent of graduates earning credit for accelerated enrollment via Move on When Ready, Advanced Placement, or International Baccalaureate courses.</a:t>
                      </a:r>
                    </a:p>
                    <a:p>
                      <a:r>
                        <a:rPr lang="en-US" sz="1400" b="1" dirty="0">
                          <a:solidFill>
                            <a:schemeClr val="accent6">
                              <a:lumMod val="75000"/>
                            </a:schemeClr>
                          </a:solidFill>
                        </a:rPr>
                        <a:t>Pathway Completion</a:t>
                      </a:r>
                      <a:r>
                        <a:rPr lang="en-US" sz="1400" dirty="0">
                          <a:solidFill>
                            <a:schemeClr val="accent6">
                              <a:lumMod val="75000"/>
                            </a:schemeClr>
                          </a:solidFill>
                        </a:rPr>
                        <a:t>:</a:t>
                      </a:r>
                      <a:r>
                        <a:rPr lang="en-US" sz="1400" dirty="0">
                          <a:solidFill>
                            <a:schemeClr val="tx1">
                              <a:lumMod val="50000"/>
                              <a:lumOff val="50000"/>
                            </a:schemeClr>
                          </a:solidFill>
                        </a:rPr>
                        <a:t> Percent of graduates completing an advanced academic, CTAE, fine arts, or world language pathway.</a:t>
                      </a:r>
                    </a:p>
                    <a:p>
                      <a:r>
                        <a:rPr lang="en-US" sz="1400" b="1" dirty="0">
                          <a:solidFill>
                            <a:schemeClr val="accent6">
                              <a:lumMod val="75000"/>
                            </a:schemeClr>
                          </a:solidFill>
                        </a:rPr>
                        <a:t>College and Career Readiness</a:t>
                      </a:r>
                      <a:r>
                        <a:rPr lang="en-US" sz="1400" dirty="0">
                          <a:solidFill>
                            <a:schemeClr val="accent6">
                              <a:lumMod val="75000"/>
                            </a:schemeClr>
                          </a:solidFill>
                        </a:rPr>
                        <a:t>:</a:t>
                      </a:r>
                      <a:r>
                        <a:rPr lang="en-US" sz="1400" dirty="0">
                          <a:solidFill>
                            <a:schemeClr val="tx1">
                              <a:lumMod val="50000"/>
                              <a:lumOff val="50000"/>
                            </a:schemeClr>
                          </a:solidFill>
                        </a:rPr>
                        <a:t> Percent of graduates entering TCSG/USG without needing remediation; achieving a readiness score on the ACT, SAT, two or more AP exams, or two or more IB exams; passing a pathway-aligned end of pathway assessment (EOPA) resulting in a national or state credential; or completing a work-based learning program.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3941483"/>
                  </a:ext>
                </a:extLst>
              </a:tr>
            </a:tbl>
          </a:graphicData>
        </a:graphic>
      </p:graphicFrame>
      <p:sp>
        <p:nvSpPr>
          <p:cNvPr id="7" name="TextBox 6">
            <a:extLst>
              <a:ext uri="{FF2B5EF4-FFF2-40B4-BE49-F238E27FC236}">
                <a16:creationId xmlns:a16="http://schemas.microsoft.com/office/drawing/2014/main" id="{544B2FC4-ABD7-48E0-A13D-0E99E0BD1200}"/>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141593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CF9F1-5EE2-4EA9-8087-623554112D62}"/>
              </a:ext>
            </a:extLst>
          </p:cNvPr>
          <p:cNvSpPr>
            <a:spLocks noGrp="1"/>
          </p:cNvSpPr>
          <p:nvPr>
            <p:ph type="title"/>
          </p:nvPr>
        </p:nvSpPr>
        <p:spPr/>
        <p:txBody>
          <a:bodyPr/>
          <a:lstStyle/>
          <a:p>
            <a:r>
              <a:rPr lang="en-US" dirty="0"/>
              <a:t>Readiness Updates for Elementary Schools</a:t>
            </a:r>
          </a:p>
        </p:txBody>
      </p:sp>
      <p:sp>
        <p:nvSpPr>
          <p:cNvPr id="3" name="Content Placeholder 2">
            <a:extLst>
              <a:ext uri="{FF2B5EF4-FFF2-40B4-BE49-F238E27FC236}">
                <a16:creationId xmlns:a16="http://schemas.microsoft.com/office/drawing/2014/main" id="{D3D435A4-6950-46DE-B5D0-2E0C70FAF711}"/>
              </a:ext>
            </a:extLst>
          </p:cNvPr>
          <p:cNvSpPr>
            <a:spLocks noGrp="1"/>
          </p:cNvSpPr>
          <p:nvPr>
            <p:ph idx="1"/>
          </p:nvPr>
        </p:nvSpPr>
        <p:spPr/>
        <p:txBody>
          <a:bodyPr/>
          <a:lstStyle/>
          <a:p>
            <a:r>
              <a:rPr lang="en-US" dirty="0"/>
              <a:t>Literacy (</a:t>
            </a:r>
            <a:r>
              <a:rPr lang="en-US" dirty="0" err="1"/>
              <a:t>Lexiles</a:t>
            </a:r>
            <a:r>
              <a:rPr lang="en-US" dirty="0"/>
              <a:t>) will include grades 3-5 and the target is the lower bound of the College &amp; Career Ready “Stretch” Lexile Band for each grade level</a:t>
            </a:r>
          </a:p>
          <a:p>
            <a:r>
              <a:rPr lang="en-US" dirty="0"/>
              <a:t>Attendance is based on being absent less than 10% of enrolled days</a:t>
            </a:r>
          </a:p>
          <a:p>
            <a:r>
              <a:rPr lang="en-US" dirty="0"/>
              <a:t>Beyond the Core is based on a current ETB indicator and measures the percent of students earning a passing score in fine arts or world language</a:t>
            </a:r>
          </a:p>
          <a:p>
            <a:pPr lvl="1"/>
            <a:r>
              <a:rPr lang="en-US" dirty="0"/>
              <a:t>Course enrolled and passing score – no longer using content completer</a:t>
            </a:r>
          </a:p>
        </p:txBody>
      </p:sp>
      <p:sp>
        <p:nvSpPr>
          <p:cNvPr id="5" name="Slide Number Placeholder 4">
            <a:extLst>
              <a:ext uri="{FF2B5EF4-FFF2-40B4-BE49-F238E27FC236}">
                <a16:creationId xmlns:a16="http://schemas.microsoft.com/office/drawing/2014/main" id="{3B1DEC1C-DFBB-406F-A419-D54F1A39D4E2}"/>
              </a:ext>
            </a:extLst>
          </p:cNvPr>
          <p:cNvSpPr>
            <a:spLocks noGrp="1"/>
          </p:cNvSpPr>
          <p:nvPr>
            <p:ph type="sldNum" sz="quarter" idx="4"/>
          </p:nvPr>
        </p:nvSpPr>
        <p:spPr/>
        <p:txBody>
          <a:bodyPr/>
          <a:lstStyle/>
          <a:p>
            <a:fld id="{B63E4CEF-BB1E-48C7-AE93-F39F6AA99AD7}" type="slidenum">
              <a:rPr lang="en-US" smtClean="0"/>
              <a:pPr/>
              <a:t>12</a:t>
            </a:fld>
            <a:endParaRPr lang="en-US" dirty="0"/>
          </a:p>
        </p:txBody>
      </p:sp>
      <p:sp>
        <p:nvSpPr>
          <p:cNvPr id="6" name="TextBox 5">
            <a:extLst>
              <a:ext uri="{FF2B5EF4-FFF2-40B4-BE49-F238E27FC236}">
                <a16:creationId xmlns:a16="http://schemas.microsoft.com/office/drawing/2014/main" id="{BA0C120D-28F9-4F02-81A0-4F1D90631F2A}"/>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364319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lnSpcReduction="10000"/>
          </a:bodyPr>
          <a:lstStyle/>
          <a:p>
            <a:pPr lvl="0"/>
            <a:r>
              <a:rPr lang="en-US" sz="2400" dirty="0"/>
              <a:t>High schools only</a:t>
            </a:r>
          </a:p>
          <a:p>
            <a:pPr lvl="0"/>
            <a:r>
              <a:rPr lang="en-US" sz="2400" dirty="0"/>
              <a:t>Includes both the four-year and five-year adjusted cohort graduation rate</a:t>
            </a:r>
          </a:p>
          <a:p>
            <a:pPr lvl="0"/>
            <a:r>
              <a:rPr lang="en-US" sz="2400" dirty="0"/>
              <a:t>Emphasizes graduating in four years while placing value on continuing to work with and graduate students who need more time</a:t>
            </a:r>
          </a:p>
          <a:p>
            <a:pPr lvl="0"/>
            <a:r>
              <a:rPr lang="en-US" sz="2400" dirty="0"/>
              <a:t>The four-year graduation rate will be worth 2/3 of the points and the five-year graduation rate will be worth 1/3 of the points</a:t>
            </a:r>
          </a:p>
        </p:txBody>
      </p:sp>
      <p:sp>
        <p:nvSpPr>
          <p:cNvPr id="3" name="Rectangle 2"/>
          <p:cNvSpPr/>
          <p:nvPr/>
        </p:nvSpPr>
        <p:spPr>
          <a:xfrm>
            <a:off x="5516293"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5A0F070-0F77-4343-A6D8-BABFC1504800}"/>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144544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and Reporting</a:t>
            </a:r>
          </a:p>
        </p:txBody>
      </p:sp>
      <p:sp>
        <p:nvSpPr>
          <p:cNvPr id="3" name="Content Placeholder 2"/>
          <p:cNvSpPr>
            <a:spLocks noGrp="1"/>
          </p:cNvSpPr>
          <p:nvPr>
            <p:ph idx="1"/>
          </p:nvPr>
        </p:nvSpPr>
        <p:spPr/>
        <p:txBody>
          <a:bodyPr>
            <a:normAutofit/>
          </a:bodyPr>
          <a:lstStyle/>
          <a:p>
            <a:r>
              <a:rPr lang="en-US" sz="2200" dirty="0"/>
              <a:t>Consistent with state law (O.C.G.A. § 20-14-33), the overall CCRPI score will be reported on a 0-100 scale. </a:t>
            </a:r>
          </a:p>
          <a:p>
            <a:r>
              <a:rPr lang="en-US" sz="2200" dirty="0"/>
              <a:t>To increase ease of understanding and interpretation, each CCRPI indicator and component will also be reported on a 0-100 scale, with additional points possible in Content Mastery, Progress, and Closing Gaps.</a:t>
            </a:r>
          </a:p>
          <a:p>
            <a:r>
              <a:rPr lang="en-US" sz="2200" dirty="0"/>
              <a:t>Components will be weighted                                                                                and combined according to the                                                                               weights defined in the table to                                                                    the right to determine the                                                                          overall CCRPI score.</a:t>
            </a:r>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graphicFrame>
        <p:nvGraphicFramePr>
          <p:cNvPr id="7" name="Content Placeholder 5"/>
          <p:cNvGraphicFramePr>
            <a:graphicFrameLocks/>
          </p:cNvGraphicFramePr>
          <p:nvPr>
            <p:extLst/>
          </p:nvPr>
        </p:nvGraphicFramePr>
        <p:xfrm>
          <a:off x="4520237" y="3697557"/>
          <a:ext cx="4563374" cy="2225040"/>
        </p:xfrm>
        <a:graphic>
          <a:graphicData uri="http://schemas.openxmlformats.org/drawingml/2006/table">
            <a:tbl>
              <a:tblPr firstRow="1" bandRow="1">
                <a:tableStyleId>{68D230F3-CF80-4859-8CE7-A43EE81993B5}</a:tableStyleId>
              </a:tblPr>
              <a:tblGrid>
                <a:gridCol w="1423358">
                  <a:extLst>
                    <a:ext uri="{9D8B030D-6E8A-4147-A177-3AD203B41FA5}">
                      <a16:colId xmlns:a16="http://schemas.microsoft.com/office/drawing/2014/main" val="2274200220"/>
                    </a:ext>
                  </a:extLst>
                </a:gridCol>
                <a:gridCol w="1046672">
                  <a:extLst>
                    <a:ext uri="{9D8B030D-6E8A-4147-A177-3AD203B41FA5}">
                      <a16:colId xmlns:a16="http://schemas.microsoft.com/office/drawing/2014/main" val="3515446032"/>
                    </a:ext>
                  </a:extLst>
                </a:gridCol>
                <a:gridCol w="1046672">
                  <a:extLst>
                    <a:ext uri="{9D8B030D-6E8A-4147-A177-3AD203B41FA5}">
                      <a16:colId xmlns:a16="http://schemas.microsoft.com/office/drawing/2014/main" val="1680157599"/>
                    </a:ext>
                  </a:extLst>
                </a:gridCol>
                <a:gridCol w="1046672">
                  <a:extLst>
                    <a:ext uri="{9D8B030D-6E8A-4147-A177-3AD203B41FA5}">
                      <a16:colId xmlns:a16="http://schemas.microsoft.com/office/drawing/2014/main" val="3708820384"/>
                    </a:ext>
                  </a:extLst>
                </a:gridCol>
              </a:tblGrid>
              <a:tr h="370840">
                <a:tc>
                  <a:txBody>
                    <a:bodyPr/>
                    <a:lstStyle/>
                    <a:p>
                      <a:endParaRPr lang="en-US" sz="1400" dirty="0"/>
                    </a:p>
                  </a:txBody>
                  <a:tcPr/>
                </a:tc>
                <a:tc>
                  <a:txBody>
                    <a:bodyPr/>
                    <a:lstStyle/>
                    <a:p>
                      <a:pPr algn="ctr"/>
                      <a:r>
                        <a:rPr lang="en-US" sz="1400" dirty="0"/>
                        <a:t>Elementary</a:t>
                      </a:r>
                    </a:p>
                  </a:txBody>
                  <a:tcPr anchor="ctr"/>
                </a:tc>
                <a:tc>
                  <a:txBody>
                    <a:bodyPr/>
                    <a:lstStyle/>
                    <a:p>
                      <a:pPr algn="ctr"/>
                      <a:r>
                        <a:rPr lang="en-US" sz="1400" dirty="0"/>
                        <a:t>Middle</a:t>
                      </a:r>
                    </a:p>
                  </a:txBody>
                  <a:tcPr anchor="ctr"/>
                </a:tc>
                <a:tc>
                  <a:txBody>
                    <a:bodyPr/>
                    <a:lstStyle/>
                    <a:p>
                      <a:pPr algn="ctr"/>
                      <a:r>
                        <a:rPr lang="en-US" sz="1400" dirty="0"/>
                        <a:t>High</a:t>
                      </a:r>
                    </a:p>
                  </a:txBody>
                  <a:tcPr anchor="ctr"/>
                </a:tc>
                <a:extLst>
                  <a:ext uri="{0D108BD9-81ED-4DB2-BD59-A6C34878D82A}">
                    <a16:rowId xmlns:a16="http://schemas.microsoft.com/office/drawing/2014/main" val="1829216812"/>
                  </a:ext>
                </a:extLst>
              </a:tr>
              <a:tr h="370840">
                <a:tc>
                  <a:txBody>
                    <a:bodyPr/>
                    <a:lstStyle/>
                    <a:p>
                      <a:r>
                        <a:rPr lang="en-US" sz="1400" dirty="0"/>
                        <a:t>Content Mastery</a:t>
                      </a:r>
                    </a:p>
                  </a:txBody>
                  <a:tcPr anchor="ctr"/>
                </a:tc>
                <a:tc>
                  <a:txBody>
                    <a:bodyPr/>
                    <a:lstStyle/>
                    <a:p>
                      <a:pPr algn="ctr"/>
                      <a:r>
                        <a:rPr lang="en-US" sz="1400" dirty="0"/>
                        <a:t>30%</a:t>
                      </a:r>
                    </a:p>
                  </a:txBody>
                  <a:tcPr anchor="ctr"/>
                </a:tc>
                <a:tc>
                  <a:txBody>
                    <a:bodyPr/>
                    <a:lstStyle/>
                    <a:p>
                      <a:pPr algn="ctr"/>
                      <a:r>
                        <a:rPr lang="en-US" sz="1400" dirty="0"/>
                        <a:t>30%</a:t>
                      </a:r>
                    </a:p>
                  </a:txBody>
                  <a:tcPr anchor="ctr"/>
                </a:tc>
                <a:tc>
                  <a:txBody>
                    <a:bodyPr/>
                    <a:lstStyle/>
                    <a:p>
                      <a:pPr algn="ctr"/>
                      <a:r>
                        <a:rPr lang="en-US" sz="1400" dirty="0"/>
                        <a:t>30%</a:t>
                      </a:r>
                    </a:p>
                  </a:txBody>
                  <a:tcPr anchor="ctr"/>
                </a:tc>
                <a:extLst>
                  <a:ext uri="{0D108BD9-81ED-4DB2-BD59-A6C34878D82A}">
                    <a16:rowId xmlns:a16="http://schemas.microsoft.com/office/drawing/2014/main" val="696839664"/>
                  </a:ext>
                </a:extLst>
              </a:tr>
              <a:tr h="370840">
                <a:tc>
                  <a:txBody>
                    <a:bodyPr/>
                    <a:lstStyle/>
                    <a:p>
                      <a:r>
                        <a:rPr lang="en-US" sz="1400" dirty="0"/>
                        <a:t>Progress</a:t>
                      </a:r>
                    </a:p>
                  </a:txBody>
                  <a:tcPr anchor="ctr"/>
                </a:tc>
                <a:tc>
                  <a:txBody>
                    <a:bodyPr/>
                    <a:lstStyle/>
                    <a:p>
                      <a:pPr algn="ctr"/>
                      <a:r>
                        <a:rPr lang="en-US" sz="1400" dirty="0"/>
                        <a:t>35%</a:t>
                      </a:r>
                    </a:p>
                  </a:txBody>
                  <a:tcPr anchor="ctr"/>
                </a:tc>
                <a:tc>
                  <a:txBody>
                    <a:bodyPr/>
                    <a:lstStyle/>
                    <a:p>
                      <a:pPr algn="ctr"/>
                      <a:r>
                        <a:rPr lang="en-US" sz="1400" dirty="0"/>
                        <a:t>35%</a:t>
                      </a:r>
                    </a:p>
                  </a:txBody>
                  <a:tcPr anchor="ctr"/>
                </a:tc>
                <a:tc>
                  <a:txBody>
                    <a:bodyPr/>
                    <a:lstStyle/>
                    <a:p>
                      <a:pPr algn="ctr"/>
                      <a:r>
                        <a:rPr lang="en-US" sz="1400" dirty="0"/>
                        <a:t>30%</a:t>
                      </a:r>
                    </a:p>
                  </a:txBody>
                  <a:tcPr anchor="ctr"/>
                </a:tc>
                <a:extLst>
                  <a:ext uri="{0D108BD9-81ED-4DB2-BD59-A6C34878D82A}">
                    <a16:rowId xmlns:a16="http://schemas.microsoft.com/office/drawing/2014/main" val="2257881495"/>
                  </a:ext>
                </a:extLst>
              </a:tr>
              <a:tr h="370840">
                <a:tc>
                  <a:txBody>
                    <a:bodyPr/>
                    <a:lstStyle/>
                    <a:p>
                      <a:r>
                        <a:rPr lang="en-US" sz="1400" dirty="0"/>
                        <a:t>Closing Gaps</a:t>
                      </a:r>
                    </a:p>
                  </a:txBody>
                  <a:tcPr anchor="ctr"/>
                </a:tc>
                <a:tc>
                  <a:txBody>
                    <a:bodyPr/>
                    <a:lstStyle/>
                    <a:p>
                      <a:pPr algn="ctr"/>
                      <a:r>
                        <a:rPr lang="en-US" sz="1400" dirty="0"/>
                        <a:t>15%</a:t>
                      </a:r>
                    </a:p>
                  </a:txBody>
                  <a:tcPr anchor="ctr"/>
                </a:tc>
                <a:tc>
                  <a:txBody>
                    <a:bodyPr/>
                    <a:lstStyle/>
                    <a:p>
                      <a:pPr algn="ctr"/>
                      <a:r>
                        <a:rPr lang="en-US" sz="1400" dirty="0"/>
                        <a:t>15%</a:t>
                      </a:r>
                    </a:p>
                  </a:txBody>
                  <a:tcPr anchor="ctr"/>
                </a:tc>
                <a:tc>
                  <a:txBody>
                    <a:bodyPr/>
                    <a:lstStyle/>
                    <a:p>
                      <a:pPr algn="ctr"/>
                      <a:r>
                        <a:rPr lang="en-US" sz="1400" dirty="0"/>
                        <a:t>10%</a:t>
                      </a:r>
                    </a:p>
                  </a:txBody>
                  <a:tcPr anchor="ctr"/>
                </a:tc>
                <a:extLst>
                  <a:ext uri="{0D108BD9-81ED-4DB2-BD59-A6C34878D82A}">
                    <a16:rowId xmlns:a16="http://schemas.microsoft.com/office/drawing/2014/main" val="2699305244"/>
                  </a:ext>
                </a:extLst>
              </a:tr>
              <a:tr h="370840">
                <a:tc>
                  <a:txBody>
                    <a:bodyPr/>
                    <a:lstStyle/>
                    <a:p>
                      <a:r>
                        <a:rPr lang="en-US" sz="1400" dirty="0"/>
                        <a:t>Readiness</a:t>
                      </a:r>
                    </a:p>
                  </a:txBody>
                  <a:tcPr anchor="ctr"/>
                </a:tc>
                <a:tc>
                  <a:txBody>
                    <a:bodyPr/>
                    <a:lstStyle/>
                    <a:p>
                      <a:pPr algn="ctr"/>
                      <a:r>
                        <a:rPr lang="en-US" sz="1400" dirty="0"/>
                        <a:t>20%</a:t>
                      </a:r>
                    </a:p>
                  </a:txBody>
                  <a:tcPr anchor="ctr"/>
                </a:tc>
                <a:tc>
                  <a:txBody>
                    <a:bodyPr/>
                    <a:lstStyle/>
                    <a:p>
                      <a:pPr algn="ctr"/>
                      <a:r>
                        <a:rPr lang="en-US" sz="1400" dirty="0"/>
                        <a:t>20%</a:t>
                      </a:r>
                    </a:p>
                  </a:txBody>
                  <a:tcPr anchor="ctr"/>
                </a:tc>
                <a:tc>
                  <a:txBody>
                    <a:bodyPr/>
                    <a:lstStyle/>
                    <a:p>
                      <a:pPr algn="ctr"/>
                      <a:r>
                        <a:rPr lang="en-US" sz="1400" dirty="0"/>
                        <a:t>15%</a:t>
                      </a:r>
                    </a:p>
                  </a:txBody>
                  <a:tcPr anchor="ctr"/>
                </a:tc>
                <a:extLst>
                  <a:ext uri="{0D108BD9-81ED-4DB2-BD59-A6C34878D82A}">
                    <a16:rowId xmlns:a16="http://schemas.microsoft.com/office/drawing/2014/main" val="2802353125"/>
                  </a:ext>
                </a:extLst>
              </a:tr>
              <a:tr h="370840">
                <a:tc>
                  <a:txBody>
                    <a:bodyPr/>
                    <a:lstStyle/>
                    <a:p>
                      <a:r>
                        <a:rPr lang="en-US" sz="1400" dirty="0"/>
                        <a:t>Graduation Rate</a:t>
                      </a:r>
                    </a:p>
                  </a:txBody>
                  <a:tcPr anchor="ctr"/>
                </a:tc>
                <a:tc>
                  <a:txBody>
                    <a:bodyPr/>
                    <a:lstStyle/>
                    <a:p>
                      <a:pPr algn="ctr"/>
                      <a:r>
                        <a:rPr lang="en-US" sz="1400" dirty="0"/>
                        <a:t>--</a:t>
                      </a:r>
                    </a:p>
                  </a:txBody>
                  <a:tcPr anchor="ctr"/>
                </a:tc>
                <a:tc>
                  <a:txBody>
                    <a:bodyPr/>
                    <a:lstStyle/>
                    <a:p>
                      <a:pPr algn="ctr"/>
                      <a:r>
                        <a:rPr lang="en-US" sz="1400" dirty="0"/>
                        <a:t>--</a:t>
                      </a:r>
                    </a:p>
                  </a:txBody>
                  <a:tcPr anchor="ctr"/>
                </a:tc>
                <a:tc>
                  <a:txBody>
                    <a:bodyPr/>
                    <a:lstStyle/>
                    <a:p>
                      <a:pPr algn="ctr"/>
                      <a:r>
                        <a:rPr lang="en-US" sz="1400" dirty="0"/>
                        <a:t>15%</a:t>
                      </a:r>
                    </a:p>
                  </a:txBody>
                  <a:tcPr anchor="ctr"/>
                </a:tc>
                <a:extLst>
                  <a:ext uri="{0D108BD9-81ED-4DB2-BD59-A6C34878D82A}">
                    <a16:rowId xmlns:a16="http://schemas.microsoft.com/office/drawing/2014/main" val="3208274279"/>
                  </a:ext>
                </a:extLst>
              </a:tr>
            </a:tbl>
          </a:graphicData>
        </a:graphic>
      </p:graphicFrame>
      <p:sp>
        <p:nvSpPr>
          <p:cNvPr id="8" name="TextBox 7">
            <a:extLst>
              <a:ext uri="{FF2B5EF4-FFF2-40B4-BE49-F238E27FC236}">
                <a16:creationId xmlns:a16="http://schemas.microsoft.com/office/drawing/2014/main" id="{86E090AA-9594-45E1-89E6-EBFFA09EC7E7}"/>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430977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603982" y="334016"/>
            <a:ext cx="6641769" cy="1325563"/>
          </a:xfrm>
        </p:spPr>
        <p:txBody>
          <a:bodyPr>
            <a:normAutofit/>
          </a:bodyPr>
          <a:lstStyle/>
          <a:p>
            <a:r>
              <a:rPr lang="en-US" dirty="0"/>
              <a:t>2018 CCRPI</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p:txBody>
          <a:bodyPr/>
          <a:lstStyle/>
          <a:p>
            <a:fld id="{B63E4CEF-BB1E-48C7-AE93-F39F6AA99AD7}" type="slidenum">
              <a:rPr lang="en-US" smtClean="0"/>
              <a:pPr/>
              <a:t>15</a:t>
            </a:fld>
            <a:endParaRPr lang="en-US" dirty="0"/>
          </a:p>
        </p:txBody>
      </p:sp>
      <p:sp>
        <p:nvSpPr>
          <p:cNvPr id="7" name="Rectangle 6">
            <a:extLst>
              <a:ext uri="{FF2B5EF4-FFF2-40B4-BE49-F238E27FC236}">
                <a16:creationId xmlns:a16="http://schemas.microsoft.com/office/drawing/2014/main" id="{B11117E0-0B3D-44B1-BFD6-90DD9B6A0C9C}"/>
              </a:ext>
            </a:extLst>
          </p:cNvPr>
          <p:cNvSpPr/>
          <p:nvPr/>
        </p:nvSpPr>
        <p:spPr>
          <a:xfrm>
            <a:off x="891471" y="3453804"/>
            <a:ext cx="920750" cy="571500"/>
          </a:xfrm>
          <a:prstGeom prst="rect">
            <a:avLst/>
          </a:prstGeom>
          <a:solidFill>
            <a:srgbClr val="847F79"/>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CCRPI</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Score</a:t>
            </a:r>
          </a:p>
        </p:txBody>
      </p:sp>
      <p:sp>
        <p:nvSpPr>
          <p:cNvPr id="8" name="Rectangle 7">
            <a:extLst>
              <a:ext uri="{FF2B5EF4-FFF2-40B4-BE49-F238E27FC236}">
                <a16:creationId xmlns:a16="http://schemas.microsoft.com/office/drawing/2014/main" id="{1ACAC665-D2A1-412B-BF6E-D8AC9DB9414E}"/>
              </a:ext>
            </a:extLst>
          </p:cNvPr>
          <p:cNvSpPr/>
          <p:nvPr/>
        </p:nvSpPr>
        <p:spPr>
          <a:xfrm>
            <a:off x="2380546" y="1863129"/>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Content Mastery</a:t>
            </a:r>
          </a:p>
        </p:txBody>
      </p:sp>
      <p:sp>
        <p:nvSpPr>
          <p:cNvPr id="9" name="Rectangle 8">
            <a:extLst>
              <a:ext uri="{FF2B5EF4-FFF2-40B4-BE49-F238E27FC236}">
                <a16:creationId xmlns:a16="http://schemas.microsoft.com/office/drawing/2014/main" id="{D9AB1F2F-D46E-4F93-8B9F-B93FA5F5C47E}"/>
              </a:ext>
            </a:extLst>
          </p:cNvPr>
          <p:cNvSpPr/>
          <p:nvPr/>
        </p:nvSpPr>
        <p:spPr>
          <a:xfrm>
            <a:off x="2374196" y="2660054"/>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Progress</a:t>
            </a:r>
          </a:p>
        </p:txBody>
      </p:sp>
      <p:sp>
        <p:nvSpPr>
          <p:cNvPr id="10" name="Rectangle 9">
            <a:extLst>
              <a:ext uri="{FF2B5EF4-FFF2-40B4-BE49-F238E27FC236}">
                <a16:creationId xmlns:a16="http://schemas.microsoft.com/office/drawing/2014/main" id="{85EC8CCC-6046-4D9A-A7EF-82EDBA59C766}"/>
              </a:ext>
            </a:extLst>
          </p:cNvPr>
          <p:cNvSpPr/>
          <p:nvPr/>
        </p:nvSpPr>
        <p:spPr>
          <a:xfrm>
            <a:off x="2374196" y="346332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1" name="Rectangle 10">
            <a:extLst>
              <a:ext uri="{FF2B5EF4-FFF2-40B4-BE49-F238E27FC236}">
                <a16:creationId xmlns:a16="http://schemas.microsoft.com/office/drawing/2014/main" id="{253651A5-AC05-49DE-9CBB-640A0907DFE5}"/>
              </a:ext>
            </a:extLst>
          </p:cNvPr>
          <p:cNvSpPr/>
          <p:nvPr/>
        </p:nvSpPr>
        <p:spPr>
          <a:xfrm>
            <a:off x="2367846" y="4260254"/>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Readiness</a:t>
            </a:r>
          </a:p>
        </p:txBody>
      </p:sp>
      <p:sp>
        <p:nvSpPr>
          <p:cNvPr id="12" name="Rectangle 11">
            <a:extLst>
              <a:ext uri="{FF2B5EF4-FFF2-40B4-BE49-F238E27FC236}">
                <a16:creationId xmlns:a16="http://schemas.microsoft.com/office/drawing/2014/main" id="{2F482840-977C-459A-8266-8988B8912ECB}"/>
              </a:ext>
            </a:extLst>
          </p:cNvPr>
          <p:cNvSpPr/>
          <p:nvPr/>
        </p:nvSpPr>
        <p:spPr>
          <a:xfrm>
            <a:off x="2377371" y="506352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Graduation Rate</a:t>
            </a:r>
          </a:p>
        </p:txBody>
      </p:sp>
      <p:cxnSp>
        <p:nvCxnSpPr>
          <p:cNvPr id="13" name="Straight Connector 12">
            <a:extLst>
              <a:ext uri="{FF2B5EF4-FFF2-40B4-BE49-F238E27FC236}">
                <a16:creationId xmlns:a16="http://schemas.microsoft.com/office/drawing/2014/main" id="{85BC046B-9973-4210-B667-8E3CE0CCA066}"/>
              </a:ext>
            </a:extLst>
          </p:cNvPr>
          <p:cNvCxnSpPr/>
          <p:nvPr/>
        </p:nvCxnSpPr>
        <p:spPr>
          <a:xfrm>
            <a:off x="3298121" y="3736379"/>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Straight Connector 13">
            <a:extLst>
              <a:ext uri="{FF2B5EF4-FFF2-40B4-BE49-F238E27FC236}">
                <a16:creationId xmlns:a16="http://schemas.microsoft.com/office/drawing/2014/main" id="{8BB72AE2-8A44-4065-9786-BB3DE1D3F8E4}"/>
              </a:ext>
            </a:extLst>
          </p:cNvPr>
          <p:cNvCxnSpPr/>
          <p:nvPr/>
        </p:nvCxnSpPr>
        <p:spPr>
          <a:xfrm>
            <a:off x="3301296" y="4517429"/>
            <a:ext cx="555625" cy="0"/>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B28BC55F-35B9-4D27-94E6-036B7179D977}"/>
              </a:ext>
            </a:extLst>
          </p:cNvPr>
          <p:cNvCxnSpPr/>
          <p:nvPr/>
        </p:nvCxnSpPr>
        <p:spPr>
          <a:xfrm>
            <a:off x="3301296" y="5346104"/>
            <a:ext cx="555625" cy="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15">
            <a:extLst>
              <a:ext uri="{FF2B5EF4-FFF2-40B4-BE49-F238E27FC236}">
                <a16:creationId xmlns:a16="http://schemas.microsoft.com/office/drawing/2014/main" id="{147815DF-26AF-4FCB-ABA1-28A1B3D8535E}"/>
              </a:ext>
            </a:extLst>
          </p:cNvPr>
          <p:cNvCxnSpPr/>
          <p:nvPr/>
        </p:nvCxnSpPr>
        <p:spPr>
          <a:xfrm>
            <a:off x="3301296" y="2936279"/>
            <a:ext cx="555625" cy="0"/>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16">
            <a:extLst>
              <a:ext uri="{FF2B5EF4-FFF2-40B4-BE49-F238E27FC236}">
                <a16:creationId xmlns:a16="http://schemas.microsoft.com/office/drawing/2014/main" id="{807CB10D-4787-4FAE-9BE9-DAC0D562A038}"/>
              </a:ext>
            </a:extLst>
          </p:cNvPr>
          <p:cNvCxnSpPr/>
          <p:nvPr/>
        </p:nvCxnSpPr>
        <p:spPr>
          <a:xfrm>
            <a:off x="3301296" y="2136179"/>
            <a:ext cx="555625" cy="0"/>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Straight Connector 17">
            <a:extLst>
              <a:ext uri="{FF2B5EF4-FFF2-40B4-BE49-F238E27FC236}">
                <a16:creationId xmlns:a16="http://schemas.microsoft.com/office/drawing/2014/main" id="{2438E801-7181-46CC-ABE2-EBB10A42C04B}"/>
              </a:ext>
            </a:extLst>
          </p:cNvPr>
          <p:cNvCxnSpPr/>
          <p:nvPr/>
        </p:nvCxnSpPr>
        <p:spPr>
          <a:xfrm flipV="1">
            <a:off x="1815396" y="2145704"/>
            <a:ext cx="552450" cy="1590675"/>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Straight Connector 18">
            <a:extLst>
              <a:ext uri="{FF2B5EF4-FFF2-40B4-BE49-F238E27FC236}">
                <a16:creationId xmlns:a16="http://schemas.microsoft.com/office/drawing/2014/main" id="{7183B468-53D4-416D-A4FD-29B4BF8B5183}"/>
              </a:ext>
            </a:extLst>
          </p:cNvPr>
          <p:cNvCxnSpPr/>
          <p:nvPr/>
        </p:nvCxnSpPr>
        <p:spPr>
          <a:xfrm flipV="1">
            <a:off x="1815396" y="2945804"/>
            <a:ext cx="552450" cy="790575"/>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a:extLst>
              <a:ext uri="{FF2B5EF4-FFF2-40B4-BE49-F238E27FC236}">
                <a16:creationId xmlns:a16="http://schemas.microsoft.com/office/drawing/2014/main" id="{75221C6C-E5F0-4A1A-877D-58DDE0A27CF1}"/>
              </a:ext>
            </a:extLst>
          </p:cNvPr>
          <p:cNvCxnSpPr/>
          <p:nvPr/>
        </p:nvCxnSpPr>
        <p:spPr>
          <a:xfrm>
            <a:off x="1821746" y="3736379"/>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a:extLst>
              <a:ext uri="{FF2B5EF4-FFF2-40B4-BE49-F238E27FC236}">
                <a16:creationId xmlns:a16="http://schemas.microsoft.com/office/drawing/2014/main" id="{1C4D832A-A3C6-47C6-AE37-8B89FFB2CD2B}"/>
              </a:ext>
            </a:extLst>
          </p:cNvPr>
          <p:cNvCxnSpPr/>
          <p:nvPr/>
        </p:nvCxnSpPr>
        <p:spPr>
          <a:xfrm>
            <a:off x="1824921" y="3726854"/>
            <a:ext cx="542925" cy="809625"/>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4FEE4C5E-EACB-47CD-8C02-41BAC0FE74A6}"/>
              </a:ext>
            </a:extLst>
          </p:cNvPr>
          <p:cNvCxnSpPr/>
          <p:nvPr/>
        </p:nvCxnSpPr>
        <p:spPr>
          <a:xfrm>
            <a:off x="1824921" y="3736379"/>
            <a:ext cx="552450" cy="160020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Rectangle 23">
            <a:extLst>
              <a:ext uri="{FF2B5EF4-FFF2-40B4-BE49-F238E27FC236}">
                <a16:creationId xmlns:a16="http://schemas.microsoft.com/office/drawing/2014/main" id="{5DD66657-0577-42E7-9F9A-7E9C46D686D4}"/>
              </a:ext>
            </a:extLst>
          </p:cNvPr>
          <p:cNvSpPr/>
          <p:nvPr/>
        </p:nvSpPr>
        <p:spPr>
          <a:xfrm>
            <a:off x="3853746" y="1783753"/>
            <a:ext cx="3705337" cy="731520"/>
          </a:xfrm>
          <a:prstGeom prst="rect">
            <a:avLst/>
          </a:prstGeom>
          <a:ln>
            <a:solidFill>
              <a:srgbClr val="0068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English Language Arts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Mathematics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Science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Social studies achievement</a:t>
            </a:r>
          </a:p>
        </p:txBody>
      </p:sp>
      <p:sp>
        <p:nvSpPr>
          <p:cNvPr id="25" name="Rectangle 24">
            <a:extLst>
              <a:ext uri="{FF2B5EF4-FFF2-40B4-BE49-F238E27FC236}">
                <a16:creationId xmlns:a16="http://schemas.microsoft.com/office/drawing/2014/main" id="{0D2B9D06-15F4-4257-A64E-EE0C81A5B01F}"/>
              </a:ext>
            </a:extLst>
          </p:cNvPr>
          <p:cNvSpPr/>
          <p:nvPr/>
        </p:nvSpPr>
        <p:spPr>
          <a:xfrm>
            <a:off x="3844221" y="2660054"/>
            <a:ext cx="3714862" cy="575945"/>
          </a:xfrm>
          <a:prstGeom prst="rect">
            <a:avLst/>
          </a:prstGeom>
          <a:ln>
            <a:solidFill>
              <a:srgbClr val="A2D7B9"/>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English Language Arts growth</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Mathematics growth</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Progress towards English language proficiency (EL students)</a:t>
            </a:r>
          </a:p>
        </p:txBody>
      </p:sp>
      <p:sp>
        <p:nvSpPr>
          <p:cNvPr id="26" name="Rectangle 25">
            <a:extLst>
              <a:ext uri="{FF2B5EF4-FFF2-40B4-BE49-F238E27FC236}">
                <a16:creationId xmlns:a16="http://schemas.microsoft.com/office/drawing/2014/main" id="{B8C125A0-54A6-4482-9CD4-B197D340BB26}"/>
              </a:ext>
            </a:extLst>
          </p:cNvPr>
          <p:cNvSpPr/>
          <p:nvPr/>
        </p:nvSpPr>
        <p:spPr>
          <a:xfrm>
            <a:off x="3844220" y="3549887"/>
            <a:ext cx="3714863" cy="270312"/>
          </a:xfrm>
          <a:prstGeom prst="rect">
            <a:avLst/>
          </a:prstGeom>
          <a:ln>
            <a:solidFill>
              <a:srgbClr val="6822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Meeting achievement improvement targets</a:t>
            </a:r>
          </a:p>
        </p:txBody>
      </p:sp>
      <p:sp>
        <p:nvSpPr>
          <p:cNvPr id="27" name="Rectangle 26">
            <a:extLst>
              <a:ext uri="{FF2B5EF4-FFF2-40B4-BE49-F238E27FC236}">
                <a16:creationId xmlns:a16="http://schemas.microsoft.com/office/drawing/2014/main" id="{08512E42-F246-41ED-B8B9-2CB103351C95}"/>
              </a:ext>
            </a:extLst>
          </p:cNvPr>
          <p:cNvSpPr/>
          <p:nvPr/>
        </p:nvSpPr>
        <p:spPr>
          <a:xfrm>
            <a:off x="3853110" y="4120941"/>
            <a:ext cx="3705973" cy="835995"/>
          </a:xfrm>
          <a:prstGeom prst="rect">
            <a:avLst/>
          </a:prstGeom>
          <a:ln>
            <a:solidFill>
              <a:srgbClr val="FFC125"/>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Elementary:</a:t>
            </a:r>
            <a:r>
              <a:rPr lang="en-US" sz="1100" dirty="0">
                <a:ea typeface="Calibri" panose="020F0502020204030204" pitchFamily="34" charset="0"/>
                <a:cs typeface="Times New Roman" panose="02020603050405020304" pitchFamily="18" charset="0"/>
              </a:rPr>
              <a:t> Literacy, student attendance, beyond the core</a:t>
            </a:r>
          </a:p>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Middle:</a:t>
            </a:r>
            <a:r>
              <a:rPr lang="en-US" sz="1100" dirty="0">
                <a:ea typeface="Calibri" panose="020F0502020204030204" pitchFamily="34" charset="0"/>
                <a:cs typeface="Times New Roman" panose="02020603050405020304" pitchFamily="18" charset="0"/>
              </a:rPr>
              <a:t> Literacy, student attendance, beyond the core</a:t>
            </a:r>
          </a:p>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High:</a:t>
            </a:r>
            <a:r>
              <a:rPr lang="en-US" sz="1100" dirty="0">
                <a:ea typeface="Calibri" panose="020F0502020204030204" pitchFamily="34" charset="0"/>
                <a:cs typeface="Times New Roman" panose="02020603050405020304" pitchFamily="18" charset="0"/>
              </a:rPr>
              <a:t> Literacy, student attendance, accelerated enrollment, pathway completion, college and career readiness</a:t>
            </a:r>
          </a:p>
        </p:txBody>
      </p:sp>
      <p:sp>
        <p:nvSpPr>
          <p:cNvPr id="28" name="Rectangle 27">
            <a:extLst>
              <a:ext uri="{FF2B5EF4-FFF2-40B4-BE49-F238E27FC236}">
                <a16:creationId xmlns:a16="http://schemas.microsoft.com/office/drawing/2014/main" id="{F79DB0DC-3866-494B-A75A-3C8BA375D5B1}"/>
              </a:ext>
            </a:extLst>
          </p:cNvPr>
          <p:cNvSpPr/>
          <p:nvPr/>
        </p:nvSpPr>
        <p:spPr>
          <a:xfrm>
            <a:off x="3853745" y="5166203"/>
            <a:ext cx="3705338" cy="575945"/>
          </a:xfrm>
          <a:prstGeom prst="rect">
            <a:avLst/>
          </a:prstGeom>
          <a:ln>
            <a:solidFill>
              <a:srgbClr val="A1294D"/>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0" lvl="0">
              <a:spcBef>
                <a:spcPts val="0"/>
              </a:spcBef>
              <a:spcAft>
                <a:spcPts val="0"/>
              </a:spcAft>
            </a:pPr>
            <a:r>
              <a:rPr lang="en-US" sz="1100" i="1" dirty="0">
                <a:ea typeface="Calibri" panose="020F0502020204030204" pitchFamily="34" charset="0"/>
                <a:cs typeface="Times New Roman" panose="02020603050405020304" pitchFamily="18" charset="0"/>
              </a:rPr>
              <a:t>High School Only</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4-year adjusted cohort graduation rate</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5-year adjusted cohort graduation rate</a:t>
            </a:r>
          </a:p>
        </p:txBody>
      </p:sp>
      <p:sp>
        <p:nvSpPr>
          <p:cNvPr id="30" name="TextBox 29">
            <a:extLst>
              <a:ext uri="{FF2B5EF4-FFF2-40B4-BE49-F238E27FC236}">
                <a16:creationId xmlns:a16="http://schemas.microsoft.com/office/drawing/2014/main" id="{4195A1F4-1130-45E4-98D2-7D9FAB800665}"/>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193099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B568E-293E-4F83-99CD-BB4510658FEC}"/>
              </a:ext>
            </a:extLst>
          </p:cNvPr>
          <p:cNvSpPr>
            <a:spLocks noGrp="1"/>
          </p:cNvSpPr>
          <p:nvPr>
            <p:ph type="title"/>
          </p:nvPr>
        </p:nvSpPr>
        <p:spPr/>
        <p:txBody>
          <a:bodyPr/>
          <a:lstStyle/>
          <a:p>
            <a:r>
              <a:rPr lang="en-US" dirty="0"/>
              <a:t>Preserving Local Flexibility</a:t>
            </a:r>
          </a:p>
        </p:txBody>
      </p:sp>
      <p:sp>
        <p:nvSpPr>
          <p:cNvPr id="3" name="Content Placeholder 2">
            <a:extLst>
              <a:ext uri="{FF2B5EF4-FFF2-40B4-BE49-F238E27FC236}">
                <a16:creationId xmlns:a16="http://schemas.microsoft.com/office/drawing/2014/main" id="{F61D2E3A-1320-4CD0-9E99-7F7F6ECBA50C}"/>
              </a:ext>
            </a:extLst>
          </p:cNvPr>
          <p:cNvSpPr>
            <a:spLocks noGrp="1"/>
          </p:cNvSpPr>
          <p:nvPr>
            <p:ph idx="1"/>
          </p:nvPr>
        </p:nvSpPr>
        <p:spPr>
          <a:xfrm>
            <a:off x="628650" y="1825624"/>
            <a:ext cx="7886700" cy="4458444"/>
          </a:xfrm>
        </p:spPr>
        <p:txBody>
          <a:bodyPr>
            <a:normAutofit fontScale="85000" lnSpcReduction="20000"/>
          </a:bodyPr>
          <a:lstStyle/>
          <a:p>
            <a:r>
              <a:rPr lang="en-US" dirty="0"/>
              <a:t>The redesigned CCRPI is simplified and streamlined. </a:t>
            </a:r>
          </a:p>
          <a:p>
            <a:r>
              <a:rPr lang="en-US" dirty="0"/>
              <a:t>Indicators focus on the opportunities and outcomes expected of all students.</a:t>
            </a:r>
          </a:p>
          <a:p>
            <a:r>
              <a:rPr lang="en-US" dirty="0"/>
              <a:t>This preserves local flexibility to determine the programs and policies that best meet the needs of their students.</a:t>
            </a:r>
          </a:p>
          <a:p>
            <a:pPr lvl="1"/>
            <a:r>
              <a:rPr lang="en-US" dirty="0"/>
              <a:t>Districts should not feel pressured to adopt a particular program or policy because it earns extra points on CCRPI.</a:t>
            </a:r>
          </a:p>
          <a:p>
            <a:r>
              <a:rPr lang="en-US" dirty="0"/>
              <a:t>The removal of indicators does not mean the activity is not valuable.</a:t>
            </a:r>
          </a:p>
          <a:p>
            <a:pPr lvl="1"/>
            <a:r>
              <a:rPr lang="en-US" dirty="0"/>
              <a:t>e.g., STEM/STEAM certification, capstone projects, career lessons, etc. </a:t>
            </a:r>
          </a:p>
          <a:p>
            <a:pPr lvl="1"/>
            <a:r>
              <a:rPr lang="en-US" dirty="0"/>
              <a:t>These activities should lead to improved achievement and growth, which would be captured by the remaining indicators.</a:t>
            </a:r>
          </a:p>
          <a:p>
            <a:pPr lvl="1"/>
            <a:r>
              <a:rPr lang="en-US" dirty="0"/>
              <a:t>Additionally, there are many valuable activities that benefit students and should be adopted, even if they are not directly tied to CCRPI.</a:t>
            </a:r>
          </a:p>
        </p:txBody>
      </p:sp>
      <p:sp>
        <p:nvSpPr>
          <p:cNvPr id="5" name="Slide Number Placeholder 4">
            <a:extLst>
              <a:ext uri="{FF2B5EF4-FFF2-40B4-BE49-F238E27FC236}">
                <a16:creationId xmlns:a16="http://schemas.microsoft.com/office/drawing/2014/main" id="{84E54071-1634-48EC-B256-3F7CE24B67F6}"/>
              </a:ext>
            </a:extLst>
          </p:cNvPr>
          <p:cNvSpPr>
            <a:spLocks noGrp="1"/>
          </p:cNvSpPr>
          <p:nvPr>
            <p:ph type="sldNum" sz="quarter" idx="4"/>
          </p:nvPr>
        </p:nvSpPr>
        <p:spPr/>
        <p:txBody>
          <a:bodyPr/>
          <a:lstStyle/>
          <a:p>
            <a:fld id="{B63E4CEF-BB1E-48C7-AE93-F39F6AA99AD7}" type="slidenum">
              <a:rPr lang="en-US" smtClean="0"/>
              <a:pPr/>
              <a:t>16</a:t>
            </a:fld>
            <a:endParaRPr lang="en-US" dirty="0"/>
          </a:p>
        </p:txBody>
      </p:sp>
    </p:spTree>
    <p:extLst>
      <p:ext uri="{BB962C8B-B14F-4D97-AF65-F5344CB8AC3E}">
        <p14:creationId xmlns:p14="http://schemas.microsoft.com/office/powerpoint/2010/main" val="577149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603982" y="334016"/>
            <a:ext cx="6641769" cy="1325563"/>
          </a:xfrm>
        </p:spPr>
        <p:txBody>
          <a:bodyPr>
            <a:normAutofit/>
          </a:bodyPr>
          <a:lstStyle/>
          <a:p>
            <a:r>
              <a:rPr lang="en-US" dirty="0"/>
              <a:t>ESSA Plan</a:t>
            </a:r>
          </a:p>
        </p:txBody>
      </p:sp>
      <p:sp>
        <p:nvSpPr>
          <p:cNvPr id="3" name="Content Placeholder 2">
            <a:extLst>
              <a:ext uri="{FF2B5EF4-FFF2-40B4-BE49-F238E27FC236}">
                <a16:creationId xmlns:a16="http://schemas.microsoft.com/office/drawing/2014/main" id="{41760612-5CAE-4E08-AE44-41FE56E209CC}"/>
              </a:ext>
            </a:extLst>
          </p:cNvPr>
          <p:cNvSpPr>
            <a:spLocks noGrp="1"/>
          </p:cNvSpPr>
          <p:nvPr>
            <p:ph idx="1"/>
          </p:nvPr>
        </p:nvSpPr>
        <p:spPr/>
        <p:txBody>
          <a:bodyPr>
            <a:normAutofit/>
          </a:bodyPr>
          <a:lstStyle/>
          <a:p>
            <a:r>
              <a:rPr lang="en-US" dirty="0"/>
              <a:t>Additional information about the </a:t>
            </a:r>
            <a:r>
              <a:rPr lang="en-US" dirty="0">
                <a:solidFill>
                  <a:srgbClr val="FF0000"/>
                </a:solidFill>
              </a:rPr>
              <a:t>2018 CCRPI </a:t>
            </a:r>
            <a:r>
              <a:rPr lang="en-US" dirty="0"/>
              <a:t>can be found in Georgia’s draft ESSA Plan</a:t>
            </a:r>
          </a:p>
          <a:p>
            <a:r>
              <a:rPr lang="en-US" dirty="0"/>
              <a:t>Georgia’s draft ESSA plan was submitted to Governor Nathan Deal for a thirty-day review period on August 14, 2017</a:t>
            </a:r>
          </a:p>
          <a:p>
            <a:pPr lvl="1"/>
            <a:r>
              <a:rPr lang="en-US" dirty="0">
                <a:hlinkClick r:id="rId2"/>
              </a:rPr>
              <a:t>gadoe.org/essa</a:t>
            </a:r>
            <a:endParaRPr lang="en-US" dirty="0"/>
          </a:p>
          <a:p>
            <a:r>
              <a:rPr lang="en-US" dirty="0"/>
              <a:t>Georgia will submit its ESSA plan to the U.S. Department of Education on September 18, 2017</a:t>
            </a:r>
          </a:p>
          <a:p>
            <a:pPr lvl="1"/>
            <a:r>
              <a:rPr lang="en-US" dirty="0"/>
              <a:t>USED has 120 days after submission to review/approve plan.</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p:txBody>
          <a:bodyPr/>
          <a:lstStyle/>
          <a:p>
            <a:fld id="{B63E4CEF-BB1E-48C7-AE93-F39F6AA99AD7}" type="slidenum">
              <a:rPr lang="en-US" smtClean="0"/>
              <a:pPr/>
              <a:t>17</a:t>
            </a:fld>
            <a:endParaRPr lang="en-US" dirty="0"/>
          </a:p>
        </p:txBody>
      </p:sp>
    </p:spTree>
    <p:extLst>
      <p:ext uri="{BB962C8B-B14F-4D97-AF65-F5344CB8AC3E}">
        <p14:creationId xmlns:p14="http://schemas.microsoft.com/office/powerpoint/2010/main" val="1625107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Accountability Team</a:t>
            </a:r>
          </a:p>
        </p:txBody>
      </p:sp>
      <p:sp>
        <p:nvSpPr>
          <p:cNvPr id="3" name="Content Placeholder 2"/>
          <p:cNvSpPr>
            <a:spLocks noGrp="1"/>
          </p:cNvSpPr>
          <p:nvPr>
            <p:ph idx="1"/>
          </p:nvPr>
        </p:nvSpPr>
        <p:spPr/>
        <p:txBody>
          <a:bodyPr>
            <a:normAutofit fontScale="85000" lnSpcReduction="20000"/>
          </a:bodyPr>
          <a:lstStyle/>
          <a:p>
            <a:pPr marL="0" indent="0">
              <a:lnSpc>
                <a:spcPct val="100000"/>
              </a:lnSpc>
              <a:spcBef>
                <a:spcPts val="0"/>
              </a:spcBef>
              <a:buNone/>
            </a:pPr>
            <a:r>
              <a:rPr lang="en-US" sz="1800" dirty="0"/>
              <a:t>Allison Timberlake, Ph.D., Director of Accountability</a:t>
            </a:r>
          </a:p>
          <a:p>
            <a:pPr marL="0" indent="0">
              <a:lnSpc>
                <a:spcPct val="100000"/>
              </a:lnSpc>
              <a:spcBef>
                <a:spcPts val="0"/>
              </a:spcBef>
              <a:buNone/>
            </a:pPr>
            <a:r>
              <a:rPr lang="en-US" sz="1800" dirty="0">
                <a:hlinkClick r:id="rId2"/>
              </a:rPr>
              <a:t>atimberlake@doe.k12.ga.us</a:t>
            </a:r>
            <a:r>
              <a:rPr lang="en-US" sz="1800" dirty="0"/>
              <a:t> or (404) 463-6666</a:t>
            </a:r>
          </a:p>
          <a:p>
            <a:pPr marL="0" indent="0">
              <a:lnSpc>
                <a:spcPct val="100000"/>
              </a:lnSpc>
              <a:spcBef>
                <a:spcPts val="0"/>
              </a:spcBef>
              <a:buNone/>
            </a:pPr>
            <a:endParaRPr lang="en-US" sz="1800" dirty="0"/>
          </a:p>
          <a:p>
            <a:pPr marL="0" indent="0">
              <a:lnSpc>
                <a:spcPct val="100000"/>
              </a:lnSpc>
              <a:spcBef>
                <a:spcPts val="0"/>
              </a:spcBef>
              <a:buNone/>
            </a:pPr>
            <a:r>
              <a:rPr lang="en-US" sz="1800" dirty="0"/>
              <a:t>Kris Floyd, Accountability Specialist</a:t>
            </a:r>
          </a:p>
          <a:p>
            <a:pPr marL="0" indent="0">
              <a:lnSpc>
                <a:spcPct val="100000"/>
              </a:lnSpc>
              <a:spcBef>
                <a:spcPts val="0"/>
              </a:spcBef>
              <a:buNone/>
            </a:pPr>
            <a:r>
              <a:rPr lang="en-US" sz="1800" dirty="0">
                <a:hlinkClick r:id="rId3"/>
              </a:rPr>
              <a:t>kfloyd@doe.k12.ga.us</a:t>
            </a:r>
            <a:r>
              <a:rPr lang="en-US" sz="1800" dirty="0"/>
              <a:t> or (404) 463-1175</a:t>
            </a:r>
          </a:p>
          <a:p>
            <a:pPr marL="0" indent="0">
              <a:lnSpc>
                <a:spcPct val="100000"/>
              </a:lnSpc>
              <a:spcBef>
                <a:spcPts val="0"/>
              </a:spcBef>
              <a:buNone/>
            </a:pPr>
            <a:endParaRPr lang="en-US" sz="1800" dirty="0"/>
          </a:p>
          <a:p>
            <a:pPr marL="0" indent="0">
              <a:lnSpc>
                <a:spcPct val="100000"/>
              </a:lnSpc>
              <a:spcBef>
                <a:spcPts val="0"/>
              </a:spcBef>
              <a:buNone/>
            </a:pPr>
            <a:r>
              <a:rPr lang="en-US" sz="1800" dirty="0"/>
              <a:t>Nicholas Handville, Accountability Specialist</a:t>
            </a:r>
          </a:p>
          <a:p>
            <a:pPr marL="0" indent="0">
              <a:lnSpc>
                <a:spcPct val="100000"/>
              </a:lnSpc>
              <a:spcBef>
                <a:spcPts val="0"/>
              </a:spcBef>
              <a:buNone/>
            </a:pPr>
            <a:r>
              <a:rPr lang="en-US" sz="1800" dirty="0">
                <a:hlinkClick r:id="rId4"/>
              </a:rPr>
              <a:t>nhandville@doe.k12.ga.us</a:t>
            </a:r>
            <a:r>
              <a:rPr lang="en-US" sz="1800" dirty="0"/>
              <a:t> or (404) 657-4122</a:t>
            </a:r>
          </a:p>
          <a:p>
            <a:pPr marL="0" indent="0">
              <a:lnSpc>
                <a:spcPct val="100000"/>
              </a:lnSpc>
              <a:spcBef>
                <a:spcPts val="0"/>
              </a:spcBef>
              <a:buNone/>
            </a:pPr>
            <a:endParaRPr lang="en-US" sz="1800" dirty="0"/>
          </a:p>
          <a:p>
            <a:pPr marL="0" indent="0">
              <a:lnSpc>
                <a:spcPct val="100000"/>
              </a:lnSpc>
              <a:spcBef>
                <a:spcPts val="0"/>
              </a:spcBef>
              <a:buNone/>
            </a:pPr>
            <a:r>
              <a:rPr lang="en-US" sz="1800" dirty="0"/>
              <a:t>August Ogletree, Ph.D., Accountability Research Specialist</a:t>
            </a:r>
          </a:p>
          <a:p>
            <a:pPr marL="0" indent="0">
              <a:lnSpc>
                <a:spcPct val="100000"/>
              </a:lnSpc>
              <a:spcBef>
                <a:spcPts val="0"/>
              </a:spcBef>
              <a:buNone/>
            </a:pPr>
            <a:r>
              <a:rPr lang="en-US" sz="1800" dirty="0">
                <a:hlinkClick r:id="rId5"/>
              </a:rPr>
              <a:t>aogletree@doe.k12.ga.us</a:t>
            </a:r>
            <a:r>
              <a:rPr lang="en-US" sz="1800" dirty="0"/>
              <a:t> or (404) 463-6675</a:t>
            </a:r>
          </a:p>
          <a:p>
            <a:pPr marL="0" indent="0">
              <a:lnSpc>
                <a:spcPct val="100000"/>
              </a:lnSpc>
              <a:spcBef>
                <a:spcPts val="0"/>
              </a:spcBef>
              <a:buNone/>
            </a:pPr>
            <a:endParaRPr lang="en-US" sz="1800" dirty="0"/>
          </a:p>
          <a:p>
            <a:pPr marL="0" indent="0">
              <a:lnSpc>
                <a:spcPct val="100000"/>
              </a:lnSpc>
              <a:spcBef>
                <a:spcPts val="0"/>
              </a:spcBef>
              <a:buNone/>
            </a:pPr>
            <a:r>
              <a:rPr lang="en-US" sz="1800" dirty="0"/>
              <a:t>Qi Qin, Assessment Specialist, Growth Model</a:t>
            </a:r>
          </a:p>
          <a:p>
            <a:pPr marL="0" indent="0">
              <a:lnSpc>
                <a:spcPct val="100000"/>
              </a:lnSpc>
              <a:spcBef>
                <a:spcPts val="0"/>
              </a:spcBef>
              <a:buNone/>
            </a:pPr>
            <a:r>
              <a:rPr lang="en-US" sz="1800" dirty="0">
                <a:hlinkClick r:id="rId6"/>
              </a:rPr>
              <a:t>qqin@doe.k12.ga.us</a:t>
            </a:r>
            <a:r>
              <a:rPr lang="en-US" sz="1800" dirty="0"/>
              <a:t> or (404) 657-0311</a:t>
            </a:r>
          </a:p>
          <a:p>
            <a:pPr marL="0" indent="0">
              <a:lnSpc>
                <a:spcPct val="100000"/>
              </a:lnSpc>
              <a:spcBef>
                <a:spcPts val="0"/>
              </a:spcBef>
              <a:buNone/>
            </a:pPr>
            <a:endParaRPr lang="en-US" sz="1800" dirty="0"/>
          </a:p>
          <a:p>
            <a:pPr marL="0" indent="0">
              <a:lnSpc>
                <a:spcPct val="100000"/>
              </a:lnSpc>
              <a:spcBef>
                <a:spcPts val="0"/>
              </a:spcBef>
              <a:buNone/>
            </a:pPr>
            <a:r>
              <a:rPr lang="en-US" sz="1800" dirty="0"/>
              <a:t>Tianna Sims, Ph.D., Accountability Research Specialist</a:t>
            </a:r>
          </a:p>
          <a:p>
            <a:pPr marL="0" indent="0">
              <a:lnSpc>
                <a:spcPct val="100000"/>
              </a:lnSpc>
              <a:spcBef>
                <a:spcPts val="0"/>
              </a:spcBef>
              <a:buNone/>
            </a:pPr>
            <a:r>
              <a:rPr lang="en-US" sz="1800" dirty="0">
                <a:hlinkClick r:id="rId7"/>
              </a:rPr>
              <a:t>tsims@doe.k12.ga.us</a:t>
            </a:r>
            <a:r>
              <a:rPr lang="en-US" sz="1800" dirty="0"/>
              <a:t> or (404) 463-1166</a:t>
            </a:r>
          </a:p>
          <a:p>
            <a:pPr marL="0" indent="0">
              <a:lnSpc>
                <a:spcPct val="100000"/>
              </a:lnSpc>
              <a:spcBef>
                <a:spcPts val="0"/>
              </a:spcBef>
              <a:buNone/>
            </a:pPr>
            <a:endParaRPr lang="en-US" sz="1800" dirty="0"/>
          </a:p>
          <a:p>
            <a:pPr marL="0" indent="0">
              <a:lnSpc>
                <a:spcPct val="100000"/>
              </a:lnSpc>
              <a:spcBef>
                <a:spcPts val="0"/>
              </a:spcBef>
              <a:buNone/>
            </a:pPr>
            <a:r>
              <a:rPr lang="en-US" sz="1800" dirty="0"/>
              <a:t>Paula Swartzberg, Program Manager</a:t>
            </a:r>
          </a:p>
          <a:p>
            <a:pPr marL="0" indent="0">
              <a:lnSpc>
                <a:spcPct val="100000"/>
              </a:lnSpc>
              <a:spcBef>
                <a:spcPts val="0"/>
              </a:spcBef>
              <a:buNone/>
            </a:pPr>
            <a:r>
              <a:rPr lang="en-US" sz="1800" dirty="0">
                <a:hlinkClick r:id="rId8"/>
              </a:rPr>
              <a:t>pswartzberg@doe.k12.ga.us</a:t>
            </a:r>
            <a:r>
              <a:rPr lang="en-US" sz="1800" dirty="0"/>
              <a:t> or (404) 463-1539</a:t>
            </a:r>
          </a:p>
          <a:p>
            <a:pPr marL="0" indent="0">
              <a:lnSpc>
                <a:spcPct val="100000"/>
              </a:lnSpc>
              <a:spcBef>
                <a:spcPts val="0"/>
              </a:spcBef>
              <a:buNone/>
            </a:pPr>
            <a:endParaRPr lang="en-US" sz="1800" dirty="0"/>
          </a:p>
          <a:p>
            <a:pPr marL="0" indent="0">
              <a:lnSpc>
                <a:spcPct val="100000"/>
              </a:lnSpc>
              <a:spcBef>
                <a:spcPts val="0"/>
              </a:spcBef>
              <a:buNone/>
            </a:pPr>
            <a:r>
              <a:rPr lang="en-US" sz="1800" dirty="0"/>
              <a:t>Melissa Fincher, Ph.D., Deputy Superintendent for Assessment and Accountability</a:t>
            </a:r>
          </a:p>
          <a:p>
            <a:pPr marL="0" indent="0">
              <a:lnSpc>
                <a:spcPct val="100000"/>
              </a:lnSpc>
              <a:spcBef>
                <a:spcPts val="0"/>
              </a:spcBef>
              <a:buNone/>
            </a:pPr>
            <a:r>
              <a:rPr lang="en-US" sz="1800" dirty="0">
                <a:hlinkClick r:id="rId9"/>
              </a:rPr>
              <a:t>mfincher@doe.k12.ga.us</a:t>
            </a:r>
            <a:r>
              <a:rPr lang="en-US" sz="1800" dirty="0"/>
              <a:t> or (404) 651-9405</a:t>
            </a:r>
          </a:p>
        </p:txBody>
      </p:sp>
      <p:sp>
        <p:nvSpPr>
          <p:cNvPr id="5" name="Slide Number Placeholder 4"/>
          <p:cNvSpPr>
            <a:spLocks noGrp="1"/>
          </p:cNvSpPr>
          <p:nvPr>
            <p:ph type="sldNum" sz="quarter" idx="4"/>
          </p:nvPr>
        </p:nvSpPr>
        <p:spPr>
          <a:xfrm>
            <a:off x="6457950" y="6356351"/>
            <a:ext cx="2057400" cy="365125"/>
          </a:xfrm>
        </p:spPr>
        <p:txBody>
          <a:bodyPr/>
          <a:lstStyle/>
          <a:p>
            <a:fld id="{B63E4CEF-BB1E-48C7-AE93-F39F6AA99AD7}" type="slidenum">
              <a:rPr lang="en-US" smtClean="0"/>
              <a:pPr/>
              <a:t>18</a:t>
            </a:fld>
            <a:endParaRPr lang="en-US" dirty="0"/>
          </a:p>
        </p:txBody>
      </p:sp>
      <p:sp>
        <p:nvSpPr>
          <p:cNvPr id="4" name="Rectangle 3"/>
          <p:cNvSpPr/>
          <p:nvPr/>
        </p:nvSpPr>
        <p:spPr>
          <a:xfrm>
            <a:off x="4872005" y="5980068"/>
            <a:ext cx="4097215"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dirty="0" err="1">
                <a:solidFill>
                  <a:srgbClr val="FF0000"/>
                </a:solidFill>
              </a:rPr>
              <a:t>GaDOE</a:t>
            </a:r>
            <a:r>
              <a:rPr lang="en-US" dirty="0">
                <a:solidFill>
                  <a:srgbClr val="FF0000"/>
                </a:solidFill>
              </a:rPr>
              <a:t> Customer Service Survey: </a:t>
            </a:r>
            <a:r>
              <a:rPr lang="en-US" u="sng" dirty="0">
                <a:hlinkClick r:id="rId10"/>
              </a:rPr>
              <a:t>http://gadoe.org/surveys/AsAc-H8PBVZM</a:t>
            </a:r>
            <a:endParaRPr lang="en-US" dirty="0"/>
          </a:p>
        </p:txBody>
      </p:sp>
    </p:spTree>
    <p:extLst>
      <p:ext uri="{BB962C8B-B14F-4D97-AF65-F5344CB8AC3E}">
        <p14:creationId xmlns:p14="http://schemas.microsoft.com/office/powerpoint/2010/main" val="372714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77500" lnSpcReduction="20000"/>
          </a:bodyPr>
          <a:lstStyle/>
          <a:p>
            <a:r>
              <a:rPr lang="en-US" dirty="0"/>
              <a:t>Georgia’s College and Career Ready Performance Index (CCRPI) was first implemented in 2012 as an alternative to No Child Left Behind’s Adequate Yearly Progress (AYP). </a:t>
            </a:r>
          </a:p>
          <a:p>
            <a:r>
              <a:rPr lang="en-US" dirty="0"/>
              <a:t>Georgia’s Elementary and Secondary Education Act (ESEA) Waiver provided the opportunity to implement a new accountability system that included multiple measures, provided a more holistic picture of school performance, and addressed several shortcomings of the AYP system.</a:t>
            </a:r>
          </a:p>
          <a:p>
            <a:r>
              <a:rPr lang="en-US" dirty="0"/>
              <a:t>While ESSA’s new accountability provisions represent a substantial departure from No Child Left Behind’s AYP, they are more closely aligned with the CCRPI system already in place in Georgia. </a:t>
            </a:r>
          </a:p>
          <a:p>
            <a:r>
              <a:rPr lang="en-US" dirty="0"/>
              <a:t>With ESSA, Georgia seized the opportunity to reflect on six years of CCRPI implementation, and, in consultation with stakeholders across the state, to revise CCRPI to expand upon its successes and address its shortcomings.</a:t>
            </a:r>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Tree>
    <p:extLst>
      <p:ext uri="{BB962C8B-B14F-4D97-AF65-F5344CB8AC3E}">
        <p14:creationId xmlns:p14="http://schemas.microsoft.com/office/powerpoint/2010/main" val="416911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Accountability</a:t>
            </a:r>
          </a:p>
        </p:txBody>
      </p:sp>
      <p:sp>
        <p:nvSpPr>
          <p:cNvPr id="3" name="Content Placeholder 2"/>
          <p:cNvSpPr>
            <a:spLocks noGrp="1"/>
          </p:cNvSpPr>
          <p:nvPr>
            <p:ph idx="1"/>
          </p:nvPr>
        </p:nvSpPr>
        <p:spPr/>
        <p:txBody>
          <a:bodyPr>
            <a:normAutofit fontScale="92500"/>
          </a:bodyPr>
          <a:lstStyle/>
          <a:p>
            <a:r>
              <a:rPr lang="en-US" dirty="0"/>
              <a:t>Accountability should play a supporting role in assisting schools, districts, and the state to reach its mission of offering a holistic education to every child and preparing them for college, career, and life.</a:t>
            </a:r>
          </a:p>
          <a:p>
            <a:r>
              <a:rPr lang="en-US" dirty="0"/>
              <a:t>Accountability should not be the driving force behind decisions about educating children.</a:t>
            </a:r>
          </a:p>
          <a:p>
            <a:r>
              <a:rPr lang="en-US" dirty="0"/>
              <a:t>The purpose of CCRPI is to provide an objective measure of the extent to which schools, districts, and the state are succeeding in providing high-quality opportunities and outcomes for students that can be used for communication and continuous improvement. </a:t>
            </a:r>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100796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
        <p:nvSpPr>
          <p:cNvPr id="6" name="Rectangle 5"/>
          <p:cNvSpPr/>
          <p:nvPr/>
        </p:nvSpPr>
        <p:spPr>
          <a:xfrm>
            <a:off x="843663" y="3547183"/>
            <a:ext cx="920750" cy="571500"/>
          </a:xfrm>
          <a:prstGeom prst="rect">
            <a:avLst/>
          </a:prstGeom>
          <a:solidFill>
            <a:srgbClr val="847F79"/>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CCRPI</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Score</a:t>
            </a:r>
          </a:p>
        </p:txBody>
      </p:sp>
      <p:sp>
        <p:nvSpPr>
          <p:cNvPr id="7" name="Rectangle 6"/>
          <p:cNvSpPr/>
          <p:nvPr/>
        </p:nvSpPr>
        <p:spPr>
          <a:xfrm>
            <a:off x="2332738"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8" name="Rectangle 7"/>
          <p:cNvSpPr/>
          <p:nvPr/>
        </p:nvSpPr>
        <p:spPr>
          <a:xfrm>
            <a:off x="2326388" y="2753433"/>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Progress</a:t>
            </a:r>
          </a:p>
        </p:txBody>
      </p:sp>
      <p:sp>
        <p:nvSpPr>
          <p:cNvPr id="9" name="Rectangle 8"/>
          <p:cNvSpPr/>
          <p:nvPr/>
        </p:nvSpPr>
        <p:spPr>
          <a:xfrm>
            <a:off x="2326388" y="3556708"/>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2320038" y="4353633"/>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2329563" y="5156908"/>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Graduation Rate</a:t>
            </a:r>
          </a:p>
        </p:txBody>
      </p:sp>
      <p:sp>
        <p:nvSpPr>
          <p:cNvPr id="12" name="Rectangle 11"/>
          <p:cNvSpPr/>
          <p:nvPr/>
        </p:nvSpPr>
        <p:spPr>
          <a:xfrm>
            <a:off x="3805938" y="1953333"/>
            <a:ext cx="3114675" cy="575945"/>
          </a:xfrm>
          <a:prstGeom prst="rect">
            <a:avLst/>
          </a:prstGeom>
          <a:ln>
            <a:solidFill>
              <a:srgbClr val="0068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students achieving at the level necessary to be prepared for the next grade, college, or career?</a:t>
            </a:r>
          </a:p>
        </p:txBody>
      </p:sp>
      <p:sp>
        <p:nvSpPr>
          <p:cNvPr id="13" name="Rectangle 12"/>
          <p:cNvSpPr/>
          <p:nvPr/>
        </p:nvSpPr>
        <p:spPr>
          <a:xfrm>
            <a:off x="3796413" y="3524958"/>
            <a:ext cx="3117850" cy="640080"/>
          </a:xfrm>
          <a:prstGeom prst="rect">
            <a:avLst/>
          </a:prstGeom>
          <a:ln>
            <a:solidFill>
              <a:srgbClr val="6822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all students and all student subgroups making improvements in achievement rates?</a:t>
            </a:r>
          </a:p>
        </p:txBody>
      </p:sp>
      <p:sp>
        <p:nvSpPr>
          <p:cNvPr id="14" name="Rectangle 13"/>
          <p:cNvSpPr/>
          <p:nvPr/>
        </p:nvSpPr>
        <p:spPr>
          <a:xfrm>
            <a:off x="3805303" y="4325058"/>
            <a:ext cx="3117850" cy="704088"/>
          </a:xfrm>
          <a:prstGeom prst="rect">
            <a:avLst/>
          </a:prstGeom>
          <a:ln>
            <a:solidFill>
              <a:srgbClr val="FFC125"/>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students participating in activities preparing them for and demonstratin</a:t>
            </a:r>
            <a:r>
              <a:rPr lang="en-US" sz="1100" dirty="0">
                <a:ea typeface="Calibri" panose="020F0502020204030204" pitchFamily="34" charset="0"/>
                <a:cs typeface="Times New Roman" panose="02020603050405020304" pitchFamily="18" charset="0"/>
              </a:rPr>
              <a:t>g readiness for </a:t>
            </a:r>
            <a:r>
              <a:rPr lang="en-US" sz="1100" dirty="0">
                <a:effectLst/>
                <a:ea typeface="Calibri" panose="020F0502020204030204" pitchFamily="34" charset="0"/>
                <a:cs typeface="Times New Roman" panose="02020603050405020304" pitchFamily="18" charset="0"/>
              </a:rPr>
              <a:t>the next level, college, or career?</a:t>
            </a:r>
          </a:p>
        </p:txBody>
      </p:sp>
      <p:sp>
        <p:nvSpPr>
          <p:cNvPr id="15" name="Rectangle 14"/>
          <p:cNvSpPr/>
          <p:nvPr/>
        </p:nvSpPr>
        <p:spPr>
          <a:xfrm>
            <a:off x="3805938" y="5172783"/>
            <a:ext cx="3117850" cy="575945"/>
          </a:xfrm>
          <a:prstGeom prst="rect">
            <a:avLst/>
          </a:prstGeom>
          <a:ln>
            <a:solidFill>
              <a:srgbClr val="A1294D"/>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a:effectLst/>
                <a:ea typeface="Calibri" panose="020F0502020204030204" pitchFamily="34" charset="0"/>
                <a:cs typeface="Times New Roman" panose="02020603050405020304" pitchFamily="18" charset="0"/>
              </a:rPr>
              <a:t>Are students graduating from high school with a regular diploma in four or five years?</a:t>
            </a:r>
          </a:p>
        </p:txBody>
      </p:sp>
      <p:cxnSp>
        <p:nvCxnSpPr>
          <p:cNvPr id="16" name="Straight Connector 15"/>
          <p:cNvCxnSpPr/>
          <p:nvPr/>
        </p:nvCxnSpPr>
        <p:spPr>
          <a:xfrm>
            <a:off x="3250313" y="3829758"/>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16"/>
          <p:cNvCxnSpPr/>
          <p:nvPr/>
        </p:nvCxnSpPr>
        <p:spPr>
          <a:xfrm>
            <a:off x="3253488" y="4610808"/>
            <a:ext cx="555625" cy="0"/>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Straight Connector 17"/>
          <p:cNvCxnSpPr/>
          <p:nvPr/>
        </p:nvCxnSpPr>
        <p:spPr>
          <a:xfrm>
            <a:off x="3253488" y="5439483"/>
            <a:ext cx="555625" cy="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Straight Connector 18"/>
          <p:cNvCxnSpPr/>
          <p:nvPr/>
        </p:nvCxnSpPr>
        <p:spPr>
          <a:xfrm>
            <a:off x="3253488" y="3029658"/>
            <a:ext cx="555625" cy="0"/>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p:cNvCxnSpPr/>
          <p:nvPr/>
        </p:nvCxnSpPr>
        <p:spPr>
          <a:xfrm>
            <a:off x="3253488" y="2229558"/>
            <a:ext cx="555625" cy="0"/>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p:cNvCxnSpPr/>
          <p:nvPr/>
        </p:nvCxnSpPr>
        <p:spPr>
          <a:xfrm flipV="1">
            <a:off x="1767588" y="2239083"/>
            <a:ext cx="552450" cy="1590675"/>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p:cNvCxnSpPr/>
          <p:nvPr/>
        </p:nvCxnSpPr>
        <p:spPr>
          <a:xfrm flipV="1">
            <a:off x="1767588" y="3039183"/>
            <a:ext cx="552450" cy="790575"/>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Straight Connector 22"/>
          <p:cNvCxnSpPr/>
          <p:nvPr/>
        </p:nvCxnSpPr>
        <p:spPr>
          <a:xfrm>
            <a:off x="1773938" y="3829758"/>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 name="Straight Connector 23"/>
          <p:cNvCxnSpPr/>
          <p:nvPr/>
        </p:nvCxnSpPr>
        <p:spPr>
          <a:xfrm>
            <a:off x="1777113" y="3820233"/>
            <a:ext cx="542925" cy="809625"/>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Straight Connector 24"/>
          <p:cNvCxnSpPr/>
          <p:nvPr/>
        </p:nvCxnSpPr>
        <p:spPr>
          <a:xfrm>
            <a:off x="1777113" y="3829758"/>
            <a:ext cx="552450" cy="160020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Rectangle 25"/>
          <p:cNvSpPr/>
          <p:nvPr/>
        </p:nvSpPr>
        <p:spPr>
          <a:xfrm>
            <a:off x="3796413" y="2753433"/>
            <a:ext cx="3117850" cy="575945"/>
          </a:xfrm>
          <a:prstGeom prst="rect">
            <a:avLst/>
          </a:prstGeom>
          <a:ln>
            <a:solidFill>
              <a:srgbClr val="A2D7B9"/>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How much growth are students demonstrating relative to academically-similar students?</a:t>
            </a:r>
          </a:p>
        </p:txBody>
      </p:sp>
      <p:sp>
        <p:nvSpPr>
          <p:cNvPr id="28" name="TextBox 27">
            <a:extLst>
              <a:ext uri="{FF2B5EF4-FFF2-40B4-BE49-F238E27FC236}">
                <a16:creationId xmlns:a16="http://schemas.microsoft.com/office/drawing/2014/main" id="{D7AE51CA-225D-419B-823A-3A5699BD393C}"/>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269266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
        <p:nvSpPr>
          <p:cNvPr id="7" name="Rectangle 6"/>
          <p:cNvSpPr/>
          <p:nvPr/>
        </p:nvSpPr>
        <p:spPr>
          <a:xfrm>
            <a:off x="2332738"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8" name="Rectangle 7"/>
          <p:cNvSpPr/>
          <p:nvPr/>
        </p:nvSpPr>
        <p:spPr>
          <a:xfrm>
            <a:off x="2326388" y="2753433"/>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9" name="Rectangle 8"/>
          <p:cNvSpPr/>
          <p:nvPr/>
        </p:nvSpPr>
        <p:spPr>
          <a:xfrm>
            <a:off x="2326388" y="3556708"/>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2320038" y="4353633"/>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2329563" y="5156908"/>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37" name="Rectangle 36"/>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38" name="Rectangle 37"/>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39" name="Rectangle 3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40" name="Rectangle 3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41" name="Rectangle 4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5" name="TextBox 14">
            <a:extLst>
              <a:ext uri="{FF2B5EF4-FFF2-40B4-BE49-F238E27FC236}">
                <a16:creationId xmlns:a16="http://schemas.microsoft.com/office/drawing/2014/main" id="{EB9CFAD5-A560-4DE3-9D1F-B30BD1C1CB25}"/>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706002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1.94444E-6 -1.85185E-6 L -0.12083 0.00139 " pathEditMode="relative" rAng="0" ptsTypes="AA">
                                      <p:cBhvr>
                                        <p:cTn id="6" dur="2000" fill="hold"/>
                                        <p:tgtEl>
                                          <p:spTgt spid="7"/>
                                        </p:tgtEl>
                                        <p:attrNameLst>
                                          <p:attrName>ppt_x</p:attrName>
                                          <p:attrName>ppt_y</p:attrName>
                                        </p:attrNameLst>
                                      </p:cBhvr>
                                      <p:rCtr x="-6042" y="69"/>
                                    </p:animMotion>
                                  </p:childTnLst>
                                </p:cTn>
                              </p:par>
                              <p:par>
                                <p:cTn id="7" presetID="42" presetClass="path" presetSubtype="0" accel="50000" decel="50000" fill="hold" grpId="0" nodeType="withEffect">
                                  <p:stCondLst>
                                    <p:cond delay="0"/>
                                  </p:stCondLst>
                                  <p:childTnLst>
                                    <p:animMotion origin="layout" path="M 2.5E-6 4.44444E-6 L 0.0007 -0.1162 " pathEditMode="relative" rAng="0" ptsTypes="AA">
                                      <p:cBhvr>
                                        <p:cTn id="8" dur="2000" fill="hold"/>
                                        <p:tgtEl>
                                          <p:spTgt spid="8"/>
                                        </p:tgtEl>
                                        <p:attrNameLst>
                                          <p:attrName>ppt_x</p:attrName>
                                          <p:attrName>ppt_y</p:attrName>
                                        </p:attrNameLst>
                                      </p:cBhvr>
                                      <p:rCtr x="17" y="-5995"/>
                                    </p:animMotion>
                                  </p:childTnLst>
                                </p:cTn>
                              </p:par>
                              <p:par>
                                <p:cTn id="9" presetID="42" presetClass="path" presetSubtype="0" accel="50000" decel="50000" fill="hold" grpId="0" nodeType="withEffect">
                                  <p:stCondLst>
                                    <p:cond delay="0"/>
                                  </p:stCondLst>
                                  <p:childTnLst>
                                    <p:animMotion origin="layout" path="M 2.5E-6 4.81481E-6 L 0.121 -0.23195 " pathEditMode="relative" rAng="0" ptsTypes="AA">
                                      <p:cBhvr>
                                        <p:cTn id="10" dur="2000" fill="hold"/>
                                        <p:tgtEl>
                                          <p:spTgt spid="9"/>
                                        </p:tgtEl>
                                        <p:attrNameLst>
                                          <p:attrName>ppt_x</p:attrName>
                                          <p:attrName>ppt_y</p:attrName>
                                        </p:attrNameLst>
                                      </p:cBhvr>
                                      <p:rCtr x="6042" y="-11597"/>
                                    </p:animMotion>
                                  </p:childTnLst>
                                </p:cTn>
                              </p:par>
                              <p:par>
                                <p:cTn id="11" presetID="42" presetClass="path" presetSubtype="0" accel="50000" decel="50000" fill="hold" grpId="0" nodeType="withEffect">
                                  <p:stCondLst>
                                    <p:cond delay="0"/>
                                  </p:stCondLst>
                                  <p:childTnLst>
                                    <p:animMotion origin="layout" path="M -0.00069 0.00046 L 0.24271 -0.34954 " pathEditMode="relative" rAng="0" ptsTypes="AA">
                                      <p:cBhvr>
                                        <p:cTn id="12" dur="2000" fill="hold"/>
                                        <p:tgtEl>
                                          <p:spTgt spid="10"/>
                                        </p:tgtEl>
                                        <p:attrNameLst>
                                          <p:attrName>ppt_x</p:attrName>
                                          <p:attrName>ppt_y</p:attrName>
                                        </p:attrNameLst>
                                      </p:cBhvr>
                                      <p:rCtr x="12170" y="-17500"/>
                                    </p:animMotion>
                                  </p:childTnLst>
                                </p:cTn>
                              </p:par>
                              <p:par>
                                <p:cTn id="13" presetID="42" presetClass="path" presetSubtype="0" accel="50000" decel="50000" fill="hold" grpId="0" nodeType="withEffect">
                                  <p:stCondLst>
                                    <p:cond delay="0"/>
                                  </p:stCondLst>
                                  <p:childTnLst>
                                    <p:animMotion origin="layout" path="M -4.72222E-6 1.48148E-6 L 0.35903 -0.46713 " pathEditMode="relative" rAng="0" ptsTypes="AA">
                                      <p:cBhvr>
                                        <p:cTn id="14" dur="2000" fill="hold"/>
                                        <p:tgtEl>
                                          <p:spTgt spid="11"/>
                                        </p:tgtEl>
                                        <p:attrNameLst>
                                          <p:attrName>ppt_x</p:attrName>
                                          <p:attrName>ppt_y</p:attrName>
                                        </p:attrNameLst>
                                      </p:cBhvr>
                                      <p:rCtr x="17951" y="-23356"/>
                                    </p:animMotion>
                                  </p:childTnLst>
                                </p:cTn>
                              </p:par>
                            </p:childTnLst>
                          </p:cTn>
                        </p:par>
                        <p:par>
                          <p:cTn id="15" fill="hold">
                            <p:stCondLst>
                              <p:cond delay="2000"/>
                            </p:stCondLst>
                            <p:childTnLst>
                              <p:par>
                                <p:cTn id="16" presetID="1" presetClass="exit" presetSubtype="0" fill="hold" grpId="1" nodeType="afterEffect">
                                  <p:stCondLst>
                                    <p:cond delay="0"/>
                                  </p:stCondLst>
                                  <p:childTnLst>
                                    <p:set>
                                      <p:cBhvr>
                                        <p:cTn id="17" dur="1" fill="hold">
                                          <p:stCondLst>
                                            <p:cond delay="0"/>
                                          </p:stCondLst>
                                        </p:cTn>
                                        <p:tgtEl>
                                          <p:spTgt spid="7"/>
                                        </p:tgtEl>
                                        <p:attrNameLst>
                                          <p:attrName>style.visibility</p:attrName>
                                        </p:attrNameLst>
                                      </p:cBhvr>
                                      <p:to>
                                        <p:strVal val="hidden"/>
                                      </p:to>
                                    </p:set>
                                  </p:childTnLst>
                                </p:cTn>
                              </p:par>
                            </p:childTnLst>
                          </p:cTn>
                        </p:par>
                        <p:par>
                          <p:cTn id="18" fill="hold">
                            <p:stCondLst>
                              <p:cond delay="2000"/>
                            </p:stCondLst>
                            <p:childTnLst>
                              <p:par>
                                <p:cTn id="19" presetID="1" presetClass="exit" presetSubtype="0" fill="hold" grpId="1" nodeType="after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par>
                          <p:cTn id="21" fill="hold">
                            <p:stCondLst>
                              <p:cond delay="2000"/>
                            </p:stCondLst>
                            <p:childTnLst>
                              <p:par>
                                <p:cTn id="22" presetID="1" presetClass="exit" presetSubtype="0" fill="hold" grpId="1" nodeType="afterEffect">
                                  <p:stCondLst>
                                    <p:cond delay="0"/>
                                  </p:stCondLst>
                                  <p:childTnLst>
                                    <p:set>
                                      <p:cBhvr>
                                        <p:cTn id="23" dur="1" fill="hold">
                                          <p:stCondLst>
                                            <p:cond delay="0"/>
                                          </p:stCondLst>
                                        </p:cTn>
                                        <p:tgtEl>
                                          <p:spTgt spid="9"/>
                                        </p:tgtEl>
                                        <p:attrNameLst>
                                          <p:attrName>style.visibility</p:attrName>
                                        </p:attrNameLst>
                                      </p:cBhvr>
                                      <p:to>
                                        <p:strVal val="hidden"/>
                                      </p:to>
                                    </p:set>
                                  </p:childTnLst>
                                </p:cTn>
                              </p:par>
                            </p:childTnLst>
                          </p:cTn>
                        </p:par>
                        <p:par>
                          <p:cTn id="24" fill="hold">
                            <p:stCondLst>
                              <p:cond delay="2000"/>
                            </p:stCondLst>
                            <p:childTnLst>
                              <p:par>
                                <p:cTn id="25" presetID="1" presetClass="exit" presetSubtype="0" fill="hold" grpId="1" nodeType="after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par>
                          <p:cTn id="27" fill="hold">
                            <p:stCondLst>
                              <p:cond delay="2000"/>
                            </p:stCondLst>
                            <p:childTnLst>
                              <p:par>
                                <p:cTn id="28" presetID="1" presetClass="exit" presetSubtype="0" fill="hold" grpId="1" nodeType="afterEffect">
                                  <p:stCondLst>
                                    <p:cond delay="0"/>
                                  </p:stCondLst>
                                  <p:childTnLst>
                                    <p:set>
                                      <p:cBhvr>
                                        <p:cTn id="29" dur="1" fill="hold">
                                          <p:stCondLst>
                                            <p:cond delay="0"/>
                                          </p:stCondLst>
                                        </p:cTn>
                                        <p:tgtEl>
                                          <p:spTgt spid="11"/>
                                        </p:tgtEl>
                                        <p:attrNameLst>
                                          <p:attrName>style.visibility</p:attrName>
                                        </p:attrNameLst>
                                      </p:cBhvr>
                                      <p:to>
                                        <p:strVal val="hidden"/>
                                      </p:to>
                                    </p:set>
                                  </p:childTnLst>
                                </p:cTn>
                              </p:par>
                              <p:par>
                                <p:cTn id="30" presetID="1" presetClass="entr" presetSubtype="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37" grpId="0" animBg="1"/>
      <p:bldP spid="38" grpId="0" animBg="1"/>
      <p:bldP spid="39" grpId="0" animBg="1"/>
      <p:bldP spid="40" grpId="0" animBg="1"/>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2400" dirty="0"/>
              <a:t>Achievement scores in English Language Arts, mathematics, science, and social studies</a:t>
            </a:r>
          </a:p>
          <a:p>
            <a:pPr lvl="1"/>
            <a:r>
              <a:rPr lang="en-US" sz="2000" dirty="0"/>
              <a:t>Utilize weights based on achievement level, where Beginning Learners earn 0 points, Developing Learners earn 0.5 points, Proficient Learners earn 1.0 point, and Distinguished Learners earn 1.5 points</a:t>
            </a:r>
          </a:p>
          <a:p>
            <a:pPr lvl="1"/>
            <a:r>
              <a:rPr lang="en-US" sz="2000" dirty="0"/>
              <a:t>Incentivizes moving all students to the next level</a:t>
            </a:r>
          </a:p>
          <a:p>
            <a:pPr lvl="1"/>
            <a:r>
              <a:rPr lang="en-US" sz="2000" dirty="0"/>
              <a:t>Content areas for all three grade bands will be weighted according to the number of state tests administered within each grade band</a:t>
            </a:r>
          </a:p>
        </p:txBody>
      </p:sp>
      <p:sp>
        <p:nvSpPr>
          <p:cNvPr id="3" name="Rectangle 2"/>
          <p:cNvSpPr/>
          <p:nvPr/>
        </p:nvSpPr>
        <p:spPr>
          <a:xfrm>
            <a:off x="1125415"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44929C6-CCCB-49CC-94F7-774833CA61A4}"/>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11901132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500"/>
                                        <p:tgtEl>
                                          <p:spTgt spid="1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Effect transition="in" filter="fade">
                                      <p:cBhvr>
                                        <p:cTn id="13" dur="500"/>
                                        <p:tgtEl>
                                          <p:spTgt spid="1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animEffect transition="in" filter="fade">
                                      <p:cBhvr>
                                        <p:cTn id="16" dur="500"/>
                                        <p:tgtEl>
                                          <p:spTgt spid="1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2200" dirty="0"/>
              <a:t>If the participation rate for all students or a subgroup of students falls below 95%, the achievement score for that group of students will be multiplied by the actual participation rate divided by 95%.</a:t>
            </a:r>
          </a:p>
          <a:p>
            <a:pPr lvl="0"/>
            <a:r>
              <a:rPr lang="en-US" sz="2200" dirty="0"/>
              <a:t>This ensures the adjustment is                                          proportional to the extent to which the                                         95% participation rate was not attained.</a:t>
            </a:r>
          </a:p>
          <a:p>
            <a:pPr lvl="0"/>
            <a:r>
              <a:rPr lang="en-US" sz="2200" dirty="0"/>
              <a:t>The adjusted achievement score will be                                   utilized in CCRPI calculations.</a:t>
            </a:r>
          </a:p>
        </p:txBody>
      </p:sp>
      <p:sp>
        <p:nvSpPr>
          <p:cNvPr id="3" name="Rectangle 2"/>
          <p:cNvSpPr/>
          <p:nvPr/>
        </p:nvSpPr>
        <p:spPr>
          <a:xfrm>
            <a:off x="1125415"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stretch>
            <a:fillRect/>
          </a:stretch>
        </p:blipFill>
        <p:spPr>
          <a:xfrm>
            <a:off x="5682427" y="3992807"/>
            <a:ext cx="3105150" cy="1685925"/>
          </a:xfrm>
          <a:prstGeom prst="rect">
            <a:avLst/>
          </a:prstGeom>
        </p:spPr>
      </p:pic>
      <p:sp>
        <p:nvSpPr>
          <p:cNvPr id="14" name="TextBox 13">
            <a:extLst>
              <a:ext uri="{FF2B5EF4-FFF2-40B4-BE49-F238E27FC236}">
                <a16:creationId xmlns:a16="http://schemas.microsoft.com/office/drawing/2014/main" id="{A0CE2BA4-DFA9-4217-A719-AD0252DBD200}"/>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202809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1900" dirty="0"/>
              <a:t>Progress scores in English/language arts, mathematics, and progress towards English language proficiency (EL students)</a:t>
            </a:r>
          </a:p>
          <a:p>
            <a:pPr lvl="1"/>
            <a:r>
              <a:rPr lang="en-US" sz="1700" dirty="0"/>
              <a:t>Utilize weights based on level of growth; incentivizes moving all students to the next level</a:t>
            </a:r>
          </a:p>
          <a:p>
            <a:pPr lvl="1"/>
            <a:r>
              <a:rPr lang="en-US" sz="1700" dirty="0"/>
              <a:t>ELA and mathematics will receive 90% of the weight, and progress towards English language proficiency will receive 10% of the weight</a:t>
            </a:r>
          </a:p>
        </p:txBody>
      </p:sp>
      <p:sp>
        <p:nvSpPr>
          <p:cNvPr id="3" name="Rectangle 2"/>
          <p:cNvSpPr/>
          <p:nvPr/>
        </p:nvSpPr>
        <p:spPr>
          <a:xfrm>
            <a:off x="222738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Table 12"/>
          <p:cNvGraphicFramePr>
            <a:graphicFrameLocks noGrp="1"/>
          </p:cNvGraphicFramePr>
          <p:nvPr>
            <p:extLst/>
          </p:nvPr>
        </p:nvGraphicFramePr>
        <p:xfrm>
          <a:off x="556843" y="4806858"/>
          <a:ext cx="3575538" cy="1453080"/>
        </p:xfrm>
        <a:graphic>
          <a:graphicData uri="http://schemas.openxmlformats.org/drawingml/2006/table">
            <a:tbl>
              <a:tblPr firstRow="1" bandRow="1">
                <a:tableStyleId>{68D230F3-CF80-4859-8CE7-A43EE81993B5}</a:tableStyleId>
              </a:tblPr>
              <a:tblGrid>
                <a:gridCol w="1787769">
                  <a:extLst>
                    <a:ext uri="{9D8B030D-6E8A-4147-A177-3AD203B41FA5}">
                      <a16:colId xmlns:a16="http://schemas.microsoft.com/office/drawing/2014/main" val="293431526"/>
                    </a:ext>
                  </a:extLst>
                </a:gridCol>
                <a:gridCol w="1787769">
                  <a:extLst>
                    <a:ext uri="{9D8B030D-6E8A-4147-A177-3AD203B41FA5}">
                      <a16:colId xmlns:a16="http://schemas.microsoft.com/office/drawing/2014/main" val="4245852308"/>
                    </a:ext>
                  </a:extLst>
                </a:gridCol>
              </a:tblGrid>
              <a:tr h="289279">
                <a:tc>
                  <a:txBody>
                    <a:bodyPr/>
                    <a:lstStyle/>
                    <a:p>
                      <a:pPr algn="ctr"/>
                      <a:r>
                        <a:rPr lang="en-US" sz="1400" dirty="0"/>
                        <a:t>SGP Range</a:t>
                      </a:r>
                    </a:p>
                  </a:txBody>
                  <a:tcPr marL="77255" marR="77255" marT="38628" marB="38628"/>
                </a:tc>
                <a:tc>
                  <a:txBody>
                    <a:bodyPr/>
                    <a:lstStyle/>
                    <a:p>
                      <a:pPr algn="ctr"/>
                      <a:r>
                        <a:rPr lang="en-US" sz="1400" dirty="0"/>
                        <a:t>Point Value</a:t>
                      </a:r>
                    </a:p>
                  </a:txBody>
                  <a:tcPr marL="77255" marR="77255" marT="38628" marB="38628"/>
                </a:tc>
                <a:extLst>
                  <a:ext uri="{0D108BD9-81ED-4DB2-BD59-A6C34878D82A}">
                    <a16:rowId xmlns:a16="http://schemas.microsoft.com/office/drawing/2014/main" val="1082764991"/>
                  </a:ext>
                </a:extLst>
              </a:tr>
              <a:tr h="289279">
                <a:tc>
                  <a:txBody>
                    <a:bodyPr/>
                    <a:lstStyle/>
                    <a:p>
                      <a:pPr algn="ctr"/>
                      <a:r>
                        <a:rPr lang="en-US" sz="1400" dirty="0"/>
                        <a:t>1-29</a:t>
                      </a:r>
                    </a:p>
                  </a:txBody>
                  <a:tcPr marL="77255" marR="77255" marT="38628" marB="38628"/>
                </a:tc>
                <a:tc>
                  <a:txBody>
                    <a:bodyPr/>
                    <a:lstStyle/>
                    <a:p>
                      <a:pPr algn="ctr"/>
                      <a:r>
                        <a:rPr lang="en-US" sz="1400" dirty="0"/>
                        <a:t>0</a:t>
                      </a:r>
                    </a:p>
                  </a:txBody>
                  <a:tcPr marL="77255" marR="77255" marT="38628" marB="38628"/>
                </a:tc>
                <a:extLst>
                  <a:ext uri="{0D108BD9-81ED-4DB2-BD59-A6C34878D82A}">
                    <a16:rowId xmlns:a16="http://schemas.microsoft.com/office/drawing/2014/main" val="1405621846"/>
                  </a:ext>
                </a:extLst>
              </a:tr>
              <a:tr h="289279">
                <a:tc>
                  <a:txBody>
                    <a:bodyPr/>
                    <a:lstStyle/>
                    <a:p>
                      <a:pPr algn="ctr"/>
                      <a:r>
                        <a:rPr lang="en-US" sz="1400" dirty="0"/>
                        <a:t>30-40</a:t>
                      </a:r>
                    </a:p>
                  </a:txBody>
                  <a:tcPr marL="77255" marR="77255" marT="38628" marB="38628"/>
                </a:tc>
                <a:tc>
                  <a:txBody>
                    <a:bodyPr/>
                    <a:lstStyle/>
                    <a:p>
                      <a:pPr algn="ctr"/>
                      <a:r>
                        <a:rPr lang="en-US" sz="1400" dirty="0"/>
                        <a:t>.5</a:t>
                      </a:r>
                    </a:p>
                  </a:txBody>
                  <a:tcPr marL="77255" marR="77255" marT="38628" marB="38628"/>
                </a:tc>
                <a:extLst>
                  <a:ext uri="{0D108BD9-81ED-4DB2-BD59-A6C34878D82A}">
                    <a16:rowId xmlns:a16="http://schemas.microsoft.com/office/drawing/2014/main" val="155073757"/>
                  </a:ext>
                </a:extLst>
              </a:tr>
              <a:tr h="289279">
                <a:tc>
                  <a:txBody>
                    <a:bodyPr/>
                    <a:lstStyle/>
                    <a:p>
                      <a:pPr algn="ctr"/>
                      <a:r>
                        <a:rPr lang="en-US" sz="1400" dirty="0"/>
                        <a:t>41-65</a:t>
                      </a:r>
                    </a:p>
                  </a:txBody>
                  <a:tcPr marL="77255" marR="77255" marT="38628" marB="38628"/>
                </a:tc>
                <a:tc>
                  <a:txBody>
                    <a:bodyPr/>
                    <a:lstStyle/>
                    <a:p>
                      <a:pPr algn="ctr"/>
                      <a:r>
                        <a:rPr lang="en-US" sz="1400" dirty="0"/>
                        <a:t>1</a:t>
                      </a:r>
                    </a:p>
                  </a:txBody>
                  <a:tcPr marL="77255" marR="77255" marT="38628" marB="38628"/>
                </a:tc>
                <a:extLst>
                  <a:ext uri="{0D108BD9-81ED-4DB2-BD59-A6C34878D82A}">
                    <a16:rowId xmlns:a16="http://schemas.microsoft.com/office/drawing/2014/main" val="3548071393"/>
                  </a:ext>
                </a:extLst>
              </a:tr>
              <a:tr h="289279">
                <a:tc>
                  <a:txBody>
                    <a:bodyPr/>
                    <a:lstStyle/>
                    <a:p>
                      <a:pPr algn="ctr"/>
                      <a:r>
                        <a:rPr lang="en-US" sz="1400" dirty="0"/>
                        <a:t>66-99</a:t>
                      </a:r>
                    </a:p>
                  </a:txBody>
                  <a:tcPr marL="77255" marR="77255" marT="38628" marB="38628"/>
                </a:tc>
                <a:tc>
                  <a:txBody>
                    <a:bodyPr/>
                    <a:lstStyle/>
                    <a:p>
                      <a:pPr algn="ctr"/>
                      <a:r>
                        <a:rPr lang="en-US" sz="1400" dirty="0"/>
                        <a:t>1.5</a:t>
                      </a:r>
                    </a:p>
                  </a:txBody>
                  <a:tcPr marL="77255" marR="77255" marT="38628" marB="38628"/>
                </a:tc>
                <a:extLst>
                  <a:ext uri="{0D108BD9-81ED-4DB2-BD59-A6C34878D82A}">
                    <a16:rowId xmlns:a16="http://schemas.microsoft.com/office/drawing/2014/main" val="292835756"/>
                  </a:ext>
                </a:extLst>
              </a:tr>
            </a:tbl>
          </a:graphicData>
        </a:graphic>
      </p:graphicFrame>
      <p:graphicFrame>
        <p:nvGraphicFramePr>
          <p:cNvPr id="14" name="Table 13"/>
          <p:cNvGraphicFramePr>
            <a:graphicFrameLocks noGrp="1"/>
          </p:cNvGraphicFramePr>
          <p:nvPr>
            <p:extLst/>
          </p:nvPr>
        </p:nvGraphicFramePr>
        <p:xfrm>
          <a:off x="4488881" y="4806858"/>
          <a:ext cx="4172597" cy="1453080"/>
        </p:xfrm>
        <a:graphic>
          <a:graphicData uri="http://schemas.openxmlformats.org/drawingml/2006/table">
            <a:tbl>
              <a:tblPr firstRow="1" bandRow="1">
                <a:tableStyleId>{68D230F3-CF80-4859-8CE7-A43EE81993B5}</a:tableStyleId>
              </a:tblPr>
              <a:tblGrid>
                <a:gridCol w="2650472">
                  <a:extLst>
                    <a:ext uri="{9D8B030D-6E8A-4147-A177-3AD203B41FA5}">
                      <a16:colId xmlns:a16="http://schemas.microsoft.com/office/drawing/2014/main" val="293431526"/>
                    </a:ext>
                  </a:extLst>
                </a:gridCol>
                <a:gridCol w="1522125">
                  <a:extLst>
                    <a:ext uri="{9D8B030D-6E8A-4147-A177-3AD203B41FA5}">
                      <a16:colId xmlns:a16="http://schemas.microsoft.com/office/drawing/2014/main" val="4245852308"/>
                    </a:ext>
                  </a:extLst>
                </a:gridCol>
              </a:tblGrid>
              <a:tr h="290616">
                <a:tc>
                  <a:txBody>
                    <a:bodyPr/>
                    <a:lstStyle/>
                    <a:p>
                      <a:pPr algn="ctr"/>
                      <a:r>
                        <a:rPr lang="en-US" sz="1400" dirty="0"/>
                        <a:t>Performance Band Movement</a:t>
                      </a:r>
                    </a:p>
                  </a:txBody>
                  <a:tcPr marL="77255" marR="77255" marT="38628" marB="38628"/>
                </a:tc>
                <a:tc>
                  <a:txBody>
                    <a:bodyPr/>
                    <a:lstStyle/>
                    <a:p>
                      <a:pPr algn="ctr"/>
                      <a:r>
                        <a:rPr lang="en-US" sz="1400" dirty="0"/>
                        <a:t>Point Value</a:t>
                      </a:r>
                    </a:p>
                  </a:txBody>
                  <a:tcPr marL="77255" marR="77255" marT="38628" marB="38628"/>
                </a:tc>
                <a:extLst>
                  <a:ext uri="{0D108BD9-81ED-4DB2-BD59-A6C34878D82A}">
                    <a16:rowId xmlns:a16="http://schemas.microsoft.com/office/drawing/2014/main" val="1082764991"/>
                  </a:ext>
                </a:extLst>
              </a:tr>
              <a:tr h="290616">
                <a:tc>
                  <a:txBody>
                    <a:bodyPr/>
                    <a:lstStyle/>
                    <a:p>
                      <a:pPr algn="l"/>
                      <a:r>
                        <a:rPr lang="en-US" sz="1400" dirty="0"/>
                        <a:t>No positive movement</a:t>
                      </a:r>
                    </a:p>
                  </a:txBody>
                  <a:tcPr marL="77255" marR="77255" marT="38628" marB="38628"/>
                </a:tc>
                <a:tc>
                  <a:txBody>
                    <a:bodyPr/>
                    <a:lstStyle/>
                    <a:p>
                      <a:pPr algn="ctr"/>
                      <a:r>
                        <a:rPr lang="en-US" sz="1400" dirty="0"/>
                        <a:t>0</a:t>
                      </a:r>
                    </a:p>
                  </a:txBody>
                  <a:tcPr marL="77255" marR="77255" marT="38628" marB="38628"/>
                </a:tc>
                <a:extLst>
                  <a:ext uri="{0D108BD9-81ED-4DB2-BD59-A6C34878D82A}">
                    <a16:rowId xmlns:a16="http://schemas.microsoft.com/office/drawing/2014/main" val="1405621846"/>
                  </a:ext>
                </a:extLst>
              </a:tr>
              <a:tr h="290616">
                <a:tc>
                  <a:txBody>
                    <a:bodyPr/>
                    <a:lstStyle/>
                    <a:p>
                      <a:pPr algn="l"/>
                      <a:r>
                        <a:rPr lang="en-US" sz="1400" dirty="0"/>
                        <a:t>Moved less than one band</a:t>
                      </a:r>
                    </a:p>
                  </a:txBody>
                  <a:tcPr marL="77255" marR="77255" marT="38628" marB="38628"/>
                </a:tc>
                <a:tc>
                  <a:txBody>
                    <a:bodyPr/>
                    <a:lstStyle/>
                    <a:p>
                      <a:pPr algn="ctr"/>
                      <a:r>
                        <a:rPr lang="en-US" sz="1400" dirty="0"/>
                        <a:t>.5</a:t>
                      </a:r>
                    </a:p>
                  </a:txBody>
                  <a:tcPr marL="77255" marR="77255" marT="38628" marB="38628"/>
                </a:tc>
                <a:extLst>
                  <a:ext uri="{0D108BD9-81ED-4DB2-BD59-A6C34878D82A}">
                    <a16:rowId xmlns:a16="http://schemas.microsoft.com/office/drawing/2014/main" val="155073757"/>
                  </a:ext>
                </a:extLst>
              </a:tr>
              <a:tr h="290616">
                <a:tc>
                  <a:txBody>
                    <a:bodyPr/>
                    <a:lstStyle/>
                    <a:p>
                      <a:pPr algn="l"/>
                      <a:r>
                        <a:rPr lang="en-US" sz="1400" dirty="0"/>
                        <a:t>Moved one band</a:t>
                      </a:r>
                    </a:p>
                  </a:txBody>
                  <a:tcPr marL="77255" marR="77255" marT="38628" marB="38628"/>
                </a:tc>
                <a:tc>
                  <a:txBody>
                    <a:bodyPr/>
                    <a:lstStyle/>
                    <a:p>
                      <a:pPr algn="ctr"/>
                      <a:r>
                        <a:rPr lang="en-US" sz="1400" dirty="0"/>
                        <a:t>1</a:t>
                      </a:r>
                    </a:p>
                  </a:txBody>
                  <a:tcPr marL="77255" marR="77255" marT="38628" marB="38628"/>
                </a:tc>
                <a:extLst>
                  <a:ext uri="{0D108BD9-81ED-4DB2-BD59-A6C34878D82A}">
                    <a16:rowId xmlns:a16="http://schemas.microsoft.com/office/drawing/2014/main" val="3548071393"/>
                  </a:ext>
                </a:extLst>
              </a:tr>
              <a:tr h="290616">
                <a:tc>
                  <a:txBody>
                    <a:bodyPr/>
                    <a:lstStyle/>
                    <a:p>
                      <a:pPr algn="l"/>
                      <a:r>
                        <a:rPr lang="en-US" sz="1400" dirty="0"/>
                        <a:t>Moved more than one band</a:t>
                      </a:r>
                    </a:p>
                  </a:txBody>
                  <a:tcPr marL="77255" marR="77255" marT="38628" marB="38628"/>
                </a:tc>
                <a:tc>
                  <a:txBody>
                    <a:bodyPr/>
                    <a:lstStyle/>
                    <a:p>
                      <a:pPr algn="ctr"/>
                      <a:r>
                        <a:rPr lang="en-US" sz="1400" dirty="0"/>
                        <a:t>1.5</a:t>
                      </a:r>
                    </a:p>
                  </a:txBody>
                  <a:tcPr marL="77255" marR="77255" marT="38628" marB="38628"/>
                </a:tc>
                <a:extLst>
                  <a:ext uri="{0D108BD9-81ED-4DB2-BD59-A6C34878D82A}">
                    <a16:rowId xmlns:a16="http://schemas.microsoft.com/office/drawing/2014/main" val="292835756"/>
                  </a:ext>
                </a:extLst>
              </a:tr>
            </a:tbl>
          </a:graphicData>
        </a:graphic>
      </p:graphicFrame>
      <p:sp>
        <p:nvSpPr>
          <p:cNvPr id="4" name="TextBox 3"/>
          <p:cNvSpPr txBox="1"/>
          <p:nvPr/>
        </p:nvSpPr>
        <p:spPr>
          <a:xfrm>
            <a:off x="556843" y="4486000"/>
            <a:ext cx="3253727" cy="307777"/>
          </a:xfrm>
          <a:prstGeom prst="rect">
            <a:avLst/>
          </a:prstGeom>
          <a:noFill/>
        </p:spPr>
        <p:txBody>
          <a:bodyPr wrap="square" rtlCol="0">
            <a:spAutoFit/>
          </a:bodyPr>
          <a:lstStyle/>
          <a:p>
            <a:r>
              <a:rPr lang="en-US" sz="1400" b="1" dirty="0"/>
              <a:t>ELA and Mathematics SGPs</a:t>
            </a:r>
          </a:p>
        </p:txBody>
      </p:sp>
      <p:sp>
        <p:nvSpPr>
          <p:cNvPr id="15" name="TextBox 14"/>
          <p:cNvSpPr txBox="1"/>
          <p:nvPr/>
        </p:nvSpPr>
        <p:spPr>
          <a:xfrm>
            <a:off x="4488881" y="4487118"/>
            <a:ext cx="4172597" cy="307777"/>
          </a:xfrm>
          <a:prstGeom prst="rect">
            <a:avLst/>
          </a:prstGeom>
          <a:noFill/>
        </p:spPr>
        <p:txBody>
          <a:bodyPr wrap="square" rtlCol="0">
            <a:spAutoFit/>
          </a:bodyPr>
          <a:lstStyle/>
          <a:p>
            <a:r>
              <a:rPr lang="en-US" sz="1400" b="1" dirty="0"/>
              <a:t>EL Progress Towards Proficiency – ACCESS for ELLs</a:t>
            </a:r>
          </a:p>
        </p:txBody>
      </p:sp>
      <p:sp>
        <p:nvSpPr>
          <p:cNvPr id="17" name="TextBox 16">
            <a:extLst>
              <a:ext uri="{FF2B5EF4-FFF2-40B4-BE49-F238E27FC236}">
                <a16:creationId xmlns:a16="http://schemas.microsoft.com/office/drawing/2014/main" id="{C6A5CAF8-89E1-4A14-BBC7-6F2558F2C186}"/>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252528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fontScale="77500" lnSpcReduction="20000"/>
          </a:bodyPr>
          <a:lstStyle/>
          <a:p>
            <a:pPr lvl="0"/>
            <a:r>
              <a:rPr lang="en-US" sz="2400" dirty="0"/>
              <a:t>Based on new CCRPI improvement targets, which are represented by improvement flags</a:t>
            </a:r>
          </a:p>
          <a:p>
            <a:pPr lvl="1"/>
            <a:r>
              <a:rPr lang="en-US" sz="2000" dirty="0"/>
              <a:t>School- and district-level targets based on 3% of the gap between baseline achievement rates (2017) and 100%</a:t>
            </a:r>
          </a:p>
          <a:p>
            <a:pPr lvl="0"/>
            <a:r>
              <a:rPr lang="en-US" sz="2400" dirty="0"/>
              <a:t>For each achievement improvement target, 1 point is earned when the target is met (green flag), 0.5 points are earned when progress is made but the target is not met (yellow flag), and 0 points are earned when performance does not improve (red flag).</a:t>
            </a:r>
          </a:p>
          <a:p>
            <a:pPr lvl="0"/>
            <a:r>
              <a:rPr lang="en-US" sz="2400" dirty="0"/>
              <a:t>ED, EL, and SWD subgroups can earn 1.5 points if a 6% improvement target is met.</a:t>
            </a:r>
          </a:p>
          <a:p>
            <a:pPr lvl="0"/>
            <a:r>
              <a:rPr lang="en-US" sz="2400" dirty="0"/>
              <a:t>Sets an expectation of improvement or maintenance of high achievement for all students; provides an opportunity for schools to demonstrate improvements in performance; and provides better alignment between CCRPI and improvement flags</a:t>
            </a:r>
          </a:p>
        </p:txBody>
      </p:sp>
      <p:sp>
        <p:nvSpPr>
          <p:cNvPr id="3" name="Rectangle 2"/>
          <p:cNvSpPr/>
          <p:nvPr/>
        </p:nvSpPr>
        <p:spPr>
          <a:xfrm>
            <a:off x="3317629"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901CF2A-E4FE-485C-8420-41D4E8FCE214}"/>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Governor Deal for review.</a:t>
            </a:r>
          </a:p>
        </p:txBody>
      </p:sp>
    </p:spTree>
    <p:extLst>
      <p:ext uri="{BB962C8B-B14F-4D97-AF65-F5344CB8AC3E}">
        <p14:creationId xmlns:p14="http://schemas.microsoft.com/office/powerpoint/2010/main" val="48583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80DFEA50CB0046BF2C0AFF3BC331DC" ma:contentTypeVersion="3" ma:contentTypeDescription="Create a new document." ma:contentTypeScope="" ma:versionID="c283de7c1d543121b97e3865e0695c85">
  <xsd:schema xmlns:xsd="http://www.w3.org/2001/XMLSchema" xmlns:xs="http://www.w3.org/2001/XMLSchema" xmlns:p="http://schemas.microsoft.com/office/2006/metadata/properties" xmlns:ns1="http://schemas.microsoft.com/sharepoint/v3" xmlns:ns2="1d496aed-39d0-4758-b3cf-4e4773287716" xmlns:ns3="a8154bc8-bb35-436d-b945-514ee68a8c9c" targetNamespace="http://schemas.microsoft.com/office/2006/metadata/properties" ma:root="true" ma:fieldsID="65a24ac6028603517bb96f649fe35a73" ns1:_="" ns2:_="" ns3:_="">
    <xsd:import namespace="http://schemas.microsoft.com/sharepoint/v3"/>
    <xsd:import namespace="1d496aed-39d0-4758-b3cf-4e4773287716"/>
    <xsd:import namespace="a8154bc8-bb35-436d-b945-514ee68a8c9c"/>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154bc8-bb35-436d-b945-514ee68a8c9c" elementFormDefault="qualified">
    <xsd:import namespace="http://schemas.microsoft.com/office/2006/documentManagement/types"/>
    <xsd:import namespace="http://schemas.microsoft.com/office/infopath/2007/PartnerControls"/>
    <xsd:element name="Page" ma:index="12" nillable="true" ma:displayName="Page" ma:list="{1ca1c6eb-ac07-461a-b586-9a100c01952f}" ma:internalName="Page" ma:web="3dce0f95-ae0d-4318-9a7a-6e6e5d30cbaf">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age_x0020_SubHeader xmlns="a8154bc8-bb35-436d-b945-514ee68a8c9c" xsi:nil="true"/>
    <TaxCatchAll xmlns="1d496aed-39d0-4758-b3cf-4e4773287716"/>
    <Page xmlns="a8154bc8-bb35-436d-b945-514ee68a8c9c"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651F23-0C07-49B7-8072-D3A9C8CF83BF}"/>
</file>

<file path=customXml/itemProps2.xml><?xml version="1.0" encoding="utf-8"?>
<ds:datastoreItem xmlns:ds="http://schemas.openxmlformats.org/officeDocument/2006/customXml" ds:itemID="{C088A7C3-2BB5-4A18-898A-30CE89B2372C}"/>
</file>

<file path=customXml/itemProps3.xml><?xml version="1.0" encoding="utf-8"?>
<ds:datastoreItem xmlns:ds="http://schemas.openxmlformats.org/officeDocument/2006/customXml" ds:itemID="{1CF00EE7-5F6E-409F-88CA-8BEF9EFD5F4F}"/>
</file>

<file path=docProps/app.xml><?xml version="1.0" encoding="utf-8"?>
<Properties xmlns="http://schemas.openxmlformats.org/officeDocument/2006/extended-properties" xmlns:vt="http://schemas.openxmlformats.org/officeDocument/2006/docPropsVTypes">
  <Template>GaDOE-PowerPoint-WhiteTemplate</Template>
  <TotalTime>10620</TotalTime>
  <Words>2161</Words>
  <Application>Microsoft Office PowerPoint</Application>
  <PresentationFormat>On-screen Show (4:3)</PresentationFormat>
  <Paragraphs>271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Symbol</vt:lpstr>
      <vt:lpstr>Tahoma</vt:lpstr>
      <vt:lpstr>Times New Roman</vt:lpstr>
      <vt:lpstr>GaDOE-PowerPoint-Template</vt:lpstr>
      <vt:lpstr>Overview of the Redesigned CCRPI</vt:lpstr>
      <vt:lpstr>Background</vt:lpstr>
      <vt:lpstr>Role of Accountability</vt:lpstr>
      <vt:lpstr>Redesigned CCRPI</vt:lpstr>
      <vt:lpstr>Redesigned CCRPI</vt:lpstr>
      <vt:lpstr>Redesigned CCRPI</vt:lpstr>
      <vt:lpstr>Redesigned CCRPI</vt:lpstr>
      <vt:lpstr>Redesigned CCRPI</vt:lpstr>
      <vt:lpstr>Redesigned CCRPI</vt:lpstr>
      <vt:lpstr>Redesigned CCRPI</vt:lpstr>
      <vt:lpstr>PowerPoint Presentation</vt:lpstr>
      <vt:lpstr>Readiness Updates for Elementary Schools</vt:lpstr>
      <vt:lpstr>Redesigned CCRPI</vt:lpstr>
      <vt:lpstr>Scoring and Reporting</vt:lpstr>
      <vt:lpstr>2018 CCRPI</vt:lpstr>
      <vt:lpstr>Preserving Local Flexibility</vt:lpstr>
      <vt:lpstr>ESSA Plan</vt:lpstr>
      <vt:lpstr>Accountability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Beck</dc:creator>
  <cp:lastModifiedBy>Kris Floyd</cp:lastModifiedBy>
  <cp:revision>284</cp:revision>
  <cp:lastPrinted>2016-06-07T16:11:32Z</cp:lastPrinted>
  <dcterms:created xsi:type="dcterms:W3CDTF">2015-12-01T02:44:20Z</dcterms:created>
  <dcterms:modified xsi:type="dcterms:W3CDTF">2017-09-01T17:10:02Z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0x010100BA80DFEA50CB0046BF2C0AFF3BC331DC</vt:lpwstr>
  </property>
</Properties>
</file>