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handoutMasterIdLst>
    <p:handoutMasterId r:id="rId39"/>
  </p:handoutMasterIdLst>
  <p:sldIdLst>
    <p:sldId id="331" r:id="rId5"/>
    <p:sldId id="388" r:id="rId6"/>
    <p:sldId id="389" r:id="rId7"/>
    <p:sldId id="390" r:id="rId8"/>
    <p:sldId id="391" r:id="rId9"/>
    <p:sldId id="392" r:id="rId10"/>
    <p:sldId id="393" r:id="rId11"/>
    <p:sldId id="395" r:id="rId12"/>
    <p:sldId id="398" r:id="rId13"/>
    <p:sldId id="399" r:id="rId14"/>
    <p:sldId id="418" r:id="rId15"/>
    <p:sldId id="367" r:id="rId16"/>
    <p:sldId id="368" r:id="rId17"/>
    <p:sldId id="369" r:id="rId18"/>
    <p:sldId id="370" r:id="rId19"/>
    <p:sldId id="371" r:id="rId20"/>
    <p:sldId id="372" r:id="rId21"/>
    <p:sldId id="373" r:id="rId22"/>
    <p:sldId id="374" r:id="rId23"/>
    <p:sldId id="375" r:id="rId24"/>
    <p:sldId id="384" r:id="rId25"/>
    <p:sldId id="387" r:id="rId26"/>
    <p:sldId id="377" r:id="rId27"/>
    <p:sldId id="382" r:id="rId28"/>
    <p:sldId id="378" r:id="rId29"/>
    <p:sldId id="361" r:id="rId30"/>
    <p:sldId id="439" r:id="rId31"/>
    <p:sldId id="440" r:id="rId32"/>
    <p:sldId id="442" r:id="rId33"/>
    <p:sldId id="443" r:id="rId34"/>
    <p:sldId id="383" r:id="rId35"/>
    <p:sldId id="360" r:id="rId36"/>
    <p:sldId id="429" r:id="rId3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72" d="100"/>
          <a:sy n="72" d="100"/>
        </p:scale>
        <p:origin x="1176" y="66"/>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772445-3297-4224-80D5-0A368AE3FDF4}" type="doc">
      <dgm:prSet loTypeId="urn:microsoft.com/office/officeart/2005/8/layout/hList7" loCatId="relationship" qsTypeId="urn:microsoft.com/office/officeart/2005/8/quickstyle/simple5" qsCatId="simple" csTypeId="urn:microsoft.com/office/officeart/2005/8/colors/accent6_3" csCatId="accent6" phldr="1"/>
      <dgm:spPr/>
    </dgm:pt>
    <dgm:pt modelId="{6223FC07-FB19-47C7-977C-E3997E4518D7}">
      <dgm:prSet phldrT="[Text]"/>
      <dgm:spPr/>
      <dgm:t>
        <a:bodyPr/>
        <a:lstStyle/>
        <a:p>
          <a:r>
            <a:rPr lang="en-US" dirty="0"/>
            <a:t>Literacy</a:t>
          </a:r>
        </a:p>
      </dgm:t>
    </dgm:pt>
    <dgm:pt modelId="{A8370589-CA60-469B-9C24-AE48659FEFF8}" type="parTrans" cxnId="{4608AB60-C0DD-49E9-A96E-FB2CC41C0252}">
      <dgm:prSet/>
      <dgm:spPr/>
      <dgm:t>
        <a:bodyPr/>
        <a:lstStyle/>
        <a:p>
          <a:endParaRPr lang="en-US"/>
        </a:p>
      </dgm:t>
    </dgm:pt>
    <dgm:pt modelId="{3B3D3A50-BDDD-4B96-8382-B40F8F9F1061}" type="sibTrans" cxnId="{4608AB60-C0DD-49E9-A96E-FB2CC41C0252}">
      <dgm:prSet/>
      <dgm:spPr/>
      <dgm:t>
        <a:bodyPr/>
        <a:lstStyle/>
        <a:p>
          <a:endParaRPr lang="en-US"/>
        </a:p>
      </dgm:t>
    </dgm:pt>
    <dgm:pt modelId="{1FF0CF8C-0D09-4C46-A040-F52031594602}">
      <dgm:prSet phldrT="[Text]"/>
      <dgm:spPr/>
      <dgm:t>
        <a:bodyPr/>
        <a:lstStyle/>
        <a:p>
          <a:r>
            <a:rPr lang="en-US" dirty="0"/>
            <a:t>Student Attendance</a:t>
          </a:r>
        </a:p>
      </dgm:t>
    </dgm:pt>
    <dgm:pt modelId="{30FCFC9F-BF11-4C92-B7D4-AB5FFFD3AE46}" type="parTrans" cxnId="{6080DCCC-DFBA-459A-9722-3619B26CF607}">
      <dgm:prSet/>
      <dgm:spPr/>
      <dgm:t>
        <a:bodyPr/>
        <a:lstStyle/>
        <a:p>
          <a:endParaRPr lang="en-US"/>
        </a:p>
      </dgm:t>
    </dgm:pt>
    <dgm:pt modelId="{E20892CE-018F-49AB-A090-454574FF6D2B}" type="sibTrans" cxnId="{6080DCCC-DFBA-459A-9722-3619B26CF607}">
      <dgm:prSet/>
      <dgm:spPr/>
      <dgm:t>
        <a:bodyPr/>
        <a:lstStyle/>
        <a:p>
          <a:endParaRPr lang="en-US"/>
        </a:p>
      </dgm:t>
    </dgm:pt>
    <dgm:pt modelId="{D8522801-3CAB-446D-9374-98AA913C7CAD}">
      <dgm:prSet phldrT="[Text]"/>
      <dgm:spPr/>
      <dgm:t>
        <a:bodyPr/>
        <a:lstStyle/>
        <a:p>
          <a:r>
            <a:rPr lang="en-US" dirty="0"/>
            <a:t>Accelerated Enrollment</a:t>
          </a:r>
        </a:p>
      </dgm:t>
    </dgm:pt>
    <dgm:pt modelId="{34B11E04-277C-4951-8092-F569A3BE1146}" type="parTrans" cxnId="{B96037EF-2E02-4FC6-B8FF-82D59343C652}">
      <dgm:prSet/>
      <dgm:spPr/>
      <dgm:t>
        <a:bodyPr/>
        <a:lstStyle/>
        <a:p>
          <a:endParaRPr lang="en-US"/>
        </a:p>
      </dgm:t>
    </dgm:pt>
    <dgm:pt modelId="{8784B155-87D7-46D6-B61E-812C5AD8F71F}" type="sibTrans" cxnId="{B96037EF-2E02-4FC6-B8FF-82D59343C652}">
      <dgm:prSet/>
      <dgm:spPr/>
      <dgm:t>
        <a:bodyPr/>
        <a:lstStyle/>
        <a:p>
          <a:endParaRPr lang="en-US"/>
        </a:p>
      </dgm:t>
    </dgm:pt>
    <dgm:pt modelId="{95F198BA-8568-469C-A549-AAAA23D3294D}">
      <dgm:prSet phldrT="[Text]"/>
      <dgm:spPr/>
      <dgm:t>
        <a:bodyPr/>
        <a:lstStyle/>
        <a:p>
          <a:r>
            <a:rPr lang="en-US" dirty="0"/>
            <a:t>Pathway Completion</a:t>
          </a:r>
        </a:p>
      </dgm:t>
    </dgm:pt>
    <dgm:pt modelId="{F4AC346E-A4D8-4DD3-A869-4AC16CB2A240}" type="parTrans" cxnId="{4B161974-FBB2-4110-945C-DBF15C8B4317}">
      <dgm:prSet/>
      <dgm:spPr/>
      <dgm:t>
        <a:bodyPr/>
        <a:lstStyle/>
        <a:p>
          <a:endParaRPr lang="en-US"/>
        </a:p>
      </dgm:t>
    </dgm:pt>
    <dgm:pt modelId="{8200522D-791C-456B-8D23-FB5838F679D9}" type="sibTrans" cxnId="{4B161974-FBB2-4110-945C-DBF15C8B4317}">
      <dgm:prSet/>
      <dgm:spPr/>
      <dgm:t>
        <a:bodyPr/>
        <a:lstStyle/>
        <a:p>
          <a:endParaRPr lang="en-US"/>
        </a:p>
      </dgm:t>
    </dgm:pt>
    <dgm:pt modelId="{729DD09F-F92E-4BF2-8C31-FC3EEAD62EA6}">
      <dgm:prSet phldrT="[Text]"/>
      <dgm:spPr/>
      <dgm:t>
        <a:bodyPr/>
        <a:lstStyle/>
        <a:p>
          <a:r>
            <a:rPr lang="en-US" dirty="0"/>
            <a:t>College and Career Readiness</a:t>
          </a:r>
        </a:p>
      </dgm:t>
    </dgm:pt>
    <dgm:pt modelId="{08BB8A1B-1EFA-4A9E-984D-E2A0FCE03099}" type="parTrans" cxnId="{E358ADCB-7894-4CAA-A565-0F0F2318AB05}">
      <dgm:prSet/>
      <dgm:spPr/>
      <dgm:t>
        <a:bodyPr/>
        <a:lstStyle/>
        <a:p>
          <a:endParaRPr lang="en-US"/>
        </a:p>
      </dgm:t>
    </dgm:pt>
    <dgm:pt modelId="{1F82CB21-ED29-4023-A50D-991F1F421023}" type="sibTrans" cxnId="{E358ADCB-7894-4CAA-A565-0F0F2318AB05}">
      <dgm:prSet/>
      <dgm:spPr/>
      <dgm:t>
        <a:bodyPr/>
        <a:lstStyle/>
        <a:p>
          <a:endParaRPr lang="en-US"/>
        </a:p>
      </dgm:t>
    </dgm:pt>
    <dgm:pt modelId="{6864BBF6-5321-47C2-8640-AC5E11B791FF}" type="pres">
      <dgm:prSet presAssocID="{15772445-3297-4224-80D5-0A368AE3FDF4}" presName="Name0" presStyleCnt="0">
        <dgm:presLayoutVars>
          <dgm:dir/>
          <dgm:resizeHandles val="exact"/>
        </dgm:presLayoutVars>
      </dgm:prSet>
      <dgm:spPr/>
    </dgm:pt>
    <dgm:pt modelId="{95DA5919-A1B1-4178-B48B-C1196A3DA5D6}" type="pres">
      <dgm:prSet presAssocID="{15772445-3297-4224-80D5-0A368AE3FDF4}" presName="fgShape" presStyleLbl="fgShp" presStyleIdx="0" presStyleCnt="1"/>
      <dgm:spPr/>
    </dgm:pt>
    <dgm:pt modelId="{D75FAA7F-E66C-46DA-B928-98A2FDFFDC06}" type="pres">
      <dgm:prSet presAssocID="{15772445-3297-4224-80D5-0A368AE3FDF4}" presName="linComp" presStyleCnt="0"/>
      <dgm:spPr/>
    </dgm:pt>
    <dgm:pt modelId="{718ECD79-01E5-4A60-B3CD-566EA881F9DB}" type="pres">
      <dgm:prSet presAssocID="{6223FC07-FB19-47C7-977C-E3997E4518D7}" presName="compNode" presStyleCnt="0"/>
      <dgm:spPr/>
    </dgm:pt>
    <dgm:pt modelId="{9BD7A13A-0378-42CE-B454-3307E7A51B03}" type="pres">
      <dgm:prSet presAssocID="{6223FC07-FB19-47C7-977C-E3997E4518D7}" presName="bkgdShape" presStyleLbl="node1" presStyleIdx="0" presStyleCnt="5"/>
      <dgm:spPr/>
    </dgm:pt>
    <dgm:pt modelId="{032E06F2-508A-4FBC-B5B5-22466BF5455C}" type="pres">
      <dgm:prSet presAssocID="{6223FC07-FB19-47C7-977C-E3997E4518D7}" presName="nodeTx" presStyleLbl="node1" presStyleIdx="0" presStyleCnt="5">
        <dgm:presLayoutVars>
          <dgm:bulletEnabled val="1"/>
        </dgm:presLayoutVars>
      </dgm:prSet>
      <dgm:spPr/>
    </dgm:pt>
    <dgm:pt modelId="{5058C38D-95AB-4B20-8644-245CFF5C89D5}" type="pres">
      <dgm:prSet presAssocID="{6223FC07-FB19-47C7-977C-E3997E4518D7}" presName="invisiNode" presStyleLbl="node1" presStyleIdx="0" presStyleCnt="5"/>
      <dgm:spPr/>
    </dgm:pt>
    <dgm:pt modelId="{A35A5BDA-1DEF-4B53-85D9-836F1789BD9C}" type="pres">
      <dgm:prSet presAssocID="{6223FC07-FB19-47C7-977C-E3997E4518D7}" presName="imagNode" presStyleLbl="fgImgPlace1" presStyleIdx="0" presStyleCnt="5"/>
      <dgm:spPr>
        <a:blipFill>
          <a:blip xmlns:r="http://schemas.openxmlformats.org/officeDocument/2006/relationships" r:embed="rId1">
            <a:duotone>
              <a:schemeClr val="accent6">
                <a:hueOff val="0"/>
                <a:satOff val="0"/>
                <a:lumOff val="0"/>
                <a:alphaOff val="0"/>
                <a:shade val="20000"/>
                <a:satMod val="200000"/>
              </a:schemeClr>
              <a:schemeClr val="accent6">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ooks"/>
        </a:ext>
      </dgm:extLst>
    </dgm:pt>
    <dgm:pt modelId="{E3B7EA6F-C7F3-4804-A4CD-6219581C9CE9}" type="pres">
      <dgm:prSet presAssocID="{3B3D3A50-BDDD-4B96-8382-B40F8F9F1061}" presName="sibTrans" presStyleLbl="sibTrans2D1" presStyleIdx="0" presStyleCnt="0"/>
      <dgm:spPr/>
    </dgm:pt>
    <dgm:pt modelId="{D1F02235-5EEF-45AE-A538-6E76ADCA5A86}" type="pres">
      <dgm:prSet presAssocID="{1FF0CF8C-0D09-4C46-A040-F52031594602}" presName="compNode" presStyleCnt="0"/>
      <dgm:spPr/>
    </dgm:pt>
    <dgm:pt modelId="{710ED3EF-2EFC-42C9-85CB-D9322A1525DE}" type="pres">
      <dgm:prSet presAssocID="{1FF0CF8C-0D09-4C46-A040-F52031594602}" presName="bkgdShape" presStyleLbl="node1" presStyleIdx="1" presStyleCnt="5"/>
      <dgm:spPr/>
    </dgm:pt>
    <dgm:pt modelId="{5856D02A-24B6-4C38-8C17-FE6E1047508A}" type="pres">
      <dgm:prSet presAssocID="{1FF0CF8C-0D09-4C46-A040-F52031594602}" presName="nodeTx" presStyleLbl="node1" presStyleIdx="1" presStyleCnt="5">
        <dgm:presLayoutVars>
          <dgm:bulletEnabled val="1"/>
        </dgm:presLayoutVars>
      </dgm:prSet>
      <dgm:spPr/>
    </dgm:pt>
    <dgm:pt modelId="{6D90AABF-3A35-42F6-93F6-8C1BEBFB4A34}" type="pres">
      <dgm:prSet presAssocID="{1FF0CF8C-0D09-4C46-A040-F52031594602}" presName="invisiNode" presStyleLbl="node1" presStyleIdx="1" presStyleCnt="5"/>
      <dgm:spPr/>
    </dgm:pt>
    <dgm:pt modelId="{741D9D5E-306F-4BFA-9F7B-5C467DEAC3C9}" type="pres">
      <dgm:prSet presAssocID="{1FF0CF8C-0D09-4C46-A040-F52031594602}" presName="imagNode" presStyleLbl="fgImgPlace1" presStyleIdx="1" presStyleCnt="5"/>
      <dgm:spPr>
        <a:blipFill>
          <a:blip xmlns:r="http://schemas.openxmlformats.org/officeDocument/2006/relationships" r:embed="rId3">
            <a:duotone>
              <a:schemeClr val="accent6">
                <a:hueOff val="11154"/>
                <a:satOff val="-594"/>
                <a:lumOff val="3059"/>
                <a:alphaOff val="0"/>
                <a:shade val="20000"/>
                <a:satMod val="200000"/>
              </a:schemeClr>
              <a:schemeClr val="accent6">
                <a:hueOff val="11154"/>
                <a:satOff val="-594"/>
                <a:lumOff val="3059"/>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Group"/>
        </a:ext>
      </dgm:extLst>
    </dgm:pt>
    <dgm:pt modelId="{40B1A04C-ACA6-44AF-AD59-C1B4F833E3B6}" type="pres">
      <dgm:prSet presAssocID="{E20892CE-018F-49AB-A090-454574FF6D2B}" presName="sibTrans" presStyleLbl="sibTrans2D1" presStyleIdx="0" presStyleCnt="0"/>
      <dgm:spPr/>
    </dgm:pt>
    <dgm:pt modelId="{5E6D9408-1F7A-4486-A572-459C9ADF2D1E}" type="pres">
      <dgm:prSet presAssocID="{D8522801-3CAB-446D-9374-98AA913C7CAD}" presName="compNode" presStyleCnt="0"/>
      <dgm:spPr/>
    </dgm:pt>
    <dgm:pt modelId="{9B6ADB7D-1842-4227-8D77-59DB3A9A0D4B}" type="pres">
      <dgm:prSet presAssocID="{D8522801-3CAB-446D-9374-98AA913C7CAD}" presName="bkgdShape" presStyleLbl="node1" presStyleIdx="2" presStyleCnt="5"/>
      <dgm:spPr/>
    </dgm:pt>
    <dgm:pt modelId="{001A8992-D204-4DC9-98CC-C012B7654671}" type="pres">
      <dgm:prSet presAssocID="{D8522801-3CAB-446D-9374-98AA913C7CAD}" presName="nodeTx" presStyleLbl="node1" presStyleIdx="2" presStyleCnt="5">
        <dgm:presLayoutVars>
          <dgm:bulletEnabled val="1"/>
        </dgm:presLayoutVars>
      </dgm:prSet>
      <dgm:spPr/>
    </dgm:pt>
    <dgm:pt modelId="{4AF115C2-126E-4C9D-809D-D38DBAABD582}" type="pres">
      <dgm:prSet presAssocID="{D8522801-3CAB-446D-9374-98AA913C7CAD}" presName="invisiNode" presStyleLbl="node1" presStyleIdx="2" presStyleCnt="5"/>
      <dgm:spPr/>
    </dgm:pt>
    <dgm:pt modelId="{E314EFF8-5D8B-4E69-8631-B01E2E4361C1}" type="pres">
      <dgm:prSet presAssocID="{D8522801-3CAB-446D-9374-98AA913C7CAD}" presName="imagNode" presStyleLbl="fgImgPlace1" presStyleIdx="2" presStyleCnt="5"/>
      <dgm:spPr>
        <a:blipFill>
          <a:blip xmlns:r="http://schemas.openxmlformats.org/officeDocument/2006/relationships" r:embed="rId5">
            <a:duotone>
              <a:schemeClr val="accent6">
                <a:hueOff val="22308"/>
                <a:satOff val="-1189"/>
                <a:lumOff val="6118"/>
                <a:alphaOff val="0"/>
                <a:shade val="20000"/>
                <a:satMod val="200000"/>
              </a:schemeClr>
              <a:schemeClr val="accent6">
                <a:hueOff val="22308"/>
                <a:satOff val="-1189"/>
                <a:lumOff val="6118"/>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choolhouse"/>
        </a:ext>
      </dgm:extLst>
    </dgm:pt>
    <dgm:pt modelId="{44FC7D88-8555-41D7-906E-C9187F83F0F7}" type="pres">
      <dgm:prSet presAssocID="{8784B155-87D7-46D6-B61E-812C5AD8F71F}" presName="sibTrans" presStyleLbl="sibTrans2D1" presStyleIdx="0" presStyleCnt="0"/>
      <dgm:spPr/>
    </dgm:pt>
    <dgm:pt modelId="{5ABB6056-6F0C-4C16-842E-B6AC862C0965}" type="pres">
      <dgm:prSet presAssocID="{95F198BA-8568-469C-A549-AAAA23D3294D}" presName="compNode" presStyleCnt="0"/>
      <dgm:spPr/>
    </dgm:pt>
    <dgm:pt modelId="{BBFFFB21-BA2F-46AE-9C6C-447C80C9AF48}" type="pres">
      <dgm:prSet presAssocID="{95F198BA-8568-469C-A549-AAAA23D3294D}" presName="bkgdShape" presStyleLbl="node1" presStyleIdx="3" presStyleCnt="5"/>
      <dgm:spPr/>
    </dgm:pt>
    <dgm:pt modelId="{0E359CD2-B017-4FBF-B622-FAA7817FF074}" type="pres">
      <dgm:prSet presAssocID="{95F198BA-8568-469C-A549-AAAA23D3294D}" presName="nodeTx" presStyleLbl="node1" presStyleIdx="3" presStyleCnt="5">
        <dgm:presLayoutVars>
          <dgm:bulletEnabled val="1"/>
        </dgm:presLayoutVars>
      </dgm:prSet>
      <dgm:spPr/>
    </dgm:pt>
    <dgm:pt modelId="{2191519D-5219-47F6-AB45-B3779CC4C886}" type="pres">
      <dgm:prSet presAssocID="{95F198BA-8568-469C-A549-AAAA23D3294D}" presName="invisiNode" presStyleLbl="node1" presStyleIdx="3" presStyleCnt="5"/>
      <dgm:spPr/>
    </dgm:pt>
    <dgm:pt modelId="{20F0833A-D2B0-4CB3-9332-EF82F339A8B2}" type="pres">
      <dgm:prSet presAssocID="{95F198BA-8568-469C-A549-AAAA23D3294D}" presName="imagNode" presStyleLbl="fgImgPlace1" presStyleIdx="3" presStyleCnt="5"/>
      <dgm:spPr>
        <a:blipFill>
          <a:blip xmlns:r="http://schemas.openxmlformats.org/officeDocument/2006/relationships" r:embed="rId7">
            <a:duotone>
              <a:schemeClr val="accent6">
                <a:hueOff val="33462"/>
                <a:satOff val="-1783"/>
                <a:lumOff val="9177"/>
                <a:alphaOff val="0"/>
                <a:shade val="20000"/>
                <a:satMod val="200000"/>
              </a:schemeClr>
              <a:schemeClr val="accent6">
                <a:hueOff val="33462"/>
                <a:satOff val="-1783"/>
                <a:lumOff val="9177"/>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Earth Globe Americas"/>
        </a:ext>
      </dgm:extLst>
    </dgm:pt>
    <dgm:pt modelId="{47CA06C8-6381-4E47-BD10-1CAB55F6C672}" type="pres">
      <dgm:prSet presAssocID="{8200522D-791C-456B-8D23-FB5838F679D9}" presName="sibTrans" presStyleLbl="sibTrans2D1" presStyleIdx="0" presStyleCnt="0"/>
      <dgm:spPr/>
    </dgm:pt>
    <dgm:pt modelId="{A7A7E41A-F57A-46DA-8DD9-3A8FBB0254B0}" type="pres">
      <dgm:prSet presAssocID="{729DD09F-F92E-4BF2-8C31-FC3EEAD62EA6}" presName="compNode" presStyleCnt="0"/>
      <dgm:spPr/>
    </dgm:pt>
    <dgm:pt modelId="{3AFF31A7-FBBB-4543-9AF2-984ADE1EC449}" type="pres">
      <dgm:prSet presAssocID="{729DD09F-F92E-4BF2-8C31-FC3EEAD62EA6}" presName="bkgdShape" presStyleLbl="node1" presStyleIdx="4" presStyleCnt="5"/>
      <dgm:spPr/>
    </dgm:pt>
    <dgm:pt modelId="{E86FBF10-DDD0-48E4-B40F-994E742370AE}" type="pres">
      <dgm:prSet presAssocID="{729DD09F-F92E-4BF2-8C31-FC3EEAD62EA6}" presName="nodeTx" presStyleLbl="node1" presStyleIdx="4" presStyleCnt="5">
        <dgm:presLayoutVars>
          <dgm:bulletEnabled val="1"/>
        </dgm:presLayoutVars>
      </dgm:prSet>
      <dgm:spPr/>
    </dgm:pt>
    <dgm:pt modelId="{8955D54F-B53A-49D4-BD4E-F6E3371A9C58}" type="pres">
      <dgm:prSet presAssocID="{729DD09F-F92E-4BF2-8C31-FC3EEAD62EA6}" presName="invisiNode" presStyleLbl="node1" presStyleIdx="4" presStyleCnt="5"/>
      <dgm:spPr/>
    </dgm:pt>
    <dgm:pt modelId="{D84DB148-024F-475E-AE7C-4940AD09BDE8}" type="pres">
      <dgm:prSet presAssocID="{729DD09F-F92E-4BF2-8C31-FC3EEAD62EA6}" presName="imagNode" presStyleLbl="fgImgPlace1" presStyleIdx="4" presStyleCnt="5"/>
      <dgm:spPr>
        <a:blipFill>
          <a:blip xmlns:r="http://schemas.openxmlformats.org/officeDocument/2006/relationships" r:embed="rId9">
            <a:duotone>
              <a:schemeClr val="accent6">
                <a:hueOff val="44616"/>
                <a:satOff val="-2378"/>
                <a:lumOff val="12236"/>
                <a:alphaOff val="0"/>
                <a:shade val="20000"/>
                <a:satMod val="200000"/>
              </a:schemeClr>
              <a:schemeClr val="accent6">
                <a:hueOff val="44616"/>
                <a:satOff val="-2378"/>
                <a:lumOff val="12236"/>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Handshake"/>
        </a:ext>
      </dgm:extLst>
    </dgm:pt>
  </dgm:ptLst>
  <dgm:cxnLst>
    <dgm:cxn modelId="{0E82E510-B01F-4528-B9AD-B448F2D63FBA}" type="presOf" srcId="{D8522801-3CAB-446D-9374-98AA913C7CAD}" destId="{001A8992-D204-4DC9-98CC-C012B7654671}" srcOrd="1" destOrd="0" presId="urn:microsoft.com/office/officeart/2005/8/layout/hList7"/>
    <dgm:cxn modelId="{6B198A2C-5464-460B-902F-00C302F19186}" type="presOf" srcId="{15772445-3297-4224-80D5-0A368AE3FDF4}" destId="{6864BBF6-5321-47C2-8640-AC5E11B791FF}" srcOrd="0" destOrd="0" presId="urn:microsoft.com/office/officeart/2005/8/layout/hList7"/>
    <dgm:cxn modelId="{1E72BB2F-DED0-4CFE-8C3A-7275D618ADBA}" type="presOf" srcId="{729DD09F-F92E-4BF2-8C31-FC3EEAD62EA6}" destId="{3AFF31A7-FBBB-4543-9AF2-984ADE1EC449}" srcOrd="0" destOrd="0" presId="urn:microsoft.com/office/officeart/2005/8/layout/hList7"/>
    <dgm:cxn modelId="{60B0B03F-513C-4EBA-BDD5-D46A336D1D5B}" type="presOf" srcId="{D8522801-3CAB-446D-9374-98AA913C7CAD}" destId="{9B6ADB7D-1842-4227-8D77-59DB3A9A0D4B}" srcOrd="0" destOrd="0" presId="urn:microsoft.com/office/officeart/2005/8/layout/hList7"/>
    <dgm:cxn modelId="{E99EC55F-67A7-4819-9F08-1561828225F8}" type="presOf" srcId="{1FF0CF8C-0D09-4C46-A040-F52031594602}" destId="{710ED3EF-2EFC-42C9-85CB-D9322A1525DE}" srcOrd="0" destOrd="0" presId="urn:microsoft.com/office/officeart/2005/8/layout/hList7"/>
    <dgm:cxn modelId="{4608AB60-C0DD-49E9-A96E-FB2CC41C0252}" srcId="{15772445-3297-4224-80D5-0A368AE3FDF4}" destId="{6223FC07-FB19-47C7-977C-E3997E4518D7}" srcOrd="0" destOrd="0" parTransId="{A8370589-CA60-469B-9C24-AE48659FEFF8}" sibTransId="{3B3D3A50-BDDD-4B96-8382-B40F8F9F1061}"/>
    <dgm:cxn modelId="{B9538441-C613-438E-821E-B9E0E4FB6D24}" type="presOf" srcId="{6223FC07-FB19-47C7-977C-E3997E4518D7}" destId="{9BD7A13A-0378-42CE-B454-3307E7A51B03}" srcOrd="0" destOrd="0" presId="urn:microsoft.com/office/officeart/2005/8/layout/hList7"/>
    <dgm:cxn modelId="{0BB7D96E-4CAE-4A3C-B58E-364CEE496E91}" type="presOf" srcId="{3B3D3A50-BDDD-4B96-8382-B40F8F9F1061}" destId="{E3B7EA6F-C7F3-4804-A4CD-6219581C9CE9}" srcOrd="0" destOrd="0" presId="urn:microsoft.com/office/officeart/2005/8/layout/hList7"/>
    <dgm:cxn modelId="{DC63E670-2758-482B-9E9A-E98F0A709684}" type="presOf" srcId="{8784B155-87D7-46D6-B61E-812C5AD8F71F}" destId="{44FC7D88-8555-41D7-906E-C9187F83F0F7}" srcOrd="0" destOrd="0" presId="urn:microsoft.com/office/officeart/2005/8/layout/hList7"/>
    <dgm:cxn modelId="{4B161974-FBB2-4110-945C-DBF15C8B4317}" srcId="{15772445-3297-4224-80D5-0A368AE3FDF4}" destId="{95F198BA-8568-469C-A549-AAAA23D3294D}" srcOrd="3" destOrd="0" parTransId="{F4AC346E-A4D8-4DD3-A869-4AC16CB2A240}" sibTransId="{8200522D-791C-456B-8D23-FB5838F679D9}"/>
    <dgm:cxn modelId="{8B11FD82-FDF2-4E58-BF95-CFE8D0430621}" type="presOf" srcId="{1FF0CF8C-0D09-4C46-A040-F52031594602}" destId="{5856D02A-24B6-4C38-8C17-FE6E1047508A}" srcOrd="1" destOrd="0" presId="urn:microsoft.com/office/officeart/2005/8/layout/hList7"/>
    <dgm:cxn modelId="{4B7517A8-0347-4089-99D3-EA4154376239}" type="presOf" srcId="{E20892CE-018F-49AB-A090-454574FF6D2B}" destId="{40B1A04C-ACA6-44AF-AD59-C1B4F833E3B6}" srcOrd="0" destOrd="0" presId="urn:microsoft.com/office/officeart/2005/8/layout/hList7"/>
    <dgm:cxn modelId="{111DCEB7-F0F9-44A6-9108-B6C0DE57A8BC}" type="presOf" srcId="{6223FC07-FB19-47C7-977C-E3997E4518D7}" destId="{032E06F2-508A-4FBC-B5B5-22466BF5455C}" srcOrd="1" destOrd="0" presId="urn:microsoft.com/office/officeart/2005/8/layout/hList7"/>
    <dgm:cxn modelId="{C43D30BB-BF98-4F98-9098-1FDFCB33B408}" type="presOf" srcId="{95F198BA-8568-469C-A549-AAAA23D3294D}" destId="{BBFFFB21-BA2F-46AE-9C6C-447C80C9AF48}" srcOrd="0" destOrd="0" presId="urn:microsoft.com/office/officeart/2005/8/layout/hList7"/>
    <dgm:cxn modelId="{E358ADCB-7894-4CAA-A565-0F0F2318AB05}" srcId="{15772445-3297-4224-80D5-0A368AE3FDF4}" destId="{729DD09F-F92E-4BF2-8C31-FC3EEAD62EA6}" srcOrd="4" destOrd="0" parTransId="{08BB8A1B-1EFA-4A9E-984D-E2A0FCE03099}" sibTransId="{1F82CB21-ED29-4023-A50D-991F1F421023}"/>
    <dgm:cxn modelId="{6080DCCC-DFBA-459A-9722-3619B26CF607}" srcId="{15772445-3297-4224-80D5-0A368AE3FDF4}" destId="{1FF0CF8C-0D09-4C46-A040-F52031594602}" srcOrd="1" destOrd="0" parTransId="{30FCFC9F-BF11-4C92-B7D4-AB5FFFD3AE46}" sibTransId="{E20892CE-018F-49AB-A090-454574FF6D2B}"/>
    <dgm:cxn modelId="{00FF54E0-DD6B-49F1-AB95-2D81571E9295}" type="presOf" srcId="{8200522D-791C-456B-8D23-FB5838F679D9}" destId="{47CA06C8-6381-4E47-BD10-1CAB55F6C672}" srcOrd="0" destOrd="0" presId="urn:microsoft.com/office/officeart/2005/8/layout/hList7"/>
    <dgm:cxn modelId="{DAD8F0EC-CE83-4564-918E-0B46C1AF03E6}" type="presOf" srcId="{95F198BA-8568-469C-A549-AAAA23D3294D}" destId="{0E359CD2-B017-4FBF-B622-FAA7817FF074}" srcOrd="1" destOrd="0" presId="urn:microsoft.com/office/officeart/2005/8/layout/hList7"/>
    <dgm:cxn modelId="{B96037EF-2E02-4FC6-B8FF-82D59343C652}" srcId="{15772445-3297-4224-80D5-0A368AE3FDF4}" destId="{D8522801-3CAB-446D-9374-98AA913C7CAD}" srcOrd="2" destOrd="0" parTransId="{34B11E04-277C-4951-8092-F569A3BE1146}" sibTransId="{8784B155-87D7-46D6-B61E-812C5AD8F71F}"/>
    <dgm:cxn modelId="{22DC69FA-797A-4474-97BC-FCADAB74673E}" type="presOf" srcId="{729DD09F-F92E-4BF2-8C31-FC3EEAD62EA6}" destId="{E86FBF10-DDD0-48E4-B40F-994E742370AE}" srcOrd="1" destOrd="0" presId="urn:microsoft.com/office/officeart/2005/8/layout/hList7"/>
    <dgm:cxn modelId="{C31A5612-978F-4B93-8DB9-BF88A0B3F402}" type="presParOf" srcId="{6864BBF6-5321-47C2-8640-AC5E11B791FF}" destId="{95DA5919-A1B1-4178-B48B-C1196A3DA5D6}" srcOrd="0" destOrd="0" presId="urn:microsoft.com/office/officeart/2005/8/layout/hList7"/>
    <dgm:cxn modelId="{C3177CE8-F2A9-4B70-BA74-0A0F305A8BFD}" type="presParOf" srcId="{6864BBF6-5321-47C2-8640-AC5E11B791FF}" destId="{D75FAA7F-E66C-46DA-B928-98A2FDFFDC06}" srcOrd="1" destOrd="0" presId="urn:microsoft.com/office/officeart/2005/8/layout/hList7"/>
    <dgm:cxn modelId="{E85EACFA-A9FA-47BD-B26C-9B8812E2E50C}" type="presParOf" srcId="{D75FAA7F-E66C-46DA-B928-98A2FDFFDC06}" destId="{718ECD79-01E5-4A60-B3CD-566EA881F9DB}" srcOrd="0" destOrd="0" presId="urn:microsoft.com/office/officeart/2005/8/layout/hList7"/>
    <dgm:cxn modelId="{1420B7F7-826B-4AC5-B191-8F6E9D4AA0E4}" type="presParOf" srcId="{718ECD79-01E5-4A60-B3CD-566EA881F9DB}" destId="{9BD7A13A-0378-42CE-B454-3307E7A51B03}" srcOrd="0" destOrd="0" presId="urn:microsoft.com/office/officeart/2005/8/layout/hList7"/>
    <dgm:cxn modelId="{0C7A3470-0E11-4948-8ABD-DF85D688B1CC}" type="presParOf" srcId="{718ECD79-01E5-4A60-B3CD-566EA881F9DB}" destId="{032E06F2-508A-4FBC-B5B5-22466BF5455C}" srcOrd="1" destOrd="0" presId="urn:microsoft.com/office/officeart/2005/8/layout/hList7"/>
    <dgm:cxn modelId="{E364D051-529D-4C54-A67E-76A5F8DB9052}" type="presParOf" srcId="{718ECD79-01E5-4A60-B3CD-566EA881F9DB}" destId="{5058C38D-95AB-4B20-8644-245CFF5C89D5}" srcOrd="2" destOrd="0" presId="urn:microsoft.com/office/officeart/2005/8/layout/hList7"/>
    <dgm:cxn modelId="{D90CDEE4-8A4F-4ADF-A504-906DE0ADC8D7}" type="presParOf" srcId="{718ECD79-01E5-4A60-B3CD-566EA881F9DB}" destId="{A35A5BDA-1DEF-4B53-85D9-836F1789BD9C}" srcOrd="3" destOrd="0" presId="urn:microsoft.com/office/officeart/2005/8/layout/hList7"/>
    <dgm:cxn modelId="{207CDCB9-D9E3-49C6-AD14-C6DEBBEC120A}" type="presParOf" srcId="{D75FAA7F-E66C-46DA-B928-98A2FDFFDC06}" destId="{E3B7EA6F-C7F3-4804-A4CD-6219581C9CE9}" srcOrd="1" destOrd="0" presId="urn:microsoft.com/office/officeart/2005/8/layout/hList7"/>
    <dgm:cxn modelId="{1B2581D3-223E-4470-AFF6-955A74E37FDB}" type="presParOf" srcId="{D75FAA7F-E66C-46DA-B928-98A2FDFFDC06}" destId="{D1F02235-5EEF-45AE-A538-6E76ADCA5A86}" srcOrd="2" destOrd="0" presId="urn:microsoft.com/office/officeart/2005/8/layout/hList7"/>
    <dgm:cxn modelId="{C22DB1C7-CFA2-4812-BADD-AB468426BAAC}" type="presParOf" srcId="{D1F02235-5EEF-45AE-A538-6E76ADCA5A86}" destId="{710ED3EF-2EFC-42C9-85CB-D9322A1525DE}" srcOrd="0" destOrd="0" presId="urn:microsoft.com/office/officeart/2005/8/layout/hList7"/>
    <dgm:cxn modelId="{4622A0F8-B135-4911-9FA4-5D57CD5AE94E}" type="presParOf" srcId="{D1F02235-5EEF-45AE-A538-6E76ADCA5A86}" destId="{5856D02A-24B6-4C38-8C17-FE6E1047508A}" srcOrd="1" destOrd="0" presId="urn:microsoft.com/office/officeart/2005/8/layout/hList7"/>
    <dgm:cxn modelId="{FD345DEF-B26A-4B4C-96BD-F0288B07B5FD}" type="presParOf" srcId="{D1F02235-5EEF-45AE-A538-6E76ADCA5A86}" destId="{6D90AABF-3A35-42F6-93F6-8C1BEBFB4A34}" srcOrd="2" destOrd="0" presId="urn:microsoft.com/office/officeart/2005/8/layout/hList7"/>
    <dgm:cxn modelId="{90B55C6C-9DA0-40BD-A184-1C55FBAE9D98}" type="presParOf" srcId="{D1F02235-5EEF-45AE-A538-6E76ADCA5A86}" destId="{741D9D5E-306F-4BFA-9F7B-5C467DEAC3C9}" srcOrd="3" destOrd="0" presId="urn:microsoft.com/office/officeart/2005/8/layout/hList7"/>
    <dgm:cxn modelId="{7173D8E0-77EA-43BA-9EE9-45418ABDB0A2}" type="presParOf" srcId="{D75FAA7F-E66C-46DA-B928-98A2FDFFDC06}" destId="{40B1A04C-ACA6-44AF-AD59-C1B4F833E3B6}" srcOrd="3" destOrd="0" presId="urn:microsoft.com/office/officeart/2005/8/layout/hList7"/>
    <dgm:cxn modelId="{2999000A-FA3F-42C4-B1C2-B27060B59650}" type="presParOf" srcId="{D75FAA7F-E66C-46DA-B928-98A2FDFFDC06}" destId="{5E6D9408-1F7A-4486-A572-459C9ADF2D1E}" srcOrd="4" destOrd="0" presId="urn:microsoft.com/office/officeart/2005/8/layout/hList7"/>
    <dgm:cxn modelId="{24C3A154-6074-41D1-8399-2CE6D46C2661}" type="presParOf" srcId="{5E6D9408-1F7A-4486-A572-459C9ADF2D1E}" destId="{9B6ADB7D-1842-4227-8D77-59DB3A9A0D4B}" srcOrd="0" destOrd="0" presId="urn:microsoft.com/office/officeart/2005/8/layout/hList7"/>
    <dgm:cxn modelId="{8BCF69AE-155C-450F-BA25-4ED258953176}" type="presParOf" srcId="{5E6D9408-1F7A-4486-A572-459C9ADF2D1E}" destId="{001A8992-D204-4DC9-98CC-C012B7654671}" srcOrd="1" destOrd="0" presId="urn:microsoft.com/office/officeart/2005/8/layout/hList7"/>
    <dgm:cxn modelId="{1A35E4D7-1128-4C43-8DE4-6B2272CA5183}" type="presParOf" srcId="{5E6D9408-1F7A-4486-A572-459C9ADF2D1E}" destId="{4AF115C2-126E-4C9D-809D-D38DBAABD582}" srcOrd="2" destOrd="0" presId="urn:microsoft.com/office/officeart/2005/8/layout/hList7"/>
    <dgm:cxn modelId="{4AE5FBD7-E2D3-4E96-B0D5-1B458EEE4455}" type="presParOf" srcId="{5E6D9408-1F7A-4486-A572-459C9ADF2D1E}" destId="{E314EFF8-5D8B-4E69-8631-B01E2E4361C1}" srcOrd="3" destOrd="0" presId="urn:microsoft.com/office/officeart/2005/8/layout/hList7"/>
    <dgm:cxn modelId="{9D248EF9-E4CB-4691-8144-25BC9749EBBD}" type="presParOf" srcId="{D75FAA7F-E66C-46DA-B928-98A2FDFFDC06}" destId="{44FC7D88-8555-41D7-906E-C9187F83F0F7}" srcOrd="5" destOrd="0" presId="urn:microsoft.com/office/officeart/2005/8/layout/hList7"/>
    <dgm:cxn modelId="{25040FE8-0092-4F7C-8C2F-56209BBA543E}" type="presParOf" srcId="{D75FAA7F-E66C-46DA-B928-98A2FDFFDC06}" destId="{5ABB6056-6F0C-4C16-842E-B6AC862C0965}" srcOrd="6" destOrd="0" presId="urn:microsoft.com/office/officeart/2005/8/layout/hList7"/>
    <dgm:cxn modelId="{618F9FE9-6393-4C07-ABFB-12D019DB2001}" type="presParOf" srcId="{5ABB6056-6F0C-4C16-842E-B6AC862C0965}" destId="{BBFFFB21-BA2F-46AE-9C6C-447C80C9AF48}" srcOrd="0" destOrd="0" presId="urn:microsoft.com/office/officeart/2005/8/layout/hList7"/>
    <dgm:cxn modelId="{3463FF46-9FE4-4756-BB20-CF268FA7AC60}" type="presParOf" srcId="{5ABB6056-6F0C-4C16-842E-B6AC862C0965}" destId="{0E359CD2-B017-4FBF-B622-FAA7817FF074}" srcOrd="1" destOrd="0" presId="urn:microsoft.com/office/officeart/2005/8/layout/hList7"/>
    <dgm:cxn modelId="{BFED4A04-2EFD-429C-9758-3636743B61FC}" type="presParOf" srcId="{5ABB6056-6F0C-4C16-842E-B6AC862C0965}" destId="{2191519D-5219-47F6-AB45-B3779CC4C886}" srcOrd="2" destOrd="0" presId="urn:microsoft.com/office/officeart/2005/8/layout/hList7"/>
    <dgm:cxn modelId="{84F06FE1-00B5-4F37-B1B3-3C8891713564}" type="presParOf" srcId="{5ABB6056-6F0C-4C16-842E-B6AC862C0965}" destId="{20F0833A-D2B0-4CB3-9332-EF82F339A8B2}" srcOrd="3" destOrd="0" presId="urn:microsoft.com/office/officeart/2005/8/layout/hList7"/>
    <dgm:cxn modelId="{EC5E2033-0157-443F-953E-CE5A8BED604F}" type="presParOf" srcId="{D75FAA7F-E66C-46DA-B928-98A2FDFFDC06}" destId="{47CA06C8-6381-4E47-BD10-1CAB55F6C672}" srcOrd="7" destOrd="0" presId="urn:microsoft.com/office/officeart/2005/8/layout/hList7"/>
    <dgm:cxn modelId="{2DC2D7ED-BA82-4E43-A405-5F74C1961B55}" type="presParOf" srcId="{D75FAA7F-E66C-46DA-B928-98A2FDFFDC06}" destId="{A7A7E41A-F57A-46DA-8DD9-3A8FBB0254B0}" srcOrd="8" destOrd="0" presId="urn:microsoft.com/office/officeart/2005/8/layout/hList7"/>
    <dgm:cxn modelId="{DA15BEBE-A521-4632-856F-2B1D366487D6}" type="presParOf" srcId="{A7A7E41A-F57A-46DA-8DD9-3A8FBB0254B0}" destId="{3AFF31A7-FBBB-4543-9AF2-984ADE1EC449}" srcOrd="0" destOrd="0" presId="urn:microsoft.com/office/officeart/2005/8/layout/hList7"/>
    <dgm:cxn modelId="{42D97A2E-14CE-494B-82A8-3FBE5C0965FF}" type="presParOf" srcId="{A7A7E41A-F57A-46DA-8DD9-3A8FBB0254B0}" destId="{E86FBF10-DDD0-48E4-B40F-994E742370AE}" srcOrd="1" destOrd="0" presId="urn:microsoft.com/office/officeart/2005/8/layout/hList7"/>
    <dgm:cxn modelId="{01DDD0DB-A66A-42B4-93CC-A178A02A502B}" type="presParOf" srcId="{A7A7E41A-F57A-46DA-8DD9-3A8FBB0254B0}" destId="{8955D54F-B53A-49D4-BD4E-F6E3371A9C58}" srcOrd="2" destOrd="0" presId="urn:microsoft.com/office/officeart/2005/8/layout/hList7"/>
    <dgm:cxn modelId="{A7D2F764-46CE-4112-BF74-C834607336C7}" type="presParOf" srcId="{A7A7E41A-F57A-46DA-8DD9-3A8FBB0254B0}" destId="{D84DB148-024F-475E-AE7C-4940AD09BDE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7A13A-0378-42CE-B454-3307E7A51B03}">
      <dsp:nvSpPr>
        <dsp:cNvPr id="0" name=""/>
        <dsp:cNvSpPr/>
      </dsp:nvSpPr>
      <dsp:spPr>
        <a:xfrm>
          <a:off x="0" y="0"/>
          <a:ext cx="1321130" cy="3425137"/>
        </a:xfrm>
        <a:prstGeom prst="roundRect">
          <a:avLst>
            <a:gd name="adj" fmla="val 10000"/>
          </a:avLst>
        </a:prstGeom>
        <a:gradFill rotWithShape="0">
          <a:gsLst>
            <a:gs pos="0">
              <a:schemeClr val="accent6">
                <a:shade val="80000"/>
                <a:hueOff val="0"/>
                <a:satOff val="0"/>
                <a:lumOff val="0"/>
                <a:alphaOff val="0"/>
                <a:satMod val="103000"/>
                <a:lumMod val="102000"/>
                <a:tint val="94000"/>
              </a:schemeClr>
            </a:gs>
            <a:gs pos="50000">
              <a:schemeClr val="accent6">
                <a:shade val="80000"/>
                <a:hueOff val="0"/>
                <a:satOff val="0"/>
                <a:lumOff val="0"/>
                <a:alphaOff val="0"/>
                <a:satMod val="110000"/>
                <a:lumMod val="100000"/>
                <a:shade val="100000"/>
              </a:schemeClr>
            </a:gs>
            <a:gs pos="100000">
              <a:schemeClr val="accent6">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Literacy</a:t>
          </a:r>
        </a:p>
      </dsp:txBody>
      <dsp:txXfrm>
        <a:off x="0" y="1370054"/>
        <a:ext cx="1321130" cy="1370054"/>
      </dsp:txXfrm>
    </dsp:sp>
    <dsp:sp modelId="{A35A5BDA-1DEF-4B53-85D9-836F1789BD9C}">
      <dsp:nvSpPr>
        <dsp:cNvPr id="0" name=""/>
        <dsp:cNvSpPr/>
      </dsp:nvSpPr>
      <dsp:spPr>
        <a:xfrm>
          <a:off x="90279" y="205508"/>
          <a:ext cx="1140570" cy="1140570"/>
        </a:xfrm>
        <a:prstGeom prst="ellipse">
          <a:avLst/>
        </a:prstGeom>
        <a:blipFill>
          <a:blip xmlns:r="http://schemas.openxmlformats.org/officeDocument/2006/relationships" r:embed="rId1">
            <a:duotone>
              <a:schemeClr val="accent6">
                <a:hueOff val="0"/>
                <a:satOff val="0"/>
                <a:lumOff val="0"/>
                <a:alphaOff val="0"/>
                <a:shade val="20000"/>
                <a:satMod val="200000"/>
              </a:schemeClr>
              <a:schemeClr val="accent6">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710ED3EF-2EFC-42C9-85CB-D9322A1525DE}">
      <dsp:nvSpPr>
        <dsp:cNvPr id="0" name=""/>
        <dsp:cNvSpPr/>
      </dsp:nvSpPr>
      <dsp:spPr>
        <a:xfrm>
          <a:off x="1360764" y="0"/>
          <a:ext cx="1321130" cy="3425137"/>
        </a:xfrm>
        <a:prstGeom prst="roundRect">
          <a:avLst>
            <a:gd name="adj" fmla="val 10000"/>
          </a:avLst>
        </a:prstGeom>
        <a:gradFill rotWithShape="0">
          <a:gsLst>
            <a:gs pos="0">
              <a:schemeClr val="accent6">
                <a:shade val="80000"/>
                <a:hueOff val="80320"/>
                <a:satOff val="-3227"/>
                <a:lumOff val="6907"/>
                <a:alphaOff val="0"/>
                <a:satMod val="103000"/>
                <a:lumMod val="102000"/>
                <a:tint val="94000"/>
              </a:schemeClr>
            </a:gs>
            <a:gs pos="50000">
              <a:schemeClr val="accent6">
                <a:shade val="80000"/>
                <a:hueOff val="80320"/>
                <a:satOff val="-3227"/>
                <a:lumOff val="6907"/>
                <a:alphaOff val="0"/>
                <a:satMod val="110000"/>
                <a:lumMod val="100000"/>
                <a:shade val="100000"/>
              </a:schemeClr>
            </a:gs>
            <a:gs pos="100000">
              <a:schemeClr val="accent6">
                <a:shade val="80000"/>
                <a:hueOff val="80320"/>
                <a:satOff val="-3227"/>
                <a:lumOff val="69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Student Attendance</a:t>
          </a:r>
        </a:p>
      </dsp:txBody>
      <dsp:txXfrm>
        <a:off x="1360764" y="1370054"/>
        <a:ext cx="1321130" cy="1370054"/>
      </dsp:txXfrm>
    </dsp:sp>
    <dsp:sp modelId="{741D9D5E-306F-4BFA-9F7B-5C467DEAC3C9}">
      <dsp:nvSpPr>
        <dsp:cNvPr id="0" name=""/>
        <dsp:cNvSpPr/>
      </dsp:nvSpPr>
      <dsp:spPr>
        <a:xfrm>
          <a:off x="1451044" y="205508"/>
          <a:ext cx="1140570" cy="1140570"/>
        </a:xfrm>
        <a:prstGeom prst="ellipse">
          <a:avLst/>
        </a:prstGeom>
        <a:blipFill>
          <a:blip xmlns:r="http://schemas.openxmlformats.org/officeDocument/2006/relationships" r:embed="rId3">
            <a:duotone>
              <a:schemeClr val="accent6">
                <a:hueOff val="11154"/>
                <a:satOff val="-594"/>
                <a:lumOff val="3059"/>
                <a:alphaOff val="0"/>
                <a:shade val="20000"/>
                <a:satMod val="200000"/>
              </a:schemeClr>
              <a:schemeClr val="accent6">
                <a:hueOff val="11154"/>
                <a:satOff val="-594"/>
                <a:lumOff val="3059"/>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9B6ADB7D-1842-4227-8D77-59DB3A9A0D4B}">
      <dsp:nvSpPr>
        <dsp:cNvPr id="0" name=""/>
        <dsp:cNvSpPr/>
      </dsp:nvSpPr>
      <dsp:spPr>
        <a:xfrm>
          <a:off x="2721528" y="0"/>
          <a:ext cx="1321130" cy="3425137"/>
        </a:xfrm>
        <a:prstGeom prst="roundRect">
          <a:avLst>
            <a:gd name="adj" fmla="val 10000"/>
          </a:avLst>
        </a:prstGeom>
        <a:gradFill rotWithShape="0">
          <a:gsLst>
            <a:gs pos="0">
              <a:schemeClr val="accent6">
                <a:shade val="80000"/>
                <a:hueOff val="160640"/>
                <a:satOff val="-6455"/>
                <a:lumOff val="13814"/>
                <a:alphaOff val="0"/>
                <a:satMod val="103000"/>
                <a:lumMod val="102000"/>
                <a:tint val="94000"/>
              </a:schemeClr>
            </a:gs>
            <a:gs pos="50000">
              <a:schemeClr val="accent6">
                <a:shade val="80000"/>
                <a:hueOff val="160640"/>
                <a:satOff val="-6455"/>
                <a:lumOff val="13814"/>
                <a:alphaOff val="0"/>
                <a:satMod val="110000"/>
                <a:lumMod val="100000"/>
                <a:shade val="100000"/>
              </a:schemeClr>
            </a:gs>
            <a:gs pos="100000">
              <a:schemeClr val="accent6">
                <a:shade val="80000"/>
                <a:hueOff val="160640"/>
                <a:satOff val="-6455"/>
                <a:lumOff val="138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Accelerated Enrollment</a:t>
          </a:r>
        </a:p>
      </dsp:txBody>
      <dsp:txXfrm>
        <a:off x="2721528" y="1370054"/>
        <a:ext cx="1321130" cy="1370054"/>
      </dsp:txXfrm>
    </dsp:sp>
    <dsp:sp modelId="{E314EFF8-5D8B-4E69-8631-B01E2E4361C1}">
      <dsp:nvSpPr>
        <dsp:cNvPr id="0" name=""/>
        <dsp:cNvSpPr/>
      </dsp:nvSpPr>
      <dsp:spPr>
        <a:xfrm>
          <a:off x="2811808" y="205508"/>
          <a:ext cx="1140570" cy="1140570"/>
        </a:xfrm>
        <a:prstGeom prst="ellipse">
          <a:avLst/>
        </a:prstGeom>
        <a:blipFill>
          <a:blip xmlns:r="http://schemas.openxmlformats.org/officeDocument/2006/relationships" r:embed="rId5">
            <a:duotone>
              <a:schemeClr val="accent6">
                <a:hueOff val="22308"/>
                <a:satOff val="-1189"/>
                <a:lumOff val="6118"/>
                <a:alphaOff val="0"/>
                <a:shade val="20000"/>
                <a:satMod val="200000"/>
              </a:schemeClr>
              <a:schemeClr val="accent6">
                <a:hueOff val="22308"/>
                <a:satOff val="-1189"/>
                <a:lumOff val="6118"/>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BBFFFB21-BA2F-46AE-9C6C-447C80C9AF48}">
      <dsp:nvSpPr>
        <dsp:cNvPr id="0" name=""/>
        <dsp:cNvSpPr/>
      </dsp:nvSpPr>
      <dsp:spPr>
        <a:xfrm>
          <a:off x="4082293" y="0"/>
          <a:ext cx="1321130" cy="3425137"/>
        </a:xfrm>
        <a:prstGeom prst="roundRect">
          <a:avLst>
            <a:gd name="adj" fmla="val 10000"/>
          </a:avLst>
        </a:prstGeom>
        <a:gradFill rotWithShape="0">
          <a:gsLst>
            <a:gs pos="0">
              <a:schemeClr val="accent6">
                <a:shade val="80000"/>
                <a:hueOff val="240960"/>
                <a:satOff val="-9682"/>
                <a:lumOff val="20721"/>
                <a:alphaOff val="0"/>
                <a:satMod val="103000"/>
                <a:lumMod val="102000"/>
                <a:tint val="94000"/>
              </a:schemeClr>
            </a:gs>
            <a:gs pos="50000">
              <a:schemeClr val="accent6">
                <a:shade val="80000"/>
                <a:hueOff val="240960"/>
                <a:satOff val="-9682"/>
                <a:lumOff val="20721"/>
                <a:alphaOff val="0"/>
                <a:satMod val="110000"/>
                <a:lumMod val="100000"/>
                <a:shade val="100000"/>
              </a:schemeClr>
            </a:gs>
            <a:gs pos="100000">
              <a:schemeClr val="accent6">
                <a:shade val="80000"/>
                <a:hueOff val="240960"/>
                <a:satOff val="-9682"/>
                <a:lumOff val="2072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Pathway Completion</a:t>
          </a:r>
        </a:p>
      </dsp:txBody>
      <dsp:txXfrm>
        <a:off x="4082293" y="1370054"/>
        <a:ext cx="1321130" cy="1370054"/>
      </dsp:txXfrm>
    </dsp:sp>
    <dsp:sp modelId="{20F0833A-D2B0-4CB3-9332-EF82F339A8B2}">
      <dsp:nvSpPr>
        <dsp:cNvPr id="0" name=""/>
        <dsp:cNvSpPr/>
      </dsp:nvSpPr>
      <dsp:spPr>
        <a:xfrm>
          <a:off x="4172573" y="205508"/>
          <a:ext cx="1140570" cy="1140570"/>
        </a:xfrm>
        <a:prstGeom prst="ellipse">
          <a:avLst/>
        </a:prstGeom>
        <a:blipFill>
          <a:blip xmlns:r="http://schemas.openxmlformats.org/officeDocument/2006/relationships" r:embed="rId7">
            <a:duotone>
              <a:schemeClr val="accent6">
                <a:hueOff val="33462"/>
                <a:satOff val="-1783"/>
                <a:lumOff val="9177"/>
                <a:alphaOff val="0"/>
                <a:shade val="20000"/>
                <a:satMod val="200000"/>
              </a:schemeClr>
              <a:schemeClr val="accent6">
                <a:hueOff val="33462"/>
                <a:satOff val="-1783"/>
                <a:lumOff val="9177"/>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3AFF31A7-FBBB-4543-9AF2-984ADE1EC449}">
      <dsp:nvSpPr>
        <dsp:cNvPr id="0" name=""/>
        <dsp:cNvSpPr/>
      </dsp:nvSpPr>
      <dsp:spPr>
        <a:xfrm>
          <a:off x="5443057" y="0"/>
          <a:ext cx="1321130" cy="3425137"/>
        </a:xfrm>
        <a:prstGeom prst="roundRect">
          <a:avLst>
            <a:gd name="adj" fmla="val 10000"/>
          </a:avLst>
        </a:prstGeom>
        <a:gradFill rotWithShape="0">
          <a:gsLst>
            <a:gs pos="0">
              <a:schemeClr val="accent6">
                <a:shade val="80000"/>
                <a:hueOff val="321280"/>
                <a:satOff val="-12909"/>
                <a:lumOff val="27628"/>
                <a:alphaOff val="0"/>
                <a:satMod val="103000"/>
                <a:lumMod val="102000"/>
                <a:tint val="94000"/>
              </a:schemeClr>
            </a:gs>
            <a:gs pos="50000">
              <a:schemeClr val="accent6">
                <a:shade val="80000"/>
                <a:hueOff val="321280"/>
                <a:satOff val="-12909"/>
                <a:lumOff val="27628"/>
                <a:alphaOff val="0"/>
                <a:satMod val="110000"/>
                <a:lumMod val="100000"/>
                <a:shade val="100000"/>
              </a:schemeClr>
            </a:gs>
            <a:gs pos="100000">
              <a:schemeClr val="accent6">
                <a:shade val="80000"/>
                <a:hueOff val="321280"/>
                <a:satOff val="-12909"/>
                <a:lumOff val="27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College and Career Readiness</a:t>
          </a:r>
        </a:p>
      </dsp:txBody>
      <dsp:txXfrm>
        <a:off x="5443057" y="1370054"/>
        <a:ext cx="1321130" cy="1370054"/>
      </dsp:txXfrm>
    </dsp:sp>
    <dsp:sp modelId="{D84DB148-024F-475E-AE7C-4940AD09BDE8}">
      <dsp:nvSpPr>
        <dsp:cNvPr id="0" name=""/>
        <dsp:cNvSpPr/>
      </dsp:nvSpPr>
      <dsp:spPr>
        <a:xfrm>
          <a:off x="5533337" y="205508"/>
          <a:ext cx="1140570" cy="1140570"/>
        </a:xfrm>
        <a:prstGeom prst="ellipse">
          <a:avLst/>
        </a:prstGeom>
        <a:blipFill>
          <a:blip xmlns:r="http://schemas.openxmlformats.org/officeDocument/2006/relationships" r:embed="rId9">
            <a:duotone>
              <a:schemeClr val="accent6">
                <a:hueOff val="44616"/>
                <a:satOff val="-2378"/>
                <a:lumOff val="12236"/>
                <a:alphaOff val="0"/>
                <a:shade val="20000"/>
                <a:satMod val="200000"/>
              </a:schemeClr>
              <a:schemeClr val="accent6">
                <a:hueOff val="44616"/>
                <a:satOff val="-2378"/>
                <a:lumOff val="12236"/>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95DA5919-A1B1-4178-B48B-C1196A3DA5D6}">
      <dsp:nvSpPr>
        <dsp:cNvPr id="0" name=""/>
        <dsp:cNvSpPr/>
      </dsp:nvSpPr>
      <dsp:spPr>
        <a:xfrm>
          <a:off x="270567" y="2740109"/>
          <a:ext cx="6223052" cy="513770"/>
        </a:xfrm>
        <a:prstGeom prst="leftRightArrow">
          <a:avLst/>
        </a:prstGeom>
        <a:gradFill rotWithShape="0">
          <a:gsLst>
            <a:gs pos="0">
              <a:schemeClr val="accent6">
                <a:tint val="40000"/>
                <a:hueOff val="0"/>
                <a:satOff val="0"/>
                <a:lumOff val="0"/>
                <a:alphaOff val="0"/>
                <a:satMod val="103000"/>
                <a:lumMod val="102000"/>
                <a:tint val="94000"/>
              </a:schemeClr>
            </a:gs>
            <a:gs pos="50000">
              <a:schemeClr val="accent6">
                <a:tint val="40000"/>
                <a:hueOff val="0"/>
                <a:satOff val="0"/>
                <a:lumOff val="0"/>
                <a:alphaOff val="0"/>
                <a:satMod val="110000"/>
                <a:lumMod val="100000"/>
                <a:shade val="100000"/>
              </a:schemeClr>
            </a:gs>
            <a:gs pos="100000">
              <a:schemeClr val="accent6">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9/22/2017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9/22/2017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9/22/2017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9/22/2017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9/22/2017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9/22/2017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9/22/2017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9/22/2017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9/22/2017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9/22/2017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9/22/2017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9/22/2017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9/22/2017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9/22/2017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0" i="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www.gadoe.org/Curriculum-Instruction-and-Assessment/Accountability/Pages/default.aspx"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gadoe.org/Curriculum-Instruction-and-Assessment/Accountability/Pages/default.aspx" TargetMode="External"/><Relationship Id="rId2" Type="http://schemas.openxmlformats.org/officeDocument/2006/relationships/hyperlink" Target="https://www.gadoe.org/External-Affairs-and-Policy/communications/Pages/ESSA.asp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mailto:pswartzberg@doe.k12.ga.us" TargetMode="External"/><Relationship Id="rId3" Type="http://schemas.openxmlformats.org/officeDocument/2006/relationships/hyperlink" Target="mailto:kfloyd@doe.k12.ga.us" TargetMode="External"/><Relationship Id="rId7" Type="http://schemas.openxmlformats.org/officeDocument/2006/relationships/hyperlink" Target="mailto:tsims@doe.k12.ga.us" TargetMode="External"/><Relationship Id="rId2" Type="http://schemas.openxmlformats.org/officeDocument/2006/relationships/hyperlink" Target="mailto:atimberlake@doe.k12.ga.us" TargetMode="External"/><Relationship Id="rId1" Type="http://schemas.openxmlformats.org/officeDocument/2006/relationships/slideLayout" Target="../slideLayouts/slideLayout2.xml"/><Relationship Id="rId6" Type="http://schemas.openxmlformats.org/officeDocument/2006/relationships/hyperlink" Target="mailto:qqin@doe.k12.ga.us" TargetMode="External"/><Relationship Id="rId5" Type="http://schemas.openxmlformats.org/officeDocument/2006/relationships/hyperlink" Target="mailto:aogletree@doe.k12.ga.us" TargetMode="External"/><Relationship Id="rId10" Type="http://schemas.openxmlformats.org/officeDocument/2006/relationships/hyperlink" Target="http://gadoe.org/surveys/AsAc-H8PBVZM" TargetMode="External"/><Relationship Id="rId4" Type="http://schemas.openxmlformats.org/officeDocument/2006/relationships/hyperlink" Target="mailto:nhandville@doe.k12.ga.us" TargetMode="External"/><Relationship Id="rId9" Type="http://schemas.openxmlformats.org/officeDocument/2006/relationships/hyperlink" Target="mailto:mfincher@doe.k12.ga.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689526"/>
            <a:ext cx="7772400" cy="2387600"/>
          </a:xfrm>
        </p:spPr>
        <p:txBody>
          <a:bodyPr>
            <a:normAutofit fontScale="90000"/>
          </a:bodyPr>
          <a:lstStyle/>
          <a:p>
            <a:r>
              <a:rPr lang="en-US" sz="4800" dirty="0">
                <a:solidFill>
                  <a:srgbClr val="FF3300"/>
                </a:solidFill>
              </a:rPr>
              <a:t>Refining Georgia’s Accountability Platform to Reflect School Performance</a:t>
            </a:r>
          </a:p>
        </p:txBody>
      </p:sp>
      <p:sp>
        <p:nvSpPr>
          <p:cNvPr id="7" name="Subtitle 6"/>
          <p:cNvSpPr>
            <a:spLocks noGrp="1"/>
          </p:cNvSpPr>
          <p:nvPr>
            <p:ph type="subTitle" idx="1"/>
          </p:nvPr>
        </p:nvSpPr>
        <p:spPr>
          <a:xfrm>
            <a:off x="1143000" y="4169201"/>
            <a:ext cx="6858000" cy="1655762"/>
          </a:xfrm>
        </p:spPr>
        <p:txBody>
          <a:bodyPr/>
          <a:lstStyle/>
          <a:p>
            <a:r>
              <a:rPr lang="en-US" dirty="0">
                <a:solidFill>
                  <a:srgbClr val="FF8F75"/>
                </a:solidFill>
              </a:rPr>
              <a:t>10</a:t>
            </a:r>
            <a:r>
              <a:rPr lang="en-US" baseline="30000" dirty="0">
                <a:solidFill>
                  <a:srgbClr val="FF8F75"/>
                </a:solidFill>
              </a:rPr>
              <a:t>th</a:t>
            </a:r>
            <a:r>
              <a:rPr lang="en-US" dirty="0">
                <a:solidFill>
                  <a:srgbClr val="FF8F75"/>
                </a:solidFill>
              </a:rPr>
              <a:t> Annual State of Education in Georgia Conference</a:t>
            </a:r>
          </a:p>
          <a:p>
            <a:r>
              <a:rPr lang="en-US" dirty="0">
                <a:solidFill>
                  <a:srgbClr val="FF8F75"/>
                </a:solidFill>
              </a:rPr>
              <a:t>The University of Georgia</a:t>
            </a:r>
          </a:p>
          <a:p>
            <a:r>
              <a:rPr lang="en-US" dirty="0">
                <a:solidFill>
                  <a:srgbClr val="FF8F75"/>
                </a:solidFill>
              </a:rPr>
              <a:t>September 21,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Georgia’s Plan</a:t>
            </a:r>
          </a:p>
        </p:txBody>
      </p:sp>
      <p:sp>
        <p:nvSpPr>
          <p:cNvPr id="3" name="Content Placeholder 2"/>
          <p:cNvSpPr>
            <a:spLocks noGrp="1"/>
          </p:cNvSpPr>
          <p:nvPr>
            <p:ph idx="1"/>
          </p:nvPr>
        </p:nvSpPr>
        <p:spPr/>
        <p:txBody>
          <a:bodyPr>
            <a:normAutofit fontScale="92500" lnSpcReduction="10000"/>
          </a:bodyPr>
          <a:lstStyle/>
          <a:p>
            <a:r>
              <a:rPr lang="en-US" dirty="0"/>
              <a:t>Georgia’s draft ESSA plan was posted in June 2017 for a 30-day public comment period</a:t>
            </a:r>
          </a:p>
          <a:p>
            <a:r>
              <a:rPr lang="en-US" dirty="0"/>
              <a:t>Working committees reviewed received feedback and recommended changes</a:t>
            </a:r>
          </a:p>
          <a:p>
            <a:r>
              <a:rPr lang="en-US" dirty="0"/>
              <a:t>Georgia’s revised draft ESSA plan was submitted to Governor Nathan Deal in August 2017 for a 30-day review period</a:t>
            </a:r>
          </a:p>
          <a:p>
            <a:r>
              <a:rPr lang="en-US" dirty="0"/>
              <a:t>Georgia’ final ESSA plan was submitted to the U.S. Department of Education on September 18, 2017</a:t>
            </a:r>
          </a:p>
          <a:p>
            <a:r>
              <a:rPr lang="en-US" dirty="0"/>
              <a:t>USED has 120 days to review and approve Georgia’s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90276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1D88B8-7D11-43C8-90AF-3A84EC712937}"/>
              </a:ext>
            </a:extLst>
          </p:cNvPr>
          <p:cNvSpPr>
            <a:spLocks noGrp="1"/>
          </p:cNvSpPr>
          <p:nvPr>
            <p:ph type="title"/>
          </p:nvPr>
        </p:nvSpPr>
        <p:spPr/>
        <p:txBody>
          <a:bodyPr/>
          <a:lstStyle/>
          <a:p>
            <a:r>
              <a:rPr lang="en-US" dirty="0"/>
              <a:t>Accountability</a:t>
            </a:r>
          </a:p>
        </p:txBody>
      </p:sp>
      <p:sp>
        <p:nvSpPr>
          <p:cNvPr id="7" name="Text Placeholder 6">
            <a:extLst>
              <a:ext uri="{FF2B5EF4-FFF2-40B4-BE49-F238E27FC236}">
                <a16:creationId xmlns:a16="http://schemas.microsoft.com/office/drawing/2014/main" id="{C11A8D45-F46D-4A97-9E08-09E1E0FC5BD0}"/>
              </a:ext>
            </a:extLst>
          </p:cNvPr>
          <p:cNvSpPr>
            <a:spLocks noGrp="1"/>
          </p:cNvSpPr>
          <p:nvPr>
            <p:ph type="body" idx="1"/>
          </p:nvPr>
        </p:nvSpPr>
        <p:spPr/>
        <p:txBody>
          <a:bodyPr/>
          <a:lstStyle/>
          <a:p>
            <a:r>
              <a:rPr lang="en-US" dirty="0"/>
              <a:t>Redesigning the CCRPI</a:t>
            </a:r>
          </a:p>
        </p:txBody>
      </p:sp>
      <p:sp>
        <p:nvSpPr>
          <p:cNvPr id="5" name="Slide Number Placeholder 4">
            <a:extLst>
              <a:ext uri="{FF2B5EF4-FFF2-40B4-BE49-F238E27FC236}">
                <a16:creationId xmlns:a16="http://schemas.microsoft.com/office/drawing/2014/main" id="{6AC3EC68-0143-49A4-8C57-212ACD6AB5DA}"/>
              </a:ext>
            </a:extLst>
          </p:cNvPr>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3498804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77500" lnSpcReduction="20000"/>
          </a:bodyPr>
          <a:lstStyle/>
          <a:p>
            <a:r>
              <a:rPr lang="en-US" dirty="0"/>
              <a:t>Georgia’s College and Career Ready Performance Index (CCRPI) was first implemented in 2012 as an alternative to No Child Left Behind’s Adequate Yearly Progress (AYP). </a:t>
            </a:r>
          </a:p>
          <a:p>
            <a:r>
              <a:rPr lang="en-US" dirty="0"/>
              <a:t>Georgia’s Elementary and Secondary Education Act (ESEA) Waiver provided the opportunity to implement a new accountability system that included multiple measures, provided a more holistic picture of school performance, and addressed several shortcomings of the AYP system.</a:t>
            </a:r>
          </a:p>
          <a:p>
            <a:r>
              <a:rPr lang="en-US" dirty="0"/>
              <a:t>While ESSA’s new accountability provisions represent a substantial departure from No Child Left Behind’s AYP, they are more closely aligned with the CCRPI system already in place in Georgia. </a:t>
            </a:r>
          </a:p>
          <a:p>
            <a:r>
              <a:rPr lang="en-US" dirty="0"/>
              <a:t>With ESSA, Georgia seized the opportunity to reflect on six years of CCRPI implementation, and, in consultation with stakeholders across the state, to revise CCRPI to expand upon its successes and address its shortcomings.</a:t>
            </a:r>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416911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Accountability</a:t>
            </a:r>
          </a:p>
        </p:txBody>
      </p:sp>
      <p:sp>
        <p:nvSpPr>
          <p:cNvPr id="3" name="Content Placeholder 2"/>
          <p:cNvSpPr>
            <a:spLocks noGrp="1"/>
          </p:cNvSpPr>
          <p:nvPr>
            <p:ph idx="1"/>
          </p:nvPr>
        </p:nvSpPr>
        <p:spPr/>
        <p:txBody>
          <a:bodyPr>
            <a:normAutofit fontScale="92500"/>
          </a:bodyPr>
          <a:lstStyle/>
          <a:p>
            <a:r>
              <a:rPr lang="en-US" dirty="0"/>
              <a:t>Accountability should play a supporting role in assisting schools, districts, and the state to reach its mission of offering a holistic education to every child and preparing them for college, career, and life.</a:t>
            </a:r>
          </a:p>
          <a:p>
            <a:r>
              <a:rPr lang="en-US" dirty="0"/>
              <a:t>Accountability should not be the driving force behind decisions about educating children.</a:t>
            </a:r>
          </a:p>
          <a:p>
            <a:r>
              <a:rPr lang="en-US" dirty="0"/>
              <a:t>The purpose of CCRPI is to provide an objective measure of the extent to which schools, districts, and the state are succeeding in providing high-quality opportunities and outcomes for students that can be used for communication and continuous improvement. </a:t>
            </a:r>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Tree>
    <p:extLst>
      <p:ext uri="{BB962C8B-B14F-4D97-AF65-F5344CB8AC3E}">
        <p14:creationId xmlns:p14="http://schemas.microsoft.com/office/powerpoint/2010/main" val="100796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
        <p:nvSpPr>
          <p:cNvPr id="6" name="Rectangle 5"/>
          <p:cNvSpPr/>
          <p:nvPr/>
        </p:nvSpPr>
        <p:spPr>
          <a:xfrm>
            <a:off x="843663" y="3547183"/>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7" name="Rectangle 6"/>
          <p:cNvSpPr/>
          <p:nvPr/>
        </p:nvSpPr>
        <p:spPr>
          <a:xfrm>
            <a:off x="2332738"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8" name="Rectangle 7"/>
          <p:cNvSpPr/>
          <p:nvPr/>
        </p:nvSpPr>
        <p:spPr>
          <a:xfrm>
            <a:off x="2326388" y="2753433"/>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9" name="Rectangle 8"/>
          <p:cNvSpPr/>
          <p:nvPr/>
        </p:nvSpPr>
        <p:spPr>
          <a:xfrm>
            <a:off x="2326388" y="3556708"/>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2320038" y="4353633"/>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2329563" y="5156908"/>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sp>
        <p:nvSpPr>
          <p:cNvPr id="12" name="Rectangle 11"/>
          <p:cNvSpPr/>
          <p:nvPr/>
        </p:nvSpPr>
        <p:spPr>
          <a:xfrm>
            <a:off x="3805938" y="1953333"/>
            <a:ext cx="3114675" cy="575945"/>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achieving at the level necessary to be prepared for the next grade, college, or career?</a:t>
            </a:r>
          </a:p>
        </p:txBody>
      </p:sp>
      <p:sp>
        <p:nvSpPr>
          <p:cNvPr id="13" name="Rectangle 12"/>
          <p:cNvSpPr/>
          <p:nvPr/>
        </p:nvSpPr>
        <p:spPr>
          <a:xfrm>
            <a:off x="3796413" y="3524958"/>
            <a:ext cx="3117850" cy="640080"/>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all students and all student subgroups making improvements in achievement rates?</a:t>
            </a:r>
          </a:p>
        </p:txBody>
      </p:sp>
      <p:sp>
        <p:nvSpPr>
          <p:cNvPr id="14" name="Rectangle 13"/>
          <p:cNvSpPr/>
          <p:nvPr/>
        </p:nvSpPr>
        <p:spPr>
          <a:xfrm>
            <a:off x="3805303" y="4325058"/>
            <a:ext cx="3117850" cy="704088"/>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participating in activities preparing them for and demonstratin</a:t>
            </a:r>
            <a:r>
              <a:rPr lang="en-US" sz="1100" dirty="0">
                <a:ea typeface="Calibri" panose="020F0502020204030204" pitchFamily="34" charset="0"/>
                <a:cs typeface="Times New Roman" panose="02020603050405020304" pitchFamily="18" charset="0"/>
              </a:rPr>
              <a:t>g readiness for </a:t>
            </a:r>
            <a:r>
              <a:rPr lang="en-US" sz="1100" dirty="0">
                <a:effectLst/>
                <a:ea typeface="Calibri" panose="020F0502020204030204" pitchFamily="34" charset="0"/>
                <a:cs typeface="Times New Roman" panose="02020603050405020304" pitchFamily="18" charset="0"/>
              </a:rPr>
              <a:t>the next level, college, or career?</a:t>
            </a:r>
          </a:p>
        </p:txBody>
      </p:sp>
      <p:sp>
        <p:nvSpPr>
          <p:cNvPr id="15" name="Rectangle 14"/>
          <p:cNvSpPr/>
          <p:nvPr/>
        </p:nvSpPr>
        <p:spPr>
          <a:xfrm>
            <a:off x="3805938" y="5172783"/>
            <a:ext cx="3117850"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a:effectLst/>
                <a:ea typeface="Calibri" panose="020F0502020204030204" pitchFamily="34" charset="0"/>
                <a:cs typeface="Times New Roman" panose="02020603050405020304" pitchFamily="18" charset="0"/>
              </a:rPr>
              <a:t>Are students graduating from high school with a regular diploma in four or five years?</a:t>
            </a:r>
          </a:p>
        </p:txBody>
      </p:sp>
      <p:cxnSp>
        <p:nvCxnSpPr>
          <p:cNvPr id="16" name="Straight Connector 15"/>
          <p:cNvCxnSpPr/>
          <p:nvPr/>
        </p:nvCxnSpPr>
        <p:spPr>
          <a:xfrm>
            <a:off x="3250313" y="3829758"/>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p:cNvCxnSpPr/>
          <p:nvPr/>
        </p:nvCxnSpPr>
        <p:spPr>
          <a:xfrm>
            <a:off x="3253488" y="4610808"/>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p:cNvCxnSpPr/>
          <p:nvPr/>
        </p:nvCxnSpPr>
        <p:spPr>
          <a:xfrm>
            <a:off x="3253488" y="5439483"/>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p:cNvCxnSpPr/>
          <p:nvPr/>
        </p:nvCxnSpPr>
        <p:spPr>
          <a:xfrm>
            <a:off x="3253488" y="3029658"/>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p:cNvCxnSpPr/>
          <p:nvPr/>
        </p:nvCxnSpPr>
        <p:spPr>
          <a:xfrm>
            <a:off x="3253488" y="2229558"/>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p:cNvCxnSpPr/>
          <p:nvPr/>
        </p:nvCxnSpPr>
        <p:spPr>
          <a:xfrm flipV="1">
            <a:off x="1767588" y="2239083"/>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p:cNvCxnSpPr/>
          <p:nvPr/>
        </p:nvCxnSpPr>
        <p:spPr>
          <a:xfrm flipV="1">
            <a:off x="1767588" y="3039183"/>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Straight Connector 22"/>
          <p:cNvCxnSpPr/>
          <p:nvPr/>
        </p:nvCxnSpPr>
        <p:spPr>
          <a:xfrm>
            <a:off x="1773938" y="3829758"/>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Straight Connector 23"/>
          <p:cNvCxnSpPr/>
          <p:nvPr/>
        </p:nvCxnSpPr>
        <p:spPr>
          <a:xfrm>
            <a:off x="1777113" y="3820233"/>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a:xfrm>
            <a:off x="1777113" y="3829758"/>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Rectangle 25"/>
          <p:cNvSpPr/>
          <p:nvPr/>
        </p:nvSpPr>
        <p:spPr>
          <a:xfrm>
            <a:off x="3796413" y="2753433"/>
            <a:ext cx="3117850"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How much growth are students demonstrating relative to academically-similar students?</a:t>
            </a:r>
          </a:p>
        </p:txBody>
      </p:sp>
      <p:sp>
        <p:nvSpPr>
          <p:cNvPr id="28" name="TextBox 27">
            <a:extLst>
              <a:ext uri="{FF2B5EF4-FFF2-40B4-BE49-F238E27FC236}">
                <a16:creationId xmlns:a16="http://schemas.microsoft.com/office/drawing/2014/main" id="{D7AE51CA-225D-419B-823A-3A5699BD393C}"/>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69266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
        <p:nvSpPr>
          <p:cNvPr id="7" name="Rectangle 6"/>
          <p:cNvSpPr/>
          <p:nvPr/>
        </p:nvSpPr>
        <p:spPr>
          <a:xfrm>
            <a:off x="2332738"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8" name="Rectangle 7"/>
          <p:cNvSpPr/>
          <p:nvPr/>
        </p:nvSpPr>
        <p:spPr>
          <a:xfrm>
            <a:off x="2326388" y="2753433"/>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9" name="Rectangle 8"/>
          <p:cNvSpPr/>
          <p:nvPr/>
        </p:nvSpPr>
        <p:spPr>
          <a:xfrm>
            <a:off x="2326388" y="3556708"/>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2320038" y="4353633"/>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2329563" y="5156908"/>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7" name="Rectangle 36"/>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38" name="Rectangle 37"/>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39" name="Rectangle 3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40" name="Rectangle 3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41" name="Rectangle 4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6" name="TextBox 15">
            <a:extLst>
              <a:ext uri="{FF2B5EF4-FFF2-40B4-BE49-F238E27FC236}">
                <a16:creationId xmlns:a16="http://schemas.microsoft.com/office/drawing/2014/main" id="{4B18D573-A857-4E9C-8592-00607F00BC72}"/>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70600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1.94444E-6 -1.85185E-6 L -0.12083 0.00139 " pathEditMode="relative" rAng="0" ptsTypes="AA">
                                      <p:cBhvr>
                                        <p:cTn id="6" dur="2000" fill="hold"/>
                                        <p:tgtEl>
                                          <p:spTgt spid="7"/>
                                        </p:tgtEl>
                                        <p:attrNameLst>
                                          <p:attrName>ppt_x</p:attrName>
                                          <p:attrName>ppt_y</p:attrName>
                                        </p:attrNameLst>
                                      </p:cBhvr>
                                      <p:rCtr x="-6042" y="69"/>
                                    </p:animMotion>
                                  </p:childTnLst>
                                </p:cTn>
                              </p:par>
                              <p:par>
                                <p:cTn id="7" presetID="42" presetClass="path" presetSubtype="0" accel="50000" decel="50000" fill="hold" grpId="0" nodeType="withEffect">
                                  <p:stCondLst>
                                    <p:cond delay="0"/>
                                  </p:stCondLst>
                                  <p:childTnLst>
                                    <p:animMotion origin="layout" path="M 2.5E-6 4.44444E-6 L 0.0007 -0.1162 " pathEditMode="relative" rAng="0" ptsTypes="AA">
                                      <p:cBhvr>
                                        <p:cTn id="8" dur="2000" fill="hold"/>
                                        <p:tgtEl>
                                          <p:spTgt spid="8"/>
                                        </p:tgtEl>
                                        <p:attrNameLst>
                                          <p:attrName>ppt_x</p:attrName>
                                          <p:attrName>ppt_y</p:attrName>
                                        </p:attrNameLst>
                                      </p:cBhvr>
                                      <p:rCtr x="17" y="-5995"/>
                                    </p:animMotion>
                                  </p:childTnLst>
                                </p:cTn>
                              </p:par>
                              <p:par>
                                <p:cTn id="9" presetID="42" presetClass="path" presetSubtype="0" accel="50000" decel="50000" fill="hold" grpId="0" nodeType="withEffect">
                                  <p:stCondLst>
                                    <p:cond delay="0"/>
                                  </p:stCondLst>
                                  <p:childTnLst>
                                    <p:animMotion origin="layout" path="M 2.5E-6 4.81481E-6 L 0.121 -0.23195 " pathEditMode="relative" rAng="0" ptsTypes="AA">
                                      <p:cBhvr>
                                        <p:cTn id="10" dur="2000" fill="hold"/>
                                        <p:tgtEl>
                                          <p:spTgt spid="9"/>
                                        </p:tgtEl>
                                        <p:attrNameLst>
                                          <p:attrName>ppt_x</p:attrName>
                                          <p:attrName>ppt_y</p:attrName>
                                        </p:attrNameLst>
                                      </p:cBhvr>
                                      <p:rCtr x="6042" y="-11597"/>
                                    </p:animMotion>
                                  </p:childTnLst>
                                </p:cTn>
                              </p:par>
                              <p:par>
                                <p:cTn id="11" presetID="42" presetClass="path" presetSubtype="0" accel="50000" decel="50000" fill="hold" grpId="0" nodeType="withEffect">
                                  <p:stCondLst>
                                    <p:cond delay="0"/>
                                  </p:stCondLst>
                                  <p:childTnLst>
                                    <p:animMotion origin="layout" path="M -0.00069 0.00046 L 0.24271 -0.34954 " pathEditMode="relative" rAng="0" ptsTypes="AA">
                                      <p:cBhvr>
                                        <p:cTn id="12" dur="2000" fill="hold"/>
                                        <p:tgtEl>
                                          <p:spTgt spid="10"/>
                                        </p:tgtEl>
                                        <p:attrNameLst>
                                          <p:attrName>ppt_x</p:attrName>
                                          <p:attrName>ppt_y</p:attrName>
                                        </p:attrNameLst>
                                      </p:cBhvr>
                                      <p:rCtr x="12170" y="-17500"/>
                                    </p:animMotion>
                                  </p:childTnLst>
                                </p:cTn>
                              </p:par>
                              <p:par>
                                <p:cTn id="13" presetID="42" presetClass="path" presetSubtype="0" accel="50000" decel="50000" fill="hold" grpId="0" nodeType="withEffect">
                                  <p:stCondLst>
                                    <p:cond delay="0"/>
                                  </p:stCondLst>
                                  <p:childTnLst>
                                    <p:animMotion origin="layout" path="M -4.72222E-6 1.48148E-6 L 0.35903 -0.46713 " pathEditMode="relative" rAng="0" ptsTypes="AA">
                                      <p:cBhvr>
                                        <p:cTn id="14" dur="2000" fill="hold"/>
                                        <p:tgtEl>
                                          <p:spTgt spid="11"/>
                                        </p:tgtEl>
                                        <p:attrNameLst>
                                          <p:attrName>ppt_x</p:attrName>
                                          <p:attrName>ppt_y</p:attrName>
                                        </p:attrNameLst>
                                      </p:cBhvr>
                                      <p:rCtr x="17951" y="-23356"/>
                                    </p:animMotion>
                                  </p:childTnLst>
                                </p:cTn>
                              </p:par>
                            </p:childTnLst>
                          </p:cTn>
                        </p:par>
                        <p:par>
                          <p:cTn id="15" fill="hold">
                            <p:stCondLst>
                              <p:cond delay="2000"/>
                            </p:stCondLst>
                            <p:childTnLst>
                              <p:par>
                                <p:cTn id="16" presetID="1" presetClass="exit" presetSubtype="0" fill="hold" grpId="1" nodeType="after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2000"/>
                            </p:stCondLst>
                            <p:childTnLst>
                              <p:par>
                                <p:cTn id="19" presetID="1" presetClass="exit" presetSubtype="0" fill="hold" grpId="1" nodeType="after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par>
                          <p:cTn id="21" fill="hold">
                            <p:stCondLst>
                              <p:cond delay="2000"/>
                            </p:stCondLst>
                            <p:childTnLst>
                              <p:par>
                                <p:cTn id="22" presetID="1" presetClass="exit" presetSubtype="0" fill="hold" grpId="1" nodeType="afterEffect">
                                  <p:stCondLst>
                                    <p:cond delay="0"/>
                                  </p:stCondLst>
                                  <p:childTnLst>
                                    <p:set>
                                      <p:cBhvr>
                                        <p:cTn id="23" dur="1" fill="hold">
                                          <p:stCondLst>
                                            <p:cond delay="0"/>
                                          </p:stCondLst>
                                        </p:cTn>
                                        <p:tgtEl>
                                          <p:spTgt spid="9"/>
                                        </p:tgtEl>
                                        <p:attrNameLst>
                                          <p:attrName>style.visibility</p:attrName>
                                        </p:attrNameLst>
                                      </p:cBhvr>
                                      <p:to>
                                        <p:strVal val="hidden"/>
                                      </p:to>
                                    </p:set>
                                  </p:childTnLst>
                                </p:cTn>
                              </p:par>
                            </p:childTnLst>
                          </p:cTn>
                        </p:par>
                        <p:par>
                          <p:cTn id="24" fill="hold">
                            <p:stCondLst>
                              <p:cond delay="2000"/>
                            </p:stCondLst>
                            <p:childTnLst>
                              <p:par>
                                <p:cTn id="25" presetID="1" presetClass="exit" presetSubtype="0" fill="hold" grpId="1" nodeType="after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par>
                          <p:cTn id="27" fill="hold">
                            <p:stCondLst>
                              <p:cond delay="2000"/>
                            </p:stCondLst>
                            <p:childTnLst>
                              <p:par>
                                <p:cTn id="28" presetID="1" presetClass="exit" presetSubtype="0" fill="hold" grpId="1" nodeType="afterEffect">
                                  <p:stCondLst>
                                    <p:cond delay="0"/>
                                  </p:stCondLst>
                                  <p:childTnLst>
                                    <p:set>
                                      <p:cBhvr>
                                        <p:cTn id="29" dur="1" fill="hold">
                                          <p:stCondLst>
                                            <p:cond delay="0"/>
                                          </p:stCondLst>
                                        </p:cTn>
                                        <p:tgtEl>
                                          <p:spTgt spid="11"/>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37" grpId="0" animBg="1"/>
      <p:bldP spid="38" grpId="0" animBg="1"/>
      <p:bldP spid="39" grpId="0" animBg="1"/>
      <p:bldP spid="40" grpId="0" animBg="1"/>
      <p:bldP spid="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2400" dirty="0"/>
              <a:t>Achievement scores in English Language Arts, mathematics, science, and social studies</a:t>
            </a:r>
          </a:p>
          <a:p>
            <a:pPr lvl="1"/>
            <a:r>
              <a:rPr lang="en-US" sz="2000" dirty="0"/>
              <a:t>Utilize weights based on achievement level, where Beginning Learners earn 0 points, Developing Learners earn 0.5 points, Proficient Learners earn 1.0 point, and Distinguished Learners earn 1.5 points</a:t>
            </a:r>
          </a:p>
          <a:p>
            <a:pPr lvl="1"/>
            <a:r>
              <a:rPr lang="en-US" sz="2000" dirty="0"/>
              <a:t>Incentivizes moving all students to the next level</a:t>
            </a:r>
          </a:p>
          <a:p>
            <a:pPr lvl="1"/>
            <a:r>
              <a:rPr lang="en-US" sz="2000" dirty="0"/>
              <a:t>Content areas for all three grade bands will be weighted according to the number of state tests administered within each grade band</a:t>
            </a:r>
          </a:p>
        </p:txBody>
      </p:sp>
      <p:sp>
        <p:nvSpPr>
          <p:cNvPr id="3" name="Rectangle 2"/>
          <p:cNvSpPr/>
          <p:nvPr/>
        </p:nvSpPr>
        <p:spPr>
          <a:xfrm>
            <a:off x="1125415"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B0BA022-1641-4D14-96F2-6C493B4A6B7E}"/>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19011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Effect transition="in" filter="fade">
                                      <p:cBhvr>
                                        <p:cTn id="13" dur="500"/>
                                        <p:tgtEl>
                                          <p:spTgt spid="1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fade">
                                      <p:cBhvr>
                                        <p:cTn id="16" dur="500"/>
                                        <p:tgtEl>
                                          <p:spTgt spid="1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2200" dirty="0"/>
              <a:t>If the participation rate for all students or a subgroup of students falls below 95%, the achievement score for that group of students will be multiplied by the actual participation rate divided by 95%.</a:t>
            </a:r>
          </a:p>
          <a:p>
            <a:pPr lvl="0"/>
            <a:r>
              <a:rPr lang="en-US" sz="2200" dirty="0"/>
              <a:t>This ensures the adjustment is                                          proportional to the extent to which the                                         95% participation rate was not attained.</a:t>
            </a:r>
          </a:p>
          <a:p>
            <a:pPr lvl="0"/>
            <a:r>
              <a:rPr lang="en-US" sz="2200" dirty="0"/>
              <a:t>The adjusted achievement score will be                                   utilized in CCRPI calculations.</a:t>
            </a:r>
          </a:p>
        </p:txBody>
      </p:sp>
      <p:sp>
        <p:nvSpPr>
          <p:cNvPr id="3" name="Rectangle 2"/>
          <p:cNvSpPr/>
          <p:nvPr/>
        </p:nvSpPr>
        <p:spPr>
          <a:xfrm>
            <a:off x="1125415"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5682427" y="3992807"/>
            <a:ext cx="3105150" cy="1685925"/>
          </a:xfrm>
          <a:prstGeom prst="rect">
            <a:avLst/>
          </a:prstGeom>
        </p:spPr>
      </p:pic>
      <p:sp>
        <p:nvSpPr>
          <p:cNvPr id="13" name="TextBox 12">
            <a:extLst>
              <a:ext uri="{FF2B5EF4-FFF2-40B4-BE49-F238E27FC236}">
                <a16:creationId xmlns:a16="http://schemas.microsoft.com/office/drawing/2014/main" id="{A0A66BAA-26F8-4008-B669-28F90A5E302C}"/>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02809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1900" dirty="0"/>
              <a:t>Progress scores in English/language arts, mathematics, and progress towards English language proficiency (EL students)</a:t>
            </a:r>
          </a:p>
          <a:p>
            <a:pPr lvl="1"/>
            <a:r>
              <a:rPr lang="en-US" sz="1700" dirty="0"/>
              <a:t>Utilize weights based on level of growth; incentivizes moving all students to the next level</a:t>
            </a:r>
          </a:p>
          <a:p>
            <a:pPr lvl="1"/>
            <a:r>
              <a:rPr lang="en-US" sz="1700" dirty="0"/>
              <a:t>ELA and mathematics will receive 90% of the weight, and progress towards English language proficiency will receive 10% of the weight</a:t>
            </a:r>
          </a:p>
        </p:txBody>
      </p:sp>
      <p:sp>
        <p:nvSpPr>
          <p:cNvPr id="3" name="Rectangle 2"/>
          <p:cNvSpPr/>
          <p:nvPr/>
        </p:nvSpPr>
        <p:spPr>
          <a:xfrm>
            <a:off x="222738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Table 12"/>
          <p:cNvGraphicFramePr>
            <a:graphicFrameLocks noGrp="1"/>
          </p:cNvGraphicFramePr>
          <p:nvPr>
            <p:extLst/>
          </p:nvPr>
        </p:nvGraphicFramePr>
        <p:xfrm>
          <a:off x="556843" y="4806858"/>
          <a:ext cx="3575538" cy="1453080"/>
        </p:xfrm>
        <a:graphic>
          <a:graphicData uri="http://schemas.openxmlformats.org/drawingml/2006/table">
            <a:tbl>
              <a:tblPr firstRow="1" bandRow="1">
                <a:tableStyleId>{68D230F3-CF80-4859-8CE7-A43EE81993B5}</a:tableStyleId>
              </a:tblPr>
              <a:tblGrid>
                <a:gridCol w="1787769">
                  <a:extLst>
                    <a:ext uri="{9D8B030D-6E8A-4147-A177-3AD203B41FA5}">
                      <a16:colId xmlns:a16="http://schemas.microsoft.com/office/drawing/2014/main" val="293431526"/>
                    </a:ext>
                  </a:extLst>
                </a:gridCol>
                <a:gridCol w="1787769">
                  <a:extLst>
                    <a:ext uri="{9D8B030D-6E8A-4147-A177-3AD203B41FA5}">
                      <a16:colId xmlns:a16="http://schemas.microsoft.com/office/drawing/2014/main" val="4245852308"/>
                    </a:ext>
                  </a:extLst>
                </a:gridCol>
              </a:tblGrid>
              <a:tr h="289279">
                <a:tc>
                  <a:txBody>
                    <a:bodyPr/>
                    <a:lstStyle/>
                    <a:p>
                      <a:pPr algn="ctr"/>
                      <a:r>
                        <a:rPr lang="en-US" sz="1400" dirty="0"/>
                        <a:t>SGP Range</a:t>
                      </a:r>
                    </a:p>
                  </a:txBody>
                  <a:tcPr marL="77255" marR="77255" marT="38628" marB="38628"/>
                </a:tc>
                <a:tc>
                  <a:txBody>
                    <a:bodyPr/>
                    <a:lstStyle/>
                    <a:p>
                      <a:pPr algn="ctr"/>
                      <a:r>
                        <a:rPr lang="en-US" sz="1400" dirty="0"/>
                        <a:t>Point Value</a:t>
                      </a:r>
                    </a:p>
                  </a:txBody>
                  <a:tcPr marL="77255" marR="77255" marT="38628" marB="38628"/>
                </a:tc>
                <a:extLst>
                  <a:ext uri="{0D108BD9-81ED-4DB2-BD59-A6C34878D82A}">
                    <a16:rowId xmlns:a16="http://schemas.microsoft.com/office/drawing/2014/main" val="1082764991"/>
                  </a:ext>
                </a:extLst>
              </a:tr>
              <a:tr h="289279">
                <a:tc>
                  <a:txBody>
                    <a:bodyPr/>
                    <a:lstStyle/>
                    <a:p>
                      <a:pPr algn="ctr"/>
                      <a:r>
                        <a:rPr lang="en-US" sz="1400" dirty="0"/>
                        <a:t>1-29</a:t>
                      </a:r>
                    </a:p>
                  </a:txBody>
                  <a:tcPr marL="77255" marR="77255" marT="38628" marB="38628"/>
                </a:tc>
                <a:tc>
                  <a:txBody>
                    <a:bodyPr/>
                    <a:lstStyle/>
                    <a:p>
                      <a:pPr algn="ctr"/>
                      <a:r>
                        <a:rPr lang="en-US" sz="1400" dirty="0"/>
                        <a:t>0</a:t>
                      </a:r>
                    </a:p>
                  </a:txBody>
                  <a:tcPr marL="77255" marR="77255" marT="38628" marB="38628"/>
                </a:tc>
                <a:extLst>
                  <a:ext uri="{0D108BD9-81ED-4DB2-BD59-A6C34878D82A}">
                    <a16:rowId xmlns:a16="http://schemas.microsoft.com/office/drawing/2014/main" val="1405621846"/>
                  </a:ext>
                </a:extLst>
              </a:tr>
              <a:tr h="289279">
                <a:tc>
                  <a:txBody>
                    <a:bodyPr/>
                    <a:lstStyle/>
                    <a:p>
                      <a:pPr algn="ctr"/>
                      <a:r>
                        <a:rPr lang="en-US" sz="1400" dirty="0"/>
                        <a:t>30-40</a:t>
                      </a:r>
                    </a:p>
                  </a:txBody>
                  <a:tcPr marL="77255" marR="77255" marT="38628" marB="38628"/>
                </a:tc>
                <a:tc>
                  <a:txBody>
                    <a:bodyPr/>
                    <a:lstStyle/>
                    <a:p>
                      <a:pPr algn="ctr"/>
                      <a:r>
                        <a:rPr lang="en-US" sz="1400" dirty="0"/>
                        <a:t>.5</a:t>
                      </a:r>
                    </a:p>
                  </a:txBody>
                  <a:tcPr marL="77255" marR="77255" marT="38628" marB="38628"/>
                </a:tc>
                <a:extLst>
                  <a:ext uri="{0D108BD9-81ED-4DB2-BD59-A6C34878D82A}">
                    <a16:rowId xmlns:a16="http://schemas.microsoft.com/office/drawing/2014/main" val="155073757"/>
                  </a:ext>
                </a:extLst>
              </a:tr>
              <a:tr h="289279">
                <a:tc>
                  <a:txBody>
                    <a:bodyPr/>
                    <a:lstStyle/>
                    <a:p>
                      <a:pPr algn="ctr"/>
                      <a:r>
                        <a:rPr lang="en-US" sz="1400" dirty="0"/>
                        <a:t>41-65</a:t>
                      </a:r>
                    </a:p>
                  </a:txBody>
                  <a:tcPr marL="77255" marR="77255" marT="38628" marB="38628"/>
                </a:tc>
                <a:tc>
                  <a:txBody>
                    <a:bodyPr/>
                    <a:lstStyle/>
                    <a:p>
                      <a:pPr algn="ctr"/>
                      <a:r>
                        <a:rPr lang="en-US" sz="1400" dirty="0"/>
                        <a:t>1</a:t>
                      </a:r>
                    </a:p>
                  </a:txBody>
                  <a:tcPr marL="77255" marR="77255" marT="38628" marB="38628"/>
                </a:tc>
                <a:extLst>
                  <a:ext uri="{0D108BD9-81ED-4DB2-BD59-A6C34878D82A}">
                    <a16:rowId xmlns:a16="http://schemas.microsoft.com/office/drawing/2014/main" val="3548071393"/>
                  </a:ext>
                </a:extLst>
              </a:tr>
              <a:tr h="289279">
                <a:tc>
                  <a:txBody>
                    <a:bodyPr/>
                    <a:lstStyle/>
                    <a:p>
                      <a:pPr algn="ctr"/>
                      <a:r>
                        <a:rPr lang="en-US" sz="1400" dirty="0"/>
                        <a:t>66-99</a:t>
                      </a:r>
                    </a:p>
                  </a:txBody>
                  <a:tcPr marL="77255" marR="77255" marT="38628" marB="38628"/>
                </a:tc>
                <a:tc>
                  <a:txBody>
                    <a:bodyPr/>
                    <a:lstStyle/>
                    <a:p>
                      <a:pPr algn="ctr"/>
                      <a:r>
                        <a:rPr lang="en-US" sz="1400" dirty="0"/>
                        <a:t>1.5</a:t>
                      </a:r>
                    </a:p>
                  </a:txBody>
                  <a:tcPr marL="77255" marR="77255" marT="38628" marB="38628"/>
                </a:tc>
                <a:extLst>
                  <a:ext uri="{0D108BD9-81ED-4DB2-BD59-A6C34878D82A}">
                    <a16:rowId xmlns:a16="http://schemas.microsoft.com/office/drawing/2014/main" val="292835756"/>
                  </a:ext>
                </a:extLst>
              </a:tr>
            </a:tbl>
          </a:graphicData>
        </a:graphic>
      </p:graphicFrame>
      <p:graphicFrame>
        <p:nvGraphicFramePr>
          <p:cNvPr id="14" name="Table 13"/>
          <p:cNvGraphicFramePr>
            <a:graphicFrameLocks noGrp="1"/>
          </p:cNvGraphicFramePr>
          <p:nvPr>
            <p:extLst/>
          </p:nvPr>
        </p:nvGraphicFramePr>
        <p:xfrm>
          <a:off x="4488881" y="4806858"/>
          <a:ext cx="4172597" cy="1453080"/>
        </p:xfrm>
        <a:graphic>
          <a:graphicData uri="http://schemas.openxmlformats.org/drawingml/2006/table">
            <a:tbl>
              <a:tblPr firstRow="1" bandRow="1">
                <a:tableStyleId>{68D230F3-CF80-4859-8CE7-A43EE81993B5}</a:tableStyleId>
              </a:tblPr>
              <a:tblGrid>
                <a:gridCol w="2650472">
                  <a:extLst>
                    <a:ext uri="{9D8B030D-6E8A-4147-A177-3AD203B41FA5}">
                      <a16:colId xmlns:a16="http://schemas.microsoft.com/office/drawing/2014/main" val="293431526"/>
                    </a:ext>
                  </a:extLst>
                </a:gridCol>
                <a:gridCol w="1522125">
                  <a:extLst>
                    <a:ext uri="{9D8B030D-6E8A-4147-A177-3AD203B41FA5}">
                      <a16:colId xmlns:a16="http://schemas.microsoft.com/office/drawing/2014/main" val="4245852308"/>
                    </a:ext>
                  </a:extLst>
                </a:gridCol>
              </a:tblGrid>
              <a:tr h="290616">
                <a:tc>
                  <a:txBody>
                    <a:bodyPr/>
                    <a:lstStyle/>
                    <a:p>
                      <a:pPr algn="ctr"/>
                      <a:r>
                        <a:rPr lang="en-US" sz="1400" dirty="0"/>
                        <a:t>Performance Band Movement</a:t>
                      </a:r>
                    </a:p>
                  </a:txBody>
                  <a:tcPr marL="77255" marR="77255" marT="38628" marB="38628"/>
                </a:tc>
                <a:tc>
                  <a:txBody>
                    <a:bodyPr/>
                    <a:lstStyle/>
                    <a:p>
                      <a:pPr algn="ctr"/>
                      <a:r>
                        <a:rPr lang="en-US" sz="1400" dirty="0"/>
                        <a:t>Point Value</a:t>
                      </a:r>
                    </a:p>
                  </a:txBody>
                  <a:tcPr marL="77255" marR="77255" marT="38628" marB="38628"/>
                </a:tc>
                <a:extLst>
                  <a:ext uri="{0D108BD9-81ED-4DB2-BD59-A6C34878D82A}">
                    <a16:rowId xmlns:a16="http://schemas.microsoft.com/office/drawing/2014/main" val="1082764991"/>
                  </a:ext>
                </a:extLst>
              </a:tr>
              <a:tr h="290616">
                <a:tc>
                  <a:txBody>
                    <a:bodyPr/>
                    <a:lstStyle/>
                    <a:p>
                      <a:pPr algn="l"/>
                      <a:r>
                        <a:rPr lang="en-US" sz="1400" dirty="0"/>
                        <a:t>No positive movement</a:t>
                      </a:r>
                    </a:p>
                  </a:txBody>
                  <a:tcPr marL="77255" marR="77255" marT="38628" marB="38628"/>
                </a:tc>
                <a:tc>
                  <a:txBody>
                    <a:bodyPr/>
                    <a:lstStyle/>
                    <a:p>
                      <a:pPr algn="ctr"/>
                      <a:r>
                        <a:rPr lang="en-US" sz="1400" dirty="0"/>
                        <a:t>0</a:t>
                      </a:r>
                    </a:p>
                  </a:txBody>
                  <a:tcPr marL="77255" marR="77255" marT="38628" marB="38628"/>
                </a:tc>
                <a:extLst>
                  <a:ext uri="{0D108BD9-81ED-4DB2-BD59-A6C34878D82A}">
                    <a16:rowId xmlns:a16="http://schemas.microsoft.com/office/drawing/2014/main" val="1405621846"/>
                  </a:ext>
                </a:extLst>
              </a:tr>
              <a:tr h="290616">
                <a:tc>
                  <a:txBody>
                    <a:bodyPr/>
                    <a:lstStyle/>
                    <a:p>
                      <a:pPr algn="l"/>
                      <a:r>
                        <a:rPr lang="en-US" sz="1400" dirty="0"/>
                        <a:t>Moved less than one band</a:t>
                      </a:r>
                    </a:p>
                  </a:txBody>
                  <a:tcPr marL="77255" marR="77255" marT="38628" marB="38628"/>
                </a:tc>
                <a:tc>
                  <a:txBody>
                    <a:bodyPr/>
                    <a:lstStyle/>
                    <a:p>
                      <a:pPr algn="ctr"/>
                      <a:r>
                        <a:rPr lang="en-US" sz="1400" dirty="0"/>
                        <a:t>.5</a:t>
                      </a:r>
                    </a:p>
                  </a:txBody>
                  <a:tcPr marL="77255" marR="77255" marT="38628" marB="38628"/>
                </a:tc>
                <a:extLst>
                  <a:ext uri="{0D108BD9-81ED-4DB2-BD59-A6C34878D82A}">
                    <a16:rowId xmlns:a16="http://schemas.microsoft.com/office/drawing/2014/main" val="155073757"/>
                  </a:ext>
                </a:extLst>
              </a:tr>
              <a:tr h="290616">
                <a:tc>
                  <a:txBody>
                    <a:bodyPr/>
                    <a:lstStyle/>
                    <a:p>
                      <a:pPr algn="l"/>
                      <a:r>
                        <a:rPr lang="en-US" sz="1400" dirty="0"/>
                        <a:t>Moved one band</a:t>
                      </a:r>
                    </a:p>
                  </a:txBody>
                  <a:tcPr marL="77255" marR="77255" marT="38628" marB="38628"/>
                </a:tc>
                <a:tc>
                  <a:txBody>
                    <a:bodyPr/>
                    <a:lstStyle/>
                    <a:p>
                      <a:pPr algn="ctr"/>
                      <a:r>
                        <a:rPr lang="en-US" sz="1400" dirty="0"/>
                        <a:t>1</a:t>
                      </a:r>
                    </a:p>
                  </a:txBody>
                  <a:tcPr marL="77255" marR="77255" marT="38628" marB="38628"/>
                </a:tc>
                <a:extLst>
                  <a:ext uri="{0D108BD9-81ED-4DB2-BD59-A6C34878D82A}">
                    <a16:rowId xmlns:a16="http://schemas.microsoft.com/office/drawing/2014/main" val="3548071393"/>
                  </a:ext>
                </a:extLst>
              </a:tr>
              <a:tr h="290616">
                <a:tc>
                  <a:txBody>
                    <a:bodyPr/>
                    <a:lstStyle/>
                    <a:p>
                      <a:pPr algn="l"/>
                      <a:r>
                        <a:rPr lang="en-US" sz="1400" dirty="0"/>
                        <a:t>Moved more than one band</a:t>
                      </a:r>
                    </a:p>
                  </a:txBody>
                  <a:tcPr marL="77255" marR="77255" marT="38628" marB="38628"/>
                </a:tc>
                <a:tc>
                  <a:txBody>
                    <a:bodyPr/>
                    <a:lstStyle/>
                    <a:p>
                      <a:pPr algn="ctr"/>
                      <a:r>
                        <a:rPr lang="en-US" sz="1400" dirty="0"/>
                        <a:t>1.5</a:t>
                      </a:r>
                    </a:p>
                  </a:txBody>
                  <a:tcPr marL="77255" marR="77255" marT="38628" marB="38628"/>
                </a:tc>
                <a:extLst>
                  <a:ext uri="{0D108BD9-81ED-4DB2-BD59-A6C34878D82A}">
                    <a16:rowId xmlns:a16="http://schemas.microsoft.com/office/drawing/2014/main" val="292835756"/>
                  </a:ext>
                </a:extLst>
              </a:tr>
            </a:tbl>
          </a:graphicData>
        </a:graphic>
      </p:graphicFrame>
      <p:sp>
        <p:nvSpPr>
          <p:cNvPr id="4" name="TextBox 3"/>
          <p:cNvSpPr txBox="1"/>
          <p:nvPr/>
        </p:nvSpPr>
        <p:spPr>
          <a:xfrm>
            <a:off x="556843" y="4486000"/>
            <a:ext cx="3253727" cy="307777"/>
          </a:xfrm>
          <a:prstGeom prst="rect">
            <a:avLst/>
          </a:prstGeom>
          <a:noFill/>
        </p:spPr>
        <p:txBody>
          <a:bodyPr wrap="square" rtlCol="0">
            <a:spAutoFit/>
          </a:bodyPr>
          <a:lstStyle/>
          <a:p>
            <a:r>
              <a:rPr lang="en-US" sz="1400" b="1" dirty="0"/>
              <a:t>ELA and Mathematics SGPs</a:t>
            </a:r>
          </a:p>
        </p:txBody>
      </p:sp>
      <p:sp>
        <p:nvSpPr>
          <p:cNvPr id="15" name="TextBox 14"/>
          <p:cNvSpPr txBox="1"/>
          <p:nvPr/>
        </p:nvSpPr>
        <p:spPr>
          <a:xfrm>
            <a:off x="4488881" y="4487118"/>
            <a:ext cx="4172597" cy="307777"/>
          </a:xfrm>
          <a:prstGeom prst="rect">
            <a:avLst/>
          </a:prstGeom>
          <a:noFill/>
        </p:spPr>
        <p:txBody>
          <a:bodyPr wrap="square" rtlCol="0">
            <a:spAutoFit/>
          </a:bodyPr>
          <a:lstStyle/>
          <a:p>
            <a:r>
              <a:rPr lang="en-US" sz="1400" b="1" dirty="0"/>
              <a:t>EL Progress Towards Proficiency – ACCESS for ELLs</a:t>
            </a:r>
          </a:p>
        </p:txBody>
      </p:sp>
      <p:sp>
        <p:nvSpPr>
          <p:cNvPr id="16" name="TextBox 15">
            <a:extLst>
              <a:ext uri="{FF2B5EF4-FFF2-40B4-BE49-F238E27FC236}">
                <a16:creationId xmlns:a16="http://schemas.microsoft.com/office/drawing/2014/main" id="{6303B8E3-02D5-433F-B1EC-B68550353633}"/>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52528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fontScale="77500" lnSpcReduction="20000"/>
          </a:bodyPr>
          <a:lstStyle/>
          <a:p>
            <a:pPr lvl="0"/>
            <a:r>
              <a:rPr lang="en-US" sz="2400" dirty="0"/>
              <a:t>Based on new CCRPI improvement targets, which are represented by improvement flags</a:t>
            </a:r>
          </a:p>
          <a:p>
            <a:pPr lvl="1"/>
            <a:r>
              <a:rPr lang="en-US" sz="2000" dirty="0"/>
              <a:t>School- and district-level targets based on 3% of the gap between baseline achievement rates (2017) and 100%</a:t>
            </a:r>
          </a:p>
          <a:p>
            <a:pPr lvl="0"/>
            <a:r>
              <a:rPr lang="en-US" sz="2400" dirty="0"/>
              <a:t>For each achievement improvement target, 1 point is earned when the target is met (green flag), 0.5 points are earned when progress is made but the target is not met (yellow flag), and 0 points are earned when performance does not improve (red flag).</a:t>
            </a:r>
          </a:p>
          <a:p>
            <a:r>
              <a:rPr lang="en-US" sz="2400"/>
              <a:t>ED, EL, and SWD subgroups can earn 1.5 points when a 6% improvement target is met.</a:t>
            </a:r>
          </a:p>
          <a:p>
            <a:pPr lvl="0"/>
            <a:r>
              <a:rPr lang="en-US" sz="2400"/>
              <a:t>Sets </a:t>
            </a:r>
            <a:r>
              <a:rPr lang="en-US" sz="2400" dirty="0"/>
              <a:t>an expectation of improvement or maintenance of high achievement for all students; provides an opportunity for schools to demonstrate improvements in performance; and provides better alignment between CCRPI and improvement flags</a:t>
            </a:r>
          </a:p>
        </p:txBody>
      </p:sp>
      <p:sp>
        <p:nvSpPr>
          <p:cNvPr id="3" name="Rectangle 2"/>
          <p:cNvSpPr/>
          <p:nvPr/>
        </p:nvSpPr>
        <p:spPr>
          <a:xfrm>
            <a:off x="3317629"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BB93579-C6C2-4432-ACA6-B8A15946CD39}"/>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48583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Provide an overview of ESSA and the development of Georgia’s state plan for ESSA </a:t>
            </a:r>
          </a:p>
          <a:p>
            <a:r>
              <a:rPr lang="en-US" dirty="0"/>
              <a:t>Discuss the redesigned CCRPI under ESSA</a:t>
            </a:r>
          </a:p>
          <a:p>
            <a:r>
              <a:rPr lang="en-US" dirty="0"/>
              <a:t>Address your questions and areas of interest as they arise</a:t>
            </a:r>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1834707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lnSpcReduction="10000"/>
          </a:bodyPr>
          <a:lstStyle/>
          <a:p>
            <a:pPr lvl="0"/>
            <a:r>
              <a:rPr lang="en-US" sz="2000" dirty="0"/>
              <a:t>Elementary and middle school                                                                    readiness focus on foundational                                                                       skills, such as literacy, attendance,                                                                      and enrichment beyond the                                                                      traditional core. </a:t>
            </a:r>
          </a:p>
          <a:p>
            <a:pPr lvl="0"/>
            <a:r>
              <a:rPr lang="en-US" sz="2000" dirty="0"/>
              <a:t>In high school, literacy and                                                                attendance continue to be critical                                                     indicators of postsecondary readiness. Students should also participate in accelerated enrollment opportunities – academic or technical; complete a pathway; and demonstrate college or career readiness.</a:t>
            </a:r>
          </a:p>
          <a:p>
            <a:pPr lvl="0"/>
            <a:r>
              <a:rPr lang="en-US" sz="2000" dirty="0"/>
              <a:t>Readiness indicators will be weighted equally.</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4"/>
          <p:cNvSpPr txBox="1"/>
          <p:nvPr/>
        </p:nvSpPr>
        <p:spPr>
          <a:xfrm>
            <a:off x="4572000" y="2835914"/>
            <a:ext cx="4286617" cy="1664797"/>
          </a:xfrm>
          <a:prstGeom prst="rect">
            <a:avLst/>
          </a:prstGeom>
          <a:noFill/>
          <a:ln w="9525"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538135"/>
                </a:solidFill>
                <a:effectLst/>
                <a:ea typeface="Calibri" panose="020F0502020204030204" pitchFamily="34" charset="0"/>
                <a:cs typeface="Times New Roman" panose="02020603050405020304" pitchFamily="18" charset="0"/>
              </a:rPr>
              <a:t>DEFINING READINESS</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538135"/>
                </a:solidFill>
                <a:effectLst/>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Early grades: </a:t>
            </a:r>
            <a:r>
              <a:rPr lang="en-US" sz="1400" dirty="0">
                <a:solidFill>
                  <a:srgbClr val="000000"/>
                </a:solidFill>
                <a:effectLst/>
                <a:ea typeface="Calibri" panose="020F0502020204030204" pitchFamily="34" charset="0"/>
                <a:cs typeface="Times New Roman" panose="02020603050405020304" pitchFamily="18" charset="0"/>
              </a:rPr>
              <a:t>Foundational skills and concepts</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Later grades:</a:t>
            </a:r>
            <a:r>
              <a:rPr lang="en-US" sz="1400" dirty="0">
                <a:solidFill>
                  <a:srgbClr val="000000"/>
                </a:solidFill>
                <a:effectLst/>
                <a:ea typeface="Calibri" panose="020F0502020204030204" pitchFamily="34" charset="0"/>
                <a:cs typeface="Times New Roman" panose="02020603050405020304" pitchFamily="18" charset="0"/>
              </a:rPr>
              <a:t> Multiple paths to succeed by expanding opportunities and personalizing learning</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Graduates </a:t>
            </a:r>
            <a:r>
              <a:rPr lang="en-US" sz="1400" dirty="0">
                <a:solidFill>
                  <a:srgbClr val="000000"/>
                </a:solidFill>
                <a:effectLst/>
                <a:ea typeface="Calibri" panose="020F0502020204030204" pitchFamily="34" charset="0"/>
                <a:cs typeface="Times New Roman" panose="02020603050405020304" pitchFamily="18" charset="0"/>
              </a:rPr>
              <a:t>are college and/or career ready</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Life-long learning</a:t>
            </a:r>
            <a:endParaRPr lang="en-US" sz="1400" dirty="0">
              <a:effectLst/>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5EF7D079-824A-4996-86B0-BF5AA9F60BA7}"/>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10985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218CF358-945C-4EC4-9E95-D4C18F1030F8}"/>
              </a:ext>
            </a:extLst>
          </p:cNvPr>
          <p:cNvGraphicFramePr>
            <a:graphicFrameLocks noGrp="1"/>
          </p:cNvGraphicFramePr>
          <p:nvPr>
            <p:extLst>
              <p:ext uri="{D42A27DB-BD31-4B8C-83A1-F6EECF244321}">
                <p14:modId xmlns:p14="http://schemas.microsoft.com/office/powerpoint/2010/main" val="3975282876"/>
              </p:ext>
            </p:extLst>
          </p:nvPr>
        </p:nvGraphicFramePr>
        <p:xfrm>
          <a:off x="359730" y="2850985"/>
          <a:ext cx="8407400" cy="3017520"/>
        </p:xfrm>
        <a:graphic>
          <a:graphicData uri="http://schemas.openxmlformats.org/drawingml/2006/table">
            <a:tbl>
              <a:tblPr firstRow="1" bandRow="1">
                <a:tableStyleId>{5940675A-B579-460E-94D1-54222C63F5DA}</a:tableStyleId>
              </a:tblPr>
              <a:tblGrid>
                <a:gridCol w="8407400">
                  <a:extLst>
                    <a:ext uri="{9D8B030D-6E8A-4147-A177-3AD203B41FA5}">
                      <a16:colId xmlns:a16="http://schemas.microsoft.com/office/drawing/2014/main" val="3914729195"/>
                    </a:ext>
                  </a:extLst>
                </a:gridCol>
              </a:tblGrid>
              <a:tr h="173604">
                <a:tc>
                  <a:txBody>
                    <a:bodyPr/>
                    <a:lstStyle/>
                    <a:p>
                      <a:r>
                        <a:rPr lang="en-US" sz="1400" b="1" dirty="0">
                          <a:solidFill>
                            <a:schemeClr val="tx1"/>
                          </a:solidFill>
                        </a:rPr>
                        <a:t>CCRPI Readiness Indicators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0939433"/>
                  </a:ext>
                </a:extLst>
              </a:tr>
              <a:tr h="173604">
                <a:tc>
                  <a:txBody>
                    <a:bodyPr/>
                    <a:lstStyle/>
                    <a:p>
                      <a:r>
                        <a:rPr lang="en-US" sz="1400" dirty="0">
                          <a:solidFill>
                            <a:schemeClr val="tx1"/>
                          </a:solidFill>
                        </a:rPr>
                        <a:t>Elementary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35393105"/>
                  </a:ext>
                </a:extLst>
              </a:tr>
              <a:tr h="538174">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grades 3-5 demonstrating reading comprehension at or above the midpoint of the College &amp; Career Ready “Stretch” Lexile Band for each grade level.</a:t>
                      </a:r>
                    </a:p>
                    <a:p>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K-5 absent less than 10% of enrolled days.</a:t>
                      </a:r>
                    </a:p>
                    <a:p>
                      <a:r>
                        <a:rPr lang="en-US" sz="1400" b="1" dirty="0">
                          <a:solidFill>
                            <a:schemeClr val="accent6">
                              <a:lumMod val="75000"/>
                            </a:schemeClr>
                          </a:solidFill>
                        </a:rPr>
                        <a:t>Beyond the Core</a:t>
                      </a:r>
                      <a:r>
                        <a:rPr lang="en-US" sz="1400" dirty="0">
                          <a:solidFill>
                            <a:schemeClr val="accent6">
                              <a:lumMod val="75000"/>
                            </a:schemeClr>
                          </a:solidFill>
                        </a:rPr>
                        <a:t>:</a:t>
                      </a:r>
                      <a:r>
                        <a:rPr lang="en-US" sz="1400" dirty="0">
                          <a:solidFill>
                            <a:schemeClr val="tx1">
                              <a:lumMod val="50000"/>
                              <a:lumOff val="50000"/>
                            </a:schemeClr>
                          </a:solidFill>
                        </a:rPr>
                        <a:t> Percent of students earning a passing score in fine arts or world language.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9082672"/>
                  </a:ext>
                </a:extLst>
              </a:tr>
              <a:tr h="173604">
                <a:tc>
                  <a:txBody>
                    <a:bodyPr/>
                    <a:lstStyle/>
                    <a:p>
                      <a:r>
                        <a:rPr lang="en-US" sz="1400" dirty="0">
                          <a:solidFill>
                            <a:schemeClr val="tx1"/>
                          </a:solidFill>
                        </a:rPr>
                        <a:t>Middle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35218363"/>
                  </a:ext>
                </a:extLst>
              </a:tr>
              <a:tr h="794769">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grades 6-8 demonstrating reading comprehension at or above the midpoint of the College &amp; Career Ready “Stretch” Lexile Band for each grade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6-8 absent less than 10% of enrolled 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6">
                              <a:lumMod val="75000"/>
                            </a:schemeClr>
                          </a:solidFill>
                        </a:rPr>
                        <a:t>Beyond the Core</a:t>
                      </a:r>
                      <a:r>
                        <a:rPr lang="en-US" sz="1400" dirty="0">
                          <a:solidFill>
                            <a:schemeClr val="accent6">
                              <a:lumMod val="75000"/>
                            </a:schemeClr>
                          </a:solidFill>
                        </a:rPr>
                        <a:t>:</a:t>
                      </a:r>
                      <a:r>
                        <a:rPr lang="en-US" sz="1400" dirty="0">
                          <a:solidFill>
                            <a:schemeClr val="tx1">
                              <a:lumMod val="50000"/>
                              <a:lumOff val="50000"/>
                            </a:schemeClr>
                          </a:solidFill>
                        </a:rPr>
                        <a:t> Percent of students earning a passing score in fine arts, world language, physical education/health, or career exploratory.</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5892134"/>
                  </a:ext>
                </a:extLst>
              </a:tr>
            </a:tbl>
          </a:graphicData>
        </a:graphic>
      </p:graphicFrame>
      <p:sp>
        <p:nvSpPr>
          <p:cNvPr id="12" name="TextBox 11">
            <a:extLst>
              <a:ext uri="{FF2B5EF4-FFF2-40B4-BE49-F238E27FC236}">
                <a16:creationId xmlns:a16="http://schemas.microsoft.com/office/drawing/2014/main" id="{9485C315-40FF-4D06-867C-C97246DCC2C5}"/>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479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218CF358-945C-4EC4-9E95-D4C18F1030F8}"/>
              </a:ext>
            </a:extLst>
          </p:cNvPr>
          <p:cNvGraphicFramePr>
            <a:graphicFrameLocks noGrp="1"/>
          </p:cNvGraphicFramePr>
          <p:nvPr>
            <p:extLst>
              <p:ext uri="{D42A27DB-BD31-4B8C-83A1-F6EECF244321}">
                <p14:modId xmlns:p14="http://schemas.microsoft.com/office/powerpoint/2010/main" val="1225157323"/>
              </p:ext>
            </p:extLst>
          </p:nvPr>
        </p:nvGraphicFramePr>
        <p:xfrm>
          <a:off x="359730" y="2850985"/>
          <a:ext cx="8407400" cy="3048000"/>
        </p:xfrm>
        <a:graphic>
          <a:graphicData uri="http://schemas.openxmlformats.org/drawingml/2006/table">
            <a:tbl>
              <a:tblPr firstRow="1" bandRow="1">
                <a:tableStyleId>{5940675A-B579-460E-94D1-54222C63F5DA}</a:tableStyleId>
              </a:tblPr>
              <a:tblGrid>
                <a:gridCol w="8407400">
                  <a:extLst>
                    <a:ext uri="{9D8B030D-6E8A-4147-A177-3AD203B41FA5}">
                      <a16:colId xmlns:a16="http://schemas.microsoft.com/office/drawing/2014/main" val="3914729195"/>
                    </a:ext>
                  </a:extLst>
                </a:gridCol>
              </a:tblGrid>
              <a:tr h="173604">
                <a:tc>
                  <a:txBody>
                    <a:bodyPr/>
                    <a:lstStyle/>
                    <a:p>
                      <a:r>
                        <a:rPr lang="en-US" sz="1400" b="1" dirty="0">
                          <a:solidFill>
                            <a:schemeClr val="tx1"/>
                          </a:solidFill>
                        </a:rPr>
                        <a:t>CCRPI Readiness Indicators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0939433"/>
                  </a:ext>
                </a:extLst>
              </a:tr>
              <a:tr h="173604">
                <a:tc>
                  <a:txBody>
                    <a:bodyPr/>
                    <a:lstStyle/>
                    <a:p>
                      <a:r>
                        <a:rPr lang="en-US" sz="1400" dirty="0">
                          <a:solidFill>
                            <a:schemeClr val="tx1"/>
                          </a:solidFill>
                        </a:rPr>
                        <a:t>High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35393105"/>
                  </a:ext>
                </a:extLst>
              </a:tr>
              <a:tr h="538174">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9</a:t>
                      </a:r>
                      <a:r>
                        <a:rPr lang="en-US" sz="1400" baseline="30000" dirty="0">
                          <a:solidFill>
                            <a:schemeClr val="tx1">
                              <a:lumMod val="50000"/>
                              <a:lumOff val="50000"/>
                            </a:schemeClr>
                          </a:solidFill>
                        </a:rPr>
                        <a:t>th</a:t>
                      </a:r>
                      <a:r>
                        <a:rPr lang="en-US" sz="1400" dirty="0">
                          <a:solidFill>
                            <a:schemeClr val="tx1">
                              <a:lumMod val="50000"/>
                              <a:lumOff val="50000"/>
                            </a:schemeClr>
                          </a:solidFill>
                        </a:rPr>
                        <a:t> Grade Literature and American Literature demonstrating reading comprehension at or above the midpoint of the College &amp; Career Ready “Stretch” Lexile Band for each course.</a:t>
                      </a:r>
                    </a:p>
                    <a:p>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9-12 absent less than 10% of enrolled days.</a:t>
                      </a:r>
                    </a:p>
                    <a:p>
                      <a:r>
                        <a:rPr lang="en-US" sz="1400" b="1" dirty="0">
                          <a:solidFill>
                            <a:schemeClr val="accent6">
                              <a:lumMod val="75000"/>
                            </a:schemeClr>
                          </a:solidFill>
                        </a:rPr>
                        <a:t>Accelerated Enrollment</a:t>
                      </a:r>
                      <a:r>
                        <a:rPr lang="en-US" sz="1400" dirty="0">
                          <a:solidFill>
                            <a:schemeClr val="accent6">
                              <a:lumMod val="75000"/>
                            </a:schemeClr>
                          </a:solidFill>
                        </a:rPr>
                        <a:t>:</a:t>
                      </a:r>
                      <a:r>
                        <a:rPr lang="en-US" sz="1400" dirty="0">
                          <a:solidFill>
                            <a:schemeClr val="tx1">
                              <a:lumMod val="50000"/>
                              <a:lumOff val="50000"/>
                            </a:schemeClr>
                          </a:solidFill>
                        </a:rPr>
                        <a:t> Percent of graduates earning credit for accelerated enrollment via Dual Enrollment, Advanced Placement, or International Baccalaureate courses.</a:t>
                      </a:r>
                    </a:p>
                    <a:p>
                      <a:r>
                        <a:rPr lang="en-US" sz="1400" b="1" dirty="0">
                          <a:solidFill>
                            <a:schemeClr val="accent6">
                              <a:lumMod val="75000"/>
                            </a:schemeClr>
                          </a:solidFill>
                        </a:rPr>
                        <a:t>Pathway Completion</a:t>
                      </a:r>
                      <a:r>
                        <a:rPr lang="en-US" sz="1400" dirty="0">
                          <a:solidFill>
                            <a:schemeClr val="accent6">
                              <a:lumMod val="75000"/>
                            </a:schemeClr>
                          </a:solidFill>
                        </a:rPr>
                        <a:t>:</a:t>
                      </a:r>
                      <a:r>
                        <a:rPr lang="en-US" sz="1400" dirty="0">
                          <a:solidFill>
                            <a:schemeClr val="tx1">
                              <a:lumMod val="50000"/>
                              <a:lumOff val="50000"/>
                            </a:schemeClr>
                          </a:solidFill>
                        </a:rPr>
                        <a:t> Percent of graduates completing an advanced academic, CTAE, fine arts, or world language pathway.</a:t>
                      </a:r>
                    </a:p>
                    <a:p>
                      <a:r>
                        <a:rPr lang="en-US" sz="1400" b="1" dirty="0">
                          <a:solidFill>
                            <a:schemeClr val="accent6">
                              <a:lumMod val="75000"/>
                            </a:schemeClr>
                          </a:solidFill>
                        </a:rPr>
                        <a:t>College and Career Readiness</a:t>
                      </a:r>
                      <a:r>
                        <a:rPr lang="en-US" sz="1400" dirty="0">
                          <a:solidFill>
                            <a:schemeClr val="accent6">
                              <a:lumMod val="75000"/>
                            </a:schemeClr>
                          </a:solidFill>
                        </a:rPr>
                        <a:t>:</a:t>
                      </a:r>
                      <a:r>
                        <a:rPr lang="en-US" sz="1400" dirty="0">
                          <a:solidFill>
                            <a:schemeClr val="tx1">
                              <a:lumMod val="50000"/>
                              <a:lumOff val="50000"/>
                            </a:schemeClr>
                          </a:solidFill>
                        </a:rPr>
                        <a:t> Percent of graduates entering TCSG/USG without needing remediation; achieving a readiness score on the ACT, SAT, two or more AP exams, or two or more IB exams; passing a pathway-aligned end of pathway assessment (EOPA) resulting in a national or state credential; or completing a work-based learning program.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9082672"/>
                  </a:ext>
                </a:extLst>
              </a:tr>
            </a:tbl>
          </a:graphicData>
        </a:graphic>
      </p:graphicFrame>
      <p:sp>
        <p:nvSpPr>
          <p:cNvPr id="12" name="TextBox 11">
            <a:extLst>
              <a:ext uri="{FF2B5EF4-FFF2-40B4-BE49-F238E27FC236}">
                <a16:creationId xmlns:a16="http://schemas.microsoft.com/office/drawing/2014/main" id="{FD07ECA4-765A-497F-90DB-5A850D5BD671}"/>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74699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lnSpcReduction="10000"/>
          </a:bodyPr>
          <a:lstStyle/>
          <a:p>
            <a:pPr lvl="0"/>
            <a:r>
              <a:rPr lang="en-US" sz="2400" dirty="0"/>
              <a:t>High schools only</a:t>
            </a:r>
          </a:p>
          <a:p>
            <a:pPr lvl="0"/>
            <a:r>
              <a:rPr lang="en-US" sz="2400" dirty="0"/>
              <a:t>Includes both the four-year and five-year adjusted cohort graduation rate</a:t>
            </a:r>
          </a:p>
          <a:p>
            <a:pPr lvl="0"/>
            <a:r>
              <a:rPr lang="en-US" sz="2400" dirty="0"/>
              <a:t>Emphasizes graduating in four years while placing value on continuing to work with and graduate students who need more time</a:t>
            </a:r>
          </a:p>
          <a:p>
            <a:pPr lvl="0"/>
            <a:r>
              <a:rPr lang="en-US" sz="2400" dirty="0"/>
              <a:t>The four-year graduation rate will be worth 2/3 of the points and the five-year graduation rate will be worth 1/3 of the points</a:t>
            </a:r>
          </a:p>
        </p:txBody>
      </p:sp>
      <p:sp>
        <p:nvSpPr>
          <p:cNvPr id="3" name="Rectangle 2"/>
          <p:cNvSpPr/>
          <p:nvPr/>
        </p:nvSpPr>
        <p:spPr>
          <a:xfrm>
            <a:off x="5516293"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35A804E-B442-4B4E-9645-069E7B1EE97B}"/>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4454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DF03B-DC3E-4DBB-8FF9-B626444FB755}"/>
              </a:ext>
            </a:extLst>
          </p:cNvPr>
          <p:cNvSpPr>
            <a:spLocks noGrp="1"/>
          </p:cNvSpPr>
          <p:nvPr>
            <p:ph type="title"/>
          </p:nvPr>
        </p:nvSpPr>
        <p:spPr/>
        <p:txBody>
          <a:bodyPr/>
          <a:lstStyle/>
          <a:p>
            <a:r>
              <a:rPr lang="en-US" dirty="0"/>
              <a:t>Balancing College and Career Readiness</a:t>
            </a:r>
          </a:p>
        </p:txBody>
      </p:sp>
      <p:graphicFrame>
        <p:nvGraphicFramePr>
          <p:cNvPr id="6" name="Content Placeholder 5">
            <a:extLst>
              <a:ext uri="{FF2B5EF4-FFF2-40B4-BE49-F238E27FC236}">
                <a16:creationId xmlns:a16="http://schemas.microsoft.com/office/drawing/2014/main" id="{C0342302-F48E-412C-B07C-74053A7A0771}"/>
              </a:ext>
            </a:extLst>
          </p:cNvPr>
          <p:cNvGraphicFramePr>
            <a:graphicFrameLocks noGrp="1"/>
          </p:cNvGraphicFramePr>
          <p:nvPr>
            <p:ph idx="1"/>
            <p:extLst/>
          </p:nvPr>
        </p:nvGraphicFramePr>
        <p:xfrm>
          <a:off x="628650" y="2751825"/>
          <a:ext cx="6764188" cy="3425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983C774D-4C10-4EB5-9FA6-0B713588C5DD}"/>
              </a:ext>
            </a:extLst>
          </p:cNvPr>
          <p:cNvSpPr>
            <a:spLocks noGrp="1"/>
          </p:cNvSpPr>
          <p:nvPr>
            <p:ph type="sldNum" sz="quarter" idx="4"/>
          </p:nvPr>
        </p:nvSpPr>
        <p:spPr/>
        <p:txBody>
          <a:bodyPr/>
          <a:lstStyle/>
          <a:p>
            <a:fld id="{B63E4CEF-BB1E-48C7-AE93-F39F6AA99AD7}" type="slidenum">
              <a:rPr lang="en-US" smtClean="0"/>
              <a:pPr/>
              <a:t>24</a:t>
            </a:fld>
            <a:endParaRPr lang="en-US" dirty="0"/>
          </a:p>
        </p:txBody>
      </p:sp>
      <p:sp>
        <p:nvSpPr>
          <p:cNvPr id="11" name="Content Placeholder 2">
            <a:extLst>
              <a:ext uri="{FF2B5EF4-FFF2-40B4-BE49-F238E27FC236}">
                <a16:creationId xmlns:a16="http://schemas.microsoft.com/office/drawing/2014/main" id="{4C295854-DB95-47BE-9F4B-5CB7C728E29F}"/>
              </a:ext>
            </a:extLst>
          </p:cNvPr>
          <p:cNvSpPr txBox="1">
            <a:spLocks/>
          </p:cNvSpPr>
          <p:nvPr/>
        </p:nvSpPr>
        <p:spPr>
          <a:xfrm>
            <a:off x="62865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In addition to content mastery and high school graduation, CCRPI includes multiple measures of college and career readiness and values multiple pathways to success.</a:t>
            </a:r>
          </a:p>
        </p:txBody>
      </p:sp>
      <p:cxnSp>
        <p:nvCxnSpPr>
          <p:cNvPr id="15" name="Straight Connector 14">
            <a:extLst>
              <a:ext uri="{FF2B5EF4-FFF2-40B4-BE49-F238E27FC236}">
                <a16:creationId xmlns:a16="http://schemas.microsoft.com/office/drawing/2014/main" id="{C2B625F8-365C-4416-8A41-EEC1B39719E7}"/>
              </a:ext>
            </a:extLst>
          </p:cNvPr>
          <p:cNvCxnSpPr>
            <a:cxnSpLocks/>
          </p:cNvCxnSpPr>
          <p:nvPr/>
        </p:nvCxnSpPr>
        <p:spPr>
          <a:xfrm flipV="1">
            <a:off x="7392838" y="4044532"/>
            <a:ext cx="172528" cy="682744"/>
          </a:xfrm>
          <a:prstGeom prst="line">
            <a:avLst/>
          </a:prstGeom>
          <a:ln>
            <a:solidFill>
              <a:srgbClr val="ADCD9E"/>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8BDE574-F595-4E7A-B607-086B35002D15}"/>
              </a:ext>
            </a:extLst>
          </p:cNvPr>
          <p:cNvCxnSpPr>
            <a:cxnSpLocks/>
          </p:cNvCxnSpPr>
          <p:nvPr/>
        </p:nvCxnSpPr>
        <p:spPr>
          <a:xfrm>
            <a:off x="7392838" y="4727275"/>
            <a:ext cx="172528" cy="686863"/>
          </a:xfrm>
          <a:prstGeom prst="line">
            <a:avLst/>
          </a:prstGeom>
          <a:ln>
            <a:solidFill>
              <a:srgbClr val="ADCD9E"/>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9E63642-0A3C-40A0-94BC-5B2584C02E9D}"/>
              </a:ext>
            </a:extLst>
          </p:cNvPr>
          <p:cNvSpPr txBox="1"/>
          <p:nvPr/>
        </p:nvSpPr>
        <p:spPr>
          <a:xfrm>
            <a:off x="1155940" y="5607172"/>
            <a:ext cx="5710686" cy="307777"/>
          </a:xfrm>
          <a:prstGeom prst="rect">
            <a:avLst/>
          </a:prstGeom>
          <a:noFill/>
        </p:spPr>
        <p:txBody>
          <a:bodyPr wrap="square" rtlCol="0">
            <a:spAutoFit/>
          </a:bodyPr>
          <a:lstStyle/>
          <a:p>
            <a:pPr algn="ctr"/>
            <a:r>
              <a:rPr lang="en-US" sz="1400" b="1" dirty="0">
                <a:solidFill>
                  <a:srgbClr val="2D6C03"/>
                </a:solidFill>
              </a:rPr>
              <a:t>College and Career Readiness</a:t>
            </a:r>
          </a:p>
        </p:txBody>
      </p:sp>
      <p:sp>
        <p:nvSpPr>
          <p:cNvPr id="10" name="TextBox 9">
            <a:extLst>
              <a:ext uri="{FF2B5EF4-FFF2-40B4-BE49-F238E27FC236}">
                <a16:creationId xmlns:a16="http://schemas.microsoft.com/office/drawing/2014/main" id="{2F9E48D1-739F-4F9B-9DE2-C5EED05DAD70}"/>
              </a:ext>
            </a:extLst>
          </p:cNvPr>
          <p:cNvSpPr txBox="1"/>
          <p:nvPr/>
        </p:nvSpPr>
        <p:spPr>
          <a:xfrm>
            <a:off x="7565366" y="4044532"/>
            <a:ext cx="1500996" cy="1369606"/>
          </a:xfrm>
          <a:prstGeom prst="rect">
            <a:avLst/>
          </a:prstGeom>
          <a:solidFill>
            <a:schemeClr val="bg1"/>
          </a:solidFill>
          <a:ln>
            <a:solidFill>
              <a:srgbClr val="99C484"/>
            </a:solidFill>
          </a:ln>
        </p:spPr>
        <p:txBody>
          <a:bodyPr wrap="square" rtlCol="0">
            <a:spAutoFit/>
          </a:bodyPr>
          <a:lstStyle/>
          <a:p>
            <a:r>
              <a:rPr lang="en-US" sz="1100" dirty="0"/>
              <a:t>Entering TCSG/USG without remediation</a:t>
            </a:r>
          </a:p>
          <a:p>
            <a:endParaRPr lang="en-US" sz="200" dirty="0"/>
          </a:p>
          <a:p>
            <a:r>
              <a:rPr lang="en-US" sz="1100" dirty="0"/>
              <a:t>ACT, SAT, AP, IB</a:t>
            </a:r>
          </a:p>
          <a:p>
            <a:endParaRPr lang="en-US" sz="200" dirty="0"/>
          </a:p>
          <a:p>
            <a:r>
              <a:rPr lang="en-US" sz="1100" dirty="0"/>
              <a:t>National or state credential (end of pathway assessment)</a:t>
            </a:r>
          </a:p>
          <a:p>
            <a:endParaRPr lang="en-US" sz="200" dirty="0"/>
          </a:p>
          <a:p>
            <a:r>
              <a:rPr lang="en-US" sz="1100" dirty="0"/>
              <a:t>Work-based learning</a:t>
            </a:r>
          </a:p>
        </p:txBody>
      </p:sp>
      <p:sp>
        <p:nvSpPr>
          <p:cNvPr id="13" name="TextBox 12">
            <a:extLst>
              <a:ext uri="{FF2B5EF4-FFF2-40B4-BE49-F238E27FC236}">
                <a16:creationId xmlns:a16="http://schemas.microsoft.com/office/drawing/2014/main" id="{DD37C28D-E537-415B-BC58-7D45FB1EADD8}"/>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046063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and Reporting</a:t>
            </a:r>
          </a:p>
        </p:txBody>
      </p:sp>
      <p:sp>
        <p:nvSpPr>
          <p:cNvPr id="3" name="Content Placeholder 2"/>
          <p:cNvSpPr>
            <a:spLocks noGrp="1"/>
          </p:cNvSpPr>
          <p:nvPr>
            <p:ph idx="1"/>
          </p:nvPr>
        </p:nvSpPr>
        <p:spPr/>
        <p:txBody>
          <a:bodyPr>
            <a:normAutofit/>
          </a:bodyPr>
          <a:lstStyle/>
          <a:p>
            <a:r>
              <a:rPr lang="en-US" sz="2200" dirty="0"/>
              <a:t>Consistent with state law (O.C.G.A. § 20-14-33), the overall CCRPI score will be reported on a 0-100 scale. </a:t>
            </a:r>
          </a:p>
          <a:p>
            <a:r>
              <a:rPr lang="en-US" sz="2200" dirty="0"/>
              <a:t>To increase ease of understanding and interpretation, each CCRPI indicator and component will also be reported on a 0-100 scale, with additional points possible in Content Mastery, Progress, </a:t>
            </a:r>
            <a:r>
              <a:rPr lang="en-US" sz="2200"/>
              <a:t>and Closing Gaps.</a:t>
            </a:r>
            <a:endParaRPr lang="en-US" sz="2200" dirty="0"/>
          </a:p>
          <a:p>
            <a:r>
              <a:rPr lang="en-US" sz="2200" dirty="0"/>
              <a:t>Components will be weighted                                                                                and combined according to the                                                                               weights defined in the table to                                                                    the right to determine the                                                                          overall CCRPI score.</a:t>
            </a:r>
          </a:p>
        </p:txBody>
      </p:sp>
      <p:sp>
        <p:nvSpPr>
          <p:cNvPr id="5" name="Slide Number Placeholder 4"/>
          <p:cNvSpPr>
            <a:spLocks noGrp="1"/>
          </p:cNvSpPr>
          <p:nvPr>
            <p:ph type="sldNum" sz="quarter" idx="4"/>
          </p:nvPr>
        </p:nvSpPr>
        <p:spPr/>
        <p:txBody>
          <a:bodyPr/>
          <a:lstStyle/>
          <a:p>
            <a:fld id="{B63E4CEF-BB1E-48C7-AE93-F39F6AA99AD7}" type="slidenum">
              <a:rPr lang="en-US" smtClean="0"/>
              <a:pPr/>
              <a:t>25</a:t>
            </a:fld>
            <a:endParaRPr lang="en-US" dirty="0"/>
          </a:p>
        </p:txBody>
      </p:sp>
      <p:graphicFrame>
        <p:nvGraphicFramePr>
          <p:cNvPr id="7" name="Content Placeholder 5"/>
          <p:cNvGraphicFramePr>
            <a:graphicFrameLocks/>
          </p:cNvGraphicFramePr>
          <p:nvPr>
            <p:extLst/>
          </p:nvPr>
        </p:nvGraphicFramePr>
        <p:xfrm>
          <a:off x="4520237" y="3697557"/>
          <a:ext cx="4563374" cy="2225040"/>
        </p:xfrm>
        <a:graphic>
          <a:graphicData uri="http://schemas.openxmlformats.org/drawingml/2006/table">
            <a:tbl>
              <a:tblPr firstRow="1" bandRow="1">
                <a:tableStyleId>{68D230F3-CF80-4859-8CE7-A43EE81993B5}</a:tableStyleId>
              </a:tblPr>
              <a:tblGrid>
                <a:gridCol w="1423358">
                  <a:extLst>
                    <a:ext uri="{9D8B030D-6E8A-4147-A177-3AD203B41FA5}">
                      <a16:colId xmlns:a16="http://schemas.microsoft.com/office/drawing/2014/main" val="2274200220"/>
                    </a:ext>
                  </a:extLst>
                </a:gridCol>
                <a:gridCol w="1046672">
                  <a:extLst>
                    <a:ext uri="{9D8B030D-6E8A-4147-A177-3AD203B41FA5}">
                      <a16:colId xmlns:a16="http://schemas.microsoft.com/office/drawing/2014/main" val="3515446032"/>
                    </a:ext>
                  </a:extLst>
                </a:gridCol>
                <a:gridCol w="1046672">
                  <a:extLst>
                    <a:ext uri="{9D8B030D-6E8A-4147-A177-3AD203B41FA5}">
                      <a16:colId xmlns:a16="http://schemas.microsoft.com/office/drawing/2014/main" val="1680157599"/>
                    </a:ext>
                  </a:extLst>
                </a:gridCol>
                <a:gridCol w="1046672">
                  <a:extLst>
                    <a:ext uri="{9D8B030D-6E8A-4147-A177-3AD203B41FA5}">
                      <a16:colId xmlns:a16="http://schemas.microsoft.com/office/drawing/2014/main" val="3708820384"/>
                    </a:ext>
                  </a:extLst>
                </a:gridCol>
              </a:tblGrid>
              <a:tr h="370840">
                <a:tc>
                  <a:txBody>
                    <a:bodyPr/>
                    <a:lstStyle/>
                    <a:p>
                      <a:endParaRPr lang="en-US" sz="1400" dirty="0"/>
                    </a:p>
                  </a:txBody>
                  <a:tcPr/>
                </a:tc>
                <a:tc>
                  <a:txBody>
                    <a:bodyPr/>
                    <a:lstStyle/>
                    <a:p>
                      <a:pPr algn="ctr"/>
                      <a:r>
                        <a:rPr lang="en-US" sz="1400" dirty="0"/>
                        <a:t>Elementary</a:t>
                      </a:r>
                    </a:p>
                  </a:txBody>
                  <a:tcPr anchor="ctr"/>
                </a:tc>
                <a:tc>
                  <a:txBody>
                    <a:bodyPr/>
                    <a:lstStyle/>
                    <a:p>
                      <a:pPr algn="ctr"/>
                      <a:r>
                        <a:rPr lang="en-US" sz="1400" dirty="0"/>
                        <a:t>Middle</a:t>
                      </a:r>
                    </a:p>
                  </a:txBody>
                  <a:tcPr anchor="ctr"/>
                </a:tc>
                <a:tc>
                  <a:txBody>
                    <a:bodyPr/>
                    <a:lstStyle/>
                    <a:p>
                      <a:pPr algn="ctr"/>
                      <a:r>
                        <a:rPr lang="en-US" sz="1400" dirty="0"/>
                        <a:t>High</a:t>
                      </a:r>
                    </a:p>
                  </a:txBody>
                  <a:tcPr anchor="ctr"/>
                </a:tc>
                <a:extLst>
                  <a:ext uri="{0D108BD9-81ED-4DB2-BD59-A6C34878D82A}">
                    <a16:rowId xmlns:a16="http://schemas.microsoft.com/office/drawing/2014/main" val="1829216812"/>
                  </a:ext>
                </a:extLst>
              </a:tr>
              <a:tr h="370840">
                <a:tc>
                  <a:txBody>
                    <a:bodyPr/>
                    <a:lstStyle/>
                    <a:p>
                      <a:r>
                        <a:rPr lang="en-US" sz="1400" dirty="0"/>
                        <a:t>Content Mastery</a:t>
                      </a:r>
                    </a:p>
                  </a:txBody>
                  <a:tcPr anchor="ctr"/>
                </a:tc>
                <a:tc>
                  <a:txBody>
                    <a:bodyPr/>
                    <a:lstStyle/>
                    <a:p>
                      <a:pPr algn="ctr"/>
                      <a:r>
                        <a:rPr lang="en-US" sz="1400" dirty="0"/>
                        <a:t>30%</a:t>
                      </a:r>
                    </a:p>
                  </a:txBody>
                  <a:tcPr anchor="ctr"/>
                </a:tc>
                <a:tc>
                  <a:txBody>
                    <a:bodyPr/>
                    <a:lstStyle/>
                    <a:p>
                      <a:pPr algn="ctr"/>
                      <a:r>
                        <a:rPr lang="en-US" sz="1400" dirty="0"/>
                        <a:t>30%</a:t>
                      </a:r>
                    </a:p>
                  </a:txBody>
                  <a:tcPr anchor="ctr"/>
                </a:tc>
                <a:tc>
                  <a:txBody>
                    <a:bodyPr/>
                    <a:lstStyle/>
                    <a:p>
                      <a:pPr algn="ctr"/>
                      <a:r>
                        <a:rPr lang="en-US" sz="1400" dirty="0"/>
                        <a:t>30%</a:t>
                      </a:r>
                    </a:p>
                  </a:txBody>
                  <a:tcPr anchor="ctr"/>
                </a:tc>
                <a:extLst>
                  <a:ext uri="{0D108BD9-81ED-4DB2-BD59-A6C34878D82A}">
                    <a16:rowId xmlns:a16="http://schemas.microsoft.com/office/drawing/2014/main" val="696839664"/>
                  </a:ext>
                </a:extLst>
              </a:tr>
              <a:tr h="370840">
                <a:tc>
                  <a:txBody>
                    <a:bodyPr/>
                    <a:lstStyle/>
                    <a:p>
                      <a:r>
                        <a:rPr lang="en-US" sz="1400" dirty="0"/>
                        <a:t>Progress</a:t>
                      </a:r>
                    </a:p>
                  </a:txBody>
                  <a:tcPr anchor="ctr"/>
                </a:tc>
                <a:tc>
                  <a:txBody>
                    <a:bodyPr/>
                    <a:lstStyle/>
                    <a:p>
                      <a:pPr algn="ctr"/>
                      <a:r>
                        <a:rPr lang="en-US" sz="1400" dirty="0"/>
                        <a:t>35%</a:t>
                      </a:r>
                    </a:p>
                  </a:txBody>
                  <a:tcPr anchor="ctr"/>
                </a:tc>
                <a:tc>
                  <a:txBody>
                    <a:bodyPr/>
                    <a:lstStyle/>
                    <a:p>
                      <a:pPr algn="ctr"/>
                      <a:r>
                        <a:rPr lang="en-US" sz="1400" dirty="0"/>
                        <a:t>35%</a:t>
                      </a:r>
                    </a:p>
                  </a:txBody>
                  <a:tcPr anchor="ctr"/>
                </a:tc>
                <a:tc>
                  <a:txBody>
                    <a:bodyPr/>
                    <a:lstStyle/>
                    <a:p>
                      <a:pPr algn="ctr"/>
                      <a:r>
                        <a:rPr lang="en-US" sz="1400" dirty="0"/>
                        <a:t>30%</a:t>
                      </a:r>
                    </a:p>
                  </a:txBody>
                  <a:tcPr anchor="ctr"/>
                </a:tc>
                <a:extLst>
                  <a:ext uri="{0D108BD9-81ED-4DB2-BD59-A6C34878D82A}">
                    <a16:rowId xmlns:a16="http://schemas.microsoft.com/office/drawing/2014/main" val="2257881495"/>
                  </a:ext>
                </a:extLst>
              </a:tr>
              <a:tr h="370840">
                <a:tc>
                  <a:txBody>
                    <a:bodyPr/>
                    <a:lstStyle/>
                    <a:p>
                      <a:r>
                        <a:rPr lang="en-US" sz="1400" dirty="0"/>
                        <a:t>Closing Gaps</a:t>
                      </a:r>
                    </a:p>
                  </a:txBody>
                  <a:tcPr anchor="ctr"/>
                </a:tc>
                <a:tc>
                  <a:txBody>
                    <a:bodyPr/>
                    <a:lstStyle/>
                    <a:p>
                      <a:pPr algn="ctr"/>
                      <a:r>
                        <a:rPr lang="en-US" sz="1400" dirty="0"/>
                        <a:t>15%</a:t>
                      </a:r>
                    </a:p>
                  </a:txBody>
                  <a:tcPr anchor="ctr"/>
                </a:tc>
                <a:tc>
                  <a:txBody>
                    <a:bodyPr/>
                    <a:lstStyle/>
                    <a:p>
                      <a:pPr algn="ctr"/>
                      <a:r>
                        <a:rPr lang="en-US" sz="1400" dirty="0"/>
                        <a:t>15%</a:t>
                      </a:r>
                    </a:p>
                  </a:txBody>
                  <a:tcPr anchor="ctr"/>
                </a:tc>
                <a:tc>
                  <a:txBody>
                    <a:bodyPr/>
                    <a:lstStyle/>
                    <a:p>
                      <a:pPr algn="ctr"/>
                      <a:r>
                        <a:rPr lang="en-US" sz="1400" dirty="0"/>
                        <a:t>10%</a:t>
                      </a:r>
                    </a:p>
                  </a:txBody>
                  <a:tcPr anchor="ctr"/>
                </a:tc>
                <a:extLst>
                  <a:ext uri="{0D108BD9-81ED-4DB2-BD59-A6C34878D82A}">
                    <a16:rowId xmlns:a16="http://schemas.microsoft.com/office/drawing/2014/main" val="2699305244"/>
                  </a:ext>
                </a:extLst>
              </a:tr>
              <a:tr h="370840">
                <a:tc>
                  <a:txBody>
                    <a:bodyPr/>
                    <a:lstStyle/>
                    <a:p>
                      <a:r>
                        <a:rPr lang="en-US" sz="1400" dirty="0"/>
                        <a:t>Readiness</a:t>
                      </a:r>
                    </a:p>
                  </a:txBody>
                  <a:tcPr anchor="ctr"/>
                </a:tc>
                <a:tc>
                  <a:txBody>
                    <a:bodyPr/>
                    <a:lstStyle/>
                    <a:p>
                      <a:pPr algn="ctr"/>
                      <a:r>
                        <a:rPr lang="en-US" sz="1400" dirty="0"/>
                        <a:t>20%</a:t>
                      </a:r>
                    </a:p>
                  </a:txBody>
                  <a:tcPr anchor="ctr"/>
                </a:tc>
                <a:tc>
                  <a:txBody>
                    <a:bodyPr/>
                    <a:lstStyle/>
                    <a:p>
                      <a:pPr algn="ctr"/>
                      <a:r>
                        <a:rPr lang="en-US" sz="1400" dirty="0"/>
                        <a:t>20%</a:t>
                      </a:r>
                    </a:p>
                  </a:txBody>
                  <a:tcPr anchor="ctr"/>
                </a:tc>
                <a:tc>
                  <a:txBody>
                    <a:bodyPr/>
                    <a:lstStyle/>
                    <a:p>
                      <a:pPr algn="ctr"/>
                      <a:r>
                        <a:rPr lang="en-US" sz="1400" dirty="0"/>
                        <a:t>15%</a:t>
                      </a:r>
                    </a:p>
                  </a:txBody>
                  <a:tcPr anchor="ctr"/>
                </a:tc>
                <a:extLst>
                  <a:ext uri="{0D108BD9-81ED-4DB2-BD59-A6C34878D82A}">
                    <a16:rowId xmlns:a16="http://schemas.microsoft.com/office/drawing/2014/main" val="2802353125"/>
                  </a:ext>
                </a:extLst>
              </a:tr>
              <a:tr h="370840">
                <a:tc>
                  <a:txBody>
                    <a:bodyPr/>
                    <a:lstStyle/>
                    <a:p>
                      <a:r>
                        <a:rPr lang="en-US" sz="1400" dirty="0"/>
                        <a:t>Graduation Rate</a:t>
                      </a:r>
                    </a:p>
                  </a:txBody>
                  <a:tcPr anchor="ctr"/>
                </a:tc>
                <a:tc>
                  <a:txBody>
                    <a:bodyPr/>
                    <a:lstStyle/>
                    <a:p>
                      <a:pPr algn="ctr"/>
                      <a:r>
                        <a:rPr lang="en-US" sz="1400" dirty="0"/>
                        <a:t>--</a:t>
                      </a:r>
                    </a:p>
                  </a:txBody>
                  <a:tcPr anchor="ctr"/>
                </a:tc>
                <a:tc>
                  <a:txBody>
                    <a:bodyPr/>
                    <a:lstStyle/>
                    <a:p>
                      <a:pPr algn="ctr"/>
                      <a:r>
                        <a:rPr lang="en-US" sz="1400" dirty="0"/>
                        <a:t>--</a:t>
                      </a:r>
                    </a:p>
                  </a:txBody>
                  <a:tcPr anchor="ctr"/>
                </a:tc>
                <a:tc>
                  <a:txBody>
                    <a:bodyPr/>
                    <a:lstStyle/>
                    <a:p>
                      <a:pPr algn="ctr"/>
                      <a:r>
                        <a:rPr lang="en-US" sz="1400" dirty="0"/>
                        <a:t>15%</a:t>
                      </a:r>
                    </a:p>
                  </a:txBody>
                  <a:tcPr anchor="ctr"/>
                </a:tc>
                <a:extLst>
                  <a:ext uri="{0D108BD9-81ED-4DB2-BD59-A6C34878D82A}">
                    <a16:rowId xmlns:a16="http://schemas.microsoft.com/office/drawing/2014/main" val="3208274279"/>
                  </a:ext>
                </a:extLst>
              </a:tr>
            </a:tbl>
          </a:graphicData>
        </a:graphic>
      </p:graphicFrame>
      <p:sp>
        <p:nvSpPr>
          <p:cNvPr id="9" name="TextBox 8">
            <a:extLst>
              <a:ext uri="{FF2B5EF4-FFF2-40B4-BE49-F238E27FC236}">
                <a16:creationId xmlns:a16="http://schemas.microsoft.com/office/drawing/2014/main" id="{F1B0ED80-69CA-4DD2-8633-72B5649276C4}"/>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430977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2018 CCRPI</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26</a:t>
            </a:fld>
            <a:endParaRPr lang="en-US" dirty="0"/>
          </a:p>
        </p:txBody>
      </p:sp>
      <p:sp>
        <p:nvSpPr>
          <p:cNvPr id="7" name="Rectangle 6">
            <a:extLst>
              <a:ext uri="{FF2B5EF4-FFF2-40B4-BE49-F238E27FC236}">
                <a16:creationId xmlns:a16="http://schemas.microsoft.com/office/drawing/2014/main" id="{B11117E0-0B3D-44B1-BFD6-90DD9B6A0C9C}"/>
              </a:ext>
            </a:extLst>
          </p:cNvPr>
          <p:cNvSpPr/>
          <p:nvPr/>
        </p:nvSpPr>
        <p:spPr>
          <a:xfrm>
            <a:off x="891471" y="3453804"/>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8" name="Rectangle 7">
            <a:extLst>
              <a:ext uri="{FF2B5EF4-FFF2-40B4-BE49-F238E27FC236}">
                <a16:creationId xmlns:a16="http://schemas.microsoft.com/office/drawing/2014/main" id="{1ACAC665-D2A1-412B-BF6E-D8AC9DB9414E}"/>
              </a:ext>
            </a:extLst>
          </p:cNvPr>
          <p:cNvSpPr/>
          <p:nvPr/>
        </p:nvSpPr>
        <p:spPr>
          <a:xfrm>
            <a:off x="2380546" y="1863129"/>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Content Mastery</a:t>
            </a:r>
          </a:p>
        </p:txBody>
      </p:sp>
      <p:sp>
        <p:nvSpPr>
          <p:cNvPr id="9" name="Rectangle 8">
            <a:extLst>
              <a:ext uri="{FF2B5EF4-FFF2-40B4-BE49-F238E27FC236}">
                <a16:creationId xmlns:a16="http://schemas.microsoft.com/office/drawing/2014/main" id="{D9AB1F2F-D46E-4F93-8B9F-B93FA5F5C47E}"/>
              </a:ext>
            </a:extLst>
          </p:cNvPr>
          <p:cNvSpPr/>
          <p:nvPr/>
        </p:nvSpPr>
        <p:spPr>
          <a:xfrm>
            <a:off x="2374196" y="2660054"/>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10" name="Rectangle 9">
            <a:extLst>
              <a:ext uri="{FF2B5EF4-FFF2-40B4-BE49-F238E27FC236}">
                <a16:creationId xmlns:a16="http://schemas.microsoft.com/office/drawing/2014/main" id="{85EC8CCC-6046-4D9A-A7EF-82EDBA59C766}"/>
              </a:ext>
            </a:extLst>
          </p:cNvPr>
          <p:cNvSpPr/>
          <p:nvPr/>
        </p:nvSpPr>
        <p:spPr>
          <a:xfrm>
            <a:off x="2374196" y="346332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1" name="Rectangle 10">
            <a:extLst>
              <a:ext uri="{FF2B5EF4-FFF2-40B4-BE49-F238E27FC236}">
                <a16:creationId xmlns:a16="http://schemas.microsoft.com/office/drawing/2014/main" id="{253651A5-AC05-49DE-9CBB-640A0907DFE5}"/>
              </a:ext>
            </a:extLst>
          </p:cNvPr>
          <p:cNvSpPr/>
          <p:nvPr/>
        </p:nvSpPr>
        <p:spPr>
          <a:xfrm>
            <a:off x="2367846" y="4260254"/>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12" name="Rectangle 11">
            <a:extLst>
              <a:ext uri="{FF2B5EF4-FFF2-40B4-BE49-F238E27FC236}">
                <a16:creationId xmlns:a16="http://schemas.microsoft.com/office/drawing/2014/main" id="{2F482840-977C-459A-8266-8988B8912ECB}"/>
              </a:ext>
            </a:extLst>
          </p:cNvPr>
          <p:cNvSpPr/>
          <p:nvPr/>
        </p:nvSpPr>
        <p:spPr>
          <a:xfrm>
            <a:off x="2377371" y="506352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cxnSp>
        <p:nvCxnSpPr>
          <p:cNvPr id="13" name="Straight Connector 12">
            <a:extLst>
              <a:ext uri="{FF2B5EF4-FFF2-40B4-BE49-F238E27FC236}">
                <a16:creationId xmlns:a16="http://schemas.microsoft.com/office/drawing/2014/main" id="{85BC046B-9973-4210-B667-8E3CE0CCA066}"/>
              </a:ext>
            </a:extLst>
          </p:cNvPr>
          <p:cNvCxnSpPr/>
          <p:nvPr/>
        </p:nvCxnSpPr>
        <p:spPr>
          <a:xfrm>
            <a:off x="3298121" y="3736379"/>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Straight Connector 13">
            <a:extLst>
              <a:ext uri="{FF2B5EF4-FFF2-40B4-BE49-F238E27FC236}">
                <a16:creationId xmlns:a16="http://schemas.microsoft.com/office/drawing/2014/main" id="{8BB72AE2-8A44-4065-9786-BB3DE1D3F8E4}"/>
              </a:ext>
            </a:extLst>
          </p:cNvPr>
          <p:cNvCxnSpPr/>
          <p:nvPr/>
        </p:nvCxnSpPr>
        <p:spPr>
          <a:xfrm>
            <a:off x="3301296" y="4517429"/>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B28BC55F-35B9-4D27-94E6-036B7179D977}"/>
              </a:ext>
            </a:extLst>
          </p:cNvPr>
          <p:cNvCxnSpPr/>
          <p:nvPr/>
        </p:nvCxnSpPr>
        <p:spPr>
          <a:xfrm>
            <a:off x="3301296" y="5346104"/>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a:extLst>
              <a:ext uri="{FF2B5EF4-FFF2-40B4-BE49-F238E27FC236}">
                <a16:creationId xmlns:a16="http://schemas.microsoft.com/office/drawing/2014/main" id="{147815DF-26AF-4FCB-ABA1-28A1B3D8535E}"/>
              </a:ext>
            </a:extLst>
          </p:cNvPr>
          <p:cNvCxnSpPr/>
          <p:nvPr/>
        </p:nvCxnSpPr>
        <p:spPr>
          <a:xfrm>
            <a:off x="3301296" y="2936279"/>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a:extLst>
              <a:ext uri="{FF2B5EF4-FFF2-40B4-BE49-F238E27FC236}">
                <a16:creationId xmlns:a16="http://schemas.microsoft.com/office/drawing/2014/main" id="{807CB10D-4787-4FAE-9BE9-DAC0D562A038}"/>
              </a:ext>
            </a:extLst>
          </p:cNvPr>
          <p:cNvCxnSpPr/>
          <p:nvPr/>
        </p:nvCxnSpPr>
        <p:spPr>
          <a:xfrm>
            <a:off x="3301296" y="2136179"/>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a:extLst>
              <a:ext uri="{FF2B5EF4-FFF2-40B4-BE49-F238E27FC236}">
                <a16:creationId xmlns:a16="http://schemas.microsoft.com/office/drawing/2014/main" id="{2438E801-7181-46CC-ABE2-EBB10A42C04B}"/>
              </a:ext>
            </a:extLst>
          </p:cNvPr>
          <p:cNvCxnSpPr/>
          <p:nvPr/>
        </p:nvCxnSpPr>
        <p:spPr>
          <a:xfrm flipV="1">
            <a:off x="1815396" y="2145704"/>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a:extLst>
              <a:ext uri="{FF2B5EF4-FFF2-40B4-BE49-F238E27FC236}">
                <a16:creationId xmlns:a16="http://schemas.microsoft.com/office/drawing/2014/main" id="{7183B468-53D4-416D-A4FD-29B4BF8B5183}"/>
              </a:ext>
            </a:extLst>
          </p:cNvPr>
          <p:cNvCxnSpPr/>
          <p:nvPr/>
        </p:nvCxnSpPr>
        <p:spPr>
          <a:xfrm flipV="1">
            <a:off x="1815396" y="2945804"/>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a:extLst>
              <a:ext uri="{FF2B5EF4-FFF2-40B4-BE49-F238E27FC236}">
                <a16:creationId xmlns:a16="http://schemas.microsoft.com/office/drawing/2014/main" id="{75221C6C-E5F0-4A1A-877D-58DDE0A27CF1}"/>
              </a:ext>
            </a:extLst>
          </p:cNvPr>
          <p:cNvCxnSpPr/>
          <p:nvPr/>
        </p:nvCxnSpPr>
        <p:spPr>
          <a:xfrm>
            <a:off x="1821746" y="3736379"/>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a:extLst>
              <a:ext uri="{FF2B5EF4-FFF2-40B4-BE49-F238E27FC236}">
                <a16:creationId xmlns:a16="http://schemas.microsoft.com/office/drawing/2014/main" id="{1C4D832A-A3C6-47C6-AE37-8B89FFB2CD2B}"/>
              </a:ext>
            </a:extLst>
          </p:cNvPr>
          <p:cNvCxnSpPr/>
          <p:nvPr/>
        </p:nvCxnSpPr>
        <p:spPr>
          <a:xfrm>
            <a:off x="1824921" y="3726854"/>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4FEE4C5E-EACB-47CD-8C02-41BAC0FE74A6}"/>
              </a:ext>
            </a:extLst>
          </p:cNvPr>
          <p:cNvCxnSpPr/>
          <p:nvPr/>
        </p:nvCxnSpPr>
        <p:spPr>
          <a:xfrm>
            <a:off x="1824921" y="3736379"/>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Rectangle 23">
            <a:extLst>
              <a:ext uri="{FF2B5EF4-FFF2-40B4-BE49-F238E27FC236}">
                <a16:creationId xmlns:a16="http://schemas.microsoft.com/office/drawing/2014/main" id="{5DD66657-0577-42E7-9F9A-7E9C46D686D4}"/>
              </a:ext>
            </a:extLst>
          </p:cNvPr>
          <p:cNvSpPr/>
          <p:nvPr/>
        </p:nvSpPr>
        <p:spPr>
          <a:xfrm>
            <a:off x="3853746" y="1783753"/>
            <a:ext cx="3705337" cy="731520"/>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English Language Arts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Mathematics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Science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Social studies achievement</a:t>
            </a:r>
          </a:p>
        </p:txBody>
      </p:sp>
      <p:sp>
        <p:nvSpPr>
          <p:cNvPr id="25" name="Rectangle 24">
            <a:extLst>
              <a:ext uri="{FF2B5EF4-FFF2-40B4-BE49-F238E27FC236}">
                <a16:creationId xmlns:a16="http://schemas.microsoft.com/office/drawing/2014/main" id="{0D2B9D06-15F4-4257-A64E-EE0C81A5B01F}"/>
              </a:ext>
            </a:extLst>
          </p:cNvPr>
          <p:cNvSpPr/>
          <p:nvPr/>
        </p:nvSpPr>
        <p:spPr>
          <a:xfrm>
            <a:off x="3844221" y="2660054"/>
            <a:ext cx="3714862"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English Language Arts growth</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Mathematics growth</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Progress towards English language proficiency (EL students)</a:t>
            </a:r>
          </a:p>
        </p:txBody>
      </p:sp>
      <p:sp>
        <p:nvSpPr>
          <p:cNvPr id="26" name="Rectangle 25">
            <a:extLst>
              <a:ext uri="{FF2B5EF4-FFF2-40B4-BE49-F238E27FC236}">
                <a16:creationId xmlns:a16="http://schemas.microsoft.com/office/drawing/2014/main" id="{B8C125A0-54A6-4482-9CD4-B197D340BB26}"/>
              </a:ext>
            </a:extLst>
          </p:cNvPr>
          <p:cNvSpPr/>
          <p:nvPr/>
        </p:nvSpPr>
        <p:spPr>
          <a:xfrm>
            <a:off x="3844220" y="3549887"/>
            <a:ext cx="3714863" cy="270312"/>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Meeting achievement improvement targets</a:t>
            </a:r>
          </a:p>
        </p:txBody>
      </p:sp>
      <p:sp>
        <p:nvSpPr>
          <p:cNvPr id="27" name="Rectangle 26">
            <a:extLst>
              <a:ext uri="{FF2B5EF4-FFF2-40B4-BE49-F238E27FC236}">
                <a16:creationId xmlns:a16="http://schemas.microsoft.com/office/drawing/2014/main" id="{08512E42-F246-41ED-B8B9-2CB103351C95}"/>
              </a:ext>
            </a:extLst>
          </p:cNvPr>
          <p:cNvSpPr/>
          <p:nvPr/>
        </p:nvSpPr>
        <p:spPr>
          <a:xfrm>
            <a:off x="3853110" y="4120941"/>
            <a:ext cx="3705973" cy="835995"/>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Elementary:</a:t>
            </a:r>
            <a:r>
              <a:rPr lang="en-US" sz="1100" dirty="0">
                <a:ea typeface="Calibri" panose="020F0502020204030204" pitchFamily="34" charset="0"/>
                <a:cs typeface="Times New Roman" panose="02020603050405020304" pitchFamily="18" charset="0"/>
              </a:rPr>
              <a:t> Literacy, student attendance, beyond the core</a:t>
            </a:r>
          </a:p>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Middle:</a:t>
            </a:r>
            <a:r>
              <a:rPr lang="en-US" sz="1100" dirty="0">
                <a:ea typeface="Calibri" panose="020F0502020204030204" pitchFamily="34" charset="0"/>
                <a:cs typeface="Times New Roman" panose="02020603050405020304" pitchFamily="18" charset="0"/>
              </a:rPr>
              <a:t> Literacy, student attendance, beyond the core</a:t>
            </a:r>
          </a:p>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High:</a:t>
            </a:r>
            <a:r>
              <a:rPr lang="en-US" sz="1100" dirty="0">
                <a:ea typeface="Calibri" panose="020F0502020204030204" pitchFamily="34" charset="0"/>
                <a:cs typeface="Times New Roman" panose="02020603050405020304" pitchFamily="18" charset="0"/>
              </a:rPr>
              <a:t> Literacy, student attendance, accelerated enrollment, pathway completion, college and career readiness</a:t>
            </a:r>
          </a:p>
        </p:txBody>
      </p:sp>
      <p:sp>
        <p:nvSpPr>
          <p:cNvPr id="28" name="Rectangle 27">
            <a:extLst>
              <a:ext uri="{FF2B5EF4-FFF2-40B4-BE49-F238E27FC236}">
                <a16:creationId xmlns:a16="http://schemas.microsoft.com/office/drawing/2014/main" id="{F79DB0DC-3866-494B-A75A-3C8BA375D5B1}"/>
              </a:ext>
            </a:extLst>
          </p:cNvPr>
          <p:cNvSpPr/>
          <p:nvPr/>
        </p:nvSpPr>
        <p:spPr>
          <a:xfrm>
            <a:off x="3853745" y="5166203"/>
            <a:ext cx="3705338"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0" lvl="0">
              <a:spcBef>
                <a:spcPts val="0"/>
              </a:spcBef>
              <a:spcAft>
                <a:spcPts val="0"/>
              </a:spcAft>
            </a:pPr>
            <a:r>
              <a:rPr lang="en-US" sz="1100" i="1" dirty="0">
                <a:ea typeface="Calibri" panose="020F0502020204030204" pitchFamily="34" charset="0"/>
                <a:cs typeface="Times New Roman" panose="02020603050405020304" pitchFamily="18" charset="0"/>
              </a:rPr>
              <a:t>High School Only</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4-year adjusted cohort graduation rate</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5-year adjusted cohort graduation rate</a:t>
            </a:r>
          </a:p>
        </p:txBody>
      </p:sp>
      <p:sp>
        <p:nvSpPr>
          <p:cNvPr id="29" name="TextBox 28">
            <a:extLst>
              <a:ext uri="{FF2B5EF4-FFF2-40B4-BE49-F238E27FC236}">
                <a16:creationId xmlns:a16="http://schemas.microsoft.com/office/drawing/2014/main" id="{3AF573A7-E9A8-4920-9460-BA4144CA1B3E}"/>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93099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B568E-293E-4F83-99CD-BB4510658FEC}"/>
              </a:ext>
            </a:extLst>
          </p:cNvPr>
          <p:cNvSpPr>
            <a:spLocks noGrp="1"/>
          </p:cNvSpPr>
          <p:nvPr>
            <p:ph type="title"/>
          </p:nvPr>
        </p:nvSpPr>
        <p:spPr/>
        <p:txBody>
          <a:bodyPr/>
          <a:lstStyle/>
          <a:p>
            <a:r>
              <a:rPr lang="en-US" dirty="0"/>
              <a:t>Highlights of the Redesigned CCRPI</a:t>
            </a:r>
          </a:p>
        </p:txBody>
      </p:sp>
      <p:sp>
        <p:nvSpPr>
          <p:cNvPr id="3" name="Content Placeholder 2">
            <a:extLst>
              <a:ext uri="{FF2B5EF4-FFF2-40B4-BE49-F238E27FC236}">
                <a16:creationId xmlns:a16="http://schemas.microsoft.com/office/drawing/2014/main" id="{F61D2E3A-1320-4CD0-9E99-7F7F6ECBA50C}"/>
              </a:ext>
            </a:extLst>
          </p:cNvPr>
          <p:cNvSpPr>
            <a:spLocks noGrp="1"/>
          </p:cNvSpPr>
          <p:nvPr>
            <p:ph idx="1"/>
          </p:nvPr>
        </p:nvSpPr>
        <p:spPr>
          <a:xfrm>
            <a:off x="628650" y="1825624"/>
            <a:ext cx="7886700" cy="4458444"/>
          </a:xfrm>
        </p:spPr>
        <p:txBody>
          <a:bodyPr>
            <a:normAutofit fontScale="92500" lnSpcReduction="20000"/>
          </a:bodyPr>
          <a:lstStyle/>
          <a:p>
            <a:r>
              <a:rPr lang="en-US" dirty="0"/>
              <a:t>The redesigned CCRPI is simplified, streamlined, and reflects stakeholder feedback and the recommendations of the Accountability Working Committee.</a:t>
            </a:r>
          </a:p>
          <a:p>
            <a:r>
              <a:rPr lang="en-US" dirty="0"/>
              <a:t>The index focuses on the opportunities and outcomes expected of all students.</a:t>
            </a:r>
          </a:p>
          <a:p>
            <a:pPr lvl="1"/>
            <a:r>
              <a:rPr lang="en-US" dirty="0"/>
              <a:t>Maximizes local flexibility to determine the programs and policies that best meet the needs of students.</a:t>
            </a:r>
          </a:p>
          <a:p>
            <a:pPr lvl="1"/>
            <a:r>
              <a:rPr lang="en-US" dirty="0"/>
              <a:t>Schools should not feel pressured to “chase points” by adopting a particular program or policy because it earns extra points on CCRPI.</a:t>
            </a:r>
          </a:p>
          <a:p>
            <a:r>
              <a:rPr lang="en-US" dirty="0"/>
              <a:t>The index includes multiple measures.</a:t>
            </a:r>
          </a:p>
          <a:p>
            <a:pPr lvl="1"/>
            <a:r>
              <a:rPr lang="en-US" dirty="0"/>
              <a:t>Different ways of looking at student performance – content mastery, student growth, improvement – and non-test based indicators of opportunities and outcomes</a:t>
            </a:r>
          </a:p>
        </p:txBody>
      </p:sp>
      <p:sp>
        <p:nvSpPr>
          <p:cNvPr id="5" name="Slide Number Placeholder 4">
            <a:extLst>
              <a:ext uri="{FF2B5EF4-FFF2-40B4-BE49-F238E27FC236}">
                <a16:creationId xmlns:a16="http://schemas.microsoft.com/office/drawing/2014/main" id="{84E54071-1634-48EC-B256-3F7CE24B67F6}"/>
              </a:ext>
            </a:extLst>
          </p:cNvPr>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399817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B568E-293E-4F83-99CD-BB4510658FEC}"/>
              </a:ext>
            </a:extLst>
          </p:cNvPr>
          <p:cNvSpPr>
            <a:spLocks noGrp="1"/>
          </p:cNvSpPr>
          <p:nvPr>
            <p:ph type="title"/>
          </p:nvPr>
        </p:nvSpPr>
        <p:spPr/>
        <p:txBody>
          <a:bodyPr/>
          <a:lstStyle/>
          <a:p>
            <a:r>
              <a:rPr lang="en-US" dirty="0"/>
              <a:t>Highlights of the Redesigned CCRPI</a:t>
            </a:r>
          </a:p>
        </p:txBody>
      </p:sp>
      <p:sp>
        <p:nvSpPr>
          <p:cNvPr id="3" name="Content Placeholder 2">
            <a:extLst>
              <a:ext uri="{FF2B5EF4-FFF2-40B4-BE49-F238E27FC236}">
                <a16:creationId xmlns:a16="http://schemas.microsoft.com/office/drawing/2014/main" id="{F61D2E3A-1320-4CD0-9E99-7F7F6ECBA50C}"/>
              </a:ext>
            </a:extLst>
          </p:cNvPr>
          <p:cNvSpPr>
            <a:spLocks noGrp="1"/>
          </p:cNvSpPr>
          <p:nvPr>
            <p:ph idx="1"/>
          </p:nvPr>
        </p:nvSpPr>
        <p:spPr>
          <a:xfrm>
            <a:off x="628650" y="1825624"/>
            <a:ext cx="7886700" cy="4458444"/>
          </a:xfrm>
        </p:spPr>
        <p:txBody>
          <a:bodyPr>
            <a:normAutofit fontScale="92500" lnSpcReduction="20000"/>
          </a:bodyPr>
          <a:lstStyle/>
          <a:p>
            <a:r>
              <a:rPr lang="en-US" dirty="0"/>
              <a:t>The redesigned CCRPI values educating the whole child.</a:t>
            </a:r>
          </a:p>
          <a:p>
            <a:pPr lvl="1"/>
            <a:r>
              <a:rPr lang="en-US" dirty="0"/>
              <a:t>Exposure to a well rounded curriculum (Beyond the Core)</a:t>
            </a:r>
          </a:p>
          <a:p>
            <a:pPr lvl="1"/>
            <a:r>
              <a:rPr lang="en-US" dirty="0"/>
              <a:t>Engagement/climate and skills for success (Student Attendance)</a:t>
            </a:r>
          </a:p>
          <a:p>
            <a:pPr lvl="1"/>
            <a:r>
              <a:rPr lang="en-US" dirty="0"/>
              <a:t>Relevance (Pathway Completion)</a:t>
            </a:r>
          </a:p>
          <a:p>
            <a:pPr lvl="1"/>
            <a:r>
              <a:rPr lang="en-US" dirty="0"/>
              <a:t>Accelerated enrollment opportunities (AP, IB, DE)</a:t>
            </a:r>
          </a:p>
          <a:p>
            <a:pPr lvl="1"/>
            <a:r>
              <a:rPr lang="en-US" dirty="0"/>
              <a:t>Postsecondary readiness (College and Career Readiness – multiple opportunities to demonstrate readiness)</a:t>
            </a:r>
          </a:p>
          <a:p>
            <a:r>
              <a:rPr lang="en-US" dirty="0"/>
              <a:t>The index is designed to award points where possible as opposed to denying points when expectations are not met.</a:t>
            </a:r>
          </a:p>
          <a:p>
            <a:pPr lvl="1"/>
            <a:r>
              <a:rPr lang="en-US" dirty="0"/>
              <a:t>Partial points when progress is made but targets are not met</a:t>
            </a:r>
          </a:p>
          <a:p>
            <a:pPr lvl="1"/>
            <a:r>
              <a:rPr lang="en-US" dirty="0"/>
              <a:t>Extra points when targets are exceeded</a:t>
            </a:r>
          </a:p>
          <a:p>
            <a:pPr lvl="1"/>
            <a:r>
              <a:rPr lang="en-US" dirty="0"/>
              <a:t>Progress and Closing Gaps capture growth and improvement</a:t>
            </a:r>
          </a:p>
        </p:txBody>
      </p:sp>
      <p:sp>
        <p:nvSpPr>
          <p:cNvPr id="5" name="Slide Number Placeholder 4">
            <a:extLst>
              <a:ext uri="{FF2B5EF4-FFF2-40B4-BE49-F238E27FC236}">
                <a16:creationId xmlns:a16="http://schemas.microsoft.com/office/drawing/2014/main" id="{84E54071-1634-48EC-B256-3F7CE24B67F6}"/>
              </a:ext>
            </a:extLst>
          </p:cNvPr>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149997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generated with very high confidence">
            <a:extLst>
              <a:ext uri="{FF2B5EF4-FFF2-40B4-BE49-F238E27FC236}">
                <a16:creationId xmlns:a16="http://schemas.microsoft.com/office/drawing/2014/main" id="{5EE0391E-B5C1-4578-A396-531E5BE5FBA1}"/>
              </a:ext>
            </a:extLst>
          </p:cNvPr>
          <p:cNvPicPr>
            <a:picLocks noChangeAspect="1"/>
          </p:cNvPicPr>
          <p:nvPr/>
        </p:nvPicPr>
        <p:blipFill rotWithShape="1">
          <a:blip r:embed="rId2"/>
          <a:srcRect r="25455" b="9091"/>
          <a:stretch/>
        </p:blipFill>
        <p:spPr>
          <a:xfrm>
            <a:off x="20" y="10"/>
            <a:ext cx="9143980" cy="6857990"/>
          </a:xfrm>
          <a:prstGeom prst="rect">
            <a:avLst/>
          </a:prstGeom>
        </p:spPr>
      </p:pic>
      <p:sp>
        <p:nvSpPr>
          <p:cNvPr id="21"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6"/>
            <a:ext cx="430169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446103" y="640263"/>
            <a:ext cx="3915950" cy="1344975"/>
          </a:xfrm>
        </p:spPr>
        <p:txBody>
          <a:bodyPr>
            <a:normAutofit/>
          </a:bodyPr>
          <a:lstStyle/>
          <a:p>
            <a:r>
              <a:rPr lang="en-US" sz="3500"/>
              <a:t>Designing New CCRPI Reports</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a:xfrm>
            <a:off x="445582" y="2121763"/>
            <a:ext cx="3926618" cy="3773010"/>
          </a:xfrm>
        </p:spPr>
        <p:txBody>
          <a:bodyPr>
            <a:normAutofit lnSpcReduction="10000"/>
          </a:bodyPr>
          <a:lstStyle/>
          <a:p>
            <a:r>
              <a:rPr lang="en-US" sz="2100" dirty="0"/>
              <a:t>Prior to and throughout the ESSA process, we received feedback that the current CCRPI online reports are too complicated, difficult to navigate, and do not provide enough context.</a:t>
            </a:r>
          </a:p>
          <a:p>
            <a:r>
              <a:rPr lang="en-US" sz="2100" dirty="0"/>
              <a:t>While the redesigned CCRPI itself is simplified and streamlined, new online reports are needed to improve communication and utilization of data.</a:t>
            </a:r>
          </a:p>
          <a:p>
            <a:endParaRPr lang="en-US" sz="2100" dirty="0"/>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a:xfrm>
            <a:off x="6457950" y="6356350"/>
            <a:ext cx="20574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63E4CEF-BB1E-48C7-AE93-F39F6AA99AD7}" type="slidenum">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29</a:t>
            </a:fld>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173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1D88B8-7D11-43C8-90AF-3A84EC712937}"/>
              </a:ext>
            </a:extLst>
          </p:cNvPr>
          <p:cNvSpPr>
            <a:spLocks noGrp="1"/>
          </p:cNvSpPr>
          <p:nvPr>
            <p:ph type="title"/>
          </p:nvPr>
        </p:nvSpPr>
        <p:spPr/>
        <p:txBody>
          <a:bodyPr/>
          <a:lstStyle/>
          <a:p>
            <a:r>
              <a:rPr lang="en-US" dirty="0"/>
              <a:t>ESSA</a:t>
            </a:r>
          </a:p>
        </p:txBody>
      </p:sp>
      <p:sp>
        <p:nvSpPr>
          <p:cNvPr id="7" name="Text Placeholder 6">
            <a:extLst>
              <a:ext uri="{FF2B5EF4-FFF2-40B4-BE49-F238E27FC236}">
                <a16:creationId xmlns:a16="http://schemas.microsoft.com/office/drawing/2014/main" id="{C11A8D45-F46D-4A97-9E08-09E1E0FC5BD0}"/>
              </a:ext>
            </a:extLst>
          </p:cNvPr>
          <p:cNvSpPr>
            <a:spLocks noGrp="1"/>
          </p:cNvSpPr>
          <p:nvPr>
            <p:ph type="body" idx="1"/>
          </p:nvPr>
        </p:nvSpPr>
        <p:spPr/>
        <p:txBody>
          <a:bodyPr/>
          <a:lstStyle/>
          <a:p>
            <a:r>
              <a:rPr lang="en-US" dirty="0"/>
              <a:t>The development of Georgia’s state plan</a:t>
            </a:r>
          </a:p>
        </p:txBody>
      </p:sp>
      <p:sp>
        <p:nvSpPr>
          <p:cNvPr id="5" name="Slide Number Placeholder 4">
            <a:extLst>
              <a:ext uri="{FF2B5EF4-FFF2-40B4-BE49-F238E27FC236}">
                <a16:creationId xmlns:a16="http://schemas.microsoft.com/office/drawing/2014/main" id="{6AC3EC68-0143-49A4-8C57-212ACD6AB5DA}"/>
              </a:ext>
            </a:extLst>
          </p:cNvPr>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16779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F9D95D8-CFEF-45C2-8322-9C83D4F84F21}"/>
              </a:ext>
            </a:extLst>
          </p:cNvPr>
          <p:cNvPicPr>
            <a:picLocks noChangeAspect="1"/>
          </p:cNvPicPr>
          <p:nvPr/>
        </p:nvPicPr>
        <p:blipFill>
          <a:blip r:embed="rId2"/>
          <a:stretch>
            <a:fillRect/>
          </a:stretch>
        </p:blipFill>
        <p:spPr>
          <a:xfrm>
            <a:off x="-813660" y="0"/>
            <a:ext cx="10771322" cy="6858000"/>
          </a:xfrm>
          <a:prstGeom prst="rect">
            <a:avLst/>
          </a:prstGeom>
        </p:spPr>
      </p:pic>
      <p:sp>
        <p:nvSpPr>
          <p:cNvPr id="21"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6"/>
            <a:ext cx="430169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446103" y="640263"/>
            <a:ext cx="3915950" cy="1344975"/>
          </a:xfrm>
        </p:spPr>
        <p:txBody>
          <a:bodyPr>
            <a:normAutofit/>
          </a:bodyPr>
          <a:lstStyle/>
          <a:p>
            <a:r>
              <a:rPr lang="en-US" sz="3500"/>
              <a:t>Designing New CCRPI Reports</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a:xfrm>
            <a:off x="445582" y="2121763"/>
            <a:ext cx="3926618" cy="3773010"/>
          </a:xfrm>
        </p:spPr>
        <p:txBody>
          <a:bodyPr>
            <a:normAutofit/>
          </a:bodyPr>
          <a:lstStyle/>
          <a:p>
            <a:r>
              <a:rPr lang="en-US" sz="2100" dirty="0"/>
              <a:t>We are pleased to present a prototype of the new CCRPI online reports.</a:t>
            </a:r>
          </a:p>
          <a:p>
            <a:r>
              <a:rPr lang="en-US" sz="2100" dirty="0"/>
              <a:t>We need your feedback to finalize the design to ensure it meets your needs.</a:t>
            </a:r>
          </a:p>
          <a:p>
            <a:r>
              <a:rPr lang="en-US" sz="2100" dirty="0"/>
              <a:t>Please watch a video overview, tour the prototype, and submit your feedback at </a:t>
            </a:r>
            <a:r>
              <a:rPr lang="en-US" sz="2100" dirty="0">
                <a:hlinkClick r:id="rId3"/>
              </a:rPr>
              <a:t>accountability.gadoe.org</a:t>
            </a:r>
            <a:r>
              <a:rPr lang="en-US" sz="2100" dirty="0"/>
              <a:t>.</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a:xfrm>
            <a:off x="6457950" y="6356350"/>
            <a:ext cx="20574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63E4CEF-BB1E-48C7-AE93-F39F6AA99AD7}" type="slidenum">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30</a:t>
            </a:fld>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404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lnSpcReduction="10000"/>
          </a:bodyPr>
          <a:lstStyle/>
          <a:p>
            <a:r>
              <a:rPr lang="en-US" dirty="0"/>
              <a:t>While the redesigned CCRPI will be a significantly improved accountability system for Georgia, the most critical piece is changing the conversation about student performance in our state. </a:t>
            </a:r>
          </a:p>
          <a:p>
            <a:r>
              <a:rPr lang="en-US" dirty="0"/>
              <a:t>CCRPI can shine a light on the great work schools are doing and areas in need of improvement, but it must be used as a tool by communities and other stakeholders to engage in meaningful conversations around how to improve student opportunities, outcomes, and preparedness for college, career, and life.</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31</a:t>
            </a:fld>
            <a:endParaRPr lang="en-US" dirty="0"/>
          </a:p>
        </p:txBody>
      </p:sp>
    </p:spTree>
    <p:extLst>
      <p:ext uri="{BB962C8B-B14F-4D97-AF65-F5344CB8AC3E}">
        <p14:creationId xmlns:p14="http://schemas.microsoft.com/office/powerpoint/2010/main" val="1374657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More Information</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p:txBody>
          <a:bodyPr>
            <a:normAutofit lnSpcReduction="10000"/>
          </a:bodyPr>
          <a:lstStyle/>
          <a:p>
            <a:r>
              <a:rPr lang="en-US" dirty="0"/>
              <a:t>Information about the </a:t>
            </a:r>
            <a:r>
              <a:rPr lang="en-US" dirty="0">
                <a:solidFill>
                  <a:srgbClr val="FF0000"/>
                </a:solidFill>
              </a:rPr>
              <a:t>2018 CCRPI </a:t>
            </a:r>
            <a:r>
              <a:rPr lang="en-US" dirty="0"/>
              <a:t>can be found in Georgia’s ESSA Plan that is being submitted to USED on September 18, 2017</a:t>
            </a:r>
          </a:p>
          <a:p>
            <a:pPr lvl="1"/>
            <a:r>
              <a:rPr lang="en-US" dirty="0">
                <a:hlinkClick r:id="rId2"/>
              </a:rPr>
              <a:t>gadoe.org/essa</a:t>
            </a:r>
            <a:endParaRPr lang="en-US" dirty="0"/>
          </a:p>
          <a:p>
            <a:pPr lvl="1"/>
            <a:r>
              <a:rPr lang="en-US" dirty="0"/>
              <a:t>USED has 120 days after submission to review/approve plan.</a:t>
            </a:r>
          </a:p>
          <a:p>
            <a:r>
              <a:rPr lang="en-US" dirty="0"/>
              <a:t>Additional documentation is on the accountability website</a:t>
            </a:r>
          </a:p>
          <a:p>
            <a:pPr lvl="1"/>
            <a:r>
              <a:rPr lang="en-US" dirty="0">
                <a:hlinkClick r:id="rId3"/>
              </a:rPr>
              <a:t>accountability.gadoe.org</a:t>
            </a:r>
            <a:endParaRPr lang="en-US" dirty="0"/>
          </a:p>
          <a:p>
            <a:pPr lvl="1"/>
            <a:r>
              <a:rPr lang="en-US" dirty="0"/>
              <a:t>Redesigned CCRPI Overview; Redesigned CCRPI Indicators; CCRPI Key Changes; CCRPI Side-by-Side</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1625107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Accountability Team</a:t>
            </a:r>
          </a:p>
        </p:txBody>
      </p:sp>
      <p:sp>
        <p:nvSpPr>
          <p:cNvPr id="3" name="Content Placeholder 2"/>
          <p:cNvSpPr>
            <a:spLocks noGrp="1"/>
          </p:cNvSpPr>
          <p:nvPr>
            <p:ph idx="1"/>
          </p:nvPr>
        </p:nvSpPr>
        <p:spPr/>
        <p:txBody>
          <a:bodyPr>
            <a:normAutofit fontScale="85000" lnSpcReduction="20000"/>
          </a:bodyPr>
          <a:lstStyle/>
          <a:p>
            <a:pPr marL="0" indent="0">
              <a:lnSpc>
                <a:spcPct val="100000"/>
              </a:lnSpc>
              <a:spcBef>
                <a:spcPts val="0"/>
              </a:spcBef>
              <a:buNone/>
            </a:pPr>
            <a:r>
              <a:rPr lang="en-US" sz="1800" dirty="0"/>
              <a:t>Allison Timberlake, Ph.D., Director of Accountability</a:t>
            </a:r>
          </a:p>
          <a:p>
            <a:pPr marL="0" indent="0">
              <a:lnSpc>
                <a:spcPct val="100000"/>
              </a:lnSpc>
              <a:spcBef>
                <a:spcPts val="0"/>
              </a:spcBef>
              <a:buNone/>
            </a:pPr>
            <a:r>
              <a:rPr lang="en-US" sz="1800" dirty="0">
                <a:hlinkClick r:id="rId2"/>
              </a:rPr>
              <a:t>atimberlake@doe.k12.ga.us</a:t>
            </a:r>
            <a:r>
              <a:rPr lang="en-US" sz="1800" dirty="0"/>
              <a:t> or (404) 463-6666</a:t>
            </a:r>
          </a:p>
          <a:p>
            <a:pPr marL="0" indent="0">
              <a:lnSpc>
                <a:spcPct val="100000"/>
              </a:lnSpc>
              <a:spcBef>
                <a:spcPts val="0"/>
              </a:spcBef>
              <a:buNone/>
            </a:pPr>
            <a:endParaRPr lang="en-US" sz="1800" dirty="0"/>
          </a:p>
          <a:p>
            <a:pPr marL="0" indent="0">
              <a:lnSpc>
                <a:spcPct val="100000"/>
              </a:lnSpc>
              <a:spcBef>
                <a:spcPts val="0"/>
              </a:spcBef>
              <a:buNone/>
            </a:pPr>
            <a:r>
              <a:rPr lang="en-US" sz="1800" dirty="0"/>
              <a:t>Kris Floyd, Accountability Specialist</a:t>
            </a:r>
          </a:p>
          <a:p>
            <a:pPr marL="0" indent="0">
              <a:lnSpc>
                <a:spcPct val="100000"/>
              </a:lnSpc>
              <a:spcBef>
                <a:spcPts val="0"/>
              </a:spcBef>
              <a:buNone/>
            </a:pPr>
            <a:r>
              <a:rPr lang="en-US" sz="1800" dirty="0">
                <a:hlinkClick r:id="rId3"/>
              </a:rPr>
              <a:t>kfloyd@doe.k12.ga.us</a:t>
            </a:r>
            <a:r>
              <a:rPr lang="en-US" sz="1800" dirty="0"/>
              <a:t> or (404) 463-1175</a:t>
            </a:r>
          </a:p>
          <a:p>
            <a:pPr marL="0" indent="0">
              <a:lnSpc>
                <a:spcPct val="100000"/>
              </a:lnSpc>
              <a:spcBef>
                <a:spcPts val="0"/>
              </a:spcBef>
              <a:buNone/>
            </a:pPr>
            <a:endParaRPr lang="en-US" sz="1800" dirty="0"/>
          </a:p>
          <a:p>
            <a:pPr marL="0" indent="0">
              <a:lnSpc>
                <a:spcPct val="100000"/>
              </a:lnSpc>
              <a:spcBef>
                <a:spcPts val="0"/>
              </a:spcBef>
              <a:buNone/>
            </a:pPr>
            <a:r>
              <a:rPr lang="en-US" sz="1800" dirty="0"/>
              <a:t>Nicholas Handville, Accountability Specialist</a:t>
            </a:r>
          </a:p>
          <a:p>
            <a:pPr marL="0" indent="0">
              <a:lnSpc>
                <a:spcPct val="100000"/>
              </a:lnSpc>
              <a:spcBef>
                <a:spcPts val="0"/>
              </a:spcBef>
              <a:buNone/>
            </a:pPr>
            <a:r>
              <a:rPr lang="en-US" sz="1800" dirty="0">
                <a:hlinkClick r:id="rId4"/>
              </a:rPr>
              <a:t>nhandville@doe.k12.ga.us</a:t>
            </a:r>
            <a:r>
              <a:rPr lang="en-US" sz="1800" dirty="0"/>
              <a:t> or (404) 657-4122</a:t>
            </a:r>
          </a:p>
          <a:p>
            <a:pPr marL="0" indent="0">
              <a:lnSpc>
                <a:spcPct val="100000"/>
              </a:lnSpc>
              <a:spcBef>
                <a:spcPts val="0"/>
              </a:spcBef>
              <a:buNone/>
            </a:pPr>
            <a:endParaRPr lang="en-US" sz="1800" dirty="0"/>
          </a:p>
          <a:p>
            <a:pPr marL="0" indent="0">
              <a:lnSpc>
                <a:spcPct val="100000"/>
              </a:lnSpc>
              <a:spcBef>
                <a:spcPts val="0"/>
              </a:spcBef>
              <a:buNone/>
            </a:pPr>
            <a:r>
              <a:rPr lang="en-US" sz="1800" dirty="0"/>
              <a:t>August Ogletree, Ph.D., Accountability Research Specialist</a:t>
            </a:r>
          </a:p>
          <a:p>
            <a:pPr marL="0" indent="0">
              <a:lnSpc>
                <a:spcPct val="100000"/>
              </a:lnSpc>
              <a:spcBef>
                <a:spcPts val="0"/>
              </a:spcBef>
              <a:buNone/>
            </a:pPr>
            <a:r>
              <a:rPr lang="en-US" sz="1800" dirty="0">
                <a:hlinkClick r:id="rId5"/>
              </a:rPr>
              <a:t>aogletree@doe.k12.ga.us</a:t>
            </a:r>
            <a:r>
              <a:rPr lang="en-US" sz="1800" dirty="0"/>
              <a:t> or (404) 463-6675</a:t>
            </a:r>
          </a:p>
          <a:p>
            <a:pPr marL="0" indent="0">
              <a:lnSpc>
                <a:spcPct val="100000"/>
              </a:lnSpc>
              <a:spcBef>
                <a:spcPts val="0"/>
              </a:spcBef>
              <a:buNone/>
            </a:pPr>
            <a:endParaRPr lang="en-US" sz="1800" dirty="0"/>
          </a:p>
          <a:p>
            <a:pPr marL="0" indent="0">
              <a:lnSpc>
                <a:spcPct val="100000"/>
              </a:lnSpc>
              <a:spcBef>
                <a:spcPts val="0"/>
              </a:spcBef>
              <a:buNone/>
            </a:pPr>
            <a:r>
              <a:rPr lang="en-US" sz="1800" dirty="0"/>
              <a:t>Qi Qin, Assessment Specialist, Growth Model</a:t>
            </a:r>
          </a:p>
          <a:p>
            <a:pPr marL="0" indent="0">
              <a:lnSpc>
                <a:spcPct val="100000"/>
              </a:lnSpc>
              <a:spcBef>
                <a:spcPts val="0"/>
              </a:spcBef>
              <a:buNone/>
            </a:pPr>
            <a:r>
              <a:rPr lang="en-US" sz="1800" dirty="0">
                <a:hlinkClick r:id="rId6"/>
              </a:rPr>
              <a:t>qqin@doe.k12.ga.us</a:t>
            </a:r>
            <a:r>
              <a:rPr lang="en-US" sz="1800" dirty="0"/>
              <a:t> or (404) 657-0311</a:t>
            </a:r>
          </a:p>
          <a:p>
            <a:pPr marL="0" indent="0">
              <a:lnSpc>
                <a:spcPct val="100000"/>
              </a:lnSpc>
              <a:spcBef>
                <a:spcPts val="0"/>
              </a:spcBef>
              <a:buNone/>
            </a:pPr>
            <a:endParaRPr lang="en-US" sz="1800" dirty="0"/>
          </a:p>
          <a:p>
            <a:pPr marL="0" indent="0">
              <a:lnSpc>
                <a:spcPct val="100000"/>
              </a:lnSpc>
              <a:spcBef>
                <a:spcPts val="0"/>
              </a:spcBef>
              <a:buNone/>
            </a:pPr>
            <a:r>
              <a:rPr lang="en-US" sz="1800" dirty="0"/>
              <a:t>Tianna Sims, Ph.D., Accountability Research Specialist</a:t>
            </a:r>
          </a:p>
          <a:p>
            <a:pPr marL="0" indent="0">
              <a:lnSpc>
                <a:spcPct val="100000"/>
              </a:lnSpc>
              <a:spcBef>
                <a:spcPts val="0"/>
              </a:spcBef>
              <a:buNone/>
            </a:pPr>
            <a:r>
              <a:rPr lang="en-US" sz="1800" dirty="0">
                <a:hlinkClick r:id="rId7"/>
              </a:rPr>
              <a:t>tsims@doe.k12.ga.us</a:t>
            </a:r>
            <a:r>
              <a:rPr lang="en-US" sz="1800" dirty="0"/>
              <a:t> or (404) 463-1166</a:t>
            </a:r>
          </a:p>
          <a:p>
            <a:pPr marL="0" indent="0">
              <a:lnSpc>
                <a:spcPct val="100000"/>
              </a:lnSpc>
              <a:spcBef>
                <a:spcPts val="0"/>
              </a:spcBef>
              <a:buNone/>
            </a:pPr>
            <a:endParaRPr lang="en-US" sz="1800" dirty="0"/>
          </a:p>
          <a:p>
            <a:pPr marL="0" indent="0">
              <a:lnSpc>
                <a:spcPct val="100000"/>
              </a:lnSpc>
              <a:spcBef>
                <a:spcPts val="0"/>
              </a:spcBef>
              <a:buNone/>
            </a:pPr>
            <a:r>
              <a:rPr lang="en-US" sz="1800" dirty="0"/>
              <a:t>Paula Swartzberg, Program Manager</a:t>
            </a:r>
          </a:p>
          <a:p>
            <a:pPr marL="0" indent="0">
              <a:lnSpc>
                <a:spcPct val="100000"/>
              </a:lnSpc>
              <a:spcBef>
                <a:spcPts val="0"/>
              </a:spcBef>
              <a:buNone/>
            </a:pPr>
            <a:r>
              <a:rPr lang="en-US" sz="1800" dirty="0">
                <a:hlinkClick r:id="rId8"/>
              </a:rPr>
              <a:t>pswartzberg@doe.k12.ga.us</a:t>
            </a:r>
            <a:r>
              <a:rPr lang="en-US" sz="1800" dirty="0"/>
              <a:t> or (404) 463-1539</a:t>
            </a:r>
          </a:p>
          <a:p>
            <a:pPr marL="0" indent="0">
              <a:lnSpc>
                <a:spcPct val="100000"/>
              </a:lnSpc>
              <a:spcBef>
                <a:spcPts val="0"/>
              </a:spcBef>
              <a:buNone/>
            </a:pPr>
            <a:endParaRPr lang="en-US" sz="1800" dirty="0"/>
          </a:p>
          <a:p>
            <a:pPr marL="0" indent="0">
              <a:lnSpc>
                <a:spcPct val="100000"/>
              </a:lnSpc>
              <a:spcBef>
                <a:spcPts val="0"/>
              </a:spcBef>
              <a:buNone/>
            </a:pPr>
            <a:r>
              <a:rPr lang="en-US" sz="1800" dirty="0"/>
              <a:t>Melissa Fincher, Ph.D., Deputy Superintendent for Assessment and Accountability</a:t>
            </a:r>
          </a:p>
          <a:p>
            <a:pPr marL="0" indent="0">
              <a:lnSpc>
                <a:spcPct val="100000"/>
              </a:lnSpc>
              <a:spcBef>
                <a:spcPts val="0"/>
              </a:spcBef>
              <a:buNone/>
            </a:pPr>
            <a:r>
              <a:rPr lang="en-US" sz="1800" dirty="0">
                <a:hlinkClick r:id="rId9"/>
              </a:rPr>
              <a:t>mfincher@doe.k12.ga.us</a:t>
            </a:r>
            <a:r>
              <a:rPr lang="en-US" sz="1800" dirty="0"/>
              <a:t> or (404) 651-9405</a:t>
            </a:r>
          </a:p>
        </p:txBody>
      </p:sp>
      <p:sp>
        <p:nvSpPr>
          <p:cNvPr id="5" name="Slide Number Placeholder 4"/>
          <p:cNvSpPr>
            <a:spLocks noGrp="1"/>
          </p:cNvSpPr>
          <p:nvPr>
            <p:ph type="sldNum" sz="quarter" idx="4"/>
          </p:nvPr>
        </p:nvSpPr>
        <p:spPr>
          <a:xfrm>
            <a:off x="6457950" y="6356351"/>
            <a:ext cx="2057400" cy="365125"/>
          </a:xfrm>
        </p:spPr>
        <p:txBody>
          <a:bodyPr/>
          <a:lstStyle/>
          <a:p>
            <a:fld id="{B63E4CEF-BB1E-48C7-AE93-F39F6AA99AD7}" type="slidenum">
              <a:rPr lang="en-US" smtClean="0"/>
              <a:pPr/>
              <a:t>33</a:t>
            </a:fld>
            <a:endParaRPr lang="en-US" dirty="0"/>
          </a:p>
        </p:txBody>
      </p:sp>
      <p:sp>
        <p:nvSpPr>
          <p:cNvPr id="4" name="Rectangle 3"/>
          <p:cNvSpPr/>
          <p:nvPr/>
        </p:nvSpPr>
        <p:spPr>
          <a:xfrm>
            <a:off x="4872005" y="5980068"/>
            <a:ext cx="4097215"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dirty="0" err="1">
                <a:solidFill>
                  <a:srgbClr val="FF0000"/>
                </a:solidFill>
              </a:rPr>
              <a:t>GaDOE</a:t>
            </a:r>
            <a:r>
              <a:rPr lang="en-US" dirty="0">
                <a:solidFill>
                  <a:srgbClr val="FF0000"/>
                </a:solidFill>
              </a:rPr>
              <a:t> Customer Service Survey: </a:t>
            </a:r>
            <a:r>
              <a:rPr lang="en-US" u="sng" dirty="0">
                <a:hlinkClick r:id="rId10"/>
              </a:rPr>
              <a:t>http://gadoe.org/surveys/AsAc-H8PBVZM</a:t>
            </a:r>
            <a:endParaRPr lang="en-US" dirty="0"/>
          </a:p>
        </p:txBody>
      </p:sp>
    </p:spTree>
    <p:extLst>
      <p:ext uri="{BB962C8B-B14F-4D97-AF65-F5344CB8AC3E}">
        <p14:creationId xmlns:p14="http://schemas.microsoft.com/office/powerpoint/2010/main" val="372714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Elementary and Secondary Education Act (ESEA)</a:t>
            </a:r>
          </a:p>
        </p:txBody>
      </p:sp>
      <p:sp>
        <p:nvSpPr>
          <p:cNvPr id="3" name="Content Placeholder 2"/>
          <p:cNvSpPr>
            <a:spLocks noGrp="1"/>
          </p:cNvSpPr>
          <p:nvPr>
            <p:ph idx="1"/>
          </p:nvPr>
        </p:nvSpPr>
        <p:spPr/>
        <p:txBody>
          <a:bodyPr>
            <a:normAutofit/>
          </a:bodyPr>
          <a:lstStyle/>
          <a:p>
            <a:r>
              <a:rPr lang="en-US" dirty="0"/>
              <a:t>Signed into law in 1965 to ensure educational opportunity for every child and provide support for schools</a:t>
            </a:r>
          </a:p>
          <a:p>
            <a:r>
              <a:rPr lang="en-US" dirty="0"/>
              <a:t>Main federal law governing public education</a:t>
            </a:r>
          </a:p>
          <a:p>
            <a:r>
              <a:rPr lang="en-US" dirty="0"/>
              <a:t>Reauthorized in different versions:</a:t>
            </a:r>
          </a:p>
          <a:p>
            <a:pPr lvl="1"/>
            <a:r>
              <a:rPr lang="en-US" dirty="0"/>
              <a:t>No Child Left Behind (2001)</a:t>
            </a:r>
          </a:p>
          <a:p>
            <a:pPr lvl="1"/>
            <a:r>
              <a:rPr lang="en-US" dirty="0"/>
              <a:t>Every Student Succeeds Act (2015)</a:t>
            </a:r>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74884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Opportunity</a:t>
            </a:r>
          </a:p>
        </p:txBody>
      </p:sp>
      <p:sp>
        <p:nvSpPr>
          <p:cNvPr id="3" name="Content Placeholder 2"/>
          <p:cNvSpPr>
            <a:spLocks noGrp="1"/>
          </p:cNvSpPr>
          <p:nvPr>
            <p:ph idx="1"/>
          </p:nvPr>
        </p:nvSpPr>
        <p:spPr/>
        <p:txBody>
          <a:bodyPr>
            <a:normAutofit/>
          </a:bodyPr>
          <a:lstStyle/>
          <a:p>
            <a:r>
              <a:rPr lang="en-US" dirty="0"/>
              <a:t>ESSA is an opportunity for Georgia –                 Georgians are expecting more from their education system</a:t>
            </a:r>
          </a:p>
          <a:p>
            <a:endParaRPr lang="en-US" dirty="0"/>
          </a:p>
          <a:p>
            <a:r>
              <a:rPr lang="en-US" b="1" dirty="0">
                <a:solidFill>
                  <a:schemeClr val="accent6">
                    <a:lumMod val="50000"/>
                  </a:schemeClr>
                </a:solidFill>
              </a:rPr>
              <a:t>Our Mission</a:t>
            </a:r>
          </a:p>
          <a:p>
            <a:pPr lvl="1"/>
            <a:r>
              <a:rPr lang="en-US" dirty="0"/>
              <a:t>Offering a </a:t>
            </a:r>
            <a:r>
              <a:rPr lang="en-US" b="1" i="1" dirty="0"/>
              <a:t>holistic education </a:t>
            </a:r>
            <a:r>
              <a:rPr lang="en-US" dirty="0"/>
              <a:t>to each and every child in the state.</a:t>
            </a:r>
          </a:p>
          <a:p>
            <a:r>
              <a:rPr lang="en-US" b="1" dirty="0">
                <a:solidFill>
                  <a:schemeClr val="accent6">
                    <a:lumMod val="50000"/>
                  </a:schemeClr>
                </a:solidFill>
              </a:rPr>
              <a:t>Our Vision</a:t>
            </a:r>
            <a:endParaRPr lang="en-US" dirty="0">
              <a:solidFill>
                <a:schemeClr val="accent6">
                  <a:lumMod val="50000"/>
                </a:schemeClr>
              </a:solidFill>
            </a:endParaRPr>
          </a:p>
          <a:p>
            <a:pPr lvl="1"/>
            <a:r>
              <a:rPr lang="en-US" b="1" i="1" dirty="0"/>
              <a:t>Educating Georgia’s Future </a:t>
            </a:r>
            <a:r>
              <a:rPr lang="en-US" dirty="0"/>
              <a:t>by graduating students who are ready to learn, ready to live, and ready to lead.</a:t>
            </a:r>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33632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Stakeholder Feedback</a:t>
            </a:r>
          </a:p>
        </p:txBody>
      </p:sp>
      <p:sp>
        <p:nvSpPr>
          <p:cNvPr id="3" name="Content Placeholder 2"/>
          <p:cNvSpPr>
            <a:spLocks noGrp="1"/>
          </p:cNvSpPr>
          <p:nvPr>
            <p:ph idx="1"/>
          </p:nvPr>
        </p:nvSpPr>
        <p:spPr/>
        <p:txBody>
          <a:bodyPr>
            <a:normAutofit/>
          </a:bodyPr>
          <a:lstStyle/>
          <a:p>
            <a:r>
              <a:rPr lang="en-US" dirty="0"/>
              <a:t>A plan for Georgians, by Georgians</a:t>
            </a:r>
          </a:p>
          <a:p>
            <a:pPr lvl="1"/>
            <a:r>
              <a:rPr lang="en-US" dirty="0"/>
              <a:t>8 stakeholder feedback sessions across the state; social media outreach; email feedback; survey responses</a:t>
            </a:r>
          </a:p>
          <a:p>
            <a:pPr lvl="1"/>
            <a:r>
              <a:rPr lang="en-US" dirty="0"/>
              <a:t>Advisory councils – superintendents, parents, teachers, and students</a:t>
            </a:r>
          </a:p>
          <a:p>
            <a:pPr lvl="1"/>
            <a:r>
              <a:rPr lang="en-US" dirty="0"/>
              <a:t>Civil rights organizations, business &amp; industry</a:t>
            </a:r>
          </a:p>
          <a:p>
            <a:pPr lvl="1"/>
            <a:r>
              <a:rPr lang="en-US" dirty="0"/>
              <a:t>State agencies, organizations, nonprofits, and stakeholders were at the table</a:t>
            </a:r>
          </a:p>
          <a:p>
            <a:pPr lvl="1"/>
            <a:r>
              <a:rPr lang="en-US" dirty="0"/>
              <a:t>Meetings: RESAs, conferences, Lt. </a:t>
            </a:r>
            <a:r>
              <a:rPr lang="en-US" dirty="0" err="1"/>
              <a:t>Gov</a:t>
            </a:r>
            <a:r>
              <a:rPr lang="en-US" dirty="0"/>
              <a:t> Business &amp; Industry Summit, Metro Chamber, GPEE, etc.</a:t>
            </a:r>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97214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2" y="334016"/>
            <a:ext cx="6662579" cy="1325563"/>
          </a:xfrm>
        </p:spPr>
        <p:txBody>
          <a:bodyPr>
            <a:normAutofit/>
          </a:bodyPr>
          <a:lstStyle/>
          <a:p>
            <a:r>
              <a:rPr lang="en-US" dirty="0"/>
              <a:t>State Advisory Committee</a:t>
            </a:r>
          </a:p>
        </p:txBody>
      </p:sp>
      <p:sp>
        <p:nvSpPr>
          <p:cNvPr id="3" name="Content Placeholder 2"/>
          <p:cNvSpPr>
            <a:spLocks noGrp="1"/>
          </p:cNvSpPr>
          <p:nvPr>
            <p:ph idx="1"/>
          </p:nvPr>
        </p:nvSpPr>
        <p:spPr/>
        <p:txBody>
          <a:bodyPr>
            <a:normAutofit lnSpcReduction="10000"/>
          </a:bodyPr>
          <a:lstStyle/>
          <a:p>
            <a:r>
              <a:rPr lang="en-US" dirty="0"/>
              <a:t>40 members</a:t>
            </a:r>
          </a:p>
          <a:p>
            <a:r>
              <a:rPr lang="en-US" dirty="0"/>
              <a:t>State agencies, organizations, students, parents, teachers, superintendents, advocacy groups</a:t>
            </a:r>
          </a:p>
          <a:p>
            <a:r>
              <a:rPr lang="en-US" dirty="0"/>
              <a:t>Facilitated by the Carl Vinson Institute of the University of Georgia</a:t>
            </a:r>
          </a:p>
          <a:p>
            <a:r>
              <a:rPr lang="en-US" dirty="0"/>
              <a:t>Charge</a:t>
            </a:r>
          </a:p>
          <a:p>
            <a:pPr lvl="1"/>
            <a:r>
              <a:rPr lang="en-US" dirty="0"/>
              <a:t>Develop areas of focus and guiding principles</a:t>
            </a:r>
          </a:p>
          <a:p>
            <a:pPr lvl="1"/>
            <a:r>
              <a:rPr lang="en-US" dirty="0"/>
              <a:t>Receive and discuss stakeholder feedback</a:t>
            </a:r>
          </a:p>
          <a:p>
            <a:pPr lvl="1"/>
            <a:r>
              <a:rPr lang="en-US" dirty="0"/>
              <a:t>Review the draft of Georgia’s ESSA State Plan</a:t>
            </a:r>
          </a:p>
          <a:p>
            <a:pPr lvl="1"/>
            <a:r>
              <a:rPr lang="en-US" dirty="0"/>
              <a:t>Provide feedback regarding the draft of Georgia’s ESSA State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312523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Working Committees</a:t>
            </a:r>
          </a:p>
        </p:txBody>
      </p:sp>
      <p:sp>
        <p:nvSpPr>
          <p:cNvPr id="3" name="Content Placeholder 2"/>
          <p:cNvSpPr>
            <a:spLocks noGrp="1"/>
          </p:cNvSpPr>
          <p:nvPr>
            <p:ph idx="1"/>
          </p:nvPr>
        </p:nvSpPr>
        <p:spPr/>
        <p:txBody>
          <a:bodyPr>
            <a:normAutofit fontScale="85000" lnSpcReduction="20000"/>
          </a:bodyPr>
          <a:lstStyle/>
          <a:p>
            <a:r>
              <a:rPr lang="en-US" dirty="0"/>
              <a:t>6 working committees</a:t>
            </a:r>
          </a:p>
          <a:p>
            <a:pPr lvl="1"/>
            <a:r>
              <a:rPr lang="en-US" dirty="0"/>
              <a:t>Accountability</a:t>
            </a:r>
          </a:p>
          <a:p>
            <a:pPr lvl="1"/>
            <a:r>
              <a:rPr lang="en-US" dirty="0"/>
              <a:t>Assessment</a:t>
            </a:r>
          </a:p>
          <a:p>
            <a:pPr lvl="1"/>
            <a:r>
              <a:rPr lang="en-US" dirty="0"/>
              <a:t>Federal Programs to Support School Improvement</a:t>
            </a:r>
          </a:p>
          <a:p>
            <a:pPr lvl="1"/>
            <a:r>
              <a:rPr lang="en-US" dirty="0"/>
              <a:t>Education of the Whole Child</a:t>
            </a:r>
          </a:p>
          <a:p>
            <a:pPr lvl="1"/>
            <a:r>
              <a:rPr lang="en-US" dirty="0"/>
              <a:t>Educator &amp; Leader Development</a:t>
            </a:r>
          </a:p>
          <a:p>
            <a:pPr lvl="1"/>
            <a:r>
              <a:rPr lang="en-US" dirty="0"/>
              <a:t>Communications</a:t>
            </a:r>
          </a:p>
          <a:p>
            <a:r>
              <a:rPr lang="en-US" dirty="0"/>
              <a:t>20 members</a:t>
            </a:r>
          </a:p>
          <a:p>
            <a:pPr lvl="1"/>
            <a:r>
              <a:rPr lang="en-US" dirty="0"/>
              <a:t>5 </a:t>
            </a:r>
            <a:r>
              <a:rPr lang="en-US" dirty="0" err="1"/>
              <a:t>GaDOE</a:t>
            </a:r>
            <a:r>
              <a:rPr lang="en-US" dirty="0"/>
              <a:t> staff; 15 stakeholders</a:t>
            </a:r>
          </a:p>
          <a:p>
            <a:r>
              <a:rPr lang="en-US" dirty="0"/>
              <a:t>Scope</a:t>
            </a:r>
          </a:p>
          <a:p>
            <a:pPr lvl="1"/>
            <a:r>
              <a:rPr lang="en-US" dirty="0"/>
              <a:t>Develop feedback questions for stakeholders</a:t>
            </a:r>
          </a:p>
          <a:p>
            <a:pPr lvl="1"/>
            <a:r>
              <a:rPr lang="en-US" dirty="0"/>
              <a:t>Discuss stakeholder input, USED’s regulations and guidance, areas of focus, and assigned portions of ESSA</a:t>
            </a:r>
          </a:p>
          <a:p>
            <a:pPr lvl="1"/>
            <a:r>
              <a:rPr lang="en-US" dirty="0"/>
              <a:t>Coordinate with other working committees to write Georgia’s draft state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299341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Accountability Working Committee</a:t>
            </a:r>
          </a:p>
        </p:txBody>
      </p:sp>
      <p:sp>
        <p:nvSpPr>
          <p:cNvPr id="3" name="Content Placeholder 2"/>
          <p:cNvSpPr>
            <a:spLocks noGrp="1"/>
          </p:cNvSpPr>
          <p:nvPr>
            <p:ph idx="1"/>
          </p:nvPr>
        </p:nvSpPr>
        <p:spPr/>
        <p:txBody>
          <a:bodyPr>
            <a:normAutofit fontScale="77500" lnSpcReduction="20000"/>
          </a:bodyPr>
          <a:lstStyle/>
          <a:p>
            <a:r>
              <a:rPr lang="en-US" dirty="0"/>
              <a:t>Chairs: </a:t>
            </a:r>
          </a:p>
          <a:p>
            <a:pPr lvl="1"/>
            <a:r>
              <a:rPr lang="en-US" dirty="0"/>
              <a:t>Allison Timberlake, Ph.D.</a:t>
            </a:r>
          </a:p>
          <a:p>
            <a:pPr marL="457200" lvl="1" indent="0">
              <a:buNone/>
            </a:pPr>
            <a:r>
              <a:rPr lang="en-US" dirty="0"/>
              <a:t>    Director of Accountability</a:t>
            </a:r>
          </a:p>
          <a:p>
            <a:pPr lvl="1"/>
            <a:r>
              <a:rPr lang="en-US" dirty="0"/>
              <a:t>Molly Howard, Ph.D.</a:t>
            </a:r>
          </a:p>
          <a:p>
            <a:pPr marL="457200" lvl="1" indent="0">
              <a:buNone/>
            </a:pPr>
            <a:r>
              <a:rPr lang="en-US" dirty="0"/>
              <a:t>    Superintendent of Jefferson County School District</a:t>
            </a:r>
          </a:p>
          <a:p>
            <a:r>
              <a:rPr lang="en-US" dirty="0"/>
              <a:t>Members of the committee included:</a:t>
            </a:r>
          </a:p>
          <a:p>
            <a:pPr lvl="1"/>
            <a:r>
              <a:rPr lang="en-US" dirty="0"/>
              <a:t>3 Superintendents or Assistant Superintendents; </a:t>
            </a:r>
          </a:p>
          <a:p>
            <a:pPr lvl="1"/>
            <a:r>
              <a:rPr lang="en-US" dirty="0"/>
              <a:t>6 District Administrators – Assessment, Accountability, and/or Data; School Improvement; Special Education; Instruction; and STEM; </a:t>
            </a:r>
          </a:p>
          <a:p>
            <a:pPr lvl="1"/>
            <a:r>
              <a:rPr lang="en-US" dirty="0"/>
              <a:t>3 Principals or Assistant Principals; </a:t>
            </a:r>
          </a:p>
          <a:p>
            <a:pPr lvl="1"/>
            <a:r>
              <a:rPr lang="en-US" dirty="0"/>
              <a:t>1 Teachers; </a:t>
            </a:r>
          </a:p>
          <a:p>
            <a:pPr lvl="1"/>
            <a:r>
              <a:rPr lang="en-US" dirty="0"/>
              <a:t>1 RESA Representative; </a:t>
            </a:r>
          </a:p>
          <a:p>
            <a:pPr lvl="1"/>
            <a:r>
              <a:rPr lang="en-US" dirty="0"/>
              <a:t>1 GOSA Representative; and</a:t>
            </a:r>
          </a:p>
          <a:p>
            <a:pPr lvl="1"/>
            <a:r>
              <a:rPr lang="en-US" dirty="0"/>
              <a:t>5 </a:t>
            </a:r>
            <a:r>
              <a:rPr lang="en-US" dirty="0" err="1"/>
              <a:t>GaDOE</a:t>
            </a:r>
            <a:r>
              <a:rPr lang="en-US" dirty="0"/>
              <a:t> staff focusing on assessment and accountability; research and policy; data collections and privacy; special education; and career, technical, and agricultural education</a:t>
            </a:r>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158590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c283de7c1d543121b97e3865e0695c85">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65a24ac6028603517bb96f649fe35a73"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F00EE7-5F6E-409F-88CA-8BEF9EFD5F4F}"/>
</file>

<file path=customXml/itemProps2.xml><?xml version="1.0" encoding="utf-8"?>
<ds:datastoreItem xmlns:ds="http://schemas.openxmlformats.org/officeDocument/2006/customXml" ds:itemID="{C088A7C3-2BB5-4A18-898A-30CE89B2372C}"/>
</file>

<file path=customXml/itemProps3.xml><?xml version="1.0" encoding="utf-8"?>
<ds:datastoreItem xmlns:ds="http://schemas.openxmlformats.org/officeDocument/2006/customXml" ds:itemID="{F0E10D9A-AA88-462F-BAC7-DE2B420739C2}"/>
</file>

<file path=docProps/app.xml><?xml version="1.0" encoding="utf-8"?>
<Properties xmlns="http://schemas.openxmlformats.org/officeDocument/2006/extended-properties" xmlns:vt="http://schemas.openxmlformats.org/officeDocument/2006/docPropsVTypes">
  <Template>GaDOE-PowerPoint-WhiteTemplate</Template>
  <TotalTime>10728</TotalTime>
  <Words>3011</Words>
  <Application>Microsoft Office PowerPoint</Application>
  <PresentationFormat>On-screen Show (4:3)</PresentationFormat>
  <Paragraphs>404</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Symbol</vt:lpstr>
      <vt:lpstr>Tahoma</vt:lpstr>
      <vt:lpstr>Times New Roman</vt:lpstr>
      <vt:lpstr>GaDOE-PowerPoint-Template</vt:lpstr>
      <vt:lpstr>Refining Georgia’s Accountability Platform to Reflect School Performance</vt:lpstr>
      <vt:lpstr>Objectives</vt:lpstr>
      <vt:lpstr>ESSA</vt:lpstr>
      <vt:lpstr>Elementary and Secondary Education Act (ESEA)</vt:lpstr>
      <vt:lpstr>Our Opportunity</vt:lpstr>
      <vt:lpstr>Stakeholder Feedback</vt:lpstr>
      <vt:lpstr>State Advisory Committee</vt:lpstr>
      <vt:lpstr>Working Committees</vt:lpstr>
      <vt:lpstr>Accountability Working Committee</vt:lpstr>
      <vt:lpstr>Georgia’s Plan</vt:lpstr>
      <vt:lpstr>Accountability</vt:lpstr>
      <vt:lpstr>Background</vt:lpstr>
      <vt:lpstr>Role of Accountability</vt:lpstr>
      <vt:lpstr>Redesigned CCRPI</vt:lpstr>
      <vt:lpstr>Redesigned CCRPI</vt:lpstr>
      <vt:lpstr>Redesigned CCRPI</vt:lpstr>
      <vt:lpstr>Redesigned CCRPI</vt:lpstr>
      <vt:lpstr>Redesigned CCRPI</vt:lpstr>
      <vt:lpstr>Redesigned CCRPI</vt:lpstr>
      <vt:lpstr>Redesigned CCRPI</vt:lpstr>
      <vt:lpstr>Redesigned CCRPI</vt:lpstr>
      <vt:lpstr>Redesigned CCRPI</vt:lpstr>
      <vt:lpstr>Redesigned CCRPI</vt:lpstr>
      <vt:lpstr>Balancing College and Career Readiness</vt:lpstr>
      <vt:lpstr>Scoring and Reporting</vt:lpstr>
      <vt:lpstr>2018 CCRPI</vt:lpstr>
      <vt:lpstr>Highlights of the Redesigned CCRPI</vt:lpstr>
      <vt:lpstr>Highlights of the Redesigned CCRPI</vt:lpstr>
      <vt:lpstr>Designing New CCRPI Reports</vt:lpstr>
      <vt:lpstr>Designing New CCRPI Reports</vt:lpstr>
      <vt:lpstr>Moving Forward</vt:lpstr>
      <vt:lpstr>More Information</vt:lpstr>
      <vt:lpstr>Accountability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Kris Floyd</cp:lastModifiedBy>
  <cp:revision>304</cp:revision>
  <cp:lastPrinted>2016-06-07T16:11:32Z</cp:lastPrinted>
  <dcterms:created xsi:type="dcterms:W3CDTF">2015-12-01T02:44:20Z</dcterms:created>
  <dcterms:modified xsi:type="dcterms:W3CDTF">2017-09-22T14:22:39Z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