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55.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54.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38.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49.xml" ContentType="application/vnd.openxmlformats-officedocument.presentationml.notesSlide+xml"/>
  <Override PartName="/ppt/notesSlides/notesSlide39.xml" ContentType="application/vnd.openxmlformats-officedocument.presentationml.notesSlide+xml"/>
  <Override PartName="/ppt/notesSlides/notesSlide47.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8.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6"/>
  </p:notesMasterIdLst>
  <p:handoutMasterIdLst>
    <p:handoutMasterId r:id="rId87"/>
  </p:handoutMasterIdLst>
  <p:sldIdLst>
    <p:sldId id="345" r:id="rId2"/>
    <p:sldId id="445" r:id="rId3"/>
    <p:sldId id="423" r:id="rId4"/>
    <p:sldId id="424" r:id="rId5"/>
    <p:sldId id="425" r:id="rId6"/>
    <p:sldId id="443" r:id="rId7"/>
    <p:sldId id="285" r:id="rId8"/>
    <p:sldId id="433" r:id="rId9"/>
    <p:sldId id="434" r:id="rId10"/>
    <p:sldId id="435" r:id="rId11"/>
    <p:sldId id="436" r:id="rId12"/>
    <p:sldId id="437" r:id="rId13"/>
    <p:sldId id="441" r:id="rId14"/>
    <p:sldId id="442" r:id="rId15"/>
    <p:sldId id="444" r:id="rId16"/>
    <p:sldId id="347" r:id="rId17"/>
    <p:sldId id="380" r:id="rId18"/>
    <p:sldId id="359" r:id="rId19"/>
    <p:sldId id="358" r:id="rId20"/>
    <p:sldId id="357" r:id="rId21"/>
    <p:sldId id="426" r:id="rId22"/>
    <p:sldId id="356" r:id="rId23"/>
    <p:sldId id="385" r:id="rId24"/>
    <p:sldId id="386" r:id="rId25"/>
    <p:sldId id="388" r:id="rId26"/>
    <p:sldId id="389" r:id="rId27"/>
    <p:sldId id="427" r:id="rId28"/>
    <p:sldId id="432" r:id="rId29"/>
    <p:sldId id="438" r:id="rId30"/>
    <p:sldId id="439" r:id="rId31"/>
    <p:sldId id="272" r:id="rId32"/>
    <p:sldId id="429" r:id="rId33"/>
    <p:sldId id="430" r:id="rId34"/>
    <p:sldId id="431" r:id="rId35"/>
    <p:sldId id="446" r:id="rId36"/>
    <p:sldId id="447" r:id="rId37"/>
    <p:sldId id="448" r:id="rId38"/>
    <p:sldId id="449" r:id="rId39"/>
    <p:sldId id="450" r:id="rId40"/>
    <p:sldId id="451" r:id="rId41"/>
    <p:sldId id="452" r:id="rId42"/>
    <p:sldId id="453" r:id="rId43"/>
    <p:sldId id="454" r:id="rId44"/>
    <p:sldId id="455" r:id="rId45"/>
    <p:sldId id="456" r:id="rId46"/>
    <p:sldId id="457" r:id="rId47"/>
    <p:sldId id="458" r:id="rId48"/>
    <p:sldId id="459" r:id="rId49"/>
    <p:sldId id="460" r:id="rId50"/>
    <p:sldId id="461" r:id="rId51"/>
    <p:sldId id="462" r:id="rId52"/>
    <p:sldId id="463" r:id="rId53"/>
    <p:sldId id="464" r:id="rId54"/>
    <p:sldId id="465" r:id="rId55"/>
    <p:sldId id="466" r:id="rId56"/>
    <p:sldId id="467" r:id="rId57"/>
    <p:sldId id="468" r:id="rId58"/>
    <p:sldId id="469" r:id="rId59"/>
    <p:sldId id="470" r:id="rId60"/>
    <p:sldId id="471" r:id="rId61"/>
    <p:sldId id="472" r:id="rId62"/>
    <p:sldId id="473" r:id="rId63"/>
    <p:sldId id="474" r:id="rId64"/>
    <p:sldId id="475" r:id="rId65"/>
    <p:sldId id="476" r:id="rId66"/>
    <p:sldId id="477" r:id="rId67"/>
    <p:sldId id="478" r:id="rId68"/>
    <p:sldId id="479" r:id="rId69"/>
    <p:sldId id="480" r:id="rId70"/>
    <p:sldId id="481" r:id="rId71"/>
    <p:sldId id="482" r:id="rId72"/>
    <p:sldId id="483" r:id="rId73"/>
    <p:sldId id="484" r:id="rId74"/>
    <p:sldId id="485" r:id="rId75"/>
    <p:sldId id="486" r:id="rId76"/>
    <p:sldId id="487" r:id="rId77"/>
    <p:sldId id="488" r:id="rId78"/>
    <p:sldId id="489" r:id="rId79"/>
    <p:sldId id="490" r:id="rId80"/>
    <p:sldId id="491" r:id="rId81"/>
    <p:sldId id="492" r:id="rId82"/>
    <p:sldId id="493" r:id="rId83"/>
    <p:sldId id="494" r:id="rId84"/>
    <p:sldId id="495" r:id="rId85"/>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qestemp" initials="q" lastIdx="9" clrIdx="0"/>
  <p:cmAuthor id="1" name="Steve Lucking" initials="SL" lastIdx="2" clrIdx="1"/>
  <p:cmAuthor id="2" name="Kelly Stevens" initials="KS" lastIdx="3" clrIdx="2"/>
  <p:cmAuthor id="3" name="Terry Appleman" initials="TA"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DBA0"/>
    <a:srgbClr val="F0D694"/>
    <a:srgbClr val="CC6600"/>
    <a:srgbClr val="EBC66B"/>
    <a:srgbClr val="0066FF"/>
    <a:srgbClr val="FDC659"/>
    <a:srgbClr val="663300"/>
    <a:srgbClr val="666699"/>
    <a:srgbClr val="7575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92989" autoAdjust="0"/>
  </p:normalViewPr>
  <p:slideViewPr>
    <p:cSldViewPr>
      <p:cViewPr>
        <p:scale>
          <a:sx n="100" d="100"/>
          <a:sy n="100" d="100"/>
        </p:scale>
        <p:origin x="-306" y="-126"/>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95" Type="http://schemas.openxmlformats.org/officeDocument/2006/relationships/customXml" Target="../customXml/item3.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9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17A5980B-3578-4A74-900C-447D9664704D}" type="datetimeFigureOut">
              <a:rPr lang="en-US" smtClean="0"/>
              <a:t>8/16/2012</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CF80BD3A-6C1B-4281-ACC8-1726253C5EA9}" type="slidenum">
              <a:rPr lang="en-US" smtClean="0"/>
              <a:t>‹#›</a:t>
            </a:fld>
            <a:endParaRPr lang="en-US"/>
          </a:p>
        </p:txBody>
      </p:sp>
    </p:spTree>
    <p:extLst>
      <p:ext uri="{BB962C8B-B14F-4D97-AF65-F5344CB8AC3E}">
        <p14:creationId xmlns:p14="http://schemas.microsoft.com/office/powerpoint/2010/main" val="3442972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77" tIns="45789" rIns="91577" bIns="4578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7531" y="0"/>
            <a:ext cx="3043979" cy="465773"/>
          </a:xfrm>
          <a:prstGeom prst="rect">
            <a:avLst/>
          </a:prstGeom>
        </p:spPr>
        <p:txBody>
          <a:bodyPr vert="horz" lIns="91577" tIns="45789" rIns="91577" bIns="45789" rtlCol="0"/>
          <a:lstStyle>
            <a:lvl1pPr algn="r" fontAlgn="auto">
              <a:spcBef>
                <a:spcPts val="0"/>
              </a:spcBef>
              <a:spcAft>
                <a:spcPts val="0"/>
              </a:spcAft>
              <a:defRPr sz="1200" smtClean="0">
                <a:latin typeface="+mn-lt"/>
                <a:cs typeface="+mn-cs"/>
              </a:defRPr>
            </a:lvl1pPr>
          </a:lstStyle>
          <a:p>
            <a:pPr>
              <a:defRPr/>
            </a:pPr>
            <a:fld id="{3C364F33-9F04-43D9-8119-D369429E3552}" type="datetimeFigureOut">
              <a:rPr lang="en-US"/>
              <a:pPr>
                <a:defRPr/>
              </a:pPr>
              <a:t>8/16/2012</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577" tIns="45789" rIns="91577" bIns="45789" rtlCol="0" anchor="ctr"/>
          <a:lstStyle/>
          <a:p>
            <a:pPr lvl="0"/>
            <a:endParaRPr lang="en-US" noProof="0" dirty="0"/>
          </a:p>
        </p:txBody>
      </p:sp>
      <p:sp>
        <p:nvSpPr>
          <p:cNvPr id="5" name="Notes Placeholder 4"/>
          <p:cNvSpPr>
            <a:spLocks noGrp="1"/>
          </p:cNvSpPr>
          <p:nvPr>
            <p:ph type="body" sz="quarter" idx="3"/>
          </p:nvPr>
        </p:nvSpPr>
        <p:spPr>
          <a:xfrm>
            <a:off x="702946" y="4422459"/>
            <a:ext cx="5617208" cy="4188778"/>
          </a:xfrm>
          <a:prstGeom prst="rect">
            <a:avLst/>
          </a:prstGeom>
        </p:spPr>
        <p:txBody>
          <a:bodyPr vert="horz" lIns="91577" tIns="45789" rIns="91577" bIns="457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41738"/>
            <a:ext cx="3043979" cy="465773"/>
          </a:xfrm>
          <a:prstGeom prst="rect">
            <a:avLst/>
          </a:prstGeom>
        </p:spPr>
        <p:txBody>
          <a:bodyPr vert="horz" lIns="91577" tIns="45789" rIns="91577" bIns="4578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7531" y="8841738"/>
            <a:ext cx="3043979" cy="465773"/>
          </a:xfrm>
          <a:prstGeom prst="rect">
            <a:avLst/>
          </a:prstGeom>
        </p:spPr>
        <p:txBody>
          <a:bodyPr vert="horz" lIns="91577" tIns="45789" rIns="91577" bIns="45789" rtlCol="0" anchor="b"/>
          <a:lstStyle>
            <a:lvl1pPr algn="r" fontAlgn="auto">
              <a:spcBef>
                <a:spcPts val="0"/>
              </a:spcBef>
              <a:spcAft>
                <a:spcPts val="0"/>
              </a:spcAft>
              <a:defRPr sz="1200" smtClean="0">
                <a:latin typeface="+mn-lt"/>
                <a:cs typeface="+mn-cs"/>
              </a:defRPr>
            </a:lvl1pPr>
          </a:lstStyle>
          <a:p>
            <a:pPr>
              <a:defRPr/>
            </a:pPr>
            <a:fld id="{3EA459E6-56CC-4C1D-B097-144C50056DFC}" type="slidenum">
              <a:rPr lang="en-US"/>
              <a:pPr>
                <a:defRPr/>
              </a:pPr>
              <a:t>‹#›</a:t>
            </a:fld>
            <a:endParaRPr lang="en-US" dirty="0"/>
          </a:p>
        </p:txBody>
      </p:sp>
    </p:spTree>
    <p:extLst>
      <p:ext uri="{BB962C8B-B14F-4D97-AF65-F5344CB8AC3E}">
        <p14:creationId xmlns:p14="http://schemas.microsoft.com/office/powerpoint/2010/main" val="20168177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1</a:t>
            </a:fld>
            <a:endParaRPr lang="en-US" dirty="0"/>
          </a:p>
        </p:txBody>
      </p:sp>
    </p:spTree>
    <p:extLst>
      <p:ext uri="{BB962C8B-B14F-4D97-AF65-F5344CB8AC3E}">
        <p14:creationId xmlns:p14="http://schemas.microsoft.com/office/powerpoint/2010/main" val="3279654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using</a:t>
            </a:r>
            <a:r>
              <a:rPr lang="en-US" baseline="0" dirty="0" smtClean="0"/>
              <a:t> and acronym or terminology may not be universally understood, it is a good idea to define it. (e.g., If TGC means Third Grade Classroom, make sure you define that so that the student receives credit for the new setting).</a:t>
            </a:r>
          </a:p>
          <a:p>
            <a:r>
              <a:rPr lang="en-US" dirty="0" smtClean="0"/>
              <a:t>For example- doing a math worksheet alone at a desk in the hallway is NOT a purposeful setting for the task.</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15</a:t>
            </a:fld>
            <a:endParaRPr lang="en-US" dirty="0"/>
          </a:p>
        </p:txBody>
      </p:sp>
    </p:spTree>
    <p:extLst>
      <p:ext uri="{BB962C8B-B14F-4D97-AF65-F5344CB8AC3E}">
        <p14:creationId xmlns:p14="http://schemas.microsoft.com/office/powerpoint/2010/main" val="418159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943" indent="-228943">
              <a:buAutoNum type="arabicPeriod"/>
            </a:pPr>
            <a:r>
              <a:rPr lang="en-US" dirty="0" smtClean="0"/>
              <a:t>The task description is written to address the standards-based task- in this case, making personal budget decisions regarding needs and wants.</a:t>
            </a:r>
          </a:p>
          <a:p>
            <a:pPr marL="228943" indent="-228943">
              <a:buAutoNum type="arabicPeriod"/>
            </a:pPr>
            <a:r>
              <a:rPr lang="en-US" dirty="0" smtClean="0"/>
              <a:t>The questions asked of the student have been provided.</a:t>
            </a:r>
          </a:p>
          <a:p>
            <a:pPr marL="228943" indent="-228943">
              <a:buAutoNum type="arabicPeriod"/>
            </a:pPr>
            <a:r>
              <a:rPr lang="en-US" dirty="0" smtClean="0"/>
              <a:t>The student’s responses are recorded on the work sample.</a:t>
            </a:r>
          </a:p>
          <a:p>
            <a:pPr marL="228943" indent="-228943">
              <a:buAutoNum type="arabicPeriod"/>
            </a:pPr>
            <a:r>
              <a:rPr lang="en-US" dirty="0" smtClean="0"/>
              <a:t>The correctness of the student response has been marked (</a:t>
            </a:r>
            <a:r>
              <a:rPr lang="en-US" dirty="0" smtClean="0">
                <a:sym typeface="Wingdings"/>
              </a:rPr>
              <a:t> for correct; x for incorrect) and his</a:t>
            </a:r>
            <a:r>
              <a:rPr lang="en-US" baseline="0" dirty="0" smtClean="0">
                <a:sym typeface="Wingdings"/>
              </a:rPr>
              <a:t> score has been documented (2/4 = 50%)</a:t>
            </a:r>
            <a:endParaRPr lang="en-US" dirty="0" smtClean="0">
              <a:sym typeface="Wingdings"/>
            </a:endParaRPr>
          </a:p>
          <a:p>
            <a:pPr marL="228943" indent="-228943">
              <a:buAutoNum type="arabicPeriod"/>
            </a:pPr>
            <a:r>
              <a:rPr lang="en-US" dirty="0" smtClean="0">
                <a:sym typeface="Wingdings"/>
              </a:rPr>
              <a:t>The type and frequency of prompting has been recorded (Independent/None; “…decided for himself</a:t>
            </a:r>
            <a:r>
              <a:rPr lang="en-US" baseline="0" dirty="0" smtClean="0">
                <a:sym typeface="Wingdings"/>
              </a:rPr>
              <a:t> what should be bought first); no contradictions or extraneous annotations.</a:t>
            </a:r>
          </a:p>
          <a:p>
            <a:pPr marL="228943" indent="-228943">
              <a:buAutoNum type="arabicPeriod"/>
            </a:pPr>
            <a:r>
              <a:rPr lang="en-US" baseline="0" dirty="0" smtClean="0">
                <a:sym typeface="Wingdings"/>
              </a:rPr>
              <a:t>The nature of the interaction has been recorded (special </a:t>
            </a:r>
            <a:r>
              <a:rPr lang="en-US" baseline="0" dirty="0" err="1" smtClean="0">
                <a:sym typeface="Wingdings"/>
              </a:rPr>
              <a:t>ed</a:t>
            </a:r>
            <a:r>
              <a:rPr lang="en-US" baseline="0" dirty="0" smtClean="0">
                <a:sym typeface="Wingdings"/>
              </a:rPr>
              <a:t> teacher read the questions…M      verbally gave his answers; Nurse provided physical assistance to mark). In this case, the physical assistance provided by the nurse is an interaction that occurred during the task but is NOT counted as prompting as her assistance occurred after he answered the questions).</a:t>
            </a:r>
          </a:p>
          <a:p>
            <a:pPr marL="228943" indent="-228943">
              <a:buAutoNum type="arabicPeriod"/>
            </a:pPr>
            <a:r>
              <a:rPr lang="en-US" baseline="0" dirty="0" smtClean="0">
                <a:sym typeface="Wingdings"/>
              </a:rPr>
              <a:t>Setting is noted.</a:t>
            </a:r>
          </a:p>
          <a:p>
            <a:r>
              <a:rPr lang="en-US" baseline="0" dirty="0" smtClean="0">
                <a:sym typeface="Wingdings"/>
              </a:rPr>
              <a:t>No contradictory information!!</a:t>
            </a:r>
            <a:endParaRPr lang="en-US" dirty="0" smtClean="0"/>
          </a:p>
          <a:p>
            <a:pPr marL="228943" indent="-228943">
              <a:buAutoNum type="arabicPeriod"/>
            </a:pP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16</a:t>
            </a:fld>
            <a:endParaRPr lang="en-US" dirty="0"/>
          </a:p>
        </p:txBody>
      </p:sp>
    </p:spTree>
    <p:extLst>
      <p:ext uri="{BB962C8B-B14F-4D97-AF65-F5344CB8AC3E}">
        <p14:creationId xmlns:p14="http://schemas.microsoft.com/office/powerpoint/2010/main" val="377231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on annotation page is consistent with information on student work. Documentation is clear and concise and does not contradict itself.</a:t>
            </a:r>
          </a:p>
          <a:p>
            <a:r>
              <a:rPr lang="en-US" dirty="0" smtClean="0"/>
              <a:t>Interaction with nurse is specifically documented</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17</a:t>
            </a:fld>
            <a:endParaRPr lang="en-US" dirty="0"/>
          </a:p>
        </p:txBody>
      </p:sp>
    </p:spTree>
    <p:extLst>
      <p:ext uri="{BB962C8B-B14F-4D97-AF65-F5344CB8AC3E}">
        <p14:creationId xmlns:p14="http://schemas.microsoft.com/office/powerpoint/2010/main" val="811029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228943" indent="-228943">
              <a:buAutoNum type="arabicPeriod"/>
            </a:pP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18</a:t>
            </a:fld>
            <a:endParaRPr lang="en-US" dirty="0"/>
          </a:p>
        </p:txBody>
      </p:sp>
    </p:spTree>
    <p:extLst>
      <p:ext uri="{BB962C8B-B14F-4D97-AF65-F5344CB8AC3E}">
        <p14:creationId xmlns:p14="http://schemas.microsoft.com/office/powerpoint/2010/main" val="4037240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description of the assessment task should make</a:t>
            </a:r>
            <a:r>
              <a:rPr lang="en-US" baseline="0" dirty="0" smtClean="0"/>
              <a:t> clear what the student is being evaluated on as it relates to the curriculum standard and element/indicator.</a:t>
            </a:r>
          </a:p>
          <a:p>
            <a:r>
              <a:rPr lang="en-US" dirty="0" smtClean="0"/>
              <a:t>Many of these steps, such as spinning the spinner </a:t>
            </a:r>
            <a:r>
              <a:rPr lang="en-US" baseline="0" dirty="0" smtClean="0"/>
              <a:t> and gluing down pieces are immaterial to the student’s ability to demonstrate his knowledge of spending within a personal budget.</a:t>
            </a:r>
          </a:p>
          <a:p>
            <a:r>
              <a:rPr lang="en-US" baseline="0" dirty="0" smtClean="0"/>
              <a:t>Combining documentation of accuracy and prompting will not lead to a nonscorable entry and is done at the discretion of the teacher. However,  it can lead to a lower score.</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19</a:t>
            </a:fld>
            <a:endParaRPr lang="en-US" dirty="0"/>
          </a:p>
        </p:txBody>
      </p:sp>
    </p:spTree>
    <p:extLst>
      <p:ext uri="{BB962C8B-B14F-4D97-AF65-F5344CB8AC3E}">
        <p14:creationId xmlns:p14="http://schemas.microsoft.com/office/powerpoint/2010/main" val="1089855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20</a:t>
            </a:fld>
            <a:endParaRPr lang="en-US" dirty="0"/>
          </a:p>
        </p:txBody>
      </p:sp>
    </p:spTree>
    <p:extLst>
      <p:ext uri="{BB962C8B-B14F-4D97-AF65-F5344CB8AC3E}">
        <p14:creationId xmlns:p14="http://schemas.microsoft.com/office/powerpoint/2010/main" val="4168186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943" indent="-228943" defTabSz="915772">
              <a:buFontTx/>
              <a:buAutoNum type="arabicPeriod"/>
              <a:defRPr/>
            </a:pPr>
            <a:r>
              <a:rPr lang="en-US" dirty="0"/>
              <a:t>Task description is clear and focused on standards-based skill (personal budget questions about spending and saving).</a:t>
            </a:r>
          </a:p>
          <a:p>
            <a:pPr marL="228943" indent="-228943" defTabSz="915772">
              <a:buFontTx/>
              <a:buAutoNum type="arabicPeriod"/>
              <a:defRPr/>
            </a:pPr>
            <a:r>
              <a:rPr lang="en-US" dirty="0"/>
              <a:t>Questions have been provided; Information about the multiple steps involved in the spending game will be considered as part of the task complexity.</a:t>
            </a:r>
          </a:p>
          <a:p>
            <a:pPr marL="228943" indent="-228943" defTabSz="915772">
              <a:buFontTx/>
              <a:buAutoNum type="arabicPeriod"/>
              <a:defRPr/>
            </a:pPr>
            <a:r>
              <a:rPr lang="en-US" dirty="0"/>
              <a:t>Student’s responses are clearly marked (colored responses with a marker).</a:t>
            </a:r>
          </a:p>
          <a:p>
            <a:pPr marL="228943" indent="-228943" defTabSz="915772">
              <a:buFontTx/>
              <a:buAutoNum type="arabicPeriod"/>
              <a:defRPr/>
            </a:pPr>
            <a:r>
              <a:rPr lang="en-US" dirty="0"/>
              <a:t>Correctness of the response has been documented (</a:t>
            </a:r>
            <a:r>
              <a:rPr lang="en-US" dirty="0">
                <a:sym typeface="Wingdings"/>
              </a:rPr>
              <a:t> for correct; 2/2- 100%).</a:t>
            </a:r>
          </a:p>
          <a:p>
            <a:pPr marL="228943" indent="-228943" defTabSz="915772">
              <a:buFontTx/>
              <a:buAutoNum type="arabicPeriod"/>
              <a:defRPr/>
            </a:pPr>
            <a:r>
              <a:rPr lang="en-US" dirty="0">
                <a:sym typeface="Wingdings"/>
              </a:rPr>
              <a:t>Prompting has been documented separately from accuracy; documentation is consistent between the annotation page and the evidence.</a:t>
            </a:r>
          </a:p>
          <a:p>
            <a:pPr marL="228943" indent="-228943" defTabSz="915772">
              <a:buFontTx/>
              <a:buAutoNum type="arabicPeriod"/>
              <a:defRPr/>
            </a:pPr>
            <a:r>
              <a:rPr lang="en-US" dirty="0">
                <a:sym typeface="Wingdings"/>
              </a:rPr>
              <a:t>Nature of the interactions has been described (interacted with classmates during the game; special </a:t>
            </a:r>
            <a:r>
              <a:rPr lang="en-US" dirty="0" err="1">
                <a:sym typeface="Wingdings"/>
              </a:rPr>
              <a:t>ed</a:t>
            </a:r>
            <a:r>
              <a:rPr lang="en-US" dirty="0">
                <a:sym typeface="Wingdings"/>
              </a:rPr>
              <a:t> teacher added the money and asked the questions).</a:t>
            </a:r>
          </a:p>
          <a:p>
            <a:pPr marL="228943" indent="-228943" defTabSz="915772">
              <a:buFontTx/>
              <a:buAutoNum type="arabicPeriod"/>
              <a:defRPr/>
            </a:pPr>
            <a:r>
              <a:rPr lang="en-US" dirty="0">
                <a:sym typeface="Wingdings"/>
              </a:rPr>
              <a:t>Setting documented (Special Ed Classroom).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21</a:t>
            </a:fld>
            <a:endParaRPr lang="en-US" dirty="0"/>
          </a:p>
        </p:txBody>
      </p:sp>
    </p:spTree>
    <p:extLst>
      <p:ext uri="{BB962C8B-B14F-4D97-AF65-F5344CB8AC3E}">
        <p14:creationId xmlns:p14="http://schemas.microsoft.com/office/powerpoint/2010/main" val="3681201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22</a:t>
            </a:fld>
            <a:endParaRPr lang="en-US" dirty="0"/>
          </a:p>
        </p:txBody>
      </p:sp>
    </p:spTree>
    <p:extLst>
      <p:ext uri="{BB962C8B-B14F-4D97-AF65-F5344CB8AC3E}">
        <p14:creationId xmlns:p14="http://schemas.microsoft.com/office/powerpoint/2010/main" val="1942649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23</a:t>
            </a:fld>
            <a:endParaRPr lang="en-US" dirty="0"/>
          </a:p>
        </p:txBody>
      </p:sp>
    </p:spTree>
    <p:extLst>
      <p:ext uri="{BB962C8B-B14F-4D97-AF65-F5344CB8AC3E}">
        <p14:creationId xmlns:p14="http://schemas.microsoft.com/office/powerpoint/2010/main" val="2150204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24</a:t>
            </a:fld>
            <a:endParaRPr lang="en-US" dirty="0"/>
          </a:p>
        </p:txBody>
      </p:sp>
    </p:spTree>
    <p:extLst>
      <p:ext uri="{BB962C8B-B14F-4D97-AF65-F5344CB8AC3E}">
        <p14:creationId xmlns:p14="http://schemas.microsoft.com/office/powerpoint/2010/main" val="2983181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Manuals are provided for each teacher administering the GAA. If you have not received your own copy of</a:t>
            </a:r>
            <a:r>
              <a:rPr lang="en-US" baseline="0" dirty="0" smtClean="0"/>
              <a:t> the manual, please see your test coordinator immediately.</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4</a:t>
            </a:fld>
            <a:endParaRPr lang="en-US" dirty="0"/>
          </a:p>
        </p:txBody>
      </p:sp>
    </p:spTree>
    <p:extLst>
      <p:ext uri="{BB962C8B-B14F-4D97-AF65-F5344CB8AC3E}">
        <p14:creationId xmlns:p14="http://schemas.microsoft.com/office/powerpoint/2010/main" val="397054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dates would</a:t>
            </a:r>
            <a:r>
              <a:rPr lang="en-US" baseline="0" dirty="0" smtClean="0"/>
              <a:t> be better</a:t>
            </a:r>
            <a:r>
              <a:rPr lang="en-US" dirty="0" smtClean="0"/>
              <a:t> documented via a Data Sheet.</a:t>
            </a:r>
          </a:p>
          <a:p>
            <a:r>
              <a:rPr lang="en-US" dirty="0" smtClean="0"/>
              <a:t>For the purpose</a:t>
            </a:r>
            <a:r>
              <a:rPr lang="en-US" baseline="0" dirty="0" smtClean="0"/>
              <a:t> of scoring, it was assumed that the student was answering questions about logical order to demonstrate reading comprehension. </a:t>
            </a:r>
          </a:p>
          <a:p>
            <a:r>
              <a:rPr lang="en-US" dirty="0"/>
              <a:t>Documentation of interaction should be specific to that which occurred during the instructional task. This annotation provides a list of people with whom he interacted with no description of the quality of the interaction or how it was relevant to the instructional task.</a:t>
            </a:r>
          </a:p>
          <a:p>
            <a:r>
              <a:rPr lang="en-US" dirty="0"/>
              <a:t>It is clear from this documentation that the student required only limited verbal prompting to answer the questions. Use caution when providing unnecessary annotation about prompting about parts of the task that do not demonstrate the student’s knowledge and skill related to the standard and element (e.g., food prep, gluing, encouragement, etc.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25</a:t>
            </a:fld>
            <a:endParaRPr lang="en-US" dirty="0"/>
          </a:p>
        </p:txBody>
      </p:sp>
    </p:spTree>
    <p:extLst>
      <p:ext uri="{BB962C8B-B14F-4D97-AF65-F5344CB8AC3E}">
        <p14:creationId xmlns:p14="http://schemas.microsoft.com/office/powerpoint/2010/main" val="1909818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limited gestural, verbal, and physical prompting required for the food preparation does not need to be documented.</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26</a:t>
            </a:fld>
            <a:endParaRPr lang="en-US" dirty="0"/>
          </a:p>
        </p:txBody>
      </p:sp>
    </p:spTree>
    <p:extLst>
      <p:ext uri="{BB962C8B-B14F-4D97-AF65-F5344CB8AC3E}">
        <p14:creationId xmlns:p14="http://schemas.microsoft.com/office/powerpoint/2010/main" val="803188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criterion for correctness</a:t>
            </a:r>
            <a:r>
              <a:rPr lang="en-US" baseline="0" dirty="0" smtClean="0"/>
              <a:t> has been documented- “answers were scored as correct only if they followed the same order as those given in the written directions.”</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27</a:t>
            </a:fld>
            <a:endParaRPr lang="en-US" dirty="0"/>
          </a:p>
        </p:txBody>
      </p:sp>
    </p:spTree>
    <p:extLst>
      <p:ext uri="{BB962C8B-B14F-4D97-AF65-F5344CB8AC3E}">
        <p14:creationId xmlns:p14="http://schemas.microsoft.com/office/powerpoint/2010/main" val="180754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accuracy, task complexity, and level of independence demonstrated</a:t>
            </a:r>
            <a:r>
              <a:rPr lang="en-US" baseline="0" dirty="0" smtClean="0"/>
              <a:t> by the student is considered for each task. The change in each dimension from Collection Period 1 to Collection Period 2 is considered together to determine the student’s score.</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28</a:t>
            </a:fld>
            <a:endParaRPr lang="en-US" dirty="0"/>
          </a:p>
        </p:txBody>
      </p:sp>
    </p:spTree>
    <p:extLst>
      <p:ext uri="{BB962C8B-B14F-4D97-AF65-F5344CB8AC3E}">
        <p14:creationId xmlns:p14="http://schemas.microsoft.com/office/powerpoint/2010/main" val="2334779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Don’ts- Contradictory or superfluous annotations can lead to lower scores; including instructions or encouragement as part of prompting can lead to lower scores.</a:t>
            </a:r>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29</a:t>
            </a:fld>
            <a:endParaRPr lang="en-US" dirty="0"/>
          </a:p>
        </p:txBody>
      </p:sp>
    </p:spTree>
    <p:extLst>
      <p:ext uri="{BB962C8B-B14F-4D97-AF65-F5344CB8AC3E}">
        <p14:creationId xmlns:p14="http://schemas.microsoft.com/office/powerpoint/2010/main" val="2020796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9D03C9-3B2B-4A6A-836F-6CFFAAA76729}" type="slidenum">
              <a:rPr lang="en-US"/>
              <a:pPr/>
              <a:t>30</a:t>
            </a:fld>
            <a:endParaRPr lang="en-US" dirty="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r>
              <a:rPr lang="en-US" dirty="0"/>
              <a:t>NAAC Video- Beatles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Evaluation link at the end of the presentation</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31</a:t>
            </a:fld>
            <a:endParaRPr lang="en-US" dirty="0"/>
          </a:p>
        </p:txBody>
      </p:sp>
    </p:spTree>
    <p:extLst>
      <p:ext uri="{BB962C8B-B14F-4D97-AF65-F5344CB8AC3E}">
        <p14:creationId xmlns:p14="http://schemas.microsoft.com/office/powerpoint/2010/main" val="3728841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Double click on the link</a:t>
            </a:r>
          </a:p>
        </p:txBody>
      </p:sp>
      <p:sp>
        <p:nvSpPr>
          <p:cNvPr id="4" name="Slide Number Placeholder 3"/>
          <p:cNvSpPr>
            <a:spLocks noGrp="1"/>
          </p:cNvSpPr>
          <p:nvPr>
            <p:ph type="sldNum" sz="quarter" idx="5"/>
          </p:nvPr>
        </p:nvSpPr>
        <p:spPr/>
        <p:txBody>
          <a:bodyPr/>
          <a:lstStyle/>
          <a:p>
            <a:pPr>
              <a:defRPr/>
            </a:pPr>
            <a:fld id="{B121BBA3-5E3B-4C62-8E06-CE23C342AEC6}" type="slidenum">
              <a:rPr lang="en-US" smtClean="0"/>
              <a:pPr>
                <a:defRPr/>
              </a:pPr>
              <a:t>32</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383AA22-DA85-403D-AF69-9BBFACFFEA43}" type="slidenum">
              <a:rPr lang="en-US" smtClean="0"/>
              <a:pPr>
                <a:defRPr/>
              </a:pPr>
              <a:t>33</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D17F081D-07F6-4961-9B9E-B4C1F33C186D}" type="slidenum">
              <a:rPr lang="en-US" smtClean="0"/>
              <a:pPr>
                <a:defRPr/>
              </a:pPr>
              <a:t>34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Documentation that is unclear, contradictory, or superfluous can result in lower scores for the student–or in the entry being nonscorable</a:t>
            </a:r>
            <a:endParaRPr lang="en-US"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6</a:t>
            </a:fld>
            <a:endParaRPr lang="en-US" dirty="0"/>
          </a:p>
        </p:txBody>
      </p:sp>
    </p:spTree>
    <p:extLst>
      <p:ext uri="{BB962C8B-B14F-4D97-AF65-F5344CB8AC3E}">
        <p14:creationId xmlns:p14="http://schemas.microsoft.com/office/powerpoint/2010/main" val="3185223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35</a:t>
            </a:fld>
            <a:endParaRPr lang="en-US" dirty="0"/>
          </a:p>
        </p:txBody>
      </p:sp>
    </p:spTree>
    <p:extLst>
      <p:ext uri="{BB962C8B-B14F-4D97-AF65-F5344CB8AC3E}">
        <p14:creationId xmlns:p14="http://schemas.microsoft.com/office/powerpoint/2010/main" val="2678141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of you who logged on for</a:t>
            </a:r>
            <a:r>
              <a:rPr lang="en-US" baseline="0" dirty="0" smtClean="0"/>
              <a:t> Module A on Documentation, w</a:t>
            </a:r>
            <a:r>
              <a:rPr lang="en-US" dirty="0" smtClean="0"/>
              <a:t>e intentionally paired these</a:t>
            </a:r>
            <a:r>
              <a:rPr lang="en-US" baseline="0" dirty="0" smtClean="0"/>
              <a:t> two presentations to reinforce the idea that everything works together- from the way annotations are recorded to how the pieces of evidence are considered together first within and then across collection periods- to determine the final score assigned to </a:t>
            </a:r>
            <a:r>
              <a:rPr lang="en-US" baseline="0" smtClean="0"/>
              <a:t>the student.</a:t>
            </a:r>
            <a:r>
              <a:rPr lang="en-US" smtClean="0"/>
              <a:t> </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38</a:t>
            </a:fld>
            <a:endParaRPr lang="en-US" dirty="0"/>
          </a:p>
        </p:txBody>
      </p:sp>
    </p:spTree>
    <p:extLst>
      <p:ext uri="{BB962C8B-B14F-4D97-AF65-F5344CB8AC3E}">
        <p14:creationId xmlns:p14="http://schemas.microsoft.com/office/powerpoint/2010/main" val="4111161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scores that have been assigned to these entries were determined by a rangefinding committee of Georgia educators.</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39</a:t>
            </a:fld>
            <a:endParaRPr lang="en-US" dirty="0"/>
          </a:p>
        </p:txBody>
      </p:sp>
    </p:spTree>
    <p:extLst>
      <p:ext uri="{BB962C8B-B14F-4D97-AF65-F5344CB8AC3E}">
        <p14:creationId xmlns:p14="http://schemas.microsoft.com/office/powerpoint/2010/main" val="1420214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Nonscorable entries due to insufficient evidence or procedures can be avoided by following this checklist and being well versed in the evidence requirements.</a:t>
            </a:r>
          </a:p>
          <a:p>
            <a:r>
              <a:rPr lang="en-US" dirty="0" smtClean="0"/>
              <a:t>Reminder- only Team Leaders, the Scoring Director,  the GAA Project Manager</a:t>
            </a:r>
            <a:r>
              <a:rPr lang="en-US" baseline="0" dirty="0" smtClean="0"/>
              <a:t> or GaDOE personnel can verify a nonscorable code for a portfolio entry. If a reader feels that any of the criteria in the decision tree has not been met, he/she will flag the entry for a Team Leader who will verify the nonscorable nature of the issue before sending it through.</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41</a:t>
            </a:fld>
            <a:endParaRPr lang="en-US" dirty="0"/>
          </a:p>
        </p:txBody>
      </p:sp>
    </p:spTree>
    <p:extLst>
      <p:ext uri="{BB962C8B-B14F-4D97-AF65-F5344CB8AC3E}">
        <p14:creationId xmlns:p14="http://schemas.microsoft.com/office/powerpoint/2010/main" val="3076269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43</a:t>
            </a:fld>
            <a:endParaRPr lang="en-US" dirty="0"/>
          </a:p>
        </p:txBody>
      </p:sp>
    </p:spTree>
    <p:extLst>
      <p:ext uri="{BB962C8B-B14F-4D97-AF65-F5344CB8AC3E}">
        <p14:creationId xmlns:p14="http://schemas.microsoft.com/office/powerpoint/2010/main" val="31312460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Fidelity to Standard is scored on a 3-point scale</a:t>
            </a:r>
          </a:p>
          <a:p>
            <a:r>
              <a:rPr lang="en-US" dirty="0" smtClean="0"/>
              <a:t>Context,</a:t>
            </a:r>
            <a:r>
              <a:rPr lang="en-US" baseline="0" dirty="0" smtClean="0"/>
              <a:t> Achievement/Progress, and Generalization are scored on a 4-point scale.</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44</a:t>
            </a:fld>
            <a:endParaRPr lang="en-US" dirty="0"/>
          </a:p>
        </p:txBody>
      </p:sp>
    </p:spTree>
    <p:extLst>
      <p:ext uri="{BB962C8B-B14F-4D97-AF65-F5344CB8AC3E}">
        <p14:creationId xmlns:p14="http://schemas.microsoft.com/office/powerpoint/2010/main" val="16308245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questions must be asked for each piece of evidence submitted for the entry. </a:t>
            </a:r>
          </a:p>
          <a:p>
            <a:r>
              <a:rPr lang="en-US" dirty="0" smtClean="0"/>
              <a:t>If even</a:t>
            </a:r>
            <a:r>
              <a:rPr lang="en-US" baseline="0" dirty="0" smtClean="0"/>
              <a:t> one task does not align, the entry is nonscorable.</a:t>
            </a:r>
          </a:p>
          <a:p>
            <a:r>
              <a:rPr lang="en-US" baseline="0" dirty="0" smtClean="0"/>
              <a:t>If the tasks align, but the work produced by the student is not academic, the entry would receive a score of “1” in Fidelity.</a:t>
            </a:r>
          </a:p>
          <a:p>
            <a:r>
              <a:rPr lang="en-US" baseline="0" dirty="0" smtClean="0"/>
              <a:t>If the student work is at a prerequisite or entry level, the entry would receive a score of “2” in Fidelity.</a:t>
            </a:r>
          </a:p>
          <a:p>
            <a:r>
              <a:rPr lang="en-US" baseline="0" dirty="0" smtClean="0"/>
              <a:t>If the student work is approaching basic grade level expectations BUT all aspects of the element (or standard) have not been addressed, the entry would receive a score of “2” in Fidelity.</a:t>
            </a:r>
          </a:p>
          <a:p>
            <a:r>
              <a:rPr lang="en-US" baseline="0" dirty="0" smtClean="0"/>
              <a:t>If all aspects of the element  are addressed AND the student work is approaching basic grade level expectations, the entry would receive a score of “3” in Fidelity.</a:t>
            </a:r>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45</a:t>
            </a:fld>
            <a:endParaRPr lang="en-US" dirty="0"/>
          </a:p>
        </p:txBody>
      </p:sp>
    </p:spTree>
    <p:extLst>
      <p:ext uri="{BB962C8B-B14F-4D97-AF65-F5344CB8AC3E}">
        <p14:creationId xmlns:p14="http://schemas.microsoft.com/office/powerpoint/2010/main" val="9670693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t>These questions must be asked for each piece of evidence submitted for the entry. </a:t>
            </a:r>
          </a:p>
          <a:p>
            <a:pPr defTabSz="915772">
              <a:defRPr/>
            </a:pPr>
            <a:r>
              <a:rPr lang="en-US" dirty="0" smtClean="0"/>
              <a:t>If two or more of the materials used in the assessment task are not grade appropriate, the entry</a:t>
            </a:r>
            <a:r>
              <a:rPr lang="en-US" baseline="0" dirty="0" smtClean="0"/>
              <a:t> receives the score of “1” in Context.</a:t>
            </a:r>
          </a:p>
          <a:p>
            <a:pPr defTabSz="915772">
              <a:defRPr/>
            </a:pPr>
            <a:r>
              <a:rPr lang="en-US" baseline="0" dirty="0" smtClean="0"/>
              <a:t>If the tasks are not purposeful for the student, either because the standards-based skill is being taught incorrectly or because the student was not given an opportunity to learn (all tasks too hard, all tasks too easy), the entry would receive a score of “2” in Context.</a:t>
            </a:r>
          </a:p>
          <a:p>
            <a:pPr defTabSz="915772">
              <a:defRPr/>
            </a:pPr>
            <a:r>
              <a:rPr lang="en-US" baseline="0" dirty="0" smtClean="0"/>
              <a:t>If the student is doing a simulated task- meaning that it is a part of practice or classroom instruction- the entry would receive a score of “3” in context.</a:t>
            </a:r>
          </a:p>
          <a:p>
            <a:pPr defTabSz="915772">
              <a:defRPr/>
            </a:pPr>
            <a:r>
              <a:rPr lang="en-US" baseline="0" dirty="0" smtClean="0"/>
              <a:t>If the student demonstrating knowledge of the standards-based skill in a real world situation (e.g. adding bowling scores in the bowling alley) OR if the student is doing a task in the general  </a:t>
            </a:r>
            <a:r>
              <a:rPr lang="en-US" baseline="0" dirty="0" err="1" smtClean="0"/>
              <a:t>ed</a:t>
            </a:r>
            <a:r>
              <a:rPr lang="en-US" baseline="0" dirty="0" smtClean="0"/>
              <a:t> setting that is also being done by the general </a:t>
            </a:r>
            <a:r>
              <a:rPr lang="en-US" baseline="0" dirty="0" err="1" smtClean="0"/>
              <a:t>ed</a:t>
            </a:r>
            <a:r>
              <a:rPr lang="en-US" baseline="0" dirty="0" smtClean="0"/>
              <a:t> students (same task, same place, same time), the entry will receive a score of “4” in Context.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46</a:t>
            </a:fld>
            <a:endParaRPr lang="en-US" dirty="0"/>
          </a:p>
        </p:txBody>
      </p:sp>
    </p:spTree>
    <p:extLst>
      <p:ext uri="{BB962C8B-B14F-4D97-AF65-F5344CB8AC3E}">
        <p14:creationId xmlns:p14="http://schemas.microsoft.com/office/powerpoint/2010/main" val="5647045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825" indent="-341825"/>
            <a:r>
              <a:rPr lang="en-US" dirty="0" smtClean="0"/>
              <a:t>The change in accuracy,</a:t>
            </a:r>
            <a:r>
              <a:rPr lang="en-US" baseline="0" dirty="0" smtClean="0"/>
              <a:t> complexity, and level of independence from CP1 to CP2 are considered together when determining the score for A/P.</a:t>
            </a:r>
          </a:p>
          <a:p>
            <a:pPr marL="341825" indent="-341825"/>
            <a:r>
              <a:rPr lang="en-US" dirty="0" smtClean="0"/>
              <a:t>If there is no change in either accuracy, complexity, or independence, </a:t>
            </a:r>
            <a:r>
              <a:rPr lang="en-US" baseline="0" dirty="0" smtClean="0"/>
              <a:t> the entry receives a </a:t>
            </a:r>
            <a:r>
              <a:rPr lang="en-US" dirty="0" smtClean="0"/>
              <a:t>score of “1” in A/P.</a:t>
            </a:r>
          </a:p>
          <a:p>
            <a:pPr marL="341825" indent="-341825"/>
            <a:r>
              <a:rPr lang="en-US" dirty="0" smtClean="0"/>
              <a:t>If the tasks from one collection period to the other are too different , </a:t>
            </a:r>
            <a:r>
              <a:rPr lang="en-US" baseline="0" dirty="0" smtClean="0"/>
              <a:t>the entry receives a </a:t>
            </a:r>
            <a:r>
              <a:rPr lang="en-US" dirty="0" smtClean="0"/>
              <a:t>score of “1” in A/P. (The standards-based skills, although aligned, are not</a:t>
            </a:r>
            <a:r>
              <a:rPr lang="en-US" baseline="0" dirty="0" smtClean="0"/>
              <a:t> consistent across collection periods.)</a:t>
            </a:r>
          </a:p>
          <a:p>
            <a:pPr marL="341825" indent="-341825"/>
            <a:r>
              <a:rPr lang="en-US" baseline="0" dirty="0" smtClean="0"/>
              <a:t>If there is some increase in accuracy, complexity, and/or level of independence from Collection Period 1 to Collection Period 2, the entry receives a score of “2” in A/P.</a:t>
            </a:r>
          </a:p>
          <a:p>
            <a:pPr marL="341825" indent="-341825" defTabSz="915772">
              <a:defRPr/>
            </a:pPr>
            <a:r>
              <a:rPr lang="en-US" baseline="0" dirty="0" smtClean="0"/>
              <a:t>If there is a reasonable increase in accuracy, complexity, and/or level of independence from Collection Period 1 to Collection Period 2, the entry receives a score of “3” in A/P.</a:t>
            </a:r>
          </a:p>
          <a:p>
            <a:pPr marL="341825" indent="-341825" defTabSz="915772">
              <a:defRPr/>
            </a:pPr>
            <a:r>
              <a:rPr lang="en-US" baseline="0" dirty="0" smtClean="0"/>
              <a:t>If there is an exceptional increase in accuracy, complexity, and/or level of independence from Collection Period 1 to Collection Period 2, the entry receives a score of “4” in A/P.</a:t>
            </a:r>
            <a:endParaRPr lang="en-US" dirty="0" smtClean="0"/>
          </a:p>
          <a:p>
            <a:pPr marL="341825" indent="-341825" defTabSz="915772">
              <a:defRPr/>
            </a:pPr>
            <a:endParaRPr lang="en-US" dirty="0" smtClean="0"/>
          </a:p>
          <a:p>
            <a:pPr marL="341825" indent="-341825"/>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47</a:t>
            </a:fld>
            <a:endParaRPr lang="en-US" dirty="0"/>
          </a:p>
        </p:txBody>
      </p:sp>
    </p:spTree>
    <p:extLst>
      <p:ext uri="{BB962C8B-B14F-4D97-AF65-F5344CB8AC3E}">
        <p14:creationId xmlns:p14="http://schemas.microsoft.com/office/powerpoint/2010/main" val="33924016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baseline="0" dirty="0" smtClean="0"/>
              <a:t>Discrete settings are counted toward the generalization score only if the assessment task was completed in that setting.</a:t>
            </a:r>
          </a:p>
          <a:p>
            <a:pPr defTabSz="915772">
              <a:defRPr/>
            </a:pPr>
            <a:r>
              <a:rPr lang="en-US" baseline="0" dirty="0" smtClean="0"/>
              <a:t>The nature of the interaction should be documented. We frequently see annotations that say the student interacted with multiple people during the task, however it is only counted toward the Generalization score if the interactions were specifically geared towards the completion of the standards-based task.</a:t>
            </a:r>
          </a:p>
          <a:p>
            <a:pPr defTabSz="915772">
              <a:defRPr/>
            </a:pPr>
            <a:r>
              <a:rPr lang="en-US" dirty="0" smtClean="0"/>
              <a:t>If an entry is found</a:t>
            </a:r>
            <a:r>
              <a:rPr lang="en-US" baseline="0" dirty="0" smtClean="0"/>
              <a:t> to be nonscorable, the settings and interactions documented in that entry will not be considered when determining the Generalization score.</a:t>
            </a:r>
          </a:p>
          <a:p>
            <a:pPr defTabSz="915772">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48</a:t>
            </a:fld>
            <a:endParaRPr lang="en-US" dirty="0"/>
          </a:p>
        </p:txBody>
      </p:sp>
    </p:spTree>
    <p:extLst>
      <p:ext uri="{BB962C8B-B14F-4D97-AF65-F5344CB8AC3E}">
        <p14:creationId xmlns:p14="http://schemas.microsoft.com/office/powerpoint/2010/main" val="3467521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7</a:t>
            </a:fld>
            <a:endParaRPr lang="en-US" dirty="0"/>
          </a:p>
        </p:txBody>
      </p:sp>
    </p:spTree>
    <p:extLst>
      <p:ext uri="{BB962C8B-B14F-4D97-AF65-F5344CB8AC3E}">
        <p14:creationId xmlns:p14="http://schemas.microsoft.com/office/powerpoint/2010/main" val="2995078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49</a:t>
            </a:fld>
            <a:endParaRPr lang="en-US" dirty="0"/>
          </a:p>
        </p:txBody>
      </p:sp>
    </p:spTree>
    <p:extLst>
      <p:ext uri="{BB962C8B-B14F-4D97-AF65-F5344CB8AC3E}">
        <p14:creationId xmlns:p14="http://schemas.microsoft.com/office/powerpoint/2010/main" val="1618092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50</a:t>
            </a:fld>
            <a:endParaRPr lang="en-US" dirty="0"/>
          </a:p>
        </p:txBody>
      </p:sp>
    </p:spTree>
    <p:extLst>
      <p:ext uri="{BB962C8B-B14F-4D97-AF65-F5344CB8AC3E}">
        <p14:creationId xmlns:p14="http://schemas.microsoft.com/office/powerpoint/2010/main" val="41951954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51</a:t>
            </a:fld>
            <a:endParaRPr lang="en-US" dirty="0"/>
          </a:p>
        </p:txBody>
      </p:sp>
    </p:spTree>
    <p:extLst>
      <p:ext uri="{BB962C8B-B14F-4D97-AF65-F5344CB8AC3E}">
        <p14:creationId xmlns:p14="http://schemas.microsoft.com/office/powerpoint/2010/main" val="3311236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pieces of evidence are considered and the totality of the information we have about the student’s achievement is used </a:t>
            </a:r>
          </a:p>
          <a:p>
            <a:r>
              <a:rPr lang="en-US" dirty="0"/>
              <a:t>A positive increase in one (1), two (2), or all of these dimensions from the first collection period to the second demonstrates student progress.</a:t>
            </a:r>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52</a:t>
            </a:fld>
            <a:endParaRPr lang="en-US" dirty="0"/>
          </a:p>
        </p:txBody>
      </p:sp>
    </p:spTree>
    <p:extLst>
      <p:ext uri="{BB962C8B-B14F-4D97-AF65-F5344CB8AC3E}">
        <p14:creationId xmlns:p14="http://schemas.microsoft.com/office/powerpoint/2010/main" val="292522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b="1" dirty="0"/>
              <a:t>Reminder: </a:t>
            </a:r>
            <a:r>
              <a:rPr lang="en-US" dirty="0"/>
              <a:t>Accuracy/correctness of the student response should be documented separately from the type and frequency of prompting that led the student to the correct response.</a:t>
            </a:r>
          </a:p>
          <a:p>
            <a:r>
              <a:rPr lang="en-US" dirty="0" smtClean="0"/>
              <a:t>Type and Frequency of</a:t>
            </a:r>
            <a:r>
              <a:rPr lang="en-US" baseline="0" dirty="0" smtClean="0"/>
              <a:t> prompting is used to determine the student’s level of independence and should be documented separately.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53</a:t>
            </a:fld>
            <a:endParaRPr lang="en-US" dirty="0"/>
          </a:p>
        </p:txBody>
      </p:sp>
    </p:spTree>
    <p:extLst>
      <p:ext uri="{BB962C8B-B14F-4D97-AF65-F5344CB8AC3E}">
        <p14:creationId xmlns:p14="http://schemas.microsoft.com/office/powerpoint/2010/main" val="1227838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5772">
              <a:defRPr/>
            </a:pPr>
            <a:r>
              <a:rPr lang="en-US" sz="2400" dirty="0"/>
              <a:t>Accuracy that is low in CP1 because the student is doing a very complex task and high in CP2 because the student is doing an easier task could result in a lower score in A/P as accuracy and complexity are considered together.</a:t>
            </a:r>
          </a:p>
          <a:p>
            <a:pPr marL="0" lvl="1" defTabSz="915772">
              <a:defRPr/>
            </a:pPr>
            <a:r>
              <a:rPr lang="en-US" sz="2400" dirty="0"/>
              <a:t>It is important that the tasks on which the student is assessed demonstrate an appropriate level of challenge for the student and represent the student’s true knowledge and skill on the standard/element.</a:t>
            </a:r>
          </a:p>
          <a:p>
            <a:pPr marL="0" lvl="1" defTabSz="915772">
              <a:defRPr/>
            </a:pPr>
            <a:endParaRPr lang="en-US" sz="2400" dirty="0"/>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54</a:t>
            </a:fld>
            <a:endParaRPr lang="en-US" dirty="0"/>
          </a:p>
        </p:txBody>
      </p:sp>
    </p:spTree>
    <p:extLst>
      <p:ext uri="{BB962C8B-B14F-4D97-AF65-F5344CB8AC3E}">
        <p14:creationId xmlns:p14="http://schemas.microsoft.com/office/powerpoint/2010/main" val="1928794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55</a:t>
            </a:fld>
            <a:endParaRPr lang="en-US" dirty="0"/>
          </a:p>
        </p:txBody>
      </p:sp>
    </p:spTree>
    <p:extLst>
      <p:ext uri="{BB962C8B-B14F-4D97-AF65-F5344CB8AC3E}">
        <p14:creationId xmlns:p14="http://schemas.microsoft.com/office/powerpoint/2010/main" val="272658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56</a:t>
            </a:fld>
            <a:endParaRPr lang="en-US" dirty="0"/>
          </a:p>
        </p:txBody>
      </p:sp>
    </p:spTree>
    <p:extLst>
      <p:ext uri="{BB962C8B-B14F-4D97-AF65-F5344CB8AC3E}">
        <p14:creationId xmlns:p14="http://schemas.microsoft.com/office/powerpoint/2010/main" val="42359366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at the discretion of the teacher</a:t>
            </a:r>
            <a:r>
              <a:rPr lang="en-US" baseline="0" dirty="0" smtClean="0"/>
              <a:t> as to the terminology used to document type and frequency of prompting. However, as you will see when you are reviewing the scoring exercises at the end of this presentation, there are many things to consider when scoring. Consistent terminology- especially that used within and entry and across pieces of evidence- paints a clearer picture of the student’s true level of performance.</a:t>
            </a:r>
          </a:p>
          <a:p>
            <a:r>
              <a:rPr lang="en-US" baseline="0" dirty="0" smtClean="0"/>
              <a:t>As we said before, Accuracy should be documented separately from the type and frequency of prompting.</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57</a:t>
            </a:fld>
            <a:endParaRPr lang="en-US" dirty="0"/>
          </a:p>
        </p:txBody>
      </p:sp>
    </p:spTree>
    <p:extLst>
      <p:ext uri="{BB962C8B-B14F-4D97-AF65-F5344CB8AC3E}">
        <p14:creationId xmlns:p14="http://schemas.microsoft.com/office/powerpoint/2010/main" val="32849604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5772">
              <a:defRPr/>
            </a:pPr>
            <a:r>
              <a:rPr lang="en-US" sz="2400" dirty="0">
                <a:ea typeface="ＭＳ Ｐゴシック" pitchFamily="34" charset="-128"/>
              </a:rPr>
              <a:t>If the student can demonstrate a differentiated response via eye gaze, gesture, vocalization, or assistive technology, the student’s performance should be a reflection of that independent response before full physical prompting is employed. </a:t>
            </a:r>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58</a:t>
            </a:fld>
            <a:endParaRPr lang="en-US" dirty="0"/>
          </a:p>
        </p:txBody>
      </p:sp>
    </p:spTree>
    <p:extLst>
      <p:ext uri="{BB962C8B-B14F-4D97-AF65-F5344CB8AC3E}">
        <p14:creationId xmlns:p14="http://schemas.microsoft.com/office/powerpoint/2010/main" val="1013577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smtClean="0"/>
              <a:t>If any of this information is missing, incomplete, or contradictory to other documentation included with the entry, the evidence could contribute</a:t>
            </a:r>
            <a:r>
              <a:rPr lang="en-US" baseline="0" dirty="0" smtClean="0"/>
              <a:t> to a lower score or result in the entry being nonscorable.</a:t>
            </a:r>
            <a:endParaRPr lang="en-US" dirty="0" smtClean="0"/>
          </a:p>
          <a:p>
            <a:r>
              <a:rPr lang="en-US" dirty="0" smtClean="0"/>
              <a:t>This review must be done for each of the four assessment tasks.</a:t>
            </a:r>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8</a:t>
            </a:fld>
            <a:endParaRPr lang="en-US" dirty="0"/>
          </a:p>
        </p:txBody>
      </p:sp>
    </p:spTree>
    <p:extLst>
      <p:ext uri="{BB962C8B-B14F-4D97-AF65-F5344CB8AC3E}">
        <p14:creationId xmlns:p14="http://schemas.microsoft.com/office/powerpoint/2010/main" val="16868078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Accuracy/correctness of the student response should be documented separately from the type and frequency of prompting that led the student to the correct response.</a:t>
            </a:r>
          </a:p>
          <a:p>
            <a:r>
              <a:rPr lang="en-US" dirty="0" smtClean="0"/>
              <a:t>Type and Frequency of</a:t>
            </a:r>
            <a:r>
              <a:rPr lang="en-US" baseline="0" dirty="0" smtClean="0"/>
              <a:t> prompting is used to determine the student’s level of independence and should be documented separately.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59</a:t>
            </a:fld>
            <a:endParaRPr lang="en-US" dirty="0"/>
          </a:p>
        </p:txBody>
      </p:sp>
    </p:spTree>
    <p:extLst>
      <p:ext uri="{BB962C8B-B14F-4D97-AF65-F5344CB8AC3E}">
        <p14:creationId xmlns:p14="http://schemas.microsoft.com/office/powerpoint/2010/main" val="12278387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60</a:t>
            </a:fld>
            <a:endParaRPr lang="en-US" dirty="0"/>
          </a:p>
        </p:txBody>
      </p:sp>
    </p:spTree>
    <p:extLst>
      <p:ext uri="{BB962C8B-B14F-4D97-AF65-F5344CB8AC3E}">
        <p14:creationId xmlns:p14="http://schemas.microsoft.com/office/powerpoint/2010/main" val="347085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825" indent="-341825"/>
            <a:r>
              <a:rPr lang="en-US" dirty="0" smtClean="0"/>
              <a:t>If there is no change in either accuracy, complexity, or independence, </a:t>
            </a:r>
            <a:r>
              <a:rPr lang="en-US" baseline="0" dirty="0" smtClean="0"/>
              <a:t> the entry receives a </a:t>
            </a:r>
            <a:r>
              <a:rPr lang="en-US" dirty="0" smtClean="0"/>
              <a:t>score of “1” in A/P.</a:t>
            </a:r>
          </a:p>
          <a:p>
            <a:pPr marL="341825" indent="-341825"/>
            <a:r>
              <a:rPr lang="en-US" dirty="0" smtClean="0"/>
              <a:t>If the tasks from one collection period to the other are too different , </a:t>
            </a:r>
            <a:r>
              <a:rPr lang="en-US" baseline="0" dirty="0" smtClean="0"/>
              <a:t>the entry receives a </a:t>
            </a:r>
            <a:r>
              <a:rPr lang="en-US" dirty="0" smtClean="0"/>
              <a:t>score of “1” in A/P. (The standards-based skills, although aligned, are not</a:t>
            </a:r>
            <a:r>
              <a:rPr lang="en-US" baseline="0" dirty="0" smtClean="0"/>
              <a:t> consistent across collection periods.)</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61</a:t>
            </a:fld>
            <a:endParaRPr lang="en-US" dirty="0"/>
          </a:p>
        </p:txBody>
      </p:sp>
    </p:spTree>
    <p:extLst>
      <p:ext uri="{BB962C8B-B14F-4D97-AF65-F5344CB8AC3E}">
        <p14:creationId xmlns:p14="http://schemas.microsoft.com/office/powerpoint/2010/main" val="26698025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Rot="1" noChangeAspect="1" noChangeArrowheads="1" noTextEdit="1"/>
          </p:cNvSpPr>
          <p:nvPr>
            <p:ph type="sldImg"/>
          </p:nvPr>
        </p:nvSpPr>
        <p:spPr>
          <a:xfrm>
            <a:off x="1171575" y="685800"/>
            <a:ext cx="4681538" cy="3509963"/>
          </a:xfrm>
          <a:ln/>
        </p:spPr>
      </p:sp>
      <p:sp>
        <p:nvSpPr>
          <p:cNvPr id="447491" name="Rectangle 3"/>
          <p:cNvSpPr>
            <a:spLocks noGrp="1" noChangeArrowheads="1"/>
          </p:cNvSpPr>
          <p:nvPr>
            <p:ph type="body" idx="1"/>
          </p:nvPr>
        </p:nvSpPr>
        <p:spPr>
          <a:xfrm>
            <a:off x="915992" y="4425210"/>
            <a:ext cx="5191119" cy="4198945"/>
          </a:xfrm>
        </p:spPr>
        <p:txBody>
          <a:bodyPr/>
          <a:lstStyle/>
          <a:p>
            <a:r>
              <a:rPr lang="en-US" dirty="0"/>
              <a:t>Each dimension scored separately – once we decide </a:t>
            </a:r>
            <a:r>
              <a:rPr lang="en-US" dirty="0" smtClean="0"/>
              <a:t>an</a:t>
            </a:r>
            <a:r>
              <a:rPr lang="en-US" baseline="0" dirty="0" smtClean="0"/>
              <a:t> entry is</a:t>
            </a:r>
            <a:r>
              <a:rPr lang="en-US" dirty="0" smtClean="0"/>
              <a:t> </a:t>
            </a:r>
            <a:r>
              <a:rPr lang="en-US" dirty="0"/>
              <a:t>scorable, </a:t>
            </a:r>
            <a:r>
              <a:rPr lang="en-US" dirty="0" smtClean="0"/>
              <a:t>each</a:t>
            </a:r>
            <a:r>
              <a:rPr lang="en-US" baseline="0" dirty="0" smtClean="0"/>
              <a:t> dimension is</a:t>
            </a:r>
            <a:r>
              <a:rPr lang="en-US" dirty="0" smtClean="0"/>
              <a:t> </a:t>
            </a:r>
            <a:r>
              <a:rPr lang="en-US" dirty="0"/>
              <a:t>open to all score points</a:t>
            </a:r>
            <a:r>
              <a:rPr lang="en-US" dirty="0" smtClean="0"/>
              <a:t>.</a:t>
            </a:r>
          </a:p>
          <a:p>
            <a:r>
              <a:rPr lang="en-US" b="1" dirty="0" smtClean="0"/>
              <a:t>Reminder: </a:t>
            </a:r>
            <a:r>
              <a:rPr lang="en-US" b="0" dirty="0" smtClean="0"/>
              <a:t>the scores that have been assigned to these entries were determined by a rangefinding committee of Georgia educators.</a:t>
            </a:r>
            <a:endParaRPr lang="en-US" b="1"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there is no element/indicator for this standard, alignment of all 4 tasks must go directly back to the standard.</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63</a:t>
            </a:fld>
            <a:endParaRPr lang="en-US" dirty="0"/>
          </a:p>
        </p:txBody>
      </p:sp>
    </p:spTree>
    <p:extLst>
      <p:ext uri="{BB962C8B-B14F-4D97-AF65-F5344CB8AC3E}">
        <p14:creationId xmlns:p14="http://schemas.microsoft.com/office/powerpoint/2010/main" val="5547203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can be found beginning</a:t>
            </a:r>
            <a:r>
              <a:rPr lang="en-US" baseline="0" dirty="0" smtClean="0"/>
              <a:t> on page 112 of the 2012-2013 GAA Examiner’s Manual. When doing this activity during retraining, it is recommended that teachers review the evidence by using the larger pages in the Examiner’s Manual.</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64</a:t>
            </a:fld>
            <a:endParaRPr lang="en-US" dirty="0"/>
          </a:p>
        </p:txBody>
      </p:sp>
    </p:spTree>
    <p:extLst>
      <p:ext uri="{BB962C8B-B14F-4D97-AF65-F5344CB8AC3E}">
        <p14:creationId xmlns:p14="http://schemas.microsoft.com/office/powerpoint/2010/main" val="36350652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 can be found beginning on page 87 of the 2012-2013 GAA Examiner’s Manual.</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73</a:t>
            </a:fld>
            <a:endParaRPr lang="en-US" dirty="0"/>
          </a:p>
        </p:txBody>
      </p:sp>
    </p:spTree>
    <p:extLst>
      <p:ext uri="{BB962C8B-B14F-4D97-AF65-F5344CB8AC3E}">
        <p14:creationId xmlns:p14="http://schemas.microsoft.com/office/powerpoint/2010/main" val="36918512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Evaluation link at the end of the presentation</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81</a:t>
            </a:fld>
            <a:endParaRPr lang="en-US" dirty="0"/>
          </a:p>
        </p:txBody>
      </p:sp>
    </p:spTree>
    <p:extLst>
      <p:ext uri="{BB962C8B-B14F-4D97-AF65-F5344CB8AC3E}">
        <p14:creationId xmlns:p14="http://schemas.microsoft.com/office/powerpoint/2010/main" val="37288419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Double click on the link</a:t>
            </a:r>
          </a:p>
        </p:txBody>
      </p:sp>
      <p:sp>
        <p:nvSpPr>
          <p:cNvPr id="4" name="Slide Number Placeholder 3"/>
          <p:cNvSpPr>
            <a:spLocks noGrp="1"/>
          </p:cNvSpPr>
          <p:nvPr>
            <p:ph type="sldNum" sz="quarter" idx="5"/>
          </p:nvPr>
        </p:nvSpPr>
        <p:spPr/>
        <p:txBody>
          <a:bodyPr/>
          <a:lstStyle/>
          <a:p>
            <a:pPr>
              <a:defRPr/>
            </a:pPr>
            <a:fld id="{E4AF8AC0-F7AD-4BCF-9AAE-7209D844AB19}" type="slidenum">
              <a:rPr lang="en-US" smtClean="0"/>
              <a:pPr>
                <a:defRPr/>
              </a:pPr>
              <a:t>82</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58288D92-7B06-428D-BF85-95B6EEFD51D0}" type="slidenum">
              <a:rPr lang="en-US" smtClean="0"/>
              <a:pPr>
                <a:defRPr/>
              </a:pPr>
              <a:t>83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a:t>
            </a:r>
            <a:r>
              <a:rPr lang="en-US" baseline="0" dirty="0" smtClean="0"/>
              <a:t> will discuss later in the module on scoring, knowing the complexity of the task is very important to being able to give the student the appropriate credit when considering achievement/progress.</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10</a:t>
            </a:fld>
            <a:endParaRPr lang="en-US" dirty="0"/>
          </a:p>
        </p:txBody>
      </p:sp>
    </p:spTree>
    <p:extLst>
      <p:ext uri="{BB962C8B-B14F-4D97-AF65-F5344CB8AC3E}">
        <p14:creationId xmlns:p14="http://schemas.microsoft.com/office/powerpoint/2010/main" val="29232712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6E790F7-384E-457A-B138-1755ED6D8272}" type="slidenum">
              <a:rPr lang="en-US" smtClean="0"/>
              <a:pPr>
                <a:defRPr/>
              </a:pPr>
              <a:t>84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how the question has been presented to the student and what answer choices were provided- what has the student shown?</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11</a:t>
            </a:fld>
            <a:endParaRPr lang="en-US" dirty="0"/>
          </a:p>
        </p:txBody>
      </p:sp>
    </p:spTree>
    <p:extLst>
      <p:ext uri="{BB962C8B-B14F-4D97-AF65-F5344CB8AC3E}">
        <p14:creationId xmlns:p14="http://schemas.microsoft.com/office/powerpoint/2010/main" val="4293811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no prompting was required, the student responded independently.</a:t>
            </a:r>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13</a:t>
            </a:fld>
            <a:endParaRPr lang="en-US" dirty="0"/>
          </a:p>
        </p:txBody>
      </p:sp>
    </p:spTree>
    <p:extLst>
      <p:ext uri="{BB962C8B-B14F-4D97-AF65-F5344CB8AC3E}">
        <p14:creationId xmlns:p14="http://schemas.microsoft.com/office/powerpoint/2010/main" val="1156153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5772">
              <a:defRPr/>
            </a:pPr>
            <a:r>
              <a:rPr lang="en-US" sz="2400" dirty="0">
                <a:ea typeface="ＭＳ Ｐゴシック" pitchFamily="34" charset="-128"/>
              </a:rPr>
              <a:t>When documenting interactions for Listening and Speaking, it is required that the reciprocal interaction-who said what to whom- in reference to the task be documented.</a:t>
            </a:r>
          </a:p>
          <a:p>
            <a:pPr marL="0" lvl="1" defTabSz="915772">
              <a:defRPr/>
            </a:pPr>
            <a:r>
              <a:rPr lang="en-US" sz="2400" dirty="0">
                <a:ea typeface="ＭＳ Ｐゴシック" pitchFamily="34" charset="-128"/>
              </a:rPr>
              <a:t>Differentiate between prompting and interaction when documenting for the Listening and Speaking strand/domain.</a:t>
            </a:r>
          </a:p>
          <a:p>
            <a:pPr marL="0" lvl="1" defTabSz="915772">
              <a:defRPr/>
            </a:pPr>
            <a:endParaRPr lang="en-US" sz="2400" dirty="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pPr>
              <a:defRPr/>
            </a:pPr>
            <a:fld id="{3EA459E6-56CC-4C1D-B097-144C50056DFC}" type="slidenum">
              <a:rPr lang="en-US" smtClean="0"/>
              <a:pPr>
                <a:defRPr/>
              </a:pPr>
              <a:t>14</a:t>
            </a:fld>
            <a:endParaRPr lang="en-US" dirty="0"/>
          </a:p>
        </p:txBody>
      </p:sp>
    </p:spTree>
    <p:extLst>
      <p:ext uri="{BB962C8B-B14F-4D97-AF65-F5344CB8AC3E}">
        <p14:creationId xmlns:p14="http://schemas.microsoft.com/office/powerpoint/2010/main" val="1305755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1B1B9F91-D6C5-4645-A272-704111905C3D}" type="slidenum">
              <a:rPr lang="en-US"/>
              <a:pPr>
                <a:defRPr/>
              </a:pPr>
              <a:t>‹#›</a:t>
            </a:fld>
            <a:endParaRPr lang="en-US" dirty="0"/>
          </a:p>
        </p:txBody>
      </p:sp>
    </p:spTree>
    <p:extLst>
      <p:ext uri="{BB962C8B-B14F-4D97-AF65-F5344CB8AC3E}">
        <p14:creationId xmlns:p14="http://schemas.microsoft.com/office/powerpoint/2010/main" val="2073811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A049286C-5627-43E2-86BA-10C50C8586CA}" type="slidenum">
              <a:rPr lang="en-US"/>
              <a:pPr>
                <a:defRPr/>
              </a:pPr>
              <a:t>‹#›</a:t>
            </a:fld>
            <a:endParaRPr lang="en-US" dirty="0"/>
          </a:p>
        </p:txBody>
      </p:sp>
    </p:spTree>
    <p:extLst>
      <p:ext uri="{BB962C8B-B14F-4D97-AF65-F5344CB8AC3E}">
        <p14:creationId xmlns:p14="http://schemas.microsoft.com/office/powerpoint/2010/main" val="9175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E730DBFC-391E-4800-B288-4E98E67C0058}" type="slidenum">
              <a:rPr lang="en-US"/>
              <a:pPr>
                <a:defRPr/>
              </a:pPr>
              <a:t>‹#›</a:t>
            </a:fld>
            <a:endParaRPr lang="en-US" dirty="0"/>
          </a:p>
        </p:txBody>
      </p:sp>
    </p:spTree>
    <p:extLst>
      <p:ext uri="{BB962C8B-B14F-4D97-AF65-F5344CB8AC3E}">
        <p14:creationId xmlns:p14="http://schemas.microsoft.com/office/powerpoint/2010/main" val="75368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dirty="0"/>
          </a:p>
        </p:txBody>
      </p:sp>
      <p:sp>
        <p:nvSpPr>
          <p:cNvPr id="4" name="Slide Number Placeholder 3"/>
          <p:cNvSpPr>
            <a:spLocks noGrp="1"/>
          </p:cNvSpPr>
          <p:nvPr>
            <p:ph type="sldNum" sz="quarter" idx="10"/>
          </p:nvPr>
        </p:nvSpPr>
        <p:spPr>
          <a:xfrm>
            <a:off x="0" y="6492875"/>
            <a:ext cx="609600" cy="365125"/>
          </a:xfrm>
        </p:spPr>
        <p:txBody>
          <a:bodyPr/>
          <a:lstStyle>
            <a:lvl1pPr>
              <a:defRPr/>
            </a:lvl1pPr>
          </a:lstStyle>
          <a:p>
            <a:pPr>
              <a:defRPr/>
            </a:pPr>
            <a:fld id="{16869343-0379-4214-AACB-704E4BEFD393}" type="slidenum">
              <a:rPr lang="en-US"/>
              <a:pPr>
                <a:defRPr/>
              </a:pPr>
              <a:t>‹#›</a:t>
            </a:fld>
            <a:endParaRPr lang="en-US" dirty="0"/>
          </a:p>
        </p:txBody>
      </p:sp>
    </p:spTree>
    <p:extLst>
      <p:ext uri="{BB962C8B-B14F-4D97-AF65-F5344CB8AC3E}">
        <p14:creationId xmlns:p14="http://schemas.microsoft.com/office/powerpoint/2010/main" val="274832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18D6BBE3-2A52-4E0B-96BB-5B1F26ADCEA2}" type="slidenum">
              <a:rPr lang="en-US"/>
              <a:pPr>
                <a:defRPr/>
              </a:pPr>
              <a:t>‹#›</a:t>
            </a:fld>
            <a:endParaRPr lang="en-US" dirty="0"/>
          </a:p>
        </p:txBody>
      </p:sp>
    </p:spTree>
    <p:extLst>
      <p:ext uri="{BB962C8B-B14F-4D97-AF65-F5344CB8AC3E}">
        <p14:creationId xmlns:p14="http://schemas.microsoft.com/office/powerpoint/2010/main" val="1305010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6DBA7A9F-552F-4336-8FE1-A5B76DE94383}" type="slidenum">
              <a:rPr lang="en-US"/>
              <a:pPr>
                <a:defRPr/>
              </a:pPr>
              <a:t>‹#›</a:t>
            </a:fld>
            <a:endParaRPr lang="en-US" dirty="0"/>
          </a:p>
        </p:txBody>
      </p:sp>
    </p:spTree>
    <p:extLst>
      <p:ext uri="{BB962C8B-B14F-4D97-AF65-F5344CB8AC3E}">
        <p14:creationId xmlns:p14="http://schemas.microsoft.com/office/powerpoint/2010/main" val="1437616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fld id="{0E2801A6-8F4A-48C0-9AD8-EC3954BB9A63}" type="slidenum">
              <a:rPr lang="en-US"/>
              <a:pPr>
                <a:defRPr/>
              </a:pPr>
              <a:t>‹#›</a:t>
            </a:fld>
            <a:endParaRPr lang="en-US" dirty="0"/>
          </a:p>
        </p:txBody>
      </p:sp>
    </p:spTree>
    <p:extLst>
      <p:ext uri="{BB962C8B-B14F-4D97-AF65-F5344CB8AC3E}">
        <p14:creationId xmlns:p14="http://schemas.microsoft.com/office/powerpoint/2010/main" val="341109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925E7C02-F6D8-40AF-B9F0-EFA978D72CE9}" type="slidenum">
              <a:rPr lang="en-US"/>
              <a:pPr>
                <a:defRPr/>
              </a:pPr>
              <a:t>‹#›</a:t>
            </a:fld>
            <a:endParaRPr lang="en-US" dirty="0"/>
          </a:p>
        </p:txBody>
      </p:sp>
    </p:spTree>
    <p:extLst>
      <p:ext uri="{BB962C8B-B14F-4D97-AF65-F5344CB8AC3E}">
        <p14:creationId xmlns:p14="http://schemas.microsoft.com/office/powerpoint/2010/main" val="2172758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9EAD2F6D-2B99-42FC-9BCD-66041A33DFE6}" type="slidenum">
              <a:rPr lang="en-US"/>
              <a:pPr>
                <a:defRPr/>
              </a:pPr>
              <a:t>‹#›</a:t>
            </a:fld>
            <a:endParaRPr lang="en-US" dirty="0"/>
          </a:p>
        </p:txBody>
      </p:sp>
    </p:spTree>
    <p:extLst>
      <p:ext uri="{BB962C8B-B14F-4D97-AF65-F5344CB8AC3E}">
        <p14:creationId xmlns:p14="http://schemas.microsoft.com/office/powerpoint/2010/main" val="715159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7F8B062A-26F9-4F22-A616-EAC6BAFD9B52}" type="slidenum">
              <a:rPr lang="en-US"/>
              <a:pPr>
                <a:defRPr/>
              </a:pPr>
              <a:t>‹#›</a:t>
            </a:fld>
            <a:endParaRPr lang="en-US" dirty="0"/>
          </a:p>
        </p:txBody>
      </p:sp>
    </p:spTree>
    <p:extLst>
      <p:ext uri="{BB962C8B-B14F-4D97-AF65-F5344CB8AC3E}">
        <p14:creationId xmlns:p14="http://schemas.microsoft.com/office/powerpoint/2010/main" val="172660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D4603CA2-D093-4D7D-A741-9677024D436E}" type="slidenum">
              <a:rPr lang="en-US"/>
              <a:pPr>
                <a:defRPr/>
              </a:pPr>
              <a:t>‹#›</a:t>
            </a:fld>
            <a:endParaRPr lang="en-US" dirty="0"/>
          </a:p>
        </p:txBody>
      </p:sp>
    </p:spTree>
    <p:extLst>
      <p:ext uri="{BB962C8B-B14F-4D97-AF65-F5344CB8AC3E}">
        <p14:creationId xmlns:p14="http://schemas.microsoft.com/office/powerpoint/2010/main" val="3234642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5B877E90-FFF3-4215-BC9B-9257F9C2D1D4}" type="slidenum">
              <a:rPr lang="en-US"/>
              <a:pPr>
                <a:defRPr/>
              </a:pPr>
              <a:t>‹#›</a:t>
            </a:fld>
            <a:endParaRPr lang="en-US" dirty="0"/>
          </a:p>
        </p:txBody>
      </p:sp>
    </p:spTree>
    <p:extLst>
      <p:ext uri="{BB962C8B-B14F-4D97-AF65-F5344CB8AC3E}">
        <p14:creationId xmlns:p14="http://schemas.microsoft.com/office/powerpoint/2010/main" val="349265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GaDOE_PPT_bg_charcoal.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0" y="6492875"/>
            <a:ext cx="609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solidFill>
                <a:latin typeface="+mn-lt"/>
                <a:cs typeface="+mn-cs"/>
              </a:defRPr>
            </a:lvl1pPr>
          </a:lstStyle>
          <a:p>
            <a:pPr>
              <a:defRPr/>
            </a:pPr>
            <a:fld id="{F8892511-AF01-4735-A1C7-5A269A64FD0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hf hdr="0" ftr="0" dt="0"/>
  <p:txStyles>
    <p:titleStyle>
      <a:lvl1pPr algn="ctr" rtl="0" fontAlgn="base">
        <a:spcBef>
          <a:spcPct val="0"/>
        </a:spcBef>
        <a:spcAft>
          <a:spcPct val="0"/>
        </a:spcAft>
        <a:defRPr sz="4400" b="1" kern="1200">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libri" pitchFamily="34" charset="0"/>
        </a:defRPr>
      </a:lvl2pPr>
      <a:lvl3pPr algn="ctr" rtl="0" fontAlgn="base">
        <a:spcBef>
          <a:spcPct val="0"/>
        </a:spcBef>
        <a:spcAft>
          <a:spcPct val="0"/>
        </a:spcAft>
        <a:defRPr sz="4400" b="1">
          <a:solidFill>
            <a:schemeClr val="tx1"/>
          </a:solidFill>
          <a:latin typeface="Calibri" pitchFamily="34" charset="0"/>
        </a:defRPr>
      </a:lvl3pPr>
      <a:lvl4pPr algn="ctr" rtl="0" fontAlgn="base">
        <a:spcBef>
          <a:spcPct val="0"/>
        </a:spcBef>
        <a:spcAft>
          <a:spcPct val="0"/>
        </a:spcAft>
        <a:defRPr sz="4400" b="1">
          <a:solidFill>
            <a:schemeClr val="tx1"/>
          </a:solidFill>
          <a:latin typeface="Calibri" pitchFamily="34" charset="0"/>
        </a:defRPr>
      </a:lvl4pPr>
      <a:lvl5pPr algn="ctr" rtl="0" fontAlgn="base">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gadoe.org/Curriculum-Instruction-and-Assessment/Assessment/Pages/GAA-Presentations.aspx"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Dhouston@doe.k12.ga.u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mailto:GA@QuestarAI.com" TargetMode="External"/><Relationship Id="rId4" Type="http://schemas.openxmlformats.org/officeDocument/2006/relationships/hyperlink" Target="mailto:harshaw@doe.k12.ga.u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GAA.asp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gadoe.org/Curriculum-Instruction-and-Assessment/Special-Education-Services/Pages/Curriculum-Access-for-Students-with-Significant-Cognitive-Disabilities-.aspx"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Pages/Recorded-Webinars.aspx"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s://www.gadoe.org/Curriculum-Instruction-and-Assessment/Assessment/Pages/GAA-Presentations.aspx"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mailto:Dhouston@doe.k12.ga.us"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hyperlink" Target="mailto:GA@QuestarAI.com" TargetMode="External"/><Relationship Id="rId4" Type="http://schemas.openxmlformats.org/officeDocument/2006/relationships/hyperlink" Target="mailto:harshaw@doe.k12.ga.u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www.gadoe.org/Curriculum-Instruction-and-Assessment/Assessment/Pages/GAA.aspx"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www.gadoe.org/Curriculum-Instruction-and-Assessment/Special-Education-Services/Pages/Curriculum-Access-for-Students-with-Significant-Cognitive-Disabilities-.aspx"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gadoe.org/Curriculum-Instruction-and-Assessment/Special-Education-Services/Pages/Recorded-Webinars.aspx"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Grp="1"/>
          </p:cNvSpPr>
          <p:nvPr>
            <p:ph type="ctrTitle"/>
          </p:nvPr>
        </p:nvSpPr>
        <p:spPr>
          <a:xfrm>
            <a:off x="0" y="2514600"/>
            <a:ext cx="8991600" cy="1831975"/>
          </a:xfrm>
        </p:spPr>
        <p:txBody>
          <a:bodyPr/>
          <a:lstStyle/>
          <a:p>
            <a:r>
              <a:rPr lang="en-US" sz="4000" dirty="0" smtClean="0">
                <a:solidFill>
                  <a:srgbClr val="663300"/>
                </a:solidFill>
                <a:latin typeface="Georgia" pitchFamily="18" charset="0"/>
              </a:rPr>
              <a:t>The </a:t>
            </a:r>
            <a:r>
              <a:rPr lang="en-US" sz="4000" i="1" dirty="0" smtClean="0">
                <a:solidFill>
                  <a:srgbClr val="663300"/>
                </a:solidFill>
                <a:latin typeface="Georgia" pitchFamily="18" charset="0"/>
              </a:rPr>
              <a:t>How To </a:t>
            </a:r>
            <a:r>
              <a:rPr lang="en-US" sz="4000" dirty="0" smtClean="0">
                <a:solidFill>
                  <a:srgbClr val="663300"/>
                </a:solidFill>
                <a:latin typeface="Georgia" pitchFamily="18" charset="0"/>
              </a:rPr>
              <a:t>for </a:t>
            </a:r>
            <a:br>
              <a:rPr lang="en-US" sz="4000" dirty="0" smtClean="0">
                <a:solidFill>
                  <a:srgbClr val="663300"/>
                </a:solidFill>
                <a:latin typeface="Georgia" pitchFamily="18" charset="0"/>
              </a:rPr>
            </a:br>
            <a:r>
              <a:rPr lang="en-US" sz="4000" dirty="0" smtClean="0">
                <a:solidFill>
                  <a:srgbClr val="663300"/>
                </a:solidFill>
                <a:latin typeface="Georgia" pitchFamily="18" charset="0"/>
              </a:rPr>
              <a:t>Specific, Clear, and Concise</a:t>
            </a:r>
            <a:br>
              <a:rPr lang="en-US" sz="4000" dirty="0" smtClean="0">
                <a:solidFill>
                  <a:srgbClr val="663300"/>
                </a:solidFill>
                <a:latin typeface="Georgia" pitchFamily="18" charset="0"/>
              </a:rPr>
            </a:br>
            <a:r>
              <a:rPr lang="en-US" sz="4000" dirty="0" smtClean="0">
                <a:solidFill>
                  <a:srgbClr val="663300"/>
                </a:solidFill>
                <a:latin typeface="Georgia" pitchFamily="18" charset="0"/>
              </a:rPr>
              <a:t>Documentation</a:t>
            </a:r>
            <a:r>
              <a:rPr lang="en-US" sz="2800" dirty="0" smtClean="0">
                <a:solidFill>
                  <a:srgbClr val="663300"/>
                </a:solidFill>
                <a:latin typeface="Georgia" pitchFamily="18" charset="0"/>
              </a:rPr>
              <a:t/>
            </a:r>
            <a:br>
              <a:rPr lang="en-US" sz="2800" dirty="0" smtClean="0">
                <a:solidFill>
                  <a:srgbClr val="663300"/>
                </a:solidFill>
                <a:latin typeface="Georgia" pitchFamily="18" charset="0"/>
              </a:rPr>
            </a:br>
            <a:r>
              <a:rPr lang="en-US" sz="2800" dirty="0" smtClean="0">
                <a:solidFill>
                  <a:srgbClr val="663300"/>
                </a:solidFill>
                <a:latin typeface="Georgia" pitchFamily="18" charset="0"/>
              </a:rPr>
              <a:t/>
            </a:r>
            <a:br>
              <a:rPr lang="en-US" sz="2800" dirty="0" smtClean="0">
                <a:solidFill>
                  <a:srgbClr val="663300"/>
                </a:solidFill>
                <a:latin typeface="Georgia" pitchFamily="18" charset="0"/>
              </a:rPr>
            </a:br>
            <a:r>
              <a:rPr lang="en-US" sz="3600" dirty="0" smtClean="0">
                <a:solidFill>
                  <a:srgbClr val="663300"/>
                </a:solidFill>
                <a:latin typeface="Georgia" pitchFamily="18" charset="0"/>
              </a:rPr>
              <a:t>Module A</a:t>
            </a:r>
          </a:p>
        </p:txBody>
      </p:sp>
      <p:sp>
        <p:nvSpPr>
          <p:cNvPr id="146437" name="Rectangle 5"/>
          <p:cNvSpPr>
            <a:spLocks noGrp="1"/>
          </p:cNvSpPr>
          <p:nvPr>
            <p:ph type="subTitle" idx="1"/>
          </p:nvPr>
        </p:nvSpPr>
        <p:spPr>
          <a:xfrm>
            <a:off x="304800" y="4876800"/>
            <a:ext cx="8686800" cy="762000"/>
          </a:xfrm>
        </p:spPr>
        <p:txBody>
          <a:bodyPr/>
          <a:lstStyle/>
          <a:p>
            <a:r>
              <a:rPr lang="en-US" b="1" dirty="0" smtClean="0">
                <a:solidFill>
                  <a:srgbClr val="CC6600"/>
                </a:solidFill>
                <a:latin typeface="Georgia" pitchFamily="18" charset="0"/>
              </a:rPr>
              <a:t>Making a Do out of a Don’t</a:t>
            </a:r>
          </a:p>
        </p:txBody>
      </p:sp>
      <p:sp>
        <p:nvSpPr>
          <p:cNvPr id="2" name="TextBox 1"/>
          <p:cNvSpPr txBox="1"/>
          <p:nvPr/>
        </p:nvSpPr>
        <p:spPr>
          <a:xfrm>
            <a:off x="533400" y="990600"/>
            <a:ext cx="8077200" cy="707886"/>
          </a:xfrm>
          <a:prstGeom prst="rect">
            <a:avLst/>
          </a:prstGeom>
          <a:noFill/>
        </p:spPr>
        <p:txBody>
          <a:bodyPr wrap="square" rtlCol="0">
            <a:spAutoFit/>
          </a:bodyPr>
          <a:lstStyle/>
          <a:p>
            <a:r>
              <a:rPr lang="en-US" sz="4000" b="1" dirty="0" smtClean="0">
                <a:solidFill>
                  <a:srgbClr val="CC6600"/>
                </a:solidFill>
                <a:latin typeface="Georgia" pitchFamily="18" charset="0"/>
              </a:rPr>
              <a:t>Georgia </a:t>
            </a:r>
            <a:r>
              <a:rPr lang="en-US" sz="4000" b="1" dirty="0">
                <a:solidFill>
                  <a:srgbClr val="CC6600"/>
                </a:solidFill>
                <a:latin typeface="Georgia" pitchFamily="18" charset="0"/>
              </a:rPr>
              <a:t>A</a:t>
            </a:r>
            <a:r>
              <a:rPr lang="en-US" sz="4000" b="1" dirty="0" smtClean="0">
                <a:solidFill>
                  <a:srgbClr val="CC6600"/>
                </a:solidFill>
                <a:latin typeface="Georgia" pitchFamily="18" charset="0"/>
              </a:rPr>
              <a:t>lternate Assessment</a:t>
            </a:r>
            <a:endParaRPr lang="en-US" sz="4000" b="1" dirty="0">
              <a:solidFill>
                <a:srgbClr val="CC6600"/>
              </a:solidFill>
              <a:latin typeface="Georgia"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Document Effectively</a:t>
            </a:r>
            <a:endParaRPr lang="en-US" dirty="0"/>
          </a:p>
        </p:txBody>
      </p:sp>
      <p:sp>
        <p:nvSpPr>
          <p:cNvPr id="3" name="Content Placeholder 2"/>
          <p:cNvSpPr>
            <a:spLocks noGrp="1"/>
          </p:cNvSpPr>
          <p:nvPr>
            <p:ph idx="1"/>
          </p:nvPr>
        </p:nvSpPr>
        <p:spPr/>
        <p:txBody>
          <a:bodyPr/>
          <a:lstStyle/>
          <a:p>
            <a:pPr marL="514350" lvl="1" indent="-514350">
              <a:buFont typeface="+mj-lt"/>
              <a:buAutoNum type="arabicPeriod" startAt="2"/>
            </a:pPr>
            <a:r>
              <a:rPr lang="en-US" sz="2400" dirty="0"/>
              <a:t>The </a:t>
            </a:r>
            <a:r>
              <a:rPr lang="en-US" sz="2400" dirty="0" smtClean="0"/>
              <a:t>complexity </a:t>
            </a:r>
            <a:r>
              <a:rPr lang="en-US" sz="2400" dirty="0"/>
              <a:t>of the task </a:t>
            </a:r>
            <a:r>
              <a:rPr lang="en-US" sz="2400" dirty="0" smtClean="0"/>
              <a:t>cannot </a:t>
            </a:r>
            <a:r>
              <a:rPr lang="en-US" sz="2400" dirty="0"/>
              <a:t>be determined without knowing the nature of the of the questions/actions asked of the </a:t>
            </a:r>
            <a:r>
              <a:rPr lang="en-US" sz="2400" dirty="0" smtClean="0"/>
              <a:t>student. </a:t>
            </a:r>
            <a:r>
              <a:rPr lang="en-US" sz="2400" b="1" dirty="0" smtClean="0"/>
              <a:t>The actual questions or actions student should be provided.</a:t>
            </a:r>
          </a:p>
          <a:p>
            <a:pPr marL="914400" lvl="1" indent="-400050">
              <a:buFont typeface="Arial" pitchFamily="34" charset="0"/>
              <a:buChar char="•"/>
            </a:pPr>
            <a:r>
              <a:rPr lang="en-US" sz="2400" dirty="0" smtClean="0"/>
              <a:t>What kind of question– multiple choice, fill-in-the-blank, ordering sentence strips, short answer…?</a:t>
            </a:r>
          </a:p>
          <a:p>
            <a:pPr marL="914400" lvl="1" indent="-400050">
              <a:buFont typeface="Arial" pitchFamily="34" charset="0"/>
              <a:buChar char="•"/>
            </a:pPr>
            <a:r>
              <a:rPr lang="en-US" sz="2400" dirty="0" smtClean="0"/>
              <a:t>How difficult is the question–matching vs. identifying vs. describing vs. interpreting…?</a:t>
            </a:r>
          </a:p>
          <a:p>
            <a:pPr marL="914400" lvl="1" indent="-400050">
              <a:buFont typeface="Arial" pitchFamily="34" charset="0"/>
              <a:buChar char="•"/>
            </a:pPr>
            <a:r>
              <a:rPr lang="en-US" sz="2400" dirty="0" smtClean="0"/>
              <a:t>How many questions/steps/actions?</a:t>
            </a:r>
          </a:p>
          <a:p>
            <a:pPr marL="914400" lvl="1" indent="-514350">
              <a:buFont typeface="Arial" pitchFamily="34" charset="0"/>
              <a:buChar char="•"/>
            </a:pPr>
            <a:endParaRPr lang="en-US" sz="2000" dirty="0" smtClean="0"/>
          </a:p>
          <a:p>
            <a:pPr lvl="1" indent="-342900">
              <a:buFont typeface="Calibri" pitchFamily="34" charset="0"/>
              <a:buChar char="―"/>
            </a:pPr>
            <a:endParaRPr lang="en-US" sz="20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10</a:t>
            </a:fld>
            <a:endParaRPr lang="en-US" dirty="0"/>
          </a:p>
        </p:txBody>
      </p:sp>
    </p:spTree>
    <p:extLst>
      <p:ext uri="{BB962C8B-B14F-4D97-AF65-F5344CB8AC3E}">
        <p14:creationId xmlns:p14="http://schemas.microsoft.com/office/powerpoint/2010/main" val="571366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Document Effectively</a:t>
            </a:r>
          </a:p>
        </p:txBody>
      </p:sp>
      <p:sp>
        <p:nvSpPr>
          <p:cNvPr id="3" name="Content Placeholder 2"/>
          <p:cNvSpPr>
            <a:spLocks noGrp="1"/>
          </p:cNvSpPr>
          <p:nvPr>
            <p:ph idx="1"/>
          </p:nvPr>
        </p:nvSpPr>
        <p:spPr/>
        <p:txBody>
          <a:bodyPr/>
          <a:lstStyle/>
          <a:p>
            <a:pPr marL="457200" indent="-457200">
              <a:buFont typeface="+mj-lt"/>
              <a:buAutoNum type="arabicPeriod" startAt="3"/>
            </a:pPr>
            <a:r>
              <a:rPr lang="en-US" sz="2400" dirty="0" smtClean="0"/>
              <a:t>Knowing how the student responded and the depth of knowledge demonstrated by the answer given is also necessary to understanding both the accuracy and the complexity of the task.</a:t>
            </a:r>
          </a:p>
          <a:p>
            <a:pPr lvl="1">
              <a:buFont typeface="Arial" pitchFamily="34" charset="0"/>
              <a:buChar char="•"/>
            </a:pPr>
            <a:r>
              <a:rPr lang="en-US" sz="2400" dirty="0" smtClean="0"/>
              <a:t>What level of understanding has the student demonstrated– one word answer vs. description; partial vs. thorough…?</a:t>
            </a:r>
            <a:endParaRPr lang="en-US" sz="24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11</a:t>
            </a:fld>
            <a:endParaRPr lang="en-US" dirty="0"/>
          </a:p>
        </p:txBody>
      </p:sp>
    </p:spTree>
    <p:extLst>
      <p:ext uri="{BB962C8B-B14F-4D97-AF65-F5344CB8AC3E}">
        <p14:creationId xmlns:p14="http://schemas.microsoft.com/office/powerpoint/2010/main" val="1246054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Document Effectively</a:t>
            </a:r>
          </a:p>
        </p:txBody>
      </p:sp>
      <p:sp>
        <p:nvSpPr>
          <p:cNvPr id="3" name="Content Placeholder 2"/>
          <p:cNvSpPr>
            <a:spLocks noGrp="1"/>
          </p:cNvSpPr>
          <p:nvPr>
            <p:ph idx="1"/>
          </p:nvPr>
        </p:nvSpPr>
        <p:spPr/>
        <p:txBody>
          <a:bodyPr/>
          <a:lstStyle/>
          <a:p>
            <a:pPr marL="457200" indent="-457200">
              <a:buFont typeface="+mj-lt"/>
              <a:buAutoNum type="arabicPeriod" startAt="4"/>
            </a:pPr>
            <a:r>
              <a:rPr lang="en-US" sz="2400" dirty="0" smtClean="0"/>
              <a:t>The </a:t>
            </a:r>
            <a:r>
              <a:rPr lang="en-US" sz="2400" b="1" dirty="0" smtClean="0"/>
              <a:t>correctness</a:t>
            </a:r>
            <a:r>
              <a:rPr lang="en-US" sz="2400" dirty="0" smtClean="0"/>
              <a:t> of the student’s response(s) must be documented</a:t>
            </a:r>
            <a:r>
              <a:rPr lang="en-US" sz="2400" dirty="0"/>
              <a:t> </a:t>
            </a:r>
            <a:r>
              <a:rPr lang="en-US" sz="2400" dirty="0" smtClean="0"/>
              <a:t>in order for the entry to be </a:t>
            </a:r>
            <a:r>
              <a:rPr lang="en-US" sz="2400" b="1" dirty="0" smtClean="0"/>
              <a:t>scorable</a:t>
            </a:r>
            <a:r>
              <a:rPr lang="en-US" sz="2400" dirty="0" smtClean="0"/>
              <a:t>.</a:t>
            </a:r>
          </a:p>
          <a:p>
            <a:pPr lvl="1">
              <a:buFont typeface="Arial" pitchFamily="34" charset="0"/>
              <a:buChar char="•"/>
            </a:pPr>
            <a:r>
              <a:rPr lang="en-US" sz="2400" dirty="0" smtClean="0"/>
              <a:t>The </a:t>
            </a:r>
            <a:r>
              <a:rPr lang="en-US" sz="2400" dirty="0"/>
              <a:t>criteria on which the student is being graded should be clear.</a:t>
            </a:r>
          </a:p>
          <a:p>
            <a:pPr lvl="1">
              <a:buFont typeface="Arial" pitchFamily="34" charset="0"/>
              <a:buChar char="•"/>
            </a:pPr>
            <a:r>
              <a:rPr lang="en-US" sz="2400" dirty="0"/>
              <a:t>For </a:t>
            </a:r>
            <a:r>
              <a:rPr lang="en-US" sz="2400" dirty="0" smtClean="0"/>
              <a:t>each of the responses provided by the student, record whether they were correct or incorrect.</a:t>
            </a:r>
          </a:p>
          <a:p>
            <a:pPr lvl="1">
              <a:buFont typeface="Arial" pitchFamily="34" charset="0"/>
              <a:buChar char="•"/>
            </a:pPr>
            <a:r>
              <a:rPr lang="en-US" sz="2400" dirty="0" smtClean="0"/>
              <a:t>Grade the student work; record the number and/or percentage of correct answers provided by the student.</a:t>
            </a:r>
          </a:p>
          <a:p>
            <a:pPr lvl="1">
              <a:buFont typeface="Arial" pitchFamily="34" charset="0"/>
              <a:buChar char="•"/>
            </a:pPr>
            <a:r>
              <a:rPr lang="en-US" sz="2400" dirty="0" smtClean="0"/>
              <a:t>Documentation of accuracy and prompting should be done separately.</a:t>
            </a:r>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12</a:t>
            </a:fld>
            <a:endParaRPr lang="en-US" dirty="0"/>
          </a:p>
        </p:txBody>
      </p:sp>
    </p:spTree>
    <p:extLst>
      <p:ext uri="{BB962C8B-B14F-4D97-AF65-F5344CB8AC3E}">
        <p14:creationId xmlns:p14="http://schemas.microsoft.com/office/powerpoint/2010/main" val="1194399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Document Effectively</a:t>
            </a:r>
          </a:p>
        </p:txBody>
      </p:sp>
      <p:sp>
        <p:nvSpPr>
          <p:cNvPr id="4" name="Content Placeholder 3"/>
          <p:cNvSpPr>
            <a:spLocks noGrp="1"/>
          </p:cNvSpPr>
          <p:nvPr>
            <p:ph sz="half" idx="2"/>
          </p:nvPr>
        </p:nvSpPr>
        <p:spPr>
          <a:xfrm>
            <a:off x="533400" y="1524000"/>
            <a:ext cx="8077200" cy="533400"/>
          </a:xfrm>
        </p:spPr>
        <p:txBody>
          <a:bodyPr/>
          <a:lstStyle/>
          <a:p>
            <a:pPr marL="400050" indent="-400050">
              <a:buFont typeface="+mj-lt"/>
              <a:buAutoNum type="arabicPeriod" startAt="5"/>
            </a:pPr>
            <a:r>
              <a:rPr lang="en-US" sz="2400" dirty="0" smtClean="0"/>
              <a:t>Document the student’s level of independence. What </a:t>
            </a:r>
            <a:r>
              <a:rPr lang="en-US" sz="2400" dirty="0"/>
              <a:t>type </a:t>
            </a:r>
            <a:r>
              <a:rPr lang="en-US" sz="2400" dirty="0" smtClean="0"/>
              <a:t>and frequency of </a:t>
            </a:r>
            <a:r>
              <a:rPr lang="en-US" sz="2400" dirty="0"/>
              <a:t>prompting </a:t>
            </a:r>
            <a:r>
              <a:rPr lang="en-US" sz="2400" dirty="0" smtClean="0"/>
              <a:t>were </a:t>
            </a:r>
            <a:r>
              <a:rPr lang="en-US" sz="2400" dirty="0"/>
              <a:t>required for the student to respond?</a:t>
            </a:r>
          </a:p>
          <a:p>
            <a:pPr marL="0" indent="0">
              <a:buNone/>
            </a:pPr>
            <a:endParaRPr lang="en-US" sz="2400" dirty="0"/>
          </a:p>
        </p:txBody>
      </p:sp>
      <p:sp>
        <p:nvSpPr>
          <p:cNvPr id="5" name="Slide Number Placeholder 4"/>
          <p:cNvSpPr>
            <a:spLocks noGrp="1"/>
          </p:cNvSpPr>
          <p:nvPr>
            <p:ph type="sldNum" sz="quarter" idx="10"/>
          </p:nvPr>
        </p:nvSpPr>
        <p:spPr/>
        <p:txBody>
          <a:bodyPr/>
          <a:lstStyle/>
          <a:p>
            <a:pPr>
              <a:defRPr/>
            </a:pPr>
            <a:fld id="{0E2801A6-8F4A-48C0-9AD8-EC3954BB9A63}" type="slidenum">
              <a:rPr lang="en-US" smtClean="0"/>
              <a:pPr>
                <a:defRPr/>
              </a:pPr>
              <a:t>13</a:t>
            </a:fld>
            <a:endParaRPr lang="en-US" dirty="0"/>
          </a:p>
        </p:txBody>
      </p:sp>
      <p:sp>
        <p:nvSpPr>
          <p:cNvPr id="6" name="Text Placeholder 4"/>
          <p:cNvSpPr txBox="1">
            <a:spLocks/>
          </p:cNvSpPr>
          <p:nvPr/>
        </p:nvSpPr>
        <p:spPr bwMode="auto">
          <a:xfrm>
            <a:off x="1028700" y="2895600"/>
            <a:ext cx="3200400" cy="639762"/>
          </a:xfrm>
          <a:prstGeom prst="rect">
            <a:avLst/>
          </a:prstGeom>
          <a:solidFill>
            <a:schemeClr val="accent6"/>
          </a:solidFill>
          <a:ln>
            <a:solidFill>
              <a:schemeClr val="tx1"/>
            </a:solidFill>
          </a:ln>
          <a:extLst/>
        </p:spPr>
        <p:txBody>
          <a:bodyPr vert="horz" wrap="square" lIns="91440" tIns="45720" rIns="91440" bIns="45720" numCol="1" anchor="ctr" anchorCtr="0" compatLnSpc="1">
            <a:prstTxWarp prst="textNoShape">
              <a:avLst/>
            </a:prstTxWarp>
          </a:bodyPr>
          <a:lst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3200" dirty="0" smtClean="0"/>
              <a:t>Type </a:t>
            </a:r>
            <a:endParaRPr lang="en-US" sz="3200" dirty="0"/>
          </a:p>
        </p:txBody>
      </p:sp>
      <p:sp>
        <p:nvSpPr>
          <p:cNvPr id="7" name="Content Placeholder 5"/>
          <p:cNvSpPr txBox="1">
            <a:spLocks/>
          </p:cNvSpPr>
          <p:nvPr/>
        </p:nvSpPr>
        <p:spPr bwMode="auto">
          <a:xfrm>
            <a:off x="1028700" y="3505200"/>
            <a:ext cx="3200400" cy="2473325"/>
          </a:xfrm>
          <a:prstGeom prst="rect">
            <a:avLst/>
          </a:prstGeom>
          <a:solidFill>
            <a:schemeClr val="bg1"/>
          </a:solidFill>
          <a:ln>
            <a:solidFill>
              <a:schemeClr val="tx1"/>
            </a:solidFill>
          </a:ln>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charset="0"/>
              <a:buNone/>
            </a:pPr>
            <a:endParaRPr lang="en-US" sz="800" dirty="0" smtClean="0"/>
          </a:p>
          <a:p>
            <a:pPr>
              <a:spcBef>
                <a:spcPts val="0"/>
              </a:spcBef>
            </a:pPr>
            <a:r>
              <a:rPr lang="en-US" dirty="0" smtClean="0"/>
              <a:t>Physical</a:t>
            </a:r>
          </a:p>
          <a:p>
            <a:pPr>
              <a:spcBef>
                <a:spcPts val="0"/>
              </a:spcBef>
            </a:pPr>
            <a:r>
              <a:rPr lang="en-US" dirty="0" smtClean="0"/>
              <a:t>Model</a:t>
            </a:r>
          </a:p>
          <a:p>
            <a:pPr>
              <a:spcBef>
                <a:spcPts val="0"/>
              </a:spcBef>
            </a:pPr>
            <a:r>
              <a:rPr lang="en-US" dirty="0" smtClean="0"/>
              <a:t>Gestural</a:t>
            </a:r>
          </a:p>
          <a:p>
            <a:pPr>
              <a:spcBef>
                <a:spcPts val="0"/>
              </a:spcBef>
            </a:pPr>
            <a:r>
              <a:rPr lang="en-US" dirty="0" smtClean="0"/>
              <a:t>Verbal</a:t>
            </a:r>
          </a:p>
          <a:p>
            <a:pPr>
              <a:spcBef>
                <a:spcPts val="0"/>
              </a:spcBef>
            </a:pPr>
            <a:r>
              <a:rPr lang="en-US" dirty="0" smtClean="0"/>
              <a:t>Independent</a:t>
            </a:r>
          </a:p>
          <a:p>
            <a:endParaRPr lang="en-US" dirty="0"/>
          </a:p>
        </p:txBody>
      </p:sp>
      <p:sp>
        <p:nvSpPr>
          <p:cNvPr id="8" name="Text Placeholder 6"/>
          <p:cNvSpPr txBox="1">
            <a:spLocks/>
          </p:cNvSpPr>
          <p:nvPr/>
        </p:nvSpPr>
        <p:spPr>
          <a:xfrm>
            <a:off x="4953000" y="2863056"/>
            <a:ext cx="3276600" cy="639762"/>
          </a:xfrm>
          <a:prstGeom prst="rect">
            <a:avLst/>
          </a:prstGeom>
          <a:solidFill>
            <a:schemeClr val="accent6"/>
          </a:solidFill>
          <a:ln>
            <a:solidFill>
              <a:schemeClr val="tx1"/>
            </a:solidFill>
          </a:ln>
        </p:spPr>
        <p:txBody>
          <a:bodyPr anchor="ct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dirty="0" smtClean="0"/>
              <a:t>Frequency</a:t>
            </a:r>
            <a:endParaRPr lang="en-US" dirty="0"/>
          </a:p>
        </p:txBody>
      </p:sp>
      <p:sp>
        <p:nvSpPr>
          <p:cNvPr id="9" name="Content Placeholder 7"/>
          <p:cNvSpPr>
            <a:spLocks noGrp="1"/>
          </p:cNvSpPr>
          <p:nvPr>
            <p:ph sz="quarter" idx="4294967295"/>
          </p:nvPr>
        </p:nvSpPr>
        <p:spPr>
          <a:xfrm>
            <a:off x="4953000" y="3472656"/>
            <a:ext cx="3276600" cy="2473325"/>
          </a:xfrm>
          <a:prstGeom prst="rect">
            <a:avLst/>
          </a:prstGeom>
          <a:solidFill>
            <a:schemeClr val="bg1"/>
          </a:solidFill>
          <a:ln>
            <a:solidFill>
              <a:schemeClr val="tx1"/>
            </a:solidFill>
          </a:ln>
        </p:spPr>
        <p:txBody>
          <a:bodyPr/>
          <a:lstStyle/>
          <a:p>
            <a:pPr marL="0" indent="0">
              <a:buNone/>
            </a:pPr>
            <a:endParaRPr lang="en-US" sz="800" dirty="0" smtClean="0"/>
          </a:p>
          <a:p>
            <a:r>
              <a:rPr lang="en-US" sz="2800" dirty="0" smtClean="0"/>
              <a:t>Continuous</a:t>
            </a:r>
          </a:p>
          <a:p>
            <a:r>
              <a:rPr lang="en-US" sz="2800" dirty="0" smtClean="0"/>
              <a:t>Frequent</a:t>
            </a:r>
          </a:p>
          <a:p>
            <a:r>
              <a:rPr lang="en-US" sz="2800" dirty="0" smtClean="0"/>
              <a:t>Limited</a:t>
            </a:r>
          </a:p>
          <a:p>
            <a:r>
              <a:rPr lang="en-US" sz="2800" dirty="0" smtClean="0"/>
              <a:t>Independent</a:t>
            </a:r>
            <a:endParaRPr lang="en-US" sz="2800" dirty="0"/>
          </a:p>
        </p:txBody>
      </p:sp>
    </p:spTree>
    <p:extLst>
      <p:ext uri="{BB962C8B-B14F-4D97-AF65-F5344CB8AC3E}">
        <p14:creationId xmlns:p14="http://schemas.microsoft.com/office/powerpoint/2010/main" val="2350603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Document Effectively</a:t>
            </a:r>
          </a:p>
        </p:txBody>
      </p:sp>
      <p:sp>
        <p:nvSpPr>
          <p:cNvPr id="3" name="Content Placeholder 2"/>
          <p:cNvSpPr>
            <a:spLocks noGrp="1"/>
          </p:cNvSpPr>
          <p:nvPr>
            <p:ph idx="1"/>
          </p:nvPr>
        </p:nvSpPr>
        <p:spPr>
          <a:xfrm>
            <a:off x="381000" y="1752600"/>
            <a:ext cx="8305800" cy="3962400"/>
          </a:xfrm>
        </p:spPr>
        <p:txBody>
          <a:bodyPr/>
          <a:lstStyle/>
          <a:p>
            <a:pPr marL="514350" indent="-514350" defTabSz="914400">
              <a:buFont typeface="+mj-lt"/>
              <a:buAutoNum type="arabicPeriod" startAt="6"/>
            </a:pPr>
            <a:r>
              <a:rPr lang="en-US" sz="2400" dirty="0" smtClean="0"/>
              <a:t>Documentation of interactions–In </a:t>
            </a:r>
            <a:r>
              <a:rPr lang="en-US" sz="2400" dirty="0"/>
              <a:t>order to demonstrate Generalization, annotation of </a:t>
            </a:r>
            <a:r>
              <a:rPr lang="en-US" sz="2400" dirty="0" smtClean="0"/>
              <a:t>interactions </a:t>
            </a:r>
            <a:r>
              <a:rPr lang="en-US" sz="2400" dirty="0"/>
              <a:t>must describe the nature of the interaction</a:t>
            </a:r>
            <a:r>
              <a:rPr lang="en-US" sz="2400" dirty="0" smtClean="0"/>
              <a:t>.</a:t>
            </a:r>
          </a:p>
          <a:p>
            <a:pPr lvl="1">
              <a:buFontTx/>
              <a:buChar char="•"/>
            </a:pPr>
            <a:r>
              <a:rPr lang="en-US" sz="2400" dirty="0" smtClean="0">
                <a:ea typeface="ＭＳ Ｐゴシック" pitchFamily="34" charset="-128"/>
              </a:rPr>
              <a:t>the interaction must occur during and related to the performance of the task</a:t>
            </a:r>
            <a:endParaRPr lang="en-US" sz="2400" dirty="0">
              <a:ea typeface="ＭＳ Ｐゴシック" pitchFamily="34" charset="-128"/>
            </a:endParaRPr>
          </a:p>
          <a:p>
            <a:pPr lvl="1">
              <a:buFontTx/>
              <a:buChar char="•"/>
            </a:pPr>
            <a:r>
              <a:rPr lang="en-US" sz="2400" dirty="0" smtClean="0">
                <a:ea typeface="ＭＳ Ｐゴシック" pitchFamily="34" charset="-128"/>
              </a:rPr>
              <a:t>do </a:t>
            </a:r>
            <a:r>
              <a:rPr lang="en-US" sz="2400" dirty="0">
                <a:ea typeface="ＭＳ Ｐゴシック" pitchFamily="34" charset="-128"/>
              </a:rPr>
              <a:t>not provide a list of all the people with whom the student has interacted without describing how that interaction occurred during the </a:t>
            </a:r>
            <a:r>
              <a:rPr lang="en-US" sz="2400" dirty="0" smtClean="0">
                <a:ea typeface="ＭＳ Ｐゴシック" pitchFamily="34" charset="-128"/>
              </a:rPr>
              <a:t>assessment task</a:t>
            </a:r>
            <a:endParaRPr lang="en-US" sz="2400" dirty="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14</a:t>
            </a:fld>
            <a:endParaRPr lang="en-US" dirty="0"/>
          </a:p>
        </p:txBody>
      </p:sp>
    </p:spTree>
    <p:extLst>
      <p:ext uri="{BB962C8B-B14F-4D97-AF65-F5344CB8AC3E}">
        <p14:creationId xmlns:p14="http://schemas.microsoft.com/office/powerpoint/2010/main" val="3802515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Document Effectively</a:t>
            </a:r>
          </a:p>
        </p:txBody>
      </p:sp>
      <p:sp>
        <p:nvSpPr>
          <p:cNvPr id="3" name="Content Placeholder 2"/>
          <p:cNvSpPr>
            <a:spLocks noGrp="1"/>
          </p:cNvSpPr>
          <p:nvPr>
            <p:ph idx="1"/>
          </p:nvPr>
        </p:nvSpPr>
        <p:spPr/>
        <p:txBody>
          <a:bodyPr/>
          <a:lstStyle/>
          <a:p>
            <a:pPr marL="457200" indent="-457200">
              <a:buFont typeface="+mj-lt"/>
              <a:buAutoNum type="arabicPeriod" startAt="7"/>
            </a:pPr>
            <a:r>
              <a:rPr lang="en-US" sz="2400" dirty="0" smtClean="0"/>
              <a:t>Documentation of settings–in order to demonstrate generalization, the setting in which the student completed the assessment task must be recorded.</a:t>
            </a:r>
          </a:p>
          <a:p>
            <a:pPr marL="857250" lvl="1" indent="-400050">
              <a:buFont typeface="Arial" pitchFamily="34" charset="0"/>
              <a:buChar char="•"/>
            </a:pPr>
            <a:r>
              <a:rPr lang="en-US" sz="2400" dirty="0" smtClean="0"/>
              <a:t>The setting in which the task was completed should be purposeful to the task.</a:t>
            </a:r>
          </a:p>
          <a:p>
            <a:pPr marL="857250" lvl="1" indent="-400050">
              <a:buFont typeface="Arial" pitchFamily="34" charset="0"/>
              <a:buChar char="•"/>
            </a:pPr>
            <a:r>
              <a:rPr lang="en-US" sz="2400" dirty="0" smtClean="0"/>
              <a:t>The assessment task must be completed in the documented setting in order for it to be counted for scoring Generalization.</a:t>
            </a:r>
          </a:p>
          <a:p>
            <a:pPr marL="857250" lvl="1" indent="-457200">
              <a:buFont typeface="+mj-lt"/>
              <a:buAutoNum type="arabicPeriod" startAt="7"/>
            </a:pPr>
            <a:endParaRPr lang="en-US" sz="2400" dirty="0" smtClean="0"/>
          </a:p>
          <a:p>
            <a:pPr marL="857250" lvl="1" indent="-457200">
              <a:buFont typeface="+mj-lt"/>
              <a:buAutoNum type="arabicPeriod" startAt="7"/>
            </a:pPr>
            <a:endParaRPr lang="en-US" sz="20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15</a:t>
            </a:fld>
            <a:endParaRPr lang="en-US" dirty="0"/>
          </a:p>
        </p:txBody>
      </p:sp>
    </p:spTree>
    <p:extLst>
      <p:ext uri="{BB962C8B-B14F-4D97-AF65-F5344CB8AC3E}">
        <p14:creationId xmlns:p14="http://schemas.microsoft.com/office/powerpoint/2010/main" val="210692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16000">
              <a:srgbClr val="EBC66B"/>
            </a:gs>
            <a:gs pos="50000">
              <a:schemeClr val="bg1"/>
            </a:gs>
            <a:gs pos="100000">
              <a:srgbClr val="EBC66B"/>
            </a:gs>
          </a:gsLst>
          <a:lin ang="5400000" scaled="0"/>
        </a:gradFill>
        <a:effectLst/>
      </p:bgPr>
    </p:bg>
    <p:spTree>
      <p:nvGrpSpPr>
        <p:cNvPr id="1" name=""/>
        <p:cNvGrpSpPr/>
        <p:nvPr/>
      </p:nvGrpSpPr>
      <p:grpSpPr>
        <a:xfrm>
          <a:off x="0" y="0"/>
          <a:ext cx="0" cy="0"/>
          <a:chOff x="0" y="0"/>
          <a:chExt cx="0" cy="0"/>
        </a:xfrm>
      </p:grpSpPr>
      <p:sp>
        <p:nvSpPr>
          <p:cNvPr id="149506" name="Rectangle 2"/>
          <p:cNvSpPr>
            <a:spLocks noGrp="1"/>
          </p:cNvSpPr>
          <p:nvPr>
            <p:ph type="title"/>
          </p:nvPr>
        </p:nvSpPr>
        <p:spPr>
          <a:xfrm>
            <a:off x="381000" y="152400"/>
            <a:ext cx="8458200" cy="1143000"/>
          </a:xfrm>
        </p:spPr>
        <p:txBody>
          <a:bodyPr/>
          <a:lstStyle/>
          <a:p>
            <a:r>
              <a:rPr lang="en-US" dirty="0" smtClean="0"/>
              <a:t>Documentation Dos–Work Samples</a:t>
            </a:r>
          </a:p>
        </p:txBody>
      </p:sp>
      <p:pic>
        <p:nvPicPr>
          <p:cNvPr id="757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496892"/>
            <a:ext cx="3962400" cy="50345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086600" y="2057400"/>
            <a:ext cx="914400" cy="44858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380999" y="1487367"/>
            <a:ext cx="4267201" cy="5006020"/>
            <a:chOff x="333375" y="2239405"/>
            <a:chExt cx="4482735" cy="3250341"/>
          </a:xfrm>
        </p:grpSpPr>
        <p:pic>
          <p:nvPicPr>
            <p:cNvPr id="706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82" y="2239405"/>
              <a:ext cx="4473428" cy="132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75" y="3541578"/>
              <a:ext cx="4473428" cy="194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390227" y="1487367"/>
            <a:ext cx="4257973" cy="5034596"/>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p:nvPr/>
        </p:nvCxnSpPr>
        <p:spPr>
          <a:xfrm>
            <a:off x="457200" y="3492912"/>
            <a:ext cx="1447800" cy="9525"/>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44753" y="3276600"/>
            <a:ext cx="927247"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667000" y="3810000"/>
            <a:ext cx="609600" cy="609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16</a:t>
            </a:fld>
            <a:endParaRPr lang="en-US" dirty="0"/>
          </a:p>
        </p:txBody>
      </p:sp>
      <p:sp>
        <p:nvSpPr>
          <p:cNvPr id="6" name="TextBox 5"/>
          <p:cNvSpPr txBox="1"/>
          <p:nvPr/>
        </p:nvSpPr>
        <p:spPr>
          <a:xfrm>
            <a:off x="2819400" y="2589471"/>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1</a:t>
            </a:r>
            <a:endParaRPr lang="en-US" sz="1400" dirty="0">
              <a:solidFill>
                <a:schemeClr val="bg1"/>
              </a:solidFill>
            </a:endParaRPr>
          </a:p>
        </p:txBody>
      </p:sp>
      <p:sp>
        <p:nvSpPr>
          <p:cNvPr id="14" name="TextBox 13"/>
          <p:cNvSpPr txBox="1"/>
          <p:nvPr/>
        </p:nvSpPr>
        <p:spPr>
          <a:xfrm>
            <a:off x="5105400" y="2281694"/>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2</a:t>
            </a:r>
            <a:endParaRPr lang="en-US" sz="1400" dirty="0">
              <a:solidFill>
                <a:schemeClr val="bg1"/>
              </a:solidFill>
            </a:endParaRPr>
          </a:p>
        </p:txBody>
      </p:sp>
      <p:sp>
        <p:nvSpPr>
          <p:cNvPr id="15" name="TextBox 14"/>
          <p:cNvSpPr txBox="1"/>
          <p:nvPr/>
        </p:nvSpPr>
        <p:spPr>
          <a:xfrm>
            <a:off x="6772275" y="3018711"/>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3</a:t>
            </a:r>
            <a:endParaRPr lang="en-US" sz="1400" dirty="0">
              <a:solidFill>
                <a:schemeClr val="bg1"/>
              </a:solidFill>
            </a:endParaRPr>
          </a:p>
        </p:txBody>
      </p:sp>
      <p:sp>
        <p:nvSpPr>
          <p:cNvPr id="16" name="TextBox 15"/>
          <p:cNvSpPr txBox="1"/>
          <p:nvPr/>
        </p:nvSpPr>
        <p:spPr>
          <a:xfrm>
            <a:off x="8077200" y="2127805"/>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4</a:t>
            </a:r>
            <a:endParaRPr lang="en-US" sz="1400" dirty="0">
              <a:solidFill>
                <a:schemeClr val="bg1"/>
              </a:solidFill>
            </a:endParaRPr>
          </a:p>
        </p:txBody>
      </p:sp>
      <p:sp>
        <p:nvSpPr>
          <p:cNvPr id="17" name="TextBox 16"/>
          <p:cNvSpPr txBox="1"/>
          <p:nvPr/>
        </p:nvSpPr>
        <p:spPr>
          <a:xfrm>
            <a:off x="3339953" y="3960911"/>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5</a:t>
            </a:r>
            <a:endParaRPr lang="en-US" sz="1400" dirty="0">
              <a:solidFill>
                <a:schemeClr val="bg1"/>
              </a:solidFill>
            </a:endParaRPr>
          </a:p>
        </p:txBody>
      </p:sp>
      <p:sp>
        <p:nvSpPr>
          <p:cNvPr id="19" name="TextBox 18"/>
          <p:cNvSpPr txBox="1"/>
          <p:nvPr/>
        </p:nvSpPr>
        <p:spPr>
          <a:xfrm>
            <a:off x="76199" y="5867400"/>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6</a:t>
            </a:r>
            <a:endParaRPr lang="en-US" sz="1400" dirty="0">
              <a:solidFill>
                <a:schemeClr val="bg1"/>
              </a:solidFill>
            </a:endParaRPr>
          </a:p>
        </p:txBody>
      </p:sp>
      <p:sp>
        <p:nvSpPr>
          <p:cNvPr id="21" name="TextBox 20"/>
          <p:cNvSpPr txBox="1"/>
          <p:nvPr/>
        </p:nvSpPr>
        <p:spPr>
          <a:xfrm>
            <a:off x="85427" y="4419600"/>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7</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Documentation Dos</a:t>
            </a:r>
          </a:p>
        </p:txBody>
      </p:sp>
      <p:sp>
        <p:nvSpPr>
          <p:cNvPr id="3" name="Content Placeholder 2"/>
          <p:cNvSpPr>
            <a:spLocks noGrp="1"/>
          </p:cNvSpPr>
          <p:nvPr>
            <p:ph idx="1"/>
          </p:nvPr>
        </p:nvSpPr>
        <p:spPr>
          <a:xfrm>
            <a:off x="457200" y="1371600"/>
            <a:ext cx="8229600" cy="5105400"/>
          </a:xfrm>
        </p:spPr>
        <p:txBody>
          <a:bodyPr/>
          <a:lstStyle/>
          <a:p>
            <a:r>
              <a:rPr lang="en-US" sz="2400" dirty="0" smtClean="0"/>
              <a:t>Task description is clearly stated and specific to the standards-based skill being assessed.</a:t>
            </a:r>
          </a:p>
          <a:p>
            <a:pPr lvl="1"/>
            <a:r>
              <a:rPr lang="en-US" sz="2000" dirty="0" smtClean="0"/>
              <a:t>After a discussion on personal budgets, determined which item he should spend his money on first given 2 choices on an activity sheet</a:t>
            </a:r>
          </a:p>
          <a:p>
            <a:r>
              <a:rPr lang="en-US" sz="2400" dirty="0" smtClean="0"/>
              <a:t>Student work has been clearly evaluated.</a:t>
            </a:r>
          </a:p>
          <a:p>
            <a:pPr lvl="1"/>
            <a:r>
              <a:rPr lang="en-US" sz="2000" dirty="0" smtClean="0"/>
              <a:t>Answered 2 out of 4 correctly for an accuracy of 50%</a:t>
            </a:r>
          </a:p>
          <a:p>
            <a:r>
              <a:rPr lang="en-US" sz="2400" dirty="0" smtClean="0"/>
              <a:t>Prompting has been clearly documented.</a:t>
            </a:r>
          </a:p>
          <a:p>
            <a:pPr lvl="1"/>
            <a:r>
              <a:rPr lang="en-US" sz="2000" dirty="0" smtClean="0"/>
              <a:t>Type: Independent</a:t>
            </a:r>
          </a:p>
          <a:p>
            <a:pPr lvl="1"/>
            <a:r>
              <a:rPr lang="en-US" sz="2000" dirty="0" smtClean="0"/>
              <a:t>Frequency: None (the student required no prompting)</a:t>
            </a:r>
          </a:p>
          <a:p>
            <a:r>
              <a:rPr lang="en-US" sz="2400" dirty="0"/>
              <a:t>Interactions: Special Ed teacher and nurse with explanations</a:t>
            </a:r>
          </a:p>
          <a:p>
            <a:r>
              <a:rPr lang="en-US" sz="2400" dirty="0" smtClean="0"/>
              <a:t>Setting: Special Ed classroom</a:t>
            </a:r>
          </a:p>
          <a:p>
            <a:pPr lvl="1"/>
            <a:endParaRPr lang="en-US" sz="24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17</a:t>
            </a:fld>
            <a:endParaRPr lang="en-US" dirty="0"/>
          </a:p>
        </p:txBody>
      </p:sp>
    </p:spTree>
    <p:extLst>
      <p:ext uri="{BB962C8B-B14F-4D97-AF65-F5344CB8AC3E}">
        <p14:creationId xmlns:p14="http://schemas.microsoft.com/office/powerpoint/2010/main" val="1034255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16000">
              <a:srgbClr val="EBC66B"/>
            </a:gs>
            <a:gs pos="50000">
              <a:schemeClr val="bg1"/>
            </a:gs>
            <a:gs pos="100000">
              <a:srgbClr val="EBC66B"/>
            </a:gs>
          </a:gsLst>
          <a:lin ang="5400000" scaled="0"/>
        </a:gradFill>
        <a:effectLst/>
      </p:bgPr>
    </p:bg>
    <p:spTree>
      <p:nvGrpSpPr>
        <p:cNvPr id="1" name=""/>
        <p:cNvGrpSpPr/>
        <p:nvPr/>
      </p:nvGrpSpPr>
      <p:grpSpPr>
        <a:xfrm>
          <a:off x="0" y="0"/>
          <a:ext cx="0" cy="0"/>
          <a:chOff x="0" y="0"/>
          <a:chExt cx="0" cy="0"/>
        </a:xfrm>
      </p:grpSpPr>
      <p:sp>
        <p:nvSpPr>
          <p:cNvPr id="165890" name="Rectangle 2"/>
          <p:cNvSpPr>
            <a:spLocks noGrp="1"/>
          </p:cNvSpPr>
          <p:nvPr>
            <p:ph type="title"/>
          </p:nvPr>
        </p:nvSpPr>
        <p:spPr>
          <a:xfrm>
            <a:off x="381000" y="38939"/>
            <a:ext cx="8458200" cy="1143000"/>
          </a:xfrm>
        </p:spPr>
        <p:txBody>
          <a:bodyPr/>
          <a:lstStyle/>
          <a:p>
            <a:r>
              <a:rPr lang="en-US" sz="4000" dirty="0" smtClean="0"/>
              <a:t>Documentation Don’ts–</a:t>
            </a:r>
            <a:br>
              <a:rPr lang="en-US" sz="4000" dirty="0" smtClean="0"/>
            </a:br>
            <a:r>
              <a:rPr lang="en-US" sz="4000" dirty="0" smtClean="0"/>
              <a:t>Work Samples</a:t>
            </a:r>
          </a:p>
        </p:txBody>
      </p:sp>
      <p:grpSp>
        <p:nvGrpSpPr>
          <p:cNvPr id="3" name="Group 2"/>
          <p:cNvGrpSpPr/>
          <p:nvPr/>
        </p:nvGrpSpPr>
        <p:grpSpPr>
          <a:xfrm>
            <a:off x="4543422" y="1181938"/>
            <a:ext cx="4295778" cy="5371259"/>
            <a:chOff x="4572000" y="1219200"/>
            <a:chExt cx="4204795" cy="5334000"/>
          </a:xfrm>
        </p:grpSpPr>
        <p:pic>
          <p:nvPicPr>
            <p:cNvPr id="768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219200"/>
              <a:ext cx="4204794" cy="30599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4279150"/>
              <a:ext cx="4204794" cy="2274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Rectangle 5"/>
          <p:cNvSpPr/>
          <p:nvPr/>
        </p:nvSpPr>
        <p:spPr>
          <a:xfrm>
            <a:off x="7391400" y="2362200"/>
            <a:ext cx="1385394" cy="1905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a:off x="7543800" y="2619375"/>
            <a:ext cx="9144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458075" y="2990850"/>
            <a:ext cx="9144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458075" y="3305175"/>
            <a:ext cx="9144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626897" y="3638550"/>
            <a:ext cx="9144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145169" y="2442675"/>
            <a:ext cx="312906" cy="923330"/>
          </a:xfrm>
          <a:prstGeom prst="rect">
            <a:avLst/>
          </a:prstGeom>
        </p:spPr>
        <p:txBody>
          <a:bodyPr wrap="none">
            <a:spAutoFit/>
          </a:bodyPr>
          <a:lstStyle/>
          <a:p>
            <a:r>
              <a:rPr lang="en-US" dirty="0">
                <a:solidFill>
                  <a:srgbClr val="FF0000"/>
                </a:solidFill>
              </a:rPr>
              <a:t>?</a:t>
            </a:r>
          </a:p>
          <a:p>
            <a:r>
              <a:rPr lang="en-US" dirty="0" smtClean="0">
                <a:solidFill>
                  <a:srgbClr val="FF0000"/>
                </a:solidFill>
              </a:rPr>
              <a:t>?</a:t>
            </a:r>
            <a:endParaRPr lang="en-US" dirty="0">
              <a:solidFill>
                <a:srgbClr val="FF0000"/>
              </a:solidFill>
            </a:endParaRPr>
          </a:p>
          <a:p>
            <a:r>
              <a:rPr lang="en-US" dirty="0" smtClean="0">
                <a:solidFill>
                  <a:srgbClr val="FF0000"/>
                </a:solidFill>
              </a:rPr>
              <a:t>?</a:t>
            </a:r>
            <a:endParaRPr lang="en-US" dirty="0">
              <a:solidFill>
                <a:srgbClr val="FF0000"/>
              </a:solidFill>
            </a:endParaRPr>
          </a:p>
        </p:txBody>
      </p:sp>
      <p:grpSp>
        <p:nvGrpSpPr>
          <p:cNvPr id="2" name="Group 1"/>
          <p:cNvGrpSpPr/>
          <p:nvPr/>
        </p:nvGrpSpPr>
        <p:grpSpPr>
          <a:xfrm>
            <a:off x="340015" y="1181939"/>
            <a:ext cx="4117685" cy="5371260"/>
            <a:chOff x="301915" y="1231300"/>
            <a:chExt cx="4117685" cy="3304703"/>
          </a:xfrm>
        </p:grpSpPr>
        <p:pic>
          <p:nvPicPr>
            <p:cNvPr id="706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915" y="1231300"/>
              <a:ext cx="4114800" cy="14806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915" y="2683338"/>
              <a:ext cx="4117685" cy="1852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342900" y="3502004"/>
            <a:ext cx="1066800" cy="20919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914400" y="3720727"/>
            <a:ext cx="2286000" cy="6988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451430" y="6492322"/>
            <a:ext cx="152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419225" y="3502004"/>
            <a:ext cx="14478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76600" y="3720727"/>
            <a:ext cx="457200" cy="461665"/>
          </a:xfrm>
          <a:prstGeom prst="rect">
            <a:avLst/>
          </a:prstGeom>
          <a:noFill/>
        </p:spPr>
        <p:txBody>
          <a:bodyPr wrap="square" rtlCol="0">
            <a:spAutoFit/>
          </a:bodyPr>
          <a:lstStyle/>
          <a:p>
            <a:r>
              <a:rPr lang="en-US" sz="2400" dirty="0" smtClean="0">
                <a:solidFill>
                  <a:srgbClr val="FF0000"/>
                </a:solidFill>
              </a:rPr>
              <a:t>?</a:t>
            </a:r>
            <a:endParaRPr lang="en-US" sz="2400" dirty="0">
              <a:solidFill>
                <a:srgbClr val="FF0000"/>
              </a:solidFill>
            </a:endParaRPr>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18</a:t>
            </a:fld>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381000" y="228600"/>
            <a:ext cx="8458200" cy="1143000"/>
          </a:xfrm>
        </p:spPr>
        <p:txBody>
          <a:bodyPr/>
          <a:lstStyle/>
          <a:p>
            <a:r>
              <a:rPr lang="en-US" sz="4000" dirty="0" smtClean="0"/>
              <a:t>Documentation Don’ts</a:t>
            </a:r>
          </a:p>
        </p:txBody>
      </p:sp>
      <p:sp>
        <p:nvSpPr>
          <p:cNvPr id="164867" name="Rectangle 3"/>
          <p:cNvSpPr>
            <a:spLocks noGrp="1"/>
          </p:cNvSpPr>
          <p:nvPr>
            <p:ph type="body" idx="1"/>
          </p:nvPr>
        </p:nvSpPr>
        <p:spPr>
          <a:xfrm>
            <a:off x="457200" y="1143000"/>
            <a:ext cx="8458200" cy="4830763"/>
          </a:xfrm>
        </p:spPr>
        <p:txBody>
          <a:bodyPr/>
          <a:lstStyle/>
          <a:p>
            <a:r>
              <a:rPr lang="en-US" sz="2800" dirty="0" smtClean="0"/>
              <a:t>Task description is very broad; it is unclear on what standards-based skill the student is being evaluated.</a:t>
            </a:r>
          </a:p>
          <a:p>
            <a:pPr lvl="1"/>
            <a:r>
              <a:rPr lang="en-US" sz="2400" dirty="0" smtClean="0"/>
              <a:t>Spinning the Spinner? Gluing? Adding the money? </a:t>
            </a:r>
            <a:r>
              <a:rPr lang="en-US" sz="2400" b="1" dirty="0" smtClean="0"/>
              <a:t>Answering questions about spending within his budget? </a:t>
            </a:r>
            <a:endParaRPr lang="en-US" sz="2400" dirty="0" smtClean="0"/>
          </a:p>
          <a:p>
            <a:r>
              <a:rPr lang="en-US" sz="2800" dirty="0" smtClean="0"/>
              <a:t>Evaluation of student work combines accuracy and prompting on multiple aspects of the task.</a:t>
            </a:r>
          </a:p>
          <a:p>
            <a:pPr marL="457200" lvl="1" indent="0">
              <a:buNone/>
            </a:pPr>
            <a:r>
              <a:rPr lang="en-US" sz="2400" b="1" dirty="0"/>
              <a:t>Accuracy</a:t>
            </a:r>
            <a:r>
              <a:rPr lang="en-US" sz="2400" dirty="0" smtClean="0"/>
              <a:t>: 44/65 </a:t>
            </a:r>
            <a:r>
              <a:rPr lang="en-US" sz="2400" dirty="0"/>
              <a:t>pts. = 68</a:t>
            </a:r>
            <a:r>
              <a:rPr lang="en-US" sz="2400" dirty="0" smtClean="0"/>
              <a:t>%</a:t>
            </a:r>
          </a:p>
          <a:p>
            <a:pPr lvl="1"/>
            <a:r>
              <a:rPr lang="en-US" sz="2400" dirty="0" smtClean="0"/>
              <a:t>Spinning: Independent = 5 pts. x 5 = 25 pts.</a:t>
            </a:r>
          </a:p>
          <a:p>
            <a:pPr lvl="1"/>
            <a:r>
              <a:rPr lang="en-US" sz="2400" dirty="0" smtClean="0"/>
              <a:t>Gluing: Full Physical = 1 pt. x 5 = 5 pts.</a:t>
            </a:r>
          </a:p>
          <a:p>
            <a:pPr lvl="1"/>
            <a:r>
              <a:rPr lang="en-US" sz="2400" dirty="0" smtClean="0"/>
              <a:t>Adding Total: Verbal = 4 pts. X 1 = 4 pts.</a:t>
            </a:r>
          </a:p>
          <a:p>
            <a:pPr lvl="1"/>
            <a:r>
              <a:rPr lang="en-US" sz="2400" dirty="0" smtClean="0"/>
              <a:t>Answering Questions: Independent = 5 pts. X 2 = 10 pts.</a:t>
            </a:r>
          </a:p>
          <a:p>
            <a:pPr lvl="1"/>
            <a:endParaRPr lang="en-US" sz="2400" dirty="0" smtClean="0"/>
          </a:p>
        </p:txBody>
      </p:sp>
      <p:sp>
        <p:nvSpPr>
          <p:cNvPr id="2" name="Slide Number Placeholder 1"/>
          <p:cNvSpPr>
            <a:spLocks noGrp="1"/>
          </p:cNvSpPr>
          <p:nvPr>
            <p:ph type="sldNum" sz="quarter" idx="10"/>
          </p:nvPr>
        </p:nvSpPr>
        <p:spPr/>
        <p:txBody>
          <a:bodyPr/>
          <a:lstStyle/>
          <a:p>
            <a:pPr>
              <a:defRPr/>
            </a:pPr>
            <a:fld id="{18D6BBE3-2A52-4E0B-96BB-5B1F26ADCEA2}" type="slidenum">
              <a:rPr lang="en-US" smtClean="0"/>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96962"/>
          </a:xfrm>
        </p:spPr>
        <p:txBody>
          <a:bodyPr>
            <a:normAutofit fontScale="90000"/>
          </a:bodyPr>
          <a:lstStyle/>
          <a:p>
            <a:r>
              <a:rPr lang="en-US" dirty="0" smtClean="0">
                <a:solidFill>
                  <a:srgbClr val="663300"/>
                </a:solidFill>
              </a:rPr>
              <a:t>Welcome to Module A                                </a:t>
            </a:r>
            <a:br>
              <a:rPr lang="en-US" dirty="0" smtClean="0">
                <a:solidFill>
                  <a:srgbClr val="663300"/>
                </a:solidFill>
              </a:rPr>
            </a:br>
            <a:r>
              <a:rPr lang="en-US" sz="5400" dirty="0" smtClean="0">
                <a:solidFill>
                  <a:srgbClr val="663300"/>
                </a:solidFill>
              </a:rPr>
              <a:t>The </a:t>
            </a:r>
            <a:r>
              <a:rPr lang="en-US" sz="5400" i="1" dirty="0" smtClean="0">
                <a:solidFill>
                  <a:srgbClr val="663300"/>
                </a:solidFill>
              </a:rPr>
              <a:t>How To </a:t>
            </a:r>
            <a:r>
              <a:rPr lang="en-US" sz="5400" dirty="0" smtClean="0">
                <a:solidFill>
                  <a:srgbClr val="663300"/>
                </a:solidFill>
              </a:rPr>
              <a:t>of Documentation</a:t>
            </a:r>
            <a:endParaRPr lang="en-US" dirty="0"/>
          </a:p>
        </p:txBody>
      </p:sp>
      <p:sp>
        <p:nvSpPr>
          <p:cNvPr id="5" name="Content Placeholder 4"/>
          <p:cNvSpPr>
            <a:spLocks noGrp="1"/>
          </p:cNvSpPr>
          <p:nvPr>
            <p:ph idx="1"/>
          </p:nvPr>
        </p:nvSpPr>
        <p:spPr/>
        <p:txBody>
          <a:bodyPr>
            <a:normAutofit fontScale="70000" lnSpcReduction="20000"/>
          </a:bodyPr>
          <a:lstStyle/>
          <a:p>
            <a:pPr marL="0" indent="0" algn="ctr">
              <a:spcBef>
                <a:spcPts val="0"/>
              </a:spcBef>
              <a:buNone/>
              <a:defRPr/>
            </a:pPr>
            <a:r>
              <a:rPr lang="en-US" sz="2400" b="1" dirty="0"/>
              <a:t>This session will begin at 1:00 p.m.  </a:t>
            </a:r>
          </a:p>
          <a:p>
            <a:pPr marL="0" indent="0">
              <a:spcBef>
                <a:spcPts val="0"/>
              </a:spcBef>
              <a:buNone/>
              <a:defRPr/>
            </a:pPr>
            <a:endParaRPr lang="en-US" sz="2000" b="1" dirty="0" smtClean="0">
              <a:solidFill>
                <a:srgbClr val="C00000"/>
              </a:solidFill>
            </a:endParaRPr>
          </a:p>
          <a:p>
            <a:pPr marL="0" indent="0">
              <a:spcBef>
                <a:spcPts val="0"/>
              </a:spcBef>
              <a:buNone/>
              <a:defRPr/>
            </a:pPr>
            <a:r>
              <a:rPr lang="en-US" sz="2000" b="1" dirty="0" smtClean="0">
                <a:solidFill>
                  <a:srgbClr val="C00000"/>
                </a:solidFill>
              </a:rPr>
              <a:t>The </a:t>
            </a:r>
            <a:r>
              <a:rPr lang="en-US" sz="2000" b="1" dirty="0">
                <a:solidFill>
                  <a:srgbClr val="C00000"/>
                </a:solidFill>
              </a:rPr>
              <a:t>PowerPoint is located in the GAA Presentations </a:t>
            </a:r>
            <a:r>
              <a:rPr lang="en-US" sz="2000" b="1" dirty="0" err="1">
                <a:solidFill>
                  <a:srgbClr val="C00000"/>
                </a:solidFill>
              </a:rPr>
              <a:t>Portlet</a:t>
            </a:r>
            <a:r>
              <a:rPr lang="en-US" sz="2000" b="1" dirty="0">
                <a:solidFill>
                  <a:srgbClr val="C00000"/>
                </a:solidFill>
              </a:rPr>
              <a:t> at this location: </a:t>
            </a:r>
            <a:endParaRPr lang="en-US" sz="2400" dirty="0" smtClean="0">
              <a:ea typeface="ＭＳ Ｐゴシック" pitchFamily="34" charset="-128"/>
              <a:hlinkClick r:id=""/>
            </a:endParaRPr>
          </a:p>
          <a:p>
            <a:pPr marL="0" lvl="1" indent="0" algn="ctr">
              <a:buFont typeface="Wingdings" pitchFamily="2" charset="2"/>
              <a:buNone/>
              <a:defRPr/>
            </a:pPr>
            <a:r>
              <a:rPr lang="en-US" sz="2400" dirty="0" smtClean="0">
                <a:ea typeface="ＭＳ Ｐゴシック" pitchFamily="34" charset="-128"/>
                <a:hlinkClick r:id=""/>
              </a:rPr>
              <a:t>http</a:t>
            </a:r>
            <a:r>
              <a:rPr lang="en-US" sz="2400" dirty="0">
                <a:ea typeface="ＭＳ Ｐゴシック" pitchFamily="34" charset="-128"/>
                <a:hlinkClick r:id="rId2"/>
              </a:rPr>
              <a:t>://www.gadoe.org/Curriculum-Instruction-and-Assessment/Assessment/Pages/GAA-Presentations.aspx</a:t>
            </a:r>
            <a:endParaRPr lang="en-US" sz="2400" dirty="0">
              <a:ea typeface="ＭＳ Ｐゴシック" pitchFamily="34" charset="-128"/>
            </a:endParaRPr>
          </a:p>
          <a:p>
            <a:pPr marL="0" indent="0">
              <a:spcBef>
                <a:spcPts val="0"/>
              </a:spcBef>
              <a:spcAft>
                <a:spcPts val="600"/>
              </a:spcAft>
              <a:buNone/>
              <a:defRPr/>
            </a:pPr>
            <a:endParaRPr lang="en-US" sz="2600" b="1" dirty="0">
              <a:solidFill>
                <a:srgbClr val="663300"/>
              </a:solidFill>
            </a:endParaRPr>
          </a:p>
          <a:p>
            <a:pPr marL="0" indent="0">
              <a:spcBef>
                <a:spcPts val="0"/>
              </a:spcBef>
              <a:spcAft>
                <a:spcPts val="600"/>
              </a:spcAft>
              <a:buNone/>
              <a:defRPr/>
            </a:pPr>
            <a:r>
              <a:rPr lang="en-US" sz="2600" b="1" dirty="0" smtClean="0">
                <a:solidFill>
                  <a:srgbClr val="C00000"/>
                </a:solidFill>
              </a:rPr>
              <a:t>While </a:t>
            </a:r>
            <a:r>
              <a:rPr lang="en-US" sz="2600" b="1" dirty="0">
                <a:solidFill>
                  <a:srgbClr val="C00000"/>
                </a:solidFill>
              </a:rPr>
              <a:t>you are waiting, please do the following:</a:t>
            </a:r>
          </a:p>
          <a:p>
            <a:pPr>
              <a:buFont typeface="Arial" charset="0"/>
              <a:buChar char="•"/>
            </a:pPr>
            <a:r>
              <a:rPr lang="en-US" sz="2000" dirty="0">
                <a:solidFill>
                  <a:srgbClr val="C00000"/>
                </a:solidFill>
              </a:rPr>
              <a:t>U</a:t>
            </a:r>
            <a:r>
              <a:rPr lang="en-US" sz="2000" dirty="0" smtClean="0">
                <a:solidFill>
                  <a:srgbClr val="C00000"/>
                </a:solidFill>
              </a:rPr>
              <a:t>se the Audio Setup Wizard in the Tools Menu to configure and  test your audio settings before the presentation begins.</a:t>
            </a:r>
          </a:p>
          <a:p>
            <a:pPr>
              <a:buFont typeface="Arial" charset="0"/>
              <a:buChar char="•"/>
            </a:pPr>
            <a:endParaRPr lang="en-US" sz="2000" dirty="0" smtClean="0">
              <a:solidFill>
                <a:srgbClr val="C00000"/>
              </a:solidFill>
            </a:endParaRPr>
          </a:p>
          <a:p>
            <a:pPr>
              <a:buFont typeface="Wingdings" pitchFamily="2" charset="2"/>
              <a:buChar char="§"/>
              <a:defRPr/>
            </a:pPr>
            <a:r>
              <a:rPr lang="en-US" sz="2000" dirty="0">
                <a:solidFill>
                  <a:srgbClr val="C00000"/>
                </a:solidFill>
              </a:rPr>
              <a:t>Confirm your connection speed by going to:</a:t>
            </a:r>
          </a:p>
          <a:p>
            <a:pPr lvl="1">
              <a:buFont typeface="Arial" charset="0"/>
              <a:buChar char="•"/>
              <a:defRPr/>
            </a:pPr>
            <a:r>
              <a:rPr lang="en-US" sz="2000" i="1" dirty="0">
                <a:solidFill>
                  <a:srgbClr val="C00000"/>
                </a:solidFill>
              </a:rPr>
              <a:t>Tools – Preferences – Connection </a:t>
            </a:r>
            <a:r>
              <a:rPr lang="en-US" sz="2000" i="1" dirty="0" smtClean="0">
                <a:solidFill>
                  <a:srgbClr val="C00000"/>
                </a:solidFill>
              </a:rPr>
              <a:t>speed</a:t>
            </a:r>
          </a:p>
          <a:p>
            <a:pPr marL="457200" lvl="1" indent="0">
              <a:buNone/>
              <a:defRPr/>
            </a:pPr>
            <a:endParaRPr lang="en-US" sz="2000" b="1" i="1" dirty="0">
              <a:solidFill>
                <a:srgbClr val="C00000"/>
              </a:solidFill>
            </a:endParaRPr>
          </a:p>
          <a:p>
            <a:pPr>
              <a:buFont typeface="Arial" charset="0"/>
              <a:buChar char="•"/>
            </a:pPr>
            <a:r>
              <a:rPr lang="en-US" sz="2000" dirty="0" smtClean="0">
                <a:solidFill>
                  <a:srgbClr val="C00000"/>
                </a:solidFill>
              </a:rPr>
              <a:t>To eliminate interference from background noise in your area, leave the Talk Button on mute.</a:t>
            </a:r>
          </a:p>
          <a:p>
            <a:pPr>
              <a:buFont typeface="Arial" charset="0"/>
              <a:buChar char="•"/>
            </a:pPr>
            <a:endParaRPr lang="en-US" sz="2000" dirty="0" smtClean="0">
              <a:solidFill>
                <a:srgbClr val="C00000"/>
              </a:solidFill>
            </a:endParaRPr>
          </a:p>
          <a:p>
            <a:pPr>
              <a:buFont typeface="Arial" charset="0"/>
              <a:buChar char="•"/>
            </a:pPr>
            <a:r>
              <a:rPr lang="en-US" sz="2000" dirty="0" smtClean="0">
                <a:solidFill>
                  <a:srgbClr val="C00000"/>
                </a:solidFill>
              </a:rPr>
              <a:t>Due to the number of participants, we request that questions are submitted via the Chat Box.</a:t>
            </a:r>
          </a:p>
          <a:p>
            <a:pPr marL="0" indent="0">
              <a:buNone/>
            </a:pPr>
            <a:endParaRPr lang="en-US" sz="2000" dirty="0" smtClean="0">
              <a:solidFill>
                <a:srgbClr val="C00000"/>
              </a:solidFill>
            </a:endParaRPr>
          </a:p>
          <a:p>
            <a:pPr>
              <a:buFont typeface="Arial" charset="0"/>
              <a:buChar char="•"/>
            </a:pPr>
            <a:r>
              <a:rPr lang="en-US" sz="2000" dirty="0" smtClean="0">
                <a:solidFill>
                  <a:srgbClr val="C00000"/>
                </a:solidFill>
              </a:rPr>
              <a:t>Logon with your name and the name of your district beside it (e. g., Deborah Houston – Elbert County).  </a:t>
            </a:r>
            <a:r>
              <a:rPr lang="en-US" sz="2000" b="1" dirty="0" smtClean="0">
                <a:solidFill>
                  <a:srgbClr val="C00000"/>
                </a:solidFill>
              </a:rPr>
              <a:t>If you have already logged on, place your name and district name in the Chat </a:t>
            </a:r>
            <a:r>
              <a:rPr lang="en-US" sz="2000" b="1" dirty="0">
                <a:solidFill>
                  <a:srgbClr val="C00000"/>
                </a:solidFill>
              </a:rPr>
              <a:t>B</a:t>
            </a:r>
            <a:r>
              <a:rPr lang="en-US" sz="2000" b="1" dirty="0" smtClean="0">
                <a:solidFill>
                  <a:srgbClr val="C00000"/>
                </a:solidFill>
              </a:rPr>
              <a:t>ox.</a:t>
            </a:r>
          </a:p>
          <a:p>
            <a:pPr marL="0" indent="0">
              <a:buNone/>
            </a:pPr>
            <a:endParaRPr lang="en-US" sz="2000" b="1" dirty="0" smtClean="0">
              <a:solidFill>
                <a:srgbClr val="C00000"/>
              </a:solidFill>
            </a:endParaRPr>
          </a:p>
        </p:txBody>
      </p:sp>
    </p:spTree>
    <p:extLst>
      <p:ext uri="{BB962C8B-B14F-4D97-AF65-F5344CB8AC3E}">
        <p14:creationId xmlns:p14="http://schemas.microsoft.com/office/powerpoint/2010/main" val="3207836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p:nvPr>
        </p:nvSpPr>
        <p:spPr>
          <a:xfrm>
            <a:off x="381000" y="228600"/>
            <a:ext cx="8458200" cy="1143000"/>
          </a:xfrm>
        </p:spPr>
        <p:txBody>
          <a:bodyPr/>
          <a:lstStyle/>
          <a:p>
            <a:r>
              <a:rPr lang="en-US" sz="4000" dirty="0" smtClean="0"/>
              <a:t>Documentation Don’ts</a:t>
            </a:r>
          </a:p>
        </p:txBody>
      </p:sp>
      <p:sp>
        <p:nvSpPr>
          <p:cNvPr id="163843" name="Rectangle 3"/>
          <p:cNvSpPr>
            <a:spLocks noGrp="1"/>
          </p:cNvSpPr>
          <p:nvPr>
            <p:ph type="body" idx="1"/>
          </p:nvPr>
        </p:nvSpPr>
        <p:spPr>
          <a:xfrm>
            <a:off x="457200" y="1371600"/>
            <a:ext cx="8229600" cy="4525963"/>
          </a:xfrm>
        </p:spPr>
        <p:txBody>
          <a:bodyPr/>
          <a:lstStyle/>
          <a:p>
            <a:r>
              <a:rPr lang="en-US" sz="2400" dirty="0" smtClean="0"/>
              <a:t>Documentation of Prompting on the annotation page is confusing</a:t>
            </a:r>
          </a:p>
          <a:p>
            <a:pPr lvl="1"/>
            <a:r>
              <a:rPr lang="en-US" sz="2400" dirty="0" smtClean="0"/>
              <a:t>Type: Full, Verbal, Independent</a:t>
            </a:r>
          </a:p>
          <a:p>
            <a:pPr lvl="1"/>
            <a:r>
              <a:rPr lang="en-US" sz="2400" dirty="0" smtClean="0"/>
              <a:t>Frequency: Limited</a:t>
            </a:r>
          </a:p>
          <a:p>
            <a:pPr lvl="1"/>
            <a:r>
              <a:rPr lang="en-US" sz="2400" dirty="0" smtClean="0"/>
              <a:t>“Answered the questions independent of any clues.”</a:t>
            </a:r>
          </a:p>
          <a:p>
            <a:r>
              <a:rPr lang="en-US" sz="2400" dirty="0" smtClean="0"/>
              <a:t>On the work sample, Accuracy and Level of Independence have been combined into one score.</a:t>
            </a:r>
          </a:p>
          <a:p>
            <a:r>
              <a:rPr lang="en-US" sz="2400" dirty="0" smtClean="0"/>
              <a:t>The evaluation of the student’s accuracy should relate solely to how he performed on the standards-based skill.</a:t>
            </a:r>
          </a:p>
          <a:p>
            <a:r>
              <a:rPr lang="en-US" sz="2400" dirty="0" smtClean="0"/>
              <a:t>Documentation of prompting should be provided separately. </a:t>
            </a:r>
          </a:p>
          <a:p>
            <a:endParaRPr lang="en-US" dirty="0" smtClean="0"/>
          </a:p>
        </p:txBody>
      </p:sp>
      <p:sp>
        <p:nvSpPr>
          <p:cNvPr id="2" name="Slide Number Placeholder 1"/>
          <p:cNvSpPr>
            <a:spLocks noGrp="1"/>
          </p:cNvSpPr>
          <p:nvPr>
            <p:ph type="sldNum" sz="quarter" idx="10"/>
          </p:nvPr>
        </p:nvSpPr>
        <p:spPr>
          <a:xfrm>
            <a:off x="8305800" y="6400800"/>
            <a:ext cx="609600" cy="365125"/>
          </a:xfrm>
        </p:spPr>
        <p:txBody>
          <a:bodyPr/>
          <a:lstStyle/>
          <a:p>
            <a:pPr>
              <a:defRPr/>
            </a:pPr>
            <a:fld id="{18D6BBE3-2A52-4E0B-96BB-5B1F26ADCEA2}" type="slidenum">
              <a:rPr lang="en-US" smtClean="0"/>
              <a:pPr>
                <a:defRPr/>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2DBA0"/>
            </a:gs>
            <a:gs pos="50000">
              <a:schemeClr val="bg1"/>
            </a:gs>
            <a:gs pos="100000">
              <a:srgbClr val="F2DBA0"/>
            </a:gs>
          </a:gsLst>
          <a:lin ang="5400000" scaled="0"/>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52525"/>
            <a:ext cx="3886200" cy="533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Making a Do out of a Don’t</a:t>
            </a:r>
            <a:endParaRPr lang="en-US"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21</a:t>
            </a:fld>
            <a:endParaRPr 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143000"/>
            <a:ext cx="3855753" cy="533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343274" y="1777052"/>
            <a:ext cx="2066925"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smtClean="0"/>
              <a:t>Task description is specific to the standards-based skill on which the student is being assessed. </a:t>
            </a:r>
            <a:endParaRPr lang="en-US" sz="1200" dirty="0"/>
          </a:p>
        </p:txBody>
      </p:sp>
      <p:sp>
        <p:nvSpPr>
          <p:cNvPr id="9" name="TextBox 8"/>
          <p:cNvSpPr txBox="1"/>
          <p:nvPr/>
        </p:nvSpPr>
        <p:spPr>
          <a:xfrm>
            <a:off x="3786186" y="2895600"/>
            <a:ext cx="2066925"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smtClean="0"/>
              <a:t>Evaluation of the student’s performance is specific to his accuracy on the questions he answered.</a:t>
            </a:r>
            <a:endParaRPr lang="en-US" sz="1200" dirty="0"/>
          </a:p>
        </p:txBody>
      </p:sp>
      <p:cxnSp>
        <p:nvCxnSpPr>
          <p:cNvPr id="7" name="Straight Arrow Connector 6"/>
          <p:cNvCxnSpPr/>
          <p:nvPr/>
        </p:nvCxnSpPr>
        <p:spPr>
          <a:xfrm flipH="1">
            <a:off x="3733800" y="3726597"/>
            <a:ext cx="533402" cy="26309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267200" y="3726597"/>
            <a:ext cx="1676400" cy="229320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1"/>
          </p:cNvCxnSpPr>
          <p:nvPr/>
        </p:nvCxnSpPr>
        <p:spPr>
          <a:xfrm flipH="1">
            <a:off x="2438400" y="2192551"/>
            <a:ext cx="904874" cy="70304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343276" y="4171950"/>
            <a:ext cx="2066925"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smtClean="0"/>
              <a:t>Type and Frequency of Prompting is documented separately from accuracy.</a:t>
            </a:r>
            <a:endParaRPr lang="en-US" sz="1200" dirty="0"/>
          </a:p>
        </p:txBody>
      </p:sp>
      <p:cxnSp>
        <p:nvCxnSpPr>
          <p:cNvPr id="21" name="Straight Arrow Connector 20"/>
          <p:cNvCxnSpPr>
            <a:stCxn id="20" idx="1"/>
          </p:cNvCxnSpPr>
          <p:nvPr/>
        </p:nvCxnSpPr>
        <p:spPr>
          <a:xfrm flipH="1">
            <a:off x="3048000" y="4495116"/>
            <a:ext cx="295276" cy="13090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2"/>
          </p:cNvCxnSpPr>
          <p:nvPr/>
        </p:nvCxnSpPr>
        <p:spPr>
          <a:xfrm>
            <a:off x="4376739" y="4818281"/>
            <a:ext cx="1566861" cy="150631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 y="2620551"/>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1</a:t>
            </a:r>
            <a:endParaRPr lang="en-US" sz="1400" dirty="0">
              <a:solidFill>
                <a:schemeClr val="bg1"/>
              </a:solidFill>
            </a:endParaRPr>
          </a:p>
        </p:txBody>
      </p:sp>
      <p:sp>
        <p:nvSpPr>
          <p:cNvPr id="15" name="TextBox 14"/>
          <p:cNvSpPr txBox="1"/>
          <p:nvPr/>
        </p:nvSpPr>
        <p:spPr>
          <a:xfrm>
            <a:off x="7543800" y="3810000"/>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2</a:t>
            </a:r>
            <a:endParaRPr lang="en-US" sz="1400" dirty="0">
              <a:solidFill>
                <a:schemeClr val="bg1"/>
              </a:solidFill>
            </a:endParaRPr>
          </a:p>
        </p:txBody>
      </p:sp>
      <p:sp>
        <p:nvSpPr>
          <p:cNvPr id="16" name="TextBox 15"/>
          <p:cNvSpPr txBox="1"/>
          <p:nvPr/>
        </p:nvSpPr>
        <p:spPr>
          <a:xfrm>
            <a:off x="8229600" y="4664392"/>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3</a:t>
            </a:r>
            <a:endParaRPr lang="en-US" sz="1400" dirty="0">
              <a:solidFill>
                <a:schemeClr val="bg1"/>
              </a:solidFill>
            </a:endParaRPr>
          </a:p>
        </p:txBody>
      </p:sp>
      <p:sp>
        <p:nvSpPr>
          <p:cNvPr id="17" name="TextBox 16"/>
          <p:cNvSpPr txBox="1"/>
          <p:nvPr/>
        </p:nvSpPr>
        <p:spPr>
          <a:xfrm>
            <a:off x="8610600" y="6067425"/>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5</a:t>
            </a:r>
            <a:endParaRPr lang="en-US" sz="1400" dirty="0">
              <a:solidFill>
                <a:schemeClr val="bg1"/>
              </a:solidFill>
            </a:endParaRPr>
          </a:p>
        </p:txBody>
      </p:sp>
      <p:sp>
        <p:nvSpPr>
          <p:cNvPr id="19" name="TextBox 18"/>
          <p:cNvSpPr txBox="1"/>
          <p:nvPr/>
        </p:nvSpPr>
        <p:spPr>
          <a:xfrm>
            <a:off x="1066800" y="3944421"/>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2</a:t>
            </a:r>
            <a:endParaRPr lang="en-US" sz="1400" dirty="0">
              <a:solidFill>
                <a:schemeClr val="bg1"/>
              </a:solidFill>
            </a:endParaRPr>
          </a:p>
        </p:txBody>
      </p:sp>
      <p:sp>
        <p:nvSpPr>
          <p:cNvPr id="23" name="TextBox 22"/>
          <p:cNvSpPr txBox="1"/>
          <p:nvPr/>
        </p:nvSpPr>
        <p:spPr>
          <a:xfrm>
            <a:off x="5400674" y="5865911"/>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4</a:t>
            </a:r>
            <a:endParaRPr lang="en-US" sz="1400" dirty="0">
              <a:solidFill>
                <a:schemeClr val="bg1"/>
              </a:solidFill>
            </a:endParaRPr>
          </a:p>
        </p:txBody>
      </p:sp>
      <p:sp>
        <p:nvSpPr>
          <p:cNvPr id="24" name="TextBox 23"/>
          <p:cNvSpPr txBox="1"/>
          <p:nvPr/>
        </p:nvSpPr>
        <p:spPr>
          <a:xfrm>
            <a:off x="4038600" y="5712022"/>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7</a:t>
            </a:r>
            <a:endParaRPr lang="en-US" sz="1400" dirty="0">
              <a:solidFill>
                <a:schemeClr val="bg1"/>
              </a:solidFill>
            </a:endParaRPr>
          </a:p>
        </p:txBody>
      </p:sp>
      <p:sp>
        <p:nvSpPr>
          <p:cNvPr id="26" name="TextBox 25"/>
          <p:cNvSpPr txBox="1"/>
          <p:nvPr/>
        </p:nvSpPr>
        <p:spPr>
          <a:xfrm>
            <a:off x="4052885" y="5105400"/>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6</a:t>
            </a:r>
            <a:endParaRPr lang="en-US" sz="1400" dirty="0">
              <a:solidFill>
                <a:schemeClr val="bg1"/>
              </a:solidFill>
            </a:endParaRPr>
          </a:p>
        </p:txBody>
      </p:sp>
      <p:sp>
        <p:nvSpPr>
          <p:cNvPr id="27" name="TextBox 26"/>
          <p:cNvSpPr txBox="1"/>
          <p:nvPr/>
        </p:nvSpPr>
        <p:spPr>
          <a:xfrm>
            <a:off x="1066800" y="3475970"/>
            <a:ext cx="304800" cy="307777"/>
          </a:xfrm>
          <a:prstGeom prst="rect">
            <a:avLst/>
          </a:prstGeom>
          <a:solidFill>
            <a:srgbClr val="7030A0"/>
          </a:solidFill>
          <a:ln>
            <a:solidFill>
              <a:srgbClr val="7030A0"/>
            </a:solidFill>
          </a:ln>
        </p:spPr>
        <p:txBody>
          <a:bodyPr wrap="square" rtlCol="0">
            <a:spAutoFit/>
          </a:bodyPr>
          <a:lstStyle/>
          <a:p>
            <a:r>
              <a:rPr lang="en-US" sz="1400" dirty="0" smtClean="0">
                <a:solidFill>
                  <a:schemeClr val="bg1"/>
                </a:solidFill>
              </a:rPr>
              <a:t>3</a:t>
            </a:r>
            <a:endParaRPr lang="en-US" sz="1400" dirty="0">
              <a:solidFill>
                <a:schemeClr val="bg1"/>
              </a:solidFill>
            </a:endParaRPr>
          </a:p>
        </p:txBody>
      </p:sp>
    </p:spTree>
    <p:extLst>
      <p:ext uri="{BB962C8B-B14F-4D97-AF65-F5344CB8AC3E}">
        <p14:creationId xmlns:p14="http://schemas.microsoft.com/office/powerpoint/2010/main" val="3365693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a:xfrm>
            <a:off x="381000" y="19050"/>
            <a:ext cx="8458200" cy="1143000"/>
          </a:xfrm>
        </p:spPr>
        <p:txBody>
          <a:bodyPr/>
          <a:lstStyle/>
          <a:p>
            <a:r>
              <a:rPr lang="en-US" sz="4000" dirty="0" smtClean="0"/>
              <a:t>Documentation Dos</a:t>
            </a:r>
          </a:p>
        </p:txBody>
      </p:sp>
      <p:sp>
        <p:nvSpPr>
          <p:cNvPr id="162819" name="Rectangle 3"/>
          <p:cNvSpPr>
            <a:spLocks noGrp="1"/>
          </p:cNvSpPr>
          <p:nvPr>
            <p:ph type="body" idx="1"/>
          </p:nvPr>
        </p:nvSpPr>
        <p:spPr>
          <a:xfrm>
            <a:off x="457200" y="1219200"/>
            <a:ext cx="8229600" cy="4678363"/>
          </a:xfrm>
        </p:spPr>
        <p:txBody>
          <a:bodyPr/>
          <a:lstStyle/>
          <a:p>
            <a:r>
              <a:rPr lang="en-US" sz="2400" dirty="0" smtClean="0"/>
              <a:t>Although the task is the same, the task </a:t>
            </a:r>
            <a:r>
              <a:rPr lang="en-US" sz="2400" dirty="0"/>
              <a:t>description is </a:t>
            </a:r>
            <a:r>
              <a:rPr lang="en-US" sz="2400" dirty="0" smtClean="0"/>
              <a:t>now specific </a:t>
            </a:r>
            <a:r>
              <a:rPr lang="en-US" sz="2400" dirty="0"/>
              <a:t>to the standards-based skill on which the student is being assessed. </a:t>
            </a:r>
          </a:p>
          <a:p>
            <a:r>
              <a:rPr lang="en-US" sz="2400" dirty="0" smtClean="0"/>
              <a:t>The focus is now on the student’s </a:t>
            </a:r>
            <a:r>
              <a:rPr lang="en-US" sz="2400" dirty="0"/>
              <a:t>ability to </a:t>
            </a:r>
            <a:r>
              <a:rPr lang="en-US" sz="2400" dirty="0" smtClean="0"/>
              <a:t>answer questions about making spending decisions within a personal budget. As such, he can demonstrate a higher level of accuracy and greater independence thus contributing to a higher score in Achievement/ Progress.</a:t>
            </a:r>
          </a:p>
          <a:p>
            <a:pPr lvl="1"/>
            <a:r>
              <a:rPr lang="en-US" sz="2400" b="1" dirty="0" smtClean="0"/>
              <a:t>Accuracy</a:t>
            </a:r>
            <a:r>
              <a:rPr lang="en-US" sz="2400" dirty="0" smtClean="0"/>
              <a:t>: 2/2 for a score of 100%</a:t>
            </a:r>
          </a:p>
          <a:p>
            <a:pPr lvl="1"/>
            <a:r>
              <a:rPr lang="en-US" sz="2400" b="1" dirty="0" smtClean="0"/>
              <a:t>Complexity</a:t>
            </a:r>
            <a:r>
              <a:rPr lang="en-US" sz="2400" dirty="0" smtClean="0"/>
              <a:t>: </a:t>
            </a:r>
            <a:r>
              <a:rPr lang="en-US" sz="2400" dirty="0"/>
              <a:t>Answered </a:t>
            </a:r>
            <a:r>
              <a:rPr lang="en-US" sz="2400" dirty="0" smtClean="0"/>
              <a:t>2 Yes/No questions after completing a multi-part task.</a:t>
            </a:r>
          </a:p>
          <a:p>
            <a:pPr lvl="1"/>
            <a:r>
              <a:rPr lang="en-US" sz="2400" b="1" dirty="0" smtClean="0"/>
              <a:t>Independence</a:t>
            </a:r>
            <a:r>
              <a:rPr lang="en-US" sz="2400" dirty="0" smtClean="0"/>
              <a:t>: Answered questions independently  </a:t>
            </a:r>
            <a:endParaRPr lang="en-US" sz="2400" dirty="0"/>
          </a:p>
          <a:p>
            <a:endParaRPr lang="en-US" dirty="0" smtClean="0"/>
          </a:p>
        </p:txBody>
      </p:sp>
      <p:sp>
        <p:nvSpPr>
          <p:cNvPr id="2" name="Slide Number Placeholder 1"/>
          <p:cNvSpPr>
            <a:spLocks noGrp="1"/>
          </p:cNvSpPr>
          <p:nvPr>
            <p:ph type="sldNum" sz="quarter" idx="10"/>
          </p:nvPr>
        </p:nvSpPr>
        <p:spPr/>
        <p:txBody>
          <a:bodyPr/>
          <a:lstStyle/>
          <a:p>
            <a:pPr>
              <a:defRPr/>
            </a:pPr>
            <a:fld id="{18D6BBE3-2A52-4E0B-96BB-5B1F26ADCEA2}" type="slidenum">
              <a:rPr lang="en-US" smtClean="0"/>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Documentation Dos–</a:t>
            </a:r>
            <a:br>
              <a:rPr lang="en-US" sz="4000" dirty="0" smtClean="0"/>
            </a:br>
            <a:r>
              <a:rPr lang="en-US" sz="4000" dirty="0" smtClean="0"/>
              <a:t>Observation Forms</a:t>
            </a:r>
            <a:endParaRPr lang="en-US" sz="4000" dirty="0"/>
          </a:p>
        </p:txBody>
      </p:sp>
      <p:sp>
        <p:nvSpPr>
          <p:cNvPr id="3" name="Content Placeholder 2"/>
          <p:cNvSpPr>
            <a:spLocks noGrp="1"/>
          </p:cNvSpPr>
          <p:nvPr>
            <p:ph idx="1"/>
          </p:nvPr>
        </p:nvSpPr>
        <p:spPr>
          <a:xfrm>
            <a:off x="457200" y="1524000"/>
            <a:ext cx="8229600" cy="4525963"/>
          </a:xfrm>
        </p:spPr>
        <p:txBody>
          <a:bodyPr/>
          <a:lstStyle/>
          <a:p>
            <a:r>
              <a:rPr lang="en-US" sz="2800" dirty="0" smtClean="0"/>
              <a:t>Observation and interview forms can be submitted as a secondary type of evidence to document either a pre-planned or naturally occurring event that demonstrates a student’s ability on a task that is aligned to a standard and element/indicator.</a:t>
            </a:r>
          </a:p>
          <a:p>
            <a:r>
              <a:rPr lang="en-US" sz="2800" dirty="0" smtClean="0"/>
              <a:t>In the absence of direct student work, however, it is very important that the information requested on the forms be filled out completely, specifically, and concisely in order for the student to get the appropriate score.</a:t>
            </a:r>
            <a:endParaRPr lang="en-US" sz="28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23</a:t>
            </a:fld>
            <a:endParaRPr lang="en-US" dirty="0"/>
          </a:p>
        </p:txBody>
      </p:sp>
    </p:spTree>
    <p:extLst>
      <p:ext uri="{BB962C8B-B14F-4D97-AF65-F5344CB8AC3E}">
        <p14:creationId xmlns:p14="http://schemas.microsoft.com/office/powerpoint/2010/main" val="13547131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rgbClr val="EBC66B"/>
            </a:gs>
            <a:gs pos="50000">
              <a:schemeClr val="bg1"/>
            </a:gs>
            <a:gs pos="100000">
              <a:srgbClr val="EBC66B"/>
            </a:gs>
          </a:gsLst>
          <a:lin ang="5400000" scaled="0"/>
        </a:gradFill>
        <a:effectLst/>
      </p:bgPr>
    </p:bg>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1143000"/>
            <a:ext cx="4405222" cy="54297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457200" y="28575"/>
            <a:ext cx="8229600" cy="1143000"/>
          </a:xfrm>
        </p:spPr>
        <p:txBody>
          <a:bodyPr/>
          <a:lstStyle/>
          <a:p>
            <a:r>
              <a:rPr lang="en-US" dirty="0" smtClean="0"/>
              <a:t>Documentation Dos</a:t>
            </a:r>
            <a:endParaRPr lang="en-US"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24</a:t>
            </a:fld>
            <a:endParaRPr lang="en-US" dirty="0"/>
          </a:p>
        </p:txBody>
      </p:sp>
      <p:sp>
        <p:nvSpPr>
          <p:cNvPr id="6" name="Line Callout 1 5"/>
          <p:cNvSpPr/>
          <p:nvPr/>
        </p:nvSpPr>
        <p:spPr>
          <a:xfrm>
            <a:off x="4876800" y="1935182"/>
            <a:ext cx="4114800" cy="1066800"/>
          </a:xfrm>
          <a:prstGeom prst="borderCallout1">
            <a:avLst>
              <a:gd name="adj1" fmla="val 53572"/>
              <a:gd name="adj2" fmla="val -194"/>
              <a:gd name="adj3" fmla="val 63272"/>
              <a:gd name="adj4" fmla="val -13526"/>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T</a:t>
            </a:r>
            <a:r>
              <a:rPr lang="en-US" sz="1600" dirty="0" smtClean="0">
                <a:solidFill>
                  <a:schemeClr val="tx1"/>
                </a:solidFill>
              </a:rPr>
              <a:t>he task description is concise and specific. The student is to respond to verbally presented questions by choosing the correct symbol from a choice of (2) two.</a:t>
            </a:r>
            <a:endParaRPr lang="en-US" dirty="0">
              <a:solidFill>
                <a:schemeClr val="tx1"/>
              </a:solidFill>
            </a:endParaRPr>
          </a:p>
        </p:txBody>
      </p:sp>
      <p:sp>
        <p:nvSpPr>
          <p:cNvPr id="7" name="TextBox 6"/>
          <p:cNvSpPr txBox="1"/>
          <p:nvPr/>
        </p:nvSpPr>
        <p:spPr>
          <a:xfrm>
            <a:off x="4876800" y="990600"/>
            <a:ext cx="4267200" cy="954107"/>
          </a:xfrm>
          <a:prstGeom prst="rect">
            <a:avLst/>
          </a:prstGeom>
          <a:noFill/>
        </p:spPr>
        <p:txBody>
          <a:bodyPr wrap="square" rtlCol="0">
            <a:spAutoFit/>
          </a:bodyPr>
          <a:lstStyle/>
          <a:p>
            <a:r>
              <a:rPr lang="en-US" sz="1400" dirty="0" smtClean="0"/>
              <a:t>ELACC.4.SL.1 c. Pose </a:t>
            </a:r>
            <a:r>
              <a:rPr lang="en-US" sz="1400" dirty="0"/>
              <a:t>and respond to specific questions to clarify or follow up on information and make comments that contribute to the discussion and link to the remarks of others. </a:t>
            </a:r>
          </a:p>
        </p:txBody>
      </p:sp>
      <p:sp>
        <p:nvSpPr>
          <p:cNvPr id="11" name="Line Callout 1 10"/>
          <p:cNvSpPr/>
          <p:nvPr/>
        </p:nvSpPr>
        <p:spPr>
          <a:xfrm>
            <a:off x="4876800" y="3124200"/>
            <a:ext cx="4114800" cy="2057400"/>
          </a:xfrm>
          <a:prstGeom prst="borderCallout1">
            <a:avLst>
              <a:gd name="adj1" fmla="val 32086"/>
              <a:gd name="adj2" fmla="val -428"/>
              <a:gd name="adj3" fmla="val 32439"/>
              <a:gd name="adj4" fmla="val -16577"/>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rPr>
              <a:t>The documentation specifically addresses the information requested.</a:t>
            </a:r>
          </a:p>
          <a:p>
            <a:r>
              <a:rPr lang="en-US" sz="1600" dirty="0" smtClean="0">
                <a:solidFill>
                  <a:schemeClr val="tx1"/>
                </a:solidFill>
              </a:rPr>
              <a:t>What were the questions asked of the student: </a:t>
            </a:r>
            <a:r>
              <a:rPr lang="en-US" sz="1600" dirty="0" smtClean="0">
                <a:solidFill>
                  <a:srgbClr val="C00000"/>
                </a:solidFill>
              </a:rPr>
              <a:t>“What month is it? </a:t>
            </a:r>
            <a:r>
              <a:rPr lang="en-US" sz="1600" dirty="0" smtClean="0">
                <a:solidFill>
                  <a:schemeClr val="tx1"/>
                </a:solidFill>
              </a:rPr>
              <a:t>(asked 5 times)</a:t>
            </a:r>
          </a:p>
          <a:p>
            <a:r>
              <a:rPr lang="en-US" sz="1600" dirty="0" smtClean="0">
                <a:solidFill>
                  <a:schemeClr val="tx1"/>
                </a:solidFill>
              </a:rPr>
              <a:t>What were the student’s responses: </a:t>
            </a:r>
          </a:p>
          <a:p>
            <a:r>
              <a:rPr lang="en-US" sz="1600" dirty="0" smtClean="0">
                <a:solidFill>
                  <a:srgbClr val="C00000"/>
                </a:solidFill>
              </a:rPr>
              <a:t>Chose the snowflake (January) each time</a:t>
            </a:r>
          </a:p>
          <a:p>
            <a:r>
              <a:rPr lang="en-US" sz="1600" dirty="0" smtClean="0">
                <a:solidFill>
                  <a:schemeClr val="tx1"/>
                </a:solidFill>
              </a:rPr>
              <a:t>Were the student’s responses correct: </a:t>
            </a:r>
          </a:p>
          <a:p>
            <a:r>
              <a:rPr lang="en-US" sz="1600" dirty="0" smtClean="0">
                <a:solidFill>
                  <a:srgbClr val="C00000"/>
                </a:solidFill>
              </a:rPr>
              <a:t>Correct answers for an accuracy of 100% (5/5) </a:t>
            </a:r>
          </a:p>
          <a:p>
            <a:endParaRPr lang="en-US" sz="1600" dirty="0">
              <a:solidFill>
                <a:srgbClr val="C00000"/>
              </a:solidFill>
            </a:endParaRPr>
          </a:p>
        </p:txBody>
      </p:sp>
      <p:sp>
        <p:nvSpPr>
          <p:cNvPr id="12" name="Line Callout 1 11"/>
          <p:cNvSpPr/>
          <p:nvPr/>
        </p:nvSpPr>
        <p:spPr>
          <a:xfrm>
            <a:off x="4876800" y="5314950"/>
            <a:ext cx="4114800" cy="609600"/>
          </a:xfrm>
          <a:prstGeom prst="borderCallout1">
            <a:avLst>
              <a:gd name="adj1" fmla="val 30357"/>
              <a:gd name="adj2" fmla="val -378"/>
              <a:gd name="adj3" fmla="val 41093"/>
              <a:gd name="adj4" fmla="val -12435"/>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rPr>
              <a:t>The nature of the interaction is described.</a:t>
            </a:r>
          </a:p>
          <a:p>
            <a:r>
              <a:rPr lang="en-US" sz="1600" dirty="0" smtClean="0">
                <a:solidFill>
                  <a:srgbClr val="FF0000"/>
                </a:solidFill>
              </a:rPr>
              <a:t>Interacted with nurse who asked the questions.</a:t>
            </a:r>
            <a:endParaRPr lang="en-US" sz="1600" dirty="0">
              <a:solidFill>
                <a:srgbClr val="FF0000"/>
              </a:solidFill>
            </a:endParaRPr>
          </a:p>
        </p:txBody>
      </p:sp>
      <p:sp>
        <p:nvSpPr>
          <p:cNvPr id="13" name="Line Callout 1 12"/>
          <p:cNvSpPr/>
          <p:nvPr/>
        </p:nvSpPr>
        <p:spPr>
          <a:xfrm>
            <a:off x="4876800" y="6076950"/>
            <a:ext cx="4114800" cy="609600"/>
          </a:xfrm>
          <a:prstGeom prst="borderCallout1">
            <a:avLst>
              <a:gd name="adj1" fmla="val 30357"/>
              <a:gd name="adj2" fmla="val -378"/>
              <a:gd name="adj3" fmla="val 30156"/>
              <a:gd name="adj4" fmla="val -11972"/>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rPr>
              <a:t>Prompting is clearly annotated (separate from accuracy). </a:t>
            </a:r>
            <a:r>
              <a:rPr lang="en-US" sz="1600" dirty="0" smtClean="0">
                <a:solidFill>
                  <a:srgbClr val="C00000"/>
                </a:solidFill>
              </a:rPr>
              <a:t>Independently chose each answer</a:t>
            </a:r>
            <a:endParaRPr lang="en-US" sz="1600" dirty="0">
              <a:solidFill>
                <a:srgbClr val="C00000"/>
              </a:solidFill>
            </a:endParaRPr>
          </a:p>
        </p:txBody>
      </p:sp>
    </p:spTree>
    <p:extLst>
      <p:ext uri="{BB962C8B-B14F-4D97-AF65-F5344CB8AC3E}">
        <p14:creationId xmlns:p14="http://schemas.microsoft.com/office/powerpoint/2010/main" val="1244683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rgbClr val="EBC66B"/>
            </a:gs>
            <a:gs pos="50000">
              <a:schemeClr val="bg1"/>
            </a:gs>
            <a:gs pos="100000">
              <a:srgbClr val="EBC66B"/>
            </a:gs>
          </a:gsLst>
          <a:lin ang="54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935593"/>
            <a:ext cx="4274053" cy="56176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457200" y="-19050"/>
            <a:ext cx="8229600" cy="1143000"/>
          </a:xfrm>
        </p:spPr>
        <p:txBody>
          <a:bodyPr/>
          <a:lstStyle/>
          <a:p>
            <a:r>
              <a:rPr lang="en-US" dirty="0" smtClean="0"/>
              <a:t>Documentation Don’ts</a:t>
            </a:r>
            <a:endParaRPr lang="en-US"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25</a:t>
            </a:fld>
            <a:endParaRPr lang="en-US" dirty="0"/>
          </a:p>
        </p:txBody>
      </p:sp>
      <p:sp>
        <p:nvSpPr>
          <p:cNvPr id="7" name="Rectangle 6"/>
          <p:cNvSpPr/>
          <p:nvPr/>
        </p:nvSpPr>
        <p:spPr>
          <a:xfrm>
            <a:off x="266700" y="2057400"/>
            <a:ext cx="685800" cy="2286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ine Callout 1 8"/>
          <p:cNvSpPr/>
          <p:nvPr/>
        </p:nvSpPr>
        <p:spPr>
          <a:xfrm>
            <a:off x="4572000" y="1868507"/>
            <a:ext cx="4419600" cy="1028700"/>
          </a:xfrm>
          <a:prstGeom prst="borderCallout1">
            <a:avLst>
              <a:gd name="adj1" fmla="val 52436"/>
              <a:gd name="adj2" fmla="val -11"/>
              <a:gd name="adj3" fmla="val 53939"/>
              <a:gd name="adj4" fmla="val -10963"/>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smtClean="0">
                <a:solidFill>
                  <a:schemeClr val="tx1"/>
                </a:solidFill>
              </a:rPr>
              <a:t>T</a:t>
            </a:r>
            <a:r>
              <a:rPr lang="en-US" sz="1600" dirty="0" smtClean="0">
                <a:solidFill>
                  <a:schemeClr val="tx1"/>
                </a:solidFill>
              </a:rPr>
              <a:t>he task description is generic to cover a number of separate tasks. It is unclear what the specific task is or how it aligns to the standard and element.</a:t>
            </a:r>
            <a:endParaRPr lang="en-US" dirty="0">
              <a:solidFill>
                <a:schemeClr val="tx1"/>
              </a:solidFill>
            </a:endParaRPr>
          </a:p>
        </p:txBody>
      </p:sp>
      <p:sp>
        <p:nvSpPr>
          <p:cNvPr id="10" name="Line Callout 1 9"/>
          <p:cNvSpPr/>
          <p:nvPr/>
        </p:nvSpPr>
        <p:spPr>
          <a:xfrm>
            <a:off x="4572000" y="2971800"/>
            <a:ext cx="4419600" cy="1371600"/>
          </a:xfrm>
          <a:prstGeom prst="borderCallout1">
            <a:avLst>
              <a:gd name="adj1" fmla="val 32086"/>
              <a:gd name="adj2" fmla="val -428"/>
              <a:gd name="adj3" fmla="val 78504"/>
              <a:gd name="adj4" fmla="val -11029"/>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rPr>
              <a:t>The documentation does NOT address the information requested–</a:t>
            </a:r>
          </a:p>
          <a:p>
            <a:r>
              <a:rPr lang="en-US" sz="1600" dirty="0" smtClean="0">
                <a:solidFill>
                  <a:schemeClr val="tx1"/>
                </a:solidFill>
              </a:rPr>
              <a:t>What were the questions asked of the student: </a:t>
            </a:r>
            <a:r>
              <a:rPr lang="en-US" sz="1600" b="1" dirty="0" smtClean="0">
                <a:solidFill>
                  <a:srgbClr val="C00000"/>
                </a:solidFill>
              </a:rPr>
              <a:t>?</a:t>
            </a:r>
            <a:r>
              <a:rPr lang="en-US" sz="1600" dirty="0" smtClean="0">
                <a:solidFill>
                  <a:schemeClr val="tx1"/>
                </a:solidFill>
              </a:rPr>
              <a:t> What were the student’s responses: </a:t>
            </a:r>
            <a:r>
              <a:rPr lang="en-US" sz="1600" b="1" dirty="0" smtClean="0">
                <a:solidFill>
                  <a:srgbClr val="C00000"/>
                </a:solidFill>
              </a:rPr>
              <a:t>?</a:t>
            </a:r>
          </a:p>
          <a:p>
            <a:r>
              <a:rPr lang="en-US" sz="1600" dirty="0" smtClean="0">
                <a:solidFill>
                  <a:schemeClr val="tx1"/>
                </a:solidFill>
              </a:rPr>
              <a:t>Were the student’s responses correct:  </a:t>
            </a:r>
            <a:r>
              <a:rPr lang="en-US" sz="1600" b="1" dirty="0" smtClean="0">
                <a:solidFill>
                  <a:srgbClr val="C00000"/>
                </a:solidFill>
              </a:rPr>
              <a:t>22/25 ?</a:t>
            </a:r>
            <a:endParaRPr lang="en-US" sz="1600" b="1" dirty="0" smtClean="0">
              <a:solidFill>
                <a:schemeClr val="tx1"/>
              </a:solidFill>
            </a:endParaRPr>
          </a:p>
        </p:txBody>
      </p:sp>
      <p:sp>
        <p:nvSpPr>
          <p:cNvPr id="12" name="Line Callout 1 11"/>
          <p:cNvSpPr/>
          <p:nvPr/>
        </p:nvSpPr>
        <p:spPr>
          <a:xfrm>
            <a:off x="4572000" y="4495800"/>
            <a:ext cx="4419600" cy="838200"/>
          </a:xfrm>
          <a:prstGeom prst="borderCallout1">
            <a:avLst>
              <a:gd name="adj1" fmla="val 52436"/>
              <a:gd name="adj2" fmla="val -11"/>
              <a:gd name="adj3" fmla="val 99164"/>
              <a:gd name="adj4" fmla="val -14842"/>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rPr>
              <a:t>There is no documentation to address how the student interacted with all of these people during the assessment task.</a:t>
            </a:r>
            <a:r>
              <a:rPr lang="en-US" dirty="0" smtClean="0">
                <a:solidFill>
                  <a:schemeClr val="tx1"/>
                </a:solidFill>
              </a:rPr>
              <a:t> </a:t>
            </a:r>
            <a:endParaRPr lang="en-US" dirty="0">
              <a:solidFill>
                <a:schemeClr val="tx1"/>
              </a:solidFill>
            </a:endParaRPr>
          </a:p>
        </p:txBody>
      </p:sp>
      <p:sp>
        <p:nvSpPr>
          <p:cNvPr id="11" name="Line Callout 1 10"/>
          <p:cNvSpPr/>
          <p:nvPr/>
        </p:nvSpPr>
        <p:spPr>
          <a:xfrm>
            <a:off x="4600575" y="5562600"/>
            <a:ext cx="4419600" cy="1066800"/>
          </a:xfrm>
          <a:prstGeom prst="borderCallout1">
            <a:avLst>
              <a:gd name="adj1" fmla="val 52436"/>
              <a:gd name="adj2" fmla="val -11"/>
              <a:gd name="adj3" fmla="val 75219"/>
              <a:gd name="adj4" fmla="val -9886"/>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rPr>
              <a:t>Was the same type and frequency required each time the student answered questions on the different topics? Prompting required for food preparation should NOT have been included.</a:t>
            </a:r>
            <a:endParaRPr lang="en-US" dirty="0">
              <a:solidFill>
                <a:schemeClr val="tx1"/>
              </a:solidFill>
            </a:endParaRPr>
          </a:p>
        </p:txBody>
      </p:sp>
      <p:sp>
        <p:nvSpPr>
          <p:cNvPr id="2" name="TextBox 1"/>
          <p:cNvSpPr txBox="1"/>
          <p:nvPr/>
        </p:nvSpPr>
        <p:spPr>
          <a:xfrm>
            <a:off x="4572000" y="914400"/>
            <a:ext cx="4419600" cy="954107"/>
          </a:xfrm>
          <a:prstGeom prst="rect">
            <a:avLst/>
          </a:prstGeom>
          <a:noFill/>
        </p:spPr>
        <p:txBody>
          <a:bodyPr wrap="square" rtlCol="0">
            <a:spAutoFit/>
          </a:bodyPr>
          <a:lstStyle/>
          <a:p>
            <a:r>
              <a:rPr lang="en-US" sz="1400" dirty="0" smtClean="0"/>
              <a:t>ELACC.3.RI.8: Describe </a:t>
            </a:r>
            <a:r>
              <a:rPr lang="en-US" sz="1400" dirty="0"/>
              <a:t>the logical connection between particular sentences and paragraphs in a text (e.g., comparison, cause/effect, first/second/third in a sequence). </a:t>
            </a:r>
          </a:p>
        </p:txBody>
      </p:sp>
    </p:spTree>
    <p:extLst>
      <p:ext uri="{BB962C8B-B14F-4D97-AF65-F5344CB8AC3E}">
        <p14:creationId xmlns:p14="http://schemas.microsoft.com/office/powerpoint/2010/main" val="3050120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rgbClr val="EBC66B"/>
            </a:gs>
            <a:gs pos="50000">
              <a:schemeClr val="bg1"/>
            </a:gs>
            <a:gs pos="100000">
              <a:srgbClr val="EBC66B"/>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Documentation Don’ts</a:t>
            </a:r>
            <a:endParaRPr lang="en-US" sz="4000" dirty="0"/>
          </a:p>
        </p:txBody>
      </p:sp>
      <p:sp>
        <p:nvSpPr>
          <p:cNvPr id="5" name="Content Placeholder 4"/>
          <p:cNvSpPr>
            <a:spLocks noGrp="1"/>
          </p:cNvSpPr>
          <p:nvPr>
            <p:ph idx="1"/>
          </p:nvPr>
        </p:nvSpPr>
        <p:spPr>
          <a:xfrm>
            <a:off x="304800" y="1295400"/>
            <a:ext cx="8686800" cy="4525963"/>
          </a:xfrm>
        </p:spPr>
        <p:txBody>
          <a:bodyPr/>
          <a:lstStyle/>
          <a:p>
            <a:r>
              <a:rPr lang="en-US" sz="2400" dirty="0" smtClean="0"/>
              <a:t>Had the Observation Form documented a specific task that demonstrates a standards-based skill, this evidence could have contributed to a higher overall score in Achievement/Progress. </a:t>
            </a:r>
          </a:p>
          <a:p>
            <a:pPr lvl="1"/>
            <a:r>
              <a:rPr lang="en-US" sz="2400" b="1" dirty="0" smtClean="0"/>
              <a:t>Accuracy: </a:t>
            </a:r>
            <a:r>
              <a:rPr lang="en-US" sz="2400" dirty="0" smtClean="0"/>
              <a:t>+ 22/25 for a score of 88%</a:t>
            </a:r>
          </a:p>
          <a:p>
            <a:pPr marL="1028700" lvl="2" indent="-285750"/>
            <a:r>
              <a:rPr lang="en-US" sz="2000" dirty="0" smtClean="0"/>
              <a:t>Was this 25 questions total, 25 questions for each of the many tasks the student completed, or 25 questions for one particular task not specifically described? </a:t>
            </a:r>
          </a:p>
          <a:p>
            <a:pPr lvl="1"/>
            <a:r>
              <a:rPr lang="en-US" sz="2400" b="1" dirty="0" smtClean="0"/>
              <a:t>Complexity: </a:t>
            </a:r>
            <a:r>
              <a:rPr lang="en-US" sz="2400" dirty="0" smtClean="0"/>
              <a:t>?</a:t>
            </a:r>
          </a:p>
          <a:p>
            <a:pPr marL="1028700" lvl="2" indent="-285750"/>
            <a:r>
              <a:rPr lang="en-US" sz="2000" dirty="0" smtClean="0"/>
              <a:t>Without </a:t>
            </a:r>
            <a:r>
              <a:rPr lang="en-US" sz="2000" dirty="0"/>
              <a:t>knowing what the questions are, how difficult the questions are, how many answer choices are provided, </a:t>
            </a:r>
            <a:r>
              <a:rPr lang="en-US" sz="2000" dirty="0" smtClean="0"/>
              <a:t>or </a:t>
            </a:r>
            <a:r>
              <a:rPr lang="en-US" sz="2000" dirty="0"/>
              <a:t>how similar the distractors are, it is impossible to gauge the true complexity of the task</a:t>
            </a:r>
            <a:r>
              <a:rPr lang="en-US" sz="2000" dirty="0" smtClean="0"/>
              <a:t>.</a:t>
            </a:r>
          </a:p>
          <a:p>
            <a:pPr lvl="1"/>
            <a:r>
              <a:rPr lang="en-US" sz="2400" b="1" dirty="0" smtClean="0"/>
              <a:t>Independence: </a:t>
            </a:r>
            <a:r>
              <a:rPr lang="en-US" sz="2400" dirty="0" smtClean="0"/>
              <a:t>Limited verbal prompting</a:t>
            </a:r>
          </a:p>
          <a:p>
            <a:pPr marL="1028700" lvl="2" indent="-285750"/>
            <a:r>
              <a:rPr lang="en-US" sz="2000" dirty="0" smtClean="0"/>
              <a:t>Was the same prompting required each time?</a:t>
            </a:r>
            <a:endParaRPr lang="en-US" sz="2000" dirty="0"/>
          </a:p>
          <a:p>
            <a:endParaRPr lang="en-US" dirty="0"/>
          </a:p>
        </p:txBody>
      </p:sp>
      <p:sp>
        <p:nvSpPr>
          <p:cNvPr id="3" name="Slide Number Placeholder 2"/>
          <p:cNvSpPr>
            <a:spLocks noGrp="1"/>
          </p:cNvSpPr>
          <p:nvPr>
            <p:ph type="sldNum" sz="quarter" idx="10"/>
          </p:nvPr>
        </p:nvSpPr>
        <p:spPr/>
        <p:txBody>
          <a:bodyPr/>
          <a:lstStyle/>
          <a:p>
            <a:pPr>
              <a:defRPr/>
            </a:pPr>
            <a:fld id="{9EAD2F6D-2B99-42FC-9BCD-66041A33DFE6}" type="slidenum">
              <a:rPr lang="en-US" smtClean="0"/>
              <a:pPr>
                <a:defRPr/>
              </a:pPr>
              <a:t>26</a:t>
            </a:fld>
            <a:endParaRPr lang="en-US" dirty="0"/>
          </a:p>
        </p:txBody>
      </p:sp>
    </p:spTree>
    <p:extLst>
      <p:ext uri="{BB962C8B-B14F-4D97-AF65-F5344CB8AC3E}">
        <p14:creationId xmlns:p14="http://schemas.microsoft.com/office/powerpoint/2010/main" val="1399232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0">
              <a:srgbClr val="F2DBA0"/>
            </a:gs>
            <a:gs pos="50000">
              <a:schemeClr val="bg1"/>
            </a:gs>
            <a:gs pos="100000">
              <a:srgbClr val="F0D694"/>
            </a:gs>
          </a:gsLst>
          <a:lin ang="5400000" scaled="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066800"/>
            <a:ext cx="40386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lstStyle/>
          <a:p>
            <a:r>
              <a:rPr lang="en-US" dirty="0" smtClean="0"/>
              <a:t>Making a Do out of a Don’t</a:t>
            </a:r>
            <a:endParaRPr lang="en-US"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27</a:t>
            </a:fld>
            <a:endParaRPr lang="en-US" dirty="0"/>
          </a:p>
        </p:txBody>
      </p:sp>
      <p:sp>
        <p:nvSpPr>
          <p:cNvPr id="6" name="Line Callout 1 5"/>
          <p:cNvSpPr/>
          <p:nvPr/>
        </p:nvSpPr>
        <p:spPr>
          <a:xfrm>
            <a:off x="4648200" y="2057459"/>
            <a:ext cx="4419600" cy="609541"/>
          </a:xfrm>
          <a:prstGeom prst="borderCallout1">
            <a:avLst>
              <a:gd name="adj1" fmla="val 33335"/>
              <a:gd name="adj2" fmla="val -150"/>
              <a:gd name="adj3" fmla="val 22030"/>
              <a:gd name="adj4" fmla="val -13592"/>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smtClean="0">
                <a:solidFill>
                  <a:schemeClr val="tx1"/>
                </a:solidFill>
              </a:rPr>
              <a:t>T</a:t>
            </a:r>
            <a:r>
              <a:rPr lang="en-US" sz="1600" dirty="0" smtClean="0">
                <a:solidFill>
                  <a:schemeClr val="tx1"/>
                </a:solidFill>
              </a:rPr>
              <a:t>he task description is specific and describes the task as it addresses the standard being assessed.</a:t>
            </a:r>
            <a:endParaRPr lang="en-US" dirty="0">
              <a:solidFill>
                <a:schemeClr val="tx1"/>
              </a:solidFill>
            </a:endParaRPr>
          </a:p>
        </p:txBody>
      </p:sp>
      <p:sp>
        <p:nvSpPr>
          <p:cNvPr id="5" name="TextBox 4"/>
          <p:cNvSpPr txBox="1"/>
          <p:nvPr/>
        </p:nvSpPr>
        <p:spPr>
          <a:xfrm>
            <a:off x="4648200" y="1066800"/>
            <a:ext cx="4419600" cy="954107"/>
          </a:xfrm>
          <a:prstGeom prst="rect">
            <a:avLst/>
          </a:prstGeom>
          <a:noFill/>
        </p:spPr>
        <p:txBody>
          <a:bodyPr wrap="square" rtlCol="0">
            <a:spAutoFit/>
          </a:bodyPr>
          <a:lstStyle/>
          <a:p>
            <a:r>
              <a:rPr lang="en-US" sz="1400" dirty="0"/>
              <a:t>ELACC.3.RI.8: </a:t>
            </a:r>
            <a:r>
              <a:rPr lang="en-US" sz="1400" dirty="0" smtClean="0"/>
              <a:t> Describe </a:t>
            </a:r>
            <a:r>
              <a:rPr lang="en-US" sz="1400" dirty="0"/>
              <a:t>the logical connection between particular sentences and paragraphs in a text (e.g., comparison, cause/effect, first/second/third in a sequence). </a:t>
            </a:r>
          </a:p>
        </p:txBody>
      </p:sp>
      <p:sp>
        <p:nvSpPr>
          <p:cNvPr id="9" name="Line Callout 1 8"/>
          <p:cNvSpPr/>
          <p:nvPr/>
        </p:nvSpPr>
        <p:spPr>
          <a:xfrm>
            <a:off x="4648200" y="2781300"/>
            <a:ext cx="4419600" cy="2057400"/>
          </a:xfrm>
          <a:prstGeom prst="borderCallout1">
            <a:avLst>
              <a:gd name="adj1" fmla="val 32086"/>
              <a:gd name="adj2" fmla="val -428"/>
              <a:gd name="adj3" fmla="val 43550"/>
              <a:gd name="adj4" fmla="val -17171"/>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rPr>
              <a:t>The documentation specifically addresses all of the information requested–</a:t>
            </a:r>
          </a:p>
          <a:p>
            <a:r>
              <a:rPr lang="en-US" sz="1600" dirty="0" smtClean="0">
                <a:solidFill>
                  <a:schemeClr val="tx1"/>
                </a:solidFill>
              </a:rPr>
              <a:t>What were the questions asked of the student:</a:t>
            </a:r>
          </a:p>
          <a:p>
            <a:r>
              <a:rPr lang="en-US" sz="1600" dirty="0" smtClean="0">
                <a:solidFill>
                  <a:srgbClr val="C00000"/>
                </a:solidFill>
              </a:rPr>
              <a:t>The 5 questions asked of the student are provided. </a:t>
            </a:r>
          </a:p>
          <a:p>
            <a:r>
              <a:rPr lang="en-US" sz="1600" dirty="0" smtClean="0">
                <a:solidFill>
                  <a:schemeClr val="tx1"/>
                </a:solidFill>
              </a:rPr>
              <a:t>What were the student’s responses: </a:t>
            </a:r>
            <a:endParaRPr lang="en-US" sz="1600" b="1" dirty="0">
              <a:solidFill>
                <a:srgbClr val="C00000"/>
              </a:solidFill>
            </a:endParaRPr>
          </a:p>
          <a:p>
            <a:r>
              <a:rPr lang="en-US" sz="1600" dirty="0" smtClean="0">
                <a:solidFill>
                  <a:srgbClr val="C00000"/>
                </a:solidFill>
              </a:rPr>
              <a:t>The student’s responses as well as the correctness of the responses have been provided.</a:t>
            </a:r>
          </a:p>
          <a:p>
            <a:r>
              <a:rPr lang="en-US" sz="1600" dirty="0" smtClean="0">
                <a:solidFill>
                  <a:schemeClr val="tx1"/>
                </a:solidFill>
              </a:rPr>
              <a:t>Were the student’s responses correct:  </a:t>
            </a:r>
            <a:r>
              <a:rPr lang="en-US" sz="1600" dirty="0" smtClean="0">
                <a:solidFill>
                  <a:srgbClr val="C00000"/>
                </a:solidFill>
              </a:rPr>
              <a:t>4/5, 80%</a:t>
            </a:r>
            <a:endParaRPr lang="en-US" sz="1600" dirty="0" smtClean="0">
              <a:solidFill>
                <a:schemeClr val="tx1"/>
              </a:solidFill>
            </a:endParaRPr>
          </a:p>
        </p:txBody>
      </p:sp>
      <p:sp>
        <p:nvSpPr>
          <p:cNvPr id="10" name="Line Callout 1 9"/>
          <p:cNvSpPr/>
          <p:nvPr/>
        </p:nvSpPr>
        <p:spPr>
          <a:xfrm>
            <a:off x="4648200" y="4914900"/>
            <a:ext cx="4419600" cy="838200"/>
          </a:xfrm>
          <a:prstGeom prst="borderCallout1">
            <a:avLst>
              <a:gd name="adj1" fmla="val 52436"/>
              <a:gd name="adj2" fmla="val -11"/>
              <a:gd name="adj3" fmla="val 61664"/>
              <a:gd name="adj4" fmla="val -20230"/>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rPr>
              <a:t>The documentation clearly describes with whom the student interacted and the nature of the interaction.</a:t>
            </a:r>
            <a:endParaRPr lang="en-US" dirty="0">
              <a:solidFill>
                <a:schemeClr val="tx1"/>
              </a:solidFill>
            </a:endParaRPr>
          </a:p>
        </p:txBody>
      </p:sp>
      <p:sp>
        <p:nvSpPr>
          <p:cNvPr id="12" name="Line Callout 1 11"/>
          <p:cNvSpPr/>
          <p:nvPr/>
        </p:nvSpPr>
        <p:spPr>
          <a:xfrm>
            <a:off x="4648200" y="5895975"/>
            <a:ext cx="4419599" cy="838200"/>
          </a:xfrm>
          <a:prstGeom prst="borderCallout1">
            <a:avLst>
              <a:gd name="adj1" fmla="val 52436"/>
              <a:gd name="adj2" fmla="val -11"/>
              <a:gd name="adj3" fmla="val 37800"/>
              <a:gd name="adj4" fmla="val -18075"/>
            </a:avLst>
          </a:prstGeom>
          <a:no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schemeClr val="tx1"/>
                </a:solidFill>
              </a:rPr>
              <a:t>The type and frequency of prompting required for the student to complete the task has been provided with no superfluous information.</a:t>
            </a:r>
            <a:endParaRPr lang="en-US" dirty="0">
              <a:solidFill>
                <a:schemeClr val="tx1"/>
              </a:solidFill>
            </a:endParaRPr>
          </a:p>
        </p:txBody>
      </p:sp>
    </p:spTree>
    <p:extLst>
      <p:ext uri="{BB962C8B-B14F-4D97-AF65-F5344CB8AC3E}">
        <p14:creationId xmlns:p14="http://schemas.microsoft.com/office/powerpoint/2010/main" val="570813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a Do out of a Don’t</a:t>
            </a:r>
            <a:endParaRPr lang="en-US" dirty="0"/>
          </a:p>
        </p:txBody>
      </p:sp>
      <p:sp>
        <p:nvSpPr>
          <p:cNvPr id="3" name="Content Placeholder 2"/>
          <p:cNvSpPr>
            <a:spLocks noGrp="1"/>
          </p:cNvSpPr>
          <p:nvPr>
            <p:ph idx="1"/>
          </p:nvPr>
        </p:nvSpPr>
        <p:spPr>
          <a:xfrm>
            <a:off x="457200" y="1524000"/>
            <a:ext cx="8229600" cy="4525963"/>
          </a:xfrm>
        </p:spPr>
        <p:txBody>
          <a:bodyPr/>
          <a:lstStyle/>
          <a:p>
            <a:r>
              <a:rPr lang="en-US" sz="2400" dirty="0" smtClean="0"/>
              <a:t>The documentation provided for this task is clear and concise.</a:t>
            </a:r>
          </a:p>
          <a:p>
            <a:pPr lvl="1">
              <a:buFont typeface="Calibri" pitchFamily="34" charset="0"/>
              <a:buChar char="―"/>
            </a:pPr>
            <a:r>
              <a:rPr lang="en-US" sz="2000" dirty="0" smtClean="0"/>
              <a:t>Describes a specific task completed on a specific date.</a:t>
            </a:r>
          </a:p>
          <a:p>
            <a:r>
              <a:rPr lang="en-US" sz="2400" dirty="0" smtClean="0"/>
              <a:t>The questions posed atop each text box have been answered specifically with no extraneous or contradictory information.</a:t>
            </a:r>
          </a:p>
          <a:p>
            <a:r>
              <a:rPr lang="en-US" sz="2400" dirty="0" smtClean="0"/>
              <a:t>The scores received by the student will reflect his knowledge and ability on this standards-based task.</a:t>
            </a:r>
          </a:p>
          <a:p>
            <a:pPr marL="800100" lvl="1" indent="-342900">
              <a:buFont typeface="Calibri" pitchFamily="34" charset="0"/>
              <a:buChar char="―"/>
            </a:pPr>
            <a:r>
              <a:rPr lang="en-US" sz="2400" b="1" dirty="0"/>
              <a:t>Accuracy: </a:t>
            </a:r>
            <a:r>
              <a:rPr lang="en-US" sz="2000" dirty="0" smtClean="0"/>
              <a:t>4/5 </a:t>
            </a:r>
            <a:r>
              <a:rPr lang="en-US" sz="2000" dirty="0"/>
              <a:t>for a score of 88%</a:t>
            </a:r>
          </a:p>
          <a:p>
            <a:pPr marL="800100" lvl="1" indent="-342900">
              <a:buFont typeface="Calibri" pitchFamily="34" charset="0"/>
              <a:buChar char="―"/>
            </a:pPr>
            <a:r>
              <a:rPr lang="en-US" sz="2400" b="1" dirty="0" smtClean="0"/>
              <a:t>Complexity: </a:t>
            </a:r>
          </a:p>
          <a:p>
            <a:pPr lvl="2"/>
            <a:r>
              <a:rPr lang="en-US" sz="2000" dirty="0" smtClean="0"/>
              <a:t>5 questions (“which step comes first?”)</a:t>
            </a:r>
          </a:p>
          <a:p>
            <a:pPr lvl="2"/>
            <a:r>
              <a:rPr lang="en-US" sz="2000" dirty="0" smtClean="0"/>
              <a:t>2 options provided each time</a:t>
            </a:r>
          </a:p>
          <a:p>
            <a:pPr marL="800100" lvl="1" indent="-342900">
              <a:buFont typeface="Calibri" pitchFamily="34" charset="0"/>
              <a:buChar char="―"/>
            </a:pPr>
            <a:r>
              <a:rPr lang="en-US" sz="2400" b="1" dirty="0" smtClean="0"/>
              <a:t>Independence</a:t>
            </a:r>
            <a:r>
              <a:rPr lang="en-US" sz="2400" b="1" dirty="0"/>
              <a:t>: </a:t>
            </a:r>
            <a:r>
              <a:rPr lang="en-US" sz="2400" dirty="0"/>
              <a:t>Limited verbal prompting</a:t>
            </a:r>
          </a:p>
          <a:p>
            <a:pPr marL="0" indent="0">
              <a:buNone/>
            </a:pPr>
            <a:endParaRPr lang="en-US" sz="2400" dirty="0" smtClean="0"/>
          </a:p>
          <a:p>
            <a:endParaRPr lang="en-US" sz="28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28</a:t>
            </a:fld>
            <a:endParaRPr lang="en-US" dirty="0"/>
          </a:p>
        </p:txBody>
      </p:sp>
    </p:spTree>
    <p:extLst>
      <p:ext uri="{BB962C8B-B14F-4D97-AF65-F5344CB8AC3E}">
        <p14:creationId xmlns:p14="http://schemas.microsoft.com/office/powerpoint/2010/main" val="1526786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Dos and Don’ts of Documentation</a:t>
            </a:r>
          </a:p>
        </p:txBody>
      </p:sp>
      <p:sp>
        <p:nvSpPr>
          <p:cNvPr id="6" name="Content Placeholder 5"/>
          <p:cNvSpPr>
            <a:spLocks noGrp="1"/>
          </p:cNvSpPr>
          <p:nvPr>
            <p:ph sz="half" idx="1"/>
          </p:nvPr>
        </p:nvSpPr>
        <p:spPr>
          <a:xfrm>
            <a:off x="457200" y="1828800"/>
            <a:ext cx="4038600" cy="4038599"/>
          </a:xfrm>
          <a:ln>
            <a:solidFill>
              <a:schemeClr val="tx1"/>
            </a:solidFill>
          </a:ln>
        </p:spPr>
        <p:txBody>
          <a:bodyPr/>
          <a:lstStyle/>
          <a:p>
            <a:pPr marL="0" indent="0" algn="ctr">
              <a:buNone/>
            </a:pPr>
            <a:r>
              <a:rPr lang="en-US" sz="2400" b="1" u="sng" dirty="0" smtClean="0"/>
              <a:t>Documentation Dos</a:t>
            </a:r>
          </a:p>
          <a:p>
            <a:r>
              <a:rPr lang="en-US" sz="2400" dirty="0" smtClean="0"/>
              <a:t>Provide all necessary and required documentation </a:t>
            </a:r>
          </a:p>
          <a:p>
            <a:r>
              <a:rPr lang="en-US" sz="2400" dirty="0" smtClean="0"/>
              <a:t>Documentation is specific to the individual student</a:t>
            </a:r>
          </a:p>
          <a:p>
            <a:r>
              <a:rPr lang="en-US" sz="2400" dirty="0"/>
              <a:t>Documentation should be </a:t>
            </a:r>
            <a:r>
              <a:rPr lang="en-US" sz="2400" b="1" dirty="0"/>
              <a:t>clear </a:t>
            </a:r>
            <a:r>
              <a:rPr lang="en-US" sz="2400" dirty="0"/>
              <a:t>and </a:t>
            </a:r>
            <a:r>
              <a:rPr lang="en-US" sz="2400" b="1" dirty="0"/>
              <a:t>concise</a:t>
            </a:r>
            <a:r>
              <a:rPr lang="en-US" sz="2400" dirty="0"/>
              <a:t> </a:t>
            </a:r>
          </a:p>
          <a:p>
            <a:r>
              <a:rPr lang="en-US" sz="2400" dirty="0"/>
              <a:t>Document accuracy and prompting </a:t>
            </a:r>
            <a:r>
              <a:rPr lang="en-US" sz="2400" b="1" dirty="0"/>
              <a:t>separately</a:t>
            </a:r>
          </a:p>
          <a:p>
            <a:endParaRPr lang="en-US" dirty="0" smtClean="0"/>
          </a:p>
          <a:p>
            <a:endParaRPr lang="en-US" dirty="0"/>
          </a:p>
          <a:p>
            <a:endParaRPr lang="en-US" dirty="0"/>
          </a:p>
        </p:txBody>
      </p:sp>
      <p:sp>
        <p:nvSpPr>
          <p:cNvPr id="7" name="Content Placeholder 6"/>
          <p:cNvSpPr>
            <a:spLocks noGrp="1"/>
          </p:cNvSpPr>
          <p:nvPr>
            <p:ph sz="half" idx="2"/>
          </p:nvPr>
        </p:nvSpPr>
        <p:spPr>
          <a:xfrm>
            <a:off x="4648200" y="1828800"/>
            <a:ext cx="4038600" cy="4038599"/>
          </a:xfrm>
          <a:noFill/>
          <a:ln>
            <a:solidFill>
              <a:schemeClr val="tx1"/>
            </a:solidFill>
          </a:ln>
        </p:spPr>
        <p:txBody>
          <a:bodyPr/>
          <a:lstStyle/>
          <a:p>
            <a:pPr marL="0" indent="0" algn="ctr">
              <a:buNone/>
            </a:pPr>
            <a:r>
              <a:rPr lang="en-US" sz="2400" b="1" u="sng" dirty="0" smtClean="0"/>
              <a:t>Documentation Don’ts</a:t>
            </a:r>
          </a:p>
          <a:p>
            <a:r>
              <a:rPr lang="en-US" sz="2400" dirty="0" smtClean="0"/>
              <a:t>Contradictory </a:t>
            </a:r>
            <a:r>
              <a:rPr lang="en-US" sz="2400" dirty="0"/>
              <a:t>or superfluous </a:t>
            </a:r>
            <a:r>
              <a:rPr lang="en-US" sz="2400" dirty="0" smtClean="0"/>
              <a:t>annotations</a:t>
            </a:r>
          </a:p>
          <a:p>
            <a:r>
              <a:rPr lang="en-US" sz="2400" dirty="0" smtClean="0"/>
              <a:t>Documentation of encouragement, directions, or supports (physical assistance) that </a:t>
            </a:r>
            <a:r>
              <a:rPr lang="en-US" sz="2400" b="1" dirty="0" smtClean="0"/>
              <a:t>do not </a:t>
            </a:r>
            <a:r>
              <a:rPr lang="en-US" sz="2400" dirty="0" smtClean="0"/>
              <a:t>lead the student toward an answer</a:t>
            </a:r>
          </a:p>
          <a:p>
            <a:pPr marL="0" indent="0">
              <a:buNone/>
            </a:pPr>
            <a:endParaRPr lang="en-US" sz="2400" dirty="0" smtClean="0"/>
          </a:p>
          <a:p>
            <a:endParaRPr lang="en-US" sz="240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29</a:t>
            </a:fld>
            <a:endParaRPr lang="en-US" dirty="0"/>
          </a:p>
        </p:txBody>
      </p:sp>
    </p:spTree>
    <p:extLst>
      <p:ext uri="{BB962C8B-B14F-4D97-AF65-F5344CB8AC3E}">
        <p14:creationId xmlns:p14="http://schemas.microsoft.com/office/powerpoint/2010/main" val="2390294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txBox="1">
            <a:spLocks noGrp="1"/>
          </p:cNvSpPr>
          <p:nvPr/>
        </p:nvSpPr>
        <p:spPr bwMode="auto">
          <a:xfrm>
            <a:off x="7924800" y="632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9441401-1102-4904-BB93-3AADF5381750}" type="slidenum">
              <a:rPr lang="en-US" sz="1000">
                <a:latin typeface="Verdana" pitchFamily="34" charset="0"/>
              </a:rPr>
              <a:pPr algn="r" eaLnBrk="1" hangingPunct="1"/>
              <a:t>3</a:t>
            </a:fld>
            <a:endParaRPr lang="en-US" sz="1000" dirty="0">
              <a:latin typeface="Verdana" pitchFamily="34" charset="0"/>
            </a:endParaRPr>
          </a:p>
        </p:txBody>
      </p:sp>
      <p:sp>
        <p:nvSpPr>
          <p:cNvPr id="140290" name="Rectangle 2"/>
          <p:cNvSpPr>
            <a:spLocks noGrp="1" noChangeArrowheads="1"/>
          </p:cNvSpPr>
          <p:nvPr>
            <p:ph type="title" idx="4294967295"/>
          </p:nvPr>
        </p:nvSpPr>
        <p:spPr>
          <a:xfrm>
            <a:off x="381000" y="76200"/>
            <a:ext cx="8229600" cy="1143000"/>
          </a:xfrm>
        </p:spPr>
        <p:txBody>
          <a:bodyPr/>
          <a:lstStyle/>
          <a:p>
            <a:pPr eaLnBrk="1" hangingPunct="1">
              <a:defRPr/>
            </a:pPr>
            <a:r>
              <a:rPr lang="en-US" sz="4100" dirty="0" smtClean="0">
                <a:effectLst>
                  <a:outerShdw blurRad="38100" dist="38100" dir="2700000" algn="tl">
                    <a:srgbClr val="C0C0C0"/>
                  </a:outerShdw>
                </a:effectLst>
              </a:rPr>
              <a:t>2012-2013 GAA</a:t>
            </a:r>
          </a:p>
        </p:txBody>
      </p:sp>
      <p:sp>
        <p:nvSpPr>
          <p:cNvPr id="6148" name="Rectangle 3"/>
          <p:cNvSpPr>
            <a:spLocks noGrp="1" noChangeArrowheads="1"/>
          </p:cNvSpPr>
          <p:nvPr>
            <p:ph type="body" idx="4294967295"/>
          </p:nvPr>
        </p:nvSpPr>
        <p:spPr>
          <a:xfrm>
            <a:off x="381000" y="1219200"/>
            <a:ext cx="8305800" cy="4678363"/>
          </a:xfrm>
        </p:spPr>
        <p:txBody>
          <a:bodyPr/>
          <a:lstStyle/>
          <a:p>
            <a:pPr eaLnBrk="1" hangingPunct="1"/>
            <a:r>
              <a:rPr lang="en-US" sz="2800" dirty="0" smtClean="0"/>
              <a:t>This slide presentation is designed to inform </a:t>
            </a:r>
          </a:p>
          <a:p>
            <a:pPr lvl="1" eaLnBrk="1" hangingPunct="1"/>
            <a:r>
              <a:rPr lang="en-US" sz="2400" dirty="0" smtClean="0"/>
              <a:t>designated trainers</a:t>
            </a:r>
          </a:p>
          <a:p>
            <a:pPr lvl="1" eaLnBrk="1" hangingPunct="1"/>
            <a:r>
              <a:rPr lang="en-US" sz="2400" dirty="0" smtClean="0"/>
              <a:t>teachers who administer the GAA</a:t>
            </a:r>
          </a:p>
          <a:p>
            <a:pPr lvl="1" eaLnBrk="1" hangingPunct="1"/>
            <a:r>
              <a:rPr lang="en-US" sz="2400" dirty="0"/>
              <a:t>p</a:t>
            </a:r>
            <a:r>
              <a:rPr lang="en-US" sz="2400" dirty="0" smtClean="0"/>
              <a:t>ortfolio reviewers	</a:t>
            </a:r>
          </a:p>
          <a:p>
            <a:pPr eaLnBrk="1" hangingPunct="1"/>
            <a:r>
              <a:rPr lang="en-US" sz="2800" dirty="0" smtClean="0"/>
              <a:t>Companion presentations will be available for more in-depth training on additional topics that will assist test administrators. </a:t>
            </a:r>
          </a:p>
          <a:p>
            <a:pPr eaLnBrk="1" hangingPunct="1"/>
            <a:r>
              <a:rPr lang="en-US" sz="2800" dirty="0" smtClean="0"/>
              <a:t>All presentations will be posted on the GaDOE website.</a:t>
            </a:r>
          </a:p>
          <a:p>
            <a:pPr eaLnBrk="1" hangingPunct="1"/>
            <a:endParaRPr lang="en-US" sz="2800" dirty="0" smtClean="0"/>
          </a:p>
          <a:p>
            <a:pPr eaLnBrk="1" hangingPunct="1">
              <a:buFont typeface="Arial" charset="0"/>
              <a:buNone/>
            </a:pPr>
            <a:endParaRPr lang="en-US" dirty="0" smtClean="0"/>
          </a:p>
        </p:txBody>
      </p:sp>
    </p:spTree>
    <p:extLst>
      <p:ext uri="{BB962C8B-B14F-4D97-AF65-F5344CB8AC3E}">
        <p14:creationId xmlns:p14="http://schemas.microsoft.com/office/powerpoint/2010/main" val="10588334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1"/>
          <p:cNvSpPr>
            <a:spLocks noGrp="1"/>
          </p:cNvSpPr>
          <p:nvPr>
            <p:ph type="title" idx="4294967295"/>
          </p:nvPr>
        </p:nvSpPr>
        <p:spPr>
          <a:xfrm>
            <a:off x="457200" y="228600"/>
            <a:ext cx="8229600" cy="1143000"/>
          </a:xfrm>
        </p:spPr>
        <p:txBody>
          <a:bodyPr anchor="ctr"/>
          <a:lstStyle/>
          <a:p>
            <a:pPr algn="ctr"/>
            <a:r>
              <a:rPr lang="en-US" sz="4000" dirty="0" smtClean="0"/>
              <a:t>The Dos and Don’ts of Documentation</a:t>
            </a:r>
            <a:endParaRPr lang="en-US" sz="4000" dirty="0"/>
          </a:p>
        </p:txBody>
      </p:sp>
      <p:sp>
        <p:nvSpPr>
          <p:cNvPr id="356355" name="Text Placeholder 2"/>
          <p:cNvSpPr>
            <a:spLocks noGrp="1"/>
          </p:cNvSpPr>
          <p:nvPr>
            <p:ph type="body" idx="4294967295"/>
          </p:nvPr>
        </p:nvSpPr>
        <p:spPr>
          <a:xfrm>
            <a:off x="457200" y="1447800"/>
            <a:ext cx="4040188" cy="639763"/>
          </a:xfrm>
        </p:spPr>
        <p:txBody>
          <a:bodyPr anchor="ctr"/>
          <a:lstStyle/>
          <a:p>
            <a:pPr marL="0" indent="0" algn="ctr">
              <a:buFont typeface="Wingdings" pitchFamily="2" charset="2"/>
              <a:buNone/>
            </a:pPr>
            <a:r>
              <a:rPr lang="en-US" sz="2400" b="1" dirty="0" smtClean="0"/>
              <a:t>Physical Prompts</a:t>
            </a:r>
            <a:endParaRPr lang="en-US" sz="2400" b="1" dirty="0"/>
          </a:p>
        </p:txBody>
      </p:sp>
      <p:sp>
        <p:nvSpPr>
          <p:cNvPr id="4" name="Content Placeholder 3"/>
          <p:cNvSpPr>
            <a:spLocks noGrp="1"/>
          </p:cNvSpPr>
          <p:nvPr>
            <p:ph sz="half" idx="4294967295"/>
          </p:nvPr>
        </p:nvSpPr>
        <p:spPr>
          <a:xfrm>
            <a:off x="457200" y="2209800"/>
            <a:ext cx="4040188" cy="3733800"/>
          </a:xfrm>
          <a:noFill/>
          <a:ln w="38100">
            <a:solidFill>
              <a:schemeClr val="tx1"/>
            </a:solidFill>
          </a:ln>
        </p:spPr>
        <p:txBody>
          <a:bodyPr>
            <a:normAutofit fontScale="92500"/>
          </a:bodyPr>
          <a:lstStyle/>
          <a:p>
            <a:pPr>
              <a:lnSpc>
                <a:spcPct val="90000"/>
              </a:lnSpc>
              <a:spcBef>
                <a:spcPts val="600"/>
              </a:spcBef>
            </a:pPr>
            <a:r>
              <a:rPr lang="en-US" sz="2400" dirty="0"/>
              <a:t>Most intrusive level of prompting</a:t>
            </a:r>
          </a:p>
          <a:p>
            <a:pPr>
              <a:lnSpc>
                <a:spcPct val="90000"/>
              </a:lnSpc>
              <a:spcBef>
                <a:spcPts val="600"/>
              </a:spcBef>
            </a:pPr>
            <a:r>
              <a:rPr lang="en-US" sz="2400" dirty="0" smtClean="0"/>
              <a:t>Leads the student towards </a:t>
            </a:r>
            <a:r>
              <a:rPr lang="en-US" sz="2400" dirty="0"/>
              <a:t>the correct </a:t>
            </a:r>
            <a:r>
              <a:rPr lang="en-US" sz="2400" dirty="0" smtClean="0"/>
              <a:t>answer</a:t>
            </a:r>
            <a:endParaRPr lang="en-US" sz="2400" dirty="0"/>
          </a:p>
          <a:p>
            <a:pPr>
              <a:lnSpc>
                <a:spcPct val="90000"/>
              </a:lnSpc>
            </a:pPr>
            <a:r>
              <a:rPr lang="en-US" sz="2400" dirty="0"/>
              <a:t>Ensures correct </a:t>
            </a:r>
            <a:r>
              <a:rPr lang="en-US" sz="2400" dirty="0" smtClean="0"/>
              <a:t>responding</a:t>
            </a:r>
            <a:endParaRPr lang="en-US" sz="2400" dirty="0"/>
          </a:p>
          <a:p>
            <a:pPr>
              <a:lnSpc>
                <a:spcPct val="90000"/>
              </a:lnSpc>
            </a:pPr>
            <a:r>
              <a:rPr lang="en-US" sz="2400" dirty="0" smtClean="0"/>
              <a:t>Used </a:t>
            </a:r>
            <a:r>
              <a:rPr lang="en-US" sz="2400" dirty="0"/>
              <a:t>if student does not respond to less intrusive forms of prompting (verbal, model, etc</a:t>
            </a:r>
            <a:r>
              <a:rPr lang="en-US" sz="2400" dirty="0" smtClean="0"/>
              <a:t>.)</a:t>
            </a:r>
            <a:endParaRPr lang="en-US" sz="2400" dirty="0"/>
          </a:p>
          <a:p>
            <a:pPr>
              <a:lnSpc>
                <a:spcPct val="90000"/>
              </a:lnSpc>
            </a:pPr>
            <a:r>
              <a:rPr lang="en-US" sz="2400" dirty="0"/>
              <a:t>Hand-over-hand </a:t>
            </a:r>
            <a:r>
              <a:rPr lang="en-US" sz="2400" dirty="0" smtClean="0"/>
              <a:t>to indicate a response is </a:t>
            </a:r>
            <a:r>
              <a:rPr lang="en-US" sz="2400" dirty="0"/>
              <a:t>physical </a:t>
            </a:r>
            <a:r>
              <a:rPr lang="en-US" sz="2400" dirty="0" smtClean="0"/>
              <a:t>prompting</a:t>
            </a:r>
            <a:endParaRPr lang="en-US" sz="2400" dirty="0"/>
          </a:p>
          <a:p>
            <a:pPr>
              <a:lnSpc>
                <a:spcPct val="90000"/>
              </a:lnSpc>
            </a:pPr>
            <a:endParaRPr lang="en-US" sz="2400" dirty="0"/>
          </a:p>
          <a:p>
            <a:pPr>
              <a:lnSpc>
                <a:spcPct val="90000"/>
              </a:lnSpc>
            </a:pPr>
            <a:endParaRPr lang="en-US" sz="2000" dirty="0"/>
          </a:p>
          <a:p>
            <a:pPr>
              <a:lnSpc>
                <a:spcPct val="90000"/>
              </a:lnSpc>
            </a:pPr>
            <a:endParaRPr lang="en-US" sz="2000" dirty="0"/>
          </a:p>
        </p:txBody>
      </p:sp>
      <p:sp>
        <p:nvSpPr>
          <p:cNvPr id="356357" name="Text Placeholder 4"/>
          <p:cNvSpPr>
            <a:spLocks noGrp="1"/>
          </p:cNvSpPr>
          <p:nvPr>
            <p:ph type="body" sz="quarter" idx="4294967295"/>
          </p:nvPr>
        </p:nvSpPr>
        <p:spPr>
          <a:xfrm>
            <a:off x="4648200" y="1447800"/>
            <a:ext cx="4267200" cy="639763"/>
          </a:xfrm>
        </p:spPr>
        <p:txBody>
          <a:bodyPr anchor="ctr"/>
          <a:lstStyle/>
          <a:p>
            <a:pPr marL="0" indent="0" algn="ctr">
              <a:buFont typeface="Wingdings" pitchFamily="2" charset="2"/>
              <a:buNone/>
            </a:pPr>
            <a:r>
              <a:rPr lang="en-US" sz="2400" b="1" dirty="0" smtClean="0"/>
              <a:t>Physical Assistance</a:t>
            </a:r>
            <a:endParaRPr lang="en-US" sz="2400" b="1" dirty="0"/>
          </a:p>
        </p:txBody>
      </p:sp>
      <p:sp>
        <p:nvSpPr>
          <p:cNvPr id="6" name="Content Placeholder 5"/>
          <p:cNvSpPr>
            <a:spLocks noGrp="1"/>
          </p:cNvSpPr>
          <p:nvPr>
            <p:ph sz="quarter" idx="4294967295"/>
          </p:nvPr>
        </p:nvSpPr>
        <p:spPr>
          <a:xfrm>
            <a:off x="4648200" y="2209800"/>
            <a:ext cx="4041775" cy="3733800"/>
          </a:xfrm>
          <a:ln w="38100">
            <a:solidFill>
              <a:schemeClr val="tx1"/>
            </a:solidFill>
          </a:ln>
        </p:spPr>
        <p:txBody>
          <a:bodyPr>
            <a:normAutofit/>
          </a:bodyPr>
          <a:lstStyle/>
          <a:p>
            <a:pPr>
              <a:lnSpc>
                <a:spcPct val="90000"/>
              </a:lnSpc>
            </a:pPr>
            <a:r>
              <a:rPr lang="en-US" sz="2200" dirty="0"/>
              <a:t>Provided by holding the child’s arms or wrists to </a:t>
            </a:r>
            <a:r>
              <a:rPr lang="en-US" sz="2200" b="1" dirty="0"/>
              <a:t>facilitate movement</a:t>
            </a:r>
          </a:p>
          <a:p>
            <a:pPr>
              <a:lnSpc>
                <a:spcPct val="90000"/>
              </a:lnSpc>
            </a:pPr>
            <a:r>
              <a:rPr lang="en-US" sz="2200" dirty="0" smtClean="0"/>
              <a:t>Does </a:t>
            </a:r>
            <a:r>
              <a:rPr lang="en-US" sz="2200" dirty="0"/>
              <a:t>not lead </a:t>
            </a:r>
            <a:r>
              <a:rPr lang="en-US" sz="2200" dirty="0" smtClean="0"/>
              <a:t>the student toward an answer</a:t>
            </a:r>
            <a:endParaRPr lang="en-US" sz="2200" dirty="0"/>
          </a:p>
          <a:p>
            <a:pPr>
              <a:lnSpc>
                <a:spcPct val="90000"/>
              </a:lnSpc>
            </a:pPr>
            <a:r>
              <a:rPr lang="en-US" sz="2200" dirty="0" smtClean="0"/>
              <a:t>Aids </a:t>
            </a:r>
            <a:r>
              <a:rPr lang="en-US" sz="2200" dirty="0"/>
              <a:t>the child to “independently” indicate an answer or make a </a:t>
            </a:r>
            <a:r>
              <a:rPr lang="en-US" sz="2200" dirty="0" smtClean="0"/>
              <a:t>selection</a:t>
            </a:r>
            <a:endParaRPr lang="en-US" sz="2200" dirty="0"/>
          </a:p>
          <a:p>
            <a:pPr>
              <a:lnSpc>
                <a:spcPct val="90000"/>
              </a:lnSpc>
            </a:pPr>
            <a:r>
              <a:rPr lang="en-US" sz="2200" dirty="0"/>
              <a:t>Used if student requires partial or full </a:t>
            </a:r>
            <a:r>
              <a:rPr lang="en-US" sz="2200" b="1" dirty="0"/>
              <a:t>support </a:t>
            </a:r>
            <a:r>
              <a:rPr lang="en-US" sz="2200" dirty="0"/>
              <a:t>of</a:t>
            </a:r>
            <a:r>
              <a:rPr lang="en-US" sz="2200" b="1" dirty="0"/>
              <a:t> </a:t>
            </a:r>
            <a:r>
              <a:rPr lang="en-US" sz="2200" dirty="0"/>
              <a:t> </a:t>
            </a:r>
            <a:r>
              <a:rPr lang="en-US" sz="2200" dirty="0" smtClean="0"/>
              <a:t>body</a:t>
            </a:r>
            <a:endParaRPr lang="en-US" sz="2200" dirty="0"/>
          </a:p>
          <a:p>
            <a:pPr>
              <a:lnSpc>
                <a:spcPct val="90000"/>
              </a:lnSpc>
            </a:pPr>
            <a:endParaRPr lang="en-US" sz="2400" b="1" dirty="0"/>
          </a:p>
          <a:p>
            <a:pPr>
              <a:lnSpc>
                <a:spcPct val="90000"/>
              </a:lnSpc>
            </a:pPr>
            <a:endParaRPr lang="en-US" sz="2000" dirty="0"/>
          </a:p>
          <a:p>
            <a:pPr>
              <a:lnSpc>
                <a:spcPct val="90000"/>
              </a:lnSpc>
            </a:pPr>
            <a:endParaRPr lang="en-US" sz="2000" dirty="0"/>
          </a:p>
        </p:txBody>
      </p:sp>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30</a:t>
            </a:fld>
            <a:endParaRPr lang="en-US" dirty="0"/>
          </a:p>
        </p:txBody>
      </p:sp>
    </p:spTree>
    <p:extLst>
      <p:ext uri="{BB962C8B-B14F-4D97-AF65-F5344CB8AC3E}">
        <p14:creationId xmlns:p14="http://schemas.microsoft.com/office/powerpoint/2010/main" val="3117077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a:xfrm>
            <a:off x="381000" y="152400"/>
            <a:ext cx="8229600" cy="1143000"/>
          </a:xfrm>
        </p:spPr>
        <p:txBody>
          <a:bodyPr/>
          <a:lstStyle/>
          <a:p>
            <a:r>
              <a:rPr lang="en-US" sz="4000" dirty="0" smtClean="0"/>
              <a:t>Contact Information</a:t>
            </a:r>
          </a:p>
        </p:txBody>
      </p:sp>
      <p:sp>
        <p:nvSpPr>
          <p:cNvPr id="33795" name="Rectangle 3"/>
          <p:cNvSpPr>
            <a:spLocks noGrp="1"/>
          </p:cNvSpPr>
          <p:nvPr>
            <p:ph type="body" idx="1"/>
          </p:nvPr>
        </p:nvSpPr>
        <p:spPr>
          <a:xfrm>
            <a:off x="457200" y="1066800"/>
            <a:ext cx="8229600" cy="4768850"/>
          </a:xfrm>
        </p:spPr>
        <p:txBody>
          <a:bodyPr/>
          <a:lstStyle/>
          <a:p>
            <a:pPr>
              <a:buFont typeface="Wingdings" pitchFamily="2" charset="2"/>
              <a:buNone/>
            </a:pPr>
            <a:r>
              <a:rPr lang="en-US" dirty="0" smtClean="0"/>
              <a:t>People, contact information</a:t>
            </a:r>
          </a:p>
          <a:p>
            <a:pPr lvl="2"/>
            <a:r>
              <a:rPr lang="en-US" dirty="0" smtClean="0"/>
              <a:t>Deborah Houston,</a:t>
            </a:r>
            <a:r>
              <a:rPr lang="en-US" sz="2800" dirty="0" smtClean="0"/>
              <a:t> </a:t>
            </a:r>
            <a:r>
              <a:rPr lang="en-US" dirty="0" smtClean="0"/>
              <a:t>GaDOE Assessment Division</a:t>
            </a:r>
            <a:r>
              <a:rPr lang="en-US" sz="2800" dirty="0" smtClean="0"/>
              <a:t>	</a:t>
            </a:r>
          </a:p>
          <a:p>
            <a:pPr lvl="3"/>
            <a:r>
              <a:rPr lang="en-US" sz="2400" dirty="0" smtClean="0">
                <a:hlinkClick r:id="rId3"/>
              </a:rPr>
              <a:t>Dhouston@doe.k12.ga.us</a:t>
            </a:r>
            <a:endParaRPr lang="en-US" sz="2400" dirty="0" smtClean="0"/>
          </a:p>
          <a:p>
            <a:pPr lvl="3"/>
            <a:r>
              <a:rPr lang="en-US" dirty="0" smtClean="0"/>
              <a:t>(</a:t>
            </a:r>
            <a:r>
              <a:rPr lang="en-US" sz="2400" dirty="0" smtClean="0"/>
              <a:t>404) 657-0251</a:t>
            </a:r>
          </a:p>
          <a:p>
            <a:pPr lvl="2"/>
            <a:r>
              <a:rPr lang="en-US" dirty="0" smtClean="0"/>
              <a:t>Kayse Harshaw, Division for Special Education </a:t>
            </a:r>
            <a:r>
              <a:rPr lang="en-US" dirty="0"/>
              <a:t>Services </a:t>
            </a:r>
            <a:r>
              <a:rPr lang="en-US" sz="2000" dirty="0"/>
              <a:t>Questions about curriculum access for students with significant cognitive disabilities</a:t>
            </a:r>
            <a:endParaRPr lang="en-US" sz="2000" dirty="0" smtClean="0"/>
          </a:p>
          <a:p>
            <a:pPr lvl="3"/>
            <a:r>
              <a:rPr lang="en-US" sz="2400" dirty="0">
                <a:hlinkClick r:id="rId4"/>
              </a:rPr>
              <a:t>K</a:t>
            </a:r>
            <a:r>
              <a:rPr lang="en-US" sz="2400" dirty="0" smtClean="0">
                <a:hlinkClick r:id="rId4"/>
              </a:rPr>
              <a:t>harshaw@doe.k12.ga.us</a:t>
            </a:r>
            <a:endParaRPr lang="en-US" sz="2400" dirty="0" smtClean="0"/>
          </a:p>
          <a:p>
            <a:pPr lvl="3"/>
            <a:r>
              <a:rPr lang="en-US" sz="2400" dirty="0" smtClean="0"/>
              <a:t>(404) 463-5281 </a:t>
            </a:r>
          </a:p>
          <a:p>
            <a:pPr lvl="2"/>
            <a:r>
              <a:rPr lang="en-US" dirty="0" smtClean="0"/>
              <a:t>Questar GAA Customer Service Hotline</a:t>
            </a:r>
          </a:p>
          <a:p>
            <a:pPr lvl="3"/>
            <a:r>
              <a:rPr lang="en-US" sz="2400" dirty="0" smtClean="0">
                <a:hlinkClick r:id="rId5"/>
              </a:rPr>
              <a:t>GA@QuestarAI.com</a:t>
            </a:r>
            <a:endParaRPr lang="en-US" sz="2400" dirty="0" smtClean="0"/>
          </a:p>
          <a:p>
            <a:pPr lvl="3"/>
            <a:r>
              <a:rPr lang="en-US" sz="2400" dirty="0" smtClean="0"/>
              <a:t>Toll free  (866) 997-0698</a:t>
            </a:r>
            <a:endParaRPr lang="en-US" sz="2400" b="1" dirty="0" smtClean="0"/>
          </a:p>
          <a:p>
            <a:pPr lvl="1">
              <a:buFont typeface="Wingdings" pitchFamily="2" charset="2"/>
              <a:buNone/>
            </a:pPr>
            <a:endParaRPr lang="en-US" dirty="0" smtClean="0"/>
          </a:p>
        </p:txBody>
      </p:sp>
      <p:sp>
        <p:nvSpPr>
          <p:cNvPr id="2" name="Slide Number Placeholder 1"/>
          <p:cNvSpPr>
            <a:spLocks noGrp="1"/>
          </p:cNvSpPr>
          <p:nvPr>
            <p:ph type="sldNum" sz="quarter" idx="10"/>
          </p:nvPr>
        </p:nvSpPr>
        <p:spPr/>
        <p:txBody>
          <a:bodyPr/>
          <a:lstStyle/>
          <a:p>
            <a:pPr>
              <a:defRPr/>
            </a:pPr>
            <a:fld id="{18D6BBE3-2A52-4E0B-96BB-5B1F26ADCEA2}" type="slidenum">
              <a:rPr lang="en-US" smtClean="0"/>
              <a:pPr>
                <a:defRPr/>
              </a:pPr>
              <a:t>31</a:t>
            </a:fld>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533400" y="0"/>
            <a:ext cx="8229600" cy="1143000"/>
          </a:xfrm>
        </p:spPr>
        <p:txBody>
          <a:bodyPr/>
          <a:lstStyle/>
          <a:p>
            <a:r>
              <a:rPr lang="en-US" smtClean="0"/>
              <a:t> GAA Resources</a:t>
            </a:r>
          </a:p>
        </p:txBody>
      </p:sp>
      <p:sp>
        <p:nvSpPr>
          <p:cNvPr id="87043" name="Content Placeholder 2"/>
          <p:cNvSpPr>
            <a:spLocks noGrp="1"/>
          </p:cNvSpPr>
          <p:nvPr>
            <p:ph idx="1"/>
          </p:nvPr>
        </p:nvSpPr>
        <p:spPr>
          <a:xfrm>
            <a:off x="381000" y="914400"/>
            <a:ext cx="8610600" cy="5105400"/>
          </a:xfrm>
        </p:spPr>
        <p:txBody>
          <a:bodyPr/>
          <a:lstStyle/>
          <a:p>
            <a:pPr>
              <a:buFont typeface="Arial" charset="0"/>
              <a:buNone/>
              <a:defRPr/>
            </a:pPr>
            <a:r>
              <a:rPr lang="en-US" sz="1900" dirty="0" smtClean="0"/>
              <a:t>The </a:t>
            </a:r>
            <a:r>
              <a:rPr lang="en-US" sz="1900" dirty="0"/>
              <a:t>following materials are available from the GAA web page:</a:t>
            </a:r>
          </a:p>
          <a:p>
            <a:pPr algn="ctr">
              <a:buFont typeface="Arial" charset="0"/>
              <a:buNone/>
              <a:defRPr/>
            </a:pPr>
            <a:r>
              <a:rPr lang="en-US" sz="1400" dirty="0">
                <a:hlinkClick r:id="rId3"/>
              </a:rPr>
              <a:t>http://www.doe.k12.ga.us/Curriculum-Instruction-and-Assessment/Assessment/Pages/GAA.aspx</a:t>
            </a:r>
            <a:endParaRPr lang="en-US" sz="1400" dirty="0"/>
          </a:p>
          <a:p>
            <a:pPr lvl="1">
              <a:buFont typeface="Arial" pitchFamily="34" charset="0"/>
              <a:buChar char="•"/>
              <a:defRPr/>
            </a:pPr>
            <a:r>
              <a:rPr lang="en-US" sz="1900" dirty="0"/>
              <a:t>PowerPoints on previously presented topics</a:t>
            </a:r>
          </a:p>
          <a:p>
            <a:pPr lvl="1">
              <a:buFont typeface="Arial" pitchFamily="34" charset="0"/>
              <a:buChar char="•"/>
              <a:defRPr/>
            </a:pPr>
            <a:r>
              <a:rPr lang="en-US" sz="1900" dirty="0"/>
              <a:t>Examiner’s Manual</a:t>
            </a:r>
          </a:p>
          <a:p>
            <a:pPr lvl="1">
              <a:buFont typeface="Arial" pitchFamily="34" charset="0"/>
              <a:buChar char="•"/>
              <a:defRPr/>
            </a:pPr>
            <a:r>
              <a:rPr lang="en-US" sz="1900" dirty="0"/>
              <a:t>School and System Test Coordinator’s Manual</a:t>
            </a:r>
          </a:p>
          <a:p>
            <a:pPr lvl="1">
              <a:buFont typeface="Arial" pitchFamily="34" charset="0"/>
              <a:buChar char="•"/>
              <a:defRPr/>
            </a:pPr>
            <a:r>
              <a:rPr lang="en-US" sz="1900" dirty="0"/>
              <a:t>Score Interpretation Guide</a:t>
            </a:r>
          </a:p>
          <a:p>
            <a:pPr lvl="1">
              <a:buFont typeface="Arial" pitchFamily="34" charset="0"/>
              <a:buChar char="•"/>
              <a:defRPr/>
            </a:pPr>
            <a:r>
              <a:rPr lang="en-US" sz="1900" dirty="0"/>
              <a:t>Forms</a:t>
            </a:r>
          </a:p>
          <a:p>
            <a:pPr lvl="1">
              <a:buFont typeface="Arial" pitchFamily="34" charset="0"/>
              <a:buChar char="•"/>
              <a:defRPr/>
            </a:pPr>
            <a:r>
              <a:rPr lang="en-US" sz="1900" dirty="0"/>
              <a:t>Blueprint</a:t>
            </a:r>
          </a:p>
          <a:p>
            <a:pPr>
              <a:buFont typeface="Arial" charset="0"/>
              <a:buNone/>
              <a:defRPr/>
            </a:pPr>
            <a:r>
              <a:rPr lang="en-US" sz="1900" dirty="0"/>
              <a:t>Division for Special Education Services and Supports</a:t>
            </a:r>
          </a:p>
          <a:p>
            <a:pPr lvl="1">
              <a:buFont typeface="Arial" pitchFamily="34" charset="0"/>
              <a:buChar char="•"/>
              <a:defRPr/>
            </a:pPr>
            <a:r>
              <a:rPr lang="en-US" sz="1900" dirty="0"/>
              <a:t>Access to the Georgia Performance Standards (GPS) for Students with Significant Cognitive Disabilities can found at</a:t>
            </a:r>
          </a:p>
          <a:p>
            <a:pPr marL="457200" lvl="1" indent="0">
              <a:buFont typeface="Wingdings" pitchFamily="2" charset="2"/>
              <a:buNone/>
              <a:defRPr/>
            </a:pPr>
            <a:r>
              <a:rPr lang="en-US" sz="1400" dirty="0">
                <a:solidFill>
                  <a:srgbClr val="2466EA"/>
                </a:solidFill>
                <a:hlinkClick r:id="rId4"/>
              </a:rPr>
              <a:t>http://www.gadoe.org/Curriculum-Instruction-and-Assessment/Special-Education-Services/Pages/Curriculum-Access-for-Students-with-Significant-Cognitive-Disabilities-.</a:t>
            </a:r>
            <a:r>
              <a:rPr lang="en-US" sz="1400" dirty="0" smtClean="0">
                <a:solidFill>
                  <a:srgbClr val="2466EA"/>
                </a:solidFill>
                <a:hlinkClick r:id="rId4"/>
              </a:rPr>
              <a:t>aspx</a:t>
            </a:r>
            <a:endParaRPr lang="en-US" sz="1400" dirty="0" smtClean="0">
              <a:solidFill>
                <a:srgbClr val="2466EA"/>
              </a:solidFill>
            </a:endParaRPr>
          </a:p>
          <a:p>
            <a:pPr lvl="1">
              <a:buFont typeface="Arial" pitchFamily="34" charset="0"/>
              <a:buChar char="•"/>
              <a:defRPr/>
            </a:pPr>
            <a:r>
              <a:rPr lang="en-US" sz="1900" dirty="0" smtClean="0"/>
              <a:t>The </a:t>
            </a:r>
            <a:r>
              <a:rPr lang="en-US" sz="1900" dirty="0"/>
              <a:t>CCGPS/GPS Resource Board  -A repository of activities that are aligned at an access level to the CCGPS (Math and English Language Arts), and the GPS (Science, Social Studies, and High School Math).</a:t>
            </a:r>
          </a:p>
        </p:txBody>
      </p:sp>
      <p:sp>
        <p:nvSpPr>
          <p:cNvPr id="4" name="Slide Number Placeholder 3"/>
          <p:cNvSpPr>
            <a:spLocks noGrp="1"/>
          </p:cNvSpPr>
          <p:nvPr>
            <p:ph type="sldNum" sz="quarter" idx="10"/>
          </p:nvPr>
        </p:nvSpPr>
        <p:spPr/>
        <p:txBody>
          <a:bodyPr/>
          <a:lstStyle/>
          <a:p>
            <a:pPr>
              <a:defRPr/>
            </a:pPr>
            <a:fld id="{29C10145-11F8-407F-B695-132416E91618}" type="slidenum">
              <a:rPr lang="en-US" smtClean="0"/>
              <a:pPr>
                <a:defRPr/>
              </a:pPr>
              <a:t>32</a:t>
            </a:fld>
            <a:endParaRPr lang="en-US" dirty="0"/>
          </a:p>
        </p:txBody>
      </p:sp>
    </p:spTree>
    <p:extLst>
      <p:ext uri="{BB962C8B-B14F-4D97-AF65-F5344CB8AC3E}">
        <p14:creationId xmlns:p14="http://schemas.microsoft.com/office/powerpoint/2010/main" val="30201151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152400"/>
            <a:ext cx="8229600" cy="1143000"/>
          </a:xfrm>
        </p:spPr>
        <p:txBody>
          <a:bodyPr/>
          <a:lstStyle/>
          <a:p>
            <a:pPr eaLnBrk="1" hangingPunct="1"/>
            <a:r>
              <a:rPr lang="en-US" smtClean="0"/>
              <a:t>Access to CCGPS/GPS Resources</a:t>
            </a:r>
          </a:p>
        </p:txBody>
      </p:sp>
      <p:sp>
        <p:nvSpPr>
          <p:cNvPr id="3" name="Content Placeholder 2"/>
          <p:cNvSpPr>
            <a:spLocks noGrp="1"/>
          </p:cNvSpPr>
          <p:nvPr>
            <p:ph idx="1"/>
          </p:nvPr>
        </p:nvSpPr>
        <p:spPr>
          <a:xfrm>
            <a:off x="457200" y="1295400"/>
            <a:ext cx="8305800" cy="4572000"/>
          </a:xfrm>
        </p:spPr>
        <p:txBody>
          <a:bodyPr rtlCol="0">
            <a:normAutofit fontScale="55000" lnSpcReduction="20000"/>
          </a:bodyPr>
          <a:lstStyle/>
          <a:p>
            <a:pPr marL="0" indent="0" eaLnBrk="1" fontAlgn="auto" hangingPunct="1">
              <a:spcAft>
                <a:spcPts val="0"/>
              </a:spcAft>
              <a:buFont typeface="Arial" charset="0"/>
              <a:buNone/>
              <a:defRPr/>
            </a:pPr>
            <a:r>
              <a:rPr lang="en-US" sz="3800" b="1" dirty="0"/>
              <a:t>Recorded Webinars</a:t>
            </a:r>
          </a:p>
          <a:p>
            <a:pPr eaLnBrk="1" fontAlgn="auto" hangingPunct="1">
              <a:spcAft>
                <a:spcPts val="0"/>
              </a:spcAft>
              <a:buFont typeface="Arial" pitchFamily="34" charset="0"/>
              <a:buChar char="•"/>
              <a:defRPr/>
            </a:pPr>
            <a:r>
              <a:rPr lang="en-US" dirty="0"/>
              <a:t>Check schedule for recorded webinars and upcoming live webinars:</a:t>
            </a:r>
          </a:p>
          <a:p>
            <a:pPr marL="457200" lvl="1" indent="0">
              <a:buFont typeface="Wingdings" pitchFamily="2" charset="2"/>
              <a:buNone/>
              <a:defRPr/>
            </a:pPr>
            <a:r>
              <a:rPr lang="en-US" sz="2200" dirty="0">
                <a:hlinkClick r:id="rId3"/>
              </a:rPr>
              <a:t>http://www.gadoe.org/Curriculum-Instruction-and-Assessment/Special-Education-Services/Pages/Recorded-Webinars.aspx</a:t>
            </a:r>
            <a:endParaRPr lang="en-US" sz="2200" dirty="0"/>
          </a:p>
          <a:p>
            <a:pPr marL="457200" lvl="1" indent="0">
              <a:buFont typeface="Wingdings" pitchFamily="2" charset="2"/>
              <a:buNone/>
              <a:defRPr/>
            </a:pPr>
            <a:endParaRPr lang="en-US" sz="2200" dirty="0" smtClean="0"/>
          </a:p>
          <a:p>
            <a:pPr marL="0" lvl="1" indent="0">
              <a:buFont typeface="Wingdings" pitchFamily="2" charset="2"/>
              <a:buNone/>
              <a:defRPr/>
            </a:pPr>
            <a:r>
              <a:rPr lang="en-US" sz="3800" dirty="0" smtClean="0"/>
              <a:t>Suggested </a:t>
            </a:r>
            <a:r>
              <a:rPr lang="en-US" sz="3800" dirty="0"/>
              <a:t>webinars:</a:t>
            </a:r>
          </a:p>
          <a:p>
            <a:pPr marL="0" indent="0" eaLnBrk="1" fontAlgn="auto" hangingPunct="1">
              <a:spcAft>
                <a:spcPts val="0"/>
              </a:spcAft>
              <a:buFont typeface="Arial" charset="0"/>
              <a:buNone/>
              <a:defRPr/>
            </a:pPr>
            <a:endParaRPr lang="en-US" sz="1900" dirty="0"/>
          </a:p>
          <a:p>
            <a:pPr eaLnBrk="1" fontAlgn="auto" hangingPunct="1">
              <a:spcAft>
                <a:spcPts val="0"/>
              </a:spcAft>
              <a:buFont typeface="Arial" pitchFamily="34" charset="0"/>
              <a:buChar char="•"/>
              <a:defRPr/>
            </a:pPr>
            <a:r>
              <a:rPr lang="en-US" dirty="0"/>
              <a:t>Giving Access to Science Standards - Linking Science and Life Skills and Experiences, November 5, 2009	</a:t>
            </a:r>
          </a:p>
          <a:p>
            <a:pPr eaLnBrk="1" fontAlgn="auto" hangingPunct="1">
              <a:spcAft>
                <a:spcPts val="0"/>
              </a:spcAft>
              <a:buFont typeface="Arial" pitchFamily="34" charset="0"/>
              <a:buChar char="•"/>
              <a:defRPr/>
            </a:pPr>
            <a:r>
              <a:rPr lang="en-US" dirty="0"/>
              <a:t>Giving Access to Social Studies Standards - Relating Themes in Social Studies to Relevant Life Skills and Experiences, December 10, 2009 </a:t>
            </a:r>
          </a:p>
          <a:p>
            <a:pPr eaLnBrk="1" fontAlgn="auto" hangingPunct="1">
              <a:spcAft>
                <a:spcPts val="0"/>
              </a:spcAft>
              <a:buFont typeface="Arial" pitchFamily="34" charset="0"/>
              <a:buChar char="•"/>
              <a:defRPr/>
            </a:pPr>
            <a:r>
              <a:rPr lang="en-US" dirty="0"/>
              <a:t>Access to ELA: Writing Skills for Students with Significant Cognitive Disabilities , January 24, 2011 	</a:t>
            </a:r>
          </a:p>
          <a:p>
            <a:pPr eaLnBrk="1" fontAlgn="auto" hangingPunct="1">
              <a:spcAft>
                <a:spcPts val="0"/>
              </a:spcAft>
              <a:buFont typeface="Arial" pitchFamily="34" charset="0"/>
              <a:buChar char="•"/>
              <a:defRPr/>
            </a:pPr>
            <a:endParaRPr lang="en-US" dirty="0"/>
          </a:p>
          <a:p>
            <a:pPr fontAlgn="auto">
              <a:spcAft>
                <a:spcPts val="0"/>
              </a:spcAft>
              <a:buFont typeface="Arial" pitchFamily="34" charset="0"/>
              <a:buChar char="•"/>
              <a:defRPr/>
            </a:pPr>
            <a:r>
              <a:rPr lang="en-US" dirty="0"/>
              <a:t>Additional webinars and information for CCGPS ELA and Mathematics activities are being developed </a:t>
            </a:r>
            <a:r>
              <a:rPr lang="en-US" dirty="0" smtClean="0"/>
              <a:t>and </a:t>
            </a:r>
            <a:r>
              <a:rPr lang="en-US" dirty="0"/>
              <a:t>will be announced </a:t>
            </a:r>
            <a:r>
              <a:rPr lang="en-US" dirty="0" smtClean="0"/>
              <a:t>soon by </a:t>
            </a:r>
            <a:r>
              <a:rPr lang="en-US" dirty="0"/>
              <a:t>the Division for Special Education Services .</a:t>
            </a: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b="1" dirty="0" smtClean="0"/>
          </a:p>
          <a:p>
            <a:pPr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0"/>
          </p:nvPr>
        </p:nvSpPr>
        <p:spPr/>
        <p:txBody>
          <a:bodyPr/>
          <a:lstStyle/>
          <a:p>
            <a:pPr>
              <a:defRPr/>
            </a:pPr>
            <a:fld id="{A2DEA6A2-FC62-40A3-8EFB-746520715798}" type="slidenum">
              <a:rPr lang="en-US" smtClean="0"/>
              <a:pPr>
                <a:defRPr/>
              </a:pPr>
              <a:t>33</a:t>
            </a:fld>
            <a:endParaRPr lang="en-US" dirty="0"/>
          </a:p>
        </p:txBody>
      </p:sp>
    </p:spTree>
    <p:extLst>
      <p:ext uri="{BB962C8B-B14F-4D97-AF65-F5344CB8AC3E}">
        <p14:creationId xmlns:p14="http://schemas.microsoft.com/office/powerpoint/2010/main" val="2660449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57200" y="15875"/>
            <a:ext cx="8229600" cy="1143000"/>
          </a:xfrm>
        </p:spPr>
        <p:txBody>
          <a:bodyPr/>
          <a:lstStyle/>
          <a:p>
            <a:pPr eaLnBrk="1" hangingPunct="1"/>
            <a:r>
              <a:rPr lang="en-US" smtClean="0"/>
              <a:t>Access to CCGPS/GPS Resources</a:t>
            </a:r>
          </a:p>
        </p:txBody>
      </p:sp>
      <p:sp>
        <p:nvSpPr>
          <p:cNvPr id="3" name="Content Placeholder 2"/>
          <p:cNvSpPr>
            <a:spLocks noGrp="1"/>
          </p:cNvSpPr>
          <p:nvPr>
            <p:ph idx="1"/>
          </p:nvPr>
        </p:nvSpPr>
        <p:spPr>
          <a:xfrm>
            <a:off x="457200" y="1143000"/>
            <a:ext cx="8229600" cy="5410200"/>
          </a:xfrm>
        </p:spPr>
        <p:txBody>
          <a:bodyPr rtlCol="0">
            <a:normAutofit fontScale="47500" lnSpcReduction="20000"/>
          </a:bodyPr>
          <a:lstStyle/>
          <a:p>
            <a:pPr marL="0" indent="0" algn="ctr" eaLnBrk="1" fontAlgn="auto" hangingPunct="1">
              <a:spcAft>
                <a:spcPts val="0"/>
              </a:spcAft>
              <a:buFont typeface="Arial" charset="0"/>
              <a:buNone/>
              <a:defRPr/>
            </a:pPr>
            <a:r>
              <a:rPr lang="en-US" sz="4400" b="1" dirty="0"/>
              <a:t>Electronic Resource Board  for </a:t>
            </a:r>
            <a:r>
              <a:rPr lang="en-US" sz="4400" b="1" i="1" dirty="0"/>
              <a:t>Access to the CCGPS/GPS for </a:t>
            </a:r>
            <a:endParaRPr lang="en-US" sz="4400" b="1" i="1" dirty="0" smtClean="0"/>
          </a:p>
          <a:p>
            <a:pPr marL="0" indent="0" algn="ctr" eaLnBrk="1" fontAlgn="auto" hangingPunct="1">
              <a:spcAft>
                <a:spcPts val="0"/>
              </a:spcAft>
              <a:buFont typeface="Arial" charset="0"/>
              <a:buNone/>
              <a:defRPr/>
            </a:pPr>
            <a:r>
              <a:rPr lang="en-US" sz="4400" b="1" i="1" dirty="0" smtClean="0"/>
              <a:t>Students </a:t>
            </a:r>
            <a:r>
              <a:rPr lang="en-US" sz="4400" b="1" i="1" dirty="0"/>
              <a:t>with Significant Cognitive Disabilities</a:t>
            </a:r>
            <a:endParaRPr lang="en-US" sz="3300" dirty="0"/>
          </a:p>
          <a:p>
            <a:pPr eaLnBrk="1" fontAlgn="auto" hangingPunct="1">
              <a:spcAft>
                <a:spcPts val="0"/>
              </a:spcAft>
              <a:buFont typeface="Arial" pitchFamily="34" charset="0"/>
              <a:buChar char="•"/>
              <a:defRPr/>
            </a:pPr>
            <a:r>
              <a:rPr lang="en-US" sz="3800" b="1" dirty="0"/>
              <a:t>The Access to the CCGPS/GPS Resource Board contains: </a:t>
            </a:r>
            <a:r>
              <a:rPr lang="en-US" sz="3800" dirty="0"/>
              <a:t> </a:t>
            </a:r>
            <a:r>
              <a:rPr lang="en-US" sz="3800" b="1" dirty="0"/>
              <a:t>Free </a:t>
            </a:r>
            <a:r>
              <a:rPr lang="en-US" sz="3800" dirty="0"/>
              <a:t>downloadable activities and materials for use with students with significant cognitive disabilities across grade levels and curricular areas </a:t>
            </a:r>
          </a:p>
          <a:p>
            <a:pPr lvl="1" eaLnBrk="1" fontAlgn="auto" hangingPunct="1">
              <a:spcAft>
                <a:spcPts val="0"/>
              </a:spcAft>
              <a:buFont typeface="Arial" pitchFamily="34" charset="0"/>
              <a:buChar char="•"/>
              <a:defRPr/>
            </a:pPr>
            <a:r>
              <a:rPr lang="en-US" sz="3400" dirty="0"/>
              <a:t>Resources (internet, literature, etc.) to provide access to the general education curriculum </a:t>
            </a:r>
          </a:p>
          <a:p>
            <a:pPr lvl="1" eaLnBrk="1" fontAlgn="auto" hangingPunct="1">
              <a:spcAft>
                <a:spcPts val="0"/>
              </a:spcAft>
              <a:buFont typeface="Arial" pitchFamily="34" charset="0"/>
              <a:buChar char="•"/>
              <a:defRPr/>
            </a:pPr>
            <a:r>
              <a:rPr lang="en-US" sz="3400" dirty="0"/>
              <a:t>Adapted stories for all grade levels and directions on acquiring adapted literature </a:t>
            </a:r>
          </a:p>
          <a:p>
            <a:pPr lvl="2" eaLnBrk="1" fontAlgn="auto" hangingPunct="1">
              <a:spcAft>
                <a:spcPts val="0"/>
              </a:spcAft>
              <a:defRPr/>
            </a:pPr>
            <a:r>
              <a:rPr lang="en-US" sz="3400" dirty="0"/>
              <a:t>Instructions for acquiring adapted books</a:t>
            </a:r>
          </a:p>
          <a:p>
            <a:pPr lvl="1" eaLnBrk="1" fontAlgn="auto" hangingPunct="1">
              <a:spcAft>
                <a:spcPts val="0"/>
              </a:spcAft>
              <a:buFont typeface="Arial" pitchFamily="34" charset="0"/>
              <a:buChar char="•"/>
              <a:defRPr/>
            </a:pPr>
            <a:r>
              <a:rPr lang="en-US" sz="3400" dirty="0"/>
              <a:t>Instructional strategies and best practice guidelines </a:t>
            </a:r>
          </a:p>
          <a:p>
            <a:pPr lvl="1" eaLnBrk="1" fontAlgn="auto" hangingPunct="1">
              <a:spcAft>
                <a:spcPts val="0"/>
              </a:spcAft>
              <a:buFont typeface="Arial" pitchFamily="34" charset="0"/>
              <a:buChar char="•"/>
              <a:defRPr/>
            </a:pPr>
            <a:r>
              <a:rPr lang="en-US" sz="3400" dirty="0"/>
              <a:t>Data Sheets </a:t>
            </a:r>
          </a:p>
          <a:p>
            <a:pPr lvl="1" eaLnBrk="1" fontAlgn="auto" hangingPunct="1">
              <a:spcAft>
                <a:spcPts val="0"/>
              </a:spcAft>
              <a:buFont typeface="Arial" pitchFamily="34" charset="0"/>
              <a:buChar char="•"/>
              <a:defRPr/>
            </a:pPr>
            <a:r>
              <a:rPr lang="en-US" sz="3400" dirty="0"/>
              <a:t>Georgia Alternate Assessment (GAA) suggestions/tips </a:t>
            </a:r>
          </a:p>
          <a:p>
            <a:pPr lvl="1" eaLnBrk="1" fontAlgn="auto" hangingPunct="1">
              <a:spcAft>
                <a:spcPts val="0"/>
              </a:spcAft>
              <a:buFont typeface="Arial" pitchFamily="34" charset="0"/>
              <a:buChar char="•"/>
              <a:defRPr/>
            </a:pPr>
            <a:r>
              <a:rPr lang="en-US" sz="3400" dirty="0"/>
              <a:t>Georgia Project for Assistive Technology (GPAT) information </a:t>
            </a:r>
          </a:p>
          <a:p>
            <a:pPr lvl="1" eaLnBrk="1" fontAlgn="auto" hangingPunct="1">
              <a:spcAft>
                <a:spcPts val="0"/>
              </a:spcAft>
              <a:buFont typeface="Arial" pitchFamily="34" charset="0"/>
              <a:buChar char="•"/>
              <a:defRPr/>
            </a:pPr>
            <a:r>
              <a:rPr lang="en-US" sz="3400" dirty="0"/>
              <a:t>Activities and materials for High School Access Courses</a:t>
            </a:r>
          </a:p>
          <a:p>
            <a:pPr eaLnBrk="1" fontAlgn="auto" hangingPunct="1">
              <a:spcAft>
                <a:spcPts val="0"/>
              </a:spcAft>
              <a:buFont typeface="Arial" pitchFamily="34" charset="0"/>
              <a:buChar char="•"/>
              <a:defRPr/>
            </a:pPr>
            <a:r>
              <a:rPr lang="en-US" sz="3800" dirty="0"/>
              <a:t>To </a:t>
            </a:r>
            <a:r>
              <a:rPr lang="en-US" sz="3800" b="1" dirty="0"/>
              <a:t>register and receive your password </a:t>
            </a:r>
            <a:r>
              <a:rPr lang="en-US" sz="3800" dirty="0"/>
              <a:t>for the  </a:t>
            </a:r>
            <a:r>
              <a:rPr lang="en-US" sz="3800" i="1" dirty="0" smtClean="0"/>
              <a:t>Access </a:t>
            </a:r>
            <a:r>
              <a:rPr lang="en-US" sz="3800" i="1" dirty="0"/>
              <a:t>to the CCGPS/GPS Resource Board for Students with Significant Cognitive </a:t>
            </a:r>
            <a:r>
              <a:rPr lang="en-US" sz="3800" i="1" dirty="0" smtClean="0"/>
              <a:t>Disabilities</a:t>
            </a:r>
            <a:r>
              <a:rPr lang="en-US" sz="3800" dirty="0" smtClean="0"/>
              <a:t>:</a:t>
            </a:r>
            <a:endParaRPr lang="en-US" sz="3800" dirty="0"/>
          </a:p>
          <a:p>
            <a:pPr lvl="1">
              <a:buFont typeface="Arial" pitchFamily="34" charset="0"/>
              <a:buChar char="•"/>
              <a:defRPr/>
            </a:pPr>
            <a:r>
              <a:rPr lang="en-US" sz="3400" dirty="0"/>
              <a:t>send an e-mail with your </a:t>
            </a:r>
            <a:r>
              <a:rPr lang="en-US" sz="3400" b="1" dirty="0"/>
              <a:t>first/last name </a:t>
            </a:r>
            <a:r>
              <a:rPr lang="en-US" sz="3400" dirty="0"/>
              <a:t>and your </a:t>
            </a:r>
            <a:r>
              <a:rPr lang="en-US" sz="3400" b="1" dirty="0"/>
              <a:t>preferred e-mail address </a:t>
            </a:r>
            <a:r>
              <a:rPr lang="en-US" sz="3400" dirty="0"/>
              <a:t>to </a:t>
            </a:r>
            <a:r>
              <a:rPr lang="en-US" sz="3400" b="1" dirty="0"/>
              <a:t>one </a:t>
            </a:r>
            <a:r>
              <a:rPr lang="en-US" sz="3400" dirty="0"/>
              <a:t>of the following persons: </a:t>
            </a:r>
          </a:p>
          <a:p>
            <a:pPr lvl="2">
              <a:defRPr/>
            </a:pPr>
            <a:r>
              <a:rPr lang="en-US" sz="3800" dirty="0"/>
              <a:t>Kayse Harshaw (sharshaw@doe.k12.ga.us) </a:t>
            </a:r>
          </a:p>
          <a:p>
            <a:pPr lvl="2">
              <a:defRPr/>
            </a:pPr>
            <a:r>
              <a:rPr lang="en-US" sz="3800" dirty="0"/>
              <a:t>Debbie Reagin (dreagin@doe.k12.ga.us)</a:t>
            </a:r>
          </a:p>
        </p:txBody>
      </p:sp>
      <p:sp>
        <p:nvSpPr>
          <p:cNvPr id="4" name="Slide Number Placeholder 3"/>
          <p:cNvSpPr>
            <a:spLocks noGrp="1"/>
          </p:cNvSpPr>
          <p:nvPr>
            <p:ph type="sldNum" sz="quarter" idx="10"/>
          </p:nvPr>
        </p:nvSpPr>
        <p:spPr/>
        <p:txBody>
          <a:bodyPr/>
          <a:lstStyle/>
          <a:p>
            <a:pPr>
              <a:defRPr/>
            </a:pPr>
            <a:fld id="{D3CF641D-124A-410A-9610-B203A08E6669}" type="slidenum">
              <a:rPr lang="en-US" smtClean="0"/>
              <a:pPr>
                <a:defRPr/>
              </a:pPr>
              <a:t>34</a:t>
            </a:fld>
            <a:endParaRPr lang="en-US" dirty="0"/>
          </a:p>
        </p:txBody>
      </p:sp>
    </p:spTree>
    <p:extLst>
      <p:ext uri="{BB962C8B-B14F-4D97-AF65-F5344CB8AC3E}">
        <p14:creationId xmlns:p14="http://schemas.microsoft.com/office/powerpoint/2010/main" val="25165919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152400" y="304800"/>
            <a:ext cx="8839200" cy="1470025"/>
          </a:xfrm>
        </p:spPr>
        <p:txBody>
          <a:bodyPr/>
          <a:lstStyle/>
          <a:p>
            <a:r>
              <a:rPr lang="en-US" sz="4000" dirty="0" smtClean="0">
                <a:solidFill>
                  <a:srgbClr val="CC6600"/>
                </a:solidFill>
                <a:latin typeface="Georgia" pitchFamily="18" charset="0"/>
              </a:rPr>
              <a:t>Georgia Alternate Assessment</a:t>
            </a:r>
          </a:p>
        </p:txBody>
      </p:sp>
      <p:sp>
        <p:nvSpPr>
          <p:cNvPr id="3" name="Subtitle 2"/>
          <p:cNvSpPr>
            <a:spLocks noGrp="1"/>
          </p:cNvSpPr>
          <p:nvPr>
            <p:ph type="subTitle" idx="1"/>
          </p:nvPr>
        </p:nvSpPr>
        <p:spPr>
          <a:xfrm>
            <a:off x="1219200" y="1752600"/>
            <a:ext cx="6705600" cy="1981200"/>
          </a:xfrm>
        </p:spPr>
        <p:txBody>
          <a:bodyPr/>
          <a:lstStyle/>
          <a:p>
            <a:r>
              <a:rPr lang="en-US" sz="4400" b="1" dirty="0" smtClean="0">
                <a:solidFill>
                  <a:srgbClr val="663300"/>
                </a:solidFill>
                <a:latin typeface="Georgia" pitchFamily="18" charset="0"/>
              </a:rPr>
              <a:t>A Review of Scoring</a:t>
            </a:r>
          </a:p>
          <a:p>
            <a:endParaRPr lang="en-US" sz="3600" b="1" dirty="0" smtClean="0">
              <a:solidFill>
                <a:srgbClr val="663300"/>
              </a:solidFill>
              <a:latin typeface="Georgia" pitchFamily="18" charset="0"/>
            </a:endParaRPr>
          </a:p>
          <a:p>
            <a:r>
              <a:rPr lang="en-US" sz="3600" b="1" dirty="0" smtClean="0">
                <a:solidFill>
                  <a:srgbClr val="663300"/>
                </a:solidFill>
                <a:latin typeface="Georgia" pitchFamily="18" charset="0"/>
              </a:rPr>
              <a:t>Module B</a:t>
            </a:r>
          </a:p>
        </p:txBody>
      </p:sp>
      <p:sp>
        <p:nvSpPr>
          <p:cNvPr id="4" name="Subtitle 2"/>
          <p:cNvSpPr txBox="1">
            <a:spLocks/>
          </p:cNvSpPr>
          <p:nvPr/>
        </p:nvSpPr>
        <p:spPr bwMode="auto">
          <a:xfrm>
            <a:off x="304800" y="4044462"/>
            <a:ext cx="868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b="1" dirty="0" smtClean="0">
                <a:solidFill>
                  <a:srgbClr val="CC6600"/>
                </a:solidFill>
                <a:latin typeface="Georgia" pitchFamily="18" charset="0"/>
              </a:rPr>
              <a:t>Scoring Dimensions </a:t>
            </a:r>
          </a:p>
          <a:p>
            <a:r>
              <a:rPr lang="en-US" sz="2800" b="1" dirty="0" smtClean="0">
                <a:solidFill>
                  <a:srgbClr val="CC6600"/>
                </a:solidFill>
                <a:latin typeface="Georgia" pitchFamily="18" charset="0"/>
              </a:rPr>
              <a:t>How </a:t>
            </a:r>
            <a:r>
              <a:rPr lang="en-US" sz="2800" b="1" dirty="0">
                <a:solidFill>
                  <a:srgbClr val="CC6600"/>
                </a:solidFill>
                <a:latin typeface="Georgia" pitchFamily="18" charset="0"/>
              </a:rPr>
              <a:t>They Work Together: </a:t>
            </a:r>
            <a:endParaRPr lang="en-US" sz="2800" b="1" dirty="0" smtClean="0">
              <a:solidFill>
                <a:srgbClr val="CC6600"/>
              </a:solidFill>
              <a:latin typeface="Georgia" pitchFamily="18" charset="0"/>
            </a:endParaRPr>
          </a:p>
          <a:p>
            <a:pPr lvl="0"/>
            <a:r>
              <a:rPr lang="en-US" sz="2800" b="1" dirty="0" smtClean="0">
                <a:solidFill>
                  <a:srgbClr val="CC6600"/>
                </a:solidFill>
                <a:latin typeface="Georgia" pitchFamily="18" charset="0"/>
              </a:rPr>
              <a:t>Accuracy</a:t>
            </a:r>
            <a:r>
              <a:rPr lang="en-US" sz="2800" b="1" dirty="0">
                <a:solidFill>
                  <a:srgbClr val="CC6600"/>
                </a:solidFill>
                <a:latin typeface="Georgia" pitchFamily="18" charset="0"/>
              </a:rPr>
              <a:t>, Complexity, Level of Independence </a:t>
            </a:r>
          </a:p>
        </p:txBody>
      </p:sp>
    </p:spTree>
    <p:extLst>
      <p:ext uri="{BB962C8B-B14F-4D97-AF65-F5344CB8AC3E}">
        <p14:creationId xmlns:p14="http://schemas.microsoft.com/office/powerpoint/2010/main" val="2898423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96962"/>
          </a:xfrm>
        </p:spPr>
        <p:txBody>
          <a:bodyPr>
            <a:normAutofit fontScale="90000"/>
          </a:bodyPr>
          <a:lstStyle/>
          <a:p>
            <a:r>
              <a:rPr lang="en-US" dirty="0" smtClean="0">
                <a:solidFill>
                  <a:srgbClr val="663300"/>
                </a:solidFill>
              </a:rPr>
              <a:t>Welcome to Module B                                </a:t>
            </a:r>
            <a:br>
              <a:rPr lang="en-US" dirty="0" smtClean="0">
                <a:solidFill>
                  <a:srgbClr val="663300"/>
                </a:solidFill>
              </a:rPr>
            </a:br>
            <a:r>
              <a:rPr lang="en-US" sz="4900" dirty="0" smtClean="0">
                <a:solidFill>
                  <a:srgbClr val="663300"/>
                </a:solidFill>
              </a:rPr>
              <a:t>A Review of Scoring</a:t>
            </a:r>
            <a:endParaRPr lang="en-US" sz="4900" dirty="0"/>
          </a:p>
        </p:txBody>
      </p:sp>
      <p:sp>
        <p:nvSpPr>
          <p:cNvPr id="5" name="Content Placeholder 4"/>
          <p:cNvSpPr>
            <a:spLocks noGrp="1"/>
          </p:cNvSpPr>
          <p:nvPr>
            <p:ph idx="1"/>
          </p:nvPr>
        </p:nvSpPr>
        <p:spPr/>
        <p:txBody>
          <a:bodyPr>
            <a:normAutofit fontScale="70000" lnSpcReduction="20000"/>
          </a:bodyPr>
          <a:lstStyle/>
          <a:p>
            <a:pPr marL="0" indent="0" algn="ctr">
              <a:spcBef>
                <a:spcPts val="0"/>
              </a:spcBef>
              <a:buNone/>
              <a:defRPr/>
            </a:pPr>
            <a:r>
              <a:rPr lang="en-US" sz="2400" b="1" dirty="0"/>
              <a:t>This session will begin at </a:t>
            </a:r>
            <a:r>
              <a:rPr lang="en-US" sz="2400" b="1" dirty="0" smtClean="0"/>
              <a:t>2:45 </a:t>
            </a:r>
            <a:r>
              <a:rPr lang="en-US" sz="2400" b="1" dirty="0"/>
              <a:t>p.m.  </a:t>
            </a:r>
          </a:p>
          <a:p>
            <a:pPr marL="0" indent="0">
              <a:spcBef>
                <a:spcPts val="0"/>
              </a:spcBef>
              <a:buNone/>
              <a:defRPr/>
            </a:pPr>
            <a:endParaRPr lang="en-US" sz="2000" b="1" dirty="0" smtClean="0">
              <a:solidFill>
                <a:srgbClr val="C00000"/>
              </a:solidFill>
            </a:endParaRPr>
          </a:p>
          <a:p>
            <a:pPr marL="0" indent="0">
              <a:spcBef>
                <a:spcPts val="0"/>
              </a:spcBef>
              <a:buNone/>
              <a:defRPr/>
            </a:pPr>
            <a:r>
              <a:rPr lang="en-US" sz="2000" b="1" dirty="0" smtClean="0">
                <a:solidFill>
                  <a:srgbClr val="C00000"/>
                </a:solidFill>
              </a:rPr>
              <a:t>The </a:t>
            </a:r>
            <a:r>
              <a:rPr lang="en-US" sz="2000" b="1" dirty="0">
                <a:solidFill>
                  <a:srgbClr val="C00000"/>
                </a:solidFill>
              </a:rPr>
              <a:t>PowerPoint is located in the GAA Presentations </a:t>
            </a:r>
            <a:r>
              <a:rPr lang="en-US" sz="2000" b="1" dirty="0" err="1">
                <a:solidFill>
                  <a:srgbClr val="C00000"/>
                </a:solidFill>
              </a:rPr>
              <a:t>Portlet</a:t>
            </a:r>
            <a:r>
              <a:rPr lang="en-US" sz="2000" b="1" dirty="0">
                <a:solidFill>
                  <a:srgbClr val="C00000"/>
                </a:solidFill>
              </a:rPr>
              <a:t> at this location: </a:t>
            </a:r>
            <a:endParaRPr lang="en-US" sz="2400" dirty="0" smtClean="0">
              <a:ea typeface="ＭＳ Ｐゴシック" pitchFamily="34" charset="-128"/>
              <a:hlinkClick r:id=""/>
            </a:endParaRPr>
          </a:p>
          <a:p>
            <a:pPr marL="0" lvl="1" indent="0" algn="ctr">
              <a:buFont typeface="Wingdings" pitchFamily="2" charset="2"/>
              <a:buNone/>
              <a:defRPr/>
            </a:pPr>
            <a:r>
              <a:rPr lang="en-US" sz="2400" dirty="0" smtClean="0">
                <a:ea typeface="ＭＳ Ｐゴシック" pitchFamily="34" charset="-128"/>
                <a:hlinkClick r:id=""/>
              </a:rPr>
              <a:t>http</a:t>
            </a:r>
            <a:r>
              <a:rPr lang="en-US" sz="2400" dirty="0">
                <a:ea typeface="ＭＳ Ｐゴシック" pitchFamily="34" charset="-128"/>
                <a:hlinkClick r:id="rId2"/>
              </a:rPr>
              <a:t>://www.gadoe.org/Curriculum-Instruction-and-Assessment/Assessment/Pages/GAA-Presentations.aspx</a:t>
            </a:r>
            <a:endParaRPr lang="en-US" sz="2400" dirty="0">
              <a:ea typeface="ＭＳ Ｐゴシック" pitchFamily="34" charset="-128"/>
            </a:endParaRPr>
          </a:p>
          <a:p>
            <a:pPr marL="0" indent="0">
              <a:spcBef>
                <a:spcPts val="0"/>
              </a:spcBef>
              <a:spcAft>
                <a:spcPts val="600"/>
              </a:spcAft>
              <a:buNone/>
              <a:defRPr/>
            </a:pPr>
            <a:endParaRPr lang="en-US" sz="2600" b="1" dirty="0">
              <a:solidFill>
                <a:srgbClr val="663300"/>
              </a:solidFill>
            </a:endParaRPr>
          </a:p>
          <a:p>
            <a:pPr marL="0" indent="0">
              <a:spcBef>
                <a:spcPts val="0"/>
              </a:spcBef>
              <a:spcAft>
                <a:spcPts val="600"/>
              </a:spcAft>
              <a:buNone/>
              <a:defRPr/>
            </a:pPr>
            <a:r>
              <a:rPr lang="en-US" sz="2600" b="1" dirty="0" smtClean="0">
                <a:solidFill>
                  <a:srgbClr val="C00000"/>
                </a:solidFill>
              </a:rPr>
              <a:t>While </a:t>
            </a:r>
            <a:r>
              <a:rPr lang="en-US" sz="2600" b="1" dirty="0">
                <a:solidFill>
                  <a:srgbClr val="C00000"/>
                </a:solidFill>
              </a:rPr>
              <a:t>you are waiting, please do the following:</a:t>
            </a:r>
          </a:p>
          <a:p>
            <a:pPr>
              <a:buFont typeface="Arial" charset="0"/>
              <a:buChar char="•"/>
            </a:pPr>
            <a:r>
              <a:rPr lang="en-US" sz="2000" dirty="0">
                <a:solidFill>
                  <a:srgbClr val="C00000"/>
                </a:solidFill>
              </a:rPr>
              <a:t>U</a:t>
            </a:r>
            <a:r>
              <a:rPr lang="en-US" sz="2000" dirty="0" smtClean="0">
                <a:solidFill>
                  <a:srgbClr val="C00000"/>
                </a:solidFill>
              </a:rPr>
              <a:t>se the Audio Setup Wizard in the Tools Menu to configure and  test your audio settings before the presentation begins.</a:t>
            </a:r>
          </a:p>
          <a:p>
            <a:pPr>
              <a:buFont typeface="Arial" charset="0"/>
              <a:buChar char="•"/>
            </a:pPr>
            <a:endParaRPr lang="en-US" sz="2000" dirty="0" smtClean="0">
              <a:solidFill>
                <a:srgbClr val="C00000"/>
              </a:solidFill>
            </a:endParaRPr>
          </a:p>
          <a:p>
            <a:pPr>
              <a:buFont typeface="Wingdings" pitchFamily="2" charset="2"/>
              <a:buChar char="§"/>
              <a:defRPr/>
            </a:pPr>
            <a:r>
              <a:rPr lang="en-US" sz="2000" dirty="0">
                <a:solidFill>
                  <a:srgbClr val="C00000"/>
                </a:solidFill>
              </a:rPr>
              <a:t>Confirm your connection speed by going to:</a:t>
            </a:r>
          </a:p>
          <a:p>
            <a:pPr lvl="1">
              <a:buFont typeface="Arial" charset="0"/>
              <a:buChar char="•"/>
              <a:defRPr/>
            </a:pPr>
            <a:r>
              <a:rPr lang="en-US" sz="2000" i="1" dirty="0">
                <a:solidFill>
                  <a:srgbClr val="C00000"/>
                </a:solidFill>
              </a:rPr>
              <a:t>Tools – Preferences – Connection </a:t>
            </a:r>
            <a:r>
              <a:rPr lang="en-US" sz="2000" i="1" dirty="0" smtClean="0">
                <a:solidFill>
                  <a:srgbClr val="C00000"/>
                </a:solidFill>
              </a:rPr>
              <a:t>speed</a:t>
            </a:r>
          </a:p>
          <a:p>
            <a:pPr marL="457200" lvl="1" indent="0">
              <a:buNone/>
              <a:defRPr/>
            </a:pPr>
            <a:endParaRPr lang="en-US" sz="2000" b="1" i="1" dirty="0">
              <a:solidFill>
                <a:srgbClr val="C00000"/>
              </a:solidFill>
            </a:endParaRPr>
          </a:p>
          <a:p>
            <a:pPr>
              <a:buFont typeface="Arial" charset="0"/>
              <a:buChar char="•"/>
            </a:pPr>
            <a:r>
              <a:rPr lang="en-US" sz="2000" dirty="0" smtClean="0">
                <a:solidFill>
                  <a:srgbClr val="C00000"/>
                </a:solidFill>
              </a:rPr>
              <a:t>To eliminate interference from background noise in your area, leave the Talk Button on mute.</a:t>
            </a:r>
          </a:p>
          <a:p>
            <a:pPr>
              <a:buFont typeface="Arial" charset="0"/>
              <a:buChar char="•"/>
            </a:pPr>
            <a:endParaRPr lang="en-US" sz="2000" dirty="0" smtClean="0">
              <a:solidFill>
                <a:srgbClr val="C00000"/>
              </a:solidFill>
            </a:endParaRPr>
          </a:p>
          <a:p>
            <a:pPr>
              <a:buFont typeface="Arial" charset="0"/>
              <a:buChar char="•"/>
            </a:pPr>
            <a:r>
              <a:rPr lang="en-US" sz="2000" dirty="0" smtClean="0">
                <a:solidFill>
                  <a:srgbClr val="C00000"/>
                </a:solidFill>
              </a:rPr>
              <a:t>Due to the number of participants, we request that questions are submitted via the Chat Box.</a:t>
            </a:r>
          </a:p>
          <a:p>
            <a:pPr marL="0" indent="0">
              <a:buNone/>
            </a:pPr>
            <a:endParaRPr lang="en-US" sz="2000" dirty="0" smtClean="0">
              <a:solidFill>
                <a:srgbClr val="C00000"/>
              </a:solidFill>
            </a:endParaRPr>
          </a:p>
          <a:p>
            <a:pPr>
              <a:buFont typeface="Arial" charset="0"/>
              <a:buChar char="•"/>
            </a:pPr>
            <a:r>
              <a:rPr lang="en-US" sz="2000" dirty="0" smtClean="0">
                <a:solidFill>
                  <a:srgbClr val="C00000"/>
                </a:solidFill>
              </a:rPr>
              <a:t>Logon with your name and the name of your district beside it (e. g., Deborah Houston – Elbert County).  </a:t>
            </a:r>
            <a:r>
              <a:rPr lang="en-US" sz="2000" b="1" dirty="0" smtClean="0">
                <a:solidFill>
                  <a:srgbClr val="C00000"/>
                </a:solidFill>
              </a:rPr>
              <a:t>If you have already logged on, place your name and district name in the Chat </a:t>
            </a:r>
            <a:r>
              <a:rPr lang="en-US" sz="2000" b="1" dirty="0">
                <a:solidFill>
                  <a:srgbClr val="C00000"/>
                </a:solidFill>
              </a:rPr>
              <a:t>B</a:t>
            </a:r>
            <a:r>
              <a:rPr lang="en-US" sz="2000" b="1" dirty="0" smtClean="0">
                <a:solidFill>
                  <a:srgbClr val="C00000"/>
                </a:solidFill>
              </a:rPr>
              <a:t>ox.</a:t>
            </a:r>
          </a:p>
          <a:p>
            <a:pPr marL="0" indent="0">
              <a:buNone/>
            </a:pPr>
            <a:endParaRPr lang="en-US" sz="2000" b="1" dirty="0" smtClean="0">
              <a:solidFill>
                <a:srgbClr val="C00000"/>
              </a:solidFill>
            </a:endParaRPr>
          </a:p>
        </p:txBody>
      </p:sp>
    </p:spTree>
    <p:extLst>
      <p:ext uri="{BB962C8B-B14F-4D97-AF65-F5344CB8AC3E}">
        <p14:creationId xmlns:p14="http://schemas.microsoft.com/office/powerpoint/2010/main" val="644883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txBox="1">
            <a:spLocks noGrp="1"/>
          </p:cNvSpPr>
          <p:nvPr/>
        </p:nvSpPr>
        <p:spPr bwMode="auto">
          <a:xfrm>
            <a:off x="7620000" y="6400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73B69C7F-E0CE-40D3-8DCB-BF43E4BC30B9}" type="slidenum">
              <a:rPr lang="en-US" sz="1000">
                <a:latin typeface="Verdana" pitchFamily="34" charset="0"/>
              </a:rPr>
              <a:pPr algn="r" eaLnBrk="1" hangingPunct="1"/>
              <a:t>37</a:t>
            </a:fld>
            <a:endParaRPr lang="en-US" sz="1000">
              <a:latin typeface="Verdana" pitchFamily="34" charset="0"/>
            </a:endParaRPr>
          </a:p>
        </p:txBody>
      </p:sp>
      <p:sp>
        <p:nvSpPr>
          <p:cNvPr id="140290" name="Rectangle 2"/>
          <p:cNvSpPr>
            <a:spLocks noGrp="1" noChangeArrowheads="1"/>
          </p:cNvSpPr>
          <p:nvPr>
            <p:ph type="title" idx="4294967295"/>
          </p:nvPr>
        </p:nvSpPr>
        <p:spPr>
          <a:xfrm>
            <a:off x="381000" y="76200"/>
            <a:ext cx="8229600" cy="1143000"/>
          </a:xfrm>
        </p:spPr>
        <p:txBody>
          <a:bodyPr/>
          <a:lstStyle/>
          <a:p>
            <a:pPr eaLnBrk="1" hangingPunct="1">
              <a:defRPr/>
            </a:pPr>
            <a:r>
              <a:rPr lang="en-US" sz="4100" dirty="0" smtClean="0">
                <a:effectLst>
                  <a:outerShdw blurRad="38100" dist="38100" dir="2700000" algn="tl">
                    <a:srgbClr val="C0C0C0"/>
                  </a:outerShdw>
                </a:effectLst>
              </a:rPr>
              <a:t>2012-2013 GAA</a:t>
            </a:r>
          </a:p>
        </p:txBody>
      </p:sp>
      <p:sp>
        <p:nvSpPr>
          <p:cNvPr id="6148" name="Rectangle 3"/>
          <p:cNvSpPr>
            <a:spLocks noGrp="1" noChangeArrowheads="1"/>
          </p:cNvSpPr>
          <p:nvPr>
            <p:ph type="body" idx="4294967295"/>
          </p:nvPr>
        </p:nvSpPr>
        <p:spPr>
          <a:xfrm>
            <a:off x="381000" y="1219200"/>
            <a:ext cx="8610600" cy="4678363"/>
          </a:xfrm>
        </p:spPr>
        <p:txBody>
          <a:bodyPr/>
          <a:lstStyle/>
          <a:p>
            <a:pPr eaLnBrk="1" hangingPunct="1"/>
            <a:r>
              <a:rPr lang="en-US" sz="2800" dirty="0" smtClean="0"/>
              <a:t>This slide presentation is designed to inform </a:t>
            </a:r>
          </a:p>
          <a:p>
            <a:pPr lvl="1" eaLnBrk="1" hangingPunct="1"/>
            <a:r>
              <a:rPr lang="en-US" sz="2400" dirty="0"/>
              <a:t>designated </a:t>
            </a:r>
            <a:r>
              <a:rPr lang="en-US" sz="2400" dirty="0" smtClean="0"/>
              <a:t>trainers and portfolio reviewers,</a:t>
            </a:r>
          </a:p>
          <a:p>
            <a:pPr lvl="1" eaLnBrk="1" hangingPunct="1"/>
            <a:r>
              <a:rPr lang="en-US" sz="2400" dirty="0"/>
              <a:t>teachers who administer the </a:t>
            </a:r>
            <a:r>
              <a:rPr lang="en-US" sz="2400" dirty="0" smtClean="0"/>
              <a:t>GAA,</a:t>
            </a:r>
          </a:p>
          <a:p>
            <a:pPr lvl="1" eaLnBrk="1" hangingPunct="1"/>
            <a:r>
              <a:rPr lang="en-US" sz="2400" dirty="0" smtClean="0"/>
              <a:t>Special Education Directors, </a:t>
            </a:r>
          </a:p>
          <a:p>
            <a:pPr lvl="1" eaLnBrk="1" hangingPunct="1"/>
            <a:r>
              <a:rPr lang="en-US" sz="2400" dirty="0" smtClean="0"/>
              <a:t>Test Coordinators, and</a:t>
            </a:r>
          </a:p>
          <a:p>
            <a:pPr lvl="1" eaLnBrk="1" hangingPunct="1"/>
            <a:r>
              <a:rPr lang="en-US" sz="2400" dirty="0" smtClean="0"/>
              <a:t> Building </a:t>
            </a:r>
            <a:r>
              <a:rPr lang="en-US" sz="2400" dirty="0"/>
              <a:t>Administrators</a:t>
            </a:r>
            <a:r>
              <a:rPr lang="en-US" sz="2400" dirty="0" smtClean="0"/>
              <a:t>.	</a:t>
            </a:r>
          </a:p>
          <a:p>
            <a:pPr eaLnBrk="1" hangingPunct="1"/>
            <a:r>
              <a:rPr lang="en-US" sz="2800" dirty="0" smtClean="0"/>
              <a:t>Companion presentations will be available for more in-depth training on topics that will assist test administrators. </a:t>
            </a:r>
          </a:p>
          <a:p>
            <a:pPr eaLnBrk="1" hangingPunct="1"/>
            <a:r>
              <a:rPr lang="en-US" sz="2800" dirty="0" smtClean="0"/>
              <a:t>All presentations will be posted on the GaDOE website.</a:t>
            </a:r>
          </a:p>
          <a:p>
            <a:pPr eaLnBrk="1" hangingPunct="1"/>
            <a:endParaRPr lang="en-US" sz="2800" dirty="0" smtClean="0"/>
          </a:p>
          <a:p>
            <a:pPr eaLnBrk="1" hangingPunct="1">
              <a:buFont typeface="Arial" charset="0"/>
              <a:buNone/>
            </a:pPr>
            <a:endParaRPr lang="en-US" dirty="0" smtClean="0"/>
          </a:p>
        </p:txBody>
      </p:sp>
    </p:spTree>
    <p:extLst>
      <p:ext uri="{BB962C8B-B14F-4D97-AF65-F5344CB8AC3E}">
        <p14:creationId xmlns:p14="http://schemas.microsoft.com/office/powerpoint/2010/main" val="26372075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Scoring Demystified</a:t>
            </a:r>
            <a:endParaRPr lang="en-US" dirty="0"/>
          </a:p>
        </p:txBody>
      </p:sp>
      <p:sp>
        <p:nvSpPr>
          <p:cNvPr id="3" name="Content Placeholder 2"/>
          <p:cNvSpPr>
            <a:spLocks noGrp="1"/>
          </p:cNvSpPr>
          <p:nvPr>
            <p:ph idx="1"/>
          </p:nvPr>
        </p:nvSpPr>
        <p:spPr>
          <a:xfrm>
            <a:off x="457200" y="1676400"/>
            <a:ext cx="8153400" cy="4525963"/>
          </a:xfrm>
        </p:spPr>
        <p:txBody>
          <a:bodyPr/>
          <a:lstStyle/>
          <a:p>
            <a:r>
              <a:rPr lang="en-US" sz="2800" dirty="0" smtClean="0"/>
              <a:t>The purpose of this presentation is </a:t>
            </a:r>
            <a:r>
              <a:rPr lang="en-US" sz="2800" b="1" dirty="0" smtClean="0"/>
              <a:t>NOT</a:t>
            </a:r>
            <a:r>
              <a:rPr lang="en-US" sz="2800" dirty="0" smtClean="0"/>
              <a:t> to teach you how to score the GAA.</a:t>
            </a:r>
          </a:p>
          <a:p>
            <a:r>
              <a:rPr lang="en-US" sz="2800" dirty="0" smtClean="0"/>
              <a:t>The purpose of this presentation is to take the mystery out of the scoring process by explaining how everything works together to determine the final dimension scores assigned to a student for each entry.</a:t>
            </a:r>
            <a:endParaRPr lang="en-US" sz="28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38</a:t>
            </a:fld>
            <a:endParaRPr lang="en-US" dirty="0"/>
          </a:p>
        </p:txBody>
      </p:sp>
    </p:spTree>
    <p:extLst>
      <p:ext uri="{BB962C8B-B14F-4D97-AF65-F5344CB8AC3E}">
        <p14:creationId xmlns:p14="http://schemas.microsoft.com/office/powerpoint/2010/main" val="547963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Scoring Demystified</a:t>
            </a:r>
            <a:endParaRPr lang="en-US" dirty="0"/>
          </a:p>
        </p:txBody>
      </p:sp>
      <p:sp>
        <p:nvSpPr>
          <p:cNvPr id="3" name="Content Placeholder 2"/>
          <p:cNvSpPr>
            <a:spLocks noGrp="1"/>
          </p:cNvSpPr>
          <p:nvPr>
            <p:ph idx="1"/>
          </p:nvPr>
        </p:nvSpPr>
        <p:spPr/>
        <p:txBody>
          <a:bodyPr/>
          <a:lstStyle/>
          <a:p>
            <a:r>
              <a:rPr lang="en-US" sz="2400" dirty="0" smtClean="0"/>
              <a:t>Scoring for the GAA is guided by decisions made in Rangefinding by a committee of Georgia educators.</a:t>
            </a:r>
          </a:p>
          <a:p>
            <a:pPr lvl="1"/>
            <a:r>
              <a:rPr lang="en-US" sz="2400" dirty="0" smtClean="0"/>
              <a:t>Supported by state Content Specialists</a:t>
            </a:r>
          </a:p>
          <a:p>
            <a:r>
              <a:rPr lang="en-US" sz="2400" dirty="0" smtClean="0"/>
              <a:t>The committee reviews portfolio entries from the current administration and assigns scores following all scoring rules and consistent with decisions they have made in previous years.</a:t>
            </a:r>
          </a:p>
          <a:p>
            <a:r>
              <a:rPr lang="en-US" sz="2400" dirty="0" smtClean="0"/>
              <a:t>These scored entries are then included in the materials that are used to train the Questar readers assigned to score the GAA.</a:t>
            </a:r>
            <a:endParaRPr lang="en-US" sz="24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39</a:t>
            </a:fld>
            <a:endParaRPr lang="en-US" dirty="0"/>
          </a:p>
        </p:txBody>
      </p:sp>
    </p:spTree>
    <p:extLst>
      <p:ext uri="{BB962C8B-B14F-4D97-AF65-F5344CB8AC3E}">
        <p14:creationId xmlns:p14="http://schemas.microsoft.com/office/powerpoint/2010/main" val="4033102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p:nvPr>
        </p:nvSpPr>
        <p:spPr>
          <a:xfrm>
            <a:off x="381000" y="228600"/>
            <a:ext cx="8229600" cy="1143000"/>
          </a:xfrm>
        </p:spPr>
        <p:txBody>
          <a:bodyPr/>
          <a:lstStyle/>
          <a:p>
            <a:pPr eaLnBrk="1" hangingPunct="1">
              <a:defRPr/>
            </a:pPr>
            <a:r>
              <a:rPr lang="en-US" sz="4100" dirty="0">
                <a:effectLst>
                  <a:outerShdw blurRad="38100" dist="38100" dir="2700000" algn="tl">
                    <a:srgbClr val="C0C0C0"/>
                  </a:outerShdw>
                </a:effectLst>
              </a:rPr>
              <a:t>2012-2013 GAA</a:t>
            </a:r>
            <a:endParaRPr lang="en-US" sz="4100" dirty="0" smtClean="0">
              <a:effectLst>
                <a:outerShdw blurRad="38100" dist="38100" dir="2700000" algn="tl">
                  <a:srgbClr val="C0C0C0"/>
                </a:outerShdw>
              </a:effectLst>
            </a:endParaRPr>
          </a:p>
        </p:txBody>
      </p:sp>
      <p:sp>
        <p:nvSpPr>
          <p:cNvPr id="7171" name="Rectangle 3"/>
          <p:cNvSpPr>
            <a:spLocks noGrp="1"/>
          </p:cNvSpPr>
          <p:nvPr>
            <p:ph type="body" idx="1"/>
          </p:nvPr>
        </p:nvSpPr>
        <p:spPr>
          <a:xfrm>
            <a:off x="304800" y="1295400"/>
            <a:ext cx="8534400" cy="4525963"/>
          </a:xfrm>
        </p:spPr>
        <p:txBody>
          <a:bodyPr/>
          <a:lstStyle/>
          <a:p>
            <a:pPr eaLnBrk="1" hangingPunct="1"/>
            <a:r>
              <a:rPr lang="en-US" sz="2800" dirty="0" smtClean="0"/>
              <a:t>This presentation serves as an introductory component for training system staff.</a:t>
            </a:r>
          </a:p>
          <a:p>
            <a:pPr lvl="1"/>
            <a:r>
              <a:rPr lang="en-US" sz="2400" dirty="0" smtClean="0"/>
              <a:t>Hard copy of this PowerPoint presentation should be provided to everyone who participates in the webinar as well as to attendees of the system/school training sessions.</a:t>
            </a:r>
          </a:p>
          <a:p>
            <a:pPr eaLnBrk="1" hangingPunct="1"/>
            <a:r>
              <a:rPr lang="en-US" sz="2800" dirty="0" smtClean="0"/>
              <a:t>Reading and understanding the </a:t>
            </a:r>
            <a:r>
              <a:rPr lang="en-US" sz="2800" i="1" dirty="0" smtClean="0"/>
              <a:t>GAA Examiner’s Manual 2012-2013 </a:t>
            </a:r>
            <a:r>
              <a:rPr lang="en-US" sz="2800" dirty="0" smtClean="0"/>
              <a:t>and the materials provided through the webinar trainings is necessary to understand the policies and procedures required for the GAA.</a:t>
            </a:r>
          </a:p>
          <a:p>
            <a:pPr lvl="1"/>
            <a:r>
              <a:rPr lang="en-US" sz="2400" dirty="0" smtClean="0"/>
              <a:t>Manuals should be brought to all training sessions.</a:t>
            </a:r>
          </a:p>
          <a:p>
            <a:pPr eaLnBrk="1" hangingPunct="1"/>
            <a:endParaRPr lang="en-US" dirty="0" smtClean="0"/>
          </a:p>
        </p:txBody>
      </p:sp>
      <p:sp>
        <p:nvSpPr>
          <p:cNvPr id="4" name="Slide Number Placeholder 3"/>
          <p:cNvSpPr>
            <a:spLocks noGrp="1"/>
          </p:cNvSpPr>
          <p:nvPr>
            <p:ph type="sldNum" sz="quarter" idx="10"/>
          </p:nvPr>
        </p:nvSpPr>
        <p:spPr/>
        <p:txBody>
          <a:bodyPr/>
          <a:lstStyle/>
          <a:p>
            <a:pPr>
              <a:defRPr/>
            </a:pPr>
            <a:fld id="{5AC520CD-979A-45B3-B84B-96E773A8DDD1}" type="slidenum">
              <a:rPr lang="en-US" smtClean="0"/>
              <a:pPr>
                <a:defRPr/>
              </a:pPr>
              <a:t>4</a:t>
            </a:fld>
            <a:endParaRPr lang="en-US" dirty="0"/>
          </a:p>
        </p:txBody>
      </p:sp>
    </p:spTree>
    <p:extLst>
      <p:ext uri="{BB962C8B-B14F-4D97-AF65-F5344CB8AC3E}">
        <p14:creationId xmlns:p14="http://schemas.microsoft.com/office/powerpoint/2010/main" val="2577592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40</a:t>
            </a:fld>
            <a:endParaRPr lang="en-US" dirty="0"/>
          </a:p>
        </p:txBody>
      </p:sp>
      <p:sp>
        <p:nvSpPr>
          <p:cNvPr id="3" name="TextBox 2"/>
          <p:cNvSpPr txBox="1"/>
          <p:nvPr/>
        </p:nvSpPr>
        <p:spPr>
          <a:xfrm>
            <a:off x="242711" y="685800"/>
            <a:ext cx="3200400" cy="5109091"/>
          </a:xfrm>
          <a:prstGeom prst="rect">
            <a:avLst/>
          </a:prstGeom>
          <a:noFill/>
        </p:spPr>
        <p:txBody>
          <a:bodyPr wrap="square" rtlCol="0">
            <a:spAutoFit/>
          </a:bodyPr>
          <a:lstStyle/>
          <a:p>
            <a:pPr algn="ctr"/>
            <a:r>
              <a:rPr lang="en-US" sz="2000" u="sng" dirty="0" smtClean="0"/>
              <a:t>Decision Tree for the GAA</a:t>
            </a:r>
          </a:p>
          <a:p>
            <a:endParaRPr lang="en-US" dirty="0" smtClean="0"/>
          </a:p>
          <a:p>
            <a:endParaRPr lang="en-US" dirty="0"/>
          </a:p>
          <a:p>
            <a:r>
              <a:rPr lang="en-US" dirty="0" smtClean="0"/>
              <a:t>This decision tree is used by readers as a verification tool during scoring.</a:t>
            </a:r>
          </a:p>
          <a:p>
            <a:endParaRPr lang="en-US" dirty="0"/>
          </a:p>
          <a:p>
            <a:r>
              <a:rPr lang="en-US" dirty="0" smtClean="0"/>
              <a:t>It is broken down by the questions that must be asked for each piec</a:t>
            </a:r>
            <a:r>
              <a:rPr lang="en-US" dirty="0">
                <a:latin typeface="Arial"/>
              </a:rPr>
              <a:t>e of </a:t>
            </a:r>
            <a:r>
              <a:rPr lang="en-US" dirty="0" smtClean="0">
                <a:latin typeface="Arial"/>
              </a:rPr>
              <a:t>evidence for each collection period.</a:t>
            </a:r>
            <a:endParaRPr lang="en-US" dirty="0" smtClean="0"/>
          </a:p>
          <a:p>
            <a:endParaRPr lang="en-US" dirty="0"/>
          </a:p>
          <a:p>
            <a:r>
              <a:rPr lang="en-US" dirty="0" smtClean="0"/>
              <a:t>It could be used as part of the portfolio review process to ensure that entry and evidence requirements have been met prior to submitting the portfolio.</a:t>
            </a:r>
            <a:endParaRPr lang="en-US" dirty="0"/>
          </a:p>
        </p:txBody>
      </p:sp>
      <p:pic>
        <p:nvPicPr>
          <p:cNvPr id="7174" name="Picture 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886200" y="152400"/>
            <a:ext cx="5047488" cy="6477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7829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41</a:t>
            </a:fld>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228600"/>
            <a:ext cx="5045416" cy="6400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2400" y="914400"/>
            <a:ext cx="3505200" cy="3016210"/>
          </a:xfrm>
          <a:prstGeom prst="rect">
            <a:avLst/>
          </a:prstGeom>
          <a:noFill/>
        </p:spPr>
        <p:txBody>
          <a:bodyPr wrap="square" rtlCol="0">
            <a:spAutoFit/>
          </a:bodyPr>
          <a:lstStyle/>
          <a:p>
            <a:pPr algn="ctr"/>
            <a:r>
              <a:rPr lang="en-US" sz="2000" dirty="0" smtClean="0"/>
              <a:t>Decision Tree </a:t>
            </a:r>
          </a:p>
          <a:p>
            <a:pPr algn="ctr"/>
            <a:r>
              <a:rPr lang="en-US" sz="2000" dirty="0" smtClean="0"/>
              <a:t>for Collection Period 2 </a:t>
            </a:r>
          </a:p>
          <a:p>
            <a:pPr algn="ctr"/>
            <a:r>
              <a:rPr lang="en-US" sz="2000" dirty="0" smtClean="0"/>
              <a:t>Entry Evidence</a:t>
            </a:r>
          </a:p>
          <a:p>
            <a:pPr algn="ctr"/>
            <a:endParaRPr lang="en-US" sz="2000" dirty="0"/>
          </a:p>
          <a:p>
            <a:pPr algn="ctr"/>
            <a:endParaRPr lang="en-US" sz="2000" dirty="0" smtClean="0"/>
          </a:p>
          <a:p>
            <a:r>
              <a:rPr lang="en-US" dirty="0" smtClean="0"/>
              <a:t>Once it has been determined that all of the requirements for scoring have been met, scores will be given based on the GAA Scoring Rubric. </a:t>
            </a:r>
            <a:endParaRPr lang="en-US" dirty="0"/>
          </a:p>
        </p:txBody>
      </p:sp>
    </p:spTree>
    <p:extLst>
      <p:ext uri="{BB962C8B-B14F-4D97-AF65-F5344CB8AC3E}">
        <p14:creationId xmlns:p14="http://schemas.microsoft.com/office/powerpoint/2010/main" val="2493554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bwMode="auto">
          <a:xfrm>
            <a:off x="457200" y="533400"/>
            <a:ext cx="82296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b="1" dirty="0" smtClean="0"/>
              <a:t>Dimension Scoring </a:t>
            </a:r>
            <a:br>
              <a:rPr lang="en-US" b="1" dirty="0" smtClean="0"/>
            </a:br>
            <a:endParaRPr lang="en-US" b="1" dirty="0" smtClean="0"/>
          </a:p>
        </p:txBody>
      </p:sp>
      <p:sp>
        <p:nvSpPr>
          <p:cNvPr id="437251" name="Rectangle 3"/>
          <p:cNvSpPr>
            <a:spLocks noGrp="1" noChangeArrowheads="1"/>
          </p:cNvSpPr>
          <p:nvPr>
            <p:ph idx="1"/>
          </p:nvPr>
        </p:nvSpPr>
        <p:spPr bwMode="auto">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buFont typeface="Arial" pitchFamily="34" charset="0"/>
              <a:buNone/>
            </a:pPr>
            <a:endParaRPr lang="en-US" sz="1200" b="1" dirty="0" smtClean="0"/>
          </a:p>
          <a:p>
            <a:pPr defTabSz="914400">
              <a:buFont typeface="Wingdings" pitchFamily="2" charset="2"/>
              <a:buNone/>
            </a:pPr>
            <a:r>
              <a:rPr lang="en-US" sz="2800" dirty="0" smtClean="0"/>
              <a:t>	GAA Portfolios are scored for 4 discrete dimensions:</a:t>
            </a:r>
          </a:p>
          <a:p>
            <a:pPr lvl="1" indent="1428750" defTabSz="914400">
              <a:buFont typeface="Wingdings" pitchFamily="2" charset="2"/>
              <a:buNone/>
            </a:pPr>
            <a:r>
              <a:rPr lang="en-US" b="1" dirty="0" smtClean="0">
                <a:ea typeface="ＭＳ Ｐゴシック" pitchFamily="34" charset="-128"/>
              </a:rPr>
              <a:t>Fidelity to Standard</a:t>
            </a:r>
          </a:p>
          <a:p>
            <a:pPr lvl="1" indent="1428750" defTabSz="914400">
              <a:buFont typeface="Wingdings" pitchFamily="2" charset="2"/>
              <a:buNone/>
            </a:pPr>
            <a:r>
              <a:rPr lang="en-US" b="1" dirty="0" smtClean="0">
                <a:ea typeface="ＭＳ Ｐゴシック" pitchFamily="34" charset="-128"/>
              </a:rPr>
              <a:t>Context</a:t>
            </a:r>
          </a:p>
          <a:p>
            <a:pPr lvl="1" indent="1428750" defTabSz="914400">
              <a:buFont typeface="Wingdings" pitchFamily="2" charset="2"/>
              <a:buNone/>
            </a:pPr>
            <a:r>
              <a:rPr lang="en-US" b="1" dirty="0" smtClean="0">
                <a:ea typeface="ＭＳ Ｐゴシック" pitchFamily="34" charset="-128"/>
              </a:rPr>
              <a:t>Achievement/ Progress</a:t>
            </a:r>
          </a:p>
          <a:p>
            <a:pPr lvl="1" indent="1428750" defTabSz="914400">
              <a:buFont typeface="Wingdings" pitchFamily="2" charset="2"/>
              <a:buNone/>
            </a:pPr>
            <a:r>
              <a:rPr lang="en-US" b="1" dirty="0" smtClean="0">
                <a:ea typeface="ＭＳ Ｐゴシック" pitchFamily="34" charset="-128"/>
              </a:rPr>
              <a:t>Generalization</a:t>
            </a:r>
          </a:p>
          <a:p>
            <a:pPr defTabSz="914400">
              <a:buFont typeface="Wingdings" pitchFamily="2" charset="2"/>
              <a:buNone/>
            </a:pPr>
            <a:endParaRPr lang="en-US" sz="2800" dirty="0" smtClean="0"/>
          </a:p>
          <a:p>
            <a:pPr defTabSz="914400"/>
            <a:endParaRPr lang="en-US" sz="2800" dirty="0" smtClean="0"/>
          </a:p>
        </p:txBody>
      </p:sp>
      <p:sp>
        <p:nvSpPr>
          <p:cNvPr id="4" name="Rectangle 3"/>
          <p:cNvSpPr>
            <a:spLocks noGrp="1" noChangeArrowheads="1"/>
          </p:cNvSpPr>
          <p:nvPr>
            <p:ph type="sldNum" sz="quarter" idx="10"/>
          </p:nvPr>
        </p:nvSpPr>
        <p:spPr/>
        <p:txBody>
          <a:bodyPr/>
          <a:lstStyle/>
          <a:p>
            <a:fld id="{0AD1D0FC-3E01-4FEB-81A6-312F171A91E6}" type="slidenum">
              <a:rPr lang="en-US"/>
              <a:pPr/>
              <a:t>42</a:t>
            </a:fld>
            <a:endParaRPr lang="en-US"/>
          </a:p>
        </p:txBody>
      </p:sp>
    </p:spTree>
    <p:extLst>
      <p:ext uri="{BB962C8B-B14F-4D97-AF65-F5344CB8AC3E}">
        <p14:creationId xmlns:p14="http://schemas.microsoft.com/office/powerpoint/2010/main" val="1066259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b="1" dirty="0" smtClean="0"/>
              <a:t>Dimension Scoring</a:t>
            </a:r>
          </a:p>
        </p:txBody>
      </p:sp>
      <p:sp>
        <p:nvSpPr>
          <p:cNvPr id="438275" name="Rectangle 3"/>
          <p:cNvSpPr>
            <a:spLocks noGrp="1" noChangeArrowheads="1"/>
          </p:cNvSpPr>
          <p:nvPr>
            <p:ph idx="1"/>
          </p:nvPr>
        </p:nvSpPr>
        <p:spPr bwMode="auto">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800" smtClean="0"/>
              <a:t>Each entry is scored for Fidelity to Standard, Context, and Achievement/Progress.</a:t>
            </a:r>
          </a:p>
          <a:p>
            <a:r>
              <a:rPr lang="en-US" sz="2800" smtClean="0"/>
              <a:t>A score for Generalization is given considering all of the scorable entries in the portfolio.</a:t>
            </a:r>
          </a:p>
          <a:p>
            <a:r>
              <a:rPr lang="en-US" sz="2800" smtClean="0"/>
              <a:t>Scoring is holistic – all pieces of evidence are considered and the totality of the information we have about the student’s achievement is used to make scoring decisions.</a:t>
            </a:r>
          </a:p>
        </p:txBody>
      </p:sp>
      <p:sp>
        <p:nvSpPr>
          <p:cNvPr id="4" name="Rectangle 3"/>
          <p:cNvSpPr>
            <a:spLocks noGrp="1" noChangeArrowheads="1"/>
          </p:cNvSpPr>
          <p:nvPr>
            <p:ph type="sldNum" sz="quarter" idx="10"/>
          </p:nvPr>
        </p:nvSpPr>
        <p:spPr/>
        <p:txBody>
          <a:bodyPr/>
          <a:lstStyle/>
          <a:p>
            <a:fld id="{E117B9DC-91D2-478C-94FA-46D0D36F17BF}" type="slidenum">
              <a:rPr lang="en-US"/>
              <a:pPr/>
              <a:t>43</a:t>
            </a:fld>
            <a:endParaRPr lang="en-US"/>
          </a:p>
        </p:txBody>
      </p:sp>
    </p:spTree>
    <p:extLst>
      <p:ext uri="{BB962C8B-B14F-4D97-AF65-F5344CB8AC3E}">
        <p14:creationId xmlns:p14="http://schemas.microsoft.com/office/powerpoint/2010/main" val="15628252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44</a:t>
            </a:fld>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533400"/>
            <a:ext cx="8839200" cy="5257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3602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000" b="1" dirty="0" smtClean="0"/>
              <a:t>Questions to Consider </a:t>
            </a:r>
            <a:r>
              <a:rPr lang="en-US" sz="4000" dirty="0"/>
              <a:t>W</a:t>
            </a:r>
            <a:r>
              <a:rPr lang="en-US" sz="4000" b="1" dirty="0" smtClean="0"/>
              <a:t>hen Scoring</a:t>
            </a:r>
            <a:br>
              <a:rPr lang="en-US" sz="4000" b="1" dirty="0" smtClean="0"/>
            </a:br>
            <a:r>
              <a:rPr lang="en-US" sz="4000" dirty="0" smtClean="0"/>
              <a:t>Fidelity to Standard</a:t>
            </a:r>
            <a:endParaRPr lang="en-US" sz="4000" b="1" dirty="0" smtClean="0"/>
          </a:p>
        </p:txBody>
      </p:sp>
      <p:sp>
        <p:nvSpPr>
          <p:cNvPr id="439299" name="Rectangle 3"/>
          <p:cNvSpPr>
            <a:spLocks noGrp="1" noChangeArrowheads="1"/>
          </p:cNvSpPr>
          <p:nvPr>
            <p:ph idx="1"/>
          </p:nvPr>
        </p:nvSpPr>
        <p:spPr bwMode="auto">
          <a:xfrm>
            <a:off x="381000" y="1447800"/>
            <a:ext cx="8534400" cy="45259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Arial" pitchFamily="34" charset="0"/>
              <a:buNone/>
            </a:pPr>
            <a:r>
              <a:rPr lang="en-US" dirty="0" smtClean="0"/>
              <a:t>	</a:t>
            </a:r>
            <a:r>
              <a:rPr lang="en-US" sz="2400" b="1" dirty="0" smtClean="0"/>
              <a:t>Fidelity to Standard</a:t>
            </a:r>
            <a:r>
              <a:rPr lang="en-US" sz="2400" dirty="0" smtClean="0"/>
              <a:t> assesses the degree to which the student’s work addresses the grade-level standard to which it is aligned.</a:t>
            </a:r>
          </a:p>
          <a:p>
            <a:pPr lvl="1">
              <a:buFont typeface="Wingdings" pitchFamily="2" charset="2"/>
              <a:buChar char="ü"/>
            </a:pPr>
            <a:r>
              <a:rPr lang="en-US" sz="2200" dirty="0" smtClean="0">
                <a:ea typeface="ＭＳ Ｐゴシック" pitchFamily="34" charset="-128"/>
              </a:rPr>
              <a:t>Does the assessment task demonstrate a clear connection to the standard and element/indicator?</a:t>
            </a:r>
          </a:p>
          <a:p>
            <a:pPr lvl="1">
              <a:buFont typeface="Wingdings" pitchFamily="2" charset="2"/>
              <a:buChar char="ü"/>
            </a:pPr>
            <a:r>
              <a:rPr lang="en-US" sz="2200" dirty="0" smtClean="0">
                <a:ea typeface="ＭＳ Ｐゴシック" pitchFamily="34" charset="-128"/>
              </a:rPr>
              <a:t>Is the student work academic?</a:t>
            </a:r>
          </a:p>
          <a:p>
            <a:pPr lvl="1">
              <a:buFont typeface="Wingdings" pitchFamily="2" charset="2"/>
              <a:buChar char="ü"/>
            </a:pPr>
            <a:r>
              <a:rPr lang="en-US" sz="2200" dirty="0" smtClean="0">
                <a:ea typeface="ＭＳ Ｐゴシック" pitchFamily="34" charset="-128"/>
              </a:rPr>
              <a:t>Is the student work focused on academic content at an access/entry level?</a:t>
            </a:r>
          </a:p>
          <a:p>
            <a:pPr lvl="1">
              <a:buFont typeface="Wingdings" pitchFamily="2" charset="2"/>
              <a:buChar char="ü"/>
            </a:pPr>
            <a:r>
              <a:rPr lang="en-US" sz="2200" dirty="0" smtClean="0">
                <a:ea typeface="ＭＳ Ｐゴシック" pitchFamily="34" charset="-128"/>
              </a:rPr>
              <a:t>Is the student work focused on academic content at or approaching the student’s basic grade level?</a:t>
            </a:r>
          </a:p>
          <a:p>
            <a:pPr lvl="1">
              <a:buFont typeface="Wingdings" pitchFamily="2" charset="2"/>
              <a:buChar char="ü"/>
            </a:pPr>
            <a:r>
              <a:rPr lang="en-US" sz="2200" dirty="0" smtClean="0">
                <a:ea typeface="ＭＳ Ｐゴシック" pitchFamily="34" charset="-128"/>
              </a:rPr>
              <a:t>Does the student work address all aspects of the element/indicator (or all aspects of the standard in the absence of indicators) </a:t>
            </a:r>
            <a:r>
              <a:rPr lang="en-US" sz="2200" dirty="0">
                <a:ea typeface="ＭＳ Ｐゴシック" pitchFamily="34" charset="-128"/>
              </a:rPr>
              <a:t>?</a:t>
            </a:r>
            <a:endParaRPr lang="en-US" sz="2200" dirty="0" smtClean="0">
              <a:ea typeface="ＭＳ Ｐゴシック" pitchFamily="34" charset="-128"/>
            </a:endParaRPr>
          </a:p>
        </p:txBody>
      </p:sp>
      <p:sp>
        <p:nvSpPr>
          <p:cNvPr id="4" name="Rectangle 3"/>
          <p:cNvSpPr>
            <a:spLocks noGrp="1" noChangeArrowheads="1"/>
          </p:cNvSpPr>
          <p:nvPr>
            <p:ph type="sldNum" sz="quarter" idx="10"/>
          </p:nvPr>
        </p:nvSpPr>
        <p:spPr/>
        <p:txBody>
          <a:bodyPr/>
          <a:lstStyle/>
          <a:p>
            <a:fld id="{32B3008B-8192-44DB-90EB-9FE506A12805}" type="slidenum">
              <a:rPr lang="en-US"/>
              <a:pPr/>
              <a:t>45</a:t>
            </a:fld>
            <a:endParaRPr lang="en-US"/>
          </a:p>
        </p:txBody>
      </p:sp>
    </p:spTree>
    <p:extLst>
      <p:ext uri="{BB962C8B-B14F-4D97-AF65-F5344CB8AC3E}">
        <p14:creationId xmlns:p14="http://schemas.microsoft.com/office/powerpoint/2010/main" val="1011675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000" dirty="0"/>
              <a:t>Questions to Consider When </a:t>
            </a:r>
            <a:r>
              <a:rPr lang="en-US" sz="4000" dirty="0" smtClean="0"/>
              <a:t>Scoring</a:t>
            </a:r>
            <a:br>
              <a:rPr lang="en-US" sz="4000" dirty="0" smtClean="0"/>
            </a:br>
            <a:r>
              <a:rPr lang="en-US" sz="4000" dirty="0" smtClean="0"/>
              <a:t>Context</a:t>
            </a:r>
            <a:endParaRPr lang="en-US" sz="4000" b="1" dirty="0" smtClean="0"/>
          </a:p>
        </p:txBody>
      </p:sp>
      <p:sp>
        <p:nvSpPr>
          <p:cNvPr id="440323" name="Rectangle 3"/>
          <p:cNvSpPr>
            <a:spLocks noGrp="1" noChangeArrowheads="1"/>
          </p:cNvSpPr>
          <p:nvPr>
            <p:ph idx="1"/>
          </p:nvPr>
        </p:nvSpPr>
        <p:spPr bwMode="auto">
          <a:xfrm>
            <a:off x="457200" y="1524000"/>
            <a:ext cx="8229600" cy="45259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90000"/>
              </a:lnSpc>
              <a:buFont typeface="Arial" pitchFamily="34" charset="0"/>
              <a:buNone/>
            </a:pPr>
            <a:r>
              <a:rPr lang="en-US" sz="2800" dirty="0" smtClean="0"/>
              <a:t>	</a:t>
            </a:r>
            <a:r>
              <a:rPr lang="en-US" sz="2400" b="1" dirty="0" smtClean="0"/>
              <a:t>Context</a:t>
            </a:r>
            <a:r>
              <a:rPr lang="en-US" sz="2400" dirty="0" smtClean="0"/>
              <a:t> assesses the degree to which the student work exhibits the use of grade-appropriate materials in a purposeful and natural/real-world application.</a:t>
            </a:r>
          </a:p>
          <a:p>
            <a:pPr lvl="1">
              <a:lnSpc>
                <a:spcPct val="90000"/>
              </a:lnSpc>
              <a:buFont typeface="Wingdings" pitchFamily="2" charset="2"/>
              <a:buChar char="ü"/>
            </a:pPr>
            <a:r>
              <a:rPr lang="en-US" sz="2200" dirty="0" smtClean="0">
                <a:ea typeface="ＭＳ Ｐゴシック" pitchFamily="34" charset="-128"/>
              </a:rPr>
              <a:t>Are all the materials grade appropriate?</a:t>
            </a:r>
          </a:p>
          <a:p>
            <a:pPr lvl="1">
              <a:lnSpc>
                <a:spcPct val="90000"/>
              </a:lnSpc>
              <a:buFont typeface="Wingdings" pitchFamily="2" charset="2"/>
              <a:buChar char="ü"/>
            </a:pPr>
            <a:r>
              <a:rPr lang="en-US" sz="2200" dirty="0" smtClean="0">
                <a:ea typeface="ＭＳ Ｐゴシック" pitchFamily="34" charset="-128"/>
              </a:rPr>
              <a:t>Is the instructional activity a purposeful means through which the student can learn and demonstrate what they know and can do?</a:t>
            </a:r>
          </a:p>
          <a:p>
            <a:pPr lvl="1">
              <a:lnSpc>
                <a:spcPct val="90000"/>
              </a:lnSpc>
              <a:buFont typeface="Wingdings" pitchFamily="2" charset="2"/>
              <a:buChar char="ü"/>
            </a:pPr>
            <a:r>
              <a:rPr lang="en-US" sz="2200" dirty="0" smtClean="0">
                <a:ea typeface="ＭＳ Ｐゴシック" pitchFamily="34" charset="-128"/>
              </a:rPr>
              <a:t>Is the student working in a simulated (practice) situation?</a:t>
            </a:r>
          </a:p>
          <a:p>
            <a:pPr lvl="2">
              <a:lnSpc>
                <a:spcPct val="90000"/>
              </a:lnSpc>
              <a:buFont typeface="Arial" pitchFamily="34" charset="0"/>
              <a:buChar char="•"/>
            </a:pPr>
            <a:r>
              <a:rPr lang="en-US" sz="2000" dirty="0" smtClean="0">
                <a:ea typeface="ＭＳ Ｐゴシック" pitchFamily="34" charset="-128"/>
              </a:rPr>
              <a:t>Almost all classroom instruction is considered “simulated.”</a:t>
            </a:r>
          </a:p>
          <a:p>
            <a:pPr lvl="1">
              <a:lnSpc>
                <a:spcPct val="90000"/>
              </a:lnSpc>
              <a:buFont typeface="Wingdings" pitchFamily="2" charset="2"/>
              <a:buChar char="ü"/>
            </a:pPr>
            <a:r>
              <a:rPr lang="en-US" sz="2200" dirty="0" smtClean="0">
                <a:ea typeface="ＭＳ Ｐゴシック" pitchFamily="34" charset="-128"/>
              </a:rPr>
              <a:t>Is the student working in a real-world (following a list to purchase groceries) or natural situation (working in the general education classroom on the same activity as  general education peers)?</a:t>
            </a:r>
          </a:p>
        </p:txBody>
      </p:sp>
      <p:sp>
        <p:nvSpPr>
          <p:cNvPr id="4" name="Rectangle 3"/>
          <p:cNvSpPr>
            <a:spLocks noGrp="1" noChangeArrowheads="1"/>
          </p:cNvSpPr>
          <p:nvPr>
            <p:ph type="sldNum" sz="quarter" idx="10"/>
          </p:nvPr>
        </p:nvSpPr>
        <p:spPr/>
        <p:txBody>
          <a:bodyPr/>
          <a:lstStyle/>
          <a:p>
            <a:fld id="{9F7E725A-DBFE-4EE1-861F-9B85E0C4A2EC}" type="slidenum">
              <a:rPr lang="en-US"/>
              <a:pPr/>
              <a:t>46</a:t>
            </a:fld>
            <a:endParaRPr lang="en-US"/>
          </a:p>
        </p:txBody>
      </p:sp>
    </p:spTree>
    <p:extLst>
      <p:ext uri="{BB962C8B-B14F-4D97-AF65-F5344CB8AC3E}">
        <p14:creationId xmlns:p14="http://schemas.microsoft.com/office/powerpoint/2010/main" val="227072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bwMode="auto">
          <a:xfrm>
            <a:off x="457200" y="152400"/>
            <a:ext cx="8229600" cy="11430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000" dirty="0"/>
              <a:t>Questions to Consider When </a:t>
            </a:r>
            <a:r>
              <a:rPr lang="en-US" sz="4000" dirty="0" smtClean="0"/>
              <a:t>Scoring</a:t>
            </a:r>
            <a:br>
              <a:rPr lang="en-US" sz="4000" dirty="0" smtClean="0"/>
            </a:br>
            <a:r>
              <a:rPr lang="en-US" sz="4000" dirty="0" smtClean="0"/>
              <a:t>Achievement/Progress</a:t>
            </a:r>
            <a:endParaRPr lang="en-US" sz="4000" b="1" dirty="0" smtClean="0"/>
          </a:p>
        </p:txBody>
      </p:sp>
      <p:sp>
        <p:nvSpPr>
          <p:cNvPr id="441347" name="Rectangle 3"/>
          <p:cNvSpPr>
            <a:spLocks noGrp="1" noChangeArrowheads="1"/>
          </p:cNvSpPr>
          <p:nvPr>
            <p:ph idx="1"/>
          </p:nvPr>
        </p:nvSpPr>
        <p:spPr bwMode="auto">
          <a:xfrm>
            <a:off x="228600" y="1371600"/>
            <a:ext cx="8763000" cy="452596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Arial" pitchFamily="34" charset="0"/>
              <a:buNone/>
            </a:pPr>
            <a:r>
              <a:rPr lang="en-US" dirty="0" smtClean="0"/>
              <a:t>	</a:t>
            </a:r>
            <a:r>
              <a:rPr lang="en-US" sz="2800" b="1" dirty="0" smtClean="0"/>
              <a:t>Achievement/Progress</a:t>
            </a:r>
            <a:r>
              <a:rPr lang="en-US" sz="2800" dirty="0" smtClean="0"/>
              <a:t> assesses the increase in the student’s proficiency of skill across the two collection periods.</a:t>
            </a:r>
          </a:p>
          <a:p>
            <a:pPr lvl="1">
              <a:spcBef>
                <a:spcPts val="0"/>
              </a:spcBef>
              <a:buFont typeface="Wingdings" pitchFamily="2" charset="2"/>
              <a:buChar char="ü"/>
            </a:pPr>
            <a:r>
              <a:rPr lang="en-US" sz="2200" dirty="0" smtClean="0">
                <a:ea typeface="ＭＳ Ｐゴシック" pitchFamily="34" charset="-128"/>
              </a:rPr>
              <a:t>Are the skills assessed across the collection periods similar enough to reliably assess progress?</a:t>
            </a:r>
          </a:p>
          <a:p>
            <a:pPr lvl="1">
              <a:spcBef>
                <a:spcPts val="0"/>
              </a:spcBef>
              <a:buFont typeface="Wingdings" pitchFamily="2" charset="2"/>
              <a:buChar char="ü"/>
            </a:pPr>
            <a:r>
              <a:rPr lang="en-US" sz="2200" dirty="0" smtClean="0">
                <a:ea typeface="ＭＳ Ｐゴシック" pitchFamily="34" charset="-128"/>
              </a:rPr>
              <a:t>Is there an increase in accuracy from one collection period to another?</a:t>
            </a:r>
          </a:p>
          <a:p>
            <a:pPr lvl="1">
              <a:spcBef>
                <a:spcPts val="0"/>
              </a:spcBef>
              <a:buFont typeface="Wingdings" pitchFamily="2" charset="2"/>
              <a:buChar char="ü"/>
            </a:pPr>
            <a:r>
              <a:rPr lang="en-US" sz="2200" dirty="0">
                <a:ea typeface="ＭＳ Ｐゴシック" pitchFamily="34" charset="-128"/>
              </a:rPr>
              <a:t>Is there an increase in the complexity of the tasks from one collection period to another?</a:t>
            </a:r>
          </a:p>
          <a:p>
            <a:pPr lvl="1">
              <a:spcBef>
                <a:spcPts val="0"/>
              </a:spcBef>
              <a:buFont typeface="Wingdings" pitchFamily="2" charset="2"/>
              <a:buChar char="ü"/>
            </a:pPr>
            <a:r>
              <a:rPr lang="en-US" sz="2200" dirty="0" smtClean="0">
                <a:ea typeface="ＭＳ Ｐゴシック" pitchFamily="34" charset="-128"/>
              </a:rPr>
              <a:t>Is there an increase in independence from one collection period to another?</a:t>
            </a:r>
          </a:p>
          <a:p>
            <a:pPr lvl="1">
              <a:spcBef>
                <a:spcPts val="0"/>
              </a:spcBef>
              <a:buFont typeface="Wingdings" pitchFamily="2" charset="2"/>
              <a:buChar char="ü"/>
            </a:pPr>
            <a:r>
              <a:rPr lang="en-US" sz="2200" dirty="0" smtClean="0">
                <a:ea typeface="ＭＳ Ｐゴシック" pitchFamily="34" charset="-128"/>
              </a:rPr>
              <a:t>When accuracy, complexity, and independence are considered together, how much progress has the student shown?</a:t>
            </a:r>
          </a:p>
          <a:p>
            <a:pPr>
              <a:buFont typeface="Arial" pitchFamily="34" charset="0"/>
              <a:buNone/>
            </a:pPr>
            <a:endParaRPr lang="en-US" sz="2200" dirty="0" smtClean="0"/>
          </a:p>
        </p:txBody>
      </p:sp>
      <p:sp>
        <p:nvSpPr>
          <p:cNvPr id="4" name="Rectangle 3"/>
          <p:cNvSpPr>
            <a:spLocks noGrp="1" noChangeArrowheads="1"/>
          </p:cNvSpPr>
          <p:nvPr>
            <p:ph type="sldNum" sz="quarter" idx="10"/>
          </p:nvPr>
        </p:nvSpPr>
        <p:spPr/>
        <p:txBody>
          <a:bodyPr/>
          <a:lstStyle/>
          <a:p>
            <a:fld id="{788B78D0-113F-4762-ABD5-E1146D27DF8F}" type="slidenum">
              <a:rPr lang="en-US"/>
              <a:pPr/>
              <a:t>47</a:t>
            </a:fld>
            <a:endParaRPr lang="en-US"/>
          </a:p>
        </p:txBody>
      </p:sp>
    </p:spTree>
    <p:extLst>
      <p:ext uri="{BB962C8B-B14F-4D97-AF65-F5344CB8AC3E}">
        <p14:creationId xmlns:p14="http://schemas.microsoft.com/office/powerpoint/2010/main" val="1255178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4000" dirty="0"/>
              <a:t>Questions to Consider When </a:t>
            </a:r>
            <a:r>
              <a:rPr lang="en-US" sz="4000" dirty="0" smtClean="0"/>
              <a:t>Scoring</a:t>
            </a:r>
            <a:br>
              <a:rPr lang="en-US" sz="4000" dirty="0" smtClean="0"/>
            </a:br>
            <a:r>
              <a:rPr lang="en-US" sz="4000" dirty="0" smtClean="0"/>
              <a:t>Generalization</a:t>
            </a:r>
            <a:endParaRPr lang="en-US" sz="4000" b="1" dirty="0" smtClean="0"/>
          </a:p>
        </p:txBody>
      </p:sp>
      <p:sp>
        <p:nvSpPr>
          <p:cNvPr id="442371" name="Rectangle 3"/>
          <p:cNvSpPr>
            <a:spLocks noGrp="1" noChangeArrowheads="1"/>
          </p:cNvSpPr>
          <p:nvPr>
            <p:ph idx="1"/>
          </p:nvPr>
        </p:nvSpPr>
        <p:spPr bwMode="auto">
          <a:xfrm>
            <a:off x="457200" y="1752600"/>
            <a:ext cx="8229600" cy="31241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Arial" pitchFamily="34" charset="0"/>
              <a:buNone/>
            </a:pPr>
            <a:r>
              <a:rPr lang="en-US" dirty="0" smtClean="0"/>
              <a:t>	</a:t>
            </a:r>
            <a:r>
              <a:rPr lang="en-US" sz="2400" b="1" dirty="0" smtClean="0"/>
              <a:t>Generalization</a:t>
            </a:r>
            <a:r>
              <a:rPr lang="en-US" sz="2400" dirty="0" smtClean="0"/>
              <a:t> assesses the student’s opportunity to apply the learned skill in other settings and/or with various individuals in addition to the teacher or paraprofessional.</a:t>
            </a:r>
          </a:p>
          <a:p>
            <a:pPr lvl="1">
              <a:buFont typeface="Wingdings" pitchFamily="2" charset="2"/>
              <a:buChar char="ü"/>
            </a:pPr>
            <a:r>
              <a:rPr lang="en-US" sz="2200" dirty="0" smtClean="0">
                <a:ea typeface="ＭＳ Ｐゴシック" pitchFamily="34" charset="-128"/>
              </a:rPr>
              <a:t>In what meaningful settings is the student performing the activities? </a:t>
            </a:r>
            <a:endParaRPr lang="en-US" sz="2200" dirty="0">
              <a:ea typeface="ＭＳ Ｐゴシック" pitchFamily="34" charset="-128"/>
            </a:endParaRPr>
          </a:p>
          <a:p>
            <a:pPr lvl="2">
              <a:buFont typeface="Arial" pitchFamily="34" charset="0"/>
              <a:buChar char="•"/>
            </a:pPr>
            <a:r>
              <a:rPr lang="en-US" sz="2000" dirty="0" smtClean="0">
                <a:ea typeface="ＭＳ Ｐゴシック" pitchFamily="34" charset="-128"/>
              </a:rPr>
              <a:t>The setting should be purposeful for the instructional task.</a:t>
            </a:r>
          </a:p>
          <a:p>
            <a:pPr lvl="1">
              <a:buFont typeface="Wingdings" pitchFamily="2" charset="2"/>
              <a:buChar char="ü"/>
            </a:pPr>
            <a:r>
              <a:rPr lang="en-US" sz="2200" dirty="0" smtClean="0">
                <a:ea typeface="ＭＳ Ｐゴシック" pitchFamily="34" charset="-128"/>
              </a:rPr>
              <a:t>With whom and it what way is the student interacting during the standards-based instructional activity?</a:t>
            </a:r>
          </a:p>
          <a:p>
            <a:pPr marL="457200" lvl="1" indent="0">
              <a:buNone/>
            </a:pPr>
            <a:r>
              <a:rPr lang="en-US" sz="2200" dirty="0" smtClean="0">
                <a:ea typeface="ＭＳ Ｐゴシック" pitchFamily="34" charset="-128"/>
              </a:rPr>
              <a:t>   </a:t>
            </a:r>
            <a:endParaRPr lang="en-US" sz="2000" dirty="0" smtClean="0">
              <a:ea typeface="ＭＳ Ｐゴシック" pitchFamily="34" charset="-128"/>
            </a:endParaRPr>
          </a:p>
          <a:p>
            <a:pPr lvl="1">
              <a:buFont typeface="Wingdings" pitchFamily="2" charset="2"/>
              <a:buNone/>
            </a:pPr>
            <a:endParaRPr lang="en-US" sz="2200" dirty="0" smtClean="0">
              <a:ea typeface="ＭＳ Ｐゴシック" pitchFamily="34" charset="-128"/>
            </a:endParaRPr>
          </a:p>
        </p:txBody>
      </p:sp>
      <p:sp>
        <p:nvSpPr>
          <p:cNvPr id="4" name="Rectangle 3"/>
          <p:cNvSpPr>
            <a:spLocks noGrp="1" noChangeArrowheads="1"/>
          </p:cNvSpPr>
          <p:nvPr>
            <p:ph type="sldNum" sz="quarter" idx="10"/>
          </p:nvPr>
        </p:nvSpPr>
        <p:spPr/>
        <p:txBody>
          <a:bodyPr/>
          <a:lstStyle/>
          <a:p>
            <a:fld id="{4165BEDB-9619-423B-9C90-8CA6CF876F26}" type="slidenum">
              <a:rPr lang="en-US"/>
              <a:pPr/>
              <a:t>48</a:t>
            </a:fld>
            <a:endParaRPr lang="en-US"/>
          </a:p>
        </p:txBody>
      </p:sp>
    </p:spTree>
    <p:extLst>
      <p:ext uri="{BB962C8B-B14F-4D97-AF65-F5344CB8AC3E}">
        <p14:creationId xmlns:p14="http://schemas.microsoft.com/office/powerpoint/2010/main" val="3796118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4"/>
          <p:cNvSpPr>
            <a:spLocks noGrp="1"/>
          </p:cNvSpPr>
          <p:nvPr>
            <p:ph type="ctrTitle"/>
          </p:nvPr>
        </p:nvSpPr>
        <p:spPr/>
        <p:txBody>
          <a:bodyPr/>
          <a:lstStyle/>
          <a:p>
            <a:r>
              <a:rPr lang="en-US" dirty="0" smtClean="0">
                <a:solidFill>
                  <a:srgbClr val="663300"/>
                </a:solidFill>
                <a:latin typeface="Georgia" pitchFamily="18" charset="0"/>
              </a:rPr>
              <a:t>Demonstrating Achievement/Progress</a:t>
            </a:r>
          </a:p>
        </p:txBody>
      </p:sp>
      <p:sp>
        <p:nvSpPr>
          <p:cNvPr id="152581" name="Rectangle 5"/>
          <p:cNvSpPr>
            <a:spLocks noGrp="1"/>
          </p:cNvSpPr>
          <p:nvPr>
            <p:ph type="subTitle" idx="1"/>
          </p:nvPr>
        </p:nvSpPr>
        <p:spPr/>
        <p:txBody>
          <a:bodyPr/>
          <a:lstStyle/>
          <a:p>
            <a:r>
              <a:rPr lang="en-US" b="1" dirty="0" smtClean="0">
                <a:solidFill>
                  <a:srgbClr val="CC6600"/>
                </a:solidFill>
                <a:latin typeface="Georgia" pitchFamily="18" charset="0"/>
              </a:rPr>
              <a:t>Accuracy</a:t>
            </a:r>
          </a:p>
          <a:p>
            <a:r>
              <a:rPr lang="en-US" b="1" dirty="0" smtClean="0">
                <a:solidFill>
                  <a:srgbClr val="CC6600"/>
                </a:solidFill>
                <a:latin typeface="Georgia" pitchFamily="18" charset="0"/>
              </a:rPr>
              <a:t>Complexity</a:t>
            </a:r>
          </a:p>
          <a:p>
            <a:r>
              <a:rPr lang="en-US" b="1" dirty="0" smtClean="0">
                <a:solidFill>
                  <a:srgbClr val="CC6600"/>
                </a:solidFill>
                <a:latin typeface="Georgia" pitchFamily="18" charset="0"/>
              </a:rPr>
              <a:t>Level of Independence</a:t>
            </a:r>
          </a:p>
        </p:txBody>
      </p:sp>
    </p:spTree>
    <p:extLst>
      <p:ext uri="{BB962C8B-B14F-4D97-AF65-F5344CB8AC3E}">
        <p14:creationId xmlns:p14="http://schemas.microsoft.com/office/powerpoint/2010/main" val="2781358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txBox="1">
            <a:spLocks noGrp="1"/>
          </p:cNvSpPr>
          <p:nvPr/>
        </p:nvSpPr>
        <p:spPr bwMode="auto">
          <a:xfrm>
            <a:off x="8077200" y="6400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09A670D5-F106-43D3-AA1E-7CC4D4565C8A}" type="slidenum">
              <a:rPr lang="en-US" sz="1000">
                <a:latin typeface="Verdana" pitchFamily="34" charset="0"/>
              </a:rPr>
              <a:pPr algn="r" eaLnBrk="1" hangingPunct="1"/>
              <a:t>5</a:t>
            </a:fld>
            <a:endParaRPr lang="en-US" sz="1000">
              <a:latin typeface="Verdana" pitchFamily="34" charset="0"/>
            </a:endParaRPr>
          </a:p>
        </p:txBody>
      </p:sp>
      <p:sp>
        <p:nvSpPr>
          <p:cNvPr id="8195" name="Rectangle 2"/>
          <p:cNvSpPr>
            <a:spLocks noGrp="1" noChangeArrowheads="1"/>
          </p:cNvSpPr>
          <p:nvPr>
            <p:ph type="title" idx="4294967295"/>
          </p:nvPr>
        </p:nvSpPr>
        <p:spPr>
          <a:xfrm>
            <a:off x="1066800" y="304800"/>
            <a:ext cx="6553200" cy="838200"/>
          </a:xfrm>
        </p:spPr>
        <p:txBody>
          <a:bodyPr anchor="b"/>
          <a:lstStyle/>
          <a:p>
            <a:pPr eaLnBrk="1" hangingPunct="1"/>
            <a:r>
              <a:rPr lang="en-US" dirty="0" smtClean="0"/>
              <a:t>In this Presentation</a:t>
            </a:r>
          </a:p>
        </p:txBody>
      </p:sp>
      <p:sp>
        <p:nvSpPr>
          <p:cNvPr id="6148" name="Rectangle 3"/>
          <p:cNvSpPr>
            <a:spLocks noGrp="1" noChangeArrowheads="1"/>
          </p:cNvSpPr>
          <p:nvPr>
            <p:ph type="body" idx="4294967295"/>
          </p:nvPr>
        </p:nvSpPr>
        <p:spPr>
          <a:xfrm>
            <a:off x="685800" y="1752600"/>
            <a:ext cx="8077200" cy="4038600"/>
          </a:xfrm>
        </p:spPr>
        <p:txBody>
          <a:bodyPr/>
          <a:lstStyle/>
          <a:p>
            <a:pPr>
              <a:lnSpc>
                <a:spcPct val="90000"/>
              </a:lnSpc>
              <a:defRPr/>
            </a:pPr>
            <a:r>
              <a:rPr lang="en-US" dirty="0"/>
              <a:t>Tips for effective documentation</a:t>
            </a:r>
          </a:p>
          <a:p>
            <a:pPr>
              <a:lnSpc>
                <a:spcPct val="90000"/>
              </a:lnSpc>
              <a:defRPr/>
            </a:pPr>
            <a:r>
              <a:rPr lang="en-US" dirty="0" smtClean="0"/>
              <a:t>Documentation Dos and Don’ts</a:t>
            </a:r>
          </a:p>
          <a:p>
            <a:pPr>
              <a:lnSpc>
                <a:spcPct val="90000"/>
              </a:lnSpc>
              <a:defRPr/>
            </a:pPr>
            <a:r>
              <a:rPr lang="en-US" dirty="0" smtClean="0"/>
              <a:t>Examples: Making a Do out of a Don’t</a:t>
            </a:r>
          </a:p>
          <a:p>
            <a:pPr marL="0" indent="0" eaLnBrk="1" hangingPunct="1">
              <a:lnSpc>
                <a:spcPct val="90000"/>
              </a:lnSpc>
              <a:buFont typeface="Arial" charset="0"/>
              <a:buNone/>
              <a:defRPr/>
            </a:pPr>
            <a:endParaRPr lang="en-US" sz="2800" dirty="0" smtClean="0"/>
          </a:p>
          <a:p>
            <a:pPr lvl="1" eaLnBrk="1" hangingPunct="1">
              <a:lnSpc>
                <a:spcPct val="90000"/>
              </a:lnSpc>
              <a:defRPr/>
            </a:pPr>
            <a:endParaRPr lang="en-US" sz="2400" dirty="0" smtClean="0"/>
          </a:p>
          <a:p>
            <a:pPr eaLnBrk="1" hangingPunct="1">
              <a:lnSpc>
                <a:spcPct val="90000"/>
              </a:lnSpc>
              <a:defRPr/>
            </a:pPr>
            <a:endParaRPr lang="en-US" sz="2800" dirty="0" smtClean="0"/>
          </a:p>
          <a:p>
            <a:pPr eaLnBrk="1" hangingPunct="1">
              <a:lnSpc>
                <a:spcPct val="90000"/>
              </a:lnSpc>
              <a:defRPr/>
            </a:pPr>
            <a:endParaRPr lang="en-US" sz="2800" dirty="0" smtClean="0"/>
          </a:p>
          <a:p>
            <a:pPr eaLnBrk="1" hangingPunct="1">
              <a:lnSpc>
                <a:spcPct val="90000"/>
              </a:lnSpc>
              <a:defRPr/>
            </a:pPr>
            <a:endParaRPr lang="en-US" sz="2800" dirty="0" smtClean="0"/>
          </a:p>
        </p:txBody>
      </p:sp>
    </p:spTree>
    <p:extLst>
      <p:ext uri="{BB962C8B-B14F-4D97-AF65-F5344CB8AC3E}">
        <p14:creationId xmlns:p14="http://schemas.microsoft.com/office/powerpoint/2010/main" val="5125116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382000" cy="1143000"/>
          </a:xfrm>
        </p:spPr>
        <p:txBody>
          <a:bodyPr/>
          <a:lstStyle/>
          <a:p>
            <a:r>
              <a:rPr lang="en-US" sz="4000" dirty="0"/>
              <a:t>Demonstrating Achievement/Progress</a:t>
            </a:r>
          </a:p>
        </p:txBody>
      </p:sp>
      <p:sp>
        <p:nvSpPr>
          <p:cNvPr id="5" name="Content Placeholder 4"/>
          <p:cNvSpPr>
            <a:spLocks noGrp="1"/>
          </p:cNvSpPr>
          <p:nvPr>
            <p:ph idx="1"/>
          </p:nvPr>
        </p:nvSpPr>
        <p:spPr>
          <a:xfrm>
            <a:off x="457200" y="1295400"/>
            <a:ext cx="8458200" cy="4525963"/>
          </a:xfrm>
        </p:spPr>
        <p:txBody>
          <a:bodyPr/>
          <a:lstStyle/>
          <a:p>
            <a:r>
              <a:rPr lang="en-US" sz="2400" dirty="0" smtClean="0"/>
              <a:t>All students progress at different rates.</a:t>
            </a:r>
          </a:p>
          <a:p>
            <a:r>
              <a:rPr lang="en-US" sz="2400" dirty="0" smtClean="0"/>
              <a:t>It is important that the tasks on which the student is assessed demonstrate an appropriate level of challenge for the student and represent the student’s true knowledge and skill on the standard/element.</a:t>
            </a:r>
          </a:p>
          <a:p>
            <a:r>
              <a:rPr lang="en-US" sz="2400" dirty="0"/>
              <a:t>The evidence submitted should be an authentic representation of the student’s ability.</a:t>
            </a:r>
          </a:p>
          <a:p>
            <a:r>
              <a:rPr lang="en-US" sz="2400" dirty="0" smtClean="0"/>
              <a:t>A </a:t>
            </a:r>
            <a:r>
              <a:rPr lang="en-US" sz="2400" dirty="0"/>
              <a:t>student may show more progress in one content area than another or in one strand than another</a:t>
            </a:r>
            <a:r>
              <a:rPr lang="en-US" sz="2400" dirty="0" smtClean="0"/>
              <a:t>.</a:t>
            </a:r>
          </a:p>
          <a:p>
            <a:r>
              <a:rPr lang="en-US" sz="2400" dirty="0" smtClean="0"/>
              <a:t>A student who demonstrates “some” progress (A/P “2”) is showing progress- a “2” is good!</a:t>
            </a:r>
            <a:endParaRPr lang="en-US" sz="2400" dirty="0"/>
          </a:p>
        </p:txBody>
      </p:sp>
      <p:sp>
        <p:nvSpPr>
          <p:cNvPr id="3" name="Slide Number Placeholder 2"/>
          <p:cNvSpPr>
            <a:spLocks noGrp="1"/>
          </p:cNvSpPr>
          <p:nvPr>
            <p:ph type="sldNum" sz="quarter" idx="10"/>
          </p:nvPr>
        </p:nvSpPr>
        <p:spPr/>
        <p:txBody>
          <a:bodyPr/>
          <a:lstStyle/>
          <a:p>
            <a:pPr>
              <a:defRPr/>
            </a:pPr>
            <a:fld id="{9EAD2F6D-2B99-42FC-9BCD-66041A33DFE6}" type="slidenum">
              <a:rPr lang="en-US" smtClean="0"/>
              <a:pPr>
                <a:defRPr/>
              </a:pPr>
              <a:t>50</a:t>
            </a:fld>
            <a:endParaRPr lang="en-US" dirty="0"/>
          </a:p>
        </p:txBody>
      </p:sp>
    </p:spTree>
    <p:extLst>
      <p:ext uri="{BB962C8B-B14F-4D97-AF65-F5344CB8AC3E}">
        <p14:creationId xmlns:p14="http://schemas.microsoft.com/office/powerpoint/2010/main" val="292685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p:cNvSpPr>
          <p:nvPr>
            <p:ph type="title"/>
          </p:nvPr>
        </p:nvSpPr>
        <p:spPr>
          <a:xfrm>
            <a:off x="457200" y="274638"/>
            <a:ext cx="8382000" cy="1143000"/>
          </a:xfrm>
        </p:spPr>
        <p:txBody>
          <a:bodyPr/>
          <a:lstStyle/>
          <a:p>
            <a:r>
              <a:rPr lang="en-US" sz="4000" dirty="0" smtClean="0"/>
              <a:t>Demonstrating Achievement/Progress</a:t>
            </a:r>
          </a:p>
        </p:txBody>
      </p:sp>
      <p:sp>
        <p:nvSpPr>
          <p:cNvPr id="154627" name="Rectangle 3"/>
          <p:cNvSpPr>
            <a:spLocks noGrp="1"/>
          </p:cNvSpPr>
          <p:nvPr>
            <p:ph type="body" idx="1"/>
          </p:nvPr>
        </p:nvSpPr>
        <p:spPr>
          <a:xfrm>
            <a:off x="457200" y="1600200"/>
            <a:ext cx="8153400" cy="4419600"/>
          </a:xfrm>
        </p:spPr>
        <p:txBody>
          <a:bodyPr/>
          <a:lstStyle/>
          <a:p>
            <a:pPr marL="341313" indent="-341313">
              <a:buFont typeface="Arial" charset="0"/>
              <a:buNone/>
            </a:pPr>
            <a:r>
              <a:rPr lang="en-US" sz="2800" dirty="0" smtClean="0"/>
              <a:t>Achievement/Progress assesses the increase in the</a:t>
            </a:r>
          </a:p>
          <a:p>
            <a:pPr marL="341313" indent="-341313">
              <a:buFont typeface="Arial" charset="0"/>
              <a:buNone/>
            </a:pPr>
            <a:r>
              <a:rPr lang="en-US" sz="2800" dirty="0" smtClean="0"/>
              <a:t>student’s proficiency of skill in the aligned standards-</a:t>
            </a:r>
          </a:p>
          <a:p>
            <a:pPr marL="341313" indent="-341313">
              <a:buFont typeface="Arial" charset="0"/>
              <a:buNone/>
            </a:pPr>
            <a:r>
              <a:rPr lang="en-US" sz="2800" dirty="0" smtClean="0"/>
              <a:t>based tasks across the two collection periods.</a:t>
            </a:r>
          </a:p>
          <a:p>
            <a:pPr marL="341313" indent="-341313">
              <a:buFont typeface="Arial" charset="0"/>
              <a:buNone/>
            </a:pPr>
            <a:endParaRPr lang="en-US" sz="800" dirty="0" smtClean="0"/>
          </a:p>
          <a:p>
            <a:pPr marL="341313" indent="-341313"/>
            <a:r>
              <a:rPr lang="en-US" sz="2800" dirty="0" smtClean="0"/>
              <a:t>Increase in the </a:t>
            </a:r>
            <a:r>
              <a:rPr lang="en-US" sz="2800" b="1" dirty="0" smtClean="0"/>
              <a:t>Accuracy</a:t>
            </a:r>
            <a:r>
              <a:rPr lang="en-US" sz="2800" dirty="0" smtClean="0"/>
              <a:t> of student responses</a:t>
            </a:r>
          </a:p>
          <a:p>
            <a:pPr marL="341313" indent="-341313"/>
            <a:r>
              <a:rPr lang="en-US" sz="2800" dirty="0" smtClean="0"/>
              <a:t>Increase in the </a:t>
            </a:r>
            <a:r>
              <a:rPr lang="en-US" sz="2800" b="1" dirty="0" smtClean="0"/>
              <a:t>Complexity</a:t>
            </a:r>
            <a:r>
              <a:rPr lang="en-US" sz="2800" dirty="0" smtClean="0"/>
              <a:t> of the tasks</a:t>
            </a:r>
          </a:p>
          <a:p>
            <a:pPr marL="341313" indent="-341313"/>
            <a:r>
              <a:rPr lang="en-US" sz="2800" dirty="0" smtClean="0"/>
              <a:t>Increase in the student’s level of </a:t>
            </a:r>
            <a:r>
              <a:rPr lang="en-US" sz="2800" b="1" dirty="0" smtClean="0"/>
              <a:t>Independence</a:t>
            </a:r>
            <a:r>
              <a:rPr lang="en-US" sz="2800" dirty="0" smtClean="0"/>
              <a:t> as demonstrated through a decrease in the type and frequency of prompting</a:t>
            </a:r>
          </a:p>
          <a:p>
            <a:pPr marL="341313" indent="-341313"/>
            <a:endParaRPr lang="en-US" sz="2800" dirty="0" smtClean="0"/>
          </a:p>
        </p:txBody>
      </p:sp>
      <p:sp>
        <p:nvSpPr>
          <p:cNvPr id="2" name="Slide Number Placeholder 1"/>
          <p:cNvSpPr>
            <a:spLocks noGrp="1"/>
          </p:cNvSpPr>
          <p:nvPr>
            <p:ph type="sldNum" sz="quarter" idx="10"/>
          </p:nvPr>
        </p:nvSpPr>
        <p:spPr/>
        <p:txBody>
          <a:bodyPr/>
          <a:lstStyle/>
          <a:p>
            <a:pPr>
              <a:defRPr/>
            </a:pPr>
            <a:fld id="{18D6BBE3-2A52-4E0B-96BB-5B1F26ADCEA2}" type="slidenum">
              <a:rPr lang="en-US" smtClean="0"/>
              <a:pPr>
                <a:defRPr/>
              </a:pPr>
              <a:t>51</a:t>
            </a:fld>
            <a:endParaRPr lang="en-US" dirty="0"/>
          </a:p>
        </p:txBody>
      </p:sp>
    </p:spTree>
    <p:extLst>
      <p:ext uri="{BB962C8B-B14F-4D97-AF65-F5344CB8AC3E}">
        <p14:creationId xmlns:p14="http://schemas.microsoft.com/office/powerpoint/2010/main" val="21477186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05800" cy="1143000"/>
          </a:xfrm>
        </p:spPr>
        <p:txBody>
          <a:bodyPr/>
          <a:lstStyle/>
          <a:p>
            <a:r>
              <a:rPr lang="en-US" sz="4000" dirty="0"/>
              <a:t>Demonstrating Achievement/Progress</a:t>
            </a:r>
          </a:p>
        </p:txBody>
      </p:sp>
      <p:sp>
        <p:nvSpPr>
          <p:cNvPr id="3" name="Content Placeholder 2"/>
          <p:cNvSpPr>
            <a:spLocks noGrp="1"/>
          </p:cNvSpPr>
          <p:nvPr>
            <p:ph idx="1"/>
          </p:nvPr>
        </p:nvSpPr>
        <p:spPr>
          <a:xfrm>
            <a:off x="457200" y="1600200"/>
            <a:ext cx="8458200" cy="4525963"/>
          </a:xfrm>
        </p:spPr>
        <p:txBody>
          <a:bodyPr/>
          <a:lstStyle/>
          <a:p>
            <a:r>
              <a:rPr lang="en-US" sz="2800" dirty="0" smtClean="0"/>
              <a:t>Achievement/Progress is scored by evaluating the net change in accuracy, complexity, and independence from Collection Period 1 to Collection Period 2.</a:t>
            </a:r>
          </a:p>
          <a:p>
            <a:r>
              <a:rPr lang="en-US" sz="2800" dirty="0" smtClean="0"/>
              <a:t>Both tasks in each collection period are considered </a:t>
            </a:r>
            <a:r>
              <a:rPr lang="en-US" sz="2800" b="1" dirty="0" smtClean="0"/>
              <a:t>together</a:t>
            </a:r>
            <a:r>
              <a:rPr lang="en-US" sz="2800" dirty="0" smtClean="0"/>
              <a:t> when evaluating the student’s ability.</a:t>
            </a:r>
          </a:p>
          <a:p>
            <a:r>
              <a:rPr lang="en-US" sz="2800" dirty="0" smtClean="0"/>
              <a:t>The greater the positive increase in these dimensions, the higher the Achievement/Progress score.</a:t>
            </a:r>
            <a:endParaRPr lang="en-US" sz="28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52</a:t>
            </a:fld>
            <a:endParaRPr lang="en-US" dirty="0"/>
          </a:p>
        </p:txBody>
      </p:sp>
    </p:spTree>
    <p:extLst>
      <p:ext uri="{BB962C8B-B14F-4D97-AF65-F5344CB8AC3E}">
        <p14:creationId xmlns:p14="http://schemas.microsoft.com/office/powerpoint/2010/main" val="16108846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a:xfrm>
            <a:off x="457200" y="0"/>
            <a:ext cx="8382000" cy="1143000"/>
          </a:xfrm>
        </p:spPr>
        <p:txBody>
          <a:bodyPr/>
          <a:lstStyle/>
          <a:p>
            <a:r>
              <a:rPr lang="en-US" sz="4000" dirty="0"/>
              <a:t>Achievement/Progress: </a:t>
            </a:r>
            <a:r>
              <a:rPr lang="en-US" sz="4000" dirty="0">
                <a:solidFill>
                  <a:srgbClr val="CC6600"/>
                </a:solidFill>
              </a:rPr>
              <a:t>Accuracy</a:t>
            </a:r>
            <a:endParaRPr lang="en-US" sz="4000" dirty="0" smtClean="0">
              <a:solidFill>
                <a:srgbClr val="CC6600"/>
              </a:solidFill>
            </a:endParaRPr>
          </a:p>
        </p:txBody>
      </p:sp>
      <p:sp>
        <p:nvSpPr>
          <p:cNvPr id="44035" name="Rectangle 3"/>
          <p:cNvSpPr>
            <a:spLocks noGrp="1"/>
          </p:cNvSpPr>
          <p:nvPr>
            <p:ph type="body" idx="1"/>
          </p:nvPr>
        </p:nvSpPr>
        <p:spPr>
          <a:xfrm>
            <a:off x="457200" y="1219200"/>
            <a:ext cx="8382000" cy="4953000"/>
          </a:xfrm>
        </p:spPr>
        <p:txBody>
          <a:bodyPr/>
          <a:lstStyle/>
          <a:p>
            <a:pPr marL="0" indent="0">
              <a:buNone/>
            </a:pPr>
            <a:r>
              <a:rPr lang="en-US" sz="2800" b="1" dirty="0" smtClean="0"/>
              <a:t>Accuracy</a:t>
            </a:r>
          </a:p>
          <a:p>
            <a:r>
              <a:rPr lang="en-US" sz="2400" dirty="0" smtClean="0"/>
              <a:t>Accuracy of student work is considered across both pieces of evidence submitted for each collection period.</a:t>
            </a:r>
          </a:p>
          <a:p>
            <a:r>
              <a:rPr lang="en-US" sz="2400" dirty="0" smtClean="0"/>
              <a:t>Consider the following examples:</a:t>
            </a:r>
          </a:p>
          <a:p>
            <a:pPr marL="914400" lvl="1" indent="-514350">
              <a:buFont typeface="+mj-lt"/>
              <a:buAutoNum type="arabicPeriod"/>
            </a:pPr>
            <a:r>
              <a:rPr lang="en-US" sz="2400" dirty="0" smtClean="0"/>
              <a:t>More correct responses in Collection Period 2 than in Collection Period 1; higher percentage of correct responses</a:t>
            </a:r>
          </a:p>
          <a:p>
            <a:pPr marL="914400" lvl="1" indent="-514350">
              <a:buFont typeface="+mj-lt"/>
              <a:buAutoNum type="arabicPeriod"/>
            </a:pPr>
            <a:r>
              <a:rPr lang="en-US" sz="2400" dirty="0" smtClean="0"/>
              <a:t>Accuracy that stays the same across both collection periods </a:t>
            </a:r>
          </a:p>
          <a:p>
            <a:pPr marL="914400" lvl="1" indent="-514350">
              <a:buFont typeface="+mj-lt"/>
              <a:buAutoNum type="arabicPeriod"/>
            </a:pPr>
            <a:r>
              <a:rPr lang="en-US" sz="2400" dirty="0" smtClean="0"/>
              <a:t>Decrease in accuracy from CP1 to CP2 </a:t>
            </a:r>
          </a:p>
        </p:txBody>
      </p:sp>
      <p:sp>
        <p:nvSpPr>
          <p:cNvPr id="2" name="Slide Number Placeholder 1"/>
          <p:cNvSpPr>
            <a:spLocks noGrp="1"/>
          </p:cNvSpPr>
          <p:nvPr>
            <p:ph type="sldNum" sz="quarter" idx="10"/>
          </p:nvPr>
        </p:nvSpPr>
        <p:spPr/>
        <p:txBody>
          <a:bodyPr/>
          <a:lstStyle/>
          <a:p>
            <a:pPr>
              <a:defRPr/>
            </a:pPr>
            <a:fld id="{18D6BBE3-2A52-4E0B-96BB-5B1F26ADCEA2}" type="slidenum">
              <a:rPr lang="en-US" smtClean="0"/>
              <a:pPr>
                <a:defRPr/>
              </a:pPr>
              <a:t>53</a:t>
            </a:fld>
            <a:endParaRPr lang="en-US" dirty="0"/>
          </a:p>
        </p:txBody>
      </p:sp>
    </p:spTree>
    <p:extLst>
      <p:ext uri="{BB962C8B-B14F-4D97-AF65-F5344CB8AC3E}">
        <p14:creationId xmlns:p14="http://schemas.microsoft.com/office/powerpoint/2010/main" val="39884445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Achievement/Progress: </a:t>
            </a:r>
            <a:r>
              <a:rPr lang="en-US" sz="4000" dirty="0" smtClean="0">
                <a:solidFill>
                  <a:srgbClr val="CC6600"/>
                </a:solidFill>
              </a:rPr>
              <a:t>Accuracy</a:t>
            </a:r>
            <a:endParaRPr lang="en-US" sz="4000" dirty="0">
              <a:solidFill>
                <a:srgbClr val="CC6600"/>
              </a:solidFill>
            </a:endParaRPr>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54</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074251278"/>
              </p:ext>
            </p:extLst>
          </p:nvPr>
        </p:nvGraphicFramePr>
        <p:xfrm>
          <a:off x="1143000" y="1219200"/>
          <a:ext cx="6629400" cy="4572000"/>
        </p:xfrm>
        <a:graphic>
          <a:graphicData uri="http://schemas.openxmlformats.org/drawingml/2006/table">
            <a:tbl>
              <a:tblPr firstRow="1" bandRow="1">
                <a:tableStyleId>{93296810-A885-4BE3-A3E7-6D5BEEA58F35}</a:tableStyleId>
              </a:tblPr>
              <a:tblGrid>
                <a:gridCol w="1038312"/>
                <a:gridCol w="563989"/>
                <a:gridCol w="1010966"/>
                <a:gridCol w="236243"/>
                <a:gridCol w="827904"/>
                <a:gridCol w="983293"/>
                <a:gridCol w="236243"/>
                <a:gridCol w="868229"/>
                <a:gridCol w="864221"/>
              </a:tblGrid>
              <a:tr h="356214">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Example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9">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Example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rowSpan="9">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Example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649075">
                <a:tc>
                  <a:txBody>
                    <a:bodyPr/>
                    <a:lstStyle/>
                    <a:p>
                      <a:pPr algn="ctr"/>
                      <a:r>
                        <a:rPr lang="en-US" sz="1400" dirty="0" smtClean="0"/>
                        <a:t>CP1 Primary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50%</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1400" dirty="0" smtClean="0"/>
                        <a:t>58%</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t>100%</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100%</a:t>
                      </a:r>
                    </a:p>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96%</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1400" dirty="0" smtClean="0"/>
                        <a:t>97%</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802">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r>
              <a:tr h="7435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CP1 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65%</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100%</a:t>
                      </a:r>
                    </a:p>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98%</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r>
              <a:tr h="309802">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r h="649075">
                <a:tc>
                  <a:txBody>
                    <a:bodyPr/>
                    <a:lstStyle/>
                    <a:p>
                      <a:pPr algn="ctr"/>
                      <a:r>
                        <a:rPr lang="en-US" sz="1400" dirty="0" smtClean="0"/>
                        <a:t>CP2 Primary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88%</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1400" dirty="0" smtClean="0"/>
                        <a:t>92%</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100%</a:t>
                      </a:r>
                    </a:p>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100%</a:t>
                      </a:r>
                    </a:p>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65%</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1400" dirty="0" smtClean="0"/>
                        <a:t>70%</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802">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r>
              <a:tr h="7435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CP2 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96%</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100%</a:t>
                      </a:r>
                    </a:p>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smtClean="0"/>
                        <a:t>75%</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r>
              <a:tr h="49163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gridSpan="2">
                  <a:txBody>
                    <a:bodyPr/>
                    <a:lstStyle/>
                    <a:p>
                      <a:pPr algn="ctr"/>
                      <a:r>
                        <a:rPr lang="en-US" sz="1400" dirty="0" smtClean="0"/>
                        <a:t>Accuracy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gridSpan="2">
                  <a:txBody>
                    <a:bodyPr/>
                    <a:lstStyle/>
                    <a:p>
                      <a:pPr algn="ctr"/>
                      <a:r>
                        <a:rPr lang="en-US" sz="1400" dirty="0" smtClean="0"/>
                        <a:t>Accuracy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tc vMerge="1">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r>
                        <a:rPr lang="en-US" sz="1400" dirty="0" smtClean="0"/>
                        <a:t>Accuracy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tr>
            </a:tbl>
          </a:graphicData>
        </a:graphic>
      </p:graphicFrame>
      <p:sp>
        <p:nvSpPr>
          <p:cNvPr id="7" name="Up Arrow 6"/>
          <p:cNvSpPr/>
          <p:nvPr/>
        </p:nvSpPr>
        <p:spPr>
          <a:xfrm>
            <a:off x="2325511" y="5362656"/>
            <a:ext cx="228600" cy="3810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eft-Right Arrow 8"/>
          <p:cNvSpPr/>
          <p:nvPr/>
        </p:nvSpPr>
        <p:spPr>
          <a:xfrm>
            <a:off x="4080933" y="5455789"/>
            <a:ext cx="414867" cy="23283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0" name="Down Arrow 9"/>
          <p:cNvSpPr/>
          <p:nvPr/>
        </p:nvSpPr>
        <p:spPr>
          <a:xfrm>
            <a:off x="6210300" y="5362656"/>
            <a:ext cx="228600" cy="419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15712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p:cNvSpPr>
          <p:nvPr>
            <p:ph type="title"/>
          </p:nvPr>
        </p:nvSpPr>
        <p:spPr>
          <a:xfrm>
            <a:off x="457200" y="152400"/>
            <a:ext cx="8382000" cy="1143000"/>
          </a:xfrm>
        </p:spPr>
        <p:txBody>
          <a:bodyPr/>
          <a:lstStyle/>
          <a:p>
            <a:r>
              <a:rPr lang="en-US" sz="4000" dirty="0"/>
              <a:t>Achievement/Progress: </a:t>
            </a:r>
            <a:r>
              <a:rPr lang="en-US" sz="4000" dirty="0" smtClean="0">
                <a:solidFill>
                  <a:srgbClr val="CC6600"/>
                </a:solidFill>
              </a:rPr>
              <a:t>Complexity</a:t>
            </a:r>
          </a:p>
        </p:txBody>
      </p:sp>
      <p:sp>
        <p:nvSpPr>
          <p:cNvPr id="150531" name="Rectangle 3"/>
          <p:cNvSpPr>
            <a:spLocks noGrp="1"/>
          </p:cNvSpPr>
          <p:nvPr>
            <p:ph type="body" idx="1"/>
          </p:nvPr>
        </p:nvSpPr>
        <p:spPr>
          <a:xfrm>
            <a:off x="457200" y="1371600"/>
            <a:ext cx="8458200" cy="4906963"/>
          </a:xfrm>
        </p:spPr>
        <p:txBody>
          <a:bodyPr/>
          <a:lstStyle/>
          <a:p>
            <a:pPr marL="0" indent="0">
              <a:buNone/>
            </a:pPr>
            <a:r>
              <a:rPr lang="en-US" sz="2800" b="1" dirty="0" smtClean="0"/>
              <a:t>Complexity</a:t>
            </a:r>
          </a:p>
          <a:p>
            <a:pPr marL="0" indent="0">
              <a:spcBef>
                <a:spcPts val="1200"/>
              </a:spcBef>
              <a:buNone/>
            </a:pPr>
            <a:r>
              <a:rPr lang="en-US" sz="2400" dirty="0" smtClean="0"/>
              <a:t>The complexity of the tasks are </a:t>
            </a:r>
            <a:r>
              <a:rPr lang="en-US" sz="2400" dirty="0"/>
              <a:t>considered across both pieces of evidence submitted for each collection period</a:t>
            </a:r>
            <a:r>
              <a:rPr lang="en-US" sz="2400" dirty="0" smtClean="0"/>
              <a:t>.</a:t>
            </a:r>
            <a:endParaRPr lang="en-US" sz="2400" b="1" dirty="0" smtClean="0"/>
          </a:p>
          <a:p>
            <a:r>
              <a:rPr lang="en-US" sz="2400" dirty="0" smtClean="0"/>
              <a:t>Many ways to demonstrate an increase in complexity</a:t>
            </a:r>
          </a:p>
          <a:p>
            <a:pPr lvl="1"/>
            <a:r>
              <a:rPr lang="en-US" sz="2400" dirty="0" smtClean="0"/>
              <a:t>More </a:t>
            </a:r>
            <a:r>
              <a:rPr lang="en-US" sz="2400" dirty="0"/>
              <a:t>questions or answer </a:t>
            </a:r>
            <a:r>
              <a:rPr lang="en-US" sz="2400" dirty="0" smtClean="0"/>
              <a:t>choices</a:t>
            </a:r>
          </a:p>
          <a:p>
            <a:pPr lvl="2"/>
            <a:r>
              <a:rPr lang="en-US" sz="2000" dirty="0" smtClean="0"/>
              <a:t>5 questions to 10 questions</a:t>
            </a:r>
          </a:p>
          <a:p>
            <a:pPr lvl="2"/>
            <a:r>
              <a:rPr lang="en-US" sz="2000" dirty="0" smtClean="0"/>
              <a:t>2 choices to 4 choices </a:t>
            </a:r>
            <a:endParaRPr lang="en-US" sz="2000" dirty="0"/>
          </a:p>
          <a:p>
            <a:pPr lvl="1"/>
            <a:r>
              <a:rPr lang="en-US" sz="2400" dirty="0"/>
              <a:t>Different types of answer choices provided </a:t>
            </a:r>
          </a:p>
          <a:p>
            <a:pPr lvl="2"/>
            <a:r>
              <a:rPr lang="en-US" sz="2000" dirty="0"/>
              <a:t>Matching vs. Multiple Choice vs. Short </a:t>
            </a:r>
            <a:r>
              <a:rPr lang="en-US" sz="2000" dirty="0" smtClean="0"/>
              <a:t>Answer</a:t>
            </a:r>
          </a:p>
          <a:p>
            <a:pPr lvl="2"/>
            <a:r>
              <a:rPr lang="en-US" sz="2000" dirty="0" smtClean="0"/>
              <a:t>Pictures vs. words</a:t>
            </a:r>
          </a:p>
          <a:p>
            <a:pPr lvl="2"/>
            <a:endParaRPr lang="en-US" dirty="0" smtClean="0"/>
          </a:p>
        </p:txBody>
      </p:sp>
      <p:sp>
        <p:nvSpPr>
          <p:cNvPr id="2" name="Slide Number Placeholder 1"/>
          <p:cNvSpPr>
            <a:spLocks noGrp="1"/>
          </p:cNvSpPr>
          <p:nvPr>
            <p:ph type="sldNum" sz="quarter" idx="10"/>
          </p:nvPr>
        </p:nvSpPr>
        <p:spPr/>
        <p:txBody>
          <a:bodyPr/>
          <a:lstStyle/>
          <a:p>
            <a:pPr>
              <a:defRPr/>
            </a:pPr>
            <a:fld id="{18D6BBE3-2A52-4E0B-96BB-5B1F26ADCEA2}" type="slidenum">
              <a:rPr lang="en-US" smtClean="0"/>
              <a:pPr>
                <a:defRPr/>
              </a:pPr>
              <a:t>55</a:t>
            </a:fld>
            <a:endParaRPr lang="en-US" dirty="0"/>
          </a:p>
        </p:txBody>
      </p:sp>
    </p:spTree>
    <p:extLst>
      <p:ext uri="{BB962C8B-B14F-4D97-AF65-F5344CB8AC3E}">
        <p14:creationId xmlns:p14="http://schemas.microsoft.com/office/powerpoint/2010/main" val="14281257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05800" cy="1143000"/>
          </a:xfrm>
        </p:spPr>
        <p:txBody>
          <a:bodyPr/>
          <a:lstStyle/>
          <a:p>
            <a:r>
              <a:rPr lang="en-US" sz="4000" dirty="0"/>
              <a:t>Achievement/Progress: </a:t>
            </a:r>
            <a:r>
              <a:rPr lang="en-US" sz="4000" dirty="0">
                <a:solidFill>
                  <a:srgbClr val="CC6600"/>
                </a:solidFill>
              </a:rPr>
              <a:t>Complexity</a:t>
            </a:r>
          </a:p>
        </p:txBody>
      </p:sp>
      <p:sp>
        <p:nvSpPr>
          <p:cNvPr id="3" name="Content Placeholder 2"/>
          <p:cNvSpPr>
            <a:spLocks noGrp="1"/>
          </p:cNvSpPr>
          <p:nvPr>
            <p:ph idx="1"/>
          </p:nvPr>
        </p:nvSpPr>
        <p:spPr>
          <a:xfrm>
            <a:off x="381000" y="1447800"/>
            <a:ext cx="8610600" cy="4754563"/>
          </a:xfrm>
        </p:spPr>
        <p:txBody>
          <a:bodyPr/>
          <a:lstStyle/>
          <a:p>
            <a:pPr marL="0" indent="0">
              <a:buNone/>
            </a:pPr>
            <a:r>
              <a:rPr lang="en-US" sz="2800" b="1" dirty="0" smtClean="0"/>
              <a:t>Complexity (continued)</a:t>
            </a:r>
          </a:p>
          <a:p>
            <a:pPr lvl="1">
              <a:spcBef>
                <a:spcPts val="1200"/>
              </a:spcBef>
            </a:pPr>
            <a:r>
              <a:rPr lang="en-US" sz="2400" dirty="0"/>
              <a:t>Greater similarity between distractors</a:t>
            </a:r>
          </a:p>
          <a:p>
            <a:pPr lvl="2"/>
            <a:r>
              <a:rPr lang="en-US" sz="2000" dirty="0"/>
              <a:t>Boy vs. Tree to Boy vs. Man</a:t>
            </a:r>
          </a:p>
          <a:p>
            <a:pPr lvl="2"/>
            <a:r>
              <a:rPr lang="en-US" sz="2000" dirty="0"/>
              <a:t>Correct plus unlikely to all similar/possible</a:t>
            </a:r>
          </a:p>
          <a:p>
            <a:pPr lvl="1"/>
            <a:r>
              <a:rPr lang="en-US" sz="2400" dirty="0" smtClean="0"/>
              <a:t>Move from concrete to abstract concepts </a:t>
            </a:r>
          </a:p>
          <a:p>
            <a:pPr lvl="2"/>
            <a:r>
              <a:rPr lang="en-US" sz="2000" dirty="0" smtClean="0"/>
              <a:t>Manipulatives to pictures to words/numbers</a:t>
            </a:r>
          </a:p>
          <a:p>
            <a:pPr lvl="2"/>
            <a:r>
              <a:rPr lang="en-US" sz="2000" dirty="0" smtClean="0"/>
              <a:t>Concrete to representational to abstract</a:t>
            </a:r>
            <a:endParaRPr lang="en-US" sz="2000" dirty="0"/>
          </a:p>
          <a:p>
            <a:pPr lvl="1"/>
            <a:r>
              <a:rPr lang="en-US" sz="2400" dirty="0"/>
              <a:t>Deeper level of knowledge within the same </a:t>
            </a:r>
            <a:r>
              <a:rPr lang="en-US" sz="2400" dirty="0" smtClean="0"/>
              <a:t>skill; </a:t>
            </a:r>
            <a:r>
              <a:rPr lang="en-US" sz="2400" dirty="0"/>
              <a:t>m</a:t>
            </a:r>
            <a:r>
              <a:rPr lang="en-US" sz="2400" dirty="0" smtClean="0"/>
              <a:t>oving </a:t>
            </a:r>
            <a:r>
              <a:rPr lang="en-US" sz="2400" dirty="0"/>
              <a:t>from prerequisite skill to application closer to </a:t>
            </a:r>
            <a:r>
              <a:rPr lang="en-US" sz="2400" dirty="0" smtClean="0"/>
              <a:t>standard/element</a:t>
            </a:r>
          </a:p>
          <a:p>
            <a:pPr lvl="2"/>
            <a:r>
              <a:rPr lang="en-US" sz="2000" dirty="0" smtClean="0"/>
              <a:t>Describe to explain to interpret</a:t>
            </a:r>
          </a:p>
          <a:p>
            <a:pPr lvl="2"/>
            <a:r>
              <a:rPr lang="en-US" sz="2000" dirty="0" smtClean="0"/>
              <a:t>Label to compare to analyze</a:t>
            </a:r>
            <a:endParaRPr lang="en-US" sz="2000" dirty="0"/>
          </a:p>
          <a:p>
            <a:pPr marL="0" indent="0">
              <a:buNone/>
            </a:pPr>
            <a:endParaRPr lang="en-US" sz="2800" b="1"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56</a:t>
            </a:fld>
            <a:endParaRPr lang="en-US" dirty="0"/>
          </a:p>
        </p:txBody>
      </p:sp>
    </p:spTree>
    <p:extLst>
      <p:ext uri="{BB962C8B-B14F-4D97-AF65-F5344CB8AC3E}">
        <p14:creationId xmlns:p14="http://schemas.microsoft.com/office/powerpoint/2010/main" val="40415094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1143000"/>
          </a:xfrm>
        </p:spPr>
        <p:txBody>
          <a:bodyPr/>
          <a:lstStyle/>
          <a:p>
            <a:r>
              <a:rPr lang="en-US" sz="4000" dirty="0"/>
              <a:t>Achievement/Progress: </a:t>
            </a:r>
            <a:r>
              <a:rPr lang="en-US" sz="4000" dirty="0">
                <a:solidFill>
                  <a:srgbClr val="CC6600"/>
                </a:solidFill>
              </a:rPr>
              <a:t>Independence</a:t>
            </a:r>
          </a:p>
        </p:txBody>
      </p:sp>
      <p:sp>
        <p:nvSpPr>
          <p:cNvPr id="5" name="Text Placeholder 4"/>
          <p:cNvSpPr>
            <a:spLocks noGrp="1"/>
          </p:cNvSpPr>
          <p:nvPr>
            <p:ph type="body" idx="1"/>
          </p:nvPr>
        </p:nvSpPr>
        <p:spPr>
          <a:xfrm>
            <a:off x="990600" y="2667000"/>
            <a:ext cx="3200400" cy="639762"/>
          </a:xfrm>
          <a:solidFill>
            <a:schemeClr val="accent6"/>
          </a:solidFill>
          <a:ln>
            <a:solidFill>
              <a:schemeClr val="tx1"/>
            </a:solidFill>
          </a:ln>
        </p:spPr>
        <p:txBody>
          <a:bodyPr anchor="ctr"/>
          <a:lstStyle/>
          <a:p>
            <a:pPr algn="ctr"/>
            <a:r>
              <a:rPr lang="en-US" sz="3200" dirty="0" smtClean="0"/>
              <a:t>Types </a:t>
            </a:r>
            <a:endParaRPr lang="en-US" sz="3200" dirty="0"/>
          </a:p>
        </p:txBody>
      </p:sp>
      <p:sp>
        <p:nvSpPr>
          <p:cNvPr id="6" name="Content Placeholder 5"/>
          <p:cNvSpPr>
            <a:spLocks noGrp="1"/>
          </p:cNvSpPr>
          <p:nvPr>
            <p:ph sz="half" idx="2"/>
          </p:nvPr>
        </p:nvSpPr>
        <p:spPr>
          <a:xfrm>
            <a:off x="990600" y="3276600"/>
            <a:ext cx="3200400" cy="2473325"/>
          </a:xfrm>
          <a:solidFill>
            <a:schemeClr val="bg1"/>
          </a:solidFill>
          <a:ln>
            <a:solidFill>
              <a:schemeClr val="tx1"/>
            </a:solidFill>
          </a:ln>
        </p:spPr>
        <p:txBody>
          <a:bodyPr/>
          <a:lstStyle/>
          <a:p>
            <a:pPr marL="0" indent="0">
              <a:buNone/>
            </a:pPr>
            <a:endParaRPr lang="en-US" sz="800" dirty="0" smtClean="0"/>
          </a:p>
          <a:p>
            <a:pPr>
              <a:spcBef>
                <a:spcPts val="0"/>
              </a:spcBef>
            </a:pPr>
            <a:r>
              <a:rPr lang="en-US" sz="2800" dirty="0" smtClean="0"/>
              <a:t>Physical</a:t>
            </a:r>
          </a:p>
          <a:p>
            <a:pPr>
              <a:spcBef>
                <a:spcPts val="0"/>
              </a:spcBef>
            </a:pPr>
            <a:r>
              <a:rPr lang="en-US" sz="2800" dirty="0" smtClean="0"/>
              <a:t>Model</a:t>
            </a:r>
          </a:p>
          <a:p>
            <a:pPr>
              <a:spcBef>
                <a:spcPts val="0"/>
              </a:spcBef>
            </a:pPr>
            <a:r>
              <a:rPr lang="en-US" sz="2800" dirty="0" smtClean="0"/>
              <a:t>Gestural</a:t>
            </a:r>
          </a:p>
          <a:p>
            <a:pPr>
              <a:spcBef>
                <a:spcPts val="0"/>
              </a:spcBef>
            </a:pPr>
            <a:r>
              <a:rPr lang="en-US" sz="2800" dirty="0" smtClean="0"/>
              <a:t>Verbal</a:t>
            </a:r>
          </a:p>
          <a:p>
            <a:pPr>
              <a:spcBef>
                <a:spcPts val="0"/>
              </a:spcBef>
            </a:pPr>
            <a:r>
              <a:rPr lang="en-US" sz="2800" dirty="0" smtClean="0"/>
              <a:t>Independent</a:t>
            </a:r>
            <a:endParaRPr lang="en-US" sz="2800" dirty="0"/>
          </a:p>
        </p:txBody>
      </p:sp>
      <p:sp>
        <p:nvSpPr>
          <p:cNvPr id="7" name="Text Placeholder 6"/>
          <p:cNvSpPr>
            <a:spLocks noGrp="1"/>
          </p:cNvSpPr>
          <p:nvPr>
            <p:ph type="body" sz="quarter" idx="3"/>
          </p:nvPr>
        </p:nvSpPr>
        <p:spPr>
          <a:xfrm>
            <a:off x="4953000" y="2667000"/>
            <a:ext cx="3276600" cy="639762"/>
          </a:xfrm>
          <a:solidFill>
            <a:schemeClr val="accent6"/>
          </a:solidFill>
          <a:ln>
            <a:solidFill>
              <a:schemeClr val="tx1"/>
            </a:solidFill>
          </a:ln>
        </p:spPr>
        <p:txBody>
          <a:bodyPr anchor="ctr"/>
          <a:lstStyle/>
          <a:p>
            <a:pPr algn="ctr"/>
            <a:r>
              <a:rPr lang="en-US" sz="3200" dirty="0" smtClean="0"/>
              <a:t>Frequency</a:t>
            </a:r>
            <a:endParaRPr lang="en-US" sz="3200" dirty="0"/>
          </a:p>
        </p:txBody>
      </p:sp>
      <p:sp>
        <p:nvSpPr>
          <p:cNvPr id="8" name="Content Placeholder 7"/>
          <p:cNvSpPr>
            <a:spLocks noGrp="1"/>
          </p:cNvSpPr>
          <p:nvPr>
            <p:ph sz="quarter" idx="4"/>
          </p:nvPr>
        </p:nvSpPr>
        <p:spPr>
          <a:xfrm>
            <a:off x="4953000" y="3276600"/>
            <a:ext cx="3276600" cy="2473325"/>
          </a:xfrm>
          <a:solidFill>
            <a:schemeClr val="bg1"/>
          </a:solidFill>
          <a:ln>
            <a:solidFill>
              <a:schemeClr val="tx1"/>
            </a:solidFill>
          </a:ln>
        </p:spPr>
        <p:txBody>
          <a:bodyPr/>
          <a:lstStyle/>
          <a:p>
            <a:pPr marL="0" indent="0">
              <a:buNone/>
            </a:pPr>
            <a:endParaRPr lang="en-US" sz="800" dirty="0" smtClean="0"/>
          </a:p>
          <a:p>
            <a:r>
              <a:rPr lang="en-US" sz="2800" dirty="0" smtClean="0"/>
              <a:t>Continuous</a:t>
            </a:r>
          </a:p>
          <a:p>
            <a:r>
              <a:rPr lang="en-US" sz="2800" dirty="0" smtClean="0"/>
              <a:t>Frequent</a:t>
            </a:r>
          </a:p>
          <a:p>
            <a:r>
              <a:rPr lang="en-US" sz="2800" dirty="0" smtClean="0"/>
              <a:t>Limited</a:t>
            </a:r>
          </a:p>
          <a:p>
            <a:r>
              <a:rPr lang="en-US" sz="2800" dirty="0" smtClean="0"/>
              <a:t>Independent</a:t>
            </a:r>
            <a:endParaRPr lang="en-US" sz="28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57</a:t>
            </a:fld>
            <a:endParaRPr lang="en-US" dirty="0"/>
          </a:p>
        </p:txBody>
      </p:sp>
      <p:sp>
        <p:nvSpPr>
          <p:cNvPr id="3" name="TextBox 2"/>
          <p:cNvSpPr txBox="1"/>
          <p:nvPr/>
        </p:nvSpPr>
        <p:spPr>
          <a:xfrm>
            <a:off x="609600" y="1371600"/>
            <a:ext cx="7792156" cy="1200329"/>
          </a:xfrm>
          <a:prstGeom prst="rect">
            <a:avLst/>
          </a:prstGeom>
          <a:noFill/>
        </p:spPr>
        <p:txBody>
          <a:bodyPr wrap="square" rtlCol="0">
            <a:spAutoFit/>
          </a:bodyPr>
          <a:lstStyle/>
          <a:p>
            <a:r>
              <a:rPr lang="en-US" sz="2400" dirty="0" smtClean="0">
                <a:latin typeface="+mn-lt"/>
              </a:rPr>
              <a:t>Level of Independence is demonstrated through the type and frequency of prompting required by the student for each assessment task.</a:t>
            </a:r>
            <a:endParaRPr lang="en-US" sz="2400" dirty="0">
              <a:latin typeface="+mn-lt"/>
            </a:endParaRPr>
          </a:p>
        </p:txBody>
      </p:sp>
    </p:spTree>
    <p:extLst>
      <p:ext uri="{BB962C8B-B14F-4D97-AF65-F5344CB8AC3E}">
        <p14:creationId xmlns:p14="http://schemas.microsoft.com/office/powerpoint/2010/main" val="2526939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Achievement/Progress: </a:t>
            </a:r>
            <a:r>
              <a:rPr lang="en-US" dirty="0">
                <a:solidFill>
                  <a:srgbClr val="CC6600"/>
                </a:solidFill>
              </a:rPr>
              <a:t>Independence</a:t>
            </a:r>
            <a:endParaRPr lang="en-US" dirty="0"/>
          </a:p>
        </p:txBody>
      </p:sp>
      <p:sp>
        <p:nvSpPr>
          <p:cNvPr id="7" name="Content Placeholder 6"/>
          <p:cNvSpPr>
            <a:spLocks noGrp="1"/>
          </p:cNvSpPr>
          <p:nvPr>
            <p:ph idx="1"/>
          </p:nvPr>
        </p:nvSpPr>
        <p:spPr>
          <a:xfrm>
            <a:off x="533400" y="1905000"/>
            <a:ext cx="8153400" cy="3810000"/>
          </a:xfrm>
        </p:spPr>
        <p:txBody>
          <a:bodyPr/>
          <a:lstStyle/>
          <a:p>
            <a:pPr marL="0" indent="0">
              <a:buNone/>
            </a:pPr>
            <a:r>
              <a:rPr lang="en-US" sz="2800" b="1" dirty="0"/>
              <a:t>Level of Independence</a:t>
            </a:r>
          </a:p>
          <a:p>
            <a:pPr lvl="1">
              <a:buFont typeface="Wingdings" pitchFamily="2" charset="2"/>
              <a:buChar char="§"/>
            </a:pPr>
            <a:r>
              <a:rPr lang="en-US" sz="2400" dirty="0">
                <a:ea typeface="ＭＳ Ｐゴシック" pitchFamily="34" charset="-128"/>
              </a:rPr>
              <a:t>Increased independence, whether during academic or functional tasks, is a primary goal for our students and an effective way through which to demonstrate Achievement/Progress.</a:t>
            </a:r>
          </a:p>
          <a:p>
            <a:pPr lvl="1">
              <a:buFont typeface="Wingdings" pitchFamily="2" charset="2"/>
              <a:buChar char="§"/>
            </a:pPr>
            <a:r>
              <a:rPr lang="en-US" sz="2400" dirty="0">
                <a:ea typeface="ＭＳ Ｐゴシック" pitchFamily="34" charset="-128"/>
              </a:rPr>
              <a:t>Tasks should be designed to demonstrate the highest level of independent response of which the student is capable.</a:t>
            </a:r>
          </a:p>
          <a:p>
            <a:endParaRPr lang="en-US" sz="2400" dirty="0"/>
          </a:p>
        </p:txBody>
      </p:sp>
      <p:sp>
        <p:nvSpPr>
          <p:cNvPr id="5" name="Slide Number Placeholder 4"/>
          <p:cNvSpPr>
            <a:spLocks noGrp="1"/>
          </p:cNvSpPr>
          <p:nvPr>
            <p:ph type="sldNum" sz="quarter" idx="10"/>
          </p:nvPr>
        </p:nvSpPr>
        <p:spPr/>
        <p:txBody>
          <a:bodyPr/>
          <a:lstStyle/>
          <a:p>
            <a:pPr>
              <a:defRPr/>
            </a:pPr>
            <a:fld id="{0E2801A6-8F4A-48C0-9AD8-EC3954BB9A63}" type="slidenum">
              <a:rPr lang="en-US" smtClean="0"/>
              <a:pPr>
                <a:defRPr/>
              </a:pPr>
              <a:t>58</a:t>
            </a:fld>
            <a:endParaRPr lang="en-US" dirty="0"/>
          </a:p>
        </p:txBody>
      </p:sp>
    </p:spTree>
    <p:extLst>
      <p:ext uri="{BB962C8B-B14F-4D97-AF65-F5344CB8AC3E}">
        <p14:creationId xmlns:p14="http://schemas.microsoft.com/office/powerpoint/2010/main" val="3472370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p:cNvSpPr>
          <p:nvPr>
            <p:ph type="title"/>
          </p:nvPr>
        </p:nvSpPr>
        <p:spPr>
          <a:xfrm>
            <a:off x="457200" y="152400"/>
            <a:ext cx="8382000" cy="1143000"/>
          </a:xfrm>
        </p:spPr>
        <p:txBody>
          <a:bodyPr/>
          <a:lstStyle/>
          <a:p>
            <a:r>
              <a:rPr lang="en-US" sz="4000" dirty="0"/>
              <a:t>Achievement/Progress: </a:t>
            </a:r>
            <a:r>
              <a:rPr lang="en-US" sz="4000" dirty="0" smtClean="0">
                <a:solidFill>
                  <a:srgbClr val="CC6600"/>
                </a:solidFill>
              </a:rPr>
              <a:t>Independence</a:t>
            </a:r>
          </a:p>
        </p:txBody>
      </p:sp>
      <p:sp>
        <p:nvSpPr>
          <p:cNvPr id="44035" name="Rectangle 3"/>
          <p:cNvSpPr>
            <a:spLocks noGrp="1"/>
          </p:cNvSpPr>
          <p:nvPr>
            <p:ph type="body" idx="1"/>
          </p:nvPr>
        </p:nvSpPr>
        <p:spPr>
          <a:xfrm>
            <a:off x="457200" y="1676400"/>
            <a:ext cx="8382000" cy="4267200"/>
          </a:xfrm>
        </p:spPr>
        <p:txBody>
          <a:bodyPr/>
          <a:lstStyle/>
          <a:p>
            <a:pPr marL="0" indent="0">
              <a:buNone/>
            </a:pPr>
            <a:r>
              <a:rPr lang="en-US" sz="2800" b="1" dirty="0" smtClean="0"/>
              <a:t>Independence</a:t>
            </a:r>
          </a:p>
          <a:p>
            <a:r>
              <a:rPr lang="en-US" sz="2400" dirty="0" smtClean="0"/>
              <a:t>The student’s level of independence is considered across both pieces of evidence submitted for each collection period.</a:t>
            </a:r>
          </a:p>
          <a:p>
            <a:r>
              <a:rPr lang="en-US" sz="2400" dirty="0" smtClean="0"/>
              <a:t>Consider the following examples:</a:t>
            </a:r>
          </a:p>
          <a:p>
            <a:pPr marL="914400" lvl="1" indent="-514350">
              <a:buFont typeface="+mj-lt"/>
              <a:buAutoNum type="arabicPeriod"/>
            </a:pPr>
            <a:r>
              <a:rPr lang="en-US" sz="2400" dirty="0" smtClean="0"/>
              <a:t>Decrease in the type and/or frequency of prompting.</a:t>
            </a:r>
          </a:p>
          <a:p>
            <a:pPr marL="914400" lvl="1" indent="-514350">
              <a:buFont typeface="+mj-lt"/>
              <a:buAutoNum type="arabicPeriod"/>
            </a:pPr>
            <a:r>
              <a:rPr lang="en-US" sz="2400" dirty="0" smtClean="0"/>
              <a:t>Move from independent on a CP1 task to prompted on both CP2 tasks.</a:t>
            </a:r>
          </a:p>
          <a:p>
            <a:pPr marL="914400" lvl="1" indent="-514350">
              <a:buFont typeface="+mj-lt"/>
              <a:buAutoNum type="arabicPeriod"/>
            </a:pPr>
            <a:r>
              <a:rPr lang="en-US" sz="2400" dirty="0" smtClean="0"/>
              <a:t>Move from prompted in both CP1 tasks to independent on one or both CP2 tasks.</a:t>
            </a:r>
          </a:p>
        </p:txBody>
      </p:sp>
      <p:sp>
        <p:nvSpPr>
          <p:cNvPr id="2" name="Slide Number Placeholder 1"/>
          <p:cNvSpPr>
            <a:spLocks noGrp="1"/>
          </p:cNvSpPr>
          <p:nvPr>
            <p:ph type="sldNum" sz="quarter" idx="10"/>
          </p:nvPr>
        </p:nvSpPr>
        <p:spPr/>
        <p:txBody>
          <a:bodyPr/>
          <a:lstStyle/>
          <a:p>
            <a:pPr>
              <a:defRPr/>
            </a:pPr>
            <a:fld id="{18D6BBE3-2A52-4E0B-96BB-5B1F26ADCEA2}" type="slidenum">
              <a:rPr lang="en-US" smtClean="0"/>
              <a:pPr>
                <a:defRPr/>
              </a:pPr>
              <a:t>59</a:t>
            </a:fld>
            <a:endParaRPr lang="en-US" dirty="0"/>
          </a:p>
        </p:txBody>
      </p:sp>
    </p:spTree>
    <p:extLst>
      <p:ext uri="{BB962C8B-B14F-4D97-AF65-F5344CB8AC3E}">
        <p14:creationId xmlns:p14="http://schemas.microsoft.com/office/powerpoint/2010/main" val="3892990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How to Document Effectively</a:t>
            </a:r>
            <a:endParaRPr lang="en-US" dirty="0"/>
          </a:p>
        </p:txBody>
      </p:sp>
      <p:sp>
        <p:nvSpPr>
          <p:cNvPr id="4" name="Content Placeholder 3"/>
          <p:cNvSpPr>
            <a:spLocks noGrp="1"/>
          </p:cNvSpPr>
          <p:nvPr>
            <p:ph idx="1"/>
          </p:nvPr>
        </p:nvSpPr>
        <p:spPr>
          <a:xfrm>
            <a:off x="609600" y="1524000"/>
            <a:ext cx="7848600" cy="4525963"/>
          </a:xfrm>
        </p:spPr>
        <p:txBody>
          <a:bodyPr/>
          <a:lstStyle/>
          <a:p>
            <a:pPr marL="0" indent="0">
              <a:lnSpc>
                <a:spcPct val="80000"/>
              </a:lnSpc>
              <a:spcBef>
                <a:spcPts val="600"/>
              </a:spcBef>
              <a:buNone/>
            </a:pPr>
            <a:r>
              <a:rPr lang="en-US" sz="2400" dirty="0"/>
              <a:t>Complete and thorough documentation of evidence is </a:t>
            </a:r>
            <a:r>
              <a:rPr lang="en-US" sz="2400" dirty="0" smtClean="0"/>
              <a:t>critical to the student receiving the most appropriate score</a:t>
            </a:r>
            <a:r>
              <a:rPr lang="en-US" sz="2800" dirty="0" smtClean="0"/>
              <a:t>!</a:t>
            </a:r>
            <a:endParaRPr lang="en-US" sz="2800" dirty="0"/>
          </a:p>
          <a:p>
            <a:pPr lvl="1">
              <a:lnSpc>
                <a:spcPct val="80000"/>
              </a:lnSpc>
              <a:spcBef>
                <a:spcPts val="600"/>
              </a:spcBef>
              <a:buFont typeface="Arial" pitchFamily="34" charset="0"/>
              <a:buChar char="•"/>
            </a:pPr>
            <a:endParaRPr lang="en-US" sz="1200" dirty="0" smtClean="0">
              <a:ea typeface="ＭＳ Ｐゴシック" pitchFamily="34" charset="-128"/>
            </a:endParaRPr>
          </a:p>
          <a:p>
            <a:pPr marL="342900" lvl="1" indent="-342900">
              <a:lnSpc>
                <a:spcPct val="80000"/>
              </a:lnSpc>
              <a:spcBef>
                <a:spcPts val="600"/>
              </a:spcBef>
              <a:buFont typeface="Arial" pitchFamily="34" charset="0"/>
              <a:buChar char="•"/>
            </a:pPr>
            <a:r>
              <a:rPr lang="en-US" sz="2400" dirty="0" smtClean="0">
                <a:ea typeface="ＭＳ Ｐゴシック" pitchFamily="34" charset="-128"/>
              </a:rPr>
              <a:t>Incomplete</a:t>
            </a:r>
            <a:r>
              <a:rPr lang="en-US" sz="2400" dirty="0">
                <a:ea typeface="ＭＳ Ｐゴシック" pitchFamily="34" charset="-128"/>
              </a:rPr>
              <a:t>, ineffective, or generic documentation can result in lower scores or in the entry being Nonscorable</a:t>
            </a:r>
            <a:r>
              <a:rPr lang="en-US" sz="2400" dirty="0" smtClean="0">
                <a:ea typeface="ＭＳ Ｐゴシック" pitchFamily="34" charset="-128"/>
              </a:rPr>
              <a:t>.</a:t>
            </a:r>
          </a:p>
          <a:p>
            <a:pPr marL="342900" lvl="1" indent="-342900">
              <a:lnSpc>
                <a:spcPct val="80000"/>
              </a:lnSpc>
              <a:spcBef>
                <a:spcPts val="600"/>
              </a:spcBef>
              <a:buFont typeface="Arial" pitchFamily="34" charset="0"/>
              <a:buChar char="•"/>
            </a:pPr>
            <a:r>
              <a:rPr lang="en-US" sz="2400" dirty="0" smtClean="0">
                <a:ea typeface="ＭＳ Ｐゴシック" pitchFamily="34" charset="-128"/>
              </a:rPr>
              <a:t>Documentation should be clear and concise.</a:t>
            </a:r>
          </a:p>
          <a:p>
            <a:r>
              <a:rPr lang="en-US" sz="2400" dirty="0"/>
              <a:t>Less can be more; do not include unnecessary information.</a:t>
            </a:r>
          </a:p>
          <a:p>
            <a:r>
              <a:rPr lang="en-US" sz="2400" dirty="0"/>
              <a:t>Review the documentation–without explanation, will someone else be able to understand what the student was asked to do and the connection to the standard and element/indicator</a:t>
            </a:r>
            <a:r>
              <a:rPr lang="en-US" sz="2400" dirty="0" smtClean="0"/>
              <a:t>?</a:t>
            </a:r>
            <a:endParaRPr lang="en-US" sz="2400" dirty="0"/>
          </a:p>
        </p:txBody>
      </p:sp>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6</a:t>
            </a:fld>
            <a:endParaRPr lang="en-US" dirty="0"/>
          </a:p>
        </p:txBody>
      </p:sp>
    </p:spTree>
    <p:extLst>
      <p:ext uri="{BB962C8B-B14F-4D97-AF65-F5344CB8AC3E}">
        <p14:creationId xmlns:p14="http://schemas.microsoft.com/office/powerpoint/2010/main" val="3640530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152400"/>
            <a:ext cx="8610600" cy="1143000"/>
          </a:xfrm>
        </p:spPr>
        <p:txBody>
          <a:bodyPr/>
          <a:lstStyle/>
          <a:p>
            <a:r>
              <a:rPr lang="en-US" sz="4000" dirty="0"/>
              <a:t>Achievement/Progress: </a:t>
            </a:r>
            <a:r>
              <a:rPr lang="en-US" sz="4000" dirty="0">
                <a:solidFill>
                  <a:srgbClr val="CC6600"/>
                </a:solidFill>
              </a:rPr>
              <a:t>Independence</a:t>
            </a:r>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60</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203082481"/>
              </p:ext>
            </p:extLst>
          </p:nvPr>
        </p:nvGraphicFramePr>
        <p:xfrm>
          <a:off x="695323" y="1295400"/>
          <a:ext cx="7924803" cy="5227377"/>
        </p:xfrm>
        <a:graphic>
          <a:graphicData uri="http://schemas.openxmlformats.org/drawingml/2006/table">
            <a:tbl>
              <a:tblPr firstRow="1" bandRow="1">
                <a:tableStyleId>{93296810-A885-4BE3-A3E7-6D5BEEA58F35}</a:tableStyleId>
              </a:tblPr>
              <a:tblGrid>
                <a:gridCol w="990602"/>
                <a:gridCol w="1295551"/>
                <a:gridCol w="1133324"/>
                <a:gridCol w="1122136"/>
                <a:gridCol w="1127730"/>
                <a:gridCol w="1127730"/>
                <a:gridCol w="1127730"/>
              </a:tblGrid>
              <a:tr h="350463">
                <a:tc>
                  <a:txBody>
                    <a:bodyPr/>
                    <a:lstStyle/>
                    <a:p>
                      <a:pPr algn="ct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Example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Example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Example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638596">
                <a:tc>
                  <a:txBody>
                    <a:bodyPr/>
                    <a:lstStyle/>
                    <a:p>
                      <a:pPr algn="ctr"/>
                      <a:r>
                        <a:rPr lang="en-US" sz="1400" dirty="0" smtClean="0"/>
                        <a:t>CP1 Primary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t>-Frequent Verbal</a:t>
                      </a:r>
                    </a:p>
                    <a:p>
                      <a:pPr algn="l"/>
                      <a:r>
                        <a:rPr lang="en-US" sz="1400" dirty="0" smtClean="0"/>
                        <a:t>-Limited Gestural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en-US" sz="1400" dirty="0" smtClean="0"/>
                        <a:t>-Continuous Verbal</a:t>
                      </a:r>
                    </a:p>
                    <a:p>
                      <a:pPr algn="l"/>
                      <a:r>
                        <a:rPr lang="en-US" sz="1400" dirty="0" smtClean="0"/>
                        <a:t>-Frequent Verbal</a:t>
                      </a:r>
                    </a:p>
                    <a:p>
                      <a:pPr algn="l"/>
                      <a:r>
                        <a:rPr lang="en-US" sz="1400" dirty="0" smtClean="0"/>
                        <a:t>-Limited Gestural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-Partial Physical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t>-Limited Verbal</a:t>
                      </a:r>
                    </a:p>
                    <a:p>
                      <a:pPr algn="l"/>
                      <a:r>
                        <a:rPr lang="en-US" sz="1400" dirty="0" smtClean="0"/>
                        <a:t>-Limited Gestural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en-US" sz="1400" dirty="0" smtClean="0"/>
                        <a:t>-Limited Verbal</a:t>
                      </a:r>
                    </a:p>
                    <a:p>
                      <a:pPr algn="l"/>
                      <a:r>
                        <a:rPr lang="en-US" sz="1400" dirty="0" smtClean="0"/>
                        <a:t>-Limited Gestural</a:t>
                      </a:r>
                    </a:p>
                    <a:p>
                      <a:pPr algn="l"/>
                      <a:endParaRPr lang="en-US" sz="1400" dirty="0" smtClean="0"/>
                    </a:p>
                    <a:p>
                      <a:pPr algn="l"/>
                      <a:r>
                        <a:rPr lang="en-US" sz="1400" dirty="0" smtClean="0"/>
                        <a:t>Independent</a:t>
                      </a:r>
                    </a:p>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t>-Continuous Verbal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en-US" sz="1400" dirty="0" smtClean="0"/>
                        <a:t>-Continuous Verbal</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-Frequent Verbal</a:t>
                      </a:r>
                    </a:p>
                    <a:p>
                      <a:pPr algn="l"/>
                      <a:endParaRPr lang="en-US" sz="1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2052">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a:txBody>
                    <a:bodyPr/>
                    <a:lstStyle/>
                    <a:p>
                      <a:pPr algn="l"/>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r>
              <a:tr h="6385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CP1 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t>-Partial Physical</a:t>
                      </a:r>
                    </a:p>
                    <a:p>
                      <a:pPr algn="l"/>
                      <a:r>
                        <a:rPr lang="en-US" sz="1400" dirty="0" smtClean="0"/>
                        <a:t>-Continuous Verbal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a:txBody>
                    <a:bodyPr/>
                    <a:lstStyle/>
                    <a:p>
                      <a:pPr algn="l"/>
                      <a:r>
                        <a:rPr lang="en-US" sz="1400" dirty="0" smtClean="0"/>
                        <a:t>Independent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-Frequent Verbal</a:t>
                      </a:r>
                    </a:p>
                    <a:p>
                      <a:pPr algn="l"/>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r>
              <a:tr h="223306">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r>
              <a:tr h="638596">
                <a:tc>
                  <a:txBody>
                    <a:bodyPr/>
                    <a:lstStyle/>
                    <a:p>
                      <a:pPr algn="ctr"/>
                      <a:r>
                        <a:rPr lang="en-US" sz="1400" dirty="0" smtClean="0"/>
                        <a:t>CP2 Primary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t>-Limited Verbal</a:t>
                      </a:r>
                    </a:p>
                    <a:p>
                      <a:pPr algn="l"/>
                      <a:r>
                        <a:rPr lang="en-US" sz="1400" dirty="0" smtClean="0"/>
                        <a:t>-Limited Gestural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en-US" sz="1400" dirty="0" smtClean="0"/>
                        <a:t>-Limited Verbal</a:t>
                      </a:r>
                    </a:p>
                    <a:p>
                      <a:pPr algn="l"/>
                      <a:r>
                        <a:rPr lang="en-US" sz="1400" dirty="0" smtClean="0"/>
                        <a:t>-Limited Gestural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t>-Limited</a:t>
                      </a:r>
                      <a:r>
                        <a:rPr lang="en-US" sz="1400" baseline="0" dirty="0" smtClean="0"/>
                        <a:t> </a:t>
                      </a:r>
                      <a:r>
                        <a:rPr lang="en-US" sz="1400" dirty="0" smtClean="0"/>
                        <a:t>Verbal</a:t>
                      </a:r>
                    </a:p>
                    <a:p>
                      <a:pPr algn="l"/>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l"/>
                      <a:r>
                        <a:rPr lang="en-US" sz="1400" dirty="0" smtClean="0"/>
                        <a:t>-Limited Verbal</a:t>
                      </a:r>
                    </a:p>
                    <a:p>
                      <a:pPr algn="l"/>
                      <a:r>
                        <a:rPr lang="en-US" sz="1400" dirty="0" smtClean="0"/>
                        <a:t>-Limited Gestural</a:t>
                      </a:r>
                    </a:p>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t>- Limited Verbal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-Limited Verbal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Independent</a:t>
                      </a:r>
                    </a:p>
                    <a:p>
                      <a:pPr algn="l"/>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2052">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a:txBody>
                    <a:bodyPr/>
                    <a:lstStyle/>
                    <a:p>
                      <a:pPr algn="ct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a:txBody>
                    <a:bodyPr/>
                    <a:lstStyle/>
                    <a:p>
                      <a:pPr algn="l"/>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r>
              <a:tr h="6385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CP2 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dirty="0" smtClean="0"/>
                        <a:t>--Limited Verbal</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a:txBody>
                    <a:bodyPr/>
                    <a:lstStyle/>
                    <a:p>
                      <a:pPr algn="l"/>
                      <a:r>
                        <a:rPr lang="en-US" sz="1400" dirty="0" smtClean="0"/>
                        <a:t>-Limited Verbal</a:t>
                      </a:r>
                    </a:p>
                    <a:p>
                      <a:pPr algn="l"/>
                      <a:r>
                        <a:rPr lang="en-US" sz="1400" dirty="0" smtClean="0"/>
                        <a:t>-Limited Gestural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c>
                  <a:txBody>
                    <a:bodyPr/>
                    <a:lstStyle/>
                    <a:p>
                      <a:pPr algn="l"/>
                      <a:r>
                        <a:rPr lang="en-US" sz="1400" dirty="0" smtClean="0"/>
                        <a:t>Independent</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US" sz="1400" dirty="0"/>
                    </a:p>
                  </a:txBody>
                  <a:tcPr anchor="ctr"/>
                </a:tc>
              </a:tr>
              <a:tr h="38105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gridSpan="2">
                  <a:txBody>
                    <a:bodyPr/>
                    <a:lstStyle/>
                    <a:p>
                      <a:pPr algn="ctr"/>
                      <a:r>
                        <a:rPr lang="en-US" sz="1400" dirty="0" smtClean="0">
                          <a:solidFill>
                            <a:schemeClr val="tx1"/>
                          </a:solidFill>
                        </a:rPr>
                        <a:t>Independence</a:t>
                      </a:r>
                      <a:endParaRPr 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dirty="0"/>
                    </a:p>
                  </a:txBody>
                  <a:tcPr/>
                </a:tc>
                <a:tc gridSpan="2">
                  <a:txBody>
                    <a:bodyPr/>
                    <a:lstStyle/>
                    <a:p>
                      <a:pPr algn="ctr"/>
                      <a:r>
                        <a:rPr lang="en-US" sz="1400" dirty="0" smtClean="0">
                          <a:solidFill>
                            <a:schemeClr val="tx1"/>
                          </a:solidFill>
                        </a:rPr>
                        <a:t>Independence</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tc gridSpan="2">
                  <a:txBody>
                    <a:bodyPr/>
                    <a:lstStyle/>
                    <a:p>
                      <a:pPr algn="ctr"/>
                      <a:r>
                        <a:rPr lang="en-US" sz="1400" dirty="0" smtClean="0"/>
                        <a:t>Independence</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US"/>
                    </a:p>
                  </a:txBody>
                  <a:tcPr/>
                </a:tc>
              </a:tr>
            </a:tbl>
          </a:graphicData>
        </a:graphic>
      </p:graphicFrame>
      <p:sp>
        <p:nvSpPr>
          <p:cNvPr id="9" name="Up Arrow 8"/>
          <p:cNvSpPr/>
          <p:nvPr/>
        </p:nvSpPr>
        <p:spPr>
          <a:xfrm>
            <a:off x="2209800" y="6159895"/>
            <a:ext cx="152400" cy="2762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Up Arrow 9"/>
          <p:cNvSpPr/>
          <p:nvPr/>
        </p:nvSpPr>
        <p:spPr>
          <a:xfrm>
            <a:off x="6781800" y="6171479"/>
            <a:ext cx="152400" cy="2762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2"/>
          <p:cNvSpPr/>
          <p:nvPr/>
        </p:nvSpPr>
        <p:spPr>
          <a:xfrm>
            <a:off x="4514850" y="6159895"/>
            <a:ext cx="152400" cy="276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22401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p:nvPr>
        </p:nvSpPr>
        <p:spPr>
          <a:xfrm>
            <a:off x="457200" y="304800"/>
            <a:ext cx="8382000" cy="1143000"/>
          </a:xfrm>
        </p:spPr>
        <p:txBody>
          <a:bodyPr/>
          <a:lstStyle/>
          <a:p>
            <a:r>
              <a:rPr lang="en-US" sz="4000" dirty="0" smtClean="0"/>
              <a:t>Demonstrating Achievement/Progress</a:t>
            </a:r>
            <a:endParaRPr lang="en-US" sz="4000" dirty="0" smtClean="0">
              <a:solidFill>
                <a:srgbClr val="CC6600"/>
              </a:solidFill>
            </a:endParaRPr>
          </a:p>
        </p:txBody>
      </p:sp>
      <p:sp>
        <p:nvSpPr>
          <p:cNvPr id="157699" name="Rectangle 3"/>
          <p:cNvSpPr>
            <a:spLocks noGrp="1"/>
          </p:cNvSpPr>
          <p:nvPr>
            <p:ph type="body" idx="1"/>
          </p:nvPr>
        </p:nvSpPr>
        <p:spPr>
          <a:xfrm>
            <a:off x="533400" y="1676400"/>
            <a:ext cx="8153400" cy="4525963"/>
          </a:xfrm>
        </p:spPr>
        <p:txBody>
          <a:bodyPr/>
          <a:lstStyle/>
          <a:p>
            <a:pPr marL="341313" indent="-341313"/>
            <a:r>
              <a:rPr lang="en-US" sz="2800" dirty="0" smtClean="0"/>
              <a:t>If there is no change in either accuracy, complexity, or independence, A/P score is “1.”</a:t>
            </a:r>
          </a:p>
          <a:p>
            <a:pPr marL="341313" indent="-341313"/>
            <a:r>
              <a:rPr lang="en-US" sz="2800" dirty="0" smtClean="0"/>
              <a:t>If the tasks from one collection period to the other are too different, A/P score is “1.”</a:t>
            </a:r>
          </a:p>
          <a:p>
            <a:pPr lvl="1"/>
            <a:r>
              <a:rPr lang="en-US" dirty="0" smtClean="0"/>
              <a:t>No consistent skill to evaluate across the two collection periods</a:t>
            </a:r>
          </a:p>
        </p:txBody>
      </p:sp>
      <p:sp>
        <p:nvSpPr>
          <p:cNvPr id="2" name="Slide Number Placeholder 1"/>
          <p:cNvSpPr>
            <a:spLocks noGrp="1"/>
          </p:cNvSpPr>
          <p:nvPr>
            <p:ph type="sldNum" sz="quarter" idx="10"/>
          </p:nvPr>
        </p:nvSpPr>
        <p:spPr/>
        <p:txBody>
          <a:bodyPr/>
          <a:lstStyle/>
          <a:p>
            <a:pPr>
              <a:defRPr/>
            </a:pPr>
            <a:fld id="{18D6BBE3-2A52-4E0B-96BB-5B1F26ADCEA2}" type="slidenum">
              <a:rPr lang="en-US" smtClean="0"/>
              <a:pPr>
                <a:defRPr/>
              </a:pPr>
              <a:t>61</a:t>
            </a:fld>
            <a:endParaRPr lang="en-US" dirty="0"/>
          </a:p>
        </p:txBody>
      </p:sp>
    </p:spTree>
    <p:extLst>
      <p:ext uri="{BB962C8B-B14F-4D97-AF65-F5344CB8AC3E}">
        <p14:creationId xmlns:p14="http://schemas.microsoft.com/office/powerpoint/2010/main" val="40598317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dirty="0" smtClean="0"/>
              <a:t>You Score It</a:t>
            </a:r>
          </a:p>
        </p:txBody>
      </p:sp>
      <p:sp>
        <p:nvSpPr>
          <p:cNvPr id="446467" name="Rectangle 3"/>
          <p:cNvSpPr>
            <a:spLocks noGrp="1" noChangeArrowheads="1"/>
          </p:cNvSpPr>
          <p:nvPr>
            <p:ph idx="1"/>
          </p:nvPr>
        </p:nvSpPr>
        <p:spPr bwMode="auto">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68325" indent="-222250" defTabSz="914400">
              <a:buFont typeface="Arial" pitchFamily="34" charset="0"/>
              <a:buNone/>
            </a:pPr>
            <a:r>
              <a:rPr lang="en-US" dirty="0" smtClean="0"/>
              <a:t>					Now, it’s your turn...</a:t>
            </a:r>
          </a:p>
          <a:p>
            <a:pPr marL="568325" indent="-222250" defTabSz="914400">
              <a:buFont typeface="Arial" pitchFamily="34" charset="0"/>
              <a:buNone/>
            </a:pPr>
            <a:endParaRPr lang="en-US" dirty="0" smtClean="0"/>
          </a:p>
          <a:p>
            <a:pPr marL="568325" indent="-222250" defTabSz="914400"/>
            <a:r>
              <a:rPr lang="en-US" dirty="0" smtClean="0"/>
              <a:t>Review the following student entries and assign scores for </a:t>
            </a:r>
            <a:r>
              <a:rPr lang="en-US" b="1" i="1" dirty="0" smtClean="0"/>
              <a:t>Fidelity to Standard, Context, and Achievement/Progress.</a:t>
            </a:r>
          </a:p>
          <a:p>
            <a:pPr marL="568325" indent="-222250" defTabSz="914400"/>
            <a:r>
              <a:rPr lang="en-US" dirty="0" smtClean="0"/>
              <a:t>Discuss as a group.</a:t>
            </a:r>
          </a:p>
        </p:txBody>
      </p:sp>
      <p:sp>
        <p:nvSpPr>
          <p:cNvPr id="4" name="Rectangle 3"/>
          <p:cNvSpPr>
            <a:spLocks noGrp="1" noChangeArrowheads="1"/>
          </p:cNvSpPr>
          <p:nvPr>
            <p:ph type="sldNum" sz="quarter" idx="10"/>
          </p:nvPr>
        </p:nvSpPr>
        <p:spPr/>
        <p:txBody>
          <a:bodyPr/>
          <a:lstStyle/>
          <a:p>
            <a:fld id="{AA42201A-1851-401A-B482-CDD93F7B5DB2}" type="slidenum">
              <a:rPr lang="en-US"/>
              <a:pPr/>
              <a:t>62</a:t>
            </a:fld>
            <a:endParaRPr lang="en-US"/>
          </a:p>
        </p:txBody>
      </p:sp>
      <p:pic>
        <p:nvPicPr>
          <p:cNvPr id="5" name="Picture 2" descr="MCj007882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533400"/>
            <a:ext cx="3429000" cy="1955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762000" y="1054100"/>
            <a:ext cx="304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a:solidFill>
                  <a:srgbClr val="FF0000"/>
                </a:solidFill>
              </a:rPr>
              <a:t>2</a:t>
            </a:r>
          </a:p>
        </p:txBody>
      </p:sp>
      <p:sp>
        <p:nvSpPr>
          <p:cNvPr id="7" name="Text Box 5"/>
          <p:cNvSpPr txBox="1">
            <a:spLocks noChangeArrowheads="1"/>
          </p:cNvSpPr>
          <p:nvPr/>
        </p:nvSpPr>
        <p:spPr bwMode="auto">
          <a:xfrm rot="21308080">
            <a:off x="1638300" y="977900"/>
            <a:ext cx="304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smtClean="0">
                <a:solidFill>
                  <a:srgbClr val="FF0000"/>
                </a:solidFill>
              </a:rPr>
              <a:t>3</a:t>
            </a:r>
            <a:endParaRPr lang="en-US" sz="2400" b="1" dirty="0">
              <a:solidFill>
                <a:srgbClr val="FF0000"/>
              </a:solidFill>
            </a:endParaRPr>
          </a:p>
        </p:txBody>
      </p:sp>
      <p:sp>
        <p:nvSpPr>
          <p:cNvPr id="8" name="Text Box 5"/>
          <p:cNvSpPr txBox="1">
            <a:spLocks noChangeArrowheads="1"/>
          </p:cNvSpPr>
          <p:nvPr/>
        </p:nvSpPr>
        <p:spPr bwMode="auto">
          <a:xfrm rot="21296423">
            <a:off x="2514600" y="918687"/>
            <a:ext cx="3048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smtClean="0">
                <a:solidFill>
                  <a:srgbClr val="FF0000"/>
                </a:solidFill>
              </a:rPr>
              <a:t>3</a:t>
            </a:r>
            <a:endParaRPr lang="en-US" sz="2400" b="1" dirty="0">
              <a:solidFill>
                <a:srgbClr val="FF0000"/>
              </a:solidFill>
            </a:endParaRPr>
          </a:p>
        </p:txBody>
      </p:sp>
    </p:spTree>
    <p:extLst>
      <p:ext uri="{BB962C8B-B14F-4D97-AF65-F5344CB8AC3E}">
        <p14:creationId xmlns:p14="http://schemas.microsoft.com/office/powerpoint/2010/main" val="2401531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You Score It</a:t>
            </a:r>
            <a:endParaRPr lang="en-US" dirty="0"/>
          </a:p>
        </p:txBody>
      </p:sp>
      <p:sp>
        <p:nvSpPr>
          <p:cNvPr id="3" name="Content Placeholder 2"/>
          <p:cNvSpPr>
            <a:spLocks noGrp="1"/>
          </p:cNvSpPr>
          <p:nvPr>
            <p:ph idx="1"/>
          </p:nvPr>
        </p:nvSpPr>
        <p:spPr>
          <a:xfrm>
            <a:off x="457200" y="1524000"/>
            <a:ext cx="8229600" cy="4525963"/>
          </a:xfrm>
        </p:spPr>
        <p:txBody>
          <a:bodyPr/>
          <a:lstStyle/>
          <a:p>
            <a:pPr marL="0" indent="0">
              <a:buNone/>
            </a:pPr>
            <a:r>
              <a:rPr lang="en-US" sz="2400" b="1" dirty="0"/>
              <a:t>Sample </a:t>
            </a:r>
            <a:r>
              <a:rPr lang="en-US" sz="2400" b="1" dirty="0" smtClean="0"/>
              <a:t>Entry 1</a:t>
            </a:r>
            <a:endParaRPr lang="en-US" sz="2400" b="1" dirty="0"/>
          </a:p>
          <a:p>
            <a:r>
              <a:rPr lang="en-US" sz="2400" dirty="0"/>
              <a:t>Grade: 4 Numbers and Operations in Base 10</a:t>
            </a:r>
          </a:p>
          <a:p>
            <a:r>
              <a:rPr lang="en-US" sz="2400" dirty="0"/>
              <a:t>Standard: MCC.4.NBT.2 Read and write multi-digit whole numbers using base-ten </a:t>
            </a:r>
            <a:r>
              <a:rPr lang="en-US" sz="2400" dirty="0" smtClean="0"/>
              <a:t>numerals, number </a:t>
            </a:r>
            <a:r>
              <a:rPr lang="en-US" sz="2400" dirty="0"/>
              <a:t>names, and expanded form. Compare two </a:t>
            </a:r>
            <a:r>
              <a:rPr lang="en-US" sz="2400" dirty="0" smtClean="0"/>
              <a:t>multi-digit numbers </a:t>
            </a:r>
            <a:r>
              <a:rPr lang="en-US" sz="2400" dirty="0"/>
              <a:t>based on meanings of the digits in each place, using &gt;, </a:t>
            </a:r>
            <a:r>
              <a:rPr lang="en-US" sz="2400" dirty="0" smtClean="0"/>
              <a:t>+, and </a:t>
            </a:r>
            <a:r>
              <a:rPr lang="en-US" sz="2400" dirty="0"/>
              <a:t>&lt; symbols to record the results of comparisons.</a:t>
            </a:r>
          </a:p>
          <a:p>
            <a:r>
              <a:rPr lang="en-US" sz="2400" dirty="0"/>
              <a:t>Element/Indicator: N/A</a:t>
            </a:r>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63</a:t>
            </a:fld>
            <a:endParaRPr lang="en-US" dirty="0"/>
          </a:p>
        </p:txBody>
      </p:sp>
    </p:spTree>
    <p:extLst>
      <p:ext uri="{BB962C8B-B14F-4D97-AF65-F5344CB8AC3E}">
        <p14:creationId xmlns:p14="http://schemas.microsoft.com/office/powerpoint/2010/main" val="935475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64</a:t>
            </a:fld>
            <a:endParaRPr lang="en-US" dirty="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762000"/>
            <a:ext cx="4223462"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776111"/>
            <a:ext cx="4230968"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514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65</a:t>
            </a:fld>
            <a:endParaRPr lang="en-US" dirty="0"/>
          </a:p>
        </p:txBody>
      </p:sp>
      <p:sp>
        <p:nvSpPr>
          <p:cNvPr id="5" name="Title 7"/>
          <p:cNvSpPr txBox="1">
            <a:spLocks/>
          </p:cNvSpPr>
          <p:nvPr/>
        </p:nvSpPr>
        <p:spPr>
          <a:xfrm>
            <a:off x="457200" y="249387"/>
            <a:ext cx="8229600" cy="461665"/>
          </a:xfrm>
          <a:prstGeom prst="rect">
            <a:avLst/>
          </a:prstGeom>
          <a:noFill/>
        </p:spPr>
        <p:txBody>
          <a:bodyPr wrap="square" rtlCol="0">
            <a:spAutoFit/>
          </a:bodyPr>
          <a:lstStyle>
            <a:lvl1pPr algn="ctr" rtl="0" fontAlgn="base">
              <a:spcBef>
                <a:spcPct val="0"/>
              </a:spcBef>
              <a:spcAft>
                <a:spcPct val="0"/>
              </a:spcAft>
              <a:defRPr sz="4400" b="1" kern="1200">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libri" pitchFamily="34" charset="0"/>
              </a:defRPr>
            </a:lvl2pPr>
            <a:lvl3pPr algn="ctr" rtl="0" fontAlgn="base">
              <a:spcBef>
                <a:spcPct val="0"/>
              </a:spcBef>
              <a:spcAft>
                <a:spcPct val="0"/>
              </a:spcAft>
              <a:defRPr sz="4400" b="1">
                <a:solidFill>
                  <a:schemeClr val="tx1"/>
                </a:solidFill>
                <a:latin typeface="Calibri" pitchFamily="34" charset="0"/>
              </a:defRPr>
            </a:lvl3pPr>
            <a:lvl4pPr algn="ctr" rtl="0" fontAlgn="base">
              <a:spcBef>
                <a:spcPct val="0"/>
              </a:spcBef>
              <a:spcAft>
                <a:spcPct val="0"/>
              </a:spcAft>
              <a:defRPr sz="4400" b="1">
                <a:solidFill>
                  <a:schemeClr val="tx1"/>
                </a:solidFill>
                <a:latin typeface="Calibri" pitchFamily="34" charset="0"/>
              </a:defRPr>
            </a:lvl4pPr>
            <a:lvl5pPr algn="ctr" rtl="0" fontAlgn="base">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r>
              <a:rPr lang="en-US" sz="2400" b="0" dirty="0" smtClean="0"/>
              <a:t>Collection Period 1 Primary Evidence</a:t>
            </a:r>
            <a:endParaRPr lang="en-US" sz="2400" b="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4283612"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709" y="914400"/>
            <a:ext cx="4184882"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9894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66</a:t>
            </a:fld>
            <a:endParaRPr lang="en-US" dirty="0"/>
          </a:p>
        </p:txBody>
      </p:sp>
      <p:sp>
        <p:nvSpPr>
          <p:cNvPr id="5" name="Title 7"/>
          <p:cNvSpPr txBox="1">
            <a:spLocks/>
          </p:cNvSpPr>
          <p:nvPr/>
        </p:nvSpPr>
        <p:spPr>
          <a:xfrm>
            <a:off x="457200" y="249387"/>
            <a:ext cx="8229600" cy="461665"/>
          </a:xfrm>
          <a:prstGeom prst="rect">
            <a:avLst/>
          </a:prstGeom>
          <a:noFill/>
        </p:spPr>
        <p:txBody>
          <a:bodyPr wrap="square" rtlCol="0">
            <a:spAutoFit/>
          </a:bodyPr>
          <a:lstStyle>
            <a:lvl1pPr algn="ctr" rtl="0" fontAlgn="base">
              <a:spcBef>
                <a:spcPct val="0"/>
              </a:spcBef>
              <a:spcAft>
                <a:spcPct val="0"/>
              </a:spcAft>
              <a:defRPr sz="4400" b="1" kern="1200">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libri" pitchFamily="34" charset="0"/>
              </a:defRPr>
            </a:lvl2pPr>
            <a:lvl3pPr algn="ctr" rtl="0" fontAlgn="base">
              <a:spcBef>
                <a:spcPct val="0"/>
              </a:spcBef>
              <a:spcAft>
                <a:spcPct val="0"/>
              </a:spcAft>
              <a:defRPr sz="4400" b="1">
                <a:solidFill>
                  <a:schemeClr val="tx1"/>
                </a:solidFill>
                <a:latin typeface="Calibri" pitchFamily="34" charset="0"/>
              </a:defRPr>
            </a:lvl3pPr>
            <a:lvl4pPr algn="ctr" rtl="0" fontAlgn="base">
              <a:spcBef>
                <a:spcPct val="0"/>
              </a:spcBef>
              <a:spcAft>
                <a:spcPct val="0"/>
              </a:spcAft>
              <a:defRPr sz="4400" b="1">
                <a:solidFill>
                  <a:schemeClr val="tx1"/>
                </a:solidFill>
                <a:latin typeface="Calibri" pitchFamily="34" charset="0"/>
              </a:defRPr>
            </a:lvl4pPr>
            <a:lvl5pPr algn="ctr" rtl="0" fontAlgn="base">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r>
              <a:rPr lang="en-US" sz="2400" b="0" dirty="0" smtClean="0"/>
              <a:t>Collection Period 1 Secondary Evidence</a:t>
            </a:r>
            <a:endParaRPr lang="en-US" sz="2400" b="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914400"/>
            <a:ext cx="4076700" cy="5519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914400"/>
            <a:ext cx="41910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7312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6869343-0379-4214-AACB-704E4BEFD393}" type="slidenum">
              <a:rPr lang="en-US" smtClean="0"/>
              <a:pPr>
                <a:defRPr/>
              </a:pPr>
              <a:t>67</a:t>
            </a:fld>
            <a:endParaRPr lang="en-US" dirty="0"/>
          </a:p>
        </p:txBody>
      </p:sp>
      <p:sp>
        <p:nvSpPr>
          <p:cNvPr id="8" name="Title 7"/>
          <p:cNvSpPr txBox="1">
            <a:spLocks noGrp="1"/>
          </p:cNvSpPr>
          <p:nvPr>
            <p:ph type="title"/>
          </p:nvPr>
        </p:nvSpPr>
        <p:spPr>
          <a:xfrm>
            <a:off x="457200" y="249387"/>
            <a:ext cx="8229600" cy="461665"/>
          </a:xfrm>
          <a:prstGeom prst="rect">
            <a:avLst/>
          </a:prstGeom>
          <a:noFill/>
        </p:spPr>
        <p:txBody>
          <a:bodyPr wrap="square" rtlCol="0">
            <a:spAutoFit/>
          </a:bodyPr>
          <a:lstStyle/>
          <a:p>
            <a:r>
              <a:rPr lang="en-US" sz="2400" b="0" dirty="0" smtClean="0"/>
              <a:t>Collection Period 2 Primary Evidence</a:t>
            </a:r>
            <a:endParaRPr lang="en-US" sz="2400" b="0"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738" y="762000"/>
            <a:ext cx="39624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62000"/>
            <a:ext cx="4300947"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8843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68</a:t>
            </a:fld>
            <a:endParaRPr lang="en-US" dirty="0"/>
          </a:p>
        </p:txBody>
      </p:sp>
      <p:sp>
        <p:nvSpPr>
          <p:cNvPr id="6" name="Title 7"/>
          <p:cNvSpPr txBox="1">
            <a:spLocks/>
          </p:cNvSpPr>
          <p:nvPr/>
        </p:nvSpPr>
        <p:spPr>
          <a:xfrm>
            <a:off x="457200" y="249387"/>
            <a:ext cx="8229600" cy="461665"/>
          </a:xfrm>
          <a:prstGeom prst="rect">
            <a:avLst/>
          </a:prstGeom>
          <a:noFill/>
        </p:spPr>
        <p:txBody>
          <a:bodyPr wrap="square" rtlCol="0">
            <a:spAutoFit/>
          </a:bodyPr>
          <a:lstStyle>
            <a:lvl1pPr algn="ctr" rtl="0" fontAlgn="base">
              <a:spcBef>
                <a:spcPct val="0"/>
              </a:spcBef>
              <a:spcAft>
                <a:spcPct val="0"/>
              </a:spcAft>
              <a:defRPr sz="4400" b="1" kern="1200">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libri" pitchFamily="34" charset="0"/>
              </a:defRPr>
            </a:lvl2pPr>
            <a:lvl3pPr algn="ctr" rtl="0" fontAlgn="base">
              <a:spcBef>
                <a:spcPct val="0"/>
              </a:spcBef>
              <a:spcAft>
                <a:spcPct val="0"/>
              </a:spcAft>
              <a:defRPr sz="4400" b="1">
                <a:solidFill>
                  <a:schemeClr val="tx1"/>
                </a:solidFill>
                <a:latin typeface="Calibri" pitchFamily="34" charset="0"/>
              </a:defRPr>
            </a:lvl3pPr>
            <a:lvl4pPr algn="ctr" rtl="0" fontAlgn="base">
              <a:spcBef>
                <a:spcPct val="0"/>
              </a:spcBef>
              <a:spcAft>
                <a:spcPct val="0"/>
              </a:spcAft>
              <a:defRPr sz="4400" b="1">
                <a:solidFill>
                  <a:schemeClr val="tx1"/>
                </a:solidFill>
                <a:latin typeface="Calibri" pitchFamily="34" charset="0"/>
              </a:defRPr>
            </a:lvl4pPr>
            <a:lvl5pPr algn="ctr" rtl="0" fontAlgn="base">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r>
              <a:rPr lang="en-US" sz="2400" b="0" dirty="0" smtClean="0"/>
              <a:t>Collection Period 2 Primary Evidence</a:t>
            </a:r>
            <a:endParaRPr lang="en-US" sz="2400" b="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914400"/>
            <a:ext cx="6226399"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2873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69</a:t>
            </a:fld>
            <a:endParaRPr lang="en-US" dirty="0"/>
          </a:p>
        </p:txBody>
      </p:sp>
      <p:sp>
        <p:nvSpPr>
          <p:cNvPr id="6" name="Title 7"/>
          <p:cNvSpPr txBox="1">
            <a:spLocks/>
          </p:cNvSpPr>
          <p:nvPr/>
        </p:nvSpPr>
        <p:spPr>
          <a:xfrm>
            <a:off x="457200" y="249387"/>
            <a:ext cx="8229600" cy="461665"/>
          </a:xfrm>
          <a:prstGeom prst="rect">
            <a:avLst/>
          </a:prstGeom>
          <a:noFill/>
        </p:spPr>
        <p:txBody>
          <a:bodyPr wrap="square" rtlCol="0">
            <a:spAutoFit/>
          </a:bodyPr>
          <a:lstStyle>
            <a:lvl1pPr algn="ctr" rtl="0" fontAlgn="base">
              <a:spcBef>
                <a:spcPct val="0"/>
              </a:spcBef>
              <a:spcAft>
                <a:spcPct val="0"/>
              </a:spcAft>
              <a:defRPr sz="4400" b="1" kern="1200">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libri" pitchFamily="34" charset="0"/>
              </a:defRPr>
            </a:lvl2pPr>
            <a:lvl3pPr algn="ctr" rtl="0" fontAlgn="base">
              <a:spcBef>
                <a:spcPct val="0"/>
              </a:spcBef>
              <a:spcAft>
                <a:spcPct val="0"/>
              </a:spcAft>
              <a:defRPr sz="4400" b="1">
                <a:solidFill>
                  <a:schemeClr val="tx1"/>
                </a:solidFill>
                <a:latin typeface="Calibri" pitchFamily="34" charset="0"/>
              </a:defRPr>
            </a:lvl3pPr>
            <a:lvl4pPr algn="ctr" rtl="0" fontAlgn="base">
              <a:spcBef>
                <a:spcPct val="0"/>
              </a:spcBef>
              <a:spcAft>
                <a:spcPct val="0"/>
              </a:spcAft>
              <a:defRPr sz="4400" b="1">
                <a:solidFill>
                  <a:schemeClr val="tx1"/>
                </a:solidFill>
                <a:latin typeface="Calibri" pitchFamily="34" charset="0"/>
              </a:defRPr>
            </a:lvl4pPr>
            <a:lvl5pPr algn="ctr" rtl="0" fontAlgn="base">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r>
              <a:rPr lang="en-US" sz="2400" b="0" dirty="0" smtClean="0"/>
              <a:t>Collection Period 2 Primary Evidence</a:t>
            </a:r>
            <a:endParaRPr lang="en-US" sz="2400" b="0"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8" y="838200"/>
            <a:ext cx="4119562"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32338"/>
            <a:ext cx="4381005"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1633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p:cNvSpPr>
          <p:nvPr>
            <p:ph type="title"/>
          </p:nvPr>
        </p:nvSpPr>
        <p:spPr>
          <a:xfrm>
            <a:off x="381000" y="152400"/>
            <a:ext cx="8534400" cy="1143000"/>
          </a:xfrm>
        </p:spPr>
        <p:txBody>
          <a:bodyPr/>
          <a:lstStyle/>
          <a:p>
            <a:r>
              <a:rPr lang="en-US" sz="4000" dirty="0" smtClean="0"/>
              <a:t>How to Document Effectively</a:t>
            </a:r>
          </a:p>
        </p:txBody>
      </p:sp>
      <p:sp>
        <p:nvSpPr>
          <p:cNvPr id="47107" name="Rectangle 3"/>
          <p:cNvSpPr>
            <a:spLocks noGrp="1"/>
          </p:cNvSpPr>
          <p:nvPr>
            <p:ph type="body" idx="1"/>
          </p:nvPr>
        </p:nvSpPr>
        <p:spPr>
          <a:xfrm>
            <a:off x="457200" y="1371600"/>
            <a:ext cx="8153400" cy="5181600"/>
          </a:xfrm>
        </p:spPr>
        <p:txBody>
          <a:bodyPr/>
          <a:lstStyle/>
          <a:p>
            <a:pPr marL="0" indent="0">
              <a:lnSpc>
                <a:spcPct val="80000"/>
              </a:lnSpc>
              <a:buFont typeface="Arial" charset="0"/>
              <a:buNone/>
            </a:pPr>
            <a:r>
              <a:rPr lang="en-US" sz="2800" dirty="0" smtClean="0"/>
              <a:t>When annotating evidence, effective documentation should answer the following </a:t>
            </a:r>
            <a:r>
              <a:rPr lang="en-US" sz="2800" dirty="0"/>
              <a:t>7</a:t>
            </a:r>
            <a:r>
              <a:rPr lang="en-US" sz="2800" dirty="0" smtClean="0"/>
              <a:t> questions:</a:t>
            </a:r>
          </a:p>
          <a:p>
            <a:pPr marL="0" indent="0">
              <a:lnSpc>
                <a:spcPct val="80000"/>
              </a:lnSpc>
              <a:buFont typeface="Arial" charset="0"/>
              <a:buNone/>
            </a:pPr>
            <a:endParaRPr lang="en-US" sz="2800" dirty="0" smtClean="0"/>
          </a:p>
          <a:p>
            <a:pPr marL="914400" lvl="1" indent="-457200">
              <a:lnSpc>
                <a:spcPct val="80000"/>
              </a:lnSpc>
              <a:spcBef>
                <a:spcPts val="1200"/>
              </a:spcBef>
              <a:buFont typeface="+mj-lt"/>
              <a:buAutoNum type="arabicPeriod"/>
            </a:pPr>
            <a:r>
              <a:rPr lang="en-US" sz="2400" dirty="0" smtClean="0"/>
              <a:t>What, specifically, was the student asked to do as it </a:t>
            </a:r>
            <a:r>
              <a:rPr lang="en-US" sz="2400" b="1" dirty="0" smtClean="0"/>
              <a:t>aligns to the standard and element/indicator</a:t>
            </a:r>
            <a:r>
              <a:rPr lang="en-US" sz="2400" dirty="0" smtClean="0"/>
              <a:t>?</a:t>
            </a:r>
          </a:p>
          <a:p>
            <a:pPr marL="914400" lvl="1" indent="-457200">
              <a:lnSpc>
                <a:spcPct val="80000"/>
              </a:lnSpc>
              <a:buFont typeface="+mj-lt"/>
              <a:buAutoNum type="arabicPeriod"/>
            </a:pPr>
            <a:r>
              <a:rPr lang="en-US" sz="2400" dirty="0" smtClean="0"/>
              <a:t>What were the actual questions/actions asked of the student?</a:t>
            </a:r>
          </a:p>
          <a:p>
            <a:pPr marL="914400" lvl="1" indent="-457200">
              <a:lnSpc>
                <a:spcPct val="80000"/>
              </a:lnSpc>
              <a:buFont typeface="+mj-lt"/>
              <a:buAutoNum type="arabicPeriod"/>
            </a:pPr>
            <a:r>
              <a:rPr lang="en-US" sz="2400" dirty="0" smtClean="0"/>
              <a:t>What were the student’s answers? How did he/she respond?</a:t>
            </a:r>
          </a:p>
          <a:p>
            <a:pPr marL="914400" lvl="1" indent="-457200">
              <a:lnSpc>
                <a:spcPct val="80000"/>
              </a:lnSpc>
              <a:buFont typeface="+mj-lt"/>
              <a:buAutoNum type="arabicPeriod"/>
            </a:pPr>
            <a:r>
              <a:rPr lang="en-US" sz="2400" dirty="0" smtClean="0"/>
              <a:t>Were the answers/responses correct? Has evaluation of student performance by the teacher been clearly documented?</a:t>
            </a:r>
          </a:p>
        </p:txBody>
      </p:sp>
      <p:sp>
        <p:nvSpPr>
          <p:cNvPr id="2" name="Slide Number Placeholder 1"/>
          <p:cNvSpPr>
            <a:spLocks noGrp="1"/>
          </p:cNvSpPr>
          <p:nvPr>
            <p:ph type="sldNum" sz="quarter" idx="10"/>
          </p:nvPr>
        </p:nvSpPr>
        <p:spPr/>
        <p:txBody>
          <a:bodyPr/>
          <a:lstStyle/>
          <a:p>
            <a:pPr>
              <a:defRPr/>
            </a:pPr>
            <a:fld id="{18D6BBE3-2A52-4E0B-96BB-5B1F26ADCEA2}" type="slidenum">
              <a:rPr lang="en-US" smtClean="0"/>
              <a:pPr>
                <a:defRPr/>
              </a:pPr>
              <a:t>7</a:t>
            </a:fld>
            <a:endParaRPr 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You Score It</a:t>
            </a:r>
            <a:endParaRPr lang="en-US" dirty="0"/>
          </a:p>
        </p:txBody>
      </p:sp>
      <p:sp>
        <p:nvSpPr>
          <p:cNvPr id="3" name="Content Placeholder 2"/>
          <p:cNvSpPr>
            <a:spLocks noGrp="1"/>
          </p:cNvSpPr>
          <p:nvPr>
            <p:ph idx="1"/>
          </p:nvPr>
        </p:nvSpPr>
        <p:spPr>
          <a:xfrm>
            <a:off x="457200" y="1600200"/>
            <a:ext cx="8229600" cy="4678363"/>
          </a:xfrm>
        </p:spPr>
        <p:txBody>
          <a:bodyPr/>
          <a:lstStyle/>
          <a:p>
            <a:pPr marL="0" indent="0">
              <a:buNone/>
            </a:pPr>
            <a:r>
              <a:rPr lang="en-US" sz="2000" b="1" dirty="0" smtClean="0"/>
              <a:t>Scores for Sample Entry 1: </a:t>
            </a:r>
          </a:p>
          <a:p>
            <a:pPr marL="0" indent="0">
              <a:buNone/>
            </a:pPr>
            <a:endParaRPr lang="en-US" sz="2000" b="1" dirty="0"/>
          </a:p>
          <a:p>
            <a:pPr marL="0" indent="0">
              <a:buNone/>
            </a:pPr>
            <a:endParaRPr lang="en-US" sz="1200" b="1" dirty="0" smtClean="0"/>
          </a:p>
          <a:p>
            <a:pPr marL="0" indent="0">
              <a:buNone/>
            </a:pPr>
            <a:r>
              <a:rPr lang="en-US" sz="2000" b="1" dirty="0" smtClean="0"/>
              <a:t>Fidelity to Standard:	2</a:t>
            </a:r>
            <a:endParaRPr lang="en-US" sz="2000" dirty="0" smtClean="0"/>
          </a:p>
          <a:p>
            <a:pPr marL="0" indent="0">
              <a:buNone/>
            </a:pPr>
            <a:r>
              <a:rPr lang="en-US" sz="2000" dirty="0"/>
              <a:t>All 4 assessment tasks (matching the base 10 numeral to its number name and expanded form) are </a:t>
            </a:r>
            <a:r>
              <a:rPr lang="en-US" sz="2000" dirty="0" smtClean="0"/>
              <a:t>aligned to </a:t>
            </a:r>
            <a:r>
              <a:rPr lang="en-US" sz="2000" dirty="0"/>
              <a:t>the CCGPS content standard. Some aspects of the standard have not been covered, but the student </a:t>
            </a:r>
            <a:r>
              <a:rPr lang="en-US" sz="2000" dirty="0" smtClean="0"/>
              <a:t>work addresses </a:t>
            </a:r>
            <a:r>
              <a:rPr lang="en-US" sz="2000" dirty="0"/>
              <a:t>academic content on an entry level.</a:t>
            </a:r>
            <a:r>
              <a:rPr lang="en-US" sz="2000" dirty="0" smtClean="0"/>
              <a:t> </a:t>
            </a:r>
          </a:p>
          <a:p>
            <a:pPr marL="0" indent="0">
              <a:buNone/>
            </a:pPr>
            <a:endParaRPr lang="en-US" sz="2000" b="1" dirty="0" smtClean="0"/>
          </a:p>
          <a:p>
            <a:pPr marL="0" indent="0">
              <a:buNone/>
            </a:pPr>
            <a:r>
              <a:rPr lang="en-US" sz="2000" b="1" dirty="0" smtClean="0"/>
              <a:t>Context:			3</a:t>
            </a:r>
            <a:endParaRPr lang="en-US" sz="2000" dirty="0" smtClean="0"/>
          </a:p>
          <a:p>
            <a:pPr marL="0" indent="0">
              <a:buNone/>
            </a:pPr>
            <a:r>
              <a:rPr lang="en-US" sz="2000" dirty="0" smtClean="0"/>
              <a:t> </a:t>
            </a:r>
            <a:r>
              <a:rPr lang="en-US" sz="2000" dirty="0"/>
              <a:t>The materials used are grade appropriate. The student work reflects a purposeful simulated application.</a:t>
            </a:r>
            <a:endParaRPr lang="en-US" sz="2000" dirty="0" smtClean="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70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72052131"/>
              </p:ext>
            </p:extLst>
          </p:nvPr>
        </p:nvGraphicFramePr>
        <p:xfrm>
          <a:off x="3581400" y="1371600"/>
          <a:ext cx="4343400" cy="741680"/>
        </p:xfrm>
        <a:graphic>
          <a:graphicData uri="http://schemas.openxmlformats.org/drawingml/2006/table">
            <a:tbl>
              <a:tblPr firstRow="1" bandRow="1">
                <a:tableStyleId>{93296810-A885-4BE3-A3E7-6D5BEEA58F35}</a:tableStyleId>
              </a:tblPr>
              <a:tblGrid>
                <a:gridCol w="1447800"/>
                <a:gridCol w="1447800"/>
                <a:gridCol w="1447800"/>
              </a:tblGrid>
              <a:tr h="370840">
                <a:tc>
                  <a:txBody>
                    <a:bodyPr/>
                    <a:lstStyle/>
                    <a:p>
                      <a:pPr algn="ctr"/>
                      <a:r>
                        <a:rPr lang="en-US" dirty="0" smtClean="0"/>
                        <a:t>Fidelity</a:t>
                      </a:r>
                      <a:endParaRPr lang="en-US" dirty="0"/>
                    </a:p>
                  </a:txBody>
                  <a:tcPr anchor="ctr"/>
                </a:tc>
                <a:tc>
                  <a:txBody>
                    <a:bodyPr/>
                    <a:lstStyle/>
                    <a:p>
                      <a:pPr algn="ctr"/>
                      <a:r>
                        <a:rPr lang="en-US" dirty="0" smtClean="0"/>
                        <a:t>Context</a:t>
                      </a:r>
                      <a:endParaRPr lang="en-US" dirty="0"/>
                    </a:p>
                  </a:txBody>
                  <a:tcPr anchor="ctr"/>
                </a:tc>
                <a:tc>
                  <a:txBody>
                    <a:bodyPr/>
                    <a:lstStyle/>
                    <a:p>
                      <a:pPr algn="ctr"/>
                      <a:r>
                        <a:rPr lang="en-US" dirty="0" smtClean="0"/>
                        <a:t>A/P</a:t>
                      </a:r>
                      <a:endParaRPr lang="en-US" dirty="0"/>
                    </a:p>
                  </a:txBody>
                  <a:tcPr anchor="ctr"/>
                </a:tc>
              </a:tr>
              <a:tr h="370840">
                <a:tc>
                  <a:txBody>
                    <a:bodyPr/>
                    <a:lstStyle/>
                    <a:p>
                      <a:pPr algn="ctr"/>
                      <a:r>
                        <a:rPr lang="en-US" dirty="0" smtClean="0"/>
                        <a:t>2</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3</a:t>
                      </a:r>
                      <a:endParaRPr lang="en-US" dirty="0"/>
                    </a:p>
                  </a:txBody>
                  <a:tcPr anchor="ctr"/>
                </a:tc>
              </a:tr>
            </a:tbl>
          </a:graphicData>
        </a:graphic>
      </p:graphicFrame>
    </p:spTree>
    <p:extLst>
      <p:ext uri="{BB962C8B-B14F-4D97-AF65-F5344CB8AC3E}">
        <p14:creationId xmlns:p14="http://schemas.microsoft.com/office/powerpoint/2010/main" val="14823379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You Score It</a:t>
            </a:r>
            <a:endParaRPr lang="en-US" dirty="0"/>
          </a:p>
        </p:txBody>
      </p:sp>
      <p:sp>
        <p:nvSpPr>
          <p:cNvPr id="3" name="Content Placeholder 2"/>
          <p:cNvSpPr>
            <a:spLocks noGrp="1"/>
          </p:cNvSpPr>
          <p:nvPr>
            <p:ph idx="1"/>
          </p:nvPr>
        </p:nvSpPr>
        <p:spPr>
          <a:xfrm>
            <a:off x="457200" y="1371600"/>
            <a:ext cx="8229600" cy="4525963"/>
          </a:xfrm>
        </p:spPr>
        <p:txBody>
          <a:bodyPr/>
          <a:lstStyle/>
          <a:p>
            <a:pPr marL="0" indent="0">
              <a:buNone/>
            </a:pPr>
            <a:r>
              <a:rPr lang="en-US" sz="2000" b="1" dirty="0"/>
              <a:t>Achievement/Progress:	</a:t>
            </a:r>
            <a:r>
              <a:rPr lang="en-US" sz="2000" b="1" dirty="0" smtClean="0"/>
              <a:t>3</a:t>
            </a:r>
            <a:endParaRPr lang="en-US" sz="2000" dirty="0"/>
          </a:p>
          <a:p>
            <a:pPr marL="0" indent="0">
              <a:buNone/>
            </a:pPr>
            <a:endParaRPr lang="en-US" sz="2000" dirty="0" smtClean="0"/>
          </a:p>
          <a:p>
            <a:r>
              <a:rPr lang="en-US" sz="2000" dirty="0" smtClean="0"/>
              <a:t>The </a:t>
            </a:r>
            <a:r>
              <a:rPr lang="en-US" sz="2000" dirty="0"/>
              <a:t>student work </a:t>
            </a:r>
            <a:r>
              <a:rPr lang="en-US" sz="2000" b="1" dirty="0"/>
              <a:t>increases in accuracy</a:t>
            </a:r>
            <a:r>
              <a:rPr lang="en-US" sz="2000" dirty="0"/>
              <a:t> from Collection Period 1 to Collection Period 2. The student </a:t>
            </a:r>
            <a:r>
              <a:rPr lang="en-US" sz="2000" dirty="0" smtClean="0"/>
              <a:t>improves from </a:t>
            </a:r>
            <a:r>
              <a:rPr lang="en-US" sz="2000" dirty="0"/>
              <a:t>an average of 40% across both tasks in Collection Period 1 to an average of 100% in Collection Period </a:t>
            </a:r>
            <a:r>
              <a:rPr lang="en-US" sz="2000" dirty="0" smtClean="0"/>
              <a:t>2. </a:t>
            </a:r>
          </a:p>
          <a:p>
            <a:r>
              <a:rPr lang="en-US" sz="2000" dirty="0" smtClean="0"/>
              <a:t>The </a:t>
            </a:r>
            <a:r>
              <a:rPr lang="en-US" sz="2000" dirty="0"/>
              <a:t>tasks </a:t>
            </a:r>
            <a:r>
              <a:rPr lang="en-US" sz="2000" b="1" dirty="0"/>
              <a:t>increase in complexity </a:t>
            </a:r>
            <a:r>
              <a:rPr lang="en-US" sz="2000" dirty="0"/>
              <a:t>as the student is asked to provide both the word name and the expanded </a:t>
            </a:r>
            <a:r>
              <a:rPr lang="en-US" sz="2000" dirty="0" smtClean="0"/>
              <a:t>form for </a:t>
            </a:r>
            <a:r>
              <a:rPr lang="en-US" sz="2000" dirty="0"/>
              <a:t>a different set of two-digit numbers in the second collection period. </a:t>
            </a:r>
            <a:endParaRPr lang="en-US" sz="2000" dirty="0" smtClean="0"/>
          </a:p>
          <a:p>
            <a:r>
              <a:rPr lang="en-US" sz="2000" dirty="0" smtClean="0"/>
              <a:t>There </a:t>
            </a:r>
            <a:r>
              <a:rPr lang="en-US" sz="2000" dirty="0"/>
              <a:t>is some </a:t>
            </a:r>
            <a:r>
              <a:rPr lang="en-US" sz="2000" b="1" dirty="0"/>
              <a:t>increase in </a:t>
            </a:r>
            <a:r>
              <a:rPr lang="en-US" sz="2000" b="1" dirty="0" smtClean="0"/>
              <a:t>independence </a:t>
            </a:r>
            <a:r>
              <a:rPr lang="en-US" sz="2000" dirty="0" smtClean="0"/>
              <a:t>as </a:t>
            </a:r>
            <a:r>
              <a:rPr lang="en-US" sz="2000" dirty="0"/>
              <a:t>the frequency of prompting decreased in Collection Period 2. </a:t>
            </a:r>
            <a:endParaRPr lang="en-US" sz="2000" dirty="0" smtClean="0"/>
          </a:p>
          <a:p>
            <a:r>
              <a:rPr lang="en-US" sz="2000" dirty="0" smtClean="0"/>
              <a:t>With </a:t>
            </a:r>
            <a:r>
              <a:rPr lang="en-US" sz="2000" dirty="0"/>
              <a:t>some increase in accuracy, </a:t>
            </a:r>
            <a:r>
              <a:rPr lang="en-US" sz="2000" dirty="0" smtClean="0"/>
              <a:t>complexity and </a:t>
            </a:r>
            <a:r>
              <a:rPr lang="en-US" sz="2000" dirty="0"/>
              <a:t>independence, the student demonstrates </a:t>
            </a:r>
            <a:r>
              <a:rPr lang="en-US" sz="2000" b="1" dirty="0"/>
              <a:t>reasonable </a:t>
            </a:r>
            <a:r>
              <a:rPr lang="en-US" sz="2000" dirty="0"/>
              <a:t>Achievement/Progress.</a:t>
            </a:r>
          </a:p>
          <a:p>
            <a:endParaRPr lang="en-US" sz="20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71</a:t>
            </a:fld>
            <a:endParaRPr lang="en-US" dirty="0"/>
          </a:p>
        </p:txBody>
      </p:sp>
    </p:spTree>
    <p:extLst>
      <p:ext uri="{BB962C8B-B14F-4D97-AF65-F5344CB8AC3E}">
        <p14:creationId xmlns:p14="http://schemas.microsoft.com/office/powerpoint/2010/main" val="15466053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You Score It</a:t>
            </a:r>
            <a:endParaRPr lang="en-US" dirty="0"/>
          </a:p>
        </p:txBody>
      </p:sp>
      <p:sp>
        <p:nvSpPr>
          <p:cNvPr id="3" name="Content Placeholder 2"/>
          <p:cNvSpPr>
            <a:spLocks noGrp="1"/>
          </p:cNvSpPr>
          <p:nvPr>
            <p:ph idx="1"/>
          </p:nvPr>
        </p:nvSpPr>
        <p:spPr>
          <a:xfrm>
            <a:off x="457200" y="1143000"/>
            <a:ext cx="8229600" cy="4906963"/>
          </a:xfrm>
        </p:spPr>
        <p:txBody>
          <a:bodyPr/>
          <a:lstStyle/>
          <a:p>
            <a:pPr marL="0" indent="0">
              <a:buNone/>
            </a:pPr>
            <a:r>
              <a:rPr lang="en-US" sz="2400" b="1" dirty="0" smtClean="0"/>
              <a:t>Sample Entry 2</a:t>
            </a:r>
          </a:p>
          <a:p>
            <a:r>
              <a:rPr lang="en-US" sz="2400" b="1" dirty="0" smtClean="0"/>
              <a:t>English </a:t>
            </a:r>
            <a:r>
              <a:rPr lang="en-US" sz="2400" b="1" dirty="0"/>
              <a:t>Language Arts- Speaking and </a:t>
            </a:r>
            <a:r>
              <a:rPr lang="en-US" sz="2400" b="1" dirty="0" smtClean="0"/>
              <a:t>Listening</a:t>
            </a:r>
            <a:r>
              <a:rPr lang="en-US" sz="2400" b="1" dirty="0"/>
              <a:t>		</a:t>
            </a:r>
            <a:endParaRPr lang="en-US" sz="2400" dirty="0"/>
          </a:p>
          <a:p>
            <a:r>
              <a:rPr lang="en-US" sz="2400" b="1" dirty="0"/>
              <a:t>Grade:	5		</a:t>
            </a:r>
            <a:endParaRPr lang="en-US" sz="2400" dirty="0"/>
          </a:p>
          <a:p>
            <a:r>
              <a:rPr lang="en-US" sz="2400" b="1" dirty="0"/>
              <a:t>Standard:	ELACC5.SL.1	</a:t>
            </a:r>
            <a:endParaRPr lang="en-US" sz="2400" dirty="0"/>
          </a:p>
          <a:p>
            <a:r>
              <a:rPr lang="en-US" sz="2400" dirty="0"/>
              <a:t>Engage effectively in a range of collaborative discussions (one-on-one, in groups, and teacher-led) with diverse partners on grade 5 topics and texts, building on others' ideas and expressing their own clearly.</a:t>
            </a:r>
          </a:p>
          <a:p>
            <a:r>
              <a:rPr lang="en-US" sz="2400" b="1" dirty="0"/>
              <a:t>Element/Indicator</a:t>
            </a:r>
            <a:r>
              <a:rPr lang="en-US" sz="2400" b="1" dirty="0" smtClean="0"/>
              <a:t>:</a:t>
            </a:r>
            <a:r>
              <a:rPr lang="en-US" sz="2400" b="1" dirty="0"/>
              <a:t>	</a:t>
            </a:r>
            <a:r>
              <a:rPr lang="en-US" sz="2400" b="1" dirty="0" smtClean="0"/>
              <a:t> c</a:t>
            </a:r>
            <a:endParaRPr lang="en-US" sz="2400" dirty="0"/>
          </a:p>
          <a:p>
            <a:r>
              <a:rPr lang="en-US" sz="2400" dirty="0"/>
              <a:t>Pose and respond to specific questions by making comments that contribute to the discussion and elaborate on the remarks of others.</a:t>
            </a:r>
          </a:p>
          <a:p>
            <a:pPr marL="0" indent="0">
              <a:buNone/>
            </a:pPr>
            <a:r>
              <a:rPr lang="en-US" sz="2400" dirty="0"/>
              <a:t> </a:t>
            </a:r>
          </a:p>
          <a:p>
            <a:pPr marL="0" indent="0">
              <a:buNone/>
            </a:pPr>
            <a:r>
              <a:rPr lang="en-US" sz="2400" dirty="0"/>
              <a:t> </a:t>
            </a:r>
          </a:p>
          <a:p>
            <a:endParaRPr lang="en-US" sz="24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72</a:t>
            </a:fld>
            <a:endParaRPr lang="en-US" dirty="0"/>
          </a:p>
        </p:txBody>
      </p:sp>
    </p:spTree>
    <p:extLst>
      <p:ext uri="{BB962C8B-B14F-4D97-AF65-F5344CB8AC3E}">
        <p14:creationId xmlns:p14="http://schemas.microsoft.com/office/powerpoint/2010/main" val="17380915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73</a:t>
            </a:fld>
            <a:endParaRPr lang="en-US"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762000"/>
            <a:ext cx="4264975" cy="563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756356"/>
            <a:ext cx="4267200" cy="56444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463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74</a:t>
            </a:fld>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838200"/>
            <a:ext cx="4225111"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933" y="824089"/>
            <a:ext cx="4174344"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7"/>
          <p:cNvSpPr txBox="1">
            <a:spLocks/>
          </p:cNvSpPr>
          <p:nvPr/>
        </p:nvSpPr>
        <p:spPr>
          <a:xfrm>
            <a:off x="457200" y="249387"/>
            <a:ext cx="8229600" cy="461665"/>
          </a:xfrm>
          <a:prstGeom prst="rect">
            <a:avLst/>
          </a:prstGeom>
          <a:noFill/>
        </p:spPr>
        <p:txBody>
          <a:bodyPr wrap="square" rtlCol="0">
            <a:spAutoFit/>
          </a:bodyPr>
          <a:lstStyle>
            <a:lvl1pPr algn="ctr" rtl="0" fontAlgn="base">
              <a:spcBef>
                <a:spcPct val="0"/>
              </a:spcBef>
              <a:spcAft>
                <a:spcPct val="0"/>
              </a:spcAft>
              <a:defRPr sz="4400" b="1" kern="1200">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libri" pitchFamily="34" charset="0"/>
              </a:defRPr>
            </a:lvl2pPr>
            <a:lvl3pPr algn="ctr" rtl="0" fontAlgn="base">
              <a:spcBef>
                <a:spcPct val="0"/>
              </a:spcBef>
              <a:spcAft>
                <a:spcPct val="0"/>
              </a:spcAft>
              <a:defRPr sz="4400" b="1">
                <a:solidFill>
                  <a:schemeClr val="tx1"/>
                </a:solidFill>
                <a:latin typeface="Calibri" pitchFamily="34" charset="0"/>
              </a:defRPr>
            </a:lvl3pPr>
            <a:lvl4pPr algn="ctr" rtl="0" fontAlgn="base">
              <a:spcBef>
                <a:spcPct val="0"/>
              </a:spcBef>
              <a:spcAft>
                <a:spcPct val="0"/>
              </a:spcAft>
              <a:defRPr sz="4400" b="1">
                <a:solidFill>
                  <a:schemeClr val="tx1"/>
                </a:solidFill>
                <a:latin typeface="Calibri" pitchFamily="34" charset="0"/>
              </a:defRPr>
            </a:lvl4pPr>
            <a:lvl5pPr algn="ctr" rtl="0" fontAlgn="base">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r>
              <a:rPr lang="en-US" sz="2400" b="0" dirty="0" smtClean="0"/>
              <a:t>Collection Period 1 Primary Evidence</a:t>
            </a:r>
            <a:endParaRPr lang="en-US" sz="2400" b="0" dirty="0"/>
          </a:p>
        </p:txBody>
      </p:sp>
    </p:spTree>
    <p:extLst>
      <p:ext uri="{BB962C8B-B14F-4D97-AF65-F5344CB8AC3E}">
        <p14:creationId xmlns:p14="http://schemas.microsoft.com/office/powerpoint/2010/main" val="41417590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75</a:t>
            </a:fld>
            <a:endParaRPr lang="en-US"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593" y="762000"/>
            <a:ext cx="4212554"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2556" y="762000"/>
            <a:ext cx="4267200"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7"/>
          <p:cNvSpPr txBox="1">
            <a:spLocks/>
          </p:cNvSpPr>
          <p:nvPr/>
        </p:nvSpPr>
        <p:spPr>
          <a:xfrm>
            <a:off x="457200" y="249387"/>
            <a:ext cx="8229600" cy="461665"/>
          </a:xfrm>
          <a:prstGeom prst="rect">
            <a:avLst/>
          </a:prstGeom>
          <a:noFill/>
        </p:spPr>
        <p:txBody>
          <a:bodyPr wrap="square" rtlCol="0">
            <a:spAutoFit/>
          </a:bodyPr>
          <a:lstStyle>
            <a:lvl1pPr algn="ctr" rtl="0" fontAlgn="base">
              <a:spcBef>
                <a:spcPct val="0"/>
              </a:spcBef>
              <a:spcAft>
                <a:spcPct val="0"/>
              </a:spcAft>
              <a:defRPr sz="4400" b="1" kern="1200">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libri" pitchFamily="34" charset="0"/>
              </a:defRPr>
            </a:lvl2pPr>
            <a:lvl3pPr algn="ctr" rtl="0" fontAlgn="base">
              <a:spcBef>
                <a:spcPct val="0"/>
              </a:spcBef>
              <a:spcAft>
                <a:spcPct val="0"/>
              </a:spcAft>
              <a:defRPr sz="4400" b="1">
                <a:solidFill>
                  <a:schemeClr val="tx1"/>
                </a:solidFill>
                <a:latin typeface="Calibri" pitchFamily="34" charset="0"/>
              </a:defRPr>
            </a:lvl3pPr>
            <a:lvl4pPr algn="ctr" rtl="0" fontAlgn="base">
              <a:spcBef>
                <a:spcPct val="0"/>
              </a:spcBef>
              <a:spcAft>
                <a:spcPct val="0"/>
              </a:spcAft>
              <a:defRPr sz="4400" b="1">
                <a:solidFill>
                  <a:schemeClr val="tx1"/>
                </a:solidFill>
                <a:latin typeface="Calibri" pitchFamily="34" charset="0"/>
              </a:defRPr>
            </a:lvl4pPr>
            <a:lvl5pPr algn="ctr" rtl="0" fontAlgn="base">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r>
              <a:rPr lang="en-US" sz="2400" b="0" dirty="0" smtClean="0"/>
              <a:t>Collection Period 1 Secondary Evidence</a:t>
            </a:r>
            <a:endParaRPr lang="en-US" sz="2400" b="0" dirty="0"/>
          </a:p>
        </p:txBody>
      </p:sp>
    </p:spTree>
    <p:extLst>
      <p:ext uri="{BB962C8B-B14F-4D97-AF65-F5344CB8AC3E}">
        <p14:creationId xmlns:p14="http://schemas.microsoft.com/office/powerpoint/2010/main" val="31993785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6869343-0379-4214-AACB-704E4BEFD393}" type="slidenum">
              <a:rPr lang="en-US" smtClean="0"/>
              <a:pPr>
                <a:defRPr/>
              </a:pPr>
              <a:t>76</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93044"/>
            <a:ext cx="4114800" cy="5715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793044"/>
            <a:ext cx="4382032" cy="5715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txBox="1">
            <a:spLocks noGrp="1"/>
          </p:cNvSpPr>
          <p:nvPr>
            <p:ph type="title"/>
          </p:nvPr>
        </p:nvSpPr>
        <p:spPr>
          <a:xfrm>
            <a:off x="457200" y="249387"/>
            <a:ext cx="8229600" cy="461665"/>
          </a:xfrm>
          <a:prstGeom prst="rect">
            <a:avLst/>
          </a:prstGeom>
          <a:noFill/>
        </p:spPr>
        <p:txBody>
          <a:bodyPr wrap="square" rtlCol="0">
            <a:spAutoFit/>
          </a:bodyPr>
          <a:lstStyle/>
          <a:p>
            <a:r>
              <a:rPr lang="en-US" sz="2400" b="0" dirty="0" smtClean="0"/>
              <a:t>Collection Period 2 Primary Evidence</a:t>
            </a:r>
            <a:endParaRPr lang="en-US" sz="2400" b="0" dirty="0"/>
          </a:p>
        </p:txBody>
      </p:sp>
    </p:spTree>
    <p:extLst>
      <p:ext uri="{BB962C8B-B14F-4D97-AF65-F5344CB8AC3E}">
        <p14:creationId xmlns:p14="http://schemas.microsoft.com/office/powerpoint/2010/main" val="499122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77</a:t>
            </a:fld>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4191000" cy="57037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685800"/>
            <a:ext cx="4303808" cy="56952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05000" y="152400"/>
            <a:ext cx="5105400" cy="461665"/>
          </a:xfrm>
          <a:prstGeom prst="rect">
            <a:avLst/>
          </a:prstGeom>
          <a:noFill/>
        </p:spPr>
        <p:txBody>
          <a:bodyPr wrap="square" rtlCol="0">
            <a:spAutoFit/>
          </a:bodyPr>
          <a:lstStyle/>
          <a:p>
            <a:r>
              <a:rPr lang="en-US" sz="2400" dirty="0" smtClean="0">
                <a:latin typeface="+mn-lt"/>
              </a:rPr>
              <a:t>Collection Period 2 Primary Evidence</a:t>
            </a:r>
            <a:endParaRPr lang="en-US" sz="2400" dirty="0">
              <a:latin typeface="+mn-lt"/>
            </a:endParaRPr>
          </a:p>
        </p:txBody>
      </p:sp>
    </p:spTree>
    <p:extLst>
      <p:ext uri="{BB962C8B-B14F-4D97-AF65-F5344CB8AC3E}">
        <p14:creationId xmlns:p14="http://schemas.microsoft.com/office/powerpoint/2010/main" val="21527007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8B062A-26F9-4F22-A616-EAC6BAFD9B52}" type="slidenum">
              <a:rPr lang="en-US" smtClean="0"/>
              <a:pPr>
                <a:defRPr/>
              </a:pPr>
              <a:t>78</a:t>
            </a:fld>
            <a:endParaRPr lang="en-US" dirty="0"/>
          </a:p>
        </p:txBody>
      </p:sp>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 y="838200"/>
            <a:ext cx="4222253"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3023" y="838200"/>
            <a:ext cx="4203113"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7"/>
          <p:cNvSpPr txBox="1">
            <a:spLocks/>
          </p:cNvSpPr>
          <p:nvPr/>
        </p:nvSpPr>
        <p:spPr>
          <a:xfrm>
            <a:off x="457200" y="249387"/>
            <a:ext cx="8229600" cy="461665"/>
          </a:xfrm>
          <a:prstGeom prst="rect">
            <a:avLst/>
          </a:prstGeom>
          <a:noFill/>
        </p:spPr>
        <p:txBody>
          <a:bodyPr wrap="square" rtlCol="0">
            <a:spAutoFit/>
          </a:bodyPr>
          <a:lstStyle>
            <a:lvl1pPr algn="ctr" rtl="0" fontAlgn="base">
              <a:spcBef>
                <a:spcPct val="0"/>
              </a:spcBef>
              <a:spcAft>
                <a:spcPct val="0"/>
              </a:spcAft>
              <a:defRPr sz="4400" b="1" kern="1200">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libri" pitchFamily="34" charset="0"/>
              </a:defRPr>
            </a:lvl2pPr>
            <a:lvl3pPr algn="ctr" rtl="0" fontAlgn="base">
              <a:spcBef>
                <a:spcPct val="0"/>
              </a:spcBef>
              <a:spcAft>
                <a:spcPct val="0"/>
              </a:spcAft>
              <a:defRPr sz="4400" b="1">
                <a:solidFill>
                  <a:schemeClr val="tx1"/>
                </a:solidFill>
                <a:latin typeface="Calibri" pitchFamily="34" charset="0"/>
              </a:defRPr>
            </a:lvl3pPr>
            <a:lvl4pPr algn="ctr" rtl="0" fontAlgn="base">
              <a:spcBef>
                <a:spcPct val="0"/>
              </a:spcBef>
              <a:spcAft>
                <a:spcPct val="0"/>
              </a:spcAft>
              <a:defRPr sz="4400" b="1">
                <a:solidFill>
                  <a:schemeClr val="tx1"/>
                </a:solidFill>
                <a:latin typeface="Calibri" pitchFamily="34" charset="0"/>
              </a:defRPr>
            </a:lvl4pPr>
            <a:lvl5pPr algn="ctr" rtl="0" fontAlgn="base">
              <a:spcBef>
                <a:spcPct val="0"/>
              </a:spcBef>
              <a:spcAft>
                <a:spcPct val="0"/>
              </a:spcAft>
              <a:defRPr sz="4400" b="1">
                <a:solidFill>
                  <a:schemeClr val="tx1"/>
                </a:solidFill>
                <a:latin typeface="Calibri" pitchFamily="34"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r>
              <a:rPr lang="en-US" sz="2400" b="0" dirty="0" smtClean="0"/>
              <a:t>Collection Period 2 Secondary Evidence</a:t>
            </a:r>
            <a:endParaRPr lang="en-US" sz="2400" b="0" dirty="0"/>
          </a:p>
        </p:txBody>
      </p:sp>
    </p:spTree>
    <p:extLst>
      <p:ext uri="{BB962C8B-B14F-4D97-AF65-F5344CB8AC3E}">
        <p14:creationId xmlns:p14="http://schemas.microsoft.com/office/powerpoint/2010/main" val="1686609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Score It</a:t>
            </a:r>
            <a:endParaRPr lang="en-US" dirty="0"/>
          </a:p>
        </p:txBody>
      </p:sp>
      <p:sp>
        <p:nvSpPr>
          <p:cNvPr id="3" name="Content Placeholder 2"/>
          <p:cNvSpPr>
            <a:spLocks noGrp="1"/>
          </p:cNvSpPr>
          <p:nvPr>
            <p:ph idx="1"/>
          </p:nvPr>
        </p:nvSpPr>
        <p:spPr>
          <a:xfrm>
            <a:off x="457200" y="1752600"/>
            <a:ext cx="8229600" cy="4525963"/>
          </a:xfrm>
        </p:spPr>
        <p:txBody>
          <a:bodyPr/>
          <a:lstStyle/>
          <a:p>
            <a:pPr marL="0" indent="0">
              <a:buNone/>
            </a:pPr>
            <a:r>
              <a:rPr lang="en-US" sz="2000" b="1" dirty="0" smtClean="0"/>
              <a:t>Score for Sample Entry 2: </a:t>
            </a:r>
          </a:p>
          <a:p>
            <a:pPr marL="0" indent="0">
              <a:buNone/>
            </a:pPr>
            <a:endParaRPr lang="en-US" sz="2000" b="1" dirty="0"/>
          </a:p>
          <a:p>
            <a:pPr marL="0" indent="0">
              <a:buNone/>
            </a:pPr>
            <a:endParaRPr lang="en-US" sz="1200" b="1" dirty="0" smtClean="0"/>
          </a:p>
          <a:p>
            <a:pPr marL="0" indent="0">
              <a:buNone/>
            </a:pPr>
            <a:r>
              <a:rPr lang="en-US" sz="2000" b="1" dirty="0" smtClean="0"/>
              <a:t>Fidelity to Standard:	2</a:t>
            </a:r>
            <a:endParaRPr lang="en-US" sz="2000" dirty="0" smtClean="0"/>
          </a:p>
          <a:p>
            <a:pPr marL="0" indent="0">
              <a:buNone/>
            </a:pPr>
            <a:r>
              <a:rPr lang="en-US" sz="2000" dirty="0" smtClean="0"/>
              <a:t>All 4 assessment tasks (verbally responding to orally presented questions) are aligned to the CCGPS content standard. Some aspects of the standard have not been covered (does not pose questions or elaborate on the remarks of others), and the student work addresses academic content on an entry level. </a:t>
            </a:r>
          </a:p>
          <a:p>
            <a:pPr marL="0" indent="0">
              <a:buNone/>
            </a:pPr>
            <a:r>
              <a:rPr lang="en-US" sz="2000" dirty="0" smtClean="0"/>
              <a:t> </a:t>
            </a:r>
          </a:p>
          <a:p>
            <a:pPr marL="0" indent="0">
              <a:buNone/>
            </a:pPr>
            <a:r>
              <a:rPr lang="en-US" sz="2000" b="1" dirty="0" smtClean="0"/>
              <a:t>Context:			3</a:t>
            </a:r>
            <a:endParaRPr lang="en-US" sz="2000" dirty="0" smtClean="0"/>
          </a:p>
          <a:p>
            <a:pPr marL="0" indent="0">
              <a:buNone/>
            </a:pPr>
            <a:r>
              <a:rPr lang="en-US" sz="2000" dirty="0" smtClean="0"/>
              <a:t>The materials used are grade appropriate.  The student work reflects a purposeful simulated application.</a:t>
            </a:r>
          </a:p>
          <a:p>
            <a:pPr marL="0" indent="0">
              <a:buNone/>
            </a:pPr>
            <a:r>
              <a:rPr lang="en-US" sz="2000" dirty="0" smtClean="0"/>
              <a:t> </a:t>
            </a:r>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79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136471324"/>
              </p:ext>
            </p:extLst>
          </p:nvPr>
        </p:nvGraphicFramePr>
        <p:xfrm>
          <a:off x="3429000" y="1524000"/>
          <a:ext cx="5029200" cy="741680"/>
        </p:xfrm>
        <a:graphic>
          <a:graphicData uri="http://schemas.openxmlformats.org/drawingml/2006/table">
            <a:tbl>
              <a:tblPr firstRow="1" bandRow="1">
                <a:tableStyleId>{93296810-A885-4BE3-A3E7-6D5BEEA58F35}</a:tableStyleId>
              </a:tblPr>
              <a:tblGrid>
                <a:gridCol w="1676400"/>
                <a:gridCol w="1676400"/>
                <a:gridCol w="1676400"/>
              </a:tblGrid>
              <a:tr h="370840">
                <a:tc>
                  <a:txBody>
                    <a:bodyPr/>
                    <a:lstStyle/>
                    <a:p>
                      <a:pPr algn="ctr"/>
                      <a:r>
                        <a:rPr lang="en-US" dirty="0" smtClean="0"/>
                        <a:t>Fidelity</a:t>
                      </a:r>
                      <a:endParaRPr lang="en-US" dirty="0"/>
                    </a:p>
                  </a:txBody>
                  <a:tcPr anchor="ctr"/>
                </a:tc>
                <a:tc>
                  <a:txBody>
                    <a:bodyPr/>
                    <a:lstStyle/>
                    <a:p>
                      <a:pPr algn="ctr"/>
                      <a:r>
                        <a:rPr lang="en-US" dirty="0" smtClean="0"/>
                        <a:t>Context</a:t>
                      </a:r>
                      <a:endParaRPr lang="en-US" dirty="0"/>
                    </a:p>
                  </a:txBody>
                  <a:tcPr anchor="ctr"/>
                </a:tc>
                <a:tc>
                  <a:txBody>
                    <a:bodyPr/>
                    <a:lstStyle/>
                    <a:p>
                      <a:pPr algn="ctr"/>
                      <a:r>
                        <a:rPr lang="en-US" dirty="0" smtClean="0"/>
                        <a:t>A/P</a:t>
                      </a:r>
                      <a:endParaRPr lang="en-US" dirty="0"/>
                    </a:p>
                  </a:txBody>
                  <a:tcPr anchor="ctr"/>
                </a:tc>
              </a:tr>
              <a:tr h="370840">
                <a:tc>
                  <a:txBody>
                    <a:bodyPr/>
                    <a:lstStyle/>
                    <a:p>
                      <a:pPr algn="ctr"/>
                      <a:r>
                        <a:rPr lang="en-US" dirty="0" smtClean="0"/>
                        <a:t>2</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2</a:t>
                      </a:r>
                      <a:endParaRPr lang="en-US" dirty="0"/>
                    </a:p>
                  </a:txBody>
                  <a:tcPr anchor="ctr"/>
                </a:tc>
              </a:tr>
            </a:tbl>
          </a:graphicData>
        </a:graphic>
      </p:graphicFrame>
    </p:spTree>
    <p:extLst>
      <p:ext uri="{BB962C8B-B14F-4D97-AF65-F5344CB8AC3E}">
        <p14:creationId xmlns:p14="http://schemas.microsoft.com/office/powerpoint/2010/main" val="4259786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How to Document Effectively</a:t>
            </a:r>
          </a:p>
        </p:txBody>
      </p:sp>
      <p:sp>
        <p:nvSpPr>
          <p:cNvPr id="3" name="Content Placeholder 2"/>
          <p:cNvSpPr>
            <a:spLocks noGrp="1"/>
          </p:cNvSpPr>
          <p:nvPr>
            <p:ph idx="1"/>
          </p:nvPr>
        </p:nvSpPr>
        <p:spPr>
          <a:xfrm>
            <a:off x="457200" y="1752600"/>
            <a:ext cx="8229600" cy="4525963"/>
          </a:xfrm>
        </p:spPr>
        <p:txBody>
          <a:bodyPr/>
          <a:lstStyle/>
          <a:p>
            <a:pPr marL="914400" lvl="1" indent="-514350">
              <a:spcBef>
                <a:spcPct val="30000"/>
              </a:spcBef>
              <a:buFont typeface="+mj-lt"/>
              <a:buAutoNum type="arabicPeriod" startAt="5"/>
              <a:defRPr/>
            </a:pPr>
            <a:r>
              <a:rPr lang="en-US" sz="2400" dirty="0"/>
              <a:t>What </a:t>
            </a:r>
            <a:r>
              <a:rPr lang="en-US" sz="2400" dirty="0" smtClean="0"/>
              <a:t>were </a:t>
            </a:r>
            <a:r>
              <a:rPr lang="en-US" sz="2400" dirty="0"/>
              <a:t>the </a:t>
            </a:r>
            <a:r>
              <a:rPr lang="en-US" sz="2400" b="1" i="1" dirty="0"/>
              <a:t>type</a:t>
            </a:r>
            <a:r>
              <a:rPr lang="en-US" sz="2400" b="1" dirty="0"/>
              <a:t> and</a:t>
            </a:r>
            <a:r>
              <a:rPr lang="en-US" sz="2400" dirty="0"/>
              <a:t> </a:t>
            </a:r>
            <a:r>
              <a:rPr lang="en-US" sz="2400" b="1" i="1" dirty="0"/>
              <a:t>frequency</a:t>
            </a:r>
            <a:r>
              <a:rPr lang="en-US" sz="2400" b="1" dirty="0"/>
              <a:t> </a:t>
            </a:r>
            <a:r>
              <a:rPr lang="en-US" sz="2400" dirty="0"/>
              <a:t>of prompting required for the student to complete the task?</a:t>
            </a:r>
          </a:p>
          <a:p>
            <a:pPr marL="914400" lvl="1" indent="-514350">
              <a:spcBef>
                <a:spcPct val="30000"/>
              </a:spcBef>
              <a:buFont typeface="+mj-lt"/>
              <a:buAutoNum type="arabicPeriod" startAt="5"/>
              <a:defRPr/>
            </a:pPr>
            <a:r>
              <a:rPr lang="en-US" sz="2400" dirty="0" smtClean="0"/>
              <a:t>What were the nature of interactions with instructional personnel, peers with or without disabilities, and/or community members </a:t>
            </a:r>
            <a:r>
              <a:rPr lang="en-US" sz="2400" dirty="0"/>
              <a:t>as they occurred during the assessment </a:t>
            </a:r>
            <a:r>
              <a:rPr lang="en-US" sz="2400" dirty="0" smtClean="0"/>
              <a:t>task? </a:t>
            </a:r>
          </a:p>
          <a:p>
            <a:pPr marL="914400" lvl="1" indent="-514350">
              <a:spcBef>
                <a:spcPct val="30000"/>
              </a:spcBef>
              <a:buFont typeface="+mj-lt"/>
              <a:buAutoNum type="arabicPeriod" startAt="5"/>
              <a:defRPr/>
            </a:pPr>
            <a:r>
              <a:rPr lang="en-US" sz="2400" dirty="0" smtClean="0"/>
              <a:t>What was the setting </a:t>
            </a:r>
            <a:r>
              <a:rPr lang="en-US" sz="2400" dirty="0"/>
              <a:t>in which the task was </a:t>
            </a:r>
            <a:r>
              <a:rPr lang="en-US" sz="2400" dirty="0" smtClean="0"/>
              <a:t>completed</a:t>
            </a:r>
            <a:r>
              <a:rPr lang="en-US" sz="2400" dirty="0"/>
              <a:t>?</a:t>
            </a:r>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8</a:t>
            </a:fld>
            <a:endParaRPr lang="en-US" dirty="0"/>
          </a:p>
        </p:txBody>
      </p:sp>
    </p:spTree>
    <p:extLst>
      <p:ext uri="{BB962C8B-B14F-4D97-AF65-F5344CB8AC3E}">
        <p14:creationId xmlns:p14="http://schemas.microsoft.com/office/powerpoint/2010/main" val="9707426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44"/>
            <a:ext cx="8229600" cy="1143000"/>
          </a:xfrm>
        </p:spPr>
        <p:txBody>
          <a:bodyPr/>
          <a:lstStyle/>
          <a:p>
            <a:r>
              <a:rPr lang="en-US" dirty="0" smtClean="0"/>
              <a:t>You Score It</a:t>
            </a:r>
            <a:endParaRPr lang="en-US" dirty="0"/>
          </a:p>
        </p:txBody>
      </p:sp>
      <p:sp>
        <p:nvSpPr>
          <p:cNvPr id="3" name="Content Placeholder 2"/>
          <p:cNvSpPr>
            <a:spLocks noGrp="1"/>
          </p:cNvSpPr>
          <p:nvPr>
            <p:ph idx="1"/>
          </p:nvPr>
        </p:nvSpPr>
        <p:spPr>
          <a:xfrm>
            <a:off x="457200" y="1143000"/>
            <a:ext cx="8458200" cy="4525963"/>
          </a:xfrm>
        </p:spPr>
        <p:txBody>
          <a:bodyPr/>
          <a:lstStyle/>
          <a:p>
            <a:pPr marL="0" indent="0">
              <a:buNone/>
            </a:pPr>
            <a:r>
              <a:rPr lang="en-US" sz="2000" b="1" dirty="0"/>
              <a:t>Achievement/Progress:	2</a:t>
            </a:r>
            <a:endParaRPr lang="en-US" sz="2000" dirty="0"/>
          </a:p>
          <a:p>
            <a:r>
              <a:rPr lang="en-US" sz="2000" dirty="0"/>
              <a:t>The student work is completed with </a:t>
            </a:r>
            <a:r>
              <a:rPr lang="en-US" sz="2000" b="1" dirty="0"/>
              <a:t>no increase in accuracy </a:t>
            </a:r>
            <a:r>
              <a:rPr lang="en-US" sz="2000" dirty="0"/>
              <a:t>from Collection Period 1 to Collection Period 2 (from an average of 85.5% accuracy across both tasks in Collection Period 1 to 85% accuracy across both tasks in Collection Period 2).  </a:t>
            </a:r>
            <a:endParaRPr lang="en-US" sz="2000" dirty="0" smtClean="0"/>
          </a:p>
          <a:p>
            <a:r>
              <a:rPr lang="en-US" sz="2000" dirty="0" smtClean="0"/>
              <a:t>The </a:t>
            </a:r>
            <a:r>
              <a:rPr lang="en-US" sz="2000" dirty="0"/>
              <a:t>tasks </a:t>
            </a:r>
            <a:r>
              <a:rPr lang="en-US" sz="2000" b="1" dirty="0"/>
              <a:t>increase </a:t>
            </a:r>
            <a:r>
              <a:rPr lang="en-US" sz="2000" b="1" dirty="0" smtClean="0"/>
              <a:t>in </a:t>
            </a:r>
            <a:r>
              <a:rPr lang="en-US" sz="2000" b="1" dirty="0"/>
              <a:t>complexity </a:t>
            </a:r>
            <a:r>
              <a:rPr lang="en-US" sz="2000" dirty="0"/>
              <a:t>as the student answers questions on a variety of subjects and answers four more questions in Collection Period 2 (7 and 4 to 10 and 5) then were presented in Collection Period 1. There is no increase in complexity attributed to the different settings and interactions as it is in CP1 that the student is in the general education classroom interacting with a non-disabled Peer Buddy, while he is back in the Special Education classroom in CP2. </a:t>
            </a:r>
            <a:endParaRPr lang="en-US" sz="2000" dirty="0" smtClean="0"/>
          </a:p>
          <a:p>
            <a:r>
              <a:rPr lang="en-US" sz="2000" dirty="0" smtClean="0"/>
              <a:t>Although </a:t>
            </a:r>
            <a:r>
              <a:rPr lang="en-US" sz="2000" dirty="0"/>
              <a:t>the student requires verbal prompting throughout, there is </a:t>
            </a:r>
            <a:r>
              <a:rPr lang="en-US" sz="2000" dirty="0" smtClean="0"/>
              <a:t>some </a:t>
            </a:r>
            <a:r>
              <a:rPr lang="en-US" sz="2000" b="1" dirty="0"/>
              <a:t>decrease in the frequency of prompting</a:t>
            </a:r>
            <a:r>
              <a:rPr lang="en-US" sz="2000" dirty="0"/>
              <a:t> needed for the student to answer the questions. </a:t>
            </a:r>
            <a:endParaRPr lang="en-US" sz="2000" dirty="0" smtClean="0"/>
          </a:p>
          <a:p>
            <a:r>
              <a:rPr lang="en-US" sz="2000" dirty="0" smtClean="0"/>
              <a:t>With </a:t>
            </a:r>
            <a:r>
              <a:rPr lang="en-US" sz="2000" dirty="0"/>
              <a:t>no increase in accuracy, and some increase in complexity and level of independence, the student demonstrates </a:t>
            </a:r>
            <a:r>
              <a:rPr lang="en-US" sz="2000" b="1" dirty="0"/>
              <a:t>some </a:t>
            </a:r>
            <a:r>
              <a:rPr lang="en-US" sz="2000" dirty="0"/>
              <a:t>Achievement/Progress.</a:t>
            </a:r>
          </a:p>
          <a:p>
            <a:endParaRPr lang="en-US" sz="2000" dirty="0"/>
          </a:p>
          <a:p>
            <a:endParaRPr lang="en-US" sz="20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80</a:t>
            </a:fld>
            <a:endParaRPr lang="en-US" dirty="0"/>
          </a:p>
        </p:txBody>
      </p:sp>
    </p:spTree>
    <p:extLst>
      <p:ext uri="{BB962C8B-B14F-4D97-AF65-F5344CB8AC3E}">
        <p14:creationId xmlns:p14="http://schemas.microsoft.com/office/powerpoint/2010/main" val="83131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p:nvPr>
        </p:nvSpPr>
        <p:spPr>
          <a:xfrm>
            <a:off x="381000" y="152400"/>
            <a:ext cx="8229600" cy="1143000"/>
          </a:xfrm>
        </p:spPr>
        <p:txBody>
          <a:bodyPr/>
          <a:lstStyle/>
          <a:p>
            <a:r>
              <a:rPr lang="en-US" sz="4000" dirty="0" smtClean="0"/>
              <a:t>Contact Information</a:t>
            </a:r>
          </a:p>
        </p:txBody>
      </p:sp>
      <p:sp>
        <p:nvSpPr>
          <p:cNvPr id="33795" name="Rectangle 3"/>
          <p:cNvSpPr>
            <a:spLocks noGrp="1"/>
          </p:cNvSpPr>
          <p:nvPr>
            <p:ph type="body" idx="1"/>
          </p:nvPr>
        </p:nvSpPr>
        <p:spPr>
          <a:xfrm>
            <a:off x="457200" y="1066800"/>
            <a:ext cx="8229600" cy="4768850"/>
          </a:xfrm>
        </p:spPr>
        <p:txBody>
          <a:bodyPr/>
          <a:lstStyle/>
          <a:p>
            <a:pPr>
              <a:buFont typeface="Wingdings" pitchFamily="2" charset="2"/>
              <a:buNone/>
            </a:pPr>
            <a:r>
              <a:rPr lang="en-US" dirty="0" smtClean="0"/>
              <a:t>People, contact information</a:t>
            </a:r>
          </a:p>
          <a:p>
            <a:pPr lvl="2"/>
            <a:r>
              <a:rPr lang="en-US" dirty="0" smtClean="0"/>
              <a:t>Deborah Houston,</a:t>
            </a:r>
            <a:r>
              <a:rPr lang="en-US" sz="2800" dirty="0" smtClean="0"/>
              <a:t> </a:t>
            </a:r>
            <a:r>
              <a:rPr lang="en-US" dirty="0" smtClean="0"/>
              <a:t>GaDOE Assessment Division</a:t>
            </a:r>
            <a:r>
              <a:rPr lang="en-US" sz="2800" dirty="0" smtClean="0"/>
              <a:t>	</a:t>
            </a:r>
          </a:p>
          <a:p>
            <a:pPr lvl="3"/>
            <a:r>
              <a:rPr lang="en-US" sz="2400" dirty="0" smtClean="0">
                <a:hlinkClick r:id="rId3"/>
              </a:rPr>
              <a:t>Dhouston@doe.k12.ga.us</a:t>
            </a:r>
            <a:endParaRPr lang="en-US" sz="2400" dirty="0" smtClean="0"/>
          </a:p>
          <a:p>
            <a:pPr lvl="3"/>
            <a:r>
              <a:rPr lang="en-US" dirty="0" smtClean="0"/>
              <a:t>(</a:t>
            </a:r>
            <a:r>
              <a:rPr lang="en-US" sz="2400" dirty="0" smtClean="0"/>
              <a:t>404) 657-0251</a:t>
            </a:r>
          </a:p>
          <a:p>
            <a:pPr lvl="2"/>
            <a:r>
              <a:rPr lang="en-US" dirty="0" smtClean="0"/>
              <a:t>Kayse Harshaw, Division for Special Education </a:t>
            </a:r>
            <a:r>
              <a:rPr lang="en-US" dirty="0"/>
              <a:t>Services </a:t>
            </a:r>
            <a:r>
              <a:rPr lang="en-US" sz="2000" dirty="0"/>
              <a:t>Questions about curriculum access for students with significant cognitive disabilities</a:t>
            </a:r>
            <a:endParaRPr lang="en-US" sz="2000" dirty="0" smtClean="0"/>
          </a:p>
          <a:p>
            <a:pPr lvl="3"/>
            <a:r>
              <a:rPr lang="en-US" sz="2400" dirty="0">
                <a:hlinkClick r:id="rId4"/>
              </a:rPr>
              <a:t>K</a:t>
            </a:r>
            <a:r>
              <a:rPr lang="en-US" sz="2400" dirty="0" smtClean="0">
                <a:hlinkClick r:id="rId4"/>
              </a:rPr>
              <a:t>harshaw@doe.k12.ga.us</a:t>
            </a:r>
            <a:endParaRPr lang="en-US" sz="2400" dirty="0" smtClean="0"/>
          </a:p>
          <a:p>
            <a:pPr lvl="3"/>
            <a:r>
              <a:rPr lang="en-US" sz="2400" dirty="0" smtClean="0"/>
              <a:t>(404) 463-5281 </a:t>
            </a:r>
          </a:p>
          <a:p>
            <a:pPr lvl="2"/>
            <a:r>
              <a:rPr lang="en-US" dirty="0" smtClean="0"/>
              <a:t>Questar GAA Customer Service Hotline</a:t>
            </a:r>
          </a:p>
          <a:p>
            <a:pPr lvl="3"/>
            <a:r>
              <a:rPr lang="en-US" sz="2400" dirty="0" smtClean="0">
                <a:hlinkClick r:id="rId5"/>
              </a:rPr>
              <a:t>GA@QuestarAI.com</a:t>
            </a:r>
            <a:endParaRPr lang="en-US" sz="2400" dirty="0" smtClean="0"/>
          </a:p>
          <a:p>
            <a:pPr lvl="3"/>
            <a:r>
              <a:rPr lang="en-US" sz="2400" dirty="0" smtClean="0"/>
              <a:t>Toll free  (866) 997-0698</a:t>
            </a:r>
            <a:endParaRPr lang="en-US" sz="2400" b="1" dirty="0" smtClean="0"/>
          </a:p>
          <a:p>
            <a:pPr lvl="1">
              <a:buFont typeface="Wingdings" pitchFamily="2" charset="2"/>
              <a:buNone/>
            </a:pPr>
            <a:endParaRPr lang="en-US" dirty="0" smtClean="0"/>
          </a:p>
        </p:txBody>
      </p:sp>
      <p:sp>
        <p:nvSpPr>
          <p:cNvPr id="2" name="Slide Number Placeholder 1"/>
          <p:cNvSpPr>
            <a:spLocks noGrp="1"/>
          </p:cNvSpPr>
          <p:nvPr>
            <p:ph type="sldNum" sz="quarter" idx="10"/>
          </p:nvPr>
        </p:nvSpPr>
        <p:spPr/>
        <p:txBody>
          <a:bodyPr/>
          <a:lstStyle/>
          <a:p>
            <a:pPr>
              <a:defRPr/>
            </a:pPr>
            <a:fld id="{18D6BBE3-2A52-4E0B-96BB-5B1F26ADCEA2}" type="slidenum">
              <a:rPr lang="en-US" smtClean="0"/>
              <a:pPr>
                <a:defRPr/>
              </a:pPr>
              <a:t>81</a:t>
            </a:fld>
            <a:endParaRPr lang="en-US" dirty="0"/>
          </a:p>
        </p:txBody>
      </p:sp>
    </p:spTree>
    <p:extLst>
      <p:ext uri="{BB962C8B-B14F-4D97-AF65-F5344CB8AC3E}">
        <p14:creationId xmlns:p14="http://schemas.microsoft.com/office/powerpoint/2010/main" val="3564175676"/>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533400" y="0"/>
            <a:ext cx="8229600" cy="1143000"/>
          </a:xfrm>
        </p:spPr>
        <p:txBody>
          <a:bodyPr/>
          <a:lstStyle/>
          <a:p>
            <a:r>
              <a:rPr lang="en-US" smtClean="0"/>
              <a:t> GAA Resources</a:t>
            </a:r>
          </a:p>
        </p:txBody>
      </p:sp>
      <p:sp>
        <p:nvSpPr>
          <p:cNvPr id="87043" name="Content Placeholder 2"/>
          <p:cNvSpPr>
            <a:spLocks noGrp="1"/>
          </p:cNvSpPr>
          <p:nvPr>
            <p:ph idx="1"/>
          </p:nvPr>
        </p:nvSpPr>
        <p:spPr>
          <a:xfrm>
            <a:off x="381000" y="914400"/>
            <a:ext cx="8610600" cy="5105400"/>
          </a:xfrm>
        </p:spPr>
        <p:txBody>
          <a:bodyPr/>
          <a:lstStyle/>
          <a:p>
            <a:pPr>
              <a:buFont typeface="Arial" charset="0"/>
              <a:buNone/>
              <a:defRPr/>
            </a:pPr>
            <a:r>
              <a:rPr lang="en-US" sz="1900" dirty="0" smtClean="0"/>
              <a:t>The </a:t>
            </a:r>
            <a:r>
              <a:rPr lang="en-US" sz="1900" dirty="0"/>
              <a:t>following materials are available from the GAA web page:</a:t>
            </a:r>
          </a:p>
          <a:p>
            <a:pPr algn="ctr">
              <a:buFont typeface="Arial" charset="0"/>
              <a:buNone/>
              <a:defRPr/>
            </a:pPr>
            <a:r>
              <a:rPr lang="en-US" sz="1400" dirty="0">
                <a:hlinkClick r:id="rId3"/>
              </a:rPr>
              <a:t>http://www.doe.k12.ga.us/Curriculum-Instruction-and-Assessment/Assessment/Pages/GAA.aspx</a:t>
            </a:r>
            <a:endParaRPr lang="en-US" sz="1400" dirty="0"/>
          </a:p>
          <a:p>
            <a:pPr lvl="1">
              <a:buFont typeface="Arial" pitchFamily="34" charset="0"/>
              <a:buChar char="•"/>
              <a:defRPr/>
            </a:pPr>
            <a:r>
              <a:rPr lang="en-US" sz="1900" dirty="0"/>
              <a:t>PowerPoints on previously presented topics</a:t>
            </a:r>
          </a:p>
          <a:p>
            <a:pPr lvl="1">
              <a:buFont typeface="Arial" pitchFamily="34" charset="0"/>
              <a:buChar char="•"/>
              <a:defRPr/>
            </a:pPr>
            <a:r>
              <a:rPr lang="en-US" sz="1900" dirty="0"/>
              <a:t>Examiner’s Manual</a:t>
            </a:r>
          </a:p>
          <a:p>
            <a:pPr lvl="1">
              <a:buFont typeface="Arial" pitchFamily="34" charset="0"/>
              <a:buChar char="•"/>
              <a:defRPr/>
            </a:pPr>
            <a:r>
              <a:rPr lang="en-US" sz="1900" dirty="0"/>
              <a:t>School and System Test Coordinator’s Manual</a:t>
            </a:r>
          </a:p>
          <a:p>
            <a:pPr lvl="1">
              <a:buFont typeface="Arial" pitchFamily="34" charset="0"/>
              <a:buChar char="•"/>
              <a:defRPr/>
            </a:pPr>
            <a:r>
              <a:rPr lang="en-US" sz="1900" dirty="0"/>
              <a:t>Score Interpretation Guide</a:t>
            </a:r>
          </a:p>
          <a:p>
            <a:pPr lvl="1">
              <a:buFont typeface="Arial" pitchFamily="34" charset="0"/>
              <a:buChar char="•"/>
              <a:defRPr/>
            </a:pPr>
            <a:r>
              <a:rPr lang="en-US" sz="1900" dirty="0"/>
              <a:t>Forms</a:t>
            </a:r>
          </a:p>
          <a:p>
            <a:pPr lvl="1">
              <a:buFont typeface="Arial" pitchFamily="34" charset="0"/>
              <a:buChar char="•"/>
              <a:defRPr/>
            </a:pPr>
            <a:r>
              <a:rPr lang="en-US" sz="1900" dirty="0"/>
              <a:t>Blueprint</a:t>
            </a:r>
          </a:p>
          <a:p>
            <a:pPr>
              <a:buFont typeface="Arial" charset="0"/>
              <a:buNone/>
              <a:defRPr/>
            </a:pPr>
            <a:r>
              <a:rPr lang="en-US" sz="1900" dirty="0"/>
              <a:t>Division for Special Education Services and Supports</a:t>
            </a:r>
          </a:p>
          <a:p>
            <a:pPr lvl="1">
              <a:buFont typeface="Arial" pitchFamily="34" charset="0"/>
              <a:buChar char="•"/>
              <a:defRPr/>
            </a:pPr>
            <a:r>
              <a:rPr lang="en-US" sz="1900" dirty="0"/>
              <a:t>Access to the Georgia Performance Standards (GPS) for Students with Significant Cognitive Disabilities can found at</a:t>
            </a:r>
          </a:p>
          <a:p>
            <a:pPr marL="457200" lvl="1" indent="0">
              <a:buFont typeface="Wingdings" pitchFamily="2" charset="2"/>
              <a:buNone/>
              <a:defRPr/>
            </a:pPr>
            <a:r>
              <a:rPr lang="en-US" sz="1400" dirty="0">
                <a:solidFill>
                  <a:srgbClr val="2466EA"/>
                </a:solidFill>
                <a:hlinkClick r:id="rId4"/>
              </a:rPr>
              <a:t>http://www.gadoe.org/Curriculum-Instruction-and-Assessment/Special-Education-Services/Pages/Curriculum-Access-for-Students-with-Significant-Cognitive-Disabilities-.</a:t>
            </a:r>
            <a:r>
              <a:rPr lang="en-US" sz="1400" dirty="0" smtClean="0">
                <a:solidFill>
                  <a:srgbClr val="2466EA"/>
                </a:solidFill>
                <a:hlinkClick r:id="rId4"/>
              </a:rPr>
              <a:t>aspx</a:t>
            </a:r>
            <a:endParaRPr lang="en-US" sz="1400" dirty="0" smtClean="0">
              <a:solidFill>
                <a:srgbClr val="2466EA"/>
              </a:solidFill>
            </a:endParaRPr>
          </a:p>
          <a:p>
            <a:pPr lvl="1">
              <a:buFont typeface="Arial" pitchFamily="34" charset="0"/>
              <a:buChar char="•"/>
              <a:defRPr/>
            </a:pPr>
            <a:r>
              <a:rPr lang="en-US" sz="1900" dirty="0" smtClean="0"/>
              <a:t>The </a:t>
            </a:r>
            <a:r>
              <a:rPr lang="en-US" sz="1900" dirty="0"/>
              <a:t>CCGPS/GPS Resource Board  -A repository of activities that are aligned at an access level to the CCGPS (Math and English Language Arts), and the GPS (Science, Social Studies, and High School Math).</a:t>
            </a:r>
          </a:p>
        </p:txBody>
      </p:sp>
      <p:sp>
        <p:nvSpPr>
          <p:cNvPr id="4" name="Slide Number Placeholder 3"/>
          <p:cNvSpPr>
            <a:spLocks noGrp="1"/>
          </p:cNvSpPr>
          <p:nvPr>
            <p:ph type="sldNum" sz="quarter" idx="10"/>
          </p:nvPr>
        </p:nvSpPr>
        <p:spPr/>
        <p:txBody>
          <a:bodyPr/>
          <a:lstStyle/>
          <a:p>
            <a:pPr>
              <a:defRPr/>
            </a:pPr>
            <a:fld id="{B08C5F59-2230-484B-AE22-D5214695AAEB}" type="slidenum">
              <a:rPr lang="en-US" smtClean="0"/>
              <a:pPr>
                <a:defRPr/>
              </a:pPr>
              <a:t>82</a:t>
            </a:fld>
            <a:endParaRPr lang="en-US" dirty="0"/>
          </a:p>
        </p:txBody>
      </p:sp>
    </p:spTree>
    <p:extLst>
      <p:ext uri="{BB962C8B-B14F-4D97-AF65-F5344CB8AC3E}">
        <p14:creationId xmlns:p14="http://schemas.microsoft.com/office/powerpoint/2010/main" val="2483086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152400"/>
            <a:ext cx="8229600" cy="1143000"/>
          </a:xfrm>
        </p:spPr>
        <p:txBody>
          <a:bodyPr/>
          <a:lstStyle/>
          <a:p>
            <a:pPr eaLnBrk="1" hangingPunct="1"/>
            <a:r>
              <a:rPr lang="en-US" smtClean="0"/>
              <a:t>Access to CCGPS/GPS Resources</a:t>
            </a:r>
          </a:p>
        </p:txBody>
      </p:sp>
      <p:sp>
        <p:nvSpPr>
          <p:cNvPr id="3" name="Content Placeholder 2"/>
          <p:cNvSpPr>
            <a:spLocks noGrp="1"/>
          </p:cNvSpPr>
          <p:nvPr>
            <p:ph idx="1"/>
          </p:nvPr>
        </p:nvSpPr>
        <p:spPr>
          <a:xfrm>
            <a:off x="457200" y="1295400"/>
            <a:ext cx="8305800" cy="4876800"/>
          </a:xfrm>
        </p:spPr>
        <p:txBody>
          <a:bodyPr rtlCol="0">
            <a:normAutofit fontScale="62500" lnSpcReduction="20000"/>
          </a:bodyPr>
          <a:lstStyle/>
          <a:p>
            <a:pPr marL="0" indent="0" eaLnBrk="1" fontAlgn="auto" hangingPunct="1">
              <a:spcAft>
                <a:spcPts val="0"/>
              </a:spcAft>
              <a:buFont typeface="Arial" charset="0"/>
              <a:buNone/>
              <a:defRPr/>
            </a:pPr>
            <a:r>
              <a:rPr lang="en-US" sz="3800" b="1" dirty="0"/>
              <a:t>Recorded Webinars</a:t>
            </a:r>
          </a:p>
          <a:p>
            <a:pPr eaLnBrk="1" fontAlgn="auto" hangingPunct="1">
              <a:spcAft>
                <a:spcPts val="0"/>
              </a:spcAft>
              <a:buFont typeface="Arial" pitchFamily="34" charset="0"/>
              <a:buChar char="•"/>
              <a:defRPr/>
            </a:pPr>
            <a:r>
              <a:rPr lang="en-US" dirty="0"/>
              <a:t>Check schedule for recorded webinars and upcoming live webinars:</a:t>
            </a:r>
          </a:p>
          <a:p>
            <a:pPr marL="457200" lvl="1" indent="0">
              <a:buFont typeface="Wingdings" pitchFamily="2" charset="2"/>
              <a:buNone/>
              <a:defRPr/>
            </a:pPr>
            <a:r>
              <a:rPr lang="en-US" sz="2200" dirty="0">
                <a:hlinkClick r:id="rId3"/>
              </a:rPr>
              <a:t>http://www.gadoe.org/Curriculum-Instruction-and-Assessment/Special-Education-Services/Pages/Recorded-Webinars.aspx</a:t>
            </a:r>
            <a:endParaRPr lang="en-US" sz="2200" dirty="0"/>
          </a:p>
          <a:p>
            <a:pPr marL="457200" lvl="1" indent="0">
              <a:buFont typeface="Wingdings" pitchFamily="2" charset="2"/>
              <a:buNone/>
              <a:defRPr/>
            </a:pPr>
            <a:endParaRPr lang="en-US" sz="2200" dirty="0" smtClean="0"/>
          </a:p>
          <a:p>
            <a:pPr marL="0" lvl="1" indent="0">
              <a:buFont typeface="Wingdings" pitchFamily="2" charset="2"/>
              <a:buNone/>
              <a:defRPr/>
            </a:pPr>
            <a:r>
              <a:rPr lang="en-US" sz="3800" dirty="0" smtClean="0"/>
              <a:t>Suggested </a:t>
            </a:r>
            <a:r>
              <a:rPr lang="en-US" sz="3800" dirty="0"/>
              <a:t>webinars:</a:t>
            </a:r>
          </a:p>
          <a:p>
            <a:pPr marL="0" indent="0" eaLnBrk="1" fontAlgn="auto" hangingPunct="1">
              <a:spcAft>
                <a:spcPts val="0"/>
              </a:spcAft>
              <a:buFont typeface="Arial" charset="0"/>
              <a:buNone/>
              <a:defRPr/>
            </a:pPr>
            <a:endParaRPr lang="en-US" sz="1900" dirty="0"/>
          </a:p>
          <a:p>
            <a:pPr eaLnBrk="1" fontAlgn="auto" hangingPunct="1">
              <a:spcAft>
                <a:spcPts val="0"/>
              </a:spcAft>
              <a:buFont typeface="Arial" pitchFamily="34" charset="0"/>
              <a:buChar char="•"/>
              <a:defRPr/>
            </a:pPr>
            <a:r>
              <a:rPr lang="en-US" dirty="0"/>
              <a:t>Giving Access to Science Standards - Linking Science and Life Skills and Experiences, November 5, 2009	</a:t>
            </a:r>
          </a:p>
          <a:p>
            <a:pPr eaLnBrk="1" fontAlgn="auto" hangingPunct="1">
              <a:spcAft>
                <a:spcPts val="0"/>
              </a:spcAft>
              <a:buFont typeface="Arial" pitchFamily="34" charset="0"/>
              <a:buChar char="•"/>
              <a:defRPr/>
            </a:pPr>
            <a:r>
              <a:rPr lang="en-US" dirty="0"/>
              <a:t>Giving Access to Social Studies Standards - Relating Themes in Social Studies to Relevant Life Skills and Experiences, December 10, 2009 </a:t>
            </a:r>
          </a:p>
          <a:p>
            <a:pPr eaLnBrk="1" fontAlgn="auto" hangingPunct="1">
              <a:spcAft>
                <a:spcPts val="0"/>
              </a:spcAft>
              <a:buFont typeface="Arial" pitchFamily="34" charset="0"/>
              <a:buChar char="•"/>
              <a:defRPr/>
            </a:pPr>
            <a:r>
              <a:rPr lang="en-US" dirty="0"/>
              <a:t>Access to ELA: Writing Skills for Students with Significant Cognitive Disabilities , January 24, 2011 	</a:t>
            </a:r>
          </a:p>
          <a:p>
            <a:pPr eaLnBrk="1" fontAlgn="auto" hangingPunct="1">
              <a:spcAft>
                <a:spcPts val="0"/>
              </a:spcAft>
              <a:buFont typeface="Arial" pitchFamily="34" charset="0"/>
              <a:buChar char="•"/>
              <a:defRPr/>
            </a:pPr>
            <a:endParaRPr lang="en-US" dirty="0"/>
          </a:p>
          <a:p>
            <a:pPr fontAlgn="auto">
              <a:spcAft>
                <a:spcPts val="0"/>
              </a:spcAft>
              <a:buFont typeface="Arial" pitchFamily="34" charset="0"/>
              <a:buChar char="•"/>
              <a:defRPr/>
            </a:pPr>
            <a:r>
              <a:rPr lang="en-US" dirty="0"/>
              <a:t>Additional webinars and information for CCGPS ELA and Mathematics activities are being developed </a:t>
            </a:r>
            <a:r>
              <a:rPr lang="en-US" dirty="0" smtClean="0"/>
              <a:t>and </a:t>
            </a:r>
            <a:r>
              <a:rPr lang="en-US" dirty="0"/>
              <a:t>will be </a:t>
            </a:r>
            <a:r>
              <a:rPr lang="en-US"/>
              <a:t>announced </a:t>
            </a:r>
            <a:r>
              <a:rPr lang="en-US" smtClean="0"/>
              <a:t>soon by </a:t>
            </a:r>
            <a:r>
              <a:rPr lang="en-US" dirty="0"/>
              <a:t>the Division for Special Education Services .</a:t>
            </a:r>
            <a:endParaRPr lang="en-US" dirty="0" smtClean="0"/>
          </a:p>
          <a:p>
            <a:pPr eaLnBrk="1" fontAlgn="auto" hangingPunct="1">
              <a:spcAft>
                <a:spcPts val="0"/>
              </a:spcAft>
              <a:buFont typeface="Arial" pitchFamily="34" charset="0"/>
              <a:buNone/>
              <a:defRPr/>
            </a:pPr>
            <a:endParaRPr lang="en-US" dirty="0" smtClean="0"/>
          </a:p>
          <a:p>
            <a:pPr eaLnBrk="1" fontAlgn="auto" hangingPunct="1">
              <a:spcAft>
                <a:spcPts val="0"/>
              </a:spcAft>
              <a:buFont typeface="Arial" pitchFamily="34" charset="0"/>
              <a:buNone/>
              <a:defRPr/>
            </a:pPr>
            <a:endParaRPr lang="en-US" b="1" dirty="0" smtClean="0"/>
          </a:p>
          <a:p>
            <a:pPr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a:p>
        </p:txBody>
      </p:sp>
      <p:sp>
        <p:nvSpPr>
          <p:cNvPr id="4" name="Slide Number Placeholder 3"/>
          <p:cNvSpPr>
            <a:spLocks noGrp="1"/>
          </p:cNvSpPr>
          <p:nvPr>
            <p:ph type="sldNum" sz="quarter" idx="10"/>
          </p:nvPr>
        </p:nvSpPr>
        <p:spPr/>
        <p:txBody>
          <a:bodyPr/>
          <a:lstStyle/>
          <a:p>
            <a:pPr>
              <a:defRPr/>
            </a:pPr>
            <a:fld id="{FA1FC992-2B09-4FC3-9BC9-50F0E836B3A0}" type="slidenum">
              <a:rPr lang="en-US" smtClean="0"/>
              <a:pPr>
                <a:defRPr/>
              </a:pPr>
              <a:t>83</a:t>
            </a:fld>
            <a:endParaRPr lang="en-US" dirty="0"/>
          </a:p>
        </p:txBody>
      </p:sp>
    </p:spTree>
    <p:extLst>
      <p:ext uri="{BB962C8B-B14F-4D97-AF65-F5344CB8AC3E}">
        <p14:creationId xmlns:p14="http://schemas.microsoft.com/office/powerpoint/2010/main" val="35198375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457200" y="15875"/>
            <a:ext cx="8229600" cy="1143000"/>
          </a:xfrm>
        </p:spPr>
        <p:txBody>
          <a:bodyPr/>
          <a:lstStyle/>
          <a:p>
            <a:pPr eaLnBrk="1" hangingPunct="1"/>
            <a:r>
              <a:rPr lang="en-US" smtClean="0"/>
              <a:t>Access to CCGPS/GPS Resources</a:t>
            </a:r>
          </a:p>
        </p:txBody>
      </p:sp>
      <p:sp>
        <p:nvSpPr>
          <p:cNvPr id="3" name="Content Placeholder 2"/>
          <p:cNvSpPr>
            <a:spLocks noGrp="1"/>
          </p:cNvSpPr>
          <p:nvPr>
            <p:ph idx="1"/>
          </p:nvPr>
        </p:nvSpPr>
        <p:spPr>
          <a:xfrm>
            <a:off x="457200" y="1143000"/>
            <a:ext cx="8229600" cy="5410200"/>
          </a:xfrm>
        </p:spPr>
        <p:txBody>
          <a:bodyPr rtlCol="0">
            <a:normAutofit fontScale="47500" lnSpcReduction="20000"/>
          </a:bodyPr>
          <a:lstStyle/>
          <a:p>
            <a:pPr marL="0" indent="0" algn="ctr" eaLnBrk="1" fontAlgn="auto" hangingPunct="1">
              <a:spcAft>
                <a:spcPts val="0"/>
              </a:spcAft>
              <a:buFont typeface="Arial" charset="0"/>
              <a:buNone/>
              <a:defRPr/>
            </a:pPr>
            <a:r>
              <a:rPr lang="en-US" sz="4400" b="1" dirty="0"/>
              <a:t>Electronic Resource Board  for </a:t>
            </a:r>
            <a:r>
              <a:rPr lang="en-US" sz="4400" b="1" i="1" dirty="0"/>
              <a:t>Access to the CCGPS/GPS for </a:t>
            </a:r>
            <a:endParaRPr lang="en-US" sz="4400" b="1" i="1" dirty="0" smtClean="0"/>
          </a:p>
          <a:p>
            <a:pPr marL="0" indent="0" algn="ctr" eaLnBrk="1" fontAlgn="auto" hangingPunct="1">
              <a:spcAft>
                <a:spcPts val="0"/>
              </a:spcAft>
              <a:buFont typeface="Arial" charset="0"/>
              <a:buNone/>
              <a:defRPr/>
            </a:pPr>
            <a:r>
              <a:rPr lang="en-US" sz="4400" b="1" i="1" dirty="0" smtClean="0"/>
              <a:t>Students </a:t>
            </a:r>
            <a:r>
              <a:rPr lang="en-US" sz="4400" b="1" i="1" dirty="0"/>
              <a:t>with Significant Cognitive Disabilities</a:t>
            </a:r>
            <a:endParaRPr lang="en-US" sz="3300" dirty="0"/>
          </a:p>
          <a:p>
            <a:pPr eaLnBrk="1" fontAlgn="auto" hangingPunct="1">
              <a:spcAft>
                <a:spcPts val="0"/>
              </a:spcAft>
              <a:buFont typeface="Arial" pitchFamily="34" charset="0"/>
              <a:buChar char="•"/>
              <a:defRPr/>
            </a:pPr>
            <a:r>
              <a:rPr lang="en-US" sz="3800" b="1" dirty="0"/>
              <a:t>The Access to the CCGPS/GPS Resource Board contains: </a:t>
            </a:r>
            <a:r>
              <a:rPr lang="en-US" sz="3800" dirty="0"/>
              <a:t> </a:t>
            </a:r>
            <a:r>
              <a:rPr lang="en-US" sz="3800" b="1" dirty="0"/>
              <a:t>Free </a:t>
            </a:r>
            <a:r>
              <a:rPr lang="en-US" sz="3800" dirty="0"/>
              <a:t>downloadable activities and materials for use with students with significant cognitive disabilities across grade levels and curricular areas </a:t>
            </a:r>
          </a:p>
          <a:p>
            <a:pPr lvl="1" eaLnBrk="1" fontAlgn="auto" hangingPunct="1">
              <a:spcAft>
                <a:spcPts val="0"/>
              </a:spcAft>
              <a:buFont typeface="Arial" pitchFamily="34" charset="0"/>
              <a:buChar char="•"/>
              <a:defRPr/>
            </a:pPr>
            <a:r>
              <a:rPr lang="en-US" sz="3400" dirty="0"/>
              <a:t>Resources (internet, literature, etc.) to provide access to the general education curriculum </a:t>
            </a:r>
          </a:p>
          <a:p>
            <a:pPr lvl="1" eaLnBrk="1" fontAlgn="auto" hangingPunct="1">
              <a:spcAft>
                <a:spcPts val="0"/>
              </a:spcAft>
              <a:buFont typeface="Arial" pitchFamily="34" charset="0"/>
              <a:buChar char="•"/>
              <a:defRPr/>
            </a:pPr>
            <a:r>
              <a:rPr lang="en-US" sz="3400" dirty="0"/>
              <a:t>Adapted stories for all grade levels and directions on acquiring adapted literature </a:t>
            </a:r>
          </a:p>
          <a:p>
            <a:pPr lvl="2" eaLnBrk="1" fontAlgn="auto" hangingPunct="1">
              <a:spcAft>
                <a:spcPts val="0"/>
              </a:spcAft>
              <a:defRPr/>
            </a:pPr>
            <a:r>
              <a:rPr lang="en-US" sz="3400" dirty="0"/>
              <a:t>Instructions for acquiring adapted books</a:t>
            </a:r>
          </a:p>
          <a:p>
            <a:pPr lvl="1" eaLnBrk="1" fontAlgn="auto" hangingPunct="1">
              <a:spcAft>
                <a:spcPts val="0"/>
              </a:spcAft>
              <a:buFont typeface="Arial" pitchFamily="34" charset="0"/>
              <a:buChar char="•"/>
              <a:defRPr/>
            </a:pPr>
            <a:r>
              <a:rPr lang="en-US" sz="3400" dirty="0"/>
              <a:t>Instructional strategies and best practice guidelines </a:t>
            </a:r>
          </a:p>
          <a:p>
            <a:pPr lvl="1" eaLnBrk="1" fontAlgn="auto" hangingPunct="1">
              <a:spcAft>
                <a:spcPts val="0"/>
              </a:spcAft>
              <a:buFont typeface="Arial" pitchFamily="34" charset="0"/>
              <a:buChar char="•"/>
              <a:defRPr/>
            </a:pPr>
            <a:r>
              <a:rPr lang="en-US" sz="3400" dirty="0"/>
              <a:t>Data Sheets </a:t>
            </a:r>
          </a:p>
          <a:p>
            <a:pPr lvl="1" eaLnBrk="1" fontAlgn="auto" hangingPunct="1">
              <a:spcAft>
                <a:spcPts val="0"/>
              </a:spcAft>
              <a:buFont typeface="Arial" pitchFamily="34" charset="0"/>
              <a:buChar char="•"/>
              <a:defRPr/>
            </a:pPr>
            <a:r>
              <a:rPr lang="en-US" sz="3400" dirty="0"/>
              <a:t>Georgia Alternate Assessment (GAA) suggestions/tips </a:t>
            </a:r>
          </a:p>
          <a:p>
            <a:pPr lvl="1" eaLnBrk="1" fontAlgn="auto" hangingPunct="1">
              <a:spcAft>
                <a:spcPts val="0"/>
              </a:spcAft>
              <a:buFont typeface="Arial" pitchFamily="34" charset="0"/>
              <a:buChar char="•"/>
              <a:defRPr/>
            </a:pPr>
            <a:r>
              <a:rPr lang="en-US" sz="3400" dirty="0"/>
              <a:t>Georgia Project for Assistive Technology (GPAT) information </a:t>
            </a:r>
          </a:p>
          <a:p>
            <a:pPr lvl="1" eaLnBrk="1" fontAlgn="auto" hangingPunct="1">
              <a:spcAft>
                <a:spcPts val="0"/>
              </a:spcAft>
              <a:buFont typeface="Arial" pitchFamily="34" charset="0"/>
              <a:buChar char="•"/>
              <a:defRPr/>
            </a:pPr>
            <a:r>
              <a:rPr lang="en-US" sz="3400" dirty="0"/>
              <a:t>Activities and materials for High School Access Courses</a:t>
            </a:r>
          </a:p>
          <a:p>
            <a:pPr eaLnBrk="1" fontAlgn="auto" hangingPunct="1">
              <a:spcAft>
                <a:spcPts val="0"/>
              </a:spcAft>
              <a:buFont typeface="Arial" pitchFamily="34" charset="0"/>
              <a:buChar char="•"/>
              <a:defRPr/>
            </a:pPr>
            <a:r>
              <a:rPr lang="en-US" sz="3800" dirty="0"/>
              <a:t>To </a:t>
            </a:r>
            <a:r>
              <a:rPr lang="en-US" sz="3800" b="1" dirty="0"/>
              <a:t>register and receive your password </a:t>
            </a:r>
            <a:r>
              <a:rPr lang="en-US" sz="3800" dirty="0"/>
              <a:t>for the  </a:t>
            </a:r>
            <a:r>
              <a:rPr lang="en-US" sz="3800" i="1" dirty="0" smtClean="0"/>
              <a:t>Access </a:t>
            </a:r>
            <a:r>
              <a:rPr lang="en-US" sz="3800" i="1" dirty="0"/>
              <a:t>to the CCGPS/GPS Resource Board for Students with Significant Cognitive </a:t>
            </a:r>
            <a:r>
              <a:rPr lang="en-US" sz="3800" i="1" dirty="0" smtClean="0"/>
              <a:t>Disabilities</a:t>
            </a:r>
            <a:r>
              <a:rPr lang="en-US" sz="3800" dirty="0" smtClean="0"/>
              <a:t>:</a:t>
            </a:r>
            <a:endParaRPr lang="en-US" sz="3800" dirty="0"/>
          </a:p>
          <a:p>
            <a:pPr lvl="1">
              <a:buFont typeface="Arial" pitchFamily="34" charset="0"/>
              <a:buChar char="•"/>
              <a:defRPr/>
            </a:pPr>
            <a:r>
              <a:rPr lang="en-US" sz="3400" dirty="0"/>
              <a:t>send an e-mail with your </a:t>
            </a:r>
            <a:r>
              <a:rPr lang="en-US" sz="3400" b="1" dirty="0"/>
              <a:t>first/last name </a:t>
            </a:r>
            <a:r>
              <a:rPr lang="en-US" sz="3400" dirty="0"/>
              <a:t>and your </a:t>
            </a:r>
            <a:r>
              <a:rPr lang="en-US" sz="3400" b="1" dirty="0"/>
              <a:t>preferred e-mail address </a:t>
            </a:r>
            <a:r>
              <a:rPr lang="en-US" sz="3400" dirty="0"/>
              <a:t>to </a:t>
            </a:r>
            <a:r>
              <a:rPr lang="en-US" sz="3400" b="1" dirty="0"/>
              <a:t>one </a:t>
            </a:r>
            <a:r>
              <a:rPr lang="en-US" sz="3400" dirty="0"/>
              <a:t>of the following persons: </a:t>
            </a:r>
          </a:p>
          <a:p>
            <a:pPr lvl="2">
              <a:defRPr/>
            </a:pPr>
            <a:r>
              <a:rPr lang="en-US" sz="3800" dirty="0"/>
              <a:t>Kayse Harshaw (sharshaw@doe.k12.ga.us) </a:t>
            </a:r>
          </a:p>
          <a:p>
            <a:pPr lvl="2">
              <a:defRPr/>
            </a:pPr>
            <a:r>
              <a:rPr lang="en-US" sz="3800" dirty="0"/>
              <a:t>Debbie Reagin (dreagin@doe.k12.ga.us)</a:t>
            </a:r>
          </a:p>
        </p:txBody>
      </p:sp>
      <p:sp>
        <p:nvSpPr>
          <p:cNvPr id="4" name="Slide Number Placeholder 3"/>
          <p:cNvSpPr>
            <a:spLocks noGrp="1"/>
          </p:cNvSpPr>
          <p:nvPr>
            <p:ph type="sldNum" sz="quarter" idx="10"/>
          </p:nvPr>
        </p:nvSpPr>
        <p:spPr/>
        <p:txBody>
          <a:bodyPr/>
          <a:lstStyle/>
          <a:p>
            <a:pPr>
              <a:defRPr/>
            </a:pPr>
            <a:fld id="{A97DC89D-CB8F-49E0-BBE9-BB30BB937DA8}" type="slidenum">
              <a:rPr lang="en-US" smtClean="0"/>
              <a:pPr>
                <a:defRPr/>
              </a:pPr>
              <a:t>84</a:t>
            </a:fld>
            <a:endParaRPr lang="en-US" dirty="0"/>
          </a:p>
        </p:txBody>
      </p:sp>
    </p:spTree>
    <p:extLst>
      <p:ext uri="{BB962C8B-B14F-4D97-AF65-F5344CB8AC3E}">
        <p14:creationId xmlns:p14="http://schemas.microsoft.com/office/powerpoint/2010/main" val="1733257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How to Document Effectively</a:t>
            </a:r>
          </a:p>
        </p:txBody>
      </p:sp>
      <p:sp>
        <p:nvSpPr>
          <p:cNvPr id="3" name="Content Placeholder 2"/>
          <p:cNvSpPr>
            <a:spLocks noGrp="1"/>
          </p:cNvSpPr>
          <p:nvPr>
            <p:ph idx="1"/>
          </p:nvPr>
        </p:nvSpPr>
        <p:spPr>
          <a:xfrm>
            <a:off x="457200" y="1600200"/>
            <a:ext cx="8077200" cy="4525963"/>
          </a:xfrm>
        </p:spPr>
        <p:txBody>
          <a:bodyPr/>
          <a:lstStyle/>
          <a:p>
            <a:pPr marL="514350" indent="-514350">
              <a:buFont typeface="+mj-lt"/>
              <a:buAutoNum type="arabicPeriod"/>
            </a:pPr>
            <a:r>
              <a:rPr lang="en-US" sz="2400" dirty="0" smtClean="0"/>
              <a:t>The assessment task should be designed to demonstrate what the student knows and can do in relation to the standard.</a:t>
            </a:r>
          </a:p>
          <a:p>
            <a:pPr marL="914400" lvl="1" indent="-514350">
              <a:buFont typeface="Arial" pitchFamily="34" charset="0"/>
              <a:buChar char="•"/>
            </a:pPr>
            <a:r>
              <a:rPr lang="en-US" sz="2400" b="1" dirty="0" smtClean="0"/>
              <a:t>The task description should focus on the standards-based skill being addressed.</a:t>
            </a:r>
          </a:p>
          <a:p>
            <a:pPr marL="914400" lvl="1" indent="-514350">
              <a:buFont typeface="Arial" pitchFamily="34" charset="0"/>
              <a:buChar char="•"/>
            </a:pPr>
            <a:r>
              <a:rPr lang="en-US" sz="2400" dirty="0" smtClean="0"/>
              <a:t>Be specific. The connection (alignment) between the task and the standard should be at the core of the description.</a:t>
            </a:r>
            <a:endParaRPr lang="en-US" sz="2400" dirty="0"/>
          </a:p>
        </p:txBody>
      </p:sp>
      <p:sp>
        <p:nvSpPr>
          <p:cNvPr id="4" name="Slide Number Placeholder 3"/>
          <p:cNvSpPr>
            <a:spLocks noGrp="1"/>
          </p:cNvSpPr>
          <p:nvPr>
            <p:ph type="sldNum" sz="quarter" idx="10"/>
          </p:nvPr>
        </p:nvSpPr>
        <p:spPr/>
        <p:txBody>
          <a:bodyPr/>
          <a:lstStyle/>
          <a:p>
            <a:pPr>
              <a:defRPr/>
            </a:pPr>
            <a:fld id="{18D6BBE3-2A52-4E0B-96BB-5B1F26ADCEA2}" type="slidenum">
              <a:rPr lang="en-US" smtClean="0"/>
              <a:pPr>
                <a:defRPr/>
              </a:pPr>
              <a:t>9</a:t>
            </a:fld>
            <a:endParaRPr lang="en-US" dirty="0"/>
          </a:p>
        </p:txBody>
      </p:sp>
    </p:spTree>
    <p:extLst>
      <p:ext uri="{BB962C8B-B14F-4D97-AF65-F5344CB8AC3E}">
        <p14:creationId xmlns:p14="http://schemas.microsoft.com/office/powerpoint/2010/main" val="3762020100"/>
      </p:ext>
    </p:extLst>
  </p:cSld>
  <p:clrMapOvr>
    <a:masterClrMapping/>
  </p:clrMapOvr>
</p:sld>
</file>

<file path=ppt/theme/theme1.xml><?xml version="1.0" encoding="utf-8"?>
<a:theme xmlns:a="http://schemas.openxmlformats.org/drawingml/2006/main" name="GaDOE Presentation Template GAA 2011-20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8B34819C3326640A5C369F682C5BCEC" ma:contentTypeVersion="3" ma:contentTypeDescription="Create a new document." ma:contentTypeScope="" ma:versionID="b4d03f235370e36574effe2eb9849c75">
  <xsd:schema xmlns:xsd="http://www.w3.org/2001/XMLSchema" xmlns:xs="http://www.w3.org/2001/XMLSchema" xmlns:p="http://schemas.microsoft.com/office/2006/metadata/properties" xmlns:ns1="http://schemas.microsoft.com/sharepoint/v3" xmlns:ns2="1d496aed-39d0-4758-b3cf-4e4773287716" xmlns:ns3="20a672bb-8554-40ed-8ef6-17ff2403b73b" targetNamespace="http://schemas.microsoft.com/office/2006/metadata/properties" ma:root="true" ma:fieldsID="dc85d28dfa76c5fff1f4bca85981001c" ns1:_="" ns2:_="" ns3:_="">
    <xsd:import namespace="http://schemas.microsoft.com/sharepoint/v3"/>
    <xsd:import namespace="1d496aed-39d0-4758-b3cf-4e4773287716"/>
    <xsd:import namespace="20a672bb-8554-40ed-8ef6-17ff2403b73b"/>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a672bb-8554-40ed-8ef6-17ff2403b73b" elementFormDefault="qualified">
    <xsd:import namespace="http://schemas.microsoft.com/office/2006/documentManagement/types"/>
    <xsd:import namespace="http://schemas.microsoft.com/office/infopath/2007/PartnerControls"/>
    <xsd:element name="Page" ma:index="12" nillable="true" ma:displayName="Page" ma:list="{812383B8-FDBA-42DE-9B28-EFCB3124A900}" ma:internalName="Page">
      <xsd:simpleType>
        <xsd:restriction base="dms:Lookup"/>
      </xsd:simpleType>
    </xsd:element>
    <xsd:element name="Page_x0020_SubHeader" ma:index="13" nillable="true" ma:displayName="Page SubHeader" ma:internalName="Page_x0020_SubHeader">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d496aed-39d0-4758-b3cf-4e4773287716"/>
    <Page xmlns="20a672bb-8554-40ed-8ef6-17ff2403b73b" xsi:nil="true"/>
    <PublishingExpirationDate xmlns="http://schemas.microsoft.com/sharepoint/v3" xsi:nil="true"/>
    <Page_x0020_SubHeader xmlns="20a672bb-8554-40ed-8ef6-17ff2403b73b" xsi:nil="true"/>
    <PublishingStartDate xmlns="http://schemas.microsoft.com/sharepoint/v3" xsi:nil="true"/>
  </documentManagement>
</p:properties>
</file>

<file path=customXml/itemProps1.xml><?xml version="1.0" encoding="utf-8"?>
<ds:datastoreItem xmlns:ds="http://schemas.openxmlformats.org/officeDocument/2006/customXml" ds:itemID="{A04F7C58-0954-4803-9BAB-B76D8CC32888}"/>
</file>

<file path=customXml/itemProps2.xml><?xml version="1.0" encoding="utf-8"?>
<ds:datastoreItem xmlns:ds="http://schemas.openxmlformats.org/officeDocument/2006/customXml" ds:itemID="{6DE1F5E6-F00E-4FF4-86EF-893E5D3BB94B}"/>
</file>

<file path=customXml/itemProps3.xml><?xml version="1.0" encoding="utf-8"?>
<ds:datastoreItem xmlns:ds="http://schemas.openxmlformats.org/officeDocument/2006/customXml" ds:itemID="{2A886BE8-5A9A-48A7-9202-B120378B53D5}"/>
</file>

<file path=docProps/app.xml><?xml version="1.0" encoding="utf-8"?>
<Properties xmlns="http://schemas.openxmlformats.org/officeDocument/2006/extended-properties" xmlns:vt="http://schemas.openxmlformats.org/officeDocument/2006/docPropsVTypes">
  <Template>GaDOE Presentation Template - John Barge</Template>
  <TotalTime>7011</TotalTime>
  <Words>6881</Words>
  <Application>Microsoft Office PowerPoint</Application>
  <PresentationFormat>On-screen Show (4:3)</PresentationFormat>
  <Paragraphs>895</Paragraphs>
  <Slides>84</Slides>
  <Notes>60</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GaDOE Presentation Template GAA 2011-2012</vt:lpstr>
      <vt:lpstr>The How To for  Specific, Clear, and Concise Documentation  Module A</vt:lpstr>
      <vt:lpstr>Welcome to Module A                                 The How To of Documentation</vt:lpstr>
      <vt:lpstr>2012-2013 GAA</vt:lpstr>
      <vt:lpstr>2012-2013 GAA</vt:lpstr>
      <vt:lpstr>In this Presentation</vt:lpstr>
      <vt:lpstr>How to Document Effectively</vt:lpstr>
      <vt:lpstr>How to Document Effectively</vt:lpstr>
      <vt:lpstr>How to Document Effectively</vt:lpstr>
      <vt:lpstr>How to Document Effectively</vt:lpstr>
      <vt:lpstr>How to Document Effectively</vt:lpstr>
      <vt:lpstr>How to Document Effectively</vt:lpstr>
      <vt:lpstr>How to Document Effectively</vt:lpstr>
      <vt:lpstr>How to Document Effectively</vt:lpstr>
      <vt:lpstr>How to Document Effectively</vt:lpstr>
      <vt:lpstr>How to Document Effectively</vt:lpstr>
      <vt:lpstr>Documentation Dos–Work Samples</vt:lpstr>
      <vt:lpstr>Documentation Dos</vt:lpstr>
      <vt:lpstr>Documentation Don’ts– Work Samples</vt:lpstr>
      <vt:lpstr>Documentation Don’ts</vt:lpstr>
      <vt:lpstr>Documentation Don’ts</vt:lpstr>
      <vt:lpstr>Making a Do out of a Don’t</vt:lpstr>
      <vt:lpstr>Documentation Dos</vt:lpstr>
      <vt:lpstr>Documentation Dos– Observation Forms</vt:lpstr>
      <vt:lpstr>Documentation Dos</vt:lpstr>
      <vt:lpstr>Documentation Don’ts</vt:lpstr>
      <vt:lpstr>Documentation Don’ts</vt:lpstr>
      <vt:lpstr>Making a Do out of a Don’t</vt:lpstr>
      <vt:lpstr>Making a Do out of a Don’t</vt:lpstr>
      <vt:lpstr>The Dos and Don’ts of Documentation</vt:lpstr>
      <vt:lpstr>The Dos and Don’ts of Documentation</vt:lpstr>
      <vt:lpstr>Contact Information</vt:lpstr>
      <vt:lpstr> GAA Resources</vt:lpstr>
      <vt:lpstr>Access to CCGPS/GPS Resources</vt:lpstr>
      <vt:lpstr>Access to CCGPS/GPS Resources</vt:lpstr>
      <vt:lpstr>Georgia Alternate Assessment</vt:lpstr>
      <vt:lpstr>Welcome to Module B                                 A Review of Scoring</vt:lpstr>
      <vt:lpstr>2012-2013 GAA</vt:lpstr>
      <vt:lpstr>Scoring Demystified</vt:lpstr>
      <vt:lpstr>Scoring Demystified</vt:lpstr>
      <vt:lpstr>PowerPoint Presentation</vt:lpstr>
      <vt:lpstr>PowerPoint Presentation</vt:lpstr>
      <vt:lpstr>Dimension Scoring  </vt:lpstr>
      <vt:lpstr>Dimension Scoring</vt:lpstr>
      <vt:lpstr>PowerPoint Presentation</vt:lpstr>
      <vt:lpstr>Questions to Consider When Scoring Fidelity to Standard</vt:lpstr>
      <vt:lpstr>Questions to Consider When Scoring Context</vt:lpstr>
      <vt:lpstr>Questions to Consider When Scoring Achievement/Progress</vt:lpstr>
      <vt:lpstr>Questions to Consider When Scoring Generalization</vt:lpstr>
      <vt:lpstr>Demonstrating Achievement/Progress</vt:lpstr>
      <vt:lpstr>Demonstrating Achievement/Progress</vt:lpstr>
      <vt:lpstr>Demonstrating Achievement/Progress</vt:lpstr>
      <vt:lpstr>Demonstrating Achievement/Progress</vt:lpstr>
      <vt:lpstr>Achievement/Progress: Accuracy</vt:lpstr>
      <vt:lpstr>Achievement/Progress: Accuracy</vt:lpstr>
      <vt:lpstr>Achievement/Progress: Complexity</vt:lpstr>
      <vt:lpstr>Achievement/Progress: Complexity</vt:lpstr>
      <vt:lpstr>Achievement/Progress: Independence</vt:lpstr>
      <vt:lpstr>Achievement/Progress: Independence</vt:lpstr>
      <vt:lpstr>Achievement/Progress: Independence</vt:lpstr>
      <vt:lpstr>Achievement/Progress: Independence</vt:lpstr>
      <vt:lpstr>Demonstrating Achievement/Progress</vt:lpstr>
      <vt:lpstr>You Score It</vt:lpstr>
      <vt:lpstr>You Score It</vt:lpstr>
      <vt:lpstr>PowerPoint Presentation</vt:lpstr>
      <vt:lpstr>PowerPoint Presentation</vt:lpstr>
      <vt:lpstr>PowerPoint Presentation</vt:lpstr>
      <vt:lpstr>Collection Period 2 Primary Evidence</vt:lpstr>
      <vt:lpstr>PowerPoint Presentation</vt:lpstr>
      <vt:lpstr>PowerPoint Presentation</vt:lpstr>
      <vt:lpstr>You Score It</vt:lpstr>
      <vt:lpstr>You Score It</vt:lpstr>
      <vt:lpstr>You Score It</vt:lpstr>
      <vt:lpstr>PowerPoint Presentation</vt:lpstr>
      <vt:lpstr>PowerPoint Presentation</vt:lpstr>
      <vt:lpstr>PowerPoint Presentation</vt:lpstr>
      <vt:lpstr>Collection Period 2 Primary Evidence</vt:lpstr>
      <vt:lpstr>PowerPoint Presentation</vt:lpstr>
      <vt:lpstr>PowerPoint Presentation</vt:lpstr>
      <vt:lpstr>You Score It</vt:lpstr>
      <vt:lpstr>You Score It</vt:lpstr>
      <vt:lpstr>Contact Information</vt:lpstr>
      <vt:lpstr> GAA Resources</vt:lpstr>
      <vt:lpstr>Access to CCGPS/GPS Resources</vt:lpstr>
      <vt:lpstr>Access to CCGPS/GPS Resources</vt:lpstr>
    </vt:vector>
  </TitlesOfParts>
  <Company>Georgia Department of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GaDOE</dc:creator>
  <cp:lastModifiedBy>Melissa Fincher</cp:lastModifiedBy>
  <cp:revision>275</cp:revision>
  <cp:lastPrinted>2012-08-16T13:21:33Z</cp:lastPrinted>
  <dcterms:created xsi:type="dcterms:W3CDTF">2011-03-22T11:36:37Z</dcterms:created>
  <dcterms:modified xsi:type="dcterms:W3CDTF">2012-08-16T13:22:59Z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0x01010098B34819C3326640A5C369F682C5BCEC</vt:lpwstr>
  </property>
</Properties>
</file>