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87.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58.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36.xml" ContentType="application/vnd.openxmlformats-officedocument.presentationml.notesSlide+xml"/>
  <Override PartName="/ppt/notesSlides/notesSlide25.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45.xml" ContentType="application/vnd.openxmlformats-officedocument.presentationml.notesSlide+xml"/>
  <Override PartName="/ppt/notesSlides/notesSlide49.xml" ContentType="application/vnd.openxmlformats-officedocument.presentationml.notesSlide+xml"/>
  <Override PartName="/ppt/notesSlides/notesSlide55.xml" ContentType="application/vnd.openxmlformats-officedocument.presentationml.notesSlide+xml"/>
  <Override PartName="/ppt/notesSlides/notesSlide41.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46.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56.xml" ContentType="application/vnd.openxmlformats-officedocument.presentationml.notesSlide+xml"/>
  <Override PartName="/ppt/notesSlides/notesSlide58.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9"/>
  </p:notesMasterIdLst>
  <p:sldIdLst>
    <p:sldId id="256" r:id="rId2"/>
    <p:sldId id="423" r:id="rId3"/>
    <p:sldId id="425" r:id="rId4"/>
    <p:sldId id="426" r:id="rId5"/>
    <p:sldId id="449" r:id="rId6"/>
    <p:sldId id="429" r:id="rId7"/>
    <p:sldId id="427" r:id="rId8"/>
    <p:sldId id="450" r:id="rId9"/>
    <p:sldId id="430" r:id="rId10"/>
    <p:sldId id="447" r:id="rId11"/>
    <p:sldId id="451" r:id="rId12"/>
    <p:sldId id="448" r:id="rId13"/>
    <p:sldId id="320" r:id="rId14"/>
    <p:sldId id="321" r:id="rId15"/>
    <p:sldId id="362" r:id="rId16"/>
    <p:sldId id="322" r:id="rId17"/>
    <p:sldId id="442" r:id="rId18"/>
    <p:sldId id="391" r:id="rId19"/>
    <p:sldId id="422" r:id="rId20"/>
    <p:sldId id="323" r:id="rId21"/>
    <p:sldId id="324" r:id="rId22"/>
    <p:sldId id="326" r:id="rId23"/>
    <p:sldId id="327" r:id="rId24"/>
    <p:sldId id="328" r:id="rId25"/>
    <p:sldId id="329" r:id="rId26"/>
    <p:sldId id="413" r:id="rId27"/>
    <p:sldId id="331" r:id="rId28"/>
    <p:sldId id="332" r:id="rId29"/>
    <p:sldId id="333" r:id="rId30"/>
    <p:sldId id="334" r:id="rId31"/>
    <p:sldId id="431" r:id="rId32"/>
    <p:sldId id="432" r:id="rId33"/>
    <p:sldId id="433" r:id="rId34"/>
    <p:sldId id="434" r:id="rId35"/>
    <p:sldId id="453" r:id="rId36"/>
    <p:sldId id="436" r:id="rId37"/>
    <p:sldId id="435" r:id="rId38"/>
    <p:sldId id="452" r:id="rId39"/>
    <p:sldId id="454" r:id="rId40"/>
    <p:sldId id="446" r:id="rId41"/>
    <p:sldId id="437" r:id="rId42"/>
    <p:sldId id="455" r:id="rId43"/>
    <p:sldId id="456" r:id="rId44"/>
    <p:sldId id="457" r:id="rId45"/>
    <p:sldId id="458" r:id="rId46"/>
    <p:sldId id="459" r:id="rId47"/>
    <p:sldId id="460" r:id="rId48"/>
    <p:sldId id="461" r:id="rId49"/>
    <p:sldId id="462" r:id="rId50"/>
    <p:sldId id="463" r:id="rId51"/>
    <p:sldId id="464"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8" r:id="rId66"/>
    <p:sldId id="479" r:id="rId67"/>
    <p:sldId id="480" r:id="rId68"/>
    <p:sldId id="481" r:id="rId69"/>
    <p:sldId id="482" r:id="rId70"/>
    <p:sldId id="483" r:id="rId71"/>
    <p:sldId id="484" r:id="rId72"/>
    <p:sldId id="485" r:id="rId73"/>
    <p:sldId id="486" r:id="rId74"/>
    <p:sldId id="487" r:id="rId75"/>
    <p:sldId id="488" r:id="rId76"/>
    <p:sldId id="489" r:id="rId77"/>
    <p:sldId id="490" r:id="rId78"/>
    <p:sldId id="491" r:id="rId79"/>
    <p:sldId id="492" r:id="rId80"/>
    <p:sldId id="493" r:id="rId81"/>
    <p:sldId id="494" r:id="rId82"/>
    <p:sldId id="495" r:id="rId83"/>
    <p:sldId id="496" r:id="rId84"/>
    <p:sldId id="497" r:id="rId85"/>
    <p:sldId id="498" r:id="rId86"/>
    <p:sldId id="499" r:id="rId87"/>
    <p:sldId id="500" r:id="rId8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estemp" initials="q" lastIdx="9" clrIdx="0"/>
  <p:cmAuthor id="1" name="Steve Lucking" initials="SL" lastIdx="2" clrIdx="1"/>
  <p:cmAuthor id="2" name="Kelly Stevens" initials="K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3300"/>
    <a:srgbClr val="CC3300"/>
    <a:srgbClr val="CC6600"/>
    <a:srgbClr val="F0D694"/>
    <a:srgbClr val="F2DBA0"/>
    <a:srgbClr val="EBC66B"/>
    <a:srgbClr val="FDC659"/>
    <a:srgbClr val="666699"/>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64" autoAdjust="0"/>
  </p:normalViewPr>
  <p:slideViewPr>
    <p:cSldViewPr>
      <p:cViewPr>
        <p:scale>
          <a:sx n="115" d="100"/>
          <a:sy n="115" d="100"/>
        </p:scale>
        <p:origin x="-72" y="294"/>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37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95" Type="http://schemas.openxmlformats.org/officeDocument/2006/relationships/customXml" Target="../customXml/item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8CB815-2A75-43B5-943C-2A913722A6B9}" type="doc">
      <dgm:prSet loTypeId="urn:microsoft.com/office/officeart/2005/8/layout/lProcess3" loCatId="process" qsTypeId="urn:microsoft.com/office/officeart/2005/8/quickstyle/simple1" qsCatId="simple" csTypeId="urn:microsoft.com/office/officeart/2005/8/colors/accent0_1" csCatId="mainScheme" phldr="1"/>
      <dgm:spPr/>
      <dgm:t>
        <a:bodyPr/>
        <a:lstStyle/>
        <a:p>
          <a:endParaRPr lang="en-US"/>
        </a:p>
      </dgm:t>
    </dgm:pt>
    <dgm:pt modelId="{BA60BB6F-FC85-4200-A7A5-EBC70A9C42EE}">
      <dgm:prSet phldrT="[Text]"/>
      <dgm:spPr/>
      <dgm:t>
        <a:bodyPr/>
        <a:lstStyle/>
        <a:p>
          <a:r>
            <a:rPr lang="en-US" dirty="0" smtClean="0"/>
            <a:t>Teaching</a:t>
          </a:r>
          <a:endParaRPr lang="en-US" dirty="0"/>
        </a:p>
      </dgm:t>
    </dgm:pt>
    <dgm:pt modelId="{9E4F3212-9ADF-4681-B556-493E0059D0F8}" type="parTrans" cxnId="{D7CDDB7A-A1C3-4F78-93C4-7BD3BE9E765D}">
      <dgm:prSet/>
      <dgm:spPr/>
      <dgm:t>
        <a:bodyPr/>
        <a:lstStyle/>
        <a:p>
          <a:endParaRPr lang="en-US"/>
        </a:p>
      </dgm:t>
    </dgm:pt>
    <dgm:pt modelId="{DFF296AB-EF63-4005-BF33-8D477900E2EE}" type="sibTrans" cxnId="{D7CDDB7A-A1C3-4F78-93C4-7BD3BE9E765D}">
      <dgm:prSet/>
      <dgm:spPr/>
      <dgm:t>
        <a:bodyPr/>
        <a:lstStyle/>
        <a:p>
          <a:endParaRPr lang="en-US"/>
        </a:p>
      </dgm:t>
    </dgm:pt>
    <dgm:pt modelId="{AD2234BD-CABA-4B0E-B7CA-4A3894D94269}">
      <dgm:prSet phldrT="[Text]"/>
      <dgm:spPr/>
      <dgm:t>
        <a:bodyPr/>
        <a:lstStyle/>
        <a:p>
          <a:r>
            <a:rPr lang="en-US" dirty="0" smtClean="0"/>
            <a:t>Exposure</a:t>
          </a:r>
          <a:endParaRPr lang="en-US" dirty="0"/>
        </a:p>
      </dgm:t>
    </dgm:pt>
    <dgm:pt modelId="{2249369E-E638-48D3-8A26-9682DE4634EF}" type="parTrans" cxnId="{BA2AD6F3-AAFC-42FA-A1C4-5B3BA872EDC7}">
      <dgm:prSet/>
      <dgm:spPr/>
      <dgm:t>
        <a:bodyPr/>
        <a:lstStyle/>
        <a:p>
          <a:endParaRPr lang="en-US"/>
        </a:p>
      </dgm:t>
    </dgm:pt>
    <dgm:pt modelId="{A3443207-93C7-4845-B420-BDF5DF8144A7}" type="sibTrans" cxnId="{BA2AD6F3-AAFC-42FA-A1C4-5B3BA872EDC7}">
      <dgm:prSet/>
      <dgm:spPr/>
      <dgm:t>
        <a:bodyPr/>
        <a:lstStyle/>
        <a:p>
          <a:endParaRPr lang="en-US"/>
        </a:p>
      </dgm:t>
    </dgm:pt>
    <dgm:pt modelId="{1FFB5575-1F3A-444D-8F27-940883770B28}">
      <dgm:prSet phldrT="[Text]"/>
      <dgm:spPr/>
      <dgm:t>
        <a:bodyPr/>
        <a:lstStyle/>
        <a:p>
          <a:r>
            <a:rPr lang="en-US" dirty="0" smtClean="0"/>
            <a:t>Practice</a:t>
          </a:r>
          <a:endParaRPr lang="en-US" dirty="0"/>
        </a:p>
      </dgm:t>
    </dgm:pt>
    <dgm:pt modelId="{398BC4A8-E809-438C-ADE5-9621E16A115C}" type="parTrans" cxnId="{8E9F17E9-E685-4389-84B6-70F0565642E8}">
      <dgm:prSet/>
      <dgm:spPr/>
      <dgm:t>
        <a:bodyPr/>
        <a:lstStyle/>
        <a:p>
          <a:endParaRPr lang="en-US"/>
        </a:p>
      </dgm:t>
    </dgm:pt>
    <dgm:pt modelId="{3C13EB27-4F73-41D1-8B07-4CD65548370F}" type="sibTrans" cxnId="{8E9F17E9-E685-4389-84B6-70F0565642E8}">
      <dgm:prSet/>
      <dgm:spPr/>
      <dgm:t>
        <a:bodyPr/>
        <a:lstStyle/>
        <a:p>
          <a:endParaRPr lang="en-US"/>
        </a:p>
      </dgm:t>
    </dgm:pt>
    <dgm:pt modelId="{0EDECF5A-850E-41DE-8B93-8F110F009B4E}" type="pres">
      <dgm:prSet presAssocID="{F88CB815-2A75-43B5-943C-2A913722A6B9}" presName="Name0" presStyleCnt="0">
        <dgm:presLayoutVars>
          <dgm:chPref val="3"/>
          <dgm:dir/>
          <dgm:animLvl val="lvl"/>
          <dgm:resizeHandles/>
        </dgm:presLayoutVars>
      </dgm:prSet>
      <dgm:spPr/>
      <dgm:t>
        <a:bodyPr/>
        <a:lstStyle/>
        <a:p>
          <a:endParaRPr lang="en-US"/>
        </a:p>
      </dgm:t>
    </dgm:pt>
    <dgm:pt modelId="{F688A7CD-DDFC-48D8-8A32-49E30EE55425}" type="pres">
      <dgm:prSet presAssocID="{BA60BB6F-FC85-4200-A7A5-EBC70A9C42EE}" presName="horFlow" presStyleCnt="0"/>
      <dgm:spPr/>
    </dgm:pt>
    <dgm:pt modelId="{70259A8E-73C3-4CBC-A354-2AA5BD877348}" type="pres">
      <dgm:prSet presAssocID="{BA60BB6F-FC85-4200-A7A5-EBC70A9C42EE}" presName="bigChev" presStyleLbl="node1" presStyleIdx="0" presStyleCnt="3"/>
      <dgm:spPr/>
      <dgm:t>
        <a:bodyPr/>
        <a:lstStyle/>
        <a:p>
          <a:endParaRPr lang="en-US"/>
        </a:p>
      </dgm:t>
    </dgm:pt>
    <dgm:pt modelId="{A16B1BCD-8387-4CE3-B8A6-5C9399DBE00E}" type="pres">
      <dgm:prSet presAssocID="{BA60BB6F-FC85-4200-A7A5-EBC70A9C42EE}" presName="vSp" presStyleCnt="0"/>
      <dgm:spPr/>
    </dgm:pt>
    <dgm:pt modelId="{474D3CA1-1714-41B1-830F-E75B12AB0A2F}" type="pres">
      <dgm:prSet presAssocID="{AD2234BD-CABA-4B0E-B7CA-4A3894D94269}" presName="horFlow" presStyleCnt="0"/>
      <dgm:spPr/>
    </dgm:pt>
    <dgm:pt modelId="{E8461EB3-AAD3-49C4-A988-4C02F0CCD6E6}" type="pres">
      <dgm:prSet presAssocID="{AD2234BD-CABA-4B0E-B7CA-4A3894D94269}" presName="bigChev" presStyleLbl="node1" presStyleIdx="1" presStyleCnt="3"/>
      <dgm:spPr/>
      <dgm:t>
        <a:bodyPr/>
        <a:lstStyle/>
        <a:p>
          <a:endParaRPr lang="en-US"/>
        </a:p>
      </dgm:t>
    </dgm:pt>
    <dgm:pt modelId="{F25C77AF-52BA-4390-BC0E-123B37CCC499}" type="pres">
      <dgm:prSet presAssocID="{AD2234BD-CABA-4B0E-B7CA-4A3894D94269}" presName="vSp" presStyleCnt="0"/>
      <dgm:spPr/>
    </dgm:pt>
    <dgm:pt modelId="{3107281C-888E-4EE0-8BDD-C46E51722A20}" type="pres">
      <dgm:prSet presAssocID="{1FFB5575-1F3A-444D-8F27-940883770B28}" presName="horFlow" presStyleCnt="0"/>
      <dgm:spPr/>
    </dgm:pt>
    <dgm:pt modelId="{B16DB404-FE21-4DC8-8DB8-124EE8603C19}" type="pres">
      <dgm:prSet presAssocID="{1FFB5575-1F3A-444D-8F27-940883770B28}" presName="bigChev" presStyleLbl="node1" presStyleIdx="2" presStyleCnt="3"/>
      <dgm:spPr/>
      <dgm:t>
        <a:bodyPr/>
        <a:lstStyle/>
        <a:p>
          <a:endParaRPr lang="en-US"/>
        </a:p>
      </dgm:t>
    </dgm:pt>
  </dgm:ptLst>
  <dgm:cxnLst>
    <dgm:cxn modelId="{8E9F17E9-E685-4389-84B6-70F0565642E8}" srcId="{F88CB815-2A75-43B5-943C-2A913722A6B9}" destId="{1FFB5575-1F3A-444D-8F27-940883770B28}" srcOrd="2" destOrd="0" parTransId="{398BC4A8-E809-438C-ADE5-9621E16A115C}" sibTransId="{3C13EB27-4F73-41D1-8B07-4CD65548370F}"/>
    <dgm:cxn modelId="{C399CF66-77DC-4C14-A80F-4E5EB4FA571A}" type="presOf" srcId="{1FFB5575-1F3A-444D-8F27-940883770B28}" destId="{B16DB404-FE21-4DC8-8DB8-124EE8603C19}" srcOrd="0" destOrd="0" presId="urn:microsoft.com/office/officeart/2005/8/layout/lProcess3"/>
    <dgm:cxn modelId="{2DB7E678-06D2-4F29-8EDB-F7234D57EABC}" type="presOf" srcId="{BA60BB6F-FC85-4200-A7A5-EBC70A9C42EE}" destId="{70259A8E-73C3-4CBC-A354-2AA5BD877348}" srcOrd="0" destOrd="0" presId="urn:microsoft.com/office/officeart/2005/8/layout/lProcess3"/>
    <dgm:cxn modelId="{DA1E62B1-6428-4ED5-B256-885BB7CF2457}" type="presOf" srcId="{AD2234BD-CABA-4B0E-B7CA-4A3894D94269}" destId="{E8461EB3-AAD3-49C4-A988-4C02F0CCD6E6}" srcOrd="0" destOrd="0" presId="urn:microsoft.com/office/officeart/2005/8/layout/lProcess3"/>
    <dgm:cxn modelId="{D7CDDB7A-A1C3-4F78-93C4-7BD3BE9E765D}" srcId="{F88CB815-2A75-43B5-943C-2A913722A6B9}" destId="{BA60BB6F-FC85-4200-A7A5-EBC70A9C42EE}" srcOrd="0" destOrd="0" parTransId="{9E4F3212-9ADF-4681-B556-493E0059D0F8}" sibTransId="{DFF296AB-EF63-4005-BF33-8D477900E2EE}"/>
    <dgm:cxn modelId="{466AA8F0-384F-4659-9343-E5B82DD37384}" type="presOf" srcId="{F88CB815-2A75-43B5-943C-2A913722A6B9}" destId="{0EDECF5A-850E-41DE-8B93-8F110F009B4E}" srcOrd="0" destOrd="0" presId="urn:microsoft.com/office/officeart/2005/8/layout/lProcess3"/>
    <dgm:cxn modelId="{BA2AD6F3-AAFC-42FA-A1C4-5B3BA872EDC7}" srcId="{F88CB815-2A75-43B5-943C-2A913722A6B9}" destId="{AD2234BD-CABA-4B0E-B7CA-4A3894D94269}" srcOrd="1" destOrd="0" parTransId="{2249369E-E638-48D3-8A26-9682DE4634EF}" sibTransId="{A3443207-93C7-4845-B420-BDF5DF8144A7}"/>
    <dgm:cxn modelId="{321913DC-BBDF-47FD-937A-13FC00E101EA}" type="presParOf" srcId="{0EDECF5A-850E-41DE-8B93-8F110F009B4E}" destId="{F688A7CD-DDFC-48D8-8A32-49E30EE55425}" srcOrd="0" destOrd="0" presId="urn:microsoft.com/office/officeart/2005/8/layout/lProcess3"/>
    <dgm:cxn modelId="{835ECF93-FE2A-4104-8B79-069D2AED981A}" type="presParOf" srcId="{F688A7CD-DDFC-48D8-8A32-49E30EE55425}" destId="{70259A8E-73C3-4CBC-A354-2AA5BD877348}" srcOrd="0" destOrd="0" presId="urn:microsoft.com/office/officeart/2005/8/layout/lProcess3"/>
    <dgm:cxn modelId="{544DF802-4449-4BF3-9B58-362CDE788C92}" type="presParOf" srcId="{0EDECF5A-850E-41DE-8B93-8F110F009B4E}" destId="{A16B1BCD-8387-4CE3-B8A6-5C9399DBE00E}" srcOrd="1" destOrd="0" presId="urn:microsoft.com/office/officeart/2005/8/layout/lProcess3"/>
    <dgm:cxn modelId="{23AE6094-E0A2-49B7-959F-A5DEED781489}" type="presParOf" srcId="{0EDECF5A-850E-41DE-8B93-8F110F009B4E}" destId="{474D3CA1-1714-41B1-830F-E75B12AB0A2F}" srcOrd="2" destOrd="0" presId="urn:microsoft.com/office/officeart/2005/8/layout/lProcess3"/>
    <dgm:cxn modelId="{7AB3F5F1-EC46-4AFF-B57D-208F71B4BD28}" type="presParOf" srcId="{474D3CA1-1714-41B1-830F-E75B12AB0A2F}" destId="{E8461EB3-AAD3-49C4-A988-4C02F0CCD6E6}" srcOrd="0" destOrd="0" presId="urn:microsoft.com/office/officeart/2005/8/layout/lProcess3"/>
    <dgm:cxn modelId="{38D67B96-B45D-43BE-B47C-FBB15824010F}" type="presParOf" srcId="{0EDECF5A-850E-41DE-8B93-8F110F009B4E}" destId="{F25C77AF-52BA-4390-BC0E-123B37CCC499}" srcOrd="3" destOrd="0" presId="urn:microsoft.com/office/officeart/2005/8/layout/lProcess3"/>
    <dgm:cxn modelId="{970B0676-57A5-47A3-A796-6C9443BBB987}" type="presParOf" srcId="{0EDECF5A-850E-41DE-8B93-8F110F009B4E}" destId="{3107281C-888E-4EE0-8BDD-C46E51722A20}" srcOrd="4" destOrd="0" presId="urn:microsoft.com/office/officeart/2005/8/layout/lProcess3"/>
    <dgm:cxn modelId="{786144D3-F415-426C-AC57-E7BEDDDF63AF}" type="presParOf" srcId="{3107281C-888E-4EE0-8BDD-C46E51722A20}" destId="{B16DB404-FE21-4DC8-8DB8-124EE8603C19}"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5C0B6-4CC4-4C96-A683-C0A0791B81F3}"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en-US"/>
        </a:p>
      </dgm:t>
    </dgm:pt>
    <dgm:pt modelId="{8F948D38-2582-45BD-BEF9-1CA79C88F10A}">
      <dgm:prSet phldrT="[Text]"/>
      <dgm:spPr/>
      <dgm:t>
        <a:bodyPr/>
        <a:lstStyle/>
        <a:p>
          <a:r>
            <a:rPr lang="en-US" dirty="0" smtClean="0"/>
            <a:t>Assessment</a:t>
          </a:r>
          <a:endParaRPr lang="en-US" dirty="0"/>
        </a:p>
      </dgm:t>
    </dgm:pt>
    <dgm:pt modelId="{63EF4031-671A-44E2-A1E9-F7CED42D318D}" type="parTrans" cxnId="{116673ED-687A-4C3C-AB29-FF907AF08CDE}">
      <dgm:prSet/>
      <dgm:spPr/>
      <dgm:t>
        <a:bodyPr/>
        <a:lstStyle/>
        <a:p>
          <a:endParaRPr lang="en-US"/>
        </a:p>
      </dgm:t>
    </dgm:pt>
    <dgm:pt modelId="{CEC78BC6-FBA5-446B-B66C-AC524E55C700}" type="sibTrans" cxnId="{116673ED-687A-4C3C-AB29-FF907AF08CDE}">
      <dgm:prSet/>
      <dgm:spPr/>
      <dgm:t>
        <a:bodyPr/>
        <a:lstStyle/>
        <a:p>
          <a:endParaRPr lang="en-US"/>
        </a:p>
      </dgm:t>
    </dgm:pt>
    <dgm:pt modelId="{B4E3C198-38AA-4DDA-AD77-6BF7079CD513}">
      <dgm:prSet phldrT="[Text]"/>
      <dgm:spPr/>
      <dgm:t>
        <a:bodyPr/>
        <a:lstStyle/>
        <a:p>
          <a:r>
            <a:rPr lang="en-US" dirty="0" smtClean="0"/>
            <a:t>What I have learned</a:t>
          </a:r>
          <a:endParaRPr lang="en-US" dirty="0"/>
        </a:p>
      </dgm:t>
    </dgm:pt>
    <dgm:pt modelId="{1949460C-C54D-443E-A641-7C5C8E0A13A4}" type="parTrans" cxnId="{AC98C1BB-B7C6-4C38-9A41-2B4C2997C600}">
      <dgm:prSet/>
      <dgm:spPr/>
      <dgm:t>
        <a:bodyPr/>
        <a:lstStyle/>
        <a:p>
          <a:endParaRPr lang="en-US"/>
        </a:p>
      </dgm:t>
    </dgm:pt>
    <dgm:pt modelId="{09051CE8-A0C9-40A3-A714-C3F140E66416}" type="sibTrans" cxnId="{AC98C1BB-B7C6-4C38-9A41-2B4C2997C600}">
      <dgm:prSet/>
      <dgm:spPr/>
      <dgm:t>
        <a:bodyPr/>
        <a:lstStyle/>
        <a:p>
          <a:endParaRPr lang="en-US"/>
        </a:p>
      </dgm:t>
    </dgm:pt>
    <dgm:pt modelId="{373E71F0-9766-4812-A3A0-AD44CBB434E2}">
      <dgm:prSet phldrT="[Text]"/>
      <dgm:spPr/>
      <dgm:t>
        <a:bodyPr/>
        <a:lstStyle/>
        <a:p>
          <a:r>
            <a:rPr lang="en-US" dirty="0" smtClean="0"/>
            <a:t>How I show you</a:t>
          </a:r>
          <a:endParaRPr lang="en-US" dirty="0"/>
        </a:p>
      </dgm:t>
    </dgm:pt>
    <dgm:pt modelId="{031E3D04-0D26-45AF-9512-32DBDB4262B9}" type="parTrans" cxnId="{044EB5CE-910F-460D-A807-59B3F7D92B3A}">
      <dgm:prSet/>
      <dgm:spPr/>
      <dgm:t>
        <a:bodyPr/>
        <a:lstStyle/>
        <a:p>
          <a:endParaRPr lang="en-US"/>
        </a:p>
      </dgm:t>
    </dgm:pt>
    <dgm:pt modelId="{8E69690B-7765-4A63-B8D5-9BBE75B5E45F}" type="sibTrans" cxnId="{044EB5CE-910F-460D-A807-59B3F7D92B3A}">
      <dgm:prSet/>
      <dgm:spPr/>
      <dgm:t>
        <a:bodyPr/>
        <a:lstStyle/>
        <a:p>
          <a:endParaRPr lang="en-US"/>
        </a:p>
      </dgm:t>
    </dgm:pt>
    <dgm:pt modelId="{A861F0BE-1013-49C5-9F95-78035953DB8D}" type="pres">
      <dgm:prSet presAssocID="{9BE5C0B6-4CC4-4C96-A683-C0A0791B81F3}" presName="Name0" presStyleCnt="0">
        <dgm:presLayoutVars>
          <dgm:dir/>
          <dgm:animLvl val="lvl"/>
          <dgm:resizeHandles/>
        </dgm:presLayoutVars>
      </dgm:prSet>
      <dgm:spPr/>
      <dgm:t>
        <a:bodyPr/>
        <a:lstStyle/>
        <a:p>
          <a:endParaRPr lang="en-US"/>
        </a:p>
      </dgm:t>
    </dgm:pt>
    <dgm:pt modelId="{57F2CA3D-1252-4774-9A92-9C432C08F2A3}" type="pres">
      <dgm:prSet presAssocID="{8F948D38-2582-45BD-BEF9-1CA79C88F10A}" presName="linNode" presStyleCnt="0"/>
      <dgm:spPr/>
    </dgm:pt>
    <dgm:pt modelId="{5D01CB10-B4F4-431F-8CC7-1775511BBB42}" type="pres">
      <dgm:prSet presAssocID="{8F948D38-2582-45BD-BEF9-1CA79C88F10A}" presName="parentShp" presStyleLbl="node1" presStyleIdx="0" presStyleCnt="1" custLinFactNeighborX="100000">
        <dgm:presLayoutVars>
          <dgm:bulletEnabled val="1"/>
        </dgm:presLayoutVars>
      </dgm:prSet>
      <dgm:spPr/>
      <dgm:t>
        <a:bodyPr/>
        <a:lstStyle/>
        <a:p>
          <a:endParaRPr lang="en-US"/>
        </a:p>
      </dgm:t>
    </dgm:pt>
    <dgm:pt modelId="{38A4B74F-18E1-4919-B912-0C54FE7E625E}" type="pres">
      <dgm:prSet presAssocID="{8F948D38-2582-45BD-BEF9-1CA79C88F10A}" presName="childShp" presStyleLbl="bgAccFollowNode1" presStyleIdx="0" presStyleCnt="1" custScaleX="86655" custLinFactNeighborX="-95858">
        <dgm:presLayoutVars>
          <dgm:bulletEnabled val="1"/>
        </dgm:presLayoutVars>
      </dgm:prSet>
      <dgm:spPr/>
      <dgm:t>
        <a:bodyPr/>
        <a:lstStyle/>
        <a:p>
          <a:endParaRPr lang="en-US"/>
        </a:p>
      </dgm:t>
    </dgm:pt>
  </dgm:ptLst>
  <dgm:cxnLst>
    <dgm:cxn modelId="{AC98C1BB-B7C6-4C38-9A41-2B4C2997C600}" srcId="{8F948D38-2582-45BD-BEF9-1CA79C88F10A}" destId="{B4E3C198-38AA-4DDA-AD77-6BF7079CD513}" srcOrd="0" destOrd="0" parTransId="{1949460C-C54D-443E-A641-7C5C8E0A13A4}" sibTransId="{09051CE8-A0C9-40A3-A714-C3F140E66416}"/>
    <dgm:cxn modelId="{116673ED-687A-4C3C-AB29-FF907AF08CDE}" srcId="{9BE5C0B6-4CC4-4C96-A683-C0A0791B81F3}" destId="{8F948D38-2582-45BD-BEF9-1CA79C88F10A}" srcOrd="0" destOrd="0" parTransId="{63EF4031-671A-44E2-A1E9-F7CED42D318D}" sibTransId="{CEC78BC6-FBA5-446B-B66C-AC524E55C700}"/>
    <dgm:cxn modelId="{E2E6C250-54E9-4A96-A2AA-A97E7A95DADE}" type="presOf" srcId="{9BE5C0B6-4CC4-4C96-A683-C0A0791B81F3}" destId="{A861F0BE-1013-49C5-9F95-78035953DB8D}" srcOrd="0" destOrd="0" presId="urn:microsoft.com/office/officeart/2005/8/layout/vList6"/>
    <dgm:cxn modelId="{242B6517-8440-4635-9BD2-D8EDC488EF0B}" type="presOf" srcId="{8F948D38-2582-45BD-BEF9-1CA79C88F10A}" destId="{5D01CB10-B4F4-431F-8CC7-1775511BBB42}" srcOrd="0" destOrd="0" presId="urn:microsoft.com/office/officeart/2005/8/layout/vList6"/>
    <dgm:cxn modelId="{6380E4D5-B7FF-4E36-9071-BC0F442716A7}" type="presOf" srcId="{B4E3C198-38AA-4DDA-AD77-6BF7079CD513}" destId="{38A4B74F-18E1-4919-B912-0C54FE7E625E}" srcOrd="0" destOrd="0" presId="urn:microsoft.com/office/officeart/2005/8/layout/vList6"/>
    <dgm:cxn modelId="{84F273A1-A1AD-4101-9CA8-F30DC475019F}" type="presOf" srcId="{373E71F0-9766-4812-A3A0-AD44CBB434E2}" destId="{38A4B74F-18E1-4919-B912-0C54FE7E625E}" srcOrd="0" destOrd="1" presId="urn:microsoft.com/office/officeart/2005/8/layout/vList6"/>
    <dgm:cxn modelId="{044EB5CE-910F-460D-A807-59B3F7D92B3A}" srcId="{8F948D38-2582-45BD-BEF9-1CA79C88F10A}" destId="{373E71F0-9766-4812-A3A0-AD44CBB434E2}" srcOrd="1" destOrd="0" parTransId="{031E3D04-0D26-45AF-9512-32DBDB4262B9}" sibTransId="{8E69690B-7765-4A63-B8D5-9BBE75B5E45F}"/>
    <dgm:cxn modelId="{5828B794-50BE-41EE-8E36-6CCEB78105B9}" type="presParOf" srcId="{A861F0BE-1013-49C5-9F95-78035953DB8D}" destId="{57F2CA3D-1252-4774-9A92-9C432C08F2A3}" srcOrd="0" destOrd="0" presId="urn:microsoft.com/office/officeart/2005/8/layout/vList6"/>
    <dgm:cxn modelId="{4FF90C0A-55AA-473E-A648-F5AB056EDE93}" type="presParOf" srcId="{57F2CA3D-1252-4774-9A92-9C432C08F2A3}" destId="{5D01CB10-B4F4-431F-8CC7-1775511BBB42}" srcOrd="0" destOrd="0" presId="urn:microsoft.com/office/officeart/2005/8/layout/vList6"/>
    <dgm:cxn modelId="{EF643B11-7FB7-4053-B515-7BC8516770A1}" type="presParOf" srcId="{57F2CA3D-1252-4774-9A92-9C432C08F2A3}" destId="{38A4B74F-18E1-4919-B912-0C54FE7E625E}"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C364F33-9F04-43D9-8119-D369429E3552}" type="datetimeFigureOut">
              <a:rPr lang="en-US"/>
              <a:pPr>
                <a:defRPr/>
              </a:pPr>
              <a:t>8/23/2012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EA459E6-56CC-4C1D-B097-144C50056DFC}" type="slidenum">
              <a:rPr lang="en-US"/>
              <a:pPr>
                <a:defRPr/>
              </a:pPr>
              <a:t>‹#›</a:t>
            </a:fld>
            <a:endParaRPr lang="en-US" dirty="0"/>
          </a:p>
        </p:txBody>
      </p:sp>
    </p:spTree>
    <p:extLst>
      <p:ext uri="{BB962C8B-B14F-4D97-AF65-F5344CB8AC3E}">
        <p14:creationId xmlns:p14="http://schemas.microsoft.com/office/powerpoint/2010/main" val="20168177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1</a:t>
            </a:fld>
            <a:endParaRPr lang="en-US" dirty="0"/>
          </a:p>
        </p:txBody>
      </p:sp>
    </p:spTree>
    <p:extLst>
      <p:ext uri="{BB962C8B-B14F-4D97-AF65-F5344CB8AC3E}">
        <p14:creationId xmlns:p14="http://schemas.microsoft.com/office/powerpoint/2010/main" val="267814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r>
              <a:rPr lang="en-US" dirty="0" smtClean="0"/>
              <a:t>Access to the curriculum should be a part of ongoing instruction.</a:t>
            </a:r>
          </a:p>
          <a:p>
            <a:r>
              <a:rPr lang="en-US" dirty="0" smtClean="0"/>
              <a:t>--not a single task/event used as an assessment task for GAA</a:t>
            </a:r>
          </a:p>
          <a:p>
            <a:endParaRPr lang="en-US" dirty="0" smtClean="0"/>
          </a:p>
          <a:p>
            <a:r>
              <a:rPr lang="en-US" dirty="0" smtClean="0"/>
              <a:t>Students participate in instructional activities prior to assessment to allow opportunities for learning concepts and skills related to the standards</a:t>
            </a:r>
          </a:p>
          <a:p>
            <a:r>
              <a:rPr lang="en-US" dirty="0" smtClean="0"/>
              <a:t>I	</a:t>
            </a:r>
          </a:p>
        </p:txBody>
      </p:sp>
      <p:sp>
        <p:nvSpPr>
          <p:cNvPr id="16998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D6C1D28D-27F1-405A-9E56-F6359D5493C6}" type="slidenum">
              <a:rPr lang="en-US" sz="1200">
                <a:latin typeface="Arial" charset="0"/>
              </a:rPr>
              <a:pPr algn="r"/>
              <a:t>15</a:t>
            </a:fld>
            <a:endParaRPr lang="en-US" sz="1200"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endParaRPr lang="en-US" dirty="0" smtClean="0"/>
          </a:p>
        </p:txBody>
      </p:sp>
      <p:sp>
        <p:nvSpPr>
          <p:cNvPr id="10752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2873EED7-E7B8-438E-BEB5-3D40279E462A}" type="slidenum">
              <a:rPr lang="en-US" sz="1200">
                <a:latin typeface="Arial" charset="0"/>
              </a:rPr>
              <a:pPr algn="r"/>
              <a:t>16</a:t>
            </a:fld>
            <a:endParaRPr lang="en-US" sz="1200"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18</a:t>
            </a:fld>
            <a:endParaRPr lang="en-US" dirty="0"/>
          </a:p>
        </p:txBody>
      </p:sp>
    </p:spTree>
    <p:extLst>
      <p:ext uri="{BB962C8B-B14F-4D97-AF65-F5344CB8AC3E}">
        <p14:creationId xmlns:p14="http://schemas.microsoft.com/office/powerpoint/2010/main" val="172633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19</a:t>
            </a:fld>
            <a:endParaRPr lang="en-US" dirty="0"/>
          </a:p>
        </p:txBody>
      </p:sp>
    </p:spTree>
    <p:extLst>
      <p:ext uri="{BB962C8B-B14F-4D97-AF65-F5344CB8AC3E}">
        <p14:creationId xmlns:p14="http://schemas.microsoft.com/office/powerpoint/2010/main" val="296484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endParaRPr lang="en-US" dirty="0" smtClean="0"/>
          </a:p>
        </p:txBody>
      </p:sp>
      <p:sp>
        <p:nvSpPr>
          <p:cNvPr id="10957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EB852B06-B187-47FF-ABA1-EE4A0105995B}" type="slidenum">
              <a:rPr lang="en-US" sz="1200">
                <a:latin typeface="Arial" charset="0"/>
              </a:rPr>
              <a:pPr algn="r"/>
              <a:t>20</a:t>
            </a:fld>
            <a:endParaRPr lang="en-US" sz="1200"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21</a:t>
            </a:fld>
            <a:endParaRPr lang="en-US" dirty="0"/>
          </a:p>
        </p:txBody>
      </p:sp>
    </p:spTree>
    <p:extLst>
      <p:ext uri="{BB962C8B-B14F-4D97-AF65-F5344CB8AC3E}">
        <p14:creationId xmlns:p14="http://schemas.microsoft.com/office/powerpoint/2010/main" val="63032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22</a:t>
            </a:fld>
            <a:endParaRPr lang="en-US" dirty="0"/>
          </a:p>
        </p:txBody>
      </p:sp>
    </p:spTree>
    <p:extLst>
      <p:ext uri="{BB962C8B-B14F-4D97-AF65-F5344CB8AC3E}">
        <p14:creationId xmlns:p14="http://schemas.microsoft.com/office/powerpoint/2010/main" val="13209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r>
              <a:rPr lang="en-US" dirty="0" smtClean="0"/>
              <a:t>The assessment task for Collection period 1 should show student performance on a task that the student has not yet mastered.  It is preferable that the student have some familiarity with the context or method of presentation of the material in order to be able to demonstrate their level of knowledge regarding that skill.  For example, presenting a worksheet to a student who is not capable of reading or writing is not an adequate method of assessing if the student is capable</a:t>
            </a:r>
            <a:r>
              <a:rPr lang="en-US" baseline="0" dirty="0" smtClean="0"/>
              <a:t> of understanding material presented with adapted text.  Another example:  If you are assessing if a student can compare and contrast two characters in a story (ELACC.5RL3) the student must have read the story in order to assess if they can compare characters.  They must be familiar with the materials and some aspect of the lesson in order to understand what is asked of them.</a:t>
            </a:r>
            <a:endParaRPr lang="en-US" dirty="0" smtClean="0"/>
          </a:p>
        </p:txBody>
      </p:sp>
      <p:sp>
        <p:nvSpPr>
          <p:cNvPr id="11571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D4FB2454-CB1C-447C-B41D-C988FCD97B39}" type="slidenum">
              <a:rPr lang="en-US" sz="1200">
                <a:latin typeface="Arial" charset="0"/>
              </a:rPr>
              <a:pPr algn="r"/>
              <a:t>23</a:t>
            </a:fld>
            <a:endParaRPr lang="en-US" sz="1200"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24</a:t>
            </a:fld>
            <a:endParaRPr lang="en-US" dirty="0"/>
          </a:p>
        </p:txBody>
      </p:sp>
    </p:spTree>
    <p:extLst>
      <p:ext uri="{BB962C8B-B14F-4D97-AF65-F5344CB8AC3E}">
        <p14:creationId xmlns:p14="http://schemas.microsoft.com/office/powerpoint/2010/main" val="2435414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endParaRPr lang="en-US" dirty="0" smtClean="0"/>
          </a:p>
        </p:txBody>
      </p:sp>
      <p:sp>
        <p:nvSpPr>
          <p:cNvPr id="11878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1DD2F9D6-9874-4D85-A8E0-8E3A697D30F2}" type="slidenum">
              <a:rPr lang="en-US" sz="1200">
                <a:latin typeface="Arial" charset="0"/>
              </a:rPr>
              <a:pPr algn="r"/>
              <a:t>25</a:t>
            </a:fld>
            <a:endParaRPr lang="en-US" sz="1200"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consistent method of communication—this may not be the new AAC device</a:t>
            </a:r>
            <a:r>
              <a:rPr lang="en-US" baseline="0" dirty="0" smtClean="0"/>
              <a:t> that you are trying to get the student to use.  Are they fluent with the system you are using?</a:t>
            </a:r>
            <a:endParaRPr lang="en-US" dirty="0" smtClean="0"/>
          </a:p>
          <a:p>
            <a:r>
              <a:rPr lang="en-US" dirty="0" smtClean="0"/>
              <a:t>Verbal—Is that the most easily understood?</a:t>
            </a:r>
            <a:endParaRPr lang="en-US" dirty="0"/>
          </a:p>
        </p:txBody>
      </p:sp>
      <p:sp>
        <p:nvSpPr>
          <p:cNvPr id="4" name="Slide Number Placeholder 3"/>
          <p:cNvSpPr>
            <a:spLocks noGrp="1"/>
          </p:cNvSpPr>
          <p:nvPr>
            <p:ph type="sldNum" sz="quarter" idx="10"/>
          </p:nvPr>
        </p:nvSpPr>
        <p:spPr/>
        <p:txBody>
          <a:bodyPr/>
          <a:lstStyle/>
          <a:p>
            <a:fld id="{6BB524EF-FC79-4C4B-AE1D-DE1D518D2FFF}" type="slidenum">
              <a:rPr lang="en-US" smtClean="0"/>
              <a:t>4</a:t>
            </a:fld>
            <a:endParaRPr lang="en-US" dirty="0"/>
          </a:p>
        </p:txBody>
      </p:sp>
    </p:spTree>
    <p:extLst>
      <p:ext uri="{BB962C8B-B14F-4D97-AF65-F5344CB8AC3E}">
        <p14:creationId xmlns:p14="http://schemas.microsoft.com/office/powerpoint/2010/main" val="1642627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26</a:t>
            </a:fld>
            <a:endParaRPr lang="en-US" dirty="0"/>
          </a:p>
        </p:txBody>
      </p:sp>
    </p:spTree>
    <p:extLst>
      <p:ext uri="{BB962C8B-B14F-4D97-AF65-F5344CB8AC3E}">
        <p14:creationId xmlns:p14="http://schemas.microsoft.com/office/powerpoint/2010/main" val="1332760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27</a:t>
            </a:fld>
            <a:endParaRPr lang="en-US" dirty="0"/>
          </a:p>
        </p:txBody>
      </p:sp>
    </p:spTree>
    <p:extLst>
      <p:ext uri="{BB962C8B-B14F-4D97-AF65-F5344CB8AC3E}">
        <p14:creationId xmlns:p14="http://schemas.microsoft.com/office/powerpoint/2010/main" val="2633634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28</a:t>
            </a:fld>
            <a:endParaRPr lang="en-US" dirty="0"/>
          </a:p>
        </p:txBody>
      </p:sp>
    </p:spTree>
    <p:extLst>
      <p:ext uri="{BB962C8B-B14F-4D97-AF65-F5344CB8AC3E}">
        <p14:creationId xmlns:p14="http://schemas.microsoft.com/office/powerpoint/2010/main" val="1847899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endParaRPr lang="en-US" dirty="0" smtClean="0"/>
          </a:p>
        </p:txBody>
      </p:sp>
      <p:sp>
        <p:nvSpPr>
          <p:cNvPr id="12390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E7C4400B-D5A2-4F80-834F-4C921748FA24}" type="slidenum">
              <a:rPr lang="en-US" sz="1200">
                <a:latin typeface="Arial" charset="0"/>
              </a:rPr>
              <a:pPr algn="r"/>
              <a:t>29</a:t>
            </a:fld>
            <a:endParaRPr lang="en-US" sz="1200"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30</a:t>
            </a:fld>
            <a:endParaRPr lang="en-US" dirty="0"/>
          </a:p>
        </p:txBody>
      </p:sp>
    </p:spTree>
    <p:extLst>
      <p:ext uri="{BB962C8B-B14F-4D97-AF65-F5344CB8AC3E}">
        <p14:creationId xmlns:p14="http://schemas.microsoft.com/office/powerpoint/2010/main" val="2463806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Double click on the link</a:t>
            </a:r>
          </a:p>
        </p:txBody>
      </p:sp>
      <p:sp>
        <p:nvSpPr>
          <p:cNvPr id="4" name="Slide Number Placeholder 3"/>
          <p:cNvSpPr>
            <a:spLocks noGrp="1"/>
          </p:cNvSpPr>
          <p:nvPr>
            <p:ph type="sldNum" sz="quarter" idx="5"/>
          </p:nvPr>
        </p:nvSpPr>
        <p:spPr/>
        <p:txBody>
          <a:bodyPr/>
          <a:lstStyle/>
          <a:p>
            <a:pPr>
              <a:defRPr/>
            </a:pPr>
            <a:fld id="{09B7C2DF-F41F-4AE4-97DE-83EC6733D20A}" type="slidenum">
              <a:rPr lang="en-US" smtClean="0"/>
              <a:pPr>
                <a:defRPr/>
              </a:pPr>
              <a:t>34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 click o the link</a:t>
            </a:r>
            <a:endParaRPr lang="en-US" i="1" dirty="0" smtClean="0"/>
          </a:p>
          <a:p>
            <a:r>
              <a:rPr lang="en-US" i="0" dirty="0" smtClean="0"/>
              <a:t>Slides 109-112 provide additional</a:t>
            </a:r>
            <a:r>
              <a:rPr lang="en-US" i="0" baseline="0" dirty="0" smtClean="0"/>
              <a:t> resources and links to support teachers in instruction and assessment in the GPS standards for Students with Significant Cognitive Disabilities.</a:t>
            </a:r>
            <a:endParaRPr lang="en-US" i="0" dirty="0"/>
          </a:p>
        </p:txBody>
      </p:sp>
      <p:sp>
        <p:nvSpPr>
          <p:cNvPr id="4" name="Slide Number Placeholder 3"/>
          <p:cNvSpPr>
            <a:spLocks noGrp="1"/>
          </p:cNvSpPr>
          <p:nvPr>
            <p:ph type="sldNum" sz="quarter" idx="10"/>
          </p:nvPr>
        </p:nvSpPr>
        <p:spPr/>
        <p:txBody>
          <a:bodyPr/>
          <a:lstStyle/>
          <a:p>
            <a:fld id="{450363F8-5143-4121-84A6-AB841564877B}" type="slidenum">
              <a:rPr lang="en-US" smtClean="0"/>
              <a:t>35</a:t>
            </a:fld>
            <a:endParaRPr lang="en-US" dirty="0"/>
          </a:p>
        </p:txBody>
      </p:sp>
    </p:spTree>
    <p:extLst>
      <p:ext uri="{BB962C8B-B14F-4D97-AF65-F5344CB8AC3E}">
        <p14:creationId xmlns:p14="http://schemas.microsoft.com/office/powerpoint/2010/main" val="2335853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70D141D-8CAC-4811-BB09-24814EC2DE50}" type="slidenum">
              <a:rPr lang="en-US" smtClean="0"/>
              <a:pPr>
                <a:defRPr/>
              </a:pPr>
              <a:t>36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9149A7D-F0FE-475E-A8B8-2495C0D4B54A}" type="slidenum">
              <a:rPr lang="en-US" smtClean="0"/>
              <a:pPr>
                <a:defRPr/>
              </a:pPr>
              <a:t>37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42</a:t>
            </a:fld>
            <a:endParaRPr lang="en-US" dirty="0"/>
          </a:p>
        </p:txBody>
      </p:sp>
    </p:spTree>
    <p:extLst>
      <p:ext uri="{BB962C8B-B14F-4D97-AF65-F5344CB8AC3E}">
        <p14:creationId xmlns:p14="http://schemas.microsoft.com/office/powerpoint/2010/main" val="308201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the obvious means of communication used by most learners in an assessment:  Responses that are verbal or written.  Students with cognitive</a:t>
            </a:r>
            <a:r>
              <a:rPr lang="en-US" baseline="0" dirty="0" smtClean="0"/>
              <a:t> and communication disabilities may use alternate means to communicate.  Some may have augmentative and alternative communication.  This could be a computerized device programmed to speak for the student, a communication board or notebook with symbols that the student uses to indicate what he wants to say.  The student may do this by touching, pointing, gesturing, or even with eye gaze if physical limitations are present.</a:t>
            </a:r>
          </a:p>
          <a:p>
            <a:r>
              <a:rPr lang="en-US" baseline="0" dirty="0" smtClean="0"/>
              <a:t>This may be from an array of many symbols or even just a simple choice of two, or even looking or not looking at one item.  Some students may require tactile cues, such as students with visual impairments or with such significant cognitive disabilities that additional sensory input is needed for attending or to aid in discrimination.  </a:t>
            </a:r>
          </a:p>
          <a:p>
            <a:r>
              <a:rPr lang="en-US" baseline="0" dirty="0" smtClean="0"/>
              <a:t>Students who have significant multiple disabilities who have not demonstrated choice making skills may make a discriminative response to confirm presence or awareness of a specific stimuli.  For example, the student who vocalizes, smiles or arches his body when he hears a familiar voice is communicating discriminative recognition.  </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a:t>
            </a:fld>
            <a:endParaRPr lang="en-US" dirty="0"/>
          </a:p>
        </p:txBody>
      </p:sp>
    </p:spTree>
    <p:extLst>
      <p:ext uri="{BB962C8B-B14F-4D97-AF65-F5344CB8AC3E}">
        <p14:creationId xmlns:p14="http://schemas.microsoft.com/office/powerpoint/2010/main" val="2261150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required and eligible standards are provided on the GAA Blueprint (Appendix</a:t>
            </a:r>
            <a:r>
              <a:rPr lang="en-US" baseline="0" dirty="0" smtClean="0"/>
              <a:t> D of the 2012-2013 GAA Examiner’s Manual) </a:t>
            </a:r>
            <a:r>
              <a:rPr lang="en-US" dirty="0" smtClean="0"/>
              <a:t>as well as on the GAA standards document (Appendix</a:t>
            </a:r>
            <a:r>
              <a:rPr lang="en-US" baseline="0" dirty="0" smtClean="0"/>
              <a:t> E). Both documents are clearly marked designating the content area to be assessed, by grade, as either CCGPS or GPS.</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43</a:t>
            </a:fld>
            <a:endParaRPr lang="en-US" dirty="0"/>
          </a:p>
        </p:txBody>
      </p:sp>
    </p:spTree>
    <p:extLst>
      <p:ext uri="{BB962C8B-B14F-4D97-AF65-F5344CB8AC3E}">
        <p14:creationId xmlns:p14="http://schemas.microsoft.com/office/powerpoint/2010/main" val="229260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GaDOE Curriculum Division has developed crosswalks between the GPS and the CCSS.</a:t>
            </a:r>
          </a:p>
          <a:p>
            <a:r>
              <a:rPr lang="en-US" sz="1200" dirty="0" smtClean="0"/>
              <a:t>Used the crosswalks and the current blueprint to identify each standard on the current GAA that has a CCSS equivalent.</a:t>
            </a:r>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44</a:t>
            </a:fld>
            <a:endParaRPr lang="en-US" dirty="0"/>
          </a:p>
        </p:txBody>
      </p:sp>
    </p:spTree>
    <p:extLst>
      <p:ext uri="{BB962C8B-B14F-4D97-AF65-F5344CB8AC3E}">
        <p14:creationId xmlns:p14="http://schemas.microsoft.com/office/powerpoint/2010/main" val="1670265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and helpful links are provided at the end of this</a:t>
            </a:r>
            <a:r>
              <a:rPr lang="en-US" baseline="0" dirty="0" smtClean="0"/>
              <a:t> presentation.</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45</a:t>
            </a:fld>
            <a:endParaRPr lang="en-US" dirty="0"/>
          </a:p>
        </p:txBody>
      </p:sp>
    </p:spTree>
    <p:extLst>
      <p:ext uri="{BB962C8B-B14F-4D97-AF65-F5344CB8AC3E}">
        <p14:creationId xmlns:p14="http://schemas.microsoft.com/office/powerpoint/2010/main" val="4038738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46</a:t>
            </a:fld>
            <a:endParaRPr lang="en-US" dirty="0"/>
          </a:p>
        </p:txBody>
      </p:sp>
    </p:spTree>
    <p:extLst>
      <p:ext uri="{BB962C8B-B14F-4D97-AF65-F5344CB8AC3E}">
        <p14:creationId xmlns:p14="http://schemas.microsoft.com/office/powerpoint/2010/main" val="2921900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Is it Math or is it Science? </a:t>
            </a:r>
          </a:p>
          <a:p>
            <a:r>
              <a:rPr lang="en-US" dirty="0" smtClean="0"/>
              <a:t>Is the standard intent of the standard to teach fractions or addition</a:t>
            </a:r>
            <a:r>
              <a:rPr lang="en-US" baseline="0" dirty="0" smtClean="0"/>
              <a:t> of whole numbers?</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(Intent refers back to the “Big Ideas” or essence of the standard)</a:t>
            </a:r>
          </a:p>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buFont typeface="Arial"/>
              <a:buNone/>
              <a:defRPr/>
            </a:pPr>
            <a:r>
              <a:rPr lang="en-US" b="1" dirty="0" smtClean="0">
                <a:solidFill>
                  <a:schemeClr val="tx1"/>
                </a:solidFill>
              </a:rPr>
              <a:t>Karen Erickson, Ph.D.</a:t>
            </a:r>
            <a:r>
              <a:rPr lang="en-US" b="1" baseline="0" dirty="0" smtClean="0">
                <a:solidFill>
                  <a:schemeClr val="tx1"/>
                </a:solidFill>
              </a:rPr>
              <a:t> </a:t>
            </a:r>
            <a:r>
              <a:rPr lang="en-US" dirty="0" smtClean="0"/>
              <a:t>Center for Literacy &amp; Disability Studies</a:t>
            </a:r>
            <a:r>
              <a:rPr lang="en-US" baseline="0" dirty="0" smtClean="0"/>
              <a:t>, </a:t>
            </a:r>
            <a:r>
              <a:rPr lang="en-US" dirty="0" smtClean="0"/>
              <a:t>University of North Carolina at Chapel Hill</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Transitioning from an emphasis on </a:t>
            </a:r>
            <a:r>
              <a:rPr lang="en-US" b="1" dirty="0" smtClean="0"/>
              <a:t>ACCESS </a:t>
            </a:r>
            <a:r>
              <a:rPr lang="en-US" b="0" baseline="0" dirty="0" smtClean="0"/>
              <a:t> </a:t>
            </a:r>
            <a:r>
              <a:rPr lang="en-US" dirty="0" smtClean="0"/>
              <a:t>to an emphasis on </a:t>
            </a:r>
            <a:r>
              <a:rPr lang="en-US" b="1" dirty="0" smtClean="0"/>
              <a:t>LEARNING</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From mastery of skills in sequence to application of knowledge and skills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48</a:t>
            </a:fld>
            <a:endParaRPr lang="en-US" dirty="0"/>
          </a:p>
        </p:txBody>
      </p:sp>
    </p:spTree>
    <p:extLst>
      <p:ext uri="{BB962C8B-B14F-4D97-AF65-F5344CB8AC3E}">
        <p14:creationId xmlns:p14="http://schemas.microsoft.com/office/powerpoint/2010/main" val="2831817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49</a:t>
            </a:fld>
            <a:endParaRPr lang="en-US" dirty="0"/>
          </a:p>
        </p:txBody>
      </p:sp>
    </p:spTree>
    <p:extLst>
      <p:ext uri="{BB962C8B-B14F-4D97-AF65-F5344CB8AC3E}">
        <p14:creationId xmlns:p14="http://schemas.microsoft.com/office/powerpoint/2010/main" val="1212477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skill should be taught in the context of the grade-level standard</a:t>
            </a:r>
            <a:r>
              <a:rPr lang="en-US" sz="1200" baseline="0" dirty="0" smtClean="0"/>
              <a:t> and carried across both collection periods.</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51</a:t>
            </a:fld>
            <a:endParaRPr lang="en-US" dirty="0"/>
          </a:p>
        </p:txBody>
      </p:sp>
    </p:spTree>
    <p:extLst>
      <p:ext uri="{BB962C8B-B14F-4D97-AF65-F5344CB8AC3E}">
        <p14:creationId xmlns:p14="http://schemas.microsoft.com/office/powerpoint/2010/main" val="1617263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target should represent the appropriate level of challenge for</a:t>
            </a:r>
            <a:r>
              <a:rPr lang="en-US" baseline="0" dirty="0" smtClean="0"/>
              <a:t> each</a:t>
            </a:r>
            <a:r>
              <a:rPr lang="en-US" dirty="0" smtClean="0"/>
              <a:t> student. This may change as the student has opportunity for</a:t>
            </a:r>
            <a:r>
              <a:rPr lang="en-US" baseline="0" dirty="0" smtClean="0"/>
              <a:t> e</a:t>
            </a:r>
            <a:r>
              <a:rPr lang="en-US" dirty="0" smtClean="0"/>
              <a:t>xposure</a:t>
            </a:r>
            <a:r>
              <a:rPr lang="en-US" baseline="0" dirty="0" smtClean="0"/>
              <a:t> to concepts, terminology and materials before the first collection period and the opportunity for instruction before the second collection period. In this case, the skill that will be evaluated across both collection period will be the addition of fractions.</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53</a:t>
            </a:fld>
            <a:endParaRPr lang="en-US" dirty="0"/>
          </a:p>
        </p:txBody>
      </p:sp>
    </p:spTree>
    <p:extLst>
      <p:ext uri="{BB962C8B-B14F-4D97-AF65-F5344CB8AC3E}">
        <p14:creationId xmlns:p14="http://schemas.microsoft.com/office/powerpoint/2010/main" val="2550618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the last assessment task, the student has added the skill of subtraction. Because the student is adding fractions in the first collection period and adding fractions in the second collection period, we can evaluate</a:t>
            </a:r>
            <a:r>
              <a:rPr lang="en-US" baseline="0" dirty="0" smtClean="0"/>
              <a:t> the student’s progress from CP1 To CP2. Because the student is also assessed on the skill of subtracting fractions in CP2, we can evaluate </a:t>
            </a:r>
            <a:r>
              <a:rPr lang="en-US" dirty="0" smtClean="0"/>
              <a:t>the student’s knowledge of both skills, therefore adding complexity to the CP2</a:t>
            </a:r>
            <a:r>
              <a:rPr lang="en-US" baseline="0" dirty="0" smtClean="0"/>
              <a:t> tasks.</a:t>
            </a:r>
            <a:endParaRPr lang="en-US" dirty="0" smtClean="0"/>
          </a:p>
          <a:p>
            <a:r>
              <a:rPr lang="en-US" dirty="0" smtClean="0"/>
              <a:t>However, if the student had added fractions in the first collection period and subtracted fractions in the second collection period, we would not be able to evaluate progress as he is demonstrating two different skills. We don’t know</a:t>
            </a:r>
            <a:r>
              <a:rPr lang="en-US" baseline="0" dirty="0" smtClean="0"/>
              <a:t>  how well he was able to subtract fractions in the first collection period, and we don’t know how much progress he has made in the addition of fractions in the second collection period. Addition and subtraction are two different skills.</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54</a:t>
            </a:fld>
            <a:endParaRPr lang="en-US" dirty="0"/>
          </a:p>
        </p:txBody>
      </p:sp>
    </p:spTree>
    <p:extLst>
      <p:ext uri="{BB962C8B-B14F-4D97-AF65-F5344CB8AC3E}">
        <p14:creationId xmlns:p14="http://schemas.microsoft.com/office/powerpoint/2010/main" val="22177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consistent method of communication—this may not be the new AAC device</a:t>
            </a:r>
            <a:r>
              <a:rPr lang="en-US" baseline="0" dirty="0" smtClean="0"/>
              <a:t> that you are trying to get the student to use.  Are they fluent with the system you are using?</a:t>
            </a:r>
            <a:endParaRPr lang="en-US" dirty="0" smtClean="0"/>
          </a:p>
          <a:p>
            <a:r>
              <a:rPr lang="en-US" dirty="0" smtClean="0"/>
              <a:t>Verbal—Is that the most easily understood?</a:t>
            </a:r>
          </a:p>
          <a:p>
            <a:r>
              <a:rPr lang="en-US" dirty="0" smtClean="0"/>
              <a:t>Observable behaviors—you can clearly see or hear the response</a:t>
            </a:r>
          </a:p>
          <a:p>
            <a:r>
              <a:rPr lang="en-US" dirty="0" smtClean="0"/>
              <a:t>Measurable—you</a:t>
            </a:r>
            <a:r>
              <a:rPr lang="en-US" baseline="0" dirty="0" smtClean="0"/>
              <a:t> can  record or measure the response and interpret its meaning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6</a:t>
            </a:fld>
            <a:endParaRPr lang="en-US" dirty="0"/>
          </a:p>
        </p:txBody>
      </p:sp>
    </p:spTree>
    <p:extLst>
      <p:ext uri="{BB962C8B-B14F-4D97-AF65-F5344CB8AC3E}">
        <p14:creationId xmlns:p14="http://schemas.microsoft.com/office/powerpoint/2010/main" val="1316419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57</a:t>
            </a:fld>
            <a:endParaRPr lang="en-US" dirty="0"/>
          </a:p>
        </p:txBody>
      </p:sp>
    </p:spTree>
    <p:extLst>
      <p:ext uri="{BB962C8B-B14F-4D97-AF65-F5344CB8AC3E}">
        <p14:creationId xmlns:p14="http://schemas.microsoft.com/office/powerpoint/2010/main" val="3748908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in the last example, the skill of identifying the central idea will be assessed in both collection periods. The skill of summarizing the text was added in the second collection period to demonstrate the student’s knowledge of both skills, therefore adding complexity to the CP2</a:t>
            </a:r>
            <a:r>
              <a:rPr lang="en-US" baseline="0" dirty="0" smtClean="0"/>
              <a:t> tasks.</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59</a:t>
            </a:fld>
            <a:endParaRPr lang="en-US" dirty="0"/>
          </a:p>
        </p:txBody>
      </p:sp>
    </p:spTree>
    <p:extLst>
      <p:ext uri="{BB962C8B-B14F-4D97-AF65-F5344CB8AC3E}">
        <p14:creationId xmlns:p14="http://schemas.microsoft.com/office/powerpoint/2010/main" val="384247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Unless the student identifies the central idea of the text</a:t>
            </a:r>
            <a:r>
              <a:rPr lang="en-US" baseline="0" dirty="0" smtClean="0"/>
              <a:t> while providing the summary in Collection Period 2 (as in the 3</a:t>
            </a:r>
            <a:r>
              <a:rPr lang="en-US" baseline="30000" dirty="0" smtClean="0"/>
              <a:t>rd</a:t>
            </a:r>
            <a:r>
              <a:rPr lang="en-US" baseline="0" dirty="0" smtClean="0"/>
              <a:t> example on slide 15), he is being assessed on different skills across the 2 collection periods. As per the GAA scoring decisions, if the skills assessed from one collection to the other are too different, progress cannot be evaluated, and the student will receive a score of “1” in Achievement/Progress.</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60</a:t>
            </a:fld>
            <a:endParaRPr lang="en-US" dirty="0"/>
          </a:p>
        </p:txBody>
      </p:sp>
    </p:spTree>
    <p:extLst>
      <p:ext uri="{BB962C8B-B14F-4D97-AF65-F5344CB8AC3E}">
        <p14:creationId xmlns:p14="http://schemas.microsoft.com/office/powerpoint/2010/main" val="3461598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BC6E4990-A253-4C26-AF9F-3FC4DBD5932A}" type="slidenum">
              <a:rPr lang="en-US" sz="1200">
                <a:latin typeface="Arial" charset="0"/>
              </a:rPr>
              <a:pPr algn="r"/>
              <a:t>63</a:t>
            </a:fld>
            <a:endParaRPr lang="en-US" sz="1200" dirty="0">
              <a:latin typeface="Arial"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r>
              <a:rPr lang="en-US" dirty="0" smtClean="0"/>
              <a:t>In the both the CCGPS and the GPS curriculum training, the focus is on “Big Ideas”– what we are referring to here as the “intent” of the standards.</a:t>
            </a:r>
          </a:p>
          <a:p>
            <a:r>
              <a:rPr lang="en-US" dirty="0" smtClean="0"/>
              <a:t>It is a misunderstanding to say that a student has to be able to identify letters or to decode words in order to access text and to demonstrate reading comprehension. Although it may be an important part of the student’s academic instruction to work on these skills, in and of themselves, they do not represent aligned tasks.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a:r>
              <a:rPr lang="en-US" dirty="0" smtClean="0"/>
              <a:t>The biggest misunderstanding when it comes to the concept</a:t>
            </a:r>
            <a:r>
              <a:rPr lang="en-US" baseline="0" dirty="0" smtClean="0"/>
              <a:t> of prerequisite skill is that there is a linear hierarchy to learning that must be followed and that anything that comes earlier on in that hierarchy is a prerequisite. We think that children should learn to crawl and then to walk and then to run, but that does not make crawling a prerequisite to running. We think that children need to decode letters before they can read and that they need to be able to read before they can demonstrate comprehension of text, but we know that students can demonstrate comprehension without ever being able to identify or decode letters.</a:t>
            </a:r>
          </a:p>
          <a:p>
            <a:pPr marL="914400" marR="0" lvl="2"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Since Mathematics is the science of numbers and their operations, should any task involving numbers be seen as a prerequisite to any and all math standard?</a:t>
            </a:r>
            <a:endParaRPr lang="en-US" dirty="0" smtClean="0"/>
          </a:p>
          <a:p>
            <a:pPr lvl="2"/>
            <a:r>
              <a:rPr lang="en-US" baseline="0" dirty="0" smtClean="0"/>
              <a:t>In order to be considered a prerequisite to a standard, the skill being assessed must be essential to the  specific intent of the standard-that is what separates one standard from another. </a:t>
            </a: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C67ED2BF-E42A-4AA6-BCD4-89E8D6952351}" type="slidenum">
              <a:rPr lang="en-US" sz="1200">
                <a:latin typeface="Arial" charset="0"/>
              </a:rPr>
              <a:pPr algn="r"/>
              <a:t>65</a:t>
            </a:fld>
            <a:endParaRPr lang="en-US" sz="1200" dirty="0">
              <a:latin typeface="Arial"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r>
              <a:rPr lang="en-US" dirty="0" smtClean="0"/>
              <a:t>If the skill is associated with that task but is not required to show the main concept, it is in itself not aligned when taught in isolation. The skill must be assessed in the context of the standard.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D68C6BD1-0BC7-4F0A-9860-660BA6EAD18F}" type="slidenum">
              <a:rPr lang="en-US" sz="1200">
                <a:latin typeface="Arial" charset="0"/>
              </a:rPr>
              <a:pPr algn="r"/>
              <a:t>66</a:t>
            </a:fld>
            <a:endParaRPr lang="en-US" sz="1200" dirty="0">
              <a:latin typeface="Arial" charset="0"/>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r>
              <a:rPr lang="en-US" dirty="0" smtClean="0"/>
              <a:t>Counting in isolation is NOT a prerequisite. If the student is working on counting as a precursor to addition, it should be taught prior to the assessment.</a:t>
            </a:r>
            <a:r>
              <a:rPr lang="en-US" baseline="0" dirty="0" smtClean="0"/>
              <a:t> In order to be aligned, the prerequisite skill must still be assessed in the context of the standard. </a:t>
            </a:r>
            <a:r>
              <a:rPr lang="en-US" dirty="0" smtClean="0"/>
              <a:t>It would be acceptable to assess a student’s ability to do</a:t>
            </a:r>
            <a:r>
              <a:rPr lang="en-US" baseline="0" dirty="0" smtClean="0"/>
              <a:t> addition of fractions by counting along a fraction number line to add the numerator. But it is critical that this counting be done in the context of the standard- in this case adding the numerators of fractions with the same denominator. Counting in and of itself is not an aligned prerequisite.</a:t>
            </a:r>
            <a:endParaRPr lang="en-US" dirty="0" smtClean="0"/>
          </a:p>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marL="0" indent="0">
              <a:buNone/>
            </a:pPr>
            <a:r>
              <a:rPr lang="en-US" sz="1400" b="1" dirty="0" smtClean="0"/>
              <a:t>Essential Skills: </a:t>
            </a:r>
            <a:r>
              <a:rPr lang="en-US" sz="1200" dirty="0" smtClean="0"/>
              <a:t> </a:t>
            </a:r>
          </a:p>
          <a:p>
            <a:r>
              <a:rPr lang="en-US" sz="1200" dirty="0" smtClean="0"/>
              <a:t>I can demonstrate my understanding of fractions</a:t>
            </a:r>
          </a:p>
          <a:p>
            <a:r>
              <a:rPr lang="en-US" sz="1200" dirty="0" smtClean="0"/>
              <a:t>I can recognize fractions with like denominators as part of the same whole.</a:t>
            </a:r>
          </a:p>
          <a:p>
            <a:r>
              <a:rPr lang="en-US" sz="1200" dirty="0" smtClean="0"/>
              <a:t>I can add and/or subtract fractions with like denominators.</a:t>
            </a:r>
          </a:p>
          <a:p>
            <a:r>
              <a:rPr lang="en-US" sz="1200" dirty="0" smtClean="0"/>
              <a:t>I can solve word problems involving fractions.</a:t>
            </a:r>
          </a:p>
          <a:p>
            <a:endParaRPr lang="en-US" dirty="0" smtClean="0"/>
          </a:p>
        </p:txBody>
      </p:sp>
      <p:sp>
        <p:nvSpPr>
          <p:cNvPr id="13414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845B64E1-50AA-4399-BEAA-F182E25F5F91}" type="slidenum">
              <a:rPr lang="en-US" sz="1200">
                <a:latin typeface="Arial" charset="0"/>
              </a:rPr>
              <a:pPr algn="r"/>
              <a:t>67</a:t>
            </a:fld>
            <a:endParaRPr lang="en-US" sz="1200" dirty="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is the standard description. There are no elements for this particular standard, so alignment must go directly back to the intent of the standard.</a:t>
            </a:r>
          </a:p>
          <a:p>
            <a:r>
              <a:rPr lang="en-US" dirty="0" smtClean="0"/>
              <a:t>The intent of this standard is to introduce the student to the concepts of personal money management- earning, saving, spending.</a:t>
            </a:r>
          </a:p>
          <a:p>
            <a:r>
              <a:rPr lang="en-US" dirty="0" smtClean="0"/>
              <a:t>Students can earn points, stickers, classroom “dollars” that can be used to “buy” a favorite activity or treat.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69</a:t>
            </a:fld>
            <a:endParaRPr lang="en-US" dirty="0"/>
          </a:p>
        </p:txBody>
      </p:sp>
    </p:spTree>
    <p:extLst>
      <p:ext uri="{BB962C8B-B14F-4D97-AF65-F5344CB8AC3E}">
        <p14:creationId xmlns:p14="http://schemas.microsoft.com/office/powerpoint/2010/main" val="179194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consistent method of communication—this may not be the new AAC device</a:t>
            </a:r>
            <a:r>
              <a:rPr lang="en-US" baseline="0" dirty="0" smtClean="0"/>
              <a:t> that you are trying to get the student to use.  Are they fluent with the system you are using?</a:t>
            </a:r>
            <a:endParaRPr lang="en-US" dirty="0" smtClean="0"/>
          </a:p>
          <a:p>
            <a:r>
              <a:rPr lang="en-US" dirty="0" smtClean="0"/>
              <a:t>Verbal—Is that the most easily understood?  Is eye gaze more consisten</a:t>
            </a:r>
            <a:r>
              <a:rPr lang="en-US" baseline="0" dirty="0" smtClean="0"/>
              <a:t>t than pointing?  </a:t>
            </a:r>
            <a:endParaRPr lang="en-US" dirty="0" smtClean="0"/>
          </a:p>
          <a:p>
            <a:r>
              <a:rPr lang="en-US" dirty="0" smtClean="0"/>
              <a:t>Teaching</a:t>
            </a:r>
            <a:r>
              <a:rPr lang="en-US" baseline="0" dirty="0" smtClean="0"/>
              <a:t> a new device or method of response can be used during instruction and in highly reinforcing activities but may not yield the best results for assessment. </a:t>
            </a:r>
          </a:p>
          <a:p>
            <a:r>
              <a:rPr lang="en-US" baseline="0" dirty="0" smtClean="0"/>
              <a:t>	E.g. Student may be successful at eye gaze but not yet with scanning with a switch to operate an AAC device</a:t>
            </a:r>
          </a:p>
          <a:p>
            <a:r>
              <a:rPr lang="en-US" baseline="0" dirty="0" smtClean="0"/>
              <a:t>	Having student make a  choice from  2-4 items may have a high percentage of correct answers but student is not yet fluent answering with a dynamic display device.</a:t>
            </a:r>
          </a:p>
          <a:p>
            <a:endParaRPr lang="en-US" dirty="0" smtClean="0"/>
          </a:p>
          <a:p>
            <a:endParaRPr lang="en-US" dirty="0" smtClean="0"/>
          </a:p>
          <a:p>
            <a:r>
              <a:rPr lang="en-US" dirty="0" smtClean="0"/>
              <a:t>E.g. Don’t use a yes/no response if the student does</a:t>
            </a:r>
            <a:r>
              <a:rPr lang="en-US" baseline="0" dirty="0" smtClean="0"/>
              <a:t> not use that fluently during a variety of activities.  </a:t>
            </a:r>
          </a:p>
          <a:p>
            <a:r>
              <a:rPr lang="en-US" baseline="0" dirty="0" smtClean="0"/>
              <a:t>Making choices and identifying objects during highly reinforcing activities such as snack time, leisure, etc., builds expectations for communication responses.</a:t>
            </a:r>
            <a:endParaRPr lang="en-US" dirty="0"/>
          </a:p>
        </p:txBody>
      </p:sp>
      <p:sp>
        <p:nvSpPr>
          <p:cNvPr id="4" name="Slide Number Placeholder 3"/>
          <p:cNvSpPr>
            <a:spLocks noGrp="1"/>
          </p:cNvSpPr>
          <p:nvPr>
            <p:ph type="sldNum" sz="quarter" idx="10"/>
          </p:nvPr>
        </p:nvSpPr>
        <p:spPr/>
        <p:txBody>
          <a:bodyPr/>
          <a:lstStyle/>
          <a:p>
            <a:fld id="{6BB524EF-FC79-4C4B-AE1D-DE1D518D2FFF}" type="slidenum">
              <a:rPr lang="en-US" smtClean="0"/>
              <a:t>7</a:t>
            </a:fld>
            <a:endParaRPr lang="en-US" dirty="0"/>
          </a:p>
        </p:txBody>
      </p:sp>
    </p:spTree>
    <p:extLst>
      <p:ext uri="{BB962C8B-B14F-4D97-AF65-F5344CB8AC3E}">
        <p14:creationId xmlns:p14="http://schemas.microsoft.com/office/powerpoint/2010/main" val="32326111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dirty="0" smtClean="0"/>
              <a:t>Looks more like a math task than a Social Studies task.</a:t>
            </a:r>
          </a:p>
          <a:p>
            <a:pPr marL="228600" indent="-228600">
              <a:buFontTx/>
              <a:buAutoNum type="arabicPeriod"/>
            </a:pPr>
            <a:r>
              <a:rPr lang="en-US" dirty="0" smtClean="0"/>
              <a:t>There is nothing in the task or the task description that would allow a curriculum expert to identify this task as aligned to this Social Studies Standard.</a:t>
            </a:r>
          </a:p>
          <a:p>
            <a:pPr marL="228600" indent="-228600">
              <a:buFontTx/>
              <a:buAutoNum type="arabicPeriod"/>
            </a:pPr>
            <a:r>
              <a:rPr lang="en-US" dirty="0" smtClean="0"/>
              <a:t>The intent of the standard is to allow the student to learn about personal money management. A SWSD may never be able to identify coins or have the computation skills necessary to use money independently, but he can learn about earning and spending (point systems, reward charts, saving for a special treat or activity, etc.).</a:t>
            </a:r>
          </a:p>
          <a:p>
            <a:pPr marL="228600" indent="-228600">
              <a:buFontTx/>
              <a:buAutoNum type="arabicPeriod"/>
            </a:pPr>
            <a:r>
              <a:rPr lang="en-US" dirty="0" smtClean="0"/>
              <a:t>This is a preliminary skill tied to this particular task. It may be a prerequisite to later tasks in which the student uses coins to buy things, but it is NOT a prerequisite to the intent of the standard.</a:t>
            </a:r>
          </a:p>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70</a:t>
            </a:fld>
            <a:endParaRPr lang="en-US" dirty="0"/>
          </a:p>
        </p:txBody>
      </p:sp>
    </p:spTree>
    <p:extLst>
      <p:ext uri="{BB962C8B-B14F-4D97-AF65-F5344CB8AC3E}">
        <p14:creationId xmlns:p14="http://schemas.microsoft.com/office/powerpoint/2010/main" val="22978675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71</a:t>
            </a:fld>
            <a:endParaRPr lang="en-US" dirty="0"/>
          </a:p>
        </p:txBody>
      </p:sp>
    </p:spTree>
    <p:extLst>
      <p:ext uri="{BB962C8B-B14F-4D97-AF65-F5344CB8AC3E}">
        <p14:creationId xmlns:p14="http://schemas.microsoft.com/office/powerpoint/2010/main" val="18905687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dirty="0" smtClean="0"/>
              <a:t>The word “budget” in the task description helps to tie it to the Social Studies domain within personal money management.</a:t>
            </a:r>
          </a:p>
          <a:p>
            <a:pPr marL="228600" indent="-228600">
              <a:buFontTx/>
              <a:buAutoNum type="arabicPeriod"/>
            </a:pPr>
            <a:r>
              <a:rPr lang="en-US" dirty="0" smtClean="0"/>
              <a:t>Assessment tasks involving budgets could work for mathematics, but the concept of personal money management is specific to social studies. </a:t>
            </a:r>
          </a:p>
          <a:p>
            <a:pPr marL="228600" indent="-228600">
              <a:buFontTx/>
              <a:buAutoNum type="arabicPeriod"/>
            </a:pPr>
            <a:r>
              <a:rPr lang="en-US" dirty="0" smtClean="0"/>
              <a:t>The intent is for students to learn about managing their personal finances; staying within a budget falls within that category.</a:t>
            </a:r>
          </a:p>
          <a:p>
            <a:pPr marL="228600" indent="-228600">
              <a:buFontTx/>
              <a:buAutoNum type="arabicPeriod"/>
            </a:pPr>
            <a:r>
              <a:rPr lang="en-US" dirty="0" smtClean="0"/>
              <a:t>Although the task is simplified to one instance in which she has to make a single purchase without going over her budget, it is demonstrates a beginning understanding of spending within a personal budget.</a:t>
            </a:r>
          </a:p>
          <a:p>
            <a:pPr marL="0" indent="0">
              <a:buFontTx/>
              <a:buNone/>
            </a:pPr>
            <a:endParaRPr lang="en-US" dirty="0" smtClean="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72</a:t>
            </a:fld>
            <a:endParaRPr lang="en-US" dirty="0"/>
          </a:p>
        </p:txBody>
      </p:sp>
    </p:spTree>
    <p:extLst>
      <p:ext uri="{BB962C8B-B14F-4D97-AF65-F5344CB8AC3E}">
        <p14:creationId xmlns:p14="http://schemas.microsoft.com/office/powerpoint/2010/main" val="2297867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text is provided on the Georgia</a:t>
            </a:r>
            <a:r>
              <a:rPr lang="en-US" baseline="0" dirty="0" smtClean="0"/>
              <a:t> Standards website.</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74</a:t>
            </a:fld>
            <a:endParaRPr lang="en-US" dirty="0"/>
          </a:p>
        </p:txBody>
      </p:sp>
    </p:spTree>
    <p:extLst>
      <p:ext uri="{BB962C8B-B14F-4D97-AF65-F5344CB8AC3E}">
        <p14:creationId xmlns:p14="http://schemas.microsoft.com/office/powerpoint/2010/main" val="33999980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grade and content area of Science is chosen on the Entry Sheet, a drop-down menu populates allowing teachers to choose</a:t>
            </a:r>
            <a:r>
              <a:rPr lang="en-US" baseline="0" dirty="0" smtClean="0"/>
              <a:t> the Characteristic of Science being assessed. The drop-down choices include only those eligible as the co-requisite standards for that grade. Since this functionality was provided, nonscorables due to the CoS not being recorded on the Entry Sheet have dropped dramatically.</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77</a:t>
            </a:fld>
            <a:endParaRPr lang="en-US" dirty="0"/>
          </a:p>
        </p:txBody>
      </p:sp>
    </p:spTree>
    <p:extLst>
      <p:ext uri="{BB962C8B-B14F-4D97-AF65-F5344CB8AC3E}">
        <p14:creationId xmlns:p14="http://schemas.microsoft.com/office/powerpoint/2010/main" val="1223036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Characteristic of Science indicated</a:t>
            </a:r>
            <a:r>
              <a:rPr lang="en-US" baseline="0" dirty="0" smtClean="0"/>
              <a:t> on the Entry Sheet is not found in the evidence, the entry is nonscorable.</a:t>
            </a:r>
          </a:p>
          <a:p>
            <a:r>
              <a:rPr lang="en-US" baseline="0" dirty="0" smtClean="0"/>
              <a:t>For example: </a:t>
            </a:r>
            <a:r>
              <a:rPr lang="en-US" dirty="0" smtClean="0"/>
              <a:t>We frequently see the Characteristic of Science of “Uses Safety Techniques,” but instead of seeing evidence or documentation of how safety techniques</a:t>
            </a:r>
            <a:r>
              <a:rPr lang="en-US" baseline="0" dirty="0" smtClean="0"/>
              <a:t> were used while doing a hands-on </a:t>
            </a:r>
            <a:r>
              <a:rPr lang="en-US" dirty="0" smtClean="0"/>
              <a:t>investigation, </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78</a:t>
            </a:fld>
            <a:endParaRPr lang="en-US" dirty="0"/>
          </a:p>
        </p:txBody>
      </p:sp>
    </p:spTree>
    <p:extLst>
      <p:ext uri="{BB962C8B-B14F-4D97-AF65-F5344CB8AC3E}">
        <p14:creationId xmlns:p14="http://schemas.microsoft.com/office/powerpoint/2010/main" val="18619171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Evaluation link at the end of the presentation</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80</a:t>
            </a:fld>
            <a:endParaRPr lang="en-US" dirty="0"/>
          </a:p>
        </p:txBody>
      </p:sp>
    </p:spTree>
    <p:extLst>
      <p:ext uri="{BB962C8B-B14F-4D97-AF65-F5344CB8AC3E}">
        <p14:creationId xmlns:p14="http://schemas.microsoft.com/office/powerpoint/2010/main" val="37288419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Double click on the link</a:t>
            </a:r>
          </a:p>
        </p:txBody>
      </p:sp>
      <p:sp>
        <p:nvSpPr>
          <p:cNvPr id="4" name="Slide Number Placeholder 3"/>
          <p:cNvSpPr>
            <a:spLocks noGrp="1"/>
          </p:cNvSpPr>
          <p:nvPr>
            <p:ph type="sldNum" sz="quarter" idx="5"/>
          </p:nvPr>
        </p:nvSpPr>
        <p:spPr/>
        <p:txBody>
          <a:bodyPr/>
          <a:lstStyle/>
          <a:p>
            <a:pPr>
              <a:defRPr/>
            </a:pPr>
            <a:fld id="{09B7C2DF-F41F-4AE4-97DE-83EC6733D20A}" type="slidenum">
              <a:rPr lang="en-US" smtClean="0"/>
              <a:pPr>
                <a:defRPr/>
              </a:pPr>
              <a:t>81</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 click o the link</a:t>
            </a:r>
            <a:endParaRPr lang="en-US" i="1" dirty="0" smtClean="0"/>
          </a:p>
          <a:p>
            <a:r>
              <a:rPr lang="en-US" i="0" dirty="0" smtClean="0"/>
              <a:t>Slides 109-112 provide additional</a:t>
            </a:r>
            <a:r>
              <a:rPr lang="en-US" i="0" baseline="0" dirty="0" smtClean="0"/>
              <a:t> resources and links to support teachers in instruction and assessment in the GPS standards for Students with Significant Cognitive Disabilities.</a:t>
            </a:r>
            <a:endParaRPr lang="en-US" i="0" dirty="0"/>
          </a:p>
        </p:txBody>
      </p:sp>
      <p:sp>
        <p:nvSpPr>
          <p:cNvPr id="4" name="Slide Number Placeholder 3"/>
          <p:cNvSpPr>
            <a:spLocks noGrp="1"/>
          </p:cNvSpPr>
          <p:nvPr>
            <p:ph type="sldNum" sz="quarter" idx="10"/>
          </p:nvPr>
        </p:nvSpPr>
        <p:spPr/>
        <p:txBody>
          <a:bodyPr/>
          <a:lstStyle/>
          <a:p>
            <a:fld id="{450363F8-5143-4121-84A6-AB841564877B}" type="slidenum">
              <a:rPr lang="en-US" smtClean="0"/>
              <a:t>82</a:t>
            </a:fld>
            <a:endParaRPr lang="en-US" dirty="0"/>
          </a:p>
        </p:txBody>
      </p:sp>
    </p:spTree>
    <p:extLst>
      <p:ext uri="{BB962C8B-B14F-4D97-AF65-F5344CB8AC3E}">
        <p14:creationId xmlns:p14="http://schemas.microsoft.com/office/powerpoint/2010/main" val="23358536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70D141D-8CAC-4811-BB09-24814EC2DE50}" type="slidenum">
              <a:rPr lang="en-US" smtClean="0"/>
              <a:pPr>
                <a:defRPr/>
              </a:pPr>
              <a:t>83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her communication mode if you want her to use it!  </a:t>
            </a:r>
          </a:p>
          <a:p>
            <a:r>
              <a:rPr lang="en-US" dirty="0" smtClean="0"/>
              <a:t>Just as you would speak German</a:t>
            </a:r>
            <a:r>
              <a:rPr lang="en-US" baseline="0" dirty="0" smtClean="0"/>
              <a:t> if teaching a student to speak German, you must model the use of the “language” of the AAC device.</a:t>
            </a:r>
          </a:p>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8</a:t>
            </a:fld>
            <a:endParaRPr lang="en-US" dirty="0"/>
          </a:p>
        </p:txBody>
      </p:sp>
    </p:spTree>
    <p:extLst>
      <p:ext uri="{BB962C8B-B14F-4D97-AF65-F5344CB8AC3E}">
        <p14:creationId xmlns:p14="http://schemas.microsoft.com/office/powerpoint/2010/main" val="19007230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9149A7D-F0FE-475E-A8B8-2495C0D4B54A}" type="slidenum">
              <a:rPr lang="en-US" smtClean="0"/>
              <a:pPr>
                <a:defRPr/>
              </a:pPr>
              <a:t>84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Stimulus can be presented visually</a:t>
            </a:r>
            <a:r>
              <a:rPr lang="en-US" baseline="0" dirty="0" smtClean="0"/>
              <a:t> or physically so the student can touch or hold it to demonstrate a response.</a:t>
            </a:r>
          </a:p>
          <a:p>
            <a:r>
              <a:rPr lang="en-US" baseline="0" dirty="0" smtClean="0"/>
              <a:t>One student was assessed on character recognition after being read the adapted story of Alice in Wonderland many times.  Each time the teacher mentioned the Cheshire cat, she allowed the student to hold and touch a furry cat that represented the character of the Cheshire cat.  Eventually,  the student began to positively respond when Cheshire Cat  was mentioned and Cheshire Cat was placed under her arms.  When the teacher asked “Where’s Cheshire Cat ?” and placed Cheshire Cat under her arms, she smiled and vocalized.  If she asked the same question and placed a ball under her arms, the student didn’t give the same response.  Therefore, the teacher interpreted this response as character recognition for that student.  </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10</a:t>
            </a:fld>
            <a:endParaRPr lang="en-US" dirty="0"/>
          </a:p>
        </p:txBody>
      </p:sp>
    </p:spTree>
    <p:extLst>
      <p:ext uri="{BB962C8B-B14F-4D97-AF65-F5344CB8AC3E}">
        <p14:creationId xmlns:p14="http://schemas.microsoft.com/office/powerpoint/2010/main" val="143020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13</a:t>
            </a:fld>
            <a:endParaRPr lang="en-US" dirty="0"/>
          </a:p>
        </p:txBody>
      </p:sp>
    </p:spTree>
    <p:extLst>
      <p:ext uri="{BB962C8B-B14F-4D97-AF65-F5344CB8AC3E}">
        <p14:creationId xmlns:p14="http://schemas.microsoft.com/office/powerpoint/2010/main" val="365827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endParaRPr lang="en-US" dirty="0" smtClean="0"/>
          </a:p>
        </p:txBody>
      </p:sp>
      <p:sp>
        <p:nvSpPr>
          <p:cNvPr id="10547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79A47387-A1FA-4867-9195-F1053A0928A0}" type="slidenum">
              <a:rPr lang="en-US" sz="1200">
                <a:latin typeface="Arial" charset="0"/>
              </a:rPr>
              <a:pPr algn="r"/>
              <a:t>14</a:t>
            </a:fld>
            <a:endParaRPr lang="en-US" sz="1200"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1B1B9F91-D6C5-4645-A272-704111905C3D}" type="slidenum">
              <a:rPr lang="en-US"/>
              <a:pPr>
                <a:defRPr/>
              </a:pPr>
              <a:t>‹#›</a:t>
            </a:fld>
            <a:endParaRPr lang="en-US" dirty="0"/>
          </a:p>
        </p:txBody>
      </p:sp>
    </p:spTree>
    <p:extLst>
      <p:ext uri="{BB962C8B-B14F-4D97-AF65-F5344CB8AC3E}">
        <p14:creationId xmlns:p14="http://schemas.microsoft.com/office/powerpoint/2010/main" val="207381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049286C-5627-43E2-86BA-10C50C8586CA}" type="slidenum">
              <a:rPr lang="en-US"/>
              <a:pPr>
                <a:defRPr/>
              </a:pPr>
              <a:t>‹#›</a:t>
            </a:fld>
            <a:endParaRPr lang="en-US" dirty="0"/>
          </a:p>
        </p:txBody>
      </p:sp>
    </p:spTree>
    <p:extLst>
      <p:ext uri="{BB962C8B-B14F-4D97-AF65-F5344CB8AC3E}">
        <p14:creationId xmlns:p14="http://schemas.microsoft.com/office/powerpoint/2010/main" val="917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730DBFC-391E-4800-B288-4E98E67C0058}" type="slidenum">
              <a:rPr lang="en-US"/>
              <a:pPr>
                <a:defRPr/>
              </a:pPr>
              <a:t>‹#›</a:t>
            </a:fld>
            <a:endParaRPr lang="en-US" dirty="0"/>
          </a:p>
        </p:txBody>
      </p:sp>
    </p:spTree>
    <p:extLst>
      <p:ext uri="{BB962C8B-B14F-4D97-AF65-F5344CB8AC3E}">
        <p14:creationId xmlns:p14="http://schemas.microsoft.com/office/powerpoint/2010/main" val="75368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Slide Number Placeholder 3"/>
          <p:cNvSpPr>
            <a:spLocks noGrp="1"/>
          </p:cNvSpPr>
          <p:nvPr>
            <p:ph type="sldNum" sz="quarter" idx="10"/>
          </p:nvPr>
        </p:nvSpPr>
        <p:spPr>
          <a:xfrm>
            <a:off x="0" y="6492875"/>
            <a:ext cx="609600" cy="365125"/>
          </a:xfrm>
        </p:spPr>
        <p:txBody>
          <a:bodyPr/>
          <a:lstStyle>
            <a:lvl1pPr>
              <a:defRPr/>
            </a:lvl1pPr>
          </a:lstStyle>
          <a:p>
            <a:pPr>
              <a:defRPr/>
            </a:pPr>
            <a:fld id="{16869343-0379-4214-AACB-704E4BEFD393}" type="slidenum">
              <a:rPr lang="en-US"/>
              <a:pPr>
                <a:defRPr/>
              </a:pPr>
              <a:t>‹#›</a:t>
            </a:fld>
            <a:endParaRPr lang="en-US" dirty="0"/>
          </a:p>
        </p:txBody>
      </p:sp>
    </p:spTree>
    <p:extLst>
      <p:ext uri="{BB962C8B-B14F-4D97-AF65-F5344CB8AC3E}">
        <p14:creationId xmlns:p14="http://schemas.microsoft.com/office/powerpoint/2010/main" val="274832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8D6BBE3-2A52-4E0B-96BB-5B1F26ADCEA2}" type="slidenum">
              <a:rPr lang="en-US"/>
              <a:pPr>
                <a:defRPr/>
              </a:pPr>
              <a:t>‹#›</a:t>
            </a:fld>
            <a:endParaRPr lang="en-US" dirty="0"/>
          </a:p>
        </p:txBody>
      </p:sp>
    </p:spTree>
    <p:extLst>
      <p:ext uri="{BB962C8B-B14F-4D97-AF65-F5344CB8AC3E}">
        <p14:creationId xmlns:p14="http://schemas.microsoft.com/office/powerpoint/2010/main" val="130501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6DBA7A9F-552F-4336-8FE1-A5B76DE94383}" type="slidenum">
              <a:rPr lang="en-US"/>
              <a:pPr>
                <a:defRPr/>
              </a:pPr>
              <a:t>‹#›</a:t>
            </a:fld>
            <a:endParaRPr lang="en-US" dirty="0"/>
          </a:p>
        </p:txBody>
      </p:sp>
    </p:spTree>
    <p:extLst>
      <p:ext uri="{BB962C8B-B14F-4D97-AF65-F5344CB8AC3E}">
        <p14:creationId xmlns:p14="http://schemas.microsoft.com/office/powerpoint/2010/main" val="143761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0E2801A6-8F4A-48C0-9AD8-EC3954BB9A63}" type="slidenum">
              <a:rPr lang="en-US"/>
              <a:pPr>
                <a:defRPr/>
              </a:pPr>
              <a:t>‹#›</a:t>
            </a:fld>
            <a:endParaRPr lang="en-US" dirty="0"/>
          </a:p>
        </p:txBody>
      </p:sp>
    </p:spTree>
    <p:extLst>
      <p:ext uri="{BB962C8B-B14F-4D97-AF65-F5344CB8AC3E}">
        <p14:creationId xmlns:p14="http://schemas.microsoft.com/office/powerpoint/2010/main" val="3411094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925E7C02-F6D8-40AF-B9F0-EFA978D72CE9}" type="slidenum">
              <a:rPr lang="en-US"/>
              <a:pPr>
                <a:defRPr/>
              </a:pPr>
              <a:t>‹#›</a:t>
            </a:fld>
            <a:endParaRPr lang="en-US" dirty="0"/>
          </a:p>
        </p:txBody>
      </p:sp>
    </p:spTree>
    <p:extLst>
      <p:ext uri="{BB962C8B-B14F-4D97-AF65-F5344CB8AC3E}">
        <p14:creationId xmlns:p14="http://schemas.microsoft.com/office/powerpoint/2010/main" val="217275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EAD2F6D-2B99-42FC-9BCD-66041A33DFE6}" type="slidenum">
              <a:rPr lang="en-US"/>
              <a:pPr>
                <a:defRPr/>
              </a:pPr>
              <a:t>‹#›</a:t>
            </a:fld>
            <a:endParaRPr lang="en-US" dirty="0"/>
          </a:p>
        </p:txBody>
      </p:sp>
    </p:spTree>
    <p:extLst>
      <p:ext uri="{BB962C8B-B14F-4D97-AF65-F5344CB8AC3E}">
        <p14:creationId xmlns:p14="http://schemas.microsoft.com/office/powerpoint/2010/main" val="71515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F8B062A-26F9-4F22-A616-EAC6BAFD9B52}" type="slidenum">
              <a:rPr lang="en-US"/>
              <a:pPr>
                <a:defRPr/>
              </a:pPr>
              <a:t>‹#›</a:t>
            </a:fld>
            <a:endParaRPr lang="en-US" dirty="0"/>
          </a:p>
        </p:txBody>
      </p:sp>
    </p:spTree>
    <p:extLst>
      <p:ext uri="{BB962C8B-B14F-4D97-AF65-F5344CB8AC3E}">
        <p14:creationId xmlns:p14="http://schemas.microsoft.com/office/powerpoint/2010/main" val="172660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4603CA2-D093-4D7D-A741-9677024D436E}" type="slidenum">
              <a:rPr lang="en-US"/>
              <a:pPr>
                <a:defRPr/>
              </a:pPr>
              <a:t>‹#›</a:t>
            </a:fld>
            <a:endParaRPr lang="en-US" dirty="0"/>
          </a:p>
        </p:txBody>
      </p:sp>
    </p:spTree>
    <p:extLst>
      <p:ext uri="{BB962C8B-B14F-4D97-AF65-F5344CB8AC3E}">
        <p14:creationId xmlns:p14="http://schemas.microsoft.com/office/powerpoint/2010/main" val="323464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B877E90-FFF3-4215-BC9B-9257F9C2D1D4}" type="slidenum">
              <a:rPr lang="en-US"/>
              <a:pPr>
                <a:defRPr/>
              </a:pPr>
              <a:t>‹#›</a:t>
            </a:fld>
            <a:endParaRPr lang="en-US" dirty="0"/>
          </a:p>
        </p:txBody>
      </p:sp>
    </p:spTree>
    <p:extLst>
      <p:ext uri="{BB962C8B-B14F-4D97-AF65-F5344CB8AC3E}">
        <p14:creationId xmlns:p14="http://schemas.microsoft.com/office/powerpoint/2010/main" val="34926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0" y="6492875"/>
            <a:ext cx="609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cs typeface="+mn-cs"/>
              </a:defRPr>
            </a:lvl1pPr>
          </a:lstStyle>
          <a:p>
            <a:pPr>
              <a:defRPr/>
            </a:pPr>
            <a:fld id="{F8892511-AF01-4735-A1C7-5A269A64FD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hf hdr="0" ftr="0" dt="0"/>
  <p:txStyles>
    <p:titleStyle>
      <a:lvl1pPr algn="ctr" rtl="0" fontAlgn="base">
        <a:spcBef>
          <a:spcPct val="0"/>
        </a:spcBef>
        <a:spcAft>
          <a:spcPct val="0"/>
        </a:spcAft>
        <a:defRPr sz="4400" b="1" kern="1200">
          <a:solidFill>
            <a:schemeClr val="tx1"/>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AA-Presentations.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8.wmf"/><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eorgiastandards.org/standards/pages/BrowseStandards/GPS-Impairment.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adoe.org/Curriculum-Instruction-and-Assessment/Special-Education-Services/Pages/Recorded-Webinars.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eorgiastandards.org/Pages/default.aspx" TargetMode="External"/><Relationship Id="rId2" Type="http://schemas.openxmlformats.org/officeDocument/2006/relationships/hyperlink" Target="http://www.gpb.org/education/common-cor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hyperlink" Target="https://www.georgiastandards.org/Common-Core/Pages/default.aspx"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eorgiastandards.org/Common-Core/Pages/ELA.aspx" TargetMode="External"/><Relationship Id="rId2" Type="http://schemas.openxmlformats.org/officeDocument/2006/relationships/hyperlink" Target="https://www.gadoe.org/Curriculum-Instruction-and-Assessment/Curriculum-and-Instruction/Pages/CCGPS.aspx" TargetMode="External"/><Relationship Id="rId1" Type="http://schemas.openxmlformats.org/officeDocument/2006/relationships/slideLayout" Target="../slideLayouts/slideLayout2.xml"/><Relationship Id="rId5" Type="http://schemas.openxmlformats.org/officeDocument/2006/relationships/hyperlink" Target="https://www.georgiastandards.org/Pages/default.aspx" TargetMode="External"/><Relationship Id="rId4" Type="http://schemas.openxmlformats.org/officeDocument/2006/relationships/hyperlink" Target="https://www.georgiastandards.org/Common-Core/Pages/Math.aspx"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AA-Presentations.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Word_Document1.docx"/></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www.georgiastandards.org/Standards/Pages/BrowseStandards/ScienceStandards.asp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Dhouston@doe.k12.ga.u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mailto:GA@QuestarAI.com" TargetMode="External"/><Relationship Id="rId4" Type="http://schemas.openxmlformats.org/officeDocument/2006/relationships/hyperlink" Target="mailto:harshaw@doe.k12.ga.us"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aspx"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georgiastandards.org/standards/pages/BrowseStandards/GPS-Impairment.aspx"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gadoe.org/Curriculum-Instruction-and-Assessment/Special-Education-Services/Pages/Recorded-Webinars.asp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georgiastandards.org/Pages/default.aspx" TargetMode="External"/><Relationship Id="rId2" Type="http://schemas.openxmlformats.org/officeDocument/2006/relationships/hyperlink" Target="http://www.gpb.org/education/common-cor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6.xml.rels><?xml version="1.0" encoding="UTF-8" standalone="yes"?>
<Relationships xmlns="http://schemas.openxmlformats.org/package/2006/relationships"><Relationship Id="rId3" Type="http://schemas.openxmlformats.org/officeDocument/2006/relationships/hyperlink" Target="https://www.georgiastandards.org/Common-Core/Pages/default.aspx"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georgiastandards.org/Common-Core/Pages/ELA.aspx" TargetMode="External"/><Relationship Id="rId2" Type="http://schemas.openxmlformats.org/officeDocument/2006/relationships/hyperlink" Target="https://www.gadoe.org/Curriculum-Instruction-and-Assessment/Curriculum-and-Instruction/Pages/CCGPS.aspx" TargetMode="External"/><Relationship Id="rId1" Type="http://schemas.openxmlformats.org/officeDocument/2006/relationships/slideLayout" Target="../slideLayouts/slideLayout2.xml"/><Relationship Id="rId5" Type="http://schemas.openxmlformats.org/officeDocument/2006/relationships/hyperlink" Target="https://www.georgiastandards.org/Pages/default.aspx" TargetMode="External"/><Relationship Id="rId4" Type="http://schemas.openxmlformats.org/officeDocument/2006/relationships/hyperlink" Target="https://www.georgiastandards.org/Common-Core/Pages/Math.asp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 y="762001"/>
            <a:ext cx="8915400" cy="990600"/>
          </a:xfrm>
        </p:spPr>
        <p:txBody>
          <a:bodyPr/>
          <a:lstStyle/>
          <a:p>
            <a:r>
              <a:rPr lang="en-US" sz="3800" dirty="0" smtClean="0">
                <a:solidFill>
                  <a:srgbClr val="CC6600"/>
                </a:solidFill>
                <a:latin typeface="Georgia" pitchFamily="18" charset="0"/>
              </a:rPr>
              <a:t>Georgia Alternate Assessment</a:t>
            </a:r>
          </a:p>
        </p:txBody>
      </p:sp>
      <p:sp>
        <p:nvSpPr>
          <p:cNvPr id="3" name="Subtitle 2"/>
          <p:cNvSpPr>
            <a:spLocks noGrp="1"/>
          </p:cNvSpPr>
          <p:nvPr>
            <p:ph type="subTitle" idx="1"/>
          </p:nvPr>
        </p:nvSpPr>
        <p:spPr>
          <a:xfrm>
            <a:off x="1371600" y="1600200"/>
            <a:ext cx="6705600" cy="4648200"/>
          </a:xfrm>
        </p:spPr>
        <p:txBody>
          <a:bodyPr/>
          <a:lstStyle/>
          <a:p>
            <a:r>
              <a:rPr lang="en-US" sz="4400" b="1" dirty="0" smtClean="0">
                <a:solidFill>
                  <a:srgbClr val="663300"/>
                </a:solidFill>
                <a:latin typeface="Georgia" pitchFamily="18" charset="0"/>
              </a:rPr>
              <a:t>Preparing Students for Assessment</a:t>
            </a:r>
          </a:p>
          <a:p>
            <a:endParaRPr lang="en-US" sz="1200" b="1" dirty="0" smtClean="0">
              <a:solidFill>
                <a:srgbClr val="663300"/>
              </a:solidFill>
            </a:endParaRPr>
          </a:p>
          <a:p>
            <a:r>
              <a:rPr lang="en-US" sz="4000" b="1" dirty="0" smtClean="0">
                <a:solidFill>
                  <a:srgbClr val="663300"/>
                </a:solidFill>
                <a:latin typeface="Georgia" pitchFamily="18" charset="0"/>
              </a:rPr>
              <a:t>Module A</a:t>
            </a:r>
          </a:p>
          <a:p>
            <a:r>
              <a:rPr lang="en-US" b="1" dirty="0" smtClean="0">
                <a:solidFill>
                  <a:srgbClr val="CC6600"/>
                </a:solidFill>
                <a:latin typeface="Georgia" pitchFamily="18" charset="0"/>
              </a:rPr>
              <a:t>Modes of Communication</a:t>
            </a:r>
          </a:p>
          <a:p>
            <a:r>
              <a:rPr lang="en-US" b="1" dirty="0" smtClean="0">
                <a:solidFill>
                  <a:srgbClr val="CC6600"/>
                </a:solidFill>
                <a:latin typeface="Georgia" pitchFamily="18" charset="0"/>
              </a:rPr>
              <a:t>Instruction vs. Assessment</a:t>
            </a:r>
          </a:p>
        </p:txBody>
      </p:sp>
      <p:sp>
        <p:nvSpPr>
          <p:cNvPr id="2" name="Rectangle 1"/>
          <p:cNvSpPr/>
          <p:nvPr/>
        </p:nvSpPr>
        <p:spPr>
          <a:xfrm>
            <a:off x="914400" y="1752600"/>
            <a:ext cx="6934200" cy="4493538"/>
          </a:xfrm>
          <a:prstGeom prst="rect">
            <a:avLst/>
          </a:prstGeom>
        </p:spPr>
        <p:txBody>
          <a:bodyPr wrap="square">
            <a:spAutoFit/>
          </a:bodyPr>
          <a:lstStyle/>
          <a:p>
            <a:endParaRPr lang="en-US"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endParaRPr lang="en-US" sz="1000" b="1" dirty="0" smtClean="0">
              <a:solidFill>
                <a:srgbClr val="0066FF"/>
              </a:solidFill>
            </a:endParaRPr>
          </a:p>
          <a:p>
            <a:endParaRPr lang="en-US" sz="1000" b="1" dirty="0">
              <a:solidFill>
                <a:srgbClr val="0066FF"/>
              </a:solidFill>
            </a:endParaRPr>
          </a:p>
          <a:p>
            <a:r>
              <a:rPr lang="en-US" sz="1000" b="1" dirty="0" smtClean="0">
                <a:solidFill>
                  <a:srgbClr val="0066FF"/>
                </a:solidFill>
              </a:rPr>
              <a:t>Live </a:t>
            </a:r>
            <a:r>
              <a:rPr lang="en-US" sz="1000" b="1" dirty="0">
                <a:solidFill>
                  <a:srgbClr val="0066FF"/>
                </a:solidFill>
              </a:rPr>
              <a:t>Session: </a:t>
            </a:r>
            <a:endParaRPr lang="en-US" sz="1000" dirty="0">
              <a:solidFill>
                <a:srgbClr val="0066FF"/>
              </a:solidFill>
            </a:endParaRPr>
          </a:p>
          <a:p>
            <a:r>
              <a:rPr lang="en-US" sz="1000" dirty="0">
                <a:solidFill>
                  <a:srgbClr val="0066FF"/>
                </a:solidFill>
              </a:rPr>
              <a:t>https://sas.elluminate.com/m.jnlp?password=M.6DEC6E1CE2F36EDF6ED95F790271B0&amp;sid=2012003 </a:t>
            </a:r>
          </a:p>
          <a:p>
            <a:endParaRPr lang="en-US" sz="1000" b="1" dirty="0" smtClean="0">
              <a:solidFill>
                <a:srgbClr val="0066FF"/>
              </a:solidFill>
            </a:endParaRPr>
          </a:p>
          <a:p>
            <a:r>
              <a:rPr lang="en-US" sz="1000" b="1" dirty="0" smtClean="0">
                <a:solidFill>
                  <a:srgbClr val="0066FF"/>
                </a:solidFill>
              </a:rPr>
              <a:t>Recording</a:t>
            </a:r>
            <a:r>
              <a:rPr lang="en-US" sz="1000" b="1" dirty="0">
                <a:solidFill>
                  <a:srgbClr val="0066FF"/>
                </a:solidFill>
              </a:rPr>
              <a:t>: </a:t>
            </a:r>
            <a:endParaRPr lang="en-US" sz="1000" dirty="0">
              <a:solidFill>
                <a:srgbClr val="0066FF"/>
              </a:solidFill>
            </a:endParaRPr>
          </a:p>
          <a:p>
            <a:r>
              <a:rPr lang="en-US" sz="1000" dirty="0">
                <a:solidFill>
                  <a:srgbClr val="0066FF"/>
                </a:solidFill>
              </a:rPr>
              <a:t>https://sas.elluminate.com/mr.jnlp?suid=M.886B7382A724A671C8DAA64A5D0E91&amp;sid=2012003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an assessment response</a:t>
            </a:r>
            <a:endParaRPr lang="en-US" dirty="0"/>
          </a:p>
        </p:txBody>
      </p:sp>
      <p:sp>
        <p:nvSpPr>
          <p:cNvPr id="3" name="Content Placeholder 2"/>
          <p:cNvSpPr>
            <a:spLocks noGrp="1"/>
          </p:cNvSpPr>
          <p:nvPr>
            <p:ph idx="1"/>
          </p:nvPr>
        </p:nvSpPr>
        <p:spPr/>
        <p:txBody>
          <a:bodyPr/>
          <a:lstStyle/>
          <a:p>
            <a:pPr marL="228600" lvl="1" indent="-228600">
              <a:buFont typeface="Arial" pitchFamily="34" charset="0"/>
              <a:buChar char="•"/>
            </a:pPr>
            <a:r>
              <a:rPr lang="en-US" sz="2400" dirty="0" smtClean="0"/>
              <a:t>Positive </a:t>
            </a:r>
            <a:r>
              <a:rPr lang="en-US" sz="2400" dirty="0"/>
              <a:t>response to one stimulus over another</a:t>
            </a:r>
          </a:p>
          <a:p>
            <a:pPr marL="800100" lvl="2" indent="-400050">
              <a:buFont typeface="Calibri" pitchFamily="34" charset="0"/>
              <a:buChar char="―"/>
            </a:pPr>
            <a:r>
              <a:rPr lang="en-US" dirty="0" smtClean="0"/>
              <a:t>e.g</a:t>
            </a:r>
            <a:r>
              <a:rPr lang="en-US" dirty="0"/>
              <a:t>. Identifying the main character in the story by giving a </a:t>
            </a:r>
            <a:r>
              <a:rPr lang="en-US" b="1" dirty="0"/>
              <a:t>different response </a:t>
            </a:r>
            <a:r>
              <a:rPr lang="en-US" dirty="0"/>
              <a:t>(smile, eyes widening, etc.)  when the object representing that character is </a:t>
            </a:r>
            <a:r>
              <a:rPr lang="en-US" dirty="0" smtClean="0"/>
              <a:t>presented than is made when a non-related object is presented.</a:t>
            </a:r>
          </a:p>
          <a:p>
            <a:pPr marL="1143000" lvl="3">
              <a:buFont typeface="Wingdings" pitchFamily="2" charset="2"/>
              <a:buChar char="§"/>
            </a:pPr>
            <a:r>
              <a:rPr lang="en-US" dirty="0" smtClean="0"/>
              <a:t>E.g. Giving a response such as pressing the switch, vocalizing, or smiling when Frankenstein appears in PowerPoint story presentation</a:t>
            </a:r>
            <a:endParaRPr lang="en-US"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10</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7681" y="4343400"/>
            <a:ext cx="2090738" cy="158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http://www.gbkids.com/image/bigmack240%28718%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716714"/>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718612">
            <a:off x="1895883" y="5009608"/>
            <a:ext cx="19145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208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an assessment response</a:t>
            </a:r>
          </a:p>
        </p:txBody>
      </p:sp>
      <p:sp>
        <p:nvSpPr>
          <p:cNvPr id="3" name="Content Placeholder 2"/>
          <p:cNvSpPr>
            <a:spLocks noGrp="1"/>
          </p:cNvSpPr>
          <p:nvPr>
            <p:ph idx="1"/>
          </p:nvPr>
        </p:nvSpPr>
        <p:spPr>
          <a:xfrm>
            <a:off x="762000" y="1600201"/>
            <a:ext cx="7924800" cy="2743199"/>
          </a:xfrm>
        </p:spPr>
        <p:txBody>
          <a:bodyPr>
            <a:normAutofit fontScale="92500" lnSpcReduction="20000"/>
          </a:bodyPr>
          <a:lstStyle/>
          <a:p>
            <a:pPr marL="457200" lvl="1" indent="-457200">
              <a:buFont typeface="Arial" pitchFamily="34" charset="0"/>
              <a:buChar char="•"/>
            </a:pPr>
            <a:r>
              <a:rPr lang="en-US" sz="2600" dirty="0" smtClean="0"/>
              <a:t>Completion of  a physical task to demonstrate understanding</a:t>
            </a:r>
          </a:p>
          <a:p>
            <a:pPr marL="457200" lvl="1" indent="-457200">
              <a:buFont typeface="Arial" pitchFamily="34" charset="0"/>
              <a:buChar char="•"/>
            </a:pPr>
            <a:r>
              <a:rPr lang="en-US" sz="2600" dirty="0" smtClean="0"/>
              <a:t>Voluntary movement to </a:t>
            </a:r>
            <a:r>
              <a:rPr lang="en-US" sz="2600" dirty="0"/>
              <a:t>participate in the completion of a task (choice is to press switch or not press switch)</a:t>
            </a:r>
          </a:p>
          <a:p>
            <a:pPr marL="914400" lvl="2" indent="-400050">
              <a:buFont typeface="Calibri" pitchFamily="34" charset="0"/>
              <a:buChar char="―"/>
            </a:pPr>
            <a:r>
              <a:rPr lang="en-US" sz="2600" dirty="0"/>
              <a:t>e.g. When asked, “Show me how to make a solution,” the student presses the switch to activate the pouring device which will pour the solvent (water) into the glass with the solute (drink mix).</a:t>
            </a:r>
          </a:p>
          <a:p>
            <a:endParaRPr lang="en-US"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11</a:t>
            </a:fld>
            <a:endParaRPr lang="en-US"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4191000"/>
            <a:ext cx="286877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023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an assessment response</a:t>
            </a:r>
            <a:endParaRPr lang="en-US" dirty="0"/>
          </a:p>
        </p:txBody>
      </p:sp>
      <p:sp>
        <p:nvSpPr>
          <p:cNvPr id="3" name="Content Placeholder 2"/>
          <p:cNvSpPr>
            <a:spLocks noGrp="1"/>
          </p:cNvSpPr>
          <p:nvPr>
            <p:ph idx="1"/>
          </p:nvPr>
        </p:nvSpPr>
        <p:spPr>
          <a:xfrm>
            <a:off x="609600" y="1447800"/>
            <a:ext cx="8001000" cy="4525963"/>
          </a:xfrm>
        </p:spPr>
        <p:txBody>
          <a:bodyPr/>
          <a:lstStyle/>
          <a:p>
            <a:r>
              <a:rPr lang="en-US" sz="2800" dirty="0" smtClean="0"/>
              <a:t>In each of the preceding examples, evaluation of the student’s response must be based on the correctness of the discrimination.</a:t>
            </a:r>
          </a:p>
          <a:p>
            <a:pPr lvl="1"/>
            <a:r>
              <a:rPr lang="en-US" sz="2400" dirty="0" smtClean="0"/>
              <a:t>Given a choice of 2 picture symbols, the student chose the correct answer via eye gaze 3 out of 4 times.</a:t>
            </a:r>
          </a:p>
          <a:p>
            <a:pPr lvl="1"/>
            <a:r>
              <a:rPr lang="en-US" sz="2400" dirty="0" smtClean="0"/>
              <a:t>The student responded to the figure representing the Cheshire cat by smiling and vocalizing. The student responded to the distractor (ball) by turning away.</a:t>
            </a:r>
          </a:p>
          <a:p>
            <a:pPr lvl="1"/>
            <a:r>
              <a:rPr lang="en-US" sz="2400" dirty="0" smtClean="0"/>
              <a:t>The student answered the question “How do you make a solution” correctly by activating the switch to activate the pouring device.</a:t>
            </a:r>
          </a:p>
          <a:p>
            <a:pPr lvl="1"/>
            <a:endParaRPr lang="en-US" sz="2400" dirty="0" smtClean="0"/>
          </a:p>
          <a:p>
            <a:pPr lvl="1"/>
            <a:endParaRPr lang="en-US" sz="24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12</a:t>
            </a:fld>
            <a:endParaRPr lang="en-US" dirty="0"/>
          </a:p>
        </p:txBody>
      </p:sp>
    </p:spTree>
    <p:extLst>
      <p:ext uri="{BB962C8B-B14F-4D97-AF65-F5344CB8AC3E}">
        <p14:creationId xmlns:p14="http://schemas.microsoft.com/office/powerpoint/2010/main" val="3944686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idx="4294967295"/>
          </p:nvPr>
        </p:nvSpPr>
        <p:spPr>
          <a:xfrm>
            <a:off x="685800" y="2130425"/>
            <a:ext cx="7772400" cy="1470025"/>
          </a:xfrm>
        </p:spPr>
        <p:txBody>
          <a:bodyPr/>
          <a:lstStyle/>
          <a:p>
            <a:r>
              <a:rPr lang="en-US" dirty="0" smtClean="0">
                <a:solidFill>
                  <a:srgbClr val="663300"/>
                </a:solidFill>
                <a:latin typeface="Georgia" pitchFamily="18" charset="0"/>
              </a:rPr>
              <a:t>Providing Learning Opportunities through Instruction</a:t>
            </a:r>
          </a:p>
        </p:txBody>
      </p:sp>
      <p:sp>
        <p:nvSpPr>
          <p:cNvPr id="103427" name="Rectangle 3"/>
          <p:cNvSpPr>
            <a:spLocks noGrp="1" noChangeArrowheads="1"/>
          </p:cNvSpPr>
          <p:nvPr>
            <p:ph type="subTitle" idx="4294967295"/>
          </p:nvPr>
        </p:nvSpPr>
        <p:spPr>
          <a:xfrm>
            <a:off x="1371600" y="4267200"/>
            <a:ext cx="6400800" cy="1752600"/>
          </a:xfrm>
        </p:spPr>
        <p:txBody>
          <a:bodyPr/>
          <a:lstStyle/>
          <a:p>
            <a:pPr marL="0" indent="0" algn="ctr">
              <a:buFont typeface="Arial" charset="0"/>
              <a:buNone/>
            </a:pPr>
            <a:r>
              <a:rPr lang="en-US" sz="4000" dirty="0" smtClean="0">
                <a:solidFill>
                  <a:srgbClr val="CC6600"/>
                </a:solidFill>
                <a:latin typeface="Georgia" pitchFamily="18" charset="0"/>
              </a:rPr>
              <a:t>Teach, then Assess!</a:t>
            </a:r>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idx="4294967295"/>
          </p:nvPr>
        </p:nvSpPr>
        <p:spPr>
          <a:xfrm>
            <a:off x="457200" y="152400"/>
            <a:ext cx="8229600" cy="1143000"/>
          </a:xfrm>
        </p:spPr>
        <p:txBody>
          <a:bodyPr/>
          <a:lstStyle/>
          <a:p>
            <a:r>
              <a:rPr lang="en-US" dirty="0" smtClean="0"/>
              <a:t>Giving Students </a:t>
            </a:r>
            <a:br>
              <a:rPr lang="en-US" dirty="0" smtClean="0"/>
            </a:br>
            <a:r>
              <a:rPr lang="en-US" dirty="0" smtClean="0"/>
              <a:t>Opportunities to Learn </a:t>
            </a:r>
          </a:p>
        </p:txBody>
      </p:sp>
      <p:sp>
        <p:nvSpPr>
          <p:cNvPr id="3" name="Content Placeholder 2"/>
          <p:cNvSpPr>
            <a:spLocks noGrp="1"/>
          </p:cNvSpPr>
          <p:nvPr>
            <p:ph idx="4294967295"/>
          </p:nvPr>
        </p:nvSpPr>
        <p:spPr>
          <a:xfrm>
            <a:off x="447675" y="1828800"/>
            <a:ext cx="8315325" cy="4525963"/>
          </a:xfrm>
        </p:spPr>
        <p:txBody>
          <a:bodyPr>
            <a:noAutofit/>
          </a:bodyPr>
          <a:lstStyle/>
          <a:p>
            <a:pPr>
              <a:lnSpc>
                <a:spcPct val="90000"/>
              </a:lnSpc>
            </a:pPr>
            <a:r>
              <a:rPr lang="en-US" sz="2400" dirty="0" smtClean="0"/>
              <a:t>The purpose of the GAA is to measure student achievement and progress relative to selected skills that are aligned to grade level CCGPS/GPS.</a:t>
            </a:r>
          </a:p>
          <a:p>
            <a:pPr lvl="1">
              <a:lnSpc>
                <a:spcPct val="90000"/>
              </a:lnSpc>
            </a:pPr>
            <a:r>
              <a:rPr lang="en-US" sz="2400" dirty="0" smtClean="0"/>
              <a:t>The expectations can be different in terms of depth and/or complexity.</a:t>
            </a:r>
          </a:p>
          <a:p>
            <a:pPr>
              <a:lnSpc>
                <a:spcPct val="90000"/>
              </a:lnSpc>
            </a:pPr>
            <a:r>
              <a:rPr lang="en-US" sz="2400" dirty="0" smtClean="0"/>
              <a:t>Assistive technology and adapted materials may be needed to give access.</a:t>
            </a:r>
          </a:p>
          <a:p>
            <a:pPr>
              <a:lnSpc>
                <a:spcPct val="90000"/>
              </a:lnSpc>
            </a:pPr>
            <a:r>
              <a:rPr lang="en-US" sz="2400" dirty="0" smtClean="0"/>
              <a:t>The focus may be on prerequisite skills, but must apply to the intent of the grade level content and standard.</a:t>
            </a:r>
          </a:p>
          <a:p>
            <a:pPr>
              <a:lnSpc>
                <a:spcPct val="90000"/>
              </a:lnSpc>
            </a:pPr>
            <a:r>
              <a:rPr lang="en-US" sz="2400" dirty="0" smtClean="0"/>
              <a:t>The level of instruction must be appropriately challenging for each individual student.</a:t>
            </a:r>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p:txBody>
          <a:bodyPr/>
          <a:lstStyle/>
          <a:p>
            <a:r>
              <a:rPr lang="en-US" dirty="0"/>
              <a:t>Giving Students </a:t>
            </a:r>
            <a:br>
              <a:rPr lang="en-US" dirty="0"/>
            </a:br>
            <a:r>
              <a:rPr lang="en-US" dirty="0"/>
              <a:t>Opportunities to Learn </a:t>
            </a:r>
            <a:endParaRPr lang="en-US" dirty="0" smtClean="0"/>
          </a:p>
        </p:txBody>
      </p:sp>
      <p:sp>
        <p:nvSpPr>
          <p:cNvPr id="168963" name="Rectangle 3"/>
          <p:cNvSpPr>
            <a:spLocks noGrp="1" noChangeArrowheads="1"/>
          </p:cNvSpPr>
          <p:nvPr>
            <p:ph type="body" idx="4294967295"/>
          </p:nvPr>
        </p:nvSpPr>
        <p:spPr>
          <a:xfrm>
            <a:off x="457200" y="1676400"/>
            <a:ext cx="8229600" cy="4525963"/>
          </a:xfrm>
        </p:spPr>
        <p:txBody>
          <a:bodyPr/>
          <a:lstStyle/>
          <a:p>
            <a:r>
              <a:rPr lang="en-US" sz="2800" dirty="0" smtClean="0"/>
              <a:t>Access to the curriculum should be a part of ongoing instruction and should not be limited to singular events represented by the assessment tasks on the GAA.</a:t>
            </a:r>
          </a:p>
          <a:p>
            <a:r>
              <a:rPr lang="en-US" sz="2800" dirty="0" smtClean="0"/>
              <a:t>It is vital that students participate in instructional activities prior to assessment in order to give the students the greatest opportunity to learn and retain knowledge and skills related to the academic curriculum.</a:t>
            </a:r>
          </a:p>
          <a:p>
            <a:endParaRPr lang="en-US" dirty="0" smtClean="0"/>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4"/>
          <p:cNvSpPr>
            <a:spLocks noChangeArrowheads="1"/>
          </p:cNvSpPr>
          <p:nvPr/>
        </p:nvSpPr>
        <p:spPr bwMode="auto">
          <a:xfrm>
            <a:off x="3276600" y="685800"/>
            <a:ext cx="2468563" cy="838200"/>
          </a:xfrm>
          <a:prstGeom prst="flowChartAlternateProcess">
            <a:avLst/>
          </a:prstGeom>
          <a:solidFill>
            <a:srgbClr val="FFCC00"/>
          </a:solidFill>
          <a:ln w="9525">
            <a:solidFill>
              <a:schemeClr val="tx1"/>
            </a:solidFill>
            <a:miter lim="800000"/>
            <a:headEnd/>
            <a:tailEnd/>
          </a:ln>
        </p:spPr>
        <p:txBody>
          <a:bodyPr wrap="none" anchor="ctr"/>
          <a:lstStyle/>
          <a:p>
            <a:pPr algn="ctr"/>
            <a:endParaRPr lang="en-US" sz="800" b="1" dirty="0"/>
          </a:p>
          <a:p>
            <a:pPr algn="ctr"/>
            <a:r>
              <a:rPr lang="en-US" sz="1400" dirty="0" smtClean="0">
                <a:solidFill>
                  <a:srgbClr val="663300"/>
                </a:solidFill>
              </a:rPr>
              <a:t>Common Core GPS/GPS</a:t>
            </a:r>
            <a:endParaRPr lang="en-US" sz="1400" dirty="0">
              <a:solidFill>
                <a:srgbClr val="663300"/>
              </a:solidFill>
            </a:endParaRPr>
          </a:p>
        </p:txBody>
      </p:sp>
      <p:sp>
        <p:nvSpPr>
          <p:cNvPr id="106499" name="AutoShape 5"/>
          <p:cNvSpPr>
            <a:spLocks noChangeArrowheads="1"/>
          </p:cNvSpPr>
          <p:nvPr/>
        </p:nvSpPr>
        <p:spPr bwMode="auto">
          <a:xfrm>
            <a:off x="3276600" y="1981200"/>
            <a:ext cx="2468563" cy="838200"/>
          </a:xfrm>
          <a:prstGeom prst="flowChartAlternateProcess">
            <a:avLst/>
          </a:prstGeom>
          <a:solidFill>
            <a:srgbClr val="99CC00"/>
          </a:solidFill>
          <a:ln w="9525">
            <a:solidFill>
              <a:schemeClr val="tx1"/>
            </a:solidFill>
            <a:miter lim="800000"/>
            <a:headEnd/>
            <a:tailEnd/>
          </a:ln>
        </p:spPr>
        <p:txBody>
          <a:bodyPr wrap="none" anchor="ctr"/>
          <a:lstStyle/>
          <a:p>
            <a:pPr algn="ctr"/>
            <a:r>
              <a:rPr lang="en-US" sz="1400" dirty="0" smtClean="0">
                <a:solidFill>
                  <a:srgbClr val="663300"/>
                </a:solidFill>
              </a:rPr>
              <a:t>Accessible</a:t>
            </a:r>
          </a:p>
          <a:p>
            <a:pPr algn="ctr"/>
            <a:r>
              <a:rPr lang="en-US" sz="1400" dirty="0" smtClean="0">
                <a:solidFill>
                  <a:srgbClr val="663300"/>
                </a:solidFill>
              </a:rPr>
              <a:t>Instructional </a:t>
            </a:r>
            <a:r>
              <a:rPr lang="en-US" sz="1400" dirty="0">
                <a:solidFill>
                  <a:srgbClr val="663300"/>
                </a:solidFill>
              </a:rPr>
              <a:t>Practices </a:t>
            </a:r>
          </a:p>
          <a:p>
            <a:pPr algn="ctr"/>
            <a:r>
              <a:rPr lang="en-US" sz="1400" dirty="0">
                <a:solidFill>
                  <a:srgbClr val="663300"/>
                </a:solidFill>
              </a:rPr>
              <a:t>and Resources</a:t>
            </a:r>
          </a:p>
        </p:txBody>
      </p:sp>
      <p:sp>
        <p:nvSpPr>
          <p:cNvPr id="106500" name="AutoShape 7"/>
          <p:cNvSpPr>
            <a:spLocks noChangeArrowheads="1"/>
          </p:cNvSpPr>
          <p:nvPr/>
        </p:nvSpPr>
        <p:spPr bwMode="auto">
          <a:xfrm>
            <a:off x="3276600" y="3276600"/>
            <a:ext cx="2468563" cy="841375"/>
          </a:xfrm>
          <a:prstGeom prst="flowChartAlternateProcess">
            <a:avLst/>
          </a:prstGeom>
          <a:solidFill>
            <a:srgbClr val="CC6600"/>
          </a:solidFill>
          <a:ln w="9525">
            <a:solidFill>
              <a:schemeClr val="tx1"/>
            </a:solidFill>
            <a:miter lim="800000"/>
            <a:headEnd/>
            <a:tailEnd/>
          </a:ln>
        </p:spPr>
        <p:txBody>
          <a:bodyPr wrap="none" anchor="ctr"/>
          <a:lstStyle/>
          <a:p>
            <a:pPr algn="ctr"/>
            <a:r>
              <a:rPr lang="en-US" sz="1400" dirty="0">
                <a:solidFill>
                  <a:srgbClr val="663300"/>
                </a:solidFill>
              </a:rPr>
              <a:t>Opportunities to Learn </a:t>
            </a:r>
          </a:p>
        </p:txBody>
      </p:sp>
      <p:sp>
        <p:nvSpPr>
          <p:cNvPr id="106501" name="AutoShape 7"/>
          <p:cNvSpPr>
            <a:spLocks noChangeArrowheads="1"/>
          </p:cNvSpPr>
          <p:nvPr/>
        </p:nvSpPr>
        <p:spPr bwMode="auto">
          <a:xfrm>
            <a:off x="3276600" y="4572000"/>
            <a:ext cx="2468563" cy="841375"/>
          </a:xfrm>
          <a:prstGeom prst="flowChartAlternateProcess">
            <a:avLst/>
          </a:prstGeom>
          <a:solidFill>
            <a:srgbClr val="663300"/>
          </a:solidFill>
          <a:ln w="9525">
            <a:solidFill>
              <a:schemeClr val="tx1"/>
            </a:solidFill>
            <a:miter lim="800000"/>
            <a:headEnd/>
            <a:tailEnd/>
          </a:ln>
        </p:spPr>
        <p:txBody>
          <a:bodyPr wrap="none" anchor="ctr"/>
          <a:lstStyle/>
          <a:p>
            <a:pPr algn="ctr"/>
            <a:r>
              <a:rPr lang="en-US" sz="1400" dirty="0">
                <a:solidFill>
                  <a:schemeClr val="bg1"/>
                </a:solidFill>
              </a:rPr>
              <a:t>Georgia Alternate Assessment</a:t>
            </a:r>
          </a:p>
        </p:txBody>
      </p:sp>
      <p:sp>
        <p:nvSpPr>
          <p:cNvPr id="106502" name="AutoShape 6"/>
          <p:cNvSpPr>
            <a:spLocks noChangeArrowheads="1"/>
          </p:cNvSpPr>
          <p:nvPr/>
        </p:nvSpPr>
        <p:spPr bwMode="auto">
          <a:xfrm>
            <a:off x="4343400" y="1524000"/>
            <a:ext cx="304800" cy="457200"/>
          </a:xfrm>
          <a:prstGeom prst="upDown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en-US" dirty="0"/>
          </a:p>
        </p:txBody>
      </p:sp>
      <p:sp>
        <p:nvSpPr>
          <p:cNvPr id="106503" name="AutoShape 7"/>
          <p:cNvSpPr>
            <a:spLocks noChangeArrowheads="1"/>
          </p:cNvSpPr>
          <p:nvPr/>
        </p:nvSpPr>
        <p:spPr bwMode="auto">
          <a:xfrm>
            <a:off x="4343400" y="2819400"/>
            <a:ext cx="304800" cy="457200"/>
          </a:xfrm>
          <a:prstGeom prst="upDown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en-US" dirty="0"/>
          </a:p>
        </p:txBody>
      </p:sp>
      <p:sp>
        <p:nvSpPr>
          <p:cNvPr id="106504" name="AutoShape 8"/>
          <p:cNvSpPr>
            <a:spLocks noChangeArrowheads="1"/>
          </p:cNvSpPr>
          <p:nvPr/>
        </p:nvSpPr>
        <p:spPr bwMode="auto">
          <a:xfrm>
            <a:off x="4343400" y="4114800"/>
            <a:ext cx="304800" cy="457200"/>
          </a:xfrm>
          <a:prstGeom prst="upDown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en-US" dirty="0"/>
          </a:p>
        </p:txBody>
      </p:sp>
      <p:sp>
        <p:nvSpPr>
          <p:cNvPr id="106505" name="Oval 9"/>
          <p:cNvSpPr>
            <a:spLocks noChangeArrowheads="1"/>
          </p:cNvSpPr>
          <p:nvPr/>
        </p:nvSpPr>
        <p:spPr bwMode="auto">
          <a:xfrm>
            <a:off x="1577181" y="266700"/>
            <a:ext cx="5867400" cy="5562600"/>
          </a:xfrm>
          <a:prstGeom prst="ellipse">
            <a:avLst/>
          </a:prstGeom>
          <a:noFill/>
          <a:ln w="9525">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Providing Opportunities to learn</a:t>
            </a:r>
            <a:endParaRPr lang="en-US" dirty="0"/>
          </a:p>
        </p:txBody>
      </p:sp>
      <p:sp>
        <p:nvSpPr>
          <p:cNvPr id="4" name="Content Placeholder 3"/>
          <p:cNvSpPr>
            <a:spLocks noGrp="1"/>
          </p:cNvSpPr>
          <p:nvPr>
            <p:ph idx="1"/>
          </p:nvPr>
        </p:nvSpPr>
        <p:spPr>
          <a:xfrm>
            <a:off x="457200" y="1752600"/>
            <a:ext cx="8229600" cy="4525963"/>
          </a:xfrm>
        </p:spPr>
        <p:txBody>
          <a:bodyPr/>
          <a:lstStyle/>
          <a:p>
            <a:r>
              <a:rPr lang="en-US" sz="2800" dirty="0" smtClean="0"/>
              <a:t>Students must be provided</a:t>
            </a:r>
          </a:p>
          <a:p>
            <a:pPr lvl="1"/>
            <a:r>
              <a:rPr lang="en-US" sz="2400" dirty="0" smtClean="0"/>
              <a:t>Accessible instructional materials (representation)</a:t>
            </a:r>
          </a:p>
          <a:p>
            <a:pPr lvl="1"/>
            <a:r>
              <a:rPr lang="en-US" sz="2400" dirty="0" smtClean="0"/>
              <a:t>Way to communicate and show what they know (expression)</a:t>
            </a:r>
          </a:p>
          <a:p>
            <a:pPr lvl="1"/>
            <a:r>
              <a:rPr lang="en-US" sz="2400" dirty="0" smtClean="0"/>
              <a:t>Ways to interact with instructional materials (representation and engagement)</a:t>
            </a:r>
          </a:p>
          <a:p>
            <a:pPr lvl="1"/>
            <a:r>
              <a:rPr lang="en-US" sz="2400" dirty="0" smtClean="0"/>
              <a:t>Way to remain interested and engaged long enough to learn (engagement)</a:t>
            </a:r>
          </a:p>
          <a:p>
            <a:pPr marL="457200" lvl="1" indent="0">
              <a:buNone/>
            </a:pPr>
            <a:r>
              <a:rPr lang="en-US" sz="2400" dirty="0"/>
              <a:t>	</a:t>
            </a:r>
            <a:r>
              <a:rPr lang="en-US" sz="2400" dirty="0" smtClean="0"/>
              <a:t>		</a:t>
            </a:r>
          </a:p>
          <a:p>
            <a:pPr marL="457200" lvl="1" indent="0">
              <a:buNone/>
            </a:pPr>
            <a:endParaRPr lang="en-US" dirty="0"/>
          </a:p>
          <a:p>
            <a:pPr marL="457200" lvl="1" indent="0">
              <a:buNone/>
            </a:pPr>
            <a:r>
              <a:rPr lang="en-US" dirty="0" smtClean="0"/>
              <a:t>			</a:t>
            </a:r>
            <a:endParaRPr lang="en-US" dirty="0"/>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17</a:t>
            </a:fld>
            <a:endParaRPr lang="en-US" dirty="0"/>
          </a:p>
        </p:txBody>
      </p:sp>
      <p:sp>
        <p:nvSpPr>
          <p:cNvPr id="5" name="TextBox 4"/>
          <p:cNvSpPr txBox="1"/>
          <p:nvPr/>
        </p:nvSpPr>
        <p:spPr>
          <a:xfrm>
            <a:off x="4648200" y="5334000"/>
            <a:ext cx="4572000" cy="830997"/>
          </a:xfrm>
          <a:prstGeom prst="rect">
            <a:avLst/>
          </a:prstGeom>
          <a:noFill/>
        </p:spPr>
        <p:txBody>
          <a:bodyPr wrap="square" rtlCol="0">
            <a:spAutoFit/>
          </a:bodyPr>
          <a:lstStyle/>
          <a:p>
            <a:pPr marL="0" lvl="1"/>
            <a:r>
              <a:rPr lang="en-US" sz="1200" dirty="0">
                <a:solidFill>
                  <a:srgbClr val="C00000"/>
                </a:solidFill>
              </a:rPr>
              <a:t>These concepts are linked to National Center and State Collaborative (NCSC) and Principles of Universal Design for Learning (www.cast.org)</a:t>
            </a:r>
          </a:p>
          <a:p>
            <a:endParaRPr lang="en-US" sz="1200" dirty="0"/>
          </a:p>
        </p:txBody>
      </p:sp>
    </p:spTree>
    <p:extLst>
      <p:ext uri="{BB962C8B-B14F-4D97-AF65-F5344CB8AC3E}">
        <p14:creationId xmlns:p14="http://schemas.microsoft.com/office/powerpoint/2010/main" val="2769160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Understanding the </a:t>
            </a:r>
            <a:br>
              <a:rPr lang="en-US" dirty="0" smtClean="0"/>
            </a:br>
            <a:r>
              <a:rPr lang="en-US" dirty="0" smtClean="0"/>
              <a:t>Common Core GPS and the GPS</a:t>
            </a:r>
            <a:endParaRPr lang="en-US" dirty="0"/>
          </a:p>
        </p:txBody>
      </p:sp>
      <p:sp>
        <p:nvSpPr>
          <p:cNvPr id="4" name="Content Placeholder 3"/>
          <p:cNvSpPr>
            <a:spLocks noGrp="1"/>
          </p:cNvSpPr>
          <p:nvPr>
            <p:ph idx="1"/>
          </p:nvPr>
        </p:nvSpPr>
        <p:spPr>
          <a:xfrm>
            <a:off x="609600" y="1981200"/>
            <a:ext cx="7696200" cy="3657600"/>
          </a:xfrm>
        </p:spPr>
        <p:txBody>
          <a:bodyPr/>
          <a:lstStyle/>
          <a:p>
            <a:r>
              <a:rPr lang="en-US" sz="2400" dirty="0" smtClean="0"/>
              <a:t>In order to best serve our students, it is vital that teachers are provided with the necessary resources and training opportunities to enable them to understand the </a:t>
            </a:r>
            <a:r>
              <a:rPr lang="en-US" sz="2400" i="1" dirty="0" smtClean="0"/>
              <a:t>Big Ideas </a:t>
            </a:r>
            <a:r>
              <a:rPr lang="en-US" sz="2400" dirty="0" smtClean="0"/>
              <a:t>of the CCGPS and indicators and the GPS and elements.</a:t>
            </a:r>
          </a:p>
          <a:p>
            <a:pPr>
              <a:spcBef>
                <a:spcPts val="1200"/>
              </a:spcBef>
            </a:pPr>
            <a:r>
              <a:rPr lang="en-US" sz="2400" dirty="0" smtClean="0"/>
              <a:t>Big </a:t>
            </a:r>
            <a:r>
              <a:rPr lang="en-US" sz="2400" dirty="0"/>
              <a:t>Ideas are key </a:t>
            </a:r>
            <a:r>
              <a:rPr lang="en-US" sz="2400" dirty="0" smtClean="0"/>
              <a:t>concepts– the intent of the standard and element/indicator.  </a:t>
            </a:r>
          </a:p>
          <a:p>
            <a:pPr lvl="1">
              <a:buClr>
                <a:srgbClr val="CC6600"/>
              </a:buClr>
              <a:buFont typeface="Wingdings" pitchFamily="2" charset="2"/>
              <a:buChar char="Ø"/>
            </a:pPr>
            <a:r>
              <a:rPr lang="en-US" sz="2400" dirty="0" smtClean="0"/>
              <a:t>Look </a:t>
            </a:r>
            <a:r>
              <a:rPr lang="en-US" sz="2400" dirty="0"/>
              <a:t>for big ideas in key nouns found in the </a:t>
            </a:r>
            <a:r>
              <a:rPr lang="en-US" sz="2400" dirty="0" smtClean="0"/>
              <a:t>standard and indicator/element</a:t>
            </a:r>
            <a:endParaRPr lang="en-US" sz="2400" dirty="0"/>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18</a:t>
            </a:fld>
            <a:endParaRPr lang="en-US" dirty="0"/>
          </a:p>
        </p:txBody>
      </p:sp>
    </p:spTree>
    <p:extLst>
      <p:ext uri="{BB962C8B-B14F-4D97-AF65-F5344CB8AC3E}">
        <p14:creationId xmlns:p14="http://schemas.microsoft.com/office/powerpoint/2010/main" val="3322813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9572"/>
            <a:ext cx="8229600" cy="1143000"/>
          </a:xfrm>
        </p:spPr>
        <p:txBody>
          <a:bodyPr/>
          <a:lstStyle/>
          <a:p>
            <a:r>
              <a:rPr lang="en-US" dirty="0" smtClean="0"/>
              <a:t>Teach first, </a:t>
            </a:r>
            <a:r>
              <a:rPr lang="en-US" dirty="0"/>
              <a:t>then Assess!</a:t>
            </a:r>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19</a:t>
            </a:fld>
            <a:endParaRPr lang="en-US" dirty="0"/>
          </a:p>
        </p:txBody>
      </p:sp>
      <p:sp>
        <p:nvSpPr>
          <p:cNvPr id="5" name="TextBox 4"/>
          <p:cNvSpPr txBox="1"/>
          <p:nvPr/>
        </p:nvSpPr>
        <p:spPr>
          <a:xfrm>
            <a:off x="2762249" y="3886200"/>
            <a:ext cx="904875" cy="461665"/>
          </a:xfrm>
          <a:prstGeom prst="rect">
            <a:avLst/>
          </a:prstGeom>
          <a:noFill/>
        </p:spPr>
        <p:txBody>
          <a:bodyPr wrap="square" rtlCol="0">
            <a:spAutoFit/>
          </a:bodyPr>
          <a:lstStyle/>
          <a:p>
            <a:pPr algn="ctr"/>
            <a:r>
              <a:rPr lang="en-US" sz="2400" dirty="0" smtClean="0">
                <a:latin typeface="+mj-lt"/>
              </a:rPr>
              <a:t>Learn</a:t>
            </a:r>
            <a:endParaRPr lang="en-US" sz="2400" dirty="0">
              <a:latin typeface="+mj-lt"/>
            </a:endParaRPr>
          </a:p>
        </p:txBody>
      </p:sp>
      <p:sp>
        <p:nvSpPr>
          <p:cNvPr id="6" name="TextBox 5"/>
          <p:cNvSpPr txBox="1"/>
          <p:nvPr/>
        </p:nvSpPr>
        <p:spPr>
          <a:xfrm>
            <a:off x="4000500" y="4724400"/>
            <a:ext cx="952500" cy="461665"/>
          </a:xfrm>
          <a:prstGeom prst="rect">
            <a:avLst/>
          </a:prstGeom>
          <a:noFill/>
        </p:spPr>
        <p:txBody>
          <a:bodyPr wrap="square" rtlCol="0">
            <a:spAutoFit/>
          </a:bodyPr>
          <a:lstStyle/>
          <a:p>
            <a:pPr algn="ctr"/>
            <a:r>
              <a:rPr lang="en-US" sz="2400" b="1" dirty="0" smtClean="0">
                <a:latin typeface="+mj-lt"/>
              </a:rPr>
              <a:t>Teach</a:t>
            </a:r>
            <a:endParaRPr lang="en-US" sz="2400" b="1" dirty="0">
              <a:latin typeface="+mj-lt"/>
            </a:endParaRPr>
          </a:p>
        </p:txBody>
      </p:sp>
      <p:sp>
        <p:nvSpPr>
          <p:cNvPr id="7" name="TextBox 6"/>
          <p:cNvSpPr txBox="1"/>
          <p:nvPr/>
        </p:nvSpPr>
        <p:spPr>
          <a:xfrm>
            <a:off x="5181600" y="3886200"/>
            <a:ext cx="1171575" cy="461665"/>
          </a:xfrm>
          <a:prstGeom prst="rect">
            <a:avLst/>
          </a:prstGeom>
          <a:noFill/>
        </p:spPr>
        <p:txBody>
          <a:bodyPr wrap="square" rtlCol="0">
            <a:spAutoFit/>
          </a:bodyPr>
          <a:lstStyle/>
          <a:p>
            <a:pPr algn="ctr"/>
            <a:r>
              <a:rPr lang="en-US" sz="2400" dirty="0" smtClean="0">
                <a:latin typeface="+mj-lt"/>
              </a:rPr>
              <a:t>Assess</a:t>
            </a:r>
            <a:endParaRPr lang="en-US" sz="2400" dirty="0">
              <a:latin typeface="+mj-lt"/>
            </a:endParaRPr>
          </a:p>
        </p:txBody>
      </p:sp>
      <p:sp>
        <p:nvSpPr>
          <p:cNvPr id="8" name="TextBox 7"/>
          <p:cNvSpPr txBox="1"/>
          <p:nvPr/>
        </p:nvSpPr>
        <p:spPr>
          <a:xfrm>
            <a:off x="5448300" y="2357735"/>
            <a:ext cx="914400" cy="461665"/>
          </a:xfrm>
          <a:prstGeom prst="rect">
            <a:avLst/>
          </a:prstGeom>
          <a:noFill/>
        </p:spPr>
        <p:txBody>
          <a:bodyPr wrap="square" rtlCol="0">
            <a:spAutoFit/>
          </a:bodyPr>
          <a:lstStyle/>
          <a:p>
            <a:pPr algn="ctr"/>
            <a:r>
              <a:rPr lang="en-US" sz="2400" dirty="0" smtClean="0">
                <a:latin typeface="+mj-lt"/>
              </a:rPr>
              <a:t>Learn</a:t>
            </a:r>
            <a:endParaRPr lang="en-US" sz="2400" dirty="0">
              <a:latin typeface="+mj-lt"/>
            </a:endParaRPr>
          </a:p>
        </p:txBody>
      </p:sp>
      <p:sp>
        <p:nvSpPr>
          <p:cNvPr id="9" name="TextBox 8"/>
          <p:cNvSpPr txBox="1"/>
          <p:nvPr/>
        </p:nvSpPr>
        <p:spPr>
          <a:xfrm>
            <a:off x="4038600" y="1466850"/>
            <a:ext cx="914400" cy="461665"/>
          </a:xfrm>
          <a:prstGeom prst="rect">
            <a:avLst/>
          </a:prstGeom>
          <a:noFill/>
        </p:spPr>
        <p:txBody>
          <a:bodyPr wrap="square" rtlCol="0">
            <a:spAutoFit/>
          </a:bodyPr>
          <a:lstStyle/>
          <a:p>
            <a:pPr algn="ctr"/>
            <a:r>
              <a:rPr lang="en-US" sz="2400" b="1" dirty="0" smtClean="0">
                <a:latin typeface="+mj-lt"/>
              </a:rPr>
              <a:t>Teach</a:t>
            </a:r>
            <a:endParaRPr lang="en-US" sz="2400" b="1" dirty="0">
              <a:latin typeface="+mj-lt"/>
            </a:endParaRPr>
          </a:p>
        </p:txBody>
      </p:sp>
      <p:sp>
        <p:nvSpPr>
          <p:cNvPr id="10" name="TextBox 9"/>
          <p:cNvSpPr txBox="1"/>
          <p:nvPr/>
        </p:nvSpPr>
        <p:spPr>
          <a:xfrm>
            <a:off x="2743200" y="2362200"/>
            <a:ext cx="990600" cy="461665"/>
          </a:xfrm>
          <a:prstGeom prst="rect">
            <a:avLst/>
          </a:prstGeom>
          <a:noFill/>
        </p:spPr>
        <p:txBody>
          <a:bodyPr wrap="square" rtlCol="0">
            <a:spAutoFit/>
          </a:bodyPr>
          <a:lstStyle/>
          <a:p>
            <a:pPr algn="ctr"/>
            <a:r>
              <a:rPr lang="en-US" sz="2400" dirty="0" smtClean="0">
                <a:latin typeface="+mj-lt"/>
              </a:rPr>
              <a:t>Assess</a:t>
            </a:r>
            <a:endParaRPr lang="en-US" sz="2400" dirty="0">
              <a:latin typeface="+mj-lt"/>
            </a:endParaRPr>
          </a:p>
        </p:txBody>
      </p:sp>
      <p:sp>
        <p:nvSpPr>
          <p:cNvPr id="11" name="TextBox 10"/>
          <p:cNvSpPr txBox="1"/>
          <p:nvPr/>
        </p:nvSpPr>
        <p:spPr>
          <a:xfrm>
            <a:off x="3886200" y="2902981"/>
            <a:ext cx="1257300" cy="646331"/>
          </a:xfrm>
          <a:prstGeom prst="rect">
            <a:avLst/>
          </a:prstGeom>
          <a:noFill/>
        </p:spPr>
        <p:txBody>
          <a:bodyPr wrap="square" rtlCol="0">
            <a:spAutoFit/>
          </a:bodyPr>
          <a:lstStyle/>
          <a:p>
            <a:pPr algn="ctr"/>
            <a:r>
              <a:rPr lang="en-US" sz="3600" b="1" dirty="0" smtClean="0">
                <a:solidFill>
                  <a:srgbClr val="663300"/>
                </a:solidFill>
                <a:latin typeface="Georgia" pitchFamily="18" charset="0"/>
              </a:rPr>
              <a:t>GAA</a:t>
            </a:r>
            <a:endParaRPr lang="en-US" sz="3600" b="1" dirty="0">
              <a:solidFill>
                <a:srgbClr val="663300"/>
              </a:solidFill>
              <a:latin typeface="Georgia" pitchFamily="18" charset="0"/>
            </a:endParaRPr>
          </a:p>
        </p:txBody>
      </p:sp>
      <p:sp>
        <p:nvSpPr>
          <p:cNvPr id="13" name="Curved Left Arrow 12"/>
          <p:cNvSpPr/>
          <p:nvPr/>
        </p:nvSpPr>
        <p:spPr>
          <a:xfrm>
            <a:off x="4953000" y="1466850"/>
            <a:ext cx="1676400" cy="3943350"/>
          </a:xfrm>
          <a:prstGeom prst="curved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urved Left Arrow 13"/>
          <p:cNvSpPr/>
          <p:nvPr/>
        </p:nvSpPr>
        <p:spPr>
          <a:xfrm rot="10800000">
            <a:off x="2400300" y="1254472"/>
            <a:ext cx="1676400" cy="3943350"/>
          </a:xfrm>
          <a:prstGeom prst="curved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457200" y="2819400"/>
            <a:ext cx="1676400" cy="830997"/>
          </a:xfrm>
          <a:prstGeom prst="rect">
            <a:avLst/>
          </a:prstGeom>
          <a:noFill/>
        </p:spPr>
        <p:txBody>
          <a:bodyPr wrap="square" rtlCol="0">
            <a:spAutoFit/>
          </a:bodyPr>
          <a:lstStyle/>
          <a:p>
            <a:pPr algn="ctr"/>
            <a:r>
              <a:rPr lang="en-US" sz="2400" b="1" dirty="0" smtClean="0">
                <a:solidFill>
                  <a:srgbClr val="663300"/>
                </a:solidFill>
                <a:latin typeface="+mj-lt"/>
              </a:rPr>
              <a:t>Collection Period 1</a:t>
            </a:r>
            <a:endParaRPr lang="en-US" sz="2400" b="1" dirty="0">
              <a:solidFill>
                <a:srgbClr val="663300"/>
              </a:solidFill>
              <a:latin typeface="+mj-lt"/>
            </a:endParaRPr>
          </a:p>
        </p:txBody>
      </p:sp>
      <p:sp>
        <p:nvSpPr>
          <p:cNvPr id="16" name="TextBox 15"/>
          <p:cNvSpPr txBox="1"/>
          <p:nvPr/>
        </p:nvSpPr>
        <p:spPr>
          <a:xfrm>
            <a:off x="6934200" y="2819400"/>
            <a:ext cx="1676400" cy="830997"/>
          </a:xfrm>
          <a:prstGeom prst="rect">
            <a:avLst/>
          </a:prstGeom>
          <a:noFill/>
        </p:spPr>
        <p:txBody>
          <a:bodyPr wrap="square" rtlCol="0">
            <a:spAutoFit/>
          </a:bodyPr>
          <a:lstStyle/>
          <a:p>
            <a:pPr algn="ctr"/>
            <a:r>
              <a:rPr lang="en-US" sz="2400" b="1" dirty="0" smtClean="0">
                <a:solidFill>
                  <a:srgbClr val="663300"/>
                </a:solidFill>
                <a:latin typeface="+mj-lt"/>
              </a:rPr>
              <a:t>Collection Period 2</a:t>
            </a:r>
            <a:endParaRPr lang="en-US" sz="2400" b="1" dirty="0">
              <a:solidFill>
                <a:srgbClr val="663300"/>
              </a:solidFill>
              <a:latin typeface="+mj-lt"/>
            </a:endParaRPr>
          </a:p>
        </p:txBody>
      </p:sp>
    </p:spTree>
    <p:extLst>
      <p:ext uri="{BB962C8B-B14F-4D97-AF65-F5344CB8AC3E}">
        <p14:creationId xmlns:p14="http://schemas.microsoft.com/office/powerpoint/2010/main" val="1724485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96962"/>
          </a:xfrm>
        </p:spPr>
        <p:txBody>
          <a:bodyPr>
            <a:normAutofit fontScale="90000"/>
          </a:bodyPr>
          <a:lstStyle/>
          <a:p>
            <a:r>
              <a:rPr lang="en-US" dirty="0" smtClean="0">
                <a:solidFill>
                  <a:srgbClr val="663300"/>
                </a:solidFill>
              </a:rPr>
              <a:t>Welcome to Module A                                </a:t>
            </a:r>
            <a:br>
              <a:rPr lang="en-US" dirty="0" smtClean="0">
                <a:solidFill>
                  <a:srgbClr val="663300"/>
                </a:solidFill>
              </a:rPr>
            </a:br>
            <a:r>
              <a:rPr lang="en-US" dirty="0" smtClean="0">
                <a:solidFill>
                  <a:srgbClr val="663300"/>
                </a:solidFill>
              </a:rPr>
              <a:t>Preparing Students for Assessment</a:t>
            </a:r>
            <a:endParaRPr lang="en-US" dirty="0"/>
          </a:p>
        </p:txBody>
      </p:sp>
      <p:sp>
        <p:nvSpPr>
          <p:cNvPr id="5" name="Content Placeholder 4"/>
          <p:cNvSpPr>
            <a:spLocks noGrp="1"/>
          </p:cNvSpPr>
          <p:nvPr>
            <p:ph idx="1"/>
          </p:nvPr>
        </p:nvSpPr>
        <p:spPr/>
        <p:txBody>
          <a:bodyPr>
            <a:normAutofit fontScale="70000" lnSpcReduction="20000"/>
          </a:bodyPr>
          <a:lstStyle/>
          <a:p>
            <a:pPr marL="0" indent="0" algn="ctr">
              <a:spcBef>
                <a:spcPts val="0"/>
              </a:spcBef>
              <a:buNone/>
              <a:defRPr/>
            </a:pPr>
            <a:r>
              <a:rPr lang="en-US" sz="2400" b="1" dirty="0"/>
              <a:t>This session will begin at 1:00 p.m.  </a:t>
            </a:r>
          </a:p>
          <a:p>
            <a:pPr marL="0" indent="0">
              <a:spcBef>
                <a:spcPts val="0"/>
              </a:spcBef>
              <a:buNone/>
              <a:defRPr/>
            </a:pPr>
            <a:endParaRPr lang="en-US" sz="2000" b="1" dirty="0" smtClean="0">
              <a:solidFill>
                <a:srgbClr val="C00000"/>
              </a:solidFill>
            </a:endParaRPr>
          </a:p>
          <a:p>
            <a:pPr marL="0" indent="0">
              <a:spcBef>
                <a:spcPts val="0"/>
              </a:spcBef>
              <a:buNone/>
              <a:defRPr/>
            </a:pPr>
            <a:r>
              <a:rPr lang="en-US" sz="2000" b="1" dirty="0" smtClean="0">
                <a:solidFill>
                  <a:srgbClr val="C00000"/>
                </a:solidFill>
              </a:rPr>
              <a:t>The </a:t>
            </a:r>
            <a:r>
              <a:rPr lang="en-US" sz="2000" b="1" dirty="0">
                <a:solidFill>
                  <a:srgbClr val="C00000"/>
                </a:solidFill>
              </a:rPr>
              <a:t>PowerPoint is located in the GAA Presentations Portlet at this location: </a:t>
            </a:r>
            <a:endParaRPr lang="en-US" sz="2400" dirty="0" smtClean="0">
              <a:ea typeface="ＭＳ Ｐゴシック" pitchFamily="34" charset="-128"/>
              <a:hlinkClick r:id=""/>
            </a:endParaRPr>
          </a:p>
          <a:p>
            <a:pPr marL="0" lvl="1" indent="0" algn="ctr">
              <a:buFont typeface="Wingdings" pitchFamily="2" charset="2"/>
              <a:buNone/>
              <a:defRPr/>
            </a:pPr>
            <a:r>
              <a:rPr lang="en-US" sz="2400" dirty="0" smtClean="0">
                <a:ea typeface="ＭＳ Ｐゴシック" pitchFamily="34" charset="-128"/>
                <a:hlinkClick r:id=""/>
              </a:rPr>
              <a:t>http</a:t>
            </a:r>
            <a:r>
              <a:rPr lang="en-US" sz="2400" dirty="0">
                <a:ea typeface="ＭＳ Ｐゴシック" pitchFamily="34" charset="-128"/>
                <a:hlinkClick r:id="rId2"/>
              </a:rPr>
              <a:t>://www.gadoe.org/Curriculum-Instruction-and-Assessment/Assessment/Pages/GAA-Presentations.aspx</a:t>
            </a:r>
            <a:endParaRPr lang="en-US" sz="2400" dirty="0">
              <a:ea typeface="ＭＳ Ｐゴシック" pitchFamily="34" charset="-128"/>
            </a:endParaRPr>
          </a:p>
          <a:p>
            <a:pPr marL="0" indent="0">
              <a:spcBef>
                <a:spcPts val="0"/>
              </a:spcBef>
              <a:spcAft>
                <a:spcPts val="600"/>
              </a:spcAft>
              <a:buNone/>
              <a:defRPr/>
            </a:pPr>
            <a:endParaRPr lang="en-US" sz="2600" b="1" dirty="0">
              <a:solidFill>
                <a:srgbClr val="663300"/>
              </a:solidFill>
            </a:endParaRPr>
          </a:p>
          <a:p>
            <a:pPr marL="0" indent="0">
              <a:spcBef>
                <a:spcPts val="0"/>
              </a:spcBef>
              <a:spcAft>
                <a:spcPts val="600"/>
              </a:spcAft>
              <a:buNone/>
              <a:defRPr/>
            </a:pPr>
            <a:r>
              <a:rPr lang="en-US" sz="2600" b="1" dirty="0" smtClean="0">
                <a:solidFill>
                  <a:srgbClr val="C00000"/>
                </a:solidFill>
              </a:rPr>
              <a:t>While </a:t>
            </a:r>
            <a:r>
              <a:rPr lang="en-US" sz="2600" b="1" dirty="0">
                <a:solidFill>
                  <a:srgbClr val="C00000"/>
                </a:solidFill>
              </a:rPr>
              <a:t>you are waiting, please do the following:</a:t>
            </a:r>
          </a:p>
          <a:p>
            <a:pPr>
              <a:buFont typeface="Arial" charset="0"/>
              <a:buChar char="•"/>
            </a:pPr>
            <a:r>
              <a:rPr lang="en-US" sz="2000" dirty="0">
                <a:solidFill>
                  <a:srgbClr val="C00000"/>
                </a:solidFill>
              </a:rPr>
              <a:t>U</a:t>
            </a:r>
            <a:r>
              <a:rPr lang="en-US" sz="2000" dirty="0" smtClean="0">
                <a:solidFill>
                  <a:srgbClr val="C00000"/>
                </a:solidFill>
              </a:rPr>
              <a:t>se the Audio Setup Wizard in the Tools Menu to configure and  test your audio settings before the presentation begins.</a:t>
            </a:r>
          </a:p>
          <a:p>
            <a:pPr>
              <a:buFont typeface="Arial" charset="0"/>
              <a:buChar char="•"/>
            </a:pPr>
            <a:endParaRPr lang="en-US" sz="2000" dirty="0" smtClean="0">
              <a:solidFill>
                <a:srgbClr val="C00000"/>
              </a:solidFill>
            </a:endParaRPr>
          </a:p>
          <a:p>
            <a:pPr>
              <a:buFont typeface="Wingdings" pitchFamily="2" charset="2"/>
              <a:buChar char="§"/>
              <a:defRPr/>
            </a:pPr>
            <a:r>
              <a:rPr lang="en-US" sz="2000" dirty="0">
                <a:solidFill>
                  <a:srgbClr val="C00000"/>
                </a:solidFill>
              </a:rPr>
              <a:t>Confirm your connection speed by going to:</a:t>
            </a:r>
          </a:p>
          <a:p>
            <a:pPr lvl="1">
              <a:buFont typeface="Arial" charset="0"/>
              <a:buChar char="•"/>
              <a:defRPr/>
            </a:pPr>
            <a:r>
              <a:rPr lang="en-US" sz="2000" i="1" dirty="0">
                <a:solidFill>
                  <a:srgbClr val="C00000"/>
                </a:solidFill>
              </a:rPr>
              <a:t>Tools – Preferences – Connection </a:t>
            </a:r>
            <a:r>
              <a:rPr lang="en-US" sz="2000" i="1" dirty="0" smtClean="0">
                <a:solidFill>
                  <a:srgbClr val="C00000"/>
                </a:solidFill>
              </a:rPr>
              <a:t>speed</a:t>
            </a:r>
          </a:p>
          <a:p>
            <a:pPr marL="457200" lvl="1" indent="0">
              <a:buNone/>
              <a:defRPr/>
            </a:pPr>
            <a:endParaRPr lang="en-US" sz="2000" b="1" i="1" dirty="0">
              <a:solidFill>
                <a:srgbClr val="C00000"/>
              </a:solidFill>
            </a:endParaRPr>
          </a:p>
          <a:p>
            <a:pPr>
              <a:buFont typeface="Arial" charset="0"/>
              <a:buChar char="•"/>
            </a:pPr>
            <a:r>
              <a:rPr lang="en-US" sz="2000" dirty="0" smtClean="0">
                <a:solidFill>
                  <a:srgbClr val="C00000"/>
                </a:solidFill>
              </a:rPr>
              <a:t>To eliminate interference from background noise in your area, leave the Talk Button on mute.</a:t>
            </a:r>
          </a:p>
          <a:p>
            <a:pPr>
              <a:buFont typeface="Arial" charset="0"/>
              <a:buChar char="•"/>
            </a:pPr>
            <a:endParaRPr lang="en-US" sz="2000" dirty="0" smtClean="0">
              <a:solidFill>
                <a:srgbClr val="C00000"/>
              </a:solidFill>
            </a:endParaRPr>
          </a:p>
          <a:p>
            <a:pPr>
              <a:buFont typeface="Arial" charset="0"/>
              <a:buChar char="•"/>
            </a:pPr>
            <a:r>
              <a:rPr lang="en-US" sz="2000" dirty="0" smtClean="0">
                <a:solidFill>
                  <a:srgbClr val="C00000"/>
                </a:solidFill>
              </a:rPr>
              <a:t>Due to the number of participants, we request that questions are submitted via the Chat Box.</a:t>
            </a:r>
          </a:p>
          <a:p>
            <a:pPr marL="0" indent="0">
              <a:buNone/>
            </a:pPr>
            <a:endParaRPr lang="en-US" sz="2000" dirty="0" smtClean="0">
              <a:solidFill>
                <a:srgbClr val="C00000"/>
              </a:solidFill>
            </a:endParaRPr>
          </a:p>
          <a:p>
            <a:pPr>
              <a:buFont typeface="Arial" charset="0"/>
              <a:buChar char="•"/>
            </a:pPr>
            <a:r>
              <a:rPr lang="en-US" sz="2000" dirty="0" smtClean="0">
                <a:solidFill>
                  <a:srgbClr val="C00000"/>
                </a:solidFill>
              </a:rPr>
              <a:t>Logon with your name and the name of your district beside it (e. g., Deborah Houston – Elbert County).  </a:t>
            </a:r>
            <a:r>
              <a:rPr lang="en-US" sz="2000" b="1" dirty="0" smtClean="0">
                <a:solidFill>
                  <a:srgbClr val="C00000"/>
                </a:solidFill>
              </a:rPr>
              <a:t>If you have already logged on, place your name and district name in the Chat </a:t>
            </a:r>
            <a:r>
              <a:rPr lang="en-US" sz="2000" b="1" dirty="0">
                <a:solidFill>
                  <a:srgbClr val="C00000"/>
                </a:solidFill>
              </a:rPr>
              <a:t>B</a:t>
            </a:r>
            <a:r>
              <a:rPr lang="en-US" sz="2000" b="1" dirty="0" smtClean="0">
                <a:solidFill>
                  <a:srgbClr val="C00000"/>
                </a:solidFill>
              </a:rPr>
              <a:t>ox.</a:t>
            </a:r>
          </a:p>
          <a:p>
            <a:pPr marL="0" indent="0">
              <a:buNone/>
            </a:pPr>
            <a:endParaRPr lang="en-US" sz="2000" b="1" dirty="0" smtClean="0">
              <a:solidFill>
                <a:srgbClr val="C00000"/>
              </a:solidFill>
            </a:endParaRPr>
          </a:p>
        </p:txBody>
      </p:sp>
    </p:spTree>
    <p:extLst>
      <p:ext uri="{BB962C8B-B14F-4D97-AF65-F5344CB8AC3E}">
        <p14:creationId xmlns:p14="http://schemas.microsoft.com/office/powerpoint/2010/main" val="383433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EBC66B"/>
            </a:gs>
            <a:gs pos="50000">
              <a:schemeClr val="bg1"/>
            </a:gs>
            <a:gs pos="100000">
              <a:srgbClr val="EBC66B"/>
            </a:gs>
          </a:gsLst>
          <a:lin ang="5400000" scaled="1"/>
        </a:gradFill>
        <a:effectLst/>
      </p:bgPr>
    </p:bg>
    <p:spTree>
      <p:nvGrpSpPr>
        <p:cNvPr id="1" name=""/>
        <p:cNvGrpSpPr/>
        <p:nvPr/>
      </p:nvGrpSpPr>
      <p:grpSpPr>
        <a:xfrm>
          <a:off x="0" y="0"/>
          <a:ext cx="0" cy="0"/>
          <a:chOff x="0" y="0"/>
          <a:chExt cx="0" cy="0"/>
        </a:xfrm>
      </p:grpSpPr>
      <p:sp>
        <p:nvSpPr>
          <p:cNvPr id="108546" name="Title 1"/>
          <p:cNvSpPr>
            <a:spLocks noGrp="1"/>
          </p:cNvSpPr>
          <p:nvPr>
            <p:ph type="title" idx="4294967295"/>
          </p:nvPr>
        </p:nvSpPr>
        <p:spPr/>
        <p:txBody>
          <a:bodyPr/>
          <a:lstStyle/>
          <a:p>
            <a:r>
              <a:rPr lang="en-US" dirty="0" smtClean="0"/>
              <a:t>Teach first, then Assess!</a:t>
            </a:r>
          </a:p>
        </p:txBody>
      </p:sp>
      <p:sp>
        <p:nvSpPr>
          <p:cNvPr id="108547" name="Content Placeholder 2"/>
          <p:cNvSpPr>
            <a:spLocks noGrp="1"/>
          </p:cNvSpPr>
          <p:nvPr>
            <p:ph idx="4294967295"/>
          </p:nvPr>
        </p:nvSpPr>
        <p:spPr>
          <a:xfrm>
            <a:off x="457200" y="1600200"/>
            <a:ext cx="8229600" cy="5105400"/>
          </a:xfrm>
        </p:spPr>
        <p:txBody>
          <a:bodyPr/>
          <a:lstStyle/>
          <a:p>
            <a:r>
              <a:rPr lang="en-US" dirty="0" smtClean="0"/>
              <a:t>Opportunities for learning</a:t>
            </a:r>
          </a:p>
          <a:p>
            <a:pPr lvl="1">
              <a:buClr>
                <a:srgbClr val="CC6600"/>
              </a:buClr>
              <a:buFont typeface="Wingdings" pitchFamily="2" charset="2"/>
              <a:buChar char="Ø"/>
            </a:pPr>
            <a:r>
              <a:rPr lang="en-US" sz="2400" dirty="0" smtClean="0"/>
              <a:t>Exposure to materials</a:t>
            </a:r>
          </a:p>
          <a:p>
            <a:pPr lvl="1">
              <a:buClr>
                <a:srgbClr val="CC6600"/>
              </a:buClr>
              <a:buFont typeface="Wingdings" pitchFamily="2" charset="2"/>
              <a:buChar char="Ø"/>
            </a:pPr>
            <a:r>
              <a:rPr lang="en-US" sz="2400" dirty="0" smtClean="0"/>
              <a:t>Activities for learning and practice</a:t>
            </a:r>
          </a:p>
          <a:p>
            <a:r>
              <a:rPr lang="en-US" dirty="0" smtClean="0"/>
              <a:t>Assessment</a:t>
            </a:r>
          </a:p>
          <a:p>
            <a:pPr lvl="1">
              <a:buClr>
                <a:srgbClr val="CC6600"/>
              </a:buClr>
              <a:buFont typeface="Wingdings" pitchFamily="2" charset="2"/>
              <a:buChar char="Ø"/>
            </a:pPr>
            <a:r>
              <a:rPr lang="en-US" sz="2400" dirty="0" smtClean="0"/>
              <a:t>Student demonstrates knowledge about the content and meaning of the standard and element/indicator</a:t>
            </a:r>
          </a:p>
          <a:p>
            <a:pPr lvl="1">
              <a:buFont typeface="Arial" charset="0"/>
              <a:buNone/>
            </a:pPr>
            <a:endParaRPr lang="en-US" dirty="0" smtClean="0"/>
          </a:p>
        </p:txBody>
      </p:sp>
      <p:pic>
        <p:nvPicPr>
          <p:cNvPr id="108548" name="Picture 1" descr="C:\Documents and Settings\Sherron Harshaw\Local Settings\Temporary Internet Files\Content.IE5\2G8HU1B3\MC9000890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876800"/>
            <a:ext cx="1363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nvGraphicFramePr>
        <p:xfrm>
          <a:off x="384175" y="5048250"/>
          <a:ext cx="2667000" cy="134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nvGraphicFramePr>
        <p:xfrm>
          <a:off x="4117975" y="5218112"/>
          <a:ext cx="4038600" cy="1066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4294967295"/>
          </p:nvPr>
        </p:nvSpPr>
        <p:spPr>
          <a:xfrm>
            <a:off x="457200" y="1371600"/>
            <a:ext cx="8229600" cy="4495800"/>
          </a:xfrm>
        </p:spPr>
        <p:txBody>
          <a:bodyPr/>
          <a:lstStyle/>
          <a:p>
            <a:r>
              <a:rPr lang="en-US" dirty="0" smtClean="0"/>
              <a:t>Access to the curriculum should be a part of ongoing instruction.</a:t>
            </a:r>
          </a:p>
          <a:p>
            <a:pPr marL="914400" lvl="1" indent="-457200">
              <a:buFont typeface="Calibri" pitchFamily="34" charset="0"/>
              <a:buChar char="―"/>
            </a:pPr>
            <a:r>
              <a:rPr lang="en-US" dirty="0" smtClean="0"/>
              <a:t>not a single task/event used as an assessment task for GAA</a:t>
            </a:r>
          </a:p>
          <a:p>
            <a:r>
              <a:rPr lang="en-US" dirty="0" smtClean="0"/>
              <a:t>Students participate in instructional activities prior to assessment to allow opportunities for learning concepts and skills related to the standards.</a:t>
            </a:r>
          </a:p>
          <a:p>
            <a:endParaRPr lang="en-US" dirty="0" smtClean="0"/>
          </a:p>
        </p:txBody>
      </p:sp>
      <p:sp>
        <p:nvSpPr>
          <p:cNvPr id="110595" name="Text Box 3"/>
          <p:cNvSpPr txBox="1">
            <a:spLocks noChangeArrowheads="1"/>
          </p:cNvSpPr>
          <p:nvPr/>
        </p:nvSpPr>
        <p:spPr bwMode="auto">
          <a:xfrm>
            <a:off x="914400" y="457200"/>
            <a:ext cx="6858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dirty="0">
                <a:latin typeface="Calibri" pitchFamily="34" charset="0"/>
              </a:rPr>
              <a:t>Teach first, then Assess!</a:t>
            </a:r>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r>
              <a:rPr lang="en-US" dirty="0" smtClean="0"/>
              <a:t>Teach, then Assess!</a:t>
            </a:r>
          </a:p>
        </p:txBody>
      </p:sp>
      <p:sp>
        <p:nvSpPr>
          <p:cNvPr id="113667" name="Rectangle 3"/>
          <p:cNvSpPr>
            <a:spLocks noGrp="1" noChangeArrowheads="1"/>
          </p:cNvSpPr>
          <p:nvPr>
            <p:ph type="body" idx="4294967295"/>
          </p:nvPr>
        </p:nvSpPr>
        <p:spPr>
          <a:xfrm>
            <a:off x="457200" y="1524000"/>
            <a:ext cx="8229600" cy="4191000"/>
          </a:xfrm>
        </p:spPr>
        <p:txBody>
          <a:bodyPr/>
          <a:lstStyle/>
          <a:p>
            <a:r>
              <a:rPr lang="en-US" sz="2800" dirty="0" smtClean="0"/>
              <a:t>The opportunity to learn via the academic curriculum should be provided throughout the school year.</a:t>
            </a:r>
          </a:p>
          <a:p>
            <a:pPr marL="914400" lvl="1" indent="-457200">
              <a:buFont typeface="Calibri" pitchFamily="34" charset="0"/>
              <a:buChar char="―"/>
            </a:pPr>
            <a:r>
              <a:rPr lang="en-US" dirty="0" smtClean="0"/>
              <a:t>Ongoing academic instruction should provide access to a variety of standards from the curriculum–not just those assessed on the GAA.</a:t>
            </a:r>
          </a:p>
          <a:p>
            <a:pPr marL="914400" lvl="1" indent="-457200">
              <a:buFont typeface="Calibri" pitchFamily="34" charset="0"/>
              <a:buChar char="―"/>
            </a:pPr>
            <a:r>
              <a:rPr lang="en-US" dirty="0" smtClean="0"/>
              <a:t>Instruction between collection periods will allow students to demonstrate the greatest amount of progress in the standards and elements/indicators on which they were assessed.</a:t>
            </a:r>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457200" y="228600"/>
            <a:ext cx="8229600" cy="1143000"/>
          </a:xfrm>
        </p:spPr>
        <p:txBody>
          <a:bodyPr/>
          <a:lstStyle/>
          <a:p>
            <a:r>
              <a:rPr lang="en-US" dirty="0" smtClean="0"/>
              <a:t>Teach, then Assess!</a:t>
            </a:r>
          </a:p>
        </p:txBody>
      </p:sp>
      <p:sp>
        <p:nvSpPr>
          <p:cNvPr id="114691" name="Rectangle 3"/>
          <p:cNvSpPr>
            <a:spLocks noGrp="1" noChangeArrowheads="1"/>
          </p:cNvSpPr>
          <p:nvPr>
            <p:ph type="body" idx="4294967295"/>
          </p:nvPr>
        </p:nvSpPr>
        <p:spPr>
          <a:xfrm>
            <a:off x="457200" y="1447800"/>
            <a:ext cx="8458200" cy="4267200"/>
          </a:xfrm>
        </p:spPr>
        <p:txBody>
          <a:bodyPr/>
          <a:lstStyle/>
          <a:p>
            <a:pPr>
              <a:lnSpc>
                <a:spcPct val="90000"/>
              </a:lnSpc>
            </a:pPr>
            <a:r>
              <a:rPr lang="en-US" sz="2800" dirty="0" smtClean="0"/>
              <a:t>The student’s knowledge, as demonstrated through Collection Period 1 evidence, demonstrates the student’s initial skill on a task that clearly connects to the intent of the standard and element/indicator. </a:t>
            </a:r>
          </a:p>
          <a:p>
            <a:pPr>
              <a:lnSpc>
                <a:spcPct val="90000"/>
              </a:lnSpc>
              <a:spcBef>
                <a:spcPts val="1200"/>
              </a:spcBef>
              <a:buFont typeface="Arial" pitchFamily="34" charset="0"/>
              <a:buChar char="•"/>
            </a:pPr>
            <a:r>
              <a:rPr lang="en-US" sz="2800" dirty="0" smtClean="0"/>
              <a:t>Assessment tasks for Collection Period 1 may occur:</a:t>
            </a:r>
          </a:p>
          <a:p>
            <a:pPr lvl="2">
              <a:lnSpc>
                <a:spcPct val="90000"/>
              </a:lnSpc>
              <a:buFont typeface="Wingdings" pitchFamily="2" charset="2"/>
              <a:buChar char="§"/>
            </a:pPr>
            <a:r>
              <a:rPr lang="en-US" dirty="0" smtClean="0"/>
              <a:t>After introductory lessons </a:t>
            </a:r>
          </a:p>
          <a:p>
            <a:pPr lvl="2">
              <a:lnSpc>
                <a:spcPct val="90000"/>
              </a:lnSpc>
              <a:buFont typeface="Wingdings" pitchFamily="2" charset="2"/>
              <a:buChar char="§"/>
            </a:pPr>
            <a:r>
              <a:rPr lang="en-US" dirty="0" smtClean="0"/>
              <a:t>At the end of a unit</a:t>
            </a:r>
          </a:p>
          <a:p>
            <a:pPr lvl="2">
              <a:lnSpc>
                <a:spcPct val="90000"/>
              </a:lnSpc>
              <a:buFont typeface="Wingdings" pitchFamily="2" charset="2"/>
              <a:buChar char="§"/>
            </a:pPr>
            <a:r>
              <a:rPr lang="en-US" dirty="0" smtClean="0"/>
              <a:t>Prior to teaching a new unit that builds on previous skills</a:t>
            </a:r>
          </a:p>
          <a:p>
            <a:pPr lvl="2">
              <a:lnSpc>
                <a:spcPct val="90000"/>
              </a:lnSpc>
            </a:pPr>
            <a:endParaRPr lang="en-US" dirty="0" smtClean="0"/>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p:txBody>
          <a:bodyPr/>
          <a:lstStyle/>
          <a:p>
            <a:r>
              <a:rPr lang="en-US" dirty="0" smtClean="0"/>
              <a:t>Teach, then Assess!</a:t>
            </a:r>
          </a:p>
        </p:txBody>
      </p:sp>
      <p:sp>
        <p:nvSpPr>
          <p:cNvPr id="116739" name="Content Placeholder 2"/>
          <p:cNvSpPr>
            <a:spLocks noGrp="1"/>
          </p:cNvSpPr>
          <p:nvPr>
            <p:ph idx="4294967295"/>
          </p:nvPr>
        </p:nvSpPr>
        <p:spPr/>
        <p:txBody>
          <a:bodyPr/>
          <a:lstStyle/>
          <a:p>
            <a:r>
              <a:rPr lang="en-US" sz="2800" dirty="0" smtClean="0"/>
              <a:t>Additional tasks that provide exposure or practice with vocabulary or concepts related to the standards can be done for instructional purposes, but should not be used for assessment purposes.</a:t>
            </a:r>
          </a:p>
          <a:p>
            <a:pPr lvl="1"/>
            <a:r>
              <a:rPr lang="en-US" sz="2400" dirty="0" smtClean="0"/>
              <a:t>Example: a Bingo activity may provide additional practice with vocabulary related to the Civil War but is not an assessment of knowledge of the standard</a:t>
            </a:r>
            <a:r>
              <a:rPr lang="en-US" dirty="0" smtClean="0"/>
              <a:t>.</a:t>
            </a:r>
          </a:p>
          <a:p>
            <a:endParaRPr lang="en-US" dirty="0" smtClean="0"/>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457200" y="152400"/>
            <a:ext cx="8229600" cy="1143000"/>
          </a:xfrm>
        </p:spPr>
        <p:txBody>
          <a:bodyPr/>
          <a:lstStyle/>
          <a:p>
            <a:r>
              <a:rPr lang="en-US" dirty="0" smtClean="0"/>
              <a:t>Teach, then Assess!</a:t>
            </a:r>
          </a:p>
        </p:txBody>
      </p:sp>
      <p:sp>
        <p:nvSpPr>
          <p:cNvPr id="117763" name="Rectangle 3"/>
          <p:cNvSpPr>
            <a:spLocks noGrp="1" noChangeArrowheads="1"/>
          </p:cNvSpPr>
          <p:nvPr>
            <p:ph type="body" idx="4294967295"/>
          </p:nvPr>
        </p:nvSpPr>
        <p:spPr>
          <a:xfrm>
            <a:off x="457200" y="1219200"/>
            <a:ext cx="8229600" cy="4800600"/>
          </a:xfrm>
        </p:spPr>
        <p:txBody>
          <a:bodyPr/>
          <a:lstStyle/>
          <a:p>
            <a:pPr>
              <a:lnSpc>
                <a:spcPct val="90000"/>
              </a:lnSpc>
            </a:pPr>
            <a:r>
              <a:rPr lang="en-US" dirty="0" smtClean="0"/>
              <a:t>Consider the following:</a:t>
            </a:r>
          </a:p>
          <a:p>
            <a:pPr lvl="1">
              <a:lnSpc>
                <a:spcPct val="90000"/>
              </a:lnSpc>
              <a:buFont typeface="Calibri" pitchFamily="34" charset="0"/>
              <a:buChar char="―"/>
            </a:pPr>
            <a:r>
              <a:rPr lang="en-US" dirty="0" smtClean="0"/>
              <a:t>Matching vocabulary words such as measure, point, and distance </a:t>
            </a:r>
            <a:r>
              <a:rPr lang="en-US" b="1" dirty="0" smtClean="0"/>
              <a:t>before</a:t>
            </a:r>
            <a:r>
              <a:rPr lang="en-US" dirty="0" smtClean="0"/>
              <a:t> or as the student determines the distance between two points</a:t>
            </a:r>
          </a:p>
          <a:p>
            <a:pPr lvl="1">
              <a:lnSpc>
                <a:spcPct val="90000"/>
              </a:lnSpc>
              <a:buFont typeface="Calibri" pitchFamily="34" charset="0"/>
              <a:buChar char="―"/>
            </a:pPr>
            <a:r>
              <a:rPr lang="en-US" dirty="0" smtClean="0"/>
              <a:t>Learning to read a map key or compass rose </a:t>
            </a:r>
            <a:r>
              <a:rPr lang="en-US" b="1" dirty="0" smtClean="0"/>
              <a:t>before</a:t>
            </a:r>
            <a:r>
              <a:rPr lang="en-US" dirty="0" smtClean="0"/>
              <a:t> locating GA on a map</a:t>
            </a:r>
          </a:p>
          <a:p>
            <a:pPr lvl="1">
              <a:lnSpc>
                <a:spcPct val="90000"/>
              </a:lnSpc>
              <a:buFont typeface="Calibri" pitchFamily="34" charset="0"/>
              <a:buChar char="―"/>
            </a:pPr>
            <a:r>
              <a:rPr lang="en-US" dirty="0" smtClean="0"/>
              <a:t>Identifying &lt;,&gt;,= symbols </a:t>
            </a:r>
            <a:r>
              <a:rPr lang="en-US" b="1" dirty="0" smtClean="0"/>
              <a:t>before</a:t>
            </a:r>
            <a:r>
              <a:rPr lang="en-US" dirty="0" smtClean="0"/>
              <a:t> using them to compare numbers</a:t>
            </a:r>
          </a:p>
          <a:p>
            <a:pPr lvl="1">
              <a:lnSpc>
                <a:spcPct val="90000"/>
              </a:lnSpc>
              <a:buFont typeface="Calibri" pitchFamily="34" charset="0"/>
              <a:buChar char="―"/>
            </a:pPr>
            <a:r>
              <a:rPr lang="en-US" dirty="0" smtClean="0"/>
              <a:t>Word searches, crossword puzzles, word banks that </a:t>
            </a:r>
            <a:r>
              <a:rPr lang="en-US" b="1" dirty="0" smtClean="0"/>
              <a:t>expose</a:t>
            </a:r>
            <a:r>
              <a:rPr lang="en-US" dirty="0" smtClean="0"/>
              <a:t> students to the concepts of character, plot, and setting</a:t>
            </a:r>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p:txBody>
          <a:bodyPr/>
          <a:lstStyle/>
          <a:p>
            <a:r>
              <a:rPr lang="en-US" dirty="0" smtClean="0"/>
              <a:t>Teach, then Assess!</a:t>
            </a:r>
          </a:p>
        </p:txBody>
      </p:sp>
      <p:sp>
        <p:nvSpPr>
          <p:cNvPr id="119811" name="Rectangle 3"/>
          <p:cNvSpPr>
            <a:spLocks noGrp="1" noChangeArrowheads="1"/>
          </p:cNvSpPr>
          <p:nvPr>
            <p:ph type="body" idx="4294967295"/>
          </p:nvPr>
        </p:nvSpPr>
        <p:spPr/>
        <p:txBody>
          <a:bodyPr/>
          <a:lstStyle/>
          <a:p>
            <a:pPr marL="609600" indent="-609600"/>
            <a:r>
              <a:rPr lang="en-US" sz="2800" dirty="0" smtClean="0"/>
              <a:t>The preceding tasks could be helpful to familiarize the student with the terms, materials, and concepts used to access the standard.</a:t>
            </a:r>
          </a:p>
          <a:p>
            <a:pPr marL="609600" indent="-609600"/>
            <a:r>
              <a:rPr lang="en-US" sz="2800" dirty="0" smtClean="0"/>
              <a:t>Learning vocabulary prior to teaching and assessing a task is important</a:t>
            </a:r>
          </a:p>
          <a:p>
            <a:pPr marL="609600" indent="-609600"/>
            <a:r>
              <a:rPr lang="en-US" sz="2800" dirty="0" smtClean="0"/>
              <a:t>These concepts could also be taught in conjunction with the task  that is to be assessed. </a:t>
            </a:r>
          </a:p>
          <a:p>
            <a:pPr marL="609600" indent="-609600"/>
            <a:r>
              <a:rPr lang="en-US" sz="2800" dirty="0" smtClean="0"/>
              <a:t>However, the tasks DO NOT, in and of themselves, constitute aligned tasks for purposes of assessment.</a:t>
            </a:r>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26</a:t>
            </a:fld>
            <a:endParaRPr lang="en-US" dirty="0"/>
          </a:p>
        </p:txBody>
      </p:sp>
    </p:spTree>
    <p:extLst>
      <p:ext uri="{BB962C8B-B14F-4D97-AF65-F5344CB8AC3E}">
        <p14:creationId xmlns:p14="http://schemas.microsoft.com/office/powerpoint/2010/main" val="1556962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EBC66B"/>
            </a:gs>
            <a:gs pos="100000">
              <a:schemeClr val="bg1"/>
            </a:gs>
          </a:gsLst>
          <a:lin ang="5400000" scaled="1"/>
        </a:gradFill>
        <a:effectLst/>
      </p:bgPr>
    </p:bg>
    <p:spTree>
      <p:nvGrpSpPr>
        <p:cNvPr id="1" name=""/>
        <p:cNvGrpSpPr/>
        <p:nvPr/>
      </p:nvGrpSpPr>
      <p:grpSpPr>
        <a:xfrm>
          <a:off x="0" y="0"/>
          <a:ext cx="0" cy="0"/>
          <a:chOff x="0" y="0"/>
          <a:chExt cx="0" cy="0"/>
        </a:xfrm>
      </p:grpSpPr>
      <p:sp>
        <p:nvSpPr>
          <p:cNvPr id="120834" name="Title 1"/>
          <p:cNvSpPr>
            <a:spLocks noGrp="1"/>
          </p:cNvSpPr>
          <p:nvPr>
            <p:ph type="title" idx="4294967295"/>
          </p:nvPr>
        </p:nvSpPr>
        <p:spPr/>
        <p:txBody>
          <a:bodyPr/>
          <a:lstStyle/>
          <a:p>
            <a:r>
              <a:rPr lang="en-US" dirty="0" smtClean="0"/>
              <a:t>Teach, then Assess!</a:t>
            </a:r>
          </a:p>
        </p:txBody>
      </p:sp>
      <p:sp>
        <p:nvSpPr>
          <p:cNvPr id="3" name="Content Placeholder 2"/>
          <p:cNvSpPr>
            <a:spLocks noGrp="1"/>
          </p:cNvSpPr>
          <p:nvPr>
            <p:ph idx="4294967295"/>
          </p:nvPr>
        </p:nvSpPr>
        <p:spPr/>
        <p:txBody>
          <a:bodyPr/>
          <a:lstStyle/>
          <a:p>
            <a:pPr marL="342900" lvl="1" indent="-342900">
              <a:buFontTx/>
              <a:buChar char="•"/>
            </a:pPr>
            <a:r>
              <a:rPr lang="en-US" dirty="0" smtClean="0"/>
              <a:t>Matching vocabulary words such as measure, point, and distance before the student determines the distance between two points.</a:t>
            </a:r>
          </a:p>
          <a:p>
            <a:pPr marL="914400" lvl="2" indent="-457200"/>
            <a:r>
              <a:rPr lang="en-US" sz="2800" dirty="0" smtClean="0"/>
              <a:t>Matching vocabulary is not necessary for measurement.  </a:t>
            </a:r>
          </a:p>
          <a:p>
            <a:pPr marL="914400" lvl="2" indent="-457200"/>
            <a:r>
              <a:rPr lang="en-US" sz="2800" dirty="0" smtClean="0"/>
              <a:t>E.g., a student can measure by comparison and matching.</a:t>
            </a:r>
          </a:p>
        </p:txBody>
      </p:sp>
      <p:pic>
        <p:nvPicPr>
          <p:cNvPr id="1208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800600"/>
            <a:ext cx="49323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6" descr="C:\Documents and Settings\Sherron Harshaw\Local Settings\Temporary Internet Files\Content.IE5\Y2JPGIB6\MC90025106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6678" flipH="1">
            <a:off x="5683250" y="6045200"/>
            <a:ext cx="12144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EBC66B"/>
            </a:gs>
            <a:gs pos="50000">
              <a:schemeClr val="bg1"/>
            </a:gs>
            <a:gs pos="100000">
              <a:srgbClr val="EBC66B"/>
            </a:gs>
          </a:gsLst>
          <a:lin ang="5400000" scaled="1"/>
        </a:gradFill>
        <a:effectLst/>
      </p:bgPr>
    </p:bg>
    <p:spTree>
      <p:nvGrpSpPr>
        <p:cNvPr id="1" name=""/>
        <p:cNvGrpSpPr/>
        <p:nvPr/>
      </p:nvGrpSpPr>
      <p:grpSpPr>
        <a:xfrm>
          <a:off x="0" y="0"/>
          <a:ext cx="0" cy="0"/>
          <a:chOff x="0" y="0"/>
          <a:chExt cx="0" cy="0"/>
        </a:xfrm>
      </p:grpSpPr>
      <p:sp>
        <p:nvSpPr>
          <p:cNvPr id="121858" name="Title 1"/>
          <p:cNvSpPr>
            <a:spLocks noGrp="1"/>
          </p:cNvSpPr>
          <p:nvPr>
            <p:ph type="title" idx="4294967295"/>
          </p:nvPr>
        </p:nvSpPr>
        <p:spPr/>
        <p:txBody>
          <a:bodyPr/>
          <a:lstStyle/>
          <a:p>
            <a:r>
              <a:rPr lang="en-US" dirty="0" smtClean="0"/>
              <a:t>Teach, then Assess!</a:t>
            </a:r>
          </a:p>
        </p:txBody>
      </p:sp>
      <p:sp>
        <p:nvSpPr>
          <p:cNvPr id="3" name="Content Placeholder 2"/>
          <p:cNvSpPr>
            <a:spLocks noGrp="1"/>
          </p:cNvSpPr>
          <p:nvPr>
            <p:ph idx="4294967295"/>
          </p:nvPr>
        </p:nvSpPr>
        <p:spPr/>
        <p:txBody>
          <a:bodyPr/>
          <a:lstStyle/>
          <a:p>
            <a:pPr marL="457200" lvl="1" indent="-457200">
              <a:buFontTx/>
              <a:buChar char="•"/>
            </a:pPr>
            <a:r>
              <a:rPr lang="en-US" dirty="0" smtClean="0"/>
              <a:t>Learning to read a map key or compass rose </a:t>
            </a:r>
            <a:r>
              <a:rPr lang="en-US" b="1" dirty="0" smtClean="0"/>
              <a:t>before</a:t>
            </a:r>
            <a:r>
              <a:rPr lang="en-US" dirty="0" smtClean="0"/>
              <a:t> locating GA on a map</a:t>
            </a:r>
          </a:p>
          <a:p>
            <a:pPr marL="860425" lvl="2" indent="-403225"/>
            <a:r>
              <a:rPr lang="en-US" sz="2800" dirty="0" smtClean="0"/>
              <a:t>Georgia can be located without a map key or knowledge of a compass rose</a:t>
            </a:r>
          </a:p>
        </p:txBody>
      </p:sp>
      <p:pic>
        <p:nvPicPr>
          <p:cNvPr id="1218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962400"/>
            <a:ext cx="3589338"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6" descr="C:\Documents and Settings\Sherron Harshaw\Local Settings\Temporary Internet Files\Content.IE5\Y2JPGIB6\MC90025106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6678" flipH="1">
            <a:off x="5257800" y="5334000"/>
            <a:ext cx="12144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EBC66B"/>
            </a:gs>
            <a:gs pos="50000">
              <a:schemeClr val="bg1"/>
            </a:gs>
            <a:gs pos="100000">
              <a:srgbClr val="EBC66B"/>
            </a:gs>
          </a:gsLst>
          <a:lin ang="5400000" scaled="1"/>
        </a:gradFill>
        <a:effectLst/>
      </p:bgPr>
    </p:bg>
    <p:spTree>
      <p:nvGrpSpPr>
        <p:cNvPr id="1" name=""/>
        <p:cNvGrpSpPr/>
        <p:nvPr/>
      </p:nvGrpSpPr>
      <p:grpSpPr>
        <a:xfrm>
          <a:off x="0" y="0"/>
          <a:ext cx="0" cy="0"/>
          <a:chOff x="0" y="0"/>
          <a:chExt cx="0" cy="0"/>
        </a:xfrm>
      </p:grpSpPr>
      <p:sp>
        <p:nvSpPr>
          <p:cNvPr id="122882" name="Title 1"/>
          <p:cNvSpPr>
            <a:spLocks noGrp="1"/>
          </p:cNvSpPr>
          <p:nvPr>
            <p:ph type="title" idx="4294967295"/>
          </p:nvPr>
        </p:nvSpPr>
        <p:spPr/>
        <p:txBody>
          <a:bodyPr/>
          <a:lstStyle/>
          <a:p>
            <a:r>
              <a:rPr lang="en-US" dirty="0" smtClean="0"/>
              <a:t>Teach, then Assess!</a:t>
            </a:r>
          </a:p>
        </p:txBody>
      </p:sp>
      <p:sp>
        <p:nvSpPr>
          <p:cNvPr id="3" name="Content Placeholder 2"/>
          <p:cNvSpPr>
            <a:spLocks noGrp="1"/>
          </p:cNvSpPr>
          <p:nvPr>
            <p:ph idx="4294967295"/>
          </p:nvPr>
        </p:nvSpPr>
        <p:spPr>
          <a:xfrm>
            <a:off x="457200" y="1600200"/>
            <a:ext cx="8229600" cy="3124200"/>
          </a:xfrm>
        </p:spPr>
        <p:txBody>
          <a:bodyPr/>
          <a:lstStyle/>
          <a:p>
            <a:pPr marL="342900" lvl="1" indent="-342900">
              <a:buFontTx/>
              <a:buChar char="•"/>
            </a:pPr>
            <a:r>
              <a:rPr lang="en-US" dirty="0" smtClean="0"/>
              <a:t>Identifying &lt;,&gt;,= symbols before using them to compare numbers</a:t>
            </a:r>
          </a:p>
          <a:p>
            <a:pPr marL="804863" lvl="2" indent="-347663">
              <a:buFontTx/>
              <a:buChar char="•"/>
            </a:pPr>
            <a:r>
              <a:rPr lang="en-US" sz="2800" dirty="0" smtClean="0"/>
              <a:t>Math symbol recognition is not necessary to compare numbers.  The symbols can be learned while number comparison is being practiced, but it is not a prerequisite skill.</a:t>
            </a:r>
          </a:p>
          <a:p>
            <a:pPr marL="342900" lvl="1" indent="-342900"/>
            <a:endParaRPr lang="en-US" dirty="0" smtClean="0"/>
          </a:p>
        </p:txBody>
      </p:sp>
      <p:sp>
        <p:nvSpPr>
          <p:cNvPr id="122884" name="TextBox 9"/>
          <p:cNvSpPr txBox="1">
            <a:spLocks noChangeArrowheads="1"/>
          </p:cNvSpPr>
          <p:nvPr/>
        </p:nvSpPr>
        <p:spPr bwMode="auto">
          <a:xfrm>
            <a:off x="2209800" y="6019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dirty="0">
              <a:latin typeface="Arial" charset="0"/>
            </a:endParaRPr>
          </a:p>
        </p:txBody>
      </p:sp>
      <p:pic>
        <p:nvPicPr>
          <p:cNvPr id="1228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648200"/>
            <a:ext cx="6096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772400" cy="2152650"/>
          </a:xfrm>
        </p:spPr>
        <p:txBody>
          <a:bodyPr/>
          <a:lstStyle/>
          <a:p>
            <a:r>
              <a:rPr lang="en-US" sz="7200" dirty="0" smtClean="0">
                <a:solidFill>
                  <a:srgbClr val="CC3300"/>
                </a:solidFill>
              </a:rPr>
              <a:t/>
            </a:r>
            <a:br>
              <a:rPr lang="en-US" sz="7200" dirty="0" smtClean="0">
                <a:solidFill>
                  <a:srgbClr val="CC3300"/>
                </a:solidFill>
              </a:rPr>
            </a:br>
            <a:r>
              <a:rPr lang="en-US" dirty="0" smtClean="0">
                <a:solidFill>
                  <a:srgbClr val="CC6600"/>
                </a:solidFill>
                <a:latin typeface="Georgia" pitchFamily="18" charset="0"/>
              </a:rPr>
              <a:t>Modes of Communication</a:t>
            </a:r>
            <a:r>
              <a:rPr lang="en-US" dirty="0" smtClean="0">
                <a:solidFill>
                  <a:srgbClr val="CC3300"/>
                </a:solidFill>
                <a:latin typeface="Georgia" pitchFamily="18" charset="0"/>
              </a:rPr>
              <a:t/>
            </a:r>
            <a:br>
              <a:rPr lang="en-US" dirty="0" smtClean="0">
                <a:solidFill>
                  <a:srgbClr val="CC3300"/>
                </a:solidFill>
                <a:latin typeface="Georgia" pitchFamily="18" charset="0"/>
              </a:rPr>
            </a:br>
            <a:r>
              <a:rPr lang="en-US" dirty="0" smtClean="0">
                <a:solidFill>
                  <a:srgbClr val="CC3300"/>
                </a:solidFill>
                <a:latin typeface="Georgia" pitchFamily="18" charset="0"/>
              </a:rPr>
              <a:t/>
            </a:r>
            <a:br>
              <a:rPr lang="en-US" dirty="0" smtClean="0">
                <a:solidFill>
                  <a:srgbClr val="CC3300"/>
                </a:solidFill>
                <a:latin typeface="Georgia" pitchFamily="18" charset="0"/>
              </a:rPr>
            </a:br>
            <a:r>
              <a:rPr lang="en-US" sz="4000" dirty="0" smtClean="0">
                <a:solidFill>
                  <a:srgbClr val="663300"/>
                </a:solidFill>
                <a:latin typeface="Georgia" pitchFamily="18" charset="0"/>
              </a:rPr>
              <a:t>Communication and Assessment</a:t>
            </a:r>
            <a:r>
              <a:rPr lang="en-US" sz="5400" dirty="0" smtClean="0">
                <a:solidFill>
                  <a:srgbClr val="663300"/>
                </a:solidFill>
              </a:rPr>
              <a:t/>
            </a:r>
            <a:br>
              <a:rPr lang="en-US" sz="5400" dirty="0" smtClean="0">
                <a:solidFill>
                  <a:srgbClr val="663300"/>
                </a:solidFill>
              </a:rPr>
            </a:br>
            <a:endParaRPr lang="en-US" sz="5400" dirty="0">
              <a:solidFill>
                <a:srgbClr val="663300"/>
              </a:solidFill>
            </a:endParaRPr>
          </a:p>
        </p:txBody>
      </p:sp>
    </p:spTree>
    <p:extLst>
      <p:ext uri="{BB962C8B-B14F-4D97-AF65-F5344CB8AC3E}">
        <p14:creationId xmlns:p14="http://schemas.microsoft.com/office/powerpoint/2010/main" val="539242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EBC66B"/>
            </a:gs>
            <a:gs pos="50000">
              <a:schemeClr val="bg1"/>
            </a:gs>
            <a:gs pos="100000">
              <a:srgbClr val="EBC66B"/>
            </a:gs>
          </a:gsLst>
          <a:lin ang="5400000" scaled="1"/>
        </a:gradFill>
        <a:effectLst/>
      </p:bgPr>
    </p:bg>
    <p:spTree>
      <p:nvGrpSpPr>
        <p:cNvPr id="1" name=""/>
        <p:cNvGrpSpPr/>
        <p:nvPr/>
      </p:nvGrpSpPr>
      <p:grpSpPr>
        <a:xfrm>
          <a:off x="0" y="0"/>
          <a:ext cx="0" cy="0"/>
          <a:chOff x="0" y="0"/>
          <a:chExt cx="0" cy="0"/>
        </a:xfrm>
      </p:grpSpPr>
      <p:sp>
        <p:nvSpPr>
          <p:cNvPr id="124930" name="Title 1"/>
          <p:cNvSpPr>
            <a:spLocks noGrp="1"/>
          </p:cNvSpPr>
          <p:nvPr>
            <p:ph type="title" idx="4294967295"/>
          </p:nvPr>
        </p:nvSpPr>
        <p:spPr/>
        <p:txBody>
          <a:bodyPr/>
          <a:lstStyle/>
          <a:p>
            <a:r>
              <a:rPr lang="en-US" dirty="0" smtClean="0"/>
              <a:t>Teach, then Assess!</a:t>
            </a:r>
          </a:p>
        </p:txBody>
      </p:sp>
      <p:sp>
        <p:nvSpPr>
          <p:cNvPr id="3" name="Content Placeholder 2"/>
          <p:cNvSpPr>
            <a:spLocks noGrp="1"/>
          </p:cNvSpPr>
          <p:nvPr>
            <p:ph idx="4294967295"/>
          </p:nvPr>
        </p:nvSpPr>
        <p:spPr/>
        <p:txBody>
          <a:bodyPr/>
          <a:lstStyle/>
          <a:p>
            <a:pPr marL="342900" lvl="1" indent="-342900">
              <a:buFontTx/>
              <a:buChar char="•"/>
            </a:pPr>
            <a:r>
              <a:rPr lang="en-US" dirty="0" smtClean="0"/>
              <a:t>Word searches, crossword puzzles, word banks that expose students to the concepts of character, plot, and setting.</a:t>
            </a:r>
          </a:p>
          <a:p>
            <a:pPr marL="736600" lvl="2" indent="-279400"/>
            <a:r>
              <a:rPr lang="en-US" dirty="0" smtClean="0"/>
              <a:t>Students should show differentiated responses that give an indication of understanding.</a:t>
            </a:r>
          </a:p>
        </p:txBody>
      </p:sp>
      <p:pic>
        <p:nvPicPr>
          <p:cNvPr id="124932"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90800" y="3733800"/>
            <a:ext cx="37179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81000" y="533400"/>
            <a:ext cx="8229600" cy="1143000"/>
          </a:xfrm>
        </p:spPr>
        <p:txBody>
          <a:bodyPr/>
          <a:lstStyle/>
          <a:p>
            <a:pPr eaLnBrk="1" hangingPunct="1"/>
            <a:r>
              <a:rPr lang="en-US" dirty="0" smtClean="0"/>
              <a:t>Contact Information</a:t>
            </a:r>
          </a:p>
        </p:txBody>
      </p:sp>
      <p:sp>
        <p:nvSpPr>
          <p:cNvPr id="68611" name="Rectangle 3"/>
          <p:cNvSpPr>
            <a:spLocks noGrp="1" noChangeArrowheads="1"/>
          </p:cNvSpPr>
          <p:nvPr>
            <p:ph type="body" idx="4294967295"/>
          </p:nvPr>
        </p:nvSpPr>
        <p:spPr>
          <a:xfrm>
            <a:off x="457200" y="1676400"/>
            <a:ext cx="8458200" cy="4114800"/>
          </a:xfrm>
        </p:spPr>
        <p:txBody>
          <a:bodyPr/>
          <a:lstStyle/>
          <a:p>
            <a:pPr algn="ctr" eaLnBrk="1" hangingPunct="1">
              <a:buFont typeface="Arial" charset="0"/>
              <a:buNone/>
              <a:defRPr/>
            </a:pPr>
            <a:r>
              <a:rPr lang="en-US" dirty="0" smtClean="0"/>
              <a:t>Questions About Test Administration</a:t>
            </a:r>
            <a:r>
              <a:rPr lang="en-US" sz="2000" dirty="0" smtClean="0"/>
              <a:t> </a:t>
            </a:r>
          </a:p>
          <a:p>
            <a:pPr eaLnBrk="1" hangingPunct="1">
              <a:buFont typeface="Arial" charset="0"/>
              <a:buNone/>
              <a:defRPr/>
            </a:pPr>
            <a:endParaRPr lang="en-US" sz="2000" dirty="0" smtClean="0"/>
          </a:p>
          <a:p>
            <a:pPr eaLnBrk="1" hangingPunct="1">
              <a:buClr>
                <a:srgbClr val="CC6600"/>
              </a:buClr>
              <a:buFont typeface="Wingdings" pitchFamily="2" charset="2"/>
              <a:buChar char="Ø"/>
              <a:defRPr/>
            </a:pPr>
            <a:r>
              <a:rPr lang="en-US" sz="2800" dirty="0" smtClean="0"/>
              <a:t>Call:	GaDOE Assessment Administration Division </a:t>
            </a:r>
          </a:p>
          <a:p>
            <a:pPr marL="0" indent="0" eaLnBrk="1" hangingPunct="1">
              <a:buClr>
                <a:srgbClr val="CC6600"/>
              </a:buClr>
              <a:buFont typeface="Arial" charset="0"/>
              <a:buNone/>
              <a:defRPr/>
            </a:pPr>
            <a:r>
              <a:rPr lang="en-US" sz="2800" dirty="0" smtClean="0"/>
              <a:t>		</a:t>
            </a:r>
            <a:r>
              <a:rPr lang="en-US" sz="2800" dirty="0"/>
              <a:t> </a:t>
            </a:r>
            <a:r>
              <a:rPr lang="en-US" sz="2800" dirty="0" smtClean="0"/>
              <a:t>     Toll free  (800) 634-4106</a:t>
            </a:r>
          </a:p>
          <a:p>
            <a:pPr eaLnBrk="1" hangingPunct="1">
              <a:buClr>
                <a:srgbClr val="CC6600"/>
              </a:buClr>
              <a:buFont typeface="Wingdings" pitchFamily="2" charset="2"/>
              <a:buChar char="Ø"/>
              <a:defRPr/>
            </a:pPr>
            <a:endParaRPr lang="en-US" sz="1200" dirty="0" smtClean="0"/>
          </a:p>
          <a:p>
            <a:pPr eaLnBrk="1" hangingPunct="1">
              <a:buClr>
                <a:srgbClr val="CC6600"/>
              </a:buClr>
              <a:buFont typeface="Wingdings" pitchFamily="2" charset="2"/>
              <a:buChar char="Ø"/>
              <a:defRPr/>
            </a:pPr>
            <a:r>
              <a:rPr lang="en-US" sz="2800" dirty="0" smtClean="0"/>
              <a:t>Call:  	Deborah Houston, Assessment Specialist  					(404) 657-0251</a:t>
            </a:r>
            <a:r>
              <a:rPr lang="en-US" sz="2400" dirty="0" smtClean="0"/>
              <a:t> </a:t>
            </a:r>
            <a:endParaRPr lang="en-US" sz="1200" dirty="0" smtClean="0"/>
          </a:p>
          <a:p>
            <a:pPr eaLnBrk="1" hangingPunct="1">
              <a:buClr>
                <a:srgbClr val="CC6600"/>
              </a:buClr>
              <a:buFont typeface="Wingdings" pitchFamily="2" charset="2"/>
              <a:buChar char="Ø"/>
              <a:defRPr/>
            </a:pPr>
            <a:endParaRPr lang="en-US" sz="1200" dirty="0" smtClean="0"/>
          </a:p>
          <a:p>
            <a:pPr eaLnBrk="1" hangingPunct="1">
              <a:buClr>
                <a:srgbClr val="CC6600"/>
              </a:buClr>
              <a:buFont typeface="Wingdings" pitchFamily="2" charset="2"/>
              <a:buChar char="Ø"/>
              <a:defRPr/>
            </a:pPr>
            <a:r>
              <a:rPr lang="en-US" sz="2800" dirty="0" smtClean="0"/>
              <a:t>Email: 	dhouston@doe.k12.ga.us</a:t>
            </a:r>
          </a:p>
          <a:p>
            <a:pPr eaLnBrk="1" hangingPunct="1">
              <a:buFont typeface="Arial" charset="0"/>
              <a:buNone/>
              <a:defRPr/>
            </a:pPr>
            <a:endParaRPr lang="en-US" sz="2400" dirty="0" smtClean="0"/>
          </a:p>
          <a:p>
            <a:pPr eaLnBrk="1" hangingPunct="1">
              <a:defRPr/>
            </a:pPr>
            <a:endParaRPr lang="en-US" sz="2400"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1336FB5A-E42E-4948-8B34-BAF1A426AA3B}" type="slidenum">
              <a:rPr lang="en-US" smtClean="0"/>
              <a:pPr>
                <a:defRPr/>
              </a:pPr>
              <a:t>31</a:t>
            </a:fld>
            <a:endParaRPr lang="en-US" dirty="0"/>
          </a:p>
        </p:txBody>
      </p:sp>
    </p:spTree>
    <p:extLst>
      <p:ext uri="{BB962C8B-B14F-4D97-AF65-F5344CB8AC3E}">
        <p14:creationId xmlns:p14="http://schemas.microsoft.com/office/powerpoint/2010/main" val="15809636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57200" y="304800"/>
            <a:ext cx="8229600" cy="1143000"/>
          </a:xfrm>
        </p:spPr>
        <p:txBody>
          <a:bodyPr/>
          <a:lstStyle/>
          <a:p>
            <a:pPr eaLnBrk="1" hangingPunct="1"/>
            <a:r>
              <a:rPr lang="en-US" dirty="0" smtClean="0"/>
              <a:t>Contact Information</a:t>
            </a:r>
          </a:p>
        </p:txBody>
      </p:sp>
      <p:sp>
        <p:nvSpPr>
          <p:cNvPr id="69635" name="Rectangle 3"/>
          <p:cNvSpPr>
            <a:spLocks noGrp="1"/>
          </p:cNvSpPr>
          <p:nvPr>
            <p:ph type="body" idx="1"/>
          </p:nvPr>
        </p:nvSpPr>
        <p:spPr>
          <a:xfrm>
            <a:off x="457200" y="1447800"/>
            <a:ext cx="8229600" cy="4525963"/>
          </a:xfrm>
        </p:spPr>
        <p:txBody>
          <a:bodyPr/>
          <a:lstStyle/>
          <a:p>
            <a:pPr marL="457200" indent="-457200" algn="ctr" eaLnBrk="1" hangingPunct="1">
              <a:buFont typeface="Arial" charset="0"/>
              <a:buNone/>
              <a:defRPr/>
            </a:pPr>
            <a:r>
              <a:rPr lang="en-US" dirty="0" smtClean="0"/>
              <a:t>For information about access to the CCGPS/GPS for students with significant cognitive disabilities</a:t>
            </a:r>
          </a:p>
          <a:p>
            <a:pPr eaLnBrk="1" hangingPunct="1">
              <a:buClr>
                <a:srgbClr val="CC6600"/>
              </a:buClr>
              <a:buFont typeface="Wingdings" pitchFamily="2" charset="2"/>
              <a:buChar char="Ø"/>
              <a:defRPr/>
            </a:pPr>
            <a:r>
              <a:rPr lang="en-US" dirty="0" smtClean="0"/>
              <a:t>Contact:  	Kayse Harshaw</a:t>
            </a:r>
          </a:p>
          <a:p>
            <a:pPr marL="0" indent="0" eaLnBrk="1" hangingPunct="1">
              <a:spcBef>
                <a:spcPts val="0"/>
              </a:spcBef>
              <a:buClr>
                <a:srgbClr val="CC6600"/>
              </a:buClr>
              <a:buFont typeface="Arial" charset="0"/>
              <a:buNone/>
              <a:defRPr/>
            </a:pPr>
            <a:r>
              <a:rPr lang="en-US" dirty="0" smtClean="0"/>
              <a:t>			Division for Special 					Education Services</a:t>
            </a:r>
          </a:p>
          <a:p>
            <a:pPr eaLnBrk="1" hangingPunct="1">
              <a:buClr>
                <a:srgbClr val="CC6600"/>
              </a:buClr>
              <a:buFont typeface="Wingdings" pitchFamily="2" charset="2"/>
              <a:buChar char="Ø"/>
              <a:defRPr/>
            </a:pPr>
            <a:r>
              <a:rPr lang="en-US" dirty="0" smtClean="0"/>
              <a:t>  Call: 		(404) 463-5281  </a:t>
            </a:r>
          </a:p>
          <a:p>
            <a:pPr eaLnBrk="1" hangingPunct="1">
              <a:buClr>
                <a:srgbClr val="CC6600"/>
              </a:buClr>
              <a:buFont typeface="Wingdings" pitchFamily="2" charset="2"/>
              <a:buChar char="Ø"/>
              <a:defRPr/>
            </a:pPr>
            <a:r>
              <a:rPr lang="en-US" dirty="0" smtClean="0"/>
              <a:t>  E-Mail:		Sharshaw@doe.k12.ga.us</a:t>
            </a:r>
          </a:p>
          <a:p>
            <a:pPr marL="457200" indent="-457200" eaLnBrk="1" hangingPunct="1">
              <a:buFont typeface="Wingdings" pitchFamily="2" charset="2"/>
              <a:buChar char="v"/>
              <a:defRPr/>
            </a:pPr>
            <a:endParaRPr lang="en-US" dirty="0" smtClean="0"/>
          </a:p>
          <a:p>
            <a:pPr marL="457200" indent="-457200" eaLnBrk="1" hangingPunct="1">
              <a:buFont typeface="Wingdings" pitchFamily="2" charset="2"/>
              <a:buChar char="v"/>
              <a:defRPr/>
            </a:pPr>
            <a:endParaRPr lang="en-US" dirty="0" smtClean="0"/>
          </a:p>
          <a:p>
            <a:pPr marL="457200" indent="-457200" eaLnBrk="1" hangingPunct="1">
              <a:buFont typeface="Wingdings" pitchFamily="2" charset="2"/>
              <a:buChar char="v"/>
              <a:defRPr/>
            </a:pPr>
            <a:endParaRPr lang="en-US" dirty="0" smtClean="0"/>
          </a:p>
          <a:p>
            <a:pPr marL="457200" indent="-457200" eaLnBrk="1" hangingPunct="1">
              <a:defRPr/>
            </a:pPr>
            <a:endParaRPr lang="en-US" dirty="0" smtClean="0"/>
          </a:p>
          <a:p>
            <a:pPr marL="457200" indent="-457200" eaLnBrk="1" hangingPunct="1">
              <a:defRPr/>
            </a:pPr>
            <a:endParaRPr lang="en-US" dirty="0" smtClean="0"/>
          </a:p>
        </p:txBody>
      </p:sp>
      <p:sp>
        <p:nvSpPr>
          <p:cNvPr id="4" name="Slide Number Placeholder 3"/>
          <p:cNvSpPr>
            <a:spLocks noGrp="1"/>
          </p:cNvSpPr>
          <p:nvPr>
            <p:ph type="sldNum" sz="quarter" idx="10"/>
          </p:nvPr>
        </p:nvSpPr>
        <p:spPr/>
        <p:txBody>
          <a:bodyPr/>
          <a:lstStyle/>
          <a:p>
            <a:pPr>
              <a:defRPr/>
            </a:pPr>
            <a:fld id="{E67AF578-C4A0-42C6-92EB-3D31B819C36D}" type="slidenum">
              <a:rPr lang="en-US" smtClean="0"/>
              <a:pPr>
                <a:defRPr/>
              </a:pPr>
              <a:t>32</a:t>
            </a:fld>
            <a:endParaRPr lang="en-US" dirty="0"/>
          </a:p>
        </p:txBody>
      </p:sp>
    </p:spTree>
    <p:extLst>
      <p:ext uri="{BB962C8B-B14F-4D97-AF65-F5344CB8AC3E}">
        <p14:creationId xmlns:p14="http://schemas.microsoft.com/office/powerpoint/2010/main" val="37836306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609600" y="228600"/>
            <a:ext cx="8229600" cy="1143000"/>
          </a:xfrm>
        </p:spPr>
        <p:txBody>
          <a:bodyPr/>
          <a:lstStyle/>
          <a:p>
            <a:pPr eaLnBrk="1" hangingPunct="1"/>
            <a:r>
              <a:rPr lang="en-US" dirty="0" smtClean="0"/>
              <a:t>Contact Information</a:t>
            </a:r>
          </a:p>
        </p:txBody>
      </p:sp>
      <p:sp>
        <p:nvSpPr>
          <p:cNvPr id="56323" name="Rectangle 3"/>
          <p:cNvSpPr>
            <a:spLocks noGrp="1" noChangeArrowheads="1"/>
          </p:cNvSpPr>
          <p:nvPr>
            <p:ph type="body" idx="4294967295"/>
          </p:nvPr>
        </p:nvSpPr>
        <p:spPr>
          <a:xfrm>
            <a:off x="381000" y="1295400"/>
            <a:ext cx="8534400" cy="4114800"/>
          </a:xfrm>
        </p:spPr>
        <p:txBody>
          <a:bodyPr/>
          <a:lstStyle/>
          <a:p>
            <a:pPr algn="ctr" eaLnBrk="1" hangingPunct="1">
              <a:lnSpc>
                <a:spcPct val="90000"/>
              </a:lnSpc>
              <a:buFont typeface="Arial" charset="0"/>
              <a:buNone/>
            </a:pPr>
            <a:r>
              <a:rPr lang="en-US" sz="3600" dirty="0" smtClean="0"/>
              <a:t>Questions About </a:t>
            </a:r>
          </a:p>
          <a:p>
            <a:pPr algn="ctr" eaLnBrk="1" hangingPunct="1">
              <a:lnSpc>
                <a:spcPct val="90000"/>
              </a:lnSpc>
              <a:buFont typeface="Arial" charset="0"/>
              <a:buNone/>
            </a:pPr>
            <a:r>
              <a:rPr lang="en-US" sz="3600" dirty="0" smtClean="0"/>
              <a:t>Materials, Distribution, or Collection</a:t>
            </a:r>
          </a:p>
          <a:p>
            <a:pPr eaLnBrk="1" hangingPunct="1">
              <a:lnSpc>
                <a:spcPct val="90000"/>
              </a:lnSpc>
              <a:buFont typeface="Arial" charset="0"/>
              <a:buNone/>
            </a:pPr>
            <a:endParaRPr lang="en-US" sz="2400" dirty="0" smtClean="0"/>
          </a:p>
          <a:p>
            <a:pPr eaLnBrk="1" hangingPunct="1">
              <a:lnSpc>
                <a:spcPct val="90000"/>
              </a:lnSpc>
              <a:buClr>
                <a:srgbClr val="CC6600"/>
              </a:buClr>
              <a:buFont typeface="Wingdings" pitchFamily="2" charset="2"/>
              <a:buChar char="Ø"/>
            </a:pPr>
            <a:r>
              <a:rPr lang="en-US" dirty="0" smtClean="0"/>
              <a:t>Call:		Questar’s GAA Customer Service 				Toll free  (866) 997-0698</a:t>
            </a:r>
          </a:p>
          <a:p>
            <a:pPr eaLnBrk="1" hangingPunct="1">
              <a:lnSpc>
                <a:spcPct val="90000"/>
              </a:lnSpc>
              <a:buFont typeface="Arial" charset="0"/>
              <a:buNone/>
            </a:pPr>
            <a:endParaRPr lang="en-US" sz="2400" dirty="0" smtClean="0"/>
          </a:p>
          <a:p>
            <a:pPr eaLnBrk="1" hangingPunct="1">
              <a:lnSpc>
                <a:spcPct val="90000"/>
              </a:lnSpc>
              <a:buClr>
                <a:srgbClr val="CC6600"/>
              </a:buClr>
              <a:buFont typeface="Wingdings" pitchFamily="2" charset="2"/>
              <a:buChar char="Ø"/>
            </a:pPr>
            <a:r>
              <a:rPr lang="en-US" dirty="0" smtClean="0"/>
              <a:t>Email:		Questar’s GAA Customer Service 				GA@QuestarAI.com</a:t>
            </a:r>
          </a:p>
          <a:p>
            <a:pPr eaLnBrk="1" hangingPunct="1">
              <a:lnSpc>
                <a:spcPct val="90000"/>
              </a:lnSpc>
            </a:pPr>
            <a:endParaRPr lang="en-US"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84B3F6B1-0955-449C-A02A-EE2488C3BDBD}" type="slidenum">
              <a:rPr lang="en-US" smtClean="0"/>
              <a:pPr>
                <a:defRPr/>
              </a:pPr>
              <a:t>33</a:t>
            </a:fld>
            <a:endParaRPr lang="en-US" dirty="0"/>
          </a:p>
        </p:txBody>
      </p:sp>
    </p:spTree>
    <p:extLst>
      <p:ext uri="{BB962C8B-B14F-4D97-AF65-F5344CB8AC3E}">
        <p14:creationId xmlns:p14="http://schemas.microsoft.com/office/powerpoint/2010/main" val="390914215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3400" y="0"/>
            <a:ext cx="8229600" cy="1143000"/>
          </a:xfrm>
        </p:spPr>
        <p:txBody>
          <a:bodyPr/>
          <a:lstStyle/>
          <a:p>
            <a:r>
              <a:rPr lang="en-US" dirty="0" smtClean="0"/>
              <a:t> GAA Resources</a:t>
            </a:r>
          </a:p>
        </p:txBody>
      </p:sp>
      <p:sp>
        <p:nvSpPr>
          <p:cNvPr id="87043" name="Content Placeholder 2"/>
          <p:cNvSpPr>
            <a:spLocks noGrp="1"/>
          </p:cNvSpPr>
          <p:nvPr>
            <p:ph idx="1"/>
          </p:nvPr>
        </p:nvSpPr>
        <p:spPr>
          <a:xfrm>
            <a:off x="381000" y="914400"/>
            <a:ext cx="8610600" cy="5257800"/>
          </a:xfrm>
        </p:spPr>
        <p:txBody>
          <a:bodyPr/>
          <a:lstStyle/>
          <a:p>
            <a:pPr>
              <a:buFont typeface="Arial" charset="0"/>
              <a:buNone/>
              <a:defRPr/>
            </a:pPr>
            <a:r>
              <a:rPr lang="en-US" sz="2400" dirty="0"/>
              <a:t>The following materials are available from the GAA web page:</a:t>
            </a:r>
          </a:p>
          <a:p>
            <a:pPr algn="ctr">
              <a:buFont typeface="Arial" charset="0"/>
              <a:buNone/>
              <a:defRPr/>
            </a:pPr>
            <a:r>
              <a:rPr lang="en-US" sz="2400" dirty="0">
                <a:hlinkClick r:id="rId3"/>
              </a:rPr>
              <a:t>http://www.doe.k12.ga.us/Curriculum-Instruction-and-Assessment/Assessment/Pages/GAA.aspx</a:t>
            </a:r>
            <a:endParaRPr lang="en-US" sz="2400" dirty="0"/>
          </a:p>
          <a:p>
            <a:pPr lvl="1">
              <a:buFont typeface="Calibri" pitchFamily="34" charset="0"/>
              <a:buChar char="―"/>
              <a:defRPr/>
            </a:pPr>
            <a:r>
              <a:rPr lang="en-US" sz="2400" dirty="0"/>
              <a:t>PowerPoints on previously presented topics</a:t>
            </a:r>
          </a:p>
          <a:p>
            <a:pPr lvl="1">
              <a:buFont typeface="Calibri" pitchFamily="34" charset="0"/>
              <a:buChar char="―"/>
              <a:defRPr/>
            </a:pPr>
            <a:r>
              <a:rPr lang="en-US" sz="2400" dirty="0"/>
              <a:t>Examiner’s Manual</a:t>
            </a:r>
          </a:p>
          <a:p>
            <a:pPr lvl="1">
              <a:buFont typeface="Calibri" pitchFamily="34" charset="0"/>
              <a:buChar char="―"/>
              <a:defRPr/>
            </a:pPr>
            <a:r>
              <a:rPr lang="en-US" sz="2400" dirty="0"/>
              <a:t>School and System Test Coordinator’s Manual</a:t>
            </a:r>
          </a:p>
          <a:p>
            <a:pPr lvl="1">
              <a:buFont typeface="Calibri" pitchFamily="34" charset="0"/>
              <a:buChar char="―"/>
              <a:defRPr/>
            </a:pPr>
            <a:r>
              <a:rPr lang="en-US" sz="2400" dirty="0"/>
              <a:t>Score Interpretation Guide</a:t>
            </a:r>
          </a:p>
          <a:p>
            <a:pPr lvl="1">
              <a:buFont typeface="Calibri" pitchFamily="34" charset="0"/>
              <a:buChar char="―"/>
              <a:defRPr/>
            </a:pPr>
            <a:r>
              <a:rPr lang="en-US" sz="2400" dirty="0"/>
              <a:t>Forms</a:t>
            </a:r>
          </a:p>
          <a:p>
            <a:pPr lvl="1">
              <a:buFont typeface="Calibri" pitchFamily="34" charset="0"/>
              <a:buChar char="―"/>
              <a:defRPr/>
            </a:pPr>
            <a:r>
              <a:rPr lang="en-US" sz="2400" dirty="0" smtClean="0"/>
              <a:t>Blueprint</a:t>
            </a:r>
            <a:endParaRPr lang="en-US" sz="2400" dirty="0"/>
          </a:p>
        </p:txBody>
      </p:sp>
      <p:sp>
        <p:nvSpPr>
          <p:cNvPr id="4" name="Slide Number Placeholder 3"/>
          <p:cNvSpPr>
            <a:spLocks noGrp="1"/>
          </p:cNvSpPr>
          <p:nvPr>
            <p:ph type="sldNum" sz="quarter" idx="10"/>
          </p:nvPr>
        </p:nvSpPr>
        <p:spPr/>
        <p:txBody>
          <a:bodyPr/>
          <a:lstStyle/>
          <a:p>
            <a:pPr>
              <a:defRPr/>
            </a:pPr>
            <a:fld id="{7CF889E5-E437-46DF-BA99-6B1A2A371B7A}" type="slidenum">
              <a:rPr lang="en-US" smtClean="0"/>
              <a:pPr>
                <a:defRPr/>
              </a:pPr>
              <a:t>34</a:t>
            </a:fld>
            <a:endParaRPr lang="en-US" dirty="0"/>
          </a:p>
        </p:txBody>
      </p:sp>
    </p:spTree>
    <p:extLst>
      <p:ext uri="{BB962C8B-B14F-4D97-AF65-F5344CB8AC3E}">
        <p14:creationId xmlns:p14="http://schemas.microsoft.com/office/powerpoint/2010/main" val="2020727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1169" y="0"/>
            <a:ext cx="8229600" cy="1143000"/>
          </a:xfrm>
        </p:spPr>
        <p:txBody>
          <a:bodyPr/>
          <a:lstStyle/>
          <a:p>
            <a:pPr eaLnBrk="1" hangingPunct="1"/>
            <a:r>
              <a:rPr lang="en-US" sz="4000" dirty="0" smtClean="0"/>
              <a:t>Access to GPS Resources</a:t>
            </a:r>
          </a:p>
        </p:txBody>
      </p:sp>
      <p:sp>
        <p:nvSpPr>
          <p:cNvPr id="3" name="Content Placeholder 2"/>
          <p:cNvSpPr>
            <a:spLocks noGrp="1"/>
          </p:cNvSpPr>
          <p:nvPr>
            <p:ph idx="1"/>
          </p:nvPr>
        </p:nvSpPr>
        <p:spPr>
          <a:xfrm>
            <a:off x="457200" y="990600"/>
            <a:ext cx="8382000" cy="1143000"/>
          </a:xfrm>
        </p:spPr>
        <p:txBody>
          <a:bodyPr rtlCol="0">
            <a:normAutofit fontScale="62500" lnSpcReduction="20000"/>
          </a:bodyPr>
          <a:lstStyle/>
          <a:p>
            <a:pPr marL="0" indent="0" eaLnBrk="1" fontAlgn="auto" hangingPunct="1">
              <a:spcAft>
                <a:spcPts val="0"/>
              </a:spcAft>
              <a:buFont typeface="Arial" charset="0"/>
              <a:buNone/>
              <a:defRPr/>
            </a:pPr>
            <a:r>
              <a:rPr lang="en-US" b="1" i="1" dirty="0" smtClean="0"/>
              <a:t>Georgia Performance Standards (GPS) for Students with Significant Cognitive Disabilities</a:t>
            </a:r>
            <a:endParaRPr lang="en-US" dirty="0" smtClean="0"/>
          </a:p>
          <a:p>
            <a:pPr eaLnBrk="1" fontAlgn="auto" hangingPunct="1">
              <a:spcAft>
                <a:spcPts val="0"/>
              </a:spcAft>
              <a:buFont typeface="Arial" pitchFamily="34" charset="0"/>
              <a:buChar char="•"/>
              <a:defRPr/>
            </a:pPr>
            <a:r>
              <a:rPr lang="en-US" u="sng" dirty="0" smtClean="0">
                <a:hlinkClick r:id="rId3"/>
              </a:rPr>
              <a:t>https://www.georgiastandards.org/standards/pages/BrowseStandards/GPS-Impairment.aspx</a:t>
            </a:r>
            <a:endParaRPr lang="en-US" u="sng" dirty="0" smtClean="0"/>
          </a:p>
          <a:p>
            <a:pPr eaLnBrk="1" fontAlgn="auto" hangingPunct="1">
              <a:spcAft>
                <a:spcPts val="0"/>
              </a:spcAft>
              <a:buFont typeface="Arial" pitchFamily="34" charset="0"/>
              <a:buChar char="•"/>
              <a:defRPr/>
            </a:pPr>
            <a:endParaRPr 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599"/>
            <a:ext cx="6619875" cy="3788525"/>
          </a:xfrm>
          <a:prstGeom prst="rect">
            <a:avLst/>
          </a:prstGeom>
          <a:noFill/>
          <a:ln w="9525">
            <a:solidFill>
              <a:srgbClr val="F0D69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23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5875"/>
            <a:ext cx="8229600" cy="1143000"/>
          </a:xfrm>
        </p:spPr>
        <p:txBody>
          <a:bodyPr/>
          <a:lstStyle/>
          <a:p>
            <a:pPr eaLnBrk="1" hangingPunct="1"/>
            <a:r>
              <a:rPr lang="en-US" dirty="0" smtClean="0"/>
              <a:t>Access to CCGPS/GPS Resources</a:t>
            </a:r>
          </a:p>
        </p:txBody>
      </p:sp>
      <p:sp>
        <p:nvSpPr>
          <p:cNvPr id="3" name="Content Placeholder 2"/>
          <p:cNvSpPr>
            <a:spLocks noGrp="1"/>
          </p:cNvSpPr>
          <p:nvPr>
            <p:ph idx="1"/>
          </p:nvPr>
        </p:nvSpPr>
        <p:spPr>
          <a:xfrm>
            <a:off x="457200" y="1143000"/>
            <a:ext cx="8229600" cy="5410200"/>
          </a:xfrm>
        </p:spPr>
        <p:txBody>
          <a:bodyPr rtlCol="0">
            <a:normAutofit fontScale="47500" lnSpcReduction="20000"/>
          </a:bodyPr>
          <a:lstStyle/>
          <a:p>
            <a:pPr marL="0" indent="0" algn="ctr" eaLnBrk="1" fontAlgn="auto" hangingPunct="1">
              <a:spcAft>
                <a:spcPts val="0"/>
              </a:spcAft>
              <a:buFont typeface="Arial" charset="0"/>
              <a:buNone/>
              <a:defRPr/>
            </a:pPr>
            <a:r>
              <a:rPr lang="en-US" sz="4400" b="1" dirty="0"/>
              <a:t>Electronic Resource Board  for </a:t>
            </a:r>
            <a:r>
              <a:rPr lang="en-US" sz="4400" b="1" i="1" dirty="0"/>
              <a:t>Access to the CCGPS/GPS for </a:t>
            </a:r>
            <a:endParaRPr lang="en-US" sz="4400" b="1" i="1" dirty="0" smtClean="0"/>
          </a:p>
          <a:p>
            <a:pPr marL="0" indent="0" algn="ctr" eaLnBrk="1" fontAlgn="auto" hangingPunct="1">
              <a:spcAft>
                <a:spcPts val="0"/>
              </a:spcAft>
              <a:buFont typeface="Arial" charset="0"/>
              <a:buNone/>
              <a:defRPr/>
            </a:pPr>
            <a:r>
              <a:rPr lang="en-US" sz="4400" b="1" i="1" dirty="0" smtClean="0"/>
              <a:t>Students </a:t>
            </a:r>
            <a:r>
              <a:rPr lang="en-US" sz="4400" b="1" i="1" dirty="0"/>
              <a:t>with Significant Cognitive Disabilities</a:t>
            </a:r>
            <a:endParaRPr lang="en-US" sz="3300" dirty="0"/>
          </a:p>
          <a:p>
            <a:pPr eaLnBrk="1" fontAlgn="auto" hangingPunct="1">
              <a:spcAft>
                <a:spcPts val="0"/>
              </a:spcAft>
              <a:buFont typeface="Arial" pitchFamily="34" charset="0"/>
              <a:buChar char="•"/>
              <a:defRPr/>
            </a:pPr>
            <a:r>
              <a:rPr lang="en-US" sz="3800" b="1" dirty="0"/>
              <a:t>The Access to the CCGPS/GPS Resource Board contains: </a:t>
            </a:r>
            <a:r>
              <a:rPr lang="en-US" sz="3800" dirty="0"/>
              <a:t> </a:t>
            </a:r>
            <a:r>
              <a:rPr lang="en-US" sz="3800" b="1" dirty="0"/>
              <a:t>Free </a:t>
            </a:r>
            <a:r>
              <a:rPr lang="en-US" sz="3800" dirty="0"/>
              <a:t>downloadable activities and materials for use with students with significant cognitive disabilities across grade levels and curricular areas </a:t>
            </a:r>
          </a:p>
          <a:p>
            <a:pPr lvl="1" eaLnBrk="1" fontAlgn="auto" hangingPunct="1">
              <a:spcAft>
                <a:spcPts val="0"/>
              </a:spcAft>
              <a:buFont typeface="Arial" pitchFamily="34" charset="0"/>
              <a:buChar char="•"/>
              <a:defRPr/>
            </a:pPr>
            <a:r>
              <a:rPr lang="en-US" sz="3400" dirty="0"/>
              <a:t>Resources (internet, literature, etc.) to provide access to the general education curriculum </a:t>
            </a:r>
          </a:p>
          <a:p>
            <a:pPr lvl="1" eaLnBrk="1" fontAlgn="auto" hangingPunct="1">
              <a:spcAft>
                <a:spcPts val="0"/>
              </a:spcAft>
              <a:buFont typeface="Arial" pitchFamily="34" charset="0"/>
              <a:buChar char="•"/>
              <a:defRPr/>
            </a:pPr>
            <a:r>
              <a:rPr lang="en-US" sz="3400" dirty="0"/>
              <a:t>Adapted stories for all grade levels and directions on acquiring adapted literature </a:t>
            </a:r>
          </a:p>
          <a:p>
            <a:pPr lvl="2" eaLnBrk="1" fontAlgn="auto" hangingPunct="1">
              <a:spcAft>
                <a:spcPts val="0"/>
              </a:spcAft>
              <a:defRPr/>
            </a:pPr>
            <a:r>
              <a:rPr lang="en-US" sz="3400" dirty="0"/>
              <a:t>Instructions for acquiring adapted books</a:t>
            </a:r>
          </a:p>
          <a:p>
            <a:pPr lvl="1" eaLnBrk="1" fontAlgn="auto" hangingPunct="1">
              <a:spcAft>
                <a:spcPts val="0"/>
              </a:spcAft>
              <a:buFont typeface="Arial" pitchFamily="34" charset="0"/>
              <a:buChar char="•"/>
              <a:defRPr/>
            </a:pPr>
            <a:r>
              <a:rPr lang="en-US" sz="3400" dirty="0"/>
              <a:t>Instructional strategies and best practice guidelines </a:t>
            </a:r>
          </a:p>
          <a:p>
            <a:pPr lvl="1" eaLnBrk="1" fontAlgn="auto" hangingPunct="1">
              <a:spcAft>
                <a:spcPts val="0"/>
              </a:spcAft>
              <a:buFont typeface="Arial" pitchFamily="34" charset="0"/>
              <a:buChar char="•"/>
              <a:defRPr/>
            </a:pPr>
            <a:r>
              <a:rPr lang="en-US" sz="3400" dirty="0"/>
              <a:t>Data Sheets </a:t>
            </a:r>
          </a:p>
          <a:p>
            <a:pPr lvl="1" eaLnBrk="1" fontAlgn="auto" hangingPunct="1">
              <a:spcAft>
                <a:spcPts val="0"/>
              </a:spcAft>
              <a:buFont typeface="Arial" pitchFamily="34" charset="0"/>
              <a:buChar char="•"/>
              <a:defRPr/>
            </a:pPr>
            <a:r>
              <a:rPr lang="en-US" sz="3400" dirty="0"/>
              <a:t>Georgia Alternate Assessment (GAA) suggestions/tips </a:t>
            </a:r>
          </a:p>
          <a:p>
            <a:pPr lvl="1" eaLnBrk="1" fontAlgn="auto" hangingPunct="1">
              <a:spcAft>
                <a:spcPts val="0"/>
              </a:spcAft>
              <a:buFont typeface="Arial" pitchFamily="34" charset="0"/>
              <a:buChar char="•"/>
              <a:defRPr/>
            </a:pPr>
            <a:r>
              <a:rPr lang="en-US" sz="3400" dirty="0"/>
              <a:t>Georgia Project for Assistive Technology (GPAT) information </a:t>
            </a:r>
          </a:p>
          <a:p>
            <a:pPr lvl="1" eaLnBrk="1" fontAlgn="auto" hangingPunct="1">
              <a:spcAft>
                <a:spcPts val="0"/>
              </a:spcAft>
              <a:buFont typeface="Arial" pitchFamily="34" charset="0"/>
              <a:buChar char="•"/>
              <a:defRPr/>
            </a:pPr>
            <a:r>
              <a:rPr lang="en-US" sz="3400" dirty="0"/>
              <a:t>Activities and materials for High School Access Courses</a:t>
            </a:r>
          </a:p>
          <a:p>
            <a:pPr eaLnBrk="1" fontAlgn="auto" hangingPunct="1">
              <a:spcAft>
                <a:spcPts val="0"/>
              </a:spcAft>
              <a:buFont typeface="Arial" pitchFamily="34" charset="0"/>
              <a:buChar char="•"/>
              <a:defRPr/>
            </a:pPr>
            <a:r>
              <a:rPr lang="en-US" sz="3800" dirty="0"/>
              <a:t>To </a:t>
            </a:r>
            <a:r>
              <a:rPr lang="en-US" sz="3800" b="1" dirty="0"/>
              <a:t>register and receive your password </a:t>
            </a:r>
            <a:r>
              <a:rPr lang="en-US" sz="3800" dirty="0"/>
              <a:t>for the  </a:t>
            </a:r>
            <a:r>
              <a:rPr lang="en-US" sz="3800" i="1" dirty="0" smtClean="0"/>
              <a:t>Access </a:t>
            </a:r>
            <a:r>
              <a:rPr lang="en-US" sz="3800" i="1" dirty="0"/>
              <a:t>to the CCGPS/GPS Resource Board for Students with Significant Cognitive </a:t>
            </a:r>
            <a:r>
              <a:rPr lang="en-US" sz="3800" i="1" dirty="0" smtClean="0"/>
              <a:t>Disabilities</a:t>
            </a:r>
            <a:r>
              <a:rPr lang="en-US" sz="3800" dirty="0" smtClean="0"/>
              <a:t>:</a:t>
            </a:r>
            <a:endParaRPr lang="en-US" sz="3800" dirty="0"/>
          </a:p>
          <a:p>
            <a:pPr lvl="1">
              <a:buFont typeface="Arial" pitchFamily="34" charset="0"/>
              <a:buChar char="•"/>
              <a:defRPr/>
            </a:pPr>
            <a:r>
              <a:rPr lang="en-US" sz="3400" dirty="0"/>
              <a:t>send an e-mail with your </a:t>
            </a:r>
            <a:r>
              <a:rPr lang="en-US" sz="3400" b="1" dirty="0"/>
              <a:t>first/last name </a:t>
            </a:r>
            <a:r>
              <a:rPr lang="en-US" sz="3400" dirty="0"/>
              <a:t>and your </a:t>
            </a:r>
            <a:r>
              <a:rPr lang="en-US" sz="3400" b="1" dirty="0"/>
              <a:t>preferred e-mail address </a:t>
            </a:r>
            <a:r>
              <a:rPr lang="en-US" sz="3400" dirty="0"/>
              <a:t>to </a:t>
            </a:r>
            <a:r>
              <a:rPr lang="en-US" sz="3400" b="1" dirty="0"/>
              <a:t>one </a:t>
            </a:r>
            <a:r>
              <a:rPr lang="en-US" sz="3400" dirty="0"/>
              <a:t>of the following persons: </a:t>
            </a:r>
            <a:endParaRPr lang="en-US" sz="3400" dirty="0" smtClean="0"/>
          </a:p>
          <a:p>
            <a:pPr lvl="2">
              <a:buFont typeface="Arial" pitchFamily="34" charset="0"/>
              <a:buChar char="•"/>
              <a:defRPr/>
            </a:pPr>
            <a:r>
              <a:rPr lang="en-US" sz="3800" dirty="0"/>
              <a:t>Debbie Reagin (dreagin@doe.k12.ga.us</a:t>
            </a:r>
            <a:r>
              <a:rPr lang="en-US" sz="3800" dirty="0" smtClean="0"/>
              <a:t>)</a:t>
            </a:r>
          </a:p>
          <a:p>
            <a:pPr lvl="2">
              <a:defRPr/>
            </a:pPr>
            <a:r>
              <a:rPr lang="en-US" sz="3800" dirty="0" smtClean="0"/>
              <a:t>Kayse </a:t>
            </a:r>
            <a:r>
              <a:rPr lang="en-US" sz="3800" dirty="0"/>
              <a:t>Harshaw (sharshaw@doe.k12.ga.us) </a:t>
            </a:r>
          </a:p>
        </p:txBody>
      </p:sp>
      <p:sp>
        <p:nvSpPr>
          <p:cNvPr id="4" name="Slide Number Placeholder 3"/>
          <p:cNvSpPr>
            <a:spLocks noGrp="1"/>
          </p:cNvSpPr>
          <p:nvPr>
            <p:ph type="sldNum" sz="quarter" idx="10"/>
          </p:nvPr>
        </p:nvSpPr>
        <p:spPr/>
        <p:txBody>
          <a:bodyPr/>
          <a:lstStyle/>
          <a:p>
            <a:pPr>
              <a:defRPr/>
            </a:pPr>
            <a:fld id="{188BFBBB-7AE9-423B-9C26-ADEEB475DF6A}" type="slidenum">
              <a:rPr lang="en-US" smtClean="0"/>
              <a:pPr>
                <a:defRPr/>
              </a:pPr>
              <a:t>36</a:t>
            </a:fld>
            <a:endParaRPr lang="en-US" dirty="0"/>
          </a:p>
        </p:txBody>
      </p:sp>
    </p:spTree>
    <p:extLst>
      <p:ext uri="{BB962C8B-B14F-4D97-AF65-F5344CB8AC3E}">
        <p14:creationId xmlns:p14="http://schemas.microsoft.com/office/powerpoint/2010/main" val="775333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229600" cy="1143000"/>
          </a:xfrm>
        </p:spPr>
        <p:txBody>
          <a:bodyPr/>
          <a:lstStyle/>
          <a:p>
            <a:pPr eaLnBrk="1" hangingPunct="1"/>
            <a:r>
              <a:rPr lang="en-US" dirty="0" smtClean="0"/>
              <a:t>Access to CCGPS/GPS Resources</a:t>
            </a:r>
          </a:p>
        </p:txBody>
      </p:sp>
      <p:sp>
        <p:nvSpPr>
          <p:cNvPr id="3" name="Content Placeholder 2"/>
          <p:cNvSpPr>
            <a:spLocks noGrp="1"/>
          </p:cNvSpPr>
          <p:nvPr>
            <p:ph idx="1"/>
          </p:nvPr>
        </p:nvSpPr>
        <p:spPr>
          <a:xfrm>
            <a:off x="457200" y="1295400"/>
            <a:ext cx="8458200" cy="4572000"/>
          </a:xfrm>
        </p:spPr>
        <p:txBody>
          <a:bodyPr rtlCol="0">
            <a:normAutofit fontScale="55000" lnSpcReduction="20000"/>
          </a:bodyPr>
          <a:lstStyle/>
          <a:p>
            <a:pPr marL="0" indent="0" eaLnBrk="1" fontAlgn="auto" hangingPunct="1">
              <a:spcAft>
                <a:spcPts val="0"/>
              </a:spcAft>
              <a:buFont typeface="Arial" charset="0"/>
              <a:buNone/>
              <a:defRPr/>
            </a:pPr>
            <a:r>
              <a:rPr lang="en-US" sz="3800" b="1" dirty="0"/>
              <a:t>Recorded Webinars</a:t>
            </a:r>
          </a:p>
          <a:p>
            <a:pPr eaLnBrk="1" fontAlgn="auto" hangingPunct="1">
              <a:spcAft>
                <a:spcPts val="0"/>
              </a:spcAft>
              <a:buFont typeface="Arial" pitchFamily="34" charset="0"/>
              <a:buChar char="•"/>
              <a:defRPr/>
            </a:pPr>
            <a:r>
              <a:rPr lang="en-US" dirty="0"/>
              <a:t>Check schedule for recorded webinars and upcoming live webinars:</a:t>
            </a:r>
          </a:p>
          <a:p>
            <a:pPr marL="457200" lvl="1" indent="0">
              <a:buFont typeface="Wingdings" pitchFamily="2" charset="2"/>
              <a:buNone/>
              <a:defRPr/>
            </a:pPr>
            <a:r>
              <a:rPr lang="en-US" sz="3800" dirty="0">
                <a:hlinkClick r:id="rId3"/>
              </a:rPr>
              <a:t>http://www.gadoe.org/Curriculum-Instruction-and-Assessment/Special-Education-Services/Pages/Recorded-Webinars.aspx</a:t>
            </a:r>
            <a:endParaRPr lang="en-US" sz="3800" dirty="0"/>
          </a:p>
          <a:p>
            <a:pPr marL="457200" lvl="1" indent="0">
              <a:buFont typeface="Wingdings" pitchFamily="2" charset="2"/>
              <a:buNone/>
              <a:defRPr/>
            </a:pPr>
            <a:endParaRPr lang="en-US" sz="2200" dirty="0" smtClean="0"/>
          </a:p>
          <a:p>
            <a:pPr marL="0" lvl="1" indent="0">
              <a:buFont typeface="Wingdings" pitchFamily="2" charset="2"/>
              <a:buNone/>
              <a:defRPr/>
            </a:pPr>
            <a:r>
              <a:rPr lang="en-US" sz="3800" dirty="0" smtClean="0"/>
              <a:t>Suggested </a:t>
            </a:r>
            <a:r>
              <a:rPr lang="en-US" sz="3800" dirty="0"/>
              <a:t>webinars:</a:t>
            </a:r>
          </a:p>
          <a:p>
            <a:pPr marL="0" indent="0" eaLnBrk="1" fontAlgn="auto" hangingPunct="1">
              <a:spcAft>
                <a:spcPts val="0"/>
              </a:spcAft>
              <a:buFont typeface="Arial" charset="0"/>
              <a:buNone/>
              <a:defRPr/>
            </a:pPr>
            <a:endParaRPr lang="en-US" sz="1900" dirty="0"/>
          </a:p>
          <a:p>
            <a:pPr eaLnBrk="1" fontAlgn="auto" hangingPunct="1">
              <a:spcAft>
                <a:spcPts val="0"/>
              </a:spcAft>
              <a:buFont typeface="Arial" pitchFamily="34" charset="0"/>
              <a:buChar char="•"/>
              <a:defRPr/>
            </a:pPr>
            <a:r>
              <a:rPr lang="en-US" dirty="0"/>
              <a:t>Giving Access to Science Standards - Linking Science and Life Skills and Experiences, November 5, 2009	</a:t>
            </a:r>
          </a:p>
          <a:p>
            <a:pPr eaLnBrk="1" fontAlgn="auto" hangingPunct="1">
              <a:spcAft>
                <a:spcPts val="0"/>
              </a:spcAft>
              <a:buFont typeface="Arial" pitchFamily="34" charset="0"/>
              <a:buChar char="•"/>
              <a:defRPr/>
            </a:pPr>
            <a:r>
              <a:rPr lang="en-US" dirty="0"/>
              <a:t>Giving Access to Social Studies Standards - Relating Themes in Social Studies to Relevant Life Skills and Experiences, December 10, 2009 </a:t>
            </a:r>
          </a:p>
          <a:p>
            <a:pPr eaLnBrk="1" fontAlgn="auto" hangingPunct="1">
              <a:spcAft>
                <a:spcPts val="0"/>
              </a:spcAft>
              <a:buFont typeface="Arial" pitchFamily="34" charset="0"/>
              <a:buChar char="•"/>
              <a:defRPr/>
            </a:pPr>
            <a:r>
              <a:rPr lang="en-US" dirty="0"/>
              <a:t>Access to ELA: Writing Skills for Students with Significant Cognitive Disabilities , January 24, 2011 	</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Additional webinars and information for CCGPS ELA and Mathematics activities are being developed and will be announced soon</a:t>
            </a:r>
            <a:r>
              <a:rPr lang="en-US" dirty="0" smtClean="0"/>
              <a:t>.</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pPr>
              <a:defRPr/>
            </a:pPr>
            <a:fld id="{16524ADF-0F12-41FA-980B-E5EB2F70724B}" type="slidenum">
              <a:rPr lang="en-US" smtClean="0"/>
              <a:pPr>
                <a:defRPr/>
              </a:pPr>
              <a:t>37</a:t>
            </a:fld>
            <a:endParaRPr lang="en-US" dirty="0"/>
          </a:p>
        </p:txBody>
      </p:sp>
    </p:spTree>
    <p:extLst>
      <p:ext uri="{BB962C8B-B14F-4D97-AF65-F5344CB8AC3E}">
        <p14:creationId xmlns:p14="http://schemas.microsoft.com/office/powerpoint/2010/main" val="1805832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143000"/>
          </a:xfrm>
        </p:spPr>
        <p:txBody>
          <a:bodyPr/>
          <a:lstStyle/>
          <a:p>
            <a:pPr eaLnBrk="1" hangingPunct="1"/>
            <a:r>
              <a:rPr lang="en-US" dirty="0" smtClean="0"/>
              <a:t>CCGPS Resources</a:t>
            </a:r>
          </a:p>
        </p:txBody>
      </p:sp>
      <p:sp>
        <p:nvSpPr>
          <p:cNvPr id="3" name="Content Placeholder 2"/>
          <p:cNvSpPr>
            <a:spLocks noGrp="1"/>
          </p:cNvSpPr>
          <p:nvPr>
            <p:ph idx="1"/>
          </p:nvPr>
        </p:nvSpPr>
        <p:spPr>
          <a:xfrm>
            <a:off x="304800" y="1066800"/>
            <a:ext cx="8382000" cy="5410200"/>
          </a:xfrm>
        </p:spPr>
        <p:txBody>
          <a:bodyPr rtlCol="0">
            <a:normAutofit/>
          </a:bodyPr>
          <a:lstStyle/>
          <a:p>
            <a:pPr eaLnBrk="1" fontAlgn="auto" hangingPunct="1">
              <a:spcAft>
                <a:spcPts val="0"/>
              </a:spcAft>
              <a:buFont typeface="Arial" pitchFamily="34" charset="0"/>
              <a:buChar char="•"/>
              <a:defRPr/>
            </a:pPr>
            <a:r>
              <a:rPr lang="en-US" sz="3000" dirty="0" smtClean="0"/>
              <a:t>Georgia Public Broadcasting/GaDOE </a:t>
            </a:r>
          </a:p>
          <a:p>
            <a:pPr marL="457200" lvl="1" indent="0" eaLnBrk="1" fontAlgn="auto" hangingPunct="1">
              <a:spcAft>
                <a:spcPts val="0"/>
              </a:spcAft>
              <a:buNone/>
              <a:defRPr/>
            </a:pPr>
            <a:r>
              <a:rPr lang="en-US" sz="2600" dirty="0" smtClean="0">
                <a:hlinkClick r:id="rId2"/>
              </a:rPr>
              <a:t>http://www.gpb.org/education/common-core</a:t>
            </a:r>
            <a:endParaRPr lang="en-US" sz="2600" dirty="0" smtClean="0"/>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marL="0" indent="0" eaLnBrk="1" fontAlgn="auto" hangingPunct="1">
              <a:spcAft>
                <a:spcPts val="0"/>
              </a:spcAft>
              <a:buNone/>
              <a:defRPr/>
            </a:pPr>
            <a:endParaRPr lang="en-US" dirty="0" smtClean="0"/>
          </a:p>
          <a:p>
            <a:pPr eaLnBrk="1" fontAlgn="auto" hangingPunct="1">
              <a:spcAft>
                <a:spcPts val="0"/>
              </a:spcAft>
              <a:buFont typeface="Arial" pitchFamily="34" charset="0"/>
              <a:buChar char="•"/>
              <a:defRPr/>
            </a:pPr>
            <a:r>
              <a:rPr lang="en-US" sz="2800" dirty="0" smtClean="0"/>
              <a:t>GeorgiaStandards.org</a:t>
            </a:r>
          </a:p>
          <a:p>
            <a:pPr marL="457200" lvl="1" indent="0" eaLnBrk="1" fontAlgn="auto" hangingPunct="1">
              <a:spcAft>
                <a:spcPts val="0"/>
              </a:spcAft>
              <a:buNone/>
              <a:defRPr/>
            </a:pPr>
            <a:r>
              <a:rPr lang="en-US" sz="2400" dirty="0" smtClean="0">
                <a:hlinkClick r:id="rId3"/>
              </a:rPr>
              <a:t>https://www.georgiastandards.org/Pages/default.aspx</a:t>
            </a:r>
            <a:endParaRPr lang="en-US" sz="2400" dirty="0" smtClean="0"/>
          </a:p>
          <a:p>
            <a:pPr lvl="1" eaLnBrk="1" fontAlgn="auto" hangingPunct="1">
              <a:spcAft>
                <a:spcPts val="0"/>
              </a:spcAft>
              <a:buFont typeface="Arial" pitchFamily="34" charset="0"/>
              <a:buChar char="–"/>
              <a:defRPr/>
            </a:pPr>
            <a:endParaRPr lang="en-US" dirty="0" smtClean="0"/>
          </a:p>
        </p:txBody>
      </p:sp>
      <p:pic>
        <p:nvPicPr>
          <p:cNvPr id="286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133600"/>
            <a:ext cx="3355975"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133600"/>
            <a:ext cx="3352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910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52400"/>
            <a:ext cx="8839200" cy="1143000"/>
          </a:xfrm>
        </p:spPr>
        <p:txBody>
          <a:bodyPr/>
          <a:lstStyle/>
          <a:p>
            <a:r>
              <a:rPr lang="en-US" dirty="0" smtClean="0"/>
              <a:t>CCGPS Website</a:t>
            </a:r>
            <a:endParaRPr lang="en-US"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39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200900" cy="435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19150" y="5632815"/>
            <a:ext cx="7391400" cy="646331"/>
          </a:xfrm>
          <a:prstGeom prst="rect">
            <a:avLst/>
          </a:prstGeom>
          <a:noFill/>
        </p:spPr>
        <p:txBody>
          <a:bodyPr wrap="square" rtlCol="0">
            <a:spAutoFit/>
          </a:bodyPr>
          <a:lstStyle/>
          <a:p>
            <a:r>
              <a:rPr lang="en-US" dirty="0">
                <a:hlinkClick r:id="rId3"/>
              </a:rPr>
              <a:t>https://</a:t>
            </a:r>
            <a:r>
              <a:rPr lang="en-US" dirty="0" smtClean="0">
                <a:hlinkClick r:id="rId3"/>
              </a:rPr>
              <a:t>www.georgiastandards.org/Common-Core/Pages/default.aspx</a:t>
            </a:r>
            <a:endParaRPr lang="en-US" dirty="0" smtClean="0"/>
          </a:p>
          <a:p>
            <a:endParaRPr lang="en-US" dirty="0"/>
          </a:p>
        </p:txBody>
      </p:sp>
    </p:spTree>
    <p:extLst>
      <p:ext uri="{BB962C8B-B14F-4D97-AF65-F5344CB8AC3E}">
        <p14:creationId xmlns:p14="http://schemas.microsoft.com/office/powerpoint/2010/main" val="843487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 and Assessment</a:t>
            </a:r>
            <a:endParaRPr lang="en-US" dirty="0"/>
          </a:p>
        </p:txBody>
      </p:sp>
      <p:sp>
        <p:nvSpPr>
          <p:cNvPr id="3" name="Content Placeholder 2"/>
          <p:cNvSpPr>
            <a:spLocks noGrp="1"/>
          </p:cNvSpPr>
          <p:nvPr>
            <p:ph idx="1"/>
          </p:nvPr>
        </p:nvSpPr>
        <p:spPr>
          <a:xfrm>
            <a:off x="457200" y="1676400"/>
            <a:ext cx="8229600" cy="4267200"/>
          </a:xfrm>
        </p:spPr>
        <p:txBody>
          <a:bodyPr>
            <a:normAutofit lnSpcReduction="10000"/>
          </a:bodyPr>
          <a:lstStyle/>
          <a:p>
            <a:r>
              <a:rPr lang="en-US" sz="2400" dirty="0" smtClean="0"/>
              <a:t>Assessment of a student’s knowledge is demonstrated through the student’s communication.</a:t>
            </a:r>
          </a:p>
          <a:p>
            <a:pPr lvl="1"/>
            <a:r>
              <a:rPr lang="en-US" sz="2400" dirty="0" smtClean="0"/>
              <a:t>Communication is how the student lets others know what he knows or understands.</a:t>
            </a:r>
          </a:p>
          <a:p>
            <a:r>
              <a:rPr lang="en-US" sz="2400" dirty="0" smtClean="0"/>
              <a:t>All students communicate.</a:t>
            </a:r>
          </a:p>
          <a:p>
            <a:pPr marL="457200" lvl="1" indent="0">
              <a:buNone/>
            </a:pPr>
            <a:r>
              <a:rPr lang="en-US" sz="2400" dirty="0" smtClean="0">
                <a:solidFill>
                  <a:srgbClr val="CC6600"/>
                </a:solidFill>
              </a:rPr>
              <a:t>	“One cannot not communicate!”</a:t>
            </a:r>
          </a:p>
          <a:p>
            <a:pPr marL="2743200" lvl="6" indent="0">
              <a:buNone/>
            </a:pPr>
            <a:r>
              <a:rPr lang="en-US" sz="2400" dirty="0" smtClean="0">
                <a:solidFill>
                  <a:srgbClr val="CC6600"/>
                </a:solidFill>
              </a:rPr>
              <a:t>	Paul Watzlawick</a:t>
            </a:r>
          </a:p>
          <a:p>
            <a:r>
              <a:rPr lang="en-US" sz="2400" dirty="0" smtClean="0"/>
              <a:t>What behaviors does your student exhibit in response to interaction?</a:t>
            </a:r>
          </a:p>
          <a:p>
            <a:pPr lvl="1"/>
            <a:r>
              <a:rPr lang="en-US" sz="2000" dirty="0" smtClean="0"/>
              <a:t>How can you shape those behaviors to respond to standards based activities?</a:t>
            </a:r>
          </a:p>
          <a:p>
            <a:endParaRPr lang="en-US" dirty="0" smtClean="0"/>
          </a:p>
          <a:p>
            <a:endParaRPr lang="en-US" dirty="0" smtClean="0"/>
          </a:p>
          <a:p>
            <a:pPr lvl="5"/>
            <a:endParaRPr lang="en-US" dirty="0" smtClean="0"/>
          </a:p>
        </p:txBody>
      </p:sp>
    </p:spTree>
    <p:extLst>
      <p:ext uri="{BB962C8B-B14F-4D97-AF65-F5344CB8AC3E}">
        <p14:creationId xmlns:p14="http://schemas.microsoft.com/office/powerpoint/2010/main" val="2846570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CCGPS Links</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sz="2800" dirty="0" smtClean="0"/>
              <a:t>CCGPS</a:t>
            </a:r>
          </a:p>
          <a:p>
            <a:pPr marL="0" indent="0" eaLnBrk="1" fontAlgn="auto" hangingPunct="1">
              <a:spcAft>
                <a:spcPts val="0"/>
              </a:spcAft>
              <a:buNone/>
              <a:defRPr/>
            </a:pPr>
            <a:r>
              <a:rPr lang="en-US" sz="2200" dirty="0" smtClean="0">
                <a:hlinkClick r:id="rId2"/>
              </a:rPr>
              <a:t>http://www.gadoe.org/Curriculum-Instruction-and-Assessment/Curriculum-and-Instruction/Pages/CCGPS.aspx</a:t>
            </a:r>
            <a:r>
              <a:rPr lang="en-US" sz="2200" dirty="0" smtClean="0"/>
              <a:t> </a:t>
            </a:r>
          </a:p>
          <a:p>
            <a:pPr marL="0" indent="0" eaLnBrk="1" fontAlgn="auto" hangingPunct="1">
              <a:spcAft>
                <a:spcPts val="0"/>
              </a:spcAft>
              <a:buNone/>
              <a:defRPr/>
            </a:pPr>
            <a:r>
              <a:rPr lang="en-US" sz="2800" dirty="0" smtClean="0"/>
              <a:t>ELA</a:t>
            </a:r>
          </a:p>
          <a:p>
            <a:pPr marL="0" indent="0" eaLnBrk="1" fontAlgn="auto" hangingPunct="1">
              <a:spcAft>
                <a:spcPts val="0"/>
              </a:spcAft>
              <a:buNone/>
              <a:defRPr/>
            </a:pPr>
            <a:r>
              <a:rPr lang="en-US" sz="2200" dirty="0" smtClean="0">
                <a:hlinkClick r:id="rId3"/>
              </a:rPr>
              <a:t>https://www.georgiastandards.org/Common-Core/Pages/ELA.aspx</a:t>
            </a:r>
            <a:endParaRPr lang="en-US" sz="2200" dirty="0" smtClean="0"/>
          </a:p>
          <a:p>
            <a:pPr marL="0" indent="0" eaLnBrk="1" fontAlgn="auto" hangingPunct="1">
              <a:spcAft>
                <a:spcPts val="0"/>
              </a:spcAft>
              <a:buNone/>
              <a:defRPr/>
            </a:pPr>
            <a:r>
              <a:rPr lang="en-US" sz="2800" dirty="0" smtClean="0"/>
              <a:t>Mathematics</a:t>
            </a:r>
          </a:p>
          <a:p>
            <a:pPr marL="0" indent="0" eaLnBrk="1" fontAlgn="auto" hangingPunct="1">
              <a:spcAft>
                <a:spcPts val="0"/>
              </a:spcAft>
              <a:buNone/>
              <a:defRPr/>
            </a:pPr>
            <a:r>
              <a:rPr lang="en-US" sz="2200" dirty="0" smtClean="0">
                <a:hlinkClick r:id="rId4"/>
              </a:rPr>
              <a:t>https://www.georgiastandards.org/Common-Core/Pages/Math.aspx</a:t>
            </a:r>
            <a:endParaRPr lang="en-US" sz="2200" dirty="0" smtClean="0"/>
          </a:p>
          <a:p>
            <a:pPr marL="0" indent="0" eaLnBrk="1" fontAlgn="auto" hangingPunct="1">
              <a:spcAft>
                <a:spcPts val="0"/>
              </a:spcAft>
              <a:buNone/>
              <a:defRPr/>
            </a:pPr>
            <a:r>
              <a:rPr lang="en-US" sz="2800" dirty="0" smtClean="0"/>
              <a:t>GeorgiaStandards.org– Links to GPS and CCGPS</a:t>
            </a:r>
          </a:p>
          <a:p>
            <a:pPr marL="0" indent="0" eaLnBrk="1" fontAlgn="auto" hangingPunct="1">
              <a:spcAft>
                <a:spcPts val="0"/>
              </a:spcAft>
              <a:buNone/>
              <a:defRPr/>
            </a:pPr>
            <a:r>
              <a:rPr lang="en-US" sz="2000" dirty="0" smtClean="0">
                <a:hlinkClick r:id="rId5"/>
              </a:rPr>
              <a:t>https://www.georgiastandards.org/Pages/default.aspx</a:t>
            </a:r>
            <a:endParaRPr lang="en-US" sz="2000" dirty="0" smtClean="0"/>
          </a:p>
          <a:p>
            <a:pPr eaLnBrk="1" fontAlgn="auto" hangingPunct="1">
              <a:spcAft>
                <a:spcPts val="0"/>
              </a:spcAft>
              <a:buFont typeface="Arial" pitchFamily="34" charset="0"/>
              <a:buChar char="•"/>
              <a:defRPr/>
            </a:pPr>
            <a:endParaRPr lang="en-US" sz="2000" dirty="0" smtClean="0"/>
          </a:p>
        </p:txBody>
      </p:sp>
    </p:spTree>
    <p:extLst>
      <p:ext uri="{BB962C8B-B14F-4D97-AF65-F5344CB8AC3E}">
        <p14:creationId xmlns:p14="http://schemas.microsoft.com/office/powerpoint/2010/main" val="2688581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96962"/>
          </a:xfrm>
        </p:spPr>
        <p:txBody>
          <a:bodyPr>
            <a:normAutofit fontScale="90000"/>
          </a:bodyPr>
          <a:lstStyle/>
          <a:p>
            <a:r>
              <a:rPr lang="en-US" dirty="0" smtClean="0">
                <a:solidFill>
                  <a:srgbClr val="663300"/>
                </a:solidFill>
              </a:rPr>
              <a:t>Welcome to Module B                                </a:t>
            </a:r>
            <a:br>
              <a:rPr lang="en-US" dirty="0" smtClean="0">
                <a:solidFill>
                  <a:srgbClr val="663300"/>
                </a:solidFill>
              </a:rPr>
            </a:br>
            <a:r>
              <a:rPr lang="en-US" dirty="0" smtClean="0">
                <a:solidFill>
                  <a:srgbClr val="663300"/>
                </a:solidFill>
              </a:rPr>
              <a:t>Aligning Assessment Tasks to CCGPS</a:t>
            </a:r>
            <a:endParaRPr lang="en-US" dirty="0"/>
          </a:p>
        </p:txBody>
      </p:sp>
      <p:sp>
        <p:nvSpPr>
          <p:cNvPr id="5" name="Content Placeholder 4"/>
          <p:cNvSpPr>
            <a:spLocks noGrp="1"/>
          </p:cNvSpPr>
          <p:nvPr>
            <p:ph idx="1"/>
          </p:nvPr>
        </p:nvSpPr>
        <p:spPr/>
        <p:txBody>
          <a:bodyPr>
            <a:normAutofit fontScale="70000" lnSpcReduction="20000"/>
          </a:bodyPr>
          <a:lstStyle/>
          <a:p>
            <a:pPr marL="0" indent="0" algn="ctr">
              <a:spcBef>
                <a:spcPts val="0"/>
              </a:spcBef>
              <a:buNone/>
              <a:defRPr/>
            </a:pPr>
            <a:r>
              <a:rPr lang="en-US" sz="2400" b="1" dirty="0"/>
              <a:t>This session will begin at </a:t>
            </a:r>
            <a:r>
              <a:rPr lang="en-US" sz="2400" b="1" dirty="0" smtClean="0"/>
              <a:t>2:45 </a:t>
            </a:r>
            <a:r>
              <a:rPr lang="en-US" sz="2400" b="1" dirty="0"/>
              <a:t>p.m.  </a:t>
            </a:r>
          </a:p>
          <a:p>
            <a:pPr marL="0" indent="0">
              <a:spcBef>
                <a:spcPts val="0"/>
              </a:spcBef>
              <a:buNone/>
              <a:defRPr/>
            </a:pPr>
            <a:endParaRPr lang="en-US" sz="2000" b="1" dirty="0" smtClean="0">
              <a:solidFill>
                <a:srgbClr val="C00000"/>
              </a:solidFill>
            </a:endParaRPr>
          </a:p>
          <a:p>
            <a:pPr marL="0" indent="0">
              <a:spcBef>
                <a:spcPts val="0"/>
              </a:spcBef>
              <a:buNone/>
              <a:defRPr/>
            </a:pPr>
            <a:r>
              <a:rPr lang="en-US" sz="2000" b="1" dirty="0" smtClean="0">
                <a:solidFill>
                  <a:srgbClr val="C00000"/>
                </a:solidFill>
              </a:rPr>
              <a:t>The </a:t>
            </a:r>
            <a:r>
              <a:rPr lang="en-US" sz="2000" b="1" dirty="0">
                <a:solidFill>
                  <a:srgbClr val="C00000"/>
                </a:solidFill>
              </a:rPr>
              <a:t>PowerPoint is located in the GAA Presentations Portlet at this location: </a:t>
            </a:r>
            <a:endParaRPr lang="en-US" sz="2400" dirty="0" smtClean="0">
              <a:ea typeface="ＭＳ Ｐゴシック" pitchFamily="34" charset="-128"/>
              <a:hlinkClick r:id=""/>
            </a:endParaRPr>
          </a:p>
          <a:p>
            <a:pPr marL="0" lvl="1" indent="0" algn="ctr">
              <a:buFont typeface="Wingdings" pitchFamily="2" charset="2"/>
              <a:buNone/>
              <a:defRPr/>
            </a:pPr>
            <a:r>
              <a:rPr lang="en-US" sz="2400" dirty="0" smtClean="0">
                <a:ea typeface="ＭＳ Ｐゴシック" pitchFamily="34" charset="-128"/>
                <a:hlinkClick r:id=""/>
              </a:rPr>
              <a:t>http</a:t>
            </a:r>
            <a:r>
              <a:rPr lang="en-US" sz="2400" dirty="0">
                <a:ea typeface="ＭＳ Ｐゴシック" pitchFamily="34" charset="-128"/>
                <a:hlinkClick r:id="rId2"/>
              </a:rPr>
              <a:t>://www.gadoe.org/Curriculum-Instruction-and-Assessment/Assessment/Pages/GAA-Presentations.aspx</a:t>
            </a:r>
            <a:endParaRPr lang="en-US" sz="2400" dirty="0">
              <a:ea typeface="ＭＳ Ｐゴシック" pitchFamily="34" charset="-128"/>
            </a:endParaRPr>
          </a:p>
          <a:p>
            <a:pPr marL="0" indent="0">
              <a:spcBef>
                <a:spcPts val="0"/>
              </a:spcBef>
              <a:spcAft>
                <a:spcPts val="600"/>
              </a:spcAft>
              <a:buNone/>
              <a:defRPr/>
            </a:pPr>
            <a:endParaRPr lang="en-US" sz="2600" b="1" dirty="0">
              <a:solidFill>
                <a:srgbClr val="663300"/>
              </a:solidFill>
            </a:endParaRPr>
          </a:p>
          <a:p>
            <a:pPr marL="0" indent="0">
              <a:spcBef>
                <a:spcPts val="0"/>
              </a:spcBef>
              <a:spcAft>
                <a:spcPts val="600"/>
              </a:spcAft>
              <a:buNone/>
              <a:defRPr/>
            </a:pPr>
            <a:r>
              <a:rPr lang="en-US" sz="2600" b="1" dirty="0" smtClean="0">
                <a:solidFill>
                  <a:srgbClr val="C00000"/>
                </a:solidFill>
              </a:rPr>
              <a:t>While </a:t>
            </a:r>
            <a:r>
              <a:rPr lang="en-US" sz="2600" b="1" dirty="0">
                <a:solidFill>
                  <a:srgbClr val="C00000"/>
                </a:solidFill>
              </a:rPr>
              <a:t>you are waiting, please do the following:</a:t>
            </a:r>
          </a:p>
          <a:p>
            <a:pPr>
              <a:buFont typeface="Arial" charset="0"/>
              <a:buChar char="•"/>
            </a:pPr>
            <a:r>
              <a:rPr lang="en-US" sz="2000" dirty="0">
                <a:solidFill>
                  <a:srgbClr val="C00000"/>
                </a:solidFill>
              </a:rPr>
              <a:t>U</a:t>
            </a:r>
            <a:r>
              <a:rPr lang="en-US" sz="2000" dirty="0" smtClean="0">
                <a:solidFill>
                  <a:srgbClr val="C00000"/>
                </a:solidFill>
              </a:rPr>
              <a:t>se the Audio Setup Wizard in the Tools Menu to configure and  test your audio settings before the presentation begins.</a:t>
            </a:r>
          </a:p>
          <a:p>
            <a:pPr>
              <a:buFont typeface="Arial" charset="0"/>
              <a:buChar char="•"/>
            </a:pPr>
            <a:endParaRPr lang="en-US" sz="2000" dirty="0" smtClean="0">
              <a:solidFill>
                <a:srgbClr val="C00000"/>
              </a:solidFill>
            </a:endParaRPr>
          </a:p>
          <a:p>
            <a:pPr>
              <a:buFont typeface="Wingdings" pitchFamily="2" charset="2"/>
              <a:buChar char="§"/>
              <a:defRPr/>
            </a:pPr>
            <a:r>
              <a:rPr lang="en-US" sz="2000" dirty="0">
                <a:solidFill>
                  <a:srgbClr val="C00000"/>
                </a:solidFill>
              </a:rPr>
              <a:t>Confirm your connection speed by going to:</a:t>
            </a:r>
          </a:p>
          <a:p>
            <a:pPr lvl="1">
              <a:buFont typeface="Arial" charset="0"/>
              <a:buChar char="•"/>
              <a:defRPr/>
            </a:pPr>
            <a:r>
              <a:rPr lang="en-US" sz="2000" i="1" dirty="0">
                <a:solidFill>
                  <a:srgbClr val="C00000"/>
                </a:solidFill>
              </a:rPr>
              <a:t>Tools – Preferences – Connection </a:t>
            </a:r>
            <a:r>
              <a:rPr lang="en-US" sz="2000" i="1" dirty="0" smtClean="0">
                <a:solidFill>
                  <a:srgbClr val="C00000"/>
                </a:solidFill>
              </a:rPr>
              <a:t>speed</a:t>
            </a:r>
          </a:p>
          <a:p>
            <a:pPr marL="457200" lvl="1" indent="0">
              <a:buNone/>
              <a:defRPr/>
            </a:pPr>
            <a:endParaRPr lang="en-US" sz="2000" b="1" i="1" dirty="0">
              <a:solidFill>
                <a:srgbClr val="C00000"/>
              </a:solidFill>
            </a:endParaRPr>
          </a:p>
          <a:p>
            <a:pPr>
              <a:buFont typeface="Arial" charset="0"/>
              <a:buChar char="•"/>
            </a:pPr>
            <a:r>
              <a:rPr lang="en-US" sz="2000" dirty="0" smtClean="0">
                <a:solidFill>
                  <a:srgbClr val="C00000"/>
                </a:solidFill>
              </a:rPr>
              <a:t>To eliminate interference from background noise in your area, leave the Talk Button on mute.</a:t>
            </a:r>
          </a:p>
          <a:p>
            <a:pPr>
              <a:buFont typeface="Arial" charset="0"/>
              <a:buChar char="•"/>
            </a:pPr>
            <a:endParaRPr lang="en-US" sz="2000" dirty="0" smtClean="0">
              <a:solidFill>
                <a:srgbClr val="C00000"/>
              </a:solidFill>
            </a:endParaRPr>
          </a:p>
          <a:p>
            <a:pPr>
              <a:buFont typeface="Arial" charset="0"/>
              <a:buChar char="•"/>
            </a:pPr>
            <a:r>
              <a:rPr lang="en-US" sz="2000" dirty="0" smtClean="0">
                <a:solidFill>
                  <a:srgbClr val="C00000"/>
                </a:solidFill>
              </a:rPr>
              <a:t>Due to the number of participants, we request that questions are submitted via the Chat Box.</a:t>
            </a:r>
          </a:p>
          <a:p>
            <a:pPr marL="0" indent="0">
              <a:buNone/>
            </a:pPr>
            <a:endParaRPr lang="en-US" sz="2000" dirty="0" smtClean="0">
              <a:solidFill>
                <a:srgbClr val="C00000"/>
              </a:solidFill>
            </a:endParaRPr>
          </a:p>
          <a:p>
            <a:pPr>
              <a:buFont typeface="Arial" charset="0"/>
              <a:buChar char="•"/>
            </a:pPr>
            <a:r>
              <a:rPr lang="en-US" sz="2000" dirty="0" smtClean="0">
                <a:solidFill>
                  <a:srgbClr val="C00000"/>
                </a:solidFill>
              </a:rPr>
              <a:t>Logon with your name and the name of your district beside it (e. g., Deborah Houston – Elbert County).  </a:t>
            </a:r>
            <a:r>
              <a:rPr lang="en-US" sz="2000" b="1" dirty="0" smtClean="0">
                <a:solidFill>
                  <a:srgbClr val="C00000"/>
                </a:solidFill>
              </a:rPr>
              <a:t>If you have already logged on, place your name and district name in the Chat </a:t>
            </a:r>
            <a:r>
              <a:rPr lang="en-US" sz="2000" b="1" dirty="0">
                <a:solidFill>
                  <a:srgbClr val="C00000"/>
                </a:solidFill>
              </a:rPr>
              <a:t>B</a:t>
            </a:r>
            <a:r>
              <a:rPr lang="en-US" sz="2000" b="1" dirty="0" smtClean="0">
                <a:solidFill>
                  <a:srgbClr val="C00000"/>
                </a:solidFill>
              </a:rPr>
              <a:t>ox.</a:t>
            </a:r>
          </a:p>
          <a:p>
            <a:pPr marL="0" indent="0">
              <a:buNone/>
            </a:pPr>
            <a:endParaRPr lang="en-US" sz="2000" b="1" dirty="0" smtClean="0">
              <a:solidFill>
                <a:srgbClr val="C00000"/>
              </a:solidFill>
            </a:endParaRPr>
          </a:p>
        </p:txBody>
      </p:sp>
    </p:spTree>
    <p:extLst>
      <p:ext uri="{BB962C8B-B14F-4D97-AF65-F5344CB8AC3E}">
        <p14:creationId xmlns:p14="http://schemas.microsoft.com/office/powerpoint/2010/main" val="1977042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p:cNvSpPr>
          <p:nvPr>
            <p:ph type="ctrTitle"/>
          </p:nvPr>
        </p:nvSpPr>
        <p:spPr>
          <a:xfrm>
            <a:off x="685800" y="2362200"/>
            <a:ext cx="7772400" cy="1698625"/>
          </a:xfrm>
        </p:spPr>
        <p:txBody>
          <a:bodyPr/>
          <a:lstStyle/>
          <a:p>
            <a:r>
              <a:rPr lang="en-US" sz="4000" dirty="0" smtClean="0">
                <a:solidFill>
                  <a:srgbClr val="663300"/>
                </a:solidFill>
                <a:latin typeface="Georgia" pitchFamily="18" charset="0"/>
              </a:rPr>
              <a:t>Aligning Assessment Tasks to the CCGPS and GPS</a:t>
            </a:r>
            <a:r>
              <a:rPr lang="en-US" sz="4000" dirty="0">
                <a:solidFill>
                  <a:srgbClr val="663300"/>
                </a:solidFill>
              </a:rPr>
              <a:t/>
            </a:r>
            <a:br>
              <a:rPr lang="en-US" sz="4000" dirty="0">
                <a:solidFill>
                  <a:srgbClr val="663300"/>
                </a:solidFill>
              </a:rPr>
            </a:br>
            <a:endParaRPr lang="en-US" dirty="0" smtClean="0">
              <a:solidFill>
                <a:srgbClr val="663300"/>
              </a:solidFill>
            </a:endParaRPr>
          </a:p>
        </p:txBody>
      </p:sp>
      <p:sp>
        <p:nvSpPr>
          <p:cNvPr id="171011" name="Rectangle 3"/>
          <p:cNvSpPr>
            <a:spLocks noGrp="1"/>
          </p:cNvSpPr>
          <p:nvPr>
            <p:ph type="subTitle" idx="1"/>
          </p:nvPr>
        </p:nvSpPr>
        <p:spPr>
          <a:xfrm>
            <a:off x="533400" y="990600"/>
            <a:ext cx="8153400" cy="1066800"/>
          </a:xfrm>
        </p:spPr>
        <p:txBody>
          <a:bodyPr/>
          <a:lstStyle/>
          <a:p>
            <a:r>
              <a:rPr lang="en-US" sz="4000" b="1" dirty="0" smtClean="0">
                <a:solidFill>
                  <a:srgbClr val="CC6600"/>
                </a:solidFill>
                <a:latin typeface="Georgia" pitchFamily="18" charset="0"/>
              </a:rPr>
              <a:t>Georgia Alternate Assessment</a:t>
            </a:r>
          </a:p>
        </p:txBody>
      </p:sp>
      <p:sp>
        <p:nvSpPr>
          <p:cNvPr id="5" name="Rectangle 3"/>
          <p:cNvSpPr txBox="1">
            <a:spLocks/>
          </p:cNvSpPr>
          <p:nvPr/>
        </p:nvSpPr>
        <p:spPr bwMode="auto">
          <a:xfrm>
            <a:off x="838200" y="4114800"/>
            <a:ext cx="746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smtClean="0">
                <a:solidFill>
                  <a:srgbClr val="CC6600"/>
                </a:solidFill>
                <a:latin typeface="Georgia" pitchFamily="18" charset="0"/>
              </a:rPr>
              <a:t>Transition to the CCPGS</a:t>
            </a:r>
          </a:p>
          <a:p>
            <a:r>
              <a:rPr lang="en-US" sz="2800" b="1" dirty="0" smtClean="0">
                <a:solidFill>
                  <a:srgbClr val="CC6600"/>
                </a:solidFill>
                <a:latin typeface="Georgia" pitchFamily="18" charset="0"/>
              </a:rPr>
              <a:t>Unpacking the Standards</a:t>
            </a:r>
          </a:p>
          <a:p>
            <a:r>
              <a:rPr lang="en-US" sz="2800" b="1" dirty="0" smtClean="0">
                <a:solidFill>
                  <a:srgbClr val="CC6600"/>
                </a:solidFill>
                <a:latin typeface="Georgia" pitchFamily="18" charset="0"/>
              </a:rPr>
              <a:t>Is it a Prerequisite Skill?</a:t>
            </a:r>
          </a:p>
        </p:txBody>
      </p:sp>
    </p:spTree>
    <p:extLst>
      <p:ext uri="{BB962C8B-B14F-4D97-AF65-F5344CB8AC3E}">
        <p14:creationId xmlns:p14="http://schemas.microsoft.com/office/powerpoint/2010/main" val="2731920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 the CCGPS</a:t>
            </a:r>
            <a:endParaRPr lang="en-US" dirty="0"/>
          </a:p>
        </p:txBody>
      </p:sp>
      <p:sp>
        <p:nvSpPr>
          <p:cNvPr id="3" name="Content Placeholder 2"/>
          <p:cNvSpPr>
            <a:spLocks noGrp="1"/>
          </p:cNvSpPr>
          <p:nvPr>
            <p:ph idx="1"/>
          </p:nvPr>
        </p:nvSpPr>
        <p:spPr/>
        <p:txBody>
          <a:bodyPr/>
          <a:lstStyle/>
          <a:p>
            <a:pPr marL="0" indent="0">
              <a:buNone/>
            </a:pPr>
            <a:r>
              <a:rPr lang="en-US" sz="2400" dirty="0" smtClean="0"/>
              <a:t>Beginning with the 2012-2013 administration, Georgia will implement the Common Core Georgia Performance Standards (CCGPS).</a:t>
            </a:r>
          </a:p>
          <a:p>
            <a:r>
              <a:rPr lang="en-US" sz="2400" dirty="0" smtClean="0"/>
              <a:t>All students taking the GAA will be instructed and assessed on the </a:t>
            </a:r>
            <a:r>
              <a:rPr lang="en-US" sz="2400" b="1" dirty="0" smtClean="0"/>
              <a:t>CCGPS</a:t>
            </a:r>
            <a:r>
              <a:rPr lang="en-US" sz="2400" dirty="0" smtClean="0"/>
              <a:t> in English Language Arts.</a:t>
            </a:r>
          </a:p>
          <a:p>
            <a:r>
              <a:rPr lang="en-US" sz="2400" dirty="0" smtClean="0"/>
              <a:t>Students in Kindergarten and grades 3-8 will be instructed and assessed on the </a:t>
            </a:r>
            <a:r>
              <a:rPr lang="en-US" sz="2400" b="1" dirty="0" smtClean="0"/>
              <a:t>CCGPS</a:t>
            </a:r>
            <a:r>
              <a:rPr lang="en-US" sz="2400" dirty="0" smtClean="0"/>
              <a:t> in Mathematics.</a:t>
            </a:r>
          </a:p>
          <a:p>
            <a:r>
              <a:rPr lang="en-US" sz="2400" dirty="0" smtClean="0"/>
              <a:t>High School students will continue to be assessed on the </a:t>
            </a:r>
            <a:r>
              <a:rPr lang="en-US" sz="2400" b="1" dirty="0" smtClean="0"/>
              <a:t>GPS</a:t>
            </a:r>
            <a:r>
              <a:rPr lang="en-US" sz="2400" dirty="0" smtClean="0"/>
              <a:t> in Mathematics for the 2012-2013 administration.</a:t>
            </a:r>
          </a:p>
          <a:p>
            <a:r>
              <a:rPr lang="en-US" sz="2400" dirty="0" smtClean="0"/>
              <a:t>Students in grades 3-8 and High School will continue to be assessed on the </a:t>
            </a:r>
            <a:r>
              <a:rPr lang="en-US" sz="2400" b="1" dirty="0" smtClean="0"/>
              <a:t>GPS</a:t>
            </a:r>
            <a:r>
              <a:rPr lang="en-US" sz="2400" dirty="0" smtClean="0"/>
              <a:t> in Science and Social Studies.</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608B555-15A9-4931-9609-C21B9C223B05}" type="slidenum">
              <a:rPr lang="en-US" smtClean="0"/>
              <a:pPr>
                <a:defRPr/>
              </a:pPr>
              <a:t>43</a:t>
            </a:fld>
            <a:endParaRPr lang="en-US" dirty="0"/>
          </a:p>
        </p:txBody>
      </p:sp>
    </p:spTree>
    <p:extLst>
      <p:ext uri="{BB962C8B-B14F-4D97-AF65-F5344CB8AC3E}">
        <p14:creationId xmlns:p14="http://schemas.microsoft.com/office/powerpoint/2010/main" val="4093295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 the CCGPS</a:t>
            </a:r>
            <a:endParaRPr lang="en-US" dirty="0"/>
          </a:p>
        </p:txBody>
      </p:sp>
      <p:sp>
        <p:nvSpPr>
          <p:cNvPr id="3" name="Content Placeholder 2"/>
          <p:cNvSpPr>
            <a:spLocks noGrp="1"/>
          </p:cNvSpPr>
          <p:nvPr>
            <p:ph idx="1"/>
          </p:nvPr>
        </p:nvSpPr>
        <p:spPr>
          <a:xfrm>
            <a:off x="381000" y="1295400"/>
            <a:ext cx="8229600" cy="4724400"/>
          </a:xfrm>
        </p:spPr>
        <p:txBody>
          <a:bodyPr/>
          <a:lstStyle/>
          <a:p>
            <a:r>
              <a:rPr lang="en-US" sz="2400" dirty="0" smtClean="0"/>
              <a:t>The GAA Blueprint was revised for </a:t>
            </a:r>
            <a:r>
              <a:rPr lang="en-US" sz="2400" dirty="0"/>
              <a:t>the </a:t>
            </a:r>
            <a:r>
              <a:rPr lang="en-US" sz="2400" dirty="0" smtClean="0"/>
              <a:t>2012-2013 administration to incorporate the CCGPS standards that most closely mirror and align to the GPS standards previously assessed.</a:t>
            </a:r>
          </a:p>
          <a:p>
            <a:r>
              <a:rPr lang="en-US" sz="2400" dirty="0" smtClean="0"/>
              <a:t>This was necessary to ensure consistency of the assessment across administrations without making major changes that would necessitate standards being reset.</a:t>
            </a:r>
          </a:p>
          <a:p>
            <a:r>
              <a:rPr lang="en-US" sz="2400" dirty="0" smtClean="0"/>
              <a:t>The majority of CCGPS standards on the GAA blueprint represent the same skills that were previously assessed.</a:t>
            </a:r>
          </a:p>
          <a:p>
            <a:r>
              <a:rPr lang="en-US" sz="2400" dirty="0"/>
              <a:t>Although some standards may no longer be included or available at a particular grade level, the revised blueprint still offers many options.</a:t>
            </a:r>
          </a:p>
          <a:p>
            <a:endParaRPr lang="en-US" sz="2400" dirty="0" smtClean="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44</a:t>
            </a:fld>
            <a:endParaRPr lang="en-US" dirty="0"/>
          </a:p>
        </p:txBody>
      </p:sp>
    </p:spTree>
    <p:extLst>
      <p:ext uri="{BB962C8B-B14F-4D97-AF65-F5344CB8AC3E}">
        <p14:creationId xmlns:p14="http://schemas.microsoft.com/office/powerpoint/2010/main" val="3513361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lstStyle/>
          <a:p>
            <a:r>
              <a:rPr lang="en-US" dirty="0" smtClean="0"/>
              <a:t>What does this mean for teachers?</a:t>
            </a:r>
            <a:endParaRPr lang="en-US" dirty="0"/>
          </a:p>
        </p:txBody>
      </p:sp>
      <p:sp>
        <p:nvSpPr>
          <p:cNvPr id="3" name="Content Placeholder 2"/>
          <p:cNvSpPr>
            <a:spLocks noGrp="1"/>
          </p:cNvSpPr>
          <p:nvPr>
            <p:ph idx="1"/>
          </p:nvPr>
        </p:nvSpPr>
        <p:spPr>
          <a:xfrm>
            <a:off x="533400" y="1447800"/>
            <a:ext cx="8077200" cy="4525963"/>
          </a:xfrm>
        </p:spPr>
        <p:txBody>
          <a:bodyPr/>
          <a:lstStyle/>
          <a:p>
            <a:pPr marL="0" indent="0">
              <a:buNone/>
            </a:pPr>
            <a:r>
              <a:rPr lang="en-US" sz="2800" b="1" dirty="0" smtClean="0"/>
              <a:t>Teachers must </a:t>
            </a:r>
            <a:r>
              <a:rPr lang="en-US" sz="2800" b="1" dirty="0"/>
              <a:t>first check the </a:t>
            </a:r>
            <a:r>
              <a:rPr lang="en-US" sz="2800" b="1" dirty="0" smtClean="0"/>
              <a:t>2012-2013 GAA </a:t>
            </a:r>
            <a:r>
              <a:rPr lang="en-US" sz="2800" b="1" dirty="0"/>
              <a:t>blueprint </a:t>
            </a:r>
            <a:r>
              <a:rPr lang="en-US" sz="2800" b="1" dirty="0" smtClean="0"/>
              <a:t>when </a:t>
            </a:r>
            <a:r>
              <a:rPr lang="en-US" sz="2800" b="1" dirty="0"/>
              <a:t>choosing a standard for assessment</a:t>
            </a:r>
            <a:r>
              <a:rPr lang="en-US" sz="2800" b="1" dirty="0" smtClean="0"/>
              <a:t>.</a:t>
            </a:r>
          </a:p>
          <a:p>
            <a:r>
              <a:rPr lang="en-US" sz="2400" dirty="0"/>
              <a:t>Some activities that were used for testing last year </a:t>
            </a:r>
            <a:r>
              <a:rPr lang="en-US" sz="2400" dirty="0" smtClean="0"/>
              <a:t>at </a:t>
            </a:r>
            <a:r>
              <a:rPr lang="en-US" sz="2400" dirty="0"/>
              <a:t>certain grade levels </a:t>
            </a:r>
            <a:r>
              <a:rPr lang="en-US" sz="2400" dirty="0" smtClean="0"/>
              <a:t>or of certain standards no longer eligible may </a:t>
            </a:r>
            <a:r>
              <a:rPr lang="en-US" sz="2400" dirty="0"/>
              <a:t>not be applicable this year for </a:t>
            </a:r>
            <a:r>
              <a:rPr lang="en-US" sz="2400" dirty="0" smtClean="0"/>
              <a:t>GAA.</a:t>
            </a:r>
          </a:p>
          <a:p>
            <a:pPr lvl="1"/>
            <a:r>
              <a:rPr lang="en-US" sz="2400" dirty="0" smtClean="0"/>
              <a:t>Instruction </a:t>
            </a:r>
            <a:r>
              <a:rPr lang="en-US" sz="2400" dirty="0"/>
              <a:t>covers all </a:t>
            </a:r>
            <a:r>
              <a:rPr lang="en-US" sz="2400" dirty="0" smtClean="0"/>
              <a:t>standards; Assessment </a:t>
            </a:r>
            <a:r>
              <a:rPr lang="en-US" sz="2400" dirty="0"/>
              <a:t>covers </a:t>
            </a:r>
            <a:r>
              <a:rPr lang="en-US" sz="2400" dirty="0" smtClean="0"/>
              <a:t>only selected standards</a:t>
            </a:r>
          </a:p>
          <a:p>
            <a:r>
              <a:rPr lang="en-US" sz="2400" dirty="0" smtClean="0"/>
              <a:t>GaDOE </a:t>
            </a:r>
            <a:r>
              <a:rPr lang="en-US" sz="2400" dirty="0"/>
              <a:t>Division for Special Education Services and </a:t>
            </a:r>
            <a:r>
              <a:rPr lang="en-US" sz="2400" dirty="0" smtClean="0"/>
              <a:t>Supports is working hard to revamp the Resource Board and to provide examples of activities that can be used  for instruction on the CCGPS.</a:t>
            </a:r>
            <a:endParaRPr lang="en-US" sz="2000" dirty="0"/>
          </a:p>
          <a:p>
            <a:endParaRPr lang="en-US" sz="2800" dirty="0"/>
          </a:p>
          <a:p>
            <a:endParaRPr lang="en-US" sz="2800" dirty="0" smtClean="0"/>
          </a:p>
          <a:p>
            <a:endParaRPr lang="en-US" sz="2800"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608B555-15A9-4931-9609-C21B9C223B05}" type="slidenum">
              <a:rPr lang="en-US" smtClean="0"/>
              <a:pPr>
                <a:defRPr/>
              </a:pPr>
              <a:t>45</a:t>
            </a:fld>
            <a:endParaRPr lang="en-US" dirty="0"/>
          </a:p>
        </p:txBody>
      </p:sp>
    </p:spTree>
    <p:extLst>
      <p:ext uri="{BB962C8B-B14F-4D97-AF65-F5344CB8AC3E}">
        <p14:creationId xmlns:p14="http://schemas.microsoft.com/office/powerpoint/2010/main" val="3755159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en-US" dirty="0" smtClean="0"/>
              <a:t>What is Alignment?</a:t>
            </a:r>
          </a:p>
        </p:txBody>
      </p:sp>
      <p:sp>
        <p:nvSpPr>
          <p:cNvPr id="49155" name="Rectangle 3"/>
          <p:cNvSpPr>
            <a:spLocks noGrp="1"/>
          </p:cNvSpPr>
          <p:nvPr>
            <p:ph type="body" idx="1"/>
          </p:nvPr>
        </p:nvSpPr>
        <p:spPr/>
        <p:txBody>
          <a:bodyPr/>
          <a:lstStyle/>
          <a:p>
            <a:r>
              <a:rPr lang="en-US" dirty="0" smtClean="0"/>
              <a:t>Alignment is the connection between the written, taught, and tested </a:t>
            </a:r>
            <a:r>
              <a:rPr lang="en-US" dirty="0"/>
              <a:t>curriculum. *</a:t>
            </a:r>
            <a:endParaRPr lang="en-US" dirty="0" smtClean="0"/>
          </a:p>
        </p:txBody>
      </p:sp>
      <p:sp>
        <p:nvSpPr>
          <p:cNvPr id="49156" name="Text Box 4"/>
          <p:cNvSpPr txBox="1">
            <a:spLocks noChangeArrowheads="1"/>
          </p:cNvSpPr>
          <p:nvPr/>
        </p:nvSpPr>
        <p:spPr bwMode="auto">
          <a:xfrm>
            <a:off x="5791200" y="60198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a:p>
        </p:txBody>
      </p:sp>
      <p:sp>
        <p:nvSpPr>
          <p:cNvPr id="49157" name="Text Box 5"/>
          <p:cNvSpPr txBox="1">
            <a:spLocks noChangeArrowheads="1"/>
          </p:cNvSpPr>
          <p:nvPr/>
        </p:nvSpPr>
        <p:spPr bwMode="auto">
          <a:xfrm>
            <a:off x="5638800" y="6467476"/>
            <a:ext cx="320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alibri" pitchFamily="34" charset="0"/>
              </a:rPr>
              <a:t>*Diane Browder, UNCC, 2006</a:t>
            </a:r>
          </a:p>
        </p:txBody>
      </p:sp>
      <p:sp>
        <p:nvSpPr>
          <p:cNvPr id="2" name="Slide Number Placeholder 1"/>
          <p:cNvSpPr>
            <a:spLocks noGrp="1"/>
          </p:cNvSpPr>
          <p:nvPr>
            <p:ph type="sldNum" sz="quarter" idx="10"/>
          </p:nvPr>
        </p:nvSpPr>
        <p:spPr/>
        <p:txBody>
          <a:bodyPr/>
          <a:lstStyle/>
          <a:p>
            <a:pPr>
              <a:defRPr/>
            </a:pPr>
            <a:fld id="{18D6BBE3-2A52-4E0B-96BB-5B1F26ADCEA2}" type="slidenum">
              <a:rPr lang="en-US" smtClean="0"/>
              <a:pPr>
                <a:defRPr/>
              </a:pPr>
              <a:t>46</a:t>
            </a:fld>
            <a:endParaRPr lang="en-US" dirty="0"/>
          </a:p>
        </p:txBody>
      </p:sp>
      <p:sp>
        <p:nvSpPr>
          <p:cNvPr id="7" name="Text Box 4"/>
          <p:cNvSpPr txBox="1">
            <a:spLocks noChangeArrowheads="1"/>
          </p:cNvSpPr>
          <p:nvPr/>
        </p:nvSpPr>
        <p:spPr bwMode="auto">
          <a:xfrm>
            <a:off x="3171825" y="2971800"/>
            <a:ext cx="2895600" cy="376238"/>
          </a:xfrm>
          <a:prstGeom prst="rect">
            <a:avLst/>
          </a:prstGeom>
          <a:solidFill>
            <a:srgbClr val="739B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dirty="0"/>
              <a:t>Curriculum Standard</a:t>
            </a:r>
          </a:p>
        </p:txBody>
      </p:sp>
      <p:sp>
        <p:nvSpPr>
          <p:cNvPr id="8" name="Text Box 5"/>
          <p:cNvSpPr txBox="1">
            <a:spLocks noChangeArrowheads="1"/>
          </p:cNvSpPr>
          <p:nvPr/>
        </p:nvSpPr>
        <p:spPr bwMode="auto">
          <a:xfrm>
            <a:off x="1419225" y="4267200"/>
            <a:ext cx="2362200" cy="376238"/>
          </a:xfrm>
          <a:prstGeom prst="rect">
            <a:avLst/>
          </a:prstGeom>
          <a:solidFill>
            <a:srgbClr val="739B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dirty="0"/>
              <a:t>Instruction</a:t>
            </a:r>
          </a:p>
        </p:txBody>
      </p:sp>
      <p:sp>
        <p:nvSpPr>
          <p:cNvPr id="9" name="Text Box 6"/>
          <p:cNvSpPr txBox="1">
            <a:spLocks noChangeArrowheads="1"/>
          </p:cNvSpPr>
          <p:nvPr/>
        </p:nvSpPr>
        <p:spPr bwMode="auto">
          <a:xfrm>
            <a:off x="5448300" y="4267200"/>
            <a:ext cx="2667000" cy="376238"/>
          </a:xfrm>
          <a:prstGeom prst="rect">
            <a:avLst/>
          </a:prstGeom>
          <a:solidFill>
            <a:srgbClr val="739B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dirty="0"/>
              <a:t>Assessed Task</a:t>
            </a:r>
          </a:p>
        </p:txBody>
      </p:sp>
      <p:sp>
        <p:nvSpPr>
          <p:cNvPr id="10" name="Line 8"/>
          <p:cNvSpPr>
            <a:spLocks noChangeShapeType="1"/>
          </p:cNvSpPr>
          <p:nvPr/>
        </p:nvSpPr>
        <p:spPr bwMode="auto">
          <a:xfrm>
            <a:off x="4619625" y="3352800"/>
            <a:ext cx="22860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cxnSp>
        <p:nvCxnSpPr>
          <p:cNvPr id="11" name="AutoShape 9"/>
          <p:cNvCxnSpPr>
            <a:cxnSpLocks noChangeShapeType="1"/>
            <a:stCxn id="8" idx="3"/>
          </p:cNvCxnSpPr>
          <p:nvPr/>
        </p:nvCxnSpPr>
        <p:spPr bwMode="auto">
          <a:xfrm flipV="1">
            <a:off x="3781425" y="4419600"/>
            <a:ext cx="1676400" cy="36513"/>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Line 8"/>
          <p:cNvSpPr>
            <a:spLocks noChangeShapeType="1"/>
          </p:cNvSpPr>
          <p:nvPr/>
        </p:nvSpPr>
        <p:spPr bwMode="auto">
          <a:xfrm flipH="1">
            <a:off x="2600325" y="3352800"/>
            <a:ext cx="20193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TextBox 5"/>
          <p:cNvSpPr txBox="1"/>
          <p:nvPr/>
        </p:nvSpPr>
        <p:spPr>
          <a:xfrm>
            <a:off x="533400" y="4876800"/>
            <a:ext cx="8305800" cy="1200329"/>
          </a:xfrm>
          <a:prstGeom prst="rect">
            <a:avLst/>
          </a:prstGeom>
          <a:noFill/>
        </p:spPr>
        <p:txBody>
          <a:bodyPr wrap="square" rtlCol="0">
            <a:spAutoFit/>
          </a:bodyPr>
          <a:lstStyle/>
          <a:p>
            <a:pPr>
              <a:buClr>
                <a:schemeClr val="tx1"/>
              </a:buClr>
            </a:pPr>
            <a:r>
              <a:rPr lang="en-US" sz="2400" dirty="0">
                <a:latin typeface="+mn-lt"/>
              </a:rPr>
              <a:t>In order for an </a:t>
            </a:r>
            <a:r>
              <a:rPr lang="en-US" sz="2400" dirty="0" smtClean="0">
                <a:latin typeface="+mn-lt"/>
              </a:rPr>
              <a:t>assessment </a:t>
            </a:r>
            <a:r>
              <a:rPr lang="en-US" sz="2400" dirty="0">
                <a:latin typeface="+mn-lt"/>
              </a:rPr>
              <a:t>task to be considered aligned, it must demonstrate a clear connection to the Academic Content Standard and </a:t>
            </a:r>
            <a:r>
              <a:rPr lang="en-US" sz="2400" dirty="0" smtClean="0">
                <a:latin typeface="+mn-lt"/>
              </a:rPr>
              <a:t>element/indicator being </a:t>
            </a:r>
            <a:r>
              <a:rPr lang="en-US" sz="2400" dirty="0">
                <a:latin typeface="+mn-lt"/>
              </a:rPr>
              <a:t>tested.</a:t>
            </a:r>
            <a:endParaRPr lang="en-US" sz="1200" dirty="0">
              <a:latin typeface="+mn-lt"/>
            </a:endParaRPr>
          </a:p>
        </p:txBody>
      </p:sp>
    </p:spTree>
    <p:extLst>
      <p:ext uri="{BB962C8B-B14F-4D97-AF65-F5344CB8AC3E}">
        <p14:creationId xmlns:p14="http://schemas.microsoft.com/office/powerpoint/2010/main" val="42221023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type="title"/>
          </p:nvPr>
        </p:nvSpPr>
        <p:spPr>
          <a:xfrm>
            <a:off x="381000" y="228600"/>
            <a:ext cx="8229600" cy="669925"/>
          </a:xfrm>
        </p:spPr>
        <p:txBody>
          <a:bodyPr/>
          <a:lstStyle/>
          <a:p>
            <a:r>
              <a:rPr lang="en-US" dirty="0" smtClean="0"/>
              <a:t>Validation Check for Alignment</a:t>
            </a:r>
          </a:p>
        </p:txBody>
      </p:sp>
      <p:sp>
        <p:nvSpPr>
          <p:cNvPr id="54276" name="Rectangle 4"/>
          <p:cNvSpPr>
            <a:spLocks noGrp="1"/>
          </p:cNvSpPr>
          <p:nvPr>
            <p:ph type="body" idx="1"/>
          </p:nvPr>
        </p:nvSpPr>
        <p:spPr>
          <a:xfrm>
            <a:off x="533400" y="2209800"/>
            <a:ext cx="8610600" cy="4411663"/>
          </a:xfrm>
        </p:spPr>
        <p:txBody>
          <a:bodyPr/>
          <a:lstStyle/>
          <a:p>
            <a:pPr>
              <a:spcBef>
                <a:spcPts val="0"/>
              </a:spcBef>
            </a:pPr>
            <a:r>
              <a:rPr lang="en-US" sz="2800" dirty="0" smtClean="0"/>
              <a:t>When looking at the skill in isolation, can you still identify the academic domain?</a:t>
            </a:r>
          </a:p>
          <a:p>
            <a:pPr>
              <a:spcBef>
                <a:spcPts val="0"/>
              </a:spcBef>
            </a:pPr>
            <a:r>
              <a:rPr lang="en-US" sz="2800" dirty="0" smtClean="0"/>
              <a:t>Could a curriculum content expert link it back to the specific state standard?</a:t>
            </a:r>
          </a:p>
          <a:p>
            <a:pPr>
              <a:spcBef>
                <a:spcPts val="0"/>
              </a:spcBef>
              <a:buSzPct val="100000"/>
              <a:buFont typeface="Arial" pitchFamily="34" charset="0"/>
              <a:buChar char="•"/>
            </a:pPr>
            <a:r>
              <a:rPr lang="en-US" sz="2800" dirty="0" smtClean="0"/>
              <a:t>Has the intent of the standard </a:t>
            </a:r>
            <a:r>
              <a:rPr lang="en-US" sz="2800" dirty="0"/>
              <a:t>and </a:t>
            </a:r>
            <a:r>
              <a:rPr lang="en-US" sz="2800" dirty="0" smtClean="0"/>
              <a:t>element/indicator been addressed</a:t>
            </a:r>
            <a:r>
              <a:rPr lang="en-US" sz="2800" dirty="0"/>
              <a:t>? </a:t>
            </a:r>
            <a:endParaRPr lang="en-US" sz="2800" dirty="0" smtClean="0"/>
          </a:p>
          <a:p>
            <a:pPr>
              <a:spcBef>
                <a:spcPts val="0"/>
              </a:spcBef>
              <a:buSzPct val="100000"/>
              <a:buFont typeface="Arial" pitchFamily="34" charset="0"/>
              <a:buChar char="•"/>
            </a:pPr>
            <a:r>
              <a:rPr lang="en-US" sz="2800" dirty="0"/>
              <a:t>Is the skill being taught in the context of the grade-level standard?</a:t>
            </a:r>
          </a:p>
          <a:p>
            <a:pPr>
              <a:spcBef>
                <a:spcPts val="0"/>
              </a:spcBef>
              <a:buSzPct val="100000"/>
              <a:buFont typeface="Arial" pitchFamily="34" charset="0"/>
              <a:buChar char="•"/>
            </a:pPr>
            <a:r>
              <a:rPr lang="en-US" sz="2800" dirty="0" smtClean="0"/>
              <a:t>Do </a:t>
            </a:r>
            <a:r>
              <a:rPr lang="en-US" sz="2800" b="1" dirty="0"/>
              <a:t>all four</a:t>
            </a:r>
            <a:r>
              <a:rPr lang="en-US" sz="2800" dirty="0"/>
              <a:t> assessment tasks </a:t>
            </a:r>
            <a:r>
              <a:rPr lang="en-US" sz="2800" dirty="0" smtClean="0"/>
              <a:t>align?</a:t>
            </a:r>
          </a:p>
        </p:txBody>
      </p:sp>
      <p:sp>
        <p:nvSpPr>
          <p:cNvPr id="54277" name="Text Box 5"/>
          <p:cNvSpPr txBox="1">
            <a:spLocks noChangeArrowheads="1"/>
          </p:cNvSpPr>
          <p:nvPr/>
        </p:nvSpPr>
        <p:spPr bwMode="auto">
          <a:xfrm>
            <a:off x="533400" y="9906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buClr>
                <a:schemeClr val="bg2"/>
              </a:buClr>
              <a:buSzPct val="75000"/>
              <a:buFont typeface="Wingdings" pitchFamily="2" charset="2"/>
              <a:buNone/>
            </a:pPr>
            <a:r>
              <a:rPr lang="en-US" sz="3200" dirty="0">
                <a:latin typeface="Calibri" pitchFamily="34" charset="0"/>
              </a:rPr>
              <a:t>Have opportunities for teaching and learning </a:t>
            </a:r>
            <a:r>
              <a:rPr lang="en-US" sz="3200" dirty="0" smtClean="0">
                <a:latin typeface="Calibri" pitchFamily="34" charset="0"/>
              </a:rPr>
              <a:t>of </a:t>
            </a:r>
            <a:r>
              <a:rPr lang="en-US" sz="3200" dirty="0">
                <a:latin typeface="Calibri" pitchFamily="34" charset="0"/>
              </a:rPr>
              <a:t>the </a:t>
            </a:r>
            <a:r>
              <a:rPr lang="en-US" sz="3200" dirty="0" smtClean="0">
                <a:latin typeface="Calibri" pitchFamily="34" charset="0"/>
              </a:rPr>
              <a:t>content to be assessed </a:t>
            </a:r>
            <a:r>
              <a:rPr lang="en-US" sz="3200" dirty="0">
                <a:latin typeface="Calibri" pitchFamily="34" charset="0"/>
              </a:rPr>
              <a:t>been provided?</a:t>
            </a:r>
          </a:p>
        </p:txBody>
      </p:sp>
      <p:sp>
        <p:nvSpPr>
          <p:cNvPr id="2" name="Slide Number Placeholder 1"/>
          <p:cNvSpPr>
            <a:spLocks noGrp="1"/>
          </p:cNvSpPr>
          <p:nvPr>
            <p:ph type="sldNum" sz="quarter" idx="10"/>
          </p:nvPr>
        </p:nvSpPr>
        <p:spPr/>
        <p:txBody>
          <a:bodyPr/>
          <a:lstStyle/>
          <a:p>
            <a:pPr>
              <a:defRPr/>
            </a:pPr>
            <a:fld id="{18D6BBE3-2A52-4E0B-96BB-5B1F26ADCEA2}" type="slidenum">
              <a:rPr lang="en-US" smtClean="0"/>
              <a:pPr>
                <a:defRPr/>
              </a:pPr>
              <a:t>47</a:t>
            </a:fld>
            <a:endParaRPr lang="en-US" dirty="0"/>
          </a:p>
        </p:txBody>
      </p:sp>
    </p:spTree>
    <p:extLst>
      <p:ext uri="{BB962C8B-B14F-4D97-AF65-F5344CB8AC3E}">
        <p14:creationId xmlns:p14="http://schemas.microsoft.com/office/powerpoint/2010/main" val="968100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lstStyle/>
          <a:p>
            <a:r>
              <a:rPr lang="en-US" dirty="0" smtClean="0"/>
              <a:t>Alignment to the CCGPS</a:t>
            </a:r>
            <a:endParaRPr lang="en-US" dirty="0"/>
          </a:p>
        </p:txBody>
      </p:sp>
      <p:sp>
        <p:nvSpPr>
          <p:cNvPr id="3" name="Content Placeholder 2"/>
          <p:cNvSpPr>
            <a:spLocks noGrp="1"/>
          </p:cNvSpPr>
          <p:nvPr>
            <p:ph idx="1"/>
          </p:nvPr>
        </p:nvSpPr>
        <p:spPr>
          <a:xfrm>
            <a:off x="533400" y="1676400"/>
            <a:ext cx="8077200" cy="4525963"/>
          </a:xfrm>
        </p:spPr>
        <p:txBody>
          <a:bodyPr/>
          <a:lstStyle/>
          <a:p>
            <a:pPr marL="0" indent="0">
              <a:buNone/>
            </a:pPr>
            <a:r>
              <a:rPr lang="en-US" sz="2400" dirty="0" smtClean="0"/>
              <a:t>Alignment of assessment tasks to the CCGPS is based on the same principles as alignment to the GPS.</a:t>
            </a:r>
          </a:p>
          <a:p>
            <a:r>
              <a:rPr lang="en-US" sz="2400" dirty="0"/>
              <a:t>Alignment is to the grade level curriculum </a:t>
            </a:r>
            <a:r>
              <a:rPr lang="en-US" sz="2400" dirty="0" smtClean="0"/>
              <a:t>standard.</a:t>
            </a:r>
          </a:p>
          <a:p>
            <a:r>
              <a:rPr lang="en-US" sz="2400" dirty="0"/>
              <a:t>Assessment tasks can be decreased in depth, breadth, and </a:t>
            </a:r>
            <a:r>
              <a:rPr lang="en-US" sz="2400" dirty="0" smtClean="0"/>
              <a:t>complexity.</a:t>
            </a:r>
          </a:p>
          <a:p>
            <a:r>
              <a:rPr lang="en-US" sz="2400" dirty="0" smtClean="0"/>
              <a:t>Alignment of all 4 assessment tasks must be to the “Big Idea” (intent/essence) of the standard. </a:t>
            </a:r>
          </a:p>
          <a:p>
            <a:pPr lvl="1"/>
            <a:r>
              <a:rPr lang="en-US" sz="2400" dirty="0" smtClean="0"/>
              <a:t>The standards-based </a:t>
            </a:r>
            <a:r>
              <a:rPr lang="en-US" sz="2400" dirty="0"/>
              <a:t>skill being addressed by the assessment </a:t>
            </a:r>
            <a:r>
              <a:rPr lang="en-US" sz="2400" dirty="0" smtClean="0"/>
              <a:t>task must </a:t>
            </a:r>
            <a:r>
              <a:rPr lang="en-US" sz="2400" dirty="0"/>
              <a:t>still connect back to the </a:t>
            </a:r>
            <a:r>
              <a:rPr lang="en-US" sz="2400" b="1" dirty="0"/>
              <a:t>intent </a:t>
            </a:r>
            <a:r>
              <a:rPr lang="en-US" sz="2400" dirty="0"/>
              <a:t>of the standard and </a:t>
            </a:r>
            <a:r>
              <a:rPr lang="en-US" sz="2400" dirty="0" smtClean="0"/>
              <a:t>element/indicator and be taught in the context of the standard.</a:t>
            </a:r>
          </a:p>
          <a:p>
            <a:endParaRPr lang="en-US" sz="2400" dirty="0"/>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48</a:t>
            </a:fld>
            <a:endParaRPr lang="en-US" dirty="0"/>
          </a:p>
        </p:txBody>
      </p:sp>
    </p:spTree>
    <p:extLst>
      <p:ext uri="{BB962C8B-B14F-4D97-AF65-F5344CB8AC3E}">
        <p14:creationId xmlns:p14="http://schemas.microsoft.com/office/powerpoint/2010/main" val="3375352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lstStyle/>
          <a:p>
            <a:r>
              <a:rPr lang="en-US" dirty="0" smtClean="0"/>
              <a:t>Unpacking the Standards</a:t>
            </a:r>
            <a:endParaRPr lang="en-US" dirty="0"/>
          </a:p>
        </p:txBody>
      </p:sp>
      <p:sp>
        <p:nvSpPr>
          <p:cNvPr id="3" name="Content Placeholder 2"/>
          <p:cNvSpPr>
            <a:spLocks noGrp="1"/>
          </p:cNvSpPr>
          <p:nvPr>
            <p:ph idx="1"/>
          </p:nvPr>
        </p:nvSpPr>
        <p:spPr>
          <a:xfrm>
            <a:off x="533400" y="1828800"/>
            <a:ext cx="8001000" cy="4343400"/>
          </a:xfrm>
        </p:spPr>
        <p:txBody>
          <a:bodyPr/>
          <a:lstStyle/>
          <a:p>
            <a:pPr marL="0" indent="0">
              <a:buNone/>
            </a:pPr>
            <a:r>
              <a:rPr lang="en-US" sz="2800" dirty="0"/>
              <a:t>To understand the </a:t>
            </a:r>
            <a:r>
              <a:rPr lang="en-US" sz="2800" dirty="0" smtClean="0"/>
              <a:t>essence of the standards as that which they are designed to teach, </a:t>
            </a:r>
            <a:r>
              <a:rPr lang="en-US" sz="2800" dirty="0"/>
              <a:t>teachers need to unpack </a:t>
            </a:r>
            <a:r>
              <a:rPr lang="en-US" sz="2800" dirty="0" smtClean="0"/>
              <a:t>them.</a:t>
            </a:r>
          </a:p>
          <a:p>
            <a:r>
              <a:rPr lang="en-US" sz="2800" dirty="0" smtClean="0"/>
              <a:t>Take </a:t>
            </a:r>
            <a:r>
              <a:rPr lang="en-US" sz="2800" dirty="0"/>
              <a:t>a marker and highlight key words and phrases </a:t>
            </a:r>
          </a:p>
          <a:p>
            <a:pPr lvl="1"/>
            <a:r>
              <a:rPr lang="en-US" sz="2400" dirty="0"/>
              <a:t>Look at the noun:  What is the student to know?</a:t>
            </a:r>
          </a:p>
          <a:p>
            <a:pPr lvl="1"/>
            <a:r>
              <a:rPr lang="en-US" sz="2400" dirty="0"/>
              <a:t>Look at the verb:  What is the student to do</a:t>
            </a:r>
            <a:r>
              <a:rPr lang="en-US" sz="2400" dirty="0" smtClean="0"/>
              <a:t>?</a:t>
            </a:r>
          </a:p>
          <a:p>
            <a:r>
              <a:rPr lang="en-US" sz="2400" dirty="0" smtClean="0"/>
              <a:t>Understanding the intent of the standard is necessary to choosing the standards-based skill for assessment.</a:t>
            </a:r>
          </a:p>
          <a:p>
            <a:endParaRPr lang="en-US" dirty="0"/>
          </a:p>
          <a:p>
            <a:endParaRPr lang="en-US"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608B555-15A9-4931-9609-C21B9C223B05}" type="slidenum">
              <a:rPr lang="en-US" smtClean="0"/>
              <a:pPr>
                <a:defRPr/>
              </a:pPr>
              <a:t>49</a:t>
            </a:fld>
            <a:endParaRPr lang="en-US" dirty="0"/>
          </a:p>
        </p:txBody>
      </p:sp>
    </p:spTree>
    <p:extLst>
      <p:ext uri="{BB962C8B-B14F-4D97-AF65-F5344CB8AC3E}">
        <p14:creationId xmlns:p14="http://schemas.microsoft.com/office/powerpoint/2010/main" val="2687241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 responses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can a student demonstrate what he knows?</a:t>
            </a:r>
          </a:p>
          <a:p>
            <a:pPr marL="457200" lvl="1" indent="0">
              <a:buNone/>
            </a:pPr>
            <a:r>
              <a:rPr lang="en-US" dirty="0" smtClean="0"/>
              <a:t>Typical responses may include:</a:t>
            </a:r>
          </a:p>
          <a:p>
            <a:pPr marL="1257300" lvl="2" indent="-342900"/>
            <a:r>
              <a:rPr lang="en-US" dirty="0" smtClean="0"/>
              <a:t>Verbal</a:t>
            </a:r>
          </a:p>
          <a:p>
            <a:pPr marL="1257300" lvl="2" indent="-342900"/>
            <a:r>
              <a:rPr lang="en-US" dirty="0" smtClean="0"/>
              <a:t>Written</a:t>
            </a:r>
          </a:p>
          <a:p>
            <a:pPr marL="1257300" lvl="2" indent="-342900"/>
            <a:r>
              <a:rPr lang="en-US" dirty="0"/>
              <a:t>Signing</a:t>
            </a:r>
          </a:p>
          <a:p>
            <a:pPr marL="1257300" lvl="2" indent="-342900"/>
            <a:r>
              <a:rPr lang="en-US" dirty="0" smtClean="0"/>
              <a:t>Augmentative and Alternative Communication Device (AAC)</a:t>
            </a:r>
          </a:p>
          <a:p>
            <a:pPr marL="1257300" lvl="2" indent="-342900"/>
            <a:r>
              <a:rPr lang="en-US" dirty="0" smtClean="0"/>
              <a:t>Pointing, gesturing</a:t>
            </a:r>
          </a:p>
          <a:p>
            <a:pPr marL="1257300" lvl="2" indent="-342900"/>
            <a:r>
              <a:rPr lang="en-US" dirty="0" smtClean="0"/>
              <a:t>Eye gaze</a:t>
            </a:r>
          </a:p>
          <a:p>
            <a:pPr marL="1257300" lvl="2" indent="-342900"/>
            <a:r>
              <a:rPr lang="en-US" dirty="0" smtClean="0"/>
              <a:t>Facial expression</a:t>
            </a:r>
          </a:p>
          <a:p>
            <a:pPr marL="1257300" lvl="2" indent="-342900"/>
            <a:r>
              <a:rPr lang="en-US" dirty="0" smtClean="0"/>
              <a:t>Body movement</a:t>
            </a:r>
          </a:p>
          <a:p>
            <a:pPr marL="1257300" lvl="2" indent="-342900"/>
            <a:r>
              <a:rPr lang="en-US" dirty="0" smtClean="0"/>
              <a:t>Vocalizations</a:t>
            </a:r>
          </a:p>
        </p:txBody>
      </p:sp>
    </p:spTree>
    <p:extLst>
      <p:ext uri="{BB962C8B-B14F-4D97-AF65-F5344CB8AC3E}">
        <p14:creationId xmlns:p14="http://schemas.microsoft.com/office/powerpoint/2010/main" val="4070002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Unpacking the Standards</a:t>
            </a:r>
            <a:endParaRPr lang="en-US" dirty="0"/>
          </a:p>
        </p:txBody>
      </p:sp>
      <p:sp>
        <p:nvSpPr>
          <p:cNvPr id="6" name="Content Placeholder 5"/>
          <p:cNvSpPr>
            <a:spLocks noGrp="1"/>
          </p:cNvSpPr>
          <p:nvPr>
            <p:ph idx="1"/>
          </p:nvPr>
        </p:nvSpPr>
        <p:spPr/>
        <p:txBody>
          <a:bodyPr/>
          <a:lstStyle/>
          <a:p>
            <a:pPr marL="0" indent="0">
              <a:buNone/>
            </a:pPr>
            <a:r>
              <a:rPr lang="en-US" sz="2400" dirty="0" smtClean="0"/>
              <a:t>CCGPS Grade 4 Mathematics: </a:t>
            </a:r>
          </a:p>
          <a:p>
            <a:pPr marL="228600" lvl="1" indent="0">
              <a:buNone/>
            </a:pPr>
            <a:endParaRPr lang="en-US" sz="2000" dirty="0" smtClean="0"/>
          </a:p>
        </p:txBody>
      </p:sp>
      <p:sp>
        <p:nvSpPr>
          <p:cNvPr id="3" name="Slide Number Placeholder 2"/>
          <p:cNvSpPr>
            <a:spLocks noGrp="1"/>
          </p:cNvSpPr>
          <p:nvPr>
            <p:ph type="sldNum" sz="quarter" idx="10"/>
          </p:nvPr>
        </p:nvSpPr>
        <p:spPr/>
        <p:txBody>
          <a:bodyPr/>
          <a:lstStyle/>
          <a:p>
            <a:pPr>
              <a:defRPr/>
            </a:pPr>
            <a:fld id="{9EAD2F6D-2B99-42FC-9BCD-66041A33DFE6}" type="slidenum">
              <a:rPr lang="en-US" smtClean="0"/>
              <a:pPr>
                <a:defRPr/>
              </a:pPr>
              <a:t>50</a:t>
            </a:fld>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433569565"/>
              </p:ext>
            </p:extLst>
          </p:nvPr>
        </p:nvGraphicFramePr>
        <p:xfrm>
          <a:off x="514350" y="2057400"/>
          <a:ext cx="9502843" cy="1495425"/>
        </p:xfrm>
        <a:graphic>
          <a:graphicData uri="http://schemas.openxmlformats.org/presentationml/2006/ole">
            <mc:AlternateContent xmlns:mc="http://schemas.openxmlformats.org/markup-compatibility/2006">
              <mc:Choice xmlns:v="urn:schemas-microsoft-com:vml" Requires="v">
                <p:oleObj spid="_x0000_s1031" name="Document" r:id="rId4" imgW="8545599" imgH="1345972" progId="Word.Document.12">
                  <p:embed/>
                </p:oleObj>
              </mc:Choice>
              <mc:Fallback>
                <p:oleObj name="Document" r:id="rId4" imgW="8545599" imgH="1345972" progId="Word.Document.12">
                  <p:embed/>
                  <p:pic>
                    <p:nvPicPr>
                      <p:cNvPr id="0" name=""/>
                      <p:cNvPicPr/>
                      <p:nvPr/>
                    </p:nvPicPr>
                    <p:blipFill>
                      <a:blip r:embed="rId5"/>
                      <a:stretch>
                        <a:fillRect/>
                      </a:stretch>
                    </p:blipFill>
                    <p:spPr>
                      <a:xfrm>
                        <a:off x="514350" y="2057400"/>
                        <a:ext cx="9502843" cy="1495425"/>
                      </a:xfrm>
                      <a:prstGeom prst="rect">
                        <a:avLst/>
                      </a:prstGeom>
                    </p:spPr>
                  </p:pic>
                </p:oleObj>
              </mc:Fallback>
            </mc:AlternateContent>
          </a:graphicData>
        </a:graphic>
      </p:graphicFrame>
      <p:sp>
        <p:nvSpPr>
          <p:cNvPr id="18" name="Content Placeholder 2"/>
          <p:cNvSpPr txBox="1">
            <a:spLocks/>
          </p:cNvSpPr>
          <p:nvPr/>
        </p:nvSpPr>
        <p:spPr bwMode="auto">
          <a:xfrm>
            <a:off x="514350" y="3276600"/>
            <a:ext cx="800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What is the noun?		Fractions</a:t>
            </a:r>
          </a:p>
          <a:p>
            <a:r>
              <a:rPr lang="en-US" sz="2400" dirty="0" smtClean="0"/>
              <a:t>What is the verb?		Solve </a:t>
            </a:r>
          </a:p>
          <a:p>
            <a:r>
              <a:rPr lang="en-US" sz="2400" dirty="0" smtClean="0"/>
              <a:t>What are the supporting concepts:</a:t>
            </a:r>
          </a:p>
          <a:p>
            <a:pPr lvl="1">
              <a:spcBef>
                <a:spcPts val="0"/>
              </a:spcBef>
            </a:pPr>
            <a:r>
              <a:rPr lang="en-US" sz="2400" dirty="0" smtClean="0"/>
              <a:t>Same whole</a:t>
            </a:r>
          </a:p>
          <a:p>
            <a:pPr lvl="1">
              <a:spcBef>
                <a:spcPts val="0"/>
              </a:spcBef>
            </a:pPr>
            <a:r>
              <a:rPr lang="en-US" sz="2400" dirty="0" smtClean="0"/>
              <a:t>Like denominators</a:t>
            </a:r>
          </a:p>
          <a:p>
            <a:pPr lvl="1">
              <a:spcBef>
                <a:spcPts val="0"/>
              </a:spcBef>
            </a:pPr>
            <a:r>
              <a:rPr lang="en-US" sz="2400" dirty="0" smtClean="0"/>
              <a:t>Addition; subtraction</a:t>
            </a:r>
          </a:p>
          <a:p>
            <a:pPr lvl="1">
              <a:spcBef>
                <a:spcPts val="0"/>
              </a:spcBef>
            </a:pPr>
            <a:r>
              <a:rPr lang="en-US" sz="2400" dirty="0" smtClean="0"/>
              <a:t>Word </a:t>
            </a:r>
            <a:r>
              <a:rPr lang="en-US" sz="2400" dirty="0"/>
              <a:t>problems</a:t>
            </a:r>
          </a:p>
          <a:p>
            <a:pPr lvl="1">
              <a:spcBef>
                <a:spcPts val="0"/>
              </a:spcBef>
            </a:pPr>
            <a:endParaRPr lang="en-US" sz="2400" dirty="0"/>
          </a:p>
        </p:txBody>
      </p:sp>
      <p:sp>
        <p:nvSpPr>
          <p:cNvPr id="16" name="Rectangle 15"/>
          <p:cNvSpPr/>
          <p:nvPr/>
        </p:nvSpPr>
        <p:spPr>
          <a:xfrm>
            <a:off x="4219573" y="3400425"/>
            <a:ext cx="1266825" cy="304800"/>
          </a:xfrm>
          <a:prstGeom prst="rect">
            <a:avLst/>
          </a:prstGeom>
          <a:solidFill>
            <a:srgbClr val="00FF00">
              <a:alpha val="38824"/>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219575" y="3810000"/>
            <a:ext cx="809626" cy="304800"/>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3430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Unpacking the Standards</a:t>
            </a:r>
          </a:p>
        </p:txBody>
      </p:sp>
      <p:sp>
        <p:nvSpPr>
          <p:cNvPr id="3" name="Content Placeholder 2"/>
          <p:cNvSpPr>
            <a:spLocks noGrp="1"/>
          </p:cNvSpPr>
          <p:nvPr>
            <p:ph idx="1"/>
          </p:nvPr>
        </p:nvSpPr>
        <p:spPr>
          <a:xfrm>
            <a:off x="457200" y="1752600"/>
            <a:ext cx="8229600" cy="4525963"/>
          </a:xfrm>
        </p:spPr>
        <p:txBody>
          <a:bodyPr/>
          <a:lstStyle/>
          <a:p>
            <a:r>
              <a:rPr lang="en-US" sz="2400" dirty="0" smtClean="0"/>
              <a:t>What is the “Big Picture” of the standard?</a:t>
            </a:r>
          </a:p>
          <a:p>
            <a:pPr lvl="1"/>
            <a:r>
              <a:rPr lang="en-US" sz="2400" b="1" dirty="0" smtClean="0"/>
              <a:t>Fractions</a:t>
            </a:r>
            <a:r>
              <a:rPr lang="en-US" sz="2400" dirty="0" smtClean="0"/>
              <a:t> as parts of a whole</a:t>
            </a:r>
          </a:p>
          <a:p>
            <a:pPr lvl="2"/>
            <a:r>
              <a:rPr lang="en-US" dirty="0"/>
              <a:t>Same denominator (same whole is equally divided)</a:t>
            </a:r>
          </a:p>
          <a:p>
            <a:pPr lvl="2"/>
            <a:r>
              <a:rPr lang="en-US" dirty="0" smtClean="0"/>
              <a:t>Adding and/or subtracting fractions (</a:t>
            </a:r>
            <a:r>
              <a:rPr lang="en-US" sz="2000" dirty="0" smtClean="0"/>
              <a:t>Addition and subtraction without fractions is NOT ALIGNED!)</a:t>
            </a:r>
          </a:p>
          <a:p>
            <a:r>
              <a:rPr lang="en-US" sz="2400" dirty="0" smtClean="0"/>
              <a:t>Once the intent of the standard has been determined, choose the standards-based skill that will connect all four assessment tasks across the two collection periods.</a:t>
            </a:r>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51</a:t>
            </a:fld>
            <a:endParaRPr lang="en-US" dirty="0"/>
          </a:p>
        </p:txBody>
      </p:sp>
    </p:spTree>
    <p:extLst>
      <p:ext uri="{BB962C8B-B14F-4D97-AF65-F5344CB8AC3E}">
        <p14:creationId xmlns:p14="http://schemas.microsoft.com/office/powerpoint/2010/main" val="1983853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standards-based </a:t>
            </a:r>
            <a:br>
              <a:rPr lang="en-US" dirty="0"/>
            </a:br>
            <a:r>
              <a:rPr lang="en-US" dirty="0"/>
              <a:t>skill for assessment</a:t>
            </a:r>
          </a:p>
        </p:txBody>
      </p:sp>
      <p:sp>
        <p:nvSpPr>
          <p:cNvPr id="3" name="Content Placeholder 2"/>
          <p:cNvSpPr>
            <a:spLocks noGrp="1"/>
          </p:cNvSpPr>
          <p:nvPr>
            <p:ph idx="1"/>
          </p:nvPr>
        </p:nvSpPr>
        <p:spPr/>
        <p:txBody>
          <a:bodyPr/>
          <a:lstStyle/>
          <a:p>
            <a:pPr marL="0" indent="0">
              <a:buNone/>
            </a:pPr>
            <a:r>
              <a:rPr lang="en-US" sz="2800" b="1" dirty="0"/>
              <a:t>Essential Skills: </a:t>
            </a:r>
            <a:r>
              <a:rPr lang="en-US" sz="2400" dirty="0"/>
              <a:t> </a:t>
            </a:r>
          </a:p>
          <a:p>
            <a:r>
              <a:rPr lang="en-US" sz="2400" dirty="0"/>
              <a:t>I can </a:t>
            </a:r>
            <a:r>
              <a:rPr lang="en-US" sz="2400" dirty="0" smtClean="0"/>
              <a:t>demonstrate my understanding of fractions</a:t>
            </a:r>
            <a:endParaRPr lang="en-US" sz="2400" dirty="0"/>
          </a:p>
          <a:p>
            <a:r>
              <a:rPr lang="en-US" sz="2400" dirty="0"/>
              <a:t>I can </a:t>
            </a:r>
            <a:r>
              <a:rPr lang="en-US" sz="2400" dirty="0" smtClean="0"/>
              <a:t>recognize fractions with like denominators as part of the same whole.</a:t>
            </a:r>
          </a:p>
          <a:p>
            <a:r>
              <a:rPr lang="en-US" sz="2400" dirty="0" smtClean="0"/>
              <a:t>I </a:t>
            </a:r>
            <a:r>
              <a:rPr lang="en-US" sz="2400" dirty="0"/>
              <a:t>can </a:t>
            </a:r>
            <a:r>
              <a:rPr lang="en-US" sz="2400" dirty="0" smtClean="0"/>
              <a:t>add and/or subtract fractions with like denominators.</a:t>
            </a:r>
            <a:endParaRPr lang="en-US" sz="2400" dirty="0"/>
          </a:p>
          <a:p>
            <a:r>
              <a:rPr lang="en-US" sz="2400" dirty="0"/>
              <a:t>I can </a:t>
            </a:r>
            <a:r>
              <a:rPr lang="en-US" sz="2400" dirty="0" smtClean="0"/>
              <a:t>solve word problems involving fractions.</a:t>
            </a:r>
          </a:p>
          <a:p>
            <a:pPr marL="0" indent="0">
              <a:buNone/>
            </a:pPr>
            <a:r>
              <a:rPr lang="en-US" sz="2400" b="1" dirty="0" smtClean="0"/>
              <a:t>How:</a:t>
            </a:r>
          </a:p>
          <a:p>
            <a:pPr>
              <a:buFont typeface="Arial" pitchFamily="34" charset="0"/>
              <a:buChar char="•"/>
            </a:pPr>
            <a:r>
              <a:rPr lang="en-US" sz="2400" dirty="0"/>
              <a:t>I can use visual fraction models and/or equations to represent a problem.</a:t>
            </a:r>
          </a:p>
          <a:p>
            <a:pPr marL="0" indent="0">
              <a:buNone/>
            </a:pPr>
            <a:endParaRPr lang="en-US" sz="2400" b="1" dirty="0"/>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52</a:t>
            </a:fld>
            <a:endParaRPr lang="en-US" dirty="0"/>
          </a:p>
        </p:txBody>
      </p:sp>
    </p:spTree>
    <p:extLst>
      <p:ext uri="{BB962C8B-B14F-4D97-AF65-F5344CB8AC3E}">
        <p14:creationId xmlns:p14="http://schemas.microsoft.com/office/powerpoint/2010/main" val="814291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standards-based </a:t>
            </a:r>
            <a:br>
              <a:rPr lang="en-US" dirty="0"/>
            </a:br>
            <a:r>
              <a:rPr lang="en-US" dirty="0"/>
              <a:t>skill for assessment</a:t>
            </a:r>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400" dirty="0" smtClean="0"/>
              <a:t>The learning target for each student will be determined by the level at which the student is able to access the standards-based skill.</a:t>
            </a:r>
          </a:p>
          <a:p>
            <a:r>
              <a:rPr lang="en-US" sz="2400" dirty="0" smtClean="0"/>
              <a:t>What type of skill will the student use to access this math standard?</a:t>
            </a:r>
          </a:p>
          <a:p>
            <a:pPr lvl="1">
              <a:spcBef>
                <a:spcPts val="0"/>
              </a:spcBef>
            </a:pPr>
            <a:r>
              <a:rPr lang="en-US" sz="2400" dirty="0" smtClean="0"/>
              <a:t>Addition of fractions</a:t>
            </a:r>
          </a:p>
          <a:p>
            <a:r>
              <a:rPr lang="en-US" sz="2400" dirty="0" smtClean="0"/>
              <a:t>How will the student provide a response?</a:t>
            </a:r>
          </a:p>
          <a:p>
            <a:pPr lvl="1">
              <a:spcBef>
                <a:spcPts val="0"/>
              </a:spcBef>
            </a:pPr>
            <a:r>
              <a:rPr lang="en-US" sz="2400" dirty="0" smtClean="0"/>
              <a:t>Verbal, written, gestural, eye gaze?</a:t>
            </a:r>
          </a:p>
          <a:p>
            <a:pPr lvl="1">
              <a:spcBef>
                <a:spcPts val="0"/>
              </a:spcBef>
            </a:pPr>
            <a:r>
              <a:rPr lang="en-US" sz="2400" dirty="0" smtClean="0"/>
              <a:t>Augmentative communication device?</a:t>
            </a:r>
          </a:p>
          <a:p>
            <a:r>
              <a:rPr lang="en-US" sz="2400" dirty="0" smtClean="0"/>
              <a:t>What type of supports does the student need?</a:t>
            </a:r>
          </a:p>
          <a:p>
            <a:pPr lvl="1">
              <a:spcBef>
                <a:spcPts val="0"/>
              </a:spcBef>
            </a:pPr>
            <a:r>
              <a:rPr lang="en-US" sz="2400" dirty="0" smtClean="0"/>
              <a:t>Manipulatives, visual representations, number lines?</a:t>
            </a:r>
            <a:endParaRPr lang="en-US" sz="24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53</a:t>
            </a:fld>
            <a:endParaRPr lang="en-US" dirty="0"/>
          </a:p>
        </p:txBody>
      </p:sp>
    </p:spTree>
    <p:extLst>
      <p:ext uri="{BB962C8B-B14F-4D97-AF65-F5344CB8AC3E}">
        <p14:creationId xmlns:p14="http://schemas.microsoft.com/office/powerpoint/2010/main" val="22888339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standards-based </a:t>
            </a:r>
            <a:br>
              <a:rPr lang="en-US" dirty="0"/>
            </a:br>
            <a:r>
              <a:rPr lang="en-US" dirty="0"/>
              <a:t>skill for assessment</a:t>
            </a:r>
          </a:p>
        </p:txBody>
      </p:sp>
      <p:sp>
        <p:nvSpPr>
          <p:cNvPr id="3" name="Content Placeholder 2"/>
          <p:cNvSpPr>
            <a:spLocks noGrp="1"/>
          </p:cNvSpPr>
          <p:nvPr>
            <p:ph idx="1"/>
          </p:nvPr>
        </p:nvSpPr>
        <p:spPr>
          <a:xfrm>
            <a:off x="457200" y="1524000"/>
            <a:ext cx="8229600" cy="762000"/>
          </a:xfrm>
        </p:spPr>
        <p:txBody>
          <a:bodyPr/>
          <a:lstStyle/>
          <a:p>
            <a:pPr marL="0" indent="0" algn="ctr">
              <a:buNone/>
            </a:pPr>
            <a:r>
              <a:rPr lang="en-US" sz="2000" dirty="0" smtClean="0"/>
              <a:t>Skill to be assessed across all 4 assessment tasks: </a:t>
            </a:r>
          </a:p>
          <a:p>
            <a:pPr marL="0" indent="0" algn="ctr">
              <a:buNone/>
            </a:pPr>
            <a:r>
              <a:rPr lang="en-US" sz="2000" dirty="0" smtClean="0"/>
              <a:t>Adding fractions with the same denominator</a:t>
            </a:r>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54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69718518"/>
              </p:ext>
            </p:extLst>
          </p:nvPr>
        </p:nvGraphicFramePr>
        <p:xfrm>
          <a:off x="228600" y="2438400"/>
          <a:ext cx="8763000" cy="3991112"/>
        </p:xfrm>
        <a:graphic>
          <a:graphicData uri="http://schemas.openxmlformats.org/drawingml/2006/table">
            <a:tbl>
              <a:tblPr firstRow="1" firstCol="1" bandRow="1"/>
              <a:tblGrid>
                <a:gridCol w="1089390"/>
                <a:gridCol w="1918070"/>
                <a:gridCol w="1918735"/>
                <a:gridCol w="1918070"/>
                <a:gridCol w="1918735"/>
              </a:tblGrid>
              <a:tr h="697274">
                <a:tc>
                  <a:txBody>
                    <a:bodyPr/>
                    <a:lstStyle/>
                    <a:p>
                      <a:pPr marL="0" marR="0" algn="ctr">
                        <a:lnSpc>
                          <a:spcPct val="115000"/>
                        </a:lnSpc>
                        <a:spcBef>
                          <a:spcPts val="0"/>
                        </a:spcBef>
                        <a:spcAft>
                          <a:spcPts val="0"/>
                        </a:spcAft>
                      </a:pPr>
                      <a:r>
                        <a:rPr lang="en-US" sz="14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Collection Period 1</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Times New Roman"/>
                        </a:rPr>
                        <a:t>Primary Task</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Collection Period 1</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Times New Roman"/>
                        </a:rPr>
                        <a:t>Secondary Task</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Collection Period 2</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Times New Roman"/>
                        </a:rPr>
                        <a:t>Primary Task</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Collection Period 1</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Times New Roman"/>
                        </a:rPr>
                        <a:t>Secondary Task</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778440">
                <a:tc>
                  <a:txBody>
                    <a:bodyPr/>
                    <a:lstStyle/>
                    <a:p>
                      <a:pPr marL="0" marR="0">
                        <a:lnSpc>
                          <a:spcPct val="115000"/>
                        </a:lnSpc>
                        <a:spcBef>
                          <a:spcPts val="0"/>
                        </a:spcBef>
                        <a:spcAft>
                          <a:spcPts val="0"/>
                        </a:spcAft>
                      </a:pPr>
                      <a:r>
                        <a:rPr lang="en-US" sz="1400" dirty="0">
                          <a:effectLst/>
                          <a:latin typeface="Calibri"/>
                          <a:ea typeface="Calibri"/>
                          <a:cs typeface="Times New Roman"/>
                        </a:rPr>
                        <a:t>Skill</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Addition of fractions with like denominators</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t>Addition of fraction with </a:t>
                      </a:r>
                    </a:p>
                    <a:p>
                      <a:pPr algn="ctr"/>
                      <a:r>
                        <a:rPr lang="en-US" sz="1200" dirty="0" smtClean="0"/>
                        <a:t>like denominators</a:t>
                      </a:r>
                      <a:endParaRPr lang="en-US" sz="1200" dirty="0"/>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Addition of fractions with like denominators</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Addition </a:t>
                      </a:r>
                      <a:r>
                        <a:rPr lang="en-US" sz="1200" dirty="0" smtClean="0">
                          <a:effectLst/>
                          <a:latin typeface="Calibri"/>
                          <a:ea typeface="Calibri"/>
                          <a:cs typeface="Times New Roman"/>
                        </a:rPr>
                        <a:t>and subtraction of </a:t>
                      </a:r>
                      <a:r>
                        <a:rPr lang="en-US" sz="1200" dirty="0">
                          <a:effectLst/>
                          <a:latin typeface="Calibri"/>
                          <a:ea typeface="Calibri"/>
                          <a:cs typeface="Times New Roman"/>
                        </a:rPr>
                        <a:t>fractions with like denominators</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75961">
                <a:tc>
                  <a:txBody>
                    <a:bodyPr/>
                    <a:lstStyle/>
                    <a:p>
                      <a:pPr marL="0" marR="0">
                        <a:lnSpc>
                          <a:spcPct val="115000"/>
                        </a:lnSpc>
                        <a:spcBef>
                          <a:spcPts val="0"/>
                        </a:spcBef>
                        <a:spcAft>
                          <a:spcPts val="0"/>
                        </a:spcAft>
                      </a:pPr>
                      <a:r>
                        <a:rPr lang="en-US" sz="1400" dirty="0">
                          <a:effectLst/>
                          <a:latin typeface="Calibri"/>
                          <a:ea typeface="Calibri"/>
                          <a:cs typeface="Times New Roman"/>
                        </a:rPr>
                        <a:t>Task</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200" dirty="0" smtClean="0">
                          <a:effectLst/>
                          <a:latin typeface="Calibri"/>
                          <a:ea typeface="Calibri"/>
                          <a:cs typeface="Times New Roman"/>
                        </a:rPr>
                        <a:t>Using fraction circles, the student will add fractions with like denominators.</a:t>
                      </a:r>
                      <a:r>
                        <a:rPr lang="en-US" sz="12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effectLst/>
                          <a:latin typeface="+mn-lt"/>
                          <a:ea typeface="Calibri"/>
                          <a:cs typeface="Times New Roman"/>
                        </a:rPr>
                        <a:t>Using fraction circles and  fraction number lines, the student will add fractions with like denominators.</a:t>
                      </a:r>
                      <a:endParaRPr lang="en-US" sz="1200" dirty="0"/>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dirty="0" smtClean="0">
                          <a:effectLst/>
                          <a:latin typeface="Calibri"/>
                          <a:ea typeface="Calibri"/>
                          <a:cs typeface="Times New Roman"/>
                        </a:rPr>
                        <a:t>During a game of table top bowling, </a:t>
                      </a:r>
                      <a:r>
                        <a:rPr lang="en-US" sz="1200" baseline="0" dirty="0" smtClean="0">
                          <a:effectLst/>
                          <a:latin typeface="Calibri"/>
                          <a:ea typeface="Calibri"/>
                          <a:cs typeface="Times New Roman"/>
                        </a:rPr>
                        <a:t>the student will add the fractions that represent the number of pins knocked down in each frame (x/10+y/10=z/10)</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dirty="0" smtClean="0">
                          <a:effectLst/>
                          <a:latin typeface="Calibri"/>
                          <a:ea typeface="Calibri"/>
                          <a:cs typeface="Times New Roman"/>
                        </a:rPr>
                        <a:t>The student will solve  word problems by adding and subtracting fractions using a fractional pizza chart.</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97274">
                <a:tc>
                  <a:txBody>
                    <a:bodyPr/>
                    <a:lstStyle/>
                    <a:p>
                      <a:pPr marL="0" marR="0">
                        <a:lnSpc>
                          <a:spcPct val="115000"/>
                        </a:lnSpc>
                        <a:spcBef>
                          <a:spcPts val="0"/>
                        </a:spcBef>
                        <a:spcAft>
                          <a:spcPts val="0"/>
                        </a:spcAft>
                      </a:pPr>
                      <a:r>
                        <a:rPr lang="en-US" sz="1400" dirty="0">
                          <a:effectLst/>
                          <a:latin typeface="Calibri"/>
                          <a:ea typeface="Calibri"/>
                          <a:cs typeface="Times New Roman"/>
                        </a:rPr>
                        <a:t>Mode of Response</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 </a:t>
                      </a:r>
                      <a:r>
                        <a:rPr lang="en-US" sz="1200" dirty="0" smtClean="0">
                          <a:effectLst/>
                          <a:latin typeface="Calibri"/>
                          <a:ea typeface="Calibri"/>
                          <a:cs typeface="Times New Roman"/>
                        </a:rPr>
                        <a:t>gestural</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t>verbal, gestural</a:t>
                      </a:r>
                      <a:endParaRPr lang="en-US" sz="1200" dirty="0"/>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dirty="0" smtClean="0">
                          <a:effectLst/>
                          <a:latin typeface="Calibri"/>
                          <a:ea typeface="Calibri"/>
                          <a:cs typeface="Times New Roman"/>
                        </a:rPr>
                        <a:t>verbal, gestural</a:t>
                      </a:r>
                      <a:r>
                        <a:rPr lang="en-US" sz="1200" dirty="0">
                          <a:effectLst/>
                          <a:latin typeface="Calibri"/>
                          <a:ea typeface="Calibri"/>
                          <a:cs typeface="Times New Roman"/>
                        </a:rPr>
                        <a:t> </a:t>
                      </a: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mn-lt"/>
                          <a:ea typeface="Calibri"/>
                          <a:cs typeface="Times New Roman"/>
                        </a:rPr>
                        <a:t>verbal, gestural </a:t>
                      </a:r>
                      <a:r>
                        <a:rPr lang="en-US" sz="1200" dirty="0">
                          <a:effectLst/>
                          <a:latin typeface="Calibri"/>
                          <a:ea typeface="Calibri"/>
                          <a:cs typeface="Times New Roman"/>
                        </a:rPr>
                        <a:t> </a:t>
                      </a: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6252">
                <a:tc>
                  <a:txBody>
                    <a:bodyPr/>
                    <a:lstStyle/>
                    <a:p>
                      <a:pPr marL="0" marR="0">
                        <a:lnSpc>
                          <a:spcPct val="115000"/>
                        </a:lnSpc>
                        <a:spcBef>
                          <a:spcPts val="0"/>
                        </a:spcBef>
                        <a:spcAft>
                          <a:spcPts val="0"/>
                        </a:spcAft>
                      </a:pPr>
                      <a:r>
                        <a:rPr lang="en-US" sz="1400" dirty="0">
                          <a:effectLst/>
                          <a:latin typeface="Calibri"/>
                          <a:ea typeface="Calibri"/>
                          <a:cs typeface="Times New Roman"/>
                        </a:rPr>
                        <a:t>Supports</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Fraction Circles</a:t>
                      </a:r>
                      <a:endParaRPr lang="en-US" sz="1100" dirty="0">
                        <a:effectLst/>
                        <a:latin typeface="Calibri"/>
                        <a:ea typeface="Calibri"/>
                        <a:cs typeface="Times New Roman"/>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t>Fraction Circles</a:t>
                      </a:r>
                    </a:p>
                    <a:p>
                      <a:pPr algn="ctr"/>
                      <a:r>
                        <a:rPr lang="en-US" sz="1200" dirty="0" smtClean="0"/>
                        <a:t>Fraction Number Line</a:t>
                      </a:r>
                      <a:endParaRPr lang="en-US" sz="1200" dirty="0"/>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Bowling pin paper cut outs</a:t>
                      </a:r>
                    </a:p>
                    <a:p>
                      <a:pPr marL="0" marR="0" algn="ctr">
                        <a:lnSpc>
                          <a:spcPct val="115000"/>
                        </a:lnSpc>
                        <a:spcBef>
                          <a:spcPts val="0"/>
                        </a:spcBef>
                        <a:spcAft>
                          <a:spcPts val="0"/>
                        </a:spcAft>
                      </a:pPr>
                      <a:r>
                        <a:rPr lang="en-US" sz="1100" dirty="0" smtClean="0">
                          <a:effectLst/>
                          <a:latin typeface="+mn-lt"/>
                          <a:ea typeface="Calibri"/>
                          <a:cs typeface="Times New Roman"/>
                        </a:rPr>
                        <a:t>Velcro board</a:t>
                      </a:r>
                      <a:endParaRPr lang="en-US" sz="1050" dirty="0" smtClean="0">
                        <a:effectLst/>
                        <a:latin typeface="+mn-lt"/>
                        <a:ea typeface="Calibri"/>
                        <a:cs typeface="Times New Roman"/>
                      </a:endParaRPr>
                    </a:p>
                    <a:p>
                      <a:pPr algn="ctr"/>
                      <a:r>
                        <a:rPr lang="en-US" sz="1100" dirty="0" smtClean="0"/>
                        <a:t>Fraction Number Line</a:t>
                      </a:r>
                      <a:endParaRPr lang="en-US" sz="1100" dirty="0"/>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Pizza chart</a:t>
                      </a:r>
                      <a:endParaRPr lang="en-US" sz="1100" dirty="0">
                        <a:effectLst/>
                        <a:latin typeface="Calibri"/>
                        <a:ea typeface="Calibri"/>
                        <a:cs typeface="Times New Roman"/>
                      </a:endParaRPr>
                    </a:p>
                    <a:p>
                      <a:pPr algn="ctr"/>
                      <a:r>
                        <a:rPr lang="en-US" sz="1200" dirty="0" smtClean="0"/>
                        <a:t>Fraction Number Line</a:t>
                      </a:r>
                      <a:endParaRPr lang="en-US" sz="1200" dirty="0"/>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092794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standards-based </a:t>
            </a:r>
            <a:br>
              <a:rPr lang="en-US" dirty="0"/>
            </a:br>
            <a:r>
              <a:rPr lang="en-US" dirty="0"/>
              <a:t>skill for assessment</a:t>
            </a:r>
          </a:p>
        </p:txBody>
      </p:sp>
      <p:sp>
        <p:nvSpPr>
          <p:cNvPr id="3" name="Content Placeholder 2"/>
          <p:cNvSpPr>
            <a:spLocks noGrp="1"/>
          </p:cNvSpPr>
          <p:nvPr>
            <p:ph idx="1"/>
          </p:nvPr>
        </p:nvSpPr>
        <p:spPr>
          <a:xfrm>
            <a:off x="457200" y="1533525"/>
            <a:ext cx="3266060" cy="381000"/>
          </a:xfrm>
        </p:spPr>
        <p:txBody>
          <a:bodyPr/>
          <a:lstStyle/>
          <a:p>
            <a:pPr marL="0" indent="0">
              <a:buNone/>
            </a:pPr>
            <a:r>
              <a:rPr lang="en-US" sz="2000" dirty="0" smtClean="0"/>
              <a:t>Collection Period 1 Supports</a:t>
            </a:r>
            <a:endParaRPr lang="en-US" sz="20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55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473" y="2133600"/>
            <a:ext cx="2047714" cy="151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834" y="4343400"/>
            <a:ext cx="2287571" cy="164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345" y="4499209"/>
            <a:ext cx="54752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1336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8950" y="2090315"/>
            <a:ext cx="1752600" cy="156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txBox="1">
            <a:spLocks/>
          </p:cNvSpPr>
          <p:nvPr/>
        </p:nvSpPr>
        <p:spPr bwMode="auto">
          <a:xfrm>
            <a:off x="5177345" y="1533525"/>
            <a:ext cx="326606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Collection Period 2 Supports</a:t>
            </a:r>
            <a:endParaRPr lang="en-US" sz="2000" dirty="0"/>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4912" y="6096000"/>
            <a:ext cx="4940367" cy="4170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4912" y="3733800"/>
            <a:ext cx="4825629" cy="4359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890937"/>
            <a:ext cx="3429000" cy="2622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14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standards-based </a:t>
            </a:r>
            <a:r>
              <a:rPr lang="en-US" dirty="0" smtClean="0"/>
              <a:t/>
            </a:r>
            <a:br>
              <a:rPr lang="en-US" dirty="0" smtClean="0"/>
            </a:br>
            <a:r>
              <a:rPr lang="en-US" dirty="0" smtClean="0"/>
              <a:t>skill </a:t>
            </a:r>
            <a:r>
              <a:rPr lang="en-US" dirty="0"/>
              <a:t>for </a:t>
            </a:r>
            <a:r>
              <a:rPr lang="en-US" dirty="0" smtClean="0"/>
              <a:t>assessment</a:t>
            </a:r>
            <a:endParaRPr lang="en-US" dirty="0"/>
          </a:p>
        </p:txBody>
      </p:sp>
      <p:sp>
        <p:nvSpPr>
          <p:cNvPr id="3" name="Content Placeholder 2"/>
          <p:cNvSpPr>
            <a:spLocks noGrp="1"/>
          </p:cNvSpPr>
          <p:nvPr>
            <p:ph idx="1"/>
          </p:nvPr>
        </p:nvSpPr>
        <p:spPr>
          <a:xfrm>
            <a:off x="457200" y="1752600"/>
            <a:ext cx="8382000" cy="4525963"/>
          </a:xfrm>
        </p:spPr>
        <p:txBody>
          <a:bodyPr/>
          <a:lstStyle/>
          <a:p>
            <a:r>
              <a:rPr lang="en-US" sz="2400" dirty="0" smtClean="0"/>
              <a:t>Some of the CCGPS standards are broader and encompass more skills within a standard than was the case with the GPS.</a:t>
            </a:r>
          </a:p>
          <a:p>
            <a:pPr lvl="1"/>
            <a:r>
              <a:rPr lang="en-US" sz="2400" dirty="0" smtClean="0"/>
              <a:t>There can be more than one “Big Idea” and a number of standards-based skills within the same CCGPS standard.</a:t>
            </a:r>
          </a:p>
          <a:p>
            <a:r>
              <a:rPr lang="en-US" sz="2400" dirty="0" smtClean="0"/>
              <a:t>It is appropriate for many of our students  to choose one skill around which to design the assessment tasks.</a:t>
            </a:r>
          </a:p>
          <a:p>
            <a:r>
              <a:rPr lang="en-US" sz="2400" dirty="0" smtClean="0"/>
              <a:t>It is critical that all 4 assessment tasks submitted for that standard demonstrate a connection to the same standards-based skill.</a:t>
            </a:r>
          </a:p>
          <a:p>
            <a:pPr lvl="1"/>
            <a:r>
              <a:rPr lang="en-US" sz="2000" dirty="0" smtClean="0"/>
              <a:t>The same skill (s) must be demonstrated in both collection periods.</a:t>
            </a:r>
          </a:p>
          <a:p>
            <a:pPr lvl="1"/>
            <a:r>
              <a:rPr lang="en-US" sz="2000" dirty="0" smtClean="0"/>
              <a:t>Additional skills can be added in the second collection period.</a:t>
            </a:r>
          </a:p>
          <a:p>
            <a:pPr lvl="1"/>
            <a:endParaRPr lang="en-US" sz="24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56</a:t>
            </a:fld>
            <a:endParaRPr lang="en-US" dirty="0"/>
          </a:p>
        </p:txBody>
      </p:sp>
    </p:spTree>
    <p:extLst>
      <p:ext uri="{BB962C8B-B14F-4D97-AF65-F5344CB8AC3E}">
        <p14:creationId xmlns:p14="http://schemas.microsoft.com/office/powerpoint/2010/main" val="1595244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standards-based </a:t>
            </a:r>
            <a:br>
              <a:rPr lang="en-US" dirty="0"/>
            </a:br>
            <a:r>
              <a:rPr lang="en-US" dirty="0"/>
              <a:t>skill for assessment</a:t>
            </a:r>
          </a:p>
        </p:txBody>
      </p:sp>
      <p:sp>
        <p:nvSpPr>
          <p:cNvPr id="3" name="Content Placeholder 2"/>
          <p:cNvSpPr>
            <a:spLocks noGrp="1"/>
          </p:cNvSpPr>
          <p:nvPr>
            <p:ph idx="1"/>
          </p:nvPr>
        </p:nvSpPr>
        <p:spPr>
          <a:xfrm>
            <a:off x="323850" y="2971800"/>
            <a:ext cx="8229600" cy="2667000"/>
          </a:xfrm>
        </p:spPr>
        <p:txBody>
          <a:bodyPr/>
          <a:lstStyle/>
          <a:p>
            <a:pPr marL="0" indent="0">
              <a:buNone/>
            </a:pPr>
            <a:r>
              <a:rPr lang="en-US" sz="2400" b="1" dirty="0" smtClean="0"/>
              <a:t>Essential </a:t>
            </a:r>
            <a:r>
              <a:rPr lang="en-US" sz="2400" b="1" dirty="0"/>
              <a:t>Skills: </a:t>
            </a:r>
            <a:r>
              <a:rPr lang="en-US" sz="2400" dirty="0"/>
              <a:t> </a:t>
            </a:r>
          </a:p>
          <a:p>
            <a:r>
              <a:rPr lang="en-US" sz="2400" dirty="0"/>
              <a:t>I can </a:t>
            </a:r>
            <a:r>
              <a:rPr lang="en-US" sz="2400" dirty="0" smtClean="0"/>
              <a:t>identify the theme or central idea of a text. </a:t>
            </a:r>
            <a:endParaRPr lang="en-US" sz="2400" dirty="0"/>
          </a:p>
          <a:p>
            <a:r>
              <a:rPr lang="en-US" sz="2400" dirty="0"/>
              <a:t>I can show </a:t>
            </a:r>
            <a:r>
              <a:rPr lang="en-US" sz="2400" dirty="0" smtClean="0"/>
              <a:t>how the theme is communicated through details in the text.</a:t>
            </a:r>
            <a:endParaRPr lang="en-US" sz="2400" dirty="0"/>
          </a:p>
          <a:p>
            <a:r>
              <a:rPr lang="en-US" sz="2400" dirty="0"/>
              <a:t>I can </a:t>
            </a:r>
            <a:r>
              <a:rPr lang="en-US" sz="2400" dirty="0" smtClean="0"/>
              <a:t>provide a summary of the text.</a:t>
            </a:r>
            <a:endParaRPr lang="en-US" sz="2400" dirty="0"/>
          </a:p>
          <a:p>
            <a:r>
              <a:rPr lang="en-US" sz="2400" dirty="0"/>
              <a:t>I </a:t>
            </a:r>
            <a:r>
              <a:rPr lang="en-US" sz="2400" dirty="0" smtClean="0"/>
              <a:t>can discriminate between summary that does and does not include personal opinions or judgments. </a:t>
            </a:r>
            <a:endParaRPr lang="en-US" sz="2400" dirty="0"/>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57</a:t>
            </a:fld>
            <a:endParaRPr lang="en-US"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752600"/>
            <a:ext cx="9448799"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501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standards-based </a:t>
            </a:r>
            <a:br>
              <a:rPr lang="en-US" dirty="0" smtClean="0"/>
            </a:br>
            <a:r>
              <a:rPr lang="en-US" dirty="0" smtClean="0"/>
              <a:t>skill for assessment</a:t>
            </a:r>
            <a:endParaRPr lang="en-US" dirty="0"/>
          </a:p>
        </p:txBody>
      </p:sp>
      <p:sp>
        <p:nvSpPr>
          <p:cNvPr id="8" name="Content Placeholder 7"/>
          <p:cNvSpPr>
            <a:spLocks noGrp="1"/>
          </p:cNvSpPr>
          <p:nvPr>
            <p:ph sz="half" idx="2"/>
          </p:nvPr>
        </p:nvSpPr>
        <p:spPr>
          <a:xfrm>
            <a:off x="247650" y="2895600"/>
            <a:ext cx="4191000" cy="1676400"/>
          </a:xfrm>
          <a:ln>
            <a:solidFill>
              <a:schemeClr val="tx1"/>
            </a:solidFill>
          </a:ln>
        </p:spPr>
        <p:txBody>
          <a:bodyPr/>
          <a:lstStyle/>
          <a:p>
            <a:pPr marL="0" indent="0">
              <a:buNone/>
            </a:pPr>
            <a:r>
              <a:rPr lang="en-US" sz="2000" dirty="0"/>
              <a:t>What is the noun?	t</a:t>
            </a:r>
            <a:r>
              <a:rPr lang="en-US" sz="2000" dirty="0" smtClean="0"/>
              <a:t>heme</a:t>
            </a:r>
            <a:endParaRPr lang="en-US" sz="2000" dirty="0"/>
          </a:p>
          <a:p>
            <a:pPr marL="0" indent="0">
              <a:buNone/>
            </a:pPr>
            <a:r>
              <a:rPr lang="en-US" sz="2000" dirty="0"/>
              <a:t>What is the verb?		d</a:t>
            </a:r>
            <a:r>
              <a:rPr lang="en-US" sz="2000" dirty="0" smtClean="0"/>
              <a:t>etermine</a:t>
            </a:r>
          </a:p>
          <a:p>
            <a:pPr marL="0" indent="0">
              <a:buNone/>
            </a:pPr>
            <a:r>
              <a:rPr lang="en-US" sz="2000" dirty="0" smtClean="0"/>
              <a:t>What </a:t>
            </a:r>
            <a:r>
              <a:rPr lang="en-US" sz="2000" dirty="0"/>
              <a:t>are the supporting concepts:</a:t>
            </a:r>
          </a:p>
          <a:p>
            <a:pPr marL="2743200" lvl="6" indent="0">
              <a:spcBef>
                <a:spcPts val="0"/>
              </a:spcBef>
              <a:buNone/>
            </a:pPr>
            <a:endParaRPr lang="en-US" sz="800" dirty="0" smtClean="0"/>
          </a:p>
          <a:p>
            <a:pPr marL="2743200" lvl="6" indent="0">
              <a:spcBef>
                <a:spcPts val="0"/>
              </a:spcBef>
              <a:buNone/>
            </a:pPr>
            <a:r>
              <a:rPr lang="en-US" sz="2000" dirty="0" smtClean="0"/>
              <a:t>details</a:t>
            </a:r>
            <a:endParaRPr lang="en-US" sz="2000" dirty="0"/>
          </a:p>
          <a:p>
            <a:pPr marL="0" indent="0">
              <a:buNone/>
            </a:pPr>
            <a:endParaRPr lang="en-US" sz="2000" dirty="0"/>
          </a:p>
        </p:txBody>
      </p:sp>
      <p:sp>
        <p:nvSpPr>
          <p:cNvPr id="10" name="Content Placeholder 9"/>
          <p:cNvSpPr>
            <a:spLocks noGrp="1"/>
          </p:cNvSpPr>
          <p:nvPr>
            <p:ph sz="quarter" idx="4"/>
          </p:nvPr>
        </p:nvSpPr>
        <p:spPr>
          <a:xfrm>
            <a:off x="4552950" y="2895599"/>
            <a:ext cx="4343400" cy="1676401"/>
          </a:xfrm>
          <a:ln>
            <a:solidFill>
              <a:schemeClr val="tx1"/>
            </a:solidFill>
          </a:ln>
        </p:spPr>
        <p:txBody>
          <a:bodyPr/>
          <a:lstStyle/>
          <a:p>
            <a:pPr marL="0" indent="0">
              <a:buNone/>
            </a:pPr>
            <a:r>
              <a:rPr lang="en-US" sz="2000" dirty="0"/>
              <a:t>What is the noun?	</a:t>
            </a:r>
            <a:r>
              <a:rPr lang="en-US" sz="2000" dirty="0" smtClean="0"/>
              <a:t>summary</a:t>
            </a:r>
            <a:endParaRPr lang="en-US" sz="2000" dirty="0"/>
          </a:p>
          <a:p>
            <a:pPr marL="0" indent="0">
              <a:buNone/>
            </a:pPr>
            <a:r>
              <a:rPr lang="en-US" sz="2000" dirty="0"/>
              <a:t>What is the verb?		</a:t>
            </a:r>
            <a:r>
              <a:rPr lang="en-US" sz="2000" dirty="0" smtClean="0"/>
              <a:t>summarize</a:t>
            </a:r>
            <a:endParaRPr lang="en-US" sz="2000" dirty="0"/>
          </a:p>
          <a:p>
            <a:pPr marL="0" indent="0">
              <a:buNone/>
            </a:pPr>
            <a:r>
              <a:rPr lang="en-US" sz="2000" dirty="0"/>
              <a:t>What are the supporting </a:t>
            </a:r>
            <a:r>
              <a:rPr lang="en-US" sz="2000" dirty="0" smtClean="0"/>
              <a:t>concepts:</a:t>
            </a:r>
            <a:endParaRPr lang="en-US" sz="800" dirty="0" smtClean="0"/>
          </a:p>
          <a:p>
            <a:pPr marL="0" indent="0">
              <a:spcBef>
                <a:spcPts val="1000"/>
              </a:spcBef>
              <a:buNone/>
            </a:pPr>
            <a:r>
              <a:rPr lang="en-US" sz="2000" dirty="0" smtClean="0"/>
              <a:t>   	opinions and/or judgments</a:t>
            </a:r>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58</a:t>
            </a:fld>
            <a:endParaRPr lang="en-US" dirty="0"/>
          </a:p>
        </p:txBody>
      </p:sp>
      <p:sp>
        <p:nvSpPr>
          <p:cNvPr id="11" name="Rectangle 10"/>
          <p:cNvSpPr/>
          <p:nvPr/>
        </p:nvSpPr>
        <p:spPr>
          <a:xfrm>
            <a:off x="3057525" y="2962274"/>
            <a:ext cx="762000" cy="333375"/>
          </a:xfrm>
          <a:prstGeom prst="rect">
            <a:avLst/>
          </a:prstGeom>
          <a:solidFill>
            <a:srgbClr val="00FF00">
              <a:alpha val="48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057525" y="3352800"/>
            <a:ext cx="1143000" cy="342900"/>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381875" y="2962274"/>
            <a:ext cx="1066800" cy="333376"/>
          </a:xfrm>
          <a:prstGeom prst="rect">
            <a:avLst/>
          </a:prstGeom>
          <a:solidFill>
            <a:srgbClr val="00FF00">
              <a:alpha val="48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381875" y="3371850"/>
            <a:ext cx="1219200" cy="304800"/>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47650" y="2133600"/>
            <a:ext cx="4191000" cy="381000"/>
          </a:xfrm>
          <a:prstGeom prst="rect">
            <a:avLst/>
          </a:prstGeom>
          <a:noFill/>
          <a:ln>
            <a:solidFill>
              <a:schemeClr val="tx1"/>
            </a:solidFill>
          </a:ln>
        </p:spPr>
        <p:txBody>
          <a:bodyPr wrap="square" rtlCol="0">
            <a:spAutoFit/>
          </a:bodyPr>
          <a:lstStyle/>
          <a:p>
            <a:r>
              <a:rPr lang="en-US" dirty="0" smtClean="0">
                <a:latin typeface="+mn-lt"/>
              </a:rPr>
              <a:t>Skill:  determine theme or central idea</a:t>
            </a:r>
            <a:endParaRPr lang="en-US" dirty="0">
              <a:latin typeface="+mn-lt"/>
            </a:endParaRPr>
          </a:p>
        </p:txBody>
      </p:sp>
      <p:sp>
        <p:nvSpPr>
          <p:cNvPr id="20" name="TextBox 19"/>
          <p:cNvSpPr txBox="1"/>
          <p:nvPr/>
        </p:nvSpPr>
        <p:spPr>
          <a:xfrm>
            <a:off x="4572000" y="2133600"/>
            <a:ext cx="4343400" cy="381000"/>
          </a:xfrm>
          <a:prstGeom prst="rect">
            <a:avLst/>
          </a:prstGeom>
          <a:noFill/>
          <a:ln>
            <a:solidFill>
              <a:schemeClr val="tx1"/>
            </a:solidFill>
          </a:ln>
        </p:spPr>
        <p:txBody>
          <a:bodyPr wrap="square" rtlCol="0">
            <a:spAutoFit/>
          </a:bodyPr>
          <a:lstStyle/>
          <a:p>
            <a:r>
              <a:rPr lang="en-US" dirty="0" smtClean="0">
                <a:latin typeface="+mn-lt"/>
              </a:rPr>
              <a:t>Skill:  summarize text</a:t>
            </a:r>
            <a:endParaRPr lang="en-US" dirty="0">
              <a:latin typeface="+mn-lt"/>
            </a:endParaRPr>
          </a:p>
        </p:txBody>
      </p:sp>
    </p:spTree>
    <p:extLst>
      <p:ext uri="{BB962C8B-B14F-4D97-AF65-F5344CB8AC3E}">
        <p14:creationId xmlns:p14="http://schemas.microsoft.com/office/powerpoint/2010/main" val="15671457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standards-based </a:t>
            </a:r>
            <a:br>
              <a:rPr lang="en-US" dirty="0"/>
            </a:br>
            <a:r>
              <a:rPr lang="en-US" dirty="0"/>
              <a:t>skill for assessment</a:t>
            </a:r>
          </a:p>
        </p:txBody>
      </p:sp>
      <p:sp>
        <p:nvSpPr>
          <p:cNvPr id="3" name="Content Placeholder 2"/>
          <p:cNvSpPr>
            <a:spLocks noGrp="1"/>
          </p:cNvSpPr>
          <p:nvPr>
            <p:ph idx="1"/>
          </p:nvPr>
        </p:nvSpPr>
        <p:spPr>
          <a:xfrm>
            <a:off x="457200" y="1752600"/>
            <a:ext cx="8229600" cy="4525963"/>
          </a:xfrm>
        </p:spPr>
        <p:txBody>
          <a:bodyPr/>
          <a:lstStyle/>
          <a:p>
            <a:r>
              <a:rPr lang="en-US" sz="2400" dirty="0" smtClean="0"/>
              <a:t>For some students, it may be appropriate to focus only on the “Big Idea” of </a:t>
            </a:r>
            <a:r>
              <a:rPr lang="en-US" sz="2400" b="1" dirty="0" smtClean="0"/>
              <a:t>theme/central idea </a:t>
            </a:r>
            <a:r>
              <a:rPr lang="en-US" sz="2400" dirty="0" smtClean="0"/>
              <a:t>in a text.</a:t>
            </a:r>
          </a:p>
          <a:p>
            <a:endParaRPr lang="en-US" sz="2400" dirty="0" smtClean="0"/>
          </a:p>
          <a:p>
            <a:r>
              <a:rPr lang="en-US" sz="2400" dirty="0" smtClean="0"/>
              <a:t>For some students, it may be appropriate to focus only on the “Big Idea” of </a:t>
            </a:r>
            <a:r>
              <a:rPr lang="en-US" sz="2400" b="1" dirty="0" smtClean="0"/>
              <a:t>summarizing</a:t>
            </a:r>
            <a:r>
              <a:rPr lang="en-US" sz="2400" dirty="0" smtClean="0"/>
              <a:t> a text.</a:t>
            </a:r>
          </a:p>
          <a:p>
            <a:pPr marL="0" indent="0">
              <a:buNone/>
            </a:pPr>
            <a:endParaRPr lang="en-US" sz="2400" dirty="0" smtClean="0"/>
          </a:p>
          <a:p>
            <a:r>
              <a:rPr lang="en-US" sz="2400" dirty="0" smtClean="0"/>
              <a:t>Some students may be  able to identify the </a:t>
            </a:r>
            <a:r>
              <a:rPr lang="en-US" sz="2400" b="1" dirty="0" smtClean="0"/>
              <a:t>theme/central idea</a:t>
            </a:r>
            <a:r>
              <a:rPr lang="en-US" sz="2400" dirty="0" smtClean="0"/>
              <a:t> of a text </a:t>
            </a:r>
            <a:r>
              <a:rPr lang="en-US" sz="2400" b="1" dirty="0" smtClean="0"/>
              <a:t>and</a:t>
            </a:r>
            <a:r>
              <a:rPr lang="en-US" sz="2400" dirty="0" smtClean="0"/>
              <a:t> provide a </a:t>
            </a:r>
            <a:r>
              <a:rPr lang="en-US" sz="2400" b="1" dirty="0" smtClean="0"/>
              <a:t>summary</a:t>
            </a:r>
            <a:r>
              <a:rPr lang="en-US" sz="2400" dirty="0" smtClean="0"/>
              <a:t>.</a:t>
            </a:r>
          </a:p>
          <a:p>
            <a:endParaRPr lang="en-US" sz="2400" dirty="0" smtClean="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59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58493138"/>
              </p:ext>
            </p:extLst>
          </p:nvPr>
        </p:nvGraphicFramePr>
        <p:xfrm>
          <a:off x="914400" y="2590800"/>
          <a:ext cx="7620001" cy="457200"/>
        </p:xfrm>
        <a:graphic>
          <a:graphicData uri="http://schemas.openxmlformats.org/drawingml/2006/table">
            <a:tbl>
              <a:tblPr firstRow="1" bandRow="1">
                <a:tableStyleId>{93296810-A885-4BE3-A3E7-6D5BEEA58F35}</a:tableStyleId>
              </a:tblPr>
              <a:tblGrid>
                <a:gridCol w="769697"/>
                <a:gridCol w="1712576"/>
                <a:gridCol w="1712576"/>
                <a:gridCol w="1712576"/>
                <a:gridCol w="1712576"/>
              </a:tblGrid>
              <a:tr h="457200">
                <a:tc>
                  <a:txBody>
                    <a:bodyPr/>
                    <a:lstStyle/>
                    <a:p>
                      <a:pPr algn="l"/>
                      <a:r>
                        <a:rPr lang="en-US" sz="1600" dirty="0" smtClean="0">
                          <a:solidFill>
                            <a:schemeClr val="tx1"/>
                          </a:solidFill>
                        </a:rPr>
                        <a:t>Skill</a:t>
                      </a:r>
                      <a:endParaRPr lang="en-US" sz="1600" dirty="0">
                        <a:solidFill>
                          <a:schemeClr val="tx1"/>
                        </a:solidFill>
                      </a:endParaRPr>
                    </a:p>
                  </a:txBody>
                  <a:tcPr anchor="ctr"/>
                </a:tc>
                <a:tc>
                  <a:txBody>
                    <a:bodyPr/>
                    <a:lstStyle/>
                    <a:p>
                      <a:pPr algn="l"/>
                      <a:r>
                        <a:rPr lang="en-US" sz="1400" dirty="0" smtClean="0"/>
                        <a:t>Identify central idea</a:t>
                      </a:r>
                      <a:endParaRPr lang="en-US" sz="1400" dirty="0"/>
                    </a:p>
                  </a:txBody>
                  <a:tcPr anchor="ctr"/>
                </a:tc>
                <a:tc>
                  <a:txBody>
                    <a:bodyPr/>
                    <a:lstStyle/>
                    <a:p>
                      <a:pPr algn="l"/>
                      <a:r>
                        <a:rPr lang="en-US" sz="1400" dirty="0" smtClean="0"/>
                        <a:t>Identify central idea</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Identify central idea</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Identify central idea</a:t>
                      </a:r>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70338247"/>
              </p:ext>
            </p:extLst>
          </p:nvPr>
        </p:nvGraphicFramePr>
        <p:xfrm>
          <a:off x="914400" y="3886200"/>
          <a:ext cx="7620003" cy="370840"/>
        </p:xfrm>
        <a:graphic>
          <a:graphicData uri="http://schemas.openxmlformats.org/drawingml/2006/table">
            <a:tbl>
              <a:tblPr firstRow="1" bandRow="1">
                <a:tableStyleId>{D7AC3CCA-C797-4891-BE02-D94E43425B78}</a:tableStyleId>
              </a:tblPr>
              <a:tblGrid>
                <a:gridCol w="769699"/>
                <a:gridCol w="1660148"/>
                <a:gridCol w="1730052"/>
                <a:gridCol w="1730052"/>
                <a:gridCol w="1730052"/>
              </a:tblGrid>
              <a:tr h="370840">
                <a:tc>
                  <a:txBody>
                    <a:bodyPr/>
                    <a:lstStyle/>
                    <a:p>
                      <a:r>
                        <a:rPr lang="en-US" sz="1600" dirty="0" smtClean="0">
                          <a:solidFill>
                            <a:srgbClr val="CC6600"/>
                          </a:solidFill>
                        </a:rPr>
                        <a:t>Skill</a:t>
                      </a:r>
                      <a:endParaRPr lang="en-US" sz="1600" dirty="0">
                        <a:solidFill>
                          <a:srgbClr val="CC6600"/>
                        </a:solidFill>
                      </a:endParaRPr>
                    </a:p>
                  </a:txBody>
                  <a:tcPr/>
                </a:tc>
                <a:tc>
                  <a:txBody>
                    <a:bodyPr/>
                    <a:lstStyle/>
                    <a:p>
                      <a:pPr algn="ctr"/>
                      <a:r>
                        <a:rPr lang="en-US" sz="1400" dirty="0" smtClean="0"/>
                        <a:t>Summarize text</a:t>
                      </a:r>
                      <a:endParaRPr lang="en-US" sz="1400" dirty="0"/>
                    </a:p>
                  </a:txBody>
                  <a:tcPr anchor="ctr"/>
                </a:tc>
                <a:tc>
                  <a:txBody>
                    <a:bodyPr/>
                    <a:lstStyle/>
                    <a:p>
                      <a:pPr algn="ctr"/>
                      <a:r>
                        <a:rPr lang="en-US" sz="1400" dirty="0" smtClean="0"/>
                        <a:t>Summarize text</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Summarize text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Summarize text</a:t>
                      </a:r>
                    </a:p>
                  </a:txBody>
                  <a:tcPr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45453160"/>
              </p:ext>
            </p:extLst>
          </p:nvPr>
        </p:nvGraphicFramePr>
        <p:xfrm>
          <a:off x="914400" y="5105400"/>
          <a:ext cx="7620000" cy="518160"/>
        </p:xfrm>
        <a:graphic>
          <a:graphicData uri="http://schemas.openxmlformats.org/drawingml/2006/table">
            <a:tbl>
              <a:tblPr firstRow="1" bandRow="1">
                <a:tableStyleId>{93296810-A885-4BE3-A3E7-6D5BEEA58F35}</a:tableStyleId>
              </a:tblPr>
              <a:tblGrid>
                <a:gridCol w="762000"/>
                <a:gridCol w="1714500"/>
                <a:gridCol w="1714500"/>
                <a:gridCol w="1714500"/>
                <a:gridCol w="1714500"/>
              </a:tblGrid>
              <a:tr h="370840">
                <a:tc>
                  <a:txBody>
                    <a:bodyPr/>
                    <a:lstStyle/>
                    <a:p>
                      <a:pPr algn="l"/>
                      <a:r>
                        <a:rPr lang="en-US" sz="1600" dirty="0" smtClean="0">
                          <a:solidFill>
                            <a:schemeClr val="tx1"/>
                          </a:solidFill>
                        </a:rPr>
                        <a:t>Skill</a:t>
                      </a:r>
                      <a:endParaRPr lang="en-US" sz="1600" dirty="0">
                        <a:solidFill>
                          <a:schemeClr val="tx1"/>
                        </a:solidFill>
                      </a:endParaRPr>
                    </a:p>
                  </a:txBody>
                  <a:tcPr anchor="ctr"/>
                </a:tc>
                <a:tc>
                  <a:txBody>
                    <a:bodyPr/>
                    <a:lstStyle/>
                    <a:p>
                      <a:pPr algn="l"/>
                      <a:r>
                        <a:rPr lang="en-US" sz="1400" dirty="0" smtClean="0"/>
                        <a:t>Identify central idea</a:t>
                      </a:r>
                      <a:endParaRPr lang="en-US" sz="1400" dirty="0"/>
                    </a:p>
                  </a:txBody>
                  <a:tcPr anchor="ctr"/>
                </a:tc>
                <a:tc>
                  <a:txBody>
                    <a:bodyPr/>
                    <a:lstStyle/>
                    <a:p>
                      <a:pPr algn="l"/>
                      <a:r>
                        <a:rPr lang="en-US" sz="1400" dirty="0" smtClean="0"/>
                        <a:t>Identify central idea</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Identify central idea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and Summarize text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Identify central idea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and</a:t>
                      </a:r>
                      <a:r>
                        <a:rPr lang="en-US" sz="1400" baseline="0" dirty="0" smtClean="0"/>
                        <a:t> Summarize text</a:t>
                      </a:r>
                      <a:endParaRPr lang="en-US" sz="1400" dirty="0" smtClean="0"/>
                    </a:p>
                  </a:txBody>
                  <a:tcPr anchor="ctr"/>
                </a:tc>
              </a:tr>
            </a:tbl>
          </a:graphicData>
        </a:graphic>
      </p:graphicFrame>
    </p:spTree>
    <p:extLst>
      <p:ext uri="{BB962C8B-B14F-4D97-AF65-F5344CB8AC3E}">
        <p14:creationId xmlns:p14="http://schemas.microsoft.com/office/powerpoint/2010/main" val="486305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an assessment response</a:t>
            </a:r>
            <a:endParaRPr lang="en-US" dirty="0"/>
          </a:p>
        </p:txBody>
      </p:sp>
      <p:sp>
        <p:nvSpPr>
          <p:cNvPr id="3" name="Content Placeholder 2"/>
          <p:cNvSpPr>
            <a:spLocks noGrp="1"/>
          </p:cNvSpPr>
          <p:nvPr>
            <p:ph idx="1"/>
          </p:nvPr>
        </p:nvSpPr>
        <p:spPr>
          <a:xfrm>
            <a:off x="457200" y="1447800"/>
            <a:ext cx="8458200" cy="4572000"/>
          </a:xfrm>
        </p:spPr>
        <p:txBody>
          <a:bodyPr>
            <a:normAutofit fontScale="92500"/>
          </a:bodyPr>
          <a:lstStyle/>
          <a:p>
            <a:r>
              <a:rPr lang="en-US" sz="2400" dirty="0" smtClean="0"/>
              <a:t>Students’ responses to assessment activities must demonstrate “what they know” about the concept in the standard/element/indicator.</a:t>
            </a:r>
          </a:p>
          <a:p>
            <a:r>
              <a:rPr lang="en-US" sz="2400" u="sng" dirty="0" smtClean="0"/>
              <a:t>Receptive</a:t>
            </a:r>
            <a:r>
              <a:rPr lang="en-US" sz="2400" dirty="0" smtClean="0"/>
              <a:t> behaviors indicate engagement but do not communicate knowledge of concept:</a:t>
            </a:r>
          </a:p>
          <a:p>
            <a:pPr marL="914400" lvl="1" indent="-457200">
              <a:buFont typeface="Calibri" pitchFamily="34" charset="0"/>
              <a:buChar char="―"/>
            </a:pPr>
            <a:r>
              <a:rPr lang="en-US" sz="2400" dirty="0" smtClean="0"/>
              <a:t>Attending behaviors may indicate </a:t>
            </a:r>
          </a:p>
          <a:p>
            <a:pPr marL="1314450" lvl="2" indent="-457200">
              <a:buFont typeface="Calibri" pitchFamily="34" charset="0"/>
              <a:buChar char="―"/>
            </a:pPr>
            <a:r>
              <a:rPr lang="en-US" sz="2000" dirty="0" smtClean="0"/>
              <a:t>participation or listening </a:t>
            </a:r>
          </a:p>
          <a:p>
            <a:pPr marL="1314450" lvl="2" indent="-457200">
              <a:buFont typeface="Calibri" pitchFamily="34" charset="0"/>
              <a:buChar char="―"/>
            </a:pPr>
            <a:r>
              <a:rPr lang="en-US" sz="2000" dirty="0" smtClean="0"/>
              <a:t>receiving information </a:t>
            </a:r>
          </a:p>
          <a:p>
            <a:r>
              <a:rPr lang="en-US" sz="2400" u="sng" dirty="0" smtClean="0"/>
              <a:t>Expressive</a:t>
            </a:r>
            <a:r>
              <a:rPr lang="en-US" sz="2400" dirty="0" smtClean="0"/>
              <a:t> communication is interpreted to measure assessment responses and are:</a:t>
            </a:r>
          </a:p>
          <a:p>
            <a:pPr marL="914400" lvl="1" indent="-457200">
              <a:buFont typeface="Calibri" pitchFamily="34" charset="0"/>
              <a:buChar char="―"/>
            </a:pPr>
            <a:r>
              <a:rPr lang="en-US" sz="2400" dirty="0" smtClean="0"/>
              <a:t>Observable behaviors that indicate a discriminative response </a:t>
            </a:r>
          </a:p>
          <a:p>
            <a:pPr marL="914400" lvl="1" indent="-457200">
              <a:buFont typeface="Calibri" pitchFamily="34" charset="0"/>
              <a:buChar char="―"/>
            </a:pPr>
            <a:r>
              <a:rPr lang="en-US" sz="2400" dirty="0" smtClean="0"/>
              <a:t>Measurable and indicate understanding or knowledge of a concept.</a:t>
            </a:r>
          </a:p>
        </p:txBody>
      </p:sp>
    </p:spTree>
    <p:extLst>
      <p:ext uri="{BB962C8B-B14F-4D97-AF65-F5344CB8AC3E}">
        <p14:creationId xmlns:p14="http://schemas.microsoft.com/office/powerpoint/2010/main" val="31416318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standards-based </a:t>
            </a:r>
            <a:br>
              <a:rPr lang="en-US" dirty="0"/>
            </a:br>
            <a:r>
              <a:rPr lang="en-US" dirty="0"/>
              <a:t>skill for assessment</a:t>
            </a:r>
          </a:p>
        </p:txBody>
      </p:sp>
      <p:sp>
        <p:nvSpPr>
          <p:cNvPr id="3" name="Content Placeholder 2"/>
          <p:cNvSpPr>
            <a:spLocks noGrp="1"/>
          </p:cNvSpPr>
          <p:nvPr>
            <p:ph idx="1"/>
          </p:nvPr>
        </p:nvSpPr>
        <p:spPr>
          <a:xfrm>
            <a:off x="457200" y="1524000"/>
            <a:ext cx="8382000" cy="4525963"/>
          </a:xfrm>
        </p:spPr>
        <p:txBody>
          <a:bodyPr/>
          <a:lstStyle/>
          <a:p>
            <a:pPr marL="0" indent="0" algn="ctr">
              <a:buNone/>
            </a:pPr>
            <a:r>
              <a:rPr lang="en-US" sz="2400" b="1" dirty="0" smtClean="0"/>
              <a:t>Reminder! </a:t>
            </a:r>
          </a:p>
          <a:p>
            <a:pPr marL="0" indent="0" algn="ctr">
              <a:buNone/>
            </a:pPr>
            <a:r>
              <a:rPr lang="en-US" sz="2400" dirty="0" smtClean="0"/>
              <a:t>In order to demonstrate achievement/progress, it </a:t>
            </a:r>
            <a:r>
              <a:rPr lang="en-US" sz="2400" dirty="0"/>
              <a:t>is critical that all 4 assessment tasks submitted for that standard demonstrate a connection to the </a:t>
            </a:r>
            <a:r>
              <a:rPr lang="en-US" sz="2400" b="1" dirty="0"/>
              <a:t>same standards-based skill</a:t>
            </a:r>
            <a:r>
              <a:rPr lang="en-US" sz="2400" dirty="0" smtClean="0"/>
              <a:t>.</a:t>
            </a:r>
            <a:endParaRPr lang="en-US" sz="800" dirty="0" smtClean="0"/>
          </a:p>
          <a:p>
            <a:r>
              <a:rPr lang="en-US" sz="2400" dirty="0" smtClean="0"/>
              <a:t>Although all 4 tasks in the following example are aligned to a “Big idea” from the standard, a student can’t show progress in the </a:t>
            </a:r>
            <a:r>
              <a:rPr lang="en-US" sz="2400" dirty="0"/>
              <a:t>C</a:t>
            </a:r>
            <a:r>
              <a:rPr lang="en-US" sz="2400" dirty="0" smtClean="0"/>
              <a:t>ollection </a:t>
            </a:r>
            <a:r>
              <a:rPr lang="en-US" sz="2400" dirty="0"/>
              <a:t>P</a:t>
            </a:r>
            <a:r>
              <a:rPr lang="en-US" sz="2400" dirty="0" smtClean="0"/>
              <a:t>eriod 1 skill unless that skill is also assessed in Collection </a:t>
            </a:r>
            <a:r>
              <a:rPr lang="en-US" sz="2400" dirty="0"/>
              <a:t>P</a:t>
            </a:r>
            <a:r>
              <a:rPr lang="en-US" sz="2400" dirty="0" smtClean="0"/>
              <a:t>eriod 2.</a:t>
            </a:r>
          </a:p>
          <a:p>
            <a:endParaRPr lang="en-US" sz="2400" dirty="0"/>
          </a:p>
          <a:p>
            <a:pPr marL="457200" lvl="1" indent="0">
              <a:buNone/>
            </a:pPr>
            <a:r>
              <a:rPr lang="en-US" sz="2000" dirty="0" smtClean="0"/>
              <a:t>Are the above skills all aligned to the standard?			</a:t>
            </a:r>
          </a:p>
          <a:p>
            <a:pPr marL="457200" lvl="1" indent="0">
              <a:buNone/>
            </a:pPr>
            <a:r>
              <a:rPr lang="en-US" sz="2000" dirty="0" smtClean="0"/>
              <a:t>Can the student demonstrate progress form CP1 to CP2?</a:t>
            </a:r>
            <a:endParaRPr lang="en-US" sz="20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60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33777342"/>
              </p:ext>
            </p:extLst>
          </p:nvPr>
        </p:nvGraphicFramePr>
        <p:xfrm>
          <a:off x="838200" y="4724400"/>
          <a:ext cx="7848602" cy="370840"/>
        </p:xfrm>
        <a:graphic>
          <a:graphicData uri="http://schemas.openxmlformats.org/drawingml/2006/table">
            <a:tbl>
              <a:tblPr firstRow="1" bandRow="1">
                <a:tableStyleId>{93296810-A885-4BE3-A3E7-6D5BEEA58F35}</a:tableStyleId>
              </a:tblPr>
              <a:tblGrid>
                <a:gridCol w="740434"/>
                <a:gridCol w="1777042"/>
                <a:gridCol w="1777042"/>
                <a:gridCol w="1777042"/>
                <a:gridCol w="1777042"/>
              </a:tblGrid>
              <a:tr h="370840">
                <a:tc>
                  <a:txBody>
                    <a:bodyPr/>
                    <a:lstStyle/>
                    <a:p>
                      <a:r>
                        <a:rPr lang="en-US" sz="1400" dirty="0" smtClean="0">
                          <a:solidFill>
                            <a:schemeClr val="tx1"/>
                          </a:solidFill>
                        </a:rPr>
                        <a:t>Skill</a:t>
                      </a:r>
                      <a:endParaRPr lang="en-US" sz="1400" dirty="0">
                        <a:solidFill>
                          <a:schemeClr val="tx1"/>
                        </a:solidFill>
                      </a:endParaRPr>
                    </a:p>
                  </a:txBody>
                  <a:tcPr anchor="ctr"/>
                </a:tc>
                <a:tc>
                  <a:txBody>
                    <a:bodyPr/>
                    <a:lstStyle/>
                    <a:p>
                      <a:pPr algn="ctr"/>
                      <a:r>
                        <a:rPr lang="en-US" sz="1400" dirty="0" smtClean="0"/>
                        <a:t>Identify central idea</a:t>
                      </a:r>
                      <a:endParaRPr lang="en-US" sz="1400" dirty="0"/>
                    </a:p>
                  </a:txBody>
                  <a:tcPr anchor="ctr"/>
                </a:tc>
                <a:tc>
                  <a:txBody>
                    <a:bodyPr/>
                    <a:lstStyle/>
                    <a:p>
                      <a:pPr algn="ctr"/>
                      <a:r>
                        <a:rPr lang="en-US" sz="1400" dirty="0" smtClean="0"/>
                        <a:t>Identify central</a:t>
                      </a:r>
                      <a:r>
                        <a:rPr lang="en-US" sz="1400" baseline="0" dirty="0" smtClean="0"/>
                        <a:t> idea</a:t>
                      </a:r>
                      <a:endParaRPr lang="en-US" sz="1400" dirty="0"/>
                    </a:p>
                  </a:txBody>
                  <a:tcPr anchor="ctr"/>
                </a:tc>
                <a:tc>
                  <a:txBody>
                    <a:bodyPr/>
                    <a:lstStyle/>
                    <a:p>
                      <a:pPr algn="ctr"/>
                      <a:r>
                        <a:rPr lang="en-US" sz="1400" dirty="0" smtClean="0"/>
                        <a:t>Summarize text</a:t>
                      </a:r>
                      <a:endParaRPr lang="en-US" sz="1400" dirty="0"/>
                    </a:p>
                  </a:txBody>
                  <a:tcPr anchor="ctr"/>
                </a:tc>
                <a:tc>
                  <a:txBody>
                    <a:bodyPr/>
                    <a:lstStyle/>
                    <a:p>
                      <a:pPr algn="ctr"/>
                      <a:r>
                        <a:rPr lang="en-US" sz="1400" dirty="0" smtClean="0"/>
                        <a:t>Summarize text</a:t>
                      </a:r>
                      <a:endParaRPr lang="en-US" sz="1400" dirty="0"/>
                    </a:p>
                  </a:txBody>
                  <a:tcPr anchor="ctr"/>
                </a:tc>
              </a:tr>
            </a:tbl>
          </a:graphicData>
        </a:graphic>
      </p:graphicFrame>
      <p:sp>
        <p:nvSpPr>
          <p:cNvPr id="7" name="TextBox 6"/>
          <p:cNvSpPr txBox="1"/>
          <p:nvPr/>
        </p:nvSpPr>
        <p:spPr>
          <a:xfrm>
            <a:off x="7848600" y="5082659"/>
            <a:ext cx="533400" cy="369332"/>
          </a:xfrm>
          <a:prstGeom prst="rect">
            <a:avLst/>
          </a:prstGeom>
          <a:noFill/>
        </p:spPr>
        <p:txBody>
          <a:bodyPr wrap="square" rtlCol="0">
            <a:spAutoFit/>
          </a:bodyPr>
          <a:lstStyle/>
          <a:p>
            <a:r>
              <a:rPr lang="en-US" dirty="0" smtClean="0">
                <a:latin typeface="+mn-lt"/>
              </a:rPr>
              <a:t>Yes</a:t>
            </a:r>
            <a:endParaRPr lang="en-US" dirty="0">
              <a:latin typeface="+mn-lt"/>
            </a:endParaRPr>
          </a:p>
        </p:txBody>
      </p:sp>
      <p:sp>
        <p:nvSpPr>
          <p:cNvPr id="8" name="TextBox 7"/>
          <p:cNvSpPr txBox="1"/>
          <p:nvPr/>
        </p:nvSpPr>
        <p:spPr>
          <a:xfrm>
            <a:off x="7848600" y="5471041"/>
            <a:ext cx="533400" cy="369332"/>
          </a:xfrm>
          <a:prstGeom prst="rect">
            <a:avLst/>
          </a:prstGeom>
          <a:noFill/>
        </p:spPr>
        <p:txBody>
          <a:bodyPr wrap="square" rtlCol="0">
            <a:spAutoFit/>
          </a:bodyPr>
          <a:lstStyle/>
          <a:p>
            <a:r>
              <a:rPr lang="en-US" dirty="0" smtClean="0">
                <a:latin typeface="+mn-lt"/>
              </a:rPr>
              <a:t>No</a:t>
            </a:r>
            <a:endParaRPr lang="en-US" dirty="0">
              <a:latin typeface="+mn-lt"/>
            </a:endParaRPr>
          </a:p>
        </p:txBody>
      </p:sp>
    </p:spTree>
    <p:extLst>
      <p:ext uri="{BB962C8B-B14F-4D97-AF65-F5344CB8AC3E}">
        <p14:creationId xmlns:p14="http://schemas.microsoft.com/office/powerpoint/2010/main" val="32552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standards-based </a:t>
            </a:r>
            <a:br>
              <a:rPr lang="en-US" dirty="0"/>
            </a:br>
            <a:r>
              <a:rPr lang="en-US" dirty="0"/>
              <a:t>skill for assessment</a:t>
            </a:r>
          </a:p>
        </p:txBody>
      </p:sp>
      <p:sp>
        <p:nvSpPr>
          <p:cNvPr id="3" name="Content Placeholder 2"/>
          <p:cNvSpPr>
            <a:spLocks noGrp="1"/>
          </p:cNvSpPr>
          <p:nvPr>
            <p:ph idx="1"/>
          </p:nvPr>
        </p:nvSpPr>
        <p:spPr>
          <a:xfrm>
            <a:off x="457200" y="1676400"/>
            <a:ext cx="8229600" cy="4449763"/>
          </a:xfrm>
        </p:spPr>
        <p:txBody>
          <a:bodyPr/>
          <a:lstStyle/>
          <a:p>
            <a:r>
              <a:rPr lang="en-US" sz="2400" dirty="0" smtClean="0"/>
              <a:t>When designing assessment tasks for each collection period, ask yourself the following questions:  </a:t>
            </a:r>
          </a:p>
          <a:p>
            <a:pPr lvl="1"/>
            <a:r>
              <a:rPr lang="en-US" sz="2400" dirty="0" smtClean="0"/>
              <a:t>Do all 4 assessment tasks align to the intent of the standard?</a:t>
            </a:r>
          </a:p>
          <a:p>
            <a:pPr lvl="1"/>
            <a:r>
              <a:rPr lang="en-US" sz="2400" dirty="0" smtClean="0"/>
              <a:t>Do the assessment tasks  in Collection Period 2 allow the student to demonstrate progress on the skill(s) assessed in collection period 1?</a:t>
            </a:r>
          </a:p>
          <a:p>
            <a:pPr marL="341313" indent="-341313"/>
            <a:r>
              <a:rPr lang="en-US" sz="2400" dirty="0"/>
              <a:t>If the tasks from one collection period to the other are too </a:t>
            </a:r>
            <a:r>
              <a:rPr lang="en-US" sz="2400" dirty="0" smtClean="0"/>
              <a:t>different to reliably assess progress, the A/P </a:t>
            </a:r>
            <a:r>
              <a:rPr lang="en-US" sz="2400" dirty="0"/>
              <a:t>score is “1.”</a:t>
            </a:r>
          </a:p>
          <a:p>
            <a:pPr lvl="1"/>
            <a:r>
              <a:rPr lang="en-US" sz="2400" dirty="0"/>
              <a:t>No consistent skill to evaluate across the two collection periods</a:t>
            </a:r>
          </a:p>
          <a:p>
            <a:pPr marL="457200" lvl="1" indent="0">
              <a:buNone/>
            </a:pPr>
            <a:r>
              <a:rPr lang="en-US" sz="2400" dirty="0" smtClean="0"/>
              <a:t>                </a:t>
            </a:r>
            <a:endParaRPr lang="en-US" sz="24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61</a:t>
            </a:fld>
            <a:endParaRPr lang="en-US" dirty="0"/>
          </a:p>
        </p:txBody>
      </p:sp>
    </p:spTree>
    <p:extLst>
      <p:ext uri="{BB962C8B-B14F-4D97-AF65-F5344CB8AC3E}">
        <p14:creationId xmlns:p14="http://schemas.microsoft.com/office/powerpoint/2010/main" val="650763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438400"/>
            <a:ext cx="7772400" cy="1500187"/>
          </a:xfrm>
        </p:spPr>
        <p:txBody>
          <a:bodyPr/>
          <a:lstStyle/>
          <a:p>
            <a:pPr algn="ctr"/>
            <a:r>
              <a:rPr lang="en-US" sz="4400" b="1" dirty="0" smtClean="0">
                <a:solidFill>
                  <a:srgbClr val="663300"/>
                </a:solidFill>
                <a:latin typeface="Georgia" pitchFamily="18" charset="0"/>
              </a:rPr>
              <a:t>Alignment through Prerequisite Skills</a:t>
            </a:r>
            <a:endParaRPr lang="en-US" sz="4400" b="1" dirty="0">
              <a:solidFill>
                <a:srgbClr val="663300"/>
              </a:solidFill>
              <a:latin typeface="Georgia" pitchFamily="18" charset="0"/>
            </a:endParaRPr>
          </a:p>
        </p:txBody>
      </p:sp>
      <p:sp>
        <p:nvSpPr>
          <p:cNvPr id="4" name="Slide Number Placeholder 3"/>
          <p:cNvSpPr>
            <a:spLocks noGrp="1"/>
          </p:cNvSpPr>
          <p:nvPr>
            <p:ph type="sldNum" sz="quarter" idx="10"/>
          </p:nvPr>
        </p:nvSpPr>
        <p:spPr/>
        <p:txBody>
          <a:bodyPr/>
          <a:lstStyle/>
          <a:p>
            <a:pPr>
              <a:defRPr/>
            </a:pPr>
            <a:fld id="{6DBA7A9F-552F-4336-8FE1-A5B76DE94383}" type="slidenum">
              <a:rPr lang="en-US" smtClean="0"/>
              <a:pPr>
                <a:defRPr/>
              </a:pPr>
              <a:t>62</a:t>
            </a:fld>
            <a:endParaRPr lang="en-US" dirty="0"/>
          </a:p>
        </p:txBody>
      </p:sp>
      <p:sp>
        <p:nvSpPr>
          <p:cNvPr id="2" name="TextBox 1"/>
          <p:cNvSpPr txBox="1"/>
          <p:nvPr/>
        </p:nvSpPr>
        <p:spPr>
          <a:xfrm>
            <a:off x="1447800" y="4343400"/>
            <a:ext cx="6172200" cy="1077218"/>
          </a:xfrm>
          <a:prstGeom prst="rect">
            <a:avLst/>
          </a:prstGeom>
          <a:noFill/>
        </p:spPr>
        <p:txBody>
          <a:bodyPr wrap="square" rtlCol="0">
            <a:spAutoFit/>
          </a:bodyPr>
          <a:lstStyle/>
          <a:p>
            <a:pPr algn="ctr"/>
            <a:r>
              <a:rPr lang="en-US" sz="3200" b="1" dirty="0" smtClean="0">
                <a:solidFill>
                  <a:srgbClr val="CC6600"/>
                </a:solidFill>
                <a:latin typeface="Georgia" pitchFamily="18" charset="0"/>
              </a:rPr>
              <a:t>Looking at the skill in the context of the standard</a:t>
            </a:r>
            <a:endParaRPr lang="en-US" sz="3200" b="1" dirty="0">
              <a:solidFill>
                <a:srgbClr val="CC6600"/>
              </a:solidFill>
              <a:latin typeface="Georgia" pitchFamily="18" charset="0"/>
            </a:endParaRPr>
          </a:p>
        </p:txBody>
      </p:sp>
    </p:spTree>
    <p:extLst>
      <p:ext uri="{BB962C8B-B14F-4D97-AF65-F5344CB8AC3E}">
        <p14:creationId xmlns:p14="http://schemas.microsoft.com/office/powerpoint/2010/main" val="4276423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p:txBody>
          <a:bodyPr/>
          <a:lstStyle/>
          <a:p>
            <a:r>
              <a:rPr lang="en-US" dirty="0" smtClean="0"/>
              <a:t>Alignment through </a:t>
            </a:r>
            <a:br>
              <a:rPr lang="en-US" dirty="0" smtClean="0"/>
            </a:br>
            <a:r>
              <a:rPr lang="en-US" dirty="0" smtClean="0"/>
              <a:t>Prerequisite Skills</a:t>
            </a:r>
          </a:p>
        </p:txBody>
      </p:sp>
      <p:sp>
        <p:nvSpPr>
          <p:cNvPr id="125955" name="Rectangle 3"/>
          <p:cNvSpPr>
            <a:spLocks noGrp="1" noChangeArrowheads="1"/>
          </p:cNvSpPr>
          <p:nvPr>
            <p:ph type="body" idx="4294967295"/>
          </p:nvPr>
        </p:nvSpPr>
        <p:spPr>
          <a:xfrm>
            <a:off x="457200" y="1981200"/>
            <a:ext cx="8229600" cy="4525963"/>
          </a:xfrm>
        </p:spPr>
        <p:txBody>
          <a:bodyPr/>
          <a:lstStyle/>
          <a:p>
            <a:pPr>
              <a:lnSpc>
                <a:spcPct val="90000"/>
              </a:lnSpc>
              <a:spcBef>
                <a:spcPct val="4000"/>
              </a:spcBef>
            </a:pPr>
            <a:r>
              <a:rPr lang="en-US" sz="2800" dirty="0" smtClean="0"/>
              <a:t>Tasks submitted for the assessment can focus on </a:t>
            </a:r>
            <a:r>
              <a:rPr lang="en-US" sz="2800" b="1" dirty="0" smtClean="0"/>
              <a:t>prerequisite skills</a:t>
            </a:r>
            <a:r>
              <a:rPr lang="en-US" sz="2800" dirty="0" smtClean="0"/>
              <a:t> that allow the student to be exposed to and assessed on the standard/element at a level that is meaningful and purposeful for the student. </a:t>
            </a:r>
          </a:p>
          <a:p>
            <a:pPr>
              <a:lnSpc>
                <a:spcPct val="90000"/>
              </a:lnSpc>
            </a:pPr>
            <a:r>
              <a:rPr lang="en-US" sz="2800" dirty="0" smtClean="0"/>
              <a:t>Prerequisite skills must still focus on the </a:t>
            </a:r>
            <a:r>
              <a:rPr lang="en-US" sz="2800" b="1" dirty="0" smtClean="0">
                <a:solidFill>
                  <a:srgbClr val="CC6600"/>
                </a:solidFill>
              </a:rPr>
              <a:t>intent</a:t>
            </a:r>
            <a:r>
              <a:rPr lang="en-US" sz="2800" dirty="0" smtClean="0"/>
              <a:t> of the grade level standard and element/indicator</a:t>
            </a:r>
            <a:r>
              <a:rPr lang="en-US" dirty="0" smtClean="0"/>
              <a:t>.</a:t>
            </a:r>
          </a:p>
          <a:p>
            <a:pPr>
              <a:lnSpc>
                <a:spcPct val="90000"/>
              </a:lnSpc>
              <a:spcBef>
                <a:spcPct val="4000"/>
              </a:spcBef>
              <a:buFont typeface="Arial" charset="0"/>
              <a:buNone/>
            </a:pPr>
            <a:endParaRPr lang="en-US" dirty="0" smtClean="0"/>
          </a:p>
          <a:p>
            <a:pPr>
              <a:lnSpc>
                <a:spcPct val="90000"/>
              </a:lnSpc>
            </a:pPr>
            <a:endParaRPr lang="en-US" dirty="0" smtClean="0"/>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63</a:t>
            </a:fld>
            <a:endParaRPr lang="en-US" dirty="0"/>
          </a:p>
        </p:txBody>
      </p:sp>
    </p:spTree>
    <p:extLst>
      <p:ext uri="{BB962C8B-B14F-4D97-AF65-F5344CB8AC3E}">
        <p14:creationId xmlns:p14="http://schemas.microsoft.com/office/powerpoint/2010/main" val="27340567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r>
              <a:rPr lang="en-US" dirty="0" smtClean="0"/>
              <a:t>Prerequisite Skills</a:t>
            </a:r>
          </a:p>
        </p:txBody>
      </p:sp>
      <p:sp>
        <p:nvSpPr>
          <p:cNvPr id="128003" name="Rectangle 3"/>
          <p:cNvSpPr>
            <a:spLocks noGrp="1" noChangeArrowheads="1"/>
          </p:cNvSpPr>
          <p:nvPr>
            <p:ph type="body" idx="4294967295"/>
          </p:nvPr>
        </p:nvSpPr>
        <p:spPr>
          <a:xfrm>
            <a:off x="609600" y="1828800"/>
            <a:ext cx="7848600" cy="3581400"/>
          </a:xfrm>
        </p:spPr>
        <p:txBody>
          <a:bodyPr/>
          <a:lstStyle/>
          <a:p>
            <a:r>
              <a:rPr lang="en-US" dirty="0" smtClean="0"/>
              <a:t>A </a:t>
            </a:r>
            <a:r>
              <a:rPr lang="en-US" b="1" i="1" dirty="0" smtClean="0"/>
              <a:t>Prerequisite Skill</a:t>
            </a:r>
            <a:r>
              <a:rPr lang="en-US" dirty="0" smtClean="0"/>
              <a:t> is one that is </a:t>
            </a:r>
            <a:r>
              <a:rPr lang="en-US" b="1" dirty="0" smtClean="0"/>
              <a:t>essential </a:t>
            </a:r>
            <a:r>
              <a:rPr lang="en-US" dirty="0" smtClean="0"/>
              <a:t>to the acquisition of the standard and element/indicator.</a:t>
            </a:r>
          </a:p>
          <a:p>
            <a:pPr lvl="1"/>
            <a:r>
              <a:rPr lang="en-US" dirty="0"/>
              <a:t>a</a:t>
            </a:r>
            <a:r>
              <a:rPr lang="en-US" dirty="0" smtClean="0"/>
              <a:t>ddresses the intent of the standard and element/indicator being assessed </a:t>
            </a:r>
          </a:p>
          <a:p>
            <a:pPr lvl="1"/>
            <a:r>
              <a:rPr lang="en-US" dirty="0"/>
              <a:t>t</a:t>
            </a:r>
            <a:r>
              <a:rPr lang="en-US" dirty="0" smtClean="0"/>
              <a:t>hat which separates one standard from another</a:t>
            </a:r>
          </a:p>
          <a:p>
            <a:pPr lvl="1">
              <a:buFont typeface="Arial" charset="0"/>
              <a:buNone/>
            </a:pPr>
            <a:endParaRPr lang="en-US" dirty="0" smtClean="0"/>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64</a:t>
            </a:fld>
            <a:endParaRPr lang="en-US" dirty="0"/>
          </a:p>
        </p:txBody>
      </p:sp>
    </p:spTree>
    <p:extLst>
      <p:ext uri="{BB962C8B-B14F-4D97-AF65-F5344CB8AC3E}">
        <p14:creationId xmlns:p14="http://schemas.microsoft.com/office/powerpoint/2010/main" val="10995031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457200" y="0"/>
            <a:ext cx="8229600" cy="1143000"/>
          </a:xfrm>
        </p:spPr>
        <p:txBody>
          <a:bodyPr/>
          <a:lstStyle/>
          <a:p>
            <a:r>
              <a:rPr lang="en-US" dirty="0" smtClean="0"/>
              <a:t>Is it a Prerequisite Skill?</a:t>
            </a:r>
          </a:p>
        </p:txBody>
      </p:sp>
      <p:sp>
        <p:nvSpPr>
          <p:cNvPr id="129027" name="Rectangle 3"/>
          <p:cNvSpPr>
            <a:spLocks noGrp="1" noChangeArrowheads="1"/>
          </p:cNvSpPr>
          <p:nvPr>
            <p:ph type="body" idx="4294967295"/>
          </p:nvPr>
        </p:nvSpPr>
        <p:spPr>
          <a:xfrm>
            <a:off x="228600" y="1219200"/>
            <a:ext cx="8458200" cy="4724400"/>
          </a:xfrm>
        </p:spPr>
        <p:txBody>
          <a:bodyPr/>
          <a:lstStyle/>
          <a:p>
            <a:pPr marL="285750" indent="0">
              <a:buNone/>
            </a:pPr>
            <a:r>
              <a:rPr lang="en-US" sz="2800" dirty="0" smtClean="0"/>
              <a:t>To determine if a skill is truly a prerequisite to learning the targeted skill, the following questions should be asked :</a:t>
            </a:r>
          </a:p>
          <a:p>
            <a:pPr marL="990600" lvl="1" indent="-525463">
              <a:spcBef>
                <a:spcPts val="0"/>
              </a:spcBef>
              <a:buFontTx/>
              <a:buAutoNum type="arabicPeriod"/>
            </a:pPr>
            <a:r>
              <a:rPr lang="en-US" sz="2400" dirty="0"/>
              <a:t>Should acquisition of the skill be part of the instruction that precedes the assessment</a:t>
            </a:r>
            <a:r>
              <a:rPr lang="en-US" sz="2400" dirty="0" smtClean="0"/>
              <a:t>?</a:t>
            </a:r>
          </a:p>
          <a:p>
            <a:pPr marL="1390650" lvl="2" indent="-419100">
              <a:spcBef>
                <a:spcPts val="0"/>
              </a:spcBef>
              <a:buFont typeface="Arial" pitchFamily="34" charset="0"/>
              <a:buChar char="•"/>
            </a:pPr>
            <a:r>
              <a:rPr lang="en-US" dirty="0" smtClean="0"/>
              <a:t>If so, </a:t>
            </a:r>
            <a:r>
              <a:rPr lang="en-US" b="1" dirty="0" smtClean="0"/>
              <a:t>DO NOT </a:t>
            </a:r>
            <a:r>
              <a:rPr lang="en-US" dirty="0" smtClean="0"/>
              <a:t>submit the task as evidence of assessment.</a:t>
            </a:r>
            <a:endParaRPr lang="en-US" dirty="0"/>
          </a:p>
          <a:p>
            <a:pPr marL="990600" lvl="1" indent="-525463">
              <a:spcBef>
                <a:spcPts val="0"/>
              </a:spcBef>
              <a:buFontTx/>
              <a:buAutoNum type="arabicPeriod"/>
            </a:pPr>
            <a:r>
              <a:rPr lang="en-US" sz="2400" dirty="0"/>
              <a:t>Is the skill essential to understanding  the intent of the standard and element/indicator?</a:t>
            </a:r>
          </a:p>
          <a:p>
            <a:pPr marL="990600" lvl="1" indent="-525463">
              <a:spcBef>
                <a:spcPts val="0"/>
              </a:spcBef>
              <a:buFontTx/>
              <a:buAutoNum type="arabicPeriod"/>
            </a:pPr>
            <a:r>
              <a:rPr lang="en-US" sz="2400" dirty="0" smtClean="0"/>
              <a:t>Can working on this skill </a:t>
            </a:r>
            <a:r>
              <a:rPr lang="en-US" sz="2400" u="sng" dirty="0" smtClean="0"/>
              <a:t>eventually</a:t>
            </a:r>
            <a:r>
              <a:rPr lang="en-US" sz="2400" dirty="0" smtClean="0"/>
              <a:t> lead to the standards-based skill targeted by the standard (at a less complex level)?</a:t>
            </a:r>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65</a:t>
            </a:fld>
            <a:endParaRPr lang="en-US" dirty="0"/>
          </a:p>
        </p:txBody>
      </p:sp>
    </p:spTree>
    <p:extLst>
      <p:ext uri="{BB962C8B-B14F-4D97-AF65-F5344CB8AC3E}">
        <p14:creationId xmlns:p14="http://schemas.microsoft.com/office/powerpoint/2010/main" val="32289186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457200" y="0"/>
            <a:ext cx="8229600" cy="1143000"/>
          </a:xfrm>
        </p:spPr>
        <p:txBody>
          <a:bodyPr/>
          <a:lstStyle/>
          <a:p>
            <a:r>
              <a:rPr lang="en-US" dirty="0" smtClean="0"/>
              <a:t>Is it a Prerequisite Skill?</a:t>
            </a:r>
          </a:p>
        </p:txBody>
      </p:sp>
      <p:sp>
        <p:nvSpPr>
          <p:cNvPr id="17411" name="Rectangle 3"/>
          <p:cNvSpPr>
            <a:spLocks noGrp="1" noChangeArrowheads="1"/>
          </p:cNvSpPr>
          <p:nvPr>
            <p:ph type="body" idx="4294967295"/>
          </p:nvPr>
        </p:nvSpPr>
        <p:spPr>
          <a:xfrm>
            <a:off x="381000" y="2133600"/>
            <a:ext cx="8610600" cy="3886200"/>
          </a:xfrm>
        </p:spPr>
        <p:txBody>
          <a:bodyPr/>
          <a:lstStyle/>
          <a:p>
            <a:pPr marL="533400" indent="-533400">
              <a:lnSpc>
                <a:spcPct val="90000"/>
              </a:lnSpc>
              <a:buNone/>
            </a:pPr>
            <a:r>
              <a:rPr lang="en-US" sz="2800" b="1" dirty="0"/>
              <a:t>Start with the Big Idea: </a:t>
            </a:r>
            <a:r>
              <a:rPr lang="en-US" sz="2800" b="1" dirty="0" smtClean="0"/>
              <a:t>Fractions</a:t>
            </a:r>
            <a:endParaRPr lang="en-US" sz="2800" dirty="0" smtClean="0"/>
          </a:p>
          <a:p>
            <a:pPr marL="533400" indent="-533400">
              <a:lnSpc>
                <a:spcPct val="90000"/>
              </a:lnSpc>
              <a:buNone/>
            </a:pPr>
            <a:r>
              <a:rPr lang="en-US" sz="2800" dirty="0" smtClean="0"/>
              <a:t>Task: Student is working on counting skills.</a:t>
            </a:r>
          </a:p>
          <a:p>
            <a:pPr marL="1203325" lvl="1" indent="-692150">
              <a:lnSpc>
                <a:spcPct val="90000"/>
              </a:lnSpc>
              <a:buFontTx/>
              <a:buAutoNum type="arabicPeriod"/>
            </a:pPr>
            <a:r>
              <a:rPr lang="en-US" sz="2400" dirty="0" smtClean="0"/>
              <a:t>Counting could </a:t>
            </a:r>
            <a:r>
              <a:rPr lang="en-US" sz="2400" dirty="0"/>
              <a:t>be a part of the ongoing instruction that precedes the assessment </a:t>
            </a:r>
            <a:r>
              <a:rPr lang="en-US" sz="2400" dirty="0" smtClean="0"/>
              <a:t>, but it is not sufficient as a task for this standard if it is not assessed in the context of the standard .</a:t>
            </a:r>
          </a:p>
          <a:p>
            <a:pPr marL="1203325" lvl="1" indent="-692150">
              <a:lnSpc>
                <a:spcPct val="90000"/>
              </a:lnSpc>
              <a:buFontTx/>
              <a:buAutoNum type="arabicPeriod"/>
            </a:pPr>
            <a:r>
              <a:rPr lang="en-US" sz="2400" dirty="0" smtClean="0"/>
              <a:t>The ability to count is not essential to the understanding of fractions.</a:t>
            </a:r>
          </a:p>
          <a:p>
            <a:pPr marL="1203325" lvl="1" indent="-692150">
              <a:lnSpc>
                <a:spcPct val="90000"/>
              </a:lnSpc>
              <a:buFontTx/>
              <a:buAutoNum type="arabicPeriod"/>
            </a:pPr>
            <a:r>
              <a:rPr lang="en-US" sz="2400" dirty="0" smtClean="0"/>
              <a:t>Does counting alone ever get the student closer to an understanding of fractions?</a:t>
            </a:r>
          </a:p>
          <a:p>
            <a:pPr marL="1203325" lvl="1" indent="-692150" algn="ctr">
              <a:lnSpc>
                <a:spcPct val="90000"/>
              </a:lnSpc>
              <a:spcBef>
                <a:spcPct val="0"/>
              </a:spcBef>
              <a:buFont typeface="Arial" charset="0"/>
              <a:buNone/>
            </a:pPr>
            <a:r>
              <a:rPr lang="en-US" sz="3200" b="1" dirty="0" smtClean="0"/>
              <a:t>NO </a:t>
            </a:r>
          </a:p>
          <a:p>
            <a:pPr marL="1203325" lvl="1" indent="-692150">
              <a:lnSpc>
                <a:spcPct val="90000"/>
              </a:lnSpc>
              <a:buFontTx/>
              <a:buNone/>
            </a:pPr>
            <a:endParaRPr lang="en-US" sz="2400" dirty="0" smtClean="0"/>
          </a:p>
          <a:p>
            <a:pPr marL="1203325" lvl="1" indent="-692150">
              <a:lnSpc>
                <a:spcPct val="90000"/>
              </a:lnSpc>
              <a:buFontTx/>
              <a:buAutoNum type="arabicPeriod" startAt="2"/>
            </a:pPr>
            <a:endParaRPr lang="en-US" sz="2400" dirty="0" smtClean="0"/>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66</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318665711"/>
              </p:ext>
            </p:extLst>
          </p:nvPr>
        </p:nvGraphicFramePr>
        <p:xfrm>
          <a:off x="533400" y="1066800"/>
          <a:ext cx="8534400" cy="1343025"/>
        </p:xfrm>
        <a:graphic>
          <a:graphicData uri="http://schemas.openxmlformats.org/presentationml/2006/ole">
            <mc:AlternateContent xmlns:mc="http://schemas.openxmlformats.org/markup-compatibility/2006">
              <mc:Choice xmlns:v="urn:schemas-microsoft-com:vml" Requires="v">
                <p:oleObj spid="_x0000_s2055" name="Document" r:id="rId5" imgW="8564247" imgH="1348858" progId="Word.Document.12">
                  <p:embed/>
                </p:oleObj>
              </mc:Choice>
              <mc:Fallback>
                <p:oleObj name="Document" r:id="rId5" imgW="8564247" imgH="1348858" progId="Word.Document.12">
                  <p:embed/>
                  <p:pic>
                    <p:nvPicPr>
                      <p:cNvPr id="0" name=""/>
                      <p:cNvPicPr>
                        <a:picLocks noChangeAspect="1" noChangeArrowheads="1"/>
                      </p:cNvPicPr>
                      <p:nvPr/>
                    </p:nvPicPr>
                    <p:blipFill>
                      <a:blip r:embed="rId6"/>
                      <a:srcRect/>
                      <a:stretch>
                        <a:fillRect/>
                      </a:stretch>
                    </p:blipFill>
                    <p:spPr bwMode="auto">
                      <a:xfrm>
                        <a:off x="533400" y="1066800"/>
                        <a:ext cx="8534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44675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 calcmode="lin" valueType="num">
                                      <p:cBhvr additive="base">
                                        <p:cTn id="7" dur="2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74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anim calcmode="lin" valueType="num">
                                      <p:cBhvr additive="base">
                                        <p:cTn id="11" dur="2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 calcmode="lin" valueType="num">
                                      <p:cBhvr additive="base">
                                        <p:cTn id="17" dur="2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23"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1" grpI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457200" y="0"/>
            <a:ext cx="8229600" cy="1143000"/>
          </a:xfrm>
        </p:spPr>
        <p:txBody>
          <a:bodyPr/>
          <a:lstStyle/>
          <a:p>
            <a:r>
              <a:rPr lang="en-US" dirty="0" smtClean="0"/>
              <a:t>Is it a Prerequisite Skill?</a:t>
            </a:r>
          </a:p>
        </p:txBody>
      </p:sp>
      <p:sp>
        <p:nvSpPr>
          <p:cNvPr id="19459" name="Rectangle 3"/>
          <p:cNvSpPr>
            <a:spLocks noGrp="1" noChangeArrowheads="1"/>
          </p:cNvSpPr>
          <p:nvPr>
            <p:ph type="body" idx="4294967295"/>
          </p:nvPr>
        </p:nvSpPr>
        <p:spPr>
          <a:xfrm>
            <a:off x="457200" y="1143000"/>
            <a:ext cx="8229600" cy="5334000"/>
          </a:xfrm>
        </p:spPr>
        <p:txBody>
          <a:bodyPr/>
          <a:lstStyle/>
          <a:p>
            <a:pPr marL="171450" indent="0">
              <a:lnSpc>
                <a:spcPct val="80000"/>
              </a:lnSpc>
              <a:spcBef>
                <a:spcPts val="1200"/>
              </a:spcBef>
              <a:buNone/>
            </a:pPr>
            <a:r>
              <a:rPr lang="en-US" sz="2800" dirty="0" smtClean="0"/>
              <a:t>Task: Student is using manipulatives to demonstrate fractional representation based on parts of a whole.</a:t>
            </a:r>
          </a:p>
          <a:p>
            <a:pPr marL="914400" lvl="1" indent="-457200">
              <a:lnSpc>
                <a:spcPct val="80000"/>
              </a:lnSpc>
              <a:spcBef>
                <a:spcPts val="1200"/>
              </a:spcBef>
              <a:buFontTx/>
              <a:buAutoNum type="arabicPeriod"/>
            </a:pPr>
            <a:r>
              <a:rPr lang="en-US" sz="2400" dirty="0" smtClean="0"/>
              <a:t>Putting together pieces of a whole via manipulatives is akin to addition of the fractional pieces. This can be considered addition of fractions at a more simplified level (i.e., decreased depth and complexity).</a:t>
            </a:r>
            <a:endParaRPr lang="en-US" sz="2400" dirty="0"/>
          </a:p>
          <a:p>
            <a:pPr marL="914400" lvl="1" indent="-457200">
              <a:lnSpc>
                <a:spcPct val="80000"/>
              </a:lnSpc>
              <a:spcBef>
                <a:spcPts val="1200"/>
              </a:spcBef>
              <a:buFontTx/>
              <a:buAutoNum type="arabicPeriod"/>
            </a:pPr>
            <a:r>
              <a:rPr lang="en-US" sz="2400" dirty="0"/>
              <a:t>This skill is a prerequisite as it addresses the intent of the </a:t>
            </a:r>
            <a:r>
              <a:rPr lang="en-US" sz="2400" dirty="0" smtClean="0"/>
              <a:t>standard and is assessed in the context of the standard–fractions. </a:t>
            </a:r>
            <a:endParaRPr lang="en-US" sz="2400" dirty="0"/>
          </a:p>
          <a:p>
            <a:pPr marL="914400" lvl="1" indent="-457200">
              <a:lnSpc>
                <a:spcPct val="80000"/>
              </a:lnSpc>
              <a:spcBef>
                <a:spcPts val="1200"/>
              </a:spcBef>
              <a:buFontTx/>
              <a:buAutoNum type="arabicPeriod"/>
            </a:pPr>
            <a:r>
              <a:rPr lang="en-US" sz="2400" dirty="0" smtClean="0"/>
              <a:t>Can repeated exposure to parts of a whole ever get the student closer to an understanding of fractions?</a:t>
            </a:r>
          </a:p>
          <a:p>
            <a:pPr marL="914400" lvl="1" indent="-457200" algn="ctr">
              <a:lnSpc>
                <a:spcPct val="80000"/>
              </a:lnSpc>
              <a:spcBef>
                <a:spcPct val="0"/>
              </a:spcBef>
              <a:buFont typeface="Arial" charset="0"/>
              <a:buNone/>
            </a:pPr>
            <a:endParaRPr lang="en-US" sz="3200" b="1" dirty="0" smtClean="0"/>
          </a:p>
          <a:p>
            <a:pPr marL="914400" lvl="1" indent="-457200" algn="ctr">
              <a:lnSpc>
                <a:spcPct val="80000"/>
              </a:lnSpc>
              <a:spcBef>
                <a:spcPct val="0"/>
              </a:spcBef>
              <a:buFont typeface="Arial" charset="0"/>
              <a:buNone/>
            </a:pPr>
            <a:r>
              <a:rPr lang="en-US" sz="3200" b="1" dirty="0" smtClean="0"/>
              <a:t>Yes </a:t>
            </a:r>
          </a:p>
          <a:p>
            <a:pPr marL="0" indent="0">
              <a:lnSpc>
                <a:spcPct val="80000"/>
              </a:lnSpc>
              <a:buNone/>
            </a:pPr>
            <a:endParaRPr lang="en-US" sz="2800" dirty="0" smtClean="0"/>
          </a:p>
        </p:txBody>
      </p:sp>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67</a:t>
            </a:fld>
            <a:endParaRPr lang="en-US" dirty="0"/>
          </a:p>
        </p:txBody>
      </p:sp>
    </p:spTree>
    <p:extLst>
      <p:ext uri="{BB962C8B-B14F-4D97-AF65-F5344CB8AC3E}">
        <p14:creationId xmlns:p14="http://schemas.microsoft.com/office/powerpoint/2010/main" val="4038709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additive="base">
                                        <p:cTn id="7" dur="2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945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anim calcmode="lin" valueType="num">
                                      <p:cBhvr additive="base">
                                        <p:cTn id="11" dur="2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 calcmode="lin" valueType="num">
                                      <p:cBhvr additive="base">
                                        <p:cTn id="17" dur="2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animEffect transition="in" filter="checkerboard(down)">
                                      <p:cBhvr>
                                        <p:cTn id="23"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7200" y="0"/>
            <a:ext cx="8229600" cy="1143000"/>
          </a:xfrm>
        </p:spPr>
        <p:txBody>
          <a:bodyPr/>
          <a:lstStyle/>
          <a:p>
            <a:r>
              <a:rPr lang="en-US" dirty="0" smtClean="0"/>
              <a:t>Is it a Prerequisite Skill?</a:t>
            </a:r>
          </a:p>
        </p:txBody>
      </p:sp>
      <p:sp>
        <p:nvSpPr>
          <p:cNvPr id="38915" name="Rectangle 3"/>
          <p:cNvSpPr>
            <a:spLocks noGrp="1"/>
          </p:cNvSpPr>
          <p:nvPr>
            <p:ph type="body" idx="1"/>
          </p:nvPr>
        </p:nvSpPr>
        <p:spPr>
          <a:xfrm>
            <a:off x="381000" y="1447800"/>
            <a:ext cx="8610600" cy="4525963"/>
          </a:xfrm>
        </p:spPr>
        <p:txBody>
          <a:bodyPr/>
          <a:lstStyle/>
          <a:p>
            <a:pPr marL="293688" indent="-293688">
              <a:lnSpc>
                <a:spcPct val="90000"/>
              </a:lnSpc>
              <a:buFont typeface="Arial" charset="0"/>
              <a:buNone/>
            </a:pPr>
            <a:r>
              <a:rPr lang="en-US" sz="2800" dirty="0" smtClean="0"/>
              <a:t>Georgia Studies–Economic Understandings (GPS)</a:t>
            </a:r>
          </a:p>
          <a:p>
            <a:pPr marL="0" indent="0">
              <a:lnSpc>
                <a:spcPct val="90000"/>
              </a:lnSpc>
              <a:spcBef>
                <a:spcPct val="50000"/>
              </a:spcBef>
              <a:buNone/>
            </a:pPr>
            <a:r>
              <a:rPr lang="en-US" sz="2400" dirty="0" smtClean="0"/>
              <a:t>SS8E5 – The student will explain personal money management choices in terms of income, spending, credit, saving, and investing.</a:t>
            </a:r>
          </a:p>
          <a:p>
            <a:pPr marL="1219200" lvl="1" indent="-533400">
              <a:lnSpc>
                <a:spcPct val="90000"/>
              </a:lnSpc>
            </a:pPr>
            <a:endParaRPr lang="en-US" dirty="0" smtClean="0"/>
          </a:p>
          <a:p>
            <a:pPr marL="1219200" lvl="1" indent="-533400">
              <a:lnSpc>
                <a:spcPct val="90000"/>
              </a:lnSpc>
            </a:pPr>
            <a:r>
              <a:rPr lang="en-US" dirty="0" smtClean="0"/>
              <a:t>What is the intent of this standard?</a:t>
            </a:r>
          </a:p>
          <a:p>
            <a:pPr marL="1219200" lvl="1" indent="-533400">
              <a:lnSpc>
                <a:spcPct val="90000"/>
              </a:lnSpc>
            </a:pPr>
            <a:r>
              <a:rPr lang="en-US" dirty="0" smtClean="0"/>
              <a:t>What are some ways this standard can be accessed by students with significant cognitive disabilities (SWSD)?</a:t>
            </a:r>
          </a:p>
        </p:txBody>
      </p:sp>
      <p:sp>
        <p:nvSpPr>
          <p:cNvPr id="3" name="Slide Number Placeholder 2"/>
          <p:cNvSpPr>
            <a:spLocks noGrp="1"/>
          </p:cNvSpPr>
          <p:nvPr>
            <p:ph type="sldNum" sz="quarter" idx="10"/>
          </p:nvPr>
        </p:nvSpPr>
        <p:spPr/>
        <p:txBody>
          <a:bodyPr/>
          <a:lstStyle/>
          <a:p>
            <a:pPr>
              <a:defRPr/>
            </a:pPr>
            <a:fld id="{18D6BBE3-2A52-4E0B-96BB-5B1F26ADCEA2}" type="slidenum">
              <a:rPr lang="en-US" smtClean="0"/>
              <a:pPr>
                <a:defRPr/>
              </a:pPr>
              <a:t>68</a:t>
            </a:fld>
            <a:endParaRPr lang="en-US" dirty="0"/>
          </a:p>
        </p:txBody>
      </p:sp>
      <p:sp>
        <p:nvSpPr>
          <p:cNvPr id="4" name="Rectangle 3"/>
          <p:cNvSpPr/>
          <p:nvPr/>
        </p:nvSpPr>
        <p:spPr>
          <a:xfrm>
            <a:off x="457200" y="1981200"/>
            <a:ext cx="8458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505200" y="2057400"/>
            <a:ext cx="914400" cy="304800"/>
          </a:xfrm>
          <a:prstGeom prst="rect">
            <a:avLst/>
          </a:prstGeom>
          <a:solidFill>
            <a:srgbClr val="00FFFF">
              <a:alpha val="48000"/>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495800" y="2057400"/>
            <a:ext cx="3810000" cy="304800"/>
          </a:xfrm>
          <a:prstGeom prst="rect">
            <a:avLst/>
          </a:prstGeom>
          <a:solidFill>
            <a:srgbClr val="00FF00">
              <a:alpha val="48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31064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8" name="Group 8"/>
          <p:cNvGrpSpPr>
            <a:grpSpLocks noChangeAspect="1"/>
          </p:cNvGrpSpPr>
          <p:nvPr/>
        </p:nvGrpSpPr>
        <p:grpSpPr bwMode="auto">
          <a:xfrm>
            <a:off x="762000" y="457200"/>
            <a:ext cx="7620000" cy="6637338"/>
            <a:chOff x="-1190" y="0"/>
            <a:chExt cx="11020" cy="11010"/>
          </a:xfrm>
        </p:grpSpPr>
        <p:sp>
          <p:nvSpPr>
            <p:cNvPr id="76809" name="AutoShape 9"/>
            <p:cNvSpPr>
              <a:spLocks noChangeAspect="1" noChangeArrowheads="1"/>
            </p:cNvSpPr>
            <p:nvPr/>
          </p:nvSpPr>
          <p:spPr bwMode="auto">
            <a:xfrm>
              <a:off x="-1190" y="0"/>
              <a:ext cx="11020" cy="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768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0" y="0"/>
              <a:ext cx="8640" cy="110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76811" name="Text Box 11"/>
          <p:cNvSpPr txBox="1">
            <a:spLocks noChangeArrowheads="1"/>
          </p:cNvSpPr>
          <p:nvPr/>
        </p:nvSpPr>
        <p:spPr bwMode="auto">
          <a:xfrm>
            <a:off x="228600" y="228600"/>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itchFamily="34" charset="0"/>
              </a:defRPr>
            </a:lvl1pPr>
            <a:lvl2pPr marL="750888" indent="-293688">
              <a:defRPr>
                <a:solidFill>
                  <a:schemeClr val="tx1"/>
                </a:solidFill>
                <a:latin typeface="Calibri" pitchFamily="34" charset="0"/>
              </a:defRPr>
            </a:lvl2pPr>
            <a:lvl3pPr marL="1208088">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lvl="1">
              <a:spcBef>
                <a:spcPct val="20000"/>
              </a:spcBef>
            </a:pPr>
            <a:r>
              <a:rPr lang="en-US" sz="2400" dirty="0">
                <a:latin typeface="Arial" charset="0"/>
              </a:rPr>
              <a:t>“N         completed a worksheet where she had to identify </a:t>
            </a:r>
          </a:p>
          <a:p>
            <a:pPr lvl="1"/>
            <a:r>
              <a:rPr lang="en-US" sz="2400" dirty="0">
                <a:latin typeface="Arial" charset="0"/>
              </a:rPr>
              <a:t>coins and dollar bills by name.”</a:t>
            </a:r>
          </a:p>
        </p:txBody>
      </p:sp>
    </p:spTree>
    <p:extLst>
      <p:ext uri="{BB962C8B-B14F-4D97-AF65-F5344CB8AC3E}">
        <p14:creationId xmlns:p14="http://schemas.microsoft.com/office/powerpoint/2010/main" val="383365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Communication Do’s</a:t>
            </a:r>
            <a:br>
              <a:rPr lang="en-US" dirty="0" smtClean="0"/>
            </a:br>
            <a:r>
              <a:rPr lang="en-US" dirty="0" smtClean="0"/>
              <a:t>(and a few don’ts....)</a:t>
            </a:r>
            <a:endParaRPr lang="en-US" dirty="0"/>
          </a:p>
        </p:txBody>
      </p:sp>
      <p:sp>
        <p:nvSpPr>
          <p:cNvPr id="3" name="Content Placeholder 2"/>
          <p:cNvSpPr>
            <a:spLocks noGrp="1"/>
          </p:cNvSpPr>
          <p:nvPr>
            <p:ph idx="1"/>
          </p:nvPr>
        </p:nvSpPr>
        <p:spPr>
          <a:xfrm>
            <a:off x="457200" y="1447800"/>
            <a:ext cx="8458200" cy="5105400"/>
          </a:xfrm>
        </p:spPr>
        <p:txBody>
          <a:bodyPr>
            <a:normAutofit/>
          </a:bodyPr>
          <a:lstStyle/>
          <a:p>
            <a:pPr>
              <a:spcBef>
                <a:spcPts val="0"/>
              </a:spcBef>
            </a:pPr>
            <a:r>
              <a:rPr lang="en-US" sz="2400" dirty="0" smtClean="0"/>
              <a:t>Familiar communication system and response:</a:t>
            </a:r>
          </a:p>
          <a:p>
            <a:pPr lvl="1">
              <a:spcBef>
                <a:spcPts val="0"/>
              </a:spcBef>
            </a:pPr>
            <a:r>
              <a:rPr lang="en-US" sz="2400" dirty="0" smtClean="0"/>
              <a:t>Use communication </a:t>
            </a:r>
            <a:r>
              <a:rPr lang="en-US" sz="2400" dirty="0"/>
              <a:t>mode that the student is comfortable with and uses the most accurately and consistently</a:t>
            </a:r>
            <a:r>
              <a:rPr lang="en-US" sz="2400" dirty="0" smtClean="0"/>
              <a:t>.</a:t>
            </a:r>
          </a:p>
          <a:p>
            <a:pPr>
              <a:spcBef>
                <a:spcPts val="0"/>
              </a:spcBef>
            </a:pPr>
            <a:r>
              <a:rPr lang="en-US" sz="2400" dirty="0" smtClean="0"/>
              <a:t>Familiar symbols</a:t>
            </a:r>
          </a:p>
          <a:p>
            <a:pPr lvl="1">
              <a:spcBef>
                <a:spcPts val="0"/>
              </a:spcBef>
            </a:pPr>
            <a:r>
              <a:rPr lang="en-US" sz="2400" dirty="0" smtClean="0"/>
              <a:t>Use symbols or modes of communication during the testing activity that have been used during instruction.</a:t>
            </a:r>
          </a:p>
          <a:p>
            <a:pPr lvl="2">
              <a:spcBef>
                <a:spcPts val="0"/>
              </a:spcBef>
            </a:pPr>
            <a:r>
              <a:rPr lang="en-US" dirty="0" smtClean="0"/>
              <a:t>Don’t introduce symbols or responses never used before.</a:t>
            </a:r>
          </a:p>
          <a:p>
            <a:pPr>
              <a:spcBef>
                <a:spcPts val="0"/>
              </a:spcBef>
            </a:pPr>
            <a:r>
              <a:rPr lang="en-US" sz="2400" dirty="0" smtClean="0"/>
              <a:t>Consistency leads to success</a:t>
            </a:r>
          </a:p>
          <a:p>
            <a:pPr lvl="1">
              <a:spcBef>
                <a:spcPts val="0"/>
              </a:spcBef>
            </a:pPr>
            <a:r>
              <a:rPr lang="en-US" sz="2400" dirty="0" smtClean="0"/>
              <a:t>Use the communication response that the student uses most consistently and successfully on a daily basis.</a:t>
            </a:r>
          </a:p>
          <a:p>
            <a:pPr>
              <a:spcBef>
                <a:spcPts val="0"/>
              </a:spcBef>
            </a:pPr>
            <a:r>
              <a:rPr lang="en-US" sz="2400" dirty="0" smtClean="0"/>
              <a:t>Give students every opportunity to communicate throughout the day!</a:t>
            </a:r>
          </a:p>
        </p:txBody>
      </p:sp>
    </p:spTree>
    <p:extLst>
      <p:ext uri="{BB962C8B-B14F-4D97-AF65-F5344CB8AC3E}">
        <p14:creationId xmlns:p14="http://schemas.microsoft.com/office/powerpoint/2010/main" val="30859012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 Prerequisite Skill?</a:t>
            </a:r>
            <a:endParaRPr lang="en-US" dirty="0"/>
          </a:p>
        </p:txBody>
      </p:sp>
      <p:sp>
        <p:nvSpPr>
          <p:cNvPr id="3" name="Content Placeholder 2"/>
          <p:cNvSpPr>
            <a:spLocks noGrp="1"/>
          </p:cNvSpPr>
          <p:nvPr>
            <p:ph idx="1"/>
          </p:nvPr>
        </p:nvSpPr>
        <p:spPr>
          <a:xfrm>
            <a:off x="304800" y="1600200"/>
            <a:ext cx="8229600" cy="4525963"/>
          </a:xfrm>
        </p:spPr>
        <p:txBody>
          <a:bodyPr/>
          <a:lstStyle/>
          <a:p>
            <a:pPr marL="533400" indent="-533400">
              <a:lnSpc>
                <a:spcPct val="90000"/>
              </a:lnSpc>
              <a:buNone/>
            </a:pPr>
            <a:r>
              <a:rPr lang="en-US" sz="2800" dirty="0"/>
              <a:t>Task: Student is identifying </a:t>
            </a:r>
            <a:r>
              <a:rPr lang="en-US" sz="2800" dirty="0" smtClean="0"/>
              <a:t>coins and bills by name.</a:t>
            </a:r>
            <a:endParaRPr lang="en-US" sz="2800" dirty="0"/>
          </a:p>
          <a:p>
            <a:pPr marL="1203325" lvl="1" indent="-692150">
              <a:lnSpc>
                <a:spcPct val="90000"/>
              </a:lnSpc>
              <a:buFontTx/>
              <a:buAutoNum type="arabicPeriod"/>
            </a:pPr>
            <a:endParaRPr lang="en-US" sz="2400" dirty="0" smtClean="0"/>
          </a:p>
          <a:p>
            <a:pPr marL="1203325" lvl="1" indent="-692150">
              <a:lnSpc>
                <a:spcPct val="90000"/>
              </a:lnSpc>
              <a:buFontTx/>
              <a:buAutoNum type="arabicPeriod"/>
            </a:pPr>
            <a:r>
              <a:rPr lang="en-US" sz="2400" dirty="0" smtClean="0"/>
              <a:t>If this is a skill you would like to integrate into the student’s skill set to later use it in the context of the standard, it should be taught prior to the assessment .</a:t>
            </a:r>
            <a:endParaRPr lang="en-US" sz="2000" dirty="0"/>
          </a:p>
          <a:p>
            <a:pPr marL="1203325" lvl="1" indent="-692150">
              <a:lnSpc>
                <a:spcPct val="90000"/>
              </a:lnSpc>
              <a:buFontTx/>
              <a:buAutoNum type="arabicPeriod"/>
            </a:pPr>
            <a:r>
              <a:rPr lang="en-US" sz="2400" dirty="0"/>
              <a:t>Being able to identify coins and bills by name is not essential to the understanding of personal </a:t>
            </a:r>
            <a:r>
              <a:rPr lang="en-US" sz="2400" dirty="0" smtClean="0"/>
              <a:t>budget.</a:t>
            </a:r>
          </a:p>
          <a:p>
            <a:pPr marL="1203325" lvl="1" indent="-692150">
              <a:lnSpc>
                <a:spcPct val="90000"/>
              </a:lnSpc>
              <a:buFontTx/>
              <a:buAutoNum type="arabicPeriod"/>
            </a:pPr>
            <a:r>
              <a:rPr lang="en-US" sz="2400" dirty="0" smtClean="0"/>
              <a:t>Does money </a:t>
            </a:r>
            <a:r>
              <a:rPr lang="en-US" sz="2400" dirty="0"/>
              <a:t>identification alone ever get the student closer to an understanding of </a:t>
            </a:r>
            <a:r>
              <a:rPr lang="en-US" sz="2400" dirty="0" smtClean="0"/>
              <a:t>personal money management?</a:t>
            </a:r>
            <a:endParaRPr lang="en-US" sz="2400" dirty="0"/>
          </a:p>
          <a:p>
            <a:pPr marL="1203325" lvl="1" indent="-692150" algn="ctr">
              <a:lnSpc>
                <a:spcPct val="90000"/>
              </a:lnSpc>
              <a:spcBef>
                <a:spcPct val="0"/>
              </a:spcBef>
              <a:buNone/>
            </a:pPr>
            <a:endParaRPr lang="en-US" sz="2400" b="1" dirty="0" smtClean="0"/>
          </a:p>
          <a:p>
            <a:pPr marL="1203325" lvl="1" indent="-692150" algn="ctr">
              <a:lnSpc>
                <a:spcPct val="90000"/>
              </a:lnSpc>
              <a:spcBef>
                <a:spcPct val="0"/>
              </a:spcBef>
              <a:buNone/>
            </a:pPr>
            <a:r>
              <a:rPr lang="en-US" sz="3200" b="1" dirty="0" smtClean="0"/>
              <a:t>NO. This task is not aligned.</a:t>
            </a:r>
            <a:endParaRPr lang="en-US" sz="3200" b="1"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70</a:t>
            </a:fld>
            <a:endParaRPr lang="en-US" dirty="0"/>
          </a:p>
        </p:txBody>
      </p:sp>
    </p:spTree>
    <p:extLst>
      <p:ext uri="{BB962C8B-B14F-4D97-AF65-F5344CB8AC3E}">
        <p14:creationId xmlns:p14="http://schemas.microsoft.com/office/powerpoint/2010/main" val="1360290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381000" y="838200"/>
            <a:ext cx="3429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“N        was required to make a purchase, calculate her change, and stay within her budget.”</a:t>
            </a:r>
          </a:p>
          <a:p>
            <a:pPr>
              <a:spcBef>
                <a:spcPct val="50000"/>
              </a:spcBef>
            </a:pPr>
            <a:endParaRPr lang="en-US" sz="2000" dirty="0"/>
          </a:p>
          <a:p>
            <a:pPr>
              <a:spcBef>
                <a:spcPct val="50000"/>
              </a:spcBef>
            </a:pPr>
            <a:r>
              <a:rPr lang="en-US" sz="2000" dirty="0"/>
              <a:t>This task was submitted for the same student for Collection Period 2.</a:t>
            </a:r>
          </a:p>
        </p:txBody>
      </p:sp>
      <p:sp>
        <p:nvSpPr>
          <p:cNvPr id="77830" name="Text Box 6"/>
          <p:cNvSpPr txBox="1">
            <a:spLocks noChangeArrowheads="1"/>
          </p:cNvSpPr>
          <p:nvPr/>
        </p:nvSpPr>
        <p:spPr bwMode="auto">
          <a:xfrm>
            <a:off x="228600" y="63246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661458"/>
            <a:ext cx="4914900" cy="61965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7F8B062A-26F9-4F22-A616-EAC6BAFD9B52}" type="slidenum">
              <a:rPr lang="en-US" smtClean="0"/>
              <a:pPr>
                <a:defRPr/>
              </a:pPr>
              <a:t>71</a:t>
            </a:fld>
            <a:endParaRPr lang="en-US" dirty="0"/>
          </a:p>
        </p:txBody>
      </p:sp>
    </p:spTree>
    <p:extLst>
      <p:ext uri="{BB962C8B-B14F-4D97-AF65-F5344CB8AC3E}">
        <p14:creationId xmlns:p14="http://schemas.microsoft.com/office/powerpoint/2010/main" val="23326254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 Prerequisite Skill?</a:t>
            </a:r>
            <a:endParaRPr lang="en-US" dirty="0"/>
          </a:p>
        </p:txBody>
      </p:sp>
      <p:sp>
        <p:nvSpPr>
          <p:cNvPr id="3" name="Content Placeholder 2"/>
          <p:cNvSpPr>
            <a:spLocks noGrp="1"/>
          </p:cNvSpPr>
          <p:nvPr>
            <p:ph idx="1"/>
          </p:nvPr>
        </p:nvSpPr>
        <p:spPr/>
        <p:txBody>
          <a:bodyPr/>
          <a:lstStyle/>
          <a:p>
            <a:pPr marL="533400" indent="-533400">
              <a:lnSpc>
                <a:spcPct val="90000"/>
              </a:lnSpc>
              <a:buNone/>
            </a:pPr>
            <a:r>
              <a:rPr lang="en-US" sz="2800" dirty="0"/>
              <a:t>Task: Student is </a:t>
            </a:r>
            <a:r>
              <a:rPr lang="en-US" sz="2800" dirty="0" smtClean="0"/>
              <a:t>making spending choices while staying within her budget.</a:t>
            </a:r>
            <a:endParaRPr lang="en-US" sz="2800" dirty="0"/>
          </a:p>
          <a:p>
            <a:pPr marL="1203325" lvl="1" indent="-692150">
              <a:lnSpc>
                <a:spcPct val="90000"/>
              </a:lnSpc>
              <a:buFontTx/>
              <a:buAutoNum type="arabicPeriod"/>
            </a:pPr>
            <a:endParaRPr lang="en-US" sz="1800" dirty="0" smtClean="0"/>
          </a:p>
          <a:p>
            <a:pPr marL="1203325" lvl="1" indent="-692150">
              <a:lnSpc>
                <a:spcPct val="90000"/>
              </a:lnSpc>
              <a:buFontTx/>
              <a:buAutoNum type="arabicPeriod"/>
            </a:pPr>
            <a:r>
              <a:rPr lang="en-US" sz="2400" dirty="0" smtClean="0"/>
              <a:t>This skill is being taught in the context of the standard.</a:t>
            </a:r>
            <a:endParaRPr lang="en-US" sz="2400" dirty="0"/>
          </a:p>
          <a:p>
            <a:pPr marL="1203325" lvl="1" indent="-692150">
              <a:lnSpc>
                <a:spcPct val="90000"/>
              </a:lnSpc>
              <a:buFontTx/>
              <a:buAutoNum type="arabicPeriod"/>
            </a:pPr>
            <a:r>
              <a:rPr lang="en-US" sz="2400" dirty="0"/>
              <a:t>Being able to </a:t>
            </a:r>
            <a:r>
              <a:rPr lang="en-US" sz="2400" dirty="0" smtClean="0"/>
              <a:t>recognize whether or not you have the funds to make a purchase is essential to understanding essential </a:t>
            </a:r>
            <a:r>
              <a:rPr lang="en-US" sz="2400" dirty="0"/>
              <a:t>to the understanding of personal </a:t>
            </a:r>
            <a:r>
              <a:rPr lang="en-US" sz="2400" dirty="0" smtClean="0"/>
              <a:t>money management.</a:t>
            </a:r>
          </a:p>
          <a:p>
            <a:pPr marL="1203325" lvl="1" indent="-692150">
              <a:lnSpc>
                <a:spcPct val="90000"/>
              </a:lnSpc>
              <a:buFontTx/>
              <a:buAutoNum type="arabicPeriod"/>
            </a:pPr>
            <a:r>
              <a:rPr lang="en-US" sz="2400" dirty="0" smtClean="0"/>
              <a:t>Will practice in making saving and spending decisions in a variety of situations get the student closer to an understanding </a:t>
            </a:r>
            <a:r>
              <a:rPr lang="en-US" sz="2400" dirty="0"/>
              <a:t>of </a:t>
            </a:r>
            <a:r>
              <a:rPr lang="en-US" sz="2400" dirty="0" smtClean="0"/>
              <a:t>personal money management?</a:t>
            </a:r>
            <a:endParaRPr lang="en-US" sz="2400" dirty="0"/>
          </a:p>
          <a:p>
            <a:pPr marL="1203325" lvl="1" indent="-692150" algn="ctr">
              <a:lnSpc>
                <a:spcPct val="90000"/>
              </a:lnSpc>
              <a:spcBef>
                <a:spcPts val="600"/>
              </a:spcBef>
              <a:buNone/>
            </a:pPr>
            <a:r>
              <a:rPr lang="en-US" sz="3200" b="1" dirty="0" smtClean="0"/>
              <a:t>YES. This task is aligned.</a:t>
            </a:r>
            <a:endParaRPr lang="en-US" sz="3200" b="1"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72</a:t>
            </a:fld>
            <a:endParaRPr lang="en-US" dirty="0"/>
          </a:p>
        </p:txBody>
      </p:sp>
    </p:spTree>
    <p:extLst>
      <p:ext uri="{BB962C8B-B14F-4D97-AF65-F5344CB8AC3E}">
        <p14:creationId xmlns:p14="http://schemas.microsoft.com/office/powerpoint/2010/main" val="2022471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663300"/>
                </a:solidFill>
                <a:latin typeface="Georgia" pitchFamily="18" charset="0"/>
              </a:rPr>
              <a:t>Alignment to the Characteristic of Science</a:t>
            </a:r>
            <a:endParaRPr lang="en-US" dirty="0">
              <a:solidFill>
                <a:srgbClr val="663300"/>
              </a:solidFill>
              <a:latin typeface="Georgia" pitchFamily="18" charset="0"/>
            </a:endParaRPr>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40586376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 of Science</a:t>
            </a:r>
            <a:endParaRPr lang="en-US" dirty="0"/>
          </a:p>
        </p:txBody>
      </p:sp>
      <p:sp>
        <p:nvSpPr>
          <p:cNvPr id="3" name="Content Placeholder 2"/>
          <p:cNvSpPr>
            <a:spLocks noGrp="1"/>
          </p:cNvSpPr>
          <p:nvPr>
            <p:ph idx="1"/>
          </p:nvPr>
        </p:nvSpPr>
        <p:spPr>
          <a:xfrm>
            <a:off x="381000" y="1295400"/>
            <a:ext cx="8610600" cy="4525963"/>
          </a:xfrm>
        </p:spPr>
        <p:txBody>
          <a:bodyPr/>
          <a:lstStyle/>
          <a:p>
            <a:r>
              <a:rPr lang="en-US" sz="2400" dirty="0" smtClean="0"/>
              <a:t>Science </a:t>
            </a:r>
            <a:r>
              <a:rPr lang="en-US" sz="2400" dirty="0"/>
              <a:t>consists of a way of thinking and investigating, as well a growing body of knowledge about the natural world. </a:t>
            </a:r>
            <a:endParaRPr lang="en-US" sz="2400" dirty="0" smtClean="0"/>
          </a:p>
          <a:p>
            <a:r>
              <a:rPr lang="en-US" sz="2400" dirty="0" smtClean="0"/>
              <a:t>To </a:t>
            </a:r>
            <a:r>
              <a:rPr lang="en-US" sz="2400" dirty="0"/>
              <a:t>become literate in science, therefore, students need to acquire an understanding of both the </a:t>
            </a:r>
            <a:r>
              <a:rPr lang="en-US" sz="2400" b="1" dirty="0"/>
              <a:t>Characteristics of Science </a:t>
            </a:r>
            <a:r>
              <a:rPr lang="en-US" sz="2400" dirty="0"/>
              <a:t>and its </a:t>
            </a:r>
            <a:r>
              <a:rPr lang="en-US" sz="2400" b="1" dirty="0"/>
              <a:t>Content</a:t>
            </a:r>
            <a:r>
              <a:rPr lang="en-US" sz="2400" dirty="0"/>
              <a:t>. </a:t>
            </a:r>
            <a:endParaRPr lang="en-US" sz="2400" dirty="0" smtClean="0"/>
          </a:p>
          <a:p>
            <a:r>
              <a:rPr lang="en-US" sz="2400" dirty="0" smtClean="0"/>
              <a:t>The </a:t>
            </a:r>
            <a:r>
              <a:rPr lang="en-US" sz="2400" dirty="0"/>
              <a:t>Georgia Performance Standards for Science require that instruction be organized so that these are treated together. </a:t>
            </a:r>
            <a:endParaRPr lang="en-US" sz="2400" dirty="0" smtClean="0"/>
          </a:p>
          <a:p>
            <a:r>
              <a:rPr lang="en-US" sz="2400" dirty="0" smtClean="0"/>
              <a:t>Therefore</a:t>
            </a:r>
            <a:r>
              <a:rPr lang="en-US" sz="2400" dirty="0"/>
              <a:t>, </a:t>
            </a:r>
            <a:r>
              <a:rPr lang="en-US" sz="2400" b="1" dirty="0"/>
              <a:t>A CONTENT STANDARD IS NOT MET UNLESS APPLICABLE CHARACTERISTICS OF SCIENCE ARE ALSO ADDRESSED AT THE SAME TIME. </a:t>
            </a:r>
            <a:r>
              <a:rPr lang="en-US" sz="2400" dirty="0"/>
              <a:t>For this reason they are presented as co-requisites. </a:t>
            </a:r>
            <a:endParaRPr lang="en-US" sz="2400" dirty="0" smtClean="0"/>
          </a:p>
          <a:p>
            <a:pPr marL="0" indent="0">
              <a:buNone/>
            </a:pPr>
            <a:r>
              <a:rPr lang="en-US" sz="1600" dirty="0">
                <a:hlinkClick r:id="rId3"/>
              </a:rPr>
              <a:t>https://</a:t>
            </a:r>
            <a:r>
              <a:rPr lang="en-US" sz="1600" dirty="0" smtClean="0">
                <a:hlinkClick r:id="rId3"/>
              </a:rPr>
              <a:t>www.georgiastandards.org/Standards/Pages/BrowseStandards/ScienceStandards.aspx</a:t>
            </a:r>
            <a:endParaRPr lang="en-US" sz="1600" dirty="0" smtClean="0"/>
          </a:p>
          <a:p>
            <a:pPr marL="0" indent="0">
              <a:buNone/>
            </a:pPr>
            <a:endParaRPr lang="en-US" sz="1800" dirty="0" smtClean="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74</a:t>
            </a:fld>
            <a:endParaRPr lang="en-US" dirty="0"/>
          </a:p>
        </p:txBody>
      </p:sp>
    </p:spTree>
    <p:extLst>
      <p:ext uri="{BB962C8B-B14F-4D97-AF65-F5344CB8AC3E}">
        <p14:creationId xmlns:p14="http://schemas.microsoft.com/office/powerpoint/2010/main" val="10497908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of Science</a:t>
            </a:r>
          </a:p>
        </p:txBody>
      </p:sp>
      <p:sp>
        <p:nvSpPr>
          <p:cNvPr id="3" name="Content Placeholder 2"/>
          <p:cNvSpPr>
            <a:spLocks noGrp="1"/>
          </p:cNvSpPr>
          <p:nvPr>
            <p:ph idx="1"/>
          </p:nvPr>
        </p:nvSpPr>
        <p:spPr>
          <a:xfrm>
            <a:off x="457200" y="1447800"/>
            <a:ext cx="8153400" cy="4525963"/>
          </a:xfrm>
        </p:spPr>
        <p:txBody>
          <a:bodyPr/>
          <a:lstStyle/>
          <a:p>
            <a:r>
              <a:rPr lang="en-US" sz="2400" dirty="0" smtClean="0"/>
              <a:t>Students taking the GAA must be assessed on the same academic curriculum as their General Education Peers.</a:t>
            </a:r>
          </a:p>
          <a:p>
            <a:pPr lvl="1"/>
            <a:r>
              <a:rPr lang="en-US" sz="2400" dirty="0"/>
              <a:t>t</a:t>
            </a:r>
            <a:r>
              <a:rPr lang="en-US" sz="2400" dirty="0" smtClean="0"/>
              <a:t>his includes the co-requisite Characteristic of Science</a:t>
            </a:r>
          </a:p>
          <a:p>
            <a:r>
              <a:rPr lang="en-US" sz="2400" dirty="0" smtClean="0"/>
              <a:t>The Characteristics of Science incorporates hands-on, student-centered, and inquiry-based approaches.</a:t>
            </a:r>
          </a:p>
          <a:p>
            <a:pPr lvl="1"/>
            <a:r>
              <a:rPr lang="en-US" sz="2400" dirty="0"/>
              <a:t>t</a:t>
            </a:r>
            <a:r>
              <a:rPr lang="en-US" sz="2400" dirty="0" smtClean="0"/>
              <a:t>he process of science</a:t>
            </a:r>
          </a:p>
          <a:p>
            <a:r>
              <a:rPr lang="en-US" sz="2400" dirty="0" smtClean="0"/>
              <a:t>A co-requisite </a:t>
            </a:r>
            <a:r>
              <a:rPr lang="en-US" sz="2400" dirty="0"/>
              <a:t>Characteristic of Science standard must be addressed as part of the </a:t>
            </a:r>
            <a:r>
              <a:rPr lang="en-US" sz="2400" dirty="0" smtClean="0"/>
              <a:t>GAA science assessment entry on </a:t>
            </a:r>
            <a:r>
              <a:rPr lang="en-US" sz="2400" dirty="0"/>
              <a:t>at least </a:t>
            </a:r>
            <a:r>
              <a:rPr lang="en-US" sz="2400" b="1" dirty="0"/>
              <a:t>one</a:t>
            </a:r>
            <a:r>
              <a:rPr lang="en-US" sz="2400" dirty="0"/>
              <a:t> piece of evidence submitted for the science entry.</a:t>
            </a:r>
          </a:p>
          <a:p>
            <a:endParaRPr lang="en-US"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75</a:t>
            </a:fld>
            <a:endParaRPr lang="en-US" dirty="0"/>
          </a:p>
        </p:txBody>
      </p:sp>
    </p:spTree>
    <p:extLst>
      <p:ext uri="{BB962C8B-B14F-4D97-AF65-F5344CB8AC3E}">
        <p14:creationId xmlns:p14="http://schemas.microsoft.com/office/powerpoint/2010/main" val="13596505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of Science</a:t>
            </a:r>
          </a:p>
        </p:txBody>
      </p:sp>
      <p:sp>
        <p:nvSpPr>
          <p:cNvPr id="3" name="Content Placeholder 2"/>
          <p:cNvSpPr>
            <a:spLocks noGrp="1"/>
          </p:cNvSpPr>
          <p:nvPr>
            <p:ph idx="1"/>
          </p:nvPr>
        </p:nvSpPr>
        <p:spPr/>
        <p:txBody>
          <a:bodyPr/>
          <a:lstStyle/>
          <a:p>
            <a:r>
              <a:rPr lang="en-US" sz="2400" dirty="0"/>
              <a:t>For </a:t>
            </a:r>
            <a:r>
              <a:rPr lang="en-US" sz="2400" dirty="0" smtClean="0"/>
              <a:t>all students assessed in Science (grades </a:t>
            </a:r>
            <a:r>
              <a:rPr lang="en-US" sz="2400" dirty="0"/>
              <a:t>3–8 and high </a:t>
            </a:r>
            <a:r>
              <a:rPr lang="en-US" sz="2400" dirty="0" smtClean="0"/>
              <a:t>school), a </a:t>
            </a:r>
            <a:r>
              <a:rPr lang="en-US" sz="2400" dirty="0"/>
              <a:t>Characteristic of Science </a:t>
            </a:r>
            <a:r>
              <a:rPr lang="en-US" sz="2400" dirty="0" smtClean="0"/>
              <a:t>must be recorded/written </a:t>
            </a:r>
            <a:r>
              <a:rPr lang="en-US" sz="2400" dirty="0"/>
              <a:t>on the Science </a:t>
            </a:r>
            <a:r>
              <a:rPr lang="en-US" sz="2400" dirty="0" smtClean="0"/>
              <a:t>Entry Sheet.</a:t>
            </a:r>
            <a:endParaRPr lang="en-US" sz="2400" dirty="0"/>
          </a:p>
          <a:p>
            <a:r>
              <a:rPr lang="en-US" sz="2400" dirty="0" smtClean="0"/>
              <a:t>The Characteristic Of Science recorded on the Entry Sheet must be identifiable </a:t>
            </a:r>
            <a:r>
              <a:rPr lang="en-US" sz="2400" dirty="0"/>
              <a:t>and documented in the </a:t>
            </a:r>
            <a:r>
              <a:rPr lang="en-US" sz="2400" dirty="0" smtClean="0"/>
              <a:t>evidence.</a:t>
            </a:r>
          </a:p>
          <a:p>
            <a:r>
              <a:rPr lang="en-US" sz="2400" dirty="0" smtClean="0"/>
              <a:t>Even if all four assessment tasks submitted for a science entry align and are scorable, if either of the above conditions is not met, the entry is nonscorable.</a:t>
            </a:r>
          </a:p>
          <a:p>
            <a:pPr lvl="1"/>
            <a:r>
              <a:rPr lang="en-US" sz="2400" dirty="0" smtClean="0"/>
              <a:t>Nonscorable Code of NA-D</a:t>
            </a:r>
            <a:endParaRPr lang="en-US" sz="24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76</a:t>
            </a:fld>
            <a:endParaRPr lang="en-US" dirty="0"/>
          </a:p>
        </p:txBody>
      </p:sp>
    </p:spTree>
    <p:extLst>
      <p:ext uri="{BB962C8B-B14F-4D97-AF65-F5344CB8AC3E}">
        <p14:creationId xmlns:p14="http://schemas.microsoft.com/office/powerpoint/2010/main" val="13079316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 of Science</a:t>
            </a:r>
            <a:endParaRPr lang="en-US" dirty="0"/>
          </a:p>
        </p:txBody>
      </p:sp>
      <p:sp>
        <p:nvSpPr>
          <p:cNvPr id="3" name="Content Placeholder 2"/>
          <p:cNvSpPr>
            <a:spLocks noGrp="1"/>
          </p:cNvSpPr>
          <p:nvPr>
            <p:ph idx="1"/>
          </p:nvPr>
        </p:nvSpPr>
        <p:spPr>
          <a:xfrm>
            <a:off x="457200" y="1447800"/>
            <a:ext cx="3505200" cy="4648200"/>
          </a:xfrm>
        </p:spPr>
        <p:txBody>
          <a:bodyPr/>
          <a:lstStyle/>
          <a:p>
            <a:pPr marL="0" indent="0" algn="ctr">
              <a:buNone/>
            </a:pPr>
            <a:r>
              <a:rPr lang="en-US" sz="2400" dirty="0" smtClean="0"/>
              <a:t>Characteristic of Science on the Entry Sheet</a:t>
            </a:r>
          </a:p>
          <a:p>
            <a:pPr marL="0" indent="0">
              <a:buNone/>
            </a:pPr>
            <a:endParaRPr lang="en-US" sz="1800" dirty="0" smtClean="0"/>
          </a:p>
          <a:p>
            <a:pPr marL="0" indent="0">
              <a:buNone/>
            </a:pPr>
            <a:r>
              <a:rPr lang="en-US" sz="1800" dirty="0" smtClean="0"/>
              <a:t>This is a scan </a:t>
            </a:r>
            <a:r>
              <a:rPr lang="en-US" sz="1800" dirty="0"/>
              <a:t>of </a:t>
            </a:r>
            <a:r>
              <a:rPr lang="en-US" sz="1800" dirty="0" smtClean="0"/>
              <a:t>an </a:t>
            </a:r>
            <a:r>
              <a:rPr lang="en-US" sz="1800" dirty="0"/>
              <a:t>Entry Sheet submitted for </a:t>
            </a:r>
            <a:r>
              <a:rPr lang="en-US" sz="1800" dirty="0" smtClean="0"/>
              <a:t>a </a:t>
            </a:r>
            <a:r>
              <a:rPr lang="en-US" sz="1800" dirty="0"/>
              <a:t>Science entry. The Characteristic of Science box was not completed, making the entry nonscorable.</a:t>
            </a: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77</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19200"/>
            <a:ext cx="4303881" cy="548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667000" y="4800600"/>
            <a:ext cx="1752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1636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 of Science</a:t>
            </a:r>
            <a:endParaRPr lang="en-US" dirty="0"/>
          </a:p>
        </p:txBody>
      </p:sp>
      <p:sp>
        <p:nvSpPr>
          <p:cNvPr id="3" name="Content Placeholder 2"/>
          <p:cNvSpPr>
            <a:spLocks noGrp="1"/>
          </p:cNvSpPr>
          <p:nvPr>
            <p:ph idx="1"/>
          </p:nvPr>
        </p:nvSpPr>
        <p:spPr>
          <a:xfrm>
            <a:off x="457200" y="1371600"/>
            <a:ext cx="8534400" cy="4754563"/>
          </a:xfrm>
        </p:spPr>
        <p:txBody>
          <a:bodyPr/>
          <a:lstStyle/>
          <a:p>
            <a:r>
              <a:rPr lang="en-US" sz="2400" dirty="0" smtClean="0"/>
              <a:t>Characteristic of Science indicated must be visible in the evidence as the student’s participation in the process of science. For example:</a:t>
            </a:r>
          </a:p>
          <a:p>
            <a:pPr marL="0" indent="0">
              <a:buNone/>
            </a:pPr>
            <a:r>
              <a:rPr lang="en-US" sz="2400" dirty="0" smtClean="0"/>
              <a:t> </a:t>
            </a:r>
            <a:endParaRPr lang="en-US" sz="2400"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78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13900663"/>
              </p:ext>
            </p:extLst>
          </p:nvPr>
        </p:nvGraphicFramePr>
        <p:xfrm>
          <a:off x="838200" y="3200400"/>
          <a:ext cx="7924800" cy="579120"/>
        </p:xfrm>
        <a:graphic>
          <a:graphicData uri="http://schemas.openxmlformats.org/drawingml/2006/table">
            <a:tbl>
              <a:tblPr firstRow="1" firstCol="1" bandRow="1">
                <a:tableStyleId>{5C22544A-7EE6-4342-B048-85BDC9FD1C3A}</a:tableStyleId>
              </a:tblPr>
              <a:tblGrid>
                <a:gridCol w="1886857"/>
                <a:gridCol w="6037943"/>
              </a:tblGrid>
              <a:tr h="579120">
                <a:tc>
                  <a:txBody>
                    <a:bodyPr/>
                    <a:lstStyle/>
                    <a:p>
                      <a:pPr marL="0" marR="0">
                        <a:lnSpc>
                          <a:spcPct val="115000"/>
                        </a:lnSpc>
                        <a:spcBef>
                          <a:spcPts val="0"/>
                        </a:spcBef>
                        <a:spcAft>
                          <a:spcPts val="0"/>
                        </a:spcAft>
                      </a:pPr>
                      <a:r>
                        <a:rPr lang="en-US" sz="1400" dirty="0" smtClean="0">
                          <a:solidFill>
                            <a:schemeClr val="tx1"/>
                          </a:solidFill>
                          <a:effectLst/>
                        </a:rPr>
                        <a:t>Uses </a:t>
                      </a:r>
                      <a:r>
                        <a:rPr lang="en-US" sz="1400" dirty="0">
                          <a:solidFill>
                            <a:schemeClr val="tx1"/>
                          </a:solidFill>
                          <a:effectLst/>
                        </a:rPr>
                        <a:t>scientific tools</a:t>
                      </a:r>
                      <a:endParaRPr lang="en-US" sz="140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rPr>
                        <a:t>Tools and instruments for observing, measuring, and manipulating scientific equipment and </a:t>
                      </a:r>
                      <a:r>
                        <a:rPr lang="en-US" sz="1400" dirty="0" smtClean="0">
                          <a:solidFill>
                            <a:schemeClr val="tx1"/>
                          </a:solidFill>
                          <a:effectLst/>
                        </a:rPr>
                        <a:t>materials; use of tools must be in evidence</a:t>
                      </a:r>
                      <a:endParaRPr lang="en-US" sz="1400" dirty="0">
                        <a:solidFill>
                          <a:schemeClr val="tx1"/>
                        </a:solidFill>
                        <a:effectLst/>
                        <a:latin typeface="Calibri"/>
                        <a:ea typeface="Calibri"/>
                        <a:cs typeface="Times New Roman"/>
                      </a:endParaRPr>
                    </a:p>
                  </a:txBody>
                  <a:tcPr marL="68580" marR="68580" marT="0" marB="0">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38551661"/>
              </p:ext>
            </p:extLst>
          </p:nvPr>
        </p:nvGraphicFramePr>
        <p:xfrm>
          <a:off x="838200" y="3810000"/>
          <a:ext cx="7924800" cy="1548384"/>
        </p:xfrm>
        <a:graphic>
          <a:graphicData uri="http://schemas.openxmlformats.org/drawingml/2006/table">
            <a:tbl>
              <a:tblPr firstRow="1" firstCol="1" bandRow="1">
                <a:tableStyleId>{5C22544A-7EE6-4342-B048-85BDC9FD1C3A}</a:tableStyleId>
              </a:tblPr>
              <a:tblGrid>
                <a:gridCol w="1886857"/>
                <a:gridCol w="6037943"/>
              </a:tblGrid>
              <a:tr h="0">
                <a:tc>
                  <a:txBody>
                    <a:bodyPr/>
                    <a:lstStyle/>
                    <a:p>
                      <a:pPr marL="0" marR="0">
                        <a:lnSpc>
                          <a:spcPct val="115000"/>
                        </a:lnSpc>
                        <a:spcBef>
                          <a:spcPts val="0"/>
                        </a:spcBef>
                        <a:spcAft>
                          <a:spcPts val="0"/>
                        </a:spcAft>
                      </a:pPr>
                      <a:r>
                        <a:rPr lang="en-US" sz="1400" dirty="0" smtClean="0">
                          <a:solidFill>
                            <a:schemeClr val="tx1"/>
                          </a:solidFill>
                          <a:effectLst/>
                        </a:rPr>
                        <a:t>Uses </a:t>
                      </a:r>
                      <a:r>
                        <a:rPr lang="en-US" sz="1400" dirty="0">
                          <a:solidFill>
                            <a:schemeClr val="tx1"/>
                          </a:solidFill>
                          <a:effectLst/>
                        </a:rPr>
                        <a:t>technology</a:t>
                      </a:r>
                      <a:endParaRPr lang="en-US" sz="140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rPr>
                        <a:t>Using scientific technology such as a computer program that analyzes data (not just to research info on the web), using a balance to measure, thermometer, etc.  </a:t>
                      </a:r>
                    </a:p>
                    <a:p>
                      <a:pPr marL="0" marR="0">
                        <a:lnSpc>
                          <a:spcPct val="115000"/>
                        </a:lnSpc>
                        <a:spcBef>
                          <a:spcPts val="600"/>
                        </a:spcBef>
                        <a:spcAft>
                          <a:spcPts val="0"/>
                        </a:spcAft>
                      </a:pPr>
                      <a:r>
                        <a:rPr lang="en-US" sz="1400" dirty="0">
                          <a:solidFill>
                            <a:schemeClr val="tx1"/>
                          </a:solidFill>
                          <a:effectLst/>
                        </a:rPr>
                        <a:t>***This does </a:t>
                      </a:r>
                      <a:r>
                        <a:rPr lang="en-US" sz="1400" u="sng" dirty="0">
                          <a:solidFill>
                            <a:schemeClr val="tx1"/>
                          </a:solidFill>
                          <a:effectLst/>
                        </a:rPr>
                        <a:t>NOT </a:t>
                      </a:r>
                      <a:r>
                        <a:rPr lang="en-US" sz="1400" dirty="0">
                          <a:solidFill>
                            <a:schemeClr val="tx1"/>
                          </a:solidFill>
                          <a:effectLst/>
                        </a:rPr>
                        <a:t> mean assistive technology or instructional technology.  E.g., NOT using a </a:t>
                      </a:r>
                      <a:r>
                        <a:rPr lang="en-US" sz="1400" dirty="0" smtClean="0">
                          <a:solidFill>
                            <a:schemeClr val="tx1"/>
                          </a:solidFill>
                          <a:effectLst/>
                        </a:rPr>
                        <a:t>PowerPoint </a:t>
                      </a:r>
                      <a:r>
                        <a:rPr lang="en-US" sz="1400" dirty="0">
                          <a:solidFill>
                            <a:schemeClr val="tx1"/>
                          </a:solidFill>
                          <a:effectLst/>
                        </a:rPr>
                        <a:t>to view information, NOT using a computer to look up information, NOT using an  electronic whiteboard, etc.</a:t>
                      </a:r>
                    </a:p>
                    <a:p>
                      <a:pPr marL="0" marR="0">
                        <a:lnSpc>
                          <a:spcPct val="115000"/>
                        </a:lnSpc>
                        <a:spcBef>
                          <a:spcPts val="0"/>
                        </a:spcBef>
                        <a:spcAft>
                          <a:spcPts val="0"/>
                        </a:spcAft>
                      </a:pPr>
                      <a:r>
                        <a:rPr lang="en-US" sz="1400" dirty="0">
                          <a:solidFill>
                            <a:schemeClr val="tx1"/>
                          </a:solidFill>
                          <a:effectLst/>
                        </a:rPr>
                        <a:t> </a:t>
                      </a:r>
                      <a:endParaRPr lang="en-US" sz="1400" dirty="0">
                        <a:solidFill>
                          <a:schemeClr val="tx1"/>
                        </a:solidFill>
                        <a:effectLst/>
                        <a:latin typeface="Calibri"/>
                        <a:ea typeface="Calibri"/>
                        <a:cs typeface="Times New Roman"/>
                      </a:endParaRPr>
                    </a:p>
                  </a:txBody>
                  <a:tcPr marL="68580" marR="68580" marT="0" marB="0">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64700346"/>
              </p:ext>
            </p:extLst>
          </p:nvPr>
        </p:nvGraphicFramePr>
        <p:xfrm>
          <a:off x="838200" y="2667000"/>
          <a:ext cx="7543800" cy="426720"/>
        </p:xfrm>
        <a:graphic>
          <a:graphicData uri="http://schemas.openxmlformats.org/drawingml/2006/table">
            <a:tbl>
              <a:tblPr firstRow="1" firstCol="1" bandRow="1">
                <a:tableStyleId>{5C22544A-7EE6-4342-B048-85BDC9FD1C3A}</a:tableStyleId>
              </a:tblPr>
              <a:tblGrid>
                <a:gridCol w="1905000"/>
                <a:gridCol w="5638800"/>
              </a:tblGrid>
              <a:tr h="426720">
                <a:tc>
                  <a:txBody>
                    <a:bodyPr/>
                    <a:lstStyle/>
                    <a:p>
                      <a:pPr marL="0" marR="0">
                        <a:lnSpc>
                          <a:spcPct val="115000"/>
                        </a:lnSpc>
                        <a:spcBef>
                          <a:spcPts val="0"/>
                        </a:spcBef>
                        <a:spcAft>
                          <a:spcPts val="0"/>
                        </a:spcAft>
                      </a:pPr>
                      <a:r>
                        <a:rPr lang="en-US" sz="1400" dirty="0" smtClean="0">
                          <a:solidFill>
                            <a:schemeClr val="tx1"/>
                          </a:solidFill>
                          <a:effectLst/>
                        </a:rPr>
                        <a:t>Uses </a:t>
                      </a:r>
                      <a:r>
                        <a:rPr lang="en-US" sz="1400" dirty="0">
                          <a:solidFill>
                            <a:schemeClr val="tx1"/>
                          </a:solidFill>
                          <a:effectLst/>
                        </a:rPr>
                        <a:t>safety techniques</a:t>
                      </a:r>
                      <a:endParaRPr lang="en-US" sz="1400" dirty="0">
                        <a:solidFill>
                          <a:schemeClr val="tx1"/>
                        </a:solidFill>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1400" dirty="0">
                          <a:solidFill>
                            <a:schemeClr val="tx1"/>
                          </a:solidFill>
                          <a:effectLst/>
                        </a:rPr>
                        <a:t>Including safe use, storage, and disposal of materials must be </a:t>
                      </a:r>
                      <a:r>
                        <a:rPr lang="en-US" sz="1400" dirty="0" smtClean="0">
                          <a:solidFill>
                            <a:schemeClr val="tx1"/>
                          </a:solidFill>
                          <a:effectLst/>
                        </a:rPr>
                        <a:t>observed ; use of safety</a:t>
                      </a:r>
                      <a:r>
                        <a:rPr lang="en-US" sz="1400" baseline="0" dirty="0" smtClean="0">
                          <a:solidFill>
                            <a:schemeClr val="tx1"/>
                          </a:solidFill>
                          <a:effectLst/>
                        </a:rPr>
                        <a:t> techniques must be </a:t>
                      </a:r>
                      <a:r>
                        <a:rPr lang="en-US" sz="1400" dirty="0" smtClean="0">
                          <a:solidFill>
                            <a:schemeClr val="tx1"/>
                          </a:solidFill>
                          <a:effectLst/>
                        </a:rPr>
                        <a:t>in evidence</a:t>
                      </a:r>
                      <a:endParaRPr lang="en-US" sz="1400" dirty="0">
                        <a:solidFill>
                          <a:schemeClr val="tx1"/>
                        </a:solidFill>
                        <a:effectLst/>
                        <a:latin typeface="Times New Roman"/>
                        <a:ea typeface="Calibri"/>
                        <a:cs typeface="Times New Roman"/>
                      </a:endParaRPr>
                    </a:p>
                  </a:txBody>
                  <a:tcPr marL="68580" marR="68580" marT="0" marB="0">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1385699"/>
              </p:ext>
            </p:extLst>
          </p:nvPr>
        </p:nvGraphicFramePr>
        <p:xfrm>
          <a:off x="838200" y="5257800"/>
          <a:ext cx="7848600" cy="736092"/>
        </p:xfrm>
        <a:graphic>
          <a:graphicData uri="http://schemas.openxmlformats.org/drawingml/2006/table">
            <a:tbl>
              <a:tblPr firstRow="1" firstCol="1" bandRow="1">
                <a:tableStyleId>{5C22544A-7EE6-4342-B048-85BDC9FD1C3A}</a:tableStyleId>
              </a:tblPr>
              <a:tblGrid>
                <a:gridCol w="1905000"/>
                <a:gridCol w="5943600"/>
              </a:tblGrid>
              <a:tr h="609600">
                <a:tc>
                  <a:txBody>
                    <a:bodyPr/>
                    <a:lstStyle/>
                    <a:p>
                      <a:pPr marL="0" marR="0">
                        <a:lnSpc>
                          <a:spcPct val="115000"/>
                        </a:lnSpc>
                        <a:spcBef>
                          <a:spcPts val="0"/>
                        </a:spcBef>
                        <a:spcAft>
                          <a:spcPts val="0"/>
                        </a:spcAft>
                      </a:pPr>
                      <a:r>
                        <a:rPr lang="en-US" sz="1400" dirty="0" smtClean="0">
                          <a:solidFill>
                            <a:schemeClr val="tx1"/>
                          </a:solidFill>
                          <a:effectLst/>
                        </a:rPr>
                        <a:t>Organizes </a:t>
                      </a:r>
                      <a:r>
                        <a:rPr lang="en-US" sz="1400" dirty="0">
                          <a:solidFill>
                            <a:schemeClr val="tx1"/>
                          </a:solidFill>
                          <a:effectLst/>
                        </a:rPr>
                        <a:t>data into graphs, tables, and charts</a:t>
                      </a:r>
                      <a:endParaRPr lang="en-US" sz="140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rPr>
                        <a:t>Places information </a:t>
                      </a:r>
                      <a:r>
                        <a:rPr lang="en-US" sz="1400" dirty="0" smtClean="0">
                          <a:solidFill>
                            <a:schemeClr val="tx1"/>
                          </a:solidFill>
                          <a:effectLst/>
                        </a:rPr>
                        <a:t>from scientific inquiry or investigation into </a:t>
                      </a:r>
                      <a:r>
                        <a:rPr lang="en-US" sz="1400" dirty="0">
                          <a:solidFill>
                            <a:schemeClr val="tx1"/>
                          </a:solidFill>
                          <a:effectLst/>
                        </a:rPr>
                        <a:t>a table, chart, or graph </a:t>
                      </a:r>
                      <a:r>
                        <a:rPr lang="en-US" sz="1400" dirty="0" smtClean="0">
                          <a:solidFill>
                            <a:schemeClr val="tx1"/>
                          </a:solidFill>
                          <a:effectLst/>
                        </a:rPr>
                        <a:t>format; chart/table/graph must be included in the evidence</a:t>
                      </a:r>
                      <a:endParaRPr lang="en-US" sz="1400" dirty="0">
                        <a:solidFill>
                          <a:schemeClr val="tx1"/>
                        </a:solidFill>
                        <a:effectLst/>
                        <a:latin typeface="Calibri"/>
                        <a:ea typeface="Calibri"/>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14130558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dirty="0" smtClean="0"/>
              <a:t>Tips for the Characteristic of Science</a:t>
            </a:r>
            <a:endParaRPr lang="en-US" dirty="0"/>
          </a:p>
        </p:txBody>
      </p:sp>
      <p:sp>
        <p:nvSpPr>
          <p:cNvPr id="3" name="Content Placeholder 2"/>
          <p:cNvSpPr>
            <a:spLocks noGrp="1"/>
          </p:cNvSpPr>
          <p:nvPr>
            <p:ph idx="1"/>
          </p:nvPr>
        </p:nvSpPr>
        <p:spPr>
          <a:xfrm>
            <a:off x="609600" y="1447800"/>
            <a:ext cx="8001000" cy="4525963"/>
          </a:xfrm>
        </p:spPr>
        <p:txBody>
          <a:bodyPr/>
          <a:lstStyle/>
          <a:p>
            <a:r>
              <a:rPr lang="en-US" sz="2400" dirty="0" smtClean="0"/>
              <a:t>It is recommended that the Characteristic of Science </a:t>
            </a:r>
            <a:r>
              <a:rPr lang="en-US" sz="2400" dirty="0"/>
              <a:t>(CoS) </a:t>
            </a:r>
            <a:r>
              <a:rPr lang="en-US" sz="2400" dirty="0" smtClean="0"/>
              <a:t>be identified on the evidence on which it is included.</a:t>
            </a:r>
          </a:p>
          <a:p>
            <a:pPr lvl="1"/>
            <a:r>
              <a:rPr lang="en-US" sz="2400" dirty="0" smtClean="0"/>
              <a:t>Although this is NOT a requirement, it would serve as an reminder to the teacher that the Characteristic of Science indicated on the Entry Sheet is present in the evidence</a:t>
            </a:r>
          </a:p>
          <a:p>
            <a:pPr lvl="1"/>
            <a:r>
              <a:rPr lang="en-US" sz="2400" dirty="0" smtClean="0"/>
              <a:t>AND it would help the portfolio reviewer whose job it is to look for the co-requisite CoS as part of the documentation.</a:t>
            </a:r>
          </a:p>
          <a:p>
            <a:r>
              <a:rPr lang="en-US" sz="2400" dirty="0" smtClean="0"/>
              <a:t>Remember to reset the Entry Sheet when you move on to the next student to avoid having the wrong CoS recorded.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79</a:t>
            </a:fld>
            <a:endParaRPr lang="en-US" dirty="0"/>
          </a:p>
        </p:txBody>
      </p:sp>
    </p:spTree>
    <p:extLst>
      <p:ext uri="{BB962C8B-B14F-4D97-AF65-F5344CB8AC3E}">
        <p14:creationId xmlns:p14="http://schemas.microsoft.com/office/powerpoint/2010/main" val="251733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Do’s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Model, model, model the communication mode you expect the student to use as you communicate with the student.</a:t>
            </a:r>
          </a:p>
          <a:p>
            <a:pPr lvl="1"/>
            <a:r>
              <a:rPr lang="en-US" dirty="0" smtClean="0"/>
              <a:t>Point to the symbols/objects as you communicate</a:t>
            </a:r>
          </a:p>
          <a:p>
            <a:pPr lvl="1"/>
            <a:r>
              <a:rPr lang="en-US" dirty="0" smtClean="0"/>
              <a:t>Use the AAC device yourself as you talk to the student</a:t>
            </a:r>
          </a:p>
          <a:p>
            <a:pPr lvl="1"/>
            <a:endParaRPr lang="en-US" dirty="0" smtClean="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14800"/>
            <a:ext cx="386252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4198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381000" y="152400"/>
            <a:ext cx="8229600" cy="1143000"/>
          </a:xfrm>
        </p:spPr>
        <p:txBody>
          <a:bodyPr/>
          <a:lstStyle/>
          <a:p>
            <a:r>
              <a:rPr lang="en-US" sz="4000" dirty="0" smtClean="0"/>
              <a:t>Contact Information</a:t>
            </a:r>
          </a:p>
        </p:txBody>
      </p:sp>
      <p:sp>
        <p:nvSpPr>
          <p:cNvPr id="33795" name="Rectangle 3"/>
          <p:cNvSpPr>
            <a:spLocks noGrp="1"/>
          </p:cNvSpPr>
          <p:nvPr>
            <p:ph type="body" idx="1"/>
          </p:nvPr>
        </p:nvSpPr>
        <p:spPr>
          <a:xfrm>
            <a:off x="457200" y="1066800"/>
            <a:ext cx="8229600" cy="4768850"/>
          </a:xfrm>
        </p:spPr>
        <p:txBody>
          <a:bodyPr/>
          <a:lstStyle/>
          <a:p>
            <a:pPr>
              <a:buFont typeface="Wingdings" pitchFamily="2" charset="2"/>
              <a:buNone/>
            </a:pPr>
            <a:r>
              <a:rPr lang="en-US" dirty="0" smtClean="0"/>
              <a:t>People, contact information</a:t>
            </a:r>
          </a:p>
          <a:p>
            <a:pPr lvl="2"/>
            <a:r>
              <a:rPr lang="en-US" dirty="0" smtClean="0"/>
              <a:t>Deborah Houston,</a:t>
            </a:r>
            <a:r>
              <a:rPr lang="en-US" sz="2800" dirty="0" smtClean="0"/>
              <a:t> </a:t>
            </a:r>
            <a:r>
              <a:rPr lang="en-US" dirty="0" smtClean="0"/>
              <a:t>GaDOE Assessment Division</a:t>
            </a:r>
            <a:r>
              <a:rPr lang="en-US" sz="2800" dirty="0" smtClean="0"/>
              <a:t>	</a:t>
            </a:r>
          </a:p>
          <a:p>
            <a:pPr lvl="3"/>
            <a:r>
              <a:rPr lang="en-US" sz="2400" dirty="0" smtClean="0">
                <a:hlinkClick r:id="rId3"/>
              </a:rPr>
              <a:t>Dhouston@doe.k12.ga.us</a:t>
            </a:r>
            <a:endParaRPr lang="en-US" sz="2400" dirty="0" smtClean="0"/>
          </a:p>
          <a:p>
            <a:pPr lvl="3"/>
            <a:r>
              <a:rPr lang="en-US" dirty="0" smtClean="0"/>
              <a:t>(</a:t>
            </a:r>
            <a:r>
              <a:rPr lang="en-US" sz="2400" dirty="0" smtClean="0"/>
              <a:t>404) 657-0251</a:t>
            </a:r>
          </a:p>
          <a:p>
            <a:pPr lvl="2"/>
            <a:r>
              <a:rPr lang="en-US" dirty="0" smtClean="0"/>
              <a:t>Kayse Harshaw, Division for Special Education </a:t>
            </a:r>
            <a:r>
              <a:rPr lang="en-US" dirty="0"/>
              <a:t>Services </a:t>
            </a:r>
            <a:r>
              <a:rPr lang="en-US" sz="2000" dirty="0"/>
              <a:t>Questions about curriculum access for students with significant cognitive disabilities</a:t>
            </a:r>
            <a:endParaRPr lang="en-US" sz="2000" dirty="0" smtClean="0"/>
          </a:p>
          <a:p>
            <a:pPr lvl="3"/>
            <a:r>
              <a:rPr lang="en-US" sz="2400" dirty="0">
                <a:hlinkClick r:id="rId4"/>
              </a:rPr>
              <a:t>K</a:t>
            </a:r>
            <a:r>
              <a:rPr lang="en-US" sz="2400" dirty="0" smtClean="0">
                <a:hlinkClick r:id="rId4"/>
              </a:rPr>
              <a:t>harshaw@doe.k12.ga.us</a:t>
            </a:r>
            <a:endParaRPr lang="en-US" sz="2400" dirty="0" smtClean="0"/>
          </a:p>
          <a:p>
            <a:pPr lvl="3"/>
            <a:r>
              <a:rPr lang="en-US" sz="2400" dirty="0" smtClean="0"/>
              <a:t>(404) 463-5281 </a:t>
            </a:r>
          </a:p>
          <a:p>
            <a:pPr lvl="2"/>
            <a:r>
              <a:rPr lang="en-US" dirty="0" smtClean="0"/>
              <a:t>Questar GAA Customer Service Hotline</a:t>
            </a:r>
          </a:p>
          <a:p>
            <a:pPr lvl="3"/>
            <a:r>
              <a:rPr lang="en-US" sz="2400" dirty="0" smtClean="0">
                <a:hlinkClick r:id="rId5"/>
              </a:rPr>
              <a:t>GA@QuestarAI.com</a:t>
            </a:r>
            <a:endParaRPr lang="en-US" sz="2400" dirty="0" smtClean="0"/>
          </a:p>
          <a:p>
            <a:pPr lvl="3"/>
            <a:r>
              <a:rPr lang="en-US" sz="2400" dirty="0" smtClean="0"/>
              <a:t>Toll free  (866) 997-0698</a:t>
            </a:r>
            <a:endParaRPr lang="en-US" sz="2400" b="1" dirty="0" smtClean="0"/>
          </a:p>
          <a:p>
            <a:pPr lvl="1">
              <a:buFont typeface="Wingdings" pitchFamily="2" charset="2"/>
              <a:buNone/>
            </a:pPr>
            <a:endParaRPr lang="en-US" dirty="0" smtClean="0"/>
          </a:p>
        </p:txBody>
      </p:sp>
      <p:sp>
        <p:nvSpPr>
          <p:cNvPr id="2" name="Slide Number Placeholder 1"/>
          <p:cNvSpPr>
            <a:spLocks noGrp="1"/>
          </p:cNvSpPr>
          <p:nvPr>
            <p:ph type="sldNum" sz="quarter" idx="10"/>
          </p:nvPr>
        </p:nvSpPr>
        <p:spPr/>
        <p:txBody>
          <a:bodyPr/>
          <a:lstStyle/>
          <a:p>
            <a:pPr>
              <a:defRPr/>
            </a:pPr>
            <a:fld id="{18D6BBE3-2A52-4E0B-96BB-5B1F26ADCEA2}" type="slidenum">
              <a:rPr lang="en-US" smtClean="0"/>
              <a:pPr>
                <a:defRPr/>
              </a:pPr>
              <a:t>80</a:t>
            </a:fld>
            <a:endParaRPr lang="en-US" dirty="0"/>
          </a:p>
        </p:txBody>
      </p:sp>
    </p:spTree>
    <p:extLst>
      <p:ext uri="{BB962C8B-B14F-4D97-AF65-F5344CB8AC3E}">
        <p14:creationId xmlns:p14="http://schemas.microsoft.com/office/powerpoint/2010/main" val="3204405423"/>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3400" y="0"/>
            <a:ext cx="8229600" cy="1143000"/>
          </a:xfrm>
        </p:spPr>
        <p:txBody>
          <a:bodyPr/>
          <a:lstStyle/>
          <a:p>
            <a:r>
              <a:rPr lang="en-US" dirty="0" smtClean="0"/>
              <a:t> GAA Resources</a:t>
            </a:r>
          </a:p>
        </p:txBody>
      </p:sp>
      <p:sp>
        <p:nvSpPr>
          <p:cNvPr id="87043" name="Content Placeholder 2"/>
          <p:cNvSpPr>
            <a:spLocks noGrp="1"/>
          </p:cNvSpPr>
          <p:nvPr>
            <p:ph idx="1"/>
          </p:nvPr>
        </p:nvSpPr>
        <p:spPr>
          <a:xfrm>
            <a:off x="381000" y="914400"/>
            <a:ext cx="8610600" cy="5257800"/>
          </a:xfrm>
        </p:spPr>
        <p:txBody>
          <a:bodyPr/>
          <a:lstStyle/>
          <a:p>
            <a:pPr>
              <a:buFont typeface="Arial" charset="0"/>
              <a:buNone/>
              <a:defRPr/>
            </a:pPr>
            <a:r>
              <a:rPr lang="en-US" sz="2400" dirty="0"/>
              <a:t>The following materials are available from the GAA web page:</a:t>
            </a:r>
          </a:p>
          <a:p>
            <a:pPr algn="ctr">
              <a:buFont typeface="Arial" charset="0"/>
              <a:buNone/>
              <a:defRPr/>
            </a:pPr>
            <a:r>
              <a:rPr lang="en-US" sz="2400" dirty="0">
                <a:hlinkClick r:id="rId3"/>
              </a:rPr>
              <a:t>http://www.doe.k12.ga.us/Curriculum-Instruction-and-Assessment/Assessment/Pages/GAA.aspx</a:t>
            </a:r>
            <a:endParaRPr lang="en-US" sz="2400" dirty="0"/>
          </a:p>
          <a:p>
            <a:pPr lvl="1">
              <a:buFont typeface="Calibri" pitchFamily="34" charset="0"/>
              <a:buChar char="―"/>
              <a:defRPr/>
            </a:pPr>
            <a:r>
              <a:rPr lang="en-US" sz="2400" dirty="0"/>
              <a:t>PowerPoints on previously presented topics</a:t>
            </a:r>
          </a:p>
          <a:p>
            <a:pPr lvl="1">
              <a:buFont typeface="Calibri" pitchFamily="34" charset="0"/>
              <a:buChar char="―"/>
              <a:defRPr/>
            </a:pPr>
            <a:r>
              <a:rPr lang="en-US" sz="2400" dirty="0"/>
              <a:t>Examiner’s Manual</a:t>
            </a:r>
          </a:p>
          <a:p>
            <a:pPr lvl="1">
              <a:buFont typeface="Calibri" pitchFamily="34" charset="0"/>
              <a:buChar char="―"/>
              <a:defRPr/>
            </a:pPr>
            <a:r>
              <a:rPr lang="en-US" sz="2400" dirty="0"/>
              <a:t>School and System Test Coordinator’s Manual</a:t>
            </a:r>
          </a:p>
          <a:p>
            <a:pPr lvl="1">
              <a:buFont typeface="Calibri" pitchFamily="34" charset="0"/>
              <a:buChar char="―"/>
              <a:defRPr/>
            </a:pPr>
            <a:r>
              <a:rPr lang="en-US" sz="2400" dirty="0"/>
              <a:t>Score Interpretation Guide</a:t>
            </a:r>
          </a:p>
          <a:p>
            <a:pPr lvl="1">
              <a:buFont typeface="Calibri" pitchFamily="34" charset="0"/>
              <a:buChar char="―"/>
              <a:defRPr/>
            </a:pPr>
            <a:r>
              <a:rPr lang="en-US" sz="2400" dirty="0"/>
              <a:t>Forms</a:t>
            </a:r>
          </a:p>
          <a:p>
            <a:pPr lvl="1">
              <a:buFont typeface="Calibri" pitchFamily="34" charset="0"/>
              <a:buChar char="―"/>
              <a:defRPr/>
            </a:pPr>
            <a:r>
              <a:rPr lang="en-US" sz="2400" dirty="0" smtClean="0"/>
              <a:t>Blueprint</a:t>
            </a:r>
            <a:endParaRPr lang="en-US" sz="2400" dirty="0"/>
          </a:p>
        </p:txBody>
      </p:sp>
      <p:sp>
        <p:nvSpPr>
          <p:cNvPr id="4" name="Slide Number Placeholder 3"/>
          <p:cNvSpPr>
            <a:spLocks noGrp="1"/>
          </p:cNvSpPr>
          <p:nvPr>
            <p:ph type="sldNum" sz="quarter" idx="10"/>
          </p:nvPr>
        </p:nvSpPr>
        <p:spPr/>
        <p:txBody>
          <a:bodyPr/>
          <a:lstStyle/>
          <a:p>
            <a:pPr>
              <a:defRPr/>
            </a:pPr>
            <a:fld id="{7CF889E5-E437-46DF-BA99-6B1A2A371B7A}" type="slidenum">
              <a:rPr lang="en-US" smtClean="0"/>
              <a:pPr>
                <a:defRPr/>
              </a:pPr>
              <a:t>81</a:t>
            </a:fld>
            <a:endParaRPr lang="en-US" dirty="0"/>
          </a:p>
        </p:txBody>
      </p:sp>
    </p:spTree>
    <p:extLst>
      <p:ext uri="{BB962C8B-B14F-4D97-AF65-F5344CB8AC3E}">
        <p14:creationId xmlns:p14="http://schemas.microsoft.com/office/powerpoint/2010/main" val="341879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1169" y="0"/>
            <a:ext cx="8229600" cy="1143000"/>
          </a:xfrm>
        </p:spPr>
        <p:txBody>
          <a:bodyPr/>
          <a:lstStyle/>
          <a:p>
            <a:pPr eaLnBrk="1" hangingPunct="1"/>
            <a:r>
              <a:rPr lang="en-US" sz="4000" dirty="0" smtClean="0"/>
              <a:t>Access to GPS Resources</a:t>
            </a:r>
          </a:p>
        </p:txBody>
      </p:sp>
      <p:sp>
        <p:nvSpPr>
          <p:cNvPr id="3" name="Content Placeholder 2"/>
          <p:cNvSpPr>
            <a:spLocks noGrp="1"/>
          </p:cNvSpPr>
          <p:nvPr>
            <p:ph idx="1"/>
          </p:nvPr>
        </p:nvSpPr>
        <p:spPr>
          <a:xfrm>
            <a:off x="457200" y="990600"/>
            <a:ext cx="8382000" cy="1143000"/>
          </a:xfrm>
        </p:spPr>
        <p:txBody>
          <a:bodyPr rtlCol="0">
            <a:normAutofit fontScale="62500" lnSpcReduction="20000"/>
          </a:bodyPr>
          <a:lstStyle/>
          <a:p>
            <a:pPr marL="0" indent="0" eaLnBrk="1" fontAlgn="auto" hangingPunct="1">
              <a:spcAft>
                <a:spcPts val="0"/>
              </a:spcAft>
              <a:buFont typeface="Arial" charset="0"/>
              <a:buNone/>
              <a:defRPr/>
            </a:pPr>
            <a:r>
              <a:rPr lang="en-US" b="1" i="1" dirty="0" smtClean="0"/>
              <a:t>Georgia Performance Standards (GPS) for Students with Significant Cognitive Disabilities</a:t>
            </a:r>
            <a:endParaRPr lang="en-US" dirty="0" smtClean="0"/>
          </a:p>
          <a:p>
            <a:pPr eaLnBrk="1" fontAlgn="auto" hangingPunct="1">
              <a:spcAft>
                <a:spcPts val="0"/>
              </a:spcAft>
              <a:buFont typeface="Arial" pitchFamily="34" charset="0"/>
              <a:buChar char="•"/>
              <a:defRPr/>
            </a:pPr>
            <a:r>
              <a:rPr lang="en-US" u="sng" dirty="0" smtClean="0">
                <a:hlinkClick r:id="rId3"/>
              </a:rPr>
              <a:t>https://www.georgiastandards.org/standards/pages/BrowseStandards/GPS-Impairment.aspx</a:t>
            </a:r>
            <a:endParaRPr lang="en-US" u="sng" dirty="0" smtClean="0"/>
          </a:p>
          <a:p>
            <a:pPr eaLnBrk="1" fontAlgn="auto" hangingPunct="1">
              <a:spcAft>
                <a:spcPts val="0"/>
              </a:spcAft>
              <a:buFont typeface="Arial" pitchFamily="34" charset="0"/>
              <a:buChar char="•"/>
              <a:defRPr/>
            </a:pPr>
            <a:endParaRPr 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599"/>
            <a:ext cx="6619875" cy="3788525"/>
          </a:xfrm>
          <a:prstGeom prst="rect">
            <a:avLst/>
          </a:prstGeom>
          <a:noFill/>
          <a:ln w="9525">
            <a:solidFill>
              <a:srgbClr val="F0D69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8777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5875"/>
            <a:ext cx="8229600" cy="1143000"/>
          </a:xfrm>
        </p:spPr>
        <p:txBody>
          <a:bodyPr/>
          <a:lstStyle/>
          <a:p>
            <a:pPr eaLnBrk="1" hangingPunct="1"/>
            <a:r>
              <a:rPr lang="en-US" dirty="0" smtClean="0"/>
              <a:t>Access to CCGPS/GPS Resources</a:t>
            </a:r>
          </a:p>
        </p:txBody>
      </p:sp>
      <p:sp>
        <p:nvSpPr>
          <p:cNvPr id="3" name="Content Placeholder 2"/>
          <p:cNvSpPr>
            <a:spLocks noGrp="1"/>
          </p:cNvSpPr>
          <p:nvPr>
            <p:ph idx="1"/>
          </p:nvPr>
        </p:nvSpPr>
        <p:spPr>
          <a:xfrm>
            <a:off x="457200" y="1143000"/>
            <a:ext cx="8229600" cy="5410200"/>
          </a:xfrm>
        </p:spPr>
        <p:txBody>
          <a:bodyPr rtlCol="0">
            <a:normAutofit fontScale="47500" lnSpcReduction="20000"/>
          </a:bodyPr>
          <a:lstStyle/>
          <a:p>
            <a:pPr marL="0" indent="0" algn="ctr" eaLnBrk="1" fontAlgn="auto" hangingPunct="1">
              <a:spcAft>
                <a:spcPts val="0"/>
              </a:spcAft>
              <a:buFont typeface="Arial" charset="0"/>
              <a:buNone/>
              <a:defRPr/>
            </a:pPr>
            <a:r>
              <a:rPr lang="en-US" sz="4400" b="1" dirty="0"/>
              <a:t>Electronic Resource Board  for </a:t>
            </a:r>
            <a:r>
              <a:rPr lang="en-US" sz="4400" b="1" i="1" dirty="0"/>
              <a:t>Access to the CCGPS/GPS for </a:t>
            </a:r>
            <a:endParaRPr lang="en-US" sz="4400" b="1" i="1" dirty="0" smtClean="0"/>
          </a:p>
          <a:p>
            <a:pPr marL="0" indent="0" algn="ctr" eaLnBrk="1" fontAlgn="auto" hangingPunct="1">
              <a:spcAft>
                <a:spcPts val="0"/>
              </a:spcAft>
              <a:buFont typeface="Arial" charset="0"/>
              <a:buNone/>
              <a:defRPr/>
            </a:pPr>
            <a:r>
              <a:rPr lang="en-US" sz="4400" b="1" i="1" dirty="0" smtClean="0"/>
              <a:t>Students </a:t>
            </a:r>
            <a:r>
              <a:rPr lang="en-US" sz="4400" b="1" i="1" dirty="0"/>
              <a:t>with Significant Cognitive Disabilities</a:t>
            </a:r>
            <a:endParaRPr lang="en-US" sz="3300" dirty="0"/>
          </a:p>
          <a:p>
            <a:pPr eaLnBrk="1" fontAlgn="auto" hangingPunct="1">
              <a:spcAft>
                <a:spcPts val="0"/>
              </a:spcAft>
              <a:buFont typeface="Arial" pitchFamily="34" charset="0"/>
              <a:buChar char="•"/>
              <a:defRPr/>
            </a:pPr>
            <a:r>
              <a:rPr lang="en-US" sz="3800" b="1" dirty="0"/>
              <a:t>The Access to the CCGPS/GPS Resource Board contains: </a:t>
            </a:r>
            <a:r>
              <a:rPr lang="en-US" sz="3800" dirty="0"/>
              <a:t> </a:t>
            </a:r>
            <a:r>
              <a:rPr lang="en-US" sz="3800" b="1" dirty="0"/>
              <a:t>Free </a:t>
            </a:r>
            <a:r>
              <a:rPr lang="en-US" sz="3800" dirty="0"/>
              <a:t>downloadable activities and materials for use with students with significant cognitive disabilities across grade levels and curricular areas </a:t>
            </a:r>
          </a:p>
          <a:p>
            <a:pPr lvl="1" eaLnBrk="1" fontAlgn="auto" hangingPunct="1">
              <a:spcAft>
                <a:spcPts val="0"/>
              </a:spcAft>
              <a:buFont typeface="Arial" pitchFamily="34" charset="0"/>
              <a:buChar char="•"/>
              <a:defRPr/>
            </a:pPr>
            <a:r>
              <a:rPr lang="en-US" sz="3400" dirty="0"/>
              <a:t>Resources (internet, literature, etc.) to provide access to the general education curriculum </a:t>
            </a:r>
          </a:p>
          <a:p>
            <a:pPr lvl="1" eaLnBrk="1" fontAlgn="auto" hangingPunct="1">
              <a:spcAft>
                <a:spcPts val="0"/>
              </a:spcAft>
              <a:buFont typeface="Arial" pitchFamily="34" charset="0"/>
              <a:buChar char="•"/>
              <a:defRPr/>
            </a:pPr>
            <a:r>
              <a:rPr lang="en-US" sz="3400" dirty="0"/>
              <a:t>Adapted stories for all grade levels and directions on acquiring adapted literature </a:t>
            </a:r>
          </a:p>
          <a:p>
            <a:pPr lvl="2" eaLnBrk="1" fontAlgn="auto" hangingPunct="1">
              <a:spcAft>
                <a:spcPts val="0"/>
              </a:spcAft>
              <a:defRPr/>
            </a:pPr>
            <a:r>
              <a:rPr lang="en-US" sz="3400" dirty="0"/>
              <a:t>Instructions for acquiring adapted books</a:t>
            </a:r>
          </a:p>
          <a:p>
            <a:pPr lvl="1" eaLnBrk="1" fontAlgn="auto" hangingPunct="1">
              <a:spcAft>
                <a:spcPts val="0"/>
              </a:spcAft>
              <a:buFont typeface="Arial" pitchFamily="34" charset="0"/>
              <a:buChar char="•"/>
              <a:defRPr/>
            </a:pPr>
            <a:r>
              <a:rPr lang="en-US" sz="3400" dirty="0"/>
              <a:t>Instructional strategies and best practice guidelines </a:t>
            </a:r>
          </a:p>
          <a:p>
            <a:pPr lvl="1" eaLnBrk="1" fontAlgn="auto" hangingPunct="1">
              <a:spcAft>
                <a:spcPts val="0"/>
              </a:spcAft>
              <a:buFont typeface="Arial" pitchFamily="34" charset="0"/>
              <a:buChar char="•"/>
              <a:defRPr/>
            </a:pPr>
            <a:r>
              <a:rPr lang="en-US" sz="3400" dirty="0"/>
              <a:t>Data Sheets </a:t>
            </a:r>
          </a:p>
          <a:p>
            <a:pPr lvl="1" eaLnBrk="1" fontAlgn="auto" hangingPunct="1">
              <a:spcAft>
                <a:spcPts val="0"/>
              </a:spcAft>
              <a:buFont typeface="Arial" pitchFamily="34" charset="0"/>
              <a:buChar char="•"/>
              <a:defRPr/>
            </a:pPr>
            <a:r>
              <a:rPr lang="en-US" sz="3400" dirty="0"/>
              <a:t>Georgia Alternate Assessment (GAA) suggestions/tips </a:t>
            </a:r>
          </a:p>
          <a:p>
            <a:pPr lvl="1" eaLnBrk="1" fontAlgn="auto" hangingPunct="1">
              <a:spcAft>
                <a:spcPts val="0"/>
              </a:spcAft>
              <a:buFont typeface="Arial" pitchFamily="34" charset="0"/>
              <a:buChar char="•"/>
              <a:defRPr/>
            </a:pPr>
            <a:r>
              <a:rPr lang="en-US" sz="3400" dirty="0"/>
              <a:t>Georgia Project for Assistive Technology (GPAT) information </a:t>
            </a:r>
          </a:p>
          <a:p>
            <a:pPr lvl="1" eaLnBrk="1" fontAlgn="auto" hangingPunct="1">
              <a:spcAft>
                <a:spcPts val="0"/>
              </a:spcAft>
              <a:buFont typeface="Arial" pitchFamily="34" charset="0"/>
              <a:buChar char="•"/>
              <a:defRPr/>
            </a:pPr>
            <a:r>
              <a:rPr lang="en-US" sz="3400" dirty="0"/>
              <a:t>Activities and materials for High School Access Courses</a:t>
            </a:r>
          </a:p>
          <a:p>
            <a:pPr eaLnBrk="1" fontAlgn="auto" hangingPunct="1">
              <a:spcAft>
                <a:spcPts val="0"/>
              </a:spcAft>
              <a:buFont typeface="Arial" pitchFamily="34" charset="0"/>
              <a:buChar char="•"/>
              <a:defRPr/>
            </a:pPr>
            <a:r>
              <a:rPr lang="en-US" sz="3800" dirty="0"/>
              <a:t>To </a:t>
            </a:r>
            <a:r>
              <a:rPr lang="en-US" sz="3800" b="1" dirty="0"/>
              <a:t>register and receive your password </a:t>
            </a:r>
            <a:r>
              <a:rPr lang="en-US" sz="3800" dirty="0"/>
              <a:t>for the  </a:t>
            </a:r>
            <a:r>
              <a:rPr lang="en-US" sz="3800" i="1" dirty="0" smtClean="0"/>
              <a:t>Access </a:t>
            </a:r>
            <a:r>
              <a:rPr lang="en-US" sz="3800" i="1" dirty="0"/>
              <a:t>to the CCGPS/GPS Resource Board for Students with Significant Cognitive </a:t>
            </a:r>
            <a:r>
              <a:rPr lang="en-US" sz="3800" i="1" dirty="0" smtClean="0"/>
              <a:t>Disabilities</a:t>
            </a:r>
            <a:r>
              <a:rPr lang="en-US" sz="3800" dirty="0" smtClean="0"/>
              <a:t>:</a:t>
            </a:r>
            <a:endParaRPr lang="en-US" sz="3800" dirty="0"/>
          </a:p>
          <a:p>
            <a:pPr lvl="1">
              <a:buFont typeface="Arial" pitchFamily="34" charset="0"/>
              <a:buChar char="•"/>
              <a:defRPr/>
            </a:pPr>
            <a:r>
              <a:rPr lang="en-US" sz="3400" dirty="0"/>
              <a:t>send an e-mail with your </a:t>
            </a:r>
            <a:r>
              <a:rPr lang="en-US" sz="3400" b="1" dirty="0"/>
              <a:t>first/last name </a:t>
            </a:r>
            <a:r>
              <a:rPr lang="en-US" sz="3400" dirty="0"/>
              <a:t>and your </a:t>
            </a:r>
            <a:r>
              <a:rPr lang="en-US" sz="3400" b="1" dirty="0"/>
              <a:t>preferred e-mail address </a:t>
            </a:r>
            <a:r>
              <a:rPr lang="en-US" sz="3400" dirty="0"/>
              <a:t>to </a:t>
            </a:r>
            <a:r>
              <a:rPr lang="en-US" sz="3400" b="1" dirty="0"/>
              <a:t>one </a:t>
            </a:r>
            <a:r>
              <a:rPr lang="en-US" sz="3400" dirty="0"/>
              <a:t>of the following persons: </a:t>
            </a:r>
            <a:endParaRPr lang="en-US" sz="3400" dirty="0" smtClean="0"/>
          </a:p>
          <a:p>
            <a:pPr lvl="2">
              <a:buFont typeface="Arial" pitchFamily="34" charset="0"/>
              <a:buChar char="•"/>
              <a:defRPr/>
            </a:pPr>
            <a:r>
              <a:rPr lang="en-US" sz="3800" dirty="0"/>
              <a:t>Debbie Reagin (dreagin@doe.k12.ga.us</a:t>
            </a:r>
            <a:r>
              <a:rPr lang="en-US" sz="3800" dirty="0" smtClean="0"/>
              <a:t>)</a:t>
            </a:r>
          </a:p>
          <a:p>
            <a:pPr lvl="2">
              <a:defRPr/>
            </a:pPr>
            <a:r>
              <a:rPr lang="en-US" sz="3800" dirty="0" smtClean="0"/>
              <a:t>Kayse </a:t>
            </a:r>
            <a:r>
              <a:rPr lang="en-US" sz="3800" dirty="0"/>
              <a:t>Harshaw (sharshaw@doe.k12.ga.us) </a:t>
            </a:r>
          </a:p>
        </p:txBody>
      </p:sp>
      <p:sp>
        <p:nvSpPr>
          <p:cNvPr id="4" name="Slide Number Placeholder 3"/>
          <p:cNvSpPr>
            <a:spLocks noGrp="1"/>
          </p:cNvSpPr>
          <p:nvPr>
            <p:ph type="sldNum" sz="quarter" idx="10"/>
          </p:nvPr>
        </p:nvSpPr>
        <p:spPr/>
        <p:txBody>
          <a:bodyPr/>
          <a:lstStyle/>
          <a:p>
            <a:pPr>
              <a:defRPr/>
            </a:pPr>
            <a:fld id="{188BFBBB-7AE9-423B-9C26-ADEEB475DF6A}" type="slidenum">
              <a:rPr lang="en-US" smtClean="0"/>
              <a:pPr>
                <a:defRPr/>
              </a:pPr>
              <a:t>83</a:t>
            </a:fld>
            <a:endParaRPr lang="en-US" dirty="0"/>
          </a:p>
        </p:txBody>
      </p:sp>
    </p:spTree>
    <p:extLst>
      <p:ext uri="{BB962C8B-B14F-4D97-AF65-F5344CB8AC3E}">
        <p14:creationId xmlns:p14="http://schemas.microsoft.com/office/powerpoint/2010/main" val="40716538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229600" cy="1143000"/>
          </a:xfrm>
        </p:spPr>
        <p:txBody>
          <a:bodyPr/>
          <a:lstStyle/>
          <a:p>
            <a:pPr eaLnBrk="1" hangingPunct="1"/>
            <a:r>
              <a:rPr lang="en-US" dirty="0" smtClean="0"/>
              <a:t>Access to CCGPS/GPS Resources</a:t>
            </a:r>
          </a:p>
        </p:txBody>
      </p:sp>
      <p:sp>
        <p:nvSpPr>
          <p:cNvPr id="3" name="Content Placeholder 2"/>
          <p:cNvSpPr>
            <a:spLocks noGrp="1"/>
          </p:cNvSpPr>
          <p:nvPr>
            <p:ph idx="1"/>
          </p:nvPr>
        </p:nvSpPr>
        <p:spPr>
          <a:xfrm>
            <a:off x="457200" y="1295400"/>
            <a:ext cx="8458200" cy="4572000"/>
          </a:xfrm>
        </p:spPr>
        <p:txBody>
          <a:bodyPr rtlCol="0">
            <a:normAutofit fontScale="55000" lnSpcReduction="20000"/>
          </a:bodyPr>
          <a:lstStyle/>
          <a:p>
            <a:pPr marL="0" indent="0" eaLnBrk="1" fontAlgn="auto" hangingPunct="1">
              <a:spcAft>
                <a:spcPts val="0"/>
              </a:spcAft>
              <a:buFont typeface="Arial" charset="0"/>
              <a:buNone/>
              <a:defRPr/>
            </a:pPr>
            <a:r>
              <a:rPr lang="en-US" sz="3800" b="1" dirty="0"/>
              <a:t>Recorded Webinars</a:t>
            </a:r>
          </a:p>
          <a:p>
            <a:pPr eaLnBrk="1" fontAlgn="auto" hangingPunct="1">
              <a:spcAft>
                <a:spcPts val="0"/>
              </a:spcAft>
              <a:buFont typeface="Arial" pitchFamily="34" charset="0"/>
              <a:buChar char="•"/>
              <a:defRPr/>
            </a:pPr>
            <a:r>
              <a:rPr lang="en-US" dirty="0"/>
              <a:t>Check schedule for recorded webinars and upcoming live webinars:</a:t>
            </a:r>
          </a:p>
          <a:p>
            <a:pPr marL="457200" lvl="1" indent="0">
              <a:buFont typeface="Wingdings" pitchFamily="2" charset="2"/>
              <a:buNone/>
              <a:defRPr/>
            </a:pPr>
            <a:r>
              <a:rPr lang="en-US" sz="3800" dirty="0">
                <a:hlinkClick r:id="rId3"/>
              </a:rPr>
              <a:t>http://www.gadoe.org/Curriculum-Instruction-and-Assessment/Special-Education-Services/Pages/Recorded-Webinars.aspx</a:t>
            </a:r>
            <a:endParaRPr lang="en-US" sz="3800" dirty="0"/>
          </a:p>
          <a:p>
            <a:pPr marL="457200" lvl="1" indent="0">
              <a:buFont typeface="Wingdings" pitchFamily="2" charset="2"/>
              <a:buNone/>
              <a:defRPr/>
            </a:pPr>
            <a:endParaRPr lang="en-US" sz="2200" dirty="0" smtClean="0"/>
          </a:p>
          <a:p>
            <a:pPr marL="0" lvl="1" indent="0">
              <a:buFont typeface="Wingdings" pitchFamily="2" charset="2"/>
              <a:buNone/>
              <a:defRPr/>
            </a:pPr>
            <a:r>
              <a:rPr lang="en-US" sz="3800" dirty="0" smtClean="0"/>
              <a:t>Suggested </a:t>
            </a:r>
            <a:r>
              <a:rPr lang="en-US" sz="3800" dirty="0"/>
              <a:t>webinars:</a:t>
            </a:r>
          </a:p>
          <a:p>
            <a:pPr marL="0" indent="0" eaLnBrk="1" fontAlgn="auto" hangingPunct="1">
              <a:spcAft>
                <a:spcPts val="0"/>
              </a:spcAft>
              <a:buFont typeface="Arial" charset="0"/>
              <a:buNone/>
              <a:defRPr/>
            </a:pPr>
            <a:endParaRPr lang="en-US" sz="1900" dirty="0"/>
          </a:p>
          <a:p>
            <a:pPr eaLnBrk="1" fontAlgn="auto" hangingPunct="1">
              <a:spcAft>
                <a:spcPts val="0"/>
              </a:spcAft>
              <a:buFont typeface="Arial" pitchFamily="34" charset="0"/>
              <a:buChar char="•"/>
              <a:defRPr/>
            </a:pPr>
            <a:r>
              <a:rPr lang="en-US" dirty="0"/>
              <a:t>Giving Access to Science Standards - Linking Science and Life Skills and Experiences, November 5, 2009	</a:t>
            </a:r>
          </a:p>
          <a:p>
            <a:pPr eaLnBrk="1" fontAlgn="auto" hangingPunct="1">
              <a:spcAft>
                <a:spcPts val="0"/>
              </a:spcAft>
              <a:buFont typeface="Arial" pitchFamily="34" charset="0"/>
              <a:buChar char="•"/>
              <a:defRPr/>
            </a:pPr>
            <a:r>
              <a:rPr lang="en-US" dirty="0"/>
              <a:t>Giving Access to Social Studies Standards - Relating Themes in Social Studies to Relevant Life Skills and Experiences, December 10, 2009 </a:t>
            </a:r>
          </a:p>
          <a:p>
            <a:pPr eaLnBrk="1" fontAlgn="auto" hangingPunct="1">
              <a:spcAft>
                <a:spcPts val="0"/>
              </a:spcAft>
              <a:buFont typeface="Arial" pitchFamily="34" charset="0"/>
              <a:buChar char="•"/>
              <a:defRPr/>
            </a:pPr>
            <a:r>
              <a:rPr lang="en-US" dirty="0"/>
              <a:t>Access to ELA: Writing Skills for Students with Significant Cognitive Disabilities , January 24, 2011 	</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Additional webinars and information for CCGPS ELA and Mathematics activities are being developed and will be announced soon</a:t>
            </a:r>
            <a:r>
              <a:rPr lang="en-US" dirty="0" smtClean="0"/>
              <a:t>.</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pPr>
              <a:defRPr/>
            </a:pPr>
            <a:fld id="{16524ADF-0F12-41FA-980B-E5EB2F70724B}" type="slidenum">
              <a:rPr lang="en-US" smtClean="0"/>
              <a:pPr>
                <a:defRPr/>
              </a:pPr>
              <a:t>84</a:t>
            </a:fld>
            <a:endParaRPr lang="en-US" dirty="0"/>
          </a:p>
        </p:txBody>
      </p:sp>
    </p:spTree>
    <p:extLst>
      <p:ext uri="{BB962C8B-B14F-4D97-AF65-F5344CB8AC3E}">
        <p14:creationId xmlns:p14="http://schemas.microsoft.com/office/powerpoint/2010/main" val="12534496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143000"/>
          </a:xfrm>
        </p:spPr>
        <p:txBody>
          <a:bodyPr/>
          <a:lstStyle/>
          <a:p>
            <a:pPr eaLnBrk="1" hangingPunct="1"/>
            <a:r>
              <a:rPr lang="en-US" dirty="0" smtClean="0"/>
              <a:t>CCGPS Resources</a:t>
            </a:r>
          </a:p>
        </p:txBody>
      </p:sp>
      <p:sp>
        <p:nvSpPr>
          <p:cNvPr id="3" name="Content Placeholder 2"/>
          <p:cNvSpPr>
            <a:spLocks noGrp="1"/>
          </p:cNvSpPr>
          <p:nvPr>
            <p:ph idx="1"/>
          </p:nvPr>
        </p:nvSpPr>
        <p:spPr>
          <a:xfrm>
            <a:off x="304800" y="1066800"/>
            <a:ext cx="8382000" cy="5410200"/>
          </a:xfrm>
        </p:spPr>
        <p:txBody>
          <a:bodyPr rtlCol="0">
            <a:normAutofit/>
          </a:bodyPr>
          <a:lstStyle/>
          <a:p>
            <a:pPr eaLnBrk="1" fontAlgn="auto" hangingPunct="1">
              <a:spcAft>
                <a:spcPts val="0"/>
              </a:spcAft>
              <a:buFont typeface="Arial" pitchFamily="34" charset="0"/>
              <a:buChar char="•"/>
              <a:defRPr/>
            </a:pPr>
            <a:r>
              <a:rPr lang="en-US" sz="3000" dirty="0" smtClean="0"/>
              <a:t>Georgia Public Broadcasting/GaDOE </a:t>
            </a:r>
          </a:p>
          <a:p>
            <a:pPr marL="457200" lvl="1" indent="0" eaLnBrk="1" fontAlgn="auto" hangingPunct="1">
              <a:spcAft>
                <a:spcPts val="0"/>
              </a:spcAft>
              <a:buNone/>
              <a:defRPr/>
            </a:pPr>
            <a:r>
              <a:rPr lang="en-US" sz="2600" dirty="0" smtClean="0">
                <a:hlinkClick r:id="rId2"/>
              </a:rPr>
              <a:t>http://www.gpb.org/education/common-core</a:t>
            </a:r>
            <a:endParaRPr lang="en-US" sz="2600" dirty="0" smtClean="0"/>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marL="0" indent="0" eaLnBrk="1" fontAlgn="auto" hangingPunct="1">
              <a:spcAft>
                <a:spcPts val="0"/>
              </a:spcAft>
              <a:buNone/>
              <a:defRPr/>
            </a:pPr>
            <a:endParaRPr lang="en-US" dirty="0" smtClean="0"/>
          </a:p>
          <a:p>
            <a:pPr eaLnBrk="1" fontAlgn="auto" hangingPunct="1">
              <a:spcAft>
                <a:spcPts val="0"/>
              </a:spcAft>
              <a:buFont typeface="Arial" pitchFamily="34" charset="0"/>
              <a:buChar char="•"/>
              <a:defRPr/>
            </a:pPr>
            <a:r>
              <a:rPr lang="en-US" sz="2800" dirty="0" smtClean="0"/>
              <a:t>GeorgiaStandards.org</a:t>
            </a:r>
          </a:p>
          <a:p>
            <a:pPr marL="457200" lvl="1" indent="0" eaLnBrk="1" fontAlgn="auto" hangingPunct="1">
              <a:spcAft>
                <a:spcPts val="0"/>
              </a:spcAft>
              <a:buNone/>
              <a:defRPr/>
            </a:pPr>
            <a:r>
              <a:rPr lang="en-US" sz="2400" dirty="0" smtClean="0">
                <a:hlinkClick r:id="rId3"/>
              </a:rPr>
              <a:t>https://www.georgiastandards.org/Pages/default.aspx</a:t>
            </a:r>
            <a:endParaRPr lang="en-US" sz="2400" dirty="0" smtClean="0"/>
          </a:p>
          <a:p>
            <a:pPr lvl="1" eaLnBrk="1" fontAlgn="auto" hangingPunct="1">
              <a:spcAft>
                <a:spcPts val="0"/>
              </a:spcAft>
              <a:buFont typeface="Arial" pitchFamily="34" charset="0"/>
              <a:buChar char="–"/>
              <a:defRPr/>
            </a:pPr>
            <a:endParaRPr lang="en-US" dirty="0" smtClean="0"/>
          </a:p>
        </p:txBody>
      </p:sp>
      <p:pic>
        <p:nvPicPr>
          <p:cNvPr id="286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133600"/>
            <a:ext cx="3355975"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133600"/>
            <a:ext cx="3352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2872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52400"/>
            <a:ext cx="8839200" cy="1143000"/>
          </a:xfrm>
        </p:spPr>
        <p:txBody>
          <a:bodyPr/>
          <a:lstStyle/>
          <a:p>
            <a:r>
              <a:rPr lang="en-US" dirty="0" smtClean="0"/>
              <a:t>CCGPS Website</a:t>
            </a:r>
            <a:endParaRPr lang="en-US" dirty="0"/>
          </a:p>
        </p:txBody>
      </p:sp>
      <p:sp>
        <p:nvSpPr>
          <p:cNvPr id="4" name="Slide Number Placeholder 3"/>
          <p:cNvSpPr>
            <a:spLocks noGrp="1"/>
          </p:cNvSpPr>
          <p:nvPr>
            <p:ph type="sldNum" sz="quarter" idx="10"/>
          </p:nvPr>
        </p:nvSpPr>
        <p:spPr/>
        <p:txBody>
          <a:bodyPr/>
          <a:lstStyle/>
          <a:p>
            <a:pPr>
              <a:defRPr/>
            </a:pPr>
            <a:fld id="{18D6BBE3-2A52-4E0B-96BB-5B1F26ADCEA2}" type="slidenum">
              <a:rPr lang="en-US" smtClean="0"/>
              <a:pPr>
                <a:defRPr/>
              </a:pPr>
              <a:t>86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200900" cy="435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19150" y="5632815"/>
            <a:ext cx="7391400" cy="646331"/>
          </a:xfrm>
          <a:prstGeom prst="rect">
            <a:avLst/>
          </a:prstGeom>
          <a:noFill/>
        </p:spPr>
        <p:txBody>
          <a:bodyPr wrap="square" rtlCol="0">
            <a:spAutoFit/>
          </a:bodyPr>
          <a:lstStyle/>
          <a:p>
            <a:r>
              <a:rPr lang="en-US" dirty="0">
                <a:hlinkClick r:id="rId3"/>
              </a:rPr>
              <a:t>https://</a:t>
            </a:r>
            <a:r>
              <a:rPr lang="en-US" dirty="0" smtClean="0">
                <a:hlinkClick r:id="rId3"/>
              </a:rPr>
              <a:t>www.georgiastandards.org/Common-Core/Pages/default.aspx</a:t>
            </a:r>
            <a:endParaRPr lang="en-US" dirty="0" smtClean="0"/>
          </a:p>
          <a:p>
            <a:endParaRPr lang="en-US" dirty="0"/>
          </a:p>
        </p:txBody>
      </p:sp>
    </p:spTree>
    <p:extLst>
      <p:ext uri="{BB962C8B-B14F-4D97-AF65-F5344CB8AC3E}">
        <p14:creationId xmlns:p14="http://schemas.microsoft.com/office/powerpoint/2010/main" val="15713983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CCGPS Links</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sz="2800" dirty="0" smtClean="0"/>
              <a:t>CCGPS</a:t>
            </a:r>
          </a:p>
          <a:p>
            <a:pPr marL="0" indent="0" eaLnBrk="1" fontAlgn="auto" hangingPunct="1">
              <a:spcAft>
                <a:spcPts val="0"/>
              </a:spcAft>
              <a:buNone/>
              <a:defRPr/>
            </a:pPr>
            <a:r>
              <a:rPr lang="en-US" sz="2200" dirty="0" smtClean="0">
                <a:hlinkClick r:id="rId2"/>
              </a:rPr>
              <a:t>http://www.gadoe.org/Curriculum-Instruction-and-Assessment/Curriculum-and-Instruction/Pages/CCGPS.aspx</a:t>
            </a:r>
            <a:r>
              <a:rPr lang="en-US" sz="2200" dirty="0" smtClean="0"/>
              <a:t> </a:t>
            </a:r>
          </a:p>
          <a:p>
            <a:pPr marL="0" indent="0" eaLnBrk="1" fontAlgn="auto" hangingPunct="1">
              <a:spcAft>
                <a:spcPts val="0"/>
              </a:spcAft>
              <a:buNone/>
              <a:defRPr/>
            </a:pPr>
            <a:r>
              <a:rPr lang="en-US" sz="2800" dirty="0" smtClean="0"/>
              <a:t>ELA</a:t>
            </a:r>
          </a:p>
          <a:p>
            <a:pPr marL="0" indent="0" eaLnBrk="1" fontAlgn="auto" hangingPunct="1">
              <a:spcAft>
                <a:spcPts val="0"/>
              </a:spcAft>
              <a:buNone/>
              <a:defRPr/>
            </a:pPr>
            <a:r>
              <a:rPr lang="en-US" sz="2200" dirty="0" smtClean="0">
                <a:hlinkClick r:id="rId3"/>
              </a:rPr>
              <a:t>https://www.georgiastandards.org/Common-Core/Pages/ELA.aspx</a:t>
            </a:r>
            <a:endParaRPr lang="en-US" sz="2200" dirty="0" smtClean="0"/>
          </a:p>
          <a:p>
            <a:pPr marL="0" indent="0" eaLnBrk="1" fontAlgn="auto" hangingPunct="1">
              <a:spcAft>
                <a:spcPts val="0"/>
              </a:spcAft>
              <a:buNone/>
              <a:defRPr/>
            </a:pPr>
            <a:r>
              <a:rPr lang="en-US" sz="2800" dirty="0" smtClean="0"/>
              <a:t>Mathematics</a:t>
            </a:r>
          </a:p>
          <a:p>
            <a:pPr marL="0" indent="0" eaLnBrk="1" fontAlgn="auto" hangingPunct="1">
              <a:spcAft>
                <a:spcPts val="0"/>
              </a:spcAft>
              <a:buNone/>
              <a:defRPr/>
            </a:pPr>
            <a:r>
              <a:rPr lang="en-US" sz="2200" dirty="0" smtClean="0">
                <a:hlinkClick r:id="rId4"/>
              </a:rPr>
              <a:t>https://www.georgiastandards.org/Common-Core/Pages/Math.aspx</a:t>
            </a:r>
            <a:endParaRPr lang="en-US" sz="2200" dirty="0" smtClean="0"/>
          </a:p>
          <a:p>
            <a:pPr marL="0" indent="0" eaLnBrk="1" fontAlgn="auto" hangingPunct="1">
              <a:spcAft>
                <a:spcPts val="0"/>
              </a:spcAft>
              <a:buNone/>
              <a:defRPr/>
            </a:pPr>
            <a:r>
              <a:rPr lang="en-US" sz="2800" dirty="0" smtClean="0"/>
              <a:t>GeorgiaStandards.org– Links to GPS and CCGPS</a:t>
            </a:r>
          </a:p>
          <a:p>
            <a:pPr marL="0" indent="0" eaLnBrk="1" fontAlgn="auto" hangingPunct="1">
              <a:spcAft>
                <a:spcPts val="0"/>
              </a:spcAft>
              <a:buNone/>
              <a:defRPr/>
            </a:pPr>
            <a:r>
              <a:rPr lang="en-US" sz="2000" dirty="0" smtClean="0">
                <a:hlinkClick r:id="rId5"/>
              </a:rPr>
              <a:t>https://www.georgiastandards.org/Pages/default.aspx</a:t>
            </a:r>
            <a:endParaRPr lang="en-US" sz="2000" dirty="0" smtClean="0"/>
          </a:p>
          <a:p>
            <a:pPr eaLnBrk="1" fontAlgn="auto" hangingPunct="1">
              <a:spcAft>
                <a:spcPts val="0"/>
              </a:spcAft>
              <a:buFont typeface="Arial" pitchFamily="34" charset="0"/>
              <a:buChar char="•"/>
              <a:defRPr/>
            </a:pPr>
            <a:endParaRPr lang="en-US" sz="2000" dirty="0" smtClean="0"/>
          </a:p>
        </p:txBody>
      </p:sp>
    </p:spTree>
    <p:extLst>
      <p:ext uri="{BB962C8B-B14F-4D97-AF65-F5344CB8AC3E}">
        <p14:creationId xmlns:p14="http://schemas.microsoft.com/office/powerpoint/2010/main" val="3983355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Making an assessment response</a:t>
            </a:r>
            <a:endParaRPr lang="en-US" dirty="0"/>
          </a:p>
        </p:txBody>
      </p:sp>
      <p:sp>
        <p:nvSpPr>
          <p:cNvPr id="3" name="Content Placeholder 2"/>
          <p:cNvSpPr>
            <a:spLocks noGrp="1"/>
          </p:cNvSpPr>
          <p:nvPr>
            <p:ph idx="1"/>
          </p:nvPr>
        </p:nvSpPr>
        <p:spPr>
          <a:xfrm>
            <a:off x="457200" y="1295400"/>
            <a:ext cx="8229600" cy="4983163"/>
          </a:xfrm>
        </p:spPr>
        <p:txBody>
          <a:bodyPr>
            <a:normAutofit/>
          </a:bodyPr>
          <a:lstStyle/>
          <a:p>
            <a:r>
              <a:rPr lang="en-US" sz="2400" dirty="0" smtClean="0"/>
              <a:t>To demonstrate student knowledge and skills related to the curriculum standard, </a:t>
            </a:r>
          </a:p>
          <a:p>
            <a:pPr lvl="1"/>
            <a:r>
              <a:rPr lang="en-US" sz="2000" dirty="0" smtClean="0"/>
              <a:t>an assessment task must require the student to provide an answer or to exhibit a differentiated response.</a:t>
            </a:r>
          </a:p>
          <a:p>
            <a:r>
              <a:rPr lang="en-US" sz="2400" dirty="0" smtClean="0"/>
              <a:t>Discriminative/differentiated responses for students with the most significant cognitive disabilities can involve making a choice or discriminating between possible answers or stimuli. </a:t>
            </a:r>
          </a:p>
          <a:p>
            <a:pPr lvl="1"/>
            <a:r>
              <a:rPr lang="en-US" sz="2400" dirty="0" smtClean="0"/>
              <a:t>Making a choice</a:t>
            </a:r>
            <a:endParaRPr lang="en-US" sz="2400" dirty="0"/>
          </a:p>
          <a:p>
            <a:pPr lvl="2">
              <a:buFont typeface="Wingdings" pitchFamily="2" charset="2"/>
              <a:buChar char="§"/>
            </a:pPr>
            <a:r>
              <a:rPr lang="en-US" dirty="0" smtClean="0"/>
              <a:t>E.g., Eye </a:t>
            </a:r>
            <a:r>
              <a:rPr lang="en-US" dirty="0"/>
              <a:t>gaze </a:t>
            </a:r>
            <a:r>
              <a:rPr lang="en-US" dirty="0" smtClean="0"/>
              <a:t>or physical movement toward </a:t>
            </a:r>
            <a:r>
              <a:rPr lang="en-US" dirty="0"/>
              <a:t>correct </a:t>
            </a:r>
            <a:r>
              <a:rPr lang="en-US" dirty="0" smtClean="0"/>
              <a:t>response</a:t>
            </a:r>
            <a:endParaRPr lang="en-US" dirty="0"/>
          </a:p>
          <a:p>
            <a:pPr marL="1714500" lvl="3" indent="-342900">
              <a:buFont typeface="Wingdings" pitchFamily="2" charset="2"/>
              <a:buChar char="v"/>
            </a:pPr>
            <a:r>
              <a:rPr lang="en-US" dirty="0"/>
              <a:t>Given choice of two or more responses</a:t>
            </a:r>
          </a:p>
          <a:p>
            <a:pPr marL="1714500" lvl="3" indent="-342900">
              <a:buFont typeface="Wingdings" pitchFamily="2" charset="2"/>
              <a:buChar char="v"/>
            </a:pPr>
            <a:r>
              <a:rPr lang="en-US" dirty="0"/>
              <a:t>Given choice of correct response and a neutral stimulus, e.g. </a:t>
            </a:r>
            <a:r>
              <a:rPr lang="en-US" dirty="0" smtClean="0"/>
              <a:t>1/8 vs. blank </a:t>
            </a:r>
            <a:r>
              <a:rPr lang="en-US" dirty="0"/>
              <a:t>piece of paper</a:t>
            </a:r>
          </a:p>
          <a:p>
            <a:endParaRPr lang="en-US" sz="2400" dirty="0" smtClean="0"/>
          </a:p>
          <a:p>
            <a:pPr lvl="1"/>
            <a:endParaRPr lang="en-US" dirty="0"/>
          </a:p>
        </p:txBody>
      </p:sp>
      <p:sp>
        <p:nvSpPr>
          <p:cNvPr id="4" name="Document"/>
          <p:cNvSpPr>
            <a:spLocks noEditPoints="1" noChangeArrowheads="1"/>
          </p:cNvSpPr>
          <p:nvPr/>
        </p:nvSpPr>
        <p:spPr bwMode="auto">
          <a:xfrm rot="19752580">
            <a:off x="1184984" y="4824595"/>
            <a:ext cx="523875" cy="7524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38494">
            <a:off x="714553" y="5164696"/>
            <a:ext cx="449413" cy="7615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601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 Presentation Template GAA 2011-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60B7C3-B19F-47BA-B13E-8265EA923308}"/>
</file>

<file path=customXml/itemProps2.xml><?xml version="1.0" encoding="utf-8"?>
<ds:datastoreItem xmlns:ds="http://schemas.openxmlformats.org/officeDocument/2006/customXml" ds:itemID="{5806BFD8-5EC7-44C6-A453-2ECB9E237EF7}"/>
</file>

<file path=customXml/itemProps3.xml><?xml version="1.0" encoding="utf-8"?>
<ds:datastoreItem xmlns:ds="http://schemas.openxmlformats.org/officeDocument/2006/customXml" ds:itemID="{EA214B50-AA57-4C21-B93F-BD8205F749E6}"/>
</file>

<file path=docProps/app.xml><?xml version="1.0" encoding="utf-8"?>
<Properties xmlns="http://schemas.openxmlformats.org/officeDocument/2006/extended-properties" xmlns:vt="http://schemas.openxmlformats.org/officeDocument/2006/docPropsVTypes">
  <Template>GaDOE Presentation Template - John Barge</Template>
  <TotalTime>7350</TotalTime>
  <Words>7771</Words>
  <Application>Microsoft Office PowerPoint</Application>
  <PresentationFormat>On-screen Show (4:3)</PresentationFormat>
  <Paragraphs>874</Paragraphs>
  <Slides>87</Slides>
  <Notes>60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89" baseType="lpstr">
      <vt:lpstr>GaDOE Presentation Template GAA 2011-2012</vt:lpstr>
      <vt:lpstr>Document</vt:lpstr>
      <vt:lpstr>Georgia Alternate Assessment</vt:lpstr>
      <vt:lpstr>Welcome to Module A                                 Preparing Students for Assessment</vt:lpstr>
      <vt:lpstr> Modes of Communication  Communication and Assessment </vt:lpstr>
      <vt:lpstr>Communication and Assessment</vt:lpstr>
      <vt:lpstr>Communication responses</vt:lpstr>
      <vt:lpstr>Making an assessment response</vt:lpstr>
      <vt:lpstr>Communication Do’s (and a few don’ts....)</vt:lpstr>
      <vt:lpstr>Communication Do’s</vt:lpstr>
      <vt:lpstr>Making an assessment response</vt:lpstr>
      <vt:lpstr>Making an assessment response</vt:lpstr>
      <vt:lpstr>Making an assessment response</vt:lpstr>
      <vt:lpstr>Making an assessment response</vt:lpstr>
      <vt:lpstr>Providing Learning Opportunities through Instruction</vt:lpstr>
      <vt:lpstr>Giving Students  Opportunities to Learn </vt:lpstr>
      <vt:lpstr>Giving Students  Opportunities to Learn </vt:lpstr>
      <vt:lpstr>PowerPoint Presentation</vt:lpstr>
      <vt:lpstr>Providing Opportunities to learn</vt:lpstr>
      <vt:lpstr>Understanding the  Common Core GPS and the GPS</vt:lpstr>
      <vt:lpstr>Teach first, then Assess!</vt:lpstr>
      <vt:lpstr>Teach first, then Assess!</vt:lpstr>
      <vt:lpstr>PowerPoint Presentation</vt:lpstr>
      <vt:lpstr>Teach, then Assess!</vt:lpstr>
      <vt:lpstr>Teach, then Assess!</vt:lpstr>
      <vt:lpstr>Teach, then Assess!</vt:lpstr>
      <vt:lpstr>Teach, then Assess!</vt:lpstr>
      <vt:lpstr>Teach, then Assess!</vt:lpstr>
      <vt:lpstr>Teach, then Assess!</vt:lpstr>
      <vt:lpstr>Teach, then Assess!</vt:lpstr>
      <vt:lpstr>Teach, then Assess!</vt:lpstr>
      <vt:lpstr>Teach, then Assess!</vt:lpstr>
      <vt:lpstr>Contact Information</vt:lpstr>
      <vt:lpstr>Contact Information</vt:lpstr>
      <vt:lpstr>Contact Information</vt:lpstr>
      <vt:lpstr> GAA Resources</vt:lpstr>
      <vt:lpstr>Access to GPS Resources</vt:lpstr>
      <vt:lpstr>Access to CCGPS/GPS Resources</vt:lpstr>
      <vt:lpstr>Access to CCGPS/GPS Resources</vt:lpstr>
      <vt:lpstr>CCGPS Resources</vt:lpstr>
      <vt:lpstr>CCGPS Website</vt:lpstr>
      <vt:lpstr>CCGPS Links</vt:lpstr>
      <vt:lpstr>Welcome to Module B                                 Aligning Assessment Tasks to CCGPS</vt:lpstr>
      <vt:lpstr>Aligning Assessment Tasks to the CCGPS and GPS </vt:lpstr>
      <vt:lpstr>Transition to the CCGPS</vt:lpstr>
      <vt:lpstr>Transition to the CCGPS</vt:lpstr>
      <vt:lpstr>What does this mean for teachers?</vt:lpstr>
      <vt:lpstr>What is Alignment?</vt:lpstr>
      <vt:lpstr>Validation Check for Alignment</vt:lpstr>
      <vt:lpstr>Alignment to the CCGPS</vt:lpstr>
      <vt:lpstr>Unpacking the Standards</vt:lpstr>
      <vt:lpstr>Unpacking the Standards</vt:lpstr>
      <vt:lpstr>Unpacking the Standards</vt:lpstr>
      <vt:lpstr>Choosing the standards-based  skill for assessment</vt:lpstr>
      <vt:lpstr>Choosing the standards-based  skill for assessment</vt:lpstr>
      <vt:lpstr>Choosing the standards-based  skill for assessment</vt:lpstr>
      <vt:lpstr>Choosing the standards-based  skill for assessment</vt:lpstr>
      <vt:lpstr>Choosing the standards-based  skill for assessment</vt:lpstr>
      <vt:lpstr>Choosing the standards-based  skill for assessment</vt:lpstr>
      <vt:lpstr>Choosing the standards-based  skill for assessment</vt:lpstr>
      <vt:lpstr>Choosing the standards-based  skill for assessment</vt:lpstr>
      <vt:lpstr>Choosing the standards-based  skill for assessment</vt:lpstr>
      <vt:lpstr>Choosing the standards-based  skill for assessment</vt:lpstr>
      <vt:lpstr>PowerPoint Presentation</vt:lpstr>
      <vt:lpstr>Alignment through  Prerequisite Skills</vt:lpstr>
      <vt:lpstr>Prerequisite Skills</vt:lpstr>
      <vt:lpstr>Is it a Prerequisite Skill?</vt:lpstr>
      <vt:lpstr>Is it a Prerequisite Skill?</vt:lpstr>
      <vt:lpstr>Is it a Prerequisite Skill?</vt:lpstr>
      <vt:lpstr>Is it a Prerequisite Skill?</vt:lpstr>
      <vt:lpstr>PowerPoint Presentation</vt:lpstr>
      <vt:lpstr>Is it a Prerequisite Skill?</vt:lpstr>
      <vt:lpstr>PowerPoint Presentation</vt:lpstr>
      <vt:lpstr>Is it a Prerequisite Skill?</vt:lpstr>
      <vt:lpstr>Alignment to the Characteristic of Science</vt:lpstr>
      <vt:lpstr>Characteristic of Science</vt:lpstr>
      <vt:lpstr>Characteristic of Science</vt:lpstr>
      <vt:lpstr>Characteristic of Science</vt:lpstr>
      <vt:lpstr>Characteristic of Science</vt:lpstr>
      <vt:lpstr>Characteristic of Science</vt:lpstr>
      <vt:lpstr>Tips for the Characteristic of Science</vt:lpstr>
      <vt:lpstr>Contact Information</vt:lpstr>
      <vt:lpstr> GAA Resources</vt:lpstr>
      <vt:lpstr>Access to GPS Resources</vt:lpstr>
      <vt:lpstr>Access to CCGPS/GPS Resources</vt:lpstr>
      <vt:lpstr>Access to CCGPS/GPS Resources</vt:lpstr>
      <vt:lpstr>CCGPS Resources</vt:lpstr>
      <vt:lpstr>CCGPS Website</vt:lpstr>
      <vt:lpstr>CCGPS Links</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GaDOE</dc:creator>
  <cp:lastModifiedBy>Melissa Fincher</cp:lastModifiedBy>
  <cp:revision>254</cp:revision>
  <cp:lastPrinted>2011-08-12T16:48:55Z</cp:lastPrinted>
  <dcterms:created xsi:type="dcterms:W3CDTF">2011-03-22T11:36:37Z</dcterms:created>
  <dcterms:modified xsi:type="dcterms:W3CDTF">2012-08-23T22:03:35Z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