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s/slide49.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48.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6.xml" ContentType="application/vnd.openxmlformats-officedocument.presentationml.notesSlide+xml"/>
  <Override PartName="/ppt/notesSlides/notesSlide27.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6.xml" ContentType="application/vnd.openxmlformats-officedocument.presentationml.notesSlide+xml"/>
  <Override PartName="/ppt/notesSlides/notesSlide12.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4.xml" ContentType="application/vnd.openxmlformats-officedocument.presentationml.notesSlide+xml"/>
  <Override PartName="/ppt/notesSlides/notesSlide32.xml" ContentType="application/vnd.openxmlformats-officedocument.presentationml.notesSlide+xml"/>
  <Override PartName="/ppt/notesSlides/notesSlide26.xml" ContentType="application/vnd.openxmlformats-officedocument.presentationml.notesSlide+xml"/>
  <Override PartName="/ppt/notesSlides/notesSlide8.xml" ContentType="application/vnd.openxmlformats-officedocument.presentationml.notesSlide+xml"/>
  <Override PartName="/ppt/notesSlides/notesSlide25.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1.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9.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37.xml" ContentType="application/vnd.openxmlformats-officedocument.presentationml.notesSlide+xml"/>
  <Override PartName="/ppt/notesSlides/notesSlide35.xml" ContentType="application/vnd.openxmlformats-officedocument.presentationml.notesSlide+xml"/>
  <Override PartName="/ppt/notesSlides/notesSlide3.xml" ContentType="application/vnd.openxmlformats-officedocument.presentationml.notesSlide+xml"/>
  <Override PartName="/ppt/notesSlides/notesSlide50.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49.xml" ContentType="application/vnd.openxmlformats-officedocument.presentationml.notesSlide+xml"/>
  <Override PartName="/ppt/slideLayouts/slideLayout11.xml" ContentType="application/vnd.openxmlformats-officedocument.presentationml.slideLayout+xml"/>
  <Override PartName="/ppt/notesSlides/notesSlide38.xml" ContentType="application/vnd.openxmlformats-officedocument.presentationml.notesSlide+xml"/>
  <Override PartName="/ppt/slideLayouts/slideLayout7.xml" ContentType="application/vnd.openxmlformats-officedocument.presentationml.slideLayout+xml"/>
  <Override PartName="/ppt/notesSlides/notesSlide51.xml" ContentType="application/vnd.openxmlformats-officedocument.presentationml.notesSlide+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52.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1.xml" ContentType="application/vnd.openxmlformats-officedocument.presentationml.notesSlide+xml"/>
  <Override PartName="/ppt/notesSlides/notesSlide41.xml" ContentType="application/vnd.openxmlformats-officedocument.presentationml.notesSlide+xml"/>
  <Override PartName="/ppt/notesSlides/notesSlide44.xml" ContentType="application/vnd.openxmlformats-officedocument.presentationml.notesSlide+xml"/>
  <Override PartName="/ppt/notesSlides/notesSlide46.xml" ContentType="application/vnd.openxmlformats-officedocument.presentationml.notesSlide+xml"/>
  <Override PartName="/ppt/notesSlides/notesSlide43.xml" ContentType="application/vnd.openxmlformats-officedocument.presentationml.notesSlide+xml"/>
  <Override PartName="/ppt/notesSlides/notesSlide2.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42.xml" ContentType="application/vnd.openxmlformats-officedocument.presentationml.notesSlide+xml"/>
  <Override PartName="/ppt/notesSlides/notesSlide45.xml" ContentType="application/vnd.openxmlformats-officedocument.presentationml.notesSlide+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3" r:id="rId1"/>
  </p:sldMasterIdLst>
  <p:notesMasterIdLst>
    <p:notesMasterId r:id="rId79"/>
  </p:notesMasterIdLst>
  <p:handoutMasterIdLst>
    <p:handoutMasterId r:id="rId80"/>
  </p:handoutMasterIdLst>
  <p:sldIdLst>
    <p:sldId id="515" r:id="rId2"/>
    <p:sldId id="516" r:id="rId3"/>
    <p:sldId id="517" r:id="rId4"/>
    <p:sldId id="518" r:id="rId5"/>
    <p:sldId id="465" r:id="rId6"/>
    <p:sldId id="476" r:id="rId7"/>
    <p:sldId id="478" r:id="rId8"/>
    <p:sldId id="477" r:id="rId9"/>
    <p:sldId id="510" r:id="rId10"/>
    <p:sldId id="556" r:id="rId11"/>
    <p:sldId id="464" r:id="rId12"/>
    <p:sldId id="551" r:id="rId13"/>
    <p:sldId id="466" r:id="rId14"/>
    <p:sldId id="482" r:id="rId15"/>
    <p:sldId id="469" r:id="rId16"/>
    <p:sldId id="472" r:id="rId17"/>
    <p:sldId id="519" r:id="rId18"/>
    <p:sldId id="507" r:id="rId19"/>
    <p:sldId id="513" r:id="rId20"/>
    <p:sldId id="514" r:id="rId21"/>
    <p:sldId id="561" r:id="rId22"/>
    <p:sldId id="562" r:id="rId23"/>
    <p:sldId id="563" r:id="rId24"/>
    <p:sldId id="564" r:id="rId25"/>
    <p:sldId id="560" r:id="rId26"/>
    <p:sldId id="565" r:id="rId27"/>
    <p:sldId id="461" r:id="rId28"/>
    <p:sldId id="498" r:id="rId29"/>
    <p:sldId id="499" r:id="rId30"/>
    <p:sldId id="500" r:id="rId31"/>
    <p:sldId id="520" r:id="rId32"/>
    <p:sldId id="506" r:id="rId33"/>
    <p:sldId id="512" r:id="rId34"/>
    <p:sldId id="418" r:id="rId35"/>
    <p:sldId id="491" r:id="rId36"/>
    <p:sldId id="492" r:id="rId37"/>
    <p:sldId id="490" r:id="rId38"/>
    <p:sldId id="489" r:id="rId39"/>
    <p:sldId id="505" r:id="rId40"/>
    <p:sldId id="566" r:id="rId41"/>
    <p:sldId id="493" r:id="rId42"/>
    <p:sldId id="494" r:id="rId43"/>
    <p:sldId id="501" r:id="rId44"/>
    <p:sldId id="502" r:id="rId45"/>
    <p:sldId id="508" r:id="rId46"/>
    <p:sldId id="567" r:id="rId47"/>
    <p:sldId id="521" r:id="rId48"/>
    <p:sldId id="522" r:id="rId49"/>
    <p:sldId id="523" r:id="rId50"/>
    <p:sldId id="524" r:id="rId51"/>
    <p:sldId id="527" r:id="rId52"/>
    <p:sldId id="528" r:id="rId53"/>
    <p:sldId id="529" r:id="rId54"/>
    <p:sldId id="530" r:id="rId55"/>
    <p:sldId id="531" r:id="rId56"/>
    <p:sldId id="532" r:id="rId57"/>
    <p:sldId id="533" r:id="rId58"/>
    <p:sldId id="534" r:id="rId59"/>
    <p:sldId id="535" r:id="rId60"/>
    <p:sldId id="536" r:id="rId61"/>
    <p:sldId id="539" r:id="rId62"/>
    <p:sldId id="540" r:id="rId63"/>
    <p:sldId id="541" r:id="rId64"/>
    <p:sldId id="542" r:id="rId65"/>
    <p:sldId id="543" r:id="rId66"/>
    <p:sldId id="544" r:id="rId67"/>
    <p:sldId id="545" r:id="rId68"/>
    <p:sldId id="568" r:id="rId69"/>
    <p:sldId id="546" r:id="rId70"/>
    <p:sldId id="569" r:id="rId71"/>
    <p:sldId id="570" r:id="rId72"/>
    <p:sldId id="549" r:id="rId73"/>
    <p:sldId id="550" r:id="rId74"/>
    <p:sldId id="571" r:id="rId75"/>
    <p:sldId id="572" r:id="rId76"/>
    <p:sldId id="573" r:id="rId77"/>
    <p:sldId id="574" r:id="rId7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DOE" initials="G" lastIdx="9" clrIdx="0"/>
  <p:cmAuthor id="1" name="Kelly Stevens" initials="KS" lastIdx="9" clrIdx="1"/>
  <p:cmAuthor id="2" name="Andy Ruona" initials="AR" lastIdx="6" clrIdx="2"/>
  <p:cmAuthor id="3" name="GaDOE" initials="KH" lastIdx="1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9F"/>
    <a:srgbClr val="FFE089"/>
    <a:srgbClr val="663300"/>
    <a:srgbClr val="FFECB7"/>
    <a:srgbClr val="FFD96D"/>
    <a:srgbClr val="CC6600"/>
    <a:srgbClr val="996633"/>
    <a:srgbClr val="CC9900"/>
    <a:srgbClr val="0000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85755" autoAdjust="0"/>
  </p:normalViewPr>
  <p:slideViewPr>
    <p:cSldViewPr>
      <p:cViewPr varScale="1">
        <p:scale>
          <a:sx n="83" d="100"/>
          <a:sy n="83" d="100"/>
        </p:scale>
        <p:origin x="-159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806"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88"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commentAuthors" Target="commentAuthors.xml"/><Relationship Id="rId86"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customXml" Target="../customXml/item2.xml"/><Relationship Id="rId61" Type="http://schemas.openxmlformats.org/officeDocument/2006/relationships/slide" Target="slides/slide60.xml"/><Relationship Id="rId8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E3B4831-0A7D-41FA-9C4D-649819C05403}" type="datetimeFigureOut">
              <a:rPr lang="en-US" smtClean="0"/>
              <a:t>8/20/2013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1CA09723-E107-4CFC-A8FD-E5EFE6C0056E}" type="slidenum">
              <a:rPr lang="en-US" smtClean="0"/>
              <a:t>‹#›</a:t>
            </a:fld>
            <a:endParaRPr lang="en-US"/>
          </a:p>
        </p:txBody>
      </p:sp>
    </p:spTree>
    <p:extLst>
      <p:ext uri="{BB962C8B-B14F-4D97-AF65-F5344CB8AC3E}">
        <p14:creationId xmlns:p14="http://schemas.microsoft.com/office/powerpoint/2010/main" val="3162601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BCEED195-3C08-49C6-94F8-CD5B8A4995F7}" type="datetimeFigureOut">
              <a:rPr lang="en-US"/>
              <a:pPr>
                <a:defRPr/>
              </a:pPr>
              <a:t>8/20/2013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5F0E5A3D-B1AA-4483-A2FF-AA3CE8ABF87B}" type="slidenum">
              <a:rPr lang="en-US"/>
              <a:pPr>
                <a:defRPr/>
              </a:pPr>
              <a:t>‹#›</a:t>
            </a:fld>
            <a:endParaRPr lang="en-US" dirty="0"/>
          </a:p>
        </p:txBody>
      </p:sp>
    </p:spTree>
    <p:extLst>
      <p:ext uri="{BB962C8B-B14F-4D97-AF65-F5344CB8AC3E}">
        <p14:creationId xmlns:p14="http://schemas.microsoft.com/office/powerpoint/2010/main" val="16505775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EA459E6-56CC-4C1D-B097-144C50056DFC}" type="slidenum">
              <a:rPr lang="en-US" smtClean="0"/>
              <a:pPr>
                <a:defRPr/>
              </a:pPr>
              <a:t>1</a:t>
            </a:fld>
            <a:endParaRPr lang="en-US" dirty="0"/>
          </a:p>
        </p:txBody>
      </p:sp>
    </p:spTree>
    <p:extLst>
      <p:ext uri="{BB962C8B-B14F-4D97-AF65-F5344CB8AC3E}">
        <p14:creationId xmlns:p14="http://schemas.microsoft.com/office/powerpoint/2010/main" val="3082015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students at an access level, this may be a simplified explanation of what the text is about.</a:t>
            </a:r>
          </a:p>
          <a:p>
            <a:r>
              <a:rPr lang="en-US" i="1" baseline="0" dirty="0" smtClean="0">
                <a:solidFill>
                  <a:srgbClr val="FF0000"/>
                </a:solidFill>
              </a:rPr>
              <a:t>What was text about?—should not be a one word answer, should  briefly retell the text.</a:t>
            </a:r>
            <a:endParaRPr lang="en-US" i="1" dirty="0" smtClean="0">
              <a:solidFill>
                <a:srgbClr val="FF0000"/>
              </a:solidFill>
            </a:endParaRPr>
          </a:p>
          <a:p>
            <a:endParaRPr lang="en-US" dirty="0">
              <a:solidFill>
                <a:srgbClr val="FF0000"/>
              </a:solidFill>
            </a:endParaRPr>
          </a:p>
        </p:txBody>
      </p:sp>
      <p:sp>
        <p:nvSpPr>
          <p:cNvPr id="4" name="Slide Number Placeholder 3"/>
          <p:cNvSpPr>
            <a:spLocks noGrp="1"/>
          </p:cNvSpPr>
          <p:nvPr>
            <p:ph type="sldNum" sz="quarter" idx="10"/>
          </p:nvPr>
        </p:nvSpPr>
        <p:spPr/>
        <p:txBody>
          <a:bodyPr/>
          <a:lstStyle/>
          <a:p>
            <a:pPr>
              <a:defRPr/>
            </a:pPr>
            <a:fld id="{5F0E5A3D-B1AA-4483-A2FF-AA3CE8ABF87B}" type="slidenum">
              <a:rPr lang="en-US" smtClean="0"/>
              <a:pPr>
                <a:defRPr/>
              </a:pPr>
              <a:t>16</a:t>
            </a:fld>
            <a:endParaRPr lang="en-US" dirty="0"/>
          </a:p>
        </p:txBody>
      </p:sp>
    </p:spTree>
    <p:extLst>
      <p:ext uri="{BB962C8B-B14F-4D97-AF65-F5344CB8AC3E}">
        <p14:creationId xmlns:p14="http://schemas.microsoft.com/office/powerpoint/2010/main" val="3136456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indent="0" algn="l">
              <a:buNone/>
            </a:pPr>
            <a:r>
              <a:rPr lang="en-US" sz="1200" b="1" dirty="0" smtClean="0"/>
              <a:t>Reminder! </a:t>
            </a:r>
          </a:p>
          <a:p>
            <a:r>
              <a:rPr lang="en-US" sz="2400" dirty="0" smtClean="0"/>
              <a:t>When designing assessment tasks for each collection period, ask yourself the following questions:  </a:t>
            </a:r>
          </a:p>
          <a:p>
            <a:pPr lvl="1"/>
            <a:r>
              <a:rPr lang="en-US" sz="2400" dirty="0" smtClean="0"/>
              <a:t>Do all 4 assessment tasks align to the intent of the standard?</a:t>
            </a:r>
          </a:p>
          <a:p>
            <a:pPr lvl="1"/>
            <a:r>
              <a:rPr lang="en-US" sz="2400" dirty="0" smtClean="0"/>
              <a:t>Do the assessment tasks  in Collection Period 2 allow the student to demonstrate progress on the skill(s) assessed in Collection Period 1?</a:t>
            </a:r>
          </a:p>
          <a:p>
            <a:pPr marL="0" indent="0" algn="l">
              <a:buNone/>
            </a:pPr>
            <a:endParaRPr lang="en-US" sz="1200" b="1" dirty="0" smtClean="0"/>
          </a:p>
          <a:p>
            <a:pPr marL="0" indent="0" defTabSz="285750">
              <a:buNone/>
            </a:pPr>
            <a:r>
              <a:rPr lang="en-US" sz="1200" dirty="0" smtClean="0"/>
              <a:t>In order to demonstrate achievement/progress, it is critical that the </a:t>
            </a:r>
            <a:r>
              <a:rPr lang="en-US" sz="1200" b="1" dirty="0" smtClean="0"/>
              <a:t>same standards-based skill </a:t>
            </a:r>
            <a:r>
              <a:rPr lang="en-US" sz="1200" dirty="0" smtClean="0"/>
              <a:t>is present in both collection periods.</a:t>
            </a:r>
            <a:endParaRPr lang="en-US" sz="300" dirty="0" smtClean="0"/>
          </a:p>
          <a:p>
            <a:pPr marL="0" indent="0">
              <a:buNone/>
            </a:pPr>
            <a:r>
              <a:rPr lang="en-US" sz="1200" dirty="0" smtClean="0"/>
              <a:t>Although all 4 tasks in the following example are aligned to a “Big Idea” from the standard, a student can’t show progress in the Collection Period 1 skill unless that skill is also assessed in Collection Period 2.</a:t>
            </a:r>
          </a:p>
          <a:p>
            <a:endParaRPr lang="en-US" dirty="0" smtClean="0"/>
          </a:p>
        </p:txBody>
      </p:sp>
      <p:sp>
        <p:nvSpPr>
          <p:cNvPr id="4" name="Slide Number Placeholder 3"/>
          <p:cNvSpPr>
            <a:spLocks noGrp="1"/>
          </p:cNvSpPr>
          <p:nvPr>
            <p:ph type="sldNum" sz="quarter" idx="10"/>
          </p:nvPr>
        </p:nvSpPr>
        <p:spPr/>
        <p:txBody>
          <a:bodyPr/>
          <a:lstStyle/>
          <a:p>
            <a:pPr>
              <a:defRPr/>
            </a:pPr>
            <a:fld id="{5F0E5A3D-B1AA-4483-A2FF-AA3CE8ABF87B}" type="slidenum">
              <a:rPr lang="en-US" smtClean="0"/>
              <a:pPr>
                <a:defRPr/>
              </a:pPr>
              <a:t>17</a:t>
            </a:fld>
            <a:endParaRPr lang="en-US" dirty="0"/>
          </a:p>
        </p:txBody>
      </p:sp>
    </p:spTree>
    <p:extLst>
      <p:ext uri="{BB962C8B-B14F-4D97-AF65-F5344CB8AC3E}">
        <p14:creationId xmlns:p14="http://schemas.microsoft.com/office/powerpoint/2010/main" val="2823440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It is appropriate for many of our students  to choose one skill around which to design the assessment tasks. In this case, the essential skill of summarizing was chosen for this assessment task. In order to show progress,</a:t>
            </a:r>
            <a:r>
              <a:rPr lang="en-US" sz="1200" baseline="0" dirty="0" smtClean="0"/>
              <a:t> it is important that the same skill be carried across both Collection Periods.</a:t>
            </a:r>
            <a:endParaRPr lang="en-US" sz="1200" dirty="0" smtClean="0"/>
          </a:p>
        </p:txBody>
      </p:sp>
      <p:sp>
        <p:nvSpPr>
          <p:cNvPr id="4" name="Slide Number Placeholder 3"/>
          <p:cNvSpPr>
            <a:spLocks noGrp="1"/>
          </p:cNvSpPr>
          <p:nvPr>
            <p:ph type="sldNum" sz="quarter" idx="10"/>
          </p:nvPr>
        </p:nvSpPr>
        <p:spPr/>
        <p:txBody>
          <a:bodyPr/>
          <a:lstStyle/>
          <a:p>
            <a:pPr>
              <a:defRPr/>
            </a:pPr>
            <a:fld id="{5F0E5A3D-B1AA-4483-A2FF-AA3CE8ABF87B}" type="slidenum">
              <a:rPr lang="en-US" smtClean="0"/>
              <a:pPr>
                <a:defRPr/>
              </a:pPr>
              <a:t>18</a:t>
            </a:fld>
            <a:endParaRPr lang="en-US" dirty="0"/>
          </a:p>
        </p:txBody>
      </p:sp>
    </p:spTree>
    <p:extLst>
      <p:ext uri="{BB962C8B-B14F-4D97-AF65-F5344CB8AC3E}">
        <p14:creationId xmlns:p14="http://schemas.microsoft.com/office/powerpoint/2010/main" val="1437946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was the</a:t>
            </a:r>
            <a:r>
              <a:rPr lang="en-US" baseline="0" dirty="0" smtClean="0"/>
              <a:t> student asked to do as it connects to the standard. It is from this point that alignment is determined</a:t>
            </a:r>
            <a:endParaRPr lang="en-US" dirty="0"/>
          </a:p>
        </p:txBody>
      </p:sp>
      <p:sp>
        <p:nvSpPr>
          <p:cNvPr id="4" name="Slide Number Placeholder 3"/>
          <p:cNvSpPr>
            <a:spLocks noGrp="1"/>
          </p:cNvSpPr>
          <p:nvPr>
            <p:ph type="sldNum" sz="quarter" idx="10"/>
          </p:nvPr>
        </p:nvSpPr>
        <p:spPr/>
        <p:txBody>
          <a:bodyPr/>
          <a:lstStyle/>
          <a:p>
            <a:pPr>
              <a:defRPr/>
            </a:pPr>
            <a:fld id="{5F0E5A3D-B1AA-4483-A2FF-AA3CE8ABF87B}" type="slidenum">
              <a:rPr lang="en-US" smtClean="0"/>
              <a:pPr>
                <a:defRPr/>
              </a:pPr>
              <a:t>19</a:t>
            </a:fld>
            <a:endParaRPr lang="en-US" dirty="0"/>
          </a:p>
        </p:txBody>
      </p:sp>
    </p:spTree>
    <p:extLst>
      <p:ext uri="{BB962C8B-B14F-4D97-AF65-F5344CB8AC3E}">
        <p14:creationId xmlns:p14="http://schemas.microsoft.com/office/powerpoint/2010/main" val="359364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Writing the Task Description is an important</a:t>
            </a:r>
            <a:r>
              <a:rPr lang="en-US" baseline="0" dirty="0" smtClean="0"/>
              <a:t> part in setting up the assessment task. </a:t>
            </a:r>
            <a:r>
              <a:rPr lang="en-US" dirty="0" smtClean="0"/>
              <a:t>In describing</a:t>
            </a:r>
            <a:r>
              <a:rPr lang="en-US" baseline="0" dirty="0" smtClean="0"/>
              <a:t> the skill being assessed, f</a:t>
            </a:r>
            <a:r>
              <a:rPr lang="en-US" dirty="0" smtClean="0"/>
              <a:t>irst describe “what, then describe “how.” </a:t>
            </a:r>
          </a:p>
          <a:p>
            <a:r>
              <a:rPr lang="en-US" dirty="0" smtClean="0"/>
              <a:t>Why does this</a:t>
            </a:r>
            <a:r>
              <a:rPr lang="en-US" baseline="0" dirty="0" smtClean="0"/>
              <a:t> matter? If the task description accompanying this activity stated that the student was asked to order sentence strips, the task would not align as this is not a skill required for this standard. If, however, the task description said that the student had to read a text and them summarize it by choosing from provided sentence strips, the connection is made clear.</a:t>
            </a:r>
            <a:endParaRPr lang="en-US" dirty="0"/>
          </a:p>
        </p:txBody>
      </p:sp>
      <p:sp>
        <p:nvSpPr>
          <p:cNvPr id="4" name="Slide Number Placeholder 3"/>
          <p:cNvSpPr>
            <a:spLocks noGrp="1"/>
          </p:cNvSpPr>
          <p:nvPr>
            <p:ph type="sldNum" sz="quarter" idx="10"/>
          </p:nvPr>
        </p:nvSpPr>
        <p:spPr/>
        <p:txBody>
          <a:bodyPr/>
          <a:lstStyle/>
          <a:p>
            <a:pPr>
              <a:defRPr/>
            </a:pPr>
            <a:fld id="{5F0E5A3D-B1AA-4483-A2FF-AA3CE8ABF87B}" type="slidenum">
              <a:rPr lang="en-US" smtClean="0"/>
              <a:pPr>
                <a:defRPr/>
              </a:pPr>
              <a:t>20</a:t>
            </a:fld>
            <a:endParaRPr lang="en-US" dirty="0"/>
          </a:p>
        </p:txBody>
      </p:sp>
    </p:spTree>
    <p:extLst>
      <p:ext uri="{BB962C8B-B14F-4D97-AF65-F5344CB8AC3E}">
        <p14:creationId xmlns:p14="http://schemas.microsoft.com/office/powerpoint/2010/main" val="3665316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Cluster- Summarize and describe distributions</a:t>
            </a:r>
            <a:endParaRPr lang="en-US" dirty="0"/>
          </a:p>
        </p:txBody>
      </p:sp>
      <p:sp>
        <p:nvSpPr>
          <p:cNvPr id="4" name="Slide Number Placeholder 3"/>
          <p:cNvSpPr>
            <a:spLocks noGrp="1"/>
          </p:cNvSpPr>
          <p:nvPr>
            <p:ph type="sldNum" sz="quarter" idx="10"/>
          </p:nvPr>
        </p:nvSpPr>
        <p:spPr/>
        <p:txBody>
          <a:bodyPr/>
          <a:lstStyle/>
          <a:p>
            <a:pPr>
              <a:defRPr/>
            </a:pPr>
            <a:fld id="{5F0E5A3D-B1AA-4483-A2FF-AA3CE8ABF87B}" type="slidenum">
              <a:rPr lang="en-US" smtClean="0"/>
              <a:pPr>
                <a:defRPr/>
              </a:pPr>
              <a:t>21</a:t>
            </a:fld>
            <a:endParaRPr lang="en-US" dirty="0"/>
          </a:p>
        </p:txBody>
      </p:sp>
    </p:spTree>
    <p:extLst>
      <p:ext uri="{BB962C8B-B14F-4D97-AF65-F5344CB8AC3E}">
        <p14:creationId xmlns:p14="http://schemas.microsoft.com/office/powerpoint/2010/main" val="4140911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F0E5A3D-B1AA-4483-A2FF-AA3CE8ABF87B}" type="slidenum">
              <a:rPr lang="en-US" smtClean="0"/>
              <a:pPr>
                <a:defRPr/>
              </a:pPr>
              <a:t>22</a:t>
            </a:fld>
            <a:endParaRPr lang="en-US" dirty="0"/>
          </a:p>
        </p:txBody>
      </p:sp>
    </p:spTree>
    <p:extLst>
      <p:ext uri="{BB962C8B-B14F-4D97-AF65-F5344CB8AC3E}">
        <p14:creationId xmlns:p14="http://schemas.microsoft.com/office/powerpoint/2010/main" val="164152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Categorical data is not aligned for this standard.</a:t>
            </a:r>
            <a:endParaRPr lang="en-US" dirty="0"/>
          </a:p>
        </p:txBody>
      </p:sp>
      <p:sp>
        <p:nvSpPr>
          <p:cNvPr id="4" name="Slide Number Placeholder 3"/>
          <p:cNvSpPr>
            <a:spLocks noGrp="1"/>
          </p:cNvSpPr>
          <p:nvPr>
            <p:ph type="sldNum" sz="quarter" idx="10"/>
          </p:nvPr>
        </p:nvSpPr>
        <p:spPr/>
        <p:txBody>
          <a:bodyPr/>
          <a:lstStyle/>
          <a:p>
            <a:pPr>
              <a:defRPr/>
            </a:pPr>
            <a:fld id="{5F0E5A3D-B1AA-4483-A2FF-AA3CE8ABF87B}" type="slidenum">
              <a:rPr lang="en-US" smtClean="0"/>
              <a:pPr>
                <a:defRPr/>
              </a:pPr>
              <a:t>23</a:t>
            </a:fld>
            <a:endParaRPr lang="en-US" dirty="0"/>
          </a:p>
        </p:txBody>
      </p:sp>
    </p:spTree>
    <p:extLst>
      <p:ext uri="{BB962C8B-B14F-4D97-AF65-F5344CB8AC3E}">
        <p14:creationId xmlns:p14="http://schemas.microsoft.com/office/powerpoint/2010/main" val="3819005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F0E5A3D-B1AA-4483-A2FF-AA3CE8ABF87B}" type="slidenum">
              <a:rPr lang="en-US" smtClean="0"/>
              <a:pPr>
                <a:defRPr/>
              </a:pPr>
              <a:t>24</a:t>
            </a:fld>
            <a:endParaRPr lang="en-US" dirty="0"/>
          </a:p>
        </p:txBody>
      </p:sp>
    </p:spTree>
    <p:extLst>
      <p:ext uri="{BB962C8B-B14F-4D97-AF65-F5344CB8AC3E}">
        <p14:creationId xmlns:p14="http://schemas.microsoft.com/office/powerpoint/2010/main" val="3819005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examples above, the variable represented by</a:t>
            </a:r>
            <a:r>
              <a:rPr lang="en-US" baseline="0" dirty="0" smtClean="0"/>
              <a:t> the number line in the first piece of evidence is “number of hits.” The variable represented by the number line in the second piece is “number of animals.” Each dot/mark/symbol represents how many players/students were represented by each numerical value. </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r>
              <a:rPr lang="en-US" dirty="0" smtClean="0"/>
              <a:t>M6D1 </a:t>
            </a:r>
            <a:r>
              <a:rPr lang="en-US" baseline="0" dirty="0" smtClean="0"/>
              <a:t> –Pose questions, collect data, represent and analyze the data, and interpret results.</a:t>
            </a:r>
          </a:p>
          <a:p>
            <a:r>
              <a:rPr lang="en-US" baseline="0" dirty="0" smtClean="0"/>
              <a:t>      b. –Using data, construct frequency distributions, frequency tables, and graphs.</a:t>
            </a:r>
          </a:p>
          <a:p>
            <a:r>
              <a:rPr lang="en-US" baseline="0" dirty="0" smtClean="0"/>
              <a:t>      c. </a:t>
            </a:r>
            <a:endParaRPr lang="en-US" dirty="0"/>
          </a:p>
        </p:txBody>
      </p:sp>
      <p:sp>
        <p:nvSpPr>
          <p:cNvPr id="4" name="Slide Number Placeholder 3"/>
          <p:cNvSpPr>
            <a:spLocks noGrp="1"/>
          </p:cNvSpPr>
          <p:nvPr>
            <p:ph type="sldNum" sz="quarter" idx="10"/>
          </p:nvPr>
        </p:nvSpPr>
        <p:spPr/>
        <p:txBody>
          <a:bodyPr/>
          <a:lstStyle/>
          <a:p>
            <a:pPr>
              <a:defRPr/>
            </a:pPr>
            <a:fld id="{5F0E5A3D-B1AA-4483-A2FF-AA3CE8ABF87B}" type="slidenum">
              <a:rPr lang="en-US" smtClean="0"/>
              <a:pPr>
                <a:defRPr/>
              </a:pPr>
              <a:t>25</a:t>
            </a:fld>
            <a:endParaRPr lang="en-US" dirty="0"/>
          </a:p>
        </p:txBody>
      </p:sp>
    </p:spTree>
    <p:extLst>
      <p:ext uri="{BB962C8B-B14F-4D97-AF65-F5344CB8AC3E}">
        <p14:creationId xmlns:p14="http://schemas.microsoft.com/office/powerpoint/2010/main" val="1004905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of portfolios as well as teacher feedback found these areas of concern:</a:t>
            </a:r>
          </a:p>
          <a:p>
            <a:pPr lvl="1"/>
            <a:r>
              <a:rPr lang="en-US" dirty="0" smtClean="0"/>
              <a:t>Need for additional curriculum training in the state-mandated content standards to strengthen content knowledge</a:t>
            </a:r>
          </a:p>
          <a:p>
            <a:pPr lvl="1"/>
            <a:r>
              <a:rPr lang="en-US" dirty="0" smtClean="0"/>
              <a:t>Need for more guidance in alignment of assessment tasks to the content standards</a:t>
            </a:r>
          </a:p>
          <a:p>
            <a:pPr lvl="1"/>
            <a:r>
              <a:rPr lang="en-US" dirty="0" smtClean="0"/>
              <a:t>Need for more examples of tasks aligned to the state mandated content standards</a:t>
            </a:r>
          </a:p>
          <a:p>
            <a:endParaRPr lang="en-US" dirty="0"/>
          </a:p>
        </p:txBody>
      </p:sp>
      <p:sp>
        <p:nvSpPr>
          <p:cNvPr id="4" name="Slide Number Placeholder 3"/>
          <p:cNvSpPr>
            <a:spLocks noGrp="1"/>
          </p:cNvSpPr>
          <p:nvPr>
            <p:ph type="sldNum" sz="quarter" idx="10"/>
          </p:nvPr>
        </p:nvSpPr>
        <p:spPr/>
        <p:txBody>
          <a:bodyPr/>
          <a:lstStyle/>
          <a:p>
            <a:pPr>
              <a:defRPr/>
            </a:pPr>
            <a:fld id="{5F0E5A3D-B1AA-4483-A2FF-AA3CE8ABF87B}" type="slidenum">
              <a:rPr lang="en-US" smtClean="0"/>
              <a:pPr>
                <a:defRPr/>
              </a:pPr>
              <a:t>4</a:t>
            </a:fld>
            <a:endParaRPr lang="en-US" dirty="0"/>
          </a:p>
        </p:txBody>
      </p:sp>
    </p:spTree>
    <p:extLst>
      <p:ext uri="{BB962C8B-B14F-4D97-AF65-F5344CB8AC3E}">
        <p14:creationId xmlns:p14="http://schemas.microsoft.com/office/powerpoint/2010/main" val="11679314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bg1"/>
                </a:solidFill>
              </a:rPr>
              <a:t>The number line represents the number of hits players got in the game; the bats each represent one player. </a:t>
            </a:r>
            <a:endParaRPr lang="en-US" dirty="0"/>
          </a:p>
        </p:txBody>
      </p:sp>
      <p:sp>
        <p:nvSpPr>
          <p:cNvPr id="4" name="Slide Number Placeholder 3"/>
          <p:cNvSpPr>
            <a:spLocks noGrp="1"/>
          </p:cNvSpPr>
          <p:nvPr>
            <p:ph type="sldNum" sz="quarter" idx="10"/>
          </p:nvPr>
        </p:nvSpPr>
        <p:spPr/>
        <p:txBody>
          <a:bodyPr/>
          <a:lstStyle/>
          <a:p>
            <a:pPr>
              <a:defRPr/>
            </a:pPr>
            <a:fld id="{5F0E5A3D-B1AA-4483-A2FF-AA3CE8ABF87B}" type="slidenum">
              <a:rPr lang="en-US" smtClean="0"/>
              <a:pPr>
                <a:defRPr/>
              </a:pPr>
              <a:t>26</a:t>
            </a:fld>
            <a:endParaRPr lang="en-US" dirty="0"/>
          </a:p>
        </p:txBody>
      </p:sp>
    </p:spTree>
    <p:extLst>
      <p:ext uri="{BB962C8B-B14F-4D97-AF65-F5344CB8AC3E}">
        <p14:creationId xmlns:p14="http://schemas.microsoft.com/office/powerpoint/2010/main" val="3186700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F0E5A3D-B1AA-4483-A2FF-AA3CE8ABF87B}" type="slidenum">
              <a:rPr lang="en-US" smtClean="0"/>
              <a:pPr>
                <a:defRPr/>
              </a:pPr>
              <a:t>27</a:t>
            </a:fld>
            <a:endParaRPr lang="en-US" dirty="0"/>
          </a:p>
        </p:txBody>
      </p:sp>
    </p:spTree>
    <p:extLst>
      <p:ext uri="{BB962C8B-B14F-4D97-AF65-F5344CB8AC3E}">
        <p14:creationId xmlns:p14="http://schemas.microsoft.com/office/powerpoint/2010/main" val="4140911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The area is the inside shape or space measured in square units. In rectangles and in squares, a simple calculation of length times width will give the number of square units. </a:t>
            </a:r>
            <a:endParaRPr lang="en-US" dirty="0"/>
          </a:p>
        </p:txBody>
      </p:sp>
      <p:sp>
        <p:nvSpPr>
          <p:cNvPr id="4" name="Slide Number Placeholder 3"/>
          <p:cNvSpPr>
            <a:spLocks noGrp="1"/>
          </p:cNvSpPr>
          <p:nvPr>
            <p:ph type="sldNum" sz="quarter" idx="10"/>
          </p:nvPr>
        </p:nvSpPr>
        <p:spPr/>
        <p:txBody>
          <a:bodyPr/>
          <a:lstStyle/>
          <a:p>
            <a:pPr>
              <a:defRPr/>
            </a:pPr>
            <a:fld id="{5F0E5A3D-B1AA-4483-A2FF-AA3CE8ABF87B}" type="slidenum">
              <a:rPr lang="en-US" smtClean="0"/>
              <a:pPr>
                <a:defRPr/>
              </a:pPr>
              <a:t>29</a:t>
            </a:fld>
            <a:endParaRPr lang="en-US" dirty="0"/>
          </a:p>
        </p:txBody>
      </p:sp>
    </p:spTree>
    <p:extLst>
      <p:ext uri="{BB962C8B-B14F-4D97-AF65-F5344CB8AC3E}">
        <p14:creationId xmlns:p14="http://schemas.microsoft.com/office/powerpoint/2010/main" val="38190057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 the student can “find” the area in a variety of ways, from using manipulatives to more abstract forms of calculation.</a:t>
            </a:r>
            <a:endParaRPr lang="en-US" dirty="0"/>
          </a:p>
        </p:txBody>
      </p:sp>
      <p:sp>
        <p:nvSpPr>
          <p:cNvPr id="4" name="Slide Number Placeholder 3"/>
          <p:cNvSpPr>
            <a:spLocks noGrp="1"/>
          </p:cNvSpPr>
          <p:nvPr>
            <p:ph type="sldNum" sz="quarter" idx="10"/>
          </p:nvPr>
        </p:nvSpPr>
        <p:spPr/>
        <p:txBody>
          <a:bodyPr/>
          <a:lstStyle/>
          <a:p>
            <a:pPr>
              <a:defRPr/>
            </a:pPr>
            <a:fld id="{5F0E5A3D-B1AA-4483-A2FF-AA3CE8ABF87B}" type="slidenum">
              <a:rPr lang="en-US" smtClean="0"/>
              <a:pPr>
                <a:defRPr/>
              </a:pPr>
              <a:t>30</a:t>
            </a:fld>
            <a:endParaRPr lang="en-US" dirty="0"/>
          </a:p>
        </p:txBody>
      </p:sp>
    </p:spTree>
    <p:extLst>
      <p:ext uri="{BB962C8B-B14F-4D97-AF65-F5344CB8AC3E}">
        <p14:creationId xmlns:p14="http://schemas.microsoft.com/office/powerpoint/2010/main" val="38190057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indent="0" algn="l">
              <a:buNone/>
            </a:pPr>
            <a:r>
              <a:rPr lang="en-US" sz="1200" b="1" dirty="0" smtClean="0"/>
              <a:t>Reminder! </a:t>
            </a:r>
          </a:p>
          <a:p>
            <a:r>
              <a:rPr lang="en-US" sz="2400" dirty="0" smtClean="0"/>
              <a:t>When designing assessment tasks for each collection period, ask yourself the following questions:  </a:t>
            </a:r>
          </a:p>
          <a:p>
            <a:pPr lvl="1"/>
            <a:r>
              <a:rPr lang="en-US" sz="2400" dirty="0" smtClean="0"/>
              <a:t>Do all 4 assessment tasks align to the intent of the standard?</a:t>
            </a:r>
          </a:p>
          <a:p>
            <a:pPr lvl="1"/>
            <a:r>
              <a:rPr lang="en-US" sz="2400" dirty="0" smtClean="0"/>
              <a:t>Do the assessment tasks  in Collection Period 2 allow the student to demonstrate progress on the skill(s) assessed in Collection Period 1?</a:t>
            </a:r>
          </a:p>
          <a:p>
            <a:pPr marL="0" indent="0" algn="l">
              <a:buNone/>
            </a:pPr>
            <a:endParaRPr lang="en-US" sz="1200" b="1" dirty="0" smtClean="0"/>
          </a:p>
          <a:p>
            <a:pPr marL="0" indent="0" defTabSz="285750">
              <a:buNone/>
            </a:pPr>
            <a:r>
              <a:rPr lang="en-US" sz="1200" dirty="0" smtClean="0"/>
              <a:t>In order to demonstrate achievement/progress, it is critical that the </a:t>
            </a:r>
            <a:r>
              <a:rPr lang="en-US" sz="1200" b="1" dirty="0" smtClean="0"/>
              <a:t>same standards-based skill </a:t>
            </a:r>
            <a:r>
              <a:rPr lang="en-US" sz="1200" dirty="0" smtClean="0"/>
              <a:t>is present in both collection periods.</a:t>
            </a:r>
            <a:endParaRPr lang="en-US" sz="300" dirty="0" smtClean="0"/>
          </a:p>
          <a:p>
            <a:pPr marL="0" indent="0">
              <a:buNone/>
            </a:pPr>
            <a:r>
              <a:rPr lang="en-US" sz="1200" dirty="0" smtClean="0"/>
              <a:t>Although all 4 tasks in the following example are aligned to a “Big Idea” from the standard, a student can’t show progress in the Collection Period 1 skill unless that skill is also assessed in Collection Period 2.</a:t>
            </a:r>
          </a:p>
          <a:p>
            <a:r>
              <a:rPr lang="en-US" i="1" dirty="0" smtClean="0"/>
              <a:t>The answer is the same.</a:t>
            </a:r>
            <a:endParaRPr lang="en-US" i="1" dirty="0"/>
          </a:p>
        </p:txBody>
      </p:sp>
      <p:sp>
        <p:nvSpPr>
          <p:cNvPr id="4" name="Slide Number Placeholder 3"/>
          <p:cNvSpPr>
            <a:spLocks noGrp="1"/>
          </p:cNvSpPr>
          <p:nvPr>
            <p:ph type="sldNum" sz="quarter" idx="10"/>
          </p:nvPr>
        </p:nvSpPr>
        <p:spPr/>
        <p:txBody>
          <a:bodyPr/>
          <a:lstStyle/>
          <a:p>
            <a:pPr>
              <a:defRPr/>
            </a:pPr>
            <a:fld id="{5F0E5A3D-B1AA-4483-A2FF-AA3CE8ABF87B}" type="slidenum">
              <a:rPr lang="en-US" smtClean="0"/>
              <a:pPr>
                <a:defRPr/>
              </a:pPr>
              <a:t>31</a:t>
            </a:fld>
            <a:endParaRPr lang="en-US" dirty="0"/>
          </a:p>
        </p:txBody>
      </p:sp>
    </p:spTree>
    <p:extLst>
      <p:ext uri="{BB962C8B-B14F-4D97-AF65-F5344CB8AC3E}">
        <p14:creationId xmlns:p14="http://schemas.microsoft.com/office/powerpoint/2010/main" val="28234401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counting can be accomplished through one to one correspondence matching tiles to a number line to determine the total number of tiles.</a:t>
            </a:r>
            <a:endParaRPr lang="en-US" dirty="0"/>
          </a:p>
        </p:txBody>
      </p:sp>
      <p:sp>
        <p:nvSpPr>
          <p:cNvPr id="4" name="Slide Number Placeholder 3"/>
          <p:cNvSpPr>
            <a:spLocks noGrp="1"/>
          </p:cNvSpPr>
          <p:nvPr>
            <p:ph type="sldNum" sz="quarter" idx="10"/>
          </p:nvPr>
        </p:nvSpPr>
        <p:spPr/>
        <p:txBody>
          <a:bodyPr/>
          <a:lstStyle/>
          <a:p>
            <a:pPr>
              <a:defRPr/>
            </a:pPr>
            <a:fld id="{5F0E5A3D-B1AA-4483-A2FF-AA3CE8ABF87B}" type="slidenum">
              <a:rPr lang="en-US" smtClean="0"/>
              <a:pPr>
                <a:defRPr/>
              </a:pPr>
              <a:t>32</a:t>
            </a:fld>
            <a:endParaRPr lang="en-US" dirty="0"/>
          </a:p>
        </p:txBody>
      </p:sp>
    </p:spTree>
    <p:extLst>
      <p:ext uri="{BB962C8B-B14F-4D97-AF65-F5344CB8AC3E}">
        <p14:creationId xmlns:p14="http://schemas.microsoft.com/office/powerpoint/2010/main" val="16092091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Multiplying length times the width will </a:t>
            </a:r>
            <a:r>
              <a:rPr lang="en-US" sz="1200" dirty="0" smtClean="0">
                <a:solidFill>
                  <a:schemeClr val="bg1"/>
                </a:solidFill>
              </a:rPr>
              <a:t>show that the area is the same through counting as by multiplying.</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300" dirty="0" smtClean="0"/>
          </a:p>
          <a:p>
            <a:r>
              <a:rPr lang="en-US" dirty="0" smtClean="0"/>
              <a:t>This same assessment task can</a:t>
            </a:r>
            <a:r>
              <a:rPr lang="en-US" baseline="0" dirty="0" smtClean="0"/>
              <a:t> be modified to meet the needs and abilities of a variety of students. </a:t>
            </a:r>
            <a:r>
              <a:rPr lang="en-US" dirty="0" smtClean="0"/>
              <a:t>The</a:t>
            </a:r>
            <a:r>
              <a:rPr lang="en-US" baseline="0" dirty="0" smtClean="0"/>
              <a:t> task, and therefore the description, should be adapted to be appropriate for the student yet still focus on the intent of the standard.</a:t>
            </a:r>
          </a:p>
          <a:p>
            <a:endParaRPr lang="en-US" baseline="0" dirty="0" smtClean="0"/>
          </a:p>
        </p:txBody>
      </p:sp>
      <p:sp>
        <p:nvSpPr>
          <p:cNvPr id="4" name="Slide Number Placeholder 3"/>
          <p:cNvSpPr>
            <a:spLocks noGrp="1"/>
          </p:cNvSpPr>
          <p:nvPr>
            <p:ph type="sldNum" sz="quarter" idx="10"/>
          </p:nvPr>
        </p:nvSpPr>
        <p:spPr/>
        <p:txBody>
          <a:bodyPr/>
          <a:lstStyle/>
          <a:p>
            <a:pPr>
              <a:defRPr/>
            </a:pPr>
            <a:fld id="{5F0E5A3D-B1AA-4483-A2FF-AA3CE8ABF87B}" type="slidenum">
              <a:rPr lang="en-US" smtClean="0"/>
              <a:pPr>
                <a:defRPr/>
              </a:pPr>
              <a:t>33</a:t>
            </a:fld>
            <a:endParaRPr lang="en-US" dirty="0"/>
          </a:p>
        </p:txBody>
      </p:sp>
    </p:spTree>
    <p:extLst>
      <p:ext uri="{BB962C8B-B14F-4D97-AF65-F5344CB8AC3E}">
        <p14:creationId xmlns:p14="http://schemas.microsoft.com/office/powerpoint/2010/main" val="31867008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S7L1. Students will investigate the diversity of living organisms and how they can be compared scientifically. </a:t>
            </a:r>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2400" dirty="0" smtClean="0"/>
              <a:t>Remember that it is a requirement that each science entry include at least one piece of evidence that addresses the corequisite Characteristic of Science. The Characteristics of Science incorporates hands-on, student-centered, and inquiry-based approaches;</a:t>
            </a:r>
            <a:r>
              <a:rPr lang="en-US" sz="2400" baseline="0" dirty="0" smtClean="0"/>
              <a:t> this is </a:t>
            </a:r>
            <a:r>
              <a:rPr lang="en-US" sz="2400" dirty="0" smtClean="0"/>
              <a:t>the process of science.</a:t>
            </a:r>
          </a:p>
          <a:p>
            <a:r>
              <a:rPr lang="en-US" dirty="0" smtClean="0"/>
              <a:t>Although this particular piece does not fulfill</a:t>
            </a:r>
            <a:r>
              <a:rPr lang="en-US" baseline="0" dirty="0" smtClean="0"/>
              <a:t> the CoS requirement, this task could be modified for the second collection period by having the student develop the questions for the dichotomous key (Asks quality questions).</a:t>
            </a:r>
          </a:p>
        </p:txBody>
      </p:sp>
      <p:sp>
        <p:nvSpPr>
          <p:cNvPr id="4" name="Slide Number Placeholder 3"/>
          <p:cNvSpPr>
            <a:spLocks noGrp="1"/>
          </p:cNvSpPr>
          <p:nvPr>
            <p:ph type="sldNum" sz="quarter" idx="10"/>
          </p:nvPr>
        </p:nvSpPr>
        <p:spPr/>
        <p:txBody>
          <a:bodyPr/>
          <a:lstStyle/>
          <a:p>
            <a:pPr>
              <a:defRPr/>
            </a:pPr>
            <a:fld id="{5F0E5A3D-B1AA-4483-A2FF-AA3CE8ABF87B}" type="slidenum">
              <a:rPr lang="en-US" smtClean="0"/>
              <a:pPr>
                <a:defRPr/>
              </a:pPr>
              <a:t>39</a:t>
            </a:fld>
            <a:endParaRPr lang="en-US" dirty="0"/>
          </a:p>
        </p:txBody>
      </p:sp>
    </p:spTree>
    <p:extLst>
      <p:ext uri="{BB962C8B-B14F-4D97-AF65-F5344CB8AC3E}">
        <p14:creationId xmlns:p14="http://schemas.microsoft.com/office/powerpoint/2010/main" val="20109896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Depending on the student, the physical characteristics can be provided for the student to choose from or can be generated by the student as he uses them to classify the organism.</a:t>
            </a:r>
            <a:endParaRPr lang="en-US" sz="30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5F0E5A3D-B1AA-4483-A2FF-AA3CE8ABF87B}" type="slidenum">
              <a:rPr lang="en-US" smtClean="0"/>
              <a:pPr>
                <a:defRPr/>
              </a:pPr>
              <a:t>40</a:t>
            </a:fld>
            <a:endParaRPr lang="en-US" dirty="0"/>
          </a:p>
        </p:txBody>
      </p:sp>
    </p:spTree>
    <p:extLst>
      <p:ext uri="{BB962C8B-B14F-4D97-AF65-F5344CB8AC3E}">
        <p14:creationId xmlns:p14="http://schemas.microsoft.com/office/powerpoint/2010/main" val="3186700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Alignment of assessment tasks to the state-mandated content standards</a:t>
            </a:r>
            <a:r>
              <a:rPr lang="en-US" sz="1200" baseline="0" dirty="0" smtClean="0"/>
              <a:t> </a:t>
            </a:r>
            <a:r>
              <a:rPr lang="en-US" sz="1200" dirty="0" smtClean="0"/>
              <a:t>is based on the same principles as alignment to the GPS.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A459E6-56CC-4C1D-B097-144C50056DFC}" type="slidenum">
              <a:rPr lang="en-US" smtClean="0"/>
              <a:pPr>
                <a:defRPr/>
              </a:pPr>
              <a:t>5</a:t>
            </a:fld>
            <a:endParaRPr lang="en-US" dirty="0"/>
          </a:p>
        </p:txBody>
      </p:sp>
    </p:spTree>
    <p:extLst>
      <p:ext uri="{BB962C8B-B14F-4D97-AF65-F5344CB8AC3E}">
        <p14:creationId xmlns:p14="http://schemas.microsoft.com/office/powerpoint/2010/main" val="28318179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F0E5A3D-B1AA-4483-A2FF-AA3CE8ABF87B}" type="slidenum">
              <a:rPr lang="en-US" smtClean="0"/>
              <a:pPr>
                <a:defRPr/>
              </a:pPr>
              <a:t>41</a:t>
            </a:fld>
            <a:endParaRPr lang="en-US" dirty="0"/>
          </a:p>
        </p:txBody>
      </p:sp>
    </p:spTree>
    <p:extLst>
      <p:ext uri="{BB962C8B-B14F-4D97-AF65-F5344CB8AC3E}">
        <p14:creationId xmlns:p14="http://schemas.microsoft.com/office/powerpoint/2010/main" val="36201340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F0E5A3D-B1AA-4483-A2FF-AA3CE8ABF87B}" type="slidenum">
              <a:rPr lang="en-US" smtClean="0"/>
              <a:pPr>
                <a:defRPr/>
              </a:pPr>
              <a:t>43</a:t>
            </a:fld>
            <a:endParaRPr lang="en-US" dirty="0"/>
          </a:p>
        </p:txBody>
      </p:sp>
    </p:spTree>
    <p:extLst>
      <p:ext uri="{BB962C8B-B14F-4D97-AF65-F5344CB8AC3E}">
        <p14:creationId xmlns:p14="http://schemas.microsoft.com/office/powerpoint/2010/main" val="32540532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F0E5A3D-B1AA-4483-A2FF-AA3CE8ABF87B}" type="slidenum">
              <a:rPr lang="en-US" smtClean="0"/>
              <a:pPr>
                <a:defRPr/>
              </a:pPr>
              <a:t>45</a:t>
            </a:fld>
            <a:endParaRPr lang="en-US" dirty="0"/>
          </a:p>
        </p:txBody>
      </p:sp>
    </p:spTree>
    <p:extLst>
      <p:ext uri="{BB962C8B-B14F-4D97-AF65-F5344CB8AC3E}">
        <p14:creationId xmlns:p14="http://schemas.microsoft.com/office/powerpoint/2010/main" val="24889845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kern="1200" dirty="0" smtClean="0">
                <a:solidFill>
                  <a:schemeClr val="tx1"/>
                </a:solidFill>
                <a:effectLst/>
                <a:latin typeface="+mn-lt"/>
                <a:ea typeface="+mn-ea"/>
                <a:cs typeface="+mn-cs"/>
              </a:rPr>
              <a:t>It is very important that the standard to be assessed is chosen carefully</a:t>
            </a:r>
            <a:r>
              <a:rPr lang="en-US" sz="1200" b="0" kern="1200" baseline="0" dirty="0" smtClean="0">
                <a:solidFill>
                  <a:schemeClr val="tx1"/>
                </a:solidFill>
                <a:effectLst/>
                <a:latin typeface="+mn-lt"/>
                <a:ea typeface="+mn-ea"/>
                <a:cs typeface="+mn-cs"/>
              </a:rPr>
              <a:t> and that the assessment task relates to the essential elements of that standard. We have seen similar tasks regarding wants and needs submitted as evidence for </a:t>
            </a:r>
            <a:r>
              <a:rPr lang="en-US" sz="1200" b="1" kern="1200" dirty="0" smtClean="0">
                <a:solidFill>
                  <a:schemeClr val="tx1"/>
                </a:solidFill>
                <a:effectLst/>
                <a:latin typeface="+mn-lt"/>
                <a:ea typeface="+mn-ea"/>
                <a:cs typeface="+mn-cs"/>
              </a:rPr>
              <a:t>SS4E2</a:t>
            </a:r>
            <a:r>
              <a:rPr lang="en-US" sz="1200" b="0" kern="1200" dirty="0" smtClean="0">
                <a:solidFill>
                  <a:schemeClr val="tx1"/>
                </a:solidFill>
                <a:effectLst/>
                <a:latin typeface="+mn-lt"/>
                <a:ea typeface="+mn-ea"/>
                <a:cs typeface="+mn-cs"/>
              </a:rPr>
              <a:t>-</a:t>
            </a:r>
            <a:r>
              <a:rPr lang="en-US" sz="1200" b="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student will identify the elements of a personal budget and explain why personal spending and saving decisions are important. Although there is potential for this to work, it must be clear that what</a:t>
            </a:r>
            <a:r>
              <a:rPr lang="en-US" sz="1200" kern="1200" baseline="0" dirty="0" smtClean="0">
                <a:solidFill>
                  <a:schemeClr val="tx1"/>
                </a:solidFill>
                <a:effectLst/>
                <a:latin typeface="+mn-lt"/>
                <a:ea typeface="+mn-ea"/>
                <a:cs typeface="+mn-cs"/>
              </a:rPr>
              <a:t> the student is asked to do and that the task description is worded to include those essential elements.</a:t>
            </a: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5F0E5A3D-B1AA-4483-A2FF-AA3CE8ABF87B}" type="slidenum">
              <a:rPr lang="en-US" smtClean="0"/>
              <a:pPr>
                <a:defRPr/>
              </a:pPr>
              <a:t>46</a:t>
            </a:fld>
            <a:endParaRPr lang="en-US" dirty="0"/>
          </a:p>
        </p:txBody>
      </p:sp>
    </p:spTree>
    <p:extLst>
      <p:ext uri="{BB962C8B-B14F-4D97-AF65-F5344CB8AC3E}">
        <p14:creationId xmlns:p14="http://schemas.microsoft.com/office/powerpoint/2010/main" val="36653167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defRPr>
                <a:solidFill>
                  <a:schemeClr val="tx1"/>
                </a:solidFill>
                <a:latin typeface="Calibri" pitchFamily="34" charset="0"/>
              </a:defRPr>
            </a:lvl1pPr>
            <a:lvl2pPr marL="757238" indent="-292100" defTabSz="931863">
              <a:defRPr>
                <a:solidFill>
                  <a:schemeClr val="tx1"/>
                </a:solidFill>
                <a:latin typeface="Calibri" pitchFamily="34" charset="0"/>
              </a:defRPr>
            </a:lvl2pPr>
            <a:lvl3pPr marL="1165225" indent="-233363" defTabSz="931863">
              <a:defRPr>
                <a:solidFill>
                  <a:schemeClr val="tx1"/>
                </a:solidFill>
                <a:latin typeface="Calibri" pitchFamily="34" charset="0"/>
              </a:defRPr>
            </a:lvl3pPr>
            <a:lvl4pPr marL="1630363" indent="-233363" defTabSz="931863">
              <a:defRPr>
                <a:solidFill>
                  <a:schemeClr val="tx1"/>
                </a:solidFill>
                <a:latin typeface="Calibri" pitchFamily="34" charset="0"/>
              </a:defRPr>
            </a:lvl4pPr>
            <a:lvl5pPr marL="2097088" indent="-233363" defTabSz="931863">
              <a:defRPr>
                <a:solidFill>
                  <a:schemeClr val="tx1"/>
                </a:solidFill>
                <a:latin typeface="Calibri" pitchFamily="34" charset="0"/>
              </a:defRPr>
            </a:lvl5pPr>
            <a:lvl6pPr marL="2554288" indent="-233363" defTabSz="931863" fontAlgn="base">
              <a:spcBef>
                <a:spcPct val="0"/>
              </a:spcBef>
              <a:spcAft>
                <a:spcPct val="0"/>
              </a:spcAft>
              <a:defRPr>
                <a:solidFill>
                  <a:schemeClr val="tx1"/>
                </a:solidFill>
                <a:latin typeface="Calibri" pitchFamily="34" charset="0"/>
              </a:defRPr>
            </a:lvl6pPr>
            <a:lvl7pPr marL="3011488" indent="-233363" defTabSz="931863" fontAlgn="base">
              <a:spcBef>
                <a:spcPct val="0"/>
              </a:spcBef>
              <a:spcAft>
                <a:spcPct val="0"/>
              </a:spcAft>
              <a:defRPr>
                <a:solidFill>
                  <a:schemeClr val="tx1"/>
                </a:solidFill>
                <a:latin typeface="Calibri" pitchFamily="34" charset="0"/>
              </a:defRPr>
            </a:lvl7pPr>
            <a:lvl8pPr marL="3468688" indent="-233363" defTabSz="931863" fontAlgn="base">
              <a:spcBef>
                <a:spcPct val="0"/>
              </a:spcBef>
              <a:spcAft>
                <a:spcPct val="0"/>
              </a:spcAft>
              <a:defRPr>
                <a:solidFill>
                  <a:schemeClr val="tx1"/>
                </a:solidFill>
                <a:latin typeface="Calibri" pitchFamily="34" charset="0"/>
              </a:defRPr>
            </a:lvl8pPr>
            <a:lvl9pPr marL="3925888" indent="-233363" defTabSz="931863" fontAlgn="base">
              <a:spcBef>
                <a:spcPct val="0"/>
              </a:spcBef>
              <a:spcAft>
                <a:spcPct val="0"/>
              </a:spcAft>
              <a:defRPr>
                <a:solidFill>
                  <a:schemeClr val="tx1"/>
                </a:solidFill>
                <a:latin typeface="Calibri" pitchFamily="34" charset="0"/>
              </a:defRPr>
            </a:lvl9pPr>
          </a:lstStyle>
          <a:p>
            <a:pPr algn="r"/>
            <a:fld id="{BC6E4990-A253-4C26-AF9F-3FC4DBD5932A}" type="slidenum">
              <a:rPr lang="en-US" sz="1200">
                <a:latin typeface="Arial" charset="0"/>
              </a:rPr>
              <a:pPr algn="r"/>
              <a:t>48</a:t>
            </a:fld>
            <a:endParaRPr lang="en-US" sz="1200" dirty="0">
              <a:latin typeface="Arial" charset="0"/>
            </a:endParaRPr>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77" tIns="46589" rIns="93177" bIns="46589" numCol="1" anchor="t" anchorCtr="0" compatLnSpc="1">
            <a:prstTxWarp prst="textNoShape">
              <a:avLst/>
            </a:prstTxWarp>
          </a:bodyPr>
          <a:lstStyle/>
          <a:p>
            <a:r>
              <a:rPr lang="en-US" dirty="0" smtClean="0"/>
              <a:t>In curriculum training, the focus is on “Big Ideas”– what we are referring to here as the “intent” of the standards.</a:t>
            </a:r>
          </a:p>
          <a:p>
            <a:r>
              <a:rPr lang="en-US" dirty="0" smtClean="0"/>
              <a:t>It is a misunderstanding to say that a student has to be able to identify letters or to decode words in order to access text and to demonstrate reading comprehension. Although it may be an important part of the student’s academic instruction to work on these skills, in and of themselves, they do not represent aligned tasks.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a:r>
              <a:rPr lang="en-US" dirty="0" smtClean="0"/>
              <a:t>The biggest misunderstanding when it comes to the concept</a:t>
            </a:r>
            <a:r>
              <a:rPr lang="en-US" baseline="0" dirty="0" smtClean="0"/>
              <a:t> of a prerequisite skill is that there is a linear hierarchy to learning that must be followed and that anything that comes earlier on in that hierarchy is a prerequisite. We think that children should learn to crawl and then to walk and then to run, but that does not make crawling a prerequisite to running. We think that children need to decode letters before they can read and that they need to be able to read before they can demonstrate comprehension of text, but we know that students can demonstrate comprehension without ever being able to identify or decode letters.</a:t>
            </a:r>
          </a:p>
          <a:p>
            <a:pPr marL="914400" marR="0" lvl="2" indent="0" algn="l" defTabSz="914400" rtl="0" eaLnBrk="1" fontAlgn="base" latinLnBrk="0" hangingPunct="1">
              <a:lnSpc>
                <a:spcPct val="100000"/>
              </a:lnSpc>
              <a:spcBef>
                <a:spcPct val="30000"/>
              </a:spcBef>
              <a:spcAft>
                <a:spcPct val="0"/>
              </a:spcAft>
              <a:buClrTx/>
              <a:buSzTx/>
              <a:buFontTx/>
              <a:buNone/>
              <a:tabLst/>
              <a:defRPr/>
            </a:pPr>
            <a:r>
              <a:rPr lang="en-US" baseline="0" dirty="0" smtClean="0"/>
              <a:t>Since Mathematics is the science of numbers and their operations, should any task involving numbers be seen as a prerequisite to any and all math standard?</a:t>
            </a:r>
            <a:endParaRPr lang="en-US" dirty="0" smtClean="0"/>
          </a:p>
          <a:p>
            <a:pPr lvl="2"/>
            <a:r>
              <a:rPr lang="en-US" baseline="0" dirty="0" smtClean="0"/>
              <a:t>In order to be considered a prerequisite to a standard, the skill being assessed must be essential to the  specific intent of the standard-that is what separates one standard from another. </a:t>
            </a:r>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defRPr>
                <a:solidFill>
                  <a:schemeClr val="tx1"/>
                </a:solidFill>
                <a:latin typeface="Calibri" pitchFamily="34" charset="0"/>
              </a:defRPr>
            </a:lvl1pPr>
            <a:lvl2pPr marL="757238" indent="-292100" defTabSz="931863">
              <a:defRPr>
                <a:solidFill>
                  <a:schemeClr val="tx1"/>
                </a:solidFill>
                <a:latin typeface="Calibri" pitchFamily="34" charset="0"/>
              </a:defRPr>
            </a:lvl2pPr>
            <a:lvl3pPr marL="1165225" indent="-233363" defTabSz="931863">
              <a:defRPr>
                <a:solidFill>
                  <a:schemeClr val="tx1"/>
                </a:solidFill>
                <a:latin typeface="Calibri" pitchFamily="34" charset="0"/>
              </a:defRPr>
            </a:lvl3pPr>
            <a:lvl4pPr marL="1630363" indent="-233363" defTabSz="931863">
              <a:defRPr>
                <a:solidFill>
                  <a:schemeClr val="tx1"/>
                </a:solidFill>
                <a:latin typeface="Calibri" pitchFamily="34" charset="0"/>
              </a:defRPr>
            </a:lvl4pPr>
            <a:lvl5pPr marL="2097088" indent="-233363" defTabSz="931863">
              <a:defRPr>
                <a:solidFill>
                  <a:schemeClr val="tx1"/>
                </a:solidFill>
                <a:latin typeface="Calibri" pitchFamily="34" charset="0"/>
              </a:defRPr>
            </a:lvl5pPr>
            <a:lvl6pPr marL="2554288" indent="-233363" defTabSz="931863" fontAlgn="base">
              <a:spcBef>
                <a:spcPct val="0"/>
              </a:spcBef>
              <a:spcAft>
                <a:spcPct val="0"/>
              </a:spcAft>
              <a:defRPr>
                <a:solidFill>
                  <a:schemeClr val="tx1"/>
                </a:solidFill>
                <a:latin typeface="Calibri" pitchFamily="34" charset="0"/>
              </a:defRPr>
            </a:lvl6pPr>
            <a:lvl7pPr marL="3011488" indent="-233363" defTabSz="931863" fontAlgn="base">
              <a:spcBef>
                <a:spcPct val="0"/>
              </a:spcBef>
              <a:spcAft>
                <a:spcPct val="0"/>
              </a:spcAft>
              <a:defRPr>
                <a:solidFill>
                  <a:schemeClr val="tx1"/>
                </a:solidFill>
                <a:latin typeface="Calibri" pitchFamily="34" charset="0"/>
              </a:defRPr>
            </a:lvl7pPr>
            <a:lvl8pPr marL="3468688" indent="-233363" defTabSz="931863" fontAlgn="base">
              <a:spcBef>
                <a:spcPct val="0"/>
              </a:spcBef>
              <a:spcAft>
                <a:spcPct val="0"/>
              </a:spcAft>
              <a:defRPr>
                <a:solidFill>
                  <a:schemeClr val="tx1"/>
                </a:solidFill>
                <a:latin typeface="Calibri" pitchFamily="34" charset="0"/>
              </a:defRPr>
            </a:lvl8pPr>
            <a:lvl9pPr marL="3925888" indent="-233363" defTabSz="931863" fontAlgn="base">
              <a:spcBef>
                <a:spcPct val="0"/>
              </a:spcBef>
              <a:spcAft>
                <a:spcPct val="0"/>
              </a:spcAft>
              <a:defRPr>
                <a:solidFill>
                  <a:schemeClr val="tx1"/>
                </a:solidFill>
                <a:latin typeface="Calibri" pitchFamily="34" charset="0"/>
              </a:defRPr>
            </a:lvl9pPr>
          </a:lstStyle>
          <a:p>
            <a:pPr algn="r"/>
            <a:fld id="{C67ED2BF-E42A-4AA6-BCD4-89E8D6952351}" type="slidenum">
              <a:rPr lang="en-US" sz="1200">
                <a:latin typeface="Arial" charset="0"/>
              </a:rPr>
              <a:pPr algn="r"/>
              <a:t>50</a:t>
            </a:fld>
            <a:endParaRPr lang="en-US" sz="1200" dirty="0">
              <a:latin typeface="Arial" charset="0"/>
            </a:endParaRPr>
          </a:p>
        </p:txBody>
      </p:sp>
      <p:sp>
        <p:nvSpPr>
          <p:cNvPr id="1300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77" tIns="46589" rIns="93177" bIns="46589" numCol="1" anchor="t" anchorCtr="0" compatLnSpc="1">
            <a:prstTxWarp prst="textNoShape">
              <a:avLst/>
            </a:prstTxWarp>
          </a:bodyPr>
          <a:lstStyle/>
          <a:p>
            <a:r>
              <a:rPr lang="en-US" dirty="0" smtClean="0"/>
              <a:t>If the skill is associated with that task but is not required to show the main concept, it is in itself not aligned when taught in Isolation. The skill must be assessed in the context of the standard.</a:t>
            </a:r>
          </a:p>
          <a:p>
            <a:pPr marL="990600" lvl="1" indent="-525463">
              <a:spcBef>
                <a:spcPts val="0"/>
              </a:spcBef>
              <a:buFontTx/>
              <a:buAutoNum type="arabicPeriod"/>
            </a:pPr>
            <a:r>
              <a:rPr lang="en-US" sz="2400" dirty="0" smtClean="0">
                <a:solidFill>
                  <a:schemeClr val="tx1"/>
                </a:solidFill>
              </a:rPr>
              <a:t>Should acquisition of the skill be part of the instruction that precedes the assessment?</a:t>
            </a:r>
          </a:p>
          <a:p>
            <a:pPr marL="1390650" lvl="2" indent="-419100">
              <a:spcBef>
                <a:spcPts val="0"/>
              </a:spcBef>
              <a:buFont typeface="Arial" pitchFamily="34" charset="0"/>
              <a:buChar char="•"/>
            </a:pPr>
            <a:r>
              <a:rPr lang="en-US" dirty="0" smtClean="0">
                <a:solidFill>
                  <a:schemeClr val="tx1"/>
                </a:solidFill>
              </a:rPr>
              <a:t>If so, </a:t>
            </a:r>
            <a:r>
              <a:rPr lang="en-US" b="1" dirty="0" smtClean="0">
                <a:solidFill>
                  <a:schemeClr val="tx1"/>
                </a:solidFill>
              </a:rPr>
              <a:t>DO NOT </a:t>
            </a:r>
            <a:r>
              <a:rPr lang="en-US" dirty="0" smtClean="0">
                <a:solidFill>
                  <a:schemeClr val="tx1"/>
                </a:solidFill>
              </a:rPr>
              <a:t>submit the task as evidence of assessment.</a:t>
            </a:r>
          </a:p>
          <a:p>
            <a:r>
              <a:rPr lang="en-US" i="1" dirty="0" smtClean="0"/>
              <a:t>This is not clear what this means here.  Can you give an example here to clarify?  You and I know where it is coming from, but not someone not</a:t>
            </a:r>
          </a:p>
          <a:p>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mn-ea"/>
                <a:cs typeface="+mn-cs"/>
              </a:rPr>
              <a:t>The intent of this element, as it says,</a:t>
            </a:r>
            <a:r>
              <a:rPr lang="en-US" sz="1200" kern="1200" baseline="0" dirty="0" smtClean="0">
                <a:solidFill>
                  <a:schemeClr val="tx1"/>
                </a:solidFill>
                <a:effectLst/>
                <a:latin typeface="+mn-lt"/>
                <a:ea typeface="+mn-ea"/>
                <a:cs typeface="+mn-cs"/>
              </a:rPr>
              <a:t> is to determine the distance between two specified end points. Under the umbrella of the standard, the student should be working toward finding this distance in a coordinate plane. </a:t>
            </a:r>
            <a:endParaRPr lang="en-US" sz="1200" kern="1200" dirty="0" smtClean="0">
              <a:solidFill>
                <a:schemeClr val="tx1"/>
              </a:solidFill>
              <a:effectLst/>
              <a:latin typeface="+mn-lt"/>
              <a:ea typeface="+mn-ea"/>
              <a:cs typeface="+mn-cs"/>
            </a:endParaRP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baseline="0" dirty="0" smtClean="0">
                <a:solidFill>
                  <a:schemeClr val="tx1"/>
                </a:solidFill>
                <a:effectLst/>
                <a:latin typeface="+mn-lt"/>
                <a:ea typeface="+mn-ea"/>
                <a:cs typeface="+mn-cs"/>
              </a:rPr>
              <a:t>For General Ed students, this would mean employing the distance formula. For SWSCD, u</a:t>
            </a:r>
            <a:r>
              <a:rPr lang="en-US" sz="1200" kern="1200" dirty="0" smtClean="0">
                <a:solidFill>
                  <a:schemeClr val="tx1"/>
                </a:solidFill>
                <a:effectLst/>
                <a:latin typeface="+mn-lt"/>
                <a:ea typeface="+mn-ea"/>
                <a:cs typeface="+mn-cs"/>
              </a:rPr>
              <a:t>sing line segments on graph paper or a number line (representing the x- and/or y-axis) on which the student can count units from one identified end point to another is one possible way to access the standard at a prerequisite level.</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3EA459E6-56CC-4C1D-B097-144C50056DFC}" type="slidenum">
              <a:rPr lang="en-US" smtClean="0"/>
              <a:pPr>
                <a:defRPr/>
              </a:pPr>
              <a:t>51</a:t>
            </a:fld>
            <a:endParaRPr lang="en-US" dirty="0"/>
          </a:p>
        </p:txBody>
      </p:sp>
    </p:spTree>
    <p:extLst>
      <p:ext uri="{BB962C8B-B14F-4D97-AF65-F5344CB8AC3E}">
        <p14:creationId xmlns:p14="http://schemas.microsoft.com/office/powerpoint/2010/main" val="16902631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aseline="0" dirty="0" smtClean="0"/>
              <a:t>This task description clearly describes a measurement task. </a:t>
            </a:r>
            <a:r>
              <a:rPr lang="en-US" sz="1200" dirty="0" smtClean="0"/>
              <a:t>When assessing students via prerequisite tasks, it is important that the task be specific to the essence of the standard and demonstrate the student’s knowledge and skills as they relate to the strand being assessed- in this case, Geometry in the coordinate plane. Although it can be argued that distance and length are the same thing, it is crucial for alignment to this standard and element that length refer to the length of</a:t>
            </a:r>
            <a:r>
              <a:rPr lang="en-US" sz="1200" baseline="0" dirty="0" smtClean="0"/>
              <a:t> a line segment with identified end points. Otherwise, it is just measurement- which does not relate to this strand or standard. </a:t>
            </a:r>
            <a:endParaRPr lang="en-US" dirty="0"/>
          </a:p>
        </p:txBody>
      </p:sp>
      <p:sp>
        <p:nvSpPr>
          <p:cNvPr id="4" name="Slide Number Placeholder 3"/>
          <p:cNvSpPr>
            <a:spLocks noGrp="1"/>
          </p:cNvSpPr>
          <p:nvPr>
            <p:ph type="sldNum" sz="quarter" idx="10"/>
          </p:nvPr>
        </p:nvSpPr>
        <p:spPr/>
        <p:txBody>
          <a:bodyPr/>
          <a:lstStyle/>
          <a:p>
            <a:pPr>
              <a:defRPr/>
            </a:pPr>
            <a:fld id="{3EA459E6-56CC-4C1D-B097-144C50056DFC}" type="slidenum">
              <a:rPr lang="en-US" smtClean="0"/>
              <a:pPr>
                <a:defRPr/>
              </a:pPr>
              <a:t>52</a:t>
            </a:fld>
            <a:endParaRPr lang="en-US" dirty="0"/>
          </a:p>
        </p:txBody>
      </p:sp>
    </p:spTree>
    <p:extLst>
      <p:ext uri="{BB962C8B-B14F-4D97-AF65-F5344CB8AC3E}">
        <p14:creationId xmlns:p14="http://schemas.microsoft.com/office/powerpoint/2010/main" val="23149118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Using the criteria we posed earlier in our check for alignment-</a:t>
            </a:r>
          </a:p>
          <a:p>
            <a:pPr marL="228600" marR="0" indent="-228600" algn="l" defTabSz="914400" rtl="0" eaLnBrk="1" fontAlgn="base" latinLnBrk="0" hangingPunct="1">
              <a:lnSpc>
                <a:spcPct val="100000"/>
              </a:lnSpc>
              <a:spcBef>
                <a:spcPct val="30000"/>
              </a:spcBef>
              <a:spcAft>
                <a:spcPct val="0"/>
              </a:spcAft>
              <a:buClrTx/>
              <a:buSzTx/>
              <a:buFontTx/>
              <a:buAutoNum type="arabicPeriod"/>
              <a:tabLst/>
              <a:defRPr/>
            </a:pPr>
            <a:r>
              <a:rPr lang="en-US" dirty="0" smtClean="0"/>
              <a:t>This</a:t>
            </a:r>
            <a:r>
              <a:rPr lang="en-US" baseline="0" dirty="0" smtClean="0"/>
              <a:t> l</a:t>
            </a:r>
            <a:r>
              <a:rPr lang="en-US" dirty="0" smtClean="0"/>
              <a:t>ooks like a measurement task. </a:t>
            </a:r>
            <a:r>
              <a:rPr lang="en-US" sz="1200" kern="1200" dirty="0" smtClean="0">
                <a:solidFill>
                  <a:schemeClr val="tx1"/>
                </a:solidFill>
                <a:effectLst/>
                <a:latin typeface="+mn-lt"/>
                <a:ea typeface="+mn-ea"/>
                <a:cs typeface="+mn-cs"/>
              </a:rPr>
              <a:t>Measurement in and of itself is a skill assessed in grades 5 and below. In order to work for this High School standard, it would have to be tied back to Geometry with specific end points indicated and the measuring tool used as the units-</a:t>
            </a:r>
            <a:r>
              <a:rPr lang="en-US" sz="1200" kern="1200" baseline="0" dirty="0" smtClean="0">
                <a:solidFill>
                  <a:schemeClr val="tx1"/>
                </a:solidFill>
                <a:effectLst/>
                <a:latin typeface="+mn-lt"/>
                <a:ea typeface="+mn-ea"/>
                <a:cs typeface="+mn-cs"/>
              </a:rPr>
              <a:t> as on a number line or grid.</a:t>
            </a:r>
            <a:endParaRPr lang="en-US" dirty="0" smtClean="0"/>
          </a:p>
          <a:p>
            <a:pPr marL="228600" indent="-228600">
              <a:buFontTx/>
              <a:buAutoNum type="arabicPeriod"/>
            </a:pPr>
            <a:r>
              <a:rPr lang="en-US" dirty="0" smtClean="0"/>
              <a:t>There is nothing in the task or the task description that would allow a curriculum expert to identify this task as aligned to this as a Geometry task.</a:t>
            </a:r>
          </a:p>
          <a:p>
            <a:pPr marL="228600" indent="-228600">
              <a:buFontTx/>
              <a:buAutoNum type="arabicPeriod"/>
            </a:pPr>
            <a:r>
              <a:rPr lang="en-US" dirty="0" smtClean="0"/>
              <a:t>The intent of the standard is to </a:t>
            </a:r>
          </a:p>
          <a:p>
            <a:pPr marL="228600" indent="-228600">
              <a:buFontTx/>
              <a:buAutoNum type="arabicPeriod"/>
            </a:pPr>
            <a:r>
              <a:rPr lang="en-US" dirty="0" smtClean="0"/>
              <a:t>This is a preliminary skill tied to this particular task. It is NOT a prerequisite to the intent of the standard.</a:t>
            </a:r>
          </a:p>
          <a:p>
            <a:endParaRPr lang="en-US" dirty="0"/>
          </a:p>
        </p:txBody>
      </p:sp>
      <p:sp>
        <p:nvSpPr>
          <p:cNvPr id="4" name="Slide Number Placeholder 3"/>
          <p:cNvSpPr>
            <a:spLocks noGrp="1"/>
          </p:cNvSpPr>
          <p:nvPr>
            <p:ph type="sldNum" sz="quarter" idx="10"/>
          </p:nvPr>
        </p:nvSpPr>
        <p:spPr/>
        <p:txBody>
          <a:bodyPr/>
          <a:lstStyle/>
          <a:p>
            <a:pPr>
              <a:defRPr/>
            </a:pPr>
            <a:fld id="{3EA459E6-56CC-4C1D-B097-144C50056DFC}" type="slidenum">
              <a:rPr lang="en-US" smtClean="0"/>
              <a:pPr>
                <a:defRPr/>
              </a:pPr>
              <a:t>53</a:t>
            </a:fld>
            <a:endParaRPr lang="en-US" dirty="0"/>
          </a:p>
        </p:txBody>
      </p:sp>
    </p:spTree>
    <p:extLst>
      <p:ext uri="{BB962C8B-B14F-4D97-AF65-F5344CB8AC3E}">
        <p14:creationId xmlns:p14="http://schemas.microsoft.com/office/powerpoint/2010/main" val="2297867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F0E5A3D-B1AA-4483-A2FF-AA3CE8ABF87B}" type="slidenum">
              <a:rPr lang="en-US" smtClean="0"/>
              <a:pPr>
                <a:defRPr/>
              </a:pPr>
              <a:t>6</a:t>
            </a:fld>
            <a:endParaRPr lang="en-US" dirty="0"/>
          </a:p>
        </p:txBody>
      </p:sp>
    </p:spTree>
    <p:extLst>
      <p:ext uri="{BB962C8B-B14F-4D97-AF65-F5344CB8AC3E}">
        <p14:creationId xmlns:p14="http://schemas.microsoft.com/office/powerpoint/2010/main" val="3427501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latin typeface="+mn-lt"/>
                <a:ea typeface="+mn-ea"/>
                <a:cs typeface="+mn-cs"/>
              </a:rPr>
              <a:t>Collection</a:t>
            </a:r>
            <a:r>
              <a:rPr lang="en-US" sz="1200" b="0" kern="1200" baseline="0" dirty="0" smtClean="0">
                <a:solidFill>
                  <a:schemeClr val="tx1"/>
                </a:solidFill>
                <a:latin typeface="+mn-lt"/>
                <a:ea typeface="+mn-ea"/>
                <a:cs typeface="+mn-cs"/>
              </a:rPr>
              <a:t> Period 1 Evidence</a:t>
            </a:r>
            <a:r>
              <a:rPr lang="en-US" sz="1200" b="1"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Whenever the line segments are horizontal or vertical, the distance between the end points can be obtained by counting.</a:t>
            </a:r>
            <a:r>
              <a:rPr lang="en-US" b="0" dirty="0" smtClean="0"/>
              <a:t> </a:t>
            </a:r>
            <a:r>
              <a:rPr lang="en-US" sz="1200" b="0" kern="1200" dirty="0" smtClean="0">
                <a:solidFill>
                  <a:schemeClr val="tx1"/>
                </a:solidFill>
                <a:latin typeface="+mn-lt"/>
                <a:ea typeface="+mn-ea"/>
                <a:cs typeface="+mn-cs"/>
              </a:rPr>
              <a:t>When we need to find distance (the length of a segment ),</a:t>
            </a: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such as  the distance from point A to point B, the student can simply COUNT. Although</a:t>
            </a:r>
            <a:r>
              <a:rPr lang="en-US" sz="1200" b="0" kern="1200" baseline="0" dirty="0" smtClean="0">
                <a:solidFill>
                  <a:schemeClr val="tx1"/>
                </a:solidFill>
                <a:latin typeface="+mn-lt"/>
                <a:ea typeface="+mn-ea"/>
                <a:cs typeface="+mn-cs"/>
              </a:rPr>
              <a:t> the student is counting, this is considered a prerequisite skill to determining distance because the student is counting from one end point to another on the number line/grid.</a:t>
            </a:r>
            <a:r>
              <a:rPr lang="en-US" sz="1200" b="0" kern="1200" dirty="0" smtClean="0">
                <a:solidFill>
                  <a:schemeClr val="tx1"/>
                </a:solidFill>
                <a:latin typeface="+mn-lt"/>
                <a:ea typeface="+mn-ea"/>
                <a:cs typeface="+mn-cs"/>
              </a:rPr>
              <a:t/>
            </a:r>
            <a:br>
              <a:rPr lang="en-US" sz="1200" b="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Unfortunately, the counting approach does NOT work to calculate</a:t>
            </a:r>
            <a:r>
              <a:rPr lang="en-US" sz="1200" kern="1200" baseline="0" dirty="0" smtClean="0">
                <a:solidFill>
                  <a:schemeClr val="tx1"/>
                </a:solidFill>
                <a:latin typeface="+mn-lt"/>
                <a:ea typeface="+mn-ea"/>
                <a:cs typeface="+mn-cs"/>
              </a:rPr>
              <a:t> distance </a:t>
            </a:r>
            <a:r>
              <a:rPr lang="en-US" sz="1200" kern="1200" dirty="0" smtClean="0">
                <a:solidFill>
                  <a:schemeClr val="tx1"/>
                </a:solidFill>
                <a:latin typeface="+mn-lt"/>
                <a:ea typeface="+mn-ea"/>
                <a:cs typeface="+mn-cs"/>
              </a:rPr>
              <a:t>for diagonal segments,</a:t>
            </a:r>
            <a:r>
              <a:rPr lang="en-US" sz="1200" kern="1200" baseline="0" dirty="0" smtClean="0">
                <a:solidFill>
                  <a:schemeClr val="tx1"/>
                </a:solidFill>
                <a:latin typeface="+mn-lt"/>
                <a:ea typeface="+mn-ea"/>
                <a:cs typeface="+mn-cs"/>
              </a:rPr>
              <a:t> but it would be acceptable for the student to count to note the rise (distance on the y-axis) and the run (distance on the x-axis) as an access level task to determining distance.</a:t>
            </a:r>
          </a:p>
          <a:p>
            <a:r>
              <a:rPr lang="en-US" sz="1200" kern="1200" baseline="0" dirty="0" smtClean="0">
                <a:solidFill>
                  <a:schemeClr val="tx1"/>
                </a:solidFill>
                <a:latin typeface="+mn-lt"/>
                <a:ea typeface="+mn-ea"/>
                <a:cs typeface="+mn-cs"/>
              </a:rPr>
              <a:t>Given the opportunity for instruction between collection periods, some students might be ready to move from using the number line in the first collection period, to counting the distance from one point to another on a coordinate grid in the second, while still others may be ready to move to diagonal line segments.</a:t>
            </a:r>
            <a:endParaRPr lang="en-US" b="0" dirty="0"/>
          </a:p>
        </p:txBody>
      </p:sp>
      <p:sp>
        <p:nvSpPr>
          <p:cNvPr id="4" name="Slide Number Placeholder 3"/>
          <p:cNvSpPr>
            <a:spLocks noGrp="1"/>
          </p:cNvSpPr>
          <p:nvPr>
            <p:ph type="sldNum" sz="quarter" idx="10"/>
          </p:nvPr>
        </p:nvSpPr>
        <p:spPr/>
        <p:txBody>
          <a:bodyPr/>
          <a:lstStyle/>
          <a:p>
            <a:pPr>
              <a:defRPr/>
            </a:pPr>
            <a:fld id="{3EA459E6-56CC-4C1D-B097-144C50056DFC}" type="slidenum">
              <a:rPr lang="en-US" smtClean="0"/>
              <a:pPr>
                <a:defRPr/>
              </a:pPr>
              <a:t>54</a:t>
            </a:fld>
            <a:endParaRPr lang="en-US" dirty="0"/>
          </a:p>
        </p:txBody>
      </p:sp>
    </p:spTree>
    <p:extLst>
      <p:ext uri="{BB962C8B-B14F-4D97-AF65-F5344CB8AC3E}">
        <p14:creationId xmlns:p14="http://schemas.microsoft.com/office/powerpoint/2010/main" val="3605718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This is the standard description. There are no elements for this particular standard, so alignment must go directly back to the intent of the standard.</a:t>
            </a:r>
          </a:p>
          <a:p>
            <a:r>
              <a:rPr lang="en-US" dirty="0" smtClean="0"/>
              <a:t>The intent of this standard is to introduce the student to the concepts of personal money management- earning, saving, spending.</a:t>
            </a:r>
          </a:p>
          <a:p>
            <a:r>
              <a:rPr lang="en-US" dirty="0" smtClean="0"/>
              <a:t>Students can earn points, stickers, classroom “dollars” that can be used to “buy” a favorite activity or treat.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EA459E6-56CC-4C1D-B097-144C50056DFC}" type="slidenum">
              <a:rPr lang="en-US" smtClean="0"/>
              <a:pPr>
                <a:defRPr/>
              </a:pPr>
              <a:t>57</a:t>
            </a:fld>
            <a:endParaRPr lang="en-US" dirty="0"/>
          </a:p>
        </p:txBody>
      </p:sp>
    </p:spTree>
    <p:extLst>
      <p:ext uri="{BB962C8B-B14F-4D97-AF65-F5344CB8AC3E}">
        <p14:creationId xmlns:p14="http://schemas.microsoft.com/office/powerpoint/2010/main" val="17919417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Tx/>
              <a:buAutoNum type="arabicPeriod"/>
            </a:pPr>
            <a:r>
              <a:rPr lang="en-US" dirty="0" smtClean="0"/>
              <a:t>Looks more like a math task than a Social Studies task.</a:t>
            </a:r>
          </a:p>
          <a:p>
            <a:pPr marL="228600" indent="-228600">
              <a:buFontTx/>
              <a:buAutoNum type="arabicPeriod"/>
            </a:pPr>
            <a:r>
              <a:rPr lang="en-US" dirty="0" smtClean="0"/>
              <a:t>There is nothing in the task or the task description that would allow a curriculum expert to identify this task as aligned to this Social Studies Standard.</a:t>
            </a:r>
          </a:p>
          <a:p>
            <a:pPr marL="228600" indent="-228600">
              <a:buFontTx/>
              <a:buAutoNum type="arabicPeriod"/>
            </a:pPr>
            <a:r>
              <a:rPr lang="en-US" dirty="0" smtClean="0"/>
              <a:t>The intent of the standard is to allow the student to learn about personal money management. A SWSD may never be able to identify coins or have the computation skills necessary to use money independently, but he can learn about earning and spending (point systems, reward charts, saving for a special treat or activity, etc.).</a:t>
            </a:r>
          </a:p>
        </p:txBody>
      </p:sp>
      <p:sp>
        <p:nvSpPr>
          <p:cNvPr id="4" name="Slide Number Placeholder 3"/>
          <p:cNvSpPr>
            <a:spLocks noGrp="1"/>
          </p:cNvSpPr>
          <p:nvPr>
            <p:ph type="sldNum" sz="quarter" idx="10"/>
          </p:nvPr>
        </p:nvSpPr>
        <p:spPr/>
        <p:txBody>
          <a:bodyPr/>
          <a:lstStyle/>
          <a:p>
            <a:pPr>
              <a:defRPr/>
            </a:pPr>
            <a:fld id="{3EA459E6-56CC-4C1D-B097-144C50056DFC}" type="slidenum">
              <a:rPr lang="en-US" smtClean="0"/>
              <a:pPr>
                <a:defRPr/>
              </a:pPr>
              <a:t>58</a:t>
            </a:fld>
            <a:endParaRPr lang="en-US" dirty="0"/>
          </a:p>
        </p:txBody>
      </p:sp>
    </p:spTree>
    <p:extLst>
      <p:ext uri="{BB962C8B-B14F-4D97-AF65-F5344CB8AC3E}">
        <p14:creationId xmlns:p14="http://schemas.microsoft.com/office/powerpoint/2010/main" val="22978675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This task was submitted for the same student for Collection Period 2.</a:t>
            </a:r>
          </a:p>
          <a:p>
            <a:endParaRPr lang="en-US" dirty="0"/>
          </a:p>
        </p:txBody>
      </p:sp>
      <p:sp>
        <p:nvSpPr>
          <p:cNvPr id="4" name="Slide Number Placeholder 3"/>
          <p:cNvSpPr>
            <a:spLocks noGrp="1"/>
          </p:cNvSpPr>
          <p:nvPr>
            <p:ph type="sldNum" sz="quarter" idx="10"/>
          </p:nvPr>
        </p:nvSpPr>
        <p:spPr/>
        <p:txBody>
          <a:bodyPr/>
          <a:lstStyle/>
          <a:p>
            <a:pPr>
              <a:defRPr/>
            </a:pPr>
            <a:fld id="{3EA459E6-56CC-4C1D-B097-144C50056DFC}" type="slidenum">
              <a:rPr lang="en-US" smtClean="0"/>
              <a:pPr>
                <a:defRPr/>
              </a:pPr>
              <a:t>59</a:t>
            </a:fld>
            <a:endParaRPr lang="en-US" dirty="0"/>
          </a:p>
        </p:txBody>
      </p:sp>
    </p:spTree>
    <p:extLst>
      <p:ext uri="{BB962C8B-B14F-4D97-AF65-F5344CB8AC3E}">
        <p14:creationId xmlns:p14="http://schemas.microsoft.com/office/powerpoint/2010/main" val="18905687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Tx/>
              <a:buAutoNum type="arabicPeriod"/>
            </a:pPr>
            <a:r>
              <a:rPr lang="en-US" dirty="0" smtClean="0"/>
              <a:t>The word “budget” in the task description helps to tie it to the Social Studies domain within personal money management.</a:t>
            </a:r>
          </a:p>
          <a:p>
            <a:pPr marL="228600" indent="-228600">
              <a:buFontTx/>
              <a:buAutoNum type="arabicPeriod"/>
            </a:pPr>
            <a:r>
              <a:rPr lang="en-US" dirty="0" smtClean="0"/>
              <a:t>Assessment tasks involving budgets could work for mathematics, but the concept of personal money management is specific to social studies. </a:t>
            </a:r>
          </a:p>
          <a:p>
            <a:pPr marL="228600" indent="-228600">
              <a:buFontTx/>
              <a:buAutoNum type="arabicPeriod"/>
            </a:pPr>
            <a:r>
              <a:rPr lang="en-US" dirty="0" smtClean="0"/>
              <a:t>The intent is for students to learn about managing their personal finances; staying within a budget falls within that category.</a:t>
            </a:r>
          </a:p>
          <a:p>
            <a:pPr marL="228600" indent="-228600">
              <a:buFontTx/>
              <a:buAutoNum type="arabicPeriod"/>
            </a:pPr>
            <a:r>
              <a:rPr lang="en-US" dirty="0" smtClean="0"/>
              <a:t>Although the task is simplified to one instance in which she has to make a single purchase without going over her budget, it is demonstrates a beginning understanding of spending within a personal budget.</a:t>
            </a:r>
          </a:p>
          <a:p>
            <a:pPr marL="0" indent="0">
              <a:buFontTx/>
              <a:buNone/>
            </a:pPr>
            <a:endParaRPr lang="en-US" dirty="0" smtClean="0"/>
          </a:p>
        </p:txBody>
      </p:sp>
      <p:sp>
        <p:nvSpPr>
          <p:cNvPr id="4" name="Slide Number Placeholder 3"/>
          <p:cNvSpPr>
            <a:spLocks noGrp="1"/>
          </p:cNvSpPr>
          <p:nvPr>
            <p:ph type="sldNum" sz="quarter" idx="10"/>
          </p:nvPr>
        </p:nvSpPr>
        <p:spPr/>
        <p:txBody>
          <a:bodyPr/>
          <a:lstStyle/>
          <a:p>
            <a:pPr>
              <a:defRPr/>
            </a:pPr>
            <a:fld id="{3EA459E6-56CC-4C1D-B097-144C50056DFC}" type="slidenum">
              <a:rPr lang="en-US" smtClean="0"/>
              <a:pPr>
                <a:defRPr/>
              </a:pPr>
              <a:t>60</a:t>
            </a:fld>
            <a:endParaRPr lang="en-US" dirty="0"/>
          </a:p>
        </p:txBody>
      </p:sp>
    </p:spTree>
    <p:extLst>
      <p:ext uri="{BB962C8B-B14F-4D97-AF65-F5344CB8AC3E}">
        <p14:creationId xmlns:p14="http://schemas.microsoft.com/office/powerpoint/2010/main" val="22978675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text is provided on the Georgia</a:t>
            </a:r>
            <a:r>
              <a:rPr lang="en-US" baseline="0" dirty="0" smtClean="0"/>
              <a:t> Standards website.</a:t>
            </a:r>
            <a:endParaRPr lang="en-US" dirty="0"/>
          </a:p>
        </p:txBody>
      </p:sp>
      <p:sp>
        <p:nvSpPr>
          <p:cNvPr id="4" name="Slide Number Placeholder 3"/>
          <p:cNvSpPr>
            <a:spLocks noGrp="1"/>
          </p:cNvSpPr>
          <p:nvPr>
            <p:ph type="sldNum" sz="quarter" idx="10"/>
          </p:nvPr>
        </p:nvSpPr>
        <p:spPr/>
        <p:txBody>
          <a:bodyPr/>
          <a:lstStyle/>
          <a:p>
            <a:pPr>
              <a:defRPr/>
            </a:pPr>
            <a:fld id="{3EA459E6-56CC-4C1D-B097-144C50056DFC}" type="slidenum">
              <a:rPr lang="en-US" smtClean="0"/>
              <a:pPr>
                <a:defRPr/>
              </a:pPr>
              <a:t>62</a:t>
            </a:fld>
            <a:endParaRPr lang="en-US" dirty="0"/>
          </a:p>
        </p:txBody>
      </p:sp>
    </p:spTree>
    <p:extLst>
      <p:ext uri="{BB962C8B-B14F-4D97-AF65-F5344CB8AC3E}">
        <p14:creationId xmlns:p14="http://schemas.microsoft.com/office/powerpoint/2010/main" val="33999980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 grade and content area of Science is chosen on the Entry Sheet, a drop-down menu populates allowing teachers to choose</a:t>
            </a:r>
            <a:r>
              <a:rPr lang="en-US" baseline="0" dirty="0" smtClean="0"/>
              <a:t> the Characteristic of Science being assessed. The drop-down choices include only those eligible as the co-requisite standards for that grade. Since this functionality was provided, nonscorables due to the CoS not being recorded on the Entry Sheet have dropped dramatically.</a:t>
            </a:r>
            <a:endParaRPr lang="en-US" dirty="0"/>
          </a:p>
        </p:txBody>
      </p:sp>
      <p:sp>
        <p:nvSpPr>
          <p:cNvPr id="4" name="Slide Number Placeholder 3"/>
          <p:cNvSpPr>
            <a:spLocks noGrp="1"/>
          </p:cNvSpPr>
          <p:nvPr>
            <p:ph type="sldNum" sz="quarter" idx="10"/>
          </p:nvPr>
        </p:nvSpPr>
        <p:spPr/>
        <p:txBody>
          <a:bodyPr/>
          <a:lstStyle/>
          <a:p>
            <a:pPr>
              <a:defRPr/>
            </a:pPr>
            <a:fld id="{3EA459E6-56CC-4C1D-B097-144C50056DFC}" type="slidenum">
              <a:rPr lang="en-US" smtClean="0"/>
              <a:pPr>
                <a:defRPr/>
              </a:pPr>
              <a:t>65</a:t>
            </a:fld>
            <a:endParaRPr lang="en-US" dirty="0"/>
          </a:p>
        </p:txBody>
      </p:sp>
    </p:spTree>
    <p:extLst>
      <p:ext uri="{BB962C8B-B14F-4D97-AF65-F5344CB8AC3E}">
        <p14:creationId xmlns:p14="http://schemas.microsoft.com/office/powerpoint/2010/main" val="12230364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The task descriptions on the second page of the Entry Sheet may include information about the of the Characteristic of Science, but it is necessary that it also be found in the evidence for at least one task. In this example- all four tasks for this Entry were completed using work samples or permanent products. None of the tasks</a:t>
            </a:r>
            <a:r>
              <a:rPr lang="en-US" sz="1200" baseline="0" dirty="0" smtClean="0"/>
              <a:t> include description of any type of investigation or scientific process,</a:t>
            </a:r>
            <a:r>
              <a:rPr lang="en-US" sz="1200" dirty="0" smtClean="0"/>
              <a:t> and there was no documentation that the student was asking questions. There was no opportunity within</a:t>
            </a:r>
            <a:r>
              <a:rPr lang="en-US" sz="1200" baseline="0" dirty="0" smtClean="0"/>
              <a:t> these tasks to incorporate the </a:t>
            </a:r>
            <a:r>
              <a:rPr lang="en-US" sz="1200" baseline="0" dirty="0" err="1" smtClean="0"/>
              <a:t>CoS.</a:t>
            </a:r>
            <a:endParaRPr lang="en-US" sz="1200"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aseline="0" dirty="0" smtClean="0"/>
              <a:t>Perhaps a better choice might have been “Uses Scientific Tools” in which the student could identify the tool and use it to demonstrate its purpose.</a:t>
            </a:r>
            <a:endParaRPr lang="en-US" dirty="0"/>
          </a:p>
        </p:txBody>
      </p:sp>
      <p:sp>
        <p:nvSpPr>
          <p:cNvPr id="4" name="Slide Number Placeholder 3"/>
          <p:cNvSpPr>
            <a:spLocks noGrp="1"/>
          </p:cNvSpPr>
          <p:nvPr>
            <p:ph type="sldNum" sz="quarter" idx="10"/>
          </p:nvPr>
        </p:nvSpPr>
        <p:spPr/>
        <p:txBody>
          <a:bodyPr/>
          <a:lstStyle/>
          <a:p>
            <a:pPr>
              <a:defRPr/>
            </a:pPr>
            <a:fld id="{3EA459E6-56CC-4C1D-B097-144C50056DFC}" type="slidenum">
              <a:rPr lang="en-US" smtClean="0"/>
              <a:pPr>
                <a:defRPr/>
              </a:pPr>
              <a:t>66</a:t>
            </a:fld>
            <a:endParaRPr lang="en-US" dirty="0"/>
          </a:p>
        </p:txBody>
      </p:sp>
    </p:spTree>
    <p:extLst>
      <p:ext uri="{BB962C8B-B14F-4D97-AF65-F5344CB8AC3E}">
        <p14:creationId xmlns:p14="http://schemas.microsoft.com/office/powerpoint/2010/main" val="21617366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Characteristic of Science could not be found in any of the four pieces of evidence. This example</a:t>
            </a:r>
            <a:r>
              <a:rPr lang="en-US" baseline="0" dirty="0" smtClean="0"/>
              <a:t> shows the Primary evidence submitted for Collection Period 2, but all pieces of evidence were similar work products, and none of the four tasks were setup to align with the CoS chosen. </a:t>
            </a:r>
            <a:endParaRPr lang="en-US" dirty="0"/>
          </a:p>
        </p:txBody>
      </p:sp>
      <p:sp>
        <p:nvSpPr>
          <p:cNvPr id="4" name="Slide Number Placeholder 3"/>
          <p:cNvSpPr>
            <a:spLocks noGrp="1"/>
          </p:cNvSpPr>
          <p:nvPr>
            <p:ph type="sldNum" sz="quarter" idx="10"/>
          </p:nvPr>
        </p:nvSpPr>
        <p:spPr/>
        <p:txBody>
          <a:bodyPr/>
          <a:lstStyle/>
          <a:p>
            <a:pPr>
              <a:defRPr/>
            </a:pPr>
            <a:fld id="{3EA459E6-56CC-4C1D-B097-144C50056DFC}" type="slidenum">
              <a:rPr lang="en-US" smtClean="0"/>
              <a:pPr>
                <a:defRPr/>
              </a:pPr>
              <a:t>67</a:t>
            </a:fld>
            <a:endParaRPr lang="en-US" dirty="0"/>
          </a:p>
        </p:txBody>
      </p:sp>
    </p:spTree>
    <p:extLst>
      <p:ext uri="{BB962C8B-B14F-4D97-AF65-F5344CB8AC3E}">
        <p14:creationId xmlns:p14="http://schemas.microsoft.com/office/powerpoint/2010/main" val="319424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nouns tell us what students are required to know.</a:t>
            </a:r>
          </a:p>
          <a:p>
            <a:r>
              <a:rPr lang="en-US" dirty="0" smtClean="0"/>
              <a:t>The verbs tell us how the student will show what is required.</a:t>
            </a:r>
            <a:endParaRPr lang="en-US" dirty="0"/>
          </a:p>
        </p:txBody>
      </p:sp>
      <p:sp>
        <p:nvSpPr>
          <p:cNvPr id="4" name="Slide Number Placeholder 3"/>
          <p:cNvSpPr>
            <a:spLocks noGrp="1"/>
          </p:cNvSpPr>
          <p:nvPr>
            <p:ph type="sldNum" sz="quarter" idx="10"/>
          </p:nvPr>
        </p:nvSpPr>
        <p:spPr/>
        <p:txBody>
          <a:bodyPr/>
          <a:lstStyle/>
          <a:p>
            <a:pPr>
              <a:defRPr/>
            </a:pPr>
            <a:fld id="{3EA459E6-56CC-4C1D-B097-144C50056DFC}" type="slidenum">
              <a:rPr lang="en-US" smtClean="0"/>
              <a:pPr>
                <a:defRPr/>
              </a:pPr>
              <a:t>11</a:t>
            </a:fld>
            <a:endParaRPr lang="en-US" dirty="0"/>
          </a:p>
        </p:txBody>
      </p:sp>
    </p:spTree>
    <p:extLst>
      <p:ext uri="{BB962C8B-B14F-4D97-AF65-F5344CB8AC3E}">
        <p14:creationId xmlns:p14="http://schemas.microsoft.com/office/powerpoint/2010/main" val="12124772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teacher</a:t>
            </a:r>
            <a:r>
              <a:rPr lang="en-US" baseline="0" dirty="0" smtClean="0"/>
              <a:t> setup a task where the student actually builds a model of a simple machine. This satisfies the CoS and the captions clearly describe a task that aligns to the standard and element/indicator. </a:t>
            </a:r>
            <a:endParaRPr lang="en-US" dirty="0"/>
          </a:p>
        </p:txBody>
      </p:sp>
      <p:sp>
        <p:nvSpPr>
          <p:cNvPr id="4" name="Slide Number Placeholder 3"/>
          <p:cNvSpPr>
            <a:spLocks noGrp="1"/>
          </p:cNvSpPr>
          <p:nvPr>
            <p:ph type="sldNum" sz="quarter" idx="10"/>
          </p:nvPr>
        </p:nvSpPr>
        <p:spPr/>
        <p:txBody>
          <a:bodyPr/>
          <a:lstStyle/>
          <a:p>
            <a:pPr>
              <a:defRPr/>
            </a:pPr>
            <a:fld id="{3EA459E6-56CC-4C1D-B097-144C50056DFC}" type="slidenum">
              <a:rPr lang="en-US" smtClean="0"/>
              <a:pPr>
                <a:defRPr/>
              </a:pPr>
              <a:t>69</a:t>
            </a:fld>
            <a:endParaRPr lang="en-US" dirty="0"/>
          </a:p>
        </p:txBody>
      </p:sp>
    </p:spTree>
    <p:extLst>
      <p:ext uri="{BB962C8B-B14F-4D97-AF65-F5344CB8AC3E}">
        <p14:creationId xmlns:p14="http://schemas.microsoft.com/office/powerpoint/2010/main" val="14270323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it is required that the Characteristic of Science be evident in only one assessment task, in this example, models have been incorporated into all four.</a:t>
            </a:r>
            <a:endParaRPr lang="en-US" dirty="0"/>
          </a:p>
        </p:txBody>
      </p:sp>
      <p:sp>
        <p:nvSpPr>
          <p:cNvPr id="4" name="Slide Number Placeholder 3"/>
          <p:cNvSpPr>
            <a:spLocks noGrp="1"/>
          </p:cNvSpPr>
          <p:nvPr>
            <p:ph type="sldNum" sz="quarter" idx="10"/>
          </p:nvPr>
        </p:nvSpPr>
        <p:spPr/>
        <p:txBody>
          <a:bodyPr/>
          <a:lstStyle/>
          <a:p>
            <a:pPr>
              <a:defRPr/>
            </a:pPr>
            <a:fld id="{5F0E5A3D-B1AA-4483-A2FF-AA3CE8ABF87B}" type="slidenum">
              <a:rPr lang="en-US" smtClean="0"/>
              <a:pPr>
                <a:defRPr/>
              </a:pPr>
              <a:t>70</a:t>
            </a:fld>
            <a:endParaRPr lang="en-US" dirty="0"/>
          </a:p>
        </p:txBody>
      </p:sp>
    </p:spTree>
    <p:extLst>
      <p:ext uri="{BB962C8B-B14F-4D97-AF65-F5344CB8AC3E}">
        <p14:creationId xmlns:p14="http://schemas.microsoft.com/office/powerpoint/2010/main" val="36613942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Characteristic of Science indicated</a:t>
            </a:r>
            <a:r>
              <a:rPr lang="en-US" baseline="0" dirty="0" smtClean="0"/>
              <a:t> on the Entry Sheet is not found in the evidence, the entry is nonscorable.</a:t>
            </a:r>
          </a:p>
          <a:p>
            <a:r>
              <a:rPr lang="en-US" baseline="0" dirty="0" smtClean="0"/>
              <a:t>For example: </a:t>
            </a:r>
            <a:r>
              <a:rPr lang="en-US" dirty="0" smtClean="0"/>
              <a:t>We frequently see the Characteristic of Science of “Uses Safety Techniques,” but instead of seeing evidence or documentation of how safety techniques</a:t>
            </a:r>
            <a:r>
              <a:rPr lang="en-US" baseline="0" dirty="0" smtClean="0"/>
              <a:t> were used while doing a hands-on </a:t>
            </a:r>
            <a:r>
              <a:rPr lang="en-US" dirty="0" smtClean="0"/>
              <a:t>investigation.</a:t>
            </a:r>
            <a:r>
              <a:rPr lang="en-US" baseline="0" dirty="0" smtClean="0"/>
              <a:t> </a:t>
            </a:r>
            <a:r>
              <a:rPr lang="en-US" dirty="0" smtClean="0"/>
              <a:t> We sometimes see evidence aligned to the CoS,</a:t>
            </a:r>
            <a:r>
              <a:rPr lang="en-US" baseline="0" dirty="0" smtClean="0"/>
              <a:t> but not aligned to the standard/element (e.g., terminology related to safety techniques, such as “goggles are used to protect the eyes.”) We also sometimes see task descriptions that include a CoS that is not identifiable or documented within the evidence.</a:t>
            </a:r>
            <a:endParaRPr lang="en-US" dirty="0"/>
          </a:p>
        </p:txBody>
      </p:sp>
      <p:sp>
        <p:nvSpPr>
          <p:cNvPr id="4" name="Slide Number Placeholder 3"/>
          <p:cNvSpPr>
            <a:spLocks noGrp="1"/>
          </p:cNvSpPr>
          <p:nvPr>
            <p:ph type="sldNum" sz="quarter" idx="10"/>
          </p:nvPr>
        </p:nvSpPr>
        <p:spPr/>
        <p:txBody>
          <a:bodyPr/>
          <a:lstStyle/>
          <a:p>
            <a:pPr>
              <a:defRPr/>
            </a:pPr>
            <a:fld id="{3EA459E6-56CC-4C1D-B097-144C50056DFC}" type="slidenum">
              <a:rPr lang="en-US" smtClean="0"/>
              <a:pPr>
                <a:defRPr/>
              </a:pPr>
              <a:t>72</a:t>
            </a:fld>
            <a:endParaRPr lang="en-US" dirty="0"/>
          </a:p>
        </p:txBody>
      </p:sp>
    </p:spTree>
    <p:extLst>
      <p:ext uri="{BB962C8B-B14F-4D97-AF65-F5344CB8AC3E}">
        <p14:creationId xmlns:p14="http://schemas.microsoft.com/office/powerpoint/2010/main" val="1861917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choosing an assessment task, it is critical</a:t>
            </a:r>
            <a:r>
              <a:rPr lang="en-US" baseline="0" dirty="0" smtClean="0"/>
              <a:t> that the teacher understand the essential skills inherent in the standard and then choose the skill that presents the most appropriate level of challenge for the individual student. From there, the assessment task should be designed being mindful of the best way for the student to demonstrate what he/she knows and can do IN RELATION TO THE STANDARD. </a:t>
            </a:r>
            <a:endParaRPr lang="en-US" dirty="0"/>
          </a:p>
        </p:txBody>
      </p:sp>
      <p:sp>
        <p:nvSpPr>
          <p:cNvPr id="4" name="Slide Number Placeholder 3"/>
          <p:cNvSpPr>
            <a:spLocks noGrp="1"/>
          </p:cNvSpPr>
          <p:nvPr>
            <p:ph type="sldNum" sz="quarter" idx="10"/>
          </p:nvPr>
        </p:nvSpPr>
        <p:spPr/>
        <p:txBody>
          <a:bodyPr/>
          <a:lstStyle/>
          <a:p>
            <a:pPr>
              <a:defRPr/>
            </a:pPr>
            <a:fld id="{5F0E5A3D-B1AA-4483-A2FF-AA3CE8ABF87B}" type="slidenum">
              <a:rPr lang="en-US" smtClean="0"/>
              <a:pPr>
                <a:defRPr/>
              </a:pPr>
              <a:t>12</a:t>
            </a:fld>
            <a:endParaRPr lang="en-US" dirty="0"/>
          </a:p>
        </p:txBody>
      </p:sp>
    </p:spTree>
    <p:extLst>
      <p:ext uri="{BB962C8B-B14F-4D97-AF65-F5344CB8AC3E}">
        <p14:creationId xmlns:p14="http://schemas.microsoft.com/office/powerpoint/2010/main" val="828526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Suggestion:  Be sure to explain since "summarize" isn't used in the standard.  </a:t>
            </a:r>
          </a:p>
          <a:p>
            <a:r>
              <a:rPr lang="en-US" i="1" dirty="0" smtClean="0"/>
              <a:t>While summarize isn’t a verb, to provide an objective summary is to summarize, so it is referred to here as “Summarize”</a:t>
            </a:r>
          </a:p>
          <a:p>
            <a:endParaRPr lang="en-US" dirty="0"/>
          </a:p>
        </p:txBody>
      </p:sp>
      <p:sp>
        <p:nvSpPr>
          <p:cNvPr id="4" name="Slide Number Placeholder 3"/>
          <p:cNvSpPr>
            <a:spLocks noGrp="1"/>
          </p:cNvSpPr>
          <p:nvPr>
            <p:ph type="sldNum" sz="quarter" idx="10"/>
          </p:nvPr>
        </p:nvSpPr>
        <p:spPr/>
        <p:txBody>
          <a:bodyPr/>
          <a:lstStyle/>
          <a:p>
            <a:pPr>
              <a:defRPr/>
            </a:pPr>
            <a:fld id="{5F0E5A3D-B1AA-4483-A2FF-AA3CE8ABF87B}" type="slidenum">
              <a:rPr lang="en-US" smtClean="0"/>
              <a:pPr>
                <a:defRPr/>
              </a:pPr>
              <a:t>13</a:t>
            </a:fld>
            <a:endParaRPr lang="en-US" dirty="0"/>
          </a:p>
        </p:txBody>
      </p:sp>
    </p:spTree>
    <p:extLst>
      <p:ext uri="{BB962C8B-B14F-4D97-AF65-F5344CB8AC3E}">
        <p14:creationId xmlns:p14="http://schemas.microsoft.com/office/powerpoint/2010/main" val="1058762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F0E5A3D-B1AA-4483-A2FF-AA3CE8ABF87B}" type="slidenum">
              <a:rPr lang="en-US" smtClean="0"/>
              <a:pPr>
                <a:defRPr/>
              </a:pPr>
              <a:t>14</a:t>
            </a:fld>
            <a:endParaRPr lang="en-US" dirty="0"/>
          </a:p>
        </p:txBody>
      </p:sp>
    </p:spTree>
    <p:extLst>
      <p:ext uri="{BB962C8B-B14F-4D97-AF65-F5344CB8AC3E}">
        <p14:creationId xmlns:p14="http://schemas.microsoft.com/office/powerpoint/2010/main" val="103119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a:defRPr/>
            </a:pPr>
            <a:fld id="{5F0E5A3D-B1AA-4483-A2FF-AA3CE8ABF87B}" type="slidenum">
              <a:rPr lang="en-US" smtClean="0"/>
              <a:pPr>
                <a:defRPr/>
              </a:pPr>
              <a:t>15</a:t>
            </a:fld>
            <a:endParaRPr lang="en-US" dirty="0"/>
          </a:p>
        </p:txBody>
      </p:sp>
    </p:spTree>
    <p:extLst>
      <p:ext uri="{BB962C8B-B14F-4D97-AF65-F5344CB8AC3E}">
        <p14:creationId xmlns:p14="http://schemas.microsoft.com/office/powerpoint/2010/main" val="3604275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000">
                <a:latin typeface="Georgia"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B9387B96-CE6A-4ED8-9D1D-E1B5B5F66D34}" type="datetime1">
              <a:rPr lang="en-US" smtClean="0"/>
              <a:t>8/20/2013</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6764858A-7C93-4F8D-B007-952D1A6B4EF7}" type="slidenum">
              <a:rPr lang="en-US"/>
              <a:pPr>
                <a:defRPr/>
              </a:pPr>
              <a:t>‹#›</a:t>
            </a:fld>
            <a:endParaRPr lang="en-US" dirty="0"/>
          </a:p>
        </p:txBody>
      </p:sp>
    </p:spTree>
    <p:extLst>
      <p:ext uri="{BB962C8B-B14F-4D97-AF65-F5344CB8AC3E}">
        <p14:creationId xmlns:p14="http://schemas.microsoft.com/office/powerpoint/2010/main" val="3423864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518C8D2-3A15-4742-B760-57093B665592}" type="datetime1">
              <a:rPr lang="en-US" smtClean="0"/>
              <a:t>8/20/2013</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B0D94B78-CE1B-4853-B245-D319355E7FBC}" type="slidenum">
              <a:rPr lang="en-US"/>
              <a:pPr>
                <a:defRPr/>
              </a:pPr>
              <a:t>‹#›</a:t>
            </a:fld>
            <a:endParaRPr lang="en-US" dirty="0"/>
          </a:p>
        </p:txBody>
      </p:sp>
    </p:spTree>
    <p:extLst>
      <p:ext uri="{BB962C8B-B14F-4D97-AF65-F5344CB8AC3E}">
        <p14:creationId xmlns:p14="http://schemas.microsoft.com/office/powerpoint/2010/main" val="2530031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AC6CEE-38F9-4AD0-941C-6DE979601D18}" type="datetime1">
              <a:rPr lang="en-US" smtClean="0"/>
              <a:t>8/20/2013</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DE1A24AB-909E-4005-82E6-9757E79D4B0E}" type="slidenum">
              <a:rPr lang="en-US"/>
              <a:pPr>
                <a:defRPr/>
              </a:pPr>
              <a:t>‹#›</a:t>
            </a:fld>
            <a:endParaRPr lang="en-US" dirty="0"/>
          </a:p>
        </p:txBody>
      </p:sp>
    </p:spTree>
    <p:extLst>
      <p:ext uri="{BB962C8B-B14F-4D97-AF65-F5344CB8AC3E}">
        <p14:creationId xmlns:p14="http://schemas.microsoft.com/office/powerpoint/2010/main" val="4013045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0608B555-15A9-4931-9609-C21B9C223B05}" type="slidenum">
              <a:rPr lang="en-US"/>
              <a:pPr>
                <a:defRPr/>
              </a:pPr>
              <a:t>‹#›</a:t>
            </a:fld>
            <a:endParaRPr lang="en-US" dirty="0"/>
          </a:p>
        </p:txBody>
      </p:sp>
    </p:spTree>
    <p:extLst>
      <p:ext uri="{BB962C8B-B14F-4D97-AF65-F5344CB8AC3E}">
        <p14:creationId xmlns:p14="http://schemas.microsoft.com/office/powerpoint/2010/main" val="2157990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Georgia"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Georgia" pitchFamily="18"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8743F94-F61A-457E-A966-9397A460F8BB}" type="datetime1">
              <a:rPr lang="en-US" smtClean="0"/>
              <a:t>8/20/2013</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E0DE79E4-EDC5-42E0-B613-13D95BC4118F}" type="slidenum">
              <a:rPr lang="en-US"/>
              <a:pPr>
                <a:defRPr/>
              </a:pPr>
              <a:t>‹#›</a:t>
            </a:fld>
            <a:endParaRPr lang="en-US" dirty="0"/>
          </a:p>
        </p:txBody>
      </p:sp>
    </p:spTree>
    <p:extLst>
      <p:ext uri="{BB962C8B-B14F-4D97-AF65-F5344CB8AC3E}">
        <p14:creationId xmlns:p14="http://schemas.microsoft.com/office/powerpoint/2010/main" val="3845320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3E6BFF74-D3F0-4454-8438-58AB775CA5C1}" type="datetime1">
              <a:rPr lang="en-US" smtClean="0"/>
              <a:t>8/20/2013</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94A83B81-1C2A-49E9-ACC9-17FB52C35A2C}" type="slidenum">
              <a:rPr lang="en-US"/>
              <a:pPr>
                <a:defRPr/>
              </a:pPr>
              <a:t>‹#›</a:t>
            </a:fld>
            <a:endParaRPr lang="en-US" dirty="0"/>
          </a:p>
        </p:txBody>
      </p:sp>
    </p:spTree>
    <p:extLst>
      <p:ext uri="{BB962C8B-B14F-4D97-AF65-F5344CB8AC3E}">
        <p14:creationId xmlns:p14="http://schemas.microsoft.com/office/powerpoint/2010/main" val="1760244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DC9573E-40A9-4321-A83B-3701EB91A75E}" type="datetime1">
              <a:rPr lang="en-US" smtClean="0"/>
              <a:t>8/20/2013</a:t>
            </a:fld>
            <a:endParaRPr lang="en-US" dirty="0"/>
          </a:p>
        </p:txBody>
      </p:sp>
      <p:sp>
        <p:nvSpPr>
          <p:cNvPr id="8" name="Slide Number Placeholder 5"/>
          <p:cNvSpPr>
            <a:spLocks noGrp="1"/>
          </p:cNvSpPr>
          <p:nvPr>
            <p:ph type="sldNum" sz="quarter" idx="11"/>
          </p:nvPr>
        </p:nvSpPr>
        <p:spPr/>
        <p:txBody>
          <a:bodyPr/>
          <a:lstStyle>
            <a:lvl1pPr>
              <a:defRPr/>
            </a:lvl1pPr>
          </a:lstStyle>
          <a:p>
            <a:pPr>
              <a:defRPr/>
            </a:pPr>
            <a:fld id="{C34B49A7-D85D-4615-B25E-5CA4F8EEC261}" type="slidenum">
              <a:rPr lang="en-US"/>
              <a:pPr>
                <a:defRPr/>
              </a:pPr>
              <a:t>‹#›</a:t>
            </a:fld>
            <a:endParaRPr lang="en-US" dirty="0"/>
          </a:p>
        </p:txBody>
      </p:sp>
    </p:spTree>
    <p:extLst>
      <p:ext uri="{BB962C8B-B14F-4D97-AF65-F5344CB8AC3E}">
        <p14:creationId xmlns:p14="http://schemas.microsoft.com/office/powerpoint/2010/main" val="3975734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3701AC9-D85D-4376-BF38-49CB5833A001}" type="datetime1">
              <a:rPr lang="en-US" smtClean="0"/>
              <a:t>8/20/2013</a:t>
            </a:fld>
            <a:endParaRPr lang="en-US" dirty="0"/>
          </a:p>
        </p:txBody>
      </p:sp>
      <p:sp>
        <p:nvSpPr>
          <p:cNvPr id="4" name="Slide Number Placeholder 5"/>
          <p:cNvSpPr>
            <a:spLocks noGrp="1"/>
          </p:cNvSpPr>
          <p:nvPr>
            <p:ph type="sldNum" sz="quarter" idx="11"/>
          </p:nvPr>
        </p:nvSpPr>
        <p:spPr/>
        <p:txBody>
          <a:bodyPr/>
          <a:lstStyle>
            <a:lvl1pPr>
              <a:defRPr/>
            </a:lvl1pPr>
          </a:lstStyle>
          <a:p>
            <a:pPr>
              <a:defRPr/>
            </a:pPr>
            <a:fld id="{30F8C546-5987-48BC-86F2-EDE91C20FCBF}" type="slidenum">
              <a:rPr lang="en-US"/>
              <a:pPr>
                <a:defRPr/>
              </a:pPr>
              <a:t>‹#›</a:t>
            </a:fld>
            <a:endParaRPr lang="en-US" dirty="0"/>
          </a:p>
        </p:txBody>
      </p:sp>
    </p:spTree>
    <p:extLst>
      <p:ext uri="{BB962C8B-B14F-4D97-AF65-F5344CB8AC3E}">
        <p14:creationId xmlns:p14="http://schemas.microsoft.com/office/powerpoint/2010/main" val="334037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5912887-87D2-4AAD-90AE-82F33AA4D8FB}" type="datetime1">
              <a:rPr lang="en-US" smtClean="0"/>
              <a:t>8/20/2013</a:t>
            </a:fld>
            <a:endParaRPr lang="en-US" dirty="0"/>
          </a:p>
        </p:txBody>
      </p:sp>
      <p:sp>
        <p:nvSpPr>
          <p:cNvPr id="3" name="Slide Number Placeholder 5"/>
          <p:cNvSpPr>
            <a:spLocks noGrp="1"/>
          </p:cNvSpPr>
          <p:nvPr>
            <p:ph type="sldNum" sz="quarter" idx="11"/>
          </p:nvPr>
        </p:nvSpPr>
        <p:spPr/>
        <p:txBody>
          <a:bodyPr/>
          <a:lstStyle>
            <a:lvl1pPr>
              <a:defRPr/>
            </a:lvl1pPr>
          </a:lstStyle>
          <a:p>
            <a:pPr>
              <a:defRPr/>
            </a:pPr>
            <a:fld id="{25989F4A-CDB7-4928-8583-BD584FF6184F}" type="slidenum">
              <a:rPr lang="en-US"/>
              <a:pPr>
                <a:defRPr/>
              </a:pPr>
              <a:t>‹#›</a:t>
            </a:fld>
            <a:endParaRPr lang="en-US" dirty="0"/>
          </a:p>
        </p:txBody>
      </p:sp>
    </p:spTree>
    <p:extLst>
      <p:ext uri="{BB962C8B-B14F-4D97-AF65-F5344CB8AC3E}">
        <p14:creationId xmlns:p14="http://schemas.microsoft.com/office/powerpoint/2010/main" val="1724403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05A81B8-0D35-45A1-BE42-1EBEAA8E2B4B}" type="datetime1">
              <a:rPr lang="en-US" smtClean="0"/>
              <a:t>8/20/2013</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5F05F483-7D5A-419F-A2A3-EA22F34BD62B}" type="slidenum">
              <a:rPr lang="en-US"/>
              <a:pPr>
                <a:defRPr/>
              </a:pPr>
              <a:t>‹#›</a:t>
            </a:fld>
            <a:endParaRPr lang="en-US" dirty="0"/>
          </a:p>
        </p:txBody>
      </p:sp>
    </p:spTree>
    <p:extLst>
      <p:ext uri="{BB962C8B-B14F-4D97-AF65-F5344CB8AC3E}">
        <p14:creationId xmlns:p14="http://schemas.microsoft.com/office/powerpoint/2010/main" val="3371551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4B4FE0-C96F-4471-BEF8-EE5A89B04217}" type="datetime1">
              <a:rPr lang="en-US" smtClean="0"/>
              <a:t>8/20/2013</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9ABDFFB9-A58B-4863-9F1D-E0B745384F24}" type="slidenum">
              <a:rPr lang="en-US"/>
              <a:pPr>
                <a:defRPr/>
              </a:pPr>
              <a:t>‹#›</a:t>
            </a:fld>
            <a:endParaRPr lang="en-US" dirty="0"/>
          </a:p>
        </p:txBody>
      </p:sp>
    </p:spTree>
    <p:extLst>
      <p:ext uri="{BB962C8B-B14F-4D97-AF65-F5344CB8AC3E}">
        <p14:creationId xmlns:p14="http://schemas.microsoft.com/office/powerpoint/2010/main" val="1638910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GaDOE_PPT_bg_charcoal.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934200" y="6356350"/>
            <a:ext cx="1066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3F744BE7-A382-4A3E-ACDF-D49E13D82E6E}" type="datetime1">
              <a:rPr lang="en-US" smtClean="0"/>
              <a:t>8/20/2013</a:t>
            </a:fld>
            <a:endParaRPr lang="en-US" dirty="0"/>
          </a:p>
        </p:txBody>
      </p:sp>
      <p:sp>
        <p:nvSpPr>
          <p:cNvPr id="6" name="Slide Number Placeholder 5"/>
          <p:cNvSpPr>
            <a:spLocks noGrp="1"/>
          </p:cNvSpPr>
          <p:nvPr>
            <p:ph type="sldNum" sz="quarter" idx="4"/>
          </p:nvPr>
        </p:nvSpPr>
        <p:spPr>
          <a:xfrm>
            <a:off x="8077200" y="6356350"/>
            <a:ext cx="609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B10E294D-C2EC-4A45-810F-97C0460A2F8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hf hdr="0" ftr="0" dt="0"/>
  <p:txStyles>
    <p:title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as.elluminate.com/mr.jnlp?suid=M.B005CF15F467B44684BB131F278E0D&amp;sid=2012003"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gadoe.org/Curriculum-Instruction-and-Assessment/Assessment/Pages/GAA-Presentations.aspx"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package" Target="../embeddings/Microsoft_Excel_Worksheet1.xlsx"/></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4.emf"/><Relationship Id="rId4" Type="http://schemas.openxmlformats.org/officeDocument/2006/relationships/package" Target="../embeddings/Microsoft_Excel_Worksheet2.xlsx"/></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www.georgiastandards.org/Standards/Pages/BrowseStandards/ScienceStandards.aspx"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7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hyperlink" Target="https://sas.elluminate.com/m.jnlp?sid=2012003&amp;password=M.CBD17DD65C44B55EA718E7E33FAB50"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p:cNvSpPr>
          <p:nvPr>
            <p:ph type="ctrTitle"/>
          </p:nvPr>
        </p:nvSpPr>
        <p:spPr>
          <a:xfrm>
            <a:off x="685800" y="1295400"/>
            <a:ext cx="7772400" cy="1698625"/>
          </a:xfrm>
        </p:spPr>
        <p:txBody>
          <a:bodyPr/>
          <a:lstStyle/>
          <a:p>
            <a:r>
              <a:rPr lang="en-US" sz="4000" dirty="0" smtClean="0">
                <a:solidFill>
                  <a:srgbClr val="663300"/>
                </a:solidFill>
                <a:latin typeface="Georgia" pitchFamily="18" charset="0"/>
              </a:rPr>
              <a:t>Aligning Assessment Tasks for the GAA</a:t>
            </a:r>
            <a:br>
              <a:rPr lang="en-US" sz="4000" dirty="0" smtClean="0">
                <a:solidFill>
                  <a:srgbClr val="663300"/>
                </a:solidFill>
                <a:latin typeface="Georgia" pitchFamily="18" charset="0"/>
              </a:rPr>
            </a:br>
            <a:r>
              <a:rPr lang="en-US" sz="2800" dirty="0" smtClean="0">
                <a:solidFill>
                  <a:srgbClr val="663300"/>
                </a:solidFill>
                <a:latin typeface="Georgia" pitchFamily="18" charset="0"/>
              </a:rPr>
              <a:t>Session </a:t>
            </a:r>
            <a:r>
              <a:rPr lang="en-US" sz="2800" dirty="0" smtClean="0">
                <a:solidFill>
                  <a:srgbClr val="663300"/>
                </a:solidFill>
                <a:latin typeface="Georgia" pitchFamily="18" charset="0"/>
              </a:rPr>
              <a:t>7 </a:t>
            </a:r>
            <a:r>
              <a:rPr lang="en-US" sz="4000" dirty="0">
                <a:solidFill>
                  <a:srgbClr val="663300"/>
                </a:solidFill>
              </a:rPr>
              <a:t/>
            </a:r>
            <a:br>
              <a:rPr lang="en-US" sz="4000" dirty="0">
                <a:solidFill>
                  <a:srgbClr val="663300"/>
                </a:solidFill>
              </a:rPr>
            </a:br>
            <a:endParaRPr lang="en-US" dirty="0" smtClean="0">
              <a:solidFill>
                <a:srgbClr val="663300"/>
              </a:solidFill>
            </a:endParaRPr>
          </a:p>
        </p:txBody>
      </p:sp>
      <p:sp>
        <p:nvSpPr>
          <p:cNvPr id="171011" name="Rectangle 3"/>
          <p:cNvSpPr>
            <a:spLocks noGrp="1"/>
          </p:cNvSpPr>
          <p:nvPr>
            <p:ph type="subTitle" idx="1"/>
          </p:nvPr>
        </p:nvSpPr>
        <p:spPr>
          <a:xfrm>
            <a:off x="533400" y="228600"/>
            <a:ext cx="8153400" cy="1066800"/>
          </a:xfrm>
        </p:spPr>
        <p:txBody>
          <a:bodyPr/>
          <a:lstStyle/>
          <a:p>
            <a:r>
              <a:rPr lang="en-US" sz="4000" b="1" dirty="0" smtClean="0">
                <a:solidFill>
                  <a:srgbClr val="CC6600"/>
                </a:solidFill>
                <a:latin typeface="Georgia" pitchFamily="18" charset="0"/>
              </a:rPr>
              <a:t>Georgia Alternate Assessment</a:t>
            </a:r>
          </a:p>
        </p:txBody>
      </p:sp>
      <p:sp>
        <p:nvSpPr>
          <p:cNvPr id="5" name="Rectangle 3"/>
          <p:cNvSpPr txBox="1">
            <a:spLocks/>
          </p:cNvSpPr>
          <p:nvPr/>
        </p:nvSpPr>
        <p:spPr bwMode="auto">
          <a:xfrm>
            <a:off x="533400" y="2895600"/>
            <a:ext cx="8077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b="1" dirty="0" smtClean="0">
                <a:solidFill>
                  <a:srgbClr val="CC6600"/>
                </a:solidFill>
                <a:latin typeface="Georgia" pitchFamily="18" charset="0"/>
              </a:rPr>
              <a:t>Unpacking the Standards</a:t>
            </a:r>
          </a:p>
          <a:p>
            <a:r>
              <a:rPr lang="en-US" sz="2800" b="1" dirty="0">
                <a:solidFill>
                  <a:srgbClr val="CC6600"/>
                </a:solidFill>
                <a:latin typeface="Georgia" pitchFamily="18" charset="0"/>
              </a:rPr>
              <a:t>Selecting the Target Skill for </a:t>
            </a:r>
            <a:r>
              <a:rPr lang="en-US" sz="2800" b="1" dirty="0" smtClean="0">
                <a:solidFill>
                  <a:srgbClr val="CC6600"/>
                </a:solidFill>
                <a:latin typeface="Georgia" pitchFamily="18" charset="0"/>
              </a:rPr>
              <a:t>Assessment</a:t>
            </a:r>
          </a:p>
          <a:p>
            <a:r>
              <a:rPr lang="en-US" sz="2800" b="1" dirty="0" smtClean="0">
                <a:solidFill>
                  <a:srgbClr val="CC6600"/>
                </a:solidFill>
                <a:latin typeface="Georgia" pitchFamily="18" charset="0"/>
              </a:rPr>
              <a:t>Prerequisite Skills</a:t>
            </a:r>
          </a:p>
          <a:p>
            <a:r>
              <a:rPr lang="en-US" sz="2800" b="1" dirty="0" smtClean="0">
                <a:solidFill>
                  <a:srgbClr val="CC6600"/>
                </a:solidFill>
                <a:latin typeface="Georgia" pitchFamily="18" charset="0"/>
              </a:rPr>
              <a:t>Characteristic of Science</a:t>
            </a:r>
          </a:p>
        </p:txBody>
      </p:sp>
      <p:sp>
        <p:nvSpPr>
          <p:cNvPr id="2" name="Slide Number Placeholder 1"/>
          <p:cNvSpPr>
            <a:spLocks noGrp="1"/>
          </p:cNvSpPr>
          <p:nvPr>
            <p:ph type="sldNum" sz="quarter" idx="11"/>
          </p:nvPr>
        </p:nvSpPr>
        <p:spPr/>
        <p:txBody>
          <a:bodyPr/>
          <a:lstStyle/>
          <a:p>
            <a:pPr>
              <a:defRPr/>
            </a:pPr>
            <a:fld id="{6764858A-7C93-4F8D-B007-952D1A6B4EF7}" type="slidenum">
              <a:rPr lang="en-US" smtClean="0"/>
              <a:pPr>
                <a:defRPr/>
              </a:pPr>
              <a:t>1</a:t>
            </a:fld>
            <a:endParaRPr lang="en-US" dirty="0"/>
          </a:p>
        </p:txBody>
      </p:sp>
      <p:sp>
        <p:nvSpPr>
          <p:cNvPr id="3" name="Rectangle 2"/>
          <p:cNvSpPr/>
          <p:nvPr/>
        </p:nvSpPr>
        <p:spPr>
          <a:xfrm>
            <a:off x="3704679" y="4876800"/>
            <a:ext cx="1734642" cy="523220"/>
          </a:xfrm>
          <a:prstGeom prst="rect">
            <a:avLst/>
          </a:prstGeom>
        </p:spPr>
        <p:txBody>
          <a:bodyPr wrap="none">
            <a:spAutoFit/>
          </a:bodyPr>
          <a:lstStyle/>
          <a:p>
            <a:r>
              <a:rPr lang="en-US" sz="2800" b="1" dirty="0">
                <a:latin typeface="+mj-lt"/>
              </a:rPr>
              <a:t>Recording</a:t>
            </a:r>
            <a:r>
              <a:rPr lang="en-US" dirty="0"/>
              <a:t>:</a:t>
            </a:r>
          </a:p>
        </p:txBody>
      </p:sp>
      <p:sp>
        <p:nvSpPr>
          <p:cNvPr id="6" name="Rectangle 5"/>
          <p:cNvSpPr/>
          <p:nvPr/>
        </p:nvSpPr>
        <p:spPr>
          <a:xfrm>
            <a:off x="2286000" y="5257800"/>
            <a:ext cx="4572000" cy="923330"/>
          </a:xfrm>
          <a:prstGeom prst="rect">
            <a:avLst/>
          </a:prstGeom>
        </p:spPr>
        <p:txBody>
          <a:bodyPr>
            <a:spAutoFit/>
          </a:bodyPr>
          <a:lstStyle/>
          <a:p>
            <a:r>
              <a:rPr lang="en-US" u="sng" dirty="0">
                <a:hlinkClick r:id="rId3"/>
              </a:rPr>
              <a:t>https://sas.elluminate.com/mr.jnlp?suid=M.B005CF15F467B44684BB131F278E0D&amp;sid=2012003</a:t>
            </a:r>
            <a:endParaRPr lang="en-US" dirty="0"/>
          </a:p>
        </p:txBody>
      </p:sp>
    </p:spTree>
    <p:extLst>
      <p:ext uri="{BB962C8B-B14F-4D97-AF65-F5344CB8AC3E}">
        <p14:creationId xmlns:p14="http://schemas.microsoft.com/office/powerpoint/2010/main" val="38186409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2743200"/>
            <a:ext cx="7772400" cy="1362075"/>
          </a:xfrm>
        </p:spPr>
        <p:txBody>
          <a:bodyPr/>
          <a:lstStyle/>
          <a:p>
            <a:pPr algn="ctr"/>
            <a:r>
              <a:rPr lang="en-US" cap="none" dirty="0" smtClean="0">
                <a:solidFill>
                  <a:srgbClr val="CC6600"/>
                </a:solidFill>
              </a:rPr>
              <a:t>Essential Skills</a:t>
            </a:r>
            <a:br>
              <a:rPr lang="en-US" cap="none" dirty="0" smtClean="0">
                <a:solidFill>
                  <a:srgbClr val="CC6600"/>
                </a:solidFill>
              </a:rPr>
            </a:br>
            <a:r>
              <a:rPr lang="en-US" cap="none" dirty="0" smtClean="0">
                <a:solidFill>
                  <a:srgbClr val="CC6600"/>
                </a:solidFill>
              </a:rPr>
              <a:t>Task Design</a:t>
            </a:r>
            <a:br>
              <a:rPr lang="en-US" cap="none" dirty="0" smtClean="0">
                <a:solidFill>
                  <a:srgbClr val="CC6600"/>
                </a:solidFill>
              </a:rPr>
            </a:br>
            <a:r>
              <a:rPr lang="en-US" cap="none" dirty="0" smtClean="0">
                <a:solidFill>
                  <a:srgbClr val="CC6600"/>
                </a:solidFill>
              </a:rPr>
              <a:t>Writing the Task Description</a:t>
            </a:r>
            <a:endParaRPr lang="en-US" b="0" cap="none" dirty="0">
              <a:solidFill>
                <a:srgbClr val="CC6600"/>
              </a:solidFill>
            </a:endParaRPr>
          </a:p>
        </p:txBody>
      </p:sp>
      <p:sp>
        <p:nvSpPr>
          <p:cNvPr id="6" name="Text Placeholder 5"/>
          <p:cNvSpPr>
            <a:spLocks noGrp="1"/>
          </p:cNvSpPr>
          <p:nvPr>
            <p:ph type="body" idx="1"/>
          </p:nvPr>
        </p:nvSpPr>
        <p:spPr>
          <a:xfrm>
            <a:off x="685800" y="762000"/>
            <a:ext cx="7772400" cy="1500187"/>
          </a:xfrm>
        </p:spPr>
        <p:txBody>
          <a:bodyPr anchor="ctr"/>
          <a:lstStyle/>
          <a:p>
            <a:pPr algn="ctr"/>
            <a:r>
              <a:rPr lang="en-US" sz="4400" b="1" dirty="0" smtClean="0">
                <a:solidFill>
                  <a:srgbClr val="663300"/>
                </a:solidFill>
              </a:rPr>
              <a:t>Unpacking the Standards</a:t>
            </a:r>
            <a:endParaRPr lang="en-US" sz="4400" b="1" dirty="0">
              <a:solidFill>
                <a:srgbClr val="663300"/>
              </a:solidFill>
            </a:endParaRPr>
          </a:p>
        </p:txBody>
      </p:sp>
      <p:sp>
        <p:nvSpPr>
          <p:cNvPr id="4" name="Slide Number Placeholder 3"/>
          <p:cNvSpPr>
            <a:spLocks noGrp="1"/>
          </p:cNvSpPr>
          <p:nvPr>
            <p:ph type="sldNum" sz="quarter" idx="11"/>
          </p:nvPr>
        </p:nvSpPr>
        <p:spPr/>
        <p:txBody>
          <a:bodyPr/>
          <a:lstStyle/>
          <a:p>
            <a:pPr>
              <a:defRPr/>
            </a:pPr>
            <a:fld id="{0608B555-15A9-4931-9609-C21B9C223B05}" type="slidenum">
              <a:rPr lang="en-US" smtClean="0"/>
              <a:pPr>
                <a:defRPr/>
              </a:pPr>
              <a:t>10</a:t>
            </a:fld>
            <a:endParaRPr lang="en-US" dirty="0"/>
          </a:p>
        </p:txBody>
      </p:sp>
    </p:spTree>
    <p:extLst>
      <p:ext uri="{BB962C8B-B14F-4D97-AF65-F5344CB8AC3E}">
        <p14:creationId xmlns:p14="http://schemas.microsoft.com/office/powerpoint/2010/main" val="305279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6553200" cy="1143000"/>
          </a:xfrm>
        </p:spPr>
        <p:txBody>
          <a:bodyPr/>
          <a:lstStyle/>
          <a:p>
            <a:r>
              <a:rPr lang="en-US" sz="4000" dirty="0" smtClean="0"/>
              <a:t>Unpacking the Standards</a:t>
            </a:r>
            <a:endParaRPr lang="en-US" sz="4000" dirty="0"/>
          </a:p>
        </p:txBody>
      </p:sp>
      <p:sp>
        <p:nvSpPr>
          <p:cNvPr id="3" name="Content Placeholder 2"/>
          <p:cNvSpPr>
            <a:spLocks noGrp="1"/>
          </p:cNvSpPr>
          <p:nvPr>
            <p:ph idx="1"/>
          </p:nvPr>
        </p:nvSpPr>
        <p:spPr>
          <a:xfrm>
            <a:off x="533400" y="1682116"/>
            <a:ext cx="8382000" cy="4038600"/>
          </a:xfrm>
        </p:spPr>
        <p:txBody>
          <a:bodyPr/>
          <a:lstStyle/>
          <a:p>
            <a:pPr marL="0" indent="0" algn="ctr">
              <a:buNone/>
            </a:pPr>
            <a:r>
              <a:rPr lang="en-US" dirty="0"/>
              <a:t>To understand the </a:t>
            </a:r>
            <a:r>
              <a:rPr lang="en-US" dirty="0" smtClean="0"/>
              <a:t>intent of the standards, teachers </a:t>
            </a:r>
            <a:r>
              <a:rPr lang="en-US" dirty="0"/>
              <a:t>need to unpack </a:t>
            </a:r>
            <a:r>
              <a:rPr lang="en-US" dirty="0" smtClean="0"/>
              <a:t>them.</a:t>
            </a:r>
          </a:p>
          <a:p>
            <a:r>
              <a:rPr lang="en-US" sz="2800" dirty="0" smtClean="0"/>
              <a:t>Take </a:t>
            </a:r>
            <a:r>
              <a:rPr lang="en-US" sz="2800" dirty="0"/>
              <a:t>a marker and highlight key words and </a:t>
            </a:r>
            <a:r>
              <a:rPr lang="en-US" sz="2800" dirty="0" smtClean="0"/>
              <a:t>phrases. </a:t>
            </a:r>
            <a:endParaRPr lang="en-US" sz="2800" dirty="0"/>
          </a:p>
          <a:p>
            <a:pPr lvl="1"/>
            <a:r>
              <a:rPr lang="en-US" sz="2400" dirty="0"/>
              <a:t>Look at the noun:  What is the student to know?</a:t>
            </a:r>
          </a:p>
          <a:p>
            <a:pPr lvl="1"/>
            <a:r>
              <a:rPr lang="en-US" sz="2400" dirty="0"/>
              <a:t>Look at the verb:  What is the student to do</a:t>
            </a:r>
            <a:r>
              <a:rPr lang="en-US" sz="2400" dirty="0" smtClean="0"/>
              <a:t>?</a:t>
            </a:r>
          </a:p>
          <a:p>
            <a:r>
              <a:rPr lang="en-US" sz="2800" dirty="0" smtClean="0"/>
              <a:t>Understanding the intent of the standard is necessary to choosing the standards-based skill for assessment.</a:t>
            </a:r>
          </a:p>
          <a:p>
            <a:endParaRPr lang="en-US" dirty="0"/>
          </a:p>
          <a:p>
            <a:endParaRPr lang="en-US" dirty="0"/>
          </a:p>
        </p:txBody>
      </p:sp>
      <p:sp>
        <p:nvSpPr>
          <p:cNvPr id="4" name="Slide Number Placeholder 3"/>
          <p:cNvSpPr>
            <a:spLocks noGrp="1"/>
          </p:cNvSpPr>
          <p:nvPr>
            <p:ph type="sldNum" sz="quarter" idx="4294967295"/>
          </p:nvPr>
        </p:nvSpPr>
        <p:spPr>
          <a:xfrm>
            <a:off x="8077200" y="6356350"/>
            <a:ext cx="609600" cy="365125"/>
          </a:xfrm>
          <a:prstGeom prst="rect">
            <a:avLst/>
          </a:prstGeom>
        </p:spPr>
        <p:txBody>
          <a:bodyPr/>
          <a:lstStyle/>
          <a:p>
            <a:pPr>
              <a:defRPr/>
            </a:pPr>
            <a:fld id="{0608B555-15A9-4931-9609-C21B9C223B05}" type="slidenum">
              <a:rPr lang="en-US" smtClean="0"/>
              <a:pPr>
                <a:defRPr/>
              </a:pPr>
              <a:t>11</a:t>
            </a:fld>
            <a:endParaRPr lang="en-US" dirty="0"/>
          </a:p>
        </p:txBody>
      </p:sp>
      <p:pic>
        <p:nvPicPr>
          <p:cNvPr id="2051" name="Picture 3" descr="C:\Users\kstevens\AppData\Local\Microsoft\Windows\Temporary Internet Files\Content.IE5\93ZX707C\MC90001365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5029200"/>
            <a:ext cx="1790700" cy="132558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52399"/>
            <a:ext cx="1905000" cy="1588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descr="C:\Users\kstevens\AppData\Local\Microsoft\Windows\Temporary Internet Files\Content.IE5\3WY71STR\MC900432585[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91" y="3124200"/>
            <a:ext cx="1218972" cy="1218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5950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Unpacking the Standards</a:t>
            </a:r>
            <a:endParaRPr lang="en-US" sz="4000" dirty="0"/>
          </a:p>
        </p:txBody>
      </p:sp>
      <p:sp>
        <p:nvSpPr>
          <p:cNvPr id="3" name="Content Placeholder 2"/>
          <p:cNvSpPr>
            <a:spLocks noGrp="1"/>
          </p:cNvSpPr>
          <p:nvPr>
            <p:ph idx="1"/>
          </p:nvPr>
        </p:nvSpPr>
        <p:spPr>
          <a:xfrm>
            <a:off x="457200" y="1447800"/>
            <a:ext cx="8534400" cy="4525963"/>
          </a:xfrm>
        </p:spPr>
        <p:txBody>
          <a:bodyPr/>
          <a:lstStyle/>
          <a:p>
            <a:r>
              <a:rPr lang="en-US" dirty="0" smtClean="0"/>
              <a:t>Unpack the standard</a:t>
            </a:r>
          </a:p>
          <a:p>
            <a:pPr lvl="1"/>
            <a:r>
              <a:rPr lang="en-US" dirty="0"/>
              <a:t>What are the essential skills?</a:t>
            </a:r>
          </a:p>
          <a:p>
            <a:pPr lvl="1"/>
            <a:r>
              <a:rPr lang="en-US" dirty="0" smtClean="0"/>
              <a:t>Is there an Element/Indicator?</a:t>
            </a:r>
          </a:p>
          <a:p>
            <a:r>
              <a:rPr lang="en-US" dirty="0" smtClean="0"/>
              <a:t>Choose the standards-based skill for assessment</a:t>
            </a:r>
          </a:p>
          <a:p>
            <a:pPr lvl="1"/>
            <a:r>
              <a:rPr lang="en-US" dirty="0" smtClean="0"/>
              <a:t>Do all four tasks connect to the same skill(s)?</a:t>
            </a:r>
          </a:p>
          <a:p>
            <a:r>
              <a:rPr lang="en-US" dirty="0" smtClean="0"/>
              <a:t>Design the assessment task</a:t>
            </a:r>
          </a:p>
          <a:p>
            <a:pPr lvl="1"/>
            <a:r>
              <a:rPr lang="en-US" dirty="0" smtClean="0"/>
              <a:t>Does the </a:t>
            </a:r>
            <a:r>
              <a:rPr lang="en-US" dirty="0"/>
              <a:t>task description </a:t>
            </a:r>
            <a:r>
              <a:rPr lang="en-US" dirty="0" smtClean="0"/>
              <a:t>relate </a:t>
            </a:r>
            <a:r>
              <a:rPr lang="en-US" dirty="0"/>
              <a:t>back to the intent of the standard and </a:t>
            </a:r>
            <a:r>
              <a:rPr lang="en-US" dirty="0" smtClean="0"/>
              <a:t>element/indicator?</a:t>
            </a:r>
            <a:endParaRPr lang="en-US" dirty="0"/>
          </a:p>
          <a:p>
            <a:pPr lvl="1"/>
            <a:endParaRPr lang="en-US" dirty="0" smtClean="0"/>
          </a:p>
          <a:p>
            <a:pPr lvl="1"/>
            <a:endParaRPr lang="en-US" dirty="0" smtClean="0"/>
          </a:p>
          <a:p>
            <a:pPr marL="0" indent="0">
              <a:buNone/>
            </a:pPr>
            <a:endParaRPr lang="en-US" dirty="0" smtClean="0"/>
          </a:p>
          <a:p>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0608B555-15A9-4931-9609-C21B9C223B05}" type="slidenum">
              <a:rPr lang="en-US" smtClean="0"/>
              <a:pPr>
                <a:defRPr/>
              </a:pPr>
              <a:t>12</a:t>
            </a:fld>
            <a:endParaRPr lang="en-US" dirty="0"/>
          </a:p>
        </p:txBody>
      </p:sp>
    </p:spTree>
    <p:extLst>
      <p:ext uri="{BB962C8B-B14F-4D97-AF65-F5344CB8AC3E}">
        <p14:creationId xmlns:p14="http://schemas.microsoft.com/office/powerpoint/2010/main" val="3210499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Unpacking the Standards– ELA</a:t>
            </a:r>
            <a:endParaRPr lang="en-US" sz="4000" dirty="0"/>
          </a:p>
        </p:txBody>
      </p:sp>
      <p:sp>
        <p:nvSpPr>
          <p:cNvPr id="6" name="Content Placeholder 5"/>
          <p:cNvSpPr>
            <a:spLocks noGrp="1"/>
          </p:cNvSpPr>
          <p:nvPr>
            <p:ph idx="1"/>
          </p:nvPr>
        </p:nvSpPr>
        <p:spPr>
          <a:xfrm>
            <a:off x="514350" y="1524000"/>
            <a:ext cx="8229600" cy="4672806"/>
          </a:xfrm>
        </p:spPr>
        <p:txBody>
          <a:bodyPr/>
          <a:lstStyle/>
          <a:p>
            <a:pPr marL="0" indent="0">
              <a:spcBef>
                <a:spcPts val="1200"/>
              </a:spcBef>
              <a:buNone/>
            </a:pPr>
            <a:r>
              <a:rPr lang="en-US" sz="2400" dirty="0" smtClean="0"/>
              <a:t>English Language Arts</a:t>
            </a:r>
            <a:endParaRPr lang="en-US" sz="2000" dirty="0" smtClean="0"/>
          </a:p>
        </p:txBody>
      </p:sp>
      <p:sp>
        <p:nvSpPr>
          <p:cNvPr id="3" name="Slide Number Placeholder 2"/>
          <p:cNvSpPr>
            <a:spLocks noGrp="1"/>
          </p:cNvSpPr>
          <p:nvPr>
            <p:ph type="sldNum" sz="quarter" idx="4294967295"/>
          </p:nvPr>
        </p:nvSpPr>
        <p:spPr>
          <a:xfrm>
            <a:off x="8382000" y="6400800"/>
            <a:ext cx="609600" cy="365125"/>
          </a:xfrm>
          <a:prstGeom prst="rect">
            <a:avLst/>
          </a:prstGeom>
        </p:spPr>
        <p:txBody>
          <a:bodyPr/>
          <a:lstStyle/>
          <a:p>
            <a:pPr>
              <a:defRPr/>
            </a:pPr>
            <a:fld id="{9EAD2F6D-2B99-42FC-9BCD-66041A33DFE6}" type="slidenum">
              <a:rPr lang="en-US" smtClean="0"/>
              <a:pPr>
                <a:defRPr/>
              </a:pPr>
              <a:t>13</a:t>
            </a:fld>
            <a:endParaRPr lang="en-US" dirty="0"/>
          </a:p>
        </p:txBody>
      </p:sp>
      <p:sp>
        <p:nvSpPr>
          <p:cNvPr id="18" name="Content Placeholder 2"/>
          <p:cNvSpPr txBox="1">
            <a:spLocks/>
          </p:cNvSpPr>
          <p:nvPr/>
        </p:nvSpPr>
        <p:spPr bwMode="auto">
          <a:xfrm>
            <a:off x="514350" y="3479800"/>
            <a:ext cx="847725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What are the nouns?	Central idea; summary</a:t>
            </a:r>
          </a:p>
          <a:p>
            <a:endParaRPr lang="en-US" sz="2800" dirty="0" smtClean="0"/>
          </a:p>
          <a:p>
            <a:r>
              <a:rPr lang="en-US" sz="2800" dirty="0" smtClean="0"/>
              <a:t>What are the verbs?	Determine; analyze; summarize</a:t>
            </a:r>
          </a:p>
          <a:p>
            <a:pPr lvl="1">
              <a:spcBef>
                <a:spcPts val="0"/>
              </a:spcBef>
            </a:pPr>
            <a:endParaRPr lang="en-US" sz="2400" dirty="0"/>
          </a:p>
        </p:txBody>
      </p:sp>
      <p:sp>
        <p:nvSpPr>
          <p:cNvPr id="16" name="Rectangle 15"/>
          <p:cNvSpPr/>
          <p:nvPr/>
        </p:nvSpPr>
        <p:spPr>
          <a:xfrm>
            <a:off x="4194172" y="3479800"/>
            <a:ext cx="3425828" cy="469900"/>
          </a:xfrm>
          <a:prstGeom prst="rect">
            <a:avLst/>
          </a:prstGeom>
          <a:solidFill>
            <a:srgbClr val="00FF00">
              <a:alpha val="38824"/>
            </a:srgbClr>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4194172" y="4533900"/>
            <a:ext cx="4657728" cy="419100"/>
          </a:xfrm>
          <a:prstGeom prst="rect">
            <a:avLst/>
          </a:prstGeom>
          <a:solidFill>
            <a:srgbClr val="00FFFF">
              <a:alpha val="47843"/>
            </a:srgbClr>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98678690"/>
              </p:ext>
            </p:extLst>
          </p:nvPr>
        </p:nvGraphicFramePr>
        <p:xfrm>
          <a:off x="514350" y="2057400"/>
          <a:ext cx="8077200" cy="923925"/>
        </p:xfrm>
        <a:graphic>
          <a:graphicData uri="http://schemas.openxmlformats.org/drawingml/2006/table">
            <a:tbl>
              <a:tblPr/>
              <a:tblGrid>
                <a:gridCol w="1600200"/>
                <a:gridCol w="6477000"/>
              </a:tblGrid>
              <a:tr h="838200">
                <a:tc>
                  <a:txBody>
                    <a:bodyPr/>
                    <a:lstStyle/>
                    <a:p>
                      <a:pPr algn="ctr" fontAlgn="ctr"/>
                      <a:r>
                        <a:rPr lang="en-US" sz="2000" b="0" i="0" u="none" strike="noStrike" dirty="0">
                          <a:solidFill>
                            <a:srgbClr val="000000"/>
                          </a:solidFill>
                          <a:effectLst/>
                          <a:latin typeface="Times New Roman"/>
                        </a:rPr>
                        <a:t>ELACC.7.RI.2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114300" indent="0" algn="l" fontAlgn="ctr"/>
                      <a:r>
                        <a:rPr lang="en-US" sz="2000" b="0" i="0" u="none" strike="noStrike" dirty="0">
                          <a:solidFill>
                            <a:srgbClr val="000000"/>
                          </a:solidFill>
                          <a:effectLst/>
                          <a:latin typeface="Times New Roman"/>
                        </a:rPr>
                        <a:t>Determine two or more central ideas in a text and analyze their development over the course of the text; provide an objective </a:t>
                      </a:r>
                      <a:r>
                        <a:rPr lang="en-US" sz="2000" b="0" i="0" u="none" strike="noStrike" dirty="0" smtClean="0">
                          <a:solidFill>
                            <a:srgbClr val="000000"/>
                          </a:solidFill>
                          <a:effectLst/>
                          <a:latin typeface="Times New Roman"/>
                        </a:rPr>
                        <a:t>summary</a:t>
                      </a:r>
                      <a:r>
                        <a:rPr lang="en-US" sz="2000" b="0" i="0" u="none" strike="noStrike" baseline="0" dirty="0" smtClean="0">
                          <a:solidFill>
                            <a:srgbClr val="000000"/>
                          </a:solidFill>
                          <a:effectLst/>
                          <a:latin typeface="Times New Roman"/>
                        </a:rPr>
                        <a:t> </a:t>
                      </a:r>
                      <a:r>
                        <a:rPr lang="en-US" sz="2000" b="0" i="0" u="none" strike="noStrike" dirty="0" smtClean="0">
                          <a:solidFill>
                            <a:srgbClr val="000000"/>
                          </a:solidFill>
                          <a:effectLst/>
                          <a:latin typeface="Times New Roman"/>
                        </a:rPr>
                        <a:t>of </a:t>
                      </a:r>
                      <a:r>
                        <a:rPr lang="en-US" sz="2000" b="0" i="0" u="none" strike="noStrike" dirty="0">
                          <a:solidFill>
                            <a:srgbClr val="000000"/>
                          </a:solidFill>
                          <a:effectLst/>
                          <a:latin typeface="Times New Roman"/>
                        </a:rPr>
                        <a:t>the text.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4448755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Unpacking the Standards</a:t>
            </a:r>
            <a:endParaRPr lang="en-US" sz="4000" dirty="0"/>
          </a:p>
        </p:txBody>
      </p:sp>
      <p:sp>
        <p:nvSpPr>
          <p:cNvPr id="3" name="Content Placeholder 2"/>
          <p:cNvSpPr>
            <a:spLocks noGrp="1"/>
          </p:cNvSpPr>
          <p:nvPr>
            <p:ph idx="1"/>
          </p:nvPr>
        </p:nvSpPr>
        <p:spPr>
          <a:xfrm>
            <a:off x="381000" y="1752600"/>
            <a:ext cx="8534400" cy="3733800"/>
          </a:xfrm>
        </p:spPr>
        <p:txBody>
          <a:bodyPr/>
          <a:lstStyle/>
          <a:p>
            <a:pPr>
              <a:spcAft>
                <a:spcPts val="600"/>
              </a:spcAft>
            </a:pPr>
            <a:r>
              <a:rPr lang="en-US" dirty="0" smtClean="0"/>
              <a:t>What are the Essential Skills?</a:t>
            </a:r>
            <a:endParaRPr lang="en-US" dirty="0"/>
          </a:p>
          <a:p>
            <a:pPr lvl="1">
              <a:spcAft>
                <a:spcPts val="600"/>
              </a:spcAft>
            </a:pPr>
            <a:r>
              <a:rPr lang="en-US" dirty="0"/>
              <a:t>I can determine the central </a:t>
            </a:r>
            <a:r>
              <a:rPr lang="en-US" dirty="0" smtClean="0"/>
              <a:t>idea from </a:t>
            </a:r>
            <a:r>
              <a:rPr lang="en-US" dirty="0"/>
              <a:t>a text</a:t>
            </a:r>
            <a:r>
              <a:rPr lang="en-US" dirty="0" smtClean="0"/>
              <a:t>.</a:t>
            </a:r>
          </a:p>
          <a:p>
            <a:pPr lvl="2">
              <a:spcAft>
                <a:spcPts val="600"/>
              </a:spcAft>
            </a:pPr>
            <a:r>
              <a:rPr lang="en-US" dirty="0" smtClean="0"/>
              <a:t>I can determine two or more central ideas from the text.</a:t>
            </a:r>
            <a:endParaRPr lang="en-US" dirty="0"/>
          </a:p>
          <a:p>
            <a:pPr lvl="2">
              <a:spcAft>
                <a:spcPts val="600"/>
              </a:spcAft>
            </a:pPr>
            <a:r>
              <a:rPr lang="en-US" dirty="0"/>
              <a:t>I can analyze the development of the central idea(s).</a:t>
            </a:r>
          </a:p>
          <a:p>
            <a:pPr lvl="1">
              <a:spcAft>
                <a:spcPts val="600"/>
              </a:spcAft>
            </a:pPr>
            <a:r>
              <a:rPr lang="en-US" dirty="0"/>
              <a:t>I can summarize the text</a:t>
            </a:r>
            <a:r>
              <a:rPr lang="en-US" dirty="0" smtClean="0"/>
              <a:t>.</a:t>
            </a:r>
          </a:p>
          <a:p>
            <a:pPr lvl="2">
              <a:spcAft>
                <a:spcPts val="600"/>
              </a:spcAft>
            </a:pPr>
            <a:r>
              <a:rPr lang="en-US" dirty="0" smtClean="0"/>
              <a:t>I can provide an objective summary of the text.</a:t>
            </a:r>
            <a:endParaRPr lang="en-US" dirty="0"/>
          </a:p>
          <a:p>
            <a:endParaRPr lang="en-US" dirty="0"/>
          </a:p>
        </p:txBody>
      </p:sp>
      <p:sp>
        <p:nvSpPr>
          <p:cNvPr id="4" name="Slide Number Placeholder 3"/>
          <p:cNvSpPr>
            <a:spLocks noGrp="1"/>
          </p:cNvSpPr>
          <p:nvPr>
            <p:ph type="sldNum" sz="quarter" idx="11"/>
          </p:nvPr>
        </p:nvSpPr>
        <p:spPr/>
        <p:txBody>
          <a:bodyPr/>
          <a:lstStyle/>
          <a:p>
            <a:pPr>
              <a:defRPr/>
            </a:pPr>
            <a:fld id="{0608B555-15A9-4931-9609-C21B9C223B05}" type="slidenum">
              <a:rPr lang="en-US" smtClean="0"/>
              <a:pPr>
                <a:defRPr/>
              </a:pPr>
              <a:t>14</a:t>
            </a:fld>
            <a:endParaRPr lang="en-US" dirty="0"/>
          </a:p>
        </p:txBody>
      </p:sp>
    </p:spTree>
    <p:extLst>
      <p:ext uri="{BB962C8B-B14F-4D97-AF65-F5344CB8AC3E}">
        <p14:creationId xmlns:p14="http://schemas.microsoft.com/office/powerpoint/2010/main" val="553863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Unpacking the Standards</a:t>
            </a:r>
            <a:endParaRPr lang="en-US" sz="4000" dirty="0"/>
          </a:p>
        </p:txBody>
      </p:sp>
      <p:sp>
        <p:nvSpPr>
          <p:cNvPr id="3" name="Content Placeholder 2"/>
          <p:cNvSpPr>
            <a:spLocks noGrp="1"/>
          </p:cNvSpPr>
          <p:nvPr>
            <p:ph idx="1"/>
          </p:nvPr>
        </p:nvSpPr>
        <p:spPr/>
        <p:txBody>
          <a:bodyPr/>
          <a:lstStyle/>
          <a:p>
            <a:pPr marL="0" indent="0">
              <a:buNone/>
            </a:pPr>
            <a:r>
              <a:rPr lang="en-US" dirty="0" smtClean="0"/>
              <a:t>Defining the nouns</a:t>
            </a:r>
          </a:p>
          <a:p>
            <a:endParaRPr lang="en-US" sz="1200" dirty="0" smtClean="0"/>
          </a:p>
          <a:p>
            <a:r>
              <a:rPr lang="en-US" b="1" dirty="0" smtClean="0"/>
              <a:t>Central idea: </a:t>
            </a:r>
            <a:r>
              <a:rPr lang="en-US" dirty="0" smtClean="0"/>
              <a:t>the </a:t>
            </a:r>
            <a:r>
              <a:rPr lang="en-US" dirty="0"/>
              <a:t>central, unifying </a:t>
            </a:r>
            <a:r>
              <a:rPr lang="en-US" dirty="0" smtClean="0"/>
              <a:t>idea</a:t>
            </a:r>
            <a:r>
              <a:rPr lang="en-US" dirty="0" smtClean="0">
                <a:solidFill>
                  <a:srgbClr val="FF0000"/>
                </a:solidFill>
              </a:rPr>
              <a:t> </a:t>
            </a:r>
            <a:r>
              <a:rPr lang="en-US" dirty="0" smtClean="0"/>
              <a:t>of </a:t>
            </a:r>
            <a:r>
              <a:rPr lang="en-US" dirty="0"/>
              <a:t>the </a:t>
            </a:r>
            <a:r>
              <a:rPr lang="en-US" dirty="0" smtClean="0"/>
              <a:t>informational text</a:t>
            </a:r>
            <a:endParaRPr lang="en-US" dirty="0"/>
          </a:p>
          <a:p>
            <a:pPr lvl="1"/>
            <a:r>
              <a:rPr lang="en-US" sz="2400" dirty="0"/>
              <a:t>Ties together all the other </a:t>
            </a:r>
            <a:r>
              <a:rPr lang="en-US" sz="2400" dirty="0" smtClean="0"/>
              <a:t>ideas</a:t>
            </a:r>
          </a:p>
          <a:p>
            <a:r>
              <a:rPr lang="en-US" b="1" dirty="0" smtClean="0"/>
              <a:t>Summary: </a:t>
            </a:r>
            <a:r>
              <a:rPr lang="en-US" dirty="0" smtClean="0"/>
              <a:t>a</a:t>
            </a:r>
            <a:r>
              <a:rPr lang="en-US" b="1" dirty="0" smtClean="0"/>
              <a:t> </a:t>
            </a:r>
            <a:r>
              <a:rPr lang="en-US" sz="3200" dirty="0" smtClean="0"/>
              <a:t>concise </a:t>
            </a:r>
            <a:r>
              <a:rPr lang="en-US" sz="3200" dirty="0"/>
              <a:t>retelling of </a:t>
            </a:r>
            <a:r>
              <a:rPr lang="en-US" sz="3200" dirty="0" smtClean="0"/>
              <a:t>a text</a:t>
            </a:r>
            <a:endParaRPr lang="en-US" sz="3200" dirty="0"/>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0608B555-15A9-4931-9609-C21B9C223B05}" type="slidenum">
              <a:rPr lang="en-US" smtClean="0"/>
              <a:pPr>
                <a:defRPr/>
              </a:pPr>
              <a:t>15</a:t>
            </a:fld>
            <a:endParaRPr lang="en-US" dirty="0"/>
          </a:p>
        </p:txBody>
      </p:sp>
    </p:spTree>
    <p:extLst>
      <p:ext uri="{BB962C8B-B14F-4D97-AF65-F5344CB8AC3E}">
        <p14:creationId xmlns:p14="http://schemas.microsoft.com/office/powerpoint/2010/main" val="2310812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z="4000" dirty="0" smtClean="0"/>
              <a:t>Unpacking the Standards</a:t>
            </a:r>
            <a:endParaRPr lang="en-US" sz="4000" dirty="0"/>
          </a:p>
        </p:txBody>
      </p:sp>
      <p:sp>
        <p:nvSpPr>
          <p:cNvPr id="3" name="Content Placeholder 2"/>
          <p:cNvSpPr>
            <a:spLocks noGrp="1"/>
          </p:cNvSpPr>
          <p:nvPr>
            <p:ph idx="1"/>
          </p:nvPr>
        </p:nvSpPr>
        <p:spPr>
          <a:xfrm>
            <a:off x="457200" y="1752600"/>
            <a:ext cx="8229600" cy="4114800"/>
          </a:xfrm>
        </p:spPr>
        <p:txBody>
          <a:bodyPr/>
          <a:lstStyle/>
          <a:p>
            <a:pPr marL="0" indent="0">
              <a:buNone/>
            </a:pPr>
            <a:r>
              <a:rPr lang="en-US" dirty="0" smtClean="0"/>
              <a:t>Defining the verbs</a:t>
            </a:r>
            <a:endParaRPr lang="en-US" sz="1200" dirty="0" smtClean="0"/>
          </a:p>
          <a:p>
            <a:r>
              <a:rPr lang="en-US" b="1" dirty="0" smtClean="0"/>
              <a:t>Determine: </a:t>
            </a:r>
            <a:r>
              <a:rPr lang="en-US" sz="2800" dirty="0" smtClean="0"/>
              <a:t>to find out or ascertain information from the text (e.g., central idea)</a:t>
            </a:r>
          </a:p>
          <a:p>
            <a:r>
              <a:rPr lang="en-US" b="1" dirty="0" smtClean="0"/>
              <a:t>Analyze</a:t>
            </a:r>
            <a:r>
              <a:rPr lang="en-US" dirty="0" smtClean="0"/>
              <a:t>: </a:t>
            </a:r>
            <a:r>
              <a:rPr lang="en-US" sz="2800" dirty="0" smtClean="0"/>
              <a:t>to look critically at the different parts of the text, that together, build to one central idea</a:t>
            </a:r>
          </a:p>
          <a:p>
            <a:r>
              <a:rPr lang="en-US" b="1" dirty="0" smtClean="0"/>
              <a:t>Summarize</a:t>
            </a:r>
            <a:r>
              <a:rPr lang="en-US" dirty="0" smtClean="0"/>
              <a:t>: </a:t>
            </a:r>
            <a:r>
              <a:rPr lang="en-US" sz="2800" dirty="0" smtClean="0"/>
              <a:t>to retell the </a:t>
            </a:r>
            <a:r>
              <a:rPr lang="en-US" sz="2800" dirty="0"/>
              <a:t>main points </a:t>
            </a:r>
            <a:r>
              <a:rPr lang="en-US" sz="2800" dirty="0" smtClean="0"/>
              <a:t>of the text succinctly (e.g., what was the text about?)</a:t>
            </a:r>
            <a:endParaRPr lang="en-US" sz="2800" dirty="0"/>
          </a:p>
          <a:p>
            <a:endParaRPr lang="en-US" dirty="0"/>
          </a:p>
          <a:p>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0608B555-15A9-4931-9609-C21B9C223B05}" type="slidenum">
              <a:rPr lang="en-US" smtClean="0"/>
              <a:pPr>
                <a:defRPr/>
              </a:pPr>
              <a:t>16</a:t>
            </a:fld>
            <a:endParaRPr lang="en-US" dirty="0"/>
          </a:p>
        </p:txBody>
      </p:sp>
    </p:spTree>
    <p:extLst>
      <p:ext uri="{BB962C8B-B14F-4D97-AF65-F5344CB8AC3E}">
        <p14:creationId xmlns:p14="http://schemas.microsoft.com/office/powerpoint/2010/main" val="844293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Choosing the Standards-Based </a:t>
            </a:r>
            <a:br>
              <a:rPr lang="en-US" sz="4000" dirty="0"/>
            </a:br>
            <a:r>
              <a:rPr lang="en-US" sz="4000" dirty="0"/>
              <a:t>Skill for Assessment</a:t>
            </a:r>
          </a:p>
        </p:txBody>
      </p:sp>
      <p:sp>
        <p:nvSpPr>
          <p:cNvPr id="8" name="Content Placeholder 7"/>
          <p:cNvSpPr>
            <a:spLocks noGrp="1"/>
          </p:cNvSpPr>
          <p:nvPr>
            <p:ph sz="half" idx="2"/>
          </p:nvPr>
        </p:nvSpPr>
        <p:spPr>
          <a:xfrm>
            <a:off x="247650" y="2895600"/>
            <a:ext cx="4191000" cy="1676400"/>
          </a:xfrm>
          <a:ln>
            <a:solidFill>
              <a:schemeClr val="tx1"/>
            </a:solidFill>
          </a:ln>
        </p:spPr>
        <p:txBody>
          <a:bodyPr/>
          <a:lstStyle/>
          <a:p>
            <a:pPr marL="0" indent="0">
              <a:buNone/>
            </a:pPr>
            <a:r>
              <a:rPr lang="en-US" sz="2000" dirty="0"/>
              <a:t>What is the noun?	c</a:t>
            </a:r>
            <a:r>
              <a:rPr lang="en-US" sz="2000" dirty="0" smtClean="0"/>
              <a:t>entral idea</a:t>
            </a:r>
            <a:endParaRPr lang="en-US" sz="2000" dirty="0"/>
          </a:p>
          <a:p>
            <a:pPr marL="0" indent="0">
              <a:buNone/>
            </a:pPr>
            <a:r>
              <a:rPr lang="en-US" sz="2000" dirty="0"/>
              <a:t>What is the verb?		d</a:t>
            </a:r>
            <a:r>
              <a:rPr lang="en-US" sz="2000" dirty="0" smtClean="0"/>
              <a:t>etermine</a:t>
            </a:r>
          </a:p>
          <a:p>
            <a:pPr marL="0" indent="0">
              <a:buNone/>
            </a:pPr>
            <a:r>
              <a:rPr lang="en-US" sz="2000" dirty="0" smtClean="0"/>
              <a:t>What </a:t>
            </a:r>
            <a:r>
              <a:rPr lang="en-US" sz="2000" dirty="0"/>
              <a:t>are the supporting concepts</a:t>
            </a:r>
            <a:r>
              <a:rPr lang="en-US" sz="2000" dirty="0" smtClean="0"/>
              <a:t>:</a:t>
            </a:r>
          </a:p>
          <a:p>
            <a:pPr marL="0" indent="0">
              <a:buNone/>
            </a:pPr>
            <a:r>
              <a:rPr lang="en-US" sz="2000" dirty="0"/>
              <a:t>	 </a:t>
            </a:r>
            <a:r>
              <a:rPr lang="en-US" sz="2000" dirty="0" smtClean="0"/>
              <a:t>                 development</a:t>
            </a:r>
            <a:endParaRPr lang="en-US" sz="2000" dirty="0"/>
          </a:p>
          <a:p>
            <a:pPr marL="2743200" lvl="6" indent="0">
              <a:spcBef>
                <a:spcPts val="0"/>
              </a:spcBef>
              <a:buNone/>
            </a:pPr>
            <a:endParaRPr lang="en-US" sz="800" dirty="0" smtClean="0"/>
          </a:p>
          <a:p>
            <a:pPr marL="0" indent="0">
              <a:buNone/>
            </a:pPr>
            <a:endParaRPr lang="en-US" sz="2000" dirty="0"/>
          </a:p>
        </p:txBody>
      </p:sp>
      <p:sp>
        <p:nvSpPr>
          <p:cNvPr id="10" name="Content Placeholder 9"/>
          <p:cNvSpPr>
            <a:spLocks noGrp="1"/>
          </p:cNvSpPr>
          <p:nvPr>
            <p:ph sz="quarter" idx="4"/>
          </p:nvPr>
        </p:nvSpPr>
        <p:spPr>
          <a:xfrm>
            <a:off x="4552950" y="2895599"/>
            <a:ext cx="4343400" cy="1676401"/>
          </a:xfrm>
          <a:ln>
            <a:solidFill>
              <a:schemeClr val="tx1"/>
            </a:solidFill>
          </a:ln>
        </p:spPr>
        <p:txBody>
          <a:bodyPr/>
          <a:lstStyle/>
          <a:p>
            <a:pPr marL="0" indent="0">
              <a:buNone/>
            </a:pPr>
            <a:r>
              <a:rPr lang="en-US" sz="2000" dirty="0"/>
              <a:t>What is the noun?	</a:t>
            </a:r>
            <a:r>
              <a:rPr lang="en-US" sz="2000" dirty="0" smtClean="0"/>
              <a:t>summary</a:t>
            </a:r>
            <a:endParaRPr lang="en-US" sz="2000" dirty="0"/>
          </a:p>
          <a:p>
            <a:pPr marL="0" indent="0">
              <a:buNone/>
            </a:pPr>
            <a:r>
              <a:rPr lang="en-US" sz="2000" dirty="0"/>
              <a:t>What is the verb?		</a:t>
            </a:r>
            <a:r>
              <a:rPr lang="en-US" sz="2000" dirty="0" smtClean="0"/>
              <a:t>summarize</a:t>
            </a:r>
            <a:endParaRPr lang="en-US" sz="2000" dirty="0"/>
          </a:p>
          <a:p>
            <a:pPr marL="0" indent="0">
              <a:buNone/>
            </a:pPr>
            <a:r>
              <a:rPr lang="en-US" sz="2000" dirty="0"/>
              <a:t>What are the supporting </a:t>
            </a:r>
            <a:r>
              <a:rPr lang="en-US" sz="2000" dirty="0" smtClean="0"/>
              <a:t>concepts:</a:t>
            </a:r>
            <a:endParaRPr lang="en-US" sz="800" dirty="0" smtClean="0"/>
          </a:p>
          <a:p>
            <a:pPr marL="0" indent="0">
              <a:spcBef>
                <a:spcPts val="1000"/>
              </a:spcBef>
              <a:buNone/>
            </a:pPr>
            <a:r>
              <a:rPr lang="en-US" sz="2000" dirty="0" smtClean="0"/>
              <a:t>   		         objectivity</a:t>
            </a:r>
            <a:r>
              <a:rPr lang="en-US" sz="2000" dirty="0" smtClean="0">
                <a:solidFill>
                  <a:srgbClr val="FF0000"/>
                </a:solidFill>
              </a:rPr>
              <a:t> </a:t>
            </a:r>
            <a:endParaRPr lang="en-US" sz="2000" dirty="0">
              <a:solidFill>
                <a:srgbClr val="FF0000"/>
              </a:solidFill>
            </a:endParaRPr>
          </a:p>
          <a:p>
            <a:pPr marL="0" indent="0">
              <a:buNone/>
            </a:pPr>
            <a:endParaRPr lang="en-US" sz="2000" dirty="0"/>
          </a:p>
        </p:txBody>
      </p:sp>
      <p:sp>
        <p:nvSpPr>
          <p:cNvPr id="4" name="Slide Number Placeholder 3"/>
          <p:cNvSpPr>
            <a:spLocks noGrp="1"/>
          </p:cNvSpPr>
          <p:nvPr>
            <p:ph type="sldNum" sz="quarter" idx="10"/>
          </p:nvPr>
        </p:nvSpPr>
        <p:spPr>
          <a:xfrm>
            <a:off x="7846247" y="6324600"/>
            <a:ext cx="1066800" cy="365125"/>
          </a:xfrm>
        </p:spPr>
        <p:txBody>
          <a:bodyPr/>
          <a:lstStyle/>
          <a:p>
            <a:pPr>
              <a:defRPr/>
            </a:pPr>
            <a:fld id="{18D6BBE3-2A52-4E0B-96BB-5B1F26ADCEA2}" type="slidenum">
              <a:rPr lang="en-US" smtClean="0"/>
              <a:pPr>
                <a:defRPr/>
              </a:pPr>
              <a:t>17</a:t>
            </a:fld>
            <a:endParaRPr lang="en-US" dirty="0"/>
          </a:p>
        </p:txBody>
      </p:sp>
      <p:sp>
        <p:nvSpPr>
          <p:cNvPr id="11" name="Rectangle 10"/>
          <p:cNvSpPr/>
          <p:nvPr/>
        </p:nvSpPr>
        <p:spPr>
          <a:xfrm>
            <a:off x="3057524" y="2962273"/>
            <a:ext cx="1285875" cy="333375"/>
          </a:xfrm>
          <a:prstGeom prst="rect">
            <a:avLst/>
          </a:prstGeom>
          <a:solidFill>
            <a:srgbClr val="00FF00">
              <a:alpha val="48000"/>
            </a:srgbClr>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3057525" y="3352800"/>
            <a:ext cx="1143000" cy="342900"/>
          </a:xfrm>
          <a:prstGeom prst="rect">
            <a:avLst/>
          </a:prstGeom>
          <a:solidFill>
            <a:srgbClr val="00FFFF">
              <a:alpha val="47843"/>
            </a:srgbClr>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7381875" y="2962274"/>
            <a:ext cx="1066800" cy="333376"/>
          </a:xfrm>
          <a:prstGeom prst="rect">
            <a:avLst/>
          </a:prstGeom>
          <a:solidFill>
            <a:srgbClr val="00FF00">
              <a:alpha val="48000"/>
            </a:srgbClr>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7381875" y="3371850"/>
            <a:ext cx="1219200" cy="304800"/>
          </a:xfrm>
          <a:prstGeom prst="rect">
            <a:avLst/>
          </a:prstGeom>
          <a:solidFill>
            <a:srgbClr val="00FFFF">
              <a:alpha val="47843"/>
            </a:srgbClr>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247650" y="2133600"/>
            <a:ext cx="4191000" cy="381000"/>
          </a:xfrm>
          <a:prstGeom prst="rect">
            <a:avLst/>
          </a:prstGeom>
          <a:noFill/>
          <a:ln>
            <a:solidFill>
              <a:schemeClr val="tx1"/>
            </a:solidFill>
          </a:ln>
        </p:spPr>
        <p:txBody>
          <a:bodyPr wrap="square" rtlCol="0">
            <a:spAutoFit/>
          </a:bodyPr>
          <a:lstStyle/>
          <a:p>
            <a:r>
              <a:rPr lang="en-US" dirty="0" smtClean="0">
                <a:latin typeface="+mn-lt"/>
              </a:rPr>
              <a:t>Skill:  determine central idea</a:t>
            </a:r>
            <a:endParaRPr lang="en-US" dirty="0">
              <a:latin typeface="+mn-lt"/>
            </a:endParaRPr>
          </a:p>
        </p:txBody>
      </p:sp>
      <p:sp>
        <p:nvSpPr>
          <p:cNvPr id="20" name="TextBox 19"/>
          <p:cNvSpPr txBox="1"/>
          <p:nvPr/>
        </p:nvSpPr>
        <p:spPr>
          <a:xfrm>
            <a:off x="4572000" y="2133600"/>
            <a:ext cx="4343400" cy="381000"/>
          </a:xfrm>
          <a:prstGeom prst="rect">
            <a:avLst/>
          </a:prstGeom>
          <a:noFill/>
          <a:ln>
            <a:solidFill>
              <a:schemeClr val="tx1"/>
            </a:solidFill>
          </a:ln>
        </p:spPr>
        <p:txBody>
          <a:bodyPr wrap="square" rtlCol="0">
            <a:spAutoFit/>
          </a:bodyPr>
          <a:lstStyle/>
          <a:p>
            <a:r>
              <a:rPr lang="en-US" dirty="0" smtClean="0">
                <a:latin typeface="+mn-lt"/>
              </a:rPr>
              <a:t>Skill:  summarize text</a:t>
            </a:r>
            <a:endParaRPr lang="en-US" dirty="0">
              <a:latin typeface="+mn-lt"/>
            </a:endParaRPr>
          </a:p>
        </p:txBody>
      </p:sp>
    </p:spTree>
    <p:extLst>
      <p:ext uri="{BB962C8B-B14F-4D97-AF65-F5344CB8AC3E}">
        <p14:creationId xmlns:p14="http://schemas.microsoft.com/office/powerpoint/2010/main" val="1275815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ECB7"/>
            </a:gs>
            <a:gs pos="66000">
              <a:schemeClr val="bg1"/>
            </a:gs>
            <a:gs pos="100000">
              <a:srgbClr val="FFECB7"/>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4000" dirty="0" smtClean="0"/>
              <a:t>Designing the Assessment Task</a:t>
            </a:r>
            <a:endParaRPr lang="en-US" sz="4000" dirty="0"/>
          </a:p>
        </p:txBody>
      </p:sp>
      <p:sp>
        <p:nvSpPr>
          <p:cNvPr id="3" name="Content Placeholder 2"/>
          <p:cNvSpPr>
            <a:spLocks noGrp="1"/>
          </p:cNvSpPr>
          <p:nvPr>
            <p:ph idx="1"/>
          </p:nvPr>
        </p:nvSpPr>
        <p:spPr>
          <a:xfrm>
            <a:off x="179986" y="1219201"/>
            <a:ext cx="4114800" cy="4525963"/>
          </a:xfrm>
        </p:spPr>
        <p:txBody>
          <a:bodyPr/>
          <a:lstStyle/>
          <a:p>
            <a:pPr marL="0" indent="0">
              <a:buNone/>
            </a:pPr>
            <a:r>
              <a:rPr lang="en-US" sz="1800" dirty="0" smtClean="0"/>
              <a:t>Students </a:t>
            </a:r>
            <a:r>
              <a:rPr lang="en-US" sz="1800" dirty="0"/>
              <a:t>can demonstrate knowledge of this </a:t>
            </a:r>
            <a:r>
              <a:rPr lang="en-US" sz="1800" dirty="0" smtClean="0"/>
              <a:t>ELA </a:t>
            </a:r>
            <a:r>
              <a:rPr lang="en-US" sz="1800" dirty="0"/>
              <a:t>standard through identification of the central idea </a:t>
            </a:r>
            <a:r>
              <a:rPr lang="en-US" sz="1800" b="1" dirty="0"/>
              <a:t>OR</a:t>
            </a:r>
            <a:r>
              <a:rPr lang="en-US" sz="1800" dirty="0"/>
              <a:t> through summary. </a:t>
            </a:r>
            <a:endParaRPr lang="en-US" sz="1800" dirty="0" smtClean="0"/>
          </a:p>
          <a:p>
            <a:pPr marL="225425" indent="0">
              <a:buNone/>
            </a:pPr>
            <a:r>
              <a:rPr lang="en-US" sz="1800" dirty="0" smtClean="0"/>
              <a:t>This </a:t>
            </a:r>
            <a:r>
              <a:rPr lang="en-US" sz="1800" dirty="0"/>
              <a:t>assessment task addresses an essential skill of the standard as it requires the student to provide a summary of the </a:t>
            </a:r>
            <a:r>
              <a:rPr lang="en-US" sz="1800" dirty="0" smtClean="0"/>
              <a:t>informational text</a:t>
            </a:r>
            <a:r>
              <a:rPr lang="en-US" sz="1800" dirty="0"/>
              <a:t>. In order to align, it is essential that the summary link directly back to the text the student has read/had read to him.</a:t>
            </a:r>
          </a:p>
          <a:p>
            <a:pPr marL="225425" indent="0">
              <a:spcBef>
                <a:spcPts val="0"/>
              </a:spcBef>
              <a:buNone/>
            </a:pPr>
            <a:endParaRPr lang="en-US" sz="1200" dirty="0" smtClean="0"/>
          </a:p>
          <a:p>
            <a:pPr marL="225425" indent="0">
              <a:spcBef>
                <a:spcPts val="0"/>
              </a:spcBef>
              <a:buNone/>
            </a:pPr>
            <a:r>
              <a:rPr lang="en-US" sz="1800" dirty="0" smtClean="0"/>
              <a:t>The </a:t>
            </a:r>
            <a:r>
              <a:rPr lang="en-US" sz="1800" dirty="0"/>
              <a:t>task can be adapted to the appropriate level of </a:t>
            </a:r>
            <a:r>
              <a:rPr lang="en-US" sz="1800" dirty="0" smtClean="0"/>
              <a:t>challenge </a:t>
            </a:r>
            <a:r>
              <a:rPr lang="en-US" sz="1800" dirty="0"/>
              <a:t>in the way in </a:t>
            </a:r>
            <a:r>
              <a:rPr lang="en-US" sz="1800" dirty="0" smtClean="0"/>
              <a:t>which </a:t>
            </a:r>
            <a:r>
              <a:rPr lang="en-US" sz="1800" dirty="0"/>
              <a:t>students retell the facts. As presented here, students can choose sentence </a:t>
            </a:r>
            <a:r>
              <a:rPr lang="en-US" sz="1800" dirty="0" smtClean="0"/>
              <a:t>strips. They </a:t>
            </a:r>
            <a:r>
              <a:rPr lang="en-US" sz="1800" dirty="0"/>
              <a:t>can </a:t>
            </a:r>
            <a:r>
              <a:rPr lang="en-US" sz="1800" dirty="0" smtClean="0"/>
              <a:t>also write </a:t>
            </a:r>
            <a:r>
              <a:rPr lang="en-US" sz="1800" dirty="0"/>
              <a:t>their own summary, </a:t>
            </a:r>
            <a:r>
              <a:rPr lang="en-US" sz="1800" dirty="0" smtClean="0"/>
              <a:t>have </a:t>
            </a:r>
            <a:r>
              <a:rPr lang="en-US" sz="1800" dirty="0"/>
              <a:t>a verbal summary </a:t>
            </a:r>
            <a:r>
              <a:rPr lang="en-US" sz="1800" dirty="0" smtClean="0"/>
              <a:t>scribed, or complete a summary with appropriate picture symbols.</a:t>
            </a:r>
            <a:endParaRPr lang="en-US" sz="1800" dirty="0"/>
          </a:p>
        </p:txBody>
      </p:sp>
      <p:sp>
        <p:nvSpPr>
          <p:cNvPr id="4" name="Slide Number Placeholder 3"/>
          <p:cNvSpPr>
            <a:spLocks noGrp="1"/>
          </p:cNvSpPr>
          <p:nvPr>
            <p:ph type="sldNum" sz="quarter" idx="11"/>
          </p:nvPr>
        </p:nvSpPr>
        <p:spPr/>
        <p:txBody>
          <a:bodyPr/>
          <a:lstStyle/>
          <a:p>
            <a:pPr>
              <a:defRPr/>
            </a:pPr>
            <a:fld id="{0608B555-15A9-4931-9609-C21B9C223B05}" type="slidenum">
              <a:rPr lang="en-US" smtClean="0"/>
              <a:pPr>
                <a:defRPr/>
              </a:pPr>
              <a:t>18</a:t>
            </a:fld>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4786" y="1219201"/>
            <a:ext cx="4090390" cy="532447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0912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Describing the Assessment Task as it Relates to the Standard</a:t>
            </a:r>
            <a:endParaRPr lang="en-US" sz="4000" dirty="0"/>
          </a:p>
        </p:txBody>
      </p:sp>
      <p:sp>
        <p:nvSpPr>
          <p:cNvPr id="3" name="Content Placeholder 2"/>
          <p:cNvSpPr>
            <a:spLocks noGrp="1"/>
          </p:cNvSpPr>
          <p:nvPr>
            <p:ph idx="1"/>
          </p:nvPr>
        </p:nvSpPr>
        <p:spPr>
          <a:xfrm>
            <a:off x="457200" y="1905000"/>
            <a:ext cx="8229600" cy="4525963"/>
          </a:xfrm>
        </p:spPr>
        <p:txBody>
          <a:bodyPr/>
          <a:lstStyle/>
          <a:p>
            <a:r>
              <a:rPr lang="en-US" sz="2800" dirty="0" smtClean="0"/>
              <a:t>The task description </a:t>
            </a:r>
            <a:r>
              <a:rPr lang="en-US" sz="2800" b="1" dirty="0" smtClean="0"/>
              <a:t>MUST</a:t>
            </a:r>
            <a:r>
              <a:rPr lang="en-US" sz="2800" dirty="0" smtClean="0"/>
              <a:t> relate back to the intent of the standard and element/indicator.</a:t>
            </a:r>
          </a:p>
          <a:p>
            <a:pPr lvl="1"/>
            <a:r>
              <a:rPr lang="en-US" sz="2400" dirty="0" smtClean="0"/>
              <a:t>The student can access a task in a variety of ways and levels as appropriate to the individual student.</a:t>
            </a:r>
          </a:p>
          <a:p>
            <a:pPr lvl="1"/>
            <a:r>
              <a:rPr lang="en-US" sz="2400" dirty="0" smtClean="0"/>
              <a:t>However, it is crucial the task description focus on the skill as it connects to the standard.</a:t>
            </a:r>
          </a:p>
          <a:p>
            <a:pPr lvl="1"/>
            <a:r>
              <a:rPr lang="en-US" sz="2400" dirty="0" smtClean="0"/>
              <a:t>Try to use words from the standard/element that best demonstrate the essence.</a:t>
            </a:r>
          </a:p>
        </p:txBody>
      </p:sp>
      <p:sp>
        <p:nvSpPr>
          <p:cNvPr id="4" name="Slide Number Placeholder 3"/>
          <p:cNvSpPr>
            <a:spLocks noGrp="1"/>
          </p:cNvSpPr>
          <p:nvPr>
            <p:ph type="sldNum" sz="quarter" idx="11"/>
          </p:nvPr>
        </p:nvSpPr>
        <p:spPr/>
        <p:txBody>
          <a:bodyPr/>
          <a:lstStyle/>
          <a:p>
            <a:pPr>
              <a:defRPr/>
            </a:pPr>
            <a:fld id="{0608B555-15A9-4931-9609-C21B9C223B05}" type="slidenum">
              <a:rPr lang="en-US" smtClean="0"/>
              <a:pPr>
                <a:defRPr/>
              </a:pPr>
              <a:t>19</a:t>
            </a:fld>
            <a:endParaRPr lang="en-US" dirty="0"/>
          </a:p>
        </p:txBody>
      </p:sp>
    </p:spTree>
    <p:extLst>
      <p:ext uri="{BB962C8B-B14F-4D97-AF65-F5344CB8AC3E}">
        <p14:creationId xmlns:p14="http://schemas.microsoft.com/office/powerpoint/2010/main" val="3007740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09600" y="228600"/>
            <a:ext cx="8077200" cy="990600"/>
          </a:xfrm>
        </p:spPr>
        <p:txBody>
          <a:bodyPr/>
          <a:lstStyle/>
          <a:p>
            <a:pPr eaLnBrk="1" hangingPunct="1"/>
            <a:r>
              <a:rPr lang="en-US" sz="3600" dirty="0" smtClean="0">
                <a:solidFill>
                  <a:srgbClr val="663300"/>
                </a:solidFill>
              </a:rPr>
              <a:t>Welcome to Session </a:t>
            </a:r>
            <a:r>
              <a:rPr lang="en-US" sz="3600" dirty="0" smtClean="0">
                <a:solidFill>
                  <a:srgbClr val="663300"/>
                </a:solidFill>
              </a:rPr>
              <a:t>7 </a:t>
            </a:r>
            <a:r>
              <a:rPr lang="en-US" sz="3600" dirty="0" smtClean="0">
                <a:solidFill>
                  <a:srgbClr val="663300"/>
                </a:solidFill>
              </a:rPr>
              <a:t/>
            </a:r>
            <a:br>
              <a:rPr lang="en-US" sz="3600" dirty="0" smtClean="0">
                <a:solidFill>
                  <a:srgbClr val="663300"/>
                </a:solidFill>
              </a:rPr>
            </a:br>
            <a:r>
              <a:rPr lang="en-US" sz="3600" dirty="0" smtClean="0">
                <a:solidFill>
                  <a:srgbClr val="663300"/>
                </a:solidFill>
              </a:rPr>
              <a:t>Alignment</a:t>
            </a:r>
            <a:endParaRPr lang="en-US" dirty="0" smtClean="0"/>
          </a:p>
        </p:txBody>
      </p:sp>
      <p:sp>
        <p:nvSpPr>
          <p:cNvPr id="8195" name="Content Placeholder 2"/>
          <p:cNvSpPr>
            <a:spLocks noGrp="1"/>
          </p:cNvSpPr>
          <p:nvPr>
            <p:ph idx="1"/>
          </p:nvPr>
        </p:nvSpPr>
        <p:spPr>
          <a:xfrm>
            <a:off x="152400" y="1219200"/>
            <a:ext cx="8915400" cy="5257800"/>
          </a:xfrm>
        </p:spPr>
        <p:txBody>
          <a:bodyPr/>
          <a:lstStyle/>
          <a:p>
            <a:pPr marL="0" indent="0" algn="ctr" eaLnBrk="1" hangingPunct="1">
              <a:spcBef>
                <a:spcPts val="0"/>
              </a:spcBef>
              <a:spcAft>
                <a:spcPts val="0"/>
              </a:spcAft>
              <a:buFont typeface="Arial" charset="0"/>
              <a:buNone/>
              <a:defRPr/>
            </a:pPr>
            <a:r>
              <a:rPr lang="en-US" sz="2400" b="1" dirty="0" smtClean="0"/>
              <a:t>This session will begin at </a:t>
            </a:r>
            <a:r>
              <a:rPr lang="en-US" sz="2400" b="1" dirty="0"/>
              <a:t>1</a:t>
            </a:r>
            <a:r>
              <a:rPr lang="en-US" sz="2400" b="1" dirty="0" smtClean="0"/>
              <a:t>:00 </a:t>
            </a:r>
            <a:r>
              <a:rPr lang="en-US" sz="2400" b="1" dirty="0" smtClean="0"/>
              <a:t>p.m.  </a:t>
            </a:r>
          </a:p>
          <a:p>
            <a:pPr marL="0" indent="0" algn="ctr" eaLnBrk="1" hangingPunct="1">
              <a:spcBef>
                <a:spcPts val="0"/>
              </a:spcBef>
              <a:spcAft>
                <a:spcPts val="0"/>
              </a:spcAft>
              <a:buFont typeface="Arial" charset="0"/>
              <a:buNone/>
              <a:defRPr/>
            </a:pPr>
            <a:r>
              <a:rPr lang="en-US" sz="2000" b="1" dirty="0" smtClean="0">
                <a:solidFill>
                  <a:srgbClr val="663300"/>
                </a:solidFill>
              </a:rPr>
              <a:t>The </a:t>
            </a:r>
            <a:r>
              <a:rPr lang="en-US" sz="2000" b="1" dirty="0">
                <a:solidFill>
                  <a:srgbClr val="663300"/>
                </a:solidFill>
              </a:rPr>
              <a:t>power point is located in the GAA Presentations Portlet  at  this location: </a:t>
            </a:r>
            <a:endParaRPr lang="en-US" sz="2000" b="1" dirty="0" smtClean="0">
              <a:solidFill>
                <a:srgbClr val="663300"/>
              </a:solidFill>
            </a:endParaRPr>
          </a:p>
          <a:p>
            <a:pPr marL="0" lvl="1" indent="0" algn="ctr">
              <a:buNone/>
              <a:defRPr/>
            </a:pPr>
            <a:r>
              <a:rPr lang="en-US" sz="2400" dirty="0">
                <a:ea typeface="ＭＳ Ｐゴシック" pitchFamily="34" charset="-128"/>
                <a:hlinkClick r:id="rId2"/>
              </a:rPr>
              <a:t>http://www.gadoe.org/Curriculum-Instruction-and-Assessment/Assessment/Pages/GAA-Presentations.aspx</a:t>
            </a:r>
            <a:endParaRPr lang="en-US" sz="2400" dirty="0">
              <a:ea typeface="ＭＳ Ｐゴシック" pitchFamily="34" charset="-128"/>
            </a:endParaRPr>
          </a:p>
          <a:p>
            <a:pPr marL="0" lvl="1" indent="0" algn="ctr">
              <a:buFont typeface="Wingdings" pitchFamily="2" charset="2"/>
              <a:buNone/>
              <a:defRPr/>
            </a:pPr>
            <a:endParaRPr lang="en-US" dirty="0" smtClean="0">
              <a:ea typeface="ＭＳ Ｐゴシック" pitchFamily="34" charset="-128"/>
            </a:endParaRPr>
          </a:p>
          <a:p>
            <a:pPr marL="0" indent="0">
              <a:spcBef>
                <a:spcPts val="0"/>
              </a:spcBef>
              <a:spcAft>
                <a:spcPts val="600"/>
              </a:spcAft>
              <a:buNone/>
              <a:defRPr/>
            </a:pPr>
            <a:r>
              <a:rPr lang="en-US" sz="1600" b="1" dirty="0">
                <a:solidFill>
                  <a:srgbClr val="663300"/>
                </a:solidFill>
                <a:latin typeface="Arial" pitchFamily="34" charset="0"/>
                <a:cs typeface="Arial" pitchFamily="34" charset="0"/>
              </a:rPr>
              <a:t>Webinar Etiquette:</a:t>
            </a:r>
            <a:endParaRPr lang="en-US" sz="1600" dirty="0">
              <a:solidFill>
                <a:srgbClr val="663300"/>
              </a:solidFill>
              <a:latin typeface="Arial" pitchFamily="34" charset="0"/>
              <a:cs typeface="Arial" pitchFamily="34" charset="0"/>
            </a:endParaRPr>
          </a:p>
          <a:p>
            <a:pPr>
              <a:spcBef>
                <a:spcPts val="0"/>
              </a:spcBef>
              <a:buFont typeface="Courier New" pitchFamily="49" charset="0"/>
              <a:buChar char="o"/>
              <a:defRPr/>
            </a:pPr>
            <a:r>
              <a:rPr lang="en-US" sz="1600" dirty="0">
                <a:solidFill>
                  <a:srgbClr val="663300"/>
                </a:solidFill>
                <a:latin typeface="Arial" pitchFamily="34" charset="0"/>
                <a:cs typeface="Arial" pitchFamily="34" charset="0"/>
              </a:rPr>
              <a:t>Please use the Audio Setup Wizard in the Tools Menu to configure and test your audio settings before the presentation begins.</a:t>
            </a:r>
          </a:p>
          <a:p>
            <a:pPr>
              <a:buFont typeface="Courier New" pitchFamily="49" charset="0"/>
              <a:buChar char="o"/>
              <a:defRPr/>
            </a:pPr>
            <a:r>
              <a:rPr lang="en-US" sz="1600" dirty="0">
                <a:solidFill>
                  <a:srgbClr val="663300"/>
                </a:solidFill>
                <a:latin typeface="Arial" pitchFamily="34" charset="0"/>
                <a:cs typeface="Arial" pitchFamily="34" charset="0"/>
              </a:rPr>
              <a:t>To eliminate interference from background noise in your area, please leave the Talk Button on mute if you are not speaking.</a:t>
            </a:r>
          </a:p>
          <a:p>
            <a:pPr>
              <a:buFont typeface="Courier New" pitchFamily="49" charset="0"/>
              <a:buChar char="o"/>
              <a:defRPr/>
            </a:pPr>
            <a:r>
              <a:rPr lang="en-US" sz="1600" dirty="0">
                <a:solidFill>
                  <a:srgbClr val="663300"/>
                </a:solidFill>
                <a:latin typeface="Arial" pitchFamily="34" charset="0"/>
                <a:cs typeface="Arial" pitchFamily="34" charset="0"/>
              </a:rPr>
              <a:t>Due to the number of participants, we request that questions be submitted via Chat.</a:t>
            </a:r>
          </a:p>
          <a:p>
            <a:pPr>
              <a:buFont typeface="Courier New" pitchFamily="49" charset="0"/>
              <a:buChar char="o"/>
              <a:defRPr/>
            </a:pPr>
            <a:r>
              <a:rPr lang="en-US" sz="1600" dirty="0">
                <a:solidFill>
                  <a:srgbClr val="663300"/>
                </a:solidFill>
                <a:latin typeface="Arial" pitchFamily="34" charset="0"/>
                <a:cs typeface="Arial" pitchFamily="34" charset="0"/>
              </a:rPr>
              <a:t>You will receive a prompt to download this PowerPoint. You can also go to Window, File Transfer to download any files sent through this webinar.</a:t>
            </a:r>
          </a:p>
          <a:p>
            <a:pPr>
              <a:buFont typeface="Courier New" pitchFamily="49" charset="0"/>
              <a:buChar char="o"/>
              <a:defRPr/>
            </a:pPr>
            <a:r>
              <a:rPr lang="en-US" sz="1600" dirty="0">
                <a:solidFill>
                  <a:srgbClr val="663300"/>
                </a:solidFill>
                <a:latin typeface="Arial" pitchFamily="34" charset="0"/>
                <a:cs typeface="Arial" pitchFamily="34" charset="0"/>
              </a:rPr>
              <a:t>Please log-in with your name and the name of your district beside it (e. g., Joni Smith–Henry County).  If you have already logged-in, please place your name and district in the chat box.</a:t>
            </a:r>
          </a:p>
          <a:p>
            <a:pPr marL="0" lvl="1" indent="0">
              <a:buFont typeface="Wingdings" pitchFamily="2" charset="2"/>
              <a:buNone/>
              <a:defRPr/>
            </a:pPr>
            <a:endParaRPr lang="en-US" sz="1600" dirty="0" smtClean="0">
              <a:ea typeface="ＭＳ Ｐゴシック" pitchFamily="34" charset="-128"/>
            </a:endParaRPr>
          </a:p>
        </p:txBody>
      </p:sp>
      <p:sp>
        <p:nvSpPr>
          <p:cNvPr id="5" name="Slide Number Placeholder 4"/>
          <p:cNvSpPr>
            <a:spLocks noGrp="1"/>
          </p:cNvSpPr>
          <p:nvPr>
            <p:ph type="sldNum" sz="quarter" idx="4294967295"/>
          </p:nvPr>
        </p:nvSpPr>
        <p:spPr>
          <a:xfrm>
            <a:off x="8458200" y="6472256"/>
            <a:ext cx="609600" cy="365125"/>
          </a:xfrm>
          <a:prstGeom prst="rect">
            <a:avLst/>
          </a:prstGeom>
        </p:spPr>
        <p:txBody>
          <a:bodyPr/>
          <a:lstStyle/>
          <a:p>
            <a:pPr>
              <a:defRPr/>
            </a:pPr>
            <a:fld id="{1836A3FA-4899-454E-A763-6DF39BAAB8E2}" type="slidenum">
              <a:rPr lang="en-US" smtClean="0"/>
              <a:pPr>
                <a:defRPr/>
              </a:pPr>
              <a:t>2</a:t>
            </a:fld>
            <a:endParaRPr lang="en-US" dirty="0"/>
          </a:p>
        </p:txBody>
      </p:sp>
    </p:spTree>
    <p:extLst>
      <p:ext uri="{BB962C8B-B14F-4D97-AF65-F5344CB8AC3E}">
        <p14:creationId xmlns:p14="http://schemas.microsoft.com/office/powerpoint/2010/main" val="5210087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618" y="152400"/>
            <a:ext cx="8229600" cy="1143000"/>
          </a:xfrm>
        </p:spPr>
        <p:txBody>
          <a:bodyPr/>
          <a:lstStyle/>
          <a:p>
            <a:r>
              <a:rPr lang="en-US" sz="4000" dirty="0" smtClean="0"/>
              <a:t>Describing the Assessment Task as it Relates to the Standard</a:t>
            </a:r>
            <a:endParaRPr lang="en-US" sz="4000" dirty="0"/>
          </a:p>
        </p:txBody>
      </p:sp>
      <p:sp>
        <p:nvSpPr>
          <p:cNvPr id="3" name="Content Placeholder 2"/>
          <p:cNvSpPr>
            <a:spLocks noGrp="1"/>
          </p:cNvSpPr>
          <p:nvPr>
            <p:ph idx="1"/>
          </p:nvPr>
        </p:nvSpPr>
        <p:spPr>
          <a:xfrm>
            <a:off x="512618" y="1447800"/>
            <a:ext cx="8229600" cy="3200400"/>
          </a:xfrm>
        </p:spPr>
        <p:txBody>
          <a:bodyPr/>
          <a:lstStyle/>
          <a:p>
            <a:r>
              <a:rPr lang="en-US" sz="2800" dirty="0" smtClean="0"/>
              <a:t>In the preceding example, the task description should be written to include the most important terms - the nouns (summary, text).</a:t>
            </a:r>
          </a:p>
          <a:p>
            <a:pPr lvl="1">
              <a:spcBef>
                <a:spcPts val="0"/>
              </a:spcBef>
            </a:pPr>
            <a:r>
              <a:rPr lang="en-US" sz="2400" dirty="0"/>
              <a:t>It should be clear that the student “</a:t>
            </a:r>
            <a:r>
              <a:rPr lang="en-US" sz="2400" dirty="0" smtClean="0"/>
              <a:t>read” </a:t>
            </a:r>
            <a:r>
              <a:rPr lang="en-US" sz="2400" dirty="0"/>
              <a:t>a text</a:t>
            </a:r>
            <a:r>
              <a:rPr lang="en-US" sz="2400" dirty="0" smtClean="0"/>
              <a:t>.</a:t>
            </a:r>
          </a:p>
          <a:p>
            <a:pPr lvl="1">
              <a:spcBef>
                <a:spcPts val="0"/>
              </a:spcBef>
            </a:pPr>
            <a:r>
              <a:rPr lang="en-US" sz="2400" dirty="0" smtClean="0"/>
              <a:t>It should be clear that the student was asked to summarize the text.</a:t>
            </a:r>
          </a:p>
          <a:p>
            <a:pPr lvl="1">
              <a:spcBef>
                <a:spcPts val="0"/>
              </a:spcBef>
            </a:pPr>
            <a:r>
              <a:rPr lang="en-US" sz="2400" dirty="0" smtClean="0"/>
              <a:t>The description should then recount </a:t>
            </a:r>
            <a:r>
              <a:rPr lang="en-US" sz="2400" i="1" dirty="0" smtClean="0"/>
              <a:t>how</a:t>
            </a:r>
            <a:r>
              <a:rPr lang="en-US" sz="2400" dirty="0" smtClean="0"/>
              <a:t> the student summarized the text.</a:t>
            </a:r>
          </a:p>
          <a:p>
            <a:endParaRPr lang="en-US" dirty="0" smtClean="0"/>
          </a:p>
        </p:txBody>
      </p:sp>
      <p:sp>
        <p:nvSpPr>
          <p:cNvPr id="4" name="Slide Number Placeholder 3"/>
          <p:cNvSpPr>
            <a:spLocks noGrp="1"/>
          </p:cNvSpPr>
          <p:nvPr>
            <p:ph type="sldNum" sz="quarter" idx="11"/>
          </p:nvPr>
        </p:nvSpPr>
        <p:spPr/>
        <p:txBody>
          <a:bodyPr/>
          <a:lstStyle/>
          <a:p>
            <a:pPr>
              <a:defRPr/>
            </a:pPr>
            <a:fld id="{0608B555-15A9-4931-9609-C21B9C223B05}" type="slidenum">
              <a:rPr lang="en-US" smtClean="0"/>
              <a:pPr>
                <a:defRPr/>
              </a:pPr>
              <a:t>20</a:t>
            </a:fld>
            <a:endParaRPr lang="en-US" dirty="0"/>
          </a:p>
        </p:txBody>
      </p:sp>
      <p:sp>
        <p:nvSpPr>
          <p:cNvPr id="5" name="TextBox 4"/>
          <p:cNvSpPr txBox="1"/>
          <p:nvPr/>
        </p:nvSpPr>
        <p:spPr>
          <a:xfrm>
            <a:off x="360218" y="4648200"/>
            <a:ext cx="8534400" cy="1323439"/>
          </a:xfrm>
          <a:prstGeom prst="rect">
            <a:avLst/>
          </a:prstGeom>
          <a:solidFill>
            <a:srgbClr val="663300"/>
          </a:solidFill>
        </p:spPr>
        <p:txBody>
          <a:bodyPr wrap="square" rtlCol="0">
            <a:spAutoFit/>
          </a:bodyPr>
          <a:lstStyle/>
          <a:p>
            <a:pPr marL="123825" lvl="1"/>
            <a:r>
              <a:rPr lang="en-US" sz="2000" dirty="0" smtClean="0">
                <a:solidFill>
                  <a:schemeClr val="bg1"/>
                </a:solidFill>
              </a:rPr>
              <a:t>“After reading “Narwhal- Unicorn of the Sea,”  Joe will choose from </a:t>
            </a:r>
            <a:r>
              <a:rPr lang="en-US" sz="2000" dirty="0">
                <a:solidFill>
                  <a:schemeClr val="bg1"/>
                </a:solidFill>
              </a:rPr>
              <a:t>provided sentence strips to retell information </a:t>
            </a:r>
            <a:r>
              <a:rPr lang="en-US" sz="2000" dirty="0" smtClean="0">
                <a:solidFill>
                  <a:schemeClr val="bg1"/>
                </a:solidFill>
              </a:rPr>
              <a:t>to summarize </a:t>
            </a:r>
            <a:r>
              <a:rPr lang="en-US" sz="2000" dirty="0">
                <a:solidFill>
                  <a:schemeClr val="bg1"/>
                </a:solidFill>
              </a:rPr>
              <a:t>the text</a:t>
            </a:r>
            <a:r>
              <a:rPr lang="en-US" sz="2000" dirty="0" smtClean="0">
                <a:solidFill>
                  <a:schemeClr val="bg1"/>
                </a:solidFill>
              </a:rPr>
              <a:t>. The sentence strips will include both statements from the text and distractors.”</a:t>
            </a:r>
            <a:endParaRPr lang="en-US" sz="2000" dirty="0">
              <a:solidFill>
                <a:schemeClr val="bg1"/>
              </a:solidFill>
            </a:endParaRPr>
          </a:p>
        </p:txBody>
      </p:sp>
    </p:spTree>
    <p:extLst>
      <p:ext uri="{BB962C8B-B14F-4D97-AF65-F5344CB8AC3E}">
        <p14:creationId xmlns:p14="http://schemas.microsoft.com/office/powerpoint/2010/main" val="3518857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347" y="88900"/>
            <a:ext cx="8229600" cy="1143000"/>
          </a:xfrm>
        </p:spPr>
        <p:txBody>
          <a:bodyPr/>
          <a:lstStyle/>
          <a:p>
            <a:r>
              <a:rPr lang="en-US" sz="4000" dirty="0" smtClean="0"/>
              <a:t>Unpacking the Standards - Math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08742635"/>
              </p:ext>
            </p:extLst>
          </p:nvPr>
        </p:nvGraphicFramePr>
        <p:xfrm>
          <a:off x="533400" y="1858665"/>
          <a:ext cx="8299419" cy="960735"/>
        </p:xfrm>
        <a:graphic>
          <a:graphicData uri="http://schemas.openxmlformats.org/drawingml/2006/table">
            <a:tbl>
              <a:tblPr>
                <a:tableStyleId>{5C22544A-7EE6-4342-B048-85BDC9FD1C3A}</a:tableStyleId>
              </a:tblPr>
              <a:tblGrid>
                <a:gridCol w="1501775"/>
                <a:gridCol w="6797644"/>
              </a:tblGrid>
              <a:tr h="960735">
                <a:tc>
                  <a:txBody>
                    <a:bodyPr/>
                    <a:lstStyle/>
                    <a:p>
                      <a:pPr algn="ctr" fontAlgn="ctr"/>
                      <a:r>
                        <a:rPr lang="en-US" sz="2000" u="none" strike="noStrike" dirty="0" smtClean="0">
                          <a:effectLst/>
                          <a:latin typeface="Times New Roman" pitchFamily="18" charset="0"/>
                          <a:cs typeface="Times New Roman" pitchFamily="18" charset="0"/>
                        </a:rPr>
                        <a:t>MCC6.SP.4 </a:t>
                      </a:r>
                      <a:endParaRPr lang="en-US" sz="2000" b="0"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smtClean="0"/>
                        <a:t>Display </a:t>
                      </a:r>
                      <a:r>
                        <a:rPr lang="en-US" sz="2000" u="none" dirty="0" smtClean="0"/>
                        <a:t>numerical data </a:t>
                      </a:r>
                      <a:r>
                        <a:rPr lang="en-US" sz="2000" dirty="0" smtClean="0"/>
                        <a:t>in dot plots on a </a:t>
                      </a:r>
                      <a:r>
                        <a:rPr lang="en-US" sz="2000" u="none" dirty="0" smtClean="0"/>
                        <a:t>number line</a:t>
                      </a:r>
                      <a:r>
                        <a:rPr lang="en-US" sz="2000" dirty="0" smtClean="0"/>
                        <a:t>, including                                                                             dot plots, histograms, and box plots.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Slide Number Placeholder 3"/>
          <p:cNvSpPr>
            <a:spLocks noGrp="1"/>
          </p:cNvSpPr>
          <p:nvPr>
            <p:ph type="sldNum" sz="quarter" idx="11"/>
          </p:nvPr>
        </p:nvSpPr>
        <p:spPr>
          <a:xfrm>
            <a:off x="8393069" y="6359525"/>
            <a:ext cx="609600" cy="365125"/>
          </a:xfrm>
        </p:spPr>
        <p:txBody>
          <a:bodyPr/>
          <a:lstStyle/>
          <a:p>
            <a:pPr>
              <a:defRPr/>
            </a:pPr>
            <a:fld id="{0608B555-15A9-4931-9609-C21B9C223B05}" type="slidenum">
              <a:rPr lang="en-US" smtClean="0"/>
              <a:pPr>
                <a:defRPr/>
              </a:pPr>
              <a:t>21</a:t>
            </a:fld>
            <a:endParaRPr lang="en-US" dirty="0"/>
          </a:p>
        </p:txBody>
      </p:sp>
      <p:sp>
        <p:nvSpPr>
          <p:cNvPr id="7" name="TextBox 6"/>
          <p:cNvSpPr txBox="1"/>
          <p:nvPr/>
        </p:nvSpPr>
        <p:spPr>
          <a:xfrm>
            <a:off x="533400" y="1371599"/>
            <a:ext cx="5715000" cy="461665"/>
          </a:xfrm>
          <a:prstGeom prst="rect">
            <a:avLst/>
          </a:prstGeom>
          <a:noFill/>
        </p:spPr>
        <p:txBody>
          <a:bodyPr wrap="square" rtlCol="0">
            <a:spAutoFit/>
          </a:bodyPr>
          <a:lstStyle/>
          <a:p>
            <a:r>
              <a:rPr lang="en-US" sz="2400" dirty="0" smtClean="0">
                <a:latin typeface="+mn-lt"/>
              </a:rPr>
              <a:t>Mathematics</a:t>
            </a:r>
            <a:endParaRPr lang="en-US" sz="2400" dirty="0">
              <a:latin typeface="+mn-lt"/>
            </a:endParaRPr>
          </a:p>
        </p:txBody>
      </p:sp>
      <p:sp>
        <p:nvSpPr>
          <p:cNvPr id="8" name="TextBox 7"/>
          <p:cNvSpPr txBox="1"/>
          <p:nvPr/>
        </p:nvSpPr>
        <p:spPr>
          <a:xfrm>
            <a:off x="533400" y="3294471"/>
            <a:ext cx="8382000" cy="2677656"/>
          </a:xfrm>
          <a:prstGeom prst="rect">
            <a:avLst/>
          </a:prstGeom>
          <a:noFill/>
        </p:spPr>
        <p:txBody>
          <a:bodyPr wrap="square" rtlCol="0">
            <a:spAutoFit/>
          </a:bodyPr>
          <a:lstStyle/>
          <a:p>
            <a:r>
              <a:rPr lang="en-US" sz="2800" dirty="0" smtClean="0">
                <a:latin typeface="+mn-lt"/>
              </a:rPr>
              <a:t>What are the nouns?	Numerical data, number line</a:t>
            </a:r>
          </a:p>
          <a:p>
            <a:endParaRPr lang="en-US" sz="2800" dirty="0" smtClean="0">
              <a:latin typeface="+mn-lt"/>
            </a:endParaRPr>
          </a:p>
          <a:p>
            <a:r>
              <a:rPr lang="en-US" sz="2800" dirty="0" smtClean="0">
                <a:latin typeface="+mn-lt"/>
              </a:rPr>
              <a:t>What are the verbs?	Display</a:t>
            </a:r>
          </a:p>
          <a:p>
            <a:endParaRPr lang="en-US" sz="2800" dirty="0">
              <a:latin typeface="+mn-lt"/>
            </a:endParaRPr>
          </a:p>
          <a:p>
            <a:r>
              <a:rPr lang="en-US" sz="2800" dirty="0" smtClean="0">
                <a:latin typeface="+mn-lt"/>
              </a:rPr>
              <a:t>Supporting concepts:</a:t>
            </a:r>
          </a:p>
          <a:p>
            <a:pPr marL="914400" lvl="1" indent="-457200">
              <a:buFont typeface="Arial" pitchFamily="34" charset="0"/>
              <a:buChar char="•"/>
            </a:pPr>
            <a:r>
              <a:rPr lang="en-US" sz="2800" dirty="0">
                <a:latin typeface="+mn-lt"/>
              </a:rPr>
              <a:t>dot plots, histograms, </a:t>
            </a:r>
            <a:r>
              <a:rPr lang="en-US" sz="2800" dirty="0" smtClean="0">
                <a:latin typeface="+mn-lt"/>
              </a:rPr>
              <a:t>box </a:t>
            </a:r>
            <a:r>
              <a:rPr lang="en-US" sz="2800" dirty="0">
                <a:latin typeface="+mn-lt"/>
              </a:rPr>
              <a:t>plots</a:t>
            </a:r>
          </a:p>
        </p:txBody>
      </p:sp>
      <p:sp>
        <p:nvSpPr>
          <p:cNvPr id="10" name="Rectangle 9"/>
          <p:cNvSpPr/>
          <p:nvPr/>
        </p:nvSpPr>
        <p:spPr>
          <a:xfrm>
            <a:off x="4194172" y="3300351"/>
            <a:ext cx="4264028" cy="469900"/>
          </a:xfrm>
          <a:prstGeom prst="rect">
            <a:avLst/>
          </a:prstGeom>
          <a:solidFill>
            <a:srgbClr val="00FF00">
              <a:alpha val="38824"/>
            </a:srgbClr>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4194172" y="4214199"/>
            <a:ext cx="1216028" cy="419100"/>
          </a:xfrm>
          <a:prstGeom prst="rect">
            <a:avLst/>
          </a:prstGeom>
          <a:solidFill>
            <a:srgbClr val="00FFFF">
              <a:alpha val="47843"/>
            </a:srgbClr>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55779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Unpacking the Standards</a:t>
            </a:r>
            <a:endParaRPr lang="en-US" sz="4000" dirty="0"/>
          </a:p>
        </p:txBody>
      </p:sp>
      <p:sp>
        <p:nvSpPr>
          <p:cNvPr id="3" name="Content Placeholder 2"/>
          <p:cNvSpPr>
            <a:spLocks noGrp="1"/>
          </p:cNvSpPr>
          <p:nvPr>
            <p:ph idx="1"/>
          </p:nvPr>
        </p:nvSpPr>
        <p:spPr>
          <a:xfrm>
            <a:off x="457200" y="1447800"/>
            <a:ext cx="8229600" cy="4525963"/>
          </a:xfrm>
        </p:spPr>
        <p:txBody>
          <a:bodyPr/>
          <a:lstStyle/>
          <a:p>
            <a:pPr>
              <a:spcAft>
                <a:spcPts val="600"/>
              </a:spcAft>
            </a:pPr>
            <a:r>
              <a:rPr lang="en-US" dirty="0"/>
              <a:t>What are the Essential Skills?</a:t>
            </a:r>
          </a:p>
          <a:p>
            <a:pPr lvl="1">
              <a:spcAft>
                <a:spcPts val="600"/>
              </a:spcAft>
            </a:pPr>
            <a:r>
              <a:rPr lang="en-US" dirty="0"/>
              <a:t>I can </a:t>
            </a:r>
            <a:r>
              <a:rPr lang="en-US" dirty="0" smtClean="0"/>
              <a:t>display numerical data.</a:t>
            </a:r>
          </a:p>
          <a:p>
            <a:pPr lvl="2">
              <a:spcAft>
                <a:spcPts val="600"/>
              </a:spcAft>
            </a:pPr>
            <a:r>
              <a:rPr lang="en-US" sz="2800" dirty="0"/>
              <a:t>d</a:t>
            </a:r>
            <a:r>
              <a:rPr lang="en-US" sz="2800" dirty="0" smtClean="0"/>
              <a:t>ata must be on a number line</a:t>
            </a:r>
          </a:p>
          <a:p>
            <a:pPr lvl="1">
              <a:spcAft>
                <a:spcPts val="600"/>
              </a:spcAft>
            </a:pPr>
            <a:r>
              <a:rPr lang="en-US" dirty="0" smtClean="0"/>
              <a:t>I can display numerical data on a dot plot, histogram, or box plot.</a:t>
            </a:r>
          </a:p>
          <a:p>
            <a:pPr lvl="2">
              <a:spcAft>
                <a:spcPts val="600"/>
              </a:spcAft>
            </a:pPr>
            <a:r>
              <a:rPr lang="en-US" sz="2800" dirty="0"/>
              <a:t>d</a:t>
            </a:r>
            <a:r>
              <a:rPr lang="en-US" sz="2800" dirty="0" smtClean="0"/>
              <a:t>ata must be numerical, not categorical</a:t>
            </a:r>
            <a:endParaRPr lang="en-US" sz="2800" dirty="0"/>
          </a:p>
          <a:p>
            <a:endParaRPr lang="en-US" dirty="0"/>
          </a:p>
        </p:txBody>
      </p:sp>
      <p:sp>
        <p:nvSpPr>
          <p:cNvPr id="4" name="Slide Number Placeholder 3"/>
          <p:cNvSpPr>
            <a:spLocks noGrp="1"/>
          </p:cNvSpPr>
          <p:nvPr>
            <p:ph type="sldNum" sz="quarter" idx="11"/>
          </p:nvPr>
        </p:nvSpPr>
        <p:spPr/>
        <p:txBody>
          <a:bodyPr/>
          <a:lstStyle/>
          <a:p>
            <a:pPr>
              <a:defRPr/>
            </a:pPr>
            <a:fld id="{0608B555-15A9-4931-9609-C21B9C223B05}" type="slidenum">
              <a:rPr lang="en-US" smtClean="0"/>
              <a:pPr>
                <a:defRPr/>
              </a:pPr>
              <a:t>22</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5029200"/>
            <a:ext cx="5740718"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0847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4000" dirty="0" smtClean="0"/>
              <a:t>Unpacking the Standards</a:t>
            </a:r>
            <a:endParaRPr lang="en-US" sz="4000" dirty="0"/>
          </a:p>
        </p:txBody>
      </p:sp>
      <p:sp>
        <p:nvSpPr>
          <p:cNvPr id="3" name="Content Placeholder 2"/>
          <p:cNvSpPr>
            <a:spLocks noGrp="1"/>
          </p:cNvSpPr>
          <p:nvPr>
            <p:ph idx="1"/>
          </p:nvPr>
        </p:nvSpPr>
        <p:spPr>
          <a:xfrm>
            <a:off x="457200" y="1066800"/>
            <a:ext cx="8458200" cy="4525963"/>
          </a:xfrm>
        </p:spPr>
        <p:txBody>
          <a:bodyPr/>
          <a:lstStyle/>
          <a:p>
            <a:pPr marL="0" indent="0">
              <a:buNone/>
            </a:pPr>
            <a:r>
              <a:rPr lang="en-US" dirty="0" smtClean="0"/>
              <a:t>Defining the Nouns</a:t>
            </a:r>
          </a:p>
          <a:p>
            <a:r>
              <a:rPr lang="en-US" b="1" dirty="0" smtClean="0"/>
              <a:t>Numerical data: </a:t>
            </a:r>
            <a:r>
              <a:rPr lang="en-US" dirty="0" smtClean="0"/>
              <a:t>data consisting of numbers, not categories.</a:t>
            </a:r>
          </a:p>
          <a:p>
            <a:pPr lvl="1">
              <a:spcBef>
                <a:spcPts val="0"/>
              </a:spcBef>
            </a:pPr>
            <a:r>
              <a:rPr lang="en-US" dirty="0" smtClean="0"/>
              <a:t>heights of students in the class is </a:t>
            </a:r>
            <a:r>
              <a:rPr lang="en-US" b="1" dirty="0" smtClean="0"/>
              <a:t>numerical</a:t>
            </a:r>
          </a:p>
          <a:p>
            <a:pPr lvl="1">
              <a:spcBef>
                <a:spcPts val="0"/>
              </a:spcBef>
            </a:pPr>
            <a:r>
              <a:rPr lang="en-US" dirty="0" smtClean="0"/>
              <a:t>types of music students in the class listen to is </a:t>
            </a:r>
            <a:r>
              <a:rPr lang="en-US" b="1" dirty="0" smtClean="0"/>
              <a:t>categorical</a:t>
            </a:r>
          </a:p>
          <a:p>
            <a:r>
              <a:rPr lang="en-US" b="1" dirty="0" smtClean="0"/>
              <a:t>Number line: </a:t>
            </a:r>
            <a:r>
              <a:rPr lang="en-US" dirty="0"/>
              <a:t>a picture of a straight </a:t>
            </a:r>
            <a:r>
              <a:rPr lang="en-US" b="1" dirty="0"/>
              <a:t>line</a:t>
            </a:r>
            <a:r>
              <a:rPr lang="en-US" dirty="0"/>
              <a:t> on which every point is assumed to correspond to a real </a:t>
            </a:r>
            <a:r>
              <a:rPr lang="en-US" b="1" dirty="0"/>
              <a:t>number</a:t>
            </a:r>
            <a:r>
              <a:rPr lang="en-US" dirty="0"/>
              <a:t> and every real </a:t>
            </a:r>
            <a:r>
              <a:rPr lang="en-US" b="1" dirty="0"/>
              <a:t>number</a:t>
            </a:r>
            <a:r>
              <a:rPr lang="en-US" dirty="0"/>
              <a:t> to a point.</a:t>
            </a:r>
          </a:p>
        </p:txBody>
      </p:sp>
      <p:sp>
        <p:nvSpPr>
          <p:cNvPr id="4" name="Slide Number Placeholder 3"/>
          <p:cNvSpPr>
            <a:spLocks noGrp="1"/>
          </p:cNvSpPr>
          <p:nvPr>
            <p:ph type="sldNum" sz="quarter" idx="11"/>
          </p:nvPr>
        </p:nvSpPr>
        <p:spPr/>
        <p:txBody>
          <a:bodyPr/>
          <a:lstStyle/>
          <a:p>
            <a:pPr>
              <a:defRPr/>
            </a:pPr>
            <a:fld id="{0608B555-15A9-4931-9609-C21B9C223B05}" type="slidenum">
              <a:rPr lang="en-US" smtClean="0"/>
              <a:pPr>
                <a:defRPr/>
              </a:pPr>
              <a:t>23</a:t>
            </a:fld>
            <a:endParaRPr lang="en-US" dirty="0"/>
          </a:p>
        </p:txBody>
      </p:sp>
    </p:spTree>
    <p:extLst>
      <p:ext uri="{BB962C8B-B14F-4D97-AF65-F5344CB8AC3E}">
        <p14:creationId xmlns:p14="http://schemas.microsoft.com/office/powerpoint/2010/main" val="3322153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4000" dirty="0" smtClean="0"/>
              <a:t>Unpacking the Standards</a:t>
            </a:r>
            <a:endParaRPr lang="en-US" sz="4000" dirty="0"/>
          </a:p>
        </p:txBody>
      </p:sp>
      <p:sp>
        <p:nvSpPr>
          <p:cNvPr id="3" name="Content Placeholder 2"/>
          <p:cNvSpPr>
            <a:spLocks noGrp="1"/>
          </p:cNvSpPr>
          <p:nvPr>
            <p:ph idx="1"/>
          </p:nvPr>
        </p:nvSpPr>
        <p:spPr>
          <a:xfrm>
            <a:off x="554181" y="1112837"/>
            <a:ext cx="8458200" cy="4525963"/>
          </a:xfrm>
        </p:spPr>
        <p:txBody>
          <a:bodyPr/>
          <a:lstStyle/>
          <a:p>
            <a:pPr marL="0" indent="0">
              <a:buNone/>
            </a:pPr>
            <a:r>
              <a:rPr lang="en-US" dirty="0" smtClean="0"/>
              <a:t>Defining the Verbs</a:t>
            </a:r>
          </a:p>
          <a:p>
            <a:r>
              <a:rPr lang="en-US" b="1" dirty="0" smtClean="0"/>
              <a:t>Display: </a:t>
            </a:r>
            <a:r>
              <a:rPr lang="en-US" dirty="0" smtClean="0"/>
              <a:t>to make something visible</a:t>
            </a:r>
          </a:p>
          <a:p>
            <a:pPr lvl="1"/>
            <a:r>
              <a:rPr lang="en-US" dirty="0" smtClean="0"/>
              <a:t>In Mathematics: to </a:t>
            </a:r>
            <a:r>
              <a:rPr lang="en-US" dirty="0"/>
              <a:t>depict numerical data in graphic </a:t>
            </a:r>
            <a:r>
              <a:rPr lang="en-US" dirty="0" smtClean="0"/>
              <a:t>form</a:t>
            </a:r>
          </a:p>
          <a:p>
            <a:pPr lvl="1"/>
            <a:endParaRPr lang="en-US" dirty="0"/>
          </a:p>
          <a:p>
            <a:endParaRPr lang="en-US" dirty="0" smtClean="0"/>
          </a:p>
        </p:txBody>
      </p:sp>
      <p:sp>
        <p:nvSpPr>
          <p:cNvPr id="4" name="Slide Number Placeholder 3"/>
          <p:cNvSpPr>
            <a:spLocks noGrp="1"/>
          </p:cNvSpPr>
          <p:nvPr>
            <p:ph type="sldNum" sz="quarter" idx="11"/>
          </p:nvPr>
        </p:nvSpPr>
        <p:spPr/>
        <p:txBody>
          <a:bodyPr/>
          <a:lstStyle/>
          <a:p>
            <a:pPr>
              <a:defRPr/>
            </a:pPr>
            <a:fld id="{0608B555-15A9-4931-9609-C21B9C223B05}" type="slidenum">
              <a:rPr lang="en-US" smtClean="0"/>
              <a:pPr>
                <a:defRPr/>
              </a:pPr>
              <a:t>24</a:t>
            </a:fld>
            <a:endParaRPr lang="en-US" dirty="0"/>
          </a:p>
        </p:txBody>
      </p:sp>
      <p:sp>
        <p:nvSpPr>
          <p:cNvPr id="6" name="TextBox 5"/>
          <p:cNvSpPr txBox="1"/>
          <p:nvPr/>
        </p:nvSpPr>
        <p:spPr>
          <a:xfrm>
            <a:off x="534389" y="3352800"/>
            <a:ext cx="8077200" cy="3016210"/>
          </a:xfrm>
          <a:prstGeom prst="rect">
            <a:avLst/>
          </a:prstGeom>
          <a:noFill/>
        </p:spPr>
        <p:txBody>
          <a:bodyPr wrap="square" rtlCol="0">
            <a:spAutoFit/>
          </a:bodyPr>
          <a:lstStyle/>
          <a:p>
            <a:pPr lvl="1" indent="-457200"/>
            <a:r>
              <a:rPr lang="en-US" sz="3200" dirty="0">
                <a:latin typeface="+mn-lt"/>
              </a:rPr>
              <a:t>Supporting Concepts</a:t>
            </a:r>
          </a:p>
          <a:p>
            <a:pPr lvl="1" indent="-457200">
              <a:buFont typeface="Arial" pitchFamily="34" charset="0"/>
              <a:buChar char="•"/>
            </a:pPr>
            <a:r>
              <a:rPr lang="en-US" sz="2800" b="1" dirty="0">
                <a:latin typeface="+mn-lt"/>
              </a:rPr>
              <a:t>Dot Plot: </a:t>
            </a:r>
            <a:r>
              <a:rPr lang="en-US" sz="2800" dirty="0">
                <a:latin typeface="+mn-lt"/>
              </a:rPr>
              <a:t>A method of displaying the distribution of numerical values </a:t>
            </a:r>
            <a:r>
              <a:rPr lang="en-US" sz="2800" dirty="0" smtClean="0">
                <a:latin typeface="+mn-lt"/>
              </a:rPr>
              <a:t>in </a:t>
            </a:r>
            <a:r>
              <a:rPr lang="en-US" sz="2800" dirty="0">
                <a:latin typeface="+mn-lt"/>
              </a:rPr>
              <a:t>which each dot represents each value of the </a:t>
            </a:r>
            <a:r>
              <a:rPr lang="en-US" sz="2800" dirty="0" smtClean="0">
                <a:latin typeface="+mn-lt"/>
              </a:rPr>
              <a:t>variable.</a:t>
            </a:r>
            <a:endParaRPr lang="en-US" sz="2800" dirty="0">
              <a:latin typeface="+mn-lt"/>
            </a:endParaRPr>
          </a:p>
          <a:p>
            <a:pPr marL="857250" lvl="2" indent="-457200">
              <a:buFont typeface="Arial" pitchFamily="34" charset="0"/>
              <a:buChar char="•"/>
            </a:pPr>
            <a:r>
              <a:rPr lang="en-US" sz="2800" dirty="0">
                <a:latin typeface="+mn-lt"/>
              </a:rPr>
              <a:t>each value is shown as a dot or mark above a number line.</a:t>
            </a:r>
          </a:p>
          <a:p>
            <a:endParaRPr lang="en-US" dirty="0"/>
          </a:p>
        </p:txBody>
      </p:sp>
    </p:spTree>
    <p:extLst>
      <p:ext uri="{BB962C8B-B14F-4D97-AF65-F5344CB8AC3E}">
        <p14:creationId xmlns:p14="http://schemas.microsoft.com/office/powerpoint/2010/main" val="3427074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E69F"/>
            </a:gs>
            <a:gs pos="50000">
              <a:schemeClr val="bg1"/>
            </a:gs>
            <a:gs pos="100000">
              <a:srgbClr val="FFE69F"/>
            </a:gs>
          </a:gsLst>
          <a:lin ang="5400000" scaled="0"/>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0608B555-15A9-4931-9609-C21B9C223B05}" type="slidenum">
              <a:rPr lang="en-US" smtClean="0"/>
              <a:pPr>
                <a:defRPr/>
              </a:pPr>
              <a:t>25</a:t>
            </a:fld>
            <a:endParaRPr lang="en-US" dirty="0"/>
          </a:p>
        </p:txBody>
      </p:sp>
      <p:sp>
        <p:nvSpPr>
          <p:cNvPr id="5" name="Title 1"/>
          <p:cNvSpPr>
            <a:spLocks noGrp="1"/>
          </p:cNvSpPr>
          <p:nvPr>
            <p:ph type="title"/>
          </p:nvPr>
        </p:nvSpPr>
        <p:spPr>
          <a:xfrm>
            <a:off x="410688" y="0"/>
            <a:ext cx="8229600" cy="1143000"/>
          </a:xfrm>
        </p:spPr>
        <p:txBody>
          <a:bodyPr/>
          <a:lstStyle/>
          <a:p>
            <a:r>
              <a:rPr lang="en-US" sz="4000" dirty="0" smtClean="0"/>
              <a:t>Designing the Assessment Task</a:t>
            </a:r>
            <a:endParaRPr lang="en-US" sz="4000" dirty="0"/>
          </a:p>
        </p:txBody>
      </p:sp>
      <p:sp>
        <p:nvSpPr>
          <p:cNvPr id="3" name="TextBox 2"/>
          <p:cNvSpPr txBox="1"/>
          <p:nvPr/>
        </p:nvSpPr>
        <p:spPr>
          <a:xfrm>
            <a:off x="410688" y="5211900"/>
            <a:ext cx="8610600" cy="1477328"/>
          </a:xfrm>
          <a:prstGeom prst="rect">
            <a:avLst/>
          </a:prstGeom>
          <a:noFill/>
        </p:spPr>
        <p:txBody>
          <a:bodyPr wrap="square" rtlCol="0">
            <a:spAutoFit/>
          </a:bodyPr>
          <a:lstStyle/>
          <a:p>
            <a:pPr marL="58738">
              <a:buNone/>
            </a:pPr>
            <a:r>
              <a:rPr lang="en-US" dirty="0" smtClean="0">
                <a:latin typeface="+mn-lt"/>
              </a:rPr>
              <a:t>These </a:t>
            </a:r>
            <a:r>
              <a:rPr lang="en-US" dirty="0">
                <a:latin typeface="+mn-lt"/>
              </a:rPr>
              <a:t>assessment </a:t>
            </a:r>
            <a:r>
              <a:rPr lang="en-US" dirty="0" smtClean="0">
                <a:latin typeface="+mn-lt"/>
              </a:rPr>
              <a:t>tasks address the </a:t>
            </a:r>
            <a:r>
              <a:rPr lang="en-US" dirty="0">
                <a:latin typeface="+mn-lt"/>
              </a:rPr>
              <a:t>essential skill of the standard as </a:t>
            </a:r>
            <a:r>
              <a:rPr lang="en-US" dirty="0" smtClean="0">
                <a:latin typeface="+mn-lt"/>
              </a:rPr>
              <a:t>they require </a:t>
            </a:r>
            <a:r>
              <a:rPr lang="en-US" dirty="0">
                <a:latin typeface="+mn-lt"/>
              </a:rPr>
              <a:t>the student to </a:t>
            </a:r>
            <a:r>
              <a:rPr lang="en-US" dirty="0" smtClean="0">
                <a:latin typeface="+mn-lt"/>
              </a:rPr>
              <a:t>display numerical data on a number line in the form of Dot Plots.</a:t>
            </a:r>
          </a:p>
          <a:p>
            <a:pPr marL="344488" defTabSz="344488">
              <a:buNone/>
            </a:pPr>
            <a:r>
              <a:rPr lang="en-US" dirty="0" smtClean="0">
                <a:latin typeface="+mn-lt"/>
              </a:rPr>
              <a:t>In order to align, it is important that the data be on a number line. In order to demonstrate knowledge of Dot Plots, it is important that the numbers on the number line represent the variable, and the “dots” represent the number of each.</a:t>
            </a:r>
            <a:endParaRPr lang="en-US" dirty="0">
              <a:latin typeface="+mn-lt"/>
            </a:endParaRPr>
          </a:p>
        </p:txBody>
      </p:sp>
      <p:pic>
        <p:nvPicPr>
          <p:cNvPr id="922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6300" y="1007268"/>
            <a:ext cx="3325810" cy="411750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007267"/>
            <a:ext cx="3352800" cy="411750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4590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92" y="228600"/>
            <a:ext cx="8229600" cy="1143000"/>
          </a:xfrm>
        </p:spPr>
        <p:txBody>
          <a:bodyPr/>
          <a:lstStyle/>
          <a:p>
            <a:r>
              <a:rPr lang="en-US" sz="4000" dirty="0" smtClean="0"/>
              <a:t>Describing the Assessment Task as it Relates to the Standard</a:t>
            </a:r>
            <a:endParaRPr lang="en-US" sz="4000" dirty="0"/>
          </a:p>
        </p:txBody>
      </p:sp>
      <p:sp>
        <p:nvSpPr>
          <p:cNvPr id="3" name="Content Placeholder 2"/>
          <p:cNvSpPr>
            <a:spLocks noGrp="1"/>
          </p:cNvSpPr>
          <p:nvPr>
            <p:ph idx="1"/>
          </p:nvPr>
        </p:nvSpPr>
        <p:spPr>
          <a:xfrm>
            <a:off x="467592" y="1447800"/>
            <a:ext cx="8229600" cy="3048000"/>
          </a:xfrm>
        </p:spPr>
        <p:txBody>
          <a:bodyPr/>
          <a:lstStyle/>
          <a:p>
            <a:r>
              <a:rPr lang="en-US" sz="2800" dirty="0" smtClean="0"/>
              <a:t>In the preceding example, the task description should be written to include the most important terms - the nouns (numerical data display).</a:t>
            </a:r>
          </a:p>
          <a:p>
            <a:pPr lvl="1">
              <a:spcBef>
                <a:spcPts val="0"/>
              </a:spcBef>
            </a:pPr>
            <a:r>
              <a:rPr lang="en-US" sz="2400" dirty="0" smtClean="0"/>
              <a:t>It should be clear that the student was asked to work with numerical data; data must be on a number line.</a:t>
            </a:r>
          </a:p>
          <a:p>
            <a:pPr lvl="1">
              <a:spcBef>
                <a:spcPts val="0"/>
              </a:spcBef>
            </a:pPr>
            <a:r>
              <a:rPr lang="en-US" sz="2400" dirty="0" smtClean="0"/>
              <a:t>The description should then recount </a:t>
            </a:r>
            <a:r>
              <a:rPr lang="en-US" sz="2400" i="1" dirty="0" smtClean="0"/>
              <a:t>how</a:t>
            </a:r>
            <a:r>
              <a:rPr lang="en-US" sz="2400" dirty="0" smtClean="0"/>
              <a:t> the student displayed the data - via a Dot Plot.</a:t>
            </a:r>
          </a:p>
        </p:txBody>
      </p:sp>
      <p:sp>
        <p:nvSpPr>
          <p:cNvPr id="4" name="Slide Number Placeholder 3"/>
          <p:cNvSpPr>
            <a:spLocks noGrp="1"/>
          </p:cNvSpPr>
          <p:nvPr>
            <p:ph type="sldNum" sz="quarter" idx="11"/>
          </p:nvPr>
        </p:nvSpPr>
        <p:spPr/>
        <p:txBody>
          <a:bodyPr/>
          <a:lstStyle/>
          <a:p>
            <a:pPr>
              <a:defRPr/>
            </a:pPr>
            <a:fld id="{0608B555-15A9-4931-9609-C21B9C223B05}" type="slidenum">
              <a:rPr lang="en-US" smtClean="0"/>
              <a:pPr>
                <a:defRPr/>
              </a:pPr>
              <a:t>26</a:t>
            </a:fld>
            <a:endParaRPr lang="en-US" dirty="0"/>
          </a:p>
        </p:txBody>
      </p:sp>
      <p:sp>
        <p:nvSpPr>
          <p:cNvPr id="5" name="TextBox 4"/>
          <p:cNvSpPr txBox="1"/>
          <p:nvPr/>
        </p:nvSpPr>
        <p:spPr>
          <a:xfrm>
            <a:off x="304801" y="4343400"/>
            <a:ext cx="8555182" cy="1323439"/>
          </a:xfrm>
          <a:prstGeom prst="rect">
            <a:avLst/>
          </a:prstGeom>
          <a:solidFill>
            <a:srgbClr val="663300"/>
          </a:solidFill>
        </p:spPr>
        <p:txBody>
          <a:bodyPr wrap="square" rtlCol="0">
            <a:spAutoFit/>
          </a:bodyPr>
          <a:lstStyle/>
          <a:p>
            <a:pPr marL="123825" lvl="1"/>
            <a:r>
              <a:rPr lang="en-US" sz="2000" dirty="0" smtClean="0">
                <a:solidFill>
                  <a:schemeClr val="bg1"/>
                </a:solidFill>
              </a:rPr>
              <a:t>“Given numerical data, Billy will use the SmartBoard Dot Plot to display the data with each value represented along the number line. Billy </a:t>
            </a:r>
            <a:r>
              <a:rPr lang="en-US" sz="2000" dirty="0">
                <a:solidFill>
                  <a:schemeClr val="bg1"/>
                </a:solidFill>
              </a:rPr>
              <a:t>will </a:t>
            </a:r>
            <a:r>
              <a:rPr lang="en-US" sz="2000" dirty="0" smtClean="0">
                <a:solidFill>
                  <a:schemeClr val="bg1"/>
                </a:solidFill>
              </a:rPr>
              <a:t>drag a bat above the number that shows how many hits the player got (each bat represents one player).”</a:t>
            </a:r>
            <a:endParaRPr lang="en-US" sz="2000" dirty="0">
              <a:solidFill>
                <a:schemeClr val="bg1"/>
              </a:solidFill>
            </a:endParaRPr>
          </a:p>
        </p:txBody>
      </p:sp>
    </p:spTree>
    <p:extLst>
      <p:ext uri="{BB962C8B-B14F-4D97-AF65-F5344CB8AC3E}">
        <p14:creationId xmlns:p14="http://schemas.microsoft.com/office/powerpoint/2010/main" val="3581328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FFD96D"/>
            </a:gs>
            <a:gs pos="50000">
              <a:schemeClr val="bg1"/>
            </a:gs>
            <a:gs pos="100000">
              <a:srgbClr val="FFD96D"/>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6347" y="88900"/>
            <a:ext cx="8229600" cy="1143000"/>
          </a:xfrm>
        </p:spPr>
        <p:txBody>
          <a:bodyPr/>
          <a:lstStyle/>
          <a:p>
            <a:r>
              <a:rPr lang="en-US" sz="4000" dirty="0" smtClean="0"/>
              <a:t>Unpacking the Standards - Math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97958405"/>
              </p:ext>
            </p:extLst>
          </p:nvPr>
        </p:nvGraphicFramePr>
        <p:xfrm>
          <a:off x="533400" y="1858665"/>
          <a:ext cx="8299419" cy="1304626"/>
        </p:xfrm>
        <a:graphic>
          <a:graphicData uri="http://schemas.openxmlformats.org/drawingml/2006/table">
            <a:tbl>
              <a:tblPr>
                <a:tableStyleId>{5C22544A-7EE6-4342-B048-85BDC9FD1C3A}</a:tableStyleId>
              </a:tblPr>
              <a:tblGrid>
                <a:gridCol w="1501775"/>
                <a:gridCol w="6797644"/>
              </a:tblGrid>
              <a:tr h="380701">
                <a:tc rowSpan="2">
                  <a:txBody>
                    <a:bodyPr/>
                    <a:lstStyle/>
                    <a:p>
                      <a:pPr algn="ctr" fontAlgn="ctr"/>
                      <a:r>
                        <a:rPr lang="en-US" sz="2000" u="none" strike="noStrike" dirty="0">
                          <a:effectLst/>
                          <a:latin typeface="Times New Roman" pitchFamily="18" charset="0"/>
                          <a:cs typeface="Times New Roman" pitchFamily="18" charset="0"/>
                        </a:rPr>
                        <a:t>MCC3.MD.7 </a:t>
                      </a:r>
                      <a:endParaRPr lang="en-US" sz="2000" b="0"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2000" u="none" strike="noStrike" dirty="0" smtClean="0">
                          <a:effectLst/>
                          <a:latin typeface="Times New Roman" pitchFamily="18" charset="0"/>
                          <a:cs typeface="Times New Roman" pitchFamily="18" charset="0"/>
                        </a:rPr>
                        <a:t>Relate </a:t>
                      </a:r>
                      <a:r>
                        <a:rPr lang="en-US" sz="2000" u="none" strike="noStrike" dirty="0">
                          <a:effectLst/>
                          <a:latin typeface="Times New Roman" pitchFamily="18" charset="0"/>
                          <a:cs typeface="Times New Roman" pitchFamily="18" charset="0"/>
                        </a:rPr>
                        <a:t>area to the operations of multiplication and addition.</a:t>
                      </a:r>
                      <a:endParaRPr lang="en-US" sz="2000" b="0"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14699">
                <a:tc vMerge="1">
                  <a:txBody>
                    <a:bodyPr/>
                    <a:lstStyle/>
                    <a:p>
                      <a:endParaRPr lang="en-US"/>
                    </a:p>
                  </a:txBody>
                  <a:tcPr/>
                </a:tc>
                <a:tc>
                  <a:txBody>
                    <a:bodyPr/>
                    <a:lstStyle/>
                    <a:p>
                      <a:pPr algn="l" fontAlgn="b"/>
                      <a:r>
                        <a:rPr lang="en-US" sz="2000" u="none" strike="noStrike" dirty="0" smtClean="0">
                          <a:effectLst/>
                          <a:latin typeface="Times New Roman" pitchFamily="18" charset="0"/>
                          <a:cs typeface="Times New Roman" pitchFamily="18" charset="0"/>
                        </a:rPr>
                        <a:t>a</a:t>
                      </a:r>
                      <a:r>
                        <a:rPr lang="en-US" sz="2000" u="none" strike="noStrike" dirty="0">
                          <a:effectLst/>
                          <a:latin typeface="Times New Roman" pitchFamily="18" charset="0"/>
                          <a:cs typeface="Times New Roman" pitchFamily="18" charset="0"/>
                        </a:rPr>
                        <a:t>. Find the area of a rectangle with whole-number side lengths by </a:t>
                      </a:r>
                      <a:r>
                        <a:rPr lang="en-US" sz="2000" u="none" strike="noStrike" dirty="0" smtClean="0">
                          <a:effectLst/>
                          <a:latin typeface="Times New Roman" pitchFamily="18" charset="0"/>
                          <a:cs typeface="Times New Roman" pitchFamily="18" charset="0"/>
                        </a:rPr>
                        <a:t>  tiling </a:t>
                      </a:r>
                      <a:r>
                        <a:rPr lang="en-US" sz="2000" u="none" strike="noStrike" dirty="0">
                          <a:effectLst/>
                          <a:latin typeface="Times New Roman" pitchFamily="18" charset="0"/>
                          <a:cs typeface="Times New Roman" pitchFamily="18" charset="0"/>
                        </a:rPr>
                        <a:t>it, and show that the area is the same as </a:t>
                      </a:r>
                      <a:r>
                        <a:rPr lang="en-US" sz="2000" u="none" strike="noStrike" dirty="0" smtClean="0">
                          <a:effectLst/>
                          <a:latin typeface="Times New Roman" pitchFamily="18" charset="0"/>
                          <a:cs typeface="Times New Roman" pitchFamily="18" charset="0"/>
                        </a:rPr>
                        <a:t>would </a:t>
                      </a:r>
                      <a:r>
                        <a:rPr lang="en-US" sz="2000" u="none" strike="noStrike" dirty="0">
                          <a:effectLst/>
                          <a:latin typeface="Times New Roman" pitchFamily="18" charset="0"/>
                          <a:cs typeface="Times New Roman" pitchFamily="18" charset="0"/>
                        </a:rPr>
                        <a:t>be found by multiplying the side lengths.</a:t>
                      </a:r>
                      <a:endParaRPr lang="en-US" sz="2000" b="0"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Slide Number Placeholder 3"/>
          <p:cNvSpPr>
            <a:spLocks noGrp="1"/>
          </p:cNvSpPr>
          <p:nvPr>
            <p:ph type="sldNum" sz="quarter" idx="11"/>
          </p:nvPr>
        </p:nvSpPr>
        <p:spPr>
          <a:xfrm>
            <a:off x="8393069" y="6359525"/>
            <a:ext cx="609600" cy="365125"/>
          </a:xfrm>
        </p:spPr>
        <p:txBody>
          <a:bodyPr/>
          <a:lstStyle/>
          <a:p>
            <a:pPr>
              <a:defRPr/>
            </a:pPr>
            <a:fld id="{0608B555-15A9-4931-9609-C21B9C223B05}" type="slidenum">
              <a:rPr lang="en-US" smtClean="0"/>
              <a:pPr>
                <a:defRPr/>
              </a:pPr>
              <a:t>27</a:t>
            </a:fld>
            <a:endParaRPr lang="en-US" dirty="0"/>
          </a:p>
        </p:txBody>
      </p:sp>
      <p:sp>
        <p:nvSpPr>
          <p:cNvPr id="7" name="TextBox 6"/>
          <p:cNvSpPr txBox="1"/>
          <p:nvPr/>
        </p:nvSpPr>
        <p:spPr>
          <a:xfrm>
            <a:off x="533400" y="1371599"/>
            <a:ext cx="5715000" cy="461665"/>
          </a:xfrm>
          <a:prstGeom prst="rect">
            <a:avLst/>
          </a:prstGeom>
          <a:noFill/>
        </p:spPr>
        <p:txBody>
          <a:bodyPr wrap="square" rtlCol="0">
            <a:spAutoFit/>
          </a:bodyPr>
          <a:lstStyle/>
          <a:p>
            <a:r>
              <a:rPr lang="en-US" sz="2400" dirty="0" smtClean="0">
                <a:latin typeface="+mn-lt"/>
              </a:rPr>
              <a:t>Mathematics</a:t>
            </a:r>
            <a:endParaRPr lang="en-US" sz="2400" dirty="0">
              <a:latin typeface="+mn-lt"/>
            </a:endParaRPr>
          </a:p>
        </p:txBody>
      </p:sp>
      <p:sp>
        <p:nvSpPr>
          <p:cNvPr id="8" name="TextBox 7"/>
          <p:cNvSpPr txBox="1"/>
          <p:nvPr/>
        </p:nvSpPr>
        <p:spPr>
          <a:xfrm>
            <a:off x="533400" y="3294471"/>
            <a:ext cx="8382000" cy="2677656"/>
          </a:xfrm>
          <a:prstGeom prst="rect">
            <a:avLst/>
          </a:prstGeom>
          <a:noFill/>
        </p:spPr>
        <p:txBody>
          <a:bodyPr wrap="square" rtlCol="0">
            <a:spAutoFit/>
          </a:bodyPr>
          <a:lstStyle/>
          <a:p>
            <a:r>
              <a:rPr lang="en-US" sz="2800" dirty="0" smtClean="0">
                <a:latin typeface="+mn-lt"/>
              </a:rPr>
              <a:t>What are the nouns?	Area; rectangle</a:t>
            </a:r>
          </a:p>
          <a:p>
            <a:endParaRPr lang="en-US" sz="2800" dirty="0" smtClean="0">
              <a:latin typeface="+mn-lt"/>
            </a:endParaRPr>
          </a:p>
          <a:p>
            <a:r>
              <a:rPr lang="en-US" sz="2800" dirty="0" smtClean="0">
                <a:latin typeface="+mn-lt"/>
              </a:rPr>
              <a:t>What are the verbs?	Find; tiling; show; multiplying</a:t>
            </a:r>
          </a:p>
          <a:p>
            <a:endParaRPr lang="en-US" sz="2800" dirty="0">
              <a:latin typeface="+mn-lt"/>
            </a:endParaRPr>
          </a:p>
          <a:p>
            <a:r>
              <a:rPr lang="en-US" sz="2800" dirty="0" smtClean="0">
                <a:latin typeface="+mn-lt"/>
              </a:rPr>
              <a:t>Supporting concepts:</a:t>
            </a:r>
          </a:p>
          <a:p>
            <a:pPr marL="914400" lvl="1" indent="-457200">
              <a:buFont typeface="Arial" pitchFamily="34" charset="0"/>
              <a:buChar char="•"/>
            </a:pPr>
            <a:r>
              <a:rPr lang="en-US" sz="2800" dirty="0">
                <a:latin typeface="+mn-lt"/>
              </a:rPr>
              <a:t>w</a:t>
            </a:r>
            <a:r>
              <a:rPr lang="en-US" sz="2800" dirty="0" smtClean="0">
                <a:latin typeface="+mn-lt"/>
              </a:rPr>
              <a:t>hole-number side lengths</a:t>
            </a:r>
            <a:endParaRPr lang="en-US" sz="2800" dirty="0">
              <a:latin typeface="+mn-lt"/>
            </a:endParaRPr>
          </a:p>
        </p:txBody>
      </p:sp>
      <p:sp>
        <p:nvSpPr>
          <p:cNvPr id="10" name="Rectangle 9"/>
          <p:cNvSpPr/>
          <p:nvPr/>
        </p:nvSpPr>
        <p:spPr>
          <a:xfrm>
            <a:off x="4194172" y="3352800"/>
            <a:ext cx="2816228" cy="469900"/>
          </a:xfrm>
          <a:prstGeom prst="rect">
            <a:avLst/>
          </a:prstGeom>
          <a:solidFill>
            <a:srgbClr val="00FF00">
              <a:alpha val="38824"/>
            </a:srgbClr>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4194172" y="4208305"/>
            <a:ext cx="4416428" cy="419100"/>
          </a:xfrm>
          <a:prstGeom prst="rect">
            <a:avLst/>
          </a:prstGeom>
          <a:solidFill>
            <a:srgbClr val="00FFFF">
              <a:alpha val="47843"/>
            </a:srgbClr>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55637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Unpacking the Standards</a:t>
            </a:r>
            <a:endParaRPr lang="en-US" sz="4000" dirty="0"/>
          </a:p>
        </p:txBody>
      </p:sp>
      <p:sp>
        <p:nvSpPr>
          <p:cNvPr id="3" name="Content Placeholder 2"/>
          <p:cNvSpPr>
            <a:spLocks noGrp="1"/>
          </p:cNvSpPr>
          <p:nvPr>
            <p:ph idx="1"/>
          </p:nvPr>
        </p:nvSpPr>
        <p:spPr/>
        <p:txBody>
          <a:bodyPr/>
          <a:lstStyle/>
          <a:p>
            <a:pPr>
              <a:spcAft>
                <a:spcPts val="600"/>
              </a:spcAft>
            </a:pPr>
            <a:r>
              <a:rPr lang="en-US" dirty="0"/>
              <a:t>What are the Essential Skills?</a:t>
            </a:r>
          </a:p>
          <a:p>
            <a:pPr lvl="1">
              <a:spcAft>
                <a:spcPts val="600"/>
              </a:spcAft>
            </a:pPr>
            <a:r>
              <a:rPr lang="en-US" dirty="0"/>
              <a:t>I can </a:t>
            </a:r>
            <a:r>
              <a:rPr lang="en-US" dirty="0" smtClean="0"/>
              <a:t>find (calculate, determine) the area of a rectangle.</a:t>
            </a:r>
          </a:p>
          <a:p>
            <a:pPr lvl="2">
              <a:spcAft>
                <a:spcPts val="600"/>
              </a:spcAft>
            </a:pPr>
            <a:r>
              <a:rPr lang="en-US" sz="2800" dirty="0" smtClean="0"/>
              <a:t>I can use tiling to find the area of a rectangle.</a:t>
            </a:r>
          </a:p>
          <a:p>
            <a:pPr lvl="1">
              <a:spcAft>
                <a:spcPts val="600"/>
              </a:spcAft>
            </a:pPr>
            <a:r>
              <a:rPr lang="en-US" dirty="0" smtClean="0"/>
              <a:t>I can show that the same answer can be found by tiling as through multiplication.</a:t>
            </a:r>
            <a:endParaRPr lang="en-US" dirty="0"/>
          </a:p>
          <a:p>
            <a:endParaRPr lang="en-US" dirty="0"/>
          </a:p>
        </p:txBody>
      </p:sp>
      <p:sp>
        <p:nvSpPr>
          <p:cNvPr id="4" name="Slide Number Placeholder 3"/>
          <p:cNvSpPr>
            <a:spLocks noGrp="1"/>
          </p:cNvSpPr>
          <p:nvPr>
            <p:ph type="sldNum" sz="quarter" idx="11"/>
          </p:nvPr>
        </p:nvSpPr>
        <p:spPr/>
        <p:txBody>
          <a:bodyPr/>
          <a:lstStyle/>
          <a:p>
            <a:pPr>
              <a:defRPr/>
            </a:pPr>
            <a:fld id="{0608B555-15A9-4931-9609-C21B9C223B05}" type="slidenum">
              <a:rPr lang="en-US" smtClean="0"/>
              <a:pPr>
                <a:defRPr/>
              </a:pPr>
              <a:t>28</a:t>
            </a:fld>
            <a:endParaRPr lang="en-US" dirty="0"/>
          </a:p>
        </p:txBody>
      </p:sp>
    </p:spTree>
    <p:extLst>
      <p:ext uri="{BB962C8B-B14F-4D97-AF65-F5344CB8AC3E}">
        <p14:creationId xmlns:p14="http://schemas.microsoft.com/office/powerpoint/2010/main" val="15957834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Unpacking the Standards</a:t>
            </a:r>
            <a:endParaRPr lang="en-US" sz="4000" dirty="0"/>
          </a:p>
        </p:txBody>
      </p:sp>
      <p:sp>
        <p:nvSpPr>
          <p:cNvPr id="3" name="Content Placeholder 2"/>
          <p:cNvSpPr>
            <a:spLocks noGrp="1"/>
          </p:cNvSpPr>
          <p:nvPr>
            <p:ph idx="1"/>
          </p:nvPr>
        </p:nvSpPr>
        <p:spPr>
          <a:xfrm>
            <a:off x="609600" y="1219200"/>
            <a:ext cx="8229600" cy="4525963"/>
          </a:xfrm>
        </p:spPr>
        <p:txBody>
          <a:bodyPr/>
          <a:lstStyle/>
          <a:p>
            <a:pPr marL="0" indent="0">
              <a:buNone/>
            </a:pPr>
            <a:r>
              <a:rPr lang="en-US" dirty="0" smtClean="0"/>
              <a:t>Defining the Nouns</a:t>
            </a:r>
          </a:p>
          <a:p>
            <a:r>
              <a:rPr lang="en-US" b="1" dirty="0" smtClean="0"/>
              <a:t>Area</a:t>
            </a:r>
            <a:r>
              <a:rPr lang="en-US" dirty="0" smtClean="0"/>
              <a:t>: the quantity expressing the two-dimensional size of a defined surface</a:t>
            </a:r>
          </a:p>
          <a:p>
            <a:pPr lvl="1">
              <a:spcBef>
                <a:spcPts val="0"/>
              </a:spcBef>
            </a:pPr>
            <a:r>
              <a:rPr lang="en-US" dirty="0" smtClean="0"/>
              <a:t>area of a plane figure refers to the number of square units the figure covers</a:t>
            </a:r>
            <a:endParaRPr lang="en-US" b="1" dirty="0" smtClean="0"/>
          </a:p>
          <a:p>
            <a:r>
              <a:rPr lang="en-US" b="1" dirty="0" smtClean="0"/>
              <a:t>Rectangle: </a:t>
            </a:r>
            <a:r>
              <a:rPr lang="en-US" dirty="0" smtClean="0"/>
              <a:t>a quadrilateral </a:t>
            </a:r>
            <a:r>
              <a:rPr lang="en-US" dirty="0"/>
              <a:t>with 2 pairs of parallel </a:t>
            </a:r>
            <a:r>
              <a:rPr lang="en-US" dirty="0" smtClean="0"/>
              <a:t>sides</a:t>
            </a:r>
          </a:p>
          <a:p>
            <a:pPr marL="457200" lvl="1" indent="0">
              <a:spcBef>
                <a:spcPts val="0"/>
              </a:spcBef>
              <a:buNone/>
            </a:pPr>
            <a:endParaRPr lang="en-US" dirty="0"/>
          </a:p>
        </p:txBody>
      </p:sp>
      <p:sp>
        <p:nvSpPr>
          <p:cNvPr id="4" name="Slide Number Placeholder 3"/>
          <p:cNvSpPr>
            <a:spLocks noGrp="1"/>
          </p:cNvSpPr>
          <p:nvPr>
            <p:ph type="sldNum" sz="quarter" idx="11"/>
          </p:nvPr>
        </p:nvSpPr>
        <p:spPr/>
        <p:txBody>
          <a:bodyPr/>
          <a:lstStyle/>
          <a:p>
            <a:pPr>
              <a:defRPr/>
            </a:pPr>
            <a:fld id="{0608B555-15A9-4931-9609-C21B9C223B05}" type="slidenum">
              <a:rPr lang="en-US" smtClean="0"/>
              <a:pPr>
                <a:defRPr/>
              </a:pPr>
              <a:t>29</a:t>
            </a:fld>
            <a:endParaRPr lang="en-US" dirty="0"/>
          </a:p>
        </p:txBody>
      </p:sp>
    </p:spTree>
    <p:extLst>
      <p:ext uri="{BB962C8B-B14F-4D97-AF65-F5344CB8AC3E}">
        <p14:creationId xmlns:p14="http://schemas.microsoft.com/office/powerpoint/2010/main" val="2813409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4000" dirty="0"/>
              <a:t>2013-2014 GAA</a:t>
            </a:r>
          </a:p>
        </p:txBody>
      </p:sp>
      <p:sp>
        <p:nvSpPr>
          <p:cNvPr id="3" name="Content Placeholder 2"/>
          <p:cNvSpPr>
            <a:spLocks noGrp="1"/>
          </p:cNvSpPr>
          <p:nvPr>
            <p:ph idx="1"/>
          </p:nvPr>
        </p:nvSpPr>
        <p:spPr>
          <a:xfrm>
            <a:off x="457200" y="1371600"/>
            <a:ext cx="8229600" cy="4525963"/>
          </a:xfrm>
        </p:spPr>
        <p:txBody>
          <a:bodyPr/>
          <a:lstStyle/>
          <a:p>
            <a:pPr eaLnBrk="1" hangingPunct="1">
              <a:defRPr/>
            </a:pPr>
            <a:r>
              <a:rPr lang="en-US" sz="2800" dirty="0"/>
              <a:t>The 2013-2014 series of webinars (Sessions 1-8) serve as introductory components for informing and training system staff in the planning, implementation, and submission of the GAA portfolios.</a:t>
            </a:r>
          </a:p>
          <a:p>
            <a:pPr eaLnBrk="1" hangingPunct="1">
              <a:spcBef>
                <a:spcPts val="1200"/>
              </a:spcBef>
              <a:defRPr/>
            </a:pPr>
            <a:r>
              <a:rPr lang="en-US" sz="2800" dirty="0"/>
              <a:t>Reading and understanding the </a:t>
            </a:r>
            <a:r>
              <a:rPr lang="en-US" sz="2800" i="1" dirty="0"/>
              <a:t>GAA Examiner’s Manual 2013-2014 </a:t>
            </a:r>
            <a:r>
              <a:rPr lang="en-US" sz="2800" dirty="0"/>
              <a:t>and the materials provided through the webinar trainings are necessary to understand the policies and procedures required for the administration of the GAA.</a:t>
            </a:r>
          </a:p>
          <a:p>
            <a:endParaRPr lang="en-US" dirty="0"/>
          </a:p>
        </p:txBody>
      </p:sp>
      <p:sp>
        <p:nvSpPr>
          <p:cNvPr id="4" name="Slide Number Placeholder 3"/>
          <p:cNvSpPr>
            <a:spLocks noGrp="1"/>
          </p:cNvSpPr>
          <p:nvPr>
            <p:ph type="sldNum" sz="quarter" idx="4294967295"/>
          </p:nvPr>
        </p:nvSpPr>
        <p:spPr>
          <a:xfrm>
            <a:off x="8401722" y="6428329"/>
            <a:ext cx="609600" cy="365125"/>
          </a:xfrm>
          <a:prstGeom prst="rect">
            <a:avLst/>
          </a:prstGeom>
        </p:spPr>
        <p:txBody>
          <a:bodyPr/>
          <a:lstStyle/>
          <a:p>
            <a:pPr>
              <a:defRPr/>
            </a:pPr>
            <a:fld id="{18D6BBE3-2A52-4E0B-96BB-5B1F26ADCEA2}" type="slidenum">
              <a:rPr lang="en-US" smtClean="0"/>
              <a:pPr>
                <a:defRPr/>
              </a:pPr>
              <a:t>3</a:t>
            </a:fld>
            <a:endParaRPr lang="en-US" dirty="0"/>
          </a:p>
        </p:txBody>
      </p:sp>
    </p:spTree>
    <p:extLst>
      <p:ext uri="{BB962C8B-B14F-4D97-AF65-F5344CB8AC3E}">
        <p14:creationId xmlns:p14="http://schemas.microsoft.com/office/powerpoint/2010/main" val="19250882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Unpacking the Standards</a:t>
            </a:r>
            <a:endParaRPr lang="en-US" sz="4000" dirty="0"/>
          </a:p>
        </p:txBody>
      </p:sp>
      <p:sp>
        <p:nvSpPr>
          <p:cNvPr id="3" name="Content Placeholder 2"/>
          <p:cNvSpPr>
            <a:spLocks noGrp="1"/>
          </p:cNvSpPr>
          <p:nvPr>
            <p:ph idx="1"/>
          </p:nvPr>
        </p:nvSpPr>
        <p:spPr>
          <a:xfrm>
            <a:off x="609600" y="1219200"/>
            <a:ext cx="8229600" cy="4525963"/>
          </a:xfrm>
        </p:spPr>
        <p:txBody>
          <a:bodyPr/>
          <a:lstStyle/>
          <a:p>
            <a:pPr marL="0" indent="0">
              <a:buNone/>
            </a:pPr>
            <a:r>
              <a:rPr lang="en-US" dirty="0" smtClean="0"/>
              <a:t>Defining the Verbs</a:t>
            </a:r>
          </a:p>
          <a:p>
            <a:r>
              <a:rPr lang="en-US" b="1" dirty="0" smtClean="0"/>
              <a:t>Find</a:t>
            </a:r>
            <a:r>
              <a:rPr lang="en-US" dirty="0" smtClean="0"/>
              <a:t>: to determine, calculate, compute, or ascertain through mathematical methods.</a:t>
            </a:r>
          </a:p>
          <a:p>
            <a:r>
              <a:rPr lang="en-US" b="1" dirty="0" smtClean="0"/>
              <a:t>Tiling: </a:t>
            </a:r>
            <a:r>
              <a:rPr lang="en-US" dirty="0" smtClean="0"/>
              <a:t>filling the area of a flat space with individual unit tiles (of equal length and width) fit or placed together </a:t>
            </a:r>
            <a:r>
              <a:rPr lang="en-US" dirty="0"/>
              <a:t>with no gaps or </a:t>
            </a:r>
            <a:r>
              <a:rPr lang="en-US" dirty="0" smtClean="0"/>
              <a:t>overlaps. </a:t>
            </a:r>
          </a:p>
          <a:p>
            <a:r>
              <a:rPr lang="en-US" b="1" dirty="0" smtClean="0"/>
              <a:t>Show: </a:t>
            </a:r>
            <a:r>
              <a:rPr lang="en-US" dirty="0" smtClean="0"/>
              <a:t>to demonstrate or prove through mathematical methods (e.g., multiplication).</a:t>
            </a:r>
            <a:endParaRPr lang="en-US" b="1" dirty="0"/>
          </a:p>
        </p:txBody>
      </p:sp>
      <p:sp>
        <p:nvSpPr>
          <p:cNvPr id="4" name="Slide Number Placeholder 3"/>
          <p:cNvSpPr>
            <a:spLocks noGrp="1"/>
          </p:cNvSpPr>
          <p:nvPr>
            <p:ph type="sldNum" sz="quarter" idx="11"/>
          </p:nvPr>
        </p:nvSpPr>
        <p:spPr/>
        <p:txBody>
          <a:bodyPr/>
          <a:lstStyle/>
          <a:p>
            <a:pPr>
              <a:defRPr/>
            </a:pPr>
            <a:fld id="{0608B555-15A9-4931-9609-C21B9C223B05}" type="slidenum">
              <a:rPr lang="en-US" smtClean="0"/>
              <a:pPr>
                <a:defRPr/>
              </a:pPr>
              <a:t>30</a:t>
            </a:fld>
            <a:endParaRPr lang="en-US" dirty="0"/>
          </a:p>
        </p:txBody>
      </p:sp>
    </p:spTree>
    <p:extLst>
      <p:ext uri="{BB962C8B-B14F-4D97-AF65-F5344CB8AC3E}">
        <p14:creationId xmlns:p14="http://schemas.microsoft.com/office/powerpoint/2010/main" val="5033155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Choosing the Standards-Based </a:t>
            </a:r>
            <a:br>
              <a:rPr lang="en-US" sz="4000" dirty="0"/>
            </a:br>
            <a:r>
              <a:rPr lang="en-US" sz="4000" dirty="0"/>
              <a:t>Skill for Assessment</a:t>
            </a:r>
          </a:p>
        </p:txBody>
      </p:sp>
      <p:sp>
        <p:nvSpPr>
          <p:cNvPr id="8" name="Content Placeholder 7"/>
          <p:cNvSpPr>
            <a:spLocks noGrp="1"/>
          </p:cNvSpPr>
          <p:nvPr>
            <p:ph sz="half" idx="2"/>
          </p:nvPr>
        </p:nvSpPr>
        <p:spPr>
          <a:xfrm>
            <a:off x="247650" y="2895600"/>
            <a:ext cx="4191000" cy="1828800"/>
          </a:xfrm>
          <a:ln>
            <a:solidFill>
              <a:schemeClr val="tx1"/>
            </a:solidFill>
          </a:ln>
        </p:spPr>
        <p:txBody>
          <a:bodyPr/>
          <a:lstStyle/>
          <a:p>
            <a:pPr marL="0" indent="0">
              <a:buNone/>
            </a:pPr>
            <a:r>
              <a:rPr lang="en-US" sz="2000" dirty="0"/>
              <a:t>What is the noun?	</a:t>
            </a:r>
            <a:r>
              <a:rPr lang="en-US" sz="2000" dirty="0" smtClean="0"/>
              <a:t>area</a:t>
            </a:r>
            <a:endParaRPr lang="en-US" sz="2000" dirty="0"/>
          </a:p>
          <a:p>
            <a:pPr marL="0" indent="0">
              <a:buNone/>
            </a:pPr>
            <a:r>
              <a:rPr lang="en-US" sz="2000" dirty="0"/>
              <a:t>What is the verb?		</a:t>
            </a:r>
            <a:r>
              <a:rPr lang="en-US" sz="2000" dirty="0" smtClean="0"/>
              <a:t>find</a:t>
            </a:r>
          </a:p>
          <a:p>
            <a:pPr marL="0" indent="0">
              <a:spcBef>
                <a:spcPts val="600"/>
              </a:spcBef>
              <a:buNone/>
            </a:pPr>
            <a:endParaRPr lang="en-US" sz="1200" dirty="0" smtClean="0"/>
          </a:p>
          <a:p>
            <a:pPr marL="0" indent="0">
              <a:spcBef>
                <a:spcPts val="600"/>
              </a:spcBef>
              <a:buNone/>
            </a:pPr>
            <a:r>
              <a:rPr lang="en-US" sz="2000" dirty="0" smtClean="0"/>
              <a:t>What </a:t>
            </a:r>
            <a:r>
              <a:rPr lang="en-US" sz="2000" dirty="0"/>
              <a:t>are the supporting </a:t>
            </a:r>
            <a:r>
              <a:rPr lang="en-US" sz="2000" dirty="0" smtClean="0"/>
              <a:t>concepts: 			Rectangle, tiling</a:t>
            </a:r>
            <a:endParaRPr lang="en-US" sz="2000" dirty="0"/>
          </a:p>
          <a:p>
            <a:pPr marL="0" indent="0">
              <a:buNone/>
            </a:pPr>
            <a:endParaRPr lang="en-US" sz="2000" dirty="0"/>
          </a:p>
        </p:txBody>
      </p:sp>
      <p:sp>
        <p:nvSpPr>
          <p:cNvPr id="10" name="Content Placeholder 9"/>
          <p:cNvSpPr>
            <a:spLocks noGrp="1"/>
          </p:cNvSpPr>
          <p:nvPr>
            <p:ph sz="quarter" idx="4"/>
          </p:nvPr>
        </p:nvSpPr>
        <p:spPr>
          <a:xfrm>
            <a:off x="4552950" y="2895599"/>
            <a:ext cx="4343400" cy="1828801"/>
          </a:xfrm>
          <a:ln>
            <a:solidFill>
              <a:schemeClr val="tx1"/>
            </a:solidFill>
          </a:ln>
        </p:spPr>
        <p:txBody>
          <a:bodyPr/>
          <a:lstStyle/>
          <a:p>
            <a:pPr marL="0" indent="0">
              <a:buNone/>
            </a:pPr>
            <a:r>
              <a:rPr lang="en-US" sz="2000" dirty="0"/>
              <a:t>What is the </a:t>
            </a:r>
            <a:r>
              <a:rPr lang="en-US" sz="2000" dirty="0" smtClean="0"/>
              <a:t>noun?	area</a:t>
            </a:r>
            <a:endParaRPr lang="en-US" sz="2000" dirty="0"/>
          </a:p>
          <a:p>
            <a:pPr marL="0" indent="0">
              <a:buNone/>
            </a:pPr>
            <a:r>
              <a:rPr lang="en-US" sz="2000" dirty="0"/>
              <a:t>What is the verb?		</a:t>
            </a:r>
            <a:r>
              <a:rPr lang="en-US" sz="2000" dirty="0" smtClean="0"/>
              <a:t>show, 				multiply</a:t>
            </a:r>
            <a:endParaRPr lang="en-US" sz="2000" dirty="0"/>
          </a:p>
          <a:p>
            <a:pPr marL="0" indent="0">
              <a:buNone/>
            </a:pPr>
            <a:r>
              <a:rPr lang="en-US" sz="2000" dirty="0"/>
              <a:t>What are the supporting </a:t>
            </a:r>
            <a:r>
              <a:rPr lang="en-US" sz="2000" dirty="0" smtClean="0"/>
              <a:t>concepts: </a:t>
            </a:r>
          </a:p>
          <a:p>
            <a:pPr marL="0" indent="0">
              <a:buNone/>
            </a:pPr>
            <a:r>
              <a:rPr lang="en-US" sz="2000" dirty="0"/>
              <a:t> </a:t>
            </a:r>
            <a:r>
              <a:rPr lang="en-US" sz="2000" dirty="0" smtClean="0"/>
              <a:t>               Area/answer is the same 	                    </a:t>
            </a:r>
            <a:endParaRPr lang="en-US" sz="800" dirty="0" smtClean="0"/>
          </a:p>
        </p:txBody>
      </p:sp>
      <p:sp>
        <p:nvSpPr>
          <p:cNvPr id="4" name="Slide Number Placeholder 3"/>
          <p:cNvSpPr>
            <a:spLocks noGrp="1"/>
          </p:cNvSpPr>
          <p:nvPr>
            <p:ph type="sldNum" sz="quarter" idx="10"/>
          </p:nvPr>
        </p:nvSpPr>
        <p:spPr>
          <a:xfrm>
            <a:off x="7855772" y="6400800"/>
            <a:ext cx="1066800" cy="365125"/>
          </a:xfrm>
        </p:spPr>
        <p:txBody>
          <a:bodyPr/>
          <a:lstStyle/>
          <a:p>
            <a:pPr>
              <a:defRPr/>
            </a:pPr>
            <a:fld id="{18D6BBE3-2A52-4E0B-96BB-5B1F26ADCEA2}" type="slidenum">
              <a:rPr lang="en-US" smtClean="0"/>
              <a:pPr>
                <a:defRPr/>
              </a:pPr>
              <a:t>31</a:t>
            </a:fld>
            <a:endParaRPr lang="en-US" dirty="0"/>
          </a:p>
        </p:txBody>
      </p:sp>
      <p:sp>
        <p:nvSpPr>
          <p:cNvPr id="11" name="Rectangle 10"/>
          <p:cNvSpPr/>
          <p:nvPr/>
        </p:nvSpPr>
        <p:spPr>
          <a:xfrm>
            <a:off x="2971800" y="2962273"/>
            <a:ext cx="762000" cy="333375"/>
          </a:xfrm>
          <a:prstGeom prst="rect">
            <a:avLst/>
          </a:prstGeom>
          <a:solidFill>
            <a:srgbClr val="00FF00">
              <a:alpha val="48000"/>
            </a:srgbClr>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2965450" y="3303529"/>
            <a:ext cx="768350" cy="342900"/>
          </a:xfrm>
          <a:prstGeom prst="rect">
            <a:avLst/>
          </a:prstGeom>
          <a:solidFill>
            <a:srgbClr val="00FFFF">
              <a:alpha val="47843"/>
            </a:srgbClr>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7086600" y="2941072"/>
            <a:ext cx="1320800" cy="401580"/>
          </a:xfrm>
          <a:prstGeom prst="rect">
            <a:avLst/>
          </a:prstGeom>
          <a:solidFill>
            <a:srgbClr val="00FF00">
              <a:alpha val="48000"/>
            </a:srgbClr>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7086600" y="3363853"/>
            <a:ext cx="1320800" cy="565152"/>
          </a:xfrm>
          <a:prstGeom prst="rect">
            <a:avLst/>
          </a:prstGeom>
          <a:solidFill>
            <a:srgbClr val="00FFFF">
              <a:alpha val="47843"/>
            </a:srgbClr>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247650" y="2133600"/>
            <a:ext cx="4191000" cy="646331"/>
          </a:xfrm>
          <a:prstGeom prst="rect">
            <a:avLst/>
          </a:prstGeom>
          <a:noFill/>
          <a:ln>
            <a:solidFill>
              <a:schemeClr val="tx1"/>
            </a:solidFill>
          </a:ln>
        </p:spPr>
        <p:txBody>
          <a:bodyPr wrap="square" rtlCol="0">
            <a:spAutoFit/>
          </a:bodyPr>
          <a:lstStyle/>
          <a:p>
            <a:r>
              <a:rPr lang="en-US" dirty="0" smtClean="0">
                <a:latin typeface="+mn-lt"/>
              </a:rPr>
              <a:t>Skill: find the area of the rectangle by tiling.</a:t>
            </a:r>
            <a:endParaRPr lang="en-US" dirty="0">
              <a:latin typeface="+mn-lt"/>
            </a:endParaRPr>
          </a:p>
        </p:txBody>
      </p:sp>
      <p:sp>
        <p:nvSpPr>
          <p:cNvPr id="20" name="TextBox 19"/>
          <p:cNvSpPr txBox="1"/>
          <p:nvPr/>
        </p:nvSpPr>
        <p:spPr>
          <a:xfrm>
            <a:off x="4572000" y="2133600"/>
            <a:ext cx="4343400" cy="646331"/>
          </a:xfrm>
          <a:prstGeom prst="rect">
            <a:avLst/>
          </a:prstGeom>
          <a:noFill/>
          <a:ln>
            <a:solidFill>
              <a:schemeClr val="tx1"/>
            </a:solidFill>
          </a:ln>
        </p:spPr>
        <p:txBody>
          <a:bodyPr wrap="square" rtlCol="0">
            <a:spAutoFit/>
          </a:bodyPr>
          <a:lstStyle/>
          <a:p>
            <a:r>
              <a:rPr lang="en-US" dirty="0" smtClean="0">
                <a:latin typeface="+mn-lt"/>
              </a:rPr>
              <a:t>Skill:  show that the same answer can be found by multiplying as by adding.</a:t>
            </a:r>
            <a:endParaRPr lang="en-US" dirty="0">
              <a:latin typeface="+mn-lt"/>
            </a:endParaRPr>
          </a:p>
        </p:txBody>
      </p:sp>
    </p:spTree>
    <p:extLst>
      <p:ext uri="{BB962C8B-B14F-4D97-AF65-F5344CB8AC3E}">
        <p14:creationId xmlns:p14="http://schemas.microsoft.com/office/powerpoint/2010/main" val="17011768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ECB7"/>
            </a:gs>
            <a:gs pos="66000">
              <a:schemeClr val="bg1"/>
            </a:gs>
            <a:gs pos="100000">
              <a:srgbClr val="FFECB7"/>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9792"/>
            <a:ext cx="8229600" cy="1143000"/>
          </a:xfrm>
        </p:spPr>
        <p:txBody>
          <a:bodyPr/>
          <a:lstStyle/>
          <a:p>
            <a:r>
              <a:rPr lang="en-US" sz="4000" dirty="0" smtClean="0"/>
              <a:t>Designing the Assessment Task</a:t>
            </a:r>
            <a:endParaRPr lang="en-US" sz="4000" dirty="0"/>
          </a:p>
        </p:txBody>
      </p:sp>
      <p:sp>
        <p:nvSpPr>
          <p:cNvPr id="3" name="Content Placeholder 2"/>
          <p:cNvSpPr>
            <a:spLocks noGrp="1"/>
          </p:cNvSpPr>
          <p:nvPr>
            <p:ph idx="1"/>
          </p:nvPr>
        </p:nvSpPr>
        <p:spPr>
          <a:xfrm>
            <a:off x="457200" y="1219200"/>
            <a:ext cx="3276600" cy="4602163"/>
          </a:xfrm>
        </p:spPr>
        <p:txBody>
          <a:bodyPr/>
          <a:lstStyle/>
          <a:p>
            <a:pPr marL="0" indent="0">
              <a:buNone/>
            </a:pPr>
            <a:r>
              <a:rPr lang="en-US" sz="1800" dirty="0" smtClean="0"/>
              <a:t>The assessment task addresses the essential skills of the standard and element/indicator by requiring the student to use tiling to calculate area. </a:t>
            </a:r>
          </a:p>
          <a:p>
            <a:pPr marL="225425" indent="0">
              <a:buNone/>
            </a:pPr>
            <a:r>
              <a:rPr lang="en-US" sz="1800" dirty="0" smtClean="0"/>
              <a:t>The task can be adapted to provide the appropriate level of challenge to students. They can calculate, multiply, count, or they can be provided with choices that they can eye gaze or cut and paste.</a:t>
            </a:r>
          </a:p>
          <a:p>
            <a:pPr marL="225425" indent="0">
              <a:buNone/>
            </a:pPr>
            <a:endParaRPr lang="en-US" sz="1200" dirty="0" smtClean="0"/>
          </a:p>
          <a:p>
            <a:pPr marL="225425" indent="0">
              <a:buNone/>
            </a:pPr>
            <a:r>
              <a:rPr lang="en-US" sz="1800" dirty="0" smtClean="0"/>
              <a:t>As an additional proof, students can count  by column and row to show that the same answer can be found by adding as by multiplying.</a:t>
            </a:r>
            <a:endParaRPr lang="en-US" sz="1800" dirty="0"/>
          </a:p>
        </p:txBody>
      </p:sp>
      <p:sp>
        <p:nvSpPr>
          <p:cNvPr id="4" name="Slide Number Placeholder 3"/>
          <p:cNvSpPr>
            <a:spLocks noGrp="1"/>
          </p:cNvSpPr>
          <p:nvPr>
            <p:ph type="sldNum" sz="quarter" idx="11"/>
          </p:nvPr>
        </p:nvSpPr>
        <p:spPr/>
        <p:txBody>
          <a:bodyPr/>
          <a:lstStyle/>
          <a:p>
            <a:pPr>
              <a:defRPr/>
            </a:pPr>
            <a:fld id="{0608B555-15A9-4931-9609-C21B9C223B05}" type="slidenum">
              <a:rPr lang="en-US" smtClean="0"/>
              <a:pPr>
                <a:defRPr/>
              </a:pPr>
              <a:t>32</a:t>
            </a:fld>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1208" y="1219200"/>
            <a:ext cx="3971925" cy="5105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09831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4000" dirty="0" smtClean="0"/>
              <a:t>Describing the Assessment Task as it Relates to the Standard</a:t>
            </a:r>
            <a:endParaRPr lang="en-US" sz="4000" dirty="0"/>
          </a:p>
        </p:txBody>
      </p:sp>
      <p:sp>
        <p:nvSpPr>
          <p:cNvPr id="3" name="Content Placeholder 2"/>
          <p:cNvSpPr>
            <a:spLocks noGrp="1"/>
          </p:cNvSpPr>
          <p:nvPr>
            <p:ph idx="1"/>
          </p:nvPr>
        </p:nvSpPr>
        <p:spPr>
          <a:xfrm>
            <a:off x="457200" y="1219200"/>
            <a:ext cx="8229600" cy="3429000"/>
          </a:xfrm>
        </p:spPr>
        <p:txBody>
          <a:bodyPr/>
          <a:lstStyle/>
          <a:p>
            <a:r>
              <a:rPr lang="en-US" sz="2800" dirty="0" smtClean="0"/>
              <a:t>In the preceding example, the task description should be written to include the most important terms - the nouns (area, rectangle).</a:t>
            </a:r>
          </a:p>
          <a:p>
            <a:pPr lvl="1"/>
            <a:r>
              <a:rPr lang="en-US" sz="2400" dirty="0" smtClean="0"/>
              <a:t>It should be clear that the student was asked to find/determine area.</a:t>
            </a:r>
          </a:p>
          <a:p>
            <a:pPr lvl="1"/>
            <a:r>
              <a:rPr lang="en-US" sz="2400" dirty="0"/>
              <a:t>I</a:t>
            </a:r>
            <a:r>
              <a:rPr lang="en-US" sz="2400" dirty="0" smtClean="0"/>
              <a:t>t should be clear that the shape was a rectangle.</a:t>
            </a:r>
          </a:p>
          <a:p>
            <a:pPr lvl="1"/>
            <a:r>
              <a:rPr lang="en-US" sz="2400" dirty="0" smtClean="0"/>
              <a:t>The description should then recount </a:t>
            </a:r>
            <a:r>
              <a:rPr lang="en-US" sz="2400" i="1" dirty="0" smtClean="0"/>
              <a:t>how</a:t>
            </a:r>
            <a:r>
              <a:rPr lang="en-US" sz="2400" dirty="0" smtClean="0"/>
              <a:t> the student found the area.</a:t>
            </a:r>
          </a:p>
          <a:p>
            <a:endParaRPr lang="en-US" dirty="0" smtClean="0"/>
          </a:p>
        </p:txBody>
      </p:sp>
      <p:sp>
        <p:nvSpPr>
          <p:cNvPr id="4" name="Slide Number Placeholder 3"/>
          <p:cNvSpPr>
            <a:spLocks noGrp="1"/>
          </p:cNvSpPr>
          <p:nvPr>
            <p:ph type="sldNum" sz="quarter" idx="11"/>
          </p:nvPr>
        </p:nvSpPr>
        <p:spPr/>
        <p:txBody>
          <a:bodyPr/>
          <a:lstStyle/>
          <a:p>
            <a:pPr>
              <a:defRPr/>
            </a:pPr>
            <a:fld id="{0608B555-15A9-4931-9609-C21B9C223B05}" type="slidenum">
              <a:rPr lang="en-US" smtClean="0"/>
              <a:pPr>
                <a:defRPr/>
              </a:pPr>
              <a:t>33</a:t>
            </a:fld>
            <a:endParaRPr lang="en-US" dirty="0"/>
          </a:p>
        </p:txBody>
      </p:sp>
      <p:sp>
        <p:nvSpPr>
          <p:cNvPr id="5" name="TextBox 4"/>
          <p:cNvSpPr txBox="1"/>
          <p:nvPr/>
        </p:nvSpPr>
        <p:spPr>
          <a:xfrm>
            <a:off x="487878" y="4620161"/>
            <a:ext cx="8380021" cy="1015663"/>
          </a:xfrm>
          <a:prstGeom prst="rect">
            <a:avLst/>
          </a:prstGeom>
          <a:solidFill>
            <a:srgbClr val="663300"/>
          </a:solidFill>
        </p:spPr>
        <p:txBody>
          <a:bodyPr wrap="square" rtlCol="0">
            <a:spAutoFit/>
          </a:bodyPr>
          <a:lstStyle/>
          <a:p>
            <a:pPr marL="123825" lvl="1"/>
            <a:r>
              <a:rPr lang="en-US" sz="2000" dirty="0" smtClean="0">
                <a:solidFill>
                  <a:schemeClr val="bg1"/>
                </a:solidFill>
              </a:rPr>
              <a:t>“Sandy will use tiles to determine the area of a rectangle. She will count the number of tiles required to fill the “chicken coop” and then use a calculator to multiply the length times the width.”</a:t>
            </a:r>
            <a:endParaRPr lang="en-US" sz="2000" dirty="0">
              <a:solidFill>
                <a:schemeClr val="bg1"/>
              </a:solidFill>
            </a:endParaRPr>
          </a:p>
        </p:txBody>
      </p:sp>
    </p:spTree>
    <p:extLst>
      <p:ext uri="{BB962C8B-B14F-4D97-AF65-F5344CB8AC3E}">
        <p14:creationId xmlns:p14="http://schemas.microsoft.com/office/powerpoint/2010/main" val="1790575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4"/>
          <p:cNvSpPr>
            <a:spLocks noGrp="1" noChangeArrowheads="1"/>
          </p:cNvSpPr>
          <p:nvPr>
            <p:ph type="title"/>
          </p:nvPr>
        </p:nvSpPr>
        <p:spPr/>
        <p:txBody>
          <a:bodyPr/>
          <a:lstStyle/>
          <a:p>
            <a:pPr eaLnBrk="1" hangingPunct="1">
              <a:defRPr/>
            </a:pPr>
            <a:r>
              <a:rPr lang="en-US" sz="4000" dirty="0"/>
              <a:t>Unpacking the </a:t>
            </a:r>
            <a:r>
              <a:rPr lang="en-US" sz="4000" dirty="0" smtClean="0"/>
              <a:t>Standards - Science</a:t>
            </a:r>
            <a:endParaRPr lang="en-US" sz="4000" dirty="0" smtClean="0">
              <a:latin typeface="+mn-lt"/>
            </a:endParaRPr>
          </a:p>
        </p:txBody>
      </p:sp>
      <p:sp>
        <p:nvSpPr>
          <p:cNvPr id="2" name="Content Placeholder 1"/>
          <p:cNvSpPr>
            <a:spLocks noGrp="1"/>
          </p:cNvSpPr>
          <p:nvPr>
            <p:ph idx="1"/>
          </p:nvPr>
        </p:nvSpPr>
        <p:spPr>
          <a:xfrm>
            <a:off x="457200" y="1828800"/>
            <a:ext cx="8229600" cy="4114800"/>
          </a:xfrm>
        </p:spPr>
        <p:txBody>
          <a:bodyPr/>
          <a:lstStyle/>
          <a:p>
            <a:pPr marL="0" indent="0">
              <a:buNone/>
            </a:pPr>
            <a:endParaRPr lang="en-US" sz="2800" dirty="0"/>
          </a:p>
          <a:p>
            <a:pPr marL="0" indent="0">
              <a:buNone/>
            </a:pPr>
            <a:endParaRPr lang="en-US" sz="2800" dirty="0" smtClean="0"/>
          </a:p>
          <a:p>
            <a:pPr marL="0" indent="0">
              <a:spcBef>
                <a:spcPts val="0"/>
              </a:spcBef>
              <a:spcAft>
                <a:spcPts val="600"/>
              </a:spcAft>
              <a:buNone/>
            </a:pPr>
            <a:endParaRPr lang="en-US" sz="1200" dirty="0" smtClean="0"/>
          </a:p>
          <a:p>
            <a:pPr>
              <a:spcBef>
                <a:spcPts val="0"/>
              </a:spcBef>
              <a:spcAft>
                <a:spcPts val="0"/>
              </a:spcAft>
            </a:pPr>
            <a:r>
              <a:rPr lang="en-US" sz="2800" dirty="0" smtClean="0"/>
              <a:t>What </a:t>
            </a:r>
            <a:r>
              <a:rPr lang="en-US" sz="2800" dirty="0"/>
              <a:t>are the nouns?	  </a:t>
            </a:r>
            <a:r>
              <a:rPr lang="en-US" sz="2800" dirty="0" smtClean="0"/>
              <a:t>Organisms, 					</a:t>
            </a:r>
            <a:r>
              <a:rPr lang="en-US" sz="2800" dirty="0"/>
              <a:t>	 </a:t>
            </a:r>
            <a:r>
              <a:rPr lang="en-US" sz="2800" dirty="0" smtClean="0"/>
              <a:t> physical characteristics</a:t>
            </a:r>
          </a:p>
          <a:p>
            <a:pPr>
              <a:lnSpc>
                <a:spcPct val="150000"/>
              </a:lnSpc>
              <a:spcBef>
                <a:spcPts val="0"/>
              </a:spcBef>
            </a:pPr>
            <a:r>
              <a:rPr lang="en-US" sz="2800" dirty="0" smtClean="0"/>
              <a:t> What </a:t>
            </a:r>
            <a:r>
              <a:rPr lang="en-US" sz="2800" dirty="0"/>
              <a:t>are the verbs</a:t>
            </a:r>
            <a:r>
              <a:rPr lang="en-US" sz="2800" dirty="0" smtClean="0"/>
              <a:t>?	  Classify</a:t>
            </a:r>
            <a:endParaRPr lang="en-US" sz="2800" dirty="0">
              <a:solidFill>
                <a:srgbClr val="898989"/>
              </a:solidFill>
              <a:latin typeface="Calibri" pitchFamily="34" charset="0"/>
            </a:endParaRPr>
          </a:p>
          <a:p>
            <a:pPr marL="0" indent="0">
              <a:spcBef>
                <a:spcPts val="0"/>
              </a:spcBef>
              <a:buNone/>
            </a:pPr>
            <a:r>
              <a:rPr lang="en-US" sz="2800" dirty="0" smtClean="0"/>
              <a:t>Supporting Concepts</a:t>
            </a:r>
          </a:p>
          <a:p>
            <a:pPr marL="1135063" lvl="1">
              <a:spcBef>
                <a:spcPts val="0"/>
              </a:spcBef>
            </a:pPr>
            <a:r>
              <a:rPr lang="en-US" sz="2400" dirty="0" smtClean="0"/>
              <a:t>Dichotomous Key</a:t>
            </a:r>
          </a:p>
          <a:p>
            <a:pPr marL="1135063" lvl="1">
              <a:spcBef>
                <a:spcPts val="0"/>
              </a:spcBef>
            </a:pPr>
            <a:r>
              <a:rPr lang="en-US" sz="2400" dirty="0" smtClean="0"/>
              <a:t>Six Kingdom System</a:t>
            </a:r>
            <a:endParaRPr lang="en-US" sz="2400" dirty="0"/>
          </a:p>
          <a:p>
            <a:pPr marL="0" indent="0">
              <a:buNone/>
            </a:pPr>
            <a:endParaRPr lang="en-US" sz="2800" dirty="0" smtClean="0"/>
          </a:p>
          <a:p>
            <a:pPr marL="0" indent="0">
              <a:buNone/>
            </a:pPr>
            <a:endParaRPr lang="en-US" sz="2800" dirty="0"/>
          </a:p>
          <a:p>
            <a:pPr marL="0" indent="0">
              <a:buNone/>
            </a:pPr>
            <a:endParaRPr lang="en-US" sz="2800" dirty="0"/>
          </a:p>
        </p:txBody>
      </p:sp>
      <p:sp>
        <p:nvSpPr>
          <p:cNvPr id="3" name="Slide Number Placeholder 2"/>
          <p:cNvSpPr>
            <a:spLocks noGrp="1"/>
          </p:cNvSpPr>
          <p:nvPr>
            <p:ph type="sldNum" sz="quarter" idx="11"/>
          </p:nvPr>
        </p:nvSpPr>
        <p:spPr/>
        <p:txBody>
          <a:bodyPr/>
          <a:lstStyle/>
          <a:p>
            <a:pPr>
              <a:defRPr/>
            </a:pPr>
            <a:fld id="{72F4137D-1896-48F4-B6E0-D6FBA997C675}" type="slidenum">
              <a:rPr lang="en-US" smtClean="0"/>
              <a:pPr>
                <a:defRPr/>
              </a:pPr>
              <a:t>34</a:t>
            </a:fld>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30269608"/>
              </p:ext>
            </p:extLst>
          </p:nvPr>
        </p:nvGraphicFramePr>
        <p:xfrm>
          <a:off x="457200" y="1905000"/>
          <a:ext cx="8382000" cy="1039813"/>
        </p:xfrm>
        <a:graphic>
          <a:graphicData uri="http://schemas.openxmlformats.org/presentationml/2006/ole">
            <mc:AlternateContent xmlns:mc="http://schemas.openxmlformats.org/markup-compatibility/2006">
              <mc:Choice xmlns:v="urn:schemas-microsoft-com:vml" Requires="v">
                <p:oleObj spid="_x0000_s1140" name="Worksheet" r:id="rId4" imgW="4714943" imgH="580935" progId="Excel.Sheet.12">
                  <p:embed/>
                </p:oleObj>
              </mc:Choice>
              <mc:Fallback>
                <p:oleObj name="Worksheet" r:id="rId4" imgW="4714943" imgH="580935" progId="Excel.Sheet.12">
                  <p:embed/>
                  <p:pic>
                    <p:nvPicPr>
                      <p:cNvPr id="0" name=""/>
                      <p:cNvPicPr/>
                      <p:nvPr/>
                    </p:nvPicPr>
                    <p:blipFill>
                      <a:blip r:embed="rId5"/>
                      <a:stretch>
                        <a:fillRect/>
                      </a:stretch>
                    </p:blipFill>
                    <p:spPr>
                      <a:xfrm>
                        <a:off x="457200" y="1905000"/>
                        <a:ext cx="8382000" cy="1039813"/>
                      </a:xfrm>
                      <a:prstGeom prst="rect">
                        <a:avLst/>
                      </a:prstGeom>
                      <a:solidFill>
                        <a:schemeClr val="bg1"/>
                      </a:solidFill>
                      <a:ln>
                        <a:noFill/>
                      </a:ln>
                    </p:spPr>
                  </p:pic>
                </p:oleObj>
              </mc:Fallback>
            </mc:AlternateContent>
          </a:graphicData>
        </a:graphic>
      </p:graphicFrame>
      <p:sp>
        <p:nvSpPr>
          <p:cNvPr id="6" name="Rectangle 5"/>
          <p:cNvSpPr/>
          <p:nvPr/>
        </p:nvSpPr>
        <p:spPr>
          <a:xfrm>
            <a:off x="4260805" y="4038600"/>
            <a:ext cx="2409828" cy="457200"/>
          </a:xfrm>
          <a:prstGeom prst="rect">
            <a:avLst/>
          </a:prstGeom>
          <a:solidFill>
            <a:srgbClr val="00FF00">
              <a:alpha val="38824"/>
            </a:srgbClr>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257836" y="3124200"/>
            <a:ext cx="3514563" cy="762000"/>
          </a:xfrm>
          <a:prstGeom prst="rect">
            <a:avLst/>
          </a:prstGeom>
          <a:solidFill>
            <a:srgbClr val="00FFFF">
              <a:alpha val="47843"/>
            </a:srgbClr>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457200" y="1363365"/>
            <a:ext cx="6121400" cy="461665"/>
          </a:xfrm>
          <a:prstGeom prst="rect">
            <a:avLst/>
          </a:prstGeom>
          <a:noFill/>
        </p:spPr>
        <p:txBody>
          <a:bodyPr wrap="square" rtlCol="0">
            <a:spAutoFit/>
          </a:bodyPr>
          <a:lstStyle/>
          <a:p>
            <a:r>
              <a:rPr lang="en-US" sz="2400" dirty="0" smtClean="0"/>
              <a:t>Science</a:t>
            </a:r>
            <a:endParaRPr lang="en-US"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Unpacking the </a:t>
            </a:r>
            <a:r>
              <a:rPr lang="en-US" sz="4000" dirty="0" smtClean="0"/>
              <a:t>Standards</a:t>
            </a:r>
            <a:endParaRPr lang="en-US" sz="4000" dirty="0"/>
          </a:p>
        </p:txBody>
      </p:sp>
      <p:sp>
        <p:nvSpPr>
          <p:cNvPr id="3" name="Content Placeholder 2"/>
          <p:cNvSpPr>
            <a:spLocks noGrp="1"/>
          </p:cNvSpPr>
          <p:nvPr>
            <p:ph idx="1"/>
          </p:nvPr>
        </p:nvSpPr>
        <p:spPr>
          <a:xfrm>
            <a:off x="635000" y="1600200"/>
            <a:ext cx="8229600" cy="4525963"/>
          </a:xfrm>
        </p:spPr>
        <p:txBody>
          <a:bodyPr/>
          <a:lstStyle/>
          <a:p>
            <a:pPr>
              <a:spcAft>
                <a:spcPts val="600"/>
              </a:spcAft>
            </a:pPr>
            <a:r>
              <a:rPr lang="en-US" dirty="0"/>
              <a:t>What are the Essential Skills?</a:t>
            </a:r>
          </a:p>
          <a:p>
            <a:pPr lvl="1">
              <a:spcAft>
                <a:spcPts val="600"/>
              </a:spcAft>
            </a:pPr>
            <a:r>
              <a:rPr lang="en-US" dirty="0"/>
              <a:t>I can </a:t>
            </a:r>
            <a:r>
              <a:rPr lang="en-US" dirty="0" smtClean="0"/>
              <a:t>classify organisms based on physical characteristics.</a:t>
            </a:r>
            <a:endParaRPr lang="en-US" dirty="0"/>
          </a:p>
          <a:p>
            <a:pPr lvl="2">
              <a:spcAft>
                <a:spcPts val="600"/>
              </a:spcAft>
            </a:pPr>
            <a:r>
              <a:rPr lang="en-US" sz="2800" dirty="0"/>
              <a:t>I can </a:t>
            </a:r>
            <a:r>
              <a:rPr lang="en-US" sz="2800" dirty="0" smtClean="0"/>
              <a:t>use a dichotomous key to classify organisms.</a:t>
            </a:r>
            <a:endParaRPr lang="en-US" sz="2800" dirty="0"/>
          </a:p>
          <a:p>
            <a:pPr lvl="2">
              <a:spcAft>
                <a:spcPts val="600"/>
              </a:spcAft>
            </a:pPr>
            <a:r>
              <a:rPr lang="en-US" sz="2800" dirty="0"/>
              <a:t>I can </a:t>
            </a:r>
            <a:r>
              <a:rPr lang="en-US" sz="2800" dirty="0" smtClean="0"/>
              <a:t>classify organisms using a dichotomous key of the six kingdom system.</a:t>
            </a:r>
          </a:p>
          <a:p>
            <a:pPr marL="457200" lvl="1" indent="0">
              <a:spcAft>
                <a:spcPts val="600"/>
              </a:spcAft>
              <a:buNone/>
            </a:pPr>
            <a:endParaRPr lang="en-US" dirty="0"/>
          </a:p>
          <a:p>
            <a:endParaRPr lang="en-US" dirty="0"/>
          </a:p>
        </p:txBody>
      </p:sp>
      <p:sp>
        <p:nvSpPr>
          <p:cNvPr id="4" name="Slide Number Placeholder 3"/>
          <p:cNvSpPr>
            <a:spLocks noGrp="1"/>
          </p:cNvSpPr>
          <p:nvPr>
            <p:ph type="sldNum" sz="quarter" idx="11"/>
          </p:nvPr>
        </p:nvSpPr>
        <p:spPr/>
        <p:txBody>
          <a:bodyPr/>
          <a:lstStyle/>
          <a:p>
            <a:pPr>
              <a:defRPr/>
            </a:pPr>
            <a:fld id="{0608B555-15A9-4931-9609-C21B9C223B05}" type="slidenum">
              <a:rPr lang="en-US" smtClean="0"/>
              <a:pPr>
                <a:defRPr/>
              </a:pPr>
              <a:t>35</a:t>
            </a:fld>
            <a:endParaRPr lang="en-US" dirty="0"/>
          </a:p>
        </p:txBody>
      </p:sp>
    </p:spTree>
    <p:extLst>
      <p:ext uri="{BB962C8B-B14F-4D97-AF65-F5344CB8AC3E}">
        <p14:creationId xmlns:p14="http://schemas.microsoft.com/office/powerpoint/2010/main" val="10896114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Unpacking the Standards</a:t>
            </a:r>
            <a:endParaRPr lang="en-US" sz="4000" dirty="0"/>
          </a:p>
        </p:txBody>
      </p:sp>
      <p:sp>
        <p:nvSpPr>
          <p:cNvPr id="3" name="Content Placeholder 2"/>
          <p:cNvSpPr>
            <a:spLocks noGrp="1"/>
          </p:cNvSpPr>
          <p:nvPr>
            <p:ph idx="1"/>
          </p:nvPr>
        </p:nvSpPr>
        <p:spPr/>
        <p:txBody>
          <a:bodyPr/>
          <a:lstStyle/>
          <a:p>
            <a:pPr marL="0" indent="0">
              <a:buNone/>
            </a:pPr>
            <a:r>
              <a:rPr lang="en-US" dirty="0" smtClean="0"/>
              <a:t>Defining the Nouns</a:t>
            </a:r>
          </a:p>
          <a:p>
            <a:r>
              <a:rPr lang="en-US" b="1" dirty="0" smtClean="0"/>
              <a:t>Organism</a:t>
            </a:r>
            <a:r>
              <a:rPr lang="en-US" dirty="0"/>
              <a:t>: a living </a:t>
            </a:r>
            <a:r>
              <a:rPr lang="en-US" dirty="0" smtClean="0"/>
              <a:t>thing (e.g</a:t>
            </a:r>
            <a:r>
              <a:rPr lang="en-US" dirty="0"/>
              <a:t>. a plant, animal, </a:t>
            </a:r>
            <a:r>
              <a:rPr lang="en-US" dirty="0" smtClean="0"/>
              <a:t>or bacterium).</a:t>
            </a:r>
            <a:endParaRPr lang="en-US" b="1" dirty="0" smtClean="0"/>
          </a:p>
          <a:p>
            <a:r>
              <a:rPr lang="en-US" b="1" dirty="0" smtClean="0"/>
              <a:t>Physical Characteristics:</a:t>
            </a:r>
            <a:r>
              <a:rPr lang="en-US" dirty="0" smtClean="0"/>
              <a:t> an observable trait that distinguishes one organism from another.</a:t>
            </a:r>
            <a:endParaRPr lang="en-US" b="1" dirty="0"/>
          </a:p>
        </p:txBody>
      </p:sp>
      <p:sp>
        <p:nvSpPr>
          <p:cNvPr id="4" name="Slide Number Placeholder 3"/>
          <p:cNvSpPr>
            <a:spLocks noGrp="1"/>
          </p:cNvSpPr>
          <p:nvPr>
            <p:ph type="sldNum" sz="quarter" idx="11"/>
          </p:nvPr>
        </p:nvSpPr>
        <p:spPr/>
        <p:txBody>
          <a:bodyPr/>
          <a:lstStyle/>
          <a:p>
            <a:pPr>
              <a:defRPr/>
            </a:pPr>
            <a:fld id="{0608B555-15A9-4931-9609-C21B9C223B05}" type="slidenum">
              <a:rPr lang="en-US" smtClean="0"/>
              <a:pPr>
                <a:defRPr/>
              </a:pPr>
              <a:t>36</a:t>
            </a:fld>
            <a:endParaRPr lang="en-US" dirty="0"/>
          </a:p>
        </p:txBody>
      </p:sp>
    </p:spTree>
    <p:extLst>
      <p:ext uri="{BB962C8B-B14F-4D97-AF65-F5344CB8AC3E}">
        <p14:creationId xmlns:p14="http://schemas.microsoft.com/office/powerpoint/2010/main" val="30981187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Unpacking the Standards</a:t>
            </a:r>
            <a:endParaRPr lang="en-US" sz="4000" dirty="0"/>
          </a:p>
        </p:txBody>
      </p:sp>
      <p:sp>
        <p:nvSpPr>
          <p:cNvPr id="3" name="Content Placeholder 2"/>
          <p:cNvSpPr>
            <a:spLocks noGrp="1"/>
          </p:cNvSpPr>
          <p:nvPr>
            <p:ph idx="1"/>
          </p:nvPr>
        </p:nvSpPr>
        <p:spPr/>
        <p:txBody>
          <a:bodyPr/>
          <a:lstStyle/>
          <a:p>
            <a:pPr marL="0" indent="0">
              <a:buNone/>
            </a:pPr>
            <a:r>
              <a:rPr lang="en-US" dirty="0" smtClean="0"/>
              <a:t>Defining the Nouns</a:t>
            </a:r>
          </a:p>
          <a:p>
            <a:r>
              <a:rPr lang="en-US" b="1" dirty="0" smtClean="0"/>
              <a:t>Dichotomous </a:t>
            </a:r>
            <a:r>
              <a:rPr lang="en-US" b="1" dirty="0"/>
              <a:t>key</a:t>
            </a:r>
            <a:r>
              <a:rPr lang="en-US" sz="2400" dirty="0"/>
              <a:t>: </a:t>
            </a:r>
            <a:r>
              <a:rPr lang="en-US" sz="2800" dirty="0"/>
              <a:t>a tool that allows the user to determine the identity of items in the natural world, such as trees, wildflowers, mammals, </a:t>
            </a:r>
            <a:r>
              <a:rPr lang="en-US" sz="2800" dirty="0" smtClean="0"/>
              <a:t>reptiles, </a:t>
            </a:r>
            <a:r>
              <a:rPr lang="en-US" sz="2800" dirty="0"/>
              <a:t>and fish. </a:t>
            </a:r>
          </a:p>
          <a:p>
            <a:pPr lvl="1"/>
            <a:r>
              <a:rPr lang="en-US" sz="2400" dirty="0"/>
              <a:t>Keys consist of a series of choices that lead the user to the correct name of a given item. </a:t>
            </a:r>
            <a:endParaRPr lang="en-US" sz="2400" dirty="0" smtClean="0"/>
          </a:p>
          <a:p>
            <a:pPr lvl="1"/>
            <a:r>
              <a:rPr lang="en-US" sz="2400" dirty="0" smtClean="0"/>
              <a:t>"</a:t>
            </a:r>
            <a:r>
              <a:rPr lang="en-US" sz="2400" dirty="0"/>
              <a:t>Dichotomous" means "divided into two </a:t>
            </a:r>
            <a:r>
              <a:rPr lang="en-US" sz="2400" dirty="0" smtClean="0"/>
              <a:t>parts." </a:t>
            </a:r>
            <a:r>
              <a:rPr lang="en-US" sz="2400" dirty="0"/>
              <a:t>Therefore, dichotomous keys always give two choices in each step. </a:t>
            </a:r>
            <a:br>
              <a:rPr lang="en-US" sz="2400" dirty="0"/>
            </a:br>
            <a:endParaRPr lang="en-US" sz="2400" dirty="0"/>
          </a:p>
          <a:p>
            <a:endParaRPr lang="en-US" dirty="0"/>
          </a:p>
        </p:txBody>
      </p:sp>
      <p:sp>
        <p:nvSpPr>
          <p:cNvPr id="4" name="Slide Number Placeholder 3"/>
          <p:cNvSpPr>
            <a:spLocks noGrp="1"/>
          </p:cNvSpPr>
          <p:nvPr>
            <p:ph type="sldNum" sz="quarter" idx="11"/>
          </p:nvPr>
        </p:nvSpPr>
        <p:spPr/>
        <p:txBody>
          <a:bodyPr/>
          <a:lstStyle/>
          <a:p>
            <a:pPr>
              <a:defRPr/>
            </a:pPr>
            <a:fld id="{0608B555-15A9-4931-9609-C21B9C223B05}" type="slidenum">
              <a:rPr lang="en-US" smtClean="0"/>
              <a:pPr>
                <a:defRPr/>
              </a:pPr>
              <a:t>37</a:t>
            </a:fld>
            <a:endParaRPr lang="en-US" dirty="0"/>
          </a:p>
        </p:txBody>
      </p:sp>
    </p:spTree>
    <p:extLst>
      <p:ext uri="{BB962C8B-B14F-4D97-AF65-F5344CB8AC3E}">
        <p14:creationId xmlns:p14="http://schemas.microsoft.com/office/powerpoint/2010/main" val="36389467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z="4000" dirty="0" smtClean="0"/>
              <a:t>Unpacking the Standards</a:t>
            </a:r>
            <a:endParaRPr lang="en-US" sz="4000" dirty="0"/>
          </a:p>
        </p:txBody>
      </p:sp>
      <p:sp>
        <p:nvSpPr>
          <p:cNvPr id="3" name="Content Placeholder 2"/>
          <p:cNvSpPr>
            <a:spLocks noGrp="1"/>
          </p:cNvSpPr>
          <p:nvPr>
            <p:ph idx="1"/>
          </p:nvPr>
        </p:nvSpPr>
        <p:spPr>
          <a:xfrm>
            <a:off x="457200" y="1600201"/>
            <a:ext cx="8229600" cy="3810000"/>
          </a:xfrm>
        </p:spPr>
        <p:txBody>
          <a:bodyPr/>
          <a:lstStyle/>
          <a:p>
            <a:pPr marL="0" indent="0">
              <a:lnSpc>
                <a:spcPct val="200000"/>
              </a:lnSpc>
              <a:buNone/>
            </a:pPr>
            <a:r>
              <a:rPr lang="en-US" dirty="0" smtClean="0"/>
              <a:t>Defining the Verbs</a:t>
            </a:r>
          </a:p>
          <a:p>
            <a:r>
              <a:rPr lang="en-US" b="1" dirty="0" smtClean="0"/>
              <a:t>Classify</a:t>
            </a:r>
            <a:r>
              <a:rPr lang="en-US" dirty="0" smtClean="0"/>
              <a:t>: to assign organisms to categories according </a:t>
            </a:r>
            <a:r>
              <a:rPr lang="en-US" dirty="0"/>
              <a:t>to shared </a:t>
            </a:r>
            <a:r>
              <a:rPr lang="en-US" dirty="0" smtClean="0"/>
              <a:t>physical characteristics.</a:t>
            </a:r>
            <a:endParaRPr lang="en-US" b="1" dirty="0"/>
          </a:p>
        </p:txBody>
      </p:sp>
      <p:sp>
        <p:nvSpPr>
          <p:cNvPr id="4" name="Slide Number Placeholder 3"/>
          <p:cNvSpPr>
            <a:spLocks noGrp="1"/>
          </p:cNvSpPr>
          <p:nvPr>
            <p:ph type="sldNum" sz="quarter" idx="11"/>
          </p:nvPr>
        </p:nvSpPr>
        <p:spPr/>
        <p:txBody>
          <a:bodyPr/>
          <a:lstStyle/>
          <a:p>
            <a:pPr>
              <a:defRPr/>
            </a:pPr>
            <a:fld id="{0608B555-15A9-4931-9609-C21B9C223B05}" type="slidenum">
              <a:rPr lang="en-US" smtClean="0"/>
              <a:pPr>
                <a:defRPr/>
              </a:pPr>
              <a:t>38</a:t>
            </a:fld>
            <a:endParaRPr lang="en-US" dirty="0"/>
          </a:p>
        </p:txBody>
      </p:sp>
    </p:spTree>
    <p:extLst>
      <p:ext uri="{BB962C8B-B14F-4D97-AF65-F5344CB8AC3E}">
        <p14:creationId xmlns:p14="http://schemas.microsoft.com/office/powerpoint/2010/main" val="28470718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ECB7"/>
            </a:gs>
            <a:gs pos="66000">
              <a:schemeClr val="bg1"/>
            </a:gs>
            <a:gs pos="100000">
              <a:srgbClr val="FFECB7"/>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Designing the Assessment Task</a:t>
            </a:r>
            <a:endParaRPr lang="en-US" sz="4000" dirty="0"/>
          </a:p>
        </p:txBody>
      </p:sp>
      <p:sp>
        <p:nvSpPr>
          <p:cNvPr id="3" name="Content Placeholder 2"/>
          <p:cNvSpPr>
            <a:spLocks noGrp="1"/>
          </p:cNvSpPr>
          <p:nvPr>
            <p:ph idx="1"/>
          </p:nvPr>
        </p:nvSpPr>
        <p:spPr>
          <a:xfrm>
            <a:off x="146462" y="1393825"/>
            <a:ext cx="3048000" cy="4800600"/>
          </a:xfrm>
        </p:spPr>
        <p:txBody>
          <a:bodyPr/>
          <a:lstStyle/>
          <a:p>
            <a:pPr marL="0" indent="0">
              <a:buNone/>
            </a:pPr>
            <a:r>
              <a:rPr lang="en-US" sz="1800" dirty="0" smtClean="0"/>
              <a:t>The assessment task is designed to address the essential skills of the standard as the student is required to look at the characteristics of the organism to make decisions. </a:t>
            </a:r>
          </a:p>
          <a:p>
            <a:pPr marL="166688" indent="0">
              <a:buNone/>
            </a:pPr>
            <a:r>
              <a:rPr lang="en-US" sz="1800" dirty="0" smtClean="0"/>
              <a:t>In this task, the student uses the questions in the dichotomous key as a tool to classify an organism.</a:t>
            </a:r>
          </a:p>
          <a:p>
            <a:pPr marL="166688" indent="0">
              <a:spcBef>
                <a:spcPts val="600"/>
              </a:spcBef>
              <a:buNone/>
            </a:pPr>
            <a:r>
              <a:rPr lang="en-US" sz="1800" dirty="0" smtClean="0"/>
              <a:t>The first question, which asks whether the organism is a plant or an animal, exposes the student to classification through the six kingdom system.</a:t>
            </a:r>
            <a:endParaRPr lang="en-US" sz="1800" dirty="0"/>
          </a:p>
        </p:txBody>
      </p:sp>
      <p:sp>
        <p:nvSpPr>
          <p:cNvPr id="4" name="Slide Number Placeholder 3"/>
          <p:cNvSpPr>
            <a:spLocks noGrp="1"/>
          </p:cNvSpPr>
          <p:nvPr>
            <p:ph type="sldNum" sz="quarter" idx="11"/>
          </p:nvPr>
        </p:nvSpPr>
        <p:spPr/>
        <p:txBody>
          <a:bodyPr/>
          <a:lstStyle/>
          <a:p>
            <a:pPr>
              <a:defRPr/>
            </a:pPr>
            <a:fld id="{0608B555-15A9-4931-9609-C21B9C223B05}" type="slidenum">
              <a:rPr lang="en-US" smtClean="0"/>
              <a:pPr>
                <a:defRPr/>
              </a:pPr>
              <a:t>39</a:t>
            </a:fld>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574800"/>
            <a:ext cx="2819400" cy="44386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8501" y="1574800"/>
            <a:ext cx="2753099" cy="443864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9929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sz="4000" dirty="0"/>
              <a:t>Overview of This Presentation</a:t>
            </a:r>
          </a:p>
        </p:txBody>
      </p:sp>
      <p:sp>
        <p:nvSpPr>
          <p:cNvPr id="3" name="Content Placeholder 2"/>
          <p:cNvSpPr>
            <a:spLocks noGrp="1"/>
          </p:cNvSpPr>
          <p:nvPr>
            <p:ph idx="1"/>
          </p:nvPr>
        </p:nvSpPr>
        <p:spPr>
          <a:xfrm>
            <a:off x="876300" y="1219200"/>
            <a:ext cx="8229600" cy="4525963"/>
          </a:xfrm>
        </p:spPr>
        <p:txBody>
          <a:bodyPr/>
          <a:lstStyle/>
          <a:p>
            <a:pPr eaLnBrk="1" hangingPunct="1">
              <a:spcBef>
                <a:spcPts val="0"/>
              </a:spcBef>
              <a:defRPr/>
            </a:pPr>
            <a:r>
              <a:rPr lang="en-US" sz="2400" dirty="0"/>
              <a:t>This presentation will cover the following topics:</a:t>
            </a:r>
          </a:p>
          <a:p>
            <a:pPr lvl="1" eaLnBrk="1" hangingPunct="1">
              <a:spcBef>
                <a:spcPts val="0"/>
              </a:spcBef>
              <a:buClr>
                <a:schemeClr val="accent6">
                  <a:lumMod val="75000"/>
                </a:schemeClr>
              </a:buClr>
              <a:buFont typeface="Wingdings" pitchFamily="2" charset="2"/>
              <a:buChar char="Ø"/>
              <a:defRPr/>
            </a:pPr>
            <a:r>
              <a:rPr lang="en-US" sz="2400" dirty="0" smtClean="0"/>
              <a:t>Unpacking the standards</a:t>
            </a:r>
            <a:endParaRPr lang="en-US" sz="2400" dirty="0"/>
          </a:p>
          <a:p>
            <a:pPr lvl="1" eaLnBrk="1" hangingPunct="1">
              <a:spcBef>
                <a:spcPts val="600"/>
              </a:spcBef>
              <a:buClr>
                <a:schemeClr val="accent6">
                  <a:lumMod val="75000"/>
                </a:schemeClr>
              </a:buClr>
              <a:buFont typeface="Wingdings" pitchFamily="2" charset="2"/>
              <a:buChar char="Ø"/>
              <a:defRPr/>
            </a:pPr>
            <a:r>
              <a:rPr lang="en-US" sz="2400" dirty="0" smtClean="0"/>
              <a:t>Selecting the target skill for assessment</a:t>
            </a:r>
            <a:endParaRPr lang="en-US" sz="2400" dirty="0"/>
          </a:p>
          <a:p>
            <a:pPr lvl="1" eaLnBrk="1" hangingPunct="1">
              <a:spcBef>
                <a:spcPts val="600"/>
              </a:spcBef>
              <a:buClr>
                <a:schemeClr val="accent6">
                  <a:lumMod val="75000"/>
                </a:schemeClr>
              </a:buClr>
              <a:buFont typeface="Wingdings" pitchFamily="2" charset="2"/>
              <a:buChar char="Ø"/>
              <a:defRPr/>
            </a:pPr>
            <a:r>
              <a:rPr lang="en-US" sz="2400" dirty="0" smtClean="0"/>
              <a:t>Prerequisite skills</a:t>
            </a:r>
            <a:endParaRPr lang="en-US" sz="2400" dirty="0"/>
          </a:p>
          <a:p>
            <a:pPr lvl="1" eaLnBrk="1" hangingPunct="1">
              <a:spcBef>
                <a:spcPts val="600"/>
              </a:spcBef>
              <a:buClr>
                <a:schemeClr val="accent6">
                  <a:lumMod val="75000"/>
                </a:schemeClr>
              </a:buClr>
              <a:buFont typeface="Wingdings" pitchFamily="2" charset="2"/>
              <a:buChar char="Ø"/>
              <a:defRPr/>
            </a:pPr>
            <a:r>
              <a:rPr lang="en-US" sz="2400" dirty="0" smtClean="0"/>
              <a:t>Aligning to the Characteristic of Science</a:t>
            </a:r>
            <a:endParaRPr lang="en-US" sz="2400" dirty="0"/>
          </a:p>
          <a:p>
            <a:pPr eaLnBrk="1" hangingPunct="1">
              <a:spcBef>
                <a:spcPts val="0"/>
              </a:spcBef>
              <a:defRPr/>
            </a:pPr>
            <a:r>
              <a:rPr lang="en-US" sz="2400" dirty="0" smtClean="0"/>
              <a:t>It </a:t>
            </a:r>
            <a:r>
              <a:rPr lang="en-US" sz="2400" dirty="0"/>
              <a:t>is designed to inform: </a:t>
            </a:r>
          </a:p>
          <a:p>
            <a:pPr lvl="1" eaLnBrk="1" hangingPunct="1">
              <a:spcBef>
                <a:spcPts val="0"/>
              </a:spcBef>
              <a:buClr>
                <a:schemeClr val="accent6">
                  <a:lumMod val="75000"/>
                </a:schemeClr>
              </a:buClr>
              <a:buFont typeface="Wingdings" pitchFamily="2" charset="2"/>
              <a:buChar char="Ø"/>
              <a:defRPr/>
            </a:pPr>
            <a:r>
              <a:rPr lang="en-US" sz="2400" dirty="0" smtClean="0"/>
              <a:t>All teachers who administer the GAA,</a:t>
            </a:r>
            <a:endParaRPr lang="en-US" sz="2400" dirty="0"/>
          </a:p>
          <a:p>
            <a:pPr lvl="1" eaLnBrk="1" hangingPunct="1">
              <a:buClr>
                <a:schemeClr val="accent6">
                  <a:lumMod val="75000"/>
                </a:schemeClr>
              </a:buClr>
              <a:buFont typeface="Wingdings" pitchFamily="2" charset="2"/>
              <a:buChar char="Ø"/>
              <a:defRPr/>
            </a:pPr>
            <a:r>
              <a:rPr lang="en-US" sz="2400" dirty="0"/>
              <a:t>Peer Reviewers and designated trainers,</a:t>
            </a:r>
          </a:p>
          <a:p>
            <a:pPr lvl="1" eaLnBrk="1" hangingPunct="1">
              <a:buClr>
                <a:schemeClr val="accent6">
                  <a:lumMod val="75000"/>
                </a:schemeClr>
              </a:buClr>
              <a:buFont typeface="Wingdings" pitchFamily="2" charset="2"/>
              <a:buChar char="Ø"/>
              <a:defRPr/>
            </a:pPr>
            <a:r>
              <a:rPr lang="en-US" sz="2400" dirty="0"/>
              <a:t>Special Education Directors, </a:t>
            </a:r>
          </a:p>
          <a:p>
            <a:pPr lvl="1" eaLnBrk="1" hangingPunct="1">
              <a:buClr>
                <a:schemeClr val="accent6">
                  <a:lumMod val="75000"/>
                </a:schemeClr>
              </a:buClr>
              <a:buFont typeface="Wingdings" pitchFamily="2" charset="2"/>
              <a:buChar char="Ø"/>
              <a:defRPr/>
            </a:pPr>
            <a:r>
              <a:rPr lang="en-US" sz="2400" dirty="0"/>
              <a:t>Test Coordinators, and</a:t>
            </a:r>
          </a:p>
          <a:p>
            <a:pPr lvl="1" eaLnBrk="1" hangingPunct="1">
              <a:buClr>
                <a:schemeClr val="accent6">
                  <a:lumMod val="75000"/>
                </a:schemeClr>
              </a:buClr>
              <a:buFont typeface="Wingdings" pitchFamily="2" charset="2"/>
              <a:buChar char="Ø"/>
              <a:defRPr/>
            </a:pPr>
            <a:r>
              <a:rPr lang="en-US" sz="2400" dirty="0"/>
              <a:t>Building Administrators.</a:t>
            </a:r>
          </a:p>
          <a:p>
            <a:endParaRPr lang="en-US" dirty="0"/>
          </a:p>
        </p:txBody>
      </p:sp>
      <p:sp>
        <p:nvSpPr>
          <p:cNvPr id="4" name="Slide Number Placeholder 3"/>
          <p:cNvSpPr>
            <a:spLocks noGrp="1"/>
          </p:cNvSpPr>
          <p:nvPr>
            <p:ph type="sldNum" sz="quarter" idx="4294967295"/>
          </p:nvPr>
        </p:nvSpPr>
        <p:spPr>
          <a:xfrm>
            <a:off x="8534400" y="6472256"/>
            <a:ext cx="609600" cy="365125"/>
          </a:xfrm>
          <a:prstGeom prst="rect">
            <a:avLst/>
          </a:prstGeom>
        </p:spPr>
        <p:txBody>
          <a:bodyPr/>
          <a:lstStyle/>
          <a:p>
            <a:pPr>
              <a:defRPr/>
            </a:pPr>
            <a:fld id="{18D6BBE3-2A52-4E0B-96BB-5B1F26ADCEA2}" type="slidenum">
              <a:rPr lang="en-US" smtClean="0"/>
              <a:pPr>
                <a:defRPr/>
              </a:pPr>
              <a:t>4</a:t>
            </a:fld>
            <a:endParaRPr lang="en-US" dirty="0"/>
          </a:p>
        </p:txBody>
      </p:sp>
    </p:spTree>
    <p:extLst>
      <p:ext uri="{BB962C8B-B14F-4D97-AF65-F5344CB8AC3E}">
        <p14:creationId xmlns:p14="http://schemas.microsoft.com/office/powerpoint/2010/main" val="5910539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845" y="-6275"/>
            <a:ext cx="8229600" cy="1143000"/>
          </a:xfrm>
        </p:spPr>
        <p:txBody>
          <a:bodyPr/>
          <a:lstStyle/>
          <a:p>
            <a:r>
              <a:rPr lang="en-US" sz="4000" dirty="0" smtClean="0"/>
              <a:t>Describing the Assessment Task as it Relates to the Standard</a:t>
            </a:r>
            <a:endParaRPr lang="en-US" sz="4000" dirty="0"/>
          </a:p>
        </p:txBody>
      </p:sp>
      <p:sp>
        <p:nvSpPr>
          <p:cNvPr id="3" name="Content Placeholder 2"/>
          <p:cNvSpPr>
            <a:spLocks noGrp="1"/>
          </p:cNvSpPr>
          <p:nvPr>
            <p:ph idx="1"/>
          </p:nvPr>
        </p:nvSpPr>
        <p:spPr>
          <a:xfrm>
            <a:off x="433193" y="1295400"/>
            <a:ext cx="8412294" cy="3429000"/>
          </a:xfrm>
        </p:spPr>
        <p:txBody>
          <a:bodyPr/>
          <a:lstStyle/>
          <a:p>
            <a:r>
              <a:rPr lang="en-US" sz="2800" dirty="0" smtClean="0"/>
              <a:t>In the preceding example, the task description should be written to include the most important terms - nouns (organism, physical characteristics).</a:t>
            </a:r>
          </a:p>
          <a:p>
            <a:pPr lvl="1"/>
            <a:r>
              <a:rPr lang="en-US" sz="2400" dirty="0" smtClean="0"/>
              <a:t>It should be clear that the student was asked to recognize the physical characteristics of organisms.</a:t>
            </a:r>
          </a:p>
          <a:p>
            <a:pPr lvl="1"/>
            <a:r>
              <a:rPr lang="en-US" sz="2400" dirty="0"/>
              <a:t>I</a:t>
            </a:r>
            <a:r>
              <a:rPr lang="en-US" sz="2400" dirty="0" smtClean="0"/>
              <a:t>t should be clear that the student classified an organism(s).</a:t>
            </a:r>
          </a:p>
          <a:p>
            <a:pPr lvl="1"/>
            <a:r>
              <a:rPr lang="en-US" sz="2400" dirty="0" smtClean="0"/>
              <a:t>The description should then recount </a:t>
            </a:r>
            <a:r>
              <a:rPr lang="en-US" sz="2400" i="1" dirty="0" smtClean="0"/>
              <a:t>how</a:t>
            </a:r>
            <a:r>
              <a:rPr lang="en-US" sz="2400" dirty="0" smtClean="0"/>
              <a:t> the student classified the organism based on its physical characteristics.</a:t>
            </a:r>
          </a:p>
          <a:p>
            <a:endParaRPr lang="en-US" dirty="0" smtClean="0"/>
          </a:p>
        </p:txBody>
      </p:sp>
      <p:sp>
        <p:nvSpPr>
          <p:cNvPr id="4" name="Slide Number Placeholder 3"/>
          <p:cNvSpPr>
            <a:spLocks noGrp="1"/>
          </p:cNvSpPr>
          <p:nvPr>
            <p:ph type="sldNum" sz="quarter" idx="11"/>
          </p:nvPr>
        </p:nvSpPr>
        <p:spPr/>
        <p:txBody>
          <a:bodyPr/>
          <a:lstStyle/>
          <a:p>
            <a:pPr>
              <a:defRPr/>
            </a:pPr>
            <a:fld id="{0608B555-15A9-4931-9609-C21B9C223B05}" type="slidenum">
              <a:rPr lang="en-US" smtClean="0"/>
              <a:pPr>
                <a:defRPr/>
              </a:pPr>
              <a:t>40</a:t>
            </a:fld>
            <a:endParaRPr lang="en-US" dirty="0"/>
          </a:p>
        </p:txBody>
      </p:sp>
      <p:sp>
        <p:nvSpPr>
          <p:cNvPr id="5" name="TextBox 4"/>
          <p:cNvSpPr txBox="1"/>
          <p:nvPr/>
        </p:nvSpPr>
        <p:spPr>
          <a:xfrm>
            <a:off x="485188" y="4906345"/>
            <a:ext cx="8380021" cy="1015663"/>
          </a:xfrm>
          <a:prstGeom prst="rect">
            <a:avLst/>
          </a:prstGeom>
          <a:solidFill>
            <a:srgbClr val="663300"/>
          </a:solidFill>
        </p:spPr>
        <p:txBody>
          <a:bodyPr wrap="square" rtlCol="0">
            <a:spAutoFit/>
          </a:bodyPr>
          <a:lstStyle/>
          <a:p>
            <a:pPr marL="123825" lvl="1"/>
            <a:r>
              <a:rPr lang="en-US" sz="2000" dirty="0" smtClean="0">
                <a:solidFill>
                  <a:schemeClr val="bg1"/>
                </a:solidFill>
              </a:rPr>
              <a:t>“Taylor will use the dichotomous key to choose the physical characteristics of an organism. She will then use those choices to identify organism that matches those characteristics.”</a:t>
            </a:r>
            <a:endParaRPr lang="en-US" sz="2000" dirty="0">
              <a:solidFill>
                <a:schemeClr val="bg1"/>
              </a:solidFill>
            </a:endParaRPr>
          </a:p>
        </p:txBody>
      </p:sp>
    </p:spTree>
    <p:extLst>
      <p:ext uri="{BB962C8B-B14F-4D97-AF65-F5344CB8AC3E}">
        <p14:creationId xmlns:p14="http://schemas.microsoft.com/office/powerpoint/2010/main" val="23772063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Unpacking the Standards –</a:t>
            </a:r>
            <a:br>
              <a:rPr lang="en-US" sz="4000" dirty="0" smtClean="0"/>
            </a:br>
            <a:r>
              <a:rPr lang="en-US" sz="4000" dirty="0" smtClean="0"/>
              <a:t>Social Studies</a:t>
            </a:r>
            <a:endParaRPr lang="en-US" sz="4000" dirty="0"/>
          </a:p>
        </p:txBody>
      </p:sp>
      <p:sp>
        <p:nvSpPr>
          <p:cNvPr id="3" name="Content Placeholder 2"/>
          <p:cNvSpPr>
            <a:spLocks noGrp="1"/>
          </p:cNvSpPr>
          <p:nvPr>
            <p:ph idx="1"/>
          </p:nvPr>
        </p:nvSpPr>
        <p:spPr>
          <a:xfrm>
            <a:off x="304800" y="3429000"/>
            <a:ext cx="8458200" cy="2514601"/>
          </a:xfrm>
        </p:spPr>
        <p:txBody>
          <a:bodyPr/>
          <a:lstStyle/>
          <a:p>
            <a:pPr>
              <a:lnSpc>
                <a:spcPct val="150000"/>
              </a:lnSpc>
              <a:spcBef>
                <a:spcPts val="0"/>
              </a:spcBef>
              <a:spcAft>
                <a:spcPts val="600"/>
              </a:spcAft>
            </a:pPr>
            <a:r>
              <a:rPr lang="en-US" sz="2800" dirty="0"/>
              <a:t>What are the nouns?	  </a:t>
            </a:r>
            <a:r>
              <a:rPr lang="en-US" sz="2800" dirty="0" smtClean="0"/>
              <a:t>Decision making model</a:t>
            </a:r>
          </a:p>
          <a:p>
            <a:pPr>
              <a:lnSpc>
                <a:spcPct val="150000"/>
              </a:lnSpc>
              <a:spcBef>
                <a:spcPts val="0"/>
              </a:spcBef>
              <a:spcAft>
                <a:spcPts val="600"/>
              </a:spcAft>
            </a:pPr>
            <a:r>
              <a:rPr lang="en-US" sz="2800" dirty="0" smtClean="0"/>
              <a:t>What </a:t>
            </a:r>
            <a:r>
              <a:rPr lang="en-US" sz="2800" dirty="0"/>
              <a:t>are the verbs?	  </a:t>
            </a:r>
            <a:r>
              <a:rPr lang="en-US" sz="2800" dirty="0" smtClean="0"/>
              <a:t>Use; select</a:t>
            </a:r>
            <a:endParaRPr lang="en-US" sz="2800" dirty="0">
              <a:solidFill>
                <a:srgbClr val="898989"/>
              </a:solidFill>
              <a:latin typeface="Calibri" pitchFamily="34" charset="0"/>
            </a:endParaRPr>
          </a:p>
          <a:p>
            <a:pPr marL="0" indent="0">
              <a:spcBef>
                <a:spcPts val="0"/>
              </a:spcBef>
              <a:buNone/>
            </a:pPr>
            <a:r>
              <a:rPr lang="en-US" sz="2800" dirty="0"/>
              <a:t>Supporting Concepts</a:t>
            </a:r>
          </a:p>
          <a:p>
            <a:pPr lvl="1">
              <a:spcBef>
                <a:spcPts val="0"/>
              </a:spcBef>
            </a:pPr>
            <a:r>
              <a:rPr lang="en-US" dirty="0" smtClean="0"/>
              <a:t>Spending and savings choices</a:t>
            </a:r>
            <a:endParaRPr lang="en-US" dirty="0"/>
          </a:p>
          <a:p>
            <a:endParaRPr lang="en-US" dirty="0"/>
          </a:p>
        </p:txBody>
      </p:sp>
      <p:sp>
        <p:nvSpPr>
          <p:cNvPr id="4" name="Slide Number Placeholder 3"/>
          <p:cNvSpPr>
            <a:spLocks noGrp="1"/>
          </p:cNvSpPr>
          <p:nvPr>
            <p:ph type="sldNum" sz="quarter" idx="11"/>
          </p:nvPr>
        </p:nvSpPr>
        <p:spPr/>
        <p:txBody>
          <a:bodyPr/>
          <a:lstStyle/>
          <a:p>
            <a:pPr>
              <a:defRPr/>
            </a:pPr>
            <a:fld id="{0608B555-15A9-4931-9609-C21B9C223B05}" type="slidenum">
              <a:rPr lang="en-US" smtClean="0"/>
              <a:pPr>
                <a:defRPr/>
              </a:pPr>
              <a:t>41</a:t>
            </a:fld>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1933601859"/>
              </p:ext>
            </p:extLst>
          </p:nvPr>
        </p:nvGraphicFramePr>
        <p:xfrm>
          <a:off x="279400" y="2133600"/>
          <a:ext cx="8318500" cy="1281113"/>
        </p:xfrm>
        <a:graphic>
          <a:graphicData uri="http://schemas.openxmlformats.org/presentationml/2006/ole">
            <mc:AlternateContent xmlns:mc="http://schemas.openxmlformats.org/markup-compatibility/2006">
              <mc:Choice xmlns:v="urn:schemas-microsoft-com:vml" Requires="v">
                <p:oleObj spid="_x0000_s6250" name="Worksheet" r:id="rId4" imgW="4762500" imgH="733515" progId="Excel.Sheet.12">
                  <p:embed/>
                </p:oleObj>
              </mc:Choice>
              <mc:Fallback>
                <p:oleObj name="Worksheet" r:id="rId4" imgW="4762500" imgH="733515" progId="Excel.Sheet.12">
                  <p:embed/>
                  <p:pic>
                    <p:nvPicPr>
                      <p:cNvPr id="0" name=""/>
                      <p:cNvPicPr/>
                      <p:nvPr/>
                    </p:nvPicPr>
                    <p:blipFill>
                      <a:blip r:embed="rId5"/>
                      <a:stretch>
                        <a:fillRect/>
                      </a:stretch>
                    </p:blipFill>
                    <p:spPr>
                      <a:xfrm>
                        <a:off x="279400" y="2133600"/>
                        <a:ext cx="8318500" cy="1281113"/>
                      </a:xfrm>
                      <a:prstGeom prst="rect">
                        <a:avLst/>
                      </a:prstGeom>
                      <a:solidFill>
                        <a:schemeClr val="bg1"/>
                      </a:solidFill>
                    </p:spPr>
                  </p:pic>
                </p:oleObj>
              </mc:Fallback>
            </mc:AlternateContent>
          </a:graphicData>
        </a:graphic>
      </p:graphicFrame>
      <p:sp>
        <p:nvSpPr>
          <p:cNvPr id="9" name="TextBox 8"/>
          <p:cNvSpPr txBox="1"/>
          <p:nvPr/>
        </p:nvSpPr>
        <p:spPr>
          <a:xfrm>
            <a:off x="304800" y="1600200"/>
            <a:ext cx="8153400" cy="461665"/>
          </a:xfrm>
          <a:prstGeom prst="rect">
            <a:avLst/>
          </a:prstGeom>
          <a:noFill/>
        </p:spPr>
        <p:txBody>
          <a:bodyPr wrap="square" rtlCol="0">
            <a:spAutoFit/>
          </a:bodyPr>
          <a:lstStyle/>
          <a:p>
            <a:r>
              <a:rPr lang="en-US" sz="2400" dirty="0" smtClean="0"/>
              <a:t>Social Studies – Personal Finance Economics</a:t>
            </a:r>
            <a:endParaRPr lang="en-US" sz="2400" dirty="0"/>
          </a:p>
        </p:txBody>
      </p:sp>
      <p:sp>
        <p:nvSpPr>
          <p:cNvPr id="10" name="Rectangle 9"/>
          <p:cNvSpPr/>
          <p:nvPr/>
        </p:nvSpPr>
        <p:spPr>
          <a:xfrm>
            <a:off x="4219572" y="3657600"/>
            <a:ext cx="4378328" cy="457200"/>
          </a:xfrm>
          <a:prstGeom prst="rect">
            <a:avLst/>
          </a:prstGeom>
          <a:solidFill>
            <a:srgbClr val="00FF00">
              <a:alpha val="38824"/>
            </a:srgbClr>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4219572" y="4330700"/>
            <a:ext cx="2409828" cy="457200"/>
          </a:xfrm>
          <a:prstGeom prst="rect">
            <a:avLst/>
          </a:prstGeom>
          <a:solidFill>
            <a:srgbClr val="00FFFF">
              <a:alpha val="47843"/>
            </a:srgbClr>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795943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Unpacking the </a:t>
            </a:r>
            <a:r>
              <a:rPr lang="en-US" sz="4000" dirty="0" smtClean="0"/>
              <a:t>Standards</a:t>
            </a:r>
            <a:endParaRPr lang="en-US" sz="4000" dirty="0"/>
          </a:p>
        </p:txBody>
      </p:sp>
      <p:sp>
        <p:nvSpPr>
          <p:cNvPr id="3" name="Content Placeholder 2"/>
          <p:cNvSpPr>
            <a:spLocks noGrp="1"/>
          </p:cNvSpPr>
          <p:nvPr>
            <p:ph idx="1"/>
          </p:nvPr>
        </p:nvSpPr>
        <p:spPr>
          <a:xfrm>
            <a:off x="609600" y="1905000"/>
            <a:ext cx="8051800" cy="4525963"/>
          </a:xfrm>
        </p:spPr>
        <p:txBody>
          <a:bodyPr/>
          <a:lstStyle/>
          <a:p>
            <a:pPr>
              <a:spcAft>
                <a:spcPts val="600"/>
              </a:spcAft>
            </a:pPr>
            <a:r>
              <a:rPr lang="en-US" dirty="0"/>
              <a:t>What are the Essential Skills?</a:t>
            </a:r>
          </a:p>
          <a:p>
            <a:pPr lvl="1">
              <a:spcAft>
                <a:spcPts val="600"/>
              </a:spcAft>
            </a:pPr>
            <a:r>
              <a:rPr lang="en-US" dirty="0"/>
              <a:t>I can use a decision making model to help me select the best option (i.e., make good choices).</a:t>
            </a:r>
          </a:p>
          <a:p>
            <a:pPr lvl="1">
              <a:spcAft>
                <a:spcPts val="600"/>
              </a:spcAft>
            </a:pPr>
            <a:r>
              <a:rPr lang="en-US" dirty="0" smtClean="0"/>
              <a:t>I </a:t>
            </a:r>
            <a:r>
              <a:rPr lang="en-US" dirty="0"/>
              <a:t>can </a:t>
            </a:r>
            <a:r>
              <a:rPr lang="en-US" dirty="0" smtClean="0"/>
              <a:t>decide when I need to save and when it is OK to spend (personal spending and saving choices).</a:t>
            </a:r>
            <a:endParaRPr lang="en-US" dirty="0"/>
          </a:p>
          <a:p>
            <a:pPr marL="457200" lvl="1" indent="0">
              <a:spcAft>
                <a:spcPts val="600"/>
              </a:spcAft>
              <a:buNone/>
            </a:pPr>
            <a:endParaRPr lang="en-US" dirty="0"/>
          </a:p>
          <a:p>
            <a:endParaRPr lang="en-US" dirty="0"/>
          </a:p>
        </p:txBody>
      </p:sp>
      <p:sp>
        <p:nvSpPr>
          <p:cNvPr id="4" name="Slide Number Placeholder 3"/>
          <p:cNvSpPr>
            <a:spLocks noGrp="1"/>
          </p:cNvSpPr>
          <p:nvPr>
            <p:ph type="sldNum" sz="quarter" idx="11"/>
          </p:nvPr>
        </p:nvSpPr>
        <p:spPr/>
        <p:txBody>
          <a:bodyPr/>
          <a:lstStyle/>
          <a:p>
            <a:pPr>
              <a:defRPr/>
            </a:pPr>
            <a:fld id="{0608B555-15A9-4931-9609-C21B9C223B05}" type="slidenum">
              <a:rPr lang="en-US" smtClean="0"/>
              <a:pPr>
                <a:defRPr/>
              </a:pPr>
              <a:t>42</a:t>
            </a:fld>
            <a:endParaRPr lang="en-US" dirty="0"/>
          </a:p>
        </p:txBody>
      </p:sp>
    </p:spTree>
    <p:extLst>
      <p:ext uri="{BB962C8B-B14F-4D97-AF65-F5344CB8AC3E}">
        <p14:creationId xmlns:p14="http://schemas.microsoft.com/office/powerpoint/2010/main" val="17572442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z="4000" dirty="0" smtClean="0"/>
              <a:t>Unpacking the Standards</a:t>
            </a:r>
            <a:endParaRPr lang="en-US" sz="4000" dirty="0"/>
          </a:p>
        </p:txBody>
      </p:sp>
      <p:sp>
        <p:nvSpPr>
          <p:cNvPr id="3" name="Content Placeholder 2"/>
          <p:cNvSpPr>
            <a:spLocks noGrp="1"/>
          </p:cNvSpPr>
          <p:nvPr>
            <p:ph idx="1"/>
          </p:nvPr>
        </p:nvSpPr>
        <p:spPr>
          <a:xfrm>
            <a:off x="457200" y="1600201"/>
            <a:ext cx="8229600" cy="3810000"/>
          </a:xfrm>
        </p:spPr>
        <p:txBody>
          <a:bodyPr/>
          <a:lstStyle/>
          <a:p>
            <a:pPr marL="0" indent="0">
              <a:lnSpc>
                <a:spcPct val="200000"/>
              </a:lnSpc>
              <a:buNone/>
            </a:pPr>
            <a:r>
              <a:rPr lang="en-US" dirty="0" smtClean="0"/>
              <a:t>Defining the Nouns</a:t>
            </a:r>
          </a:p>
          <a:p>
            <a:r>
              <a:rPr lang="en-US" b="1" dirty="0" smtClean="0"/>
              <a:t>Decision Making Model: </a:t>
            </a:r>
            <a:r>
              <a:rPr lang="en-US" dirty="0" smtClean="0"/>
              <a:t>means through which spending and savings decisions can be made.</a:t>
            </a:r>
          </a:p>
          <a:p>
            <a:pPr lvl="1"/>
            <a:r>
              <a:rPr lang="en-US" dirty="0" smtClean="0"/>
              <a:t>i.e., </a:t>
            </a:r>
            <a:r>
              <a:rPr lang="en-US" dirty="0"/>
              <a:t>w</a:t>
            </a:r>
            <a:r>
              <a:rPr lang="en-US" dirty="0" smtClean="0"/>
              <a:t>ants vs. needs; affordability; pros and cons</a:t>
            </a:r>
            <a:endParaRPr lang="en-US" dirty="0"/>
          </a:p>
        </p:txBody>
      </p:sp>
      <p:sp>
        <p:nvSpPr>
          <p:cNvPr id="4" name="Slide Number Placeholder 3"/>
          <p:cNvSpPr>
            <a:spLocks noGrp="1"/>
          </p:cNvSpPr>
          <p:nvPr>
            <p:ph type="sldNum" sz="quarter" idx="11"/>
          </p:nvPr>
        </p:nvSpPr>
        <p:spPr/>
        <p:txBody>
          <a:bodyPr/>
          <a:lstStyle/>
          <a:p>
            <a:pPr>
              <a:defRPr/>
            </a:pPr>
            <a:fld id="{0608B555-15A9-4931-9609-C21B9C223B05}" type="slidenum">
              <a:rPr lang="en-US" smtClean="0"/>
              <a:pPr>
                <a:defRPr/>
              </a:pPr>
              <a:t>43</a:t>
            </a:fld>
            <a:endParaRPr lang="en-US" dirty="0"/>
          </a:p>
        </p:txBody>
      </p:sp>
    </p:spTree>
    <p:extLst>
      <p:ext uri="{BB962C8B-B14F-4D97-AF65-F5344CB8AC3E}">
        <p14:creationId xmlns:p14="http://schemas.microsoft.com/office/powerpoint/2010/main" val="7701557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t>Unpacking the Standards</a:t>
            </a:r>
            <a:endParaRPr lang="en-US" sz="4000" dirty="0"/>
          </a:p>
        </p:txBody>
      </p:sp>
      <p:sp>
        <p:nvSpPr>
          <p:cNvPr id="5" name="Content Placeholder 4"/>
          <p:cNvSpPr>
            <a:spLocks noGrp="1"/>
          </p:cNvSpPr>
          <p:nvPr>
            <p:ph idx="1"/>
          </p:nvPr>
        </p:nvSpPr>
        <p:spPr/>
        <p:txBody>
          <a:bodyPr/>
          <a:lstStyle/>
          <a:p>
            <a:pPr marL="0" indent="0">
              <a:buNone/>
            </a:pPr>
            <a:r>
              <a:rPr lang="en-US" dirty="0" smtClean="0"/>
              <a:t>Understanding the verbs</a:t>
            </a:r>
          </a:p>
          <a:p>
            <a:r>
              <a:rPr lang="en-US" b="1" dirty="0" smtClean="0"/>
              <a:t>Use: </a:t>
            </a:r>
            <a:r>
              <a:rPr lang="en-US" dirty="0" smtClean="0"/>
              <a:t>to employ for some purpose.</a:t>
            </a:r>
          </a:p>
          <a:p>
            <a:pPr marL="0" indent="0">
              <a:buNone/>
            </a:pPr>
            <a:endParaRPr lang="en-US" dirty="0" smtClean="0"/>
          </a:p>
          <a:p>
            <a:r>
              <a:rPr lang="en-US" b="1" dirty="0" smtClean="0"/>
              <a:t>Select:</a:t>
            </a:r>
            <a:r>
              <a:rPr lang="en-US" dirty="0"/>
              <a:t> </a:t>
            </a:r>
            <a:r>
              <a:rPr lang="en-US" dirty="0" smtClean="0"/>
              <a:t>to choose in preference to another or others. </a:t>
            </a:r>
            <a:endParaRPr lang="en-US" b="1" dirty="0" smtClean="0"/>
          </a:p>
        </p:txBody>
      </p:sp>
      <p:sp>
        <p:nvSpPr>
          <p:cNvPr id="3" name="Slide Number Placeholder 2"/>
          <p:cNvSpPr>
            <a:spLocks noGrp="1"/>
          </p:cNvSpPr>
          <p:nvPr>
            <p:ph type="sldNum" sz="quarter" idx="11"/>
          </p:nvPr>
        </p:nvSpPr>
        <p:spPr/>
        <p:txBody>
          <a:bodyPr/>
          <a:lstStyle/>
          <a:p>
            <a:pPr>
              <a:defRPr/>
            </a:pPr>
            <a:fld id="{30F8C546-5987-48BC-86F2-EDE91C20FCBF}" type="slidenum">
              <a:rPr lang="en-US" smtClean="0"/>
              <a:pPr>
                <a:defRPr/>
              </a:pPr>
              <a:t>44</a:t>
            </a:fld>
            <a:endParaRPr lang="en-US" dirty="0"/>
          </a:p>
        </p:txBody>
      </p:sp>
    </p:spTree>
    <p:extLst>
      <p:ext uri="{BB962C8B-B14F-4D97-AF65-F5344CB8AC3E}">
        <p14:creationId xmlns:p14="http://schemas.microsoft.com/office/powerpoint/2010/main" val="38002117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ECB7"/>
            </a:gs>
            <a:gs pos="66000">
              <a:schemeClr val="bg1"/>
            </a:gs>
            <a:gs pos="100000">
              <a:srgbClr val="FFECB7"/>
            </a:gs>
          </a:gsLst>
          <a:lin ang="5400000" scaled="0"/>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31668"/>
            <a:ext cx="8229600" cy="1143000"/>
          </a:xfrm>
        </p:spPr>
        <p:txBody>
          <a:bodyPr/>
          <a:lstStyle/>
          <a:p>
            <a:r>
              <a:rPr lang="en-US" sz="4000" dirty="0" smtClean="0"/>
              <a:t>Designing the Assessment Task</a:t>
            </a:r>
            <a:endParaRPr lang="en-US" sz="4000" dirty="0"/>
          </a:p>
        </p:txBody>
      </p:sp>
      <p:sp>
        <p:nvSpPr>
          <p:cNvPr id="6" name="Content Placeholder 5"/>
          <p:cNvSpPr>
            <a:spLocks noGrp="1"/>
          </p:cNvSpPr>
          <p:nvPr>
            <p:ph idx="1"/>
          </p:nvPr>
        </p:nvSpPr>
        <p:spPr>
          <a:xfrm>
            <a:off x="228600" y="1219200"/>
            <a:ext cx="3733800" cy="4525963"/>
          </a:xfrm>
        </p:spPr>
        <p:txBody>
          <a:bodyPr/>
          <a:lstStyle/>
          <a:p>
            <a:pPr marL="0" indent="0">
              <a:buNone/>
            </a:pPr>
            <a:r>
              <a:rPr lang="en-US" sz="1800" dirty="0" smtClean="0"/>
              <a:t>This assessment task addresses the essential skills of the standard by requiring the student to use a decision making model (needs vs. wants) to make spending and saving choices.</a:t>
            </a:r>
          </a:p>
          <a:p>
            <a:pPr marL="285750" indent="0">
              <a:buNone/>
            </a:pPr>
            <a:r>
              <a:rPr lang="en-US" sz="1800" dirty="0" smtClean="0"/>
              <a:t>The task can be modified to provide an appropriate level of challenge for students by providing pictures, as was done here, by having them cut and paste pictures of their choosing, or by having them generate their own lists. </a:t>
            </a:r>
          </a:p>
          <a:p>
            <a:pPr marL="285750" indent="0">
              <a:spcBef>
                <a:spcPts val="600"/>
              </a:spcBef>
              <a:buNone/>
            </a:pPr>
            <a:r>
              <a:rPr lang="en-US" sz="1800" dirty="0" smtClean="0"/>
              <a:t>This task could also be expanded to have a student create a budget from which spending and savings decisions can be made. </a:t>
            </a:r>
          </a:p>
          <a:p>
            <a:pPr marL="0" indent="0">
              <a:buNone/>
            </a:pPr>
            <a:endParaRPr lang="en-US" sz="1800" dirty="0"/>
          </a:p>
        </p:txBody>
      </p:sp>
      <p:sp>
        <p:nvSpPr>
          <p:cNvPr id="4" name="Slide Number Placeholder 3"/>
          <p:cNvSpPr>
            <a:spLocks noGrp="1"/>
          </p:cNvSpPr>
          <p:nvPr>
            <p:ph type="sldNum" sz="quarter" idx="11"/>
          </p:nvPr>
        </p:nvSpPr>
        <p:spPr/>
        <p:txBody>
          <a:bodyPr/>
          <a:lstStyle/>
          <a:p>
            <a:pPr>
              <a:defRPr/>
            </a:pPr>
            <a:fld id="{0608B555-15A9-4931-9609-C21B9C223B05}" type="slidenum">
              <a:rPr lang="en-US" smtClean="0"/>
              <a:pPr>
                <a:defRPr/>
              </a:pPr>
              <a:t>45</a:t>
            </a:fld>
            <a:endParaRPr lang="en-US"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219200"/>
            <a:ext cx="4267200" cy="5257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70401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618" y="152400"/>
            <a:ext cx="8229600" cy="1143000"/>
          </a:xfrm>
        </p:spPr>
        <p:txBody>
          <a:bodyPr/>
          <a:lstStyle/>
          <a:p>
            <a:r>
              <a:rPr lang="en-US" sz="4000" dirty="0" smtClean="0"/>
              <a:t>Describing the Assessment Task as it Relates to the Standard</a:t>
            </a:r>
            <a:endParaRPr lang="en-US" sz="4000" dirty="0"/>
          </a:p>
        </p:txBody>
      </p:sp>
      <p:sp>
        <p:nvSpPr>
          <p:cNvPr id="3" name="Content Placeholder 2"/>
          <p:cNvSpPr>
            <a:spLocks noGrp="1"/>
          </p:cNvSpPr>
          <p:nvPr>
            <p:ph idx="1"/>
          </p:nvPr>
        </p:nvSpPr>
        <p:spPr>
          <a:xfrm>
            <a:off x="512618" y="1447800"/>
            <a:ext cx="8229600" cy="3200400"/>
          </a:xfrm>
        </p:spPr>
        <p:txBody>
          <a:bodyPr/>
          <a:lstStyle/>
          <a:p>
            <a:r>
              <a:rPr lang="en-US" sz="2800" dirty="0" smtClean="0"/>
              <a:t>In the preceding example, the task description should be written to include the most important terms - the nouns (decision making model).</a:t>
            </a:r>
          </a:p>
          <a:p>
            <a:pPr lvl="1">
              <a:spcBef>
                <a:spcPts val="0"/>
              </a:spcBef>
            </a:pPr>
            <a:r>
              <a:rPr lang="en-US" sz="2400" dirty="0"/>
              <a:t>It should be clear that the student </a:t>
            </a:r>
            <a:r>
              <a:rPr lang="en-US" sz="2400" dirty="0" smtClean="0"/>
              <a:t>used a decision making model.</a:t>
            </a:r>
          </a:p>
          <a:p>
            <a:pPr lvl="1">
              <a:spcBef>
                <a:spcPts val="0"/>
              </a:spcBef>
            </a:pPr>
            <a:r>
              <a:rPr lang="en-US" sz="2400" dirty="0" smtClean="0"/>
              <a:t>It should be clear if/how the student is making spending and savings choices.</a:t>
            </a:r>
          </a:p>
        </p:txBody>
      </p:sp>
      <p:sp>
        <p:nvSpPr>
          <p:cNvPr id="4" name="Slide Number Placeholder 3"/>
          <p:cNvSpPr>
            <a:spLocks noGrp="1"/>
          </p:cNvSpPr>
          <p:nvPr>
            <p:ph type="sldNum" sz="quarter" idx="11"/>
          </p:nvPr>
        </p:nvSpPr>
        <p:spPr/>
        <p:txBody>
          <a:bodyPr/>
          <a:lstStyle/>
          <a:p>
            <a:pPr>
              <a:defRPr/>
            </a:pPr>
            <a:fld id="{0608B555-15A9-4931-9609-C21B9C223B05}" type="slidenum">
              <a:rPr lang="en-US" smtClean="0"/>
              <a:pPr>
                <a:defRPr/>
              </a:pPr>
              <a:t>46</a:t>
            </a:fld>
            <a:endParaRPr lang="en-US" dirty="0"/>
          </a:p>
        </p:txBody>
      </p:sp>
      <p:sp>
        <p:nvSpPr>
          <p:cNvPr id="5" name="TextBox 4"/>
          <p:cNvSpPr txBox="1"/>
          <p:nvPr/>
        </p:nvSpPr>
        <p:spPr>
          <a:xfrm>
            <a:off x="361208" y="4495800"/>
            <a:ext cx="8534400" cy="1323439"/>
          </a:xfrm>
          <a:prstGeom prst="rect">
            <a:avLst/>
          </a:prstGeom>
          <a:solidFill>
            <a:srgbClr val="663300"/>
          </a:solidFill>
        </p:spPr>
        <p:txBody>
          <a:bodyPr wrap="square" rtlCol="0">
            <a:spAutoFit/>
          </a:bodyPr>
          <a:lstStyle/>
          <a:p>
            <a:pPr marL="123825" lvl="1"/>
            <a:r>
              <a:rPr lang="en-US" sz="2000" dirty="0" smtClean="0">
                <a:solidFill>
                  <a:schemeClr val="bg1"/>
                </a:solidFill>
              </a:rPr>
              <a:t>“Sam will use a decision making model based on wants and needs to make spending and savings choices. After separating pictures into the categories of “wants” and “needs,” he will answer questions about his choices.”</a:t>
            </a:r>
            <a:endParaRPr lang="en-US" sz="2000" dirty="0">
              <a:solidFill>
                <a:schemeClr val="bg1"/>
              </a:solidFill>
            </a:endParaRPr>
          </a:p>
        </p:txBody>
      </p:sp>
    </p:spTree>
    <p:extLst>
      <p:ext uri="{BB962C8B-B14F-4D97-AF65-F5344CB8AC3E}">
        <p14:creationId xmlns:p14="http://schemas.microsoft.com/office/powerpoint/2010/main" val="41410570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438400"/>
            <a:ext cx="7772400" cy="1500187"/>
          </a:xfrm>
        </p:spPr>
        <p:txBody>
          <a:bodyPr/>
          <a:lstStyle/>
          <a:p>
            <a:pPr algn="ctr"/>
            <a:r>
              <a:rPr lang="en-US" sz="4400" b="1" dirty="0" smtClean="0">
                <a:solidFill>
                  <a:srgbClr val="663300"/>
                </a:solidFill>
                <a:latin typeface="Georgia" pitchFamily="18" charset="0"/>
              </a:rPr>
              <a:t>Alignment through Prerequisite Skills</a:t>
            </a:r>
            <a:endParaRPr lang="en-US" sz="4400" b="1" dirty="0">
              <a:solidFill>
                <a:srgbClr val="663300"/>
              </a:solidFill>
              <a:latin typeface="Georgia" pitchFamily="18" charset="0"/>
            </a:endParaRPr>
          </a:p>
        </p:txBody>
      </p:sp>
      <p:sp>
        <p:nvSpPr>
          <p:cNvPr id="4" name="Slide Number Placeholder 3"/>
          <p:cNvSpPr>
            <a:spLocks noGrp="1"/>
          </p:cNvSpPr>
          <p:nvPr>
            <p:ph type="sldNum" sz="quarter" idx="10"/>
          </p:nvPr>
        </p:nvSpPr>
        <p:spPr>
          <a:xfrm>
            <a:off x="7848600" y="6400800"/>
            <a:ext cx="1066800" cy="365125"/>
          </a:xfrm>
        </p:spPr>
        <p:txBody>
          <a:bodyPr/>
          <a:lstStyle/>
          <a:p>
            <a:pPr>
              <a:defRPr/>
            </a:pPr>
            <a:fld id="{6DBA7A9F-552F-4336-8FE1-A5B76DE94383}" type="slidenum">
              <a:rPr lang="en-US" smtClean="0"/>
              <a:pPr>
                <a:defRPr/>
              </a:pPr>
              <a:t>47</a:t>
            </a:fld>
            <a:endParaRPr lang="en-US" dirty="0"/>
          </a:p>
        </p:txBody>
      </p:sp>
      <p:sp>
        <p:nvSpPr>
          <p:cNvPr id="2" name="TextBox 1"/>
          <p:cNvSpPr txBox="1"/>
          <p:nvPr/>
        </p:nvSpPr>
        <p:spPr>
          <a:xfrm>
            <a:off x="1447800" y="4343400"/>
            <a:ext cx="6172200" cy="1077218"/>
          </a:xfrm>
          <a:prstGeom prst="rect">
            <a:avLst/>
          </a:prstGeom>
          <a:noFill/>
        </p:spPr>
        <p:txBody>
          <a:bodyPr wrap="square" rtlCol="0">
            <a:spAutoFit/>
          </a:bodyPr>
          <a:lstStyle/>
          <a:p>
            <a:pPr algn="ctr"/>
            <a:r>
              <a:rPr lang="en-US" sz="3200" b="1" dirty="0" smtClean="0">
                <a:solidFill>
                  <a:srgbClr val="CC6600"/>
                </a:solidFill>
                <a:latin typeface="Georgia" pitchFamily="18" charset="0"/>
              </a:rPr>
              <a:t>Looking at the Skill in the Context of the Standard</a:t>
            </a:r>
            <a:endParaRPr lang="en-US" sz="3200" b="1" dirty="0">
              <a:solidFill>
                <a:srgbClr val="CC6600"/>
              </a:solidFill>
              <a:latin typeface="Georgia" pitchFamily="18" charset="0"/>
            </a:endParaRPr>
          </a:p>
        </p:txBody>
      </p:sp>
    </p:spTree>
    <p:extLst>
      <p:ext uri="{BB962C8B-B14F-4D97-AF65-F5344CB8AC3E}">
        <p14:creationId xmlns:p14="http://schemas.microsoft.com/office/powerpoint/2010/main" val="36076142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idx="4294967295"/>
          </p:nvPr>
        </p:nvSpPr>
        <p:spPr/>
        <p:txBody>
          <a:bodyPr/>
          <a:lstStyle/>
          <a:p>
            <a:r>
              <a:rPr lang="en-US" sz="4000" dirty="0" smtClean="0"/>
              <a:t>Alignment Through </a:t>
            </a:r>
            <a:br>
              <a:rPr lang="en-US" sz="4000" dirty="0" smtClean="0"/>
            </a:br>
            <a:r>
              <a:rPr lang="en-US" sz="4000" dirty="0" smtClean="0"/>
              <a:t>Prerequisite Skills</a:t>
            </a:r>
          </a:p>
        </p:txBody>
      </p:sp>
      <p:sp>
        <p:nvSpPr>
          <p:cNvPr id="125955" name="Rectangle 3"/>
          <p:cNvSpPr>
            <a:spLocks noGrp="1" noChangeArrowheads="1"/>
          </p:cNvSpPr>
          <p:nvPr>
            <p:ph type="body" idx="4294967295"/>
          </p:nvPr>
        </p:nvSpPr>
        <p:spPr>
          <a:xfrm>
            <a:off x="457200" y="1905000"/>
            <a:ext cx="8229600" cy="3429000"/>
          </a:xfrm>
        </p:spPr>
        <p:txBody>
          <a:bodyPr/>
          <a:lstStyle/>
          <a:p>
            <a:pPr>
              <a:lnSpc>
                <a:spcPct val="90000"/>
              </a:lnSpc>
              <a:spcBef>
                <a:spcPct val="4000"/>
              </a:spcBef>
            </a:pPr>
            <a:r>
              <a:rPr lang="en-US" sz="2400" dirty="0" smtClean="0"/>
              <a:t>Tasks submitted for the assessment can focus on </a:t>
            </a:r>
            <a:r>
              <a:rPr lang="en-US" sz="2400" b="1" dirty="0" smtClean="0"/>
              <a:t>prerequisite skills</a:t>
            </a:r>
            <a:r>
              <a:rPr lang="en-US" sz="2400" dirty="0" smtClean="0"/>
              <a:t> that allow the student to be exposed to and assessed on the standard/element at a level that is meaningful and purposeful for the student. </a:t>
            </a:r>
          </a:p>
          <a:p>
            <a:pPr>
              <a:lnSpc>
                <a:spcPct val="90000"/>
              </a:lnSpc>
            </a:pPr>
            <a:r>
              <a:rPr lang="en-US" sz="2400" dirty="0" smtClean="0"/>
              <a:t>Prerequisite skills must still focus on the </a:t>
            </a:r>
            <a:r>
              <a:rPr lang="en-US" sz="2400" b="1" dirty="0" smtClean="0">
                <a:solidFill>
                  <a:srgbClr val="CC6600"/>
                </a:solidFill>
              </a:rPr>
              <a:t>intent</a:t>
            </a:r>
            <a:r>
              <a:rPr lang="en-US" sz="2400" dirty="0" smtClean="0"/>
              <a:t> of the grade level standard and element/indicator.</a:t>
            </a:r>
          </a:p>
          <a:p>
            <a:pPr>
              <a:lnSpc>
                <a:spcPct val="90000"/>
              </a:lnSpc>
            </a:pPr>
            <a:r>
              <a:rPr lang="en-US" sz="2400" dirty="0"/>
              <a:t>When assessing students via prerequisite tasks, it is important that the task be specific to the essence of the standard and demonstrate the student’s knowledge and skills as they relate to the strand being </a:t>
            </a:r>
            <a:r>
              <a:rPr lang="en-US" sz="2400" dirty="0" smtClean="0"/>
              <a:t>assessed.</a:t>
            </a:r>
          </a:p>
          <a:p>
            <a:pPr>
              <a:lnSpc>
                <a:spcPct val="90000"/>
              </a:lnSpc>
              <a:spcBef>
                <a:spcPct val="4000"/>
              </a:spcBef>
              <a:buFont typeface="Arial" charset="0"/>
              <a:buNone/>
            </a:pPr>
            <a:endParaRPr lang="en-US" dirty="0" smtClean="0"/>
          </a:p>
          <a:p>
            <a:pPr>
              <a:lnSpc>
                <a:spcPct val="90000"/>
              </a:lnSpc>
            </a:pPr>
            <a:endParaRPr lang="en-US" dirty="0" smtClean="0"/>
          </a:p>
        </p:txBody>
      </p:sp>
      <p:sp>
        <p:nvSpPr>
          <p:cNvPr id="2" name="Slide Number Placeholder 1"/>
          <p:cNvSpPr>
            <a:spLocks noGrp="1"/>
          </p:cNvSpPr>
          <p:nvPr>
            <p:ph type="sldNum" sz="quarter" idx="10"/>
          </p:nvPr>
        </p:nvSpPr>
        <p:spPr>
          <a:xfrm>
            <a:off x="7924800" y="6400800"/>
            <a:ext cx="1066800" cy="365125"/>
          </a:xfrm>
        </p:spPr>
        <p:txBody>
          <a:bodyPr/>
          <a:lstStyle/>
          <a:p>
            <a:pPr>
              <a:defRPr/>
            </a:pPr>
            <a:fld id="{7F8B062A-26F9-4F22-A616-EAC6BAFD9B52}" type="slidenum">
              <a:rPr lang="en-US" smtClean="0"/>
              <a:pPr>
                <a:defRPr/>
              </a:pPr>
              <a:t>48</a:t>
            </a:fld>
            <a:endParaRPr lang="en-US" dirty="0"/>
          </a:p>
        </p:txBody>
      </p:sp>
    </p:spTree>
    <p:extLst>
      <p:ext uri="{BB962C8B-B14F-4D97-AF65-F5344CB8AC3E}">
        <p14:creationId xmlns:p14="http://schemas.microsoft.com/office/powerpoint/2010/main" val="6775739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idx="4294967295"/>
          </p:nvPr>
        </p:nvSpPr>
        <p:spPr/>
        <p:txBody>
          <a:bodyPr/>
          <a:lstStyle/>
          <a:p>
            <a:r>
              <a:rPr lang="en-US" sz="4000" dirty="0" smtClean="0"/>
              <a:t>Prerequisite Skills</a:t>
            </a:r>
          </a:p>
        </p:txBody>
      </p:sp>
      <p:sp>
        <p:nvSpPr>
          <p:cNvPr id="128003" name="Rectangle 3"/>
          <p:cNvSpPr>
            <a:spLocks noGrp="1" noChangeArrowheads="1"/>
          </p:cNvSpPr>
          <p:nvPr>
            <p:ph type="body" idx="4294967295"/>
          </p:nvPr>
        </p:nvSpPr>
        <p:spPr>
          <a:xfrm>
            <a:off x="609600" y="1828800"/>
            <a:ext cx="7848600" cy="3581400"/>
          </a:xfrm>
        </p:spPr>
        <p:txBody>
          <a:bodyPr/>
          <a:lstStyle/>
          <a:p>
            <a:r>
              <a:rPr lang="en-US" dirty="0" smtClean="0"/>
              <a:t>A </a:t>
            </a:r>
            <a:r>
              <a:rPr lang="en-US" b="1" i="1" dirty="0" smtClean="0"/>
              <a:t>Prerequisite Skill</a:t>
            </a:r>
            <a:r>
              <a:rPr lang="en-US" dirty="0" smtClean="0"/>
              <a:t> is one that is </a:t>
            </a:r>
            <a:r>
              <a:rPr lang="en-US" b="1" dirty="0" smtClean="0"/>
              <a:t>essential </a:t>
            </a:r>
            <a:r>
              <a:rPr lang="en-US" dirty="0" smtClean="0"/>
              <a:t>to the acquisition of the standard and element/indicator.</a:t>
            </a:r>
          </a:p>
          <a:p>
            <a:pPr lvl="1"/>
            <a:r>
              <a:rPr lang="en-US" dirty="0"/>
              <a:t>a</a:t>
            </a:r>
            <a:r>
              <a:rPr lang="en-US" dirty="0" smtClean="0"/>
              <a:t>ddresses the intent of the standard and element/indicator being assessed </a:t>
            </a:r>
          </a:p>
        </p:txBody>
      </p:sp>
      <p:sp>
        <p:nvSpPr>
          <p:cNvPr id="2" name="Slide Number Placeholder 1"/>
          <p:cNvSpPr>
            <a:spLocks noGrp="1"/>
          </p:cNvSpPr>
          <p:nvPr>
            <p:ph type="sldNum" sz="quarter" idx="10"/>
          </p:nvPr>
        </p:nvSpPr>
        <p:spPr>
          <a:xfrm>
            <a:off x="7924800" y="6400800"/>
            <a:ext cx="1066800" cy="365125"/>
          </a:xfrm>
        </p:spPr>
        <p:txBody>
          <a:bodyPr/>
          <a:lstStyle/>
          <a:p>
            <a:pPr>
              <a:defRPr/>
            </a:pPr>
            <a:fld id="{7F8B062A-26F9-4F22-A616-EAC6BAFD9B52}" type="slidenum">
              <a:rPr lang="en-US" smtClean="0"/>
              <a:pPr>
                <a:defRPr/>
              </a:pPr>
              <a:t>49</a:t>
            </a:fld>
            <a:endParaRPr lang="en-US" dirty="0"/>
          </a:p>
        </p:txBody>
      </p:sp>
    </p:spTree>
    <p:extLst>
      <p:ext uri="{BB962C8B-B14F-4D97-AF65-F5344CB8AC3E}">
        <p14:creationId xmlns:p14="http://schemas.microsoft.com/office/powerpoint/2010/main" val="1922976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52600"/>
            <a:ext cx="8077200" cy="4525963"/>
          </a:xfrm>
        </p:spPr>
        <p:txBody>
          <a:bodyPr/>
          <a:lstStyle/>
          <a:p>
            <a:r>
              <a:rPr lang="en-US" sz="2800" dirty="0" smtClean="0"/>
              <a:t>Alignment </a:t>
            </a:r>
            <a:r>
              <a:rPr lang="en-US" sz="2800" dirty="0"/>
              <a:t>is to the grade level </a:t>
            </a:r>
            <a:r>
              <a:rPr lang="en-US" sz="2800" dirty="0" smtClean="0"/>
              <a:t>content standard.</a:t>
            </a:r>
          </a:p>
          <a:p>
            <a:pPr lvl="1"/>
            <a:r>
              <a:rPr lang="en-US" sz="2400" dirty="0" smtClean="0"/>
              <a:t>Assessment tasks may be at a more simplified level but must still connect to the grade-level standard.</a:t>
            </a:r>
          </a:p>
          <a:p>
            <a:r>
              <a:rPr lang="en-US" sz="2800" dirty="0" smtClean="0"/>
              <a:t>Alignment of all 4 assessment tasks must be to the “Big Idea” (intent/essence) of the standard. </a:t>
            </a:r>
          </a:p>
          <a:p>
            <a:pPr lvl="1"/>
            <a:r>
              <a:rPr lang="en-US" sz="2400" dirty="0" smtClean="0"/>
              <a:t>The standards-based </a:t>
            </a:r>
            <a:r>
              <a:rPr lang="en-US" sz="2400" dirty="0"/>
              <a:t>skill being addressed by the assessment </a:t>
            </a:r>
            <a:r>
              <a:rPr lang="en-US" sz="2400" dirty="0" smtClean="0"/>
              <a:t>task must </a:t>
            </a:r>
            <a:r>
              <a:rPr lang="en-US" sz="2400" dirty="0"/>
              <a:t>still connect back to the </a:t>
            </a:r>
            <a:r>
              <a:rPr lang="en-US" sz="2400" b="1" dirty="0"/>
              <a:t>intent </a:t>
            </a:r>
            <a:r>
              <a:rPr lang="en-US" sz="2400" dirty="0"/>
              <a:t>of the standard and </a:t>
            </a:r>
            <a:r>
              <a:rPr lang="en-US" sz="2400" dirty="0" smtClean="0"/>
              <a:t>element/indicator and be taught in the context of the standard.</a:t>
            </a:r>
          </a:p>
          <a:p>
            <a:endParaRPr lang="en-US" sz="2400" dirty="0"/>
          </a:p>
          <a:p>
            <a:pPr marL="0" indent="0">
              <a:buNone/>
            </a:pPr>
            <a:endParaRPr lang="en-US" sz="2400" dirty="0"/>
          </a:p>
        </p:txBody>
      </p:sp>
      <p:sp>
        <p:nvSpPr>
          <p:cNvPr id="4" name="Slide Number Placeholder 3"/>
          <p:cNvSpPr>
            <a:spLocks noGrp="1"/>
          </p:cNvSpPr>
          <p:nvPr>
            <p:ph type="sldNum" sz="quarter" idx="4294967295"/>
          </p:nvPr>
        </p:nvSpPr>
        <p:spPr>
          <a:xfrm>
            <a:off x="8382000" y="6400800"/>
            <a:ext cx="609600" cy="365125"/>
          </a:xfrm>
          <a:prstGeom prst="rect">
            <a:avLst/>
          </a:prstGeom>
        </p:spPr>
        <p:txBody>
          <a:bodyPr/>
          <a:lstStyle/>
          <a:p>
            <a:pPr>
              <a:defRPr/>
            </a:pPr>
            <a:fld id="{18D6BBE3-2A52-4E0B-96BB-5B1F26ADCEA2}" type="slidenum">
              <a:rPr lang="en-US" smtClean="0"/>
              <a:pPr>
                <a:defRPr/>
              </a:pPr>
              <a:t>5</a:t>
            </a:fld>
            <a:endParaRPr lang="en-US" dirty="0"/>
          </a:p>
        </p:txBody>
      </p:sp>
      <p:sp>
        <p:nvSpPr>
          <p:cNvPr id="5" name="Title 4"/>
          <p:cNvSpPr>
            <a:spLocks noGrp="1"/>
          </p:cNvSpPr>
          <p:nvPr>
            <p:ph type="title"/>
          </p:nvPr>
        </p:nvSpPr>
        <p:spPr/>
        <p:txBody>
          <a:bodyPr/>
          <a:lstStyle/>
          <a:p>
            <a:r>
              <a:rPr lang="en-US" sz="4000" dirty="0"/>
              <a:t>Alignment to State-Mandated Content Standards</a:t>
            </a:r>
          </a:p>
        </p:txBody>
      </p:sp>
    </p:spTree>
    <p:extLst>
      <p:ext uri="{BB962C8B-B14F-4D97-AF65-F5344CB8AC3E}">
        <p14:creationId xmlns:p14="http://schemas.microsoft.com/office/powerpoint/2010/main" val="32944738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idx="4294967295"/>
          </p:nvPr>
        </p:nvSpPr>
        <p:spPr>
          <a:xfrm>
            <a:off x="457200" y="0"/>
            <a:ext cx="8229600" cy="1143000"/>
          </a:xfrm>
        </p:spPr>
        <p:txBody>
          <a:bodyPr/>
          <a:lstStyle/>
          <a:p>
            <a:r>
              <a:rPr lang="en-US" sz="4000" dirty="0" smtClean="0"/>
              <a:t>Is it a Prerequisite Skill?</a:t>
            </a:r>
          </a:p>
        </p:txBody>
      </p:sp>
      <p:sp>
        <p:nvSpPr>
          <p:cNvPr id="129027" name="Rectangle 3"/>
          <p:cNvSpPr>
            <a:spLocks noGrp="1" noChangeArrowheads="1"/>
          </p:cNvSpPr>
          <p:nvPr>
            <p:ph type="body" idx="4294967295"/>
          </p:nvPr>
        </p:nvSpPr>
        <p:spPr>
          <a:xfrm>
            <a:off x="228600" y="1219200"/>
            <a:ext cx="8458200" cy="4724400"/>
          </a:xfrm>
        </p:spPr>
        <p:txBody>
          <a:bodyPr/>
          <a:lstStyle/>
          <a:p>
            <a:pPr marL="285750" indent="0">
              <a:buNone/>
            </a:pPr>
            <a:r>
              <a:rPr lang="en-US" sz="2800" dirty="0" smtClean="0"/>
              <a:t>To determine if a skill is truly a prerequisite to learning the targeted skill, the following questions should be asked :</a:t>
            </a:r>
          </a:p>
          <a:p>
            <a:pPr marL="285750" indent="0">
              <a:buNone/>
            </a:pPr>
            <a:endParaRPr lang="en-US" sz="2800" dirty="0" smtClean="0"/>
          </a:p>
          <a:p>
            <a:pPr marL="990600" lvl="1" indent="-525463">
              <a:spcBef>
                <a:spcPts val="0"/>
              </a:spcBef>
              <a:buFontTx/>
              <a:buAutoNum type="arabicPeriod"/>
            </a:pPr>
            <a:r>
              <a:rPr lang="en-US" sz="2400" dirty="0" smtClean="0"/>
              <a:t>Is </a:t>
            </a:r>
            <a:r>
              <a:rPr lang="en-US" sz="2400" dirty="0"/>
              <a:t>the skill essential to understanding </a:t>
            </a:r>
            <a:r>
              <a:rPr lang="en-US" sz="2400" dirty="0" smtClean="0"/>
              <a:t>the </a:t>
            </a:r>
            <a:r>
              <a:rPr lang="en-US" sz="2400" dirty="0"/>
              <a:t>intent of the standard and element/indicator</a:t>
            </a:r>
            <a:r>
              <a:rPr lang="en-US" sz="2400" dirty="0" smtClean="0"/>
              <a:t>?</a:t>
            </a:r>
          </a:p>
          <a:p>
            <a:pPr marL="990600" lvl="1" indent="-525463">
              <a:spcBef>
                <a:spcPts val="0"/>
              </a:spcBef>
              <a:buFontTx/>
              <a:buAutoNum type="arabicPeriod"/>
            </a:pPr>
            <a:endParaRPr lang="en-US" sz="2400" dirty="0" smtClean="0"/>
          </a:p>
          <a:p>
            <a:pPr marL="990600" lvl="1" indent="-525463">
              <a:spcBef>
                <a:spcPts val="0"/>
              </a:spcBef>
              <a:buFontTx/>
              <a:buAutoNum type="arabicPeriod"/>
            </a:pPr>
            <a:r>
              <a:rPr lang="en-US" sz="2400" dirty="0" smtClean="0"/>
              <a:t>Can working on this skill </a:t>
            </a:r>
            <a:r>
              <a:rPr lang="en-US" sz="2400" u="sng" dirty="0" smtClean="0"/>
              <a:t>eventually</a:t>
            </a:r>
            <a:r>
              <a:rPr lang="en-US" sz="2400" dirty="0" smtClean="0"/>
              <a:t> lead to the standards-based skill targeted by the standard (at a less complex level)?</a:t>
            </a:r>
          </a:p>
        </p:txBody>
      </p:sp>
      <p:sp>
        <p:nvSpPr>
          <p:cNvPr id="2" name="Slide Number Placeholder 1"/>
          <p:cNvSpPr>
            <a:spLocks noGrp="1"/>
          </p:cNvSpPr>
          <p:nvPr>
            <p:ph type="sldNum" sz="quarter" idx="10"/>
          </p:nvPr>
        </p:nvSpPr>
        <p:spPr>
          <a:xfrm>
            <a:off x="7772400" y="6400800"/>
            <a:ext cx="1066800" cy="365125"/>
          </a:xfrm>
        </p:spPr>
        <p:txBody>
          <a:bodyPr/>
          <a:lstStyle/>
          <a:p>
            <a:pPr>
              <a:defRPr/>
            </a:pPr>
            <a:fld id="{7F8B062A-26F9-4F22-A616-EAC6BAFD9B52}" type="slidenum">
              <a:rPr lang="en-US" smtClean="0"/>
              <a:pPr>
                <a:defRPr/>
              </a:pPr>
              <a:t>50</a:t>
            </a:fld>
            <a:endParaRPr lang="en-US" dirty="0"/>
          </a:p>
        </p:txBody>
      </p:sp>
    </p:spTree>
    <p:extLst>
      <p:ext uri="{BB962C8B-B14F-4D97-AF65-F5344CB8AC3E}">
        <p14:creationId xmlns:p14="http://schemas.microsoft.com/office/powerpoint/2010/main" val="714568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t>Is it a Prerequisite Skill?</a:t>
            </a:r>
            <a:endParaRPr lang="en-US" sz="4000" dirty="0"/>
          </a:p>
        </p:txBody>
      </p:sp>
      <p:sp>
        <p:nvSpPr>
          <p:cNvPr id="4" name="Content Placeholder 3"/>
          <p:cNvSpPr>
            <a:spLocks noGrp="1"/>
          </p:cNvSpPr>
          <p:nvPr>
            <p:ph idx="1"/>
          </p:nvPr>
        </p:nvSpPr>
        <p:spPr>
          <a:ln>
            <a:noFill/>
          </a:ln>
        </p:spPr>
        <p:txBody>
          <a:bodyPr/>
          <a:lstStyle/>
          <a:p>
            <a:pPr marL="0" indent="0">
              <a:spcAft>
                <a:spcPts val="600"/>
              </a:spcAft>
              <a:buNone/>
            </a:pPr>
            <a:r>
              <a:rPr lang="en-US" sz="2800" dirty="0" smtClean="0"/>
              <a:t>Math I- Geometry</a:t>
            </a:r>
          </a:p>
          <a:p>
            <a:pPr marL="0" indent="0" defTabSz="509588">
              <a:buNone/>
              <a:tabLst>
                <a:tab pos="1423988" algn="l"/>
              </a:tabLst>
            </a:pPr>
            <a:r>
              <a:rPr lang="en-US" sz="2400" dirty="0" smtClean="0"/>
              <a:t>MM1G1	Student will investigate properties of geometric 		figures in the coordinate plane.</a:t>
            </a:r>
          </a:p>
          <a:p>
            <a:pPr marL="0" indent="0" defTabSz="509588">
              <a:buNone/>
            </a:pPr>
            <a:r>
              <a:rPr lang="en-US" sz="2400" dirty="0"/>
              <a:t> </a:t>
            </a:r>
            <a:r>
              <a:rPr lang="en-US" sz="2400" dirty="0" smtClean="0"/>
              <a:t>           		a. Determine the distance between two points.</a:t>
            </a:r>
            <a:endParaRPr lang="en-US" sz="2400" dirty="0"/>
          </a:p>
        </p:txBody>
      </p:sp>
      <p:sp>
        <p:nvSpPr>
          <p:cNvPr id="2" name="Slide Number Placeholder 1"/>
          <p:cNvSpPr>
            <a:spLocks noGrp="1"/>
          </p:cNvSpPr>
          <p:nvPr>
            <p:ph type="sldNum" sz="quarter" idx="4294967295"/>
          </p:nvPr>
        </p:nvSpPr>
        <p:spPr>
          <a:xfrm>
            <a:off x="8390860" y="6400800"/>
            <a:ext cx="609600" cy="365125"/>
          </a:xfrm>
          <a:prstGeom prst="rect">
            <a:avLst/>
          </a:prstGeom>
        </p:spPr>
        <p:txBody>
          <a:bodyPr/>
          <a:lstStyle/>
          <a:p>
            <a:pPr>
              <a:defRPr/>
            </a:pPr>
            <a:fld id="{7F8B062A-26F9-4F22-A616-EAC6BAFD9B52}" type="slidenum">
              <a:rPr lang="en-US" smtClean="0"/>
              <a:pPr>
                <a:defRPr/>
              </a:pPr>
              <a:t>51</a:t>
            </a:fld>
            <a:endParaRPr lang="en-US" dirty="0"/>
          </a:p>
        </p:txBody>
      </p:sp>
      <p:sp>
        <p:nvSpPr>
          <p:cNvPr id="5" name="Rectangle 4"/>
          <p:cNvSpPr/>
          <p:nvPr/>
        </p:nvSpPr>
        <p:spPr>
          <a:xfrm>
            <a:off x="542260" y="2133600"/>
            <a:ext cx="7848600" cy="1371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42260" y="3810000"/>
            <a:ext cx="7848600" cy="2022092"/>
          </a:xfrm>
          <a:prstGeom prst="rect">
            <a:avLst/>
          </a:prstGeom>
          <a:noFill/>
        </p:spPr>
        <p:txBody>
          <a:bodyPr wrap="square" rtlCol="0">
            <a:spAutoFit/>
          </a:bodyPr>
          <a:lstStyle/>
          <a:p>
            <a:pPr marL="1219200" lvl="1" indent="-533400">
              <a:lnSpc>
                <a:spcPct val="90000"/>
              </a:lnSpc>
              <a:spcAft>
                <a:spcPts val="600"/>
              </a:spcAft>
              <a:buFont typeface="Arial" pitchFamily="34" charset="0"/>
              <a:buChar char="•"/>
            </a:pPr>
            <a:r>
              <a:rPr lang="en-US" sz="2400" dirty="0" smtClean="0">
                <a:latin typeface="+mn-lt"/>
              </a:rPr>
              <a:t>What is the intent of this standard?</a:t>
            </a:r>
          </a:p>
          <a:p>
            <a:pPr marL="1219200" lvl="1" indent="-533400">
              <a:lnSpc>
                <a:spcPct val="90000"/>
              </a:lnSpc>
              <a:spcAft>
                <a:spcPts val="1200"/>
              </a:spcAft>
              <a:buFont typeface="Arial" pitchFamily="34" charset="0"/>
              <a:buChar char="•"/>
            </a:pPr>
            <a:r>
              <a:rPr lang="en-US" sz="2400" dirty="0" smtClean="0">
                <a:latin typeface="+mn-lt"/>
              </a:rPr>
              <a:t>What are some ways this standard can be accessed by students with significant cognitive disabilities (SWSD)?</a:t>
            </a:r>
          </a:p>
          <a:p>
            <a:r>
              <a:rPr lang="en-US" sz="2400" dirty="0" smtClean="0">
                <a:latin typeface="+mn-lt"/>
              </a:rPr>
              <a:t>Consider the following examples:</a:t>
            </a:r>
            <a:endParaRPr lang="en-US" sz="2400" dirty="0">
              <a:latin typeface="+mn-lt"/>
            </a:endParaRPr>
          </a:p>
        </p:txBody>
      </p:sp>
      <p:sp>
        <p:nvSpPr>
          <p:cNvPr id="7" name="Rectangle 6"/>
          <p:cNvSpPr/>
          <p:nvPr/>
        </p:nvSpPr>
        <p:spPr>
          <a:xfrm>
            <a:off x="2362200" y="3048000"/>
            <a:ext cx="1371600" cy="304800"/>
          </a:xfrm>
          <a:prstGeom prst="rect">
            <a:avLst/>
          </a:prstGeom>
          <a:solidFill>
            <a:srgbClr val="00FFFF">
              <a:alpha val="48000"/>
            </a:srgbClr>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4191000" y="3039140"/>
            <a:ext cx="3733800" cy="304800"/>
          </a:xfrm>
          <a:prstGeom prst="rect">
            <a:avLst/>
          </a:prstGeom>
          <a:solidFill>
            <a:srgbClr val="00FF00">
              <a:alpha val="48000"/>
            </a:srgbClr>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921272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ECB7"/>
            </a:gs>
            <a:gs pos="50000">
              <a:schemeClr val="bg1"/>
            </a:gs>
            <a:gs pos="100000">
              <a:srgbClr val="FFD96D"/>
            </a:gs>
          </a:gsLst>
          <a:lin ang="5400000" scaled="0"/>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chor="t"/>
          <a:lstStyle/>
          <a:p>
            <a:pPr algn="l"/>
            <a:r>
              <a:rPr lang="en-US" sz="2400" b="0" dirty="0" smtClean="0">
                <a:latin typeface="+mn-lt"/>
              </a:rPr>
              <a:t>Task: </a:t>
            </a:r>
            <a:br>
              <a:rPr lang="en-US" sz="2400" b="0" dirty="0" smtClean="0">
                <a:latin typeface="+mn-lt"/>
              </a:rPr>
            </a:br>
            <a:r>
              <a:rPr lang="en-US" sz="2400" b="0" dirty="0" smtClean="0">
                <a:latin typeface="+mn-lt"/>
              </a:rPr>
              <a:t>“A        will be given a list of items found in the cafeteria to measure using a yard stick. She will indicate the proper length in feet and inches.”</a:t>
            </a:r>
            <a:endParaRPr lang="en-US" sz="2400" b="0" dirty="0">
              <a:latin typeface="+mn-lt"/>
            </a:endParaRPr>
          </a:p>
        </p:txBody>
      </p:sp>
      <p:sp>
        <p:nvSpPr>
          <p:cNvPr id="2" name="Slide Number Placeholder 1"/>
          <p:cNvSpPr>
            <a:spLocks noGrp="1"/>
          </p:cNvSpPr>
          <p:nvPr>
            <p:ph type="sldNum" sz="quarter" idx="4294967295"/>
          </p:nvPr>
        </p:nvSpPr>
        <p:spPr>
          <a:xfrm>
            <a:off x="8382000" y="6367275"/>
            <a:ext cx="609600" cy="365125"/>
          </a:xfrm>
          <a:prstGeom prst="rect">
            <a:avLst/>
          </a:prstGeom>
        </p:spPr>
        <p:txBody>
          <a:bodyPr/>
          <a:lstStyle/>
          <a:p>
            <a:pPr algn="ctr">
              <a:defRPr/>
            </a:pPr>
            <a:fld id="{7F8B062A-26F9-4F22-A616-EAC6BAFD9B52}" type="slidenum">
              <a:rPr lang="en-US" sz="1200" smtClean="0">
                <a:latin typeface="+mn-lt"/>
              </a:rPr>
              <a:pPr algn="ctr">
                <a:defRPr/>
              </a:pPr>
              <a:t>52</a:t>
            </a:fld>
            <a:endParaRPr lang="en-US" sz="1200" dirty="0">
              <a:latin typeface="+mn-lt"/>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981200"/>
            <a:ext cx="6172200" cy="45686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95946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Is it a Prerequisite Skill?</a:t>
            </a:r>
            <a:endParaRPr lang="en-US" sz="4000" dirty="0"/>
          </a:p>
        </p:txBody>
      </p:sp>
      <p:sp>
        <p:nvSpPr>
          <p:cNvPr id="3" name="Content Placeholder 2"/>
          <p:cNvSpPr>
            <a:spLocks noGrp="1"/>
          </p:cNvSpPr>
          <p:nvPr>
            <p:ph idx="1"/>
          </p:nvPr>
        </p:nvSpPr>
        <p:spPr>
          <a:xfrm>
            <a:off x="304800" y="1600201"/>
            <a:ext cx="8229600" cy="3657599"/>
          </a:xfrm>
        </p:spPr>
        <p:txBody>
          <a:bodyPr/>
          <a:lstStyle/>
          <a:p>
            <a:pPr marL="533400" indent="-533400">
              <a:lnSpc>
                <a:spcPct val="90000"/>
              </a:lnSpc>
              <a:buNone/>
            </a:pPr>
            <a:r>
              <a:rPr lang="en-US" sz="2800" dirty="0"/>
              <a:t>Task: </a:t>
            </a:r>
            <a:r>
              <a:rPr lang="en-US" sz="2800" dirty="0" smtClean="0"/>
              <a:t>Measuring objects in the cafeteria.</a:t>
            </a:r>
            <a:endParaRPr lang="en-US" sz="2800" dirty="0"/>
          </a:p>
          <a:p>
            <a:pPr marL="1203325" lvl="1" indent="-692150">
              <a:lnSpc>
                <a:spcPct val="90000"/>
              </a:lnSpc>
              <a:buFontTx/>
              <a:buAutoNum type="arabicPeriod"/>
            </a:pPr>
            <a:endParaRPr lang="en-US" sz="1400" dirty="0" smtClean="0"/>
          </a:p>
          <a:p>
            <a:pPr marL="1203325" lvl="1" indent="-692150">
              <a:lnSpc>
                <a:spcPct val="90000"/>
              </a:lnSpc>
              <a:buFontTx/>
              <a:buAutoNum type="arabicPeriod"/>
            </a:pPr>
            <a:r>
              <a:rPr lang="en-US" sz="2400" dirty="0" smtClean="0"/>
              <a:t>Is using a measurement tool (such as a ruler, yard stick, or tape measure) a necessary skill for this Geometry standard?</a:t>
            </a:r>
          </a:p>
          <a:p>
            <a:pPr marL="1203325" lvl="1" indent="-692150">
              <a:lnSpc>
                <a:spcPct val="90000"/>
              </a:lnSpc>
              <a:buFontTx/>
              <a:buAutoNum type="arabicPeriod"/>
            </a:pPr>
            <a:r>
              <a:rPr lang="en-US" sz="2400" dirty="0" smtClean="0"/>
              <a:t>Have end points from which distance can be calculated been provided on any of the objects being measured?</a:t>
            </a:r>
          </a:p>
          <a:p>
            <a:pPr marL="1203325" lvl="1" indent="-692150">
              <a:lnSpc>
                <a:spcPct val="90000"/>
              </a:lnSpc>
              <a:buFontTx/>
              <a:buAutoNum type="arabicPeriod"/>
            </a:pPr>
            <a:r>
              <a:rPr lang="en-US" sz="2400" dirty="0" smtClean="0"/>
              <a:t>Can </a:t>
            </a:r>
            <a:r>
              <a:rPr lang="en-US" sz="2400" dirty="0"/>
              <a:t>repeated exposure </a:t>
            </a:r>
            <a:r>
              <a:rPr lang="en-US" sz="2400" dirty="0" smtClean="0"/>
              <a:t>to measurement tasks ever </a:t>
            </a:r>
            <a:r>
              <a:rPr lang="en-US" sz="2400" dirty="0"/>
              <a:t>get the student closer to an understanding of </a:t>
            </a:r>
            <a:r>
              <a:rPr lang="en-US" sz="2400" dirty="0" smtClean="0"/>
              <a:t>distance on a coordinate plane?</a:t>
            </a:r>
          </a:p>
          <a:p>
            <a:pPr marL="1203325" lvl="1" indent="-692150">
              <a:lnSpc>
                <a:spcPct val="90000"/>
              </a:lnSpc>
              <a:buFontTx/>
              <a:buAutoNum type="arabicPeriod"/>
            </a:pPr>
            <a:endParaRPr lang="en-US" sz="2000" dirty="0"/>
          </a:p>
          <a:p>
            <a:pPr marL="1203325" lvl="1" indent="-692150" algn="ctr">
              <a:lnSpc>
                <a:spcPct val="90000"/>
              </a:lnSpc>
              <a:spcBef>
                <a:spcPct val="0"/>
              </a:spcBef>
              <a:buNone/>
            </a:pPr>
            <a:endParaRPr lang="en-US" sz="2400" b="1" dirty="0" smtClean="0"/>
          </a:p>
          <a:p>
            <a:pPr marL="0" indent="0">
              <a:buNone/>
            </a:pPr>
            <a:endParaRPr lang="en-US" dirty="0"/>
          </a:p>
        </p:txBody>
      </p:sp>
      <p:sp>
        <p:nvSpPr>
          <p:cNvPr id="4" name="Slide Number Placeholder 3"/>
          <p:cNvSpPr>
            <a:spLocks noGrp="1"/>
          </p:cNvSpPr>
          <p:nvPr>
            <p:ph type="sldNum" sz="quarter" idx="4294967295"/>
          </p:nvPr>
        </p:nvSpPr>
        <p:spPr>
          <a:xfrm>
            <a:off x="8458200" y="6461499"/>
            <a:ext cx="609600" cy="365125"/>
          </a:xfrm>
          <a:prstGeom prst="rect">
            <a:avLst/>
          </a:prstGeom>
        </p:spPr>
        <p:txBody>
          <a:bodyPr/>
          <a:lstStyle/>
          <a:p>
            <a:pPr>
              <a:defRPr/>
            </a:pPr>
            <a:fld id="{18D6BBE3-2A52-4E0B-96BB-5B1F26ADCEA2}" type="slidenum">
              <a:rPr lang="en-US" smtClean="0"/>
              <a:pPr>
                <a:defRPr/>
              </a:pPr>
              <a:t>53</a:t>
            </a:fld>
            <a:endParaRPr lang="en-US" dirty="0"/>
          </a:p>
        </p:txBody>
      </p:sp>
      <p:sp>
        <p:nvSpPr>
          <p:cNvPr id="5" name="TextBox 4"/>
          <p:cNvSpPr txBox="1"/>
          <p:nvPr/>
        </p:nvSpPr>
        <p:spPr>
          <a:xfrm>
            <a:off x="838200" y="5333999"/>
            <a:ext cx="7086600" cy="535531"/>
          </a:xfrm>
          <a:prstGeom prst="rect">
            <a:avLst/>
          </a:prstGeom>
          <a:noFill/>
        </p:spPr>
        <p:txBody>
          <a:bodyPr wrap="square" rtlCol="0">
            <a:spAutoFit/>
          </a:bodyPr>
          <a:lstStyle/>
          <a:p>
            <a:pPr marL="1203325" lvl="1" indent="-692150" algn="ctr">
              <a:lnSpc>
                <a:spcPct val="90000"/>
              </a:lnSpc>
            </a:pPr>
            <a:r>
              <a:rPr lang="en-US" sz="3200" b="1" dirty="0"/>
              <a:t>NO. This task is not aligned.</a:t>
            </a:r>
          </a:p>
        </p:txBody>
      </p:sp>
    </p:spTree>
    <p:extLst>
      <p:ext uri="{BB962C8B-B14F-4D97-AF65-F5344CB8AC3E}">
        <p14:creationId xmlns:p14="http://schemas.microsoft.com/office/powerpoint/2010/main" val="8127638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ECB7"/>
            </a:gs>
            <a:gs pos="50000">
              <a:schemeClr val="bg1"/>
            </a:gs>
            <a:gs pos="100000">
              <a:srgbClr val="FFD96D"/>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0"/>
            <a:ext cx="7696200" cy="609600"/>
          </a:xfrm>
        </p:spPr>
        <p:txBody>
          <a:bodyPr/>
          <a:lstStyle/>
          <a:p>
            <a:pPr marL="0" indent="0">
              <a:buNone/>
            </a:pPr>
            <a:r>
              <a:rPr lang="en-US" sz="2400" dirty="0" smtClean="0"/>
              <a:t>Task: </a:t>
            </a:r>
          </a:p>
          <a:p>
            <a:pPr marL="0" indent="0">
              <a:buNone/>
            </a:pPr>
            <a:r>
              <a:rPr lang="en-US" sz="2400" dirty="0" smtClean="0"/>
              <a:t>“ T        will find the distance between two points on a number line and on a grid.”</a:t>
            </a:r>
            <a:endParaRPr lang="en-US" sz="2400" dirty="0"/>
          </a:p>
        </p:txBody>
      </p:sp>
      <p:sp>
        <p:nvSpPr>
          <p:cNvPr id="4" name="Slide Number Placeholder 3"/>
          <p:cNvSpPr>
            <a:spLocks noGrp="1"/>
          </p:cNvSpPr>
          <p:nvPr>
            <p:ph type="sldNum" sz="quarter" idx="4294967295"/>
          </p:nvPr>
        </p:nvSpPr>
        <p:spPr>
          <a:xfrm>
            <a:off x="8380207" y="6460602"/>
            <a:ext cx="609600" cy="365125"/>
          </a:xfrm>
          <a:prstGeom prst="rect">
            <a:avLst/>
          </a:prstGeom>
        </p:spPr>
        <p:txBody>
          <a:bodyPr/>
          <a:lstStyle/>
          <a:p>
            <a:pPr>
              <a:defRPr/>
            </a:pPr>
            <a:fld id="{18D6BBE3-2A52-4E0B-96BB-5B1F26ADCEA2}" type="slidenum">
              <a:rPr lang="en-US" smtClean="0"/>
              <a:pPr>
                <a:defRPr/>
              </a:pPr>
              <a:t>54</a:t>
            </a:fld>
            <a:endParaRPr lang="en-US" dirty="0"/>
          </a:p>
        </p:txBody>
      </p:sp>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1265274"/>
            <a:ext cx="3950980" cy="5257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14371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Is it a Prerequisite Skill?</a:t>
            </a:r>
          </a:p>
        </p:txBody>
      </p:sp>
      <p:sp>
        <p:nvSpPr>
          <p:cNvPr id="3" name="Content Placeholder 2"/>
          <p:cNvSpPr>
            <a:spLocks noGrp="1"/>
          </p:cNvSpPr>
          <p:nvPr>
            <p:ph idx="1"/>
          </p:nvPr>
        </p:nvSpPr>
        <p:spPr>
          <a:xfrm>
            <a:off x="457200" y="1295400"/>
            <a:ext cx="8458200" cy="3962400"/>
          </a:xfrm>
        </p:spPr>
        <p:txBody>
          <a:bodyPr/>
          <a:lstStyle/>
          <a:p>
            <a:pPr marL="533400" indent="-533400">
              <a:lnSpc>
                <a:spcPct val="90000"/>
              </a:lnSpc>
              <a:buNone/>
            </a:pPr>
            <a:r>
              <a:rPr lang="en-US" sz="2800" dirty="0"/>
              <a:t>Task: </a:t>
            </a:r>
            <a:r>
              <a:rPr lang="en-US" sz="2800" dirty="0" smtClean="0"/>
              <a:t>	Finding the distance between points on a 	number line and a grid.</a:t>
            </a:r>
            <a:endParaRPr lang="en-US" sz="2800" dirty="0"/>
          </a:p>
          <a:p>
            <a:pPr marL="1203325" lvl="1" indent="-692150">
              <a:lnSpc>
                <a:spcPct val="90000"/>
              </a:lnSpc>
              <a:buFontTx/>
              <a:buAutoNum type="arabicPeriod"/>
            </a:pPr>
            <a:endParaRPr lang="en-US" sz="1400" dirty="0"/>
          </a:p>
          <a:p>
            <a:pPr marL="1203325" lvl="1" indent="-692150">
              <a:lnSpc>
                <a:spcPct val="90000"/>
              </a:lnSpc>
              <a:buFontTx/>
              <a:buAutoNum type="arabicPeriod"/>
            </a:pPr>
            <a:r>
              <a:rPr lang="en-US" sz="2400" dirty="0" smtClean="0"/>
              <a:t>This skill is being assessed within the context of the strand and standard.</a:t>
            </a:r>
          </a:p>
          <a:p>
            <a:pPr marL="1203325" lvl="1" indent="-692150">
              <a:lnSpc>
                <a:spcPct val="90000"/>
              </a:lnSpc>
              <a:buFontTx/>
              <a:buAutoNum type="arabicPeriod"/>
            </a:pPr>
            <a:r>
              <a:rPr lang="en-US" sz="2400" dirty="0"/>
              <a:t>D</a:t>
            </a:r>
            <a:r>
              <a:rPr lang="en-US" sz="2400" dirty="0" smtClean="0"/>
              <a:t>istance can be determined by counting from one point to another; end </a:t>
            </a:r>
            <a:r>
              <a:rPr lang="en-US" sz="2400" dirty="0"/>
              <a:t>points from which distance can be calculated </a:t>
            </a:r>
            <a:r>
              <a:rPr lang="en-US" sz="2400" dirty="0" smtClean="0"/>
              <a:t>have been provided.</a:t>
            </a:r>
            <a:endParaRPr lang="en-US" sz="2400" dirty="0"/>
          </a:p>
          <a:p>
            <a:pPr marL="1203325" lvl="1" indent="-692150">
              <a:lnSpc>
                <a:spcPct val="90000"/>
              </a:lnSpc>
              <a:buFontTx/>
              <a:buAutoNum type="arabicPeriod"/>
            </a:pPr>
            <a:r>
              <a:rPr lang="en-US" sz="2400" dirty="0" smtClean="0"/>
              <a:t>Can </a:t>
            </a:r>
            <a:r>
              <a:rPr lang="en-US" sz="2400" dirty="0"/>
              <a:t>repeated exposure to </a:t>
            </a:r>
            <a:r>
              <a:rPr lang="en-US" sz="2400" dirty="0" smtClean="0"/>
              <a:t>finding the distance between points on a number line </a:t>
            </a:r>
            <a:r>
              <a:rPr lang="en-US" sz="2400" dirty="0"/>
              <a:t>ever get the student closer to an understanding of distance on a coordinate plane?</a:t>
            </a:r>
          </a:p>
          <a:p>
            <a:endParaRPr lang="en-US" dirty="0"/>
          </a:p>
        </p:txBody>
      </p:sp>
      <p:sp>
        <p:nvSpPr>
          <p:cNvPr id="4" name="Slide Number Placeholder 3"/>
          <p:cNvSpPr>
            <a:spLocks noGrp="1"/>
          </p:cNvSpPr>
          <p:nvPr>
            <p:ph type="sldNum" sz="quarter" idx="4294967295"/>
          </p:nvPr>
        </p:nvSpPr>
        <p:spPr>
          <a:xfrm>
            <a:off x="8487784" y="6449845"/>
            <a:ext cx="609600" cy="365125"/>
          </a:xfrm>
          <a:prstGeom prst="rect">
            <a:avLst/>
          </a:prstGeom>
        </p:spPr>
        <p:txBody>
          <a:bodyPr/>
          <a:lstStyle/>
          <a:p>
            <a:pPr>
              <a:defRPr/>
            </a:pPr>
            <a:fld id="{18D6BBE3-2A52-4E0B-96BB-5B1F26ADCEA2}" type="slidenum">
              <a:rPr lang="en-US" smtClean="0"/>
              <a:pPr>
                <a:defRPr/>
              </a:pPr>
              <a:t>55</a:t>
            </a:fld>
            <a:endParaRPr lang="en-US" dirty="0"/>
          </a:p>
        </p:txBody>
      </p:sp>
      <p:sp>
        <p:nvSpPr>
          <p:cNvPr id="5" name="TextBox 4"/>
          <p:cNvSpPr txBox="1"/>
          <p:nvPr/>
        </p:nvSpPr>
        <p:spPr>
          <a:xfrm>
            <a:off x="685800" y="5334000"/>
            <a:ext cx="7086600" cy="535531"/>
          </a:xfrm>
          <a:prstGeom prst="rect">
            <a:avLst/>
          </a:prstGeom>
          <a:noFill/>
        </p:spPr>
        <p:txBody>
          <a:bodyPr wrap="square" rtlCol="0">
            <a:spAutoFit/>
          </a:bodyPr>
          <a:lstStyle/>
          <a:p>
            <a:pPr marL="1203325" lvl="1" indent="-692150" algn="ctr">
              <a:lnSpc>
                <a:spcPct val="90000"/>
              </a:lnSpc>
            </a:pPr>
            <a:r>
              <a:rPr lang="en-US" sz="3200" b="1" dirty="0" smtClean="0"/>
              <a:t>YES. </a:t>
            </a:r>
            <a:r>
              <a:rPr lang="en-US" sz="3200" b="1" dirty="0"/>
              <a:t>This task is </a:t>
            </a:r>
            <a:r>
              <a:rPr lang="en-US" sz="3200" b="1" dirty="0" smtClean="0"/>
              <a:t>aligned</a:t>
            </a:r>
            <a:r>
              <a:rPr lang="en-US" sz="3200" b="1" dirty="0"/>
              <a:t>.</a:t>
            </a:r>
          </a:p>
        </p:txBody>
      </p:sp>
    </p:spTree>
    <p:extLst>
      <p:ext uri="{BB962C8B-B14F-4D97-AF65-F5344CB8AC3E}">
        <p14:creationId xmlns:p14="http://schemas.microsoft.com/office/powerpoint/2010/main" val="9953652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a:xfrm>
            <a:off x="457200" y="0"/>
            <a:ext cx="8229600" cy="1143000"/>
          </a:xfrm>
        </p:spPr>
        <p:txBody>
          <a:bodyPr/>
          <a:lstStyle/>
          <a:p>
            <a:r>
              <a:rPr lang="en-US" sz="4000" dirty="0" smtClean="0"/>
              <a:t>Is it a Prerequisite Skill?</a:t>
            </a:r>
          </a:p>
        </p:txBody>
      </p:sp>
      <p:sp>
        <p:nvSpPr>
          <p:cNvPr id="38915" name="Rectangle 3"/>
          <p:cNvSpPr>
            <a:spLocks noGrp="1"/>
          </p:cNvSpPr>
          <p:nvPr>
            <p:ph type="body" idx="1"/>
          </p:nvPr>
        </p:nvSpPr>
        <p:spPr>
          <a:xfrm>
            <a:off x="381000" y="1447800"/>
            <a:ext cx="8610600" cy="4525963"/>
          </a:xfrm>
        </p:spPr>
        <p:txBody>
          <a:bodyPr/>
          <a:lstStyle/>
          <a:p>
            <a:pPr marL="293688" indent="-293688">
              <a:lnSpc>
                <a:spcPct val="90000"/>
              </a:lnSpc>
              <a:buFont typeface="Arial" charset="0"/>
              <a:buNone/>
            </a:pPr>
            <a:r>
              <a:rPr lang="en-US" sz="2800" dirty="0" smtClean="0"/>
              <a:t>Georgia Studies – Economic Understandings </a:t>
            </a:r>
          </a:p>
          <a:p>
            <a:pPr marL="0" indent="0">
              <a:lnSpc>
                <a:spcPct val="90000"/>
              </a:lnSpc>
              <a:spcBef>
                <a:spcPct val="50000"/>
              </a:spcBef>
              <a:buNone/>
            </a:pPr>
            <a:r>
              <a:rPr lang="en-US" sz="2400" dirty="0" smtClean="0"/>
              <a:t>SS8E5 	The student will explain personal money management 	choices in terms of income, spending, credit, saving, and 	investing.</a:t>
            </a:r>
            <a:endParaRPr lang="en-US" dirty="0" smtClean="0"/>
          </a:p>
          <a:p>
            <a:pPr marL="1219200" lvl="1" indent="-533400">
              <a:lnSpc>
                <a:spcPct val="90000"/>
              </a:lnSpc>
            </a:pPr>
            <a:endParaRPr lang="en-US" sz="1200" dirty="0" smtClean="0"/>
          </a:p>
          <a:p>
            <a:pPr marL="1219200" lvl="1" indent="-533400">
              <a:lnSpc>
                <a:spcPct val="90000"/>
              </a:lnSpc>
            </a:pPr>
            <a:r>
              <a:rPr lang="en-US" dirty="0" smtClean="0"/>
              <a:t>What is the intent of this standard?</a:t>
            </a:r>
          </a:p>
          <a:p>
            <a:pPr marL="1219200" lvl="1" indent="-533400">
              <a:lnSpc>
                <a:spcPct val="90000"/>
              </a:lnSpc>
            </a:pPr>
            <a:r>
              <a:rPr lang="en-US" dirty="0" smtClean="0"/>
              <a:t>What are some ways this standard can be accessed by students with significant cognitive disabilities (SWSD)?</a:t>
            </a:r>
          </a:p>
          <a:p>
            <a:pPr marL="0" lvl="1" indent="0">
              <a:lnSpc>
                <a:spcPct val="90000"/>
              </a:lnSpc>
              <a:spcBef>
                <a:spcPts val="600"/>
              </a:spcBef>
              <a:buNone/>
            </a:pPr>
            <a:endParaRPr lang="en-US" sz="1800" dirty="0" smtClean="0"/>
          </a:p>
          <a:p>
            <a:pPr marL="0" lvl="1" indent="0">
              <a:lnSpc>
                <a:spcPct val="90000"/>
              </a:lnSpc>
              <a:spcBef>
                <a:spcPts val="1200"/>
              </a:spcBef>
              <a:buNone/>
            </a:pPr>
            <a:r>
              <a:rPr lang="en-US" dirty="0" smtClean="0"/>
              <a:t>Consider the following examples:</a:t>
            </a:r>
          </a:p>
        </p:txBody>
      </p:sp>
      <p:sp>
        <p:nvSpPr>
          <p:cNvPr id="3" name="Slide Number Placeholder 2"/>
          <p:cNvSpPr>
            <a:spLocks noGrp="1"/>
          </p:cNvSpPr>
          <p:nvPr>
            <p:ph type="sldNum" sz="quarter" idx="4294967295"/>
          </p:nvPr>
        </p:nvSpPr>
        <p:spPr>
          <a:xfrm>
            <a:off x="8475233" y="6472256"/>
            <a:ext cx="609600" cy="365125"/>
          </a:xfrm>
          <a:prstGeom prst="rect">
            <a:avLst/>
          </a:prstGeom>
        </p:spPr>
        <p:txBody>
          <a:bodyPr/>
          <a:lstStyle/>
          <a:p>
            <a:pPr>
              <a:defRPr/>
            </a:pPr>
            <a:fld id="{18D6BBE3-2A52-4E0B-96BB-5B1F26ADCEA2}" type="slidenum">
              <a:rPr lang="en-US" smtClean="0"/>
              <a:pPr>
                <a:defRPr/>
              </a:pPr>
              <a:t>56</a:t>
            </a:fld>
            <a:endParaRPr lang="en-US" dirty="0"/>
          </a:p>
        </p:txBody>
      </p:sp>
      <p:sp>
        <p:nvSpPr>
          <p:cNvPr id="4" name="Rectangle 3"/>
          <p:cNvSpPr/>
          <p:nvPr/>
        </p:nvSpPr>
        <p:spPr>
          <a:xfrm>
            <a:off x="457200" y="1981200"/>
            <a:ext cx="8458200" cy="114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3395330" y="2057400"/>
            <a:ext cx="914400" cy="304800"/>
          </a:xfrm>
          <a:prstGeom prst="rect">
            <a:avLst/>
          </a:prstGeom>
          <a:solidFill>
            <a:srgbClr val="00FFFF">
              <a:alpha val="48000"/>
            </a:srgbClr>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4368209" y="2057400"/>
            <a:ext cx="3810000" cy="304800"/>
          </a:xfrm>
          <a:prstGeom prst="rect">
            <a:avLst/>
          </a:prstGeom>
          <a:solidFill>
            <a:srgbClr val="00FF00">
              <a:alpha val="48000"/>
            </a:srgbClr>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253927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ECB7"/>
            </a:gs>
            <a:gs pos="50000">
              <a:schemeClr val="bg1"/>
            </a:gs>
            <a:gs pos="100000">
              <a:srgbClr val="FFD96D"/>
            </a:gs>
          </a:gsLst>
          <a:lin ang="5400000" scaled="0"/>
        </a:gradFill>
        <a:effectLst/>
      </p:bgPr>
    </p:bg>
    <p:spTree>
      <p:nvGrpSpPr>
        <p:cNvPr id="1" name=""/>
        <p:cNvGrpSpPr/>
        <p:nvPr/>
      </p:nvGrpSpPr>
      <p:grpSpPr>
        <a:xfrm>
          <a:off x="0" y="0"/>
          <a:ext cx="0" cy="0"/>
          <a:chOff x="0" y="0"/>
          <a:chExt cx="0" cy="0"/>
        </a:xfrm>
      </p:grpSpPr>
      <p:grpSp>
        <p:nvGrpSpPr>
          <p:cNvPr id="76808" name="Group 8"/>
          <p:cNvGrpSpPr>
            <a:grpSpLocks noChangeAspect="1"/>
          </p:cNvGrpSpPr>
          <p:nvPr/>
        </p:nvGrpSpPr>
        <p:grpSpPr bwMode="auto">
          <a:xfrm>
            <a:off x="997527" y="865697"/>
            <a:ext cx="7129130" cy="6209770"/>
            <a:chOff x="-1190" y="0"/>
            <a:chExt cx="11020" cy="11010"/>
          </a:xfrm>
        </p:grpSpPr>
        <p:sp>
          <p:nvSpPr>
            <p:cNvPr id="76809" name="AutoShape 9"/>
            <p:cNvSpPr>
              <a:spLocks noChangeAspect="1" noChangeArrowheads="1"/>
            </p:cNvSpPr>
            <p:nvPr/>
          </p:nvSpPr>
          <p:spPr bwMode="auto">
            <a:xfrm>
              <a:off x="-1190" y="0"/>
              <a:ext cx="11020" cy="1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pic>
          <p:nvPicPr>
            <p:cNvPr id="7681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0" y="0"/>
              <a:ext cx="8640" cy="110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76811" name="Text Box 11"/>
          <p:cNvSpPr txBox="1">
            <a:spLocks noChangeArrowheads="1"/>
          </p:cNvSpPr>
          <p:nvPr/>
        </p:nvSpPr>
        <p:spPr bwMode="auto">
          <a:xfrm>
            <a:off x="228600" y="228600"/>
            <a:ext cx="8382000" cy="127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itchFamily="34" charset="0"/>
              </a:defRPr>
            </a:lvl1pPr>
            <a:lvl2pPr marL="750888" indent="-293688">
              <a:defRPr>
                <a:solidFill>
                  <a:schemeClr val="tx1"/>
                </a:solidFill>
                <a:latin typeface="Calibri" pitchFamily="34" charset="0"/>
              </a:defRPr>
            </a:lvl2pPr>
            <a:lvl3pPr marL="1208088">
              <a:defRPr>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Bef>
                <a:spcPct val="0"/>
              </a:spcBef>
              <a:spcAft>
                <a:spcPct val="0"/>
              </a:spcAft>
              <a:defRPr>
                <a:solidFill>
                  <a:schemeClr val="tx1"/>
                </a:solidFill>
                <a:latin typeface="Calibri" pitchFamily="34" charset="0"/>
              </a:defRPr>
            </a:lvl6pPr>
            <a:lvl7pPr fontAlgn="base">
              <a:spcBef>
                <a:spcPct val="0"/>
              </a:spcBef>
              <a:spcAft>
                <a:spcPct val="0"/>
              </a:spcAft>
              <a:defRPr>
                <a:solidFill>
                  <a:schemeClr val="tx1"/>
                </a:solidFill>
                <a:latin typeface="Calibri" pitchFamily="34" charset="0"/>
              </a:defRPr>
            </a:lvl7pPr>
            <a:lvl8pPr fontAlgn="base">
              <a:spcBef>
                <a:spcPct val="0"/>
              </a:spcBef>
              <a:spcAft>
                <a:spcPct val="0"/>
              </a:spcAft>
              <a:defRPr>
                <a:solidFill>
                  <a:schemeClr val="tx1"/>
                </a:solidFill>
                <a:latin typeface="Calibri" pitchFamily="34" charset="0"/>
              </a:defRPr>
            </a:lvl8pPr>
            <a:lvl9pPr fontAlgn="base">
              <a:spcBef>
                <a:spcPct val="0"/>
              </a:spcBef>
              <a:spcAft>
                <a:spcPct val="0"/>
              </a:spcAft>
              <a:defRPr>
                <a:solidFill>
                  <a:schemeClr val="tx1"/>
                </a:solidFill>
                <a:latin typeface="Calibri" pitchFamily="34" charset="0"/>
              </a:defRPr>
            </a:lvl9pPr>
          </a:lstStyle>
          <a:p>
            <a:pPr marL="509588" lvl="1" indent="-52388">
              <a:spcBef>
                <a:spcPct val="20000"/>
              </a:spcBef>
            </a:pPr>
            <a:r>
              <a:rPr lang="en-US" sz="2400" dirty="0" smtClean="0">
                <a:latin typeface="Arial" charset="0"/>
              </a:rPr>
              <a:t>Task: </a:t>
            </a:r>
          </a:p>
          <a:p>
            <a:pPr marL="509588" lvl="1" indent="-52388">
              <a:spcBef>
                <a:spcPct val="20000"/>
              </a:spcBef>
            </a:pPr>
            <a:r>
              <a:rPr lang="en-US" sz="2400" dirty="0" smtClean="0">
                <a:latin typeface="Arial" charset="0"/>
              </a:rPr>
              <a:t>“N         </a:t>
            </a:r>
            <a:r>
              <a:rPr lang="en-US" sz="2400" dirty="0">
                <a:latin typeface="Arial" charset="0"/>
              </a:rPr>
              <a:t>completed a worksheet where she had to identify </a:t>
            </a:r>
            <a:r>
              <a:rPr lang="en-US" sz="2400" dirty="0" smtClean="0">
                <a:latin typeface="Arial" charset="0"/>
              </a:rPr>
              <a:t>coins </a:t>
            </a:r>
            <a:r>
              <a:rPr lang="en-US" sz="2400" dirty="0">
                <a:latin typeface="Arial" charset="0"/>
              </a:rPr>
              <a:t>and dollar bills by name.”</a:t>
            </a:r>
          </a:p>
        </p:txBody>
      </p:sp>
      <p:sp>
        <p:nvSpPr>
          <p:cNvPr id="2" name="Slide Number Placeholder 1"/>
          <p:cNvSpPr>
            <a:spLocks noGrp="1"/>
          </p:cNvSpPr>
          <p:nvPr>
            <p:ph type="sldNum" sz="quarter" idx="11"/>
          </p:nvPr>
        </p:nvSpPr>
        <p:spPr/>
        <p:txBody>
          <a:bodyPr/>
          <a:lstStyle/>
          <a:p>
            <a:pPr>
              <a:defRPr/>
            </a:pPr>
            <a:fld id="{6764858A-7C93-4F8D-B007-952D1A6B4EF7}" type="slidenum">
              <a:rPr lang="en-US" smtClean="0"/>
              <a:pPr>
                <a:defRPr/>
              </a:pPr>
              <a:t>57</a:t>
            </a:fld>
            <a:endParaRPr lang="en-US" dirty="0"/>
          </a:p>
        </p:txBody>
      </p:sp>
    </p:spTree>
    <p:extLst>
      <p:ext uri="{BB962C8B-B14F-4D97-AF65-F5344CB8AC3E}">
        <p14:creationId xmlns:p14="http://schemas.microsoft.com/office/powerpoint/2010/main" val="201963796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Is it a Prerequisite Skill?</a:t>
            </a:r>
            <a:endParaRPr lang="en-US" sz="4000" dirty="0"/>
          </a:p>
        </p:txBody>
      </p:sp>
      <p:sp>
        <p:nvSpPr>
          <p:cNvPr id="3" name="Content Placeholder 2"/>
          <p:cNvSpPr>
            <a:spLocks noGrp="1"/>
          </p:cNvSpPr>
          <p:nvPr>
            <p:ph idx="1"/>
          </p:nvPr>
        </p:nvSpPr>
        <p:spPr>
          <a:xfrm>
            <a:off x="304800" y="1524000"/>
            <a:ext cx="8229600" cy="4343400"/>
          </a:xfrm>
        </p:spPr>
        <p:txBody>
          <a:bodyPr/>
          <a:lstStyle/>
          <a:p>
            <a:pPr marL="533400" indent="-533400">
              <a:lnSpc>
                <a:spcPct val="90000"/>
              </a:lnSpc>
              <a:buNone/>
            </a:pPr>
            <a:r>
              <a:rPr lang="en-US" sz="2800" dirty="0"/>
              <a:t>Task: </a:t>
            </a:r>
            <a:r>
              <a:rPr lang="en-US" sz="2800" dirty="0" smtClean="0"/>
              <a:t>Identifying coins and bills by name.</a:t>
            </a:r>
            <a:endParaRPr lang="en-US" sz="2800" dirty="0"/>
          </a:p>
          <a:p>
            <a:pPr marL="1203325" lvl="1" indent="-692150">
              <a:lnSpc>
                <a:spcPct val="90000"/>
              </a:lnSpc>
              <a:buFontTx/>
              <a:buAutoNum type="arabicPeriod"/>
            </a:pPr>
            <a:endParaRPr lang="en-US" sz="1400" dirty="0" smtClean="0"/>
          </a:p>
          <a:p>
            <a:pPr marL="1203325" lvl="1" indent="-692150">
              <a:lnSpc>
                <a:spcPct val="90000"/>
              </a:lnSpc>
              <a:buFontTx/>
              <a:buAutoNum type="arabicPeriod"/>
            </a:pPr>
            <a:r>
              <a:rPr lang="en-US" sz="2400" dirty="0" smtClean="0"/>
              <a:t>If this is a skill you would like to integrate into the student’s skill set to later use it in the context of the standard, it should be taught prior to the assessment .</a:t>
            </a:r>
            <a:endParaRPr lang="en-US" sz="2000" dirty="0"/>
          </a:p>
          <a:p>
            <a:pPr marL="1203325" lvl="1" indent="-692150">
              <a:lnSpc>
                <a:spcPct val="90000"/>
              </a:lnSpc>
              <a:buFontTx/>
              <a:buAutoNum type="arabicPeriod"/>
            </a:pPr>
            <a:r>
              <a:rPr lang="en-US" sz="2400" dirty="0"/>
              <a:t>Being able to identify coins and bills by name is not essential to the understanding of personal </a:t>
            </a:r>
            <a:r>
              <a:rPr lang="en-US" sz="2400" dirty="0" smtClean="0"/>
              <a:t>budget.</a:t>
            </a:r>
          </a:p>
          <a:p>
            <a:pPr marL="1203325" lvl="1" indent="-692150">
              <a:lnSpc>
                <a:spcPct val="90000"/>
              </a:lnSpc>
              <a:buFontTx/>
              <a:buAutoNum type="arabicPeriod"/>
            </a:pPr>
            <a:r>
              <a:rPr lang="en-US" sz="2400" dirty="0" smtClean="0"/>
              <a:t>Does money </a:t>
            </a:r>
            <a:r>
              <a:rPr lang="en-US" sz="2400" dirty="0"/>
              <a:t>identification alone ever get the student closer to an understanding of </a:t>
            </a:r>
            <a:r>
              <a:rPr lang="en-US" sz="2400" dirty="0" smtClean="0"/>
              <a:t>personal money management?</a:t>
            </a:r>
            <a:endParaRPr lang="en-US" sz="2400" dirty="0"/>
          </a:p>
          <a:p>
            <a:pPr marL="1203325" lvl="1" indent="-692150" algn="ctr">
              <a:lnSpc>
                <a:spcPct val="90000"/>
              </a:lnSpc>
              <a:spcBef>
                <a:spcPct val="0"/>
              </a:spcBef>
              <a:buNone/>
            </a:pPr>
            <a:endParaRPr lang="en-US" sz="2400" b="1" dirty="0" smtClean="0"/>
          </a:p>
          <a:p>
            <a:pPr marL="1203325" lvl="1" indent="-692150" algn="ctr">
              <a:lnSpc>
                <a:spcPct val="90000"/>
              </a:lnSpc>
              <a:spcBef>
                <a:spcPct val="0"/>
              </a:spcBef>
              <a:buNone/>
            </a:pPr>
            <a:r>
              <a:rPr lang="en-US" sz="3200" b="1" dirty="0" smtClean="0"/>
              <a:t>NO. This task is not aligned.</a:t>
            </a:r>
            <a:endParaRPr lang="en-US" sz="3200" b="1" dirty="0"/>
          </a:p>
          <a:p>
            <a:pPr marL="0" indent="0">
              <a:buNone/>
            </a:pPr>
            <a:endParaRPr lang="en-US" dirty="0"/>
          </a:p>
        </p:txBody>
      </p:sp>
      <p:sp>
        <p:nvSpPr>
          <p:cNvPr id="4" name="Slide Number Placeholder 3"/>
          <p:cNvSpPr>
            <a:spLocks noGrp="1"/>
          </p:cNvSpPr>
          <p:nvPr>
            <p:ph type="sldNum" sz="quarter" idx="4294967295"/>
          </p:nvPr>
        </p:nvSpPr>
        <p:spPr>
          <a:xfrm>
            <a:off x="8382000" y="6400800"/>
            <a:ext cx="609600" cy="365125"/>
          </a:xfrm>
          <a:prstGeom prst="rect">
            <a:avLst/>
          </a:prstGeom>
        </p:spPr>
        <p:txBody>
          <a:bodyPr/>
          <a:lstStyle/>
          <a:p>
            <a:pPr>
              <a:defRPr/>
            </a:pPr>
            <a:fld id="{18D6BBE3-2A52-4E0B-96BB-5B1F26ADCEA2}" type="slidenum">
              <a:rPr lang="en-US" smtClean="0"/>
              <a:pPr>
                <a:defRPr/>
              </a:pPr>
              <a:t>58</a:t>
            </a:fld>
            <a:endParaRPr lang="en-US" dirty="0"/>
          </a:p>
        </p:txBody>
      </p:sp>
    </p:spTree>
    <p:extLst>
      <p:ext uri="{BB962C8B-B14F-4D97-AF65-F5344CB8AC3E}">
        <p14:creationId xmlns:p14="http://schemas.microsoft.com/office/powerpoint/2010/main" val="7625712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ECB7"/>
            </a:gs>
            <a:gs pos="50000">
              <a:schemeClr val="bg1"/>
            </a:gs>
            <a:gs pos="100000">
              <a:srgbClr val="FFD96D"/>
            </a:gs>
          </a:gsLst>
          <a:lin ang="5400000" scaled="0"/>
        </a:gradFill>
        <a:effectLst/>
      </p:bgPr>
    </p:bg>
    <p:spTree>
      <p:nvGrpSpPr>
        <p:cNvPr id="1" name=""/>
        <p:cNvGrpSpPr/>
        <p:nvPr/>
      </p:nvGrpSpPr>
      <p:grpSpPr>
        <a:xfrm>
          <a:off x="0" y="0"/>
          <a:ext cx="0" cy="0"/>
          <a:chOff x="0" y="0"/>
          <a:chExt cx="0" cy="0"/>
        </a:xfrm>
      </p:grpSpPr>
      <p:sp>
        <p:nvSpPr>
          <p:cNvPr id="77829" name="Text Box 5"/>
          <p:cNvSpPr txBox="1">
            <a:spLocks noChangeArrowheads="1"/>
          </p:cNvSpPr>
          <p:nvPr/>
        </p:nvSpPr>
        <p:spPr bwMode="auto">
          <a:xfrm>
            <a:off x="381000" y="425377"/>
            <a:ext cx="34290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dirty="0" smtClean="0"/>
              <a:t>Task:</a:t>
            </a:r>
          </a:p>
          <a:p>
            <a:pPr>
              <a:spcBef>
                <a:spcPct val="50000"/>
              </a:spcBef>
            </a:pPr>
            <a:r>
              <a:rPr lang="en-US" sz="2000" dirty="0" smtClean="0"/>
              <a:t>“N        </a:t>
            </a:r>
            <a:r>
              <a:rPr lang="en-US" sz="2000" dirty="0"/>
              <a:t>was required to make a purchase, calculate her change, and stay within her budget.”</a:t>
            </a:r>
          </a:p>
          <a:p>
            <a:pPr>
              <a:spcBef>
                <a:spcPct val="50000"/>
              </a:spcBef>
            </a:pPr>
            <a:endParaRPr lang="en-US" sz="2000" dirty="0"/>
          </a:p>
        </p:txBody>
      </p:sp>
      <p:sp>
        <p:nvSpPr>
          <p:cNvPr id="77830" name="Text Box 6"/>
          <p:cNvSpPr txBox="1">
            <a:spLocks noChangeArrowheads="1"/>
          </p:cNvSpPr>
          <p:nvPr/>
        </p:nvSpPr>
        <p:spPr bwMode="auto">
          <a:xfrm>
            <a:off x="228600" y="6324600"/>
            <a:ext cx="2514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dirty="0"/>
          </a:p>
        </p:txBody>
      </p:sp>
      <p:pic>
        <p:nvPicPr>
          <p:cNvPr id="727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8100" y="405884"/>
            <a:ext cx="4914900" cy="61965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0"/>
          </p:nvPr>
        </p:nvSpPr>
        <p:spPr>
          <a:xfrm>
            <a:off x="8077200" y="6492875"/>
            <a:ext cx="1066800" cy="365125"/>
          </a:xfrm>
        </p:spPr>
        <p:txBody>
          <a:bodyPr/>
          <a:lstStyle/>
          <a:p>
            <a:pPr>
              <a:defRPr/>
            </a:pPr>
            <a:fld id="{7F8B062A-26F9-4F22-A616-EAC6BAFD9B52}" type="slidenum">
              <a:rPr lang="en-US" smtClean="0"/>
              <a:pPr>
                <a:defRPr/>
              </a:pPr>
              <a:t>59</a:t>
            </a:fld>
            <a:endParaRPr lang="en-US" dirty="0"/>
          </a:p>
        </p:txBody>
      </p:sp>
    </p:spTree>
    <p:extLst>
      <p:ext uri="{BB962C8B-B14F-4D97-AF65-F5344CB8AC3E}">
        <p14:creationId xmlns:p14="http://schemas.microsoft.com/office/powerpoint/2010/main" val="32970643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01001" cy="1143000"/>
          </a:xfrm>
        </p:spPr>
        <p:txBody>
          <a:bodyPr/>
          <a:lstStyle/>
          <a:p>
            <a:r>
              <a:rPr lang="en-US" sz="4000" dirty="0"/>
              <a:t>Alignment to State-Mandated Content Standards</a:t>
            </a:r>
          </a:p>
        </p:txBody>
      </p:sp>
      <p:sp>
        <p:nvSpPr>
          <p:cNvPr id="3" name="Content Placeholder 2"/>
          <p:cNvSpPr>
            <a:spLocks noGrp="1"/>
          </p:cNvSpPr>
          <p:nvPr>
            <p:ph idx="1"/>
          </p:nvPr>
        </p:nvSpPr>
        <p:spPr>
          <a:xfrm>
            <a:off x="457200" y="1905000"/>
            <a:ext cx="8229600" cy="4191000"/>
          </a:xfrm>
        </p:spPr>
        <p:txBody>
          <a:bodyPr/>
          <a:lstStyle/>
          <a:p>
            <a:r>
              <a:rPr lang="en-US" dirty="0" smtClean="0"/>
              <a:t>The content </a:t>
            </a:r>
            <a:r>
              <a:rPr lang="en-US" dirty="0"/>
              <a:t>standards are the goals for instruction, </a:t>
            </a:r>
            <a:r>
              <a:rPr lang="en-US" dirty="0" smtClean="0"/>
              <a:t>learning, </a:t>
            </a:r>
            <a:r>
              <a:rPr lang="en-US" dirty="0"/>
              <a:t>and assessment</a:t>
            </a:r>
            <a:r>
              <a:rPr lang="en-US" dirty="0" smtClean="0"/>
              <a:t>.</a:t>
            </a:r>
          </a:p>
          <a:p>
            <a:r>
              <a:rPr lang="en-US" dirty="0"/>
              <a:t>Elements/indicators are the specific concepts and skills that make up the </a:t>
            </a:r>
            <a:r>
              <a:rPr lang="en-US" dirty="0" smtClean="0"/>
              <a:t>content </a:t>
            </a:r>
            <a:r>
              <a:rPr lang="en-US" dirty="0"/>
              <a:t>standards</a:t>
            </a:r>
            <a:r>
              <a:rPr lang="en-US" dirty="0" smtClean="0"/>
              <a:t>.</a:t>
            </a:r>
          </a:p>
          <a:p>
            <a:r>
              <a:rPr lang="en-US" dirty="0" smtClean="0"/>
              <a:t>Not all standards are broken down into elements/indicators.</a:t>
            </a:r>
            <a:endParaRPr lang="en-US" dirty="0"/>
          </a:p>
          <a:p>
            <a:pPr marL="400050" lvl="2" indent="0">
              <a:buNone/>
            </a:pPr>
            <a:endParaRPr lang="en-US" b="1" dirty="0" smtClean="0"/>
          </a:p>
          <a:p>
            <a:pPr marL="742950" lvl="2" indent="-342900">
              <a:buFont typeface="Calibri" pitchFamily="34" charset="0"/>
              <a:buChar char="―"/>
            </a:pPr>
            <a:endParaRPr lang="en-US" b="1" dirty="0" smtClean="0"/>
          </a:p>
          <a:p>
            <a:pPr marL="742950" lvl="2" indent="-342900">
              <a:buFont typeface="Calibri" pitchFamily="34" charset="0"/>
              <a:buChar char="―"/>
            </a:pPr>
            <a:endParaRPr lang="en-US" b="1" dirty="0"/>
          </a:p>
          <a:p>
            <a:pPr lvl="1"/>
            <a:endParaRPr lang="en-US" dirty="0"/>
          </a:p>
          <a:p>
            <a:pPr lvl="1"/>
            <a:endParaRPr lang="en-US" dirty="0"/>
          </a:p>
          <a:p>
            <a:pPr lvl="1"/>
            <a:endParaRPr lang="en-US" sz="2400" dirty="0"/>
          </a:p>
          <a:p>
            <a:endParaRPr lang="en-US" sz="2800" dirty="0"/>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0608B555-15A9-4931-9609-C21B9C223B05}" type="slidenum">
              <a:rPr lang="en-US" smtClean="0"/>
              <a:pPr>
                <a:defRPr/>
              </a:pPr>
              <a:t>6</a:t>
            </a:fld>
            <a:endParaRPr lang="en-US" dirty="0"/>
          </a:p>
        </p:txBody>
      </p:sp>
    </p:spTree>
    <p:extLst>
      <p:ext uri="{BB962C8B-B14F-4D97-AF65-F5344CB8AC3E}">
        <p14:creationId xmlns:p14="http://schemas.microsoft.com/office/powerpoint/2010/main" val="340486276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Is it a Prerequisite Skill?</a:t>
            </a:r>
            <a:endParaRPr lang="en-US" sz="4000" dirty="0"/>
          </a:p>
        </p:txBody>
      </p:sp>
      <p:sp>
        <p:nvSpPr>
          <p:cNvPr id="3" name="Content Placeholder 2"/>
          <p:cNvSpPr>
            <a:spLocks noGrp="1"/>
          </p:cNvSpPr>
          <p:nvPr>
            <p:ph idx="1"/>
          </p:nvPr>
        </p:nvSpPr>
        <p:spPr>
          <a:xfrm>
            <a:off x="457200" y="1371600"/>
            <a:ext cx="8229600" cy="4525963"/>
          </a:xfrm>
        </p:spPr>
        <p:txBody>
          <a:bodyPr/>
          <a:lstStyle/>
          <a:p>
            <a:pPr marL="533400" indent="-533400">
              <a:lnSpc>
                <a:spcPct val="90000"/>
              </a:lnSpc>
              <a:buNone/>
            </a:pPr>
            <a:r>
              <a:rPr lang="en-US" sz="2800" dirty="0"/>
              <a:t>Task: </a:t>
            </a:r>
            <a:r>
              <a:rPr lang="en-US" sz="2800" dirty="0" smtClean="0"/>
              <a:t>	Making spending choices while staying within a	budget.</a:t>
            </a:r>
            <a:endParaRPr lang="en-US" sz="2800" dirty="0"/>
          </a:p>
          <a:p>
            <a:pPr marL="1203325" lvl="1" indent="-692150">
              <a:lnSpc>
                <a:spcPct val="90000"/>
              </a:lnSpc>
              <a:buFontTx/>
              <a:buAutoNum type="arabicPeriod"/>
            </a:pPr>
            <a:endParaRPr lang="en-US" sz="1800" dirty="0" smtClean="0"/>
          </a:p>
          <a:p>
            <a:pPr marL="1203325" lvl="1" indent="-692150">
              <a:lnSpc>
                <a:spcPct val="90000"/>
              </a:lnSpc>
              <a:buFontTx/>
              <a:buAutoNum type="arabicPeriod"/>
            </a:pPr>
            <a:r>
              <a:rPr lang="en-US" sz="2400" dirty="0" smtClean="0"/>
              <a:t>This skill is being assessed within the context of the strand and standard.</a:t>
            </a:r>
            <a:endParaRPr lang="en-US" sz="2400" dirty="0"/>
          </a:p>
          <a:p>
            <a:pPr marL="1203325" lvl="1" indent="-692150">
              <a:lnSpc>
                <a:spcPct val="90000"/>
              </a:lnSpc>
              <a:buFontTx/>
              <a:buAutoNum type="arabicPeriod"/>
            </a:pPr>
            <a:r>
              <a:rPr lang="en-US" sz="2400" dirty="0"/>
              <a:t>Being able to </a:t>
            </a:r>
            <a:r>
              <a:rPr lang="en-US" sz="2400" dirty="0" smtClean="0"/>
              <a:t>recognize whether or not you have the funds to make a purchase is essential to </a:t>
            </a:r>
            <a:r>
              <a:rPr lang="en-US" sz="2400" dirty="0"/>
              <a:t>the understanding of personal </a:t>
            </a:r>
            <a:r>
              <a:rPr lang="en-US" sz="2400" dirty="0" smtClean="0"/>
              <a:t>money management.</a:t>
            </a:r>
          </a:p>
          <a:p>
            <a:pPr marL="1203325" lvl="1" indent="-692150">
              <a:lnSpc>
                <a:spcPct val="90000"/>
              </a:lnSpc>
              <a:buFontTx/>
              <a:buAutoNum type="arabicPeriod"/>
            </a:pPr>
            <a:r>
              <a:rPr lang="en-US" sz="2400" dirty="0" smtClean="0"/>
              <a:t>Will practice in making saving and spending decisions in a variety of situations get the student closer to an understanding </a:t>
            </a:r>
            <a:r>
              <a:rPr lang="en-US" sz="2400" dirty="0"/>
              <a:t>of </a:t>
            </a:r>
            <a:r>
              <a:rPr lang="en-US" sz="2400" dirty="0" smtClean="0"/>
              <a:t>personal money management?</a:t>
            </a:r>
            <a:endParaRPr lang="en-US" sz="2400" dirty="0"/>
          </a:p>
          <a:p>
            <a:pPr marL="1203325" lvl="1" indent="-692150" algn="ctr">
              <a:lnSpc>
                <a:spcPct val="90000"/>
              </a:lnSpc>
              <a:spcBef>
                <a:spcPts val="600"/>
              </a:spcBef>
              <a:buNone/>
            </a:pPr>
            <a:r>
              <a:rPr lang="en-US" sz="3200" b="1" dirty="0" smtClean="0"/>
              <a:t>YES. This task is aligned.</a:t>
            </a:r>
            <a:endParaRPr lang="en-US" sz="3200" b="1" dirty="0"/>
          </a:p>
          <a:p>
            <a:pPr marL="0" indent="0">
              <a:buNone/>
            </a:pPr>
            <a:endParaRPr lang="en-US" dirty="0"/>
          </a:p>
        </p:txBody>
      </p:sp>
      <p:sp>
        <p:nvSpPr>
          <p:cNvPr id="4" name="Slide Number Placeholder 3"/>
          <p:cNvSpPr>
            <a:spLocks noGrp="1"/>
          </p:cNvSpPr>
          <p:nvPr>
            <p:ph type="sldNum" sz="quarter" idx="4294967295"/>
          </p:nvPr>
        </p:nvSpPr>
        <p:spPr>
          <a:xfrm>
            <a:off x="8507506" y="6400800"/>
            <a:ext cx="609600" cy="365125"/>
          </a:xfrm>
          <a:prstGeom prst="rect">
            <a:avLst/>
          </a:prstGeom>
        </p:spPr>
        <p:txBody>
          <a:bodyPr/>
          <a:lstStyle/>
          <a:p>
            <a:pPr>
              <a:defRPr/>
            </a:pPr>
            <a:fld id="{18D6BBE3-2A52-4E0B-96BB-5B1F26ADCEA2}" type="slidenum">
              <a:rPr lang="en-US" smtClean="0"/>
              <a:pPr>
                <a:defRPr/>
              </a:pPr>
              <a:t>60</a:t>
            </a:fld>
            <a:endParaRPr lang="en-US" dirty="0"/>
          </a:p>
        </p:txBody>
      </p:sp>
    </p:spTree>
    <p:extLst>
      <p:ext uri="{BB962C8B-B14F-4D97-AF65-F5344CB8AC3E}">
        <p14:creationId xmlns:p14="http://schemas.microsoft.com/office/powerpoint/2010/main" val="37634445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663300"/>
                </a:solidFill>
                <a:latin typeface="Georgia" pitchFamily="18" charset="0"/>
              </a:rPr>
              <a:t>Alignment to the Characteristic of Science</a:t>
            </a:r>
            <a:br>
              <a:rPr lang="en-US" dirty="0" smtClean="0">
                <a:solidFill>
                  <a:srgbClr val="663300"/>
                </a:solidFill>
                <a:latin typeface="Georgia" pitchFamily="18" charset="0"/>
              </a:rPr>
            </a:br>
            <a:r>
              <a:rPr lang="en-US" dirty="0" smtClean="0">
                <a:solidFill>
                  <a:srgbClr val="663300"/>
                </a:solidFill>
              </a:rPr>
              <a:t>(CoS)</a:t>
            </a:r>
            <a:endParaRPr lang="en-US" dirty="0">
              <a:solidFill>
                <a:srgbClr val="663300"/>
              </a:solidFill>
              <a:latin typeface="Georgia" pitchFamily="18" charset="0"/>
            </a:endParaRPr>
          </a:p>
        </p:txBody>
      </p:sp>
      <p:sp>
        <p:nvSpPr>
          <p:cNvPr id="3" name="Subtitle 2"/>
          <p:cNvSpPr>
            <a:spLocks noGrp="1"/>
          </p:cNvSpPr>
          <p:nvPr>
            <p:ph type="subTitle" idx="1"/>
          </p:nvPr>
        </p:nvSpPr>
        <p:spPr/>
        <p:txBody>
          <a:bodyPr/>
          <a:lstStyle/>
          <a:p>
            <a:r>
              <a:rPr lang="en-US" dirty="0" smtClean="0"/>
              <a:t>   </a:t>
            </a:r>
            <a:endParaRPr lang="en-US" dirty="0"/>
          </a:p>
        </p:txBody>
      </p:sp>
      <p:sp>
        <p:nvSpPr>
          <p:cNvPr id="4" name="Slide Number Placeholder 3"/>
          <p:cNvSpPr>
            <a:spLocks noGrp="1"/>
          </p:cNvSpPr>
          <p:nvPr>
            <p:ph type="sldNum" sz="quarter" idx="11"/>
          </p:nvPr>
        </p:nvSpPr>
        <p:spPr/>
        <p:txBody>
          <a:bodyPr/>
          <a:lstStyle/>
          <a:p>
            <a:pPr>
              <a:defRPr/>
            </a:pPr>
            <a:fld id="{6764858A-7C93-4F8D-B007-952D1A6B4EF7}" type="slidenum">
              <a:rPr lang="en-US" smtClean="0"/>
              <a:pPr>
                <a:defRPr/>
              </a:pPr>
              <a:t>61</a:t>
            </a:fld>
            <a:endParaRPr lang="en-US" dirty="0"/>
          </a:p>
        </p:txBody>
      </p:sp>
    </p:spTree>
    <p:extLst>
      <p:ext uri="{BB962C8B-B14F-4D97-AF65-F5344CB8AC3E}">
        <p14:creationId xmlns:p14="http://schemas.microsoft.com/office/powerpoint/2010/main" val="157111831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Characteristic of Science</a:t>
            </a:r>
            <a:endParaRPr lang="en-US" sz="4000" dirty="0"/>
          </a:p>
        </p:txBody>
      </p:sp>
      <p:sp>
        <p:nvSpPr>
          <p:cNvPr id="3" name="Content Placeholder 2"/>
          <p:cNvSpPr>
            <a:spLocks noGrp="1"/>
          </p:cNvSpPr>
          <p:nvPr>
            <p:ph idx="1"/>
          </p:nvPr>
        </p:nvSpPr>
        <p:spPr>
          <a:xfrm>
            <a:off x="381000" y="1295400"/>
            <a:ext cx="8610600" cy="4525963"/>
          </a:xfrm>
        </p:spPr>
        <p:txBody>
          <a:bodyPr/>
          <a:lstStyle/>
          <a:p>
            <a:r>
              <a:rPr lang="en-US" sz="2400" dirty="0" smtClean="0"/>
              <a:t>Science </a:t>
            </a:r>
            <a:r>
              <a:rPr lang="en-US" sz="2400" dirty="0"/>
              <a:t>consists of a way of thinking and investigating, as well </a:t>
            </a:r>
            <a:r>
              <a:rPr lang="en-US" sz="2400" dirty="0" smtClean="0"/>
              <a:t>as a </a:t>
            </a:r>
            <a:r>
              <a:rPr lang="en-US" sz="2400" dirty="0"/>
              <a:t>growing body of knowledge about the natural world. </a:t>
            </a:r>
            <a:endParaRPr lang="en-US" sz="2400" dirty="0" smtClean="0"/>
          </a:p>
          <a:p>
            <a:r>
              <a:rPr lang="en-US" sz="2400" dirty="0" smtClean="0"/>
              <a:t>To </a:t>
            </a:r>
            <a:r>
              <a:rPr lang="en-US" sz="2400" dirty="0"/>
              <a:t>become literate in science, therefore, students need to acquire an understanding of both the </a:t>
            </a:r>
            <a:r>
              <a:rPr lang="en-US" sz="2400" b="1" dirty="0"/>
              <a:t>Characteristics of Science </a:t>
            </a:r>
            <a:r>
              <a:rPr lang="en-US" sz="2400" dirty="0"/>
              <a:t>and its </a:t>
            </a:r>
            <a:r>
              <a:rPr lang="en-US" sz="2400" b="1" dirty="0"/>
              <a:t>Content</a:t>
            </a:r>
            <a:r>
              <a:rPr lang="en-US" sz="2400" dirty="0"/>
              <a:t>. </a:t>
            </a:r>
            <a:endParaRPr lang="en-US" sz="2400" dirty="0" smtClean="0"/>
          </a:p>
          <a:p>
            <a:r>
              <a:rPr lang="en-US" sz="2400" dirty="0" smtClean="0"/>
              <a:t>The </a:t>
            </a:r>
            <a:r>
              <a:rPr lang="en-US" sz="2400" dirty="0"/>
              <a:t>Georgia Performance Standards for Science require that instruction be organized so that these are treated together. </a:t>
            </a:r>
            <a:endParaRPr lang="en-US" sz="2400" dirty="0" smtClean="0"/>
          </a:p>
          <a:p>
            <a:r>
              <a:rPr lang="en-US" sz="2400" dirty="0" smtClean="0"/>
              <a:t>Thus, </a:t>
            </a:r>
            <a:r>
              <a:rPr lang="en-US" sz="2400" b="1" dirty="0"/>
              <a:t>A CONTENT STANDARD IS NOT MET UNLESS APPLICABLE CHARACTERISTICS OF SCIENCE ARE ALSO ADDRESSED AT THE SAME TIME. </a:t>
            </a:r>
            <a:r>
              <a:rPr lang="en-US" sz="2400" dirty="0"/>
              <a:t>For this reason they are presented as co-requisites. </a:t>
            </a:r>
            <a:endParaRPr lang="en-US" sz="2400" dirty="0" smtClean="0"/>
          </a:p>
          <a:p>
            <a:pPr indent="0">
              <a:buNone/>
            </a:pPr>
            <a:r>
              <a:rPr lang="en-US" sz="1600" dirty="0">
                <a:hlinkClick r:id="rId3"/>
              </a:rPr>
              <a:t>https://</a:t>
            </a:r>
            <a:r>
              <a:rPr lang="en-US" sz="1600" dirty="0" smtClean="0">
                <a:hlinkClick r:id="rId3"/>
              </a:rPr>
              <a:t>www.georgiastandards.org/Standards/Pages/BrowseStandards/ScienceStandards.aspx</a:t>
            </a:r>
            <a:endParaRPr lang="en-US" sz="1600" dirty="0" smtClean="0"/>
          </a:p>
          <a:p>
            <a:pPr marL="0" indent="0">
              <a:buNone/>
            </a:pPr>
            <a:endParaRPr lang="en-US" sz="1800" dirty="0" smtClean="0"/>
          </a:p>
        </p:txBody>
      </p:sp>
      <p:sp>
        <p:nvSpPr>
          <p:cNvPr id="4" name="Slide Number Placeholder 3"/>
          <p:cNvSpPr>
            <a:spLocks noGrp="1"/>
          </p:cNvSpPr>
          <p:nvPr>
            <p:ph type="sldNum" sz="quarter" idx="4294967295"/>
          </p:nvPr>
        </p:nvSpPr>
        <p:spPr>
          <a:xfrm>
            <a:off x="8458200" y="6461499"/>
            <a:ext cx="609600" cy="365125"/>
          </a:xfrm>
          <a:prstGeom prst="rect">
            <a:avLst/>
          </a:prstGeom>
        </p:spPr>
        <p:txBody>
          <a:bodyPr/>
          <a:lstStyle/>
          <a:p>
            <a:pPr>
              <a:defRPr/>
            </a:pPr>
            <a:fld id="{18D6BBE3-2A52-4E0B-96BB-5B1F26ADCEA2}" type="slidenum">
              <a:rPr lang="en-US" smtClean="0"/>
              <a:pPr>
                <a:defRPr/>
              </a:pPr>
              <a:t>62</a:t>
            </a:fld>
            <a:endParaRPr lang="en-US" dirty="0"/>
          </a:p>
        </p:txBody>
      </p:sp>
    </p:spTree>
    <p:extLst>
      <p:ext uri="{BB962C8B-B14F-4D97-AF65-F5344CB8AC3E}">
        <p14:creationId xmlns:p14="http://schemas.microsoft.com/office/powerpoint/2010/main" val="200309904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Characteristic </a:t>
            </a:r>
            <a:r>
              <a:rPr lang="en-US" sz="4000" dirty="0"/>
              <a:t>of Science</a:t>
            </a:r>
          </a:p>
        </p:txBody>
      </p:sp>
      <p:sp>
        <p:nvSpPr>
          <p:cNvPr id="3" name="Content Placeholder 2"/>
          <p:cNvSpPr>
            <a:spLocks noGrp="1"/>
          </p:cNvSpPr>
          <p:nvPr>
            <p:ph idx="1"/>
          </p:nvPr>
        </p:nvSpPr>
        <p:spPr>
          <a:xfrm>
            <a:off x="457200" y="1447800"/>
            <a:ext cx="8153400" cy="4525963"/>
          </a:xfrm>
        </p:spPr>
        <p:txBody>
          <a:bodyPr/>
          <a:lstStyle/>
          <a:p>
            <a:r>
              <a:rPr lang="en-US" sz="2400" dirty="0" smtClean="0"/>
              <a:t>Students taking the GAA must be assessed on the same academic content standards as their General Education Peers.</a:t>
            </a:r>
          </a:p>
          <a:p>
            <a:pPr lvl="1"/>
            <a:r>
              <a:rPr lang="en-US" sz="2400" dirty="0"/>
              <a:t>t</a:t>
            </a:r>
            <a:r>
              <a:rPr lang="en-US" sz="2400" dirty="0" smtClean="0"/>
              <a:t>his includes the co-requisite Characteristic of Science</a:t>
            </a:r>
          </a:p>
          <a:p>
            <a:r>
              <a:rPr lang="en-US" sz="2400" dirty="0" smtClean="0"/>
              <a:t>The Characteristics of Science incorporate hands-on, student-centered, and inquiry-based approaches.</a:t>
            </a:r>
          </a:p>
          <a:p>
            <a:pPr lvl="1"/>
            <a:r>
              <a:rPr lang="en-US" sz="2400" dirty="0"/>
              <a:t>t</a:t>
            </a:r>
            <a:r>
              <a:rPr lang="en-US" sz="2400" dirty="0" smtClean="0"/>
              <a:t>he process of science</a:t>
            </a:r>
          </a:p>
          <a:p>
            <a:r>
              <a:rPr lang="en-US" sz="2400" dirty="0" smtClean="0"/>
              <a:t>A co-requisite </a:t>
            </a:r>
            <a:r>
              <a:rPr lang="en-US" sz="2400" dirty="0"/>
              <a:t>Characteristic of Science standard must be addressed as part of the </a:t>
            </a:r>
            <a:r>
              <a:rPr lang="en-US" sz="2400" dirty="0" smtClean="0"/>
              <a:t>GAA science assessment entry on </a:t>
            </a:r>
            <a:r>
              <a:rPr lang="en-US" sz="2400" dirty="0"/>
              <a:t>at least </a:t>
            </a:r>
            <a:r>
              <a:rPr lang="en-US" sz="2400" b="1" dirty="0"/>
              <a:t>one</a:t>
            </a:r>
            <a:r>
              <a:rPr lang="en-US" sz="2400" dirty="0"/>
              <a:t> piece of evidence submitted for the science entry.</a:t>
            </a:r>
          </a:p>
          <a:p>
            <a:endParaRPr lang="en-US" dirty="0"/>
          </a:p>
        </p:txBody>
      </p:sp>
      <p:sp>
        <p:nvSpPr>
          <p:cNvPr id="4" name="Slide Number Placeholder 3"/>
          <p:cNvSpPr>
            <a:spLocks noGrp="1"/>
          </p:cNvSpPr>
          <p:nvPr>
            <p:ph type="sldNum" sz="quarter" idx="4294967295"/>
          </p:nvPr>
        </p:nvSpPr>
        <p:spPr>
          <a:xfrm>
            <a:off x="8458200" y="6492875"/>
            <a:ext cx="609600" cy="365125"/>
          </a:xfrm>
          <a:prstGeom prst="rect">
            <a:avLst/>
          </a:prstGeom>
        </p:spPr>
        <p:txBody>
          <a:bodyPr/>
          <a:lstStyle/>
          <a:p>
            <a:pPr>
              <a:defRPr/>
            </a:pPr>
            <a:fld id="{18D6BBE3-2A52-4E0B-96BB-5B1F26ADCEA2}" type="slidenum">
              <a:rPr lang="en-US" smtClean="0"/>
              <a:pPr>
                <a:defRPr/>
              </a:pPr>
              <a:t>63</a:t>
            </a:fld>
            <a:endParaRPr lang="en-US" dirty="0"/>
          </a:p>
        </p:txBody>
      </p:sp>
    </p:spTree>
    <p:extLst>
      <p:ext uri="{BB962C8B-B14F-4D97-AF65-F5344CB8AC3E}">
        <p14:creationId xmlns:p14="http://schemas.microsoft.com/office/powerpoint/2010/main" val="900778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Characteristic </a:t>
            </a:r>
            <a:r>
              <a:rPr lang="en-US" sz="4000" dirty="0"/>
              <a:t>of Science</a:t>
            </a:r>
          </a:p>
        </p:txBody>
      </p:sp>
      <p:sp>
        <p:nvSpPr>
          <p:cNvPr id="3" name="Content Placeholder 2"/>
          <p:cNvSpPr>
            <a:spLocks noGrp="1"/>
          </p:cNvSpPr>
          <p:nvPr>
            <p:ph idx="1"/>
          </p:nvPr>
        </p:nvSpPr>
        <p:spPr/>
        <p:txBody>
          <a:bodyPr/>
          <a:lstStyle/>
          <a:p>
            <a:r>
              <a:rPr lang="en-US" sz="2400" dirty="0"/>
              <a:t>For </a:t>
            </a:r>
            <a:r>
              <a:rPr lang="en-US" sz="2400" dirty="0" smtClean="0"/>
              <a:t>all students assessed in Science (grades 3-8 </a:t>
            </a:r>
            <a:r>
              <a:rPr lang="en-US" sz="2400" dirty="0"/>
              <a:t>and high </a:t>
            </a:r>
            <a:r>
              <a:rPr lang="en-US" sz="2400" dirty="0" smtClean="0"/>
              <a:t>school), a </a:t>
            </a:r>
            <a:r>
              <a:rPr lang="en-US" sz="2400" dirty="0"/>
              <a:t>Characteristic of Science </a:t>
            </a:r>
            <a:r>
              <a:rPr lang="en-US" sz="2400" b="1" dirty="0" smtClean="0"/>
              <a:t>must</a:t>
            </a:r>
            <a:r>
              <a:rPr lang="en-US" sz="2400" dirty="0" smtClean="0"/>
              <a:t> be recorded/written </a:t>
            </a:r>
            <a:r>
              <a:rPr lang="en-US" sz="2400" dirty="0"/>
              <a:t>on the Science </a:t>
            </a:r>
            <a:r>
              <a:rPr lang="en-US" sz="2400" dirty="0" smtClean="0"/>
              <a:t>Entry Sheet.</a:t>
            </a:r>
            <a:endParaRPr lang="en-US" sz="2400" dirty="0"/>
          </a:p>
          <a:p>
            <a:r>
              <a:rPr lang="en-US" sz="2400" dirty="0" smtClean="0"/>
              <a:t>The Characteristic of Science recorded on the Entry Sheet </a:t>
            </a:r>
            <a:r>
              <a:rPr lang="en-US" sz="2400" b="1" dirty="0" smtClean="0"/>
              <a:t>must</a:t>
            </a:r>
            <a:r>
              <a:rPr lang="en-US" sz="2400" dirty="0" smtClean="0"/>
              <a:t> be identifiable </a:t>
            </a:r>
            <a:r>
              <a:rPr lang="en-US" sz="2400" dirty="0"/>
              <a:t>and documented in the </a:t>
            </a:r>
            <a:r>
              <a:rPr lang="en-US" sz="2400" dirty="0" smtClean="0"/>
              <a:t>evidence.</a:t>
            </a:r>
          </a:p>
          <a:p>
            <a:r>
              <a:rPr lang="en-US" sz="2400" dirty="0" smtClean="0"/>
              <a:t>Even if all four assessment tasks submitted for a science entry align and are scorable, if either of the above conditions are not met, the entry is nonscorable.</a:t>
            </a:r>
          </a:p>
          <a:p>
            <a:pPr lvl="1"/>
            <a:r>
              <a:rPr lang="en-US" sz="2400" dirty="0" smtClean="0"/>
              <a:t>Nonscorable Code of NA-D</a:t>
            </a:r>
            <a:endParaRPr lang="en-US" sz="2400" dirty="0"/>
          </a:p>
        </p:txBody>
      </p:sp>
      <p:sp>
        <p:nvSpPr>
          <p:cNvPr id="4" name="Slide Number Placeholder 3"/>
          <p:cNvSpPr>
            <a:spLocks noGrp="1"/>
          </p:cNvSpPr>
          <p:nvPr>
            <p:ph type="sldNum" sz="quarter" idx="4294967295"/>
          </p:nvPr>
        </p:nvSpPr>
        <p:spPr>
          <a:xfrm>
            <a:off x="8458200" y="6400800"/>
            <a:ext cx="609600" cy="365125"/>
          </a:xfrm>
          <a:prstGeom prst="rect">
            <a:avLst/>
          </a:prstGeom>
        </p:spPr>
        <p:txBody>
          <a:bodyPr/>
          <a:lstStyle/>
          <a:p>
            <a:pPr>
              <a:defRPr/>
            </a:pPr>
            <a:fld id="{18D6BBE3-2A52-4E0B-96BB-5B1F26ADCEA2}" type="slidenum">
              <a:rPr lang="en-US" smtClean="0"/>
              <a:pPr>
                <a:defRPr/>
              </a:pPr>
              <a:t>64</a:t>
            </a:fld>
            <a:endParaRPr lang="en-US" dirty="0"/>
          </a:p>
        </p:txBody>
      </p:sp>
    </p:spTree>
    <p:extLst>
      <p:ext uri="{BB962C8B-B14F-4D97-AF65-F5344CB8AC3E}">
        <p14:creationId xmlns:p14="http://schemas.microsoft.com/office/powerpoint/2010/main" val="134718152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E69F"/>
            </a:gs>
            <a:gs pos="50000">
              <a:schemeClr val="bg1"/>
            </a:gs>
            <a:gs pos="100000">
              <a:srgbClr val="FFE69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3647"/>
            <a:ext cx="8229600" cy="1143000"/>
          </a:xfrm>
        </p:spPr>
        <p:txBody>
          <a:bodyPr/>
          <a:lstStyle/>
          <a:p>
            <a:r>
              <a:rPr lang="en-US" sz="4000" dirty="0" smtClean="0"/>
              <a:t>Characteristic of Science</a:t>
            </a:r>
            <a:endParaRPr lang="en-US" sz="4000" dirty="0"/>
          </a:p>
        </p:txBody>
      </p:sp>
      <p:sp>
        <p:nvSpPr>
          <p:cNvPr id="3" name="Content Placeholder 2"/>
          <p:cNvSpPr>
            <a:spLocks noGrp="1"/>
          </p:cNvSpPr>
          <p:nvPr>
            <p:ph idx="1"/>
          </p:nvPr>
        </p:nvSpPr>
        <p:spPr>
          <a:xfrm>
            <a:off x="457200" y="1447800"/>
            <a:ext cx="3505200" cy="4648200"/>
          </a:xfrm>
        </p:spPr>
        <p:txBody>
          <a:bodyPr/>
          <a:lstStyle/>
          <a:p>
            <a:pPr marL="0" indent="0" algn="ctr">
              <a:buNone/>
            </a:pPr>
            <a:r>
              <a:rPr lang="en-US" sz="2400" dirty="0" smtClean="0"/>
              <a:t>Characteristic of Science on the Entry Sheet</a:t>
            </a:r>
          </a:p>
          <a:p>
            <a:pPr marL="0" indent="0">
              <a:buNone/>
            </a:pPr>
            <a:endParaRPr lang="en-US" sz="1800" dirty="0" smtClean="0"/>
          </a:p>
          <a:p>
            <a:pPr marL="0" indent="0">
              <a:buNone/>
            </a:pPr>
            <a:r>
              <a:rPr lang="en-US" sz="1800" dirty="0" smtClean="0"/>
              <a:t>This is a scan </a:t>
            </a:r>
            <a:r>
              <a:rPr lang="en-US" sz="1800" dirty="0"/>
              <a:t>of </a:t>
            </a:r>
            <a:r>
              <a:rPr lang="en-US" sz="1800" dirty="0" smtClean="0"/>
              <a:t>an </a:t>
            </a:r>
            <a:r>
              <a:rPr lang="en-US" sz="1800" dirty="0"/>
              <a:t>Entry Sheet submitted for </a:t>
            </a:r>
            <a:r>
              <a:rPr lang="en-US" sz="1800" dirty="0" smtClean="0"/>
              <a:t>a </a:t>
            </a:r>
            <a:r>
              <a:rPr lang="en-US" sz="1800" dirty="0"/>
              <a:t>Science entry. </a:t>
            </a:r>
            <a:endParaRPr lang="en-US" sz="1800" dirty="0" smtClean="0"/>
          </a:p>
          <a:p>
            <a:pPr marL="0" indent="0">
              <a:buNone/>
            </a:pPr>
            <a:r>
              <a:rPr lang="en-US" sz="1800" dirty="0" smtClean="0"/>
              <a:t>The </a:t>
            </a:r>
            <a:r>
              <a:rPr lang="en-US" sz="1800" dirty="0"/>
              <a:t>Characteristic of Science box was not completed, </a:t>
            </a:r>
            <a:r>
              <a:rPr lang="en-US" sz="1800" dirty="0" smtClean="0"/>
              <a:t>thus making </a:t>
            </a:r>
            <a:r>
              <a:rPr lang="en-US" sz="1800" dirty="0"/>
              <a:t>the entry nonscorable.</a:t>
            </a:r>
          </a:p>
          <a:p>
            <a:pPr marL="0" indent="0">
              <a:buNone/>
            </a:pPr>
            <a:endParaRPr lang="en-US" sz="2000" dirty="0"/>
          </a:p>
        </p:txBody>
      </p:sp>
      <p:sp>
        <p:nvSpPr>
          <p:cNvPr id="4" name="Slide Number Placeholder 3"/>
          <p:cNvSpPr>
            <a:spLocks noGrp="1"/>
          </p:cNvSpPr>
          <p:nvPr>
            <p:ph type="sldNum" sz="quarter" idx="4294967295"/>
          </p:nvPr>
        </p:nvSpPr>
        <p:spPr>
          <a:xfrm>
            <a:off x="8534400" y="6432746"/>
            <a:ext cx="609600" cy="365125"/>
          </a:xfrm>
          <a:prstGeom prst="rect">
            <a:avLst/>
          </a:prstGeom>
        </p:spPr>
        <p:txBody>
          <a:bodyPr/>
          <a:lstStyle/>
          <a:p>
            <a:pPr>
              <a:defRPr/>
            </a:pPr>
            <a:fld id="{18D6BBE3-2A52-4E0B-96BB-5B1F26ADCEA2}" type="slidenum">
              <a:rPr lang="en-US" smtClean="0"/>
              <a:pPr>
                <a:defRPr/>
              </a:pPr>
              <a:t>65</a:t>
            </a:fld>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990600"/>
            <a:ext cx="4495800" cy="582789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ight Arrow 5"/>
          <p:cNvSpPr/>
          <p:nvPr/>
        </p:nvSpPr>
        <p:spPr>
          <a:xfrm>
            <a:off x="2590800" y="4858987"/>
            <a:ext cx="1905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867704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E089"/>
            </a:gs>
            <a:gs pos="50000">
              <a:schemeClr val="bg1"/>
            </a:gs>
            <a:gs pos="100000">
              <a:srgbClr val="FFE69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7859" y="-152400"/>
            <a:ext cx="8229600" cy="1143000"/>
          </a:xfrm>
        </p:spPr>
        <p:txBody>
          <a:bodyPr/>
          <a:lstStyle/>
          <a:p>
            <a:r>
              <a:rPr lang="en-US" sz="4000" dirty="0" smtClean="0"/>
              <a:t>Characteristics of Science</a:t>
            </a:r>
            <a:endParaRPr lang="en-US" sz="40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859" y="761999"/>
            <a:ext cx="3985394" cy="495300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5822" y="762000"/>
            <a:ext cx="3828866" cy="49530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eft Arrow 4"/>
          <p:cNvSpPr/>
          <p:nvPr/>
        </p:nvSpPr>
        <p:spPr>
          <a:xfrm>
            <a:off x="2438400" y="3886200"/>
            <a:ext cx="2133600" cy="685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This CoS was not found in any of the evidence. </a:t>
            </a:r>
            <a:endParaRPr lang="en-US" sz="1100" dirty="0"/>
          </a:p>
        </p:txBody>
      </p:sp>
      <p:sp>
        <p:nvSpPr>
          <p:cNvPr id="3" name="TextBox 2"/>
          <p:cNvSpPr txBox="1"/>
          <p:nvPr/>
        </p:nvSpPr>
        <p:spPr>
          <a:xfrm>
            <a:off x="228601" y="5719482"/>
            <a:ext cx="8686800" cy="923330"/>
          </a:xfrm>
          <a:prstGeom prst="rect">
            <a:avLst/>
          </a:prstGeom>
          <a:noFill/>
        </p:spPr>
        <p:txBody>
          <a:bodyPr wrap="square" rtlCol="0">
            <a:spAutoFit/>
          </a:bodyPr>
          <a:lstStyle/>
          <a:p>
            <a:r>
              <a:rPr lang="en-US" dirty="0" smtClean="0"/>
              <a:t>The Characteristic of Science chosen is “asks questions that lead to investigations.” At least one piece of evidence must document the student asking questions pertinent to the scientific process.</a:t>
            </a:r>
            <a:endParaRPr lang="en-US" dirty="0"/>
          </a:p>
        </p:txBody>
      </p:sp>
      <p:sp>
        <p:nvSpPr>
          <p:cNvPr id="4" name="Slide Number Placeholder 3"/>
          <p:cNvSpPr>
            <a:spLocks noGrp="1"/>
          </p:cNvSpPr>
          <p:nvPr>
            <p:ph type="sldNum" sz="quarter" idx="11"/>
          </p:nvPr>
        </p:nvSpPr>
        <p:spPr/>
        <p:txBody>
          <a:bodyPr/>
          <a:lstStyle/>
          <a:p>
            <a:pPr>
              <a:defRPr/>
            </a:pPr>
            <a:fld id="{0608B555-15A9-4931-9609-C21B9C223B05}" type="slidenum">
              <a:rPr lang="en-US" smtClean="0"/>
              <a:pPr>
                <a:defRPr/>
              </a:pPr>
              <a:t>66</a:t>
            </a:fld>
            <a:endParaRPr lang="en-US" dirty="0"/>
          </a:p>
        </p:txBody>
      </p:sp>
    </p:spTree>
    <p:extLst>
      <p:ext uri="{BB962C8B-B14F-4D97-AF65-F5344CB8AC3E}">
        <p14:creationId xmlns:p14="http://schemas.microsoft.com/office/powerpoint/2010/main" val="113977309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9040"/>
            <a:ext cx="8229600" cy="1143000"/>
          </a:xfrm>
        </p:spPr>
        <p:txBody>
          <a:bodyPr/>
          <a:lstStyle/>
          <a:p>
            <a:r>
              <a:rPr lang="en-US" sz="4000" dirty="0"/>
              <a:t>Characteristic of Science</a:t>
            </a:r>
          </a:p>
        </p:txBody>
      </p:sp>
      <p:sp>
        <p:nvSpPr>
          <p:cNvPr id="4" name="Slide Number Placeholder 3"/>
          <p:cNvSpPr>
            <a:spLocks noGrp="1"/>
          </p:cNvSpPr>
          <p:nvPr>
            <p:ph type="sldNum" sz="quarter" idx="4294967295"/>
          </p:nvPr>
        </p:nvSpPr>
        <p:spPr>
          <a:xfrm>
            <a:off x="8474336" y="6492875"/>
            <a:ext cx="609600" cy="365125"/>
          </a:xfrm>
          <a:prstGeom prst="rect">
            <a:avLst/>
          </a:prstGeom>
        </p:spPr>
        <p:txBody>
          <a:bodyPr/>
          <a:lstStyle/>
          <a:p>
            <a:pPr>
              <a:defRPr/>
            </a:pPr>
            <a:fld id="{18D6BBE3-2A52-4E0B-96BB-5B1F26ADCEA2}" type="slidenum">
              <a:rPr lang="en-US" smtClean="0"/>
              <a:pPr>
                <a:defRPr/>
              </a:pPr>
              <a:t>67</a:t>
            </a:fld>
            <a:endParaRPr lang="en-US"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990600"/>
            <a:ext cx="4102805" cy="50292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81000" y="990600"/>
            <a:ext cx="2057400" cy="369332"/>
          </a:xfrm>
          <a:prstGeom prst="rect">
            <a:avLst/>
          </a:prstGeom>
          <a:noFill/>
        </p:spPr>
        <p:txBody>
          <a:bodyPr wrap="square" rtlCol="0">
            <a:spAutoFit/>
          </a:bodyPr>
          <a:lstStyle/>
          <a:p>
            <a:endParaRPr lang="en-US" dirty="0"/>
          </a:p>
        </p:txBody>
      </p:sp>
      <p:sp>
        <p:nvSpPr>
          <p:cNvPr id="5" name="TextBox 4"/>
          <p:cNvSpPr txBox="1"/>
          <p:nvPr/>
        </p:nvSpPr>
        <p:spPr>
          <a:xfrm>
            <a:off x="381000" y="1192091"/>
            <a:ext cx="3048000" cy="4616648"/>
          </a:xfrm>
          <a:prstGeom prst="rect">
            <a:avLst/>
          </a:prstGeom>
          <a:noFill/>
        </p:spPr>
        <p:txBody>
          <a:bodyPr wrap="square" rtlCol="0">
            <a:spAutoFit/>
          </a:bodyPr>
          <a:lstStyle/>
          <a:p>
            <a:r>
              <a:rPr lang="en-US" dirty="0" smtClean="0">
                <a:latin typeface="+mn-lt"/>
              </a:rPr>
              <a:t>Four worksheets were submitted as evidence for this standard. In each, the student identified the purpose of the weather instruments- all aligned tasks.</a:t>
            </a:r>
          </a:p>
          <a:p>
            <a:endParaRPr lang="en-US" sz="1200" dirty="0">
              <a:latin typeface="+mn-lt"/>
            </a:endParaRPr>
          </a:p>
          <a:p>
            <a:r>
              <a:rPr lang="en-US" dirty="0" smtClean="0">
                <a:latin typeface="+mn-lt"/>
              </a:rPr>
              <a:t>Even though all four tasks align to the standard and element, it is still a requirement that the co-requisite Characteristic of Science be demonstrated in at least one assessment task.</a:t>
            </a:r>
          </a:p>
          <a:p>
            <a:endParaRPr lang="en-US" sz="1200" dirty="0">
              <a:latin typeface="+mn-lt"/>
            </a:endParaRPr>
          </a:p>
          <a:p>
            <a:r>
              <a:rPr lang="en-US" b="1" dirty="0" smtClean="0">
                <a:latin typeface="+mn-lt"/>
              </a:rPr>
              <a:t>Without the CoS, the entire entry is nonscorable.</a:t>
            </a:r>
            <a:endParaRPr lang="en-US" b="1" dirty="0">
              <a:latin typeface="+mn-lt"/>
            </a:endParaRPr>
          </a:p>
        </p:txBody>
      </p:sp>
    </p:spTree>
    <p:extLst>
      <p:ext uri="{BB962C8B-B14F-4D97-AF65-F5344CB8AC3E}">
        <p14:creationId xmlns:p14="http://schemas.microsoft.com/office/powerpoint/2010/main" val="237608114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E089"/>
            </a:gs>
            <a:gs pos="50000">
              <a:schemeClr val="bg1"/>
            </a:gs>
            <a:gs pos="100000">
              <a:srgbClr val="FFE69F"/>
            </a:gs>
          </a:gsLst>
          <a:lin ang="5400000" scaled="0"/>
        </a:gra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30F8C546-5987-48BC-86F2-EDE91C20FCBF}" type="slidenum">
              <a:rPr lang="en-US" smtClean="0"/>
              <a:pPr>
                <a:defRPr/>
              </a:pPr>
              <a:t>68</a:t>
            </a:fld>
            <a:endParaRPr lang="en-US" dirty="0"/>
          </a:p>
        </p:txBody>
      </p:sp>
      <p:sp>
        <p:nvSpPr>
          <p:cNvPr id="4" name="Title 1"/>
          <p:cNvSpPr>
            <a:spLocks noGrp="1"/>
          </p:cNvSpPr>
          <p:nvPr>
            <p:ph type="title"/>
          </p:nvPr>
        </p:nvSpPr>
        <p:spPr>
          <a:xfrm>
            <a:off x="381000" y="-129040"/>
            <a:ext cx="8229600" cy="1143000"/>
          </a:xfrm>
        </p:spPr>
        <p:txBody>
          <a:bodyPr/>
          <a:lstStyle/>
          <a:p>
            <a:r>
              <a:rPr lang="en-US" sz="4000" dirty="0"/>
              <a:t>Characteristic of Science</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990600"/>
            <a:ext cx="3641501" cy="4878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6949" y="990600"/>
            <a:ext cx="3608849" cy="490990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eft Arrow 8"/>
          <p:cNvSpPr/>
          <p:nvPr/>
        </p:nvSpPr>
        <p:spPr>
          <a:xfrm>
            <a:off x="1593273" y="4267200"/>
            <a:ext cx="1676400"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CoS chosen</a:t>
            </a:r>
            <a:endParaRPr lang="en-US" dirty="0"/>
          </a:p>
        </p:txBody>
      </p:sp>
      <p:sp>
        <p:nvSpPr>
          <p:cNvPr id="5" name="Rectangle 4"/>
          <p:cNvSpPr/>
          <p:nvPr/>
        </p:nvSpPr>
        <p:spPr>
          <a:xfrm>
            <a:off x="4773149" y="4267200"/>
            <a:ext cx="3532651"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rot="476764">
            <a:off x="6236525" y="4457700"/>
            <a:ext cx="1676400"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CoS chosen</a:t>
            </a:r>
            <a:endParaRPr lang="en-US" dirty="0"/>
          </a:p>
        </p:txBody>
      </p:sp>
      <p:sp>
        <p:nvSpPr>
          <p:cNvPr id="12" name="TextBox 11"/>
          <p:cNvSpPr txBox="1"/>
          <p:nvPr/>
        </p:nvSpPr>
        <p:spPr>
          <a:xfrm>
            <a:off x="381000" y="6019800"/>
            <a:ext cx="8077200" cy="646331"/>
          </a:xfrm>
          <a:prstGeom prst="rect">
            <a:avLst/>
          </a:prstGeom>
          <a:noFill/>
        </p:spPr>
        <p:txBody>
          <a:bodyPr wrap="square" rtlCol="0">
            <a:spAutoFit/>
          </a:bodyPr>
          <a:lstStyle/>
          <a:p>
            <a:r>
              <a:rPr lang="en-US" dirty="0" smtClean="0"/>
              <a:t>In this example, the Characteristic of Science chosen is documented in the task description and identified in the entry in which the CoS will be assessed.</a:t>
            </a:r>
            <a:endParaRPr lang="en-US" dirty="0"/>
          </a:p>
        </p:txBody>
      </p:sp>
    </p:spTree>
    <p:extLst>
      <p:ext uri="{BB962C8B-B14F-4D97-AF65-F5344CB8AC3E}">
        <p14:creationId xmlns:p14="http://schemas.microsoft.com/office/powerpoint/2010/main" val="389636871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E089"/>
            </a:gs>
            <a:gs pos="50000">
              <a:schemeClr val="bg1"/>
            </a:gs>
            <a:gs pos="100000">
              <a:srgbClr val="FFE69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1672"/>
            <a:ext cx="8229600" cy="1143000"/>
          </a:xfrm>
        </p:spPr>
        <p:txBody>
          <a:bodyPr/>
          <a:lstStyle/>
          <a:p>
            <a:r>
              <a:rPr lang="en-US" sz="4000" dirty="0"/>
              <a:t>Characteristic of Science</a:t>
            </a:r>
          </a:p>
        </p:txBody>
      </p:sp>
      <p:sp>
        <p:nvSpPr>
          <p:cNvPr id="4" name="Slide Number Placeholder 3"/>
          <p:cNvSpPr>
            <a:spLocks noGrp="1"/>
          </p:cNvSpPr>
          <p:nvPr>
            <p:ph type="sldNum" sz="quarter" idx="4294967295"/>
          </p:nvPr>
        </p:nvSpPr>
        <p:spPr>
          <a:xfrm>
            <a:off x="8458200" y="6492875"/>
            <a:ext cx="609600" cy="365125"/>
          </a:xfrm>
          <a:prstGeom prst="rect">
            <a:avLst/>
          </a:prstGeom>
        </p:spPr>
        <p:txBody>
          <a:bodyPr/>
          <a:lstStyle/>
          <a:p>
            <a:pPr>
              <a:defRPr/>
            </a:pPr>
            <a:fld id="{18D6BBE3-2A52-4E0B-96BB-5B1F26ADCEA2}" type="slidenum">
              <a:rPr lang="en-US" smtClean="0"/>
              <a:pPr>
                <a:defRPr/>
              </a:pPr>
              <a:t>69</a:t>
            </a:fld>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942110"/>
            <a:ext cx="4539616" cy="525779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52401" y="1371600"/>
            <a:ext cx="3200399" cy="3046988"/>
          </a:xfrm>
          <a:prstGeom prst="rect">
            <a:avLst/>
          </a:prstGeom>
          <a:noFill/>
        </p:spPr>
        <p:txBody>
          <a:bodyPr wrap="square" rtlCol="0">
            <a:spAutoFit/>
          </a:bodyPr>
          <a:lstStyle/>
          <a:p>
            <a:r>
              <a:rPr lang="en-US" dirty="0" smtClean="0">
                <a:latin typeface="+mn-lt"/>
              </a:rPr>
              <a:t>The Characteristic of Science documented in the task description on the entry sheet is also apparent in the evidence.</a:t>
            </a:r>
          </a:p>
          <a:p>
            <a:pPr marL="225425"/>
            <a:endParaRPr lang="en-US" sz="1200" dirty="0">
              <a:latin typeface="+mn-lt"/>
            </a:endParaRPr>
          </a:p>
          <a:p>
            <a:pPr marL="225425"/>
            <a:r>
              <a:rPr lang="en-US" dirty="0" smtClean="0">
                <a:latin typeface="+mn-lt"/>
              </a:rPr>
              <a:t>The pictures clearly show the student building a model of a simple machine which he uses to demonstrate his understanding of how simple machines make work easier.</a:t>
            </a:r>
            <a:endParaRPr lang="en-US" dirty="0">
              <a:latin typeface="+mn-lt"/>
            </a:endParaRPr>
          </a:p>
        </p:txBody>
      </p:sp>
      <p:sp>
        <p:nvSpPr>
          <p:cNvPr id="8" name="Right Arrow 7"/>
          <p:cNvSpPr/>
          <p:nvPr/>
        </p:nvSpPr>
        <p:spPr>
          <a:xfrm rot="20731298">
            <a:off x="3463149" y="2224820"/>
            <a:ext cx="1055643" cy="5469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CoS</a:t>
            </a:r>
            <a:endParaRPr lang="en-US" dirty="0"/>
          </a:p>
        </p:txBody>
      </p:sp>
      <p:sp>
        <p:nvSpPr>
          <p:cNvPr id="13" name="Rectangle 12"/>
          <p:cNvSpPr/>
          <p:nvPr/>
        </p:nvSpPr>
        <p:spPr>
          <a:xfrm>
            <a:off x="4495800" y="3657600"/>
            <a:ext cx="1812608"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68912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Alignment–Identifying the Skills</a:t>
            </a:r>
          </a:p>
        </p:txBody>
      </p:sp>
      <p:sp>
        <p:nvSpPr>
          <p:cNvPr id="3" name="Content Placeholder 2"/>
          <p:cNvSpPr>
            <a:spLocks noGrp="1"/>
          </p:cNvSpPr>
          <p:nvPr>
            <p:ph idx="1"/>
          </p:nvPr>
        </p:nvSpPr>
        <p:spPr>
          <a:xfrm>
            <a:off x="457200" y="1828800"/>
            <a:ext cx="8229600" cy="4525963"/>
          </a:xfrm>
        </p:spPr>
        <p:txBody>
          <a:bodyPr/>
          <a:lstStyle/>
          <a:p>
            <a:pPr marL="342900" lvl="1" indent="-342900">
              <a:buFont typeface="Arial" charset="0"/>
              <a:buChar char="•"/>
            </a:pPr>
            <a:r>
              <a:rPr lang="en-US" dirty="0"/>
              <a:t>When the standard is </a:t>
            </a:r>
            <a:r>
              <a:rPr lang="en-US" b="1" dirty="0"/>
              <a:t>NOT</a:t>
            </a:r>
            <a:r>
              <a:rPr lang="en-US" dirty="0"/>
              <a:t> broken down into </a:t>
            </a:r>
            <a:r>
              <a:rPr lang="en-US" dirty="0" smtClean="0"/>
              <a:t>elements/indicators:</a:t>
            </a:r>
          </a:p>
          <a:p>
            <a:pPr marL="742950" lvl="2" indent="-342900">
              <a:buFont typeface="Calibri" pitchFamily="34" charset="0"/>
              <a:buChar char="―"/>
            </a:pPr>
            <a:r>
              <a:rPr lang="en-US" sz="2800" dirty="0">
                <a:ea typeface="ＭＳ Ｐゴシック" pitchFamily="34" charset="-128"/>
              </a:rPr>
              <a:t>If there are no elements/indicators, alignment goes directly back to the standard</a:t>
            </a:r>
            <a:r>
              <a:rPr lang="en-US" sz="2800" dirty="0" smtClean="0">
                <a:ea typeface="ＭＳ Ｐゴシック" pitchFamily="34" charset="-128"/>
              </a:rPr>
              <a:t>.</a:t>
            </a:r>
          </a:p>
          <a:p>
            <a:pPr lvl="1"/>
            <a:r>
              <a:rPr lang="en-US" dirty="0" smtClean="0"/>
              <a:t>What </a:t>
            </a:r>
            <a:r>
              <a:rPr lang="en-US" dirty="0"/>
              <a:t>are the specific components that make-up the </a:t>
            </a:r>
            <a:r>
              <a:rPr lang="en-US" dirty="0" smtClean="0"/>
              <a:t>standard?</a:t>
            </a:r>
            <a:endParaRPr lang="en-US" dirty="0"/>
          </a:p>
          <a:p>
            <a:pPr lvl="2"/>
            <a:r>
              <a:rPr lang="en-US" sz="2800" dirty="0" smtClean="0"/>
              <a:t>Focus </a:t>
            </a:r>
            <a:r>
              <a:rPr lang="en-US" sz="2800" dirty="0"/>
              <a:t>on the language/terminology as </a:t>
            </a:r>
            <a:r>
              <a:rPr lang="en-US" sz="2800" dirty="0" smtClean="0"/>
              <a:t>written.</a:t>
            </a:r>
            <a:endParaRPr lang="en-US" sz="2800" dirty="0"/>
          </a:p>
          <a:p>
            <a:pPr marL="742950" lvl="2" indent="-342900">
              <a:buFont typeface="Calibri" pitchFamily="34" charset="0"/>
              <a:buChar char="―"/>
            </a:pPr>
            <a:endParaRPr lang="en-US" dirty="0">
              <a:ea typeface="ＭＳ Ｐゴシック" pitchFamily="34" charset="-128"/>
            </a:endParaRPr>
          </a:p>
          <a:p>
            <a:pPr marL="342900" lvl="1" indent="-342900">
              <a:buFont typeface="Arial" charset="0"/>
              <a:buChar char="•"/>
            </a:pPr>
            <a:endParaRPr lang="en-US" dirty="0"/>
          </a:p>
          <a:p>
            <a:endParaRPr lang="en-US" dirty="0"/>
          </a:p>
        </p:txBody>
      </p:sp>
      <p:sp>
        <p:nvSpPr>
          <p:cNvPr id="4" name="Slide Number Placeholder 3"/>
          <p:cNvSpPr>
            <a:spLocks noGrp="1"/>
          </p:cNvSpPr>
          <p:nvPr>
            <p:ph type="sldNum" sz="quarter" idx="11"/>
          </p:nvPr>
        </p:nvSpPr>
        <p:spPr/>
        <p:txBody>
          <a:bodyPr/>
          <a:lstStyle/>
          <a:p>
            <a:pPr>
              <a:defRPr/>
            </a:pPr>
            <a:fld id="{0608B555-15A9-4931-9609-C21B9C223B05}" type="slidenum">
              <a:rPr lang="en-US" smtClean="0"/>
              <a:pPr>
                <a:defRPr/>
              </a:pPr>
              <a:t>7</a:t>
            </a:fld>
            <a:endParaRPr lang="en-US" dirty="0"/>
          </a:p>
        </p:txBody>
      </p:sp>
    </p:spTree>
    <p:extLst>
      <p:ext uri="{BB962C8B-B14F-4D97-AF65-F5344CB8AC3E}">
        <p14:creationId xmlns:p14="http://schemas.microsoft.com/office/powerpoint/2010/main" val="4757749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E089"/>
            </a:gs>
            <a:gs pos="50000">
              <a:schemeClr val="bg1"/>
            </a:gs>
            <a:gs pos="100000">
              <a:srgbClr val="FFE69F"/>
            </a:gs>
          </a:gsLst>
          <a:lin ang="5400000" scaled="0"/>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0608B555-15A9-4931-9609-C21B9C223B05}" type="slidenum">
              <a:rPr lang="en-US" smtClean="0"/>
              <a:pPr>
                <a:defRPr/>
              </a:pPr>
              <a:t>70</a:t>
            </a:fld>
            <a:endParaRPr lang="en-US"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990600"/>
            <a:ext cx="3713017" cy="489736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990600"/>
            <a:ext cx="3811117" cy="492269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a:spLocks noGrp="1"/>
          </p:cNvSpPr>
          <p:nvPr>
            <p:ph type="title"/>
          </p:nvPr>
        </p:nvSpPr>
        <p:spPr>
          <a:xfrm>
            <a:off x="417743" y="0"/>
            <a:ext cx="8229600" cy="914400"/>
          </a:xfrm>
        </p:spPr>
        <p:txBody>
          <a:bodyPr/>
          <a:lstStyle/>
          <a:p>
            <a:r>
              <a:rPr lang="en-US" sz="4000" dirty="0"/>
              <a:t>Characteristic of Science</a:t>
            </a:r>
          </a:p>
        </p:txBody>
      </p:sp>
      <p:sp>
        <p:nvSpPr>
          <p:cNvPr id="10" name="Left Arrow 9"/>
          <p:cNvSpPr/>
          <p:nvPr/>
        </p:nvSpPr>
        <p:spPr>
          <a:xfrm>
            <a:off x="1600200" y="4343400"/>
            <a:ext cx="1676400"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CoS chosen</a:t>
            </a:r>
            <a:endParaRPr lang="en-US" dirty="0"/>
          </a:p>
        </p:txBody>
      </p:sp>
      <p:sp>
        <p:nvSpPr>
          <p:cNvPr id="5" name="Rectangle 4"/>
          <p:cNvSpPr/>
          <p:nvPr/>
        </p:nvSpPr>
        <p:spPr>
          <a:xfrm>
            <a:off x="5029200" y="2286000"/>
            <a:ext cx="9906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029200" y="4229100"/>
            <a:ext cx="14478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6019800"/>
            <a:ext cx="7848600" cy="646331"/>
          </a:xfrm>
          <a:prstGeom prst="rect">
            <a:avLst/>
          </a:prstGeom>
          <a:noFill/>
        </p:spPr>
        <p:txBody>
          <a:bodyPr wrap="square" rtlCol="0">
            <a:spAutoFit/>
          </a:bodyPr>
          <a:lstStyle/>
          <a:p>
            <a:r>
              <a:rPr lang="en-US" dirty="0" smtClean="0"/>
              <a:t>In this example, the Characteristic of Science chosen is also documented in the task descriptions.</a:t>
            </a:r>
            <a:endParaRPr lang="en-US" dirty="0"/>
          </a:p>
        </p:txBody>
      </p:sp>
      <p:sp>
        <p:nvSpPr>
          <p:cNvPr id="14" name="Rectangle 13"/>
          <p:cNvSpPr/>
          <p:nvPr/>
        </p:nvSpPr>
        <p:spPr>
          <a:xfrm>
            <a:off x="5010892" y="3213157"/>
            <a:ext cx="1237508"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029200" y="5181600"/>
            <a:ext cx="16002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820374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E089"/>
            </a:gs>
            <a:gs pos="50000">
              <a:schemeClr val="bg1"/>
            </a:gs>
            <a:gs pos="100000">
              <a:srgbClr val="FFE69F"/>
            </a:gs>
          </a:gsLst>
          <a:lin ang="5400000" scaled="0"/>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8382000" y="6407333"/>
            <a:ext cx="609600" cy="365125"/>
          </a:xfrm>
        </p:spPr>
        <p:txBody>
          <a:bodyPr/>
          <a:lstStyle/>
          <a:p>
            <a:pPr>
              <a:defRPr/>
            </a:pPr>
            <a:fld id="{0608B555-15A9-4931-9609-C21B9C223B05}" type="slidenum">
              <a:rPr lang="en-US" smtClean="0"/>
              <a:pPr>
                <a:defRPr/>
              </a:pPr>
              <a:t>71</a:t>
            </a:fld>
            <a:endParaRPr lang="en-US" dirty="0"/>
          </a:p>
        </p:txBody>
      </p:sp>
      <p:sp>
        <p:nvSpPr>
          <p:cNvPr id="9" name="Title 1"/>
          <p:cNvSpPr>
            <a:spLocks noGrp="1"/>
          </p:cNvSpPr>
          <p:nvPr>
            <p:ph type="title"/>
          </p:nvPr>
        </p:nvSpPr>
        <p:spPr>
          <a:xfrm>
            <a:off x="417743" y="0"/>
            <a:ext cx="8229600" cy="914400"/>
          </a:xfrm>
        </p:spPr>
        <p:txBody>
          <a:bodyPr/>
          <a:lstStyle/>
          <a:p>
            <a:r>
              <a:rPr lang="en-US" sz="4000" dirty="0"/>
              <a:t>Characteristic of Science</a:t>
            </a:r>
          </a:p>
        </p:txBody>
      </p:sp>
      <p:sp>
        <p:nvSpPr>
          <p:cNvPr id="6" name="TextBox 5"/>
          <p:cNvSpPr txBox="1"/>
          <p:nvPr/>
        </p:nvSpPr>
        <p:spPr>
          <a:xfrm>
            <a:off x="152401" y="1371600"/>
            <a:ext cx="3200399" cy="3046988"/>
          </a:xfrm>
          <a:prstGeom prst="rect">
            <a:avLst/>
          </a:prstGeom>
          <a:noFill/>
        </p:spPr>
        <p:txBody>
          <a:bodyPr wrap="square" rtlCol="0">
            <a:spAutoFit/>
          </a:bodyPr>
          <a:lstStyle/>
          <a:p>
            <a:r>
              <a:rPr lang="en-US" dirty="0" smtClean="0">
                <a:latin typeface="+mn-lt"/>
              </a:rPr>
              <a:t>The Characteristic of Science documented in the task description on the entry sheet is also apparent in the evidence.</a:t>
            </a:r>
          </a:p>
          <a:p>
            <a:pPr marL="225425"/>
            <a:endParaRPr lang="en-US" sz="1200" dirty="0">
              <a:latin typeface="+mn-lt"/>
            </a:endParaRPr>
          </a:p>
          <a:p>
            <a:pPr marL="225425"/>
            <a:r>
              <a:rPr lang="en-US" dirty="0" smtClean="0">
                <a:latin typeface="+mn-lt"/>
              </a:rPr>
              <a:t>The pictures clearly show the student working with a model of the earth which she uses to demonstrate her understanding of the interior layers. </a:t>
            </a:r>
            <a:endParaRPr lang="en-US" dirty="0">
              <a:latin typeface="+mn-lt"/>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762000"/>
            <a:ext cx="4876799" cy="58278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072543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Characteristic of Science</a:t>
            </a:r>
            <a:endParaRPr lang="en-US" sz="4000" dirty="0"/>
          </a:p>
        </p:txBody>
      </p:sp>
      <p:sp>
        <p:nvSpPr>
          <p:cNvPr id="3" name="Content Placeholder 2"/>
          <p:cNvSpPr>
            <a:spLocks noGrp="1"/>
          </p:cNvSpPr>
          <p:nvPr>
            <p:ph idx="1"/>
          </p:nvPr>
        </p:nvSpPr>
        <p:spPr>
          <a:xfrm>
            <a:off x="457200" y="1295400"/>
            <a:ext cx="8534400" cy="4754563"/>
          </a:xfrm>
        </p:spPr>
        <p:txBody>
          <a:bodyPr/>
          <a:lstStyle/>
          <a:p>
            <a:pPr marL="0" indent="0">
              <a:buNone/>
            </a:pPr>
            <a:r>
              <a:rPr lang="en-US" sz="2400" dirty="0" smtClean="0"/>
              <a:t>Characteristic of Science indicated must be visible in the evidence as part of the student’s participation in the process of science.     For example:</a:t>
            </a:r>
          </a:p>
          <a:p>
            <a:pPr marL="0" indent="0">
              <a:buNone/>
            </a:pPr>
            <a:r>
              <a:rPr lang="en-US" sz="2400" dirty="0" smtClean="0"/>
              <a:t> </a:t>
            </a:r>
            <a:endParaRPr lang="en-US" sz="2400" dirty="0"/>
          </a:p>
        </p:txBody>
      </p:sp>
      <p:sp>
        <p:nvSpPr>
          <p:cNvPr id="4" name="Slide Number Placeholder 3"/>
          <p:cNvSpPr>
            <a:spLocks noGrp="1"/>
          </p:cNvSpPr>
          <p:nvPr>
            <p:ph type="sldNum" sz="quarter" idx="4294967295"/>
          </p:nvPr>
        </p:nvSpPr>
        <p:spPr>
          <a:xfrm>
            <a:off x="8517367" y="6492875"/>
            <a:ext cx="609600" cy="365125"/>
          </a:xfrm>
          <a:prstGeom prst="rect">
            <a:avLst/>
          </a:prstGeom>
        </p:spPr>
        <p:txBody>
          <a:bodyPr/>
          <a:lstStyle/>
          <a:p>
            <a:pPr>
              <a:defRPr/>
            </a:pPr>
            <a:fld id="{18D6BBE3-2A52-4E0B-96BB-5B1F26ADCEA2}" type="slidenum">
              <a:rPr lang="en-US" smtClean="0"/>
              <a:pPr>
                <a:defRPr/>
              </a:pPr>
              <a:t>72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36774566"/>
              </p:ext>
            </p:extLst>
          </p:nvPr>
        </p:nvGraphicFramePr>
        <p:xfrm>
          <a:off x="838200" y="3124200"/>
          <a:ext cx="7924800" cy="579120"/>
        </p:xfrm>
        <a:graphic>
          <a:graphicData uri="http://schemas.openxmlformats.org/drawingml/2006/table">
            <a:tbl>
              <a:tblPr firstRow="1" firstCol="1" bandRow="1">
                <a:tableStyleId>{5C22544A-7EE6-4342-B048-85BDC9FD1C3A}</a:tableStyleId>
              </a:tblPr>
              <a:tblGrid>
                <a:gridCol w="1886857"/>
                <a:gridCol w="6037943"/>
              </a:tblGrid>
              <a:tr h="579120">
                <a:tc>
                  <a:txBody>
                    <a:bodyPr/>
                    <a:lstStyle/>
                    <a:p>
                      <a:pPr marL="0" marR="0">
                        <a:lnSpc>
                          <a:spcPct val="115000"/>
                        </a:lnSpc>
                        <a:spcBef>
                          <a:spcPts val="0"/>
                        </a:spcBef>
                        <a:spcAft>
                          <a:spcPts val="0"/>
                        </a:spcAft>
                      </a:pPr>
                      <a:r>
                        <a:rPr lang="en-US" sz="1400" dirty="0" smtClean="0">
                          <a:solidFill>
                            <a:schemeClr val="tx1"/>
                          </a:solidFill>
                          <a:effectLst/>
                        </a:rPr>
                        <a:t>Uses </a:t>
                      </a:r>
                      <a:r>
                        <a:rPr lang="en-US" sz="1400" dirty="0">
                          <a:solidFill>
                            <a:schemeClr val="tx1"/>
                          </a:solidFill>
                          <a:effectLst/>
                        </a:rPr>
                        <a:t>scientific tools</a:t>
                      </a:r>
                      <a:endParaRPr lang="en-US" sz="1400" dirty="0">
                        <a:solidFill>
                          <a:schemeClr val="tx1"/>
                        </a:solidFill>
                        <a:effectLst/>
                        <a:latin typeface="Calibri"/>
                        <a:ea typeface="Calibri"/>
                        <a:cs typeface="Times New Roman"/>
                      </a:endParaRPr>
                    </a:p>
                  </a:txBody>
                  <a:tcPr marL="68580" marR="68580" marT="0" marB="0">
                    <a:noFill/>
                  </a:tcPr>
                </a:tc>
                <a:tc>
                  <a:txBody>
                    <a:bodyPr/>
                    <a:lstStyle/>
                    <a:p>
                      <a:pPr marL="0" marR="0">
                        <a:lnSpc>
                          <a:spcPct val="115000"/>
                        </a:lnSpc>
                        <a:spcBef>
                          <a:spcPts val="0"/>
                        </a:spcBef>
                        <a:spcAft>
                          <a:spcPts val="0"/>
                        </a:spcAft>
                      </a:pPr>
                      <a:r>
                        <a:rPr lang="en-US" sz="1400" dirty="0">
                          <a:solidFill>
                            <a:schemeClr val="tx1"/>
                          </a:solidFill>
                          <a:effectLst/>
                        </a:rPr>
                        <a:t>Tools and instruments for observing, measuring, and manipulating scientific equipment and </a:t>
                      </a:r>
                      <a:r>
                        <a:rPr lang="en-US" sz="1400" dirty="0" smtClean="0">
                          <a:solidFill>
                            <a:schemeClr val="tx1"/>
                          </a:solidFill>
                          <a:effectLst/>
                        </a:rPr>
                        <a:t>materials; use of tools must be in evidence</a:t>
                      </a:r>
                      <a:endParaRPr lang="en-US" sz="1400" dirty="0">
                        <a:solidFill>
                          <a:schemeClr val="tx1"/>
                        </a:solidFill>
                        <a:effectLst/>
                        <a:latin typeface="Calibri"/>
                        <a:ea typeface="Calibri"/>
                        <a:cs typeface="Times New Roman"/>
                      </a:endParaRPr>
                    </a:p>
                  </a:txBody>
                  <a:tcPr marL="68580" marR="68580" marT="0" marB="0">
                    <a:no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569400394"/>
              </p:ext>
            </p:extLst>
          </p:nvPr>
        </p:nvGraphicFramePr>
        <p:xfrm>
          <a:off x="838200" y="3733800"/>
          <a:ext cx="7924800" cy="1779334"/>
        </p:xfrm>
        <a:graphic>
          <a:graphicData uri="http://schemas.openxmlformats.org/drawingml/2006/table">
            <a:tbl>
              <a:tblPr firstRow="1" firstCol="1" bandRow="1">
                <a:tableStyleId>{5C22544A-7EE6-4342-B048-85BDC9FD1C3A}</a:tableStyleId>
              </a:tblPr>
              <a:tblGrid>
                <a:gridCol w="1886857"/>
                <a:gridCol w="6037943"/>
              </a:tblGrid>
              <a:tr h="0">
                <a:tc>
                  <a:txBody>
                    <a:bodyPr/>
                    <a:lstStyle/>
                    <a:p>
                      <a:pPr marL="0" marR="0">
                        <a:lnSpc>
                          <a:spcPct val="115000"/>
                        </a:lnSpc>
                        <a:spcBef>
                          <a:spcPts val="0"/>
                        </a:spcBef>
                        <a:spcAft>
                          <a:spcPts val="0"/>
                        </a:spcAft>
                      </a:pPr>
                      <a:r>
                        <a:rPr lang="en-US" sz="1400" dirty="0" smtClean="0">
                          <a:solidFill>
                            <a:schemeClr val="tx1"/>
                          </a:solidFill>
                          <a:effectLst/>
                        </a:rPr>
                        <a:t>Uses </a:t>
                      </a:r>
                      <a:r>
                        <a:rPr lang="en-US" sz="1400" dirty="0">
                          <a:solidFill>
                            <a:schemeClr val="tx1"/>
                          </a:solidFill>
                          <a:effectLst/>
                        </a:rPr>
                        <a:t>technology</a:t>
                      </a:r>
                      <a:endParaRPr lang="en-US" sz="1400" dirty="0">
                        <a:solidFill>
                          <a:schemeClr val="tx1"/>
                        </a:solidFill>
                        <a:effectLst/>
                        <a:latin typeface="Calibri"/>
                        <a:ea typeface="Calibri"/>
                        <a:cs typeface="Times New Roman"/>
                      </a:endParaRPr>
                    </a:p>
                  </a:txBody>
                  <a:tcPr marL="68580" marR="68580" marT="0" marB="0">
                    <a:noFill/>
                  </a:tcPr>
                </a:tc>
                <a:tc>
                  <a:txBody>
                    <a:bodyPr/>
                    <a:lstStyle/>
                    <a:p>
                      <a:pPr marL="0" marR="0">
                        <a:lnSpc>
                          <a:spcPct val="115000"/>
                        </a:lnSpc>
                        <a:spcBef>
                          <a:spcPts val="0"/>
                        </a:spcBef>
                        <a:spcAft>
                          <a:spcPts val="0"/>
                        </a:spcAft>
                      </a:pPr>
                      <a:r>
                        <a:rPr lang="en-US" sz="1400" dirty="0">
                          <a:solidFill>
                            <a:schemeClr val="tx1"/>
                          </a:solidFill>
                          <a:effectLst/>
                        </a:rPr>
                        <a:t>Using scientific technology such as a computer program that analyzes data (not just to research info on the web), using a balance to measure, thermometer, etc.  </a:t>
                      </a:r>
                    </a:p>
                    <a:p>
                      <a:pPr marL="0" marR="0">
                        <a:lnSpc>
                          <a:spcPct val="115000"/>
                        </a:lnSpc>
                        <a:spcBef>
                          <a:spcPts val="600"/>
                        </a:spcBef>
                        <a:spcAft>
                          <a:spcPts val="0"/>
                        </a:spcAft>
                      </a:pPr>
                      <a:r>
                        <a:rPr lang="en-US" sz="1400" dirty="0">
                          <a:solidFill>
                            <a:schemeClr val="tx1"/>
                          </a:solidFill>
                          <a:effectLst/>
                        </a:rPr>
                        <a:t>***This does </a:t>
                      </a:r>
                      <a:r>
                        <a:rPr lang="en-US" sz="1400" u="sng" dirty="0">
                          <a:solidFill>
                            <a:schemeClr val="tx1"/>
                          </a:solidFill>
                          <a:effectLst/>
                        </a:rPr>
                        <a:t>NOT </a:t>
                      </a:r>
                      <a:r>
                        <a:rPr lang="en-US" sz="1400" dirty="0" smtClean="0">
                          <a:solidFill>
                            <a:schemeClr val="tx1"/>
                          </a:solidFill>
                          <a:effectLst/>
                        </a:rPr>
                        <a:t>mean </a:t>
                      </a:r>
                      <a:r>
                        <a:rPr lang="en-US" sz="1400" dirty="0">
                          <a:solidFill>
                            <a:schemeClr val="tx1"/>
                          </a:solidFill>
                          <a:effectLst/>
                        </a:rPr>
                        <a:t>assistive technology or instructional technology.  </a:t>
                      </a:r>
                      <a:r>
                        <a:rPr lang="en-US" sz="1400" dirty="0" smtClean="0">
                          <a:solidFill>
                            <a:schemeClr val="tx1"/>
                          </a:solidFill>
                          <a:effectLst/>
                        </a:rPr>
                        <a:t>Scientific</a:t>
                      </a:r>
                      <a:r>
                        <a:rPr lang="en-US" sz="1400" baseline="0" dirty="0" smtClean="0">
                          <a:solidFill>
                            <a:schemeClr val="tx1"/>
                          </a:solidFill>
                          <a:effectLst/>
                        </a:rPr>
                        <a:t> technology does</a:t>
                      </a:r>
                      <a:r>
                        <a:rPr lang="en-US" sz="1400" dirty="0" smtClean="0">
                          <a:solidFill>
                            <a:schemeClr val="tx1"/>
                          </a:solidFill>
                          <a:effectLst/>
                        </a:rPr>
                        <a:t> </a:t>
                      </a:r>
                      <a:r>
                        <a:rPr lang="en-US" sz="1400" u="sng" dirty="0" smtClean="0">
                          <a:solidFill>
                            <a:schemeClr val="tx1"/>
                          </a:solidFill>
                          <a:effectLst/>
                        </a:rPr>
                        <a:t>NOT</a:t>
                      </a:r>
                      <a:r>
                        <a:rPr lang="en-US" sz="1400" dirty="0" smtClean="0">
                          <a:solidFill>
                            <a:schemeClr val="tx1"/>
                          </a:solidFill>
                          <a:effectLst/>
                        </a:rPr>
                        <a:t> include </a:t>
                      </a:r>
                      <a:r>
                        <a:rPr lang="en-US" sz="1400" dirty="0">
                          <a:solidFill>
                            <a:schemeClr val="tx1"/>
                          </a:solidFill>
                          <a:effectLst/>
                        </a:rPr>
                        <a:t>using a </a:t>
                      </a:r>
                      <a:r>
                        <a:rPr lang="en-US" sz="1400" dirty="0" smtClean="0">
                          <a:solidFill>
                            <a:schemeClr val="tx1"/>
                          </a:solidFill>
                          <a:effectLst/>
                        </a:rPr>
                        <a:t>PowerPoint </a:t>
                      </a:r>
                      <a:r>
                        <a:rPr lang="en-US" sz="1400" dirty="0">
                          <a:solidFill>
                            <a:schemeClr val="tx1"/>
                          </a:solidFill>
                          <a:effectLst/>
                        </a:rPr>
                        <a:t>to view information, </a:t>
                      </a:r>
                      <a:r>
                        <a:rPr lang="en-US" sz="1400" dirty="0" smtClean="0">
                          <a:solidFill>
                            <a:schemeClr val="tx1"/>
                          </a:solidFill>
                          <a:effectLst/>
                        </a:rPr>
                        <a:t>using </a:t>
                      </a:r>
                      <a:r>
                        <a:rPr lang="en-US" sz="1400" dirty="0">
                          <a:solidFill>
                            <a:schemeClr val="tx1"/>
                          </a:solidFill>
                          <a:effectLst/>
                        </a:rPr>
                        <a:t>a computer to look up information, </a:t>
                      </a:r>
                      <a:r>
                        <a:rPr lang="en-US" sz="1400" baseline="0" dirty="0" smtClean="0">
                          <a:solidFill>
                            <a:schemeClr val="tx1"/>
                          </a:solidFill>
                          <a:effectLst/>
                        </a:rPr>
                        <a:t> or </a:t>
                      </a:r>
                      <a:r>
                        <a:rPr lang="en-US" sz="1400" dirty="0" smtClean="0">
                          <a:solidFill>
                            <a:schemeClr val="tx1"/>
                          </a:solidFill>
                          <a:effectLst/>
                        </a:rPr>
                        <a:t>using </a:t>
                      </a:r>
                      <a:r>
                        <a:rPr lang="en-US" sz="1400" dirty="0">
                          <a:solidFill>
                            <a:schemeClr val="tx1"/>
                          </a:solidFill>
                          <a:effectLst/>
                        </a:rPr>
                        <a:t>an  electronic whiteboard, </a:t>
                      </a:r>
                      <a:r>
                        <a:rPr lang="en-US" sz="1400" dirty="0" smtClean="0">
                          <a:solidFill>
                            <a:schemeClr val="tx1"/>
                          </a:solidFill>
                          <a:effectLst/>
                        </a:rPr>
                        <a:t>etc.</a:t>
                      </a:r>
                      <a:endParaRPr lang="en-US" sz="1400" dirty="0">
                        <a:solidFill>
                          <a:schemeClr val="tx1"/>
                        </a:solidFill>
                        <a:effectLst/>
                      </a:endParaRPr>
                    </a:p>
                    <a:p>
                      <a:pPr marL="0" marR="0">
                        <a:lnSpc>
                          <a:spcPct val="115000"/>
                        </a:lnSpc>
                        <a:spcBef>
                          <a:spcPts val="0"/>
                        </a:spcBef>
                        <a:spcAft>
                          <a:spcPts val="0"/>
                        </a:spcAft>
                      </a:pPr>
                      <a:r>
                        <a:rPr lang="en-US" sz="1400" dirty="0">
                          <a:solidFill>
                            <a:schemeClr val="tx1"/>
                          </a:solidFill>
                          <a:effectLst/>
                        </a:rPr>
                        <a:t> </a:t>
                      </a:r>
                      <a:endParaRPr lang="en-US" sz="1400" dirty="0">
                        <a:solidFill>
                          <a:schemeClr val="tx1"/>
                        </a:solidFill>
                        <a:effectLst/>
                        <a:latin typeface="Calibri"/>
                        <a:ea typeface="Calibri"/>
                        <a:cs typeface="Times New Roman"/>
                      </a:endParaRPr>
                    </a:p>
                  </a:txBody>
                  <a:tcPr marL="68580" marR="68580" marT="0" marB="0">
                    <a:no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237957541"/>
              </p:ext>
            </p:extLst>
          </p:nvPr>
        </p:nvGraphicFramePr>
        <p:xfrm>
          <a:off x="838200" y="2590800"/>
          <a:ext cx="7543800" cy="426720"/>
        </p:xfrm>
        <a:graphic>
          <a:graphicData uri="http://schemas.openxmlformats.org/drawingml/2006/table">
            <a:tbl>
              <a:tblPr firstRow="1" firstCol="1" bandRow="1">
                <a:tableStyleId>{5C22544A-7EE6-4342-B048-85BDC9FD1C3A}</a:tableStyleId>
              </a:tblPr>
              <a:tblGrid>
                <a:gridCol w="1905000"/>
                <a:gridCol w="5638800"/>
              </a:tblGrid>
              <a:tr h="426720">
                <a:tc>
                  <a:txBody>
                    <a:bodyPr/>
                    <a:lstStyle/>
                    <a:p>
                      <a:pPr marL="0" marR="0">
                        <a:lnSpc>
                          <a:spcPct val="115000"/>
                        </a:lnSpc>
                        <a:spcBef>
                          <a:spcPts val="0"/>
                        </a:spcBef>
                        <a:spcAft>
                          <a:spcPts val="0"/>
                        </a:spcAft>
                      </a:pPr>
                      <a:r>
                        <a:rPr lang="en-US" sz="1400" dirty="0" smtClean="0">
                          <a:solidFill>
                            <a:schemeClr val="tx1"/>
                          </a:solidFill>
                          <a:effectLst/>
                        </a:rPr>
                        <a:t>Uses </a:t>
                      </a:r>
                      <a:r>
                        <a:rPr lang="en-US" sz="1400" dirty="0">
                          <a:solidFill>
                            <a:schemeClr val="tx1"/>
                          </a:solidFill>
                          <a:effectLst/>
                        </a:rPr>
                        <a:t>safety techniques</a:t>
                      </a:r>
                      <a:endParaRPr lang="en-US" sz="1400" dirty="0">
                        <a:solidFill>
                          <a:schemeClr val="tx1"/>
                        </a:solidFill>
                        <a:effectLst/>
                        <a:latin typeface="Calibri"/>
                        <a:ea typeface="Calibri"/>
                        <a:cs typeface="Times New Roman"/>
                      </a:endParaRPr>
                    </a:p>
                  </a:txBody>
                  <a:tcPr marL="68580" marR="68580" marT="0" marB="0">
                    <a:noFill/>
                  </a:tcPr>
                </a:tc>
                <a:tc>
                  <a:txBody>
                    <a:bodyPr/>
                    <a:lstStyle/>
                    <a:p>
                      <a:pPr marL="0" marR="0">
                        <a:spcBef>
                          <a:spcPts val="0"/>
                        </a:spcBef>
                        <a:spcAft>
                          <a:spcPts val="0"/>
                        </a:spcAft>
                      </a:pPr>
                      <a:r>
                        <a:rPr lang="en-US" sz="1400" dirty="0">
                          <a:solidFill>
                            <a:schemeClr val="tx1"/>
                          </a:solidFill>
                          <a:effectLst/>
                        </a:rPr>
                        <a:t>Including safe use, storage, and disposal of materials must be </a:t>
                      </a:r>
                      <a:r>
                        <a:rPr lang="en-US" sz="1400" dirty="0" smtClean="0">
                          <a:solidFill>
                            <a:schemeClr val="tx1"/>
                          </a:solidFill>
                          <a:effectLst/>
                        </a:rPr>
                        <a:t>observed ; use of safety</a:t>
                      </a:r>
                      <a:r>
                        <a:rPr lang="en-US" sz="1400" baseline="0" dirty="0" smtClean="0">
                          <a:solidFill>
                            <a:schemeClr val="tx1"/>
                          </a:solidFill>
                          <a:effectLst/>
                        </a:rPr>
                        <a:t> techniques must be </a:t>
                      </a:r>
                      <a:r>
                        <a:rPr lang="en-US" sz="1400" dirty="0" smtClean="0">
                          <a:solidFill>
                            <a:schemeClr val="tx1"/>
                          </a:solidFill>
                          <a:effectLst/>
                        </a:rPr>
                        <a:t>in evidence</a:t>
                      </a:r>
                      <a:endParaRPr lang="en-US" sz="1400" dirty="0">
                        <a:solidFill>
                          <a:schemeClr val="tx1"/>
                        </a:solidFill>
                        <a:effectLst/>
                        <a:latin typeface="Times New Roman"/>
                        <a:ea typeface="Calibri"/>
                        <a:cs typeface="Times New Roman"/>
                      </a:endParaRPr>
                    </a:p>
                  </a:txBody>
                  <a:tcPr marL="68580" marR="68580" marT="0" marB="0">
                    <a:no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819447075"/>
              </p:ext>
            </p:extLst>
          </p:nvPr>
        </p:nvGraphicFramePr>
        <p:xfrm>
          <a:off x="838200" y="5334000"/>
          <a:ext cx="7848600" cy="721678"/>
        </p:xfrm>
        <a:graphic>
          <a:graphicData uri="http://schemas.openxmlformats.org/drawingml/2006/table">
            <a:tbl>
              <a:tblPr firstRow="1" firstCol="1" bandRow="1">
                <a:tableStyleId>{5C22544A-7EE6-4342-B048-85BDC9FD1C3A}</a:tableStyleId>
              </a:tblPr>
              <a:tblGrid>
                <a:gridCol w="1905000"/>
                <a:gridCol w="5943600"/>
              </a:tblGrid>
              <a:tr h="609600">
                <a:tc>
                  <a:txBody>
                    <a:bodyPr/>
                    <a:lstStyle/>
                    <a:p>
                      <a:pPr marL="0" marR="0">
                        <a:lnSpc>
                          <a:spcPct val="115000"/>
                        </a:lnSpc>
                        <a:spcBef>
                          <a:spcPts val="0"/>
                        </a:spcBef>
                        <a:spcAft>
                          <a:spcPts val="0"/>
                        </a:spcAft>
                      </a:pPr>
                      <a:r>
                        <a:rPr lang="en-US" sz="1400" dirty="0" smtClean="0">
                          <a:solidFill>
                            <a:schemeClr val="tx1"/>
                          </a:solidFill>
                          <a:effectLst/>
                        </a:rPr>
                        <a:t>Organizes </a:t>
                      </a:r>
                      <a:r>
                        <a:rPr lang="en-US" sz="1400" dirty="0">
                          <a:solidFill>
                            <a:schemeClr val="tx1"/>
                          </a:solidFill>
                          <a:effectLst/>
                        </a:rPr>
                        <a:t>data into graphs, tables, and charts</a:t>
                      </a:r>
                      <a:endParaRPr lang="en-US" sz="1400" dirty="0">
                        <a:solidFill>
                          <a:schemeClr val="tx1"/>
                        </a:solidFill>
                        <a:effectLst/>
                        <a:latin typeface="Calibri"/>
                        <a:ea typeface="Calibri"/>
                        <a:cs typeface="Times New Roman"/>
                      </a:endParaRPr>
                    </a:p>
                  </a:txBody>
                  <a:tcPr marL="68580" marR="68580" marT="0" marB="0">
                    <a:noFill/>
                  </a:tcPr>
                </a:tc>
                <a:tc>
                  <a:txBody>
                    <a:bodyPr/>
                    <a:lstStyle/>
                    <a:p>
                      <a:pPr marL="0" marR="0">
                        <a:lnSpc>
                          <a:spcPct val="115000"/>
                        </a:lnSpc>
                        <a:spcBef>
                          <a:spcPts val="0"/>
                        </a:spcBef>
                        <a:spcAft>
                          <a:spcPts val="0"/>
                        </a:spcAft>
                      </a:pPr>
                      <a:r>
                        <a:rPr lang="en-US" sz="1400" dirty="0">
                          <a:solidFill>
                            <a:schemeClr val="tx1"/>
                          </a:solidFill>
                          <a:effectLst/>
                        </a:rPr>
                        <a:t>Places information </a:t>
                      </a:r>
                      <a:r>
                        <a:rPr lang="en-US" sz="1400" dirty="0" smtClean="0">
                          <a:solidFill>
                            <a:schemeClr val="tx1"/>
                          </a:solidFill>
                          <a:effectLst/>
                        </a:rPr>
                        <a:t>from scientific inquiry or investigation into </a:t>
                      </a:r>
                      <a:r>
                        <a:rPr lang="en-US" sz="1400" dirty="0">
                          <a:solidFill>
                            <a:schemeClr val="tx1"/>
                          </a:solidFill>
                          <a:effectLst/>
                        </a:rPr>
                        <a:t>a table, chart, or graph </a:t>
                      </a:r>
                      <a:r>
                        <a:rPr lang="en-US" sz="1400" dirty="0" smtClean="0">
                          <a:solidFill>
                            <a:schemeClr val="tx1"/>
                          </a:solidFill>
                          <a:effectLst/>
                        </a:rPr>
                        <a:t>format; chart/table/graph must be included in the evidence</a:t>
                      </a:r>
                      <a:endParaRPr lang="en-US" sz="1400" dirty="0">
                        <a:solidFill>
                          <a:schemeClr val="tx1"/>
                        </a:solidFill>
                        <a:effectLst/>
                        <a:latin typeface="Calibri"/>
                        <a:ea typeface="Calibri"/>
                        <a:cs typeface="Times New Roman"/>
                      </a:endParaRPr>
                    </a:p>
                  </a:txBody>
                  <a:tcPr marL="68580" marR="68580" marT="0" marB="0">
                    <a:noFill/>
                  </a:tcPr>
                </a:tc>
              </a:tr>
            </a:tbl>
          </a:graphicData>
        </a:graphic>
      </p:graphicFrame>
    </p:spTree>
    <p:extLst>
      <p:ext uri="{BB962C8B-B14F-4D97-AF65-F5344CB8AC3E}">
        <p14:creationId xmlns:p14="http://schemas.microsoft.com/office/powerpoint/2010/main" val="52227283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1143000"/>
          </a:xfrm>
        </p:spPr>
        <p:txBody>
          <a:bodyPr/>
          <a:lstStyle/>
          <a:p>
            <a:r>
              <a:rPr lang="en-US" sz="4000" dirty="0" smtClean="0"/>
              <a:t>Tips for the Characteristic of Science</a:t>
            </a:r>
            <a:endParaRPr lang="en-US" sz="4000" dirty="0"/>
          </a:p>
        </p:txBody>
      </p:sp>
      <p:sp>
        <p:nvSpPr>
          <p:cNvPr id="3" name="Content Placeholder 2"/>
          <p:cNvSpPr>
            <a:spLocks noGrp="1"/>
          </p:cNvSpPr>
          <p:nvPr>
            <p:ph idx="1"/>
          </p:nvPr>
        </p:nvSpPr>
        <p:spPr>
          <a:xfrm>
            <a:off x="609600" y="1447800"/>
            <a:ext cx="8001000" cy="4525963"/>
          </a:xfrm>
        </p:spPr>
        <p:txBody>
          <a:bodyPr/>
          <a:lstStyle/>
          <a:p>
            <a:r>
              <a:rPr lang="en-US" sz="2400" dirty="0" smtClean="0"/>
              <a:t>It is recommended that the Characteristic of Science </a:t>
            </a:r>
            <a:r>
              <a:rPr lang="en-US" sz="2400" dirty="0"/>
              <a:t>(CoS) </a:t>
            </a:r>
            <a:r>
              <a:rPr lang="en-US" sz="2400" dirty="0" smtClean="0"/>
              <a:t>be </a:t>
            </a:r>
            <a:r>
              <a:rPr lang="en-US" sz="2400" b="1" dirty="0" smtClean="0"/>
              <a:t>identified on the evidence on which it is included</a:t>
            </a:r>
            <a:r>
              <a:rPr lang="en-US" sz="2400" dirty="0" smtClean="0"/>
              <a:t>.</a:t>
            </a:r>
          </a:p>
          <a:p>
            <a:pPr lvl="1"/>
            <a:r>
              <a:rPr lang="en-US" sz="2400" dirty="0" smtClean="0"/>
              <a:t>Although this is NOT a requirement, it would serve as a reminder to the teacher that the Characteristic of Science indicated on the Entry Sheet is present in the evidence,</a:t>
            </a:r>
          </a:p>
          <a:p>
            <a:pPr lvl="1"/>
            <a:r>
              <a:rPr lang="en-US" sz="2400" dirty="0" smtClean="0"/>
              <a:t>AND it would help the portfolio reviewer whose job it is to look for the co-requisite CoS as part of the documentation.</a:t>
            </a:r>
          </a:p>
          <a:p>
            <a:r>
              <a:rPr lang="en-US" sz="2400" dirty="0" smtClean="0"/>
              <a:t>Remember to reset the Entry Sheet when you move on to the next student to avoid having the wrong CoS recorded.</a:t>
            </a:r>
          </a:p>
          <a:p>
            <a:endParaRPr lang="en-US" dirty="0" smtClean="0"/>
          </a:p>
          <a:p>
            <a:endParaRPr lang="en-US" dirty="0"/>
          </a:p>
        </p:txBody>
      </p:sp>
      <p:sp>
        <p:nvSpPr>
          <p:cNvPr id="4" name="Slide Number Placeholder 3"/>
          <p:cNvSpPr>
            <a:spLocks noGrp="1"/>
          </p:cNvSpPr>
          <p:nvPr>
            <p:ph type="sldNum" sz="quarter" idx="4294967295"/>
          </p:nvPr>
        </p:nvSpPr>
        <p:spPr>
          <a:xfrm>
            <a:off x="8458200" y="6461499"/>
            <a:ext cx="609600" cy="365125"/>
          </a:xfrm>
          <a:prstGeom prst="rect">
            <a:avLst/>
          </a:prstGeom>
        </p:spPr>
        <p:txBody>
          <a:bodyPr/>
          <a:lstStyle/>
          <a:p>
            <a:pPr>
              <a:defRPr/>
            </a:pPr>
            <a:fld id="{18D6BBE3-2A52-4E0B-96BB-5B1F26ADCEA2}" type="slidenum">
              <a:rPr lang="en-US" smtClean="0"/>
              <a:pPr>
                <a:defRPr/>
              </a:pPr>
              <a:t>73</a:t>
            </a:fld>
            <a:endParaRPr lang="en-US" dirty="0"/>
          </a:p>
        </p:txBody>
      </p:sp>
    </p:spTree>
    <p:extLst>
      <p:ext uri="{BB962C8B-B14F-4D97-AF65-F5344CB8AC3E}">
        <p14:creationId xmlns:p14="http://schemas.microsoft.com/office/powerpoint/2010/main" val="105648454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381000" y="533400"/>
            <a:ext cx="8229600" cy="990600"/>
          </a:xfrm>
        </p:spPr>
        <p:txBody>
          <a:bodyPr/>
          <a:lstStyle/>
          <a:p>
            <a:pPr eaLnBrk="1" hangingPunct="1"/>
            <a:r>
              <a:rPr lang="en-US" sz="4000" dirty="0" smtClean="0"/>
              <a:t>Contact Information</a:t>
            </a:r>
          </a:p>
        </p:txBody>
      </p:sp>
      <p:sp>
        <p:nvSpPr>
          <p:cNvPr id="68611" name="Rectangle 3"/>
          <p:cNvSpPr>
            <a:spLocks noGrp="1" noChangeArrowheads="1"/>
          </p:cNvSpPr>
          <p:nvPr>
            <p:ph type="body" idx="4294967295"/>
          </p:nvPr>
        </p:nvSpPr>
        <p:spPr>
          <a:xfrm>
            <a:off x="457200" y="1676400"/>
            <a:ext cx="8458200" cy="4114800"/>
          </a:xfrm>
        </p:spPr>
        <p:txBody>
          <a:bodyPr/>
          <a:lstStyle/>
          <a:p>
            <a:pPr algn="ctr" eaLnBrk="1" hangingPunct="1">
              <a:buFont typeface="Arial" charset="0"/>
              <a:buNone/>
              <a:defRPr/>
            </a:pPr>
            <a:r>
              <a:rPr lang="en-US" dirty="0" smtClean="0"/>
              <a:t>Questions About Test Administration</a:t>
            </a:r>
            <a:r>
              <a:rPr lang="en-US" sz="2000" dirty="0" smtClean="0"/>
              <a:t> </a:t>
            </a:r>
          </a:p>
          <a:p>
            <a:pPr eaLnBrk="1" hangingPunct="1">
              <a:buFont typeface="Arial" charset="0"/>
              <a:buNone/>
              <a:defRPr/>
            </a:pPr>
            <a:endParaRPr lang="en-US" sz="2000" dirty="0" smtClean="0"/>
          </a:p>
          <a:p>
            <a:pPr eaLnBrk="1" hangingPunct="1">
              <a:buClr>
                <a:srgbClr val="CC6600"/>
              </a:buClr>
              <a:buFont typeface="Wingdings" pitchFamily="2" charset="2"/>
              <a:buChar char="Ø"/>
              <a:defRPr/>
            </a:pPr>
            <a:r>
              <a:rPr lang="en-US" sz="2800" b="1" dirty="0"/>
              <a:t>Call:</a:t>
            </a:r>
            <a:r>
              <a:rPr lang="en-US" sz="2800" dirty="0"/>
              <a:t>	GaDOE Assessment Administration Division </a:t>
            </a:r>
          </a:p>
          <a:p>
            <a:pPr marL="0" indent="0" eaLnBrk="1" hangingPunct="1">
              <a:buClr>
                <a:srgbClr val="CC6600"/>
              </a:buClr>
              <a:buFont typeface="Arial" charset="0"/>
              <a:buNone/>
              <a:defRPr/>
            </a:pPr>
            <a:r>
              <a:rPr lang="en-US" sz="2800" dirty="0"/>
              <a:t>	           Toll free  (800) 634-4106</a:t>
            </a:r>
          </a:p>
          <a:p>
            <a:pPr marL="0" indent="0" eaLnBrk="1" hangingPunct="1">
              <a:buClr>
                <a:srgbClr val="CC6600"/>
              </a:buClr>
              <a:buFont typeface="Arial" charset="0"/>
              <a:buNone/>
              <a:defRPr/>
            </a:pPr>
            <a:endParaRPr lang="en-US" sz="1200" dirty="0" smtClean="0"/>
          </a:p>
          <a:p>
            <a:pPr eaLnBrk="1" hangingPunct="1">
              <a:buClr>
                <a:srgbClr val="CC6600"/>
              </a:buClr>
              <a:buFont typeface="Wingdings" pitchFamily="2" charset="2"/>
              <a:buChar char="Ø"/>
              <a:defRPr/>
            </a:pPr>
            <a:r>
              <a:rPr lang="en-US" sz="2800" b="1" dirty="0"/>
              <a:t>Contact:  </a:t>
            </a:r>
            <a:r>
              <a:rPr lang="en-US" sz="2800" dirty="0"/>
              <a:t>	Deborah Houston, Assessment Specialist  			(404) 657-0251</a:t>
            </a:r>
            <a:r>
              <a:rPr lang="en-US" sz="2400" dirty="0"/>
              <a:t> </a:t>
            </a:r>
            <a:endParaRPr lang="en-US" sz="1200" dirty="0"/>
          </a:p>
          <a:p>
            <a:pPr marL="0" indent="0" eaLnBrk="1" hangingPunct="1">
              <a:buClr>
                <a:srgbClr val="CC6600"/>
              </a:buClr>
              <a:buFont typeface="Arial" charset="0"/>
              <a:buNone/>
              <a:defRPr/>
            </a:pPr>
            <a:endParaRPr lang="en-US" sz="1200" dirty="0" smtClean="0"/>
          </a:p>
          <a:p>
            <a:pPr eaLnBrk="1" hangingPunct="1">
              <a:buClr>
                <a:srgbClr val="CC6600"/>
              </a:buClr>
              <a:buFont typeface="Wingdings" pitchFamily="2" charset="2"/>
              <a:buChar char="Ø"/>
              <a:defRPr/>
            </a:pPr>
            <a:r>
              <a:rPr lang="en-US" sz="2800" b="1" dirty="0" smtClean="0"/>
              <a:t>Email: </a:t>
            </a:r>
            <a:r>
              <a:rPr lang="en-US" sz="2800" dirty="0" smtClean="0"/>
              <a:t>	dhouston@doe.k12.ga.us</a:t>
            </a:r>
          </a:p>
          <a:p>
            <a:pPr eaLnBrk="1" hangingPunct="1">
              <a:buFont typeface="Arial" charset="0"/>
              <a:buNone/>
              <a:defRPr/>
            </a:pPr>
            <a:endParaRPr lang="en-US" sz="2400" dirty="0" smtClean="0"/>
          </a:p>
          <a:p>
            <a:pPr eaLnBrk="1" hangingPunct="1">
              <a:defRPr/>
            </a:pPr>
            <a:endParaRPr lang="en-US" sz="2400" dirty="0" smtClean="0"/>
          </a:p>
        </p:txBody>
      </p:sp>
      <p:sp>
        <p:nvSpPr>
          <p:cNvPr id="4" name="Slide Number Placeholder 3"/>
          <p:cNvSpPr>
            <a:spLocks noGrp="1"/>
          </p:cNvSpPr>
          <p:nvPr>
            <p:ph type="sldNum" sz="quarter" idx="11"/>
          </p:nvPr>
        </p:nvSpPr>
        <p:spPr/>
        <p:txBody>
          <a:bodyPr/>
          <a:lstStyle/>
          <a:p>
            <a:pPr>
              <a:defRPr/>
            </a:pPr>
            <a:fld id="{0E7B8B06-F82D-40EE-9E89-DF3458184AF0}" type="slidenum">
              <a:rPr lang="en-US" smtClean="0"/>
              <a:pPr>
                <a:defRPr/>
              </a:pPr>
              <a:t>74</a:t>
            </a:fld>
            <a:endParaRPr lang="en-US" dirty="0"/>
          </a:p>
        </p:txBody>
      </p:sp>
    </p:spTree>
    <p:extLst>
      <p:ext uri="{BB962C8B-B14F-4D97-AF65-F5344CB8AC3E}">
        <p14:creationId xmlns:p14="http://schemas.microsoft.com/office/powerpoint/2010/main" val="1628594925"/>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title"/>
          </p:nvPr>
        </p:nvSpPr>
        <p:spPr>
          <a:xfrm>
            <a:off x="457200" y="304800"/>
            <a:ext cx="8229600" cy="1066800"/>
          </a:xfrm>
        </p:spPr>
        <p:txBody>
          <a:bodyPr/>
          <a:lstStyle/>
          <a:p>
            <a:pPr eaLnBrk="1" hangingPunct="1"/>
            <a:r>
              <a:rPr lang="en-US" sz="4000" dirty="0" smtClean="0"/>
              <a:t>Contact Information</a:t>
            </a:r>
          </a:p>
        </p:txBody>
      </p:sp>
      <p:sp>
        <p:nvSpPr>
          <p:cNvPr id="69635" name="Rectangle 3"/>
          <p:cNvSpPr>
            <a:spLocks noGrp="1"/>
          </p:cNvSpPr>
          <p:nvPr>
            <p:ph type="body" idx="1"/>
          </p:nvPr>
        </p:nvSpPr>
        <p:spPr>
          <a:xfrm>
            <a:off x="457200" y="1447800"/>
            <a:ext cx="8229600" cy="4267200"/>
          </a:xfrm>
        </p:spPr>
        <p:txBody>
          <a:bodyPr/>
          <a:lstStyle/>
          <a:p>
            <a:pPr marL="857250" lvl="1" indent="-457200" algn="ctr" eaLnBrk="1" hangingPunct="1">
              <a:buFont typeface="Arial" charset="0"/>
              <a:buNone/>
              <a:defRPr/>
            </a:pPr>
            <a:r>
              <a:rPr lang="en-US" dirty="0" smtClean="0"/>
              <a:t>For information about access to the state-mandated content standards for students with significant cognitive disabilities</a:t>
            </a:r>
          </a:p>
          <a:p>
            <a:pPr marL="457200" indent="-457200" algn="ctr" eaLnBrk="1" hangingPunct="1">
              <a:buFont typeface="Arial" charset="0"/>
              <a:buNone/>
              <a:defRPr/>
            </a:pPr>
            <a:endParaRPr lang="en-US" sz="2000" dirty="0" smtClean="0"/>
          </a:p>
          <a:p>
            <a:pPr eaLnBrk="1" hangingPunct="1">
              <a:buClr>
                <a:srgbClr val="CC6600"/>
              </a:buClr>
              <a:buFont typeface="Wingdings" pitchFamily="2" charset="2"/>
              <a:buChar char="Ø"/>
              <a:defRPr/>
            </a:pPr>
            <a:r>
              <a:rPr lang="en-US" sz="2800" b="1" dirty="0" smtClean="0"/>
              <a:t>Contact:  </a:t>
            </a:r>
            <a:r>
              <a:rPr lang="en-US" sz="2800" dirty="0" smtClean="0"/>
              <a:t>	Kayse Harshaw</a:t>
            </a:r>
          </a:p>
          <a:p>
            <a:pPr marL="0" indent="0" eaLnBrk="1" hangingPunct="1">
              <a:buClr>
                <a:srgbClr val="CC6600"/>
              </a:buClr>
              <a:buFont typeface="Arial" charset="0"/>
              <a:buNone/>
              <a:defRPr/>
            </a:pPr>
            <a:r>
              <a:rPr lang="en-US" sz="2800" dirty="0"/>
              <a:t>	</a:t>
            </a:r>
            <a:r>
              <a:rPr lang="en-US" sz="2800" dirty="0" smtClean="0"/>
              <a:t>	Division for Special Education Services</a:t>
            </a:r>
          </a:p>
          <a:p>
            <a:pPr marL="0" indent="0" eaLnBrk="1" hangingPunct="1">
              <a:buClr>
                <a:srgbClr val="CC6600"/>
              </a:buClr>
              <a:buFont typeface="Arial" charset="0"/>
              <a:buNone/>
              <a:defRPr/>
            </a:pPr>
            <a:endParaRPr lang="en-US" sz="1200" dirty="0" smtClean="0"/>
          </a:p>
          <a:p>
            <a:pPr eaLnBrk="1" hangingPunct="1">
              <a:buClr>
                <a:srgbClr val="CC6600"/>
              </a:buClr>
              <a:buFont typeface="Wingdings" pitchFamily="2" charset="2"/>
              <a:buChar char="Ø"/>
              <a:defRPr/>
            </a:pPr>
            <a:r>
              <a:rPr lang="en-US" sz="2800" b="1" dirty="0" smtClean="0"/>
              <a:t>Call: </a:t>
            </a:r>
            <a:r>
              <a:rPr lang="en-US" sz="2800" dirty="0" smtClean="0"/>
              <a:t>	(404) 463-5281  </a:t>
            </a:r>
          </a:p>
          <a:p>
            <a:pPr marL="0" indent="0" eaLnBrk="1" hangingPunct="1">
              <a:buClr>
                <a:srgbClr val="CC6600"/>
              </a:buClr>
              <a:buFont typeface="Arial" charset="0"/>
              <a:buNone/>
              <a:defRPr/>
            </a:pPr>
            <a:endParaRPr lang="en-US" sz="1200" dirty="0" smtClean="0"/>
          </a:p>
          <a:p>
            <a:pPr eaLnBrk="1" hangingPunct="1">
              <a:buClr>
                <a:srgbClr val="CC6600"/>
              </a:buClr>
              <a:buFont typeface="Wingdings" pitchFamily="2" charset="2"/>
              <a:buChar char="Ø"/>
              <a:defRPr/>
            </a:pPr>
            <a:r>
              <a:rPr lang="en-US" sz="2800" b="1" dirty="0" smtClean="0"/>
              <a:t>E-Mail:</a:t>
            </a:r>
            <a:r>
              <a:rPr lang="en-US" sz="2800" dirty="0" smtClean="0"/>
              <a:t>	Sharshaw@doe.k12.ga.us</a:t>
            </a:r>
            <a:endParaRPr lang="en-US" dirty="0" smtClean="0"/>
          </a:p>
          <a:p>
            <a:pPr marL="457200" indent="-457200" eaLnBrk="1" hangingPunct="1">
              <a:defRPr/>
            </a:pPr>
            <a:endParaRPr lang="en-US" dirty="0" smtClean="0"/>
          </a:p>
        </p:txBody>
      </p:sp>
      <p:sp>
        <p:nvSpPr>
          <p:cNvPr id="4" name="Slide Number Placeholder 3"/>
          <p:cNvSpPr>
            <a:spLocks noGrp="1"/>
          </p:cNvSpPr>
          <p:nvPr>
            <p:ph type="sldNum" sz="quarter" idx="4294967295"/>
          </p:nvPr>
        </p:nvSpPr>
        <p:spPr>
          <a:xfrm>
            <a:off x="8077200" y="6356350"/>
            <a:ext cx="609600" cy="365125"/>
          </a:xfrm>
          <a:prstGeom prst="rect">
            <a:avLst/>
          </a:prstGeom>
        </p:spPr>
        <p:txBody>
          <a:bodyPr/>
          <a:lstStyle/>
          <a:p>
            <a:pPr>
              <a:defRPr/>
            </a:pPr>
            <a:fld id="{E5A2B80E-6552-4806-8782-FC01D6208D73}" type="slidenum">
              <a:rPr lang="en-US" smtClean="0"/>
              <a:pPr>
                <a:defRPr/>
              </a:pPr>
              <a:t>75</a:t>
            </a:fld>
            <a:endParaRPr lang="en-US" dirty="0"/>
          </a:p>
        </p:txBody>
      </p:sp>
    </p:spTree>
    <p:extLst>
      <p:ext uri="{BB962C8B-B14F-4D97-AF65-F5344CB8AC3E}">
        <p14:creationId xmlns:p14="http://schemas.microsoft.com/office/powerpoint/2010/main" val="2529806973"/>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609600" y="533400"/>
            <a:ext cx="8229600" cy="685800"/>
          </a:xfrm>
        </p:spPr>
        <p:txBody>
          <a:bodyPr/>
          <a:lstStyle/>
          <a:p>
            <a:pPr eaLnBrk="1" hangingPunct="1"/>
            <a:r>
              <a:rPr lang="en-US" sz="4000" dirty="0" smtClean="0"/>
              <a:t>Contact Information</a:t>
            </a:r>
          </a:p>
        </p:txBody>
      </p:sp>
      <p:sp>
        <p:nvSpPr>
          <p:cNvPr id="69635" name="Rectangle 3"/>
          <p:cNvSpPr>
            <a:spLocks noGrp="1" noChangeArrowheads="1"/>
          </p:cNvSpPr>
          <p:nvPr>
            <p:ph type="body" idx="4294967295"/>
          </p:nvPr>
        </p:nvSpPr>
        <p:spPr>
          <a:xfrm>
            <a:off x="381000" y="1524000"/>
            <a:ext cx="8534400" cy="3048000"/>
          </a:xfrm>
        </p:spPr>
        <p:txBody>
          <a:bodyPr/>
          <a:lstStyle/>
          <a:p>
            <a:pPr eaLnBrk="1" hangingPunct="1">
              <a:lnSpc>
                <a:spcPct val="90000"/>
              </a:lnSpc>
              <a:buFont typeface="Arial" charset="0"/>
              <a:buNone/>
            </a:pPr>
            <a:r>
              <a:rPr lang="en-US" sz="2800" dirty="0" smtClean="0"/>
              <a:t>Questions About Materials, Distribution, or Collection</a:t>
            </a:r>
          </a:p>
          <a:p>
            <a:pPr eaLnBrk="1" hangingPunct="1">
              <a:lnSpc>
                <a:spcPct val="90000"/>
              </a:lnSpc>
              <a:buFont typeface="Arial" charset="0"/>
              <a:buNone/>
            </a:pPr>
            <a:endParaRPr lang="en-US" sz="2400" dirty="0" smtClean="0"/>
          </a:p>
          <a:p>
            <a:pPr eaLnBrk="1" hangingPunct="1">
              <a:lnSpc>
                <a:spcPct val="90000"/>
              </a:lnSpc>
              <a:buClr>
                <a:srgbClr val="CC6600"/>
              </a:buClr>
              <a:buFont typeface="Wingdings" pitchFamily="2" charset="2"/>
              <a:buChar char="Ø"/>
            </a:pPr>
            <a:r>
              <a:rPr lang="en-US" sz="2800" b="1" dirty="0" smtClean="0"/>
              <a:t>Call:</a:t>
            </a:r>
            <a:r>
              <a:rPr lang="en-US" sz="2800" dirty="0" smtClean="0"/>
              <a:t>	</a:t>
            </a:r>
            <a:r>
              <a:rPr lang="en-US" sz="2800" dirty="0" err="1" smtClean="0"/>
              <a:t>Questar’s</a:t>
            </a:r>
            <a:r>
              <a:rPr lang="en-US" sz="2800" dirty="0" smtClean="0"/>
              <a:t> GAA Customer Service 				Toll free  (866) 997-0698</a:t>
            </a:r>
          </a:p>
          <a:p>
            <a:pPr eaLnBrk="1" hangingPunct="1">
              <a:lnSpc>
                <a:spcPct val="90000"/>
              </a:lnSpc>
              <a:buFont typeface="Arial" charset="0"/>
              <a:buNone/>
            </a:pPr>
            <a:endParaRPr lang="en-US" sz="2800" dirty="0" smtClean="0"/>
          </a:p>
          <a:p>
            <a:pPr eaLnBrk="1" hangingPunct="1">
              <a:lnSpc>
                <a:spcPct val="90000"/>
              </a:lnSpc>
              <a:buClr>
                <a:srgbClr val="CC6600"/>
              </a:buClr>
              <a:buFont typeface="Wingdings" pitchFamily="2" charset="2"/>
              <a:buChar char="Ø"/>
            </a:pPr>
            <a:r>
              <a:rPr lang="en-US" sz="2800" b="1" dirty="0" smtClean="0"/>
              <a:t>Email:</a:t>
            </a:r>
            <a:r>
              <a:rPr lang="en-US" sz="2800" dirty="0" smtClean="0"/>
              <a:t>	</a:t>
            </a:r>
            <a:r>
              <a:rPr lang="en-US" sz="2800" dirty="0" err="1" smtClean="0"/>
              <a:t>Questar’s</a:t>
            </a:r>
            <a:r>
              <a:rPr lang="en-US" sz="2800" dirty="0" smtClean="0"/>
              <a:t> GAA Customer Service 				GA@QuestarAI.com</a:t>
            </a:r>
          </a:p>
          <a:p>
            <a:pPr eaLnBrk="1" hangingPunct="1">
              <a:lnSpc>
                <a:spcPct val="90000"/>
              </a:lnSpc>
            </a:pPr>
            <a:endParaRPr lang="en-US" dirty="0" smtClean="0"/>
          </a:p>
        </p:txBody>
      </p:sp>
      <p:sp>
        <p:nvSpPr>
          <p:cNvPr id="4" name="Slide Number Placeholder 3"/>
          <p:cNvSpPr>
            <a:spLocks noGrp="1"/>
          </p:cNvSpPr>
          <p:nvPr>
            <p:ph type="sldNum" sz="quarter" idx="11"/>
          </p:nvPr>
        </p:nvSpPr>
        <p:spPr/>
        <p:txBody>
          <a:bodyPr/>
          <a:lstStyle/>
          <a:p>
            <a:pPr>
              <a:defRPr/>
            </a:pPr>
            <a:fld id="{7E2A0C07-4535-4D41-8C28-28F34DFCEE73}" type="slidenum">
              <a:rPr lang="en-US" smtClean="0"/>
              <a:pPr>
                <a:defRPr/>
              </a:pPr>
              <a:t>76</a:t>
            </a:fld>
            <a:endParaRPr lang="en-US" dirty="0"/>
          </a:p>
        </p:txBody>
      </p:sp>
    </p:spTree>
    <p:extLst>
      <p:ext uri="{BB962C8B-B14F-4D97-AF65-F5344CB8AC3E}">
        <p14:creationId xmlns:p14="http://schemas.microsoft.com/office/powerpoint/2010/main" val="414521403"/>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p:cNvSpPr>
          <p:nvPr>
            <p:ph type="ctrTitle"/>
          </p:nvPr>
        </p:nvSpPr>
        <p:spPr>
          <a:xfrm>
            <a:off x="76200" y="1524000"/>
            <a:ext cx="9067800" cy="4114800"/>
          </a:xfrm>
        </p:spPr>
        <p:txBody>
          <a:bodyPr/>
          <a:lstStyle/>
          <a:p>
            <a:pPr>
              <a:defRPr/>
            </a:pPr>
            <a:r>
              <a:rPr lang="en-US" sz="3600" dirty="0" smtClean="0">
                <a:solidFill>
                  <a:srgbClr val="663300"/>
                </a:solidFill>
                <a:latin typeface="Georgia" pitchFamily="18" charset="0"/>
              </a:rPr>
              <a:t>Lessons Learned: </a:t>
            </a:r>
            <a:r>
              <a:rPr lang="en-US" sz="3600" dirty="0">
                <a:solidFill>
                  <a:srgbClr val="663300"/>
                </a:solidFill>
                <a:latin typeface="Georgia" pitchFamily="18" charset="0"/>
              </a:rPr>
              <a:t>Looking </a:t>
            </a:r>
            <a:r>
              <a:rPr lang="en-US" sz="3600" dirty="0" smtClean="0">
                <a:solidFill>
                  <a:srgbClr val="663300"/>
                </a:solidFill>
                <a:latin typeface="Georgia" pitchFamily="18" charset="0"/>
              </a:rPr>
              <a:t>Forward to the 2013-2014 Administration of the GAA</a:t>
            </a:r>
            <a:br>
              <a:rPr lang="en-US" sz="3600" dirty="0" smtClean="0">
                <a:solidFill>
                  <a:srgbClr val="663300"/>
                </a:solidFill>
                <a:latin typeface="Georgia" pitchFamily="18" charset="0"/>
              </a:rPr>
            </a:br>
            <a:r>
              <a:rPr lang="en-US" sz="800" dirty="0" smtClean="0">
                <a:solidFill>
                  <a:srgbClr val="663300"/>
                </a:solidFill>
                <a:latin typeface="Georgia" pitchFamily="18" charset="0"/>
              </a:rPr>
              <a:t/>
            </a:r>
            <a:br>
              <a:rPr lang="en-US" sz="800" dirty="0" smtClean="0">
                <a:solidFill>
                  <a:srgbClr val="663300"/>
                </a:solidFill>
                <a:latin typeface="Georgia" pitchFamily="18" charset="0"/>
              </a:rPr>
            </a:br>
            <a:r>
              <a:rPr lang="en-US" sz="3600" dirty="0" smtClean="0">
                <a:solidFill>
                  <a:srgbClr val="663300"/>
                </a:solidFill>
                <a:latin typeface="Georgia" pitchFamily="18" charset="0"/>
              </a:rPr>
              <a:t>Session </a:t>
            </a:r>
            <a:r>
              <a:rPr lang="en-US" sz="3600" dirty="0" smtClean="0">
                <a:solidFill>
                  <a:srgbClr val="663300"/>
                </a:solidFill>
                <a:latin typeface="Georgia" pitchFamily="18" charset="0"/>
              </a:rPr>
              <a:t>8 (2:30 PM)</a:t>
            </a:r>
            <a:br>
              <a:rPr lang="en-US" sz="3600" dirty="0" smtClean="0">
                <a:solidFill>
                  <a:srgbClr val="663300"/>
                </a:solidFill>
                <a:latin typeface="Georgia" pitchFamily="18" charset="0"/>
              </a:rPr>
            </a:br>
            <a:r>
              <a:rPr lang="en-US" sz="2800" u="sng" dirty="0">
                <a:latin typeface="Arial" pitchFamily="34" charset="0"/>
                <a:cs typeface="Arial" pitchFamily="34" charset="0"/>
                <a:hlinkClick r:id="rId2"/>
              </a:rPr>
              <a:t>https://sas.elluminate.com/m.jnlp?sid=2012003&amp;password=M.CBD17DD65C44B55EA718E7E33FAB50</a:t>
            </a:r>
            <a:r>
              <a:rPr lang="en-US" sz="3600" dirty="0" smtClean="0">
                <a:solidFill>
                  <a:srgbClr val="663300"/>
                </a:solidFill>
                <a:latin typeface="Georgia" pitchFamily="18" charset="0"/>
              </a:rPr>
              <a:t/>
            </a:r>
            <a:br>
              <a:rPr lang="en-US" sz="3600" dirty="0" smtClean="0">
                <a:solidFill>
                  <a:srgbClr val="663300"/>
                </a:solidFill>
                <a:latin typeface="Georgia" pitchFamily="18" charset="0"/>
              </a:rPr>
            </a:br>
            <a:r>
              <a:rPr lang="en-US" sz="1000" dirty="0" smtClean="0">
                <a:solidFill>
                  <a:srgbClr val="663300"/>
                </a:solidFill>
                <a:latin typeface="Georgia" pitchFamily="18" charset="0"/>
              </a:rPr>
              <a:t/>
            </a:r>
            <a:br>
              <a:rPr lang="en-US" sz="1000" dirty="0" smtClean="0">
                <a:solidFill>
                  <a:srgbClr val="663300"/>
                </a:solidFill>
                <a:latin typeface="Georgia" pitchFamily="18" charset="0"/>
              </a:rPr>
            </a:br>
            <a:r>
              <a:rPr lang="en-US" sz="2400" b="0" dirty="0"/>
              <a:t>	</a:t>
            </a:r>
            <a:endParaRPr lang="en-US" sz="2800" dirty="0" smtClean="0">
              <a:solidFill>
                <a:schemeClr val="accent2"/>
              </a:solidFill>
              <a:effectLst>
                <a:outerShdw blurRad="38100" dist="38100" dir="2700000" algn="tl">
                  <a:srgbClr val="C0C0C0"/>
                </a:outerShdw>
              </a:effectLst>
            </a:endParaRPr>
          </a:p>
        </p:txBody>
      </p:sp>
      <p:sp>
        <p:nvSpPr>
          <p:cNvPr id="4099" name="Rectangle 4"/>
          <p:cNvSpPr>
            <a:spLocks noGrp="1"/>
          </p:cNvSpPr>
          <p:nvPr>
            <p:ph type="subTitle" idx="1"/>
          </p:nvPr>
        </p:nvSpPr>
        <p:spPr>
          <a:xfrm>
            <a:off x="6350" y="685800"/>
            <a:ext cx="8991600" cy="762000"/>
          </a:xfrm>
        </p:spPr>
        <p:txBody>
          <a:bodyPr/>
          <a:lstStyle/>
          <a:p>
            <a:pPr eaLnBrk="1" hangingPunct="1"/>
            <a:r>
              <a:rPr lang="en-US" sz="4000" b="1" dirty="0" smtClean="0">
                <a:solidFill>
                  <a:srgbClr val="CC6600"/>
                </a:solidFill>
                <a:latin typeface="Georgia" pitchFamily="18" charset="0"/>
              </a:rPr>
              <a:t>Georgia Alternate Assessment</a:t>
            </a:r>
          </a:p>
        </p:txBody>
      </p:sp>
      <p:sp>
        <p:nvSpPr>
          <p:cNvPr id="2" name="Slide Number Placeholder 1"/>
          <p:cNvSpPr>
            <a:spLocks noGrp="1"/>
          </p:cNvSpPr>
          <p:nvPr>
            <p:ph type="sldNum" sz="quarter" idx="11"/>
          </p:nvPr>
        </p:nvSpPr>
        <p:spPr/>
        <p:txBody>
          <a:bodyPr/>
          <a:lstStyle/>
          <a:p>
            <a:pPr>
              <a:defRPr/>
            </a:pPr>
            <a:fld id="{BAACD29B-E829-44BD-9548-D5E53FEB531A}" type="slidenum">
              <a:rPr lang="en-US" smtClean="0"/>
              <a:pPr>
                <a:defRPr/>
              </a:pPr>
              <a:t>77</a:t>
            </a:fld>
            <a:endParaRPr lang="en-US" dirty="0"/>
          </a:p>
        </p:txBody>
      </p:sp>
    </p:spTree>
    <p:extLst>
      <p:ext uri="{BB962C8B-B14F-4D97-AF65-F5344CB8AC3E}">
        <p14:creationId xmlns:p14="http://schemas.microsoft.com/office/powerpoint/2010/main" val="359211486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1"/>
            <a:ext cx="8229600" cy="1143000"/>
          </a:xfrm>
        </p:spPr>
        <p:txBody>
          <a:bodyPr/>
          <a:lstStyle/>
          <a:p>
            <a:r>
              <a:rPr lang="en-US" sz="4000" dirty="0"/>
              <a:t>Alignment–Identifying the Skills</a:t>
            </a:r>
          </a:p>
        </p:txBody>
      </p:sp>
      <p:sp>
        <p:nvSpPr>
          <p:cNvPr id="3" name="Content Placeholder 2"/>
          <p:cNvSpPr>
            <a:spLocks noGrp="1"/>
          </p:cNvSpPr>
          <p:nvPr>
            <p:ph idx="1"/>
          </p:nvPr>
        </p:nvSpPr>
        <p:spPr>
          <a:xfrm>
            <a:off x="381000" y="1447800"/>
            <a:ext cx="8382000" cy="4525963"/>
          </a:xfrm>
        </p:spPr>
        <p:txBody>
          <a:bodyPr/>
          <a:lstStyle/>
          <a:p>
            <a:pPr marL="457200" lvl="1" indent="-457200">
              <a:buFont typeface="Arial" pitchFamily="34" charset="0"/>
              <a:buChar char="•"/>
            </a:pPr>
            <a:r>
              <a:rPr lang="en-US" dirty="0"/>
              <a:t>When the standard </a:t>
            </a:r>
            <a:r>
              <a:rPr lang="en-US" b="1" dirty="0" smtClean="0"/>
              <a:t>IS</a:t>
            </a:r>
            <a:r>
              <a:rPr lang="en-US" dirty="0" smtClean="0"/>
              <a:t> </a:t>
            </a:r>
            <a:r>
              <a:rPr lang="en-US" dirty="0"/>
              <a:t>broken down into elements</a:t>
            </a:r>
            <a:r>
              <a:rPr lang="en-US" dirty="0" smtClean="0"/>
              <a:t>/ indicators:</a:t>
            </a:r>
            <a:endParaRPr lang="en-US" dirty="0"/>
          </a:p>
          <a:p>
            <a:pPr marL="742950" lvl="2" indent="-342900">
              <a:buFont typeface="Calibri" pitchFamily="34" charset="0"/>
              <a:buChar char="―"/>
            </a:pPr>
            <a:r>
              <a:rPr lang="en-US" dirty="0" smtClean="0"/>
              <a:t>Achievement </a:t>
            </a:r>
            <a:r>
              <a:rPr lang="en-US" dirty="0"/>
              <a:t>of the concepts and skills inherent in the element/indicator leads to the achievement of the overall </a:t>
            </a:r>
            <a:r>
              <a:rPr lang="en-US" dirty="0" smtClean="0"/>
              <a:t>standard.</a:t>
            </a:r>
          </a:p>
          <a:p>
            <a:pPr marL="742950" lvl="2" indent="-342900">
              <a:buFont typeface="Calibri" pitchFamily="34" charset="0"/>
              <a:buChar char="―"/>
            </a:pPr>
            <a:r>
              <a:rPr lang="en-US" dirty="0" smtClean="0"/>
              <a:t>Although </a:t>
            </a:r>
            <a:r>
              <a:rPr lang="en-US" dirty="0"/>
              <a:t>assessment tasks must align to the distinct aspects of the element/indicator, they must do so under the umbrella of the standard. </a:t>
            </a:r>
            <a:endParaRPr lang="en-US" dirty="0" smtClean="0"/>
          </a:p>
          <a:p>
            <a:pPr lvl="1"/>
            <a:r>
              <a:rPr lang="en-US" sz="2400" dirty="0" smtClean="0"/>
              <a:t>What </a:t>
            </a:r>
            <a:r>
              <a:rPr lang="en-US" sz="2400" dirty="0"/>
              <a:t>are the specific components that make-up the standard and element/indicator?</a:t>
            </a:r>
          </a:p>
          <a:p>
            <a:pPr lvl="2"/>
            <a:r>
              <a:rPr lang="en-US" dirty="0" smtClean="0"/>
              <a:t>Focus </a:t>
            </a:r>
            <a:r>
              <a:rPr lang="en-US" dirty="0"/>
              <a:t>on the language/terminology as </a:t>
            </a:r>
            <a:r>
              <a:rPr lang="en-US" dirty="0" smtClean="0"/>
              <a:t>written.</a:t>
            </a:r>
          </a:p>
          <a:p>
            <a:pPr marL="0" indent="0">
              <a:buNone/>
            </a:pPr>
            <a:endParaRPr lang="en-US" dirty="0"/>
          </a:p>
          <a:p>
            <a:pPr lvl="1"/>
            <a:endParaRPr lang="en-US" sz="2400" dirty="0"/>
          </a:p>
          <a:p>
            <a:pPr marL="742950" lvl="2" indent="-342900">
              <a:buFont typeface="Calibri" pitchFamily="34" charset="0"/>
              <a:buChar char="―"/>
            </a:pPr>
            <a:endParaRPr lang="en-US" dirty="0" smtClean="0"/>
          </a:p>
          <a:p>
            <a:pPr marL="342900" lvl="1" indent="-342900">
              <a:buFont typeface="Calibri" pitchFamily="34" charset="0"/>
              <a:buChar char="―"/>
            </a:pPr>
            <a:endParaRPr lang="en-US" dirty="0"/>
          </a:p>
          <a:p>
            <a:endParaRPr lang="en-US" dirty="0"/>
          </a:p>
        </p:txBody>
      </p:sp>
      <p:sp>
        <p:nvSpPr>
          <p:cNvPr id="4" name="Slide Number Placeholder 3"/>
          <p:cNvSpPr>
            <a:spLocks noGrp="1"/>
          </p:cNvSpPr>
          <p:nvPr>
            <p:ph type="sldNum" sz="quarter" idx="11"/>
          </p:nvPr>
        </p:nvSpPr>
        <p:spPr/>
        <p:txBody>
          <a:bodyPr/>
          <a:lstStyle/>
          <a:p>
            <a:pPr>
              <a:defRPr/>
            </a:pPr>
            <a:fld id="{0608B555-15A9-4931-9609-C21B9C223B05}" type="slidenum">
              <a:rPr lang="en-US" smtClean="0"/>
              <a:pPr>
                <a:defRPr/>
              </a:pPr>
              <a:t>8</a:t>
            </a:fld>
            <a:endParaRPr lang="en-US" dirty="0"/>
          </a:p>
        </p:txBody>
      </p:sp>
      <p:pic>
        <p:nvPicPr>
          <p:cNvPr id="1027" name="Picture 3" descr="C:\Users\kstevens\AppData\Local\Microsoft\Windows\Temporary Internet Files\Content.IE5\BLV8P0NH\MC90031108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421817">
            <a:off x="7359364" y="524523"/>
            <a:ext cx="1358420" cy="1263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41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Alignment–Identifying the Skills</a:t>
            </a:r>
            <a:endParaRPr lang="en-US" sz="4000" dirty="0"/>
          </a:p>
        </p:txBody>
      </p:sp>
      <p:sp>
        <p:nvSpPr>
          <p:cNvPr id="3" name="Content Placeholder 2"/>
          <p:cNvSpPr>
            <a:spLocks noGrp="1"/>
          </p:cNvSpPr>
          <p:nvPr>
            <p:ph idx="1"/>
          </p:nvPr>
        </p:nvSpPr>
        <p:spPr>
          <a:xfrm>
            <a:off x="457200" y="1447800"/>
            <a:ext cx="8382000" cy="4525963"/>
          </a:xfrm>
        </p:spPr>
        <p:txBody>
          <a:bodyPr/>
          <a:lstStyle/>
          <a:p>
            <a:r>
              <a:rPr lang="en-US" sz="2400" dirty="0" smtClean="0"/>
              <a:t>Some of the current state standards are broader and encompass more skills within a standard.</a:t>
            </a:r>
          </a:p>
          <a:p>
            <a:pPr lvl="1"/>
            <a:r>
              <a:rPr lang="en-US" sz="2400" dirty="0" smtClean="0"/>
              <a:t>There can be more than one “Big Idea” and a number of standards-based skills within the same standard.</a:t>
            </a:r>
          </a:p>
          <a:p>
            <a:r>
              <a:rPr lang="en-US" sz="2400" dirty="0" smtClean="0"/>
              <a:t>It is appropriate for many of our students to choose one skill around which to design the assessment tasks.</a:t>
            </a:r>
          </a:p>
          <a:p>
            <a:r>
              <a:rPr lang="en-US" sz="2400" dirty="0" smtClean="0"/>
              <a:t>It is critical that all 4 assessment tasks submitted for that standard demonstrate a connection to the same standards-based skill.</a:t>
            </a:r>
          </a:p>
          <a:p>
            <a:pPr lvl="1"/>
            <a:r>
              <a:rPr lang="en-US" sz="2000" dirty="0" smtClean="0"/>
              <a:t>The same skill(s) must be demonstrated across both collection periods.</a:t>
            </a:r>
          </a:p>
          <a:p>
            <a:pPr lvl="1"/>
            <a:r>
              <a:rPr lang="en-US" sz="2000" dirty="0" smtClean="0"/>
              <a:t>Additional skills can be added in the second collection period.</a:t>
            </a:r>
          </a:p>
          <a:p>
            <a:pPr lvl="1"/>
            <a:endParaRPr lang="en-US" sz="2400" dirty="0"/>
          </a:p>
        </p:txBody>
      </p:sp>
      <p:sp>
        <p:nvSpPr>
          <p:cNvPr id="4" name="Slide Number Placeholder 3"/>
          <p:cNvSpPr>
            <a:spLocks noGrp="1"/>
          </p:cNvSpPr>
          <p:nvPr>
            <p:ph type="sldNum" sz="quarter" idx="4294967295"/>
          </p:nvPr>
        </p:nvSpPr>
        <p:spPr>
          <a:xfrm>
            <a:off x="8382000" y="6461499"/>
            <a:ext cx="609600" cy="365125"/>
          </a:xfrm>
          <a:prstGeom prst="rect">
            <a:avLst/>
          </a:prstGeom>
        </p:spPr>
        <p:txBody>
          <a:bodyPr/>
          <a:lstStyle/>
          <a:p>
            <a:pPr>
              <a:defRPr/>
            </a:pPr>
            <a:fld id="{18D6BBE3-2A52-4E0B-96BB-5B1F26ADCEA2}" type="slidenum">
              <a:rPr lang="en-US" smtClean="0"/>
              <a:pPr>
                <a:defRPr/>
              </a:pPr>
              <a:t>9</a:t>
            </a:fld>
            <a:endParaRPr lang="en-US" dirty="0"/>
          </a:p>
        </p:txBody>
      </p:sp>
    </p:spTree>
    <p:extLst>
      <p:ext uri="{BB962C8B-B14F-4D97-AF65-F5344CB8AC3E}">
        <p14:creationId xmlns:p14="http://schemas.microsoft.com/office/powerpoint/2010/main" val="1867622402"/>
      </p:ext>
    </p:extLst>
  </p:cSld>
  <p:clrMapOvr>
    <a:masterClrMapping/>
  </p:clrMapOvr>
  <p:timing>
    <p:tnLst>
      <p:par>
        <p:cTn id="1" dur="indefinite" restart="never" nodeType="tmRoot"/>
      </p:par>
    </p:tnLst>
  </p:timing>
</p:sld>
</file>

<file path=ppt/theme/theme1.xml><?xml version="1.0" encoding="utf-8"?>
<a:theme xmlns:a="http://schemas.openxmlformats.org/drawingml/2006/main" name="GaDOE Presentation Template - John Barge">
  <a:themeElements>
    <a:clrScheme name="GaDOE Presentation Template - John Barg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GaDOE Presentation Template - John Barg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aDOE Presentation Template - John Barg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8B34819C3326640A5C369F682C5BCEC" ma:contentTypeVersion="3" ma:contentTypeDescription="Create a new document." ma:contentTypeScope="" ma:versionID="b4d03f235370e36574effe2eb9849c75">
  <xsd:schema xmlns:xsd="http://www.w3.org/2001/XMLSchema" xmlns:xs="http://www.w3.org/2001/XMLSchema" xmlns:p="http://schemas.microsoft.com/office/2006/metadata/properties" xmlns:ns1="http://schemas.microsoft.com/sharepoint/v3" xmlns:ns2="1d496aed-39d0-4758-b3cf-4e4773287716" xmlns:ns3="20a672bb-8554-40ed-8ef6-17ff2403b73b" targetNamespace="http://schemas.microsoft.com/office/2006/metadata/properties" ma:root="true" ma:fieldsID="dc85d28dfa76c5fff1f4bca85981001c" ns1:_="" ns2:_="" ns3:_="">
    <xsd:import namespace="http://schemas.microsoft.com/sharepoint/v3"/>
    <xsd:import namespace="1d496aed-39d0-4758-b3cf-4e4773287716"/>
    <xsd:import namespace="20a672bb-8554-40ed-8ef6-17ff2403b7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0a672bb-8554-40ed-8ef6-17ff2403b73b" elementFormDefault="qualified">
    <xsd:import namespace="http://schemas.microsoft.com/office/2006/documentManagement/types"/>
    <xsd:import namespace="http://schemas.microsoft.com/office/infopath/2007/PartnerControls"/>
    <xsd:element name="Page" ma:index="12" nillable="true" ma:displayName="Page" ma:list="{812383B8-FDBA-42DE-9B28-EFCB3124A900}" ma:internalName="Page">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d496aed-39d0-4758-b3cf-4e4773287716"/>
    <Page xmlns="20a672bb-8554-40ed-8ef6-17ff2403b73b" xsi:nil="true"/>
    <PublishingExpirationDate xmlns="http://schemas.microsoft.com/sharepoint/v3" xsi:nil="true"/>
    <Page_x0020_SubHeader xmlns="20a672bb-8554-40ed-8ef6-17ff2403b73b" xsi:nil="true"/>
    <PublishingStartDate xmlns="http://schemas.microsoft.com/sharepoint/v3" xsi:nil="true"/>
  </documentManagement>
</p:properties>
</file>

<file path=customXml/itemProps1.xml><?xml version="1.0" encoding="utf-8"?>
<ds:datastoreItem xmlns:ds="http://schemas.openxmlformats.org/officeDocument/2006/customXml" ds:itemID="{B6370286-B47C-401C-AEB8-AFD09290DA97}"/>
</file>

<file path=customXml/itemProps2.xml><?xml version="1.0" encoding="utf-8"?>
<ds:datastoreItem xmlns:ds="http://schemas.openxmlformats.org/officeDocument/2006/customXml" ds:itemID="{910F04DE-5204-4062-A2F0-3DD2001B1B63}"/>
</file>

<file path=customXml/itemProps3.xml><?xml version="1.0" encoding="utf-8"?>
<ds:datastoreItem xmlns:ds="http://schemas.openxmlformats.org/officeDocument/2006/customXml" ds:itemID="{40713D11-2D38-4F0A-AE26-A4C7B2857158}"/>
</file>

<file path=docProps/app.xml><?xml version="1.0" encoding="utf-8"?>
<Properties xmlns="http://schemas.openxmlformats.org/officeDocument/2006/extended-properties" xmlns:vt="http://schemas.openxmlformats.org/officeDocument/2006/docPropsVTypes">
  <Template/>
  <TotalTime>9000</TotalTime>
  <Words>7025</Words>
  <Application>Microsoft Office PowerPoint</Application>
  <PresentationFormat>On-screen Show (4:3)</PresentationFormat>
  <Paragraphs>674</Paragraphs>
  <Slides>77</Slides>
  <Notes>52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77</vt:i4>
      </vt:variant>
    </vt:vector>
  </HeadingPairs>
  <TitlesOfParts>
    <vt:vector size="79" baseType="lpstr">
      <vt:lpstr>GaDOE Presentation Template - John Barge</vt:lpstr>
      <vt:lpstr>Worksheet</vt:lpstr>
      <vt:lpstr>Aligning Assessment Tasks for the GAA Session 7  </vt:lpstr>
      <vt:lpstr>Welcome to Session 7  Alignment</vt:lpstr>
      <vt:lpstr>2013-2014 GAA</vt:lpstr>
      <vt:lpstr>Overview of This Presentation</vt:lpstr>
      <vt:lpstr>Alignment to State-Mandated Content Standards</vt:lpstr>
      <vt:lpstr>Alignment to State-Mandated Content Standards</vt:lpstr>
      <vt:lpstr>Alignment–Identifying the Skills</vt:lpstr>
      <vt:lpstr>Alignment–Identifying the Skills</vt:lpstr>
      <vt:lpstr>Alignment–Identifying the Skills</vt:lpstr>
      <vt:lpstr>Essential Skills Task Design Writing the Task Description</vt:lpstr>
      <vt:lpstr>Unpacking the Standards</vt:lpstr>
      <vt:lpstr>Unpacking the Standards</vt:lpstr>
      <vt:lpstr>Unpacking the Standards– ELA</vt:lpstr>
      <vt:lpstr>Unpacking the Standards</vt:lpstr>
      <vt:lpstr>Unpacking the Standards</vt:lpstr>
      <vt:lpstr>Unpacking the Standards</vt:lpstr>
      <vt:lpstr>Choosing the Standards-Based  Skill for Assessment</vt:lpstr>
      <vt:lpstr>Designing the Assessment Task</vt:lpstr>
      <vt:lpstr>Describing the Assessment Task as it Relates to the Standard</vt:lpstr>
      <vt:lpstr>Describing the Assessment Task as it Relates to the Standard</vt:lpstr>
      <vt:lpstr>Unpacking the Standards - Math</vt:lpstr>
      <vt:lpstr>Unpacking the Standards</vt:lpstr>
      <vt:lpstr>Unpacking the Standards</vt:lpstr>
      <vt:lpstr>Unpacking the Standards</vt:lpstr>
      <vt:lpstr>Designing the Assessment Task</vt:lpstr>
      <vt:lpstr>Describing the Assessment Task as it Relates to the Standard</vt:lpstr>
      <vt:lpstr>Unpacking the Standards - Math</vt:lpstr>
      <vt:lpstr>Unpacking the Standards</vt:lpstr>
      <vt:lpstr>Unpacking the Standards</vt:lpstr>
      <vt:lpstr>Unpacking the Standards</vt:lpstr>
      <vt:lpstr>Choosing the Standards-Based  Skill for Assessment</vt:lpstr>
      <vt:lpstr>Designing the Assessment Task</vt:lpstr>
      <vt:lpstr>Describing the Assessment Task as it Relates to the Standard</vt:lpstr>
      <vt:lpstr>Unpacking the Standards - Science</vt:lpstr>
      <vt:lpstr>Unpacking the Standards</vt:lpstr>
      <vt:lpstr>Unpacking the Standards</vt:lpstr>
      <vt:lpstr>Unpacking the Standards</vt:lpstr>
      <vt:lpstr>Unpacking the Standards</vt:lpstr>
      <vt:lpstr>Designing the Assessment Task</vt:lpstr>
      <vt:lpstr>Describing the Assessment Task as it Relates to the Standard</vt:lpstr>
      <vt:lpstr>Unpacking the Standards – Social Studies</vt:lpstr>
      <vt:lpstr>Unpacking the Standards</vt:lpstr>
      <vt:lpstr>Unpacking the Standards</vt:lpstr>
      <vt:lpstr>Unpacking the Standards</vt:lpstr>
      <vt:lpstr>Designing the Assessment Task</vt:lpstr>
      <vt:lpstr>Describing the Assessment Task as it Relates to the Standard</vt:lpstr>
      <vt:lpstr>PowerPoint Presentation</vt:lpstr>
      <vt:lpstr>Alignment Through  Prerequisite Skills</vt:lpstr>
      <vt:lpstr>Prerequisite Skills</vt:lpstr>
      <vt:lpstr>Is it a Prerequisite Skill?</vt:lpstr>
      <vt:lpstr>Is it a Prerequisite Skill?</vt:lpstr>
      <vt:lpstr>Task:  “A        will be given a list of items found in the cafeteria to measure using a yard stick. She will indicate the proper length in feet and inches.”</vt:lpstr>
      <vt:lpstr>Is it a Prerequisite Skill?</vt:lpstr>
      <vt:lpstr>PowerPoint Presentation</vt:lpstr>
      <vt:lpstr>Is it a Prerequisite Skill?</vt:lpstr>
      <vt:lpstr>Is it a Prerequisite Skill?</vt:lpstr>
      <vt:lpstr>PowerPoint Presentation</vt:lpstr>
      <vt:lpstr>Is it a Prerequisite Skill?</vt:lpstr>
      <vt:lpstr>PowerPoint Presentation</vt:lpstr>
      <vt:lpstr>Is it a Prerequisite Skill?</vt:lpstr>
      <vt:lpstr>Alignment to the Characteristic of Science (CoS)</vt:lpstr>
      <vt:lpstr>Characteristic of Science</vt:lpstr>
      <vt:lpstr>Characteristic of Science</vt:lpstr>
      <vt:lpstr>Characteristic of Science</vt:lpstr>
      <vt:lpstr>Characteristic of Science</vt:lpstr>
      <vt:lpstr>Characteristics of Science</vt:lpstr>
      <vt:lpstr>Characteristic of Science</vt:lpstr>
      <vt:lpstr>Characteristic of Science</vt:lpstr>
      <vt:lpstr>Characteristic of Science</vt:lpstr>
      <vt:lpstr>Characteristic of Science</vt:lpstr>
      <vt:lpstr>Characteristic of Science</vt:lpstr>
      <vt:lpstr>Characteristic of Science</vt:lpstr>
      <vt:lpstr>Tips for the Characteristic of Science</vt:lpstr>
      <vt:lpstr>Contact Information</vt:lpstr>
      <vt:lpstr>Contact Information</vt:lpstr>
      <vt:lpstr>Contact Information</vt:lpstr>
      <vt:lpstr>Lessons Learned: Looking Forward to the 2013-2014 Administration of the GAA  Session 8 (2:30 PM) https://sas.elluminate.com/m.jnlp?sid=2012003&amp;password=M.CBD17DD65C44B55EA718E7E33FAB50   </vt:lpstr>
    </vt:vector>
  </TitlesOfParts>
  <Company>Georgia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GaDOE</dc:creator>
  <cp:lastModifiedBy>Andy Ruona</cp:lastModifiedBy>
  <cp:revision>385</cp:revision>
  <cp:lastPrinted>2013-08-19T17:29:48Z</cp:lastPrinted>
  <dcterms:created xsi:type="dcterms:W3CDTF">2008-09-03T11:46:11Z</dcterms:created>
  <dcterms:modified xsi:type="dcterms:W3CDTF">2013-08-20T21:46:20Z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UID">
    <vt:lpwstr>{20100611-1655-08F2-9BDB-E6F45618C2C7}</vt:lpwstr>
  </property>
  <property fmtid="{D5CDD505-2E9C-101B-9397-08002B2CF9AE}" pid="3" name="Owner">
    <vt:lpwstr>32</vt:lpwstr>
  </property>
  <property fmtid="{D5CDD505-2E9C-101B-9397-08002B2CF9AE}" pid="4" name="Status">
    <vt:lpwstr>Ready for review</vt:lpwstr>
  </property>
  <property fmtid="{D5CDD505-2E9C-101B-9397-08002B2CF9AE}" pid="5" name="ContentTypeId">
    <vt:lpwstr>0x01010098B34819C3326640A5C369F682C5BCEC</vt:lpwstr>
  </property>
</Properties>
</file>