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37.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69.xml" ContentType="application/vnd.openxmlformats-officedocument.presentationml.slide+xml"/>
  <Override PartName="/ppt/slides/slide46.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49.xml" ContentType="application/vnd.openxmlformats-officedocument.presentationml.slide+xml"/>
  <Override PartName="/ppt/slides/slide72.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3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42.xml" ContentType="application/vnd.openxmlformats-officedocument.presentationml.notesSlide+xml"/>
  <Override PartName="/ppt/notesSlides/notesSlide2.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slideLayouts/slideLayout6.xml" ContentType="application/vnd.openxmlformats-officedocument.presentationml.slideLayout+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44.xml" ContentType="application/vnd.openxmlformats-officedocument.presentationml.notesSlide+xml"/>
  <Override PartName="/ppt/slideLayouts/slideLayout5.xml" ContentType="application/vnd.openxmlformats-officedocument.presentationml.slideLayou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5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51.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74"/>
  </p:notesMasterIdLst>
  <p:sldIdLst>
    <p:sldId id="256" r:id="rId2"/>
    <p:sldId id="455" r:id="rId3"/>
    <p:sldId id="354" r:id="rId4"/>
    <p:sldId id="355" r:id="rId5"/>
    <p:sldId id="357" r:id="rId6"/>
    <p:sldId id="359" r:id="rId7"/>
    <p:sldId id="360" r:id="rId8"/>
    <p:sldId id="361" r:id="rId9"/>
    <p:sldId id="448" r:id="rId10"/>
    <p:sldId id="453" r:id="rId11"/>
    <p:sldId id="372" r:id="rId12"/>
    <p:sldId id="462" r:id="rId13"/>
    <p:sldId id="459" r:id="rId14"/>
    <p:sldId id="460" r:id="rId15"/>
    <p:sldId id="379" r:id="rId16"/>
    <p:sldId id="441" r:id="rId17"/>
    <p:sldId id="380" r:id="rId18"/>
    <p:sldId id="381" r:id="rId19"/>
    <p:sldId id="382" r:id="rId20"/>
    <p:sldId id="442" r:id="rId21"/>
    <p:sldId id="445" r:id="rId22"/>
    <p:sldId id="446" r:id="rId23"/>
    <p:sldId id="447" r:id="rId24"/>
    <p:sldId id="444" r:id="rId25"/>
    <p:sldId id="383" r:id="rId26"/>
    <p:sldId id="463" r:id="rId27"/>
    <p:sldId id="384" r:id="rId28"/>
    <p:sldId id="385" r:id="rId29"/>
    <p:sldId id="386" r:id="rId30"/>
    <p:sldId id="387" r:id="rId31"/>
    <p:sldId id="388" r:id="rId32"/>
    <p:sldId id="389" r:id="rId33"/>
    <p:sldId id="390" r:id="rId34"/>
    <p:sldId id="391" r:id="rId35"/>
    <p:sldId id="392" r:id="rId36"/>
    <p:sldId id="461" r:id="rId37"/>
    <p:sldId id="45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23" r:id="rId58"/>
    <p:sldId id="464" r:id="rId59"/>
    <p:sldId id="412" r:id="rId60"/>
    <p:sldId id="421" r:id="rId61"/>
    <p:sldId id="422" r:id="rId62"/>
    <p:sldId id="414" r:id="rId63"/>
    <p:sldId id="413" r:id="rId64"/>
    <p:sldId id="415" r:id="rId65"/>
    <p:sldId id="416" r:id="rId66"/>
    <p:sldId id="438" r:id="rId67"/>
    <p:sldId id="457" r:id="rId68"/>
    <p:sldId id="439" r:id="rId69"/>
    <p:sldId id="417" r:id="rId70"/>
    <p:sldId id="458" r:id="rId71"/>
    <p:sldId id="418" r:id="rId72"/>
    <p:sldId id="456" r:id="rId7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CCFF"/>
    <a:srgbClr val="99CCFF"/>
    <a:srgbClr val="FFD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4687" autoAdjust="0"/>
  </p:normalViewPr>
  <p:slideViewPr>
    <p:cSldViewPr>
      <p:cViewPr varScale="1">
        <p:scale>
          <a:sx n="100" d="100"/>
          <a:sy n="100" d="100"/>
        </p:scale>
        <p:origin x="-210" y="-84"/>
      </p:cViewPr>
      <p:guideLst>
        <p:guide orient="horz" pos="2160"/>
        <p:guide pos="2880"/>
      </p:guideLst>
    </p:cSldViewPr>
  </p:slideViewPr>
  <p:outlineViewPr>
    <p:cViewPr>
      <p:scale>
        <a:sx n="33" d="100"/>
        <a:sy n="33" d="100"/>
      </p:scale>
      <p:origin x="0" y="4824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B8ADB15-FB34-4E47-8B6F-8D0A7CF08040}" type="datetimeFigureOut">
              <a:rPr lang="en-US"/>
              <a:pPr>
                <a:defRPr/>
              </a:pPr>
              <a:t>6/10/2014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1B2658E-95BD-4100-8410-D57E841E5394}" type="slidenum">
              <a:rPr lang="en-US"/>
              <a:pPr>
                <a:defRPr/>
              </a:pPr>
              <a:t>‹#›</a:t>
            </a:fld>
            <a:endParaRPr lang="en-US" dirty="0"/>
          </a:p>
        </p:txBody>
      </p:sp>
    </p:spTree>
    <p:extLst>
      <p:ext uri="{BB962C8B-B14F-4D97-AF65-F5344CB8AC3E}">
        <p14:creationId xmlns:p14="http://schemas.microsoft.com/office/powerpoint/2010/main" val="3503088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xfrm>
            <a:off x="685800" y="441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E81899-194E-456C-AEA7-74CFF0734708}" type="slidenum">
              <a:rPr lang="en-US" smtClean="0"/>
              <a:pPr>
                <a:defRPr/>
              </a:pPr>
              <a:t>68</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15E67E-9C6D-4476-B54E-FEDB551A52BC}" type="datetime1">
              <a:rPr lang="en-US"/>
              <a:pPr>
                <a:defRPr/>
              </a:pPr>
              <a:t>6/10/2014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007353F-4CE3-4D4B-AF26-61DF8A9CDC86}" type="slidenum">
              <a:rPr lang="en-US"/>
              <a:pPr>
                <a:defRPr/>
              </a:pPr>
              <a:t>‹#›</a:t>
            </a:fld>
            <a:endParaRPr lang="en-US" dirty="0"/>
          </a:p>
        </p:txBody>
      </p:sp>
    </p:spTree>
    <p:extLst>
      <p:ext uri="{BB962C8B-B14F-4D97-AF65-F5344CB8AC3E}">
        <p14:creationId xmlns:p14="http://schemas.microsoft.com/office/powerpoint/2010/main" val="373603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83E079-DD5A-47DC-AD05-5A3DD53AD4F3}" type="datetime1">
              <a:rPr lang="en-US"/>
              <a:pPr>
                <a:defRPr/>
              </a:pPr>
              <a:t>6/10/2014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D1B8D7F-AF3E-45D0-AA6A-68A6831C0E51}" type="slidenum">
              <a:rPr lang="en-US"/>
              <a:pPr>
                <a:defRPr/>
              </a:pPr>
              <a:t>‹#›</a:t>
            </a:fld>
            <a:endParaRPr lang="en-US" dirty="0"/>
          </a:p>
        </p:txBody>
      </p:sp>
    </p:spTree>
    <p:extLst>
      <p:ext uri="{BB962C8B-B14F-4D97-AF65-F5344CB8AC3E}">
        <p14:creationId xmlns:p14="http://schemas.microsoft.com/office/powerpoint/2010/main" val="327533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159450-A948-4CFE-883A-0CBCAB95D4A2}" type="datetime1">
              <a:rPr lang="en-US"/>
              <a:pPr>
                <a:defRPr/>
              </a:pPr>
              <a:t>6/10/2014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DF844B6-C5C5-4A3B-9E9E-FC18C835245B}" type="slidenum">
              <a:rPr lang="en-US"/>
              <a:pPr>
                <a:defRPr/>
              </a:pPr>
              <a:t>‹#›</a:t>
            </a:fld>
            <a:endParaRPr lang="en-US" dirty="0"/>
          </a:p>
        </p:txBody>
      </p:sp>
    </p:spTree>
    <p:extLst>
      <p:ext uri="{BB962C8B-B14F-4D97-AF65-F5344CB8AC3E}">
        <p14:creationId xmlns:p14="http://schemas.microsoft.com/office/powerpoint/2010/main" val="410948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15FFB0-413A-4980-B6B9-0DC93B34021C}" type="datetime1">
              <a:rPr lang="en-US"/>
              <a:pPr>
                <a:defRPr/>
              </a:pPr>
              <a:t>6/10/2014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C525AFA-C963-463C-8920-052CD36E0C93}" type="slidenum">
              <a:rPr lang="en-US"/>
              <a:pPr>
                <a:defRPr/>
              </a:pPr>
              <a:t>‹#›</a:t>
            </a:fld>
            <a:endParaRPr lang="en-US" dirty="0"/>
          </a:p>
        </p:txBody>
      </p:sp>
    </p:spTree>
    <p:extLst>
      <p:ext uri="{BB962C8B-B14F-4D97-AF65-F5344CB8AC3E}">
        <p14:creationId xmlns:p14="http://schemas.microsoft.com/office/powerpoint/2010/main" val="98730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F9A706-722E-4F48-AF61-8D8FCC77CD02}" type="datetime1">
              <a:rPr lang="en-US"/>
              <a:pPr>
                <a:defRPr/>
              </a:pPr>
              <a:t>6/10/2014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537CCD4-C18A-4B48-A474-57F3AC2380B0}" type="slidenum">
              <a:rPr lang="en-US"/>
              <a:pPr>
                <a:defRPr/>
              </a:pPr>
              <a:t>‹#›</a:t>
            </a:fld>
            <a:endParaRPr lang="en-US" dirty="0"/>
          </a:p>
        </p:txBody>
      </p:sp>
    </p:spTree>
    <p:extLst>
      <p:ext uri="{BB962C8B-B14F-4D97-AF65-F5344CB8AC3E}">
        <p14:creationId xmlns:p14="http://schemas.microsoft.com/office/powerpoint/2010/main" val="155123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A43111-AFA7-41DD-8B17-C4368E6713C9}" type="datetime1">
              <a:rPr lang="en-US"/>
              <a:pPr>
                <a:defRPr/>
              </a:pPr>
              <a:t>6/10/2014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8B55F3E-FD4B-49F1-ADBF-F673D1628A0F}" type="slidenum">
              <a:rPr lang="en-US"/>
              <a:pPr>
                <a:defRPr/>
              </a:pPr>
              <a:t>‹#›</a:t>
            </a:fld>
            <a:endParaRPr lang="en-US" dirty="0"/>
          </a:p>
        </p:txBody>
      </p:sp>
    </p:spTree>
    <p:extLst>
      <p:ext uri="{BB962C8B-B14F-4D97-AF65-F5344CB8AC3E}">
        <p14:creationId xmlns:p14="http://schemas.microsoft.com/office/powerpoint/2010/main" val="406276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A44C1C-E9A2-46C2-82BE-A5CDB733B239}" type="datetime1">
              <a:rPr lang="en-US"/>
              <a:pPr>
                <a:defRPr/>
              </a:pPr>
              <a:t>6/10/2014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FCDD556-BC50-40D1-904A-722B3415FA85}" type="slidenum">
              <a:rPr lang="en-US"/>
              <a:pPr>
                <a:defRPr/>
              </a:pPr>
              <a:t>‹#›</a:t>
            </a:fld>
            <a:endParaRPr lang="en-US" dirty="0"/>
          </a:p>
        </p:txBody>
      </p:sp>
    </p:spTree>
    <p:extLst>
      <p:ext uri="{BB962C8B-B14F-4D97-AF65-F5344CB8AC3E}">
        <p14:creationId xmlns:p14="http://schemas.microsoft.com/office/powerpoint/2010/main" val="260789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441418-C75A-4783-A1D7-BE3B5C75300A}" type="datetime1">
              <a:rPr lang="en-US"/>
              <a:pPr>
                <a:defRPr/>
              </a:pPr>
              <a:t>6/10/2014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1EFCBA0-17CF-46C2-916F-CD9C450DA0E6}" type="slidenum">
              <a:rPr lang="en-US"/>
              <a:pPr>
                <a:defRPr/>
              </a:pPr>
              <a:t>‹#›</a:t>
            </a:fld>
            <a:endParaRPr lang="en-US" dirty="0"/>
          </a:p>
        </p:txBody>
      </p:sp>
    </p:spTree>
    <p:extLst>
      <p:ext uri="{BB962C8B-B14F-4D97-AF65-F5344CB8AC3E}">
        <p14:creationId xmlns:p14="http://schemas.microsoft.com/office/powerpoint/2010/main" val="192678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D67DB0-466B-4EB4-AF53-9D0067F4243F}" type="datetime1">
              <a:rPr lang="en-US"/>
              <a:pPr>
                <a:defRPr/>
              </a:pPr>
              <a:t>6/10/2014</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313B012A-20D4-4971-BE53-4728EB36CFF9}" type="slidenum">
              <a:rPr lang="en-US"/>
              <a:pPr>
                <a:defRPr/>
              </a:pPr>
              <a:t>‹#›</a:t>
            </a:fld>
            <a:endParaRPr lang="en-US" dirty="0"/>
          </a:p>
        </p:txBody>
      </p:sp>
    </p:spTree>
    <p:extLst>
      <p:ext uri="{BB962C8B-B14F-4D97-AF65-F5344CB8AC3E}">
        <p14:creationId xmlns:p14="http://schemas.microsoft.com/office/powerpoint/2010/main" val="61851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EBEAE9-18BE-4D4E-BC09-DAB8260BB870}" type="datetime1">
              <a:rPr lang="en-US"/>
              <a:pPr>
                <a:defRPr/>
              </a:pPr>
              <a:t>6/10/2014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4316008-E94D-4FC3-8BC1-B474A8B92D45}" type="slidenum">
              <a:rPr lang="en-US"/>
              <a:pPr>
                <a:defRPr/>
              </a:pPr>
              <a:t>‹#›</a:t>
            </a:fld>
            <a:endParaRPr lang="en-US" dirty="0"/>
          </a:p>
        </p:txBody>
      </p:sp>
    </p:spTree>
    <p:extLst>
      <p:ext uri="{BB962C8B-B14F-4D97-AF65-F5344CB8AC3E}">
        <p14:creationId xmlns:p14="http://schemas.microsoft.com/office/powerpoint/2010/main" val="246086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3A50E2-8A48-4FB9-AA24-D27577671396}" type="datetime1">
              <a:rPr lang="en-US"/>
              <a:pPr>
                <a:defRPr/>
              </a:pPr>
              <a:t>6/10/2014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22D5CC-C606-455F-A596-E5C5EAA901ED}" type="slidenum">
              <a:rPr lang="en-US"/>
              <a:pPr>
                <a:defRPr/>
              </a:pPr>
              <a:t>‹#›</a:t>
            </a:fld>
            <a:endParaRPr lang="en-US" dirty="0"/>
          </a:p>
        </p:txBody>
      </p:sp>
    </p:spTree>
    <p:extLst>
      <p:ext uri="{BB962C8B-B14F-4D97-AF65-F5344CB8AC3E}">
        <p14:creationId xmlns:p14="http://schemas.microsoft.com/office/powerpoint/2010/main" val="349970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F50A67AD-9B19-4038-9E7D-912580928EF8}" type="datetime1">
              <a:rPr lang="en-US"/>
              <a:pPr>
                <a:defRPr/>
              </a:pPr>
              <a:t>6/10/2014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872BD5E3-B9FB-46B6-8A00-A68A50FE84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doe.k12.ga.us/Curriculum-Instruction-and-Assessment/Assessment/Pages/GAA-Presentation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www.georgiastandards.org/Pages/default.aspx"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hyperlink" Target="https://www.gadoe.org/Curriculum-Instruction-and-Assessment/Assessment/Pages/GAA.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mailto:dhouston@doe.ga.k12.us"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mailto:plarson@questarai.com"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www.surveymonkey.com/s/C66D6Z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066800" y="1524000"/>
            <a:ext cx="7239000" cy="2895600"/>
          </a:xfrm>
        </p:spPr>
        <p:txBody>
          <a:bodyPr/>
          <a:lstStyle/>
          <a:p>
            <a:pPr eaLnBrk="1" hangingPunct="1"/>
            <a:r>
              <a:rPr lang="en-US" sz="3600" smtClean="0">
                <a:latin typeface="Georgia" pitchFamily="18" charset="0"/>
              </a:rPr>
              <a:t>Georgia </a:t>
            </a:r>
            <a:br>
              <a:rPr lang="en-US" sz="3600" smtClean="0">
                <a:latin typeface="Georgia" pitchFamily="18" charset="0"/>
              </a:rPr>
            </a:br>
            <a:r>
              <a:rPr lang="en-US" sz="3600" smtClean="0">
                <a:latin typeface="Georgia" pitchFamily="18" charset="0"/>
              </a:rPr>
              <a:t>Alternate Assessment</a:t>
            </a:r>
            <a:r>
              <a:rPr lang="en-US" sz="3600" smtClean="0">
                <a:solidFill>
                  <a:schemeClr val="tx2"/>
                </a:solidFill>
                <a:latin typeface="Georgia" pitchFamily="18" charset="0"/>
              </a:rPr>
              <a:t/>
            </a:r>
            <a:br>
              <a:rPr lang="en-US" sz="3600" smtClean="0">
                <a:solidFill>
                  <a:schemeClr val="tx2"/>
                </a:solidFill>
                <a:latin typeface="Georgia" pitchFamily="18" charset="0"/>
              </a:rPr>
            </a:br>
            <a:r>
              <a:rPr lang="en-US" sz="3600" smtClean="0">
                <a:solidFill>
                  <a:schemeClr val="tx2"/>
                </a:solidFill>
                <a:latin typeface="Georgia" pitchFamily="18" charset="0"/>
              </a:rPr>
              <a:t/>
            </a:r>
            <a:br>
              <a:rPr lang="en-US" sz="3600" smtClean="0">
                <a:solidFill>
                  <a:schemeClr val="tx2"/>
                </a:solidFill>
                <a:latin typeface="Georgia" pitchFamily="18" charset="0"/>
              </a:rPr>
            </a:br>
            <a:r>
              <a:rPr lang="en-US" sz="3600" smtClean="0">
                <a:latin typeface="Georgia" pitchFamily="18" charset="0"/>
              </a:rPr>
              <a:t>2013-14</a:t>
            </a:r>
            <a:br>
              <a:rPr lang="en-US" sz="3600" smtClean="0">
                <a:latin typeface="Georgia" pitchFamily="18" charset="0"/>
              </a:rPr>
            </a:br>
            <a:r>
              <a:rPr lang="en-US" sz="3600" smtClean="0">
                <a:latin typeface="Georgia" pitchFamily="18" charset="0"/>
              </a:rPr>
              <a:t>Post Assessment Webinar</a:t>
            </a:r>
            <a:endParaRPr lang="en-US" sz="4000" smtClean="0">
              <a:solidFill>
                <a:schemeClr val="tx2"/>
              </a:solidFill>
            </a:endParaRPr>
          </a:p>
        </p:txBody>
      </p:sp>
      <p:sp>
        <p:nvSpPr>
          <p:cNvPr id="3" name="Slide Number Placeholder 2"/>
          <p:cNvSpPr>
            <a:spLocks noGrp="1"/>
          </p:cNvSpPr>
          <p:nvPr>
            <p:ph type="sldNum" sz="quarter" idx="11"/>
          </p:nvPr>
        </p:nvSpPr>
        <p:spPr/>
        <p:txBody>
          <a:bodyPr/>
          <a:lstStyle/>
          <a:p>
            <a:pPr>
              <a:defRPr/>
            </a:pPr>
            <a:fld id="{17025D43-465A-4F93-8E0A-D42AFAABF8F0}" type="slidenum">
              <a:rPr lang="en-US" b="1" smtClean="0"/>
              <a:pPr>
                <a:defRPr/>
              </a:pPr>
              <a:t>1</a:t>
            </a:fld>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524000" y="381000"/>
            <a:ext cx="5867400" cy="609600"/>
          </a:xfrm>
        </p:spPr>
        <p:txBody>
          <a:bodyPr/>
          <a:lstStyle/>
          <a:p>
            <a:pPr eaLnBrk="1" hangingPunct="1"/>
            <a:r>
              <a:rPr lang="en-US" sz="3200" smtClean="0">
                <a:latin typeface="Georgia" pitchFamily="18" charset="0"/>
              </a:rPr>
              <a:t>What We Found</a:t>
            </a:r>
          </a:p>
        </p:txBody>
      </p:sp>
      <p:sp>
        <p:nvSpPr>
          <p:cNvPr id="11267" name="Rectangle 3"/>
          <p:cNvSpPr>
            <a:spLocks noGrp="1" noChangeArrowheads="1"/>
          </p:cNvSpPr>
          <p:nvPr>
            <p:ph type="body" idx="4294967295"/>
          </p:nvPr>
        </p:nvSpPr>
        <p:spPr>
          <a:xfrm>
            <a:off x="457200" y="1295400"/>
            <a:ext cx="8153400" cy="4343400"/>
          </a:xfrm>
        </p:spPr>
        <p:txBody>
          <a:bodyPr/>
          <a:lstStyle/>
          <a:p>
            <a:pPr eaLnBrk="1" hangingPunct="1">
              <a:lnSpc>
                <a:spcPct val="90000"/>
              </a:lnSpc>
              <a:spcAft>
                <a:spcPts val="600"/>
              </a:spcAft>
            </a:pPr>
            <a:r>
              <a:rPr lang="en-US" sz="2400" smtClean="0">
                <a:latin typeface="Arial" charset="0"/>
              </a:rPr>
              <a:t>In general, the portfolios were complete and well executed.</a:t>
            </a:r>
          </a:p>
          <a:p>
            <a:pPr eaLnBrk="1" hangingPunct="1">
              <a:lnSpc>
                <a:spcPct val="90000"/>
              </a:lnSpc>
              <a:spcAft>
                <a:spcPts val="600"/>
              </a:spcAft>
            </a:pPr>
            <a:r>
              <a:rPr lang="en-US" sz="2400" smtClean="0">
                <a:latin typeface="Arial" charset="0"/>
              </a:rPr>
              <a:t>The portfolios provided valuable information as to areas of focus for upcoming training.</a:t>
            </a:r>
          </a:p>
          <a:p>
            <a:pPr lvl="1" eaLnBrk="1" hangingPunct="1">
              <a:lnSpc>
                <a:spcPct val="90000"/>
              </a:lnSpc>
              <a:spcAft>
                <a:spcPts val="600"/>
              </a:spcAft>
              <a:buFont typeface="Wingdings" pitchFamily="2" charset="2"/>
              <a:buChar char="v"/>
            </a:pPr>
            <a:r>
              <a:rPr lang="en-US" sz="2400" smtClean="0">
                <a:latin typeface="Arial" charset="0"/>
              </a:rPr>
              <a:t>Training will continue to focus on alignment, documentation, and evidence requirements.</a:t>
            </a:r>
          </a:p>
          <a:p>
            <a:pPr eaLnBrk="1" hangingPunct="1">
              <a:lnSpc>
                <a:spcPct val="90000"/>
              </a:lnSpc>
              <a:spcAft>
                <a:spcPts val="600"/>
              </a:spcAft>
            </a:pPr>
            <a:r>
              <a:rPr lang="en-US" sz="2400" smtClean="0">
                <a:latin typeface="Arial" charset="0"/>
              </a:rPr>
              <a:t>Across all grades and content areas, the vast majority of students met or exceeded expectations as demonstrated by their Performance Level Indicator. </a:t>
            </a:r>
          </a:p>
          <a:p>
            <a:pPr eaLnBrk="1" hangingPunct="1">
              <a:lnSpc>
                <a:spcPct val="90000"/>
              </a:lnSpc>
            </a:pPr>
            <a:r>
              <a:rPr lang="en-US" sz="2400" smtClean="0">
                <a:latin typeface="Arial" charset="0"/>
              </a:rPr>
              <a:t>Number and percent of nonscorables continues to be low.</a:t>
            </a:r>
            <a:endParaRPr lang="en-US" smtClean="0">
              <a:latin typeface="Arial" charset="0"/>
            </a:endParaRPr>
          </a:p>
          <a:p>
            <a:pPr eaLnBrk="1" hangingPunct="1">
              <a:lnSpc>
                <a:spcPct val="90000"/>
              </a:lnSpc>
            </a:pPr>
            <a:endParaRPr lang="en-US" smtClean="0">
              <a:latin typeface="Arial" charset="0"/>
            </a:endParaRPr>
          </a:p>
        </p:txBody>
      </p:sp>
      <p:sp>
        <p:nvSpPr>
          <p:cNvPr id="3" name="Slide Number Placeholder 2"/>
          <p:cNvSpPr>
            <a:spLocks noGrp="1"/>
          </p:cNvSpPr>
          <p:nvPr>
            <p:ph type="sldNum" sz="quarter" idx="11"/>
          </p:nvPr>
        </p:nvSpPr>
        <p:spPr/>
        <p:txBody>
          <a:bodyPr/>
          <a:lstStyle/>
          <a:p>
            <a:pPr>
              <a:defRPr/>
            </a:pPr>
            <a:fld id="{2DBDE854-D961-4D77-B9C6-6EBF0FC41873}"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28600"/>
            <a:ext cx="8229600" cy="1143000"/>
          </a:xfrm>
        </p:spPr>
        <p:txBody>
          <a:bodyPr/>
          <a:lstStyle/>
          <a:p>
            <a:pPr eaLnBrk="1" hangingPunct="1"/>
            <a:r>
              <a:rPr lang="en-US" sz="3200" smtClean="0">
                <a:latin typeface="Georgia" pitchFamily="18" charset="0"/>
              </a:rPr>
              <a:t>Frequency of Nonscorables</a:t>
            </a:r>
          </a:p>
        </p:txBody>
      </p:sp>
      <p:sp>
        <p:nvSpPr>
          <p:cNvPr id="12291" name="Rectangle 3"/>
          <p:cNvSpPr>
            <a:spLocks noGrp="1" noChangeArrowheads="1"/>
          </p:cNvSpPr>
          <p:nvPr>
            <p:ph type="body" idx="4294967295"/>
          </p:nvPr>
        </p:nvSpPr>
        <p:spPr>
          <a:xfrm>
            <a:off x="381000" y="1524000"/>
            <a:ext cx="8153400" cy="4114800"/>
          </a:xfrm>
        </p:spPr>
        <p:txBody>
          <a:bodyPr/>
          <a:lstStyle/>
          <a:p>
            <a:pPr eaLnBrk="1" hangingPunct="1"/>
            <a:r>
              <a:rPr lang="en-US" sz="2400" smtClean="0">
                <a:latin typeface="Arial" charset="0"/>
              </a:rPr>
              <a:t>The majority of Nonscorables received a code of Not Aligned (NA).</a:t>
            </a:r>
          </a:p>
          <a:p>
            <a:pPr lvl="1" eaLnBrk="1" hangingPunct="1">
              <a:spcAft>
                <a:spcPts val="600"/>
              </a:spcAft>
              <a:buFont typeface="Wingdings" pitchFamily="2" charset="2"/>
              <a:buChar char="v"/>
            </a:pPr>
            <a:r>
              <a:rPr lang="en-US" sz="2400" smtClean="0">
                <a:latin typeface="Arial" charset="0"/>
              </a:rPr>
              <a:t>The vast majority of these were because one or more of the instructional tasks (not all) were not aligned to the content standard and/or indicator and thus received the code of NA.</a:t>
            </a:r>
          </a:p>
          <a:p>
            <a:pPr eaLnBrk="1" hangingPunct="1">
              <a:spcAft>
                <a:spcPts val="600"/>
              </a:spcAft>
              <a:buFontTx/>
              <a:buChar char="•"/>
            </a:pPr>
            <a:r>
              <a:rPr lang="en-US" sz="2400" smtClean="0">
                <a:latin typeface="Arial" charset="0"/>
              </a:rPr>
              <a:t>The next highest number of nonscorable entries received the code of Insufficient Evidence (IE).</a:t>
            </a:r>
          </a:p>
          <a:p>
            <a:pPr lvl="1" eaLnBrk="1" hangingPunct="1">
              <a:buFont typeface="Wingdings" pitchFamily="2" charset="2"/>
              <a:buChar char="v"/>
            </a:pPr>
            <a:r>
              <a:rPr lang="en-US" sz="2400" smtClean="0">
                <a:latin typeface="Arial" charset="0"/>
              </a:rPr>
              <a:t>A significant decrease was also found in this category from the previous administrations.</a:t>
            </a:r>
            <a:endParaRPr lang="en-US" smtClean="0">
              <a:latin typeface="Arial" charset="0"/>
            </a:endParaRPr>
          </a:p>
        </p:txBody>
      </p:sp>
      <p:sp>
        <p:nvSpPr>
          <p:cNvPr id="3" name="Slide Number Placeholder 2"/>
          <p:cNvSpPr>
            <a:spLocks noGrp="1"/>
          </p:cNvSpPr>
          <p:nvPr>
            <p:ph type="sldNum" sz="quarter" idx="11"/>
          </p:nvPr>
        </p:nvSpPr>
        <p:spPr/>
        <p:txBody>
          <a:bodyPr/>
          <a:lstStyle/>
          <a:p>
            <a:pPr>
              <a:defRPr/>
            </a:pPr>
            <a:fld id="{730E8DA9-8FF9-4C59-B83B-CA4FCBD9CFD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563563"/>
          </a:xfrm>
        </p:spPr>
        <p:txBody>
          <a:bodyPr/>
          <a:lstStyle/>
          <a:p>
            <a:r>
              <a:rPr lang="en-US" sz="3200" smtClean="0">
                <a:latin typeface="Georgia" pitchFamily="18" charset="0"/>
              </a:rPr>
              <a:t>Grade 7 Math</a:t>
            </a:r>
          </a:p>
        </p:txBody>
      </p:sp>
      <p:sp>
        <p:nvSpPr>
          <p:cNvPr id="13315" name="Content Placeholder 2"/>
          <p:cNvSpPr>
            <a:spLocks noGrp="1"/>
          </p:cNvSpPr>
          <p:nvPr>
            <p:ph idx="1"/>
          </p:nvPr>
        </p:nvSpPr>
        <p:spPr>
          <a:xfrm>
            <a:off x="304800" y="762000"/>
            <a:ext cx="8534400" cy="5105400"/>
          </a:xfrm>
        </p:spPr>
        <p:txBody>
          <a:bodyPr/>
          <a:lstStyle/>
          <a:p>
            <a:r>
              <a:rPr lang="en-US" sz="2700" dirty="0" smtClean="0">
                <a:cs typeface="Arial" charset="0"/>
              </a:rPr>
              <a:t>Increase in percentage of students in Emerging Progress.</a:t>
            </a:r>
          </a:p>
          <a:p>
            <a:r>
              <a:rPr lang="en-US" sz="2700" dirty="0" smtClean="0">
                <a:cs typeface="Arial" charset="0"/>
              </a:rPr>
              <a:t>Some of this increase is related to a higher frequency of non-</a:t>
            </a:r>
            <a:r>
              <a:rPr lang="en-US" sz="2700" dirty="0" err="1" smtClean="0">
                <a:cs typeface="Arial" charset="0"/>
              </a:rPr>
              <a:t>scorables</a:t>
            </a:r>
            <a:r>
              <a:rPr lang="en-US" sz="2700" dirty="0" smtClean="0">
                <a:cs typeface="Arial" charset="0"/>
              </a:rPr>
              <a:t> in Grade 7 Math.</a:t>
            </a:r>
          </a:p>
          <a:p>
            <a:r>
              <a:rPr lang="en-US" sz="2700" dirty="0" smtClean="0">
                <a:cs typeface="Arial" charset="0"/>
              </a:rPr>
              <a:t>Contributing factors may include:</a:t>
            </a:r>
          </a:p>
          <a:p>
            <a:pPr lvl="1">
              <a:buSzPct val="65000"/>
              <a:buFont typeface="Courier New" pitchFamily="49" charset="0"/>
              <a:buChar char="o"/>
            </a:pPr>
            <a:r>
              <a:rPr lang="en-US" sz="2700" dirty="0" smtClean="0"/>
              <a:t>MCC.7.G.1 (solve problems involving scale drawings of geometric figures), non-geometric figures were accepted; however</a:t>
            </a:r>
          </a:p>
          <a:p>
            <a:pPr lvl="1">
              <a:buSzPct val="65000"/>
              <a:buFont typeface="Courier New" pitchFamily="49" charset="0"/>
              <a:buChar char="o"/>
            </a:pPr>
            <a:r>
              <a:rPr lang="en-US" sz="2700" dirty="0" smtClean="0"/>
              <a:t>MCC.7.G.2 (describe the two-dimensional figures…), three-dimensional figures were not accepted.</a:t>
            </a:r>
          </a:p>
          <a:p>
            <a:r>
              <a:rPr lang="en-US" sz="2700" dirty="0" smtClean="0">
                <a:cs typeface="Arial" charset="0"/>
              </a:rPr>
              <a:t>The apparent need for clarity relative to the standards has been noted for our August 2014 fall trainings.</a:t>
            </a:r>
          </a:p>
        </p:txBody>
      </p:sp>
      <p:sp>
        <p:nvSpPr>
          <p:cNvPr id="4" name="Slide Number Placeholder 3"/>
          <p:cNvSpPr>
            <a:spLocks noGrp="1"/>
          </p:cNvSpPr>
          <p:nvPr>
            <p:ph type="sldNum" sz="quarter" idx="11"/>
          </p:nvPr>
        </p:nvSpPr>
        <p:spPr/>
        <p:txBody>
          <a:bodyPr/>
          <a:lstStyle/>
          <a:p>
            <a:pPr>
              <a:defRPr/>
            </a:pPr>
            <a:fld id="{7E6B3C4C-50AE-40E1-A3D1-FDB77B11220C}"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4562475" y="-142875"/>
            <a:ext cx="1841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1400">
                <a:latin typeface="Times New Roman" pitchFamily="18" charset="0"/>
              </a:rPr>
              <a:t/>
            </a:r>
            <a:br>
              <a:rPr lang="en-US" sz="1400">
                <a:latin typeface="Times New Roman" pitchFamily="18" charset="0"/>
              </a:rPr>
            </a:br>
            <a:endParaRPr lang="en-US" sz="1400">
              <a:latin typeface="Times New Roman" pitchFamily="18" charset="0"/>
            </a:endParaRPr>
          </a:p>
          <a:p>
            <a:pPr eaLnBrk="0" hangingPunct="0"/>
            <a:endParaRPr lang="en-US" sz="1400">
              <a:latin typeface="Times New Roman" pitchFamily="18" charset="0"/>
            </a:endParaRPr>
          </a:p>
        </p:txBody>
      </p:sp>
      <p:sp>
        <p:nvSpPr>
          <p:cNvPr id="14339" name="Rectangle 10"/>
          <p:cNvSpPr>
            <a:spLocks noChangeArrowheads="1"/>
          </p:cNvSpPr>
          <p:nvPr/>
        </p:nvSpPr>
        <p:spPr bwMode="auto">
          <a:xfrm>
            <a:off x="-4562475" y="-936625"/>
            <a:ext cx="1501775" cy="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2000"/>
          </a:p>
        </p:txBody>
      </p:sp>
      <p:sp>
        <p:nvSpPr>
          <p:cNvPr id="14340" name="Rectangle 201"/>
          <p:cNvSpPr>
            <a:spLocks noChangeArrowheads="1"/>
          </p:cNvSpPr>
          <p:nvPr/>
        </p:nvSpPr>
        <p:spPr bwMode="auto">
          <a:xfrm>
            <a:off x="-4343400" y="6369050"/>
            <a:ext cx="24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uFontTx/>
              <a:buChar char="•"/>
              <a:tabLst>
                <a:tab pos="457200" algn="l"/>
                <a:tab pos="685800" algn="l"/>
              </a:tabLst>
            </a:pPr>
            <a:endParaRPr lang="en-US" sz="1400">
              <a:latin typeface="Times New Roman" pitchFamily="18" charset="0"/>
            </a:endParaRPr>
          </a:p>
        </p:txBody>
      </p:sp>
      <p:sp>
        <p:nvSpPr>
          <p:cNvPr id="3" name="Slide Number Placeholder 2"/>
          <p:cNvSpPr>
            <a:spLocks noGrp="1"/>
          </p:cNvSpPr>
          <p:nvPr>
            <p:ph type="sldNum" sz="quarter" idx="11"/>
          </p:nvPr>
        </p:nvSpPr>
        <p:spPr>
          <a:xfrm>
            <a:off x="8382000" y="6338888"/>
            <a:ext cx="609600" cy="365125"/>
          </a:xfrm>
        </p:spPr>
        <p:txBody>
          <a:bodyPr/>
          <a:lstStyle/>
          <a:p>
            <a:pPr>
              <a:defRPr/>
            </a:pPr>
            <a:fld id="{98757843-1297-4CBE-B188-4987F14608AD}" type="slidenum">
              <a:rPr lang="en-US" smtClean="0"/>
              <a:pPr>
                <a:defRPr/>
              </a:pPr>
              <a:t>13</a:t>
            </a:fld>
            <a:endParaRPr lang="en-US" dirty="0"/>
          </a:p>
        </p:txBody>
      </p:sp>
      <p:sp>
        <p:nvSpPr>
          <p:cNvPr id="14342" name="Rectangle 12"/>
          <p:cNvSpPr txBox="1">
            <a:spLocks noChangeArrowheads="1"/>
          </p:cNvSpPr>
          <p:nvPr/>
        </p:nvSpPr>
        <p:spPr bwMode="auto">
          <a:xfrm>
            <a:off x="5791200" y="304800"/>
            <a:ext cx="304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200" b="1">
                <a:latin typeface="Georgia" pitchFamily="18" charset="0"/>
              </a:rPr>
              <a:t>Nonscorable </a:t>
            </a:r>
            <a:br>
              <a:rPr lang="en-US" sz="3200" b="1">
                <a:latin typeface="Georgia" pitchFamily="18" charset="0"/>
              </a:rPr>
            </a:br>
            <a:r>
              <a:rPr lang="en-US" sz="3200" b="1">
                <a:latin typeface="Georgia" pitchFamily="18" charset="0"/>
              </a:rPr>
              <a:t>Codes Chart</a:t>
            </a:r>
          </a:p>
        </p:txBody>
      </p:sp>
      <p:sp>
        <p:nvSpPr>
          <p:cNvPr id="11" name="Text Box 7"/>
          <p:cNvSpPr txBox="1">
            <a:spLocks noChangeArrowheads="1"/>
          </p:cNvSpPr>
          <p:nvPr/>
        </p:nvSpPr>
        <p:spPr bwMode="auto">
          <a:xfrm>
            <a:off x="5791200" y="1589088"/>
            <a:ext cx="320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Should a student receive a Nonscorable Code for an entry, the code and it’s definition will be provided on side 2 of the </a:t>
            </a:r>
            <a:r>
              <a:rPr lang="en-US" i="1" dirty="0" smtClean="0"/>
              <a:t>Individual Student Report</a:t>
            </a:r>
            <a:r>
              <a:rPr lang="en-US" dirty="0" smtClean="0"/>
              <a:t>.</a:t>
            </a:r>
          </a:p>
          <a:p>
            <a:pPr eaLnBrk="1" hangingPunct="1">
              <a:defRPr/>
            </a:pPr>
            <a:endParaRPr lang="en-US" dirty="0" smtClean="0"/>
          </a:p>
          <a:p>
            <a:pPr eaLnBrk="1" hangingPunct="1">
              <a:defRPr/>
            </a:pPr>
            <a:r>
              <a:rPr lang="en-US" dirty="0" smtClean="0"/>
              <a:t>The Nonscorable Codes and Definitions</a:t>
            </a:r>
            <a:r>
              <a:rPr lang="en-US" i="1" dirty="0" smtClean="0"/>
              <a:t> </a:t>
            </a:r>
            <a:r>
              <a:rPr lang="en-US" dirty="0" smtClean="0"/>
              <a:t>are also provided in the following places: </a:t>
            </a:r>
          </a:p>
          <a:p>
            <a:pPr marL="285750" indent="-285750" eaLnBrk="1" hangingPunct="1">
              <a:buFont typeface="Wingdings" pitchFamily="2" charset="2"/>
              <a:buChar char="v"/>
              <a:defRPr/>
            </a:pPr>
            <a:r>
              <a:rPr lang="en-US" i="1" dirty="0" smtClean="0"/>
              <a:t>On side 2 of the Student Roster</a:t>
            </a:r>
          </a:p>
          <a:p>
            <a:pPr marL="285750" indent="-285750" eaLnBrk="1" hangingPunct="1">
              <a:buFont typeface="Wingdings" pitchFamily="2" charset="2"/>
              <a:buChar char="v"/>
              <a:defRPr/>
            </a:pPr>
            <a:r>
              <a:rPr lang="en-US" i="1" dirty="0" smtClean="0"/>
              <a:t>Page 13 of the Score Interpretation Guide</a:t>
            </a:r>
            <a:endParaRPr lang="en-US" dirty="0" smtClean="0"/>
          </a:p>
          <a:p>
            <a:pPr eaLnBrk="1" hangingPunct="1">
              <a:defRPr/>
            </a:pPr>
            <a:endParaRPr lang="en-US" dirty="0" smtClean="0"/>
          </a:p>
          <a:p>
            <a:pPr eaLnBrk="1" hangingPunct="1">
              <a:defRPr/>
            </a:pPr>
            <a:endParaRPr lang="en-US" dirty="0" smtClean="0"/>
          </a:p>
        </p:txBody>
      </p:sp>
      <p:pic>
        <p:nvPicPr>
          <p:cNvPr id="143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5754688"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52400"/>
            <a:ext cx="8229600" cy="914400"/>
          </a:xfrm>
        </p:spPr>
        <p:txBody>
          <a:bodyPr/>
          <a:lstStyle/>
          <a:p>
            <a:pPr eaLnBrk="1" hangingPunct="1"/>
            <a:r>
              <a:rPr lang="en-US" sz="3200" smtClean="0">
                <a:latin typeface="Georgia" pitchFamily="18" charset="0"/>
              </a:rPr>
              <a:t>Frequency of Nonscorables</a:t>
            </a:r>
            <a:br>
              <a:rPr lang="en-US" sz="3200" smtClean="0">
                <a:latin typeface="Georgia" pitchFamily="18" charset="0"/>
              </a:rPr>
            </a:br>
            <a:r>
              <a:rPr lang="en-US" sz="3200" smtClean="0">
                <a:latin typeface="Georgia" pitchFamily="18" charset="0"/>
              </a:rPr>
              <a:t>by Number and Percent</a:t>
            </a:r>
          </a:p>
        </p:txBody>
      </p:sp>
      <p:graphicFrame>
        <p:nvGraphicFramePr>
          <p:cNvPr id="183300" name="Group 4"/>
          <p:cNvGraphicFramePr>
            <a:graphicFrameLocks noGrp="1"/>
          </p:cNvGraphicFramePr>
          <p:nvPr/>
        </p:nvGraphicFramePr>
        <p:xfrm>
          <a:off x="1066800" y="1066800"/>
          <a:ext cx="7134225" cy="5583244"/>
        </p:xfrm>
        <a:graphic>
          <a:graphicData uri="http://schemas.openxmlformats.org/drawingml/2006/table">
            <a:tbl>
              <a:tblPr/>
              <a:tblGrid>
                <a:gridCol w="1800225"/>
                <a:gridCol w="1733550"/>
                <a:gridCol w="1800225"/>
                <a:gridCol w="1800225"/>
              </a:tblGrid>
              <a:tr h="396216">
                <a:tc gridSpan="4">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Calibri" pitchFamily="34" charset="0"/>
                          <a:cs typeface="Arial" charset="0"/>
                        </a:rPr>
                        <a:t>2013-14 First Time Test Takers</a:t>
                      </a:r>
                      <a:endParaRPr kumimoji="0" lang="en-US" sz="2000" b="1" i="0" u="none" strike="noStrike" cap="none" normalizeH="0" baseline="0" dirty="0" smtClean="0">
                        <a:ln>
                          <a:noFill/>
                        </a:ln>
                        <a:solidFill>
                          <a:schemeClr val="tx1"/>
                        </a:solidFill>
                        <a:effectLst/>
                        <a:latin typeface="Times New Roman" pitchFamily="18" charset="0"/>
                      </a:endParaRPr>
                    </a:p>
                  </a:txBody>
                  <a:tcPr marT="45708" marB="45708"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66611">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NS Code</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Frequency </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Percent of NS</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rPr>
                        <a:t>Percent of all entries</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rgbClr val="000000"/>
                          </a:solidFill>
                          <a:effectLst/>
                          <a:latin typeface="Arial" charset="0"/>
                          <a:cs typeface="Arial" charset="0"/>
                        </a:rPr>
                        <a:t>ME</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140</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1.77%</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0.21%</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rgbClr val="000000"/>
                          </a:solidFill>
                          <a:effectLst/>
                          <a:latin typeface="Arial" charset="0"/>
                          <a:cs typeface="Arial" charset="0"/>
                        </a:rPr>
                        <a:t>ES</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103</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1.30%</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0.16%</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kern="1200" cap="none" normalizeH="0" baseline="0" dirty="0" smtClean="0">
                          <a:ln>
                            <a:noFill/>
                          </a:ln>
                          <a:solidFill>
                            <a:schemeClr val="tx1"/>
                          </a:solidFill>
                          <a:effectLst/>
                          <a:latin typeface="Arial" charset="0"/>
                          <a:ea typeface="+mn-ea"/>
                          <a:cs typeface="+mn-cs"/>
                        </a:rPr>
                        <a:t> </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kern="1200" cap="none" normalizeH="0" baseline="0" dirty="0" smtClean="0">
                        <a:ln>
                          <a:noFill/>
                        </a:ln>
                        <a:solidFill>
                          <a:schemeClr val="tx1"/>
                        </a:solidFill>
                        <a:effectLst/>
                        <a:latin typeface="Arial" charset="0"/>
                        <a:ea typeface="+mn-ea"/>
                        <a:cs typeface="+mn-cs"/>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kern="1200" cap="none" normalizeH="0" baseline="0" dirty="0" smtClean="0">
                        <a:ln>
                          <a:noFill/>
                        </a:ln>
                        <a:solidFill>
                          <a:schemeClr val="tx1"/>
                        </a:solidFill>
                        <a:effectLst/>
                        <a:latin typeface="Arial" charset="0"/>
                        <a:ea typeface="+mn-ea"/>
                        <a:cs typeface="+mn-cs"/>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kern="1200" cap="none" normalizeH="0" baseline="0" dirty="0" smtClean="0">
                        <a:ln>
                          <a:noFill/>
                        </a:ln>
                        <a:solidFill>
                          <a:schemeClr val="tx1"/>
                        </a:solidFill>
                        <a:effectLst/>
                        <a:latin typeface="Arial" charset="0"/>
                        <a:ea typeface="+mn-ea"/>
                        <a:cs typeface="+mn-cs"/>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NA</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6471</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81.75%</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9.74%</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IE</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1061</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13.40%</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1.60%</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IT</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77</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0.97%</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0.12%</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OG</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20</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0.25%</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0.03%</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IS</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44</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0.56%</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0.06%</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Total</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7916</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100.0%</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rPr>
                        <a:t>11.92%</a:t>
                      </a: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296">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1681">
                <a:tc gridSpan="4">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7,916 of 66,416 entries received NS codes</a:t>
                      </a:r>
                      <a:endParaRPr kumimoji="0" lang="en-US" sz="1200" b="1" i="0" u="none" strike="noStrike" cap="none" normalizeH="0" baseline="0" dirty="0" smtClean="0">
                        <a:ln>
                          <a:noFill/>
                        </a:ln>
                        <a:solidFill>
                          <a:schemeClr val="tx1"/>
                        </a:solidFill>
                        <a:effectLst/>
                        <a:latin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1"/>
          </p:nvPr>
        </p:nvSpPr>
        <p:spPr/>
        <p:txBody>
          <a:bodyPr/>
          <a:lstStyle/>
          <a:p>
            <a:pPr>
              <a:defRPr/>
            </a:pPr>
            <a:fld id="{016955D7-2E9D-419D-9BCB-0C619CC6B9C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304800"/>
            <a:ext cx="8229600" cy="792163"/>
          </a:xfrm>
        </p:spPr>
        <p:txBody>
          <a:bodyPr/>
          <a:lstStyle/>
          <a:p>
            <a:pPr eaLnBrk="1" hangingPunct="1"/>
            <a:r>
              <a:rPr lang="en-US" sz="3200" smtClean="0">
                <a:latin typeface="Georgia" pitchFamily="18" charset="0"/>
              </a:rPr>
              <a:t>How Scores are Calculated</a:t>
            </a:r>
          </a:p>
        </p:txBody>
      </p:sp>
      <p:sp>
        <p:nvSpPr>
          <p:cNvPr id="16387" name="Rectangle 3"/>
          <p:cNvSpPr>
            <a:spLocks noGrp="1" noChangeArrowheads="1"/>
          </p:cNvSpPr>
          <p:nvPr>
            <p:ph type="body" idx="4294967295"/>
          </p:nvPr>
        </p:nvSpPr>
        <p:spPr>
          <a:xfrm>
            <a:off x="381000" y="1143000"/>
            <a:ext cx="8382000" cy="4267200"/>
          </a:xfrm>
        </p:spPr>
        <p:txBody>
          <a:bodyPr/>
          <a:lstStyle/>
          <a:p>
            <a:pPr eaLnBrk="1" hangingPunct="1">
              <a:tabLst>
                <a:tab pos="800100" algn="l"/>
              </a:tabLst>
            </a:pPr>
            <a:r>
              <a:rPr lang="en-US" sz="2000" smtClean="0">
                <a:latin typeface="Arial" charset="0"/>
              </a:rPr>
              <a:t>Kindergarten</a:t>
            </a:r>
          </a:p>
          <a:p>
            <a:pPr lvl="1" eaLnBrk="1" hangingPunct="1">
              <a:buFont typeface="Wingdings" pitchFamily="2" charset="2"/>
              <a:buChar char="v"/>
              <a:tabLst>
                <a:tab pos="800100" algn="l"/>
              </a:tabLst>
            </a:pPr>
            <a:r>
              <a:rPr lang="en-US" sz="2000" smtClean="0">
                <a:latin typeface="Arial" charset="0"/>
              </a:rPr>
              <a:t>Each portfolio consisted of four entries:</a:t>
            </a:r>
          </a:p>
          <a:p>
            <a:pPr lvl="2" eaLnBrk="1" hangingPunct="1">
              <a:tabLst>
                <a:tab pos="800100" algn="l"/>
              </a:tabLst>
            </a:pPr>
            <a:r>
              <a:rPr lang="en-US" sz="2000" smtClean="0">
                <a:latin typeface="Arial" charset="0"/>
              </a:rPr>
              <a:t>two ELA / two Mathematics</a:t>
            </a:r>
          </a:p>
          <a:p>
            <a:pPr eaLnBrk="1" hangingPunct="1">
              <a:tabLst>
                <a:tab pos="800100" algn="l"/>
              </a:tabLst>
            </a:pPr>
            <a:r>
              <a:rPr lang="en-US" sz="2000" smtClean="0">
                <a:latin typeface="Arial" charset="0"/>
              </a:rPr>
              <a:t>Grades 3-8 </a:t>
            </a:r>
          </a:p>
          <a:p>
            <a:pPr lvl="1" eaLnBrk="1" hangingPunct="1">
              <a:buFont typeface="Wingdings" pitchFamily="2" charset="2"/>
              <a:buChar char="v"/>
              <a:tabLst>
                <a:tab pos="800100" algn="l"/>
              </a:tabLst>
            </a:pPr>
            <a:r>
              <a:rPr lang="en-US" sz="2000" smtClean="0">
                <a:latin typeface="Arial" charset="0"/>
              </a:rPr>
              <a:t>Each portfolio consisted of six entries:</a:t>
            </a:r>
          </a:p>
          <a:p>
            <a:pPr lvl="2" eaLnBrk="1" hangingPunct="1">
              <a:tabLst>
                <a:tab pos="800100" algn="l"/>
              </a:tabLst>
            </a:pPr>
            <a:r>
              <a:rPr lang="en-US" sz="2000" smtClean="0">
                <a:latin typeface="Arial" charset="0"/>
              </a:rPr>
              <a:t>two ELA / two Mathematics / one Science / one Social Studies</a:t>
            </a:r>
          </a:p>
          <a:p>
            <a:pPr eaLnBrk="1" hangingPunct="1">
              <a:spcAft>
                <a:spcPts val="600"/>
              </a:spcAft>
              <a:tabLst>
                <a:tab pos="800100" algn="l"/>
              </a:tabLst>
            </a:pPr>
            <a:r>
              <a:rPr lang="en-US" sz="2000" smtClean="0">
                <a:latin typeface="Arial" charset="0"/>
              </a:rPr>
              <a:t>Each entry was scored for each of the three rubric dimensions: </a:t>
            </a:r>
            <a:r>
              <a:rPr lang="en-US" sz="2000" i="1" smtClean="0">
                <a:latin typeface="Arial" charset="0"/>
              </a:rPr>
              <a:t>Fidelity to Standard, Context</a:t>
            </a:r>
            <a:r>
              <a:rPr lang="en-US" sz="2000" smtClean="0">
                <a:latin typeface="Arial" charset="0"/>
              </a:rPr>
              <a:t>, and </a:t>
            </a:r>
            <a:r>
              <a:rPr lang="en-US" sz="2000" i="1" smtClean="0">
                <a:latin typeface="Arial" charset="0"/>
              </a:rPr>
              <a:t>Achievement/Progress</a:t>
            </a:r>
            <a:endParaRPr lang="en-US" sz="2000" smtClean="0">
              <a:latin typeface="Arial" charset="0"/>
            </a:endParaRPr>
          </a:p>
          <a:p>
            <a:pPr eaLnBrk="1" hangingPunct="1">
              <a:spcAft>
                <a:spcPts val="600"/>
              </a:spcAft>
              <a:tabLst>
                <a:tab pos="800100" algn="l"/>
              </a:tabLst>
            </a:pPr>
            <a:r>
              <a:rPr lang="en-US" sz="2000" smtClean="0">
                <a:latin typeface="Arial" charset="0"/>
              </a:rPr>
              <a:t>The fourth rubric dimension, </a:t>
            </a:r>
            <a:r>
              <a:rPr lang="en-US" sz="2000" i="1" smtClean="0">
                <a:latin typeface="Arial" charset="0"/>
              </a:rPr>
              <a:t>Generalization,</a:t>
            </a:r>
            <a:r>
              <a:rPr lang="en-US" sz="2000" smtClean="0">
                <a:latin typeface="Arial" charset="0"/>
              </a:rPr>
              <a:t> </a:t>
            </a:r>
          </a:p>
          <a:p>
            <a:pPr lvl="1" eaLnBrk="1" hangingPunct="1">
              <a:buFont typeface="Wingdings" pitchFamily="2" charset="2"/>
              <a:buChar char="v"/>
              <a:tabLst>
                <a:tab pos="800100" algn="l"/>
              </a:tabLst>
            </a:pPr>
            <a:r>
              <a:rPr lang="en-US" sz="2000" smtClean="0">
                <a:latin typeface="Arial" charset="0"/>
              </a:rPr>
              <a:t>Scored once across the </a:t>
            </a:r>
            <a:r>
              <a:rPr lang="en-US" sz="2000" u="sng" smtClean="0">
                <a:latin typeface="Arial" charset="0"/>
              </a:rPr>
              <a:t>scorable</a:t>
            </a:r>
            <a:r>
              <a:rPr lang="en-US" sz="2000" smtClean="0">
                <a:latin typeface="Arial" charset="0"/>
              </a:rPr>
              <a:t> entries for the entire portfolio</a:t>
            </a:r>
          </a:p>
        </p:txBody>
      </p:sp>
      <p:sp>
        <p:nvSpPr>
          <p:cNvPr id="3" name="Slide Number Placeholder 2"/>
          <p:cNvSpPr>
            <a:spLocks noGrp="1"/>
          </p:cNvSpPr>
          <p:nvPr>
            <p:ph type="sldNum" sz="quarter" idx="11"/>
          </p:nvPr>
        </p:nvSpPr>
        <p:spPr/>
        <p:txBody>
          <a:bodyPr/>
          <a:lstStyle/>
          <a:p>
            <a:pPr>
              <a:defRPr/>
            </a:pPr>
            <a:fld id="{B29DBFAE-A0CC-4B8F-A641-8B2A19C432B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304800"/>
            <a:ext cx="8229600" cy="792163"/>
          </a:xfrm>
        </p:spPr>
        <p:txBody>
          <a:bodyPr/>
          <a:lstStyle/>
          <a:p>
            <a:pPr eaLnBrk="1" hangingPunct="1"/>
            <a:r>
              <a:rPr lang="en-US" sz="3200" smtClean="0">
                <a:latin typeface="Georgia" pitchFamily="18" charset="0"/>
              </a:rPr>
              <a:t>How Scores are Calculated</a:t>
            </a:r>
          </a:p>
        </p:txBody>
      </p:sp>
      <p:sp>
        <p:nvSpPr>
          <p:cNvPr id="17411" name="Rectangle 3"/>
          <p:cNvSpPr>
            <a:spLocks noGrp="1" noChangeArrowheads="1"/>
          </p:cNvSpPr>
          <p:nvPr>
            <p:ph type="body" idx="4294967295"/>
          </p:nvPr>
        </p:nvSpPr>
        <p:spPr>
          <a:xfrm>
            <a:off x="457200" y="1143000"/>
            <a:ext cx="8229600" cy="3733800"/>
          </a:xfrm>
        </p:spPr>
        <p:txBody>
          <a:bodyPr/>
          <a:lstStyle/>
          <a:p>
            <a:pPr eaLnBrk="1" hangingPunct="1">
              <a:tabLst>
                <a:tab pos="800100" algn="l"/>
              </a:tabLst>
            </a:pPr>
            <a:r>
              <a:rPr lang="en-US" sz="2000" smtClean="0">
                <a:latin typeface="Arial" charset="0"/>
              </a:rPr>
              <a:t>High School</a:t>
            </a:r>
          </a:p>
          <a:p>
            <a:pPr lvl="1" eaLnBrk="1" hangingPunct="1">
              <a:buFont typeface="Wingdings" pitchFamily="2" charset="2"/>
              <a:buChar char="v"/>
              <a:tabLst>
                <a:tab pos="800100" algn="l"/>
              </a:tabLst>
            </a:pPr>
            <a:r>
              <a:rPr lang="en-US" sz="2000" smtClean="0">
                <a:latin typeface="Arial" charset="0"/>
              </a:rPr>
              <a:t>Each portfolio consisted of eight entries:</a:t>
            </a:r>
          </a:p>
          <a:p>
            <a:pPr lvl="2" eaLnBrk="1" hangingPunct="1">
              <a:spcAft>
                <a:spcPts val="600"/>
              </a:spcAft>
              <a:tabLst>
                <a:tab pos="800100" algn="l"/>
              </a:tabLst>
            </a:pPr>
            <a:r>
              <a:rPr lang="en-US" sz="2000" smtClean="0">
                <a:latin typeface="Arial" charset="0"/>
              </a:rPr>
              <a:t>two ELA/ two Mathematics / two Science / two Social Studies</a:t>
            </a:r>
          </a:p>
          <a:p>
            <a:pPr eaLnBrk="1" hangingPunct="1">
              <a:spcAft>
                <a:spcPts val="600"/>
              </a:spcAft>
              <a:tabLst>
                <a:tab pos="800100" algn="l"/>
              </a:tabLst>
            </a:pPr>
            <a:r>
              <a:rPr lang="en-US" sz="2000" smtClean="0">
                <a:latin typeface="Arial" charset="0"/>
              </a:rPr>
              <a:t>Each entry is scored by two independent readers</a:t>
            </a:r>
          </a:p>
          <a:p>
            <a:pPr eaLnBrk="1" hangingPunct="1">
              <a:spcAft>
                <a:spcPts val="600"/>
              </a:spcAft>
              <a:tabLst>
                <a:tab pos="800100" algn="l"/>
              </a:tabLst>
            </a:pPr>
            <a:r>
              <a:rPr lang="en-US" sz="2000" smtClean="0">
                <a:latin typeface="Arial" charset="0"/>
              </a:rPr>
              <a:t>Each entry was scored for each of the three rubric dimensions: </a:t>
            </a:r>
            <a:r>
              <a:rPr lang="en-US" sz="2000" i="1" smtClean="0">
                <a:latin typeface="Arial" charset="0"/>
              </a:rPr>
              <a:t>Fidelity to Standard, Context</a:t>
            </a:r>
            <a:r>
              <a:rPr lang="en-US" sz="2000" smtClean="0">
                <a:latin typeface="Arial" charset="0"/>
              </a:rPr>
              <a:t>, and </a:t>
            </a:r>
            <a:r>
              <a:rPr lang="en-US" sz="2000" i="1" smtClean="0">
                <a:latin typeface="Arial" charset="0"/>
              </a:rPr>
              <a:t>Achievement/Progress</a:t>
            </a:r>
            <a:endParaRPr lang="en-US" sz="2000" smtClean="0">
              <a:latin typeface="Arial" charset="0"/>
            </a:endParaRPr>
          </a:p>
          <a:p>
            <a:pPr eaLnBrk="1" hangingPunct="1">
              <a:spcAft>
                <a:spcPts val="600"/>
              </a:spcAft>
              <a:tabLst>
                <a:tab pos="800100" algn="l"/>
              </a:tabLst>
            </a:pPr>
            <a:r>
              <a:rPr lang="en-US" sz="2000" smtClean="0">
                <a:latin typeface="Arial" charset="0"/>
              </a:rPr>
              <a:t>The fourth rubric dimension, </a:t>
            </a:r>
            <a:r>
              <a:rPr lang="en-US" sz="2000" i="1" smtClean="0">
                <a:latin typeface="Arial" charset="0"/>
              </a:rPr>
              <a:t>Generalization,</a:t>
            </a:r>
            <a:r>
              <a:rPr lang="en-US" sz="2000" smtClean="0">
                <a:latin typeface="Arial" charset="0"/>
              </a:rPr>
              <a:t> </a:t>
            </a:r>
          </a:p>
          <a:p>
            <a:pPr lvl="1" eaLnBrk="1" hangingPunct="1">
              <a:buFont typeface="Wingdings" pitchFamily="2" charset="2"/>
              <a:buChar char="v"/>
              <a:tabLst>
                <a:tab pos="800100" algn="l"/>
              </a:tabLst>
            </a:pPr>
            <a:r>
              <a:rPr lang="en-US" sz="2000" smtClean="0">
                <a:latin typeface="Arial" charset="0"/>
              </a:rPr>
              <a:t>Scored once across the </a:t>
            </a:r>
            <a:r>
              <a:rPr lang="en-US" sz="2000" u="sng" smtClean="0">
                <a:latin typeface="Arial" charset="0"/>
              </a:rPr>
              <a:t>scorable</a:t>
            </a:r>
            <a:r>
              <a:rPr lang="en-US" sz="2000" smtClean="0">
                <a:latin typeface="Arial" charset="0"/>
              </a:rPr>
              <a:t> entries for the entire portfolio</a:t>
            </a:r>
          </a:p>
        </p:txBody>
      </p:sp>
      <p:sp>
        <p:nvSpPr>
          <p:cNvPr id="3" name="Slide Number Placeholder 2"/>
          <p:cNvSpPr>
            <a:spLocks noGrp="1"/>
          </p:cNvSpPr>
          <p:nvPr>
            <p:ph type="sldNum" sz="quarter" idx="11"/>
          </p:nvPr>
        </p:nvSpPr>
        <p:spPr/>
        <p:txBody>
          <a:bodyPr/>
          <a:lstStyle/>
          <a:p>
            <a:pPr>
              <a:defRPr/>
            </a:pPr>
            <a:fld id="{059E0091-91F6-46DF-8EE6-4F30ABF82C11}"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990600"/>
            <a:ext cx="8229600" cy="792163"/>
          </a:xfrm>
        </p:spPr>
        <p:txBody>
          <a:bodyPr/>
          <a:lstStyle/>
          <a:p>
            <a:pPr eaLnBrk="1" hangingPunct="1"/>
            <a:r>
              <a:rPr lang="en-US" sz="3200" smtClean="0">
                <a:latin typeface="Georgia" pitchFamily="18" charset="0"/>
              </a:rPr>
              <a:t>Score Calculation for </a:t>
            </a:r>
            <a:br>
              <a:rPr lang="en-US" sz="3200" smtClean="0">
                <a:latin typeface="Georgia" pitchFamily="18" charset="0"/>
              </a:rPr>
            </a:br>
            <a:r>
              <a:rPr lang="en-US" sz="3200" smtClean="0">
                <a:latin typeface="Georgia" pitchFamily="18" charset="0"/>
              </a:rPr>
              <a:t>Kindergarten and 3-8</a:t>
            </a:r>
            <a:r>
              <a:rPr lang="en-US" sz="3600" smtClean="0">
                <a:latin typeface="Georgia" pitchFamily="18" charset="0"/>
              </a:rPr>
              <a:t/>
            </a:r>
            <a:br>
              <a:rPr lang="en-US" sz="3600" smtClean="0">
                <a:latin typeface="Georgia" pitchFamily="18" charset="0"/>
              </a:rPr>
            </a:br>
            <a:r>
              <a:rPr lang="en-US" sz="2000" smtClean="0"/>
              <a:t>Fidelity to Standard, Context, Achievement/Progress</a:t>
            </a:r>
            <a:br>
              <a:rPr lang="en-US" sz="2000" smtClean="0"/>
            </a:br>
            <a:endParaRPr lang="en-US" sz="2000" smtClean="0"/>
          </a:p>
        </p:txBody>
      </p:sp>
      <p:sp>
        <p:nvSpPr>
          <p:cNvPr id="18435" name="Rectangle 3"/>
          <p:cNvSpPr>
            <a:spLocks noGrp="1" noChangeArrowheads="1"/>
          </p:cNvSpPr>
          <p:nvPr>
            <p:ph type="body" idx="4294967295"/>
          </p:nvPr>
        </p:nvSpPr>
        <p:spPr>
          <a:xfrm>
            <a:off x="457200" y="2286000"/>
            <a:ext cx="8382000" cy="3048000"/>
          </a:xfrm>
        </p:spPr>
        <p:txBody>
          <a:bodyPr/>
          <a:lstStyle/>
          <a:p>
            <a:pPr eaLnBrk="1" hangingPunct="1">
              <a:buFont typeface="Arial" charset="0"/>
              <a:buNone/>
            </a:pPr>
            <a:r>
              <a:rPr lang="en-US" sz="1800" smtClean="0">
                <a:latin typeface="Arial" charset="0"/>
              </a:rPr>
              <a:t>A total score for each dimension within each content area is calculated as the</a:t>
            </a:r>
          </a:p>
          <a:p>
            <a:pPr eaLnBrk="1" hangingPunct="1">
              <a:buFont typeface="Arial" charset="0"/>
              <a:buNone/>
            </a:pPr>
            <a:r>
              <a:rPr lang="en-US" sz="1800" smtClean="0">
                <a:latin typeface="Arial" charset="0"/>
              </a:rPr>
              <a:t>average of the two entry scores rounded to the nearest whole point. If one entry</a:t>
            </a:r>
          </a:p>
          <a:p>
            <a:pPr eaLnBrk="1" hangingPunct="1">
              <a:buFont typeface="Arial" charset="0"/>
              <a:buNone/>
            </a:pPr>
            <a:r>
              <a:rPr lang="en-US" sz="1800" smtClean="0">
                <a:latin typeface="Arial" charset="0"/>
              </a:rPr>
              <a:t>is nonscorable, that entry is treated as having a score of zero for the purpose of </a:t>
            </a:r>
          </a:p>
          <a:p>
            <a:pPr eaLnBrk="1" hangingPunct="1">
              <a:buFont typeface="Arial" charset="0"/>
              <a:buNone/>
            </a:pPr>
            <a:r>
              <a:rPr lang="en-US" sz="1800" smtClean="0">
                <a:latin typeface="Arial" charset="0"/>
              </a:rPr>
              <a:t>calculating the average.</a:t>
            </a:r>
            <a:r>
              <a:rPr lang="en-US" sz="1800" b="1" smtClean="0">
                <a:latin typeface="Arial" charset="0"/>
              </a:rPr>
              <a:t>	</a:t>
            </a:r>
          </a:p>
          <a:p>
            <a:pPr eaLnBrk="1" hangingPunct="1">
              <a:buFont typeface="Arial" charset="0"/>
              <a:buNone/>
            </a:pPr>
            <a:r>
              <a:rPr lang="en-US" sz="1600" b="1" smtClean="0">
                <a:latin typeface="Arial" charset="0"/>
              </a:rPr>
              <a:t>	</a:t>
            </a:r>
            <a:endParaRPr lang="en-US" sz="1800" smtClean="0">
              <a:latin typeface="Arial" charset="0"/>
            </a:endParaRPr>
          </a:p>
          <a:p>
            <a:pPr eaLnBrk="1" hangingPunct="1">
              <a:buFont typeface="Arial" charset="0"/>
              <a:buNone/>
            </a:pPr>
            <a:r>
              <a:rPr lang="en-US" sz="1800" smtClean="0">
                <a:latin typeface="Arial" charset="0"/>
              </a:rPr>
              <a:t>Dimension Score</a:t>
            </a:r>
            <a:r>
              <a:rPr lang="en-US" sz="1800" b="1" smtClean="0">
                <a:latin typeface="Arial" charset="0"/>
              </a:rPr>
              <a:t> </a:t>
            </a:r>
            <a:r>
              <a:rPr lang="en-US" sz="1800" smtClean="0">
                <a:latin typeface="Arial" charset="0"/>
              </a:rPr>
              <a:t>=</a:t>
            </a:r>
            <a:r>
              <a:rPr lang="en-US" sz="1800" b="1" smtClean="0">
                <a:latin typeface="Arial" charset="0"/>
              </a:rPr>
              <a:t>   </a:t>
            </a:r>
            <a:r>
              <a:rPr lang="en-US" sz="1800" b="1" u="sng" smtClean="0">
                <a:latin typeface="Arial" charset="0"/>
              </a:rPr>
              <a:t>Entry 1 Score + Entry 2 Score</a:t>
            </a:r>
            <a:r>
              <a:rPr lang="en-US" sz="1800" b="1" smtClean="0">
                <a:latin typeface="Arial" charset="0"/>
              </a:rPr>
              <a:t>   (rounded)</a:t>
            </a:r>
            <a:endParaRPr lang="en-US" sz="1600" i="1" smtClean="0">
              <a:latin typeface="Arial" charset="0"/>
            </a:endParaRPr>
          </a:p>
          <a:p>
            <a:pPr eaLnBrk="1" hangingPunct="1">
              <a:buFont typeface="Arial" charset="0"/>
              <a:buNone/>
            </a:pPr>
            <a:r>
              <a:rPr lang="en-US" sz="1800" b="1" smtClean="0">
                <a:latin typeface="Arial" charset="0"/>
              </a:rPr>
              <a:t>			           	       	2</a:t>
            </a:r>
          </a:p>
          <a:p>
            <a:pPr eaLnBrk="1" hangingPunct="1">
              <a:buFont typeface="Arial" charset="0"/>
              <a:buNone/>
            </a:pPr>
            <a:r>
              <a:rPr lang="en-US" sz="1800" smtClean="0">
                <a:latin typeface="Arial" charset="0"/>
                <a:cs typeface="Arial" charset="0"/>
              </a:rPr>
              <a:t>Score calculations for Mathematics, Science, and Social Studies are the same</a:t>
            </a:r>
          </a:p>
          <a:p>
            <a:pPr eaLnBrk="1" hangingPunct="1">
              <a:buFont typeface="Arial" charset="0"/>
              <a:buNone/>
            </a:pPr>
            <a:r>
              <a:rPr lang="en-US" sz="1800" smtClean="0">
                <a:latin typeface="Arial" charset="0"/>
                <a:cs typeface="Arial" charset="0"/>
              </a:rPr>
              <a:t>as the ELA examples on the following slides.</a:t>
            </a:r>
            <a:endParaRPr lang="en-US" sz="1800" i="1" smtClean="0">
              <a:latin typeface="Arial" charset="0"/>
              <a:cs typeface="Arial" charset="0"/>
            </a:endParaRPr>
          </a:p>
        </p:txBody>
      </p:sp>
      <p:sp>
        <p:nvSpPr>
          <p:cNvPr id="3" name="Slide Number Placeholder 2"/>
          <p:cNvSpPr>
            <a:spLocks noGrp="1"/>
          </p:cNvSpPr>
          <p:nvPr>
            <p:ph type="sldNum" sz="quarter" idx="11"/>
          </p:nvPr>
        </p:nvSpPr>
        <p:spPr/>
        <p:txBody>
          <a:bodyPr/>
          <a:lstStyle/>
          <a:p>
            <a:pPr>
              <a:defRPr/>
            </a:pPr>
            <a:fld id="{79E97560-73EC-4EE1-95D4-8BFBE46DF464}"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60375" y="398463"/>
            <a:ext cx="8229600" cy="1143000"/>
          </a:xfrm>
        </p:spPr>
        <p:txBody>
          <a:bodyPr/>
          <a:lstStyle/>
          <a:p>
            <a:pPr eaLnBrk="1" hangingPunct="1"/>
            <a:r>
              <a:rPr lang="en-US" sz="3200" smtClean="0">
                <a:latin typeface="Georgia" pitchFamily="18" charset="0"/>
              </a:rPr>
              <a:t>Score Calculation for </a:t>
            </a:r>
            <a:br>
              <a:rPr lang="en-US" sz="3200" smtClean="0">
                <a:latin typeface="Georgia" pitchFamily="18" charset="0"/>
              </a:rPr>
            </a:br>
            <a:r>
              <a:rPr lang="en-US" sz="3200" smtClean="0">
                <a:latin typeface="Georgia" pitchFamily="18" charset="0"/>
              </a:rPr>
              <a:t>Kindergarten and 3-8 </a:t>
            </a:r>
            <a:r>
              <a:rPr lang="en-US" sz="3600" smtClean="0">
                <a:latin typeface="Georgia" pitchFamily="18" charset="0"/>
              </a:rPr>
              <a:t/>
            </a:r>
            <a:br>
              <a:rPr lang="en-US" sz="3600" smtClean="0">
                <a:latin typeface="Georgia" pitchFamily="18" charset="0"/>
              </a:rPr>
            </a:br>
            <a:r>
              <a:rPr lang="en-US" sz="2000" smtClean="0"/>
              <a:t>Fidelity to Standard, Context, Achievement/Progress</a:t>
            </a:r>
            <a:br>
              <a:rPr lang="en-US" sz="2000" smtClean="0"/>
            </a:br>
            <a:endParaRPr lang="en-US" sz="2000" smtClean="0"/>
          </a:p>
        </p:txBody>
      </p:sp>
      <p:sp>
        <p:nvSpPr>
          <p:cNvPr id="19459" name="Text Box 4"/>
          <p:cNvSpPr txBox="1">
            <a:spLocks noChangeArrowheads="1"/>
          </p:cNvSpPr>
          <p:nvPr/>
        </p:nvSpPr>
        <p:spPr bwMode="auto">
          <a:xfrm>
            <a:off x="609600" y="4191000"/>
            <a:ext cx="41910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Rubric Dimension: 	</a:t>
            </a:r>
            <a:r>
              <a:rPr lang="en-US" sz="1400">
                <a:solidFill>
                  <a:schemeClr val="accent2"/>
                </a:solidFill>
              </a:rPr>
              <a:t>Achievement/Progress</a:t>
            </a:r>
          </a:p>
          <a:p>
            <a:pPr eaLnBrk="1" hangingPunct="1"/>
            <a:r>
              <a:rPr lang="en-US" sz="1400"/>
              <a:t>ELA Entry 1 Score:	4</a:t>
            </a:r>
          </a:p>
          <a:p>
            <a:pPr eaLnBrk="1" hangingPunct="1"/>
            <a:r>
              <a:rPr lang="en-US" sz="1400"/>
              <a:t>ELA Entry 2 Score:	4</a:t>
            </a:r>
          </a:p>
          <a:p>
            <a:pPr eaLnBrk="1" hangingPunct="1"/>
            <a:r>
              <a:rPr lang="en-US" sz="1400"/>
              <a:t>Total Score = 	(4 + 4) / 2 = 4	 	</a:t>
            </a:r>
          </a:p>
          <a:p>
            <a:pPr eaLnBrk="1" hangingPunct="1"/>
            <a:endParaRPr lang="en-US" sz="1400"/>
          </a:p>
          <a:p>
            <a:pPr eaLnBrk="1" hangingPunct="1"/>
            <a:r>
              <a:rPr lang="en-US" sz="1400"/>
              <a:t>Total Achievement/Progress Dimension score =  </a:t>
            </a:r>
            <a:r>
              <a:rPr lang="en-US" sz="1400" b="1">
                <a:solidFill>
                  <a:schemeClr val="accent2"/>
                </a:solidFill>
              </a:rPr>
              <a:t>4</a:t>
            </a:r>
          </a:p>
          <a:p>
            <a:pPr eaLnBrk="1" hangingPunct="1"/>
            <a:endParaRPr lang="en-US" sz="1400"/>
          </a:p>
          <a:p>
            <a:pPr eaLnBrk="1" hangingPunct="1"/>
            <a:endParaRPr lang="en-US" sz="1400"/>
          </a:p>
          <a:p>
            <a:pPr eaLnBrk="1" hangingPunct="1"/>
            <a:endParaRPr lang="en-US" b="1">
              <a:solidFill>
                <a:schemeClr val="accent2"/>
              </a:solidFill>
            </a:endParaRPr>
          </a:p>
        </p:txBody>
      </p:sp>
      <p:sp>
        <p:nvSpPr>
          <p:cNvPr id="19460" name="Rectangle 6"/>
          <p:cNvSpPr>
            <a:spLocks noChangeArrowheads="1"/>
          </p:cNvSpPr>
          <p:nvPr/>
        </p:nvSpPr>
        <p:spPr bwMode="auto">
          <a:xfrm>
            <a:off x="584200" y="1981200"/>
            <a:ext cx="39909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Rubric Dimension: 	</a:t>
            </a:r>
            <a:r>
              <a:rPr lang="en-US" sz="1400">
                <a:solidFill>
                  <a:schemeClr val="accent2"/>
                </a:solidFill>
              </a:rPr>
              <a:t>Fidelity to Standard</a:t>
            </a:r>
          </a:p>
          <a:p>
            <a:r>
              <a:rPr lang="en-US" sz="1400"/>
              <a:t>ELA Entry 1 score: 	2</a:t>
            </a:r>
          </a:p>
          <a:p>
            <a:r>
              <a:rPr lang="en-US" sz="1400"/>
              <a:t>ELA Entry 2 score: 	3</a:t>
            </a:r>
          </a:p>
          <a:p>
            <a:r>
              <a:rPr lang="en-US" sz="1400"/>
              <a:t>Total score =                (2 + 3) / 2 = 2.5 </a:t>
            </a:r>
          </a:p>
          <a:p>
            <a:r>
              <a:rPr lang="en-US" sz="1400"/>
              <a:t>	                  2.5 rounds to 3</a:t>
            </a:r>
          </a:p>
          <a:p>
            <a:endParaRPr lang="en-US" sz="1400"/>
          </a:p>
          <a:p>
            <a:r>
              <a:rPr lang="en-US" sz="1400"/>
              <a:t>Total Fidelity to Standard</a:t>
            </a:r>
            <a:r>
              <a:rPr lang="en-US" sz="2000"/>
              <a:t> </a:t>
            </a:r>
            <a:r>
              <a:rPr lang="en-US" sz="1400"/>
              <a:t>Dimension score =</a:t>
            </a:r>
            <a:r>
              <a:rPr lang="en-US" sz="1400" b="1"/>
              <a:t> </a:t>
            </a:r>
            <a:r>
              <a:rPr lang="en-US" sz="1400" b="1">
                <a:solidFill>
                  <a:schemeClr val="accent2"/>
                </a:solidFill>
              </a:rPr>
              <a:t>3</a:t>
            </a:r>
            <a:r>
              <a:rPr lang="en-US" sz="1400"/>
              <a:t> </a:t>
            </a:r>
          </a:p>
        </p:txBody>
      </p:sp>
      <p:sp>
        <p:nvSpPr>
          <p:cNvPr id="19461" name="Rectangle 7"/>
          <p:cNvSpPr>
            <a:spLocks noChangeArrowheads="1"/>
          </p:cNvSpPr>
          <p:nvPr/>
        </p:nvSpPr>
        <p:spPr bwMode="auto">
          <a:xfrm>
            <a:off x="4562475" y="1981200"/>
            <a:ext cx="434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Rubric Dimension: 	   </a:t>
            </a:r>
            <a:r>
              <a:rPr lang="en-US" sz="1400">
                <a:solidFill>
                  <a:schemeClr val="accent2"/>
                </a:solidFill>
              </a:rPr>
              <a:t>Context</a:t>
            </a:r>
          </a:p>
          <a:p>
            <a:r>
              <a:rPr lang="en-US" sz="1400"/>
              <a:t>ELA Entry 1 Score:    	   1</a:t>
            </a:r>
          </a:p>
          <a:p>
            <a:r>
              <a:rPr lang="en-US" sz="1400"/>
              <a:t>ELA Entry 2 score:     	   1</a:t>
            </a:r>
          </a:p>
          <a:p>
            <a:r>
              <a:rPr lang="en-US" sz="1400"/>
              <a:t>Total score = 	   (1 + 1) / 2 = 1 </a:t>
            </a:r>
          </a:p>
          <a:p>
            <a:r>
              <a:rPr lang="en-US" sz="1400"/>
              <a:t>		</a:t>
            </a:r>
          </a:p>
          <a:p>
            <a:r>
              <a:rPr lang="en-US" sz="1400"/>
              <a:t>Total Context Dimension score = </a:t>
            </a:r>
            <a:r>
              <a:rPr lang="en-US" sz="1400" b="1">
                <a:solidFill>
                  <a:schemeClr val="accent2"/>
                </a:solidFill>
              </a:rPr>
              <a:t>1</a:t>
            </a:r>
            <a:r>
              <a:rPr lang="en-US" sz="1400"/>
              <a:t> </a:t>
            </a:r>
          </a:p>
        </p:txBody>
      </p:sp>
      <p:sp>
        <p:nvSpPr>
          <p:cNvPr id="19462" name="Text Box 5"/>
          <p:cNvSpPr txBox="1">
            <a:spLocks noChangeArrowheads="1"/>
          </p:cNvSpPr>
          <p:nvPr/>
        </p:nvSpPr>
        <p:spPr bwMode="auto">
          <a:xfrm>
            <a:off x="4575175" y="1993900"/>
            <a:ext cx="3400425"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endParaRPr lang="en-US" sz="1600"/>
          </a:p>
        </p:txBody>
      </p:sp>
      <p:sp>
        <p:nvSpPr>
          <p:cNvPr id="19463" name="Text Box 5"/>
          <p:cNvSpPr txBox="1">
            <a:spLocks noChangeArrowheads="1"/>
          </p:cNvSpPr>
          <p:nvPr/>
        </p:nvSpPr>
        <p:spPr bwMode="auto">
          <a:xfrm>
            <a:off x="609600" y="1981200"/>
            <a:ext cx="3810000" cy="169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endParaRPr lang="en-US" sz="1600"/>
          </a:p>
        </p:txBody>
      </p:sp>
      <p:sp>
        <p:nvSpPr>
          <p:cNvPr id="19464" name="TextBox 12"/>
          <p:cNvSpPr txBox="1">
            <a:spLocks noChangeArrowheads="1"/>
          </p:cNvSpPr>
          <p:nvPr/>
        </p:nvSpPr>
        <p:spPr bwMode="auto">
          <a:xfrm>
            <a:off x="381000" y="1566863"/>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Examples:</a:t>
            </a:r>
            <a:endParaRPr lang="en-US"/>
          </a:p>
        </p:txBody>
      </p:sp>
      <p:sp>
        <p:nvSpPr>
          <p:cNvPr id="3" name="Slide Number Placeholder 2"/>
          <p:cNvSpPr>
            <a:spLocks noGrp="1"/>
          </p:cNvSpPr>
          <p:nvPr>
            <p:ph type="sldNum" sz="quarter" idx="11"/>
          </p:nvPr>
        </p:nvSpPr>
        <p:spPr/>
        <p:txBody>
          <a:bodyPr/>
          <a:lstStyle/>
          <a:p>
            <a:pPr>
              <a:defRPr/>
            </a:pPr>
            <a:fld id="{6A4966E0-F85D-4A8F-8AC4-BD6549427ACB}"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52400"/>
            <a:ext cx="8229600" cy="1143000"/>
          </a:xfrm>
        </p:spPr>
        <p:txBody>
          <a:bodyPr/>
          <a:lstStyle/>
          <a:p>
            <a:pPr eaLnBrk="1" hangingPunct="1"/>
            <a:r>
              <a:rPr lang="en-US" sz="3200" smtClean="0">
                <a:latin typeface="Georgia" pitchFamily="18" charset="0"/>
              </a:rPr>
              <a:t>Score Calculation for </a:t>
            </a:r>
            <a:br>
              <a:rPr lang="en-US" sz="3200" smtClean="0">
                <a:latin typeface="Georgia" pitchFamily="18" charset="0"/>
              </a:rPr>
            </a:br>
            <a:r>
              <a:rPr lang="en-US" sz="3200" smtClean="0">
                <a:latin typeface="Georgia" pitchFamily="18" charset="0"/>
              </a:rPr>
              <a:t>Kindergarten and 3-8 </a:t>
            </a:r>
          </a:p>
        </p:txBody>
      </p:sp>
      <p:sp>
        <p:nvSpPr>
          <p:cNvPr id="20483" name="Rectangle 3"/>
          <p:cNvSpPr>
            <a:spLocks noGrp="1" noChangeAspect="1" noChangeArrowheads="1"/>
          </p:cNvSpPr>
          <p:nvPr>
            <p:ph type="body" idx="4294967295"/>
          </p:nvPr>
        </p:nvSpPr>
        <p:spPr>
          <a:xfrm>
            <a:off x="381000" y="1524000"/>
            <a:ext cx="8305800" cy="2971800"/>
          </a:xfrm>
          <a:noFill/>
        </p:spPr>
        <p:txBody>
          <a:bodyPr/>
          <a:lstStyle/>
          <a:p>
            <a:pPr eaLnBrk="1" hangingPunct="1">
              <a:lnSpc>
                <a:spcPct val="80000"/>
              </a:lnSpc>
              <a:buFont typeface="Arial" charset="0"/>
              <a:buNone/>
            </a:pPr>
            <a:r>
              <a:rPr lang="en-US" sz="1800" smtClean="0">
                <a:latin typeface="Arial" charset="0"/>
              </a:rPr>
              <a:t>     </a:t>
            </a:r>
            <a:r>
              <a:rPr lang="en-US" sz="1800" b="1" smtClean="0">
                <a:latin typeface="Arial" charset="0"/>
              </a:rPr>
              <a:t>Generalization </a:t>
            </a:r>
            <a:r>
              <a:rPr lang="en-US" sz="1800" smtClean="0">
                <a:latin typeface="Arial" charset="0"/>
              </a:rPr>
              <a:t>(is scored once across all scorable entries)</a:t>
            </a:r>
          </a:p>
          <a:p>
            <a:pPr eaLnBrk="1" hangingPunct="1">
              <a:lnSpc>
                <a:spcPct val="80000"/>
              </a:lnSpc>
              <a:buFont typeface="Arial" charset="0"/>
              <a:buNone/>
            </a:pPr>
            <a:r>
              <a:rPr lang="en-US" sz="1800" b="1" smtClean="0">
                <a:latin typeface="Arial" charset="0"/>
              </a:rPr>
              <a:t>	Dimension score = Generalization score</a:t>
            </a:r>
          </a:p>
          <a:p>
            <a:pPr eaLnBrk="1" hangingPunct="1">
              <a:lnSpc>
                <a:spcPct val="80000"/>
              </a:lnSpc>
              <a:buFont typeface="Arial" charset="0"/>
              <a:buNone/>
            </a:pPr>
            <a:endParaRPr lang="en-US" sz="800" b="1" smtClean="0">
              <a:latin typeface="Arial" charset="0"/>
            </a:endParaRPr>
          </a:p>
          <a:p>
            <a:pPr eaLnBrk="1" hangingPunct="1">
              <a:lnSpc>
                <a:spcPct val="80000"/>
              </a:lnSpc>
              <a:buFont typeface="Arial" charset="0"/>
              <a:buNone/>
            </a:pPr>
            <a:r>
              <a:rPr lang="en-US" sz="1800" b="1" smtClean="0">
                <a:latin typeface="Arial" charset="0"/>
              </a:rPr>
              <a:t>	</a:t>
            </a:r>
            <a:r>
              <a:rPr lang="en-US" sz="1800" smtClean="0">
                <a:latin typeface="Arial" charset="0"/>
              </a:rPr>
              <a:t>The Generalization score assesses a student’s opportunity for interaction with others, as well as the diversity of settings across all content areas and entries in the portfolio.</a:t>
            </a:r>
          </a:p>
          <a:p>
            <a:pPr eaLnBrk="1" hangingPunct="1">
              <a:lnSpc>
                <a:spcPct val="80000"/>
              </a:lnSpc>
              <a:buFont typeface="Arial" charset="0"/>
              <a:buNone/>
            </a:pPr>
            <a:endParaRPr lang="en-US" sz="800" smtClean="0">
              <a:latin typeface="Arial" charset="0"/>
            </a:endParaRPr>
          </a:p>
          <a:p>
            <a:pPr eaLnBrk="1" hangingPunct="1">
              <a:lnSpc>
                <a:spcPct val="80000"/>
              </a:lnSpc>
              <a:buFont typeface="Arial" charset="0"/>
              <a:buNone/>
            </a:pPr>
            <a:r>
              <a:rPr lang="en-US" sz="1800" smtClean="0">
                <a:latin typeface="Arial" charset="0"/>
              </a:rPr>
              <a:t>	Finally, the scores for each of the dimensions are </a:t>
            </a:r>
            <a:r>
              <a:rPr lang="en-US" sz="1800" i="1" smtClean="0">
                <a:latin typeface="Arial" charset="0"/>
              </a:rPr>
              <a:t>not</a:t>
            </a:r>
            <a:r>
              <a:rPr lang="en-US" sz="1800" smtClean="0">
                <a:latin typeface="Arial" charset="0"/>
              </a:rPr>
              <a:t> combined to form a single numeric score, but are reported separately. </a:t>
            </a:r>
          </a:p>
          <a:p>
            <a:pPr eaLnBrk="1" hangingPunct="1">
              <a:lnSpc>
                <a:spcPct val="80000"/>
              </a:lnSpc>
              <a:buFont typeface="Arial" charset="0"/>
              <a:buNone/>
            </a:pPr>
            <a:endParaRPr lang="en-US" sz="1800" b="1" smtClean="0">
              <a:latin typeface="Arial" charset="0"/>
            </a:endParaRPr>
          </a:p>
          <a:p>
            <a:pPr eaLnBrk="1" hangingPunct="1">
              <a:lnSpc>
                <a:spcPct val="80000"/>
              </a:lnSpc>
              <a:buFont typeface="Arial" charset="0"/>
              <a:buNone/>
            </a:pPr>
            <a:r>
              <a:rPr lang="en-US" sz="1800" i="1" smtClean="0">
                <a:latin typeface="Arial" charset="0"/>
              </a:rPr>
              <a:t>	Example:	        </a:t>
            </a:r>
            <a:r>
              <a:rPr lang="en-US" sz="1600" smtClean="0">
                <a:latin typeface="Arial" charset="0"/>
              </a:rPr>
              <a:t>Student’s ELA</a:t>
            </a:r>
            <a:r>
              <a:rPr lang="en-US" sz="1800" smtClean="0">
                <a:latin typeface="Arial" charset="0"/>
              </a:rPr>
              <a:t> </a:t>
            </a:r>
            <a:r>
              <a:rPr lang="en-US" sz="1600" smtClean="0">
                <a:latin typeface="Arial" charset="0"/>
              </a:rPr>
              <a:t>Scores</a:t>
            </a:r>
            <a:r>
              <a:rPr lang="en-US" sz="1800" smtClean="0">
                <a:latin typeface="Arial" charset="0"/>
              </a:rPr>
              <a:t> 	                  </a:t>
            </a:r>
            <a:r>
              <a:rPr lang="en-US" sz="1600" smtClean="0">
                <a:latin typeface="Arial" charset="0"/>
              </a:rPr>
              <a:t>Student’s</a:t>
            </a:r>
          </a:p>
          <a:p>
            <a:pPr eaLnBrk="1" hangingPunct="1">
              <a:lnSpc>
                <a:spcPct val="80000"/>
              </a:lnSpc>
              <a:buFont typeface="Arial" charset="0"/>
              <a:buNone/>
            </a:pPr>
            <a:r>
              <a:rPr lang="en-US" sz="1800" i="1" smtClean="0">
                <a:latin typeface="Arial" charset="0"/>
              </a:rPr>
              <a:t>			              </a:t>
            </a:r>
            <a:r>
              <a:rPr lang="en-US" sz="1800" smtClean="0">
                <a:latin typeface="Arial" charset="0"/>
              </a:rPr>
              <a:t>by</a:t>
            </a:r>
            <a:r>
              <a:rPr lang="en-US" sz="1800" i="1" smtClean="0">
                <a:latin typeface="Arial" charset="0"/>
              </a:rPr>
              <a:t> </a:t>
            </a:r>
            <a:r>
              <a:rPr lang="en-US" sz="1600" smtClean="0">
                <a:latin typeface="Arial" charset="0"/>
              </a:rPr>
              <a:t>Dimension 	                   ELA Score</a:t>
            </a:r>
          </a:p>
        </p:txBody>
      </p:sp>
      <p:sp>
        <p:nvSpPr>
          <p:cNvPr id="20484" name="Text Box 4"/>
          <p:cNvSpPr txBox="1">
            <a:spLocks noChangeArrowheads="1"/>
          </p:cNvSpPr>
          <p:nvPr/>
        </p:nvSpPr>
        <p:spPr bwMode="auto">
          <a:xfrm>
            <a:off x="7010400" y="4572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000"/>
          </a:p>
        </p:txBody>
      </p:sp>
      <p:sp>
        <p:nvSpPr>
          <p:cNvPr id="20485" name="Text Box 5"/>
          <p:cNvSpPr txBox="1">
            <a:spLocks noChangeArrowheads="1"/>
          </p:cNvSpPr>
          <p:nvPr/>
        </p:nvSpPr>
        <p:spPr bwMode="auto">
          <a:xfrm>
            <a:off x="2400300" y="4495800"/>
            <a:ext cx="2895600" cy="128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
              </a:spcBef>
            </a:pPr>
            <a:r>
              <a:rPr lang="en-US"/>
              <a:t>Fidelity:   </a:t>
            </a:r>
            <a:r>
              <a:rPr lang="en-US" b="1">
                <a:solidFill>
                  <a:schemeClr val="accent2"/>
                </a:solidFill>
              </a:rPr>
              <a:t>3</a:t>
            </a:r>
          </a:p>
          <a:p>
            <a:pPr eaLnBrk="1" hangingPunct="1">
              <a:spcBef>
                <a:spcPct val="10000"/>
              </a:spcBef>
            </a:pPr>
            <a:r>
              <a:rPr lang="en-US"/>
              <a:t>Context:  </a:t>
            </a:r>
            <a:r>
              <a:rPr lang="en-US" b="1">
                <a:solidFill>
                  <a:schemeClr val="accent2"/>
                </a:solidFill>
              </a:rPr>
              <a:t>1</a:t>
            </a:r>
          </a:p>
          <a:p>
            <a:pPr eaLnBrk="1" hangingPunct="1">
              <a:spcBef>
                <a:spcPct val="10000"/>
              </a:spcBef>
            </a:pPr>
            <a:r>
              <a:rPr lang="en-US"/>
              <a:t>Achievement/Progress:  </a:t>
            </a:r>
            <a:r>
              <a:rPr lang="en-US" b="1">
                <a:solidFill>
                  <a:schemeClr val="accent2"/>
                </a:solidFill>
              </a:rPr>
              <a:t>4</a:t>
            </a:r>
          </a:p>
          <a:p>
            <a:pPr eaLnBrk="1" hangingPunct="1">
              <a:spcBef>
                <a:spcPct val="10000"/>
              </a:spcBef>
            </a:pPr>
            <a:r>
              <a:rPr lang="en-US"/>
              <a:t>Generalization:  </a:t>
            </a:r>
            <a:r>
              <a:rPr lang="en-US" b="1">
                <a:solidFill>
                  <a:schemeClr val="accent2"/>
                </a:solidFill>
              </a:rPr>
              <a:t>2</a:t>
            </a:r>
          </a:p>
        </p:txBody>
      </p:sp>
      <p:sp>
        <p:nvSpPr>
          <p:cNvPr id="20486" name="Text Box 6"/>
          <p:cNvSpPr txBox="1">
            <a:spLocks noChangeArrowheads="1"/>
          </p:cNvSpPr>
          <p:nvPr/>
        </p:nvSpPr>
        <p:spPr bwMode="auto">
          <a:xfrm>
            <a:off x="6057900" y="4495800"/>
            <a:ext cx="11430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10000"/>
              </a:spcBef>
            </a:pPr>
            <a:r>
              <a:rPr lang="en-US" sz="1600" b="1">
                <a:solidFill>
                  <a:schemeClr val="accent2"/>
                </a:solidFill>
              </a:rPr>
              <a:t>3142</a:t>
            </a:r>
          </a:p>
        </p:txBody>
      </p:sp>
      <p:sp>
        <p:nvSpPr>
          <p:cNvPr id="3" name="Slide Number Placeholder 2"/>
          <p:cNvSpPr>
            <a:spLocks noGrp="1"/>
          </p:cNvSpPr>
          <p:nvPr>
            <p:ph type="sldNum" sz="quarter" idx="11"/>
          </p:nvPr>
        </p:nvSpPr>
        <p:spPr/>
        <p:txBody>
          <a:bodyPr/>
          <a:lstStyle/>
          <a:p>
            <a:pPr>
              <a:defRPr/>
            </a:pPr>
            <a:fld id="{EB290BBE-B162-4D1B-A8B1-91F974AAF94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sz="2000" smtClean="0">
                <a:latin typeface="Georgia" pitchFamily="18" charset="0"/>
              </a:rPr>
              <a:t>Georgia Alternate Assessment (GAA)</a:t>
            </a:r>
            <a:br>
              <a:rPr lang="en-US" sz="2000" smtClean="0">
                <a:latin typeface="Georgia" pitchFamily="18" charset="0"/>
              </a:rPr>
            </a:br>
            <a:r>
              <a:rPr lang="en-US" sz="2000" smtClean="0">
                <a:latin typeface="Georgia" pitchFamily="18" charset="0"/>
              </a:rPr>
              <a:t> Post Assessment Webinar, June 11-13, 2014</a:t>
            </a:r>
          </a:p>
        </p:txBody>
      </p:sp>
      <p:sp>
        <p:nvSpPr>
          <p:cNvPr id="5" name="Content Placeholder 4"/>
          <p:cNvSpPr>
            <a:spLocks noGrp="1"/>
          </p:cNvSpPr>
          <p:nvPr>
            <p:ph idx="1"/>
          </p:nvPr>
        </p:nvSpPr>
        <p:spPr>
          <a:xfrm>
            <a:off x="457200" y="1219200"/>
            <a:ext cx="8229600" cy="4648200"/>
          </a:xfrm>
        </p:spPr>
        <p:txBody>
          <a:bodyPr/>
          <a:lstStyle/>
          <a:p>
            <a:pPr marL="0" lvl="1" eaLnBrk="1" hangingPunct="1">
              <a:buFont typeface="Arial" pitchFamily="34" charset="0"/>
              <a:buChar char="•"/>
              <a:defRPr/>
            </a:pPr>
            <a:r>
              <a:rPr lang="en-US" sz="1800" b="1" dirty="0" smtClean="0">
                <a:latin typeface="Arial" pitchFamily="34" charset="0"/>
                <a:cs typeface="Arial" pitchFamily="34" charset="0"/>
              </a:rPr>
              <a:t>Welcome!</a:t>
            </a:r>
          </a:p>
          <a:p>
            <a:pPr marL="0" lvl="1" eaLnBrk="1" hangingPunct="1">
              <a:buFont typeface="Arial" pitchFamily="34" charset="0"/>
              <a:buChar char="•"/>
              <a:defRPr/>
            </a:pPr>
            <a:r>
              <a:rPr lang="en-US" sz="1800" dirty="0">
                <a:latin typeface="Arial" pitchFamily="34" charset="0"/>
                <a:cs typeface="Arial" pitchFamily="34" charset="0"/>
              </a:rPr>
              <a:t>The power point presentation is available as a link on the </a:t>
            </a:r>
            <a:r>
              <a:rPr lang="en-US" sz="1800" dirty="0" smtClean="0">
                <a:latin typeface="Arial" pitchFamily="34" charset="0"/>
                <a:cs typeface="Arial" pitchFamily="34" charset="0"/>
              </a:rPr>
              <a:t>                  </a:t>
            </a:r>
          </a:p>
          <a:p>
            <a:pPr marL="0" lvl="1" indent="0" eaLnBrk="1" hangingPunct="1">
              <a:buFont typeface="Arial" charset="0"/>
              <a:buNone/>
              <a:defRPr/>
            </a:pPr>
            <a:r>
              <a:rPr lang="en-US" sz="1800" dirty="0" smtClean="0">
                <a:latin typeface="Arial" pitchFamily="34" charset="0"/>
                <a:cs typeface="Arial" pitchFamily="34" charset="0"/>
              </a:rPr>
              <a:t>     GAA Presentations webpage at:</a:t>
            </a:r>
          </a:p>
          <a:p>
            <a:pPr>
              <a:defRPr/>
            </a:pPr>
            <a:r>
              <a:rPr lang="en-US" sz="1800" u="sng" dirty="0">
                <a:hlinkClick r:id="rId2"/>
              </a:rPr>
              <a:t>http://www.doe.k12.ga.us/Curriculum-Instruction-and-Assessment/Assessment/Pages/GAA-Presentations.aspx</a:t>
            </a:r>
            <a:endParaRPr lang="en-US" sz="1800" dirty="0"/>
          </a:p>
          <a:p>
            <a:pPr marL="0" indent="0">
              <a:spcBef>
                <a:spcPts val="0"/>
              </a:spcBef>
              <a:spcAft>
                <a:spcPts val="600"/>
              </a:spcAft>
              <a:buFont typeface="Arial" charset="0"/>
              <a:buNone/>
              <a:defRPr/>
            </a:pPr>
            <a:r>
              <a:rPr lang="en-US" sz="1600" b="1" dirty="0" smtClean="0">
                <a:latin typeface="Arial" pitchFamily="34" charset="0"/>
                <a:cs typeface="Arial" pitchFamily="34" charset="0"/>
              </a:rPr>
              <a:t>Webinar </a:t>
            </a:r>
            <a:r>
              <a:rPr lang="en-US" sz="1600" b="1" dirty="0">
                <a:latin typeface="Arial" pitchFamily="34" charset="0"/>
                <a:cs typeface="Arial" pitchFamily="34" charset="0"/>
              </a:rPr>
              <a:t>Etiquette:</a:t>
            </a:r>
            <a:endParaRPr lang="en-US" sz="1600" dirty="0">
              <a:latin typeface="Arial" pitchFamily="34" charset="0"/>
              <a:cs typeface="Arial" pitchFamily="34" charset="0"/>
            </a:endParaRPr>
          </a:p>
          <a:p>
            <a:pPr>
              <a:spcBef>
                <a:spcPts val="0"/>
              </a:spcBef>
              <a:buFont typeface="Courier New" pitchFamily="49" charset="0"/>
              <a:buChar char="o"/>
              <a:defRPr/>
            </a:pPr>
            <a:r>
              <a:rPr lang="en-US" sz="1600" dirty="0">
                <a:latin typeface="Arial" pitchFamily="34" charset="0"/>
                <a:cs typeface="Arial" pitchFamily="34" charset="0"/>
              </a:rPr>
              <a:t>Please use the Audio Setup Wizard in the Tools Menu to configure and test your audio settings before the presentation begins.</a:t>
            </a:r>
          </a:p>
          <a:p>
            <a:pPr>
              <a:buFont typeface="Courier New" pitchFamily="49" charset="0"/>
              <a:buChar char="o"/>
              <a:defRPr/>
            </a:pPr>
            <a:r>
              <a:rPr lang="en-US" sz="1600" dirty="0">
                <a:latin typeface="Arial" pitchFamily="34" charset="0"/>
                <a:cs typeface="Arial" pitchFamily="34" charset="0"/>
              </a:rPr>
              <a:t>To eliminate interference from background noise in your area, please leave the Talk Button on mute if you are not speaking.</a:t>
            </a:r>
          </a:p>
          <a:p>
            <a:pPr>
              <a:buFont typeface="Courier New" pitchFamily="49" charset="0"/>
              <a:buChar char="o"/>
              <a:defRPr/>
            </a:pPr>
            <a:r>
              <a:rPr lang="en-US" sz="1600" dirty="0">
                <a:latin typeface="Arial" pitchFamily="34" charset="0"/>
                <a:cs typeface="Arial" pitchFamily="34" charset="0"/>
              </a:rPr>
              <a:t>Due to the number of participants, we request that questions be submitted via Chat.</a:t>
            </a:r>
          </a:p>
          <a:p>
            <a:pPr>
              <a:buFont typeface="Courier New" pitchFamily="49" charset="0"/>
              <a:buChar char="o"/>
              <a:defRPr/>
            </a:pPr>
            <a:r>
              <a:rPr lang="en-US" sz="1600" dirty="0">
                <a:latin typeface="Arial" pitchFamily="34" charset="0"/>
                <a:cs typeface="Arial" pitchFamily="34" charset="0"/>
              </a:rPr>
              <a:t>You will receive a prompt to download this PowerPoint. You can also go to Window, File Transfer to download any files sent through this webinar.</a:t>
            </a:r>
          </a:p>
          <a:p>
            <a:pPr>
              <a:buFont typeface="Courier New" pitchFamily="49" charset="0"/>
              <a:buChar char="o"/>
              <a:defRPr/>
            </a:pPr>
            <a:r>
              <a:rPr lang="en-US" sz="1600" dirty="0">
                <a:latin typeface="Arial" pitchFamily="34" charset="0"/>
                <a:cs typeface="Arial" pitchFamily="34" charset="0"/>
              </a:rPr>
              <a:t>Please log-in with your name and the name of your district beside it (e. g., John Smith– Appling).  If you have already logged-in, please place your name and district in the chat box.</a:t>
            </a:r>
            <a:endParaRPr lang="en-US" sz="1600" dirty="0" smtClean="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pPr>
              <a:defRPr/>
            </a:pPr>
            <a:fld id="{2A5161D8-61E0-49F7-9F9F-43AD3A105780}"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457200"/>
            <a:ext cx="8229600" cy="762000"/>
          </a:xfrm>
        </p:spPr>
        <p:txBody>
          <a:bodyPr/>
          <a:lstStyle/>
          <a:p>
            <a:pPr eaLnBrk="1" hangingPunct="1"/>
            <a:r>
              <a:rPr lang="en-US" sz="3200" smtClean="0">
                <a:latin typeface="Georgia" pitchFamily="18" charset="0"/>
              </a:rPr>
              <a:t>Score Calculation for High School</a:t>
            </a:r>
            <a:r>
              <a:rPr lang="en-US" sz="3600" smtClean="0">
                <a:latin typeface="Georgia" pitchFamily="18" charset="0"/>
              </a:rPr>
              <a:t/>
            </a:r>
            <a:br>
              <a:rPr lang="en-US" sz="3600" smtClean="0">
                <a:latin typeface="Georgia" pitchFamily="18" charset="0"/>
              </a:rPr>
            </a:br>
            <a:r>
              <a:rPr lang="en-US" sz="2000" smtClean="0"/>
              <a:t>Fidelity to Standard, Context, Achievement/Progress</a:t>
            </a:r>
          </a:p>
        </p:txBody>
      </p:sp>
      <p:sp>
        <p:nvSpPr>
          <p:cNvPr id="21507" name="Rectangle 3"/>
          <p:cNvSpPr>
            <a:spLocks noGrp="1" noChangeArrowheads="1"/>
          </p:cNvSpPr>
          <p:nvPr>
            <p:ph type="body" idx="4294967295"/>
          </p:nvPr>
        </p:nvSpPr>
        <p:spPr>
          <a:xfrm>
            <a:off x="457200" y="1371600"/>
            <a:ext cx="8382000" cy="4419600"/>
          </a:xfrm>
        </p:spPr>
        <p:txBody>
          <a:bodyPr/>
          <a:lstStyle/>
          <a:p>
            <a:pPr eaLnBrk="1" hangingPunct="1">
              <a:buFont typeface="Arial" charset="0"/>
              <a:buNone/>
              <a:defRPr/>
            </a:pPr>
            <a:endParaRPr lang="en-US" sz="1800" dirty="0" smtClean="0">
              <a:latin typeface="Arial" charset="0"/>
            </a:endParaRPr>
          </a:p>
          <a:p>
            <a:pPr marL="0" eaLnBrk="1" hangingPunct="1">
              <a:buFont typeface="Arial" charset="0"/>
              <a:buNone/>
              <a:defRPr/>
            </a:pPr>
            <a:r>
              <a:rPr lang="en-US" sz="1800" dirty="0" smtClean="0">
                <a:latin typeface="Arial" charset="0"/>
              </a:rPr>
              <a:t>For High School, two independent readers score each entry of the student’s portfolio in the three rubric dimensions of Fidelity to Standard, Context, and Achievement/Progress. Each reader scores Generalization once across the entire portfolio. The entry score is determined by averaging the scores from reader one and reader two.</a:t>
            </a:r>
          </a:p>
          <a:p>
            <a:pPr eaLnBrk="1" hangingPunct="1">
              <a:buFont typeface="Arial" charset="0"/>
              <a:buNone/>
              <a:defRPr/>
            </a:pPr>
            <a:endParaRPr lang="en-US" sz="1800" dirty="0" smtClean="0">
              <a:latin typeface="Arial" charset="0"/>
            </a:endParaRPr>
          </a:p>
          <a:p>
            <a:pPr eaLnBrk="1" hangingPunct="1">
              <a:buFont typeface="Arial" charset="0"/>
              <a:buNone/>
              <a:defRPr/>
            </a:pPr>
            <a:r>
              <a:rPr lang="en-US" sz="1800" b="1" dirty="0" smtClean="0">
                <a:latin typeface="Arial" charset="0"/>
                <a:cs typeface="Arial" charset="0"/>
              </a:rPr>
              <a:t>Note: For each content area requiring a retest, both entries for the content</a:t>
            </a:r>
          </a:p>
          <a:p>
            <a:pPr eaLnBrk="1" hangingPunct="1">
              <a:buFont typeface="Arial" charset="0"/>
              <a:buNone/>
              <a:defRPr/>
            </a:pPr>
            <a:r>
              <a:rPr lang="en-US" sz="1800" b="1" dirty="0" smtClean="0">
                <a:latin typeface="Arial" charset="0"/>
                <a:cs typeface="Arial" charset="0"/>
              </a:rPr>
              <a:t>area must be submitted.</a:t>
            </a:r>
            <a:endParaRPr lang="en-US" sz="1800" dirty="0" smtClean="0">
              <a:latin typeface="Arial" charset="0"/>
              <a:cs typeface="Arial" charset="0"/>
            </a:endParaRPr>
          </a:p>
          <a:p>
            <a:pPr eaLnBrk="1" hangingPunct="1">
              <a:buFont typeface="Arial" charset="0"/>
              <a:buNone/>
              <a:defRPr/>
            </a:pPr>
            <a:endParaRPr lang="en-US" sz="1800" b="1" dirty="0" smtClean="0">
              <a:latin typeface="Arial" charset="0"/>
            </a:endParaRPr>
          </a:p>
          <a:p>
            <a:pPr eaLnBrk="1" hangingPunct="1">
              <a:buFont typeface="Arial" charset="0"/>
              <a:buNone/>
              <a:defRPr/>
            </a:pPr>
            <a:r>
              <a:rPr lang="en-US" sz="1800" b="1" dirty="0" smtClean="0">
                <a:latin typeface="Arial" charset="0"/>
              </a:rPr>
              <a:t>Entry Score =</a:t>
            </a:r>
            <a:r>
              <a:rPr lang="en-US" sz="1800" b="1" u="sng" dirty="0" smtClean="0">
                <a:latin typeface="Arial" charset="0"/>
              </a:rPr>
              <a:t> Reader 1 Score + Reader 2 Score</a:t>
            </a:r>
            <a:r>
              <a:rPr lang="en-US" sz="1800" b="1" dirty="0" smtClean="0">
                <a:latin typeface="Arial" charset="0"/>
              </a:rPr>
              <a:t>   (unrounded)</a:t>
            </a:r>
          </a:p>
          <a:p>
            <a:pPr eaLnBrk="1" hangingPunct="1">
              <a:buFont typeface="Arial" charset="0"/>
              <a:buNone/>
              <a:defRPr/>
            </a:pPr>
            <a:r>
              <a:rPr lang="en-US" sz="2400" b="1" dirty="0" smtClean="0">
                <a:latin typeface="Arial" charset="0"/>
              </a:rPr>
              <a:t>                         	      </a:t>
            </a:r>
            <a:r>
              <a:rPr lang="en-US" sz="1800" b="1" dirty="0" smtClean="0">
                <a:latin typeface="Arial" charset="0"/>
              </a:rPr>
              <a:t>2</a:t>
            </a:r>
            <a:r>
              <a:rPr lang="en-US" sz="2400" b="1" dirty="0" smtClean="0">
                <a:latin typeface="Arial" charset="0"/>
              </a:rPr>
              <a:t>	</a:t>
            </a:r>
            <a:r>
              <a:rPr lang="en-US" sz="1800" b="1" dirty="0" smtClean="0">
                <a:latin typeface="Arial" charset="0"/>
              </a:rPr>
              <a:t>		     </a:t>
            </a:r>
          </a:p>
          <a:p>
            <a:pPr eaLnBrk="1" hangingPunct="1">
              <a:buFont typeface="Arial" charset="0"/>
              <a:buNone/>
              <a:defRPr/>
            </a:pPr>
            <a:endParaRPr lang="en-US" sz="1800" i="1" dirty="0" smtClean="0">
              <a:latin typeface="Arial" charset="0"/>
            </a:endParaRPr>
          </a:p>
        </p:txBody>
      </p:sp>
      <p:sp>
        <p:nvSpPr>
          <p:cNvPr id="3" name="Slide Number Placeholder 2"/>
          <p:cNvSpPr>
            <a:spLocks noGrp="1"/>
          </p:cNvSpPr>
          <p:nvPr>
            <p:ph type="sldNum" sz="quarter" idx="11"/>
          </p:nvPr>
        </p:nvSpPr>
        <p:spPr/>
        <p:txBody>
          <a:bodyPr/>
          <a:lstStyle/>
          <a:p>
            <a:pPr>
              <a:defRPr/>
            </a:pPr>
            <a:fld id="{1A92A47D-B184-47B6-AA2C-088C3DC0F84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609600"/>
            <a:ext cx="8229600" cy="792163"/>
          </a:xfrm>
        </p:spPr>
        <p:txBody>
          <a:bodyPr/>
          <a:lstStyle/>
          <a:p>
            <a:pPr eaLnBrk="1" hangingPunct="1"/>
            <a:r>
              <a:rPr lang="en-US" sz="3200" smtClean="0">
                <a:latin typeface="Georgia" pitchFamily="18" charset="0"/>
              </a:rPr>
              <a:t>Score Calculation for High School</a:t>
            </a:r>
            <a:r>
              <a:rPr lang="en-US" sz="3600" smtClean="0">
                <a:latin typeface="Georgia" pitchFamily="18" charset="0"/>
              </a:rPr>
              <a:t/>
            </a:r>
            <a:br>
              <a:rPr lang="en-US" sz="3600" smtClean="0">
                <a:latin typeface="Georgia" pitchFamily="18" charset="0"/>
              </a:rPr>
            </a:br>
            <a:r>
              <a:rPr lang="en-US" sz="2000" smtClean="0"/>
              <a:t>Fidelity to Standard, Context, Achievement/Progress</a:t>
            </a:r>
          </a:p>
        </p:txBody>
      </p:sp>
      <p:sp>
        <p:nvSpPr>
          <p:cNvPr id="22531" name="Rectangle 3"/>
          <p:cNvSpPr>
            <a:spLocks noGrp="1" noChangeArrowheads="1"/>
          </p:cNvSpPr>
          <p:nvPr>
            <p:ph type="body" idx="4294967295"/>
          </p:nvPr>
        </p:nvSpPr>
        <p:spPr>
          <a:xfrm>
            <a:off x="457200" y="1371600"/>
            <a:ext cx="8382000" cy="2590800"/>
          </a:xfrm>
        </p:spPr>
        <p:txBody>
          <a:bodyPr/>
          <a:lstStyle/>
          <a:p>
            <a:pPr eaLnBrk="1" hangingPunct="1">
              <a:buFont typeface="Arial" charset="0"/>
              <a:buNone/>
            </a:pPr>
            <a:endParaRPr lang="en-US" sz="1800" b="1" smtClean="0">
              <a:latin typeface="Arial" charset="0"/>
            </a:endParaRPr>
          </a:p>
          <a:p>
            <a:pPr eaLnBrk="1" hangingPunct="1">
              <a:buFont typeface="Arial" charset="0"/>
              <a:buNone/>
            </a:pPr>
            <a:r>
              <a:rPr lang="en-US" sz="1800" b="1" smtClean="0">
                <a:latin typeface="Arial" charset="0"/>
              </a:rPr>
              <a:t>Entry Score =</a:t>
            </a:r>
            <a:r>
              <a:rPr lang="en-US" sz="1800" b="1" u="sng" smtClean="0">
                <a:latin typeface="Arial" charset="0"/>
              </a:rPr>
              <a:t> Reader 1 Score + Reader 2 Score</a:t>
            </a:r>
            <a:r>
              <a:rPr lang="en-US" sz="1800" b="1" smtClean="0">
                <a:latin typeface="Arial" charset="0"/>
              </a:rPr>
              <a:t>   (unrounded)</a:t>
            </a:r>
          </a:p>
          <a:p>
            <a:pPr eaLnBrk="1" hangingPunct="1">
              <a:buFont typeface="Arial" charset="0"/>
              <a:buNone/>
            </a:pPr>
            <a:r>
              <a:rPr lang="en-US" sz="1800" b="1" smtClean="0">
                <a:latin typeface="Arial" charset="0"/>
              </a:rPr>
              <a:t>                         	           	         2			     </a:t>
            </a:r>
          </a:p>
          <a:p>
            <a:pPr eaLnBrk="1" hangingPunct="1">
              <a:buFont typeface="Arial" charset="0"/>
              <a:buNone/>
            </a:pPr>
            <a:r>
              <a:rPr lang="en-US" sz="1800" i="1" smtClean="0">
                <a:latin typeface="Arial" charset="0"/>
              </a:rPr>
              <a:t>Example:</a:t>
            </a:r>
          </a:p>
        </p:txBody>
      </p:sp>
      <p:sp>
        <p:nvSpPr>
          <p:cNvPr id="22532" name="Text Box 4"/>
          <p:cNvSpPr txBox="1">
            <a:spLocks noChangeArrowheads="1"/>
          </p:cNvSpPr>
          <p:nvPr/>
        </p:nvSpPr>
        <p:spPr bwMode="auto">
          <a:xfrm>
            <a:off x="914400" y="2819400"/>
            <a:ext cx="5410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r>
              <a:rPr lang="en-US"/>
              <a:t>Rubric Dimension: 	      </a:t>
            </a:r>
            <a:r>
              <a:rPr lang="en-US">
                <a:solidFill>
                  <a:schemeClr val="accent2"/>
                </a:solidFill>
              </a:rPr>
              <a:t>Fidelity to Standard</a:t>
            </a:r>
          </a:p>
          <a:p>
            <a:pPr eaLnBrk="1" hangingPunct="1"/>
            <a:r>
              <a:rPr lang="en-US" b="1"/>
              <a:t>Reader 1</a:t>
            </a:r>
            <a:r>
              <a:rPr lang="en-US"/>
              <a:t> ELA Entry 1 score: 	3</a:t>
            </a:r>
          </a:p>
          <a:p>
            <a:pPr eaLnBrk="1" hangingPunct="1"/>
            <a:r>
              <a:rPr lang="en-US" b="1"/>
              <a:t>Reader 2</a:t>
            </a:r>
            <a:r>
              <a:rPr lang="en-US"/>
              <a:t> ELA Entry 1 score: 	2</a:t>
            </a:r>
          </a:p>
          <a:p>
            <a:pPr eaLnBrk="1" hangingPunct="1"/>
            <a:r>
              <a:rPr lang="en-US">
                <a:solidFill>
                  <a:schemeClr val="hlink"/>
                </a:solidFill>
              </a:rPr>
              <a:t>ELA Entry 1 Score =                (3 + 2) / 2 =</a:t>
            </a:r>
            <a:r>
              <a:rPr lang="en-US" b="1">
                <a:solidFill>
                  <a:schemeClr val="hlink"/>
                </a:solidFill>
              </a:rPr>
              <a:t> 2.5</a:t>
            </a:r>
            <a:r>
              <a:rPr lang="en-US" b="1"/>
              <a:t> </a:t>
            </a:r>
          </a:p>
          <a:p>
            <a:pPr eaLnBrk="1" hangingPunct="1"/>
            <a:r>
              <a:rPr lang="en-US" b="1"/>
              <a:t>Reader 1</a:t>
            </a:r>
            <a:r>
              <a:rPr lang="en-US"/>
              <a:t> ELA Entry 2 score: 	3</a:t>
            </a:r>
          </a:p>
          <a:p>
            <a:pPr eaLnBrk="1" hangingPunct="1"/>
            <a:r>
              <a:rPr lang="en-US" b="1"/>
              <a:t>Reader 2</a:t>
            </a:r>
            <a:r>
              <a:rPr lang="en-US"/>
              <a:t> ELA Entry 2 score: 	3</a:t>
            </a:r>
          </a:p>
          <a:p>
            <a:pPr eaLnBrk="1" hangingPunct="1"/>
            <a:r>
              <a:rPr lang="en-US">
                <a:solidFill>
                  <a:schemeClr val="hlink"/>
                </a:solidFill>
              </a:rPr>
              <a:t>ELA Entry 2 Score =                (3 + 3) / 2 =</a:t>
            </a:r>
            <a:r>
              <a:rPr lang="en-US" b="1">
                <a:solidFill>
                  <a:schemeClr val="hlink"/>
                </a:solidFill>
              </a:rPr>
              <a:t> 3</a:t>
            </a:r>
            <a:r>
              <a:rPr lang="en-US"/>
              <a:t> </a:t>
            </a:r>
            <a:r>
              <a:rPr lang="en-US" sz="2400"/>
              <a:t>	</a:t>
            </a:r>
            <a:r>
              <a:rPr lang="en-US" sz="1400"/>
              <a:t>                  </a:t>
            </a:r>
          </a:p>
          <a:p>
            <a:pPr eaLnBrk="1" hangingPunct="1"/>
            <a:r>
              <a:rPr lang="en-US" sz="1400"/>
              <a:t> </a:t>
            </a:r>
          </a:p>
          <a:p>
            <a:pPr lvl="4" eaLnBrk="1" hangingPunct="1">
              <a:buFont typeface="Wingdings" pitchFamily="2" charset="2"/>
              <a:buNone/>
            </a:pPr>
            <a:endParaRPr lang="en-US" sz="1400"/>
          </a:p>
        </p:txBody>
      </p:sp>
      <p:sp>
        <p:nvSpPr>
          <p:cNvPr id="3" name="Slide Number Placeholder 2"/>
          <p:cNvSpPr>
            <a:spLocks noGrp="1"/>
          </p:cNvSpPr>
          <p:nvPr>
            <p:ph type="sldNum" sz="quarter" idx="11"/>
          </p:nvPr>
        </p:nvSpPr>
        <p:spPr/>
        <p:txBody>
          <a:bodyPr/>
          <a:lstStyle/>
          <a:p>
            <a:pPr>
              <a:defRPr/>
            </a:pPr>
            <a:fld id="{25D88882-E976-4E9E-A07D-7A9742A61E5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609600"/>
            <a:ext cx="8229600" cy="792163"/>
          </a:xfrm>
        </p:spPr>
        <p:txBody>
          <a:bodyPr/>
          <a:lstStyle/>
          <a:p>
            <a:pPr eaLnBrk="1" hangingPunct="1"/>
            <a:r>
              <a:rPr lang="en-US" sz="3200" smtClean="0">
                <a:latin typeface="Georgia" pitchFamily="18" charset="0"/>
              </a:rPr>
              <a:t>Score Calculation for High School</a:t>
            </a:r>
            <a:r>
              <a:rPr lang="en-US" sz="3600" smtClean="0">
                <a:latin typeface="Georgia" pitchFamily="18" charset="0"/>
              </a:rPr>
              <a:t/>
            </a:r>
            <a:br>
              <a:rPr lang="en-US" sz="3600" smtClean="0">
                <a:latin typeface="Georgia" pitchFamily="18" charset="0"/>
              </a:rPr>
            </a:br>
            <a:r>
              <a:rPr lang="en-US" sz="2000" smtClean="0"/>
              <a:t>Fidelity to Standard, Context, Achievement/Progress</a:t>
            </a:r>
          </a:p>
        </p:txBody>
      </p:sp>
      <p:sp>
        <p:nvSpPr>
          <p:cNvPr id="23555" name="Rectangle 3"/>
          <p:cNvSpPr>
            <a:spLocks noGrp="1" noChangeArrowheads="1"/>
          </p:cNvSpPr>
          <p:nvPr>
            <p:ph type="body" idx="4294967295"/>
          </p:nvPr>
        </p:nvSpPr>
        <p:spPr>
          <a:xfrm>
            <a:off x="457200" y="1676400"/>
            <a:ext cx="8382000" cy="3657600"/>
          </a:xfrm>
        </p:spPr>
        <p:txBody>
          <a:bodyPr/>
          <a:lstStyle/>
          <a:p>
            <a:pPr eaLnBrk="1" hangingPunct="1">
              <a:buFont typeface="Arial" charset="0"/>
              <a:buNone/>
            </a:pPr>
            <a:r>
              <a:rPr lang="en-US" sz="1800" smtClean="0">
                <a:latin typeface="Arial" charset="0"/>
              </a:rPr>
              <a:t>After the entry scores are determined for each content area,</a:t>
            </a:r>
            <a:r>
              <a:rPr lang="en-US" sz="1600" smtClean="0">
                <a:latin typeface="Arial" charset="0"/>
              </a:rPr>
              <a:t> </a:t>
            </a:r>
            <a:r>
              <a:rPr lang="en-US" sz="1800" smtClean="0">
                <a:latin typeface="Arial" charset="0"/>
              </a:rPr>
              <a:t>a total score for</a:t>
            </a:r>
          </a:p>
          <a:p>
            <a:pPr eaLnBrk="1" hangingPunct="1">
              <a:buFont typeface="Arial" charset="0"/>
              <a:buNone/>
            </a:pPr>
            <a:r>
              <a:rPr lang="en-US" sz="1800" smtClean="0">
                <a:latin typeface="Arial" charset="0"/>
              </a:rPr>
              <a:t>each dimension within each content area is calculated as the average of the</a:t>
            </a:r>
          </a:p>
          <a:p>
            <a:pPr eaLnBrk="1" hangingPunct="1">
              <a:buFont typeface="Arial" charset="0"/>
              <a:buNone/>
            </a:pPr>
            <a:r>
              <a:rPr lang="en-US" sz="1800" smtClean="0">
                <a:latin typeface="Arial" charset="0"/>
              </a:rPr>
              <a:t>entry scores rounded to the nearest whole point. If one entry is nonscorable, that</a:t>
            </a:r>
          </a:p>
          <a:p>
            <a:pPr eaLnBrk="1" hangingPunct="1">
              <a:buFont typeface="Arial" charset="0"/>
              <a:buNone/>
            </a:pPr>
            <a:r>
              <a:rPr lang="en-US" sz="1800" smtClean="0">
                <a:latin typeface="Arial" charset="0"/>
              </a:rPr>
              <a:t>entry is treated as having a score of zero for the purpose of calculating the</a:t>
            </a:r>
          </a:p>
          <a:p>
            <a:pPr eaLnBrk="1" hangingPunct="1">
              <a:buFont typeface="Arial" charset="0"/>
              <a:buNone/>
            </a:pPr>
            <a:r>
              <a:rPr lang="en-US" sz="1800" smtClean="0">
                <a:latin typeface="Arial" charset="0"/>
              </a:rPr>
              <a:t>average.	</a:t>
            </a:r>
          </a:p>
          <a:p>
            <a:pPr eaLnBrk="1" hangingPunct="1">
              <a:buFont typeface="Arial" charset="0"/>
              <a:buNone/>
            </a:pPr>
            <a:endParaRPr lang="en-US" sz="800" smtClean="0">
              <a:latin typeface="Arial" charset="0"/>
            </a:endParaRPr>
          </a:p>
          <a:p>
            <a:pPr eaLnBrk="1" hangingPunct="1">
              <a:buFont typeface="Arial" charset="0"/>
              <a:buNone/>
            </a:pPr>
            <a:r>
              <a:rPr lang="en-US" sz="1800" smtClean="0">
                <a:latin typeface="Arial" charset="0"/>
              </a:rPr>
              <a:t>Dimension Score</a:t>
            </a:r>
            <a:r>
              <a:rPr lang="en-US" sz="1800" b="1" smtClean="0">
                <a:latin typeface="Arial" charset="0"/>
              </a:rPr>
              <a:t> =   </a:t>
            </a:r>
            <a:r>
              <a:rPr lang="en-US" sz="1800" b="1" u="sng" smtClean="0">
                <a:latin typeface="Arial" charset="0"/>
              </a:rPr>
              <a:t>Entry 1 Score + Entry 2 Score</a:t>
            </a:r>
            <a:r>
              <a:rPr lang="en-US" sz="1800" b="1" smtClean="0">
                <a:latin typeface="Arial" charset="0"/>
              </a:rPr>
              <a:t>   			           	       		 2</a:t>
            </a:r>
          </a:p>
          <a:p>
            <a:pPr eaLnBrk="1" hangingPunct="1">
              <a:buFont typeface="Arial" charset="0"/>
              <a:buNone/>
            </a:pPr>
            <a:r>
              <a:rPr lang="en-US" sz="1800" b="1" smtClean="0">
                <a:latin typeface="Arial" charset="0"/>
              </a:rPr>
              <a:t>			                       (rounded)</a:t>
            </a:r>
            <a:endParaRPr lang="en-US" sz="1800" smtClean="0">
              <a:latin typeface="Arial" charset="0"/>
            </a:endParaRPr>
          </a:p>
          <a:p>
            <a:pPr eaLnBrk="1" hangingPunct="1">
              <a:buFont typeface="Arial" charset="0"/>
              <a:buNone/>
            </a:pPr>
            <a:endParaRPr lang="en-US" sz="800" smtClean="0">
              <a:latin typeface="Arial" charset="0"/>
              <a:cs typeface="Arial" charset="0"/>
            </a:endParaRPr>
          </a:p>
          <a:p>
            <a:pPr eaLnBrk="1" hangingPunct="1">
              <a:buFont typeface="Arial" charset="0"/>
              <a:buNone/>
            </a:pPr>
            <a:r>
              <a:rPr lang="en-US" sz="1800" smtClean="0">
                <a:latin typeface="Arial" charset="0"/>
                <a:cs typeface="Arial" charset="0"/>
              </a:rPr>
              <a:t>Score calculations for Mathematics, Science, and Social Studies are the same</a:t>
            </a:r>
          </a:p>
          <a:p>
            <a:pPr eaLnBrk="1" hangingPunct="1">
              <a:buFont typeface="Arial" charset="0"/>
              <a:buNone/>
            </a:pPr>
            <a:r>
              <a:rPr lang="en-US" sz="1800" smtClean="0">
                <a:latin typeface="Arial" charset="0"/>
                <a:cs typeface="Arial" charset="0"/>
              </a:rPr>
              <a:t>as the ELA examples on the following slides.</a:t>
            </a:r>
            <a:endParaRPr lang="en-US" sz="1800" i="1" smtClean="0">
              <a:latin typeface="Arial" charset="0"/>
              <a:cs typeface="Arial" charset="0"/>
            </a:endParaRPr>
          </a:p>
          <a:p>
            <a:pPr eaLnBrk="1" hangingPunct="1">
              <a:buFont typeface="Arial" charset="0"/>
              <a:buNone/>
            </a:pPr>
            <a:endParaRPr lang="en-US" sz="1600" i="1" smtClean="0">
              <a:latin typeface="Arial" charset="0"/>
            </a:endParaRPr>
          </a:p>
        </p:txBody>
      </p:sp>
      <p:sp>
        <p:nvSpPr>
          <p:cNvPr id="3" name="Slide Number Placeholder 2"/>
          <p:cNvSpPr>
            <a:spLocks noGrp="1"/>
          </p:cNvSpPr>
          <p:nvPr>
            <p:ph type="sldNum" sz="quarter" idx="11"/>
          </p:nvPr>
        </p:nvSpPr>
        <p:spPr/>
        <p:txBody>
          <a:bodyPr/>
          <a:lstStyle/>
          <a:p>
            <a:pPr>
              <a:defRPr/>
            </a:pPr>
            <a:fld id="{57CF80B9-BADD-46CE-A101-D2173FFB5FBE}"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609600"/>
            <a:ext cx="8229600" cy="792163"/>
          </a:xfrm>
        </p:spPr>
        <p:txBody>
          <a:bodyPr/>
          <a:lstStyle/>
          <a:p>
            <a:pPr eaLnBrk="1" hangingPunct="1"/>
            <a:r>
              <a:rPr lang="en-US" sz="3200" smtClean="0">
                <a:latin typeface="Georgia" pitchFamily="18" charset="0"/>
              </a:rPr>
              <a:t>Score Calculation for High School</a:t>
            </a:r>
            <a:r>
              <a:rPr lang="en-US" sz="3600" smtClean="0">
                <a:latin typeface="Georgia" pitchFamily="18" charset="0"/>
              </a:rPr>
              <a:t/>
            </a:r>
            <a:br>
              <a:rPr lang="en-US" sz="3600" smtClean="0">
                <a:latin typeface="Georgia" pitchFamily="18" charset="0"/>
              </a:rPr>
            </a:br>
            <a:r>
              <a:rPr lang="en-US" sz="2000" smtClean="0"/>
              <a:t>Fidelity to Standard, Context, Achievement/Progress</a:t>
            </a:r>
          </a:p>
        </p:txBody>
      </p:sp>
      <p:sp>
        <p:nvSpPr>
          <p:cNvPr id="24579" name="Rectangle 3"/>
          <p:cNvSpPr>
            <a:spLocks noGrp="1" noChangeArrowheads="1"/>
          </p:cNvSpPr>
          <p:nvPr>
            <p:ph type="body" idx="4294967295"/>
          </p:nvPr>
        </p:nvSpPr>
        <p:spPr>
          <a:xfrm>
            <a:off x="457200" y="1600200"/>
            <a:ext cx="1295400" cy="457200"/>
          </a:xfrm>
        </p:spPr>
        <p:txBody>
          <a:bodyPr/>
          <a:lstStyle/>
          <a:p>
            <a:pPr eaLnBrk="1" hangingPunct="1">
              <a:buFont typeface="Arial" charset="0"/>
              <a:buNone/>
            </a:pPr>
            <a:r>
              <a:rPr lang="en-US" sz="1800" i="1" smtClean="0">
                <a:latin typeface="Arial" charset="0"/>
              </a:rPr>
              <a:t>Examples:</a:t>
            </a:r>
          </a:p>
        </p:txBody>
      </p:sp>
      <p:sp>
        <p:nvSpPr>
          <p:cNvPr id="24580" name="Text Box 4"/>
          <p:cNvSpPr txBox="1">
            <a:spLocks noChangeArrowheads="1"/>
          </p:cNvSpPr>
          <p:nvPr/>
        </p:nvSpPr>
        <p:spPr bwMode="auto">
          <a:xfrm>
            <a:off x="685800" y="2033588"/>
            <a:ext cx="3886200" cy="1643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Rubric Dimension: 	</a:t>
            </a:r>
            <a:r>
              <a:rPr lang="en-US" sz="1400">
                <a:solidFill>
                  <a:schemeClr val="accent2"/>
                </a:solidFill>
              </a:rPr>
              <a:t>Fidelity to Standard</a:t>
            </a:r>
          </a:p>
          <a:p>
            <a:pPr eaLnBrk="1" hangingPunct="1"/>
            <a:r>
              <a:rPr lang="en-US" sz="1400"/>
              <a:t>ELA Entry 1 score: 	2.5</a:t>
            </a:r>
          </a:p>
          <a:p>
            <a:pPr eaLnBrk="1" hangingPunct="1"/>
            <a:r>
              <a:rPr lang="en-US" sz="1400"/>
              <a:t>ELA Entry 2 score: 	3</a:t>
            </a:r>
          </a:p>
          <a:p>
            <a:pPr eaLnBrk="1" hangingPunct="1"/>
            <a:r>
              <a:rPr lang="en-US" sz="1400"/>
              <a:t>Total score =                (2.5 + 3) / 2 = 2.75</a:t>
            </a:r>
          </a:p>
          <a:p>
            <a:pPr eaLnBrk="1" hangingPunct="1"/>
            <a:r>
              <a:rPr lang="en-US" sz="1400"/>
              <a:t>	                              2.75 rounds to 3</a:t>
            </a:r>
          </a:p>
          <a:p>
            <a:pPr eaLnBrk="1" hangingPunct="1"/>
            <a:endParaRPr lang="en-US" sz="1400"/>
          </a:p>
          <a:p>
            <a:pPr eaLnBrk="1" hangingPunct="1"/>
            <a:r>
              <a:rPr lang="en-US" sz="1400"/>
              <a:t>Total Fidelity to Standard Dimension score =</a:t>
            </a:r>
            <a:r>
              <a:rPr lang="en-US" sz="1400" b="1"/>
              <a:t> </a:t>
            </a:r>
            <a:r>
              <a:rPr lang="en-US" sz="1400" b="1">
                <a:solidFill>
                  <a:schemeClr val="accent2"/>
                </a:solidFill>
              </a:rPr>
              <a:t>3</a:t>
            </a:r>
          </a:p>
        </p:txBody>
      </p:sp>
      <p:sp>
        <p:nvSpPr>
          <p:cNvPr id="24581" name="Text Box 5"/>
          <p:cNvSpPr txBox="1">
            <a:spLocks noChangeArrowheads="1"/>
          </p:cNvSpPr>
          <p:nvPr/>
        </p:nvSpPr>
        <p:spPr bwMode="auto">
          <a:xfrm>
            <a:off x="4876800" y="2047875"/>
            <a:ext cx="3340100" cy="138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endParaRPr lang="en-US" sz="1600"/>
          </a:p>
        </p:txBody>
      </p:sp>
      <p:sp>
        <p:nvSpPr>
          <p:cNvPr id="24582" name="Rectangle 6"/>
          <p:cNvSpPr>
            <a:spLocks noChangeArrowheads="1"/>
          </p:cNvSpPr>
          <p:nvPr/>
        </p:nvSpPr>
        <p:spPr bwMode="auto">
          <a:xfrm>
            <a:off x="381000" y="4343400"/>
            <a:ext cx="3990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a:p>
          <a:p>
            <a:pPr>
              <a:spcBef>
                <a:spcPct val="50000"/>
              </a:spcBef>
              <a:buFont typeface="Wingdings" pitchFamily="2" charset="2"/>
              <a:buNone/>
            </a:pPr>
            <a:endParaRPr lang="en-US" sz="1400"/>
          </a:p>
        </p:txBody>
      </p:sp>
      <p:sp>
        <p:nvSpPr>
          <p:cNvPr id="24583" name="Rectangle 7"/>
          <p:cNvSpPr>
            <a:spLocks noChangeArrowheads="1"/>
          </p:cNvSpPr>
          <p:nvPr/>
        </p:nvSpPr>
        <p:spPr bwMode="auto">
          <a:xfrm>
            <a:off x="4876800" y="2033588"/>
            <a:ext cx="35052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Rubric Dimension: 	   </a:t>
            </a:r>
            <a:r>
              <a:rPr lang="en-US" sz="1400">
                <a:solidFill>
                  <a:schemeClr val="accent2"/>
                </a:solidFill>
              </a:rPr>
              <a:t>Context</a:t>
            </a:r>
          </a:p>
          <a:p>
            <a:r>
              <a:rPr lang="en-US" sz="1400"/>
              <a:t>ELA Entry 1 Score:    	   1</a:t>
            </a:r>
          </a:p>
          <a:p>
            <a:r>
              <a:rPr lang="en-US" sz="1400"/>
              <a:t>ELA Entry 2 score:     	   1</a:t>
            </a:r>
          </a:p>
          <a:p>
            <a:r>
              <a:rPr lang="en-US" sz="1400"/>
              <a:t>Total score = 	   (1 + 1) / 2 = 1 </a:t>
            </a:r>
          </a:p>
          <a:p>
            <a:r>
              <a:rPr lang="en-US" sz="1400"/>
              <a:t>		</a:t>
            </a:r>
            <a:endParaRPr lang="en-US">
              <a:sym typeface="Wingdings" pitchFamily="2" charset="2"/>
            </a:endParaRPr>
          </a:p>
          <a:p>
            <a:r>
              <a:rPr lang="en-US" sz="1400"/>
              <a:t>Total Context Dimension score = </a:t>
            </a:r>
            <a:r>
              <a:rPr lang="en-US" sz="1400" b="1">
                <a:solidFill>
                  <a:schemeClr val="accent2"/>
                </a:solidFill>
              </a:rPr>
              <a:t>1</a:t>
            </a:r>
            <a:r>
              <a:rPr lang="en-US" sz="1400"/>
              <a:t> </a:t>
            </a:r>
          </a:p>
        </p:txBody>
      </p:sp>
      <p:sp>
        <p:nvSpPr>
          <p:cNvPr id="24584" name="Text Box 4"/>
          <p:cNvSpPr txBox="1">
            <a:spLocks noChangeArrowheads="1"/>
          </p:cNvSpPr>
          <p:nvPr/>
        </p:nvSpPr>
        <p:spPr bwMode="auto">
          <a:xfrm>
            <a:off x="685800" y="3949700"/>
            <a:ext cx="4191000"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Rubric Dimension: 	</a:t>
            </a:r>
            <a:r>
              <a:rPr lang="en-US" sz="1400">
                <a:solidFill>
                  <a:schemeClr val="accent2"/>
                </a:solidFill>
              </a:rPr>
              <a:t>Achievement/Progress</a:t>
            </a:r>
          </a:p>
          <a:p>
            <a:pPr eaLnBrk="1" hangingPunct="1"/>
            <a:r>
              <a:rPr lang="en-US" sz="1400"/>
              <a:t>ELA Entry 1 Score:	2</a:t>
            </a:r>
          </a:p>
          <a:p>
            <a:pPr eaLnBrk="1" hangingPunct="1"/>
            <a:r>
              <a:rPr lang="en-US" sz="1400"/>
              <a:t>ELA Entry 2 Score:	3</a:t>
            </a:r>
          </a:p>
          <a:p>
            <a:pPr eaLnBrk="1" hangingPunct="1"/>
            <a:r>
              <a:rPr lang="en-US" sz="1400"/>
              <a:t>Total Score = 	(2 + 3) / 2 = 2.5</a:t>
            </a:r>
          </a:p>
          <a:p>
            <a:pPr eaLnBrk="1" hangingPunct="1"/>
            <a:r>
              <a:rPr lang="en-US" sz="1400"/>
              <a:t>		2.5 rounds to 3</a:t>
            </a:r>
          </a:p>
          <a:p>
            <a:pPr eaLnBrk="1" hangingPunct="1"/>
            <a:r>
              <a:rPr lang="en-US" sz="1400"/>
              <a:t>	 	</a:t>
            </a:r>
          </a:p>
          <a:p>
            <a:pPr eaLnBrk="1" hangingPunct="1"/>
            <a:r>
              <a:rPr lang="en-US" sz="1400"/>
              <a:t>Total Achievement/Progress Dimension score =  </a:t>
            </a:r>
            <a:r>
              <a:rPr lang="en-US" sz="1400" b="1">
                <a:solidFill>
                  <a:schemeClr val="accent2"/>
                </a:solidFill>
              </a:rPr>
              <a:t>3</a:t>
            </a:r>
          </a:p>
          <a:p>
            <a:pPr eaLnBrk="1" hangingPunct="1"/>
            <a:endParaRPr lang="en-US" sz="1400"/>
          </a:p>
          <a:p>
            <a:pPr eaLnBrk="1" hangingPunct="1"/>
            <a:endParaRPr lang="en-US" sz="1400"/>
          </a:p>
          <a:p>
            <a:pPr eaLnBrk="1" hangingPunct="1"/>
            <a:endParaRPr lang="en-US" b="1">
              <a:solidFill>
                <a:schemeClr val="accent2"/>
              </a:solidFill>
            </a:endParaRPr>
          </a:p>
        </p:txBody>
      </p:sp>
      <p:sp>
        <p:nvSpPr>
          <p:cNvPr id="3" name="Slide Number Placeholder 2"/>
          <p:cNvSpPr>
            <a:spLocks noGrp="1"/>
          </p:cNvSpPr>
          <p:nvPr>
            <p:ph type="sldNum" sz="quarter" idx="11"/>
          </p:nvPr>
        </p:nvSpPr>
        <p:spPr/>
        <p:txBody>
          <a:bodyPr/>
          <a:lstStyle/>
          <a:p>
            <a:pPr>
              <a:defRPr/>
            </a:pPr>
            <a:fld id="{C1E67944-691F-4103-AE53-3D1AB830B6B3}"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381000"/>
            <a:ext cx="8229600" cy="563563"/>
          </a:xfrm>
        </p:spPr>
        <p:txBody>
          <a:bodyPr/>
          <a:lstStyle/>
          <a:p>
            <a:pPr eaLnBrk="1" hangingPunct="1"/>
            <a:r>
              <a:rPr lang="en-US" sz="3200" smtClean="0">
                <a:latin typeface="Georgia" pitchFamily="18" charset="0"/>
              </a:rPr>
              <a:t>Score Calculation for High School</a:t>
            </a:r>
            <a:endParaRPr lang="en-US" sz="3200" smtClean="0"/>
          </a:p>
        </p:txBody>
      </p:sp>
      <p:sp>
        <p:nvSpPr>
          <p:cNvPr id="25603" name="Rectangle 3"/>
          <p:cNvSpPr>
            <a:spLocks noGrp="1" noChangeAspect="1" noChangeArrowheads="1"/>
          </p:cNvSpPr>
          <p:nvPr>
            <p:ph type="body" idx="4294967295"/>
          </p:nvPr>
        </p:nvSpPr>
        <p:spPr>
          <a:xfrm>
            <a:off x="381000" y="1219200"/>
            <a:ext cx="8305800" cy="3505200"/>
          </a:xfrm>
          <a:noFill/>
        </p:spPr>
        <p:txBody>
          <a:bodyPr/>
          <a:lstStyle/>
          <a:p>
            <a:pPr eaLnBrk="1" hangingPunct="1">
              <a:lnSpc>
                <a:spcPct val="80000"/>
              </a:lnSpc>
              <a:buFont typeface="Arial" charset="0"/>
              <a:buNone/>
            </a:pPr>
            <a:r>
              <a:rPr lang="en-US" sz="1800" smtClean="0">
                <a:latin typeface="Arial" charset="0"/>
              </a:rPr>
              <a:t>     Generalization</a:t>
            </a:r>
            <a:r>
              <a:rPr lang="en-US" sz="1800" b="1" smtClean="0">
                <a:latin typeface="Arial" charset="0"/>
              </a:rPr>
              <a:t> </a:t>
            </a:r>
            <a:r>
              <a:rPr lang="en-US" sz="1800" smtClean="0">
                <a:latin typeface="Arial" charset="0"/>
              </a:rPr>
              <a:t>(scored once across all scorable entries)</a:t>
            </a:r>
          </a:p>
          <a:p>
            <a:pPr eaLnBrk="1" hangingPunct="1">
              <a:lnSpc>
                <a:spcPct val="80000"/>
              </a:lnSpc>
              <a:buFont typeface="Arial" charset="0"/>
              <a:buNone/>
            </a:pPr>
            <a:endParaRPr lang="en-US" sz="1000" smtClean="0">
              <a:latin typeface="Arial" charset="0"/>
            </a:endParaRPr>
          </a:p>
          <a:p>
            <a:pPr eaLnBrk="1" hangingPunct="1">
              <a:lnSpc>
                <a:spcPct val="80000"/>
              </a:lnSpc>
              <a:buFont typeface="Arial" charset="0"/>
              <a:buNone/>
            </a:pPr>
            <a:r>
              <a:rPr lang="en-US" sz="1800" b="1" smtClean="0">
                <a:latin typeface="Arial" charset="0"/>
              </a:rPr>
              <a:t>	</a:t>
            </a:r>
            <a:r>
              <a:rPr lang="en-US" sz="1800" smtClean="0">
                <a:latin typeface="Arial" charset="0"/>
              </a:rPr>
              <a:t>Dimension score = Generalization score</a:t>
            </a:r>
          </a:p>
          <a:p>
            <a:pPr eaLnBrk="1" hangingPunct="1">
              <a:lnSpc>
                <a:spcPct val="80000"/>
              </a:lnSpc>
              <a:buFont typeface="Arial" charset="0"/>
              <a:buNone/>
            </a:pPr>
            <a:endParaRPr lang="en-US" sz="1000" smtClean="0">
              <a:latin typeface="Arial" charset="0"/>
            </a:endParaRPr>
          </a:p>
          <a:p>
            <a:pPr eaLnBrk="1" hangingPunct="1">
              <a:lnSpc>
                <a:spcPct val="80000"/>
              </a:lnSpc>
              <a:buFont typeface="Arial" charset="0"/>
              <a:buNone/>
            </a:pPr>
            <a:r>
              <a:rPr lang="en-US" sz="1800" b="1" smtClean="0">
                <a:latin typeface="Arial" charset="0"/>
              </a:rPr>
              <a:t>	</a:t>
            </a:r>
            <a:r>
              <a:rPr lang="en-US" sz="1800" smtClean="0">
                <a:latin typeface="Arial" charset="0"/>
              </a:rPr>
              <a:t>The Generalization score assesses a student’s opportunity for interaction with others, as well as the diversity of settings across all content areas and entries in the portfolio.</a:t>
            </a:r>
          </a:p>
          <a:p>
            <a:pPr eaLnBrk="1" hangingPunct="1">
              <a:lnSpc>
                <a:spcPct val="80000"/>
              </a:lnSpc>
              <a:buFont typeface="Arial" charset="0"/>
              <a:buNone/>
            </a:pPr>
            <a:endParaRPr lang="en-US" sz="1000" smtClean="0">
              <a:latin typeface="Arial" charset="0"/>
            </a:endParaRPr>
          </a:p>
          <a:p>
            <a:pPr eaLnBrk="1" hangingPunct="1">
              <a:lnSpc>
                <a:spcPct val="80000"/>
              </a:lnSpc>
              <a:buFont typeface="Arial" charset="0"/>
              <a:buNone/>
            </a:pPr>
            <a:r>
              <a:rPr lang="en-US" sz="1800" b="1" smtClean="0">
                <a:latin typeface="Arial" charset="0"/>
              </a:rPr>
              <a:t>	</a:t>
            </a:r>
            <a:r>
              <a:rPr lang="en-US" sz="1800" smtClean="0">
                <a:latin typeface="Arial" charset="0"/>
              </a:rPr>
              <a:t>Finally, the scores for each of the dimensions are not combined to form a single numeric score, but are reported separately. </a:t>
            </a:r>
          </a:p>
          <a:p>
            <a:pPr eaLnBrk="1" hangingPunct="1">
              <a:lnSpc>
                <a:spcPct val="80000"/>
              </a:lnSpc>
              <a:buFont typeface="Arial" charset="0"/>
              <a:buNone/>
            </a:pPr>
            <a:endParaRPr lang="en-US" sz="1800" b="1" smtClean="0">
              <a:latin typeface="Arial" charset="0"/>
            </a:endParaRPr>
          </a:p>
          <a:p>
            <a:pPr eaLnBrk="1" hangingPunct="1">
              <a:lnSpc>
                <a:spcPct val="80000"/>
              </a:lnSpc>
              <a:buFont typeface="Arial" charset="0"/>
              <a:buNone/>
            </a:pPr>
            <a:r>
              <a:rPr lang="en-US" sz="1800" i="1" smtClean="0">
                <a:latin typeface="Arial" charset="0"/>
              </a:rPr>
              <a:t>	Example:	        </a:t>
            </a:r>
            <a:r>
              <a:rPr lang="en-US" sz="1600" smtClean="0">
                <a:latin typeface="Arial" charset="0"/>
              </a:rPr>
              <a:t>Student’s ELA</a:t>
            </a:r>
            <a:r>
              <a:rPr lang="en-US" sz="1800" smtClean="0">
                <a:latin typeface="Arial" charset="0"/>
              </a:rPr>
              <a:t> </a:t>
            </a:r>
            <a:r>
              <a:rPr lang="en-US" sz="1600" smtClean="0">
                <a:latin typeface="Arial" charset="0"/>
              </a:rPr>
              <a:t>Scores</a:t>
            </a:r>
            <a:r>
              <a:rPr lang="en-US" sz="1800" smtClean="0">
                <a:latin typeface="Arial" charset="0"/>
              </a:rPr>
              <a:t> 	                  </a:t>
            </a:r>
            <a:r>
              <a:rPr lang="en-US" sz="1600" smtClean="0">
                <a:latin typeface="Arial" charset="0"/>
              </a:rPr>
              <a:t>Student’s</a:t>
            </a:r>
          </a:p>
          <a:p>
            <a:pPr eaLnBrk="1" hangingPunct="1">
              <a:lnSpc>
                <a:spcPct val="80000"/>
              </a:lnSpc>
              <a:buFont typeface="Arial" charset="0"/>
              <a:buNone/>
            </a:pPr>
            <a:r>
              <a:rPr lang="en-US" sz="1800" i="1" smtClean="0">
                <a:latin typeface="Arial" charset="0"/>
              </a:rPr>
              <a:t>			              </a:t>
            </a:r>
            <a:r>
              <a:rPr lang="en-US" sz="1800" smtClean="0">
                <a:latin typeface="Arial" charset="0"/>
              </a:rPr>
              <a:t>by</a:t>
            </a:r>
            <a:r>
              <a:rPr lang="en-US" sz="1800" i="1" smtClean="0">
                <a:latin typeface="Arial" charset="0"/>
              </a:rPr>
              <a:t> </a:t>
            </a:r>
            <a:r>
              <a:rPr lang="en-US" sz="1600" smtClean="0">
                <a:latin typeface="Arial" charset="0"/>
              </a:rPr>
              <a:t>Dimension 	                   ELA Score</a:t>
            </a:r>
          </a:p>
        </p:txBody>
      </p:sp>
      <p:sp>
        <p:nvSpPr>
          <p:cNvPr id="25604" name="Text Box 5"/>
          <p:cNvSpPr txBox="1">
            <a:spLocks noChangeArrowheads="1"/>
          </p:cNvSpPr>
          <p:nvPr/>
        </p:nvSpPr>
        <p:spPr bwMode="auto">
          <a:xfrm>
            <a:off x="2362200" y="4429125"/>
            <a:ext cx="2895600" cy="128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
              </a:spcBef>
            </a:pPr>
            <a:r>
              <a:rPr lang="en-US"/>
              <a:t>Fidelity:   </a:t>
            </a:r>
            <a:r>
              <a:rPr lang="en-US" b="1">
                <a:solidFill>
                  <a:schemeClr val="accent2"/>
                </a:solidFill>
              </a:rPr>
              <a:t>3</a:t>
            </a:r>
          </a:p>
          <a:p>
            <a:pPr eaLnBrk="1" hangingPunct="1">
              <a:spcBef>
                <a:spcPct val="10000"/>
              </a:spcBef>
            </a:pPr>
            <a:r>
              <a:rPr lang="en-US"/>
              <a:t>Context:  </a:t>
            </a:r>
            <a:r>
              <a:rPr lang="en-US" b="1">
                <a:solidFill>
                  <a:schemeClr val="accent2"/>
                </a:solidFill>
              </a:rPr>
              <a:t>1</a:t>
            </a:r>
          </a:p>
          <a:p>
            <a:pPr eaLnBrk="1" hangingPunct="1">
              <a:spcBef>
                <a:spcPct val="10000"/>
              </a:spcBef>
            </a:pPr>
            <a:r>
              <a:rPr lang="en-US"/>
              <a:t>Achievement/Progress:  </a:t>
            </a:r>
            <a:r>
              <a:rPr lang="en-US" b="1">
                <a:solidFill>
                  <a:schemeClr val="accent2"/>
                </a:solidFill>
              </a:rPr>
              <a:t>3</a:t>
            </a:r>
          </a:p>
          <a:p>
            <a:pPr eaLnBrk="1" hangingPunct="1">
              <a:spcBef>
                <a:spcPct val="10000"/>
              </a:spcBef>
            </a:pPr>
            <a:r>
              <a:rPr lang="en-US"/>
              <a:t>Generalization:  </a:t>
            </a:r>
            <a:r>
              <a:rPr lang="en-US" b="1">
                <a:solidFill>
                  <a:schemeClr val="accent2"/>
                </a:solidFill>
              </a:rPr>
              <a:t>2</a:t>
            </a:r>
          </a:p>
        </p:txBody>
      </p:sp>
      <p:sp>
        <p:nvSpPr>
          <p:cNvPr id="25605" name="Text Box 6"/>
          <p:cNvSpPr txBox="1">
            <a:spLocks noChangeArrowheads="1"/>
          </p:cNvSpPr>
          <p:nvPr/>
        </p:nvSpPr>
        <p:spPr bwMode="auto">
          <a:xfrm>
            <a:off x="6096000" y="4429125"/>
            <a:ext cx="11430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10000"/>
              </a:spcBef>
            </a:pPr>
            <a:r>
              <a:rPr lang="en-US" sz="1600" b="1">
                <a:solidFill>
                  <a:schemeClr val="accent2"/>
                </a:solidFill>
              </a:rPr>
              <a:t>3132</a:t>
            </a:r>
          </a:p>
        </p:txBody>
      </p:sp>
      <p:sp>
        <p:nvSpPr>
          <p:cNvPr id="3" name="Slide Number Placeholder 2"/>
          <p:cNvSpPr>
            <a:spLocks noGrp="1"/>
          </p:cNvSpPr>
          <p:nvPr>
            <p:ph type="sldNum" sz="quarter" idx="11"/>
          </p:nvPr>
        </p:nvSpPr>
        <p:spPr/>
        <p:txBody>
          <a:bodyPr/>
          <a:lstStyle/>
          <a:p>
            <a:pPr>
              <a:defRPr/>
            </a:pPr>
            <a:fld id="{80C18077-C0E9-4B8C-AEB2-BBDB1C47FA79}"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1676400"/>
            <a:ext cx="8229600" cy="533400"/>
          </a:xfrm>
        </p:spPr>
        <p:txBody>
          <a:bodyPr/>
          <a:lstStyle/>
          <a:p>
            <a:pPr eaLnBrk="1" hangingPunct="1"/>
            <a:r>
              <a:rPr lang="en-US" sz="3600" smtClean="0">
                <a:latin typeface="Arial" charset="0"/>
                <a:cs typeface="Arial" charset="0"/>
              </a:rPr>
              <a:t>GAA Score Reports</a:t>
            </a:r>
          </a:p>
        </p:txBody>
      </p:sp>
      <p:sp>
        <p:nvSpPr>
          <p:cNvPr id="26627" name="Rectangle 3"/>
          <p:cNvSpPr>
            <a:spLocks noGrp="1" noChangeArrowheads="1"/>
          </p:cNvSpPr>
          <p:nvPr>
            <p:ph type="body" idx="4294967295"/>
          </p:nvPr>
        </p:nvSpPr>
        <p:spPr>
          <a:xfrm>
            <a:off x="457200" y="2819400"/>
            <a:ext cx="8229600" cy="1752600"/>
          </a:xfrm>
        </p:spPr>
        <p:txBody>
          <a:bodyPr/>
          <a:lstStyle/>
          <a:p>
            <a:pPr eaLnBrk="1" hangingPunct="1"/>
            <a:r>
              <a:rPr lang="en-US" sz="2800" smtClean="0">
                <a:latin typeface="Arial" charset="0"/>
              </a:rPr>
              <a:t>GAA score reports provide information on the Stage of Progress achieved by each student in each content area, as well as the assigned score for each rubric dimension.</a:t>
            </a:r>
          </a:p>
          <a:p>
            <a:pPr eaLnBrk="1" hangingPunct="1"/>
            <a:endParaRPr lang="en-US" sz="2800" smtClean="0">
              <a:latin typeface="Arial" charset="0"/>
            </a:endParaRPr>
          </a:p>
        </p:txBody>
      </p:sp>
      <p:sp>
        <p:nvSpPr>
          <p:cNvPr id="3" name="Slide Number Placeholder 2"/>
          <p:cNvSpPr>
            <a:spLocks noGrp="1"/>
          </p:cNvSpPr>
          <p:nvPr>
            <p:ph type="sldNum" sz="quarter" idx="11"/>
          </p:nvPr>
        </p:nvSpPr>
        <p:spPr/>
        <p:txBody>
          <a:bodyPr/>
          <a:lstStyle/>
          <a:p>
            <a:pPr>
              <a:defRPr/>
            </a:pPr>
            <a:fld id="{0F415301-A624-410F-9F65-75F9367C9A07}"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487362"/>
          </a:xfrm>
        </p:spPr>
        <p:txBody>
          <a:bodyPr/>
          <a:lstStyle/>
          <a:p>
            <a:r>
              <a:rPr lang="en-US" sz="3200" smtClean="0">
                <a:latin typeface="Georgia" pitchFamily="18" charset="0"/>
                <a:cs typeface="Arial" charset="0"/>
              </a:rPr>
              <a:t>Electronic Data Files</a:t>
            </a:r>
          </a:p>
        </p:txBody>
      </p:sp>
      <p:sp>
        <p:nvSpPr>
          <p:cNvPr id="3" name="Content Placeholder 2"/>
          <p:cNvSpPr>
            <a:spLocks noGrp="1"/>
          </p:cNvSpPr>
          <p:nvPr>
            <p:ph idx="1"/>
          </p:nvPr>
        </p:nvSpPr>
        <p:spPr>
          <a:xfrm>
            <a:off x="457200" y="762000"/>
            <a:ext cx="8229600" cy="4953000"/>
          </a:xfrm>
        </p:spPr>
        <p:txBody>
          <a:bodyPr/>
          <a:lstStyle/>
          <a:p>
            <a:pPr>
              <a:spcBef>
                <a:spcPts val="0"/>
              </a:spcBef>
              <a:defRPr/>
            </a:pPr>
            <a:r>
              <a:rPr lang="en-US" sz="2400" dirty="0" smtClean="0">
                <a:latin typeface="Arial" pitchFamily="34" charset="0"/>
                <a:cs typeface="Arial" pitchFamily="34" charset="0"/>
              </a:rPr>
              <a:t>A data file format document is included in each system data file package. This file is the key to the system data file including what data is included in the various columns.</a:t>
            </a:r>
          </a:p>
          <a:p>
            <a:pPr>
              <a:spcBef>
                <a:spcPts val="0"/>
              </a:spcBef>
              <a:defRPr/>
            </a:pPr>
            <a:r>
              <a:rPr lang="en-US" sz="2400" dirty="0" smtClean="0">
                <a:latin typeface="Arial" pitchFamily="34" charset="0"/>
                <a:cs typeface="Arial" pitchFamily="34" charset="0"/>
              </a:rPr>
              <a:t>Please note some key column headings:</a:t>
            </a:r>
          </a:p>
          <a:p>
            <a:pPr marL="0" indent="0">
              <a:spcBef>
                <a:spcPts val="0"/>
              </a:spcBef>
              <a:buFont typeface="Arial" charset="0"/>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1) SSPELA	- BT</a:t>
            </a:r>
          </a:p>
          <a:p>
            <a:pPr marL="0" indent="0">
              <a:spcBef>
                <a:spcPts val="0"/>
              </a:spcBef>
              <a:buFont typeface="Arial" charset="0"/>
              <a:buNone/>
              <a:defRPr/>
            </a:pPr>
            <a:r>
              <a:rPr lang="en-US" sz="2400" dirty="0" smtClean="0">
                <a:latin typeface="Arial" pitchFamily="34" charset="0"/>
                <a:cs typeface="Arial" pitchFamily="34" charset="0"/>
              </a:rPr>
              <a:t>    2) </a:t>
            </a:r>
            <a:r>
              <a:rPr lang="en-US" sz="2400" dirty="0" err="1" smtClean="0">
                <a:latin typeface="Arial" pitchFamily="34" charset="0"/>
                <a:cs typeface="Arial" pitchFamily="34" charset="0"/>
              </a:rPr>
              <a:t>SSPMath</a:t>
            </a:r>
            <a:r>
              <a:rPr lang="en-US" sz="2400" dirty="0" smtClean="0">
                <a:latin typeface="Arial" pitchFamily="34" charset="0"/>
                <a:cs typeface="Arial" pitchFamily="34" charset="0"/>
              </a:rPr>
              <a:t> 	- BU</a:t>
            </a:r>
          </a:p>
          <a:p>
            <a:pPr marL="0" indent="0">
              <a:spcBef>
                <a:spcPts val="0"/>
              </a:spcBef>
              <a:buFont typeface="Arial" charset="0"/>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3) SSPSCI 	- BV</a:t>
            </a:r>
          </a:p>
          <a:p>
            <a:pPr marL="0" indent="0">
              <a:spcBef>
                <a:spcPts val="0"/>
              </a:spcBef>
              <a:buFont typeface="Arial" charset="0"/>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4) SSPSS 		- BW</a:t>
            </a:r>
          </a:p>
          <a:p>
            <a:pPr>
              <a:defRPr/>
            </a:pPr>
            <a:r>
              <a:rPr lang="en-US" sz="2400" dirty="0" smtClean="0">
                <a:latin typeface="Arial" pitchFamily="34" charset="0"/>
                <a:cs typeface="Arial" pitchFamily="34" charset="0"/>
              </a:rPr>
              <a:t>E1 = Emerging Progress; E2 = Established Progress;</a:t>
            </a:r>
          </a:p>
          <a:p>
            <a:pPr marL="0" indent="0">
              <a:buFont typeface="Arial" charset="0"/>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E3 = Extending Progress</a:t>
            </a:r>
          </a:p>
          <a:p>
            <a:pPr>
              <a:defRPr/>
            </a:pPr>
            <a:r>
              <a:rPr lang="en-US" sz="2400" dirty="0" smtClean="0">
                <a:latin typeface="Arial" pitchFamily="34" charset="0"/>
                <a:cs typeface="Arial" pitchFamily="34" charset="0"/>
              </a:rPr>
              <a:t>For more information, refer to the Score Interpretation Guide, 2013-2014 page 31.</a:t>
            </a:r>
            <a:endParaRPr lang="en-US" sz="2400" dirty="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pPr>
              <a:defRPr/>
            </a:pPr>
            <a:fld id="{DE48CAE6-0059-4114-A64F-052E05C515E6}"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idx="4294967295"/>
          </p:nvPr>
        </p:nvSpPr>
        <p:spPr>
          <a:xfrm>
            <a:off x="457200" y="533400"/>
            <a:ext cx="8077200" cy="838200"/>
          </a:xfrm>
        </p:spPr>
        <p:txBody>
          <a:bodyPr/>
          <a:lstStyle/>
          <a:p>
            <a:pPr eaLnBrk="1" hangingPunct="1"/>
            <a:r>
              <a:rPr lang="en-US" sz="3200" smtClean="0">
                <a:latin typeface="Georgia" pitchFamily="18" charset="0"/>
              </a:rPr>
              <a:t>School and System Report Shipments</a:t>
            </a:r>
          </a:p>
        </p:txBody>
      </p:sp>
      <p:sp>
        <p:nvSpPr>
          <p:cNvPr id="28675" name="Rectangle 1027"/>
          <p:cNvSpPr>
            <a:spLocks noGrp="1" noChangeArrowheads="1"/>
          </p:cNvSpPr>
          <p:nvPr>
            <p:ph type="body" sz="half" idx="4294967295"/>
          </p:nvPr>
        </p:nvSpPr>
        <p:spPr>
          <a:xfrm>
            <a:off x="990600" y="2133600"/>
            <a:ext cx="3352800" cy="3733800"/>
          </a:xfrm>
        </p:spPr>
        <p:txBody>
          <a:bodyPr/>
          <a:lstStyle/>
          <a:p>
            <a:pPr eaLnBrk="1" hangingPunct="1">
              <a:lnSpc>
                <a:spcPct val="90000"/>
              </a:lnSpc>
            </a:pPr>
            <a:r>
              <a:rPr lang="en-US" sz="1800" smtClean="0">
                <a:latin typeface="Arial" charset="0"/>
              </a:rPr>
              <a:t>The school report shipment contains:</a:t>
            </a:r>
          </a:p>
          <a:p>
            <a:pPr eaLnBrk="1" hangingPunct="1">
              <a:lnSpc>
                <a:spcPct val="90000"/>
              </a:lnSpc>
            </a:pPr>
            <a:endParaRPr lang="en-US" sz="1800" smtClean="0">
              <a:latin typeface="Arial" charset="0"/>
            </a:endParaRPr>
          </a:p>
          <a:p>
            <a:pPr lvl="1" eaLnBrk="1" hangingPunct="1">
              <a:lnSpc>
                <a:spcPct val="90000"/>
              </a:lnSpc>
              <a:buFont typeface="Wingdings" pitchFamily="2" charset="2"/>
              <a:buChar char="v"/>
            </a:pPr>
            <a:r>
              <a:rPr lang="en-US" sz="1800" b="1" smtClean="0">
                <a:latin typeface="Arial" charset="0"/>
              </a:rPr>
              <a:t>Individual Student Reports (</a:t>
            </a:r>
            <a:r>
              <a:rPr lang="en-US" sz="1800" b="1" i="1" smtClean="0">
                <a:latin typeface="Arial" charset="0"/>
              </a:rPr>
              <a:t>ISRs</a:t>
            </a:r>
            <a:r>
              <a:rPr lang="en-US" sz="1800" b="1" smtClean="0">
                <a:latin typeface="Arial" charset="0"/>
              </a:rPr>
              <a:t>)</a:t>
            </a:r>
          </a:p>
          <a:p>
            <a:pPr lvl="1" eaLnBrk="1" hangingPunct="1">
              <a:lnSpc>
                <a:spcPct val="90000"/>
              </a:lnSpc>
              <a:buFont typeface="Wingdings" pitchFamily="2" charset="2"/>
              <a:buChar char="v"/>
            </a:pPr>
            <a:r>
              <a:rPr lang="en-US" sz="1800" b="1" smtClean="0">
                <a:latin typeface="Arial" charset="0"/>
              </a:rPr>
              <a:t>Individual Student Labels</a:t>
            </a:r>
          </a:p>
          <a:p>
            <a:pPr lvl="1" eaLnBrk="1" hangingPunct="1">
              <a:lnSpc>
                <a:spcPct val="90000"/>
              </a:lnSpc>
              <a:buFont typeface="Wingdings" pitchFamily="2" charset="2"/>
              <a:buChar char="v"/>
            </a:pPr>
            <a:r>
              <a:rPr lang="en-US" sz="1800" b="1" smtClean="0">
                <a:latin typeface="Arial" charset="0"/>
              </a:rPr>
              <a:t>School Summary of Student Performance–Roster</a:t>
            </a:r>
          </a:p>
          <a:p>
            <a:pPr lvl="1" eaLnBrk="1" hangingPunct="1">
              <a:lnSpc>
                <a:spcPct val="90000"/>
              </a:lnSpc>
              <a:buFont typeface="Wingdings" pitchFamily="2" charset="2"/>
              <a:buChar char="v"/>
            </a:pPr>
            <a:r>
              <a:rPr lang="en-US" sz="1800" b="1" smtClean="0">
                <a:latin typeface="Arial" charset="0"/>
              </a:rPr>
              <a:t>School Summary of Student Performance–Profile</a:t>
            </a:r>
          </a:p>
        </p:txBody>
      </p:sp>
      <p:sp>
        <p:nvSpPr>
          <p:cNvPr id="28676" name="Rectangle 1028"/>
          <p:cNvSpPr>
            <a:spLocks noGrp="1" noChangeArrowheads="1"/>
          </p:cNvSpPr>
          <p:nvPr>
            <p:ph type="body" sz="half" idx="4294967295"/>
          </p:nvPr>
        </p:nvSpPr>
        <p:spPr>
          <a:xfrm>
            <a:off x="4648200" y="2133600"/>
            <a:ext cx="3505200" cy="3962400"/>
          </a:xfrm>
        </p:spPr>
        <p:txBody>
          <a:bodyPr/>
          <a:lstStyle/>
          <a:p>
            <a:pPr eaLnBrk="1" hangingPunct="1">
              <a:lnSpc>
                <a:spcPct val="80000"/>
              </a:lnSpc>
            </a:pPr>
            <a:r>
              <a:rPr lang="en-US" sz="1800" smtClean="0">
                <a:latin typeface="Arial" charset="0"/>
              </a:rPr>
              <a:t>The system report shipment contains:</a:t>
            </a:r>
          </a:p>
          <a:p>
            <a:pPr eaLnBrk="1" hangingPunct="1">
              <a:lnSpc>
                <a:spcPct val="80000"/>
              </a:lnSpc>
              <a:buFont typeface="Arial" charset="0"/>
              <a:buNone/>
            </a:pPr>
            <a:endParaRPr lang="en-US" sz="1000" smtClean="0">
              <a:latin typeface="Arial" charset="0"/>
            </a:endParaRPr>
          </a:p>
          <a:p>
            <a:pPr lvl="1" eaLnBrk="1" hangingPunct="1">
              <a:lnSpc>
                <a:spcPct val="80000"/>
              </a:lnSpc>
              <a:buFont typeface="Wingdings" pitchFamily="2" charset="2"/>
              <a:buChar char="v"/>
            </a:pPr>
            <a:r>
              <a:rPr lang="en-US" sz="1800" b="1" smtClean="0">
                <a:latin typeface="Arial" charset="0"/>
              </a:rPr>
              <a:t>System Summary– Overall Summary of Performance</a:t>
            </a:r>
          </a:p>
          <a:p>
            <a:pPr lvl="1" eaLnBrk="1" hangingPunct="1">
              <a:lnSpc>
                <a:spcPct val="80000"/>
              </a:lnSpc>
              <a:buFont typeface="Wingdings" pitchFamily="2" charset="2"/>
              <a:buChar char="v"/>
            </a:pPr>
            <a:r>
              <a:rPr lang="en-US" sz="1800" b="1" smtClean="0">
                <a:latin typeface="Arial" charset="0"/>
              </a:rPr>
              <a:t>System Summary– </a:t>
            </a:r>
          </a:p>
          <a:p>
            <a:pPr lvl="1" eaLnBrk="1" hangingPunct="1">
              <a:lnSpc>
                <a:spcPct val="80000"/>
              </a:lnSpc>
              <a:buFont typeface="Wingdings" pitchFamily="2" charset="2"/>
              <a:buNone/>
            </a:pPr>
            <a:r>
              <a:rPr lang="en-US" sz="1800" b="1" smtClean="0">
                <a:latin typeface="Arial" charset="0"/>
              </a:rPr>
              <a:t>	By Grade</a:t>
            </a:r>
          </a:p>
          <a:p>
            <a:pPr lvl="1" eaLnBrk="1" hangingPunct="1">
              <a:lnSpc>
                <a:spcPct val="80000"/>
              </a:lnSpc>
              <a:buFont typeface="Wingdings" pitchFamily="2" charset="2"/>
              <a:buChar char="v"/>
            </a:pPr>
            <a:r>
              <a:rPr lang="en-US" sz="1800" b="1" smtClean="0">
                <a:latin typeface="Arial" charset="0"/>
              </a:rPr>
              <a:t>System Performance–</a:t>
            </a:r>
          </a:p>
          <a:p>
            <a:pPr lvl="1" eaLnBrk="1" hangingPunct="1">
              <a:lnSpc>
                <a:spcPct val="80000"/>
              </a:lnSpc>
              <a:buFont typeface="Wingdings" pitchFamily="2" charset="2"/>
              <a:buNone/>
            </a:pPr>
            <a:r>
              <a:rPr lang="en-US" sz="1800" b="1" smtClean="0">
                <a:latin typeface="Arial" charset="0"/>
              </a:rPr>
              <a:t>	By Strand</a:t>
            </a:r>
          </a:p>
          <a:p>
            <a:pPr lvl="1" eaLnBrk="1" hangingPunct="1">
              <a:lnSpc>
                <a:spcPct val="80000"/>
              </a:lnSpc>
              <a:buFont typeface="Wingdings" pitchFamily="2" charset="2"/>
              <a:buChar char="v"/>
            </a:pPr>
            <a:r>
              <a:rPr lang="en-US" sz="1800" b="1" smtClean="0">
                <a:latin typeface="Arial" charset="0"/>
              </a:rPr>
              <a:t>School Summary of Student Performance–Roster</a:t>
            </a:r>
          </a:p>
          <a:p>
            <a:pPr lvl="1" eaLnBrk="1" hangingPunct="1">
              <a:lnSpc>
                <a:spcPct val="80000"/>
              </a:lnSpc>
              <a:buFont typeface="Wingdings" pitchFamily="2" charset="2"/>
              <a:buChar char="v"/>
            </a:pPr>
            <a:r>
              <a:rPr lang="en-US" sz="1800" b="1" smtClean="0">
                <a:latin typeface="Arial" charset="0"/>
              </a:rPr>
              <a:t>School Summary of Student Performance– Profile</a:t>
            </a:r>
          </a:p>
          <a:p>
            <a:pPr lvl="1" eaLnBrk="1" hangingPunct="1">
              <a:lnSpc>
                <a:spcPct val="80000"/>
              </a:lnSpc>
              <a:buFont typeface="Wingdings" pitchFamily="2" charset="2"/>
              <a:buNone/>
            </a:pPr>
            <a:endParaRPr lang="en-US" sz="1800" b="1" smtClean="0">
              <a:latin typeface="Arial" charset="0"/>
            </a:endParaRPr>
          </a:p>
        </p:txBody>
      </p:sp>
      <p:sp>
        <p:nvSpPr>
          <p:cNvPr id="28677" name="Text Box 1029"/>
          <p:cNvSpPr txBox="1">
            <a:spLocks noChangeArrowheads="1"/>
          </p:cNvSpPr>
          <p:nvPr/>
        </p:nvSpPr>
        <p:spPr bwMode="auto">
          <a:xfrm>
            <a:off x="609600" y="16764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accent1"/>
              </a:buClr>
              <a:buSzPct val="80000"/>
              <a:buFont typeface="Wingdings" pitchFamily="2" charset="2"/>
              <a:buNone/>
            </a:pPr>
            <a:r>
              <a:rPr lang="en-US" sz="2000" b="1"/>
              <a:t>Reports are provided at the student, school, and system levels.</a:t>
            </a:r>
          </a:p>
        </p:txBody>
      </p:sp>
      <p:sp>
        <p:nvSpPr>
          <p:cNvPr id="3" name="Slide Number Placeholder 2"/>
          <p:cNvSpPr>
            <a:spLocks noGrp="1"/>
          </p:cNvSpPr>
          <p:nvPr>
            <p:ph type="sldNum" sz="quarter" idx="11"/>
          </p:nvPr>
        </p:nvSpPr>
        <p:spPr/>
        <p:txBody>
          <a:bodyPr/>
          <a:lstStyle/>
          <a:p>
            <a:pPr>
              <a:defRPr/>
            </a:pPr>
            <a:fld id="{B523E2D6-7154-4775-AD72-257F52FBD60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457200"/>
            <a:ext cx="8229600" cy="533400"/>
          </a:xfrm>
        </p:spPr>
        <p:txBody>
          <a:bodyPr/>
          <a:lstStyle/>
          <a:p>
            <a:pPr eaLnBrk="1" hangingPunct="1"/>
            <a:r>
              <a:rPr lang="en-US" sz="3200" smtClean="0">
                <a:latin typeface="Georgia" pitchFamily="18" charset="0"/>
              </a:rPr>
              <a:t>Secure Summary Reports</a:t>
            </a:r>
          </a:p>
        </p:txBody>
      </p:sp>
      <p:sp>
        <p:nvSpPr>
          <p:cNvPr id="29699" name="Rectangle 3"/>
          <p:cNvSpPr>
            <a:spLocks noGrp="1" noChangeArrowheads="1"/>
          </p:cNvSpPr>
          <p:nvPr>
            <p:ph type="body" idx="4294967295"/>
          </p:nvPr>
        </p:nvSpPr>
        <p:spPr>
          <a:xfrm>
            <a:off x="381000" y="1066800"/>
            <a:ext cx="8305800" cy="5059363"/>
          </a:xfrm>
        </p:spPr>
        <p:txBody>
          <a:bodyPr/>
          <a:lstStyle/>
          <a:p>
            <a:pPr eaLnBrk="1" hangingPunct="1">
              <a:lnSpc>
                <a:spcPct val="90000"/>
              </a:lnSpc>
            </a:pPr>
            <a:endParaRPr lang="en-US" sz="2400" smtClean="0">
              <a:latin typeface="Georgia" pitchFamily="18" charset="0"/>
            </a:endParaRPr>
          </a:p>
          <a:p>
            <a:pPr eaLnBrk="1" hangingPunct="1">
              <a:lnSpc>
                <a:spcPct val="90000"/>
              </a:lnSpc>
            </a:pPr>
            <a:r>
              <a:rPr lang="en-US" sz="2400" smtClean="0">
                <a:latin typeface="Arial" charset="0"/>
              </a:rPr>
              <a:t>Due to the small numbers of students participating in the GAA, all summary reports are marked as secure. </a:t>
            </a:r>
          </a:p>
          <a:p>
            <a:pPr eaLnBrk="1" hangingPunct="1">
              <a:lnSpc>
                <a:spcPct val="90000"/>
              </a:lnSpc>
              <a:buFont typeface="Arial" charset="0"/>
              <a:buNone/>
            </a:pPr>
            <a:endParaRPr lang="en-US" sz="1200" smtClean="0">
              <a:latin typeface="Arial" charset="0"/>
            </a:endParaRPr>
          </a:p>
          <a:p>
            <a:pPr eaLnBrk="1" hangingPunct="1">
              <a:lnSpc>
                <a:spcPct val="90000"/>
              </a:lnSpc>
            </a:pPr>
            <a:r>
              <a:rPr lang="en-US" sz="2400" smtClean="0">
                <a:latin typeface="Arial" charset="0"/>
              </a:rPr>
              <a:t>Any report that identifies an individual student is a secure report and must be treated in a way to protect the privacy of the student.  </a:t>
            </a:r>
          </a:p>
          <a:p>
            <a:pPr eaLnBrk="1" hangingPunct="1">
              <a:lnSpc>
                <a:spcPct val="90000"/>
              </a:lnSpc>
              <a:buFont typeface="Arial" charset="0"/>
              <a:buNone/>
            </a:pPr>
            <a:endParaRPr lang="en-US" sz="2400" smtClean="0">
              <a:latin typeface="Arial" charset="0"/>
            </a:endParaRPr>
          </a:p>
          <a:p>
            <a:pPr eaLnBrk="1" hangingPunct="1">
              <a:lnSpc>
                <a:spcPct val="90000"/>
              </a:lnSpc>
            </a:pPr>
            <a:r>
              <a:rPr lang="en-US" sz="2400" smtClean="0">
                <a:latin typeface="Arial" charset="0"/>
              </a:rPr>
              <a:t>The following statement appears on each Summary report: </a:t>
            </a:r>
          </a:p>
          <a:p>
            <a:pPr lvl="1" eaLnBrk="1" hangingPunct="1">
              <a:lnSpc>
                <a:spcPct val="90000"/>
              </a:lnSpc>
              <a:buFont typeface="Wingdings" pitchFamily="2" charset="2"/>
              <a:buNone/>
            </a:pPr>
            <a:r>
              <a:rPr lang="en-US" sz="2400" smtClean="0">
                <a:latin typeface="Arial" charset="0"/>
              </a:rPr>
              <a:t>   “Secure Report— Not for public distribution due to limited number of students; caution should be used when interpreting summary data.”</a:t>
            </a:r>
          </a:p>
          <a:p>
            <a:pPr eaLnBrk="1" hangingPunct="1">
              <a:lnSpc>
                <a:spcPct val="90000"/>
              </a:lnSpc>
            </a:pPr>
            <a:endParaRPr lang="en-US" sz="2400" smtClean="0">
              <a:latin typeface="Arial" charset="0"/>
            </a:endParaRPr>
          </a:p>
        </p:txBody>
      </p:sp>
      <p:sp>
        <p:nvSpPr>
          <p:cNvPr id="3" name="Slide Number Placeholder 2"/>
          <p:cNvSpPr>
            <a:spLocks noGrp="1"/>
          </p:cNvSpPr>
          <p:nvPr>
            <p:ph type="sldNum" sz="quarter" idx="11"/>
          </p:nvPr>
        </p:nvSpPr>
        <p:spPr/>
        <p:txBody>
          <a:bodyPr/>
          <a:lstStyle/>
          <a:p>
            <a:pPr>
              <a:defRPr/>
            </a:pPr>
            <a:fld id="{56DB30D9-0C84-4E0A-B21E-980478E08A44}"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idx="4294967295"/>
          </p:nvPr>
        </p:nvSpPr>
        <p:spPr>
          <a:xfrm>
            <a:off x="381000" y="914400"/>
            <a:ext cx="8229600" cy="381000"/>
          </a:xfrm>
        </p:spPr>
        <p:txBody>
          <a:bodyPr/>
          <a:lstStyle/>
          <a:p>
            <a:pPr eaLnBrk="1" hangingPunct="1"/>
            <a:r>
              <a:rPr lang="en-US" sz="3200" smtClean="0">
                <a:latin typeface="Georgia" pitchFamily="18" charset="0"/>
              </a:rPr>
              <a:t>Individual Student Reports</a:t>
            </a:r>
          </a:p>
        </p:txBody>
      </p:sp>
      <p:sp>
        <p:nvSpPr>
          <p:cNvPr id="30723" name="Rectangle 7"/>
          <p:cNvSpPr>
            <a:spLocks noChangeArrowheads="1"/>
          </p:cNvSpPr>
          <p:nvPr/>
        </p:nvSpPr>
        <p:spPr bwMode="auto">
          <a:xfrm>
            <a:off x="838200" y="2286000"/>
            <a:ext cx="7543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80000"/>
              </a:lnSpc>
              <a:spcBef>
                <a:spcPct val="20000"/>
              </a:spcBef>
            </a:pPr>
            <a:r>
              <a:rPr lang="en-US" sz="2400" b="1"/>
              <a:t>The </a:t>
            </a:r>
            <a:r>
              <a:rPr lang="en-US" sz="2400" b="1" i="1"/>
              <a:t>Student Score Report</a:t>
            </a:r>
            <a:r>
              <a:rPr lang="en-US" sz="2400" b="1"/>
              <a:t> is designed for parents and provides feedback on how the student performed on the GAA.</a:t>
            </a:r>
          </a:p>
        </p:txBody>
      </p:sp>
      <p:sp>
        <p:nvSpPr>
          <p:cNvPr id="3" name="Slide Number Placeholder 2"/>
          <p:cNvSpPr>
            <a:spLocks noGrp="1"/>
          </p:cNvSpPr>
          <p:nvPr>
            <p:ph type="sldNum" sz="quarter" idx="11"/>
          </p:nvPr>
        </p:nvSpPr>
        <p:spPr/>
        <p:txBody>
          <a:bodyPr/>
          <a:lstStyle/>
          <a:p>
            <a:pPr>
              <a:defRPr/>
            </a:pPr>
            <a:fld id="{012E927E-E252-4C50-BB79-7DC6470DD60E}"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533400"/>
            <a:ext cx="8229600" cy="685800"/>
          </a:xfrm>
        </p:spPr>
        <p:txBody>
          <a:bodyPr/>
          <a:lstStyle/>
          <a:p>
            <a:pPr eaLnBrk="1" hangingPunct="1"/>
            <a:r>
              <a:rPr lang="en-US" sz="3200" smtClean="0">
                <a:latin typeface="Georgia" pitchFamily="18" charset="0"/>
              </a:rPr>
              <a:t>Post Assessment Webinar</a:t>
            </a:r>
          </a:p>
        </p:txBody>
      </p:sp>
      <p:sp>
        <p:nvSpPr>
          <p:cNvPr id="4099" name="Rectangle 3"/>
          <p:cNvSpPr>
            <a:spLocks noGrp="1" noChangeArrowheads="1"/>
          </p:cNvSpPr>
          <p:nvPr>
            <p:ph type="body" idx="4294967295"/>
          </p:nvPr>
        </p:nvSpPr>
        <p:spPr>
          <a:xfrm>
            <a:off x="533400" y="1295400"/>
            <a:ext cx="8229600" cy="4572000"/>
          </a:xfrm>
        </p:spPr>
        <p:txBody>
          <a:bodyPr/>
          <a:lstStyle/>
          <a:p>
            <a:pPr eaLnBrk="1" hangingPunct="1"/>
            <a:r>
              <a:rPr lang="en-US" sz="2400" smtClean="0">
                <a:latin typeface="Arial" charset="0"/>
              </a:rPr>
              <a:t>The purpose of this workshop is to provide System and School personnel with information to interpret reports and data related to the Georgia Alternate Assessment (GAA).</a:t>
            </a:r>
          </a:p>
          <a:p>
            <a:pPr eaLnBrk="1" hangingPunct="1">
              <a:spcBef>
                <a:spcPct val="0"/>
              </a:spcBef>
              <a:buFont typeface="Arial" charset="0"/>
              <a:buNone/>
            </a:pPr>
            <a:endParaRPr lang="en-US" smtClean="0">
              <a:latin typeface="Arial" charset="0"/>
            </a:endParaRPr>
          </a:p>
          <a:p>
            <a:pPr eaLnBrk="1" hangingPunct="1">
              <a:spcBef>
                <a:spcPct val="0"/>
              </a:spcBef>
            </a:pPr>
            <a:r>
              <a:rPr lang="en-US" sz="2400" smtClean="0">
                <a:latin typeface="Arial" charset="0"/>
              </a:rPr>
              <a:t>The purpose of the GAA is to ensure that students with</a:t>
            </a:r>
          </a:p>
          <a:p>
            <a:pPr eaLnBrk="1" hangingPunct="1">
              <a:spcBef>
                <a:spcPct val="0"/>
              </a:spcBef>
              <a:buFont typeface="Arial" charset="0"/>
              <a:buNone/>
            </a:pPr>
            <a:r>
              <a:rPr lang="en-US" sz="2400" smtClean="0">
                <a:latin typeface="Arial" charset="0"/>
              </a:rPr>
              <a:t>    significant cognitive disabilities are:</a:t>
            </a:r>
          </a:p>
          <a:p>
            <a:pPr lvl="1" eaLnBrk="1" hangingPunct="1">
              <a:spcBef>
                <a:spcPct val="0"/>
              </a:spcBef>
              <a:buSzPct val="65000"/>
              <a:buFont typeface="Courier New" pitchFamily="49" charset="0"/>
              <a:buChar char="o"/>
            </a:pPr>
            <a:r>
              <a:rPr lang="en-US" sz="2400" smtClean="0">
                <a:latin typeface="Arial" charset="0"/>
              </a:rPr>
              <a:t>Provided access to the state-mandated content standards.</a:t>
            </a:r>
          </a:p>
          <a:p>
            <a:pPr lvl="1" eaLnBrk="1" hangingPunct="1">
              <a:spcBef>
                <a:spcPct val="0"/>
              </a:spcBef>
              <a:buSzPct val="65000"/>
              <a:buFont typeface="Courier New" pitchFamily="49" charset="0"/>
              <a:buChar char="o"/>
            </a:pPr>
            <a:r>
              <a:rPr lang="en-US" sz="2400" smtClean="0">
                <a:latin typeface="Arial" charset="0"/>
              </a:rPr>
              <a:t>Given the opportunity to demonstrate progress toward achievement of content standard knowledge, concepts, and skills.</a:t>
            </a:r>
          </a:p>
        </p:txBody>
      </p:sp>
      <p:sp>
        <p:nvSpPr>
          <p:cNvPr id="3" name="Slide Number Placeholder 2"/>
          <p:cNvSpPr>
            <a:spLocks noGrp="1"/>
          </p:cNvSpPr>
          <p:nvPr>
            <p:ph type="sldNum" sz="quarter" idx="11"/>
          </p:nvPr>
        </p:nvSpPr>
        <p:spPr/>
        <p:txBody>
          <a:bodyPr/>
          <a:lstStyle/>
          <a:p>
            <a:pPr>
              <a:defRPr/>
            </a:pPr>
            <a:fld id="{DB69CDC9-B878-4B63-BFC0-6B808A659063}"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31746" name="Rectangle 1026"/>
          <p:cNvSpPr>
            <a:spLocks noGrp="1" noChangeArrowheads="1"/>
          </p:cNvSpPr>
          <p:nvPr>
            <p:ph type="title" idx="4294967295"/>
          </p:nvPr>
        </p:nvSpPr>
        <p:spPr>
          <a:xfrm>
            <a:off x="990600" y="304800"/>
            <a:ext cx="7239000" cy="609600"/>
          </a:xfrm>
        </p:spPr>
        <p:txBody>
          <a:bodyPr/>
          <a:lstStyle/>
          <a:p>
            <a:pPr eaLnBrk="1" hangingPunct="1"/>
            <a:r>
              <a:rPr lang="en-US" sz="2400" smtClean="0">
                <a:latin typeface="Georgia" pitchFamily="18" charset="0"/>
              </a:rPr>
              <a:t>Kindergarten, 3-8 Individual Student Report</a:t>
            </a:r>
          </a:p>
        </p:txBody>
      </p:sp>
      <p:sp>
        <p:nvSpPr>
          <p:cNvPr id="31747" name="Text Box 1030"/>
          <p:cNvSpPr txBox="1">
            <a:spLocks noChangeArrowheads="1"/>
          </p:cNvSpPr>
          <p:nvPr/>
        </p:nvSpPr>
        <p:spPr bwMode="auto">
          <a:xfrm>
            <a:off x="457200" y="1004888"/>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cs typeface="Arial" charset="0"/>
              </a:rPr>
              <a:t>Individual Student Report – Side 1</a:t>
            </a:r>
          </a:p>
        </p:txBody>
      </p:sp>
      <p:sp>
        <p:nvSpPr>
          <p:cNvPr id="31748" name="Text Box 1031"/>
          <p:cNvSpPr txBox="1">
            <a:spLocks noChangeArrowheads="1"/>
          </p:cNvSpPr>
          <p:nvPr/>
        </p:nvSpPr>
        <p:spPr bwMode="auto">
          <a:xfrm>
            <a:off x="4849813" y="1004888"/>
            <a:ext cx="281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cs typeface="Arial" charset="0"/>
              </a:rPr>
              <a:t>Individual Student Report – Side 2</a:t>
            </a:r>
          </a:p>
        </p:txBody>
      </p:sp>
      <p:sp>
        <p:nvSpPr>
          <p:cNvPr id="3" name="Slide Number Placeholder 2"/>
          <p:cNvSpPr>
            <a:spLocks noGrp="1"/>
          </p:cNvSpPr>
          <p:nvPr>
            <p:ph type="sldNum" sz="quarter" idx="11"/>
          </p:nvPr>
        </p:nvSpPr>
        <p:spPr>
          <a:xfrm>
            <a:off x="8731250" y="6248400"/>
            <a:ext cx="381000" cy="365125"/>
          </a:xfrm>
        </p:spPr>
        <p:txBody>
          <a:bodyPr/>
          <a:lstStyle/>
          <a:p>
            <a:pPr>
              <a:defRPr/>
            </a:pPr>
            <a:fld id="{DA0ED8B5-3563-42F3-8B75-681F0E9DB063}" type="slidenum">
              <a:rPr lang="en-US" smtClean="0"/>
              <a:pPr>
                <a:defRPr/>
              </a:pPr>
              <a:t>30</a:t>
            </a:fld>
            <a:endParaRPr lang="en-US" dirty="0"/>
          </a:p>
        </p:txBody>
      </p:sp>
      <p:pic>
        <p:nvPicPr>
          <p:cNvPr id="317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9525"/>
            <a:ext cx="4262438"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1282700"/>
            <a:ext cx="4264025"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46500"/>
            <a:ext cx="8382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idx="4294967295"/>
          </p:nvPr>
        </p:nvSpPr>
        <p:spPr/>
        <p:txBody>
          <a:bodyPr/>
          <a:lstStyle/>
          <a:p>
            <a:pPr eaLnBrk="1" hangingPunct="1"/>
            <a:r>
              <a:rPr lang="en-US" sz="2400" smtClean="0">
                <a:latin typeface="Georgia" pitchFamily="18" charset="0"/>
              </a:rPr>
              <a:t>Individual Student Report</a:t>
            </a:r>
          </a:p>
        </p:txBody>
      </p:sp>
      <p:sp>
        <p:nvSpPr>
          <p:cNvPr id="32772" name="Rectangle 3"/>
          <p:cNvSpPr>
            <a:spLocks noGrp="1" noChangeArrowheads="1"/>
          </p:cNvSpPr>
          <p:nvPr>
            <p:ph type="body" idx="4294967295"/>
          </p:nvPr>
        </p:nvSpPr>
        <p:spPr>
          <a:xfrm>
            <a:off x="457200" y="1676400"/>
            <a:ext cx="3733800" cy="1752600"/>
          </a:xfrm>
        </p:spPr>
        <p:txBody>
          <a:bodyPr/>
          <a:lstStyle/>
          <a:p>
            <a:pPr lvl="1" eaLnBrk="1" hangingPunct="1">
              <a:buFont typeface="Wingdings" pitchFamily="2" charset="2"/>
              <a:buChar char="v"/>
            </a:pPr>
            <a:r>
              <a:rPr lang="en-US" sz="1600" b="1" smtClean="0">
                <a:latin typeface="Arial" charset="0"/>
              </a:rPr>
              <a:t>Scores for each content area assessed by dimension </a:t>
            </a:r>
          </a:p>
          <a:p>
            <a:pPr lvl="2" eaLnBrk="1" hangingPunct="1">
              <a:buSzPct val="90000"/>
              <a:buFont typeface="Wingdings" pitchFamily="2" charset="2"/>
              <a:buChar char="v"/>
            </a:pPr>
            <a:r>
              <a:rPr lang="en-US" sz="1600" b="1" smtClean="0">
                <a:latin typeface="Arial" charset="0"/>
              </a:rPr>
              <a:t>Fidelity to Standard</a:t>
            </a:r>
          </a:p>
          <a:p>
            <a:pPr lvl="2" eaLnBrk="1" hangingPunct="1">
              <a:buSzPct val="90000"/>
              <a:buFont typeface="Wingdings" pitchFamily="2" charset="2"/>
              <a:buChar char="v"/>
            </a:pPr>
            <a:r>
              <a:rPr lang="en-US" sz="1600" b="1" smtClean="0">
                <a:latin typeface="Arial" charset="0"/>
              </a:rPr>
              <a:t>Context </a:t>
            </a:r>
          </a:p>
          <a:p>
            <a:pPr lvl="2" eaLnBrk="1" hangingPunct="1">
              <a:buSzPct val="90000"/>
              <a:buFont typeface="Wingdings" pitchFamily="2" charset="2"/>
              <a:buChar char="v"/>
            </a:pPr>
            <a:r>
              <a:rPr lang="en-US" sz="1600" b="1" smtClean="0">
                <a:latin typeface="Arial" charset="0"/>
              </a:rPr>
              <a:t>Achievement/Progress</a:t>
            </a:r>
            <a:endParaRPr lang="en-US" sz="800" b="1" smtClean="0">
              <a:latin typeface="Arial" charset="0"/>
            </a:endParaRPr>
          </a:p>
          <a:p>
            <a:pPr eaLnBrk="1" hangingPunct="1"/>
            <a:endParaRPr lang="en-US" sz="1800" smtClean="0"/>
          </a:p>
        </p:txBody>
      </p:sp>
      <p:sp>
        <p:nvSpPr>
          <p:cNvPr id="32773" name="Rectangle 14"/>
          <p:cNvSpPr>
            <a:spLocks noChangeArrowheads="1"/>
          </p:cNvSpPr>
          <p:nvPr/>
        </p:nvSpPr>
        <p:spPr bwMode="auto">
          <a:xfrm>
            <a:off x="4495800" y="16764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1600" b="1"/>
              <a:t>Description of the student's Stage of Progress (performance level)</a:t>
            </a:r>
          </a:p>
          <a:p>
            <a:pPr marL="1143000" lvl="2" indent="-228600" eaLnBrk="0" hangingPunct="0">
              <a:spcBef>
                <a:spcPct val="20000"/>
              </a:spcBef>
              <a:buSzPct val="90000"/>
              <a:buFont typeface="Wingdings" pitchFamily="2" charset="2"/>
              <a:buChar char="v"/>
            </a:pPr>
            <a:r>
              <a:rPr lang="en-US" sz="1600" b="1"/>
              <a:t>Extending Progress</a:t>
            </a:r>
          </a:p>
          <a:p>
            <a:pPr marL="1143000" lvl="2" indent="-228600" eaLnBrk="0" hangingPunct="0">
              <a:spcBef>
                <a:spcPct val="20000"/>
              </a:spcBef>
              <a:buSzPct val="90000"/>
              <a:buFont typeface="Wingdings" pitchFamily="2" charset="2"/>
              <a:buChar char="v"/>
            </a:pPr>
            <a:r>
              <a:rPr lang="en-US" sz="1600" b="1"/>
              <a:t>Established Progress</a:t>
            </a:r>
          </a:p>
          <a:p>
            <a:pPr marL="1143000" lvl="2" indent="-228600" eaLnBrk="0" hangingPunct="0">
              <a:spcBef>
                <a:spcPct val="20000"/>
              </a:spcBef>
              <a:buSzPct val="90000"/>
              <a:buFont typeface="Wingdings" pitchFamily="2" charset="2"/>
              <a:buChar char="v"/>
            </a:pPr>
            <a:r>
              <a:rPr lang="en-US" sz="1600" b="1"/>
              <a:t>Emerging Progress</a:t>
            </a:r>
          </a:p>
          <a:p>
            <a:pPr marL="1143000" lvl="2" indent="-228600" eaLnBrk="0" hangingPunct="0">
              <a:spcBef>
                <a:spcPct val="20000"/>
              </a:spcBef>
              <a:buSzPct val="90000"/>
              <a:buFont typeface="Wingdings" pitchFamily="2" charset="2"/>
              <a:buChar char="v"/>
            </a:pPr>
            <a:endParaRPr lang="en-US" sz="800" b="1"/>
          </a:p>
          <a:p>
            <a:pPr marL="342900" indent="-342900" eaLnBrk="0" hangingPunct="0">
              <a:spcBef>
                <a:spcPct val="20000"/>
              </a:spcBef>
              <a:buFontTx/>
              <a:buChar char="•"/>
            </a:pPr>
            <a:endParaRPr lang="en-US" b="1">
              <a:latin typeface="Arial Narrow" pitchFamily="34" charset="0"/>
            </a:endParaRPr>
          </a:p>
        </p:txBody>
      </p:sp>
      <p:sp>
        <p:nvSpPr>
          <p:cNvPr id="32774" name="Rectangle 16"/>
          <p:cNvSpPr>
            <a:spLocks noChangeArrowheads="1"/>
          </p:cNvSpPr>
          <p:nvPr/>
        </p:nvSpPr>
        <p:spPr bwMode="auto">
          <a:xfrm>
            <a:off x="914400" y="12192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None/>
            </a:pPr>
            <a:r>
              <a:rPr lang="en-US" b="1"/>
              <a:t>Side One:</a:t>
            </a:r>
            <a:endParaRPr lang="en-US" sz="1000" b="1"/>
          </a:p>
          <a:p>
            <a:pPr marL="342900" indent="-342900" eaLnBrk="0" hangingPunct="0">
              <a:spcBef>
                <a:spcPct val="20000"/>
              </a:spcBef>
              <a:buFontTx/>
              <a:buChar char="•"/>
            </a:pPr>
            <a:endParaRPr lang="en-US" b="1">
              <a:latin typeface="Arial Narrow" pitchFamily="34" charset="0"/>
            </a:endParaRPr>
          </a:p>
        </p:txBody>
      </p:sp>
      <p:sp>
        <p:nvSpPr>
          <p:cNvPr id="3" name="Slide Number Placeholder 2"/>
          <p:cNvSpPr>
            <a:spLocks noGrp="1"/>
          </p:cNvSpPr>
          <p:nvPr>
            <p:ph type="sldNum" sz="quarter" idx="11"/>
          </p:nvPr>
        </p:nvSpPr>
        <p:spPr/>
        <p:txBody>
          <a:bodyPr/>
          <a:lstStyle/>
          <a:p>
            <a:pPr>
              <a:defRPr/>
            </a:pPr>
            <a:fld id="{84EF9FDD-D796-48E5-ACD6-CAA3C005B08B}" type="slidenum">
              <a:rPr lang="en-US" smtClean="0"/>
              <a:pPr>
                <a:defRPr/>
              </a:pPr>
              <a:t>31</a:t>
            </a:fld>
            <a:endParaRPr lang="en-US" dirty="0"/>
          </a:p>
        </p:txBody>
      </p:sp>
      <p:sp>
        <p:nvSpPr>
          <p:cNvPr id="32776" name="Oval 15"/>
          <p:cNvSpPr>
            <a:spLocks noChangeArrowheads="1"/>
          </p:cNvSpPr>
          <p:nvPr/>
        </p:nvSpPr>
        <p:spPr bwMode="auto">
          <a:xfrm>
            <a:off x="4343400" y="4191000"/>
            <a:ext cx="4343400" cy="1752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32777" name="Line 7"/>
          <p:cNvSpPr>
            <a:spLocks noChangeShapeType="1"/>
          </p:cNvSpPr>
          <p:nvPr/>
        </p:nvSpPr>
        <p:spPr bwMode="auto">
          <a:xfrm>
            <a:off x="6172200" y="3429000"/>
            <a:ext cx="762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8" name="Line 8"/>
          <p:cNvSpPr>
            <a:spLocks noChangeShapeType="1"/>
          </p:cNvSpPr>
          <p:nvPr/>
        </p:nvSpPr>
        <p:spPr bwMode="auto">
          <a:xfrm>
            <a:off x="1905000" y="3200400"/>
            <a:ext cx="685800"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9" name="Oval 5"/>
          <p:cNvSpPr>
            <a:spLocks noChangeArrowheads="1"/>
          </p:cNvSpPr>
          <p:nvPr/>
        </p:nvSpPr>
        <p:spPr bwMode="auto">
          <a:xfrm>
            <a:off x="2438400" y="4552950"/>
            <a:ext cx="596900" cy="10287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590800"/>
            <a:ext cx="8585200" cy="1004888"/>
          </a:xfrm>
          <a:prstGeom prst="rect">
            <a:avLst/>
          </a:prstGeom>
          <a:solidFill>
            <a:schemeClr val="tx1"/>
          </a:solidFill>
          <a:ln w="9525">
            <a:solidFill>
              <a:schemeClr val="tx1"/>
            </a:solidFill>
            <a:miter lim="800000"/>
            <a:headEnd/>
            <a:tailEnd/>
          </a:ln>
        </p:spPr>
      </p:pic>
      <p:sp>
        <p:nvSpPr>
          <p:cNvPr id="3379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Individual Student Report</a:t>
            </a:r>
          </a:p>
        </p:txBody>
      </p:sp>
      <p:sp>
        <p:nvSpPr>
          <p:cNvPr id="33796" name="Rectangle 5"/>
          <p:cNvSpPr>
            <a:spLocks noChangeArrowheads="1"/>
          </p:cNvSpPr>
          <p:nvPr/>
        </p:nvSpPr>
        <p:spPr bwMode="auto">
          <a:xfrm>
            <a:off x="457200" y="1676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2400" b="1"/>
              <a:t>The dimension score earned for Generalization</a:t>
            </a:r>
          </a:p>
        </p:txBody>
      </p:sp>
      <p:sp>
        <p:nvSpPr>
          <p:cNvPr id="33797" name="Oval 7"/>
          <p:cNvSpPr>
            <a:spLocks noChangeArrowheads="1"/>
          </p:cNvSpPr>
          <p:nvPr/>
        </p:nvSpPr>
        <p:spPr bwMode="auto">
          <a:xfrm>
            <a:off x="2362200" y="2895600"/>
            <a:ext cx="508000" cy="685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33798" name="Line 9"/>
          <p:cNvSpPr>
            <a:spLocks noChangeShapeType="1"/>
          </p:cNvSpPr>
          <p:nvPr/>
        </p:nvSpPr>
        <p:spPr bwMode="auto">
          <a:xfrm flipH="1">
            <a:off x="2743200" y="2057400"/>
            <a:ext cx="990600" cy="762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799" name="Rectangle 13"/>
          <p:cNvSpPr>
            <a:spLocks noChangeArrowheads="1"/>
          </p:cNvSpPr>
          <p:nvPr/>
        </p:nvSpPr>
        <p:spPr bwMode="auto">
          <a:xfrm>
            <a:off x="914400" y="12192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None/>
            </a:pPr>
            <a:r>
              <a:rPr lang="en-US" sz="2400" b="1"/>
              <a:t>Side One:</a:t>
            </a:r>
          </a:p>
          <a:p>
            <a:pPr marL="342900" indent="-342900" eaLnBrk="0" hangingPunct="0">
              <a:spcBef>
                <a:spcPct val="20000"/>
              </a:spcBef>
              <a:buFontTx/>
              <a:buChar char="•"/>
            </a:pPr>
            <a:endParaRPr lang="en-US" sz="2400" b="1">
              <a:latin typeface="Arial Narrow" pitchFamily="34" charset="0"/>
            </a:endParaRPr>
          </a:p>
        </p:txBody>
      </p:sp>
      <p:sp>
        <p:nvSpPr>
          <p:cNvPr id="3" name="Slide Number Placeholder 2"/>
          <p:cNvSpPr>
            <a:spLocks noGrp="1"/>
          </p:cNvSpPr>
          <p:nvPr>
            <p:ph type="sldNum" sz="quarter" idx="11"/>
          </p:nvPr>
        </p:nvSpPr>
        <p:spPr/>
        <p:txBody>
          <a:bodyPr/>
          <a:lstStyle/>
          <a:p>
            <a:pPr>
              <a:defRPr/>
            </a:pPr>
            <a:fld id="{A8FBE148-DDE9-433E-9DA4-03842CF4D0CE}"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2438400"/>
            <a:ext cx="8266112" cy="261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1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Individual Student Report</a:t>
            </a:r>
          </a:p>
        </p:txBody>
      </p:sp>
      <p:sp>
        <p:nvSpPr>
          <p:cNvPr id="34820" name="Rectangle 5"/>
          <p:cNvSpPr>
            <a:spLocks noChangeArrowheads="1"/>
          </p:cNvSpPr>
          <p:nvPr/>
        </p:nvSpPr>
        <p:spPr bwMode="auto">
          <a:xfrm>
            <a:off x="457200" y="1600200"/>
            <a:ext cx="7239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2400" b="1"/>
              <a:t>Definitions of the four scoring dimensions</a:t>
            </a:r>
          </a:p>
          <a:p>
            <a:pPr marL="342900" indent="-342900" eaLnBrk="0" hangingPunct="0">
              <a:spcBef>
                <a:spcPct val="20000"/>
              </a:spcBef>
              <a:buFontTx/>
              <a:buChar char="•"/>
            </a:pPr>
            <a:endParaRPr lang="en-US" sz="1600" b="1">
              <a:latin typeface="Arial Narrow" pitchFamily="34" charset="0"/>
            </a:endParaRPr>
          </a:p>
        </p:txBody>
      </p:sp>
      <p:sp>
        <p:nvSpPr>
          <p:cNvPr id="34821" name="Rectangle 12"/>
          <p:cNvSpPr>
            <a:spLocks noChangeArrowheads="1"/>
          </p:cNvSpPr>
          <p:nvPr/>
        </p:nvSpPr>
        <p:spPr bwMode="auto">
          <a:xfrm>
            <a:off x="914400" y="12192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None/>
            </a:pPr>
            <a:r>
              <a:rPr lang="en-US" sz="2400" b="1"/>
              <a:t>Side Two:</a:t>
            </a:r>
          </a:p>
          <a:p>
            <a:pPr marL="342900" indent="-342900" eaLnBrk="0" hangingPunct="0">
              <a:spcBef>
                <a:spcPct val="20000"/>
              </a:spcBef>
              <a:buFontTx/>
              <a:buChar char="•"/>
            </a:pPr>
            <a:endParaRPr lang="en-US" b="1">
              <a:latin typeface="Arial Narrow" pitchFamily="34" charset="0"/>
            </a:endParaRPr>
          </a:p>
        </p:txBody>
      </p:sp>
      <p:sp>
        <p:nvSpPr>
          <p:cNvPr id="34822" name="Line 9"/>
          <p:cNvSpPr>
            <a:spLocks noChangeShapeType="1"/>
          </p:cNvSpPr>
          <p:nvPr/>
        </p:nvSpPr>
        <p:spPr bwMode="auto">
          <a:xfrm>
            <a:off x="1905000" y="1981200"/>
            <a:ext cx="381000" cy="1981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23" name="Oval 11"/>
          <p:cNvSpPr>
            <a:spLocks noChangeArrowheads="1"/>
          </p:cNvSpPr>
          <p:nvPr/>
        </p:nvSpPr>
        <p:spPr bwMode="auto">
          <a:xfrm>
            <a:off x="228600" y="4114800"/>
            <a:ext cx="8382000" cy="12192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3" name="Slide Number Placeholder 2"/>
          <p:cNvSpPr>
            <a:spLocks noGrp="1"/>
          </p:cNvSpPr>
          <p:nvPr>
            <p:ph type="sldNum" sz="quarter" idx="11"/>
          </p:nvPr>
        </p:nvSpPr>
        <p:spPr/>
        <p:txBody>
          <a:bodyPr/>
          <a:lstStyle/>
          <a:p>
            <a:pPr>
              <a:defRPr/>
            </a:pPr>
            <a:fld id="{748C886C-4A78-469A-9734-8DB57FAC638B}"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Individual Student Report</a:t>
            </a:r>
          </a:p>
        </p:txBody>
      </p:sp>
      <p:sp>
        <p:nvSpPr>
          <p:cNvPr id="35843" name="Rectangle 5"/>
          <p:cNvSpPr>
            <a:spLocks noChangeArrowheads="1"/>
          </p:cNvSpPr>
          <p:nvPr/>
        </p:nvSpPr>
        <p:spPr bwMode="auto">
          <a:xfrm>
            <a:off x="457200" y="1676400"/>
            <a:ext cx="411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1600" b="1"/>
              <a:t>The total possible points and the actual points the student earned for each entry</a:t>
            </a:r>
          </a:p>
        </p:txBody>
      </p:sp>
      <p:sp>
        <p:nvSpPr>
          <p:cNvPr id="35844" name="Rectangle 10"/>
          <p:cNvSpPr>
            <a:spLocks noChangeArrowheads="1"/>
          </p:cNvSpPr>
          <p:nvPr/>
        </p:nvSpPr>
        <p:spPr bwMode="auto">
          <a:xfrm>
            <a:off x="4495800" y="1676400"/>
            <a:ext cx="426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1600" b="1"/>
              <a:t>The strand assessed for the entry</a:t>
            </a:r>
          </a:p>
          <a:p>
            <a:pPr marL="742950" lvl="1" indent="-285750" eaLnBrk="0" hangingPunct="0">
              <a:spcBef>
                <a:spcPct val="20000"/>
              </a:spcBef>
              <a:buFont typeface="Wingdings" pitchFamily="2" charset="2"/>
              <a:buChar char="v"/>
            </a:pPr>
            <a:endParaRPr lang="en-US" sz="1600" b="1"/>
          </a:p>
          <a:p>
            <a:pPr marL="1143000" lvl="2" indent="-228600" eaLnBrk="0" hangingPunct="0">
              <a:spcBef>
                <a:spcPct val="20000"/>
              </a:spcBef>
              <a:buSzPct val="90000"/>
              <a:buFont typeface="Wingdings" pitchFamily="2" charset="2"/>
              <a:buChar char="v"/>
            </a:pPr>
            <a:endParaRPr lang="en-US" sz="1600" b="1"/>
          </a:p>
          <a:p>
            <a:pPr marL="342900" indent="-342900" eaLnBrk="0" hangingPunct="0">
              <a:spcBef>
                <a:spcPct val="20000"/>
              </a:spcBef>
              <a:buFontTx/>
              <a:buChar char="•"/>
            </a:pPr>
            <a:endParaRPr lang="en-US" b="1">
              <a:latin typeface="Arial Narrow" pitchFamily="34" charset="0"/>
            </a:endParaRPr>
          </a:p>
        </p:txBody>
      </p:sp>
      <p:sp>
        <p:nvSpPr>
          <p:cNvPr id="35845" name="Rectangle 12"/>
          <p:cNvSpPr>
            <a:spLocks noChangeArrowheads="1"/>
          </p:cNvSpPr>
          <p:nvPr/>
        </p:nvSpPr>
        <p:spPr bwMode="auto">
          <a:xfrm>
            <a:off x="914400" y="12192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None/>
            </a:pPr>
            <a:r>
              <a:rPr lang="en-US" b="1"/>
              <a:t>Side Two:</a:t>
            </a:r>
            <a:endParaRPr lang="en-US" sz="1000" b="1"/>
          </a:p>
          <a:p>
            <a:pPr marL="342900" indent="-342900" eaLnBrk="0" hangingPunct="0">
              <a:spcBef>
                <a:spcPct val="20000"/>
              </a:spcBef>
              <a:buFontTx/>
              <a:buChar char="•"/>
            </a:pPr>
            <a:endParaRPr lang="en-US" b="1">
              <a:latin typeface="Arial Narrow" pitchFamily="34" charset="0"/>
            </a:endParaRPr>
          </a:p>
        </p:txBody>
      </p:sp>
      <p:sp>
        <p:nvSpPr>
          <p:cNvPr id="3" name="Slide Number Placeholder 2"/>
          <p:cNvSpPr>
            <a:spLocks noGrp="1"/>
          </p:cNvSpPr>
          <p:nvPr>
            <p:ph type="sldNum" sz="quarter" idx="11"/>
          </p:nvPr>
        </p:nvSpPr>
        <p:spPr/>
        <p:txBody>
          <a:bodyPr/>
          <a:lstStyle/>
          <a:p>
            <a:pPr>
              <a:defRPr/>
            </a:pPr>
            <a:fld id="{5CE9F00E-BAC8-4F7A-94FA-33A26AFDCEFC}" type="slidenum">
              <a:rPr lang="en-US" smtClean="0"/>
              <a:pPr>
                <a:defRPr/>
              </a:pPr>
              <a:t>34</a:t>
            </a:fld>
            <a:endParaRPr lang="en-US" dirty="0"/>
          </a:p>
        </p:txBody>
      </p:sp>
      <p:pic>
        <p:nvPicPr>
          <p:cNvPr id="358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701925"/>
            <a:ext cx="8153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Line 33"/>
          <p:cNvSpPr>
            <a:spLocks noChangeShapeType="1"/>
          </p:cNvSpPr>
          <p:nvPr/>
        </p:nvSpPr>
        <p:spPr bwMode="auto">
          <a:xfrm>
            <a:off x="6858000" y="2095500"/>
            <a:ext cx="990600" cy="14097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Oval 27"/>
          <p:cNvSpPr>
            <a:spLocks noChangeArrowheads="1"/>
          </p:cNvSpPr>
          <p:nvPr/>
        </p:nvSpPr>
        <p:spPr bwMode="auto">
          <a:xfrm>
            <a:off x="7543800" y="3494088"/>
            <a:ext cx="1181100" cy="3810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0" name="Line 32"/>
          <p:cNvSpPr>
            <a:spLocks noChangeShapeType="1"/>
          </p:cNvSpPr>
          <p:nvPr/>
        </p:nvSpPr>
        <p:spPr bwMode="auto">
          <a:xfrm>
            <a:off x="3487738" y="2351088"/>
            <a:ext cx="381000" cy="11430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Oval 29"/>
          <p:cNvSpPr>
            <a:spLocks noChangeArrowheads="1"/>
          </p:cNvSpPr>
          <p:nvPr/>
        </p:nvSpPr>
        <p:spPr bwMode="auto">
          <a:xfrm>
            <a:off x="2916238" y="3546475"/>
            <a:ext cx="1905000" cy="990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2" name="Oval 26"/>
          <p:cNvSpPr>
            <a:spLocks noChangeArrowheads="1"/>
          </p:cNvSpPr>
          <p:nvPr/>
        </p:nvSpPr>
        <p:spPr bwMode="auto">
          <a:xfrm>
            <a:off x="2171700" y="3584575"/>
            <a:ext cx="685800" cy="9144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3" name="Line 31"/>
          <p:cNvSpPr>
            <a:spLocks noChangeShapeType="1"/>
          </p:cNvSpPr>
          <p:nvPr/>
        </p:nvSpPr>
        <p:spPr bwMode="auto">
          <a:xfrm>
            <a:off x="1676400" y="2438400"/>
            <a:ext cx="609600" cy="12192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889375"/>
            <a:ext cx="85471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655888"/>
            <a:ext cx="81803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Individual Student Report</a:t>
            </a:r>
          </a:p>
        </p:txBody>
      </p:sp>
      <p:sp>
        <p:nvSpPr>
          <p:cNvPr id="36869" name="Rectangle 5"/>
          <p:cNvSpPr>
            <a:spLocks noChangeArrowheads="1"/>
          </p:cNvSpPr>
          <p:nvPr/>
        </p:nvSpPr>
        <p:spPr bwMode="auto">
          <a:xfrm>
            <a:off x="457200" y="1676400"/>
            <a:ext cx="411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1600" b="1"/>
              <a:t>Student’s Generalization score</a:t>
            </a:r>
          </a:p>
        </p:txBody>
      </p:sp>
      <p:sp>
        <p:nvSpPr>
          <p:cNvPr id="36870" name="Rectangle 6"/>
          <p:cNvSpPr>
            <a:spLocks noChangeArrowheads="1"/>
          </p:cNvSpPr>
          <p:nvPr/>
        </p:nvSpPr>
        <p:spPr bwMode="auto">
          <a:xfrm>
            <a:off x="4495800" y="1676400"/>
            <a:ext cx="426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1600" b="1"/>
              <a:t>Any Nonscorable codes issued for the student entries are listed and defined</a:t>
            </a:r>
          </a:p>
          <a:p>
            <a:pPr marL="742950" lvl="1" indent="-285750" eaLnBrk="0" hangingPunct="0">
              <a:spcBef>
                <a:spcPct val="20000"/>
              </a:spcBef>
              <a:buFont typeface="Wingdings" pitchFamily="2" charset="2"/>
              <a:buNone/>
            </a:pPr>
            <a:r>
              <a:rPr lang="en-US" sz="2800" b="1"/>
              <a:t> </a:t>
            </a:r>
          </a:p>
        </p:txBody>
      </p:sp>
      <p:sp>
        <p:nvSpPr>
          <p:cNvPr id="36871" name="Rectangle 7"/>
          <p:cNvSpPr>
            <a:spLocks noChangeArrowheads="1"/>
          </p:cNvSpPr>
          <p:nvPr/>
        </p:nvSpPr>
        <p:spPr bwMode="auto">
          <a:xfrm>
            <a:off x="914400" y="12192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None/>
            </a:pPr>
            <a:r>
              <a:rPr lang="en-US" b="1"/>
              <a:t>Side Two:</a:t>
            </a:r>
            <a:endParaRPr lang="en-US" sz="1000" b="1"/>
          </a:p>
          <a:p>
            <a:pPr marL="342900" indent="-342900" eaLnBrk="0" hangingPunct="0">
              <a:spcBef>
                <a:spcPct val="20000"/>
              </a:spcBef>
              <a:buFontTx/>
              <a:buChar char="•"/>
            </a:pPr>
            <a:endParaRPr lang="en-US" b="1">
              <a:latin typeface="Arial Narrow" pitchFamily="34" charset="0"/>
            </a:endParaRPr>
          </a:p>
        </p:txBody>
      </p:sp>
      <p:sp>
        <p:nvSpPr>
          <p:cNvPr id="36872" name="Oval 17"/>
          <p:cNvSpPr>
            <a:spLocks noChangeArrowheads="1"/>
          </p:cNvSpPr>
          <p:nvPr/>
        </p:nvSpPr>
        <p:spPr bwMode="auto">
          <a:xfrm>
            <a:off x="7696200" y="3048000"/>
            <a:ext cx="685800" cy="9144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3" name="Oval 19"/>
          <p:cNvSpPr>
            <a:spLocks noChangeArrowheads="1"/>
          </p:cNvSpPr>
          <p:nvPr/>
        </p:nvSpPr>
        <p:spPr bwMode="auto">
          <a:xfrm>
            <a:off x="304800" y="4191000"/>
            <a:ext cx="1447800" cy="8382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4" name="Oval 21"/>
          <p:cNvSpPr>
            <a:spLocks noChangeArrowheads="1"/>
          </p:cNvSpPr>
          <p:nvPr/>
        </p:nvSpPr>
        <p:spPr bwMode="auto">
          <a:xfrm>
            <a:off x="5638800" y="4097338"/>
            <a:ext cx="384175" cy="5334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5" name="Line 22"/>
          <p:cNvSpPr>
            <a:spLocks noChangeShapeType="1"/>
          </p:cNvSpPr>
          <p:nvPr/>
        </p:nvSpPr>
        <p:spPr bwMode="auto">
          <a:xfrm>
            <a:off x="4038600" y="1981200"/>
            <a:ext cx="1600200" cy="211613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27"/>
          <p:cNvSpPr>
            <a:spLocks noChangeShapeType="1"/>
          </p:cNvSpPr>
          <p:nvPr/>
        </p:nvSpPr>
        <p:spPr bwMode="auto">
          <a:xfrm flipV="1">
            <a:off x="8077200" y="3962400"/>
            <a:ext cx="0" cy="7620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28"/>
          <p:cNvSpPr>
            <a:spLocks noChangeShapeType="1"/>
          </p:cNvSpPr>
          <p:nvPr/>
        </p:nvSpPr>
        <p:spPr bwMode="auto">
          <a:xfrm flipH="1">
            <a:off x="6022975" y="4724400"/>
            <a:ext cx="2054225"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1"/>
          </p:nvPr>
        </p:nvSpPr>
        <p:spPr/>
        <p:txBody>
          <a:bodyPr/>
          <a:lstStyle/>
          <a:p>
            <a:pPr>
              <a:defRPr/>
            </a:pPr>
            <a:fld id="{C41E7BF5-5A74-4DD8-8CA5-0EF77133C9A1}"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idx="4294967295"/>
          </p:nvPr>
        </p:nvSpPr>
        <p:spPr>
          <a:xfrm>
            <a:off x="990600" y="304800"/>
            <a:ext cx="7239000" cy="609600"/>
          </a:xfrm>
        </p:spPr>
        <p:txBody>
          <a:bodyPr/>
          <a:lstStyle/>
          <a:p>
            <a:pPr eaLnBrk="1" hangingPunct="1"/>
            <a:r>
              <a:rPr lang="en-US" sz="2400" smtClean="0">
                <a:latin typeface="Georgia" pitchFamily="18" charset="0"/>
              </a:rPr>
              <a:t>High School Individual Student Report</a:t>
            </a:r>
          </a:p>
        </p:txBody>
      </p:sp>
      <p:sp>
        <p:nvSpPr>
          <p:cNvPr id="37891" name="Text Box 1030"/>
          <p:cNvSpPr txBox="1">
            <a:spLocks noChangeArrowheads="1"/>
          </p:cNvSpPr>
          <p:nvPr/>
        </p:nvSpPr>
        <p:spPr bwMode="auto">
          <a:xfrm>
            <a:off x="442913" y="868363"/>
            <a:ext cx="304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cs typeface="Arial" charset="0"/>
              </a:rPr>
              <a:t>Individual Student Report – Side 1</a:t>
            </a:r>
          </a:p>
        </p:txBody>
      </p:sp>
      <p:sp>
        <p:nvSpPr>
          <p:cNvPr id="37892" name="Text Box 1031"/>
          <p:cNvSpPr txBox="1">
            <a:spLocks noChangeArrowheads="1"/>
          </p:cNvSpPr>
          <p:nvPr/>
        </p:nvSpPr>
        <p:spPr bwMode="auto">
          <a:xfrm>
            <a:off x="4845050" y="8890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cs typeface="Arial" charset="0"/>
              </a:rPr>
              <a:t>Individual Student Report – Side 2</a:t>
            </a:r>
          </a:p>
        </p:txBody>
      </p:sp>
      <p:sp>
        <p:nvSpPr>
          <p:cNvPr id="3" name="Slide Number Placeholder 2"/>
          <p:cNvSpPr>
            <a:spLocks noGrp="1"/>
          </p:cNvSpPr>
          <p:nvPr>
            <p:ph type="sldNum" sz="quarter" idx="11"/>
          </p:nvPr>
        </p:nvSpPr>
        <p:spPr>
          <a:xfrm>
            <a:off x="8731250" y="6172200"/>
            <a:ext cx="381000" cy="365125"/>
          </a:xfrm>
        </p:spPr>
        <p:txBody>
          <a:bodyPr/>
          <a:lstStyle/>
          <a:p>
            <a:pPr>
              <a:defRPr/>
            </a:pPr>
            <a:fld id="{29CFC89A-05A0-4311-8FB5-57C007CF16C5}" type="slidenum">
              <a:rPr lang="en-US" smtClean="0"/>
              <a:pPr>
                <a:defRPr/>
              </a:pPr>
              <a:t>36</a:t>
            </a:fld>
            <a:endParaRPr lang="en-US" dirty="0"/>
          </a:p>
        </p:txBody>
      </p:sp>
      <p:pic>
        <p:nvPicPr>
          <p:cNvPr id="378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3" y="1143000"/>
            <a:ext cx="42926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143000"/>
            <a:ext cx="431165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2296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ChangeArrowheads="1"/>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High School Individual Student Report</a:t>
            </a:r>
          </a:p>
        </p:txBody>
      </p:sp>
      <p:sp>
        <p:nvSpPr>
          <p:cNvPr id="38916" name="Rectangle 6"/>
          <p:cNvSpPr>
            <a:spLocks noChangeArrowheads="1"/>
          </p:cNvSpPr>
          <p:nvPr/>
        </p:nvSpPr>
        <p:spPr bwMode="auto">
          <a:xfrm>
            <a:off x="4495800" y="1676400"/>
            <a:ext cx="426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None/>
            </a:pPr>
            <a:endParaRPr lang="en-US" sz="2800" b="1"/>
          </a:p>
        </p:txBody>
      </p:sp>
      <p:sp>
        <p:nvSpPr>
          <p:cNvPr id="38917" name="Rectangle 7"/>
          <p:cNvSpPr>
            <a:spLocks noChangeArrowheads="1"/>
          </p:cNvSpPr>
          <p:nvPr/>
        </p:nvSpPr>
        <p:spPr bwMode="auto">
          <a:xfrm>
            <a:off x="879475" y="8382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None/>
            </a:pPr>
            <a:r>
              <a:rPr lang="en-US" b="1"/>
              <a:t>Side Two:</a:t>
            </a:r>
          </a:p>
          <a:p>
            <a:pPr marL="342900" indent="-342900" eaLnBrk="0" hangingPunct="0">
              <a:spcBef>
                <a:spcPct val="20000"/>
              </a:spcBef>
              <a:buFont typeface="Wingdings" pitchFamily="2" charset="2"/>
              <a:buNone/>
            </a:pPr>
            <a:r>
              <a:rPr lang="en-US" b="1"/>
              <a:t>Science and Social Studies have 2 entries</a:t>
            </a:r>
          </a:p>
          <a:p>
            <a:pPr marL="342900" indent="-342900" eaLnBrk="0" hangingPunct="0">
              <a:spcBef>
                <a:spcPct val="20000"/>
              </a:spcBef>
              <a:buFont typeface="Wingdings" pitchFamily="2" charset="2"/>
              <a:buNone/>
            </a:pPr>
            <a:endParaRPr lang="en-US" sz="1000" b="1"/>
          </a:p>
          <a:p>
            <a:pPr marL="342900" indent="-342900" eaLnBrk="0" hangingPunct="0">
              <a:spcBef>
                <a:spcPct val="20000"/>
              </a:spcBef>
              <a:buFontTx/>
              <a:buChar char="•"/>
            </a:pPr>
            <a:endParaRPr lang="en-US" b="1">
              <a:latin typeface="Arial Narrow" pitchFamily="34" charset="0"/>
            </a:endParaRPr>
          </a:p>
        </p:txBody>
      </p:sp>
      <p:graphicFrame>
        <p:nvGraphicFramePr>
          <p:cNvPr id="38918" name="Object 16"/>
          <p:cNvGraphicFramePr>
            <a:graphicFrameLocks noChangeAspect="1"/>
          </p:cNvGraphicFramePr>
          <p:nvPr/>
        </p:nvGraphicFramePr>
        <p:xfrm>
          <a:off x="762000" y="2514600"/>
          <a:ext cx="0" cy="0"/>
        </p:xfrm>
        <a:graphic>
          <a:graphicData uri="http://schemas.openxmlformats.org/presentationml/2006/ole">
            <mc:AlternateContent xmlns:mc="http://schemas.openxmlformats.org/markup-compatibility/2006">
              <mc:Choice xmlns:v="urn:schemas-microsoft-com:vml" Requires="v">
                <p:oleObj spid="_x0000_s38923" name="Acrobat Document" r:id="rId5" imgW="5829300" imgH="2486025" progId="AcroExch.Document.11">
                  <p:embed/>
                </p:oleObj>
              </mc:Choice>
              <mc:Fallback>
                <p:oleObj name="Acrobat Document" r:id="rId5" imgW="5829300" imgH="2486025" progId="AcroExch.Document.11">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51460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E0937501-9963-4752-9B9B-58EF7AB4ECF0}" type="slidenum">
              <a:rPr lang="en-US" smtClean="0"/>
              <a:pPr>
                <a:defRPr/>
              </a:pPr>
              <a:t>37</a:t>
            </a:fld>
            <a:endParaRPr lang="en-US" dirty="0"/>
          </a:p>
        </p:txBody>
      </p:sp>
      <p:sp>
        <p:nvSpPr>
          <p:cNvPr id="38920" name="Oval 19"/>
          <p:cNvSpPr>
            <a:spLocks noChangeArrowheads="1"/>
          </p:cNvSpPr>
          <p:nvPr/>
        </p:nvSpPr>
        <p:spPr bwMode="auto">
          <a:xfrm>
            <a:off x="7159625" y="3352800"/>
            <a:ext cx="1371600" cy="12954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1" name="Oval 19"/>
          <p:cNvSpPr>
            <a:spLocks noChangeArrowheads="1"/>
          </p:cNvSpPr>
          <p:nvPr/>
        </p:nvSpPr>
        <p:spPr bwMode="auto">
          <a:xfrm>
            <a:off x="7169150" y="1219200"/>
            <a:ext cx="1371600" cy="1066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762000"/>
            <a:ext cx="8229600" cy="655638"/>
          </a:xfrm>
        </p:spPr>
        <p:txBody>
          <a:bodyPr/>
          <a:lstStyle/>
          <a:p>
            <a:pPr eaLnBrk="1" hangingPunct="1"/>
            <a:r>
              <a:rPr lang="en-US" sz="3200" smtClean="0">
                <a:latin typeface="Georgia" pitchFamily="18" charset="0"/>
              </a:rPr>
              <a:t>Individual Student Labels</a:t>
            </a:r>
          </a:p>
        </p:txBody>
      </p:sp>
      <p:sp>
        <p:nvSpPr>
          <p:cNvPr id="39939" name="Rectangle 3"/>
          <p:cNvSpPr>
            <a:spLocks noGrp="1" noChangeArrowheads="1"/>
          </p:cNvSpPr>
          <p:nvPr>
            <p:ph type="body" idx="4294967295"/>
          </p:nvPr>
        </p:nvSpPr>
        <p:spPr/>
        <p:txBody>
          <a:bodyPr/>
          <a:lstStyle/>
          <a:p>
            <a:pPr eaLnBrk="1" hangingPunct="1"/>
            <a:endParaRPr lang="en-US" sz="2800" smtClean="0">
              <a:latin typeface="Georgia" pitchFamily="18" charset="0"/>
            </a:endParaRPr>
          </a:p>
          <a:p>
            <a:pPr eaLnBrk="1" hangingPunct="1"/>
            <a:r>
              <a:rPr lang="en-US" sz="2800" smtClean="0">
                <a:latin typeface="Arial" charset="0"/>
              </a:rPr>
              <a:t>The </a:t>
            </a:r>
            <a:r>
              <a:rPr lang="en-US" sz="2800" i="1" smtClean="0">
                <a:latin typeface="Arial" charset="0"/>
              </a:rPr>
              <a:t>Individual Student Label</a:t>
            </a:r>
            <a:r>
              <a:rPr lang="en-US" sz="2800" smtClean="0">
                <a:latin typeface="Arial" charset="0"/>
              </a:rPr>
              <a:t> presents summary information similar to that contained on the Student Score Report but on a small label appropriate for use in a student’s permanent record folder.</a:t>
            </a:r>
            <a:endParaRPr lang="en-US" smtClean="0">
              <a:latin typeface="Arial" charset="0"/>
            </a:endParaRPr>
          </a:p>
          <a:p>
            <a:pPr eaLnBrk="1" hangingPunct="1"/>
            <a:endParaRPr lang="en-US" smtClean="0">
              <a:latin typeface="Arial" charset="0"/>
            </a:endParaRPr>
          </a:p>
        </p:txBody>
      </p:sp>
      <p:sp>
        <p:nvSpPr>
          <p:cNvPr id="3" name="Slide Number Placeholder 2"/>
          <p:cNvSpPr>
            <a:spLocks noGrp="1"/>
          </p:cNvSpPr>
          <p:nvPr>
            <p:ph type="sldNum" sz="quarter" idx="11"/>
          </p:nvPr>
        </p:nvSpPr>
        <p:spPr/>
        <p:txBody>
          <a:bodyPr/>
          <a:lstStyle/>
          <a:p>
            <a:pPr>
              <a:defRPr/>
            </a:pPr>
            <a:fld id="{FCBC653D-0887-44E6-B0A9-1C8D9751155E}"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9225"/>
            <a:ext cx="36671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idx="4294967295"/>
          </p:nvPr>
        </p:nvSpPr>
        <p:spPr>
          <a:xfrm>
            <a:off x="304800" y="381000"/>
            <a:ext cx="2209800" cy="1676400"/>
          </a:xfrm>
        </p:spPr>
        <p:txBody>
          <a:bodyPr/>
          <a:lstStyle/>
          <a:p>
            <a:pPr algn="l" eaLnBrk="1" hangingPunct="1"/>
            <a:r>
              <a:rPr lang="en-US" sz="2400" smtClean="0">
                <a:latin typeface="Georgia" pitchFamily="18" charset="0"/>
              </a:rPr>
              <a:t>Individual </a:t>
            </a:r>
            <a:br>
              <a:rPr lang="en-US" sz="2400" smtClean="0">
                <a:latin typeface="Georgia" pitchFamily="18" charset="0"/>
              </a:rPr>
            </a:br>
            <a:r>
              <a:rPr lang="en-US" sz="2400" smtClean="0">
                <a:latin typeface="Georgia" pitchFamily="18" charset="0"/>
              </a:rPr>
              <a:t>Student </a:t>
            </a:r>
            <a:br>
              <a:rPr lang="en-US" sz="2400" smtClean="0">
                <a:latin typeface="Georgia" pitchFamily="18" charset="0"/>
              </a:rPr>
            </a:br>
            <a:r>
              <a:rPr lang="en-US" sz="2400" smtClean="0">
                <a:latin typeface="Georgia" pitchFamily="18" charset="0"/>
              </a:rPr>
              <a:t>Labels</a:t>
            </a:r>
          </a:p>
        </p:txBody>
      </p:sp>
      <p:sp>
        <p:nvSpPr>
          <p:cNvPr id="40964" name="Text Box 21"/>
          <p:cNvSpPr txBox="1">
            <a:spLocks noChangeArrowheads="1"/>
          </p:cNvSpPr>
          <p:nvPr/>
        </p:nvSpPr>
        <p:spPr bwMode="auto">
          <a:xfrm>
            <a:off x="5791200" y="3810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Grade 3 Example</a:t>
            </a:r>
          </a:p>
        </p:txBody>
      </p:sp>
      <p:sp>
        <p:nvSpPr>
          <p:cNvPr id="40965" name="Text Box 22"/>
          <p:cNvSpPr txBox="1">
            <a:spLocks noChangeArrowheads="1"/>
          </p:cNvSpPr>
          <p:nvPr/>
        </p:nvSpPr>
        <p:spPr bwMode="auto">
          <a:xfrm>
            <a:off x="5791200" y="3790950"/>
            <a:ext cx="246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Kindergarten Example</a:t>
            </a:r>
          </a:p>
        </p:txBody>
      </p:sp>
      <p:sp>
        <p:nvSpPr>
          <p:cNvPr id="3" name="Slide Number Placeholder 2"/>
          <p:cNvSpPr>
            <a:spLocks noGrp="1"/>
          </p:cNvSpPr>
          <p:nvPr>
            <p:ph type="sldNum" sz="quarter" idx="11"/>
          </p:nvPr>
        </p:nvSpPr>
        <p:spPr/>
        <p:txBody>
          <a:bodyPr/>
          <a:lstStyle/>
          <a:p>
            <a:pPr>
              <a:defRPr/>
            </a:pPr>
            <a:fld id="{6C5780C2-3875-4B0D-BACB-0B0A0F3BE0F0}" type="slidenum">
              <a:rPr lang="en-US" smtClean="0"/>
              <a:pPr>
                <a:defRPr/>
              </a:pPr>
              <a:t>39</a:t>
            </a:fld>
            <a:endParaRPr lang="en-US" dirty="0"/>
          </a:p>
        </p:txBody>
      </p:sp>
      <p:sp>
        <p:nvSpPr>
          <p:cNvPr id="40967" name="Oval 23"/>
          <p:cNvSpPr>
            <a:spLocks noChangeArrowheads="1"/>
          </p:cNvSpPr>
          <p:nvPr/>
        </p:nvSpPr>
        <p:spPr bwMode="auto">
          <a:xfrm>
            <a:off x="4797425" y="373063"/>
            <a:ext cx="800100" cy="3810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8" name="Oval 24"/>
          <p:cNvSpPr>
            <a:spLocks noChangeArrowheads="1"/>
          </p:cNvSpPr>
          <p:nvPr/>
        </p:nvSpPr>
        <p:spPr bwMode="auto">
          <a:xfrm>
            <a:off x="4665663" y="3886200"/>
            <a:ext cx="914400" cy="3810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457200"/>
            <a:ext cx="8229600" cy="487363"/>
          </a:xfrm>
        </p:spPr>
        <p:txBody>
          <a:bodyPr/>
          <a:lstStyle/>
          <a:p>
            <a:pPr eaLnBrk="1" hangingPunct="1"/>
            <a:r>
              <a:rPr lang="en-US" sz="2800" smtClean="0">
                <a:latin typeface="Georgia" pitchFamily="18" charset="0"/>
              </a:rPr>
              <a:t>Topics that will be presented and discussed</a:t>
            </a:r>
          </a:p>
        </p:txBody>
      </p:sp>
      <p:sp>
        <p:nvSpPr>
          <p:cNvPr id="5123" name="Rectangle 3"/>
          <p:cNvSpPr>
            <a:spLocks noGrp="1" noChangeArrowheads="1"/>
          </p:cNvSpPr>
          <p:nvPr>
            <p:ph type="body" idx="4294967295"/>
          </p:nvPr>
        </p:nvSpPr>
        <p:spPr>
          <a:xfrm>
            <a:off x="457200" y="1295400"/>
            <a:ext cx="8229600" cy="4191000"/>
          </a:xfrm>
        </p:spPr>
        <p:txBody>
          <a:bodyPr/>
          <a:lstStyle/>
          <a:p>
            <a:pPr eaLnBrk="1" hangingPunct="1">
              <a:lnSpc>
                <a:spcPct val="90000"/>
              </a:lnSpc>
            </a:pPr>
            <a:r>
              <a:rPr lang="en-US" sz="2400" smtClean="0">
                <a:latin typeface="Arial" charset="0"/>
              </a:rPr>
              <a:t>The Georgia Alternate Assessment</a:t>
            </a:r>
          </a:p>
          <a:p>
            <a:pPr lvl="1" eaLnBrk="1" hangingPunct="1">
              <a:lnSpc>
                <a:spcPct val="90000"/>
              </a:lnSpc>
              <a:buFont typeface="Wingdings" pitchFamily="2" charset="2"/>
              <a:buChar char="v"/>
            </a:pPr>
            <a:r>
              <a:rPr lang="en-US" sz="2400" smtClean="0">
                <a:latin typeface="Arial" charset="0"/>
              </a:rPr>
              <a:t>The Use of Alternate Assessments and GAA Scores</a:t>
            </a:r>
          </a:p>
          <a:p>
            <a:pPr lvl="1" eaLnBrk="1" hangingPunct="1">
              <a:lnSpc>
                <a:spcPct val="90000"/>
              </a:lnSpc>
              <a:spcAft>
                <a:spcPts val="1200"/>
              </a:spcAft>
              <a:buFont typeface="Wingdings" pitchFamily="2" charset="2"/>
              <a:buChar char="v"/>
            </a:pPr>
            <a:r>
              <a:rPr lang="en-US" sz="2400" smtClean="0">
                <a:latin typeface="Arial" charset="0"/>
              </a:rPr>
              <a:t>GAA Scoring Rubric</a:t>
            </a:r>
          </a:p>
          <a:p>
            <a:pPr eaLnBrk="1" hangingPunct="1">
              <a:lnSpc>
                <a:spcPct val="90000"/>
              </a:lnSpc>
              <a:spcBef>
                <a:spcPct val="0"/>
              </a:spcBef>
              <a:spcAft>
                <a:spcPts val="1200"/>
              </a:spcAft>
            </a:pPr>
            <a:r>
              <a:rPr lang="en-US" sz="2400" smtClean="0">
                <a:latin typeface="Arial" charset="0"/>
              </a:rPr>
              <a:t>Portfolios Submitted</a:t>
            </a:r>
          </a:p>
          <a:p>
            <a:pPr lvl="1" eaLnBrk="1" hangingPunct="1">
              <a:lnSpc>
                <a:spcPct val="90000"/>
              </a:lnSpc>
              <a:spcBef>
                <a:spcPct val="0"/>
              </a:spcBef>
              <a:spcAft>
                <a:spcPts val="1200"/>
              </a:spcAft>
              <a:buFont typeface="Wingdings" pitchFamily="2" charset="2"/>
              <a:buChar char="v"/>
            </a:pPr>
            <a:r>
              <a:rPr lang="en-US" sz="2400" smtClean="0">
                <a:latin typeface="Arial" charset="0"/>
              </a:rPr>
              <a:t> 2013-14 vs. 2012-13</a:t>
            </a:r>
          </a:p>
          <a:p>
            <a:pPr eaLnBrk="1" hangingPunct="1">
              <a:lnSpc>
                <a:spcPct val="90000"/>
              </a:lnSpc>
              <a:spcAft>
                <a:spcPts val="1200"/>
              </a:spcAft>
            </a:pPr>
            <a:r>
              <a:rPr lang="en-US" sz="2400" smtClean="0">
                <a:latin typeface="Arial" charset="0"/>
              </a:rPr>
              <a:t>Nonscorables</a:t>
            </a:r>
          </a:p>
          <a:p>
            <a:pPr eaLnBrk="1" hangingPunct="1">
              <a:lnSpc>
                <a:spcPct val="90000"/>
              </a:lnSpc>
              <a:spcAft>
                <a:spcPts val="1200"/>
              </a:spcAft>
            </a:pPr>
            <a:r>
              <a:rPr lang="en-US" sz="2400" smtClean="0">
                <a:latin typeface="Arial" charset="0"/>
              </a:rPr>
              <a:t>How Scores Are Calculated</a:t>
            </a:r>
          </a:p>
          <a:p>
            <a:pPr eaLnBrk="1" hangingPunct="1">
              <a:lnSpc>
                <a:spcPct val="90000"/>
              </a:lnSpc>
              <a:spcAft>
                <a:spcPts val="1200"/>
              </a:spcAft>
            </a:pPr>
            <a:r>
              <a:rPr lang="en-US" sz="2400" smtClean="0">
                <a:latin typeface="Arial" charset="0"/>
              </a:rPr>
              <a:t>Samples of GAA Score Reports</a:t>
            </a:r>
          </a:p>
          <a:p>
            <a:pPr eaLnBrk="1" hangingPunct="1">
              <a:lnSpc>
                <a:spcPct val="90000"/>
              </a:lnSpc>
              <a:spcAft>
                <a:spcPts val="1200"/>
              </a:spcAft>
            </a:pPr>
            <a:r>
              <a:rPr lang="en-US" sz="2400" smtClean="0">
                <a:latin typeface="Arial" charset="0"/>
              </a:rPr>
              <a:t>Interpreting the GAA Scores</a:t>
            </a:r>
          </a:p>
        </p:txBody>
      </p:sp>
      <p:sp>
        <p:nvSpPr>
          <p:cNvPr id="3" name="Slide Number Placeholder 2"/>
          <p:cNvSpPr>
            <a:spLocks noGrp="1"/>
          </p:cNvSpPr>
          <p:nvPr>
            <p:ph type="sldNum" sz="quarter" idx="11"/>
          </p:nvPr>
        </p:nvSpPr>
        <p:spPr/>
        <p:txBody>
          <a:bodyPr/>
          <a:lstStyle/>
          <a:p>
            <a:pPr>
              <a:defRPr/>
            </a:pPr>
            <a:fld id="{37CDFF49-60EA-444C-A4AB-D0B435AE6D2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idx="4294967295"/>
          </p:nvPr>
        </p:nvSpPr>
        <p:spPr>
          <a:xfrm>
            <a:off x="685800" y="228600"/>
            <a:ext cx="7772400" cy="1470025"/>
          </a:xfrm>
        </p:spPr>
        <p:txBody>
          <a:bodyPr/>
          <a:lstStyle/>
          <a:p>
            <a:pPr eaLnBrk="1" hangingPunct="1"/>
            <a:r>
              <a:rPr lang="en-US" sz="3200" smtClean="0">
                <a:latin typeface="Georgia" pitchFamily="18" charset="0"/>
              </a:rPr>
              <a:t>School Reports</a:t>
            </a:r>
          </a:p>
        </p:txBody>
      </p:sp>
      <p:sp>
        <p:nvSpPr>
          <p:cNvPr id="41987" name="Rectangle 5"/>
          <p:cNvSpPr>
            <a:spLocks noGrp="1" noChangeArrowheads="1"/>
          </p:cNvSpPr>
          <p:nvPr>
            <p:ph type="subTitle" idx="4294967295"/>
          </p:nvPr>
        </p:nvSpPr>
        <p:spPr>
          <a:xfrm>
            <a:off x="304800" y="1981200"/>
            <a:ext cx="8686800" cy="3124200"/>
          </a:xfrm>
        </p:spPr>
        <p:txBody>
          <a:bodyPr/>
          <a:lstStyle/>
          <a:p>
            <a:pPr marL="284163" indent="-284163" eaLnBrk="1" hangingPunct="1">
              <a:lnSpc>
                <a:spcPct val="90000"/>
              </a:lnSpc>
            </a:pPr>
            <a:r>
              <a:rPr lang="en-US" sz="2800" smtClean="0">
                <a:latin typeface="Arial" charset="0"/>
              </a:rPr>
              <a:t>The </a:t>
            </a:r>
            <a:r>
              <a:rPr lang="en-US" sz="2800" i="1" smtClean="0">
                <a:latin typeface="Arial" charset="0"/>
              </a:rPr>
              <a:t>School Summary of Student Performance</a:t>
            </a:r>
            <a:r>
              <a:rPr lang="en-US" sz="2800" smtClean="0">
                <a:latin typeface="Arial" charset="0"/>
              </a:rPr>
              <a:t>, organized by grade, is made up of two parts:</a:t>
            </a:r>
          </a:p>
          <a:p>
            <a:pPr marL="284163" indent="-284163" algn="ctr" eaLnBrk="1" hangingPunct="1">
              <a:lnSpc>
                <a:spcPct val="90000"/>
              </a:lnSpc>
              <a:buFont typeface="Arial" charset="0"/>
              <a:buNone/>
            </a:pPr>
            <a:endParaRPr lang="en-US" sz="2800" smtClean="0">
              <a:latin typeface="Arial" charset="0"/>
            </a:endParaRPr>
          </a:p>
          <a:p>
            <a:pPr marL="741363" lvl="1" indent="-284163" eaLnBrk="1" hangingPunct="1">
              <a:lnSpc>
                <a:spcPct val="90000"/>
              </a:lnSpc>
              <a:buSzPct val="90000"/>
              <a:buFont typeface="Wingdings" pitchFamily="2" charset="2"/>
              <a:buChar char="v"/>
            </a:pPr>
            <a:r>
              <a:rPr lang="en-US" smtClean="0">
                <a:latin typeface="Arial" charset="0"/>
              </a:rPr>
              <a:t>School Summary of Student Performance–   Roster</a:t>
            </a:r>
          </a:p>
          <a:p>
            <a:pPr marL="741363" lvl="1" indent="-284163" eaLnBrk="1" hangingPunct="1">
              <a:lnSpc>
                <a:spcPct val="90000"/>
              </a:lnSpc>
              <a:buSzPct val="90000"/>
              <a:buFont typeface="Wingdings" pitchFamily="2" charset="2"/>
              <a:buChar char="v"/>
            </a:pPr>
            <a:r>
              <a:rPr lang="en-US" smtClean="0">
                <a:latin typeface="Arial" charset="0"/>
              </a:rPr>
              <a:t>School Summary of Student Performance– Profile</a:t>
            </a:r>
          </a:p>
        </p:txBody>
      </p:sp>
      <p:sp>
        <p:nvSpPr>
          <p:cNvPr id="3" name="Slide Number Placeholder 2"/>
          <p:cNvSpPr>
            <a:spLocks noGrp="1"/>
          </p:cNvSpPr>
          <p:nvPr>
            <p:ph type="sldNum" sz="quarter" idx="11"/>
          </p:nvPr>
        </p:nvSpPr>
        <p:spPr/>
        <p:txBody>
          <a:bodyPr/>
          <a:lstStyle/>
          <a:p>
            <a:pPr>
              <a:defRPr/>
            </a:pPr>
            <a:fld id="{3FA08242-5971-454F-B376-E28F0B7DB5CF}"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85800" y="304800"/>
            <a:ext cx="8229600" cy="457200"/>
          </a:xfrm>
        </p:spPr>
        <p:txBody>
          <a:bodyPr/>
          <a:lstStyle/>
          <a:p>
            <a:pPr eaLnBrk="1" hangingPunct="1"/>
            <a:r>
              <a:rPr lang="en-US" sz="2400" smtClean="0">
                <a:latin typeface="Georgia" pitchFamily="18" charset="0"/>
              </a:rPr>
              <a:t>School Summary of Student Performance–Roster </a:t>
            </a:r>
          </a:p>
        </p:txBody>
      </p:sp>
      <p:sp>
        <p:nvSpPr>
          <p:cNvPr id="43011" name="Text Box 4"/>
          <p:cNvSpPr txBox="1">
            <a:spLocks noChangeArrowheads="1"/>
          </p:cNvSpPr>
          <p:nvPr/>
        </p:nvSpPr>
        <p:spPr bwMode="auto">
          <a:xfrm>
            <a:off x="990600" y="914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Times New Roman" pitchFamily="18" charset="0"/>
              </a:rPr>
              <a:t>Side 1</a:t>
            </a:r>
          </a:p>
        </p:txBody>
      </p:sp>
      <p:sp>
        <p:nvSpPr>
          <p:cNvPr id="3" name="Slide Number Placeholder 2"/>
          <p:cNvSpPr>
            <a:spLocks noGrp="1"/>
          </p:cNvSpPr>
          <p:nvPr>
            <p:ph type="sldNum" sz="quarter" idx="11"/>
          </p:nvPr>
        </p:nvSpPr>
        <p:spPr/>
        <p:txBody>
          <a:bodyPr/>
          <a:lstStyle/>
          <a:p>
            <a:pPr>
              <a:defRPr/>
            </a:pPr>
            <a:fld id="{2DDE2495-95A2-4472-94DB-6F313315C523}" type="slidenum">
              <a:rPr lang="en-US" smtClean="0"/>
              <a:pPr>
                <a:defRPr/>
              </a:pPr>
              <a:t>41</a:t>
            </a:fld>
            <a:endParaRPr lang="en-US" dirty="0"/>
          </a:p>
        </p:txBody>
      </p:sp>
      <p:pic>
        <p:nvPicPr>
          <p:cNvPr id="430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78486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995488"/>
            <a:ext cx="8780463"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title" idx="4294967295"/>
          </p:nvPr>
        </p:nvSpPr>
        <p:spPr>
          <a:xfrm>
            <a:off x="487363" y="152400"/>
            <a:ext cx="8229600" cy="457200"/>
          </a:xfrm>
        </p:spPr>
        <p:txBody>
          <a:bodyPr/>
          <a:lstStyle/>
          <a:p>
            <a:pPr eaLnBrk="1" hangingPunct="1"/>
            <a:r>
              <a:rPr lang="en-US" sz="2400" smtClean="0">
                <a:latin typeface="Georgia" pitchFamily="18" charset="0"/>
              </a:rPr>
              <a:t>School Summary of Student Performance–Roster</a:t>
            </a:r>
          </a:p>
        </p:txBody>
      </p:sp>
      <p:sp>
        <p:nvSpPr>
          <p:cNvPr id="44036" name="Rectangle 3"/>
          <p:cNvSpPr>
            <a:spLocks noGrp="1" noChangeArrowheads="1"/>
          </p:cNvSpPr>
          <p:nvPr>
            <p:ph type="body" idx="4294967295"/>
          </p:nvPr>
        </p:nvSpPr>
        <p:spPr>
          <a:xfrm>
            <a:off x="246063" y="598488"/>
            <a:ext cx="4038600" cy="1371600"/>
          </a:xfrm>
        </p:spPr>
        <p:txBody>
          <a:bodyPr/>
          <a:lstStyle/>
          <a:p>
            <a:pPr eaLnBrk="1" hangingPunct="1">
              <a:buFont typeface="Wingdings" pitchFamily="2" charset="2"/>
              <a:buChar char="v"/>
            </a:pPr>
            <a:r>
              <a:rPr lang="en-US" sz="1600" b="1" smtClean="0">
                <a:latin typeface="Arial" charset="0"/>
              </a:rPr>
              <a:t>Each student in that grade who participated in the GAA is listed</a:t>
            </a:r>
          </a:p>
          <a:p>
            <a:pPr eaLnBrk="1" hangingPunct="1">
              <a:buFont typeface="Wingdings" pitchFamily="2" charset="2"/>
              <a:buChar char="v"/>
            </a:pPr>
            <a:r>
              <a:rPr lang="en-US" sz="1600" b="1" smtClean="0">
                <a:latin typeface="Arial" charset="0"/>
              </a:rPr>
              <a:t>Student’s Stage of Progress by content area</a:t>
            </a:r>
          </a:p>
          <a:p>
            <a:pPr eaLnBrk="1" hangingPunct="1">
              <a:buFont typeface="Wingdings" pitchFamily="2" charset="2"/>
              <a:buChar char="v"/>
            </a:pPr>
            <a:r>
              <a:rPr lang="en-US" sz="1600" b="1" smtClean="0">
                <a:latin typeface="Arial" charset="0"/>
              </a:rPr>
              <a:t>Strand assessed for each entry</a:t>
            </a:r>
          </a:p>
        </p:txBody>
      </p:sp>
      <p:sp>
        <p:nvSpPr>
          <p:cNvPr id="44037" name="Rectangle 6"/>
          <p:cNvSpPr>
            <a:spLocks noChangeArrowheads="1"/>
          </p:cNvSpPr>
          <p:nvPr/>
        </p:nvSpPr>
        <p:spPr bwMode="auto">
          <a:xfrm>
            <a:off x="4070350" y="6096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Char char="v"/>
            </a:pPr>
            <a:r>
              <a:rPr lang="en-US" sz="1600" b="1"/>
              <a:t>Student’s dimension scores or nonscorable code by entry and total dimension scores by content area</a:t>
            </a:r>
          </a:p>
          <a:p>
            <a:pPr marL="342900" indent="-342900" eaLnBrk="0" hangingPunct="0">
              <a:spcBef>
                <a:spcPct val="20000"/>
              </a:spcBef>
              <a:buFont typeface="Wingdings" pitchFamily="2" charset="2"/>
              <a:buChar char="v"/>
            </a:pPr>
            <a:r>
              <a:rPr lang="en-US" sz="1600" b="1"/>
              <a:t>Student’s generalization score</a:t>
            </a:r>
            <a:endParaRPr lang="en-US" sz="1600" b="1">
              <a:latin typeface="Arial Narrow" pitchFamily="34" charset="0"/>
            </a:endParaRPr>
          </a:p>
        </p:txBody>
      </p:sp>
      <p:sp>
        <p:nvSpPr>
          <p:cNvPr id="3" name="Slide Number Placeholder 2"/>
          <p:cNvSpPr>
            <a:spLocks noGrp="1"/>
          </p:cNvSpPr>
          <p:nvPr>
            <p:ph type="sldNum" sz="quarter" idx="11"/>
          </p:nvPr>
        </p:nvSpPr>
        <p:spPr/>
        <p:txBody>
          <a:bodyPr/>
          <a:lstStyle/>
          <a:p>
            <a:pPr>
              <a:defRPr/>
            </a:pPr>
            <a:fld id="{FAAF763C-ADE4-4008-ACB2-D804288FE415}" type="slidenum">
              <a:rPr lang="en-US" smtClean="0"/>
              <a:pPr>
                <a:defRPr/>
              </a:pPr>
              <a:t>42</a:t>
            </a:fld>
            <a:endParaRPr lang="en-US" dirty="0"/>
          </a:p>
        </p:txBody>
      </p:sp>
      <p:sp>
        <p:nvSpPr>
          <p:cNvPr id="44039" name="Oval 28"/>
          <p:cNvSpPr>
            <a:spLocks noChangeArrowheads="1"/>
          </p:cNvSpPr>
          <p:nvPr/>
        </p:nvSpPr>
        <p:spPr bwMode="auto">
          <a:xfrm>
            <a:off x="8218488" y="4675188"/>
            <a:ext cx="342900" cy="201612"/>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0" name="Line 38"/>
          <p:cNvSpPr>
            <a:spLocks noChangeShapeType="1"/>
          </p:cNvSpPr>
          <p:nvPr/>
        </p:nvSpPr>
        <p:spPr bwMode="auto">
          <a:xfrm>
            <a:off x="6858000" y="1752600"/>
            <a:ext cx="1257300" cy="2814638"/>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Oval 25"/>
          <p:cNvSpPr>
            <a:spLocks noChangeArrowheads="1"/>
          </p:cNvSpPr>
          <p:nvPr/>
        </p:nvSpPr>
        <p:spPr bwMode="auto">
          <a:xfrm>
            <a:off x="5129213" y="4244975"/>
            <a:ext cx="800100" cy="322263"/>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2" name="Line 35"/>
          <p:cNvSpPr>
            <a:spLocks noChangeShapeType="1"/>
          </p:cNvSpPr>
          <p:nvPr/>
        </p:nvSpPr>
        <p:spPr bwMode="auto">
          <a:xfrm>
            <a:off x="3733800" y="1447800"/>
            <a:ext cx="1600200" cy="2751138"/>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33"/>
          <p:cNvSpPr>
            <a:spLocks noChangeShapeType="1"/>
          </p:cNvSpPr>
          <p:nvPr/>
        </p:nvSpPr>
        <p:spPr bwMode="auto">
          <a:xfrm>
            <a:off x="2438400" y="1995488"/>
            <a:ext cx="1485900" cy="3009900"/>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Oval 29"/>
          <p:cNvSpPr>
            <a:spLocks noChangeArrowheads="1"/>
          </p:cNvSpPr>
          <p:nvPr/>
        </p:nvSpPr>
        <p:spPr bwMode="auto">
          <a:xfrm>
            <a:off x="3422650" y="5056188"/>
            <a:ext cx="1111250" cy="4349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5" name="Oval 31"/>
          <p:cNvSpPr>
            <a:spLocks noChangeArrowheads="1"/>
          </p:cNvSpPr>
          <p:nvPr/>
        </p:nvSpPr>
        <p:spPr bwMode="auto">
          <a:xfrm>
            <a:off x="7086600" y="5224463"/>
            <a:ext cx="838200" cy="5334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6" name="Oval 32"/>
          <p:cNvSpPr>
            <a:spLocks noChangeArrowheads="1"/>
          </p:cNvSpPr>
          <p:nvPr/>
        </p:nvSpPr>
        <p:spPr bwMode="auto">
          <a:xfrm>
            <a:off x="5938838" y="5186363"/>
            <a:ext cx="350837" cy="609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4" name="Straight Arrow Connector 13"/>
          <p:cNvCxnSpPr/>
          <p:nvPr/>
        </p:nvCxnSpPr>
        <p:spPr>
          <a:xfrm flipH="1">
            <a:off x="6248400" y="5067300"/>
            <a:ext cx="2514600" cy="157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01000" y="5065713"/>
            <a:ext cx="779463" cy="344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24800" y="1295400"/>
            <a:ext cx="838200" cy="3771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27375"/>
            <a:ext cx="9144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Grp="1" noChangeArrowheads="1"/>
          </p:cNvSpPr>
          <p:nvPr>
            <p:ph type="title" idx="4294967295"/>
          </p:nvPr>
        </p:nvSpPr>
        <p:spPr>
          <a:xfrm>
            <a:off x="509588" y="685800"/>
            <a:ext cx="8229600" cy="503238"/>
          </a:xfrm>
          <a:noFill/>
        </p:spPr>
        <p:txBody>
          <a:bodyPr/>
          <a:lstStyle/>
          <a:p>
            <a:pPr eaLnBrk="1" hangingPunct="1"/>
            <a:r>
              <a:rPr lang="en-US" sz="2400" smtClean="0">
                <a:latin typeface="Georgia" pitchFamily="18" charset="0"/>
              </a:rPr>
              <a:t>School Summary of Student Performance–Roster</a:t>
            </a:r>
          </a:p>
        </p:txBody>
      </p:sp>
      <p:sp>
        <p:nvSpPr>
          <p:cNvPr id="45060" name="Rectangle 5"/>
          <p:cNvSpPr>
            <a:spLocks noGrp="1" noChangeArrowheads="1"/>
          </p:cNvSpPr>
          <p:nvPr>
            <p:ph type="body" idx="4294967295"/>
          </p:nvPr>
        </p:nvSpPr>
        <p:spPr>
          <a:xfrm>
            <a:off x="304800" y="1600200"/>
            <a:ext cx="4038600" cy="1447800"/>
          </a:xfrm>
          <a:noFill/>
        </p:spPr>
        <p:txBody>
          <a:bodyPr/>
          <a:lstStyle/>
          <a:p>
            <a:pPr eaLnBrk="1" hangingPunct="1">
              <a:buFont typeface="Wingdings" pitchFamily="2" charset="2"/>
              <a:buChar char="v"/>
            </a:pPr>
            <a:r>
              <a:rPr lang="en-US" sz="1600" b="1" smtClean="0">
                <a:latin typeface="Arial" charset="0"/>
              </a:rPr>
              <a:t>Average scores are summarized at the bottom of side one for each content area.</a:t>
            </a:r>
          </a:p>
          <a:p>
            <a:pPr eaLnBrk="1" hangingPunct="1">
              <a:buFont typeface="Wingdings" pitchFamily="2" charset="2"/>
              <a:buChar char="v"/>
            </a:pPr>
            <a:r>
              <a:rPr lang="en-US" sz="1600" b="1" smtClean="0">
                <a:latin typeface="Arial" charset="0"/>
              </a:rPr>
              <a:t>Average entry scores for each dimension</a:t>
            </a:r>
          </a:p>
        </p:txBody>
      </p:sp>
      <p:sp>
        <p:nvSpPr>
          <p:cNvPr id="45061" name="Rectangle 7"/>
          <p:cNvSpPr>
            <a:spLocks noChangeArrowheads="1"/>
          </p:cNvSpPr>
          <p:nvPr/>
        </p:nvSpPr>
        <p:spPr bwMode="auto">
          <a:xfrm>
            <a:off x="4267200" y="1600200"/>
            <a:ext cx="4267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spcBef>
                <a:spcPct val="20000"/>
              </a:spcBef>
              <a:buFont typeface="Wingdings" pitchFamily="2" charset="2"/>
              <a:buChar char="v"/>
            </a:pPr>
            <a:r>
              <a:rPr lang="en-US" sz="1600" b="1"/>
              <a:t>Average generalization score</a:t>
            </a:r>
          </a:p>
        </p:txBody>
      </p:sp>
      <p:sp>
        <p:nvSpPr>
          <p:cNvPr id="45062" name="Oval 19"/>
          <p:cNvSpPr>
            <a:spLocks noChangeArrowheads="1"/>
          </p:cNvSpPr>
          <p:nvPr/>
        </p:nvSpPr>
        <p:spPr bwMode="auto">
          <a:xfrm>
            <a:off x="3311525" y="2944813"/>
            <a:ext cx="1641475" cy="1169987"/>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3" name="Oval 25"/>
          <p:cNvSpPr>
            <a:spLocks noChangeArrowheads="1"/>
          </p:cNvSpPr>
          <p:nvPr/>
        </p:nvSpPr>
        <p:spPr bwMode="auto">
          <a:xfrm>
            <a:off x="8267700" y="3429000"/>
            <a:ext cx="571500" cy="350838"/>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4" name="Line 26"/>
          <p:cNvSpPr>
            <a:spLocks noChangeShapeType="1"/>
          </p:cNvSpPr>
          <p:nvPr/>
        </p:nvSpPr>
        <p:spPr bwMode="auto">
          <a:xfrm>
            <a:off x="2590800" y="2693988"/>
            <a:ext cx="720725" cy="43021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Line 28"/>
          <p:cNvSpPr>
            <a:spLocks noChangeShapeType="1"/>
          </p:cNvSpPr>
          <p:nvPr/>
        </p:nvSpPr>
        <p:spPr bwMode="auto">
          <a:xfrm>
            <a:off x="7010400" y="1905000"/>
            <a:ext cx="1257300" cy="15240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1"/>
          </p:nvPr>
        </p:nvSpPr>
        <p:spPr/>
        <p:txBody>
          <a:bodyPr/>
          <a:lstStyle/>
          <a:p>
            <a:pPr>
              <a:defRPr/>
            </a:pPr>
            <a:fld id="{2EC3F4E0-954B-4811-A34B-0753BBE711A9}"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609600"/>
            <a:ext cx="9144000" cy="609600"/>
          </a:xfrm>
        </p:spPr>
        <p:txBody>
          <a:bodyPr/>
          <a:lstStyle/>
          <a:p>
            <a:pPr eaLnBrk="1" hangingPunct="1"/>
            <a:r>
              <a:rPr lang="en-US" sz="2400" smtClean="0">
                <a:latin typeface="Georgia" pitchFamily="18" charset="0"/>
              </a:rPr>
              <a:t>School Summary of Student Performance–Roster</a:t>
            </a:r>
          </a:p>
        </p:txBody>
      </p:sp>
      <p:sp>
        <p:nvSpPr>
          <p:cNvPr id="46083" name="Rectangle 3"/>
          <p:cNvSpPr>
            <a:spLocks noGrp="1" noChangeArrowheads="1"/>
          </p:cNvSpPr>
          <p:nvPr>
            <p:ph type="body" idx="4294967295"/>
          </p:nvPr>
        </p:nvSpPr>
        <p:spPr>
          <a:xfrm>
            <a:off x="609600" y="1447800"/>
            <a:ext cx="7772400" cy="3581400"/>
          </a:xfrm>
        </p:spPr>
        <p:txBody>
          <a:bodyPr/>
          <a:lstStyle/>
          <a:p>
            <a:pPr eaLnBrk="1" hangingPunct="1">
              <a:buFont typeface="Arial" charset="0"/>
              <a:buNone/>
            </a:pPr>
            <a:endParaRPr lang="en-US" sz="1600" smtClean="0">
              <a:latin typeface="Georgia" pitchFamily="18" charset="0"/>
            </a:endParaRPr>
          </a:p>
          <a:p>
            <a:pPr lvl="2" eaLnBrk="1" hangingPunct="1">
              <a:buFont typeface="Wingdings" pitchFamily="2" charset="2"/>
              <a:buNone/>
            </a:pPr>
            <a:endParaRPr lang="en-US" smtClean="0">
              <a:latin typeface="Arial" charset="0"/>
            </a:endParaRPr>
          </a:p>
          <a:p>
            <a:pPr eaLnBrk="1" hangingPunct="1">
              <a:buFont typeface="Wingdings" pitchFamily="2" charset="2"/>
              <a:buNone/>
            </a:pPr>
            <a:r>
              <a:rPr lang="en-US" sz="2400" b="1" smtClean="0">
                <a:latin typeface="Arial" charset="0"/>
              </a:rPr>
              <a:t>Student Roster– side 2: </a:t>
            </a:r>
          </a:p>
          <a:p>
            <a:pPr lvl="1" eaLnBrk="1" hangingPunct="1">
              <a:buFont typeface="Wingdings" pitchFamily="2" charset="2"/>
              <a:buChar char="v"/>
            </a:pPr>
            <a:r>
              <a:rPr lang="en-US" sz="2400" b="1" smtClean="0">
                <a:latin typeface="Arial" charset="0"/>
              </a:rPr>
              <a:t>provides a “Strand Abbreviation Key” and the “Nonscorable Codes and Definitions”</a:t>
            </a:r>
          </a:p>
          <a:p>
            <a:pPr lvl="1" eaLnBrk="1" hangingPunct="1"/>
            <a:endParaRPr lang="en-US" sz="2400" b="1" smtClean="0">
              <a:latin typeface="Arial" charset="0"/>
            </a:endParaRPr>
          </a:p>
        </p:txBody>
      </p:sp>
      <p:sp>
        <p:nvSpPr>
          <p:cNvPr id="3" name="Slide Number Placeholder 2"/>
          <p:cNvSpPr>
            <a:spLocks noGrp="1"/>
          </p:cNvSpPr>
          <p:nvPr>
            <p:ph type="sldNum" sz="quarter" idx="11"/>
          </p:nvPr>
        </p:nvSpPr>
        <p:spPr/>
        <p:txBody>
          <a:bodyPr/>
          <a:lstStyle/>
          <a:p>
            <a:pPr>
              <a:defRPr/>
            </a:pPr>
            <a:fld id="{722CDFF7-C723-4535-94D4-7D2301D8B0A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47106" name="Rectangle 1026"/>
          <p:cNvSpPr>
            <a:spLocks noGrp="1" noChangeArrowheads="1"/>
          </p:cNvSpPr>
          <p:nvPr>
            <p:ph type="title" idx="4294967295"/>
          </p:nvPr>
        </p:nvSpPr>
        <p:spPr>
          <a:xfrm>
            <a:off x="457200" y="152400"/>
            <a:ext cx="8153400" cy="457200"/>
          </a:xfrm>
        </p:spPr>
        <p:txBody>
          <a:bodyPr/>
          <a:lstStyle/>
          <a:p>
            <a:pPr eaLnBrk="1" hangingPunct="1"/>
            <a:r>
              <a:rPr lang="en-US" sz="2400" smtClean="0">
                <a:latin typeface="Georgia" pitchFamily="18" charset="0"/>
              </a:rPr>
              <a:t>School Summary of Student Performance–Roster</a:t>
            </a:r>
          </a:p>
        </p:txBody>
      </p:sp>
      <p:sp>
        <p:nvSpPr>
          <p:cNvPr id="47107" name="Text Box 1028"/>
          <p:cNvSpPr txBox="1">
            <a:spLocks noChangeArrowheads="1"/>
          </p:cNvSpPr>
          <p:nvPr/>
        </p:nvSpPr>
        <p:spPr bwMode="auto">
          <a:xfrm>
            <a:off x="1066800" y="9906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Times New Roman" pitchFamily="18" charset="0"/>
              </a:rPr>
              <a:t>Side 2</a:t>
            </a:r>
          </a:p>
        </p:txBody>
      </p:sp>
      <p:sp>
        <p:nvSpPr>
          <p:cNvPr id="3" name="Slide Number Placeholder 2"/>
          <p:cNvSpPr>
            <a:spLocks noGrp="1"/>
          </p:cNvSpPr>
          <p:nvPr>
            <p:ph type="sldNum" sz="quarter" idx="11"/>
          </p:nvPr>
        </p:nvSpPr>
        <p:spPr/>
        <p:txBody>
          <a:bodyPr/>
          <a:lstStyle/>
          <a:p>
            <a:pPr>
              <a:defRPr/>
            </a:pPr>
            <a:fld id="{A09C4E7B-DBE3-4178-B089-CE150DF8240E}" type="slidenum">
              <a:rPr lang="en-US" smtClean="0"/>
              <a:pPr>
                <a:defRPr/>
              </a:pPr>
              <a:t>45</a:t>
            </a:fld>
            <a:endParaRPr lang="en-US" dirty="0"/>
          </a:p>
        </p:txBody>
      </p:sp>
      <p:pic>
        <p:nvPicPr>
          <p:cNvPr id="471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2138"/>
            <a:ext cx="8097838"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14400"/>
            <a:ext cx="45720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idx="4294967295"/>
          </p:nvPr>
        </p:nvSpPr>
        <p:spPr>
          <a:xfrm>
            <a:off x="457200" y="457200"/>
            <a:ext cx="8305800" cy="457200"/>
          </a:xfrm>
        </p:spPr>
        <p:txBody>
          <a:bodyPr/>
          <a:lstStyle/>
          <a:p>
            <a:pPr eaLnBrk="1" hangingPunct="1"/>
            <a:r>
              <a:rPr lang="en-US" sz="2400" smtClean="0">
                <a:latin typeface="Georgia" pitchFamily="18" charset="0"/>
              </a:rPr>
              <a:t>School Summary of Student Performance–Profile</a:t>
            </a:r>
          </a:p>
        </p:txBody>
      </p:sp>
      <p:sp>
        <p:nvSpPr>
          <p:cNvPr id="48132" name="Rectangle 3"/>
          <p:cNvSpPr>
            <a:spLocks noGrp="1" noChangeArrowheads="1"/>
          </p:cNvSpPr>
          <p:nvPr>
            <p:ph type="body" idx="4294967295"/>
          </p:nvPr>
        </p:nvSpPr>
        <p:spPr>
          <a:xfrm>
            <a:off x="515938" y="1143000"/>
            <a:ext cx="3733800" cy="4572000"/>
          </a:xfrm>
        </p:spPr>
        <p:txBody>
          <a:bodyPr/>
          <a:lstStyle/>
          <a:p>
            <a:pPr marL="292100" indent="-292100" eaLnBrk="1" hangingPunct="1">
              <a:buFont typeface="Wingdings" pitchFamily="2" charset="2"/>
              <a:buNone/>
            </a:pPr>
            <a:r>
              <a:rPr lang="en-US" sz="2000" smtClean="0">
                <a:latin typeface="Arial" charset="0"/>
              </a:rPr>
              <a:t>The Profile is organized by</a:t>
            </a:r>
          </a:p>
          <a:p>
            <a:pPr marL="292100" indent="-292100" eaLnBrk="1" hangingPunct="1">
              <a:buFont typeface="Wingdings" pitchFamily="2" charset="2"/>
              <a:buNone/>
            </a:pPr>
            <a:r>
              <a:rPr lang="en-US" sz="2000" smtClean="0">
                <a:latin typeface="Arial" charset="0"/>
              </a:rPr>
              <a:t>grade and presents summary</a:t>
            </a:r>
          </a:p>
          <a:p>
            <a:pPr marL="292100" indent="-292100" eaLnBrk="1" hangingPunct="1">
              <a:buFont typeface="Wingdings" pitchFamily="2" charset="2"/>
              <a:buNone/>
            </a:pPr>
            <a:r>
              <a:rPr lang="en-US" sz="2000" smtClean="0">
                <a:latin typeface="Arial" charset="0"/>
              </a:rPr>
              <a:t>data for the school on two</a:t>
            </a:r>
          </a:p>
          <a:p>
            <a:pPr marL="292100" indent="-292100" eaLnBrk="1" hangingPunct="1">
              <a:buFont typeface="Wingdings" pitchFamily="2" charset="2"/>
              <a:buNone/>
            </a:pPr>
            <a:r>
              <a:rPr lang="en-US" sz="2000" smtClean="0">
                <a:latin typeface="Arial" charset="0"/>
              </a:rPr>
              <a:t>sides.</a:t>
            </a:r>
          </a:p>
          <a:p>
            <a:pPr marL="292100" indent="-292100" eaLnBrk="1" hangingPunct="1">
              <a:buFont typeface="Arial" charset="0"/>
              <a:buNone/>
            </a:pPr>
            <a:endParaRPr lang="en-US" sz="800" smtClean="0">
              <a:latin typeface="Arial" charset="0"/>
            </a:endParaRPr>
          </a:p>
          <a:p>
            <a:pPr marL="292100" indent="-292100" eaLnBrk="1" hangingPunct="1">
              <a:buFont typeface="Arial" charset="0"/>
              <a:buNone/>
            </a:pPr>
            <a:r>
              <a:rPr lang="en-US" sz="1600" b="1" smtClean="0">
                <a:latin typeface="Arial" charset="0"/>
              </a:rPr>
              <a:t>Profile– side 1: </a:t>
            </a:r>
          </a:p>
          <a:p>
            <a:pPr marL="292100" indent="-292100" eaLnBrk="1" hangingPunct="1">
              <a:buFont typeface="Wingdings" pitchFamily="2" charset="2"/>
              <a:buChar char="v"/>
            </a:pPr>
            <a:r>
              <a:rPr lang="en-US" sz="1600" b="1" smtClean="0">
                <a:latin typeface="Arial" charset="0"/>
              </a:rPr>
              <a:t>Number and percent of students at each Stage of Progress by content area</a:t>
            </a:r>
          </a:p>
          <a:p>
            <a:pPr marL="292100" indent="-292100" eaLnBrk="1" hangingPunct="1">
              <a:buFont typeface="Wingdings" pitchFamily="2" charset="2"/>
              <a:buNone/>
            </a:pPr>
            <a:endParaRPr lang="en-US" sz="1600" b="1" smtClean="0">
              <a:latin typeface="Arial" charset="0"/>
            </a:endParaRPr>
          </a:p>
          <a:p>
            <a:pPr marL="292100" indent="-292100" eaLnBrk="1" hangingPunct="1">
              <a:buFont typeface="Wingdings" pitchFamily="2" charset="2"/>
              <a:buChar char="v"/>
            </a:pPr>
            <a:r>
              <a:rPr lang="en-US" sz="1600" b="1" smtClean="0">
                <a:latin typeface="Arial" charset="0"/>
              </a:rPr>
              <a:t>Percent of students at each Stage of Progress in bar-graph format</a:t>
            </a:r>
          </a:p>
          <a:p>
            <a:pPr marL="292100" indent="-292100" eaLnBrk="1" hangingPunct="1">
              <a:buFont typeface="Wingdings" pitchFamily="2" charset="2"/>
              <a:buNone/>
            </a:pPr>
            <a:endParaRPr lang="en-US" sz="1600" b="1" smtClean="0">
              <a:latin typeface="Arial" charset="0"/>
            </a:endParaRPr>
          </a:p>
          <a:p>
            <a:pPr marL="292100" indent="-292100" eaLnBrk="1" hangingPunct="1">
              <a:buFont typeface="Wingdings" pitchFamily="2" charset="2"/>
              <a:buChar char="v"/>
            </a:pPr>
            <a:r>
              <a:rPr lang="en-US" sz="1600" b="1" smtClean="0">
                <a:latin typeface="Arial" charset="0"/>
              </a:rPr>
              <a:t>Student performance by rubric dimension data</a:t>
            </a:r>
          </a:p>
          <a:p>
            <a:pPr lvl="1" eaLnBrk="1" hangingPunct="1">
              <a:buFont typeface="Wingdings" pitchFamily="2" charset="2"/>
              <a:buChar char="v"/>
            </a:pPr>
            <a:endParaRPr lang="en-US" sz="1600" b="1" smtClean="0">
              <a:latin typeface="Arial" charset="0"/>
            </a:endParaRPr>
          </a:p>
        </p:txBody>
      </p:sp>
      <p:sp>
        <p:nvSpPr>
          <p:cNvPr id="48133" name="Line 5"/>
          <p:cNvSpPr>
            <a:spLocks noChangeShapeType="1"/>
          </p:cNvSpPr>
          <p:nvPr/>
        </p:nvSpPr>
        <p:spPr bwMode="auto">
          <a:xfrm flipV="1">
            <a:off x="3657600" y="2514600"/>
            <a:ext cx="12954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34" name="Line 6"/>
          <p:cNvSpPr>
            <a:spLocks noChangeShapeType="1"/>
          </p:cNvSpPr>
          <p:nvPr/>
        </p:nvSpPr>
        <p:spPr bwMode="auto">
          <a:xfrm flipV="1">
            <a:off x="3657600" y="3833813"/>
            <a:ext cx="990600" cy="4079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35" name="Line 7"/>
          <p:cNvSpPr>
            <a:spLocks noChangeShapeType="1"/>
          </p:cNvSpPr>
          <p:nvPr/>
        </p:nvSpPr>
        <p:spPr bwMode="auto">
          <a:xfrm flipV="1">
            <a:off x="3867150" y="4953000"/>
            <a:ext cx="70485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1"/>
          </p:nvPr>
        </p:nvSpPr>
        <p:spPr>
          <a:xfrm>
            <a:off x="152400" y="6096000"/>
            <a:ext cx="381000" cy="365125"/>
          </a:xfrm>
        </p:spPr>
        <p:txBody>
          <a:bodyPr/>
          <a:lstStyle/>
          <a:p>
            <a:pPr>
              <a:defRPr/>
            </a:pPr>
            <a:fld id="{69F51CAE-7761-459C-A22A-F8E34320CDA1}"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911225"/>
            <a:ext cx="46180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ChangeArrowheads="1"/>
          </p:cNvSpPr>
          <p:nvPr/>
        </p:nvSpPr>
        <p:spPr bwMode="auto">
          <a:xfrm>
            <a:off x="457200" y="457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School Summary of Student Performance–Profile</a:t>
            </a:r>
          </a:p>
        </p:txBody>
      </p:sp>
      <p:sp>
        <p:nvSpPr>
          <p:cNvPr id="49156" name="Rectangle 3"/>
          <p:cNvSpPr>
            <a:spLocks noChangeArrowheads="1"/>
          </p:cNvSpPr>
          <p:nvPr/>
        </p:nvSpPr>
        <p:spPr bwMode="auto">
          <a:xfrm>
            <a:off x="457200" y="13716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None/>
            </a:pPr>
            <a:r>
              <a:rPr lang="en-US" sz="1600" b="1"/>
              <a:t>Profile– side 2:</a:t>
            </a:r>
            <a:r>
              <a:rPr lang="en-US" sz="1600" i="1"/>
              <a:t> </a:t>
            </a:r>
            <a:r>
              <a:rPr lang="en-US" sz="1600" b="1"/>
              <a:t> </a:t>
            </a:r>
          </a:p>
          <a:p>
            <a:pPr marL="342900" indent="-342900" eaLnBrk="0" hangingPunct="0">
              <a:spcBef>
                <a:spcPct val="20000"/>
              </a:spcBef>
              <a:buFont typeface="Wingdings" pitchFamily="2" charset="2"/>
              <a:buChar char="v"/>
            </a:pPr>
            <a:r>
              <a:rPr lang="en-US" sz="1600" b="1"/>
              <a:t>Student Performance by Population Group for School</a:t>
            </a:r>
          </a:p>
          <a:p>
            <a:pPr marL="742950" lvl="1" indent="-285750" eaLnBrk="0" hangingPunct="0">
              <a:spcBef>
                <a:spcPct val="20000"/>
              </a:spcBef>
              <a:buFont typeface="Wingdings" pitchFamily="2" charset="2"/>
              <a:buChar char="v"/>
            </a:pPr>
            <a:r>
              <a:rPr lang="en-US" sz="1400" b="1"/>
              <a:t>N-counts</a:t>
            </a:r>
          </a:p>
          <a:p>
            <a:pPr marL="742950" lvl="1" indent="-285750" eaLnBrk="0" hangingPunct="0">
              <a:spcBef>
                <a:spcPct val="20000"/>
              </a:spcBef>
              <a:buFont typeface="Wingdings" pitchFamily="2" charset="2"/>
              <a:buChar char="v"/>
            </a:pPr>
            <a:r>
              <a:rPr lang="en-US" sz="1400" b="1"/>
              <a:t>Percent at each Stage of Progress</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r>
              <a:rPr lang="en-US" sz="1600" b="1"/>
              <a:t>Detail for Portfolios and Entries Not Scored</a:t>
            </a:r>
          </a:p>
          <a:p>
            <a:pPr marL="742950" lvl="1" indent="-285750" eaLnBrk="0" hangingPunct="0">
              <a:spcBef>
                <a:spcPct val="20000"/>
              </a:spcBef>
              <a:buFont typeface="Wingdings" pitchFamily="2" charset="2"/>
              <a:buChar char="v"/>
            </a:pPr>
            <a:r>
              <a:rPr lang="en-US" sz="1400" b="1"/>
              <a:t>Not Complete Portfolios</a:t>
            </a:r>
          </a:p>
          <a:p>
            <a:pPr marL="742950" lvl="1" indent="-285750" eaLnBrk="0" hangingPunct="0">
              <a:spcBef>
                <a:spcPct val="20000"/>
              </a:spcBef>
              <a:buFont typeface="Wingdings" pitchFamily="2" charset="2"/>
              <a:buChar char="v"/>
            </a:pPr>
            <a:r>
              <a:rPr lang="en-US" sz="1400" b="1"/>
              <a:t>Invalidations</a:t>
            </a:r>
          </a:p>
          <a:p>
            <a:pPr marL="742950" lvl="1" indent="-285750" eaLnBrk="0" hangingPunct="0">
              <a:spcBef>
                <a:spcPct val="20000"/>
              </a:spcBef>
              <a:buFont typeface="Wingdings" pitchFamily="2" charset="2"/>
              <a:buChar char="v"/>
            </a:pPr>
            <a:r>
              <a:rPr lang="en-US" sz="1400" b="1"/>
              <a:t>Nonscorable Assessments and breakdown by Nonscorable Code</a:t>
            </a:r>
          </a:p>
        </p:txBody>
      </p:sp>
      <p:sp>
        <p:nvSpPr>
          <p:cNvPr id="49157" name="Line 12"/>
          <p:cNvSpPr>
            <a:spLocks noChangeShapeType="1"/>
          </p:cNvSpPr>
          <p:nvPr/>
        </p:nvSpPr>
        <p:spPr bwMode="auto">
          <a:xfrm>
            <a:off x="3505200" y="3657600"/>
            <a:ext cx="175260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58" name="Line 11"/>
          <p:cNvSpPr>
            <a:spLocks noChangeShapeType="1"/>
          </p:cNvSpPr>
          <p:nvPr/>
        </p:nvSpPr>
        <p:spPr bwMode="auto">
          <a:xfrm>
            <a:off x="2819400" y="2057400"/>
            <a:ext cx="19050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1"/>
          </p:nvPr>
        </p:nvSpPr>
        <p:spPr>
          <a:xfrm>
            <a:off x="0" y="6035675"/>
            <a:ext cx="609600" cy="365125"/>
          </a:xfrm>
        </p:spPr>
        <p:txBody>
          <a:bodyPr/>
          <a:lstStyle/>
          <a:p>
            <a:pPr>
              <a:defRPr/>
            </a:pPr>
            <a:fld id="{6ED41D50-CF10-4DDB-ADD0-06C8F6A2FBB7}"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sz="3200" smtClean="0">
                <a:latin typeface="Georgia" pitchFamily="18" charset="0"/>
              </a:rPr>
              <a:t>System Reports</a:t>
            </a:r>
          </a:p>
        </p:txBody>
      </p:sp>
      <p:sp>
        <p:nvSpPr>
          <p:cNvPr id="50179" name="Rectangle 3"/>
          <p:cNvSpPr>
            <a:spLocks noGrp="1" noChangeArrowheads="1"/>
          </p:cNvSpPr>
          <p:nvPr>
            <p:ph type="body" idx="4294967295"/>
          </p:nvPr>
        </p:nvSpPr>
        <p:spPr/>
        <p:txBody>
          <a:bodyPr/>
          <a:lstStyle/>
          <a:p>
            <a:pPr eaLnBrk="1" hangingPunct="1">
              <a:lnSpc>
                <a:spcPct val="90000"/>
              </a:lnSpc>
            </a:pPr>
            <a:r>
              <a:rPr lang="en-US" sz="2800" smtClean="0">
                <a:latin typeface="Arial" charset="0"/>
              </a:rPr>
              <a:t>The </a:t>
            </a:r>
            <a:r>
              <a:rPr lang="en-US" sz="2800" i="1" smtClean="0">
                <a:latin typeface="Arial" charset="0"/>
              </a:rPr>
              <a:t>System Summary Report</a:t>
            </a:r>
            <a:r>
              <a:rPr lang="en-US" sz="2800" smtClean="0">
                <a:latin typeface="Arial" charset="0"/>
              </a:rPr>
              <a:t> is made up of two parts:</a:t>
            </a:r>
          </a:p>
          <a:p>
            <a:pPr lvl="1" eaLnBrk="1" hangingPunct="1">
              <a:lnSpc>
                <a:spcPct val="90000"/>
              </a:lnSpc>
              <a:buFont typeface="Wingdings" pitchFamily="2" charset="2"/>
              <a:buChar char="v"/>
            </a:pPr>
            <a:r>
              <a:rPr lang="en-US" sz="2400" smtClean="0">
                <a:latin typeface="Arial" charset="0"/>
              </a:rPr>
              <a:t>Overall Summary of Performance</a:t>
            </a:r>
          </a:p>
          <a:p>
            <a:pPr lvl="1" eaLnBrk="1" hangingPunct="1">
              <a:lnSpc>
                <a:spcPct val="90000"/>
              </a:lnSpc>
              <a:buFont typeface="Wingdings" pitchFamily="2" charset="2"/>
              <a:buChar char="v"/>
            </a:pPr>
            <a:r>
              <a:rPr lang="en-US" sz="2400" smtClean="0">
                <a:latin typeface="Arial" charset="0"/>
              </a:rPr>
              <a:t>System Summary by Grade</a:t>
            </a:r>
          </a:p>
          <a:p>
            <a:pPr eaLnBrk="1" hangingPunct="1">
              <a:lnSpc>
                <a:spcPct val="90000"/>
              </a:lnSpc>
              <a:buFont typeface="Wingdings" pitchFamily="2" charset="2"/>
              <a:buChar char="v"/>
            </a:pPr>
            <a:endParaRPr lang="en-US" sz="1200" smtClean="0">
              <a:latin typeface="Arial" charset="0"/>
            </a:endParaRPr>
          </a:p>
          <a:p>
            <a:pPr eaLnBrk="1" hangingPunct="1">
              <a:lnSpc>
                <a:spcPct val="90000"/>
              </a:lnSpc>
            </a:pPr>
            <a:r>
              <a:rPr lang="en-US" sz="2800" smtClean="0">
                <a:latin typeface="Arial" charset="0"/>
              </a:rPr>
              <a:t>Data are presented for all students tested in the system and are also broken down by grade.</a:t>
            </a:r>
          </a:p>
          <a:p>
            <a:pPr eaLnBrk="1" hangingPunct="1">
              <a:lnSpc>
                <a:spcPct val="90000"/>
              </a:lnSpc>
            </a:pPr>
            <a:endParaRPr lang="en-US" sz="1200" smtClean="0">
              <a:latin typeface="Arial" charset="0"/>
            </a:endParaRPr>
          </a:p>
          <a:p>
            <a:pPr eaLnBrk="1" hangingPunct="1">
              <a:lnSpc>
                <a:spcPct val="90000"/>
              </a:lnSpc>
            </a:pPr>
            <a:r>
              <a:rPr lang="en-US" sz="2800" smtClean="0">
                <a:latin typeface="Arial" charset="0"/>
              </a:rPr>
              <a:t>Caution must be taken when interpreting summary data.</a:t>
            </a:r>
          </a:p>
          <a:p>
            <a:pPr eaLnBrk="1" hangingPunct="1">
              <a:lnSpc>
                <a:spcPct val="90000"/>
              </a:lnSpc>
            </a:pPr>
            <a:endParaRPr lang="en-US" sz="2800" smtClean="0">
              <a:latin typeface="Arial" charset="0"/>
            </a:endParaRPr>
          </a:p>
          <a:p>
            <a:pPr eaLnBrk="1" hangingPunct="1">
              <a:lnSpc>
                <a:spcPct val="90000"/>
              </a:lnSpc>
            </a:pPr>
            <a:endParaRPr lang="en-US" sz="2400" smtClean="0">
              <a:latin typeface="Arial" charset="0"/>
            </a:endParaRPr>
          </a:p>
          <a:p>
            <a:pPr eaLnBrk="1" hangingPunct="1">
              <a:lnSpc>
                <a:spcPct val="90000"/>
              </a:lnSpc>
            </a:pPr>
            <a:endParaRPr lang="en-US" sz="1200" smtClean="0">
              <a:latin typeface="Arial" charset="0"/>
            </a:endParaRPr>
          </a:p>
          <a:p>
            <a:pPr eaLnBrk="1" hangingPunct="1">
              <a:lnSpc>
                <a:spcPct val="90000"/>
              </a:lnSpc>
            </a:pPr>
            <a:endParaRPr lang="en-US" sz="2400" smtClean="0">
              <a:latin typeface="Arial" charset="0"/>
            </a:endParaRPr>
          </a:p>
          <a:p>
            <a:pPr lvl="1" eaLnBrk="1" hangingPunct="1">
              <a:lnSpc>
                <a:spcPct val="90000"/>
              </a:lnSpc>
              <a:buFont typeface="Arial" charset="0"/>
              <a:buNone/>
            </a:pPr>
            <a:endParaRPr lang="en-US" sz="2400" smtClean="0">
              <a:latin typeface="Arial" charset="0"/>
            </a:endParaRPr>
          </a:p>
        </p:txBody>
      </p:sp>
      <p:sp>
        <p:nvSpPr>
          <p:cNvPr id="3" name="Slide Number Placeholder 2"/>
          <p:cNvSpPr>
            <a:spLocks noGrp="1"/>
          </p:cNvSpPr>
          <p:nvPr>
            <p:ph type="sldNum" sz="quarter" idx="11"/>
          </p:nvPr>
        </p:nvSpPr>
        <p:spPr/>
        <p:txBody>
          <a:bodyPr/>
          <a:lstStyle/>
          <a:p>
            <a:pPr>
              <a:defRPr/>
            </a:pPr>
            <a:fld id="{A5CD5CA2-8D2A-463F-AB5E-C186C8943FBD}"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idx="4294967295"/>
          </p:nvPr>
        </p:nvSpPr>
        <p:spPr>
          <a:xfrm>
            <a:off x="228600" y="609600"/>
            <a:ext cx="8610600" cy="838200"/>
          </a:xfrm>
        </p:spPr>
        <p:txBody>
          <a:bodyPr/>
          <a:lstStyle/>
          <a:p>
            <a:pPr eaLnBrk="1" hangingPunct="1"/>
            <a:r>
              <a:rPr lang="en-US" sz="2400" smtClean="0">
                <a:latin typeface="Georgia" pitchFamily="18" charset="0"/>
              </a:rPr>
              <a:t>System Report–</a:t>
            </a:r>
            <a:br>
              <a:rPr lang="en-US" sz="2400" smtClean="0">
                <a:latin typeface="Georgia" pitchFamily="18" charset="0"/>
              </a:rPr>
            </a:br>
            <a:r>
              <a:rPr lang="en-US" sz="2400" smtClean="0">
                <a:latin typeface="Georgia" pitchFamily="18" charset="0"/>
              </a:rPr>
              <a:t>Overall Summary of Performance</a:t>
            </a:r>
          </a:p>
        </p:txBody>
      </p:sp>
      <p:sp>
        <p:nvSpPr>
          <p:cNvPr id="51203" name="Rectangle 1027"/>
          <p:cNvSpPr>
            <a:spLocks noGrp="1" noChangeArrowheads="1"/>
          </p:cNvSpPr>
          <p:nvPr>
            <p:ph type="body" idx="4294967295"/>
          </p:nvPr>
        </p:nvSpPr>
        <p:spPr>
          <a:xfrm>
            <a:off x="457200" y="1676400"/>
            <a:ext cx="8229600" cy="4525963"/>
          </a:xfrm>
        </p:spPr>
        <p:txBody>
          <a:bodyPr/>
          <a:lstStyle/>
          <a:p>
            <a:pPr eaLnBrk="1" hangingPunct="1">
              <a:lnSpc>
                <a:spcPct val="90000"/>
              </a:lnSpc>
            </a:pPr>
            <a:endParaRPr lang="en-US" sz="2000" b="1" smtClean="0"/>
          </a:p>
          <a:p>
            <a:pPr eaLnBrk="1" hangingPunct="1">
              <a:lnSpc>
                <a:spcPct val="90000"/>
              </a:lnSpc>
            </a:pPr>
            <a:r>
              <a:rPr lang="en-US" sz="2800" i="1" smtClean="0">
                <a:latin typeface="Arial" charset="0"/>
              </a:rPr>
              <a:t>Overall Summary of Performance</a:t>
            </a:r>
            <a:r>
              <a:rPr lang="en-US" sz="2800" smtClean="0">
                <a:latin typeface="Arial" charset="0"/>
              </a:rPr>
              <a:t> lists system-wide performance of students taking the GAA by content area. </a:t>
            </a:r>
            <a:endParaRPr lang="en-US" smtClean="0">
              <a:latin typeface="Georgia" pitchFamily="18" charset="0"/>
            </a:endParaRPr>
          </a:p>
          <a:p>
            <a:pPr lvl="3" eaLnBrk="1" hangingPunct="1">
              <a:lnSpc>
                <a:spcPct val="90000"/>
              </a:lnSpc>
            </a:pPr>
            <a:endParaRPr lang="en-US" smtClean="0"/>
          </a:p>
        </p:txBody>
      </p:sp>
      <p:sp>
        <p:nvSpPr>
          <p:cNvPr id="51204" name="Rectangle 1029"/>
          <p:cNvSpPr>
            <a:spLocks noChangeArrowheads="1"/>
          </p:cNvSpPr>
          <p:nvPr/>
        </p:nvSpPr>
        <p:spPr bwMode="auto">
          <a:xfrm>
            <a:off x="5181600" y="19812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0" hangingPunct="0">
              <a:spcBef>
                <a:spcPct val="50000"/>
              </a:spcBef>
            </a:pPr>
            <a:endParaRPr lang="en-US" sz="2000"/>
          </a:p>
        </p:txBody>
      </p:sp>
      <p:sp>
        <p:nvSpPr>
          <p:cNvPr id="3" name="Slide Number Placeholder 2"/>
          <p:cNvSpPr>
            <a:spLocks noGrp="1"/>
          </p:cNvSpPr>
          <p:nvPr>
            <p:ph type="sldNum" sz="quarter" idx="11"/>
          </p:nvPr>
        </p:nvSpPr>
        <p:spPr/>
        <p:txBody>
          <a:bodyPr/>
          <a:lstStyle/>
          <a:p>
            <a:pPr>
              <a:defRPr/>
            </a:pPr>
            <a:fld id="{3305BE5C-BB7C-466B-A2F1-F7624AD6CC22}"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381000"/>
            <a:ext cx="7878763" cy="1371600"/>
          </a:xfrm>
        </p:spPr>
        <p:txBody>
          <a:bodyPr/>
          <a:lstStyle/>
          <a:p>
            <a:pPr eaLnBrk="1" hangingPunct="1"/>
            <a:r>
              <a:rPr lang="en-US" sz="3200" smtClean="0">
                <a:latin typeface="Georgia" pitchFamily="18" charset="0"/>
              </a:rPr>
              <a:t>The Use of Alternate Assessments and GAA Scores</a:t>
            </a:r>
            <a:r>
              <a:rPr lang="en-US" smtClean="0"/>
              <a:t> </a:t>
            </a:r>
          </a:p>
        </p:txBody>
      </p:sp>
      <p:sp>
        <p:nvSpPr>
          <p:cNvPr id="6147" name="Rectangle 3"/>
          <p:cNvSpPr>
            <a:spLocks noGrp="1" noChangeArrowheads="1"/>
          </p:cNvSpPr>
          <p:nvPr>
            <p:ph type="body" idx="4294967295"/>
          </p:nvPr>
        </p:nvSpPr>
        <p:spPr>
          <a:xfrm>
            <a:off x="457200" y="1905000"/>
            <a:ext cx="8229600" cy="3505200"/>
          </a:xfrm>
        </p:spPr>
        <p:txBody>
          <a:bodyPr/>
          <a:lstStyle/>
          <a:p>
            <a:pPr eaLnBrk="1" hangingPunct="1"/>
            <a:r>
              <a:rPr lang="en-US" sz="2400" smtClean="0">
                <a:latin typeface="Arial" charset="0"/>
              </a:rPr>
              <a:t>The GAA serves as one indicator of student achievement and progress and should be interpreted in conjunction with other available information about the student.</a:t>
            </a:r>
          </a:p>
          <a:p>
            <a:pPr eaLnBrk="1" hangingPunct="1">
              <a:buFont typeface="Arial" charset="0"/>
              <a:buNone/>
            </a:pPr>
            <a:endParaRPr lang="en-US" sz="2000" smtClean="0">
              <a:latin typeface="Arial" charset="0"/>
            </a:endParaRPr>
          </a:p>
          <a:p>
            <a:pPr eaLnBrk="1" hangingPunct="1"/>
            <a:r>
              <a:rPr lang="en-US" sz="2400" smtClean="0">
                <a:latin typeface="Arial" charset="0"/>
              </a:rPr>
              <a:t>While the GAA is not a direct evaluation of the progress a student makes on IEP goals and objectives, IEP goals remain important and should be considered along with GAA scores.</a:t>
            </a:r>
          </a:p>
        </p:txBody>
      </p:sp>
      <p:sp>
        <p:nvSpPr>
          <p:cNvPr id="3" name="Slide Number Placeholder 2"/>
          <p:cNvSpPr>
            <a:spLocks noGrp="1"/>
          </p:cNvSpPr>
          <p:nvPr>
            <p:ph type="sldNum" sz="quarter" idx="11"/>
          </p:nvPr>
        </p:nvSpPr>
        <p:spPr/>
        <p:txBody>
          <a:bodyPr/>
          <a:lstStyle/>
          <a:p>
            <a:pPr>
              <a:defRPr/>
            </a:pPr>
            <a:fld id="{74C842F6-97F1-4AE8-A5AE-EDCF047BA457}"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04800" y="152400"/>
            <a:ext cx="8610600" cy="533400"/>
          </a:xfrm>
        </p:spPr>
        <p:txBody>
          <a:bodyPr/>
          <a:lstStyle/>
          <a:p>
            <a:pPr algn="l" eaLnBrk="1" hangingPunct="1"/>
            <a:r>
              <a:rPr lang="en-US" sz="2400" smtClean="0">
                <a:latin typeface="Georgia" pitchFamily="18" charset="0"/>
              </a:rPr>
              <a:t>System Summary – Overall Summary of Performance</a:t>
            </a:r>
          </a:p>
        </p:txBody>
      </p:sp>
      <p:sp>
        <p:nvSpPr>
          <p:cNvPr id="3" name="Slide Number Placeholder 2"/>
          <p:cNvSpPr>
            <a:spLocks noGrp="1"/>
          </p:cNvSpPr>
          <p:nvPr>
            <p:ph type="sldNum" sz="quarter" idx="11"/>
          </p:nvPr>
        </p:nvSpPr>
        <p:spPr/>
        <p:txBody>
          <a:bodyPr/>
          <a:lstStyle/>
          <a:p>
            <a:pPr>
              <a:defRPr/>
            </a:pPr>
            <a:fld id="{CA34A9FC-DAF7-49B3-8D1B-5E1DAA221A26}" type="slidenum">
              <a:rPr lang="en-US" smtClean="0"/>
              <a:pPr>
                <a:defRPr/>
              </a:pPr>
              <a:t>50</a:t>
            </a:fld>
            <a:endParaRPr lang="en-US" dirty="0"/>
          </a:p>
        </p:txBody>
      </p:sp>
      <p:pic>
        <p:nvPicPr>
          <p:cNvPr id="522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78486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pic>
        <p:nvPicPr>
          <p:cNvPr id="532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085975"/>
            <a:ext cx="4748212"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ChangeArrowheads="1"/>
          </p:cNvSpPr>
          <p:nvPr/>
        </p:nvSpPr>
        <p:spPr bwMode="auto">
          <a:xfrm>
            <a:off x="228600" y="3048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400" b="1">
                <a:latin typeface="Georgia" pitchFamily="18" charset="0"/>
              </a:rPr>
              <a:t>System Summary – Overall Summary of Performance</a:t>
            </a:r>
          </a:p>
        </p:txBody>
      </p:sp>
      <p:sp>
        <p:nvSpPr>
          <p:cNvPr id="53252" name="Rectangle 3"/>
          <p:cNvSpPr>
            <a:spLocks noChangeArrowheads="1"/>
          </p:cNvSpPr>
          <p:nvPr/>
        </p:nvSpPr>
        <p:spPr bwMode="auto">
          <a:xfrm>
            <a:off x="457200" y="1524000"/>
            <a:ext cx="243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The total number of students</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3253" name="Rectangle 3"/>
          <p:cNvSpPr>
            <a:spLocks noChangeArrowheads="1"/>
          </p:cNvSpPr>
          <p:nvPr/>
        </p:nvSpPr>
        <p:spPr bwMode="auto">
          <a:xfrm>
            <a:off x="6072188" y="987425"/>
            <a:ext cx="243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The number and percent of students at each stage of progress</a:t>
            </a:r>
          </a:p>
          <a:p>
            <a:pPr marL="342900" indent="-342900" eaLnBrk="0" hangingPunct="0">
              <a:lnSpc>
                <a:spcPct val="90000"/>
              </a:lnSpc>
              <a:spcBef>
                <a:spcPct val="20000"/>
              </a:spcBef>
              <a:buFont typeface="Wingdings" pitchFamily="2" charset="2"/>
              <a:buChar char="v"/>
            </a:pPr>
            <a:endParaRPr lang="en-US" sz="1600" b="1"/>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3254" name="Rectangle 3"/>
          <p:cNvSpPr>
            <a:spLocks noChangeArrowheads="1"/>
          </p:cNvSpPr>
          <p:nvPr/>
        </p:nvSpPr>
        <p:spPr bwMode="auto">
          <a:xfrm>
            <a:off x="3200400" y="990600"/>
            <a:ext cx="243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The number of portfolios returned that could not be scored</a:t>
            </a:r>
          </a:p>
          <a:p>
            <a:pPr marL="342900" indent="-342900" eaLnBrk="0" hangingPunct="0">
              <a:spcBef>
                <a:spcPct val="20000"/>
              </a:spcBef>
              <a:buFont typeface="Wingdings" pitchFamily="2" charset="2"/>
              <a:buChar char="v"/>
            </a:pPr>
            <a:endParaRPr lang="en-US" sz="1600" b="1"/>
          </a:p>
        </p:txBody>
      </p:sp>
      <p:sp>
        <p:nvSpPr>
          <p:cNvPr id="53255" name="Rectangle 3"/>
          <p:cNvSpPr>
            <a:spLocks noChangeArrowheads="1"/>
          </p:cNvSpPr>
          <p:nvPr/>
        </p:nvSpPr>
        <p:spPr bwMode="auto">
          <a:xfrm>
            <a:off x="533400" y="4191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All grades</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3256" name="Rectangle 3"/>
          <p:cNvSpPr>
            <a:spLocks noChangeArrowheads="1"/>
          </p:cNvSpPr>
          <p:nvPr/>
        </p:nvSpPr>
        <p:spPr bwMode="auto">
          <a:xfrm>
            <a:off x="533400" y="5410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Each grade</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3257" name="Line 17"/>
          <p:cNvSpPr>
            <a:spLocks noChangeShapeType="1"/>
          </p:cNvSpPr>
          <p:nvPr/>
        </p:nvSpPr>
        <p:spPr bwMode="auto">
          <a:xfrm>
            <a:off x="1600200" y="2057400"/>
            <a:ext cx="1752600" cy="21336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8" name="Line 19"/>
          <p:cNvSpPr>
            <a:spLocks noChangeShapeType="1"/>
          </p:cNvSpPr>
          <p:nvPr/>
        </p:nvSpPr>
        <p:spPr bwMode="auto">
          <a:xfrm>
            <a:off x="3836988" y="1881188"/>
            <a:ext cx="0" cy="93821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9" name="Line 21"/>
          <p:cNvSpPr>
            <a:spLocks noChangeShapeType="1"/>
          </p:cNvSpPr>
          <p:nvPr/>
        </p:nvSpPr>
        <p:spPr bwMode="auto">
          <a:xfrm flipH="1">
            <a:off x="6096000" y="1978025"/>
            <a:ext cx="914400" cy="14271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0" name="Line 22"/>
          <p:cNvSpPr>
            <a:spLocks noChangeShapeType="1"/>
          </p:cNvSpPr>
          <p:nvPr/>
        </p:nvSpPr>
        <p:spPr bwMode="auto">
          <a:xfrm>
            <a:off x="1993900" y="4343400"/>
            <a:ext cx="5842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1"/>
          </p:nvPr>
        </p:nvSpPr>
        <p:spPr/>
        <p:txBody>
          <a:bodyPr/>
          <a:lstStyle/>
          <a:p>
            <a:pPr>
              <a:defRPr/>
            </a:pPr>
            <a:fld id="{5DF6D93D-69A4-44CE-92C2-7571DA2ED106}"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pic>
        <p:nvPicPr>
          <p:cNvPr id="542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3050" y="776288"/>
            <a:ext cx="46799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ChangeArrowheads="1"/>
          </p:cNvSpPr>
          <p:nvPr/>
        </p:nvSpPr>
        <p:spPr bwMode="auto">
          <a:xfrm>
            <a:off x="457200" y="2286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System Summary–System Summary by Grade</a:t>
            </a:r>
          </a:p>
        </p:txBody>
      </p:sp>
      <p:sp>
        <p:nvSpPr>
          <p:cNvPr id="54276" name="Rectangle 3"/>
          <p:cNvSpPr>
            <a:spLocks noChangeArrowheads="1"/>
          </p:cNvSpPr>
          <p:nvPr/>
        </p:nvSpPr>
        <p:spPr bwMode="auto">
          <a:xfrm>
            <a:off x="457200" y="1143000"/>
            <a:ext cx="350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eaLnBrk="0" hangingPunct="0">
              <a:spcBef>
                <a:spcPct val="20000"/>
              </a:spcBef>
              <a:buFont typeface="Wingdings" pitchFamily="2" charset="2"/>
              <a:buChar char="v"/>
            </a:pPr>
            <a:r>
              <a:rPr lang="en-US" sz="2000" b="1" i="1"/>
              <a:t>System Summary by Grade</a:t>
            </a:r>
            <a:r>
              <a:rPr lang="en-US" sz="2000" b="1"/>
              <a:t> presents summary data for the system on two sides.</a:t>
            </a:r>
          </a:p>
          <a:p>
            <a:pPr marL="292100" indent="-292100" eaLnBrk="0" hangingPunct="0">
              <a:spcBef>
                <a:spcPct val="20000"/>
              </a:spcBef>
            </a:pPr>
            <a:endParaRPr lang="en-US" sz="2000" b="1"/>
          </a:p>
          <a:p>
            <a:pPr marL="292100" indent="-292100" eaLnBrk="0" hangingPunct="0">
              <a:spcBef>
                <a:spcPct val="20000"/>
              </a:spcBef>
            </a:pPr>
            <a:r>
              <a:rPr lang="en-US" sz="1600" b="1"/>
              <a:t>System Summary– side 1: </a:t>
            </a:r>
          </a:p>
          <a:p>
            <a:pPr marL="292100" indent="-292100" eaLnBrk="0" hangingPunct="0">
              <a:spcBef>
                <a:spcPct val="20000"/>
              </a:spcBef>
              <a:buFont typeface="Wingdings" pitchFamily="2" charset="2"/>
              <a:buChar char="v"/>
            </a:pPr>
            <a:r>
              <a:rPr lang="en-US" sz="1600" b="1"/>
              <a:t>Number and percent of students at each Stage of Progress by content area</a:t>
            </a:r>
          </a:p>
          <a:p>
            <a:pPr marL="292100" indent="-292100" eaLnBrk="0" hangingPunct="0">
              <a:spcBef>
                <a:spcPct val="20000"/>
              </a:spcBef>
              <a:buFont typeface="Wingdings" pitchFamily="2" charset="2"/>
              <a:buNone/>
            </a:pPr>
            <a:endParaRPr lang="en-US" sz="1600" b="1"/>
          </a:p>
          <a:p>
            <a:pPr marL="292100" indent="-292100" eaLnBrk="0" hangingPunct="0">
              <a:spcBef>
                <a:spcPct val="20000"/>
              </a:spcBef>
              <a:buFont typeface="Wingdings" pitchFamily="2" charset="2"/>
              <a:buChar char="v"/>
            </a:pPr>
            <a:r>
              <a:rPr lang="en-US" sz="1600" b="1"/>
              <a:t>Percent of students at each Stage of Progress in bar-graph format</a:t>
            </a:r>
          </a:p>
          <a:p>
            <a:pPr marL="292100" indent="-292100" eaLnBrk="0" hangingPunct="0">
              <a:spcBef>
                <a:spcPct val="20000"/>
              </a:spcBef>
              <a:buFont typeface="Wingdings" pitchFamily="2" charset="2"/>
              <a:buNone/>
            </a:pPr>
            <a:endParaRPr lang="en-US" sz="1600" b="1"/>
          </a:p>
          <a:p>
            <a:pPr marL="292100" indent="-292100" eaLnBrk="0" hangingPunct="0">
              <a:spcBef>
                <a:spcPct val="20000"/>
              </a:spcBef>
              <a:buFont typeface="Wingdings" pitchFamily="2" charset="2"/>
              <a:buChar char="v"/>
            </a:pPr>
            <a:r>
              <a:rPr lang="en-US" sz="1600" b="1"/>
              <a:t>Student performance by rubric dimension data</a:t>
            </a:r>
          </a:p>
          <a:p>
            <a:pPr marL="742950" lvl="1" indent="-285750" eaLnBrk="0" hangingPunct="0">
              <a:spcBef>
                <a:spcPct val="20000"/>
              </a:spcBef>
              <a:buFont typeface="Wingdings" pitchFamily="2" charset="2"/>
              <a:buChar char="v"/>
            </a:pPr>
            <a:endParaRPr lang="en-US" sz="1600" b="1"/>
          </a:p>
        </p:txBody>
      </p:sp>
      <p:sp>
        <p:nvSpPr>
          <p:cNvPr id="54277" name="Line 9"/>
          <p:cNvSpPr>
            <a:spLocks noChangeShapeType="1"/>
          </p:cNvSpPr>
          <p:nvPr/>
        </p:nvSpPr>
        <p:spPr bwMode="auto">
          <a:xfrm flipV="1">
            <a:off x="3543300" y="5029200"/>
            <a:ext cx="6477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4278" name="Line 7"/>
          <p:cNvSpPr>
            <a:spLocks noChangeShapeType="1"/>
          </p:cNvSpPr>
          <p:nvPr/>
        </p:nvSpPr>
        <p:spPr bwMode="auto">
          <a:xfrm flipV="1">
            <a:off x="3200400" y="2701925"/>
            <a:ext cx="12954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4279" name="Line 8"/>
          <p:cNvSpPr>
            <a:spLocks noChangeShapeType="1"/>
          </p:cNvSpPr>
          <p:nvPr/>
        </p:nvSpPr>
        <p:spPr bwMode="auto">
          <a:xfrm flipV="1">
            <a:off x="3494088" y="3810000"/>
            <a:ext cx="784225"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1"/>
          </p:nvPr>
        </p:nvSpPr>
        <p:spPr>
          <a:xfrm>
            <a:off x="152400" y="6175375"/>
            <a:ext cx="609600" cy="365125"/>
          </a:xfrm>
        </p:spPr>
        <p:txBody>
          <a:bodyPr/>
          <a:lstStyle/>
          <a:p>
            <a:pPr>
              <a:defRPr/>
            </a:pPr>
            <a:fld id="{BE72297D-EF62-4A49-A06F-3C834996B076}"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838200"/>
            <a:ext cx="4643437"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ChangeArrowheads="1"/>
          </p:cNvSpPr>
          <p:nvPr/>
        </p:nvSpPr>
        <p:spPr bwMode="auto">
          <a:xfrm>
            <a:off x="457200" y="2286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System Summary–System Summary by Grade</a:t>
            </a:r>
          </a:p>
        </p:txBody>
      </p:sp>
      <p:sp>
        <p:nvSpPr>
          <p:cNvPr id="55300" name="Rectangle 3"/>
          <p:cNvSpPr>
            <a:spLocks noChangeArrowheads="1"/>
          </p:cNvSpPr>
          <p:nvPr/>
        </p:nvSpPr>
        <p:spPr bwMode="auto">
          <a:xfrm>
            <a:off x="271463" y="11430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None/>
            </a:pPr>
            <a:r>
              <a:rPr lang="en-US" sz="1600" b="1"/>
              <a:t>System Summary – side 2:</a:t>
            </a:r>
            <a:r>
              <a:rPr lang="en-US" sz="1600" i="1"/>
              <a:t> </a:t>
            </a:r>
            <a:r>
              <a:rPr lang="en-US" sz="1600" b="1"/>
              <a:t> </a:t>
            </a:r>
          </a:p>
          <a:p>
            <a:pPr marL="342900" indent="-342900" eaLnBrk="0" hangingPunct="0">
              <a:spcBef>
                <a:spcPct val="20000"/>
              </a:spcBef>
              <a:buFont typeface="Wingdings" pitchFamily="2" charset="2"/>
              <a:buChar char="v"/>
            </a:pPr>
            <a:r>
              <a:rPr lang="en-US" sz="1600" b="1"/>
              <a:t>Student Performance by Population Group for System</a:t>
            </a:r>
          </a:p>
          <a:p>
            <a:pPr marL="742950" lvl="1" indent="-285750" eaLnBrk="0" hangingPunct="0">
              <a:spcBef>
                <a:spcPct val="20000"/>
              </a:spcBef>
              <a:buFont typeface="Wingdings" pitchFamily="2" charset="2"/>
              <a:buChar char="v"/>
            </a:pPr>
            <a:r>
              <a:rPr lang="en-US" sz="1400" b="1"/>
              <a:t>N-counts</a:t>
            </a:r>
          </a:p>
          <a:p>
            <a:pPr marL="742950" lvl="1" indent="-285750" eaLnBrk="0" hangingPunct="0">
              <a:spcBef>
                <a:spcPct val="20000"/>
              </a:spcBef>
              <a:buFont typeface="Wingdings" pitchFamily="2" charset="2"/>
              <a:buChar char="v"/>
            </a:pPr>
            <a:r>
              <a:rPr lang="en-US" sz="1400" b="1"/>
              <a:t>Percent at each Stage of Progress</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r>
              <a:rPr lang="en-US" sz="1600" b="1"/>
              <a:t>Detail for Portfolios and Entries Not Scored</a:t>
            </a:r>
          </a:p>
          <a:p>
            <a:pPr marL="742950" lvl="1" indent="-285750" eaLnBrk="0" hangingPunct="0">
              <a:spcBef>
                <a:spcPct val="20000"/>
              </a:spcBef>
              <a:buFont typeface="Wingdings" pitchFamily="2" charset="2"/>
              <a:buChar char="v"/>
            </a:pPr>
            <a:r>
              <a:rPr lang="en-US" sz="1400" b="1"/>
              <a:t>Not Complete Portfolios</a:t>
            </a:r>
          </a:p>
          <a:p>
            <a:pPr marL="742950" lvl="1" indent="-285750" eaLnBrk="0" hangingPunct="0">
              <a:spcBef>
                <a:spcPct val="20000"/>
              </a:spcBef>
              <a:buFont typeface="Wingdings" pitchFamily="2" charset="2"/>
              <a:buChar char="v"/>
            </a:pPr>
            <a:r>
              <a:rPr lang="en-US" sz="1400" b="1"/>
              <a:t>Invalidations</a:t>
            </a:r>
          </a:p>
          <a:p>
            <a:pPr marL="742950" lvl="1" indent="-285750" eaLnBrk="0" hangingPunct="0">
              <a:spcBef>
                <a:spcPct val="20000"/>
              </a:spcBef>
              <a:buFont typeface="Wingdings" pitchFamily="2" charset="2"/>
              <a:buChar char="v"/>
            </a:pPr>
            <a:r>
              <a:rPr lang="en-US" sz="1400" b="1"/>
              <a:t>Nonscorable Assessments and breakdown by Nonscorable Code</a:t>
            </a:r>
          </a:p>
        </p:txBody>
      </p:sp>
      <p:sp>
        <p:nvSpPr>
          <p:cNvPr id="55301" name="Line 10"/>
          <p:cNvSpPr>
            <a:spLocks noChangeShapeType="1"/>
          </p:cNvSpPr>
          <p:nvPr/>
        </p:nvSpPr>
        <p:spPr bwMode="auto">
          <a:xfrm>
            <a:off x="3543300" y="3113088"/>
            <a:ext cx="1485900" cy="206851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2" name="Line 11"/>
          <p:cNvSpPr>
            <a:spLocks noChangeShapeType="1"/>
          </p:cNvSpPr>
          <p:nvPr/>
        </p:nvSpPr>
        <p:spPr bwMode="auto">
          <a:xfrm>
            <a:off x="3006725" y="1839913"/>
            <a:ext cx="1447800" cy="2286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1"/>
          </p:nvPr>
        </p:nvSpPr>
        <p:spPr>
          <a:xfrm>
            <a:off x="152400" y="5989638"/>
            <a:ext cx="609600" cy="365125"/>
          </a:xfrm>
        </p:spPr>
        <p:txBody>
          <a:bodyPr/>
          <a:lstStyle/>
          <a:p>
            <a:pPr>
              <a:defRPr/>
            </a:pPr>
            <a:fld id="{A81B4AF4-CB91-434C-972A-96B09D34EC3D}"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81000" y="381000"/>
            <a:ext cx="8382000" cy="533400"/>
          </a:xfrm>
        </p:spPr>
        <p:txBody>
          <a:bodyPr/>
          <a:lstStyle/>
          <a:p>
            <a:pPr eaLnBrk="1" hangingPunct="1"/>
            <a:r>
              <a:rPr lang="en-US" sz="2400" smtClean="0">
                <a:latin typeface="Georgia" pitchFamily="18" charset="0"/>
              </a:rPr>
              <a:t>System Reports–System Performance by Strand</a:t>
            </a:r>
          </a:p>
        </p:txBody>
      </p:sp>
      <p:sp>
        <p:nvSpPr>
          <p:cNvPr id="56323" name="Rectangle 3"/>
          <p:cNvSpPr>
            <a:spLocks noGrp="1" noChangeArrowheads="1"/>
          </p:cNvSpPr>
          <p:nvPr>
            <p:ph type="body" idx="4294967295"/>
          </p:nvPr>
        </p:nvSpPr>
        <p:spPr>
          <a:xfrm>
            <a:off x="304800" y="1371600"/>
            <a:ext cx="8458200" cy="3657600"/>
          </a:xfrm>
        </p:spPr>
        <p:txBody>
          <a:bodyPr/>
          <a:lstStyle/>
          <a:p>
            <a:pPr marL="0" indent="0" defTabSz="742950" eaLnBrk="1" hangingPunct="1">
              <a:lnSpc>
                <a:spcPct val="90000"/>
              </a:lnSpc>
              <a:buFont typeface="Arial" charset="0"/>
              <a:buNone/>
            </a:pPr>
            <a:r>
              <a:rPr lang="en-US" sz="2600" i="1" smtClean="0">
                <a:latin typeface="Arial" charset="0"/>
              </a:rPr>
              <a:t>System Performance by Strand</a:t>
            </a:r>
            <a:r>
              <a:rPr lang="en-US" sz="2600" smtClean="0">
                <a:latin typeface="Arial" charset="0"/>
              </a:rPr>
              <a:t> provides a summary of student’s scores by content area and strand for each of the rubric dimensions.</a:t>
            </a:r>
          </a:p>
          <a:p>
            <a:pPr marL="0" indent="0" defTabSz="742950" eaLnBrk="1" hangingPunct="1">
              <a:lnSpc>
                <a:spcPct val="90000"/>
              </a:lnSpc>
              <a:buFont typeface="Arial" charset="0"/>
              <a:buNone/>
            </a:pPr>
            <a:endParaRPr lang="en-US" sz="2600" smtClean="0">
              <a:latin typeface="Arial" charset="0"/>
            </a:endParaRPr>
          </a:p>
          <a:p>
            <a:pPr marL="800100" lvl="1" indent="-342900" defTabSz="742950" eaLnBrk="1" hangingPunct="1">
              <a:lnSpc>
                <a:spcPct val="90000"/>
              </a:lnSpc>
              <a:buFont typeface="Wingdings" pitchFamily="2" charset="2"/>
              <a:buChar char="v"/>
            </a:pPr>
            <a:r>
              <a:rPr lang="en-US" sz="2000" smtClean="0">
                <a:latin typeface="Arial" charset="0"/>
              </a:rPr>
              <a:t>Content area/strand data is collected from the Student Demographic Information Forms (SDIFs) that were completed at the school level and returned with each portfolio. </a:t>
            </a:r>
          </a:p>
          <a:p>
            <a:pPr marL="800100" lvl="1" indent="-342900" defTabSz="742950" eaLnBrk="1" hangingPunct="1">
              <a:lnSpc>
                <a:spcPct val="90000"/>
              </a:lnSpc>
              <a:buFont typeface="Wingdings" pitchFamily="2" charset="2"/>
              <a:buNone/>
            </a:pPr>
            <a:endParaRPr lang="en-US" sz="2000" smtClean="0">
              <a:latin typeface="Arial" charset="0"/>
            </a:endParaRPr>
          </a:p>
          <a:p>
            <a:pPr lvl="2" defTabSz="742950" eaLnBrk="1" hangingPunct="1">
              <a:lnSpc>
                <a:spcPct val="90000"/>
              </a:lnSpc>
            </a:pPr>
            <a:r>
              <a:rPr lang="en-US" sz="2000" smtClean="0">
                <a:latin typeface="Arial" charset="0"/>
              </a:rPr>
              <a:t>The total number of students tested for each content area and strand indicated on the report may not equal the actual number of students tested if the SDIFs were not completed correctly. </a:t>
            </a:r>
          </a:p>
        </p:txBody>
      </p:sp>
      <p:sp>
        <p:nvSpPr>
          <p:cNvPr id="3" name="Slide Number Placeholder 2"/>
          <p:cNvSpPr>
            <a:spLocks noGrp="1"/>
          </p:cNvSpPr>
          <p:nvPr>
            <p:ph type="sldNum" sz="quarter" idx="11"/>
          </p:nvPr>
        </p:nvSpPr>
        <p:spPr/>
        <p:txBody>
          <a:bodyPr/>
          <a:lstStyle/>
          <a:p>
            <a:pPr>
              <a:defRPr/>
            </a:pPr>
            <a:fld id="{77276381-4624-4BF6-B968-CB4443586381}"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62000" y="152400"/>
            <a:ext cx="7772400" cy="381000"/>
          </a:xfrm>
        </p:spPr>
        <p:txBody>
          <a:bodyPr/>
          <a:lstStyle/>
          <a:p>
            <a:pPr eaLnBrk="1" hangingPunct="1"/>
            <a:r>
              <a:rPr lang="en-US" sz="2400" smtClean="0">
                <a:latin typeface="Georgia" pitchFamily="18" charset="0"/>
              </a:rPr>
              <a:t>System Performance by Strand</a:t>
            </a:r>
          </a:p>
        </p:txBody>
      </p:sp>
      <p:sp>
        <p:nvSpPr>
          <p:cNvPr id="3" name="Slide Number Placeholder 2"/>
          <p:cNvSpPr>
            <a:spLocks noGrp="1"/>
          </p:cNvSpPr>
          <p:nvPr>
            <p:ph type="sldNum" sz="quarter" idx="11"/>
          </p:nvPr>
        </p:nvSpPr>
        <p:spPr>
          <a:xfrm>
            <a:off x="8305800" y="6324600"/>
            <a:ext cx="609600" cy="365125"/>
          </a:xfrm>
        </p:spPr>
        <p:txBody>
          <a:bodyPr/>
          <a:lstStyle/>
          <a:p>
            <a:pPr>
              <a:defRPr/>
            </a:pPr>
            <a:fld id="{2E7A54A2-8E24-4A11-A2C3-6261152E0FCA}" type="slidenum">
              <a:rPr lang="en-US" smtClean="0"/>
              <a:pPr>
                <a:defRPr/>
              </a:pPr>
              <a:t>55</a:t>
            </a:fld>
            <a:endParaRPr lang="en-US" dirty="0"/>
          </a:p>
        </p:txBody>
      </p:sp>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7961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pic>
        <p:nvPicPr>
          <p:cNvPr id="583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5181600"/>
            <a:ext cx="61325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09788"/>
            <a:ext cx="60642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ChangeArrowheads="1"/>
          </p:cNvSpPr>
          <p:nvPr/>
        </p:nvSpPr>
        <p:spPr bwMode="auto">
          <a:xfrm>
            <a:off x="457200" y="4572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latin typeface="Georgia" pitchFamily="18" charset="0"/>
              </a:rPr>
              <a:t>System Performance by Strand</a:t>
            </a:r>
          </a:p>
        </p:txBody>
      </p:sp>
      <p:sp>
        <p:nvSpPr>
          <p:cNvPr id="58373" name="Rectangle 3"/>
          <p:cNvSpPr>
            <a:spLocks noChangeArrowheads="1"/>
          </p:cNvSpPr>
          <p:nvPr/>
        </p:nvSpPr>
        <p:spPr bwMode="auto">
          <a:xfrm>
            <a:off x="234950" y="1122363"/>
            <a:ext cx="243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The total number of students evaluated in each content area and strand</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8374" name="Rectangle 3"/>
          <p:cNvSpPr>
            <a:spLocks noChangeArrowheads="1"/>
          </p:cNvSpPr>
          <p:nvPr/>
        </p:nvSpPr>
        <p:spPr bwMode="auto">
          <a:xfrm>
            <a:off x="5302250" y="1125538"/>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The number and percent at each score point for each dimension</a:t>
            </a:r>
          </a:p>
          <a:p>
            <a:pPr marL="342900" indent="-342900" eaLnBrk="0" hangingPunct="0">
              <a:lnSpc>
                <a:spcPct val="90000"/>
              </a:lnSpc>
              <a:spcBef>
                <a:spcPct val="20000"/>
              </a:spcBef>
              <a:buFont typeface="Wingdings" pitchFamily="2" charset="2"/>
              <a:buChar char="v"/>
            </a:pPr>
            <a:endParaRPr lang="en-US" sz="1600" b="1"/>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8375" name="Rectangle 3"/>
          <p:cNvSpPr>
            <a:spLocks noChangeArrowheads="1"/>
          </p:cNvSpPr>
          <p:nvPr/>
        </p:nvSpPr>
        <p:spPr bwMode="auto">
          <a:xfrm>
            <a:off x="304800" y="349091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Strands</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8376" name="Rectangle 3"/>
          <p:cNvSpPr>
            <a:spLocks noChangeArrowheads="1"/>
          </p:cNvSpPr>
          <p:nvPr/>
        </p:nvSpPr>
        <p:spPr bwMode="auto">
          <a:xfrm>
            <a:off x="298450" y="4762500"/>
            <a:ext cx="220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Wingdings" pitchFamily="2" charset="2"/>
              <a:buChar char="v"/>
            </a:pPr>
            <a:r>
              <a:rPr lang="en-US" sz="1600" b="1"/>
              <a:t>Table summarizing student performance for  Generalization</a:t>
            </a:r>
          </a:p>
          <a:p>
            <a:pPr marL="342900" indent="-342900" eaLnBrk="0" hangingPunct="0">
              <a:spcBef>
                <a:spcPct val="20000"/>
              </a:spcBef>
              <a:buFont typeface="Wingdings" pitchFamily="2" charset="2"/>
              <a:buNone/>
            </a:pPr>
            <a:endParaRPr lang="en-US" sz="1600" b="1"/>
          </a:p>
          <a:p>
            <a:pPr marL="342900" indent="-342900" eaLnBrk="0" hangingPunct="0">
              <a:spcBef>
                <a:spcPct val="20000"/>
              </a:spcBef>
              <a:buFont typeface="Wingdings" pitchFamily="2" charset="2"/>
              <a:buChar char="v"/>
            </a:pPr>
            <a:endParaRPr lang="en-US" sz="1600" b="1"/>
          </a:p>
        </p:txBody>
      </p:sp>
      <p:sp>
        <p:nvSpPr>
          <p:cNvPr id="58377" name="Line 19"/>
          <p:cNvSpPr>
            <a:spLocks noChangeShapeType="1"/>
          </p:cNvSpPr>
          <p:nvPr/>
        </p:nvSpPr>
        <p:spPr bwMode="auto">
          <a:xfrm>
            <a:off x="2286000" y="5334000"/>
            <a:ext cx="838200" cy="1000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378" name="Line 18"/>
          <p:cNvSpPr>
            <a:spLocks noChangeShapeType="1"/>
          </p:cNvSpPr>
          <p:nvPr/>
        </p:nvSpPr>
        <p:spPr bwMode="auto">
          <a:xfrm>
            <a:off x="2790825" y="1728788"/>
            <a:ext cx="1752600" cy="7620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9" name="Line 19"/>
          <p:cNvSpPr>
            <a:spLocks noChangeShapeType="1"/>
          </p:cNvSpPr>
          <p:nvPr/>
        </p:nvSpPr>
        <p:spPr bwMode="auto">
          <a:xfrm>
            <a:off x="1181100" y="3810000"/>
            <a:ext cx="962025"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0" name="Oval 20"/>
          <p:cNvSpPr>
            <a:spLocks noChangeArrowheads="1"/>
          </p:cNvSpPr>
          <p:nvPr/>
        </p:nvSpPr>
        <p:spPr bwMode="auto">
          <a:xfrm>
            <a:off x="5638800" y="2286000"/>
            <a:ext cx="2209800" cy="7620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1172A52-000D-4624-A73C-434E7F819BCB}"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a:xfrm>
            <a:off x="1371600" y="2514600"/>
            <a:ext cx="6477000" cy="685800"/>
          </a:xfrm>
        </p:spPr>
        <p:txBody>
          <a:bodyPr/>
          <a:lstStyle/>
          <a:p>
            <a:pPr eaLnBrk="1" hangingPunct="1"/>
            <a:r>
              <a:rPr lang="en-US" sz="4000" smtClean="0">
                <a:latin typeface="Arial" charset="0"/>
                <a:cs typeface="Arial" charset="0"/>
              </a:rPr>
              <a:t>Interpreting GAA Scores</a:t>
            </a:r>
          </a:p>
        </p:txBody>
      </p:sp>
      <p:sp>
        <p:nvSpPr>
          <p:cNvPr id="3" name="Slide Number Placeholder 2"/>
          <p:cNvSpPr>
            <a:spLocks noGrp="1"/>
          </p:cNvSpPr>
          <p:nvPr>
            <p:ph type="sldNum" sz="quarter" idx="11"/>
          </p:nvPr>
        </p:nvSpPr>
        <p:spPr/>
        <p:txBody>
          <a:bodyPr/>
          <a:lstStyle/>
          <a:p>
            <a:pPr>
              <a:defRPr/>
            </a:pPr>
            <a:fld id="{EBFFB830-4829-4312-B267-BB9F96EE4784}"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8610600" y="30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 name="Slide Number Placeholder 2"/>
          <p:cNvSpPr>
            <a:spLocks noGrp="1"/>
          </p:cNvSpPr>
          <p:nvPr>
            <p:ph type="sldNum" sz="quarter" idx="11"/>
          </p:nvPr>
        </p:nvSpPr>
        <p:spPr>
          <a:xfrm>
            <a:off x="8199438" y="6019800"/>
            <a:ext cx="609600" cy="365125"/>
          </a:xfrm>
        </p:spPr>
        <p:txBody>
          <a:bodyPr/>
          <a:lstStyle/>
          <a:p>
            <a:pPr>
              <a:defRPr/>
            </a:pPr>
            <a:fld id="{B267ABF9-2EC8-4321-AC7D-D41737287D74}" type="slidenum">
              <a:rPr lang="en-US" smtClean="0"/>
              <a:pPr>
                <a:defRPr/>
              </a:pPr>
              <a:t>58</a:t>
            </a:fld>
            <a:endParaRPr lang="en-US" dirty="0"/>
          </a:p>
        </p:txBody>
      </p:sp>
      <p:sp>
        <p:nvSpPr>
          <p:cNvPr id="60420" name="Rectangle 2"/>
          <p:cNvSpPr txBox="1">
            <a:spLocks/>
          </p:cNvSpPr>
          <p:nvPr/>
        </p:nvSpPr>
        <p:spPr bwMode="auto">
          <a:xfrm>
            <a:off x="457200" y="304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latin typeface="Georgia" pitchFamily="18" charset="0"/>
              </a:rPr>
              <a:t>GAA Score Interpretation Guide</a:t>
            </a:r>
          </a:p>
        </p:txBody>
      </p:sp>
      <p:pic>
        <p:nvPicPr>
          <p:cNvPr id="6042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5003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54650" y="1066800"/>
            <a:ext cx="3536950" cy="2678113"/>
          </a:xfrm>
          <a:prstGeom prst="rect">
            <a:avLst/>
          </a:prstGeom>
          <a:noFill/>
        </p:spPr>
        <p:txBody>
          <a:bodyPr>
            <a:spAutoFit/>
          </a:bodyPr>
          <a:lstStyle/>
          <a:p>
            <a:pPr>
              <a:defRPr/>
            </a:pPr>
            <a:r>
              <a:rPr lang="en-US" sz="2400" dirty="0">
                <a:latin typeface="+mn-lt"/>
              </a:rPr>
              <a:t>The purpose of this guide is to provide system and school personnel with information to interpret reports and data related to the Georgia Alternate Assessment (GAA).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609600"/>
            <a:ext cx="8229600" cy="609600"/>
          </a:xfrm>
        </p:spPr>
        <p:txBody>
          <a:bodyPr/>
          <a:lstStyle/>
          <a:p>
            <a:pPr eaLnBrk="1" hangingPunct="1"/>
            <a:r>
              <a:rPr lang="en-US" sz="3200" smtClean="0">
                <a:latin typeface="Georgia" pitchFamily="18" charset="0"/>
              </a:rPr>
              <a:t>GAA Performance Level Classification</a:t>
            </a:r>
          </a:p>
        </p:txBody>
      </p:sp>
      <p:sp>
        <p:nvSpPr>
          <p:cNvPr id="61443" name="Rectangle 3"/>
          <p:cNvSpPr>
            <a:spLocks noGrp="1" noChangeArrowheads="1"/>
          </p:cNvSpPr>
          <p:nvPr>
            <p:ph type="body" idx="4294967295"/>
          </p:nvPr>
        </p:nvSpPr>
        <p:spPr>
          <a:xfrm>
            <a:off x="457200" y="1676400"/>
            <a:ext cx="8229600" cy="4525963"/>
          </a:xfrm>
        </p:spPr>
        <p:txBody>
          <a:bodyPr/>
          <a:lstStyle/>
          <a:p>
            <a:pPr eaLnBrk="1" hangingPunct="1">
              <a:lnSpc>
                <a:spcPct val="90000"/>
              </a:lnSpc>
            </a:pPr>
            <a:r>
              <a:rPr lang="en-US" sz="2400" smtClean="0"/>
              <a:t>Performance level standards were approved by the State Superintendent of Schools and adopted by the State Board of Education in May 2007. The same standards have been applied throughout all operational assessments.</a:t>
            </a:r>
          </a:p>
          <a:p>
            <a:pPr eaLnBrk="1" hangingPunct="1">
              <a:lnSpc>
                <a:spcPct val="90000"/>
              </a:lnSpc>
            </a:pPr>
            <a:r>
              <a:rPr lang="en-US" sz="2400" smtClean="0"/>
              <a:t>Standards were set by content area and grade band.</a:t>
            </a:r>
            <a:r>
              <a:rPr lang="en-US" sz="2000" smtClean="0"/>
              <a:t> </a:t>
            </a:r>
          </a:p>
          <a:p>
            <a:pPr eaLnBrk="1" hangingPunct="1">
              <a:lnSpc>
                <a:spcPct val="90000"/>
              </a:lnSpc>
              <a:spcBef>
                <a:spcPct val="50000"/>
              </a:spcBef>
            </a:pPr>
            <a:r>
              <a:rPr lang="en-US" sz="2400" smtClean="0"/>
              <a:t>Four grade bands were identified based on similarity of their content and skills inherent in the curriculum standards:</a:t>
            </a:r>
          </a:p>
          <a:p>
            <a:pPr lvl="1" eaLnBrk="1" hangingPunct="1">
              <a:lnSpc>
                <a:spcPct val="90000"/>
              </a:lnSpc>
              <a:buFont typeface="Wingdings" pitchFamily="2" charset="2"/>
              <a:buChar char="v"/>
            </a:pPr>
            <a:r>
              <a:rPr lang="en-US" sz="2000" smtClean="0"/>
              <a:t>Kindergarten </a:t>
            </a:r>
          </a:p>
          <a:p>
            <a:pPr lvl="1" eaLnBrk="1" hangingPunct="1">
              <a:lnSpc>
                <a:spcPct val="90000"/>
              </a:lnSpc>
              <a:buFont typeface="Wingdings" pitchFamily="2" charset="2"/>
              <a:buChar char="v"/>
            </a:pPr>
            <a:r>
              <a:rPr lang="en-US" sz="2000" smtClean="0"/>
              <a:t>Grades 3 – 5</a:t>
            </a:r>
          </a:p>
          <a:p>
            <a:pPr lvl="1" eaLnBrk="1" hangingPunct="1">
              <a:lnSpc>
                <a:spcPct val="90000"/>
              </a:lnSpc>
              <a:buFont typeface="Wingdings" pitchFamily="2" charset="2"/>
              <a:buChar char="v"/>
            </a:pPr>
            <a:r>
              <a:rPr lang="en-US" sz="2000" smtClean="0"/>
              <a:t>Grades 6 – 8</a:t>
            </a:r>
          </a:p>
          <a:p>
            <a:pPr lvl="1" eaLnBrk="1" hangingPunct="1">
              <a:lnSpc>
                <a:spcPct val="90000"/>
              </a:lnSpc>
              <a:buFont typeface="Wingdings" pitchFamily="2" charset="2"/>
              <a:buChar char="v"/>
            </a:pPr>
            <a:r>
              <a:rPr lang="en-US" sz="2000" smtClean="0"/>
              <a:t>High School</a:t>
            </a:r>
          </a:p>
          <a:p>
            <a:pPr eaLnBrk="1" hangingPunct="1">
              <a:lnSpc>
                <a:spcPct val="90000"/>
              </a:lnSpc>
            </a:pPr>
            <a:endParaRPr lang="en-US" sz="2400" smtClean="0"/>
          </a:p>
        </p:txBody>
      </p:sp>
      <p:sp>
        <p:nvSpPr>
          <p:cNvPr id="3" name="Slide Number Placeholder 2"/>
          <p:cNvSpPr>
            <a:spLocks noGrp="1"/>
          </p:cNvSpPr>
          <p:nvPr>
            <p:ph type="sldNum" sz="quarter" idx="11"/>
          </p:nvPr>
        </p:nvSpPr>
        <p:spPr/>
        <p:txBody>
          <a:bodyPr/>
          <a:lstStyle/>
          <a:p>
            <a:pPr>
              <a:defRPr/>
            </a:pPr>
            <a:fld id="{B554C677-B8AF-4D4E-9EA4-DF71F869D2AE}"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idx="4294967295"/>
          </p:nvPr>
        </p:nvSpPr>
        <p:spPr>
          <a:xfrm>
            <a:off x="457200" y="381000"/>
            <a:ext cx="8229600" cy="533400"/>
          </a:xfrm>
        </p:spPr>
        <p:txBody>
          <a:bodyPr/>
          <a:lstStyle/>
          <a:p>
            <a:pPr eaLnBrk="1" hangingPunct="1"/>
            <a:r>
              <a:rPr lang="en-US" sz="3200" smtClean="0">
                <a:latin typeface="Georgia" pitchFamily="18" charset="0"/>
              </a:rPr>
              <a:t>Rubric Dimensions</a:t>
            </a:r>
          </a:p>
        </p:txBody>
      </p:sp>
      <p:sp>
        <p:nvSpPr>
          <p:cNvPr id="7171" name="Rectangle 6"/>
          <p:cNvSpPr>
            <a:spLocks noGrp="1" noChangeArrowheads="1"/>
          </p:cNvSpPr>
          <p:nvPr>
            <p:ph type="body" idx="4294967295"/>
          </p:nvPr>
        </p:nvSpPr>
        <p:spPr>
          <a:xfrm>
            <a:off x="457200" y="990600"/>
            <a:ext cx="8229600" cy="5257800"/>
          </a:xfrm>
        </p:spPr>
        <p:txBody>
          <a:bodyPr/>
          <a:lstStyle/>
          <a:p>
            <a:pPr eaLnBrk="1" hangingPunct="1">
              <a:lnSpc>
                <a:spcPct val="80000"/>
              </a:lnSpc>
            </a:pPr>
            <a:r>
              <a:rPr lang="en-US" sz="2000" smtClean="0">
                <a:latin typeface="Arial" charset="0"/>
              </a:rPr>
              <a:t>Fidelity to Standard: </a:t>
            </a:r>
          </a:p>
          <a:p>
            <a:pPr lvl="1" eaLnBrk="1" hangingPunct="1">
              <a:lnSpc>
                <a:spcPct val="80000"/>
              </a:lnSpc>
              <a:buFont typeface="Wingdings" pitchFamily="2" charset="2"/>
              <a:buChar char="v"/>
            </a:pPr>
            <a:r>
              <a:rPr lang="en-US" sz="1600" b="1" smtClean="0">
                <a:latin typeface="Arial" charset="0"/>
              </a:rPr>
              <a:t>A dimension of the scoring rubric that assesses the degree to which the instructional activity, as demonstrated by student work, addresses the grade-level standard.</a:t>
            </a:r>
          </a:p>
          <a:p>
            <a:pPr lvl="1" eaLnBrk="1" hangingPunct="1">
              <a:lnSpc>
                <a:spcPct val="80000"/>
              </a:lnSpc>
              <a:buFont typeface="Arial" charset="0"/>
              <a:buNone/>
            </a:pPr>
            <a:endParaRPr lang="en-US" sz="800" b="1" smtClean="0">
              <a:latin typeface="Arial" charset="0"/>
            </a:endParaRPr>
          </a:p>
          <a:p>
            <a:pPr eaLnBrk="1" hangingPunct="1">
              <a:lnSpc>
                <a:spcPct val="80000"/>
              </a:lnSpc>
            </a:pPr>
            <a:r>
              <a:rPr lang="en-US" sz="2000" smtClean="0">
                <a:latin typeface="Arial" charset="0"/>
              </a:rPr>
              <a:t>Context: </a:t>
            </a:r>
          </a:p>
          <a:p>
            <a:pPr lvl="1" eaLnBrk="1" hangingPunct="1">
              <a:lnSpc>
                <a:spcPct val="80000"/>
              </a:lnSpc>
              <a:buFont typeface="Wingdings" pitchFamily="2" charset="2"/>
              <a:buChar char="v"/>
            </a:pPr>
            <a:r>
              <a:rPr lang="en-US" sz="1600" b="1" smtClean="0">
                <a:latin typeface="Arial" charset="0"/>
              </a:rPr>
              <a:t>A dimension of the scoring rubric that assesses the degree to which the student work exhibits the use of grade-appropriate materials that reflect a purposeful and natural/real-world application.</a:t>
            </a:r>
          </a:p>
          <a:p>
            <a:pPr lvl="1" eaLnBrk="1" hangingPunct="1">
              <a:lnSpc>
                <a:spcPct val="80000"/>
              </a:lnSpc>
              <a:buFont typeface="Arial" charset="0"/>
              <a:buNone/>
            </a:pPr>
            <a:endParaRPr lang="en-US" sz="800" b="1" smtClean="0">
              <a:latin typeface="Arial" charset="0"/>
            </a:endParaRPr>
          </a:p>
          <a:p>
            <a:pPr eaLnBrk="1" hangingPunct="1">
              <a:lnSpc>
                <a:spcPct val="80000"/>
              </a:lnSpc>
            </a:pPr>
            <a:r>
              <a:rPr lang="en-US" sz="2000" smtClean="0">
                <a:latin typeface="Arial" charset="0"/>
              </a:rPr>
              <a:t>Achievement/Progress: </a:t>
            </a:r>
          </a:p>
          <a:p>
            <a:pPr lvl="1" eaLnBrk="1" hangingPunct="1">
              <a:lnSpc>
                <a:spcPct val="80000"/>
              </a:lnSpc>
              <a:buFont typeface="Wingdings" pitchFamily="2" charset="2"/>
              <a:buChar char="v"/>
            </a:pPr>
            <a:r>
              <a:rPr lang="en-US" sz="1600" b="1" smtClean="0">
                <a:latin typeface="Arial" charset="0"/>
              </a:rPr>
              <a:t>A dimension of the scoring rubric that assesses the measurable, forward movement of a student’s performance of a standards-based instructional task as documented by increased proficiency over time. Progress will be assessed from the first collection period, which will demonstrate the student’s initial skill level, to the second collection period, which will demonstrate a more advanced level of skill development.</a:t>
            </a:r>
          </a:p>
          <a:p>
            <a:pPr lvl="1" eaLnBrk="1" hangingPunct="1">
              <a:lnSpc>
                <a:spcPct val="80000"/>
              </a:lnSpc>
              <a:buFont typeface="Arial" charset="0"/>
              <a:buNone/>
            </a:pPr>
            <a:endParaRPr lang="en-US" sz="800" b="1" smtClean="0">
              <a:latin typeface="Arial" charset="0"/>
            </a:endParaRPr>
          </a:p>
          <a:p>
            <a:pPr eaLnBrk="1" hangingPunct="1">
              <a:lnSpc>
                <a:spcPct val="80000"/>
              </a:lnSpc>
            </a:pPr>
            <a:r>
              <a:rPr lang="en-US" sz="2000" smtClean="0">
                <a:latin typeface="Arial" charset="0"/>
              </a:rPr>
              <a:t>Generalization: </a:t>
            </a:r>
          </a:p>
          <a:p>
            <a:pPr lvl="1" eaLnBrk="1" hangingPunct="1">
              <a:lnSpc>
                <a:spcPct val="80000"/>
              </a:lnSpc>
              <a:buFont typeface="Wingdings" pitchFamily="2" charset="2"/>
              <a:buChar char="v"/>
            </a:pPr>
            <a:r>
              <a:rPr lang="en-US" sz="1600" b="1" smtClean="0">
                <a:latin typeface="Arial" charset="0"/>
              </a:rPr>
              <a:t>A dimension of the scoring rubric that assesses the student’s opportunity to apply learned skills in other settings and with various individuals in addition to the teacher or paraprofessional. Generalization is scored once across the portfolio.</a:t>
            </a:r>
          </a:p>
          <a:p>
            <a:pPr eaLnBrk="1" hangingPunct="1">
              <a:lnSpc>
                <a:spcPct val="80000"/>
              </a:lnSpc>
            </a:pPr>
            <a:endParaRPr lang="en-US" sz="1600" smtClean="0">
              <a:latin typeface="Arial" charset="0"/>
            </a:endParaRPr>
          </a:p>
        </p:txBody>
      </p:sp>
      <p:sp>
        <p:nvSpPr>
          <p:cNvPr id="3" name="Slide Number Placeholder 2"/>
          <p:cNvSpPr>
            <a:spLocks noGrp="1"/>
          </p:cNvSpPr>
          <p:nvPr>
            <p:ph type="sldNum" sz="quarter" idx="11"/>
          </p:nvPr>
        </p:nvSpPr>
        <p:spPr/>
        <p:txBody>
          <a:bodyPr/>
          <a:lstStyle/>
          <a:p>
            <a:pPr>
              <a:defRPr/>
            </a:pPr>
            <a:fld id="{C9378A63-468C-4F83-95CF-9B8A9818A33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idx="4294967295"/>
          </p:nvPr>
        </p:nvSpPr>
        <p:spPr>
          <a:xfrm>
            <a:off x="457200" y="457200"/>
            <a:ext cx="8382000" cy="533400"/>
          </a:xfrm>
        </p:spPr>
        <p:txBody>
          <a:bodyPr/>
          <a:lstStyle/>
          <a:p>
            <a:pPr eaLnBrk="1" hangingPunct="1"/>
            <a:r>
              <a:rPr lang="en-US" sz="3200" smtClean="0">
                <a:latin typeface="Georgia" pitchFamily="18" charset="0"/>
              </a:rPr>
              <a:t>GAA Performance Level Classification</a:t>
            </a:r>
          </a:p>
        </p:txBody>
      </p:sp>
      <p:sp>
        <p:nvSpPr>
          <p:cNvPr id="62467" name="Rectangle 1027"/>
          <p:cNvSpPr>
            <a:spLocks noGrp="1" noChangeArrowheads="1"/>
          </p:cNvSpPr>
          <p:nvPr>
            <p:ph type="body" idx="4294967295"/>
          </p:nvPr>
        </p:nvSpPr>
        <p:spPr>
          <a:xfrm>
            <a:off x="533400" y="1219200"/>
            <a:ext cx="8305800" cy="5791200"/>
          </a:xfrm>
        </p:spPr>
        <p:txBody>
          <a:bodyPr/>
          <a:lstStyle/>
          <a:p>
            <a:pPr eaLnBrk="1" hangingPunct="1"/>
            <a:r>
              <a:rPr lang="en-US" sz="2800" smtClean="0"/>
              <a:t>To give meaning to the many different combinations of rubric scores, each was assigned a performance level determined during standard setting.</a:t>
            </a:r>
          </a:p>
          <a:p>
            <a:pPr eaLnBrk="1" hangingPunct="1"/>
            <a:r>
              <a:rPr lang="en-US" sz="2800" smtClean="0"/>
              <a:t>Performance Levels for GAA are distinguished by 3 Stages of Progress.</a:t>
            </a:r>
          </a:p>
          <a:p>
            <a:pPr eaLnBrk="1" hangingPunct="1"/>
            <a:r>
              <a:rPr lang="en-US" sz="2800" smtClean="0"/>
              <a:t>The three Stages of Progress are: </a:t>
            </a:r>
          </a:p>
          <a:p>
            <a:pPr lvl="1" eaLnBrk="1" hangingPunct="1">
              <a:buSzPct val="90000"/>
              <a:buFont typeface="Wingdings" pitchFamily="2" charset="2"/>
              <a:buChar char="v"/>
            </a:pPr>
            <a:r>
              <a:rPr lang="en-US" smtClean="0"/>
              <a:t>Extending Progress (E3)</a:t>
            </a:r>
          </a:p>
          <a:p>
            <a:pPr lvl="1" eaLnBrk="1" hangingPunct="1">
              <a:buSzPct val="90000"/>
              <a:buFont typeface="Wingdings" pitchFamily="2" charset="2"/>
              <a:buChar char="v"/>
            </a:pPr>
            <a:r>
              <a:rPr lang="en-US" smtClean="0"/>
              <a:t>Established Progress (E2)</a:t>
            </a:r>
          </a:p>
          <a:p>
            <a:pPr lvl="1" eaLnBrk="1" hangingPunct="1">
              <a:buSzPct val="90000"/>
              <a:buFont typeface="Wingdings" pitchFamily="2" charset="2"/>
              <a:buChar char="v"/>
            </a:pPr>
            <a:r>
              <a:rPr lang="en-US" smtClean="0"/>
              <a:t>Emerging Progress (E1)</a:t>
            </a:r>
          </a:p>
        </p:txBody>
      </p:sp>
      <p:sp>
        <p:nvSpPr>
          <p:cNvPr id="3" name="Slide Number Placeholder 2"/>
          <p:cNvSpPr>
            <a:spLocks noGrp="1"/>
          </p:cNvSpPr>
          <p:nvPr>
            <p:ph type="sldNum" sz="quarter" idx="11"/>
          </p:nvPr>
        </p:nvSpPr>
        <p:spPr/>
        <p:txBody>
          <a:bodyPr/>
          <a:lstStyle/>
          <a:p>
            <a:pPr>
              <a:defRPr/>
            </a:pPr>
            <a:fld id="{41D0A2C5-35AA-43C3-A763-DAB9BF1620DF}"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8610600" y="30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 name="Slide Number Placeholder 2"/>
          <p:cNvSpPr>
            <a:spLocks noGrp="1"/>
          </p:cNvSpPr>
          <p:nvPr>
            <p:ph type="sldNum" sz="quarter" idx="11"/>
          </p:nvPr>
        </p:nvSpPr>
        <p:spPr/>
        <p:txBody>
          <a:bodyPr/>
          <a:lstStyle/>
          <a:p>
            <a:pPr>
              <a:defRPr/>
            </a:pPr>
            <a:fld id="{7EF638EC-73F1-46BC-9B07-3D5211891762}" type="slidenum">
              <a:rPr lang="en-US" smtClean="0"/>
              <a:pPr>
                <a:defRPr/>
              </a:pPr>
              <a:t>61</a:t>
            </a:fld>
            <a:endParaRPr lang="en-US" dirty="0"/>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0488"/>
            <a:ext cx="75438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762000"/>
            <a:ext cx="8229600" cy="533400"/>
          </a:xfrm>
        </p:spPr>
        <p:txBody>
          <a:bodyPr/>
          <a:lstStyle/>
          <a:p>
            <a:pPr eaLnBrk="1" hangingPunct="1"/>
            <a:r>
              <a:rPr lang="en-US" sz="3200" smtClean="0">
                <a:latin typeface="Georgia" pitchFamily="18" charset="0"/>
              </a:rPr>
              <a:t>GAA Performance Level Classification</a:t>
            </a:r>
          </a:p>
        </p:txBody>
      </p:sp>
      <p:sp>
        <p:nvSpPr>
          <p:cNvPr id="64515" name="Rectangle 3"/>
          <p:cNvSpPr>
            <a:spLocks noGrp="1" noChangeArrowheads="1"/>
          </p:cNvSpPr>
          <p:nvPr>
            <p:ph type="body" idx="4294967295"/>
          </p:nvPr>
        </p:nvSpPr>
        <p:spPr>
          <a:xfrm>
            <a:off x="457200" y="1905000"/>
            <a:ext cx="8077200" cy="4525963"/>
          </a:xfrm>
        </p:spPr>
        <p:txBody>
          <a:bodyPr/>
          <a:lstStyle/>
          <a:p>
            <a:pPr eaLnBrk="1" hangingPunct="1">
              <a:spcBef>
                <a:spcPct val="40000"/>
              </a:spcBef>
            </a:pPr>
            <a:r>
              <a:rPr lang="en-US" sz="2800" smtClean="0">
                <a:latin typeface="Arial" charset="0"/>
                <a:cs typeface="Arial" charset="0"/>
              </a:rPr>
              <a:t>Stages of Progress are indicated in a chart in the Score Interpretation Guide by an alphanumeric code:</a:t>
            </a:r>
            <a:endParaRPr lang="en-US" sz="1200" smtClean="0">
              <a:latin typeface="Arial" charset="0"/>
              <a:cs typeface="Arial" charset="0"/>
            </a:endParaRPr>
          </a:p>
          <a:p>
            <a:pPr eaLnBrk="1" hangingPunct="1">
              <a:spcBef>
                <a:spcPct val="40000"/>
              </a:spcBef>
              <a:buFont typeface="Arial" charset="0"/>
              <a:buNone/>
            </a:pPr>
            <a:endParaRPr lang="en-US" sz="1200" smtClean="0">
              <a:latin typeface="Arial" charset="0"/>
              <a:cs typeface="Arial" charset="0"/>
            </a:endParaRPr>
          </a:p>
          <a:p>
            <a:pPr lvl="1" eaLnBrk="1" hangingPunct="1">
              <a:buFont typeface="Wingdings" pitchFamily="2" charset="2"/>
              <a:buNone/>
            </a:pPr>
            <a:r>
              <a:rPr lang="en-US" sz="2400" smtClean="0">
                <a:latin typeface="Arial" charset="0"/>
                <a:cs typeface="Arial" charset="0"/>
              </a:rPr>
              <a:t>	E1 = Emerging Progress (Basic/Does Not Meet)</a:t>
            </a:r>
          </a:p>
          <a:p>
            <a:pPr lvl="1" eaLnBrk="1" hangingPunct="1">
              <a:buFont typeface="Arial" charset="0"/>
              <a:buNone/>
            </a:pPr>
            <a:r>
              <a:rPr lang="en-US" sz="2400" smtClean="0">
                <a:latin typeface="Arial" charset="0"/>
                <a:cs typeface="Arial" charset="0"/>
              </a:rPr>
              <a:t>	E2 = Established Progress (Proficient/Meets)</a:t>
            </a:r>
          </a:p>
          <a:p>
            <a:pPr lvl="1" eaLnBrk="1" hangingPunct="1">
              <a:buFont typeface="Arial" charset="0"/>
              <a:buNone/>
            </a:pPr>
            <a:r>
              <a:rPr lang="en-US" sz="2400" smtClean="0">
                <a:latin typeface="Arial" charset="0"/>
                <a:cs typeface="Arial" charset="0"/>
              </a:rPr>
              <a:t>	E3 = Extending Progress (Advanced/Exceeds)</a:t>
            </a:r>
          </a:p>
          <a:p>
            <a:pPr eaLnBrk="1" hangingPunct="1"/>
            <a:endParaRPr lang="en-US" smtClean="0"/>
          </a:p>
        </p:txBody>
      </p:sp>
      <p:sp>
        <p:nvSpPr>
          <p:cNvPr id="3" name="Slide Number Placeholder 2"/>
          <p:cNvSpPr>
            <a:spLocks noGrp="1"/>
          </p:cNvSpPr>
          <p:nvPr>
            <p:ph type="sldNum" sz="quarter" idx="11"/>
          </p:nvPr>
        </p:nvSpPr>
        <p:spPr/>
        <p:txBody>
          <a:bodyPr/>
          <a:lstStyle/>
          <a:p>
            <a:pPr>
              <a:defRPr/>
            </a:pPr>
            <a:fld id="{BA618237-6C7E-4C78-A116-1E2A08297115}"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457200" y="685800"/>
            <a:ext cx="8229600" cy="487363"/>
          </a:xfrm>
        </p:spPr>
        <p:txBody>
          <a:bodyPr/>
          <a:lstStyle/>
          <a:p>
            <a:pPr eaLnBrk="1" hangingPunct="1"/>
            <a:r>
              <a:rPr lang="en-US" sz="3200" smtClean="0">
                <a:latin typeface="Georgia" pitchFamily="18" charset="0"/>
              </a:rPr>
              <a:t>GAA Performance Level Classification</a:t>
            </a:r>
          </a:p>
        </p:txBody>
      </p:sp>
      <p:sp>
        <p:nvSpPr>
          <p:cNvPr id="65539" name="Rectangle 3"/>
          <p:cNvSpPr>
            <a:spLocks noGrp="1" noChangeArrowheads="1"/>
          </p:cNvSpPr>
          <p:nvPr>
            <p:ph type="body" idx="4294967295"/>
          </p:nvPr>
        </p:nvSpPr>
        <p:spPr>
          <a:xfrm>
            <a:off x="457200" y="1676400"/>
            <a:ext cx="8229600" cy="4525963"/>
          </a:xfrm>
        </p:spPr>
        <p:txBody>
          <a:bodyPr/>
          <a:lstStyle/>
          <a:p>
            <a:pPr eaLnBrk="1" hangingPunct="1"/>
            <a:r>
              <a:rPr lang="en-US" sz="2800" smtClean="0">
                <a:latin typeface="Arial" charset="0"/>
                <a:cs typeface="Arial" charset="0"/>
              </a:rPr>
              <a:t>Refer to the chart on pages 32–36 of the Score Interpretation Guide to look up a student’s          Stage of Progress.</a:t>
            </a:r>
          </a:p>
          <a:p>
            <a:pPr eaLnBrk="1" hangingPunct="1">
              <a:spcBef>
                <a:spcPct val="50000"/>
              </a:spcBef>
            </a:pPr>
            <a:r>
              <a:rPr lang="en-US" sz="2800" smtClean="0">
                <a:latin typeface="Arial" charset="0"/>
                <a:cs typeface="Arial" charset="0"/>
              </a:rPr>
              <a:t>The chart displays:</a:t>
            </a:r>
          </a:p>
          <a:p>
            <a:pPr lvl="1" eaLnBrk="1" hangingPunct="1">
              <a:buFont typeface="Wingdings" pitchFamily="2" charset="2"/>
              <a:buChar char="v"/>
            </a:pPr>
            <a:r>
              <a:rPr lang="en-US" sz="2400" smtClean="0">
                <a:latin typeface="Arial" charset="0"/>
                <a:cs typeface="Arial" charset="0"/>
              </a:rPr>
              <a:t>a row for each possible score</a:t>
            </a:r>
          </a:p>
          <a:p>
            <a:pPr lvl="1" eaLnBrk="1" hangingPunct="1">
              <a:buFont typeface="Wingdings" pitchFamily="2" charset="2"/>
              <a:buChar char="v"/>
            </a:pPr>
            <a:r>
              <a:rPr lang="en-US" sz="2400" smtClean="0">
                <a:latin typeface="Arial" charset="0"/>
                <a:cs typeface="Arial" charset="0"/>
              </a:rPr>
              <a:t>a column for each content area and grade band combination.</a:t>
            </a:r>
          </a:p>
          <a:p>
            <a:pPr eaLnBrk="1" hangingPunct="1"/>
            <a:endParaRPr lang="en-US" sz="2400" smtClean="0"/>
          </a:p>
        </p:txBody>
      </p:sp>
      <p:sp>
        <p:nvSpPr>
          <p:cNvPr id="3" name="Slide Number Placeholder 2"/>
          <p:cNvSpPr>
            <a:spLocks noGrp="1"/>
          </p:cNvSpPr>
          <p:nvPr>
            <p:ph type="sldNum" sz="quarter" idx="11"/>
          </p:nvPr>
        </p:nvSpPr>
        <p:spPr/>
        <p:txBody>
          <a:bodyPr/>
          <a:lstStyle/>
          <a:p>
            <a:pPr>
              <a:defRPr/>
            </a:pPr>
            <a:fld id="{82A75270-AD6B-491D-85DE-1AC5DD46F120}"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0" y="5211763"/>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Generalization</a:t>
            </a:r>
          </a:p>
        </p:txBody>
      </p:sp>
      <p:sp>
        <p:nvSpPr>
          <p:cNvPr id="66563" name="Text Box 3"/>
          <p:cNvSpPr txBox="1">
            <a:spLocks noChangeArrowheads="1"/>
          </p:cNvSpPr>
          <p:nvPr/>
        </p:nvSpPr>
        <p:spPr bwMode="auto">
          <a:xfrm>
            <a:off x="3733800" y="427672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Achievement/Progress</a:t>
            </a:r>
          </a:p>
        </p:txBody>
      </p:sp>
      <p:sp>
        <p:nvSpPr>
          <p:cNvPr id="66564" name="Text Box 4"/>
          <p:cNvSpPr txBox="1">
            <a:spLocks noChangeArrowheads="1"/>
          </p:cNvSpPr>
          <p:nvPr/>
        </p:nvSpPr>
        <p:spPr bwMode="auto">
          <a:xfrm>
            <a:off x="2895600" y="337185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Context</a:t>
            </a:r>
          </a:p>
        </p:txBody>
      </p:sp>
      <p:sp>
        <p:nvSpPr>
          <p:cNvPr id="66565" name="Rectangle 5"/>
          <p:cNvSpPr>
            <a:spLocks noGrp="1" noChangeArrowheads="1"/>
          </p:cNvSpPr>
          <p:nvPr>
            <p:ph type="title" idx="4294967295"/>
          </p:nvPr>
        </p:nvSpPr>
        <p:spPr>
          <a:xfrm>
            <a:off x="438150" y="685800"/>
            <a:ext cx="8229600" cy="487363"/>
          </a:xfrm>
        </p:spPr>
        <p:txBody>
          <a:bodyPr/>
          <a:lstStyle/>
          <a:p>
            <a:pPr eaLnBrk="1" hangingPunct="1"/>
            <a:r>
              <a:rPr lang="en-US" sz="3200" smtClean="0">
                <a:latin typeface="Georgia" pitchFamily="18" charset="0"/>
              </a:rPr>
              <a:t>GAA Performance Level Classification</a:t>
            </a:r>
          </a:p>
        </p:txBody>
      </p:sp>
      <p:sp>
        <p:nvSpPr>
          <p:cNvPr id="66566" name="Rectangle 6"/>
          <p:cNvSpPr>
            <a:spLocks noGrp="1" noChangeArrowheads="1"/>
          </p:cNvSpPr>
          <p:nvPr>
            <p:ph type="body" idx="4294967295"/>
          </p:nvPr>
        </p:nvSpPr>
        <p:spPr>
          <a:xfrm>
            <a:off x="457200" y="1447800"/>
            <a:ext cx="8229600" cy="990600"/>
          </a:xfrm>
        </p:spPr>
        <p:txBody>
          <a:bodyPr/>
          <a:lstStyle/>
          <a:p>
            <a:pPr eaLnBrk="1" hangingPunct="1"/>
            <a:r>
              <a:rPr lang="en-US" sz="2800" smtClean="0">
                <a:latin typeface="Arial" charset="0"/>
                <a:cs typeface="Arial" charset="0"/>
              </a:rPr>
              <a:t>Score patterns are organized by rubric dimension, reading left to right:</a:t>
            </a:r>
          </a:p>
        </p:txBody>
      </p:sp>
      <p:sp>
        <p:nvSpPr>
          <p:cNvPr id="66567" name="Text Box 7"/>
          <p:cNvSpPr txBox="1">
            <a:spLocks noChangeArrowheads="1"/>
          </p:cNvSpPr>
          <p:nvPr/>
        </p:nvSpPr>
        <p:spPr bwMode="auto">
          <a:xfrm>
            <a:off x="2438400" y="27289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a:t>
            </a:r>
          </a:p>
        </p:txBody>
      </p:sp>
      <p:sp>
        <p:nvSpPr>
          <p:cNvPr id="66568" name="Text Box 8"/>
          <p:cNvSpPr txBox="1">
            <a:spLocks noChangeArrowheads="1"/>
          </p:cNvSpPr>
          <p:nvPr/>
        </p:nvSpPr>
        <p:spPr bwMode="auto">
          <a:xfrm>
            <a:off x="2247900" y="2957513"/>
            <a:ext cx="118110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tIns="0" rIns="18288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accent2"/>
                </a:solidFill>
                <a:sym typeface="Wingdings 3" pitchFamily="18" charset="2"/>
              </a:rPr>
              <a:t>2</a:t>
            </a:r>
            <a:r>
              <a:rPr lang="en-US" b="1">
                <a:sym typeface="Wingdings 3" pitchFamily="18" charset="2"/>
              </a:rPr>
              <a:t>332</a:t>
            </a:r>
          </a:p>
        </p:txBody>
      </p:sp>
      <p:sp>
        <p:nvSpPr>
          <p:cNvPr id="66569" name="Text Box 9"/>
          <p:cNvSpPr txBox="1">
            <a:spLocks noChangeArrowheads="1"/>
          </p:cNvSpPr>
          <p:nvPr/>
        </p:nvSpPr>
        <p:spPr bwMode="auto">
          <a:xfrm>
            <a:off x="2057400" y="252412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Fidelity to Standard</a:t>
            </a:r>
          </a:p>
        </p:txBody>
      </p:sp>
      <p:sp>
        <p:nvSpPr>
          <p:cNvPr id="66570" name="Text Box 10"/>
          <p:cNvSpPr txBox="1">
            <a:spLocks noChangeArrowheads="1"/>
          </p:cNvSpPr>
          <p:nvPr/>
        </p:nvSpPr>
        <p:spPr bwMode="auto">
          <a:xfrm>
            <a:off x="3400425" y="35671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a:t>
            </a:r>
          </a:p>
        </p:txBody>
      </p:sp>
      <p:sp>
        <p:nvSpPr>
          <p:cNvPr id="66571" name="Text Box 11"/>
          <p:cNvSpPr txBox="1">
            <a:spLocks noChangeArrowheads="1"/>
          </p:cNvSpPr>
          <p:nvPr/>
        </p:nvSpPr>
        <p:spPr bwMode="auto">
          <a:xfrm>
            <a:off x="3086100" y="3795713"/>
            <a:ext cx="118110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tIns="0" rIns="18288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ym typeface="Wingdings 3" pitchFamily="18" charset="2"/>
              </a:rPr>
              <a:t>2</a:t>
            </a:r>
            <a:r>
              <a:rPr lang="en-US" sz="2400" b="1">
                <a:solidFill>
                  <a:schemeClr val="accent2"/>
                </a:solidFill>
                <a:sym typeface="Wingdings 3" pitchFamily="18" charset="2"/>
              </a:rPr>
              <a:t>3</a:t>
            </a:r>
            <a:r>
              <a:rPr lang="en-US" b="1">
                <a:sym typeface="Wingdings 3" pitchFamily="18" charset="2"/>
              </a:rPr>
              <a:t>32</a:t>
            </a:r>
          </a:p>
        </p:txBody>
      </p:sp>
      <p:sp>
        <p:nvSpPr>
          <p:cNvPr id="66572" name="Text Box 12"/>
          <p:cNvSpPr txBox="1">
            <a:spLocks noChangeArrowheads="1"/>
          </p:cNvSpPr>
          <p:nvPr/>
        </p:nvSpPr>
        <p:spPr bwMode="auto">
          <a:xfrm>
            <a:off x="4362450" y="44815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a:t>
            </a:r>
          </a:p>
        </p:txBody>
      </p:sp>
      <p:sp>
        <p:nvSpPr>
          <p:cNvPr id="66573" name="Text Box 13"/>
          <p:cNvSpPr txBox="1">
            <a:spLocks noChangeArrowheads="1"/>
          </p:cNvSpPr>
          <p:nvPr/>
        </p:nvSpPr>
        <p:spPr bwMode="auto">
          <a:xfrm>
            <a:off x="3924300" y="4710113"/>
            <a:ext cx="118110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tIns="0" rIns="18288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ym typeface="Wingdings 3" pitchFamily="18" charset="2"/>
              </a:rPr>
              <a:t>23</a:t>
            </a:r>
            <a:r>
              <a:rPr lang="en-US" sz="2400" b="1">
                <a:solidFill>
                  <a:schemeClr val="accent2"/>
                </a:solidFill>
                <a:sym typeface="Wingdings 3" pitchFamily="18" charset="2"/>
              </a:rPr>
              <a:t>3</a:t>
            </a:r>
            <a:r>
              <a:rPr lang="en-US" b="1">
                <a:sym typeface="Wingdings 3" pitchFamily="18" charset="2"/>
              </a:rPr>
              <a:t>2</a:t>
            </a:r>
          </a:p>
        </p:txBody>
      </p:sp>
      <p:sp>
        <p:nvSpPr>
          <p:cNvPr id="66574" name="Text Box 14"/>
          <p:cNvSpPr txBox="1">
            <a:spLocks noChangeArrowheads="1"/>
          </p:cNvSpPr>
          <p:nvPr/>
        </p:nvSpPr>
        <p:spPr bwMode="auto">
          <a:xfrm>
            <a:off x="4762500" y="5665788"/>
            <a:ext cx="118110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tIns="0" rIns="18288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ym typeface="Wingdings 3" pitchFamily="18" charset="2"/>
              </a:rPr>
              <a:t>233</a:t>
            </a:r>
            <a:r>
              <a:rPr lang="en-US" sz="2400" b="1">
                <a:solidFill>
                  <a:schemeClr val="accent2"/>
                </a:solidFill>
                <a:sym typeface="Wingdings 3" pitchFamily="18" charset="2"/>
              </a:rPr>
              <a:t>2</a:t>
            </a:r>
          </a:p>
        </p:txBody>
      </p:sp>
      <p:sp>
        <p:nvSpPr>
          <p:cNvPr id="66575" name="Text Box 15"/>
          <p:cNvSpPr txBox="1">
            <a:spLocks noChangeArrowheads="1"/>
          </p:cNvSpPr>
          <p:nvPr/>
        </p:nvSpPr>
        <p:spPr bwMode="auto">
          <a:xfrm>
            <a:off x="5334000" y="543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ym typeface="Wingdings 3" pitchFamily="18" charset="2"/>
              </a:rPr>
              <a:t></a:t>
            </a:r>
          </a:p>
        </p:txBody>
      </p:sp>
      <p:sp>
        <p:nvSpPr>
          <p:cNvPr id="3" name="Slide Number Placeholder 2"/>
          <p:cNvSpPr>
            <a:spLocks noGrp="1"/>
          </p:cNvSpPr>
          <p:nvPr>
            <p:ph type="sldNum" sz="quarter" idx="11"/>
          </p:nvPr>
        </p:nvSpPr>
        <p:spPr/>
        <p:txBody>
          <a:bodyPr/>
          <a:lstStyle/>
          <a:p>
            <a:pPr>
              <a:defRPr/>
            </a:pPr>
            <a:fld id="{94509EF8-7BED-48CE-9FE1-F17611FA5932}"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7200" y="609600"/>
            <a:ext cx="8229600" cy="563563"/>
          </a:xfrm>
        </p:spPr>
        <p:txBody>
          <a:bodyPr/>
          <a:lstStyle/>
          <a:p>
            <a:pPr eaLnBrk="1" hangingPunct="1"/>
            <a:r>
              <a:rPr lang="en-US" sz="3200" smtClean="0">
                <a:latin typeface="Georgia" pitchFamily="18" charset="0"/>
              </a:rPr>
              <a:t>GAA Performance Level Classification</a:t>
            </a:r>
          </a:p>
        </p:txBody>
      </p:sp>
      <p:sp>
        <p:nvSpPr>
          <p:cNvPr id="67587" name="Rectangle 3"/>
          <p:cNvSpPr>
            <a:spLocks noGrp="1" noChangeArrowheads="1"/>
          </p:cNvSpPr>
          <p:nvPr>
            <p:ph type="body" idx="4294967295"/>
          </p:nvPr>
        </p:nvSpPr>
        <p:spPr>
          <a:xfrm>
            <a:off x="457200" y="1374775"/>
            <a:ext cx="8229600" cy="1447800"/>
          </a:xfrm>
        </p:spPr>
        <p:txBody>
          <a:bodyPr/>
          <a:lstStyle/>
          <a:p>
            <a:pPr eaLnBrk="1" hangingPunct="1">
              <a:spcAft>
                <a:spcPct val="35000"/>
              </a:spcAft>
            </a:pPr>
            <a:r>
              <a:rPr lang="en-US" sz="2600" smtClean="0">
                <a:latin typeface="Arial" charset="0"/>
                <a:cs typeface="Arial" charset="0"/>
              </a:rPr>
              <a:t>Use the chart to look up the Stage of Progress corresponding to the Score Pattern and Content Area/ Grade Band combination.</a:t>
            </a:r>
          </a:p>
          <a:p>
            <a:pPr eaLnBrk="1" hangingPunct="1"/>
            <a:r>
              <a:rPr lang="en-US" sz="2600" smtClean="0">
                <a:latin typeface="Arial" charset="0"/>
                <a:cs typeface="Arial" charset="0"/>
              </a:rPr>
              <a:t>In this example, a 3</a:t>
            </a:r>
            <a:r>
              <a:rPr lang="en-US" sz="2600" baseline="30000" smtClean="0">
                <a:latin typeface="Arial" charset="0"/>
                <a:cs typeface="Arial" charset="0"/>
              </a:rPr>
              <a:t>rd</a:t>
            </a:r>
            <a:r>
              <a:rPr lang="en-US" sz="2600" smtClean="0">
                <a:latin typeface="Arial" charset="0"/>
                <a:cs typeface="Arial" charset="0"/>
              </a:rPr>
              <a:t> </a:t>
            </a:r>
            <a:br>
              <a:rPr lang="en-US" sz="2600" smtClean="0">
                <a:latin typeface="Arial" charset="0"/>
                <a:cs typeface="Arial" charset="0"/>
              </a:rPr>
            </a:br>
            <a:r>
              <a:rPr lang="en-US" sz="2600" smtClean="0">
                <a:latin typeface="Arial" charset="0"/>
                <a:cs typeface="Arial" charset="0"/>
              </a:rPr>
              <a:t>grade student with a </a:t>
            </a:r>
            <a:br>
              <a:rPr lang="en-US" sz="2600" smtClean="0">
                <a:latin typeface="Arial" charset="0"/>
                <a:cs typeface="Arial" charset="0"/>
              </a:rPr>
            </a:br>
            <a:r>
              <a:rPr lang="en-US" sz="2600" smtClean="0">
                <a:latin typeface="Arial" charset="0"/>
                <a:cs typeface="Arial" charset="0"/>
              </a:rPr>
              <a:t>score of 2332 has a </a:t>
            </a:r>
            <a:br>
              <a:rPr lang="en-US" sz="2600" smtClean="0">
                <a:latin typeface="Arial" charset="0"/>
                <a:cs typeface="Arial" charset="0"/>
              </a:rPr>
            </a:br>
            <a:r>
              <a:rPr lang="en-US" sz="2600" smtClean="0">
                <a:latin typeface="Arial" charset="0"/>
                <a:cs typeface="Arial" charset="0"/>
              </a:rPr>
              <a:t>Stage of Progress of </a:t>
            </a:r>
            <a:br>
              <a:rPr lang="en-US" sz="2600" smtClean="0">
                <a:latin typeface="Arial" charset="0"/>
                <a:cs typeface="Arial" charset="0"/>
              </a:rPr>
            </a:br>
            <a:r>
              <a:rPr lang="en-US" sz="2600" smtClean="0">
                <a:latin typeface="Arial" charset="0"/>
                <a:cs typeface="Arial" charset="0"/>
              </a:rPr>
              <a:t>E2, Established </a:t>
            </a:r>
            <a:br>
              <a:rPr lang="en-US" sz="2600" smtClean="0">
                <a:latin typeface="Arial" charset="0"/>
                <a:cs typeface="Arial" charset="0"/>
              </a:rPr>
            </a:br>
            <a:r>
              <a:rPr lang="en-US" sz="2600" smtClean="0">
                <a:latin typeface="Arial" charset="0"/>
                <a:cs typeface="Arial" charset="0"/>
              </a:rPr>
              <a:t>Progress, for ELA.</a:t>
            </a: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l="8626" t="56654" r="42192" b="33723"/>
          <a:stretch>
            <a:fillRect/>
          </a:stretch>
        </p:blipFill>
        <p:spPr bwMode="auto">
          <a:xfrm>
            <a:off x="4254500" y="4800600"/>
            <a:ext cx="4051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p:cNvPicPr>
            <a:picLocks noChangeAspect="1" noChangeArrowheads="1"/>
          </p:cNvPicPr>
          <p:nvPr/>
        </p:nvPicPr>
        <p:blipFill>
          <a:blip r:embed="rId3">
            <a:extLst>
              <a:ext uri="{28A0092B-C50C-407E-A947-70E740481C1C}">
                <a14:useLocalDpi xmlns:a14="http://schemas.microsoft.com/office/drawing/2010/main" val="0"/>
              </a:ext>
            </a:extLst>
          </a:blip>
          <a:srcRect l="8626" t="13724" r="42192" b="70732"/>
          <a:stretch>
            <a:fillRect/>
          </a:stretch>
        </p:blipFill>
        <p:spPr bwMode="auto">
          <a:xfrm>
            <a:off x="4241800" y="3109913"/>
            <a:ext cx="405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6"/>
          <p:cNvSpPr txBox="1">
            <a:spLocks noChangeArrowheads="1"/>
          </p:cNvSpPr>
          <p:nvPr/>
        </p:nvSpPr>
        <p:spPr bwMode="auto">
          <a:xfrm>
            <a:off x="4048125" y="5129213"/>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800">
                <a:sym typeface="Wingdings 3" pitchFamily="18" charset="2"/>
              </a:rPr>
              <a:t></a:t>
            </a:r>
          </a:p>
        </p:txBody>
      </p:sp>
      <p:sp>
        <p:nvSpPr>
          <p:cNvPr id="67591" name="Text Box 7"/>
          <p:cNvSpPr txBox="1">
            <a:spLocks noChangeArrowheads="1"/>
          </p:cNvSpPr>
          <p:nvPr/>
        </p:nvSpPr>
        <p:spPr bwMode="auto">
          <a:xfrm>
            <a:off x="6096000" y="2819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ym typeface="Wingdings 3" pitchFamily="18" charset="2"/>
              </a:rPr>
              <a:t></a:t>
            </a:r>
          </a:p>
        </p:txBody>
      </p:sp>
      <p:sp>
        <p:nvSpPr>
          <p:cNvPr id="67592" name="Freeform 8"/>
          <p:cNvSpPr>
            <a:spLocks/>
          </p:cNvSpPr>
          <p:nvPr/>
        </p:nvSpPr>
        <p:spPr bwMode="auto">
          <a:xfrm>
            <a:off x="5978525" y="5257800"/>
            <a:ext cx="727075" cy="304800"/>
          </a:xfrm>
          <a:custGeom>
            <a:avLst/>
            <a:gdLst>
              <a:gd name="T0" fmla="*/ 2147483647 w 302"/>
              <a:gd name="T1" fmla="*/ 2147483647 h 213"/>
              <a:gd name="T2" fmla="*/ 2147483647 w 302"/>
              <a:gd name="T3" fmla="*/ 2147483647 h 213"/>
              <a:gd name="T4" fmla="*/ 2147483647 w 302"/>
              <a:gd name="T5" fmla="*/ 2147483647 h 213"/>
              <a:gd name="T6" fmla="*/ 2147483647 w 302"/>
              <a:gd name="T7" fmla="*/ 2147483647 h 213"/>
              <a:gd name="T8" fmla="*/ 2147483647 w 302"/>
              <a:gd name="T9" fmla="*/ 2147483647 h 213"/>
              <a:gd name="T10" fmla="*/ 2147483647 w 302"/>
              <a:gd name="T11" fmla="*/ 2147483647 h 213"/>
              <a:gd name="T12" fmla="*/ 2147483647 w 302"/>
              <a:gd name="T13" fmla="*/ 2147483647 h 213"/>
              <a:gd name="T14" fmla="*/ 2147483647 w 302"/>
              <a:gd name="T15" fmla="*/ 2147483647 h 213"/>
              <a:gd name="T16" fmla="*/ 2147483647 w 302"/>
              <a:gd name="T17" fmla="*/ 0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213"/>
              <a:gd name="T29" fmla="*/ 302 w 30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213">
                <a:moveTo>
                  <a:pt x="80" y="72"/>
                </a:moveTo>
                <a:cubicBezTo>
                  <a:pt x="62" y="84"/>
                  <a:pt x="44" y="90"/>
                  <a:pt x="26" y="102"/>
                </a:cubicBezTo>
                <a:cubicBezTo>
                  <a:pt x="22" y="115"/>
                  <a:pt x="10" y="125"/>
                  <a:pt x="8" y="138"/>
                </a:cubicBezTo>
                <a:cubicBezTo>
                  <a:pt x="0" y="193"/>
                  <a:pt x="114" y="200"/>
                  <a:pt x="146" y="204"/>
                </a:cubicBezTo>
                <a:cubicBezTo>
                  <a:pt x="272" y="191"/>
                  <a:pt x="262" y="213"/>
                  <a:pt x="302" y="132"/>
                </a:cubicBezTo>
                <a:cubicBezTo>
                  <a:pt x="298" y="108"/>
                  <a:pt x="298" y="83"/>
                  <a:pt x="290" y="60"/>
                </a:cubicBezTo>
                <a:cubicBezTo>
                  <a:pt x="288" y="55"/>
                  <a:pt x="249" y="36"/>
                  <a:pt x="248" y="36"/>
                </a:cubicBezTo>
                <a:cubicBezTo>
                  <a:pt x="228" y="28"/>
                  <a:pt x="209" y="14"/>
                  <a:pt x="188" y="12"/>
                </a:cubicBezTo>
                <a:cubicBezTo>
                  <a:pt x="148" y="8"/>
                  <a:pt x="68" y="0"/>
                  <a:pt x="68" y="0"/>
                </a:cubicBez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67593" name="Group 9"/>
          <p:cNvGrpSpPr>
            <a:grpSpLocks/>
          </p:cNvGrpSpPr>
          <p:nvPr/>
        </p:nvGrpSpPr>
        <p:grpSpPr bwMode="auto">
          <a:xfrm>
            <a:off x="4243388" y="4633913"/>
            <a:ext cx="4062412" cy="319087"/>
            <a:chOff x="2673" y="2919"/>
            <a:chExt cx="2559" cy="201"/>
          </a:xfrm>
        </p:grpSpPr>
        <p:sp>
          <p:nvSpPr>
            <p:cNvPr id="67595" name="Freeform 10"/>
            <p:cNvSpPr>
              <a:spLocks/>
            </p:cNvSpPr>
            <p:nvPr/>
          </p:nvSpPr>
          <p:spPr bwMode="auto">
            <a:xfrm>
              <a:off x="2683" y="2919"/>
              <a:ext cx="2537" cy="192"/>
            </a:xfrm>
            <a:custGeom>
              <a:avLst/>
              <a:gdLst>
                <a:gd name="T0" fmla="*/ 4697 w 2268"/>
                <a:gd name="T1" fmla="*/ 0 h 420"/>
                <a:gd name="T2" fmla="*/ 8193 w 2268"/>
                <a:gd name="T3" fmla="*/ 0 h 420"/>
                <a:gd name="T4" fmla="*/ 15009 w 2268"/>
                <a:gd name="T5" fmla="*/ 0 h 420"/>
                <a:gd name="T6" fmla="*/ 27796 w 2268"/>
                <a:gd name="T7" fmla="*/ 0 h 420"/>
                <a:gd name="T8" fmla="*/ 44193 w 2268"/>
                <a:gd name="T9" fmla="*/ 0 h 420"/>
                <a:gd name="T10" fmla="*/ 50116 w 2268"/>
                <a:gd name="T11" fmla="*/ 0 h 420"/>
                <a:gd name="T12" fmla="*/ 59387 w 2268"/>
                <a:gd name="T13" fmla="*/ 0 h 420"/>
                <a:gd name="T14" fmla="*/ 83751 w 2268"/>
                <a:gd name="T15" fmla="*/ 0 h 420"/>
                <a:gd name="T16" fmla="*/ 102529 w 2268"/>
                <a:gd name="T17" fmla="*/ 0 h 420"/>
                <a:gd name="T18" fmla="*/ 109581 w 2268"/>
                <a:gd name="T19" fmla="*/ 0 h 420"/>
                <a:gd name="T20" fmla="*/ 129210 w 2268"/>
                <a:gd name="T21" fmla="*/ 0 h 420"/>
                <a:gd name="T22" fmla="*/ 147765 w 2268"/>
                <a:gd name="T23" fmla="*/ 0 h 420"/>
                <a:gd name="T24" fmla="*/ 155906 w 2268"/>
                <a:gd name="T25" fmla="*/ 0 h 420"/>
                <a:gd name="T26" fmla="*/ 159450 w 2268"/>
                <a:gd name="T27" fmla="*/ 0 h 420"/>
                <a:gd name="T28" fmla="*/ 166339 w 2268"/>
                <a:gd name="T29" fmla="*/ 0 h 420"/>
                <a:gd name="T30" fmla="*/ 209432 w 2268"/>
                <a:gd name="T31" fmla="*/ 0 h 420"/>
                <a:gd name="T32" fmla="*/ 237418 w 2268"/>
                <a:gd name="T33" fmla="*/ 0 h 420"/>
                <a:gd name="T34" fmla="*/ 248023 w 2268"/>
                <a:gd name="T35" fmla="*/ 0 h 420"/>
                <a:gd name="T36" fmla="*/ 264302 w 2268"/>
                <a:gd name="T37" fmla="*/ 0 h 420"/>
                <a:gd name="T38" fmla="*/ 281925 w 2268"/>
                <a:gd name="T39" fmla="*/ 0 h 420"/>
                <a:gd name="T40" fmla="*/ 306129 w 2268"/>
                <a:gd name="T41" fmla="*/ 0 h 420"/>
                <a:gd name="T42" fmla="*/ 315500 w 2268"/>
                <a:gd name="T43" fmla="*/ 0 h 420"/>
                <a:gd name="T44" fmla="*/ 317693 w 2268"/>
                <a:gd name="T45" fmla="*/ 0 h 420"/>
                <a:gd name="T46" fmla="*/ 324809 w 2268"/>
                <a:gd name="T47" fmla="*/ 0 h 420"/>
                <a:gd name="T48" fmla="*/ 358433 w 2268"/>
                <a:gd name="T49" fmla="*/ 0 h 420"/>
                <a:gd name="T50" fmla="*/ 369056 w 2268"/>
                <a:gd name="T51" fmla="*/ 0 h 420"/>
                <a:gd name="T52" fmla="*/ 386558 w 2268"/>
                <a:gd name="T53" fmla="*/ 0 h 420"/>
                <a:gd name="T54" fmla="*/ 399216 w 2268"/>
                <a:gd name="T55" fmla="*/ 0 h 420"/>
                <a:gd name="T56" fmla="*/ 406287 w 2268"/>
                <a:gd name="T57" fmla="*/ 0 h 420"/>
                <a:gd name="T58" fmla="*/ 410786 w 2268"/>
                <a:gd name="T59" fmla="*/ 0 h 420"/>
                <a:gd name="T60" fmla="*/ 414406 w 2268"/>
                <a:gd name="T61" fmla="*/ 0 h 420"/>
                <a:gd name="T62" fmla="*/ 420199 w 2268"/>
                <a:gd name="T63" fmla="*/ 0 h 420"/>
                <a:gd name="T64" fmla="*/ 431637 w 2268"/>
                <a:gd name="T65" fmla="*/ 0 h 420"/>
                <a:gd name="T66" fmla="*/ 436700 w 2268"/>
                <a:gd name="T67" fmla="*/ 0 h 420"/>
                <a:gd name="T68" fmla="*/ 440131 w 2268"/>
                <a:gd name="T69" fmla="*/ 0 h 420"/>
                <a:gd name="T70" fmla="*/ 437773 w 2268"/>
                <a:gd name="T71" fmla="*/ 0 h 420"/>
                <a:gd name="T72" fmla="*/ 400482 w 2268"/>
                <a:gd name="T73" fmla="*/ 0 h 420"/>
                <a:gd name="T74" fmla="*/ 353892 w 2268"/>
                <a:gd name="T75" fmla="*/ 0 h 420"/>
                <a:gd name="T76" fmla="*/ 325880 w 2268"/>
                <a:gd name="T77" fmla="*/ 0 h 420"/>
                <a:gd name="T78" fmla="*/ 298057 w 2268"/>
                <a:gd name="T79" fmla="*/ 0 h 420"/>
                <a:gd name="T80" fmla="*/ 260594 w 2268"/>
                <a:gd name="T81" fmla="*/ 0 h 420"/>
                <a:gd name="T82" fmla="*/ 204679 w 2268"/>
                <a:gd name="T83" fmla="*/ 0 h 420"/>
                <a:gd name="T84" fmla="*/ 186068 w 2268"/>
                <a:gd name="T85" fmla="*/ 0 h 420"/>
                <a:gd name="T86" fmla="*/ 158128 w 2268"/>
                <a:gd name="T87" fmla="*/ 0 h 420"/>
                <a:gd name="T88" fmla="*/ 130560 w 2268"/>
                <a:gd name="T89" fmla="*/ 0 h 420"/>
                <a:gd name="T90" fmla="*/ 102529 w 2268"/>
                <a:gd name="T91" fmla="*/ 0 h 420"/>
                <a:gd name="T92" fmla="*/ 74562 w 2268"/>
                <a:gd name="T93" fmla="*/ 0 h 420"/>
                <a:gd name="T94" fmla="*/ 27796 w 2268"/>
                <a:gd name="T95" fmla="*/ 0 h 420"/>
                <a:gd name="T96" fmla="*/ 9202 w 2268"/>
                <a:gd name="T97" fmla="*/ 0 h 420"/>
                <a:gd name="T98" fmla="*/ 0 w 2268"/>
                <a:gd name="T99" fmla="*/ 0 h 420"/>
                <a:gd name="T100" fmla="*/ 4697 w 2268"/>
                <a:gd name="T101" fmla="*/ 0 h 4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68"/>
                <a:gd name="T154" fmla="*/ 0 h 420"/>
                <a:gd name="T155" fmla="*/ 2268 w 2268"/>
                <a:gd name="T156" fmla="*/ 420 h 4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68" h="420">
                  <a:moveTo>
                    <a:pt x="24" y="132"/>
                  </a:moveTo>
                  <a:cubicBezTo>
                    <a:pt x="30" y="128"/>
                    <a:pt x="35" y="123"/>
                    <a:pt x="42" y="120"/>
                  </a:cubicBezTo>
                  <a:cubicBezTo>
                    <a:pt x="54" y="115"/>
                    <a:pt x="67" y="115"/>
                    <a:pt x="78" y="108"/>
                  </a:cubicBezTo>
                  <a:cubicBezTo>
                    <a:pt x="100" y="95"/>
                    <a:pt x="120" y="80"/>
                    <a:pt x="144" y="72"/>
                  </a:cubicBezTo>
                  <a:cubicBezTo>
                    <a:pt x="177" y="39"/>
                    <a:pt x="195" y="64"/>
                    <a:pt x="228" y="84"/>
                  </a:cubicBezTo>
                  <a:cubicBezTo>
                    <a:pt x="242" y="105"/>
                    <a:pt x="234" y="102"/>
                    <a:pt x="258" y="108"/>
                  </a:cubicBezTo>
                  <a:cubicBezTo>
                    <a:pt x="274" y="112"/>
                    <a:pt x="306" y="120"/>
                    <a:pt x="306" y="120"/>
                  </a:cubicBezTo>
                  <a:cubicBezTo>
                    <a:pt x="345" y="89"/>
                    <a:pt x="388" y="64"/>
                    <a:pt x="432" y="42"/>
                  </a:cubicBezTo>
                  <a:cubicBezTo>
                    <a:pt x="471" y="52"/>
                    <a:pt x="495" y="80"/>
                    <a:pt x="528" y="102"/>
                  </a:cubicBezTo>
                  <a:cubicBezTo>
                    <a:pt x="539" y="109"/>
                    <a:pt x="553" y="113"/>
                    <a:pt x="564" y="120"/>
                  </a:cubicBezTo>
                  <a:cubicBezTo>
                    <a:pt x="600" y="111"/>
                    <a:pt x="630" y="97"/>
                    <a:pt x="666" y="90"/>
                  </a:cubicBezTo>
                  <a:cubicBezTo>
                    <a:pt x="688" y="57"/>
                    <a:pt x="726" y="57"/>
                    <a:pt x="762" y="48"/>
                  </a:cubicBezTo>
                  <a:cubicBezTo>
                    <a:pt x="776" y="58"/>
                    <a:pt x="792" y="66"/>
                    <a:pt x="804" y="78"/>
                  </a:cubicBezTo>
                  <a:cubicBezTo>
                    <a:pt x="811" y="85"/>
                    <a:pt x="814" y="96"/>
                    <a:pt x="822" y="102"/>
                  </a:cubicBezTo>
                  <a:cubicBezTo>
                    <a:pt x="832" y="111"/>
                    <a:pt x="847" y="113"/>
                    <a:pt x="858" y="120"/>
                  </a:cubicBezTo>
                  <a:cubicBezTo>
                    <a:pt x="932" y="90"/>
                    <a:pt x="1004" y="55"/>
                    <a:pt x="1080" y="30"/>
                  </a:cubicBezTo>
                  <a:cubicBezTo>
                    <a:pt x="1138" y="36"/>
                    <a:pt x="1175" y="48"/>
                    <a:pt x="1224" y="78"/>
                  </a:cubicBezTo>
                  <a:cubicBezTo>
                    <a:pt x="1241" y="88"/>
                    <a:pt x="1278" y="102"/>
                    <a:pt x="1278" y="102"/>
                  </a:cubicBezTo>
                  <a:cubicBezTo>
                    <a:pt x="1307" y="90"/>
                    <a:pt x="1332" y="74"/>
                    <a:pt x="1362" y="66"/>
                  </a:cubicBezTo>
                  <a:cubicBezTo>
                    <a:pt x="1388" y="40"/>
                    <a:pt x="1422" y="28"/>
                    <a:pt x="1452" y="6"/>
                  </a:cubicBezTo>
                  <a:cubicBezTo>
                    <a:pt x="1503" y="13"/>
                    <a:pt x="1536" y="32"/>
                    <a:pt x="1578" y="60"/>
                  </a:cubicBezTo>
                  <a:cubicBezTo>
                    <a:pt x="1592" y="81"/>
                    <a:pt x="1602" y="88"/>
                    <a:pt x="1626" y="96"/>
                  </a:cubicBezTo>
                  <a:cubicBezTo>
                    <a:pt x="1630" y="102"/>
                    <a:pt x="1633" y="109"/>
                    <a:pt x="1638" y="114"/>
                  </a:cubicBezTo>
                  <a:cubicBezTo>
                    <a:pt x="1649" y="123"/>
                    <a:pt x="1674" y="138"/>
                    <a:pt x="1674" y="138"/>
                  </a:cubicBezTo>
                  <a:cubicBezTo>
                    <a:pt x="1737" y="120"/>
                    <a:pt x="1792" y="94"/>
                    <a:pt x="1848" y="60"/>
                  </a:cubicBezTo>
                  <a:cubicBezTo>
                    <a:pt x="1862" y="32"/>
                    <a:pt x="1881" y="21"/>
                    <a:pt x="1902" y="0"/>
                  </a:cubicBezTo>
                  <a:cubicBezTo>
                    <a:pt x="1937" y="7"/>
                    <a:pt x="1958" y="28"/>
                    <a:pt x="1992" y="36"/>
                  </a:cubicBezTo>
                  <a:cubicBezTo>
                    <a:pt x="2014" y="54"/>
                    <a:pt x="2032" y="75"/>
                    <a:pt x="2058" y="84"/>
                  </a:cubicBezTo>
                  <a:cubicBezTo>
                    <a:pt x="2063" y="91"/>
                    <a:pt x="2077" y="119"/>
                    <a:pt x="2094" y="114"/>
                  </a:cubicBezTo>
                  <a:cubicBezTo>
                    <a:pt x="2104" y="111"/>
                    <a:pt x="2109" y="101"/>
                    <a:pt x="2118" y="96"/>
                  </a:cubicBezTo>
                  <a:cubicBezTo>
                    <a:pt x="2123" y="93"/>
                    <a:pt x="2130" y="92"/>
                    <a:pt x="2136" y="90"/>
                  </a:cubicBezTo>
                  <a:cubicBezTo>
                    <a:pt x="2146" y="86"/>
                    <a:pt x="2157" y="84"/>
                    <a:pt x="2166" y="78"/>
                  </a:cubicBezTo>
                  <a:cubicBezTo>
                    <a:pt x="2243" y="32"/>
                    <a:pt x="2152" y="72"/>
                    <a:pt x="2226" y="42"/>
                  </a:cubicBezTo>
                  <a:cubicBezTo>
                    <a:pt x="2234" y="34"/>
                    <a:pt x="2241" y="25"/>
                    <a:pt x="2250" y="18"/>
                  </a:cubicBezTo>
                  <a:cubicBezTo>
                    <a:pt x="2255" y="13"/>
                    <a:pt x="2268" y="6"/>
                    <a:pt x="2268" y="6"/>
                  </a:cubicBezTo>
                  <a:lnTo>
                    <a:pt x="2256" y="324"/>
                  </a:lnTo>
                  <a:lnTo>
                    <a:pt x="2064" y="276"/>
                  </a:lnTo>
                  <a:lnTo>
                    <a:pt x="1824" y="372"/>
                  </a:lnTo>
                  <a:lnTo>
                    <a:pt x="1680" y="276"/>
                  </a:lnTo>
                  <a:lnTo>
                    <a:pt x="1536" y="420"/>
                  </a:lnTo>
                  <a:lnTo>
                    <a:pt x="1344" y="324"/>
                  </a:lnTo>
                  <a:lnTo>
                    <a:pt x="1056" y="372"/>
                  </a:lnTo>
                  <a:lnTo>
                    <a:pt x="960" y="324"/>
                  </a:lnTo>
                  <a:lnTo>
                    <a:pt x="816" y="420"/>
                  </a:lnTo>
                  <a:lnTo>
                    <a:pt x="672" y="324"/>
                  </a:lnTo>
                  <a:lnTo>
                    <a:pt x="528" y="420"/>
                  </a:lnTo>
                  <a:lnTo>
                    <a:pt x="384" y="324"/>
                  </a:lnTo>
                  <a:lnTo>
                    <a:pt x="144" y="420"/>
                  </a:lnTo>
                  <a:lnTo>
                    <a:pt x="48" y="324"/>
                  </a:lnTo>
                  <a:lnTo>
                    <a:pt x="0" y="372"/>
                  </a:lnTo>
                  <a:lnTo>
                    <a:pt x="24" y="1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67596" name="Rectangle 11"/>
            <p:cNvSpPr>
              <a:spLocks noChangeArrowheads="1"/>
            </p:cNvSpPr>
            <p:nvPr/>
          </p:nvSpPr>
          <p:spPr bwMode="auto">
            <a:xfrm>
              <a:off x="2673" y="2955"/>
              <a:ext cx="111" cy="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000"/>
            </a:p>
          </p:txBody>
        </p:sp>
        <p:sp>
          <p:nvSpPr>
            <p:cNvPr id="67597" name="Rectangle 12"/>
            <p:cNvSpPr>
              <a:spLocks noChangeArrowheads="1"/>
            </p:cNvSpPr>
            <p:nvPr/>
          </p:nvSpPr>
          <p:spPr bwMode="auto">
            <a:xfrm>
              <a:off x="5203" y="2924"/>
              <a:ext cx="29"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000"/>
            </a:p>
          </p:txBody>
        </p:sp>
      </p:grpSp>
      <p:sp>
        <p:nvSpPr>
          <p:cNvPr id="3" name="Slide Number Placeholder 2"/>
          <p:cNvSpPr>
            <a:spLocks noGrp="1"/>
          </p:cNvSpPr>
          <p:nvPr>
            <p:ph type="sldNum" sz="quarter" idx="11"/>
          </p:nvPr>
        </p:nvSpPr>
        <p:spPr/>
        <p:txBody>
          <a:bodyPr/>
          <a:lstStyle/>
          <a:p>
            <a:pPr>
              <a:defRPr/>
            </a:pPr>
            <a:fld id="{AF5D9687-02FF-41E2-ACE6-F4330DF7028F}"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pPr eaLnBrk="1" hangingPunct="1"/>
            <a:r>
              <a:rPr lang="en-US" sz="3200" smtClean="0">
                <a:latin typeface="Georgia" pitchFamily="18" charset="0"/>
              </a:rPr>
              <a:t>Using the Score Reports to </a:t>
            </a:r>
            <a:br>
              <a:rPr lang="en-US" sz="3200" smtClean="0">
                <a:latin typeface="Georgia" pitchFamily="18" charset="0"/>
              </a:rPr>
            </a:br>
            <a:r>
              <a:rPr lang="en-US" sz="3200" smtClean="0">
                <a:latin typeface="Georgia" pitchFamily="18" charset="0"/>
              </a:rPr>
              <a:t>Improve Performance</a:t>
            </a:r>
          </a:p>
        </p:txBody>
      </p:sp>
      <p:sp>
        <p:nvSpPr>
          <p:cNvPr id="68611" name="Rectangle 3"/>
          <p:cNvSpPr>
            <a:spLocks noGrp="1"/>
          </p:cNvSpPr>
          <p:nvPr>
            <p:ph type="body" idx="4294967295"/>
          </p:nvPr>
        </p:nvSpPr>
        <p:spPr>
          <a:xfrm>
            <a:off x="304800" y="1600200"/>
            <a:ext cx="8229600" cy="2743200"/>
          </a:xfrm>
        </p:spPr>
        <p:txBody>
          <a:bodyPr/>
          <a:lstStyle/>
          <a:p>
            <a:pPr eaLnBrk="1" hangingPunct="1">
              <a:lnSpc>
                <a:spcPct val="90000"/>
              </a:lnSpc>
            </a:pPr>
            <a:r>
              <a:rPr lang="en-US" sz="2400" smtClean="0">
                <a:latin typeface="Arial" charset="0"/>
                <a:cs typeface="Arial" charset="0"/>
              </a:rPr>
              <a:t>It is important that the score reports be provided to and reviewed with teachers to ensure that they understand how the overall scores and Performance Levels were arrived at and what they mean regarding student performance.</a:t>
            </a:r>
          </a:p>
          <a:p>
            <a:pPr lvl="1" eaLnBrk="1" hangingPunct="1">
              <a:lnSpc>
                <a:spcPct val="90000"/>
              </a:lnSpc>
              <a:buFont typeface="Wingdings" pitchFamily="2" charset="2"/>
              <a:buChar char="v"/>
            </a:pPr>
            <a:r>
              <a:rPr lang="en-US" sz="2000" smtClean="0">
                <a:latin typeface="Arial" charset="0"/>
                <a:cs typeface="Arial" charset="0"/>
              </a:rPr>
              <a:t>Teachers are often called upon by parents to assist the parents in interpreting the scores. </a:t>
            </a:r>
          </a:p>
          <a:p>
            <a:pPr lvl="1" eaLnBrk="1" hangingPunct="1">
              <a:lnSpc>
                <a:spcPct val="90000"/>
              </a:lnSpc>
              <a:buFont typeface="Wingdings" pitchFamily="2" charset="2"/>
              <a:buChar char="v"/>
            </a:pPr>
            <a:r>
              <a:rPr lang="en-US" sz="2000" smtClean="0">
                <a:latin typeface="Arial" charset="0"/>
                <a:cs typeface="Arial" charset="0"/>
              </a:rPr>
              <a:t>Results can be used to inform and improve best instructional practice as well as more effective test administration.</a:t>
            </a:r>
          </a:p>
        </p:txBody>
      </p:sp>
      <p:sp>
        <p:nvSpPr>
          <p:cNvPr id="3" name="Slide Number Placeholder 2"/>
          <p:cNvSpPr>
            <a:spLocks noGrp="1"/>
          </p:cNvSpPr>
          <p:nvPr>
            <p:ph type="sldNum" sz="quarter" idx="11"/>
          </p:nvPr>
        </p:nvSpPr>
        <p:spPr/>
        <p:txBody>
          <a:bodyPr/>
          <a:lstStyle/>
          <a:p>
            <a:pPr>
              <a:defRPr/>
            </a:pPr>
            <a:fld id="{3554B1DF-6B31-4534-8CB5-52DE568F002F}"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457200" y="457200"/>
            <a:ext cx="8229600" cy="1096963"/>
          </a:xfrm>
        </p:spPr>
        <p:txBody>
          <a:bodyPr/>
          <a:lstStyle/>
          <a:p>
            <a:pPr eaLnBrk="1" hangingPunct="1"/>
            <a:r>
              <a:rPr lang="en-US" sz="3200" smtClean="0">
                <a:latin typeface="Georgia" pitchFamily="18" charset="0"/>
              </a:rPr>
              <a:t>Using the Score Reports to </a:t>
            </a:r>
            <a:br>
              <a:rPr lang="en-US" sz="3200" smtClean="0">
                <a:latin typeface="Georgia" pitchFamily="18" charset="0"/>
              </a:rPr>
            </a:br>
            <a:r>
              <a:rPr lang="en-US" sz="3200" smtClean="0">
                <a:latin typeface="Georgia" pitchFamily="18" charset="0"/>
              </a:rPr>
              <a:t>Improve Performance</a:t>
            </a:r>
          </a:p>
        </p:txBody>
      </p:sp>
      <p:sp>
        <p:nvSpPr>
          <p:cNvPr id="69635" name="Rectangle 3"/>
          <p:cNvSpPr>
            <a:spLocks noGrp="1"/>
          </p:cNvSpPr>
          <p:nvPr>
            <p:ph type="body" idx="4294967295"/>
          </p:nvPr>
        </p:nvSpPr>
        <p:spPr>
          <a:xfrm>
            <a:off x="304800" y="1828800"/>
            <a:ext cx="8229600" cy="2514600"/>
          </a:xfrm>
        </p:spPr>
        <p:txBody>
          <a:bodyPr/>
          <a:lstStyle/>
          <a:p>
            <a:pPr eaLnBrk="1" hangingPunct="1">
              <a:lnSpc>
                <a:spcPct val="90000"/>
              </a:lnSpc>
              <a:buFontTx/>
              <a:buChar char="•"/>
            </a:pPr>
            <a:r>
              <a:rPr lang="en-US" sz="2400" smtClean="0">
                <a:latin typeface="Arial" charset="0"/>
                <a:cs typeface="Arial" charset="0"/>
              </a:rPr>
              <a:t>Information from the reports, especially regarding Emerging (below basic/does not meet) performance levels or nonscorable entries, should be discussed to determine what supports either the student or the teacher need to improve performance.</a:t>
            </a:r>
          </a:p>
          <a:p>
            <a:pPr eaLnBrk="1" hangingPunct="1">
              <a:lnSpc>
                <a:spcPct val="90000"/>
              </a:lnSpc>
              <a:buFontTx/>
              <a:buChar char="•"/>
            </a:pPr>
            <a:r>
              <a:rPr lang="en-US" sz="2400" smtClean="0">
                <a:latin typeface="Arial" charset="0"/>
                <a:cs typeface="Arial" charset="0"/>
              </a:rPr>
              <a:t>The primary focus should be on student progress and performance. </a:t>
            </a:r>
          </a:p>
        </p:txBody>
      </p:sp>
      <p:sp>
        <p:nvSpPr>
          <p:cNvPr id="3" name="Slide Number Placeholder 2"/>
          <p:cNvSpPr>
            <a:spLocks noGrp="1"/>
          </p:cNvSpPr>
          <p:nvPr>
            <p:ph type="sldNum" sz="quarter" idx="11"/>
          </p:nvPr>
        </p:nvSpPr>
        <p:spPr/>
        <p:txBody>
          <a:bodyPr/>
          <a:lstStyle/>
          <a:p>
            <a:pPr>
              <a:defRPr/>
            </a:pPr>
            <a:fld id="{63A20171-9E6D-49D9-904A-4714DCE3AFD7}"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57200" y="228600"/>
            <a:ext cx="8229600" cy="457200"/>
          </a:xfrm>
        </p:spPr>
        <p:txBody>
          <a:bodyPr/>
          <a:lstStyle/>
          <a:p>
            <a:pPr eaLnBrk="1" hangingPunct="1"/>
            <a:r>
              <a:rPr lang="en-US" sz="3200" smtClean="0">
                <a:latin typeface="Georgia" pitchFamily="18" charset="0"/>
              </a:rPr>
              <a:t>Reminders</a:t>
            </a:r>
          </a:p>
        </p:txBody>
      </p:sp>
      <p:sp>
        <p:nvSpPr>
          <p:cNvPr id="70659" name="Content Placeholder 2"/>
          <p:cNvSpPr>
            <a:spLocks noGrp="1"/>
          </p:cNvSpPr>
          <p:nvPr>
            <p:ph idx="4294967295"/>
          </p:nvPr>
        </p:nvSpPr>
        <p:spPr>
          <a:xfrm>
            <a:off x="457200" y="838200"/>
            <a:ext cx="8229600" cy="4724400"/>
          </a:xfrm>
        </p:spPr>
        <p:txBody>
          <a:bodyPr/>
          <a:lstStyle/>
          <a:p>
            <a:pPr eaLnBrk="1" hangingPunct="1">
              <a:defRPr/>
            </a:pPr>
            <a:r>
              <a:rPr lang="en-US" sz="2400" dirty="0" smtClean="0">
                <a:latin typeface="Arial" pitchFamily="34" charset="0"/>
                <a:cs typeface="Arial" pitchFamily="34" charset="0"/>
              </a:rPr>
              <a:t>2013-14 GAA Blueprint by Grade</a:t>
            </a:r>
          </a:p>
          <a:p>
            <a:pPr lvl="1" eaLnBrk="1" hangingPunct="1">
              <a:buFont typeface="Wingdings" pitchFamily="2" charset="2"/>
              <a:buChar char="ü"/>
              <a:defRPr/>
            </a:pPr>
            <a:r>
              <a:rPr lang="en-US" sz="2400" dirty="0">
                <a:latin typeface="Arial" pitchFamily="34" charset="0"/>
                <a:cs typeface="Arial" pitchFamily="34" charset="0"/>
              </a:rPr>
              <a:t>Available in the </a:t>
            </a:r>
            <a:r>
              <a:rPr lang="en-US" sz="2400" dirty="0" smtClean="0">
                <a:latin typeface="Arial" pitchFamily="34" charset="0"/>
                <a:cs typeface="Arial" pitchFamily="34" charset="0"/>
              </a:rPr>
              <a:t>2013-14 </a:t>
            </a:r>
            <a:r>
              <a:rPr lang="en-US" sz="2400" dirty="0">
                <a:latin typeface="Arial" pitchFamily="34" charset="0"/>
                <a:cs typeface="Arial" pitchFamily="34" charset="0"/>
              </a:rPr>
              <a:t>GAA Examiner’s Manual, </a:t>
            </a:r>
            <a:r>
              <a:rPr lang="en-US" sz="2400" dirty="0" smtClean="0">
                <a:latin typeface="Arial" pitchFamily="34" charset="0"/>
                <a:cs typeface="Arial" pitchFamily="34" charset="0"/>
              </a:rPr>
              <a:t>Appendix D </a:t>
            </a:r>
          </a:p>
          <a:p>
            <a:pPr marL="457200" lvl="1" indent="0" eaLnBrk="1" hangingPunct="1">
              <a:buFont typeface="Arial" charset="0"/>
              <a:buNone/>
              <a:defRPr/>
            </a:pPr>
            <a:endParaRPr lang="en-US" sz="1400" dirty="0" smtClean="0">
              <a:solidFill>
                <a:srgbClr val="0070C0"/>
              </a:solidFill>
              <a:latin typeface="Arial" pitchFamily="34" charset="0"/>
              <a:cs typeface="Arial" pitchFamily="34" charset="0"/>
            </a:endParaRPr>
          </a:p>
          <a:p>
            <a:pPr eaLnBrk="1" hangingPunct="1">
              <a:defRPr/>
            </a:pPr>
            <a:r>
              <a:rPr lang="en-US" sz="2400" dirty="0" smtClean="0">
                <a:latin typeface="Arial" pitchFamily="34" charset="0"/>
                <a:cs typeface="Arial" pitchFamily="34" charset="0"/>
              </a:rPr>
              <a:t>Spring 2014 Rescore requests must be submitted between June 4 and August 15, 2014</a:t>
            </a:r>
            <a:endParaRPr lang="en-US" sz="2400" b="1" u="sng" dirty="0" smtClean="0">
              <a:latin typeface="Arial" pitchFamily="34" charset="0"/>
              <a:cs typeface="Arial" pitchFamily="34" charset="0"/>
            </a:endParaRPr>
          </a:p>
          <a:p>
            <a:pPr lvl="1" eaLnBrk="1" hangingPunct="1">
              <a:buFont typeface="Wingdings" pitchFamily="2" charset="2"/>
              <a:buChar char="ü"/>
              <a:defRPr/>
            </a:pPr>
            <a:r>
              <a:rPr lang="en-US" sz="2400" dirty="0">
                <a:latin typeface="Arial" pitchFamily="34" charset="0"/>
                <a:cs typeface="Arial" pitchFamily="34" charset="0"/>
              </a:rPr>
              <a:t>Rescore requests are submitted by the System Test Coordinator using the Rescore  Form on the </a:t>
            </a:r>
            <a:r>
              <a:rPr lang="en-US" sz="2400" dirty="0" err="1">
                <a:latin typeface="Arial" pitchFamily="34" charset="0"/>
                <a:cs typeface="Arial" pitchFamily="34" charset="0"/>
              </a:rPr>
              <a:t>MyGaDOE</a:t>
            </a:r>
            <a:r>
              <a:rPr lang="en-US" sz="2400" dirty="0">
                <a:latin typeface="Arial" pitchFamily="34" charset="0"/>
                <a:cs typeface="Arial" pitchFamily="34" charset="0"/>
              </a:rPr>
              <a:t> </a:t>
            </a:r>
            <a:r>
              <a:rPr lang="en-US" sz="2400" dirty="0" smtClean="0">
                <a:latin typeface="Arial" pitchFamily="34" charset="0"/>
                <a:cs typeface="Arial" pitchFamily="34" charset="0"/>
              </a:rPr>
              <a:t>portal</a:t>
            </a:r>
          </a:p>
          <a:p>
            <a:pPr lvl="1" eaLnBrk="1" hangingPunct="1">
              <a:buFont typeface="Wingdings" pitchFamily="2" charset="2"/>
              <a:buChar char="ü"/>
              <a:defRPr/>
            </a:pPr>
            <a:r>
              <a:rPr lang="en-US" sz="2400" dirty="0" smtClean="0">
                <a:latin typeface="Arial" pitchFamily="34" charset="0"/>
                <a:cs typeface="Arial" pitchFamily="34" charset="0"/>
              </a:rPr>
              <a:t>Once the request and PO have both been submitted to Questar, the rescore should be completed in approximately twenty business days</a:t>
            </a:r>
          </a:p>
          <a:p>
            <a:pPr lvl="1" eaLnBrk="1" hangingPunct="1">
              <a:buFont typeface="Arial" charset="0"/>
              <a:buNone/>
              <a:defRPr/>
            </a:pPr>
            <a:endParaRPr lang="en-US" sz="2400" dirty="0" smtClean="0"/>
          </a:p>
        </p:txBody>
      </p:sp>
      <p:sp>
        <p:nvSpPr>
          <p:cNvPr id="5" name="Slide Number Placeholder 4"/>
          <p:cNvSpPr>
            <a:spLocks noGrp="1"/>
          </p:cNvSpPr>
          <p:nvPr>
            <p:ph type="sldNum" sz="quarter" idx="11"/>
          </p:nvPr>
        </p:nvSpPr>
        <p:spPr>
          <a:xfrm>
            <a:off x="7848600" y="6324600"/>
            <a:ext cx="838200" cy="365125"/>
          </a:xfrm>
        </p:spPr>
        <p:txBody>
          <a:bodyPr/>
          <a:lstStyle/>
          <a:p>
            <a:pPr>
              <a:defRPr/>
            </a:pPr>
            <a:fld id="{A54F72D8-1CFA-41CC-B091-5E136D769BFB}" type="slidenum">
              <a:rPr lang="en-US"/>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85800" y="533400"/>
            <a:ext cx="7772400" cy="533400"/>
          </a:xfrm>
        </p:spPr>
        <p:txBody>
          <a:bodyPr/>
          <a:lstStyle/>
          <a:p>
            <a:pPr eaLnBrk="1" hangingPunct="1"/>
            <a:r>
              <a:rPr lang="en-US" sz="3200" smtClean="0">
                <a:latin typeface="Georgia" pitchFamily="18" charset="0"/>
                <a:cs typeface="Arial" charset="0"/>
              </a:rPr>
              <a:t>Additional GAA Resources</a:t>
            </a:r>
          </a:p>
        </p:txBody>
      </p:sp>
      <p:sp>
        <p:nvSpPr>
          <p:cNvPr id="71683" name="Rectangle 3"/>
          <p:cNvSpPr>
            <a:spLocks noGrp="1" noChangeArrowheads="1"/>
          </p:cNvSpPr>
          <p:nvPr>
            <p:ph type="body" idx="4294967295"/>
          </p:nvPr>
        </p:nvSpPr>
        <p:spPr>
          <a:xfrm>
            <a:off x="304800" y="1219200"/>
            <a:ext cx="8458200" cy="4419600"/>
          </a:xfrm>
        </p:spPr>
        <p:txBody>
          <a:bodyPr/>
          <a:lstStyle/>
          <a:p>
            <a:pPr eaLnBrk="1" hangingPunct="1">
              <a:lnSpc>
                <a:spcPct val="90000"/>
              </a:lnSpc>
            </a:pPr>
            <a:endParaRPr lang="en-US" sz="600" smtClean="0"/>
          </a:p>
          <a:p>
            <a:pPr eaLnBrk="1" hangingPunct="1">
              <a:lnSpc>
                <a:spcPct val="90000"/>
              </a:lnSpc>
              <a:spcAft>
                <a:spcPts val="600"/>
              </a:spcAft>
              <a:buFont typeface="Arial" charset="0"/>
              <a:buNone/>
            </a:pPr>
            <a:r>
              <a:rPr lang="en-US" sz="600" smtClean="0">
                <a:latin typeface="Georgia" pitchFamily="18" charset="0"/>
              </a:rPr>
              <a:t>	</a:t>
            </a:r>
            <a:r>
              <a:rPr lang="en-US" sz="2000" smtClean="0">
                <a:latin typeface="Arial" charset="0"/>
              </a:rPr>
              <a:t>The following resources, which include information on the GAA and the state-mandated content standards, are available for local systems and educators.</a:t>
            </a:r>
          </a:p>
          <a:p>
            <a:pPr eaLnBrk="1" hangingPunct="1">
              <a:lnSpc>
                <a:spcPct val="90000"/>
              </a:lnSpc>
              <a:spcAft>
                <a:spcPts val="600"/>
              </a:spcAft>
              <a:buFont typeface="Arial" charset="0"/>
              <a:buNone/>
            </a:pPr>
            <a:endParaRPr lang="en-US" sz="800" smtClean="0">
              <a:latin typeface="Arial" charset="0"/>
            </a:endParaRPr>
          </a:p>
          <a:p>
            <a:pPr lvl="1" eaLnBrk="1" hangingPunct="1">
              <a:lnSpc>
                <a:spcPct val="90000"/>
              </a:lnSpc>
              <a:spcAft>
                <a:spcPts val="600"/>
              </a:spcAft>
              <a:buFont typeface="Wingdings" pitchFamily="2" charset="2"/>
              <a:buChar char="v"/>
            </a:pPr>
            <a:r>
              <a:rPr lang="en-US" sz="2000" smtClean="0">
                <a:latin typeface="Arial" charset="0"/>
              </a:rPr>
              <a:t>The </a:t>
            </a:r>
            <a:r>
              <a:rPr lang="en-US" sz="2000" u="sng" smtClean="0">
                <a:latin typeface="Arial" charset="0"/>
                <a:cs typeface="Arial" charset="0"/>
                <a:hlinkClick r:id="rId3"/>
              </a:rPr>
              <a:t>https://www.georgiastandards.org/Pages/default.aspx</a:t>
            </a:r>
            <a:r>
              <a:rPr lang="en-US" sz="2000" smtClean="0">
                <a:solidFill>
                  <a:schemeClr val="accent2"/>
                </a:solidFill>
                <a:latin typeface="Arial" charset="0"/>
              </a:rPr>
              <a:t>        </a:t>
            </a:r>
            <a:r>
              <a:rPr lang="en-US" sz="2000" smtClean="0">
                <a:latin typeface="Arial" charset="0"/>
              </a:rPr>
              <a:t>website hosts the state-mandated standards.</a:t>
            </a:r>
            <a:endParaRPr lang="en-US" sz="2000" smtClean="0">
              <a:solidFill>
                <a:schemeClr val="accent2"/>
              </a:solidFill>
              <a:latin typeface="Arial" charset="0"/>
            </a:endParaRPr>
          </a:p>
          <a:p>
            <a:pPr lvl="1" eaLnBrk="1" hangingPunct="1">
              <a:lnSpc>
                <a:spcPct val="90000"/>
              </a:lnSpc>
              <a:spcAft>
                <a:spcPts val="600"/>
              </a:spcAft>
              <a:buFont typeface="Wingdings" pitchFamily="2" charset="2"/>
              <a:buChar char="v"/>
            </a:pPr>
            <a:r>
              <a:rPr lang="en-US" sz="2000" smtClean="0">
                <a:latin typeface="Arial" charset="0"/>
              </a:rPr>
              <a:t>The Resource Board is a forum for teachers to discuss the curriculum and access and post ideas.  To enroll on the Resource Board, contact Debbie Reagin at the Division for Special Education Services.</a:t>
            </a:r>
          </a:p>
          <a:p>
            <a:pPr lvl="1" eaLnBrk="1" hangingPunct="1">
              <a:lnSpc>
                <a:spcPct val="90000"/>
              </a:lnSpc>
              <a:spcAft>
                <a:spcPts val="600"/>
              </a:spcAft>
              <a:buFont typeface="Wingdings" pitchFamily="2" charset="2"/>
              <a:buChar char="v"/>
            </a:pPr>
            <a:r>
              <a:rPr lang="en-US" sz="2000" smtClean="0">
                <a:latin typeface="Arial" charset="0"/>
              </a:rPr>
              <a:t>The </a:t>
            </a:r>
            <a:r>
              <a:rPr lang="en-US" sz="2000" u="sng" smtClean="0">
                <a:latin typeface="Arial" charset="0"/>
                <a:cs typeface="Arial" charset="0"/>
                <a:hlinkClick r:id="rId4"/>
              </a:rPr>
              <a:t>http</a:t>
            </a:r>
            <a:r>
              <a:rPr lang="en-US" sz="2000" b="1" u="sng" smtClean="0">
                <a:latin typeface="Arial" charset="0"/>
                <a:cs typeface="Arial" charset="0"/>
                <a:hlinkClick r:id="rId4"/>
              </a:rPr>
              <a:t>://</a:t>
            </a:r>
            <a:r>
              <a:rPr lang="en-US" sz="2000" smtClean="0">
                <a:latin typeface="Arial" charset="0"/>
                <a:cs typeface="Arial" charset="0"/>
                <a:hlinkClick r:id="rId4"/>
              </a:rPr>
              <a:t>www.gadoe.org/Curriculum-Instruction-and-Assessment/Assessment/Pages/GAA.asp</a:t>
            </a:r>
            <a:r>
              <a:rPr lang="en-US" sz="2000" smtClean="0">
                <a:hlinkClick r:id="rId4"/>
              </a:rPr>
              <a:t>x</a:t>
            </a:r>
            <a:r>
              <a:rPr lang="en-US" sz="2000" smtClean="0"/>
              <a:t>                                 </a:t>
            </a:r>
            <a:r>
              <a:rPr lang="en-US" sz="2000" smtClean="0">
                <a:latin typeface="Arial" charset="0"/>
              </a:rPr>
              <a:t>website contains a variety of general GAA administration information including electronic versions of manuals and forms</a:t>
            </a:r>
            <a:r>
              <a:rPr lang="en-US" sz="1600" smtClean="0">
                <a:latin typeface="Arial" charset="0"/>
              </a:rPr>
              <a:t>.</a:t>
            </a:r>
          </a:p>
        </p:txBody>
      </p:sp>
      <p:sp>
        <p:nvSpPr>
          <p:cNvPr id="3" name="Slide Number Placeholder 2"/>
          <p:cNvSpPr>
            <a:spLocks noGrp="1"/>
          </p:cNvSpPr>
          <p:nvPr>
            <p:ph type="sldNum" sz="quarter" idx="11"/>
          </p:nvPr>
        </p:nvSpPr>
        <p:spPr/>
        <p:txBody>
          <a:bodyPr/>
          <a:lstStyle/>
          <a:p>
            <a:pPr>
              <a:defRPr/>
            </a:pPr>
            <a:fld id="{B8127B26-7663-41CE-83B4-989C81C3939F}"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5"/>
          <p:cNvSpPr>
            <a:spLocks noGrp="1" noChangeArrowheads="1"/>
          </p:cNvSpPr>
          <p:nvPr>
            <p:ph type="title" idx="4294967295"/>
          </p:nvPr>
        </p:nvSpPr>
        <p:spPr>
          <a:xfrm>
            <a:off x="685800" y="609600"/>
            <a:ext cx="7924800" cy="457200"/>
          </a:xfrm>
        </p:spPr>
        <p:txBody>
          <a:bodyPr/>
          <a:lstStyle/>
          <a:p>
            <a:pPr eaLnBrk="1" hangingPunct="1"/>
            <a:r>
              <a:rPr lang="en-US" sz="3200" smtClean="0">
                <a:latin typeface="Georgia" pitchFamily="18" charset="0"/>
              </a:rPr>
              <a:t>Possible scores for each dimension:</a:t>
            </a:r>
          </a:p>
        </p:txBody>
      </p:sp>
      <p:graphicFrame>
        <p:nvGraphicFramePr>
          <p:cNvPr id="13338" name="Group 26"/>
          <p:cNvGraphicFramePr>
            <a:graphicFrameLocks noGrp="1"/>
          </p:cNvGraphicFramePr>
          <p:nvPr>
            <p:ph idx="4294967295"/>
          </p:nvPr>
        </p:nvGraphicFramePr>
        <p:xfrm>
          <a:off x="1219200" y="1600200"/>
          <a:ext cx="6553200" cy="2681289"/>
        </p:xfrm>
        <a:graphic>
          <a:graphicData uri="http://schemas.openxmlformats.org/drawingml/2006/table">
            <a:tbl>
              <a:tblPr/>
              <a:tblGrid>
                <a:gridCol w="3794125"/>
                <a:gridCol w="2759075"/>
              </a:tblGrid>
              <a:tr h="6081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Arial" charset="0"/>
                        </a:rPr>
                        <a:t>Dimension</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Possible Points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8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Fidelity to Standard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1-3</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8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Context</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8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Achievement/Progress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28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Arial" charset="0"/>
                        </a:rPr>
                        <a:t>Generalization</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215" name="Text Box 37"/>
          <p:cNvSpPr txBox="1">
            <a:spLocks noChangeArrowheads="1"/>
          </p:cNvSpPr>
          <p:nvPr/>
        </p:nvSpPr>
        <p:spPr bwMode="auto">
          <a:xfrm>
            <a:off x="381000" y="4572000"/>
            <a:ext cx="822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b="1"/>
              <a:t>Fidelity to Standard</a:t>
            </a:r>
            <a:r>
              <a:rPr lang="en-US" sz="2000"/>
              <a:t>, </a:t>
            </a:r>
            <a:r>
              <a:rPr lang="en-US" sz="2000" b="1"/>
              <a:t>Context</a:t>
            </a:r>
            <a:r>
              <a:rPr lang="en-US" sz="2000"/>
              <a:t>, and </a:t>
            </a:r>
            <a:r>
              <a:rPr lang="en-US" sz="2000" b="1"/>
              <a:t>Achievement/Progress</a:t>
            </a:r>
            <a:r>
              <a:rPr lang="en-US" sz="2000"/>
              <a:t> are  scored for each entry.</a:t>
            </a:r>
          </a:p>
          <a:p>
            <a:pPr eaLnBrk="1" hangingPunct="1">
              <a:spcBef>
                <a:spcPct val="50000"/>
              </a:spcBef>
              <a:buFontTx/>
              <a:buChar char="•"/>
            </a:pPr>
            <a:r>
              <a:rPr lang="en-US" sz="2000" b="1"/>
              <a:t>Generalization</a:t>
            </a:r>
            <a:r>
              <a:rPr lang="en-US" sz="2000"/>
              <a:t> is scored once across the entire portfolio.</a:t>
            </a:r>
          </a:p>
        </p:txBody>
      </p:sp>
      <p:sp>
        <p:nvSpPr>
          <p:cNvPr id="3" name="Slide Number Placeholder 2"/>
          <p:cNvSpPr>
            <a:spLocks noGrp="1"/>
          </p:cNvSpPr>
          <p:nvPr>
            <p:ph type="sldNum" sz="quarter" idx="11"/>
          </p:nvPr>
        </p:nvSpPr>
        <p:spPr/>
        <p:txBody>
          <a:bodyPr/>
          <a:lstStyle/>
          <a:p>
            <a:pPr>
              <a:defRPr/>
            </a:pPr>
            <a:fld id="{589792A8-7972-41C0-89FF-5D0AF1EFD11E}"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685800" y="228600"/>
            <a:ext cx="7772400" cy="457200"/>
          </a:xfrm>
        </p:spPr>
        <p:txBody>
          <a:bodyPr/>
          <a:lstStyle/>
          <a:p>
            <a:pPr eaLnBrk="1" hangingPunct="1"/>
            <a:r>
              <a:rPr lang="en-US" sz="3200" smtClean="0">
                <a:latin typeface="Georgia" pitchFamily="18" charset="0"/>
              </a:rPr>
              <a:t>Fall 2014 Training Webinars</a:t>
            </a:r>
          </a:p>
        </p:txBody>
      </p:sp>
      <p:sp>
        <p:nvSpPr>
          <p:cNvPr id="72707" name="Rectangle 3"/>
          <p:cNvSpPr>
            <a:spLocks noGrp="1" noChangeArrowheads="1"/>
          </p:cNvSpPr>
          <p:nvPr>
            <p:ph type="body" idx="4294967295"/>
          </p:nvPr>
        </p:nvSpPr>
        <p:spPr>
          <a:xfrm>
            <a:off x="457200" y="838200"/>
            <a:ext cx="8305800" cy="5105400"/>
          </a:xfrm>
        </p:spPr>
        <p:txBody>
          <a:bodyPr/>
          <a:lstStyle/>
          <a:p>
            <a:pPr eaLnBrk="1" hangingPunct="1">
              <a:lnSpc>
                <a:spcPct val="90000"/>
              </a:lnSpc>
              <a:spcAft>
                <a:spcPts val="600"/>
              </a:spcAft>
              <a:buFont typeface="Arial" charset="0"/>
              <a:buNone/>
            </a:pPr>
            <a:r>
              <a:rPr lang="en-US" sz="2000" b="1" smtClean="0">
                <a:latin typeface="Arial" charset="0"/>
                <a:cs typeface="Arial" charset="0"/>
              </a:rPr>
              <a:t>Training Dates: </a:t>
            </a:r>
            <a:r>
              <a:rPr lang="en-US" sz="2000" smtClean="0">
                <a:latin typeface="Arial" charset="0"/>
                <a:cs typeface="Arial" charset="0"/>
              </a:rPr>
              <a:t>August 13</a:t>
            </a:r>
            <a:r>
              <a:rPr lang="en-US" sz="2000" baseline="30000" smtClean="0">
                <a:latin typeface="Arial" charset="0"/>
                <a:cs typeface="Arial" charset="0"/>
              </a:rPr>
              <a:t>th </a:t>
            </a:r>
            <a:r>
              <a:rPr lang="en-US" sz="2000" smtClean="0">
                <a:latin typeface="Arial" charset="0"/>
                <a:cs typeface="Arial" charset="0"/>
              </a:rPr>
              <a:t>(Wed.); August 14</a:t>
            </a:r>
            <a:r>
              <a:rPr lang="en-US" sz="2000" baseline="30000" smtClean="0">
                <a:latin typeface="Arial" charset="0"/>
                <a:cs typeface="Arial" charset="0"/>
              </a:rPr>
              <a:t>th</a:t>
            </a:r>
            <a:r>
              <a:rPr lang="en-US" sz="2000" smtClean="0">
                <a:latin typeface="Arial" charset="0"/>
                <a:cs typeface="Arial" charset="0"/>
              </a:rPr>
              <a:t> (Thurs.); </a:t>
            </a:r>
          </a:p>
          <a:p>
            <a:pPr eaLnBrk="1" hangingPunct="1">
              <a:lnSpc>
                <a:spcPct val="90000"/>
              </a:lnSpc>
              <a:spcAft>
                <a:spcPts val="600"/>
              </a:spcAft>
              <a:buFont typeface="Arial" charset="0"/>
              <a:buNone/>
            </a:pPr>
            <a:r>
              <a:rPr lang="en-US" sz="2000" smtClean="0">
                <a:latin typeface="Arial" charset="0"/>
                <a:cs typeface="Arial" charset="0"/>
              </a:rPr>
              <a:t>			 August 21</a:t>
            </a:r>
            <a:r>
              <a:rPr lang="en-US" sz="2000" baseline="30000" smtClean="0">
                <a:latin typeface="Arial" charset="0"/>
                <a:cs typeface="Arial" charset="0"/>
              </a:rPr>
              <a:t>st</a:t>
            </a:r>
            <a:r>
              <a:rPr lang="en-US" sz="2000" smtClean="0">
                <a:latin typeface="Arial" charset="0"/>
                <a:cs typeface="Arial" charset="0"/>
              </a:rPr>
              <a:t> (Thur.); August 27</a:t>
            </a:r>
            <a:r>
              <a:rPr lang="en-US" sz="2000" baseline="30000" smtClean="0">
                <a:latin typeface="Arial" charset="0"/>
                <a:cs typeface="Arial" charset="0"/>
              </a:rPr>
              <a:t>th</a:t>
            </a:r>
            <a:r>
              <a:rPr lang="en-US" sz="2000" smtClean="0">
                <a:latin typeface="Arial" charset="0"/>
                <a:cs typeface="Arial" charset="0"/>
              </a:rPr>
              <a:t> (Wed.)</a:t>
            </a:r>
            <a:endParaRPr lang="en-US" sz="2000" b="1" smtClean="0">
              <a:latin typeface="Arial" charset="0"/>
              <a:cs typeface="Arial" charset="0"/>
            </a:endParaRPr>
          </a:p>
          <a:p>
            <a:pPr eaLnBrk="1" hangingPunct="1">
              <a:lnSpc>
                <a:spcPct val="90000"/>
              </a:lnSpc>
              <a:spcAft>
                <a:spcPts val="600"/>
              </a:spcAft>
              <a:buFont typeface="Arial" charset="0"/>
              <a:buNone/>
            </a:pPr>
            <a:r>
              <a:rPr lang="en-US" sz="2000" b="1" smtClean="0">
                <a:latin typeface="Arial" charset="0"/>
              </a:rPr>
              <a:t>Topics to be presented include:</a:t>
            </a:r>
          </a:p>
          <a:p>
            <a:pPr eaLnBrk="1" hangingPunct="1">
              <a:lnSpc>
                <a:spcPct val="90000"/>
              </a:lnSpc>
              <a:spcBef>
                <a:spcPct val="0"/>
              </a:spcBef>
              <a:spcAft>
                <a:spcPts val="800"/>
              </a:spcAft>
              <a:buFont typeface="Wingdings" pitchFamily="2" charset="2"/>
              <a:buChar char="v"/>
            </a:pPr>
            <a:r>
              <a:rPr lang="en-US" sz="2000" smtClean="0">
                <a:latin typeface="Arial" charset="0"/>
              </a:rPr>
              <a:t>Updates for the GAA 2014-15 Administration</a:t>
            </a:r>
          </a:p>
          <a:p>
            <a:pPr eaLnBrk="1" hangingPunct="1">
              <a:lnSpc>
                <a:spcPct val="90000"/>
              </a:lnSpc>
              <a:spcBef>
                <a:spcPct val="0"/>
              </a:spcBef>
              <a:spcAft>
                <a:spcPts val="800"/>
              </a:spcAft>
              <a:buFont typeface="Wingdings" pitchFamily="2" charset="2"/>
              <a:buChar char="v"/>
            </a:pPr>
            <a:r>
              <a:rPr lang="en-US" sz="2000" smtClean="0">
                <a:latin typeface="Arial" charset="0"/>
              </a:rPr>
              <a:t>Use of entry sheets and Student Demographic Information Forms (SDIF)</a:t>
            </a:r>
          </a:p>
          <a:p>
            <a:pPr eaLnBrk="1" hangingPunct="1">
              <a:lnSpc>
                <a:spcPct val="90000"/>
              </a:lnSpc>
              <a:spcBef>
                <a:spcPct val="0"/>
              </a:spcBef>
              <a:spcAft>
                <a:spcPts val="800"/>
              </a:spcAft>
              <a:buFont typeface="Wingdings" pitchFamily="2" charset="2"/>
              <a:buChar char="v"/>
            </a:pPr>
            <a:r>
              <a:rPr lang="en-US" sz="2000" smtClean="0">
                <a:latin typeface="Arial" charset="0"/>
              </a:rPr>
              <a:t>High School Mathematics transition to state-mandated content standards (CCGPS)</a:t>
            </a:r>
          </a:p>
          <a:p>
            <a:pPr eaLnBrk="1" hangingPunct="1">
              <a:lnSpc>
                <a:spcPct val="90000"/>
              </a:lnSpc>
              <a:spcBef>
                <a:spcPct val="0"/>
              </a:spcBef>
              <a:spcAft>
                <a:spcPts val="800"/>
              </a:spcAft>
              <a:buFont typeface="Wingdings" pitchFamily="2" charset="2"/>
              <a:buChar char="v"/>
            </a:pPr>
            <a:r>
              <a:rPr lang="en-US" sz="2000" smtClean="0">
                <a:latin typeface="Arial" charset="0"/>
              </a:rPr>
              <a:t>Alignment &amp; designing tasks</a:t>
            </a:r>
          </a:p>
          <a:p>
            <a:pPr eaLnBrk="1" hangingPunct="1">
              <a:lnSpc>
                <a:spcPct val="90000"/>
              </a:lnSpc>
              <a:spcBef>
                <a:spcPct val="0"/>
              </a:spcBef>
              <a:spcAft>
                <a:spcPts val="800"/>
              </a:spcAft>
              <a:buFont typeface="Wingdings" pitchFamily="2" charset="2"/>
              <a:buChar char="v"/>
            </a:pPr>
            <a:r>
              <a:rPr lang="en-US" sz="2000" smtClean="0">
                <a:latin typeface="Arial" charset="0"/>
              </a:rPr>
              <a:t>“Big Idea” – intent of the standard and indicator</a:t>
            </a:r>
          </a:p>
          <a:p>
            <a:pPr eaLnBrk="1" hangingPunct="1">
              <a:lnSpc>
                <a:spcPct val="90000"/>
              </a:lnSpc>
              <a:spcBef>
                <a:spcPct val="0"/>
              </a:spcBef>
              <a:spcAft>
                <a:spcPts val="800"/>
              </a:spcAft>
              <a:buFont typeface="Wingdings" pitchFamily="2" charset="2"/>
              <a:buChar char="v"/>
            </a:pPr>
            <a:r>
              <a:rPr lang="en-US" sz="2000" smtClean="0">
                <a:latin typeface="Arial" charset="0"/>
              </a:rPr>
              <a:t>Requirements for Retest</a:t>
            </a:r>
          </a:p>
          <a:p>
            <a:pPr eaLnBrk="1" hangingPunct="1">
              <a:lnSpc>
                <a:spcPct val="90000"/>
              </a:lnSpc>
              <a:spcBef>
                <a:spcPct val="0"/>
              </a:spcBef>
              <a:spcAft>
                <a:spcPts val="800"/>
              </a:spcAft>
              <a:buFont typeface="Wingdings" pitchFamily="2" charset="2"/>
              <a:buChar char="v"/>
            </a:pPr>
            <a:r>
              <a:rPr lang="en-US" sz="2000" smtClean="0">
                <a:latin typeface="Arial" charset="0"/>
              </a:rPr>
              <a:t>New teacher training</a:t>
            </a:r>
          </a:p>
          <a:p>
            <a:pPr eaLnBrk="1" hangingPunct="1">
              <a:lnSpc>
                <a:spcPct val="90000"/>
              </a:lnSpc>
              <a:spcBef>
                <a:spcPct val="0"/>
              </a:spcBef>
              <a:spcAft>
                <a:spcPts val="800"/>
              </a:spcAft>
              <a:buFont typeface="Wingdings" pitchFamily="2" charset="2"/>
              <a:buChar char="v"/>
            </a:pPr>
            <a:r>
              <a:rPr lang="en-US" sz="2000" smtClean="0">
                <a:latin typeface="Arial" charset="0"/>
              </a:rPr>
              <a:t>Prerequisite skills (instruction precedes assessment)</a:t>
            </a:r>
          </a:p>
          <a:p>
            <a:pPr eaLnBrk="1" hangingPunct="1">
              <a:lnSpc>
                <a:spcPct val="90000"/>
              </a:lnSpc>
              <a:spcBef>
                <a:spcPct val="0"/>
              </a:spcBef>
              <a:spcAft>
                <a:spcPts val="800"/>
              </a:spcAft>
              <a:buFont typeface="Wingdings" pitchFamily="2" charset="2"/>
              <a:buChar char="v"/>
            </a:pPr>
            <a:r>
              <a:rPr lang="en-US" sz="2000" smtClean="0">
                <a:latin typeface="Arial" charset="0"/>
              </a:rPr>
              <a:t>The basics of Scoring and avoiding nonscorable entries</a:t>
            </a:r>
          </a:p>
          <a:p>
            <a:pPr eaLnBrk="1" hangingPunct="1">
              <a:lnSpc>
                <a:spcPct val="90000"/>
              </a:lnSpc>
              <a:buFont typeface="Wingdings" pitchFamily="2" charset="2"/>
              <a:buChar char="v"/>
            </a:pPr>
            <a:endParaRPr lang="en-US" sz="2000" smtClean="0">
              <a:latin typeface="Arial" charset="0"/>
            </a:endParaRPr>
          </a:p>
          <a:p>
            <a:pPr eaLnBrk="1" hangingPunct="1">
              <a:lnSpc>
                <a:spcPct val="90000"/>
              </a:lnSpc>
              <a:buFont typeface="Arial" charset="0"/>
              <a:buNone/>
            </a:pPr>
            <a:endParaRPr lang="en-US" sz="1600" smtClean="0">
              <a:latin typeface="Arial" charset="0"/>
            </a:endParaRPr>
          </a:p>
        </p:txBody>
      </p:sp>
      <p:sp>
        <p:nvSpPr>
          <p:cNvPr id="3" name="Slide Number Placeholder 2"/>
          <p:cNvSpPr>
            <a:spLocks noGrp="1"/>
          </p:cNvSpPr>
          <p:nvPr>
            <p:ph type="sldNum" sz="quarter" idx="11"/>
          </p:nvPr>
        </p:nvSpPr>
        <p:spPr/>
        <p:txBody>
          <a:bodyPr/>
          <a:lstStyle/>
          <a:p>
            <a:pPr>
              <a:defRPr/>
            </a:pPr>
            <a:fld id="{A9F6CC9C-3CD8-424A-96ED-6CF11442B4BB}"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idx="4294967295"/>
          </p:nvPr>
        </p:nvSpPr>
        <p:spPr>
          <a:xfrm>
            <a:off x="381000" y="1066800"/>
            <a:ext cx="8229600" cy="609600"/>
          </a:xfrm>
        </p:spPr>
        <p:txBody>
          <a:bodyPr/>
          <a:lstStyle/>
          <a:p>
            <a:pPr eaLnBrk="1" hangingPunct="1"/>
            <a:r>
              <a:rPr lang="en-US" sz="3200" smtClean="0">
                <a:latin typeface="Georgia" pitchFamily="18" charset="0"/>
              </a:rPr>
              <a:t>Contact Information</a:t>
            </a:r>
          </a:p>
        </p:txBody>
      </p:sp>
      <p:sp>
        <p:nvSpPr>
          <p:cNvPr id="73731" name="Rectangle 5"/>
          <p:cNvSpPr>
            <a:spLocks noChangeArrowheads="1"/>
          </p:cNvSpPr>
          <p:nvPr/>
        </p:nvSpPr>
        <p:spPr bwMode="auto">
          <a:xfrm>
            <a:off x="685800" y="1858963"/>
            <a:ext cx="7924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t>Georgia Department of Education  </a:t>
            </a:r>
          </a:p>
          <a:p>
            <a:pPr lvl="1"/>
            <a:r>
              <a:rPr lang="en-US" sz="2000"/>
              <a:t>Deborah Houston, Assessment Specialist GaDOE</a:t>
            </a:r>
          </a:p>
          <a:p>
            <a:pPr lvl="1"/>
            <a:r>
              <a:rPr lang="en-US" sz="2000"/>
              <a:t>404-657-0251; </a:t>
            </a:r>
            <a:r>
              <a:rPr lang="en-US" sz="2000" b="1">
                <a:hlinkClick r:id="rId3"/>
              </a:rPr>
              <a:t>dhouston@doe.ga.k12.us</a:t>
            </a:r>
            <a:endParaRPr lang="en-US" sz="2000" b="1"/>
          </a:p>
          <a:p>
            <a:pPr lvl="1"/>
            <a:endParaRPr lang="en-US" sz="2000" b="1"/>
          </a:p>
          <a:p>
            <a:r>
              <a:rPr lang="en-US" sz="2000" b="1"/>
              <a:t>Questar Assessment, Inc. </a:t>
            </a:r>
          </a:p>
          <a:p>
            <a:pPr lvl="1"/>
            <a:r>
              <a:rPr lang="en-US" sz="2000"/>
              <a:t>Mark Phipps, Program Manager</a:t>
            </a:r>
          </a:p>
          <a:p>
            <a:pPr lvl="1"/>
            <a:r>
              <a:rPr lang="en-US" sz="2000"/>
              <a:t>866-997-0698; </a:t>
            </a:r>
            <a:r>
              <a:rPr lang="en-US" sz="2000" b="1" u="sng">
                <a:solidFill>
                  <a:schemeClr val="hlink"/>
                </a:solidFill>
              </a:rPr>
              <a:t>GA</a:t>
            </a:r>
            <a:r>
              <a:rPr lang="en-US" sz="2000" b="1">
                <a:hlinkClick r:id="rId4"/>
              </a:rPr>
              <a:t>@questarai.com</a:t>
            </a:r>
            <a:endParaRPr lang="en-US" sz="2000" b="1"/>
          </a:p>
        </p:txBody>
      </p:sp>
      <p:sp>
        <p:nvSpPr>
          <p:cNvPr id="3" name="Slide Number Placeholder 2"/>
          <p:cNvSpPr>
            <a:spLocks noGrp="1"/>
          </p:cNvSpPr>
          <p:nvPr>
            <p:ph type="sldNum" sz="quarter" idx="11"/>
          </p:nvPr>
        </p:nvSpPr>
        <p:spPr/>
        <p:txBody>
          <a:bodyPr/>
          <a:lstStyle/>
          <a:p>
            <a:pPr>
              <a:defRPr/>
            </a:pPr>
            <a:fld id="{2FE5DC9F-6385-4D59-82F7-58580B3E1BF6}"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457200" y="1219200"/>
            <a:ext cx="8229600" cy="533400"/>
          </a:xfrm>
        </p:spPr>
        <p:txBody>
          <a:bodyPr/>
          <a:lstStyle/>
          <a:p>
            <a:pPr eaLnBrk="1" hangingPunct="1"/>
            <a:r>
              <a:rPr lang="en-US" sz="3200" smtClean="0">
                <a:latin typeface="Georgia" pitchFamily="18" charset="0"/>
              </a:rPr>
              <a:t>Evaluation Survey</a:t>
            </a:r>
          </a:p>
        </p:txBody>
      </p:sp>
      <p:sp>
        <p:nvSpPr>
          <p:cNvPr id="74755" name="Content Placeholder 4"/>
          <p:cNvSpPr>
            <a:spLocks noGrp="1"/>
          </p:cNvSpPr>
          <p:nvPr>
            <p:ph idx="1"/>
          </p:nvPr>
        </p:nvSpPr>
        <p:spPr>
          <a:xfrm>
            <a:off x="457200" y="2057400"/>
            <a:ext cx="8229600" cy="2438400"/>
          </a:xfrm>
        </p:spPr>
        <p:txBody>
          <a:bodyPr/>
          <a:lstStyle/>
          <a:p>
            <a:pPr eaLnBrk="1" hangingPunct="1">
              <a:buFontTx/>
              <a:buNone/>
            </a:pPr>
            <a:r>
              <a:rPr lang="en-US" sz="2800" smtClean="0">
                <a:hlinkClick r:id="rId2"/>
              </a:rPr>
              <a:t>https://www.surveymonkey.com/s/C66D6Z9</a:t>
            </a:r>
            <a:endParaRPr lang="en-US" sz="2800" smtClean="0"/>
          </a:p>
          <a:p>
            <a:pPr eaLnBrk="1" hangingPunct="1">
              <a:buFontTx/>
              <a:buNone/>
            </a:pPr>
            <a:endParaRPr lang="en-US" sz="2400" smtClean="0">
              <a:solidFill>
                <a:srgbClr val="FF0000"/>
              </a:solidFill>
              <a:latin typeface="Arial" charset="0"/>
              <a:cs typeface="Arial" charset="0"/>
            </a:endParaRPr>
          </a:p>
          <a:p>
            <a:pPr eaLnBrk="1" hangingPunct="1">
              <a:buFontTx/>
              <a:buNone/>
            </a:pPr>
            <a:r>
              <a:rPr lang="en-US" sz="2400" smtClean="0">
                <a:solidFill>
                  <a:srgbClr val="FF0000"/>
                </a:solidFill>
                <a:latin typeface="Arial" charset="0"/>
                <a:cs typeface="Arial" charset="0"/>
              </a:rPr>
              <a:t>To Exit this session, go to:</a:t>
            </a:r>
          </a:p>
          <a:p>
            <a:pPr eaLnBrk="1" hangingPunct="1">
              <a:buFontTx/>
              <a:buNone/>
            </a:pPr>
            <a:r>
              <a:rPr lang="en-US" sz="2400" smtClean="0">
                <a:solidFill>
                  <a:srgbClr val="FF0000"/>
                </a:solidFill>
                <a:latin typeface="Arial" charset="0"/>
                <a:cs typeface="Arial" charset="0"/>
              </a:rPr>
              <a:t>File (in the upper left corner of screen), then select, Exit.</a:t>
            </a:r>
          </a:p>
          <a:p>
            <a:pPr algn="ctr" eaLnBrk="1" hangingPunct="1">
              <a:buFontTx/>
              <a:buNone/>
            </a:pPr>
            <a:endParaRPr lang="en-US" sz="800" smtClean="0">
              <a:latin typeface="Brush Script MT" pitchFamily="66" charset="0"/>
            </a:endParaRPr>
          </a:p>
          <a:p>
            <a:pPr algn="ctr" eaLnBrk="1" hangingPunct="1">
              <a:buFontTx/>
              <a:buNone/>
            </a:pPr>
            <a:r>
              <a:rPr lang="en-US" sz="3600" smtClean="0">
                <a:latin typeface="Brush Script MT" pitchFamily="66" charset="0"/>
              </a:rPr>
              <a:t>Thank you for attending this webinar!</a:t>
            </a:r>
          </a:p>
          <a:p>
            <a:pPr eaLnBrk="1" hangingPunct="1">
              <a:buFont typeface="Arial" charset="0"/>
              <a:buNone/>
            </a:pPr>
            <a:endParaRPr lang="en-US" sz="3600" smtClean="0"/>
          </a:p>
        </p:txBody>
      </p:sp>
      <p:sp>
        <p:nvSpPr>
          <p:cNvPr id="4" name="Slide Number Placeholder 3"/>
          <p:cNvSpPr>
            <a:spLocks noGrp="1"/>
          </p:cNvSpPr>
          <p:nvPr>
            <p:ph type="sldNum" sz="quarter" idx="11"/>
          </p:nvPr>
        </p:nvSpPr>
        <p:spPr/>
        <p:txBody>
          <a:bodyPr/>
          <a:lstStyle/>
          <a:p>
            <a:pPr>
              <a:defRPr/>
            </a:pPr>
            <a:fld id="{38DF28BF-7128-43EC-A1A6-3CADB8CCFEB5}"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D96D"/>
        </a:solidFill>
        <a:effectLst/>
      </p:bgPr>
    </p:bg>
    <p:spTree>
      <p:nvGrpSpPr>
        <p:cNvPr id="1" name=""/>
        <p:cNvGrpSpPr/>
        <p:nvPr/>
      </p:nvGrpSpPr>
      <p:grpSpPr>
        <a:xfrm>
          <a:off x="0" y="0"/>
          <a:ext cx="0" cy="0"/>
          <a:chOff x="0" y="0"/>
          <a:chExt cx="0" cy="0"/>
        </a:xfrm>
      </p:grpSpPr>
      <p:pic>
        <p:nvPicPr>
          <p:cNvPr id="9218" name="Picture 4" descr="AALogo Blue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219200"/>
            <a:ext cx="1612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p:cNvSpPr>
            <a:spLocks noChangeArrowheads="1"/>
          </p:cNvSpPr>
          <p:nvPr/>
        </p:nvSpPr>
        <p:spPr bwMode="auto">
          <a:xfrm>
            <a:off x="914400" y="385763"/>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tabLst>
                <a:tab pos="2971800" algn="l"/>
              </a:tabLst>
            </a:pPr>
            <a:r>
              <a:rPr lang="en-US" sz="2400" b="1">
                <a:latin typeface="Georgia" pitchFamily="18" charset="0"/>
                <a:cs typeface="Times New Roman" pitchFamily="18" charset="0"/>
              </a:rPr>
              <a:t>Georgia Alternate Assessment</a:t>
            </a:r>
            <a:r>
              <a:rPr lang="en-US" sz="2400">
                <a:latin typeface="Georgia" pitchFamily="18" charset="0"/>
              </a:rPr>
              <a:t>  </a:t>
            </a:r>
            <a:r>
              <a:rPr lang="en-US" sz="2400" b="1">
                <a:latin typeface="Georgia" pitchFamily="18" charset="0"/>
                <a:cs typeface="Times New Roman" pitchFamily="18" charset="0"/>
              </a:rPr>
              <a:t>Scoring Rubric</a:t>
            </a:r>
            <a:endParaRPr lang="en-US" sz="2400">
              <a:latin typeface="Georgia" pitchFamily="18" charset="0"/>
            </a:endParaRPr>
          </a:p>
        </p:txBody>
      </p:sp>
      <p:sp>
        <p:nvSpPr>
          <p:cNvPr id="9220" name="Rectangle 6"/>
          <p:cNvSpPr>
            <a:spLocks noChangeArrowheads="1"/>
          </p:cNvSpPr>
          <p:nvPr/>
        </p:nvSpPr>
        <p:spPr bwMode="auto">
          <a:xfrm>
            <a:off x="-4562475" y="-142875"/>
            <a:ext cx="1841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1400">
                <a:latin typeface="Times New Roman" pitchFamily="18" charset="0"/>
              </a:rPr>
              <a:t/>
            </a:r>
            <a:br>
              <a:rPr lang="en-US" sz="1400">
                <a:latin typeface="Times New Roman" pitchFamily="18" charset="0"/>
              </a:rPr>
            </a:br>
            <a:endParaRPr lang="en-US" sz="1400">
              <a:latin typeface="Times New Roman" pitchFamily="18" charset="0"/>
            </a:endParaRPr>
          </a:p>
          <a:p>
            <a:pPr eaLnBrk="0" hangingPunct="0"/>
            <a:endParaRPr lang="en-US" sz="1400">
              <a:latin typeface="Times New Roman" pitchFamily="18" charset="0"/>
            </a:endParaRPr>
          </a:p>
        </p:txBody>
      </p:sp>
      <p:sp>
        <p:nvSpPr>
          <p:cNvPr id="9221" name="Rectangle 10"/>
          <p:cNvSpPr>
            <a:spLocks noChangeArrowheads="1"/>
          </p:cNvSpPr>
          <p:nvPr/>
        </p:nvSpPr>
        <p:spPr bwMode="auto">
          <a:xfrm>
            <a:off x="-4562475" y="-936625"/>
            <a:ext cx="1501775" cy="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2000"/>
          </a:p>
        </p:txBody>
      </p:sp>
      <p:graphicFrame>
        <p:nvGraphicFramePr>
          <p:cNvPr id="14388" name="Group 52"/>
          <p:cNvGraphicFramePr>
            <a:graphicFrameLocks noGrp="1"/>
          </p:cNvGraphicFramePr>
          <p:nvPr/>
        </p:nvGraphicFramePr>
        <p:xfrm>
          <a:off x="609600" y="1219200"/>
          <a:ext cx="7924800" cy="5486400"/>
        </p:xfrm>
        <a:graphic>
          <a:graphicData uri="http://schemas.openxmlformats.org/drawingml/2006/table">
            <a:tbl>
              <a:tblPr/>
              <a:tblGrid>
                <a:gridCol w="1600200"/>
                <a:gridCol w="1524000"/>
                <a:gridCol w="1524000"/>
                <a:gridCol w="1676400"/>
                <a:gridCol w="1600200"/>
              </a:tblGrid>
              <a:tr h="39215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Dimension</a:t>
                      </a:r>
                      <a:endParaRPr kumimoji="0" lang="en-US" sz="1400" b="1"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4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9271">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Fidelity to Standard</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(scored for each entry)</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The instructional activity is aligned to and exposes the student to a content standard, but the student work does not address academic content.</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The instructional activity is aligned to a content standard; the student work addresses academic content but at an access or entry level.</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The instructional activity is aligned to a content standard, all aspects of the element selected are addressed, and the student work addresses academic content at or approaching basic grade-level expectations. </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r>
              <a:tr h="38580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000" b="0"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101453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Context</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(scored for each entry)</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Materials are not grade-appropriate.</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Materials are grade-appropriate, </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but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the</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student work does not reflect a purposeful application.</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Materials are grade-appropriate, </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and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the</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student work reflects a purposeful simulated application. </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Materials are grade-appropriate, </a:t>
                      </a: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and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the</a:t>
                      </a: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student work reflects a purposeful natural/real-world application. </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46259">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Achievement/ Progress</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(scored for each entry)</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Student demonstrates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little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achievement/progress in targeted instructional activity. </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Student demonstrates some achievement/progress in targeted instructional activity.</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Student demonstrates reasonable</a:t>
                      </a: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achievement/progress in targeted instructional activity.</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Student demonstrates</a:t>
                      </a: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exceptional</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achievement/progress in targeted instructional activity.</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58374">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Generalization</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(scored once across all entries in portfolio)</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Student performs tasks in one or more settings with no evidence of interaction(s) beyond those with the primary instructional provider.</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Student performs tasks in one or more settings with evidence of interaction (s) with other instructional providers and/or disabled classmates.</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Student performs tasks in two different settings with evidence of interaction(s) with non-disabled peers and/or community members.</a:t>
                      </a:r>
                      <a:endParaRPr kumimoji="0" lang="en-US" sz="1000" b="1"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Student performs tasks in three or more different settings with evidence of interaction(s) with non-disabled peers and/or community members.</a:t>
                      </a:r>
                      <a:endParaRPr kumimoji="0" lang="en-US" sz="1000" b="1"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9267" name="Rectangle 201"/>
          <p:cNvSpPr>
            <a:spLocks noChangeArrowheads="1"/>
          </p:cNvSpPr>
          <p:nvPr/>
        </p:nvSpPr>
        <p:spPr bwMode="auto">
          <a:xfrm>
            <a:off x="-4343400" y="6369050"/>
            <a:ext cx="24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uFontTx/>
              <a:buChar char="•"/>
              <a:tabLst>
                <a:tab pos="457200" algn="l"/>
                <a:tab pos="685800" algn="l"/>
              </a:tabLst>
            </a:pPr>
            <a:endParaRPr lang="en-US" sz="1400">
              <a:latin typeface="Times New Roman" pitchFamily="18" charset="0"/>
            </a:endParaRPr>
          </a:p>
        </p:txBody>
      </p:sp>
      <p:sp>
        <p:nvSpPr>
          <p:cNvPr id="3" name="Slide Number Placeholder 2"/>
          <p:cNvSpPr>
            <a:spLocks noGrp="1"/>
          </p:cNvSpPr>
          <p:nvPr>
            <p:ph type="sldNum" sz="quarter" idx="11"/>
          </p:nvPr>
        </p:nvSpPr>
        <p:spPr>
          <a:xfrm>
            <a:off x="8382000" y="6338888"/>
            <a:ext cx="609600" cy="365125"/>
          </a:xfrm>
        </p:spPr>
        <p:txBody>
          <a:bodyPr/>
          <a:lstStyle/>
          <a:p>
            <a:pPr>
              <a:defRPr/>
            </a:pPr>
            <a:fld id="{FC03B831-D755-4157-A9EC-BA24B2C38C75}"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752600" y="533400"/>
            <a:ext cx="5791200" cy="533400"/>
          </a:xfrm>
        </p:spPr>
        <p:txBody>
          <a:bodyPr/>
          <a:lstStyle/>
          <a:p>
            <a:pPr eaLnBrk="1" hangingPunct="1"/>
            <a:r>
              <a:rPr lang="en-US" sz="3200" smtClean="0">
                <a:latin typeface="Georgia" pitchFamily="18" charset="0"/>
              </a:rPr>
              <a:t>GAA Portfolios Submitted</a:t>
            </a:r>
          </a:p>
        </p:txBody>
      </p:sp>
      <p:sp>
        <p:nvSpPr>
          <p:cNvPr id="10243" name="Rectangle 4"/>
          <p:cNvSpPr>
            <a:spLocks noGrp="1" noChangeArrowheads="1"/>
          </p:cNvSpPr>
          <p:nvPr>
            <p:ph type="body" sz="half" idx="4294967295"/>
          </p:nvPr>
        </p:nvSpPr>
        <p:spPr>
          <a:xfrm>
            <a:off x="381000" y="4495800"/>
            <a:ext cx="8229600" cy="1219200"/>
          </a:xfrm>
        </p:spPr>
        <p:txBody>
          <a:bodyPr/>
          <a:lstStyle/>
          <a:p>
            <a:pPr eaLnBrk="1" hangingPunct="1">
              <a:lnSpc>
                <a:spcPct val="90000"/>
              </a:lnSpc>
            </a:pPr>
            <a:r>
              <a:rPr lang="en-US" sz="2000" b="1" smtClean="0"/>
              <a:t> </a:t>
            </a:r>
            <a:r>
              <a:rPr lang="en-US" sz="2000" b="1" smtClean="0">
                <a:solidFill>
                  <a:schemeClr val="hlink"/>
                </a:solidFill>
              </a:rPr>
              <a:t>10,663 </a:t>
            </a:r>
            <a:r>
              <a:rPr lang="en-US" sz="2000" smtClean="0"/>
              <a:t>portfolios were submitted in 2013-2014 compared to </a:t>
            </a:r>
            <a:r>
              <a:rPr lang="en-US" sz="2000" b="1" smtClean="0">
                <a:solidFill>
                  <a:schemeClr val="hlink"/>
                </a:solidFill>
              </a:rPr>
              <a:t>10,278</a:t>
            </a:r>
            <a:r>
              <a:rPr lang="en-US" sz="2000" smtClean="0"/>
              <a:t>  submitted in 2012-2013.  This table provides a breakdown, by grade, including the total number of entries for both 2013-2014 and 2012-2013.</a:t>
            </a:r>
          </a:p>
          <a:p>
            <a:pPr eaLnBrk="1" hangingPunct="1">
              <a:lnSpc>
                <a:spcPct val="90000"/>
              </a:lnSpc>
            </a:pPr>
            <a:r>
              <a:rPr lang="en-US" sz="2000" smtClean="0"/>
              <a:t> 298 High School Retest portfolios were submitted in Spring 2014.</a:t>
            </a:r>
          </a:p>
          <a:p>
            <a:pPr eaLnBrk="1" hangingPunct="1">
              <a:lnSpc>
                <a:spcPct val="90000"/>
              </a:lnSpc>
              <a:buFont typeface="Arial" charset="0"/>
              <a:buNone/>
            </a:pPr>
            <a:endParaRPr lang="en-US" sz="2000" smtClean="0"/>
          </a:p>
        </p:txBody>
      </p:sp>
      <p:graphicFrame>
        <p:nvGraphicFramePr>
          <p:cNvPr id="10244" name="Object 4"/>
          <p:cNvGraphicFramePr>
            <a:graphicFrameLocks noChangeAspect="1"/>
          </p:cNvGraphicFramePr>
          <p:nvPr/>
        </p:nvGraphicFramePr>
        <p:xfrm>
          <a:off x="1905000" y="1371600"/>
          <a:ext cx="5487988" cy="2813050"/>
        </p:xfrm>
        <a:graphic>
          <a:graphicData uri="http://schemas.openxmlformats.org/presentationml/2006/ole">
            <mc:AlternateContent xmlns:mc="http://schemas.openxmlformats.org/markup-compatibility/2006">
              <mc:Choice xmlns:v="urn:schemas-microsoft-com:vml" Requires="v">
                <p:oleObj spid="_x0000_s10248" name="Worksheet" r:id="rId5" imgW="4152900" imgH="2133690" progId="Excel.Sheet.8">
                  <p:embed/>
                </p:oleObj>
              </mc:Choice>
              <mc:Fallback>
                <p:oleObj name="Worksheet" r:id="rId5" imgW="4152900" imgH="213369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371600"/>
                        <a:ext cx="548798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DF6FB048-FE8B-4673-AB3E-CF3121B036E2}"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GaDOE Presentation Template - John Bar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GaDOE Presentation Template - John Bar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aDOE Presentation Template - John Bar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D19D1-F8A3-4E86-9EC2-A75B18B78C3E}"/>
</file>

<file path=customXml/itemProps2.xml><?xml version="1.0" encoding="utf-8"?>
<ds:datastoreItem xmlns:ds="http://schemas.openxmlformats.org/officeDocument/2006/customXml" ds:itemID="{E2FFEC92-856C-4644-B169-E9C95A2F71E5}"/>
</file>

<file path=customXml/itemProps3.xml><?xml version="1.0" encoding="utf-8"?>
<ds:datastoreItem xmlns:ds="http://schemas.openxmlformats.org/officeDocument/2006/customXml" ds:itemID="{E790A2B7-6E5B-4E88-89E5-FB1A01C94F77}"/>
</file>

<file path=docProps/app.xml><?xml version="1.0" encoding="utf-8"?>
<Properties xmlns="http://schemas.openxmlformats.org/officeDocument/2006/extended-properties" xmlns:vt="http://schemas.openxmlformats.org/officeDocument/2006/docPropsVTypes">
  <Template/>
  <TotalTime>3833</TotalTime>
  <Words>3291</Words>
  <Application>Microsoft Office PowerPoint</Application>
  <PresentationFormat>On-screen Show (4:3)</PresentationFormat>
  <Paragraphs>657</Paragraphs>
  <Slides>72</Slides>
  <Notes>68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GaDOE Presentation Template - John Barge</vt:lpstr>
      <vt:lpstr>Worksheet</vt:lpstr>
      <vt:lpstr>Acrobat Document</vt:lpstr>
      <vt:lpstr>Georgia  Alternate Assessment  2013-14 Post Assessment Webinar</vt:lpstr>
      <vt:lpstr>Georgia Alternate Assessment (GAA)  Post Assessment Webinar, June 11-13, 2014</vt:lpstr>
      <vt:lpstr>Post Assessment Webinar</vt:lpstr>
      <vt:lpstr>Topics that will be presented and discussed</vt:lpstr>
      <vt:lpstr>The Use of Alternate Assessments and GAA Scores </vt:lpstr>
      <vt:lpstr>Rubric Dimensions</vt:lpstr>
      <vt:lpstr>Possible scores for each dimension:</vt:lpstr>
      <vt:lpstr>PowerPoint Presentation</vt:lpstr>
      <vt:lpstr>GAA Portfolios Submitted</vt:lpstr>
      <vt:lpstr>What We Found</vt:lpstr>
      <vt:lpstr>Frequency of Nonscorables</vt:lpstr>
      <vt:lpstr>Grade 7 Math</vt:lpstr>
      <vt:lpstr>PowerPoint Presentation</vt:lpstr>
      <vt:lpstr>Frequency of Nonscorables by Number and Percent</vt:lpstr>
      <vt:lpstr>How Scores are Calculated</vt:lpstr>
      <vt:lpstr>How Scores are Calculated</vt:lpstr>
      <vt:lpstr>Score Calculation for  Kindergarten and 3-8 Fidelity to Standard, Context, Achievement/Progress </vt:lpstr>
      <vt:lpstr>Score Calculation for  Kindergarten and 3-8  Fidelity to Standard, Context, Achievement/Progress </vt:lpstr>
      <vt:lpstr>Score Calculation for  Kindergarten and 3-8 </vt:lpstr>
      <vt:lpstr>Score Calculation for High School Fidelity to Standard, Context, Achievement/Progress</vt:lpstr>
      <vt:lpstr>Score Calculation for High School Fidelity to Standard, Context, Achievement/Progress</vt:lpstr>
      <vt:lpstr>Score Calculation for High School Fidelity to Standard, Context, Achievement/Progress</vt:lpstr>
      <vt:lpstr>Score Calculation for High School Fidelity to Standard, Context, Achievement/Progress</vt:lpstr>
      <vt:lpstr>Score Calculation for High School</vt:lpstr>
      <vt:lpstr>GAA Score Reports</vt:lpstr>
      <vt:lpstr>Electronic Data Files</vt:lpstr>
      <vt:lpstr>School and System Report Shipments</vt:lpstr>
      <vt:lpstr>Secure Summary Reports</vt:lpstr>
      <vt:lpstr>Individual Student Reports</vt:lpstr>
      <vt:lpstr>Kindergarten, 3-8 Individual Student Report</vt:lpstr>
      <vt:lpstr>Individual Student Report</vt:lpstr>
      <vt:lpstr>PowerPoint Presentation</vt:lpstr>
      <vt:lpstr>PowerPoint Presentation</vt:lpstr>
      <vt:lpstr>PowerPoint Presentation</vt:lpstr>
      <vt:lpstr>PowerPoint Presentation</vt:lpstr>
      <vt:lpstr>High School Individual Student Report</vt:lpstr>
      <vt:lpstr>PowerPoint Presentation</vt:lpstr>
      <vt:lpstr>Individual Student Labels</vt:lpstr>
      <vt:lpstr>Individual  Student  Labels</vt:lpstr>
      <vt:lpstr>School Reports</vt:lpstr>
      <vt:lpstr>School Summary of Student Performance–Roster </vt:lpstr>
      <vt:lpstr>School Summary of Student Performance–Roster</vt:lpstr>
      <vt:lpstr>School Summary of Student Performance–Roster</vt:lpstr>
      <vt:lpstr>School Summary of Student Performance–Roster</vt:lpstr>
      <vt:lpstr>School Summary of Student Performance–Roster</vt:lpstr>
      <vt:lpstr>School Summary of Student Performance–Profile</vt:lpstr>
      <vt:lpstr>PowerPoint Presentation</vt:lpstr>
      <vt:lpstr>System Reports</vt:lpstr>
      <vt:lpstr>System Report– Overall Summary of Performance</vt:lpstr>
      <vt:lpstr>System Summary – Overall Summary of Performance</vt:lpstr>
      <vt:lpstr>PowerPoint Presentation</vt:lpstr>
      <vt:lpstr>PowerPoint Presentation</vt:lpstr>
      <vt:lpstr>PowerPoint Presentation</vt:lpstr>
      <vt:lpstr>System Reports–System Performance by Strand</vt:lpstr>
      <vt:lpstr>System Performance by Strand</vt:lpstr>
      <vt:lpstr>PowerPoint Presentation</vt:lpstr>
      <vt:lpstr>Interpreting GAA Scores</vt:lpstr>
      <vt:lpstr>PowerPoint Presentation</vt:lpstr>
      <vt:lpstr>GAA Performance Level Classification</vt:lpstr>
      <vt:lpstr>GAA Performance Level Classification</vt:lpstr>
      <vt:lpstr>PowerPoint Presentation</vt:lpstr>
      <vt:lpstr>GAA Performance Level Classification</vt:lpstr>
      <vt:lpstr>GAA Performance Level Classification</vt:lpstr>
      <vt:lpstr>GAA Performance Level Classification</vt:lpstr>
      <vt:lpstr>GAA Performance Level Classification</vt:lpstr>
      <vt:lpstr>Using the Score Reports to  Improve Performance</vt:lpstr>
      <vt:lpstr>Using the Score Reports to  Improve Performance</vt:lpstr>
      <vt:lpstr>Reminders</vt:lpstr>
      <vt:lpstr>Additional GAA Resources</vt:lpstr>
      <vt:lpstr>Fall 2014 Training Webinars</vt:lpstr>
      <vt:lpstr>Contact Information</vt:lpstr>
      <vt:lpstr>Evaluation Survey</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GAA 2014 Post-Assessment Webinar</dc:title>
  <dc:creator>GaDOE</dc:creator>
  <cp:lastModifiedBy>Melissa Fincher</cp:lastModifiedBy>
  <cp:revision>219</cp:revision>
  <dcterms:created xsi:type="dcterms:W3CDTF">2008-09-03T11:46:11Z</dcterms:created>
  <dcterms:modified xsi:type="dcterms:W3CDTF">2014-06-10T18:46:35Z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
    <vt:lpwstr>{20100611-1655-08F2-9BDB-E6F45618C2C7}</vt:lpwstr>
  </property>
  <property fmtid="{D5CDD505-2E9C-101B-9397-08002B2CF9AE}" pid="3" name="Owner">
    <vt:lpwstr>32</vt:lpwstr>
  </property>
  <property fmtid="{D5CDD505-2E9C-101B-9397-08002B2CF9AE}" pid="4" name="Status">
    <vt:lpwstr>Ready for review</vt:lpwstr>
  </property>
  <property fmtid="{D5CDD505-2E9C-101B-9397-08002B2CF9AE}" pid="5" name="ContentTypeId">
    <vt:lpwstr>0x01010098B34819C3326640A5C369F682C5BCEC</vt:lpwstr>
  </property>
</Properties>
</file>