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8"/>
  </p:notesMasterIdLst>
  <p:sldIdLst>
    <p:sldId id="257" r:id="rId5"/>
    <p:sldId id="258" r:id="rId6"/>
    <p:sldId id="260" r:id="rId7"/>
    <p:sldId id="362" r:id="rId8"/>
    <p:sldId id="361" r:id="rId9"/>
    <p:sldId id="261" r:id="rId10"/>
    <p:sldId id="262" r:id="rId11"/>
    <p:sldId id="263" r:id="rId12"/>
    <p:sldId id="264" r:id="rId13"/>
    <p:sldId id="265" r:id="rId14"/>
    <p:sldId id="267" r:id="rId15"/>
    <p:sldId id="268" r:id="rId16"/>
    <p:sldId id="270" r:id="rId17"/>
    <p:sldId id="346" r:id="rId18"/>
    <p:sldId id="347" r:id="rId19"/>
    <p:sldId id="349" r:id="rId20"/>
    <p:sldId id="348" r:id="rId21"/>
    <p:sldId id="275" r:id="rId22"/>
    <p:sldId id="276" r:id="rId23"/>
    <p:sldId id="277" r:id="rId24"/>
    <p:sldId id="357" r:id="rId25"/>
    <p:sldId id="359" r:id="rId26"/>
    <p:sldId id="350" r:id="rId27"/>
    <p:sldId id="360" r:id="rId28"/>
    <p:sldId id="358" r:id="rId29"/>
    <p:sldId id="284" r:id="rId30"/>
    <p:sldId id="351" r:id="rId31"/>
    <p:sldId id="285" r:id="rId32"/>
    <p:sldId id="287" r:id="rId33"/>
    <p:sldId id="288" r:id="rId34"/>
    <p:sldId id="352" r:id="rId35"/>
    <p:sldId id="341" r:id="rId36"/>
    <p:sldId id="355" r:id="rId37"/>
    <p:sldId id="294" r:id="rId38"/>
    <p:sldId id="353" r:id="rId39"/>
    <p:sldId id="290" r:id="rId40"/>
    <p:sldId id="354" r:id="rId41"/>
    <p:sldId id="292" r:id="rId42"/>
    <p:sldId id="293" r:id="rId43"/>
    <p:sldId id="342" r:id="rId44"/>
    <p:sldId id="343" r:id="rId45"/>
    <p:sldId id="344" r:id="rId46"/>
    <p:sldId id="363"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 Johnson" initials="AJ" lastIdx="4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85080" autoAdjust="0"/>
  </p:normalViewPr>
  <p:slideViewPr>
    <p:cSldViewPr snapToGrid="0">
      <p:cViewPr varScale="1">
        <p:scale>
          <a:sx n="67" d="100"/>
          <a:sy n="67" d="100"/>
        </p:scale>
        <p:origin x="-614"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8AB1433-BF8B-45C5-81D6-089F21EECCF9}" type="datetimeFigureOut">
              <a:rPr lang="en-US" smtClean="0"/>
              <a:t>8/19/2016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6530340-F5C0-43BA-9CC1-D63E860F355B}" type="slidenum">
              <a:rPr lang="en-US" smtClean="0"/>
              <a:t>‹#›</a:t>
            </a:fld>
            <a:endParaRPr lang="en-US" dirty="0"/>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1</a:t>
            </a:fld>
            <a:endParaRPr lang="en-US" dirty="0"/>
          </a:p>
        </p:txBody>
      </p:sp>
    </p:spTree>
    <p:extLst>
      <p:ext uri="{BB962C8B-B14F-4D97-AF65-F5344CB8AC3E}">
        <p14:creationId xmlns:p14="http://schemas.microsoft.com/office/powerpoint/2010/main" val="3489360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10</a:t>
            </a:fld>
            <a:endParaRPr lang="en-US" dirty="0"/>
          </a:p>
        </p:txBody>
      </p:sp>
    </p:spTree>
    <p:extLst>
      <p:ext uri="{BB962C8B-B14F-4D97-AF65-F5344CB8AC3E}">
        <p14:creationId xmlns:p14="http://schemas.microsoft.com/office/powerpoint/2010/main" val="31980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same standards are used</a:t>
            </a:r>
            <a:r>
              <a:rPr lang="en-US" baseline="0" dirty="0" smtClean="0"/>
              <a:t> in each curriculum, but they are organized in different ways.  Example: Standard A.REI.4 (</a:t>
            </a:r>
            <a:r>
              <a:rPr lang="en-US" i="1" baseline="0" dirty="0" smtClean="0"/>
              <a:t>solve quadratic equations in one variable</a:t>
            </a:r>
            <a:r>
              <a:rPr lang="en-US" baseline="0" dirty="0" smtClean="0"/>
              <a:t>) is in the Analytic Geometry course in Course Option 1. The same standard is in the Algebra I course in Course Option 2. Check carefully to be sure you are using Course Option 1 </a:t>
            </a:r>
            <a:r>
              <a:rPr lang="en-US" u="sng" baseline="0" dirty="0" smtClean="0"/>
              <a:t>OR</a:t>
            </a:r>
            <a:r>
              <a:rPr lang="en-US" baseline="0" dirty="0" smtClean="0"/>
              <a:t> Course Option 2.  </a:t>
            </a:r>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11</a:t>
            </a:fld>
            <a:endParaRPr lang="en-US" dirty="0"/>
          </a:p>
        </p:txBody>
      </p:sp>
    </p:spTree>
    <p:extLst>
      <p:ext uri="{BB962C8B-B14F-4D97-AF65-F5344CB8AC3E}">
        <p14:creationId xmlns:p14="http://schemas.microsoft.com/office/powerpoint/2010/main" val="4282919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285">
              <a:defRPr/>
            </a:pPr>
            <a:r>
              <a:rPr lang="en-US" dirty="0" smtClean="0"/>
              <a:t>Please</a:t>
            </a:r>
            <a:r>
              <a:rPr lang="en-US" baseline="0" dirty="0" smtClean="0"/>
              <a:t> note that strikethrough text is present and indicates inapplicable parts of the standard.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12</a:t>
            </a:fld>
            <a:endParaRPr lang="en-US" dirty="0"/>
          </a:p>
        </p:txBody>
      </p:sp>
    </p:spTree>
    <p:extLst>
      <p:ext uri="{BB962C8B-B14F-4D97-AF65-F5344CB8AC3E}">
        <p14:creationId xmlns:p14="http://schemas.microsoft.com/office/powerpoint/2010/main" val="1956857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13</a:t>
            </a:fld>
            <a:endParaRPr lang="en-US" dirty="0"/>
          </a:p>
        </p:txBody>
      </p:sp>
    </p:spTree>
    <p:extLst>
      <p:ext uri="{BB962C8B-B14F-4D97-AF65-F5344CB8AC3E}">
        <p14:creationId xmlns:p14="http://schemas.microsoft.com/office/powerpoint/2010/main" val="1135642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14</a:t>
            </a:fld>
            <a:endParaRPr lang="en-US" dirty="0"/>
          </a:p>
        </p:txBody>
      </p:sp>
    </p:spTree>
    <p:extLst>
      <p:ext uri="{BB962C8B-B14F-4D97-AF65-F5344CB8AC3E}">
        <p14:creationId xmlns:p14="http://schemas.microsoft.com/office/powerpoint/2010/main" val="421855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15</a:t>
            </a:fld>
            <a:endParaRPr lang="en-US" dirty="0"/>
          </a:p>
        </p:txBody>
      </p:sp>
    </p:spTree>
    <p:extLst>
      <p:ext uri="{BB962C8B-B14F-4D97-AF65-F5344CB8AC3E}">
        <p14:creationId xmlns:p14="http://schemas.microsoft.com/office/powerpoint/2010/main" val="1566581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16</a:t>
            </a:fld>
            <a:endParaRPr lang="en-US" dirty="0"/>
          </a:p>
        </p:txBody>
      </p:sp>
    </p:spTree>
    <p:extLst>
      <p:ext uri="{BB962C8B-B14F-4D97-AF65-F5344CB8AC3E}">
        <p14:creationId xmlns:p14="http://schemas.microsoft.com/office/powerpoint/2010/main" val="971045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17</a:t>
            </a:fld>
            <a:endParaRPr lang="en-US" dirty="0"/>
          </a:p>
        </p:txBody>
      </p:sp>
    </p:spTree>
    <p:extLst>
      <p:ext uri="{BB962C8B-B14F-4D97-AF65-F5344CB8AC3E}">
        <p14:creationId xmlns:p14="http://schemas.microsoft.com/office/powerpoint/2010/main" val="3669870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155700" y="708025"/>
            <a:ext cx="4725988"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r>
              <a:rPr lang="en-US" dirty="0" smtClean="0"/>
              <a:t>Intent - what are the standard and indicator designed to teach?</a:t>
            </a:r>
          </a:p>
          <a:p>
            <a:endParaRPr lang="en-US" dirty="0" smtClean="0"/>
          </a:p>
          <a:p>
            <a:r>
              <a:rPr lang="en-US" dirty="0" smtClean="0"/>
              <a:t>If the standard</a:t>
            </a:r>
            <a:r>
              <a:rPr lang="en-US" baseline="0" dirty="0" smtClean="0"/>
              <a:t> or element/indicator address multiple skills, the student’s assessment tasks may address only one of those skills. If the teacher chooses to assess a student on just one part of an element/indicator, it is essential that the same part be assessed in each of the </a:t>
            </a:r>
            <a:r>
              <a:rPr lang="en-US" baseline="0" smtClean="0"/>
              <a:t>four tasks.</a:t>
            </a:r>
            <a:endParaRPr lang="en-US" smtClean="0"/>
          </a:p>
          <a:p>
            <a:endParaRPr lang="en-US" dirty="0" smtClean="0"/>
          </a:p>
          <a:p>
            <a:r>
              <a:rPr lang="en-US" dirty="0" smtClean="0"/>
              <a:t>Consider alignment first when designing assessment tasks. </a:t>
            </a:r>
          </a:p>
          <a:p>
            <a:pPr marL="1267850" lvl="1" indent="-284064">
              <a:buClr>
                <a:schemeClr val="tx1"/>
              </a:buClr>
              <a:buFont typeface="Wingdings" pitchFamily="2" charset="2"/>
              <a:buChar char="§"/>
            </a:pPr>
            <a:r>
              <a:rPr lang="en-US" sz="2400" dirty="0">
                <a:ea typeface="ＭＳ Ｐゴシック" pitchFamily="34" charset="-128"/>
              </a:rPr>
              <a:t>The assessment task must be true to the standard.</a:t>
            </a:r>
          </a:p>
          <a:p>
            <a:pPr marL="1267850" lvl="1" indent="-284064">
              <a:buClr>
                <a:schemeClr val="tx1"/>
              </a:buClr>
              <a:buFont typeface="Wingdings" pitchFamily="2" charset="2"/>
              <a:buChar char="§"/>
            </a:pPr>
            <a:r>
              <a:rPr lang="en-US" sz="2400" dirty="0">
                <a:ea typeface="ＭＳ Ｐゴシック" pitchFamily="34" charset="-128"/>
              </a:rPr>
              <a:t>The task must address the distinct characteristics of the indicator or the standard when there are no indicators.</a:t>
            </a:r>
          </a:p>
          <a:p>
            <a:pPr marL="1267850" lvl="1" indent="-284064">
              <a:buClr>
                <a:schemeClr val="tx1"/>
              </a:buClr>
              <a:buFont typeface="Wingdings" pitchFamily="2" charset="2"/>
              <a:buChar char="§"/>
            </a:pPr>
            <a:r>
              <a:rPr lang="en-US" sz="2400" dirty="0">
                <a:ea typeface="ＭＳ Ｐゴシック" pitchFamily="34" charset="-128"/>
              </a:rPr>
              <a:t>The task must be appropriately challenging for the individual student. </a:t>
            </a:r>
          </a:p>
          <a:p>
            <a:pPr marL="1267850" lvl="1" indent="-284064">
              <a:buClr>
                <a:schemeClr val="tx1"/>
              </a:buClr>
              <a:buFont typeface="Wingdings" pitchFamily="2" charset="2"/>
              <a:buChar char="§"/>
            </a:pPr>
            <a:r>
              <a:rPr lang="en-US" sz="2400" dirty="0">
                <a:ea typeface="ＭＳ Ｐゴシック" pitchFamily="34" charset="-128"/>
              </a:rPr>
              <a:t>Both Collection Periods must  provide evidence of what the student knows and can do </a:t>
            </a:r>
            <a:r>
              <a:rPr lang="en-US" sz="2400" b="1" dirty="0">
                <a:ea typeface="ＭＳ Ｐゴシック" pitchFamily="34" charset="-128"/>
              </a:rPr>
              <a:t>across the same skill(s).</a:t>
            </a:r>
          </a:p>
          <a:p>
            <a:endParaRPr lang="en-US" dirty="0" smtClean="0"/>
          </a:p>
        </p:txBody>
      </p:sp>
      <p:sp>
        <p:nvSpPr>
          <p:cNvPr id="4" name="Slide Number Placeholder 3"/>
          <p:cNvSpPr>
            <a:spLocks noGrp="1"/>
          </p:cNvSpPr>
          <p:nvPr>
            <p:ph type="sldNum" sz="quarter" idx="5"/>
          </p:nvPr>
        </p:nvSpPr>
        <p:spPr/>
        <p:txBody>
          <a:bodyPr/>
          <a:lstStyle/>
          <a:p>
            <a:pPr>
              <a:defRPr/>
            </a:pPr>
            <a:fld id="{C3FA6AD3-0BCB-468E-BE69-AEA38FFF7033}"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4152640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19</a:t>
            </a:fld>
            <a:endParaRPr lang="en-US" dirty="0"/>
          </a:p>
        </p:txBody>
      </p:sp>
    </p:spTree>
    <p:extLst>
      <p:ext uri="{BB962C8B-B14F-4D97-AF65-F5344CB8AC3E}">
        <p14:creationId xmlns:p14="http://schemas.microsoft.com/office/powerpoint/2010/main" val="1728054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2</a:t>
            </a:fld>
            <a:endParaRPr lang="en-US" dirty="0"/>
          </a:p>
        </p:txBody>
      </p:sp>
    </p:spTree>
    <p:extLst>
      <p:ext uri="{BB962C8B-B14F-4D97-AF65-F5344CB8AC3E}">
        <p14:creationId xmlns:p14="http://schemas.microsoft.com/office/powerpoint/2010/main" val="413480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20</a:t>
            </a:fld>
            <a:endParaRPr lang="en-US" dirty="0"/>
          </a:p>
        </p:txBody>
      </p:sp>
    </p:spTree>
    <p:extLst>
      <p:ext uri="{BB962C8B-B14F-4D97-AF65-F5344CB8AC3E}">
        <p14:creationId xmlns:p14="http://schemas.microsoft.com/office/powerpoint/2010/main" val="3834545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21</a:t>
            </a:fld>
            <a:endParaRPr lang="en-US" dirty="0"/>
          </a:p>
        </p:txBody>
      </p:sp>
    </p:spTree>
    <p:extLst>
      <p:ext uri="{BB962C8B-B14F-4D97-AF65-F5344CB8AC3E}">
        <p14:creationId xmlns:p14="http://schemas.microsoft.com/office/powerpoint/2010/main" val="1043554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22</a:t>
            </a:fld>
            <a:endParaRPr lang="en-US" dirty="0"/>
          </a:p>
        </p:txBody>
      </p:sp>
    </p:spTree>
    <p:extLst>
      <p:ext uri="{BB962C8B-B14F-4D97-AF65-F5344CB8AC3E}">
        <p14:creationId xmlns:p14="http://schemas.microsoft.com/office/powerpoint/2010/main" val="131778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23</a:t>
            </a:fld>
            <a:endParaRPr lang="en-US" dirty="0"/>
          </a:p>
        </p:txBody>
      </p:sp>
    </p:spTree>
    <p:extLst>
      <p:ext uri="{BB962C8B-B14F-4D97-AF65-F5344CB8AC3E}">
        <p14:creationId xmlns:p14="http://schemas.microsoft.com/office/powerpoint/2010/main" val="3944483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24</a:t>
            </a:fld>
            <a:endParaRPr lang="en-US" dirty="0"/>
          </a:p>
        </p:txBody>
      </p:sp>
    </p:spTree>
    <p:extLst>
      <p:ext uri="{BB962C8B-B14F-4D97-AF65-F5344CB8AC3E}">
        <p14:creationId xmlns:p14="http://schemas.microsoft.com/office/powerpoint/2010/main" val="3845034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25</a:t>
            </a:fld>
            <a:endParaRPr lang="en-US" dirty="0"/>
          </a:p>
        </p:txBody>
      </p:sp>
    </p:spTree>
    <p:extLst>
      <p:ext uri="{BB962C8B-B14F-4D97-AF65-F5344CB8AC3E}">
        <p14:creationId xmlns:p14="http://schemas.microsoft.com/office/powerpoint/2010/main" val="67945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26</a:t>
            </a:fld>
            <a:endParaRPr lang="en-US" dirty="0"/>
          </a:p>
        </p:txBody>
      </p:sp>
    </p:spTree>
    <p:extLst>
      <p:ext uri="{BB962C8B-B14F-4D97-AF65-F5344CB8AC3E}">
        <p14:creationId xmlns:p14="http://schemas.microsoft.com/office/powerpoint/2010/main" val="1575008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27</a:t>
            </a:fld>
            <a:endParaRPr lang="en-US" dirty="0"/>
          </a:p>
        </p:txBody>
      </p:sp>
    </p:spTree>
    <p:extLst>
      <p:ext uri="{BB962C8B-B14F-4D97-AF65-F5344CB8AC3E}">
        <p14:creationId xmlns:p14="http://schemas.microsoft.com/office/powerpoint/2010/main" val="2179053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28</a:t>
            </a:fld>
            <a:endParaRPr lang="en-US" dirty="0"/>
          </a:p>
        </p:txBody>
      </p:sp>
    </p:spTree>
    <p:extLst>
      <p:ext uri="{BB962C8B-B14F-4D97-AF65-F5344CB8AC3E}">
        <p14:creationId xmlns:p14="http://schemas.microsoft.com/office/powerpoint/2010/main" val="25196510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29</a:t>
            </a:fld>
            <a:endParaRPr lang="en-US" dirty="0"/>
          </a:p>
        </p:txBody>
      </p:sp>
    </p:spTree>
    <p:extLst>
      <p:ext uri="{BB962C8B-B14F-4D97-AF65-F5344CB8AC3E}">
        <p14:creationId xmlns:p14="http://schemas.microsoft.com/office/powerpoint/2010/main" val="1874025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GAA Presentations link will take you to Fall Training presentations</a:t>
            </a:r>
            <a:r>
              <a:rPr lang="en-US" baseline="0" dirty="0" smtClean="0"/>
              <a:t> </a:t>
            </a:r>
            <a:r>
              <a:rPr lang="en-US" dirty="0" smtClean="0"/>
              <a:t>(past and present), mid-year and post-administration</a:t>
            </a:r>
            <a:r>
              <a:rPr lang="en-US" baseline="0" dirty="0" smtClean="0"/>
              <a:t> presentations, and other presentations such as “Unpacking the Standards.”</a:t>
            </a:r>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3</a:t>
            </a:fld>
            <a:endParaRPr lang="en-US" dirty="0"/>
          </a:p>
        </p:txBody>
      </p:sp>
    </p:spTree>
    <p:extLst>
      <p:ext uri="{BB962C8B-B14F-4D97-AF65-F5344CB8AC3E}">
        <p14:creationId xmlns:p14="http://schemas.microsoft.com/office/powerpoint/2010/main" val="29559473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30</a:t>
            </a:fld>
            <a:endParaRPr lang="en-US" dirty="0"/>
          </a:p>
        </p:txBody>
      </p:sp>
    </p:spTree>
    <p:extLst>
      <p:ext uri="{BB962C8B-B14F-4D97-AF65-F5344CB8AC3E}">
        <p14:creationId xmlns:p14="http://schemas.microsoft.com/office/powerpoint/2010/main" val="1366312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31</a:t>
            </a:fld>
            <a:endParaRPr lang="en-US" dirty="0"/>
          </a:p>
        </p:txBody>
      </p:sp>
    </p:spTree>
    <p:extLst>
      <p:ext uri="{BB962C8B-B14F-4D97-AF65-F5344CB8AC3E}">
        <p14:creationId xmlns:p14="http://schemas.microsoft.com/office/powerpoint/2010/main" val="2692736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32</a:t>
            </a:fld>
            <a:endParaRPr lang="en-US" dirty="0"/>
          </a:p>
        </p:txBody>
      </p:sp>
    </p:spTree>
    <p:extLst>
      <p:ext uri="{BB962C8B-B14F-4D97-AF65-F5344CB8AC3E}">
        <p14:creationId xmlns:p14="http://schemas.microsoft.com/office/powerpoint/2010/main" val="26079694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33</a:t>
            </a:fld>
            <a:endParaRPr lang="en-US" dirty="0"/>
          </a:p>
        </p:txBody>
      </p:sp>
    </p:spTree>
    <p:extLst>
      <p:ext uri="{BB962C8B-B14F-4D97-AF65-F5344CB8AC3E}">
        <p14:creationId xmlns:p14="http://schemas.microsoft.com/office/powerpoint/2010/main" val="9823868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34</a:t>
            </a:fld>
            <a:endParaRPr lang="en-US" dirty="0"/>
          </a:p>
        </p:txBody>
      </p:sp>
    </p:spTree>
    <p:extLst>
      <p:ext uri="{BB962C8B-B14F-4D97-AF65-F5344CB8AC3E}">
        <p14:creationId xmlns:p14="http://schemas.microsoft.com/office/powerpoint/2010/main" val="20280632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35</a:t>
            </a:fld>
            <a:endParaRPr lang="en-US" dirty="0"/>
          </a:p>
        </p:txBody>
      </p:sp>
    </p:spTree>
    <p:extLst>
      <p:ext uri="{BB962C8B-B14F-4D97-AF65-F5344CB8AC3E}">
        <p14:creationId xmlns:p14="http://schemas.microsoft.com/office/powerpoint/2010/main" val="4472128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36</a:t>
            </a:fld>
            <a:endParaRPr lang="en-US" dirty="0"/>
          </a:p>
        </p:txBody>
      </p:sp>
    </p:spTree>
    <p:extLst>
      <p:ext uri="{BB962C8B-B14F-4D97-AF65-F5344CB8AC3E}">
        <p14:creationId xmlns:p14="http://schemas.microsoft.com/office/powerpoint/2010/main" val="36520951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37</a:t>
            </a:fld>
            <a:endParaRPr lang="en-US" dirty="0"/>
          </a:p>
        </p:txBody>
      </p:sp>
    </p:spTree>
    <p:extLst>
      <p:ext uri="{BB962C8B-B14F-4D97-AF65-F5344CB8AC3E}">
        <p14:creationId xmlns:p14="http://schemas.microsoft.com/office/powerpoint/2010/main" val="41065314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38</a:t>
            </a:fld>
            <a:endParaRPr lang="en-US" dirty="0"/>
          </a:p>
        </p:txBody>
      </p:sp>
    </p:spTree>
    <p:extLst>
      <p:ext uri="{BB962C8B-B14F-4D97-AF65-F5344CB8AC3E}">
        <p14:creationId xmlns:p14="http://schemas.microsoft.com/office/powerpoint/2010/main" val="1183027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5988"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39</a:t>
            </a:fld>
            <a:endParaRPr lang="en-US" dirty="0"/>
          </a:p>
        </p:txBody>
      </p:sp>
    </p:spTree>
    <p:extLst>
      <p:ext uri="{BB962C8B-B14F-4D97-AF65-F5344CB8AC3E}">
        <p14:creationId xmlns:p14="http://schemas.microsoft.com/office/powerpoint/2010/main" val="2934082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1A933-8336-4CB5-BF3F-57A2F0F37D80}" type="slidenum">
              <a:rPr lang="en-US" smtClean="0"/>
              <a:pPr>
                <a:defRPr/>
              </a:pPr>
              <a:t>4</a:t>
            </a:fld>
            <a:endParaRPr lang="en-US" dirty="0"/>
          </a:p>
        </p:txBody>
      </p:sp>
    </p:spTree>
    <p:extLst>
      <p:ext uri="{BB962C8B-B14F-4D97-AF65-F5344CB8AC3E}">
        <p14:creationId xmlns:p14="http://schemas.microsoft.com/office/powerpoint/2010/main" val="831566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40</a:t>
            </a:fld>
            <a:endParaRPr lang="en-US" dirty="0"/>
          </a:p>
        </p:txBody>
      </p:sp>
    </p:spTree>
    <p:extLst>
      <p:ext uri="{BB962C8B-B14F-4D97-AF65-F5344CB8AC3E}">
        <p14:creationId xmlns:p14="http://schemas.microsoft.com/office/powerpoint/2010/main" val="33344728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41</a:t>
            </a:fld>
            <a:endParaRPr lang="en-US" dirty="0"/>
          </a:p>
        </p:txBody>
      </p:sp>
    </p:spTree>
    <p:extLst>
      <p:ext uri="{BB962C8B-B14F-4D97-AF65-F5344CB8AC3E}">
        <p14:creationId xmlns:p14="http://schemas.microsoft.com/office/powerpoint/2010/main" val="41083214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42</a:t>
            </a:fld>
            <a:endParaRPr lang="en-US" dirty="0"/>
          </a:p>
        </p:txBody>
      </p:sp>
    </p:spTree>
    <p:extLst>
      <p:ext uri="{BB962C8B-B14F-4D97-AF65-F5344CB8AC3E}">
        <p14:creationId xmlns:p14="http://schemas.microsoft.com/office/powerpoint/2010/main" val="42614918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41A933-8336-4CB5-BF3F-57A2F0F37D80}" type="slidenum">
              <a:rPr lang="en-US" smtClean="0"/>
              <a:pPr>
                <a:defRPr/>
              </a:pPr>
              <a:t>43</a:t>
            </a:fld>
            <a:endParaRPr lang="en-US" dirty="0"/>
          </a:p>
        </p:txBody>
      </p:sp>
    </p:spTree>
    <p:extLst>
      <p:ext uri="{BB962C8B-B14F-4D97-AF65-F5344CB8AC3E}">
        <p14:creationId xmlns:p14="http://schemas.microsoft.com/office/powerpoint/2010/main" val="83156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5</a:t>
            </a:fld>
            <a:endParaRPr lang="en-US" dirty="0"/>
          </a:p>
        </p:txBody>
      </p:sp>
    </p:spTree>
    <p:extLst>
      <p:ext uri="{BB962C8B-B14F-4D97-AF65-F5344CB8AC3E}">
        <p14:creationId xmlns:p14="http://schemas.microsoft.com/office/powerpoint/2010/main" val="287769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6</a:t>
            </a:fld>
            <a:endParaRPr lang="en-US" dirty="0"/>
          </a:p>
        </p:txBody>
      </p:sp>
    </p:spTree>
    <p:extLst>
      <p:ext uri="{BB962C8B-B14F-4D97-AF65-F5344CB8AC3E}">
        <p14:creationId xmlns:p14="http://schemas.microsoft.com/office/powerpoint/2010/main" val="1730534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0" eaLnBrk="0" fontAlgn="base" hangingPunct="0">
              <a:spcBef>
                <a:spcPct val="30000"/>
              </a:spcBef>
              <a:spcAft>
                <a:spcPct val="0"/>
              </a:spcAft>
              <a:defRPr/>
            </a:pPr>
            <a:r>
              <a:rPr lang="en-US" sz="1200" dirty="0" smtClean="0">
                <a:solidFill>
                  <a:srgbClr val="00B050"/>
                </a:solidFill>
              </a:rPr>
              <a:t>GAA meets the requirements of federal and state laws. S</a:t>
            </a:r>
            <a:r>
              <a:rPr lang="en-US" dirty="0" smtClean="0">
                <a:solidFill>
                  <a:srgbClr val="00B050"/>
                </a:solidFill>
              </a:rPr>
              <a:t>tates </a:t>
            </a:r>
            <a:r>
              <a:rPr lang="en-US" dirty="0"/>
              <a:t>must ensure that all students, including students with significant cognitive disabilities, have access to challenging academic standards.</a:t>
            </a:r>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7</a:t>
            </a:fld>
            <a:endParaRPr lang="en-US" dirty="0"/>
          </a:p>
        </p:txBody>
      </p:sp>
    </p:spTree>
    <p:extLst>
      <p:ext uri="{BB962C8B-B14F-4D97-AF65-F5344CB8AC3E}">
        <p14:creationId xmlns:p14="http://schemas.microsoft.com/office/powerpoint/2010/main" val="912825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8</a:t>
            </a:fld>
            <a:endParaRPr lang="en-US" dirty="0"/>
          </a:p>
        </p:txBody>
      </p:sp>
    </p:spTree>
    <p:extLst>
      <p:ext uri="{BB962C8B-B14F-4D97-AF65-F5344CB8AC3E}">
        <p14:creationId xmlns:p14="http://schemas.microsoft.com/office/powerpoint/2010/main" val="1896119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9</a:t>
            </a:fld>
            <a:endParaRPr lang="en-US" dirty="0"/>
          </a:p>
        </p:txBody>
      </p:sp>
    </p:spTree>
    <p:extLst>
      <p:ext uri="{BB962C8B-B14F-4D97-AF65-F5344CB8AC3E}">
        <p14:creationId xmlns:p14="http://schemas.microsoft.com/office/powerpoint/2010/main" val="1219416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t>8/19/2016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t>8/19/2016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t>8/19/2016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3512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t>8/19/2016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35B3B41-2E1F-40FB-8308-AA0E18F0B9DC}" type="datetime1">
              <a:rPr lang="en-US" smtClean="0"/>
              <a:t>8/19/2016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3CB0378-FFD4-4CBB-858D-32EE1C82268A}" type="datetime1">
              <a:rPr lang="en-US" smtClean="0"/>
              <a:t>8/19/2016</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DE48FE1-C959-4842-929B-B952E86448B4}" type="datetime1">
              <a:rPr lang="en-US" smtClean="0"/>
              <a:t>8/19/2016</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t>8/19/2016</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t>8/19/2016</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3"/>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4"/>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t>8/19/2016</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t>8/19/2016</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gadoe.or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t>8/19/2016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15"/>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AA-Presentations.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gadoe.org/Curriculum-Instruction-and-Assessment/Assessment/Pages/GAA-Resources.aspx"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AA.asp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sharshaw@doe.k12.ga.us"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mailto:kharshaw@doe.k12.ga.us"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gadoe.org/surveys/AsAc-H8PBVZ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ctrTitle"/>
          </p:nvPr>
        </p:nvSpPr>
        <p:spPr/>
        <p:txBody>
          <a:bodyPr/>
          <a:lstStyle/>
          <a:p>
            <a:r>
              <a:rPr lang="en-US" dirty="0" smtClean="0"/>
              <a:t>Georgia Alternate Assessment</a:t>
            </a:r>
          </a:p>
        </p:txBody>
      </p:sp>
      <p:sp>
        <p:nvSpPr>
          <p:cNvPr id="5" name="Subtitle 4"/>
          <p:cNvSpPr>
            <a:spLocks noGrp="1"/>
          </p:cNvSpPr>
          <p:nvPr>
            <p:ph type="subTitle" idx="1"/>
          </p:nvPr>
        </p:nvSpPr>
        <p:spPr>
          <a:xfrm>
            <a:off x="1143000" y="3602037"/>
            <a:ext cx="6858000" cy="2086381"/>
          </a:xfrm>
        </p:spPr>
        <p:txBody>
          <a:bodyPr>
            <a:normAutofit fontScale="70000" lnSpcReduction="20000"/>
          </a:bodyPr>
          <a:lstStyle/>
          <a:p>
            <a:r>
              <a:rPr lang="en-US" dirty="0" smtClean="0"/>
              <a:t/>
            </a:r>
            <a:br>
              <a:rPr lang="en-US" dirty="0" smtClean="0"/>
            </a:br>
            <a:r>
              <a:rPr lang="en-US" sz="4600" dirty="0"/>
              <a:t>Overview of High School Mathematics </a:t>
            </a:r>
            <a:endParaRPr lang="en-US" sz="4600" dirty="0" smtClean="0"/>
          </a:p>
          <a:p>
            <a:r>
              <a:rPr lang="en-US" sz="4600" dirty="0" smtClean="0"/>
              <a:t>in 2016-2017</a:t>
            </a:r>
          </a:p>
          <a:p>
            <a:endParaRPr lang="en-US" sz="3200" dirty="0">
              <a:solidFill>
                <a:srgbClr val="FF0000"/>
              </a:solidFill>
            </a:endParaRPr>
          </a:p>
          <a:p>
            <a:r>
              <a:rPr lang="en-US" sz="4600" dirty="0"/>
              <a:t>Session 3</a:t>
            </a:r>
            <a:endParaRPr lang="en-US" sz="4600" strike="sngStrike" dirty="0" smtClean="0">
              <a:solidFill>
                <a:srgbClr val="FF0000"/>
              </a:solidFill>
            </a:endParaRPr>
          </a:p>
        </p:txBody>
      </p:sp>
      <p:sp>
        <p:nvSpPr>
          <p:cNvPr id="7171" name="Text Box 4"/>
          <p:cNvSpPr txBox="1">
            <a:spLocks noChangeArrowheads="1"/>
          </p:cNvSpPr>
          <p:nvPr/>
        </p:nvSpPr>
        <p:spPr bwMode="auto">
          <a:xfrm>
            <a:off x="1887538" y="5826125"/>
            <a:ext cx="53546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dirty="0"/>
          </a:p>
        </p:txBody>
      </p:sp>
    </p:spTree>
    <p:extLst>
      <p:ext uri="{BB962C8B-B14F-4D97-AF65-F5344CB8AC3E}">
        <p14:creationId xmlns:p14="http://schemas.microsoft.com/office/powerpoint/2010/main" val="160084818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Autofit/>
          </a:bodyPr>
          <a:lstStyle/>
          <a:p>
            <a:r>
              <a:rPr lang="en-US" sz="3600" dirty="0" smtClean="0"/>
              <a:t>2016-2017 GAA </a:t>
            </a:r>
            <a:br>
              <a:rPr lang="en-US" sz="3600" dirty="0" smtClean="0"/>
            </a:br>
            <a:r>
              <a:rPr lang="en-US" sz="3600" dirty="0" smtClean="0"/>
              <a:t>High School Mathematics </a:t>
            </a:r>
            <a:br>
              <a:rPr lang="en-US" sz="3600" dirty="0" smtClean="0"/>
            </a:br>
            <a:r>
              <a:rPr lang="en-US" sz="3600" dirty="0" smtClean="0"/>
              <a:t>Blueprint</a:t>
            </a:r>
          </a:p>
        </p:txBody>
      </p:sp>
      <p:sp>
        <p:nvSpPr>
          <p:cNvPr id="14339" name="Content Placeholder 2"/>
          <p:cNvSpPr>
            <a:spLocks noGrp="1"/>
          </p:cNvSpPr>
          <p:nvPr>
            <p:ph idx="1"/>
          </p:nvPr>
        </p:nvSpPr>
        <p:spPr/>
        <p:txBody>
          <a:bodyPr/>
          <a:lstStyle/>
          <a:p>
            <a:r>
              <a:rPr lang="en-US" dirty="0" smtClean="0"/>
              <a:t>The Blueprint outlines the requirements of the 2016-2017 GAA for High School math.</a:t>
            </a:r>
          </a:p>
          <a:p>
            <a:r>
              <a:rPr lang="en-US" dirty="0" smtClean="0"/>
              <a:t>The Blueprint identifies the content standards that are eligible for assessment on the GAA.</a:t>
            </a:r>
          </a:p>
          <a:p>
            <a:r>
              <a:rPr lang="en-US" dirty="0" smtClean="0"/>
              <a:t>The Blueprint, by grade, can be found in Appendix D of the </a:t>
            </a:r>
            <a:r>
              <a:rPr lang="en-US" i="1" dirty="0" smtClean="0"/>
              <a:t>GAA Examiner’s Manual</a:t>
            </a:r>
            <a:r>
              <a:rPr lang="en-US" dirty="0" smtClean="0"/>
              <a:t>, 2016-2017.</a:t>
            </a:r>
          </a:p>
          <a:p>
            <a:pPr marL="0" indent="0">
              <a:buNone/>
            </a:pPr>
            <a:r>
              <a:rPr lang="en-US" b="1" dirty="0" smtClean="0"/>
              <a:t>Note:  Do not use Blueprints from previous years</a:t>
            </a:r>
            <a:endParaRPr lang="en-US" b="1" dirty="0"/>
          </a:p>
        </p:txBody>
      </p:sp>
      <p:sp>
        <p:nvSpPr>
          <p:cNvPr id="4" name="Slide Number Placeholder 3"/>
          <p:cNvSpPr>
            <a:spLocks noGrp="1"/>
          </p:cNvSpPr>
          <p:nvPr>
            <p:ph type="sldNum" sz="quarter" idx="4"/>
          </p:nvPr>
        </p:nvSpPr>
        <p:spPr/>
        <p:txBody>
          <a:bodyPr/>
          <a:lstStyle/>
          <a:p>
            <a:fld id="{17D5C542-2033-4BF8-9111-B1F945AD5FFA}" type="slidenum">
              <a:rPr lang="en-US" smtClean="0"/>
              <a:pPr/>
              <a:t>10</a:t>
            </a:fld>
            <a:endParaRPr lang="en-US" dirty="0"/>
          </a:p>
        </p:txBody>
      </p:sp>
    </p:spTree>
    <p:extLst>
      <p:ext uri="{BB962C8B-B14F-4D97-AF65-F5344CB8AC3E}">
        <p14:creationId xmlns:p14="http://schemas.microsoft.com/office/powerpoint/2010/main" val="3856114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2016-2017 Blueprint</a:t>
            </a:r>
            <a:endParaRPr lang="en-US" dirty="0"/>
          </a:p>
        </p:txBody>
      </p:sp>
      <p:sp>
        <p:nvSpPr>
          <p:cNvPr id="19" name="Content Placeholder 18"/>
          <p:cNvSpPr>
            <a:spLocks noGrp="1"/>
          </p:cNvSpPr>
          <p:nvPr>
            <p:ph idx="1"/>
          </p:nvPr>
        </p:nvSpPr>
        <p:spPr>
          <a:xfrm>
            <a:off x="6330463" y="1832296"/>
            <a:ext cx="2694842" cy="4351338"/>
          </a:xfrm>
        </p:spPr>
        <p:txBody>
          <a:bodyPr>
            <a:noAutofit/>
          </a:bodyPr>
          <a:lstStyle/>
          <a:p>
            <a:pPr marL="0" indent="0">
              <a:buNone/>
            </a:pPr>
            <a:r>
              <a:rPr lang="en-US" sz="2000" dirty="0" smtClean="0"/>
              <a:t>GAA students in high school must submit two Mathematics entries.  </a:t>
            </a:r>
          </a:p>
          <a:p>
            <a:pPr marL="0" indent="0">
              <a:buNone/>
            </a:pPr>
            <a:r>
              <a:rPr lang="en-US" sz="2000" b="1" dirty="0" smtClean="0"/>
              <a:t>NEW THIS YEAR:    </a:t>
            </a:r>
            <a:r>
              <a:rPr lang="en-US" sz="2000" dirty="0" smtClean="0"/>
              <a:t>Math Entry 1 and Math Entry 2 must use one of the two course options shown here.  They are: Coordinate Algebra and Analytic Geometry </a:t>
            </a:r>
          </a:p>
          <a:p>
            <a:pPr marL="0" indent="0">
              <a:buNone/>
            </a:pPr>
            <a:r>
              <a:rPr lang="en-US" sz="2000" u="sng" dirty="0" smtClean="0"/>
              <a:t>OR</a:t>
            </a:r>
            <a:r>
              <a:rPr lang="en-US" sz="2000" dirty="0" smtClean="0"/>
              <a:t> </a:t>
            </a:r>
          </a:p>
          <a:p>
            <a:pPr marL="0" indent="0">
              <a:buNone/>
            </a:pPr>
            <a:r>
              <a:rPr lang="en-US" sz="2000" dirty="0" smtClean="0"/>
              <a:t>Algebra 1 and Geometry</a:t>
            </a:r>
          </a:p>
          <a:p>
            <a:endParaRPr lang="en-US" sz="2000" dirty="0"/>
          </a:p>
        </p:txBody>
      </p:sp>
      <p:sp>
        <p:nvSpPr>
          <p:cNvPr id="4" name="Slide Number Placeholder 3"/>
          <p:cNvSpPr>
            <a:spLocks noGrp="1"/>
          </p:cNvSpPr>
          <p:nvPr>
            <p:ph type="sldNum" sz="quarter" idx="4"/>
          </p:nvPr>
        </p:nvSpPr>
        <p:spPr/>
        <p:txBody>
          <a:bodyPr/>
          <a:lstStyle/>
          <a:p>
            <a:fld id="{D4D26F0E-44FF-498E-AC64-0C6ACA733CE5}" type="slidenum">
              <a:rPr lang="en-US" smtClean="0"/>
              <a:pPr/>
              <a:t>11</a:t>
            </a:fld>
            <a:endParaRPr lang="en-US" dirty="0"/>
          </a:p>
        </p:txBody>
      </p:sp>
      <p:sp>
        <p:nvSpPr>
          <p:cNvPr id="16389" name="TextBox 1"/>
          <p:cNvSpPr txBox="1">
            <a:spLocks noChangeArrowheads="1"/>
          </p:cNvSpPr>
          <p:nvPr/>
        </p:nvSpPr>
        <p:spPr bwMode="auto">
          <a:xfrm>
            <a:off x="0" y="1393347"/>
            <a:ext cx="4329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latin typeface="Calibri" panose="020F0502020204030204" pitchFamily="34" charset="0"/>
              </a:rPr>
              <a:t>High School Blueprint, Mathematics</a:t>
            </a:r>
            <a:endParaRPr lang="en-US" dirty="0">
              <a:latin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57" y="1759896"/>
            <a:ext cx="6178501" cy="4180064"/>
          </a:xfrm>
          <a:prstGeom prst="rect">
            <a:avLst/>
          </a:prstGeom>
        </p:spPr>
      </p:pic>
    </p:spTree>
    <p:extLst>
      <p:ext uri="{BB962C8B-B14F-4D97-AF65-F5344CB8AC3E}">
        <p14:creationId xmlns:p14="http://schemas.microsoft.com/office/powerpoint/2010/main" val="3545602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2016-2017 Standards</a:t>
            </a:r>
            <a:endParaRPr lang="en-US" dirty="0"/>
          </a:p>
        </p:txBody>
      </p:sp>
      <p:pic>
        <p:nvPicPr>
          <p:cNvPr id="2" name="Content Placeholder 1"/>
          <p:cNvPicPr>
            <a:picLocks noGrp="1" noChangeAspect="1"/>
          </p:cNvPicPr>
          <p:nvPr>
            <p:ph idx="1"/>
          </p:nvPr>
        </p:nvPicPr>
        <p:blipFill>
          <a:blip r:embed="rId3"/>
          <a:stretch>
            <a:fillRect/>
          </a:stretch>
        </p:blipFill>
        <p:spPr>
          <a:xfrm>
            <a:off x="834985" y="1600262"/>
            <a:ext cx="7123270" cy="4576701"/>
          </a:xfrm>
          <a:prstGeom prst="rect">
            <a:avLst/>
          </a:prstGeom>
        </p:spPr>
      </p:pic>
      <p:sp>
        <p:nvSpPr>
          <p:cNvPr id="4" name="Slide Number Placeholder 3"/>
          <p:cNvSpPr>
            <a:spLocks noGrp="1"/>
          </p:cNvSpPr>
          <p:nvPr>
            <p:ph type="sldNum" sz="quarter" idx="4"/>
          </p:nvPr>
        </p:nvSpPr>
        <p:spPr/>
        <p:txBody>
          <a:bodyPr/>
          <a:lstStyle/>
          <a:p>
            <a:fld id="{D4D26F0E-44FF-498E-AC64-0C6ACA733CE5}" type="slidenum">
              <a:rPr lang="en-US" smtClean="0"/>
              <a:pPr/>
              <a:t>12</a:t>
            </a:fld>
            <a:endParaRPr lang="en-US" dirty="0"/>
          </a:p>
        </p:txBody>
      </p:sp>
      <p:sp>
        <p:nvSpPr>
          <p:cNvPr id="16389" name="TextBox 1"/>
          <p:cNvSpPr txBox="1">
            <a:spLocks noChangeArrowheads="1"/>
          </p:cNvSpPr>
          <p:nvPr/>
        </p:nvSpPr>
        <p:spPr bwMode="auto">
          <a:xfrm>
            <a:off x="591485" y="1230930"/>
            <a:ext cx="7099496"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700" dirty="0" smtClean="0">
                <a:latin typeface="Calibri" panose="020F0502020204030204" pitchFamily="34" charset="0"/>
              </a:rPr>
              <a:t>GAA High School Standards, Coordinate Algebra (Course Option 1, Math 1)</a:t>
            </a:r>
            <a:endParaRPr lang="en-US" sz="1700" dirty="0">
              <a:latin typeface="Calibri" panose="020F0502020204030204" pitchFamily="34" charset="0"/>
            </a:endParaRPr>
          </a:p>
        </p:txBody>
      </p:sp>
    </p:spTree>
    <p:extLst>
      <p:ext uri="{BB962C8B-B14F-4D97-AF65-F5344CB8AC3E}">
        <p14:creationId xmlns:p14="http://schemas.microsoft.com/office/powerpoint/2010/main" val="4225786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3983" y="334017"/>
            <a:ext cx="6316630" cy="904388"/>
          </a:xfrm>
        </p:spPr>
        <p:txBody>
          <a:bodyPr>
            <a:normAutofit/>
          </a:bodyPr>
          <a:lstStyle/>
          <a:p>
            <a:r>
              <a:rPr lang="en-US" dirty="0" smtClean="0"/>
              <a:t>2016-2017 Standards</a:t>
            </a:r>
            <a:endParaRPr lang="en-US" dirty="0"/>
          </a:p>
        </p:txBody>
      </p:sp>
      <p:pic>
        <p:nvPicPr>
          <p:cNvPr id="6" name="Content Placeholder 5"/>
          <p:cNvPicPr>
            <a:picLocks noGrp="1" noChangeAspect="1"/>
          </p:cNvPicPr>
          <p:nvPr>
            <p:ph idx="1"/>
          </p:nvPr>
        </p:nvPicPr>
        <p:blipFill>
          <a:blip r:embed="rId3"/>
          <a:stretch>
            <a:fillRect/>
          </a:stretch>
        </p:blipFill>
        <p:spPr>
          <a:xfrm>
            <a:off x="515815" y="1821095"/>
            <a:ext cx="7866185" cy="4228074"/>
          </a:xfrm>
          <a:prstGeom prst="rect">
            <a:avLst/>
          </a:prstGeom>
        </p:spPr>
      </p:pic>
      <p:sp>
        <p:nvSpPr>
          <p:cNvPr id="4" name="Slide Number Placeholder 3"/>
          <p:cNvSpPr>
            <a:spLocks noGrp="1"/>
          </p:cNvSpPr>
          <p:nvPr>
            <p:ph type="sldNum" sz="quarter" idx="4"/>
          </p:nvPr>
        </p:nvSpPr>
        <p:spPr/>
        <p:txBody>
          <a:bodyPr/>
          <a:lstStyle/>
          <a:p>
            <a:fld id="{D4D26F0E-44FF-498E-AC64-0C6ACA733CE5}" type="slidenum">
              <a:rPr lang="en-US" smtClean="0"/>
              <a:pPr/>
              <a:t>13</a:t>
            </a:fld>
            <a:endParaRPr lang="en-US" dirty="0"/>
          </a:p>
        </p:txBody>
      </p:sp>
      <p:sp>
        <p:nvSpPr>
          <p:cNvPr id="7" name="TextBox 1"/>
          <p:cNvSpPr txBox="1">
            <a:spLocks noChangeArrowheads="1"/>
          </p:cNvSpPr>
          <p:nvPr/>
        </p:nvSpPr>
        <p:spPr bwMode="auto">
          <a:xfrm>
            <a:off x="486750" y="1238404"/>
            <a:ext cx="6661113"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700" dirty="0" smtClean="0">
                <a:latin typeface="Calibri" panose="020F0502020204030204" pitchFamily="34" charset="0"/>
              </a:rPr>
              <a:t>GAA High School Standards, Analytic Geometry (Course Option 1, Math 2)</a:t>
            </a:r>
            <a:endParaRPr lang="en-US" sz="1700" dirty="0">
              <a:latin typeface="Calibri" panose="020F0502020204030204" pitchFamily="34" charset="0"/>
            </a:endParaRPr>
          </a:p>
        </p:txBody>
      </p:sp>
    </p:spTree>
    <p:extLst>
      <p:ext uri="{BB962C8B-B14F-4D97-AF65-F5344CB8AC3E}">
        <p14:creationId xmlns:p14="http://schemas.microsoft.com/office/powerpoint/2010/main" val="3359869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2016-2017 Standards</a:t>
            </a:r>
          </a:p>
        </p:txBody>
      </p:sp>
      <p:sp>
        <p:nvSpPr>
          <p:cNvPr id="5" name="Slide Number Placeholder 4"/>
          <p:cNvSpPr>
            <a:spLocks noGrp="1"/>
          </p:cNvSpPr>
          <p:nvPr>
            <p:ph type="sldNum" sz="quarter" idx="4"/>
          </p:nvPr>
        </p:nvSpPr>
        <p:spPr/>
        <p:txBody>
          <a:bodyPr/>
          <a:lstStyle/>
          <a:p>
            <a:fld id="{B63E4CEF-BB1E-48C7-AE93-F39F6AA99AD7}" type="slidenum">
              <a:rPr lang="en-US" smtClean="0"/>
              <a:pPr/>
              <a:t>14</a:t>
            </a:fld>
            <a:endParaRPr lang="en-US" dirty="0"/>
          </a:p>
        </p:txBody>
      </p:sp>
      <p:pic>
        <p:nvPicPr>
          <p:cNvPr id="8" name="Content Placeholder 7"/>
          <p:cNvPicPr>
            <a:picLocks noGrp="1" noChangeAspect="1"/>
          </p:cNvPicPr>
          <p:nvPr>
            <p:ph idx="1"/>
          </p:nvPr>
        </p:nvPicPr>
        <p:blipFill>
          <a:blip r:embed="rId3"/>
          <a:stretch>
            <a:fillRect/>
          </a:stretch>
        </p:blipFill>
        <p:spPr>
          <a:xfrm>
            <a:off x="218696" y="1899138"/>
            <a:ext cx="8526719" cy="2973693"/>
          </a:xfrm>
          <a:prstGeom prst="rect">
            <a:avLst/>
          </a:prstGeom>
        </p:spPr>
      </p:pic>
      <p:sp>
        <p:nvSpPr>
          <p:cNvPr id="3" name="Rectangle 2"/>
          <p:cNvSpPr/>
          <p:nvPr/>
        </p:nvSpPr>
        <p:spPr>
          <a:xfrm>
            <a:off x="218696" y="1382580"/>
            <a:ext cx="7033874" cy="369332"/>
          </a:xfrm>
          <a:prstGeom prst="rect">
            <a:avLst/>
          </a:prstGeom>
        </p:spPr>
        <p:txBody>
          <a:bodyPr wrap="square">
            <a:spAutoFit/>
          </a:bodyPr>
          <a:lstStyle/>
          <a:p>
            <a:r>
              <a:rPr lang="en-US" dirty="0">
                <a:latin typeface="Calibri" panose="020F0502020204030204" pitchFamily="34" charset="0"/>
              </a:rPr>
              <a:t>GAA High School Standards, Analytic Geometry </a:t>
            </a:r>
            <a:r>
              <a:rPr lang="en-US" dirty="0" smtClean="0">
                <a:latin typeface="Calibri" panose="020F0502020204030204" pitchFamily="34" charset="0"/>
              </a:rPr>
              <a:t>(Course </a:t>
            </a:r>
            <a:r>
              <a:rPr lang="en-US" dirty="0">
                <a:latin typeface="Calibri" panose="020F0502020204030204" pitchFamily="34" charset="0"/>
              </a:rPr>
              <a:t>Option 1</a:t>
            </a:r>
            <a:r>
              <a:rPr lang="en-US" dirty="0" smtClean="0">
                <a:latin typeface="Calibri" panose="020F0502020204030204" pitchFamily="34" charset="0"/>
              </a:rPr>
              <a:t>, Math </a:t>
            </a:r>
            <a:r>
              <a:rPr lang="en-US" dirty="0">
                <a:latin typeface="Calibri" panose="020F0502020204030204" pitchFamily="34" charset="0"/>
              </a:rPr>
              <a:t>2</a:t>
            </a:r>
            <a:r>
              <a:rPr lang="en-US" dirty="0" smtClean="0">
                <a:latin typeface="Calibri" panose="020F0502020204030204" pitchFamily="34" charset="0"/>
              </a:rPr>
              <a:t>)</a:t>
            </a:r>
            <a:endParaRPr lang="en-US" dirty="0">
              <a:latin typeface="Calibri" panose="020F0502020204030204" pitchFamily="34" charset="0"/>
            </a:endParaRPr>
          </a:p>
        </p:txBody>
      </p:sp>
    </p:spTree>
    <p:extLst>
      <p:ext uri="{BB962C8B-B14F-4D97-AF65-F5344CB8AC3E}">
        <p14:creationId xmlns:p14="http://schemas.microsoft.com/office/powerpoint/2010/main" val="3309702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775" y="100546"/>
            <a:ext cx="6316630" cy="805852"/>
          </a:xfrm>
        </p:spPr>
        <p:txBody>
          <a:bodyPr/>
          <a:lstStyle/>
          <a:p>
            <a:r>
              <a:rPr lang="en-US" dirty="0"/>
              <a:t>2016-2017 Standards</a:t>
            </a:r>
          </a:p>
        </p:txBody>
      </p:sp>
      <p:pic>
        <p:nvPicPr>
          <p:cNvPr id="6" name="Content Placeholder 5"/>
          <p:cNvPicPr>
            <a:picLocks noGrp="1" noChangeAspect="1"/>
          </p:cNvPicPr>
          <p:nvPr>
            <p:ph idx="1"/>
          </p:nvPr>
        </p:nvPicPr>
        <p:blipFill>
          <a:blip r:embed="rId3"/>
          <a:stretch>
            <a:fillRect/>
          </a:stretch>
        </p:blipFill>
        <p:spPr>
          <a:xfrm>
            <a:off x="867508" y="1527007"/>
            <a:ext cx="6961895" cy="4649956"/>
          </a:xfrm>
          <a:prstGeom prst="rect">
            <a:avLst/>
          </a:prstGeom>
        </p:spPr>
      </p:pic>
      <p:sp>
        <p:nvSpPr>
          <p:cNvPr id="5" name="Slide Number Placeholder 4"/>
          <p:cNvSpPr>
            <a:spLocks noGrp="1"/>
          </p:cNvSpPr>
          <p:nvPr>
            <p:ph type="sldNum" sz="quarter" idx="4"/>
          </p:nvPr>
        </p:nvSpPr>
        <p:spPr/>
        <p:txBody>
          <a:bodyPr/>
          <a:lstStyle/>
          <a:p>
            <a:fld id="{B63E4CEF-BB1E-48C7-AE93-F39F6AA99AD7}" type="slidenum">
              <a:rPr lang="en-US" smtClean="0"/>
              <a:pPr/>
              <a:t>15</a:t>
            </a:fld>
            <a:endParaRPr lang="en-US" dirty="0"/>
          </a:p>
        </p:txBody>
      </p:sp>
      <p:sp>
        <p:nvSpPr>
          <p:cNvPr id="3" name="Rectangle 2"/>
          <p:cNvSpPr/>
          <p:nvPr/>
        </p:nvSpPr>
        <p:spPr>
          <a:xfrm>
            <a:off x="503775" y="906398"/>
            <a:ext cx="6786373" cy="369332"/>
          </a:xfrm>
          <a:prstGeom prst="rect">
            <a:avLst/>
          </a:prstGeom>
        </p:spPr>
        <p:txBody>
          <a:bodyPr wrap="square">
            <a:spAutoFit/>
          </a:bodyPr>
          <a:lstStyle/>
          <a:p>
            <a:r>
              <a:rPr lang="en-US" dirty="0">
                <a:latin typeface="Calibri" panose="020F0502020204030204" pitchFamily="34" charset="0"/>
              </a:rPr>
              <a:t>GAA High School Standards, </a:t>
            </a:r>
            <a:r>
              <a:rPr lang="en-US" dirty="0" smtClean="0">
                <a:latin typeface="Calibri" panose="020F0502020204030204" pitchFamily="34" charset="0"/>
              </a:rPr>
              <a:t>Algebra I (Course </a:t>
            </a:r>
            <a:r>
              <a:rPr lang="en-US" dirty="0">
                <a:latin typeface="Calibri" panose="020F0502020204030204" pitchFamily="34" charset="0"/>
              </a:rPr>
              <a:t>Option </a:t>
            </a:r>
            <a:r>
              <a:rPr lang="en-US" dirty="0" smtClean="0">
                <a:latin typeface="Calibri" panose="020F0502020204030204" pitchFamily="34" charset="0"/>
              </a:rPr>
              <a:t>2, Math 1)</a:t>
            </a:r>
            <a:endParaRPr lang="en-US" dirty="0"/>
          </a:p>
        </p:txBody>
      </p:sp>
    </p:spTree>
    <p:extLst>
      <p:ext uri="{BB962C8B-B14F-4D97-AF65-F5344CB8AC3E}">
        <p14:creationId xmlns:p14="http://schemas.microsoft.com/office/powerpoint/2010/main" val="442409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334017"/>
            <a:ext cx="6316630" cy="592910"/>
          </a:xfrm>
        </p:spPr>
        <p:txBody>
          <a:bodyPr>
            <a:normAutofit fontScale="90000"/>
          </a:bodyPr>
          <a:lstStyle/>
          <a:p>
            <a:r>
              <a:rPr lang="en-US" dirty="0"/>
              <a:t>2016-2017 Standards</a:t>
            </a:r>
          </a:p>
        </p:txBody>
      </p:sp>
      <p:pic>
        <p:nvPicPr>
          <p:cNvPr id="6" name="Content Placeholder 5"/>
          <p:cNvPicPr>
            <a:picLocks noGrp="1" noChangeAspect="1"/>
          </p:cNvPicPr>
          <p:nvPr>
            <p:ph idx="1"/>
          </p:nvPr>
        </p:nvPicPr>
        <p:blipFill>
          <a:blip r:embed="rId3"/>
          <a:stretch>
            <a:fillRect/>
          </a:stretch>
        </p:blipFill>
        <p:spPr>
          <a:xfrm>
            <a:off x="710399" y="1512277"/>
            <a:ext cx="7237056" cy="4664686"/>
          </a:xfrm>
          <a:prstGeom prst="rect">
            <a:avLst/>
          </a:prstGeom>
        </p:spPr>
      </p:pic>
      <p:sp>
        <p:nvSpPr>
          <p:cNvPr id="5" name="Slide Number Placeholder 4"/>
          <p:cNvSpPr>
            <a:spLocks noGrp="1"/>
          </p:cNvSpPr>
          <p:nvPr>
            <p:ph type="sldNum" sz="quarter" idx="4"/>
          </p:nvPr>
        </p:nvSpPr>
        <p:spPr/>
        <p:txBody>
          <a:bodyPr/>
          <a:lstStyle/>
          <a:p>
            <a:fld id="{B63E4CEF-BB1E-48C7-AE93-F39F6AA99AD7}" type="slidenum">
              <a:rPr lang="en-US" smtClean="0"/>
              <a:pPr/>
              <a:t>16</a:t>
            </a:fld>
            <a:endParaRPr lang="en-US" dirty="0"/>
          </a:p>
        </p:txBody>
      </p:sp>
      <p:sp>
        <p:nvSpPr>
          <p:cNvPr id="3" name="Rectangle 2"/>
          <p:cNvSpPr/>
          <p:nvPr/>
        </p:nvSpPr>
        <p:spPr>
          <a:xfrm>
            <a:off x="628650" y="896437"/>
            <a:ext cx="6523712" cy="369332"/>
          </a:xfrm>
          <a:prstGeom prst="rect">
            <a:avLst/>
          </a:prstGeom>
        </p:spPr>
        <p:txBody>
          <a:bodyPr wrap="square">
            <a:spAutoFit/>
          </a:bodyPr>
          <a:lstStyle/>
          <a:p>
            <a:r>
              <a:rPr lang="en-US" dirty="0">
                <a:latin typeface="Calibri" panose="020F0502020204030204" pitchFamily="34" charset="0"/>
              </a:rPr>
              <a:t>GAA High School Standards, </a:t>
            </a:r>
            <a:r>
              <a:rPr lang="en-US" dirty="0" smtClean="0">
                <a:latin typeface="Calibri" panose="020F0502020204030204" pitchFamily="34" charset="0"/>
              </a:rPr>
              <a:t>Geometry (Course </a:t>
            </a:r>
            <a:r>
              <a:rPr lang="en-US" dirty="0">
                <a:latin typeface="Calibri" panose="020F0502020204030204" pitchFamily="34" charset="0"/>
              </a:rPr>
              <a:t>Option </a:t>
            </a:r>
            <a:r>
              <a:rPr lang="en-US" dirty="0" smtClean="0">
                <a:latin typeface="Calibri" panose="020F0502020204030204" pitchFamily="34" charset="0"/>
              </a:rPr>
              <a:t>2,</a:t>
            </a:r>
            <a:r>
              <a:rPr lang="en-US" dirty="0">
                <a:latin typeface="Calibri" panose="020F0502020204030204" pitchFamily="34" charset="0"/>
              </a:rPr>
              <a:t> </a:t>
            </a:r>
            <a:r>
              <a:rPr lang="en-US" dirty="0" smtClean="0">
                <a:latin typeface="Calibri" panose="020F0502020204030204" pitchFamily="34" charset="0"/>
              </a:rPr>
              <a:t>Math 2)</a:t>
            </a:r>
            <a:endParaRPr lang="en-US" dirty="0"/>
          </a:p>
        </p:txBody>
      </p:sp>
    </p:spTree>
    <p:extLst>
      <p:ext uri="{BB962C8B-B14F-4D97-AF65-F5344CB8AC3E}">
        <p14:creationId xmlns:p14="http://schemas.microsoft.com/office/powerpoint/2010/main" val="3175118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2016-2017 Standards</a:t>
            </a:r>
          </a:p>
        </p:txBody>
      </p:sp>
      <p:pic>
        <p:nvPicPr>
          <p:cNvPr id="6" name="Content Placeholder 5"/>
          <p:cNvPicPr>
            <a:picLocks noGrp="1" noChangeAspect="1"/>
          </p:cNvPicPr>
          <p:nvPr>
            <p:ph idx="1"/>
          </p:nvPr>
        </p:nvPicPr>
        <p:blipFill>
          <a:blip r:embed="rId3"/>
          <a:stretch>
            <a:fillRect/>
          </a:stretch>
        </p:blipFill>
        <p:spPr>
          <a:xfrm>
            <a:off x="496632" y="2168769"/>
            <a:ext cx="8340370" cy="1299933"/>
          </a:xfrm>
          <a:prstGeom prst="rect">
            <a:avLst/>
          </a:prstGeom>
        </p:spPr>
      </p:pic>
      <p:sp>
        <p:nvSpPr>
          <p:cNvPr id="5" name="Slide Number Placeholder 4"/>
          <p:cNvSpPr>
            <a:spLocks noGrp="1"/>
          </p:cNvSpPr>
          <p:nvPr>
            <p:ph type="sldNum" sz="quarter" idx="4"/>
          </p:nvPr>
        </p:nvSpPr>
        <p:spPr/>
        <p:txBody>
          <a:bodyPr/>
          <a:lstStyle/>
          <a:p>
            <a:fld id="{B63E4CEF-BB1E-48C7-AE93-F39F6AA99AD7}" type="slidenum">
              <a:rPr lang="en-US" smtClean="0"/>
              <a:pPr/>
              <a:t>17</a:t>
            </a:fld>
            <a:endParaRPr lang="en-US" dirty="0"/>
          </a:p>
        </p:txBody>
      </p:sp>
      <p:sp>
        <p:nvSpPr>
          <p:cNvPr id="3" name="Rectangle 2"/>
          <p:cNvSpPr/>
          <p:nvPr/>
        </p:nvSpPr>
        <p:spPr>
          <a:xfrm>
            <a:off x="603984" y="1338952"/>
            <a:ext cx="6535852" cy="369332"/>
          </a:xfrm>
          <a:prstGeom prst="rect">
            <a:avLst/>
          </a:prstGeom>
        </p:spPr>
        <p:txBody>
          <a:bodyPr wrap="square">
            <a:spAutoFit/>
          </a:bodyPr>
          <a:lstStyle/>
          <a:p>
            <a:r>
              <a:rPr lang="en-US" dirty="0">
                <a:latin typeface="Calibri" panose="020F0502020204030204" pitchFamily="34" charset="0"/>
              </a:rPr>
              <a:t>GAA High School Standards, Geometry </a:t>
            </a:r>
            <a:r>
              <a:rPr lang="en-US" dirty="0" smtClean="0">
                <a:latin typeface="Calibri" panose="020F0502020204030204" pitchFamily="34" charset="0"/>
              </a:rPr>
              <a:t>(Course </a:t>
            </a:r>
            <a:r>
              <a:rPr lang="en-US" dirty="0">
                <a:latin typeface="Calibri" panose="020F0502020204030204" pitchFamily="34" charset="0"/>
              </a:rPr>
              <a:t>Option 2, </a:t>
            </a:r>
            <a:r>
              <a:rPr lang="en-US" dirty="0" smtClean="0">
                <a:latin typeface="Calibri" panose="020F0502020204030204" pitchFamily="34" charset="0"/>
              </a:rPr>
              <a:t>Math 2)</a:t>
            </a:r>
            <a:endParaRPr lang="en-US" dirty="0"/>
          </a:p>
        </p:txBody>
      </p:sp>
    </p:spTree>
    <p:extLst>
      <p:ext uri="{BB962C8B-B14F-4D97-AF65-F5344CB8AC3E}">
        <p14:creationId xmlns:p14="http://schemas.microsoft.com/office/powerpoint/2010/main" val="2419240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Alignment</a:t>
            </a:r>
          </a:p>
        </p:txBody>
      </p:sp>
      <p:sp>
        <p:nvSpPr>
          <p:cNvPr id="8195" name="Content Placeholder 2"/>
          <p:cNvSpPr>
            <a:spLocks noGrp="1"/>
          </p:cNvSpPr>
          <p:nvPr>
            <p:ph idx="1"/>
          </p:nvPr>
        </p:nvSpPr>
        <p:spPr/>
        <p:txBody>
          <a:bodyPr>
            <a:normAutofit/>
          </a:bodyPr>
          <a:lstStyle/>
          <a:p>
            <a:r>
              <a:rPr lang="en-US" b="1" dirty="0" smtClean="0"/>
              <a:t>Alignment</a:t>
            </a:r>
            <a:r>
              <a:rPr lang="en-US" dirty="0" smtClean="0"/>
              <a:t> is the connection between the written, taught, and tested curriculum.</a:t>
            </a:r>
          </a:p>
          <a:p>
            <a:pPr lvl="1"/>
            <a:r>
              <a:rPr lang="en-US" dirty="0" smtClean="0"/>
              <a:t>Alignment demonstrates the linkage of the activities (student work) to the </a:t>
            </a:r>
            <a:r>
              <a:rPr lang="en-US" b="1" dirty="0" smtClean="0"/>
              <a:t>intent</a:t>
            </a:r>
            <a:r>
              <a:rPr lang="en-US" dirty="0" smtClean="0"/>
              <a:t> of the </a:t>
            </a:r>
            <a:r>
              <a:rPr lang="en-US" b="1" dirty="0" smtClean="0"/>
              <a:t>grade-level</a:t>
            </a:r>
            <a:r>
              <a:rPr lang="en-US" dirty="0" smtClean="0"/>
              <a:t> standard and indicator on which the student is being assessed.</a:t>
            </a:r>
          </a:p>
          <a:p>
            <a:pPr lvl="1"/>
            <a:r>
              <a:rPr lang="en-US" dirty="0" smtClean="0"/>
              <a:t>Each of the four tasks in an entry must align to the standard and indicator.</a:t>
            </a:r>
          </a:p>
          <a:p>
            <a:pPr lvl="1"/>
            <a:r>
              <a:rPr lang="en-US" dirty="0" smtClean="0"/>
              <a:t>Assessment tasks should be designed to address the standards-based skill being evaluated.</a:t>
            </a:r>
          </a:p>
          <a:p>
            <a:r>
              <a:rPr lang="en-US" b="1" dirty="0" smtClean="0"/>
              <a:t>Alignment is the subject of Session 4 on Wednesday, August 24.</a:t>
            </a:r>
          </a:p>
          <a:p>
            <a:endParaRPr lang="en-US" dirty="0" smtClean="0"/>
          </a:p>
        </p:txBody>
      </p:sp>
      <p:sp>
        <p:nvSpPr>
          <p:cNvPr id="2" name="Slide Number Placeholder 1"/>
          <p:cNvSpPr>
            <a:spLocks noGrp="1"/>
          </p:cNvSpPr>
          <p:nvPr>
            <p:ph type="sldNum" sz="quarter" idx="4"/>
          </p:nvPr>
        </p:nvSpPr>
        <p:spPr/>
        <p:txBody>
          <a:bodyPr/>
          <a:lstStyle/>
          <a:p>
            <a:fld id="{D86320BF-B789-4E35-BF05-E3B98CFB65D0}" type="slidenum">
              <a:rPr lang="en-US" smtClean="0"/>
              <a:pPr/>
              <a:t>18</a:t>
            </a:fld>
            <a:endParaRPr lang="en-US" dirty="0"/>
          </a:p>
        </p:txBody>
      </p:sp>
    </p:spTree>
    <p:extLst>
      <p:ext uri="{BB962C8B-B14F-4D97-AF65-F5344CB8AC3E}">
        <p14:creationId xmlns:p14="http://schemas.microsoft.com/office/powerpoint/2010/main" val="11021885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442" y="1967648"/>
            <a:ext cx="7886700" cy="1659762"/>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Sample Mathematics</a:t>
            </a:r>
            <a:r>
              <a:rPr lang="en-US" dirty="0" smtClean="0">
                <a:solidFill>
                  <a:srgbClr val="00B050"/>
                </a:solidFill>
              </a:rPr>
              <a:t> </a:t>
            </a:r>
            <a:r>
              <a:rPr lang="en-US" dirty="0" smtClean="0"/>
              <a:t>Tasks</a:t>
            </a:r>
            <a:endParaRPr lang="en-US" dirty="0"/>
          </a:p>
        </p:txBody>
      </p:sp>
      <p:sp>
        <p:nvSpPr>
          <p:cNvPr id="4" name="Slide Number Placeholder 3"/>
          <p:cNvSpPr>
            <a:spLocks noGrp="1"/>
          </p:cNvSpPr>
          <p:nvPr>
            <p:ph type="sldNum" sz="quarter" idx="4"/>
          </p:nvPr>
        </p:nvSpPr>
        <p:spPr/>
        <p:txBody>
          <a:bodyPr/>
          <a:lstStyle/>
          <a:p>
            <a:fld id="{C81DA8BC-CA76-42E6-AB54-A8B3CC0F8B1D}" type="slidenum">
              <a:rPr lang="en-US" smtClean="0"/>
              <a:pPr/>
              <a:t>19</a:t>
            </a:fld>
            <a:endParaRPr lang="en-US" dirty="0"/>
          </a:p>
        </p:txBody>
      </p:sp>
    </p:spTree>
    <p:extLst>
      <p:ext uri="{BB962C8B-B14F-4D97-AF65-F5344CB8AC3E}">
        <p14:creationId xmlns:p14="http://schemas.microsoft.com/office/powerpoint/2010/main" val="801244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en-US" dirty="0" smtClean="0"/>
              <a:t>2016-2017 GAA</a:t>
            </a:r>
            <a:br>
              <a:rPr lang="en-US" dirty="0" smtClean="0"/>
            </a:br>
            <a:r>
              <a:rPr lang="en-US" dirty="0" smtClean="0"/>
              <a:t>Purpose</a:t>
            </a:r>
          </a:p>
        </p:txBody>
      </p:sp>
      <p:sp>
        <p:nvSpPr>
          <p:cNvPr id="7171" name="Rectangle 3"/>
          <p:cNvSpPr>
            <a:spLocks noGrp="1"/>
          </p:cNvSpPr>
          <p:nvPr>
            <p:ph type="body" idx="1"/>
          </p:nvPr>
        </p:nvSpPr>
        <p:spPr/>
        <p:txBody>
          <a:bodyPr>
            <a:normAutofit lnSpcReduction="10000"/>
          </a:bodyPr>
          <a:lstStyle/>
          <a:p>
            <a:r>
              <a:rPr lang="en-US" dirty="0" smtClean="0"/>
              <a:t>The 2016-2017 webinars (Sessions 1-5) explain how to prepare and submit GAA portfolios.</a:t>
            </a:r>
          </a:p>
          <a:p>
            <a:pPr marL="0" indent="0" algn="ctr">
              <a:buNone/>
            </a:pPr>
            <a:r>
              <a:rPr lang="en-US" dirty="0" smtClean="0">
                <a:hlinkClick r:id="rId3"/>
              </a:rPr>
              <a:t>http://www.gadoe.org/Curriculum-Instruction-and-Assessment/Assessment/Pages/GAA-Presentations.aspx</a:t>
            </a:r>
            <a:endParaRPr lang="en-US" dirty="0" smtClean="0"/>
          </a:p>
          <a:p>
            <a:endParaRPr lang="en-US" dirty="0" smtClean="0"/>
          </a:p>
          <a:p>
            <a:r>
              <a:rPr lang="en-US" dirty="0" smtClean="0"/>
              <a:t>Information pertaining to the GAA can also be found in the 2016-2017 GAA Examiner’s Manual.</a:t>
            </a:r>
          </a:p>
          <a:p>
            <a:pPr marL="0" indent="0" algn="ctr">
              <a:buNone/>
            </a:pPr>
            <a:r>
              <a:rPr lang="en-US" dirty="0" smtClean="0">
                <a:hlinkClick r:id="rId4"/>
              </a:rPr>
              <a:t>http://www.gadoe.org/Curriculum-Instruction-and-Assessment/Assessment/Pages/GAA-Resources.aspx</a:t>
            </a:r>
            <a:endParaRPr lang="en-US" dirty="0" smtClean="0"/>
          </a:p>
          <a:p>
            <a:endParaRPr lang="en-US" dirty="0" smtClean="0"/>
          </a:p>
        </p:txBody>
      </p:sp>
      <p:sp>
        <p:nvSpPr>
          <p:cNvPr id="2" name="Slide Number Placeholder 1"/>
          <p:cNvSpPr>
            <a:spLocks noGrp="1"/>
          </p:cNvSpPr>
          <p:nvPr>
            <p:ph type="sldNum" sz="quarter" idx="4"/>
          </p:nvPr>
        </p:nvSpPr>
        <p:spPr/>
        <p:txBody>
          <a:bodyPr/>
          <a:lstStyle/>
          <a:p>
            <a:fld id="{5A0D682F-4A00-4D6E-AC9C-D03558B20E00}" type="slidenum">
              <a:rPr lang="en-US" smtClean="0"/>
              <a:pPr/>
              <a:t>2</a:t>
            </a:fld>
            <a:endParaRPr lang="en-US" dirty="0"/>
          </a:p>
        </p:txBody>
      </p:sp>
    </p:spTree>
    <p:extLst>
      <p:ext uri="{BB962C8B-B14F-4D97-AF65-F5344CB8AC3E}">
        <p14:creationId xmlns:p14="http://schemas.microsoft.com/office/powerpoint/2010/main" val="417578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37" y="212942"/>
            <a:ext cx="6477939" cy="756321"/>
          </a:xfrm>
          <a:ln>
            <a:solidFill>
              <a:schemeClr val="tx1"/>
            </a:solidFill>
          </a:ln>
        </p:spPr>
        <p:txBody>
          <a:bodyPr>
            <a:normAutofit fontScale="90000"/>
          </a:bodyPr>
          <a:lstStyle/>
          <a:p>
            <a:r>
              <a:rPr lang="en-US" sz="2800" dirty="0" smtClean="0"/>
              <a:t/>
            </a:r>
            <a:br>
              <a:rPr lang="en-US" sz="2800" dirty="0" smtClean="0"/>
            </a:br>
            <a:r>
              <a:rPr lang="en-US" sz="2800" dirty="0" smtClean="0"/>
              <a:t>Sample High School Mathematics</a:t>
            </a:r>
            <a:r>
              <a:rPr lang="en-US" sz="2800" dirty="0" smtClean="0">
                <a:solidFill>
                  <a:srgbClr val="00B050"/>
                </a:solidFill>
              </a:rPr>
              <a:t> </a:t>
            </a:r>
            <a:r>
              <a:rPr lang="en-US" sz="2800" dirty="0" smtClean="0"/>
              <a:t>Tasks</a:t>
            </a:r>
            <a:br>
              <a:rPr lang="en-US" sz="2800" dirty="0" smtClean="0"/>
            </a:br>
            <a:endParaRPr lang="en-US" sz="2800" dirty="0"/>
          </a:p>
        </p:txBody>
      </p:sp>
      <p:sp>
        <p:nvSpPr>
          <p:cNvPr id="3" name="Content Placeholder 2"/>
          <p:cNvSpPr>
            <a:spLocks noGrp="1"/>
          </p:cNvSpPr>
          <p:nvPr>
            <p:ph idx="1"/>
          </p:nvPr>
        </p:nvSpPr>
        <p:spPr>
          <a:xfrm>
            <a:off x="378129" y="1390389"/>
            <a:ext cx="7037279" cy="4498475"/>
          </a:xfrm>
          <a:ln>
            <a:solidFill>
              <a:schemeClr val="tx1"/>
            </a:solidFill>
          </a:ln>
        </p:spPr>
        <p:txBody>
          <a:bodyPr>
            <a:normAutofit lnSpcReduction="10000"/>
          </a:bodyPr>
          <a:lstStyle/>
          <a:p>
            <a:pPr marL="0" indent="0">
              <a:buNone/>
            </a:pPr>
            <a:r>
              <a:rPr lang="en-US" sz="1700" u="sng" dirty="0" smtClean="0"/>
              <a:t>Slides</a:t>
            </a:r>
            <a:r>
              <a:rPr lang="en-US" sz="1700" dirty="0" smtClean="0"/>
              <a:t>	</a:t>
            </a:r>
            <a:r>
              <a:rPr lang="en-US" sz="1700" u="sng" dirty="0" smtClean="0"/>
              <a:t>Standard</a:t>
            </a:r>
            <a:r>
              <a:rPr lang="en-US" sz="1700" dirty="0" smtClean="0"/>
              <a:t>	</a:t>
            </a:r>
            <a:r>
              <a:rPr lang="en-US" sz="1700" u="sng" dirty="0" smtClean="0"/>
              <a:t>Cluster Statement</a:t>
            </a:r>
          </a:p>
          <a:p>
            <a:pPr marL="0" indent="0">
              <a:lnSpc>
                <a:spcPct val="110000"/>
              </a:lnSpc>
              <a:spcBef>
                <a:spcPts val="0"/>
              </a:spcBef>
              <a:buNone/>
            </a:pPr>
            <a:endParaRPr lang="en-US" sz="1700" dirty="0" smtClean="0"/>
          </a:p>
          <a:p>
            <a:pPr marL="0" indent="0">
              <a:lnSpc>
                <a:spcPct val="110000"/>
              </a:lnSpc>
              <a:spcBef>
                <a:spcPts val="0"/>
              </a:spcBef>
              <a:buNone/>
            </a:pPr>
            <a:r>
              <a:rPr lang="en-US" sz="1700" dirty="0" smtClean="0"/>
              <a:t>21-22	G.GMD.3	</a:t>
            </a:r>
            <a:r>
              <a:rPr lang="en-US" sz="1700" i="1" dirty="0" smtClean="0">
                <a:solidFill>
                  <a:schemeClr val="dk1"/>
                </a:solidFill>
                <a:cs typeface="Times New Roman" panose="02020603050405020304" pitchFamily="18" charset="0"/>
              </a:rPr>
              <a:t>Explain </a:t>
            </a:r>
            <a:r>
              <a:rPr lang="en-US" sz="1700" i="1" dirty="0">
                <a:solidFill>
                  <a:schemeClr val="dk1"/>
                </a:solidFill>
                <a:cs typeface="Times New Roman" panose="02020603050405020304" pitchFamily="18" charset="0"/>
              </a:rPr>
              <a:t>volume formulas and use them to solve </a:t>
            </a:r>
            <a:r>
              <a:rPr lang="en-US" sz="1700" i="1" dirty="0" smtClean="0">
                <a:solidFill>
                  <a:schemeClr val="dk1"/>
                </a:solidFill>
                <a:cs typeface="Times New Roman" panose="02020603050405020304" pitchFamily="18" charset="0"/>
              </a:rPr>
              <a:t>problems</a:t>
            </a:r>
            <a:endParaRPr lang="en-US" sz="1700" i="1" dirty="0">
              <a:solidFill>
                <a:srgbClr val="000000"/>
              </a:solidFill>
              <a:cs typeface="Times New Roman" pitchFamily="18" charset="0"/>
            </a:endParaRPr>
          </a:p>
          <a:p>
            <a:pPr marL="0" indent="0">
              <a:lnSpc>
                <a:spcPct val="110000"/>
              </a:lnSpc>
              <a:spcBef>
                <a:spcPts val="0"/>
              </a:spcBef>
              <a:buNone/>
            </a:pPr>
            <a:r>
              <a:rPr lang="en-US" sz="1700" dirty="0" smtClean="0"/>
              <a:t>23-24	F.IF.4	</a:t>
            </a:r>
            <a:r>
              <a:rPr lang="en-US" sz="1700" i="1" dirty="0" smtClean="0">
                <a:solidFill>
                  <a:schemeClr val="dk1"/>
                </a:solidFill>
                <a:cs typeface="Times New Roman" panose="02020603050405020304" pitchFamily="18" charset="0"/>
              </a:rPr>
              <a:t>Interpret </a:t>
            </a:r>
            <a:r>
              <a:rPr lang="en-US" sz="1700" i="1" dirty="0">
                <a:solidFill>
                  <a:schemeClr val="dk1"/>
                </a:solidFill>
                <a:cs typeface="Times New Roman" panose="02020603050405020304" pitchFamily="18" charset="0"/>
              </a:rPr>
              <a:t>functions that arise in applications in terms of </a:t>
            </a:r>
            <a:r>
              <a:rPr lang="en-US" sz="1700" i="1" dirty="0" smtClean="0">
                <a:solidFill>
                  <a:schemeClr val="dk1"/>
                </a:solidFill>
                <a:cs typeface="Times New Roman" panose="02020603050405020304" pitchFamily="18" charset="0"/>
              </a:rPr>
              <a:t>		the context</a:t>
            </a:r>
            <a:endParaRPr lang="en-US" sz="1700" i="1" dirty="0">
              <a:solidFill>
                <a:srgbClr val="000000"/>
              </a:solidFill>
              <a:cs typeface="Times New Roman" pitchFamily="18" charset="0"/>
            </a:endParaRPr>
          </a:p>
          <a:p>
            <a:pPr marL="0" indent="0">
              <a:lnSpc>
                <a:spcPct val="110000"/>
              </a:lnSpc>
              <a:spcBef>
                <a:spcPts val="0"/>
              </a:spcBef>
              <a:buNone/>
            </a:pPr>
            <a:r>
              <a:rPr lang="en-US" sz="1700" dirty="0" smtClean="0"/>
              <a:t>25-26	S.ID.1	</a:t>
            </a:r>
            <a:r>
              <a:rPr lang="en-US" sz="1700" i="1" dirty="0">
                <a:solidFill>
                  <a:schemeClr val="dk1"/>
                </a:solidFill>
                <a:cs typeface="Times New Roman" panose="02020603050405020304" pitchFamily="18" charset="0"/>
              </a:rPr>
              <a:t>Summarize, represent, and interpret data on a single </a:t>
            </a:r>
            <a:r>
              <a:rPr lang="en-US" sz="1700" i="1" dirty="0" smtClean="0">
                <a:solidFill>
                  <a:schemeClr val="dk1"/>
                </a:solidFill>
                <a:cs typeface="Times New Roman" panose="02020603050405020304" pitchFamily="18" charset="0"/>
              </a:rPr>
              <a:t>		count or measurement variable</a:t>
            </a:r>
            <a:endParaRPr lang="en-US" sz="1700" i="1" dirty="0">
              <a:solidFill>
                <a:srgbClr val="000000"/>
              </a:solidFill>
              <a:cs typeface="Times New Roman" pitchFamily="18" charset="0"/>
            </a:endParaRPr>
          </a:p>
          <a:p>
            <a:pPr marL="0" indent="0">
              <a:lnSpc>
                <a:spcPct val="110000"/>
              </a:lnSpc>
              <a:spcBef>
                <a:spcPts val="0"/>
              </a:spcBef>
              <a:buNone/>
            </a:pPr>
            <a:r>
              <a:rPr lang="en-US" sz="1700" dirty="0" smtClean="0"/>
              <a:t>27-28	S.CP.1	</a:t>
            </a:r>
            <a:r>
              <a:rPr lang="en-US" sz="1700" i="1" dirty="0">
                <a:solidFill>
                  <a:schemeClr val="dk1"/>
                </a:solidFill>
                <a:cs typeface="Times New Roman" panose="02020603050405020304" pitchFamily="18" charset="0"/>
              </a:rPr>
              <a:t>Understand independence and conditional probability </a:t>
            </a:r>
            <a:r>
              <a:rPr lang="en-US" sz="1700" i="1" dirty="0" smtClean="0">
                <a:solidFill>
                  <a:schemeClr val="dk1"/>
                </a:solidFill>
                <a:cs typeface="Times New Roman" panose="02020603050405020304" pitchFamily="18" charset="0"/>
              </a:rPr>
              <a:t>		and use </a:t>
            </a:r>
            <a:r>
              <a:rPr lang="en-US" sz="1700" i="1" dirty="0">
                <a:solidFill>
                  <a:schemeClr val="dk1"/>
                </a:solidFill>
                <a:cs typeface="Times New Roman" panose="02020603050405020304" pitchFamily="18" charset="0"/>
              </a:rPr>
              <a:t>them to </a:t>
            </a:r>
            <a:r>
              <a:rPr lang="en-US" sz="1700" i="1" dirty="0" smtClean="0">
                <a:solidFill>
                  <a:schemeClr val="dk1"/>
                </a:solidFill>
                <a:cs typeface="Times New Roman" panose="02020603050405020304" pitchFamily="18" charset="0"/>
              </a:rPr>
              <a:t>interpret data</a:t>
            </a:r>
            <a:endParaRPr lang="en-US" sz="1700" i="1" dirty="0">
              <a:solidFill>
                <a:srgbClr val="000000"/>
              </a:solidFill>
              <a:cs typeface="Times New Roman" pitchFamily="18" charset="0"/>
            </a:endParaRPr>
          </a:p>
          <a:p>
            <a:pPr marL="0" indent="0">
              <a:lnSpc>
                <a:spcPct val="110000"/>
              </a:lnSpc>
              <a:spcBef>
                <a:spcPts val="0"/>
              </a:spcBef>
              <a:buNone/>
            </a:pPr>
            <a:r>
              <a:rPr lang="en-US" sz="1700" dirty="0" smtClean="0"/>
              <a:t>29-30	A.REI.3	</a:t>
            </a:r>
            <a:r>
              <a:rPr lang="en-US" sz="1700" i="1" dirty="0" smtClean="0">
                <a:cs typeface="Times New Roman" pitchFamily="18" charset="0"/>
              </a:rPr>
              <a:t>Solve </a:t>
            </a:r>
            <a:r>
              <a:rPr lang="en-US" sz="1700" i="1" dirty="0">
                <a:cs typeface="Times New Roman" pitchFamily="18" charset="0"/>
              </a:rPr>
              <a:t>equations and inequalities in one </a:t>
            </a:r>
            <a:r>
              <a:rPr lang="en-US" sz="1700" i="1" dirty="0" smtClean="0">
                <a:cs typeface="Times New Roman" pitchFamily="18" charset="0"/>
              </a:rPr>
              <a:t>variable</a:t>
            </a:r>
            <a:endParaRPr lang="en-US" sz="1700" i="1" dirty="0">
              <a:solidFill>
                <a:srgbClr val="000000"/>
              </a:solidFill>
              <a:cs typeface="Times New Roman" pitchFamily="18" charset="0"/>
            </a:endParaRPr>
          </a:p>
          <a:p>
            <a:pPr marL="0" indent="0">
              <a:lnSpc>
                <a:spcPct val="110000"/>
              </a:lnSpc>
              <a:spcBef>
                <a:spcPts val="0"/>
              </a:spcBef>
              <a:buNone/>
            </a:pPr>
            <a:r>
              <a:rPr lang="en-US" sz="1700" dirty="0" smtClean="0"/>
              <a:t>31-32	G.CO.6	</a:t>
            </a:r>
            <a:r>
              <a:rPr lang="en-US" sz="1700" i="1" dirty="0">
                <a:cs typeface="Times New Roman" pitchFamily="18" charset="0"/>
              </a:rPr>
              <a:t>Understand congruence in terms of rigid </a:t>
            </a:r>
            <a:r>
              <a:rPr lang="en-US" sz="1700" i="1" dirty="0" smtClean="0">
                <a:cs typeface="Times New Roman" pitchFamily="18" charset="0"/>
              </a:rPr>
              <a:t>motions</a:t>
            </a:r>
          </a:p>
          <a:p>
            <a:pPr marL="0" indent="0">
              <a:lnSpc>
                <a:spcPct val="110000"/>
              </a:lnSpc>
              <a:spcBef>
                <a:spcPts val="0"/>
              </a:spcBef>
              <a:buNone/>
            </a:pPr>
            <a:r>
              <a:rPr lang="en-US" sz="1700" dirty="0" smtClean="0"/>
              <a:t>33-34</a:t>
            </a:r>
            <a:r>
              <a:rPr lang="en-US" sz="1700" dirty="0"/>
              <a:t>	G.CO.6	</a:t>
            </a:r>
            <a:r>
              <a:rPr lang="en-US" sz="1700" i="1" dirty="0">
                <a:cs typeface="Times New Roman" pitchFamily="18" charset="0"/>
              </a:rPr>
              <a:t>Understand congruence in terms of rigid motions</a:t>
            </a:r>
          </a:p>
          <a:p>
            <a:pPr marL="0" indent="0">
              <a:lnSpc>
                <a:spcPct val="110000"/>
              </a:lnSpc>
              <a:spcBef>
                <a:spcPts val="0"/>
              </a:spcBef>
              <a:buNone/>
            </a:pPr>
            <a:r>
              <a:rPr lang="en-US" sz="1700" dirty="0" smtClean="0"/>
              <a:t>35-36	S.ID.2	</a:t>
            </a:r>
            <a:r>
              <a:rPr lang="en-US" sz="1700" i="1" dirty="0">
                <a:cs typeface="Times New Roman" pitchFamily="18" charset="0"/>
              </a:rPr>
              <a:t>Summarize, represent, and interpret data on a single </a:t>
            </a:r>
            <a:r>
              <a:rPr lang="en-US" sz="1700" i="1" dirty="0" smtClean="0">
                <a:cs typeface="Times New Roman" pitchFamily="18" charset="0"/>
              </a:rPr>
              <a:t>		count or measurement variable</a:t>
            </a:r>
            <a:endParaRPr lang="en-US" sz="1700" dirty="0" smtClean="0"/>
          </a:p>
          <a:p>
            <a:pPr marL="0" indent="0">
              <a:lnSpc>
                <a:spcPct val="110000"/>
              </a:lnSpc>
              <a:spcBef>
                <a:spcPts val="0"/>
              </a:spcBef>
              <a:buNone/>
            </a:pPr>
            <a:r>
              <a:rPr lang="en-US" sz="1700" dirty="0" smtClean="0"/>
              <a:t>37-39	F.IF.2	</a:t>
            </a:r>
            <a:r>
              <a:rPr lang="en-US" sz="1700" i="1" dirty="0" smtClean="0">
                <a:cs typeface="Times New Roman" pitchFamily="18" charset="0"/>
              </a:rPr>
              <a:t>Understand </a:t>
            </a:r>
            <a:r>
              <a:rPr lang="en-US" sz="1700" i="1" dirty="0">
                <a:cs typeface="Times New Roman" pitchFamily="18" charset="0"/>
              </a:rPr>
              <a:t>the concept of a function and use function </a:t>
            </a:r>
            <a:r>
              <a:rPr lang="en-US" sz="1700" i="1" dirty="0" smtClean="0">
                <a:cs typeface="Times New Roman" pitchFamily="18" charset="0"/>
              </a:rPr>
              <a:t>		notation</a:t>
            </a:r>
            <a:endParaRPr lang="en-US" sz="1700" i="1" dirty="0">
              <a:solidFill>
                <a:srgbClr val="000000"/>
              </a:solidFill>
              <a:cs typeface="Times New Roman" pitchFamily="18" charset="0"/>
            </a:endParaRPr>
          </a:p>
          <a:p>
            <a:pPr marL="0" indent="0">
              <a:lnSpc>
                <a:spcPct val="110000"/>
              </a:lnSpc>
              <a:spcBef>
                <a:spcPts val="0"/>
              </a:spcBef>
              <a:buNone/>
            </a:pPr>
            <a:endParaRPr lang="en-US" sz="1700" dirty="0" smtClean="0"/>
          </a:p>
        </p:txBody>
      </p:sp>
      <p:sp>
        <p:nvSpPr>
          <p:cNvPr id="5" name="Slide Number Placeholder 4"/>
          <p:cNvSpPr>
            <a:spLocks noGrp="1"/>
          </p:cNvSpPr>
          <p:nvPr>
            <p:ph type="sldNum" sz="quarter" idx="4"/>
          </p:nvPr>
        </p:nvSpPr>
        <p:spPr/>
        <p:txBody>
          <a:bodyPr/>
          <a:lstStyle/>
          <a:p>
            <a:fld id="{B63E4CEF-BB1E-48C7-AE93-F39F6AA99AD7}" type="slidenum">
              <a:rPr lang="en-US" smtClean="0"/>
              <a:pPr/>
              <a:t>20</a:t>
            </a:fld>
            <a:endParaRPr lang="en-US" dirty="0"/>
          </a:p>
        </p:txBody>
      </p:sp>
    </p:spTree>
    <p:extLst>
      <p:ext uri="{BB962C8B-B14F-4D97-AF65-F5344CB8AC3E}">
        <p14:creationId xmlns:p14="http://schemas.microsoft.com/office/powerpoint/2010/main" val="2242429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20" y="121074"/>
            <a:ext cx="6316630" cy="417546"/>
          </a:xfrm>
        </p:spPr>
        <p:txBody>
          <a:bodyPr>
            <a:noAutofit/>
          </a:bodyPr>
          <a:lstStyle/>
          <a:p>
            <a:r>
              <a:rPr lang="en-US" sz="2800" dirty="0" smtClean="0"/>
              <a:t>HS Mathematics Example</a:t>
            </a:r>
            <a:endParaRPr lang="en-US" sz="28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21</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44438416"/>
              </p:ext>
            </p:extLst>
          </p:nvPr>
        </p:nvGraphicFramePr>
        <p:xfrm>
          <a:off x="141320" y="2918566"/>
          <a:ext cx="8163436" cy="2004164"/>
        </p:xfrm>
        <a:graphic>
          <a:graphicData uri="http://schemas.openxmlformats.org/drawingml/2006/table">
            <a:tbl>
              <a:tblPr>
                <a:tableStyleId>{5C22544A-7EE6-4342-B048-85BDC9FD1C3A}</a:tableStyleId>
              </a:tblPr>
              <a:tblGrid>
                <a:gridCol w="184357"/>
                <a:gridCol w="7979079"/>
              </a:tblGrid>
              <a:tr h="807380">
                <a:tc rowSpan="2">
                  <a:txBody>
                    <a:bodyPr/>
                    <a:lstStyle/>
                    <a:p>
                      <a:pPr marL="117475" indent="0"/>
                      <a:endParaRPr lang="en-US" sz="2400" b="1" u="none" strike="noStrike" baseline="0" dirty="0" smtClean="0">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7475" marR="0" indent="0" algn="l" defTabSz="914400" rtl="0" eaLnBrk="1" fontAlgn="ctr"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dk1"/>
                          </a:solidFill>
                          <a:latin typeface="+mn-lt"/>
                          <a:ea typeface="+mn-ea"/>
                          <a:cs typeface="Times New Roman" panose="02020603050405020304" pitchFamily="18" charset="0"/>
                        </a:rPr>
                        <a:t>Explain volume formulas and use them to solve problems.</a:t>
                      </a:r>
                      <a:endParaRPr lang="en-US" sz="2000" b="1" i="0" u="none" strike="noStrike" dirty="0" smtClean="0">
                        <a:solidFill>
                          <a:srgbClr val="000000"/>
                        </a:solidFill>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96784">
                <a:tc vMerge="1">
                  <a:txBody>
                    <a:bodyPr/>
                    <a:lstStyle/>
                    <a:p>
                      <a:endParaRPr lang="en-US"/>
                    </a:p>
                  </a:txBody>
                  <a:tcPr/>
                </a:tc>
                <a:tc>
                  <a:txBody>
                    <a:bodyPr/>
                    <a:lstStyle/>
                    <a:p>
                      <a:pPr marL="117475" marR="0" indent="0" algn="l" defTabSz="914400" rtl="0" eaLnBrk="1" fontAlgn="auto" latinLnBrk="0" hangingPunct="1">
                        <a:lnSpc>
                          <a:spcPct val="100000"/>
                        </a:lnSpc>
                        <a:spcBef>
                          <a:spcPts val="0"/>
                        </a:spcBef>
                        <a:spcAft>
                          <a:spcPts val="0"/>
                        </a:spcAft>
                        <a:buClrTx/>
                        <a:buSzTx/>
                        <a:buFontTx/>
                        <a:buNone/>
                        <a:tabLst/>
                        <a:defRPr/>
                      </a:pPr>
                      <a:r>
                        <a:rPr lang="en-US" sz="1900" b="0" i="0" u="none" strike="noStrike" kern="1200" baseline="0" dirty="0" smtClean="0">
                          <a:solidFill>
                            <a:schemeClr val="dk1"/>
                          </a:solidFill>
                          <a:latin typeface="+mn-lt"/>
                          <a:ea typeface="+mn-ea"/>
                          <a:cs typeface="Times New Roman" panose="02020603050405020304" pitchFamily="18" charset="0"/>
                        </a:rPr>
                        <a:t>MGSE9-12.G.GMD.3  Use volume formulas for cylinders, pyramids, cones, and spheres to solve problems.</a:t>
                      </a:r>
                      <a:endParaRPr lang="en-US" sz="1900" b="0" i="0" u="none" strike="noStrike" dirty="0" smtClean="0">
                        <a:solidFill>
                          <a:srgbClr val="000000"/>
                        </a:solidFill>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Rectangle 2"/>
          <p:cNvSpPr/>
          <p:nvPr/>
        </p:nvSpPr>
        <p:spPr>
          <a:xfrm>
            <a:off x="141321" y="677119"/>
            <a:ext cx="5681894" cy="646331"/>
          </a:xfrm>
          <a:prstGeom prst="rect">
            <a:avLst/>
          </a:prstGeom>
          <a:ln>
            <a:solidFill>
              <a:schemeClr val="tx1"/>
            </a:solidFill>
          </a:ln>
        </p:spPr>
        <p:txBody>
          <a:bodyPr wrap="square">
            <a:spAutoFit/>
          </a:bodyPr>
          <a:lstStyle/>
          <a:p>
            <a:r>
              <a:rPr lang="en-US" b="1" dirty="0" smtClean="0"/>
              <a:t>Course Option 1 – Analytic Geometry - </a:t>
            </a:r>
            <a:r>
              <a:rPr lang="en-US" b="1" dirty="0"/>
              <a:t> </a:t>
            </a:r>
            <a:r>
              <a:rPr lang="en-US" b="1" dirty="0" smtClean="0"/>
              <a:t>Math Entry 2</a:t>
            </a:r>
          </a:p>
          <a:p>
            <a:r>
              <a:rPr lang="en-US" b="1" dirty="0" smtClean="0"/>
              <a:t>Equations and Measurement</a:t>
            </a:r>
          </a:p>
        </p:txBody>
      </p:sp>
      <p:sp>
        <p:nvSpPr>
          <p:cNvPr id="8" name="Rectangle 7"/>
          <p:cNvSpPr/>
          <p:nvPr/>
        </p:nvSpPr>
        <p:spPr>
          <a:xfrm>
            <a:off x="141320" y="1461950"/>
            <a:ext cx="5694421" cy="646331"/>
          </a:xfrm>
          <a:prstGeom prst="rect">
            <a:avLst/>
          </a:prstGeom>
          <a:ln>
            <a:solidFill>
              <a:schemeClr val="tx1"/>
            </a:solidFill>
          </a:ln>
        </p:spPr>
        <p:txBody>
          <a:bodyPr wrap="square">
            <a:spAutoFit/>
          </a:bodyPr>
          <a:lstStyle/>
          <a:p>
            <a:r>
              <a:rPr lang="en-US" b="1" dirty="0"/>
              <a:t>Course Option </a:t>
            </a:r>
            <a:r>
              <a:rPr lang="en-US" b="1" dirty="0" smtClean="0"/>
              <a:t>2 </a:t>
            </a:r>
            <a:r>
              <a:rPr lang="en-US" b="1" dirty="0"/>
              <a:t>– </a:t>
            </a:r>
            <a:r>
              <a:rPr lang="en-US" b="1" dirty="0" smtClean="0"/>
              <a:t>Geometry </a:t>
            </a:r>
            <a:r>
              <a:rPr lang="en-US" b="1" dirty="0"/>
              <a:t>-  Math Entry 2</a:t>
            </a:r>
          </a:p>
          <a:p>
            <a:r>
              <a:rPr lang="en-US" b="1" dirty="0"/>
              <a:t>Equations and </a:t>
            </a:r>
            <a:r>
              <a:rPr lang="en-US" b="1" dirty="0" smtClean="0"/>
              <a:t>Measurement</a:t>
            </a:r>
            <a:endParaRPr lang="en-US" b="1" dirty="0"/>
          </a:p>
        </p:txBody>
      </p:sp>
    </p:spTree>
    <p:extLst>
      <p:ext uri="{BB962C8B-B14F-4D97-AF65-F5344CB8AC3E}">
        <p14:creationId xmlns:p14="http://schemas.microsoft.com/office/powerpoint/2010/main" val="2180874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20" y="121074"/>
            <a:ext cx="6316630" cy="417546"/>
          </a:xfrm>
        </p:spPr>
        <p:txBody>
          <a:bodyPr>
            <a:noAutofit/>
          </a:bodyPr>
          <a:lstStyle/>
          <a:p>
            <a:r>
              <a:rPr lang="en-US" sz="2800" dirty="0" smtClean="0"/>
              <a:t>Sample Evidence</a:t>
            </a:r>
            <a:endParaRPr lang="en-US" sz="28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22</a:t>
            </a:fld>
            <a:endParaRPr lang="en-US" dirty="0"/>
          </a:p>
        </p:txBody>
      </p:sp>
      <p:pic>
        <p:nvPicPr>
          <p:cNvPr id="7" name="Picture 6"/>
          <p:cNvPicPr>
            <a:picLocks noChangeAspect="1"/>
          </p:cNvPicPr>
          <p:nvPr/>
        </p:nvPicPr>
        <p:blipFill>
          <a:blip r:embed="rId3"/>
          <a:stretch>
            <a:fillRect/>
          </a:stretch>
        </p:blipFill>
        <p:spPr>
          <a:xfrm>
            <a:off x="141320" y="755995"/>
            <a:ext cx="3436676" cy="5231445"/>
          </a:xfrm>
          <a:prstGeom prst="rect">
            <a:avLst/>
          </a:prstGeom>
          <a:ln>
            <a:solidFill>
              <a:schemeClr val="tx1"/>
            </a:solidFill>
          </a:ln>
        </p:spPr>
      </p:pic>
      <p:pic>
        <p:nvPicPr>
          <p:cNvPr id="9" name="Picture 8"/>
          <p:cNvPicPr>
            <a:picLocks noChangeAspect="1"/>
          </p:cNvPicPr>
          <p:nvPr/>
        </p:nvPicPr>
        <p:blipFill>
          <a:blip r:embed="rId4"/>
          <a:stretch>
            <a:fillRect/>
          </a:stretch>
        </p:blipFill>
        <p:spPr>
          <a:xfrm>
            <a:off x="5317707" y="749926"/>
            <a:ext cx="3550718" cy="5237514"/>
          </a:xfrm>
          <a:prstGeom prst="rect">
            <a:avLst/>
          </a:prstGeom>
          <a:ln>
            <a:solidFill>
              <a:schemeClr val="tx1"/>
            </a:solidFill>
          </a:ln>
        </p:spPr>
      </p:pic>
      <p:sp>
        <p:nvSpPr>
          <p:cNvPr id="10" name="Rectangle 9"/>
          <p:cNvSpPr/>
          <p:nvPr/>
        </p:nvSpPr>
        <p:spPr>
          <a:xfrm>
            <a:off x="3696290" y="829526"/>
            <a:ext cx="1503123" cy="5078313"/>
          </a:xfrm>
          <a:prstGeom prst="rect">
            <a:avLst/>
          </a:prstGeom>
          <a:ln>
            <a:solidFill>
              <a:schemeClr val="tx1"/>
            </a:solidFill>
          </a:ln>
        </p:spPr>
        <p:txBody>
          <a:bodyPr wrap="square">
            <a:spAutoFit/>
          </a:bodyPr>
          <a:lstStyle/>
          <a:p>
            <a:r>
              <a:rPr lang="en-US" dirty="0" smtClean="0"/>
              <a:t>In this two-page worksheet, the student </a:t>
            </a:r>
            <a:r>
              <a:rPr lang="en-US" dirty="0"/>
              <a:t>was </a:t>
            </a:r>
            <a:r>
              <a:rPr lang="en-US" dirty="0" smtClean="0"/>
              <a:t>asked to calculate the volume of a cylinder and the volume of a sphere. Formulas were given and steps were color-coded. </a:t>
            </a:r>
          </a:p>
          <a:p>
            <a:endParaRPr lang="en-US" dirty="0" smtClean="0"/>
          </a:p>
          <a:p>
            <a:endParaRPr lang="en-US" dirty="0"/>
          </a:p>
          <a:p>
            <a:endParaRPr lang="en-US" dirty="0" smtClean="0"/>
          </a:p>
        </p:txBody>
      </p:sp>
    </p:spTree>
    <p:extLst>
      <p:ext uri="{BB962C8B-B14F-4D97-AF65-F5344CB8AC3E}">
        <p14:creationId xmlns:p14="http://schemas.microsoft.com/office/powerpoint/2010/main" val="11386612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20" y="121074"/>
            <a:ext cx="6316630" cy="417546"/>
          </a:xfrm>
        </p:spPr>
        <p:txBody>
          <a:bodyPr>
            <a:noAutofit/>
          </a:bodyPr>
          <a:lstStyle/>
          <a:p>
            <a:r>
              <a:rPr lang="en-US" sz="2800" dirty="0" smtClean="0"/>
              <a:t>HS </a:t>
            </a:r>
            <a:r>
              <a:rPr lang="en-US" sz="2800" dirty="0"/>
              <a:t>Mathematics</a:t>
            </a:r>
            <a:r>
              <a:rPr lang="en-US" sz="2800" dirty="0" smtClean="0"/>
              <a:t> Example</a:t>
            </a:r>
            <a:endParaRPr lang="en-US" sz="28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23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217582695"/>
              </p:ext>
            </p:extLst>
          </p:nvPr>
        </p:nvGraphicFramePr>
        <p:xfrm>
          <a:off x="141320" y="2453890"/>
          <a:ext cx="8163436" cy="3232925"/>
        </p:xfrm>
        <a:graphic>
          <a:graphicData uri="http://schemas.openxmlformats.org/drawingml/2006/table">
            <a:tbl>
              <a:tblPr>
                <a:tableStyleId>{5C22544A-7EE6-4342-B048-85BDC9FD1C3A}</a:tableStyleId>
              </a:tblPr>
              <a:tblGrid>
                <a:gridCol w="184357"/>
                <a:gridCol w="7979079"/>
              </a:tblGrid>
              <a:tr h="753731">
                <a:tc rowSpan="2">
                  <a:txBody>
                    <a:bodyPr/>
                    <a:lstStyle/>
                    <a:p>
                      <a:pPr marL="117475" indent="0"/>
                      <a:endParaRPr lang="en-US" sz="2400" b="1" u="none" strike="noStrike" baseline="0" dirty="0" smtClean="0">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7475" indent="0" algn="l" fontAlgn="ctr"/>
                      <a:r>
                        <a:rPr lang="en-US" sz="2000" b="1" i="0" u="none" strike="noStrike" kern="1200" baseline="0" dirty="0" smtClean="0">
                          <a:solidFill>
                            <a:schemeClr val="dk1"/>
                          </a:solidFill>
                          <a:latin typeface="+mn-lt"/>
                          <a:ea typeface="+mn-ea"/>
                          <a:cs typeface="Times New Roman" panose="02020603050405020304" pitchFamily="18" charset="0"/>
                        </a:rPr>
                        <a:t>Interpret functions that arise in applications in terms of the context.</a:t>
                      </a:r>
                      <a:endParaRPr lang="en-US" sz="2000" b="1" i="0" u="none" strike="noStrike" dirty="0">
                        <a:solidFill>
                          <a:srgbClr val="000000"/>
                        </a:solidFill>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79194">
                <a:tc vMerge="1">
                  <a:txBody>
                    <a:bodyPr/>
                    <a:lstStyle/>
                    <a:p>
                      <a:endParaRPr lang="en-US"/>
                    </a:p>
                  </a:txBody>
                  <a:tcPr/>
                </a:tc>
                <a:tc>
                  <a:txBody>
                    <a:bodyPr/>
                    <a:lstStyle/>
                    <a:p>
                      <a:pPr marL="117475" indent="0"/>
                      <a:r>
                        <a:rPr lang="en-US" sz="1900" b="0" i="0" u="none" strike="noStrike" kern="1200" baseline="0" dirty="0" smtClean="0">
                          <a:solidFill>
                            <a:schemeClr val="dk1"/>
                          </a:solidFill>
                          <a:latin typeface="+mn-lt"/>
                          <a:ea typeface="+mn-ea"/>
                          <a:cs typeface="Times New Roman" panose="02020603050405020304" pitchFamily="18" charset="0"/>
                        </a:rPr>
                        <a:t>MGSE9-12.F.IF.4  For a function that models a relationship between two quantities, interpret key features of graphs and tables in terms of the quantities, and sketch graphs showing key features given a verbal description of the relationship. Key features include: intercepts; intervals where the function is increasing, decreasing, positive or negative; relative maximums and minimums; symmetries; end behavior.</a:t>
                      </a:r>
                    </a:p>
                    <a:p>
                      <a:pPr marL="117475" indent="0"/>
                      <a:endParaRPr lang="en-US" sz="1900" b="0" i="0" u="none" strike="noStrike" dirty="0">
                        <a:solidFill>
                          <a:srgbClr val="000000"/>
                        </a:solidFill>
                        <a:effectLst/>
                        <a:latin typeface="+mn-lt"/>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Rectangle 2"/>
          <p:cNvSpPr/>
          <p:nvPr/>
        </p:nvSpPr>
        <p:spPr>
          <a:xfrm>
            <a:off x="141320" y="538620"/>
            <a:ext cx="5706947" cy="646331"/>
          </a:xfrm>
          <a:prstGeom prst="rect">
            <a:avLst/>
          </a:prstGeom>
          <a:ln>
            <a:solidFill>
              <a:schemeClr val="tx1"/>
            </a:solidFill>
          </a:ln>
        </p:spPr>
        <p:txBody>
          <a:bodyPr wrap="none">
            <a:spAutoFit/>
          </a:bodyPr>
          <a:lstStyle/>
          <a:p>
            <a:r>
              <a:rPr lang="en-US" b="1" dirty="0" smtClean="0"/>
              <a:t>Course Option 1 – Analytic Geometry - </a:t>
            </a:r>
            <a:r>
              <a:rPr lang="en-US" b="1" dirty="0"/>
              <a:t> </a:t>
            </a:r>
            <a:r>
              <a:rPr lang="en-US" b="1" dirty="0" smtClean="0"/>
              <a:t>Math Entry 2</a:t>
            </a:r>
          </a:p>
          <a:p>
            <a:r>
              <a:rPr lang="en-US" b="1" dirty="0" smtClean="0"/>
              <a:t>Expressions, Equations, and Functions (Including Number)</a:t>
            </a:r>
          </a:p>
        </p:txBody>
      </p:sp>
      <p:sp>
        <p:nvSpPr>
          <p:cNvPr id="8" name="Rectangle 7"/>
          <p:cNvSpPr/>
          <p:nvPr/>
        </p:nvSpPr>
        <p:spPr>
          <a:xfrm>
            <a:off x="141320" y="1461950"/>
            <a:ext cx="5694421" cy="646331"/>
          </a:xfrm>
          <a:prstGeom prst="rect">
            <a:avLst/>
          </a:prstGeom>
          <a:ln>
            <a:solidFill>
              <a:schemeClr val="tx1"/>
            </a:solidFill>
          </a:ln>
        </p:spPr>
        <p:txBody>
          <a:bodyPr wrap="square">
            <a:spAutoFit/>
          </a:bodyPr>
          <a:lstStyle/>
          <a:p>
            <a:r>
              <a:rPr lang="en-US" b="1" dirty="0"/>
              <a:t>Course Option </a:t>
            </a:r>
            <a:r>
              <a:rPr lang="en-US" b="1" dirty="0" smtClean="0"/>
              <a:t>2 </a:t>
            </a:r>
            <a:r>
              <a:rPr lang="en-US" b="1" dirty="0"/>
              <a:t>– </a:t>
            </a:r>
            <a:r>
              <a:rPr lang="en-US" b="1" dirty="0" smtClean="0"/>
              <a:t>Algebra I </a:t>
            </a:r>
            <a:r>
              <a:rPr lang="en-US" b="1" dirty="0"/>
              <a:t>-  Math Entry </a:t>
            </a:r>
            <a:r>
              <a:rPr lang="en-US" b="1" dirty="0" smtClean="0"/>
              <a:t>1</a:t>
            </a:r>
            <a:endParaRPr lang="en-US" b="1" dirty="0"/>
          </a:p>
          <a:p>
            <a:r>
              <a:rPr lang="en-US" b="1" dirty="0" smtClean="0"/>
              <a:t>Functions</a:t>
            </a:r>
            <a:endParaRPr lang="en-US" b="1" dirty="0"/>
          </a:p>
        </p:txBody>
      </p:sp>
    </p:spTree>
    <p:extLst>
      <p:ext uri="{BB962C8B-B14F-4D97-AF65-F5344CB8AC3E}">
        <p14:creationId xmlns:p14="http://schemas.microsoft.com/office/powerpoint/2010/main" val="5857564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20" y="121074"/>
            <a:ext cx="6316630" cy="417546"/>
          </a:xfrm>
        </p:spPr>
        <p:txBody>
          <a:bodyPr>
            <a:noAutofit/>
          </a:bodyPr>
          <a:lstStyle/>
          <a:p>
            <a:r>
              <a:rPr lang="en-US" sz="2800" dirty="0"/>
              <a:t>S</a:t>
            </a:r>
            <a:r>
              <a:rPr lang="en-US" sz="2800" dirty="0" smtClean="0"/>
              <a:t>ample Evidence</a:t>
            </a:r>
            <a:endParaRPr lang="en-US" sz="28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24</a:t>
            </a:fld>
            <a:endParaRPr lang="en-US" dirty="0"/>
          </a:p>
        </p:txBody>
      </p:sp>
      <p:pic>
        <p:nvPicPr>
          <p:cNvPr id="7" name="Picture 6"/>
          <p:cNvPicPr>
            <a:picLocks noChangeAspect="1"/>
          </p:cNvPicPr>
          <p:nvPr/>
        </p:nvPicPr>
        <p:blipFill>
          <a:blip r:embed="rId3"/>
          <a:stretch>
            <a:fillRect/>
          </a:stretch>
        </p:blipFill>
        <p:spPr>
          <a:xfrm>
            <a:off x="141320" y="1152656"/>
            <a:ext cx="4623670" cy="4777792"/>
          </a:xfrm>
          <a:prstGeom prst="rect">
            <a:avLst/>
          </a:prstGeom>
          <a:ln>
            <a:solidFill>
              <a:schemeClr val="tx1"/>
            </a:solidFill>
          </a:ln>
        </p:spPr>
      </p:pic>
      <p:pic>
        <p:nvPicPr>
          <p:cNvPr id="9" name="Picture 8"/>
          <p:cNvPicPr>
            <a:picLocks noChangeAspect="1"/>
          </p:cNvPicPr>
          <p:nvPr/>
        </p:nvPicPr>
        <p:blipFill>
          <a:blip r:embed="rId4"/>
          <a:stretch>
            <a:fillRect/>
          </a:stretch>
        </p:blipFill>
        <p:spPr>
          <a:xfrm>
            <a:off x="4937880" y="1163375"/>
            <a:ext cx="4005703" cy="2646840"/>
          </a:xfrm>
          <a:prstGeom prst="rect">
            <a:avLst/>
          </a:prstGeom>
          <a:ln>
            <a:solidFill>
              <a:schemeClr val="tx1"/>
            </a:solidFill>
          </a:ln>
        </p:spPr>
      </p:pic>
      <p:sp>
        <p:nvSpPr>
          <p:cNvPr id="10" name="Rectangle 9"/>
          <p:cNvSpPr/>
          <p:nvPr/>
        </p:nvSpPr>
        <p:spPr>
          <a:xfrm>
            <a:off x="4937881" y="4434448"/>
            <a:ext cx="4005703" cy="1477328"/>
          </a:xfrm>
          <a:prstGeom prst="rect">
            <a:avLst/>
          </a:prstGeom>
          <a:ln>
            <a:solidFill>
              <a:schemeClr val="tx1"/>
            </a:solidFill>
          </a:ln>
        </p:spPr>
        <p:txBody>
          <a:bodyPr wrap="square">
            <a:spAutoFit/>
          </a:bodyPr>
          <a:lstStyle/>
          <a:p>
            <a:r>
              <a:rPr lang="en-US" dirty="0" smtClean="0"/>
              <a:t>The </a:t>
            </a:r>
            <a:r>
              <a:rPr lang="en-US" dirty="0"/>
              <a:t>student’s task was </a:t>
            </a:r>
            <a:r>
              <a:rPr lang="en-US" dirty="0" smtClean="0"/>
              <a:t>to interpret the graph in order to answer the four questions.</a:t>
            </a:r>
          </a:p>
          <a:p>
            <a:endParaRPr lang="en-US" dirty="0"/>
          </a:p>
          <a:p>
            <a:endParaRPr lang="en-US" dirty="0"/>
          </a:p>
        </p:txBody>
      </p:sp>
    </p:spTree>
    <p:extLst>
      <p:ext uri="{BB962C8B-B14F-4D97-AF65-F5344CB8AC3E}">
        <p14:creationId xmlns:p14="http://schemas.microsoft.com/office/powerpoint/2010/main" val="10184480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20" y="121074"/>
            <a:ext cx="6316630" cy="417546"/>
          </a:xfrm>
        </p:spPr>
        <p:txBody>
          <a:bodyPr>
            <a:noAutofit/>
          </a:bodyPr>
          <a:lstStyle/>
          <a:p>
            <a:r>
              <a:rPr lang="en-US" sz="2800" dirty="0" smtClean="0"/>
              <a:t>HS </a:t>
            </a:r>
            <a:r>
              <a:rPr lang="en-US" sz="2800" dirty="0"/>
              <a:t>Mathematics</a:t>
            </a:r>
            <a:r>
              <a:rPr lang="en-US" sz="2800" dirty="0" smtClean="0"/>
              <a:t> Example</a:t>
            </a:r>
            <a:endParaRPr lang="en-US" sz="28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25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039376124"/>
              </p:ext>
            </p:extLst>
          </p:nvPr>
        </p:nvGraphicFramePr>
        <p:xfrm>
          <a:off x="141320" y="2705623"/>
          <a:ext cx="8163436" cy="2527559"/>
        </p:xfrm>
        <a:graphic>
          <a:graphicData uri="http://schemas.openxmlformats.org/drawingml/2006/table">
            <a:tbl>
              <a:tblPr>
                <a:tableStyleId>{5C22544A-7EE6-4342-B048-85BDC9FD1C3A}</a:tableStyleId>
              </a:tblPr>
              <a:tblGrid>
                <a:gridCol w="184357"/>
                <a:gridCol w="7979079"/>
              </a:tblGrid>
              <a:tr h="1327758">
                <a:tc rowSpan="2">
                  <a:txBody>
                    <a:bodyPr/>
                    <a:lstStyle/>
                    <a:p>
                      <a:pPr marL="117475" indent="0"/>
                      <a:endParaRPr lang="en-US" sz="2400" b="1" u="none" strike="noStrike" baseline="0" dirty="0" smtClean="0">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7475" indent="0" algn="l" fontAlgn="ctr"/>
                      <a:r>
                        <a:rPr lang="en-US" sz="2000" b="1" i="0" u="none" strike="noStrike" kern="1200" baseline="0" dirty="0" smtClean="0">
                          <a:solidFill>
                            <a:schemeClr val="dk1"/>
                          </a:solidFill>
                          <a:latin typeface="+mn-lt"/>
                          <a:ea typeface="+mn-ea"/>
                          <a:cs typeface="Times New Roman" panose="02020603050405020304" pitchFamily="18" charset="0"/>
                        </a:rPr>
                        <a:t>Summarize, represent, and interpret data on a single count or measurement variable.</a:t>
                      </a:r>
                      <a:endParaRPr lang="en-US" sz="2000" b="1" i="0" u="none" strike="noStrike" dirty="0">
                        <a:solidFill>
                          <a:srgbClr val="000000"/>
                        </a:solidFill>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99801">
                <a:tc vMerge="1">
                  <a:txBody>
                    <a:bodyPr/>
                    <a:lstStyle/>
                    <a:p>
                      <a:endParaRPr lang="en-US"/>
                    </a:p>
                  </a:txBody>
                  <a:tcPr/>
                </a:tc>
                <a:tc>
                  <a:txBody>
                    <a:bodyPr/>
                    <a:lstStyle/>
                    <a:p>
                      <a:pPr marL="117475" indent="0"/>
                      <a:r>
                        <a:rPr lang="en-US" sz="1900" b="0" i="0" u="none" strike="noStrike" kern="1200" baseline="0" dirty="0" smtClean="0">
                          <a:solidFill>
                            <a:schemeClr val="dk1"/>
                          </a:solidFill>
                          <a:latin typeface="+mn-lt"/>
                          <a:ea typeface="+mn-ea"/>
                          <a:cs typeface="Times New Roman" panose="02020603050405020304" pitchFamily="18" charset="0"/>
                        </a:rPr>
                        <a:t>MGSE9-12.S.ID.1  Represent data with plots on the real number line (dot plots, histograms, and box plots).</a:t>
                      </a:r>
                    </a:p>
                    <a:p>
                      <a:pPr marL="117475" indent="0"/>
                      <a:endParaRPr lang="en-US" sz="1900" b="0" i="0" u="none" strike="noStrike" dirty="0">
                        <a:solidFill>
                          <a:srgbClr val="000000"/>
                        </a:solidFill>
                        <a:effectLst/>
                        <a:latin typeface="+mn-lt"/>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Rectangle 2"/>
          <p:cNvSpPr/>
          <p:nvPr/>
        </p:nvSpPr>
        <p:spPr>
          <a:xfrm>
            <a:off x="141319" y="538620"/>
            <a:ext cx="5694421" cy="646331"/>
          </a:xfrm>
          <a:prstGeom prst="rect">
            <a:avLst/>
          </a:prstGeom>
          <a:ln>
            <a:solidFill>
              <a:schemeClr val="tx1"/>
            </a:solidFill>
          </a:ln>
        </p:spPr>
        <p:txBody>
          <a:bodyPr wrap="square">
            <a:spAutoFit/>
          </a:bodyPr>
          <a:lstStyle/>
          <a:p>
            <a:r>
              <a:rPr lang="en-US" b="1" dirty="0" smtClean="0"/>
              <a:t>Course Option 1 – Coordinate Algebra - </a:t>
            </a:r>
            <a:r>
              <a:rPr lang="en-US" b="1" dirty="0"/>
              <a:t> </a:t>
            </a:r>
            <a:r>
              <a:rPr lang="en-US" b="1" dirty="0" smtClean="0"/>
              <a:t>Math Entry 1</a:t>
            </a:r>
          </a:p>
          <a:p>
            <a:r>
              <a:rPr lang="en-US" b="1" dirty="0"/>
              <a:t>A</a:t>
            </a:r>
            <a:r>
              <a:rPr lang="en-US" b="1" dirty="0" smtClean="0"/>
              <a:t>lgebra Connections to Statistics and Probability</a:t>
            </a:r>
          </a:p>
        </p:txBody>
      </p:sp>
      <p:sp>
        <p:nvSpPr>
          <p:cNvPr id="8" name="Rectangle 7"/>
          <p:cNvSpPr/>
          <p:nvPr/>
        </p:nvSpPr>
        <p:spPr>
          <a:xfrm>
            <a:off x="141320" y="1461950"/>
            <a:ext cx="5694421" cy="646331"/>
          </a:xfrm>
          <a:prstGeom prst="rect">
            <a:avLst/>
          </a:prstGeom>
          <a:ln>
            <a:solidFill>
              <a:schemeClr val="tx1"/>
            </a:solidFill>
          </a:ln>
        </p:spPr>
        <p:txBody>
          <a:bodyPr wrap="square">
            <a:spAutoFit/>
          </a:bodyPr>
          <a:lstStyle/>
          <a:p>
            <a:r>
              <a:rPr lang="en-US" b="1" dirty="0"/>
              <a:t>Course Option </a:t>
            </a:r>
            <a:r>
              <a:rPr lang="en-US" b="1" dirty="0" smtClean="0"/>
              <a:t>2 </a:t>
            </a:r>
            <a:r>
              <a:rPr lang="en-US" b="1" dirty="0"/>
              <a:t>– </a:t>
            </a:r>
            <a:r>
              <a:rPr lang="en-US" b="1" dirty="0" smtClean="0"/>
              <a:t>Algebra I </a:t>
            </a:r>
            <a:r>
              <a:rPr lang="en-US" b="1" dirty="0"/>
              <a:t>-  Math Entry 1</a:t>
            </a:r>
          </a:p>
          <a:p>
            <a:r>
              <a:rPr lang="en-US" b="1" dirty="0"/>
              <a:t>Algebra Connections to Statistics and </a:t>
            </a:r>
            <a:r>
              <a:rPr lang="en-US" b="1" dirty="0" smtClean="0"/>
              <a:t>Probability</a:t>
            </a:r>
            <a:endParaRPr lang="en-US" b="1" dirty="0"/>
          </a:p>
        </p:txBody>
      </p:sp>
    </p:spTree>
    <p:extLst>
      <p:ext uri="{BB962C8B-B14F-4D97-AF65-F5344CB8AC3E}">
        <p14:creationId xmlns:p14="http://schemas.microsoft.com/office/powerpoint/2010/main" val="25846825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077200" y="6356352"/>
            <a:ext cx="609600" cy="365125"/>
          </a:xfrm>
          <a:prstGeom prst="rect">
            <a:avLst/>
          </a:prstGeom>
        </p:spPr>
        <p:txBody>
          <a:bodyPr/>
          <a:lstStyle/>
          <a:p>
            <a:pPr>
              <a:defRPr/>
            </a:pPr>
            <a:fld id="{D86320BF-B789-4E35-BF05-E3B98CFB65D0}" type="slidenum">
              <a:rPr lang="en-US" smtClean="0"/>
              <a:pPr>
                <a:defRPr/>
              </a:pPr>
              <a:t>26</a:t>
            </a:fld>
            <a:endParaRPr lang="en-US" dirty="0"/>
          </a:p>
        </p:txBody>
      </p:sp>
      <p:sp>
        <p:nvSpPr>
          <p:cNvPr id="5" name="TextBox 4"/>
          <p:cNvSpPr txBox="1"/>
          <p:nvPr/>
        </p:nvSpPr>
        <p:spPr>
          <a:xfrm>
            <a:off x="6202568" y="4847866"/>
            <a:ext cx="2096508" cy="461665"/>
          </a:xfrm>
          <a:prstGeom prst="rect">
            <a:avLst/>
          </a:prstGeom>
          <a:noFill/>
          <a:ln>
            <a:solidFill>
              <a:schemeClr val="tx1"/>
            </a:solidFill>
          </a:ln>
        </p:spPr>
        <p:txBody>
          <a:bodyPr wrap="square" rtlCol="0">
            <a:spAutoFit/>
          </a:bodyPr>
          <a:lstStyle/>
          <a:p>
            <a:r>
              <a:rPr lang="en-US" sz="2400" dirty="0" smtClean="0"/>
              <a:t>Numerical data </a:t>
            </a:r>
            <a:endParaRPr lang="en-US" sz="2400" dirty="0"/>
          </a:p>
        </p:txBody>
      </p:sp>
      <p:pic>
        <p:nvPicPr>
          <p:cNvPr id="6" name="Picture 5"/>
          <p:cNvPicPr>
            <a:picLocks noChangeAspect="1"/>
          </p:cNvPicPr>
          <p:nvPr/>
        </p:nvPicPr>
        <p:blipFill>
          <a:blip r:embed="rId3"/>
          <a:stretch>
            <a:fillRect/>
          </a:stretch>
        </p:blipFill>
        <p:spPr>
          <a:xfrm>
            <a:off x="160360" y="673625"/>
            <a:ext cx="3845491" cy="5312633"/>
          </a:xfrm>
          <a:prstGeom prst="rect">
            <a:avLst/>
          </a:prstGeom>
          <a:ln>
            <a:solidFill>
              <a:schemeClr val="tx1"/>
            </a:solidFill>
          </a:ln>
        </p:spPr>
      </p:pic>
      <p:cxnSp>
        <p:nvCxnSpPr>
          <p:cNvPr id="12" name="Straight Arrow Connector 11"/>
          <p:cNvCxnSpPr/>
          <p:nvPr/>
        </p:nvCxnSpPr>
        <p:spPr>
          <a:xfrm flipH="1">
            <a:off x="3457183" y="5194116"/>
            <a:ext cx="2745385" cy="1348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421688" y="1716352"/>
            <a:ext cx="4572000" cy="2862322"/>
          </a:xfrm>
          <a:prstGeom prst="rect">
            <a:avLst/>
          </a:prstGeom>
          <a:ln>
            <a:solidFill>
              <a:schemeClr val="tx1"/>
            </a:solidFill>
          </a:ln>
        </p:spPr>
        <p:txBody>
          <a:bodyPr>
            <a:spAutoFit/>
          </a:bodyPr>
          <a:lstStyle/>
          <a:p>
            <a:r>
              <a:rPr lang="en-US" dirty="0"/>
              <a:t>The </a:t>
            </a:r>
            <a:r>
              <a:rPr lang="en-US" dirty="0" smtClean="0"/>
              <a:t>student was given numerical data and was asked to plot them on the number line. Note that data must be numerical, not categorical, if the task is to align to this standard.  </a:t>
            </a:r>
          </a:p>
          <a:p>
            <a:endParaRPr lang="en-US" dirty="0"/>
          </a:p>
          <a:p>
            <a:r>
              <a:rPr lang="en-US" dirty="0" smtClean="0"/>
              <a:t>It is acceptable for students to gather data themselves and to plot the data on a number line, but gathering data is not required.  </a:t>
            </a:r>
            <a:r>
              <a:rPr lang="en-US" b="1" i="1" dirty="0" smtClean="0"/>
              <a:t>Plotting</a:t>
            </a:r>
            <a:r>
              <a:rPr lang="en-US" dirty="0" smtClean="0"/>
              <a:t> the data on the number line is the essence of this standard.</a:t>
            </a:r>
            <a:endParaRPr lang="en-US" dirty="0"/>
          </a:p>
        </p:txBody>
      </p:sp>
      <p:sp>
        <p:nvSpPr>
          <p:cNvPr id="15" name="Rectangle 14"/>
          <p:cNvSpPr/>
          <p:nvPr/>
        </p:nvSpPr>
        <p:spPr>
          <a:xfrm>
            <a:off x="0" y="150405"/>
            <a:ext cx="3190297" cy="523220"/>
          </a:xfrm>
          <a:prstGeom prst="rect">
            <a:avLst/>
          </a:prstGeom>
        </p:spPr>
        <p:txBody>
          <a:bodyPr wrap="none">
            <a:spAutoFit/>
          </a:bodyPr>
          <a:lstStyle/>
          <a:p>
            <a:r>
              <a:rPr lang="en-US" sz="2800" b="1" dirty="0">
                <a:latin typeface="Arial Rounded MT Bold" panose="020F0704030504030204" pitchFamily="34" charset="0"/>
              </a:rPr>
              <a:t>Sample Evidence</a:t>
            </a:r>
          </a:p>
        </p:txBody>
      </p:sp>
    </p:spTree>
    <p:extLst>
      <p:ext uri="{BB962C8B-B14F-4D97-AF65-F5344CB8AC3E}">
        <p14:creationId xmlns:p14="http://schemas.microsoft.com/office/powerpoint/2010/main" val="33065611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20" y="121074"/>
            <a:ext cx="6316630" cy="417546"/>
          </a:xfrm>
        </p:spPr>
        <p:txBody>
          <a:bodyPr>
            <a:noAutofit/>
          </a:bodyPr>
          <a:lstStyle/>
          <a:p>
            <a:r>
              <a:rPr lang="en-US" sz="2800" dirty="0" smtClean="0"/>
              <a:t>HS </a:t>
            </a:r>
            <a:r>
              <a:rPr lang="en-US" sz="2800" dirty="0"/>
              <a:t>Mathematics</a:t>
            </a:r>
            <a:r>
              <a:rPr lang="en-US" sz="2800" dirty="0" smtClean="0"/>
              <a:t> Example </a:t>
            </a:r>
            <a:endParaRPr lang="en-US" sz="28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27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435024527"/>
              </p:ext>
            </p:extLst>
          </p:nvPr>
        </p:nvGraphicFramePr>
        <p:xfrm>
          <a:off x="141320" y="2403787"/>
          <a:ext cx="7628351" cy="3247124"/>
        </p:xfrm>
        <a:graphic>
          <a:graphicData uri="http://schemas.openxmlformats.org/drawingml/2006/table">
            <a:tbl>
              <a:tblPr>
                <a:tableStyleId>{5C22544A-7EE6-4342-B048-85BDC9FD1C3A}</a:tableStyleId>
              </a:tblPr>
              <a:tblGrid>
                <a:gridCol w="344836"/>
                <a:gridCol w="7283515"/>
              </a:tblGrid>
              <a:tr h="1516859">
                <a:tc rowSpan="2">
                  <a:txBody>
                    <a:bodyPr/>
                    <a:lstStyle/>
                    <a:p>
                      <a:pPr marL="117475" indent="0"/>
                      <a:endParaRPr lang="en-US" sz="2400" b="1" u="none" strike="noStrike" baseline="0" dirty="0" smtClean="0">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7475" indent="0" algn="l" fontAlgn="ctr"/>
                      <a:r>
                        <a:rPr lang="en-US" sz="2000" b="1" i="0" u="none" strike="noStrike" kern="1200" baseline="0" dirty="0" smtClean="0">
                          <a:solidFill>
                            <a:schemeClr val="dk1"/>
                          </a:solidFill>
                          <a:latin typeface="+mn-lt"/>
                          <a:ea typeface="+mn-ea"/>
                          <a:cs typeface="Times New Roman" panose="02020603050405020304" pitchFamily="18" charset="0"/>
                        </a:rPr>
                        <a:t>Understand independence and conditional probability and use them to interpret data.</a:t>
                      </a:r>
                      <a:endParaRPr lang="en-US" sz="2000" b="1" i="0" u="none" strike="noStrike" dirty="0">
                        <a:solidFill>
                          <a:srgbClr val="000000"/>
                        </a:solidFill>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30265">
                <a:tc vMerge="1">
                  <a:txBody>
                    <a:bodyPr/>
                    <a:lstStyle/>
                    <a:p>
                      <a:endParaRPr lang="en-US"/>
                    </a:p>
                  </a:txBody>
                  <a:tcPr/>
                </a:tc>
                <a:tc>
                  <a:txBody>
                    <a:bodyPr/>
                    <a:lstStyle/>
                    <a:p>
                      <a:pPr marL="117475" indent="0"/>
                      <a:r>
                        <a:rPr lang="en-US" sz="1900" b="0" i="0" u="none" strike="noStrike" kern="1200" baseline="0" dirty="0" smtClean="0">
                          <a:solidFill>
                            <a:schemeClr val="dk1"/>
                          </a:solidFill>
                          <a:latin typeface="+mn-lt"/>
                          <a:ea typeface="+mn-ea"/>
                          <a:cs typeface="Times New Roman" panose="02020603050405020304" pitchFamily="18" charset="0"/>
                        </a:rPr>
                        <a:t>MGSE9-12.S.CP.1  Describe events as subsets of a sample space (the set of outcomes) using characteristics (or categories) of the outcomes, or as unions, intersections, or complements of other events (“or,” “and,” “not”).</a:t>
                      </a:r>
                    </a:p>
                    <a:p>
                      <a:pPr marL="117475" indent="0"/>
                      <a:endParaRPr lang="en-US" sz="1900" b="0" i="0" u="none" strike="noStrike" dirty="0">
                        <a:solidFill>
                          <a:srgbClr val="000000"/>
                        </a:solidFill>
                        <a:effectLst/>
                        <a:latin typeface="+mn-lt"/>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Rectangle 2"/>
          <p:cNvSpPr/>
          <p:nvPr/>
        </p:nvSpPr>
        <p:spPr>
          <a:xfrm>
            <a:off x="141320" y="538620"/>
            <a:ext cx="5694421" cy="646331"/>
          </a:xfrm>
          <a:prstGeom prst="rect">
            <a:avLst/>
          </a:prstGeom>
          <a:ln>
            <a:solidFill>
              <a:schemeClr val="tx1"/>
            </a:solidFill>
          </a:ln>
        </p:spPr>
        <p:txBody>
          <a:bodyPr wrap="square">
            <a:spAutoFit/>
          </a:bodyPr>
          <a:lstStyle/>
          <a:p>
            <a:r>
              <a:rPr lang="en-US" b="1" dirty="0" smtClean="0"/>
              <a:t>Course Option 1 – Analytic Geometry - </a:t>
            </a:r>
            <a:r>
              <a:rPr lang="en-US" b="1" dirty="0"/>
              <a:t> </a:t>
            </a:r>
            <a:r>
              <a:rPr lang="en-US" b="1" dirty="0" smtClean="0"/>
              <a:t>Math Entry 2</a:t>
            </a:r>
          </a:p>
          <a:p>
            <a:r>
              <a:rPr lang="en-US" b="1" dirty="0" smtClean="0"/>
              <a:t>Statistics and Probability</a:t>
            </a:r>
          </a:p>
        </p:txBody>
      </p:sp>
      <p:sp>
        <p:nvSpPr>
          <p:cNvPr id="8" name="Rectangle 7"/>
          <p:cNvSpPr/>
          <p:nvPr/>
        </p:nvSpPr>
        <p:spPr>
          <a:xfrm>
            <a:off x="141320" y="1461950"/>
            <a:ext cx="5694421" cy="646331"/>
          </a:xfrm>
          <a:prstGeom prst="rect">
            <a:avLst/>
          </a:prstGeom>
          <a:ln>
            <a:solidFill>
              <a:schemeClr val="tx1"/>
            </a:solidFill>
          </a:ln>
        </p:spPr>
        <p:txBody>
          <a:bodyPr wrap="square">
            <a:spAutoFit/>
          </a:bodyPr>
          <a:lstStyle/>
          <a:p>
            <a:r>
              <a:rPr lang="en-US" b="1" dirty="0"/>
              <a:t>Course Option </a:t>
            </a:r>
            <a:r>
              <a:rPr lang="en-US" b="1" dirty="0" smtClean="0"/>
              <a:t>2 </a:t>
            </a:r>
            <a:r>
              <a:rPr lang="en-US" b="1" dirty="0"/>
              <a:t>– </a:t>
            </a:r>
            <a:r>
              <a:rPr lang="en-US" b="1" dirty="0" smtClean="0"/>
              <a:t>Geometry </a:t>
            </a:r>
            <a:r>
              <a:rPr lang="en-US" b="1" dirty="0"/>
              <a:t>-  Math Entry 2</a:t>
            </a:r>
          </a:p>
          <a:p>
            <a:r>
              <a:rPr lang="en-US" b="1" dirty="0" smtClean="0"/>
              <a:t>Statistics </a:t>
            </a:r>
            <a:r>
              <a:rPr lang="en-US" b="1" dirty="0"/>
              <a:t>and </a:t>
            </a:r>
            <a:r>
              <a:rPr lang="en-US" b="1" dirty="0" smtClean="0"/>
              <a:t>Probability</a:t>
            </a:r>
            <a:endParaRPr lang="en-US" b="1" dirty="0"/>
          </a:p>
        </p:txBody>
      </p:sp>
    </p:spTree>
    <p:extLst>
      <p:ext uri="{BB962C8B-B14F-4D97-AF65-F5344CB8AC3E}">
        <p14:creationId xmlns:p14="http://schemas.microsoft.com/office/powerpoint/2010/main" val="13362931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prstGeom prst="rect">
            <a:avLst/>
          </a:prstGeom>
        </p:spPr>
        <p:txBody>
          <a:bodyPr/>
          <a:lstStyle/>
          <a:p>
            <a:pPr>
              <a:defRPr/>
            </a:pPr>
            <a:fld id="{C81DA8BC-CA76-42E6-AB54-A8B3CC0F8B1D}" type="slidenum">
              <a:rPr lang="en-US" smtClean="0"/>
              <a:pPr>
                <a:defRPr/>
              </a:pPr>
              <a:t>28</a:t>
            </a:fld>
            <a:endParaRPr lang="en-US" dirty="0"/>
          </a:p>
        </p:txBody>
      </p:sp>
      <p:pic>
        <p:nvPicPr>
          <p:cNvPr id="6" name="Picture 5"/>
          <p:cNvPicPr>
            <a:picLocks noChangeAspect="1"/>
          </p:cNvPicPr>
          <p:nvPr/>
        </p:nvPicPr>
        <p:blipFill>
          <a:blip r:embed="rId3"/>
          <a:stretch>
            <a:fillRect/>
          </a:stretch>
        </p:blipFill>
        <p:spPr>
          <a:xfrm>
            <a:off x="368670" y="756178"/>
            <a:ext cx="6595802" cy="3912884"/>
          </a:xfrm>
          <a:prstGeom prst="rect">
            <a:avLst/>
          </a:prstGeom>
          <a:ln>
            <a:solidFill>
              <a:schemeClr val="tx1"/>
            </a:solidFill>
          </a:ln>
        </p:spPr>
      </p:pic>
      <p:sp>
        <p:nvSpPr>
          <p:cNvPr id="2" name="Rectangle 1"/>
          <p:cNvSpPr/>
          <p:nvPr/>
        </p:nvSpPr>
        <p:spPr>
          <a:xfrm>
            <a:off x="268461" y="213036"/>
            <a:ext cx="3195105" cy="523220"/>
          </a:xfrm>
          <a:prstGeom prst="rect">
            <a:avLst/>
          </a:prstGeom>
        </p:spPr>
        <p:txBody>
          <a:bodyPr wrap="none">
            <a:spAutoFit/>
          </a:bodyPr>
          <a:lstStyle/>
          <a:p>
            <a:r>
              <a:rPr lang="en-US" sz="2800" b="1" dirty="0">
                <a:latin typeface="Arial Rounded MT Bold" panose="020F0704030504030204" pitchFamily="34" charset="0"/>
              </a:rPr>
              <a:t>Sample Evidence</a:t>
            </a:r>
          </a:p>
        </p:txBody>
      </p:sp>
      <p:sp>
        <p:nvSpPr>
          <p:cNvPr id="3" name="Rectangle 2"/>
          <p:cNvSpPr/>
          <p:nvPr/>
        </p:nvSpPr>
        <p:spPr>
          <a:xfrm>
            <a:off x="368671" y="4822521"/>
            <a:ext cx="8036293" cy="1200329"/>
          </a:xfrm>
          <a:prstGeom prst="rect">
            <a:avLst/>
          </a:prstGeom>
          <a:ln>
            <a:solidFill>
              <a:schemeClr val="tx1"/>
            </a:solidFill>
          </a:ln>
        </p:spPr>
        <p:txBody>
          <a:bodyPr wrap="square">
            <a:spAutoFit/>
          </a:bodyPr>
          <a:lstStyle/>
          <a:p>
            <a:r>
              <a:rPr lang="en-US" dirty="0"/>
              <a:t>The student was </a:t>
            </a:r>
            <a:r>
              <a:rPr lang="en-US" dirty="0" smtClean="0"/>
              <a:t>given cut-out phrases and pictures which describe qualities or accomplishments of Jackie Robinson, Martin Luther King Jr., or both men. In the third column of this chart, the student identified the intersection of the two sets (the three actions or awards which involved both men).  </a:t>
            </a:r>
          </a:p>
        </p:txBody>
      </p:sp>
    </p:spTree>
    <p:extLst>
      <p:ext uri="{BB962C8B-B14F-4D97-AF65-F5344CB8AC3E}">
        <p14:creationId xmlns:p14="http://schemas.microsoft.com/office/powerpoint/2010/main" val="14302293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358" y="177008"/>
            <a:ext cx="5091602" cy="480175"/>
          </a:xfrm>
        </p:spPr>
        <p:txBody>
          <a:bodyPr>
            <a:noAutofit/>
          </a:bodyPr>
          <a:lstStyle/>
          <a:p>
            <a:r>
              <a:rPr lang="en-US" sz="2800" dirty="0" smtClean="0"/>
              <a:t>HS </a:t>
            </a:r>
            <a:r>
              <a:rPr lang="en-US" sz="2800" dirty="0"/>
              <a:t>Mathematics</a:t>
            </a:r>
            <a:r>
              <a:rPr lang="en-US" sz="2800" dirty="0">
                <a:solidFill>
                  <a:srgbClr val="00B050"/>
                </a:solidFill>
              </a:rPr>
              <a:t> </a:t>
            </a:r>
            <a:r>
              <a:rPr lang="en-US" sz="2800" dirty="0" smtClean="0"/>
              <a:t>Example </a:t>
            </a:r>
            <a:endParaRPr lang="en-US" sz="28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29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340203557"/>
              </p:ext>
            </p:extLst>
          </p:nvPr>
        </p:nvGraphicFramePr>
        <p:xfrm>
          <a:off x="307932" y="2653430"/>
          <a:ext cx="7646095" cy="2678225"/>
        </p:xfrm>
        <a:graphic>
          <a:graphicData uri="http://schemas.openxmlformats.org/drawingml/2006/table">
            <a:tbl>
              <a:tblPr>
                <a:tableStyleId>{5C22544A-7EE6-4342-B048-85BDC9FD1C3A}</a:tableStyleId>
              </a:tblPr>
              <a:tblGrid>
                <a:gridCol w="304847"/>
                <a:gridCol w="7341248"/>
              </a:tblGrid>
              <a:tr h="1225234">
                <a:tc rowSpan="2">
                  <a:txBody>
                    <a:bodyPr/>
                    <a:lstStyle/>
                    <a:p>
                      <a:pPr marL="117475" indent="0" algn="l" fontAlgn="ctr"/>
                      <a:endParaRPr lang="en-US" sz="2400" b="1" i="0" u="none" strike="noStrike" dirty="0">
                        <a:solidFill>
                          <a:srgbClr val="000000"/>
                        </a:solidFill>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7475" indent="0" algn="l" fontAlgn="ctr"/>
                      <a:r>
                        <a:rPr lang="en-US" sz="2000" b="1" u="none" strike="noStrike" baseline="0" dirty="0" smtClean="0">
                          <a:effectLst/>
                          <a:latin typeface="+mn-lt"/>
                          <a:cs typeface="Times New Roman" pitchFamily="18" charset="0"/>
                        </a:rPr>
                        <a:t>Solve equations and inequalities in one variable</a:t>
                      </a:r>
                      <a:r>
                        <a:rPr lang="en-US" sz="2000" b="1" u="none" strike="noStrike" dirty="0" smtClean="0">
                          <a:effectLst/>
                          <a:latin typeface="+mn-lt"/>
                          <a:cs typeface="Times New Roman" pitchFamily="18" charset="0"/>
                        </a:rPr>
                        <a:t>.</a:t>
                      </a:r>
                      <a:endParaRPr lang="en-US" sz="2000" b="1" i="0" u="none" strike="noStrike" dirty="0">
                        <a:solidFill>
                          <a:srgbClr val="000000"/>
                        </a:solidFill>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52991">
                <a:tc vMerge="1">
                  <a:txBody>
                    <a:bodyPr/>
                    <a:lstStyle/>
                    <a:p>
                      <a:endParaRPr lang="en-US"/>
                    </a:p>
                  </a:txBody>
                  <a:tcPr/>
                </a:tc>
                <a:tc>
                  <a:txBody>
                    <a:bodyPr/>
                    <a:lstStyle/>
                    <a:p>
                      <a:pPr marL="117475" indent="0" algn="l" fontAlgn="b"/>
                      <a:r>
                        <a:rPr lang="en-US" sz="1900" b="0" i="0" u="none" strike="noStrike" baseline="0" dirty="0" smtClean="0">
                          <a:solidFill>
                            <a:schemeClr val="dk1"/>
                          </a:solidFill>
                          <a:effectLst/>
                          <a:latin typeface="+mn-lt"/>
                          <a:cs typeface="Times New Roman" pitchFamily="18" charset="0"/>
                        </a:rPr>
                        <a:t>MGSE9-12.A.REI.3  Solve linear equations and inequalities in one variable, including equations with coefficients represented by letters.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Rectangle 2"/>
          <p:cNvSpPr/>
          <p:nvPr/>
        </p:nvSpPr>
        <p:spPr>
          <a:xfrm>
            <a:off x="306092" y="814192"/>
            <a:ext cx="6185124" cy="646331"/>
          </a:xfrm>
          <a:prstGeom prst="rect">
            <a:avLst/>
          </a:prstGeom>
          <a:ln>
            <a:solidFill>
              <a:schemeClr val="tx1"/>
            </a:solidFill>
          </a:ln>
        </p:spPr>
        <p:txBody>
          <a:bodyPr wrap="square">
            <a:spAutoFit/>
          </a:bodyPr>
          <a:lstStyle/>
          <a:p>
            <a:r>
              <a:rPr lang="en-US" b="1" dirty="0"/>
              <a:t>Course Option 1 – </a:t>
            </a:r>
            <a:r>
              <a:rPr lang="en-US" b="1" dirty="0" smtClean="0"/>
              <a:t>Coordinate Algebra </a:t>
            </a:r>
            <a:r>
              <a:rPr lang="en-US" b="1" dirty="0"/>
              <a:t>-  Math Entry </a:t>
            </a:r>
            <a:r>
              <a:rPr lang="en-US" b="1" dirty="0" smtClean="0"/>
              <a:t>1</a:t>
            </a:r>
            <a:endParaRPr lang="en-US" b="1" dirty="0"/>
          </a:p>
          <a:p>
            <a:r>
              <a:rPr lang="en-US" b="1" dirty="0" smtClean="0"/>
              <a:t>Algebra (Includes Number and Quantity)</a:t>
            </a:r>
            <a:endParaRPr lang="en-US" b="1" dirty="0"/>
          </a:p>
        </p:txBody>
      </p:sp>
      <p:sp>
        <p:nvSpPr>
          <p:cNvPr id="7" name="Rectangle 6"/>
          <p:cNvSpPr/>
          <p:nvPr/>
        </p:nvSpPr>
        <p:spPr>
          <a:xfrm>
            <a:off x="303358" y="1617532"/>
            <a:ext cx="6185124" cy="646331"/>
          </a:xfrm>
          <a:prstGeom prst="rect">
            <a:avLst/>
          </a:prstGeom>
          <a:ln>
            <a:solidFill>
              <a:schemeClr val="tx1"/>
            </a:solidFill>
          </a:ln>
        </p:spPr>
        <p:txBody>
          <a:bodyPr wrap="square">
            <a:spAutoFit/>
          </a:bodyPr>
          <a:lstStyle/>
          <a:p>
            <a:r>
              <a:rPr lang="en-US" b="1" dirty="0"/>
              <a:t>Course Option </a:t>
            </a:r>
            <a:r>
              <a:rPr lang="en-US" b="1" dirty="0" smtClean="0"/>
              <a:t>2 </a:t>
            </a:r>
            <a:r>
              <a:rPr lang="en-US" b="1" dirty="0"/>
              <a:t>– </a:t>
            </a:r>
            <a:r>
              <a:rPr lang="en-US" b="1" dirty="0" smtClean="0"/>
              <a:t>Algebra I </a:t>
            </a:r>
            <a:r>
              <a:rPr lang="en-US" b="1" dirty="0"/>
              <a:t>-  Math Entry </a:t>
            </a:r>
            <a:r>
              <a:rPr lang="en-US" b="1" dirty="0" smtClean="0"/>
              <a:t>1</a:t>
            </a:r>
            <a:endParaRPr lang="en-US" b="1" dirty="0"/>
          </a:p>
          <a:p>
            <a:r>
              <a:rPr lang="en-US" b="1" dirty="0" smtClean="0"/>
              <a:t>Equations</a:t>
            </a:r>
            <a:endParaRPr lang="en-US" b="1" dirty="0"/>
          </a:p>
        </p:txBody>
      </p:sp>
    </p:spTree>
    <p:extLst>
      <p:ext uri="{BB962C8B-B14F-4D97-AF65-F5344CB8AC3E}">
        <p14:creationId xmlns:p14="http://schemas.microsoft.com/office/powerpoint/2010/main" val="535064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dirty="0" smtClean="0"/>
              <a:t>Links to Presentations are on </a:t>
            </a:r>
            <a:br>
              <a:rPr lang="en-US" sz="2800" dirty="0" smtClean="0"/>
            </a:br>
            <a:r>
              <a:rPr lang="en-US" sz="2800" dirty="0" smtClean="0"/>
              <a:t>the GaDOE website (shown below)</a:t>
            </a:r>
            <a:endParaRPr lang="en-US" sz="2800" dirty="0"/>
          </a:p>
        </p:txBody>
      </p:sp>
      <p:sp>
        <p:nvSpPr>
          <p:cNvPr id="7" name="Content Placeholder 6"/>
          <p:cNvSpPr>
            <a:spLocks noGrp="1"/>
          </p:cNvSpPr>
          <p:nvPr>
            <p:ph idx="1"/>
          </p:nvPr>
        </p:nvSpPr>
        <p:spPr/>
        <p:txBody>
          <a:bodyPr>
            <a:normAutofit/>
          </a:bodyPr>
          <a:lstStyle/>
          <a:p>
            <a:endParaRPr lang="en-US" sz="2000" dirty="0"/>
          </a:p>
        </p:txBody>
      </p:sp>
      <p:sp>
        <p:nvSpPr>
          <p:cNvPr id="5" name="Slide Number Placeholder 4"/>
          <p:cNvSpPr>
            <a:spLocks noGrp="1"/>
          </p:cNvSpPr>
          <p:nvPr>
            <p:ph type="sldNum" sz="quarter" idx="4"/>
          </p:nvPr>
        </p:nvSpPr>
        <p:spPr/>
        <p:txBody>
          <a:bodyPr/>
          <a:lstStyle/>
          <a:p>
            <a:fld id="{B9518B12-5AC3-4821-9DBE-CC17AAA3902B}" type="slidenum">
              <a:rPr lang="en-US" smtClean="0"/>
              <a:pPr/>
              <a:t>3</a:t>
            </a:fld>
            <a:endParaRPr lang="en-US" dirty="0"/>
          </a:p>
        </p:txBody>
      </p:sp>
      <p:sp>
        <p:nvSpPr>
          <p:cNvPr id="3" name="Rectangle 2"/>
          <p:cNvSpPr/>
          <p:nvPr/>
        </p:nvSpPr>
        <p:spPr>
          <a:xfrm>
            <a:off x="304800" y="5577025"/>
            <a:ext cx="8458200" cy="861774"/>
          </a:xfrm>
          <a:prstGeom prst="rect">
            <a:avLst/>
          </a:prstGeom>
        </p:spPr>
        <p:txBody>
          <a:bodyPr wrap="square">
            <a:spAutoFit/>
          </a:bodyPr>
          <a:lstStyle/>
          <a:p>
            <a:pPr algn="ctr"/>
            <a:r>
              <a:rPr lang="en-US" dirty="0">
                <a:hlinkClick r:id="rId3"/>
              </a:rPr>
              <a:t>http://</a:t>
            </a:r>
            <a:r>
              <a:rPr lang="en-US" dirty="0" smtClean="0">
                <a:hlinkClick r:id="rId3"/>
              </a:rPr>
              <a:t>www.gadoe.org/Curriculum-Instruction-and-Assessment/Assessment/Pages/GAA.aspx</a:t>
            </a:r>
            <a:endParaRPr lang="en-US" dirty="0" smtClean="0"/>
          </a:p>
          <a:p>
            <a:pPr algn="ctr"/>
            <a:endParaRPr lang="en-US" sz="14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384" y="1662612"/>
            <a:ext cx="7877966" cy="3952166"/>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Left Arrow 7"/>
          <p:cNvSpPr/>
          <p:nvPr/>
        </p:nvSpPr>
        <p:spPr>
          <a:xfrm rot="20656742">
            <a:off x="7406045" y="4119753"/>
            <a:ext cx="16764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74663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63E4CEF-BB1E-48C7-AE93-F39F6AA99AD7}" type="slidenum">
              <a:rPr lang="en-US" smtClean="0"/>
              <a:pPr/>
              <a:t>30</a:t>
            </a:fld>
            <a:endParaRPr lang="en-US" dirty="0"/>
          </a:p>
        </p:txBody>
      </p:sp>
      <p:sp>
        <p:nvSpPr>
          <p:cNvPr id="2" name="Rectangle 1"/>
          <p:cNvSpPr/>
          <p:nvPr/>
        </p:nvSpPr>
        <p:spPr>
          <a:xfrm>
            <a:off x="5386191" y="3375620"/>
            <a:ext cx="435935" cy="2232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stretch>
            <a:fillRect/>
          </a:stretch>
        </p:blipFill>
        <p:spPr>
          <a:xfrm>
            <a:off x="110418" y="612189"/>
            <a:ext cx="4273592" cy="5973427"/>
          </a:xfrm>
          <a:prstGeom prst="rect">
            <a:avLst/>
          </a:prstGeom>
          <a:ln>
            <a:solidFill>
              <a:schemeClr val="tx1"/>
            </a:solidFill>
          </a:ln>
        </p:spPr>
      </p:pic>
      <p:sp>
        <p:nvSpPr>
          <p:cNvPr id="3" name="Rectangle 2"/>
          <p:cNvSpPr/>
          <p:nvPr/>
        </p:nvSpPr>
        <p:spPr>
          <a:xfrm>
            <a:off x="355035" y="117095"/>
            <a:ext cx="3620850" cy="523220"/>
          </a:xfrm>
          <a:prstGeom prst="rect">
            <a:avLst/>
          </a:prstGeom>
        </p:spPr>
        <p:txBody>
          <a:bodyPr wrap="square">
            <a:spAutoFit/>
          </a:bodyPr>
          <a:lstStyle/>
          <a:p>
            <a:r>
              <a:rPr lang="en-US" sz="2800" b="1" dirty="0">
                <a:latin typeface="Arial Rounded MT Bold" panose="020F0704030504030204" pitchFamily="34" charset="0"/>
              </a:rPr>
              <a:t>Sample Evidence</a:t>
            </a:r>
          </a:p>
        </p:txBody>
      </p:sp>
      <p:sp>
        <p:nvSpPr>
          <p:cNvPr id="6" name="Rectangle 5"/>
          <p:cNvSpPr/>
          <p:nvPr/>
        </p:nvSpPr>
        <p:spPr>
          <a:xfrm>
            <a:off x="4534423" y="117095"/>
            <a:ext cx="4471792" cy="6432530"/>
          </a:xfrm>
          <a:prstGeom prst="rect">
            <a:avLst/>
          </a:prstGeom>
          <a:ln>
            <a:solidFill>
              <a:schemeClr val="tx1"/>
            </a:solidFill>
          </a:ln>
        </p:spPr>
        <p:txBody>
          <a:bodyPr wrap="square">
            <a:spAutoFit/>
          </a:bodyPr>
          <a:lstStyle/>
          <a:p>
            <a:r>
              <a:rPr lang="en-US" dirty="0"/>
              <a:t>The student was </a:t>
            </a:r>
            <a:r>
              <a:rPr lang="en-US" dirty="0" smtClean="0"/>
              <a:t>asked to </a:t>
            </a:r>
            <a:r>
              <a:rPr lang="en-US" b="1" dirty="0" smtClean="0"/>
              <a:t>solve</a:t>
            </a:r>
            <a:r>
              <a:rPr lang="en-US" dirty="0" smtClean="0"/>
              <a:t> three linear equations. </a:t>
            </a:r>
          </a:p>
          <a:p>
            <a:pPr marL="285750" indent="-285750">
              <a:buFont typeface="Arial" panose="020B0604020202020204" pitchFamily="34" charset="0"/>
              <a:buChar char="•"/>
            </a:pPr>
            <a:r>
              <a:rPr lang="en-US" dirty="0" smtClean="0"/>
              <a:t>#1 You have 8 cupcakes. How many more cupcakes do you need so everyone in your class can have one cupcake? </a:t>
            </a:r>
            <a:r>
              <a:rPr lang="en-US" dirty="0"/>
              <a:t>There are 15 students in your class. </a:t>
            </a:r>
            <a:endParaRPr lang="en-US" dirty="0" smtClean="0"/>
          </a:p>
          <a:p>
            <a:pPr marL="285750" indent="-285750">
              <a:buFont typeface="Arial" panose="020B0604020202020204" pitchFamily="34" charset="0"/>
              <a:buChar char="•"/>
            </a:pPr>
            <a:r>
              <a:rPr lang="en-US" dirty="0" smtClean="0"/>
              <a:t>#2 There are 6 chairs at your table in the cafeteria. If you sit on one of the chairs, how many chairs are left for other students?</a:t>
            </a:r>
          </a:p>
          <a:p>
            <a:pPr marL="285750" indent="-285750">
              <a:buFont typeface="Arial" panose="020B0604020202020204" pitchFamily="34" charset="0"/>
              <a:buChar char="•"/>
            </a:pPr>
            <a:r>
              <a:rPr lang="en-US" dirty="0" smtClean="0"/>
              <a:t>#3  You have saved $7. The gift you want to buy for your friend costs $12. How much more money do you need to save?</a:t>
            </a:r>
            <a:endParaRPr lang="en-US" dirty="0"/>
          </a:p>
          <a:p>
            <a:endParaRPr lang="en-US" sz="800" dirty="0" smtClean="0"/>
          </a:p>
          <a:p>
            <a:r>
              <a:rPr lang="en-US" dirty="0" smtClean="0"/>
              <a:t>Note that it is not necessary for a student to </a:t>
            </a:r>
            <a:r>
              <a:rPr lang="en-US" b="1" dirty="0" smtClean="0"/>
              <a:t>create</a:t>
            </a:r>
            <a:r>
              <a:rPr lang="en-US" dirty="0" smtClean="0"/>
              <a:t> an equation to satisfy the requirement of this standard.</a:t>
            </a:r>
          </a:p>
          <a:p>
            <a:endParaRPr lang="en-US" sz="800" dirty="0"/>
          </a:p>
          <a:p>
            <a:r>
              <a:rPr lang="en-US" dirty="0" smtClean="0"/>
              <a:t>There are two other Algebra standards (A.CED.1 and A.CED.2) which say “create equations….” If either of those standards is chosen for assessment, it will be necessary for the student to </a:t>
            </a:r>
            <a:r>
              <a:rPr lang="en-US" b="1" dirty="0" smtClean="0"/>
              <a:t>create</a:t>
            </a:r>
            <a:r>
              <a:rPr lang="en-US" dirty="0" smtClean="0"/>
              <a:t> an equation in each task.</a:t>
            </a:r>
            <a:endParaRPr lang="en-US" dirty="0"/>
          </a:p>
        </p:txBody>
      </p:sp>
    </p:spTree>
    <p:extLst>
      <p:ext uri="{BB962C8B-B14F-4D97-AF65-F5344CB8AC3E}">
        <p14:creationId xmlns:p14="http://schemas.microsoft.com/office/powerpoint/2010/main" val="41729240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254" y="177008"/>
            <a:ext cx="4574777" cy="637184"/>
          </a:xfrm>
        </p:spPr>
        <p:txBody>
          <a:bodyPr>
            <a:noAutofit/>
          </a:bodyPr>
          <a:lstStyle/>
          <a:p>
            <a:r>
              <a:rPr lang="en-US" sz="2600" dirty="0" smtClean="0"/>
              <a:t>HS </a:t>
            </a:r>
            <a:r>
              <a:rPr lang="en-US" sz="2600" dirty="0"/>
              <a:t>Mathematics</a:t>
            </a:r>
            <a:r>
              <a:rPr lang="en-US" sz="2600" dirty="0" smtClean="0"/>
              <a:t> Example</a:t>
            </a:r>
            <a:endParaRPr lang="en-US" sz="26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31</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407099018"/>
              </p:ext>
            </p:extLst>
          </p:nvPr>
        </p:nvGraphicFramePr>
        <p:xfrm>
          <a:off x="307932" y="2653430"/>
          <a:ext cx="7646095" cy="2983282"/>
        </p:xfrm>
        <a:graphic>
          <a:graphicData uri="http://schemas.openxmlformats.org/drawingml/2006/table">
            <a:tbl>
              <a:tblPr>
                <a:tableStyleId>{5C22544A-7EE6-4342-B048-85BDC9FD1C3A}</a:tableStyleId>
              </a:tblPr>
              <a:tblGrid>
                <a:gridCol w="304847"/>
                <a:gridCol w="7341248"/>
              </a:tblGrid>
              <a:tr h="1225234">
                <a:tc rowSpan="2">
                  <a:txBody>
                    <a:bodyPr/>
                    <a:lstStyle/>
                    <a:p>
                      <a:pPr marL="117475" indent="0" algn="l" fontAlgn="ctr"/>
                      <a:endParaRPr lang="en-US" sz="2400" b="1" i="0" u="none" strike="noStrike" dirty="0">
                        <a:solidFill>
                          <a:srgbClr val="000000"/>
                        </a:solidFill>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7475" indent="0" algn="l" fontAlgn="ctr"/>
                      <a:r>
                        <a:rPr lang="en-US" sz="2000" b="1" u="none" strike="noStrike" baseline="0" dirty="0" smtClean="0">
                          <a:effectLst/>
                          <a:latin typeface="+mn-lt"/>
                          <a:cs typeface="Times New Roman" pitchFamily="18" charset="0"/>
                        </a:rPr>
                        <a:t>Understand congruence in terms of rigid motions.</a:t>
                      </a:r>
                      <a:endParaRPr lang="en-US" sz="2000" b="1" i="0" u="none" strike="noStrike" dirty="0">
                        <a:solidFill>
                          <a:srgbClr val="000000"/>
                        </a:solidFill>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58048">
                <a:tc vMerge="1">
                  <a:txBody>
                    <a:bodyPr/>
                    <a:lstStyle/>
                    <a:p>
                      <a:endParaRPr lang="en-US"/>
                    </a:p>
                  </a:txBody>
                  <a:tcPr/>
                </a:tc>
                <a:tc>
                  <a:txBody>
                    <a:bodyPr/>
                    <a:lstStyle/>
                    <a:p>
                      <a:pPr marL="117475" indent="0" algn="l" fontAlgn="b"/>
                      <a:r>
                        <a:rPr lang="en-US" sz="1900" b="0" i="0" u="none" strike="noStrike" baseline="0" dirty="0" smtClean="0">
                          <a:solidFill>
                            <a:schemeClr val="dk1"/>
                          </a:solidFill>
                          <a:effectLst/>
                          <a:latin typeface="+mn-lt"/>
                          <a:cs typeface="Times New Roman" pitchFamily="18" charset="0"/>
                        </a:rPr>
                        <a:t>MGSE9-12.G.CO.6  Use geometric descriptions of rigid motions to transform figures and to predict the effect of a given rigid motion on a given figure; given two figures, use the definition of congruence in terms of rigid motions to decide if they are congruent.</a:t>
                      </a:r>
                      <a:endParaRPr lang="en-US" sz="1900" b="0" i="0" u="none" strike="noStrike" dirty="0">
                        <a:solidFill>
                          <a:srgbClr val="000000"/>
                        </a:solidFill>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Rectangle 2"/>
          <p:cNvSpPr/>
          <p:nvPr/>
        </p:nvSpPr>
        <p:spPr>
          <a:xfrm>
            <a:off x="275560" y="814192"/>
            <a:ext cx="6185124" cy="646331"/>
          </a:xfrm>
          <a:prstGeom prst="rect">
            <a:avLst/>
          </a:prstGeom>
          <a:ln>
            <a:solidFill>
              <a:schemeClr val="tx1"/>
            </a:solidFill>
          </a:ln>
        </p:spPr>
        <p:txBody>
          <a:bodyPr wrap="square">
            <a:spAutoFit/>
          </a:bodyPr>
          <a:lstStyle/>
          <a:p>
            <a:r>
              <a:rPr lang="en-US" b="1" dirty="0" smtClean="0"/>
              <a:t>Course Option 1 – Analytic Geometry </a:t>
            </a:r>
            <a:r>
              <a:rPr lang="en-US" b="1" dirty="0"/>
              <a:t>-  Math Entry 2</a:t>
            </a:r>
          </a:p>
          <a:p>
            <a:r>
              <a:rPr lang="en-US" b="1" dirty="0" smtClean="0"/>
              <a:t>Congruence and Similarity</a:t>
            </a:r>
            <a:endParaRPr lang="en-US" b="1" dirty="0"/>
          </a:p>
        </p:txBody>
      </p:sp>
      <p:sp>
        <p:nvSpPr>
          <p:cNvPr id="7" name="Rectangle 6"/>
          <p:cNvSpPr/>
          <p:nvPr/>
        </p:nvSpPr>
        <p:spPr>
          <a:xfrm>
            <a:off x="278294" y="1617532"/>
            <a:ext cx="6185124" cy="646331"/>
          </a:xfrm>
          <a:prstGeom prst="rect">
            <a:avLst/>
          </a:prstGeom>
          <a:ln>
            <a:solidFill>
              <a:schemeClr val="tx1"/>
            </a:solidFill>
          </a:ln>
        </p:spPr>
        <p:txBody>
          <a:bodyPr wrap="square">
            <a:spAutoFit/>
          </a:bodyPr>
          <a:lstStyle/>
          <a:p>
            <a:r>
              <a:rPr lang="en-US" b="1" dirty="0"/>
              <a:t>Course Option </a:t>
            </a:r>
            <a:r>
              <a:rPr lang="en-US" b="1" dirty="0" smtClean="0"/>
              <a:t>2 </a:t>
            </a:r>
            <a:r>
              <a:rPr lang="en-US" b="1" dirty="0"/>
              <a:t>– </a:t>
            </a:r>
            <a:r>
              <a:rPr lang="en-US" b="1" dirty="0" smtClean="0"/>
              <a:t>Geometry </a:t>
            </a:r>
            <a:r>
              <a:rPr lang="en-US" b="1" dirty="0"/>
              <a:t>-  Math Entry 2</a:t>
            </a:r>
          </a:p>
          <a:p>
            <a:r>
              <a:rPr lang="en-US" b="1" dirty="0" smtClean="0"/>
              <a:t>Congruence </a:t>
            </a:r>
            <a:r>
              <a:rPr lang="en-US" b="1" dirty="0"/>
              <a:t>and </a:t>
            </a:r>
            <a:r>
              <a:rPr lang="en-US" b="1" dirty="0" smtClean="0"/>
              <a:t>Similarity</a:t>
            </a:r>
            <a:endParaRPr lang="en-US" b="1" dirty="0"/>
          </a:p>
        </p:txBody>
      </p:sp>
    </p:spTree>
    <p:extLst>
      <p:ext uri="{BB962C8B-B14F-4D97-AF65-F5344CB8AC3E}">
        <p14:creationId xmlns:p14="http://schemas.microsoft.com/office/powerpoint/2010/main" val="19331793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63E4CEF-BB1E-48C7-AE93-F39F6AA99AD7}" type="slidenum">
              <a:rPr lang="en-US" smtClean="0"/>
              <a:pPr/>
              <a:t>32</a:t>
            </a:fld>
            <a:endParaRPr lang="en-US" dirty="0"/>
          </a:p>
        </p:txBody>
      </p:sp>
      <p:sp>
        <p:nvSpPr>
          <p:cNvPr id="2" name="Rectangle 1"/>
          <p:cNvSpPr/>
          <p:nvPr/>
        </p:nvSpPr>
        <p:spPr>
          <a:xfrm>
            <a:off x="5486399" y="3763926"/>
            <a:ext cx="435935" cy="2232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stretch>
            <a:fillRect/>
          </a:stretch>
        </p:blipFill>
        <p:spPr>
          <a:xfrm>
            <a:off x="573794" y="613775"/>
            <a:ext cx="5614064" cy="5507010"/>
          </a:xfrm>
          <a:prstGeom prst="rect">
            <a:avLst/>
          </a:prstGeom>
          <a:ln>
            <a:solidFill>
              <a:schemeClr val="tx1"/>
            </a:solidFill>
          </a:ln>
        </p:spPr>
      </p:pic>
      <p:sp>
        <p:nvSpPr>
          <p:cNvPr id="3" name="Rectangle 2"/>
          <p:cNvSpPr/>
          <p:nvPr/>
        </p:nvSpPr>
        <p:spPr>
          <a:xfrm>
            <a:off x="6546478" y="2009600"/>
            <a:ext cx="2159112" cy="1754326"/>
          </a:xfrm>
          <a:prstGeom prst="rect">
            <a:avLst/>
          </a:prstGeom>
          <a:ln>
            <a:solidFill>
              <a:schemeClr val="tx1"/>
            </a:solidFill>
          </a:ln>
        </p:spPr>
        <p:txBody>
          <a:bodyPr wrap="square">
            <a:spAutoFit/>
          </a:bodyPr>
          <a:lstStyle/>
          <a:p>
            <a:r>
              <a:rPr lang="en-US" dirty="0"/>
              <a:t>The student was </a:t>
            </a:r>
            <a:r>
              <a:rPr lang="en-US" dirty="0" smtClean="0"/>
              <a:t>asked to choose which one of two figures represents a rotation, reflection, and transformation.</a:t>
            </a:r>
            <a:endParaRPr lang="en-US" dirty="0"/>
          </a:p>
        </p:txBody>
      </p:sp>
      <p:sp>
        <p:nvSpPr>
          <p:cNvPr id="5" name="Rectangle 4"/>
          <p:cNvSpPr/>
          <p:nvPr/>
        </p:nvSpPr>
        <p:spPr>
          <a:xfrm>
            <a:off x="467628" y="87775"/>
            <a:ext cx="3195105" cy="523220"/>
          </a:xfrm>
          <a:prstGeom prst="rect">
            <a:avLst/>
          </a:prstGeom>
        </p:spPr>
        <p:txBody>
          <a:bodyPr wrap="none">
            <a:spAutoFit/>
          </a:bodyPr>
          <a:lstStyle/>
          <a:p>
            <a:r>
              <a:rPr lang="en-US" sz="2800" b="1" dirty="0">
                <a:latin typeface="Arial Rounded MT Bold" panose="020F0704030504030204" pitchFamily="34" charset="0"/>
              </a:rPr>
              <a:t>Sample Evidence</a:t>
            </a:r>
          </a:p>
        </p:txBody>
      </p:sp>
    </p:spTree>
    <p:extLst>
      <p:ext uri="{BB962C8B-B14F-4D97-AF65-F5344CB8AC3E}">
        <p14:creationId xmlns:p14="http://schemas.microsoft.com/office/powerpoint/2010/main" val="11526218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306" y="334017"/>
            <a:ext cx="4567741" cy="480175"/>
          </a:xfrm>
        </p:spPr>
        <p:txBody>
          <a:bodyPr>
            <a:noAutofit/>
          </a:bodyPr>
          <a:lstStyle/>
          <a:p>
            <a:r>
              <a:rPr lang="en-US" sz="2800" dirty="0" smtClean="0"/>
              <a:t>HS </a:t>
            </a:r>
            <a:r>
              <a:rPr lang="en-US" sz="2800" dirty="0"/>
              <a:t>Mathematics</a:t>
            </a:r>
            <a:r>
              <a:rPr lang="en-US" sz="2800" dirty="0" smtClean="0"/>
              <a:t> Example</a:t>
            </a:r>
            <a:endParaRPr lang="en-US" sz="28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33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344194040"/>
              </p:ext>
            </p:extLst>
          </p:nvPr>
        </p:nvGraphicFramePr>
        <p:xfrm>
          <a:off x="430843" y="2665957"/>
          <a:ext cx="7430544" cy="2721969"/>
        </p:xfrm>
        <a:graphic>
          <a:graphicData uri="http://schemas.openxmlformats.org/drawingml/2006/table">
            <a:tbl>
              <a:tblPr>
                <a:tableStyleId>{5C22544A-7EE6-4342-B048-85BDC9FD1C3A}</a:tableStyleId>
              </a:tblPr>
              <a:tblGrid>
                <a:gridCol w="296253"/>
                <a:gridCol w="7134291"/>
              </a:tblGrid>
              <a:tr h="1104185">
                <a:tc rowSpan="2">
                  <a:txBody>
                    <a:bodyPr/>
                    <a:lstStyle/>
                    <a:p>
                      <a:pPr marL="117475" indent="0" algn="l" fontAlgn="ctr"/>
                      <a:endParaRPr lang="en-US" sz="2400" b="1" i="0" u="none" strike="noStrike" dirty="0">
                        <a:solidFill>
                          <a:srgbClr val="000000"/>
                        </a:solidFill>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7475" indent="0" algn="l" fontAlgn="ctr"/>
                      <a:r>
                        <a:rPr lang="en-US" sz="2000" b="1" u="none" strike="noStrike" baseline="0" dirty="0" smtClean="0">
                          <a:effectLst/>
                          <a:latin typeface="+mn-lt"/>
                          <a:cs typeface="Times New Roman" pitchFamily="18" charset="0"/>
                        </a:rPr>
                        <a:t>Understand congruence in terms of rigid motions.</a:t>
                      </a:r>
                      <a:endParaRPr lang="en-US" sz="2000" b="1" i="0" u="none" strike="noStrike" dirty="0">
                        <a:solidFill>
                          <a:srgbClr val="000000"/>
                        </a:solidFill>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17784">
                <a:tc vMerge="1">
                  <a:txBody>
                    <a:bodyPr/>
                    <a:lstStyle/>
                    <a:p>
                      <a:endParaRPr lang="en-US"/>
                    </a:p>
                  </a:txBody>
                  <a:tcPr/>
                </a:tc>
                <a:tc>
                  <a:txBody>
                    <a:bodyPr/>
                    <a:lstStyle/>
                    <a:p>
                      <a:pPr marL="117475" indent="0" algn="l" fontAlgn="b"/>
                      <a:r>
                        <a:rPr lang="en-US" sz="1900" b="0" i="0" u="none" strike="noStrike" baseline="0" dirty="0" smtClean="0">
                          <a:solidFill>
                            <a:schemeClr val="dk1"/>
                          </a:solidFill>
                          <a:effectLst/>
                          <a:latin typeface="+mn-lt"/>
                          <a:cs typeface="Times New Roman" pitchFamily="18" charset="0"/>
                        </a:rPr>
                        <a:t>MGSE9-12.G.CO.6  Use geometric descriptions of rigid motions to transform figures and to predict the effect of a given rigid motion on a given figure, given two figures, use the definition of congruence in terms of rigid motions to decide if they are congruent.</a:t>
                      </a:r>
                      <a:endParaRPr lang="en-US" sz="1900" b="0" i="0" u="none" strike="noStrike" dirty="0">
                        <a:solidFill>
                          <a:srgbClr val="000000"/>
                        </a:solidFill>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Rectangle 2"/>
          <p:cNvSpPr/>
          <p:nvPr/>
        </p:nvSpPr>
        <p:spPr>
          <a:xfrm>
            <a:off x="416093" y="814192"/>
            <a:ext cx="6185124" cy="646331"/>
          </a:xfrm>
          <a:prstGeom prst="rect">
            <a:avLst/>
          </a:prstGeom>
          <a:ln>
            <a:solidFill>
              <a:schemeClr val="tx1"/>
            </a:solidFill>
          </a:ln>
        </p:spPr>
        <p:txBody>
          <a:bodyPr wrap="square">
            <a:spAutoFit/>
          </a:bodyPr>
          <a:lstStyle/>
          <a:p>
            <a:r>
              <a:rPr lang="en-US" b="1" dirty="0"/>
              <a:t>Course Option 1 – </a:t>
            </a:r>
            <a:r>
              <a:rPr lang="en-US" b="1" dirty="0" smtClean="0"/>
              <a:t>Analytic Geometry </a:t>
            </a:r>
            <a:r>
              <a:rPr lang="en-US" b="1" dirty="0"/>
              <a:t>-  Math Entry 2</a:t>
            </a:r>
          </a:p>
          <a:p>
            <a:r>
              <a:rPr lang="en-US" b="1" dirty="0"/>
              <a:t>Congruence and </a:t>
            </a:r>
            <a:r>
              <a:rPr lang="en-US" b="1" dirty="0" smtClean="0"/>
              <a:t>Similarity</a:t>
            </a:r>
            <a:endParaRPr lang="en-US" b="1" dirty="0"/>
          </a:p>
        </p:txBody>
      </p:sp>
      <p:sp>
        <p:nvSpPr>
          <p:cNvPr id="7" name="Rectangle 6"/>
          <p:cNvSpPr/>
          <p:nvPr/>
        </p:nvSpPr>
        <p:spPr>
          <a:xfrm>
            <a:off x="431353" y="1617532"/>
            <a:ext cx="6185124" cy="646331"/>
          </a:xfrm>
          <a:prstGeom prst="rect">
            <a:avLst/>
          </a:prstGeom>
          <a:ln>
            <a:solidFill>
              <a:schemeClr val="tx1"/>
            </a:solidFill>
          </a:ln>
        </p:spPr>
        <p:txBody>
          <a:bodyPr wrap="square">
            <a:spAutoFit/>
          </a:bodyPr>
          <a:lstStyle/>
          <a:p>
            <a:r>
              <a:rPr lang="en-US" b="1" dirty="0"/>
              <a:t>Course Option </a:t>
            </a:r>
            <a:r>
              <a:rPr lang="en-US" b="1" dirty="0" smtClean="0"/>
              <a:t>2 </a:t>
            </a:r>
            <a:r>
              <a:rPr lang="en-US" b="1" dirty="0"/>
              <a:t>– </a:t>
            </a:r>
            <a:r>
              <a:rPr lang="en-US" b="1" dirty="0" smtClean="0"/>
              <a:t>Geometry </a:t>
            </a:r>
            <a:r>
              <a:rPr lang="en-US" b="1" dirty="0"/>
              <a:t>-  Math Entry 2</a:t>
            </a:r>
          </a:p>
          <a:p>
            <a:r>
              <a:rPr lang="en-US" b="1" dirty="0" smtClean="0"/>
              <a:t>Congruence and Similarity</a:t>
            </a:r>
            <a:endParaRPr lang="en-US" b="1" dirty="0"/>
          </a:p>
        </p:txBody>
      </p:sp>
    </p:spTree>
    <p:extLst>
      <p:ext uri="{BB962C8B-B14F-4D97-AF65-F5344CB8AC3E}">
        <p14:creationId xmlns:p14="http://schemas.microsoft.com/office/powerpoint/2010/main" val="5699186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A309326-2420-49D2-9FD5-106C6CF1F1C3}" type="slidenum">
              <a:rPr lang="en-US" smtClean="0"/>
              <a:pPr/>
              <a:t>34</a:t>
            </a:fld>
            <a:endParaRPr lang="en-US" dirty="0"/>
          </a:p>
        </p:txBody>
      </p:sp>
      <p:pic>
        <p:nvPicPr>
          <p:cNvPr id="2" name="Picture 1"/>
          <p:cNvPicPr>
            <a:picLocks noChangeAspect="1"/>
          </p:cNvPicPr>
          <p:nvPr/>
        </p:nvPicPr>
        <p:blipFill>
          <a:blip r:embed="rId3"/>
          <a:stretch>
            <a:fillRect/>
          </a:stretch>
        </p:blipFill>
        <p:spPr>
          <a:xfrm>
            <a:off x="123434" y="2830882"/>
            <a:ext cx="2860466" cy="3059612"/>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3173261" y="2830882"/>
            <a:ext cx="2734849" cy="3059612"/>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6268247" y="2830881"/>
            <a:ext cx="2684456" cy="3059613"/>
          </a:xfrm>
          <a:prstGeom prst="rect">
            <a:avLst/>
          </a:prstGeom>
          <a:ln>
            <a:solidFill>
              <a:schemeClr val="tx1"/>
            </a:solidFill>
          </a:ln>
        </p:spPr>
      </p:pic>
      <p:sp>
        <p:nvSpPr>
          <p:cNvPr id="8" name="Rectangle 7"/>
          <p:cNvSpPr/>
          <p:nvPr/>
        </p:nvSpPr>
        <p:spPr>
          <a:xfrm>
            <a:off x="123434" y="150405"/>
            <a:ext cx="3284874" cy="523220"/>
          </a:xfrm>
          <a:prstGeom prst="rect">
            <a:avLst/>
          </a:prstGeom>
        </p:spPr>
        <p:txBody>
          <a:bodyPr wrap="none">
            <a:spAutoFit/>
          </a:bodyPr>
          <a:lstStyle/>
          <a:p>
            <a:r>
              <a:rPr lang="en-US" sz="2800" b="1" dirty="0">
                <a:latin typeface="Arial Rounded MT Bold" panose="020F0704030504030204" pitchFamily="34" charset="0"/>
              </a:rPr>
              <a:t>Sample </a:t>
            </a:r>
            <a:r>
              <a:rPr lang="en-US" sz="2800" b="1" dirty="0" smtClean="0">
                <a:latin typeface="Arial Rounded MT Bold" panose="020F0704030504030204" pitchFamily="34" charset="0"/>
              </a:rPr>
              <a:t>Evidence </a:t>
            </a:r>
            <a:endParaRPr lang="en-US" sz="2800" b="1" dirty="0">
              <a:latin typeface="Arial Rounded MT Bold" panose="020F0704030504030204" pitchFamily="34" charset="0"/>
            </a:endParaRPr>
          </a:p>
        </p:txBody>
      </p:sp>
      <p:sp>
        <p:nvSpPr>
          <p:cNvPr id="9" name="Rectangle 8"/>
          <p:cNvSpPr/>
          <p:nvPr/>
        </p:nvSpPr>
        <p:spPr>
          <a:xfrm>
            <a:off x="123434" y="864389"/>
            <a:ext cx="6841037" cy="1200329"/>
          </a:xfrm>
          <a:prstGeom prst="rect">
            <a:avLst/>
          </a:prstGeom>
          <a:ln>
            <a:solidFill>
              <a:schemeClr val="tx1"/>
            </a:solidFill>
          </a:ln>
        </p:spPr>
        <p:txBody>
          <a:bodyPr wrap="square">
            <a:spAutoFit/>
          </a:bodyPr>
          <a:lstStyle/>
          <a:p>
            <a:r>
              <a:rPr lang="en-US" dirty="0"/>
              <a:t>T</a:t>
            </a:r>
            <a:r>
              <a:rPr lang="en-US" dirty="0" smtClean="0"/>
              <a:t>he student was given three sets of figures and was asked to identify each of them as a translation, reflection or rotation. The teacher added the words “slide,” “flip,” and “turn” to the answer choices to help the student recognize which rigid motion was the correct choice.</a:t>
            </a:r>
            <a:endParaRPr lang="en-US" dirty="0"/>
          </a:p>
        </p:txBody>
      </p:sp>
    </p:spTree>
    <p:extLst>
      <p:ext uri="{BB962C8B-B14F-4D97-AF65-F5344CB8AC3E}">
        <p14:creationId xmlns:p14="http://schemas.microsoft.com/office/powerpoint/2010/main" val="18028655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80" y="334017"/>
            <a:ext cx="4598555" cy="480175"/>
          </a:xfrm>
        </p:spPr>
        <p:txBody>
          <a:bodyPr>
            <a:noAutofit/>
          </a:bodyPr>
          <a:lstStyle/>
          <a:p>
            <a:r>
              <a:rPr lang="en-US" sz="2800" dirty="0" smtClean="0"/>
              <a:t>HS </a:t>
            </a:r>
            <a:r>
              <a:rPr lang="en-US" sz="2800" dirty="0"/>
              <a:t>Mathematics</a:t>
            </a:r>
            <a:r>
              <a:rPr lang="en-US" sz="2800" dirty="0" smtClean="0"/>
              <a:t> Example</a:t>
            </a:r>
            <a:endParaRPr lang="en-US" sz="28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35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282227130"/>
              </p:ext>
            </p:extLst>
          </p:nvPr>
        </p:nvGraphicFramePr>
        <p:xfrm>
          <a:off x="430843" y="2665957"/>
          <a:ext cx="7430544" cy="2679766"/>
        </p:xfrm>
        <a:graphic>
          <a:graphicData uri="http://schemas.openxmlformats.org/drawingml/2006/table">
            <a:tbl>
              <a:tblPr>
                <a:tableStyleId>{5C22544A-7EE6-4342-B048-85BDC9FD1C3A}</a:tableStyleId>
              </a:tblPr>
              <a:tblGrid>
                <a:gridCol w="296253"/>
                <a:gridCol w="7134291"/>
              </a:tblGrid>
              <a:tr h="1304793">
                <a:tc rowSpan="2">
                  <a:txBody>
                    <a:bodyPr/>
                    <a:lstStyle/>
                    <a:p>
                      <a:pPr marL="117475" indent="0" algn="l" fontAlgn="ctr"/>
                      <a:endParaRPr lang="en-US" sz="2400" b="1" i="0" u="none" strike="noStrike" dirty="0">
                        <a:solidFill>
                          <a:srgbClr val="000000"/>
                        </a:solidFill>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7475" indent="0" algn="l" fontAlgn="ctr"/>
                      <a:r>
                        <a:rPr lang="en-US" sz="2000" b="1" u="none" strike="noStrike" baseline="0" dirty="0" smtClean="0">
                          <a:effectLst/>
                          <a:latin typeface="+mn-lt"/>
                          <a:cs typeface="Times New Roman" pitchFamily="18" charset="0"/>
                        </a:rPr>
                        <a:t>Summarize, represent, and interpret data on a single count or measurement variable.</a:t>
                      </a:r>
                      <a:endParaRPr lang="en-US" sz="2000" b="1" i="0" u="none" strike="noStrike" dirty="0">
                        <a:solidFill>
                          <a:srgbClr val="000000"/>
                        </a:solidFill>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74973">
                <a:tc vMerge="1">
                  <a:txBody>
                    <a:bodyPr/>
                    <a:lstStyle/>
                    <a:p>
                      <a:endParaRPr lang="en-US"/>
                    </a:p>
                  </a:txBody>
                  <a:tcPr/>
                </a:tc>
                <a:tc>
                  <a:txBody>
                    <a:bodyPr/>
                    <a:lstStyle/>
                    <a:p>
                      <a:pPr marL="117475" indent="0" algn="l" fontAlgn="b"/>
                      <a:r>
                        <a:rPr lang="en-US" sz="1900" b="0" i="0" u="none" strike="noStrike" baseline="0" dirty="0" smtClean="0">
                          <a:solidFill>
                            <a:schemeClr val="dk1"/>
                          </a:solidFill>
                          <a:effectLst/>
                          <a:latin typeface="+mn-lt"/>
                          <a:cs typeface="Times New Roman" pitchFamily="18" charset="0"/>
                        </a:rPr>
                        <a:t>MGSE9-12.S.ID.2  Use statistics appropriate to the shape of the data distribution to compare center (median, mean) and spread (interquartile range) of two or more different data sets.</a:t>
                      </a:r>
                      <a:endParaRPr lang="en-US" sz="1900" b="0" i="0" u="none" strike="noStrike" dirty="0">
                        <a:solidFill>
                          <a:srgbClr val="000000"/>
                        </a:solidFill>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Rectangle 2"/>
          <p:cNvSpPr/>
          <p:nvPr/>
        </p:nvSpPr>
        <p:spPr>
          <a:xfrm>
            <a:off x="391041" y="814192"/>
            <a:ext cx="6185124" cy="646331"/>
          </a:xfrm>
          <a:prstGeom prst="rect">
            <a:avLst/>
          </a:prstGeom>
          <a:ln>
            <a:solidFill>
              <a:schemeClr val="tx1"/>
            </a:solidFill>
          </a:ln>
        </p:spPr>
        <p:txBody>
          <a:bodyPr wrap="square">
            <a:spAutoFit/>
          </a:bodyPr>
          <a:lstStyle/>
          <a:p>
            <a:r>
              <a:rPr lang="en-US" b="1" dirty="0" smtClean="0"/>
              <a:t>Course Option 1 – Coordinate Algebra </a:t>
            </a:r>
            <a:r>
              <a:rPr lang="en-US" b="1" dirty="0"/>
              <a:t>-  Math Entry </a:t>
            </a:r>
            <a:r>
              <a:rPr lang="en-US" b="1" dirty="0" smtClean="0"/>
              <a:t>1</a:t>
            </a:r>
            <a:endParaRPr lang="en-US" b="1" dirty="0"/>
          </a:p>
          <a:p>
            <a:r>
              <a:rPr lang="en-US" b="1" dirty="0" smtClean="0"/>
              <a:t>Algebra Connections to Statistics and Probability</a:t>
            </a:r>
            <a:endParaRPr lang="en-US" b="1" dirty="0"/>
          </a:p>
        </p:txBody>
      </p:sp>
      <p:sp>
        <p:nvSpPr>
          <p:cNvPr id="7" name="Rectangle 6"/>
          <p:cNvSpPr/>
          <p:nvPr/>
        </p:nvSpPr>
        <p:spPr>
          <a:xfrm>
            <a:off x="406301" y="1617532"/>
            <a:ext cx="6185124" cy="646331"/>
          </a:xfrm>
          <a:prstGeom prst="rect">
            <a:avLst/>
          </a:prstGeom>
          <a:ln>
            <a:solidFill>
              <a:schemeClr val="tx1"/>
            </a:solidFill>
          </a:ln>
        </p:spPr>
        <p:txBody>
          <a:bodyPr wrap="square">
            <a:spAutoFit/>
          </a:bodyPr>
          <a:lstStyle/>
          <a:p>
            <a:r>
              <a:rPr lang="en-US" b="1" dirty="0"/>
              <a:t>Course Option </a:t>
            </a:r>
            <a:r>
              <a:rPr lang="en-US" b="1" dirty="0" smtClean="0"/>
              <a:t>2 </a:t>
            </a:r>
            <a:r>
              <a:rPr lang="en-US" b="1" dirty="0"/>
              <a:t>– </a:t>
            </a:r>
            <a:r>
              <a:rPr lang="en-US" b="1" dirty="0" smtClean="0"/>
              <a:t>Algebra I </a:t>
            </a:r>
            <a:r>
              <a:rPr lang="en-US" b="1" dirty="0"/>
              <a:t>-  Math Entry </a:t>
            </a:r>
            <a:r>
              <a:rPr lang="en-US" b="1" dirty="0" smtClean="0"/>
              <a:t>1</a:t>
            </a:r>
            <a:endParaRPr lang="en-US" b="1" dirty="0"/>
          </a:p>
          <a:p>
            <a:r>
              <a:rPr lang="en-US" b="1" dirty="0"/>
              <a:t>Algebra Connections to Statistics and </a:t>
            </a:r>
            <a:r>
              <a:rPr lang="en-US" b="1" dirty="0" smtClean="0"/>
              <a:t>Probability</a:t>
            </a:r>
            <a:endParaRPr lang="en-US" b="1" dirty="0"/>
          </a:p>
        </p:txBody>
      </p:sp>
    </p:spTree>
    <p:extLst>
      <p:ext uri="{BB962C8B-B14F-4D97-AF65-F5344CB8AC3E}">
        <p14:creationId xmlns:p14="http://schemas.microsoft.com/office/powerpoint/2010/main" val="37510381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9AFC3F1-A379-4782-9A04-F9C4854358FA}" type="slidenum">
              <a:rPr lang="en-US" smtClean="0"/>
              <a:pPr/>
              <a:t>36</a:t>
            </a:fld>
            <a:endParaRPr lang="en-US" dirty="0"/>
          </a:p>
        </p:txBody>
      </p:sp>
      <p:pic>
        <p:nvPicPr>
          <p:cNvPr id="7" name="Picture 6"/>
          <p:cNvPicPr>
            <a:picLocks noChangeAspect="1"/>
          </p:cNvPicPr>
          <p:nvPr/>
        </p:nvPicPr>
        <p:blipFill>
          <a:blip r:embed="rId3"/>
          <a:stretch>
            <a:fillRect/>
          </a:stretch>
        </p:blipFill>
        <p:spPr>
          <a:xfrm>
            <a:off x="246607" y="1041277"/>
            <a:ext cx="4703112" cy="5103748"/>
          </a:xfrm>
          <a:prstGeom prst="rect">
            <a:avLst/>
          </a:prstGeom>
          <a:ln>
            <a:solidFill>
              <a:schemeClr val="tx1"/>
            </a:solidFill>
          </a:ln>
        </p:spPr>
      </p:pic>
      <p:sp>
        <p:nvSpPr>
          <p:cNvPr id="5" name="Rectangle 4"/>
          <p:cNvSpPr/>
          <p:nvPr/>
        </p:nvSpPr>
        <p:spPr>
          <a:xfrm>
            <a:off x="246607" y="150405"/>
            <a:ext cx="3399546" cy="523220"/>
          </a:xfrm>
          <a:prstGeom prst="rect">
            <a:avLst/>
          </a:prstGeom>
        </p:spPr>
        <p:txBody>
          <a:bodyPr wrap="square">
            <a:spAutoFit/>
          </a:bodyPr>
          <a:lstStyle/>
          <a:p>
            <a:r>
              <a:rPr lang="en-US" sz="2800" b="1" dirty="0" smtClean="0">
                <a:latin typeface="Arial Rounded MT Bold" panose="020F0704030504030204" pitchFamily="34" charset="0"/>
              </a:rPr>
              <a:t>Sample Evidence </a:t>
            </a:r>
            <a:endParaRPr lang="en-US" sz="2800" b="1" dirty="0">
              <a:latin typeface="Arial Rounded MT Bold" panose="020F0704030504030204" pitchFamily="34" charset="0"/>
            </a:endParaRPr>
          </a:p>
        </p:txBody>
      </p:sp>
      <p:sp>
        <p:nvSpPr>
          <p:cNvPr id="8" name="Rectangle 7"/>
          <p:cNvSpPr/>
          <p:nvPr/>
        </p:nvSpPr>
        <p:spPr>
          <a:xfrm>
            <a:off x="5124751" y="2198333"/>
            <a:ext cx="3480630" cy="2308324"/>
          </a:xfrm>
          <a:prstGeom prst="rect">
            <a:avLst/>
          </a:prstGeom>
          <a:ln>
            <a:solidFill>
              <a:schemeClr val="tx1"/>
            </a:solidFill>
          </a:ln>
        </p:spPr>
        <p:txBody>
          <a:bodyPr wrap="square">
            <a:spAutoFit/>
          </a:bodyPr>
          <a:lstStyle/>
          <a:p>
            <a:r>
              <a:rPr lang="en-US" dirty="0"/>
              <a:t>The student </a:t>
            </a:r>
            <a:r>
              <a:rPr lang="en-US" dirty="0" smtClean="0"/>
              <a:t>was given data about coffee purchases by students and teachers. The student was asked to calculate the mean number of coffee drinks bought by the two groups. The student was also asked which of the two groups bought more coffee.</a:t>
            </a:r>
            <a:endParaRPr lang="en-US" dirty="0"/>
          </a:p>
        </p:txBody>
      </p:sp>
    </p:spTree>
    <p:extLst>
      <p:ext uri="{BB962C8B-B14F-4D97-AF65-F5344CB8AC3E}">
        <p14:creationId xmlns:p14="http://schemas.microsoft.com/office/powerpoint/2010/main" val="18271050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202" y="334017"/>
            <a:ext cx="4855589" cy="480175"/>
          </a:xfrm>
        </p:spPr>
        <p:txBody>
          <a:bodyPr>
            <a:noAutofit/>
          </a:bodyPr>
          <a:lstStyle/>
          <a:p>
            <a:r>
              <a:rPr lang="en-US" sz="2800" dirty="0" smtClean="0"/>
              <a:t>HS </a:t>
            </a:r>
            <a:r>
              <a:rPr lang="en-US" sz="2800" dirty="0"/>
              <a:t>Mathematics</a:t>
            </a:r>
            <a:r>
              <a:rPr lang="en-US" sz="2800" dirty="0">
                <a:solidFill>
                  <a:srgbClr val="00B050"/>
                </a:solidFill>
              </a:rPr>
              <a:t> </a:t>
            </a:r>
            <a:r>
              <a:rPr lang="en-US" sz="2800" dirty="0" smtClean="0"/>
              <a:t>Example</a:t>
            </a:r>
            <a:endParaRPr lang="en-US" sz="2800" dirty="0"/>
          </a:p>
        </p:txBody>
      </p:sp>
      <p:sp>
        <p:nvSpPr>
          <p:cNvPr id="4" name="Slide Number Placeholder 3"/>
          <p:cNvSpPr>
            <a:spLocks noGrp="1"/>
          </p:cNvSpPr>
          <p:nvPr>
            <p:ph type="sldNum" sz="quarter" idx="4"/>
          </p:nvPr>
        </p:nvSpPr>
        <p:spPr/>
        <p:txBody>
          <a:bodyPr/>
          <a:lstStyle/>
          <a:p>
            <a:fld id="{E9AFC3F1-A379-4782-9A04-F9C4854358FA}" type="slidenum">
              <a:rPr lang="en-US" smtClean="0"/>
              <a:pPr/>
              <a:t>37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309903777"/>
              </p:ext>
            </p:extLst>
          </p:nvPr>
        </p:nvGraphicFramePr>
        <p:xfrm>
          <a:off x="430843" y="2665957"/>
          <a:ext cx="7430544" cy="2581292"/>
        </p:xfrm>
        <a:graphic>
          <a:graphicData uri="http://schemas.openxmlformats.org/drawingml/2006/table">
            <a:tbl>
              <a:tblPr>
                <a:tableStyleId>{5C22544A-7EE6-4342-B048-85BDC9FD1C3A}</a:tableStyleId>
              </a:tblPr>
              <a:tblGrid>
                <a:gridCol w="296253"/>
                <a:gridCol w="7134291"/>
              </a:tblGrid>
              <a:tr h="1076049">
                <a:tc rowSpan="2">
                  <a:txBody>
                    <a:bodyPr/>
                    <a:lstStyle/>
                    <a:p>
                      <a:pPr marL="117475" indent="0" algn="l" fontAlgn="ctr"/>
                      <a:endParaRPr lang="en-US" sz="2400" b="1" i="0" u="none" strike="noStrike" dirty="0">
                        <a:solidFill>
                          <a:srgbClr val="000000"/>
                        </a:solidFill>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17475" indent="0" algn="l" fontAlgn="ctr"/>
                      <a:r>
                        <a:rPr lang="en-US" sz="2000" b="1" u="none" strike="noStrike" baseline="0" dirty="0" smtClean="0">
                          <a:effectLst/>
                          <a:latin typeface="+mn-lt"/>
                          <a:cs typeface="Times New Roman" pitchFamily="18" charset="0"/>
                        </a:rPr>
                        <a:t>Understand the concept of a function and use function notation.</a:t>
                      </a:r>
                      <a:endParaRPr lang="en-US" sz="2000" b="1" i="0" u="none" strike="noStrike" dirty="0">
                        <a:solidFill>
                          <a:srgbClr val="000000"/>
                        </a:solidFill>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05243">
                <a:tc vMerge="1">
                  <a:txBody>
                    <a:bodyPr/>
                    <a:lstStyle/>
                    <a:p>
                      <a:endParaRPr lang="en-US"/>
                    </a:p>
                  </a:txBody>
                  <a:tcPr/>
                </a:tc>
                <a:tc>
                  <a:txBody>
                    <a:bodyPr/>
                    <a:lstStyle/>
                    <a:p>
                      <a:pPr marL="117475" indent="0" algn="l" fontAlgn="b"/>
                      <a:r>
                        <a:rPr lang="en-US" sz="1900" b="0" i="0" u="none" strike="noStrike" baseline="0" dirty="0" smtClean="0">
                          <a:solidFill>
                            <a:schemeClr val="dk1"/>
                          </a:solidFill>
                          <a:effectLst/>
                          <a:latin typeface="+mn-lt"/>
                          <a:cs typeface="Times New Roman" pitchFamily="18" charset="0"/>
                        </a:rPr>
                        <a:t>MGSE9-12.F.IF.2  Use function notation, evaluate functions for inputs in their domains, and interpret statements that use function notation in terms of a context.</a:t>
                      </a:r>
                      <a:endParaRPr lang="en-US" sz="1900" b="0" i="0" u="none" strike="noStrike" dirty="0">
                        <a:solidFill>
                          <a:srgbClr val="000000"/>
                        </a:solidFill>
                        <a:effectLst/>
                        <a:latin typeface="+mn-lt"/>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Rectangle 2"/>
          <p:cNvSpPr/>
          <p:nvPr/>
        </p:nvSpPr>
        <p:spPr>
          <a:xfrm>
            <a:off x="428619" y="814192"/>
            <a:ext cx="6185124" cy="646331"/>
          </a:xfrm>
          <a:prstGeom prst="rect">
            <a:avLst/>
          </a:prstGeom>
          <a:ln>
            <a:solidFill>
              <a:schemeClr val="tx1"/>
            </a:solidFill>
          </a:ln>
        </p:spPr>
        <p:txBody>
          <a:bodyPr wrap="square">
            <a:spAutoFit/>
          </a:bodyPr>
          <a:lstStyle/>
          <a:p>
            <a:r>
              <a:rPr lang="en-US" b="1" dirty="0"/>
              <a:t>Course Option 1 – </a:t>
            </a:r>
            <a:r>
              <a:rPr lang="en-US" b="1" dirty="0" smtClean="0"/>
              <a:t>Coordinate Algebra </a:t>
            </a:r>
            <a:r>
              <a:rPr lang="en-US" b="1" dirty="0"/>
              <a:t>-  Math Entry </a:t>
            </a:r>
            <a:r>
              <a:rPr lang="en-US" b="1" dirty="0" smtClean="0"/>
              <a:t>1</a:t>
            </a:r>
            <a:endParaRPr lang="en-US" b="1" dirty="0"/>
          </a:p>
          <a:p>
            <a:r>
              <a:rPr lang="en-US" b="1" dirty="0" smtClean="0"/>
              <a:t>Functions</a:t>
            </a:r>
            <a:endParaRPr lang="en-US" b="1" dirty="0"/>
          </a:p>
        </p:txBody>
      </p:sp>
      <p:sp>
        <p:nvSpPr>
          <p:cNvPr id="7" name="Rectangle 6"/>
          <p:cNvSpPr/>
          <p:nvPr/>
        </p:nvSpPr>
        <p:spPr>
          <a:xfrm>
            <a:off x="431353" y="1617532"/>
            <a:ext cx="6185124" cy="646331"/>
          </a:xfrm>
          <a:prstGeom prst="rect">
            <a:avLst/>
          </a:prstGeom>
          <a:ln>
            <a:solidFill>
              <a:schemeClr val="tx1"/>
            </a:solidFill>
          </a:ln>
        </p:spPr>
        <p:txBody>
          <a:bodyPr wrap="square">
            <a:spAutoFit/>
          </a:bodyPr>
          <a:lstStyle/>
          <a:p>
            <a:r>
              <a:rPr lang="en-US" b="1" dirty="0"/>
              <a:t>Course Option </a:t>
            </a:r>
            <a:r>
              <a:rPr lang="en-US" b="1" dirty="0" smtClean="0"/>
              <a:t>2 </a:t>
            </a:r>
            <a:r>
              <a:rPr lang="en-US" b="1" dirty="0"/>
              <a:t>– </a:t>
            </a:r>
            <a:r>
              <a:rPr lang="en-US" b="1" dirty="0" smtClean="0"/>
              <a:t>Algebra I </a:t>
            </a:r>
            <a:r>
              <a:rPr lang="en-US" b="1" dirty="0"/>
              <a:t>-  Math </a:t>
            </a:r>
            <a:r>
              <a:rPr lang="en-US" b="1"/>
              <a:t>Entry </a:t>
            </a:r>
            <a:r>
              <a:rPr lang="en-US" b="1" smtClean="0"/>
              <a:t>1</a:t>
            </a:r>
            <a:endParaRPr lang="en-US" b="1" dirty="0"/>
          </a:p>
          <a:p>
            <a:r>
              <a:rPr lang="en-US" b="1" dirty="0" smtClean="0"/>
              <a:t>Functions</a:t>
            </a:r>
            <a:endParaRPr lang="en-US" b="1" dirty="0"/>
          </a:p>
        </p:txBody>
      </p:sp>
    </p:spTree>
    <p:extLst>
      <p:ext uri="{BB962C8B-B14F-4D97-AF65-F5344CB8AC3E}">
        <p14:creationId xmlns:p14="http://schemas.microsoft.com/office/powerpoint/2010/main" val="19947936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prstGeom prst="rect">
            <a:avLst/>
          </a:prstGeom>
        </p:spPr>
        <p:txBody>
          <a:bodyPr/>
          <a:lstStyle/>
          <a:p>
            <a:pPr>
              <a:defRPr/>
            </a:pPr>
            <a:fld id="{0A309326-2420-49D2-9FD5-106C6CF1F1C3}" type="slidenum">
              <a:rPr lang="en-US" smtClean="0"/>
              <a:pPr>
                <a:defRPr/>
              </a:pPr>
              <a:t>38</a:t>
            </a:fld>
            <a:endParaRPr lang="en-US" dirty="0"/>
          </a:p>
        </p:txBody>
      </p:sp>
      <p:sp>
        <p:nvSpPr>
          <p:cNvPr id="2" name="Rectangle 1"/>
          <p:cNvSpPr/>
          <p:nvPr/>
        </p:nvSpPr>
        <p:spPr>
          <a:xfrm>
            <a:off x="2200940" y="1981202"/>
            <a:ext cx="265813" cy="294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stretch>
            <a:fillRect/>
          </a:stretch>
        </p:blipFill>
        <p:spPr>
          <a:xfrm>
            <a:off x="186455" y="851770"/>
            <a:ext cx="6893830" cy="5082109"/>
          </a:xfrm>
          <a:prstGeom prst="rect">
            <a:avLst/>
          </a:prstGeom>
          <a:ln>
            <a:solidFill>
              <a:schemeClr val="tx1"/>
            </a:solidFill>
          </a:ln>
        </p:spPr>
      </p:pic>
      <p:sp>
        <p:nvSpPr>
          <p:cNvPr id="10" name="Rectangle 9"/>
          <p:cNvSpPr/>
          <p:nvPr/>
        </p:nvSpPr>
        <p:spPr>
          <a:xfrm>
            <a:off x="186455" y="244632"/>
            <a:ext cx="4819974" cy="523220"/>
          </a:xfrm>
          <a:prstGeom prst="rect">
            <a:avLst/>
          </a:prstGeom>
        </p:spPr>
        <p:txBody>
          <a:bodyPr wrap="none">
            <a:spAutoFit/>
          </a:bodyPr>
          <a:lstStyle/>
          <a:p>
            <a:r>
              <a:rPr lang="en-US" sz="2800" b="1" dirty="0">
                <a:latin typeface="Arial Rounded MT Bold" panose="020F0704030504030204" pitchFamily="34" charset="0"/>
              </a:rPr>
              <a:t>Sample </a:t>
            </a:r>
            <a:r>
              <a:rPr lang="en-US" sz="2800" b="1" dirty="0" smtClean="0">
                <a:latin typeface="Arial Rounded MT Bold" panose="020F0704030504030204" pitchFamily="34" charset="0"/>
              </a:rPr>
              <a:t>Evidence </a:t>
            </a:r>
            <a:r>
              <a:rPr lang="en-US" sz="2400" b="1" dirty="0" smtClean="0">
                <a:latin typeface="Arial Rounded MT Bold" panose="020F0704030504030204" pitchFamily="34" charset="0"/>
              </a:rPr>
              <a:t>– </a:t>
            </a:r>
            <a:r>
              <a:rPr lang="en-US" b="1" dirty="0" smtClean="0">
                <a:latin typeface="Arial Rounded MT Bold" panose="020F0704030504030204" pitchFamily="34" charset="0"/>
              </a:rPr>
              <a:t>page 1 of 2 </a:t>
            </a:r>
            <a:endParaRPr lang="en-US" b="1" dirty="0">
              <a:latin typeface="Arial Rounded MT Bold" panose="020F0704030504030204" pitchFamily="34" charset="0"/>
            </a:endParaRPr>
          </a:p>
        </p:txBody>
      </p:sp>
      <p:sp>
        <p:nvSpPr>
          <p:cNvPr id="11" name="Rectangle 10"/>
          <p:cNvSpPr/>
          <p:nvPr/>
        </p:nvSpPr>
        <p:spPr>
          <a:xfrm>
            <a:off x="7380910" y="1827659"/>
            <a:ext cx="1581200" cy="3693319"/>
          </a:xfrm>
          <a:prstGeom prst="rect">
            <a:avLst/>
          </a:prstGeom>
          <a:ln>
            <a:solidFill>
              <a:schemeClr val="tx1"/>
            </a:solidFill>
          </a:ln>
        </p:spPr>
        <p:txBody>
          <a:bodyPr wrap="square">
            <a:spAutoFit/>
          </a:bodyPr>
          <a:lstStyle/>
          <a:p>
            <a:r>
              <a:rPr lang="en-US" dirty="0" smtClean="0"/>
              <a:t>The student was given a word problem and was told to use function notation to determine how much smoothies will cost over a period of three days.</a:t>
            </a:r>
            <a:endParaRPr lang="en-US" dirty="0"/>
          </a:p>
        </p:txBody>
      </p:sp>
    </p:spTree>
    <p:extLst>
      <p:ext uri="{BB962C8B-B14F-4D97-AF65-F5344CB8AC3E}">
        <p14:creationId xmlns:p14="http://schemas.microsoft.com/office/powerpoint/2010/main" val="2407226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prstGeom prst="rect">
            <a:avLst/>
          </a:prstGeom>
        </p:spPr>
        <p:txBody>
          <a:bodyPr/>
          <a:lstStyle/>
          <a:p>
            <a:pPr>
              <a:defRPr/>
            </a:pPr>
            <a:fld id="{0A309326-2420-49D2-9FD5-106C6CF1F1C3}" type="slidenum">
              <a:rPr lang="en-US" smtClean="0"/>
              <a:pPr>
                <a:defRPr/>
              </a:pPr>
              <a:t>39</a:t>
            </a:fld>
            <a:endParaRPr lang="en-US" dirty="0"/>
          </a:p>
        </p:txBody>
      </p:sp>
      <p:sp>
        <p:nvSpPr>
          <p:cNvPr id="4" name="Rectangle 3"/>
          <p:cNvSpPr/>
          <p:nvPr/>
        </p:nvSpPr>
        <p:spPr>
          <a:xfrm>
            <a:off x="5018567" y="1308242"/>
            <a:ext cx="663130" cy="829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839402" y="1490239"/>
            <a:ext cx="663130" cy="829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199860" y="243214"/>
            <a:ext cx="733647" cy="267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199860" y="5952010"/>
            <a:ext cx="639543" cy="234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3"/>
          <a:stretch>
            <a:fillRect/>
          </a:stretch>
        </p:blipFill>
        <p:spPr>
          <a:xfrm>
            <a:off x="141137" y="243214"/>
            <a:ext cx="4519100" cy="6478262"/>
          </a:xfrm>
          <a:prstGeom prst="rect">
            <a:avLst/>
          </a:prstGeom>
          <a:ln>
            <a:solidFill>
              <a:schemeClr val="tx1"/>
            </a:solidFill>
          </a:ln>
        </p:spPr>
      </p:pic>
      <p:sp>
        <p:nvSpPr>
          <p:cNvPr id="15" name="Rectangle 14"/>
          <p:cNvSpPr/>
          <p:nvPr/>
        </p:nvSpPr>
        <p:spPr>
          <a:xfrm>
            <a:off x="4839402" y="323465"/>
            <a:ext cx="2037387" cy="1231106"/>
          </a:xfrm>
          <a:prstGeom prst="rect">
            <a:avLst/>
          </a:prstGeom>
        </p:spPr>
        <p:txBody>
          <a:bodyPr wrap="square">
            <a:spAutoFit/>
          </a:bodyPr>
          <a:lstStyle/>
          <a:p>
            <a:r>
              <a:rPr lang="en-US" sz="2800" b="1" dirty="0">
                <a:latin typeface="Arial Rounded MT Bold" panose="020F0704030504030204" pitchFamily="34" charset="0"/>
              </a:rPr>
              <a:t>Sample </a:t>
            </a:r>
            <a:endParaRPr lang="en-US" sz="2800" b="1" dirty="0" smtClean="0">
              <a:latin typeface="Arial Rounded MT Bold" panose="020F0704030504030204" pitchFamily="34" charset="0"/>
            </a:endParaRPr>
          </a:p>
          <a:p>
            <a:r>
              <a:rPr lang="en-US" sz="2800" b="1" dirty="0" smtClean="0">
                <a:latin typeface="Arial Rounded MT Bold" panose="020F0704030504030204" pitchFamily="34" charset="0"/>
              </a:rPr>
              <a:t>Evidence </a:t>
            </a:r>
            <a:r>
              <a:rPr lang="en-US" b="1" dirty="0" smtClean="0">
                <a:latin typeface="Arial Rounded MT Bold" panose="020F0704030504030204" pitchFamily="34" charset="0"/>
              </a:rPr>
              <a:t>– </a:t>
            </a:r>
            <a:r>
              <a:rPr lang="en-US" b="1" dirty="0">
                <a:latin typeface="Arial Rounded MT Bold" panose="020F0704030504030204" pitchFamily="34" charset="0"/>
              </a:rPr>
              <a:t>page </a:t>
            </a:r>
            <a:r>
              <a:rPr lang="en-US" b="1" dirty="0" smtClean="0">
                <a:latin typeface="Arial Rounded MT Bold" panose="020F0704030504030204" pitchFamily="34" charset="0"/>
              </a:rPr>
              <a:t>2 </a:t>
            </a:r>
            <a:r>
              <a:rPr lang="en-US" b="1" dirty="0">
                <a:latin typeface="Arial Rounded MT Bold" panose="020F0704030504030204" pitchFamily="34" charset="0"/>
              </a:rPr>
              <a:t>of 2 </a:t>
            </a:r>
          </a:p>
        </p:txBody>
      </p:sp>
      <p:sp>
        <p:nvSpPr>
          <p:cNvPr id="16" name="Rectangle 15"/>
          <p:cNvSpPr/>
          <p:nvPr/>
        </p:nvSpPr>
        <p:spPr>
          <a:xfrm>
            <a:off x="5018567" y="2102173"/>
            <a:ext cx="3350733" cy="1200329"/>
          </a:xfrm>
          <a:prstGeom prst="rect">
            <a:avLst/>
          </a:prstGeom>
          <a:ln>
            <a:solidFill>
              <a:schemeClr val="tx1"/>
            </a:solidFill>
          </a:ln>
        </p:spPr>
        <p:txBody>
          <a:bodyPr wrap="square">
            <a:spAutoFit/>
          </a:bodyPr>
          <a:lstStyle/>
          <a:p>
            <a:r>
              <a:rPr lang="en-US" dirty="0"/>
              <a:t>T</a:t>
            </a:r>
            <a:r>
              <a:rPr lang="en-US" dirty="0" smtClean="0"/>
              <a:t>he student was given a laminated worksheet and was asked to use manipulatives to make the calculations.</a:t>
            </a:r>
            <a:endParaRPr lang="en-US" dirty="0"/>
          </a:p>
        </p:txBody>
      </p:sp>
    </p:spTree>
    <p:extLst>
      <p:ext uri="{BB962C8B-B14F-4D97-AF65-F5344CB8AC3E}">
        <p14:creationId xmlns:p14="http://schemas.microsoft.com/office/powerpoint/2010/main" val="1878739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Questions &amp; Answers</a:t>
            </a:r>
            <a:endParaRPr lang="en-US" dirty="0"/>
          </a:p>
        </p:txBody>
      </p:sp>
      <p:sp>
        <p:nvSpPr>
          <p:cNvPr id="7" name="Content Placeholder 6"/>
          <p:cNvSpPr txBox="1">
            <a:spLocks noGrp="1"/>
          </p:cNvSpPr>
          <p:nvPr>
            <p:ph idx="1"/>
          </p:nvPr>
        </p:nvSpPr>
        <p:spPr>
          <a:xfrm>
            <a:off x="628650" y="1825624"/>
            <a:ext cx="7886700" cy="3274409"/>
          </a:xfrm>
        </p:spPr>
        <p:txBody>
          <a:bodyPr>
            <a:normAutofit/>
          </a:bodyPr>
          <a:lstStyle/>
          <a:p>
            <a:pPr marL="0" indent="0">
              <a:buNone/>
            </a:pPr>
            <a:r>
              <a:rPr lang="en-US" dirty="0" smtClean="0"/>
              <a:t>You are invited to submit questions you may have using the “Questions” feature of the GoToWebinar anytime throughout each session.  </a:t>
            </a:r>
          </a:p>
          <a:p>
            <a:pPr marL="0" indent="0">
              <a:buNone/>
            </a:pPr>
            <a:endParaRPr lang="en-US" dirty="0" smtClean="0"/>
          </a:p>
          <a:p>
            <a:pPr marL="0" indent="0">
              <a:buNone/>
            </a:pPr>
            <a:r>
              <a:rPr lang="en-US" dirty="0" smtClean="0"/>
              <a:t>The “Questions” feature will be monitored throughout the session and questions will be addressed. </a:t>
            </a:r>
          </a:p>
          <a:p>
            <a:pPr marL="0" indent="0">
              <a:buNone/>
            </a:pPr>
            <a:endParaRPr lang="en-US" dirty="0"/>
          </a:p>
        </p:txBody>
      </p:sp>
      <p:sp>
        <p:nvSpPr>
          <p:cNvPr id="2" name="Slide Number Placeholder 1"/>
          <p:cNvSpPr>
            <a:spLocks noGrp="1"/>
          </p:cNvSpPr>
          <p:nvPr>
            <p:ph type="sldNum" sz="quarter" idx="4"/>
          </p:nvPr>
        </p:nvSpPr>
        <p:spPr/>
        <p:txBody>
          <a:bodyPr/>
          <a:lstStyle/>
          <a:p>
            <a:fld id="{8A09669B-4FA0-413A-AFA7-5B107AF457D8}" type="slidenum">
              <a:rPr lang="en-US" smtClean="0"/>
              <a:pPr/>
              <a:t>4</a:t>
            </a:fld>
            <a:endParaRPr lang="en-US" dirty="0"/>
          </a:p>
        </p:txBody>
      </p:sp>
    </p:spTree>
    <p:extLst>
      <p:ext uri="{BB962C8B-B14F-4D97-AF65-F5344CB8AC3E}">
        <p14:creationId xmlns:p14="http://schemas.microsoft.com/office/powerpoint/2010/main" val="5712462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smtClean="0"/>
              <a:t>Contact Information</a:t>
            </a:r>
          </a:p>
        </p:txBody>
      </p:sp>
      <p:sp>
        <p:nvSpPr>
          <p:cNvPr id="68611" name="Rectangle 3"/>
          <p:cNvSpPr>
            <a:spLocks noGrp="1" noChangeArrowheads="1"/>
          </p:cNvSpPr>
          <p:nvPr>
            <p:ph idx="1"/>
          </p:nvPr>
        </p:nvSpPr>
        <p:spPr/>
        <p:txBody>
          <a:bodyPr/>
          <a:lstStyle/>
          <a:p>
            <a:pPr marL="0" indent="0">
              <a:buNone/>
            </a:pPr>
            <a:r>
              <a:rPr lang="en-US" sz="3200" dirty="0"/>
              <a:t>Questions about </a:t>
            </a:r>
            <a:r>
              <a:rPr lang="en-US" sz="3200" dirty="0" smtClean="0"/>
              <a:t>how to administer </a:t>
            </a:r>
            <a:r>
              <a:rPr lang="en-US" sz="3200" dirty="0"/>
              <a:t>the GAA? </a:t>
            </a:r>
          </a:p>
          <a:p>
            <a:r>
              <a:rPr lang="en-US" dirty="0" smtClean="0"/>
              <a:t>GaDOE Assessment Administration Division </a:t>
            </a:r>
          </a:p>
          <a:p>
            <a:pPr lvl="1"/>
            <a:r>
              <a:rPr lang="en-US" dirty="0" smtClean="0"/>
              <a:t>(800) 634-4106</a:t>
            </a:r>
          </a:p>
          <a:p>
            <a:pPr marL="457200" lvl="1" indent="0">
              <a:buNone/>
            </a:pPr>
            <a:endParaRPr lang="en-US" dirty="0" smtClean="0"/>
          </a:p>
          <a:p>
            <a:r>
              <a:rPr lang="en-US" dirty="0" smtClean="0"/>
              <a:t>Deborah Houston, Assessment Specialist</a:t>
            </a:r>
          </a:p>
          <a:p>
            <a:pPr lvl="1"/>
            <a:r>
              <a:rPr lang="en-US" dirty="0" smtClean="0"/>
              <a:t>(404) 657-0251 </a:t>
            </a:r>
          </a:p>
          <a:p>
            <a:pPr lvl="1"/>
            <a:r>
              <a:rPr lang="en-US" dirty="0" smtClean="0"/>
              <a:t>dhouston@doe.k12.ga.us</a:t>
            </a:r>
          </a:p>
          <a:p>
            <a:endParaRPr lang="en-US" dirty="0" smtClean="0"/>
          </a:p>
          <a:p>
            <a:endParaRPr lang="en-US" dirty="0" smtClean="0"/>
          </a:p>
        </p:txBody>
      </p:sp>
      <p:sp>
        <p:nvSpPr>
          <p:cNvPr id="4" name="Slide Number Placeholder 3"/>
          <p:cNvSpPr>
            <a:spLocks noGrp="1"/>
          </p:cNvSpPr>
          <p:nvPr>
            <p:ph type="sldNum" sz="quarter" idx="4"/>
          </p:nvPr>
        </p:nvSpPr>
        <p:spPr/>
        <p:txBody>
          <a:bodyPr/>
          <a:lstStyle/>
          <a:p>
            <a:fld id="{3D45E90E-7AA7-4135-BF48-E71B508DA412}" type="slidenum">
              <a:rPr lang="en-US" smtClean="0"/>
              <a:pPr/>
              <a:t>40</a:t>
            </a:fld>
            <a:endParaRPr lang="en-US" dirty="0"/>
          </a:p>
        </p:txBody>
      </p:sp>
    </p:spTree>
    <p:extLst>
      <p:ext uri="{BB962C8B-B14F-4D97-AF65-F5344CB8AC3E}">
        <p14:creationId xmlns:p14="http://schemas.microsoft.com/office/powerpoint/2010/main" val="161588277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a:lstStyle/>
          <a:p>
            <a:r>
              <a:rPr lang="en-US" dirty="0" smtClean="0"/>
              <a:t>Contact Information</a:t>
            </a:r>
          </a:p>
        </p:txBody>
      </p:sp>
      <p:sp>
        <p:nvSpPr>
          <p:cNvPr id="69635" name="Rectangle 3"/>
          <p:cNvSpPr>
            <a:spLocks noGrp="1"/>
          </p:cNvSpPr>
          <p:nvPr>
            <p:ph idx="1"/>
          </p:nvPr>
        </p:nvSpPr>
        <p:spPr/>
        <p:txBody>
          <a:bodyPr>
            <a:normAutofit/>
          </a:bodyPr>
          <a:lstStyle/>
          <a:p>
            <a:pPr marL="0" indent="0">
              <a:buNone/>
            </a:pPr>
            <a:r>
              <a:rPr lang="en-US" sz="3200" dirty="0" smtClean="0"/>
              <a:t>Need</a:t>
            </a:r>
            <a:r>
              <a:rPr lang="en-US" sz="3200" dirty="0" smtClean="0">
                <a:solidFill>
                  <a:srgbClr val="FF0000"/>
                </a:solidFill>
              </a:rPr>
              <a:t> </a:t>
            </a:r>
            <a:r>
              <a:rPr lang="en-US" sz="3200" dirty="0"/>
              <a:t>information about access to the state-mandated content standards for students with significant cognitive disabilities?</a:t>
            </a:r>
          </a:p>
          <a:p>
            <a:pPr marL="0" indent="0">
              <a:buNone/>
            </a:pPr>
            <a:endParaRPr lang="en-US" dirty="0" smtClean="0"/>
          </a:p>
          <a:p>
            <a:r>
              <a:rPr lang="en-US" dirty="0" smtClean="0"/>
              <a:t>Kayse Harshaw, Division for Special Education Services</a:t>
            </a:r>
          </a:p>
          <a:p>
            <a:pPr lvl="1"/>
            <a:r>
              <a:rPr lang="en-US" dirty="0" smtClean="0"/>
              <a:t>(404) 463-5281  </a:t>
            </a:r>
          </a:p>
          <a:p>
            <a:pPr lvl="1"/>
            <a:r>
              <a:rPr lang="en-US" dirty="0" smtClean="0">
                <a:hlinkClick r:id="rId3"/>
              </a:rPr>
              <a:t>sharshaw@doe.k12.ga.us</a:t>
            </a:r>
            <a:r>
              <a:rPr lang="en-US" dirty="0" smtClean="0"/>
              <a:t> </a:t>
            </a:r>
            <a:r>
              <a:rPr lang="en-US" sz="2400" dirty="0" smtClean="0"/>
              <a:t>        </a:t>
            </a:r>
          </a:p>
          <a:p>
            <a:pPr lvl="1"/>
            <a:r>
              <a:rPr lang="en-US" sz="2400" dirty="0" smtClean="0">
                <a:hlinkClick r:id="rId4"/>
              </a:rPr>
              <a:t>kharshaw@doe.k12.ga.us</a:t>
            </a:r>
            <a:endParaRPr lang="en-US" sz="2400" dirty="0" smtClean="0"/>
          </a:p>
          <a:p>
            <a:pPr lvl="3"/>
            <a:endParaRPr lang="en-US" dirty="0" smtClean="0"/>
          </a:p>
          <a:p>
            <a:pPr lvl="3"/>
            <a:endParaRPr lang="en-US" dirty="0" smtClean="0"/>
          </a:p>
          <a:p>
            <a:pPr lvl="3"/>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4"/>
          </p:nvPr>
        </p:nvSpPr>
        <p:spPr/>
        <p:txBody>
          <a:bodyPr/>
          <a:lstStyle/>
          <a:p>
            <a:fld id="{B4DFF5A2-4CC2-43DC-8B3B-CF2A7B3CCB2C}" type="slidenum">
              <a:rPr lang="en-US" smtClean="0"/>
              <a:pPr/>
              <a:t>41</a:t>
            </a:fld>
            <a:endParaRPr lang="en-US" dirty="0"/>
          </a:p>
        </p:txBody>
      </p:sp>
    </p:spTree>
    <p:extLst>
      <p:ext uri="{BB962C8B-B14F-4D97-AF65-F5344CB8AC3E}">
        <p14:creationId xmlns:p14="http://schemas.microsoft.com/office/powerpoint/2010/main" val="67803658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a:lstStyle/>
          <a:p>
            <a:r>
              <a:rPr lang="en-US" dirty="0" smtClean="0"/>
              <a:t>Contact Information</a:t>
            </a:r>
          </a:p>
        </p:txBody>
      </p:sp>
      <p:sp>
        <p:nvSpPr>
          <p:cNvPr id="69635" name="Rectangle 3"/>
          <p:cNvSpPr>
            <a:spLocks noGrp="1"/>
          </p:cNvSpPr>
          <p:nvPr>
            <p:ph idx="1"/>
          </p:nvPr>
        </p:nvSpPr>
        <p:spPr/>
        <p:txBody>
          <a:bodyPr/>
          <a:lstStyle/>
          <a:p>
            <a:pPr marL="0" indent="0">
              <a:buNone/>
            </a:pPr>
            <a:r>
              <a:rPr lang="en-US" sz="3200" dirty="0"/>
              <a:t>Questions About Materials, Distribution, or Collection?</a:t>
            </a:r>
          </a:p>
          <a:p>
            <a:endParaRPr lang="en-US" dirty="0" smtClean="0"/>
          </a:p>
          <a:p>
            <a:r>
              <a:rPr lang="en-US" dirty="0" smtClean="0"/>
              <a:t>Questar’s GAA Customer Service</a:t>
            </a:r>
          </a:p>
          <a:p>
            <a:pPr lvl="1"/>
            <a:r>
              <a:rPr lang="en-US" dirty="0" smtClean="0"/>
              <a:t>(866) 997-0698</a:t>
            </a:r>
          </a:p>
          <a:p>
            <a:pPr lvl="1"/>
            <a:r>
              <a:rPr lang="en-US" dirty="0" smtClean="0"/>
              <a:t>GA@QuestarAI.com</a:t>
            </a:r>
          </a:p>
          <a:p>
            <a:pPr lvl="3"/>
            <a:endParaRPr lang="en-US" dirty="0" smtClean="0"/>
          </a:p>
          <a:p>
            <a:pPr lvl="3"/>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4"/>
          </p:nvPr>
        </p:nvSpPr>
        <p:spPr/>
        <p:txBody>
          <a:bodyPr/>
          <a:lstStyle/>
          <a:p>
            <a:fld id="{B4DFF5A2-4CC2-43DC-8B3B-CF2A7B3CCB2C}" type="slidenum">
              <a:rPr lang="en-US" smtClean="0"/>
              <a:pPr/>
              <a:t>42</a:t>
            </a:fld>
            <a:endParaRPr lang="en-US" dirty="0"/>
          </a:p>
        </p:txBody>
      </p:sp>
    </p:spTree>
    <p:extLst>
      <p:ext uri="{BB962C8B-B14F-4D97-AF65-F5344CB8AC3E}">
        <p14:creationId xmlns:p14="http://schemas.microsoft.com/office/powerpoint/2010/main" val="90668042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Webinar Survey</a:t>
            </a:r>
            <a:endParaRPr lang="en-US" dirty="0"/>
          </a:p>
        </p:txBody>
      </p:sp>
      <p:sp>
        <p:nvSpPr>
          <p:cNvPr id="7" name="Content Placeholder 6"/>
          <p:cNvSpPr txBox="1">
            <a:spLocks noGrp="1"/>
          </p:cNvSpPr>
          <p:nvPr>
            <p:ph idx="1"/>
          </p:nvPr>
        </p:nvSpPr>
        <p:spPr/>
        <p:txBody>
          <a:bodyPr/>
          <a:lstStyle/>
          <a:p>
            <a:pPr marL="0" indent="0">
              <a:buNone/>
            </a:pPr>
            <a:endParaRPr lang="en-US" dirty="0" smtClean="0"/>
          </a:p>
          <a:p>
            <a:pPr marL="0" indent="0">
              <a:buNone/>
            </a:pPr>
            <a:r>
              <a:rPr lang="en-US" dirty="0" smtClean="0"/>
              <a:t>We Want your Feedback!  </a:t>
            </a:r>
          </a:p>
          <a:p>
            <a:pPr marL="0" indent="0">
              <a:buNone/>
            </a:pPr>
            <a:r>
              <a:rPr lang="en-US" dirty="0" smtClean="0"/>
              <a:t>Please use the below link to provide feedback regarding this GAA training session.  </a:t>
            </a:r>
            <a:endParaRPr lang="en-US" dirty="0"/>
          </a:p>
        </p:txBody>
      </p:sp>
      <p:sp>
        <p:nvSpPr>
          <p:cNvPr id="2" name="Slide Number Placeholder 1"/>
          <p:cNvSpPr>
            <a:spLocks noGrp="1"/>
          </p:cNvSpPr>
          <p:nvPr>
            <p:ph type="sldNum" sz="quarter" idx="4"/>
          </p:nvPr>
        </p:nvSpPr>
        <p:spPr/>
        <p:txBody>
          <a:bodyPr/>
          <a:lstStyle/>
          <a:p>
            <a:fld id="{8A09669B-4FA0-413A-AFA7-5B107AF457D8}" type="slidenum">
              <a:rPr lang="en-US" smtClean="0"/>
              <a:pPr/>
              <a:t>43</a:t>
            </a:fld>
            <a:endParaRPr lang="en-US" dirty="0"/>
          </a:p>
        </p:txBody>
      </p:sp>
      <p:sp>
        <p:nvSpPr>
          <p:cNvPr id="3" name="Rectangle 2"/>
          <p:cNvSpPr/>
          <p:nvPr/>
        </p:nvSpPr>
        <p:spPr>
          <a:xfrm>
            <a:off x="201879" y="3822473"/>
            <a:ext cx="8740239" cy="1692771"/>
          </a:xfrm>
          <a:prstGeom prst="rect">
            <a:avLst/>
          </a:prstGeom>
        </p:spPr>
        <p:txBody>
          <a:bodyPr wrap="square">
            <a:spAutoFit/>
          </a:bodyPr>
          <a:lstStyle/>
          <a:p>
            <a:pPr lvl="0" algn="ctr"/>
            <a:endParaRPr lang="en-US" sz="2800" u="sng" dirty="0" smtClean="0"/>
          </a:p>
          <a:p>
            <a:pPr algn="ctr"/>
            <a:r>
              <a:rPr lang="en-US" sz="2800" u="sng" dirty="0">
                <a:hlinkClick r:id="rId3"/>
              </a:rPr>
              <a:t>http://gadoe.org/surveys/AsAc-H8PBVZM</a:t>
            </a:r>
            <a:r>
              <a:rPr lang="en-US" sz="2400" dirty="0"/>
              <a:t>  </a:t>
            </a:r>
          </a:p>
          <a:p>
            <a:pPr lvl="0" algn="ctr"/>
            <a:endParaRPr lang="en-US" sz="2400" u="sng" dirty="0"/>
          </a:p>
          <a:p>
            <a:pPr lvl="0" algn="ctr"/>
            <a:endParaRPr lang="en-US" sz="2400" dirty="0"/>
          </a:p>
        </p:txBody>
      </p:sp>
    </p:spTree>
    <p:extLst>
      <p:ext uri="{BB962C8B-B14F-4D97-AF65-F5344CB8AC3E}">
        <p14:creationId xmlns:p14="http://schemas.microsoft.com/office/powerpoint/2010/main" val="422131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GAA 2016-2017</a:t>
            </a:r>
            <a:br>
              <a:rPr lang="en-US" dirty="0" smtClean="0"/>
            </a:br>
            <a:r>
              <a:rPr lang="en-US" dirty="0" smtClean="0"/>
              <a:t>Key Dates</a:t>
            </a:r>
            <a:endParaRPr lang="en-US" dirty="0"/>
          </a:p>
        </p:txBody>
      </p:sp>
      <p:sp>
        <p:nvSpPr>
          <p:cNvPr id="3" name="Content Placeholder 2"/>
          <p:cNvSpPr>
            <a:spLocks noGrp="1"/>
          </p:cNvSpPr>
          <p:nvPr>
            <p:ph idx="1"/>
          </p:nvPr>
        </p:nvSpPr>
        <p:spPr>
          <a:xfrm>
            <a:off x="628649" y="1825625"/>
            <a:ext cx="8277355" cy="4351338"/>
          </a:xfrm>
        </p:spPr>
        <p:txBody>
          <a:bodyPr/>
          <a:lstStyle/>
          <a:p>
            <a:r>
              <a:rPr lang="en-US" b="1" dirty="0" smtClean="0"/>
              <a:t>August 30 – September </a:t>
            </a:r>
            <a:r>
              <a:rPr lang="en-US" b="1" dirty="0"/>
              <a:t>2, 2016</a:t>
            </a:r>
            <a:r>
              <a:rPr lang="en-US" dirty="0"/>
              <a:t>: </a:t>
            </a:r>
            <a:endParaRPr lang="en-US" dirty="0" smtClean="0"/>
          </a:p>
          <a:p>
            <a:pPr lvl="1"/>
            <a:r>
              <a:rPr lang="en-US" dirty="0" smtClean="0"/>
              <a:t>Manuals</a:t>
            </a:r>
            <a:r>
              <a:rPr lang="en-US" dirty="0"/>
              <a:t>, Administration </a:t>
            </a:r>
            <a:r>
              <a:rPr lang="en-US" dirty="0" smtClean="0"/>
              <a:t>forms</a:t>
            </a:r>
            <a:r>
              <a:rPr lang="en-US" dirty="0"/>
              <a:t>, and </a:t>
            </a:r>
            <a:r>
              <a:rPr lang="en-US" dirty="0" smtClean="0"/>
              <a:t>binders arrive </a:t>
            </a:r>
          </a:p>
          <a:p>
            <a:r>
              <a:rPr lang="en-US" b="1" dirty="0" smtClean="0"/>
              <a:t>September 6, 2016 – March 24, 2017</a:t>
            </a:r>
            <a:r>
              <a:rPr lang="en-US" dirty="0" smtClean="0"/>
              <a:t>:</a:t>
            </a:r>
            <a:r>
              <a:rPr lang="en-US" dirty="0"/>
              <a:t> </a:t>
            </a:r>
            <a:r>
              <a:rPr lang="en-US" dirty="0" smtClean="0"/>
              <a:t>   </a:t>
            </a:r>
          </a:p>
          <a:p>
            <a:pPr lvl="1"/>
            <a:r>
              <a:rPr lang="en-US" dirty="0" smtClean="0"/>
              <a:t>Administration window</a:t>
            </a:r>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fld id="{C81DA8BC-CA76-42E6-AB54-A8B3CC0F8B1D}" type="slidenum">
              <a:rPr lang="en-US" smtClean="0"/>
              <a:pPr/>
              <a:t>5</a:t>
            </a:fld>
            <a:endParaRPr lang="en-US" dirty="0"/>
          </a:p>
        </p:txBody>
      </p:sp>
    </p:spTree>
    <p:extLst>
      <p:ext uri="{BB962C8B-B14F-4D97-AF65-F5344CB8AC3E}">
        <p14:creationId xmlns:p14="http://schemas.microsoft.com/office/powerpoint/2010/main" val="1173385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dirty="0" smtClean="0"/>
              <a:t>Topics in this Presentation</a:t>
            </a:r>
          </a:p>
        </p:txBody>
      </p:sp>
      <p:sp>
        <p:nvSpPr>
          <p:cNvPr id="8196" name="Rectangle 3"/>
          <p:cNvSpPr>
            <a:spLocks noGrp="1" noChangeArrowheads="1"/>
          </p:cNvSpPr>
          <p:nvPr>
            <p:ph idx="1"/>
          </p:nvPr>
        </p:nvSpPr>
        <p:spPr>
          <a:xfrm>
            <a:off x="304799" y="1825625"/>
            <a:ext cx="8546123" cy="4351338"/>
          </a:xfrm>
        </p:spPr>
        <p:txBody>
          <a:bodyPr>
            <a:normAutofit fontScale="92500" lnSpcReduction="20000"/>
          </a:bodyPr>
          <a:lstStyle/>
          <a:p>
            <a:r>
              <a:rPr lang="en-US" dirty="0" smtClean="0"/>
              <a:t>It is designed to inform: </a:t>
            </a:r>
          </a:p>
          <a:p>
            <a:pPr lvl="1"/>
            <a:r>
              <a:rPr lang="en-US" u="sng" dirty="0" smtClean="0"/>
              <a:t>High school teachers</a:t>
            </a:r>
            <a:r>
              <a:rPr lang="en-US" dirty="0" smtClean="0"/>
              <a:t> who administer the GAA</a:t>
            </a:r>
          </a:p>
          <a:p>
            <a:pPr lvl="1"/>
            <a:r>
              <a:rPr lang="en-US" dirty="0" smtClean="0"/>
              <a:t>Peer reviewers and designated </a:t>
            </a:r>
            <a:r>
              <a:rPr lang="en-US" dirty="0"/>
              <a:t>t</a:t>
            </a:r>
            <a:r>
              <a:rPr lang="en-US" dirty="0" smtClean="0"/>
              <a:t>rainers</a:t>
            </a:r>
          </a:p>
          <a:p>
            <a:pPr lvl="1"/>
            <a:r>
              <a:rPr lang="en-US" dirty="0" smtClean="0"/>
              <a:t>Special </a:t>
            </a:r>
            <a:r>
              <a:rPr lang="en-US" dirty="0"/>
              <a:t>e</a:t>
            </a:r>
            <a:r>
              <a:rPr lang="en-US" dirty="0" smtClean="0"/>
              <a:t>ducation directors</a:t>
            </a:r>
          </a:p>
          <a:p>
            <a:pPr lvl="1"/>
            <a:r>
              <a:rPr lang="en-US" dirty="0" smtClean="0"/>
              <a:t>Test coordinators</a:t>
            </a:r>
          </a:p>
          <a:p>
            <a:pPr lvl="1"/>
            <a:r>
              <a:rPr lang="en-US" dirty="0" smtClean="0"/>
              <a:t>Building administrators</a:t>
            </a:r>
            <a:endParaRPr lang="en-US" dirty="0"/>
          </a:p>
          <a:p>
            <a:r>
              <a:rPr lang="en-US" dirty="0"/>
              <a:t>Topics in this training </a:t>
            </a:r>
            <a:r>
              <a:rPr lang="en-US" dirty="0" smtClean="0"/>
              <a:t>session:</a:t>
            </a:r>
            <a:endParaRPr lang="en-US" dirty="0"/>
          </a:p>
          <a:p>
            <a:pPr lvl="1"/>
            <a:r>
              <a:rPr lang="en-US" dirty="0"/>
              <a:t>Overview of HS </a:t>
            </a:r>
            <a:r>
              <a:rPr lang="en-US" dirty="0" smtClean="0"/>
              <a:t>Mathematics Content Standards</a:t>
            </a:r>
            <a:endParaRPr lang="en-US" dirty="0"/>
          </a:p>
          <a:p>
            <a:pPr marL="457200" lvl="1" indent="0">
              <a:buNone/>
            </a:pPr>
            <a:r>
              <a:rPr lang="en-US" dirty="0" smtClean="0"/>
              <a:t>    </a:t>
            </a:r>
            <a:r>
              <a:rPr lang="en-US" sz="2200" dirty="0" smtClean="0"/>
              <a:t>(New </a:t>
            </a:r>
            <a:r>
              <a:rPr lang="en-US" sz="2200" dirty="0"/>
              <a:t>curricula for HS </a:t>
            </a:r>
            <a:r>
              <a:rPr lang="en-US" sz="2200" dirty="0" smtClean="0"/>
              <a:t>students)</a:t>
            </a:r>
            <a:endParaRPr lang="en-US" sz="2200" dirty="0"/>
          </a:p>
          <a:p>
            <a:pPr lvl="2"/>
            <a:r>
              <a:rPr lang="en-US" sz="2100" dirty="0"/>
              <a:t>Coordinate Algebra (Math Entry 1) and Analytic Geometry (Math Entry 2) </a:t>
            </a:r>
          </a:p>
          <a:p>
            <a:pPr marL="1371600" lvl="3" indent="0">
              <a:buNone/>
            </a:pPr>
            <a:r>
              <a:rPr lang="en-US" sz="2100" u="sng" dirty="0"/>
              <a:t>OR</a:t>
            </a:r>
          </a:p>
          <a:p>
            <a:pPr lvl="2"/>
            <a:r>
              <a:rPr lang="en-US" sz="2100" dirty="0"/>
              <a:t>Algebra I (Math Entry 1) and Geometry (Math Entry 2)</a:t>
            </a:r>
          </a:p>
          <a:p>
            <a:pPr lvl="1"/>
            <a:r>
              <a:rPr lang="en-US" dirty="0"/>
              <a:t>Sample </a:t>
            </a:r>
            <a:r>
              <a:rPr lang="en-US" dirty="0" smtClean="0"/>
              <a:t>Mathematics tasks</a:t>
            </a:r>
            <a:endParaRPr lang="en-US" dirty="0"/>
          </a:p>
        </p:txBody>
      </p:sp>
      <p:sp>
        <p:nvSpPr>
          <p:cNvPr id="2" name="Slide Number Placeholder 1"/>
          <p:cNvSpPr>
            <a:spLocks noGrp="1"/>
          </p:cNvSpPr>
          <p:nvPr>
            <p:ph type="sldNum" sz="quarter" idx="4"/>
          </p:nvPr>
        </p:nvSpPr>
        <p:spPr/>
        <p:txBody>
          <a:bodyPr/>
          <a:lstStyle/>
          <a:p>
            <a:fld id="{8A09669B-4FA0-413A-AFA7-5B107AF457D8}" type="slidenum">
              <a:rPr lang="en-US" smtClean="0"/>
              <a:pPr/>
              <a:t>6</a:t>
            </a:fld>
            <a:endParaRPr lang="en-US" dirty="0"/>
          </a:p>
        </p:txBody>
      </p:sp>
    </p:spTree>
    <p:extLst>
      <p:ext uri="{BB962C8B-B14F-4D97-AF65-F5344CB8AC3E}">
        <p14:creationId xmlns:p14="http://schemas.microsoft.com/office/powerpoint/2010/main" val="2210563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Requirements</a:t>
            </a:r>
            <a:endParaRPr lang="en-US" dirty="0"/>
          </a:p>
        </p:txBody>
      </p:sp>
      <p:sp>
        <p:nvSpPr>
          <p:cNvPr id="6" name="Content Placeholder 5"/>
          <p:cNvSpPr>
            <a:spLocks noGrp="1"/>
          </p:cNvSpPr>
          <p:nvPr>
            <p:ph idx="1"/>
          </p:nvPr>
        </p:nvSpPr>
        <p:spPr/>
        <p:txBody>
          <a:bodyPr/>
          <a:lstStyle/>
          <a:p>
            <a:r>
              <a:rPr lang="en-US" dirty="0" smtClean="0"/>
              <a:t>States must ensure that all students, including students with significant cognitive disabilities, have access to challenging academic standards.</a:t>
            </a:r>
          </a:p>
          <a:p>
            <a:r>
              <a:rPr lang="en-US" dirty="0" smtClean="0"/>
              <a:t>The GAA ensures that all students have the opportunity to learn. </a:t>
            </a:r>
          </a:p>
        </p:txBody>
      </p:sp>
      <p:sp>
        <p:nvSpPr>
          <p:cNvPr id="3" name="Slide Number Placeholder 2"/>
          <p:cNvSpPr>
            <a:spLocks noGrp="1"/>
          </p:cNvSpPr>
          <p:nvPr>
            <p:ph type="sldNum" sz="quarter" idx="4"/>
          </p:nvPr>
        </p:nvSpPr>
        <p:spPr/>
        <p:txBody>
          <a:bodyPr/>
          <a:lstStyle/>
          <a:p>
            <a:fld id="{0A309326-2420-49D2-9FD5-106C6CF1F1C3}" type="slidenum">
              <a:rPr lang="en-US" smtClean="0"/>
              <a:pPr/>
              <a:t>7</a:t>
            </a:fld>
            <a:endParaRPr lang="en-US" dirty="0"/>
          </a:p>
        </p:txBody>
      </p:sp>
    </p:spTree>
    <p:extLst>
      <p:ext uri="{BB962C8B-B14F-4D97-AF65-F5344CB8AC3E}">
        <p14:creationId xmlns:p14="http://schemas.microsoft.com/office/powerpoint/2010/main" val="2554314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Requirements for all GAA entries</a:t>
            </a:r>
            <a:endParaRPr lang="en-US" dirty="0"/>
          </a:p>
        </p:txBody>
      </p:sp>
      <p:sp>
        <p:nvSpPr>
          <p:cNvPr id="6" name="Content Placeholder 5"/>
          <p:cNvSpPr>
            <a:spLocks noGrp="1"/>
          </p:cNvSpPr>
          <p:nvPr>
            <p:ph idx="1"/>
          </p:nvPr>
        </p:nvSpPr>
        <p:spPr/>
        <p:txBody>
          <a:bodyPr>
            <a:normAutofit lnSpcReduction="10000"/>
          </a:bodyPr>
          <a:lstStyle/>
          <a:p>
            <a:r>
              <a:rPr lang="en-US" dirty="0" smtClean="0"/>
              <a:t>The Georgia Alternate Assessment was designed with the assistance of Georgia general and special educators. It is a portfolio-based assessment which allows students to show their progress in acquiring skills and knowledge aligned to the Georgia content standards in English Language Arts, Mathematics, Science and Social Studies. </a:t>
            </a:r>
          </a:p>
          <a:p>
            <a:r>
              <a:rPr lang="en-US" dirty="0" smtClean="0"/>
              <a:t>Teachers collect evidence of student work during two collection periods. Collection Period 1 represents a student’s baseline skill level. Collection Period 2 provides evidence of a student’s achievement/progress.</a:t>
            </a:r>
            <a:endParaRPr lang="en-US" dirty="0"/>
          </a:p>
        </p:txBody>
      </p:sp>
      <p:sp>
        <p:nvSpPr>
          <p:cNvPr id="3" name="Slide Number Placeholder 2"/>
          <p:cNvSpPr>
            <a:spLocks noGrp="1"/>
          </p:cNvSpPr>
          <p:nvPr>
            <p:ph type="sldNum" sz="quarter" idx="4"/>
          </p:nvPr>
        </p:nvSpPr>
        <p:spPr/>
        <p:txBody>
          <a:bodyPr/>
          <a:lstStyle/>
          <a:p>
            <a:fld id="{0A309326-2420-49D2-9FD5-106C6CF1F1C3}" type="slidenum">
              <a:rPr lang="en-US" smtClean="0"/>
              <a:pPr/>
              <a:t>8</a:t>
            </a:fld>
            <a:endParaRPr lang="en-US" dirty="0"/>
          </a:p>
        </p:txBody>
      </p:sp>
    </p:spTree>
    <p:extLst>
      <p:ext uri="{BB962C8B-B14F-4D97-AF65-F5344CB8AC3E}">
        <p14:creationId xmlns:p14="http://schemas.microsoft.com/office/powerpoint/2010/main" val="4070820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3888" y="1709740"/>
            <a:ext cx="8294644" cy="2273538"/>
          </a:xfrm>
        </p:spPr>
        <p:txBody>
          <a:bodyPr>
            <a:normAutofit fontScale="90000"/>
          </a:bodyPr>
          <a:lstStyle/>
          <a:p>
            <a:pPr algn="ctr"/>
            <a:r>
              <a:rPr lang="en-US" dirty="0"/>
              <a:t>Overview of HS Mathematics Content Standards</a:t>
            </a:r>
          </a:p>
        </p:txBody>
      </p:sp>
      <p:sp>
        <p:nvSpPr>
          <p:cNvPr id="4" name="Slide Number Placeholder 3"/>
          <p:cNvSpPr>
            <a:spLocks noGrp="1"/>
          </p:cNvSpPr>
          <p:nvPr>
            <p:ph type="sldNum" sz="quarter" idx="4"/>
          </p:nvPr>
        </p:nvSpPr>
        <p:spPr/>
        <p:txBody>
          <a:bodyPr/>
          <a:lstStyle/>
          <a:p>
            <a:fld id="{2422CBAF-3407-4E68-B5DA-EBC37C88E876}" type="slidenum">
              <a:rPr lang="en-US" smtClean="0"/>
              <a:pPr/>
              <a:t>9</a:t>
            </a:fld>
            <a:endParaRPr lang="en-US" dirty="0"/>
          </a:p>
        </p:txBody>
      </p:sp>
    </p:spTree>
    <p:extLst>
      <p:ext uri="{BB962C8B-B14F-4D97-AF65-F5344CB8AC3E}">
        <p14:creationId xmlns:p14="http://schemas.microsoft.com/office/powerpoint/2010/main" val="312500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GaDOE-PowerPoint-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3" id="{62000BF3-7C5F-4A33-8798-7C1A45CA7D7F}" vid="{BDD6AAF2-861E-4A7F-B14E-1F06B54135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Props1.xml><?xml version="1.0" encoding="utf-8"?>
<ds:datastoreItem xmlns:ds="http://schemas.openxmlformats.org/officeDocument/2006/customXml" ds:itemID="{A5FCE877-A258-4A83-98D2-844FC2FBF7C0}"/>
</file>

<file path=customXml/itemProps2.xml><?xml version="1.0" encoding="utf-8"?>
<ds:datastoreItem xmlns:ds="http://schemas.openxmlformats.org/officeDocument/2006/customXml" ds:itemID="{1CF00EE7-5F6E-409F-88CA-8BEF9EFD5F4F}"/>
</file>

<file path=customXml/itemProps3.xml><?xml version="1.0" encoding="utf-8"?>
<ds:datastoreItem xmlns:ds="http://schemas.openxmlformats.org/officeDocument/2006/customXml" ds:itemID="{C088A7C3-2BB5-4A18-898A-30CE89B2372C}"/>
</file>

<file path=docProps/app.xml><?xml version="1.0" encoding="utf-8"?>
<Properties xmlns="http://schemas.openxmlformats.org/officeDocument/2006/extended-properties" xmlns:vt="http://schemas.openxmlformats.org/officeDocument/2006/docPropsVTypes">
  <Template/>
  <TotalTime>1504</TotalTime>
  <Words>2315</Words>
  <Application>Microsoft Office PowerPoint</Application>
  <PresentationFormat>On-screen Show (4:3)</PresentationFormat>
  <Paragraphs>315</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GaDOE-PowerPoint-Template</vt:lpstr>
      <vt:lpstr>Georgia Alternate Assessment</vt:lpstr>
      <vt:lpstr>2016-2017 GAA Purpose</vt:lpstr>
      <vt:lpstr>Links to Presentations are on  the GaDOE website (shown below)</vt:lpstr>
      <vt:lpstr>Questions &amp; Answers</vt:lpstr>
      <vt:lpstr>GAA 2016-2017 Key Dates</vt:lpstr>
      <vt:lpstr>Topics in this Presentation</vt:lpstr>
      <vt:lpstr>Requirements</vt:lpstr>
      <vt:lpstr>Requirements for all GAA entries</vt:lpstr>
      <vt:lpstr>Overview of HS Mathematics Content Standards</vt:lpstr>
      <vt:lpstr>2016-2017 GAA  High School Mathematics  Blueprint</vt:lpstr>
      <vt:lpstr>2016-2017 Blueprint</vt:lpstr>
      <vt:lpstr>2016-2017 Standards</vt:lpstr>
      <vt:lpstr>2016-2017 Standards</vt:lpstr>
      <vt:lpstr>2016-2017 Standards</vt:lpstr>
      <vt:lpstr>2016-2017 Standards</vt:lpstr>
      <vt:lpstr>2016-2017 Standards</vt:lpstr>
      <vt:lpstr>2016-2017 Standards</vt:lpstr>
      <vt:lpstr>Alignment</vt:lpstr>
      <vt:lpstr>       Sample Mathematics Tasks</vt:lpstr>
      <vt:lpstr> Sample High School Mathematics Tasks </vt:lpstr>
      <vt:lpstr>HS Mathematics Example</vt:lpstr>
      <vt:lpstr>Sample Evidence</vt:lpstr>
      <vt:lpstr>HS Mathematics Example</vt:lpstr>
      <vt:lpstr>Sample Evidence</vt:lpstr>
      <vt:lpstr>HS Mathematics Example</vt:lpstr>
      <vt:lpstr>PowerPoint Presentation</vt:lpstr>
      <vt:lpstr>HS Mathematics Example </vt:lpstr>
      <vt:lpstr>PowerPoint Presentation</vt:lpstr>
      <vt:lpstr>HS Mathematics Example </vt:lpstr>
      <vt:lpstr>PowerPoint Presentation</vt:lpstr>
      <vt:lpstr>HS Mathematics Example</vt:lpstr>
      <vt:lpstr>PowerPoint Presentation</vt:lpstr>
      <vt:lpstr>HS Mathematics Example</vt:lpstr>
      <vt:lpstr>PowerPoint Presentation</vt:lpstr>
      <vt:lpstr>HS Mathematics Example</vt:lpstr>
      <vt:lpstr>PowerPoint Presentation</vt:lpstr>
      <vt:lpstr>HS Mathematics Example</vt:lpstr>
      <vt:lpstr>PowerPoint Presentation</vt:lpstr>
      <vt:lpstr>PowerPoint Presentation</vt:lpstr>
      <vt:lpstr>Contact Information</vt:lpstr>
      <vt:lpstr>Contact Information</vt:lpstr>
      <vt:lpstr>Contact Information</vt:lpstr>
      <vt:lpstr>Webinar Survey</vt:lpstr>
    </vt:vector>
  </TitlesOfParts>
  <Company>Questar Assessment,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Meyer</dc:creator>
  <cp:lastModifiedBy>Windows User</cp:lastModifiedBy>
  <cp:revision>120</cp:revision>
  <cp:lastPrinted>2016-08-15T17:03:31Z</cp:lastPrinted>
  <dcterms:created xsi:type="dcterms:W3CDTF">2016-07-08T14:58:34Z</dcterms:created>
  <dcterms:modified xsi:type="dcterms:W3CDTF">2016-08-19T14:36:02Z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