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9"/>
  </p:notesMasterIdLst>
  <p:sldIdLst>
    <p:sldId id="257" r:id="rId5"/>
    <p:sldId id="259" r:id="rId6"/>
    <p:sldId id="260" r:id="rId7"/>
    <p:sldId id="261" r:id="rId8"/>
    <p:sldId id="263" r:id="rId9"/>
    <p:sldId id="264" r:id="rId10"/>
    <p:sldId id="265" r:id="rId11"/>
    <p:sldId id="266" r:id="rId12"/>
    <p:sldId id="267" r:id="rId13"/>
    <p:sldId id="269" r:id="rId14"/>
    <p:sldId id="270" r:id="rId15"/>
    <p:sldId id="272" r:id="rId16"/>
    <p:sldId id="277" r:id="rId17"/>
    <p:sldId id="278" r:id="rId18"/>
    <p:sldId id="279" r:id="rId19"/>
    <p:sldId id="323" r:id="rId20"/>
    <p:sldId id="327" r:id="rId21"/>
    <p:sldId id="281" r:id="rId22"/>
    <p:sldId id="282" r:id="rId23"/>
    <p:sldId id="325" r:id="rId24"/>
    <p:sldId id="273" r:id="rId25"/>
    <p:sldId id="274" r:id="rId26"/>
    <p:sldId id="275" r:id="rId27"/>
    <p:sldId id="283" r:id="rId28"/>
    <p:sldId id="284" r:id="rId29"/>
    <p:sldId id="32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26" r:id="rId60"/>
    <p:sldId id="314" r:id="rId61"/>
    <p:sldId id="315" r:id="rId62"/>
    <p:sldId id="316" r:id="rId63"/>
    <p:sldId id="317" r:id="rId64"/>
    <p:sldId id="318" r:id="rId65"/>
    <p:sldId id="319" r:id="rId66"/>
    <p:sldId id="320" r:id="rId67"/>
    <p:sldId id="32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Johnson" initials="AJ" lastIdx="9" clrIdx="0"/>
  <p:cmAuthor id="1" name="Steve Lucking" initials="SL" lastIdx="33" clrIdx="1"/>
  <p:cmAuthor id="2" name="Andy Ruona" initials="AR" lastIdx="11" clrIdx="2"/>
  <p:cmAuthor id="3" name="Teri Hendrickson" initials="TH"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D4"/>
    <a:srgbClr val="FBD4C9"/>
    <a:srgbClr val="FACEC2"/>
    <a:srgbClr val="DDDBDB"/>
    <a:srgbClr val="FFFF99"/>
    <a:srgbClr val="FAD9C2"/>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00" autoAdjust="0"/>
    <p:restoredTop sz="76554" autoAdjust="0"/>
  </p:normalViewPr>
  <p:slideViewPr>
    <p:cSldViewPr snapToGrid="0">
      <p:cViewPr>
        <p:scale>
          <a:sx n="70" d="100"/>
          <a:sy n="70" d="100"/>
        </p:scale>
        <p:origin x="-1770" y="66"/>
      </p:cViewPr>
      <p:guideLst>
        <p:guide orient="horz" pos="2160"/>
        <p:guide pos="2880"/>
      </p:guideLst>
    </p:cSldViewPr>
  </p:slideViewPr>
  <p:notesTextViewPr>
    <p:cViewPr>
      <p:scale>
        <a:sx n="1" d="1"/>
        <a:sy n="1" d="1"/>
      </p:scale>
      <p:origin x="0" y="0"/>
    </p:cViewPr>
  </p:notesTextViewPr>
  <p:sorterViewPr>
    <p:cViewPr>
      <p:scale>
        <a:sx n="120" d="100"/>
        <a:sy n="120" d="100"/>
      </p:scale>
      <p:origin x="0" y="12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a:t>
            </a:fld>
            <a:endParaRPr lang="en-US" dirty="0"/>
          </a:p>
        </p:txBody>
      </p:sp>
    </p:spTree>
    <p:extLst>
      <p:ext uri="{BB962C8B-B14F-4D97-AF65-F5344CB8AC3E}">
        <p14:creationId xmlns:p14="http://schemas.microsoft.com/office/powerpoint/2010/main" val="150104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10</a:t>
            </a:fld>
            <a:endParaRPr lang="en-US" dirty="0"/>
          </a:p>
        </p:txBody>
      </p:sp>
    </p:spTree>
    <p:extLst>
      <p:ext uri="{BB962C8B-B14F-4D97-AF65-F5344CB8AC3E}">
        <p14:creationId xmlns:p14="http://schemas.microsoft.com/office/powerpoint/2010/main" val="38834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11</a:t>
            </a:fld>
            <a:endParaRPr lang="en-US" dirty="0"/>
          </a:p>
        </p:txBody>
      </p:sp>
    </p:spTree>
    <p:extLst>
      <p:ext uri="{BB962C8B-B14F-4D97-AF65-F5344CB8AC3E}">
        <p14:creationId xmlns:p14="http://schemas.microsoft.com/office/powerpoint/2010/main" val="412550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FF5E70-05E4-4CA9-B083-CABE0379510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438B0D9-8B12-4FC0-B51A-D8AB5D3B0D4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Local resources</a:t>
            </a:r>
            <a:r>
              <a:rPr lang="en-US" baseline="0" dirty="0" smtClean="0"/>
              <a:t> at the school or system level: General Education Teachers, Content-Driven Presentations, Fall Trainings, etc.</a:t>
            </a:r>
          </a:p>
          <a:p>
            <a:r>
              <a:rPr lang="en-US" baseline="0" dirty="0" smtClean="0"/>
              <a:t>The Resource Board provides suggested activities (please remember, activities on the Resource Board are suggestions and must be individually tailored for each student to show alignment to the standard and indicator)  and may lead to other ideas for the students and portfolio-based assessment: http://admin.doe.k12.ga.us/gadoe/sla/agps.nsf/($All)?OpenView</a:t>
            </a:r>
          </a:p>
          <a:p>
            <a:endParaRPr lang="en-US" dirty="0" smtClean="0"/>
          </a:p>
        </p:txBody>
      </p:sp>
      <p:sp>
        <p:nvSpPr>
          <p:cNvPr id="4" name="Slide Number Placeholder 3"/>
          <p:cNvSpPr>
            <a:spLocks noGrp="1"/>
          </p:cNvSpPr>
          <p:nvPr>
            <p:ph type="sldNum" sz="quarter" idx="5"/>
          </p:nvPr>
        </p:nvSpPr>
        <p:spPr/>
        <p:txBody>
          <a:bodyPr/>
          <a:lstStyle/>
          <a:p>
            <a:pPr>
              <a:defRPr/>
            </a:pPr>
            <a:fld id="{537C8F0F-D984-4FFB-8FD8-7EC08FC489E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a:t>
            </a:r>
            <a:r>
              <a:rPr lang="en-US" baseline="0" dirty="0" smtClean="0"/>
              <a:t> to the session on Alignment (1:00 PM on Wednesday, August 26) for further information on the CoS and how it must be presented in the evidence. </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15</a:t>
            </a:fld>
            <a:endParaRPr lang="en-US" dirty="0"/>
          </a:p>
        </p:txBody>
      </p:sp>
    </p:spTree>
    <p:extLst>
      <p:ext uri="{BB962C8B-B14F-4D97-AF65-F5344CB8AC3E}">
        <p14:creationId xmlns:p14="http://schemas.microsoft.com/office/powerpoint/2010/main" val="195751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IDEAS presentations may also be found from</a:t>
            </a:r>
            <a:r>
              <a:rPr lang="en-US" baseline="0" dirty="0" smtClean="0"/>
              <a:t> visiting the GAA Presentation link: http://www.gadoe.org/Curriculum-Instruction-and-Assessment/Assessment/Pages/GAA-Presentations.aspx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view Session 3, “The Basics,” for detailed instructions</a:t>
            </a:r>
            <a:r>
              <a:rPr lang="en-US" baseline="0" dirty="0" smtClean="0"/>
              <a:t> on filling out the updated Electronic Entry Sheet.</a:t>
            </a:r>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dirty="0"/>
          </a:p>
        </p:txBody>
      </p:sp>
    </p:spTree>
    <p:extLst>
      <p:ext uri="{BB962C8B-B14F-4D97-AF65-F5344CB8AC3E}">
        <p14:creationId xmlns:p14="http://schemas.microsoft.com/office/powerpoint/2010/main" val="2225053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Choose the grade for</a:t>
            </a:r>
            <a:r>
              <a:rPr lang="en-US" baseline="0" dirty="0" smtClean="0"/>
              <a:t> the student being assessed; choose the Content Area; Choose the Entry (applies to all grades in ELA, Math and all of HS content areas). Proceed with the remaining available drop-down menus.</a:t>
            </a:r>
            <a:endParaRPr lang="en-US" dirty="0" smtClean="0"/>
          </a:p>
          <a:p>
            <a:endParaRPr lang="en-US" dirty="0" smtClean="0"/>
          </a:p>
          <a:p>
            <a:r>
              <a:rPr lang="en-US" dirty="0" smtClean="0"/>
              <a:t>Select </a:t>
            </a:r>
            <a:r>
              <a:rPr lang="en-US" b="1" i="1" dirty="0" smtClean="0"/>
              <a:t>Entry # </a:t>
            </a:r>
            <a:r>
              <a:rPr lang="en-US" dirty="0" smtClean="0"/>
              <a:t>from the drop-down menu. The </a:t>
            </a:r>
            <a:r>
              <a:rPr lang="en-US" b="1" i="1" dirty="0" smtClean="0"/>
              <a:t>Entry #</a:t>
            </a:r>
            <a:r>
              <a:rPr lang="en-US" dirty="0" smtClean="0"/>
              <a:t> chosen will determine which strands/domains and standards will be available in the drop-down menus. For example, when assessing a student in grade 8, you will choose: Grade: 8,  Content Area: English Language Arts. If you choose Entry 1, only the appropriate Language and Reading Comprehension (Informational</a:t>
            </a:r>
            <a:r>
              <a:rPr lang="en-US" baseline="0" dirty="0" smtClean="0"/>
              <a:t> or Literary</a:t>
            </a:r>
            <a:r>
              <a:rPr lang="en-US" dirty="0" smtClean="0"/>
              <a:t>) domains will be available in the Strand/Domain drop-down box. </a:t>
            </a:r>
            <a:r>
              <a:rPr lang="en-US" b="1" dirty="0" smtClean="0"/>
              <a:t>Writing</a:t>
            </a:r>
            <a:r>
              <a:rPr lang="en-US" dirty="0" smtClean="0"/>
              <a:t> and </a:t>
            </a:r>
            <a:r>
              <a:rPr lang="en-US" b="1" dirty="0" smtClean="0"/>
              <a:t>Speaking and Listening </a:t>
            </a:r>
            <a:r>
              <a:rPr lang="en-US" dirty="0" smtClean="0"/>
              <a:t>will not be available until you choose Entry 2. </a:t>
            </a:r>
          </a:p>
          <a:p>
            <a:r>
              <a:rPr lang="en-US" dirty="0" smtClean="0"/>
              <a:t>Since 2 entries are required for ELA and Math for all grades and for Science and Social Studies in High School - when looking at the Entry Sheet, a teacher or reviewer will quickly be able to see if, for example, two Entry 1 standards were assessed. It will also be a good visible reminder as to how entries should be ordered when organizing the portfolio for submission.</a:t>
            </a:r>
            <a:endParaRPr lang="en-US" sz="1100" dirty="0"/>
          </a:p>
          <a:p>
            <a:endParaRPr lang="en-US" dirty="0" smtClean="0"/>
          </a:p>
        </p:txBody>
      </p:sp>
      <p:sp>
        <p:nvSpPr>
          <p:cNvPr id="4" name="Slide Number Placeholder 3"/>
          <p:cNvSpPr>
            <a:spLocks noGrp="1"/>
          </p:cNvSpPr>
          <p:nvPr>
            <p:ph type="sldNum" sz="quarter" idx="5"/>
          </p:nvPr>
        </p:nvSpPr>
        <p:spPr/>
        <p:txBody>
          <a:bodyPr/>
          <a:lstStyle/>
          <a:p>
            <a:pPr>
              <a:defRPr/>
            </a:pPr>
            <a:fld id="{F0CCBA8A-121D-4480-BC8E-AA7B0DA8B09A}"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a:t>
            </a:r>
            <a:r>
              <a:rPr lang="en-US" baseline="0" dirty="0" smtClean="0"/>
              <a:t> refer to Session 3, ”The Basics,” for a clear understanding as to how to fill-out the Electronic Entry Sheet.</a:t>
            </a:r>
          </a:p>
          <a:p>
            <a:endParaRPr lang="en-US" dirty="0" smtClean="0"/>
          </a:p>
        </p:txBody>
      </p:sp>
      <p:sp>
        <p:nvSpPr>
          <p:cNvPr id="4" name="Slide Number Placeholder 3"/>
          <p:cNvSpPr>
            <a:spLocks noGrp="1"/>
          </p:cNvSpPr>
          <p:nvPr>
            <p:ph type="sldNum" sz="quarter" idx="5"/>
          </p:nvPr>
        </p:nvSpPr>
        <p:spPr/>
        <p:txBody>
          <a:bodyPr/>
          <a:lstStyle/>
          <a:p>
            <a:pPr>
              <a:defRPr/>
            </a:pPr>
            <a:fld id="{A6B8E1E6-6811-4516-B01B-050977693B1F}"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continue</a:t>
            </a:r>
            <a:r>
              <a:rPr lang="en-US" baseline="0" dirty="0" smtClean="0"/>
              <a:t> to consult general education teachers (for all 4 content areas) as valuable resources to check alignment of assessment tasks and to understand the intent of each standard chosen. Peer and Portfolio review is also an important step before submitting portfolios.  </a:t>
            </a:r>
            <a:endParaRPr lang="en-US" dirty="0" smtClean="0"/>
          </a:p>
        </p:txBody>
      </p:sp>
      <p:sp>
        <p:nvSpPr>
          <p:cNvPr id="4" name="Slide Number Placeholder 3"/>
          <p:cNvSpPr>
            <a:spLocks noGrp="1"/>
          </p:cNvSpPr>
          <p:nvPr>
            <p:ph type="sldNum" sz="quarter" idx="5"/>
          </p:nvPr>
        </p:nvSpPr>
        <p:spPr/>
        <p:txBody>
          <a:bodyPr/>
          <a:lstStyle/>
          <a:p>
            <a:pPr>
              <a:defRPr/>
            </a:pPr>
            <a:fld id="{99D8A237-BA56-42DE-B6F6-A0CA972E3CF1}"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remember that when the PPT is open you may highlight the link and right click in order to “Open Hyperlink” and gain access to the links and websites.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a:t>
            </a:fld>
            <a:endParaRPr lang="en-US" dirty="0"/>
          </a:p>
        </p:txBody>
      </p:sp>
    </p:spTree>
    <p:extLst>
      <p:ext uri="{BB962C8B-B14F-4D97-AF65-F5344CB8AC3E}">
        <p14:creationId xmlns:p14="http://schemas.microsoft.com/office/powerpoint/2010/main" val="204955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xfrm>
            <a:off x="914711"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354 High School Retest portfolios were submitted in Spring 2015, whereas 298 were submitted in Spring 2014.</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Performance Level indicator is synonymous with “Stage</a:t>
            </a:r>
            <a:r>
              <a:rPr lang="en-US" baseline="0" dirty="0" smtClean="0"/>
              <a:t> of Progress.”</a:t>
            </a:r>
            <a:endParaRPr lang="en-US" dirty="0" smtClean="0"/>
          </a:p>
        </p:txBody>
      </p:sp>
      <p:sp>
        <p:nvSpPr>
          <p:cNvPr id="4" name="Slide Number Placeholder 3"/>
          <p:cNvSpPr>
            <a:spLocks noGrp="1"/>
          </p:cNvSpPr>
          <p:nvPr>
            <p:ph type="sldNum" sz="quarter" idx="5"/>
          </p:nvPr>
        </p:nvSpPr>
        <p:spPr/>
        <p:txBody>
          <a:bodyPr/>
          <a:lstStyle/>
          <a:p>
            <a:pPr>
              <a:defRPr/>
            </a:pPr>
            <a:fld id="{22CBA2B7-642B-4365-A074-1A6E239ECBE1}"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24</a:t>
            </a:fld>
            <a:endParaRPr lang="en-US" dirty="0"/>
          </a:p>
        </p:txBody>
      </p:sp>
    </p:spTree>
    <p:extLst>
      <p:ext uri="{BB962C8B-B14F-4D97-AF65-F5344CB8AC3E}">
        <p14:creationId xmlns:p14="http://schemas.microsoft.com/office/powerpoint/2010/main" val="750419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Given the unique features of the GAA (such as the test window), test security must be considered and attended to throughout the school year and not just during the portfolio submission phase. </a:t>
            </a:r>
          </a:p>
          <a:p>
            <a:endParaRPr lang="en-US" dirty="0" smtClean="0"/>
          </a:p>
        </p:txBody>
      </p:sp>
      <p:sp>
        <p:nvSpPr>
          <p:cNvPr id="4" name="Slide Number Placeholder 3"/>
          <p:cNvSpPr>
            <a:spLocks noGrp="1"/>
          </p:cNvSpPr>
          <p:nvPr>
            <p:ph type="sldNum" sz="quarter" idx="5"/>
          </p:nvPr>
        </p:nvSpPr>
        <p:spPr/>
        <p:txBody>
          <a:bodyPr/>
          <a:lstStyle/>
          <a:p>
            <a:pPr>
              <a:defRPr/>
            </a:pPr>
            <a:fld id="{502FAC52-E333-4E24-BAF1-423A45B28633}"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piece</a:t>
            </a:r>
            <a:r>
              <a:rPr lang="en-US" baseline="0" dirty="0" smtClean="0"/>
              <a:t> of evidence is from a Grade 3 Science entry which uses Physical Science standard S3P2 (</a:t>
            </a:r>
            <a:r>
              <a:rPr lang="en-US" i="1" baseline="0" dirty="0" smtClean="0"/>
              <a:t>students will investigate magnets and how they affect other magnets and common objects</a:t>
            </a:r>
            <a:r>
              <a:rPr lang="en-US" baseline="0" dirty="0" smtClean="0"/>
              <a:t>) and element a (</a:t>
            </a:r>
            <a:r>
              <a:rPr lang="en-US" i="1" baseline="0" dirty="0" smtClean="0"/>
              <a:t>investigate to find common objects that are attracted to magnets</a:t>
            </a:r>
            <a:r>
              <a:rPr lang="en-US" baseline="0" dirty="0" smtClean="0"/>
              <a:t>). The characteristic of science is </a:t>
            </a:r>
            <a:r>
              <a:rPr lang="en-US" i="1" baseline="0" dirty="0" smtClean="0"/>
              <a:t>communicates findings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dirty="0"/>
          </a:p>
        </p:txBody>
      </p:sp>
    </p:spTree>
    <p:extLst>
      <p:ext uri="{BB962C8B-B14F-4D97-AF65-F5344CB8AC3E}">
        <p14:creationId xmlns:p14="http://schemas.microsoft.com/office/powerpoint/2010/main" val="852134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Just as you would not photocopy a Georgia Milestones answer document, photocopying evidence to be used for this assessment is strictly prohibited. Only original student work should be submitted. If the original student work is too large or too</a:t>
            </a:r>
            <a:r>
              <a:rPr lang="en-US" baseline="0" dirty="0" smtClean="0"/>
              <a:t> fragile to be</a:t>
            </a:r>
            <a:r>
              <a:rPr lang="en-US" dirty="0" smtClean="0"/>
              <a:t> submitted in the portfolio, a photograph of the original work product should be submitted. Examples of products appropriate for photographing include three-dimensional models, extremely large posters, or tactile products that do not fit in the binder. In all other cases, original student work must be submitted.</a:t>
            </a:r>
          </a:p>
        </p:txBody>
      </p:sp>
      <p:sp>
        <p:nvSpPr>
          <p:cNvPr id="4" name="Slide Number Placeholder 3"/>
          <p:cNvSpPr>
            <a:spLocks noGrp="1"/>
          </p:cNvSpPr>
          <p:nvPr>
            <p:ph type="sldNum" sz="quarter" idx="5"/>
          </p:nvPr>
        </p:nvSpPr>
        <p:spPr/>
        <p:txBody>
          <a:bodyPr/>
          <a:lstStyle/>
          <a:p>
            <a:pPr>
              <a:defRPr/>
            </a:pPr>
            <a:fld id="{6C30DB31-2E45-4A12-9110-A28FEA4D3B67}"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One suggestion is to create a folder for each student (expandable folders work well) in which to collect work samples prior to their inclusion in the portfolio. Keep the materials in the folder until you have chosen the final pieces of evidence to be submitted in the portfolio. </a:t>
            </a:r>
            <a:r>
              <a:rPr lang="en-US" b="1" dirty="0" smtClean="0"/>
              <a:t>Remember that the student work becomes secure test material once it has been placed in the 3-ring</a:t>
            </a:r>
            <a:r>
              <a:rPr lang="en-US" b="1" baseline="0" dirty="0" smtClean="0"/>
              <a:t> </a:t>
            </a:r>
            <a:r>
              <a:rPr lang="en-US" b="1" dirty="0" smtClean="0"/>
              <a:t>binder</a:t>
            </a:r>
            <a:r>
              <a:rPr lang="en-US" dirty="0" smtClean="0"/>
              <a:t>. Follow the instructions regarding Test Security in the GAA Examiner’s Manual on starting on page 4.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29</a:t>
            </a:fld>
            <a:endParaRPr lang="en-US" dirty="0"/>
          </a:p>
        </p:txBody>
      </p:sp>
    </p:spTree>
    <p:extLst>
      <p:ext uri="{BB962C8B-B14F-4D97-AF65-F5344CB8AC3E}">
        <p14:creationId xmlns:p14="http://schemas.microsoft.com/office/powerpoint/2010/main" val="596756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30</a:t>
            </a:fld>
            <a:endParaRPr lang="en-US" dirty="0"/>
          </a:p>
        </p:txBody>
      </p:sp>
    </p:spTree>
    <p:extLst>
      <p:ext uri="{BB962C8B-B14F-4D97-AF65-F5344CB8AC3E}">
        <p14:creationId xmlns:p14="http://schemas.microsoft.com/office/powerpoint/2010/main" val="771276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31</a:t>
            </a:fld>
            <a:endParaRPr lang="en-US" dirty="0"/>
          </a:p>
        </p:txBody>
      </p:sp>
    </p:spTree>
    <p:extLst>
      <p:ext uri="{BB962C8B-B14F-4D97-AF65-F5344CB8AC3E}">
        <p14:creationId xmlns:p14="http://schemas.microsoft.com/office/powerpoint/2010/main" val="80074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a:t>
            </a:fld>
            <a:endParaRPr lang="en-US" dirty="0"/>
          </a:p>
        </p:txBody>
      </p:sp>
    </p:spTree>
    <p:extLst>
      <p:ext uri="{BB962C8B-B14F-4D97-AF65-F5344CB8AC3E}">
        <p14:creationId xmlns:p14="http://schemas.microsoft.com/office/powerpoint/2010/main" val="661178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spcBef>
                <a:spcPct val="0"/>
              </a:spcBef>
              <a:defRPr/>
            </a:pPr>
            <a:r>
              <a:rPr lang="en-US" sz="1200" dirty="0"/>
              <a:t>By signing the Validation Form, both the Building Administrator and the person responsible for submitting the portfolio attest:</a:t>
            </a:r>
          </a:p>
          <a:p>
            <a:pPr marL="785138" lvl="1" indent="-336488">
              <a:lnSpc>
                <a:spcPct val="90000"/>
              </a:lnSpc>
              <a:buFont typeface="Arial" pitchFamily="34" charset="0"/>
              <a:buChar char="•"/>
              <a:defRPr/>
            </a:pPr>
            <a:r>
              <a:rPr lang="en-US" sz="1200" dirty="0"/>
              <a:t>The contents of the portfolio are the work of the student being assessed.</a:t>
            </a:r>
          </a:p>
          <a:p>
            <a:pPr marL="785138" lvl="1" indent="-336488">
              <a:lnSpc>
                <a:spcPct val="90000"/>
              </a:lnSpc>
              <a:buFont typeface="Arial" pitchFamily="34" charset="0"/>
              <a:buChar char="•"/>
              <a:defRPr/>
            </a:pPr>
            <a:r>
              <a:rPr lang="en-US" sz="1200" dirty="0"/>
              <a:t>Original student work has been included; photocopies have not been made, submitted and/or retained.</a:t>
            </a:r>
          </a:p>
          <a:p>
            <a:pPr marL="785138" lvl="1" indent="-336488">
              <a:lnSpc>
                <a:spcPct val="90000"/>
              </a:lnSpc>
              <a:buFont typeface="Arial" pitchFamily="34" charset="0"/>
              <a:buChar char="•"/>
              <a:defRPr/>
            </a:pPr>
            <a:r>
              <a:rPr lang="en-US" sz="1200" dirty="0"/>
              <a:t>No evidence was fabricated, altered, or modified.</a:t>
            </a:r>
          </a:p>
          <a:p>
            <a:pPr marL="785138" lvl="1" indent="-336488">
              <a:lnSpc>
                <a:spcPct val="90000"/>
              </a:lnSpc>
              <a:buFont typeface="Arial" pitchFamily="34" charset="0"/>
              <a:buChar char="•"/>
              <a:defRPr/>
            </a:pPr>
            <a:r>
              <a:rPr lang="en-US" sz="1200" dirty="0"/>
              <a:t>Portfolio evidence is an accurate depiction of student’s involvement and achievement/progress in tasks.</a:t>
            </a:r>
          </a:p>
          <a:p>
            <a:pPr marL="785138" lvl="1" indent="-336488">
              <a:lnSpc>
                <a:spcPct val="90000"/>
              </a:lnSpc>
              <a:buFont typeface="Arial" pitchFamily="34" charset="0"/>
              <a:buChar char="•"/>
              <a:defRPr/>
            </a:pPr>
            <a:r>
              <a:rPr lang="en-US" sz="1200" dirty="0"/>
              <a:t>All procedures and protocols have been followed.</a:t>
            </a:r>
          </a:p>
          <a:p>
            <a:pPr>
              <a:defRPr/>
            </a:pPr>
            <a:endParaRPr lang="en-US" dirty="0"/>
          </a:p>
        </p:txBody>
      </p:sp>
      <p:sp>
        <p:nvSpPr>
          <p:cNvPr id="4" name="Slide Number Placeholder 3"/>
          <p:cNvSpPr>
            <a:spLocks noGrp="1"/>
          </p:cNvSpPr>
          <p:nvPr>
            <p:ph type="sldNum" sz="quarter" idx="5"/>
          </p:nvPr>
        </p:nvSpPr>
        <p:spPr/>
        <p:txBody>
          <a:bodyPr/>
          <a:lstStyle/>
          <a:p>
            <a:pPr>
              <a:defRPr/>
            </a:pPr>
            <a:fld id="{AAB2F7C1-B51D-4929-B785-3458AE3517B0}"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Reminder: In the case of transfer students, two Validation Forms must be submitted (one from the original school and one from the new school). By signing the Validation Form for a transfer student the teacher certifies that, for all entries that they are responsible for submitting, the work is that of the student.</a:t>
            </a:r>
          </a:p>
          <a:p>
            <a:endParaRPr lang="en-US" dirty="0" smtClean="0"/>
          </a:p>
        </p:txBody>
      </p:sp>
      <p:sp>
        <p:nvSpPr>
          <p:cNvPr id="4" name="Slide Number Placeholder 3"/>
          <p:cNvSpPr>
            <a:spLocks noGrp="1"/>
          </p:cNvSpPr>
          <p:nvPr>
            <p:ph type="sldNum" sz="quarter" idx="5"/>
          </p:nvPr>
        </p:nvSpPr>
        <p:spPr/>
        <p:txBody>
          <a:bodyPr/>
          <a:lstStyle/>
          <a:p>
            <a:pPr>
              <a:defRPr/>
            </a:pPr>
            <a:fld id="{6D52EAA1-B8C7-4BA9-B11B-59BB5A208129}"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34</a:t>
            </a:fld>
            <a:endParaRPr lang="en-US" dirty="0"/>
          </a:p>
        </p:txBody>
      </p:sp>
    </p:spTree>
    <p:extLst>
      <p:ext uri="{BB962C8B-B14F-4D97-AF65-F5344CB8AC3E}">
        <p14:creationId xmlns:p14="http://schemas.microsoft.com/office/powerpoint/2010/main" val="1649944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35</a:t>
            </a:fld>
            <a:endParaRPr lang="en-US" dirty="0"/>
          </a:p>
        </p:txBody>
      </p:sp>
    </p:spTree>
    <p:extLst>
      <p:ext uri="{BB962C8B-B14F-4D97-AF65-F5344CB8AC3E}">
        <p14:creationId xmlns:p14="http://schemas.microsoft.com/office/powerpoint/2010/main" val="2949735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36</a:t>
            </a:fld>
            <a:endParaRPr lang="en-US" dirty="0"/>
          </a:p>
        </p:txBody>
      </p:sp>
    </p:spTree>
    <p:extLst>
      <p:ext uri="{BB962C8B-B14F-4D97-AF65-F5344CB8AC3E}">
        <p14:creationId xmlns:p14="http://schemas.microsoft.com/office/powerpoint/2010/main" val="1520522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37</a:t>
            </a:fld>
            <a:endParaRPr lang="en-US" dirty="0"/>
          </a:p>
        </p:txBody>
      </p:sp>
    </p:spTree>
    <p:extLst>
      <p:ext uri="{BB962C8B-B14F-4D97-AF65-F5344CB8AC3E}">
        <p14:creationId xmlns:p14="http://schemas.microsoft.com/office/powerpoint/2010/main" val="3636764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38</a:t>
            </a:fld>
            <a:endParaRPr lang="en-US" dirty="0"/>
          </a:p>
        </p:txBody>
      </p:sp>
    </p:spTree>
    <p:extLst>
      <p:ext uri="{BB962C8B-B14F-4D97-AF65-F5344CB8AC3E}">
        <p14:creationId xmlns:p14="http://schemas.microsoft.com/office/powerpoint/2010/main" val="2969720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39</a:t>
            </a:fld>
            <a:endParaRPr lang="en-US" dirty="0"/>
          </a:p>
        </p:txBody>
      </p:sp>
    </p:spTree>
    <p:extLst>
      <p:ext uri="{BB962C8B-B14F-4D97-AF65-F5344CB8AC3E}">
        <p14:creationId xmlns:p14="http://schemas.microsoft.com/office/powerpoint/2010/main" val="705073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Decrease in invalidations may be due to several factors: 1) Teachers having a better understanding of evidence requirements and the validation process;  2) Careful portfolio review by trained reviewers; 3) Annotations</a:t>
            </a:r>
            <a:r>
              <a:rPr lang="en-US" baseline="0" dirty="0" smtClean="0"/>
              <a:t> that are distinct and tied to each individual student being assessed.</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41</a:t>
            </a:fld>
            <a:endParaRPr lang="en-US" dirty="0"/>
          </a:p>
        </p:txBody>
      </p:sp>
    </p:spTree>
    <p:extLst>
      <p:ext uri="{BB962C8B-B14F-4D97-AF65-F5344CB8AC3E}">
        <p14:creationId xmlns:p14="http://schemas.microsoft.com/office/powerpoint/2010/main" val="197852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a:t>
            </a:fld>
            <a:endParaRPr lang="en-US" dirty="0"/>
          </a:p>
        </p:txBody>
      </p:sp>
    </p:spTree>
    <p:extLst>
      <p:ext uri="{BB962C8B-B14F-4D97-AF65-F5344CB8AC3E}">
        <p14:creationId xmlns:p14="http://schemas.microsoft.com/office/powerpoint/2010/main" val="804435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42</a:t>
            </a:fld>
            <a:endParaRPr lang="en-US" dirty="0"/>
          </a:p>
        </p:txBody>
      </p:sp>
    </p:spTree>
    <p:extLst>
      <p:ext uri="{BB962C8B-B14F-4D97-AF65-F5344CB8AC3E}">
        <p14:creationId xmlns:p14="http://schemas.microsoft.com/office/powerpoint/2010/main" val="638351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importance of peer/portfolio review during and after completion of a portfolio cannot be overstated! It is critical that the review process go beyond counting pieces of evidence and that all portfolio requirements are considered.</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03F8EE5-313B-485E-A2FF-B0D459173736}" type="slidenum">
              <a:rPr lang="en-US" smtClean="0"/>
              <a:pPr>
                <a:defRPr/>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44</a:t>
            </a:fld>
            <a:endParaRPr lang="en-US" dirty="0"/>
          </a:p>
        </p:txBody>
      </p:sp>
    </p:spTree>
    <p:extLst>
      <p:ext uri="{BB962C8B-B14F-4D97-AF65-F5344CB8AC3E}">
        <p14:creationId xmlns:p14="http://schemas.microsoft.com/office/powerpoint/2010/main" val="349193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portfolio reviewers must participate in training and know the requirements for assessment task design (including alignment), evidence requirements and collection, documentation, and portfolio organization.</a:t>
            </a:r>
          </a:p>
          <a:p>
            <a:endParaRPr lang="en-US" dirty="0" smtClean="0"/>
          </a:p>
          <a:p>
            <a:pPr defTabSz="897301" eaLnBrk="0" fontAlgn="base" hangingPunct="0">
              <a:spcBef>
                <a:spcPct val="30000"/>
              </a:spcBef>
              <a:spcAft>
                <a:spcPct val="0"/>
              </a:spcAft>
              <a:defRPr/>
            </a:pPr>
            <a:r>
              <a:rPr lang="en-US" dirty="0"/>
              <a:t>Core access teachers should review portfolios in their own school district.  GaDOE is not encouraging other districts to ask them to review portfolios.  </a:t>
            </a:r>
          </a:p>
          <a:p>
            <a:endParaRPr lang="en-US" dirty="0" smtClean="0"/>
          </a:p>
        </p:txBody>
      </p:sp>
      <p:sp>
        <p:nvSpPr>
          <p:cNvPr id="4" name="Slide Number Placeholder 3"/>
          <p:cNvSpPr>
            <a:spLocks noGrp="1"/>
          </p:cNvSpPr>
          <p:nvPr>
            <p:ph type="sldNum" sz="quarter" idx="5"/>
          </p:nvPr>
        </p:nvSpPr>
        <p:spPr/>
        <p:txBody>
          <a:bodyPr/>
          <a:lstStyle/>
          <a:p>
            <a:pPr>
              <a:defRPr/>
            </a:pPr>
            <a:fld id="{AE0E260F-86DC-4ABC-93CC-8FC8E6657659}" type="slidenum">
              <a:rPr lang="en-US" smtClean="0"/>
              <a:pPr>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Systems have the flexibility to determine the best time to schedule reviews. Some recommendations include staggering reviews so as not to back log the reviewer, providing timely feedback so that teachers can make necessary changes within the collection windows, and returning portfolios quickly after the review is complete.</a:t>
            </a:r>
          </a:p>
        </p:txBody>
      </p:sp>
      <p:sp>
        <p:nvSpPr>
          <p:cNvPr id="4" name="Slide Number Placeholder 3"/>
          <p:cNvSpPr>
            <a:spLocks noGrp="1"/>
          </p:cNvSpPr>
          <p:nvPr>
            <p:ph type="sldNum" sz="quarter" idx="5"/>
          </p:nvPr>
        </p:nvSpPr>
        <p:spPr/>
        <p:txBody>
          <a:bodyPr/>
          <a:lstStyle/>
          <a:p>
            <a:pPr>
              <a:defRPr/>
            </a:pPr>
            <a:fld id="{CDE615D7-5BE6-4130-BBA0-72300E35342C}"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47</a:t>
            </a:fld>
            <a:endParaRPr lang="en-US" dirty="0"/>
          </a:p>
        </p:txBody>
      </p:sp>
    </p:spTree>
    <p:extLst>
      <p:ext uri="{BB962C8B-B14F-4D97-AF65-F5344CB8AC3E}">
        <p14:creationId xmlns:p14="http://schemas.microsoft.com/office/powerpoint/2010/main" val="883343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48</a:t>
            </a:fld>
            <a:endParaRPr lang="en-US" dirty="0"/>
          </a:p>
        </p:txBody>
      </p:sp>
    </p:spTree>
    <p:extLst>
      <p:ext uri="{BB962C8B-B14F-4D97-AF65-F5344CB8AC3E}">
        <p14:creationId xmlns:p14="http://schemas.microsoft.com/office/powerpoint/2010/main" val="775896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Scorers make an effort to score the portfolios</a:t>
            </a:r>
            <a:r>
              <a:rPr lang="en-US" baseline="0" dirty="0" smtClean="0"/>
              <a:t> as presented. E.g., if evidence is out of order, all attempts will be made to correct and connect task descriptions with the evidence. E.g.,#2 If an Observation Form is listed as Primary Evidence and a Work Sample listed as Secondary Evidence, the scorer will flag this for Team Leader review and a Team Leader will make sure that dates of evidence meet GAA requirements (including two distinct Collection Periods). If requirements are met, the entry may still be scorable.</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49</a:t>
            </a:fld>
            <a:endParaRPr lang="en-US" dirty="0"/>
          </a:p>
        </p:txBody>
      </p:sp>
    </p:spTree>
    <p:extLst>
      <p:ext uri="{BB962C8B-B14F-4D97-AF65-F5344CB8AC3E}">
        <p14:creationId xmlns:p14="http://schemas.microsoft.com/office/powerpoint/2010/main" val="954242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50</a:t>
            </a:fld>
            <a:endParaRPr lang="en-US" dirty="0"/>
          </a:p>
        </p:txBody>
      </p:sp>
    </p:spTree>
    <p:extLst>
      <p:ext uri="{BB962C8B-B14F-4D97-AF65-F5344CB8AC3E}">
        <p14:creationId xmlns:p14="http://schemas.microsoft.com/office/powerpoint/2010/main" val="4246946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someone else reviewing</a:t>
            </a:r>
            <a:r>
              <a:rPr lang="en-US" baseline="0" dirty="0" smtClean="0"/>
              <a:t> the entries see how the student’s submitted work connects to the standard and element/indicator?</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51</a:t>
            </a:fld>
            <a:endParaRPr lang="en-US" dirty="0"/>
          </a:p>
        </p:txBody>
      </p:sp>
    </p:spTree>
    <p:extLst>
      <p:ext uri="{BB962C8B-B14F-4D97-AF65-F5344CB8AC3E}">
        <p14:creationId xmlns:p14="http://schemas.microsoft.com/office/powerpoint/2010/main" val="66573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attend Session 2 for information and examples regarding HS math.</a:t>
            </a:r>
          </a:p>
          <a:p>
            <a:endParaRPr lang="en-US" baseline="0" dirty="0" smtClean="0"/>
          </a:p>
          <a:p>
            <a:r>
              <a:rPr lang="en-US" baseline="0" dirty="0" smtClean="0"/>
              <a:t>Please refer to Session 3 (“The Basics”) for general information on the GAA.  This presentation gives detailed information on compiling portfolios as well as defining GAA terminology.</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a:t>
            </a:fld>
            <a:endParaRPr lang="en-US" dirty="0"/>
          </a:p>
        </p:txBody>
      </p:sp>
    </p:spTree>
    <p:extLst>
      <p:ext uri="{BB962C8B-B14F-4D97-AF65-F5344CB8AC3E}">
        <p14:creationId xmlns:p14="http://schemas.microsoft.com/office/powerpoint/2010/main" val="2887852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52</a:t>
            </a:fld>
            <a:endParaRPr lang="en-US" dirty="0"/>
          </a:p>
        </p:txBody>
      </p:sp>
    </p:spTree>
    <p:extLst>
      <p:ext uri="{BB962C8B-B14F-4D97-AF65-F5344CB8AC3E}">
        <p14:creationId xmlns:p14="http://schemas.microsoft.com/office/powerpoint/2010/main" val="2329641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53</a:t>
            </a:fld>
            <a:endParaRPr lang="en-US" dirty="0"/>
          </a:p>
        </p:txBody>
      </p:sp>
    </p:spTree>
    <p:extLst>
      <p:ext uri="{BB962C8B-B14F-4D97-AF65-F5344CB8AC3E}">
        <p14:creationId xmlns:p14="http://schemas.microsoft.com/office/powerpoint/2010/main" val="3598563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stress the importance</a:t>
            </a:r>
            <a:r>
              <a:rPr lang="en-US" baseline="0" dirty="0" smtClean="0"/>
              <a:t> of the last bullet point. It benefits the student when accuracy and prompting are separated. Do not explain the student received 100% with prompting and 0% without. Include the prompting that was necessary (prompting is that which leads a student to a correct answer) and then separately document the student’s performance by including an answer key or noting a percentage of accuracy (e.g., 66%). Even if prompting is required for all four tasks, Achievement/Progress may still be exhibited by a reduction in prompting, an increase in the complexity of the tasks from CP1 to CP2, and/or an increase in the student’s accuracy. E.g., removal of color-cues or color coding in CP2.</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54</a:t>
            </a:fld>
            <a:endParaRPr lang="en-US" dirty="0"/>
          </a:p>
        </p:txBody>
      </p:sp>
    </p:spTree>
    <p:extLst>
      <p:ext uri="{BB962C8B-B14F-4D97-AF65-F5344CB8AC3E}">
        <p14:creationId xmlns:p14="http://schemas.microsoft.com/office/powerpoint/2010/main" val="709716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t>Checklists</a:t>
            </a:r>
            <a:r>
              <a:rPr lang="en-US" dirty="0" smtClean="0"/>
              <a:t> </a:t>
            </a:r>
            <a:r>
              <a:rPr lang="en-US" b="1" i="1" dirty="0" smtClean="0"/>
              <a:t>for Teachers and Portfolio Reviewers  </a:t>
            </a:r>
            <a:r>
              <a:rPr lang="en-US" dirty="0" smtClean="0"/>
              <a:t>is provided in the portfolio binder </a:t>
            </a:r>
            <a:r>
              <a:rPr lang="en-US" sz="1100" dirty="0"/>
              <a:t>and on page </a:t>
            </a:r>
            <a:r>
              <a:rPr lang="en-US" sz="1100" dirty="0" smtClean="0"/>
              <a:t>40, 52,</a:t>
            </a:r>
            <a:r>
              <a:rPr lang="en-US" sz="1100" baseline="0" dirty="0" smtClean="0"/>
              <a:t> and </a:t>
            </a:r>
            <a:r>
              <a:rPr lang="en-US" sz="1100" dirty="0" smtClean="0"/>
              <a:t>56 of </a:t>
            </a:r>
            <a:r>
              <a:rPr lang="en-US" sz="1100" dirty="0"/>
              <a:t>the Examiner's </a:t>
            </a:r>
            <a:r>
              <a:rPr lang="en-US" sz="1100" dirty="0" smtClean="0"/>
              <a:t>Manual</a:t>
            </a:r>
            <a:r>
              <a:rPr lang="en-US" sz="1200" dirty="0" smtClean="0"/>
              <a:t>.</a:t>
            </a:r>
            <a:r>
              <a:rPr lang="en-US" sz="1200" baseline="0" dirty="0" smtClean="0"/>
              <a:t> GAA Planning Sheets may also be found in the </a:t>
            </a:r>
            <a:r>
              <a:rPr lang="en-US" sz="1200" b="1" baseline="0" dirty="0" smtClean="0"/>
              <a:t>Tips and Tools </a:t>
            </a:r>
            <a:r>
              <a:rPr lang="en-US" sz="1200" b="0" baseline="0" dirty="0" smtClean="0"/>
              <a:t>s</a:t>
            </a:r>
            <a:r>
              <a:rPr lang="en-US" sz="1200" baseline="0" dirty="0" smtClean="0"/>
              <a:t>ection of the Examiner’s Manual starting on p.49.</a:t>
            </a:r>
            <a:endParaRPr lang="en-US" dirty="0" smtClean="0"/>
          </a:p>
        </p:txBody>
      </p:sp>
      <p:sp>
        <p:nvSpPr>
          <p:cNvPr id="4" name="Slide Number Placeholder 3"/>
          <p:cNvSpPr>
            <a:spLocks noGrp="1"/>
          </p:cNvSpPr>
          <p:nvPr>
            <p:ph type="sldNum" sz="quarter" idx="5"/>
          </p:nvPr>
        </p:nvSpPr>
        <p:spPr/>
        <p:txBody>
          <a:bodyPr/>
          <a:lstStyle/>
          <a:p>
            <a:pPr>
              <a:defRPr/>
            </a:pPr>
            <a:fld id="{2B42AC00-7ED4-40B2-88ED-0B82DCC7446B}" type="slidenum">
              <a:rPr lang="en-US" smtClean="0"/>
              <a:pPr>
                <a:defRPr/>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57</a:t>
            </a:fld>
            <a:endParaRPr lang="en-US" dirty="0"/>
          </a:p>
        </p:txBody>
      </p:sp>
    </p:spTree>
    <p:extLst>
      <p:ext uri="{BB962C8B-B14F-4D97-AF65-F5344CB8AC3E}">
        <p14:creationId xmlns:p14="http://schemas.microsoft.com/office/powerpoint/2010/main" val="272701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58</a:t>
            </a:fld>
            <a:endParaRPr lang="en-US" dirty="0"/>
          </a:p>
        </p:txBody>
      </p:sp>
    </p:spTree>
    <p:extLst>
      <p:ext uri="{BB962C8B-B14F-4D97-AF65-F5344CB8AC3E}">
        <p14:creationId xmlns:p14="http://schemas.microsoft.com/office/powerpoint/2010/main" val="3816247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Administrators and examiners alike must see the GAA as every bit as important as the </a:t>
            </a:r>
            <a:r>
              <a:rPr lang="en-US" smtClean="0"/>
              <a:t>Georgia Milestones</a:t>
            </a:r>
            <a:r>
              <a:rPr lang="en-US" baseline="0" smtClean="0"/>
              <a:t> </a:t>
            </a:r>
            <a:r>
              <a:rPr lang="en-US" dirty="0" smtClean="0"/>
              <a:t>or any other assessment.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60</a:t>
            </a:fld>
            <a:endParaRPr lang="en-US" dirty="0"/>
          </a:p>
        </p:txBody>
      </p:sp>
    </p:spTree>
    <p:extLst>
      <p:ext uri="{BB962C8B-B14F-4D97-AF65-F5344CB8AC3E}">
        <p14:creationId xmlns:p14="http://schemas.microsoft.com/office/powerpoint/2010/main" val="3259272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61</a:t>
            </a:fld>
            <a:endParaRPr lang="en-US" dirty="0"/>
          </a:p>
        </p:txBody>
      </p:sp>
    </p:spTree>
    <p:extLst>
      <p:ext uri="{BB962C8B-B14F-4D97-AF65-F5344CB8AC3E}">
        <p14:creationId xmlns:p14="http://schemas.microsoft.com/office/powerpoint/2010/main" val="2889357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62</a:t>
            </a:fld>
            <a:endParaRPr lang="en-US" dirty="0"/>
          </a:p>
        </p:txBody>
      </p:sp>
    </p:spTree>
    <p:extLst>
      <p:ext uri="{BB962C8B-B14F-4D97-AF65-F5344CB8AC3E}">
        <p14:creationId xmlns:p14="http://schemas.microsoft.com/office/powerpoint/2010/main" val="425366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gives two examples of some the changes that occurred</a:t>
            </a:r>
            <a:r>
              <a:rPr lang="en-US" baseline="0" dirty="0" smtClean="0"/>
              <a:t> to the GAA Blueprint.</a:t>
            </a:r>
            <a:endParaRPr lang="en-US" dirty="0" smtClean="0"/>
          </a:p>
        </p:txBody>
      </p:sp>
      <p:sp>
        <p:nvSpPr>
          <p:cNvPr id="4" name="Slide Number Placeholder 3"/>
          <p:cNvSpPr>
            <a:spLocks noGrp="1"/>
          </p:cNvSpPr>
          <p:nvPr>
            <p:ph type="sldNum" sz="quarter" idx="5"/>
          </p:nvPr>
        </p:nvSpPr>
        <p:spPr/>
        <p:txBody>
          <a:bodyPr/>
          <a:lstStyle/>
          <a:p>
            <a:pPr>
              <a:defRPr/>
            </a:pPr>
            <a:fld id="{8F53D098-FC6A-43DB-92C6-4ABEB5C6844F}"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63</a:t>
            </a:fld>
            <a:endParaRPr lang="en-US" dirty="0"/>
          </a:p>
        </p:txBody>
      </p:sp>
    </p:spTree>
    <p:extLst>
      <p:ext uri="{BB962C8B-B14F-4D97-AF65-F5344CB8AC3E}">
        <p14:creationId xmlns:p14="http://schemas.microsoft.com/office/powerpoint/2010/main" val="581380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link to Survey Monkey and will allow GAA affiliates to submit questions germane to the 2015 Fall Training Sessions. Questions will be answered in the final Fall Training Session (Session 5) To gain access: please highlight the link, right click, and “Open hyperlink.” </a:t>
            </a:r>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64</a:t>
            </a:fld>
            <a:endParaRPr lang="en-US" dirty="0"/>
          </a:p>
        </p:txBody>
      </p:sp>
    </p:spTree>
    <p:extLst>
      <p:ext uri="{BB962C8B-B14F-4D97-AF65-F5344CB8AC3E}">
        <p14:creationId xmlns:p14="http://schemas.microsoft.com/office/powerpoint/2010/main" val="290404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entries in ELA</a:t>
            </a:r>
            <a:r>
              <a:rPr lang="en-US" baseline="0" dirty="0" smtClean="0"/>
              <a:t> and</a:t>
            </a:r>
            <a:r>
              <a:rPr lang="en-US" dirty="0" smtClean="0"/>
              <a:t> two entries in Math, which use the appropriate</a:t>
            </a:r>
            <a:r>
              <a:rPr lang="en-US" baseline="0" dirty="0" smtClean="0"/>
              <a:t> grade-level standards, are required for all GAA students.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a:t>
            </a:fld>
            <a:endParaRPr lang="en-US" dirty="0"/>
          </a:p>
        </p:txBody>
      </p:sp>
    </p:spTree>
    <p:extLst>
      <p:ext uri="{BB962C8B-B14F-4D97-AF65-F5344CB8AC3E}">
        <p14:creationId xmlns:p14="http://schemas.microsoft.com/office/powerpoint/2010/main" val="389648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t>In general, the GAA is appropriate only for the small number of students </a:t>
            </a:r>
            <a:r>
              <a:rPr lang="en-US" dirty="0" smtClean="0"/>
              <a:t>who</a:t>
            </a:r>
            <a:r>
              <a:rPr lang="en-US" baseline="0" dirty="0" smtClean="0"/>
              <a:t> have</a:t>
            </a:r>
            <a:r>
              <a:rPr lang="en-US" dirty="0" smtClean="0"/>
              <a:t> </a:t>
            </a:r>
            <a:r>
              <a:rPr lang="en-US" dirty="0"/>
              <a:t>the most significant cognitive disabilities—those who cannot participate in general  assessments, even with maximum appropriate accommodations. These students </a:t>
            </a:r>
            <a:r>
              <a:rPr lang="en-US" dirty="0" smtClean="0"/>
              <a:t>participate </a:t>
            </a:r>
            <a:r>
              <a:rPr lang="en-US" dirty="0"/>
              <a:t>in state-mandated content standards through </a:t>
            </a:r>
            <a:r>
              <a:rPr lang="en-US" dirty="0" smtClean="0"/>
              <a:t>the alternate assessment. Teachers </a:t>
            </a:r>
            <a:r>
              <a:rPr lang="en-US" dirty="0"/>
              <a:t>may adjust learning expectations to meet the needs and learning styles of the unique and diverse group of students who participate in alternate assessments. Students who are assessed on the GAA often communicate using assistive technology. Students with significant cognitive disabilities generally cannot respond to questions using a bubble sheet. In addition to a cognitive disability, these students may </a:t>
            </a:r>
            <a:r>
              <a:rPr lang="en-US" dirty="0" smtClean="0"/>
              <a:t>also have </a:t>
            </a:r>
            <a:r>
              <a:rPr lang="en-US" dirty="0"/>
              <a:t>other </a:t>
            </a:r>
            <a:r>
              <a:rPr lang="en-US" dirty="0" smtClean="0"/>
              <a:t>physical disabilities </a:t>
            </a:r>
            <a:r>
              <a:rPr lang="en-US" dirty="0"/>
              <a:t>and may be visually or hearing impaired. </a:t>
            </a:r>
          </a:p>
          <a:p>
            <a:pPr defTabSz="897301" eaLnBrk="0" fontAlgn="base" hangingPunct="0">
              <a:spcBef>
                <a:spcPct val="30000"/>
              </a:spcBef>
              <a:spcAft>
                <a:spcPct val="0"/>
              </a:spcAft>
              <a:defRPr/>
            </a:pPr>
            <a:r>
              <a:rPr lang="en-US" dirty="0"/>
              <a:t>Assessment design and tasks may differ from the general education population in depth, breadth, and complexity. This is the essence of </a:t>
            </a:r>
            <a:r>
              <a:rPr lang="en-US" dirty="0" smtClean="0"/>
              <a:t>the alternate assessment.</a:t>
            </a:r>
          </a:p>
          <a:p>
            <a:pPr defTabSz="897301" eaLnBrk="0" fontAlgn="base" hangingPunct="0">
              <a:spcBef>
                <a:spcPct val="30000"/>
              </a:spcBef>
              <a:spcAft>
                <a:spcPct val="0"/>
              </a:spcAft>
              <a:defRPr/>
            </a:pPr>
            <a:endParaRPr lang="en-US" dirty="0" smtClean="0"/>
          </a:p>
          <a:p>
            <a:pPr defTabSz="897301" eaLnBrk="0" fontAlgn="base" hangingPunct="0">
              <a:spcBef>
                <a:spcPct val="30000"/>
              </a:spcBef>
              <a:spcAft>
                <a:spcPct val="0"/>
              </a:spcAft>
              <a:defRPr/>
            </a:pPr>
            <a:r>
              <a:rPr lang="en-US" b="1" dirty="0" smtClean="0"/>
              <a:t>Participation</a:t>
            </a:r>
            <a:r>
              <a:rPr lang="en-US" b="1" baseline="0" dirty="0" smtClean="0"/>
              <a:t> Guidelines may be found on p.7 of the 2015-2016 Examiner’s Manual</a:t>
            </a:r>
            <a:endParaRPr lang="en-US" b="1" dirty="0"/>
          </a:p>
          <a:p>
            <a:endParaRPr lang="en-US" i="0"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8</a:t>
            </a:fld>
            <a:endParaRPr lang="en-US" dirty="0"/>
          </a:p>
        </p:txBody>
      </p:sp>
    </p:spTree>
    <p:extLst>
      <p:ext uri="{BB962C8B-B14F-4D97-AF65-F5344CB8AC3E}">
        <p14:creationId xmlns:p14="http://schemas.microsoft.com/office/powerpoint/2010/main" val="405432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standards on the GAA Blueprint may be referred to as the state-mandated content standards. They include the Georgia Performance</a:t>
            </a:r>
            <a:r>
              <a:rPr lang="en-US" baseline="0" dirty="0" smtClean="0"/>
              <a:t> Standards (</a:t>
            </a:r>
            <a:r>
              <a:rPr lang="en-US" dirty="0" smtClean="0"/>
              <a:t>GPS), which are assessed in Science and Social Studies, as well as the Georgia</a:t>
            </a:r>
            <a:r>
              <a:rPr lang="en-US" baseline="0" dirty="0" smtClean="0"/>
              <a:t> Standards of Excellence, which are assessed in ELA and Math</a:t>
            </a:r>
            <a:r>
              <a:rPr lang="en-US" dirty="0" smtClean="0"/>
              <a:t>.</a:t>
            </a:r>
          </a:p>
        </p:txBody>
      </p:sp>
      <p:sp>
        <p:nvSpPr>
          <p:cNvPr id="4" name="Slide Number Placeholder 3"/>
          <p:cNvSpPr>
            <a:spLocks noGrp="1"/>
          </p:cNvSpPr>
          <p:nvPr>
            <p:ph type="sldNum" sz="quarter" idx="5"/>
          </p:nvPr>
        </p:nvSpPr>
        <p:spPr/>
        <p:txBody>
          <a:bodyPr/>
          <a:lstStyle/>
          <a:p>
            <a:pPr>
              <a:defRPr/>
            </a:pPr>
            <a:fld id="{F6235207-F005-46CC-AF83-F1DE1AF8AEE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26400"/>
                </a:solidFill>
              </a:rPr>
              <a:t>\</a:t>
            </a: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
        <p:nvSpPr>
          <p:cNvPr id="17" name="Title 1"/>
          <p:cNvSpPr>
            <a:spLocks noGrp="1"/>
          </p:cNvSpPr>
          <p:nvPr>
            <p:ph type="title"/>
          </p:nvPr>
        </p:nvSpPr>
        <p:spPr>
          <a:xfrm>
            <a:off x="731520" y="463754"/>
            <a:ext cx="6316630" cy="535531"/>
          </a:xfrm>
          <a:prstGeom prst="rect">
            <a:avLst/>
          </a:prstGeom>
        </p:spPr>
        <p:txBody>
          <a:bodyPr>
            <a:spAutoFit/>
          </a:bodyPr>
          <a:lstStyle>
            <a:lvl1pPr>
              <a:defRPr sz="3200" baseline="0">
                <a:latin typeface="Georgia" pitchFamily="18" charset="0"/>
              </a:defRPr>
            </a:lvl1pPr>
          </a:lstStyle>
          <a:p>
            <a:r>
              <a:rPr lang="en-US" dirty="0" smtClean="0"/>
              <a:t>Click to edit</a:t>
            </a:r>
            <a:endParaRPr lang="en-US" dirty="0"/>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8/19/2015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731520" y="463754"/>
            <a:ext cx="6316630" cy="535531"/>
          </a:xfrm>
          <a:prstGeom prst="rect">
            <a:avLst/>
          </a:prstGeom>
        </p:spPr>
        <p:txBody>
          <a:bodyPr>
            <a:spAutoFit/>
          </a:bodyPr>
          <a:lstStyle>
            <a:lvl1pPr>
              <a:defRPr sz="3200" baseline="0">
                <a:latin typeface="Georgia" pitchFamily="18" charset="0"/>
              </a:defRPr>
            </a:lvl1pPr>
          </a:lstStyle>
          <a:p>
            <a:r>
              <a:rPr lang="en-US" dirty="0" smtClean="0"/>
              <a:t>Click to edit</a:t>
            </a:r>
            <a:endParaRPr lang="en-US" dirty="0"/>
          </a:p>
        </p:txBody>
      </p:sp>
      <p:sp>
        <p:nvSpPr>
          <p:cNvPr id="3" name="Content Placeholder 2"/>
          <p:cNvSpPr>
            <a:spLocks noGrp="1"/>
          </p:cNvSpPr>
          <p:nvPr>
            <p:ph idx="1"/>
          </p:nvPr>
        </p:nvSpPr>
        <p:spPr>
          <a:xfrm>
            <a:off x="913658" y="1620876"/>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3" name="Content Placeholder 2"/>
          <p:cNvSpPr>
            <a:spLocks noGrp="1"/>
          </p:cNvSpPr>
          <p:nvPr>
            <p:ph sz="half" idx="1"/>
          </p:nvPr>
        </p:nvSpPr>
        <p:spPr>
          <a:xfrm>
            <a:off x="661132" y="162087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2087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8/19/2015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
        <p:nvSpPr>
          <p:cNvPr id="15" name="Title 1"/>
          <p:cNvSpPr>
            <a:spLocks noGrp="1"/>
          </p:cNvSpPr>
          <p:nvPr>
            <p:ph type="title"/>
          </p:nvPr>
        </p:nvSpPr>
        <p:spPr>
          <a:xfrm>
            <a:off x="731520" y="365760"/>
            <a:ext cx="6316630" cy="731520"/>
          </a:xfrm>
          <a:prstGeom prst="rect">
            <a:avLst/>
          </a:prstGeom>
        </p:spPr>
        <p:txBody>
          <a:bodyPr>
            <a:spAutoFit/>
          </a:bodyPr>
          <a:lstStyle>
            <a:lvl1pPr>
              <a:defRPr sz="3200" baseline="0">
                <a:latin typeface="Georgia" pitchFamily="18" charset="0"/>
              </a:defRPr>
            </a:lvl1pPr>
          </a:lstStyle>
          <a:p>
            <a:r>
              <a:rPr lang="en-US" dirty="0" smtClean="0"/>
              <a:t>Click to edit</a:t>
            </a:r>
            <a:endParaRPr lang="en-US" dirty="0"/>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98038"/>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421950"/>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598038"/>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421950"/>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8/19/2015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8/19/2015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8/19/2015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8/19/2015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8/19/2015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89907" y="1620876"/>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8/19/2015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
        <p:nvSpPr>
          <p:cNvPr id="15" name="Title 1"/>
          <p:cNvSpPr txBox="1">
            <a:spLocks/>
          </p:cNvSpPr>
          <p:nvPr userDrawn="1"/>
        </p:nvSpPr>
        <p:spPr>
          <a:xfrm>
            <a:off x="731520" y="463754"/>
            <a:ext cx="6316630" cy="535531"/>
          </a:xfrm>
          <a:prstGeom prst="rect">
            <a:avLst/>
          </a:prstGeom>
        </p:spPr>
        <p:txBody>
          <a:bodyPr anchor="ctr" anchorCtr="0">
            <a:spAutoFit/>
          </a:bodyPr>
          <a:lstStyle>
            <a:lvl1pPr algn="l" defTabSz="914400" rtl="0" eaLnBrk="1" latinLnBrk="0" hangingPunct="1">
              <a:lnSpc>
                <a:spcPct val="90000"/>
              </a:lnSpc>
              <a:spcBef>
                <a:spcPct val="0"/>
              </a:spcBef>
              <a:buNone/>
              <a:defRPr sz="3200" b="1" kern="1200" baseline="0">
                <a:solidFill>
                  <a:schemeClr val="tx1"/>
                </a:solidFill>
                <a:latin typeface="Georgia" pitchFamily="18" charset="0"/>
                <a:ea typeface="+mj-ea"/>
                <a:cs typeface="+mj-cs"/>
              </a:defRPr>
            </a:lvl1pPr>
          </a:lstStyle>
          <a:p>
            <a:r>
              <a:rPr lang="en-US" dirty="0" smtClean="0"/>
              <a:t>Click to edit</a:t>
            </a:r>
            <a:endParaRPr lang="en-US" dirty="0"/>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Resources.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Pages/IDEAS-2014-Handout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Resources.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Resources.asp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dhouston@doe.k12.ga.us"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mailto:sharshaw@doe.k12.ga.us"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hyperlink" Target="mailto:kharshaw@doe.k12.ga.u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GA@QuestarAI.com"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surveymonkey.com/r/2015falltrainingqanda"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ctrTitle"/>
          </p:nvPr>
        </p:nvSpPr>
        <p:spPr>
          <a:xfrm>
            <a:off x="76200" y="1524000"/>
            <a:ext cx="9067800" cy="4114800"/>
          </a:xfrm>
        </p:spPr>
        <p:txBody>
          <a:bodyPr/>
          <a:lstStyle/>
          <a:p>
            <a:pPr>
              <a:defRPr/>
            </a:pPr>
            <a:r>
              <a:rPr lang="en-US" sz="3600" dirty="0" smtClean="0">
                <a:latin typeface="Georgia" pitchFamily="18" charset="0"/>
              </a:rPr>
              <a:t>Looking Ahead </a:t>
            </a:r>
            <a:br>
              <a:rPr lang="en-US" sz="3600" dirty="0" smtClean="0">
                <a:latin typeface="Georgia" pitchFamily="18" charset="0"/>
              </a:rPr>
            </a:br>
            <a:r>
              <a:rPr lang="en-US" sz="3600" dirty="0" smtClean="0">
                <a:latin typeface="Georgia" pitchFamily="18" charset="0"/>
              </a:rPr>
              <a:t>2015-2016 Administration</a:t>
            </a:r>
            <a:br>
              <a:rPr lang="en-US" sz="3600" dirty="0" smtClean="0">
                <a:latin typeface="Georgia" pitchFamily="18" charset="0"/>
              </a:rPr>
            </a:br>
            <a:r>
              <a:rPr lang="en-US" sz="800" dirty="0" smtClean="0">
                <a:latin typeface="Georgia" pitchFamily="18" charset="0"/>
              </a:rPr>
              <a:t/>
            </a:r>
            <a:br>
              <a:rPr lang="en-US" sz="800" dirty="0" smtClean="0">
                <a:latin typeface="Georgia" pitchFamily="18" charset="0"/>
              </a:rPr>
            </a:br>
            <a:r>
              <a:rPr lang="en-US" sz="3600" dirty="0" smtClean="0">
                <a:latin typeface="Georgia" pitchFamily="18" charset="0"/>
              </a:rPr>
              <a:t>Session 1</a:t>
            </a:r>
            <a:br>
              <a:rPr lang="en-US" sz="3600" dirty="0" smtClean="0">
                <a:latin typeface="Georgia" pitchFamily="18" charset="0"/>
              </a:rPr>
            </a:br>
            <a:r>
              <a:rPr lang="en-US" sz="1000" dirty="0" smtClean="0">
                <a:latin typeface="Georgia" pitchFamily="18" charset="0"/>
              </a:rPr>
              <a:t/>
            </a:r>
            <a:br>
              <a:rPr lang="en-US" sz="1000" dirty="0" smtClean="0">
                <a:latin typeface="Georgia" pitchFamily="18" charset="0"/>
              </a:rPr>
            </a:br>
            <a:r>
              <a:rPr lang="en-US" sz="2400" b="0" u="sng" dirty="0" smtClean="0"/>
              <a:t/>
            </a:r>
            <a:br>
              <a:rPr lang="en-US" sz="2400" b="0" u="sng" dirty="0" smtClean="0"/>
            </a:br>
            <a:endParaRPr lang="en-US" sz="2800" dirty="0" smtClean="0">
              <a:effectLst>
                <a:outerShdw blurRad="38100" dist="38100" dir="2700000" algn="tl">
                  <a:srgbClr val="C0C0C0"/>
                </a:outerShdw>
              </a:effectLst>
            </a:endParaRPr>
          </a:p>
        </p:txBody>
      </p:sp>
      <p:sp>
        <p:nvSpPr>
          <p:cNvPr id="4099" name="Rectangle 4"/>
          <p:cNvSpPr>
            <a:spLocks noGrp="1"/>
          </p:cNvSpPr>
          <p:nvPr>
            <p:ph type="subTitle" idx="1"/>
          </p:nvPr>
        </p:nvSpPr>
        <p:spPr>
          <a:xfrm>
            <a:off x="152400" y="1752754"/>
            <a:ext cx="8991600" cy="762000"/>
          </a:xfrm>
        </p:spPr>
        <p:txBody>
          <a:bodyPr/>
          <a:lstStyle/>
          <a:p>
            <a:pPr eaLnBrk="1" hangingPunct="1"/>
            <a:r>
              <a:rPr lang="en-US" sz="4000" b="1" dirty="0" smtClean="0">
                <a:latin typeface="Georgia" pitchFamily="18" charset="0"/>
              </a:rPr>
              <a:t>Georgia Alternate Assessment</a:t>
            </a:r>
          </a:p>
        </p:txBody>
      </p:sp>
    </p:spTree>
    <p:extLst>
      <p:ext uri="{BB962C8B-B14F-4D97-AF65-F5344CB8AC3E}">
        <p14:creationId xmlns:p14="http://schemas.microsoft.com/office/powerpoint/2010/main" val="24755200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State-Mandated Content </a:t>
            </a:r>
            <a:br>
              <a:rPr lang="en-US" dirty="0" smtClean="0"/>
            </a:br>
            <a:r>
              <a:rPr lang="en-US" dirty="0" smtClean="0"/>
              <a:t>Standards</a:t>
            </a:r>
          </a:p>
        </p:txBody>
      </p:sp>
      <p:sp>
        <p:nvSpPr>
          <p:cNvPr id="3" name="Content Placeholder 2"/>
          <p:cNvSpPr>
            <a:spLocks noGrp="1"/>
          </p:cNvSpPr>
          <p:nvPr>
            <p:ph idx="1"/>
          </p:nvPr>
        </p:nvSpPr>
        <p:spPr/>
        <p:txBody>
          <a:bodyPr/>
          <a:lstStyle/>
          <a:p>
            <a:r>
              <a:rPr lang="en-US" dirty="0" smtClean="0"/>
              <a:t>The content standards for Science and Social Studies are unchanged for the 2015-2016 school year.</a:t>
            </a:r>
          </a:p>
          <a:p>
            <a:r>
              <a:rPr lang="en-US" dirty="0" smtClean="0"/>
              <a:t>The Blueprint for the GAA, including the current state-mandated content standards, is available in Appendix D (p.93)of the GAA Examiner’s Manual, 2015-2016 and on the GaDOE website.</a:t>
            </a:r>
          </a:p>
          <a:p>
            <a:pPr lvl="1"/>
            <a:r>
              <a:rPr lang="en-US" dirty="0" smtClean="0">
                <a:hlinkClick r:id="rId3"/>
              </a:rPr>
              <a:t>http://www.gadoe.org/Curriculum-Instruction-and-Assessment/Assessment/Pages/GAA-Resources.aspx</a:t>
            </a:r>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C3AE64F9-F5B4-4495-B7A3-EA57C5963275}" type="slidenum">
              <a:rPr lang="en-US" smtClean="0"/>
              <a:pPr/>
              <a:t>10</a:t>
            </a:fld>
            <a:endParaRPr lang="en-US" dirty="0"/>
          </a:p>
        </p:txBody>
      </p:sp>
    </p:spTree>
    <p:extLst>
      <p:ext uri="{BB962C8B-B14F-4D97-AF65-F5344CB8AC3E}">
        <p14:creationId xmlns:p14="http://schemas.microsoft.com/office/powerpoint/2010/main" val="449654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pPr>
              <a:defRPr/>
            </a:pPr>
            <a:fld id="{E8F2D1F8-6457-4687-9586-A599A998EB92}" type="slidenum">
              <a:rPr lang="en-US" smtClean="0"/>
              <a:pPr>
                <a:defRPr/>
              </a:pPr>
              <a:t>11</a:t>
            </a:fld>
            <a:endParaRPr lang="en-US" dirty="0"/>
          </a:p>
        </p:txBody>
      </p:sp>
      <p:sp>
        <p:nvSpPr>
          <p:cNvPr id="9218" name="Title 3"/>
          <p:cNvSpPr>
            <a:spLocks noGrp="1"/>
          </p:cNvSpPr>
          <p:nvPr>
            <p:ph type="title" idx="4294967295"/>
          </p:nvPr>
        </p:nvSpPr>
        <p:spPr>
          <a:xfrm>
            <a:off x="914400" y="1341438"/>
            <a:ext cx="8229600" cy="868362"/>
          </a:xfrm>
          <a:prstGeom prst="rect">
            <a:avLst/>
          </a:prstGeom>
        </p:spPr>
        <p:txBody>
          <a:bodyPr>
            <a:normAutofit/>
          </a:bodyPr>
          <a:lstStyle/>
          <a:p>
            <a:r>
              <a:rPr lang="en-US" sz="3200" dirty="0" smtClean="0">
                <a:latin typeface="Georgia" panose="02040502050405020303" pitchFamily="18" charset="0"/>
              </a:rPr>
              <a:t>General Information</a:t>
            </a:r>
          </a:p>
        </p:txBody>
      </p:sp>
      <p:sp>
        <p:nvSpPr>
          <p:cNvPr id="9219" name="Content Placeholder 4"/>
          <p:cNvSpPr>
            <a:spLocks noGrp="1"/>
          </p:cNvSpPr>
          <p:nvPr>
            <p:ph idx="4294967295"/>
          </p:nvPr>
        </p:nvSpPr>
        <p:spPr>
          <a:xfrm>
            <a:off x="914400" y="2206148"/>
            <a:ext cx="8229600" cy="685800"/>
          </a:xfrm>
        </p:spPr>
        <p:txBody>
          <a:bodyPr/>
          <a:lstStyle/>
          <a:p>
            <a:pPr marL="0" indent="0">
              <a:buFont typeface="Arial" charset="0"/>
              <a:buNone/>
            </a:pPr>
            <a:r>
              <a:rPr lang="en-US" dirty="0" smtClean="0"/>
              <a:t>Key Dates for the 2015-2016 GAA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87" y="3129455"/>
            <a:ext cx="8867553" cy="226269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129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a:spLocks noGrp="1"/>
          </p:cNvSpPr>
          <p:nvPr>
            <p:ph type="body" idx="1"/>
          </p:nvPr>
        </p:nvSpPr>
        <p:spPr>
          <a:xfrm>
            <a:off x="381000" y="2514600"/>
            <a:ext cx="8534400" cy="1500188"/>
          </a:xfrm>
        </p:spPr>
        <p:txBody>
          <a:bodyPr anchor="ctr">
            <a:normAutofit/>
          </a:bodyPr>
          <a:lstStyle/>
          <a:p>
            <a:pPr algn="ctr"/>
            <a:r>
              <a:rPr lang="en-US" sz="4000" b="1" dirty="0" smtClean="0">
                <a:latin typeface="Georgia" pitchFamily="18" charset="0"/>
              </a:rPr>
              <a:t>Looking Ahead to the 2015-2016</a:t>
            </a:r>
          </a:p>
          <a:p>
            <a:pPr algn="ctr"/>
            <a:r>
              <a:rPr lang="en-US" sz="4000" b="1" dirty="0" smtClean="0">
                <a:latin typeface="Georgia" pitchFamily="18" charset="0"/>
              </a:rPr>
              <a:t>GAA Administration</a:t>
            </a:r>
          </a:p>
        </p:txBody>
      </p:sp>
      <p:sp>
        <p:nvSpPr>
          <p:cNvPr id="4" name="Slide Number Placeholder 3"/>
          <p:cNvSpPr>
            <a:spLocks noGrp="1"/>
          </p:cNvSpPr>
          <p:nvPr>
            <p:ph type="sldNum" sz="quarter" idx="4"/>
          </p:nvPr>
        </p:nvSpPr>
        <p:spPr>
          <a:xfrm>
            <a:off x="7696200" y="6324600"/>
            <a:ext cx="1066800" cy="365125"/>
          </a:xfrm>
          <a:prstGeom prst="rect">
            <a:avLst/>
          </a:prstGeom>
        </p:spPr>
        <p:txBody>
          <a:bodyPr/>
          <a:lstStyle/>
          <a:p>
            <a:pPr>
              <a:defRPr/>
            </a:pPr>
            <a:fld id="{8441CC89-DE6D-43F2-991D-12CD82646D61}" type="slidenum">
              <a:rPr lang="en-US" smtClean="0"/>
              <a:pPr>
                <a:defRPr/>
              </a:pPr>
              <a:t>12</a:t>
            </a:fld>
            <a:endParaRPr lang="en-US" dirty="0"/>
          </a:p>
        </p:txBody>
      </p:sp>
    </p:spTree>
    <p:extLst>
      <p:ext uri="{BB962C8B-B14F-4D97-AF65-F5344CB8AC3E}">
        <p14:creationId xmlns:p14="http://schemas.microsoft.com/office/powerpoint/2010/main" val="2925463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Moving Forward</a:t>
            </a:r>
          </a:p>
        </p:txBody>
      </p:sp>
      <p:sp>
        <p:nvSpPr>
          <p:cNvPr id="18435" name="Content Placeholder 2"/>
          <p:cNvSpPr>
            <a:spLocks noGrp="1"/>
          </p:cNvSpPr>
          <p:nvPr>
            <p:ph idx="1"/>
          </p:nvPr>
        </p:nvSpPr>
        <p:spPr/>
        <p:txBody>
          <a:bodyPr/>
          <a:lstStyle/>
          <a:p>
            <a:r>
              <a:rPr lang="en-US" dirty="0" smtClean="0"/>
              <a:t>The contents of the portfolios, as well as feedback from teachers and test coordinators, provides valuable information as to areas of focus for training. </a:t>
            </a:r>
          </a:p>
          <a:p>
            <a:r>
              <a:rPr lang="en-US" dirty="0" smtClean="0"/>
              <a:t>Continued training is needed to support teachers in their understanding of the current state-mandated content standards and the intent of the standards and elements/indicators.</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C766A56A-508C-4896-A6D2-AEA2E118B49B}" type="slidenum">
              <a:rPr lang="en-US" smtClean="0"/>
              <a:pPr/>
              <a:t>13</a:t>
            </a:fld>
            <a:endParaRPr lang="en-US" dirty="0"/>
          </a:p>
        </p:txBody>
      </p:sp>
    </p:spTree>
    <p:extLst>
      <p:ext uri="{BB962C8B-B14F-4D97-AF65-F5344CB8AC3E}">
        <p14:creationId xmlns:p14="http://schemas.microsoft.com/office/powerpoint/2010/main" val="531806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title"/>
          </p:nvPr>
        </p:nvSpPr>
        <p:spPr/>
        <p:txBody>
          <a:bodyPr>
            <a:normAutofit/>
          </a:bodyPr>
          <a:lstStyle/>
          <a:p>
            <a:r>
              <a:rPr lang="en-US" sz="3200" dirty="0" smtClean="0">
                <a:latin typeface="Georgia" panose="02040502050405020303" pitchFamily="18" charset="0"/>
              </a:rPr>
              <a:t>Moving Forward</a:t>
            </a:r>
          </a:p>
        </p:txBody>
      </p:sp>
      <p:sp>
        <p:nvSpPr>
          <p:cNvPr id="19459" name="Content Placeholder 11"/>
          <p:cNvSpPr>
            <a:spLocks noGrp="1"/>
          </p:cNvSpPr>
          <p:nvPr>
            <p:ph idx="1"/>
          </p:nvPr>
        </p:nvSpPr>
        <p:spPr>
          <a:xfrm>
            <a:off x="917945" y="1605517"/>
            <a:ext cx="7924800" cy="4572000"/>
          </a:xfrm>
        </p:spPr>
        <p:txBody>
          <a:bodyPr/>
          <a:lstStyle/>
          <a:p>
            <a:r>
              <a:rPr lang="en-US" sz="2800" dirty="0" smtClean="0"/>
              <a:t>Nonscorable entries account for only a small percentage of the total entries submitted.</a:t>
            </a:r>
          </a:p>
          <a:p>
            <a:r>
              <a:rPr lang="en-US" sz="2800" dirty="0" smtClean="0"/>
              <a:t>Analysis of nonscorable entries provides valuable information regarding issues and trends noted for this administration. </a:t>
            </a:r>
          </a:p>
          <a:p>
            <a:r>
              <a:rPr lang="en-US" sz="2800" dirty="0" smtClean="0"/>
              <a:t>Nine years of assessment provides ample information for ongoing training.</a:t>
            </a:r>
          </a:p>
          <a:p>
            <a:pPr marL="0" indent="0">
              <a:buNone/>
            </a:pPr>
            <a:endParaRPr lang="en-US" sz="2800" dirty="0" smtClean="0"/>
          </a:p>
          <a:p>
            <a:pPr marL="0" indent="0">
              <a:buNone/>
            </a:pPr>
            <a:endParaRPr lang="en-US" dirty="0" smtClean="0"/>
          </a:p>
          <a:p>
            <a:pPr lvl="1"/>
            <a:endParaRPr lang="en-US" dirty="0" smtClean="0"/>
          </a:p>
          <a:p>
            <a:endParaRPr lang="en-US" dirty="0" smtClean="0"/>
          </a:p>
        </p:txBody>
      </p:sp>
      <p:sp>
        <p:nvSpPr>
          <p:cNvPr id="4" name="Slide Number Placeholder 3"/>
          <p:cNvSpPr>
            <a:spLocks noGrp="1"/>
          </p:cNvSpPr>
          <p:nvPr>
            <p:ph type="sldNum" sz="quarter" idx="4"/>
          </p:nvPr>
        </p:nvSpPr>
        <p:spPr>
          <a:xfrm>
            <a:off x="8077200" y="6356350"/>
            <a:ext cx="609600" cy="365125"/>
          </a:xfrm>
          <a:prstGeom prst="rect">
            <a:avLst/>
          </a:prstGeom>
        </p:spPr>
        <p:txBody>
          <a:bodyPr/>
          <a:lstStyle/>
          <a:p>
            <a:pPr>
              <a:defRPr/>
            </a:pPr>
            <a:fld id="{EFABB6AD-89FE-4619-B435-72F9CB6323E3}" type="slidenum">
              <a:rPr lang="en-US" smtClean="0"/>
              <a:pPr>
                <a:defRPr/>
              </a:pPr>
              <a:t>14</a:t>
            </a:fld>
            <a:endParaRPr lang="en-US" dirty="0"/>
          </a:p>
        </p:txBody>
      </p:sp>
    </p:spTree>
    <p:extLst>
      <p:ext uri="{BB962C8B-B14F-4D97-AF65-F5344CB8AC3E}">
        <p14:creationId xmlns:p14="http://schemas.microsoft.com/office/powerpoint/2010/main" val="2675424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3200" dirty="0" smtClean="0">
                <a:latin typeface="Georgia" panose="02040502050405020303" pitchFamily="18" charset="0"/>
              </a:rPr>
              <a:t>Moving Forward</a:t>
            </a:r>
          </a:p>
        </p:txBody>
      </p:sp>
      <p:sp>
        <p:nvSpPr>
          <p:cNvPr id="24579" name="Content Placeholder 2"/>
          <p:cNvSpPr>
            <a:spLocks noGrp="1"/>
          </p:cNvSpPr>
          <p:nvPr>
            <p:ph idx="1"/>
          </p:nvPr>
        </p:nvSpPr>
        <p:spPr>
          <a:xfrm>
            <a:off x="914400" y="1447800"/>
            <a:ext cx="8229600" cy="4190999"/>
          </a:xfrm>
        </p:spPr>
        <p:txBody>
          <a:bodyPr>
            <a:normAutofit/>
          </a:bodyPr>
          <a:lstStyle/>
          <a:p>
            <a:pPr>
              <a:spcBef>
                <a:spcPts val="0"/>
              </a:spcBef>
            </a:pPr>
            <a:r>
              <a:rPr lang="en-US" sz="2400" dirty="0" smtClean="0"/>
              <a:t>Assessment tasks that aligned to previous GAA standards/elements do not necessarily align to the current content standards. </a:t>
            </a:r>
            <a:r>
              <a:rPr lang="en-US" sz="2400" dirty="0"/>
              <a:t>S</a:t>
            </a:r>
            <a:r>
              <a:rPr lang="en-US" sz="2400" dirty="0" smtClean="0"/>
              <a:t>uccessful tasks for previously assessed standards may need to be redesigned to align to comparable current standards.</a:t>
            </a:r>
          </a:p>
          <a:p>
            <a:pPr marL="0" indent="0">
              <a:spcBef>
                <a:spcPts val="0"/>
              </a:spcBef>
              <a:buNone/>
            </a:pPr>
            <a:endParaRPr lang="en-US" sz="2400" dirty="0" smtClean="0"/>
          </a:p>
          <a:p>
            <a:pPr>
              <a:spcBef>
                <a:spcPts val="0"/>
              </a:spcBef>
            </a:pPr>
            <a:r>
              <a:rPr lang="en-US" sz="2400" dirty="0" smtClean="0"/>
              <a:t>All assessment tasks must align to the content standard and element/indicator that are declared on the Entry Sheet. In addition, all Science entries </a:t>
            </a:r>
            <a:r>
              <a:rPr lang="en-US" sz="2400" b="1" dirty="0" smtClean="0"/>
              <a:t>must include a co-requisite Characteristic of Science (CoS)</a:t>
            </a:r>
            <a:r>
              <a:rPr lang="en-US" sz="2400" dirty="0" smtClean="0"/>
              <a:t>. The student must exemplify the CoS at least once while performing the four assessment tasks in each Science entry.</a:t>
            </a:r>
          </a:p>
        </p:txBody>
      </p:sp>
      <p:sp>
        <p:nvSpPr>
          <p:cNvPr id="4" name="Slide Number Placeholder 3"/>
          <p:cNvSpPr>
            <a:spLocks noGrp="1"/>
          </p:cNvSpPr>
          <p:nvPr>
            <p:ph type="sldNum" sz="quarter" idx="4"/>
          </p:nvPr>
        </p:nvSpPr>
        <p:spPr>
          <a:xfrm>
            <a:off x="8077200" y="6356350"/>
            <a:ext cx="609600" cy="365125"/>
          </a:xfrm>
          <a:prstGeom prst="rect">
            <a:avLst/>
          </a:prstGeom>
        </p:spPr>
        <p:txBody>
          <a:bodyPr/>
          <a:lstStyle/>
          <a:p>
            <a:pPr>
              <a:defRPr/>
            </a:pPr>
            <a:fld id="{764E6688-8A9F-49C4-B86E-1B2011C30023}" type="slidenum">
              <a:rPr lang="en-US" smtClean="0"/>
              <a:pPr>
                <a:defRPr/>
              </a:pPr>
              <a:t>15</a:t>
            </a:fld>
            <a:endParaRPr lang="en-US" dirty="0"/>
          </a:p>
        </p:txBody>
      </p:sp>
    </p:spTree>
    <p:extLst>
      <p:ext uri="{BB962C8B-B14F-4D97-AF65-F5344CB8AC3E}">
        <p14:creationId xmlns:p14="http://schemas.microsoft.com/office/powerpoint/2010/main" val="2765804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for 2015-2016</a:t>
            </a:r>
            <a:endParaRPr lang="en-US" dirty="0"/>
          </a:p>
        </p:txBody>
      </p:sp>
      <p:sp>
        <p:nvSpPr>
          <p:cNvPr id="3" name="Content Placeholder 2"/>
          <p:cNvSpPr>
            <a:spLocks noGrp="1"/>
          </p:cNvSpPr>
          <p:nvPr>
            <p:ph idx="1"/>
          </p:nvPr>
        </p:nvSpPr>
        <p:spPr>
          <a:xfrm>
            <a:off x="913658" y="1610243"/>
            <a:ext cx="7886700" cy="4351338"/>
          </a:xfrm>
        </p:spPr>
        <p:txBody>
          <a:bodyPr/>
          <a:lstStyle/>
          <a:p>
            <a:r>
              <a:rPr lang="en-US" b="1" dirty="0" smtClean="0"/>
              <a:t>The High School Retest option will no longer be available for the GAA.</a:t>
            </a:r>
          </a:p>
          <a:p>
            <a:r>
              <a:rPr lang="en-US" dirty="0" smtClean="0"/>
              <a:t>The criteria for achieving a general education diploma no longer includes passing GHSGT/GHSWT assessments which includes the High School GAA.</a:t>
            </a:r>
          </a:p>
          <a:p>
            <a:r>
              <a:rPr lang="en-US" dirty="0" smtClean="0"/>
              <a:t>General education diplomas may still be earned through other means including coursework and curriculum-based grades.</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147859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&amp; Reminders</a:t>
            </a:r>
            <a:endParaRPr lang="en-US" dirty="0"/>
          </a:p>
        </p:txBody>
      </p:sp>
      <p:sp>
        <p:nvSpPr>
          <p:cNvPr id="3" name="Content Placeholder 2"/>
          <p:cNvSpPr>
            <a:spLocks noGrp="1"/>
          </p:cNvSpPr>
          <p:nvPr>
            <p:ph idx="1"/>
          </p:nvPr>
        </p:nvSpPr>
        <p:spPr>
          <a:xfrm>
            <a:off x="913658" y="1727206"/>
            <a:ext cx="7886700" cy="4351338"/>
          </a:xfrm>
        </p:spPr>
        <p:txBody>
          <a:bodyPr>
            <a:normAutofit fontScale="92500" lnSpcReduction="20000"/>
          </a:bodyPr>
          <a:lstStyle/>
          <a:p>
            <a:pPr marL="233363" indent="-233363"/>
            <a:r>
              <a:rPr lang="en-US" b="1" dirty="0">
                <a:latin typeface="Calibri" pitchFamily="34" charset="0"/>
              </a:rPr>
              <a:t>Entry Sheet</a:t>
            </a:r>
            <a:r>
              <a:rPr lang="en-US" dirty="0">
                <a:latin typeface="Calibri" pitchFamily="34" charset="0"/>
              </a:rPr>
              <a:t>: there is one Entry Sheet for all students. Drop-down boxes and instructions will guide you through the process of completing the Entry Sheet.</a:t>
            </a:r>
          </a:p>
          <a:p>
            <a:pPr marL="233363" indent="-233363">
              <a:buNone/>
            </a:pPr>
            <a:endParaRPr lang="en-US" dirty="0">
              <a:latin typeface="Calibri" pitchFamily="34" charset="0"/>
            </a:endParaRPr>
          </a:p>
          <a:p>
            <a:pPr marL="233363" indent="-233363"/>
            <a:r>
              <a:rPr lang="en-US" dirty="0">
                <a:latin typeface="Calibri" pitchFamily="34" charset="0"/>
              </a:rPr>
              <a:t>The GAA Examiner’s Manual, 2015-2016, will retain its smaller size because the sample entries will remain in the </a:t>
            </a:r>
            <a:r>
              <a:rPr lang="en-US" i="1" dirty="0">
                <a:latin typeface="Calibri" pitchFamily="34" charset="0"/>
              </a:rPr>
              <a:t>Student Samples Resource Guide. The SSRG will be </a:t>
            </a:r>
            <a:r>
              <a:rPr lang="en-US" dirty="0">
                <a:latin typeface="Calibri" pitchFamily="34" charset="0"/>
              </a:rPr>
              <a:t>available on the </a:t>
            </a:r>
            <a:r>
              <a:rPr lang="en-US" dirty="0" err="1">
                <a:latin typeface="Calibri" pitchFamily="34" charset="0"/>
              </a:rPr>
              <a:t>GaDOE</a:t>
            </a:r>
            <a:r>
              <a:rPr lang="en-US" dirty="0">
                <a:latin typeface="Calibri" pitchFamily="34" charset="0"/>
              </a:rPr>
              <a:t> </a:t>
            </a:r>
            <a:r>
              <a:rPr lang="en-US" dirty="0" smtClean="0">
                <a:latin typeface="Calibri" pitchFamily="34" charset="0"/>
              </a:rPr>
              <a:t>website. </a:t>
            </a:r>
            <a:r>
              <a:rPr lang="en-US" dirty="0">
                <a:latin typeface="Calibri" pitchFamily="34" charset="0"/>
              </a:rPr>
              <a:t>Some samples will remain and NEW samples will be added.</a:t>
            </a:r>
          </a:p>
          <a:p>
            <a:pPr marL="690563" lvl="2" indent="-233363">
              <a:buFont typeface="Courier New" panose="02070309020205020404" pitchFamily="49" charset="0"/>
              <a:buChar char="o"/>
            </a:pPr>
            <a:r>
              <a:rPr lang="en-US" dirty="0"/>
              <a:t>Please visit the </a:t>
            </a:r>
            <a:r>
              <a:rPr lang="en-US"/>
              <a:t>state’s </a:t>
            </a:r>
            <a:r>
              <a:rPr lang="en-US" smtClean="0"/>
              <a:t>website to </a:t>
            </a:r>
            <a:r>
              <a:rPr lang="en-US" dirty="0"/>
              <a:t>view important trainings and presentations, for access level examples and the IDEAS presentations and PPTs  (for the HS math courses). It may be found here under the section, “Handouts”: </a:t>
            </a:r>
            <a:r>
              <a:rPr lang="en-US" u="sng" dirty="0">
                <a:hlinkClick r:id="rId3"/>
              </a:rPr>
              <a:t>http://www.gadoe.org/Curriculum-Instruction-and-Assessment/Special-Education-Services/Pages/IDEAS-2014-Handouts.aspx</a:t>
            </a:r>
            <a:endParaRPr lang="en-US" dirty="0"/>
          </a:p>
          <a:p>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35391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31520" y="365760"/>
            <a:ext cx="6318504" cy="731520"/>
          </a:xfrm>
        </p:spPr>
        <p:txBody>
          <a:bodyPr>
            <a:normAutofit/>
          </a:bodyPr>
          <a:lstStyle/>
          <a:p>
            <a:r>
              <a:rPr lang="en-US" sz="3200" dirty="0" smtClean="0">
                <a:latin typeface="Georgia" panose="02040502050405020303" pitchFamily="18" charset="0"/>
              </a:rPr>
              <a:t>Updates for 2015-2016</a:t>
            </a:r>
          </a:p>
        </p:txBody>
      </p:sp>
      <p:sp>
        <p:nvSpPr>
          <p:cNvPr id="28675" name="Content Placeholder 2"/>
          <p:cNvSpPr>
            <a:spLocks noGrp="1"/>
          </p:cNvSpPr>
          <p:nvPr>
            <p:ph idx="1"/>
          </p:nvPr>
        </p:nvSpPr>
        <p:spPr>
          <a:xfrm>
            <a:off x="4908041" y="3476265"/>
            <a:ext cx="3540642" cy="3306836"/>
          </a:xfrm>
        </p:spPr>
        <p:txBody>
          <a:bodyPr>
            <a:normAutofit/>
          </a:bodyPr>
          <a:lstStyle/>
          <a:p>
            <a:pPr marL="0" indent="0">
              <a:buFont typeface="Arial" charset="0"/>
              <a:buNone/>
            </a:pPr>
            <a:r>
              <a:rPr lang="en-US" sz="1800" dirty="0" smtClean="0"/>
              <a:t>By choosing the Grade, Content Area, and </a:t>
            </a:r>
            <a:r>
              <a:rPr lang="en-US" sz="1800" b="1" dirty="0" smtClean="0"/>
              <a:t>Entry #</a:t>
            </a:r>
            <a:r>
              <a:rPr lang="en-US" sz="1800" dirty="0" smtClean="0"/>
              <a:t>, only those domains and standards eligible for assessment for that entry will be available in the drop-down menu as per the 2015-2016 GAA Blueprint.</a:t>
            </a:r>
          </a:p>
        </p:txBody>
      </p:sp>
      <p:sp>
        <p:nvSpPr>
          <p:cNvPr id="4" name="Slide Number Placeholder 3"/>
          <p:cNvSpPr>
            <a:spLocks noGrp="1"/>
          </p:cNvSpPr>
          <p:nvPr>
            <p:ph type="sldNum" sz="quarter" idx="4"/>
          </p:nvPr>
        </p:nvSpPr>
        <p:spPr>
          <a:xfrm>
            <a:off x="8322864" y="6410942"/>
            <a:ext cx="609600" cy="365125"/>
          </a:xfrm>
          <a:prstGeom prst="rect">
            <a:avLst/>
          </a:prstGeom>
        </p:spPr>
        <p:txBody>
          <a:bodyPr/>
          <a:lstStyle/>
          <a:p>
            <a:pPr>
              <a:defRPr/>
            </a:pPr>
            <a:fld id="{48A187DA-124F-4D4F-A1F9-C932775750AD}" type="slidenum">
              <a:rPr lang="en-US" smtClean="0"/>
              <a:pPr>
                <a:defRPr/>
              </a:pPr>
              <a:t>18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59" y="881276"/>
            <a:ext cx="4251485" cy="558284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rot="10800000">
            <a:off x="3775675" y="1530615"/>
            <a:ext cx="1127050" cy="29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902724" y="1356305"/>
            <a:ext cx="1956391" cy="646331"/>
          </a:xfrm>
          <a:prstGeom prst="rect">
            <a:avLst/>
          </a:prstGeom>
          <a:noFill/>
        </p:spPr>
        <p:txBody>
          <a:bodyPr wrap="square" rtlCol="0">
            <a:spAutoFit/>
          </a:bodyPr>
          <a:lstStyle/>
          <a:p>
            <a:r>
              <a:rPr lang="en-US" dirty="0" smtClean="0"/>
              <a:t>NOTE: No HS Retest Category</a:t>
            </a:r>
            <a:endParaRPr lang="en-US" dirty="0"/>
          </a:p>
        </p:txBody>
      </p:sp>
      <p:sp>
        <p:nvSpPr>
          <p:cNvPr id="5" name="TextBox 4"/>
          <p:cNvSpPr txBox="1"/>
          <p:nvPr/>
        </p:nvSpPr>
        <p:spPr>
          <a:xfrm>
            <a:off x="4902724" y="2126041"/>
            <a:ext cx="2307266" cy="1200329"/>
          </a:xfrm>
          <a:prstGeom prst="rect">
            <a:avLst/>
          </a:prstGeom>
          <a:noFill/>
        </p:spPr>
        <p:txBody>
          <a:bodyPr wrap="square" rtlCol="0">
            <a:spAutoFit/>
          </a:bodyPr>
          <a:lstStyle/>
          <a:p>
            <a:r>
              <a:rPr lang="en-US" dirty="0" smtClean="0"/>
              <a:t>All Grades: K, 3-8, and High School may be entered into the 2015-2016 Entry Sheet</a:t>
            </a:r>
            <a:endParaRPr lang="en-US" dirty="0"/>
          </a:p>
        </p:txBody>
      </p:sp>
      <p:cxnSp>
        <p:nvCxnSpPr>
          <p:cNvPr id="7" name="Straight Arrow Connector 6"/>
          <p:cNvCxnSpPr/>
          <p:nvPr/>
        </p:nvCxnSpPr>
        <p:spPr>
          <a:xfrm flipH="1" flipV="1">
            <a:off x="2191422" y="1783544"/>
            <a:ext cx="2626242" cy="7017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6059" y="4571529"/>
            <a:ext cx="2054641"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CoS</a:t>
            </a:r>
            <a:endParaRPr lang="en-US"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cxnSp>
        <p:nvCxnSpPr>
          <p:cNvPr id="10" name="Straight Arrow Connector 9"/>
          <p:cNvCxnSpPr>
            <a:stCxn id="8" idx="3"/>
          </p:cNvCxnSpPr>
          <p:nvPr/>
        </p:nvCxnSpPr>
        <p:spPr>
          <a:xfrm>
            <a:off x="2450700" y="5033194"/>
            <a:ext cx="2685941" cy="4616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36641" y="5124422"/>
            <a:ext cx="2955851" cy="1200329"/>
          </a:xfrm>
          <a:prstGeom prst="rect">
            <a:avLst/>
          </a:prstGeom>
          <a:noFill/>
        </p:spPr>
        <p:txBody>
          <a:bodyPr wrap="square" rtlCol="0">
            <a:spAutoFit/>
          </a:bodyPr>
          <a:lstStyle/>
          <a:p>
            <a:r>
              <a:rPr lang="en-US" dirty="0" smtClean="0"/>
              <a:t>The Characteristics of Science options will activate once Science is selected as the Content Area</a:t>
            </a:r>
            <a:endParaRPr lang="en-US" dirty="0"/>
          </a:p>
        </p:txBody>
      </p:sp>
    </p:spTree>
    <p:extLst>
      <p:ext uri="{BB962C8B-B14F-4D97-AF65-F5344CB8AC3E}">
        <p14:creationId xmlns:p14="http://schemas.microsoft.com/office/powerpoint/2010/main" val="130545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731520" y="365760"/>
            <a:ext cx="6316630" cy="731520"/>
          </a:xfrm>
        </p:spPr>
        <p:txBody>
          <a:bodyPr/>
          <a:lstStyle/>
          <a:p>
            <a:r>
              <a:rPr lang="en-US" dirty="0" smtClean="0"/>
              <a:t>Updates for 2015-2016</a:t>
            </a:r>
          </a:p>
        </p:txBody>
      </p:sp>
      <p:sp>
        <p:nvSpPr>
          <p:cNvPr id="6" name="Content Placeholder 5"/>
          <p:cNvSpPr>
            <a:spLocks noGrp="1"/>
          </p:cNvSpPr>
          <p:nvPr>
            <p:ph idx="1"/>
          </p:nvPr>
        </p:nvSpPr>
        <p:spPr/>
        <p:txBody>
          <a:bodyPr>
            <a:normAutofit fontScale="92500" lnSpcReduction="10000"/>
          </a:bodyPr>
          <a:lstStyle/>
          <a:p>
            <a:pPr marL="0" indent="0">
              <a:buNone/>
            </a:pPr>
            <a:r>
              <a:rPr lang="en-US" dirty="0" smtClean="0"/>
              <a:t>Reminders:</a:t>
            </a:r>
          </a:p>
          <a:p>
            <a:r>
              <a:rPr lang="en-US" dirty="0" smtClean="0"/>
              <a:t>One Entry Sheet for all GAA students:</a:t>
            </a:r>
          </a:p>
          <a:p>
            <a:pPr marL="0" indent="0">
              <a:buNone/>
            </a:pPr>
            <a:r>
              <a:rPr lang="en-US" dirty="0" smtClean="0">
                <a:hlinkClick r:id="rId3"/>
              </a:rPr>
              <a:t>http://www.gadoe.org/Curriculum-Instruction-and-Assessment/Assessment/Pages/GAA-Resources.aspx</a:t>
            </a:r>
            <a:endParaRPr lang="en-US" dirty="0" smtClean="0"/>
          </a:p>
          <a:p>
            <a:r>
              <a:rPr lang="en-US" b="1" dirty="0" smtClean="0"/>
              <a:t>Be sure to discard previous templates and use only the Entry Sheet for 2015-2016!</a:t>
            </a:r>
          </a:p>
          <a:p>
            <a:r>
              <a:rPr lang="en-US" dirty="0" smtClean="0"/>
              <a:t>Use the electronic Entry Sheet to avoid Entry Sheet errors. Please proofread carefully.</a:t>
            </a:r>
          </a:p>
          <a:p>
            <a:r>
              <a:rPr lang="en-US" b="1" dirty="0" smtClean="0"/>
              <a:t>Check to make sure all Science Entry Sheets have a Characteristic of Science chosen and the submitted evidence reflects that selection.</a:t>
            </a:r>
          </a:p>
        </p:txBody>
      </p:sp>
      <p:sp>
        <p:nvSpPr>
          <p:cNvPr id="4" name="Slide Number Placeholder 3"/>
          <p:cNvSpPr>
            <a:spLocks noGrp="1"/>
          </p:cNvSpPr>
          <p:nvPr>
            <p:ph type="sldNum" sz="quarter" idx="4"/>
          </p:nvPr>
        </p:nvSpPr>
        <p:spPr/>
        <p:txBody>
          <a:bodyPr/>
          <a:lstStyle/>
          <a:p>
            <a:fld id="{20997008-44CB-4D03-A6A2-0E0E85A7ACEF}" type="slidenum">
              <a:rPr lang="en-US" smtClean="0"/>
              <a:pPr/>
              <a:t>19</a:t>
            </a:fld>
            <a:endParaRPr lang="en-US" dirty="0"/>
          </a:p>
        </p:txBody>
      </p:sp>
    </p:spTree>
    <p:extLst>
      <p:ext uri="{BB962C8B-B14F-4D97-AF65-F5344CB8AC3E}">
        <p14:creationId xmlns:p14="http://schemas.microsoft.com/office/powerpoint/2010/main" val="38223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smtClean="0"/>
              <a:t>2015-2016 GAA</a:t>
            </a:r>
          </a:p>
        </p:txBody>
      </p:sp>
      <p:sp>
        <p:nvSpPr>
          <p:cNvPr id="7171" name="Rectangle 3"/>
          <p:cNvSpPr>
            <a:spLocks noGrp="1"/>
          </p:cNvSpPr>
          <p:nvPr>
            <p:ph idx="1"/>
          </p:nvPr>
        </p:nvSpPr>
        <p:spPr/>
        <p:txBody>
          <a:bodyPr>
            <a:normAutofit fontScale="92500" lnSpcReduction="10000"/>
          </a:bodyPr>
          <a:lstStyle/>
          <a:p>
            <a:pPr marL="0" indent="0">
              <a:buNone/>
            </a:pPr>
            <a:r>
              <a:rPr lang="en-US" dirty="0" smtClean="0"/>
              <a:t>Purpose:</a:t>
            </a:r>
          </a:p>
          <a:p>
            <a:r>
              <a:rPr lang="en-US" dirty="0" smtClean="0"/>
              <a:t>The 2015-2016 webinars (Sessions 1-5) explain how to prepare and submit GAA portfolios.</a:t>
            </a:r>
          </a:p>
          <a:p>
            <a:r>
              <a:rPr lang="en-US" dirty="0" smtClean="0">
                <a:hlinkClick r:id="rId3"/>
              </a:rPr>
              <a:t>http://www.gadoe.org/Curriculum-Instruction-and-Assessment/Assessment/Pages/GAA-Presentations.aspx</a:t>
            </a:r>
            <a:endParaRPr lang="en-US" dirty="0" smtClean="0"/>
          </a:p>
          <a:p>
            <a:endParaRPr lang="en-US" dirty="0" smtClean="0"/>
          </a:p>
          <a:p>
            <a:r>
              <a:rPr lang="en-US" dirty="0" smtClean="0"/>
              <a:t>Information pertaining to the GAA can also be found in the 2015-2016 GAA Examiner’s Manual. </a:t>
            </a:r>
          </a:p>
          <a:p>
            <a:r>
              <a:rPr lang="en-US" dirty="0" smtClean="0">
                <a:hlinkClick r:id="rId4"/>
              </a:rPr>
              <a:t>http://www.gadoe.org/Curriculum-Instruction-and-Assessment/Assessment/Pages/GAA-Resources.aspx</a:t>
            </a:r>
            <a:endParaRPr lang="en-US" dirty="0" smtClean="0"/>
          </a:p>
          <a:p>
            <a:endParaRPr lang="en-US" dirty="0" smtClean="0"/>
          </a:p>
        </p:txBody>
      </p:sp>
      <p:sp>
        <p:nvSpPr>
          <p:cNvPr id="4" name="Slide Number Placeholder 3"/>
          <p:cNvSpPr>
            <a:spLocks noGrp="1"/>
          </p:cNvSpPr>
          <p:nvPr>
            <p:ph type="sldNum" sz="quarter" idx="4"/>
          </p:nvPr>
        </p:nvSpPr>
        <p:spPr/>
        <p:txBody>
          <a:bodyPr/>
          <a:lstStyle/>
          <a:p>
            <a:fld id="{F001D01C-4DCF-4F54-8DEB-A43BF3AB5E17}" type="slidenum">
              <a:rPr lang="en-US" smtClean="0"/>
              <a:pPr/>
              <a:t>2</a:t>
            </a:fld>
            <a:endParaRPr lang="en-US" dirty="0"/>
          </a:p>
        </p:txBody>
      </p:sp>
    </p:spTree>
    <p:extLst>
      <p:ext uri="{BB962C8B-B14F-4D97-AF65-F5344CB8AC3E}">
        <p14:creationId xmlns:p14="http://schemas.microsoft.com/office/powerpoint/2010/main" val="3559084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5760"/>
            <a:ext cx="6316630" cy="365760"/>
          </a:xfrm>
        </p:spPr>
        <p:txBody>
          <a:bodyPr>
            <a:normAutofit fontScale="90000"/>
          </a:bodyPr>
          <a:lstStyle/>
          <a:p>
            <a:r>
              <a:rPr lang="en-US" sz="3600" dirty="0">
                <a:latin typeface="Georgia" panose="02040502050405020303" pitchFamily="18" charset="0"/>
              </a:rPr>
              <a:t>Updates for 2015-2016</a:t>
            </a:r>
            <a:endParaRPr lang="en-US" sz="3600" dirty="0"/>
          </a:p>
        </p:txBody>
      </p:sp>
      <p:sp>
        <p:nvSpPr>
          <p:cNvPr id="5" name="Content Placeholder 4"/>
          <p:cNvSpPr>
            <a:spLocks noGrp="1"/>
          </p:cNvSpPr>
          <p:nvPr>
            <p:ph idx="1"/>
          </p:nvPr>
        </p:nvSpPr>
        <p:spPr/>
        <p:txBody>
          <a:bodyPr/>
          <a:lstStyle/>
          <a:p>
            <a:r>
              <a:rPr lang="en-US" dirty="0" smtClean="0"/>
              <a:t>Some definitions for the Characteristics of Science (CoS) have been added to Appendix A of the Examiner’s Manual (p. 67).</a:t>
            </a:r>
          </a:p>
          <a:p>
            <a:r>
              <a:rPr lang="en-US" dirty="0" smtClean="0"/>
              <a:t>These are very useful for understanding the essence of the CoS.</a:t>
            </a:r>
          </a:p>
          <a:p>
            <a:r>
              <a:rPr lang="en-US" dirty="0" smtClean="0"/>
              <a:t>These definitions can reveal possible tasks that get students involved in the process of Science, which is one main goal and naturally occurring event while teaching science.</a:t>
            </a:r>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388945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dirty="0" smtClean="0"/>
              <a:t>Lessons Learned from the </a:t>
            </a:r>
            <a:br>
              <a:rPr lang="en-US" dirty="0" smtClean="0"/>
            </a:br>
            <a:r>
              <a:rPr lang="en-US" dirty="0" smtClean="0"/>
              <a:t>2014-2015 Administration</a:t>
            </a:r>
          </a:p>
        </p:txBody>
      </p:sp>
      <p:sp>
        <p:nvSpPr>
          <p:cNvPr id="45059" name="Rectangle 3"/>
          <p:cNvSpPr>
            <a:spLocks noGrp="1"/>
          </p:cNvSpPr>
          <p:nvPr>
            <p:ph idx="1"/>
          </p:nvPr>
        </p:nvSpPr>
        <p:spPr/>
        <p:txBody>
          <a:bodyPr/>
          <a:lstStyle/>
          <a:p>
            <a:pPr marL="0" indent="0" algn="ctr">
              <a:buNone/>
            </a:pPr>
            <a:r>
              <a:rPr lang="en-US" sz="4400" dirty="0" smtClean="0"/>
              <a:t>Congratulations! </a:t>
            </a:r>
          </a:p>
          <a:p>
            <a:r>
              <a:rPr lang="en-US" dirty="0" smtClean="0"/>
              <a:t>2014-2015 marked the ninth successful administration of the Georgia Alternate Assessment!</a:t>
            </a:r>
          </a:p>
          <a:p>
            <a:r>
              <a:rPr lang="en-US" dirty="0" smtClean="0"/>
              <a:t>Assessment tasks and the quality of the portfolio entries continue to improve.</a:t>
            </a:r>
          </a:p>
          <a:p>
            <a:r>
              <a:rPr lang="en-US" dirty="0" smtClean="0"/>
              <a:t>Special Note: </a:t>
            </a:r>
            <a:r>
              <a:rPr lang="en-US" b="1" dirty="0" smtClean="0"/>
              <a:t>An overall reduction of 2.31% in NS assignments in 2014-2015!</a:t>
            </a:r>
            <a:r>
              <a:rPr lang="en-US" dirty="0" smtClean="0"/>
              <a:t>  Great work everyone!</a:t>
            </a:r>
          </a:p>
          <a:p>
            <a:pPr marL="0" indent="0">
              <a:buNone/>
            </a:pPr>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A0EE4BB7-96F2-4CD5-AED2-E74607ACCE3F}" type="slidenum">
              <a:rPr lang="en-US" smtClean="0"/>
              <a:pPr/>
              <a:t>21</a:t>
            </a:fld>
            <a:endParaRPr lang="en-US" dirty="0"/>
          </a:p>
        </p:txBody>
      </p:sp>
    </p:spTree>
    <p:extLst>
      <p:ext uri="{BB962C8B-B14F-4D97-AF65-F5344CB8AC3E}">
        <p14:creationId xmlns:p14="http://schemas.microsoft.com/office/powerpoint/2010/main" val="2751882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GAA Portfolios Submitted</a:t>
            </a:r>
          </a:p>
        </p:txBody>
      </p:sp>
      <p:sp>
        <p:nvSpPr>
          <p:cNvPr id="3" name="Slide Number Placeholder 2"/>
          <p:cNvSpPr>
            <a:spLocks noGrp="1"/>
          </p:cNvSpPr>
          <p:nvPr>
            <p:ph type="sldNum" sz="quarter" idx="4"/>
          </p:nvPr>
        </p:nvSpPr>
        <p:spPr/>
        <p:txBody>
          <a:bodyPr/>
          <a:lstStyle/>
          <a:p>
            <a:fld id="{C7530A14-213A-489F-B0C2-27CB7D863D8D}" type="slidenum">
              <a:rPr lang="en-US" smtClean="0"/>
              <a:pPr/>
              <a:t>22</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85717918"/>
              </p:ext>
            </p:extLst>
          </p:nvPr>
        </p:nvGraphicFramePr>
        <p:xfrm>
          <a:off x="742028" y="1252796"/>
          <a:ext cx="6520010" cy="3342048"/>
        </p:xfrm>
        <a:graphic>
          <a:graphicData uri="http://schemas.openxmlformats.org/presentationml/2006/ole">
            <mc:AlternateContent xmlns:mc="http://schemas.openxmlformats.org/markup-compatibility/2006">
              <mc:Choice xmlns:v="urn:schemas-microsoft-com:vml" Requires="v">
                <p:oleObj spid="_x0000_s1122" name="Worksheet" r:id="rId5" imgW="4152900" imgH="2133690" progId="Excel.Sheet.8">
                  <p:embed/>
                </p:oleObj>
              </mc:Choice>
              <mc:Fallback>
                <p:oleObj name="Worksheet" r:id="rId5" imgW="4152900" imgH="2133690"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028" y="1252796"/>
                        <a:ext cx="6520010" cy="3342048"/>
                      </a:xfrm>
                      <a:prstGeom prst="rect">
                        <a:avLst/>
                      </a:prstGeom>
                      <a:solidFill>
                        <a:schemeClr val="accent1"/>
                      </a:solidFill>
                      <a:ln w="19050">
                        <a:solidFill>
                          <a:schemeClr val="tx1"/>
                        </a:solidFill>
                      </a:ln>
                    </p:spPr>
                  </p:pic>
                </p:oleObj>
              </mc:Fallback>
            </mc:AlternateContent>
          </a:graphicData>
        </a:graphic>
      </p:graphicFrame>
      <p:sp>
        <p:nvSpPr>
          <p:cNvPr id="8" name="Rectangle 4"/>
          <p:cNvSpPr txBox="1">
            <a:spLocks noChangeArrowheads="1"/>
          </p:cNvSpPr>
          <p:nvPr/>
        </p:nvSpPr>
        <p:spPr>
          <a:xfrm>
            <a:off x="479938" y="4755472"/>
            <a:ext cx="8229600" cy="121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hlink"/>
                </a:solidFill>
              </a:rPr>
              <a:t>11,115 </a:t>
            </a:r>
            <a:r>
              <a:rPr lang="en-US" sz="2000" dirty="0" smtClean="0"/>
              <a:t>portfolios were submitted in 2014-2015 compared to </a:t>
            </a:r>
            <a:r>
              <a:rPr lang="en-US" sz="2000" b="1" dirty="0" smtClean="0">
                <a:solidFill>
                  <a:schemeClr val="hlink"/>
                </a:solidFill>
              </a:rPr>
              <a:t>10,663</a:t>
            </a:r>
            <a:r>
              <a:rPr lang="en-US" sz="2000" dirty="0" smtClean="0"/>
              <a:t>  submitted in 2013-2014.  This table provides a breakdown, by grade, including the total number of entries for both 2014-2015 and 2013-2014.</a:t>
            </a:r>
          </a:p>
          <a:p>
            <a:pPr>
              <a:buFont typeface="Arial" charset="0"/>
              <a:buNone/>
            </a:pPr>
            <a:endParaRPr lang="en-US" sz="2000" dirty="0" smtClean="0"/>
          </a:p>
        </p:txBody>
      </p:sp>
    </p:spTree>
    <p:extLst>
      <p:ext uri="{BB962C8B-B14F-4D97-AF65-F5344CB8AC3E}">
        <p14:creationId xmlns:p14="http://schemas.microsoft.com/office/powerpoint/2010/main" val="1626098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dirty="0" smtClean="0"/>
              <a:t>Student Proficiency </a:t>
            </a:r>
            <a:br>
              <a:rPr lang="en-US" dirty="0" smtClean="0"/>
            </a:br>
            <a:r>
              <a:rPr lang="en-US" dirty="0" smtClean="0"/>
              <a:t>on the 2014-2015 GAA</a:t>
            </a:r>
          </a:p>
        </p:txBody>
      </p:sp>
      <p:sp>
        <p:nvSpPr>
          <p:cNvPr id="17411" name="Rectangle 3"/>
          <p:cNvSpPr>
            <a:spLocks noGrp="1"/>
          </p:cNvSpPr>
          <p:nvPr>
            <p:ph idx="1"/>
          </p:nvPr>
        </p:nvSpPr>
        <p:spPr/>
        <p:txBody>
          <a:bodyPr/>
          <a:lstStyle/>
          <a:p>
            <a:r>
              <a:rPr lang="en-US" dirty="0" smtClean="0"/>
              <a:t>Across all grades and content areas, the vast majority of students met or exceeded expectations as demonstrated by their Performance Level Indicator.</a:t>
            </a:r>
          </a:p>
          <a:p>
            <a:pPr lvl="1"/>
            <a:r>
              <a:rPr lang="en-US" dirty="0" smtClean="0"/>
              <a:t>ELA: ≈ 85% Established or Extending Progress</a:t>
            </a:r>
          </a:p>
          <a:p>
            <a:pPr lvl="1"/>
            <a:r>
              <a:rPr lang="en-US" dirty="0" smtClean="0"/>
              <a:t>Mathematics: ≈ 84%  Established or Extending Progress</a:t>
            </a:r>
          </a:p>
          <a:p>
            <a:pPr lvl="1"/>
            <a:r>
              <a:rPr lang="en-US" dirty="0" smtClean="0"/>
              <a:t>Science: ≈ 95% Established or Extending Progress</a:t>
            </a:r>
          </a:p>
          <a:p>
            <a:pPr lvl="1"/>
            <a:r>
              <a:rPr lang="en-US" dirty="0" smtClean="0"/>
              <a:t>Social Studies: ≈ 96% Established or Extending Progress</a:t>
            </a:r>
          </a:p>
        </p:txBody>
      </p:sp>
      <p:sp>
        <p:nvSpPr>
          <p:cNvPr id="2" name="Slide Number Placeholder 1"/>
          <p:cNvSpPr>
            <a:spLocks noGrp="1"/>
          </p:cNvSpPr>
          <p:nvPr>
            <p:ph type="sldNum" sz="quarter" idx="4"/>
          </p:nvPr>
        </p:nvSpPr>
        <p:spPr/>
        <p:txBody>
          <a:bodyPr/>
          <a:lstStyle/>
          <a:p>
            <a:fld id="{820FF9A5-7959-41E1-B0BC-51D3C2EE0399}" type="slidenum">
              <a:rPr lang="en-US" smtClean="0"/>
              <a:pPr/>
              <a:t>23</a:t>
            </a:fld>
            <a:endParaRPr lang="en-US" dirty="0"/>
          </a:p>
        </p:txBody>
      </p:sp>
    </p:spTree>
    <p:extLst>
      <p:ext uri="{BB962C8B-B14F-4D97-AF65-F5344CB8AC3E}">
        <p14:creationId xmlns:p14="http://schemas.microsoft.com/office/powerpoint/2010/main" val="264260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2424113"/>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4400" dirty="0" smtClean="0">
                <a:latin typeface="Georgia" pitchFamily="18" charset="0"/>
              </a:rPr>
              <a:t>Test Security</a:t>
            </a:r>
          </a:p>
        </p:txBody>
      </p:sp>
      <p:sp>
        <p:nvSpPr>
          <p:cNvPr id="3" name="Slide Number Placeholder 3"/>
          <p:cNvSpPr>
            <a:spLocks noGrp="1"/>
          </p:cNvSpPr>
          <p:nvPr>
            <p:ph type="sldNum" sz="quarter" idx="4"/>
          </p:nvPr>
        </p:nvSpPr>
        <p:spPr>
          <a:xfrm>
            <a:off x="8077200" y="6356350"/>
            <a:ext cx="609600" cy="365125"/>
          </a:xfrm>
          <a:prstGeom prst="rect">
            <a:avLst/>
          </a:prstGeom>
        </p:spPr>
        <p:txBody>
          <a:bodyPr/>
          <a:lstStyle/>
          <a:p>
            <a:pPr>
              <a:defRPr/>
            </a:pPr>
            <a:fld id="{85A86978-8B00-4802-9A34-F9AB8E3E0710}" type="slidenum">
              <a:rPr lang="en-US" smtClean="0"/>
              <a:pPr>
                <a:defRPr/>
              </a:pPr>
              <a:t>24</a:t>
            </a:fld>
            <a:endParaRPr lang="en-US" dirty="0"/>
          </a:p>
        </p:txBody>
      </p:sp>
    </p:spTree>
    <p:extLst>
      <p:ext uri="{BB962C8B-B14F-4D97-AF65-F5344CB8AC3E}">
        <p14:creationId xmlns:p14="http://schemas.microsoft.com/office/powerpoint/2010/main" val="21960450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Test Security</a:t>
            </a:r>
          </a:p>
        </p:txBody>
      </p:sp>
      <p:sp>
        <p:nvSpPr>
          <p:cNvPr id="32771" name="Rectangle 3"/>
          <p:cNvSpPr>
            <a:spLocks noGrp="1" noChangeArrowheads="1"/>
          </p:cNvSpPr>
          <p:nvPr>
            <p:ph idx="1"/>
          </p:nvPr>
        </p:nvSpPr>
        <p:spPr/>
        <p:txBody>
          <a:bodyPr>
            <a:normAutofit fontScale="92500" lnSpcReduction="10000"/>
          </a:bodyPr>
          <a:lstStyle/>
          <a:p>
            <a:r>
              <a:rPr lang="en-US" dirty="0" smtClean="0"/>
              <a:t>Maintaining security of all student materials is crucial to obtaining valid and reliable assessment results. </a:t>
            </a:r>
          </a:p>
          <a:p>
            <a:r>
              <a:rPr lang="en-US" dirty="0" smtClean="0"/>
              <a:t>While the GAA materials themselves are not considered secure materials, student work and </a:t>
            </a:r>
            <a:r>
              <a:rPr lang="en-US" b="1" dirty="0" smtClean="0"/>
              <a:t>entries are secure </a:t>
            </a:r>
            <a:r>
              <a:rPr lang="en-US" dirty="0" smtClean="0"/>
              <a:t>once they have been chosen as assessment evidence and placed in the GAA portfolio binder. </a:t>
            </a:r>
          </a:p>
          <a:p>
            <a:pPr lvl="1">
              <a:buFont typeface="Courier New" pitchFamily="49" charset="0"/>
              <a:buChar char="o"/>
            </a:pPr>
            <a:r>
              <a:rPr lang="en-US" dirty="0" smtClean="0"/>
              <a:t>Original student work or photos/videos of original student work (permanent products) must be submitted.</a:t>
            </a:r>
          </a:p>
          <a:p>
            <a:pPr lvl="1">
              <a:buFont typeface="Courier New" pitchFamily="49" charset="0"/>
              <a:buChar char="o"/>
            </a:pPr>
            <a:r>
              <a:rPr lang="en-US" dirty="0" smtClean="0"/>
              <a:t>GAA evidence </a:t>
            </a:r>
            <a:r>
              <a:rPr lang="en-US" b="1" dirty="0" smtClean="0"/>
              <a:t>may not be photocopied and retained</a:t>
            </a:r>
            <a:r>
              <a:rPr lang="en-US" dirty="0" smtClean="0"/>
              <a:t>. </a:t>
            </a:r>
          </a:p>
          <a:p>
            <a:pPr lvl="1">
              <a:buFont typeface="Courier New" pitchFamily="49" charset="0"/>
              <a:buChar char="o"/>
            </a:pPr>
            <a:r>
              <a:rPr lang="en-US" dirty="0" smtClean="0"/>
              <a:t>Photocopied permanent products may not be submitted as evidence. A photograph of a permanent product is acceptable.</a:t>
            </a:r>
          </a:p>
          <a:p>
            <a:endParaRPr lang="en-US" dirty="0" smtClean="0"/>
          </a:p>
        </p:txBody>
      </p:sp>
      <p:sp>
        <p:nvSpPr>
          <p:cNvPr id="4" name="Slide Number Placeholder 3"/>
          <p:cNvSpPr>
            <a:spLocks noGrp="1"/>
          </p:cNvSpPr>
          <p:nvPr>
            <p:ph type="sldNum" sz="quarter" idx="4"/>
          </p:nvPr>
        </p:nvSpPr>
        <p:spPr/>
        <p:txBody>
          <a:bodyPr/>
          <a:lstStyle/>
          <a:p>
            <a:fld id="{DA87B26A-168C-4D20-A228-EE84C72BEEEE}" type="slidenum">
              <a:rPr lang="en-US" smtClean="0"/>
              <a:pPr/>
              <a:t>25</a:t>
            </a:fld>
            <a:endParaRPr lang="en-US" dirty="0"/>
          </a:p>
        </p:txBody>
      </p:sp>
    </p:spTree>
    <p:extLst>
      <p:ext uri="{BB962C8B-B14F-4D97-AF65-F5344CB8AC3E}">
        <p14:creationId xmlns:p14="http://schemas.microsoft.com/office/powerpoint/2010/main" val="18177880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26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06381" y="1052950"/>
            <a:ext cx="6156901" cy="419986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657060" y="74429"/>
            <a:ext cx="2232837" cy="6155531"/>
          </a:xfrm>
          <a:prstGeom prst="rect">
            <a:avLst/>
          </a:prstGeom>
          <a:noFill/>
        </p:spPr>
        <p:txBody>
          <a:bodyPr wrap="square" rtlCol="0">
            <a:spAutoFit/>
          </a:bodyPr>
          <a:lstStyle/>
          <a:p>
            <a:r>
              <a:rPr lang="en-US" b="1" dirty="0" smtClean="0"/>
              <a:t>Permanent Product </a:t>
            </a:r>
            <a:r>
              <a:rPr lang="en-US" dirty="0" smtClean="0"/>
              <a:t> </a:t>
            </a:r>
          </a:p>
          <a:p>
            <a:r>
              <a:rPr lang="en-US" dirty="0" smtClean="0"/>
              <a:t>This piece of evidence was submitted as folded construction paper. It was preceded by an annotation page describing the task and included all necessary information, including:</a:t>
            </a:r>
          </a:p>
          <a:p>
            <a:pPr marL="285750" indent="-285750">
              <a:buFont typeface="Arial" pitchFamily="34" charset="0"/>
              <a:buChar char="•"/>
            </a:pPr>
            <a:r>
              <a:rPr lang="en-US" sz="1600" dirty="0" smtClean="0"/>
              <a:t>Task description</a:t>
            </a:r>
          </a:p>
          <a:p>
            <a:pPr marL="285750" indent="-285750">
              <a:buFont typeface="Arial" pitchFamily="34" charset="0"/>
              <a:buChar char="•"/>
            </a:pPr>
            <a:r>
              <a:rPr lang="en-US" sz="1600" dirty="0" smtClean="0"/>
              <a:t> </a:t>
            </a:r>
            <a:r>
              <a:rPr lang="en-US" sz="1600" dirty="0"/>
              <a:t>L</a:t>
            </a:r>
            <a:r>
              <a:rPr lang="en-US" sz="1600" dirty="0" smtClean="0"/>
              <a:t>evel of prompting required</a:t>
            </a:r>
          </a:p>
          <a:p>
            <a:pPr marL="285750" indent="-285750">
              <a:buFont typeface="Arial" pitchFamily="34" charset="0"/>
              <a:buChar char="•"/>
            </a:pPr>
            <a:r>
              <a:rPr lang="en-US" sz="1600" dirty="0"/>
              <a:t>C</a:t>
            </a:r>
            <a:r>
              <a:rPr lang="en-US" sz="1600" dirty="0" smtClean="0"/>
              <a:t>orrectness of the student’s response</a:t>
            </a:r>
          </a:p>
          <a:p>
            <a:pPr marL="285750" indent="-285750">
              <a:buFont typeface="Arial" pitchFamily="34" charset="0"/>
              <a:buChar char="•"/>
            </a:pPr>
            <a:r>
              <a:rPr lang="en-US" sz="1600" dirty="0" smtClean="0"/>
              <a:t>With whom the student interacted </a:t>
            </a:r>
          </a:p>
          <a:p>
            <a:pPr marL="285750" indent="-285750">
              <a:buFont typeface="Arial" pitchFamily="34" charset="0"/>
              <a:buChar char="•"/>
            </a:pPr>
            <a:r>
              <a:rPr lang="en-US" sz="1600" dirty="0"/>
              <a:t>T</a:t>
            </a:r>
            <a:r>
              <a:rPr lang="en-US" sz="1600" dirty="0" smtClean="0"/>
              <a:t>he setting in which the assessment task took place.</a:t>
            </a:r>
          </a:p>
          <a:p>
            <a:endParaRPr lang="en-US" dirty="0"/>
          </a:p>
        </p:txBody>
      </p:sp>
      <p:sp>
        <p:nvSpPr>
          <p:cNvPr id="7" name="TextBox 6"/>
          <p:cNvSpPr txBox="1"/>
          <p:nvPr/>
        </p:nvSpPr>
        <p:spPr>
          <a:xfrm>
            <a:off x="7198242" y="1881962"/>
            <a:ext cx="1708251" cy="2862322"/>
          </a:xfrm>
          <a:prstGeom prst="rect">
            <a:avLst/>
          </a:prstGeom>
          <a:solidFill>
            <a:schemeClr val="bg2"/>
          </a:solidFill>
          <a:ln>
            <a:solidFill>
              <a:schemeClr val="bg2">
                <a:lumMod val="50000"/>
              </a:schemeClr>
            </a:solidFill>
          </a:ln>
        </p:spPr>
        <p:txBody>
          <a:bodyPr wrap="square" rtlCol="0">
            <a:spAutoFit/>
          </a:bodyPr>
          <a:lstStyle/>
          <a:p>
            <a:r>
              <a:rPr lang="en-US" dirty="0" smtClean="0"/>
              <a:t>If a permanent product is not appropriate to submit in a 3-ring binder, a photograph may be taken. It must be unique to the student being assessed.</a:t>
            </a:r>
            <a:endParaRPr lang="en-US" dirty="0"/>
          </a:p>
        </p:txBody>
      </p:sp>
    </p:spTree>
    <p:extLst>
      <p:ext uri="{BB962C8B-B14F-4D97-AF65-F5344CB8AC3E}">
        <p14:creationId xmlns:p14="http://schemas.microsoft.com/office/powerpoint/2010/main" val="50352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Test Security</a:t>
            </a:r>
          </a:p>
        </p:txBody>
      </p:sp>
      <p:sp>
        <p:nvSpPr>
          <p:cNvPr id="33795" name="Rectangle 3"/>
          <p:cNvSpPr>
            <a:spLocks noGrp="1" noChangeArrowheads="1"/>
          </p:cNvSpPr>
          <p:nvPr>
            <p:ph idx="1"/>
          </p:nvPr>
        </p:nvSpPr>
        <p:spPr/>
        <p:txBody>
          <a:bodyPr/>
          <a:lstStyle/>
          <a:p>
            <a:r>
              <a:rPr lang="en-US" dirty="0" smtClean="0"/>
              <a:t>Once placed in the portfolio, student work and materials being used for the purposes of the GAA must be kept in locked storage within the classroom – except during use.</a:t>
            </a:r>
          </a:p>
          <a:p>
            <a:r>
              <a:rPr lang="en-US" dirty="0" smtClean="0"/>
              <a:t>Access to those materials must be restricted to authorized individuals only. </a:t>
            </a:r>
          </a:p>
          <a:p>
            <a:endParaRPr lang="en-US" dirty="0" smtClean="0"/>
          </a:p>
        </p:txBody>
      </p:sp>
      <p:sp>
        <p:nvSpPr>
          <p:cNvPr id="4" name="Slide Number Placeholder 3"/>
          <p:cNvSpPr>
            <a:spLocks noGrp="1"/>
          </p:cNvSpPr>
          <p:nvPr>
            <p:ph type="sldNum" sz="quarter" idx="4"/>
          </p:nvPr>
        </p:nvSpPr>
        <p:spPr/>
        <p:txBody>
          <a:bodyPr/>
          <a:lstStyle/>
          <a:p>
            <a:fld id="{B2EE8D22-949C-41B0-8B52-E1713D08FEE0}" type="slidenum">
              <a:rPr lang="en-US" smtClean="0"/>
              <a:pPr/>
              <a:t>27</a:t>
            </a:fld>
            <a:endParaRPr lang="en-US" dirty="0"/>
          </a:p>
        </p:txBody>
      </p:sp>
    </p:spTree>
    <p:extLst>
      <p:ext uri="{BB962C8B-B14F-4D97-AF65-F5344CB8AC3E}">
        <p14:creationId xmlns:p14="http://schemas.microsoft.com/office/powerpoint/2010/main" val="36956164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Test Security</a:t>
            </a:r>
          </a:p>
        </p:txBody>
      </p:sp>
      <p:sp>
        <p:nvSpPr>
          <p:cNvPr id="34819" name="Rectangle 3"/>
          <p:cNvSpPr>
            <a:spLocks noGrp="1" noChangeArrowheads="1"/>
          </p:cNvSpPr>
          <p:nvPr>
            <p:ph idx="1"/>
          </p:nvPr>
        </p:nvSpPr>
        <p:spPr/>
        <p:txBody>
          <a:bodyPr/>
          <a:lstStyle/>
          <a:p>
            <a:r>
              <a:rPr lang="en-US" dirty="0" smtClean="0"/>
              <a:t>The assessment binder should not be removed from the school building, except when sign-out procedures are in effect for the purpose of peer reviews. </a:t>
            </a:r>
          </a:p>
          <a:p>
            <a:r>
              <a:rPr lang="en-US" dirty="0" smtClean="0"/>
              <a:t>It is the direct responsibility of all individuals who administer the assessment to follow security procedures and protect the integrity of the assessment process.</a:t>
            </a:r>
          </a:p>
        </p:txBody>
      </p:sp>
      <p:sp>
        <p:nvSpPr>
          <p:cNvPr id="4" name="Slide Number Placeholder 3"/>
          <p:cNvSpPr>
            <a:spLocks noGrp="1"/>
          </p:cNvSpPr>
          <p:nvPr>
            <p:ph type="sldNum" sz="quarter" idx="4"/>
          </p:nvPr>
        </p:nvSpPr>
        <p:spPr/>
        <p:txBody>
          <a:bodyPr/>
          <a:lstStyle/>
          <a:p>
            <a:fld id="{ADAF4C59-A403-4EA1-AD32-0091258F61F0}" type="slidenum">
              <a:rPr lang="en-US" smtClean="0"/>
              <a:pPr/>
              <a:t>28</a:t>
            </a:fld>
            <a:endParaRPr lang="en-US" dirty="0"/>
          </a:p>
        </p:txBody>
      </p:sp>
    </p:spTree>
    <p:extLst>
      <p:ext uri="{BB962C8B-B14F-4D97-AF65-F5344CB8AC3E}">
        <p14:creationId xmlns:p14="http://schemas.microsoft.com/office/powerpoint/2010/main" val="27899068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Test Security</a:t>
            </a:r>
          </a:p>
        </p:txBody>
      </p:sp>
      <p:sp>
        <p:nvSpPr>
          <p:cNvPr id="35843" name="Rectangle 3"/>
          <p:cNvSpPr>
            <a:spLocks noGrp="1" noChangeArrowheads="1"/>
          </p:cNvSpPr>
          <p:nvPr>
            <p:ph idx="1"/>
          </p:nvPr>
        </p:nvSpPr>
        <p:spPr/>
        <p:txBody>
          <a:bodyPr>
            <a:normAutofit fontScale="92500" lnSpcReduction="20000"/>
          </a:bodyPr>
          <a:lstStyle/>
          <a:p>
            <a:r>
              <a:rPr lang="en-US" dirty="0" smtClean="0"/>
              <a:t>Any action which compromises assessment security or leads to the invalidation of an individual student’s or a group of students’ test scores will be viewed by the Georgia Department of Education (GaDOE) as inappropriate use or handling of tests and will be treated as such. </a:t>
            </a:r>
          </a:p>
          <a:p>
            <a:r>
              <a:rPr lang="en-US" dirty="0" smtClean="0"/>
              <a:t>Any concern regarding test security must be reported to GaDOE immediately.  </a:t>
            </a:r>
          </a:p>
          <a:p>
            <a:r>
              <a:rPr lang="en-US" dirty="0" smtClean="0"/>
              <a:t>Assessment Administration Division staff members are available to help system personnel develop and implement appropriate assessment security procedures. </a:t>
            </a:r>
            <a:br>
              <a:rPr lang="en-US" dirty="0" smtClean="0"/>
            </a:br>
            <a:endParaRPr lang="en-US" dirty="0" smtClean="0"/>
          </a:p>
        </p:txBody>
      </p:sp>
      <p:sp>
        <p:nvSpPr>
          <p:cNvPr id="4" name="Slide Number Placeholder 3"/>
          <p:cNvSpPr>
            <a:spLocks noGrp="1"/>
          </p:cNvSpPr>
          <p:nvPr>
            <p:ph type="sldNum" sz="quarter" idx="4"/>
          </p:nvPr>
        </p:nvSpPr>
        <p:spPr/>
        <p:txBody>
          <a:bodyPr/>
          <a:lstStyle/>
          <a:p>
            <a:fld id="{452F9535-C9E4-4795-B49A-83980CC0EF5C}" type="slidenum">
              <a:rPr lang="en-US" smtClean="0"/>
              <a:pPr/>
              <a:t>29</a:t>
            </a:fld>
            <a:endParaRPr lang="en-US" dirty="0"/>
          </a:p>
        </p:txBody>
      </p:sp>
    </p:spTree>
    <p:extLst>
      <p:ext uri="{BB962C8B-B14F-4D97-AF65-F5344CB8AC3E}">
        <p14:creationId xmlns:p14="http://schemas.microsoft.com/office/powerpoint/2010/main" val="21841545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txBox="1">
            <a:spLocks noGrp="1"/>
          </p:cNvSpPr>
          <p:nvPr/>
        </p:nvSpPr>
        <p:spPr bwMode="auto">
          <a:xfrm>
            <a:off x="82296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000" dirty="0">
              <a:latin typeface="Verdana" pitchFamily="34" charset="0"/>
            </a:endParaRPr>
          </a:p>
        </p:txBody>
      </p:sp>
      <p:sp>
        <p:nvSpPr>
          <p:cNvPr id="7" name="Rectangle 2"/>
          <p:cNvSpPr>
            <a:spLocks noGrp="1"/>
          </p:cNvSpPr>
          <p:nvPr>
            <p:ph type="title"/>
          </p:nvPr>
        </p:nvSpPr>
        <p:spPr/>
        <p:txBody>
          <a:bodyPr/>
          <a:lstStyle/>
          <a:p>
            <a:r>
              <a:rPr lang="en-US" dirty="0" smtClean="0"/>
              <a:t>2015-2016 GAA</a:t>
            </a:r>
          </a:p>
        </p:txBody>
      </p:sp>
      <p:sp>
        <p:nvSpPr>
          <p:cNvPr id="6148" name="Rectangle 3"/>
          <p:cNvSpPr>
            <a:spLocks noGrp="1" noChangeArrowheads="1"/>
          </p:cNvSpPr>
          <p:nvPr>
            <p:ph idx="1"/>
          </p:nvPr>
        </p:nvSpPr>
        <p:spPr/>
        <p:txBody>
          <a:bodyPr/>
          <a:lstStyle/>
          <a:p>
            <a:pPr marL="0" indent="0">
              <a:buNone/>
            </a:pPr>
            <a:r>
              <a:rPr lang="en-US" dirty="0" smtClean="0"/>
              <a:t>Looking ahead:</a:t>
            </a:r>
          </a:p>
          <a:p>
            <a:r>
              <a:rPr lang="en-US" dirty="0" smtClean="0"/>
              <a:t>Additional sessions will be available for more        in-depth training on topics that will assist test administrators and educators. </a:t>
            </a:r>
          </a:p>
          <a:p>
            <a:endParaRPr lang="en-US" dirty="0" smtClean="0"/>
          </a:p>
          <a:p>
            <a:pPr marL="0" indent="0">
              <a:buNone/>
            </a:pPr>
            <a:endParaRPr lang="en-US" dirty="0" smtClean="0"/>
          </a:p>
        </p:txBody>
      </p:sp>
      <p:sp>
        <p:nvSpPr>
          <p:cNvPr id="2" name="Slide Number Placeholder 1"/>
          <p:cNvSpPr>
            <a:spLocks noGrp="1"/>
          </p:cNvSpPr>
          <p:nvPr>
            <p:ph type="sldNum" sz="quarter" idx="4"/>
          </p:nvPr>
        </p:nvSpPr>
        <p:spPr/>
        <p:txBody>
          <a:bodyPr/>
          <a:lstStyle/>
          <a:p>
            <a:fld id="{6B2F4F87-1CD0-4EE1-9519-A0F531FD5797}" type="slidenum">
              <a:rPr lang="en-US" smtClean="0"/>
              <a:pPr/>
              <a:t>3</a:t>
            </a:fld>
            <a:endParaRPr lang="en-US" dirty="0"/>
          </a:p>
        </p:txBody>
      </p:sp>
    </p:spTree>
    <p:extLst>
      <p:ext uri="{BB962C8B-B14F-4D97-AF65-F5344CB8AC3E}">
        <p14:creationId xmlns:p14="http://schemas.microsoft.com/office/powerpoint/2010/main" val="1447962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2416175"/>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4400" dirty="0" smtClean="0">
                <a:latin typeface="Georgia" pitchFamily="18" charset="0"/>
              </a:rPr>
              <a:t>Portfolio Validation</a:t>
            </a:r>
          </a:p>
        </p:txBody>
      </p:sp>
      <p:sp>
        <p:nvSpPr>
          <p:cNvPr id="3" name="Slide Number Placeholder 3"/>
          <p:cNvSpPr>
            <a:spLocks noGrp="1"/>
          </p:cNvSpPr>
          <p:nvPr>
            <p:ph type="sldNum" sz="quarter" idx="4"/>
          </p:nvPr>
        </p:nvSpPr>
        <p:spPr>
          <a:xfrm>
            <a:off x="8077200" y="6356350"/>
            <a:ext cx="609600" cy="365125"/>
          </a:xfrm>
          <a:prstGeom prst="rect">
            <a:avLst/>
          </a:prstGeom>
        </p:spPr>
        <p:txBody>
          <a:bodyPr/>
          <a:lstStyle/>
          <a:p>
            <a:pPr>
              <a:defRPr/>
            </a:pPr>
            <a:fld id="{902D082B-26A7-423C-AC52-7779CB253101}" type="slidenum">
              <a:rPr lang="en-US" smtClean="0"/>
              <a:pPr>
                <a:defRPr/>
              </a:pPr>
              <a:t>30</a:t>
            </a:fld>
            <a:endParaRPr lang="en-US" dirty="0"/>
          </a:p>
        </p:txBody>
      </p:sp>
    </p:spTree>
    <p:extLst>
      <p:ext uri="{BB962C8B-B14F-4D97-AF65-F5344CB8AC3E}">
        <p14:creationId xmlns:p14="http://schemas.microsoft.com/office/powerpoint/2010/main" val="4686441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prstGeom prst="rect">
            <a:avLst/>
          </a:prstGeom>
        </p:spPr>
        <p:txBody>
          <a:bodyPr>
            <a:normAutofit/>
          </a:bodyPr>
          <a:lstStyle/>
          <a:p>
            <a:r>
              <a:rPr lang="en-US" sz="3200" dirty="0" smtClean="0">
                <a:latin typeface="Georgia" panose="02040502050405020303" pitchFamily="18" charset="0"/>
              </a:rPr>
              <a:t>2015-2016 Validation Form</a:t>
            </a:r>
          </a:p>
        </p:txBody>
      </p:sp>
      <p:sp>
        <p:nvSpPr>
          <p:cNvPr id="3" name="Content Placeholder 2"/>
          <p:cNvSpPr>
            <a:spLocks noGrp="1"/>
          </p:cNvSpPr>
          <p:nvPr>
            <p:ph idx="1"/>
          </p:nvPr>
        </p:nvSpPr>
        <p:spPr/>
        <p:txBody>
          <a:bodyPr>
            <a:normAutofit lnSpcReduction="10000"/>
          </a:bodyPr>
          <a:lstStyle/>
          <a:p>
            <a:pPr>
              <a:spcBef>
                <a:spcPct val="20000"/>
              </a:spcBef>
              <a:buFont typeface="Arial" charset="0"/>
              <a:buChar char="•"/>
            </a:pPr>
            <a:r>
              <a:rPr lang="en-US" sz="3200" dirty="0">
                <a:latin typeface="Calibri" pitchFamily="34" charset="0"/>
              </a:rPr>
              <a:t>The Validation Form was designed to address certain issues that should not occur during the assembly of a student’s portfolio, including:</a:t>
            </a:r>
          </a:p>
          <a:p>
            <a:pPr marL="914400" lvl="1" indent="-457200">
              <a:spcBef>
                <a:spcPct val="20000"/>
              </a:spcBef>
              <a:buFont typeface="Courier New" panose="02070309020205020404" pitchFamily="49" charset="0"/>
              <a:buChar char="o"/>
            </a:pPr>
            <a:r>
              <a:rPr lang="en-US" sz="2800" dirty="0">
                <a:latin typeface="Calibri" pitchFamily="34" charset="0"/>
              </a:rPr>
              <a:t>Fabricating or altering evidence of student work</a:t>
            </a:r>
          </a:p>
          <a:p>
            <a:pPr marL="914400" lvl="1" indent="-457200">
              <a:spcBef>
                <a:spcPct val="20000"/>
              </a:spcBef>
              <a:buFont typeface="Courier New" panose="02070309020205020404" pitchFamily="49" charset="0"/>
              <a:buChar char="o"/>
            </a:pPr>
            <a:r>
              <a:rPr lang="en-US" sz="2800" dirty="0">
                <a:latin typeface="Calibri" pitchFamily="34" charset="0"/>
              </a:rPr>
              <a:t>Making and retaining photocopies of contents</a:t>
            </a:r>
          </a:p>
          <a:p>
            <a:pPr marL="914400" lvl="1" indent="-457200">
              <a:spcBef>
                <a:spcPct val="20000"/>
              </a:spcBef>
              <a:buFont typeface="Courier New" panose="02070309020205020404" pitchFamily="49" charset="0"/>
              <a:buChar char="o"/>
            </a:pPr>
            <a:r>
              <a:rPr lang="en-US" sz="2800" dirty="0">
                <a:latin typeface="Calibri" pitchFamily="34" charset="0"/>
              </a:rPr>
              <a:t>Submitting photocopies of student work</a:t>
            </a:r>
          </a:p>
          <a:p>
            <a:pPr>
              <a:spcBef>
                <a:spcPct val="20000"/>
              </a:spcBef>
              <a:buFont typeface="Arial" charset="0"/>
              <a:buChar char="•"/>
            </a:pPr>
            <a:r>
              <a:rPr lang="en-US" sz="3200" dirty="0">
                <a:latin typeface="Calibri" pitchFamily="34" charset="0"/>
              </a:rPr>
              <a:t>Signatures of the Test Administrator and Building Administrator </a:t>
            </a:r>
            <a:r>
              <a:rPr lang="en-US" sz="3200" b="1" dirty="0">
                <a:latin typeface="Calibri" pitchFamily="34" charset="0"/>
              </a:rPr>
              <a:t>are required</a:t>
            </a:r>
            <a:r>
              <a:rPr lang="en-US" sz="3200" dirty="0">
                <a:latin typeface="Calibri" pitchFamily="34" charset="0"/>
              </a:rPr>
              <a:t>.</a:t>
            </a:r>
          </a:p>
          <a:p>
            <a:endParaRPr lang="en-US" dirty="0"/>
          </a:p>
        </p:txBody>
      </p:sp>
      <p:sp>
        <p:nvSpPr>
          <p:cNvPr id="4" name="Slide Number Placeholder 3"/>
          <p:cNvSpPr>
            <a:spLocks noGrp="1"/>
          </p:cNvSpPr>
          <p:nvPr>
            <p:ph type="sldNum" sz="quarter" idx="4"/>
          </p:nvPr>
        </p:nvSpPr>
        <p:spPr/>
        <p:txBody>
          <a:bodyPr/>
          <a:lstStyle/>
          <a:p>
            <a:fld id="{E6E0D854-3F51-4E94-8284-6C2C26EF0240}" type="slidenum">
              <a:rPr lang="en-US" smtClean="0"/>
              <a:pPr/>
              <a:t>31</a:t>
            </a:fld>
            <a:endParaRPr lang="en-US" dirty="0"/>
          </a:p>
        </p:txBody>
      </p:sp>
    </p:spTree>
    <p:extLst>
      <p:ext uri="{BB962C8B-B14F-4D97-AF65-F5344CB8AC3E}">
        <p14:creationId xmlns:p14="http://schemas.microsoft.com/office/powerpoint/2010/main" val="114382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74" y="266473"/>
            <a:ext cx="4566394" cy="588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5" name="Rectangle 2"/>
          <p:cNvSpPr>
            <a:spLocks noGrp="1"/>
          </p:cNvSpPr>
          <p:nvPr>
            <p:ph idx="1"/>
          </p:nvPr>
        </p:nvSpPr>
        <p:spPr>
          <a:xfrm>
            <a:off x="5553456" y="1510462"/>
            <a:ext cx="3341162" cy="4394696"/>
          </a:xfrm>
        </p:spPr>
        <p:txBody>
          <a:bodyPr>
            <a:noAutofit/>
          </a:bodyPr>
          <a:lstStyle/>
          <a:p>
            <a:pPr marL="0" indent="0" eaLnBrk="1" hangingPunct="1">
              <a:buFont typeface="Arial" charset="0"/>
              <a:buNone/>
            </a:pPr>
            <a:r>
              <a:rPr lang="en-US" sz="1800" dirty="0" smtClean="0"/>
              <a:t>The </a:t>
            </a:r>
            <a:r>
              <a:rPr lang="en-US" sz="1800" b="1" i="1" dirty="0" smtClean="0"/>
              <a:t>GAA Validation Form</a:t>
            </a:r>
            <a:r>
              <a:rPr lang="en-US" sz="1800" i="1" dirty="0" smtClean="0"/>
              <a:t> </a:t>
            </a:r>
            <a:r>
              <a:rPr lang="en-US" sz="1800" dirty="0" smtClean="0"/>
              <a:t>was provided in the portfolio binder to verify that all requirements and procedures have been followed and that the contents are the work of the student being assessed.</a:t>
            </a:r>
          </a:p>
          <a:p>
            <a:pPr marL="106363" indent="-106363" eaLnBrk="1" hangingPunct="1"/>
            <a:r>
              <a:rPr lang="en-US" sz="1800" dirty="0" smtClean="0"/>
              <a:t> </a:t>
            </a:r>
            <a:r>
              <a:rPr lang="en-US" sz="1600" dirty="0" smtClean="0"/>
              <a:t>This is an important step – the signatures validate the contents of the portfolio.</a:t>
            </a:r>
          </a:p>
          <a:p>
            <a:pPr marL="106363" indent="-106363" eaLnBrk="1" hangingPunct="1">
              <a:spcBef>
                <a:spcPts val="300"/>
              </a:spcBef>
            </a:pPr>
            <a:r>
              <a:rPr lang="en-US" sz="1600" dirty="0" smtClean="0"/>
              <a:t> Be certain that signatures have been obtained from both the person submitting the portfolio and the Building Administrator.</a:t>
            </a:r>
          </a:p>
          <a:p>
            <a:pPr marL="106363" indent="-106363">
              <a:spcBef>
                <a:spcPts val="300"/>
              </a:spcBef>
            </a:pPr>
            <a:r>
              <a:rPr lang="en-US" sz="1600" dirty="0" smtClean="0"/>
              <a:t> For transfer students, </a:t>
            </a:r>
            <a:r>
              <a:rPr lang="en-US" sz="1600" u="sng" dirty="0" smtClean="0"/>
              <a:t>two</a:t>
            </a:r>
            <a:r>
              <a:rPr lang="en-US" sz="1600" dirty="0" smtClean="0"/>
              <a:t> Validation Forms must be </a:t>
            </a:r>
            <a:r>
              <a:rPr lang="en-US" sz="1600" dirty="0"/>
              <a:t>submitted – </a:t>
            </a:r>
            <a:r>
              <a:rPr lang="en-US" sz="1600" dirty="0" smtClean="0"/>
              <a:t> one by the sending school/system and one by the receiving school/system.</a:t>
            </a:r>
            <a:endParaRPr lang="en-US" sz="1600" i="1" dirty="0" smtClean="0">
              <a:latin typeface="Arial" charset="0"/>
            </a:endParaRPr>
          </a:p>
        </p:txBody>
      </p:sp>
      <p:sp>
        <p:nvSpPr>
          <p:cNvPr id="9" name="Slide Number Placeholder 3"/>
          <p:cNvSpPr>
            <a:spLocks noGrp="1"/>
          </p:cNvSpPr>
          <p:nvPr>
            <p:ph type="sldNum" sz="quarter" idx="4"/>
          </p:nvPr>
        </p:nvSpPr>
        <p:spPr>
          <a:xfrm>
            <a:off x="8266113" y="6477000"/>
            <a:ext cx="609600" cy="365125"/>
          </a:xfrm>
          <a:prstGeom prst="rect">
            <a:avLst/>
          </a:prstGeom>
        </p:spPr>
        <p:txBody>
          <a:bodyPr/>
          <a:lstStyle/>
          <a:p>
            <a:pPr>
              <a:defRPr/>
            </a:pPr>
            <a:fld id="{B7865B43-AD46-40AE-827B-90EC08E8DE53}" type="slidenum">
              <a:rPr lang="en-US" smtClean="0"/>
              <a:pPr>
                <a:defRPr/>
              </a:pPr>
              <a:t>32</a:t>
            </a:fld>
            <a:endParaRPr lang="en-US" dirty="0"/>
          </a:p>
        </p:txBody>
      </p:sp>
      <p:sp>
        <p:nvSpPr>
          <p:cNvPr id="38916" name="AutoShape 5"/>
          <p:cNvSpPr>
            <a:spLocks noChangeArrowheads="1"/>
          </p:cNvSpPr>
          <p:nvPr/>
        </p:nvSpPr>
        <p:spPr bwMode="auto">
          <a:xfrm rot="1258410">
            <a:off x="3615574" y="4721091"/>
            <a:ext cx="1524000" cy="609600"/>
          </a:xfrm>
          <a:prstGeom prst="leftArrow">
            <a:avLst>
              <a:gd name="adj1" fmla="val 50000"/>
              <a:gd name="adj2" fmla="val 625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t>Required signature</a:t>
            </a:r>
          </a:p>
        </p:txBody>
      </p:sp>
      <p:sp>
        <p:nvSpPr>
          <p:cNvPr id="38918" name="AutoShape 5"/>
          <p:cNvSpPr>
            <a:spLocks noChangeArrowheads="1"/>
          </p:cNvSpPr>
          <p:nvPr/>
        </p:nvSpPr>
        <p:spPr bwMode="auto">
          <a:xfrm rot="1475787">
            <a:off x="3971733" y="3038058"/>
            <a:ext cx="1524000" cy="609600"/>
          </a:xfrm>
          <a:prstGeom prst="leftArrow">
            <a:avLst>
              <a:gd name="adj1" fmla="val 50000"/>
              <a:gd name="adj2" fmla="val 625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t>Required signature</a:t>
            </a:r>
          </a:p>
        </p:txBody>
      </p:sp>
      <p:sp>
        <p:nvSpPr>
          <p:cNvPr id="10" name="AutoShape 5"/>
          <p:cNvSpPr>
            <a:spLocks noChangeArrowheads="1"/>
          </p:cNvSpPr>
          <p:nvPr/>
        </p:nvSpPr>
        <p:spPr bwMode="auto">
          <a:xfrm rot="1475787">
            <a:off x="1251449" y="2027856"/>
            <a:ext cx="1648993" cy="609600"/>
          </a:xfrm>
          <a:prstGeom prst="leftArrow">
            <a:avLst>
              <a:gd name="adj1" fmla="val 50000"/>
              <a:gd name="adj2" fmla="val 625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smtClean="0"/>
              <a:t>Test Administrator</a:t>
            </a:r>
          </a:p>
          <a:p>
            <a:pPr algn="ctr"/>
            <a:r>
              <a:rPr lang="en-US" sz="1000" dirty="0"/>
              <a:t>c</a:t>
            </a:r>
            <a:r>
              <a:rPr lang="en-US" sz="1000" dirty="0" smtClean="0"/>
              <a:t>hecks one box</a:t>
            </a:r>
            <a:endParaRPr lang="en-US" sz="1000" dirty="0"/>
          </a:p>
        </p:txBody>
      </p:sp>
      <p:sp>
        <p:nvSpPr>
          <p:cNvPr id="38917" name="AutoShape 6"/>
          <p:cNvSpPr>
            <a:spLocks noChangeArrowheads="1"/>
          </p:cNvSpPr>
          <p:nvPr/>
        </p:nvSpPr>
        <p:spPr bwMode="auto">
          <a:xfrm rot="17880626">
            <a:off x="-288499" y="3987276"/>
            <a:ext cx="1834566" cy="862725"/>
          </a:xfrm>
          <a:prstGeom prst="rightArrow">
            <a:avLst>
              <a:gd name="adj1" fmla="val 50000"/>
              <a:gd name="adj2" fmla="val 58361"/>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t>Building Administrator </a:t>
            </a:r>
          </a:p>
          <a:p>
            <a:pPr algn="ctr"/>
            <a:r>
              <a:rPr lang="en-US" sz="1200" dirty="0"/>
              <a:t>c</a:t>
            </a:r>
            <a:r>
              <a:rPr lang="en-US" sz="1200" dirty="0" smtClean="0"/>
              <a:t>hecks one </a:t>
            </a:r>
            <a:r>
              <a:rPr lang="en-US" sz="1200" dirty="0"/>
              <a:t>box</a:t>
            </a:r>
          </a:p>
        </p:txBody>
      </p:sp>
    </p:spTree>
    <p:extLst>
      <p:ext uri="{BB962C8B-B14F-4D97-AF65-F5344CB8AC3E}">
        <p14:creationId xmlns:p14="http://schemas.microsoft.com/office/powerpoint/2010/main" val="41038200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Portfolio Validation</a:t>
            </a:r>
          </a:p>
        </p:txBody>
      </p:sp>
      <p:sp>
        <p:nvSpPr>
          <p:cNvPr id="39939" name="Rectangle 3"/>
          <p:cNvSpPr>
            <a:spLocks noGrp="1" noChangeArrowheads="1"/>
          </p:cNvSpPr>
          <p:nvPr>
            <p:ph idx="1"/>
          </p:nvPr>
        </p:nvSpPr>
        <p:spPr/>
        <p:txBody>
          <a:bodyPr>
            <a:normAutofit fontScale="92500" lnSpcReduction="20000"/>
          </a:bodyPr>
          <a:lstStyle/>
          <a:p>
            <a:r>
              <a:rPr lang="en-US" dirty="0" smtClean="0"/>
              <a:t>The portfolio validation process requires signatures on the Validation Form which authenticates the student work included in the portfolio.</a:t>
            </a:r>
          </a:p>
          <a:p>
            <a:r>
              <a:rPr lang="en-US" dirty="0" smtClean="0"/>
              <a:t>This form is a required document that must be completed and signed by both the Building Administrator and the person responsible for submitting the portfolio.</a:t>
            </a:r>
          </a:p>
          <a:p>
            <a:pPr lvl="1"/>
            <a:r>
              <a:rPr lang="en-US" dirty="0" smtClean="0"/>
              <a:t>Refusal to sign the Validation Form is NOT an option</a:t>
            </a:r>
          </a:p>
          <a:p>
            <a:r>
              <a:rPr lang="en-US" dirty="0" smtClean="0"/>
              <a:t>This is a secure document which will be checked upon receipt.</a:t>
            </a:r>
          </a:p>
          <a:p>
            <a:r>
              <a:rPr lang="en-US" dirty="0" smtClean="0"/>
              <a:t>In the case of transfer students, two Validation Forms must be submitted (one from the original school and one from the new school).</a:t>
            </a:r>
          </a:p>
        </p:txBody>
      </p:sp>
      <p:sp>
        <p:nvSpPr>
          <p:cNvPr id="4" name="Slide Number Placeholder 3"/>
          <p:cNvSpPr>
            <a:spLocks noGrp="1"/>
          </p:cNvSpPr>
          <p:nvPr>
            <p:ph type="sldNum" sz="quarter" idx="4"/>
          </p:nvPr>
        </p:nvSpPr>
        <p:spPr/>
        <p:txBody>
          <a:bodyPr/>
          <a:lstStyle/>
          <a:p>
            <a:fld id="{6228AADE-1D15-4E2C-A1EA-A7A1BFA1A0B0}" type="slidenum">
              <a:rPr lang="en-US" smtClean="0"/>
              <a:pPr/>
              <a:t>33</a:t>
            </a:fld>
            <a:endParaRPr lang="en-US" dirty="0"/>
          </a:p>
        </p:txBody>
      </p:sp>
    </p:spTree>
    <p:extLst>
      <p:ext uri="{BB962C8B-B14F-4D97-AF65-F5344CB8AC3E}">
        <p14:creationId xmlns:p14="http://schemas.microsoft.com/office/powerpoint/2010/main" val="19698350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Portfolio Validation</a:t>
            </a:r>
          </a:p>
        </p:txBody>
      </p:sp>
      <p:sp>
        <p:nvSpPr>
          <p:cNvPr id="40963" name="Rectangle 3"/>
          <p:cNvSpPr>
            <a:spLocks noGrp="1" noChangeArrowheads="1"/>
          </p:cNvSpPr>
          <p:nvPr>
            <p:ph idx="1"/>
          </p:nvPr>
        </p:nvSpPr>
        <p:spPr/>
        <p:txBody>
          <a:bodyPr>
            <a:normAutofit fontScale="92500"/>
          </a:bodyPr>
          <a:lstStyle/>
          <a:p>
            <a:r>
              <a:rPr lang="en-US" dirty="0" smtClean="0"/>
              <a:t>Violation of any of the aforementioned requirements for compiling student work for the GAA may result in the portfolio being invalidated and could result in additional actions or consequences. </a:t>
            </a:r>
          </a:p>
          <a:p>
            <a:r>
              <a:rPr lang="en-US" dirty="0" smtClean="0"/>
              <a:t>Should the Building Administrator, Portfolio Reviewer, or STC discover any irregularities, the portfolio can be returned to the teacher for correction.</a:t>
            </a:r>
          </a:p>
          <a:p>
            <a:r>
              <a:rPr lang="en-US" dirty="0" smtClean="0"/>
              <a:t>If it is too late in the process or not feasible to return the portfolio to the school/teacher, </a:t>
            </a:r>
            <a:r>
              <a:rPr lang="en-US" smtClean="0"/>
              <a:t>an </a:t>
            </a:r>
            <a:r>
              <a:rPr lang="en-US" smtClean="0"/>
              <a:t>Irregularity </a:t>
            </a:r>
            <a:r>
              <a:rPr lang="en-US" dirty="0" smtClean="0"/>
              <a:t>Form must be completed by the System Test Coordinator alerting the GaDOE to the problem.</a:t>
            </a:r>
          </a:p>
          <a:p>
            <a:endParaRPr lang="en-US" dirty="0" smtClean="0"/>
          </a:p>
        </p:txBody>
      </p:sp>
      <p:sp>
        <p:nvSpPr>
          <p:cNvPr id="4" name="Slide Number Placeholder 3"/>
          <p:cNvSpPr>
            <a:spLocks noGrp="1"/>
          </p:cNvSpPr>
          <p:nvPr>
            <p:ph type="sldNum" sz="quarter" idx="4"/>
          </p:nvPr>
        </p:nvSpPr>
        <p:spPr/>
        <p:txBody>
          <a:bodyPr/>
          <a:lstStyle/>
          <a:p>
            <a:fld id="{AB352692-6686-4A8C-8174-0FF7875AD45F}" type="slidenum">
              <a:rPr lang="en-US" smtClean="0"/>
              <a:pPr/>
              <a:t>34</a:t>
            </a:fld>
            <a:endParaRPr lang="en-US" dirty="0"/>
          </a:p>
        </p:txBody>
      </p:sp>
    </p:spTree>
    <p:extLst>
      <p:ext uri="{BB962C8B-B14F-4D97-AF65-F5344CB8AC3E}">
        <p14:creationId xmlns:p14="http://schemas.microsoft.com/office/powerpoint/2010/main" val="177217484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447800" y="1905000"/>
            <a:ext cx="6097588"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4400" dirty="0" smtClean="0">
                <a:latin typeface="Georgia" pitchFamily="18" charset="0"/>
              </a:rPr>
              <a:t>Ethics</a:t>
            </a:r>
            <a:endParaRPr lang="en-US" sz="5400" dirty="0" smtClean="0">
              <a:latin typeface="Georgia" pitchFamily="18" charset="0"/>
            </a:endParaRPr>
          </a:p>
        </p:txBody>
      </p:sp>
      <p:sp>
        <p:nvSpPr>
          <p:cNvPr id="41987" name="Rectangle 3"/>
          <p:cNvSpPr>
            <a:spLocks noGrp="1" noChangeArrowheads="1"/>
          </p:cNvSpPr>
          <p:nvPr>
            <p:ph type="subTitle" idx="1"/>
          </p:nvPr>
        </p:nvSpPr>
        <p:spPr>
          <a:xfrm>
            <a:off x="490869" y="3549502"/>
            <a:ext cx="83820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3600" b="1" dirty="0" smtClean="0">
                <a:latin typeface="Georgia" pitchFamily="18" charset="0"/>
              </a:rPr>
              <a:t>Portfolio Invalidations</a:t>
            </a:r>
          </a:p>
        </p:txBody>
      </p:sp>
      <p:sp>
        <p:nvSpPr>
          <p:cNvPr id="4" name="Slide Number Placeholder 3"/>
          <p:cNvSpPr>
            <a:spLocks noGrp="1"/>
          </p:cNvSpPr>
          <p:nvPr>
            <p:ph type="sldNum" sz="quarter" idx="4"/>
          </p:nvPr>
        </p:nvSpPr>
        <p:spPr>
          <a:xfrm>
            <a:off x="8077200" y="6356350"/>
            <a:ext cx="609600" cy="365125"/>
          </a:xfrm>
          <a:prstGeom prst="rect">
            <a:avLst/>
          </a:prstGeom>
        </p:spPr>
        <p:txBody>
          <a:bodyPr/>
          <a:lstStyle/>
          <a:p>
            <a:pPr>
              <a:defRPr/>
            </a:pPr>
            <a:fld id="{A54C5D08-5616-47EF-9F28-99300DE29F5A}" type="slidenum">
              <a:rPr lang="en-US" smtClean="0"/>
              <a:pPr>
                <a:defRPr/>
              </a:pPr>
              <a:t>35</a:t>
            </a:fld>
            <a:endParaRPr lang="en-US" dirty="0"/>
          </a:p>
        </p:txBody>
      </p:sp>
    </p:spTree>
    <p:extLst>
      <p:ext uri="{BB962C8B-B14F-4D97-AF65-F5344CB8AC3E}">
        <p14:creationId xmlns:p14="http://schemas.microsoft.com/office/powerpoint/2010/main" val="10123804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Ethics</a:t>
            </a:r>
          </a:p>
        </p:txBody>
      </p:sp>
      <p:sp>
        <p:nvSpPr>
          <p:cNvPr id="43011" name="Rectangle 3"/>
          <p:cNvSpPr>
            <a:spLocks noGrp="1" noChangeArrowheads="1"/>
          </p:cNvSpPr>
          <p:nvPr>
            <p:ph idx="1"/>
          </p:nvPr>
        </p:nvSpPr>
        <p:spPr/>
        <p:txBody>
          <a:bodyPr>
            <a:normAutofit fontScale="92500"/>
          </a:bodyPr>
          <a:lstStyle/>
          <a:p>
            <a:r>
              <a:rPr lang="en-US" dirty="0" smtClean="0"/>
              <a:t>The Georgia Alternate Assessment is a state and federally mandated assessment for students with significant cognitive disabilities who have met the participation guidelines and have been determined appropriate for the assessment by their IEP teams.</a:t>
            </a:r>
          </a:p>
          <a:p>
            <a:r>
              <a:rPr lang="en-US" dirty="0" smtClean="0"/>
              <a:t>This assessment must adhere to all of the protocols and procedures required for the general assessments.</a:t>
            </a:r>
          </a:p>
          <a:p>
            <a:r>
              <a:rPr lang="en-US" dirty="0" smtClean="0"/>
              <a:t>A breach of any of the validation or security policies constitutes both a procedural and ethical violation necessitating an investigation and possible consequences.</a:t>
            </a:r>
          </a:p>
        </p:txBody>
      </p:sp>
      <p:sp>
        <p:nvSpPr>
          <p:cNvPr id="4" name="Slide Number Placeholder 3"/>
          <p:cNvSpPr>
            <a:spLocks noGrp="1"/>
          </p:cNvSpPr>
          <p:nvPr>
            <p:ph type="sldNum" sz="quarter" idx="4"/>
          </p:nvPr>
        </p:nvSpPr>
        <p:spPr/>
        <p:txBody>
          <a:bodyPr/>
          <a:lstStyle/>
          <a:p>
            <a:fld id="{5BFD1221-3A9F-4AD8-8CC6-4A1671D8B543}" type="slidenum">
              <a:rPr lang="en-US" smtClean="0"/>
              <a:pPr/>
              <a:t>36</a:t>
            </a:fld>
            <a:endParaRPr lang="en-US" dirty="0"/>
          </a:p>
        </p:txBody>
      </p:sp>
    </p:spTree>
    <p:extLst>
      <p:ext uri="{BB962C8B-B14F-4D97-AF65-F5344CB8AC3E}">
        <p14:creationId xmlns:p14="http://schemas.microsoft.com/office/powerpoint/2010/main" val="39971119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Portfolio Invalidation</a:t>
            </a:r>
          </a:p>
        </p:txBody>
      </p:sp>
      <p:sp>
        <p:nvSpPr>
          <p:cNvPr id="44035" name="Content Placeholder 2"/>
          <p:cNvSpPr>
            <a:spLocks noGrp="1"/>
          </p:cNvSpPr>
          <p:nvPr>
            <p:ph idx="1"/>
          </p:nvPr>
        </p:nvSpPr>
        <p:spPr/>
        <p:txBody>
          <a:bodyPr/>
          <a:lstStyle/>
          <a:p>
            <a:r>
              <a:rPr lang="en-US" dirty="0" smtClean="0"/>
              <a:t>Should an investigation of any of the aforementioned issues determine that a breach has occurred, one possible consequence is invalidation of the portfolio.</a:t>
            </a:r>
          </a:p>
          <a:p>
            <a:r>
              <a:rPr lang="en-US" dirty="0" smtClean="0"/>
              <a:t>In such a case, the scores for the entry/entries in question are wiped out, and it is reported as an invalid assessment.</a:t>
            </a:r>
          </a:p>
          <a:p>
            <a:endParaRPr lang="en-US" dirty="0" smtClean="0"/>
          </a:p>
        </p:txBody>
      </p:sp>
      <p:sp>
        <p:nvSpPr>
          <p:cNvPr id="4" name="Slide Number Placeholder 3"/>
          <p:cNvSpPr>
            <a:spLocks noGrp="1"/>
          </p:cNvSpPr>
          <p:nvPr>
            <p:ph type="sldNum" sz="quarter" idx="4"/>
          </p:nvPr>
        </p:nvSpPr>
        <p:spPr/>
        <p:txBody>
          <a:bodyPr/>
          <a:lstStyle/>
          <a:p>
            <a:fld id="{567A5BB4-3753-4078-A746-6D6792E13BB2}" type="slidenum">
              <a:rPr lang="en-US" smtClean="0"/>
              <a:pPr/>
              <a:t>37</a:t>
            </a:fld>
            <a:endParaRPr lang="en-US" dirty="0"/>
          </a:p>
        </p:txBody>
      </p:sp>
    </p:spTree>
    <p:extLst>
      <p:ext uri="{BB962C8B-B14F-4D97-AF65-F5344CB8AC3E}">
        <p14:creationId xmlns:p14="http://schemas.microsoft.com/office/powerpoint/2010/main" val="375427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dirty="0" smtClean="0"/>
              <a:t>Issues Resulting in Invalidation</a:t>
            </a:r>
          </a:p>
        </p:txBody>
      </p:sp>
      <p:sp>
        <p:nvSpPr>
          <p:cNvPr id="45059" name="Rectangle 3"/>
          <p:cNvSpPr>
            <a:spLocks noGrp="1"/>
          </p:cNvSpPr>
          <p:nvPr>
            <p:ph idx="1"/>
          </p:nvPr>
        </p:nvSpPr>
        <p:spPr/>
        <p:txBody>
          <a:bodyPr>
            <a:normAutofit lnSpcReduction="10000"/>
          </a:bodyPr>
          <a:lstStyle/>
          <a:p>
            <a:r>
              <a:rPr lang="en-US" dirty="0" smtClean="0"/>
              <a:t>Irregularities and questions about evidence authenticity are sometimes discovered and </a:t>
            </a:r>
            <a:r>
              <a:rPr lang="en-US" b="1" dirty="0" smtClean="0"/>
              <a:t>self-reported</a:t>
            </a:r>
            <a:r>
              <a:rPr lang="en-US" dirty="0" smtClean="0"/>
              <a:t> by schools and/or systems.</a:t>
            </a:r>
          </a:p>
          <a:p>
            <a:pPr lvl="1"/>
            <a:r>
              <a:rPr lang="en-US" dirty="0" smtClean="0"/>
              <a:t>brought to light during portfolio review process</a:t>
            </a:r>
          </a:p>
          <a:p>
            <a:pPr lvl="1"/>
            <a:r>
              <a:rPr lang="en-US" dirty="0" smtClean="0"/>
              <a:t>noted by Building Administrators during validation process</a:t>
            </a:r>
          </a:p>
          <a:p>
            <a:pPr lvl="1"/>
            <a:r>
              <a:rPr lang="en-US" dirty="0" smtClean="0"/>
              <a:t>reported, sometimes anonymously, by various school personnel</a:t>
            </a:r>
          </a:p>
          <a:p>
            <a:r>
              <a:rPr lang="en-US" dirty="0" smtClean="0"/>
              <a:t>If these irregularities are discovered, addressed, and corrected prior to portfolio submission, it is unnecessary to report them to the state as long as they are dealt with at the school/system level.</a:t>
            </a:r>
          </a:p>
          <a:p>
            <a:endParaRPr lang="en-US" dirty="0" smtClean="0"/>
          </a:p>
        </p:txBody>
      </p:sp>
      <p:sp>
        <p:nvSpPr>
          <p:cNvPr id="4" name="Slide Number Placeholder 3"/>
          <p:cNvSpPr>
            <a:spLocks noGrp="1"/>
          </p:cNvSpPr>
          <p:nvPr>
            <p:ph type="sldNum" sz="quarter" idx="4"/>
          </p:nvPr>
        </p:nvSpPr>
        <p:spPr/>
        <p:txBody>
          <a:bodyPr/>
          <a:lstStyle/>
          <a:p>
            <a:fld id="{FBACC00D-7B84-49F9-A95B-7B2A205CC2DD}" type="slidenum">
              <a:rPr lang="en-US" smtClean="0"/>
              <a:pPr/>
              <a:t>38</a:t>
            </a:fld>
            <a:endParaRPr lang="en-US" dirty="0"/>
          </a:p>
        </p:txBody>
      </p:sp>
    </p:spTree>
    <p:extLst>
      <p:ext uri="{BB962C8B-B14F-4D97-AF65-F5344CB8AC3E}">
        <p14:creationId xmlns:p14="http://schemas.microsoft.com/office/powerpoint/2010/main" val="414419727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Issues Resulting in Invalidation</a:t>
            </a:r>
          </a:p>
        </p:txBody>
      </p:sp>
      <p:sp>
        <p:nvSpPr>
          <p:cNvPr id="46083" name="Rectangle 3"/>
          <p:cNvSpPr>
            <a:spLocks noGrp="1" noChangeArrowheads="1"/>
          </p:cNvSpPr>
          <p:nvPr>
            <p:ph idx="1"/>
          </p:nvPr>
        </p:nvSpPr>
        <p:spPr/>
        <p:txBody>
          <a:bodyPr>
            <a:normAutofit lnSpcReduction="10000"/>
          </a:bodyPr>
          <a:lstStyle/>
          <a:p>
            <a:r>
              <a:rPr lang="en-US" dirty="0" smtClean="0"/>
              <a:t>Issues regarding evidence authenticity and possible fabrication can also be discovered during scoring.</a:t>
            </a:r>
          </a:p>
          <a:p>
            <a:r>
              <a:rPr lang="en-US" dirty="0" smtClean="0"/>
              <a:t>Problems most frequently seen include:</a:t>
            </a:r>
          </a:p>
          <a:p>
            <a:pPr lvl="1"/>
            <a:r>
              <a:rPr lang="en-US" dirty="0" smtClean="0"/>
              <a:t>Dates changed, erased, and rewritten or covered over with correction fluid or collection period labels</a:t>
            </a:r>
          </a:p>
          <a:p>
            <a:pPr lvl="1"/>
            <a:r>
              <a:rPr lang="en-US" dirty="0" smtClean="0"/>
              <a:t>Observation and interview forms with identical information attributed to multiple students</a:t>
            </a:r>
          </a:p>
          <a:p>
            <a:pPr lvl="1"/>
            <a:r>
              <a:rPr lang="en-US" dirty="0" smtClean="0"/>
              <a:t>Identical permanent products attributed to multiple students (not group work)</a:t>
            </a:r>
          </a:p>
          <a:p>
            <a:r>
              <a:rPr lang="en-US" dirty="0" smtClean="0"/>
              <a:t>These issues will result in the portfolio being invalidated.</a:t>
            </a:r>
          </a:p>
        </p:txBody>
      </p:sp>
      <p:sp>
        <p:nvSpPr>
          <p:cNvPr id="4" name="Slide Number Placeholder 3"/>
          <p:cNvSpPr>
            <a:spLocks noGrp="1"/>
          </p:cNvSpPr>
          <p:nvPr>
            <p:ph type="sldNum" sz="quarter" idx="4"/>
          </p:nvPr>
        </p:nvSpPr>
        <p:spPr/>
        <p:txBody>
          <a:bodyPr/>
          <a:lstStyle/>
          <a:p>
            <a:fld id="{6FBA2AB2-D699-45F3-9D66-160BDC217175}" type="slidenum">
              <a:rPr lang="en-US" smtClean="0"/>
              <a:pPr/>
              <a:t>39</a:t>
            </a:fld>
            <a:endParaRPr lang="en-US" dirty="0"/>
          </a:p>
        </p:txBody>
      </p:sp>
    </p:spTree>
    <p:extLst>
      <p:ext uri="{BB962C8B-B14F-4D97-AF65-F5344CB8AC3E}">
        <p14:creationId xmlns:p14="http://schemas.microsoft.com/office/powerpoint/2010/main" val="3715076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1520" y="463754"/>
            <a:ext cx="6548054" cy="978729"/>
          </a:xfrm>
        </p:spPr>
        <p:txBody>
          <a:bodyPr/>
          <a:lstStyle/>
          <a:p>
            <a:r>
              <a:rPr lang="en-US" dirty="0" smtClean="0"/>
              <a:t>Overview of this Presentation</a:t>
            </a:r>
            <a:endParaRPr lang="en-US" dirty="0"/>
          </a:p>
        </p:txBody>
      </p:sp>
      <p:sp>
        <p:nvSpPr>
          <p:cNvPr id="8196" name="Rectangle 3"/>
          <p:cNvSpPr>
            <a:spLocks noGrp="1" noChangeArrowheads="1"/>
          </p:cNvSpPr>
          <p:nvPr>
            <p:ph idx="1"/>
          </p:nvPr>
        </p:nvSpPr>
        <p:spPr/>
        <p:txBody>
          <a:bodyPr>
            <a:normAutofit fontScale="92500" lnSpcReduction="20000"/>
          </a:bodyPr>
          <a:lstStyle/>
          <a:p>
            <a:r>
              <a:rPr lang="en-US" dirty="0" smtClean="0"/>
              <a:t>This presentation will cover the following topics:</a:t>
            </a:r>
          </a:p>
          <a:p>
            <a:pPr lvl="1"/>
            <a:r>
              <a:rPr lang="en-US" dirty="0" smtClean="0"/>
              <a:t>General Information about the 2015-2016 GAA</a:t>
            </a:r>
          </a:p>
          <a:p>
            <a:pPr lvl="1"/>
            <a:r>
              <a:rPr lang="en-US" dirty="0" smtClean="0"/>
              <a:t>Updates and Reminders</a:t>
            </a:r>
          </a:p>
          <a:p>
            <a:pPr lvl="1"/>
            <a:r>
              <a:rPr lang="en-US" dirty="0" smtClean="0"/>
              <a:t>Lessons Learned from the 2014-2015 Administration</a:t>
            </a:r>
          </a:p>
          <a:p>
            <a:pPr lvl="1"/>
            <a:r>
              <a:rPr lang="en-US" dirty="0" smtClean="0"/>
              <a:t>Ethics and Test Security</a:t>
            </a:r>
          </a:p>
          <a:p>
            <a:pPr lvl="1"/>
            <a:r>
              <a:rPr lang="en-US" dirty="0" smtClean="0"/>
              <a:t>Portfolio/Peer Review</a:t>
            </a:r>
          </a:p>
          <a:p>
            <a:pPr lvl="1"/>
            <a:endParaRPr lang="en-US" dirty="0" smtClean="0"/>
          </a:p>
          <a:p>
            <a:r>
              <a:rPr lang="en-US" dirty="0" smtClean="0"/>
              <a:t>It is designed to inform: </a:t>
            </a:r>
          </a:p>
          <a:p>
            <a:pPr lvl="1"/>
            <a:r>
              <a:rPr lang="en-US" dirty="0" smtClean="0"/>
              <a:t>All teachers who administer the GAA</a:t>
            </a:r>
          </a:p>
          <a:p>
            <a:pPr lvl="1"/>
            <a:r>
              <a:rPr lang="en-US" dirty="0" smtClean="0"/>
              <a:t>Peer Reviewers and designated trainers</a:t>
            </a:r>
          </a:p>
          <a:p>
            <a:pPr lvl="1"/>
            <a:r>
              <a:rPr lang="en-US" dirty="0" smtClean="0"/>
              <a:t>Special Education Directors</a:t>
            </a:r>
          </a:p>
          <a:p>
            <a:pPr lvl="1"/>
            <a:r>
              <a:rPr lang="en-US" dirty="0" smtClean="0"/>
              <a:t>System and Test Coordinators</a:t>
            </a:r>
          </a:p>
          <a:p>
            <a:pPr lvl="1"/>
            <a:r>
              <a:rPr lang="en-US" dirty="0" smtClean="0"/>
              <a:t>Building Administrators</a:t>
            </a:r>
          </a:p>
          <a:p>
            <a:endParaRPr lang="en-US" dirty="0" smtClean="0"/>
          </a:p>
        </p:txBody>
      </p:sp>
      <p:sp>
        <p:nvSpPr>
          <p:cNvPr id="2" name="Slide Number Placeholder 1"/>
          <p:cNvSpPr>
            <a:spLocks noGrp="1"/>
          </p:cNvSpPr>
          <p:nvPr>
            <p:ph type="sldNum" sz="quarter" idx="4"/>
          </p:nvPr>
        </p:nvSpPr>
        <p:spPr/>
        <p:txBody>
          <a:bodyPr/>
          <a:lstStyle/>
          <a:p>
            <a:fld id="{6B2F4F87-1CD0-4EE1-9519-A0F531FD5797}" type="slidenum">
              <a:rPr lang="en-US" smtClean="0"/>
              <a:pPr/>
              <a:t>4</a:t>
            </a:fld>
            <a:endParaRPr lang="en-US" dirty="0"/>
          </a:p>
        </p:txBody>
      </p:sp>
    </p:spTree>
    <p:extLst>
      <p:ext uri="{BB962C8B-B14F-4D97-AF65-F5344CB8AC3E}">
        <p14:creationId xmlns:p14="http://schemas.microsoft.com/office/powerpoint/2010/main" val="42199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Issues Resulting in Invalidation</a:t>
            </a:r>
          </a:p>
        </p:txBody>
      </p:sp>
      <p:sp>
        <p:nvSpPr>
          <p:cNvPr id="44035" name="Rectangle 3"/>
          <p:cNvSpPr>
            <a:spLocks noGrp="1" noChangeArrowheads="1"/>
          </p:cNvSpPr>
          <p:nvPr>
            <p:ph idx="1"/>
          </p:nvPr>
        </p:nvSpPr>
        <p:spPr/>
        <p:txBody>
          <a:bodyPr/>
          <a:lstStyle/>
          <a:p>
            <a:r>
              <a:rPr lang="en-US" dirty="0" smtClean="0"/>
              <a:t>The vast majority of portfolios submitted for the 2014-2015 GAA were compiled following prescribed policies and procedures, and the evidence submitted represented authentic student work.</a:t>
            </a:r>
          </a:p>
          <a:p>
            <a:pPr lvl="1"/>
            <a:r>
              <a:rPr lang="en-US" dirty="0" smtClean="0"/>
              <a:t>Actually, the number of invalidated portfolios has decreased slightly over the last three administrations.</a:t>
            </a:r>
          </a:p>
          <a:p>
            <a:r>
              <a:rPr lang="en-US" dirty="0" smtClean="0"/>
              <a:t>Careful attention to validation and evidence requirements during portfolio review will help to ensure that this trend continues.</a:t>
            </a:r>
          </a:p>
          <a:p>
            <a:endParaRPr lang="en-US" dirty="0" smtClean="0"/>
          </a:p>
          <a:p>
            <a:pPr lvl="1"/>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6E0E379-F5F6-4E6C-BF80-FC2768A01216}" type="slidenum">
              <a:rPr lang="en-US" smtClean="0"/>
              <a:pPr/>
              <a:t>40</a:t>
            </a:fld>
            <a:endParaRPr lang="en-US" dirty="0"/>
          </a:p>
        </p:txBody>
      </p:sp>
    </p:spTree>
    <p:extLst>
      <p:ext uri="{BB962C8B-B14F-4D97-AF65-F5344CB8AC3E}">
        <p14:creationId xmlns:p14="http://schemas.microsoft.com/office/powerpoint/2010/main" val="33768333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ctrTitle"/>
          </p:nvPr>
        </p:nvSpPr>
        <p:spPr>
          <a:xfrm>
            <a:off x="762000" y="2667000"/>
            <a:ext cx="7696200" cy="1470025"/>
          </a:xfrm>
        </p:spPr>
        <p:txBody>
          <a:bodyPr>
            <a:normAutofit/>
          </a:bodyPr>
          <a:lstStyle/>
          <a:p>
            <a:pPr eaLnBrk="1" hangingPunct="1">
              <a:defRPr/>
            </a:pPr>
            <a:r>
              <a:rPr lang="en-US" sz="4400" dirty="0">
                <a:latin typeface="Georgia" pitchFamily="18" charset="0"/>
              </a:rPr>
              <a:t>Portfolio Review Process</a:t>
            </a:r>
            <a:r>
              <a:rPr lang="en-US" sz="3600" dirty="0"/>
              <a:t> </a:t>
            </a:r>
            <a:endParaRPr lang="en-US" sz="4400" b="0" dirty="0" smtClean="0">
              <a:effectLst>
                <a:outerShdw blurRad="38100" dist="38100" dir="2700000" algn="tl">
                  <a:srgbClr val="C0C0C0"/>
                </a:outerShdw>
              </a:effectLst>
            </a:endParaRPr>
          </a:p>
        </p:txBody>
      </p:sp>
      <p:sp>
        <p:nvSpPr>
          <p:cNvPr id="2" name="Slide Number Placeholder 1"/>
          <p:cNvSpPr>
            <a:spLocks noGrp="1"/>
          </p:cNvSpPr>
          <p:nvPr>
            <p:ph type="sldNum" sz="quarter" idx="4"/>
          </p:nvPr>
        </p:nvSpPr>
        <p:spPr>
          <a:xfrm>
            <a:off x="8077200" y="6356350"/>
            <a:ext cx="609600" cy="365125"/>
          </a:xfrm>
          <a:prstGeom prst="rect">
            <a:avLst/>
          </a:prstGeom>
        </p:spPr>
        <p:txBody>
          <a:bodyPr/>
          <a:lstStyle/>
          <a:p>
            <a:pPr>
              <a:defRPr/>
            </a:pPr>
            <a:fld id="{525D8AD2-B666-4C6F-BCBF-D9EB91886AE1}" type="slidenum">
              <a:rPr lang="en-US" smtClean="0"/>
              <a:pPr>
                <a:defRPr/>
              </a:pPr>
              <a:t>41</a:t>
            </a:fld>
            <a:endParaRPr lang="en-US" dirty="0"/>
          </a:p>
        </p:txBody>
      </p:sp>
    </p:spTree>
    <p:extLst>
      <p:ext uri="{BB962C8B-B14F-4D97-AF65-F5344CB8AC3E}">
        <p14:creationId xmlns:p14="http://schemas.microsoft.com/office/powerpoint/2010/main" val="126446355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noGrp="1"/>
          </p:cNvSpPr>
          <p:nvPr/>
        </p:nvSpPr>
        <p:spPr bwMode="auto">
          <a:xfrm>
            <a:off x="76200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4163A93-6FC7-4074-987A-7D59AA7DBFF6}" type="slidenum">
              <a:rPr lang="en-US" sz="1000">
                <a:latin typeface="Verdana" pitchFamily="34" charset="0"/>
              </a:rPr>
              <a:pPr algn="r" eaLnBrk="1" hangingPunct="1"/>
              <a:t>42</a:t>
            </a:fld>
            <a:endParaRPr lang="en-US" sz="1000" dirty="0">
              <a:latin typeface="Verdana" pitchFamily="34" charset="0"/>
            </a:endParaRPr>
          </a:p>
        </p:txBody>
      </p:sp>
      <p:sp>
        <p:nvSpPr>
          <p:cNvPr id="49155" name="Rectangle 2"/>
          <p:cNvSpPr>
            <a:spLocks noGrp="1" noChangeArrowheads="1"/>
          </p:cNvSpPr>
          <p:nvPr>
            <p:ph type="title"/>
          </p:nvPr>
        </p:nvSpPr>
        <p:spPr/>
        <p:txBody>
          <a:bodyPr/>
          <a:lstStyle/>
          <a:p>
            <a:r>
              <a:rPr lang="en-US" dirty="0" smtClean="0"/>
              <a:t>GAA Portfolio Review</a:t>
            </a:r>
          </a:p>
        </p:txBody>
      </p:sp>
      <p:sp>
        <p:nvSpPr>
          <p:cNvPr id="49156" name="Rectangle 3"/>
          <p:cNvSpPr>
            <a:spLocks noGrp="1" noChangeArrowheads="1"/>
          </p:cNvSpPr>
          <p:nvPr>
            <p:ph idx="1"/>
          </p:nvPr>
        </p:nvSpPr>
        <p:spPr/>
        <p:txBody>
          <a:bodyPr/>
          <a:lstStyle/>
          <a:p>
            <a:r>
              <a:rPr lang="en-US" dirty="0" smtClean="0"/>
              <a:t>A great deal of time and effort goes into compiling the portfolio of student work that showcases the progress a student has made in knowledge and skills in the academic content standards.</a:t>
            </a:r>
          </a:p>
          <a:p>
            <a:r>
              <a:rPr lang="en-US" dirty="0" smtClean="0"/>
              <a:t>Portfolio reviewers provide an invaluable service as they work to support teachers before final submission of GAA portfolios by making sure that all requirements have been met.</a:t>
            </a:r>
          </a:p>
          <a:p>
            <a:endParaRPr lang="en-US" dirty="0" smtClean="0"/>
          </a:p>
          <a:p>
            <a:endParaRPr lang="en-US" dirty="0" smtClean="0"/>
          </a:p>
        </p:txBody>
      </p:sp>
    </p:spTree>
    <p:extLst>
      <p:ext uri="{BB962C8B-B14F-4D97-AF65-F5344CB8AC3E}">
        <p14:creationId xmlns:p14="http://schemas.microsoft.com/office/powerpoint/2010/main" val="3015787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Portfolio Review Prior to Submission</a:t>
            </a:r>
          </a:p>
        </p:txBody>
      </p:sp>
      <p:sp>
        <p:nvSpPr>
          <p:cNvPr id="50179" name="Content Placeholder 2"/>
          <p:cNvSpPr>
            <a:spLocks noGrp="1"/>
          </p:cNvSpPr>
          <p:nvPr>
            <p:ph idx="1"/>
          </p:nvPr>
        </p:nvSpPr>
        <p:spPr/>
        <p:txBody>
          <a:bodyPr/>
          <a:lstStyle/>
          <a:p>
            <a:r>
              <a:rPr lang="en-US" dirty="0" smtClean="0"/>
              <a:t>It is critical that the portfolio be reviewed both during the collection of evidence and immediately before it is submitted to be certain that everything is complete, Entry Sheets are completely and correctly filled in, tasks align, and evidence requirements have been met.</a:t>
            </a:r>
          </a:p>
          <a:p>
            <a:r>
              <a:rPr lang="en-US" dirty="0" smtClean="0"/>
              <a:t>To this end, it is imperative that portfolio reviewers participate in training and become very familiar with all requirements as outlined in the Examiner’s Manual and the webinar trainings.</a:t>
            </a:r>
          </a:p>
        </p:txBody>
      </p:sp>
      <p:sp>
        <p:nvSpPr>
          <p:cNvPr id="4" name="Slide Number Placeholder 3"/>
          <p:cNvSpPr>
            <a:spLocks noGrp="1"/>
          </p:cNvSpPr>
          <p:nvPr>
            <p:ph type="sldNum" sz="quarter" idx="4"/>
          </p:nvPr>
        </p:nvSpPr>
        <p:spPr/>
        <p:txBody>
          <a:bodyPr/>
          <a:lstStyle/>
          <a:p>
            <a:fld id="{F086652E-7C31-4F6B-B448-38DB46F95C32}" type="slidenum">
              <a:rPr lang="en-US" smtClean="0"/>
              <a:pPr/>
              <a:t>43</a:t>
            </a:fld>
            <a:endParaRPr lang="en-US" dirty="0"/>
          </a:p>
        </p:txBody>
      </p:sp>
    </p:spTree>
    <p:extLst>
      <p:ext uri="{BB962C8B-B14F-4D97-AF65-F5344CB8AC3E}">
        <p14:creationId xmlns:p14="http://schemas.microsoft.com/office/powerpoint/2010/main" val="1002129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dirty="0" smtClean="0"/>
              <a:t>Portfolio Review by the Teacher</a:t>
            </a:r>
          </a:p>
        </p:txBody>
      </p:sp>
      <p:sp>
        <p:nvSpPr>
          <p:cNvPr id="66563" name="Rectangle 3"/>
          <p:cNvSpPr>
            <a:spLocks noGrp="1"/>
          </p:cNvSpPr>
          <p:nvPr>
            <p:ph idx="1"/>
          </p:nvPr>
        </p:nvSpPr>
        <p:spPr/>
        <p:txBody>
          <a:bodyPr>
            <a:normAutofit lnSpcReduction="10000"/>
          </a:bodyPr>
          <a:lstStyle/>
          <a:p>
            <a:pPr marL="233363" indent="-233363">
              <a:buNone/>
            </a:pPr>
            <a:r>
              <a:rPr lang="en-US" dirty="0" smtClean="0"/>
              <a:t>   Portfolio review by the teacher should be an   ongoing process throughout evidence collection. </a:t>
            </a:r>
          </a:p>
          <a:p>
            <a:pPr>
              <a:buFont typeface="Wingdings" pitchFamily="2" charset="2"/>
              <a:buChar char="ü"/>
            </a:pPr>
            <a:r>
              <a:rPr lang="en-US" dirty="0" smtClean="0"/>
              <a:t>Have I selected the best standard and indicator for  this student?	                                                </a:t>
            </a:r>
          </a:p>
          <a:p>
            <a:pPr lvl="1">
              <a:buFont typeface="Courier New" pitchFamily="49" charset="0"/>
              <a:buChar char="o"/>
            </a:pPr>
            <a:r>
              <a:rPr lang="en-US" dirty="0" smtClean="0"/>
              <a:t>Does he/she seem engaged?</a:t>
            </a:r>
          </a:p>
          <a:p>
            <a:pPr lvl="1">
              <a:buFont typeface="Courier New" pitchFamily="49" charset="0"/>
              <a:buChar char="o"/>
            </a:pPr>
            <a:r>
              <a:rPr lang="en-US" dirty="0" smtClean="0"/>
              <a:t>Is he/she making progress?</a:t>
            </a:r>
          </a:p>
          <a:p>
            <a:pPr>
              <a:buFont typeface="Wingdings" pitchFamily="2" charset="2"/>
              <a:buChar char="ü"/>
            </a:pPr>
            <a:r>
              <a:rPr lang="en-US" dirty="0" smtClean="0"/>
              <a:t>Are the tasks and materials appropriate?</a:t>
            </a:r>
          </a:p>
          <a:p>
            <a:pPr lvl="1">
              <a:buFont typeface="Courier New" pitchFamily="49" charset="0"/>
              <a:buChar char="o"/>
            </a:pPr>
            <a:r>
              <a:rPr lang="en-US" dirty="0" smtClean="0"/>
              <a:t>Is he/she able to demonstrate what he/she knows?</a:t>
            </a:r>
          </a:p>
          <a:p>
            <a:pPr lvl="1">
              <a:buFont typeface="Courier New" pitchFamily="49" charset="0"/>
              <a:buChar char="o"/>
            </a:pPr>
            <a:r>
              <a:rPr lang="en-US" dirty="0" smtClean="0"/>
              <a:t>Can he/she communicate with a reliable response? </a:t>
            </a:r>
          </a:p>
          <a:p>
            <a:pPr>
              <a:buFont typeface="Wingdings" pitchFamily="2" charset="2"/>
              <a:buChar char="ü"/>
            </a:pPr>
            <a:r>
              <a:rPr lang="en-US" dirty="0" smtClean="0"/>
              <a:t>Should I replace this evidence and design a task that is more appropriate for the individual student?</a:t>
            </a:r>
          </a:p>
          <a:p>
            <a:pPr lvl="1"/>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0051A0D5-01AB-42BF-876A-D1581EDD9223}" type="slidenum">
              <a:rPr lang="en-US" smtClean="0"/>
              <a:pPr/>
              <a:t>44</a:t>
            </a:fld>
            <a:endParaRPr lang="en-US" dirty="0"/>
          </a:p>
        </p:txBody>
      </p:sp>
    </p:spTree>
    <p:extLst>
      <p:ext uri="{BB962C8B-B14F-4D97-AF65-F5344CB8AC3E}">
        <p14:creationId xmlns:p14="http://schemas.microsoft.com/office/powerpoint/2010/main" val="23572629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dirty="0" smtClean="0"/>
              <a:t>Structuring a Portfolio Review</a:t>
            </a:r>
          </a:p>
        </p:txBody>
      </p:sp>
      <p:sp>
        <p:nvSpPr>
          <p:cNvPr id="8195" name="Rectangle 3"/>
          <p:cNvSpPr>
            <a:spLocks noGrp="1"/>
          </p:cNvSpPr>
          <p:nvPr>
            <p:ph idx="1"/>
          </p:nvPr>
        </p:nvSpPr>
        <p:spPr/>
        <p:txBody>
          <a:bodyPr>
            <a:normAutofit/>
          </a:bodyPr>
          <a:lstStyle/>
          <a:p>
            <a:pPr marL="0" indent="0">
              <a:buNone/>
            </a:pPr>
            <a:r>
              <a:rPr lang="en-US" dirty="0" smtClean="0"/>
              <a:t>Who should conduct the portfolio review?</a:t>
            </a:r>
          </a:p>
          <a:p>
            <a:pPr lvl="2"/>
            <a:r>
              <a:rPr lang="en-US" sz="2800" dirty="0" smtClean="0"/>
              <a:t>Trained GAA Administrator</a:t>
            </a:r>
          </a:p>
          <a:p>
            <a:pPr lvl="2"/>
            <a:r>
              <a:rPr lang="en-US" sz="2800" dirty="0" smtClean="0"/>
              <a:t>Designated GAA Trainer</a:t>
            </a:r>
          </a:p>
          <a:p>
            <a:pPr lvl="2"/>
            <a:r>
              <a:rPr lang="en-US" sz="2800" dirty="0" smtClean="0"/>
              <a:t>Core Access Teacher</a:t>
            </a:r>
          </a:p>
          <a:p>
            <a:pPr lvl="2"/>
            <a:r>
              <a:rPr lang="en-US" sz="2800" dirty="0" smtClean="0"/>
              <a:t>School Test Coordinator </a:t>
            </a:r>
          </a:p>
          <a:p>
            <a:pPr lvl="2"/>
            <a:r>
              <a:rPr lang="en-US" sz="2800" dirty="0" smtClean="0"/>
              <a:t>SPED Coordinator</a:t>
            </a:r>
          </a:p>
          <a:p>
            <a:pPr lvl="2"/>
            <a:r>
              <a:rPr lang="en-US" sz="2800" dirty="0" smtClean="0"/>
              <a:t>Building Administrator</a:t>
            </a:r>
          </a:p>
        </p:txBody>
      </p:sp>
      <p:sp>
        <p:nvSpPr>
          <p:cNvPr id="2" name="Slide Number Placeholder 1"/>
          <p:cNvSpPr>
            <a:spLocks noGrp="1"/>
          </p:cNvSpPr>
          <p:nvPr>
            <p:ph type="sldNum" sz="quarter" idx="4"/>
          </p:nvPr>
        </p:nvSpPr>
        <p:spPr/>
        <p:txBody>
          <a:bodyPr/>
          <a:lstStyle/>
          <a:p>
            <a:fld id="{18EADA0B-D3FD-43A9-9638-337B5B42FD6B}" type="slidenum">
              <a:rPr lang="en-US" smtClean="0"/>
              <a:pPr/>
              <a:t>45</a:t>
            </a:fld>
            <a:endParaRPr lang="en-US" dirty="0"/>
          </a:p>
        </p:txBody>
      </p:sp>
    </p:spTree>
    <p:extLst>
      <p:ext uri="{BB962C8B-B14F-4D97-AF65-F5344CB8AC3E}">
        <p14:creationId xmlns:p14="http://schemas.microsoft.com/office/powerpoint/2010/main" val="8436471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dirty="0" smtClean="0"/>
              <a:t>Structuring a Portfolio Review</a:t>
            </a:r>
          </a:p>
        </p:txBody>
      </p:sp>
      <p:sp>
        <p:nvSpPr>
          <p:cNvPr id="9219" name="Rectangle 3"/>
          <p:cNvSpPr>
            <a:spLocks noGrp="1"/>
          </p:cNvSpPr>
          <p:nvPr>
            <p:ph idx="1"/>
          </p:nvPr>
        </p:nvSpPr>
        <p:spPr/>
        <p:txBody>
          <a:bodyPr/>
          <a:lstStyle/>
          <a:p>
            <a:pPr marL="0" indent="0">
              <a:buNone/>
            </a:pPr>
            <a:r>
              <a:rPr lang="en-US" sz="3200" dirty="0" smtClean="0"/>
              <a:t>When should the reviews be conducted?</a:t>
            </a:r>
          </a:p>
          <a:p>
            <a:pPr lvl="1"/>
            <a:r>
              <a:rPr lang="en-US" sz="3200" dirty="0" smtClean="0"/>
              <a:t>1st Review: mid-administration, after Collection Period 1 evidence has been compiled</a:t>
            </a:r>
          </a:p>
          <a:p>
            <a:pPr lvl="1"/>
            <a:r>
              <a:rPr lang="en-US" sz="3200" dirty="0" smtClean="0"/>
              <a:t>Final Review: before submission, after all evidence has been compiled and organized in the portfolio binder</a:t>
            </a:r>
          </a:p>
          <a:p>
            <a:endParaRPr lang="en-US" dirty="0" smtClean="0"/>
          </a:p>
        </p:txBody>
      </p:sp>
      <p:sp>
        <p:nvSpPr>
          <p:cNvPr id="2" name="Slide Number Placeholder 1"/>
          <p:cNvSpPr>
            <a:spLocks noGrp="1"/>
          </p:cNvSpPr>
          <p:nvPr>
            <p:ph type="sldNum" sz="quarter" idx="4"/>
          </p:nvPr>
        </p:nvSpPr>
        <p:spPr/>
        <p:txBody>
          <a:bodyPr/>
          <a:lstStyle/>
          <a:p>
            <a:fld id="{546C55CE-B5C6-4790-83E2-8BA90490976F}" type="slidenum">
              <a:rPr lang="en-US" smtClean="0"/>
              <a:pPr/>
              <a:t>46</a:t>
            </a:fld>
            <a:endParaRPr lang="en-US" dirty="0"/>
          </a:p>
        </p:txBody>
      </p:sp>
    </p:spTree>
    <p:extLst>
      <p:ext uri="{BB962C8B-B14F-4D97-AF65-F5344CB8AC3E}">
        <p14:creationId xmlns:p14="http://schemas.microsoft.com/office/powerpoint/2010/main" val="132161245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dirty="0" smtClean="0"/>
              <a:t>Portfolio Review</a:t>
            </a:r>
          </a:p>
        </p:txBody>
      </p:sp>
      <p:sp>
        <p:nvSpPr>
          <p:cNvPr id="11267" name="Rectangle 3"/>
          <p:cNvSpPr>
            <a:spLocks noGrp="1"/>
          </p:cNvSpPr>
          <p:nvPr>
            <p:ph idx="1"/>
          </p:nvPr>
        </p:nvSpPr>
        <p:spPr/>
        <p:txBody>
          <a:bodyPr/>
          <a:lstStyle/>
          <a:p>
            <a:pPr marL="0" indent="0">
              <a:buNone/>
            </a:pPr>
            <a:r>
              <a:rPr lang="en-US" dirty="0" smtClean="0"/>
              <a:t>Steps to complete a peer review of the portfolio:</a:t>
            </a:r>
          </a:p>
          <a:p>
            <a:endParaRPr lang="en-US" dirty="0" smtClean="0"/>
          </a:p>
          <a:p>
            <a:pPr marL="0" indent="0">
              <a:buNone/>
            </a:pPr>
            <a:r>
              <a:rPr lang="en-US" dirty="0" smtClean="0"/>
              <a:t>1. Carefully review the Entry Sheet</a:t>
            </a:r>
          </a:p>
          <a:p>
            <a:pPr lvl="2"/>
            <a:r>
              <a:rPr lang="en-US" b="1" dirty="0" smtClean="0"/>
              <a:t>Student name</a:t>
            </a:r>
          </a:p>
          <a:p>
            <a:pPr lvl="2"/>
            <a:r>
              <a:rPr lang="en-US" b="1" dirty="0" smtClean="0"/>
              <a:t>Teacher name</a:t>
            </a:r>
          </a:p>
          <a:p>
            <a:pPr lvl="2"/>
            <a:r>
              <a:rPr lang="en-US" b="1" dirty="0" smtClean="0"/>
              <a:t>Required standard</a:t>
            </a:r>
          </a:p>
          <a:p>
            <a:pPr lvl="2"/>
            <a:r>
              <a:rPr lang="en-US" b="1" dirty="0" smtClean="0"/>
              <a:t>Eligible standard</a:t>
            </a:r>
          </a:p>
          <a:p>
            <a:pPr lvl="2"/>
            <a:r>
              <a:rPr lang="en-US" b="1" dirty="0" smtClean="0"/>
              <a:t>Strand/domain, standard, element/indicator match up</a:t>
            </a:r>
          </a:p>
          <a:p>
            <a:pPr lvl="2"/>
            <a:r>
              <a:rPr lang="en-US" b="1" dirty="0" smtClean="0"/>
              <a:t>Characteristic of Science</a:t>
            </a:r>
          </a:p>
          <a:p>
            <a:pPr lvl="2"/>
            <a:r>
              <a:rPr lang="en-US" b="1" dirty="0" smtClean="0"/>
              <a:t>Task Descriptions</a:t>
            </a:r>
          </a:p>
          <a:p>
            <a:endParaRPr lang="en-US" dirty="0" smtClean="0"/>
          </a:p>
        </p:txBody>
      </p:sp>
      <p:sp>
        <p:nvSpPr>
          <p:cNvPr id="2" name="Slide Number Placeholder 1"/>
          <p:cNvSpPr>
            <a:spLocks noGrp="1"/>
          </p:cNvSpPr>
          <p:nvPr>
            <p:ph type="sldNum" sz="quarter" idx="4"/>
          </p:nvPr>
        </p:nvSpPr>
        <p:spPr/>
        <p:txBody>
          <a:bodyPr/>
          <a:lstStyle/>
          <a:p>
            <a:fld id="{0B8913FE-08F9-4E6D-BF55-8068F5E580FF}" type="slidenum">
              <a:rPr lang="en-US" smtClean="0"/>
              <a:pPr/>
              <a:t>47</a:t>
            </a:fld>
            <a:endParaRPr lang="en-US" dirty="0"/>
          </a:p>
        </p:txBody>
      </p:sp>
    </p:spTree>
    <p:extLst>
      <p:ext uri="{BB962C8B-B14F-4D97-AF65-F5344CB8AC3E}">
        <p14:creationId xmlns:p14="http://schemas.microsoft.com/office/powerpoint/2010/main" val="225111370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Portfolio Review</a:t>
            </a:r>
          </a:p>
        </p:txBody>
      </p:sp>
      <p:sp>
        <p:nvSpPr>
          <p:cNvPr id="47107" name="Rectangle 3"/>
          <p:cNvSpPr>
            <a:spLocks noGrp="1"/>
          </p:cNvSpPr>
          <p:nvPr>
            <p:ph idx="1"/>
          </p:nvPr>
        </p:nvSpPr>
        <p:spPr/>
        <p:txBody>
          <a:bodyPr>
            <a:normAutofit/>
          </a:bodyPr>
          <a:lstStyle/>
          <a:p>
            <a:pPr marL="0" indent="0">
              <a:buNone/>
            </a:pPr>
            <a:r>
              <a:rPr lang="en-US" dirty="0" smtClean="0"/>
              <a:t>2.  Consider all aspects of the evidence requirements</a:t>
            </a:r>
          </a:p>
          <a:p>
            <a:pPr lvl="1"/>
            <a:r>
              <a:rPr lang="en-US" b="1" dirty="0" smtClean="0"/>
              <a:t>All four pieces of evidence must align to standard and element/indicator </a:t>
            </a:r>
          </a:p>
          <a:p>
            <a:pPr lvl="1"/>
            <a:r>
              <a:rPr lang="en-US" dirty="0" smtClean="0"/>
              <a:t>Primary and Secondary Evidence must be included for each collection period</a:t>
            </a:r>
          </a:p>
          <a:p>
            <a:pPr lvl="2">
              <a:buFont typeface="Courier New" pitchFamily="49" charset="0"/>
              <a:buChar char="o"/>
            </a:pPr>
            <a:r>
              <a:rPr lang="en-US" dirty="0" smtClean="0"/>
              <a:t>Original student work, not photocopies, must be submitted.</a:t>
            </a:r>
          </a:p>
          <a:p>
            <a:pPr lvl="1"/>
            <a:r>
              <a:rPr lang="en-US" dirty="0" smtClean="0"/>
              <a:t>At least 14 calendar days between the two pieces of primary evidence</a:t>
            </a:r>
          </a:p>
          <a:p>
            <a:pPr lvl="1"/>
            <a:r>
              <a:rPr lang="en-US" dirty="0" smtClean="0"/>
              <a:t>Types of evidence are the best choices to clearly demonstrate the student’s responses</a:t>
            </a:r>
          </a:p>
          <a:p>
            <a:pPr lvl="1"/>
            <a:r>
              <a:rPr lang="en-US" dirty="0" smtClean="0"/>
              <a:t>Grade-appropriate materials</a:t>
            </a:r>
          </a:p>
          <a:p>
            <a:pPr lvl="2"/>
            <a:endParaRPr lang="en-US" dirty="0" smtClean="0"/>
          </a:p>
          <a:p>
            <a:pPr lvl="2"/>
            <a:endParaRPr lang="en-US" dirty="0" smtClean="0"/>
          </a:p>
          <a:p>
            <a:pPr lvl="2"/>
            <a:endParaRPr lang="en-US" dirty="0" smtClean="0"/>
          </a:p>
        </p:txBody>
      </p:sp>
      <p:sp>
        <p:nvSpPr>
          <p:cNvPr id="2" name="Slide Number Placeholder 1"/>
          <p:cNvSpPr>
            <a:spLocks noGrp="1"/>
          </p:cNvSpPr>
          <p:nvPr>
            <p:ph type="sldNum" sz="quarter" idx="4"/>
          </p:nvPr>
        </p:nvSpPr>
        <p:spPr/>
        <p:txBody>
          <a:bodyPr/>
          <a:lstStyle/>
          <a:p>
            <a:fld id="{F86BB418-3BCD-43E5-9A35-AE1344CCABFF}" type="slidenum">
              <a:rPr lang="en-US" smtClean="0"/>
              <a:pPr/>
              <a:t>48</a:t>
            </a:fld>
            <a:endParaRPr lang="en-US" dirty="0"/>
          </a:p>
        </p:txBody>
      </p:sp>
    </p:spTree>
    <p:extLst>
      <p:ext uri="{BB962C8B-B14F-4D97-AF65-F5344CB8AC3E}">
        <p14:creationId xmlns:p14="http://schemas.microsoft.com/office/powerpoint/2010/main" val="415995788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US" dirty="0" smtClean="0"/>
              <a:t>Portfolio Review</a:t>
            </a:r>
          </a:p>
        </p:txBody>
      </p:sp>
      <p:sp>
        <p:nvSpPr>
          <p:cNvPr id="13315" name="Rectangle 3"/>
          <p:cNvSpPr>
            <a:spLocks noGrp="1"/>
          </p:cNvSpPr>
          <p:nvPr>
            <p:ph idx="1"/>
          </p:nvPr>
        </p:nvSpPr>
        <p:spPr/>
        <p:txBody>
          <a:bodyPr/>
          <a:lstStyle/>
          <a:p>
            <a:pPr marL="344488" indent="-344488">
              <a:buNone/>
            </a:pPr>
            <a:r>
              <a:rPr lang="en-US" dirty="0" smtClean="0"/>
              <a:t>3. Review documentation to ensure that all necessary annotation has been provided </a:t>
            </a:r>
            <a:r>
              <a:rPr lang="en-US" b="1" dirty="0" smtClean="0"/>
              <a:t>somewhere on the evidence</a:t>
            </a:r>
          </a:p>
          <a:p>
            <a:pPr lvl="2"/>
            <a:r>
              <a:rPr lang="en-US" dirty="0" smtClean="0"/>
              <a:t>Name (Who)</a:t>
            </a:r>
          </a:p>
          <a:p>
            <a:pPr lvl="2"/>
            <a:r>
              <a:rPr lang="en-US" dirty="0" smtClean="0"/>
              <a:t>Dates (When)</a:t>
            </a:r>
          </a:p>
          <a:p>
            <a:pPr lvl="2"/>
            <a:r>
              <a:rPr lang="en-US" dirty="0" smtClean="0"/>
              <a:t>Task (What)</a:t>
            </a:r>
          </a:p>
          <a:p>
            <a:pPr lvl="2"/>
            <a:r>
              <a:rPr lang="en-US" dirty="0" smtClean="0"/>
              <a:t>Setting (Where)</a:t>
            </a:r>
          </a:p>
          <a:p>
            <a:pPr lvl="2"/>
            <a:r>
              <a:rPr lang="en-US" dirty="0" smtClean="0"/>
              <a:t>Student performance (How well)</a:t>
            </a:r>
          </a:p>
          <a:p>
            <a:pPr lvl="2"/>
            <a:r>
              <a:rPr lang="en-US" dirty="0" smtClean="0"/>
              <a:t>Interactions (With Whom and Describe)</a:t>
            </a:r>
          </a:p>
          <a:p>
            <a:pPr lvl="2"/>
            <a:r>
              <a:rPr lang="en-US" dirty="0" smtClean="0"/>
              <a:t>Independence (Prompts)</a:t>
            </a:r>
          </a:p>
          <a:p>
            <a:pPr lvl="2"/>
            <a:r>
              <a:rPr lang="en-US" dirty="0" smtClean="0"/>
              <a:t>Collection period labels (Optional but helpful)</a:t>
            </a:r>
          </a:p>
          <a:p>
            <a:endParaRPr lang="en-US" dirty="0" smtClean="0"/>
          </a:p>
          <a:p>
            <a:endParaRPr lang="en-US" dirty="0" smtClean="0"/>
          </a:p>
          <a:p>
            <a:pPr lvl="1"/>
            <a:endParaRPr lang="en-US" dirty="0" smtClean="0"/>
          </a:p>
        </p:txBody>
      </p:sp>
      <p:sp>
        <p:nvSpPr>
          <p:cNvPr id="2" name="Slide Number Placeholder 1"/>
          <p:cNvSpPr>
            <a:spLocks noGrp="1"/>
          </p:cNvSpPr>
          <p:nvPr>
            <p:ph type="sldNum" sz="quarter" idx="4"/>
          </p:nvPr>
        </p:nvSpPr>
        <p:spPr/>
        <p:txBody>
          <a:bodyPr/>
          <a:lstStyle/>
          <a:p>
            <a:fld id="{5F4F860F-BEA4-4A96-BB59-DEF93874497E}" type="slidenum">
              <a:rPr lang="en-US" smtClean="0"/>
              <a:pPr/>
              <a:t>49</a:t>
            </a:fld>
            <a:endParaRPr lang="en-US" dirty="0"/>
          </a:p>
        </p:txBody>
      </p:sp>
    </p:spTree>
    <p:extLst>
      <p:ext uri="{BB962C8B-B14F-4D97-AF65-F5344CB8AC3E}">
        <p14:creationId xmlns:p14="http://schemas.microsoft.com/office/powerpoint/2010/main" val="30487473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1520" y="463754"/>
            <a:ext cx="6316630" cy="978729"/>
          </a:xfrm>
        </p:spPr>
        <p:txBody>
          <a:bodyPr/>
          <a:lstStyle/>
          <a:p>
            <a:r>
              <a:rPr lang="en-US" dirty="0" smtClean="0"/>
              <a:t>2015-2016 </a:t>
            </a:r>
            <a:br>
              <a:rPr lang="en-US" dirty="0" smtClean="0"/>
            </a:br>
            <a:r>
              <a:rPr lang="en-US" dirty="0" smtClean="0"/>
              <a:t>Review of Standards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Georgia Standards of Excellence (GSE)</a:t>
            </a:r>
          </a:p>
          <a:p>
            <a:r>
              <a:rPr lang="en-US" dirty="0" smtClean="0"/>
              <a:t>The GAA continues in its current form as a portfolio-based assessment.</a:t>
            </a:r>
          </a:p>
          <a:p>
            <a:r>
              <a:rPr lang="en-US" dirty="0"/>
              <a:t>As a result of the State Board's adoption of the Georgia Standards of Excellence, content standards for ELA and Mathematics (K, 3-8) had name changes, replacing "CC" with "GSE."</a:t>
            </a:r>
            <a:endParaRPr lang="en-US" dirty="0" smtClean="0"/>
          </a:p>
          <a:p>
            <a:r>
              <a:rPr lang="en-US" dirty="0" smtClean="0"/>
              <a:t>The basic intent and standard language have not changed from last year, but some standards have been relocated and/or had precision edits.</a:t>
            </a:r>
          </a:p>
          <a:p>
            <a:r>
              <a:rPr lang="en-US" dirty="0" smtClean="0"/>
              <a:t>It is imperative that the 2015-2016 Blueprint and Standards be used when assessing GAA students.</a:t>
            </a:r>
          </a:p>
          <a:p>
            <a:endParaRPr lang="en-US" dirty="0"/>
          </a:p>
        </p:txBody>
      </p:sp>
      <p:sp>
        <p:nvSpPr>
          <p:cNvPr id="4" name="Slide Number Placeholder 3"/>
          <p:cNvSpPr>
            <a:spLocks noGrp="1"/>
          </p:cNvSpPr>
          <p:nvPr>
            <p:ph type="sldNum" sz="quarter" idx="4"/>
          </p:nvPr>
        </p:nvSpPr>
        <p:spPr/>
        <p:txBody>
          <a:bodyPr/>
          <a:lstStyle/>
          <a:p>
            <a:fld id="{AA8A3B17-8689-4110-BA97-BE7EB938357A}" type="slidenum">
              <a:rPr lang="en-US" smtClean="0"/>
              <a:pPr/>
              <a:t>5</a:t>
            </a:fld>
            <a:endParaRPr lang="en-US" dirty="0"/>
          </a:p>
        </p:txBody>
      </p:sp>
    </p:spTree>
    <p:extLst>
      <p:ext uri="{BB962C8B-B14F-4D97-AF65-F5344CB8AC3E}">
        <p14:creationId xmlns:p14="http://schemas.microsoft.com/office/powerpoint/2010/main" val="1837868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dirty="0" smtClean="0"/>
              <a:t>Portfolio Review</a:t>
            </a:r>
          </a:p>
        </p:txBody>
      </p:sp>
      <p:sp>
        <p:nvSpPr>
          <p:cNvPr id="57347" name="Rectangle 3"/>
          <p:cNvSpPr>
            <a:spLocks noGrp="1"/>
          </p:cNvSpPr>
          <p:nvPr>
            <p:ph idx="1"/>
          </p:nvPr>
        </p:nvSpPr>
        <p:spPr/>
        <p:txBody>
          <a:bodyPr/>
          <a:lstStyle/>
          <a:p>
            <a:pPr marL="344488" indent="-344488">
              <a:buNone/>
            </a:pPr>
            <a:r>
              <a:rPr lang="en-US" dirty="0" smtClean="0"/>
              <a:t>4. Sign and date </a:t>
            </a:r>
            <a:r>
              <a:rPr lang="en-US" b="1" dirty="0" smtClean="0"/>
              <a:t>Checklist for Teachers and Portfolio Reviewers </a:t>
            </a:r>
          </a:p>
          <a:p>
            <a:pPr marL="344488" indent="-344488">
              <a:buNone/>
            </a:pPr>
            <a:r>
              <a:rPr lang="en-US" dirty="0" smtClean="0"/>
              <a:t>5. </a:t>
            </a:r>
            <a:r>
              <a:rPr lang="en-US" b="1" dirty="0" smtClean="0"/>
              <a:t>Validation Form </a:t>
            </a:r>
            <a:r>
              <a:rPr lang="en-US" dirty="0" smtClean="0"/>
              <a:t>must be signed by Building Administrator and Person Responsible for Submitting the Portfolio (Test Administrator)</a:t>
            </a:r>
          </a:p>
          <a:p>
            <a:pPr marL="344488" indent="-344488">
              <a:buNone/>
            </a:pPr>
            <a:r>
              <a:rPr lang="en-US" dirty="0" smtClean="0"/>
              <a:t>6. Recommend or verify that the </a:t>
            </a:r>
            <a:r>
              <a:rPr lang="en-US" b="1" dirty="0" smtClean="0"/>
              <a:t>Release to use Portfolio for Training </a:t>
            </a:r>
            <a:r>
              <a:rPr lang="en-US" dirty="0" smtClean="0"/>
              <a:t>has been signed and included in portfolio</a:t>
            </a:r>
          </a:p>
          <a:p>
            <a:pPr marL="0" indent="0">
              <a:buNone/>
            </a:pPr>
            <a:endParaRPr lang="en-US" dirty="0" smtClean="0"/>
          </a:p>
        </p:txBody>
      </p:sp>
      <p:sp>
        <p:nvSpPr>
          <p:cNvPr id="2" name="Slide Number Placeholder 1"/>
          <p:cNvSpPr>
            <a:spLocks noGrp="1"/>
          </p:cNvSpPr>
          <p:nvPr>
            <p:ph type="sldNum" sz="quarter" idx="4"/>
          </p:nvPr>
        </p:nvSpPr>
        <p:spPr/>
        <p:txBody>
          <a:bodyPr/>
          <a:lstStyle/>
          <a:p>
            <a:fld id="{3DF16923-921F-456C-B2C1-37540C610836}" type="slidenum">
              <a:rPr lang="en-US" smtClean="0"/>
              <a:pPr/>
              <a:t>50</a:t>
            </a:fld>
            <a:endParaRPr lang="en-US" dirty="0"/>
          </a:p>
        </p:txBody>
      </p:sp>
    </p:spTree>
    <p:extLst>
      <p:ext uri="{BB962C8B-B14F-4D97-AF65-F5344CB8AC3E}">
        <p14:creationId xmlns:p14="http://schemas.microsoft.com/office/powerpoint/2010/main" val="237743883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Validation Check for Alignment</a:t>
            </a:r>
          </a:p>
        </p:txBody>
      </p:sp>
      <p:sp>
        <p:nvSpPr>
          <p:cNvPr id="15363" name="Content Placeholder 2"/>
          <p:cNvSpPr>
            <a:spLocks noGrp="1"/>
          </p:cNvSpPr>
          <p:nvPr>
            <p:ph idx="1"/>
          </p:nvPr>
        </p:nvSpPr>
        <p:spPr/>
        <p:txBody>
          <a:bodyPr>
            <a:normAutofit lnSpcReduction="10000"/>
          </a:bodyPr>
          <a:lstStyle/>
          <a:p>
            <a:r>
              <a:rPr lang="en-US" dirty="0" smtClean="0"/>
              <a:t>The vast majority of nonscorables on the GAA are assigned in the Not Aligned (NA) category.</a:t>
            </a:r>
          </a:p>
          <a:p>
            <a:pPr lvl="1"/>
            <a:r>
              <a:rPr lang="en-US" dirty="0" smtClean="0"/>
              <a:t>In the 2014-2015 administration,  over 80% of all nonscorables were the result of alignment issues.</a:t>
            </a:r>
          </a:p>
          <a:p>
            <a:pPr lvl="1"/>
            <a:r>
              <a:rPr lang="en-US" dirty="0" smtClean="0"/>
              <a:t>In a majority of these instances, only one or two of the four tasks did not align.</a:t>
            </a:r>
          </a:p>
          <a:p>
            <a:pPr lvl="2"/>
            <a:r>
              <a:rPr lang="en-US" dirty="0" smtClean="0"/>
              <a:t>This indicates that in many of the entries that received a Not –Aligned nonscorable code, one or more pieces of evidence were aligned.</a:t>
            </a:r>
          </a:p>
          <a:p>
            <a:r>
              <a:rPr lang="en-US" dirty="0" smtClean="0"/>
              <a:t>It is critical that the portfolio reviewers evaluate each task individually to determine alignment of all four tasks to the standard and indicator.</a:t>
            </a:r>
          </a:p>
        </p:txBody>
      </p:sp>
      <p:sp>
        <p:nvSpPr>
          <p:cNvPr id="4" name="Slide Number Placeholder 3"/>
          <p:cNvSpPr>
            <a:spLocks noGrp="1"/>
          </p:cNvSpPr>
          <p:nvPr>
            <p:ph type="sldNum" sz="quarter" idx="4"/>
          </p:nvPr>
        </p:nvSpPr>
        <p:spPr/>
        <p:txBody>
          <a:bodyPr/>
          <a:lstStyle/>
          <a:p>
            <a:fld id="{BFB1F050-920C-426F-88FA-B84BCBCDE067}" type="slidenum">
              <a:rPr lang="en-US" smtClean="0"/>
              <a:pPr/>
              <a:t>51</a:t>
            </a:fld>
            <a:endParaRPr lang="en-US" dirty="0"/>
          </a:p>
        </p:txBody>
      </p:sp>
    </p:spTree>
    <p:extLst>
      <p:ext uri="{BB962C8B-B14F-4D97-AF65-F5344CB8AC3E}">
        <p14:creationId xmlns:p14="http://schemas.microsoft.com/office/powerpoint/2010/main" val="346185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Validation Check for Alignment</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Have opportunities for teaching and learning, aligned to the assessed content, been provided?</a:t>
            </a:r>
          </a:p>
          <a:p>
            <a:r>
              <a:rPr lang="en-US" dirty="0" smtClean="0"/>
              <a:t>When looking at the assessment task in isolation, can you identify the content standard/academic domain?</a:t>
            </a:r>
          </a:p>
          <a:p>
            <a:r>
              <a:rPr lang="en-US" dirty="0" smtClean="0"/>
              <a:t>Could a curriculum content expert link the task back to the specific state standard?</a:t>
            </a:r>
          </a:p>
          <a:p>
            <a:r>
              <a:rPr lang="en-US" dirty="0" smtClean="0"/>
              <a:t>Have the essential components of the standard (element/indicator) been addressed?</a:t>
            </a:r>
          </a:p>
          <a:p>
            <a:pPr lvl="1"/>
            <a:r>
              <a:rPr lang="en-US" dirty="0" smtClean="0"/>
              <a:t>What are the specific characteristics that make up the standard?</a:t>
            </a:r>
          </a:p>
          <a:p>
            <a:pPr lvl="1"/>
            <a:r>
              <a:rPr lang="en-US" dirty="0" smtClean="0"/>
              <a:t>Focus on the language/terminology as written.</a:t>
            </a:r>
          </a:p>
          <a:p>
            <a:r>
              <a:rPr lang="en-US" dirty="0" smtClean="0"/>
              <a:t>Do all four assessment tasks align to the intent of the element as it applies to the specified content standard?</a:t>
            </a:r>
          </a:p>
          <a:p>
            <a:endParaRPr lang="en-US" dirty="0"/>
          </a:p>
        </p:txBody>
      </p:sp>
      <p:sp>
        <p:nvSpPr>
          <p:cNvPr id="4" name="Slide Number Placeholder 3"/>
          <p:cNvSpPr>
            <a:spLocks noGrp="1"/>
          </p:cNvSpPr>
          <p:nvPr>
            <p:ph type="sldNum" sz="quarter" idx="4"/>
          </p:nvPr>
        </p:nvSpPr>
        <p:spPr/>
        <p:txBody>
          <a:bodyPr/>
          <a:lstStyle/>
          <a:p>
            <a:fld id="{DD03B773-F446-4E08-A821-ACA4EFFD51F8}" type="slidenum">
              <a:rPr lang="en-US" smtClean="0"/>
              <a:pPr/>
              <a:t>52</a:t>
            </a:fld>
            <a:endParaRPr lang="en-US" dirty="0"/>
          </a:p>
        </p:txBody>
      </p:sp>
    </p:spTree>
    <p:extLst>
      <p:ext uri="{BB962C8B-B14F-4D97-AF65-F5344CB8AC3E}">
        <p14:creationId xmlns:p14="http://schemas.microsoft.com/office/powerpoint/2010/main" val="2095728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Reviewing Documentation</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When reviewing evidence documentation, the teacher and portfolio reviewer must ask themselves the following questions:</a:t>
            </a:r>
          </a:p>
          <a:p>
            <a:r>
              <a:rPr lang="en-US" dirty="0" smtClean="0"/>
              <a:t>What, specifically, was the student asked to do as it aligns to the standard and indicator?</a:t>
            </a:r>
          </a:p>
          <a:p>
            <a:r>
              <a:rPr lang="en-US" dirty="0" smtClean="0"/>
              <a:t>What were the actual questions/actions asked of the student?</a:t>
            </a:r>
          </a:p>
          <a:p>
            <a:r>
              <a:rPr lang="en-US" dirty="0" smtClean="0"/>
              <a:t>What were the student’s answers? How did he/she respond?</a:t>
            </a:r>
          </a:p>
          <a:p>
            <a:r>
              <a:rPr lang="en-US" dirty="0" smtClean="0"/>
              <a:t>Were the answers/responses correct? Has evaluation of student performance by the teacher been clearly documented? Grades for participation are not sufficient.</a:t>
            </a:r>
          </a:p>
          <a:p>
            <a:r>
              <a:rPr lang="en-US" dirty="0" smtClean="0"/>
              <a:t>What were the </a:t>
            </a:r>
            <a:r>
              <a:rPr lang="en-US" b="1" dirty="0" smtClean="0"/>
              <a:t>type and frequency </a:t>
            </a:r>
            <a:r>
              <a:rPr lang="en-US" dirty="0" smtClean="0"/>
              <a:t>of prompting required for the student to successfully complete each task?</a:t>
            </a:r>
          </a:p>
        </p:txBody>
      </p:sp>
      <p:sp>
        <p:nvSpPr>
          <p:cNvPr id="4" name="Slide Number Placeholder 3"/>
          <p:cNvSpPr>
            <a:spLocks noGrp="1"/>
          </p:cNvSpPr>
          <p:nvPr>
            <p:ph type="sldNum" sz="quarter" idx="4"/>
          </p:nvPr>
        </p:nvSpPr>
        <p:spPr/>
        <p:txBody>
          <a:bodyPr/>
          <a:lstStyle/>
          <a:p>
            <a:fld id="{E643306C-39FB-4808-9349-90A48294C09C}" type="slidenum">
              <a:rPr lang="en-US" smtClean="0"/>
              <a:pPr/>
              <a:t>53</a:t>
            </a:fld>
            <a:endParaRPr lang="en-US" dirty="0"/>
          </a:p>
        </p:txBody>
      </p:sp>
    </p:spTree>
    <p:extLst>
      <p:ext uri="{BB962C8B-B14F-4D97-AF65-F5344CB8AC3E}">
        <p14:creationId xmlns:p14="http://schemas.microsoft.com/office/powerpoint/2010/main" val="506280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Reviewing Documentation</a:t>
            </a:r>
          </a:p>
        </p:txBody>
      </p:sp>
      <p:sp>
        <p:nvSpPr>
          <p:cNvPr id="61443" name="Content Placeholder 2"/>
          <p:cNvSpPr>
            <a:spLocks noGrp="1"/>
          </p:cNvSpPr>
          <p:nvPr>
            <p:ph idx="1"/>
          </p:nvPr>
        </p:nvSpPr>
        <p:spPr/>
        <p:txBody>
          <a:bodyPr/>
          <a:lstStyle/>
          <a:p>
            <a:r>
              <a:rPr lang="en-US" dirty="0" smtClean="0"/>
              <a:t>Review to ensure that all necessary documentation has been provided. </a:t>
            </a:r>
          </a:p>
          <a:p>
            <a:r>
              <a:rPr lang="en-US" dirty="0" smtClean="0"/>
              <a:t>It is very important that documentation be clear and concise. </a:t>
            </a:r>
          </a:p>
          <a:p>
            <a:r>
              <a:rPr lang="en-US" dirty="0" smtClean="0"/>
              <a:t>Contradictory or unnecessary annotations can lead to lower scores.</a:t>
            </a:r>
          </a:p>
          <a:p>
            <a:r>
              <a:rPr lang="en-US" dirty="0" smtClean="0"/>
              <a:t>Accuracy or correctness of the student response should be documented separately from the type and frequency of prompting that led the student to the correct response. </a:t>
            </a:r>
          </a:p>
        </p:txBody>
      </p:sp>
      <p:sp>
        <p:nvSpPr>
          <p:cNvPr id="4" name="Slide Number Placeholder 3"/>
          <p:cNvSpPr>
            <a:spLocks noGrp="1"/>
          </p:cNvSpPr>
          <p:nvPr>
            <p:ph type="sldNum" sz="quarter" idx="4"/>
          </p:nvPr>
        </p:nvSpPr>
        <p:spPr/>
        <p:txBody>
          <a:bodyPr/>
          <a:lstStyle/>
          <a:p>
            <a:fld id="{175E2DAB-423F-455B-BF6F-88B7AB7057AD}" type="slidenum">
              <a:rPr lang="en-US" smtClean="0"/>
              <a:pPr/>
              <a:t>54</a:t>
            </a:fld>
            <a:endParaRPr lang="en-US" dirty="0"/>
          </a:p>
        </p:txBody>
      </p:sp>
    </p:spTree>
    <p:extLst>
      <p:ext uri="{BB962C8B-B14F-4D97-AF65-F5344CB8AC3E}">
        <p14:creationId xmlns:p14="http://schemas.microsoft.com/office/powerpoint/2010/main" val="3447750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1" y="761999"/>
            <a:ext cx="2424223" cy="4437321"/>
          </a:xfrm>
        </p:spPr>
        <p:txBody>
          <a:bodyPr/>
          <a:lstStyle/>
          <a:p>
            <a:pPr eaLnBrk="1" hangingPunct="1"/>
            <a:r>
              <a:rPr lang="en-US" sz="3200" dirty="0" smtClean="0">
                <a:latin typeface="Georgia" panose="02040502050405020303" pitchFamily="18" charset="0"/>
              </a:rPr>
              <a:t>Checklist for Teachers and Portfolio Reviewers</a:t>
            </a:r>
          </a:p>
        </p:txBody>
      </p:sp>
      <p:sp>
        <p:nvSpPr>
          <p:cNvPr id="2" name="Slide Number Placeholder 1"/>
          <p:cNvSpPr>
            <a:spLocks noGrp="1"/>
          </p:cNvSpPr>
          <p:nvPr>
            <p:ph type="sldNum" sz="quarter" idx="4"/>
          </p:nvPr>
        </p:nvSpPr>
        <p:spPr>
          <a:xfrm>
            <a:off x="8556171" y="6492875"/>
            <a:ext cx="609600" cy="365125"/>
          </a:xfrm>
          <a:prstGeom prst="rect">
            <a:avLst/>
          </a:prstGeom>
        </p:spPr>
        <p:txBody>
          <a:bodyPr/>
          <a:lstStyle/>
          <a:p>
            <a:pPr>
              <a:defRPr/>
            </a:pPr>
            <a:fld id="{57B5FE07-7DD5-41A9-B79E-99E3F8E4E07D}" type="slidenum">
              <a:rPr lang="en-US" smtClean="0"/>
              <a:pPr>
                <a:defRPr/>
              </a:pPr>
              <a:t>55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128" y="58473"/>
            <a:ext cx="6639812" cy="577347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91470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CDDD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3E4CEF-BB1E-48C7-AE93-F39F6AA99AD7}" type="slidenum">
              <a:rPr lang="en-US" smtClean="0"/>
              <a:pPr/>
              <a:t>56</a:t>
            </a:fld>
            <a:endParaRPr lang="en-US" dirty="0"/>
          </a:p>
        </p:txBody>
      </p:sp>
      <p:sp>
        <p:nvSpPr>
          <p:cNvPr id="6" name="TextBox 5"/>
          <p:cNvSpPr txBox="1"/>
          <p:nvPr/>
        </p:nvSpPr>
        <p:spPr>
          <a:xfrm>
            <a:off x="914400" y="0"/>
            <a:ext cx="7591646" cy="954107"/>
          </a:xfrm>
          <a:prstGeom prst="rect">
            <a:avLst/>
          </a:prstGeom>
          <a:noFill/>
        </p:spPr>
        <p:txBody>
          <a:bodyPr wrap="square" rtlCol="0">
            <a:spAutoFit/>
          </a:bodyPr>
          <a:lstStyle/>
          <a:p>
            <a:r>
              <a:rPr lang="en-US" sz="2800" b="1" dirty="0">
                <a:latin typeface="Georgia" panose="02040502050405020303" pitchFamily="18" charset="0"/>
              </a:rPr>
              <a:t>Checklist for Teachers and Portfolio </a:t>
            </a:r>
            <a:r>
              <a:rPr lang="en-US" sz="2800" b="1" dirty="0" smtClean="0">
                <a:latin typeface="Georgia" panose="02040502050405020303" pitchFamily="18" charset="0"/>
              </a:rPr>
              <a:t>Reviewers (continued)</a:t>
            </a:r>
            <a:endParaRPr lang="en-US"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15" y="954107"/>
            <a:ext cx="4410075" cy="5627446"/>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447" y="4292353"/>
            <a:ext cx="3934269" cy="22892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446" y="954107"/>
            <a:ext cx="3934269" cy="3334457"/>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2119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Checklist for Teachers and Portfolio Reviewers</a:t>
            </a:r>
            <a:endParaRPr lang="en-US" dirty="0"/>
          </a:p>
        </p:txBody>
      </p:sp>
      <p:sp>
        <p:nvSpPr>
          <p:cNvPr id="6" name="Content Placeholder 5"/>
          <p:cNvSpPr>
            <a:spLocks noGrp="1"/>
          </p:cNvSpPr>
          <p:nvPr>
            <p:ph idx="1"/>
          </p:nvPr>
        </p:nvSpPr>
        <p:spPr/>
        <p:txBody>
          <a:bodyPr>
            <a:normAutofit lnSpcReduction="10000"/>
          </a:bodyPr>
          <a:lstStyle/>
          <a:p>
            <a:pPr>
              <a:defRPr/>
            </a:pPr>
            <a:r>
              <a:rPr lang="en-US" sz="2400" dirty="0">
                <a:latin typeface="Calibri" pitchFamily="34" charset="0"/>
              </a:rPr>
              <a:t>The </a:t>
            </a:r>
            <a:r>
              <a:rPr lang="en-US" sz="2400" b="1" i="1" dirty="0">
                <a:latin typeface="Calibri" pitchFamily="34" charset="0"/>
              </a:rPr>
              <a:t>Checklist</a:t>
            </a:r>
            <a:r>
              <a:rPr lang="en-US" sz="2400" dirty="0">
                <a:latin typeface="Calibri" pitchFamily="34" charset="0"/>
              </a:rPr>
              <a:t> </a:t>
            </a:r>
            <a:r>
              <a:rPr lang="en-US" sz="2400" b="1" i="1" dirty="0">
                <a:latin typeface="Calibri" pitchFamily="34" charset="0"/>
              </a:rPr>
              <a:t>for Teachers and Portfolio Reviewers </a:t>
            </a:r>
            <a:r>
              <a:rPr lang="en-US" sz="2400" dirty="0">
                <a:latin typeface="Calibri" pitchFamily="34" charset="0"/>
              </a:rPr>
              <a:t>is provided in the portfolio binder to ensure that all procedures and requirements have been satisfied before the portfolio is submitted.</a:t>
            </a:r>
          </a:p>
          <a:p>
            <a:pPr lvl="3">
              <a:defRPr/>
            </a:pPr>
            <a:endParaRPr lang="en-US" sz="400" dirty="0">
              <a:latin typeface="Calibri" pitchFamily="34" charset="0"/>
            </a:endParaRPr>
          </a:p>
          <a:p>
            <a:pPr marL="346075" indent="-234950">
              <a:buFontTx/>
              <a:buChar char="•"/>
              <a:defRPr/>
            </a:pPr>
            <a:r>
              <a:rPr lang="en-US" sz="2000" dirty="0">
                <a:latin typeface="Calibri" pitchFamily="34" charset="0"/>
              </a:rPr>
              <a:t>The checklist should be part of the portfolio validation and review process as the reviewer signs and dates the form after each content area entry is checked.</a:t>
            </a:r>
          </a:p>
          <a:p>
            <a:pPr marL="346075" indent="-234950">
              <a:buFontTx/>
              <a:buChar char="•"/>
              <a:defRPr/>
            </a:pPr>
            <a:r>
              <a:rPr lang="en-US" sz="2000" dirty="0">
                <a:latin typeface="Calibri" pitchFamily="34" charset="0"/>
              </a:rPr>
              <a:t>It is recommended that the portfolio be reviewed twice – once after the first collection period has been completed and again before the portfolio is submitted.</a:t>
            </a:r>
          </a:p>
          <a:p>
            <a:pPr marL="346075" indent="-234950">
              <a:buFontTx/>
              <a:buChar char="•"/>
              <a:defRPr/>
            </a:pPr>
            <a:r>
              <a:rPr lang="en-US" sz="2000" b="1" i="1" dirty="0">
                <a:latin typeface="Calibri" pitchFamily="34" charset="0"/>
              </a:rPr>
              <a:t>The GAA Evidence Checklist</a:t>
            </a:r>
            <a:r>
              <a:rPr lang="en-US" sz="2000" dirty="0">
                <a:latin typeface="Calibri" pitchFamily="34" charset="0"/>
              </a:rPr>
              <a:t>, specific to each type of evidence submitted, can be found on pages 52-55 of the </a:t>
            </a:r>
            <a:r>
              <a:rPr lang="en-US" sz="2000" i="1" dirty="0">
                <a:latin typeface="Calibri" pitchFamily="34" charset="0"/>
              </a:rPr>
              <a:t>GAA Examiner’s Manual</a:t>
            </a:r>
            <a:r>
              <a:rPr lang="en-US" sz="2000" dirty="0">
                <a:latin typeface="Calibri" pitchFamily="34" charset="0"/>
              </a:rPr>
              <a:t>, </a:t>
            </a:r>
            <a:r>
              <a:rPr lang="en-US" sz="2000" i="1" dirty="0">
                <a:latin typeface="Calibri" pitchFamily="34" charset="0"/>
              </a:rPr>
              <a:t>2015-2016.</a:t>
            </a:r>
            <a:endParaRPr lang="en-US" sz="2000" dirty="0">
              <a:latin typeface="Calibri" pitchFamily="34" charset="0"/>
            </a:endParaRPr>
          </a:p>
          <a:p>
            <a:endParaRPr lang="en-US" dirty="0"/>
          </a:p>
        </p:txBody>
      </p:sp>
      <p:sp>
        <p:nvSpPr>
          <p:cNvPr id="2" name="Slide Number Placeholder 1"/>
          <p:cNvSpPr>
            <a:spLocks noGrp="1"/>
          </p:cNvSpPr>
          <p:nvPr>
            <p:ph type="sldNum" sz="quarter" idx="4"/>
          </p:nvPr>
        </p:nvSpPr>
        <p:spPr/>
        <p:txBody>
          <a:bodyPr/>
          <a:lstStyle/>
          <a:p>
            <a:fld id="{80CFF5FD-9B5D-45F2-B34B-0C860F893E21}" type="slidenum">
              <a:rPr lang="en-US" smtClean="0"/>
              <a:pPr/>
              <a:t>57</a:t>
            </a:fld>
            <a:endParaRPr lang="en-US" dirty="0"/>
          </a:p>
        </p:txBody>
      </p:sp>
    </p:spTree>
    <p:extLst>
      <p:ext uri="{BB962C8B-B14F-4D97-AF65-F5344CB8AC3E}">
        <p14:creationId xmlns:p14="http://schemas.microsoft.com/office/powerpoint/2010/main" val="9200589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dirty="0" smtClean="0"/>
              <a:t>Avoiding Invalidations</a:t>
            </a:r>
          </a:p>
        </p:txBody>
      </p:sp>
      <p:sp>
        <p:nvSpPr>
          <p:cNvPr id="64515" name="Rectangle 3"/>
          <p:cNvSpPr>
            <a:spLocks noGrp="1"/>
          </p:cNvSpPr>
          <p:nvPr>
            <p:ph idx="1"/>
          </p:nvPr>
        </p:nvSpPr>
        <p:spPr/>
        <p:txBody>
          <a:bodyPr/>
          <a:lstStyle/>
          <a:p>
            <a:r>
              <a:rPr lang="en-US" dirty="0" smtClean="0"/>
              <a:t>Reminder: </a:t>
            </a:r>
          </a:p>
          <a:p>
            <a:r>
              <a:rPr lang="en-US" dirty="0" smtClean="0"/>
              <a:t>If irregularities are discovered, </a:t>
            </a:r>
            <a:r>
              <a:rPr lang="en-US" b="1" dirty="0" smtClean="0"/>
              <a:t>addressed, and corrected</a:t>
            </a:r>
            <a:r>
              <a:rPr lang="en-US" dirty="0" smtClean="0"/>
              <a:t> prior to portfolio submission, it is unnecessary to report them to the state as long as they are dealt with at the school/system level.</a:t>
            </a:r>
          </a:p>
          <a:p>
            <a:r>
              <a:rPr lang="en-US" dirty="0" smtClean="0"/>
              <a:t>Systems can and should attempt to rectify them. However, as with all irregularities, they should be reported to Deborah Houston. They may or may not require a Portal record.</a:t>
            </a:r>
          </a:p>
          <a:p>
            <a:endParaRPr lang="en-US" dirty="0" smtClean="0"/>
          </a:p>
        </p:txBody>
      </p:sp>
      <p:sp>
        <p:nvSpPr>
          <p:cNvPr id="2" name="Slide Number Placeholder 1"/>
          <p:cNvSpPr>
            <a:spLocks noGrp="1"/>
          </p:cNvSpPr>
          <p:nvPr>
            <p:ph type="sldNum" sz="quarter" idx="4"/>
          </p:nvPr>
        </p:nvSpPr>
        <p:spPr/>
        <p:txBody>
          <a:bodyPr/>
          <a:lstStyle/>
          <a:p>
            <a:fld id="{302BBD65-4367-4EDF-AAE4-08C0D8497C24}" type="slidenum">
              <a:rPr lang="en-US" smtClean="0"/>
              <a:pPr/>
              <a:t>58</a:t>
            </a:fld>
            <a:endParaRPr lang="en-US" dirty="0"/>
          </a:p>
        </p:txBody>
      </p:sp>
    </p:spTree>
    <p:extLst>
      <p:ext uri="{BB962C8B-B14F-4D97-AF65-F5344CB8AC3E}">
        <p14:creationId xmlns:p14="http://schemas.microsoft.com/office/powerpoint/2010/main" val="14094012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dirty="0" smtClean="0"/>
              <a:t>Ensuring a Successful </a:t>
            </a:r>
            <a:br>
              <a:rPr lang="en-US" dirty="0" smtClean="0"/>
            </a:br>
            <a:r>
              <a:rPr lang="en-US" dirty="0" smtClean="0"/>
              <a:t>Administration</a:t>
            </a:r>
          </a:p>
        </p:txBody>
      </p:sp>
      <p:sp>
        <p:nvSpPr>
          <p:cNvPr id="65539" name="Rectangle 3"/>
          <p:cNvSpPr>
            <a:spLocks noGrp="1"/>
          </p:cNvSpPr>
          <p:nvPr>
            <p:ph idx="1"/>
          </p:nvPr>
        </p:nvSpPr>
        <p:spPr/>
        <p:txBody>
          <a:bodyPr/>
          <a:lstStyle/>
          <a:p>
            <a:pPr marL="0" indent="0">
              <a:buNone/>
            </a:pPr>
            <a:r>
              <a:rPr lang="en-US" dirty="0" smtClean="0"/>
              <a:t>Principals are critical!</a:t>
            </a:r>
          </a:p>
          <a:p>
            <a:pPr lvl="1"/>
            <a:r>
              <a:rPr lang="en-US" dirty="0" smtClean="0"/>
              <a:t>The GAA must be given the same consideration, resources, and support provided for all programs.</a:t>
            </a:r>
          </a:p>
          <a:p>
            <a:pPr marL="0" indent="0">
              <a:buNone/>
            </a:pPr>
            <a:r>
              <a:rPr lang="en-US" dirty="0" smtClean="0"/>
              <a:t>Teachers need support</a:t>
            </a:r>
          </a:p>
          <a:p>
            <a:pPr lvl="1"/>
            <a:r>
              <a:rPr lang="en-US" dirty="0" smtClean="0"/>
              <a:t>Planning time needs to be scheduled; substitutes provided.</a:t>
            </a:r>
          </a:p>
          <a:p>
            <a:pPr lvl="1"/>
            <a:r>
              <a:rPr lang="en-US" dirty="0" smtClean="0"/>
              <a:t>Collaboration and training with content experts to facilitate understanding of content standards.</a:t>
            </a:r>
          </a:p>
          <a:p>
            <a:pPr lvl="1"/>
            <a:r>
              <a:rPr lang="en-US" dirty="0" smtClean="0"/>
              <a:t>Collaboration with other special educators to discuss/share/review aligned tasks.</a:t>
            </a:r>
          </a:p>
          <a:p>
            <a:pPr lvl="1"/>
            <a:r>
              <a:rPr lang="en-US" dirty="0" smtClean="0"/>
              <a:t>Professional development concerning curriculum access.</a:t>
            </a:r>
          </a:p>
        </p:txBody>
      </p:sp>
      <p:sp>
        <p:nvSpPr>
          <p:cNvPr id="4" name="Slide Number Placeholder 3"/>
          <p:cNvSpPr>
            <a:spLocks noGrp="1"/>
          </p:cNvSpPr>
          <p:nvPr>
            <p:ph type="sldNum" sz="quarter" idx="4"/>
          </p:nvPr>
        </p:nvSpPr>
        <p:spPr/>
        <p:txBody>
          <a:bodyPr/>
          <a:lstStyle/>
          <a:p>
            <a:fld id="{E737C9A8-11A9-417F-8A2F-E44F7ABF0D98}" type="slidenum">
              <a:rPr lang="en-US" smtClean="0"/>
              <a:pPr/>
              <a:t>59</a:t>
            </a:fld>
            <a:endParaRPr lang="en-US" dirty="0"/>
          </a:p>
        </p:txBody>
      </p:sp>
    </p:spTree>
    <p:extLst>
      <p:ext uri="{BB962C8B-B14F-4D97-AF65-F5344CB8AC3E}">
        <p14:creationId xmlns:p14="http://schemas.microsoft.com/office/powerpoint/2010/main" val="4714874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1520" y="463754"/>
            <a:ext cx="6316630" cy="978729"/>
          </a:xfrm>
        </p:spPr>
        <p:txBody>
          <a:bodyPr/>
          <a:lstStyle/>
          <a:p>
            <a:r>
              <a:rPr lang="en-US" dirty="0" smtClean="0"/>
              <a:t>2015-2016 </a:t>
            </a:r>
            <a:br>
              <a:rPr lang="en-US" dirty="0" smtClean="0"/>
            </a:br>
            <a:r>
              <a:rPr lang="en-US" dirty="0" smtClean="0"/>
              <a:t>Review to Standards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52525" y="3625056"/>
            <a:ext cx="7410450" cy="342900"/>
          </a:xfrm>
        </p:spPr>
      </p:pic>
      <p:sp>
        <p:nvSpPr>
          <p:cNvPr id="4" name="Slide Number Placeholder 3"/>
          <p:cNvSpPr>
            <a:spLocks noGrp="1"/>
          </p:cNvSpPr>
          <p:nvPr>
            <p:ph type="sldNum" sz="quarter" idx="4"/>
          </p:nvPr>
        </p:nvSpPr>
        <p:spPr/>
        <p:txBody>
          <a:bodyPr/>
          <a:lstStyle/>
          <a:p>
            <a:fld id="{BD4D93ED-B2FD-43DA-93A9-53D6489E02DA}" type="slidenum">
              <a:rPr lang="en-US" smtClean="0"/>
              <a:pPr/>
              <a:t>6</a:t>
            </a:fld>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8" y="3060843"/>
            <a:ext cx="9149833" cy="80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55172" y="3465548"/>
            <a:ext cx="510363" cy="202685"/>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713766" y="3668233"/>
            <a:ext cx="1633869" cy="202019"/>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219507" y="3060844"/>
            <a:ext cx="1031358" cy="202685"/>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0251"/>
            <a:ext cx="9149833" cy="8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530700" y="1945758"/>
            <a:ext cx="317207" cy="15197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47907" y="1945758"/>
            <a:ext cx="1887279" cy="11150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47907" y="1945758"/>
            <a:ext cx="2307265" cy="16211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23684" y="1382233"/>
            <a:ext cx="2424223" cy="1200329"/>
          </a:xfrm>
          <a:prstGeom prst="rect">
            <a:avLst/>
          </a:prstGeom>
          <a:solidFill>
            <a:srgbClr val="FFFF99"/>
          </a:solidFill>
          <a:ln w="12700">
            <a:solidFill>
              <a:schemeClr val="tx2"/>
            </a:solidFill>
          </a:ln>
        </p:spPr>
        <p:txBody>
          <a:bodyPr wrap="square" rtlCol="0">
            <a:spAutoFit/>
          </a:bodyPr>
          <a:lstStyle/>
          <a:p>
            <a:r>
              <a:rPr lang="en-US" dirty="0" smtClean="0"/>
              <a:t>Added language, including more opportunities for deeper understanding</a:t>
            </a:r>
            <a:endParaRPr lang="en-US" dirty="0"/>
          </a:p>
        </p:txBody>
      </p:sp>
      <p:sp>
        <p:nvSpPr>
          <p:cNvPr id="15" name="TextBox 14"/>
          <p:cNvSpPr txBox="1"/>
          <p:nvPr/>
        </p:nvSpPr>
        <p:spPr>
          <a:xfrm>
            <a:off x="2902688" y="5178056"/>
            <a:ext cx="4316819" cy="369332"/>
          </a:xfrm>
          <a:prstGeom prst="rect">
            <a:avLst/>
          </a:prstGeom>
          <a:solidFill>
            <a:srgbClr val="FFFF99"/>
          </a:solidFill>
          <a:ln w="12700">
            <a:solidFill>
              <a:schemeClr val="tx2"/>
            </a:solidFill>
          </a:ln>
        </p:spPr>
        <p:txBody>
          <a:bodyPr wrap="square" rtlCol="0">
            <a:spAutoFit/>
          </a:bodyPr>
          <a:lstStyle/>
          <a:p>
            <a:r>
              <a:rPr lang="en-US" dirty="0" smtClean="0">
                <a:solidFill>
                  <a:srgbClr val="FF0000"/>
                </a:solidFill>
              </a:rPr>
              <a:t>  </a:t>
            </a:r>
            <a:r>
              <a:rPr lang="en-US" dirty="0" smtClean="0"/>
              <a:t>New standard eligible for GAA assessment</a:t>
            </a:r>
            <a:endParaRPr lang="en-US" dirty="0"/>
          </a:p>
        </p:txBody>
      </p:sp>
      <p:cxnSp>
        <p:nvCxnSpPr>
          <p:cNvPr id="22" name="Straight Arrow Connector 21"/>
          <p:cNvCxnSpPr/>
          <p:nvPr/>
        </p:nvCxnSpPr>
        <p:spPr>
          <a:xfrm flipV="1">
            <a:off x="4237702" y="4061638"/>
            <a:ext cx="476064" cy="111641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7" y="2636156"/>
            <a:ext cx="9177977" cy="42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6275" y="2705653"/>
            <a:ext cx="914400" cy="266147"/>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9049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Ensuring a Successful Administration</a:t>
            </a:r>
          </a:p>
        </p:txBody>
      </p:sp>
      <p:sp>
        <p:nvSpPr>
          <p:cNvPr id="66563" name="Rectangle 3"/>
          <p:cNvSpPr>
            <a:spLocks noGrp="1" noChangeArrowheads="1"/>
          </p:cNvSpPr>
          <p:nvPr>
            <p:ph idx="1"/>
          </p:nvPr>
        </p:nvSpPr>
        <p:spPr/>
        <p:txBody>
          <a:bodyPr/>
          <a:lstStyle/>
          <a:p>
            <a:r>
              <a:rPr lang="en-US" dirty="0" smtClean="0"/>
              <a:t>Training and support will continue to be provided on the state level in the form of:</a:t>
            </a:r>
          </a:p>
          <a:p>
            <a:pPr lvl="1"/>
            <a:r>
              <a:rPr lang="en-US" dirty="0" smtClean="0"/>
              <a:t>GAA Fall Workshops via Go-To Webinar presentations.</a:t>
            </a:r>
          </a:p>
          <a:p>
            <a:pPr lvl="1"/>
            <a:r>
              <a:rPr lang="en-US" dirty="0" smtClean="0"/>
              <a:t>Webinars focusing on GAA administration as well as access to the curriculum.</a:t>
            </a:r>
          </a:p>
          <a:p>
            <a:pPr lvl="1"/>
            <a:r>
              <a:rPr lang="en-US" dirty="0" smtClean="0"/>
              <a:t>GAA Resource Board and portfolio review by peers and building examiners.</a:t>
            </a:r>
          </a:p>
        </p:txBody>
      </p:sp>
      <p:sp>
        <p:nvSpPr>
          <p:cNvPr id="4" name="Slide Number Placeholder 3"/>
          <p:cNvSpPr>
            <a:spLocks noGrp="1"/>
          </p:cNvSpPr>
          <p:nvPr>
            <p:ph type="sldNum" sz="quarter" idx="4"/>
          </p:nvPr>
        </p:nvSpPr>
        <p:spPr/>
        <p:txBody>
          <a:bodyPr/>
          <a:lstStyle/>
          <a:p>
            <a:fld id="{F705C836-254B-4B37-BFE7-212CA25944D6}" type="slidenum">
              <a:rPr lang="en-US" smtClean="0"/>
              <a:pPr/>
              <a:t>60</a:t>
            </a:fld>
            <a:endParaRPr lang="en-US" dirty="0"/>
          </a:p>
        </p:txBody>
      </p:sp>
    </p:spTree>
    <p:extLst>
      <p:ext uri="{BB962C8B-B14F-4D97-AF65-F5344CB8AC3E}">
        <p14:creationId xmlns:p14="http://schemas.microsoft.com/office/powerpoint/2010/main" val="420399757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077200" y="6356350"/>
            <a:ext cx="609600" cy="365125"/>
          </a:xfrm>
          <a:prstGeom prst="rect">
            <a:avLst/>
          </a:prstGeom>
        </p:spPr>
        <p:txBody>
          <a:bodyPr/>
          <a:lstStyle/>
          <a:p>
            <a:pPr>
              <a:defRPr/>
            </a:pPr>
            <a:fld id="{0E7B8B06-F82D-40EE-9E89-DF3458184AF0}" type="slidenum">
              <a:rPr lang="en-US" smtClean="0"/>
              <a:pPr>
                <a:defRPr/>
              </a:pPr>
              <a:t>61</a:t>
            </a:fld>
            <a:endParaRPr lang="en-US" dirty="0"/>
          </a:p>
        </p:txBody>
      </p:sp>
      <p:sp>
        <p:nvSpPr>
          <p:cNvPr id="67586" name="Rectangle 2"/>
          <p:cNvSpPr>
            <a:spLocks noGrp="1" noChangeArrowheads="1"/>
          </p:cNvSpPr>
          <p:nvPr>
            <p:ph type="title" idx="4294967295"/>
          </p:nvPr>
        </p:nvSpPr>
        <p:spPr>
          <a:xfrm>
            <a:off x="296882" y="1342737"/>
            <a:ext cx="7932717" cy="592942"/>
          </a:xfrm>
          <a:prstGeom prst="rect">
            <a:avLst/>
          </a:prstGeom>
        </p:spPr>
        <p:txBody>
          <a:bodyPr>
            <a:normAutofit/>
          </a:bodyPr>
          <a:lstStyle/>
          <a:p>
            <a:pPr eaLnBrk="1" hangingPunct="1"/>
            <a:r>
              <a:rPr lang="en-US" sz="3200" dirty="0" smtClean="0">
                <a:latin typeface="Georgia" panose="02040502050405020303" pitchFamily="18" charset="0"/>
              </a:rPr>
              <a:t>Contact Information</a:t>
            </a:r>
          </a:p>
        </p:txBody>
      </p:sp>
      <p:sp>
        <p:nvSpPr>
          <p:cNvPr id="68611" name="Rectangle 3"/>
          <p:cNvSpPr>
            <a:spLocks noGrp="1" noChangeArrowheads="1"/>
          </p:cNvSpPr>
          <p:nvPr>
            <p:ph type="body" idx="4294967295"/>
          </p:nvPr>
        </p:nvSpPr>
        <p:spPr>
          <a:xfrm>
            <a:off x="273132" y="2026475"/>
            <a:ext cx="8670925" cy="4114800"/>
          </a:xfrm>
        </p:spPr>
        <p:txBody>
          <a:bodyPr>
            <a:normAutofit/>
          </a:bodyPr>
          <a:lstStyle/>
          <a:p>
            <a:pPr algn="ctr" eaLnBrk="1" hangingPunct="1">
              <a:buFont typeface="Arial" charset="0"/>
              <a:buNone/>
              <a:defRPr/>
            </a:pPr>
            <a:r>
              <a:rPr lang="en-US" sz="2400" dirty="0" smtClean="0"/>
              <a:t>Questions About Test Administration</a:t>
            </a:r>
            <a:r>
              <a:rPr lang="en-US" sz="1800" dirty="0" smtClean="0"/>
              <a:t> </a:t>
            </a:r>
          </a:p>
          <a:p>
            <a:pPr eaLnBrk="1" hangingPunct="1">
              <a:buFont typeface="Arial" charset="0"/>
              <a:buNone/>
              <a:defRPr/>
            </a:pPr>
            <a:endParaRPr lang="en-US" sz="1800" dirty="0" smtClean="0"/>
          </a:p>
          <a:p>
            <a:pPr eaLnBrk="1" hangingPunct="1">
              <a:buClr>
                <a:srgbClr val="CC6600"/>
              </a:buClr>
              <a:buFont typeface="Wingdings" pitchFamily="2" charset="2"/>
              <a:buChar char="Ø"/>
              <a:defRPr/>
            </a:pPr>
            <a:r>
              <a:rPr lang="en-US" sz="2400" b="1" dirty="0"/>
              <a:t>Call:</a:t>
            </a:r>
            <a:r>
              <a:rPr lang="en-US" sz="2400" dirty="0"/>
              <a:t>	GaDOE Assessment Administration Division </a:t>
            </a:r>
            <a:endParaRPr lang="en-US" sz="2400" dirty="0" smtClean="0"/>
          </a:p>
          <a:p>
            <a:pPr marL="0" indent="0" eaLnBrk="1" hangingPunct="1">
              <a:buClr>
                <a:srgbClr val="CC6600"/>
              </a:buClr>
              <a:buFont typeface="Arial" charset="0"/>
              <a:buNone/>
              <a:defRPr/>
            </a:pPr>
            <a:r>
              <a:rPr lang="en-US" sz="2400" dirty="0" smtClean="0"/>
              <a:t>	           Toll free  (800) 634-4106</a:t>
            </a:r>
          </a:p>
          <a:p>
            <a:pPr marL="0" indent="0" eaLnBrk="1" hangingPunct="1">
              <a:buClr>
                <a:srgbClr val="CC6600"/>
              </a:buClr>
              <a:buFont typeface="Arial" charset="0"/>
              <a:buNone/>
              <a:defRPr/>
            </a:pPr>
            <a:endParaRPr lang="en-US" sz="1100" dirty="0" smtClean="0"/>
          </a:p>
          <a:p>
            <a:pPr eaLnBrk="1" hangingPunct="1">
              <a:buClr>
                <a:srgbClr val="CC6600"/>
              </a:buClr>
              <a:buFont typeface="Wingdings" pitchFamily="2" charset="2"/>
              <a:buChar char="Ø"/>
              <a:defRPr/>
            </a:pPr>
            <a:r>
              <a:rPr lang="en-US" sz="2400" b="1" dirty="0"/>
              <a:t>Contact:  </a:t>
            </a:r>
            <a:r>
              <a:rPr lang="en-US" sz="2400" dirty="0" smtClean="0"/>
              <a:t>Deborah </a:t>
            </a:r>
            <a:r>
              <a:rPr lang="en-US" sz="2400" dirty="0"/>
              <a:t>Houston, Assessment Specialist </a:t>
            </a:r>
            <a:r>
              <a:rPr lang="en-US" sz="2400" dirty="0" smtClean="0"/>
              <a:t>(</a:t>
            </a:r>
            <a:r>
              <a:rPr lang="en-US" sz="2400" dirty="0"/>
              <a:t>404) 657-0251</a:t>
            </a:r>
            <a:r>
              <a:rPr lang="en-US" sz="2000" dirty="0"/>
              <a:t> </a:t>
            </a:r>
            <a:endParaRPr lang="en-US" sz="1100" dirty="0"/>
          </a:p>
          <a:p>
            <a:pPr marL="0" indent="0" eaLnBrk="1" hangingPunct="1">
              <a:buClr>
                <a:srgbClr val="CC6600"/>
              </a:buClr>
              <a:buFont typeface="Arial" charset="0"/>
              <a:buNone/>
              <a:defRPr/>
            </a:pPr>
            <a:endParaRPr lang="en-US" sz="1100" dirty="0" smtClean="0"/>
          </a:p>
          <a:p>
            <a:pPr eaLnBrk="1" hangingPunct="1">
              <a:buClr>
                <a:srgbClr val="CC6600"/>
              </a:buClr>
              <a:buFont typeface="Wingdings" pitchFamily="2" charset="2"/>
              <a:buChar char="Ø"/>
              <a:defRPr/>
            </a:pPr>
            <a:r>
              <a:rPr lang="en-US" sz="2400" b="1" dirty="0" smtClean="0"/>
              <a:t>Email:  </a:t>
            </a:r>
            <a:r>
              <a:rPr lang="en-US" sz="2400" dirty="0" smtClean="0">
                <a:hlinkClick r:id="rId3"/>
              </a:rPr>
              <a:t>dhouston@doe.k12.ga.us</a:t>
            </a:r>
            <a:endParaRPr lang="en-US" sz="2400" dirty="0" smtClean="0"/>
          </a:p>
          <a:p>
            <a:pPr marL="0" indent="0" eaLnBrk="1" hangingPunct="1">
              <a:buClr>
                <a:srgbClr val="CC6600"/>
              </a:buClr>
              <a:buNone/>
              <a:defRPr/>
            </a:pPr>
            <a:endParaRPr lang="en-US" sz="2400" dirty="0" smtClean="0"/>
          </a:p>
          <a:p>
            <a:pPr eaLnBrk="1" hangingPunct="1">
              <a:buFont typeface="Arial" charset="0"/>
              <a:buNone/>
              <a:defRPr/>
            </a:pPr>
            <a:endParaRPr lang="en-US" sz="2000" dirty="0" smtClean="0"/>
          </a:p>
          <a:p>
            <a:pPr eaLnBrk="1" hangingPunct="1">
              <a:defRPr/>
            </a:pPr>
            <a:endParaRPr lang="en-US" sz="2000" dirty="0" smtClean="0"/>
          </a:p>
        </p:txBody>
      </p:sp>
    </p:spTree>
    <p:extLst>
      <p:ext uri="{BB962C8B-B14F-4D97-AF65-F5344CB8AC3E}">
        <p14:creationId xmlns:p14="http://schemas.microsoft.com/office/powerpoint/2010/main" val="377863972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E5A2B80E-6552-4806-8782-FC01D6208D73}" type="slidenum">
              <a:rPr lang="en-US" smtClean="0"/>
              <a:pPr>
                <a:defRPr/>
              </a:pPr>
              <a:t>62</a:t>
            </a:fld>
            <a:endParaRPr lang="en-US" dirty="0"/>
          </a:p>
        </p:txBody>
      </p:sp>
      <p:sp>
        <p:nvSpPr>
          <p:cNvPr id="68610" name="Rectangle 2"/>
          <p:cNvSpPr>
            <a:spLocks noGrp="1"/>
          </p:cNvSpPr>
          <p:nvPr>
            <p:ph type="title" idx="4294967295"/>
          </p:nvPr>
        </p:nvSpPr>
        <p:spPr>
          <a:xfrm>
            <a:off x="301752" y="1344168"/>
            <a:ext cx="8229600" cy="586097"/>
          </a:xfrm>
          <a:prstGeom prst="rect">
            <a:avLst/>
          </a:prstGeom>
        </p:spPr>
        <p:txBody>
          <a:bodyPr>
            <a:normAutofit/>
          </a:bodyPr>
          <a:lstStyle/>
          <a:p>
            <a:pPr eaLnBrk="1" hangingPunct="1"/>
            <a:r>
              <a:rPr lang="en-US" sz="3200" dirty="0" smtClean="0">
                <a:latin typeface="Georgia" panose="02040502050405020303" pitchFamily="18" charset="0"/>
              </a:rPr>
              <a:t>Contact Information</a:t>
            </a:r>
          </a:p>
        </p:txBody>
      </p:sp>
      <p:sp>
        <p:nvSpPr>
          <p:cNvPr id="69635" name="Rectangle 3"/>
          <p:cNvSpPr>
            <a:spLocks noGrp="1"/>
          </p:cNvSpPr>
          <p:nvPr>
            <p:ph type="body" idx="4294967295"/>
          </p:nvPr>
        </p:nvSpPr>
        <p:spPr>
          <a:xfrm>
            <a:off x="261257" y="2007218"/>
            <a:ext cx="8686800" cy="4267200"/>
          </a:xfrm>
        </p:spPr>
        <p:txBody>
          <a:bodyPr>
            <a:normAutofit/>
          </a:bodyPr>
          <a:lstStyle/>
          <a:p>
            <a:pPr marL="857250" lvl="1" indent="-457200" algn="ctr" eaLnBrk="1" hangingPunct="1">
              <a:buFont typeface="Arial" charset="0"/>
              <a:buNone/>
              <a:defRPr/>
            </a:pPr>
            <a:r>
              <a:rPr lang="en-US" dirty="0" smtClean="0"/>
              <a:t>Information about access to the state-mandated content standards for students with significant cognitive disabilities</a:t>
            </a:r>
          </a:p>
          <a:p>
            <a:pPr marL="457200" indent="-457200" algn="ctr" eaLnBrk="1" hangingPunct="1">
              <a:buFont typeface="Arial" charset="0"/>
              <a:buNone/>
              <a:defRPr/>
            </a:pPr>
            <a:endParaRPr lang="en-US" sz="1800" dirty="0" smtClean="0"/>
          </a:p>
          <a:p>
            <a:pPr eaLnBrk="1" hangingPunct="1">
              <a:buClr>
                <a:srgbClr val="CC6600"/>
              </a:buClr>
              <a:buFont typeface="Wingdings" pitchFamily="2" charset="2"/>
              <a:buChar char="Ø"/>
              <a:defRPr/>
            </a:pPr>
            <a:r>
              <a:rPr lang="en-US" sz="2400" b="1" dirty="0" smtClean="0"/>
              <a:t>Contact:  </a:t>
            </a:r>
            <a:r>
              <a:rPr lang="en-US" sz="2400" dirty="0" smtClean="0"/>
              <a:t>Kayse Harshaw, Division for Special Education Services</a:t>
            </a:r>
          </a:p>
          <a:p>
            <a:pPr marL="0" indent="0" eaLnBrk="1" hangingPunct="1">
              <a:buClr>
                <a:srgbClr val="CC6600"/>
              </a:buClr>
              <a:buFont typeface="Arial" charset="0"/>
              <a:buNone/>
              <a:defRPr/>
            </a:pPr>
            <a:endParaRPr lang="en-US" sz="1100" dirty="0" smtClean="0"/>
          </a:p>
          <a:p>
            <a:pPr eaLnBrk="1" hangingPunct="1">
              <a:buClr>
                <a:srgbClr val="CC6600"/>
              </a:buClr>
              <a:buFont typeface="Wingdings" pitchFamily="2" charset="2"/>
              <a:buChar char="Ø"/>
              <a:defRPr/>
            </a:pPr>
            <a:r>
              <a:rPr lang="en-US" sz="2400" b="1" dirty="0" smtClean="0"/>
              <a:t>Call: </a:t>
            </a:r>
            <a:r>
              <a:rPr lang="en-US" sz="2400" dirty="0" smtClean="0"/>
              <a:t>	(404) 463-5281  </a:t>
            </a:r>
          </a:p>
          <a:p>
            <a:pPr marL="0" indent="0" eaLnBrk="1" hangingPunct="1">
              <a:buClr>
                <a:srgbClr val="CC6600"/>
              </a:buClr>
              <a:buFont typeface="Arial" charset="0"/>
              <a:buNone/>
              <a:defRPr/>
            </a:pPr>
            <a:endParaRPr lang="en-US" sz="1100" dirty="0" smtClean="0"/>
          </a:p>
          <a:p>
            <a:pPr eaLnBrk="1" hangingPunct="1">
              <a:buClr>
                <a:srgbClr val="CC6600"/>
              </a:buClr>
              <a:buFont typeface="Wingdings" pitchFamily="2" charset="2"/>
              <a:buChar char="Ø"/>
              <a:defRPr/>
            </a:pPr>
            <a:r>
              <a:rPr lang="en-US" sz="2400" b="1" dirty="0" smtClean="0"/>
              <a:t>E-Mail:</a:t>
            </a:r>
            <a:r>
              <a:rPr lang="en-US" sz="2400" dirty="0"/>
              <a:t> </a:t>
            </a:r>
            <a:r>
              <a:rPr lang="en-US" sz="2400" dirty="0" smtClean="0"/>
              <a:t> </a:t>
            </a:r>
            <a:r>
              <a:rPr lang="en-US" sz="2400" dirty="0" smtClean="0">
                <a:hlinkClick r:id="rId3"/>
              </a:rPr>
              <a:t>sharshaw@doe.k12.ga.us</a:t>
            </a:r>
            <a:endParaRPr lang="en-US" sz="2400" dirty="0"/>
          </a:p>
          <a:p>
            <a:pPr marL="0" indent="0" eaLnBrk="1" hangingPunct="1">
              <a:buClr>
                <a:srgbClr val="CC6600"/>
              </a:buClr>
              <a:buNone/>
              <a:defRPr/>
            </a:pPr>
            <a:r>
              <a:rPr lang="en-US" sz="2400" dirty="0" smtClean="0"/>
              <a:t>	     </a:t>
            </a:r>
            <a:r>
              <a:rPr lang="en-US" sz="2400" dirty="0" smtClean="0">
                <a:hlinkClick r:id="rId4"/>
              </a:rPr>
              <a:t>kharshaw@doe.k12.ga.us</a:t>
            </a:r>
            <a:endParaRPr lang="en-US" sz="2400" dirty="0" smtClean="0"/>
          </a:p>
          <a:p>
            <a:pPr marL="0" indent="0" eaLnBrk="1" hangingPunct="1">
              <a:buClr>
                <a:srgbClr val="CC6600"/>
              </a:buClr>
              <a:buNone/>
              <a:defRPr/>
            </a:pPr>
            <a:endParaRPr lang="en-US" sz="2400" dirty="0" smtClean="0"/>
          </a:p>
          <a:p>
            <a:pPr marL="0" indent="0" eaLnBrk="1" hangingPunct="1">
              <a:buClr>
                <a:srgbClr val="CC6600"/>
              </a:buClr>
              <a:buNone/>
              <a:defRPr/>
            </a:pPr>
            <a:endParaRPr lang="en-US" sz="1400" dirty="0" smtClean="0"/>
          </a:p>
          <a:p>
            <a:pPr marL="457200" indent="-457200" eaLnBrk="1" hangingPunct="1">
              <a:defRPr/>
            </a:pPr>
            <a:endParaRPr lang="en-US" sz="2400" dirty="0" smtClean="0"/>
          </a:p>
        </p:txBody>
      </p:sp>
    </p:spTree>
    <p:extLst>
      <p:ext uri="{BB962C8B-B14F-4D97-AF65-F5344CB8AC3E}">
        <p14:creationId xmlns:p14="http://schemas.microsoft.com/office/powerpoint/2010/main" val="31084021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077200" y="6356350"/>
            <a:ext cx="609600" cy="365125"/>
          </a:xfrm>
          <a:prstGeom prst="rect">
            <a:avLst/>
          </a:prstGeom>
        </p:spPr>
        <p:txBody>
          <a:bodyPr/>
          <a:lstStyle/>
          <a:p>
            <a:pPr>
              <a:defRPr/>
            </a:pPr>
            <a:fld id="{7E2A0C07-4535-4D41-8C28-28F34DFCEE73}" type="slidenum">
              <a:rPr lang="en-US" smtClean="0"/>
              <a:pPr>
                <a:defRPr/>
              </a:pPr>
              <a:t>63</a:t>
            </a:fld>
            <a:endParaRPr lang="en-US" dirty="0"/>
          </a:p>
        </p:txBody>
      </p:sp>
      <p:sp>
        <p:nvSpPr>
          <p:cNvPr id="69634" name="Rectangle 2"/>
          <p:cNvSpPr>
            <a:spLocks noGrp="1" noChangeArrowheads="1"/>
          </p:cNvSpPr>
          <p:nvPr>
            <p:ph type="title" idx="4294967295"/>
          </p:nvPr>
        </p:nvSpPr>
        <p:spPr>
          <a:xfrm>
            <a:off x="301752" y="1344168"/>
            <a:ext cx="8229600" cy="685800"/>
          </a:xfrm>
          <a:prstGeom prst="rect">
            <a:avLst/>
          </a:prstGeom>
        </p:spPr>
        <p:txBody>
          <a:bodyPr>
            <a:normAutofit/>
          </a:bodyPr>
          <a:lstStyle/>
          <a:p>
            <a:pPr eaLnBrk="1" hangingPunct="1"/>
            <a:r>
              <a:rPr lang="en-US" sz="3200" dirty="0" smtClean="0">
                <a:latin typeface="Georgia" panose="02040502050405020303" pitchFamily="18" charset="0"/>
              </a:rPr>
              <a:t>Contact Information</a:t>
            </a:r>
          </a:p>
        </p:txBody>
      </p:sp>
      <p:sp>
        <p:nvSpPr>
          <p:cNvPr id="69635" name="Rectangle 3"/>
          <p:cNvSpPr>
            <a:spLocks noGrp="1" noChangeArrowheads="1"/>
          </p:cNvSpPr>
          <p:nvPr>
            <p:ph type="body" idx="4294967295"/>
          </p:nvPr>
        </p:nvSpPr>
        <p:spPr>
          <a:xfrm>
            <a:off x="265176" y="2011680"/>
            <a:ext cx="8534400" cy="3048000"/>
          </a:xfrm>
        </p:spPr>
        <p:txBody>
          <a:bodyPr>
            <a:normAutofit lnSpcReduction="10000"/>
          </a:bodyPr>
          <a:lstStyle/>
          <a:p>
            <a:pPr algn="ctr" eaLnBrk="1" hangingPunct="1">
              <a:lnSpc>
                <a:spcPct val="90000"/>
              </a:lnSpc>
              <a:buFont typeface="Arial" charset="0"/>
              <a:buNone/>
            </a:pPr>
            <a:r>
              <a:rPr lang="en-US" sz="2400" dirty="0" smtClean="0"/>
              <a:t>Questions About Materials, Distribution, or Collection</a:t>
            </a:r>
          </a:p>
          <a:p>
            <a:pPr eaLnBrk="1" hangingPunct="1">
              <a:lnSpc>
                <a:spcPct val="90000"/>
              </a:lnSpc>
              <a:buFont typeface="Arial" charset="0"/>
              <a:buNone/>
            </a:pPr>
            <a:endParaRPr lang="en-US" sz="2400" dirty="0" smtClean="0"/>
          </a:p>
          <a:p>
            <a:pPr eaLnBrk="1" hangingPunct="1">
              <a:lnSpc>
                <a:spcPct val="90000"/>
              </a:lnSpc>
              <a:buClr>
                <a:srgbClr val="CC6600"/>
              </a:buClr>
              <a:buFont typeface="Wingdings" pitchFamily="2" charset="2"/>
              <a:buChar char="Ø"/>
            </a:pPr>
            <a:r>
              <a:rPr lang="en-US" sz="2800" b="1" dirty="0" smtClean="0"/>
              <a:t>Call:</a:t>
            </a:r>
            <a:r>
              <a:rPr lang="en-US" sz="2800" dirty="0" smtClean="0"/>
              <a:t>	Questar’s GAA Customer Service 				Toll free  (866) 997-0698</a:t>
            </a:r>
          </a:p>
          <a:p>
            <a:pPr eaLnBrk="1" hangingPunct="1">
              <a:lnSpc>
                <a:spcPct val="90000"/>
              </a:lnSpc>
              <a:buFont typeface="Arial" charset="0"/>
              <a:buNone/>
            </a:pPr>
            <a:endParaRPr lang="en-US" sz="2800" dirty="0" smtClean="0"/>
          </a:p>
          <a:p>
            <a:pPr eaLnBrk="1" hangingPunct="1">
              <a:lnSpc>
                <a:spcPct val="90000"/>
              </a:lnSpc>
              <a:buClr>
                <a:srgbClr val="CC6600"/>
              </a:buClr>
              <a:buFont typeface="Wingdings" pitchFamily="2" charset="2"/>
              <a:buChar char="Ø"/>
            </a:pPr>
            <a:r>
              <a:rPr lang="en-US" sz="2800" b="1" dirty="0" smtClean="0"/>
              <a:t>Email:</a:t>
            </a:r>
            <a:r>
              <a:rPr lang="en-US" sz="2800" dirty="0" smtClean="0"/>
              <a:t>	Questar’s GAA Customer Service 				</a:t>
            </a:r>
            <a:r>
              <a:rPr lang="en-US" sz="2800" dirty="0" smtClean="0">
                <a:hlinkClick r:id="rId3"/>
              </a:rPr>
              <a:t>GA@QuestarAI.com</a:t>
            </a:r>
            <a:endParaRPr lang="en-US" sz="2800" dirty="0" smtClean="0"/>
          </a:p>
          <a:p>
            <a:pPr marL="0" indent="0" eaLnBrk="1" hangingPunct="1">
              <a:lnSpc>
                <a:spcPct val="90000"/>
              </a:lnSpc>
              <a:buClr>
                <a:srgbClr val="CC6600"/>
              </a:buClr>
              <a:buNone/>
            </a:pPr>
            <a:endParaRPr lang="en-US" sz="2800" dirty="0" smtClean="0"/>
          </a:p>
          <a:p>
            <a:pPr marL="0" indent="0" eaLnBrk="1" hangingPunct="1">
              <a:lnSpc>
                <a:spcPct val="90000"/>
              </a:lnSpc>
              <a:buNone/>
            </a:pPr>
            <a:endParaRPr lang="en-US" dirty="0" smtClean="0"/>
          </a:p>
        </p:txBody>
      </p:sp>
    </p:spTree>
    <p:extLst>
      <p:ext uri="{BB962C8B-B14F-4D97-AF65-F5344CB8AC3E}">
        <p14:creationId xmlns:p14="http://schemas.microsoft.com/office/powerpoint/2010/main" val="299095688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&amp; Answers</a:t>
            </a:r>
            <a:endParaRPr lang="en-US" dirty="0"/>
          </a:p>
        </p:txBody>
      </p:sp>
      <p:sp>
        <p:nvSpPr>
          <p:cNvPr id="7" name="Content Placeholder 6"/>
          <p:cNvSpPr txBox="1">
            <a:spLocks noGrp="1"/>
          </p:cNvSpPr>
          <p:nvPr>
            <p:ph idx="1"/>
          </p:nvPr>
        </p:nvSpPr>
        <p:spPr/>
        <p:txBody>
          <a:bodyPr/>
          <a:lstStyle/>
          <a:p>
            <a:pPr marL="0" indent="0">
              <a:buNone/>
            </a:pPr>
            <a:r>
              <a:rPr lang="en-US" dirty="0" smtClean="0"/>
              <a:t>Please use the link below to submit any questions you may have related to Sessions: 1 - 4.</a:t>
            </a: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64</a:t>
            </a:fld>
            <a:endParaRPr lang="en-US" dirty="0"/>
          </a:p>
        </p:txBody>
      </p:sp>
      <p:sp>
        <p:nvSpPr>
          <p:cNvPr id="3" name="Rectangle 2"/>
          <p:cNvSpPr/>
          <p:nvPr/>
        </p:nvSpPr>
        <p:spPr>
          <a:xfrm>
            <a:off x="723331" y="4490114"/>
            <a:ext cx="7383440" cy="954107"/>
          </a:xfrm>
          <a:prstGeom prst="rect">
            <a:avLst/>
          </a:prstGeom>
        </p:spPr>
        <p:txBody>
          <a:bodyPr wrap="square">
            <a:spAutoFit/>
          </a:bodyPr>
          <a:lstStyle/>
          <a:p>
            <a:pPr lvl="0" algn="ctr"/>
            <a:r>
              <a:rPr lang="en-US" sz="2800" u="sng" dirty="0">
                <a:hlinkClick r:id="rId3"/>
              </a:rPr>
              <a:t>2015 GAA Fall Training Questions and Answers for Sessions 1–4</a:t>
            </a:r>
            <a:endParaRPr lang="en-US" sz="2800" dirty="0"/>
          </a:p>
        </p:txBody>
      </p:sp>
    </p:spTree>
    <p:extLst>
      <p:ext uri="{BB962C8B-B14F-4D97-AF65-F5344CB8AC3E}">
        <p14:creationId xmlns:p14="http://schemas.microsoft.com/office/powerpoint/2010/main" val="418985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2015-2016 Blueprint</a:t>
            </a:r>
            <a:endParaRPr lang="en-US" dirty="0"/>
          </a:p>
        </p:txBody>
      </p:sp>
      <p:sp>
        <p:nvSpPr>
          <p:cNvPr id="12" name="Content Placeholder 11"/>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7</a:t>
            </a:fld>
            <a:endParaRPr lang="en-US" dirty="0"/>
          </a:p>
        </p:txBody>
      </p:sp>
      <p:sp>
        <p:nvSpPr>
          <p:cNvPr id="16389" name="TextBox 1"/>
          <p:cNvSpPr txBox="1">
            <a:spLocks noChangeArrowheads="1"/>
          </p:cNvSpPr>
          <p:nvPr/>
        </p:nvSpPr>
        <p:spPr bwMode="auto">
          <a:xfrm>
            <a:off x="547688" y="1282145"/>
            <a:ext cx="4329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anose="020F0502020204030204" pitchFamily="34" charset="0"/>
              </a:rPr>
              <a:t>Example: </a:t>
            </a:r>
            <a:r>
              <a:rPr lang="en-US" dirty="0" smtClean="0">
                <a:latin typeface="Calibri" panose="020F0502020204030204" pitchFamily="34" charset="0"/>
              </a:rPr>
              <a:t>High School Blueprint, page 1</a:t>
            </a:r>
            <a:endParaRPr lang="en-US" dirty="0">
              <a:latin typeface="Calibri" panose="020F0502020204030204"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85" y="1709532"/>
            <a:ext cx="8761371" cy="4219476"/>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710222" y="2147777"/>
            <a:ext cx="1116419" cy="1913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5082363" y="1466811"/>
            <a:ext cx="382772" cy="6809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82363" y="1133458"/>
            <a:ext cx="1679944" cy="369332"/>
          </a:xfrm>
          <a:prstGeom prst="rect">
            <a:avLst/>
          </a:prstGeom>
          <a:noFill/>
        </p:spPr>
        <p:txBody>
          <a:bodyPr wrap="square" rtlCol="0">
            <a:spAutoFit/>
          </a:bodyPr>
          <a:lstStyle/>
          <a:p>
            <a:r>
              <a:rPr lang="en-US" dirty="0" smtClean="0"/>
              <a:t>Name change</a:t>
            </a:r>
            <a:endParaRPr lang="en-US" dirty="0"/>
          </a:p>
        </p:txBody>
      </p:sp>
      <p:sp>
        <p:nvSpPr>
          <p:cNvPr id="10" name="Rectangle 9"/>
          <p:cNvSpPr/>
          <p:nvPr/>
        </p:nvSpPr>
        <p:spPr>
          <a:xfrm>
            <a:off x="5268431" y="5085907"/>
            <a:ext cx="1116419" cy="1913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5996763" y="5277293"/>
            <a:ext cx="233916" cy="6517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76775" y="5929008"/>
            <a:ext cx="1616149" cy="369332"/>
          </a:xfrm>
          <a:prstGeom prst="rect">
            <a:avLst/>
          </a:prstGeom>
          <a:noFill/>
        </p:spPr>
        <p:txBody>
          <a:bodyPr wrap="square" rtlCol="0">
            <a:spAutoFit/>
          </a:bodyPr>
          <a:lstStyle/>
          <a:p>
            <a:r>
              <a:rPr lang="en-US" dirty="0" smtClean="0"/>
              <a:t>Same name</a:t>
            </a:r>
            <a:endParaRPr lang="en-US" dirty="0"/>
          </a:p>
        </p:txBody>
      </p:sp>
    </p:spTree>
    <p:extLst>
      <p:ext uri="{BB962C8B-B14F-4D97-AF65-F5344CB8AC3E}">
        <p14:creationId xmlns:p14="http://schemas.microsoft.com/office/powerpoint/2010/main" val="184214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79" y="106878"/>
            <a:ext cx="8229600" cy="851065"/>
          </a:xfrm>
        </p:spPr>
        <p:txBody>
          <a:bodyPr>
            <a:normAutofit/>
          </a:bodyPr>
          <a:lstStyle/>
          <a:p>
            <a:r>
              <a:rPr lang="en-US" sz="3200" dirty="0" smtClean="0">
                <a:latin typeface="Georgia" panose="02040502050405020303" pitchFamily="18" charset="0"/>
              </a:rPr>
              <a:t>Participation Criteria</a:t>
            </a:r>
            <a:endParaRPr lang="en-US" sz="3200" dirty="0">
              <a:latin typeface="Georgia" panose="02040502050405020303" pitchFamily="18" charset="0"/>
            </a:endParaRPr>
          </a:p>
        </p:txBody>
      </p:sp>
      <p:sp>
        <p:nvSpPr>
          <p:cNvPr id="4" name="Slide Number Placeholder 3"/>
          <p:cNvSpPr>
            <a:spLocks noGrp="1"/>
          </p:cNvSpPr>
          <p:nvPr>
            <p:ph type="sldNum" sz="quarter" idx="4"/>
          </p:nvPr>
        </p:nvSpPr>
        <p:spPr>
          <a:xfrm>
            <a:off x="8370540" y="6460025"/>
            <a:ext cx="609600" cy="365125"/>
          </a:xfrm>
          <a:prstGeom prst="rect">
            <a:avLst/>
          </a:prstGeom>
        </p:spPr>
        <p:txBody>
          <a:bodyPr/>
          <a:lstStyle/>
          <a:p>
            <a:pPr>
              <a:defRPr/>
            </a:pPr>
            <a:fld id="{AA8A3B17-8689-4110-BA97-BE7EB938357A}" type="slidenum">
              <a:rPr lang="en-US" smtClean="0"/>
              <a:pPr>
                <a:defRPr/>
              </a:pPr>
              <a:t>8</a:t>
            </a:fld>
            <a:endParaRPr lang="en-US" dirty="0"/>
          </a:p>
        </p:txBody>
      </p:sp>
      <p:sp>
        <p:nvSpPr>
          <p:cNvPr id="5" name="TextBox 4"/>
          <p:cNvSpPr txBox="1"/>
          <p:nvPr/>
        </p:nvSpPr>
        <p:spPr>
          <a:xfrm>
            <a:off x="5207328" y="1410873"/>
            <a:ext cx="3176649" cy="4878259"/>
          </a:xfrm>
          <a:prstGeom prst="rect">
            <a:avLst/>
          </a:prstGeom>
          <a:noFill/>
        </p:spPr>
        <p:txBody>
          <a:bodyPr wrap="square" rtlCol="0">
            <a:spAutoFit/>
          </a:bodyPr>
          <a:lstStyle/>
          <a:p>
            <a:r>
              <a:rPr lang="en-US" dirty="0" smtClean="0"/>
              <a:t>The student’s IEP Team determines how the student shall participate in Georgia’s student assessment program(s). </a:t>
            </a:r>
          </a:p>
          <a:p>
            <a:endParaRPr lang="en-US" dirty="0"/>
          </a:p>
          <a:p>
            <a:r>
              <a:rPr lang="en-US" dirty="0" smtClean="0"/>
              <a:t>The </a:t>
            </a:r>
            <a:r>
              <a:rPr lang="en-US" dirty="0"/>
              <a:t>student may be considered for participation in the </a:t>
            </a:r>
            <a:r>
              <a:rPr lang="en-US" dirty="0" smtClean="0"/>
              <a:t>GAA </a:t>
            </a:r>
            <a:r>
              <a:rPr lang="en-US" b="1" dirty="0" smtClean="0"/>
              <a:t>only</a:t>
            </a:r>
            <a:r>
              <a:rPr lang="en-US" dirty="0" smtClean="0"/>
              <a:t> if: </a:t>
            </a:r>
          </a:p>
          <a:p>
            <a:pPr marL="342900" indent="-342900">
              <a:spcBef>
                <a:spcPts val="600"/>
              </a:spcBef>
              <a:buFont typeface="+mj-lt"/>
              <a:buAutoNum type="arabicPeriod"/>
            </a:pPr>
            <a:r>
              <a:rPr lang="en-US" dirty="0" smtClean="0"/>
              <a:t>all </a:t>
            </a:r>
            <a:r>
              <a:rPr lang="en-US" dirty="0"/>
              <a:t>participation criteria have been </a:t>
            </a:r>
            <a:r>
              <a:rPr lang="en-US" dirty="0" smtClean="0"/>
              <a:t>met, and </a:t>
            </a:r>
          </a:p>
          <a:p>
            <a:pPr marL="342900" indent="-342900">
              <a:buFont typeface="+mj-lt"/>
              <a:buAutoNum type="arabicPeriod"/>
            </a:pPr>
            <a:r>
              <a:rPr lang="en-US" dirty="0" smtClean="0"/>
              <a:t>the IEP team determines that a student cannot meaningfully access the general statewide assessments, even with maximum &amp; appropriate accommodations.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70" y="767101"/>
            <a:ext cx="4253023" cy="5493488"/>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912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1520" y="463754"/>
            <a:ext cx="6316630" cy="978729"/>
          </a:xfrm>
        </p:spPr>
        <p:txBody>
          <a:bodyPr/>
          <a:lstStyle/>
          <a:p>
            <a:r>
              <a:rPr lang="en-US" dirty="0" smtClean="0"/>
              <a:t>State-Mandated </a:t>
            </a:r>
            <a:br>
              <a:rPr lang="en-US" dirty="0" smtClean="0"/>
            </a:br>
            <a:r>
              <a:rPr lang="en-US" dirty="0" smtClean="0"/>
              <a:t>Content Standards</a:t>
            </a:r>
            <a:endParaRPr lang="en-US" dirty="0"/>
          </a:p>
        </p:txBody>
      </p:sp>
      <p:sp>
        <p:nvSpPr>
          <p:cNvPr id="11267" name="Content Placeholder 2"/>
          <p:cNvSpPr>
            <a:spLocks noGrp="1"/>
          </p:cNvSpPr>
          <p:nvPr>
            <p:ph idx="1"/>
          </p:nvPr>
        </p:nvSpPr>
        <p:spPr/>
        <p:txBody>
          <a:bodyPr>
            <a:normAutofit fontScale="92500" lnSpcReduction="10000"/>
          </a:bodyPr>
          <a:lstStyle/>
          <a:p>
            <a:r>
              <a:rPr lang="en-US" dirty="0"/>
              <a:t>I</a:t>
            </a:r>
            <a:r>
              <a:rPr lang="en-US" dirty="0" smtClean="0"/>
              <a:t>n 2012-2013 Georgia began implementing the current state-mandated content standards in ELA (all grades) and Math (K, 3-8).</a:t>
            </a:r>
          </a:p>
          <a:p>
            <a:r>
              <a:rPr lang="en-US" dirty="0" smtClean="0"/>
              <a:t>Since the fall of 2012 the GAA has used these content standards.</a:t>
            </a:r>
          </a:p>
          <a:p>
            <a:r>
              <a:rPr lang="en-US" dirty="0" smtClean="0"/>
              <a:t>During the 2014-2015 school year High School Math began using the new courses of Coordinate Algebra and Analytic Geometry.</a:t>
            </a:r>
          </a:p>
          <a:p>
            <a:r>
              <a:rPr lang="en-US" dirty="0" smtClean="0"/>
              <a:t>The content standards selected for assessment on the GAA were reviewed and approved by a committee of Georgia educators.</a:t>
            </a:r>
          </a:p>
        </p:txBody>
      </p:sp>
      <p:sp>
        <p:nvSpPr>
          <p:cNvPr id="4" name="Slide Number Placeholder 3"/>
          <p:cNvSpPr>
            <a:spLocks noGrp="1"/>
          </p:cNvSpPr>
          <p:nvPr>
            <p:ph type="sldNum" sz="quarter" idx="4"/>
          </p:nvPr>
        </p:nvSpPr>
        <p:spPr/>
        <p:txBody>
          <a:bodyPr/>
          <a:lstStyle/>
          <a:p>
            <a:fld id="{6E2EAF32-E5BE-4DB9-81B4-2786339D33FE}" type="slidenum">
              <a:rPr lang="en-US" smtClean="0"/>
              <a:pPr/>
              <a:t>9</a:t>
            </a:fld>
            <a:endParaRPr lang="en-US" dirty="0"/>
          </a:p>
        </p:txBody>
      </p:sp>
    </p:spTree>
    <p:extLst>
      <p:ext uri="{BB962C8B-B14F-4D97-AF65-F5344CB8AC3E}">
        <p14:creationId xmlns:p14="http://schemas.microsoft.com/office/powerpoint/2010/main" val="2295057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ssion 2 -  Looking Ahea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D16CF4-753E-4DB0-A49E-50B9B0010031}"/>
</file>

<file path=customXml/itemProps2.xml><?xml version="1.0" encoding="utf-8"?>
<ds:datastoreItem xmlns:ds="http://schemas.openxmlformats.org/officeDocument/2006/customXml" ds:itemID="{3E861535-7753-48C9-B868-0900BA82A391}"/>
</file>

<file path=customXml/itemProps3.xml><?xml version="1.0" encoding="utf-8"?>
<ds:datastoreItem xmlns:ds="http://schemas.openxmlformats.org/officeDocument/2006/customXml" ds:itemID="{759AC933-011D-45F1-B4B4-722E2E1CE80B}"/>
</file>

<file path=docProps/app.xml><?xml version="1.0" encoding="utf-8"?>
<Properties xmlns="http://schemas.openxmlformats.org/officeDocument/2006/extended-properties" xmlns:vt="http://schemas.openxmlformats.org/officeDocument/2006/docPropsVTypes">
  <Template/>
  <TotalTime>1185</TotalTime>
  <Words>5246</Words>
  <Application>Microsoft Office PowerPoint</Application>
  <PresentationFormat>On-screen Show (4:3)</PresentationFormat>
  <Paragraphs>504</Paragraphs>
  <Slides>64</Slides>
  <Notes>61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Session 2 -  Looking Ahead</vt:lpstr>
      <vt:lpstr>Worksheet</vt:lpstr>
      <vt:lpstr>Looking Ahead  2015-2016 Administration  Session 1   </vt:lpstr>
      <vt:lpstr>2015-2016 GAA</vt:lpstr>
      <vt:lpstr>2015-2016 GAA</vt:lpstr>
      <vt:lpstr>Overview of this Presentation</vt:lpstr>
      <vt:lpstr>2015-2016  Review of Standards</vt:lpstr>
      <vt:lpstr>2015-2016  Review to Standards</vt:lpstr>
      <vt:lpstr>2015-2016 Blueprint</vt:lpstr>
      <vt:lpstr>Participation Criteria</vt:lpstr>
      <vt:lpstr>State-Mandated  Content Standards</vt:lpstr>
      <vt:lpstr>State-Mandated Content  Standards</vt:lpstr>
      <vt:lpstr>General Information</vt:lpstr>
      <vt:lpstr>PowerPoint Presentation</vt:lpstr>
      <vt:lpstr>Moving Forward</vt:lpstr>
      <vt:lpstr>Moving Forward</vt:lpstr>
      <vt:lpstr>Moving Forward</vt:lpstr>
      <vt:lpstr>Updates for 2015-2016</vt:lpstr>
      <vt:lpstr>Updates &amp; Reminders</vt:lpstr>
      <vt:lpstr>Updates for 2015-2016</vt:lpstr>
      <vt:lpstr>Updates for 2015-2016</vt:lpstr>
      <vt:lpstr>Updates for 2015-2016</vt:lpstr>
      <vt:lpstr>Lessons Learned from the  2014-2015 Administration</vt:lpstr>
      <vt:lpstr>GAA Portfolios Submitted</vt:lpstr>
      <vt:lpstr>Student Proficiency  on the 2014-2015 GAA</vt:lpstr>
      <vt:lpstr>Test Security</vt:lpstr>
      <vt:lpstr>Test Security</vt:lpstr>
      <vt:lpstr>PowerPoint Presentation</vt:lpstr>
      <vt:lpstr>Test Security</vt:lpstr>
      <vt:lpstr>Test Security</vt:lpstr>
      <vt:lpstr>Test Security</vt:lpstr>
      <vt:lpstr>Portfolio Validation</vt:lpstr>
      <vt:lpstr>2015-2016 Validation Form</vt:lpstr>
      <vt:lpstr>PowerPoint Presentation</vt:lpstr>
      <vt:lpstr>Portfolio Validation</vt:lpstr>
      <vt:lpstr>Portfolio Validation</vt:lpstr>
      <vt:lpstr>Ethics</vt:lpstr>
      <vt:lpstr>Ethics</vt:lpstr>
      <vt:lpstr>Portfolio Invalidation</vt:lpstr>
      <vt:lpstr>Issues Resulting in Invalidation</vt:lpstr>
      <vt:lpstr>Issues Resulting in Invalidation</vt:lpstr>
      <vt:lpstr>Issues Resulting in Invalidation</vt:lpstr>
      <vt:lpstr>Portfolio Review Process </vt:lpstr>
      <vt:lpstr>GAA Portfolio Review</vt:lpstr>
      <vt:lpstr>Portfolio Review Prior to Submission</vt:lpstr>
      <vt:lpstr>Portfolio Review by the Teacher</vt:lpstr>
      <vt:lpstr>Structuring a Portfolio Review</vt:lpstr>
      <vt:lpstr>Structuring a Portfolio Review</vt:lpstr>
      <vt:lpstr>Portfolio Review</vt:lpstr>
      <vt:lpstr>Portfolio Review</vt:lpstr>
      <vt:lpstr>Portfolio Review</vt:lpstr>
      <vt:lpstr>Portfolio Review</vt:lpstr>
      <vt:lpstr>Validation Check for Alignment</vt:lpstr>
      <vt:lpstr>Validation Check for Alignment</vt:lpstr>
      <vt:lpstr>Reviewing Documentation</vt:lpstr>
      <vt:lpstr>Reviewing Documentation</vt:lpstr>
      <vt:lpstr>Checklist for Teachers and Portfolio Reviewers</vt:lpstr>
      <vt:lpstr>PowerPoint Presentation</vt:lpstr>
      <vt:lpstr>Checklist for Teachers and Portfolio Reviewers</vt:lpstr>
      <vt:lpstr>Avoiding Invalidations</vt:lpstr>
      <vt:lpstr>Ensuring a Successful  Administration</vt:lpstr>
      <vt:lpstr>Ensuring a Successful Administration</vt:lpstr>
      <vt:lpstr>Contact Information</vt:lpstr>
      <vt:lpstr>Contact Information</vt:lpstr>
      <vt:lpstr>Contact Information</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Ahead  2015-2016 Administration  Session 2  Recording: https://sas.elluminate.com/mr.jnlp?suid=M.56022D72805D4387EDF925CDEE55E6&amp;sid=2012003</dc:title>
  <dc:creator>Adam Johnson</dc:creator>
  <cp:lastModifiedBy>Adam Johnson</cp:lastModifiedBy>
  <cp:revision>111</cp:revision>
  <dcterms:created xsi:type="dcterms:W3CDTF">2015-07-09T19:12:22Z</dcterms:created>
  <dcterms:modified xsi:type="dcterms:W3CDTF">2015-08-19T14:04:36Z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