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7"/>
  </p:notesMasterIdLst>
  <p:sldIdLst>
    <p:sldId id="257" r:id="rId5"/>
    <p:sldId id="259" r:id="rId6"/>
    <p:sldId id="261" r:id="rId7"/>
    <p:sldId id="263" r:id="rId8"/>
    <p:sldId id="264" r:id="rId9"/>
    <p:sldId id="345"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9" r:id="rId52"/>
    <p:sldId id="310" r:id="rId53"/>
    <p:sldId id="311" r:id="rId54"/>
    <p:sldId id="312" r:id="rId55"/>
    <p:sldId id="313" r:id="rId56"/>
    <p:sldId id="314" r:id="rId57"/>
    <p:sldId id="315" r:id="rId58"/>
    <p:sldId id="316" r:id="rId59"/>
    <p:sldId id="317" r:id="rId60"/>
    <p:sldId id="346" r:id="rId61"/>
    <p:sldId id="318" r:id="rId62"/>
    <p:sldId id="319" r:id="rId63"/>
    <p:sldId id="320" r:id="rId64"/>
    <p:sldId id="321" r:id="rId65"/>
    <p:sldId id="322" r:id="rId66"/>
    <p:sldId id="323" r:id="rId67"/>
    <p:sldId id="324"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Johnson" initials="AJ" lastIdx="12" clrIdx="0"/>
  <p:cmAuthor id="1" name="Steve Lucking" initials="SL" lastIdx="47" clrIdx="1"/>
  <p:cmAuthor id="2" name="Andy Ruona" initials="AR"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2438"/>
    <a:srgbClr val="F8E4E4"/>
    <a:srgbClr val="F6DADA"/>
    <a:srgbClr val="F1C5C5"/>
    <a:srgbClr val="FFFFFF"/>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744" autoAdjust="0"/>
  </p:normalViewPr>
  <p:slideViewPr>
    <p:cSldViewPr snapToGrid="0">
      <p:cViewPr>
        <p:scale>
          <a:sx n="80" d="100"/>
          <a:sy n="80" d="100"/>
        </p:scale>
        <p:origin x="-245" y="302"/>
      </p:cViewPr>
      <p:guideLst>
        <p:guide orient="horz" pos="2160"/>
        <p:guide pos="2880"/>
      </p:guideLst>
    </p:cSldViewPr>
  </p:slideViewPr>
  <p:notesTextViewPr>
    <p:cViewPr>
      <p:scale>
        <a:sx n="1" d="1"/>
        <a:sy n="1" d="1"/>
      </p:scale>
      <p:origin x="0" y="0"/>
    </p:cViewPr>
  </p:notesTextViewPr>
  <p:notesViewPr>
    <p:cSldViewPr snapToGrid="0">
      <p:cViewPr varScale="1">
        <p:scale>
          <a:sx n="65" d="100"/>
          <a:sy n="65" d="100"/>
        </p:scale>
        <p:origin x="-162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8/20/2015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Presentations.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a:t>
            </a:fld>
            <a:endParaRPr lang="en-US" dirty="0"/>
          </a:p>
        </p:txBody>
      </p:sp>
    </p:spTree>
    <p:extLst>
      <p:ext uri="{BB962C8B-B14F-4D97-AF65-F5344CB8AC3E}">
        <p14:creationId xmlns:p14="http://schemas.microsoft.com/office/powerpoint/2010/main" val="4139251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Blueprint</a:t>
            </a:r>
            <a:r>
              <a:rPr lang="en-US" baseline="0" dirty="0" smtClean="0"/>
              <a:t> does not give detailed descriptions of the standards, but rather a condensed layout of eligible standards by Grade/Content Area/ and Domain.</a:t>
            </a:r>
            <a:endParaRPr lang="en-US" dirty="0" smtClean="0"/>
          </a:p>
          <a:p>
            <a:r>
              <a:rPr lang="en-US" dirty="0" smtClean="0"/>
              <a:t> The GAA</a:t>
            </a:r>
            <a:r>
              <a:rPr lang="en-US" baseline="0" dirty="0" smtClean="0"/>
              <a:t> Blueprint starts on p.93 and the Standards start on p. 105 in the 2015-2016 Examiner’s Manual</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10</a:t>
            </a:fld>
            <a:endParaRPr lang="en-US" dirty="0"/>
          </a:p>
        </p:txBody>
      </p:sp>
    </p:spTree>
    <p:extLst>
      <p:ext uri="{BB962C8B-B14F-4D97-AF65-F5344CB8AC3E}">
        <p14:creationId xmlns:p14="http://schemas.microsoft.com/office/powerpoint/2010/main" val="3300115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entries in ELA and two entries in Math for Kindergarten students. </a:t>
            </a:r>
          </a:p>
          <a:p>
            <a:endParaRPr lang="en-US" dirty="0" smtClean="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11</a:t>
            </a:fld>
            <a:endParaRPr lang="en-US" dirty="0"/>
          </a:p>
        </p:txBody>
      </p:sp>
    </p:spTree>
    <p:extLst>
      <p:ext uri="{BB962C8B-B14F-4D97-AF65-F5344CB8AC3E}">
        <p14:creationId xmlns:p14="http://schemas.microsoft.com/office/powerpoint/2010/main" val="265693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Grades</a:t>
            </a:r>
            <a:r>
              <a:rPr lang="en-US" baseline="0" dirty="0" smtClean="0"/>
              <a:t> 3-8</a:t>
            </a:r>
            <a:r>
              <a:rPr lang="en-US" dirty="0" smtClean="0"/>
              <a:t> there are two entries</a:t>
            </a:r>
            <a:r>
              <a:rPr lang="en-US" baseline="0" dirty="0" smtClean="0"/>
              <a:t> in ELA, two entries in Math, one entry in Science and one entry in Social Studies.  This slide shows the Grade 4 blueprint.</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12</a:t>
            </a:fld>
            <a:endParaRPr lang="en-US" dirty="0"/>
          </a:p>
        </p:txBody>
      </p:sp>
    </p:spTree>
    <p:extLst>
      <p:ext uri="{BB962C8B-B14F-4D97-AF65-F5344CB8AC3E}">
        <p14:creationId xmlns:p14="http://schemas.microsoft.com/office/powerpoint/2010/main" val="61106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eight entries in a high school student’s portfolio.  There are two</a:t>
            </a:r>
            <a:r>
              <a:rPr lang="en-US" dirty="0" smtClean="0"/>
              <a:t> entries in ELA</a:t>
            </a:r>
            <a:r>
              <a:rPr lang="en-US" baseline="0" dirty="0" smtClean="0"/>
              <a:t> and</a:t>
            </a:r>
            <a:r>
              <a:rPr lang="en-US" dirty="0" smtClean="0"/>
              <a:t> two entries in Math and (see next slide)…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13</a:t>
            </a:fld>
            <a:endParaRPr lang="en-US" dirty="0"/>
          </a:p>
        </p:txBody>
      </p:sp>
    </p:spTree>
    <p:extLst>
      <p:ext uri="{BB962C8B-B14F-4D97-AF65-F5344CB8AC3E}">
        <p14:creationId xmlns:p14="http://schemas.microsoft.com/office/powerpoint/2010/main" val="3896482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HS students also have two entries in Science</a:t>
            </a:r>
            <a:r>
              <a:rPr lang="en-US" baseline="0" dirty="0" smtClean="0"/>
              <a:t> and two entries in Social Studies.  See previous slide also. </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14</a:t>
            </a:fld>
            <a:endParaRPr lang="en-US" dirty="0"/>
          </a:p>
        </p:txBody>
      </p:sp>
    </p:spTree>
    <p:extLst>
      <p:ext uri="{BB962C8B-B14F-4D97-AF65-F5344CB8AC3E}">
        <p14:creationId xmlns:p14="http://schemas.microsoft.com/office/powerpoint/2010/main" val="3896482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a:t>
            </a:r>
            <a:r>
              <a:rPr lang="en-US" baseline="0" dirty="0" smtClean="0"/>
              <a:t> Descriptions are also included. . .  Above elements/indicators.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15</a:t>
            </a:fld>
            <a:endParaRPr lang="en-US" dirty="0"/>
          </a:p>
        </p:txBody>
      </p:sp>
    </p:spTree>
    <p:extLst>
      <p:ext uri="{BB962C8B-B14F-4D97-AF65-F5344CB8AC3E}">
        <p14:creationId xmlns:p14="http://schemas.microsoft.com/office/powerpoint/2010/main" val="2422593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read this chart -- Grades run along</a:t>
            </a:r>
            <a:r>
              <a:rPr lang="en-US" baseline="0" dirty="0" smtClean="0"/>
              <a:t> the side/vertical axis. Content Areas, divided by Entry, run along the top axis. The domains eligible for assessment for each entry are included in the chart and will automatically appear in the electronic Entry Sheet once the grade and content area are selected.</a:t>
            </a:r>
          </a:p>
          <a:p>
            <a:pPr defTabSz="897301" eaLnBrk="0" fontAlgn="base" hangingPunct="0">
              <a:spcBef>
                <a:spcPct val="30000"/>
              </a:spcBef>
              <a:spcAft>
                <a:spcPct val="0"/>
              </a:spcAft>
              <a:defRPr/>
            </a:pPr>
            <a:r>
              <a:rPr lang="en-US" baseline="0" dirty="0" smtClean="0"/>
              <a:t>Example: </a:t>
            </a:r>
            <a:r>
              <a:rPr lang="en-US" dirty="0" smtClean="0"/>
              <a:t>The domains</a:t>
            </a:r>
            <a:r>
              <a:rPr lang="en-US" baseline="0" dirty="0" smtClean="0"/>
              <a:t> of </a:t>
            </a:r>
            <a:r>
              <a:rPr lang="en-US" dirty="0" smtClean="0"/>
              <a:t>Language, Reading Foundational, Reading Informational, and Reading Literary</a:t>
            </a:r>
            <a:r>
              <a:rPr lang="en-US" baseline="0" dirty="0" smtClean="0"/>
              <a:t> are the ELA Entry 1 options for Kindergarten and grades 3 and 4. </a:t>
            </a:r>
            <a:r>
              <a:rPr lang="en-US" dirty="0" smtClean="0"/>
              <a:t>It is important that the first entry be chosen ONLY  from the standards eligible for Entry 1. The standard assessed for ELA Entry 2 (all grades) will then be chosen from the Writing </a:t>
            </a:r>
            <a:r>
              <a:rPr lang="en-US" b="1" dirty="0" smtClean="0"/>
              <a:t>or</a:t>
            </a:r>
            <a:r>
              <a:rPr lang="en-US" dirty="0" smtClean="0"/>
              <a:t> Speaking and Listening domains.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16</a:t>
            </a:fld>
            <a:endParaRPr lang="en-US" dirty="0"/>
          </a:p>
        </p:txBody>
      </p:sp>
    </p:spTree>
    <p:extLst>
      <p:ext uri="{BB962C8B-B14F-4D97-AF65-F5344CB8AC3E}">
        <p14:creationId xmlns:p14="http://schemas.microsoft.com/office/powerpoint/2010/main" val="272515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17</a:t>
            </a:fld>
            <a:endParaRPr lang="en-US" dirty="0"/>
          </a:p>
        </p:txBody>
      </p:sp>
    </p:spTree>
    <p:extLst>
      <p:ext uri="{BB962C8B-B14F-4D97-AF65-F5344CB8AC3E}">
        <p14:creationId xmlns:p14="http://schemas.microsoft.com/office/powerpoint/2010/main" val="253104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18</a:t>
            </a:fld>
            <a:endParaRPr lang="en-US" dirty="0"/>
          </a:p>
        </p:txBody>
      </p:sp>
    </p:spTree>
    <p:extLst>
      <p:ext uri="{BB962C8B-B14F-4D97-AF65-F5344CB8AC3E}">
        <p14:creationId xmlns:p14="http://schemas.microsoft.com/office/powerpoint/2010/main" val="3603827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remember,</a:t>
            </a:r>
            <a:r>
              <a:rPr lang="en-US" baseline="0" dirty="0" smtClean="0"/>
              <a:t> the task descriptions on the 2</a:t>
            </a:r>
            <a:r>
              <a:rPr lang="en-US" baseline="30000" dirty="0" smtClean="0"/>
              <a:t>nd</a:t>
            </a:r>
            <a:r>
              <a:rPr lang="en-US" baseline="0" dirty="0" smtClean="0"/>
              <a:t> page of the Entry Sheet should be brief summaries of the assessment activity for each of the four pieces of evidence. Please note that scoring criteria such as dates, settings and interactions, student’s grades, and prompting must be annotated on the evidence itself. Scorers cannot use statements made on the Entry Sheet as evidence of the student’s performance. The task descriptions are used to support what the student’s tasks are, but statements written on the Entry Sheets are not by themselves evidence of the student’s performance.</a:t>
            </a:r>
          </a:p>
          <a:p>
            <a:endParaRPr lang="en-US" baseline="0" dirty="0" smtClean="0"/>
          </a:p>
          <a:p>
            <a:r>
              <a:rPr lang="en-US" dirty="0" smtClean="0"/>
              <a:t>The Entry Sheet is a two-page document. The first page includes information about the student and the entry (student name, content area, standard to be assessed and so on). The second page requires the teacher or administrator to write brief descriptions of each of the student's four assessment tasks.  Do not include descriptions of prompting and/or grades in the task descriptions.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19</a:t>
            </a:fld>
            <a:endParaRPr lang="en-US" dirty="0"/>
          </a:p>
        </p:txBody>
      </p:sp>
    </p:spTree>
    <p:extLst>
      <p:ext uri="{BB962C8B-B14F-4D97-AF65-F5344CB8AC3E}">
        <p14:creationId xmlns:p14="http://schemas.microsoft.com/office/powerpoint/2010/main" val="76676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access websites</a:t>
            </a:r>
            <a:r>
              <a:rPr lang="en-US" baseline="0" dirty="0" smtClean="0"/>
              <a:t> from a static PPT: Please highlight the web address, right click, and “Open Hyperlink.”</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a:t>
            </a:fld>
            <a:endParaRPr lang="en-US" dirty="0"/>
          </a:p>
        </p:txBody>
      </p:sp>
    </p:spTree>
    <p:extLst>
      <p:ext uri="{BB962C8B-B14F-4D97-AF65-F5344CB8AC3E}">
        <p14:creationId xmlns:p14="http://schemas.microsoft.com/office/powerpoint/2010/main" val="71613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Please keep</a:t>
            </a:r>
            <a:r>
              <a:rPr lang="en-US" baseline="0" dirty="0" smtClean="0"/>
              <a:t> in mind the GAA structure and flow for alignment: Content Areas/Domains/Standards/Indicators. Each of these categories should have a direct correlation and tie-in to the preceding category. Therefore, when thinking about the concept of aligning assessment tasks to the standard and indicator, also keep in mind the domain and content area. </a:t>
            </a:r>
            <a:r>
              <a:rPr lang="en-US" dirty="0" smtClean="0"/>
              <a:t>E.g.: In ELA, ELAGSE8.W.2 (e.)</a:t>
            </a:r>
            <a:r>
              <a:rPr lang="en-US" baseline="0" dirty="0" smtClean="0"/>
              <a:t> calls for students to “Establish and maintain a formal style.” This could pertain to speech or writing. Looking back at the standard language “</a:t>
            </a:r>
            <a:r>
              <a:rPr lang="en-US" sz="1200" b="0" i="0" u="none" strike="noStrike" kern="1200" baseline="0" dirty="0" smtClean="0">
                <a:solidFill>
                  <a:schemeClr val="tx1"/>
                </a:solidFill>
                <a:latin typeface="+mn-lt"/>
                <a:ea typeface="+mn-ea"/>
                <a:cs typeface="+mn-cs"/>
              </a:rPr>
              <a:t>Write informative/explanatory texts to examine a topic and convey ideas, concepts, and information through the selection, organization, and analysis of relevant content.” It’s clear that this is in the context of Writing and therefore submitted evidence must be student writing.  E.g. #2 ELAGSE8.W.7: “Conduct short research projects to answer a question (including a self-generated question), drawing on several sources and generating additional related, focused questions that allow for multiple avenues of exploration.” Research projects or snip-its from such research that are included as evidence should be captured via student writing.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example:</a:t>
            </a:r>
          </a:p>
          <a:p>
            <a:r>
              <a:rPr lang="en-US" dirty="0" smtClean="0"/>
              <a:t>Understanding</a:t>
            </a:r>
            <a:r>
              <a:rPr lang="en-US" baseline="0" dirty="0" smtClean="0"/>
              <a:t> the standard &amp; indicator and the essence of both are vital to developing aligned tasks. </a:t>
            </a:r>
          </a:p>
          <a:p>
            <a:r>
              <a:rPr lang="en-US" baseline="0" dirty="0" smtClean="0"/>
              <a:t>For example: HS SS </a:t>
            </a:r>
            <a:r>
              <a:rPr lang="en-US" b="1" baseline="0" dirty="0" smtClean="0"/>
              <a:t>standard</a:t>
            </a:r>
            <a:r>
              <a:rPr lang="en-US" baseline="0" dirty="0" smtClean="0"/>
              <a:t> SSEPF5 </a:t>
            </a:r>
            <a:r>
              <a:rPr lang="en-US" i="1" baseline="0" dirty="0" smtClean="0"/>
              <a:t>(a.)</a:t>
            </a:r>
            <a:r>
              <a:rPr lang="en-US" baseline="0" dirty="0" smtClean="0"/>
              <a:t>: </a:t>
            </a:r>
            <a:r>
              <a:rPr lang="en-US" b="1" baseline="0" dirty="0" smtClean="0"/>
              <a:t>The student will describe how insurance and other risk-management strategies protect against financial loss. </a:t>
            </a:r>
            <a:r>
              <a:rPr lang="en-US" b="0" i="1" baseline="0" dirty="0" smtClean="0"/>
              <a:t>(a.): List various types of insurance such as automobile, health, life, disability, and property. </a:t>
            </a:r>
            <a:r>
              <a:rPr lang="en-US" b="0" i="0" baseline="0" dirty="0" smtClean="0"/>
              <a:t>The essence of this element is not to list insurance providers: Geico, Liberty Mutual, Allstate, Farmers, etc., NOR is it to list types of insurance per se, but rather to assess the student on their knowledge of how insurance can protect people and businesses from possible financial loss – the costs and benefits of insurance. Students could match types of insurance to their corresponding claims, etc.</a:t>
            </a:r>
          </a:p>
          <a:p>
            <a:endParaRPr lang="en-US" b="0"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i="0" baseline="0" dirty="0" smtClean="0"/>
              <a:t> “</a:t>
            </a:r>
            <a:r>
              <a:rPr lang="en-US" sz="1200" b="0" i="0" u="none" strike="noStrike" kern="1200" baseline="0" dirty="0" smtClean="0">
                <a:solidFill>
                  <a:schemeClr val="tx1"/>
                </a:solidFill>
                <a:latin typeface="+mn-lt"/>
                <a:ea typeface="+mn-ea"/>
                <a:cs typeface="+mn-cs"/>
              </a:rPr>
              <a:t>As people begin to acquire assets and an income, they begin to think about how to protect what they have from loss. Toward this end, many people buy insurance. This lesson tells how insurance works and provides an overview of the different types of insurance. Students participate in a simulation that allows them to practice their understanding of the costs and benefits associated with purchasing insurance.”  – Content Area Frameworks, https://www.georgiastandards.org/Frameworks/Pages/BrowseFrameworks/socialstudies9-12.aspx</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	</a:t>
            </a:r>
          </a:p>
          <a:p>
            <a:r>
              <a:rPr lang="en-US" b="1" dirty="0" smtClean="0"/>
              <a:t>The Content Area Frameworks are a wonderful resource to utilize.</a:t>
            </a:r>
            <a:r>
              <a:rPr lang="en-US" b="1" baseline="0" dirty="0" smtClean="0"/>
              <a:t> The Frameworks can assist teachers in identifying and allowing students access to the essence of the standard and element/indicator as well as interpreting the standard and element/indicator as intended.</a:t>
            </a:r>
            <a:endParaRPr lang="en-US" b="1" dirty="0" smtClean="0"/>
          </a:p>
          <a:p>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dirty="0" smtClean="0"/>
              <a:t>Tasks must be distinct from each other.</a:t>
            </a:r>
          </a:p>
        </p:txBody>
      </p:sp>
      <p:sp>
        <p:nvSpPr>
          <p:cNvPr id="4" name="Slide Number Placeholder 3"/>
          <p:cNvSpPr>
            <a:spLocks noGrp="1"/>
          </p:cNvSpPr>
          <p:nvPr>
            <p:ph type="sldNum" sz="quarter" idx="5"/>
          </p:nvPr>
        </p:nvSpPr>
        <p:spPr/>
        <p:txBody>
          <a:bodyPr/>
          <a:lstStyle/>
          <a:p>
            <a:pPr>
              <a:defRPr/>
            </a:pPr>
            <a:fld id="{8F491316-FF2E-4EF5-B700-6684FB4CFF2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 three photos or more for captioned</a:t>
            </a:r>
            <a:r>
              <a:rPr lang="en-US" baseline="0" dirty="0" smtClean="0"/>
              <a:t> photos. Three photos allow students to be shown beginning the task, amidst the task, and completing the task.</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21</a:t>
            </a:fld>
            <a:endParaRPr lang="en-US" dirty="0"/>
          </a:p>
        </p:txBody>
      </p:sp>
    </p:spTree>
    <p:extLst>
      <p:ext uri="{BB962C8B-B14F-4D97-AF65-F5344CB8AC3E}">
        <p14:creationId xmlns:p14="http://schemas.microsoft.com/office/powerpoint/2010/main" val="466616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22</a:t>
            </a:fld>
            <a:endParaRPr lang="en-US" dirty="0"/>
          </a:p>
        </p:txBody>
      </p:sp>
    </p:spTree>
    <p:extLst>
      <p:ext uri="{BB962C8B-B14F-4D97-AF65-F5344CB8AC3E}">
        <p14:creationId xmlns:p14="http://schemas.microsoft.com/office/powerpoint/2010/main" val="2935091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a:t>
            </a:r>
            <a:r>
              <a:rPr lang="en-US" baseline="0" dirty="0" smtClean="0"/>
              <a:t> may not be an overlap of Collection Periods. E.g., Technically, Secondary Evidence in CP2 could be completed a day after CP1 ends, but this is not recommended.</a:t>
            </a:r>
            <a:endParaRPr lang="en-US" dirty="0" smtClean="0"/>
          </a:p>
          <a:p>
            <a:endParaRPr lang="en-US" dirty="0" smtClean="0"/>
          </a:p>
          <a:p>
            <a:r>
              <a:rPr lang="en-US" dirty="0" smtClean="0"/>
              <a:t>Although it is not recommended, it is permissible that both pieces of evidence for a collection period be collected on the same day. In order to be scored as two separate assessment tasks, the evidence must document two completely separate and distinct events. A task that is begun in the morning and completed in the afternoon is not two separate tasks. The assessment tasks must utilize different materials or a different (but related) concept and each must demonstrate a clear beginning and end.</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D03F103B-2612-461D-967E-A09F0B7CC771}"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24</a:t>
            </a:fld>
            <a:endParaRPr lang="en-US" dirty="0"/>
          </a:p>
        </p:txBody>
      </p:sp>
    </p:spTree>
    <p:extLst>
      <p:ext uri="{BB962C8B-B14F-4D97-AF65-F5344CB8AC3E}">
        <p14:creationId xmlns:p14="http://schemas.microsoft.com/office/powerpoint/2010/main" val="4063397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25</a:t>
            </a:fld>
            <a:endParaRPr lang="en-US" dirty="0"/>
          </a:p>
        </p:txBody>
      </p:sp>
    </p:spTree>
    <p:extLst>
      <p:ext uri="{BB962C8B-B14F-4D97-AF65-F5344CB8AC3E}">
        <p14:creationId xmlns:p14="http://schemas.microsoft.com/office/powerpoint/2010/main" val="1217617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26</a:t>
            </a:fld>
            <a:endParaRPr lang="en-US" dirty="0"/>
          </a:p>
        </p:txBody>
      </p:sp>
    </p:spTree>
    <p:extLst>
      <p:ext uri="{BB962C8B-B14F-4D97-AF65-F5344CB8AC3E}">
        <p14:creationId xmlns:p14="http://schemas.microsoft.com/office/powerpoint/2010/main" val="724086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27</a:t>
            </a:fld>
            <a:endParaRPr lang="en-US" dirty="0"/>
          </a:p>
        </p:txBody>
      </p:sp>
    </p:spTree>
    <p:extLst>
      <p:ext uri="{BB962C8B-B14F-4D97-AF65-F5344CB8AC3E}">
        <p14:creationId xmlns:p14="http://schemas.microsoft.com/office/powerpoint/2010/main" val="2141062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annotation sheets submitted are also considered part of the evidence. This is where scoring criteria such as</a:t>
            </a:r>
            <a:r>
              <a:rPr lang="en-US" baseline="0" dirty="0" smtClean="0"/>
              <a:t> thorough task descriptions, student performance (grade, score, percentage, or answer key), settings and interactions, and prompting can be documented. Scoring criteria may be written directly on student work, if the teacher prefers not to submit a separate annotation page.</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28</a:t>
            </a:fld>
            <a:endParaRPr lang="en-US" dirty="0"/>
          </a:p>
        </p:txBody>
      </p:sp>
    </p:spTree>
    <p:extLst>
      <p:ext uri="{BB962C8B-B14F-4D97-AF65-F5344CB8AC3E}">
        <p14:creationId xmlns:p14="http://schemas.microsoft.com/office/powerpoint/2010/main" val="422557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29</a:t>
            </a:fld>
            <a:endParaRPr lang="en-US" dirty="0"/>
          </a:p>
        </p:txBody>
      </p:sp>
    </p:spTree>
    <p:extLst>
      <p:ext uri="{BB962C8B-B14F-4D97-AF65-F5344CB8AC3E}">
        <p14:creationId xmlns:p14="http://schemas.microsoft.com/office/powerpoint/2010/main" val="149607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dirty="0" smtClean="0"/>
              <a:t>All Fall Training presentations will be posted on the GaDOE website at:</a:t>
            </a:r>
          </a:p>
          <a:p>
            <a:r>
              <a:rPr lang="en-US" sz="1200" dirty="0" smtClean="0">
                <a:hlinkClick r:id="rId3"/>
              </a:rPr>
              <a:t>http://www.gadoe.org/Curriculum-Instruction-and-Assessment/Assessment/Pages/GAA-Presentations.aspx</a:t>
            </a:r>
            <a:endParaRPr lang="en-US" sz="1200" dirty="0" smtClean="0"/>
          </a:p>
          <a:p>
            <a:endParaRPr lang="en-US" dirty="0" smtClean="0"/>
          </a:p>
          <a:p>
            <a:endParaRPr lang="en-US" dirty="0" smtClean="0"/>
          </a:p>
          <a:p>
            <a:r>
              <a:rPr lang="en-US" dirty="0" smtClean="0"/>
              <a:t>The GAA Resources link will bring you to Manuals, Electronic Forms (such as the Entry Sheet), Score Interpretation Guides, and Other Ancillary Documents.</a:t>
            </a:r>
          </a:p>
          <a:p>
            <a:r>
              <a:rPr lang="en-US" dirty="0" smtClean="0"/>
              <a:t>The GAA Presentations link will bring you to Fall Training Presentations (past and present), Mid-Year and Post Administration</a:t>
            </a:r>
            <a:r>
              <a:rPr lang="en-US" baseline="0" dirty="0" smtClean="0"/>
              <a:t> Presentations, and Other Presentations such as “Unpacking the Standards.”</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a:t>
            </a:fld>
            <a:endParaRPr lang="en-US" dirty="0"/>
          </a:p>
        </p:txBody>
      </p:sp>
    </p:spTree>
    <p:extLst>
      <p:ext uri="{BB962C8B-B14F-4D97-AF65-F5344CB8AC3E}">
        <p14:creationId xmlns:p14="http://schemas.microsoft.com/office/powerpoint/2010/main" val="2324431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permanent product is too large or too fragile to be shipped with the portfolio, then the teacher should photograph it and include the photo in the entry. A single photo of a permanent product is acceptable.</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30</a:t>
            </a:fld>
            <a:endParaRPr lang="en-US" dirty="0"/>
          </a:p>
        </p:txBody>
      </p:sp>
    </p:spTree>
    <p:extLst>
      <p:ext uri="{BB962C8B-B14F-4D97-AF65-F5344CB8AC3E}">
        <p14:creationId xmlns:p14="http://schemas.microsoft.com/office/powerpoint/2010/main" val="3456650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31</a:t>
            </a:fld>
            <a:endParaRPr lang="en-US" dirty="0"/>
          </a:p>
        </p:txBody>
      </p:sp>
    </p:spTree>
    <p:extLst>
      <p:ext uri="{BB962C8B-B14F-4D97-AF65-F5344CB8AC3E}">
        <p14:creationId xmlns:p14="http://schemas.microsoft.com/office/powerpoint/2010/main" val="1358478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32</a:t>
            </a:fld>
            <a:endParaRPr lang="en-US" dirty="0"/>
          </a:p>
        </p:txBody>
      </p:sp>
    </p:spTree>
    <p:extLst>
      <p:ext uri="{BB962C8B-B14F-4D97-AF65-F5344CB8AC3E}">
        <p14:creationId xmlns:p14="http://schemas.microsoft.com/office/powerpoint/2010/main" val="641878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Any Primary</a:t>
            </a:r>
            <a:r>
              <a:rPr lang="en-US" baseline="0" dirty="0" smtClean="0"/>
              <a:t> type of evidence can also serve as a Secondary type.</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33</a:t>
            </a:fld>
            <a:endParaRPr lang="en-US" dirty="0"/>
          </a:p>
        </p:txBody>
      </p:sp>
    </p:spTree>
    <p:extLst>
      <p:ext uri="{BB962C8B-B14F-4D97-AF65-F5344CB8AC3E}">
        <p14:creationId xmlns:p14="http://schemas.microsoft.com/office/powerpoint/2010/main" val="2092433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34</a:t>
            </a:fld>
            <a:endParaRPr lang="en-US" dirty="0"/>
          </a:p>
        </p:txBody>
      </p:sp>
    </p:spTree>
    <p:extLst>
      <p:ext uri="{BB962C8B-B14F-4D97-AF65-F5344CB8AC3E}">
        <p14:creationId xmlns:p14="http://schemas.microsoft.com/office/powerpoint/2010/main" val="634496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35</a:t>
            </a:fld>
            <a:endParaRPr lang="en-US" dirty="0"/>
          </a:p>
        </p:txBody>
      </p:sp>
    </p:spTree>
    <p:extLst>
      <p:ext uri="{BB962C8B-B14F-4D97-AF65-F5344CB8AC3E}">
        <p14:creationId xmlns:p14="http://schemas.microsoft.com/office/powerpoint/2010/main" val="3229504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t>Secondary Evidence documents, relates, charts, or interprets the student’s performance on assessment tasks and is based on tasks or activities related to but different from those submitted as Primary Evidence. The tasks can differ in terms of the complexity of the activity, the materials used, or the type and frequency of prompting (i.e., the amount of support a student requires and is given to accurately complete a task).</a:t>
            </a:r>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36</a:t>
            </a:fld>
            <a:endParaRPr lang="en-US" dirty="0"/>
          </a:p>
        </p:txBody>
      </p:sp>
    </p:spTree>
    <p:extLst>
      <p:ext uri="{BB962C8B-B14F-4D97-AF65-F5344CB8AC3E}">
        <p14:creationId xmlns:p14="http://schemas.microsoft.com/office/powerpoint/2010/main" val="870542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remember that there must be three distinct dates separate from the date on which the Primary Evidence was collected for the same collection period. A data sheet may record what was conducted for the Primary Evidence, but that would mean there would need to be at least 4 distinct dates on the Data Sheet (Secondary Evidence).</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37</a:t>
            </a:fld>
            <a:endParaRPr lang="en-US" dirty="0"/>
          </a:p>
        </p:txBody>
      </p:sp>
    </p:spTree>
    <p:extLst>
      <p:ext uri="{BB962C8B-B14F-4D97-AF65-F5344CB8AC3E}">
        <p14:creationId xmlns:p14="http://schemas.microsoft.com/office/powerpoint/2010/main" val="2768669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must be a minimum of 3 discrete dates on which data was collected for the skill being assessed. If the Primary Evidence task is included on the Data Sheet, there must be an additional 3 discrete dates in order for the Data Sheet to be</a:t>
            </a:r>
            <a:r>
              <a:rPr lang="en-US" baseline="0" dirty="0" smtClean="0"/>
              <a:t> eligible for scoring.</a:t>
            </a:r>
            <a:endParaRPr lang="en-US" dirty="0" smtClean="0"/>
          </a:p>
        </p:txBody>
      </p:sp>
      <p:sp>
        <p:nvSpPr>
          <p:cNvPr id="4" name="Slide Number Placeholder 3"/>
          <p:cNvSpPr>
            <a:spLocks noGrp="1"/>
          </p:cNvSpPr>
          <p:nvPr>
            <p:ph type="sldNum" sz="quarter" idx="5"/>
          </p:nvPr>
        </p:nvSpPr>
        <p:spPr/>
        <p:txBody>
          <a:bodyPr/>
          <a:lstStyle/>
          <a:p>
            <a:pPr>
              <a:defRPr/>
            </a:pPr>
            <a:fld id="{1C9EDA68-975B-4999-BC04-F0A24472458D}"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39</a:t>
            </a:fld>
            <a:endParaRPr lang="en-US" dirty="0"/>
          </a:p>
        </p:txBody>
      </p:sp>
    </p:spTree>
    <p:extLst>
      <p:ext uri="{BB962C8B-B14F-4D97-AF65-F5344CB8AC3E}">
        <p14:creationId xmlns:p14="http://schemas.microsoft.com/office/powerpoint/2010/main" val="400758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a:t>
            </a:fld>
            <a:endParaRPr lang="en-US" dirty="0"/>
          </a:p>
        </p:txBody>
      </p:sp>
    </p:spTree>
    <p:extLst>
      <p:ext uri="{BB962C8B-B14F-4D97-AF65-F5344CB8AC3E}">
        <p14:creationId xmlns:p14="http://schemas.microsoft.com/office/powerpoint/2010/main" val="2706042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40</a:t>
            </a:fld>
            <a:endParaRPr lang="en-US" dirty="0"/>
          </a:p>
        </p:txBody>
      </p:sp>
    </p:spTree>
    <p:extLst>
      <p:ext uri="{BB962C8B-B14F-4D97-AF65-F5344CB8AC3E}">
        <p14:creationId xmlns:p14="http://schemas.microsoft.com/office/powerpoint/2010/main" val="1928594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 observation</a:t>
            </a:r>
            <a:r>
              <a:rPr lang="en-US" baseline="0" dirty="0" smtClean="0"/>
              <a:t> form is used to re-document what occurred during the Primary task, the entry will receive a nonscorable code.</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41</a:t>
            </a:fld>
            <a:endParaRPr lang="en-US" dirty="0"/>
          </a:p>
        </p:txBody>
      </p:sp>
    </p:spTree>
    <p:extLst>
      <p:ext uri="{BB962C8B-B14F-4D97-AF65-F5344CB8AC3E}">
        <p14:creationId xmlns:p14="http://schemas.microsoft.com/office/powerpoint/2010/main" val="3986137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42</a:t>
            </a:fld>
            <a:endParaRPr lang="en-US" dirty="0"/>
          </a:p>
        </p:txBody>
      </p:sp>
    </p:spTree>
    <p:extLst>
      <p:ext uri="{BB962C8B-B14F-4D97-AF65-F5344CB8AC3E}">
        <p14:creationId xmlns:p14="http://schemas.microsoft.com/office/powerpoint/2010/main" val="24838088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is just a brief introduction to alignment. Further discussion about alignment and designing tasks to address the standards-based skills will be covered in greater detail in the August 26</a:t>
            </a:r>
            <a:r>
              <a:rPr lang="en-US" baseline="30000" dirty="0" smtClean="0"/>
              <a:t>th</a:t>
            </a:r>
            <a:r>
              <a:rPr lang="en-US" dirty="0" smtClean="0"/>
              <a:t> presentation 1:00-3:00 PM.  </a:t>
            </a:r>
          </a:p>
        </p:txBody>
      </p:sp>
      <p:sp>
        <p:nvSpPr>
          <p:cNvPr id="4" name="Slide Number Placeholder 3"/>
          <p:cNvSpPr>
            <a:spLocks noGrp="1"/>
          </p:cNvSpPr>
          <p:nvPr>
            <p:ph type="sldNum" sz="quarter" idx="5"/>
          </p:nvPr>
        </p:nvSpPr>
        <p:spPr/>
        <p:txBody>
          <a:bodyPr/>
          <a:lstStyle/>
          <a:p>
            <a:pPr>
              <a:defRPr/>
            </a:pPr>
            <a:fld id="{A501CA08-32CE-4841-9DB8-506D896BBE07}" type="slidenum">
              <a:rPr lang="en-US" smtClean="0">
                <a:solidFill>
                  <a:prstClr val="black"/>
                </a:solidFill>
              </a:rPr>
              <a:pPr>
                <a:def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Intent- what are the standard and element designed to teach?</a:t>
            </a:r>
          </a:p>
          <a:p>
            <a:r>
              <a:rPr lang="en-US" sz="1200" dirty="0" smtClean="0"/>
              <a:t>Consider alignment first and foremost when designing assessment tasks. </a:t>
            </a:r>
          </a:p>
          <a:p>
            <a:pPr marL="287338" lvl="1" indent="-274638">
              <a:buClr>
                <a:schemeClr val="tx1"/>
              </a:buClr>
              <a:buFont typeface="Wingdings" pitchFamily="2" charset="2"/>
              <a:buChar char="§"/>
            </a:pPr>
            <a:r>
              <a:rPr lang="en-US" sz="1200" dirty="0">
                <a:ea typeface="ＭＳ Ｐゴシック" pitchFamily="34" charset="-128"/>
              </a:rPr>
              <a:t>The task must be true to the standard.</a:t>
            </a:r>
          </a:p>
          <a:p>
            <a:pPr marL="287338" lvl="1" indent="-274638">
              <a:buClr>
                <a:schemeClr val="tx1"/>
              </a:buClr>
              <a:buFont typeface="Wingdings" pitchFamily="2" charset="2"/>
              <a:buChar char="§"/>
            </a:pPr>
            <a:r>
              <a:rPr lang="en-US" sz="1200" dirty="0">
                <a:ea typeface="ＭＳ Ｐゴシック" pitchFamily="34" charset="-128"/>
              </a:rPr>
              <a:t>The task must address the distinct aspects of the </a:t>
            </a:r>
            <a:r>
              <a:rPr lang="en-US" sz="1200" dirty="0" smtClean="0">
                <a:ea typeface="ＭＳ Ｐゴシック" pitchFamily="34" charset="-128"/>
              </a:rPr>
              <a:t>element (focusing</a:t>
            </a:r>
            <a:r>
              <a:rPr lang="en-US" sz="1200" baseline="0" dirty="0" smtClean="0">
                <a:ea typeface="ＭＳ Ｐゴシック" pitchFamily="34" charset="-128"/>
              </a:rPr>
              <a:t> on one is acceptable)</a:t>
            </a:r>
            <a:r>
              <a:rPr lang="en-US" sz="1200" dirty="0" smtClean="0">
                <a:ea typeface="ＭＳ Ｐゴシック" pitchFamily="34" charset="-128"/>
              </a:rPr>
              <a:t>.</a:t>
            </a:r>
            <a:endParaRPr lang="en-US" sz="1200" dirty="0">
              <a:ea typeface="ＭＳ Ｐゴシック" pitchFamily="34" charset="-128"/>
            </a:endParaRPr>
          </a:p>
          <a:p>
            <a:pPr marL="287338" lvl="1" indent="-274638">
              <a:buClr>
                <a:schemeClr val="tx1"/>
              </a:buClr>
              <a:buFont typeface="Wingdings" pitchFamily="2" charset="2"/>
              <a:buChar char="§"/>
            </a:pPr>
            <a:r>
              <a:rPr lang="en-US" sz="1200" dirty="0">
                <a:ea typeface="ＭＳ Ｐゴシック" pitchFamily="34" charset="-128"/>
              </a:rPr>
              <a:t>The task must be appropriately challenging for the individual student. </a:t>
            </a:r>
          </a:p>
          <a:p>
            <a:pPr marL="287338" lvl="1" indent="-274638">
              <a:buClr>
                <a:schemeClr val="tx1"/>
              </a:buClr>
              <a:buFont typeface="Wingdings" pitchFamily="2" charset="2"/>
              <a:buChar char="§"/>
            </a:pPr>
            <a:r>
              <a:rPr lang="en-US" sz="1200" dirty="0">
                <a:ea typeface="ＭＳ Ｐゴシック" pitchFamily="34" charset="-128"/>
              </a:rPr>
              <a:t>All four tasks, though distinct events, must  provide evidence of what the student knows and can do </a:t>
            </a:r>
            <a:r>
              <a:rPr lang="en-US" sz="1200" b="1" dirty="0">
                <a:ea typeface="ＭＳ Ｐゴシック" pitchFamily="34" charset="-128"/>
              </a:rPr>
              <a:t>across the same skill.</a:t>
            </a:r>
          </a:p>
          <a:p>
            <a:pPr marL="287338" lvl="1" indent="-274638">
              <a:buClr>
                <a:schemeClr val="tx1"/>
              </a:buClr>
              <a:buFont typeface="Wingdings" pitchFamily="2" charset="2"/>
              <a:buChar char="§"/>
            </a:pPr>
            <a:r>
              <a:rPr lang="en-US" sz="1200" dirty="0">
                <a:ea typeface="ＭＳ Ｐゴシック" pitchFamily="34" charset="-128"/>
              </a:rPr>
              <a:t>A consistent skill must be present and carried across both collection periods</a:t>
            </a:r>
          </a:p>
          <a:p>
            <a:endParaRPr lang="en-US" sz="1200" dirty="0" smtClean="0"/>
          </a:p>
        </p:txBody>
      </p:sp>
      <p:sp>
        <p:nvSpPr>
          <p:cNvPr id="4" name="Slide Number Placeholder 3"/>
          <p:cNvSpPr>
            <a:spLocks noGrp="1"/>
          </p:cNvSpPr>
          <p:nvPr>
            <p:ph type="sldNum" sz="quarter" idx="5"/>
          </p:nvPr>
        </p:nvSpPr>
        <p:spPr/>
        <p:txBody>
          <a:bodyPr/>
          <a:lstStyle/>
          <a:p>
            <a:pPr>
              <a:defRPr/>
            </a:pPr>
            <a:fld id="{C3FA6AD3-0BCB-468E-BE69-AEA38FFF7033}" type="slidenum">
              <a:rPr lang="en-US" smtClean="0">
                <a:solidFill>
                  <a:prstClr val="black"/>
                </a:solidFill>
              </a:rPr>
              <a:pPr>
                <a:def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Access at a prerequisite level must still demonstrate relevance to the intent of the standard -- e.g., Identifying numbers is NOT a prerequisite skill for understanding fractions as parts of a whole.</a:t>
            </a:r>
          </a:p>
          <a:p>
            <a:r>
              <a:rPr lang="en-US" dirty="0" smtClean="0"/>
              <a:t>       Identifying letters or decoding words is NOT a prerequisite for understanding character, plot, or setting from a text.</a:t>
            </a:r>
          </a:p>
        </p:txBody>
      </p:sp>
      <p:sp>
        <p:nvSpPr>
          <p:cNvPr id="4" name="Slide Number Placeholder 3"/>
          <p:cNvSpPr>
            <a:spLocks noGrp="1"/>
          </p:cNvSpPr>
          <p:nvPr>
            <p:ph type="sldNum" sz="quarter" idx="5"/>
          </p:nvPr>
        </p:nvSpPr>
        <p:spPr/>
        <p:txBody>
          <a:bodyPr/>
          <a:lstStyle/>
          <a:p>
            <a:pPr>
              <a:defRPr/>
            </a:pPr>
            <a:fld id="{ADF322DC-E225-4AC4-B86E-4B1770C0BEDF}"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FCDF3-6056-4B85-9755-9E42B1B60171}" type="slidenum">
              <a:rPr lang="en-US">
                <a:solidFill>
                  <a:prstClr val="black"/>
                </a:solidFill>
              </a:rPr>
              <a:pPr/>
              <a:t>46</a:t>
            </a:fld>
            <a:endParaRPr lang="en-US" dirty="0">
              <a:solidFill>
                <a:prstClr val="black"/>
              </a:solidFill>
            </a:endParaRPr>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pPr lvl="0">
              <a:lnSpc>
                <a:spcPct val="90000"/>
              </a:lnSpc>
              <a:buFont typeface="Arial Narrow" pitchFamily="34" charset="0"/>
              <a:buNone/>
            </a:pPr>
            <a:r>
              <a:rPr lang="en-US" sz="1200" dirty="0"/>
              <a:t>Creating units and activities that can be used for multiple students is </a:t>
            </a:r>
            <a:r>
              <a:rPr lang="en-US" sz="1200" dirty="0" smtClean="0"/>
              <a:t>acceptable; however</a:t>
            </a:r>
            <a:r>
              <a:rPr lang="en-US" sz="1200" dirty="0"/>
              <a:t>, the activities must be tailored to the needs and the abilities of the individual student.</a:t>
            </a:r>
          </a:p>
          <a:p>
            <a:pPr>
              <a:buFontTx/>
              <a:buChar char="•"/>
            </a:pPr>
            <a:r>
              <a:rPr lang="en-US" sz="1200" dirty="0" smtClean="0"/>
              <a:t>Think </a:t>
            </a:r>
            <a:r>
              <a:rPr lang="en-US" sz="1200" dirty="0"/>
              <a:t>about the student first when planning tasks that </a:t>
            </a:r>
            <a:r>
              <a:rPr lang="en-US" sz="1200" dirty="0" smtClean="0"/>
              <a:t>allow </a:t>
            </a:r>
            <a:r>
              <a:rPr lang="en-US" sz="1200" dirty="0"/>
              <a:t>access to the standard. What may be appropriate for one student may not be appropriate for another.</a:t>
            </a:r>
          </a:p>
          <a:p>
            <a:pPr>
              <a:buFontTx/>
              <a:buChar char="•"/>
            </a:pPr>
            <a:r>
              <a:rPr lang="en-US" sz="1200" dirty="0"/>
              <a:t>Think about the best way to show the student’s skill when deciding the type of evidence to include.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7301" fontAlgn="base">
              <a:spcBef>
                <a:spcPct val="30000"/>
              </a:spcBef>
              <a:spcAft>
                <a:spcPct val="0"/>
              </a:spcAft>
              <a:defRPr/>
            </a:pPr>
            <a:r>
              <a:rPr lang="en-US" dirty="0" smtClean="0"/>
              <a:t>Talk</a:t>
            </a:r>
            <a:r>
              <a:rPr lang="en-US" baseline="0" dirty="0" smtClean="0"/>
              <a:t> about SL.1 for all grades, mention that not all aspects of a standard or element/indicator need to be addressed in order to be aligned.</a:t>
            </a: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48</a:t>
            </a:fld>
            <a:endParaRPr lang="en-US" dirty="0"/>
          </a:p>
        </p:txBody>
      </p:sp>
    </p:spTree>
    <p:extLst>
      <p:ext uri="{BB962C8B-B14F-4D97-AF65-F5344CB8AC3E}">
        <p14:creationId xmlns:p14="http://schemas.microsoft.com/office/powerpoint/2010/main" val="26086604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What - The task description should be concise but specific to</a:t>
            </a:r>
            <a:r>
              <a:rPr lang="en-US" baseline="0" dirty="0" smtClean="0"/>
              <a:t> </a:t>
            </a:r>
            <a:r>
              <a:rPr lang="en-US" dirty="0" smtClean="0"/>
              <a:t>the standard and indicator.</a:t>
            </a:r>
          </a:p>
          <a:p>
            <a:pPr defTabSz="897301" eaLnBrk="0" fontAlgn="base" hangingPunct="0">
              <a:spcBef>
                <a:spcPct val="30000"/>
              </a:spcBef>
              <a:spcAft>
                <a:spcPct val="0"/>
              </a:spcAft>
              <a:defRPr/>
            </a:pPr>
            <a:r>
              <a:rPr lang="en-US" dirty="0" smtClean="0"/>
              <a:t>Where - The setting should be purposeful to the task (e.g., doing a math worksheet in the hallway is NOT allowing the student to</a:t>
            </a:r>
            <a:r>
              <a:rPr lang="en-US" baseline="0" dirty="0" smtClean="0"/>
              <a:t> generalize the skill in a different setting).</a:t>
            </a:r>
          </a:p>
          <a:p>
            <a:pPr defTabSz="897301" eaLnBrk="0" fontAlgn="base" hangingPunct="0">
              <a:spcBef>
                <a:spcPct val="30000"/>
              </a:spcBef>
              <a:spcAft>
                <a:spcPct val="0"/>
              </a:spcAft>
              <a:defRPr/>
            </a:pPr>
            <a:r>
              <a:rPr lang="en-US" baseline="0" dirty="0" smtClean="0"/>
              <a:t>How Well - All student responses should be present in the evidence and must be graded.</a:t>
            </a:r>
          </a:p>
          <a:p>
            <a:pPr defTabSz="897301" eaLnBrk="0" fontAlgn="base" hangingPunct="0">
              <a:spcBef>
                <a:spcPct val="30000"/>
              </a:spcBef>
              <a:spcAft>
                <a:spcPct val="0"/>
              </a:spcAft>
              <a:defRPr/>
            </a:pPr>
            <a:r>
              <a:rPr lang="en-US" baseline="0" dirty="0" smtClean="0"/>
              <a:t>With Whom - The nature of the interaction should be documented and relevant to the task as it relates to the standard.</a:t>
            </a:r>
          </a:p>
          <a:p>
            <a:pPr defTabSz="897301" eaLnBrk="0" fontAlgn="base" hangingPunct="0">
              <a:spcBef>
                <a:spcPct val="30000"/>
              </a:spcBef>
              <a:spcAft>
                <a:spcPct val="0"/>
              </a:spcAft>
              <a:defRPr/>
            </a:pPr>
            <a:r>
              <a:rPr lang="en-US" baseline="0" dirty="0" smtClean="0"/>
              <a:t>Prompts - Both type and frequency of prompting must be documented. Prompting refers to assistance that leads the student toward the correct answer. DO NOT include information regarding instructions, encouragement, behavioral interventions, or supports as part of your documentation on type and frequency of prompting.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77FF9D-74D6-4B01-81E4-471284A72EE7}"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51882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portfolio is a collection of student work for each assessed</a:t>
            </a:r>
            <a:r>
              <a:rPr lang="en-US" baseline="0" dirty="0" smtClean="0"/>
              <a:t> </a:t>
            </a:r>
            <a:r>
              <a:rPr lang="en-US" dirty="0" smtClean="0"/>
              <a:t>content area that is compiled within a 3-ring binder.</a:t>
            </a:r>
          </a:p>
        </p:txBody>
      </p:sp>
      <p:sp>
        <p:nvSpPr>
          <p:cNvPr id="4" name="Slide Number Placeholder 3"/>
          <p:cNvSpPr>
            <a:spLocks noGrp="1"/>
          </p:cNvSpPr>
          <p:nvPr>
            <p:ph type="sldNum" sz="quarter" idx="5"/>
          </p:nvPr>
        </p:nvSpPr>
        <p:spPr/>
        <p:txBody>
          <a:bodyPr/>
          <a:lstStyle/>
          <a:p>
            <a:pPr>
              <a:defRPr/>
            </a:pPr>
            <a:fld id="{4C8EC18A-E2DA-4E3D-8D31-B1D88487F1C2}"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50</a:t>
            </a:fld>
            <a:endParaRPr lang="en-US" dirty="0"/>
          </a:p>
        </p:txBody>
      </p:sp>
    </p:spTree>
    <p:extLst>
      <p:ext uri="{BB962C8B-B14F-4D97-AF65-F5344CB8AC3E}">
        <p14:creationId xmlns:p14="http://schemas.microsoft.com/office/powerpoint/2010/main" val="931131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one Entry Sheet this year for all students. The Retest Category drop-down does not exist with the removal of the HS Retest.</a:t>
            </a:r>
            <a:endParaRPr lang="en-US" dirty="0"/>
          </a:p>
        </p:txBody>
      </p:sp>
      <p:sp>
        <p:nvSpPr>
          <p:cNvPr id="4" name="Slide Number Placeholder 3"/>
          <p:cNvSpPr>
            <a:spLocks noGrp="1"/>
          </p:cNvSpPr>
          <p:nvPr>
            <p:ph type="sldNum" sz="quarter" idx="10"/>
          </p:nvPr>
        </p:nvSpPr>
        <p:spPr/>
        <p:txBody>
          <a:bodyPr/>
          <a:lstStyle/>
          <a:p>
            <a:pPr>
              <a:defRPr/>
            </a:pPr>
            <a:fld id="{0877FF9D-74D6-4B01-81E4-471284A72EE7}"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2391068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FTE</a:t>
            </a:r>
            <a:r>
              <a:rPr lang="en-US" baseline="0" dirty="0" smtClean="0"/>
              <a:t> = Full-Time Equivalent</a:t>
            </a:r>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52</a:t>
            </a:fld>
            <a:endParaRPr lang="en-US" dirty="0"/>
          </a:p>
        </p:txBody>
      </p:sp>
    </p:spTree>
    <p:extLst>
      <p:ext uri="{BB962C8B-B14F-4D97-AF65-F5344CB8AC3E}">
        <p14:creationId xmlns:p14="http://schemas.microsoft.com/office/powerpoint/2010/main" val="360110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53</a:t>
            </a:fld>
            <a:endParaRPr lang="en-US" dirty="0"/>
          </a:p>
        </p:txBody>
      </p:sp>
    </p:spTree>
    <p:extLst>
      <p:ext uri="{BB962C8B-B14F-4D97-AF65-F5344CB8AC3E}">
        <p14:creationId xmlns:p14="http://schemas.microsoft.com/office/powerpoint/2010/main" val="39026121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54</a:t>
            </a:fld>
            <a:endParaRPr lang="en-US" dirty="0"/>
          </a:p>
        </p:txBody>
      </p:sp>
    </p:spTree>
    <p:extLst>
      <p:ext uri="{BB962C8B-B14F-4D97-AF65-F5344CB8AC3E}">
        <p14:creationId xmlns:p14="http://schemas.microsoft.com/office/powerpoint/2010/main" val="20420845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HS Math students, Coordinate Algebra will always be Entry 1 and Analytic Geometry will always be Entry 2. Do not submit two entries from the same Course.</a:t>
            </a:r>
          </a:p>
          <a:p>
            <a:endParaRPr lang="en-US" dirty="0"/>
          </a:p>
        </p:txBody>
      </p:sp>
      <p:sp>
        <p:nvSpPr>
          <p:cNvPr id="4" name="Slide Number Placeholder 3"/>
          <p:cNvSpPr>
            <a:spLocks noGrp="1"/>
          </p:cNvSpPr>
          <p:nvPr>
            <p:ph type="sldNum" sz="quarter" idx="10"/>
          </p:nvPr>
        </p:nvSpPr>
        <p:spPr/>
        <p:txBody>
          <a:bodyPr/>
          <a:lstStyle/>
          <a:p>
            <a:pPr>
              <a:defRPr/>
            </a:pPr>
            <a:fld id="{0877FF9D-74D6-4B01-81E4-471284A72EE7}"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19879427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endParaRPr lang="en-US" dirty="0" smtClean="0"/>
          </a:p>
        </p:txBody>
      </p:sp>
      <p:sp>
        <p:nvSpPr>
          <p:cNvPr id="4" name="Slide Number Placeholder 3"/>
          <p:cNvSpPr>
            <a:spLocks noGrp="1"/>
          </p:cNvSpPr>
          <p:nvPr>
            <p:ph type="sldNum" sz="quarter" idx="5"/>
          </p:nvPr>
        </p:nvSpPr>
        <p:spPr/>
        <p:txBody>
          <a:bodyPr/>
          <a:lstStyle/>
          <a:p>
            <a:pPr>
              <a:defRPr/>
            </a:pPr>
            <a:fld id="{E83A4CEE-78CF-4E46-B908-486F1E6BE198}" type="slidenum">
              <a:rPr lang="en-US" smtClean="0">
                <a:solidFill>
                  <a:prstClr val="black"/>
                </a:solidFill>
              </a:rPr>
              <a:pPr>
                <a:defRPr/>
              </a:pPr>
              <a:t>56</a:t>
            </a:fld>
            <a:endParaRPr lang="en-US" dirty="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smtClean="0"/>
              <a:t>You MUST choose one Characteristic of Science (science process task) from this list. The Characteristic of Science recorded on the Entry Sheet MUST be found and exhibited in at least one</a:t>
            </a:r>
            <a:r>
              <a:rPr lang="en-US" baseline="0" dirty="0" smtClean="0"/>
              <a:t> piece of</a:t>
            </a:r>
            <a:r>
              <a:rPr lang="en-US" dirty="0" smtClean="0"/>
              <a:t> evidence.</a:t>
            </a:r>
          </a:p>
          <a:p>
            <a:pPr marL="0" lvl="1"/>
            <a:r>
              <a:rPr lang="en-US" dirty="0" smtClean="0"/>
              <a:t>The Characteristic of Science should be selected at</a:t>
            </a:r>
            <a:r>
              <a:rPr lang="en-US" baseline="0" dirty="0" smtClean="0"/>
              <a:t> the same time that</a:t>
            </a:r>
            <a:r>
              <a:rPr lang="en-US" dirty="0" smtClean="0"/>
              <a:t> instruction is planned to ensure the correct characteristic is selected and can be demonstrated and documented correctly for the assessment.</a:t>
            </a:r>
          </a:p>
          <a:p>
            <a:pPr marL="0" lvl="1"/>
            <a:endParaRPr lang="en-US" dirty="0" smtClean="0"/>
          </a:p>
          <a:p>
            <a:r>
              <a:rPr lang="en-US" dirty="0" smtClean="0"/>
              <a:t>Refer to Session 4</a:t>
            </a:r>
            <a:r>
              <a:rPr lang="en-US" baseline="0" dirty="0" smtClean="0"/>
              <a:t> (Alignment) for further information on the </a:t>
            </a:r>
            <a:r>
              <a:rPr lang="en-US" baseline="0" dirty="0" err="1" smtClean="0"/>
              <a:t>CoS.</a:t>
            </a:r>
            <a:endParaRPr lang="en-US" dirty="0" smtClean="0"/>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57</a:t>
            </a:fld>
            <a:endParaRPr lang="en-US" dirty="0"/>
          </a:p>
        </p:txBody>
      </p:sp>
    </p:spTree>
    <p:extLst>
      <p:ext uri="{BB962C8B-B14F-4D97-AF65-F5344CB8AC3E}">
        <p14:creationId xmlns:p14="http://schemas.microsoft.com/office/powerpoint/2010/main" val="34198165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used for scoring, such as the grade the student received</a:t>
            </a:r>
            <a:r>
              <a:rPr lang="en-US" baseline="0" dirty="0" smtClean="0"/>
              <a:t> and </a:t>
            </a:r>
            <a:r>
              <a:rPr lang="en-US" dirty="0" smtClean="0"/>
              <a:t>the type and frequency of prompting, MUST be documented</a:t>
            </a:r>
            <a:r>
              <a:rPr lang="en-US" baseline="0" dirty="0" smtClean="0"/>
              <a:t> within the evidence.</a:t>
            </a:r>
            <a:endParaRPr lang="en-US" dirty="0"/>
          </a:p>
        </p:txBody>
      </p:sp>
      <p:sp>
        <p:nvSpPr>
          <p:cNvPr id="4" name="Slide Number Placeholder 3"/>
          <p:cNvSpPr>
            <a:spLocks noGrp="1"/>
          </p:cNvSpPr>
          <p:nvPr>
            <p:ph type="sldNum" sz="quarter" idx="10"/>
          </p:nvPr>
        </p:nvSpPr>
        <p:spPr/>
        <p:txBody>
          <a:bodyPr/>
          <a:lstStyle/>
          <a:p>
            <a:pPr>
              <a:defRPr/>
            </a:pPr>
            <a:fld id="{0877FF9D-74D6-4B01-81E4-471284A72EE7}"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29291104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remember that when entering the date, the Entry Sheet requires a four digit year.</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59</a:t>
            </a:fld>
            <a:endParaRPr lang="en-US" dirty="0"/>
          </a:p>
        </p:txBody>
      </p:sp>
    </p:spTree>
    <p:extLst>
      <p:ext uri="{BB962C8B-B14F-4D97-AF65-F5344CB8AC3E}">
        <p14:creationId xmlns:p14="http://schemas.microsoft.com/office/powerpoint/2010/main" val="4032161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portfolio is a collection of student work for each assessed</a:t>
            </a:r>
            <a:r>
              <a:rPr lang="en-US" baseline="0" dirty="0" smtClean="0"/>
              <a:t> </a:t>
            </a:r>
            <a:r>
              <a:rPr lang="en-US" dirty="0" smtClean="0"/>
              <a:t>content area that is compiled within a 3-ring binder.</a:t>
            </a:r>
          </a:p>
        </p:txBody>
      </p:sp>
      <p:sp>
        <p:nvSpPr>
          <p:cNvPr id="4" name="Slide Number Placeholder 3"/>
          <p:cNvSpPr>
            <a:spLocks noGrp="1"/>
          </p:cNvSpPr>
          <p:nvPr>
            <p:ph type="sldNum" sz="quarter" idx="10"/>
          </p:nvPr>
        </p:nvSpPr>
        <p:spPr/>
        <p:txBody>
          <a:bodyPr/>
          <a:lstStyle/>
          <a:p>
            <a:fld id="{E6530340-F5C0-43BA-9CC1-D63E860F355B}" type="slidenum">
              <a:rPr lang="en-US" smtClean="0"/>
              <a:t>6</a:t>
            </a:fld>
            <a:endParaRPr lang="en-US" dirty="0"/>
          </a:p>
        </p:txBody>
      </p:sp>
    </p:spTree>
    <p:extLst>
      <p:ext uri="{BB962C8B-B14F-4D97-AF65-F5344CB8AC3E}">
        <p14:creationId xmlns:p14="http://schemas.microsoft.com/office/powerpoint/2010/main" val="28820439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60</a:t>
            </a:fld>
            <a:endParaRPr lang="en-US" dirty="0"/>
          </a:p>
        </p:txBody>
      </p:sp>
    </p:spTree>
    <p:extLst>
      <p:ext uri="{BB962C8B-B14F-4D97-AF65-F5344CB8AC3E}">
        <p14:creationId xmlns:p14="http://schemas.microsoft.com/office/powerpoint/2010/main" val="32291554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Complete all necessary fields on both sides as required on the SDIF instruction page.</a:t>
            </a:r>
          </a:p>
          <a:p>
            <a:pPr eaLnBrk="1" hangingPunct="1"/>
            <a:r>
              <a:rPr lang="en-US" dirty="0" smtClean="0"/>
              <a:t>Place the SDIF under the clear, vinyl overlay on the front of the student’s binder. </a:t>
            </a:r>
          </a:p>
          <a:p>
            <a:pPr eaLnBrk="1" hangingPunct="1"/>
            <a:r>
              <a:rPr lang="en-US" dirty="0" smtClean="0"/>
              <a:t>Do not 3-hole punch, and do not place it inside the binder.</a:t>
            </a:r>
          </a:p>
          <a:p>
            <a:endParaRPr lang="en-US" b="1" dirty="0" smtClean="0"/>
          </a:p>
          <a:p>
            <a:endParaRPr lang="en-US" dirty="0" smtClean="0"/>
          </a:p>
        </p:txBody>
      </p:sp>
      <p:sp>
        <p:nvSpPr>
          <p:cNvPr id="4" name="Slide Number Placeholder 3"/>
          <p:cNvSpPr>
            <a:spLocks noGrp="1"/>
          </p:cNvSpPr>
          <p:nvPr>
            <p:ph type="sldNum" sz="quarter" idx="5"/>
          </p:nvPr>
        </p:nvSpPr>
        <p:spPr/>
        <p:txBody>
          <a:bodyPr/>
          <a:lstStyle/>
          <a:p>
            <a:pPr>
              <a:defRPr/>
            </a:pPr>
            <a:fld id="{80A6BF7A-6E91-47D7-9B1F-370988B30C28}" type="slidenum">
              <a:rPr lang="en-US" smtClean="0">
                <a:solidFill>
                  <a:prstClr val="black"/>
                </a:solidFill>
              </a:rPr>
              <a:pPr>
                <a:defRPr/>
              </a:pPr>
              <a:t>61</a:t>
            </a:fld>
            <a:endParaRPr lang="en-US" dirty="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62</a:t>
            </a:fld>
            <a:endParaRPr lang="en-US" dirty="0"/>
          </a:p>
        </p:txBody>
      </p:sp>
    </p:spTree>
    <p:extLst>
      <p:ext uri="{BB962C8B-B14F-4D97-AF65-F5344CB8AC3E}">
        <p14:creationId xmlns:p14="http://schemas.microsoft.com/office/powerpoint/2010/main" val="34436264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Complete all necessary fields on both sides as required on the SDIF instruction page.</a:t>
            </a:r>
          </a:p>
          <a:p>
            <a:pPr eaLnBrk="1" hangingPunct="1"/>
            <a:r>
              <a:rPr lang="en-US" dirty="0" smtClean="0"/>
              <a:t>Place the SDIF under the clear, vinyl overlay on the front of the student’s binder. </a:t>
            </a:r>
          </a:p>
          <a:p>
            <a:pPr eaLnBrk="1" hangingPunct="1"/>
            <a:r>
              <a:rPr lang="en-US" dirty="0" smtClean="0"/>
              <a:t>Do not 3-hole punch, and do not place it inside the binder.</a:t>
            </a:r>
          </a:p>
          <a:p>
            <a:pPr>
              <a:lnSpc>
                <a:spcPct val="80000"/>
              </a:lnSpc>
            </a:pPr>
            <a:endParaRPr lang="en-US" dirty="0" smtClean="0"/>
          </a:p>
          <a:p>
            <a:pPr>
              <a:lnSpc>
                <a:spcPct val="80000"/>
              </a:lnSpc>
            </a:pPr>
            <a:endParaRPr lang="en-US" dirty="0" smtClean="0"/>
          </a:p>
          <a:p>
            <a:pPr>
              <a:lnSpc>
                <a:spcPct val="80000"/>
              </a:lnSpc>
            </a:pPr>
            <a:r>
              <a:rPr lang="en-US" dirty="0" smtClean="0"/>
              <a:t>Be certain that the SDIF form marked </a:t>
            </a:r>
            <a:r>
              <a:rPr lang="en-US" b="1" i="1" dirty="0" smtClean="0">
                <a:solidFill>
                  <a:srgbClr val="CC6600"/>
                </a:solidFill>
              </a:rPr>
              <a:t>High School</a:t>
            </a:r>
            <a:r>
              <a:rPr lang="en-US" b="0" i="0" baseline="0" dirty="0" smtClean="0">
                <a:solidFill>
                  <a:schemeClr val="tx1"/>
                </a:solidFill>
              </a:rPr>
              <a:t> is only used for High School students.</a:t>
            </a:r>
          </a:p>
          <a:p>
            <a:pPr>
              <a:lnSpc>
                <a:spcPct val="80000"/>
              </a:lnSpc>
            </a:pPr>
            <a:endParaRPr lang="en-US" dirty="0" smtClean="0"/>
          </a:p>
        </p:txBody>
      </p:sp>
      <p:sp>
        <p:nvSpPr>
          <p:cNvPr id="4" name="Slide Number Placeholder 3"/>
          <p:cNvSpPr>
            <a:spLocks noGrp="1"/>
          </p:cNvSpPr>
          <p:nvPr>
            <p:ph type="sldNum" sz="quarter" idx="5"/>
          </p:nvPr>
        </p:nvSpPr>
        <p:spPr/>
        <p:txBody>
          <a:bodyPr/>
          <a:lstStyle/>
          <a:p>
            <a:pPr>
              <a:defRPr/>
            </a:pPr>
            <a:fld id="{9781C2DB-A7CA-4C38-9E48-C0C94FE6D1B2}" type="slidenum">
              <a:rPr lang="en-US" smtClean="0">
                <a:solidFill>
                  <a:prstClr val="black"/>
                </a:solidFill>
              </a:rPr>
              <a:pPr>
                <a:defRPr/>
              </a:pPr>
              <a:t>63</a:t>
            </a:fld>
            <a:endParaRPr lang="en-US" dirty="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a:t>
            </a:r>
            <a:r>
              <a:rPr lang="en-US" baseline="0" dirty="0" smtClean="0"/>
              <a:t> School students will be assessed on Coordinate Algebra and Analytic Geometry.</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64</a:t>
            </a:fld>
            <a:endParaRPr lang="en-US" dirty="0"/>
          </a:p>
        </p:txBody>
      </p:sp>
    </p:spTree>
    <p:extLst>
      <p:ext uri="{BB962C8B-B14F-4D97-AF65-F5344CB8AC3E}">
        <p14:creationId xmlns:p14="http://schemas.microsoft.com/office/powerpoint/2010/main" val="3740602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65</a:t>
            </a:fld>
            <a:endParaRPr lang="en-US" dirty="0"/>
          </a:p>
        </p:txBody>
      </p:sp>
    </p:spTree>
    <p:extLst>
      <p:ext uri="{BB962C8B-B14F-4D97-AF65-F5344CB8AC3E}">
        <p14:creationId xmlns:p14="http://schemas.microsoft.com/office/powerpoint/2010/main" val="37943294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66</a:t>
            </a:fld>
            <a:endParaRPr lang="en-US" dirty="0"/>
          </a:p>
        </p:txBody>
      </p:sp>
    </p:spTree>
    <p:extLst>
      <p:ext uri="{BB962C8B-B14F-4D97-AF65-F5344CB8AC3E}">
        <p14:creationId xmlns:p14="http://schemas.microsoft.com/office/powerpoint/2010/main" val="416723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encourage parents</a:t>
            </a:r>
            <a:r>
              <a:rPr lang="en-US" baseline="0" dirty="0" smtClean="0"/>
              <a:t> to sign the Release to Use Portfolio for Training form; however, the portfolio will be scored without a parent’s signature.</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67</a:t>
            </a:fld>
            <a:endParaRPr lang="en-US" dirty="0"/>
          </a:p>
        </p:txBody>
      </p:sp>
    </p:spTree>
    <p:extLst>
      <p:ext uri="{BB962C8B-B14F-4D97-AF65-F5344CB8AC3E}">
        <p14:creationId xmlns:p14="http://schemas.microsoft.com/office/powerpoint/2010/main" val="5155131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dirty="0" smtClean="0"/>
          </a:p>
          <a:p>
            <a:endParaRPr lang="en-US" dirty="0" smtClean="0"/>
          </a:p>
        </p:txBody>
      </p:sp>
      <p:sp>
        <p:nvSpPr>
          <p:cNvPr id="4" name="Slide Number Placeholder 3"/>
          <p:cNvSpPr>
            <a:spLocks noGrp="1"/>
          </p:cNvSpPr>
          <p:nvPr>
            <p:ph type="sldNum" sz="quarter" idx="5"/>
          </p:nvPr>
        </p:nvSpPr>
        <p:spPr/>
        <p:txBody>
          <a:bodyPr/>
          <a:lstStyle/>
          <a:p>
            <a:pPr>
              <a:defRPr/>
            </a:pPr>
            <a:fld id="{8EBEE3EA-664E-4066-B338-7104F0C24B8B}" type="slidenum">
              <a:rPr lang="en-US" smtClean="0">
                <a:solidFill>
                  <a:prstClr val="black"/>
                </a:solidFill>
              </a:rPr>
              <a:pPr>
                <a:defRPr/>
              </a:pPr>
              <a:t>68</a:t>
            </a:fld>
            <a:endParaRPr lang="en-US" dirty="0">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rPr>
              <a:t>The Validation Form can be found in the front pocket of the portfolio binder. It is a useful tool to help you ensure that all requirements have been met before you submit the portfolio. After completing the form, place it in the binder behind Divider 1, Student Information. Be certain that signatures have been obtained from both the person submitting the portfolio and the building administrator. This is an important step - the signatures validate the contents of the portfolio and attest that all procedures have been followed and the work is that of the student for whom you are submitting the portfolio.</a:t>
            </a:r>
          </a:p>
          <a:p>
            <a:endParaRPr lang="en-US" dirty="0" smtClean="0">
              <a:latin typeface="+mn-lt"/>
            </a:endParaRPr>
          </a:p>
          <a:p>
            <a:r>
              <a:rPr lang="en-US" b="1" dirty="0" smtClean="0">
                <a:latin typeface="+mn-lt"/>
              </a:rPr>
              <a:t>A signed Validation</a:t>
            </a:r>
            <a:r>
              <a:rPr lang="en-US" b="1" baseline="0" dirty="0" smtClean="0">
                <a:latin typeface="+mn-lt"/>
              </a:rPr>
              <a:t> Form must be submitted or the portfolio cannot be scored.</a:t>
            </a:r>
            <a:endParaRPr lang="en-US" b="1" dirty="0" smtClean="0">
              <a:latin typeface="+mn-lt"/>
            </a:endParaRPr>
          </a:p>
          <a:p>
            <a:endParaRPr lang="en-US" dirty="0" smtClean="0"/>
          </a:p>
        </p:txBody>
      </p:sp>
      <p:sp>
        <p:nvSpPr>
          <p:cNvPr id="4" name="Slide Number Placeholder 3"/>
          <p:cNvSpPr>
            <a:spLocks noGrp="1"/>
          </p:cNvSpPr>
          <p:nvPr>
            <p:ph type="sldNum" sz="quarter" idx="5"/>
          </p:nvPr>
        </p:nvSpPr>
        <p:spPr/>
        <p:txBody>
          <a:bodyPr/>
          <a:lstStyle/>
          <a:p>
            <a:pPr>
              <a:defRPr/>
            </a:pPr>
            <a:fld id="{59296392-B2B6-4822-84F0-6B0FC49B68C2}" type="slidenum">
              <a:rPr lang="en-US" smtClean="0">
                <a:solidFill>
                  <a:prstClr val="black"/>
                </a:solidFill>
              </a:rPr>
              <a:pPr>
                <a:defRPr/>
              </a:pPr>
              <a:t>69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a:t>
            </a:r>
            <a:r>
              <a:rPr lang="en-US" baseline="0" dirty="0" smtClean="0"/>
              <a:t> Ed. students are assessed on the same content standards as their gen. ed. peers, but they may access the standards at an entry level and prerequisite skills may be used.</a:t>
            </a:r>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7</a:t>
            </a:fld>
            <a:endParaRPr lang="en-US" dirty="0"/>
          </a:p>
        </p:txBody>
      </p:sp>
    </p:spTree>
    <p:extLst>
      <p:ext uri="{BB962C8B-B14F-4D97-AF65-F5344CB8AC3E}">
        <p14:creationId xmlns:p14="http://schemas.microsoft.com/office/powerpoint/2010/main" val="15781486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Release Form can be found in the front pocket of the portfolio binder. This release form is an important piece that allows portfolios containing photographic evidence to be used to train Georgia teachers. It is not required for scoring.</a:t>
            </a:r>
          </a:p>
          <a:p>
            <a:endParaRPr lang="en-US" dirty="0" smtClean="0"/>
          </a:p>
        </p:txBody>
      </p:sp>
      <p:sp>
        <p:nvSpPr>
          <p:cNvPr id="4" name="Slide Number Placeholder 3"/>
          <p:cNvSpPr>
            <a:spLocks noGrp="1"/>
          </p:cNvSpPr>
          <p:nvPr>
            <p:ph type="sldNum" sz="quarter" idx="5"/>
          </p:nvPr>
        </p:nvSpPr>
        <p:spPr/>
        <p:txBody>
          <a:bodyPr/>
          <a:lstStyle/>
          <a:p>
            <a:pPr>
              <a:defRPr/>
            </a:pPr>
            <a:fld id="{7DE12A9A-727E-4CC6-B4ED-B228311503CF}" type="slidenum">
              <a:rPr lang="en-US" smtClean="0">
                <a:solidFill>
                  <a:prstClr val="black"/>
                </a:solidFill>
              </a:rPr>
              <a:pPr>
                <a:defRPr/>
              </a:pPr>
              <a:t>70</a:t>
            </a:fld>
            <a:endParaRPr lang="en-US" dirty="0">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Two ELA entries must be submitted for all grades.</a:t>
            </a:r>
          </a:p>
        </p:txBody>
      </p:sp>
      <p:sp>
        <p:nvSpPr>
          <p:cNvPr id="4" name="Slide Number Placeholder 3"/>
          <p:cNvSpPr>
            <a:spLocks noGrp="1"/>
          </p:cNvSpPr>
          <p:nvPr>
            <p:ph type="sldNum" sz="quarter" idx="5"/>
          </p:nvPr>
        </p:nvSpPr>
        <p:spPr/>
        <p:txBody>
          <a:bodyPr/>
          <a:lstStyle/>
          <a:p>
            <a:pPr>
              <a:defRPr/>
            </a:pPr>
            <a:fld id="{3C305F20-0AE7-4048-82F0-4380137C0E33}" type="slidenum">
              <a:rPr lang="en-US" smtClean="0">
                <a:solidFill>
                  <a:prstClr val="black"/>
                </a:solidFill>
              </a:rPr>
              <a:pPr>
                <a:defRPr/>
              </a:pPr>
              <a:t>71</a:t>
            </a:fld>
            <a:endParaRPr lang="en-US" dirty="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Two mathematics entries must be submitted for all grades.</a:t>
            </a:r>
          </a:p>
        </p:txBody>
      </p:sp>
      <p:sp>
        <p:nvSpPr>
          <p:cNvPr id="4" name="Slide Number Placeholder 3"/>
          <p:cNvSpPr>
            <a:spLocks noGrp="1"/>
          </p:cNvSpPr>
          <p:nvPr>
            <p:ph type="sldNum" sz="quarter" idx="5"/>
          </p:nvPr>
        </p:nvSpPr>
        <p:spPr/>
        <p:txBody>
          <a:bodyPr/>
          <a:lstStyle/>
          <a:p>
            <a:pPr>
              <a:defRPr/>
            </a:pPr>
            <a:fld id="{81718676-3167-4B42-87E6-B126468C1A8D}" type="slidenum">
              <a:rPr lang="en-US" smtClean="0">
                <a:solidFill>
                  <a:prstClr val="black"/>
                </a:solidFill>
              </a:rPr>
              <a:pPr>
                <a:defRPr/>
              </a:pPr>
              <a:t>72</a:t>
            </a:fld>
            <a:endParaRPr lang="en-US" dirty="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One Science entry is submitted for students in grades 3-8.</a:t>
            </a:r>
          </a:p>
        </p:txBody>
      </p:sp>
      <p:sp>
        <p:nvSpPr>
          <p:cNvPr id="4" name="Slide Number Placeholder 3"/>
          <p:cNvSpPr>
            <a:spLocks noGrp="1"/>
          </p:cNvSpPr>
          <p:nvPr>
            <p:ph type="sldNum" sz="quarter" idx="5"/>
          </p:nvPr>
        </p:nvSpPr>
        <p:spPr/>
        <p:txBody>
          <a:bodyPr/>
          <a:lstStyle/>
          <a:p>
            <a:pPr>
              <a:defRPr/>
            </a:pPr>
            <a:fld id="{F8C04271-7235-4F0F-B90B-78DEE1BD8467}" type="slidenum">
              <a:rPr lang="en-US" smtClean="0">
                <a:solidFill>
                  <a:prstClr val="black"/>
                </a:solidFill>
              </a:rPr>
              <a:pPr>
                <a:defRPr/>
              </a:pPr>
              <a:t>73</a:t>
            </a:fld>
            <a:endParaRPr lang="en-US" dirty="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Two Science entries must be submitted for High School students.</a:t>
            </a:r>
          </a:p>
          <a:p>
            <a:endParaRPr lang="en-US" dirty="0" smtClean="0"/>
          </a:p>
          <a:p>
            <a:r>
              <a:rPr lang="en-US" dirty="0" smtClean="0"/>
              <a:t>Entry 1 is always BIOLOGY</a:t>
            </a:r>
          </a:p>
          <a:p>
            <a:r>
              <a:rPr lang="en-US" dirty="0" smtClean="0"/>
              <a:t>Entry 2 is</a:t>
            </a:r>
            <a:r>
              <a:rPr lang="en-US" baseline="0" dirty="0" smtClean="0"/>
              <a:t> always PHYSICAL SCIENCE</a:t>
            </a:r>
            <a:endParaRPr lang="en-US" dirty="0" smtClean="0"/>
          </a:p>
        </p:txBody>
      </p:sp>
      <p:sp>
        <p:nvSpPr>
          <p:cNvPr id="4" name="Slide Number Placeholder 3"/>
          <p:cNvSpPr>
            <a:spLocks noGrp="1"/>
          </p:cNvSpPr>
          <p:nvPr>
            <p:ph type="sldNum" sz="quarter" idx="5"/>
          </p:nvPr>
        </p:nvSpPr>
        <p:spPr/>
        <p:txBody>
          <a:bodyPr/>
          <a:lstStyle/>
          <a:p>
            <a:pPr>
              <a:defRPr/>
            </a:pPr>
            <a:fld id="{40642FDE-C138-464C-B465-C3BF33829CF8}" type="slidenum">
              <a:rPr lang="en-US" smtClean="0">
                <a:solidFill>
                  <a:prstClr val="black"/>
                </a:solidFill>
              </a:rPr>
              <a:pPr>
                <a:defRPr/>
              </a:pPr>
              <a:t>74</a:t>
            </a:fld>
            <a:endParaRPr lang="en-US" dirty="0">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One Science entry is submitted for students in grades 3-8.</a:t>
            </a:r>
          </a:p>
        </p:txBody>
      </p:sp>
      <p:sp>
        <p:nvSpPr>
          <p:cNvPr id="4" name="Slide Number Placeholder 3"/>
          <p:cNvSpPr>
            <a:spLocks noGrp="1"/>
          </p:cNvSpPr>
          <p:nvPr>
            <p:ph type="sldNum" sz="quarter" idx="5"/>
          </p:nvPr>
        </p:nvSpPr>
        <p:spPr/>
        <p:txBody>
          <a:bodyPr/>
          <a:lstStyle/>
          <a:p>
            <a:pPr>
              <a:defRPr/>
            </a:pPr>
            <a:fld id="{DD4C3FF6-7DAB-4507-A629-58E82D1CC9BF}" type="slidenum">
              <a:rPr lang="en-US" smtClean="0">
                <a:solidFill>
                  <a:prstClr val="black"/>
                </a:solidFill>
              </a:rPr>
              <a:pPr>
                <a:defRPr/>
              </a:pPr>
              <a:t>75</a:t>
            </a:fld>
            <a:endParaRPr lang="en-US" dirty="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Two Social Studies entries must be submitted for High School students.</a:t>
            </a:r>
          </a:p>
          <a:p>
            <a:endParaRPr lang="en-US" dirty="0" smtClean="0"/>
          </a:p>
          <a:p>
            <a:r>
              <a:rPr lang="en-US" dirty="0" smtClean="0"/>
              <a:t>Entry 1 is always</a:t>
            </a:r>
            <a:r>
              <a:rPr lang="en-US" baseline="0" dirty="0" smtClean="0"/>
              <a:t> U.S. HISTORY</a:t>
            </a:r>
          </a:p>
          <a:p>
            <a:r>
              <a:rPr lang="en-US" dirty="0" smtClean="0"/>
              <a:t>Entry 2 is always ECONOMICS</a:t>
            </a:r>
          </a:p>
          <a:p>
            <a:endParaRPr lang="en-US" dirty="0" smtClean="0"/>
          </a:p>
        </p:txBody>
      </p:sp>
      <p:sp>
        <p:nvSpPr>
          <p:cNvPr id="4" name="Slide Number Placeholder 3"/>
          <p:cNvSpPr>
            <a:spLocks noGrp="1"/>
          </p:cNvSpPr>
          <p:nvPr>
            <p:ph type="sldNum" sz="quarter" idx="5"/>
          </p:nvPr>
        </p:nvSpPr>
        <p:spPr/>
        <p:txBody>
          <a:bodyPr/>
          <a:lstStyle/>
          <a:p>
            <a:pPr>
              <a:defRPr/>
            </a:pPr>
            <a:fld id="{B1081EC1-96A7-4128-B9B5-3378D183E74F}" type="slidenum">
              <a:rPr lang="en-US" smtClean="0">
                <a:solidFill>
                  <a:prstClr val="black"/>
                </a:solidFill>
              </a:rPr>
              <a:pPr>
                <a:defRPr/>
              </a:pPr>
              <a:t>76</a:t>
            </a:fld>
            <a:endParaRPr lang="en-US" dirty="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13318" lvl="0" indent="-521868"/>
            <a:r>
              <a:rPr lang="en-US" dirty="0"/>
              <a:t>14 calendar days from Primary to Primary; Type of evidence is the best choice to clearly demonstrate the student response; Grade-appropriate materials</a:t>
            </a:r>
          </a:p>
          <a:p>
            <a:pPr marL="513318" lvl="0" indent="-521868"/>
            <a:r>
              <a:rPr lang="en-US" dirty="0"/>
              <a:t>Would someone else reading the documentation understand what the task was, its connection to the standard, </a:t>
            </a:r>
            <a:r>
              <a:rPr lang="en-US" dirty="0" smtClean="0"/>
              <a:t>and how </a:t>
            </a:r>
            <a:r>
              <a:rPr lang="en-US" dirty="0"/>
              <a:t>well the student performed?</a:t>
            </a:r>
          </a:p>
          <a:p>
            <a:endParaRPr lang="en-US" dirty="0" smtClean="0"/>
          </a:p>
        </p:txBody>
      </p:sp>
      <p:sp>
        <p:nvSpPr>
          <p:cNvPr id="4" name="Slide Number Placeholder 3"/>
          <p:cNvSpPr>
            <a:spLocks noGrp="1"/>
          </p:cNvSpPr>
          <p:nvPr>
            <p:ph type="sldNum" sz="quarter" idx="5"/>
          </p:nvPr>
        </p:nvSpPr>
        <p:spPr/>
        <p:txBody>
          <a:bodyPr/>
          <a:lstStyle/>
          <a:p>
            <a:pPr>
              <a:defRPr/>
            </a:pPr>
            <a:fld id="{A5C1315A-A3AE-47F0-BE59-C778E270EE54}" type="slidenum">
              <a:rPr lang="en-US" smtClean="0">
                <a:solidFill>
                  <a:prstClr val="black"/>
                </a:solidFill>
              </a:rPr>
              <a:pPr>
                <a:defRPr/>
              </a:pPr>
              <a:t>77</a:t>
            </a:fld>
            <a:endParaRPr lang="en-US" dirty="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78</a:t>
            </a:fld>
            <a:endParaRPr lang="en-US" dirty="0"/>
          </a:p>
        </p:txBody>
      </p:sp>
    </p:spTree>
    <p:extLst>
      <p:ext uri="{BB962C8B-B14F-4D97-AF65-F5344CB8AC3E}">
        <p14:creationId xmlns:p14="http://schemas.microsoft.com/office/powerpoint/2010/main" val="16056267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79</a:t>
            </a:fld>
            <a:endParaRPr lang="en-US" dirty="0"/>
          </a:p>
        </p:txBody>
      </p:sp>
    </p:spTree>
    <p:extLst>
      <p:ext uri="{BB962C8B-B14F-4D97-AF65-F5344CB8AC3E}">
        <p14:creationId xmlns:p14="http://schemas.microsoft.com/office/powerpoint/2010/main" val="158855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8</a:t>
            </a:fld>
            <a:endParaRPr lang="en-US" dirty="0"/>
          </a:p>
        </p:txBody>
      </p:sp>
    </p:spTree>
    <p:extLst>
      <p:ext uri="{BB962C8B-B14F-4D97-AF65-F5344CB8AC3E}">
        <p14:creationId xmlns:p14="http://schemas.microsoft.com/office/powerpoint/2010/main" val="3247410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80</a:t>
            </a:fld>
            <a:endParaRPr lang="en-US" dirty="0"/>
          </a:p>
        </p:txBody>
      </p:sp>
    </p:spTree>
    <p:extLst>
      <p:ext uri="{BB962C8B-B14F-4D97-AF65-F5344CB8AC3E}">
        <p14:creationId xmlns:p14="http://schemas.microsoft.com/office/powerpoint/2010/main" val="36213129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81</a:t>
            </a:fld>
            <a:endParaRPr lang="en-US" dirty="0"/>
          </a:p>
        </p:txBody>
      </p:sp>
    </p:spTree>
    <p:extLst>
      <p:ext uri="{BB962C8B-B14F-4D97-AF65-F5344CB8AC3E}">
        <p14:creationId xmlns:p14="http://schemas.microsoft.com/office/powerpoint/2010/main" val="26311177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link to Survey Monkey and will allow GAA affiliates to submit questions germane to the 2015 Fall Training Sessions. Questions will be answered in the final Fall Training Session. To gain access, please highlight the link, right click, and “Open hyperlink.” </a:t>
            </a:r>
            <a:endParaRPr lang="en-US" dirty="0"/>
          </a:p>
        </p:txBody>
      </p:sp>
      <p:sp>
        <p:nvSpPr>
          <p:cNvPr id="4" name="Slide Number Placeholder 3"/>
          <p:cNvSpPr>
            <a:spLocks noGrp="1"/>
          </p:cNvSpPr>
          <p:nvPr>
            <p:ph type="sldNum" sz="quarter" idx="10"/>
          </p:nvPr>
        </p:nvSpPr>
        <p:spPr/>
        <p:txBody>
          <a:bodyPr/>
          <a:lstStyle/>
          <a:p>
            <a:pPr>
              <a:defRPr/>
            </a:pPr>
            <a:fld id="{E941A933-8336-4CB5-BF3F-57A2F0F37D80}" type="slidenum">
              <a:rPr lang="en-US" smtClean="0"/>
              <a:pPr>
                <a:defRPr/>
              </a:pPr>
              <a:t>82</a:t>
            </a:fld>
            <a:endParaRPr lang="en-US" dirty="0"/>
          </a:p>
        </p:txBody>
      </p:sp>
    </p:spTree>
    <p:extLst>
      <p:ext uri="{BB962C8B-B14F-4D97-AF65-F5344CB8AC3E}">
        <p14:creationId xmlns:p14="http://schemas.microsoft.com/office/powerpoint/2010/main" val="290404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GAA</a:t>
            </a:r>
            <a:r>
              <a:rPr lang="en-US" baseline="0" dirty="0" smtClean="0"/>
              <a:t> Blueprint starts on p.93 and the Standards start on p.105 in the 2015-2016 Examiner’s Manual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09607A-F592-4AC4-9857-E8FB4B02BF2A}" type="slidenum">
              <a:rPr lang="en-US" smtClean="0"/>
              <a:pPr>
                <a:defRPr/>
              </a:pPr>
              <a:t>9</a:t>
            </a:fld>
            <a:endParaRPr lang="en-US" dirty="0"/>
          </a:p>
        </p:txBody>
      </p:sp>
    </p:spTree>
    <p:extLst>
      <p:ext uri="{BB962C8B-B14F-4D97-AF65-F5344CB8AC3E}">
        <p14:creationId xmlns:p14="http://schemas.microsoft.com/office/powerpoint/2010/main" val="3615740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8/20/2015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0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8/20/2015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8/20/2015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8/20/2015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323512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5" name="Picture 1" descr="Slide12.jpg"/>
          <p:cNvPicPr>
            <a:picLocks noChangeAspect="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533400" y="985789"/>
            <a:ext cx="8001000" cy="673395"/>
          </a:xfrm>
          <a:prstGeom prst="rect">
            <a:avLst/>
          </a:prstGeom>
        </p:spPr>
        <p:txBody>
          <a:bodyPr/>
          <a:lstStyle>
            <a:lvl1pPr>
              <a:defRPr sz="3600" baseline="0">
                <a:solidFill>
                  <a:srgbClr val="0167B4"/>
                </a:solidFill>
                <a:latin typeface="Helvetica"/>
              </a:defRPr>
            </a:lvl1pPr>
          </a:lstStyle>
          <a:p>
            <a:r>
              <a:rPr lang="en-US" smtClean="0"/>
              <a:t>Click to edit Master title style</a:t>
            </a:r>
            <a:endParaRPr lang="en-US" dirty="0"/>
          </a:p>
        </p:txBody>
      </p:sp>
      <p:sp>
        <p:nvSpPr>
          <p:cNvPr id="4" name="Subtitle 1"/>
          <p:cNvSpPr>
            <a:spLocks noGrp="1"/>
          </p:cNvSpPr>
          <p:nvPr>
            <p:ph type="subTitle" idx="1"/>
          </p:nvPr>
        </p:nvSpPr>
        <p:spPr>
          <a:xfrm>
            <a:off x="533400" y="1748170"/>
            <a:ext cx="8001000" cy="2895600"/>
          </a:xfrm>
          <a:prstGeom prst="rect">
            <a:avLst/>
          </a:prstGeom>
        </p:spPr>
        <p:txBody>
          <a:bodyPr/>
          <a:lstStyle>
            <a:lvl1pPr>
              <a:buClr>
                <a:srgbClr val="90B438"/>
              </a:buClr>
              <a:defRPr sz="2400">
                <a:solidFill>
                  <a:schemeClr val="tx1">
                    <a:lumMod val="75000"/>
                    <a:lumOff val="25000"/>
                  </a:schemeClr>
                </a:solidFill>
                <a:latin typeface="Helvetica"/>
              </a:defRPr>
            </a:lvl1pPr>
          </a:lstStyle>
          <a:p>
            <a:r>
              <a:rPr lang="en-US" smtClean="0"/>
              <a:t>Click to edit Master subtitle style</a:t>
            </a:r>
            <a:endParaRPr lang="en-US" dirty="0"/>
          </a:p>
        </p:txBody>
      </p:sp>
      <p:sp>
        <p:nvSpPr>
          <p:cNvPr id="6" name="Rectangle 5"/>
          <p:cNvSpPr>
            <a:spLocks noGrp="1" noChangeArrowheads="1"/>
          </p:cNvSpPr>
          <p:nvPr>
            <p:ph type="dt" sz="half" idx="10"/>
          </p:nvPr>
        </p:nvSpPr>
        <p:spPr bwMode="auto">
          <a:xfrm>
            <a:off x="457200" y="6245225"/>
            <a:ext cx="2133600" cy="476250"/>
          </a:xfrm>
          <a:extLst/>
        </p:spPr>
        <p:txBody>
          <a:bodyPr wrap="square" numCol="1" anchor="t" anchorCtr="0" compatLnSpc="1">
            <a:prstTxWarp prst="textNoShape">
              <a:avLst/>
            </a:prstTxWarp>
          </a:bodyPr>
          <a:lstStyle>
            <a:lvl1pPr>
              <a:defRPr sz="1400">
                <a:latin typeface="Calibri" pitchFamily="34" charset="0"/>
              </a:defRPr>
            </a:lvl1pPr>
          </a:lstStyle>
          <a:p>
            <a:pPr>
              <a:defRPr/>
            </a:pPr>
            <a:fld id="{668BF46B-A967-46F2-8E36-E7B7E9B73E26}" type="datetime1">
              <a:rPr lang="en-US"/>
              <a:pPr>
                <a:defRPr/>
              </a:pPr>
              <a:t>8/20/2015</a:t>
            </a:fld>
            <a:endParaRPr lang="en-US" dirty="0"/>
          </a:p>
        </p:txBody>
      </p:sp>
      <p:sp>
        <p:nvSpPr>
          <p:cNvPr id="7" name="Rectangle 6"/>
          <p:cNvSpPr>
            <a:spLocks noGrp="1" noChangeArrowheads="1"/>
          </p:cNvSpPr>
          <p:nvPr>
            <p:ph type="sldNum" sz="quarter" idx="11"/>
          </p:nvPr>
        </p:nvSpPr>
        <p:spPr bwMode="auto">
          <a:xfrm>
            <a:off x="7010400" y="6245225"/>
            <a:ext cx="2133600" cy="476250"/>
          </a:xfrm>
          <a:extLst/>
        </p:spPr>
        <p:txBody>
          <a:bodyPr wrap="square" numCol="1" anchor="t" anchorCtr="0" compatLnSpc="1">
            <a:prstTxWarp prst="textNoShape">
              <a:avLst/>
            </a:prstTxWarp>
          </a:bodyPr>
          <a:lstStyle>
            <a:lvl1pPr algn="r">
              <a:defRPr sz="1400">
                <a:latin typeface="Calibri" pitchFamily="34" charset="0"/>
              </a:defRPr>
            </a:lvl1pPr>
          </a:lstStyle>
          <a:p>
            <a:pPr>
              <a:defRPr/>
            </a:pPr>
            <a:fld id="{C9D1066F-85EC-4551-B94D-9948A7AA1AEF}" type="slidenum">
              <a:rPr lang="en-US"/>
              <a:pPr>
                <a:defRPr/>
              </a:pPr>
              <a:t>‹#›</a:t>
            </a:fld>
            <a:endParaRPr lang="en-US" dirty="0"/>
          </a:p>
        </p:txBody>
      </p:sp>
    </p:spTree>
    <p:extLst>
      <p:ext uri="{BB962C8B-B14F-4D97-AF65-F5344CB8AC3E}">
        <p14:creationId xmlns:p14="http://schemas.microsoft.com/office/powerpoint/2010/main" val="2551509128"/>
      </p:ext>
    </p:extLst>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731520" y="463754"/>
            <a:ext cx="6316630" cy="535531"/>
          </a:xfrm>
        </p:spPr>
        <p:txBody>
          <a:bodyPr>
            <a:spAutoFit/>
          </a:bodyPr>
          <a:lstStyle>
            <a:lvl1pPr>
              <a:defRPr sz="3200">
                <a:latin typeface="Georg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8/20/2015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8/20/2015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2" name="Title 1"/>
          <p:cNvSpPr>
            <a:spLocks noGrp="1"/>
          </p:cNvSpPr>
          <p:nvPr>
            <p:ph type="title"/>
          </p:nvPr>
        </p:nvSpPr>
        <p:spPr>
          <a:xfrm>
            <a:off x="731520" y="365760"/>
            <a:ext cx="6316630" cy="73152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602332"/>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602332"/>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8/20/2015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731520" y="365760"/>
            <a:ext cx="6318504" cy="73152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06732"/>
            <a:ext cx="3868340" cy="82391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430644"/>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06732"/>
            <a:ext cx="3887391" cy="82391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430644"/>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8/20/2015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731520" y="365760"/>
            <a:ext cx="6316630" cy="731520"/>
          </a:xfrm>
        </p:spPr>
        <p:txBody>
          <a:bodyPr/>
          <a:lstStyle/>
          <a:p>
            <a:r>
              <a:rPr lang="en-US" dirty="0"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8/20/2015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81D28A-6477-4EA0-9A4C-03300D2262AB}" type="datetime1">
              <a:rPr lang="en-US" smtClean="0"/>
              <a:t>8/20/2015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3E4CEF-BB1E-48C7-AE93-F39F6AA99AD7}" type="slidenum">
              <a:rPr lang="en-US" smtClean="0"/>
              <a:pPr/>
              <a:t>‹#›</a:t>
            </a:fld>
            <a:endParaRPr lang="en-US" dirty="0"/>
          </a:p>
        </p:txBody>
      </p:sp>
    </p:spTree>
    <p:extLst>
      <p:ext uri="{BB962C8B-B14F-4D97-AF65-F5344CB8AC3E}">
        <p14:creationId xmlns:p14="http://schemas.microsoft.com/office/powerpoint/2010/main" val="150178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81D28A-6477-4EA0-9A4C-03300D2262AB}" type="datetime1">
              <a:rPr lang="en-US" smtClean="0"/>
              <a:t>8/20/2015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3E4CEF-BB1E-48C7-AE93-F39F6AA99AD7}" type="slidenum">
              <a:rPr lang="en-US" smtClean="0"/>
              <a:pPr/>
              <a:t>‹#›</a:t>
            </a:fld>
            <a:endParaRPr lang="en-US" dirty="0"/>
          </a:p>
        </p:txBody>
      </p:sp>
    </p:spTree>
    <p:extLst>
      <p:ext uri="{BB962C8B-B14F-4D97-AF65-F5344CB8AC3E}">
        <p14:creationId xmlns:p14="http://schemas.microsoft.com/office/powerpoint/2010/main" val="189461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06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1" name="Picture 10"/>
          <p:cNvPicPr>
            <a:picLocks noChangeAspect="1"/>
          </p:cNvPicPr>
          <p:nvPr/>
        </p:nvPicPr>
        <p:blipFill>
          <a:blip r:embed="rId17"/>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1520" y="463754"/>
            <a:ext cx="6316630" cy="535531"/>
          </a:xfrm>
          <a:prstGeom prst="rect">
            <a:avLst/>
          </a:prstGeom>
        </p:spPr>
        <p:txBody>
          <a:bodyPr vert="horz" lIns="91440" tIns="45720" rIns="91440" bIns="45720" rtlCol="0" anchor="ctr">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5731" y="1610243"/>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8/20/2015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8"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4" r:id="rId7"/>
    <p:sldLayoutId id="2147483673" r:id="rId8"/>
    <p:sldLayoutId id="2147483667" r:id="rId9"/>
    <p:sldLayoutId id="2147483675" r:id="rId10"/>
    <p:sldLayoutId id="2147483668" r:id="rId11"/>
    <p:sldLayoutId id="2147483669" r:id="rId12"/>
    <p:sldLayoutId id="2147483670" r:id="rId13"/>
    <p:sldLayoutId id="2147483671" r:id="rId14"/>
    <p:sldLayoutId id="2147483672" r:id="rId15"/>
  </p:sldLayoutIdLst>
  <p:hf hdr="0" ftr="0"/>
  <p:txStyles>
    <p:titleStyle>
      <a:lvl1pPr algn="l" defTabSz="914400" rtl="0" eaLnBrk="1" latinLnBrk="0" hangingPunct="1">
        <a:lnSpc>
          <a:spcPct val="90000"/>
        </a:lnSpc>
        <a:spcBef>
          <a:spcPct val="0"/>
        </a:spcBef>
        <a:buNone/>
        <a:defRPr sz="3200" b="1" kern="1200">
          <a:solidFill>
            <a:schemeClr val="tx1"/>
          </a:solidFill>
          <a:latin typeface="Georgia"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Presentation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GAA-Resources.asp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mailto:sharshaw@doe.k12.ga.us" TargetMode="External"/><Relationship Id="rId2" Type="http://schemas.openxmlformats.org/officeDocument/2006/relationships/notesSlide" Target="../notesSlides/notesSlide80.xml"/><Relationship Id="rId1" Type="http://schemas.openxmlformats.org/officeDocument/2006/relationships/slideLayout" Target="../slideLayouts/slideLayout9.xml"/><Relationship Id="rId4" Type="http://schemas.openxmlformats.org/officeDocument/2006/relationships/hyperlink" Target="mailto:kharshaw@doe.k12.ga.us"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hyperlink" Target="https://www.surveymonkey.com/r/2015falltrainingqanda" TargetMode="External"/><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ctrTitle"/>
          </p:nvPr>
        </p:nvSpPr>
        <p:spPr>
          <a:xfrm>
            <a:off x="678656" y="3970224"/>
            <a:ext cx="7772400" cy="2387600"/>
          </a:xfrm>
          <a:noFill/>
        </p:spPr>
        <p:txBody>
          <a:bodyPr>
            <a:normAutofit fontScale="90000"/>
          </a:bodyPr>
          <a:lstStyle/>
          <a:p>
            <a:r>
              <a:rPr lang="en-US" sz="5300" dirty="0" smtClean="0">
                <a:latin typeface="Georgia" pitchFamily="18" charset="0"/>
              </a:rPr>
              <a:t>Georgia Alternate Assessment</a:t>
            </a:r>
            <a:r>
              <a:rPr lang="en-US" sz="5300" dirty="0" smtClean="0"/>
              <a:t/>
            </a:r>
            <a:br>
              <a:rPr lang="en-US" sz="5300" dirty="0" smtClean="0"/>
            </a:br>
            <a:r>
              <a:rPr lang="en-US" sz="1100" dirty="0" smtClean="0">
                <a:latin typeface="Georgia" pitchFamily="18" charset="0"/>
              </a:rPr>
              <a:t/>
            </a:r>
            <a:br>
              <a:rPr lang="en-US" sz="1100" dirty="0" smtClean="0">
                <a:latin typeface="Georgia" pitchFamily="18" charset="0"/>
              </a:rPr>
            </a:br>
            <a:r>
              <a:rPr lang="en-US" sz="1100" dirty="0" smtClean="0">
                <a:latin typeface="Georgia" pitchFamily="18" charset="0"/>
              </a:rPr>
              <a:t/>
            </a:r>
            <a:br>
              <a:rPr lang="en-US" sz="1100" dirty="0" smtClean="0">
                <a:latin typeface="Georgia" pitchFamily="18" charset="0"/>
              </a:rPr>
            </a:br>
            <a:r>
              <a:rPr lang="en-US" sz="1100" dirty="0">
                <a:latin typeface="Georgia" pitchFamily="18" charset="0"/>
              </a:rPr>
              <a:t/>
            </a:r>
            <a:br>
              <a:rPr lang="en-US" sz="1100" dirty="0">
                <a:latin typeface="Georgia" pitchFamily="18" charset="0"/>
              </a:rPr>
            </a:br>
            <a:r>
              <a:rPr lang="en-US" sz="1100" dirty="0" smtClean="0">
                <a:latin typeface="Georgia" pitchFamily="18" charset="0"/>
              </a:rPr>
              <a:t/>
            </a:r>
            <a:br>
              <a:rPr lang="en-US" sz="1100" dirty="0" smtClean="0">
                <a:latin typeface="Georgia" pitchFamily="18" charset="0"/>
              </a:rPr>
            </a:br>
            <a:r>
              <a:rPr lang="en-US" sz="3600" dirty="0" smtClean="0">
                <a:latin typeface="Georgia" pitchFamily="18" charset="0"/>
              </a:rPr>
              <a:t>Understanding the Basics </a:t>
            </a:r>
            <a:br>
              <a:rPr lang="en-US" sz="3600" dirty="0" smtClean="0">
                <a:latin typeface="Georgia" pitchFamily="18" charset="0"/>
              </a:rPr>
            </a:br>
            <a:r>
              <a:rPr lang="en-US" sz="3600" dirty="0" smtClean="0">
                <a:latin typeface="Georgia" pitchFamily="18" charset="0"/>
              </a:rPr>
              <a:t>of the GAA</a:t>
            </a:r>
            <a:r>
              <a:rPr lang="en-US" sz="3100" dirty="0" smtClean="0">
                <a:latin typeface="Georgia" pitchFamily="18" charset="0"/>
              </a:rPr>
              <a:t/>
            </a:r>
            <a:br>
              <a:rPr lang="en-US" sz="3100" dirty="0" smtClean="0">
                <a:latin typeface="Georgia" pitchFamily="18" charset="0"/>
              </a:rPr>
            </a:br>
            <a:r>
              <a:rPr lang="en-US" sz="1200" dirty="0" smtClean="0">
                <a:latin typeface="Georgia" pitchFamily="18" charset="0"/>
              </a:rPr>
              <a:t/>
            </a:r>
            <a:br>
              <a:rPr lang="en-US" sz="1200" dirty="0" smtClean="0">
                <a:latin typeface="Georgia" pitchFamily="18" charset="0"/>
              </a:rPr>
            </a:br>
            <a:r>
              <a:rPr lang="en-US" sz="1800" dirty="0" smtClean="0">
                <a:ea typeface="ＭＳ Ｐゴシック" pitchFamily="34" charset="-128"/>
              </a:rPr>
              <a:t/>
            </a:r>
            <a:br>
              <a:rPr lang="en-US" sz="1800" dirty="0" smtClean="0">
                <a:ea typeface="ＭＳ Ｐゴシック" pitchFamily="34" charset="-128"/>
              </a:rPr>
            </a:br>
            <a:r>
              <a:rPr lang="en-US" sz="3100" dirty="0" smtClean="0">
                <a:latin typeface="Georgia" pitchFamily="18" charset="0"/>
              </a:rPr>
              <a:t>Session 3</a:t>
            </a:r>
            <a:r>
              <a:rPr lang="en-US" sz="2700" dirty="0" smtClean="0">
                <a:latin typeface="Georgia" pitchFamily="18" charset="0"/>
              </a:rPr>
              <a:t/>
            </a:r>
            <a:br>
              <a:rPr lang="en-US" sz="2700" dirty="0" smtClean="0">
                <a:latin typeface="Georgia" pitchFamily="18" charset="0"/>
              </a:rPr>
            </a:br>
            <a:r>
              <a:rPr lang="en-US" sz="2800" dirty="0"/>
              <a:t/>
            </a:r>
            <a:br>
              <a:rPr lang="en-US" sz="2800" dirty="0"/>
            </a:br>
            <a:r>
              <a:rPr lang="en-US" sz="2800" dirty="0" smtClean="0"/>
              <a:t/>
            </a:r>
            <a:br>
              <a:rPr lang="en-US" sz="2800" dirty="0" smtClean="0"/>
            </a:br>
            <a:r>
              <a:rPr lang="en-US" sz="1800" dirty="0"/>
              <a:t/>
            </a:r>
            <a:br>
              <a:rPr lang="en-US" sz="1800" dirty="0"/>
            </a:br>
            <a:endParaRPr lang="en-US" sz="2400" b="0" dirty="0" smtClean="0">
              <a:solidFill>
                <a:srgbClr val="CC6600"/>
              </a:solidFill>
              <a:latin typeface="Georgia" pitchFamily="18" charset="0"/>
            </a:endParaRPr>
          </a:p>
        </p:txBody>
      </p:sp>
      <p:sp>
        <p:nvSpPr>
          <p:cNvPr id="7171" name="Text Box 4"/>
          <p:cNvSpPr txBox="1">
            <a:spLocks noChangeArrowheads="1"/>
          </p:cNvSpPr>
          <p:nvPr/>
        </p:nvSpPr>
        <p:spPr bwMode="auto">
          <a:xfrm>
            <a:off x="1887538" y="5826125"/>
            <a:ext cx="53546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dirty="0"/>
          </a:p>
        </p:txBody>
      </p:sp>
    </p:spTree>
    <p:extLst>
      <p:ext uri="{BB962C8B-B14F-4D97-AF65-F5344CB8AC3E}">
        <p14:creationId xmlns:p14="http://schemas.microsoft.com/office/powerpoint/2010/main" val="32018526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n-US" dirty="0" smtClean="0"/>
              <a:t>Content Standards and Elements/Indicators</a:t>
            </a:r>
          </a:p>
        </p:txBody>
      </p:sp>
      <p:sp>
        <p:nvSpPr>
          <p:cNvPr id="17410" name="Content Placeholder 2"/>
          <p:cNvSpPr>
            <a:spLocks noGrp="1"/>
          </p:cNvSpPr>
          <p:nvPr>
            <p:ph idx="1"/>
          </p:nvPr>
        </p:nvSpPr>
        <p:spPr/>
        <p:txBody>
          <a:bodyPr/>
          <a:lstStyle/>
          <a:p>
            <a:r>
              <a:rPr lang="en-US" dirty="0" smtClean="0"/>
              <a:t>The state’s content standards are the goals for instruction, learning, and assessment in each of the four content areas (English Language Arts, Mathematics, Science, and Social Studies).</a:t>
            </a:r>
          </a:p>
          <a:p>
            <a:r>
              <a:rPr lang="en-US" dirty="0" smtClean="0"/>
              <a:t>Elements/indicators are the specific concepts and skills that make up the state’s content standards.</a:t>
            </a:r>
          </a:p>
          <a:p>
            <a:r>
              <a:rPr lang="en-US" dirty="0" smtClean="0"/>
              <a:t>The content standard and element/indicator descriptions, by grade, can be found in Appendix E of the </a:t>
            </a:r>
            <a:r>
              <a:rPr lang="en-US" i="1" dirty="0" smtClean="0"/>
              <a:t>GAA Examiner's Manual, 2015-2016</a:t>
            </a:r>
            <a:r>
              <a:rPr lang="en-US" dirty="0" smtClean="0"/>
              <a:t>.</a:t>
            </a:r>
          </a:p>
        </p:txBody>
      </p:sp>
      <p:sp>
        <p:nvSpPr>
          <p:cNvPr id="4" name="Slide Number Placeholder 3"/>
          <p:cNvSpPr>
            <a:spLocks noGrp="1"/>
          </p:cNvSpPr>
          <p:nvPr>
            <p:ph type="sldNum" sz="quarter" idx="4"/>
          </p:nvPr>
        </p:nvSpPr>
        <p:spPr/>
        <p:txBody>
          <a:bodyPr/>
          <a:lstStyle/>
          <a:p>
            <a:fld id="{723FD1AE-DFC9-402D-882A-1FCD91E75331}" type="slidenum">
              <a:rPr lang="en-US" smtClean="0"/>
              <a:pPr/>
              <a:t>10</a:t>
            </a:fld>
            <a:endParaRPr lang="en-US" dirty="0"/>
          </a:p>
        </p:txBody>
      </p:sp>
    </p:spTree>
    <p:extLst>
      <p:ext uri="{BB962C8B-B14F-4D97-AF65-F5344CB8AC3E}">
        <p14:creationId xmlns:p14="http://schemas.microsoft.com/office/powerpoint/2010/main" val="1581175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a:defRPr/>
            </a:pPr>
            <a:fld id="{D4D26F0E-44FF-498E-AC64-0C6ACA733CE5}" type="slidenum">
              <a:rPr lang="en-US" smtClean="0"/>
              <a:pPr>
                <a:defRPr/>
              </a:pPr>
              <a:t>11</a:t>
            </a:fld>
            <a:endParaRPr lang="en-US" dirty="0"/>
          </a:p>
        </p:txBody>
      </p:sp>
      <p:sp>
        <p:nvSpPr>
          <p:cNvPr id="16388" name="TextBox 1"/>
          <p:cNvSpPr txBox="1">
            <a:spLocks noChangeArrowheads="1"/>
          </p:cNvSpPr>
          <p:nvPr/>
        </p:nvSpPr>
        <p:spPr bwMode="auto">
          <a:xfrm>
            <a:off x="731520" y="439132"/>
            <a:ext cx="63185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smtClean="0">
                <a:latin typeface="Georgia" panose="02040502050405020303" pitchFamily="18" charset="0"/>
              </a:rPr>
              <a:t>2015-2016 </a:t>
            </a:r>
            <a:r>
              <a:rPr lang="en-US" sz="3200" b="1" dirty="0">
                <a:latin typeface="Georgia" panose="02040502050405020303" pitchFamily="18" charset="0"/>
              </a:rPr>
              <a:t>Blueprint</a:t>
            </a:r>
          </a:p>
        </p:txBody>
      </p:sp>
      <p:sp>
        <p:nvSpPr>
          <p:cNvPr id="16389" name="TextBox 1"/>
          <p:cNvSpPr txBox="1">
            <a:spLocks noChangeArrowheads="1"/>
          </p:cNvSpPr>
          <p:nvPr/>
        </p:nvSpPr>
        <p:spPr bwMode="auto">
          <a:xfrm>
            <a:off x="731520" y="1005840"/>
            <a:ext cx="490118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Example: </a:t>
            </a:r>
            <a:r>
              <a:rPr lang="en-US" dirty="0" smtClean="0"/>
              <a:t>Kindergarten </a:t>
            </a:r>
            <a:r>
              <a:rPr lang="en-US" dirty="0"/>
              <a:t>Blueprint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24" y="1873955"/>
            <a:ext cx="8785014" cy="398392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761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a:defRPr/>
            </a:pPr>
            <a:fld id="{D4D26F0E-44FF-498E-AC64-0C6ACA733CE5}" type="slidenum">
              <a:rPr lang="en-US" smtClean="0"/>
              <a:pPr>
                <a:defRPr/>
              </a:pPr>
              <a:t>12</a:t>
            </a:fld>
            <a:endParaRPr lang="en-US" dirty="0"/>
          </a:p>
        </p:txBody>
      </p:sp>
      <p:sp>
        <p:nvSpPr>
          <p:cNvPr id="16388" name="TextBox 1"/>
          <p:cNvSpPr txBox="1">
            <a:spLocks noChangeArrowheads="1"/>
          </p:cNvSpPr>
          <p:nvPr/>
        </p:nvSpPr>
        <p:spPr bwMode="auto">
          <a:xfrm>
            <a:off x="731520" y="439132"/>
            <a:ext cx="63185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smtClean="0">
                <a:latin typeface="Georgia" panose="02040502050405020303" pitchFamily="18" charset="0"/>
              </a:rPr>
              <a:t>2015-2016 </a:t>
            </a:r>
            <a:r>
              <a:rPr lang="en-US" sz="3200" b="1" dirty="0">
                <a:latin typeface="Georgia" panose="02040502050405020303" pitchFamily="18" charset="0"/>
              </a:rPr>
              <a:t>Blueprint</a:t>
            </a:r>
          </a:p>
        </p:txBody>
      </p:sp>
      <p:sp>
        <p:nvSpPr>
          <p:cNvPr id="16389" name="TextBox 1"/>
          <p:cNvSpPr txBox="1">
            <a:spLocks noChangeArrowheads="1"/>
          </p:cNvSpPr>
          <p:nvPr/>
        </p:nvSpPr>
        <p:spPr bwMode="auto">
          <a:xfrm>
            <a:off x="731520" y="1005840"/>
            <a:ext cx="490118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Example: Grade </a:t>
            </a:r>
            <a:r>
              <a:rPr lang="en-US" dirty="0" smtClean="0"/>
              <a:t>4 </a:t>
            </a:r>
            <a:r>
              <a:rPr lang="en-US" dirty="0"/>
              <a:t>Blueprint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72" y="1555126"/>
            <a:ext cx="7579605" cy="4752785"/>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137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a:defRPr/>
            </a:pPr>
            <a:fld id="{D4D26F0E-44FF-498E-AC64-0C6ACA733CE5}" type="slidenum">
              <a:rPr lang="en-US" smtClean="0"/>
              <a:pPr>
                <a:defRPr/>
              </a:pPr>
              <a:t>13</a:t>
            </a:fld>
            <a:endParaRPr lang="en-US" dirty="0"/>
          </a:p>
        </p:txBody>
      </p:sp>
      <p:sp>
        <p:nvSpPr>
          <p:cNvPr id="16388" name="TextBox 1"/>
          <p:cNvSpPr txBox="1">
            <a:spLocks noChangeArrowheads="1"/>
          </p:cNvSpPr>
          <p:nvPr/>
        </p:nvSpPr>
        <p:spPr bwMode="auto">
          <a:xfrm>
            <a:off x="731520" y="439132"/>
            <a:ext cx="63185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smtClean="0">
                <a:latin typeface="Georgia" panose="02040502050405020303" pitchFamily="18" charset="0"/>
              </a:rPr>
              <a:t>2015-2016 </a:t>
            </a:r>
            <a:r>
              <a:rPr lang="en-US" sz="3200" b="1" dirty="0">
                <a:latin typeface="Georgia" panose="02040502050405020303" pitchFamily="18" charset="0"/>
              </a:rPr>
              <a:t>Blueprint</a:t>
            </a:r>
          </a:p>
        </p:txBody>
      </p:sp>
      <p:sp>
        <p:nvSpPr>
          <p:cNvPr id="16389" name="TextBox 1"/>
          <p:cNvSpPr txBox="1">
            <a:spLocks noChangeArrowheads="1"/>
          </p:cNvSpPr>
          <p:nvPr/>
        </p:nvSpPr>
        <p:spPr bwMode="auto">
          <a:xfrm>
            <a:off x="731520" y="1005202"/>
            <a:ext cx="4896182" cy="37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Example: </a:t>
            </a:r>
            <a:r>
              <a:rPr lang="en-US" dirty="0" smtClean="0"/>
              <a:t>High School Blueprint, page 1</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54" y="1659329"/>
            <a:ext cx="8689790" cy="4185003"/>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6342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a:defRPr/>
            </a:pPr>
            <a:fld id="{D4D26F0E-44FF-498E-AC64-0C6ACA733CE5}" type="slidenum">
              <a:rPr lang="en-US" smtClean="0"/>
              <a:pPr>
                <a:defRPr/>
              </a:pPr>
              <a:t>14</a:t>
            </a:fld>
            <a:endParaRPr lang="en-US" dirty="0"/>
          </a:p>
        </p:txBody>
      </p:sp>
      <p:sp>
        <p:nvSpPr>
          <p:cNvPr id="16388" name="TextBox 1"/>
          <p:cNvSpPr txBox="1">
            <a:spLocks noChangeArrowheads="1"/>
          </p:cNvSpPr>
          <p:nvPr/>
        </p:nvSpPr>
        <p:spPr bwMode="auto">
          <a:xfrm>
            <a:off x="731520" y="439132"/>
            <a:ext cx="63185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smtClean="0">
                <a:latin typeface="Georgia" panose="02040502050405020303" pitchFamily="18" charset="0"/>
              </a:rPr>
              <a:t>2015-2016 </a:t>
            </a:r>
            <a:r>
              <a:rPr lang="en-US" sz="3200" b="1" dirty="0">
                <a:latin typeface="Georgia" panose="02040502050405020303" pitchFamily="18" charset="0"/>
              </a:rPr>
              <a:t>Blueprint</a:t>
            </a:r>
          </a:p>
        </p:txBody>
      </p:sp>
      <p:sp>
        <p:nvSpPr>
          <p:cNvPr id="16389" name="TextBox 1"/>
          <p:cNvSpPr txBox="1">
            <a:spLocks noChangeArrowheads="1"/>
          </p:cNvSpPr>
          <p:nvPr/>
        </p:nvSpPr>
        <p:spPr bwMode="auto">
          <a:xfrm>
            <a:off x="731520" y="1005840"/>
            <a:ext cx="4901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Example: </a:t>
            </a:r>
            <a:r>
              <a:rPr lang="en-US" dirty="0" smtClean="0"/>
              <a:t>High School Blueprint, page 2</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03" y="1707750"/>
            <a:ext cx="8879516" cy="3456694"/>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5431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77" y="1708468"/>
            <a:ext cx="7943161" cy="4533136"/>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4"/>
          </p:nvPr>
        </p:nvSpPr>
        <p:spPr>
          <a:prstGeom prst="rect">
            <a:avLst/>
          </a:prstGeom>
        </p:spPr>
        <p:txBody>
          <a:bodyPr/>
          <a:lstStyle/>
          <a:p>
            <a:pPr>
              <a:defRPr/>
            </a:pPr>
            <a:fld id="{EE7533EB-9ABF-4D91-96DB-2FB03FB8569A}" type="slidenum">
              <a:rPr lang="en-US" smtClean="0"/>
              <a:pPr>
                <a:defRPr/>
              </a:pPr>
              <a:t>15</a:t>
            </a:fld>
            <a:endParaRPr lang="en-US" dirty="0"/>
          </a:p>
        </p:txBody>
      </p:sp>
      <p:sp>
        <p:nvSpPr>
          <p:cNvPr id="5" name="TextBox 4"/>
          <p:cNvSpPr txBox="1"/>
          <p:nvPr/>
        </p:nvSpPr>
        <p:spPr>
          <a:xfrm>
            <a:off x="731520" y="439132"/>
            <a:ext cx="6318504" cy="584775"/>
          </a:xfrm>
          <a:prstGeom prst="rect">
            <a:avLst/>
          </a:prstGeom>
          <a:noFill/>
        </p:spPr>
        <p:txBody>
          <a:bodyPr anchor="ctr" anchorCtr="0">
            <a:spAutoFit/>
          </a:bodyPr>
          <a:lstStyle/>
          <a:p>
            <a:pPr>
              <a:defRPr/>
            </a:pPr>
            <a:r>
              <a:rPr lang="en-US" sz="3200" b="1" dirty="0">
                <a:latin typeface="Georgia" panose="02040502050405020303" pitchFamily="18" charset="0"/>
              </a:rPr>
              <a:t>Appendix E–Standards</a:t>
            </a:r>
          </a:p>
        </p:txBody>
      </p:sp>
      <p:sp>
        <p:nvSpPr>
          <p:cNvPr id="6" name="Right Arrow 5"/>
          <p:cNvSpPr/>
          <p:nvPr/>
        </p:nvSpPr>
        <p:spPr>
          <a:xfrm>
            <a:off x="733753" y="2336639"/>
            <a:ext cx="1524000" cy="422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Standard</a:t>
            </a:r>
          </a:p>
        </p:txBody>
      </p:sp>
      <p:cxnSp>
        <p:nvCxnSpPr>
          <p:cNvPr id="13" name="Straight Arrow Connector 12"/>
          <p:cNvCxnSpPr/>
          <p:nvPr/>
        </p:nvCxnSpPr>
        <p:spPr>
          <a:xfrm flipH="1">
            <a:off x="3703320" y="2417815"/>
            <a:ext cx="3996690" cy="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700010" y="2358698"/>
            <a:ext cx="12954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Indicators</a:t>
            </a:r>
            <a:endParaRPr lang="en-US" dirty="0"/>
          </a:p>
        </p:txBody>
      </p:sp>
      <p:cxnSp>
        <p:nvCxnSpPr>
          <p:cNvPr id="11" name="Straight Arrow Connector 10"/>
          <p:cNvCxnSpPr/>
          <p:nvPr/>
        </p:nvCxnSpPr>
        <p:spPr>
          <a:xfrm flipH="1">
            <a:off x="3627120" y="2425373"/>
            <a:ext cx="4072890" cy="2666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627120" y="2578258"/>
            <a:ext cx="3947160" cy="42783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31520" y="1005840"/>
            <a:ext cx="4901184" cy="374904"/>
          </a:xfrm>
          <a:prstGeom prst="rect">
            <a:avLst/>
          </a:prstGeom>
          <a:noFill/>
        </p:spPr>
        <p:txBody>
          <a:bodyPr wrap="square" rtlCol="0" anchor="ctr" anchorCtr="0">
            <a:spAutoFit/>
          </a:bodyPr>
          <a:lstStyle/>
          <a:p>
            <a:r>
              <a:rPr lang="en-US" dirty="0" smtClean="0"/>
              <a:t>Example: Grade 5, ELA 1 Entry</a:t>
            </a:r>
            <a:endParaRPr lang="en-US" dirty="0"/>
          </a:p>
        </p:txBody>
      </p:sp>
      <p:sp>
        <p:nvSpPr>
          <p:cNvPr id="21" name="Right Arrow 20"/>
          <p:cNvSpPr/>
          <p:nvPr/>
        </p:nvSpPr>
        <p:spPr>
          <a:xfrm>
            <a:off x="609860" y="1783584"/>
            <a:ext cx="2400866" cy="652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Standard description</a:t>
            </a:r>
            <a:endParaRPr lang="en-US" dirty="0"/>
          </a:p>
        </p:txBody>
      </p:sp>
      <p:sp>
        <p:nvSpPr>
          <p:cNvPr id="16" name="Right Arrow 15"/>
          <p:cNvSpPr/>
          <p:nvPr/>
        </p:nvSpPr>
        <p:spPr>
          <a:xfrm>
            <a:off x="77117" y="2861295"/>
            <a:ext cx="1418635" cy="599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Domain</a:t>
            </a:r>
            <a:endParaRPr lang="en-US" dirty="0"/>
          </a:p>
        </p:txBody>
      </p:sp>
    </p:spTree>
    <p:extLst>
      <p:ext uri="{BB962C8B-B14F-4D97-AF65-F5344CB8AC3E}">
        <p14:creationId xmlns:p14="http://schemas.microsoft.com/office/powerpoint/2010/main" val="1322335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2852"/>
            <a:ext cx="4952082" cy="468740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06" name="Title 1"/>
          <p:cNvSpPr>
            <a:spLocks noGrp="1"/>
          </p:cNvSpPr>
          <p:nvPr>
            <p:ph type="title"/>
          </p:nvPr>
        </p:nvSpPr>
        <p:spPr>
          <a:xfrm>
            <a:off x="731520" y="365760"/>
            <a:ext cx="6318504" cy="731520"/>
          </a:xfrm>
        </p:spPr>
        <p:txBody>
          <a:bodyPr>
            <a:normAutofit/>
          </a:bodyPr>
          <a:lstStyle/>
          <a:p>
            <a:r>
              <a:rPr lang="en-US" sz="3200" dirty="0" smtClean="0">
                <a:latin typeface="Georgia" panose="02040502050405020303" pitchFamily="18" charset="0"/>
              </a:rPr>
              <a:t>Portfolio Components </a:t>
            </a:r>
          </a:p>
        </p:txBody>
      </p:sp>
      <p:sp>
        <p:nvSpPr>
          <p:cNvPr id="4" name="Slide Number Placeholder 3"/>
          <p:cNvSpPr>
            <a:spLocks noGrp="1"/>
          </p:cNvSpPr>
          <p:nvPr>
            <p:ph type="sldNum" sz="quarter" idx="4294967295"/>
          </p:nvPr>
        </p:nvSpPr>
        <p:spPr>
          <a:xfrm>
            <a:off x="6455664" y="6355080"/>
            <a:ext cx="2057400" cy="365125"/>
          </a:xfrm>
          <a:prstGeom prst="rect">
            <a:avLst/>
          </a:prstGeom>
        </p:spPr>
        <p:txBody>
          <a:bodyPr/>
          <a:lstStyle/>
          <a:p>
            <a:pPr>
              <a:defRPr/>
            </a:pPr>
            <a:fld id="{5CC5B436-8625-4A4D-9E4B-1BDB5E505FBF}" type="slidenum">
              <a:rPr lang="en-US" smtClean="0"/>
              <a:pPr>
                <a:defRPr/>
              </a:pPr>
              <a:t>16</a:t>
            </a:fld>
            <a:endParaRPr lang="en-US" dirty="0"/>
          </a:p>
        </p:txBody>
      </p:sp>
      <p:sp>
        <p:nvSpPr>
          <p:cNvPr id="5" name="TextBox 4"/>
          <p:cNvSpPr txBox="1"/>
          <p:nvPr/>
        </p:nvSpPr>
        <p:spPr>
          <a:xfrm>
            <a:off x="0" y="2104450"/>
            <a:ext cx="2819400" cy="2062103"/>
          </a:xfrm>
          <a:prstGeom prst="rect">
            <a:avLst/>
          </a:prstGeom>
          <a:noFill/>
        </p:spPr>
        <p:txBody>
          <a:bodyPr wrap="square" rtlCol="0">
            <a:spAutoFit/>
          </a:bodyPr>
          <a:lstStyle/>
          <a:p>
            <a:pPr algn="ctr"/>
            <a:r>
              <a:rPr lang="en-US" sz="3200" dirty="0" smtClean="0"/>
              <a:t>State-mandated Content Standards</a:t>
            </a:r>
            <a:endParaRPr lang="en-US" sz="3200" dirty="0"/>
          </a:p>
        </p:txBody>
      </p:sp>
      <p:sp>
        <p:nvSpPr>
          <p:cNvPr id="9" name="TextBox 8"/>
          <p:cNvSpPr txBox="1"/>
          <p:nvPr/>
        </p:nvSpPr>
        <p:spPr>
          <a:xfrm>
            <a:off x="228600" y="4788194"/>
            <a:ext cx="2362200" cy="646331"/>
          </a:xfrm>
          <a:prstGeom prst="rect">
            <a:avLst/>
          </a:prstGeom>
          <a:noFill/>
        </p:spPr>
        <p:txBody>
          <a:bodyPr wrap="square" rtlCol="0">
            <a:spAutoFit/>
          </a:bodyPr>
          <a:lstStyle/>
          <a:p>
            <a:pPr algn="ctr"/>
            <a:r>
              <a:rPr lang="en-US" dirty="0" smtClean="0"/>
              <a:t>Examiner’s Manual - 2015-2016, page 9</a:t>
            </a:r>
            <a:endParaRPr lang="en-US" dirty="0"/>
          </a:p>
        </p:txBody>
      </p:sp>
      <p:sp>
        <p:nvSpPr>
          <p:cNvPr id="2" name="Right Arrow 1"/>
          <p:cNvSpPr/>
          <p:nvPr/>
        </p:nvSpPr>
        <p:spPr>
          <a:xfrm rot="2737275">
            <a:off x="2487832" y="1152515"/>
            <a:ext cx="1157062" cy="536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Entry 1</a:t>
            </a:r>
            <a:endParaRPr lang="en-US" dirty="0"/>
          </a:p>
        </p:txBody>
      </p:sp>
      <p:sp>
        <p:nvSpPr>
          <p:cNvPr id="8" name="Right Arrow 7"/>
          <p:cNvSpPr/>
          <p:nvPr/>
        </p:nvSpPr>
        <p:spPr>
          <a:xfrm rot="2590084">
            <a:off x="3168509" y="1202996"/>
            <a:ext cx="1150613" cy="491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Entry 2</a:t>
            </a:r>
            <a:endParaRPr lang="en-US" dirty="0"/>
          </a:p>
        </p:txBody>
      </p:sp>
    </p:spTree>
    <p:extLst>
      <p:ext uri="{BB962C8B-B14F-4D97-AF65-F5344CB8AC3E}">
        <p14:creationId xmlns:p14="http://schemas.microsoft.com/office/powerpoint/2010/main" val="96715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8"/>
          <p:cNvSpPr>
            <a:spLocks noGrp="1"/>
          </p:cNvSpPr>
          <p:nvPr>
            <p:ph type="ctrTitle"/>
          </p:nvPr>
        </p:nvSpPr>
        <p:spPr>
          <a:xfrm>
            <a:off x="685800" y="2078181"/>
            <a:ext cx="7772400" cy="1598035"/>
          </a:xfrm>
        </p:spPr>
        <p:txBody>
          <a:bodyPr>
            <a:normAutofit/>
          </a:bodyPr>
          <a:lstStyle/>
          <a:p>
            <a:r>
              <a:rPr lang="en-US" sz="4800" dirty="0" smtClean="0">
                <a:latin typeface="Georgia" pitchFamily="18" charset="0"/>
              </a:rPr>
              <a:t>Terminology for the GAA</a:t>
            </a:r>
          </a:p>
        </p:txBody>
      </p:sp>
      <p:sp>
        <p:nvSpPr>
          <p:cNvPr id="8" name="Slide Number Placeholder 7"/>
          <p:cNvSpPr>
            <a:spLocks noGrp="1"/>
          </p:cNvSpPr>
          <p:nvPr>
            <p:ph type="sldNum" sz="quarter" idx="4294967295"/>
          </p:nvPr>
        </p:nvSpPr>
        <p:spPr>
          <a:xfrm>
            <a:off x="6455664" y="6355080"/>
            <a:ext cx="2057400" cy="365760"/>
          </a:xfrm>
          <a:prstGeom prst="rect">
            <a:avLst/>
          </a:prstGeom>
        </p:spPr>
        <p:txBody>
          <a:bodyPr/>
          <a:lstStyle/>
          <a:p>
            <a:pPr>
              <a:defRPr/>
            </a:pPr>
            <a:fld id="{56BF7EF9-935C-477E-A2A4-B527DD0B483F}" type="slidenum">
              <a:rPr lang="en-US" smtClean="0"/>
              <a:pPr>
                <a:defRPr/>
              </a:pPr>
              <a:t>17</a:t>
            </a:fld>
            <a:endParaRPr lang="en-US" dirty="0"/>
          </a:p>
        </p:txBody>
      </p:sp>
    </p:spTree>
    <p:extLst>
      <p:ext uri="{BB962C8B-B14F-4D97-AF65-F5344CB8AC3E}">
        <p14:creationId xmlns:p14="http://schemas.microsoft.com/office/powerpoint/2010/main" val="127002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Terminology for the GAA</a:t>
            </a:r>
          </a:p>
        </p:txBody>
      </p:sp>
      <p:sp>
        <p:nvSpPr>
          <p:cNvPr id="25603" name="Content Placeholder 4"/>
          <p:cNvSpPr>
            <a:spLocks noGrp="1"/>
          </p:cNvSpPr>
          <p:nvPr>
            <p:ph sz="half" idx="1"/>
          </p:nvPr>
        </p:nvSpPr>
        <p:spPr/>
        <p:txBody>
          <a:bodyPr>
            <a:normAutofit fontScale="92500" lnSpcReduction="20000"/>
          </a:bodyPr>
          <a:lstStyle/>
          <a:p>
            <a:r>
              <a:rPr lang="en-US" dirty="0" smtClean="0"/>
              <a:t>Entry</a:t>
            </a:r>
          </a:p>
          <a:p>
            <a:r>
              <a:rPr lang="en-US" dirty="0" smtClean="0"/>
              <a:t>Entry Sheet</a:t>
            </a:r>
          </a:p>
          <a:p>
            <a:r>
              <a:rPr lang="en-US" dirty="0" smtClean="0"/>
              <a:t>Assessment Task </a:t>
            </a:r>
          </a:p>
          <a:p>
            <a:r>
              <a:rPr lang="en-US" dirty="0" smtClean="0"/>
              <a:t>Evidence</a:t>
            </a:r>
          </a:p>
          <a:p>
            <a:r>
              <a:rPr lang="en-US" dirty="0" smtClean="0"/>
              <a:t>Collection Periods</a:t>
            </a:r>
          </a:p>
          <a:p>
            <a:pPr lvl="1"/>
            <a:r>
              <a:rPr lang="en-US" sz="2600" dirty="0" smtClean="0"/>
              <a:t>Collection Period Label</a:t>
            </a:r>
          </a:p>
          <a:p>
            <a:r>
              <a:rPr lang="en-US" dirty="0" smtClean="0"/>
              <a:t>Primary Evidence</a:t>
            </a:r>
          </a:p>
          <a:p>
            <a:pPr lvl="1"/>
            <a:r>
              <a:rPr lang="en-US" sz="2800" dirty="0" smtClean="0"/>
              <a:t>Work Sample</a:t>
            </a:r>
          </a:p>
          <a:p>
            <a:pPr lvl="1"/>
            <a:r>
              <a:rPr lang="en-US" sz="2800" dirty="0" smtClean="0"/>
              <a:t>Permanent Product</a:t>
            </a:r>
          </a:p>
          <a:p>
            <a:pPr lvl="1"/>
            <a:r>
              <a:rPr lang="en-US" sz="2800" dirty="0" smtClean="0"/>
              <a:t>Audio/Video File</a:t>
            </a:r>
          </a:p>
          <a:p>
            <a:pPr lvl="1"/>
            <a:r>
              <a:rPr lang="en-US" sz="2800" dirty="0" smtClean="0"/>
              <a:t>Series of Captioned Photos</a:t>
            </a:r>
          </a:p>
          <a:p>
            <a:endParaRPr lang="en-US" dirty="0" smtClean="0"/>
          </a:p>
        </p:txBody>
      </p:sp>
      <p:sp>
        <p:nvSpPr>
          <p:cNvPr id="25604" name="Content Placeholder 5"/>
          <p:cNvSpPr>
            <a:spLocks noGrp="1"/>
          </p:cNvSpPr>
          <p:nvPr>
            <p:ph sz="half" idx="2"/>
          </p:nvPr>
        </p:nvSpPr>
        <p:spPr/>
        <p:txBody>
          <a:bodyPr>
            <a:normAutofit fontScale="92500" lnSpcReduction="20000"/>
          </a:bodyPr>
          <a:lstStyle/>
          <a:p>
            <a:r>
              <a:rPr lang="en-US" dirty="0" smtClean="0"/>
              <a:t>Secondary Evidence</a:t>
            </a:r>
          </a:p>
          <a:p>
            <a:pPr lvl="1"/>
            <a:r>
              <a:rPr lang="en-US" sz="2800" dirty="0" smtClean="0"/>
              <a:t>Observation Form</a:t>
            </a:r>
          </a:p>
          <a:p>
            <a:pPr lvl="1"/>
            <a:r>
              <a:rPr lang="en-US" sz="2800" dirty="0" smtClean="0"/>
              <a:t>Interview Form</a:t>
            </a:r>
          </a:p>
          <a:p>
            <a:pPr lvl="1"/>
            <a:r>
              <a:rPr lang="en-US" sz="2800" dirty="0" smtClean="0"/>
              <a:t>Data Sheet</a:t>
            </a:r>
          </a:p>
          <a:p>
            <a:pPr lvl="1"/>
            <a:r>
              <a:rPr lang="en-US" sz="2800" dirty="0" smtClean="0"/>
              <a:t>Additional piece of Primary Evidence</a:t>
            </a:r>
          </a:p>
          <a:p>
            <a:r>
              <a:rPr lang="en-US" dirty="0" smtClean="0"/>
              <a:t>Alignment</a:t>
            </a:r>
          </a:p>
          <a:p>
            <a:r>
              <a:rPr lang="en-US" dirty="0" smtClean="0"/>
              <a:t>Prerequisite Skills</a:t>
            </a:r>
          </a:p>
          <a:p>
            <a:pPr lvl="1"/>
            <a:endParaRPr lang="en-US" dirty="0" smtClean="0"/>
          </a:p>
        </p:txBody>
      </p:sp>
      <p:sp>
        <p:nvSpPr>
          <p:cNvPr id="4" name="Slide Number Placeholder 3"/>
          <p:cNvSpPr>
            <a:spLocks noGrp="1"/>
          </p:cNvSpPr>
          <p:nvPr>
            <p:ph type="sldNum" sz="quarter" idx="10"/>
          </p:nvPr>
        </p:nvSpPr>
        <p:spPr>
          <a:xfrm>
            <a:off x="6455664" y="6355080"/>
            <a:ext cx="2057400" cy="365125"/>
          </a:xfrm>
        </p:spPr>
        <p:txBody>
          <a:bodyPr/>
          <a:lstStyle/>
          <a:p>
            <a:pPr algn="r"/>
            <a:fld id="{E0A724B7-BD69-44D1-8105-635F58982080}" type="slidenum">
              <a:rPr lang="en-US" smtClean="0"/>
              <a:pPr algn="r"/>
              <a:t>18</a:t>
            </a:fld>
            <a:endParaRPr lang="en-US" dirty="0"/>
          </a:p>
        </p:txBody>
      </p:sp>
    </p:spTree>
    <p:extLst>
      <p:ext uri="{BB962C8B-B14F-4D97-AF65-F5344CB8AC3E}">
        <p14:creationId xmlns:p14="http://schemas.microsoft.com/office/powerpoint/2010/main" val="3653664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Entry and Entry Sheet</a:t>
            </a:r>
          </a:p>
        </p:txBody>
      </p:sp>
      <p:sp>
        <p:nvSpPr>
          <p:cNvPr id="26627" name="Content Placeholder 2"/>
          <p:cNvSpPr>
            <a:spLocks noGrp="1"/>
          </p:cNvSpPr>
          <p:nvPr>
            <p:ph idx="1"/>
          </p:nvPr>
        </p:nvSpPr>
        <p:spPr/>
        <p:txBody>
          <a:bodyPr/>
          <a:lstStyle/>
          <a:p>
            <a:r>
              <a:rPr lang="en-US" b="1" dirty="0" smtClean="0"/>
              <a:t>Entry</a:t>
            </a:r>
          </a:p>
          <a:p>
            <a:pPr lvl="1"/>
            <a:r>
              <a:rPr lang="en-US" dirty="0" smtClean="0"/>
              <a:t>An entry includes the Entry Sheet and four pieces of evidence. The first two pieces of evidence show the student's baseline skill, while the last two pieces of evidence show the student's progress. </a:t>
            </a:r>
          </a:p>
          <a:p>
            <a:r>
              <a:rPr lang="en-US" b="1" dirty="0" smtClean="0"/>
              <a:t>Entry Sheet </a:t>
            </a:r>
          </a:p>
          <a:p>
            <a:pPr lvl="1"/>
            <a:r>
              <a:rPr lang="en-US" dirty="0" smtClean="0"/>
              <a:t>An Entry Sheet is a 2-page document that must be completed and placed in front of the evidence for that entry. </a:t>
            </a:r>
          </a:p>
          <a:p>
            <a:pPr lvl="1"/>
            <a:r>
              <a:rPr lang="en-US" dirty="0" smtClean="0"/>
              <a:t>It serves as a table of contents for the entry.</a:t>
            </a:r>
          </a:p>
        </p:txBody>
      </p:sp>
      <p:sp>
        <p:nvSpPr>
          <p:cNvPr id="4" name="Slide Number Placeholder 3"/>
          <p:cNvSpPr>
            <a:spLocks noGrp="1"/>
          </p:cNvSpPr>
          <p:nvPr>
            <p:ph type="sldNum" sz="quarter" idx="4"/>
          </p:nvPr>
        </p:nvSpPr>
        <p:spPr/>
        <p:txBody>
          <a:bodyPr/>
          <a:lstStyle/>
          <a:p>
            <a:fld id="{06363D78-7EB9-4B4B-95B4-01682D6EC23C}" type="slidenum">
              <a:rPr lang="en-US" smtClean="0"/>
              <a:pPr/>
              <a:t>19</a:t>
            </a:fld>
            <a:endParaRPr lang="en-US" dirty="0"/>
          </a:p>
        </p:txBody>
      </p:sp>
    </p:spTree>
    <p:extLst>
      <p:ext uri="{BB962C8B-B14F-4D97-AF65-F5344CB8AC3E}">
        <p14:creationId xmlns:p14="http://schemas.microsoft.com/office/powerpoint/2010/main" val="781666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11404"/>
            <a:ext cx="6316630" cy="840230"/>
          </a:xfrm>
        </p:spPr>
        <p:txBody>
          <a:bodyPr/>
          <a:lstStyle/>
          <a:p>
            <a:r>
              <a:rPr lang="en-US" dirty="0" smtClean="0"/>
              <a:t>2015-2016 GAA</a:t>
            </a:r>
            <a:br>
              <a:rPr lang="en-US" dirty="0" smtClean="0"/>
            </a:br>
            <a:endParaRPr lang="en-US" sz="22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Purpose:</a:t>
            </a:r>
          </a:p>
          <a:p>
            <a:pPr marL="0" indent="0">
              <a:buNone/>
            </a:pPr>
            <a:r>
              <a:rPr lang="en-US" dirty="0" smtClean="0"/>
              <a:t>The 2015-2016 webinars (Sessions 1-5) explain how to prepare and submit GAA portfolios.</a:t>
            </a:r>
          </a:p>
          <a:p>
            <a:pPr marL="0" indent="0">
              <a:buNone/>
            </a:pPr>
            <a:r>
              <a:rPr lang="en-US" dirty="0" smtClean="0">
                <a:hlinkClick r:id="rId3"/>
              </a:rPr>
              <a:t>http://www.gadoe.org/Curriculum-Instruction-and-Assessment/Assessment/Pages/GAA-Presentations.aspx</a:t>
            </a:r>
            <a:endParaRPr lang="en-US" dirty="0" smtClean="0"/>
          </a:p>
          <a:p>
            <a:pPr marL="0" indent="0">
              <a:buNone/>
            </a:pPr>
            <a:r>
              <a:rPr lang="en-US" dirty="0" smtClean="0"/>
              <a:t>Information pertaining to the GAA can also be found in the 2015-2016 GAA Examiner’s Manual.</a:t>
            </a:r>
          </a:p>
          <a:p>
            <a:pPr marL="0" indent="0">
              <a:buNone/>
            </a:pPr>
            <a:r>
              <a:rPr lang="en-US" dirty="0" smtClean="0">
                <a:hlinkClick r:id="rId4"/>
              </a:rPr>
              <a:t>http://www.gadoe.org/Curriculum-Instruction-and-Assessment/Assessment/Pages/GAA-Resources.aspx</a:t>
            </a:r>
            <a:endParaRPr lang="en-US" dirty="0" smtClean="0"/>
          </a:p>
          <a:p>
            <a:endParaRPr lang="en-US" dirty="0"/>
          </a:p>
        </p:txBody>
      </p:sp>
      <p:sp>
        <p:nvSpPr>
          <p:cNvPr id="4" name="Slide Number Placeholder 3"/>
          <p:cNvSpPr>
            <a:spLocks noGrp="1"/>
          </p:cNvSpPr>
          <p:nvPr>
            <p:ph type="sldNum" sz="quarter" idx="4"/>
          </p:nvPr>
        </p:nvSpPr>
        <p:spPr/>
        <p:txBody>
          <a:bodyPr/>
          <a:lstStyle/>
          <a:p>
            <a:fld id="{C81DA8BC-CA76-42E6-AB54-A8B3CC0F8B1D}" type="slidenum">
              <a:rPr lang="en-US" smtClean="0"/>
              <a:pPr/>
              <a:t>2</a:t>
            </a:fld>
            <a:endParaRPr lang="en-US" dirty="0"/>
          </a:p>
        </p:txBody>
      </p:sp>
    </p:spTree>
    <p:extLst>
      <p:ext uri="{BB962C8B-B14F-4D97-AF65-F5344CB8AC3E}">
        <p14:creationId xmlns:p14="http://schemas.microsoft.com/office/powerpoint/2010/main" val="2268040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Assessment Task</a:t>
            </a:r>
          </a:p>
        </p:txBody>
      </p:sp>
      <p:sp>
        <p:nvSpPr>
          <p:cNvPr id="27651" name="Content Placeholder 2"/>
          <p:cNvSpPr>
            <a:spLocks noGrp="1"/>
          </p:cNvSpPr>
          <p:nvPr>
            <p:ph idx="1"/>
          </p:nvPr>
        </p:nvSpPr>
        <p:spPr/>
        <p:txBody>
          <a:bodyPr>
            <a:normAutofit fontScale="92500" lnSpcReduction="10000"/>
          </a:bodyPr>
          <a:lstStyle/>
          <a:p>
            <a:r>
              <a:rPr lang="en-US" dirty="0" smtClean="0"/>
              <a:t>An assessment task is any standards-based activity that is performed by the student.</a:t>
            </a:r>
          </a:p>
          <a:p>
            <a:pPr lvl="1"/>
            <a:r>
              <a:rPr lang="en-US" dirty="0" smtClean="0"/>
              <a:t>Evidence of the student’s performance on the task is submitted in the portfolio for scoring.</a:t>
            </a:r>
          </a:p>
          <a:p>
            <a:r>
              <a:rPr lang="en-US" dirty="0" smtClean="0"/>
              <a:t>Tasks must demonstrate a clear alignment/ connection to the content standard and element/indicator being assessed.</a:t>
            </a:r>
          </a:p>
          <a:p>
            <a:pPr lvl="1"/>
            <a:r>
              <a:rPr lang="en-US" dirty="0" smtClean="0"/>
              <a:t>Look at the nouns- what were the standard and element/indicator designed to teach?</a:t>
            </a:r>
          </a:p>
          <a:p>
            <a:pPr lvl="1"/>
            <a:r>
              <a:rPr lang="en-US" dirty="0" smtClean="0"/>
              <a:t>It is to the </a:t>
            </a:r>
            <a:r>
              <a:rPr lang="en-US" b="1" dirty="0" smtClean="0"/>
              <a:t>intent </a:t>
            </a:r>
            <a:r>
              <a:rPr lang="en-US" dirty="0" smtClean="0"/>
              <a:t>of the element/indicator that the tasks must align.</a:t>
            </a:r>
          </a:p>
          <a:p>
            <a:pPr lvl="2"/>
            <a:r>
              <a:rPr lang="en-US" sz="2400" dirty="0" smtClean="0"/>
              <a:t>If there are no elements/indicators, alignment goes directly back to the standard.</a:t>
            </a:r>
          </a:p>
        </p:txBody>
      </p:sp>
      <p:sp>
        <p:nvSpPr>
          <p:cNvPr id="4" name="Slide Number Placeholder 3"/>
          <p:cNvSpPr>
            <a:spLocks noGrp="1"/>
          </p:cNvSpPr>
          <p:nvPr>
            <p:ph type="sldNum" sz="quarter" idx="4"/>
          </p:nvPr>
        </p:nvSpPr>
        <p:spPr/>
        <p:txBody>
          <a:bodyPr/>
          <a:lstStyle/>
          <a:p>
            <a:fld id="{6DB8E3E0-3F6D-46CF-B3BA-C4F4CFC8B882}" type="slidenum">
              <a:rPr lang="en-US" smtClean="0"/>
              <a:pPr/>
              <a:t>20</a:t>
            </a:fld>
            <a:endParaRPr lang="en-US" dirty="0"/>
          </a:p>
        </p:txBody>
      </p:sp>
    </p:spTree>
    <p:extLst>
      <p:ext uri="{BB962C8B-B14F-4D97-AF65-F5344CB8AC3E}">
        <p14:creationId xmlns:p14="http://schemas.microsoft.com/office/powerpoint/2010/main" val="1340972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31520" y="365760"/>
            <a:ext cx="6318504" cy="731520"/>
          </a:xfrm>
        </p:spPr>
        <p:txBody>
          <a:bodyPr>
            <a:normAutofit/>
          </a:bodyPr>
          <a:lstStyle/>
          <a:p>
            <a:r>
              <a:rPr lang="en-US" sz="3200" dirty="0" smtClean="0">
                <a:latin typeface="Georgia" panose="02040502050405020303" pitchFamily="18" charset="0"/>
              </a:rPr>
              <a:t>Entry Evidence</a:t>
            </a:r>
          </a:p>
        </p:txBody>
      </p:sp>
      <p:sp>
        <p:nvSpPr>
          <p:cNvPr id="28675" name="Content Placeholder 1"/>
          <p:cNvSpPr>
            <a:spLocks noGrp="1"/>
          </p:cNvSpPr>
          <p:nvPr>
            <p:ph sz="half" idx="2"/>
          </p:nvPr>
        </p:nvSpPr>
        <p:spPr>
          <a:xfrm>
            <a:off x="910862" y="2839377"/>
            <a:ext cx="4038600" cy="2813278"/>
          </a:xfrm>
        </p:spPr>
        <p:txBody>
          <a:bodyPr/>
          <a:lstStyle/>
          <a:p>
            <a:pPr>
              <a:buFont typeface="Courier New" panose="02070309020205020404" pitchFamily="49" charset="0"/>
              <a:buChar char="o"/>
            </a:pPr>
            <a:r>
              <a:rPr lang="en-US" dirty="0" smtClean="0"/>
              <a:t>   Primary Evidence</a:t>
            </a:r>
          </a:p>
          <a:p>
            <a:pPr lvl="1">
              <a:buFont typeface="Wingdings" panose="05000000000000000000" pitchFamily="2" charset="2"/>
              <a:buChar char="§"/>
            </a:pPr>
            <a:r>
              <a:rPr lang="en-US" dirty="0" smtClean="0"/>
              <a:t>Work Sample</a:t>
            </a:r>
          </a:p>
          <a:p>
            <a:pPr lvl="1">
              <a:buFont typeface="Wingdings" panose="05000000000000000000" pitchFamily="2" charset="2"/>
              <a:buChar char="§"/>
            </a:pPr>
            <a:r>
              <a:rPr lang="en-US" dirty="0" smtClean="0"/>
              <a:t>Permanent Product</a:t>
            </a:r>
          </a:p>
          <a:p>
            <a:pPr lvl="1">
              <a:buFont typeface="Wingdings" panose="05000000000000000000" pitchFamily="2" charset="2"/>
              <a:buChar char="§"/>
            </a:pPr>
            <a:r>
              <a:rPr lang="en-US" dirty="0" smtClean="0"/>
              <a:t>Series of Captioned Photos (minimum of 2)</a:t>
            </a:r>
          </a:p>
          <a:p>
            <a:pPr lvl="1">
              <a:buFont typeface="Wingdings" panose="05000000000000000000" pitchFamily="2" charset="2"/>
              <a:buChar char="§"/>
            </a:pPr>
            <a:r>
              <a:rPr lang="en-US" dirty="0" smtClean="0"/>
              <a:t>Media (audio or video) -include a script</a:t>
            </a:r>
          </a:p>
        </p:txBody>
      </p:sp>
      <p:sp>
        <p:nvSpPr>
          <p:cNvPr id="4" name="Slide Number Placeholder 3"/>
          <p:cNvSpPr>
            <a:spLocks noGrp="1"/>
          </p:cNvSpPr>
          <p:nvPr>
            <p:ph type="sldNum" sz="quarter" idx="10"/>
          </p:nvPr>
        </p:nvSpPr>
        <p:spPr>
          <a:xfrm>
            <a:off x="6455664" y="6355080"/>
            <a:ext cx="2057400" cy="365125"/>
          </a:xfrm>
        </p:spPr>
        <p:txBody>
          <a:bodyPr/>
          <a:lstStyle/>
          <a:p>
            <a:pPr algn="r">
              <a:defRPr/>
            </a:pPr>
            <a:fld id="{0DAD3B9B-4158-48A0-9BAF-D45323B0B28C}" type="slidenum">
              <a:rPr lang="en-US" smtClean="0"/>
              <a:pPr algn="r">
                <a:defRPr/>
              </a:pPr>
              <a:t>21</a:t>
            </a:fld>
            <a:endParaRPr lang="en-US" dirty="0"/>
          </a:p>
        </p:txBody>
      </p:sp>
      <p:sp>
        <p:nvSpPr>
          <p:cNvPr id="5" name="TextBox 4"/>
          <p:cNvSpPr txBox="1"/>
          <p:nvPr/>
        </p:nvSpPr>
        <p:spPr>
          <a:xfrm>
            <a:off x="916173" y="1606848"/>
            <a:ext cx="7506586" cy="1200150"/>
          </a:xfrm>
          <a:prstGeom prst="rect">
            <a:avLst/>
          </a:prstGeom>
          <a:noFill/>
        </p:spPr>
        <p:txBody>
          <a:bodyPr wrap="square">
            <a:spAutoFit/>
          </a:bodyPr>
          <a:lstStyle/>
          <a:p>
            <a:pPr>
              <a:lnSpc>
                <a:spcPct val="80000"/>
              </a:lnSpc>
              <a:defRPr/>
            </a:pPr>
            <a:r>
              <a:rPr lang="en-US" sz="3200" b="1" dirty="0">
                <a:latin typeface="+mn-lt"/>
              </a:rPr>
              <a:t>Evidence</a:t>
            </a:r>
            <a:endParaRPr lang="en-US" sz="3200" dirty="0">
              <a:latin typeface="+mn-lt"/>
            </a:endParaRPr>
          </a:p>
          <a:p>
            <a:pPr>
              <a:lnSpc>
                <a:spcPct val="80000"/>
              </a:lnSpc>
              <a:defRPr/>
            </a:pPr>
            <a:endParaRPr lang="en-US" sz="600" b="1" dirty="0">
              <a:latin typeface="+mn-lt"/>
            </a:endParaRPr>
          </a:p>
          <a:p>
            <a:pPr marL="342900" indent="-342900">
              <a:lnSpc>
                <a:spcPct val="80000"/>
              </a:lnSpc>
              <a:buFont typeface="Arial" pitchFamily="34" charset="0"/>
              <a:buChar char="•"/>
              <a:defRPr/>
            </a:pPr>
            <a:r>
              <a:rPr lang="en-US" sz="2400" dirty="0">
                <a:latin typeface="+mn-lt"/>
                <a:ea typeface="ＭＳ Ｐゴシック" pitchFamily="34" charset="-128"/>
              </a:rPr>
              <a:t>Shows or describes the student’s performance on tasks </a:t>
            </a:r>
            <a:r>
              <a:rPr lang="en-US" sz="2400" dirty="0" smtClean="0">
                <a:latin typeface="+mn-lt"/>
                <a:ea typeface="ＭＳ Ｐゴシック" pitchFamily="34" charset="-128"/>
              </a:rPr>
              <a:t>aligned </a:t>
            </a:r>
            <a:r>
              <a:rPr lang="en-US" sz="2400" dirty="0">
                <a:latin typeface="+mn-lt"/>
                <a:ea typeface="ＭＳ Ｐゴシック" pitchFamily="34" charset="-128"/>
              </a:rPr>
              <a:t>to the selected </a:t>
            </a:r>
            <a:r>
              <a:rPr lang="en-US" sz="2400" dirty="0" smtClean="0">
                <a:latin typeface="+mn-lt"/>
                <a:ea typeface="ＭＳ Ｐゴシック" pitchFamily="34" charset="-128"/>
              </a:rPr>
              <a:t>standard/indicator</a:t>
            </a:r>
            <a:r>
              <a:rPr lang="en-US" sz="2800" dirty="0" smtClean="0">
                <a:latin typeface="+mn-lt"/>
                <a:ea typeface="ＭＳ Ｐゴシック" pitchFamily="34" charset="-128"/>
              </a:rPr>
              <a:t>.</a:t>
            </a:r>
            <a:endParaRPr lang="en-US" sz="2800" dirty="0">
              <a:latin typeface="+mn-lt"/>
              <a:ea typeface="ＭＳ Ｐゴシック" pitchFamily="34" charset="-128"/>
            </a:endParaRPr>
          </a:p>
        </p:txBody>
      </p:sp>
      <p:sp>
        <p:nvSpPr>
          <p:cNvPr id="28678" name="Content Placeholder 1"/>
          <p:cNvSpPr txBox="1">
            <a:spLocks/>
          </p:cNvSpPr>
          <p:nvPr/>
        </p:nvSpPr>
        <p:spPr bwMode="auto">
          <a:xfrm>
            <a:off x="4903940" y="2828264"/>
            <a:ext cx="4038600" cy="274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spcBef>
                <a:spcPct val="20000"/>
              </a:spcBef>
              <a:buFont typeface="Courier New" panose="02070309020205020404" pitchFamily="49" charset="0"/>
              <a:buChar char="o"/>
            </a:pPr>
            <a:r>
              <a:rPr lang="en-US" sz="2800" dirty="0">
                <a:latin typeface="+mn-lt"/>
              </a:rPr>
              <a:t>Secondary</a:t>
            </a:r>
            <a:r>
              <a:rPr lang="en-US" sz="2800" dirty="0">
                <a:latin typeface="Calibri" pitchFamily="34" charset="0"/>
              </a:rPr>
              <a:t> Evidence</a:t>
            </a:r>
          </a:p>
          <a:p>
            <a:pPr marL="800100" lvl="1" indent="-342900">
              <a:spcBef>
                <a:spcPct val="20000"/>
              </a:spcBef>
              <a:buFont typeface="Wingdings" panose="05000000000000000000" pitchFamily="2" charset="2"/>
              <a:buChar char="§"/>
            </a:pPr>
            <a:r>
              <a:rPr lang="en-US" sz="2400" dirty="0">
                <a:latin typeface="Calibri" pitchFamily="34" charset="0"/>
              </a:rPr>
              <a:t>Observation Form</a:t>
            </a:r>
          </a:p>
          <a:p>
            <a:pPr marL="800100" lvl="1" indent="-342900">
              <a:spcBef>
                <a:spcPct val="20000"/>
              </a:spcBef>
              <a:buFont typeface="Wingdings" panose="05000000000000000000" pitchFamily="2" charset="2"/>
              <a:buChar char="§"/>
            </a:pPr>
            <a:r>
              <a:rPr lang="en-US" sz="2400" dirty="0">
                <a:latin typeface="Calibri" pitchFamily="34" charset="0"/>
              </a:rPr>
              <a:t>Interview Form</a:t>
            </a:r>
          </a:p>
          <a:p>
            <a:pPr marL="800100" lvl="1" indent="-342900">
              <a:spcBef>
                <a:spcPct val="20000"/>
              </a:spcBef>
              <a:buFont typeface="Wingdings" panose="05000000000000000000" pitchFamily="2" charset="2"/>
              <a:buChar char="§"/>
            </a:pPr>
            <a:r>
              <a:rPr lang="en-US" sz="2400" dirty="0">
                <a:latin typeface="Calibri" pitchFamily="34" charset="0"/>
              </a:rPr>
              <a:t>Data Sheet</a:t>
            </a:r>
          </a:p>
          <a:p>
            <a:pPr marL="800100" lvl="1" indent="-342900">
              <a:spcBef>
                <a:spcPct val="20000"/>
              </a:spcBef>
              <a:buFont typeface="Wingdings" panose="05000000000000000000" pitchFamily="2" charset="2"/>
              <a:buChar char="§"/>
            </a:pPr>
            <a:r>
              <a:rPr lang="en-US" sz="2400" dirty="0">
                <a:latin typeface="Calibri" pitchFamily="34" charset="0"/>
              </a:rPr>
              <a:t>An a</a:t>
            </a:r>
            <a:r>
              <a:rPr lang="en-US" sz="2400" dirty="0" smtClean="0">
                <a:latin typeface="Calibri" pitchFamily="34" charset="0"/>
              </a:rPr>
              <a:t>dditional </a:t>
            </a:r>
            <a:r>
              <a:rPr lang="en-US" sz="2400" dirty="0">
                <a:latin typeface="Calibri" pitchFamily="34" charset="0"/>
              </a:rPr>
              <a:t>p</a:t>
            </a:r>
            <a:r>
              <a:rPr lang="en-US" sz="2400" dirty="0" smtClean="0">
                <a:latin typeface="Calibri" pitchFamily="34" charset="0"/>
              </a:rPr>
              <a:t>iece </a:t>
            </a:r>
            <a:r>
              <a:rPr lang="en-US" sz="2400" dirty="0">
                <a:latin typeface="Calibri" pitchFamily="34" charset="0"/>
              </a:rPr>
              <a:t>of Primary Evidence</a:t>
            </a:r>
          </a:p>
        </p:txBody>
      </p:sp>
    </p:spTree>
    <p:extLst>
      <p:ext uri="{BB962C8B-B14F-4D97-AF65-F5344CB8AC3E}">
        <p14:creationId xmlns:p14="http://schemas.microsoft.com/office/powerpoint/2010/main" val="2330397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Collection Periods</a:t>
            </a:r>
          </a:p>
        </p:txBody>
      </p:sp>
      <p:sp>
        <p:nvSpPr>
          <p:cNvPr id="29699" name="Content Placeholder 2"/>
          <p:cNvSpPr>
            <a:spLocks noGrp="1"/>
          </p:cNvSpPr>
          <p:nvPr>
            <p:ph idx="1"/>
          </p:nvPr>
        </p:nvSpPr>
        <p:spPr/>
        <p:txBody>
          <a:bodyPr/>
          <a:lstStyle/>
          <a:p>
            <a:r>
              <a:rPr lang="en-US" dirty="0" smtClean="0"/>
              <a:t>For each entry, there are two collection periods.</a:t>
            </a:r>
          </a:p>
          <a:p>
            <a:pPr lvl="1"/>
            <a:r>
              <a:rPr lang="en-US" dirty="0" smtClean="0"/>
              <a:t>Collection Period 1 shows the student’s initial skill.</a:t>
            </a:r>
          </a:p>
          <a:p>
            <a:pPr lvl="1"/>
            <a:r>
              <a:rPr lang="en-US" dirty="0" smtClean="0"/>
              <a:t>Collection Period 2 shows the student’s progress.</a:t>
            </a:r>
          </a:p>
          <a:p>
            <a:r>
              <a:rPr lang="en-US" dirty="0" smtClean="0"/>
              <a:t>For each collection period, there must be two pieces of evidence:  Primary Evidence and Secondary Evidence.</a:t>
            </a:r>
          </a:p>
          <a:p>
            <a:pPr lvl="1"/>
            <a:r>
              <a:rPr lang="en-US" dirty="0" smtClean="0"/>
              <a:t>Therefore, there are </a:t>
            </a:r>
            <a:r>
              <a:rPr lang="en-US" b="1" dirty="0" smtClean="0"/>
              <a:t>4</a:t>
            </a:r>
            <a:r>
              <a:rPr lang="en-US" dirty="0" smtClean="0"/>
              <a:t> pieces of evidence in each entry.</a:t>
            </a:r>
          </a:p>
        </p:txBody>
      </p:sp>
      <p:sp>
        <p:nvSpPr>
          <p:cNvPr id="4" name="Slide Number Placeholder 3"/>
          <p:cNvSpPr>
            <a:spLocks noGrp="1"/>
          </p:cNvSpPr>
          <p:nvPr>
            <p:ph type="sldNum" sz="quarter" idx="4"/>
          </p:nvPr>
        </p:nvSpPr>
        <p:spPr/>
        <p:txBody>
          <a:bodyPr/>
          <a:lstStyle/>
          <a:p>
            <a:fld id="{9676BFCA-F3F2-473B-A989-FEA9BDC2F344}" type="slidenum">
              <a:rPr lang="en-US" smtClean="0"/>
              <a:pPr/>
              <a:t>22</a:t>
            </a:fld>
            <a:endParaRPr lang="en-US" dirty="0"/>
          </a:p>
        </p:txBody>
      </p:sp>
    </p:spTree>
    <p:extLst>
      <p:ext uri="{BB962C8B-B14F-4D97-AF65-F5344CB8AC3E}">
        <p14:creationId xmlns:p14="http://schemas.microsoft.com/office/powerpoint/2010/main" val="1708466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Collection Periods</a:t>
            </a:r>
          </a:p>
        </p:txBody>
      </p:sp>
      <p:sp>
        <p:nvSpPr>
          <p:cNvPr id="30723" name="Content Placeholder 2"/>
          <p:cNvSpPr>
            <a:spLocks noGrp="1"/>
          </p:cNvSpPr>
          <p:nvPr>
            <p:ph idx="1"/>
          </p:nvPr>
        </p:nvSpPr>
        <p:spPr>
          <a:xfrm>
            <a:off x="428841" y="1610243"/>
            <a:ext cx="8085767" cy="4351338"/>
          </a:xfrm>
        </p:spPr>
        <p:txBody>
          <a:bodyPr/>
          <a:lstStyle/>
          <a:p>
            <a:r>
              <a:rPr lang="en-US" dirty="0" smtClean="0"/>
              <a:t>Date on the Primary Evidence for Collection Period 2 must be a minimum of </a:t>
            </a:r>
            <a:r>
              <a:rPr lang="en-US" b="1" dirty="0" smtClean="0"/>
              <a:t>14 calendar days </a:t>
            </a:r>
            <a:r>
              <a:rPr lang="en-US" dirty="0" smtClean="0"/>
              <a:t>after the date on the Primary Evidence for Collection Period 1.</a:t>
            </a:r>
          </a:p>
          <a:p>
            <a:r>
              <a:rPr lang="en-US" dirty="0" smtClean="0"/>
              <a:t>Both pieces of Collection Period 1 evidence must be complete before either piece of Collection Period 2 evidence is collected.</a:t>
            </a:r>
          </a:p>
          <a:p>
            <a:r>
              <a:rPr lang="en-US" dirty="0" smtClean="0"/>
              <a:t>All 4 pieces of evidence must represent different, distinct, complete events.</a:t>
            </a:r>
          </a:p>
        </p:txBody>
      </p:sp>
      <p:sp>
        <p:nvSpPr>
          <p:cNvPr id="4" name="Slide Number Placeholder 3"/>
          <p:cNvSpPr>
            <a:spLocks noGrp="1"/>
          </p:cNvSpPr>
          <p:nvPr>
            <p:ph type="sldNum" sz="quarter" idx="4"/>
          </p:nvPr>
        </p:nvSpPr>
        <p:spPr/>
        <p:txBody>
          <a:bodyPr/>
          <a:lstStyle/>
          <a:p>
            <a:fld id="{7FB36B2E-192A-4B28-AD30-BD51DE03AA0B}" type="slidenum">
              <a:rPr lang="en-US" smtClean="0"/>
              <a:pPr/>
              <a:t>23</a:t>
            </a:fld>
            <a:endParaRPr lang="en-US" dirty="0"/>
          </a:p>
        </p:txBody>
      </p:sp>
    </p:spTree>
    <p:extLst>
      <p:ext uri="{BB962C8B-B14F-4D97-AF65-F5344CB8AC3E}">
        <p14:creationId xmlns:p14="http://schemas.microsoft.com/office/powerpoint/2010/main" val="1142409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Collection Period Label</a:t>
            </a:r>
          </a:p>
        </p:txBody>
      </p:sp>
      <p:sp>
        <p:nvSpPr>
          <p:cNvPr id="31747" name="Content Placeholder 2"/>
          <p:cNvSpPr>
            <a:spLocks noGrp="1"/>
          </p:cNvSpPr>
          <p:nvPr>
            <p:ph idx="1"/>
          </p:nvPr>
        </p:nvSpPr>
        <p:spPr>
          <a:xfrm>
            <a:off x="915731" y="1610243"/>
            <a:ext cx="2894269" cy="4354622"/>
          </a:xfrm>
        </p:spPr>
        <p:txBody>
          <a:bodyPr>
            <a:normAutofit fontScale="85000" lnSpcReduction="10000"/>
          </a:bodyPr>
          <a:lstStyle/>
          <a:p>
            <a:r>
              <a:rPr lang="en-US" dirty="0" smtClean="0"/>
              <a:t>Collection Period Labels are provided in the front pocket of the portfolio binder to help the teacher label and organize the portfolio evidence.</a:t>
            </a:r>
          </a:p>
          <a:p>
            <a:r>
              <a:rPr lang="en-US" dirty="0" smtClean="0"/>
              <a:t>Check the appropriate box and write the date the evidence was collected.</a:t>
            </a:r>
          </a:p>
        </p:txBody>
      </p:sp>
      <p:sp>
        <p:nvSpPr>
          <p:cNvPr id="4" name="Slide Number Placeholder 3"/>
          <p:cNvSpPr>
            <a:spLocks noGrp="1"/>
          </p:cNvSpPr>
          <p:nvPr>
            <p:ph type="sldNum" sz="quarter" idx="4"/>
          </p:nvPr>
        </p:nvSpPr>
        <p:spPr/>
        <p:txBody>
          <a:bodyPr/>
          <a:lstStyle/>
          <a:p>
            <a:fld id="{E8EAB084-0A98-4205-A09D-AAB9A619E222}" type="slidenum">
              <a:rPr lang="en-US" smtClean="0"/>
              <a:pPr/>
              <a:t>24</a:t>
            </a:fld>
            <a:endParaRPr lang="en-US" dirty="0"/>
          </a:p>
        </p:txBody>
      </p:sp>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400"/>
            <a:ext cx="4533900" cy="1476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938" y="3505200"/>
            <a:ext cx="4525962" cy="151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493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8E4E4"/>
        </a:solidFill>
        <a:effectLst/>
      </p:bgPr>
    </p:bg>
    <p:spTree>
      <p:nvGrpSpPr>
        <p:cNvPr id="1" name=""/>
        <p:cNvGrpSpPr/>
        <p:nvPr/>
      </p:nvGrpSpPr>
      <p:grpSpPr>
        <a:xfrm>
          <a:off x="0" y="0"/>
          <a:ext cx="0" cy="0"/>
          <a:chOff x="0" y="0"/>
          <a:chExt cx="0" cy="0"/>
        </a:xfrm>
      </p:grpSpPr>
      <p:sp>
        <p:nvSpPr>
          <p:cNvPr id="26626" name="Rectangle 22"/>
          <p:cNvSpPr>
            <a:spLocks noGrp="1" noChangeArrowheads="1"/>
          </p:cNvSpPr>
          <p:nvPr>
            <p:ph type="sldNum" sz="quarter" idx="4294967295"/>
          </p:nvPr>
        </p:nvSpPr>
        <p:spPr>
          <a:xfrm>
            <a:off x="6455664" y="6356350"/>
            <a:ext cx="2057400" cy="36512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fld id="{F05F400A-691B-4166-9E65-0F98EC5E64FB}" type="slidenum">
              <a:rPr lang="en-US" sz="1200" smtClean="0">
                <a:solidFill>
                  <a:schemeClr val="bg2">
                    <a:lumMod val="50000"/>
                  </a:schemeClr>
                </a:solidFill>
                <a:latin typeface="Calibri" pitchFamily="34" charset="0"/>
              </a:rPr>
              <a:pPr eaLnBrk="1" hangingPunct="1">
                <a:defRPr/>
              </a:pPr>
              <a:t>25</a:t>
            </a:fld>
            <a:endParaRPr lang="en-US" sz="1200" dirty="0" smtClean="0">
              <a:solidFill>
                <a:schemeClr val="bg2">
                  <a:lumMod val="50000"/>
                </a:schemeClr>
              </a:solidFill>
              <a:latin typeface="Calibri" pitchFamily="34" charset="0"/>
            </a:endParaRPr>
          </a:p>
        </p:txBody>
      </p:sp>
      <p:sp>
        <p:nvSpPr>
          <p:cNvPr id="28675" name="Rectangle 2"/>
          <p:cNvSpPr>
            <a:spLocks noChangeArrowheads="1"/>
          </p:cNvSpPr>
          <p:nvPr/>
        </p:nvSpPr>
        <p:spPr bwMode="auto">
          <a:xfrm>
            <a:off x="228600" y="2482850"/>
            <a:ext cx="1981200" cy="1784350"/>
          </a:xfrm>
          <a:prstGeom prst="rect">
            <a:avLst/>
          </a:prstGeom>
          <a:solidFill>
            <a:srgbClr val="FFFF99"/>
          </a:solidFill>
          <a:ln w="12700">
            <a:solidFill>
              <a:schemeClr val="tx1"/>
            </a:solidFill>
            <a:miter lim="800000"/>
            <a:headEnd type="none" w="sm" len="sm"/>
            <a:tailEnd type="none" w="sm" len="sm"/>
          </a:ln>
        </p:spPr>
        <p:txBody>
          <a:bodyPr wrap="none" anchor="ctr"/>
          <a:lstStyle/>
          <a:p>
            <a:pPr algn="ctr">
              <a:defRPr/>
            </a:pPr>
            <a:r>
              <a:rPr lang="en-US" sz="2800" dirty="0">
                <a:solidFill>
                  <a:schemeClr val="accent1"/>
                </a:solidFill>
              </a:rPr>
              <a:t>Entry</a:t>
            </a:r>
          </a:p>
          <a:p>
            <a:pPr algn="ctr">
              <a:defRPr/>
            </a:pPr>
            <a:r>
              <a:rPr lang="en-US" sz="2000" dirty="0">
                <a:solidFill>
                  <a:schemeClr val="accent1"/>
                </a:solidFill>
              </a:rPr>
              <a:t>(e.g., Reading </a:t>
            </a:r>
          </a:p>
          <a:p>
            <a:pPr algn="ctr">
              <a:defRPr/>
            </a:pPr>
            <a:r>
              <a:rPr lang="en-US" sz="2000" dirty="0">
                <a:solidFill>
                  <a:schemeClr val="accent1"/>
                </a:solidFill>
              </a:rPr>
              <a:t>Literary</a:t>
            </a:r>
          </a:p>
          <a:p>
            <a:pPr algn="ctr">
              <a:defRPr/>
            </a:pPr>
            <a:r>
              <a:rPr lang="en-US" sz="2000" dirty="0">
                <a:solidFill>
                  <a:schemeClr val="accent1"/>
                </a:solidFill>
              </a:rPr>
              <a:t>Standard)</a:t>
            </a:r>
          </a:p>
        </p:txBody>
      </p:sp>
      <p:sp>
        <p:nvSpPr>
          <p:cNvPr id="32772" name="Rectangle 3"/>
          <p:cNvSpPr>
            <a:spLocks noChangeArrowheads="1"/>
          </p:cNvSpPr>
          <p:nvPr/>
        </p:nvSpPr>
        <p:spPr bwMode="auto">
          <a:xfrm>
            <a:off x="1790700" y="1309688"/>
            <a:ext cx="2819400" cy="960437"/>
          </a:xfrm>
          <a:prstGeom prst="rect">
            <a:avLst/>
          </a:prstGeom>
          <a:solidFill>
            <a:srgbClr val="CC6600"/>
          </a:solidFill>
          <a:ln w="12700">
            <a:solidFill>
              <a:schemeClr val="tx1"/>
            </a:solidFill>
            <a:miter lim="800000"/>
            <a:headEnd type="none" w="sm" len="sm"/>
            <a:tailEnd type="none" w="sm" len="sm"/>
          </a:ln>
        </p:spPr>
        <p:txBody>
          <a:bodyPr wrap="none" anchor="ctr"/>
          <a:lstStyle/>
          <a:p>
            <a:pPr algn="ctr"/>
            <a:r>
              <a:rPr lang="en-US" sz="2400" dirty="0">
                <a:solidFill>
                  <a:schemeClr val="bg1"/>
                </a:solidFill>
              </a:rPr>
              <a:t>Collection Period 1</a:t>
            </a:r>
          </a:p>
          <a:p>
            <a:pPr algn="ctr"/>
            <a:r>
              <a:rPr lang="en-US" dirty="0">
                <a:solidFill>
                  <a:schemeClr val="bg1"/>
                </a:solidFill>
              </a:rPr>
              <a:t>Initial/Baseline</a:t>
            </a:r>
          </a:p>
        </p:txBody>
      </p:sp>
      <p:sp>
        <p:nvSpPr>
          <p:cNvPr id="32773" name="Rectangle 4"/>
          <p:cNvSpPr>
            <a:spLocks noChangeArrowheads="1"/>
          </p:cNvSpPr>
          <p:nvPr/>
        </p:nvSpPr>
        <p:spPr bwMode="auto">
          <a:xfrm>
            <a:off x="1714500" y="4495800"/>
            <a:ext cx="2895600" cy="762000"/>
          </a:xfrm>
          <a:prstGeom prst="rect">
            <a:avLst/>
          </a:prstGeom>
          <a:solidFill>
            <a:srgbClr val="C00000"/>
          </a:solidFill>
          <a:ln w="12700">
            <a:solidFill>
              <a:schemeClr val="tx1"/>
            </a:solidFill>
            <a:miter lim="800000"/>
            <a:headEnd type="none" w="sm" len="sm"/>
            <a:tailEnd type="none" w="sm" len="sm"/>
          </a:ln>
        </p:spPr>
        <p:txBody>
          <a:bodyPr wrap="none" anchor="ctr"/>
          <a:lstStyle/>
          <a:p>
            <a:pPr algn="ctr"/>
            <a:r>
              <a:rPr lang="en-US" sz="2400" dirty="0">
                <a:solidFill>
                  <a:schemeClr val="bg1"/>
                </a:solidFill>
              </a:rPr>
              <a:t>Collection Period 2</a:t>
            </a:r>
          </a:p>
          <a:p>
            <a:pPr algn="ctr"/>
            <a:r>
              <a:rPr lang="en-US" dirty="0">
                <a:solidFill>
                  <a:schemeClr val="bg1"/>
                </a:solidFill>
              </a:rPr>
              <a:t>Progress</a:t>
            </a:r>
          </a:p>
        </p:txBody>
      </p:sp>
      <p:sp>
        <p:nvSpPr>
          <p:cNvPr id="32774" name="Rectangle 5"/>
          <p:cNvSpPr>
            <a:spLocks noChangeArrowheads="1"/>
          </p:cNvSpPr>
          <p:nvPr/>
        </p:nvSpPr>
        <p:spPr bwMode="auto">
          <a:xfrm>
            <a:off x="5394325" y="1295400"/>
            <a:ext cx="2987675" cy="457200"/>
          </a:xfrm>
          <a:prstGeom prst="rect">
            <a:avLst/>
          </a:prstGeom>
          <a:solidFill>
            <a:srgbClr val="CC6600"/>
          </a:solidFill>
          <a:ln w="12700">
            <a:solidFill>
              <a:schemeClr val="tx1"/>
            </a:solidFill>
            <a:miter lim="800000"/>
            <a:headEnd type="none" w="sm" len="sm"/>
            <a:tailEnd type="none" w="sm" len="sm"/>
          </a:ln>
        </p:spPr>
        <p:txBody>
          <a:bodyPr wrap="none" anchor="ctr"/>
          <a:lstStyle/>
          <a:p>
            <a:pPr algn="ctr"/>
            <a:r>
              <a:rPr lang="en-US" sz="2000" dirty="0">
                <a:solidFill>
                  <a:schemeClr val="bg1"/>
                </a:solidFill>
              </a:rPr>
              <a:t>Primary Evidence</a:t>
            </a:r>
          </a:p>
        </p:txBody>
      </p:sp>
      <p:sp>
        <p:nvSpPr>
          <p:cNvPr id="32775" name="Rectangle 6"/>
          <p:cNvSpPr>
            <a:spLocks noChangeArrowheads="1"/>
          </p:cNvSpPr>
          <p:nvPr/>
        </p:nvSpPr>
        <p:spPr bwMode="auto">
          <a:xfrm>
            <a:off x="5394325" y="2255838"/>
            <a:ext cx="2987675" cy="457200"/>
          </a:xfrm>
          <a:prstGeom prst="rect">
            <a:avLst/>
          </a:prstGeom>
          <a:solidFill>
            <a:srgbClr val="CC6600"/>
          </a:solidFill>
          <a:ln w="12700">
            <a:solidFill>
              <a:schemeClr val="tx1"/>
            </a:solidFill>
            <a:miter lim="800000"/>
            <a:headEnd type="none" w="sm" len="sm"/>
            <a:tailEnd type="none" w="sm" len="sm"/>
          </a:ln>
        </p:spPr>
        <p:txBody>
          <a:bodyPr wrap="none" anchor="ctr"/>
          <a:lstStyle/>
          <a:p>
            <a:pPr algn="ctr"/>
            <a:r>
              <a:rPr lang="en-US" sz="2000" dirty="0">
                <a:solidFill>
                  <a:schemeClr val="bg1"/>
                </a:solidFill>
              </a:rPr>
              <a:t>Secondary Evidence</a:t>
            </a:r>
          </a:p>
        </p:txBody>
      </p:sp>
      <p:sp>
        <p:nvSpPr>
          <p:cNvPr id="32776" name="Rectangle 7"/>
          <p:cNvSpPr>
            <a:spLocks noChangeArrowheads="1"/>
          </p:cNvSpPr>
          <p:nvPr/>
        </p:nvSpPr>
        <p:spPr bwMode="auto">
          <a:xfrm>
            <a:off x="5394325" y="3886200"/>
            <a:ext cx="2911475" cy="457200"/>
          </a:xfrm>
          <a:prstGeom prst="rect">
            <a:avLst/>
          </a:prstGeom>
          <a:solidFill>
            <a:srgbClr val="C00000"/>
          </a:solidFill>
          <a:ln w="12700">
            <a:solidFill>
              <a:schemeClr val="tx1"/>
            </a:solidFill>
            <a:miter lim="800000"/>
            <a:headEnd type="none" w="sm" len="sm"/>
            <a:tailEnd type="none" w="sm" len="sm"/>
          </a:ln>
        </p:spPr>
        <p:txBody>
          <a:bodyPr wrap="none" anchor="ctr"/>
          <a:lstStyle/>
          <a:p>
            <a:pPr algn="ctr"/>
            <a:r>
              <a:rPr lang="en-US" sz="2000" dirty="0">
                <a:solidFill>
                  <a:schemeClr val="bg1"/>
                </a:solidFill>
              </a:rPr>
              <a:t>Primary Evidence</a:t>
            </a:r>
          </a:p>
        </p:txBody>
      </p:sp>
      <p:sp>
        <p:nvSpPr>
          <p:cNvPr id="32777" name="Rectangle 8"/>
          <p:cNvSpPr>
            <a:spLocks noChangeArrowheads="1"/>
          </p:cNvSpPr>
          <p:nvPr/>
        </p:nvSpPr>
        <p:spPr bwMode="auto">
          <a:xfrm>
            <a:off x="5394325" y="4724400"/>
            <a:ext cx="2911475" cy="457200"/>
          </a:xfrm>
          <a:prstGeom prst="rect">
            <a:avLst/>
          </a:prstGeom>
          <a:solidFill>
            <a:srgbClr val="C00000"/>
          </a:solidFill>
          <a:ln w="12700">
            <a:solidFill>
              <a:schemeClr val="tx1"/>
            </a:solidFill>
            <a:miter lim="800000"/>
            <a:headEnd type="none" w="sm" len="sm"/>
            <a:tailEnd type="none" w="sm" len="sm"/>
          </a:ln>
        </p:spPr>
        <p:txBody>
          <a:bodyPr wrap="none" anchor="ctr"/>
          <a:lstStyle/>
          <a:p>
            <a:pPr algn="ctr"/>
            <a:r>
              <a:rPr lang="en-US" sz="2000" dirty="0">
                <a:solidFill>
                  <a:schemeClr val="bg1"/>
                </a:solidFill>
              </a:rPr>
              <a:t>Secondary Evidence</a:t>
            </a:r>
          </a:p>
        </p:txBody>
      </p:sp>
      <p:sp>
        <p:nvSpPr>
          <p:cNvPr id="32778" name="Line 9"/>
          <p:cNvSpPr>
            <a:spLocks noChangeShapeType="1"/>
          </p:cNvSpPr>
          <p:nvPr/>
        </p:nvSpPr>
        <p:spPr bwMode="auto">
          <a:xfrm flipV="1">
            <a:off x="3200400" y="2255838"/>
            <a:ext cx="0" cy="2239962"/>
          </a:xfrm>
          <a:prstGeom prst="line">
            <a:avLst/>
          </a:prstGeom>
          <a:noFill/>
          <a:ln w="12700">
            <a:solidFill>
              <a:schemeClr val="tx1"/>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32779" name="Rectangle 14"/>
          <p:cNvSpPr>
            <a:spLocks noChangeArrowheads="1"/>
          </p:cNvSpPr>
          <p:nvPr/>
        </p:nvSpPr>
        <p:spPr bwMode="auto">
          <a:xfrm>
            <a:off x="361507" y="5493488"/>
            <a:ext cx="8477693" cy="863600"/>
          </a:xfrm>
          <a:prstGeom prst="rect">
            <a:avLst/>
          </a:prstGeom>
          <a:solidFill>
            <a:srgbClr val="663300"/>
          </a:solidFill>
          <a:ln w="9525">
            <a:solidFill>
              <a:schemeClr val="tx1"/>
            </a:solidFill>
            <a:miter lim="800000"/>
            <a:headEnd/>
            <a:tailEnd/>
          </a:ln>
        </p:spPr>
        <p:txBody>
          <a:bodyPr wrap="none" anchor="ctr"/>
          <a:lstStyle/>
          <a:p>
            <a:pPr lvl="1"/>
            <a:r>
              <a:rPr lang="en-US" sz="1400" b="1" dirty="0">
                <a:solidFill>
                  <a:schemeClr val="bg1"/>
                </a:solidFill>
              </a:rPr>
              <a:t>Note:  There must be </a:t>
            </a:r>
            <a:r>
              <a:rPr lang="en-US" sz="1400" b="1" dirty="0" smtClean="0">
                <a:solidFill>
                  <a:schemeClr val="bg1"/>
                </a:solidFill>
              </a:rPr>
              <a:t>14 days </a:t>
            </a:r>
            <a:r>
              <a:rPr lang="en-US" sz="1400" b="1" dirty="0">
                <a:solidFill>
                  <a:schemeClr val="bg1"/>
                </a:solidFill>
              </a:rPr>
              <a:t>between Primary Evidence in CP1 and Primary Evidence in </a:t>
            </a:r>
            <a:r>
              <a:rPr lang="en-US" sz="1400" b="1" dirty="0" smtClean="0">
                <a:solidFill>
                  <a:schemeClr val="bg1"/>
                </a:solidFill>
              </a:rPr>
              <a:t>CP2.</a:t>
            </a:r>
          </a:p>
          <a:p>
            <a:pPr lvl="2"/>
            <a:r>
              <a:rPr lang="en-US" sz="1400" b="1" dirty="0" smtClean="0">
                <a:solidFill>
                  <a:schemeClr val="bg1"/>
                </a:solidFill>
              </a:rPr>
              <a:t> There must be two distinct collection periods; CP1 must be completed before CP2 begins.</a:t>
            </a:r>
            <a:endParaRPr lang="en-US" sz="1400" b="1" dirty="0">
              <a:solidFill>
                <a:schemeClr val="bg1"/>
              </a:solidFill>
            </a:endParaRPr>
          </a:p>
        </p:txBody>
      </p:sp>
      <p:sp>
        <p:nvSpPr>
          <p:cNvPr id="32780" name="Line 15"/>
          <p:cNvSpPr>
            <a:spLocks noChangeShapeType="1"/>
          </p:cNvSpPr>
          <p:nvPr/>
        </p:nvSpPr>
        <p:spPr bwMode="auto">
          <a:xfrm>
            <a:off x="2209800" y="3344863"/>
            <a:ext cx="990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32782" name="Line 13"/>
          <p:cNvSpPr>
            <a:spLocks noChangeShapeType="1"/>
          </p:cNvSpPr>
          <p:nvPr/>
        </p:nvSpPr>
        <p:spPr bwMode="auto">
          <a:xfrm flipV="1">
            <a:off x="4610100" y="4267200"/>
            <a:ext cx="784225"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83" name="Line 14"/>
          <p:cNvSpPr>
            <a:spLocks noChangeShapeType="1"/>
          </p:cNvSpPr>
          <p:nvPr/>
        </p:nvSpPr>
        <p:spPr bwMode="auto">
          <a:xfrm>
            <a:off x="4610100" y="4832350"/>
            <a:ext cx="784225"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84" name="Line 15"/>
          <p:cNvSpPr>
            <a:spLocks noChangeShapeType="1"/>
          </p:cNvSpPr>
          <p:nvPr/>
        </p:nvSpPr>
        <p:spPr bwMode="auto">
          <a:xfrm>
            <a:off x="4610100" y="1981200"/>
            <a:ext cx="784225" cy="501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85" name="Line 16"/>
          <p:cNvSpPr>
            <a:spLocks noChangeShapeType="1"/>
          </p:cNvSpPr>
          <p:nvPr/>
        </p:nvSpPr>
        <p:spPr bwMode="auto">
          <a:xfrm flipV="1">
            <a:off x="4610100" y="1489075"/>
            <a:ext cx="784225" cy="492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86" name="Line 18"/>
          <p:cNvSpPr>
            <a:spLocks noChangeShapeType="1"/>
          </p:cNvSpPr>
          <p:nvPr/>
        </p:nvSpPr>
        <p:spPr bwMode="auto">
          <a:xfrm>
            <a:off x="8763000" y="1489075"/>
            <a:ext cx="0" cy="162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87" name="Line 20"/>
          <p:cNvSpPr>
            <a:spLocks noChangeShapeType="1"/>
          </p:cNvSpPr>
          <p:nvPr/>
        </p:nvSpPr>
        <p:spPr bwMode="auto">
          <a:xfrm>
            <a:off x="8382000" y="1489075"/>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88" name="Line 21"/>
          <p:cNvSpPr>
            <a:spLocks noChangeShapeType="1"/>
          </p:cNvSpPr>
          <p:nvPr/>
        </p:nvSpPr>
        <p:spPr bwMode="auto">
          <a:xfrm flipV="1">
            <a:off x="8763000" y="3524250"/>
            <a:ext cx="0" cy="565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2789" name="Line 22"/>
          <p:cNvSpPr>
            <a:spLocks noChangeShapeType="1"/>
          </p:cNvSpPr>
          <p:nvPr/>
        </p:nvSpPr>
        <p:spPr bwMode="auto">
          <a:xfrm>
            <a:off x="8305800" y="40894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790" name="Text Box 23"/>
          <p:cNvSpPr txBox="1">
            <a:spLocks noChangeArrowheads="1"/>
          </p:cNvSpPr>
          <p:nvPr/>
        </p:nvSpPr>
        <p:spPr bwMode="auto">
          <a:xfrm>
            <a:off x="6548438" y="3141663"/>
            <a:ext cx="2290762" cy="406400"/>
          </a:xfrm>
          <a:prstGeom prst="rect">
            <a:avLst/>
          </a:prstGeom>
          <a:solidFill>
            <a:srgbClr val="663300"/>
          </a:solidFill>
          <a:ln w="9525" cap="rnd">
            <a:solidFill>
              <a:srgbClr val="0033CC"/>
            </a:solidFill>
            <a:prstDash val="sysDot"/>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spcAft>
                <a:spcPct val="50000"/>
              </a:spcAft>
            </a:pPr>
            <a:r>
              <a:rPr lang="en-US" sz="2000" b="1" dirty="0">
                <a:solidFill>
                  <a:schemeClr val="bg1"/>
                </a:solidFill>
              </a:rPr>
              <a:t>14 calendar days </a:t>
            </a:r>
          </a:p>
        </p:txBody>
      </p:sp>
      <p:sp>
        <p:nvSpPr>
          <p:cNvPr id="32791" name="Text Box 24"/>
          <p:cNvSpPr txBox="1">
            <a:spLocks noChangeArrowheads="1"/>
          </p:cNvSpPr>
          <p:nvPr/>
        </p:nvSpPr>
        <p:spPr bwMode="auto">
          <a:xfrm>
            <a:off x="731520" y="365760"/>
            <a:ext cx="631850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dirty="0">
                <a:latin typeface="Georgia" pitchFamily="18" charset="0"/>
              </a:rPr>
              <a:t>The Anatomy of a GAA Entry</a:t>
            </a:r>
          </a:p>
        </p:txBody>
      </p:sp>
    </p:spTree>
    <p:extLst>
      <p:ext uri="{BB962C8B-B14F-4D97-AF65-F5344CB8AC3E}">
        <p14:creationId xmlns:p14="http://schemas.microsoft.com/office/powerpoint/2010/main" val="3359850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ctrTitle"/>
          </p:nvPr>
        </p:nvSpPr>
        <p:spPr>
          <a:xfrm>
            <a:off x="732692" y="1969477"/>
            <a:ext cx="7772400" cy="1470025"/>
          </a:xfrm>
        </p:spPr>
        <p:txBody>
          <a:bodyPr/>
          <a:lstStyle/>
          <a:p>
            <a:r>
              <a:rPr lang="en-US" sz="4000" dirty="0" smtClean="0">
                <a:latin typeface="Georgia" pitchFamily="18" charset="0"/>
              </a:rPr>
              <a:t>Primary and Secondary </a:t>
            </a:r>
            <a:br>
              <a:rPr lang="en-US" sz="4000" dirty="0" smtClean="0">
                <a:latin typeface="Georgia" pitchFamily="18" charset="0"/>
              </a:rPr>
            </a:br>
            <a:r>
              <a:rPr lang="en-US" sz="4000" dirty="0" smtClean="0">
                <a:latin typeface="Georgia" pitchFamily="18" charset="0"/>
              </a:rPr>
              <a:t>Types of Evidence</a:t>
            </a:r>
          </a:p>
        </p:txBody>
      </p:sp>
      <p:sp>
        <p:nvSpPr>
          <p:cNvPr id="6" name="Subtitle 5"/>
          <p:cNvSpPr>
            <a:spLocks noGrp="1"/>
          </p:cNvSpPr>
          <p:nvPr>
            <p:ph type="subTitle" idx="1"/>
          </p:nvPr>
        </p:nvSpPr>
        <p:spPr>
          <a:xfrm>
            <a:off x="838200" y="3657600"/>
            <a:ext cx="7543800" cy="762000"/>
          </a:xfrm>
        </p:spPr>
        <p:txBody>
          <a:bodyPr/>
          <a:lstStyle/>
          <a:p>
            <a:pPr>
              <a:defRPr/>
            </a:pPr>
            <a:r>
              <a:rPr lang="en-US" sz="4000" b="1" dirty="0" smtClean="0">
                <a:latin typeface="Georgia" pitchFamily="18" charset="0"/>
              </a:rPr>
              <a:t>Descriptions and Examples</a:t>
            </a:r>
            <a:endParaRPr lang="en-US" sz="4000" b="1" dirty="0">
              <a:latin typeface="Georgia" pitchFamily="18" charset="0"/>
            </a:endParaRPr>
          </a:p>
        </p:txBody>
      </p:sp>
      <p:sp>
        <p:nvSpPr>
          <p:cNvPr id="4" name="Slide Number Placeholder 3"/>
          <p:cNvSpPr>
            <a:spLocks noGrp="1"/>
          </p:cNvSpPr>
          <p:nvPr>
            <p:ph type="sldNum" sz="quarter" idx="4294967295"/>
          </p:nvPr>
        </p:nvSpPr>
        <p:spPr>
          <a:xfrm>
            <a:off x="8305800" y="6324600"/>
            <a:ext cx="609600" cy="457200"/>
          </a:xfrm>
          <a:prstGeom prst="rect">
            <a:avLst/>
          </a:prstGeom>
        </p:spPr>
        <p:txBody>
          <a:bodyPr/>
          <a:lstStyle/>
          <a:p>
            <a:pPr>
              <a:defRPr/>
            </a:pPr>
            <a:fld id="{F5A4B1FD-3188-4E16-A546-E0975F95E0F7}" type="slidenum">
              <a:rPr lang="en-US" smtClean="0"/>
              <a:pPr>
                <a:defRPr/>
              </a:pPr>
              <a:t>26</a:t>
            </a:fld>
            <a:endParaRPr lang="en-US" dirty="0"/>
          </a:p>
        </p:txBody>
      </p:sp>
    </p:spTree>
    <p:extLst>
      <p:ext uri="{BB962C8B-B14F-4D97-AF65-F5344CB8AC3E}">
        <p14:creationId xmlns:p14="http://schemas.microsoft.com/office/powerpoint/2010/main" val="4167243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Primary Evidence</a:t>
            </a:r>
          </a:p>
        </p:txBody>
      </p:sp>
      <p:sp>
        <p:nvSpPr>
          <p:cNvPr id="34819" name="Content Placeholder 2"/>
          <p:cNvSpPr>
            <a:spLocks noGrp="1"/>
          </p:cNvSpPr>
          <p:nvPr>
            <p:ph idx="1"/>
          </p:nvPr>
        </p:nvSpPr>
        <p:spPr/>
        <p:txBody>
          <a:bodyPr/>
          <a:lstStyle/>
          <a:p>
            <a:r>
              <a:rPr lang="en-US" dirty="0" smtClean="0"/>
              <a:t>Demonstrates knowledge/skills by </a:t>
            </a:r>
            <a:r>
              <a:rPr lang="en-US" u="sng" dirty="0" smtClean="0"/>
              <a:t>showing</a:t>
            </a:r>
            <a:r>
              <a:rPr lang="en-US" dirty="0" smtClean="0"/>
              <a:t> the student’s engagement in tasks</a:t>
            </a:r>
          </a:p>
          <a:p>
            <a:r>
              <a:rPr lang="en-US" i="1" dirty="0" smtClean="0"/>
              <a:t>“Primary” refers to the type of evidence; it does not mean that it has to be dated earlier than the Secondary Evidence in that collection period.</a:t>
            </a:r>
          </a:p>
          <a:p>
            <a:r>
              <a:rPr lang="en-US" dirty="0" smtClean="0"/>
              <a:t>It is important that the type of evidence used is the appropriate choice to clearly demonstrate the student’s response.</a:t>
            </a:r>
          </a:p>
          <a:p>
            <a:pPr lvl="1"/>
            <a:endParaRPr lang="en-US" dirty="0" smtClean="0"/>
          </a:p>
          <a:p>
            <a:endParaRPr lang="en-US" dirty="0" smtClean="0"/>
          </a:p>
        </p:txBody>
      </p:sp>
      <p:sp>
        <p:nvSpPr>
          <p:cNvPr id="4" name="Slide Number Placeholder 3"/>
          <p:cNvSpPr>
            <a:spLocks noGrp="1"/>
          </p:cNvSpPr>
          <p:nvPr>
            <p:ph type="sldNum" sz="quarter" idx="4"/>
          </p:nvPr>
        </p:nvSpPr>
        <p:spPr/>
        <p:txBody>
          <a:bodyPr/>
          <a:lstStyle/>
          <a:p>
            <a:fld id="{AB8D0548-949E-436A-9AFC-BDE4FE7318D5}" type="slidenum">
              <a:rPr lang="en-US" smtClean="0"/>
              <a:pPr/>
              <a:t>27</a:t>
            </a:fld>
            <a:endParaRPr lang="en-US" dirty="0"/>
          </a:p>
        </p:txBody>
      </p:sp>
    </p:spTree>
    <p:extLst>
      <p:ext uri="{BB962C8B-B14F-4D97-AF65-F5344CB8AC3E}">
        <p14:creationId xmlns:p14="http://schemas.microsoft.com/office/powerpoint/2010/main" val="2754367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31520" y="365760"/>
            <a:ext cx="6318504" cy="731520"/>
          </a:xfrm>
        </p:spPr>
        <p:txBody>
          <a:bodyPr>
            <a:normAutofit fontScale="90000"/>
          </a:bodyPr>
          <a:lstStyle/>
          <a:p>
            <a:r>
              <a:rPr lang="en-US" sz="3600" dirty="0" smtClean="0">
                <a:latin typeface="Georgia" panose="02040502050405020303" pitchFamily="18" charset="0"/>
              </a:rPr>
              <a:t>Student Work Sample</a:t>
            </a:r>
            <a:br>
              <a:rPr lang="en-US" sz="3600" dirty="0" smtClean="0">
                <a:latin typeface="Georgia" panose="02040502050405020303" pitchFamily="18" charset="0"/>
              </a:rPr>
            </a:br>
            <a:r>
              <a:rPr lang="en-US" sz="2400" dirty="0" smtClean="0">
                <a:latin typeface="Georgia" panose="02040502050405020303" pitchFamily="18" charset="0"/>
              </a:rPr>
              <a:t>Primary Evidence</a:t>
            </a:r>
            <a:endParaRPr lang="en-US" sz="3600" dirty="0" smtClean="0">
              <a:latin typeface="Georgia" panose="02040502050405020303" pitchFamily="18" charset="0"/>
            </a:endParaRPr>
          </a:p>
        </p:txBody>
      </p:sp>
      <p:sp>
        <p:nvSpPr>
          <p:cNvPr id="39939" name="Content Placeholder 2"/>
          <p:cNvSpPr>
            <a:spLocks noGrp="1"/>
          </p:cNvSpPr>
          <p:nvPr>
            <p:ph idx="1"/>
          </p:nvPr>
        </p:nvSpPr>
        <p:spPr>
          <a:xfrm>
            <a:off x="914400" y="1600201"/>
            <a:ext cx="7846828" cy="3567222"/>
          </a:xfrm>
        </p:spPr>
        <p:txBody>
          <a:bodyPr>
            <a:normAutofit lnSpcReduction="10000"/>
          </a:bodyPr>
          <a:lstStyle/>
          <a:p>
            <a:pPr eaLnBrk="1" hangingPunct="1"/>
            <a:r>
              <a:rPr lang="en-US" dirty="0" smtClean="0">
                <a:cs typeface="Arial" charset="0"/>
              </a:rPr>
              <a:t>Work samples are items completed or created by the student. </a:t>
            </a:r>
          </a:p>
          <a:p>
            <a:pPr marL="0" indent="0" eaLnBrk="1" hangingPunct="1">
              <a:buNone/>
            </a:pPr>
            <a:r>
              <a:rPr lang="en-US" dirty="0" smtClean="0">
                <a:cs typeface="Arial" charset="0"/>
              </a:rPr>
              <a:t>         </a:t>
            </a:r>
            <a:r>
              <a:rPr lang="en-US" u="sng" dirty="0" smtClean="0">
                <a:cs typeface="Arial" charset="0"/>
              </a:rPr>
              <a:t>Examples</a:t>
            </a:r>
            <a:r>
              <a:rPr lang="en-US" dirty="0" smtClean="0">
                <a:cs typeface="Arial" charset="0"/>
              </a:rPr>
              <a:t>:</a:t>
            </a:r>
          </a:p>
          <a:p>
            <a:pPr lvl="1" eaLnBrk="1" hangingPunct="1">
              <a:buFont typeface="Courier New" panose="02070309020205020404" pitchFamily="49" charset="0"/>
              <a:buChar char="o"/>
            </a:pPr>
            <a:r>
              <a:rPr lang="en-US" dirty="0" smtClean="0">
                <a:ea typeface="ＭＳ Ｐゴシック" pitchFamily="34" charset="-128"/>
                <a:cs typeface="Arial" charset="0"/>
              </a:rPr>
              <a:t>Writing samples</a:t>
            </a:r>
          </a:p>
          <a:p>
            <a:pPr lvl="1" eaLnBrk="1" hangingPunct="1">
              <a:buFont typeface="Courier New" panose="02070309020205020404" pitchFamily="49" charset="0"/>
              <a:buChar char="o"/>
            </a:pPr>
            <a:r>
              <a:rPr lang="en-US" dirty="0" smtClean="0">
                <a:ea typeface="ＭＳ Ｐゴシック" pitchFamily="34" charset="-128"/>
                <a:cs typeface="Arial" charset="0"/>
              </a:rPr>
              <a:t>Graphic organizers</a:t>
            </a:r>
          </a:p>
          <a:p>
            <a:pPr lvl="1" eaLnBrk="1" hangingPunct="1">
              <a:buFont typeface="Courier New" panose="02070309020205020404" pitchFamily="49" charset="0"/>
              <a:buChar char="o"/>
            </a:pPr>
            <a:r>
              <a:rPr lang="en-US" dirty="0" smtClean="0">
                <a:ea typeface="ＭＳ Ｐゴシック" pitchFamily="34" charset="-128"/>
                <a:cs typeface="Arial" charset="0"/>
              </a:rPr>
              <a:t>Worksheets (whether commercial or teacher made) </a:t>
            </a:r>
          </a:p>
          <a:p>
            <a:pPr eaLnBrk="1" hangingPunct="1"/>
            <a:r>
              <a:rPr lang="en-US" dirty="0" smtClean="0">
                <a:ea typeface="ＭＳ Ｐゴシック" pitchFamily="34" charset="-128"/>
                <a:cs typeface="Arial" charset="0"/>
              </a:rPr>
              <a:t>Work samples must be annotated, either on the student work or on a separate annotation page to provide the necessary information for scoring.</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49075234-44CB-4A8B-8AAC-67587CA021BC}" type="slidenum">
              <a:rPr lang="en-US" smtClean="0"/>
              <a:pPr>
                <a:defRPr/>
              </a:pPr>
              <a:t>28</a:t>
            </a:fld>
            <a:endParaRPr lang="en-US" dirty="0"/>
          </a:p>
        </p:txBody>
      </p:sp>
    </p:spTree>
    <p:extLst>
      <p:ext uri="{BB962C8B-B14F-4D97-AF65-F5344CB8AC3E}">
        <p14:creationId xmlns:p14="http://schemas.microsoft.com/office/powerpoint/2010/main" val="3395350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381000" y="1600200"/>
            <a:ext cx="2819400" cy="4343400"/>
          </a:xfrm>
        </p:spPr>
        <p:txBody>
          <a:bodyPr>
            <a:normAutofit lnSpcReduction="10000"/>
          </a:bodyPr>
          <a:lstStyle/>
          <a:p>
            <a:pPr marL="0" indent="0" algn="ctr" eaLnBrk="1" hangingPunct="1">
              <a:buFont typeface="Arial" charset="0"/>
              <a:buNone/>
            </a:pPr>
            <a:r>
              <a:rPr lang="en-US" b="1" dirty="0" smtClean="0"/>
              <a:t>Work Sample</a:t>
            </a:r>
          </a:p>
          <a:p>
            <a:pPr marL="0" indent="0" eaLnBrk="1" hangingPunct="1">
              <a:buFont typeface="Arial" charset="0"/>
              <a:buNone/>
            </a:pPr>
            <a:r>
              <a:rPr lang="en-US" sz="2000" b="1" dirty="0" smtClean="0"/>
              <a:t>This </a:t>
            </a:r>
            <a:r>
              <a:rPr lang="en-US" sz="2000" b="1" u="sng" dirty="0" smtClean="0"/>
              <a:t>work sample</a:t>
            </a:r>
            <a:r>
              <a:rPr lang="en-US" sz="2000" b="1" dirty="0" smtClean="0"/>
              <a:t> was submitted as a piece of Primary Evidence and includes all information necessary for scoring. The teacher has provided the student’s name, the Collection Period Label, the date on which it was completed, the grade the student received, and the level of prompting.</a:t>
            </a:r>
          </a:p>
        </p:txBody>
      </p:sp>
      <p:sp>
        <p:nvSpPr>
          <p:cNvPr id="5" name="Slide Number Placeholder 4"/>
          <p:cNvSpPr>
            <a:spLocks noGrp="1"/>
          </p:cNvSpPr>
          <p:nvPr>
            <p:ph type="sldNum" sz="quarter" idx="4294967295"/>
          </p:nvPr>
        </p:nvSpPr>
        <p:spPr>
          <a:xfrm>
            <a:off x="6455664" y="6355080"/>
            <a:ext cx="2057400" cy="365125"/>
          </a:xfrm>
          <a:prstGeom prst="rect">
            <a:avLst/>
          </a:prstGeom>
        </p:spPr>
        <p:txBody>
          <a:bodyPr/>
          <a:lstStyle/>
          <a:p>
            <a:pPr>
              <a:defRPr/>
            </a:pPr>
            <a:fld id="{ED164B6E-B420-4A78-9D4D-74DD8324E704}" type="slidenum">
              <a:rPr lang="en-US" b="1" smtClean="0"/>
              <a:pPr>
                <a:defRPr/>
              </a:pPr>
              <a:t>29</a:t>
            </a:fld>
            <a:endParaRPr lang="en-US" b="1"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32" y="1133272"/>
            <a:ext cx="4215741" cy="528018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233553" y="1145147"/>
            <a:ext cx="890649" cy="201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Who </a:t>
            </a:r>
            <a:endParaRPr lang="en-US" b="1" dirty="0">
              <a:solidFill>
                <a:schemeClr val="tx1"/>
              </a:solidFill>
            </a:endParaRPr>
          </a:p>
        </p:txBody>
      </p:sp>
      <p:cxnSp>
        <p:nvCxnSpPr>
          <p:cNvPr id="4" name="Straight Arrow Connector 3"/>
          <p:cNvCxnSpPr/>
          <p:nvPr/>
        </p:nvCxnSpPr>
        <p:spPr>
          <a:xfrm flipH="1">
            <a:off x="3883231" y="1246087"/>
            <a:ext cx="3503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04409" y="1145146"/>
            <a:ext cx="890649" cy="201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Where</a:t>
            </a:r>
            <a:endParaRPr lang="en-US" b="1" dirty="0">
              <a:solidFill>
                <a:schemeClr val="tx1"/>
              </a:solidFill>
            </a:endParaRPr>
          </a:p>
        </p:txBody>
      </p:sp>
      <p:cxnSp>
        <p:nvCxnSpPr>
          <p:cNvPr id="12" name="Straight Arrow Connector 11"/>
          <p:cNvCxnSpPr/>
          <p:nvPr/>
        </p:nvCxnSpPr>
        <p:spPr>
          <a:xfrm>
            <a:off x="5995058" y="1145147"/>
            <a:ext cx="263238" cy="1009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334991" y="1831935"/>
            <a:ext cx="890649" cy="201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When</a:t>
            </a:r>
            <a:endParaRPr lang="en-US" b="1" dirty="0">
              <a:solidFill>
                <a:schemeClr val="tx1"/>
              </a:solidFill>
            </a:endParaRPr>
          </a:p>
        </p:txBody>
      </p:sp>
      <p:cxnSp>
        <p:nvCxnSpPr>
          <p:cNvPr id="16" name="Straight Arrow Connector 15"/>
          <p:cNvCxnSpPr/>
          <p:nvPr/>
        </p:nvCxnSpPr>
        <p:spPr>
          <a:xfrm flipH="1" flipV="1">
            <a:off x="7052953" y="1501407"/>
            <a:ext cx="392877" cy="3661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530441" y="1766622"/>
            <a:ext cx="915389" cy="447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445830" y="2213927"/>
            <a:ext cx="1068778" cy="213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Prompts</a:t>
            </a:r>
            <a:endParaRPr lang="en-US" b="1" dirty="0">
              <a:solidFill>
                <a:schemeClr val="tx1"/>
              </a:solidFill>
            </a:endParaRPr>
          </a:p>
        </p:txBody>
      </p:sp>
      <p:sp>
        <p:nvSpPr>
          <p:cNvPr id="23" name="Rectangle 22"/>
          <p:cNvSpPr/>
          <p:nvPr/>
        </p:nvSpPr>
        <p:spPr>
          <a:xfrm>
            <a:off x="4779816" y="6211578"/>
            <a:ext cx="890649" cy="201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When</a:t>
            </a:r>
            <a:endParaRPr lang="en-US" b="1" dirty="0">
              <a:solidFill>
                <a:schemeClr val="tx1"/>
              </a:solidFill>
            </a:endParaRPr>
          </a:p>
        </p:txBody>
      </p:sp>
      <p:cxnSp>
        <p:nvCxnSpPr>
          <p:cNvPr id="24" name="Straight Arrow Connector 23"/>
          <p:cNvCxnSpPr>
            <a:stCxn id="23" idx="1"/>
          </p:cNvCxnSpPr>
          <p:nvPr/>
        </p:nvCxnSpPr>
        <p:spPr>
          <a:xfrm flipH="1" flipV="1">
            <a:off x="4404756" y="6312518"/>
            <a:ext cx="37506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445830" y="2817589"/>
            <a:ext cx="1068778" cy="213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well</a:t>
            </a:r>
            <a:endParaRPr lang="en-US" b="1" dirty="0">
              <a:solidFill>
                <a:schemeClr val="tx1"/>
              </a:solidFill>
            </a:endParaRPr>
          </a:p>
        </p:txBody>
      </p:sp>
      <p:cxnSp>
        <p:nvCxnSpPr>
          <p:cNvPr id="30" name="Straight Arrow Connector 29"/>
          <p:cNvCxnSpPr>
            <a:stCxn id="29" idx="1"/>
          </p:cNvCxnSpPr>
          <p:nvPr/>
        </p:nvCxnSpPr>
        <p:spPr>
          <a:xfrm flipH="1" flipV="1">
            <a:off x="6988135" y="2320805"/>
            <a:ext cx="457695" cy="603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888178" y="1347028"/>
            <a:ext cx="1068778" cy="213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a:t>
            </a:r>
            <a:endParaRPr lang="en-US" b="1" dirty="0">
              <a:solidFill>
                <a:schemeClr val="tx1"/>
              </a:solidFill>
            </a:endParaRPr>
          </a:p>
        </p:txBody>
      </p:sp>
      <p:cxnSp>
        <p:nvCxnSpPr>
          <p:cNvPr id="36" name="Straight Arrow Connector 35"/>
          <p:cNvCxnSpPr>
            <a:stCxn id="33" idx="2"/>
          </p:cNvCxnSpPr>
          <p:nvPr/>
        </p:nvCxnSpPr>
        <p:spPr>
          <a:xfrm>
            <a:off x="2422567" y="1560784"/>
            <a:ext cx="1635825" cy="123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50722" y="1622634"/>
            <a:ext cx="1353787" cy="1000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445829" y="3421251"/>
            <a:ext cx="1401288" cy="2137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With whom</a:t>
            </a:r>
            <a:endParaRPr lang="en-US" b="1" dirty="0">
              <a:solidFill>
                <a:schemeClr val="tx1"/>
              </a:solidFill>
            </a:endParaRPr>
          </a:p>
        </p:txBody>
      </p:sp>
      <p:cxnSp>
        <p:nvCxnSpPr>
          <p:cNvPr id="46" name="Straight Arrow Connector 45"/>
          <p:cNvCxnSpPr/>
          <p:nvPr/>
        </p:nvCxnSpPr>
        <p:spPr>
          <a:xfrm flipH="1" flipV="1">
            <a:off x="7140536" y="3031345"/>
            <a:ext cx="305294" cy="3899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731520" y="365760"/>
            <a:ext cx="6316630" cy="731520"/>
          </a:xfrm>
        </p:spPr>
        <p:txBody>
          <a:bodyPr/>
          <a:lstStyle/>
          <a:p>
            <a:r>
              <a:rPr lang="en-US" dirty="0"/>
              <a:t>Student Work Sample</a:t>
            </a:r>
            <a:br>
              <a:rPr lang="en-US" dirty="0"/>
            </a:br>
            <a:r>
              <a:rPr lang="en-US" sz="2000" dirty="0"/>
              <a:t>Primary </a:t>
            </a:r>
            <a:r>
              <a:rPr lang="en-US" sz="2000" dirty="0" smtClean="0"/>
              <a:t>Evidence</a:t>
            </a:r>
            <a:endParaRPr lang="en-US" dirty="0"/>
          </a:p>
        </p:txBody>
      </p:sp>
      <p:sp>
        <p:nvSpPr>
          <p:cNvPr id="25" name="Title 1"/>
          <p:cNvSpPr txBox="1">
            <a:spLocks/>
          </p:cNvSpPr>
          <p:nvPr/>
        </p:nvSpPr>
        <p:spPr>
          <a:xfrm>
            <a:off x="1433034" y="355071"/>
            <a:ext cx="6318504" cy="7315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chemeClr val="tx1"/>
                </a:solidFill>
                <a:latin typeface="Georgia" pitchFamily="18" charset="0"/>
                <a:ea typeface="+mj-ea"/>
                <a:cs typeface="+mj-cs"/>
              </a:defRPr>
            </a:lvl1pPr>
          </a:lstStyle>
          <a:p>
            <a:endParaRPr lang="en-US" sz="3600" dirty="0" smtClean="0"/>
          </a:p>
        </p:txBody>
      </p:sp>
    </p:spTree>
    <p:extLst>
      <p:ext uri="{BB962C8B-B14F-4D97-AF65-F5344CB8AC3E}">
        <p14:creationId xmlns:p14="http://schemas.microsoft.com/office/powerpoint/2010/main" val="3521872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455664" y="6356350"/>
            <a:ext cx="2057400" cy="365125"/>
          </a:xfrm>
          <a:prstGeom prst="rect">
            <a:avLst/>
          </a:prstGeom>
        </p:spPr>
        <p:txBody>
          <a:bodyPr/>
          <a:lstStyle/>
          <a:p>
            <a:pPr>
              <a:defRPr/>
            </a:pPr>
            <a:fld id="{B9518B12-5AC3-4821-9DBE-CC17AAA3902B}" type="slidenum">
              <a:rPr lang="en-US" smtClean="0"/>
              <a:pPr>
                <a:defRPr/>
              </a:pPr>
              <a:t>3</a:t>
            </a:fld>
            <a:endParaRPr lang="en-US" dirty="0"/>
          </a:p>
        </p:txBody>
      </p:sp>
      <p:sp>
        <p:nvSpPr>
          <p:cNvPr id="10244" name="TextBox 2"/>
          <p:cNvSpPr txBox="1">
            <a:spLocks noChangeArrowheads="1"/>
          </p:cNvSpPr>
          <p:nvPr/>
        </p:nvSpPr>
        <p:spPr bwMode="auto">
          <a:xfrm>
            <a:off x="304799" y="253505"/>
            <a:ext cx="68023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b="1" dirty="0" smtClean="0">
                <a:latin typeface="Georgia" panose="02040502050405020303" pitchFamily="18" charset="0"/>
              </a:rPr>
              <a:t>Links to Presentations are on </a:t>
            </a:r>
          </a:p>
          <a:p>
            <a:pPr eaLnBrk="1" hangingPunct="1"/>
            <a:r>
              <a:rPr lang="en-US" sz="3000" b="1" dirty="0" smtClean="0">
                <a:latin typeface="Georgia" panose="02040502050405020303" pitchFamily="18" charset="0"/>
              </a:rPr>
              <a:t>the GaDOE website </a:t>
            </a:r>
            <a:r>
              <a:rPr lang="en-US" sz="2400" b="1" dirty="0" smtClean="0">
                <a:latin typeface="Georgia" panose="02040502050405020303" pitchFamily="18" charset="0"/>
              </a:rPr>
              <a:t>(shown below)</a:t>
            </a:r>
            <a:endParaRPr lang="en-US" sz="2400" b="1" dirty="0">
              <a:latin typeface="Georgia" panose="02040502050405020303" pitchFamily="18" charset="0"/>
            </a:endParaRPr>
          </a:p>
        </p:txBody>
      </p:sp>
      <p:sp>
        <p:nvSpPr>
          <p:cNvPr id="3" name="Rectangle 2"/>
          <p:cNvSpPr/>
          <p:nvPr/>
        </p:nvSpPr>
        <p:spPr>
          <a:xfrm>
            <a:off x="199293" y="5351584"/>
            <a:ext cx="8458200" cy="1107996"/>
          </a:xfrm>
          <a:prstGeom prst="rect">
            <a:avLst/>
          </a:prstGeom>
        </p:spPr>
        <p:txBody>
          <a:bodyPr wrap="square">
            <a:spAutoFit/>
          </a:bodyPr>
          <a:lstStyle/>
          <a:p>
            <a:pPr algn="ctr"/>
            <a:r>
              <a:rPr lang="en-US" sz="2400" dirty="0">
                <a:latin typeface="+mn-lt"/>
                <a:hlinkClick r:id="rId3"/>
              </a:rPr>
              <a:t>http://</a:t>
            </a:r>
            <a:r>
              <a:rPr lang="en-US" sz="2400" dirty="0" smtClean="0">
                <a:latin typeface="+mn-lt"/>
                <a:hlinkClick r:id="rId3"/>
              </a:rPr>
              <a:t>www.gadoe.org/Curriculum-Instruction-and-Assessment/Assessment/Pages/GAA.aspx</a:t>
            </a:r>
            <a:endParaRPr lang="en-US" sz="2400" dirty="0" smtClean="0">
              <a:latin typeface="+mn-lt"/>
            </a:endParaRPr>
          </a:p>
          <a:p>
            <a:pPr algn="ct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30303"/>
            <a:ext cx="7702062" cy="3821281"/>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Left Arrow 3"/>
          <p:cNvSpPr/>
          <p:nvPr/>
        </p:nvSpPr>
        <p:spPr>
          <a:xfrm rot="20656742">
            <a:off x="7168662" y="3790922"/>
            <a:ext cx="16764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61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31520" y="365760"/>
            <a:ext cx="6318504" cy="731520"/>
          </a:xfrm>
        </p:spPr>
        <p:txBody>
          <a:bodyPr>
            <a:normAutofit fontScale="90000"/>
          </a:bodyPr>
          <a:lstStyle/>
          <a:p>
            <a:r>
              <a:rPr lang="en-US" sz="3600" dirty="0" smtClean="0">
                <a:latin typeface="Georgia" panose="02040502050405020303" pitchFamily="18" charset="0"/>
              </a:rPr>
              <a:t>Permanent Product</a:t>
            </a:r>
            <a:br>
              <a:rPr lang="en-US" sz="3600" dirty="0" smtClean="0">
                <a:latin typeface="Georgia" panose="02040502050405020303" pitchFamily="18" charset="0"/>
              </a:rPr>
            </a:br>
            <a:r>
              <a:rPr lang="en-US" sz="2400" dirty="0" smtClean="0">
                <a:latin typeface="Georgia" panose="02040502050405020303" pitchFamily="18" charset="0"/>
              </a:rPr>
              <a:t>Primary Evidence</a:t>
            </a:r>
            <a:endParaRPr lang="en-US" sz="3600" dirty="0" smtClean="0">
              <a:latin typeface="Georgia" panose="02040502050405020303" pitchFamily="18" charset="0"/>
            </a:endParaRPr>
          </a:p>
        </p:txBody>
      </p:sp>
      <p:sp>
        <p:nvSpPr>
          <p:cNvPr id="41987" name="Content Placeholder 2"/>
          <p:cNvSpPr>
            <a:spLocks noGrp="1"/>
          </p:cNvSpPr>
          <p:nvPr>
            <p:ph idx="1"/>
          </p:nvPr>
        </p:nvSpPr>
        <p:spPr>
          <a:xfrm>
            <a:off x="914400" y="1604826"/>
            <a:ext cx="7761767" cy="4508896"/>
          </a:xfrm>
        </p:spPr>
        <p:txBody>
          <a:bodyPr>
            <a:normAutofit fontScale="92500"/>
          </a:bodyPr>
          <a:lstStyle/>
          <a:p>
            <a:pPr eaLnBrk="1" hangingPunct="1">
              <a:lnSpc>
                <a:spcPct val="90000"/>
              </a:lnSpc>
            </a:pPr>
            <a:r>
              <a:rPr lang="en-US" dirty="0" smtClean="0">
                <a:cs typeface="Arial" charset="0"/>
              </a:rPr>
              <a:t>Permanent products are items created by the student (e.g., murals, drawings, or models).</a:t>
            </a:r>
          </a:p>
          <a:p>
            <a:pPr algn="just" eaLnBrk="1" hangingPunct="1">
              <a:lnSpc>
                <a:spcPct val="90000"/>
              </a:lnSpc>
            </a:pPr>
            <a:r>
              <a:rPr lang="en-US" dirty="0" smtClean="0">
                <a:cs typeface="Arial" charset="0"/>
              </a:rPr>
              <a:t>Many times, a permanent product may be too large </a:t>
            </a:r>
            <a:r>
              <a:rPr lang="en-US" spc="-150" dirty="0" smtClean="0">
                <a:cs typeface="Arial" charset="0"/>
              </a:rPr>
              <a:t>or of a nature that prevents the teacher from </a:t>
            </a:r>
            <a:r>
              <a:rPr lang="en-US" dirty="0" smtClean="0">
                <a:cs typeface="Arial" charset="0"/>
              </a:rPr>
              <a:t>sending in the actual work. </a:t>
            </a:r>
          </a:p>
          <a:p>
            <a:pPr lvl="1" algn="just" eaLnBrk="1" hangingPunct="1">
              <a:lnSpc>
                <a:spcPct val="90000"/>
              </a:lnSpc>
              <a:buFont typeface="Courier New" panose="02070309020205020404" pitchFamily="49" charset="0"/>
              <a:buChar char="o"/>
            </a:pPr>
            <a:r>
              <a:rPr lang="en-US" spc="-150" dirty="0" smtClean="0">
                <a:ea typeface="ＭＳ Ｐゴシック" pitchFamily="34" charset="-128"/>
                <a:cs typeface="Arial" charset="0"/>
              </a:rPr>
              <a:t>In these cases, the teacher should photograph (not photocopy) the </a:t>
            </a:r>
            <a:r>
              <a:rPr lang="en-US" dirty="0" smtClean="0">
                <a:ea typeface="ＭＳ Ｐゴシック" pitchFamily="34" charset="-128"/>
                <a:cs typeface="Arial" charset="0"/>
              </a:rPr>
              <a:t>student’s work, date it, and label it “permanent product.”</a:t>
            </a:r>
          </a:p>
          <a:p>
            <a:pPr lvl="1" algn="just" eaLnBrk="1" hangingPunct="1">
              <a:lnSpc>
                <a:spcPct val="90000"/>
              </a:lnSpc>
              <a:buFont typeface="Courier New" panose="02070309020205020404" pitchFamily="49" charset="0"/>
              <a:buChar char="o"/>
            </a:pPr>
            <a:r>
              <a:rPr lang="en-US" dirty="0" smtClean="0">
                <a:ea typeface="ＭＳ Ｐゴシック" pitchFamily="34" charset="-128"/>
                <a:cs typeface="Arial" charset="0"/>
              </a:rPr>
              <a:t>A single photo is acceptable only for permanent products.</a:t>
            </a:r>
          </a:p>
          <a:p>
            <a:pPr eaLnBrk="1" hangingPunct="1">
              <a:lnSpc>
                <a:spcPct val="90000"/>
              </a:lnSpc>
            </a:pPr>
            <a:r>
              <a:rPr lang="en-US" dirty="0" smtClean="0">
                <a:cs typeface="Arial" charset="0"/>
              </a:rPr>
              <a:t>Permanent products should have annotations in order to be accurately scored.</a:t>
            </a:r>
          </a:p>
          <a:p>
            <a:pPr marL="0" indent="0" eaLnBrk="1" hangingPunct="1">
              <a:lnSpc>
                <a:spcPct val="90000"/>
              </a:lnSpc>
              <a:buNone/>
            </a:pPr>
            <a:r>
              <a:rPr lang="en-US" dirty="0" smtClean="0">
                <a:cs typeface="Arial" charset="0"/>
              </a:rPr>
              <a:t>(</a:t>
            </a:r>
            <a:r>
              <a:rPr lang="en-US" i="1" dirty="0" smtClean="0">
                <a:cs typeface="Arial" charset="0"/>
              </a:rPr>
              <a:t>GAA Examiner's Manual, 2015-2016</a:t>
            </a:r>
            <a:r>
              <a:rPr lang="en-US" dirty="0" smtClean="0">
                <a:cs typeface="Arial" charset="0"/>
              </a:rPr>
              <a:t>, pages 20 &amp; 21)</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89E3E23E-256B-4BC3-9301-2D217D7FD3AF}" type="slidenum">
              <a:rPr lang="en-US" smtClean="0"/>
              <a:pPr>
                <a:defRPr/>
              </a:pPr>
              <a:t>30</a:t>
            </a:fld>
            <a:endParaRPr lang="en-US" dirty="0"/>
          </a:p>
        </p:txBody>
      </p:sp>
    </p:spTree>
    <p:extLst>
      <p:ext uri="{BB962C8B-B14F-4D97-AF65-F5344CB8AC3E}">
        <p14:creationId xmlns:p14="http://schemas.microsoft.com/office/powerpoint/2010/main" val="852980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304800" y="1050925"/>
            <a:ext cx="2667000" cy="4525963"/>
          </a:xfrm>
        </p:spPr>
        <p:txBody>
          <a:bodyPr/>
          <a:lstStyle/>
          <a:p>
            <a:pPr marL="0" indent="0" algn="ctr" eaLnBrk="1" hangingPunct="1">
              <a:buFont typeface="Arial" charset="0"/>
              <a:buNone/>
            </a:pPr>
            <a:r>
              <a:rPr lang="en-US" sz="2400" b="1" dirty="0" smtClean="0">
                <a:latin typeface="Georgia" pitchFamily="18" charset="0"/>
              </a:rPr>
              <a:t>Permanent Product</a:t>
            </a:r>
          </a:p>
          <a:p>
            <a:pPr marL="0" indent="0" eaLnBrk="1" hangingPunct="1">
              <a:buFont typeface="Arial" charset="0"/>
              <a:buNone/>
            </a:pPr>
            <a:endParaRPr lang="en-US" sz="2000" b="1" dirty="0" smtClean="0"/>
          </a:p>
          <a:p>
            <a:pPr marL="0" indent="0" eaLnBrk="1" hangingPunct="1">
              <a:buFont typeface="Arial" charset="0"/>
              <a:buNone/>
            </a:pPr>
            <a:r>
              <a:rPr lang="en-US" sz="2000" b="1" dirty="0" smtClean="0"/>
              <a:t>This </a:t>
            </a:r>
            <a:r>
              <a:rPr lang="en-US" sz="2000" b="1" u="sng" dirty="0" smtClean="0"/>
              <a:t>permanent</a:t>
            </a:r>
            <a:r>
              <a:rPr lang="en-US" sz="2000" b="1" dirty="0" smtClean="0"/>
              <a:t> </a:t>
            </a:r>
            <a:r>
              <a:rPr lang="en-US" sz="2000" b="1" u="sng" dirty="0" smtClean="0"/>
              <a:t>product</a:t>
            </a:r>
            <a:r>
              <a:rPr lang="en-US" sz="2000" b="1" dirty="0" smtClean="0"/>
              <a:t> was submitted as Secondary Evidence. The teacher has provided the student’s name and the date, affixed the appropriate collection period label, and has scored the student’s work.</a:t>
            </a:r>
          </a:p>
          <a:p>
            <a:pPr marL="0" indent="0">
              <a:buFont typeface="Arial" charset="0"/>
              <a:buNone/>
            </a:pPr>
            <a:endParaRPr lang="en-US" dirty="0" smtClean="0"/>
          </a:p>
        </p:txBody>
      </p:sp>
      <p:sp>
        <p:nvSpPr>
          <p:cNvPr id="4" name="Slide Number Placeholder 3"/>
          <p:cNvSpPr>
            <a:spLocks noGrp="1"/>
          </p:cNvSpPr>
          <p:nvPr>
            <p:ph type="sldNum" sz="quarter" idx="4294967295"/>
          </p:nvPr>
        </p:nvSpPr>
        <p:spPr>
          <a:xfrm>
            <a:off x="8077200" y="6492875"/>
            <a:ext cx="609600" cy="365125"/>
          </a:xfrm>
          <a:prstGeom prst="rect">
            <a:avLst/>
          </a:prstGeom>
        </p:spPr>
        <p:txBody>
          <a:bodyPr/>
          <a:lstStyle/>
          <a:p>
            <a:pPr>
              <a:defRPr/>
            </a:pPr>
            <a:fld id="{3B117F47-798E-43E9-9C63-413D9BA655BA}" type="slidenum">
              <a:rPr lang="en-US" smtClean="0"/>
              <a:pPr>
                <a:defRPr/>
              </a:pPr>
              <a:t>31</a:t>
            </a:fld>
            <a:endParaRPr lang="en-US" dirty="0"/>
          </a:p>
        </p:txBody>
      </p:sp>
      <p:pic>
        <p:nvPicPr>
          <p:cNvPr id="430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054" y="0"/>
            <a:ext cx="5541818" cy="65590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02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31520" y="365760"/>
            <a:ext cx="6318504" cy="731520"/>
          </a:xfrm>
        </p:spPr>
        <p:txBody>
          <a:bodyPr>
            <a:normAutofit fontScale="90000"/>
          </a:bodyPr>
          <a:lstStyle/>
          <a:p>
            <a:r>
              <a:rPr lang="en-US" dirty="0" smtClean="0">
                <a:latin typeface="Georgia" panose="02040502050405020303" pitchFamily="18" charset="0"/>
              </a:rPr>
              <a:t>Series of Captioned Photos</a:t>
            </a:r>
            <a:r>
              <a:rPr lang="en-US" sz="3600" dirty="0" smtClean="0">
                <a:latin typeface="Georgia" panose="02040502050405020303" pitchFamily="18" charset="0"/>
              </a:rPr>
              <a:t/>
            </a:r>
            <a:br>
              <a:rPr lang="en-US" sz="3600" dirty="0" smtClean="0">
                <a:latin typeface="Georgia" panose="02040502050405020303" pitchFamily="18" charset="0"/>
              </a:rPr>
            </a:br>
            <a:r>
              <a:rPr lang="en-US" sz="2400" dirty="0" smtClean="0">
                <a:latin typeface="Georgia" panose="02040502050405020303" pitchFamily="18" charset="0"/>
              </a:rPr>
              <a:t>Primary Evidence</a:t>
            </a:r>
            <a:endParaRPr lang="en-US" sz="3600" dirty="0" smtClean="0">
              <a:latin typeface="Georgia" panose="02040502050405020303" pitchFamily="18" charset="0"/>
            </a:endParaRPr>
          </a:p>
        </p:txBody>
      </p:sp>
      <p:sp>
        <p:nvSpPr>
          <p:cNvPr id="44035" name="Content Placeholder 2"/>
          <p:cNvSpPr>
            <a:spLocks noGrp="1"/>
          </p:cNvSpPr>
          <p:nvPr>
            <p:ph idx="1"/>
          </p:nvPr>
        </p:nvSpPr>
        <p:spPr>
          <a:xfrm>
            <a:off x="914400" y="1609061"/>
            <a:ext cx="7995684" cy="4621618"/>
          </a:xfrm>
        </p:spPr>
        <p:txBody>
          <a:bodyPr>
            <a:normAutofit/>
          </a:bodyPr>
          <a:lstStyle/>
          <a:p>
            <a:pPr eaLnBrk="1" hangingPunct="1"/>
            <a:r>
              <a:rPr lang="en-US" dirty="0" smtClean="0">
                <a:cs typeface="Arial" charset="0"/>
              </a:rPr>
              <a:t>A series of captioned photographs means </a:t>
            </a:r>
            <a:r>
              <a:rPr lang="en-US" u="sng" dirty="0" smtClean="0">
                <a:cs typeface="Arial" charset="0"/>
              </a:rPr>
              <a:t>at least two</a:t>
            </a:r>
            <a:r>
              <a:rPr lang="en-US" dirty="0" smtClean="0">
                <a:cs typeface="Arial" charset="0"/>
              </a:rPr>
              <a:t> photographs must be submitted (three or more are recommended).</a:t>
            </a:r>
          </a:p>
          <a:p>
            <a:pPr lvl="1" algn="just" eaLnBrk="1" hangingPunct="1">
              <a:buFont typeface="Courier New" panose="02070309020205020404" pitchFamily="49" charset="0"/>
              <a:buChar char="o"/>
            </a:pPr>
            <a:r>
              <a:rPr lang="en-US" sz="2000" dirty="0" smtClean="0">
                <a:ea typeface="ＭＳ Ｐゴシック" pitchFamily="34" charset="-128"/>
                <a:cs typeface="Arial" charset="0"/>
              </a:rPr>
              <a:t>The photos should clearly depict the student in the </a:t>
            </a:r>
            <a:r>
              <a:rPr lang="en-US" sz="2000" u="sng" dirty="0" smtClean="0">
                <a:ea typeface="ＭＳ Ｐゴシック" pitchFamily="34" charset="-128"/>
                <a:cs typeface="Arial" charset="0"/>
              </a:rPr>
              <a:t>process</a:t>
            </a:r>
            <a:r>
              <a:rPr lang="en-US" sz="2000" dirty="0" smtClean="0">
                <a:ea typeface="ＭＳ Ｐゴシック" pitchFamily="34" charset="-128"/>
                <a:cs typeface="Arial" charset="0"/>
              </a:rPr>
              <a:t> of the task as well as the </a:t>
            </a:r>
            <a:r>
              <a:rPr lang="en-US" sz="2000" u="sng" dirty="0" smtClean="0">
                <a:ea typeface="ＭＳ Ｐゴシック" pitchFamily="34" charset="-128"/>
                <a:cs typeface="Arial" charset="0"/>
              </a:rPr>
              <a:t>completion</a:t>
            </a:r>
            <a:r>
              <a:rPr lang="en-US" sz="2000" dirty="0" smtClean="0">
                <a:ea typeface="ＭＳ Ｐゴシック" pitchFamily="34" charset="-128"/>
                <a:cs typeface="Arial" charset="0"/>
              </a:rPr>
              <a:t> of the task.</a:t>
            </a:r>
          </a:p>
          <a:p>
            <a:pPr lvl="1" algn="just" eaLnBrk="1" hangingPunct="1">
              <a:buFont typeface="Courier New" panose="02070309020205020404" pitchFamily="49" charset="0"/>
              <a:buChar char="o"/>
            </a:pPr>
            <a:r>
              <a:rPr lang="en-US" sz="2000" dirty="0" smtClean="0">
                <a:ea typeface="ＭＳ Ｐゴシック" pitchFamily="34" charset="-128"/>
                <a:cs typeface="Arial" charset="0"/>
              </a:rPr>
              <a:t>Captions should state what assessment task the student is performing. If the student is photographed with other people, the captions should say what the student </a:t>
            </a:r>
            <a:r>
              <a:rPr lang="en-US" sz="2000" i="1" dirty="0" smtClean="0">
                <a:ea typeface="ＭＳ Ｐゴシック" pitchFamily="34" charset="-128"/>
                <a:cs typeface="Arial" charset="0"/>
              </a:rPr>
              <a:t>who is being assessed</a:t>
            </a:r>
            <a:r>
              <a:rPr lang="en-US" sz="2000" dirty="0" smtClean="0">
                <a:ea typeface="ＭＳ Ｐゴシック" pitchFamily="34" charset="-128"/>
                <a:cs typeface="Arial" charset="0"/>
              </a:rPr>
              <a:t> is doing. A group activity, in which the individual student’s task is unclear, is not suitable for assessment.</a:t>
            </a:r>
          </a:p>
          <a:p>
            <a:pPr lvl="1" algn="just" eaLnBrk="1" hangingPunct="1">
              <a:buFont typeface="Courier New" panose="02070309020205020404" pitchFamily="49" charset="0"/>
              <a:buChar char="o"/>
            </a:pPr>
            <a:r>
              <a:rPr lang="en-US" sz="2000" dirty="0" smtClean="0">
                <a:ea typeface="ＭＳ Ｐゴシック" pitchFamily="34" charset="-128"/>
                <a:cs typeface="Arial" charset="0"/>
              </a:rPr>
              <a:t>The caption should include information regarding the </a:t>
            </a:r>
            <a:r>
              <a:rPr lang="en-US" sz="2000" u="sng" dirty="0" smtClean="0">
                <a:ea typeface="ＭＳ Ｐゴシック" pitchFamily="34" charset="-128"/>
                <a:cs typeface="Arial" charset="0"/>
              </a:rPr>
              <a:t>activity</a:t>
            </a:r>
            <a:r>
              <a:rPr lang="en-US" sz="2000" dirty="0" smtClean="0">
                <a:ea typeface="ＭＳ Ｐゴシック" pitchFamily="34" charset="-128"/>
                <a:cs typeface="Arial" charset="0"/>
              </a:rPr>
              <a:t> in which the student is engaged, the student’s level of </a:t>
            </a:r>
            <a:r>
              <a:rPr lang="en-US" sz="2000" u="sng" dirty="0" smtClean="0">
                <a:ea typeface="ＭＳ Ｐゴシック" pitchFamily="34" charset="-128"/>
                <a:cs typeface="Arial" charset="0"/>
              </a:rPr>
              <a:t>success</a:t>
            </a:r>
            <a:r>
              <a:rPr lang="en-US" sz="2000" dirty="0" smtClean="0">
                <a:ea typeface="ＭＳ Ｐゴシック" pitchFamily="34" charset="-128"/>
                <a:cs typeface="Arial" charset="0"/>
              </a:rPr>
              <a:t>, the </a:t>
            </a:r>
            <a:r>
              <a:rPr lang="en-US" sz="2000" u="sng" dirty="0" smtClean="0">
                <a:ea typeface="ＭＳ Ｐゴシック" pitchFamily="34" charset="-128"/>
                <a:cs typeface="Arial" charset="0"/>
              </a:rPr>
              <a:t>setting</a:t>
            </a:r>
            <a:r>
              <a:rPr lang="en-US" sz="2000" dirty="0" smtClean="0">
                <a:ea typeface="ＭＳ Ｐゴシック" pitchFamily="34" charset="-128"/>
                <a:cs typeface="Arial" charset="0"/>
              </a:rPr>
              <a:t> and </a:t>
            </a:r>
            <a:r>
              <a:rPr lang="en-US" sz="2000" u="sng" dirty="0" smtClean="0">
                <a:ea typeface="ＭＳ Ｐゴシック" pitchFamily="34" charset="-128"/>
                <a:cs typeface="Arial" charset="0"/>
              </a:rPr>
              <a:t>interactions</a:t>
            </a:r>
            <a:r>
              <a:rPr lang="en-US" sz="2000" dirty="0" smtClean="0">
                <a:ea typeface="ＭＳ Ｐゴシック" pitchFamily="34" charset="-128"/>
                <a:cs typeface="Arial" charset="0"/>
              </a:rPr>
              <a:t>, and the type and frequency of </a:t>
            </a:r>
            <a:r>
              <a:rPr lang="en-US" sz="2000" u="sng" dirty="0" smtClean="0">
                <a:ea typeface="ＭＳ Ｐゴシック" pitchFamily="34" charset="-128"/>
                <a:cs typeface="Arial" charset="0"/>
              </a:rPr>
              <a:t>prompting</a:t>
            </a:r>
            <a:r>
              <a:rPr lang="en-US" sz="2000" dirty="0" smtClean="0">
                <a:ea typeface="ＭＳ Ｐゴシック" pitchFamily="34" charset="-128"/>
                <a:cs typeface="Arial" charset="0"/>
              </a:rPr>
              <a:t>, if any, that were provided to the student. </a:t>
            </a:r>
          </a:p>
          <a:p>
            <a:endParaRPr lang="en-US"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1D3F733-AE9D-4292-AD54-329663E91B2B}" type="slidenum">
              <a:rPr lang="en-US" smtClean="0"/>
              <a:pPr>
                <a:defRPr/>
              </a:pPr>
              <a:t>32</a:t>
            </a:fld>
            <a:endParaRPr lang="en-US" dirty="0"/>
          </a:p>
        </p:txBody>
      </p:sp>
    </p:spTree>
    <p:extLst>
      <p:ext uri="{BB962C8B-B14F-4D97-AF65-F5344CB8AC3E}">
        <p14:creationId xmlns:p14="http://schemas.microsoft.com/office/powerpoint/2010/main" val="1869665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381000" y="685800"/>
            <a:ext cx="2895600" cy="5410200"/>
          </a:xfrm>
        </p:spPr>
        <p:txBody>
          <a:bodyPr/>
          <a:lstStyle/>
          <a:p>
            <a:pPr algn="l" eaLnBrk="1" hangingPunct="1">
              <a:spcBef>
                <a:spcPct val="50000"/>
              </a:spcBef>
            </a:pPr>
            <a:r>
              <a:rPr lang="en-US" sz="2000" dirty="0" smtClean="0">
                <a:latin typeface="Arial Narrow" pitchFamily="34" charset="0"/>
              </a:rPr>
              <a:t>A </a:t>
            </a:r>
            <a:r>
              <a:rPr lang="en-US" sz="2400" u="sng" dirty="0" smtClean="0">
                <a:latin typeface="Arial Narrow" pitchFamily="34" charset="0"/>
              </a:rPr>
              <a:t>series of captioned photos</a:t>
            </a:r>
            <a:r>
              <a:rPr lang="en-US" sz="2000" dirty="0" smtClean="0">
                <a:latin typeface="Arial Narrow" pitchFamily="34" charset="0"/>
              </a:rPr>
              <a:t> was submitted as Secondary Evidence for this student. The photos clearly depict the student in the process of the task and show her response at each phase. The captions describe each step of the task and annotate the student’s success. The teacher has provided information about the setting and interactions with the paraprofessional as well as the level of prompting required for the student.</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98C25690-8C8F-417F-829C-F2B614F16849}" type="slidenum">
              <a:rPr lang="en-US" smtClean="0"/>
              <a:pPr>
                <a:defRPr/>
              </a:pPr>
              <a:t>33</a:t>
            </a:fld>
            <a:endParaRPr lang="en-US" dirty="0"/>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5" y="83127"/>
            <a:ext cx="5364018" cy="63176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403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31520" y="159055"/>
            <a:ext cx="6316630" cy="1144929"/>
          </a:xfrm>
        </p:spPr>
        <p:txBody>
          <a:bodyPr/>
          <a:lstStyle/>
          <a:p>
            <a:r>
              <a:rPr lang="en-US" dirty="0" smtClean="0"/>
              <a:t>Media–Audio/Video</a:t>
            </a:r>
            <a:br>
              <a:rPr lang="en-US" dirty="0" smtClean="0"/>
            </a:br>
            <a:r>
              <a:rPr lang="en-US" sz="2200" dirty="0" smtClean="0"/>
              <a:t>Accompanied by a Script </a:t>
            </a:r>
            <a:br>
              <a:rPr lang="en-US" sz="2200" dirty="0" smtClean="0"/>
            </a:br>
            <a:r>
              <a:rPr lang="en-US" sz="2200" dirty="0" smtClean="0"/>
              <a:t>Primary Evidence </a:t>
            </a:r>
          </a:p>
        </p:txBody>
      </p:sp>
      <p:sp>
        <p:nvSpPr>
          <p:cNvPr id="46083" name="Content Placeholder 2"/>
          <p:cNvSpPr>
            <a:spLocks noGrp="1"/>
          </p:cNvSpPr>
          <p:nvPr>
            <p:ph idx="1"/>
          </p:nvPr>
        </p:nvSpPr>
        <p:spPr/>
        <p:txBody>
          <a:bodyPr>
            <a:normAutofit lnSpcReduction="10000"/>
          </a:bodyPr>
          <a:lstStyle/>
          <a:p>
            <a:r>
              <a:rPr lang="en-US" dirty="0" smtClean="0"/>
              <a:t>Audio, Video, CDs, Flash Drives, and DVDs can be effective ways to demonstrate students’ skills when tasks involve multiple steps, “verbal” responses, or interaction with others.</a:t>
            </a:r>
          </a:p>
          <a:p>
            <a:pPr lvl="1"/>
            <a:r>
              <a:rPr lang="en-US" dirty="0" smtClean="0"/>
              <a:t>It is important to provide a script so that, in the event there are technical problems with viewing or listening to the media, the script can be used for scoring. </a:t>
            </a:r>
          </a:p>
          <a:p>
            <a:pPr lvl="1"/>
            <a:r>
              <a:rPr lang="en-US" dirty="0" smtClean="0"/>
              <a:t>The media must be labeled with the student’s name in order to avoid confusion should the media become separated from the portfolio. If there are multiple students in the video, it must be made clear which student should be observed.</a:t>
            </a:r>
          </a:p>
        </p:txBody>
      </p:sp>
      <p:sp>
        <p:nvSpPr>
          <p:cNvPr id="4" name="Slide Number Placeholder 3"/>
          <p:cNvSpPr>
            <a:spLocks noGrp="1"/>
          </p:cNvSpPr>
          <p:nvPr>
            <p:ph type="sldNum" sz="quarter" idx="4"/>
          </p:nvPr>
        </p:nvSpPr>
        <p:spPr/>
        <p:txBody>
          <a:bodyPr/>
          <a:lstStyle/>
          <a:p>
            <a:fld id="{6431AAAF-018D-4B05-B743-158727C943A9}" type="slidenum">
              <a:rPr lang="en-US" smtClean="0"/>
              <a:pPr/>
              <a:t>34</a:t>
            </a:fld>
            <a:endParaRPr lang="en-US" dirty="0"/>
          </a:p>
        </p:txBody>
      </p:sp>
    </p:spTree>
    <p:extLst>
      <p:ext uri="{BB962C8B-B14F-4D97-AF65-F5344CB8AC3E}">
        <p14:creationId xmlns:p14="http://schemas.microsoft.com/office/powerpoint/2010/main" val="4125671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381000" y="609600"/>
            <a:ext cx="3048000" cy="5410200"/>
          </a:xfrm>
        </p:spPr>
        <p:txBody>
          <a:bodyPr/>
          <a:lstStyle/>
          <a:p>
            <a:pPr marL="0" indent="0" eaLnBrk="1" hangingPunct="1">
              <a:spcBef>
                <a:spcPct val="50000"/>
              </a:spcBef>
              <a:buFont typeface="Arial" charset="0"/>
              <a:buNone/>
            </a:pPr>
            <a:r>
              <a:rPr lang="en-US" sz="2000" b="1" dirty="0" smtClean="0"/>
              <a:t>A </a:t>
            </a:r>
            <a:r>
              <a:rPr lang="en-US" sz="2400" b="1" u="sng" dirty="0" smtClean="0"/>
              <a:t>video</a:t>
            </a:r>
            <a:r>
              <a:rPr lang="en-US" sz="2000" b="1" dirty="0" smtClean="0"/>
              <a:t> was submitted as Primary Evidence for this student. The video file was labeled with the student’s name, grade, and school. A script was also included that documented the evidence recorded, the student’s name, the date, and the Collection Period. It also provided a description of the task, the setting and interactions, an evaluation of the student’s level of success, and the level of prompting that was provided.</a:t>
            </a:r>
          </a:p>
        </p:txBody>
      </p:sp>
      <p:sp>
        <p:nvSpPr>
          <p:cNvPr id="4" name="Slide Number Placeholder 3"/>
          <p:cNvSpPr>
            <a:spLocks noGrp="1"/>
          </p:cNvSpPr>
          <p:nvPr>
            <p:ph type="sldNum" sz="quarter" idx="4294967295"/>
          </p:nvPr>
        </p:nvSpPr>
        <p:spPr>
          <a:xfrm>
            <a:off x="6455664" y="6355080"/>
            <a:ext cx="2057400" cy="365125"/>
          </a:xfrm>
          <a:prstGeom prst="rect">
            <a:avLst/>
          </a:prstGeom>
        </p:spPr>
        <p:txBody>
          <a:bodyPr/>
          <a:lstStyle/>
          <a:p>
            <a:pPr>
              <a:defRPr/>
            </a:pPr>
            <a:fld id="{B81E8FFE-35BD-4B09-9888-AD173113E2B5}" type="slidenum">
              <a:rPr lang="en-US" smtClean="0"/>
              <a:pPr>
                <a:defRPr/>
              </a:pPr>
              <a:t>35</a:t>
            </a:fld>
            <a:endParaRPr lang="en-US" dirty="0"/>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496" y="0"/>
            <a:ext cx="4714504" cy="66284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804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Secondary Evidence</a:t>
            </a:r>
          </a:p>
        </p:txBody>
      </p:sp>
      <p:sp>
        <p:nvSpPr>
          <p:cNvPr id="36867" name="Content Placeholder 2"/>
          <p:cNvSpPr>
            <a:spLocks noGrp="1"/>
          </p:cNvSpPr>
          <p:nvPr>
            <p:ph idx="1"/>
          </p:nvPr>
        </p:nvSpPr>
        <p:spPr/>
        <p:txBody>
          <a:bodyPr/>
          <a:lstStyle/>
          <a:p>
            <a:r>
              <a:rPr lang="en-US" u="sng" dirty="0" smtClean="0"/>
              <a:t>Reports</a:t>
            </a:r>
            <a:r>
              <a:rPr lang="en-US" dirty="0" smtClean="0"/>
              <a:t> knowledge/skills by documenting, charting, or interpreting the student’s performance</a:t>
            </a:r>
          </a:p>
          <a:p>
            <a:r>
              <a:rPr lang="en-US" i="1" dirty="0" smtClean="0"/>
              <a:t>Secondary Evidence refers to the type of evidence, not to the date or order in which evidence was collected.</a:t>
            </a:r>
            <a:endParaRPr lang="en-US" i="1" dirty="0"/>
          </a:p>
        </p:txBody>
      </p:sp>
      <p:sp>
        <p:nvSpPr>
          <p:cNvPr id="4" name="Slide Number Placeholder 3"/>
          <p:cNvSpPr>
            <a:spLocks noGrp="1"/>
          </p:cNvSpPr>
          <p:nvPr>
            <p:ph type="sldNum" sz="quarter" idx="4"/>
          </p:nvPr>
        </p:nvSpPr>
        <p:spPr/>
        <p:txBody>
          <a:bodyPr/>
          <a:lstStyle/>
          <a:p>
            <a:fld id="{A79B71A1-C724-4F83-BB21-15E265433840}" type="slidenum">
              <a:rPr lang="en-US" smtClean="0"/>
              <a:pPr/>
              <a:t>36</a:t>
            </a:fld>
            <a:endParaRPr lang="en-US" dirty="0"/>
          </a:p>
        </p:txBody>
      </p:sp>
    </p:spTree>
    <p:extLst>
      <p:ext uri="{BB962C8B-B14F-4D97-AF65-F5344CB8AC3E}">
        <p14:creationId xmlns:p14="http://schemas.microsoft.com/office/powerpoint/2010/main" val="2664006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Data Sheet</a:t>
            </a:r>
            <a:br>
              <a:rPr lang="en-US" dirty="0" smtClean="0"/>
            </a:br>
            <a:r>
              <a:rPr lang="en-US" dirty="0" smtClean="0"/>
              <a:t>Secondary Evidence</a:t>
            </a:r>
          </a:p>
        </p:txBody>
      </p:sp>
      <p:sp>
        <p:nvSpPr>
          <p:cNvPr id="52227" name="Content Placeholder 2"/>
          <p:cNvSpPr>
            <a:spLocks noGrp="1"/>
          </p:cNvSpPr>
          <p:nvPr>
            <p:ph idx="1"/>
          </p:nvPr>
        </p:nvSpPr>
        <p:spPr/>
        <p:txBody>
          <a:bodyPr/>
          <a:lstStyle/>
          <a:p>
            <a:r>
              <a:rPr lang="en-US" dirty="0" smtClean="0"/>
              <a:t>The data sheet should include a clear description of the task, analysis of the student performance, and a key. It should also include information on the setting,  interactions with peers (both with and without disabilities) and community members, and the type and frequency of prompting, if any, that was provided.</a:t>
            </a:r>
          </a:p>
          <a:p>
            <a:r>
              <a:rPr lang="en-US" dirty="0" smtClean="0"/>
              <a:t>A minimum of </a:t>
            </a:r>
            <a:r>
              <a:rPr lang="en-US" u="sng" dirty="0" smtClean="0"/>
              <a:t>3 distinct dates </a:t>
            </a:r>
            <a:r>
              <a:rPr lang="en-US" dirty="0" smtClean="0"/>
              <a:t>on which evidence was collected is required for a data sheet.</a:t>
            </a:r>
          </a:p>
        </p:txBody>
      </p:sp>
      <p:sp>
        <p:nvSpPr>
          <p:cNvPr id="4" name="Slide Number Placeholder 3"/>
          <p:cNvSpPr>
            <a:spLocks noGrp="1"/>
          </p:cNvSpPr>
          <p:nvPr>
            <p:ph type="sldNum" sz="quarter" idx="4"/>
          </p:nvPr>
        </p:nvSpPr>
        <p:spPr/>
        <p:txBody>
          <a:bodyPr/>
          <a:lstStyle/>
          <a:p>
            <a:fld id="{07F5B1CA-DCB4-490F-BFAF-A12DDBF0CD15}" type="slidenum">
              <a:rPr lang="en-US" smtClean="0"/>
              <a:pPr/>
              <a:t>37</a:t>
            </a:fld>
            <a:endParaRPr lang="en-US" dirty="0"/>
          </a:p>
        </p:txBody>
      </p:sp>
    </p:spTree>
    <p:extLst>
      <p:ext uri="{BB962C8B-B14F-4D97-AF65-F5344CB8AC3E}">
        <p14:creationId xmlns:p14="http://schemas.microsoft.com/office/powerpoint/2010/main" val="1338305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199" y="381000"/>
            <a:ext cx="3117273" cy="6202363"/>
          </a:xfrm>
        </p:spPr>
        <p:txBody>
          <a:bodyPr/>
          <a:lstStyle/>
          <a:p>
            <a:pPr algn="l"/>
            <a:r>
              <a:rPr lang="en-US" sz="2000" b="0" dirty="0" smtClean="0">
                <a:latin typeface="Arial Narrow" pitchFamily="34" charset="0"/>
              </a:rPr>
              <a:t>          </a:t>
            </a:r>
            <a:r>
              <a:rPr lang="en-US" sz="2000" dirty="0" smtClean="0">
                <a:latin typeface="Arial Narrow" pitchFamily="34" charset="0"/>
              </a:rPr>
              <a:t>Data Sheet</a:t>
            </a:r>
            <a:br>
              <a:rPr lang="en-US" sz="2000" dirty="0" smtClean="0">
                <a:latin typeface="Arial Narrow" pitchFamily="34" charset="0"/>
              </a:rPr>
            </a:br>
            <a:r>
              <a:rPr lang="en-US" sz="2000" b="0" dirty="0" smtClean="0">
                <a:latin typeface="Arial Narrow" pitchFamily="34" charset="0"/>
              </a:rPr>
              <a:t/>
            </a:r>
            <a:br>
              <a:rPr lang="en-US" sz="2000" b="0" dirty="0" smtClean="0">
                <a:latin typeface="Arial Narrow" pitchFamily="34" charset="0"/>
              </a:rPr>
            </a:br>
            <a:r>
              <a:rPr lang="en-US" sz="2000" dirty="0" smtClean="0">
                <a:latin typeface="+mn-lt"/>
              </a:rPr>
              <a:t>This </a:t>
            </a:r>
            <a:r>
              <a:rPr lang="en-US" sz="2000" u="sng" dirty="0" smtClean="0">
                <a:latin typeface="+mn-lt"/>
              </a:rPr>
              <a:t>data sheet</a:t>
            </a:r>
            <a:r>
              <a:rPr lang="en-US" sz="2000" dirty="0" smtClean="0">
                <a:latin typeface="+mn-lt"/>
              </a:rPr>
              <a:t> was submitted as Secondary Evidence for this student. It includes the student’s name, a description of the task, and the dates on which the tasks were completed. The collection period label has been affixed so as to clearly depict the type of evidence and collection period. A key has been provided for prompting and accuracy so that the student’s achievement/progress can be evaluated.</a:t>
            </a:r>
            <a:br>
              <a:rPr lang="en-US" sz="2000" dirty="0" smtClean="0">
                <a:latin typeface="+mn-lt"/>
              </a:rPr>
            </a:br>
            <a:endParaRPr lang="en-US" sz="2000" dirty="0" smtClean="0">
              <a:latin typeface="+mn-lt"/>
            </a:endParaRPr>
          </a:p>
        </p:txBody>
      </p:sp>
      <p:sp>
        <p:nvSpPr>
          <p:cNvPr id="4" name="Slide Number Placeholder 3"/>
          <p:cNvSpPr>
            <a:spLocks noGrp="1"/>
          </p:cNvSpPr>
          <p:nvPr>
            <p:ph type="sldNum" sz="quarter" idx="4294967295"/>
          </p:nvPr>
        </p:nvSpPr>
        <p:spPr>
          <a:xfrm>
            <a:off x="6455664" y="6356350"/>
            <a:ext cx="2057400" cy="365125"/>
          </a:xfrm>
          <a:prstGeom prst="rect">
            <a:avLst/>
          </a:prstGeom>
        </p:spPr>
        <p:txBody>
          <a:bodyPr/>
          <a:lstStyle/>
          <a:p>
            <a:pPr>
              <a:defRPr/>
            </a:pPr>
            <a:fld id="{1FB11FA8-7EEA-410F-8C49-04C2C6B3654D}" type="slidenum">
              <a:rPr lang="en-US" smtClean="0"/>
              <a:pPr>
                <a:defRPr/>
              </a:pPr>
              <a:t>38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86220"/>
            <a:ext cx="5172075" cy="6305550"/>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0888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Interview Form</a:t>
            </a:r>
            <a:br>
              <a:rPr lang="en-US" dirty="0" smtClean="0"/>
            </a:br>
            <a:r>
              <a:rPr lang="en-US" dirty="0" smtClean="0"/>
              <a:t> Secondary Evidence</a:t>
            </a:r>
          </a:p>
        </p:txBody>
      </p:sp>
      <p:sp>
        <p:nvSpPr>
          <p:cNvPr id="50179" name="Content Placeholder 2"/>
          <p:cNvSpPr>
            <a:spLocks noGrp="1"/>
          </p:cNvSpPr>
          <p:nvPr>
            <p:ph idx="1"/>
          </p:nvPr>
        </p:nvSpPr>
        <p:spPr/>
        <p:txBody>
          <a:bodyPr>
            <a:normAutofit fontScale="92500" lnSpcReduction="20000"/>
          </a:bodyPr>
          <a:lstStyle/>
          <a:p>
            <a:r>
              <a:rPr lang="en-US" dirty="0" smtClean="0"/>
              <a:t>Typically, this method of documentation is used when the performance occurs in a community or home setting in which the teacher who is assessing the student is not present (e.g., on a work site, at a restaurant, etc.). </a:t>
            </a:r>
          </a:p>
          <a:p>
            <a:r>
              <a:rPr lang="en-US" dirty="0" smtClean="0"/>
              <a:t>The parent, another educator, peer helper, employer, related service staff, or other individual who is in a position to describe the student’s performance is asked a structured set of questions to enable the teacher to document the student’s performance.</a:t>
            </a:r>
          </a:p>
          <a:p>
            <a:r>
              <a:rPr lang="en-US" dirty="0" smtClean="0"/>
              <a:t>Specific information regarding student performance, setting, and interactions with peers (both with and without disabilities) and community members should be included.</a:t>
            </a:r>
          </a:p>
          <a:p>
            <a:endParaRPr lang="en-US" dirty="0" smtClean="0"/>
          </a:p>
        </p:txBody>
      </p:sp>
      <p:sp>
        <p:nvSpPr>
          <p:cNvPr id="4" name="Slide Number Placeholder 3"/>
          <p:cNvSpPr>
            <a:spLocks noGrp="1"/>
          </p:cNvSpPr>
          <p:nvPr>
            <p:ph type="sldNum" sz="quarter" idx="4"/>
          </p:nvPr>
        </p:nvSpPr>
        <p:spPr/>
        <p:txBody>
          <a:bodyPr/>
          <a:lstStyle/>
          <a:p>
            <a:fld id="{3A06CB82-6BFE-47DA-B08C-288E93D4FC6A}" type="slidenum">
              <a:rPr lang="en-US" smtClean="0"/>
              <a:pPr/>
              <a:t>39</a:t>
            </a:fld>
            <a:endParaRPr lang="en-US" dirty="0"/>
          </a:p>
        </p:txBody>
      </p:sp>
    </p:spTree>
    <p:extLst>
      <p:ext uri="{BB962C8B-B14F-4D97-AF65-F5344CB8AC3E}">
        <p14:creationId xmlns:p14="http://schemas.microsoft.com/office/powerpoint/2010/main" val="124133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Overview of this Presentation</a:t>
            </a:r>
          </a:p>
        </p:txBody>
      </p:sp>
      <p:sp>
        <p:nvSpPr>
          <p:cNvPr id="11267" name="Content Placeholder 2"/>
          <p:cNvSpPr>
            <a:spLocks noGrp="1"/>
          </p:cNvSpPr>
          <p:nvPr>
            <p:ph idx="1"/>
          </p:nvPr>
        </p:nvSpPr>
        <p:spPr>
          <a:xfrm>
            <a:off x="238837" y="1622117"/>
            <a:ext cx="8287646" cy="4149292"/>
          </a:xfrm>
        </p:spPr>
        <p:txBody>
          <a:bodyPr>
            <a:normAutofit fontScale="92500" lnSpcReduction="20000"/>
          </a:bodyPr>
          <a:lstStyle/>
          <a:p>
            <a:r>
              <a:rPr lang="en-US" sz="3000" dirty="0" smtClean="0"/>
              <a:t>This presentation provides information and tools that will help both </a:t>
            </a:r>
            <a:r>
              <a:rPr lang="en-US" sz="3000" u="sng" dirty="0" smtClean="0"/>
              <a:t>new</a:t>
            </a:r>
            <a:r>
              <a:rPr lang="en-US" sz="3000" dirty="0" smtClean="0"/>
              <a:t> and experienced examiners in the preparation of portfolios.</a:t>
            </a:r>
          </a:p>
          <a:p>
            <a:r>
              <a:rPr lang="en-US" sz="3000" dirty="0" smtClean="0"/>
              <a:t>Topics covered in this training</a:t>
            </a:r>
            <a:r>
              <a:rPr lang="en-US" dirty="0" smtClean="0"/>
              <a:t>:</a:t>
            </a:r>
          </a:p>
          <a:p>
            <a:pPr lvl="1"/>
            <a:r>
              <a:rPr lang="en-US" sz="2800" dirty="0" smtClean="0"/>
              <a:t>Overview of the GAA</a:t>
            </a:r>
          </a:p>
          <a:p>
            <a:pPr lvl="1"/>
            <a:r>
              <a:rPr lang="en-US" sz="2800" dirty="0" smtClean="0"/>
              <a:t>GAA Blueprint and Portfolio Components</a:t>
            </a:r>
          </a:p>
          <a:p>
            <a:pPr lvl="1"/>
            <a:r>
              <a:rPr lang="en-US" sz="2800" dirty="0" smtClean="0"/>
              <a:t>Terminology for the GAA</a:t>
            </a:r>
          </a:p>
          <a:p>
            <a:pPr lvl="1"/>
            <a:r>
              <a:rPr lang="en-US" sz="2800" dirty="0" smtClean="0"/>
              <a:t>Descriptions and Examples of Types of Evidence</a:t>
            </a:r>
          </a:p>
          <a:p>
            <a:pPr lvl="1"/>
            <a:r>
              <a:rPr lang="en-US" sz="2800" dirty="0" smtClean="0"/>
              <a:t>Alignment/Documentation</a:t>
            </a:r>
          </a:p>
          <a:p>
            <a:pPr lvl="1"/>
            <a:r>
              <a:rPr lang="en-US" sz="2800" dirty="0"/>
              <a:t>Effective Evidence </a:t>
            </a:r>
            <a:r>
              <a:rPr lang="en-US" sz="2800" dirty="0" smtClean="0"/>
              <a:t>Documentation</a:t>
            </a:r>
          </a:p>
          <a:p>
            <a:pPr lvl="1"/>
            <a:r>
              <a:rPr lang="en-US" sz="2800" dirty="0" smtClean="0"/>
              <a:t>Completing the Entry Sheet and Demographic Forms</a:t>
            </a:r>
          </a:p>
          <a:p>
            <a:pPr lvl="1"/>
            <a:r>
              <a:rPr lang="en-US" sz="2800" dirty="0" smtClean="0"/>
              <a:t>Organizing and Submitting the Portfolio</a:t>
            </a:r>
          </a:p>
        </p:txBody>
      </p:sp>
      <p:sp>
        <p:nvSpPr>
          <p:cNvPr id="5" name="Slide Number Placeholder 4"/>
          <p:cNvSpPr>
            <a:spLocks noGrp="1"/>
          </p:cNvSpPr>
          <p:nvPr>
            <p:ph type="sldNum" sz="quarter" idx="4"/>
          </p:nvPr>
        </p:nvSpPr>
        <p:spPr/>
        <p:txBody>
          <a:bodyPr/>
          <a:lstStyle/>
          <a:p>
            <a:fld id="{DEAB3F0D-D073-43B3-98A0-436F1FB6B0A4}" type="slidenum">
              <a:rPr lang="en-US" smtClean="0"/>
              <a:pPr/>
              <a:t>4</a:t>
            </a:fld>
            <a:endParaRPr lang="en-US" dirty="0"/>
          </a:p>
        </p:txBody>
      </p:sp>
    </p:spTree>
    <p:extLst>
      <p:ext uri="{BB962C8B-B14F-4D97-AF65-F5344CB8AC3E}">
        <p14:creationId xmlns:p14="http://schemas.microsoft.com/office/powerpoint/2010/main" val="3601116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999461" y="473155"/>
            <a:ext cx="2667000" cy="5364163"/>
          </a:xfrm>
        </p:spPr>
        <p:txBody>
          <a:bodyPr>
            <a:normAutofit fontScale="92500" lnSpcReduction="10000"/>
          </a:bodyPr>
          <a:lstStyle/>
          <a:p>
            <a:pPr marL="0" indent="0" algn="ctr" eaLnBrk="1" hangingPunct="1">
              <a:spcBef>
                <a:spcPct val="50000"/>
              </a:spcBef>
              <a:buFont typeface="Arial" charset="0"/>
              <a:buNone/>
              <a:defRPr/>
            </a:pPr>
            <a:r>
              <a:rPr lang="en-US" sz="2600" b="1" dirty="0">
                <a:latin typeface="Georgia" pitchFamily="18" charset="0"/>
              </a:rPr>
              <a:t>Interview Form</a:t>
            </a:r>
          </a:p>
          <a:p>
            <a:pPr eaLnBrk="1" hangingPunct="1">
              <a:spcBef>
                <a:spcPct val="50000"/>
              </a:spcBef>
              <a:defRPr/>
            </a:pPr>
            <a:endParaRPr lang="en-US" sz="1200" b="1" dirty="0">
              <a:latin typeface="Arial Narrow" pitchFamily="34" charset="0"/>
            </a:endParaRPr>
          </a:p>
          <a:p>
            <a:pPr marL="0" indent="0" eaLnBrk="1" hangingPunct="1">
              <a:spcBef>
                <a:spcPct val="50000"/>
              </a:spcBef>
              <a:buFont typeface="Arial" charset="0"/>
              <a:buNone/>
              <a:defRPr/>
            </a:pPr>
            <a:r>
              <a:rPr lang="en-US" sz="2000" b="1" dirty="0"/>
              <a:t>All necessary information has been completed for this </a:t>
            </a:r>
            <a:r>
              <a:rPr lang="en-US" sz="2000" b="1" u="sng" dirty="0"/>
              <a:t>interview</a:t>
            </a:r>
            <a:r>
              <a:rPr lang="en-US" sz="2000" b="1" dirty="0"/>
              <a:t>. The teacher described the task and clearly evaluated the student’s performance (this is of key importance). Further, the teacher </a:t>
            </a:r>
            <a:r>
              <a:rPr lang="en-US" sz="2000" b="1" dirty="0" smtClean="0"/>
              <a:t>provided the </a:t>
            </a:r>
            <a:r>
              <a:rPr lang="en-US" sz="2000" b="1" dirty="0"/>
              <a:t>setting in which the task was completed, the  interactions that took place, and the type and frequency of prompting necessary for the student to complete the task</a:t>
            </a:r>
            <a:r>
              <a:rPr lang="en-US" sz="2000" dirty="0">
                <a:latin typeface="Arial Narrow" pitchFamily="34" charset="0"/>
              </a:rPr>
              <a:t>.</a:t>
            </a:r>
          </a:p>
        </p:txBody>
      </p:sp>
      <p:sp>
        <p:nvSpPr>
          <p:cNvPr id="4" name="Slide Number Placeholder 3"/>
          <p:cNvSpPr>
            <a:spLocks noGrp="1"/>
          </p:cNvSpPr>
          <p:nvPr>
            <p:ph type="sldNum" sz="quarter" idx="4294967295"/>
          </p:nvPr>
        </p:nvSpPr>
        <p:spPr>
          <a:xfrm>
            <a:off x="6455664" y="6356350"/>
            <a:ext cx="2057400" cy="365125"/>
          </a:xfrm>
          <a:prstGeom prst="rect">
            <a:avLst/>
          </a:prstGeom>
        </p:spPr>
        <p:txBody>
          <a:bodyPr/>
          <a:lstStyle/>
          <a:p>
            <a:pPr>
              <a:defRPr/>
            </a:pPr>
            <a:fld id="{7CD1CBDE-9A1C-4FDE-A999-B04FC1A741F4}" type="slidenum">
              <a:rPr lang="en-US" smtClean="0"/>
              <a:pPr>
                <a:defRPr/>
              </a:pPr>
              <a:t>40</a:t>
            </a:fld>
            <a:endParaRPr lang="en-US" dirty="0"/>
          </a:p>
        </p:txBody>
      </p:sp>
      <p:pic>
        <p:nvPicPr>
          <p:cNvPr id="5120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7621" y="-1"/>
            <a:ext cx="4726379" cy="631047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554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731520" y="311405"/>
            <a:ext cx="6316630" cy="840230"/>
          </a:xfrm>
        </p:spPr>
        <p:txBody>
          <a:bodyPr/>
          <a:lstStyle/>
          <a:p>
            <a:r>
              <a:rPr lang="en-US" dirty="0" smtClean="0"/>
              <a:t>Observation Form </a:t>
            </a:r>
            <a:br>
              <a:rPr lang="en-US" dirty="0" smtClean="0"/>
            </a:br>
            <a:r>
              <a:rPr lang="en-US" sz="2200" dirty="0" smtClean="0"/>
              <a:t>Secondary Evidence</a:t>
            </a:r>
          </a:p>
        </p:txBody>
      </p:sp>
      <p:sp>
        <p:nvSpPr>
          <p:cNvPr id="48131" name="Content Placeholder 2"/>
          <p:cNvSpPr>
            <a:spLocks noGrp="1"/>
          </p:cNvSpPr>
          <p:nvPr>
            <p:ph idx="1"/>
          </p:nvPr>
        </p:nvSpPr>
        <p:spPr/>
        <p:txBody>
          <a:bodyPr/>
          <a:lstStyle/>
          <a:p>
            <a:r>
              <a:rPr lang="en-US" dirty="0" smtClean="0"/>
              <a:t>The teacher or para-pro uses the observation form to record the student’s performance on an assessment task. </a:t>
            </a:r>
          </a:p>
          <a:p>
            <a:r>
              <a:rPr lang="en-US" dirty="0" smtClean="0"/>
              <a:t>Be sure to include specific information regarding student performance, setting, and interactions with peers (both with and without disabilities) and community members. </a:t>
            </a:r>
          </a:p>
          <a:p>
            <a:r>
              <a:rPr lang="en-US" dirty="0" smtClean="0"/>
              <a:t>Do not include an observation of an event for which Primary Evidence has already been submitted.</a:t>
            </a:r>
          </a:p>
        </p:txBody>
      </p:sp>
      <p:sp>
        <p:nvSpPr>
          <p:cNvPr id="4" name="Slide Number Placeholder 3"/>
          <p:cNvSpPr>
            <a:spLocks noGrp="1"/>
          </p:cNvSpPr>
          <p:nvPr>
            <p:ph type="sldNum" sz="quarter" idx="4"/>
          </p:nvPr>
        </p:nvSpPr>
        <p:spPr/>
        <p:txBody>
          <a:bodyPr/>
          <a:lstStyle/>
          <a:p>
            <a:fld id="{1CCEC3CE-1F00-4D7E-9883-16F7052DB010}" type="slidenum">
              <a:rPr lang="en-US" smtClean="0"/>
              <a:pPr/>
              <a:t>41</a:t>
            </a:fld>
            <a:endParaRPr lang="en-US" dirty="0"/>
          </a:p>
        </p:txBody>
      </p:sp>
    </p:spTree>
    <p:extLst>
      <p:ext uri="{BB962C8B-B14F-4D97-AF65-F5344CB8AC3E}">
        <p14:creationId xmlns:p14="http://schemas.microsoft.com/office/powerpoint/2010/main" val="34971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09600" y="457200"/>
            <a:ext cx="2590800" cy="5516563"/>
          </a:xfrm>
        </p:spPr>
        <p:txBody>
          <a:bodyPr>
            <a:normAutofit fontScale="90000"/>
          </a:bodyPr>
          <a:lstStyle/>
          <a:p>
            <a:pPr algn="l" eaLnBrk="1" hangingPunct="1">
              <a:spcBef>
                <a:spcPct val="50000"/>
              </a:spcBef>
            </a:pPr>
            <a:r>
              <a:rPr lang="en-US" sz="2400" dirty="0" smtClean="0">
                <a:latin typeface="Arial Narrow" pitchFamily="34" charset="0"/>
              </a:rPr>
              <a:t>Observation Form</a:t>
            </a:r>
            <a:br>
              <a:rPr lang="en-US" sz="2400" dirty="0" smtClean="0">
                <a:latin typeface="Arial Narrow" pitchFamily="34" charset="0"/>
              </a:rPr>
            </a:br>
            <a:r>
              <a:rPr lang="en-US" sz="1600" dirty="0" smtClean="0">
                <a:latin typeface="Arial Narrow" pitchFamily="34" charset="0"/>
              </a:rPr>
              <a:t/>
            </a:r>
            <a:br>
              <a:rPr lang="en-US" sz="1600" dirty="0" smtClean="0">
                <a:latin typeface="Arial Narrow" pitchFamily="34" charset="0"/>
              </a:rPr>
            </a:br>
            <a:r>
              <a:rPr lang="en-US" sz="2000" dirty="0" smtClean="0">
                <a:latin typeface="+mn-lt"/>
              </a:rPr>
              <a:t>All necessary information has been completed for this </a:t>
            </a:r>
            <a:r>
              <a:rPr lang="en-US" sz="2000" u="sng" dirty="0" smtClean="0">
                <a:latin typeface="+mn-lt"/>
              </a:rPr>
              <a:t>observation</a:t>
            </a:r>
            <a:r>
              <a:rPr lang="en-US" sz="2000" dirty="0" smtClean="0">
                <a:latin typeface="+mn-lt"/>
              </a:rPr>
              <a:t>. The teacher described the task and clearly evaluated the student’s performance. Further, the teacher provided the setting in which the task was completed, the interactions that took place, and the type and frequency of prompting necessary for the student to complete the task.</a:t>
            </a:r>
          </a:p>
        </p:txBody>
      </p:sp>
      <p:sp>
        <p:nvSpPr>
          <p:cNvPr id="4" name="Slide Number Placeholder 3"/>
          <p:cNvSpPr>
            <a:spLocks noGrp="1"/>
          </p:cNvSpPr>
          <p:nvPr>
            <p:ph type="sldNum" sz="quarter" idx="4294967295"/>
          </p:nvPr>
        </p:nvSpPr>
        <p:spPr>
          <a:xfrm>
            <a:off x="6455664" y="6356350"/>
            <a:ext cx="2057400" cy="365125"/>
          </a:xfrm>
          <a:prstGeom prst="rect">
            <a:avLst/>
          </a:prstGeom>
        </p:spPr>
        <p:txBody>
          <a:bodyPr/>
          <a:lstStyle/>
          <a:p>
            <a:pPr>
              <a:defRPr/>
            </a:pPr>
            <a:fld id="{93316B3E-C66E-4E1F-BEF2-11582B43269B}" type="slidenum">
              <a:rPr lang="en-US" smtClean="0"/>
              <a:pPr>
                <a:defRPr/>
              </a:pPr>
              <a:t>42</a:t>
            </a:fld>
            <a:endParaRPr lang="en-US" dirty="0"/>
          </a:p>
        </p:txBody>
      </p:sp>
      <p:pic>
        <p:nvPicPr>
          <p:cNvPr id="491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5731" y="0"/>
            <a:ext cx="5213268" cy="6394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906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6"/>
          <p:cNvSpPr>
            <a:spLocks noGrp="1"/>
          </p:cNvSpPr>
          <p:nvPr>
            <p:ph type="body" idx="1"/>
          </p:nvPr>
        </p:nvSpPr>
        <p:spPr>
          <a:xfrm>
            <a:off x="663575" y="2007919"/>
            <a:ext cx="7772400" cy="854034"/>
          </a:xfrm>
        </p:spPr>
        <p:txBody>
          <a:bodyPr/>
          <a:lstStyle/>
          <a:p>
            <a:pPr algn="ctr"/>
            <a:r>
              <a:rPr lang="en-US" sz="4400" b="1" dirty="0" smtClean="0">
                <a:latin typeface="Georgia" pitchFamily="18" charset="0"/>
              </a:rPr>
              <a:t>Alignment</a:t>
            </a:r>
          </a:p>
        </p:txBody>
      </p:sp>
      <p:sp>
        <p:nvSpPr>
          <p:cNvPr id="7172" name="TextBox 8"/>
          <p:cNvSpPr txBox="1">
            <a:spLocks noChangeArrowheads="1"/>
          </p:cNvSpPr>
          <p:nvPr/>
        </p:nvSpPr>
        <p:spPr bwMode="auto">
          <a:xfrm>
            <a:off x="381000" y="3200400"/>
            <a:ext cx="86106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a:latin typeface="Georgia" pitchFamily="18" charset="0"/>
              </a:rPr>
              <a:t>Choosing the Standard </a:t>
            </a:r>
            <a:r>
              <a:rPr lang="en-US" sz="3200" b="1" dirty="0" smtClean="0">
                <a:latin typeface="Georgia" pitchFamily="18" charset="0"/>
              </a:rPr>
              <a:t>for Assessment</a:t>
            </a:r>
          </a:p>
          <a:p>
            <a:pPr eaLnBrk="1" hangingPunct="1">
              <a:spcBef>
                <a:spcPts val="600"/>
              </a:spcBef>
            </a:pPr>
            <a:r>
              <a:rPr lang="en-US" sz="3200" b="1" dirty="0" smtClean="0">
                <a:latin typeface="Georgia" pitchFamily="18" charset="0"/>
              </a:rPr>
              <a:t>Alignment to the Intent of the Standard</a:t>
            </a:r>
            <a:endParaRPr lang="en-US" sz="3200" b="1" dirty="0">
              <a:latin typeface="Georgia" pitchFamily="18" charset="0"/>
            </a:endParaRPr>
          </a:p>
        </p:txBody>
      </p:sp>
      <p:sp>
        <p:nvSpPr>
          <p:cNvPr id="2" name="Slide Number Placeholder 1"/>
          <p:cNvSpPr>
            <a:spLocks noGrp="1"/>
          </p:cNvSpPr>
          <p:nvPr>
            <p:ph type="sldNum" sz="quarter" idx="4294967295"/>
          </p:nvPr>
        </p:nvSpPr>
        <p:spPr>
          <a:xfrm>
            <a:off x="8077200" y="6356350"/>
            <a:ext cx="609600" cy="365125"/>
          </a:xfrm>
          <a:prstGeom prst="rect">
            <a:avLst/>
          </a:prstGeom>
        </p:spPr>
        <p:txBody>
          <a:bodyPr/>
          <a:lstStyle/>
          <a:p>
            <a:pPr>
              <a:defRPr/>
            </a:pPr>
            <a:fld id="{C17E2F6D-4C75-4A0A-AB9E-18795D429736}" type="slidenum">
              <a:rPr lang="en-US" smtClean="0"/>
              <a:pPr>
                <a:defRPr/>
              </a:pPr>
              <a:t>43</a:t>
            </a:fld>
            <a:endParaRPr lang="en-US" dirty="0"/>
          </a:p>
        </p:txBody>
      </p:sp>
    </p:spTree>
    <p:extLst>
      <p:ext uri="{BB962C8B-B14F-4D97-AF65-F5344CB8AC3E}">
        <p14:creationId xmlns:p14="http://schemas.microsoft.com/office/powerpoint/2010/main" val="1965408517"/>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Alignment</a:t>
            </a:r>
          </a:p>
        </p:txBody>
      </p:sp>
      <p:sp>
        <p:nvSpPr>
          <p:cNvPr id="8195" name="Content Placeholder 2"/>
          <p:cNvSpPr>
            <a:spLocks noGrp="1"/>
          </p:cNvSpPr>
          <p:nvPr>
            <p:ph idx="1"/>
          </p:nvPr>
        </p:nvSpPr>
        <p:spPr/>
        <p:txBody>
          <a:bodyPr/>
          <a:lstStyle/>
          <a:p>
            <a:r>
              <a:rPr lang="en-US" b="1" dirty="0" smtClean="0"/>
              <a:t>Alignment</a:t>
            </a:r>
            <a:r>
              <a:rPr lang="en-US" dirty="0" smtClean="0"/>
              <a:t> is the connection between the written, taught, and tested curriculum.</a:t>
            </a:r>
          </a:p>
          <a:p>
            <a:pPr lvl="1"/>
            <a:r>
              <a:rPr lang="en-US" dirty="0" smtClean="0"/>
              <a:t>Alignment demonstrates the linkage of the activities (student work) to the </a:t>
            </a:r>
            <a:r>
              <a:rPr lang="en-US" b="1" u="sng" dirty="0" smtClean="0"/>
              <a:t>intent </a:t>
            </a:r>
            <a:r>
              <a:rPr lang="en-US" dirty="0" smtClean="0"/>
              <a:t>of the </a:t>
            </a:r>
            <a:r>
              <a:rPr lang="en-US" b="1" dirty="0" smtClean="0"/>
              <a:t>grade-level</a:t>
            </a:r>
            <a:r>
              <a:rPr lang="en-US" dirty="0" smtClean="0"/>
              <a:t> standard and element/indicator on which the student is being assessed.</a:t>
            </a:r>
          </a:p>
          <a:p>
            <a:pPr lvl="1"/>
            <a:r>
              <a:rPr lang="en-US" dirty="0" smtClean="0"/>
              <a:t>In order for an entry to be scorable, all four (4) tasks must align to the standard and element/indicator.</a:t>
            </a:r>
          </a:p>
          <a:p>
            <a:pPr lvl="1"/>
            <a:r>
              <a:rPr lang="en-US" dirty="0" smtClean="0"/>
              <a:t>Assessment tasks should be designed and task descriptions written to specifically address the standards-based skill being evaluated.</a:t>
            </a:r>
          </a:p>
          <a:p>
            <a:pPr lvl="1"/>
            <a:endParaRPr lang="en-US" dirty="0" smtClean="0"/>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44</a:t>
            </a:fld>
            <a:endParaRPr lang="en-US" dirty="0"/>
          </a:p>
        </p:txBody>
      </p:sp>
    </p:spTree>
    <p:extLst>
      <p:ext uri="{BB962C8B-B14F-4D97-AF65-F5344CB8AC3E}">
        <p14:creationId xmlns:p14="http://schemas.microsoft.com/office/powerpoint/2010/main" val="12065895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Alignment–Prerequisite Skills</a:t>
            </a:r>
          </a:p>
        </p:txBody>
      </p:sp>
      <p:sp>
        <p:nvSpPr>
          <p:cNvPr id="9219" name="Content Placeholder 2"/>
          <p:cNvSpPr>
            <a:spLocks noGrp="1"/>
          </p:cNvSpPr>
          <p:nvPr>
            <p:ph idx="1"/>
          </p:nvPr>
        </p:nvSpPr>
        <p:spPr/>
        <p:txBody>
          <a:bodyPr/>
          <a:lstStyle/>
          <a:p>
            <a:r>
              <a:rPr lang="en-US" dirty="0" smtClean="0"/>
              <a:t>A</a:t>
            </a:r>
            <a:r>
              <a:rPr lang="en-US" b="1" dirty="0" smtClean="0"/>
              <a:t> </a:t>
            </a:r>
            <a:r>
              <a:rPr lang="en-US" b="1" i="1" dirty="0" smtClean="0"/>
              <a:t>prerequisite skill </a:t>
            </a:r>
            <a:r>
              <a:rPr lang="en-US" dirty="0" smtClean="0"/>
              <a:t>is one that is </a:t>
            </a:r>
            <a:r>
              <a:rPr lang="en-US" b="1" dirty="0" smtClean="0"/>
              <a:t>essential</a:t>
            </a:r>
            <a:r>
              <a:rPr lang="en-US" dirty="0" smtClean="0"/>
              <a:t> to the acquisition of the standard and element/indicator.</a:t>
            </a:r>
          </a:p>
          <a:p>
            <a:pPr lvl="1"/>
            <a:r>
              <a:rPr lang="en-US" dirty="0" smtClean="0"/>
              <a:t>Tasks submitted for the assessment can focus on </a:t>
            </a:r>
            <a:r>
              <a:rPr lang="en-US" b="1" dirty="0" smtClean="0"/>
              <a:t>prerequisite skills </a:t>
            </a:r>
            <a:r>
              <a:rPr lang="en-US" dirty="0" smtClean="0"/>
              <a:t>that allow the student to be exposed to and assessed on the standard/element at a level that is meaningful and purposeful for the student. </a:t>
            </a:r>
          </a:p>
          <a:p>
            <a:r>
              <a:rPr lang="en-US" b="1" i="1" dirty="0" smtClean="0"/>
              <a:t>Prerequisite skills </a:t>
            </a:r>
            <a:r>
              <a:rPr lang="en-US" dirty="0" smtClean="0"/>
              <a:t>must still focus on the </a:t>
            </a:r>
            <a:r>
              <a:rPr lang="en-US" b="1" dirty="0" smtClean="0"/>
              <a:t>intent</a:t>
            </a:r>
            <a:r>
              <a:rPr lang="en-US" dirty="0" smtClean="0"/>
              <a:t> of the grade level standard and element.</a:t>
            </a:r>
          </a:p>
          <a:p>
            <a:pPr lvl="1"/>
            <a:r>
              <a:rPr lang="en-US" b="1" dirty="0" smtClean="0"/>
              <a:t>Can working on this skill eventually lead the student to the skill targeted by the standard and indicator?</a:t>
            </a:r>
          </a:p>
        </p:txBody>
      </p:sp>
      <p:sp>
        <p:nvSpPr>
          <p:cNvPr id="2" name="Slide Number Placeholder 1"/>
          <p:cNvSpPr>
            <a:spLocks noGrp="1"/>
          </p:cNvSpPr>
          <p:nvPr>
            <p:ph type="sldNum" sz="quarter" idx="4"/>
          </p:nvPr>
        </p:nvSpPr>
        <p:spPr/>
        <p:txBody>
          <a:bodyPr/>
          <a:lstStyle/>
          <a:p>
            <a:fld id="{D86320BF-B789-4E35-BF05-E3B98CFB65D0}" type="slidenum">
              <a:rPr lang="en-US" smtClean="0"/>
              <a:pPr/>
              <a:t>45</a:t>
            </a:fld>
            <a:endParaRPr lang="en-US" dirty="0"/>
          </a:p>
        </p:txBody>
      </p:sp>
    </p:spTree>
    <p:extLst>
      <p:ext uri="{BB962C8B-B14F-4D97-AF65-F5344CB8AC3E}">
        <p14:creationId xmlns:p14="http://schemas.microsoft.com/office/powerpoint/2010/main" val="40863201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731520" y="20556"/>
            <a:ext cx="6316630" cy="1421928"/>
          </a:xfrm>
        </p:spPr>
        <p:txBody>
          <a:bodyPr/>
          <a:lstStyle/>
          <a:p>
            <a:r>
              <a:rPr lang="en-US" dirty="0" smtClean="0"/>
              <a:t>Alignment - Choosing the Best Standard and </a:t>
            </a:r>
            <a:br>
              <a:rPr lang="en-US" dirty="0" smtClean="0"/>
            </a:br>
            <a:r>
              <a:rPr lang="en-US" dirty="0" smtClean="0"/>
              <a:t>Indicator for Assessment</a:t>
            </a:r>
            <a:endParaRPr lang="en-US" dirty="0"/>
          </a:p>
        </p:txBody>
      </p:sp>
      <p:sp>
        <p:nvSpPr>
          <p:cNvPr id="364547" name="Rectangle 3"/>
          <p:cNvSpPr>
            <a:spLocks noGrp="1" noChangeArrowheads="1"/>
          </p:cNvSpPr>
          <p:nvPr>
            <p:ph type="body" idx="1"/>
          </p:nvPr>
        </p:nvSpPr>
        <p:spPr/>
        <p:txBody>
          <a:bodyPr/>
          <a:lstStyle/>
          <a:p>
            <a:r>
              <a:rPr lang="en-US" dirty="0" smtClean="0"/>
              <a:t>Create a preliminary plan to map out the standards that are appropriate to be assessed for the student.</a:t>
            </a:r>
          </a:p>
          <a:p>
            <a:pPr lvl="1"/>
            <a:r>
              <a:rPr lang="en-US" dirty="0" smtClean="0"/>
              <a:t>Think about assessment tasks that will allow the student to demonstrate knowledge and achievement related to the standard.</a:t>
            </a:r>
          </a:p>
          <a:p>
            <a:pPr lvl="1"/>
            <a:r>
              <a:rPr lang="en-US" dirty="0" smtClean="0"/>
              <a:t>Construct assessment tasks in a format that best allows the student to demonstrate skills related to the standard. </a:t>
            </a:r>
          </a:p>
          <a:p>
            <a:r>
              <a:rPr lang="en-US" dirty="0" smtClean="0"/>
              <a:t>Planning Sheets are provided beginning on page 49 of the </a:t>
            </a:r>
            <a:r>
              <a:rPr lang="en-US" i="1" dirty="0" smtClean="0"/>
              <a:t>GAA Examiner’s Manual, 2015-2016</a:t>
            </a:r>
            <a:r>
              <a:rPr lang="en-US" dirty="0" smtClean="0"/>
              <a:t>. </a:t>
            </a:r>
            <a:endParaRPr lang="en-US" dirty="0"/>
          </a:p>
        </p:txBody>
      </p:sp>
      <p:sp>
        <p:nvSpPr>
          <p:cNvPr id="2" name="Slide Number Placeholder 1"/>
          <p:cNvSpPr>
            <a:spLocks noGrp="1"/>
          </p:cNvSpPr>
          <p:nvPr>
            <p:ph type="sldNum" sz="quarter" idx="4"/>
          </p:nvPr>
        </p:nvSpPr>
        <p:spPr/>
        <p:txBody>
          <a:bodyPr/>
          <a:lstStyle/>
          <a:p>
            <a:fld id="{D86320BF-B789-4E35-BF05-E3B98CFB65D0}" type="slidenum">
              <a:rPr lang="en-US" smtClean="0"/>
              <a:pPr/>
              <a:t>46</a:t>
            </a:fld>
            <a:endParaRPr lang="en-US" dirty="0"/>
          </a:p>
        </p:txBody>
      </p:sp>
    </p:spTree>
    <p:extLst>
      <p:ext uri="{BB962C8B-B14F-4D97-AF65-F5344CB8AC3E}">
        <p14:creationId xmlns:p14="http://schemas.microsoft.com/office/powerpoint/2010/main" val="17307089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p:txBody>
          <a:bodyPr/>
          <a:lstStyle/>
          <a:p>
            <a:r>
              <a:rPr lang="en-US" dirty="0" smtClean="0"/>
              <a:t>Alignment - the Intent of the </a:t>
            </a:r>
            <a:br>
              <a:rPr lang="en-US" dirty="0" smtClean="0"/>
            </a:br>
            <a:r>
              <a:rPr lang="en-US" dirty="0" smtClean="0"/>
              <a:t>Standard and Indicator</a:t>
            </a:r>
          </a:p>
        </p:txBody>
      </p:sp>
      <p:sp>
        <p:nvSpPr>
          <p:cNvPr id="158723" name="Rectangle 3"/>
          <p:cNvSpPr>
            <a:spLocks noGrp="1"/>
          </p:cNvSpPr>
          <p:nvPr>
            <p:ph type="body" idx="1"/>
          </p:nvPr>
        </p:nvSpPr>
        <p:spPr/>
        <p:txBody>
          <a:bodyPr/>
          <a:lstStyle/>
          <a:p>
            <a:r>
              <a:rPr lang="en-US" dirty="0" smtClean="0"/>
              <a:t>The </a:t>
            </a:r>
            <a:r>
              <a:rPr lang="en-US" b="1" i="1" dirty="0" smtClean="0"/>
              <a:t>intent</a:t>
            </a:r>
            <a:r>
              <a:rPr lang="en-US" dirty="0" smtClean="0"/>
              <a:t> of the standard and indicator refers to the “Big Idea”– that which they were designed to teach.</a:t>
            </a:r>
          </a:p>
          <a:p>
            <a:pPr lvl="1"/>
            <a:r>
              <a:rPr lang="en-US" dirty="0" smtClean="0"/>
              <a:t>e.g., ELACC.7.L.4 (c) Consult general and specialized reference materials (e.g., dictionaries, glossaries, thesauruses), both print and digital to find the pronunciation of a word or determine or clarify its precise meaning or its part of speech.</a:t>
            </a:r>
          </a:p>
          <a:p>
            <a:pPr lvl="1"/>
            <a:r>
              <a:rPr lang="en-US" dirty="0" smtClean="0"/>
              <a:t>The intent of this Language standard is for the student to use reference materials to enhance their knowledge of the English language.</a:t>
            </a:r>
          </a:p>
        </p:txBody>
      </p:sp>
      <p:sp>
        <p:nvSpPr>
          <p:cNvPr id="3" name="Slide Number Placeholder 2"/>
          <p:cNvSpPr>
            <a:spLocks noGrp="1"/>
          </p:cNvSpPr>
          <p:nvPr>
            <p:ph type="sldNum" sz="quarter" idx="4"/>
          </p:nvPr>
        </p:nvSpPr>
        <p:spPr/>
        <p:txBody>
          <a:bodyPr/>
          <a:lstStyle/>
          <a:p>
            <a:fld id="{D86320BF-B789-4E35-BF05-E3B98CFB65D0}" type="slidenum">
              <a:rPr lang="en-US" smtClean="0"/>
              <a:pPr/>
              <a:t>47</a:t>
            </a:fld>
            <a:endParaRPr lang="en-US" dirty="0"/>
          </a:p>
        </p:txBody>
      </p:sp>
    </p:spTree>
    <p:extLst>
      <p:ext uri="{BB962C8B-B14F-4D97-AF65-F5344CB8AC3E}">
        <p14:creationId xmlns:p14="http://schemas.microsoft.com/office/powerpoint/2010/main" val="3531703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674783" y="2135915"/>
            <a:ext cx="7772400" cy="2387600"/>
          </a:xfrm>
        </p:spPr>
        <p:txBody>
          <a:bodyPr>
            <a:normAutofit/>
          </a:bodyPr>
          <a:lstStyle/>
          <a:p>
            <a:r>
              <a:rPr lang="en-US" sz="4800" dirty="0" smtClean="0">
                <a:latin typeface="Georgia" pitchFamily="18" charset="0"/>
              </a:rPr>
              <a:t>Effective </a:t>
            </a:r>
            <a:br>
              <a:rPr lang="en-US" sz="4800" dirty="0" smtClean="0">
                <a:latin typeface="Georgia" pitchFamily="18" charset="0"/>
              </a:rPr>
            </a:br>
            <a:r>
              <a:rPr lang="en-US" sz="4800" dirty="0" smtClean="0">
                <a:latin typeface="Georgia" pitchFamily="18" charset="0"/>
              </a:rPr>
              <a:t>Evidence Documentation</a:t>
            </a:r>
          </a:p>
        </p:txBody>
      </p:sp>
      <p:sp>
        <p:nvSpPr>
          <p:cNvPr id="2" name="Slide Number Placeholder 1"/>
          <p:cNvSpPr>
            <a:spLocks noGrp="1"/>
          </p:cNvSpPr>
          <p:nvPr>
            <p:ph type="sldNum" sz="quarter" idx="4294967295"/>
          </p:nvPr>
        </p:nvSpPr>
        <p:spPr>
          <a:xfrm>
            <a:off x="8305800" y="6324600"/>
            <a:ext cx="609600" cy="457200"/>
          </a:xfrm>
          <a:prstGeom prst="rect">
            <a:avLst/>
          </a:prstGeom>
        </p:spPr>
        <p:txBody>
          <a:bodyPr/>
          <a:lstStyle/>
          <a:p>
            <a:pPr>
              <a:defRPr/>
            </a:pPr>
            <a:fld id="{A2E928FB-E7F7-4FA4-A0BF-AD0CB21100A1}" type="slidenum">
              <a:rPr lang="en-US" smtClean="0"/>
              <a:pPr>
                <a:defRPr/>
              </a:pPr>
              <a:t>48</a:t>
            </a:fld>
            <a:endParaRPr lang="en-US" dirty="0"/>
          </a:p>
        </p:txBody>
      </p:sp>
    </p:spTree>
    <p:extLst>
      <p:ext uri="{BB962C8B-B14F-4D97-AF65-F5344CB8AC3E}">
        <p14:creationId xmlns:p14="http://schemas.microsoft.com/office/powerpoint/2010/main" val="549328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Effective Documentation</a:t>
            </a:r>
          </a:p>
        </p:txBody>
      </p:sp>
      <p:sp>
        <p:nvSpPr>
          <p:cNvPr id="11267" name="Content Placeholder 2"/>
          <p:cNvSpPr>
            <a:spLocks noGrp="1"/>
          </p:cNvSpPr>
          <p:nvPr>
            <p:ph idx="1"/>
          </p:nvPr>
        </p:nvSpPr>
        <p:spPr/>
        <p:txBody>
          <a:bodyPr/>
          <a:lstStyle/>
          <a:p>
            <a:r>
              <a:rPr lang="en-US" dirty="0" smtClean="0"/>
              <a:t>The following information must be documented on each piece of evidence within an Entry:</a:t>
            </a:r>
          </a:p>
          <a:p>
            <a:pPr lvl="1"/>
            <a:r>
              <a:rPr lang="en-US" dirty="0" smtClean="0"/>
              <a:t> the student's name </a:t>
            </a:r>
            <a:r>
              <a:rPr lang="en-US" b="1" dirty="0" smtClean="0"/>
              <a:t>(Who) </a:t>
            </a:r>
            <a:r>
              <a:rPr lang="en-US" dirty="0" smtClean="0"/>
              <a:t>and date </a:t>
            </a:r>
            <a:r>
              <a:rPr lang="en-US" b="1" dirty="0" smtClean="0"/>
              <a:t>(When)</a:t>
            </a:r>
          </a:p>
          <a:p>
            <a:pPr lvl="1"/>
            <a:r>
              <a:rPr lang="en-US" dirty="0" smtClean="0"/>
              <a:t> description of task–documented on Entry Sheet and    	 evidence </a:t>
            </a:r>
            <a:r>
              <a:rPr lang="en-US" b="1" dirty="0" smtClean="0"/>
              <a:t>(What)</a:t>
            </a:r>
          </a:p>
          <a:p>
            <a:pPr lvl="1"/>
            <a:r>
              <a:rPr lang="en-US" dirty="0" smtClean="0"/>
              <a:t> the setting in which the task was completed </a:t>
            </a:r>
            <a:r>
              <a:rPr lang="en-US" b="1" dirty="0" smtClean="0"/>
              <a:t>(Where)</a:t>
            </a:r>
          </a:p>
          <a:p>
            <a:pPr lvl="1"/>
            <a:r>
              <a:rPr lang="en-US" dirty="0" smtClean="0"/>
              <a:t> specific evaluation of student response </a:t>
            </a:r>
            <a:r>
              <a:rPr lang="en-US" b="1" dirty="0" smtClean="0"/>
              <a:t>(How Well)</a:t>
            </a:r>
          </a:p>
          <a:p>
            <a:pPr lvl="1"/>
            <a:r>
              <a:rPr lang="en-US" dirty="0" smtClean="0"/>
              <a:t> nature of the interaction as it occurred during the task 	</a:t>
            </a:r>
            <a:r>
              <a:rPr lang="en-US" b="1" dirty="0" smtClean="0"/>
              <a:t> (With Whom and Describe Interaction)</a:t>
            </a:r>
          </a:p>
          <a:p>
            <a:pPr lvl="1"/>
            <a:r>
              <a:rPr lang="en-US" dirty="0" smtClean="0"/>
              <a:t> Independence–type and frequency of prompting 	   	 </a:t>
            </a:r>
            <a:r>
              <a:rPr lang="en-US" b="1" dirty="0" smtClean="0"/>
              <a:t>(Prompts)</a:t>
            </a:r>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49</a:t>
            </a:fld>
            <a:endParaRPr lang="en-US" dirty="0"/>
          </a:p>
        </p:txBody>
      </p:sp>
    </p:spTree>
    <p:extLst>
      <p:ext uri="{BB962C8B-B14F-4D97-AF65-F5344CB8AC3E}">
        <p14:creationId xmlns:p14="http://schemas.microsoft.com/office/powerpoint/2010/main" val="2192443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 Overview of the GAA</a:t>
            </a:r>
          </a:p>
        </p:txBody>
      </p:sp>
      <p:sp>
        <p:nvSpPr>
          <p:cNvPr id="12291" name="Content Placeholder 2"/>
          <p:cNvSpPr>
            <a:spLocks noGrp="1"/>
          </p:cNvSpPr>
          <p:nvPr>
            <p:ph idx="1"/>
          </p:nvPr>
        </p:nvSpPr>
        <p:spPr>
          <a:xfrm>
            <a:off x="91209" y="2998381"/>
            <a:ext cx="8886535" cy="2963200"/>
          </a:xfrm>
        </p:spPr>
        <p:txBody>
          <a:bodyPr>
            <a:normAutofit lnSpcReduction="10000"/>
          </a:bodyPr>
          <a:lstStyle/>
          <a:p>
            <a:r>
              <a:rPr lang="en-US" dirty="0"/>
              <a:t>T</a:t>
            </a:r>
            <a:r>
              <a:rPr lang="en-US" dirty="0" smtClean="0"/>
              <a:t>he </a:t>
            </a:r>
            <a:r>
              <a:rPr lang="en-US" dirty="0"/>
              <a:t>GAA administration window for the 2015-2016 school year opens on</a:t>
            </a:r>
            <a:r>
              <a:rPr lang="en-US" b="1" dirty="0"/>
              <a:t> September 1, </a:t>
            </a:r>
            <a:r>
              <a:rPr lang="en-US" b="1" dirty="0" smtClean="0"/>
              <a:t>2015 and </a:t>
            </a:r>
            <a:r>
              <a:rPr lang="en-US" b="1" dirty="0"/>
              <a:t>closes on March 25, 2016. </a:t>
            </a:r>
            <a:endParaRPr lang="en-US" b="1" dirty="0" smtClean="0"/>
          </a:p>
          <a:p>
            <a:r>
              <a:rPr lang="en-US" dirty="0" smtClean="0"/>
              <a:t>Students in </a:t>
            </a:r>
            <a:r>
              <a:rPr lang="en-US" b="1" dirty="0" smtClean="0"/>
              <a:t>Grades K, 3-8 and High School </a:t>
            </a:r>
            <a:r>
              <a:rPr lang="en-US" dirty="0" smtClean="0"/>
              <a:t>(first time on </a:t>
            </a:r>
            <a:r>
              <a:rPr lang="en-US" dirty="0"/>
              <a:t>the </a:t>
            </a:r>
            <a:r>
              <a:rPr lang="en-US" dirty="0" smtClean="0"/>
              <a:t>GAA) </a:t>
            </a:r>
            <a:r>
              <a:rPr lang="en-US" u="sng" dirty="0"/>
              <a:t>must be assessed </a:t>
            </a:r>
            <a:r>
              <a:rPr lang="en-US" u="sng" dirty="0" smtClean="0"/>
              <a:t>during </a:t>
            </a:r>
            <a:r>
              <a:rPr lang="en-US" u="sng" dirty="0"/>
              <a:t>this open window</a:t>
            </a:r>
            <a:r>
              <a:rPr lang="en-US" dirty="0"/>
              <a:t>.</a:t>
            </a:r>
            <a:endParaRPr lang="en-US" dirty="0" smtClean="0"/>
          </a:p>
          <a:p>
            <a:r>
              <a:rPr lang="en-US" b="1" dirty="0" smtClean="0"/>
              <a:t>Note: </a:t>
            </a:r>
            <a:r>
              <a:rPr lang="en-US" dirty="0" smtClean="0"/>
              <a:t>The High School Retest component has been removed from the GAA.</a:t>
            </a:r>
          </a:p>
        </p:txBody>
      </p:sp>
      <p:sp>
        <p:nvSpPr>
          <p:cNvPr id="5" name="Slide Number Placeholder 4"/>
          <p:cNvSpPr>
            <a:spLocks noGrp="1"/>
          </p:cNvSpPr>
          <p:nvPr>
            <p:ph type="sldNum" sz="quarter" idx="4"/>
          </p:nvPr>
        </p:nvSpPr>
        <p:spPr/>
        <p:txBody>
          <a:bodyPr/>
          <a:lstStyle/>
          <a:p>
            <a:fld id="{CB3583A8-1554-440B-8C65-21C3BF5DF94E}" type="slidenum">
              <a:rPr lang="en-US" smtClean="0"/>
              <a:pPr/>
              <a:t>5</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46" y="1184031"/>
            <a:ext cx="120179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2458" y="1184032"/>
            <a:ext cx="1342102"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2692457" y="1184032"/>
            <a:ext cx="1342102" cy="160019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692457" y="1184032"/>
            <a:ext cx="1342103" cy="154120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4560" y="1218850"/>
            <a:ext cx="3386984" cy="1107996"/>
          </a:xfrm>
          <a:prstGeom prst="rect">
            <a:avLst/>
          </a:prstGeom>
          <a:noFill/>
        </p:spPr>
        <p:txBody>
          <a:bodyPr wrap="square" rtlCol="0">
            <a:spAutoFit/>
          </a:bodyPr>
          <a:lstStyle/>
          <a:p>
            <a:r>
              <a:rPr lang="en-US" sz="2200" b="1" dirty="0" smtClean="0"/>
              <a:t>Black, High School Retest portfolios will no longer be used.</a:t>
            </a:r>
            <a:endParaRPr lang="en-US" sz="2200" b="1" dirty="0"/>
          </a:p>
        </p:txBody>
      </p:sp>
    </p:spTree>
    <p:extLst>
      <p:ext uri="{BB962C8B-B14F-4D97-AF65-F5344CB8AC3E}">
        <p14:creationId xmlns:p14="http://schemas.microsoft.com/office/powerpoint/2010/main" val="34206340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2669754"/>
            <a:ext cx="7772400" cy="1470025"/>
          </a:xfrm>
        </p:spPr>
        <p:txBody>
          <a:bodyPr>
            <a:normAutofit fontScale="90000"/>
          </a:bodyPr>
          <a:lstStyle/>
          <a:p>
            <a:r>
              <a:rPr lang="en-US" sz="4000" dirty="0" smtClean="0">
                <a:latin typeface="Georgia" pitchFamily="18" charset="0"/>
              </a:rPr>
              <a:t>Completing the Entry Sheet </a:t>
            </a:r>
            <a:br>
              <a:rPr lang="en-US" sz="4000" dirty="0" smtClean="0">
                <a:latin typeface="Georgia" pitchFamily="18" charset="0"/>
              </a:rPr>
            </a:br>
            <a:r>
              <a:rPr lang="en-US" sz="4000" dirty="0" smtClean="0">
                <a:latin typeface="Georgia" pitchFamily="18" charset="0"/>
              </a:rPr>
              <a:t>and the </a:t>
            </a:r>
            <a:br>
              <a:rPr lang="en-US" sz="4000" dirty="0" smtClean="0">
                <a:latin typeface="Georgia" pitchFamily="18" charset="0"/>
              </a:rPr>
            </a:br>
            <a:r>
              <a:rPr lang="en-US" sz="4000" dirty="0" smtClean="0">
                <a:latin typeface="Georgia" pitchFamily="18" charset="0"/>
              </a:rPr>
              <a:t>Student Demographic Information Form (SDIF)</a:t>
            </a:r>
          </a:p>
        </p:txBody>
      </p:sp>
      <p:sp>
        <p:nvSpPr>
          <p:cNvPr id="2" name="Slide Number Placeholder 1"/>
          <p:cNvSpPr>
            <a:spLocks noGrp="1"/>
          </p:cNvSpPr>
          <p:nvPr>
            <p:ph type="sldNum" sz="quarter" idx="4294967295"/>
          </p:nvPr>
        </p:nvSpPr>
        <p:spPr>
          <a:xfrm>
            <a:off x="8305800" y="6324600"/>
            <a:ext cx="609600" cy="457200"/>
          </a:xfrm>
          <a:prstGeom prst="rect">
            <a:avLst/>
          </a:prstGeom>
        </p:spPr>
        <p:txBody>
          <a:bodyPr/>
          <a:lstStyle/>
          <a:p>
            <a:pPr>
              <a:defRPr/>
            </a:pPr>
            <a:fld id="{A2E928FB-E7F7-4FA4-A0BF-AD0CB21100A1}" type="slidenum">
              <a:rPr lang="en-US" smtClean="0"/>
              <a:pPr>
                <a:defRPr/>
              </a:pPr>
              <a:t>50</a:t>
            </a:fld>
            <a:endParaRPr lang="en-US" dirty="0"/>
          </a:p>
        </p:txBody>
      </p:sp>
    </p:spTree>
    <p:extLst>
      <p:ext uri="{BB962C8B-B14F-4D97-AF65-F5344CB8AC3E}">
        <p14:creationId xmlns:p14="http://schemas.microsoft.com/office/powerpoint/2010/main" val="25110002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455664" y="6356350"/>
            <a:ext cx="2057400" cy="365125"/>
          </a:xfrm>
          <a:prstGeom prst="rect">
            <a:avLst/>
          </a:prstGeom>
        </p:spPr>
        <p:txBody>
          <a:bodyPr/>
          <a:lstStyle/>
          <a:p>
            <a:pPr>
              <a:defRPr/>
            </a:pPr>
            <a:fld id="{1DF07DCC-3456-42A7-9407-4BA004321BD3}" type="slidenum">
              <a:rPr lang="en-US" smtClean="0"/>
              <a:pPr>
                <a:defRPr/>
              </a:pPr>
              <a:t>51</a:t>
            </a:fld>
            <a:endParaRPr lang="en-US" dirty="0"/>
          </a:p>
        </p:txBody>
      </p:sp>
      <p:sp>
        <p:nvSpPr>
          <p:cNvPr id="5" name="Rounded Rectangle 4"/>
          <p:cNvSpPr/>
          <p:nvPr/>
        </p:nvSpPr>
        <p:spPr>
          <a:xfrm>
            <a:off x="5424411" y="1897106"/>
            <a:ext cx="27432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Grade, Content Area, Entry # (1 or 2) from Drop-downs. Proceed with selecting the standard and indicator (if applicable).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71" y="119951"/>
            <a:ext cx="4714875" cy="6010275"/>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51905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Completing the Entry Sheet</a:t>
            </a:r>
          </a:p>
        </p:txBody>
      </p:sp>
      <p:sp>
        <p:nvSpPr>
          <p:cNvPr id="18435" name="Content Placeholder 4"/>
          <p:cNvSpPr>
            <a:spLocks noGrp="1"/>
          </p:cNvSpPr>
          <p:nvPr>
            <p:ph idx="1"/>
          </p:nvPr>
        </p:nvSpPr>
        <p:spPr/>
        <p:txBody>
          <a:bodyPr/>
          <a:lstStyle/>
          <a:p>
            <a:r>
              <a:rPr lang="en-US" dirty="0" smtClean="0"/>
              <a:t>Select </a:t>
            </a:r>
            <a:r>
              <a:rPr lang="en-US" i="1" dirty="0" smtClean="0"/>
              <a:t>Grade </a:t>
            </a:r>
            <a:r>
              <a:rPr lang="en-US" dirty="0" smtClean="0"/>
              <a:t>at which student meets FTE from the drop-down menu</a:t>
            </a:r>
          </a:p>
          <a:p>
            <a:r>
              <a:rPr lang="en-US" dirty="0" smtClean="0"/>
              <a:t>Select </a:t>
            </a:r>
            <a:r>
              <a:rPr lang="en-US" i="1" dirty="0" smtClean="0"/>
              <a:t>Content Area </a:t>
            </a:r>
            <a:r>
              <a:rPr lang="en-US" dirty="0" smtClean="0"/>
              <a:t>from the drop‐down menu</a:t>
            </a:r>
          </a:p>
          <a:p>
            <a:r>
              <a:rPr lang="en-US" dirty="0" smtClean="0"/>
              <a:t>Select </a:t>
            </a:r>
            <a:r>
              <a:rPr lang="en-US" i="1" dirty="0" smtClean="0"/>
              <a:t>Entry #</a:t>
            </a:r>
            <a:r>
              <a:rPr lang="en-US" dirty="0" smtClean="0"/>
              <a:t> from the drop-down menu</a:t>
            </a:r>
          </a:p>
          <a:p>
            <a:pPr lvl="1"/>
            <a:r>
              <a:rPr lang="en-US" dirty="0" smtClean="0"/>
              <a:t>Entry 1 or Entry 2 per the GAA Blueprint </a:t>
            </a:r>
          </a:p>
          <a:p>
            <a:r>
              <a:rPr lang="en-US" dirty="0" smtClean="0"/>
              <a:t>Type student’s full name</a:t>
            </a:r>
          </a:p>
          <a:p>
            <a:r>
              <a:rPr lang="en-US" dirty="0" smtClean="0"/>
              <a:t>Type student’s age</a:t>
            </a:r>
          </a:p>
          <a:p>
            <a:r>
              <a:rPr lang="en-US" dirty="0" smtClean="0"/>
              <a:t>Type teacher’s name and position</a:t>
            </a:r>
          </a:p>
          <a:p>
            <a:endParaRPr lang="en-US" dirty="0" smtClean="0"/>
          </a:p>
          <a:p>
            <a:endParaRPr lang="en-US" dirty="0" smtClean="0"/>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52</a:t>
            </a:fld>
            <a:endParaRPr lang="en-US" dirty="0"/>
          </a:p>
        </p:txBody>
      </p:sp>
    </p:spTree>
    <p:extLst>
      <p:ext uri="{BB962C8B-B14F-4D97-AF65-F5344CB8AC3E}">
        <p14:creationId xmlns:p14="http://schemas.microsoft.com/office/powerpoint/2010/main" val="16992748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Completing the Entry Sheet  </a:t>
            </a:r>
          </a:p>
        </p:txBody>
      </p:sp>
      <p:sp>
        <p:nvSpPr>
          <p:cNvPr id="19459" name="Content Placeholder 2"/>
          <p:cNvSpPr>
            <a:spLocks noGrp="1"/>
          </p:cNvSpPr>
          <p:nvPr>
            <p:ph idx="1"/>
          </p:nvPr>
        </p:nvSpPr>
        <p:spPr/>
        <p:txBody>
          <a:bodyPr/>
          <a:lstStyle/>
          <a:p>
            <a:r>
              <a:rPr lang="en-US" dirty="0" smtClean="0"/>
              <a:t>Select </a:t>
            </a:r>
            <a:r>
              <a:rPr lang="en-US" i="1" dirty="0" smtClean="0"/>
              <a:t>Strand/Domain</a:t>
            </a:r>
            <a:r>
              <a:rPr lang="en-US" dirty="0" smtClean="0"/>
              <a:t> from drop‐down menu</a:t>
            </a:r>
          </a:p>
          <a:p>
            <a:r>
              <a:rPr lang="en-US" dirty="0" smtClean="0"/>
              <a:t>Select </a:t>
            </a:r>
            <a:r>
              <a:rPr lang="en-US" i="1" dirty="0" smtClean="0"/>
              <a:t>Standard</a:t>
            </a:r>
            <a:r>
              <a:rPr lang="en-US" dirty="0" smtClean="0"/>
              <a:t> from drop‐down menu</a:t>
            </a:r>
          </a:p>
          <a:p>
            <a:pPr lvl="1"/>
            <a:r>
              <a:rPr lang="en-US" dirty="0" smtClean="0"/>
              <a:t>The standard must be chosen from the GAA Blueprint for the student’s recorded grade. </a:t>
            </a:r>
          </a:p>
          <a:p>
            <a:pPr lvl="1"/>
            <a:r>
              <a:rPr lang="en-US" dirty="0" smtClean="0"/>
              <a:t>Click on MUST SELECT.  The eligible standards will appear on the screen. Select the standard you have chosen for your student.</a:t>
            </a:r>
          </a:p>
          <a:p>
            <a:pPr lvl="1"/>
            <a:r>
              <a:rPr lang="en-US" dirty="0" smtClean="0"/>
              <a:t>Once you have chosen the standard by letter and number, the text of the standard will appear automatically on the screen.</a:t>
            </a:r>
          </a:p>
        </p:txBody>
      </p:sp>
      <p:sp>
        <p:nvSpPr>
          <p:cNvPr id="2" name="Slide Number Placeholder 1"/>
          <p:cNvSpPr>
            <a:spLocks noGrp="1"/>
          </p:cNvSpPr>
          <p:nvPr>
            <p:ph type="sldNum" sz="quarter" idx="4"/>
          </p:nvPr>
        </p:nvSpPr>
        <p:spPr/>
        <p:txBody>
          <a:bodyPr/>
          <a:lstStyle/>
          <a:p>
            <a:fld id="{D86320BF-B789-4E35-BF05-E3B98CFB65D0}" type="slidenum">
              <a:rPr lang="en-US" smtClean="0"/>
              <a:pPr/>
              <a:t>53</a:t>
            </a:fld>
            <a:endParaRPr lang="en-US" dirty="0"/>
          </a:p>
        </p:txBody>
      </p:sp>
    </p:spTree>
    <p:extLst>
      <p:ext uri="{BB962C8B-B14F-4D97-AF65-F5344CB8AC3E}">
        <p14:creationId xmlns:p14="http://schemas.microsoft.com/office/powerpoint/2010/main" val="20163908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Completing the Entry Sheet </a:t>
            </a:r>
          </a:p>
        </p:txBody>
      </p:sp>
      <p:sp>
        <p:nvSpPr>
          <p:cNvPr id="20483" name="Content Placeholder 2"/>
          <p:cNvSpPr>
            <a:spLocks noGrp="1"/>
          </p:cNvSpPr>
          <p:nvPr>
            <p:ph idx="1"/>
          </p:nvPr>
        </p:nvSpPr>
        <p:spPr/>
        <p:txBody>
          <a:bodyPr>
            <a:normAutofit lnSpcReduction="10000"/>
          </a:bodyPr>
          <a:lstStyle/>
          <a:p>
            <a:r>
              <a:rPr lang="en-US" dirty="0" smtClean="0"/>
              <a:t>Select </a:t>
            </a:r>
            <a:r>
              <a:rPr lang="en-US" i="1" dirty="0" smtClean="0"/>
              <a:t>Element/Indicator</a:t>
            </a:r>
            <a:r>
              <a:rPr lang="en-US" dirty="0" smtClean="0"/>
              <a:t> from the drop-down menu</a:t>
            </a:r>
          </a:p>
          <a:p>
            <a:pPr lvl="1"/>
            <a:r>
              <a:rPr lang="en-US" dirty="0" smtClean="0"/>
              <a:t>The element/indicator must be chosen from the GAA Blueprint for the student’s recorded grade.</a:t>
            </a:r>
          </a:p>
          <a:p>
            <a:pPr lvl="1"/>
            <a:r>
              <a:rPr lang="en-US" dirty="0"/>
              <a:t>Click on MUST SELECT.  The eligible standards will appear on the screen. Select the </a:t>
            </a:r>
            <a:r>
              <a:rPr lang="en-US" dirty="0" smtClean="0"/>
              <a:t>element/indicator you </a:t>
            </a:r>
            <a:r>
              <a:rPr lang="en-US" dirty="0"/>
              <a:t>have chosen for your student </a:t>
            </a:r>
            <a:r>
              <a:rPr lang="en-US" dirty="0" smtClean="0"/>
              <a:t>.</a:t>
            </a:r>
          </a:p>
          <a:p>
            <a:pPr lvl="1"/>
            <a:r>
              <a:rPr lang="en-US" dirty="0"/>
              <a:t>Once you have chosen the </a:t>
            </a:r>
            <a:r>
              <a:rPr lang="en-US" dirty="0" smtClean="0"/>
              <a:t>element/indicator,  its text will </a:t>
            </a:r>
            <a:r>
              <a:rPr lang="en-US" dirty="0"/>
              <a:t>appear automatically on the screen.</a:t>
            </a:r>
          </a:p>
          <a:p>
            <a:pPr lvl="1"/>
            <a:r>
              <a:rPr lang="en-US" b="1" dirty="0" smtClean="0"/>
              <a:t>If there is no element/indicator for the chosen standard, the drop-down menu and box will be inactive.</a:t>
            </a:r>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54</a:t>
            </a:fld>
            <a:endParaRPr lang="en-US" dirty="0"/>
          </a:p>
        </p:txBody>
      </p:sp>
    </p:spTree>
    <p:extLst>
      <p:ext uri="{BB962C8B-B14F-4D97-AF65-F5344CB8AC3E}">
        <p14:creationId xmlns:p14="http://schemas.microsoft.com/office/powerpoint/2010/main" val="7826539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77" y="669851"/>
            <a:ext cx="2209800" cy="1754326"/>
          </a:xfrm>
          <a:prstGeom prst="rect">
            <a:avLst/>
          </a:prstGeom>
          <a:noFill/>
        </p:spPr>
        <p:txBody>
          <a:bodyPr wrap="square" rtlCol="0">
            <a:spAutoFit/>
          </a:bodyPr>
          <a:lstStyle/>
          <a:p>
            <a:pPr algn="ctr"/>
            <a:r>
              <a:rPr lang="en-US" sz="2800" b="1" dirty="0" smtClean="0">
                <a:solidFill>
                  <a:prstClr val="black"/>
                </a:solidFill>
                <a:latin typeface="Calibri"/>
              </a:rPr>
              <a:t>Completing the Entry Sheet</a:t>
            </a:r>
          </a:p>
          <a:p>
            <a:pPr algn="ctr"/>
            <a:r>
              <a:rPr lang="en-US" sz="2400" b="1" dirty="0" smtClean="0">
                <a:solidFill>
                  <a:prstClr val="black"/>
                </a:solidFill>
                <a:latin typeface="Calibri"/>
              </a:rPr>
              <a:t>(page 1)</a:t>
            </a:r>
            <a:endParaRPr lang="en-US" sz="2400" b="1" dirty="0">
              <a:solidFill>
                <a:prstClr val="black"/>
              </a:solidFill>
              <a:latin typeface="Calibri"/>
            </a:endParaRPr>
          </a:p>
        </p:txBody>
      </p:sp>
      <p:sp>
        <p:nvSpPr>
          <p:cNvPr id="2" name="Slide Number Placeholder 1"/>
          <p:cNvSpPr>
            <a:spLocks noGrp="1"/>
          </p:cNvSpPr>
          <p:nvPr>
            <p:ph type="sldNum" sz="quarter" idx="4"/>
          </p:nvPr>
        </p:nvSpPr>
        <p:spPr>
          <a:prstGeom prst="rect">
            <a:avLst/>
          </a:prstGeom>
        </p:spPr>
        <p:txBody>
          <a:bodyPr/>
          <a:lstStyle/>
          <a:p>
            <a:pPr>
              <a:defRPr/>
            </a:pPr>
            <a:fld id="{D35461AD-B564-4EFA-B7BB-058FFE5F7E4F}" type="slidenum">
              <a:rPr lang="en-US" smtClean="0"/>
              <a:pPr>
                <a:defRPr/>
              </a:pPr>
              <a:t>55</a:t>
            </a:fld>
            <a:endParaRPr lang="en-US" dirty="0"/>
          </a:p>
        </p:txBody>
      </p:sp>
      <p:cxnSp>
        <p:nvCxnSpPr>
          <p:cNvPr id="12" name="Straight Arrow Connector 11"/>
          <p:cNvCxnSpPr/>
          <p:nvPr/>
        </p:nvCxnSpPr>
        <p:spPr>
          <a:xfrm>
            <a:off x="3581400" y="1036989"/>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205" y="48115"/>
            <a:ext cx="4972050" cy="65151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2409949" y="1254556"/>
            <a:ext cx="1809008" cy="431740"/>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tx1"/>
                </a:solidFill>
              </a:rPr>
              <a:t>Student’s first and last </a:t>
            </a:r>
            <a:r>
              <a:rPr lang="en-US" sz="1200" dirty="0">
                <a:solidFill>
                  <a:schemeClr val="tx1"/>
                </a:solidFill>
              </a:rPr>
              <a:t>n</a:t>
            </a:r>
            <a:r>
              <a:rPr lang="en-US" sz="1200" dirty="0" smtClean="0">
                <a:solidFill>
                  <a:schemeClr val="tx1"/>
                </a:solidFill>
              </a:rPr>
              <a:t>ame</a:t>
            </a:r>
            <a:endParaRPr lang="en-US" sz="1200" dirty="0">
              <a:solidFill>
                <a:schemeClr val="tx1"/>
              </a:solidFill>
            </a:endParaRPr>
          </a:p>
        </p:txBody>
      </p:sp>
      <p:sp>
        <p:nvSpPr>
          <p:cNvPr id="23" name="Rectangle 22"/>
          <p:cNvSpPr/>
          <p:nvPr/>
        </p:nvSpPr>
        <p:spPr>
          <a:xfrm>
            <a:off x="1638053" y="-11569"/>
            <a:ext cx="1676400" cy="776806"/>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tx1"/>
                </a:solidFill>
              </a:rPr>
              <a:t>Select Grade, Content Area, and Entry # from Drop-down menus</a:t>
            </a:r>
            <a:endParaRPr lang="en-US" sz="1200" dirty="0">
              <a:solidFill>
                <a:schemeClr val="tx1"/>
              </a:solidFill>
            </a:endParaRPr>
          </a:p>
        </p:txBody>
      </p:sp>
      <p:sp>
        <p:nvSpPr>
          <p:cNvPr id="24" name="Rectangle 23"/>
          <p:cNvSpPr/>
          <p:nvPr/>
        </p:nvSpPr>
        <p:spPr>
          <a:xfrm>
            <a:off x="6876309" y="2030454"/>
            <a:ext cx="1447800" cy="327208"/>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tx1"/>
                </a:solidFill>
              </a:rPr>
              <a:t>Strand/Domain must be chosen</a:t>
            </a:r>
            <a:endParaRPr lang="en-US" sz="1200" dirty="0">
              <a:solidFill>
                <a:schemeClr val="tx1"/>
              </a:solidFill>
            </a:endParaRPr>
          </a:p>
        </p:txBody>
      </p:sp>
      <p:sp>
        <p:nvSpPr>
          <p:cNvPr id="25" name="Rectangle 24"/>
          <p:cNvSpPr/>
          <p:nvPr/>
        </p:nvSpPr>
        <p:spPr>
          <a:xfrm>
            <a:off x="5410200" y="1563155"/>
            <a:ext cx="1295400" cy="457832"/>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tx1"/>
                </a:solidFill>
              </a:rPr>
              <a:t>Instructor's Name and Position</a:t>
            </a:r>
          </a:p>
        </p:txBody>
      </p:sp>
      <p:sp>
        <p:nvSpPr>
          <p:cNvPr id="29" name="Rectangle 28"/>
          <p:cNvSpPr/>
          <p:nvPr/>
        </p:nvSpPr>
        <p:spPr>
          <a:xfrm>
            <a:off x="3162484" y="571035"/>
            <a:ext cx="1300164" cy="582504"/>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tx1"/>
                </a:solidFill>
              </a:rPr>
              <a:t>Grade at which student meets FTE</a:t>
            </a:r>
            <a:endParaRPr lang="en-US" sz="1200" dirty="0">
              <a:solidFill>
                <a:schemeClr val="tx1"/>
              </a:solidFill>
            </a:endParaRPr>
          </a:p>
        </p:txBody>
      </p:sp>
      <p:sp>
        <p:nvSpPr>
          <p:cNvPr id="33" name="Rectangle 32"/>
          <p:cNvSpPr/>
          <p:nvPr/>
        </p:nvSpPr>
        <p:spPr>
          <a:xfrm>
            <a:off x="4742709" y="2671948"/>
            <a:ext cx="3783774" cy="884343"/>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tx1"/>
                </a:solidFill>
              </a:rPr>
              <a:t>Standard must be chosen from the GAA Blueprint for the student’s recorded grade. Drop-down choices will appear once Grade, Content Area, Entry #, and Strand /Domain have been chosen. Description will auto-populate.</a:t>
            </a:r>
            <a:endParaRPr lang="en-US" sz="1200" dirty="0">
              <a:solidFill>
                <a:schemeClr val="tx1"/>
              </a:solidFill>
            </a:endParaRPr>
          </a:p>
        </p:txBody>
      </p:sp>
      <p:sp>
        <p:nvSpPr>
          <p:cNvPr id="34" name="Rectangle 33"/>
          <p:cNvSpPr/>
          <p:nvPr/>
        </p:nvSpPr>
        <p:spPr>
          <a:xfrm>
            <a:off x="4267201" y="4203865"/>
            <a:ext cx="3333008" cy="503712"/>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050" dirty="0" smtClean="0">
                <a:solidFill>
                  <a:schemeClr val="tx1"/>
                </a:solidFill>
              </a:rPr>
              <a:t>Cluster statement auto-populates once the standard has  been selected. If a Science Entry, Characteristic of Science drop-down menu will appear.</a:t>
            </a:r>
            <a:endParaRPr lang="en-US" sz="1050" dirty="0">
              <a:solidFill>
                <a:schemeClr val="tx1"/>
              </a:solidFill>
            </a:endParaRPr>
          </a:p>
        </p:txBody>
      </p:sp>
      <p:sp>
        <p:nvSpPr>
          <p:cNvPr id="35" name="Rectangle 34"/>
          <p:cNvSpPr/>
          <p:nvPr/>
        </p:nvSpPr>
        <p:spPr>
          <a:xfrm>
            <a:off x="273132" y="2470941"/>
            <a:ext cx="3705102" cy="1088940"/>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tx1"/>
                </a:solidFill>
              </a:rPr>
              <a:t>Element/Indicator </a:t>
            </a:r>
            <a:r>
              <a:rPr lang="en-US" sz="1200" dirty="0">
                <a:solidFill>
                  <a:schemeClr val="tx1"/>
                </a:solidFill>
              </a:rPr>
              <a:t>must be chosen from the GAA Blueprint for the student’s recorded grade. </a:t>
            </a:r>
            <a:r>
              <a:rPr lang="en-US" sz="1200" dirty="0" smtClean="0">
                <a:solidFill>
                  <a:schemeClr val="tx1"/>
                </a:solidFill>
              </a:rPr>
              <a:t> If applicable, drop-down choices will appear once the standard has been chosen, and the description will auto-populate. If the Element/Indicator box remains blank, there are none for the chosen standard.</a:t>
            </a:r>
            <a:endParaRPr lang="en-US" sz="1200" dirty="0">
              <a:solidFill>
                <a:schemeClr val="tx1"/>
              </a:solidFill>
            </a:endParaRPr>
          </a:p>
        </p:txBody>
      </p:sp>
      <p:sp>
        <p:nvSpPr>
          <p:cNvPr id="36" name="Rectangle 35"/>
          <p:cNvSpPr/>
          <p:nvPr/>
        </p:nvSpPr>
        <p:spPr>
          <a:xfrm rot="10800000" flipV="1">
            <a:off x="5831187" y="5535881"/>
            <a:ext cx="3110023" cy="853044"/>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tx1"/>
                </a:solidFill>
              </a:rPr>
              <a:t>This box is available to explain the overall skill demonstrated by the student that focuses on  standard and indicator.</a:t>
            </a:r>
            <a:endParaRPr lang="en-US" sz="1200" dirty="0">
              <a:solidFill>
                <a:schemeClr val="tx1"/>
              </a:solidFill>
            </a:endParaRPr>
          </a:p>
        </p:txBody>
      </p:sp>
      <p:cxnSp>
        <p:nvCxnSpPr>
          <p:cNvPr id="6" name="Straight Connector 5"/>
          <p:cNvCxnSpPr>
            <a:stCxn id="23" idx="3"/>
          </p:cNvCxnSpPr>
          <p:nvPr/>
        </p:nvCxnSpPr>
        <p:spPr>
          <a:xfrm>
            <a:off x="3314453" y="376834"/>
            <a:ext cx="5212030" cy="389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904509" y="486888"/>
            <a:ext cx="23751" cy="4742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436426" y="571035"/>
            <a:ext cx="269174" cy="390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526483" y="765237"/>
            <a:ext cx="0" cy="1958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68" y="3685988"/>
            <a:ext cx="3797166" cy="240605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0" name="Rectangle 39"/>
          <p:cNvSpPr/>
          <p:nvPr/>
        </p:nvSpPr>
        <p:spPr>
          <a:xfrm>
            <a:off x="1294842" y="4049561"/>
            <a:ext cx="1300164" cy="582504"/>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solidFill>
                  <a:schemeClr val="tx1"/>
                </a:solidFill>
              </a:rPr>
              <a:t>Characteristics of Science options</a:t>
            </a:r>
            <a:endParaRPr lang="en-US" sz="1400" dirty="0">
              <a:solidFill>
                <a:schemeClr val="tx1"/>
              </a:solidFill>
            </a:endParaRPr>
          </a:p>
        </p:txBody>
      </p:sp>
      <p:sp>
        <p:nvSpPr>
          <p:cNvPr id="37" name="Rectangle 36"/>
          <p:cNvSpPr/>
          <p:nvPr/>
        </p:nvSpPr>
        <p:spPr>
          <a:xfrm>
            <a:off x="5840588" y="612180"/>
            <a:ext cx="1609736" cy="307777"/>
          </a:xfrm>
          <a:prstGeom prst="rect">
            <a:avLst/>
          </a:prstGeom>
          <a:noFill/>
        </p:spPr>
        <p:txBody>
          <a:bodyPr wrap="none" lIns="91440" tIns="45720" rIns="91440" bIns="45720">
            <a:spAutoFit/>
          </a:bodyPr>
          <a:lstStyle/>
          <a:p>
            <a:pPr algn="ctr"/>
            <a:r>
              <a:rPr lang="en-US"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 Retest Category</a:t>
            </a:r>
            <a:endParaRPr lang="en-US"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44" name="Straight Connector 43"/>
          <p:cNvCxnSpPr/>
          <p:nvPr/>
        </p:nvCxnSpPr>
        <p:spPr>
          <a:xfrm>
            <a:off x="7600209" y="4340813"/>
            <a:ext cx="8075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407730" y="4340813"/>
            <a:ext cx="0" cy="548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7450324" y="4797631"/>
            <a:ext cx="957406" cy="91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802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Completing the Entry Sheet</a:t>
            </a:r>
          </a:p>
        </p:txBody>
      </p:sp>
      <p:sp>
        <p:nvSpPr>
          <p:cNvPr id="3" name="Content Placeholder 2"/>
          <p:cNvSpPr>
            <a:spLocks noGrp="1"/>
          </p:cNvSpPr>
          <p:nvPr>
            <p:ph idx="1"/>
          </p:nvPr>
        </p:nvSpPr>
        <p:spPr/>
        <p:txBody>
          <a:bodyPr>
            <a:normAutofit lnSpcReduction="10000"/>
          </a:bodyPr>
          <a:lstStyle/>
          <a:p>
            <a:pPr marL="0" indent="0">
              <a:buNone/>
            </a:pPr>
            <a:r>
              <a:rPr lang="en-US" dirty="0" smtClean="0"/>
              <a:t>Special Features</a:t>
            </a:r>
          </a:p>
          <a:p>
            <a:r>
              <a:rPr lang="en-US" dirty="0" smtClean="0"/>
              <a:t>When assessing mathematics, a note will auto-populate with information about the </a:t>
            </a:r>
            <a:r>
              <a:rPr lang="en-US" i="1" dirty="0" smtClean="0"/>
              <a:t>cluster statement</a:t>
            </a:r>
            <a:r>
              <a:rPr lang="en-US" dirty="0" smtClean="0"/>
              <a:t> from which the math standard is derived.</a:t>
            </a:r>
          </a:p>
          <a:p>
            <a:r>
              <a:rPr lang="en-US" dirty="0" smtClean="0"/>
              <a:t>When assessing science, the words </a:t>
            </a:r>
            <a:r>
              <a:rPr lang="en-US" i="1" dirty="0" smtClean="0"/>
              <a:t>Characteristic of Science </a:t>
            </a:r>
            <a:r>
              <a:rPr lang="en-US" dirty="0" smtClean="0"/>
              <a:t>will appear along with a drop-down menu of the co-requisite science process that must be selected on the Entry Sheet and exhibited in at least one of the four pieces of evidence submitted for the science entry.</a:t>
            </a:r>
            <a:endParaRPr lang="en-US" dirty="0"/>
          </a:p>
        </p:txBody>
      </p:sp>
      <p:sp>
        <p:nvSpPr>
          <p:cNvPr id="2" name="Slide Number Placeholder 1"/>
          <p:cNvSpPr>
            <a:spLocks noGrp="1"/>
          </p:cNvSpPr>
          <p:nvPr>
            <p:ph type="sldNum" sz="quarter" idx="4"/>
          </p:nvPr>
        </p:nvSpPr>
        <p:spPr/>
        <p:txBody>
          <a:bodyPr/>
          <a:lstStyle/>
          <a:p>
            <a:fld id="{D86320BF-B789-4E35-BF05-E3B98CFB65D0}" type="slidenum">
              <a:rPr lang="en-US" smtClean="0"/>
              <a:pPr/>
              <a:t>56</a:t>
            </a:fld>
            <a:endParaRPr lang="en-US" dirty="0"/>
          </a:p>
        </p:txBody>
      </p:sp>
    </p:spTree>
    <p:extLst>
      <p:ext uri="{BB962C8B-B14F-4D97-AF65-F5344CB8AC3E}">
        <p14:creationId xmlns:p14="http://schemas.microsoft.com/office/powerpoint/2010/main" val="38019927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5402"/>
            <a:ext cx="6008914" cy="424732"/>
          </a:xfrm>
        </p:spPr>
        <p:txBody>
          <a:bodyPr/>
          <a:lstStyle/>
          <a:p>
            <a:r>
              <a:rPr lang="en-US" sz="2400" dirty="0" smtClean="0"/>
              <a:t>Completing the Entry Sheet</a:t>
            </a:r>
            <a:endParaRPr lang="en-US" sz="2400" dirty="0"/>
          </a:p>
        </p:txBody>
      </p:sp>
      <p:sp>
        <p:nvSpPr>
          <p:cNvPr id="3" name="Content Placeholder 2"/>
          <p:cNvSpPr>
            <a:spLocks noGrp="1"/>
          </p:cNvSpPr>
          <p:nvPr>
            <p:ph idx="1"/>
          </p:nvPr>
        </p:nvSpPr>
        <p:spPr>
          <a:xfrm>
            <a:off x="0" y="957099"/>
            <a:ext cx="7886700" cy="4351338"/>
          </a:xfrm>
        </p:spPr>
        <p:txBody>
          <a:bodyPr/>
          <a:lstStyle/>
          <a:p>
            <a:pPr marL="0" indent="0">
              <a:buNone/>
            </a:pPr>
            <a:r>
              <a:rPr lang="en-US" dirty="0" smtClean="0"/>
              <a:t>Characteristics of Science</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8/20/2015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2" y="1395846"/>
            <a:ext cx="4349893" cy="19050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82" y="4935679"/>
            <a:ext cx="4349893" cy="108065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75" y="0"/>
            <a:ext cx="4695825" cy="60579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98282" y="3743259"/>
            <a:ext cx="4236212" cy="646331"/>
          </a:xfrm>
          <a:prstGeom prst="rect">
            <a:avLst/>
          </a:prstGeom>
          <a:noFill/>
          <a:ln w="12700">
            <a:solidFill>
              <a:schemeClr val="tx1"/>
            </a:solidFill>
          </a:ln>
        </p:spPr>
        <p:txBody>
          <a:bodyPr wrap="square" rtlCol="0">
            <a:spAutoFit/>
          </a:bodyPr>
          <a:lstStyle/>
          <a:p>
            <a:r>
              <a:rPr lang="en-US" b="1" dirty="0" smtClean="0"/>
              <a:t>Once Science has been chosen as the Content Area, the drop-down list appears.</a:t>
            </a:r>
            <a:endParaRPr lang="en-US" b="1" dirty="0"/>
          </a:p>
        </p:txBody>
      </p:sp>
      <p:sp>
        <p:nvSpPr>
          <p:cNvPr id="7" name="Down Arrow 6"/>
          <p:cNvSpPr/>
          <p:nvPr/>
        </p:nvSpPr>
        <p:spPr>
          <a:xfrm>
            <a:off x="1745673" y="4389590"/>
            <a:ext cx="771896" cy="546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0800000">
            <a:off x="1702129" y="3197170"/>
            <a:ext cx="771896" cy="546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053943" y="926275"/>
            <a:ext cx="1733797" cy="3574473"/>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404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Completing the Entry Sheet </a:t>
            </a:r>
          </a:p>
        </p:txBody>
      </p:sp>
      <p:sp>
        <p:nvSpPr>
          <p:cNvPr id="20483" name="Content Placeholder 2"/>
          <p:cNvSpPr>
            <a:spLocks noGrp="1"/>
          </p:cNvSpPr>
          <p:nvPr>
            <p:ph idx="1"/>
          </p:nvPr>
        </p:nvSpPr>
        <p:spPr/>
        <p:txBody>
          <a:bodyPr>
            <a:normAutofit fontScale="92500"/>
          </a:bodyPr>
          <a:lstStyle/>
          <a:p>
            <a:r>
              <a:rPr lang="en-US" dirty="0" smtClean="0"/>
              <a:t>Continue to page 2 of the Entry Sheet and complete all required fields for Primary and Secondary Evidence for both collection periods.</a:t>
            </a:r>
          </a:p>
          <a:p>
            <a:pPr lvl="1"/>
            <a:r>
              <a:rPr lang="en-US" dirty="0" smtClean="0"/>
              <a:t>Type the date in the </a:t>
            </a:r>
            <a:r>
              <a:rPr lang="en-US" i="1" dirty="0" smtClean="0"/>
              <a:t>“Date” </a:t>
            </a:r>
            <a:r>
              <a:rPr lang="en-US" dirty="0" smtClean="0"/>
              <a:t>box.</a:t>
            </a:r>
          </a:p>
          <a:p>
            <a:pPr lvl="1"/>
            <a:r>
              <a:rPr lang="en-US" dirty="0" smtClean="0"/>
              <a:t>Select the type of evidence being submitted  from the </a:t>
            </a:r>
            <a:r>
              <a:rPr lang="en-US" i="1" dirty="0" smtClean="0"/>
              <a:t>“Type of Evidence”</a:t>
            </a:r>
            <a:r>
              <a:rPr lang="en-US" dirty="0" smtClean="0"/>
              <a:t> drop-down.</a:t>
            </a:r>
          </a:p>
          <a:p>
            <a:pPr lvl="1"/>
            <a:r>
              <a:rPr lang="en-US" dirty="0" smtClean="0"/>
              <a:t>Type the task description into the </a:t>
            </a:r>
            <a:r>
              <a:rPr lang="en-US" i="1" dirty="0" smtClean="0"/>
              <a:t>“Description of Task” </a:t>
            </a:r>
            <a:r>
              <a:rPr lang="en-US" dirty="0" smtClean="0"/>
              <a:t>box.</a:t>
            </a:r>
          </a:p>
          <a:p>
            <a:pPr lvl="2"/>
            <a:r>
              <a:rPr lang="en-US" dirty="0" smtClean="0"/>
              <a:t>The description of the assessment task should relate the task to the specific standard/indicator being assessed.</a:t>
            </a:r>
          </a:p>
          <a:p>
            <a:pPr lvl="2"/>
            <a:r>
              <a:rPr lang="en-US" b="1" dirty="0" smtClean="0"/>
              <a:t>Do NOT </a:t>
            </a:r>
            <a:r>
              <a:rPr lang="en-US" dirty="0" smtClean="0"/>
              <a:t>include evaluation of the student’s work, documentation of the type and frequency of prompting, or information about settings or interactions. This documentation must be found within the evidence.</a:t>
            </a:r>
          </a:p>
        </p:txBody>
      </p:sp>
      <p:sp>
        <p:nvSpPr>
          <p:cNvPr id="2" name="Slide Number Placeholder 1"/>
          <p:cNvSpPr>
            <a:spLocks noGrp="1"/>
          </p:cNvSpPr>
          <p:nvPr>
            <p:ph type="sldNum" sz="quarter" idx="4"/>
          </p:nvPr>
        </p:nvSpPr>
        <p:spPr/>
        <p:txBody>
          <a:bodyPr/>
          <a:lstStyle/>
          <a:p>
            <a:fld id="{D86320BF-B789-4E35-BF05-E3B98CFB65D0}" type="slidenum">
              <a:rPr lang="en-US" smtClean="0"/>
              <a:pPr/>
              <a:t>58</a:t>
            </a:fld>
            <a:endParaRPr lang="en-US" dirty="0"/>
          </a:p>
        </p:txBody>
      </p:sp>
    </p:spTree>
    <p:extLst>
      <p:ext uri="{BB962C8B-B14F-4D97-AF65-F5344CB8AC3E}">
        <p14:creationId xmlns:p14="http://schemas.microsoft.com/office/powerpoint/2010/main" val="31507524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7707" y="248960"/>
            <a:ext cx="2133600" cy="2031325"/>
          </a:xfrm>
          <a:prstGeom prst="rect">
            <a:avLst/>
          </a:prstGeom>
          <a:noFill/>
        </p:spPr>
        <p:txBody>
          <a:bodyPr wrap="square" rtlCol="0">
            <a:spAutoFit/>
          </a:bodyPr>
          <a:lstStyle/>
          <a:p>
            <a:pPr algn="ctr"/>
            <a:r>
              <a:rPr lang="en-US" sz="2800" b="1" dirty="0" smtClean="0">
                <a:solidFill>
                  <a:prstClr val="black"/>
                </a:solidFill>
                <a:latin typeface="Calibri"/>
              </a:rPr>
              <a:t>Completing the Entry Sheet</a:t>
            </a:r>
          </a:p>
          <a:p>
            <a:pPr algn="ctr"/>
            <a:r>
              <a:rPr lang="en-US" sz="2400" b="1" dirty="0" smtClean="0">
                <a:solidFill>
                  <a:prstClr val="black"/>
                </a:solidFill>
                <a:latin typeface="Calibri"/>
              </a:rPr>
              <a:t>(page 2)</a:t>
            </a:r>
            <a:endParaRPr lang="en-US" sz="2400" b="1" dirty="0">
              <a:solidFill>
                <a:prstClr val="black"/>
              </a:solidFill>
              <a:latin typeface="Calibri"/>
            </a:endParaRPr>
          </a:p>
          <a:p>
            <a:endParaRPr lang="en-US" dirty="0">
              <a:solidFill>
                <a:prstClr val="black"/>
              </a:solidFill>
            </a:endParaRPr>
          </a:p>
        </p:txBody>
      </p:sp>
      <p:sp>
        <p:nvSpPr>
          <p:cNvPr id="2" name="Slide Number Placeholder 1"/>
          <p:cNvSpPr>
            <a:spLocks noGrp="1"/>
          </p:cNvSpPr>
          <p:nvPr>
            <p:ph type="sldNum" sz="quarter" idx="4"/>
          </p:nvPr>
        </p:nvSpPr>
        <p:spPr>
          <a:prstGeom prst="rect">
            <a:avLst/>
          </a:prstGeom>
        </p:spPr>
        <p:txBody>
          <a:bodyPr/>
          <a:lstStyle/>
          <a:p>
            <a:pPr>
              <a:defRPr/>
            </a:pPr>
            <a:fld id="{D35461AD-B564-4EFA-B7BB-058FFE5F7E4F}" type="slidenum">
              <a:rPr lang="en-US" smtClean="0">
                <a:solidFill>
                  <a:prstClr val="black"/>
                </a:solidFill>
              </a:rPr>
              <a:pPr>
                <a:defRPr/>
              </a:pPr>
              <a:t>59</a:t>
            </a:fld>
            <a:endParaRPr lang="en-US" dirty="0">
              <a:solidFill>
                <a:prstClr val="black"/>
              </a:solidFill>
            </a:endParaRPr>
          </a:p>
        </p:txBody>
      </p:sp>
      <p:cxnSp>
        <p:nvCxnSpPr>
          <p:cNvPr id="26" name="Straight Arrow Connector 25"/>
          <p:cNvCxnSpPr/>
          <p:nvPr/>
        </p:nvCxnSpPr>
        <p:spPr>
          <a:xfrm flipH="1">
            <a:off x="4419600" y="558679"/>
            <a:ext cx="533400" cy="58432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10" name="TextBox 4109"/>
          <p:cNvSpPr txBox="1"/>
          <p:nvPr/>
        </p:nvSpPr>
        <p:spPr>
          <a:xfrm>
            <a:off x="434163" y="2051399"/>
            <a:ext cx="2971800" cy="4247317"/>
          </a:xfrm>
          <a:prstGeom prst="rect">
            <a:avLst/>
          </a:prstGeom>
          <a:noFill/>
        </p:spPr>
        <p:txBody>
          <a:bodyPr wrap="square" rtlCol="0">
            <a:spAutoFit/>
          </a:bodyPr>
          <a:lstStyle/>
          <a:p>
            <a:r>
              <a:rPr lang="en-US" dirty="0" smtClean="0"/>
              <a:t>Please make sure the dates on the evidence match the dates given on the Entry Sheet. </a:t>
            </a:r>
          </a:p>
          <a:p>
            <a:endParaRPr lang="en-US" dirty="0"/>
          </a:p>
          <a:p>
            <a:r>
              <a:rPr lang="en-US" dirty="0" smtClean="0"/>
              <a:t>Please make sure the Primary Evidence in CP2 is dated at least 14 calendar days after the date for CP1 Primary Evidence.</a:t>
            </a:r>
          </a:p>
          <a:p>
            <a:endParaRPr lang="en-US" dirty="0"/>
          </a:p>
          <a:p>
            <a:r>
              <a:rPr lang="en-US" dirty="0" smtClean="0"/>
              <a:t>Please make sure that all of Collection Period 1 evidence has been completed prior to starting Collection Period 2.</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06" y="0"/>
            <a:ext cx="5048250" cy="6424551"/>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5144343" y="571093"/>
            <a:ext cx="2776373" cy="292160"/>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chemeClr val="tx1"/>
                </a:solidFill>
              </a:rPr>
              <a:t>These fields auto-populate when chosen on Side 1 of the Entry Sheet.</a:t>
            </a:r>
          </a:p>
        </p:txBody>
      </p:sp>
      <p:sp>
        <p:nvSpPr>
          <p:cNvPr id="16" name="Rectangle 15"/>
          <p:cNvSpPr/>
          <p:nvPr/>
        </p:nvSpPr>
        <p:spPr>
          <a:xfrm>
            <a:off x="5510150" y="2173186"/>
            <a:ext cx="3321700" cy="520758"/>
          </a:xfrm>
          <a:prstGeom prst="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chemeClr val="tx1"/>
                </a:solidFill>
              </a:rPr>
              <a:t>Type in the date; choose the Type of Evidence from the drop-down menu for all four pieces of evidence.</a:t>
            </a:r>
          </a:p>
        </p:txBody>
      </p:sp>
      <p:cxnSp>
        <p:nvCxnSpPr>
          <p:cNvPr id="17" name="Straight Arrow Connector 16"/>
          <p:cNvCxnSpPr/>
          <p:nvPr/>
        </p:nvCxnSpPr>
        <p:spPr>
          <a:xfrm flipH="1">
            <a:off x="4857008" y="717173"/>
            <a:ext cx="280407" cy="1336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137415" y="1629449"/>
            <a:ext cx="574616" cy="5437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341423" y="863253"/>
            <a:ext cx="255780" cy="1336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920716" y="717173"/>
            <a:ext cx="308884" cy="21291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075158" y="1629449"/>
            <a:ext cx="236176" cy="5437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838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63754"/>
            <a:ext cx="6316630" cy="535531"/>
          </a:xfrm>
        </p:spPr>
        <p:txBody>
          <a:bodyPr/>
          <a:lstStyle/>
          <a:p>
            <a:r>
              <a:rPr lang="en-US" dirty="0"/>
              <a:t>Overview of </a:t>
            </a:r>
            <a:r>
              <a:rPr lang="en-US" dirty="0" smtClean="0"/>
              <a:t>the GAA</a:t>
            </a:r>
            <a:endParaRPr lang="en-US" dirty="0"/>
          </a:p>
        </p:txBody>
      </p:sp>
      <p:sp>
        <p:nvSpPr>
          <p:cNvPr id="3" name="Content Placeholder 2"/>
          <p:cNvSpPr>
            <a:spLocks noGrp="1"/>
          </p:cNvSpPr>
          <p:nvPr>
            <p:ph idx="1"/>
          </p:nvPr>
        </p:nvSpPr>
        <p:spPr>
          <a:xfrm>
            <a:off x="523846" y="1728997"/>
            <a:ext cx="7886700" cy="4030536"/>
          </a:xfrm>
        </p:spPr>
        <p:txBody>
          <a:bodyPr>
            <a:normAutofit fontScale="92500"/>
          </a:bodyPr>
          <a:lstStyle/>
          <a:p>
            <a:r>
              <a:rPr lang="en-US" dirty="0"/>
              <a:t>The GAA is a portfolio-based assessment comprised of student work provided as evidence that a student is making progress toward grade-level academic standards, often at a prerequisite or entry level.</a:t>
            </a:r>
          </a:p>
          <a:p>
            <a:r>
              <a:rPr lang="en-US" dirty="0"/>
              <a:t>Evidence provided must show student work that is aligned to specific grade-level content standards, adapted to meet the student’s cognitive, communication, physical, and/or sensory impairments. </a:t>
            </a:r>
          </a:p>
          <a:p>
            <a:r>
              <a:rPr lang="en-US" dirty="0"/>
              <a:t>The Georgia Alternate Assessment meets ESEA and IDEA mandates. </a:t>
            </a:r>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28213604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26242" y="2966484"/>
            <a:ext cx="1329070" cy="435935"/>
          </a:xfrm>
          <a:prstGeom prst="rect">
            <a:avLst/>
          </a:prstGeom>
          <a:solidFill>
            <a:srgbClr val="B22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4" name="Title 1"/>
          <p:cNvSpPr>
            <a:spLocks noGrp="1"/>
          </p:cNvSpPr>
          <p:nvPr>
            <p:ph type="title"/>
          </p:nvPr>
        </p:nvSpPr>
        <p:spPr/>
        <p:txBody>
          <a:bodyPr/>
          <a:lstStyle/>
          <a:p>
            <a:r>
              <a:rPr lang="en-US" dirty="0" smtClean="0"/>
              <a:t>Student Demographic </a:t>
            </a:r>
            <a:br>
              <a:rPr lang="en-US" dirty="0" smtClean="0"/>
            </a:br>
            <a:r>
              <a:rPr lang="en-US" dirty="0" smtClean="0"/>
              <a:t>Information Form</a:t>
            </a:r>
          </a:p>
        </p:txBody>
      </p:sp>
      <p:sp>
        <p:nvSpPr>
          <p:cNvPr id="2" name="Slide Number Placeholder 1"/>
          <p:cNvSpPr>
            <a:spLocks noGrp="1"/>
          </p:cNvSpPr>
          <p:nvPr>
            <p:ph type="sldNum" sz="quarter" idx="4"/>
          </p:nvPr>
        </p:nvSpPr>
        <p:spPr/>
        <p:txBody>
          <a:bodyPr/>
          <a:lstStyle/>
          <a:p>
            <a:fld id="{D86320BF-B789-4E35-BF05-E3B98CFB65D0}" type="slidenum">
              <a:rPr lang="en-US" smtClean="0"/>
              <a:pPr/>
              <a:t>60</a:t>
            </a:fld>
            <a:endParaRPr lang="en-US" dirty="0"/>
          </a:p>
        </p:txBody>
      </p:sp>
      <p:sp>
        <p:nvSpPr>
          <p:cNvPr id="8" name="Rectangle 7"/>
          <p:cNvSpPr/>
          <p:nvPr/>
        </p:nvSpPr>
        <p:spPr>
          <a:xfrm>
            <a:off x="2626242" y="3827721"/>
            <a:ext cx="1201479" cy="489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marL="0" indent="0">
              <a:buNone/>
            </a:pPr>
            <a:r>
              <a:rPr lang="en-US" dirty="0" smtClean="0"/>
              <a:t>Two different SDIFs will be utilized for the 2015-2016 administration of the GAA.</a:t>
            </a:r>
          </a:p>
          <a:p>
            <a:r>
              <a:rPr lang="en-US" dirty="0" smtClean="0"/>
              <a:t>SDIF for grades Kindergarten and 3-8</a:t>
            </a:r>
          </a:p>
          <a:p>
            <a:pPr lvl="1"/>
            <a:r>
              <a:rPr lang="en-US" dirty="0" smtClean="0"/>
              <a:t>Form is </a:t>
            </a:r>
            <a:r>
              <a:rPr lang="en-US" dirty="0" smtClean="0">
                <a:solidFill>
                  <a:schemeClr val="bg1"/>
                </a:solidFill>
              </a:rPr>
              <a:t>MAROON</a:t>
            </a:r>
          </a:p>
          <a:p>
            <a:r>
              <a:rPr lang="en-US" dirty="0" smtClean="0"/>
              <a:t>SDIF for High School</a:t>
            </a:r>
          </a:p>
          <a:p>
            <a:pPr lvl="1"/>
            <a:r>
              <a:rPr lang="en-US" dirty="0" smtClean="0"/>
              <a:t>Form is </a:t>
            </a:r>
            <a:r>
              <a:rPr lang="en-US" dirty="0" smtClean="0">
                <a:solidFill>
                  <a:schemeClr val="bg1"/>
                </a:solidFill>
              </a:rPr>
              <a:t>ORANGE</a:t>
            </a:r>
          </a:p>
        </p:txBody>
      </p:sp>
    </p:spTree>
    <p:extLst>
      <p:ext uri="{BB962C8B-B14F-4D97-AF65-F5344CB8AC3E}">
        <p14:creationId xmlns:p14="http://schemas.microsoft.com/office/powerpoint/2010/main" val="3381670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310" y="130625"/>
            <a:ext cx="5121925" cy="661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0" name="Content Placeholder 2"/>
          <p:cNvSpPr>
            <a:spLocks noGrp="1"/>
          </p:cNvSpPr>
          <p:nvPr>
            <p:ph idx="1"/>
          </p:nvPr>
        </p:nvSpPr>
        <p:spPr>
          <a:xfrm>
            <a:off x="6097485" y="2227645"/>
            <a:ext cx="2895600" cy="3226059"/>
          </a:xfrm>
        </p:spPr>
        <p:txBody>
          <a:bodyPr/>
          <a:lstStyle/>
          <a:p>
            <a:pPr marL="0" indent="0" algn="ctr" eaLnBrk="1" hangingPunct="1">
              <a:spcBef>
                <a:spcPts val="0"/>
              </a:spcBef>
              <a:buFont typeface="Arial" charset="0"/>
              <a:buNone/>
            </a:pPr>
            <a:r>
              <a:rPr lang="en-US" sz="3200" b="1" dirty="0" smtClean="0"/>
              <a:t>SDIF for </a:t>
            </a:r>
          </a:p>
          <a:p>
            <a:pPr marL="0" indent="0" algn="ctr" eaLnBrk="1" hangingPunct="1">
              <a:spcBef>
                <a:spcPts val="0"/>
              </a:spcBef>
              <a:buFont typeface="Arial" charset="0"/>
              <a:buNone/>
            </a:pPr>
            <a:r>
              <a:rPr lang="en-US" sz="3200" b="1" dirty="0" smtClean="0"/>
              <a:t>Kindergarten</a:t>
            </a:r>
          </a:p>
          <a:p>
            <a:pPr marL="0" indent="0" algn="ctr" eaLnBrk="1" hangingPunct="1">
              <a:spcBef>
                <a:spcPts val="0"/>
              </a:spcBef>
              <a:buFont typeface="Arial" charset="0"/>
              <a:buNone/>
            </a:pPr>
            <a:r>
              <a:rPr lang="en-US" sz="3200" b="1" dirty="0" smtClean="0"/>
              <a:t>and Grades 3-8</a:t>
            </a:r>
          </a:p>
          <a:p>
            <a:pPr marL="0" indent="0" eaLnBrk="1" hangingPunct="1">
              <a:buFont typeface="Arial" charset="0"/>
              <a:buNone/>
            </a:pPr>
            <a:endParaRPr lang="en-US" sz="2000" b="1" dirty="0" smtClean="0"/>
          </a:p>
          <a:p>
            <a:pPr marL="0" indent="0" eaLnBrk="1" hangingPunct="1">
              <a:buFont typeface="Arial" charset="0"/>
              <a:buNone/>
            </a:pPr>
            <a:endParaRPr lang="en-US" sz="2000" b="1" dirty="0" smtClean="0"/>
          </a:p>
          <a:p>
            <a:pPr marL="0" indent="0" algn="ctr" eaLnBrk="1" hangingPunct="1">
              <a:buFont typeface="Arial" charset="0"/>
              <a:buNone/>
            </a:pPr>
            <a:r>
              <a:rPr lang="en-US" sz="2000" b="1" dirty="0" smtClean="0"/>
              <a:t>Affix the Pre-Id label to the front of the SDIF.</a:t>
            </a:r>
          </a:p>
        </p:txBody>
      </p:sp>
      <p:sp>
        <p:nvSpPr>
          <p:cNvPr id="2" name="Left Arrow 1"/>
          <p:cNvSpPr/>
          <p:nvPr/>
        </p:nvSpPr>
        <p:spPr>
          <a:xfrm>
            <a:off x="2334550" y="3716561"/>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Pre-ID Label</a:t>
            </a:r>
          </a:p>
        </p:txBody>
      </p:sp>
      <p:sp>
        <p:nvSpPr>
          <p:cNvPr id="8" name="Left Arrow 7"/>
          <p:cNvSpPr/>
          <p:nvPr/>
        </p:nvSpPr>
        <p:spPr>
          <a:xfrm rot="3196497">
            <a:off x="5341842" y="893815"/>
            <a:ext cx="1776413" cy="758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 K and 3-8</a:t>
            </a:r>
          </a:p>
        </p:txBody>
      </p:sp>
      <p:sp>
        <p:nvSpPr>
          <p:cNvPr id="11" name="Rectangle 10"/>
          <p:cNvSpPr/>
          <p:nvPr/>
        </p:nvSpPr>
        <p:spPr>
          <a:xfrm>
            <a:off x="6474813" y="5606104"/>
            <a:ext cx="2061072" cy="457200"/>
          </a:xfrm>
          <a:prstGeom prst="rect">
            <a:avLst/>
          </a:prstGeom>
          <a:solidFill>
            <a:srgbClr val="B224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bg1"/>
                </a:solidFill>
              </a:rPr>
              <a:t>Maroon </a:t>
            </a:r>
            <a:r>
              <a:rPr lang="en-US" sz="2400" b="1" dirty="0">
                <a:solidFill>
                  <a:schemeClr val="bg1"/>
                </a:solidFill>
              </a:rPr>
              <a:t>Form</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0149" y="2721425"/>
            <a:ext cx="838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6455664" y="6355080"/>
            <a:ext cx="2057400" cy="365125"/>
          </a:xfrm>
          <a:prstGeom prst="rect">
            <a:avLst/>
          </a:prstGeom>
        </p:spPr>
        <p:txBody>
          <a:bodyPr/>
          <a:lstStyle/>
          <a:p>
            <a:pPr>
              <a:defRPr/>
            </a:pPr>
            <a:fld id="{D86320BF-B789-4E35-BF05-E3B98CFB65D0}" type="slidenum">
              <a:rPr lang="en-US" smtClean="0"/>
              <a:pPr>
                <a:defRPr/>
              </a:pPr>
              <a:t>61</a:t>
            </a:fld>
            <a:endParaRPr lang="en-US" dirty="0"/>
          </a:p>
        </p:txBody>
      </p:sp>
    </p:spTree>
    <p:extLst>
      <p:ext uri="{BB962C8B-B14F-4D97-AF65-F5344CB8AC3E}">
        <p14:creationId xmlns:p14="http://schemas.microsoft.com/office/powerpoint/2010/main" val="26413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0-#ppt_w/2"/>
                                          </p:val>
                                        </p:tav>
                                        <p:tav tm="100000">
                                          <p:val>
                                            <p:strVal val="#ppt_x"/>
                                          </p:val>
                                        </p:tav>
                                      </p:tavLst>
                                    </p:anim>
                                    <p:anim calcmode="lin" valueType="num">
                                      <p:cBhvr additive="base">
                                        <p:cTn id="12"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6266214" y="2197058"/>
            <a:ext cx="2743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solidFill>
                  <a:prstClr val="black"/>
                </a:solidFill>
                <a:latin typeface="Calibri" pitchFamily="34" charset="0"/>
              </a:rPr>
              <a:t>SDIF </a:t>
            </a:r>
            <a:r>
              <a:rPr lang="en-US" sz="3200" b="1" dirty="0" smtClean="0">
                <a:solidFill>
                  <a:prstClr val="black"/>
                </a:solidFill>
                <a:latin typeface="Calibri" pitchFamily="34" charset="0"/>
              </a:rPr>
              <a:t>for Kindergarten </a:t>
            </a:r>
            <a:r>
              <a:rPr lang="en-US" sz="3200" b="1" dirty="0">
                <a:solidFill>
                  <a:prstClr val="black"/>
                </a:solidFill>
                <a:latin typeface="Calibri" pitchFamily="34" charset="0"/>
              </a:rPr>
              <a:t>and </a:t>
            </a:r>
            <a:r>
              <a:rPr lang="en-US" sz="3200" b="1" dirty="0" smtClean="0">
                <a:solidFill>
                  <a:prstClr val="black"/>
                </a:solidFill>
                <a:latin typeface="Calibri" pitchFamily="34" charset="0"/>
              </a:rPr>
              <a:t>Grades </a:t>
            </a:r>
            <a:r>
              <a:rPr lang="en-US" sz="3200" b="1" dirty="0">
                <a:solidFill>
                  <a:prstClr val="black"/>
                </a:solidFill>
                <a:latin typeface="Calibri" pitchFamily="34" charset="0"/>
              </a:rPr>
              <a:t>3-8</a:t>
            </a:r>
          </a:p>
          <a:p>
            <a:pPr algn="ctr"/>
            <a:endParaRPr lang="en-US" sz="3200" b="1" dirty="0">
              <a:solidFill>
                <a:prstClr val="black"/>
              </a:solidFill>
              <a:latin typeface="Calibri" pitchFamily="34" charset="0"/>
            </a:endParaRPr>
          </a:p>
          <a:p>
            <a:pPr algn="ctr"/>
            <a:r>
              <a:rPr lang="en-US" sz="3200" b="1" dirty="0">
                <a:solidFill>
                  <a:prstClr val="black"/>
                </a:solidFill>
                <a:latin typeface="Calibri" pitchFamily="34" charset="0"/>
              </a:rPr>
              <a:t>Page 2</a:t>
            </a:r>
          </a:p>
        </p:txBody>
      </p:sp>
      <p:sp>
        <p:nvSpPr>
          <p:cNvPr id="2" name="Slide Number Placeholder 1"/>
          <p:cNvSpPr>
            <a:spLocks noGrp="1"/>
          </p:cNvSpPr>
          <p:nvPr>
            <p:ph type="sldNum" sz="quarter" idx="4"/>
          </p:nvPr>
        </p:nvSpPr>
        <p:spPr>
          <a:prstGeom prst="rect">
            <a:avLst/>
          </a:prstGeom>
        </p:spPr>
        <p:txBody>
          <a:bodyPr/>
          <a:lstStyle/>
          <a:p>
            <a:pPr>
              <a:defRPr/>
            </a:pPr>
            <a:fld id="{D35461AD-B564-4EFA-B7BB-058FFE5F7E4F}" type="slidenum">
              <a:rPr lang="en-US" smtClean="0"/>
              <a:pPr>
                <a:defRPr/>
              </a:pPr>
              <a:t>62</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06" y="55039"/>
            <a:ext cx="5213832" cy="674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6030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35" y="44854"/>
            <a:ext cx="5204320" cy="6722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 Box 6"/>
          <p:cNvSpPr txBox="1">
            <a:spLocks noChangeArrowheads="1"/>
          </p:cNvSpPr>
          <p:nvPr/>
        </p:nvSpPr>
        <p:spPr bwMode="auto">
          <a:xfrm>
            <a:off x="6141280" y="2105830"/>
            <a:ext cx="2895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dirty="0">
                <a:solidFill>
                  <a:prstClr val="black"/>
                </a:solidFill>
                <a:latin typeface="Calibri" pitchFamily="34" charset="0"/>
              </a:rPr>
              <a:t> </a:t>
            </a:r>
            <a:r>
              <a:rPr lang="en-US" sz="3200" b="1" dirty="0">
                <a:solidFill>
                  <a:prstClr val="black"/>
                </a:solidFill>
                <a:latin typeface="Calibri" pitchFamily="34" charset="0"/>
              </a:rPr>
              <a:t>SDIF for</a:t>
            </a:r>
          </a:p>
          <a:p>
            <a:pPr algn="ctr" eaLnBrk="1" hangingPunct="1"/>
            <a:r>
              <a:rPr lang="en-US" sz="3200" b="1" dirty="0">
                <a:solidFill>
                  <a:prstClr val="black"/>
                </a:solidFill>
                <a:latin typeface="Calibri" pitchFamily="34" charset="0"/>
              </a:rPr>
              <a:t>High </a:t>
            </a:r>
            <a:r>
              <a:rPr lang="en-US" sz="3200" b="1" dirty="0" smtClean="0">
                <a:solidFill>
                  <a:prstClr val="black"/>
                </a:solidFill>
                <a:latin typeface="Calibri" pitchFamily="34" charset="0"/>
              </a:rPr>
              <a:t>School</a:t>
            </a:r>
            <a:endParaRPr lang="en-US" sz="3200" b="1" dirty="0">
              <a:solidFill>
                <a:prstClr val="black"/>
              </a:solidFill>
              <a:latin typeface="Calibri" pitchFamily="34" charset="0"/>
            </a:endParaRPr>
          </a:p>
          <a:p>
            <a:pPr algn="ctr" eaLnBrk="1" hangingPunct="1"/>
            <a:endParaRPr lang="en-US" sz="2800" b="1" dirty="0">
              <a:solidFill>
                <a:prstClr val="black"/>
              </a:solidFill>
              <a:latin typeface="Calibri" pitchFamily="34" charset="0"/>
            </a:endParaRPr>
          </a:p>
          <a:p>
            <a:pPr algn="ctr" eaLnBrk="1" hangingPunct="1"/>
            <a:endParaRPr lang="en-US" sz="2800" b="1" dirty="0">
              <a:solidFill>
                <a:prstClr val="black"/>
              </a:solidFill>
              <a:latin typeface="Calibri" pitchFamily="34" charset="0"/>
            </a:endParaRPr>
          </a:p>
          <a:p>
            <a:pPr algn="ctr" eaLnBrk="1" hangingPunct="1"/>
            <a:r>
              <a:rPr lang="en-US" b="1" dirty="0"/>
              <a:t>Affix the Pre-Id label to the front of the SDIF.</a:t>
            </a:r>
          </a:p>
          <a:p>
            <a:pPr algn="ctr" eaLnBrk="1" hangingPunct="1"/>
            <a:endParaRPr lang="en-US" b="1" dirty="0">
              <a:solidFill>
                <a:prstClr val="black"/>
              </a:solidFill>
              <a:latin typeface="Calibri" pitchFamily="34" charset="0"/>
            </a:endParaRPr>
          </a:p>
        </p:txBody>
      </p:sp>
      <p:sp>
        <p:nvSpPr>
          <p:cNvPr id="3" name="Left Arrow 2"/>
          <p:cNvSpPr/>
          <p:nvPr/>
        </p:nvSpPr>
        <p:spPr>
          <a:xfrm rot="2988860">
            <a:off x="5204149" y="748316"/>
            <a:ext cx="1803013" cy="81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rPr>
              <a:t>High School</a:t>
            </a:r>
          </a:p>
        </p:txBody>
      </p:sp>
      <p:sp>
        <p:nvSpPr>
          <p:cNvPr id="4" name="Rectangle 3"/>
          <p:cNvSpPr/>
          <p:nvPr/>
        </p:nvSpPr>
        <p:spPr>
          <a:xfrm>
            <a:off x="6771295" y="5063877"/>
            <a:ext cx="18288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Orange Form</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5227" y="2654528"/>
            <a:ext cx="83613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a:xfrm>
            <a:off x="4213514" y="6272918"/>
            <a:ext cx="2057400" cy="365125"/>
          </a:xfrm>
          <a:prstGeom prst="rect">
            <a:avLst/>
          </a:prstGeom>
        </p:spPr>
        <p:txBody>
          <a:bodyPr/>
          <a:lstStyle/>
          <a:p>
            <a:pPr>
              <a:defRPr/>
            </a:pPr>
            <a:fld id="{D35461AD-B564-4EFA-B7BB-058FFE5F7E4F}" type="slidenum">
              <a:rPr lang="en-US" smtClean="0">
                <a:solidFill>
                  <a:prstClr val="black"/>
                </a:solidFill>
              </a:rPr>
              <a:pPr>
                <a:defRPr/>
              </a:pPr>
              <a:t>63</a:t>
            </a:fld>
            <a:endParaRPr lang="en-US" dirty="0">
              <a:solidFill>
                <a:prstClr val="black"/>
              </a:solidFill>
            </a:endParaRPr>
          </a:p>
        </p:txBody>
      </p:sp>
      <p:sp>
        <p:nvSpPr>
          <p:cNvPr id="8" name="Left Arrow 7"/>
          <p:cNvSpPr/>
          <p:nvPr/>
        </p:nvSpPr>
        <p:spPr>
          <a:xfrm>
            <a:off x="2251364" y="3502503"/>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Pre-ID Label</a:t>
            </a:r>
          </a:p>
        </p:txBody>
      </p:sp>
      <p:sp>
        <p:nvSpPr>
          <p:cNvPr id="9"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35461AD-B564-4EFA-B7BB-058FFE5F7E4F}" type="slidenum">
              <a:rPr lang="en-US" smtClean="0"/>
              <a:pPr>
                <a:defRPr/>
              </a:pPr>
              <a:t>63</a:t>
            </a:fld>
            <a:endParaRPr lang="en-US" dirty="0"/>
          </a:p>
        </p:txBody>
      </p:sp>
    </p:spTree>
    <p:extLst>
      <p:ext uri="{BB962C8B-B14F-4D97-AF65-F5344CB8AC3E}">
        <p14:creationId xmlns:p14="http://schemas.microsoft.com/office/powerpoint/2010/main" val="143883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012" y="242371"/>
            <a:ext cx="4560397" cy="589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Rectangle 3"/>
          <p:cNvSpPr>
            <a:spLocks noChangeArrowheads="1"/>
          </p:cNvSpPr>
          <p:nvPr/>
        </p:nvSpPr>
        <p:spPr bwMode="auto">
          <a:xfrm>
            <a:off x="6629400" y="3511463"/>
            <a:ext cx="2514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solidFill>
                  <a:prstClr val="black"/>
                </a:solidFill>
                <a:latin typeface="Calibri" pitchFamily="34" charset="0"/>
              </a:rPr>
              <a:t>SDIF for</a:t>
            </a:r>
          </a:p>
          <a:p>
            <a:pPr algn="ctr"/>
            <a:r>
              <a:rPr lang="en-US" sz="3200" b="1" dirty="0">
                <a:solidFill>
                  <a:prstClr val="black"/>
                </a:solidFill>
                <a:latin typeface="Calibri" pitchFamily="34" charset="0"/>
              </a:rPr>
              <a:t>High School</a:t>
            </a:r>
          </a:p>
          <a:p>
            <a:pPr algn="ctr"/>
            <a:endParaRPr lang="en-US" sz="2800" b="1" dirty="0">
              <a:solidFill>
                <a:prstClr val="black"/>
              </a:solidFill>
              <a:latin typeface="Calibri" pitchFamily="34" charset="0"/>
            </a:endParaRPr>
          </a:p>
          <a:p>
            <a:pPr algn="ctr"/>
            <a:r>
              <a:rPr lang="en-US" sz="2800" b="1" dirty="0" smtClean="0">
                <a:solidFill>
                  <a:prstClr val="black"/>
                </a:solidFill>
                <a:latin typeface="Calibri" pitchFamily="34" charset="0"/>
              </a:rPr>
              <a:t>Page </a:t>
            </a:r>
            <a:r>
              <a:rPr lang="en-US" sz="2800" b="1" dirty="0">
                <a:solidFill>
                  <a:prstClr val="black"/>
                </a:solidFill>
                <a:latin typeface="Calibri" pitchFamily="34" charset="0"/>
              </a:rPr>
              <a:t>2</a:t>
            </a:r>
          </a:p>
        </p:txBody>
      </p:sp>
      <p:sp>
        <p:nvSpPr>
          <p:cNvPr id="5" name="Right Arrow 4"/>
          <p:cNvSpPr/>
          <p:nvPr/>
        </p:nvSpPr>
        <p:spPr>
          <a:xfrm>
            <a:off x="310275" y="704850"/>
            <a:ext cx="186213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rPr>
              <a:t>ELA </a:t>
            </a:r>
            <a:r>
              <a:rPr lang="en-US" sz="2000" dirty="0" smtClean="0">
                <a:solidFill>
                  <a:prstClr val="white"/>
                </a:solidFill>
              </a:rPr>
              <a:t>GSE</a:t>
            </a:r>
            <a:endParaRPr lang="en-US" sz="2000" dirty="0">
              <a:solidFill>
                <a:prstClr val="white"/>
              </a:solidFill>
            </a:endParaRPr>
          </a:p>
        </p:txBody>
      </p:sp>
      <p:sp>
        <p:nvSpPr>
          <p:cNvPr id="6" name="Slide Number Placeholder 5"/>
          <p:cNvSpPr>
            <a:spLocks noGrp="1"/>
          </p:cNvSpPr>
          <p:nvPr>
            <p:ph type="sldNum" sz="quarter" idx="4"/>
          </p:nvPr>
        </p:nvSpPr>
        <p:spPr>
          <a:xfrm>
            <a:off x="6455664" y="6355080"/>
            <a:ext cx="2057400" cy="365125"/>
          </a:xfrm>
          <a:prstGeom prst="rect">
            <a:avLst/>
          </a:prstGeom>
        </p:spPr>
        <p:txBody>
          <a:bodyPr/>
          <a:lstStyle/>
          <a:p>
            <a:pPr>
              <a:defRPr/>
            </a:pPr>
            <a:fld id="{D35461AD-B564-4EFA-B7BB-058FFE5F7E4F}" type="slidenum">
              <a:rPr lang="en-US" smtClean="0"/>
              <a:pPr>
                <a:defRPr/>
              </a:pPr>
              <a:t>64</a:t>
            </a:fld>
            <a:endParaRPr lang="en-US" dirty="0"/>
          </a:p>
        </p:txBody>
      </p:sp>
      <p:sp>
        <p:nvSpPr>
          <p:cNvPr id="3" name="Left Arrow Callout 2"/>
          <p:cNvSpPr/>
          <p:nvPr/>
        </p:nvSpPr>
        <p:spPr>
          <a:xfrm>
            <a:off x="4310775" y="2019324"/>
            <a:ext cx="3657600" cy="116830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Coordinate Algebra and Analytic Geometry</a:t>
            </a:r>
            <a:endParaRPr lang="en-US" dirty="0"/>
          </a:p>
        </p:txBody>
      </p:sp>
      <p:sp>
        <p:nvSpPr>
          <p:cNvPr id="7" name="Right Arrow 6"/>
          <p:cNvSpPr/>
          <p:nvPr/>
        </p:nvSpPr>
        <p:spPr>
          <a:xfrm>
            <a:off x="310275" y="3512205"/>
            <a:ext cx="186213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prstClr val="white"/>
                </a:solidFill>
              </a:rPr>
              <a:t>GPS</a:t>
            </a:r>
            <a:endParaRPr lang="en-US" sz="2000" dirty="0">
              <a:solidFill>
                <a:prstClr val="white"/>
              </a:solidFill>
            </a:endParaRPr>
          </a:p>
        </p:txBody>
      </p:sp>
    </p:spTree>
    <p:extLst>
      <p:ext uri="{BB962C8B-B14F-4D97-AF65-F5344CB8AC3E}">
        <p14:creationId xmlns:p14="http://schemas.microsoft.com/office/powerpoint/2010/main" val="130434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ctrTitle"/>
          </p:nvPr>
        </p:nvSpPr>
        <p:spPr>
          <a:xfrm>
            <a:off x="663766" y="1563037"/>
            <a:ext cx="7772400" cy="2387600"/>
          </a:xfrm>
        </p:spPr>
        <p:txBody>
          <a:bodyPr>
            <a:normAutofit/>
          </a:bodyPr>
          <a:lstStyle/>
          <a:p>
            <a:r>
              <a:rPr lang="en-US" sz="4800" dirty="0" smtClean="0">
                <a:latin typeface="Georgia" pitchFamily="18" charset="0"/>
              </a:rPr>
              <a:t>Organizing and Submitting the Portfolio</a:t>
            </a:r>
          </a:p>
        </p:txBody>
      </p:sp>
      <p:sp>
        <p:nvSpPr>
          <p:cNvPr id="2" name="Slide Number Placeholder 1"/>
          <p:cNvSpPr>
            <a:spLocks noGrp="1"/>
          </p:cNvSpPr>
          <p:nvPr>
            <p:ph type="sldNum" sz="quarter" idx="4294967295"/>
          </p:nvPr>
        </p:nvSpPr>
        <p:spPr>
          <a:xfrm>
            <a:off x="8305800" y="6324600"/>
            <a:ext cx="609600" cy="457200"/>
          </a:xfrm>
          <a:prstGeom prst="rect">
            <a:avLst/>
          </a:prstGeom>
        </p:spPr>
        <p:txBody>
          <a:bodyPr/>
          <a:lstStyle/>
          <a:p>
            <a:pPr>
              <a:defRPr/>
            </a:pPr>
            <a:fld id="{A2E928FB-E7F7-4FA4-A0BF-AD0CB21100A1}" type="slidenum">
              <a:rPr lang="en-US" smtClean="0"/>
              <a:pPr>
                <a:defRPr/>
              </a:pPr>
              <a:t>65</a:t>
            </a:fld>
            <a:endParaRPr lang="en-US" dirty="0"/>
          </a:p>
        </p:txBody>
      </p:sp>
    </p:spTree>
    <p:extLst>
      <p:ext uri="{BB962C8B-B14F-4D97-AF65-F5344CB8AC3E}">
        <p14:creationId xmlns:p14="http://schemas.microsoft.com/office/powerpoint/2010/main" val="20978567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Organize the Portfolio</a:t>
            </a:r>
          </a:p>
        </p:txBody>
      </p:sp>
      <p:sp>
        <p:nvSpPr>
          <p:cNvPr id="31747" name="Content Placeholder 2"/>
          <p:cNvSpPr>
            <a:spLocks noGrp="1"/>
          </p:cNvSpPr>
          <p:nvPr>
            <p:ph idx="1"/>
          </p:nvPr>
        </p:nvSpPr>
        <p:spPr/>
        <p:txBody>
          <a:bodyPr>
            <a:normAutofit fontScale="85000" lnSpcReduction="20000"/>
          </a:bodyPr>
          <a:lstStyle/>
          <a:p>
            <a:r>
              <a:rPr lang="en-US" dirty="0" smtClean="0"/>
              <a:t>Review the evidence to ensure that you have used only grade-appropriate materials and that you have provided opportunities for generalization of skills in different settings and with different people.</a:t>
            </a:r>
          </a:p>
          <a:p>
            <a:r>
              <a:rPr lang="en-US" dirty="0" smtClean="0"/>
              <a:t>Replace any evidence you have collected that does not clearly illustrate the student’s initial skill or progress on the tasks.</a:t>
            </a:r>
          </a:p>
          <a:p>
            <a:r>
              <a:rPr lang="en-US" dirty="0" smtClean="0"/>
              <a:t>Date your evidence and affix the appropriate collection period labels (optional) to all evidence being submitted – Primary and Secondary.</a:t>
            </a:r>
          </a:p>
          <a:p>
            <a:pPr lvl="1"/>
            <a:r>
              <a:rPr lang="en-US" dirty="0" smtClean="0"/>
              <a:t>There must be at least 14 calendar days between the Primary Evidence for Collection Period 1 and the Primary Evidence for Collection Period 2.</a:t>
            </a:r>
          </a:p>
          <a:p>
            <a:pPr lvl="1"/>
            <a:r>
              <a:rPr lang="en-US" dirty="0" smtClean="0"/>
              <a:t>There must be two distinct collection periods; CP1 must be completed before CP2 begins.</a:t>
            </a:r>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66</a:t>
            </a:fld>
            <a:endParaRPr lang="en-US" dirty="0"/>
          </a:p>
        </p:txBody>
      </p:sp>
    </p:spTree>
    <p:extLst>
      <p:ext uri="{BB962C8B-B14F-4D97-AF65-F5344CB8AC3E}">
        <p14:creationId xmlns:p14="http://schemas.microsoft.com/office/powerpoint/2010/main" val="36062151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Organize the Portfolio</a:t>
            </a:r>
          </a:p>
        </p:txBody>
      </p:sp>
      <p:sp>
        <p:nvSpPr>
          <p:cNvPr id="33795" name="Content Placeholder 2"/>
          <p:cNvSpPr>
            <a:spLocks noGrp="1"/>
          </p:cNvSpPr>
          <p:nvPr>
            <p:ph idx="1"/>
          </p:nvPr>
        </p:nvSpPr>
        <p:spPr/>
        <p:txBody>
          <a:bodyPr>
            <a:normAutofit lnSpcReduction="10000"/>
          </a:bodyPr>
          <a:lstStyle/>
          <a:p>
            <a:r>
              <a:rPr lang="en-US" dirty="0" smtClean="0"/>
              <a:t>Affix the Pre-ID Label to the </a:t>
            </a:r>
            <a:r>
              <a:rPr lang="en-US" b="1" i="1" dirty="0" smtClean="0"/>
              <a:t>Student Demographic Information Form</a:t>
            </a:r>
            <a:r>
              <a:rPr lang="en-US" dirty="0" smtClean="0"/>
              <a:t> (SDIF) in the correct location.</a:t>
            </a:r>
          </a:p>
          <a:p>
            <a:pPr lvl="1"/>
            <a:r>
              <a:rPr lang="en-US" dirty="0" smtClean="0"/>
              <a:t>If a pre-ID label is not available for a student or if the information is not correct, complete all of the student demographic information according to the instructions.</a:t>
            </a:r>
          </a:p>
          <a:p>
            <a:r>
              <a:rPr lang="en-US" dirty="0" smtClean="0"/>
              <a:t>Complete the </a:t>
            </a:r>
            <a:r>
              <a:rPr lang="en-US" b="1" i="1" dirty="0" smtClean="0"/>
              <a:t>Validation Form</a:t>
            </a:r>
            <a:r>
              <a:rPr lang="en-US" dirty="0" smtClean="0"/>
              <a:t>.</a:t>
            </a:r>
          </a:p>
          <a:p>
            <a:pPr lvl="1"/>
            <a:r>
              <a:rPr lang="en-US" dirty="0" smtClean="0"/>
              <a:t>Make sure that it is signed by the test administrator and the building administrator.</a:t>
            </a:r>
          </a:p>
          <a:p>
            <a:pPr lvl="1"/>
            <a:r>
              <a:rPr lang="en-US" dirty="0" smtClean="0"/>
              <a:t>Place it behind Divider One  (Student  Information).</a:t>
            </a:r>
          </a:p>
          <a:p>
            <a:r>
              <a:rPr lang="en-US" dirty="0" smtClean="0"/>
              <a:t>Complete the </a:t>
            </a:r>
            <a:r>
              <a:rPr lang="en-US" b="1" i="1" dirty="0" smtClean="0"/>
              <a:t>Release to Use Portfolio for Training</a:t>
            </a:r>
            <a:r>
              <a:rPr lang="en-US" dirty="0" smtClean="0"/>
              <a:t>.</a:t>
            </a:r>
          </a:p>
          <a:p>
            <a:pPr lvl="1"/>
            <a:r>
              <a:rPr lang="en-US" dirty="0" smtClean="0"/>
              <a:t>Place it behind Divider One (Student Information).</a:t>
            </a:r>
          </a:p>
          <a:p>
            <a:endParaRPr lang="en-US" dirty="0" smtClean="0"/>
          </a:p>
        </p:txBody>
      </p:sp>
      <p:sp>
        <p:nvSpPr>
          <p:cNvPr id="2" name="Slide Number Placeholder 1"/>
          <p:cNvSpPr>
            <a:spLocks noGrp="1"/>
          </p:cNvSpPr>
          <p:nvPr>
            <p:ph type="sldNum" sz="quarter" idx="4"/>
          </p:nvPr>
        </p:nvSpPr>
        <p:spPr/>
        <p:txBody>
          <a:bodyPr/>
          <a:lstStyle/>
          <a:p>
            <a:fld id="{D86320BF-B789-4E35-BF05-E3B98CFB65D0}" type="slidenum">
              <a:rPr lang="en-US" smtClean="0"/>
              <a:pPr/>
              <a:t>67</a:t>
            </a:fld>
            <a:endParaRPr lang="en-US" dirty="0"/>
          </a:p>
        </p:txBody>
      </p:sp>
    </p:spTree>
    <p:extLst>
      <p:ext uri="{BB962C8B-B14F-4D97-AF65-F5344CB8AC3E}">
        <p14:creationId xmlns:p14="http://schemas.microsoft.com/office/powerpoint/2010/main" val="28874037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185" y="1200206"/>
            <a:ext cx="4284809" cy="553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9" name="Title 1"/>
          <p:cNvSpPr>
            <a:spLocks noGrp="1"/>
          </p:cNvSpPr>
          <p:nvPr>
            <p:ph type="title"/>
          </p:nvPr>
        </p:nvSpPr>
        <p:spPr/>
        <p:txBody>
          <a:bodyPr/>
          <a:lstStyle/>
          <a:p>
            <a:r>
              <a:rPr lang="en-US" dirty="0" smtClean="0"/>
              <a:t>Student Demographic </a:t>
            </a:r>
            <a:br>
              <a:rPr lang="en-US" dirty="0" smtClean="0"/>
            </a:br>
            <a:r>
              <a:rPr lang="en-US" dirty="0" smtClean="0"/>
              <a:t>Information Form</a:t>
            </a:r>
          </a:p>
        </p:txBody>
      </p:sp>
      <p:sp>
        <p:nvSpPr>
          <p:cNvPr id="34820" name="Content Placeholder 2"/>
          <p:cNvSpPr>
            <a:spLocks noGrp="1"/>
          </p:cNvSpPr>
          <p:nvPr>
            <p:ph idx="1"/>
          </p:nvPr>
        </p:nvSpPr>
        <p:spPr>
          <a:xfrm>
            <a:off x="5522025" y="1725300"/>
            <a:ext cx="2924145" cy="4351338"/>
          </a:xfrm>
        </p:spPr>
        <p:txBody>
          <a:bodyPr>
            <a:normAutofit fontScale="77500" lnSpcReduction="20000"/>
          </a:bodyPr>
          <a:lstStyle/>
          <a:p>
            <a:r>
              <a:rPr lang="en-US" dirty="0" smtClean="0"/>
              <a:t>Affix the Pre-Id label to the front of the SDIF.</a:t>
            </a:r>
          </a:p>
          <a:p>
            <a:r>
              <a:rPr lang="en-US" dirty="0" smtClean="0"/>
              <a:t>Complete all necessary fields on both sides as required on the SDIF instruction page.</a:t>
            </a:r>
          </a:p>
          <a:p>
            <a:r>
              <a:rPr lang="en-US" dirty="0" smtClean="0"/>
              <a:t>Place the SDIF under the clear, vinyl overlay on the front of the student’s binder. </a:t>
            </a:r>
          </a:p>
          <a:p>
            <a:r>
              <a:rPr lang="en-US" dirty="0" smtClean="0"/>
              <a:t>Do not 3-hole punch, and do not place the SDIF inside the binder.</a:t>
            </a:r>
          </a:p>
          <a:p>
            <a:endParaRPr lang="en-US" dirty="0" smtClean="0"/>
          </a:p>
        </p:txBody>
      </p:sp>
      <p:sp>
        <p:nvSpPr>
          <p:cNvPr id="3" name="Slide Number Placeholder 2"/>
          <p:cNvSpPr>
            <a:spLocks noGrp="1"/>
          </p:cNvSpPr>
          <p:nvPr>
            <p:ph type="sldNum" sz="quarter" idx="4"/>
          </p:nvPr>
        </p:nvSpPr>
        <p:spPr/>
        <p:txBody>
          <a:bodyPr/>
          <a:lstStyle/>
          <a:p>
            <a:fld id="{D86320BF-B789-4E35-BF05-E3B98CFB65D0}" type="slidenum">
              <a:rPr lang="en-US" smtClean="0"/>
              <a:pPr/>
              <a:t>68</a:t>
            </a:fld>
            <a:endParaRPr lang="en-US" dirty="0"/>
          </a:p>
        </p:txBody>
      </p:sp>
      <p:sp>
        <p:nvSpPr>
          <p:cNvPr id="2" name="Left Arrow 1"/>
          <p:cNvSpPr/>
          <p:nvPr/>
        </p:nvSpPr>
        <p:spPr>
          <a:xfrm>
            <a:off x="2346425" y="3471550"/>
            <a:ext cx="1843088" cy="858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rPr>
              <a:t>Pre-ID Label</a:t>
            </a: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7548" y="3293481"/>
            <a:ext cx="715108" cy="207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19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340" y="1128156"/>
            <a:ext cx="4422154" cy="57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fld id="{D86320BF-B789-4E35-BF05-E3B98CFB65D0}" type="slidenum">
              <a:rPr lang="en-US" smtClean="0"/>
              <a:pPr/>
              <a:t>69</a:t>
            </a:fld>
            <a:endParaRPr lang="en-US" dirty="0"/>
          </a:p>
        </p:txBody>
      </p:sp>
      <p:sp>
        <p:nvSpPr>
          <p:cNvPr id="35845" name="TextBox 5"/>
          <p:cNvSpPr txBox="1">
            <a:spLocks noChangeArrowheads="1"/>
          </p:cNvSpPr>
          <p:nvPr/>
        </p:nvSpPr>
        <p:spPr bwMode="auto">
          <a:xfrm>
            <a:off x="76200" y="1511470"/>
            <a:ext cx="2362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solidFill>
                  <a:prstClr val="black"/>
                </a:solidFill>
              </a:rPr>
              <a:t>Validation Form</a:t>
            </a:r>
          </a:p>
        </p:txBody>
      </p:sp>
      <p:sp>
        <p:nvSpPr>
          <p:cNvPr id="3" name="Right Arrow 2"/>
          <p:cNvSpPr/>
          <p:nvPr/>
        </p:nvSpPr>
        <p:spPr>
          <a:xfrm rot="20819071">
            <a:off x="587791" y="2772977"/>
            <a:ext cx="2159000" cy="1001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Test Administrator Section</a:t>
            </a:r>
          </a:p>
        </p:txBody>
      </p:sp>
      <p:sp>
        <p:nvSpPr>
          <p:cNvPr id="9" name="Left Arrow 8"/>
          <p:cNvSpPr/>
          <p:nvPr/>
        </p:nvSpPr>
        <p:spPr>
          <a:xfrm rot="20589462">
            <a:off x="6550522" y="3497375"/>
            <a:ext cx="2101850" cy="9636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Building Administrator Section</a:t>
            </a:r>
          </a:p>
        </p:txBody>
      </p:sp>
      <p:sp>
        <p:nvSpPr>
          <p:cNvPr id="8" name="Title 7"/>
          <p:cNvSpPr>
            <a:spLocks noGrp="1"/>
          </p:cNvSpPr>
          <p:nvPr>
            <p:ph type="title"/>
          </p:nvPr>
        </p:nvSpPr>
        <p:spPr>
          <a:xfrm>
            <a:off x="731520" y="242155"/>
            <a:ext cx="6316630" cy="978729"/>
          </a:xfrm>
        </p:spPr>
        <p:txBody>
          <a:bodyPr/>
          <a:lstStyle/>
          <a:p>
            <a:r>
              <a:rPr lang="en-US" dirty="0" smtClean="0"/>
              <a:t>Divider 1</a:t>
            </a:r>
            <a:br>
              <a:rPr lang="en-US" dirty="0" smtClean="0"/>
            </a:br>
            <a:r>
              <a:rPr lang="en-US" dirty="0" smtClean="0"/>
              <a:t>Student Information</a:t>
            </a:r>
            <a:endParaRPr lang="en-US" dirty="0"/>
          </a:p>
        </p:txBody>
      </p:sp>
    </p:spTree>
    <p:extLst>
      <p:ext uri="{BB962C8B-B14F-4D97-AF65-F5344CB8AC3E}">
        <p14:creationId xmlns:p14="http://schemas.microsoft.com/office/powerpoint/2010/main" val="3029899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Overview of the GAA</a:t>
            </a:r>
          </a:p>
        </p:txBody>
      </p:sp>
      <p:sp>
        <p:nvSpPr>
          <p:cNvPr id="13315" name="Content Placeholder 2"/>
          <p:cNvSpPr>
            <a:spLocks noGrp="1"/>
          </p:cNvSpPr>
          <p:nvPr>
            <p:ph idx="1"/>
          </p:nvPr>
        </p:nvSpPr>
        <p:spPr/>
        <p:txBody>
          <a:bodyPr>
            <a:normAutofit lnSpcReduction="10000"/>
          </a:bodyPr>
          <a:lstStyle/>
          <a:p>
            <a:r>
              <a:rPr lang="en-US" dirty="0" smtClean="0"/>
              <a:t>The portfolio system is flexible to allow for the diversity of the students participating in the GAA.</a:t>
            </a:r>
          </a:p>
          <a:p>
            <a:pPr lvl="1"/>
            <a:r>
              <a:rPr lang="en-US" dirty="0" smtClean="0"/>
              <a:t>Evidence for the portfolio is collected throughout the assessment window (September 1, 2015–March 25, 2016).</a:t>
            </a:r>
          </a:p>
          <a:p>
            <a:pPr lvl="1"/>
            <a:r>
              <a:rPr lang="en-US" dirty="0" smtClean="0"/>
              <a:t>This type of assessment allows for the individual student’s work to be submitted as evidence, demonstrating what the student knows and can do as related to the content standards and elements/indicators being assessed for the portfolio.</a:t>
            </a:r>
          </a:p>
          <a:p>
            <a:r>
              <a:rPr lang="en-US" dirty="0" smtClean="0"/>
              <a:t>Students will be assessed in the same content areas and standards as their peers.</a:t>
            </a:r>
          </a:p>
        </p:txBody>
      </p:sp>
      <p:sp>
        <p:nvSpPr>
          <p:cNvPr id="4" name="Slide Number Placeholder 3"/>
          <p:cNvSpPr>
            <a:spLocks noGrp="1"/>
          </p:cNvSpPr>
          <p:nvPr>
            <p:ph type="sldNum" sz="quarter" idx="4"/>
          </p:nvPr>
        </p:nvSpPr>
        <p:spPr/>
        <p:txBody>
          <a:bodyPr/>
          <a:lstStyle/>
          <a:p>
            <a:fld id="{005A3F5B-2FCB-4E30-B3DE-024395C6A07C}" type="slidenum">
              <a:rPr lang="en-US" smtClean="0"/>
              <a:pPr/>
              <a:t>7</a:t>
            </a:fld>
            <a:endParaRPr lang="en-US" dirty="0"/>
          </a:p>
        </p:txBody>
      </p:sp>
    </p:spTree>
    <p:extLst>
      <p:ext uri="{BB962C8B-B14F-4D97-AF65-F5344CB8AC3E}">
        <p14:creationId xmlns:p14="http://schemas.microsoft.com/office/powerpoint/2010/main" val="39259185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170" y="1189199"/>
            <a:ext cx="3945374" cy="510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7" name="Title 1"/>
          <p:cNvSpPr>
            <a:spLocks noGrp="1"/>
          </p:cNvSpPr>
          <p:nvPr>
            <p:ph type="title"/>
          </p:nvPr>
        </p:nvSpPr>
        <p:spPr>
          <a:xfrm>
            <a:off x="731520" y="242155"/>
            <a:ext cx="6316630" cy="978729"/>
          </a:xfrm>
        </p:spPr>
        <p:txBody>
          <a:bodyPr/>
          <a:lstStyle/>
          <a:p>
            <a:r>
              <a:rPr lang="en-US" dirty="0" smtClean="0"/>
              <a:t>Divider 1 </a:t>
            </a:r>
            <a:br>
              <a:rPr lang="en-US" dirty="0" smtClean="0"/>
            </a:br>
            <a:r>
              <a:rPr lang="en-US" dirty="0" smtClean="0"/>
              <a:t>Student Information</a:t>
            </a:r>
          </a:p>
        </p:txBody>
      </p:sp>
      <p:sp>
        <p:nvSpPr>
          <p:cNvPr id="2" name="Slide Number Placeholder 1"/>
          <p:cNvSpPr>
            <a:spLocks noGrp="1"/>
          </p:cNvSpPr>
          <p:nvPr>
            <p:ph type="sldNum" sz="quarter" idx="4"/>
          </p:nvPr>
        </p:nvSpPr>
        <p:spPr/>
        <p:txBody>
          <a:bodyPr/>
          <a:lstStyle/>
          <a:p>
            <a:fld id="{D86320BF-B789-4E35-BF05-E3B98CFB65D0}" type="slidenum">
              <a:rPr lang="en-US" smtClean="0"/>
              <a:pPr/>
              <a:t>70</a:t>
            </a:fld>
            <a:endParaRPr lang="en-US" dirty="0"/>
          </a:p>
        </p:txBody>
      </p:sp>
      <p:sp>
        <p:nvSpPr>
          <p:cNvPr id="3" name="TextBox 2"/>
          <p:cNvSpPr txBox="1"/>
          <p:nvPr/>
        </p:nvSpPr>
        <p:spPr>
          <a:xfrm>
            <a:off x="554182" y="1549730"/>
            <a:ext cx="2590800" cy="1384995"/>
          </a:xfrm>
          <a:prstGeom prst="rect">
            <a:avLst/>
          </a:prstGeom>
          <a:noFill/>
        </p:spPr>
        <p:txBody>
          <a:bodyPr>
            <a:spAutoFit/>
          </a:bodyPr>
          <a:lstStyle/>
          <a:p>
            <a:pPr algn="ctr">
              <a:defRPr/>
            </a:pPr>
            <a:r>
              <a:rPr lang="en-US" sz="2800" dirty="0">
                <a:solidFill>
                  <a:prstClr val="black"/>
                </a:solidFill>
                <a:latin typeface="Calibri"/>
              </a:rPr>
              <a:t>Release to Use Portfolio for Training</a:t>
            </a:r>
          </a:p>
        </p:txBody>
      </p:sp>
      <p:sp>
        <p:nvSpPr>
          <p:cNvPr id="5" name="Right Arrow 4"/>
          <p:cNvSpPr/>
          <p:nvPr/>
        </p:nvSpPr>
        <p:spPr>
          <a:xfrm rot="20448273">
            <a:off x="1519013" y="3173335"/>
            <a:ext cx="2028825" cy="74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Required Signature</a:t>
            </a:r>
          </a:p>
        </p:txBody>
      </p:sp>
      <p:sp>
        <p:nvSpPr>
          <p:cNvPr id="8" name="Right Arrow 7"/>
          <p:cNvSpPr/>
          <p:nvPr/>
        </p:nvSpPr>
        <p:spPr>
          <a:xfrm rot="20448273">
            <a:off x="1543378" y="4171785"/>
            <a:ext cx="1995488" cy="791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white"/>
                </a:solidFill>
              </a:rPr>
              <a:t>Required Signature</a:t>
            </a:r>
          </a:p>
        </p:txBody>
      </p:sp>
    </p:spTree>
    <p:extLst>
      <p:ext uri="{BB962C8B-B14F-4D97-AF65-F5344CB8AC3E}">
        <p14:creationId xmlns:p14="http://schemas.microsoft.com/office/powerpoint/2010/main" val="18695924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31520" y="365760"/>
            <a:ext cx="6316630" cy="731520"/>
          </a:xfrm>
        </p:spPr>
        <p:txBody>
          <a:bodyPr>
            <a:noAutofit/>
          </a:bodyPr>
          <a:lstStyle/>
          <a:p>
            <a:r>
              <a:rPr lang="en-US" sz="3200" dirty="0" smtClean="0">
                <a:latin typeface="Georgia" panose="02040502050405020303" pitchFamily="18" charset="0"/>
              </a:rPr>
              <a:t>Divider 2 </a:t>
            </a:r>
            <a:br>
              <a:rPr lang="en-US" sz="3200" dirty="0" smtClean="0">
                <a:latin typeface="Georgia" panose="02040502050405020303" pitchFamily="18" charset="0"/>
              </a:rPr>
            </a:br>
            <a:r>
              <a:rPr lang="en-US" sz="3200" dirty="0" smtClean="0">
                <a:latin typeface="Georgia" panose="02040502050405020303" pitchFamily="18" charset="0"/>
              </a:rPr>
              <a:t>English Language Arts</a:t>
            </a:r>
            <a:r>
              <a:rPr lang="en-US" sz="3200" u="sng" dirty="0" smtClean="0">
                <a:latin typeface="Georgia" panose="02040502050405020303" pitchFamily="18" charset="0"/>
              </a:rPr>
              <a:t/>
            </a:r>
            <a:br>
              <a:rPr lang="en-US" sz="3200" u="sng" dirty="0" smtClean="0">
                <a:latin typeface="Georgia" panose="02040502050405020303" pitchFamily="18" charset="0"/>
              </a:rPr>
            </a:br>
            <a:r>
              <a:rPr lang="en-US" sz="3200" dirty="0" smtClean="0">
                <a:latin typeface="Georgia" panose="02040502050405020303" pitchFamily="18" charset="0"/>
              </a:rPr>
              <a:t>(Grades K, 3-8, HS)</a:t>
            </a:r>
          </a:p>
        </p:txBody>
      </p:sp>
      <p:grpSp>
        <p:nvGrpSpPr>
          <p:cNvPr id="37892" name="Group 4"/>
          <p:cNvGrpSpPr>
            <a:grpSpLocks/>
          </p:cNvGrpSpPr>
          <p:nvPr/>
        </p:nvGrpSpPr>
        <p:grpSpPr bwMode="auto">
          <a:xfrm>
            <a:off x="2514600" y="2057400"/>
            <a:ext cx="4648200" cy="2654300"/>
            <a:chOff x="2401" y="7340"/>
            <a:chExt cx="7319" cy="4180"/>
          </a:xfrm>
        </p:grpSpPr>
        <p:grpSp>
          <p:nvGrpSpPr>
            <p:cNvPr id="37905" name="Group 5"/>
            <p:cNvGrpSpPr>
              <a:grpSpLocks/>
            </p:cNvGrpSpPr>
            <p:nvPr/>
          </p:nvGrpSpPr>
          <p:grpSpPr bwMode="auto">
            <a:xfrm>
              <a:off x="2401" y="7340"/>
              <a:ext cx="3359" cy="4180"/>
              <a:chOff x="1560" y="11220"/>
              <a:chExt cx="3359" cy="4180"/>
            </a:xfrm>
          </p:grpSpPr>
          <p:grpSp>
            <p:nvGrpSpPr>
              <p:cNvPr id="37920" name="Group 6"/>
              <p:cNvGrpSpPr>
                <a:grpSpLocks/>
              </p:cNvGrpSpPr>
              <p:nvPr/>
            </p:nvGrpSpPr>
            <p:grpSpPr bwMode="auto">
              <a:xfrm>
                <a:off x="2639" y="12520"/>
                <a:ext cx="2280" cy="2880"/>
                <a:chOff x="2520" y="12180"/>
                <a:chExt cx="2280" cy="2880"/>
              </a:xfrm>
            </p:grpSpPr>
            <p:sp>
              <p:nvSpPr>
                <p:cNvPr id="37931" name="Text Box 7"/>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7932" name="Text Box 8"/>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21" name="Group 9"/>
              <p:cNvGrpSpPr>
                <a:grpSpLocks/>
              </p:cNvGrpSpPr>
              <p:nvPr/>
            </p:nvGrpSpPr>
            <p:grpSpPr bwMode="auto">
              <a:xfrm>
                <a:off x="2382" y="12212"/>
                <a:ext cx="2280" cy="2880"/>
                <a:chOff x="2280" y="11940"/>
                <a:chExt cx="2280" cy="2880"/>
              </a:xfrm>
            </p:grpSpPr>
            <p:sp>
              <p:nvSpPr>
                <p:cNvPr id="37929" name="Text Box 10"/>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7930" name="Text Box 11"/>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22" name="Group 12"/>
              <p:cNvGrpSpPr>
                <a:grpSpLocks/>
              </p:cNvGrpSpPr>
              <p:nvPr/>
            </p:nvGrpSpPr>
            <p:grpSpPr bwMode="auto">
              <a:xfrm>
                <a:off x="2108" y="11870"/>
                <a:ext cx="2280" cy="2880"/>
                <a:chOff x="2040" y="11700"/>
                <a:chExt cx="2280" cy="2880"/>
              </a:xfrm>
            </p:grpSpPr>
            <p:sp>
              <p:nvSpPr>
                <p:cNvPr id="37927" name="Text Box 13"/>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7928" name="Text Box 14"/>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23" name="Group 15"/>
              <p:cNvGrpSpPr>
                <a:grpSpLocks/>
              </p:cNvGrpSpPr>
              <p:nvPr/>
            </p:nvGrpSpPr>
            <p:grpSpPr bwMode="auto">
              <a:xfrm>
                <a:off x="1834" y="11545"/>
                <a:ext cx="2280" cy="2880"/>
                <a:chOff x="1800" y="11460"/>
                <a:chExt cx="2280" cy="2880"/>
              </a:xfrm>
            </p:grpSpPr>
            <p:sp>
              <p:nvSpPr>
                <p:cNvPr id="37925" name="Text Box 16"/>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7926" name="Text Box 17"/>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37924" name="Text Box 18"/>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1</a:t>
                </a:r>
              </a:p>
              <a:p>
                <a:pPr algn="ctr"/>
                <a:r>
                  <a:rPr lang="en-US" sz="900" dirty="0" smtClean="0">
                    <a:solidFill>
                      <a:prstClr val="black"/>
                    </a:solidFill>
                  </a:rPr>
                  <a:t>English Language </a:t>
                </a:r>
                <a:r>
                  <a:rPr lang="en-US" sz="900" dirty="0">
                    <a:solidFill>
                      <a:prstClr val="black"/>
                    </a:solidFill>
                  </a:rPr>
                  <a:t>Arts</a:t>
                </a:r>
              </a:p>
            </p:txBody>
          </p:sp>
        </p:grpSp>
        <p:grpSp>
          <p:nvGrpSpPr>
            <p:cNvPr id="37906" name="Group 19"/>
            <p:cNvGrpSpPr>
              <a:grpSpLocks/>
            </p:cNvGrpSpPr>
            <p:nvPr/>
          </p:nvGrpSpPr>
          <p:grpSpPr bwMode="auto">
            <a:xfrm>
              <a:off x="6361" y="7340"/>
              <a:ext cx="3359" cy="4180"/>
              <a:chOff x="1560" y="11220"/>
              <a:chExt cx="3359" cy="4180"/>
            </a:xfrm>
          </p:grpSpPr>
          <p:grpSp>
            <p:nvGrpSpPr>
              <p:cNvPr id="37907" name="Group 20"/>
              <p:cNvGrpSpPr>
                <a:grpSpLocks/>
              </p:cNvGrpSpPr>
              <p:nvPr/>
            </p:nvGrpSpPr>
            <p:grpSpPr bwMode="auto">
              <a:xfrm>
                <a:off x="2639" y="12520"/>
                <a:ext cx="2280" cy="2880"/>
                <a:chOff x="2520" y="12180"/>
                <a:chExt cx="2280" cy="2880"/>
              </a:xfrm>
            </p:grpSpPr>
            <p:sp>
              <p:nvSpPr>
                <p:cNvPr id="37918" name="Text Box 21"/>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7919" name="Text Box 22"/>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08" name="Group 23"/>
              <p:cNvGrpSpPr>
                <a:grpSpLocks/>
              </p:cNvGrpSpPr>
              <p:nvPr/>
            </p:nvGrpSpPr>
            <p:grpSpPr bwMode="auto">
              <a:xfrm>
                <a:off x="2382" y="12212"/>
                <a:ext cx="2280" cy="2880"/>
                <a:chOff x="2280" y="11940"/>
                <a:chExt cx="2280" cy="2880"/>
              </a:xfrm>
            </p:grpSpPr>
            <p:sp>
              <p:nvSpPr>
                <p:cNvPr id="37916" name="Text Box 24"/>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7917" name="Text Box 25"/>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09" name="Group 26"/>
              <p:cNvGrpSpPr>
                <a:grpSpLocks/>
              </p:cNvGrpSpPr>
              <p:nvPr/>
            </p:nvGrpSpPr>
            <p:grpSpPr bwMode="auto">
              <a:xfrm>
                <a:off x="2108" y="11870"/>
                <a:ext cx="2280" cy="2880"/>
                <a:chOff x="2040" y="11700"/>
                <a:chExt cx="2280" cy="2880"/>
              </a:xfrm>
            </p:grpSpPr>
            <p:sp>
              <p:nvSpPr>
                <p:cNvPr id="37914" name="Text Box 27"/>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7915" name="Text Box 28"/>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7910" name="Group 29"/>
              <p:cNvGrpSpPr>
                <a:grpSpLocks/>
              </p:cNvGrpSpPr>
              <p:nvPr/>
            </p:nvGrpSpPr>
            <p:grpSpPr bwMode="auto">
              <a:xfrm>
                <a:off x="1834" y="11545"/>
                <a:ext cx="2280" cy="2880"/>
                <a:chOff x="1800" y="11460"/>
                <a:chExt cx="2280" cy="2880"/>
              </a:xfrm>
            </p:grpSpPr>
            <p:sp>
              <p:nvSpPr>
                <p:cNvPr id="37912" name="Text Box 30"/>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7913" name="Text Box 31"/>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37911" name="Text Box 32"/>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2</a:t>
                </a:r>
              </a:p>
              <a:p>
                <a:pPr algn="ctr"/>
                <a:r>
                  <a:rPr lang="en-US" sz="900" dirty="0" smtClean="0">
                    <a:solidFill>
                      <a:prstClr val="black"/>
                    </a:solidFill>
                  </a:rPr>
                  <a:t>English Language </a:t>
                </a:r>
                <a:r>
                  <a:rPr lang="en-US" sz="900" dirty="0">
                    <a:solidFill>
                      <a:prstClr val="black"/>
                    </a:solidFill>
                  </a:rPr>
                  <a:t>Arts</a:t>
                </a:r>
              </a:p>
            </p:txBody>
          </p:sp>
        </p:grpSp>
      </p:grpSp>
      <p:sp>
        <p:nvSpPr>
          <p:cNvPr id="5" name="Rectangle 4"/>
          <p:cNvSpPr/>
          <p:nvPr/>
        </p:nvSpPr>
        <p:spPr>
          <a:xfrm>
            <a:off x="762000" y="4648200"/>
            <a:ext cx="2100263" cy="400050"/>
          </a:xfrm>
          <a:prstGeom prst="rect">
            <a:avLst/>
          </a:prstGeom>
          <a:solidFill>
            <a:schemeClr val="accent6">
              <a:lumMod val="60000"/>
              <a:lumOff val="40000"/>
            </a:schemeClr>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solidFill>
                  <a:prstClr val="black"/>
                </a:solidFill>
              </a:rPr>
              <a:t>Collection Period 2</a:t>
            </a:r>
          </a:p>
        </p:txBody>
      </p:sp>
      <p:sp>
        <p:nvSpPr>
          <p:cNvPr id="6" name="Rectangle 5"/>
          <p:cNvSpPr/>
          <p:nvPr/>
        </p:nvSpPr>
        <p:spPr>
          <a:xfrm>
            <a:off x="6750050" y="4876800"/>
            <a:ext cx="2165350" cy="3429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sp>
        <p:nvSpPr>
          <p:cNvPr id="7" name="Rectangle 6"/>
          <p:cNvSpPr/>
          <p:nvPr/>
        </p:nvSpPr>
        <p:spPr>
          <a:xfrm>
            <a:off x="228600" y="3749675"/>
            <a:ext cx="2120900" cy="369888"/>
          </a:xfrm>
          <a:prstGeom prst="rect">
            <a:avLst/>
          </a:prstGeom>
          <a:solidFill>
            <a:schemeClr val="accent1">
              <a:lumMod val="60000"/>
              <a:lumOff val="40000"/>
            </a:schemeClr>
          </a:solidFill>
          <a:ln>
            <a:solidFill>
              <a:schemeClr val="accent1">
                <a:lumMod val="75000"/>
              </a:schemeClr>
            </a:solidFill>
          </a:ln>
        </p:spPr>
        <p:txBody>
          <a:bodyPr wrap="none">
            <a:spAutoFit/>
          </a:bodyPr>
          <a:lstStyle/>
          <a:p>
            <a:pPr>
              <a:defRPr/>
            </a:pPr>
            <a:r>
              <a:rPr lang="en-US" dirty="0">
                <a:solidFill>
                  <a:prstClr val="black"/>
                </a:solidFill>
              </a:rPr>
              <a:t>Collection Period 1</a:t>
            </a:r>
          </a:p>
        </p:txBody>
      </p:sp>
      <p:sp>
        <p:nvSpPr>
          <p:cNvPr id="38" name="Rectangle 37"/>
          <p:cNvSpPr/>
          <p:nvPr/>
        </p:nvSpPr>
        <p:spPr>
          <a:xfrm>
            <a:off x="6846888" y="2046288"/>
            <a:ext cx="2120900" cy="369887"/>
          </a:xfrm>
          <a:prstGeom prst="rect">
            <a:avLst/>
          </a:prstGeom>
          <a:solidFill>
            <a:schemeClr val="accent1">
              <a:lumMod val="60000"/>
              <a:lumOff val="40000"/>
            </a:schemeClr>
          </a:solidFill>
          <a:ln>
            <a:solidFill>
              <a:schemeClr val="accent1">
                <a:lumMod val="75000"/>
              </a:schemeClr>
            </a:solidFill>
          </a:ln>
        </p:spPr>
        <p:txBody>
          <a:bodyPr wrap="none">
            <a:spAutoFit/>
          </a:bodyPr>
          <a:lstStyle/>
          <a:p>
            <a:pPr>
              <a:defRPr/>
            </a:pPr>
            <a:r>
              <a:rPr lang="en-US" dirty="0">
                <a:solidFill>
                  <a:prstClr val="black"/>
                </a:solidFill>
              </a:rPr>
              <a:t>Collection Period 1</a:t>
            </a:r>
          </a:p>
        </p:txBody>
      </p:sp>
      <p:cxnSp>
        <p:nvCxnSpPr>
          <p:cNvPr id="9" name="Straight Arrow Connector 8"/>
          <p:cNvCxnSpPr/>
          <p:nvPr/>
        </p:nvCxnSpPr>
        <p:spPr>
          <a:xfrm flipV="1">
            <a:off x="2349500" y="3935413"/>
            <a:ext cx="512763" cy="1571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349500" y="4092575"/>
            <a:ext cx="665163" cy="130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820988" y="4454525"/>
            <a:ext cx="430212" cy="384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 idx="3"/>
          </p:cNvCxnSpPr>
          <p:nvPr/>
        </p:nvCxnSpPr>
        <p:spPr>
          <a:xfrm flipV="1">
            <a:off x="2862263" y="4648201"/>
            <a:ext cx="512762" cy="200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8" idx="2"/>
          </p:cNvCxnSpPr>
          <p:nvPr/>
        </p:nvCxnSpPr>
        <p:spPr>
          <a:xfrm flipH="1">
            <a:off x="6499225" y="2416175"/>
            <a:ext cx="1408113" cy="11858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8" idx="2"/>
          </p:cNvCxnSpPr>
          <p:nvPr/>
        </p:nvCxnSpPr>
        <p:spPr>
          <a:xfrm flipH="1">
            <a:off x="6651625" y="2416175"/>
            <a:ext cx="1255713"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6750050" y="4454525"/>
            <a:ext cx="793750" cy="422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7010400" y="4454525"/>
            <a:ext cx="533400" cy="422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294967295"/>
          </p:nvPr>
        </p:nvSpPr>
        <p:spPr>
          <a:xfrm>
            <a:off x="6455664" y="6356350"/>
            <a:ext cx="2057400" cy="365125"/>
          </a:xfrm>
          <a:prstGeom prst="rect">
            <a:avLst/>
          </a:prstGeom>
        </p:spPr>
        <p:txBody>
          <a:bodyPr/>
          <a:lstStyle/>
          <a:p>
            <a:pPr>
              <a:defRPr/>
            </a:pPr>
            <a:fld id="{D86320BF-B789-4E35-BF05-E3B98CFB65D0}" type="slidenum">
              <a:rPr lang="en-US" smtClean="0"/>
              <a:pPr>
                <a:defRPr/>
              </a:pPr>
              <a:t>71</a:t>
            </a:fld>
            <a:endParaRPr lang="en-US" dirty="0"/>
          </a:p>
        </p:txBody>
      </p:sp>
    </p:spTree>
    <p:extLst>
      <p:ext uri="{BB962C8B-B14F-4D97-AF65-F5344CB8AC3E}">
        <p14:creationId xmlns:p14="http://schemas.microsoft.com/office/powerpoint/2010/main" val="18676060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31520" y="20556"/>
            <a:ext cx="6316630" cy="1421928"/>
          </a:xfrm>
        </p:spPr>
        <p:txBody>
          <a:bodyPr/>
          <a:lstStyle/>
          <a:p>
            <a:r>
              <a:rPr lang="en-US" dirty="0" smtClean="0"/>
              <a:t>Divider 3 </a:t>
            </a:r>
            <a:br>
              <a:rPr lang="en-US" dirty="0" smtClean="0"/>
            </a:br>
            <a:r>
              <a:rPr lang="en-US" dirty="0" smtClean="0"/>
              <a:t>Mathematics </a:t>
            </a:r>
            <a:br>
              <a:rPr lang="en-US" dirty="0" smtClean="0"/>
            </a:br>
            <a:r>
              <a:rPr lang="en-US" dirty="0" smtClean="0"/>
              <a:t>(Grades K, 3-8, HS)</a:t>
            </a:r>
          </a:p>
        </p:txBody>
      </p:sp>
      <p:sp>
        <p:nvSpPr>
          <p:cNvPr id="2" name="Slide Number Placeholder 1"/>
          <p:cNvSpPr>
            <a:spLocks noGrp="1"/>
          </p:cNvSpPr>
          <p:nvPr>
            <p:ph type="sldNum" sz="quarter" idx="4"/>
          </p:nvPr>
        </p:nvSpPr>
        <p:spPr/>
        <p:txBody>
          <a:bodyPr/>
          <a:lstStyle/>
          <a:p>
            <a:fld id="{D86320BF-B789-4E35-BF05-E3B98CFB65D0}" type="slidenum">
              <a:rPr lang="en-US" smtClean="0"/>
              <a:pPr/>
              <a:t>72</a:t>
            </a:fld>
            <a:endParaRPr lang="en-US" dirty="0"/>
          </a:p>
        </p:txBody>
      </p:sp>
      <p:grpSp>
        <p:nvGrpSpPr>
          <p:cNvPr id="38916" name="Group 3"/>
          <p:cNvGrpSpPr>
            <a:grpSpLocks/>
          </p:cNvGrpSpPr>
          <p:nvPr/>
        </p:nvGrpSpPr>
        <p:grpSpPr bwMode="auto">
          <a:xfrm>
            <a:off x="2438400" y="1981200"/>
            <a:ext cx="4648200" cy="2654300"/>
            <a:chOff x="2401" y="7340"/>
            <a:chExt cx="7319" cy="4180"/>
          </a:xfrm>
        </p:grpSpPr>
        <p:grpSp>
          <p:nvGrpSpPr>
            <p:cNvPr id="38929" name="Group 4"/>
            <p:cNvGrpSpPr>
              <a:grpSpLocks/>
            </p:cNvGrpSpPr>
            <p:nvPr/>
          </p:nvGrpSpPr>
          <p:grpSpPr bwMode="auto">
            <a:xfrm>
              <a:off x="2401" y="7340"/>
              <a:ext cx="3359" cy="4180"/>
              <a:chOff x="1560" y="11220"/>
              <a:chExt cx="3359" cy="4180"/>
            </a:xfrm>
          </p:grpSpPr>
          <p:grpSp>
            <p:nvGrpSpPr>
              <p:cNvPr id="38944" name="Group 5"/>
              <p:cNvGrpSpPr>
                <a:grpSpLocks/>
              </p:cNvGrpSpPr>
              <p:nvPr/>
            </p:nvGrpSpPr>
            <p:grpSpPr bwMode="auto">
              <a:xfrm>
                <a:off x="2639" y="12520"/>
                <a:ext cx="2280" cy="2880"/>
                <a:chOff x="2520" y="12180"/>
                <a:chExt cx="2280" cy="2880"/>
              </a:xfrm>
            </p:grpSpPr>
            <p:sp>
              <p:nvSpPr>
                <p:cNvPr id="38955" name="Text Box 6"/>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8956" name="Text Box 7"/>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45" name="Group 8"/>
              <p:cNvGrpSpPr>
                <a:grpSpLocks/>
              </p:cNvGrpSpPr>
              <p:nvPr/>
            </p:nvGrpSpPr>
            <p:grpSpPr bwMode="auto">
              <a:xfrm>
                <a:off x="2382" y="12212"/>
                <a:ext cx="2280" cy="2880"/>
                <a:chOff x="2280" y="11940"/>
                <a:chExt cx="2280" cy="2880"/>
              </a:xfrm>
            </p:grpSpPr>
            <p:sp>
              <p:nvSpPr>
                <p:cNvPr id="38953" name="Text Box 9"/>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8954" name="Text Box 10"/>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46" name="Group 11"/>
              <p:cNvGrpSpPr>
                <a:grpSpLocks/>
              </p:cNvGrpSpPr>
              <p:nvPr/>
            </p:nvGrpSpPr>
            <p:grpSpPr bwMode="auto">
              <a:xfrm>
                <a:off x="2108" y="11870"/>
                <a:ext cx="2280" cy="2880"/>
                <a:chOff x="2040" y="11700"/>
                <a:chExt cx="2280" cy="2880"/>
              </a:xfrm>
            </p:grpSpPr>
            <p:sp>
              <p:nvSpPr>
                <p:cNvPr id="38951" name="Text Box 12"/>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8952" name="Text Box 13"/>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47" name="Group 14"/>
              <p:cNvGrpSpPr>
                <a:grpSpLocks/>
              </p:cNvGrpSpPr>
              <p:nvPr/>
            </p:nvGrpSpPr>
            <p:grpSpPr bwMode="auto">
              <a:xfrm>
                <a:off x="1834" y="11545"/>
                <a:ext cx="2280" cy="2880"/>
                <a:chOff x="1800" y="11460"/>
                <a:chExt cx="2280" cy="2880"/>
              </a:xfrm>
            </p:grpSpPr>
            <p:sp>
              <p:nvSpPr>
                <p:cNvPr id="38949" name="Text Box 15"/>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8950" name="Text Box 16"/>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38948" name="Text Box 17"/>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1</a:t>
                </a:r>
              </a:p>
              <a:p>
                <a:pPr algn="ctr"/>
                <a:r>
                  <a:rPr lang="en-US" sz="900" dirty="0">
                    <a:solidFill>
                      <a:prstClr val="black"/>
                    </a:solidFill>
                  </a:rPr>
                  <a:t>Mathematics</a:t>
                </a:r>
              </a:p>
            </p:txBody>
          </p:sp>
        </p:grpSp>
        <p:grpSp>
          <p:nvGrpSpPr>
            <p:cNvPr id="38930" name="Group 18"/>
            <p:cNvGrpSpPr>
              <a:grpSpLocks/>
            </p:cNvGrpSpPr>
            <p:nvPr/>
          </p:nvGrpSpPr>
          <p:grpSpPr bwMode="auto">
            <a:xfrm>
              <a:off x="6361" y="7340"/>
              <a:ext cx="3359" cy="4180"/>
              <a:chOff x="1560" y="11220"/>
              <a:chExt cx="3359" cy="4180"/>
            </a:xfrm>
          </p:grpSpPr>
          <p:grpSp>
            <p:nvGrpSpPr>
              <p:cNvPr id="38931" name="Group 19"/>
              <p:cNvGrpSpPr>
                <a:grpSpLocks/>
              </p:cNvGrpSpPr>
              <p:nvPr/>
            </p:nvGrpSpPr>
            <p:grpSpPr bwMode="auto">
              <a:xfrm>
                <a:off x="2639" y="12520"/>
                <a:ext cx="2280" cy="2880"/>
                <a:chOff x="2520" y="12180"/>
                <a:chExt cx="2280" cy="2880"/>
              </a:xfrm>
            </p:grpSpPr>
            <p:sp>
              <p:nvSpPr>
                <p:cNvPr id="38942" name="Text Box 20"/>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8943" name="Text Box 21"/>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32" name="Group 22"/>
              <p:cNvGrpSpPr>
                <a:grpSpLocks/>
              </p:cNvGrpSpPr>
              <p:nvPr/>
            </p:nvGrpSpPr>
            <p:grpSpPr bwMode="auto">
              <a:xfrm>
                <a:off x="2382" y="12212"/>
                <a:ext cx="2280" cy="2880"/>
                <a:chOff x="2280" y="11940"/>
                <a:chExt cx="2280" cy="2880"/>
              </a:xfrm>
            </p:grpSpPr>
            <p:sp>
              <p:nvSpPr>
                <p:cNvPr id="38940" name="Text Box 23"/>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8941" name="Text Box 24"/>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33" name="Group 25"/>
              <p:cNvGrpSpPr>
                <a:grpSpLocks/>
              </p:cNvGrpSpPr>
              <p:nvPr/>
            </p:nvGrpSpPr>
            <p:grpSpPr bwMode="auto">
              <a:xfrm>
                <a:off x="2108" y="11870"/>
                <a:ext cx="2280" cy="2880"/>
                <a:chOff x="2040" y="11700"/>
                <a:chExt cx="2280" cy="2880"/>
              </a:xfrm>
            </p:grpSpPr>
            <p:sp>
              <p:nvSpPr>
                <p:cNvPr id="38938" name="Text Box 26"/>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 </a:t>
                  </a:r>
                </a:p>
              </p:txBody>
            </p:sp>
            <p:sp>
              <p:nvSpPr>
                <p:cNvPr id="38939" name="Text Box 27"/>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8934" name="Group 28"/>
              <p:cNvGrpSpPr>
                <a:grpSpLocks/>
              </p:cNvGrpSpPr>
              <p:nvPr/>
            </p:nvGrpSpPr>
            <p:grpSpPr bwMode="auto">
              <a:xfrm>
                <a:off x="1834" y="11545"/>
                <a:ext cx="2280" cy="2880"/>
                <a:chOff x="1800" y="11460"/>
                <a:chExt cx="2280" cy="2880"/>
              </a:xfrm>
            </p:grpSpPr>
            <p:sp>
              <p:nvSpPr>
                <p:cNvPr id="38936" name="Text Box 29"/>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8937" name="Text Box 30"/>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38935" name="Text Box 31"/>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2</a:t>
                </a:r>
              </a:p>
              <a:p>
                <a:pPr algn="ctr"/>
                <a:r>
                  <a:rPr lang="en-US" sz="900" dirty="0">
                    <a:solidFill>
                      <a:prstClr val="black"/>
                    </a:solidFill>
                  </a:rPr>
                  <a:t>Mathematics</a:t>
                </a:r>
              </a:p>
            </p:txBody>
          </p:sp>
        </p:grpSp>
      </p:grpSp>
      <p:cxnSp>
        <p:nvCxnSpPr>
          <p:cNvPr id="33" name="Straight Arrow Connector 32"/>
          <p:cNvCxnSpPr/>
          <p:nvPr/>
        </p:nvCxnSpPr>
        <p:spPr>
          <a:xfrm flipH="1">
            <a:off x="6640513" y="2114550"/>
            <a:ext cx="854075" cy="627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804025" y="2098675"/>
            <a:ext cx="690563" cy="1209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750050" y="4222750"/>
            <a:ext cx="944563" cy="796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664325" y="4597400"/>
            <a:ext cx="795338" cy="422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65350" y="3695700"/>
            <a:ext cx="620713" cy="217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 y="3490913"/>
            <a:ext cx="1936750" cy="4222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sp>
        <p:nvSpPr>
          <p:cNvPr id="45" name="Rectangle 44"/>
          <p:cNvSpPr/>
          <p:nvPr/>
        </p:nvSpPr>
        <p:spPr>
          <a:xfrm>
            <a:off x="6934200" y="1660525"/>
            <a:ext cx="1971675" cy="4222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cxnSp>
        <p:nvCxnSpPr>
          <p:cNvPr id="47" name="Straight Arrow Connector 46"/>
          <p:cNvCxnSpPr>
            <a:stCxn id="9" idx="3"/>
          </p:cNvCxnSpPr>
          <p:nvPr/>
        </p:nvCxnSpPr>
        <p:spPr>
          <a:xfrm>
            <a:off x="2165350" y="3702050"/>
            <a:ext cx="773113" cy="444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01650" y="4805363"/>
            <a:ext cx="1936750" cy="42227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sp>
        <p:nvSpPr>
          <p:cNvPr id="51" name="Rectangle 50"/>
          <p:cNvSpPr/>
          <p:nvPr/>
        </p:nvSpPr>
        <p:spPr>
          <a:xfrm>
            <a:off x="6707188" y="5016500"/>
            <a:ext cx="1938337" cy="42227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14" name="Straight Arrow Connector 13"/>
          <p:cNvCxnSpPr>
            <a:stCxn id="50" idx="3"/>
          </p:cNvCxnSpPr>
          <p:nvPr/>
        </p:nvCxnSpPr>
        <p:spPr>
          <a:xfrm flipV="1">
            <a:off x="2438400" y="4343400"/>
            <a:ext cx="685800" cy="673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0" idx="3"/>
          </p:cNvCxnSpPr>
          <p:nvPr/>
        </p:nvCxnSpPr>
        <p:spPr>
          <a:xfrm flipV="1">
            <a:off x="2438400" y="4584700"/>
            <a:ext cx="80010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5676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31520" y="242155"/>
            <a:ext cx="6316630" cy="978729"/>
          </a:xfrm>
        </p:spPr>
        <p:txBody>
          <a:bodyPr/>
          <a:lstStyle/>
          <a:p>
            <a:r>
              <a:rPr lang="en-US" dirty="0" smtClean="0"/>
              <a:t>Divider 4</a:t>
            </a:r>
            <a:br>
              <a:rPr lang="en-US" dirty="0" smtClean="0"/>
            </a:br>
            <a:r>
              <a:rPr lang="en-US" dirty="0" smtClean="0"/>
              <a:t>Science (Grades 3-8)</a:t>
            </a:r>
          </a:p>
        </p:txBody>
      </p:sp>
      <p:sp>
        <p:nvSpPr>
          <p:cNvPr id="3" name="Slide Number Placeholder 2"/>
          <p:cNvSpPr>
            <a:spLocks noGrp="1"/>
          </p:cNvSpPr>
          <p:nvPr>
            <p:ph type="sldNum" sz="quarter" idx="4"/>
          </p:nvPr>
        </p:nvSpPr>
        <p:spPr/>
        <p:txBody>
          <a:bodyPr/>
          <a:lstStyle/>
          <a:p>
            <a:fld id="{D86320BF-B789-4E35-BF05-E3B98CFB65D0}" type="slidenum">
              <a:rPr lang="en-US" smtClean="0"/>
              <a:pPr/>
              <a:t>73</a:t>
            </a:fld>
            <a:endParaRPr lang="en-US" dirty="0"/>
          </a:p>
        </p:txBody>
      </p:sp>
      <p:grpSp>
        <p:nvGrpSpPr>
          <p:cNvPr id="39940" name="Group 3"/>
          <p:cNvGrpSpPr>
            <a:grpSpLocks/>
          </p:cNvGrpSpPr>
          <p:nvPr/>
        </p:nvGrpSpPr>
        <p:grpSpPr bwMode="auto">
          <a:xfrm>
            <a:off x="3276600" y="2057400"/>
            <a:ext cx="2133600" cy="2654300"/>
            <a:chOff x="1560" y="11220"/>
            <a:chExt cx="3359" cy="4180"/>
          </a:xfrm>
        </p:grpSpPr>
        <p:grpSp>
          <p:nvGrpSpPr>
            <p:cNvPr id="39947" name="Group 4"/>
            <p:cNvGrpSpPr>
              <a:grpSpLocks/>
            </p:cNvGrpSpPr>
            <p:nvPr/>
          </p:nvGrpSpPr>
          <p:grpSpPr bwMode="auto">
            <a:xfrm>
              <a:off x="2639" y="12520"/>
              <a:ext cx="2280" cy="2880"/>
              <a:chOff x="2520" y="12180"/>
              <a:chExt cx="2280" cy="2880"/>
            </a:xfrm>
          </p:grpSpPr>
          <p:sp>
            <p:nvSpPr>
              <p:cNvPr id="39958" name="Text Box 5"/>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9959" name="Text Box 6"/>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9948" name="Group 7"/>
            <p:cNvGrpSpPr>
              <a:grpSpLocks/>
            </p:cNvGrpSpPr>
            <p:nvPr/>
          </p:nvGrpSpPr>
          <p:grpSpPr bwMode="auto">
            <a:xfrm>
              <a:off x="2382" y="12212"/>
              <a:ext cx="2280" cy="2880"/>
              <a:chOff x="2280" y="11940"/>
              <a:chExt cx="2280" cy="2880"/>
            </a:xfrm>
          </p:grpSpPr>
          <p:sp>
            <p:nvSpPr>
              <p:cNvPr id="39956" name="Text Box 8"/>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9957" name="Text Box 9"/>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9949" name="Group 10"/>
            <p:cNvGrpSpPr>
              <a:grpSpLocks/>
            </p:cNvGrpSpPr>
            <p:nvPr/>
          </p:nvGrpSpPr>
          <p:grpSpPr bwMode="auto">
            <a:xfrm>
              <a:off x="2108" y="11870"/>
              <a:ext cx="2280" cy="2880"/>
              <a:chOff x="2040" y="11700"/>
              <a:chExt cx="2280" cy="2880"/>
            </a:xfrm>
          </p:grpSpPr>
          <p:sp>
            <p:nvSpPr>
              <p:cNvPr id="39954" name="Text Box 11"/>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39955" name="Text Box 12"/>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39950" name="Group 13"/>
            <p:cNvGrpSpPr>
              <a:grpSpLocks/>
            </p:cNvGrpSpPr>
            <p:nvPr/>
          </p:nvGrpSpPr>
          <p:grpSpPr bwMode="auto">
            <a:xfrm>
              <a:off x="1834" y="11545"/>
              <a:ext cx="2280" cy="2880"/>
              <a:chOff x="1800" y="11460"/>
              <a:chExt cx="2280" cy="2880"/>
            </a:xfrm>
          </p:grpSpPr>
          <p:sp>
            <p:nvSpPr>
              <p:cNvPr id="39952" name="Text Box 14"/>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39953" name="Text Box 15"/>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39951" name="Text Box 16"/>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a:t>
              </a:r>
            </a:p>
            <a:p>
              <a:pPr algn="ctr"/>
              <a:r>
                <a:rPr lang="en-US" sz="900" dirty="0">
                  <a:solidFill>
                    <a:prstClr val="black"/>
                  </a:solidFill>
                </a:rPr>
                <a:t>Science</a:t>
              </a:r>
            </a:p>
          </p:txBody>
        </p:sp>
      </p:grpSp>
      <p:sp>
        <p:nvSpPr>
          <p:cNvPr id="2" name="Rectangle 1"/>
          <p:cNvSpPr/>
          <p:nvPr/>
        </p:nvSpPr>
        <p:spPr>
          <a:xfrm>
            <a:off x="685800" y="3487738"/>
            <a:ext cx="2209800" cy="39846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sp>
        <p:nvSpPr>
          <p:cNvPr id="19" name="Rectangle 18"/>
          <p:cNvSpPr/>
          <p:nvPr/>
        </p:nvSpPr>
        <p:spPr>
          <a:xfrm>
            <a:off x="5794375" y="4419600"/>
            <a:ext cx="2057400" cy="42227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5" name="Straight Arrow Connector 4"/>
          <p:cNvCxnSpPr/>
          <p:nvPr/>
        </p:nvCxnSpPr>
        <p:spPr>
          <a:xfrm>
            <a:off x="2895600" y="3886200"/>
            <a:ext cx="728663"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835275" y="3886200"/>
            <a:ext cx="882650" cy="325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9" idx="1"/>
          </p:cNvCxnSpPr>
          <p:nvPr/>
        </p:nvCxnSpPr>
        <p:spPr>
          <a:xfrm flipH="1" flipV="1">
            <a:off x="4997450" y="4419600"/>
            <a:ext cx="796925" cy="2111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9" idx="1"/>
          </p:cNvCxnSpPr>
          <p:nvPr/>
        </p:nvCxnSpPr>
        <p:spPr>
          <a:xfrm flipH="1" flipV="1">
            <a:off x="5170488" y="4630738"/>
            <a:ext cx="6238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0282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31520" y="242155"/>
            <a:ext cx="6316630" cy="978729"/>
          </a:xfrm>
        </p:spPr>
        <p:txBody>
          <a:bodyPr/>
          <a:lstStyle/>
          <a:p>
            <a:r>
              <a:rPr lang="en-US" dirty="0" smtClean="0"/>
              <a:t>Divider 4</a:t>
            </a:r>
            <a:br>
              <a:rPr lang="en-US" dirty="0" smtClean="0"/>
            </a:br>
            <a:r>
              <a:rPr lang="en-US" dirty="0" smtClean="0"/>
              <a:t>Science (High School)</a:t>
            </a:r>
          </a:p>
        </p:txBody>
      </p:sp>
      <p:sp>
        <p:nvSpPr>
          <p:cNvPr id="3" name="Slide Number Placeholder 2"/>
          <p:cNvSpPr>
            <a:spLocks noGrp="1"/>
          </p:cNvSpPr>
          <p:nvPr>
            <p:ph type="sldNum" sz="quarter" idx="4"/>
          </p:nvPr>
        </p:nvSpPr>
        <p:spPr/>
        <p:txBody>
          <a:bodyPr/>
          <a:lstStyle/>
          <a:p>
            <a:fld id="{D86320BF-B789-4E35-BF05-E3B98CFB65D0}" type="slidenum">
              <a:rPr lang="en-US" smtClean="0"/>
              <a:pPr/>
              <a:t>74</a:t>
            </a:fld>
            <a:endParaRPr lang="en-US" dirty="0"/>
          </a:p>
        </p:txBody>
      </p:sp>
      <p:grpSp>
        <p:nvGrpSpPr>
          <p:cNvPr id="40964" name="Group 3"/>
          <p:cNvGrpSpPr>
            <a:grpSpLocks/>
          </p:cNvGrpSpPr>
          <p:nvPr/>
        </p:nvGrpSpPr>
        <p:grpSpPr bwMode="auto">
          <a:xfrm>
            <a:off x="2225675" y="2047875"/>
            <a:ext cx="2133600" cy="2654300"/>
            <a:chOff x="1560" y="11220"/>
            <a:chExt cx="3359" cy="4180"/>
          </a:xfrm>
        </p:grpSpPr>
        <p:grpSp>
          <p:nvGrpSpPr>
            <p:cNvPr id="40991" name="Group 4"/>
            <p:cNvGrpSpPr>
              <a:grpSpLocks/>
            </p:cNvGrpSpPr>
            <p:nvPr/>
          </p:nvGrpSpPr>
          <p:grpSpPr bwMode="auto">
            <a:xfrm>
              <a:off x="2639" y="12520"/>
              <a:ext cx="2280" cy="2880"/>
              <a:chOff x="2520" y="12180"/>
              <a:chExt cx="2280" cy="2880"/>
            </a:xfrm>
          </p:grpSpPr>
          <p:sp>
            <p:nvSpPr>
              <p:cNvPr id="41002" name="Text Box 5"/>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1003" name="Text Box 6"/>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92" name="Group 7"/>
            <p:cNvGrpSpPr>
              <a:grpSpLocks/>
            </p:cNvGrpSpPr>
            <p:nvPr/>
          </p:nvGrpSpPr>
          <p:grpSpPr bwMode="auto">
            <a:xfrm>
              <a:off x="2382" y="12212"/>
              <a:ext cx="2280" cy="2880"/>
              <a:chOff x="2280" y="11940"/>
              <a:chExt cx="2280" cy="2880"/>
            </a:xfrm>
          </p:grpSpPr>
          <p:sp>
            <p:nvSpPr>
              <p:cNvPr id="41000" name="Text Box 8"/>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1001" name="Text Box 9"/>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93" name="Group 10"/>
            <p:cNvGrpSpPr>
              <a:grpSpLocks/>
            </p:cNvGrpSpPr>
            <p:nvPr/>
          </p:nvGrpSpPr>
          <p:grpSpPr bwMode="auto">
            <a:xfrm>
              <a:off x="2108" y="11870"/>
              <a:ext cx="2280" cy="2880"/>
              <a:chOff x="2040" y="11700"/>
              <a:chExt cx="2280" cy="2880"/>
            </a:xfrm>
          </p:grpSpPr>
          <p:sp>
            <p:nvSpPr>
              <p:cNvPr id="40998" name="Text Box 11"/>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0999" name="Text Box 12"/>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94" name="Group 13"/>
            <p:cNvGrpSpPr>
              <a:grpSpLocks/>
            </p:cNvGrpSpPr>
            <p:nvPr/>
          </p:nvGrpSpPr>
          <p:grpSpPr bwMode="auto">
            <a:xfrm>
              <a:off x="1834" y="11545"/>
              <a:ext cx="2280" cy="2880"/>
              <a:chOff x="1800" y="11460"/>
              <a:chExt cx="2280" cy="2880"/>
            </a:xfrm>
          </p:grpSpPr>
          <p:sp>
            <p:nvSpPr>
              <p:cNvPr id="40996" name="Text Box 14"/>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0997" name="Text Box 15"/>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40995" name="Text Box 16"/>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1</a:t>
              </a:r>
            </a:p>
            <a:p>
              <a:pPr algn="ctr"/>
              <a:r>
                <a:rPr lang="en-US" sz="900" dirty="0">
                  <a:solidFill>
                    <a:prstClr val="black"/>
                  </a:solidFill>
                </a:rPr>
                <a:t>Science</a:t>
              </a:r>
            </a:p>
          </p:txBody>
        </p:sp>
      </p:grpSp>
      <p:grpSp>
        <p:nvGrpSpPr>
          <p:cNvPr id="40965" name="Group 19"/>
          <p:cNvGrpSpPr>
            <a:grpSpLocks/>
          </p:cNvGrpSpPr>
          <p:nvPr/>
        </p:nvGrpSpPr>
        <p:grpSpPr bwMode="auto">
          <a:xfrm>
            <a:off x="5399088" y="2047875"/>
            <a:ext cx="2133600" cy="2654300"/>
            <a:chOff x="1560" y="11220"/>
            <a:chExt cx="3359" cy="4180"/>
          </a:xfrm>
        </p:grpSpPr>
        <p:grpSp>
          <p:nvGrpSpPr>
            <p:cNvPr id="40978" name="Group 20"/>
            <p:cNvGrpSpPr>
              <a:grpSpLocks/>
            </p:cNvGrpSpPr>
            <p:nvPr/>
          </p:nvGrpSpPr>
          <p:grpSpPr bwMode="auto">
            <a:xfrm>
              <a:off x="2639" y="12520"/>
              <a:ext cx="2280" cy="2880"/>
              <a:chOff x="2520" y="12180"/>
              <a:chExt cx="2280" cy="2880"/>
            </a:xfrm>
          </p:grpSpPr>
          <p:sp>
            <p:nvSpPr>
              <p:cNvPr id="40989" name="Text Box 21"/>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0990" name="Text Box 22"/>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79" name="Group 23"/>
            <p:cNvGrpSpPr>
              <a:grpSpLocks/>
            </p:cNvGrpSpPr>
            <p:nvPr/>
          </p:nvGrpSpPr>
          <p:grpSpPr bwMode="auto">
            <a:xfrm>
              <a:off x="2382" y="12212"/>
              <a:ext cx="2280" cy="2880"/>
              <a:chOff x="2280" y="11940"/>
              <a:chExt cx="2280" cy="2880"/>
            </a:xfrm>
          </p:grpSpPr>
          <p:sp>
            <p:nvSpPr>
              <p:cNvPr id="40987" name="Text Box 24"/>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0988" name="Text Box 25"/>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80" name="Group 26"/>
            <p:cNvGrpSpPr>
              <a:grpSpLocks/>
            </p:cNvGrpSpPr>
            <p:nvPr/>
          </p:nvGrpSpPr>
          <p:grpSpPr bwMode="auto">
            <a:xfrm>
              <a:off x="2108" y="11870"/>
              <a:ext cx="2280" cy="2880"/>
              <a:chOff x="2040" y="11700"/>
              <a:chExt cx="2280" cy="2880"/>
            </a:xfrm>
          </p:grpSpPr>
          <p:sp>
            <p:nvSpPr>
              <p:cNvPr id="40985" name="Text Box 27"/>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0986" name="Text Box 28"/>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0981" name="Group 29"/>
            <p:cNvGrpSpPr>
              <a:grpSpLocks/>
            </p:cNvGrpSpPr>
            <p:nvPr/>
          </p:nvGrpSpPr>
          <p:grpSpPr bwMode="auto">
            <a:xfrm>
              <a:off x="1834" y="11545"/>
              <a:ext cx="2280" cy="2880"/>
              <a:chOff x="1800" y="11460"/>
              <a:chExt cx="2280" cy="2880"/>
            </a:xfrm>
          </p:grpSpPr>
          <p:sp>
            <p:nvSpPr>
              <p:cNvPr id="40983" name="Text Box 30"/>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0984" name="Text Box 31"/>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40982" name="Text Box 32"/>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2</a:t>
              </a:r>
            </a:p>
            <a:p>
              <a:pPr algn="ctr"/>
              <a:r>
                <a:rPr lang="en-US" sz="900" dirty="0">
                  <a:solidFill>
                    <a:prstClr val="black"/>
                  </a:solidFill>
                </a:rPr>
                <a:t>Science</a:t>
              </a:r>
            </a:p>
          </p:txBody>
        </p:sp>
      </p:grpSp>
      <p:sp>
        <p:nvSpPr>
          <p:cNvPr id="2" name="Rectangle 1"/>
          <p:cNvSpPr/>
          <p:nvPr/>
        </p:nvSpPr>
        <p:spPr>
          <a:xfrm>
            <a:off x="152400" y="3327400"/>
            <a:ext cx="1981200" cy="4032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sp>
        <p:nvSpPr>
          <p:cNvPr id="33" name="Rectangle 32"/>
          <p:cNvSpPr/>
          <p:nvPr/>
        </p:nvSpPr>
        <p:spPr>
          <a:xfrm>
            <a:off x="244475" y="4762500"/>
            <a:ext cx="1981200" cy="40322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sp>
        <p:nvSpPr>
          <p:cNvPr id="34" name="Rectangle 33"/>
          <p:cNvSpPr/>
          <p:nvPr/>
        </p:nvSpPr>
        <p:spPr>
          <a:xfrm>
            <a:off x="7085013" y="1657350"/>
            <a:ext cx="1981200" cy="4032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sp>
        <p:nvSpPr>
          <p:cNvPr id="35" name="Rectangle 34"/>
          <p:cNvSpPr/>
          <p:nvPr/>
        </p:nvSpPr>
        <p:spPr>
          <a:xfrm>
            <a:off x="7064375" y="4800600"/>
            <a:ext cx="1981200" cy="403225"/>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5" name="Straight Arrow Connector 4"/>
          <p:cNvCxnSpPr/>
          <p:nvPr/>
        </p:nvCxnSpPr>
        <p:spPr>
          <a:xfrm>
            <a:off x="2133600" y="3730625"/>
            <a:ext cx="441325" cy="231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179638" y="3746500"/>
            <a:ext cx="484187" cy="447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3" idx="3"/>
          </p:cNvCxnSpPr>
          <p:nvPr/>
        </p:nvCxnSpPr>
        <p:spPr>
          <a:xfrm flipV="1">
            <a:off x="2225675" y="4419600"/>
            <a:ext cx="685800" cy="544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3" idx="3"/>
          </p:cNvCxnSpPr>
          <p:nvPr/>
        </p:nvCxnSpPr>
        <p:spPr>
          <a:xfrm flipV="1">
            <a:off x="2225675" y="4572000"/>
            <a:ext cx="838200" cy="392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4" idx="2"/>
          </p:cNvCxnSpPr>
          <p:nvPr/>
        </p:nvCxnSpPr>
        <p:spPr>
          <a:xfrm flipH="1">
            <a:off x="6891338" y="2060575"/>
            <a:ext cx="1184275" cy="1108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4" idx="2"/>
          </p:cNvCxnSpPr>
          <p:nvPr/>
        </p:nvCxnSpPr>
        <p:spPr>
          <a:xfrm flipH="1">
            <a:off x="7043738" y="2060575"/>
            <a:ext cx="1031875" cy="1468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5" idx="0"/>
          </p:cNvCxnSpPr>
          <p:nvPr/>
        </p:nvCxnSpPr>
        <p:spPr>
          <a:xfrm flipH="1" flipV="1">
            <a:off x="7216775" y="4289425"/>
            <a:ext cx="838200" cy="511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5" idx="0"/>
          </p:cNvCxnSpPr>
          <p:nvPr/>
        </p:nvCxnSpPr>
        <p:spPr>
          <a:xfrm flipH="1" flipV="1">
            <a:off x="7369175" y="4572000"/>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0103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31520" y="242155"/>
            <a:ext cx="6316630" cy="978729"/>
          </a:xfrm>
        </p:spPr>
        <p:txBody>
          <a:bodyPr/>
          <a:lstStyle/>
          <a:p>
            <a:r>
              <a:rPr lang="en-US" dirty="0" smtClean="0"/>
              <a:t>Divider 5</a:t>
            </a:r>
            <a:br>
              <a:rPr lang="en-US" dirty="0" smtClean="0"/>
            </a:br>
            <a:r>
              <a:rPr lang="en-US" dirty="0" smtClean="0"/>
              <a:t>Social Studies (Grades 3-8)</a:t>
            </a:r>
          </a:p>
        </p:txBody>
      </p:sp>
      <p:sp>
        <p:nvSpPr>
          <p:cNvPr id="5" name="Slide Number Placeholder 4"/>
          <p:cNvSpPr>
            <a:spLocks noGrp="1"/>
          </p:cNvSpPr>
          <p:nvPr>
            <p:ph type="sldNum" sz="quarter" idx="4"/>
          </p:nvPr>
        </p:nvSpPr>
        <p:spPr/>
        <p:txBody>
          <a:bodyPr/>
          <a:lstStyle/>
          <a:p>
            <a:fld id="{D86320BF-B789-4E35-BF05-E3B98CFB65D0}" type="slidenum">
              <a:rPr lang="en-US" smtClean="0"/>
              <a:pPr/>
              <a:t>75</a:t>
            </a:fld>
            <a:endParaRPr lang="en-US" dirty="0"/>
          </a:p>
        </p:txBody>
      </p:sp>
      <p:grpSp>
        <p:nvGrpSpPr>
          <p:cNvPr id="41988" name="Group 3"/>
          <p:cNvGrpSpPr>
            <a:grpSpLocks/>
          </p:cNvGrpSpPr>
          <p:nvPr/>
        </p:nvGrpSpPr>
        <p:grpSpPr bwMode="auto">
          <a:xfrm>
            <a:off x="3276600" y="2057400"/>
            <a:ext cx="2133600" cy="2654300"/>
            <a:chOff x="1560" y="11220"/>
            <a:chExt cx="3359" cy="4180"/>
          </a:xfrm>
        </p:grpSpPr>
        <p:grpSp>
          <p:nvGrpSpPr>
            <p:cNvPr id="41995" name="Group 4"/>
            <p:cNvGrpSpPr>
              <a:grpSpLocks/>
            </p:cNvGrpSpPr>
            <p:nvPr/>
          </p:nvGrpSpPr>
          <p:grpSpPr bwMode="auto">
            <a:xfrm>
              <a:off x="2639" y="12520"/>
              <a:ext cx="2280" cy="2880"/>
              <a:chOff x="2520" y="12180"/>
              <a:chExt cx="2280" cy="2880"/>
            </a:xfrm>
          </p:grpSpPr>
          <p:sp>
            <p:nvSpPr>
              <p:cNvPr id="42006" name="Text Box 5"/>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2007" name="Text Box 6"/>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1996" name="Group 7"/>
            <p:cNvGrpSpPr>
              <a:grpSpLocks/>
            </p:cNvGrpSpPr>
            <p:nvPr/>
          </p:nvGrpSpPr>
          <p:grpSpPr bwMode="auto">
            <a:xfrm>
              <a:off x="2382" y="12212"/>
              <a:ext cx="2280" cy="2880"/>
              <a:chOff x="2280" y="11940"/>
              <a:chExt cx="2280" cy="2880"/>
            </a:xfrm>
          </p:grpSpPr>
          <p:sp>
            <p:nvSpPr>
              <p:cNvPr id="42004" name="Text Box 8"/>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2005" name="Text Box 9"/>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1997" name="Group 10"/>
            <p:cNvGrpSpPr>
              <a:grpSpLocks/>
            </p:cNvGrpSpPr>
            <p:nvPr/>
          </p:nvGrpSpPr>
          <p:grpSpPr bwMode="auto">
            <a:xfrm>
              <a:off x="2108" y="11870"/>
              <a:ext cx="2280" cy="2880"/>
              <a:chOff x="2040" y="11700"/>
              <a:chExt cx="2280" cy="2880"/>
            </a:xfrm>
          </p:grpSpPr>
          <p:sp>
            <p:nvSpPr>
              <p:cNvPr id="42002" name="Text Box 11"/>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2003" name="Text Box 12"/>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1998" name="Group 13"/>
            <p:cNvGrpSpPr>
              <a:grpSpLocks/>
            </p:cNvGrpSpPr>
            <p:nvPr/>
          </p:nvGrpSpPr>
          <p:grpSpPr bwMode="auto">
            <a:xfrm>
              <a:off x="1834" y="11545"/>
              <a:ext cx="2280" cy="2880"/>
              <a:chOff x="1800" y="11460"/>
              <a:chExt cx="2280" cy="2880"/>
            </a:xfrm>
          </p:grpSpPr>
          <p:sp>
            <p:nvSpPr>
              <p:cNvPr id="42000" name="Text Box 14"/>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2001" name="Text Box 15"/>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41999" name="Text Box 16"/>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a:t>
              </a:r>
            </a:p>
            <a:p>
              <a:pPr algn="ctr"/>
              <a:r>
                <a:rPr lang="en-US" sz="900" dirty="0">
                  <a:solidFill>
                    <a:prstClr val="black"/>
                  </a:solidFill>
                </a:rPr>
                <a:t>Social Studies</a:t>
              </a:r>
            </a:p>
          </p:txBody>
        </p:sp>
      </p:grpSp>
      <p:sp>
        <p:nvSpPr>
          <p:cNvPr id="2" name="Rectangle 1"/>
          <p:cNvSpPr/>
          <p:nvPr/>
        </p:nvSpPr>
        <p:spPr>
          <a:xfrm>
            <a:off x="914400" y="2971800"/>
            <a:ext cx="2133600" cy="4127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cxnSp>
        <p:nvCxnSpPr>
          <p:cNvPr id="19" name="Straight Arrow Connector 18"/>
          <p:cNvCxnSpPr/>
          <p:nvPr/>
        </p:nvCxnSpPr>
        <p:spPr>
          <a:xfrm>
            <a:off x="2362200" y="3384550"/>
            <a:ext cx="1219200" cy="577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883275" y="4932363"/>
            <a:ext cx="2133600" cy="392112"/>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23" name="Straight Arrow Connector 22"/>
          <p:cNvCxnSpPr/>
          <p:nvPr/>
        </p:nvCxnSpPr>
        <p:spPr>
          <a:xfrm>
            <a:off x="2209800" y="3384550"/>
            <a:ext cx="1589088" cy="865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022850" y="4419600"/>
            <a:ext cx="1785938" cy="512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170488" y="4675188"/>
            <a:ext cx="1306512" cy="257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6501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31520" y="242155"/>
            <a:ext cx="6316630" cy="978729"/>
          </a:xfrm>
        </p:spPr>
        <p:txBody>
          <a:bodyPr/>
          <a:lstStyle/>
          <a:p>
            <a:r>
              <a:rPr lang="en-US" dirty="0" smtClean="0"/>
              <a:t>Divider 5  </a:t>
            </a:r>
            <a:br>
              <a:rPr lang="en-US" dirty="0" smtClean="0"/>
            </a:br>
            <a:r>
              <a:rPr lang="en-US" dirty="0" smtClean="0"/>
              <a:t>Social Studies (High School)</a:t>
            </a:r>
          </a:p>
        </p:txBody>
      </p:sp>
      <p:sp>
        <p:nvSpPr>
          <p:cNvPr id="3" name="Slide Number Placeholder 2"/>
          <p:cNvSpPr>
            <a:spLocks noGrp="1"/>
          </p:cNvSpPr>
          <p:nvPr>
            <p:ph type="sldNum" sz="quarter" idx="4"/>
          </p:nvPr>
        </p:nvSpPr>
        <p:spPr/>
        <p:txBody>
          <a:bodyPr/>
          <a:lstStyle/>
          <a:p>
            <a:fld id="{D86320BF-B789-4E35-BF05-E3B98CFB65D0}" type="slidenum">
              <a:rPr lang="en-US" smtClean="0"/>
              <a:pPr/>
              <a:t>76</a:t>
            </a:fld>
            <a:endParaRPr lang="en-US" dirty="0"/>
          </a:p>
        </p:txBody>
      </p:sp>
      <p:grpSp>
        <p:nvGrpSpPr>
          <p:cNvPr id="43012" name="Group 3"/>
          <p:cNvGrpSpPr>
            <a:grpSpLocks/>
          </p:cNvGrpSpPr>
          <p:nvPr/>
        </p:nvGrpSpPr>
        <p:grpSpPr bwMode="auto">
          <a:xfrm>
            <a:off x="2274888" y="1958975"/>
            <a:ext cx="2133600" cy="2654300"/>
            <a:chOff x="1560" y="11220"/>
            <a:chExt cx="3359" cy="4180"/>
          </a:xfrm>
        </p:grpSpPr>
        <p:grpSp>
          <p:nvGrpSpPr>
            <p:cNvPr id="43039" name="Group 4"/>
            <p:cNvGrpSpPr>
              <a:grpSpLocks/>
            </p:cNvGrpSpPr>
            <p:nvPr/>
          </p:nvGrpSpPr>
          <p:grpSpPr bwMode="auto">
            <a:xfrm>
              <a:off x="2639" y="12520"/>
              <a:ext cx="2280" cy="2880"/>
              <a:chOff x="2520" y="12180"/>
              <a:chExt cx="2280" cy="2880"/>
            </a:xfrm>
          </p:grpSpPr>
          <p:sp>
            <p:nvSpPr>
              <p:cNvPr id="43050" name="Text Box 5"/>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3051" name="Text Box 6"/>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40" name="Group 7"/>
            <p:cNvGrpSpPr>
              <a:grpSpLocks/>
            </p:cNvGrpSpPr>
            <p:nvPr/>
          </p:nvGrpSpPr>
          <p:grpSpPr bwMode="auto">
            <a:xfrm>
              <a:off x="2382" y="12212"/>
              <a:ext cx="2280" cy="2880"/>
              <a:chOff x="2280" y="11940"/>
              <a:chExt cx="2280" cy="2880"/>
            </a:xfrm>
          </p:grpSpPr>
          <p:sp>
            <p:nvSpPr>
              <p:cNvPr id="43048" name="Text Box 8"/>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3049" name="Text Box 9"/>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41" name="Group 10"/>
            <p:cNvGrpSpPr>
              <a:grpSpLocks/>
            </p:cNvGrpSpPr>
            <p:nvPr/>
          </p:nvGrpSpPr>
          <p:grpSpPr bwMode="auto">
            <a:xfrm>
              <a:off x="2108" y="11870"/>
              <a:ext cx="2280" cy="2880"/>
              <a:chOff x="2040" y="11700"/>
              <a:chExt cx="2280" cy="2880"/>
            </a:xfrm>
          </p:grpSpPr>
          <p:sp>
            <p:nvSpPr>
              <p:cNvPr id="43046" name="Text Box 11"/>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3047" name="Text Box 12"/>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42" name="Group 13"/>
            <p:cNvGrpSpPr>
              <a:grpSpLocks/>
            </p:cNvGrpSpPr>
            <p:nvPr/>
          </p:nvGrpSpPr>
          <p:grpSpPr bwMode="auto">
            <a:xfrm>
              <a:off x="1834" y="11545"/>
              <a:ext cx="2280" cy="2880"/>
              <a:chOff x="1800" y="11460"/>
              <a:chExt cx="2280" cy="2880"/>
            </a:xfrm>
          </p:grpSpPr>
          <p:sp>
            <p:nvSpPr>
              <p:cNvPr id="43044" name="Text Box 14"/>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3045" name="Text Box 15"/>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43043" name="Text Box 16"/>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1</a:t>
              </a:r>
            </a:p>
            <a:p>
              <a:pPr algn="ctr"/>
              <a:r>
                <a:rPr lang="en-US" sz="900" dirty="0">
                  <a:solidFill>
                    <a:prstClr val="black"/>
                  </a:solidFill>
                </a:rPr>
                <a:t>Social Studies</a:t>
              </a:r>
            </a:p>
          </p:txBody>
        </p:sp>
      </p:grpSp>
      <p:grpSp>
        <p:nvGrpSpPr>
          <p:cNvPr id="43013" name="Group 17"/>
          <p:cNvGrpSpPr>
            <a:grpSpLocks/>
          </p:cNvGrpSpPr>
          <p:nvPr/>
        </p:nvGrpSpPr>
        <p:grpSpPr bwMode="auto">
          <a:xfrm>
            <a:off x="5080000" y="1958975"/>
            <a:ext cx="2133600" cy="2654300"/>
            <a:chOff x="1560" y="11220"/>
            <a:chExt cx="3359" cy="4180"/>
          </a:xfrm>
        </p:grpSpPr>
        <p:grpSp>
          <p:nvGrpSpPr>
            <p:cNvPr id="43026" name="Group 18"/>
            <p:cNvGrpSpPr>
              <a:grpSpLocks/>
            </p:cNvGrpSpPr>
            <p:nvPr/>
          </p:nvGrpSpPr>
          <p:grpSpPr bwMode="auto">
            <a:xfrm>
              <a:off x="2639" y="12520"/>
              <a:ext cx="2280" cy="2880"/>
              <a:chOff x="2520" y="12180"/>
              <a:chExt cx="2280" cy="2880"/>
            </a:xfrm>
          </p:grpSpPr>
          <p:sp>
            <p:nvSpPr>
              <p:cNvPr id="43037" name="Text Box 19"/>
              <p:cNvSpPr txBox="1">
                <a:spLocks noChangeArrowheads="1"/>
              </p:cNvSpPr>
              <p:nvPr/>
            </p:nvSpPr>
            <p:spPr bwMode="auto">
              <a:xfrm>
                <a:off x="2520" y="1218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3038" name="Text Box 20"/>
              <p:cNvSpPr txBox="1">
                <a:spLocks noChangeArrowheads="1"/>
              </p:cNvSpPr>
              <p:nvPr/>
            </p:nvSpPr>
            <p:spPr bwMode="auto">
              <a:xfrm>
                <a:off x="4320" y="126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27" name="Group 21"/>
            <p:cNvGrpSpPr>
              <a:grpSpLocks/>
            </p:cNvGrpSpPr>
            <p:nvPr/>
          </p:nvGrpSpPr>
          <p:grpSpPr bwMode="auto">
            <a:xfrm>
              <a:off x="2382" y="12212"/>
              <a:ext cx="2280" cy="2880"/>
              <a:chOff x="2280" y="11940"/>
              <a:chExt cx="2280" cy="2880"/>
            </a:xfrm>
          </p:grpSpPr>
          <p:sp>
            <p:nvSpPr>
              <p:cNvPr id="43035" name="Text Box 22"/>
              <p:cNvSpPr txBox="1">
                <a:spLocks noChangeArrowheads="1"/>
              </p:cNvSpPr>
              <p:nvPr/>
            </p:nvSpPr>
            <p:spPr bwMode="auto">
              <a:xfrm>
                <a:off x="2280" y="1194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3036" name="Text Box 23"/>
              <p:cNvSpPr txBox="1">
                <a:spLocks noChangeArrowheads="1"/>
              </p:cNvSpPr>
              <p:nvPr/>
            </p:nvSpPr>
            <p:spPr bwMode="auto">
              <a:xfrm>
                <a:off x="4080" y="1224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28" name="Group 24"/>
            <p:cNvGrpSpPr>
              <a:grpSpLocks/>
            </p:cNvGrpSpPr>
            <p:nvPr/>
          </p:nvGrpSpPr>
          <p:grpSpPr bwMode="auto">
            <a:xfrm>
              <a:off x="2108" y="11870"/>
              <a:ext cx="2280" cy="2880"/>
              <a:chOff x="2040" y="11700"/>
              <a:chExt cx="2280" cy="2880"/>
            </a:xfrm>
          </p:grpSpPr>
          <p:sp>
            <p:nvSpPr>
              <p:cNvPr id="43033" name="Text Box 25"/>
              <p:cNvSpPr txBox="1">
                <a:spLocks noChangeArrowheads="1"/>
              </p:cNvSpPr>
              <p:nvPr/>
            </p:nvSpPr>
            <p:spPr bwMode="auto">
              <a:xfrm>
                <a:off x="2040" y="1170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Secondary Evidence</a:t>
                </a:r>
              </a:p>
            </p:txBody>
          </p:sp>
          <p:sp>
            <p:nvSpPr>
              <p:cNvPr id="43034" name="Text Box 26"/>
              <p:cNvSpPr txBox="1">
                <a:spLocks noChangeArrowheads="1"/>
              </p:cNvSpPr>
              <p:nvPr/>
            </p:nvSpPr>
            <p:spPr bwMode="auto">
              <a:xfrm>
                <a:off x="3840" y="1206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grpSp>
          <p:nvGrpSpPr>
            <p:cNvPr id="43029" name="Group 27"/>
            <p:cNvGrpSpPr>
              <a:grpSpLocks/>
            </p:cNvGrpSpPr>
            <p:nvPr/>
          </p:nvGrpSpPr>
          <p:grpSpPr bwMode="auto">
            <a:xfrm>
              <a:off x="1834" y="11545"/>
              <a:ext cx="2280" cy="2880"/>
              <a:chOff x="1800" y="11460"/>
              <a:chExt cx="2280" cy="2880"/>
            </a:xfrm>
          </p:grpSpPr>
          <p:sp>
            <p:nvSpPr>
              <p:cNvPr id="43031" name="Text Box 28"/>
              <p:cNvSpPr txBox="1">
                <a:spLocks noChangeArrowheads="1"/>
              </p:cNvSpPr>
              <p:nvPr/>
            </p:nvSpPr>
            <p:spPr bwMode="auto">
              <a:xfrm>
                <a:off x="1800" y="1146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r>
                  <a:rPr lang="en-US" sz="900" dirty="0">
                    <a:solidFill>
                      <a:prstClr val="black"/>
                    </a:solidFill>
                  </a:rPr>
                  <a:t>Primary Evidence</a:t>
                </a:r>
              </a:p>
            </p:txBody>
          </p:sp>
          <p:sp>
            <p:nvSpPr>
              <p:cNvPr id="43032" name="Text Box 29"/>
              <p:cNvSpPr txBox="1">
                <a:spLocks noChangeArrowheads="1"/>
              </p:cNvSpPr>
              <p:nvPr/>
            </p:nvSpPr>
            <p:spPr bwMode="auto">
              <a:xfrm>
                <a:off x="3600" y="11700"/>
                <a:ext cx="48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dirty="0">
                  <a:solidFill>
                    <a:prstClr val="black"/>
                  </a:solidFill>
                </a:endParaRPr>
              </a:p>
            </p:txBody>
          </p:sp>
        </p:grpSp>
        <p:sp>
          <p:nvSpPr>
            <p:cNvPr id="43030" name="Text Box 30"/>
            <p:cNvSpPr txBox="1">
              <a:spLocks noChangeArrowheads="1"/>
            </p:cNvSpPr>
            <p:nvPr/>
          </p:nvSpPr>
          <p:spPr bwMode="auto">
            <a:xfrm>
              <a:off x="1560" y="11220"/>
              <a:ext cx="2160" cy="28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endParaRPr lang="en-US" sz="900" b="1" dirty="0">
                <a:solidFill>
                  <a:prstClr val="black"/>
                </a:solidFill>
              </a:endParaRPr>
            </a:p>
            <a:p>
              <a:pPr algn="ctr"/>
              <a:r>
                <a:rPr lang="en-US" sz="900" b="1" dirty="0">
                  <a:solidFill>
                    <a:prstClr val="black"/>
                  </a:solidFill>
                </a:rPr>
                <a:t>Entry Sheet 2</a:t>
              </a:r>
            </a:p>
            <a:p>
              <a:pPr algn="ctr"/>
              <a:r>
                <a:rPr lang="en-US" sz="900" dirty="0">
                  <a:solidFill>
                    <a:prstClr val="black"/>
                  </a:solidFill>
                </a:rPr>
                <a:t>Social Studies</a:t>
              </a:r>
            </a:p>
          </p:txBody>
        </p:sp>
      </p:grpSp>
      <p:sp>
        <p:nvSpPr>
          <p:cNvPr id="2" name="Rectangle 1"/>
          <p:cNvSpPr/>
          <p:nvPr/>
        </p:nvSpPr>
        <p:spPr>
          <a:xfrm>
            <a:off x="152400" y="2371725"/>
            <a:ext cx="1981200" cy="4127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cxnSp>
        <p:nvCxnSpPr>
          <p:cNvPr id="33" name="Straight Arrow Connector 32"/>
          <p:cNvCxnSpPr/>
          <p:nvPr/>
        </p:nvCxnSpPr>
        <p:spPr>
          <a:xfrm>
            <a:off x="989013" y="2806700"/>
            <a:ext cx="1633537" cy="107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66800" y="2873375"/>
            <a:ext cx="1676400" cy="12779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295400" y="4343400"/>
            <a:ext cx="16637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38138" y="4953000"/>
            <a:ext cx="1936750" cy="3810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43" name="Straight Arrow Connector 42"/>
          <p:cNvCxnSpPr/>
          <p:nvPr/>
        </p:nvCxnSpPr>
        <p:spPr>
          <a:xfrm flipV="1">
            <a:off x="1319213" y="4522788"/>
            <a:ext cx="1649412" cy="4302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626225" y="1600200"/>
            <a:ext cx="2136775" cy="3587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1</a:t>
            </a:r>
          </a:p>
        </p:txBody>
      </p:sp>
      <p:sp>
        <p:nvSpPr>
          <p:cNvPr id="13" name="Rectangle 12"/>
          <p:cNvSpPr/>
          <p:nvPr/>
        </p:nvSpPr>
        <p:spPr>
          <a:xfrm>
            <a:off x="6451600" y="4953000"/>
            <a:ext cx="2082800" cy="38100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Collection Period 2</a:t>
            </a:r>
          </a:p>
        </p:txBody>
      </p:sp>
      <p:cxnSp>
        <p:nvCxnSpPr>
          <p:cNvPr id="15" name="Straight Arrow Connector 14"/>
          <p:cNvCxnSpPr>
            <a:stCxn id="12" idx="2"/>
          </p:cNvCxnSpPr>
          <p:nvPr/>
        </p:nvCxnSpPr>
        <p:spPr>
          <a:xfrm flipH="1">
            <a:off x="6451600" y="1958975"/>
            <a:ext cx="1243013" cy="1327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799263" y="4343400"/>
            <a:ext cx="574675"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2" idx="2"/>
          </p:cNvCxnSpPr>
          <p:nvPr/>
        </p:nvCxnSpPr>
        <p:spPr>
          <a:xfrm flipH="1">
            <a:off x="6702425" y="1958975"/>
            <a:ext cx="992188" cy="1828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702425" y="4648200"/>
            <a:ext cx="650875"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126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Submitting the Portfolio</a:t>
            </a:r>
          </a:p>
        </p:txBody>
      </p:sp>
      <p:sp>
        <p:nvSpPr>
          <p:cNvPr id="3" name="Content Placeholder 2"/>
          <p:cNvSpPr>
            <a:spLocks noGrp="1"/>
          </p:cNvSpPr>
          <p:nvPr>
            <p:ph idx="1"/>
          </p:nvPr>
        </p:nvSpPr>
        <p:spPr/>
        <p:txBody>
          <a:bodyPr>
            <a:normAutofit lnSpcReduction="10000"/>
          </a:bodyPr>
          <a:lstStyle/>
          <a:p>
            <a:pPr lvl="1">
              <a:buFont typeface="Wingdings" pitchFamily="2" charset="2"/>
              <a:buChar char="ü"/>
            </a:pPr>
            <a:r>
              <a:rPr lang="en-US" dirty="0" smtClean="0"/>
              <a:t>Review each entry before submitting the portfolio</a:t>
            </a:r>
          </a:p>
          <a:p>
            <a:pPr lvl="1">
              <a:buFont typeface="Wingdings" pitchFamily="2" charset="2"/>
              <a:buChar char="ü"/>
            </a:pPr>
            <a:r>
              <a:rPr lang="en-US" dirty="0" smtClean="0"/>
              <a:t>All 4 pieces of evidence align to the standard and element</a:t>
            </a:r>
          </a:p>
          <a:p>
            <a:pPr lvl="1">
              <a:buFont typeface="Wingdings" pitchFamily="2" charset="2"/>
              <a:buChar char="ü"/>
            </a:pPr>
            <a:r>
              <a:rPr lang="en-US" dirty="0" smtClean="0"/>
              <a:t>Primary and Secondary Evidence for each collection period   (4 pieces of evidence)</a:t>
            </a:r>
          </a:p>
          <a:p>
            <a:pPr lvl="1">
              <a:buFont typeface="Wingdings" pitchFamily="2" charset="2"/>
              <a:buChar char="ü"/>
            </a:pPr>
            <a:r>
              <a:rPr lang="en-US" dirty="0" smtClean="0"/>
              <a:t>Documentation is clear and concise </a:t>
            </a:r>
          </a:p>
          <a:p>
            <a:pPr lvl="1">
              <a:buFont typeface="Wingdings" pitchFamily="2" charset="2"/>
              <a:buChar char="ü"/>
            </a:pPr>
            <a:r>
              <a:rPr lang="en-US" dirty="0" smtClean="0"/>
              <a:t>Entry Sheets have been filled out correctly</a:t>
            </a:r>
          </a:p>
          <a:p>
            <a:pPr lvl="1">
              <a:buFont typeface="Wingdings" pitchFamily="2" charset="2"/>
              <a:buChar char="ü"/>
            </a:pPr>
            <a:r>
              <a:rPr lang="en-US" dirty="0" smtClean="0"/>
              <a:t>SDIF has been completed correctly and placed under the clear vinyl overlay on the front of the binder</a:t>
            </a:r>
          </a:p>
          <a:p>
            <a:pPr lvl="1">
              <a:buFont typeface="Wingdings" pitchFamily="2" charset="2"/>
              <a:buChar char="ü"/>
            </a:pPr>
            <a:r>
              <a:rPr lang="en-US" dirty="0" smtClean="0"/>
              <a:t>Validation Form and Release to Use Portfolio for Training have been signed and placed behind the Student Information tab</a:t>
            </a:r>
            <a:endParaRPr lang="en-US" dirty="0"/>
          </a:p>
        </p:txBody>
      </p:sp>
      <p:sp>
        <p:nvSpPr>
          <p:cNvPr id="2" name="Slide Number Placeholder 1"/>
          <p:cNvSpPr>
            <a:spLocks noGrp="1"/>
          </p:cNvSpPr>
          <p:nvPr>
            <p:ph type="sldNum" sz="quarter" idx="4"/>
          </p:nvPr>
        </p:nvSpPr>
        <p:spPr/>
        <p:txBody>
          <a:bodyPr/>
          <a:lstStyle/>
          <a:p>
            <a:fld id="{D86320BF-B789-4E35-BF05-E3B98CFB65D0}" type="slidenum">
              <a:rPr lang="en-US" smtClean="0"/>
              <a:pPr/>
              <a:t>77</a:t>
            </a:fld>
            <a:endParaRPr lang="en-US" dirty="0"/>
          </a:p>
        </p:txBody>
      </p:sp>
    </p:spTree>
    <p:extLst>
      <p:ext uri="{BB962C8B-B14F-4D97-AF65-F5344CB8AC3E}">
        <p14:creationId xmlns:p14="http://schemas.microsoft.com/office/powerpoint/2010/main" val="27511296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Submitting the Portfolio</a:t>
            </a:r>
          </a:p>
        </p:txBody>
      </p:sp>
      <p:sp>
        <p:nvSpPr>
          <p:cNvPr id="81923" name="Content Placeholder 2"/>
          <p:cNvSpPr>
            <a:spLocks noGrp="1"/>
          </p:cNvSpPr>
          <p:nvPr>
            <p:ph idx="1"/>
          </p:nvPr>
        </p:nvSpPr>
        <p:spPr/>
        <p:txBody>
          <a:bodyPr/>
          <a:lstStyle/>
          <a:p>
            <a:r>
              <a:rPr lang="en-US" dirty="0" smtClean="0"/>
              <a:t>Check with your School Test Coordinator for information about portfolio review procedures and schedules within your school/system.</a:t>
            </a:r>
          </a:p>
          <a:p>
            <a:endParaRPr lang="en-US" dirty="0" smtClean="0"/>
          </a:p>
          <a:p>
            <a:r>
              <a:rPr lang="en-US" dirty="0" smtClean="0"/>
              <a:t>Follow the protocol determined by your system for the Portfolio Review Process.</a:t>
            </a:r>
          </a:p>
          <a:p>
            <a:endParaRPr lang="en-US" dirty="0" smtClean="0"/>
          </a:p>
          <a:p>
            <a:r>
              <a:rPr lang="en-US" dirty="0" smtClean="0"/>
              <a:t>Submit the binder to your School Test Coordinator by the date specified by your school system.</a:t>
            </a:r>
          </a:p>
        </p:txBody>
      </p:sp>
      <p:sp>
        <p:nvSpPr>
          <p:cNvPr id="2" name="Slide Number Placeholder 1"/>
          <p:cNvSpPr>
            <a:spLocks noGrp="1"/>
          </p:cNvSpPr>
          <p:nvPr>
            <p:ph type="sldNum" sz="quarter" idx="4"/>
          </p:nvPr>
        </p:nvSpPr>
        <p:spPr/>
        <p:txBody>
          <a:bodyPr/>
          <a:lstStyle/>
          <a:p>
            <a:fld id="{D86320BF-B789-4E35-BF05-E3B98CFB65D0}" type="slidenum">
              <a:rPr lang="en-US" smtClean="0"/>
              <a:pPr/>
              <a:t>78</a:t>
            </a:fld>
            <a:endParaRPr lang="en-US" dirty="0"/>
          </a:p>
        </p:txBody>
      </p:sp>
    </p:spTree>
    <p:extLst>
      <p:ext uri="{BB962C8B-B14F-4D97-AF65-F5344CB8AC3E}">
        <p14:creationId xmlns:p14="http://schemas.microsoft.com/office/powerpoint/2010/main" val="42366587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1154724"/>
            <a:ext cx="9144000" cy="609600"/>
          </a:xfrm>
        </p:spPr>
        <p:txBody>
          <a:bodyPr>
            <a:normAutofit/>
          </a:bodyPr>
          <a:lstStyle/>
          <a:p>
            <a:pPr algn="ctr" eaLnBrk="1" hangingPunct="1"/>
            <a:r>
              <a:rPr lang="en-US" sz="3200" dirty="0" smtClean="0">
                <a:latin typeface="Georgia" panose="02040502050405020303" pitchFamily="18" charset="0"/>
              </a:rPr>
              <a:t>Contact Information</a:t>
            </a:r>
          </a:p>
        </p:txBody>
      </p:sp>
      <p:sp>
        <p:nvSpPr>
          <p:cNvPr id="68611" name="Rectangle 3"/>
          <p:cNvSpPr>
            <a:spLocks noGrp="1" noChangeArrowheads="1"/>
          </p:cNvSpPr>
          <p:nvPr>
            <p:ph type="body" idx="4294967295"/>
          </p:nvPr>
        </p:nvSpPr>
        <p:spPr>
          <a:xfrm>
            <a:off x="445477" y="2016369"/>
            <a:ext cx="8458200" cy="4114800"/>
          </a:xfrm>
        </p:spPr>
        <p:txBody>
          <a:bodyPr/>
          <a:lstStyle/>
          <a:p>
            <a:pPr algn="ctr" eaLnBrk="1" hangingPunct="1">
              <a:buFont typeface="Arial" charset="0"/>
              <a:buNone/>
              <a:defRPr/>
            </a:pPr>
            <a:r>
              <a:rPr lang="en-US" dirty="0" smtClean="0"/>
              <a:t>Questions About Test Administration</a:t>
            </a:r>
            <a:r>
              <a:rPr lang="en-US" sz="2000" dirty="0" smtClean="0"/>
              <a:t> </a:t>
            </a:r>
          </a:p>
          <a:p>
            <a:pPr eaLnBrk="1" hangingPunct="1">
              <a:buFont typeface="Arial" charset="0"/>
              <a:buNone/>
              <a:defRPr/>
            </a:pPr>
            <a:endParaRPr lang="en-US" sz="2000" dirty="0" smtClean="0"/>
          </a:p>
          <a:p>
            <a:pPr eaLnBrk="1" hangingPunct="1">
              <a:buClr>
                <a:srgbClr val="CC6600"/>
              </a:buClr>
              <a:buFont typeface="Wingdings" pitchFamily="2" charset="2"/>
              <a:buChar char="Ø"/>
              <a:defRPr/>
            </a:pPr>
            <a:r>
              <a:rPr lang="en-US" sz="2800" b="1" dirty="0" smtClean="0"/>
              <a:t>Call:</a:t>
            </a:r>
            <a:r>
              <a:rPr lang="en-US" sz="2800" dirty="0" smtClean="0"/>
              <a:t>	GaDOE Assessment Administration Division </a:t>
            </a:r>
          </a:p>
          <a:p>
            <a:pPr marL="0" indent="0" eaLnBrk="1" hangingPunct="1">
              <a:buClr>
                <a:srgbClr val="CC6600"/>
              </a:buClr>
              <a:buFont typeface="Arial" charset="0"/>
              <a:buNone/>
              <a:defRPr/>
            </a:pPr>
            <a:r>
              <a:rPr lang="en-US" sz="2800" dirty="0" smtClean="0"/>
              <a:t>	</a:t>
            </a:r>
            <a:r>
              <a:rPr lang="en-US" sz="2800" dirty="0"/>
              <a:t> </a:t>
            </a:r>
            <a:r>
              <a:rPr lang="en-US" sz="2800" dirty="0" smtClean="0"/>
              <a:t>          Toll free  (800) 634-4106</a:t>
            </a:r>
          </a:p>
          <a:p>
            <a:pPr eaLnBrk="1" hangingPunct="1">
              <a:buClr>
                <a:srgbClr val="CC6600"/>
              </a:buClr>
              <a:buFont typeface="Wingdings" pitchFamily="2" charset="2"/>
              <a:buChar char="Ø"/>
              <a:defRPr/>
            </a:pPr>
            <a:endParaRPr lang="en-US" sz="1200" dirty="0" smtClean="0"/>
          </a:p>
          <a:p>
            <a:pPr eaLnBrk="1" hangingPunct="1">
              <a:buClr>
                <a:srgbClr val="CC6600"/>
              </a:buClr>
              <a:buFont typeface="Wingdings" pitchFamily="2" charset="2"/>
              <a:buChar char="Ø"/>
              <a:defRPr/>
            </a:pPr>
            <a:r>
              <a:rPr lang="en-US" sz="2800" b="1" dirty="0" smtClean="0"/>
              <a:t>Contact:</a:t>
            </a:r>
            <a:r>
              <a:rPr lang="en-US" sz="2800" dirty="0" smtClean="0"/>
              <a:t>  	Deborah Houston, Assessment Specialist  			(404) 657-0251</a:t>
            </a:r>
            <a:r>
              <a:rPr lang="en-US" sz="2400" dirty="0" smtClean="0"/>
              <a:t> </a:t>
            </a:r>
            <a:endParaRPr lang="en-US" sz="1200" dirty="0" smtClean="0"/>
          </a:p>
          <a:p>
            <a:pPr eaLnBrk="1" hangingPunct="1">
              <a:buClr>
                <a:srgbClr val="CC6600"/>
              </a:buClr>
              <a:buFont typeface="Wingdings" pitchFamily="2" charset="2"/>
              <a:buChar char="Ø"/>
              <a:defRPr/>
            </a:pPr>
            <a:endParaRPr lang="en-US" sz="1200" dirty="0" smtClean="0"/>
          </a:p>
          <a:p>
            <a:pPr eaLnBrk="1" hangingPunct="1">
              <a:buClr>
                <a:srgbClr val="CC6600"/>
              </a:buClr>
              <a:buFont typeface="Wingdings" pitchFamily="2" charset="2"/>
              <a:buChar char="Ø"/>
              <a:defRPr/>
            </a:pPr>
            <a:r>
              <a:rPr lang="en-US" sz="2800" b="1" dirty="0" smtClean="0"/>
              <a:t>Email:</a:t>
            </a:r>
            <a:r>
              <a:rPr lang="en-US" sz="2800" dirty="0" smtClean="0"/>
              <a:t> 	dhouston@doe.k12.ga.us</a:t>
            </a:r>
          </a:p>
          <a:p>
            <a:pPr eaLnBrk="1" hangingPunct="1">
              <a:buFont typeface="Arial" charset="0"/>
              <a:buNone/>
              <a:defRPr/>
            </a:pPr>
            <a:endParaRPr lang="en-US" sz="2400" dirty="0" smtClean="0"/>
          </a:p>
          <a:p>
            <a:pPr eaLnBrk="1" hangingPunct="1">
              <a:defRPr/>
            </a:pPr>
            <a:endParaRPr lang="en-US" sz="2400" dirty="0" smtClean="0"/>
          </a:p>
        </p:txBody>
      </p:sp>
      <p:sp>
        <p:nvSpPr>
          <p:cNvPr id="4" name="Slide Number Placeholder 3"/>
          <p:cNvSpPr>
            <a:spLocks noGrp="1"/>
          </p:cNvSpPr>
          <p:nvPr>
            <p:ph type="sldNum" sz="quarter" idx="4294967295"/>
          </p:nvPr>
        </p:nvSpPr>
        <p:spPr>
          <a:xfrm>
            <a:off x="6455664" y="6356350"/>
            <a:ext cx="2057400" cy="365125"/>
          </a:xfrm>
          <a:prstGeom prst="rect">
            <a:avLst/>
          </a:prstGeom>
        </p:spPr>
        <p:txBody>
          <a:bodyPr/>
          <a:lstStyle/>
          <a:p>
            <a:pPr>
              <a:defRPr/>
            </a:pPr>
            <a:fld id="{3D45E90E-7AA7-4135-BF48-E71B508DA412}" type="slidenum">
              <a:rPr lang="en-US" smtClean="0"/>
              <a:pPr>
                <a:defRPr/>
              </a:pPr>
              <a:t>79</a:t>
            </a:fld>
            <a:endParaRPr lang="en-US" dirty="0"/>
          </a:p>
        </p:txBody>
      </p:sp>
    </p:spTree>
    <p:extLst>
      <p:ext uri="{BB962C8B-B14F-4D97-AF65-F5344CB8AC3E}">
        <p14:creationId xmlns:p14="http://schemas.microsoft.com/office/powerpoint/2010/main" val="288941849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5"/>
          <p:cNvSpPr>
            <a:spLocks noGrp="1"/>
          </p:cNvSpPr>
          <p:nvPr>
            <p:ph type="body" idx="1"/>
          </p:nvPr>
        </p:nvSpPr>
        <p:spPr>
          <a:xfrm>
            <a:off x="685800" y="2514600"/>
            <a:ext cx="7772400" cy="1500188"/>
          </a:xfrm>
        </p:spPr>
        <p:txBody>
          <a:bodyPr/>
          <a:lstStyle/>
          <a:p>
            <a:pPr algn="ctr"/>
            <a:r>
              <a:rPr lang="en-US" sz="4400" b="1" dirty="0" smtClean="0">
                <a:latin typeface="Georgia" pitchFamily="18" charset="0"/>
              </a:rPr>
              <a:t>GAA Blueprint and </a:t>
            </a:r>
          </a:p>
          <a:p>
            <a:pPr algn="ctr"/>
            <a:r>
              <a:rPr lang="en-US" sz="4400" b="1" dirty="0" smtClean="0">
                <a:latin typeface="Georgia" pitchFamily="18" charset="0"/>
              </a:rPr>
              <a:t>Portfolio Components</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2422CBAF-3407-4E68-B5DA-EBC37C88E876}" type="slidenum">
              <a:rPr lang="en-US" smtClean="0"/>
              <a:pPr>
                <a:defRPr/>
              </a:pPr>
              <a:t>8</a:t>
            </a:fld>
            <a:endParaRPr lang="en-US" dirty="0"/>
          </a:p>
        </p:txBody>
      </p:sp>
    </p:spTree>
    <p:extLst>
      <p:ext uri="{BB962C8B-B14F-4D97-AF65-F5344CB8AC3E}">
        <p14:creationId xmlns:p14="http://schemas.microsoft.com/office/powerpoint/2010/main" val="13359099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pPr>
              <a:defRPr/>
            </a:pPr>
            <a:fld id="{B4DFF5A2-4CC2-43DC-8B3B-CF2A7B3CCB2C}" type="slidenum">
              <a:rPr lang="en-US" smtClean="0"/>
              <a:pPr>
                <a:defRPr/>
              </a:pPr>
              <a:t>80</a:t>
            </a:fld>
            <a:endParaRPr lang="en-US" dirty="0"/>
          </a:p>
        </p:txBody>
      </p:sp>
      <p:sp>
        <p:nvSpPr>
          <p:cNvPr id="69635" name="Rectangle 3"/>
          <p:cNvSpPr>
            <a:spLocks noGrp="1"/>
          </p:cNvSpPr>
          <p:nvPr>
            <p:ph type="body" idx="4294967295"/>
          </p:nvPr>
        </p:nvSpPr>
        <p:spPr>
          <a:xfrm>
            <a:off x="436037" y="1902106"/>
            <a:ext cx="8229600" cy="3962400"/>
          </a:xfrm>
        </p:spPr>
        <p:txBody>
          <a:bodyPr>
            <a:normAutofit fontScale="92500" lnSpcReduction="10000"/>
          </a:bodyPr>
          <a:lstStyle/>
          <a:p>
            <a:pPr marL="457200" indent="-457200" algn="ctr" eaLnBrk="1" hangingPunct="1">
              <a:buFont typeface="Arial" charset="0"/>
              <a:buNone/>
              <a:defRPr/>
            </a:pPr>
            <a:r>
              <a:rPr lang="en-US" dirty="0" smtClean="0"/>
              <a:t>For information about access to the </a:t>
            </a:r>
          </a:p>
          <a:p>
            <a:pPr marL="457200" indent="-457200" algn="ctr" eaLnBrk="1" hangingPunct="1">
              <a:buFont typeface="Arial" charset="0"/>
              <a:buNone/>
              <a:defRPr/>
            </a:pPr>
            <a:r>
              <a:rPr lang="en-US" dirty="0" smtClean="0"/>
              <a:t>state-mandated content standards for students </a:t>
            </a:r>
            <a:br>
              <a:rPr lang="en-US" dirty="0" smtClean="0"/>
            </a:br>
            <a:r>
              <a:rPr lang="en-US" dirty="0" smtClean="0"/>
              <a:t>with significant cognitive disabilities</a:t>
            </a:r>
          </a:p>
          <a:p>
            <a:pPr marL="457200" indent="-457200" algn="ctr" eaLnBrk="1" hangingPunct="1">
              <a:buFont typeface="Arial" charset="0"/>
              <a:buNone/>
              <a:defRPr/>
            </a:pPr>
            <a:endParaRPr lang="en-US" dirty="0" smtClean="0"/>
          </a:p>
          <a:p>
            <a:pPr eaLnBrk="1" hangingPunct="1">
              <a:buClr>
                <a:srgbClr val="CC6600"/>
              </a:buClr>
              <a:buFont typeface="Wingdings" pitchFamily="2" charset="2"/>
              <a:buChar char="Ø"/>
              <a:defRPr/>
            </a:pPr>
            <a:r>
              <a:rPr lang="en-US" b="1" dirty="0"/>
              <a:t>Contact:</a:t>
            </a:r>
            <a:r>
              <a:rPr lang="en-US" dirty="0"/>
              <a:t>  	Kayse Harshaw</a:t>
            </a:r>
          </a:p>
          <a:p>
            <a:pPr marL="0" indent="0" eaLnBrk="1" hangingPunct="1">
              <a:buClr>
                <a:srgbClr val="CC6600"/>
              </a:buClr>
              <a:buNone/>
              <a:defRPr/>
            </a:pPr>
            <a:r>
              <a:rPr lang="en-US" dirty="0"/>
              <a:t>		Division for Special Education Services</a:t>
            </a:r>
          </a:p>
          <a:p>
            <a:pPr eaLnBrk="1" hangingPunct="1">
              <a:buClr>
                <a:srgbClr val="CC6600"/>
              </a:buClr>
              <a:buFont typeface="Wingdings" pitchFamily="2" charset="2"/>
              <a:buChar char="Ø"/>
              <a:defRPr/>
            </a:pPr>
            <a:r>
              <a:rPr lang="en-US" b="1" dirty="0"/>
              <a:t>Call:</a:t>
            </a:r>
            <a:r>
              <a:rPr lang="en-US" dirty="0"/>
              <a:t> 	(404) 463-5281  </a:t>
            </a:r>
          </a:p>
          <a:p>
            <a:pPr eaLnBrk="1" hangingPunct="1">
              <a:buClr>
                <a:srgbClr val="CC6600"/>
              </a:buClr>
              <a:buFont typeface="Wingdings" pitchFamily="2" charset="2"/>
              <a:buChar char="Ø"/>
              <a:defRPr/>
            </a:pPr>
            <a:r>
              <a:rPr lang="en-US" b="1" dirty="0"/>
              <a:t>E-Mail:</a:t>
            </a:r>
            <a:r>
              <a:rPr lang="en-US" dirty="0"/>
              <a:t>	</a:t>
            </a:r>
            <a:r>
              <a:rPr lang="en-US" dirty="0" smtClean="0">
                <a:hlinkClick r:id="rId3"/>
              </a:rPr>
              <a:t>sharshaw@doe.k12.ga.us</a:t>
            </a:r>
            <a:endParaRPr lang="en-US" dirty="0" smtClean="0"/>
          </a:p>
          <a:p>
            <a:pPr marL="1371600" lvl="3" indent="0">
              <a:buClr>
                <a:srgbClr val="CC6600"/>
              </a:buClr>
              <a:buNone/>
              <a:defRPr/>
            </a:pPr>
            <a:r>
              <a:rPr lang="en-US" dirty="0" smtClean="0"/>
              <a:t>         </a:t>
            </a:r>
            <a:r>
              <a:rPr lang="en-US" sz="2800" dirty="0" smtClean="0">
                <a:hlinkClick r:id="rId4"/>
              </a:rPr>
              <a:t>kharshaw@doe.k12.ga.us</a:t>
            </a:r>
            <a:endParaRPr lang="en-US" sz="2800" dirty="0" smtClean="0"/>
          </a:p>
          <a:p>
            <a:pPr marL="1371600" lvl="3" indent="0">
              <a:buClr>
                <a:srgbClr val="CC6600"/>
              </a:buClr>
              <a:buNone/>
              <a:defRPr/>
            </a:pPr>
            <a:endParaRPr lang="en-US" sz="2800" dirty="0" smtClean="0"/>
          </a:p>
          <a:p>
            <a:pPr marL="1371600" lvl="3" indent="0">
              <a:buClr>
                <a:srgbClr val="CC6600"/>
              </a:buClr>
              <a:buNone/>
              <a:defRPr/>
            </a:pPr>
            <a:endParaRPr lang="en-US" sz="2800" dirty="0" smtClean="0"/>
          </a:p>
          <a:p>
            <a:pPr marL="1371600" lvl="3" indent="0">
              <a:buClr>
                <a:srgbClr val="CC6600"/>
              </a:buClr>
              <a:buNone/>
              <a:defRPr/>
            </a:pPr>
            <a:endParaRPr lang="en-US" sz="2800" dirty="0" smtClean="0"/>
          </a:p>
          <a:p>
            <a:pPr marL="457200" indent="-457200" eaLnBrk="1" hangingPunct="1">
              <a:buFont typeface="Wingdings" pitchFamily="2" charset="2"/>
              <a:buChar char="v"/>
              <a:defRPr/>
            </a:pPr>
            <a:endParaRPr lang="en-US" dirty="0" smtClean="0"/>
          </a:p>
          <a:p>
            <a:pPr marL="457200" indent="-457200" eaLnBrk="1" hangingPunct="1">
              <a:buFont typeface="Wingdings" pitchFamily="2" charset="2"/>
              <a:buChar char="v"/>
              <a:defRPr/>
            </a:pPr>
            <a:endParaRPr lang="en-US" dirty="0" smtClean="0"/>
          </a:p>
          <a:p>
            <a:pPr marL="457200" indent="-457200" eaLnBrk="1" hangingPunct="1">
              <a:defRPr/>
            </a:pPr>
            <a:endParaRPr lang="en-US" dirty="0" smtClean="0"/>
          </a:p>
          <a:p>
            <a:pPr marL="457200" indent="-457200" eaLnBrk="1" hangingPunct="1">
              <a:defRPr/>
            </a:pPr>
            <a:endParaRPr lang="en-US" dirty="0" smtClean="0"/>
          </a:p>
        </p:txBody>
      </p:sp>
      <p:sp>
        <p:nvSpPr>
          <p:cNvPr id="55298" name="Rectangle 2"/>
          <p:cNvSpPr>
            <a:spLocks noGrp="1"/>
          </p:cNvSpPr>
          <p:nvPr>
            <p:ph type="title" idx="4294967295"/>
          </p:nvPr>
        </p:nvSpPr>
        <p:spPr>
          <a:xfrm>
            <a:off x="0" y="947740"/>
            <a:ext cx="9144000" cy="990600"/>
          </a:xfrm>
        </p:spPr>
        <p:txBody>
          <a:bodyPr>
            <a:normAutofit/>
          </a:bodyPr>
          <a:lstStyle/>
          <a:p>
            <a:pPr algn="ctr" eaLnBrk="1" hangingPunct="1"/>
            <a:r>
              <a:rPr lang="en-US" sz="3200" dirty="0" smtClean="0">
                <a:latin typeface="Georgia" panose="02040502050405020303" pitchFamily="18" charset="0"/>
              </a:rPr>
              <a:t>Contact Information</a:t>
            </a:r>
          </a:p>
        </p:txBody>
      </p:sp>
    </p:spTree>
    <p:extLst>
      <p:ext uri="{BB962C8B-B14F-4D97-AF65-F5344CB8AC3E}">
        <p14:creationId xmlns:p14="http://schemas.microsoft.com/office/powerpoint/2010/main" val="425059365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0" y="894072"/>
            <a:ext cx="9144000" cy="1143000"/>
          </a:xfrm>
        </p:spPr>
        <p:txBody>
          <a:bodyPr>
            <a:normAutofit/>
          </a:bodyPr>
          <a:lstStyle/>
          <a:p>
            <a:pPr algn="ctr" eaLnBrk="1" hangingPunct="1"/>
            <a:r>
              <a:rPr lang="en-US" sz="3200" dirty="0" smtClean="0">
                <a:latin typeface="Georgia" panose="02040502050405020303" pitchFamily="18" charset="0"/>
              </a:rPr>
              <a:t>Contact Information</a:t>
            </a:r>
          </a:p>
        </p:txBody>
      </p:sp>
      <p:sp>
        <p:nvSpPr>
          <p:cNvPr id="56323" name="Rectangle 3"/>
          <p:cNvSpPr>
            <a:spLocks noGrp="1" noChangeArrowheads="1"/>
          </p:cNvSpPr>
          <p:nvPr>
            <p:ph type="body" idx="4294967295"/>
          </p:nvPr>
        </p:nvSpPr>
        <p:spPr>
          <a:xfrm>
            <a:off x="523961" y="2373923"/>
            <a:ext cx="8534400" cy="3352800"/>
          </a:xfrm>
        </p:spPr>
        <p:txBody>
          <a:bodyPr>
            <a:normAutofit lnSpcReduction="10000"/>
          </a:bodyPr>
          <a:lstStyle/>
          <a:p>
            <a:pPr eaLnBrk="1" hangingPunct="1">
              <a:lnSpc>
                <a:spcPct val="90000"/>
              </a:lnSpc>
              <a:buNone/>
            </a:pPr>
            <a:r>
              <a:rPr lang="en-US" sz="2800" dirty="0"/>
              <a:t>Questions About Materials, Distribution, or Collection</a:t>
            </a:r>
          </a:p>
          <a:p>
            <a:pPr eaLnBrk="1" hangingPunct="1">
              <a:lnSpc>
                <a:spcPct val="90000"/>
              </a:lnSpc>
              <a:buNone/>
            </a:pPr>
            <a:endParaRPr lang="en-US" sz="3600" dirty="0"/>
          </a:p>
          <a:p>
            <a:pPr eaLnBrk="1" hangingPunct="1">
              <a:lnSpc>
                <a:spcPct val="90000"/>
              </a:lnSpc>
              <a:buClr>
                <a:srgbClr val="CC6600"/>
              </a:buClr>
              <a:buFont typeface="Wingdings" pitchFamily="2" charset="2"/>
              <a:buChar char="Ø"/>
            </a:pPr>
            <a:r>
              <a:rPr lang="en-US" sz="2800" b="1" dirty="0"/>
              <a:t>Call:</a:t>
            </a:r>
            <a:r>
              <a:rPr lang="en-US" sz="2800" dirty="0"/>
              <a:t>	Questar’s GAA Customer Service 				Toll free  (866) 997-0698</a:t>
            </a:r>
          </a:p>
          <a:p>
            <a:pPr eaLnBrk="1" hangingPunct="1">
              <a:lnSpc>
                <a:spcPct val="90000"/>
              </a:lnSpc>
              <a:buNone/>
            </a:pPr>
            <a:endParaRPr lang="en-US" sz="2800" dirty="0"/>
          </a:p>
          <a:p>
            <a:pPr eaLnBrk="1" hangingPunct="1">
              <a:lnSpc>
                <a:spcPct val="90000"/>
              </a:lnSpc>
              <a:buClr>
                <a:srgbClr val="CC6600"/>
              </a:buClr>
              <a:buFont typeface="Wingdings" pitchFamily="2" charset="2"/>
              <a:buChar char="Ø"/>
            </a:pPr>
            <a:r>
              <a:rPr lang="en-US" sz="2800" b="1" dirty="0"/>
              <a:t>Email:</a:t>
            </a:r>
            <a:r>
              <a:rPr lang="en-US" sz="2800" dirty="0"/>
              <a:t>	Questar’s GAA Customer Service 				</a:t>
            </a:r>
            <a:r>
              <a:rPr lang="en-US" sz="2800" dirty="0" smtClean="0"/>
              <a:t>GA@QuestarAI.com</a:t>
            </a:r>
            <a:endParaRPr lang="en-US" sz="2800" dirty="0"/>
          </a:p>
        </p:txBody>
      </p:sp>
      <p:sp>
        <p:nvSpPr>
          <p:cNvPr id="4" name="Slide Number Placeholder 3"/>
          <p:cNvSpPr>
            <a:spLocks noGrp="1"/>
          </p:cNvSpPr>
          <p:nvPr>
            <p:ph type="sldNum" sz="quarter" idx="4294967295"/>
          </p:nvPr>
        </p:nvSpPr>
        <p:spPr>
          <a:xfrm>
            <a:off x="6455664" y="6355080"/>
            <a:ext cx="2057400" cy="365125"/>
          </a:xfrm>
          <a:prstGeom prst="rect">
            <a:avLst/>
          </a:prstGeom>
        </p:spPr>
        <p:txBody>
          <a:bodyPr/>
          <a:lstStyle/>
          <a:p>
            <a:pPr>
              <a:defRPr/>
            </a:pPr>
            <a:fld id="{0BC007DC-B3C2-4442-BA4E-5ACF30B7760D}" type="slidenum">
              <a:rPr lang="en-US" smtClean="0"/>
              <a:pPr>
                <a:defRPr/>
              </a:pPr>
              <a:t>81</a:t>
            </a:fld>
            <a:endParaRPr lang="en-US" dirty="0"/>
          </a:p>
        </p:txBody>
      </p:sp>
    </p:spTree>
    <p:extLst>
      <p:ext uri="{BB962C8B-B14F-4D97-AF65-F5344CB8AC3E}">
        <p14:creationId xmlns:p14="http://schemas.microsoft.com/office/powerpoint/2010/main" val="361143070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457950" y="6356351"/>
            <a:ext cx="2057400" cy="365125"/>
          </a:xfrm>
          <a:prstGeom prst="rect">
            <a:avLst/>
          </a:prstGeom>
        </p:spPr>
        <p:txBody>
          <a:bodyPr/>
          <a:lstStyle/>
          <a:p>
            <a:pPr>
              <a:defRPr/>
            </a:pPr>
            <a:fld id="{8A09669B-4FA0-413A-AFA7-5B107AF457D8}" type="slidenum">
              <a:rPr lang="en-US" smtClean="0"/>
              <a:pPr>
                <a:defRPr/>
              </a:pPr>
              <a:t>82</a:t>
            </a:fld>
            <a:endParaRPr lang="en-US" dirty="0"/>
          </a:p>
        </p:txBody>
      </p:sp>
      <p:sp>
        <p:nvSpPr>
          <p:cNvPr id="5" name="Title 4"/>
          <p:cNvSpPr>
            <a:spLocks noGrp="1"/>
          </p:cNvSpPr>
          <p:nvPr>
            <p:ph type="title" idx="4294967295"/>
          </p:nvPr>
        </p:nvSpPr>
        <p:spPr>
          <a:xfrm>
            <a:off x="0" y="800326"/>
            <a:ext cx="9143999" cy="1325562"/>
          </a:xfrm>
        </p:spPr>
        <p:txBody>
          <a:bodyPr>
            <a:noAutofit/>
          </a:bodyPr>
          <a:lstStyle/>
          <a:p>
            <a:pPr algn="ctr"/>
            <a:r>
              <a:rPr lang="en-US" sz="3200" dirty="0" smtClean="0">
                <a:latin typeface="Georgia" panose="02040502050405020303" pitchFamily="18" charset="0"/>
              </a:rPr>
              <a:t>Questions &amp; Answers</a:t>
            </a:r>
            <a:endParaRPr lang="en-US" sz="3200" dirty="0">
              <a:latin typeface="Georgia" panose="02040502050405020303" pitchFamily="18" charset="0"/>
            </a:endParaRPr>
          </a:p>
        </p:txBody>
      </p:sp>
      <p:sp>
        <p:nvSpPr>
          <p:cNvPr id="7" name="Content Placeholder 6"/>
          <p:cNvSpPr txBox="1">
            <a:spLocks noGrp="1"/>
          </p:cNvSpPr>
          <p:nvPr>
            <p:ph idx="4294967295"/>
          </p:nvPr>
        </p:nvSpPr>
        <p:spPr>
          <a:xfrm>
            <a:off x="914400" y="2244725"/>
            <a:ext cx="8229600" cy="1589088"/>
          </a:xfrm>
          <a:prstGeom prst="rect">
            <a:avLst/>
          </a:prstGeom>
          <a:noFill/>
        </p:spPr>
        <p:txBody>
          <a:bodyPr wrap="square" rtlCol="0">
            <a:spAutoFit/>
          </a:bodyPr>
          <a:lstStyle/>
          <a:p>
            <a:r>
              <a:rPr lang="en-US" sz="3600" dirty="0" smtClean="0">
                <a:latin typeface="+mn-lt"/>
              </a:rPr>
              <a:t>Please use the link below to submit any questions you may have related to Sessions 1 - </a:t>
            </a:r>
            <a:r>
              <a:rPr lang="en-US" sz="3600" dirty="0"/>
              <a:t>4</a:t>
            </a:r>
            <a:r>
              <a:rPr lang="en-US" sz="3600" dirty="0" smtClean="0">
                <a:latin typeface="+mn-lt"/>
              </a:rPr>
              <a:t>.</a:t>
            </a:r>
            <a:endParaRPr lang="en-US" sz="3600" dirty="0">
              <a:latin typeface="+mn-lt"/>
            </a:endParaRPr>
          </a:p>
        </p:txBody>
      </p:sp>
      <p:sp>
        <p:nvSpPr>
          <p:cNvPr id="3" name="Rectangle 2"/>
          <p:cNvSpPr/>
          <p:nvPr/>
        </p:nvSpPr>
        <p:spPr>
          <a:xfrm>
            <a:off x="261257" y="4572000"/>
            <a:ext cx="8740239" cy="461665"/>
          </a:xfrm>
          <a:prstGeom prst="rect">
            <a:avLst/>
          </a:prstGeom>
        </p:spPr>
        <p:txBody>
          <a:bodyPr wrap="square">
            <a:spAutoFit/>
          </a:bodyPr>
          <a:lstStyle/>
          <a:p>
            <a:pPr lvl="0" algn="ctr"/>
            <a:r>
              <a:rPr lang="en-US" sz="2400" u="sng" dirty="0">
                <a:hlinkClick r:id="rId3"/>
              </a:rPr>
              <a:t>2015 GAA Fall Training Questions and Answers for Sessions 1–4</a:t>
            </a:r>
            <a:endParaRPr lang="en-US" sz="2400" dirty="0"/>
          </a:p>
        </p:txBody>
      </p:sp>
    </p:spTree>
    <p:extLst>
      <p:ext uri="{BB962C8B-B14F-4D97-AF65-F5344CB8AC3E}">
        <p14:creationId xmlns:p14="http://schemas.microsoft.com/office/powerpoint/2010/main" val="12400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2015-2016 GAA Blueprint</a:t>
            </a:r>
          </a:p>
        </p:txBody>
      </p:sp>
      <p:sp>
        <p:nvSpPr>
          <p:cNvPr id="14339" name="Content Placeholder 2"/>
          <p:cNvSpPr>
            <a:spLocks noGrp="1"/>
          </p:cNvSpPr>
          <p:nvPr>
            <p:ph idx="1"/>
          </p:nvPr>
        </p:nvSpPr>
        <p:spPr/>
        <p:txBody>
          <a:bodyPr/>
          <a:lstStyle/>
          <a:p>
            <a:r>
              <a:rPr lang="en-US" dirty="0" smtClean="0"/>
              <a:t>The Blueprint outlines the requirements of the  2015-2016 GAA.</a:t>
            </a:r>
          </a:p>
          <a:p>
            <a:r>
              <a:rPr lang="en-US" dirty="0" smtClean="0"/>
              <a:t>The Blueprint identifies the content areas and standards that are eligible for assessment on the GAA</a:t>
            </a:r>
          </a:p>
          <a:p>
            <a:r>
              <a:rPr lang="en-US" dirty="0" smtClean="0"/>
              <a:t>The Blueprint, by grade, can be found in Appendix D of the </a:t>
            </a:r>
            <a:r>
              <a:rPr lang="en-US" i="1" dirty="0" smtClean="0"/>
              <a:t>GAA Examiner’s Manual</a:t>
            </a:r>
            <a:r>
              <a:rPr lang="en-US" dirty="0" smtClean="0"/>
              <a:t>, 2015-2016.</a:t>
            </a:r>
          </a:p>
          <a:p>
            <a:pPr marL="0" indent="0">
              <a:buNone/>
            </a:pPr>
            <a:r>
              <a:rPr lang="en-US" b="1" dirty="0" smtClean="0"/>
              <a:t>Note:  Do not use Blueprints from previous years!</a:t>
            </a:r>
            <a:endParaRPr lang="en-US" b="1" dirty="0"/>
          </a:p>
        </p:txBody>
      </p:sp>
      <p:sp>
        <p:nvSpPr>
          <p:cNvPr id="4" name="Slide Number Placeholder 3"/>
          <p:cNvSpPr>
            <a:spLocks noGrp="1"/>
          </p:cNvSpPr>
          <p:nvPr>
            <p:ph type="sldNum" sz="quarter" idx="4"/>
          </p:nvPr>
        </p:nvSpPr>
        <p:spPr/>
        <p:txBody>
          <a:bodyPr/>
          <a:lstStyle/>
          <a:p>
            <a:fld id="{17D5C542-2033-4BF8-9111-B1F945AD5FFA}" type="slidenum">
              <a:rPr lang="en-US" smtClean="0"/>
              <a:pPr/>
              <a:t>9</a:t>
            </a:fld>
            <a:endParaRPr lang="en-US" dirty="0"/>
          </a:p>
        </p:txBody>
      </p:sp>
    </p:spTree>
    <p:extLst>
      <p:ext uri="{BB962C8B-B14F-4D97-AF65-F5344CB8AC3E}">
        <p14:creationId xmlns:p14="http://schemas.microsoft.com/office/powerpoint/2010/main" val="2829647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ssion 1 -  The Basic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861535-7753-48C9-B868-0900BA82A391}"/>
</file>

<file path=customXml/itemProps2.xml><?xml version="1.0" encoding="utf-8"?>
<ds:datastoreItem xmlns:ds="http://schemas.openxmlformats.org/officeDocument/2006/customXml" ds:itemID="{9471DE5C-A70D-4DF6-BCD4-5875D293D459}"/>
</file>

<file path=customXml/itemProps3.xml><?xml version="1.0" encoding="utf-8"?>
<ds:datastoreItem xmlns:ds="http://schemas.openxmlformats.org/officeDocument/2006/customXml" ds:itemID="{759AC933-011D-45F1-B4B4-722E2E1CE80B}"/>
</file>

<file path=docProps/app.xml><?xml version="1.0" encoding="utf-8"?>
<Properties xmlns="http://schemas.openxmlformats.org/officeDocument/2006/extended-properties" xmlns:vt="http://schemas.openxmlformats.org/officeDocument/2006/docPropsVTypes">
  <Template>Session 1 -  The Basics</Template>
  <TotalTime>1733</TotalTime>
  <Words>6979</Words>
  <Application>Microsoft Office PowerPoint</Application>
  <PresentationFormat>On-screen Show (4:3)</PresentationFormat>
  <Paragraphs>1277</Paragraphs>
  <Slides>82</Slides>
  <Notes>82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Session 1 -  The Basics</vt:lpstr>
      <vt:lpstr>Georgia Alternate Assessment     Understanding the Basics  of the GAA   Session 3    </vt:lpstr>
      <vt:lpstr>2015-2016 GAA </vt:lpstr>
      <vt:lpstr>PowerPoint Presentation</vt:lpstr>
      <vt:lpstr>Overview of this Presentation</vt:lpstr>
      <vt:lpstr> Overview of the GAA</vt:lpstr>
      <vt:lpstr>Overview of the GAA</vt:lpstr>
      <vt:lpstr>Overview of the GAA</vt:lpstr>
      <vt:lpstr>PowerPoint Presentation</vt:lpstr>
      <vt:lpstr>2015-2016 GAA Blueprint</vt:lpstr>
      <vt:lpstr>Content Standards and Elements/Indicators</vt:lpstr>
      <vt:lpstr>PowerPoint Presentation</vt:lpstr>
      <vt:lpstr>PowerPoint Presentation</vt:lpstr>
      <vt:lpstr>PowerPoint Presentation</vt:lpstr>
      <vt:lpstr>PowerPoint Presentation</vt:lpstr>
      <vt:lpstr>PowerPoint Presentation</vt:lpstr>
      <vt:lpstr>Portfolio Components </vt:lpstr>
      <vt:lpstr>Terminology for the GAA</vt:lpstr>
      <vt:lpstr>Terminology for the GAA</vt:lpstr>
      <vt:lpstr>Entry and Entry Sheet</vt:lpstr>
      <vt:lpstr>Assessment Task</vt:lpstr>
      <vt:lpstr>Entry Evidence</vt:lpstr>
      <vt:lpstr>Collection Periods</vt:lpstr>
      <vt:lpstr>Collection Periods</vt:lpstr>
      <vt:lpstr>Collection Period Label</vt:lpstr>
      <vt:lpstr>PowerPoint Presentation</vt:lpstr>
      <vt:lpstr>Primary and Secondary  Types of Evidence</vt:lpstr>
      <vt:lpstr>Primary Evidence</vt:lpstr>
      <vt:lpstr>Student Work Sample Primary Evidence</vt:lpstr>
      <vt:lpstr>Student Work Sample Primary Evidence</vt:lpstr>
      <vt:lpstr>Permanent Product Primary Evidence</vt:lpstr>
      <vt:lpstr>PowerPoint Presentation</vt:lpstr>
      <vt:lpstr>Series of Captioned Photos Primary Evidence</vt:lpstr>
      <vt:lpstr>A series of captioned photos was submitted as Secondary Evidence for this student. The photos clearly depict the student in the process of the task and show her response at each phase. The captions describe each step of the task and annotate the student’s success. The teacher has provided information about the setting and interactions with the paraprofessional as well as the level of prompting required for the student.</vt:lpstr>
      <vt:lpstr>Media–Audio/Video Accompanied by a Script  Primary Evidence </vt:lpstr>
      <vt:lpstr>PowerPoint Presentation</vt:lpstr>
      <vt:lpstr>Secondary Evidence</vt:lpstr>
      <vt:lpstr>Data Sheet Secondary Evidence</vt:lpstr>
      <vt:lpstr>          Data Sheet  This data sheet was submitted as Secondary Evidence for this student. It includes the student’s name, a description of the task, and the dates on which the tasks were completed. The collection period label has been affixed so as to clearly depict the type of evidence and collection period. A key has been provided for prompting and accuracy so that the student’s achievement/progress can be evaluated. </vt:lpstr>
      <vt:lpstr>Interview Form  Secondary Evidence</vt:lpstr>
      <vt:lpstr>PowerPoint Presentation</vt:lpstr>
      <vt:lpstr>Observation Form  Secondary Evidence</vt:lpstr>
      <vt:lpstr>Observation Form  All necessary information has been completed for this observation. The teacher described the task and clearly evaluated the student’s performance. Further, the teacher provided the setting in which the task was completed, the interactions that took place, and the type and frequency of prompting necessary for the student to complete the task.</vt:lpstr>
      <vt:lpstr>PowerPoint Presentation</vt:lpstr>
      <vt:lpstr>Alignment</vt:lpstr>
      <vt:lpstr>Alignment–Prerequisite Skills</vt:lpstr>
      <vt:lpstr>Alignment - Choosing the Best Standard and  Indicator for Assessment</vt:lpstr>
      <vt:lpstr>Alignment - the Intent of the  Standard and Indicator</vt:lpstr>
      <vt:lpstr>Effective  Evidence Documentation</vt:lpstr>
      <vt:lpstr>Effective Documentation</vt:lpstr>
      <vt:lpstr>Completing the Entry Sheet  and the  Student Demographic Information Form (SDIF)</vt:lpstr>
      <vt:lpstr>PowerPoint Presentation</vt:lpstr>
      <vt:lpstr>Completing the Entry Sheet</vt:lpstr>
      <vt:lpstr>Completing the Entry Sheet  </vt:lpstr>
      <vt:lpstr>Completing the Entry Sheet </vt:lpstr>
      <vt:lpstr>PowerPoint Presentation</vt:lpstr>
      <vt:lpstr>Completing the Entry Sheet</vt:lpstr>
      <vt:lpstr>Completing the Entry Sheet</vt:lpstr>
      <vt:lpstr>Completing the Entry Sheet </vt:lpstr>
      <vt:lpstr>PowerPoint Presentation</vt:lpstr>
      <vt:lpstr>Student Demographic  Information Form</vt:lpstr>
      <vt:lpstr>PowerPoint Presentation</vt:lpstr>
      <vt:lpstr>PowerPoint Presentation</vt:lpstr>
      <vt:lpstr>PowerPoint Presentation</vt:lpstr>
      <vt:lpstr>PowerPoint Presentation</vt:lpstr>
      <vt:lpstr>Organizing and Submitting the Portfolio</vt:lpstr>
      <vt:lpstr>Organize the Portfolio</vt:lpstr>
      <vt:lpstr>Organize the Portfolio</vt:lpstr>
      <vt:lpstr>Student Demographic  Information Form</vt:lpstr>
      <vt:lpstr>Divider 1 Student Information</vt:lpstr>
      <vt:lpstr>Divider 1  Student Information</vt:lpstr>
      <vt:lpstr>Divider 2  English Language Arts (Grades K, 3-8, HS)</vt:lpstr>
      <vt:lpstr>Divider 3  Mathematics  (Grades K, 3-8, HS)</vt:lpstr>
      <vt:lpstr>Divider 4 Science (Grades 3-8)</vt:lpstr>
      <vt:lpstr>Divider 4 Science (High School)</vt:lpstr>
      <vt:lpstr>Divider 5 Social Studies (Grades 3-8)</vt:lpstr>
      <vt:lpstr>Divider 5   Social Studies (High School)</vt:lpstr>
      <vt:lpstr>Submitting the Portfolio</vt:lpstr>
      <vt:lpstr>Submitting the Portfolio</vt:lpstr>
      <vt:lpstr>Contact Information</vt:lpstr>
      <vt:lpstr>Contact Information</vt:lpstr>
      <vt:lpstr>Contact Information</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Alternate Assessment     Understanding the Basics of the GAA    Session 1  Recording:</dc:title>
  <dc:creator>Adam Johnson</dc:creator>
  <cp:lastModifiedBy>Windows User</cp:lastModifiedBy>
  <cp:revision>135</cp:revision>
  <dcterms:created xsi:type="dcterms:W3CDTF">2015-07-08T13:32:58Z</dcterms:created>
  <dcterms:modified xsi:type="dcterms:W3CDTF">2015-08-20T15:06:27Z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