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4"/>
  </p:notesMasterIdLst>
  <p:sldIdLst>
    <p:sldId id="257" r:id="rId5"/>
    <p:sldId id="703" r:id="rId6"/>
    <p:sldId id="342" r:id="rId7"/>
    <p:sldId id="343" r:id="rId8"/>
    <p:sldId id="353" r:id="rId9"/>
    <p:sldId id="355" r:id="rId10"/>
    <p:sldId id="352" r:id="rId11"/>
    <p:sldId id="356" r:id="rId12"/>
    <p:sldId id="357" r:id="rId13"/>
    <p:sldId id="358" r:id="rId14"/>
    <p:sldId id="359" r:id="rId15"/>
    <p:sldId id="360" r:id="rId16"/>
    <p:sldId id="361" r:id="rId17"/>
    <p:sldId id="365"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3" r:id="rId38"/>
    <p:sldId id="284" r:id="rId39"/>
    <p:sldId id="285" r:id="rId40"/>
    <p:sldId id="286" r:id="rId41"/>
    <p:sldId id="287" r:id="rId42"/>
    <p:sldId id="288" r:id="rId43"/>
    <p:sldId id="294" r:id="rId44"/>
    <p:sldId id="366" r:id="rId45"/>
    <p:sldId id="295" r:id="rId46"/>
    <p:sldId id="297" r:id="rId47"/>
    <p:sldId id="298" r:id="rId48"/>
    <p:sldId id="299" r:id="rId49"/>
    <p:sldId id="300" r:id="rId50"/>
    <p:sldId id="367" r:id="rId51"/>
    <p:sldId id="301" r:id="rId52"/>
    <p:sldId id="302" r:id="rId53"/>
    <p:sldId id="397" r:id="rId54"/>
    <p:sldId id="398" r:id="rId55"/>
    <p:sldId id="399" r:id="rId56"/>
    <p:sldId id="400" r:id="rId57"/>
    <p:sldId id="401" r:id="rId58"/>
    <p:sldId id="402" r:id="rId59"/>
    <p:sldId id="403" r:id="rId60"/>
    <p:sldId id="404" r:id="rId61"/>
    <p:sldId id="405" r:id="rId62"/>
    <p:sldId id="406" r:id="rId63"/>
    <p:sldId id="368" r:id="rId64"/>
    <p:sldId id="303" r:id="rId65"/>
    <p:sldId id="304" r:id="rId66"/>
    <p:sldId id="305" r:id="rId67"/>
    <p:sldId id="306" r:id="rId68"/>
    <p:sldId id="307" r:id="rId69"/>
    <p:sldId id="308" r:id="rId70"/>
    <p:sldId id="309" r:id="rId71"/>
    <p:sldId id="310" r:id="rId72"/>
    <p:sldId id="311" r:id="rId73"/>
    <p:sldId id="312" r:id="rId74"/>
    <p:sldId id="346" r:id="rId75"/>
    <p:sldId id="349" r:id="rId76"/>
    <p:sldId id="350" r:id="rId77"/>
    <p:sldId id="345" r:id="rId78"/>
    <p:sldId id="315" r:id="rId79"/>
    <p:sldId id="344" r:id="rId80"/>
    <p:sldId id="369" r:id="rId81"/>
    <p:sldId id="316" r:id="rId82"/>
    <p:sldId id="317" r:id="rId83"/>
    <p:sldId id="320" r:id="rId84"/>
    <p:sldId id="321" r:id="rId85"/>
    <p:sldId id="322" r:id="rId86"/>
    <p:sldId id="323" r:id="rId87"/>
    <p:sldId id="324" r:id="rId88"/>
    <p:sldId id="325" r:id="rId89"/>
    <p:sldId id="326" r:id="rId90"/>
    <p:sldId id="331" r:id="rId91"/>
    <p:sldId id="332" r:id="rId92"/>
    <p:sldId id="333" r:id="rId93"/>
    <p:sldId id="334" r:id="rId94"/>
    <p:sldId id="351" r:id="rId95"/>
    <p:sldId id="370" r:id="rId96"/>
    <p:sldId id="371" r:id="rId97"/>
    <p:sldId id="372" r:id="rId98"/>
    <p:sldId id="373" r:id="rId99"/>
    <p:sldId id="376" r:id="rId100"/>
    <p:sldId id="377" r:id="rId101"/>
    <p:sldId id="378" r:id="rId102"/>
    <p:sldId id="374" r:id="rId103"/>
    <p:sldId id="379" r:id="rId104"/>
    <p:sldId id="380" r:id="rId105"/>
    <p:sldId id="382" r:id="rId106"/>
    <p:sldId id="383" r:id="rId107"/>
    <p:sldId id="384" r:id="rId108"/>
    <p:sldId id="385" r:id="rId109"/>
    <p:sldId id="386" r:id="rId110"/>
    <p:sldId id="387" r:id="rId111"/>
    <p:sldId id="388" r:id="rId112"/>
    <p:sldId id="389" r:id="rId113"/>
    <p:sldId id="390" r:id="rId114"/>
    <p:sldId id="391" r:id="rId115"/>
    <p:sldId id="407" r:id="rId116"/>
    <p:sldId id="392" r:id="rId117"/>
    <p:sldId id="393" r:id="rId118"/>
    <p:sldId id="395" r:id="rId119"/>
    <p:sldId id="416" r:id="rId120"/>
    <p:sldId id="394" r:id="rId121"/>
    <p:sldId id="417" r:id="rId122"/>
    <p:sldId id="408" r:id="rId123"/>
    <p:sldId id="409" r:id="rId124"/>
    <p:sldId id="410" r:id="rId125"/>
    <p:sldId id="411" r:id="rId126"/>
    <p:sldId id="412" r:id="rId127"/>
    <p:sldId id="413" r:id="rId128"/>
    <p:sldId id="414" r:id="rId129"/>
    <p:sldId id="396" r:id="rId130"/>
    <p:sldId id="415" r:id="rId131"/>
    <p:sldId id="339" r:id="rId132"/>
    <p:sldId id="340"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Blessing" initials="JB" lastIdx="4" clrIdx="0">
    <p:extLst>
      <p:ext uri="{19B8F6BF-5375-455C-9EA6-DF929625EA0E}">
        <p15:presenceInfo xmlns:p15="http://schemas.microsoft.com/office/powerpoint/2012/main" userId="S-1-5-21-4138756018-1546103158-1358996498-32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D5"/>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12" d="100"/>
        <a:sy n="112" d="100"/>
      </p:scale>
      <p:origin x="0" y="-268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5CF12AC-6C19-48A8-9FE9-2034596E8212}" type="slidenum">
              <a:rPr lang="en-US">
                <a:solidFill>
                  <a:srgbClr val="000000"/>
                </a:solidFill>
                <a:latin typeface="Arial" pitchFamily="34" charset="0"/>
              </a:rPr>
              <a:pPr/>
              <a:t>1</a:t>
            </a:fld>
            <a:endParaRPr lang="en-US">
              <a:solidFill>
                <a:srgbClr val="000000"/>
              </a:solidFill>
              <a:latin typeface="Arial" pitchFamily="34" charset="0"/>
            </a:endParaRPr>
          </a:p>
        </p:txBody>
      </p:sp>
    </p:spTree>
    <p:extLst>
      <p:ext uri="{BB962C8B-B14F-4D97-AF65-F5344CB8AC3E}">
        <p14:creationId xmlns:p14="http://schemas.microsoft.com/office/powerpoint/2010/main" val="336602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23</a:t>
            </a:fld>
            <a:endParaRPr lang="en-US"/>
          </a:p>
        </p:txBody>
      </p:sp>
    </p:spTree>
    <p:extLst>
      <p:ext uri="{BB962C8B-B14F-4D97-AF65-F5344CB8AC3E}">
        <p14:creationId xmlns:p14="http://schemas.microsoft.com/office/powerpoint/2010/main" val="279871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24</a:t>
            </a:fld>
            <a:endParaRPr lang="en-US"/>
          </a:p>
        </p:txBody>
      </p:sp>
    </p:spTree>
    <p:extLst>
      <p:ext uri="{BB962C8B-B14F-4D97-AF65-F5344CB8AC3E}">
        <p14:creationId xmlns:p14="http://schemas.microsoft.com/office/powerpoint/2010/main" val="279871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25</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26</a:t>
            </a:fld>
            <a:endParaRPr lang="en-US"/>
          </a:p>
        </p:txBody>
      </p:sp>
    </p:spTree>
    <p:extLst>
      <p:ext uri="{BB962C8B-B14F-4D97-AF65-F5344CB8AC3E}">
        <p14:creationId xmlns:p14="http://schemas.microsoft.com/office/powerpoint/2010/main" val="279871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27</a:t>
            </a:fld>
            <a:endParaRPr lang="en-US"/>
          </a:p>
        </p:txBody>
      </p:sp>
    </p:spTree>
    <p:extLst>
      <p:ext uri="{BB962C8B-B14F-4D97-AF65-F5344CB8AC3E}">
        <p14:creationId xmlns:p14="http://schemas.microsoft.com/office/powerpoint/2010/main" val="3153324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7426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29</a:t>
            </a:fld>
            <a:endParaRPr lang="en-US"/>
          </a:p>
        </p:txBody>
      </p:sp>
    </p:spTree>
    <p:extLst>
      <p:ext uri="{BB962C8B-B14F-4D97-AF65-F5344CB8AC3E}">
        <p14:creationId xmlns:p14="http://schemas.microsoft.com/office/powerpoint/2010/main" val="3645446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30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31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32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15</a:t>
            </a:fld>
            <a:endParaRPr lang="en-US"/>
          </a:p>
        </p:txBody>
      </p:sp>
    </p:spTree>
    <p:extLst>
      <p:ext uri="{BB962C8B-B14F-4D97-AF65-F5344CB8AC3E}">
        <p14:creationId xmlns:p14="http://schemas.microsoft.com/office/powerpoint/2010/main" val="297426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33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34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35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36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74262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38</a:t>
            </a:fld>
            <a:endParaRPr lang="en-US"/>
          </a:p>
        </p:txBody>
      </p:sp>
    </p:spTree>
    <p:extLst>
      <p:ext uri="{BB962C8B-B14F-4D97-AF65-F5344CB8AC3E}">
        <p14:creationId xmlns:p14="http://schemas.microsoft.com/office/powerpoint/2010/main" val="1918277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39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40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pPr/>
              <a:t>41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63816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42</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16</a:t>
            </a:fld>
            <a:endParaRPr lang="en-US"/>
          </a:p>
        </p:txBody>
      </p:sp>
    </p:spTree>
    <p:extLst>
      <p:ext uri="{BB962C8B-B14F-4D97-AF65-F5344CB8AC3E}">
        <p14:creationId xmlns:p14="http://schemas.microsoft.com/office/powerpoint/2010/main" val="366564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974262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44</a:t>
            </a:fld>
            <a:endParaRPr lang="en-US"/>
          </a:p>
        </p:txBody>
      </p:sp>
    </p:spTree>
    <p:extLst>
      <p:ext uri="{BB962C8B-B14F-4D97-AF65-F5344CB8AC3E}">
        <p14:creationId xmlns:p14="http://schemas.microsoft.com/office/powerpoint/2010/main" val="2692473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45</a:t>
            </a:fld>
            <a:endParaRPr lang="en-US"/>
          </a:p>
        </p:txBody>
      </p:sp>
    </p:spTree>
    <p:extLst>
      <p:ext uri="{BB962C8B-B14F-4D97-AF65-F5344CB8AC3E}">
        <p14:creationId xmlns:p14="http://schemas.microsoft.com/office/powerpoint/2010/main" val="2692473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46</a:t>
            </a:fld>
            <a:endParaRPr lang="en-US"/>
          </a:p>
        </p:txBody>
      </p:sp>
    </p:spTree>
    <p:extLst>
      <p:ext uri="{BB962C8B-B14F-4D97-AF65-F5344CB8AC3E}">
        <p14:creationId xmlns:p14="http://schemas.microsoft.com/office/powerpoint/2010/main" val="1959570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47</a:t>
            </a:fld>
            <a:endParaRPr lang="en-US"/>
          </a:p>
        </p:txBody>
      </p:sp>
    </p:spTree>
    <p:extLst>
      <p:ext uri="{BB962C8B-B14F-4D97-AF65-F5344CB8AC3E}">
        <p14:creationId xmlns:p14="http://schemas.microsoft.com/office/powerpoint/2010/main" val="377589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48</a:t>
            </a:fld>
            <a:endParaRPr lang="en-US"/>
          </a:p>
        </p:txBody>
      </p:sp>
    </p:spTree>
    <p:extLst>
      <p:ext uri="{BB962C8B-B14F-4D97-AF65-F5344CB8AC3E}">
        <p14:creationId xmlns:p14="http://schemas.microsoft.com/office/powerpoint/2010/main" val="749041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49</a:t>
            </a:fld>
            <a:endParaRPr lang="en-US"/>
          </a:p>
        </p:txBody>
      </p:sp>
    </p:spTree>
    <p:extLst>
      <p:ext uri="{BB962C8B-B14F-4D97-AF65-F5344CB8AC3E}">
        <p14:creationId xmlns:p14="http://schemas.microsoft.com/office/powerpoint/2010/main" val="3687603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974262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60</a:t>
            </a:fld>
            <a:endParaRPr lang="en-US"/>
          </a:p>
        </p:txBody>
      </p:sp>
    </p:spTree>
    <p:extLst>
      <p:ext uri="{BB962C8B-B14F-4D97-AF65-F5344CB8AC3E}">
        <p14:creationId xmlns:p14="http://schemas.microsoft.com/office/powerpoint/2010/main" val="2766384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61</a:t>
            </a:fld>
            <a:endParaRPr lang="en-US"/>
          </a:p>
        </p:txBody>
      </p:sp>
    </p:spTree>
    <p:extLst>
      <p:ext uri="{BB962C8B-B14F-4D97-AF65-F5344CB8AC3E}">
        <p14:creationId xmlns:p14="http://schemas.microsoft.com/office/powerpoint/2010/main" val="154443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17</a:t>
            </a:fld>
            <a:endParaRPr lang="en-US"/>
          </a:p>
        </p:txBody>
      </p:sp>
    </p:spTree>
    <p:extLst>
      <p:ext uri="{BB962C8B-B14F-4D97-AF65-F5344CB8AC3E}">
        <p14:creationId xmlns:p14="http://schemas.microsoft.com/office/powerpoint/2010/main" val="145367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62</a:t>
            </a:fld>
            <a:endParaRPr lang="en-US"/>
          </a:p>
        </p:txBody>
      </p:sp>
    </p:spTree>
    <p:extLst>
      <p:ext uri="{BB962C8B-B14F-4D97-AF65-F5344CB8AC3E}">
        <p14:creationId xmlns:p14="http://schemas.microsoft.com/office/powerpoint/2010/main" val="1544431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63</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64</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65</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66</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67</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68</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69</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974262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53768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18</a:t>
            </a:fld>
            <a:endParaRPr lang="en-US"/>
          </a:p>
        </p:txBody>
      </p:sp>
    </p:spTree>
    <p:extLst>
      <p:ext uri="{BB962C8B-B14F-4D97-AF65-F5344CB8AC3E}">
        <p14:creationId xmlns:p14="http://schemas.microsoft.com/office/powerpoint/2010/main" val="3153324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75</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76</a:t>
            </a:fld>
            <a:endParaRPr lang="en-US"/>
          </a:p>
        </p:txBody>
      </p:sp>
    </p:spTree>
    <p:extLst>
      <p:ext uri="{BB962C8B-B14F-4D97-AF65-F5344CB8AC3E}">
        <p14:creationId xmlns:p14="http://schemas.microsoft.com/office/powerpoint/2010/main" val="1495616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77</a:t>
            </a:fld>
            <a:endParaRPr lang="en-US"/>
          </a:p>
        </p:txBody>
      </p:sp>
    </p:spTree>
    <p:extLst>
      <p:ext uri="{BB962C8B-B14F-4D97-AF65-F5344CB8AC3E}">
        <p14:creationId xmlns:p14="http://schemas.microsoft.com/office/powerpoint/2010/main" val="3969471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78</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79</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80</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81</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82</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83</a:t>
            </a:fld>
            <a:endParaRPr lang="en-US"/>
          </a:p>
        </p:txBody>
      </p:sp>
    </p:spTree>
    <p:extLst>
      <p:ext uri="{BB962C8B-B14F-4D97-AF65-F5344CB8AC3E}">
        <p14:creationId xmlns:p14="http://schemas.microsoft.com/office/powerpoint/2010/main" val="10721034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84</a:t>
            </a:fld>
            <a:endParaRPr lang="en-US"/>
          </a:p>
        </p:txBody>
      </p:sp>
    </p:spTree>
    <p:extLst>
      <p:ext uri="{BB962C8B-B14F-4D97-AF65-F5344CB8AC3E}">
        <p14:creationId xmlns:p14="http://schemas.microsoft.com/office/powerpoint/2010/main" val="297426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742620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85</a:t>
            </a:fld>
            <a:endParaRPr lang="en-US"/>
          </a:p>
        </p:txBody>
      </p:sp>
    </p:spTree>
    <p:extLst>
      <p:ext uri="{BB962C8B-B14F-4D97-AF65-F5344CB8AC3E}">
        <p14:creationId xmlns:p14="http://schemas.microsoft.com/office/powerpoint/2010/main" val="780895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86</a:t>
            </a:fld>
            <a:endParaRPr lang="en-US"/>
          </a:p>
        </p:txBody>
      </p:sp>
    </p:spTree>
    <p:extLst>
      <p:ext uri="{BB962C8B-B14F-4D97-AF65-F5344CB8AC3E}">
        <p14:creationId xmlns:p14="http://schemas.microsoft.com/office/powerpoint/2010/main" val="3856379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87</a:t>
            </a:fld>
            <a:endParaRPr lang="en-US">
              <a:solidFill>
                <a:prstClr val="black"/>
              </a:solidFill>
            </a:endParaRPr>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88</a:t>
            </a:fld>
            <a:endParaRPr lang="en-US">
              <a:solidFill>
                <a:prstClr val="black"/>
              </a:solidFill>
            </a:endParaRPr>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7822942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2632C-B671-49FC-ADF7-0DF5D24DFC0E}" type="slidenum">
              <a:rPr lang="en-US" smtClean="0">
                <a:solidFill>
                  <a:prstClr val="black"/>
                </a:solidFill>
              </a:rPr>
              <a:pPr/>
              <a:t>90</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22942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120000"/>
              </a:lnSpc>
              <a:spcAft>
                <a:spcPts val="588"/>
              </a:spcAft>
              <a:defRPr/>
            </a:pPr>
            <a:endParaRPr lang="en-US"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744E1B-AAB7-49DE-87CF-A7D5A4B77FBF}" type="slidenum">
              <a:rPr lang="en-US" smtClean="0"/>
              <a:pPr fontAlgn="base">
                <a:spcBef>
                  <a:spcPct val="0"/>
                </a:spcBef>
                <a:spcAft>
                  <a:spcPct val="0"/>
                </a:spcAft>
                <a:defRPr/>
              </a:pPr>
              <a:t>101</a:t>
            </a:fld>
            <a:endParaRPr lang="en-US" dirty="0"/>
          </a:p>
        </p:txBody>
      </p:sp>
    </p:spTree>
    <p:extLst>
      <p:ext uri="{BB962C8B-B14F-4D97-AF65-F5344CB8AC3E}">
        <p14:creationId xmlns:p14="http://schemas.microsoft.com/office/powerpoint/2010/main" val="349029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20</a:t>
            </a:fld>
            <a:endParaRPr lang="en-US"/>
          </a:p>
        </p:txBody>
      </p:sp>
    </p:spTree>
    <p:extLst>
      <p:ext uri="{BB962C8B-B14F-4D97-AF65-F5344CB8AC3E}">
        <p14:creationId xmlns:p14="http://schemas.microsoft.com/office/powerpoint/2010/main" val="16464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21</a:t>
            </a:fld>
            <a:endParaRPr lang="en-US"/>
          </a:p>
        </p:txBody>
      </p:sp>
    </p:spTree>
    <p:extLst>
      <p:ext uri="{BB962C8B-B14F-4D97-AF65-F5344CB8AC3E}">
        <p14:creationId xmlns:p14="http://schemas.microsoft.com/office/powerpoint/2010/main" val="62762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2632C-B671-49FC-ADF7-0DF5D24DFC0E}" type="slidenum">
              <a:rPr lang="en-US" smtClean="0"/>
              <a:pPr/>
              <a:t>22</a:t>
            </a:fld>
            <a:endParaRPr lang="en-US"/>
          </a:p>
        </p:txBody>
      </p:sp>
    </p:spTree>
    <p:extLst>
      <p:ext uri="{BB962C8B-B14F-4D97-AF65-F5344CB8AC3E}">
        <p14:creationId xmlns:p14="http://schemas.microsoft.com/office/powerpoint/2010/main" val="2798715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0A5ED72-11D1-4A15-8861-2A903B503F32}" type="datetime1">
              <a:rPr lang="en-US" smtClean="0"/>
              <a:t>8/14/2018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F8586CA-2092-4734-B574-1FAD7BBDE1F7}" type="datetime1">
              <a:rPr lang="en-US" smtClean="0"/>
              <a:t>8/14/2018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9610255-0629-4AF3-8E22-1D70CE892135}" type="datetime1">
              <a:rPr lang="en-US" smtClean="0"/>
              <a:t>8/14/2018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F836BE1-4778-4619-B805-F8BE143244E4}" type="datetime1">
              <a:rPr lang="en-US" smtClean="0"/>
              <a:t>8/14/2018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0FD79F3-0DFF-4838-B4A5-4EE816989FC9}" type="datetime1">
              <a:rPr lang="en-US" smtClean="0"/>
              <a:t>8/14/2018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C7F9DED-965A-4951-A6F4-6A6DDBEEDBF7}" type="datetime1">
              <a:rPr lang="en-US" smtClean="0"/>
              <a:t>8/14/2018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8EC367F-FC7E-4504-BC22-7D071FF5427A}" type="datetime1">
              <a:rPr lang="en-US" smtClean="0"/>
              <a:t>8/14/2018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EFC5C19-BDE9-4EF4-8CCC-BAE5D6B8E976}" type="datetime1">
              <a:rPr lang="en-US" smtClean="0"/>
              <a:t>8/14/2018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9FA9BF5-B117-4A3E-87DD-4539EE73732E}" type="datetime1">
              <a:rPr lang="en-US" smtClean="0"/>
              <a:t>8/14/2018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stretch>
            <a:fillRect/>
          </a:stretch>
        </p:blipFill>
        <p:spPr>
          <a:xfrm>
            <a:off x="179262" y="1474405"/>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F5316A6-1C97-4BEF-8F57-F6A035C507BF}" type="datetime1">
              <a:rPr lang="en-US" smtClean="0"/>
              <a:t>8/14/2018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DED28D6-D4BE-4C91-BF6E-579A1643B17F}" type="datetime1">
              <a:rPr lang="en-US" smtClean="0"/>
              <a:t>8/14/2018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3983" y="6356351"/>
            <a:ext cx="5511067"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www.gadoe.org/Curriculum-Instruction-and-Assessment/Assessment/Pages/GeorgiaFIP.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11.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www.gadoe.org/Curriculum-Instruction-and-Assessment/Assessment/Pages/GeorgiaFIP.aspx"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www.gadoe.org/Curriculum-Instruction-and-Assessment/Assessment/Pages/GeorgiaFIP.aspx"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mailto:jblessing@doe.k12.ga.us" TargetMode="External"/><Relationship Id="rId2" Type="http://schemas.openxmlformats.org/officeDocument/2006/relationships/hyperlink" Target="mailto:kharris-wright@doe.k12.ga.us" TargetMode="External"/><Relationship Id="rId1" Type="http://schemas.openxmlformats.org/officeDocument/2006/relationships/slideLayout" Target="../slideLayouts/slideLayout2.xml"/><Relationship Id="rId5" Type="http://schemas.openxmlformats.org/officeDocument/2006/relationships/hyperlink" Target="mailto:e@doe.k12.ga.us" TargetMode="External"/><Relationship Id="rId4" Type="http://schemas.openxmlformats.org/officeDocument/2006/relationships/hyperlink" Target="mailto:gofar.support@doe.k12.ga.us" TargetMode="Externa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ttendee.gotowebinar.com/register/2630997576273478658" TargetMode="External"/><Relationship Id="rId2" Type="http://schemas.openxmlformats.org/officeDocument/2006/relationships/hyperlink" Target="https://attendee.gotowebinar.com/register/820543929001008130"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gadoe.org/Curriculum-Instruction-and-Assessment/Assessment/Pages/Georgia-Online-Formative-Assessment-Resource.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42.gif"/><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hyperlink" Target="http://www.gadoe.org/Curriculum-Instruction-and-Assessment/Assessment/Pages/GeorgiaFIP.asp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9.gif"/><Relationship Id="rId4" Type="http://schemas.openxmlformats.org/officeDocument/2006/relationships/slide" Target="slide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slide" Target="slide81.xml"/><Relationship Id="rId5" Type="http://schemas.openxmlformats.org/officeDocument/2006/relationships/image" Target="../media/image69.gif"/><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3" Type="http://schemas.openxmlformats.org/officeDocument/2006/relationships/slide" Target="slide80.xml"/><Relationship Id="rId7"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2.gif"/><Relationship Id="rId5" Type="http://schemas.openxmlformats.org/officeDocument/2006/relationships/image" Target="../media/image71.gif"/><Relationship Id="rId4" Type="http://schemas.openxmlformats.org/officeDocument/2006/relationships/image" Target="../media/image69.gif"/></Relationships>
</file>

<file path=ppt/slides/_rels/slide82.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69.gif"/><Relationship Id="rId5" Type="http://schemas.openxmlformats.org/officeDocument/2006/relationships/slide" Target="slide88.xml"/><Relationship Id="rId4" Type="http://schemas.openxmlformats.org/officeDocument/2006/relationships/slide" Target="slide7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gofar.gadoe.org/GOFARWeb/"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8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7.gif"/></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mailto:kharris-wright@doe.k12.ga.u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www.gadoe.org/Curriculum-Instruction-and-Assessment/Assessment/Pages/GeorgiaFIP.aspx"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hyperlink" Target="http://www.marzanocenter.com/essentials/mini-whitepaper-dl/?mkt_tok=3RkMMJWWfF9wsRokv63BZKXonjHpfsX54%2BwoXKe0lMI/0ER3fOvrPUfGjI4CSMNmI%2BSLDwEYGJlv6SgFQrbFMbRh0LgKXhY%3D" TargetMode="External"/><Relationship Id="rId2" Type="http://schemas.openxmlformats.org/officeDocument/2006/relationships/hyperlink" Target="http://www.dylanwiliamcenter.com/webinars/"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125" y="1527897"/>
            <a:ext cx="7226135" cy="5016758"/>
          </a:xfrm>
          <a:prstGeom prst="rect">
            <a:avLst/>
          </a:prstGeom>
        </p:spPr>
        <p:txBody>
          <a:bodyPr wrap="square">
            <a:spAutoFit/>
          </a:bodyPr>
          <a:lstStyle/>
          <a:p>
            <a:pPr algn="ctr"/>
            <a:r>
              <a:rPr lang="en-US" sz="3200" b="1" dirty="0">
                <a:latin typeface="Arial Rounded MT Bold" panose="020F0704030504030204" pitchFamily="34" charset="0"/>
              </a:rPr>
              <a:t>Introduction to the </a:t>
            </a:r>
          </a:p>
          <a:p>
            <a:pPr algn="ctr"/>
            <a:r>
              <a:rPr lang="en-US" sz="3200" b="1" dirty="0">
                <a:latin typeface="Arial Rounded MT Bold" panose="020F0704030504030204" pitchFamily="34" charset="0"/>
              </a:rPr>
              <a:t>Georgia Online Formative Assessment Resource (GOFAR) and </a:t>
            </a:r>
            <a:r>
              <a:rPr lang="en-US" sz="3200" b="1" dirty="0" err="1">
                <a:latin typeface="Arial Rounded MT Bold" panose="020F0704030504030204" pitchFamily="34" charset="0"/>
              </a:rPr>
              <a:t>TestPad</a:t>
            </a:r>
            <a:endParaRPr lang="en-US" sz="3200" b="1" dirty="0">
              <a:latin typeface="Arial Rounded MT Bold" panose="020F0704030504030204" pitchFamily="34" charset="0"/>
            </a:endParaRPr>
          </a:p>
          <a:p>
            <a:pPr algn="ctr"/>
            <a:endParaRPr lang="en-US" sz="3200" b="1" dirty="0">
              <a:latin typeface="Arial Rounded MT Bold" panose="020F0704030504030204" pitchFamily="34" charset="0"/>
            </a:endParaRPr>
          </a:p>
          <a:p>
            <a:pPr algn="ctr"/>
            <a:r>
              <a:rPr lang="en-US" sz="2800" b="1" dirty="0">
                <a:latin typeface="Arial Rounded MT Bold" panose="020F0704030504030204" pitchFamily="34" charset="0"/>
              </a:rPr>
              <a:t>GA FIP Online Professional Learning</a:t>
            </a:r>
          </a:p>
          <a:p>
            <a:pPr algn="ctr"/>
            <a:endParaRPr lang="en-US" sz="2800" b="1" dirty="0">
              <a:latin typeface="Arial Rounded MT Bold" panose="020F0704030504030204" pitchFamily="34" charset="0"/>
            </a:endParaRPr>
          </a:p>
          <a:p>
            <a:pPr algn="ctr"/>
            <a:r>
              <a:rPr lang="en-US" sz="2800" b="1" dirty="0">
                <a:latin typeface="Arial Rounded MT Bold" panose="020F0704030504030204" pitchFamily="34" charset="0"/>
              </a:rPr>
              <a:t>Fall 2018 Webinar</a:t>
            </a:r>
          </a:p>
          <a:p>
            <a:pPr algn="ctr"/>
            <a:r>
              <a:rPr lang="en-US" sz="2000" b="1" dirty="0">
                <a:latin typeface="Arial Rounded MT Bold" panose="020F0704030504030204" pitchFamily="34" charset="0"/>
              </a:rPr>
              <a:t>Joe Blessing</a:t>
            </a:r>
          </a:p>
          <a:p>
            <a:pPr algn="ctr"/>
            <a:r>
              <a:rPr lang="en-US" sz="2000" b="1" dirty="0">
                <a:latin typeface="Arial Rounded MT Bold" panose="020F0704030504030204" pitchFamily="34" charset="0"/>
              </a:rPr>
              <a:t>Kelli Harris-Wright</a:t>
            </a:r>
          </a:p>
          <a:p>
            <a:pPr algn="ctr"/>
            <a:endParaRPr lang="en-US" b="1" dirty="0">
              <a:latin typeface="Arial Rounded MT Bold" panose="020F0704030504030204" pitchFamily="34" charset="0"/>
            </a:endParaRPr>
          </a:p>
          <a:p>
            <a:pPr algn="ctr"/>
            <a:endParaRPr lang="en-US" b="1" dirty="0">
              <a:latin typeface="Arial Rounded MT Bold" panose="020F0704030504030204" pitchFamily="34" charset="0"/>
            </a:endParaRPr>
          </a:p>
        </p:txBody>
      </p:sp>
      <p:sp>
        <p:nvSpPr>
          <p:cNvPr id="3" name="Rectangle 2"/>
          <p:cNvSpPr/>
          <p:nvPr/>
        </p:nvSpPr>
        <p:spPr>
          <a:xfrm>
            <a:off x="609600" y="2166326"/>
            <a:ext cx="7696200" cy="584775"/>
          </a:xfrm>
          <a:prstGeom prst="rect">
            <a:avLst/>
          </a:prstGeom>
        </p:spPr>
        <p:txBody>
          <a:bodyPr wrap="square">
            <a:spAutoFit/>
          </a:bodyPr>
          <a:lstStyle/>
          <a:p>
            <a:endParaRPr lang="en-US" sz="3200" b="1">
              <a:latin typeface="+mj-lt"/>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a:t>
            </a:fld>
            <a:endParaRPr lang="en-US"/>
          </a:p>
        </p:txBody>
      </p:sp>
      <p:sp>
        <p:nvSpPr>
          <p:cNvPr id="4" name="Date Placeholder 3">
            <a:extLst>
              <a:ext uri="{FF2B5EF4-FFF2-40B4-BE49-F238E27FC236}">
                <a16:creationId xmlns:a16="http://schemas.microsoft.com/office/drawing/2014/main" id="{5B6BE186-FC4F-4A93-B948-150C68100695}"/>
              </a:ext>
            </a:extLst>
          </p:cNvPr>
          <p:cNvSpPr>
            <a:spLocks noGrp="1"/>
          </p:cNvSpPr>
          <p:nvPr>
            <p:ph type="dt" sz="half" idx="2"/>
          </p:nvPr>
        </p:nvSpPr>
        <p:spPr/>
        <p:txBody>
          <a:bodyPr/>
          <a:lstStyle/>
          <a:p>
            <a:fld id="{29E300B6-CDB0-48A0-9A6D-40C3EEE97CAB}" type="datetime1">
              <a:rPr lang="en-US" smtClean="0"/>
              <a:t>8/14/2018</a:t>
            </a:fld>
            <a:endParaRPr lang="en-US"/>
          </a:p>
        </p:txBody>
      </p:sp>
    </p:spTree>
    <p:extLst>
      <p:ext uri="{BB962C8B-B14F-4D97-AF65-F5344CB8AC3E}">
        <p14:creationId xmlns:p14="http://schemas.microsoft.com/office/powerpoint/2010/main" val="1682253460"/>
      </p:ext>
    </p:extLst>
  </p:cSld>
  <p:clrMapOvr>
    <a:masterClrMapping/>
  </p:clrMapOvr>
  <p:transition spd="med">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a:ln w="28575">
            <a:noFill/>
          </a:ln>
        </p:spPr>
        <p:txBody>
          <a:bodyPr/>
          <a:lstStyle/>
          <a:p>
            <a:r>
              <a:rPr lang="en-US"/>
              <a:t>Example of Rubric</a:t>
            </a:r>
            <a:br>
              <a:rPr lang="en-US"/>
            </a:br>
            <a:r>
              <a:rPr lang="en-US" sz="3200"/>
              <a:t>Mathematics—Grade 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2543014"/>
              </p:ext>
            </p:extLst>
          </p:nvPr>
        </p:nvGraphicFramePr>
        <p:xfrm>
          <a:off x="1905000" y="1371601"/>
          <a:ext cx="5257800" cy="4648199"/>
        </p:xfrm>
        <a:graphic>
          <a:graphicData uri="http://schemas.openxmlformats.org/drawingml/2006/table">
            <a:tbl>
              <a:tblPr firstRow="1" firstCol="1" bandRow="1"/>
              <a:tblGrid>
                <a:gridCol w="586876">
                  <a:extLst>
                    <a:ext uri="{9D8B030D-6E8A-4147-A177-3AD203B41FA5}">
                      <a16:colId xmlns:a16="http://schemas.microsoft.com/office/drawing/2014/main" val="20000"/>
                    </a:ext>
                  </a:extLst>
                </a:gridCol>
                <a:gridCol w="1009887">
                  <a:extLst>
                    <a:ext uri="{9D8B030D-6E8A-4147-A177-3AD203B41FA5}">
                      <a16:colId xmlns:a16="http://schemas.microsoft.com/office/drawing/2014/main" val="20001"/>
                    </a:ext>
                  </a:extLst>
                </a:gridCol>
                <a:gridCol w="3661037">
                  <a:extLst>
                    <a:ext uri="{9D8B030D-6E8A-4147-A177-3AD203B41FA5}">
                      <a16:colId xmlns:a16="http://schemas.microsoft.com/office/drawing/2014/main" val="20002"/>
                    </a:ext>
                  </a:extLst>
                </a:gridCol>
              </a:tblGrid>
              <a:tr h="113370">
                <a:tc gridSpan="3">
                  <a:txBody>
                    <a:bodyPr/>
                    <a:lstStyle/>
                    <a:p>
                      <a:pPr marL="0" marR="0" algn="ctr">
                        <a:spcBef>
                          <a:spcPts val="0"/>
                        </a:spcBef>
                        <a:spcAft>
                          <a:spcPts val="0"/>
                        </a:spcAft>
                      </a:pPr>
                      <a:r>
                        <a:rPr lang="en-US" sz="700" b="1">
                          <a:effectLst/>
                          <a:latin typeface="Verdana"/>
                          <a:ea typeface="Times New Roman"/>
                          <a:cs typeface="Times New Roman"/>
                        </a:rPr>
                        <a:t>Rubric</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3370">
                <a:tc>
                  <a:txBody>
                    <a:bodyPr/>
                    <a:lstStyle/>
                    <a:p>
                      <a:pPr marL="0" marR="0" algn="ctr">
                        <a:spcBef>
                          <a:spcPts val="0"/>
                        </a:spcBef>
                        <a:spcAft>
                          <a:spcPts val="0"/>
                        </a:spcAft>
                      </a:pPr>
                      <a:r>
                        <a:rPr lang="en-US" sz="700" b="1">
                          <a:effectLst/>
                          <a:latin typeface="Verdana"/>
                          <a:ea typeface="Times New Roman"/>
                          <a:cs typeface="Times New Roman"/>
                        </a:rPr>
                        <a:t>Score</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Verdana"/>
                          <a:ea typeface="Times New Roman"/>
                          <a:cs typeface="Times New Roman"/>
                        </a:rPr>
                        <a:t>Designation</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Verdana"/>
                          <a:ea typeface="Times New Roman"/>
                          <a:cs typeface="Times New Roman"/>
                        </a:rPr>
                        <a:t>Description</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0561">
                <a:tc>
                  <a:txBody>
                    <a:bodyPr/>
                    <a:lstStyle/>
                    <a:p>
                      <a:pPr marL="0" marR="0" algn="ctr">
                        <a:spcBef>
                          <a:spcPts val="0"/>
                        </a:spcBef>
                        <a:spcAft>
                          <a:spcPts val="0"/>
                        </a:spcAft>
                      </a:pPr>
                      <a:r>
                        <a:rPr lang="en-US" sz="700" b="1">
                          <a:effectLst/>
                          <a:latin typeface="Verdana"/>
                          <a:ea typeface="Times New Roman"/>
                          <a:cs typeface="Times New Roman"/>
                        </a:rPr>
                        <a:t>4</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Thoroughly Demonstrated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Verdana"/>
                          <a:ea typeface="Times New Roman"/>
                          <a:cs typeface="Times New Roman"/>
                        </a:rPr>
                        <a:t>The student successfully completes all elements of the item by demonstrating knowledge and application of </a:t>
                      </a:r>
                      <a:r>
                        <a:rPr lang="en-US" sz="700" dirty="0">
                          <a:effectLst/>
                          <a:latin typeface="Verdana"/>
                          <a:ea typeface="Times New Roman"/>
                          <a:cs typeface="Gotham-Book"/>
                        </a:rPr>
                        <a:t>measuring volumes by counting unit cubes, using cubic cm, cubic in, cubic ft, and improvised units (5.MD.4), applying the formulas </a:t>
                      </a:r>
                      <a:r>
                        <a:rPr lang="en-US" sz="700" i="1" dirty="0">
                          <a:effectLst/>
                          <a:latin typeface="Verdana"/>
                          <a:ea typeface="Times New Roman"/>
                          <a:cs typeface="Gotham-BookItalic"/>
                        </a:rPr>
                        <a:t>V </a:t>
                      </a:r>
                      <a:r>
                        <a:rPr lang="en-US" sz="700" dirty="0">
                          <a:effectLst/>
                          <a:latin typeface="Verdana"/>
                          <a:ea typeface="Times New Roman"/>
                          <a:cs typeface="Gotham-Book"/>
                        </a:rPr>
                        <a:t>= </a:t>
                      </a:r>
                      <a:r>
                        <a:rPr lang="en-US" sz="700" i="1" dirty="0">
                          <a:effectLst/>
                          <a:latin typeface="Verdana"/>
                          <a:ea typeface="Times New Roman"/>
                          <a:cs typeface="Gotham-BookItalic"/>
                        </a:rPr>
                        <a:t>l </a:t>
                      </a:r>
                      <a:r>
                        <a:rPr lang="en-US" sz="700" dirty="0">
                          <a:effectLst/>
                          <a:latin typeface="Verdana"/>
                          <a:ea typeface="Times New Roman"/>
                          <a:cs typeface="Helvetica"/>
                        </a:rPr>
                        <a:t>× </a:t>
                      </a:r>
                      <a:r>
                        <a:rPr lang="en-US" sz="700" i="1" dirty="0">
                          <a:effectLst/>
                          <a:latin typeface="Verdana"/>
                          <a:ea typeface="Times New Roman"/>
                          <a:cs typeface="Gotham-BookItalic"/>
                        </a:rPr>
                        <a:t>w </a:t>
                      </a:r>
                      <a:r>
                        <a:rPr lang="en-US" sz="700" dirty="0">
                          <a:effectLst/>
                          <a:latin typeface="Verdana"/>
                          <a:ea typeface="Times New Roman"/>
                          <a:cs typeface="Helvetica"/>
                        </a:rPr>
                        <a:t>× </a:t>
                      </a:r>
                      <a:r>
                        <a:rPr lang="en-US" sz="700" i="1" dirty="0">
                          <a:effectLst/>
                          <a:latin typeface="Verdana"/>
                          <a:ea typeface="Times New Roman"/>
                          <a:cs typeface="Gotham-BookItalic"/>
                        </a:rPr>
                        <a:t>h </a:t>
                      </a:r>
                      <a:r>
                        <a:rPr lang="en-US" sz="700" dirty="0">
                          <a:effectLst/>
                          <a:latin typeface="Verdana"/>
                          <a:ea typeface="Times New Roman"/>
                          <a:cs typeface="Gotham-Book"/>
                        </a:rPr>
                        <a:t>and </a:t>
                      </a:r>
                      <a:r>
                        <a:rPr lang="en-US" sz="700" i="1" dirty="0">
                          <a:effectLst/>
                          <a:latin typeface="Verdana"/>
                          <a:ea typeface="Times New Roman"/>
                          <a:cs typeface="Gotham-BookItalic"/>
                        </a:rPr>
                        <a:t>V </a:t>
                      </a:r>
                      <a:r>
                        <a:rPr lang="en-US" sz="700" dirty="0">
                          <a:effectLst/>
                          <a:latin typeface="Verdana"/>
                          <a:ea typeface="Times New Roman"/>
                          <a:cs typeface="Gotham-Book"/>
                        </a:rPr>
                        <a:t>= </a:t>
                      </a:r>
                      <a:r>
                        <a:rPr lang="en-US" sz="700" i="1" dirty="0">
                          <a:effectLst/>
                          <a:latin typeface="Verdana"/>
                          <a:ea typeface="Times New Roman"/>
                          <a:cs typeface="Gotham-BookItalic"/>
                        </a:rPr>
                        <a:t>b </a:t>
                      </a:r>
                      <a:r>
                        <a:rPr lang="en-US" sz="700" dirty="0">
                          <a:effectLst/>
                          <a:latin typeface="Verdana"/>
                          <a:ea typeface="Times New Roman"/>
                          <a:cs typeface="Helvetica"/>
                        </a:rPr>
                        <a:t>× </a:t>
                      </a:r>
                      <a:r>
                        <a:rPr lang="en-US" sz="700" i="1" dirty="0">
                          <a:effectLst/>
                          <a:latin typeface="Verdana"/>
                          <a:ea typeface="Times New Roman"/>
                          <a:cs typeface="Gotham-BookItalic"/>
                        </a:rPr>
                        <a:t>h </a:t>
                      </a:r>
                      <a:r>
                        <a:rPr lang="en-US" sz="700" dirty="0">
                          <a:effectLst/>
                          <a:latin typeface="Verdana"/>
                          <a:ea typeface="Times New Roman"/>
                          <a:cs typeface="Gotham-Book"/>
                        </a:rPr>
                        <a:t>for rectangular prisms to find volumes of right rectangular prisms with whole number edge lengths in the context of solving real world and mathematical problems (5.MD.5b), and adding, subtracting, multiplying, and dividing decimals to hundredths, using concrete models or drawings and strategies based on place value, properties of operations, and/or the relationship between addition and subtraction; relating the strategy to a written method and explain the reasoning used (5.NBT.7).</a:t>
                      </a:r>
                      <a:endParaRPr lang="en-US" sz="700" dirty="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3708">
                <a:tc>
                  <a:txBody>
                    <a:bodyPr/>
                    <a:lstStyle/>
                    <a:p>
                      <a:pPr marL="0" marR="0" algn="ctr">
                        <a:spcBef>
                          <a:spcPts val="0"/>
                        </a:spcBef>
                        <a:spcAft>
                          <a:spcPts val="0"/>
                        </a:spcAft>
                      </a:pPr>
                      <a:r>
                        <a:rPr lang="en-US" sz="700" b="1">
                          <a:effectLst/>
                          <a:latin typeface="Verdana"/>
                          <a:ea typeface="Times New Roman"/>
                          <a:cs typeface="Times New Roman"/>
                        </a:rPr>
                        <a:t>3</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Clearly Demonstrated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Verdana"/>
                          <a:ea typeface="Times New Roman"/>
                          <a:cs typeface="Times New Roman"/>
                        </a:rPr>
                        <a:t>The student shows clear understanding of the standards listed above, but one of the explanations or work shown is insufficient or weak</a:t>
                      </a:r>
                    </a:p>
                    <a:p>
                      <a:pPr marL="0" marR="0">
                        <a:spcBef>
                          <a:spcPts val="0"/>
                        </a:spcBef>
                        <a:spcAft>
                          <a:spcPts val="0"/>
                        </a:spcAft>
                      </a:pPr>
                      <a:r>
                        <a:rPr lang="en-US" sz="700">
                          <a:effectLst/>
                          <a:latin typeface="Verdana"/>
                          <a:ea typeface="Times New Roman"/>
                          <a:cs typeface="Times New Roman"/>
                        </a:rPr>
                        <a:t>Or</a:t>
                      </a:r>
                    </a:p>
                    <a:p>
                      <a:pPr marL="0" marR="0">
                        <a:spcBef>
                          <a:spcPts val="0"/>
                        </a:spcBef>
                        <a:spcAft>
                          <a:spcPts val="0"/>
                        </a:spcAft>
                      </a:pPr>
                      <a:r>
                        <a:rPr lang="en-US" sz="700">
                          <a:effectLst/>
                          <a:latin typeface="Verdana"/>
                          <a:ea typeface="Times New Roman"/>
                          <a:cs typeface="Times New Roman"/>
                        </a:rPr>
                        <a:t>All parts of the item are correctly done except for a minor computational error</a:t>
                      </a:r>
                    </a:p>
                    <a:p>
                      <a:pPr marL="0" marR="0">
                        <a:spcBef>
                          <a:spcPts val="0"/>
                        </a:spcBef>
                        <a:spcAft>
                          <a:spcPts val="0"/>
                        </a:spcAft>
                      </a:pPr>
                      <a:r>
                        <a:rPr lang="en-US" sz="700">
                          <a:effectLst/>
                          <a:latin typeface="Verdana"/>
                          <a:ea typeface="Times New Roman"/>
                          <a:cs typeface="Times New Roman"/>
                        </a:rPr>
                        <a:t>Or</a:t>
                      </a:r>
                    </a:p>
                    <a:p>
                      <a:pPr marL="0" marR="0">
                        <a:spcBef>
                          <a:spcPts val="0"/>
                        </a:spcBef>
                        <a:spcAft>
                          <a:spcPts val="0"/>
                        </a:spcAft>
                      </a:pPr>
                      <a:r>
                        <a:rPr lang="en-US" sz="700">
                          <a:effectLst/>
                          <a:latin typeface="Verdana"/>
                          <a:ea typeface="Times New Roman"/>
                          <a:cs typeface="Times New Roman"/>
                        </a:rPr>
                        <a:t>The student successfully completes two of the three parts of the item and partially completes the other part.</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3596">
                <a:tc>
                  <a:txBody>
                    <a:bodyPr/>
                    <a:lstStyle/>
                    <a:p>
                      <a:pPr marL="0" marR="0" algn="ctr">
                        <a:spcBef>
                          <a:spcPts val="0"/>
                        </a:spcBef>
                        <a:spcAft>
                          <a:spcPts val="0"/>
                        </a:spcAft>
                      </a:pPr>
                      <a:r>
                        <a:rPr lang="en-US" sz="700" b="1">
                          <a:effectLst/>
                          <a:latin typeface="Verdana"/>
                          <a:ea typeface="Times New Roman"/>
                          <a:cs typeface="Times New Roman"/>
                        </a:rPr>
                        <a:t>2</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Basically Demonstrated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Verdana"/>
                          <a:ea typeface="Times New Roman"/>
                          <a:cs typeface="Times New Roman"/>
                        </a:rPr>
                        <a:t>The student shows basic understanding of the standards listed above, but two of the explanations or work shown are insufficient or weak</a:t>
                      </a:r>
                    </a:p>
                    <a:p>
                      <a:pPr marL="0" marR="0">
                        <a:spcBef>
                          <a:spcPts val="0"/>
                        </a:spcBef>
                        <a:spcAft>
                          <a:spcPts val="0"/>
                        </a:spcAft>
                      </a:pPr>
                      <a:r>
                        <a:rPr lang="en-US" sz="700">
                          <a:effectLst/>
                          <a:latin typeface="Verdana"/>
                          <a:ea typeface="Times New Roman"/>
                          <a:cs typeface="Times New Roman"/>
                        </a:rPr>
                        <a:t>Or</a:t>
                      </a:r>
                    </a:p>
                    <a:p>
                      <a:pPr marL="0" marR="0">
                        <a:spcBef>
                          <a:spcPts val="0"/>
                        </a:spcBef>
                        <a:spcAft>
                          <a:spcPts val="0"/>
                        </a:spcAft>
                      </a:pPr>
                      <a:r>
                        <a:rPr lang="en-US" sz="700">
                          <a:effectLst/>
                          <a:latin typeface="Verdana"/>
                          <a:ea typeface="Times New Roman"/>
                          <a:cs typeface="Times New Roman"/>
                        </a:rPr>
                        <a:t>The student successfully completes one of the three parts of the item and partially completes the other parts.</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6852">
                <a:tc>
                  <a:txBody>
                    <a:bodyPr/>
                    <a:lstStyle/>
                    <a:p>
                      <a:pPr marL="0" marR="0" algn="ctr">
                        <a:spcBef>
                          <a:spcPts val="0"/>
                        </a:spcBef>
                        <a:spcAft>
                          <a:spcPts val="0"/>
                        </a:spcAft>
                      </a:pPr>
                      <a:r>
                        <a:rPr lang="en-US" sz="700" b="1">
                          <a:effectLst/>
                          <a:latin typeface="Verdana"/>
                          <a:ea typeface="Times New Roman"/>
                          <a:cs typeface="Times New Roman"/>
                        </a:rPr>
                        <a:t>1</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Minimally Demonstrated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Verdana"/>
                          <a:ea typeface="Times New Roman"/>
                          <a:cs typeface="Times New Roman"/>
                        </a:rPr>
                        <a:t>The student shows minimal understanding of the standards listed above and completes only one of the three parts</a:t>
                      </a:r>
                    </a:p>
                    <a:p>
                      <a:pPr marL="0" marR="0">
                        <a:spcBef>
                          <a:spcPts val="0"/>
                        </a:spcBef>
                        <a:spcAft>
                          <a:spcPts val="0"/>
                        </a:spcAft>
                      </a:pPr>
                      <a:r>
                        <a:rPr lang="en-US" sz="700">
                          <a:effectLst/>
                          <a:latin typeface="Verdana"/>
                          <a:ea typeface="Times New Roman"/>
                          <a:cs typeface="Times New Roman"/>
                        </a:rPr>
                        <a:t>Or</a:t>
                      </a:r>
                    </a:p>
                    <a:p>
                      <a:pPr marL="0" marR="0">
                        <a:spcBef>
                          <a:spcPts val="0"/>
                        </a:spcBef>
                        <a:spcAft>
                          <a:spcPts val="0"/>
                        </a:spcAft>
                      </a:pPr>
                      <a:r>
                        <a:rPr lang="en-US" sz="700">
                          <a:effectLst/>
                          <a:latin typeface="Verdana"/>
                          <a:ea typeface="Times New Roman"/>
                          <a:cs typeface="Times New Roman"/>
                        </a:rPr>
                        <a:t>The student partially completes two of the three parts.</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6742">
                <a:tc>
                  <a:txBody>
                    <a:bodyPr/>
                    <a:lstStyle/>
                    <a:p>
                      <a:pPr marL="0" marR="0" algn="ctr">
                        <a:spcBef>
                          <a:spcPts val="0"/>
                        </a:spcBef>
                        <a:spcAft>
                          <a:spcPts val="0"/>
                        </a:spcAft>
                      </a:pPr>
                      <a:r>
                        <a:rPr lang="en-US" sz="700" b="1">
                          <a:effectLst/>
                          <a:latin typeface="Verdana"/>
                          <a:ea typeface="Times New Roman"/>
                          <a:cs typeface="Times New Roman"/>
                        </a:rPr>
                        <a:t>0</a:t>
                      </a:r>
                      <a:endParaRPr lang="en-US" sz="700">
                        <a:effectLst/>
                        <a:latin typeface="Verdana"/>
                        <a:ea typeface="Times New Roman"/>
                        <a:cs typeface="Times New Roman"/>
                      </a:endParaRP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effectLst/>
                          <a:latin typeface="Verdana"/>
                          <a:ea typeface="Times New Roman"/>
                          <a:cs typeface="Times New Roman"/>
                        </a:rPr>
                        <a:t>Incorrect or irrelevant</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Verdana"/>
                          <a:ea typeface="Times New Roman"/>
                          <a:cs typeface="Times New Roman"/>
                        </a:rPr>
                        <a:t>The response is incorrect or irrelevant to the skill or concept being measured.</a:t>
                      </a:r>
                    </a:p>
                  </a:txBody>
                  <a:tcPr marL="41396" marR="41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118CE27-CD0B-4192-AA9A-E1220AAEC3C7}" type="slidenum">
              <a:rPr lang="en-US" smtClean="0"/>
              <a:pPr>
                <a:defRPr/>
              </a:pPr>
              <a:t>10</a:t>
            </a:fld>
            <a:endParaRPr lang="en-US"/>
          </a:p>
        </p:txBody>
      </p:sp>
      <p:sp>
        <p:nvSpPr>
          <p:cNvPr id="3" name="Date Placeholder 2">
            <a:extLst>
              <a:ext uri="{FF2B5EF4-FFF2-40B4-BE49-F238E27FC236}">
                <a16:creationId xmlns:a16="http://schemas.microsoft.com/office/drawing/2014/main" id="{5C481A33-4E7C-4D37-A7A0-D695DBDDA9D2}"/>
              </a:ext>
            </a:extLst>
          </p:cNvPr>
          <p:cNvSpPr>
            <a:spLocks noGrp="1"/>
          </p:cNvSpPr>
          <p:nvPr>
            <p:ph type="dt" sz="half" idx="2"/>
          </p:nvPr>
        </p:nvSpPr>
        <p:spPr/>
        <p:txBody>
          <a:bodyPr/>
          <a:lstStyle/>
          <a:p>
            <a:fld id="{BE44F5C7-60AA-4F0E-BAC4-002B7BF127D1}" type="datetime1">
              <a:rPr lang="en-US" smtClean="0"/>
              <a:t>8/14/2018</a:t>
            </a:fld>
            <a:endParaRPr lang="en-US"/>
          </a:p>
        </p:txBody>
      </p:sp>
    </p:spTree>
    <p:extLst>
      <p:ext uri="{BB962C8B-B14F-4D97-AF65-F5344CB8AC3E}">
        <p14:creationId xmlns:p14="http://schemas.microsoft.com/office/powerpoint/2010/main" val="25989345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3E4CEF-BB1E-48C7-AE93-F39F6AA99AD7}" type="slidenum">
              <a:rPr lang="en-US" smtClean="0"/>
              <a:pPr/>
              <a:t>100</a:t>
            </a:fld>
            <a:endParaRPr lang="en-US" dirty="0"/>
          </a:p>
        </p:txBody>
      </p:sp>
      <p:sp>
        <p:nvSpPr>
          <p:cNvPr id="6" name="TextBox 5"/>
          <p:cNvSpPr txBox="1"/>
          <p:nvPr/>
        </p:nvSpPr>
        <p:spPr>
          <a:xfrm>
            <a:off x="1278081" y="2743200"/>
            <a:ext cx="6909953" cy="1938992"/>
          </a:xfrm>
          <a:prstGeom prst="rect">
            <a:avLst/>
          </a:prstGeom>
          <a:solidFill>
            <a:schemeClr val="bg1">
              <a:lumMod val="75000"/>
            </a:schemeClr>
          </a:solidFill>
          <a:ln>
            <a:solidFill>
              <a:schemeClr val="accent2"/>
            </a:solidFill>
          </a:ln>
        </p:spPr>
        <p:txBody>
          <a:bodyPr wrap="square" rtlCol="0">
            <a:spAutoFit/>
          </a:bodyPr>
          <a:lstStyle/>
          <a:p>
            <a:pPr algn="ctr"/>
            <a:endParaRPr lang="en-US" sz="4000" dirty="0">
              <a:latin typeface="Arial Rounded MT Bold" panose="020F0704030504030204" pitchFamily="34" charset="0"/>
            </a:endParaRPr>
          </a:p>
          <a:p>
            <a:pPr algn="ctr"/>
            <a:r>
              <a:rPr lang="en-US" sz="4000" dirty="0">
                <a:latin typeface="Arial Rounded MT Bold" panose="020F0704030504030204" pitchFamily="34" charset="0"/>
              </a:rPr>
              <a:t>GA FIP Courses</a:t>
            </a:r>
          </a:p>
          <a:p>
            <a:pPr algn="ctr"/>
            <a:endParaRPr lang="en-US" sz="4000" dirty="0">
              <a:latin typeface="Arial Rounded MT Bold" panose="020F0704030504030204" pitchFamily="34" charset="0"/>
            </a:endParaRPr>
          </a:p>
        </p:txBody>
      </p:sp>
      <p:sp>
        <p:nvSpPr>
          <p:cNvPr id="2" name="Date Placeholder 1">
            <a:extLst>
              <a:ext uri="{FF2B5EF4-FFF2-40B4-BE49-F238E27FC236}">
                <a16:creationId xmlns:a16="http://schemas.microsoft.com/office/drawing/2014/main" id="{E8481F83-22A3-4F7D-B91B-1450FB5C994B}"/>
              </a:ext>
            </a:extLst>
          </p:cNvPr>
          <p:cNvSpPr>
            <a:spLocks noGrp="1"/>
          </p:cNvSpPr>
          <p:nvPr>
            <p:ph type="dt" sz="half" idx="2"/>
          </p:nvPr>
        </p:nvSpPr>
        <p:spPr/>
        <p:txBody>
          <a:bodyPr/>
          <a:lstStyle/>
          <a:p>
            <a:fld id="{22EBA53D-88CF-43CF-81A7-4D7A7BF51B80}" type="datetime1">
              <a:rPr lang="en-US" smtClean="0"/>
              <a:t>8/14/2018</a:t>
            </a:fld>
            <a:endParaRPr lang="en-US" dirty="0"/>
          </a:p>
        </p:txBody>
      </p:sp>
    </p:spTree>
    <p:extLst>
      <p:ext uri="{BB962C8B-B14F-4D97-AF65-F5344CB8AC3E}">
        <p14:creationId xmlns:p14="http://schemas.microsoft.com/office/powerpoint/2010/main" val="69656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9080" y="241387"/>
            <a:ext cx="6568440" cy="1143000"/>
          </a:xfrm>
          <a:ln>
            <a:solidFill>
              <a:schemeClr val="bg1">
                <a:lumMod val="95000"/>
              </a:schemeClr>
            </a:solidFill>
          </a:ln>
        </p:spPr>
        <p:txBody>
          <a:bodyPr>
            <a:noAutofit/>
          </a:bodyPr>
          <a:lstStyle/>
          <a:p>
            <a:pPr algn="ctr">
              <a:defRPr/>
            </a:pPr>
            <a:br>
              <a:rPr lang="en-US" sz="3200" b="1" dirty="0">
                <a:latin typeface="Arial" panose="020B0604020202020204" pitchFamily="34" charset="0"/>
                <a:ea typeface="ＭＳ Ｐゴシック" pitchFamily="34" charset="-128"/>
                <a:cs typeface="Arial" panose="020B0604020202020204" pitchFamily="34" charset="0"/>
              </a:rPr>
            </a:br>
            <a:r>
              <a:rPr lang="en-US" sz="2400" b="1" dirty="0">
                <a:latin typeface="Arial" panose="020B0604020202020204" pitchFamily="34" charset="0"/>
                <a:ea typeface="ＭＳ Ｐゴシック" pitchFamily="34" charset="-128"/>
                <a:cs typeface="Arial" panose="020B0604020202020204" pitchFamily="34" charset="0"/>
              </a:rPr>
              <a:t>FIP Foundations Courses</a:t>
            </a:r>
            <a:br>
              <a:rPr lang="en-US" sz="2400" b="1" dirty="0">
                <a:latin typeface="Arial" panose="020B0604020202020204" pitchFamily="34" charset="0"/>
                <a:ea typeface="ＭＳ Ｐゴシック" pitchFamily="34" charset="-128"/>
                <a:cs typeface="Arial" panose="020B0604020202020204" pitchFamily="34" charset="0"/>
              </a:rPr>
            </a:br>
            <a:r>
              <a:rPr lang="en-US" sz="2000" i="1" dirty="0">
                <a:latin typeface="Arial" panose="020B0604020202020204" pitchFamily="34" charset="0"/>
                <a:ea typeface="ＭＳ Ｐゴシック" pitchFamily="34" charset="-128"/>
                <a:cs typeface="Arial" panose="020B0604020202020204" pitchFamily="34" charset="0"/>
              </a:rPr>
              <a:t>(</a:t>
            </a:r>
            <a:r>
              <a:rPr lang="en-US" sz="1800" i="1" dirty="0">
                <a:latin typeface="Arial" panose="020B0604020202020204" pitchFamily="34" charset="0"/>
                <a:ea typeface="ＭＳ Ｐゴシック" pitchFamily="34" charset="-128"/>
                <a:cs typeface="Arial" panose="020B0604020202020204" pitchFamily="34" charset="0"/>
              </a:rPr>
              <a:t>Begin with the 5 core courses and take them in sequence)</a:t>
            </a:r>
            <a:r>
              <a:rPr lang="en-US" sz="1800" b="1" i="1" dirty="0">
                <a:latin typeface="Arial" panose="020B0604020202020204" pitchFamily="34" charset="0"/>
                <a:ea typeface="ＭＳ Ｐゴシック" pitchFamily="34" charset="-128"/>
                <a:cs typeface="Arial" panose="020B0604020202020204" pitchFamily="34" charset="0"/>
              </a:rPr>
              <a:t> </a:t>
            </a:r>
            <a:br>
              <a:rPr lang="en-US" sz="2400" b="1" dirty="0">
                <a:latin typeface="Arial" panose="020B0604020202020204" pitchFamily="34" charset="0"/>
                <a:ea typeface="ＭＳ Ｐゴシック" pitchFamily="34" charset="-128"/>
                <a:cs typeface="Arial" panose="020B0604020202020204" pitchFamily="34" charset="0"/>
              </a:rPr>
            </a:br>
            <a:endParaRPr lang="en-US" sz="2400" b="1" dirty="0">
              <a:latin typeface="Arial" panose="020B0604020202020204" pitchFamily="34" charset="0"/>
              <a:ea typeface="ＭＳ Ｐゴシック" pitchFamily="34" charset="-128"/>
              <a:cs typeface="Arial" panose="020B0604020202020204" pitchFamily="34" charset="0"/>
            </a:endParaRPr>
          </a:p>
        </p:txBody>
      </p:sp>
      <p:sp>
        <p:nvSpPr>
          <p:cNvPr id="19459" name="Text Placeholder 2"/>
          <p:cNvSpPr>
            <a:spLocks noGrp="1"/>
          </p:cNvSpPr>
          <p:nvPr>
            <p:ph idx="1"/>
          </p:nvPr>
        </p:nvSpPr>
        <p:spPr>
          <a:xfrm>
            <a:off x="82673" y="2005445"/>
            <a:ext cx="8458200" cy="4525963"/>
          </a:xfrm>
        </p:spPr>
        <p:txBody>
          <a:bodyPr>
            <a:normAutofit/>
          </a:bodyPr>
          <a:lstStyle/>
          <a:p>
            <a:pPr>
              <a:spcBef>
                <a:spcPts val="1200"/>
              </a:spcBef>
              <a:buFont typeface="Arial" charset="0"/>
              <a:buNone/>
              <a:defRPr/>
            </a:pPr>
            <a:r>
              <a:rPr lang="en-US" sz="2400" dirty="0"/>
              <a:t>1. Introducing Formative Instructional Practices</a:t>
            </a:r>
          </a:p>
          <a:p>
            <a:pPr marL="457200" indent="-457200">
              <a:spcBef>
                <a:spcPts val="1200"/>
              </a:spcBef>
              <a:buFont typeface="Arial" charset="0"/>
              <a:buAutoNum type="arabicPeriod" startAt="2"/>
              <a:defRPr/>
            </a:pPr>
            <a:r>
              <a:rPr lang="en-US" sz="2400" dirty="0"/>
              <a:t>Creating and Using Clear Learning Targets </a:t>
            </a:r>
          </a:p>
          <a:p>
            <a:pPr marL="457200" indent="-457200">
              <a:spcBef>
                <a:spcPts val="1200"/>
              </a:spcBef>
              <a:buFont typeface="Arial" charset="0"/>
              <a:buAutoNum type="arabicPeriod" startAt="2"/>
              <a:defRPr/>
            </a:pPr>
            <a:r>
              <a:rPr lang="en-US" sz="2400" dirty="0"/>
              <a:t>Collecting and Documenting Evidence of Student Learning</a:t>
            </a:r>
          </a:p>
          <a:p>
            <a:pPr marL="514350" indent="-514350">
              <a:spcBef>
                <a:spcPts val="1200"/>
              </a:spcBef>
              <a:buFont typeface="Arial" charset="0"/>
              <a:buAutoNum type="arabicPeriod" startAt="4"/>
              <a:defRPr/>
            </a:pPr>
            <a:r>
              <a:rPr lang="en-US" sz="2400" dirty="0">
                <a:ea typeface="ＭＳ Ｐゴシック" pitchFamily="34" charset="-128"/>
                <a:cs typeface="Arial Narrow" pitchFamily="34" charset="0"/>
              </a:rPr>
              <a:t>Using Evidence and Feedback to Increase Learning</a:t>
            </a:r>
          </a:p>
          <a:p>
            <a:pPr marL="514350" indent="-514350">
              <a:spcBef>
                <a:spcPts val="1200"/>
              </a:spcBef>
              <a:buFont typeface="Arial" charset="0"/>
              <a:buAutoNum type="arabicPeriod" startAt="4"/>
              <a:defRPr/>
            </a:pPr>
            <a:r>
              <a:rPr lang="en-US" altLang="en-US" sz="2400" dirty="0">
                <a:ea typeface="ＭＳ Ｐゴシック" pitchFamily="34" charset="-128"/>
                <a:cs typeface="Arial Narrow" pitchFamily="34" charset="0"/>
              </a:rPr>
              <a:t>Fostering Student Ownership of Learning</a:t>
            </a:r>
          </a:p>
          <a:p>
            <a:pPr marL="514350" indent="-514350">
              <a:spcBef>
                <a:spcPts val="1200"/>
              </a:spcBef>
              <a:buFont typeface="Arial" charset="0"/>
              <a:buAutoNum type="arabicPeriod" startAt="4"/>
              <a:defRPr/>
            </a:pPr>
            <a:r>
              <a:rPr lang="en-US" sz="2400" dirty="0">
                <a:ea typeface="ＭＳ Ｐゴシック" pitchFamily="34" charset="-128"/>
                <a:cs typeface="Arial Narrow" pitchFamily="34" charset="0"/>
              </a:rPr>
              <a:t>Leading Formative Instructional Practices </a:t>
            </a:r>
            <a:endParaRPr lang="en-US" altLang="en-US" sz="2400" dirty="0">
              <a:ea typeface="ＭＳ Ｐゴシック" pitchFamily="34" charset="-128"/>
              <a:cs typeface="Arial Narrow" pitchFamily="34" charset="0"/>
            </a:endParaRPr>
          </a:p>
          <a:p>
            <a:pPr marL="514350" indent="-514350">
              <a:spcBef>
                <a:spcPts val="1200"/>
              </a:spcBef>
              <a:buFont typeface="Arial" charset="0"/>
              <a:buAutoNum type="arabicPeriod" startAt="4"/>
              <a:defRPr/>
            </a:pPr>
            <a:endParaRPr lang="en-US" sz="2400" b="1" dirty="0">
              <a:ea typeface="ＭＳ Ｐゴシック" pitchFamily="34" charset="-128"/>
              <a:cs typeface="Arial Narrow" pitchFamily="34" charset="0"/>
            </a:endParaRPr>
          </a:p>
        </p:txBody>
      </p:sp>
      <p:sp>
        <p:nvSpPr>
          <p:cNvPr id="16388" name="Slide Number Placeholder 4"/>
          <p:cNvSpPr>
            <a:spLocks noGrp="1"/>
          </p:cNvSpPr>
          <p:nvPr>
            <p:ph type="sldNum" sz="quarter" idx="4294967295"/>
          </p:nvPr>
        </p:nvSpPr>
        <p:spPr bwMode="auto">
          <a:xfrm>
            <a:off x="8077200" y="6356350"/>
            <a:ext cx="609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1A6C20E1-DDAA-469D-8EE4-0A2A4067DC19}" type="slidenum">
              <a:rPr lang="en-US" smtClean="0">
                <a:solidFill>
                  <a:srgbClr val="000000"/>
                </a:solidFill>
              </a:rPr>
              <a:pPr fontAlgn="base">
                <a:spcBef>
                  <a:spcPct val="0"/>
                </a:spcBef>
                <a:spcAft>
                  <a:spcPct val="0"/>
                </a:spcAft>
                <a:defRPr/>
              </a:pPr>
              <a:t>101</a:t>
            </a:fld>
            <a:endParaRPr lang="en-US" dirty="0">
              <a:solidFill>
                <a:srgbClr val="000000"/>
              </a:solidFill>
            </a:endParaRPr>
          </a:p>
        </p:txBody>
      </p:sp>
      <p:sp>
        <p:nvSpPr>
          <p:cNvPr id="2" name="Right Brace 1"/>
          <p:cNvSpPr/>
          <p:nvPr/>
        </p:nvSpPr>
        <p:spPr>
          <a:xfrm>
            <a:off x="6535880" y="2005445"/>
            <a:ext cx="2317175" cy="2358737"/>
          </a:xfrm>
          <a:prstGeom prst="rightBrace">
            <a:avLst>
              <a:gd name="adj1" fmla="val 8333"/>
              <a:gd name="adj2" fmla="val 5044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7823663" y="2229484"/>
            <a:ext cx="1236517" cy="1631216"/>
          </a:xfrm>
          <a:prstGeom prst="rect">
            <a:avLst/>
          </a:prstGeom>
          <a:solidFill>
            <a:schemeClr val="bg1"/>
          </a:solidFill>
          <a:ln w="19050">
            <a:solidFill>
              <a:srgbClr val="FF0000"/>
            </a:solidFill>
          </a:ln>
        </p:spPr>
        <p:txBody>
          <a:bodyPr wrap="square" rtlCol="0">
            <a:spAutoFit/>
          </a:bodyPr>
          <a:lstStyle/>
          <a:p>
            <a:pPr algn="ctr"/>
            <a:r>
              <a:rPr lang="en-US" sz="2000" dirty="0"/>
              <a:t>Core for Teachers, Coaches &amp; </a:t>
            </a:r>
          </a:p>
          <a:p>
            <a:pPr algn="ctr"/>
            <a:r>
              <a:rPr lang="en-US" sz="2000" dirty="0"/>
              <a:t>Leaders</a:t>
            </a:r>
          </a:p>
        </p:txBody>
      </p:sp>
      <p:sp>
        <p:nvSpPr>
          <p:cNvPr id="5" name="Callout: Line 4">
            <a:extLst>
              <a:ext uri="{FF2B5EF4-FFF2-40B4-BE49-F238E27FC236}">
                <a16:creationId xmlns:a16="http://schemas.microsoft.com/office/drawing/2014/main" id="{60F214F6-9C54-4230-8AA0-1511EBEED05A}"/>
              </a:ext>
            </a:extLst>
          </p:cNvPr>
          <p:cNvSpPr/>
          <p:nvPr/>
        </p:nvSpPr>
        <p:spPr>
          <a:xfrm>
            <a:off x="6005250" y="4936808"/>
            <a:ext cx="2128060" cy="518492"/>
          </a:xfrm>
          <a:prstGeom prst="borderCallout1">
            <a:avLst>
              <a:gd name="adj1" fmla="val 20280"/>
              <a:gd name="adj2" fmla="val -3376"/>
              <a:gd name="adj3" fmla="val -28155"/>
              <a:gd name="adj4" fmla="val -10553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81CFA96-B7D7-481B-9555-5C4E32BD2744}"/>
              </a:ext>
            </a:extLst>
          </p:cNvPr>
          <p:cNvSpPr txBox="1"/>
          <p:nvPr/>
        </p:nvSpPr>
        <p:spPr>
          <a:xfrm>
            <a:off x="6096000" y="5011388"/>
            <a:ext cx="1981200" cy="369332"/>
          </a:xfrm>
          <a:prstGeom prst="rect">
            <a:avLst/>
          </a:prstGeom>
          <a:noFill/>
        </p:spPr>
        <p:txBody>
          <a:bodyPr wrap="square" rtlCol="0">
            <a:spAutoFit/>
          </a:bodyPr>
          <a:lstStyle/>
          <a:p>
            <a:r>
              <a:rPr lang="en-US" dirty="0"/>
              <a:t>Leaders &amp; Coaches</a:t>
            </a:r>
          </a:p>
        </p:txBody>
      </p:sp>
      <p:sp>
        <p:nvSpPr>
          <p:cNvPr id="4" name="Date Placeholder 3">
            <a:extLst>
              <a:ext uri="{FF2B5EF4-FFF2-40B4-BE49-F238E27FC236}">
                <a16:creationId xmlns:a16="http://schemas.microsoft.com/office/drawing/2014/main" id="{9840313C-3532-4C7E-8994-B479A95A5797}"/>
              </a:ext>
            </a:extLst>
          </p:cNvPr>
          <p:cNvSpPr>
            <a:spLocks noGrp="1"/>
          </p:cNvSpPr>
          <p:nvPr>
            <p:ph type="dt" sz="half" idx="2"/>
          </p:nvPr>
        </p:nvSpPr>
        <p:spPr/>
        <p:txBody>
          <a:bodyPr/>
          <a:lstStyle/>
          <a:p>
            <a:fld id="{328B7A1C-8FBA-4A33-93F2-3FE0BFD852A7}" type="datetime1">
              <a:rPr lang="en-US" smtClean="0"/>
              <a:t>8/14/2018</a:t>
            </a:fld>
            <a:endParaRPr lang="en-US" dirty="0"/>
          </a:p>
        </p:txBody>
      </p:sp>
    </p:spTree>
    <p:extLst>
      <p:ext uri="{BB962C8B-B14F-4D97-AF65-F5344CB8AC3E}">
        <p14:creationId xmlns:p14="http://schemas.microsoft.com/office/powerpoint/2010/main" val="776791363"/>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5" y="166029"/>
            <a:ext cx="7172613" cy="1418585"/>
          </a:xfrm>
        </p:spPr>
        <p:txBody>
          <a:bodyPr>
            <a:noAutofit/>
          </a:bodyPr>
          <a:lstStyle/>
          <a:p>
            <a:r>
              <a:rPr lang="en-US" sz="2000" dirty="0"/>
              <a:t>Example of FIP Content from: Clear Learning Targets</a:t>
            </a:r>
            <a:br>
              <a:rPr lang="en-US" sz="1800" dirty="0"/>
            </a:br>
            <a:br>
              <a:rPr lang="en-US" sz="1800" dirty="0"/>
            </a:br>
            <a:endParaRPr lang="en-US" sz="1800" dirty="0"/>
          </a:p>
        </p:txBody>
      </p:sp>
      <p:sp>
        <p:nvSpPr>
          <p:cNvPr id="4" name="Date Placeholder 3"/>
          <p:cNvSpPr>
            <a:spLocks noGrp="1"/>
          </p:cNvSpPr>
          <p:nvPr>
            <p:ph type="dt" sz="half" idx="2"/>
          </p:nvPr>
        </p:nvSpPr>
        <p:spPr/>
        <p:txBody>
          <a:bodyPr/>
          <a:lstStyle/>
          <a:p>
            <a:fld id="{7B7590AE-2AA1-438F-B609-53128C8514F6}" type="datetime1">
              <a:rPr lang="en-US" smtClean="0"/>
              <a:t>8/14/2018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102</a:t>
            </a:fld>
            <a:endParaRPr lang="en-US" dirty="0"/>
          </a:p>
        </p:txBody>
      </p:sp>
      <p:sp>
        <p:nvSpPr>
          <p:cNvPr id="6" name="Right Arrow 5"/>
          <p:cNvSpPr/>
          <p:nvPr/>
        </p:nvSpPr>
        <p:spPr>
          <a:xfrm rot="16200000">
            <a:off x="408639" y="4741604"/>
            <a:ext cx="1471819" cy="550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rotWithShape="1">
          <a:blip r:embed="rId2"/>
          <a:srcRect l="18780" t="14628" r="18940" b="18777"/>
          <a:stretch/>
        </p:blipFill>
        <p:spPr bwMode="auto">
          <a:xfrm>
            <a:off x="72735" y="1584614"/>
            <a:ext cx="8996565"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1" name="Up Arrow 10"/>
          <p:cNvSpPr/>
          <p:nvPr/>
        </p:nvSpPr>
        <p:spPr>
          <a:xfrm>
            <a:off x="1112441" y="4050458"/>
            <a:ext cx="318990" cy="1799283"/>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419908" y="5656005"/>
            <a:ext cx="1645685" cy="193736"/>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978" y="3956987"/>
            <a:ext cx="1184289" cy="2462213"/>
          </a:xfrm>
          <a:prstGeom prst="rect">
            <a:avLst/>
          </a:prstGeom>
          <a:noFill/>
        </p:spPr>
        <p:txBody>
          <a:bodyPr wrap="square" rtlCol="0" anchor="t">
            <a:spAutoFit/>
          </a:bodyPr>
          <a:lstStyle/>
          <a:p>
            <a:pPr algn="ctr"/>
            <a:r>
              <a:rPr lang="en-US" sz="1400" b="1" dirty="0">
                <a:solidFill>
                  <a:schemeClr val="accent6">
                    <a:lumMod val="75000"/>
                  </a:schemeClr>
                </a:solidFill>
              </a:rPr>
              <a:t>Learning targets and progressions come from the standards. Student learning is assessed for each learning target.</a:t>
            </a:r>
          </a:p>
        </p:txBody>
      </p:sp>
      <p:sp>
        <p:nvSpPr>
          <p:cNvPr id="7" name="TextBox 6"/>
          <p:cNvSpPr txBox="1"/>
          <p:nvPr/>
        </p:nvSpPr>
        <p:spPr>
          <a:xfrm>
            <a:off x="6072389" y="6094741"/>
            <a:ext cx="2828521" cy="261610"/>
          </a:xfrm>
          <a:prstGeom prst="rect">
            <a:avLst/>
          </a:prstGeom>
          <a:noFill/>
        </p:spPr>
        <p:txBody>
          <a:bodyPr wrap="square" rtlCol="0">
            <a:spAutoFit/>
          </a:bodyPr>
          <a:lstStyle/>
          <a:p>
            <a:r>
              <a:rPr lang="en-US" sz="1100" i="1" dirty="0">
                <a:solidFill>
                  <a:schemeClr val="accent6">
                    <a:lumMod val="75000"/>
                  </a:schemeClr>
                </a:solidFill>
              </a:rPr>
              <a:t>Note: Green text added by Kelli Harris-Wright</a:t>
            </a:r>
          </a:p>
        </p:txBody>
      </p:sp>
      <p:sp>
        <p:nvSpPr>
          <p:cNvPr id="8" name="TextBox 7">
            <a:extLst>
              <a:ext uri="{FF2B5EF4-FFF2-40B4-BE49-F238E27FC236}">
                <a16:creationId xmlns:a16="http://schemas.microsoft.com/office/drawing/2014/main" id="{A97F1F39-0153-43A9-8103-DC14E80F7783}"/>
              </a:ext>
            </a:extLst>
          </p:cNvPr>
          <p:cNvSpPr txBox="1"/>
          <p:nvPr/>
        </p:nvSpPr>
        <p:spPr>
          <a:xfrm>
            <a:off x="2987040" y="1078004"/>
            <a:ext cx="2484120" cy="400110"/>
          </a:xfrm>
          <a:prstGeom prst="rect">
            <a:avLst/>
          </a:prstGeom>
          <a:noFill/>
        </p:spPr>
        <p:txBody>
          <a:bodyPr wrap="square" rtlCol="0">
            <a:spAutoFit/>
          </a:bodyPr>
          <a:lstStyle/>
          <a:p>
            <a:r>
              <a:rPr lang="en-US" sz="2000" b="1" dirty="0">
                <a:solidFill>
                  <a:schemeClr val="accent6">
                    <a:lumMod val="75000"/>
                  </a:schemeClr>
                </a:solidFill>
              </a:rPr>
              <a:t>Standard ELAGSE6RI8</a:t>
            </a:r>
          </a:p>
        </p:txBody>
      </p:sp>
      <p:sp>
        <p:nvSpPr>
          <p:cNvPr id="10" name="Right Brace 9">
            <a:extLst>
              <a:ext uri="{FF2B5EF4-FFF2-40B4-BE49-F238E27FC236}">
                <a16:creationId xmlns:a16="http://schemas.microsoft.com/office/drawing/2014/main" id="{C481ED0C-EC67-4D8A-8F75-928E51424393}"/>
              </a:ext>
            </a:extLst>
          </p:cNvPr>
          <p:cNvSpPr/>
          <p:nvPr/>
        </p:nvSpPr>
        <p:spPr>
          <a:xfrm>
            <a:off x="6663537" y="3890608"/>
            <a:ext cx="923229" cy="1959133"/>
          </a:xfrm>
          <a:prstGeom prst="rightBrace">
            <a:avLst>
              <a:gd name="adj1" fmla="val 8333"/>
              <a:gd name="adj2" fmla="val 52029"/>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64BAA49C-9A90-4CDF-A7F0-AAC995AA7942}"/>
              </a:ext>
            </a:extLst>
          </p:cNvPr>
          <p:cNvSpPr txBox="1"/>
          <p:nvPr/>
        </p:nvSpPr>
        <p:spPr>
          <a:xfrm>
            <a:off x="7451739" y="4022739"/>
            <a:ext cx="1512277"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538135"/>
                </a:solidFill>
                <a:cs typeface="Calibri"/>
              </a:rPr>
              <a:t>Each target is intentionally planned for teaching and formative assessment.</a:t>
            </a:r>
          </a:p>
        </p:txBody>
      </p:sp>
    </p:spTree>
    <p:extLst>
      <p:ext uri="{BB962C8B-B14F-4D97-AF65-F5344CB8AC3E}">
        <p14:creationId xmlns:p14="http://schemas.microsoft.com/office/powerpoint/2010/main" val="27989456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2E73-1F7C-468C-B26E-6F97630A5819}"/>
              </a:ext>
            </a:extLst>
          </p:cNvPr>
          <p:cNvSpPr>
            <a:spLocks noGrp="1"/>
          </p:cNvSpPr>
          <p:nvPr>
            <p:ph type="title"/>
          </p:nvPr>
        </p:nvSpPr>
        <p:spPr>
          <a:xfrm>
            <a:off x="210724" y="258132"/>
            <a:ext cx="6316630" cy="1325563"/>
          </a:xfrm>
        </p:spPr>
        <p:txBody>
          <a:bodyPr>
            <a:normAutofit fontScale="90000"/>
          </a:bodyPr>
          <a:lstStyle/>
          <a:p>
            <a:r>
              <a:rPr lang="en-US" sz="2400" dirty="0"/>
              <a:t>FIP, the Formative Item Bank (FIB) or GOFAR could be used to gather information about student learning for this standard </a:t>
            </a:r>
          </a:p>
        </p:txBody>
      </p:sp>
      <p:sp>
        <p:nvSpPr>
          <p:cNvPr id="5" name="Slide Number Placeholder 4">
            <a:extLst>
              <a:ext uri="{FF2B5EF4-FFF2-40B4-BE49-F238E27FC236}">
                <a16:creationId xmlns:a16="http://schemas.microsoft.com/office/drawing/2014/main" id="{FBC723A9-C22C-4F97-AB84-06BCC5637FA4}"/>
              </a:ext>
            </a:extLst>
          </p:cNvPr>
          <p:cNvSpPr>
            <a:spLocks noGrp="1"/>
          </p:cNvSpPr>
          <p:nvPr>
            <p:ph type="sldNum" sz="quarter" idx="4"/>
          </p:nvPr>
        </p:nvSpPr>
        <p:spPr/>
        <p:txBody>
          <a:bodyPr/>
          <a:lstStyle/>
          <a:p>
            <a:fld id="{B63E4CEF-BB1E-48C7-AE93-F39F6AA99AD7}" type="slidenum">
              <a:rPr lang="en-US" smtClean="0"/>
              <a:pPr/>
              <a:t>103</a:t>
            </a:fld>
            <a:endParaRPr lang="en-US" dirty="0"/>
          </a:p>
        </p:txBody>
      </p:sp>
      <p:sp>
        <p:nvSpPr>
          <p:cNvPr id="7" name="TextBox 6">
            <a:extLst>
              <a:ext uri="{FF2B5EF4-FFF2-40B4-BE49-F238E27FC236}">
                <a16:creationId xmlns:a16="http://schemas.microsoft.com/office/drawing/2014/main" id="{980C9200-36B5-4CA8-A074-20C34D1437DA}"/>
              </a:ext>
            </a:extLst>
          </p:cNvPr>
          <p:cNvSpPr txBox="1"/>
          <p:nvPr/>
        </p:nvSpPr>
        <p:spPr>
          <a:xfrm>
            <a:off x="2917371" y="2253638"/>
            <a:ext cx="2997926" cy="461665"/>
          </a:xfrm>
          <a:prstGeom prst="rect">
            <a:avLst/>
          </a:prstGeom>
          <a:noFill/>
        </p:spPr>
        <p:txBody>
          <a:bodyPr wrap="square" rtlCol="0">
            <a:spAutoFit/>
          </a:bodyPr>
          <a:lstStyle/>
          <a:p>
            <a:pPr algn="ctr"/>
            <a:r>
              <a:rPr lang="en-US" sz="2400" b="1" dirty="0"/>
              <a:t>Standard ELAGSE6RI8</a:t>
            </a:r>
          </a:p>
        </p:txBody>
      </p:sp>
      <p:sp>
        <p:nvSpPr>
          <p:cNvPr id="8" name="TextBox 7">
            <a:extLst>
              <a:ext uri="{FF2B5EF4-FFF2-40B4-BE49-F238E27FC236}">
                <a16:creationId xmlns:a16="http://schemas.microsoft.com/office/drawing/2014/main" id="{2A9EF712-3CC5-4C1C-9A50-14AE0C443A3B}"/>
              </a:ext>
            </a:extLst>
          </p:cNvPr>
          <p:cNvSpPr txBox="1"/>
          <p:nvPr/>
        </p:nvSpPr>
        <p:spPr>
          <a:xfrm>
            <a:off x="985158" y="2992302"/>
            <a:ext cx="7323364" cy="2031325"/>
          </a:xfrm>
          <a:prstGeom prst="rect">
            <a:avLst/>
          </a:prstGeom>
          <a:solidFill>
            <a:schemeClr val="accent6">
              <a:lumMod val="40000"/>
              <a:lumOff val="60000"/>
            </a:schemeClr>
          </a:solidFill>
          <a:ln w="12700">
            <a:solidFill>
              <a:schemeClr val="tx1"/>
            </a:solidFill>
          </a:ln>
        </p:spPr>
        <p:txBody>
          <a:bodyPr wrap="square" rtlCol="0">
            <a:spAutoFit/>
          </a:bodyPr>
          <a:lstStyle/>
          <a:p>
            <a:r>
              <a:rPr lang="en-US" b="1" dirty="0"/>
              <a:t>Grade 6</a:t>
            </a:r>
            <a:r>
              <a:rPr lang="en-US" dirty="0"/>
              <a:t> </a:t>
            </a:r>
          </a:p>
          <a:p>
            <a:r>
              <a:rPr lang="en-US" b="1" dirty="0"/>
              <a:t>Strand:</a:t>
            </a:r>
            <a:r>
              <a:rPr lang="en-US" dirty="0"/>
              <a:t> Reading Informational Text </a:t>
            </a:r>
          </a:p>
          <a:p>
            <a:r>
              <a:rPr lang="en-US" b="1" dirty="0"/>
              <a:t>Topic:</a:t>
            </a:r>
            <a:r>
              <a:rPr lang="en-US" dirty="0"/>
              <a:t> Integration of Knowledge and Skills</a:t>
            </a:r>
          </a:p>
          <a:p>
            <a:endParaRPr lang="en-US" dirty="0"/>
          </a:p>
          <a:p>
            <a:r>
              <a:rPr lang="en-US" b="1" dirty="0"/>
              <a:t>Standard:</a:t>
            </a:r>
            <a:r>
              <a:rPr lang="en-US" dirty="0"/>
              <a:t> Trace and evaluate the argument and specific claims in a text, distinguishing claims that are supported by reasons and evidence from claims that are not. </a:t>
            </a:r>
          </a:p>
        </p:txBody>
      </p:sp>
      <p:sp>
        <p:nvSpPr>
          <p:cNvPr id="3" name="Date Placeholder 2">
            <a:extLst>
              <a:ext uri="{FF2B5EF4-FFF2-40B4-BE49-F238E27FC236}">
                <a16:creationId xmlns:a16="http://schemas.microsoft.com/office/drawing/2014/main" id="{6D74F66C-A681-470C-8982-CDEE5BA5E82D}"/>
              </a:ext>
            </a:extLst>
          </p:cNvPr>
          <p:cNvSpPr>
            <a:spLocks noGrp="1"/>
          </p:cNvSpPr>
          <p:nvPr>
            <p:ph type="dt" sz="half" idx="2"/>
          </p:nvPr>
        </p:nvSpPr>
        <p:spPr/>
        <p:txBody>
          <a:bodyPr/>
          <a:lstStyle/>
          <a:p>
            <a:fld id="{F506C0E5-DCE7-4DD5-A215-847FE84DB7E8}" type="datetime1">
              <a:rPr lang="en-US" smtClean="0"/>
              <a:t>8/14/2018</a:t>
            </a:fld>
            <a:endParaRPr lang="en-US" dirty="0"/>
          </a:p>
        </p:txBody>
      </p:sp>
    </p:spTree>
    <p:extLst>
      <p:ext uri="{BB962C8B-B14F-4D97-AF65-F5344CB8AC3E}">
        <p14:creationId xmlns:p14="http://schemas.microsoft.com/office/powerpoint/2010/main" val="31353163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3E4CEF-BB1E-48C7-AE93-F39F6AA99AD7}" type="slidenum">
              <a:rPr lang="en-US" smtClean="0"/>
              <a:pPr/>
              <a:t>104</a:t>
            </a:fld>
            <a:endParaRPr lang="en-US" dirty="0"/>
          </a:p>
        </p:txBody>
      </p:sp>
      <p:sp>
        <p:nvSpPr>
          <p:cNvPr id="6" name="TextBox 5"/>
          <p:cNvSpPr txBox="1"/>
          <p:nvPr/>
        </p:nvSpPr>
        <p:spPr>
          <a:xfrm>
            <a:off x="628650" y="2151727"/>
            <a:ext cx="7879742" cy="2554545"/>
          </a:xfrm>
          <a:prstGeom prst="rect">
            <a:avLst/>
          </a:prstGeom>
          <a:solidFill>
            <a:schemeClr val="bg1">
              <a:lumMod val="75000"/>
            </a:schemeClr>
          </a:solidFill>
          <a:ln>
            <a:solidFill>
              <a:schemeClr val="accent2"/>
            </a:solidFill>
          </a:ln>
        </p:spPr>
        <p:txBody>
          <a:bodyPr wrap="square" rtlCol="0">
            <a:spAutoFit/>
          </a:bodyPr>
          <a:lstStyle/>
          <a:p>
            <a:pPr algn="ctr"/>
            <a:endParaRPr lang="en-US" sz="4000" dirty="0">
              <a:latin typeface="Arial Rounded MT Bold" panose="020F0704030504030204" pitchFamily="34" charset="0"/>
            </a:endParaRPr>
          </a:p>
          <a:p>
            <a:pPr algn="ctr"/>
            <a:r>
              <a:rPr lang="en-US" sz="4000" dirty="0">
                <a:latin typeface="Arial Rounded MT Bold" panose="020F0704030504030204" pitchFamily="34" charset="0"/>
              </a:rPr>
              <a:t>Additional GA FIP Courses</a:t>
            </a:r>
          </a:p>
          <a:p>
            <a:pPr algn="ctr"/>
            <a:r>
              <a:rPr lang="en-US" sz="4000" dirty="0">
                <a:latin typeface="Arial Rounded MT Bold" panose="020F0704030504030204" pitchFamily="34" charset="0"/>
              </a:rPr>
              <a:t>after the Foundations Series</a:t>
            </a:r>
          </a:p>
          <a:p>
            <a:pPr algn="ctr"/>
            <a:endParaRPr lang="en-US" sz="4000" dirty="0">
              <a:latin typeface="Arial Rounded MT Bold" panose="020F0704030504030204" pitchFamily="34" charset="0"/>
            </a:endParaRPr>
          </a:p>
        </p:txBody>
      </p:sp>
      <p:sp>
        <p:nvSpPr>
          <p:cNvPr id="2" name="Date Placeholder 1">
            <a:extLst>
              <a:ext uri="{FF2B5EF4-FFF2-40B4-BE49-F238E27FC236}">
                <a16:creationId xmlns:a16="http://schemas.microsoft.com/office/drawing/2014/main" id="{6B7F5594-CFFD-445B-A81A-417AD1A28002}"/>
              </a:ext>
            </a:extLst>
          </p:cNvPr>
          <p:cNvSpPr>
            <a:spLocks noGrp="1"/>
          </p:cNvSpPr>
          <p:nvPr>
            <p:ph type="dt" sz="half" idx="2"/>
          </p:nvPr>
        </p:nvSpPr>
        <p:spPr/>
        <p:txBody>
          <a:bodyPr/>
          <a:lstStyle/>
          <a:p>
            <a:fld id="{8B318B88-B21A-47CE-99A1-AA5919ACAF6A}" type="datetime1">
              <a:rPr lang="en-US" smtClean="0"/>
              <a:t>8/14/2018</a:t>
            </a:fld>
            <a:endParaRPr lang="en-US" dirty="0"/>
          </a:p>
        </p:txBody>
      </p:sp>
    </p:spTree>
    <p:extLst>
      <p:ext uri="{BB962C8B-B14F-4D97-AF65-F5344CB8AC3E}">
        <p14:creationId xmlns:p14="http://schemas.microsoft.com/office/powerpoint/2010/main" val="31884490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90" y="114300"/>
            <a:ext cx="6674427" cy="1097972"/>
          </a:xfrm>
          <a:ln w="9525">
            <a:solidFill>
              <a:schemeClr val="bg1">
                <a:lumMod val="95000"/>
              </a:schemeClr>
            </a:solidFill>
          </a:ln>
        </p:spPr>
        <p:txBody>
          <a:bodyPr>
            <a:normAutofit/>
          </a:bodyPr>
          <a:lstStyle/>
          <a:p>
            <a:pPr algn="l">
              <a:defRPr/>
            </a:pPr>
            <a:r>
              <a:rPr lang="en-US" sz="2400" b="1" dirty="0">
                <a:latin typeface="Arial" panose="020B0604020202020204" pitchFamily="34" charset="0"/>
                <a:cs typeface="Arial" panose="020B0604020202020204" pitchFamily="34" charset="0"/>
              </a:rPr>
              <a:t>Creating Clear Learning Targets and Reaching Every Student Course Series</a:t>
            </a:r>
          </a:p>
        </p:txBody>
      </p:sp>
      <p:sp>
        <p:nvSpPr>
          <p:cNvPr id="3" name="Content Placeholder 2"/>
          <p:cNvSpPr>
            <a:spLocks noGrp="1"/>
          </p:cNvSpPr>
          <p:nvPr>
            <p:ph idx="1"/>
          </p:nvPr>
        </p:nvSpPr>
        <p:spPr>
          <a:xfrm>
            <a:off x="588818" y="1326573"/>
            <a:ext cx="7356764" cy="4970316"/>
          </a:xfrm>
          <a:noFill/>
          <a:ln>
            <a:noFill/>
          </a:ln>
        </p:spPr>
        <p:txBody>
          <a:bodyPr>
            <a:normAutofit fontScale="92500"/>
          </a:bodyPr>
          <a:lstStyle/>
          <a:p>
            <a:pPr marL="0" indent="0">
              <a:buFont typeface="Arial" charset="0"/>
              <a:buNone/>
              <a:defRPr/>
            </a:pPr>
            <a:r>
              <a:rPr lang="en-US" sz="2400" b="1" dirty="0"/>
              <a:t>Clear Learning Targets</a:t>
            </a:r>
          </a:p>
          <a:p>
            <a:pPr>
              <a:defRPr/>
            </a:pPr>
            <a:r>
              <a:rPr lang="en-US" sz="2000" dirty="0"/>
              <a:t>Creating Clear Learning Targets for ELA in Elementary School</a:t>
            </a:r>
          </a:p>
          <a:p>
            <a:pPr>
              <a:defRPr/>
            </a:pPr>
            <a:r>
              <a:rPr lang="en-US" sz="2000" dirty="0"/>
              <a:t>Creating Clear Learning Targets for ELA in Middle School</a:t>
            </a:r>
          </a:p>
          <a:p>
            <a:pPr>
              <a:defRPr/>
            </a:pPr>
            <a:r>
              <a:rPr lang="en-US" sz="2000" dirty="0"/>
              <a:t>Creating Clear Learning Targets for ELA in High School</a:t>
            </a:r>
          </a:p>
          <a:p>
            <a:pPr>
              <a:defRPr/>
            </a:pPr>
            <a:r>
              <a:rPr lang="en-US" sz="2000" dirty="0"/>
              <a:t>Creating Clear Learning Targets for Math in Elementary School</a:t>
            </a:r>
          </a:p>
          <a:p>
            <a:pPr>
              <a:defRPr/>
            </a:pPr>
            <a:r>
              <a:rPr lang="en-US" sz="2000" dirty="0"/>
              <a:t>Creating Clear Learning Targets for Math in Middle School</a:t>
            </a:r>
          </a:p>
          <a:p>
            <a:pPr>
              <a:defRPr/>
            </a:pPr>
            <a:r>
              <a:rPr lang="en-US" sz="2000" dirty="0"/>
              <a:t>Creating Clear Learning Targets for Math in High School</a:t>
            </a:r>
          </a:p>
          <a:p>
            <a:pPr>
              <a:defRPr/>
            </a:pPr>
            <a:r>
              <a:rPr lang="en-US" sz="2000" dirty="0"/>
              <a:t>Non-Core: Creating Clear Learning Targets in Physical Education</a:t>
            </a:r>
          </a:p>
          <a:p>
            <a:pPr marL="0" indent="0">
              <a:buFont typeface="Arial" charset="0"/>
              <a:buNone/>
              <a:defRPr/>
            </a:pPr>
            <a:r>
              <a:rPr lang="en-US" sz="2400" b="1" dirty="0"/>
              <a:t>Reaching Every Student Courses</a:t>
            </a:r>
          </a:p>
          <a:p>
            <a:pPr>
              <a:defRPr/>
            </a:pPr>
            <a:r>
              <a:rPr lang="en-US" sz="2000" dirty="0"/>
              <a:t>Formative Instructional Practices: Reaching Students with Disabilities</a:t>
            </a:r>
            <a:endParaRPr lang="en-US" sz="2000" b="1" dirty="0"/>
          </a:p>
          <a:p>
            <a:pPr>
              <a:defRPr/>
            </a:pPr>
            <a:r>
              <a:rPr lang="en-US" sz="2000" dirty="0"/>
              <a:t>Formative Instructional Practices: Reaching English Language Learners</a:t>
            </a:r>
          </a:p>
          <a:p>
            <a:pPr>
              <a:defRPr/>
            </a:pPr>
            <a:r>
              <a:rPr lang="en-US" sz="2000" dirty="0"/>
              <a:t>Formative Instructional Practices: Reaching Gifted Students</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6E05EAB7-ADB2-4156-998D-C424949BB342}" type="slidenum">
              <a:rPr lang="en-US" smtClean="0"/>
              <a:pPr>
                <a:defRPr/>
              </a:pPr>
              <a:t>105</a:t>
            </a:fld>
            <a:endParaRPr lang="en-US" dirty="0"/>
          </a:p>
        </p:txBody>
      </p:sp>
      <p:sp>
        <p:nvSpPr>
          <p:cNvPr id="5" name="Date Placeholder 4">
            <a:extLst>
              <a:ext uri="{FF2B5EF4-FFF2-40B4-BE49-F238E27FC236}">
                <a16:creationId xmlns:a16="http://schemas.microsoft.com/office/drawing/2014/main" id="{00BC39CB-DF3A-4614-817C-CB26693EDF79}"/>
              </a:ext>
            </a:extLst>
          </p:cNvPr>
          <p:cNvSpPr>
            <a:spLocks noGrp="1"/>
          </p:cNvSpPr>
          <p:nvPr>
            <p:ph type="dt" sz="half" idx="2"/>
          </p:nvPr>
        </p:nvSpPr>
        <p:spPr/>
        <p:txBody>
          <a:bodyPr/>
          <a:lstStyle/>
          <a:p>
            <a:fld id="{A46A31D3-1374-4E9A-9DD8-D6346425E296}" type="datetime1">
              <a:rPr lang="en-US" smtClean="0"/>
              <a:t>8/14/2018</a:t>
            </a:fld>
            <a:endParaRPr lang="en-US" dirty="0"/>
          </a:p>
        </p:txBody>
      </p:sp>
    </p:spTree>
    <p:extLst>
      <p:ext uri="{BB962C8B-B14F-4D97-AF65-F5344CB8AC3E}">
        <p14:creationId xmlns:p14="http://schemas.microsoft.com/office/powerpoint/2010/main" val="21329706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24" y="314500"/>
            <a:ext cx="6701693" cy="994561"/>
          </a:xfrm>
          <a:ln w="12700">
            <a:solidFill>
              <a:schemeClr val="bg1">
                <a:lumMod val="95000"/>
              </a:schemeClr>
            </a:solidFill>
          </a:ln>
        </p:spPr>
        <p:txBody>
          <a:bodyPr>
            <a:normAutofit/>
          </a:bodyPr>
          <a:lstStyle/>
          <a:p>
            <a:pPr algn="l"/>
            <a:r>
              <a:rPr lang="en-US" sz="2400" b="1" dirty="0">
                <a:latin typeface="Arial" panose="020B0604020202020204" pitchFamily="34" charset="0"/>
                <a:cs typeface="Arial" panose="020B0604020202020204" pitchFamily="34" charset="0"/>
              </a:rPr>
              <a:t>Designing Sound Assessment Course Series</a:t>
            </a:r>
          </a:p>
        </p:txBody>
      </p:sp>
      <p:sp>
        <p:nvSpPr>
          <p:cNvPr id="3" name="Content Placeholder 2"/>
          <p:cNvSpPr>
            <a:spLocks noGrp="1"/>
          </p:cNvSpPr>
          <p:nvPr>
            <p:ph idx="1"/>
          </p:nvPr>
        </p:nvSpPr>
        <p:spPr>
          <a:xfrm>
            <a:off x="609600" y="1600200"/>
            <a:ext cx="7886700" cy="4076700"/>
          </a:xfrm>
          <a:noFill/>
          <a:ln>
            <a:noFill/>
          </a:ln>
        </p:spPr>
        <p:txBody>
          <a:bodyPr>
            <a:normAutofit fontScale="92500" lnSpcReduction="10000"/>
          </a:bodyPr>
          <a:lstStyle/>
          <a:p>
            <a:r>
              <a:rPr lang="en-US" sz="2600" dirty="0"/>
              <a:t>Designing Sound Assessments Overview</a:t>
            </a:r>
          </a:p>
          <a:p>
            <a:r>
              <a:rPr lang="en-US" sz="2600" dirty="0"/>
              <a:t>Creating and Using Rubrics</a:t>
            </a:r>
          </a:p>
          <a:p>
            <a:r>
              <a:rPr lang="en-US" sz="2600" dirty="0"/>
              <a:t>Creating and Using Master Rubrics</a:t>
            </a:r>
          </a:p>
          <a:p>
            <a:r>
              <a:rPr lang="en-US" sz="2600" dirty="0"/>
              <a:t>Creating and Using Assessment Blueprints</a:t>
            </a:r>
          </a:p>
          <a:p>
            <a:r>
              <a:rPr lang="en-US" sz="2600" dirty="0"/>
              <a:t>Creating and Using Written Response Assessments</a:t>
            </a:r>
          </a:p>
          <a:p>
            <a:r>
              <a:rPr lang="en-US" sz="2600" dirty="0"/>
              <a:t>Creating and Using Verbal Response Assessments</a:t>
            </a:r>
          </a:p>
          <a:p>
            <a:r>
              <a:rPr lang="en-US" sz="2600" dirty="0"/>
              <a:t>Creating and Using Performance Assessments</a:t>
            </a:r>
          </a:p>
          <a:p>
            <a:r>
              <a:rPr lang="en-US" sz="2600" dirty="0"/>
              <a:t>Creating and Using Selected Response Assessments</a:t>
            </a:r>
          </a:p>
          <a:p>
            <a:r>
              <a:rPr lang="en-US" sz="2600" dirty="0"/>
              <a:t>Designing and Critiquing Sound Assessments: Putting the Pieces Together</a:t>
            </a:r>
          </a:p>
          <a:p>
            <a:endParaRPr lang="en-US" dirty="0">
              <a:solidFill>
                <a:schemeClr val="bg1"/>
              </a:solidFill>
            </a:endParaRPr>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BB14AB3C-AB21-4CF5-861B-47BA040A7079}" type="datetime1">
              <a:rPr lang="en-US" smtClean="0"/>
              <a:t>8/14/2018</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106</a:t>
            </a:fld>
            <a:endParaRPr lang="en-US" dirty="0"/>
          </a:p>
        </p:txBody>
      </p:sp>
      <p:sp>
        <p:nvSpPr>
          <p:cNvPr id="7" name="TextBox 6"/>
          <p:cNvSpPr txBox="1"/>
          <p:nvPr/>
        </p:nvSpPr>
        <p:spPr>
          <a:xfrm>
            <a:off x="609600" y="5603547"/>
            <a:ext cx="7848600" cy="461665"/>
          </a:xfrm>
          <a:prstGeom prst="rect">
            <a:avLst/>
          </a:prstGeom>
          <a:noFill/>
          <a:ln>
            <a:solidFill>
              <a:schemeClr val="tx1"/>
            </a:solidFill>
          </a:ln>
        </p:spPr>
        <p:txBody>
          <a:bodyPr wrap="square" rtlCol="0">
            <a:spAutoFit/>
          </a:bodyPr>
          <a:lstStyle/>
          <a:p>
            <a:r>
              <a:rPr lang="en-US" sz="2400" dirty="0"/>
              <a:t>Stand-alone Course: Implementing Evidenced-Based Grading</a:t>
            </a:r>
          </a:p>
        </p:txBody>
      </p:sp>
    </p:spTree>
    <p:extLst>
      <p:ext uri="{BB962C8B-B14F-4D97-AF65-F5344CB8AC3E}">
        <p14:creationId xmlns:p14="http://schemas.microsoft.com/office/powerpoint/2010/main" val="40270977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1FB1-A9E4-4163-970A-A00CF46F52E4}"/>
              </a:ext>
            </a:extLst>
          </p:cNvPr>
          <p:cNvSpPr>
            <a:spLocks noGrp="1"/>
          </p:cNvSpPr>
          <p:nvPr>
            <p:ph type="title"/>
          </p:nvPr>
        </p:nvSpPr>
        <p:spPr>
          <a:xfrm>
            <a:off x="141320" y="51483"/>
            <a:ext cx="6724300" cy="1325563"/>
          </a:xfrm>
        </p:spPr>
        <p:txBody>
          <a:bodyPr>
            <a:normAutofit/>
          </a:bodyPr>
          <a:lstStyle/>
          <a:p>
            <a:r>
              <a:rPr lang="en-US" sz="2400" dirty="0"/>
              <a:t>Downloadable PLC Facilitation Guides and Participant Handouts for FIP Courses</a:t>
            </a:r>
          </a:p>
        </p:txBody>
      </p:sp>
      <p:sp>
        <p:nvSpPr>
          <p:cNvPr id="4" name="Date Placeholder 3">
            <a:extLst>
              <a:ext uri="{FF2B5EF4-FFF2-40B4-BE49-F238E27FC236}">
                <a16:creationId xmlns:a16="http://schemas.microsoft.com/office/drawing/2014/main" id="{9993D999-FF8E-4EC9-B68A-79E655369947}"/>
              </a:ext>
            </a:extLst>
          </p:cNvPr>
          <p:cNvSpPr>
            <a:spLocks noGrp="1"/>
          </p:cNvSpPr>
          <p:nvPr>
            <p:ph type="dt" sz="half" idx="2"/>
          </p:nvPr>
        </p:nvSpPr>
        <p:spPr/>
        <p:txBody>
          <a:bodyPr/>
          <a:lstStyle/>
          <a:p>
            <a:fld id="{F9F7B1B3-1417-43C0-BD1C-36802B6F2C76}" type="datetime1">
              <a:rPr lang="en-US" smtClean="0"/>
              <a:t>8/14/2018</a:t>
            </a:fld>
            <a:endParaRPr lang="en-US" dirty="0"/>
          </a:p>
        </p:txBody>
      </p:sp>
      <p:sp>
        <p:nvSpPr>
          <p:cNvPr id="5" name="Slide Number Placeholder 4">
            <a:extLst>
              <a:ext uri="{FF2B5EF4-FFF2-40B4-BE49-F238E27FC236}">
                <a16:creationId xmlns:a16="http://schemas.microsoft.com/office/drawing/2014/main" id="{8AE08F59-9C94-404F-8472-A6F979A79BF1}"/>
              </a:ext>
            </a:extLst>
          </p:cNvPr>
          <p:cNvSpPr>
            <a:spLocks noGrp="1"/>
          </p:cNvSpPr>
          <p:nvPr>
            <p:ph type="sldNum" sz="quarter" idx="4"/>
          </p:nvPr>
        </p:nvSpPr>
        <p:spPr/>
        <p:txBody>
          <a:bodyPr/>
          <a:lstStyle/>
          <a:p>
            <a:fld id="{B63E4CEF-BB1E-48C7-AE93-F39F6AA99AD7}" type="slidenum">
              <a:rPr lang="en-US" smtClean="0"/>
              <a:pPr/>
              <a:t>107</a:t>
            </a:fld>
            <a:endParaRPr lang="en-US" dirty="0"/>
          </a:p>
        </p:txBody>
      </p:sp>
      <p:pic>
        <p:nvPicPr>
          <p:cNvPr id="6" name="Picture 5">
            <a:extLst>
              <a:ext uri="{FF2B5EF4-FFF2-40B4-BE49-F238E27FC236}">
                <a16:creationId xmlns:a16="http://schemas.microsoft.com/office/drawing/2014/main" id="{525A626A-DA8C-4E7C-996D-356D3BE58A5A}"/>
              </a:ext>
            </a:extLst>
          </p:cNvPr>
          <p:cNvPicPr/>
          <p:nvPr/>
        </p:nvPicPr>
        <p:blipFill rotWithShape="1">
          <a:blip r:embed="rId2"/>
          <a:srcRect l="37297" t="9414" r="38003" b="35886"/>
          <a:stretch/>
        </p:blipFill>
        <p:spPr>
          <a:xfrm>
            <a:off x="628650" y="1310577"/>
            <a:ext cx="4411140" cy="5410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1807B3A-72C8-4975-A572-4FDBC21DE533}"/>
              </a:ext>
            </a:extLst>
          </p:cNvPr>
          <p:cNvPicPr>
            <a:picLocks noChangeAspect="1"/>
          </p:cNvPicPr>
          <p:nvPr/>
        </p:nvPicPr>
        <p:blipFill rotWithShape="1">
          <a:blip r:embed="rId3"/>
          <a:srcRect l="37798" t="8614" r="38716" b="36259"/>
          <a:stretch/>
        </p:blipFill>
        <p:spPr>
          <a:xfrm>
            <a:off x="4821869" y="1767840"/>
            <a:ext cx="3636331" cy="4212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75673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3E4CEF-BB1E-48C7-AE93-F39F6AA99AD7}" type="slidenum">
              <a:rPr lang="en-US" smtClean="0"/>
              <a:pPr/>
              <a:t>108</a:t>
            </a:fld>
            <a:endParaRPr lang="en-US" dirty="0"/>
          </a:p>
        </p:txBody>
      </p:sp>
      <p:sp>
        <p:nvSpPr>
          <p:cNvPr id="6" name="TextBox 5"/>
          <p:cNvSpPr txBox="1"/>
          <p:nvPr/>
        </p:nvSpPr>
        <p:spPr>
          <a:xfrm>
            <a:off x="1217121" y="1691640"/>
            <a:ext cx="6909953" cy="3785652"/>
          </a:xfrm>
          <a:prstGeom prst="rect">
            <a:avLst/>
          </a:prstGeom>
          <a:solidFill>
            <a:schemeClr val="bg1">
              <a:lumMod val="75000"/>
            </a:schemeClr>
          </a:solidFill>
          <a:ln>
            <a:solidFill>
              <a:schemeClr val="accent2"/>
            </a:solidFill>
          </a:ln>
        </p:spPr>
        <p:txBody>
          <a:bodyPr wrap="square" rtlCol="0">
            <a:spAutoFit/>
          </a:bodyPr>
          <a:lstStyle/>
          <a:p>
            <a:pPr algn="ctr"/>
            <a:endParaRPr lang="en-US" sz="4000" dirty="0">
              <a:latin typeface="Arial Rounded MT Bold" panose="020F0704030504030204" pitchFamily="34" charset="0"/>
            </a:endParaRPr>
          </a:p>
          <a:p>
            <a:pPr algn="ctr"/>
            <a:r>
              <a:rPr lang="en-US" sz="4000" dirty="0">
                <a:latin typeface="Arial Rounded MT Bold" panose="020F0704030504030204" pitchFamily="34" charset="0"/>
              </a:rPr>
              <a:t>Accessing GA FIP Courses</a:t>
            </a:r>
          </a:p>
          <a:p>
            <a:pPr algn="ctr"/>
            <a:r>
              <a:rPr lang="en-US" sz="4000" dirty="0">
                <a:latin typeface="Arial Rounded MT Bold" panose="020F0704030504030204" pitchFamily="34" charset="0"/>
              </a:rPr>
              <a:t>SLDS</a:t>
            </a:r>
          </a:p>
          <a:p>
            <a:pPr algn="ctr"/>
            <a:r>
              <a:rPr lang="en-US" sz="4000" dirty="0">
                <a:latin typeface="Arial Rounded MT Bold" panose="020F0704030504030204" pitchFamily="34" charset="0"/>
              </a:rPr>
              <a:t>or</a:t>
            </a:r>
          </a:p>
          <a:p>
            <a:pPr algn="ctr"/>
            <a:r>
              <a:rPr lang="en-US" sz="4000" dirty="0">
                <a:latin typeface="Arial Rounded MT Bold" panose="020F0704030504030204" pitchFamily="34" charset="0"/>
              </a:rPr>
              <a:t>Enhanced GA FIP Portal</a:t>
            </a:r>
          </a:p>
          <a:p>
            <a:pPr algn="ctr"/>
            <a:endParaRPr lang="en-US" sz="4000" dirty="0">
              <a:latin typeface="Arial Rounded MT Bold" panose="020F0704030504030204" pitchFamily="34" charset="0"/>
            </a:endParaRPr>
          </a:p>
        </p:txBody>
      </p:sp>
      <p:sp>
        <p:nvSpPr>
          <p:cNvPr id="2" name="Date Placeholder 1">
            <a:extLst>
              <a:ext uri="{FF2B5EF4-FFF2-40B4-BE49-F238E27FC236}">
                <a16:creationId xmlns:a16="http://schemas.microsoft.com/office/drawing/2014/main" id="{81D9834B-268F-4ACE-B6BB-F617838F0578}"/>
              </a:ext>
            </a:extLst>
          </p:cNvPr>
          <p:cNvSpPr>
            <a:spLocks noGrp="1"/>
          </p:cNvSpPr>
          <p:nvPr>
            <p:ph type="dt" sz="half" idx="2"/>
          </p:nvPr>
        </p:nvSpPr>
        <p:spPr/>
        <p:txBody>
          <a:bodyPr/>
          <a:lstStyle/>
          <a:p>
            <a:fld id="{381E9454-DD91-4444-BCAA-2E760C83AB6D}" type="datetime1">
              <a:rPr lang="en-US" smtClean="0"/>
              <a:t>8/14/2018</a:t>
            </a:fld>
            <a:endParaRPr lang="en-US" dirty="0"/>
          </a:p>
        </p:txBody>
      </p:sp>
    </p:spTree>
    <p:extLst>
      <p:ext uri="{BB962C8B-B14F-4D97-AF65-F5344CB8AC3E}">
        <p14:creationId xmlns:p14="http://schemas.microsoft.com/office/powerpoint/2010/main" val="30010263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0"/>
            <a:ext cx="6692013" cy="1325563"/>
          </a:xfrm>
        </p:spPr>
        <p:txBody>
          <a:bodyPr>
            <a:normAutofit fontScale="90000"/>
          </a:bodyPr>
          <a:lstStyle/>
          <a:p>
            <a:r>
              <a:rPr lang="en-US" sz="3200" dirty="0"/>
              <a:t>Key Points about Accessing FIP courses in the SLDS and FIP Portal</a:t>
            </a:r>
          </a:p>
        </p:txBody>
      </p:sp>
      <p:sp>
        <p:nvSpPr>
          <p:cNvPr id="3" name="Content Placeholder 2"/>
          <p:cNvSpPr>
            <a:spLocks noGrp="1"/>
          </p:cNvSpPr>
          <p:nvPr>
            <p:ph idx="1"/>
          </p:nvPr>
        </p:nvSpPr>
        <p:spPr>
          <a:xfrm>
            <a:off x="0" y="2023864"/>
            <a:ext cx="9144000" cy="5385667"/>
          </a:xfrm>
          <a:solidFill>
            <a:schemeClr val="bg1"/>
          </a:solidFill>
        </p:spPr>
        <p:txBody>
          <a:bodyPr>
            <a:normAutofit fontScale="70000" lnSpcReduction="20000"/>
          </a:bodyPr>
          <a:lstStyle/>
          <a:p>
            <a:r>
              <a:rPr lang="en-US" sz="2400" dirty="0"/>
              <a:t>2013-2014 through 2015-2016 </a:t>
            </a:r>
            <a:r>
              <a:rPr lang="en-US" sz="2400" b="1" dirty="0"/>
              <a:t>original</a:t>
            </a:r>
            <a:r>
              <a:rPr lang="en-US" sz="2400" dirty="0"/>
              <a:t> modules for the five FIP Foundations series, Module 6 for Leaders, Module 7 for Coaches, and the FIP in Action series were retired, and no longer available in the revised FIP Portal at: </a:t>
            </a:r>
            <a:r>
              <a:rPr lang="en-US" sz="2400" dirty="0">
                <a:hlinkClick r:id="rId2"/>
              </a:rPr>
              <a:t>http://www.gadoe.org/Curriculum-Instruction-and-Assessment/Assessment/Pages/GeorgiaFIP.aspx</a:t>
            </a:r>
            <a:endParaRPr lang="en-US" sz="2400" dirty="0"/>
          </a:p>
          <a:p>
            <a:pPr marL="0" indent="0">
              <a:buNone/>
            </a:pPr>
            <a:endParaRPr lang="en-US" sz="2400" dirty="0"/>
          </a:p>
          <a:p>
            <a:r>
              <a:rPr lang="en-US" sz="2400" dirty="0"/>
              <a:t>2013-2014 through 2015-2016 </a:t>
            </a:r>
            <a:r>
              <a:rPr lang="en-US" sz="2400" b="1" dirty="0"/>
              <a:t>original</a:t>
            </a:r>
            <a:r>
              <a:rPr lang="en-US" sz="2400" dirty="0"/>
              <a:t> modules for the five FIP Foundations series, Module 6 for Leaders, Module 7 for Coaches, and the FIP in Action series </a:t>
            </a:r>
            <a:r>
              <a:rPr lang="en-US" sz="2400" u="sng" dirty="0"/>
              <a:t>remain available in the SLDS under the PD tab</a:t>
            </a:r>
            <a:r>
              <a:rPr lang="en-US" sz="2400" dirty="0"/>
              <a:t>. No access code is needed to participate in FIP online professional learning through the SLDS.</a:t>
            </a:r>
          </a:p>
          <a:p>
            <a:pPr marL="0" indent="0">
              <a:buNone/>
            </a:pPr>
            <a:endParaRPr lang="en-US" sz="2400" dirty="0"/>
          </a:p>
          <a:p>
            <a:r>
              <a:rPr lang="en-US" sz="2400" dirty="0"/>
              <a:t>The five FIP Foundations Courses, Module 6 for Leaders and Coaches, and the Facilitation Guides and Participant Handouts were </a:t>
            </a:r>
            <a:r>
              <a:rPr lang="en-US" sz="2400" b="1" dirty="0"/>
              <a:t>revised</a:t>
            </a:r>
            <a:r>
              <a:rPr lang="en-US" sz="2400" dirty="0"/>
              <a:t> for FY’17, and are available by using unique district and school access codes at: </a:t>
            </a:r>
            <a:r>
              <a:rPr lang="en-US" sz="2400" dirty="0">
                <a:hlinkClick r:id="rId2"/>
              </a:rPr>
              <a:t>http://www.gadoe.org/Curriculum-Instruction-and-Assessment/Assessment/Pages/GeorgiaFIP.aspx</a:t>
            </a:r>
            <a:endParaRPr lang="en-US" sz="2400" dirty="0"/>
          </a:p>
          <a:p>
            <a:endParaRPr lang="en-US" sz="2400" dirty="0"/>
          </a:p>
          <a:p>
            <a:pPr marL="0" indent="0">
              <a:buNone/>
            </a:pPr>
            <a:endParaRPr lang="en-US" sz="2400" dirty="0"/>
          </a:p>
          <a:p>
            <a:r>
              <a:rPr lang="en-US" sz="2400" dirty="0"/>
              <a:t>All earned </a:t>
            </a:r>
            <a:r>
              <a:rPr lang="en-US" sz="2400" b="1" dirty="0"/>
              <a:t>original </a:t>
            </a:r>
            <a:r>
              <a:rPr lang="en-US" sz="2400" dirty="0"/>
              <a:t>FIP course completion certificates and transcripts remain available for downloading in the revised FIP Portal at: </a:t>
            </a:r>
            <a:r>
              <a:rPr lang="en-US" sz="2400" dirty="0">
                <a:hlinkClick r:id="rId2"/>
              </a:rPr>
              <a:t>http://www.gadoe.org/Curriculum-Instruction-and-Assessment/Assessment/Pages/GeorgiaFIP.aspx</a:t>
            </a:r>
            <a:endParaRPr lang="en-US" sz="2400" dirty="0"/>
          </a:p>
          <a:p>
            <a:pPr marL="0" indent="0">
              <a:buNone/>
            </a:pPr>
            <a:endParaRPr lang="en-US" sz="2400" dirty="0"/>
          </a:p>
          <a:p>
            <a:pPr marL="0" indent="0">
              <a:buNone/>
            </a:pPr>
            <a:r>
              <a:rPr lang="en-US" sz="2400" dirty="0"/>
              <a:t> </a:t>
            </a:r>
          </a:p>
          <a:p>
            <a:endParaRPr lang="en-US" sz="2400" dirty="0"/>
          </a:p>
          <a:p>
            <a:endParaRPr lang="en-US" sz="2400" dirty="0"/>
          </a:p>
          <a:p>
            <a:endParaRPr lang="en-US" sz="2400" dirty="0"/>
          </a:p>
          <a:p>
            <a:endParaRPr lang="en-US" dirty="0"/>
          </a:p>
          <a:p>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109</a:t>
            </a:fld>
            <a:endParaRPr lang="en-US" dirty="0"/>
          </a:p>
        </p:txBody>
      </p:sp>
      <p:sp>
        <p:nvSpPr>
          <p:cNvPr id="4" name="Date Placeholder 3">
            <a:extLst>
              <a:ext uri="{FF2B5EF4-FFF2-40B4-BE49-F238E27FC236}">
                <a16:creationId xmlns:a16="http://schemas.microsoft.com/office/drawing/2014/main" id="{2FB018AE-5555-4BD1-A8B6-6F51C45BBFAC}"/>
              </a:ext>
            </a:extLst>
          </p:cNvPr>
          <p:cNvSpPr>
            <a:spLocks noGrp="1"/>
          </p:cNvSpPr>
          <p:nvPr>
            <p:ph type="dt" sz="half" idx="2"/>
          </p:nvPr>
        </p:nvSpPr>
        <p:spPr/>
        <p:txBody>
          <a:bodyPr/>
          <a:lstStyle/>
          <a:p>
            <a:fld id="{7D8991AA-EABD-48C3-A061-1ACA6B27A1D7}" type="datetime1">
              <a:rPr lang="en-US" smtClean="0"/>
              <a:t>8/14/2018</a:t>
            </a:fld>
            <a:endParaRPr lang="en-US" dirty="0"/>
          </a:p>
        </p:txBody>
      </p:sp>
    </p:spTree>
    <p:extLst>
      <p:ext uri="{BB962C8B-B14F-4D97-AF65-F5344CB8AC3E}">
        <p14:creationId xmlns:p14="http://schemas.microsoft.com/office/powerpoint/2010/main" val="241940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152400"/>
            <a:ext cx="7924800" cy="685800"/>
          </a:xfrm>
          <a:ln>
            <a:solidFill>
              <a:schemeClr val="bg1"/>
            </a:solidFill>
          </a:ln>
        </p:spPr>
        <p:txBody>
          <a:bodyPr>
            <a:normAutofit fontScale="90000"/>
          </a:bodyPr>
          <a:lstStyle/>
          <a:p>
            <a:pPr>
              <a:defRPr/>
            </a:pPr>
            <a:r>
              <a:rPr lang="en-US" i="1" dirty="0"/>
              <a:t>Exemplar Papers</a:t>
            </a:r>
          </a:p>
        </p:txBody>
      </p:sp>
      <p:sp>
        <p:nvSpPr>
          <p:cNvPr id="3" name="Content Placeholder 2"/>
          <p:cNvSpPr>
            <a:spLocks noGrp="1"/>
          </p:cNvSpPr>
          <p:nvPr>
            <p:ph idx="1"/>
          </p:nvPr>
        </p:nvSpPr>
        <p:spPr>
          <a:xfrm>
            <a:off x="457200" y="914400"/>
            <a:ext cx="8229600" cy="4525963"/>
          </a:xfrm>
        </p:spPr>
        <p:txBody>
          <a:bodyPr>
            <a:normAutofit lnSpcReduction="10000"/>
          </a:bodyPr>
          <a:lstStyle/>
          <a:p>
            <a:pPr>
              <a:buFont typeface="Arial" pitchFamily="34" charset="0"/>
              <a:buChar char="•"/>
              <a:defRPr/>
            </a:pPr>
            <a:r>
              <a:rPr lang="en-US" sz="3000" dirty="0"/>
              <a:t>Prototype answer – the “ideal” response</a:t>
            </a:r>
          </a:p>
          <a:p>
            <a:pPr>
              <a:buFont typeface="Arial" pitchFamily="34" charset="0"/>
              <a:buChar char="•"/>
              <a:defRPr/>
            </a:pPr>
            <a:r>
              <a:rPr lang="en-US" sz="3000" dirty="0"/>
              <a:t>Set of responses from actual Georgia students, collected during item pilots</a:t>
            </a:r>
          </a:p>
          <a:p>
            <a:pPr>
              <a:buFont typeface="Arial" pitchFamily="34" charset="0"/>
              <a:buChar char="•"/>
              <a:defRPr/>
            </a:pPr>
            <a:r>
              <a:rPr lang="en-US" sz="3000" dirty="0"/>
              <a:t>Samples scored by trained raters using rubric </a:t>
            </a:r>
          </a:p>
          <a:p>
            <a:pPr>
              <a:buFont typeface="Arial" pitchFamily="34" charset="0"/>
              <a:buChar char="•"/>
              <a:defRPr/>
            </a:pPr>
            <a:r>
              <a:rPr lang="en-US" sz="3000" dirty="0"/>
              <a:t>Papers allow teachers to review and compare their own students’ work to the sample responses for each score point</a:t>
            </a:r>
          </a:p>
          <a:p>
            <a:pPr lvl="1">
              <a:buFont typeface="Arial" pitchFamily="34" charset="0"/>
              <a:buChar char="–"/>
              <a:defRPr/>
            </a:pPr>
            <a:r>
              <a:rPr lang="en-US" sz="2600" dirty="0"/>
              <a:t>Helps standardize expectations of the standards</a:t>
            </a:r>
          </a:p>
          <a:p>
            <a:pPr>
              <a:buFont typeface="Arial" pitchFamily="34" charset="0"/>
              <a:buChar char="•"/>
              <a:defRPr/>
            </a:pPr>
            <a:r>
              <a:rPr lang="en-US" sz="3000" dirty="0"/>
              <a:t>Score point and annotations provided for each sample item response</a:t>
            </a:r>
          </a:p>
          <a:p>
            <a:pPr>
              <a:buFont typeface="Arial" pitchFamily="34" charset="0"/>
              <a:buChar char="•"/>
              <a:defRPr/>
            </a:pPr>
            <a:endParaRPr lang="en-US" dirty="0"/>
          </a:p>
          <a:p>
            <a:pPr>
              <a:buFont typeface="Arial" pitchFamily="34" charset="0"/>
              <a:buChar char="•"/>
              <a:defRPr/>
            </a:pPr>
            <a:endParaRPr lang="en-US" dirty="0"/>
          </a:p>
          <a:p>
            <a:pPr>
              <a:buFont typeface="Arial" pitchFamily="34" charset="0"/>
              <a:buChar char="•"/>
              <a:defRPr/>
            </a:pPr>
            <a:endParaRPr lang="en-US" dirty="0"/>
          </a:p>
        </p:txBody>
      </p:sp>
      <p:sp>
        <p:nvSpPr>
          <p:cNvPr id="26628" name="TextBox 3"/>
          <p:cNvSpPr txBox="1">
            <a:spLocks noChangeArrowheads="1"/>
          </p:cNvSpPr>
          <p:nvPr/>
        </p:nvSpPr>
        <p:spPr bwMode="auto">
          <a:xfrm>
            <a:off x="381000" y="51816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t>Note: The pilot was conducted using standard administration procedures in order to ensure that results were comparable across the state. When items/tasks are used during instruction, these administration rules do not have to apply and student results may vary; thus, teachers may want to modify the rubrics and even raise expectations. </a:t>
            </a:r>
            <a:r>
              <a:rPr lang="en-US" sz="1400" b="1" i="1" dirty="0"/>
              <a:t>Rubrics and exemplars should remain focused on high expectations.</a:t>
            </a:r>
          </a:p>
        </p:txBody>
      </p:sp>
      <p:sp>
        <p:nvSpPr>
          <p:cNvPr id="2" name="Date Placeholder 1">
            <a:extLst>
              <a:ext uri="{FF2B5EF4-FFF2-40B4-BE49-F238E27FC236}">
                <a16:creationId xmlns:a16="http://schemas.microsoft.com/office/drawing/2014/main" id="{A027FFD0-F205-49FF-8BE0-B647CCA89AFF}"/>
              </a:ext>
            </a:extLst>
          </p:cNvPr>
          <p:cNvSpPr>
            <a:spLocks noGrp="1"/>
          </p:cNvSpPr>
          <p:nvPr>
            <p:ph type="dt" sz="half" idx="2"/>
          </p:nvPr>
        </p:nvSpPr>
        <p:spPr/>
        <p:txBody>
          <a:bodyPr/>
          <a:lstStyle/>
          <a:p>
            <a:fld id="{B029C3ED-F2BD-4919-84BA-8335F3D865E3}" type="datetime1">
              <a:rPr lang="en-US" smtClean="0"/>
              <a:t>8/14/2018</a:t>
            </a:fld>
            <a:endParaRPr lang="en-US"/>
          </a:p>
        </p:txBody>
      </p:sp>
      <p:sp>
        <p:nvSpPr>
          <p:cNvPr id="4" name="Slide Number Placeholder 3">
            <a:extLst>
              <a:ext uri="{FF2B5EF4-FFF2-40B4-BE49-F238E27FC236}">
                <a16:creationId xmlns:a16="http://schemas.microsoft.com/office/drawing/2014/main" id="{8453B64A-BC9D-4713-B5AD-AB7660E16215}"/>
              </a:ext>
            </a:extLst>
          </p:cNvPr>
          <p:cNvSpPr>
            <a:spLocks noGrp="1"/>
          </p:cNvSpPr>
          <p:nvPr>
            <p:ph type="sldNum" sz="quarter" idx="4"/>
          </p:nvPr>
        </p:nvSpPr>
        <p:spPr/>
        <p:txBody>
          <a:bodyPr/>
          <a:lstStyle/>
          <a:p>
            <a:fld id="{B63E4CEF-BB1E-48C7-AE93-F39F6AA99AD7}" type="slidenum">
              <a:rPr lang="en-US" smtClean="0"/>
              <a:pPr/>
              <a:t>11</a:t>
            </a:fld>
            <a:endParaRPr lang="en-US"/>
          </a:p>
        </p:txBody>
      </p:sp>
    </p:spTree>
    <p:extLst>
      <p:ext uri="{BB962C8B-B14F-4D97-AF65-F5344CB8AC3E}">
        <p14:creationId xmlns:p14="http://schemas.microsoft.com/office/powerpoint/2010/main" val="7487510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5" y="282297"/>
            <a:ext cx="7137862" cy="1325563"/>
          </a:xfrm>
        </p:spPr>
        <p:txBody>
          <a:bodyPr>
            <a:normAutofit fontScale="90000"/>
          </a:bodyPr>
          <a:lstStyle/>
          <a:p>
            <a:pPr algn="ctr"/>
            <a:r>
              <a:rPr lang="en-US" sz="2200" dirty="0"/>
              <a:t>Note: Requires a unique district or school access code</a:t>
            </a:r>
            <a:br>
              <a:rPr lang="en-US" sz="2200" dirty="0"/>
            </a:br>
            <a:br>
              <a:rPr lang="en-US" sz="2200" dirty="0"/>
            </a:br>
            <a:r>
              <a:rPr lang="en-US" sz="2200" b="0" dirty="0">
                <a:hlinkClick r:id="rId2" invalidUrl="http://"/>
              </a:rPr>
              <a:t>http://www.gadoe.org/Curriculum-Instruction-and-Assessment/Assessment/Pages/GeorgiaFIP.aspx</a:t>
            </a:r>
            <a:br>
              <a:rPr lang="en-US" sz="2200" b="0" dirty="0">
                <a:hlinkClick r:id="rId3" invalidUrl="http://"/>
              </a:rPr>
            </a:br>
            <a:endParaRPr lang="en-US" sz="3600" dirty="0"/>
          </a:p>
        </p:txBody>
      </p:sp>
      <p:sp>
        <p:nvSpPr>
          <p:cNvPr id="4" name="Date Placeholder 3"/>
          <p:cNvSpPr>
            <a:spLocks noGrp="1"/>
          </p:cNvSpPr>
          <p:nvPr>
            <p:ph type="dt" sz="half" idx="2"/>
          </p:nvPr>
        </p:nvSpPr>
        <p:spPr/>
        <p:txBody>
          <a:bodyPr/>
          <a:lstStyle/>
          <a:p>
            <a:fld id="{04290433-2B16-4CF2-B194-7D43D820474F}" type="datetime1">
              <a:rPr lang="en-US" smtClean="0"/>
              <a:t>8/14/2018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110</a:t>
            </a:fld>
            <a:endParaRPr lang="en-US" dirty="0"/>
          </a:p>
        </p:txBody>
      </p:sp>
      <p:pic>
        <p:nvPicPr>
          <p:cNvPr id="6" name="Picture 5"/>
          <p:cNvPicPr/>
          <p:nvPr/>
        </p:nvPicPr>
        <p:blipFill rotWithShape="1">
          <a:blip r:embed="rId4"/>
          <a:srcRect l="5618" t="10150" r="7222"/>
          <a:stretch/>
        </p:blipFill>
        <p:spPr bwMode="auto">
          <a:xfrm>
            <a:off x="207818" y="1683327"/>
            <a:ext cx="8686800" cy="4998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Oval 6"/>
          <p:cNvSpPr/>
          <p:nvPr/>
        </p:nvSpPr>
        <p:spPr>
          <a:xfrm>
            <a:off x="6338454" y="4182341"/>
            <a:ext cx="1735281" cy="3377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5340927" y="4182342"/>
            <a:ext cx="893618" cy="3377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34197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 y="122237"/>
            <a:ext cx="7208520" cy="1325563"/>
          </a:xfrm>
        </p:spPr>
        <p:txBody>
          <a:bodyPr>
            <a:noAutofit/>
          </a:bodyPr>
          <a:lstStyle/>
          <a:p>
            <a:r>
              <a:rPr lang="en-US" sz="2000" dirty="0"/>
              <a:t>Where are my district and school FIP Access Codes?</a:t>
            </a:r>
            <a:br>
              <a:rPr lang="en-US" sz="2000" dirty="0"/>
            </a:br>
            <a:br>
              <a:rPr lang="en-US" sz="2000" dirty="0"/>
            </a:br>
            <a:r>
              <a:rPr lang="en-US" sz="2000" dirty="0"/>
              <a:t>Unique FIP codes are in the GaDOE Portal Account of the district’s Test Coordinator who has the appropriate security access with GaDOE.</a:t>
            </a:r>
          </a:p>
        </p:txBody>
      </p:sp>
      <p:sp>
        <p:nvSpPr>
          <p:cNvPr id="4" name="Date Placeholder 3"/>
          <p:cNvSpPr>
            <a:spLocks noGrp="1"/>
          </p:cNvSpPr>
          <p:nvPr>
            <p:ph type="dt" sz="half" idx="2"/>
          </p:nvPr>
        </p:nvSpPr>
        <p:spPr/>
        <p:txBody>
          <a:bodyPr/>
          <a:lstStyle/>
          <a:p>
            <a:fld id="{163FB609-904C-472C-87F8-15B40C812663}" type="datetime1">
              <a:rPr lang="en-US" smtClean="0"/>
              <a:t>8/14/2018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62" y="2438400"/>
            <a:ext cx="8327881" cy="4419600"/>
          </a:xfrm>
          <a:prstGeom prst="rect">
            <a:avLst/>
          </a:prstGeom>
          <a:ln w="28575">
            <a:solidFill>
              <a:schemeClr val="tx1"/>
            </a:solidFill>
          </a:ln>
        </p:spPr>
      </p:pic>
      <p:sp>
        <p:nvSpPr>
          <p:cNvPr id="3" name="Content Placeholder 2"/>
          <p:cNvSpPr>
            <a:spLocks noGrp="1"/>
          </p:cNvSpPr>
          <p:nvPr>
            <p:ph idx="1"/>
          </p:nvPr>
        </p:nvSpPr>
        <p:spPr>
          <a:xfrm>
            <a:off x="441395" y="1638589"/>
            <a:ext cx="8214014" cy="4351338"/>
          </a:xfrm>
        </p:spPr>
        <p:txBody>
          <a:bodyPr>
            <a:normAutofit/>
          </a:bodyPr>
          <a:lstStyle/>
          <a:p>
            <a:pPr marL="0" indent="0">
              <a:buNone/>
            </a:pPr>
            <a:r>
              <a:rPr lang="en-US" sz="1800" dirty="0"/>
              <a:t>Go to District Assessments. Look in the “Custom Folder” for zip files of FIP </a:t>
            </a:r>
            <a:r>
              <a:rPr lang="en-US" sz="1800" i="1" dirty="0"/>
              <a:t>Administrative</a:t>
            </a:r>
            <a:r>
              <a:rPr lang="en-US" sz="1800" dirty="0"/>
              <a:t> and </a:t>
            </a:r>
            <a:r>
              <a:rPr lang="en-US" sz="1800" i="1" dirty="0"/>
              <a:t>Learner</a:t>
            </a:r>
            <a:r>
              <a:rPr lang="en-US" sz="1800" dirty="0"/>
              <a:t> Access Codes.</a:t>
            </a:r>
          </a:p>
        </p:txBody>
      </p:sp>
      <p:sp>
        <p:nvSpPr>
          <p:cNvPr id="7" name="Oval 6"/>
          <p:cNvSpPr/>
          <p:nvPr/>
        </p:nvSpPr>
        <p:spPr>
          <a:xfrm>
            <a:off x="384461" y="4419600"/>
            <a:ext cx="1465119"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5944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5152-E69D-4BFC-978B-5DC6C5427461}"/>
              </a:ext>
            </a:extLst>
          </p:cNvPr>
          <p:cNvSpPr>
            <a:spLocks noGrp="1"/>
          </p:cNvSpPr>
          <p:nvPr>
            <p:ph type="title"/>
          </p:nvPr>
        </p:nvSpPr>
        <p:spPr>
          <a:xfrm>
            <a:off x="-37338" y="-203866"/>
            <a:ext cx="7702710" cy="1801382"/>
          </a:xfrm>
        </p:spPr>
        <p:txBody>
          <a:bodyPr vert="horz" lIns="91440" tIns="45720" rIns="91440" bIns="45720" rtlCol="0" anchor="ctr">
            <a:noAutofit/>
          </a:bodyPr>
          <a:lstStyle/>
          <a:p>
            <a:r>
              <a:rPr lang="en-US" sz="2000" dirty="0"/>
              <a:t>Two Types of FIP Access Codes</a:t>
            </a:r>
            <a:br>
              <a:rPr lang="en-US" sz="2000" dirty="0"/>
            </a:br>
            <a:r>
              <a:rPr lang="en-US" sz="2000" dirty="0"/>
              <a:t> (FIP portal populates when accounts are created with the appropriate role-based access code and the educator’s district email address)</a:t>
            </a:r>
          </a:p>
        </p:txBody>
      </p:sp>
      <p:sp>
        <p:nvSpPr>
          <p:cNvPr id="3" name="Date Placeholder 2">
            <a:extLst>
              <a:ext uri="{FF2B5EF4-FFF2-40B4-BE49-F238E27FC236}">
                <a16:creationId xmlns:a16="http://schemas.microsoft.com/office/drawing/2014/main" id="{CF2AAAFE-4A74-4ABF-BF5B-39CFB2A1514A}"/>
              </a:ext>
            </a:extLst>
          </p:cNvPr>
          <p:cNvSpPr>
            <a:spLocks noGrp="1"/>
          </p:cNvSpPr>
          <p:nvPr>
            <p:ph type="dt" sz="half" idx="2"/>
          </p:nvPr>
        </p:nvSpPr>
        <p:spPr/>
        <p:txBody>
          <a:bodyPr/>
          <a:lstStyle/>
          <a:p>
            <a:fld id="{D51786AA-17C1-47A7-AF86-0DA419226BB9}" type="datetime1">
              <a:rPr lang="en-US" smtClean="0"/>
              <a:t>8/14/2018</a:t>
            </a:fld>
            <a:endParaRPr lang="en-US" dirty="0"/>
          </a:p>
        </p:txBody>
      </p:sp>
      <p:sp>
        <p:nvSpPr>
          <p:cNvPr id="4" name="Slide Number Placeholder 3">
            <a:extLst>
              <a:ext uri="{FF2B5EF4-FFF2-40B4-BE49-F238E27FC236}">
                <a16:creationId xmlns:a16="http://schemas.microsoft.com/office/drawing/2014/main" id="{0292F908-90F2-446F-998A-8E59CF6371F2}"/>
              </a:ext>
            </a:extLst>
          </p:cNvPr>
          <p:cNvSpPr>
            <a:spLocks noGrp="1"/>
          </p:cNvSpPr>
          <p:nvPr>
            <p:ph type="sldNum" sz="quarter" idx="4"/>
          </p:nvPr>
        </p:nvSpPr>
        <p:spPr/>
        <p:txBody>
          <a:bodyPr/>
          <a:lstStyle/>
          <a:p>
            <a:fld id="{B63E4CEF-BB1E-48C7-AE93-F39F6AA99AD7}" type="slidenum">
              <a:rPr lang="en-US" smtClean="0"/>
              <a:pPr/>
              <a:t>112</a:t>
            </a:fld>
            <a:endParaRPr lang="en-US" dirty="0"/>
          </a:p>
        </p:txBody>
      </p:sp>
      <p:sp>
        <p:nvSpPr>
          <p:cNvPr id="5" name="TextBox 4">
            <a:extLst>
              <a:ext uri="{FF2B5EF4-FFF2-40B4-BE49-F238E27FC236}">
                <a16:creationId xmlns:a16="http://schemas.microsoft.com/office/drawing/2014/main" id="{3F46D11D-0EFD-429D-A02F-B1627CCA35FE}"/>
              </a:ext>
            </a:extLst>
          </p:cNvPr>
          <p:cNvSpPr txBox="1"/>
          <p:nvPr/>
        </p:nvSpPr>
        <p:spPr>
          <a:xfrm>
            <a:off x="117921" y="1767771"/>
            <a:ext cx="8908158" cy="470898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r>
              <a:rPr lang="en-US" dirty="0"/>
              <a:t>•</a:t>
            </a:r>
            <a:r>
              <a:rPr lang="en-US" sz="2000" dirty="0"/>
              <a:t>FIP Access codes are </a:t>
            </a:r>
            <a:r>
              <a:rPr lang="en-US" sz="2000" b="1" dirty="0"/>
              <a:t>unique</a:t>
            </a:r>
            <a:r>
              <a:rPr lang="en-US" sz="2000" dirty="0"/>
              <a:t> to each district and each school. </a:t>
            </a:r>
            <a:endParaRPr lang="en-US" sz="2000" dirty="0">
              <a:cs typeface="Calibri"/>
            </a:endParaRPr>
          </a:p>
          <a:p>
            <a:pPr marL="228600"/>
            <a:endParaRPr lang="en-US" sz="2000" dirty="0">
              <a:cs typeface="Calibri"/>
            </a:endParaRPr>
          </a:p>
          <a:p>
            <a:pPr marL="228600"/>
            <a:r>
              <a:rPr lang="en-US" sz="2000" dirty="0"/>
              <a:t>•Access codes include the three-digit district identifier number and the four-digit school identifier number embedded in the location-specific FIP code.</a:t>
            </a:r>
            <a:endParaRPr lang="en-US" sz="2000" dirty="0">
              <a:cs typeface="Calibri"/>
            </a:endParaRPr>
          </a:p>
          <a:p>
            <a:pPr marL="228600"/>
            <a:endParaRPr lang="en-US" sz="2000" dirty="0">
              <a:cs typeface="Calibri"/>
            </a:endParaRPr>
          </a:p>
          <a:p>
            <a:pPr marL="228600"/>
            <a:r>
              <a:rPr lang="en-US" sz="2000" dirty="0"/>
              <a:t>•</a:t>
            </a:r>
            <a:r>
              <a:rPr lang="en-US" sz="2000" b="1" dirty="0"/>
              <a:t>Administrative Access Codes </a:t>
            </a:r>
            <a:r>
              <a:rPr lang="en-US" sz="2000" dirty="0"/>
              <a:t>end with “</a:t>
            </a:r>
            <a:r>
              <a:rPr lang="en-US" sz="2000" b="1" dirty="0"/>
              <a:t>-P</a:t>
            </a:r>
            <a:r>
              <a:rPr lang="en-US" sz="2000" dirty="0"/>
              <a:t>” (999-0575-</a:t>
            </a:r>
            <a:r>
              <a:rPr lang="en-US" sz="2000" b="1" dirty="0"/>
              <a:t>P</a:t>
            </a:r>
            <a:r>
              <a:rPr lang="en-US" sz="2000" dirty="0"/>
              <a:t>)</a:t>
            </a:r>
            <a:endParaRPr lang="en-US" sz="2000" dirty="0">
              <a:cs typeface="Calibri"/>
            </a:endParaRPr>
          </a:p>
          <a:p>
            <a:pPr marL="228600"/>
            <a:endParaRPr lang="en-US" sz="2000" dirty="0">
              <a:cs typeface="Calibri"/>
            </a:endParaRPr>
          </a:p>
          <a:p>
            <a:pPr marL="228600"/>
            <a:r>
              <a:rPr lang="en-US" sz="2000" dirty="0"/>
              <a:t>•</a:t>
            </a:r>
            <a:r>
              <a:rPr lang="en-US" sz="2000" b="1" dirty="0"/>
              <a:t>Administrative</a:t>
            </a:r>
            <a:r>
              <a:rPr lang="en-US" sz="2000" dirty="0"/>
              <a:t> accounts allow the leader to take FIP courses </a:t>
            </a:r>
            <a:r>
              <a:rPr lang="en-US" sz="2000" u="sng" dirty="0"/>
              <a:t>and</a:t>
            </a:r>
            <a:r>
              <a:rPr lang="en-US" sz="2000" dirty="0"/>
              <a:t> engage in online monitoring of the faculty’s course progress through the “Management and Reports” tab. This function IS NOT available in FIP </a:t>
            </a:r>
            <a:r>
              <a:rPr lang="en-US" sz="2000" b="1" dirty="0"/>
              <a:t>Learner</a:t>
            </a:r>
            <a:r>
              <a:rPr lang="en-US" sz="2000" dirty="0"/>
              <a:t> accounts. </a:t>
            </a:r>
            <a:endParaRPr lang="en-US" sz="2000" dirty="0">
              <a:cs typeface="Calibri"/>
            </a:endParaRPr>
          </a:p>
          <a:p>
            <a:r>
              <a:rPr lang="en-US" sz="2000" dirty="0"/>
              <a:t> </a:t>
            </a:r>
            <a:endParaRPr lang="en-US" sz="2000" dirty="0">
              <a:cs typeface="Calibri"/>
            </a:endParaRPr>
          </a:p>
          <a:p>
            <a:pPr marL="228600"/>
            <a:r>
              <a:rPr lang="en-US" sz="2000" dirty="0"/>
              <a:t>•</a:t>
            </a:r>
            <a:r>
              <a:rPr lang="en-US" sz="2000" b="1" dirty="0"/>
              <a:t>Learner Access Codes </a:t>
            </a:r>
            <a:r>
              <a:rPr lang="en-US" sz="2000" dirty="0"/>
              <a:t>end with “</a:t>
            </a:r>
            <a:r>
              <a:rPr lang="en-US" sz="2000" b="1" dirty="0"/>
              <a:t>-FP</a:t>
            </a:r>
            <a:r>
              <a:rPr lang="en-US" sz="2000" dirty="0"/>
              <a:t>” (999-0575-</a:t>
            </a:r>
            <a:r>
              <a:rPr lang="en-US" sz="2000" b="1" dirty="0"/>
              <a:t>FP</a:t>
            </a:r>
            <a:r>
              <a:rPr lang="en-US" sz="2000" dirty="0"/>
              <a:t>)</a:t>
            </a:r>
            <a:endParaRPr lang="en-US" sz="2000" dirty="0">
              <a:cs typeface="Calibri"/>
            </a:endParaRPr>
          </a:p>
          <a:p>
            <a:pPr marL="228600"/>
            <a:endParaRPr lang="en-US" sz="2000" dirty="0">
              <a:cs typeface="Calibri"/>
            </a:endParaRPr>
          </a:p>
          <a:p>
            <a:pPr marL="228600"/>
            <a:r>
              <a:rPr lang="en-US" sz="2000" dirty="0"/>
              <a:t>•Central Office has a FIP Administrative Access Code, and a Learner Access Code.</a:t>
            </a:r>
            <a:endParaRPr lang="en-US" sz="2000" dirty="0">
              <a:cs typeface="Calibri"/>
            </a:endParaRPr>
          </a:p>
          <a:p>
            <a:pPr marL="228600"/>
            <a:endParaRPr lang="en-US" sz="2000" dirty="0">
              <a:cs typeface="Calibri"/>
            </a:endParaRPr>
          </a:p>
        </p:txBody>
      </p:sp>
    </p:spTree>
    <p:extLst>
      <p:ext uri="{BB962C8B-B14F-4D97-AF65-F5344CB8AC3E}">
        <p14:creationId xmlns:p14="http://schemas.microsoft.com/office/powerpoint/2010/main" val="38145934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5E43E7E3-EFC5-479C-9A0F-FD1C31D4F5BC}" type="datetime1">
              <a:rPr lang="en-US" smtClean="0"/>
              <a:t>8/14/2018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113</a:t>
            </a:fld>
            <a:endParaRPr lang="en-US" dirty="0"/>
          </a:p>
        </p:txBody>
      </p:sp>
      <p:sp>
        <p:nvSpPr>
          <p:cNvPr id="6" name="TextBox 5"/>
          <p:cNvSpPr txBox="1"/>
          <p:nvPr/>
        </p:nvSpPr>
        <p:spPr>
          <a:xfrm>
            <a:off x="525780" y="1927860"/>
            <a:ext cx="8176259" cy="3170099"/>
          </a:xfrm>
          <a:prstGeom prst="rect">
            <a:avLst/>
          </a:prstGeom>
          <a:solidFill>
            <a:schemeClr val="bg1">
              <a:lumMod val="75000"/>
            </a:schemeClr>
          </a:solidFill>
          <a:ln>
            <a:solidFill>
              <a:schemeClr val="accent2"/>
            </a:solidFill>
          </a:ln>
        </p:spPr>
        <p:txBody>
          <a:bodyPr wrap="square" rtlCol="0">
            <a:spAutoFit/>
          </a:bodyPr>
          <a:lstStyle/>
          <a:p>
            <a:pPr algn="ctr"/>
            <a:endParaRPr lang="en-US" sz="4000" dirty="0">
              <a:latin typeface="Arial Rounded MT Bold" panose="020F0704030504030204" pitchFamily="34" charset="0"/>
            </a:endParaRPr>
          </a:p>
          <a:p>
            <a:pPr algn="ctr"/>
            <a:r>
              <a:rPr lang="en-US" sz="4000" dirty="0">
                <a:latin typeface="Arial Rounded MT Bold" panose="020F0704030504030204" pitchFamily="34" charset="0"/>
              </a:rPr>
              <a:t>FIP Supports Educators </a:t>
            </a:r>
          </a:p>
          <a:p>
            <a:pPr algn="ctr"/>
            <a:r>
              <a:rPr lang="en-US" sz="4000" dirty="0">
                <a:latin typeface="Arial Rounded MT Bold" panose="020F0704030504030204" pitchFamily="34" charset="0"/>
              </a:rPr>
              <a:t>PSC Professional Learning Rule 502-2-.36 </a:t>
            </a:r>
          </a:p>
          <a:p>
            <a:pPr algn="ct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41347871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AA53-4716-44C7-8B8D-CCD01DF9E163}"/>
              </a:ext>
            </a:extLst>
          </p:cNvPr>
          <p:cNvSpPr>
            <a:spLocks noGrp="1"/>
          </p:cNvSpPr>
          <p:nvPr>
            <p:ph type="title"/>
          </p:nvPr>
        </p:nvSpPr>
        <p:spPr/>
        <p:txBody>
          <a:bodyPr>
            <a:noAutofit/>
          </a:bodyPr>
          <a:lstStyle/>
          <a:p>
            <a:r>
              <a:rPr lang="en-US" sz="3200" dirty="0"/>
              <a:t>PSC Professional Learning Rule 505-2-.36 for Certificate Renewal</a:t>
            </a:r>
          </a:p>
        </p:txBody>
      </p:sp>
      <p:sp>
        <p:nvSpPr>
          <p:cNvPr id="3" name="Content Placeholder 2">
            <a:extLst>
              <a:ext uri="{FF2B5EF4-FFF2-40B4-BE49-F238E27FC236}">
                <a16:creationId xmlns:a16="http://schemas.microsoft.com/office/drawing/2014/main" id="{9F195A4E-E38F-4C8F-B920-88A34CF879EB}"/>
              </a:ext>
            </a:extLst>
          </p:cNvPr>
          <p:cNvSpPr>
            <a:spLocks noGrp="1"/>
          </p:cNvSpPr>
          <p:nvPr>
            <p:ph idx="1"/>
          </p:nvPr>
        </p:nvSpPr>
        <p:spPr>
          <a:xfrm>
            <a:off x="603983" y="1825625"/>
            <a:ext cx="8148131" cy="4351338"/>
          </a:xfrm>
        </p:spPr>
        <p:txBody>
          <a:bodyPr>
            <a:normAutofit fontScale="77500" lnSpcReduction="20000"/>
          </a:bodyPr>
          <a:lstStyle/>
          <a:p>
            <a:pPr marL="0" indent="0">
              <a:buNone/>
            </a:pPr>
            <a:r>
              <a:rPr lang="en-US" dirty="0"/>
              <a:t>The goal of certificate renewal and professional learning is for educators within a Georgia local unit of administration (LUA) to work together </a:t>
            </a:r>
            <a:r>
              <a:rPr lang="en-US" dirty="0">
                <a:highlight>
                  <a:srgbClr val="00FF00"/>
                </a:highlight>
              </a:rPr>
              <a:t>to enhance established educational goals for the individual educator, the school and the LUA </a:t>
            </a:r>
            <a:r>
              <a:rPr lang="en-US" b="1" u="sng" dirty="0">
                <a:highlight>
                  <a:srgbClr val="00FF00"/>
                </a:highlight>
              </a:rPr>
              <a:t>to assist students in meeting state standards for student achievement</a:t>
            </a:r>
            <a:r>
              <a:rPr lang="en-US" dirty="0"/>
              <a:t>.</a:t>
            </a:r>
          </a:p>
          <a:p>
            <a:endParaRPr lang="en-US" dirty="0"/>
          </a:p>
          <a:p>
            <a:r>
              <a:rPr lang="en-US" dirty="0"/>
              <a:t>Setting written Professional Learning Goals (PLGs) or developing a written Professional Learning Plan (PLP), and making acceptable progress.</a:t>
            </a:r>
          </a:p>
          <a:p>
            <a:endParaRPr lang="en-US" dirty="0"/>
          </a:p>
          <a:p>
            <a:endParaRPr lang="en-US" dirty="0"/>
          </a:p>
          <a:p>
            <a:r>
              <a:rPr lang="en-US" dirty="0"/>
              <a:t>Professional learning is to be primarily job-embedded and done in the context of the school learning community. Other forms of professional learning such as workshops shall be for the purpose of supporting job-embedded learning.</a:t>
            </a:r>
          </a:p>
        </p:txBody>
      </p:sp>
      <p:sp>
        <p:nvSpPr>
          <p:cNvPr id="4" name="Date Placeholder 3">
            <a:extLst>
              <a:ext uri="{FF2B5EF4-FFF2-40B4-BE49-F238E27FC236}">
                <a16:creationId xmlns:a16="http://schemas.microsoft.com/office/drawing/2014/main" id="{D51910F0-D98F-43BF-A4A4-19DDE15288DF}"/>
              </a:ext>
            </a:extLst>
          </p:cNvPr>
          <p:cNvSpPr>
            <a:spLocks noGrp="1"/>
          </p:cNvSpPr>
          <p:nvPr>
            <p:ph type="dt" sz="half" idx="2"/>
          </p:nvPr>
        </p:nvSpPr>
        <p:spPr/>
        <p:txBody>
          <a:bodyPr/>
          <a:lstStyle/>
          <a:p>
            <a:fld id="{5F40D5D9-077F-443F-9DC8-9B01E554F69C}" type="datetime1">
              <a:rPr lang="en-US" smtClean="0"/>
              <a:t>8/14/2018</a:t>
            </a:fld>
            <a:endParaRPr lang="en-US" dirty="0"/>
          </a:p>
        </p:txBody>
      </p:sp>
      <p:sp>
        <p:nvSpPr>
          <p:cNvPr id="5" name="Slide Number Placeholder 4">
            <a:extLst>
              <a:ext uri="{FF2B5EF4-FFF2-40B4-BE49-F238E27FC236}">
                <a16:creationId xmlns:a16="http://schemas.microsoft.com/office/drawing/2014/main" id="{DEBE4935-AA79-4797-97A7-D5B078E0075E}"/>
              </a:ext>
            </a:extLst>
          </p:cNvPr>
          <p:cNvSpPr>
            <a:spLocks noGrp="1"/>
          </p:cNvSpPr>
          <p:nvPr>
            <p:ph type="sldNum" sz="quarter" idx="4"/>
          </p:nvPr>
        </p:nvSpPr>
        <p:spPr/>
        <p:txBody>
          <a:bodyPr/>
          <a:lstStyle/>
          <a:p>
            <a:fld id="{B63E4CEF-BB1E-48C7-AE93-F39F6AA99AD7}" type="slidenum">
              <a:rPr lang="en-US" smtClean="0"/>
              <a:pPr/>
              <a:t>114</a:t>
            </a:fld>
            <a:endParaRPr lang="en-US" dirty="0"/>
          </a:p>
        </p:txBody>
      </p:sp>
    </p:spTree>
    <p:extLst>
      <p:ext uri="{BB962C8B-B14F-4D97-AF65-F5344CB8AC3E}">
        <p14:creationId xmlns:p14="http://schemas.microsoft.com/office/powerpoint/2010/main" val="17353577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282F6A9-0082-42D5-8B7C-5324273846E2}" type="datetime1">
              <a:rPr lang="en-US" smtClean="0"/>
              <a:t>8/14/2018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115</a:t>
            </a:fld>
            <a:endParaRPr lang="en-US" dirty="0"/>
          </a:p>
        </p:txBody>
      </p:sp>
      <p:sp>
        <p:nvSpPr>
          <p:cNvPr id="7" name="TextBox 6">
            <a:extLst>
              <a:ext uri="{FF2B5EF4-FFF2-40B4-BE49-F238E27FC236}">
                <a16:creationId xmlns:a16="http://schemas.microsoft.com/office/drawing/2014/main" id="{1736E5BB-4562-45FE-8B6B-8C37BC1BFBE0}"/>
              </a:ext>
            </a:extLst>
          </p:cNvPr>
          <p:cNvSpPr txBox="1"/>
          <p:nvPr/>
        </p:nvSpPr>
        <p:spPr>
          <a:xfrm>
            <a:off x="6563197" y="2146189"/>
            <a:ext cx="2387652" cy="4031873"/>
          </a:xfrm>
          <a:prstGeom prst="rect">
            <a:avLst/>
          </a:prstGeom>
          <a:noFill/>
        </p:spPr>
        <p:txBody>
          <a:bodyPr wrap="square" rtlCol="0">
            <a:spAutoFit/>
          </a:bodyPr>
          <a:lstStyle/>
          <a:p>
            <a:pPr algn="ctr"/>
            <a:r>
              <a:rPr lang="en-US" sz="2400" dirty="0"/>
              <a:t>Sample Goal for Leaders using FIP Available from:</a:t>
            </a:r>
          </a:p>
          <a:p>
            <a:pPr algn="ctr"/>
            <a:endParaRPr lang="en-US" sz="2400" dirty="0"/>
          </a:p>
          <a:p>
            <a:pPr algn="ctr"/>
            <a:r>
              <a:rPr lang="en-US" sz="1600" dirty="0">
                <a:hlinkClick r:id="rId2"/>
              </a:rPr>
              <a:t>http://www.gadoe.org/Curriculum-Instruction-and-Assessment/Assessment/Pages/GeorgiaFIP.aspx</a:t>
            </a:r>
            <a:endParaRPr lang="en-US" sz="1600" dirty="0"/>
          </a:p>
          <a:p>
            <a:pPr algn="ctr"/>
            <a:endParaRPr lang="en-US" sz="2400" dirty="0"/>
          </a:p>
          <a:p>
            <a:pPr algn="ctr"/>
            <a:endParaRPr lang="en-US" sz="2400" dirty="0"/>
          </a:p>
          <a:p>
            <a:pPr algn="ctr"/>
            <a:endParaRPr lang="en-US" sz="2400" dirty="0"/>
          </a:p>
          <a:p>
            <a:pPr algn="ctr"/>
            <a:endParaRPr lang="en-US" sz="2400" dirty="0"/>
          </a:p>
        </p:txBody>
      </p:sp>
      <p:pic>
        <p:nvPicPr>
          <p:cNvPr id="11" name="Picture 10">
            <a:extLst>
              <a:ext uri="{FF2B5EF4-FFF2-40B4-BE49-F238E27FC236}">
                <a16:creationId xmlns:a16="http://schemas.microsoft.com/office/drawing/2014/main" id="{3807C82A-4C39-4E8C-BAA3-DC6DC6689402}"/>
              </a:ext>
            </a:extLst>
          </p:cNvPr>
          <p:cNvPicPr>
            <a:picLocks noChangeAspect="1"/>
          </p:cNvPicPr>
          <p:nvPr/>
        </p:nvPicPr>
        <p:blipFill rotWithShape="1">
          <a:blip r:embed="rId3"/>
          <a:srcRect l="28224" t="8686" r="29375" b="9382"/>
          <a:stretch/>
        </p:blipFill>
        <p:spPr>
          <a:xfrm>
            <a:off x="103368" y="136524"/>
            <a:ext cx="6354582" cy="6584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09793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0FC2D6-D64D-441D-951C-0D486DDF7831}"/>
              </a:ext>
            </a:extLst>
          </p:cNvPr>
          <p:cNvSpPr>
            <a:spLocks noGrp="1"/>
          </p:cNvSpPr>
          <p:nvPr>
            <p:ph type="dt" sz="half" idx="2"/>
          </p:nvPr>
        </p:nvSpPr>
        <p:spPr/>
        <p:txBody>
          <a:bodyPr/>
          <a:lstStyle/>
          <a:p>
            <a:fld id="{FF836BE1-4778-4619-B805-F8BE143244E4}" type="datetime1">
              <a:rPr lang="en-US" smtClean="0"/>
              <a:t>8/14/2018</a:t>
            </a:fld>
            <a:endParaRPr lang="en-US" dirty="0"/>
          </a:p>
        </p:txBody>
      </p:sp>
      <p:sp>
        <p:nvSpPr>
          <p:cNvPr id="5" name="Slide Number Placeholder 4">
            <a:extLst>
              <a:ext uri="{FF2B5EF4-FFF2-40B4-BE49-F238E27FC236}">
                <a16:creationId xmlns:a16="http://schemas.microsoft.com/office/drawing/2014/main" id="{AFF4F7E9-F357-4E2F-ADA8-61A871DA1FD2}"/>
              </a:ext>
            </a:extLst>
          </p:cNvPr>
          <p:cNvSpPr>
            <a:spLocks noGrp="1"/>
          </p:cNvSpPr>
          <p:nvPr>
            <p:ph type="sldNum" sz="quarter" idx="4"/>
          </p:nvPr>
        </p:nvSpPr>
        <p:spPr/>
        <p:txBody>
          <a:bodyPr/>
          <a:lstStyle/>
          <a:p>
            <a:fld id="{B63E4CEF-BB1E-48C7-AE93-F39F6AA99AD7}" type="slidenum">
              <a:rPr lang="en-US" smtClean="0"/>
              <a:pPr/>
              <a:t>116</a:t>
            </a:fld>
            <a:endParaRPr lang="en-US" dirty="0"/>
          </a:p>
        </p:txBody>
      </p:sp>
      <p:pic>
        <p:nvPicPr>
          <p:cNvPr id="6" name="Picture 5">
            <a:extLst>
              <a:ext uri="{FF2B5EF4-FFF2-40B4-BE49-F238E27FC236}">
                <a16:creationId xmlns:a16="http://schemas.microsoft.com/office/drawing/2014/main" id="{C895A477-4BBA-4DDD-9484-F22A24B10630}"/>
              </a:ext>
            </a:extLst>
          </p:cNvPr>
          <p:cNvPicPr>
            <a:picLocks noChangeAspect="1"/>
          </p:cNvPicPr>
          <p:nvPr/>
        </p:nvPicPr>
        <p:blipFill rotWithShape="1">
          <a:blip r:embed="rId2"/>
          <a:srcRect l="28522" t="10077" r="31305" b="8454"/>
          <a:stretch/>
        </p:blipFill>
        <p:spPr>
          <a:xfrm>
            <a:off x="207231" y="79512"/>
            <a:ext cx="6734258" cy="6641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57DFD49C-8580-482B-BF29-B242E6DC0C7A}"/>
              </a:ext>
            </a:extLst>
          </p:cNvPr>
          <p:cNvSpPr txBox="1"/>
          <p:nvPr/>
        </p:nvSpPr>
        <p:spPr>
          <a:xfrm>
            <a:off x="7235687" y="2306513"/>
            <a:ext cx="1630017" cy="1200329"/>
          </a:xfrm>
          <a:prstGeom prst="rect">
            <a:avLst/>
          </a:prstGeom>
          <a:noFill/>
        </p:spPr>
        <p:txBody>
          <a:bodyPr wrap="square" rtlCol="0">
            <a:spAutoFit/>
          </a:bodyPr>
          <a:lstStyle/>
          <a:p>
            <a:r>
              <a:rPr lang="en-US" dirty="0"/>
              <a:t>Page 2 of Sample Goal for Leaders using FIP</a:t>
            </a:r>
          </a:p>
        </p:txBody>
      </p:sp>
    </p:spTree>
    <p:extLst>
      <p:ext uri="{BB962C8B-B14F-4D97-AF65-F5344CB8AC3E}">
        <p14:creationId xmlns:p14="http://schemas.microsoft.com/office/powerpoint/2010/main" val="13823868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54658BE5-BAEC-4B07-A377-ED7054B7771F}" type="datetime1">
              <a:rPr lang="en-US" smtClean="0"/>
              <a:t>8/14/2018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117</a:t>
            </a:fld>
            <a:endParaRPr lang="en-US" dirty="0"/>
          </a:p>
        </p:txBody>
      </p:sp>
      <p:sp>
        <p:nvSpPr>
          <p:cNvPr id="6" name="TextBox 5">
            <a:extLst>
              <a:ext uri="{FF2B5EF4-FFF2-40B4-BE49-F238E27FC236}">
                <a16:creationId xmlns:a16="http://schemas.microsoft.com/office/drawing/2014/main" id="{B71027FA-95D0-4872-9439-C2A876877F01}"/>
              </a:ext>
            </a:extLst>
          </p:cNvPr>
          <p:cNvSpPr txBox="1"/>
          <p:nvPr/>
        </p:nvSpPr>
        <p:spPr>
          <a:xfrm>
            <a:off x="6457950" y="1853779"/>
            <a:ext cx="2388028" cy="3293209"/>
          </a:xfrm>
          <a:prstGeom prst="rect">
            <a:avLst/>
          </a:prstGeom>
          <a:noFill/>
        </p:spPr>
        <p:txBody>
          <a:bodyPr wrap="square" rtlCol="0">
            <a:spAutoFit/>
          </a:bodyPr>
          <a:lstStyle/>
          <a:p>
            <a:pPr algn="ctr"/>
            <a:r>
              <a:rPr lang="en-US" sz="2400" dirty="0"/>
              <a:t>Sample PLG for Teachers Using FIP Available from:</a:t>
            </a:r>
          </a:p>
          <a:p>
            <a:pPr algn="ctr"/>
            <a:endParaRPr lang="en-US" sz="2400" dirty="0"/>
          </a:p>
          <a:p>
            <a:pPr algn="ctr"/>
            <a:r>
              <a:rPr lang="en-US" sz="1600" dirty="0">
                <a:hlinkClick r:id="rId2"/>
              </a:rPr>
              <a:t>http://www.gadoe.org/Curriculum-Instruction-and-Assessment/Assessment/Pages/GeorgiaFIP.aspx</a:t>
            </a:r>
            <a:endParaRPr lang="en-US" sz="1600" dirty="0"/>
          </a:p>
          <a:p>
            <a:pPr algn="ctr"/>
            <a:endParaRPr lang="en-US" sz="2400" dirty="0"/>
          </a:p>
        </p:txBody>
      </p:sp>
      <p:pic>
        <p:nvPicPr>
          <p:cNvPr id="11" name="Picture 10">
            <a:extLst>
              <a:ext uri="{FF2B5EF4-FFF2-40B4-BE49-F238E27FC236}">
                <a16:creationId xmlns:a16="http://schemas.microsoft.com/office/drawing/2014/main" id="{A53AAB39-4BE5-447E-8D8F-D29038C0E8DD}"/>
              </a:ext>
            </a:extLst>
          </p:cNvPr>
          <p:cNvPicPr>
            <a:picLocks noChangeAspect="1"/>
          </p:cNvPicPr>
          <p:nvPr/>
        </p:nvPicPr>
        <p:blipFill rotWithShape="1">
          <a:blip r:embed="rId3"/>
          <a:srcRect l="28609" t="8840" r="29375" b="7990"/>
          <a:stretch/>
        </p:blipFill>
        <p:spPr>
          <a:xfrm>
            <a:off x="63610" y="55659"/>
            <a:ext cx="6394340" cy="6665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6291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3A2BBE-105A-412E-8EC7-CA5F4E30C75E}"/>
              </a:ext>
            </a:extLst>
          </p:cNvPr>
          <p:cNvSpPr>
            <a:spLocks noGrp="1"/>
          </p:cNvSpPr>
          <p:nvPr>
            <p:ph type="dt" sz="half" idx="2"/>
          </p:nvPr>
        </p:nvSpPr>
        <p:spPr/>
        <p:txBody>
          <a:bodyPr/>
          <a:lstStyle/>
          <a:p>
            <a:fld id="{FF836BE1-4778-4619-B805-F8BE143244E4}" type="datetime1">
              <a:rPr lang="en-US" smtClean="0"/>
              <a:t>8/14/2018</a:t>
            </a:fld>
            <a:endParaRPr lang="en-US" dirty="0"/>
          </a:p>
        </p:txBody>
      </p:sp>
      <p:sp>
        <p:nvSpPr>
          <p:cNvPr id="5" name="Slide Number Placeholder 4">
            <a:extLst>
              <a:ext uri="{FF2B5EF4-FFF2-40B4-BE49-F238E27FC236}">
                <a16:creationId xmlns:a16="http://schemas.microsoft.com/office/drawing/2014/main" id="{12CF40FC-C6F0-4C8E-B916-B113EFEB866B}"/>
              </a:ext>
            </a:extLst>
          </p:cNvPr>
          <p:cNvSpPr>
            <a:spLocks noGrp="1"/>
          </p:cNvSpPr>
          <p:nvPr>
            <p:ph type="sldNum" sz="quarter" idx="4"/>
          </p:nvPr>
        </p:nvSpPr>
        <p:spPr/>
        <p:txBody>
          <a:bodyPr/>
          <a:lstStyle/>
          <a:p>
            <a:fld id="{B63E4CEF-BB1E-48C7-AE93-F39F6AA99AD7}" type="slidenum">
              <a:rPr lang="en-US" smtClean="0"/>
              <a:pPr/>
              <a:t>118</a:t>
            </a:fld>
            <a:endParaRPr lang="en-US" dirty="0"/>
          </a:p>
        </p:txBody>
      </p:sp>
      <p:pic>
        <p:nvPicPr>
          <p:cNvPr id="6" name="Picture 5">
            <a:extLst>
              <a:ext uri="{FF2B5EF4-FFF2-40B4-BE49-F238E27FC236}">
                <a16:creationId xmlns:a16="http://schemas.microsoft.com/office/drawing/2014/main" id="{2AE00A9A-B431-49DC-92A9-A6D559835A3B}"/>
              </a:ext>
            </a:extLst>
          </p:cNvPr>
          <p:cNvPicPr>
            <a:picLocks noChangeAspect="1"/>
          </p:cNvPicPr>
          <p:nvPr/>
        </p:nvPicPr>
        <p:blipFill rotWithShape="1">
          <a:blip r:embed="rId2"/>
          <a:srcRect l="28261" t="10386" r="29375" b="13710"/>
          <a:stretch/>
        </p:blipFill>
        <p:spPr>
          <a:xfrm>
            <a:off x="93926" y="55659"/>
            <a:ext cx="6364024" cy="6802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99D13FF7-8EAC-4D20-83C1-46D6D94CB74B}"/>
              </a:ext>
            </a:extLst>
          </p:cNvPr>
          <p:cNvSpPr txBox="1"/>
          <p:nvPr/>
        </p:nvSpPr>
        <p:spPr>
          <a:xfrm>
            <a:off x="6551876" y="2203504"/>
            <a:ext cx="2592124" cy="707886"/>
          </a:xfrm>
          <a:prstGeom prst="rect">
            <a:avLst/>
          </a:prstGeom>
          <a:noFill/>
        </p:spPr>
        <p:txBody>
          <a:bodyPr wrap="square" rtlCol="0">
            <a:spAutoFit/>
          </a:bodyPr>
          <a:lstStyle/>
          <a:p>
            <a:r>
              <a:rPr lang="en-US" sz="2000" dirty="0"/>
              <a:t>Page 2 of Sample Goal for Teachers using FIP</a:t>
            </a:r>
          </a:p>
        </p:txBody>
      </p:sp>
    </p:spTree>
    <p:extLst>
      <p:ext uri="{BB962C8B-B14F-4D97-AF65-F5344CB8AC3E}">
        <p14:creationId xmlns:p14="http://schemas.microsoft.com/office/powerpoint/2010/main" val="40305690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AFD1-A24D-4259-B03B-78E589BBF5FF}"/>
              </a:ext>
            </a:extLst>
          </p:cNvPr>
          <p:cNvSpPr>
            <a:spLocks noGrp="1"/>
          </p:cNvSpPr>
          <p:nvPr>
            <p:ph type="title"/>
          </p:nvPr>
        </p:nvSpPr>
        <p:spPr>
          <a:xfrm>
            <a:off x="438482" y="2526921"/>
            <a:ext cx="8509534" cy="1325563"/>
          </a:xfrm>
          <a:solidFill>
            <a:schemeClr val="bg1">
              <a:lumMod val="75000"/>
            </a:schemeClr>
          </a:solidFill>
          <a:ln w="12700">
            <a:solidFill>
              <a:schemeClr val="accent2"/>
            </a:solidFill>
          </a:ln>
        </p:spPr>
        <p:txBody>
          <a:bodyPr>
            <a:normAutofit/>
          </a:bodyPr>
          <a:lstStyle/>
          <a:p>
            <a:pPr algn="ctr"/>
            <a:r>
              <a:rPr lang="en-US" dirty="0"/>
              <a:t>2017-2018 </a:t>
            </a:r>
            <a:br>
              <a:rPr lang="en-US" dirty="0"/>
            </a:br>
            <a:r>
              <a:rPr lang="en-US" dirty="0"/>
              <a:t>FIP Teacher Survey Results</a:t>
            </a:r>
          </a:p>
        </p:txBody>
      </p:sp>
      <p:sp>
        <p:nvSpPr>
          <p:cNvPr id="3" name="Date Placeholder 2">
            <a:extLst>
              <a:ext uri="{FF2B5EF4-FFF2-40B4-BE49-F238E27FC236}">
                <a16:creationId xmlns:a16="http://schemas.microsoft.com/office/drawing/2014/main" id="{1B0610FB-7C9B-404E-BAFA-A0854AB196BC}"/>
              </a:ext>
            </a:extLst>
          </p:cNvPr>
          <p:cNvSpPr>
            <a:spLocks noGrp="1"/>
          </p:cNvSpPr>
          <p:nvPr>
            <p:ph type="dt" sz="half" idx="2"/>
          </p:nvPr>
        </p:nvSpPr>
        <p:spPr/>
        <p:txBody>
          <a:bodyPr/>
          <a:lstStyle/>
          <a:p>
            <a:fld id="{0BD666D3-2114-41E4-9CE3-9E2212BA85EA}" type="datetime1">
              <a:rPr lang="en-US" smtClean="0"/>
              <a:t>8/14/2018</a:t>
            </a:fld>
            <a:endParaRPr lang="en-US" dirty="0"/>
          </a:p>
        </p:txBody>
      </p:sp>
      <p:sp>
        <p:nvSpPr>
          <p:cNvPr id="4" name="Slide Number Placeholder 3">
            <a:extLst>
              <a:ext uri="{FF2B5EF4-FFF2-40B4-BE49-F238E27FC236}">
                <a16:creationId xmlns:a16="http://schemas.microsoft.com/office/drawing/2014/main" id="{0D83FBCB-437E-4BBB-99D0-CCF4B6F8D3C7}"/>
              </a:ext>
            </a:extLst>
          </p:cNvPr>
          <p:cNvSpPr>
            <a:spLocks noGrp="1"/>
          </p:cNvSpPr>
          <p:nvPr>
            <p:ph type="sldNum" sz="quarter" idx="4"/>
          </p:nvPr>
        </p:nvSpPr>
        <p:spPr/>
        <p:txBody>
          <a:bodyPr/>
          <a:lstStyle/>
          <a:p>
            <a:fld id="{B63E4CEF-BB1E-48C7-AE93-F39F6AA99AD7}" type="slidenum">
              <a:rPr lang="en-US" smtClean="0"/>
              <a:pPr/>
              <a:t>119</a:t>
            </a:fld>
            <a:endParaRPr lang="en-US" dirty="0"/>
          </a:p>
        </p:txBody>
      </p:sp>
    </p:spTree>
    <p:extLst>
      <p:ext uri="{BB962C8B-B14F-4D97-AF65-F5344CB8AC3E}">
        <p14:creationId xmlns:p14="http://schemas.microsoft.com/office/powerpoint/2010/main" val="402458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a:ln w="28575">
            <a:solidFill>
              <a:schemeClr val="bg1"/>
            </a:solidFill>
          </a:ln>
        </p:spPr>
        <p:txBody>
          <a:bodyPr/>
          <a:lstStyle/>
          <a:p>
            <a:r>
              <a:rPr lang="en-US" dirty="0"/>
              <a:t>Exemplar Paper</a:t>
            </a:r>
            <a:br>
              <a:rPr lang="en-US" dirty="0"/>
            </a:br>
            <a:r>
              <a:rPr lang="en-US" sz="2800" dirty="0"/>
              <a:t>Mathematics—Grade 5</a:t>
            </a:r>
            <a:endParaRPr lang="en-US" dirty="0"/>
          </a:p>
        </p:txBody>
      </p:sp>
      <p:pic>
        <p:nvPicPr>
          <p:cNvPr id="114694"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5563" y="1920240"/>
            <a:ext cx="800037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EE9C022C-B7F9-47FF-9361-FD8FA3A6479F}"/>
              </a:ext>
            </a:extLst>
          </p:cNvPr>
          <p:cNvSpPr>
            <a:spLocks noGrp="1"/>
          </p:cNvSpPr>
          <p:nvPr>
            <p:ph type="dt" sz="half" idx="2"/>
          </p:nvPr>
        </p:nvSpPr>
        <p:spPr/>
        <p:txBody>
          <a:bodyPr/>
          <a:lstStyle/>
          <a:p>
            <a:fld id="{2B0C661A-B3FC-4727-9205-7C2B97B0FA71}" type="datetime1">
              <a:rPr lang="en-US" smtClean="0"/>
              <a:t>8/14/2018</a:t>
            </a:fld>
            <a:endParaRPr lang="en-US"/>
          </a:p>
        </p:txBody>
      </p:sp>
      <p:sp>
        <p:nvSpPr>
          <p:cNvPr id="4" name="Slide Number Placeholder 3">
            <a:extLst>
              <a:ext uri="{FF2B5EF4-FFF2-40B4-BE49-F238E27FC236}">
                <a16:creationId xmlns:a16="http://schemas.microsoft.com/office/drawing/2014/main" id="{E04043AA-85E7-4BAC-8339-225A5CCBBD5E}"/>
              </a:ext>
            </a:extLst>
          </p:cNvPr>
          <p:cNvSpPr>
            <a:spLocks noGrp="1"/>
          </p:cNvSpPr>
          <p:nvPr>
            <p:ph type="sldNum" sz="quarter" idx="4"/>
          </p:nvPr>
        </p:nvSpPr>
        <p:spPr/>
        <p:txBody>
          <a:bodyPr/>
          <a:lstStyle/>
          <a:p>
            <a:fld id="{B63E4CEF-BB1E-48C7-AE93-F39F6AA99AD7}" type="slidenum">
              <a:rPr lang="en-US" smtClean="0"/>
              <a:pPr/>
              <a:t>12</a:t>
            </a:fld>
            <a:endParaRPr lang="en-US"/>
          </a:p>
        </p:txBody>
      </p:sp>
    </p:spTree>
    <p:extLst>
      <p:ext uri="{BB962C8B-B14F-4D97-AF65-F5344CB8AC3E}">
        <p14:creationId xmlns:p14="http://schemas.microsoft.com/office/powerpoint/2010/main" val="37763372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2F9-2A2D-40AD-A648-50ABB5EDB8F6}"/>
              </a:ext>
            </a:extLst>
          </p:cNvPr>
          <p:cNvSpPr>
            <a:spLocks noGrp="1"/>
          </p:cNvSpPr>
          <p:nvPr>
            <p:ph type="title"/>
          </p:nvPr>
        </p:nvSpPr>
        <p:spPr>
          <a:xfrm>
            <a:off x="141319" y="77077"/>
            <a:ext cx="7181437" cy="1011135"/>
          </a:xfrm>
        </p:spPr>
        <p:txBody>
          <a:bodyPr>
            <a:normAutofit/>
          </a:bodyPr>
          <a:lstStyle/>
          <a:p>
            <a:r>
              <a:rPr lang="en-US" sz="2800" dirty="0"/>
              <a:t>2017-2018 FIP Teacher Feedback Survey (10 Questions)</a:t>
            </a:r>
          </a:p>
        </p:txBody>
      </p:sp>
      <p:sp>
        <p:nvSpPr>
          <p:cNvPr id="3" name="Content Placeholder 2">
            <a:extLst>
              <a:ext uri="{FF2B5EF4-FFF2-40B4-BE49-F238E27FC236}">
                <a16:creationId xmlns:a16="http://schemas.microsoft.com/office/drawing/2014/main" id="{02C218BA-BC81-4037-95C0-D052801CAD9E}"/>
              </a:ext>
            </a:extLst>
          </p:cNvPr>
          <p:cNvSpPr>
            <a:spLocks noGrp="1"/>
          </p:cNvSpPr>
          <p:nvPr>
            <p:ph idx="1"/>
          </p:nvPr>
        </p:nvSpPr>
        <p:spPr>
          <a:xfrm>
            <a:off x="1" y="1223228"/>
            <a:ext cx="9144000" cy="5634771"/>
          </a:xfrm>
          <a:solidFill>
            <a:schemeClr val="bg1"/>
          </a:solidFill>
        </p:spPr>
        <p:txBody>
          <a:bodyPr>
            <a:normAutofit lnSpcReduction="10000"/>
          </a:bodyPr>
          <a:lstStyle/>
          <a:p>
            <a:pPr marL="514350" indent="-514350">
              <a:buFont typeface="+mj-lt"/>
              <a:buAutoNum type="arabicPeriod"/>
            </a:pPr>
            <a:r>
              <a:rPr lang="en-US" sz="1800" dirty="0"/>
              <a:t>Please identify the Regional Education Service Agency (RESA) that supports your school district.</a:t>
            </a:r>
          </a:p>
          <a:p>
            <a:pPr marL="514350" indent="-514350">
              <a:buFont typeface="+mj-lt"/>
              <a:buAutoNum type="arabicPeriod"/>
            </a:pPr>
            <a:r>
              <a:rPr lang="en-US" sz="1800" dirty="0"/>
              <a:t>Please select one answer choice below that best describes your role as an educator.</a:t>
            </a:r>
            <a:r>
              <a:rPr lang="en-US" sz="1800" b="1" dirty="0">
                <a:solidFill>
                  <a:srgbClr val="FF0000"/>
                </a:solidFill>
              </a:rPr>
              <a:t>*</a:t>
            </a:r>
          </a:p>
          <a:p>
            <a:pPr marL="514350" indent="-514350">
              <a:buFont typeface="+mj-lt"/>
              <a:buAutoNum type="arabicPeriod"/>
            </a:pPr>
            <a:r>
              <a:rPr lang="en-US" sz="1800" dirty="0"/>
              <a:t>How were you initially made aware of Georgia FIP online professional learning?</a:t>
            </a:r>
          </a:p>
          <a:p>
            <a:pPr marL="514350" indent="-514350">
              <a:buFont typeface="+mj-lt"/>
              <a:buAutoNum type="arabicPeriod"/>
            </a:pPr>
            <a:r>
              <a:rPr lang="en-US" sz="1800" dirty="0"/>
              <a:t>Please check the appropriate box to indicate your current status in GA FIP professional  learning OR identify ALL GA FIP online learning courses that you have completed</a:t>
            </a:r>
            <a:r>
              <a:rPr lang="en-US" sz="1800" b="1" dirty="0"/>
              <a:t>.</a:t>
            </a:r>
            <a:r>
              <a:rPr lang="en-US" sz="1800" b="1" dirty="0">
                <a:solidFill>
                  <a:srgbClr val="FF0000"/>
                </a:solidFill>
              </a:rPr>
              <a:t>*</a:t>
            </a:r>
          </a:p>
          <a:p>
            <a:pPr marL="514350" indent="-514350">
              <a:buFont typeface="+mj-lt"/>
              <a:buAutoNum type="arabicPeriod"/>
            </a:pPr>
            <a:r>
              <a:rPr lang="en-US" sz="1800" dirty="0"/>
              <a:t>Please rate your perception of the usefulness of the content in Georgia FIP to your classroom work with students. </a:t>
            </a:r>
            <a:r>
              <a:rPr lang="en-US" sz="1800" b="1" dirty="0">
                <a:solidFill>
                  <a:srgbClr val="FF0000"/>
                </a:solidFill>
              </a:rPr>
              <a:t>*</a:t>
            </a:r>
          </a:p>
          <a:p>
            <a:pPr marL="514350" indent="-514350">
              <a:buFont typeface="+mj-lt"/>
              <a:buAutoNum type="arabicPeriod"/>
            </a:pPr>
            <a:r>
              <a:rPr lang="en-US" sz="1800" dirty="0"/>
              <a:t>Please rate your perception of the usefulness of learning about FIP through a professional learning community (PLC)?</a:t>
            </a:r>
          </a:p>
          <a:p>
            <a:pPr marL="514350" indent="-514350">
              <a:buFont typeface="+mj-lt"/>
              <a:buAutoNum type="arabicPeriod"/>
            </a:pPr>
            <a:r>
              <a:rPr lang="en-US" sz="1800" dirty="0"/>
              <a:t>Please list any changes that you've made in your work that is a direct result of participating in Georgia FIP professional learning. If you have not made any changes to your teaching practice, write N/A. </a:t>
            </a:r>
            <a:r>
              <a:rPr lang="en-US" sz="1800" b="1" dirty="0">
                <a:solidFill>
                  <a:srgbClr val="FF0000"/>
                </a:solidFill>
              </a:rPr>
              <a:t>*</a:t>
            </a:r>
          </a:p>
          <a:p>
            <a:pPr marL="514350" indent="-514350">
              <a:buFont typeface="+mj-lt"/>
              <a:buAutoNum type="arabicPeriod"/>
            </a:pPr>
            <a:r>
              <a:rPr lang="en-US" sz="1800" dirty="0"/>
              <a:t>If you serve as the Instructional Coach/Teacher-leader for Georgia FIP professional learning, please rate your experience using the Facilitators' Guides and Resources. </a:t>
            </a:r>
          </a:p>
          <a:p>
            <a:pPr marL="514350" indent="-514350">
              <a:buFont typeface="+mj-lt"/>
              <a:buAutoNum type="arabicPeriod"/>
            </a:pPr>
            <a:r>
              <a:rPr lang="en-US" sz="1800" dirty="0"/>
              <a:t>Please share any additional feedback about your experience with Georgia FIP professional learning in the comment box below. If you have not taken FIP courses, enter N/A.</a:t>
            </a:r>
          </a:p>
          <a:p>
            <a:pPr marL="514350" indent="-514350">
              <a:buFont typeface="+mj-lt"/>
              <a:buAutoNum type="arabicPeriod"/>
            </a:pPr>
            <a:r>
              <a:rPr lang="en-US" sz="1800" dirty="0"/>
              <a:t>What suggestions can you share that would enhance GA FIP professional learning?</a:t>
            </a:r>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2000" dirty="0"/>
          </a:p>
          <a:p>
            <a:pPr marL="514350" indent="-514350">
              <a:buFont typeface="+mj-lt"/>
              <a:buAutoNum type="arabicPeriod"/>
            </a:pPr>
            <a:endParaRPr lang="en-US" sz="2000" dirty="0"/>
          </a:p>
        </p:txBody>
      </p:sp>
      <p:sp>
        <p:nvSpPr>
          <p:cNvPr id="5" name="Slide Number Placeholder 4">
            <a:extLst>
              <a:ext uri="{FF2B5EF4-FFF2-40B4-BE49-F238E27FC236}">
                <a16:creationId xmlns:a16="http://schemas.microsoft.com/office/drawing/2014/main" id="{EEFC3459-67E9-4E3B-9CF9-8D085EEF0700}"/>
              </a:ext>
            </a:extLst>
          </p:cNvPr>
          <p:cNvSpPr>
            <a:spLocks noGrp="1"/>
          </p:cNvSpPr>
          <p:nvPr>
            <p:ph type="sldNum" sz="quarter" idx="4"/>
          </p:nvPr>
        </p:nvSpPr>
        <p:spPr/>
        <p:txBody>
          <a:bodyPr/>
          <a:lstStyle/>
          <a:p>
            <a:fld id="{B63E4CEF-BB1E-48C7-AE93-F39F6AA99AD7}" type="slidenum">
              <a:rPr lang="en-US" smtClean="0"/>
              <a:pPr/>
              <a:t>120</a:t>
            </a:fld>
            <a:endParaRPr lang="en-US" dirty="0"/>
          </a:p>
        </p:txBody>
      </p:sp>
    </p:spTree>
    <p:extLst>
      <p:ext uri="{BB962C8B-B14F-4D97-AF65-F5344CB8AC3E}">
        <p14:creationId xmlns:p14="http://schemas.microsoft.com/office/powerpoint/2010/main" val="22370085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5F3F-9E19-4F03-A262-2CFDB0F98085}"/>
              </a:ext>
            </a:extLst>
          </p:cNvPr>
          <p:cNvSpPr>
            <a:spLocks noGrp="1"/>
          </p:cNvSpPr>
          <p:nvPr>
            <p:ph type="title"/>
          </p:nvPr>
        </p:nvSpPr>
        <p:spPr>
          <a:xfrm>
            <a:off x="0" y="-6893"/>
            <a:ext cx="6316630" cy="1325563"/>
          </a:xfrm>
        </p:spPr>
        <p:txBody>
          <a:bodyPr>
            <a:normAutofit/>
          </a:bodyPr>
          <a:lstStyle/>
          <a:p>
            <a:r>
              <a:rPr lang="en-US" sz="2800" dirty="0"/>
              <a:t>Teacher Participation in 2017-2018 FIP Feedback Survey</a:t>
            </a:r>
            <a:br>
              <a:rPr lang="en-US" sz="2800" dirty="0"/>
            </a:br>
            <a:r>
              <a:rPr lang="en-US" sz="2800" dirty="0"/>
              <a:t>N = 460 </a:t>
            </a:r>
          </a:p>
        </p:txBody>
      </p:sp>
      <p:sp>
        <p:nvSpPr>
          <p:cNvPr id="4" name="Date Placeholder 3">
            <a:extLst>
              <a:ext uri="{FF2B5EF4-FFF2-40B4-BE49-F238E27FC236}">
                <a16:creationId xmlns:a16="http://schemas.microsoft.com/office/drawing/2014/main" id="{E3E1B2B7-646D-4EF7-9ADA-B1BEE4262425}"/>
              </a:ext>
            </a:extLst>
          </p:cNvPr>
          <p:cNvSpPr>
            <a:spLocks noGrp="1"/>
          </p:cNvSpPr>
          <p:nvPr>
            <p:ph type="dt" sz="half" idx="2"/>
          </p:nvPr>
        </p:nvSpPr>
        <p:spPr/>
        <p:txBody>
          <a:bodyPr/>
          <a:lstStyle/>
          <a:p>
            <a:fld id="{4DAE6870-AD18-448A-9B2A-0EFE6DC7B06B}" type="datetime1">
              <a:rPr lang="en-US" smtClean="0"/>
              <a:t>8/14/2018</a:t>
            </a:fld>
            <a:endParaRPr lang="en-US" dirty="0"/>
          </a:p>
        </p:txBody>
      </p:sp>
      <p:sp>
        <p:nvSpPr>
          <p:cNvPr id="5" name="Slide Number Placeholder 4">
            <a:extLst>
              <a:ext uri="{FF2B5EF4-FFF2-40B4-BE49-F238E27FC236}">
                <a16:creationId xmlns:a16="http://schemas.microsoft.com/office/drawing/2014/main" id="{DE9B8C8A-4638-4315-A43E-6DFA2EF5D83B}"/>
              </a:ext>
            </a:extLst>
          </p:cNvPr>
          <p:cNvSpPr>
            <a:spLocks noGrp="1"/>
          </p:cNvSpPr>
          <p:nvPr>
            <p:ph type="sldNum" sz="quarter" idx="4"/>
          </p:nvPr>
        </p:nvSpPr>
        <p:spPr/>
        <p:txBody>
          <a:bodyPr/>
          <a:lstStyle/>
          <a:p>
            <a:fld id="{B63E4CEF-BB1E-48C7-AE93-F39F6AA99AD7}" type="slidenum">
              <a:rPr lang="en-US" smtClean="0"/>
              <a:pPr/>
              <a:t>121</a:t>
            </a:fld>
            <a:endParaRPr lang="en-US" dirty="0"/>
          </a:p>
        </p:txBody>
      </p:sp>
      <p:graphicFrame>
        <p:nvGraphicFramePr>
          <p:cNvPr id="6" name="Table 5">
            <a:extLst>
              <a:ext uri="{FF2B5EF4-FFF2-40B4-BE49-F238E27FC236}">
                <a16:creationId xmlns:a16="http://schemas.microsoft.com/office/drawing/2014/main" id="{D0C394FF-A90D-42A0-B29F-5E547D945769}"/>
              </a:ext>
            </a:extLst>
          </p:cNvPr>
          <p:cNvGraphicFramePr>
            <a:graphicFrameLocks noGrp="1"/>
          </p:cNvGraphicFramePr>
          <p:nvPr>
            <p:extLst/>
          </p:nvPr>
        </p:nvGraphicFramePr>
        <p:xfrm>
          <a:off x="370294" y="1749556"/>
          <a:ext cx="8373184" cy="3694467"/>
        </p:xfrm>
        <a:graphic>
          <a:graphicData uri="http://schemas.openxmlformats.org/drawingml/2006/table">
            <a:tbl>
              <a:tblPr firstRow="1" bandRow="1">
                <a:tableStyleId>{21E4AEA4-8DFA-4A89-87EB-49C32662AFE0}</a:tableStyleId>
              </a:tblPr>
              <a:tblGrid>
                <a:gridCol w="6650182">
                  <a:extLst>
                    <a:ext uri="{9D8B030D-6E8A-4147-A177-3AD203B41FA5}">
                      <a16:colId xmlns:a16="http://schemas.microsoft.com/office/drawing/2014/main" val="533298458"/>
                    </a:ext>
                  </a:extLst>
                </a:gridCol>
                <a:gridCol w="1723002">
                  <a:extLst>
                    <a:ext uri="{9D8B030D-6E8A-4147-A177-3AD203B41FA5}">
                      <a16:colId xmlns:a16="http://schemas.microsoft.com/office/drawing/2014/main" val="2382859508"/>
                    </a:ext>
                  </a:extLst>
                </a:gridCol>
              </a:tblGrid>
              <a:tr h="426867">
                <a:tc>
                  <a:txBody>
                    <a:bodyPr/>
                    <a:lstStyle/>
                    <a:p>
                      <a:pPr algn="ctr"/>
                      <a:r>
                        <a:rPr lang="en-US" dirty="0">
                          <a:solidFill>
                            <a:schemeClr val="tx1"/>
                          </a:solidFill>
                        </a:rPr>
                        <a:t>Answer Choices</a:t>
                      </a:r>
                    </a:p>
                  </a:txBody>
                  <a:tcPr/>
                </a:tc>
                <a:tc>
                  <a:txBody>
                    <a:bodyPr/>
                    <a:lstStyle/>
                    <a:p>
                      <a:pPr algn="ctr"/>
                      <a:r>
                        <a:rPr lang="en-US" dirty="0">
                          <a:solidFill>
                            <a:schemeClr val="tx1"/>
                          </a:solidFill>
                        </a:rPr>
                        <a:t>Responses</a:t>
                      </a:r>
                    </a:p>
                  </a:txBody>
                  <a:tcPr/>
                </a:tc>
                <a:extLst>
                  <a:ext uri="{0D108BD9-81ED-4DB2-BD59-A6C34878D82A}">
                    <a16:rowId xmlns:a16="http://schemas.microsoft.com/office/drawing/2014/main" val="972143396"/>
                  </a:ext>
                </a:extLst>
              </a:tr>
              <a:tr h="408450">
                <a:tc>
                  <a:txBody>
                    <a:bodyPr/>
                    <a:lstStyle/>
                    <a:p>
                      <a:r>
                        <a:rPr lang="en-US" dirty="0"/>
                        <a:t>Pre-Kindergarten Teacher</a:t>
                      </a:r>
                    </a:p>
                  </a:txBody>
                  <a:tcPr/>
                </a:tc>
                <a:tc>
                  <a:txBody>
                    <a:bodyPr/>
                    <a:lstStyle/>
                    <a:p>
                      <a:r>
                        <a:rPr lang="en-US" dirty="0"/>
                        <a:t>    4        (0.89%)</a:t>
                      </a:r>
                    </a:p>
                  </a:txBody>
                  <a:tcPr/>
                </a:tc>
                <a:extLst>
                  <a:ext uri="{0D108BD9-81ED-4DB2-BD59-A6C34878D82A}">
                    <a16:rowId xmlns:a16="http://schemas.microsoft.com/office/drawing/2014/main" val="2498743449"/>
                  </a:ext>
                </a:extLst>
              </a:tr>
              <a:tr h="408450">
                <a:tc>
                  <a:txBody>
                    <a:bodyPr/>
                    <a:lstStyle/>
                    <a:p>
                      <a:r>
                        <a:rPr lang="en-US" dirty="0"/>
                        <a:t>Elementary Teacher</a:t>
                      </a:r>
                    </a:p>
                  </a:txBody>
                  <a:tcPr/>
                </a:tc>
                <a:tc>
                  <a:txBody>
                    <a:bodyPr/>
                    <a:lstStyle/>
                    <a:p>
                      <a:r>
                        <a:rPr lang="en-US" dirty="0"/>
                        <a:t>164     (36.61%)</a:t>
                      </a:r>
                    </a:p>
                  </a:txBody>
                  <a:tcPr/>
                </a:tc>
                <a:extLst>
                  <a:ext uri="{0D108BD9-81ED-4DB2-BD59-A6C34878D82A}">
                    <a16:rowId xmlns:a16="http://schemas.microsoft.com/office/drawing/2014/main" val="2556275441"/>
                  </a:ext>
                </a:extLst>
              </a:tr>
              <a:tr h="408450">
                <a:tc>
                  <a:txBody>
                    <a:bodyPr/>
                    <a:lstStyle/>
                    <a:p>
                      <a:r>
                        <a:rPr lang="en-US" dirty="0"/>
                        <a:t>Middle School Teacher</a:t>
                      </a:r>
                    </a:p>
                  </a:txBody>
                  <a:tcPr/>
                </a:tc>
                <a:tc>
                  <a:txBody>
                    <a:bodyPr/>
                    <a:lstStyle/>
                    <a:p>
                      <a:r>
                        <a:rPr lang="en-US" dirty="0"/>
                        <a:t>  79     (17.63%)</a:t>
                      </a:r>
                    </a:p>
                  </a:txBody>
                  <a:tcPr/>
                </a:tc>
                <a:extLst>
                  <a:ext uri="{0D108BD9-81ED-4DB2-BD59-A6C34878D82A}">
                    <a16:rowId xmlns:a16="http://schemas.microsoft.com/office/drawing/2014/main" val="1808287853"/>
                  </a:ext>
                </a:extLst>
              </a:tr>
              <a:tr h="408450">
                <a:tc>
                  <a:txBody>
                    <a:bodyPr/>
                    <a:lstStyle/>
                    <a:p>
                      <a:r>
                        <a:rPr lang="en-US" dirty="0"/>
                        <a:t>High School Teacher</a:t>
                      </a:r>
                    </a:p>
                  </a:txBody>
                  <a:tcPr/>
                </a:tc>
                <a:tc>
                  <a:txBody>
                    <a:bodyPr/>
                    <a:lstStyle/>
                    <a:p>
                      <a:r>
                        <a:rPr lang="en-US" dirty="0"/>
                        <a:t>120     (23.18%)</a:t>
                      </a:r>
                    </a:p>
                  </a:txBody>
                  <a:tcPr/>
                </a:tc>
                <a:extLst>
                  <a:ext uri="{0D108BD9-81ED-4DB2-BD59-A6C34878D82A}">
                    <a16:rowId xmlns:a16="http://schemas.microsoft.com/office/drawing/2014/main" val="1547876343"/>
                  </a:ext>
                </a:extLst>
              </a:tr>
              <a:tr h="408450">
                <a:tc>
                  <a:txBody>
                    <a:bodyPr/>
                    <a:lstStyle/>
                    <a:p>
                      <a:r>
                        <a:rPr lang="en-US" dirty="0"/>
                        <a:t>Special Education Teacher</a:t>
                      </a:r>
                    </a:p>
                  </a:txBody>
                  <a:tcPr/>
                </a:tc>
                <a:tc>
                  <a:txBody>
                    <a:bodyPr/>
                    <a:lstStyle/>
                    <a:p>
                      <a:r>
                        <a:rPr lang="en-US" dirty="0"/>
                        <a:t>  47     (10.49%)</a:t>
                      </a:r>
                    </a:p>
                  </a:txBody>
                  <a:tcPr/>
                </a:tc>
                <a:extLst>
                  <a:ext uri="{0D108BD9-81ED-4DB2-BD59-A6C34878D82A}">
                    <a16:rowId xmlns:a16="http://schemas.microsoft.com/office/drawing/2014/main" val="3319759961"/>
                  </a:ext>
                </a:extLst>
              </a:tr>
              <a:tr h="408450">
                <a:tc>
                  <a:txBody>
                    <a:bodyPr/>
                    <a:lstStyle/>
                    <a:p>
                      <a:r>
                        <a:rPr lang="en-US" dirty="0"/>
                        <a:t>Special Area Teacher (Title I, Intervention, Gifted, Music, CTAE)</a:t>
                      </a:r>
                    </a:p>
                  </a:txBody>
                  <a:tcPr/>
                </a:tc>
                <a:tc>
                  <a:txBody>
                    <a:bodyPr/>
                    <a:lstStyle/>
                    <a:p>
                      <a:r>
                        <a:rPr lang="en-US" dirty="0"/>
                        <a:t>  22       (4.91%)</a:t>
                      </a:r>
                    </a:p>
                  </a:txBody>
                  <a:tcPr/>
                </a:tc>
                <a:extLst>
                  <a:ext uri="{0D108BD9-81ED-4DB2-BD59-A6C34878D82A}">
                    <a16:rowId xmlns:a16="http://schemas.microsoft.com/office/drawing/2014/main" val="280459365"/>
                  </a:ext>
                </a:extLst>
              </a:tr>
              <a:tr h="408450">
                <a:tc>
                  <a:txBody>
                    <a:bodyPr/>
                    <a:lstStyle/>
                    <a:p>
                      <a:r>
                        <a:rPr lang="en-US" dirty="0"/>
                        <a:t>Instructional Coach or Teacher-Leader</a:t>
                      </a:r>
                    </a:p>
                  </a:txBody>
                  <a:tcPr/>
                </a:tc>
                <a:tc>
                  <a:txBody>
                    <a:bodyPr/>
                    <a:lstStyle/>
                    <a:p>
                      <a:r>
                        <a:rPr lang="en-US" dirty="0"/>
                        <a:t>  12       (2.68%)</a:t>
                      </a:r>
                    </a:p>
                  </a:txBody>
                  <a:tcPr/>
                </a:tc>
                <a:extLst>
                  <a:ext uri="{0D108BD9-81ED-4DB2-BD59-A6C34878D82A}">
                    <a16:rowId xmlns:a16="http://schemas.microsoft.com/office/drawing/2014/main" val="4034760743"/>
                  </a:ext>
                </a:extLst>
              </a:tr>
              <a:tr h="408450">
                <a:tc>
                  <a:txBody>
                    <a:bodyPr/>
                    <a:lstStyle/>
                    <a:p>
                      <a:r>
                        <a:rPr lang="en-US" dirty="0"/>
                        <a:t>Total:</a:t>
                      </a:r>
                    </a:p>
                  </a:txBody>
                  <a:tcPr/>
                </a:tc>
                <a:tc>
                  <a:txBody>
                    <a:bodyPr/>
                    <a:lstStyle/>
                    <a:p>
                      <a:r>
                        <a:rPr lang="en-US" dirty="0"/>
                        <a:t>448          (97%)</a:t>
                      </a:r>
                    </a:p>
                  </a:txBody>
                  <a:tcPr/>
                </a:tc>
                <a:extLst>
                  <a:ext uri="{0D108BD9-81ED-4DB2-BD59-A6C34878D82A}">
                    <a16:rowId xmlns:a16="http://schemas.microsoft.com/office/drawing/2014/main" val="3651542626"/>
                  </a:ext>
                </a:extLst>
              </a:tr>
            </a:tbl>
          </a:graphicData>
        </a:graphic>
      </p:graphicFrame>
      <p:sp>
        <p:nvSpPr>
          <p:cNvPr id="7" name="TextBox 6">
            <a:extLst>
              <a:ext uri="{FF2B5EF4-FFF2-40B4-BE49-F238E27FC236}">
                <a16:creationId xmlns:a16="http://schemas.microsoft.com/office/drawing/2014/main" id="{DA4A54C4-2BFF-4E35-B267-1041EA5FF614}"/>
              </a:ext>
            </a:extLst>
          </p:cNvPr>
          <p:cNvSpPr txBox="1"/>
          <p:nvPr/>
        </p:nvSpPr>
        <p:spPr>
          <a:xfrm>
            <a:off x="139804" y="1349447"/>
            <a:ext cx="8951297" cy="369332"/>
          </a:xfrm>
          <a:prstGeom prst="rect">
            <a:avLst/>
          </a:prstGeom>
          <a:solidFill>
            <a:schemeClr val="accent2"/>
          </a:solidFill>
        </p:spPr>
        <p:txBody>
          <a:bodyPr wrap="square" rtlCol="0">
            <a:spAutoFit/>
          </a:bodyPr>
          <a:lstStyle/>
          <a:p>
            <a:r>
              <a:rPr lang="en-US" b="1" dirty="0"/>
              <a:t>   Q2:  Please select one answer choice below that best describes your role as an educator.</a:t>
            </a:r>
            <a:r>
              <a:rPr lang="en-US" dirty="0">
                <a:solidFill>
                  <a:srgbClr val="FF0000"/>
                </a:solidFill>
              </a:rPr>
              <a:t>*</a:t>
            </a:r>
          </a:p>
        </p:txBody>
      </p:sp>
      <p:sp>
        <p:nvSpPr>
          <p:cNvPr id="8" name="TextBox 7">
            <a:extLst>
              <a:ext uri="{FF2B5EF4-FFF2-40B4-BE49-F238E27FC236}">
                <a16:creationId xmlns:a16="http://schemas.microsoft.com/office/drawing/2014/main" id="{1005E7FA-1B61-49C9-B204-451657D4BBC4}"/>
              </a:ext>
            </a:extLst>
          </p:cNvPr>
          <p:cNvSpPr txBox="1"/>
          <p:nvPr/>
        </p:nvSpPr>
        <p:spPr>
          <a:xfrm>
            <a:off x="370294" y="5521147"/>
            <a:ext cx="8342956" cy="1200329"/>
          </a:xfrm>
          <a:prstGeom prst="rect">
            <a:avLst/>
          </a:prstGeom>
          <a:solidFill>
            <a:schemeClr val="accent2"/>
          </a:solidFill>
        </p:spPr>
        <p:txBody>
          <a:bodyPr wrap="square" rtlCol="0">
            <a:spAutoFit/>
          </a:bodyPr>
          <a:lstStyle/>
          <a:p>
            <a:r>
              <a:rPr lang="en-US" u="sng" dirty="0"/>
              <a:t>Note</a:t>
            </a:r>
            <a:r>
              <a:rPr lang="en-US" dirty="0"/>
              <a:t>: 12 other educators used the comment field to self-identify as either a </a:t>
            </a:r>
          </a:p>
          <a:p>
            <a:r>
              <a:rPr lang="en-US" dirty="0"/>
              <a:t>District Administrator, Curriculum Director, ELL Teacher, RESA Staff, CTI Coordinator, Media Specialist or Paraprofessional.</a:t>
            </a:r>
          </a:p>
          <a:p>
            <a:endParaRPr lang="en-US" dirty="0"/>
          </a:p>
        </p:txBody>
      </p:sp>
    </p:spTree>
    <p:extLst>
      <p:ext uri="{BB962C8B-B14F-4D97-AF65-F5344CB8AC3E}">
        <p14:creationId xmlns:p14="http://schemas.microsoft.com/office/powerpoint/2010/main" val="22741032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ADBCB6-E6A7-41A9-94EF-EF99B35535B6}"/>
              </a:ext>
            </a:extLst>
          </p:cNvPr>
          <p:cNvSpPr>
            <a:spLocks noGrp="1"/>
          </p:cNvSpPr>
          <p:nvPr>
            <p:ph type="dt" sz="half" idx="2"/>
          </p:nvPr>
        </p:nvSpPr>
        <p:spPr/>
        <p:txBody>
          <a:bodyPr/>
          <a:lstStyle/>
          <a:p>
            <a:fld id="{4DAE6870-AD18-448A-9B2A-0EFE6DC7B06B}" type="datetime1">
              <a:rPr lang="en-US" smtClean="0"/>
              <a:t>8/14/2018</a:t>
            </a:fld>
            <a:endParaRPr lang="en-US" dirty="0"/>
          </a:p>
        </p:txBody>
      </p:sp>
      <p:sp>
        <p:nvSpPr>
          <p:cNvPr id="5" name="Slide Number Placeholder 4">
            <a:extLst>
              <a:ext uri="{FF2B5EF4-FFF2-40B4-BE49-F238E27FC236}">
                <a16:creationId xmlns:a16="http://schemas.microsoft.com/office/drawing/2014/main" id="{C0C46F17-2714-4FA2-8044-614B622C7636}"/>
              </a:ext>
            </a:extLst>
          </p:cNvPr>
          <p:cNvSpPr>
            <a:spLocks noGrp="1"/>
          </p:cNvSpPr>
          <p:nvPr>
            <p:ph type="sldNum" sz="quarter" idx="4"/>
          </p:nvPr>
        </p:nvSpPr>
        <p:spPr/>
        <p:txBody>
          <a:bodyPr/>
          <a:lstStyle/>
          <a:p>
            <a:fld id="{B63E4CEF-BB1E-48C7-AE93-F39F6AA99AD7}" type="slidenum">
              <a:rPr lang="en-US" smtClean="0"/>
              <a:pPr/>
              <a:t>122</a:t>
            </a:fld>
            <a:endParaRPr lang="en-US" dirty="0"/>
          </a:p>
        </p:txBody>
      </p:sp>
      <p:sp>
        <p:nvSpPr>
          <p:cNvPr id="7" name="TextBox 6">
            <a:extLst>
              <a:ext uri="{FF2B5EF4-FFF2-40B4-BE49-F238E27FC236}">
                <a16:creationId xmlns:a16="http://schemas.microsoft.com/office/drawing/2014/main" id="{F1BA5D62-E9A2-4BB7-86D0-21C121E0F11E}"/>
              </a:ext>
            </a:extLst>
          </p:cNvPr>
          <p:cNvSpPr txBox="1"/>
          <p:nvPr/>
        </p:nvSpPr>
        <p:spPr>
          <a:xfrm>
            <a:off x="279612" y="931404"/>
            <a:ext cx="2191536" cy="2585323"/>
          </a:xfrm>
          <a:prstGeom prst="rect">
            <a:avLst/>
          </a:prstGeom>
          <a:solidFill>
            <a:schemeClr val="accent2">
              <a:lumMod val="60000"/>
              <a:lumOff val="40000"/>
            </a:schemeClr>
          </a:solidFill>
          <a:ln w="15875">
            <a:solidFill>
              <a:schemeClr val="tx1"/>
            </a:solidFill>
          </a:ln>
        </p:spPr>
        <p:txBody>
          <a:bodyPr wrap="square" rtlCol="0">
            <a:spAutoFit/>
          </a:bodyPr>
          <a:lstStyle/>
          <a:p>
            <a:r>
              <a:rPr lang="en-US" dirty="0"/>
              <a:t>Q4: Please check the appropriate box to indicate your current status in GA FIP professional  learning OR identify ALL GA FIP online learning courses that you have completed. </a:t>
            </a:r>
            <a:r>
              <a:rPr lang="en-US" b="1" dirty="0">
                <a:solidFill>
                  <a:srgbClr val="FF0000"/>
                </a:solidFill>
              </a:rPr>
              <a:t>*</a:t>
            </a:r>
          </a:p>
        </p:txBody>
      </p:sp>
      <p:pic>
        <p:nvPicPr>
          <p:cNvPr id="2" name="Picture 1">
            <a:extLst>
              <a:ext uri="{FF2B5EF4-FFF2-40B4-BE49-F238E27FC236}">
                <a16:creationId xmlns:a16="http://schemas.microsoft.com/office/drawing/2014/main" id="{9DED70BF-BE80-442A-ADAB-A78711B1214E}"/>
              </a:ext>
            </a:extLst>
          </p:cNvPr>
          <p:cNvPicPr>
            <a:picLocks noChangeAspect="1"/>
          </p:cNvPicPr>
          <p:nvPr/>
        </p:nvPicPr>
        <p:blipFill rotWithShape="1">
          <a:blip r:embed="rId2"/>
          <a:srcRect l="35537" t="13783" r="19257" b="7061"/>
          <a:stretch/>
        </p:blipFill>
        <p:spPr>
          <a:xfrm>
            <a:off x="2743200" y="136524"/>
            <a:ext cx="6310116" cy="6584952"/>
          </a:xfrm>
          <a:prstGeom prst="rect">
            <a:avLst/>
          </a:prstGeom>
          <a:ln w="19050">
            <a:solidFill>
              <a:schemeClr val="tx1"/>
            </a:solidFill>
          </a:ln>
        </p:spPr>
      </p:pic>
    </p:spTree>
    <p:extLst>
      <p:ext uri="{BB962C8B-B14F-4D97-AF65-F5344CB8AC3E}">
        <p14:creationId xmlns:p14="http://schemas.microsoft.com/office/powerpoint/2010/main" val="1738025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8AAF-A8EE-40E6-BB11-2759EBE83531}"/>
              </a:ext>
            </a:extLst>
          </p:cNvPr>
          <p:cNvSpPr>
            <a:spLocks noGrp="1"/>
          </p:cNvSpPr>
          <p:nvPr>
            <p:ph type="title"/>
          </p:nvPr>
        </p:nvSpPr>
        <p:spPr>
          <a:xfrm>
            <a:off x="62962" y="-42531"/>
            <a:ext cx="7060852" cy="1201480"/>
          </a:xfrm>
        </p:spPr>
        <p:txBody>
          <a:bodyPr>
            <a:normAutofit fontScale="90000"/>
          </a:bodyPr>
          <a:lstStyle/>
          <a:p>
            <a:br>
              <a:rPr lang="en-US" sz="2200" b="0" dirty="0"/>
            </a:br>
            <a:br>
              <a:rPr lang="en-US" sz="2200" b="0" dirty="0"/>
            </a:br>
            <a:br>
              <a:rPr lang="en-US" sz="2200" b="0" dirty="0"/>
            </a:br>
            <a:r>
              <a:rPr lang="en-US" sz="2000" b="0" dirty="0"/>
              <a:t>2017-2018 Teacher Survey about FIP </a:t>
            </a:r>
            <a:br>
              <a:rPr lang="en-US" sz="2000" b="0" dirty="0"/>
            </a:br>
            <a:br>
              <a:rPr lang="en-US" sz="2000" b="0" dirty="0"/>
            </a:br>
            <a:r>
              <a:rPr lang="en-US" sz="2000" b="0" dirty="0"/>
              <a:t>Q5:  Please rate your perception of the usefulness of the content in Georgia FIP to your classroom work with students. </a:t>
            </a:r>
            <a:r>
              <a:rPr lang="en-US" sz="2000" dirty="0">
                <a:solidFill>
                  <a:srgbClr val="FF0000"/>
                </a:solidFill>
              </a:rPr>
              <a:t>*</a:t>
            </a:r>
            <a:r>
              <a:rPr lang="en-US" sz="2000" b="0" dirty="0"/>
              <a:t> </a:t>
            </a:r>
            <a:br>
              <a:rPr lang="en-US" sz="4000" b="0" dirty="0"/>
            </a:br>
            <a:endParaRPr lang="en-US" dirty="0"/>
          </a:p>
        </p:txBody>
      </p:sp>
      <p:sp>
        <p:nvSpPr>
          <p:cNvPr id="4" name="Date Placeholder 3">
            <a:extLst>
              <a:ext uri="{FF2B5EF4-FFF2-40B4-BE49-F238E27FC236}">
                <a16:creationId xmlns:a16="http://schemas.microsoft.com/office/drawing/2014/main" id="{710BC77D-FE00-4DF2-B686-EFC281F6066C}"/>
              </a:ext>
            </a:extLst>
          </p:cNvPr>
          <p:cNvSpPr>
            <a:spLocks noGrp="1"/>
          </p:cNvSpPr>
          <p:nvPr>
            <p:ph type="dt" sz="half" idx="2"/>
          </p:nvPr>
        </p:nvSpPr>
        <p:spPr/>
        <p:txBody>
          <a:bodyPr/>
          <a:lstStyle/>
          <a:p>
            <a:fld id="{4DAE6870-AD18-448A-9B2A-0EFE6DC7B06B}" type="datetime1">
              <a:rPr lang="en-US" smtClean="0"/>
              <a:t>8/14/2018</a:t>
            </a:fld>
            <a:endParaRPr lang="en-US" dirty="0"/>
          </a:p>
        </p:txBody>
      </p:sp>
      <p:sp>
        <p:nvSpPr>
          <p:cNvPr id="5" name="Slide Number Placeholder 4">
            <a:extLst>
              <a:ext uri="{FF2B5EF4-FFF2-40B4-BE49-F238E27FC236}">
                <a16:creationId xmlns:a16="http://schemas.microsoft.com/office/drawing/2014/main" id="{1E17F063-BDF4-4301-B6FE-C6A08BA3D7D3}"/>
              </a:ext>
            </a:extLst>
          </p:cNvPr>
          <p:cNvSpPr>
            <a:spLocks noGrp="1"/>
          </p:cNvSpPr>
          <p:nvPr>
            <p:ph type="sldNum" sz="quarter" idx="4"/>
          </p:nvPr>
        </p:nvSpPr>
        <p:spPr/>
        <p:txBody>
          <a:bodyPr/>
          <a:lstStyle/>
          <a:p>
            <a:fld id="{B63E4CEF-BB1E-48C7-AE93-F39F6AA99AD7}" type="slidenum">
              <a:rPr lang="en-US" smtClean="0"/>
              <a:pPr/>
              <a:t>123</a:t>
            </a:fld>
            <a:endParaRPr lang="en-US" dirty="0"/>
          </a:p>
        </p:txBody>
      </p:sp>
      <p:sp>
        <p:nvSpPr>
          <p:cNvPr id="7" name="TextBox 6">
            <a:extLst>
              <a:ext uri="{FF2B5EF4-FFF2-40B4-BE49-F238E27FC236}">
                <a16:creationId xmlns:a16="http://schemas.microsoft.com/office/drawing/2014/main" id="{654BB8C5-389B-445E-849D-3FF4A472BF24}"/>
              </a:ext>
            </a:extLst>
          </p:cNvPr>
          <p:cNvSpPr txBox="1"/>
          <p:nvPr/>
        </p:nvSpPr>
        <p:spPr>
          <a:xfrm>
            <a:off x="1227926" y="1551779"/>
            <a:ext cx="6396990" cy="646331"/>
          </a:xfrm>
          <a:prstGeom prst="rect">
            <a:avLst/>
          </a:prstGeom>
          <a:solidFill>
            <a:schemeClr val="accent2">
              <a:lumMod val="60000"/>
              <a:lumOff val="40000"/>
            </a:schemeClr>
          </a:solidFill>
          <a:ln>
            <a:noFill/>
          </a:ln>
        </p:spPr>
        <p:txBody>
          <a:bodyPr wrap="square" rtlCol="0">
            <a:spAutoFit/>
          </a:bodyPr>
          <a:lstStyle/>
          <a:p>
            <a:r>
              <a:rPr lang="en-US" dirty="0"/>
              <a:t>91% of 460 teachers reported that FIP professional learning has been useful to their classroom work with students as of 5-31-18.</a:t>
            </a:r>
          </a:p>
        </p:txBody>
      </p:sp>
      <p:graphicFrame>
        <p:nvGraphicFramePr>
          <p:cNvPr id="12" name="Table 11">
            <a:extLst>
              <a:ext uri="{FF2B5EF4-FFF2-40B4-BE49-F238E27FC236}">
                <a16:creationId xmlns:a16="http://schemas.microsoft.com/office/drawing/2014/main" id="{E97616A7-4B56-4493-8427-11518AA9A31E}"/>
              </a:ext>
            </a:extLst>
          </p:cNvPr>
          <p:cNvGraphicFramePr>
            <a:graphicFrameLocks noGrp="1"/>
          </p:cNvGraphicFramePr>
          <p:nvPr>
            <p:extLst/>
          </p:nvPr>
        </p:nvGraphicFramePr>
        <p:xfrm>
          <a:off x="461010" y="2243916"/>
          <a:ext cx="8221980" cy="4477560"/>
        </p:xfrm>
        <a:graphic>
          <a:graphicData uri="http://schemas.openxmlformats.org/drawingml/2006/table">
            <a:tbl>
              <a:tblPr firstRow="1" bandRow="1">
                <a:tableStyleId>{21E4AEA4-8DFA-4A89-87EB-49C32662AFE0}</a:tableStyleId>
              </a:tblPr>
              <a:tblGrid>
                <a:gridCol w="4640580">
                  <a:extLst>
                    <a:ext uri="{9D8B030D-6E8A-4147-A177-3AD203B41FA5}">
                      <a16:colId xmlns:a16="http://schemas.microsoft.com/office/drawing/2014/main" val="935743031"/>
                    </a:ext>
                  </a:extLst>
                </a:gridCol>
                <a:gridCol w="1783080">
                  <a:extLst>
                    <a:ext uri="{9D8B030D-6E8A-4147-A177-3AD203B41FA5}">
                      <a16:colId xmlns:a16="http://schemas.microsoft.com/office/drawing/2014/main" val="2611846286"/>
                    </a:ext>
                  </a:extLst>
                </a:gridCol>
                <a:gridCol w="1798320">
                  <a:extLst>
                    <a:ext uri="{9D8B030D-6E8A-4147-A177-3AD203B41FA5}">
                      <a16:colId xmlns:a16="http://schemas.microsoft.com/office/drawing/2014/main" val="3107801275"/>
                    </a:ext>
                  </a:extLst>
                </a:gridCol>
              </a:tblGrid>
              <a:tr h="746260">
                <a:tc>
                  <a:txBody>
                    <a:bodyPr/>
                    <a:lstStyle/>
                    <a:p>
                      <a:pPr algn="ctr"/>
                      <a:r>
                        <a:rPr lang="en-US" dirty="0">
                          <a:solidFill>
                            <a:schemeClr val="tx1"/>
                          </a:solidFill>
                        </a:rPr>
                        <a:t>Answer Choices</a:t>
                      </a:r>
                    </a:p>
                  </a:txBody>
                  <a:tcPr>
                    <a:solidFill>
                      <a:schemeClr val="accent2">
                        <a:lumMod val="60000"/>
                        <a:lumOff val="40000"/>
                      </a:schemeClr>
                    </a:solidFill>
                  </a:tcPr>
                </a:tc>
                <a:tc>
                  <a:txBody>
                    <a:bodyPr/>
                    <a:lstStyle/>
                    <a:p>
                      <a:pPr algn="ctr"/>
                      <a:r>
                        <a:rPr lang="en-US" dirty="0">
                          <a:solidFill>
                            <a:schemeClr val="tx1"/>
                          </a:solidFill>
                        </a:rPr>
                        <a:t>Responses </a:t>
                      </a:r>
                    </a:p>
                  </a:txBody>
                  <a:tcPr>
                    <a:solidFill>
                      <a:schemeClr val="accent2">
                        <a:lumMod val="60000"/>
                        <a:lumOff val="40000"/>
                      </a:schemeClr>
                    </a:solidFill>
                  </a:tcPr>
                </a:tc>
                <a:tc>
                  <a:txBody>
                    <a:bodyPr/>
                    <a:lstStyle/>
                    <a:p>
                      <a:pPr algn="ctr"/>
                      <a:r>
                        <a:rPr lang="en-US" dirty="0">
                          <a:solidFill>
                            <a:schemeClr val="tx1"/>
                          </a:solidFill>
                        </a:rPr>
                        <a:t>Number</a:t>
                      </a:r>
                    </a:p>
                  </a:txBody>
                  <a:tcPr>
                    <a:solidFill>
                      <a:schemeClr val="accent2">
                        <a:lumMod val="60000"/>
                        <a:lumOff val="40000"/>
                      </a:schemeClr>
                    </a:solidFill>
                  </a:tcPr>
                </a:tc>
                <a:extLst>
                  <a:ext uri="{0D108BD9-81ED-4DB2-BD59-A6C34878D82A}">
                    <a16:rowId xmlns:a16="http://schemas.microsoft.com/office/drawing/2014/main" val="1502799910"/>
                  </a:ext>
                </a:extLst>
              </a:tr>
              <a:tr h="746260">
                <a:tc>
                  <a:txBody>
                    <a:bodyPr/>
                    <a:lstStyle/>
                    <a:p>
                      <a:r>
                        <a:rPr lang="en-US" b="1" dirty="0"/>
                        <a:t>Highly</a:t>
                      </a:r>
                      <a:r>
                        <a:rPr lang="en-US" dirty="0"/>
                        <a:t> useful to my classroom practice</a:t>
                      </a:r>
                    </a:p>
                  </a:txBody>
                  <a:tcPr/>
                </a:tc>
                <a:tc>
                  <a:txBody>
                    <a:bodyPr/>
                    <a:lstStyle/>
                    <a:p>
                      <a:pPr algn="ctr"/>
                      <a:r>
                        <a:rPr lang="en-US" b="1" dirty="0"/>
                        <a:t>41.30%</a:t>
                      </a:r>
                    </a:p>
                  </a:txBody>
                  <a:tcPr/>
                </a:tc>
                <a:tc>
                  <a:txBody>
                    <a:bodyPr/>
                    <a:lstStyle/>
                    <a:p>
                      <a:pPr algn="ctr"/>
                      <a:r>
                        <a:rPr lang="en-US" dirty="0"/>
                        <a:t>190</a:t>
                      </a:r>
                    </a:p>
                  </a:txBody>
                  <a:tcPr/>
                </a:tc>
                <a:extLst>
                  <a:ext uri="{0D108BD9-81ED-4DB2-BD59-A6C34878D82A}">
                    <a16:rowId xmlns:a16="http://schemas.microsoft.com/office/drawing/2014/main" val="3649897785"/>
                  </a:ext>
                </a:extLst>
              </a:tr>
              <a:tr h="746260">
                <a:tc>
                  <a:txBody>
                    <a:bodyPr/>
                    <a:lstStyle/>
                    <a:p>
                      <a:r>
                        <a:rPr lang="en-US" b="1" dirty="0"/>
                        <a:t>Moderately</a:t>
                      </a:r>
                      <a:r>
                        <a:rPr lang="en-US" dirty="0"/>
                        <a:t> useful to my classroom practice</a:t>
                      </a:r>
                    </a:p>
                  </a:txBody>
                  <a:tcPr/>
                </a:tc>
                <a:tc>
                  <a:txBody>
                    <a:bodyPr/>
                    <a:lstStyle/>
                    <a:p>
                      <a:pPr algn="ctr"/>
                      <a:r>
                        <a:rPr lang="en-US" b="1" dirty="0"/>
                        <a:t>49.78%</a:t>
                      </a:r>
                    </a:p>
                  </a:txBody>
                  <a:tcPr/>
                </a:tc>
                <a:tc>
                  <a:txBody>
                    <a:bodyPr/>
                    <a:lstStyle/>
                    <a:p>
                      <a:pPr algn="ctr"/>
                      <a:r>
                        <a:rPr lang="en-US" dirty="0"/>
                        <a:t>229</a:t>
                      </a:r>
                    </a:p>
                  </a:txBody>
                  <a:tcPr/>
                </a:tc>
                <a:extLst>
                  <a:ext uri="{0D108BD9-81ED-4DB2-BD59-A6C34878D82A}">
                    <a16:rowId xmlns:a16="http://schemas.microsoft.com/office/drawing/2014/main" val="611193379"/>
                  </a:ext>
                </a:extLst>
              </a:tr>
              <a:tr h="746260">
                <a:tc>
                  <a:txBody>
                    <a:bodyPr/>
                    <a:lstStyle/>
                    <a:p>
                      <a:r>
                        <a:rPr lang="en-US" dirty="0"/>
                        <a:t>Not useful to my classroom practice</a:t>
                      </a:r>
                    </a:p>
                  </a:txBody>
                  <a:tcPr/>
                </a:tc>
                <a:tc>
                  <a:txBody>
                    <a:bodyPr/>
                    <a:lstStyle/>
                    <a:p>
                      <a:pPr algn="ctr"/>
                      <a:r>
                        <a:rPr lang="en-US" dirty="0"/>
                        <a:t>6.96%</a:t>
                      </a:r>
                    </a:p>
                  </a:txBody>
                  <a:tcPr/>
                </a:tc>
                <a:tc>
                  <a:txBody>
                    <a:bodyPr/>
                    <a:lstStyle/>
                    <a:p>
                      <a:pPr algn="ctr"/>
                      <a:r>
                        <a:rPr lang="en-US" dirty="0"/>
                        <a:t>32</a:t>
                      </a:r>
                    </a:p>
                  </a:txBody>
                  <a:tcPr/>
                </a:tc>
                <a:extLst>
                  <a:ext uri="{0D108BD9-81ED-4DB2-BD59-A6C34878D82A}">
                    <a16:rowId xmlns:a16="http://schemas.microsoft.com/office/drawing/2014/main" val="4036351690"/>
                  </a:ext>
                </a:extLst>
              </a:tr>
              <a:tr h="746260">
                <a:tc>
                  <a:txBody>
                    <a:bodyPr/>
                    <a:lstStyle/>
                    <a:p>
                      <a:r>
                        <a:rPr lang="en-US" dirty="0"/>
                        <a:t>Not applicable because I serve in another role</a:t>
                      </a:r>
                    </a:p>
                  </a:txBody>
                  <a:tcPr/>
                </a:tc>
                <a:tc>
                  <a:txBody>
                    <a:bodyPr/>
                    <a:lstStyle/>
                    <a:p>
                      <a:pPr algn="ctr"/>
                      <a:r>
                        <a:rPr lang="en-US" dirty="0"/>
                        <a:t>1.96%</a:t>
                      </a:r>
                    </a:p>
                  </a:txBody>
                  <a:tcPr/>
                </a:tc>
                <a:tc>
                  <a:txBody>
                    <a:bodyPr/>
                    <a:lstStyle/>
                    <a:p>
                      <a:pPr algn="ctr"/>
                      <a:r>
                        <a:rPr lang="en-US" dirty="0"/>
                        <a:t>9</a:t>
                      </a:r>
                    </a:p>
                  </a:txBody>
                  <a:tcPr/>
                </a:tc>
                <a:extLst>
                  <a:ext uri="{0D108BD9-81ED-4DB2-BD59-A6C34878D82A}">
                    <a16:rowId xmlns:a16="http://schemas.microsoft.com/office/drawing/2014/main" val="248222145"/>
                  </a:ext>
                </a:extLst>
              </a:tr>
              <a:tr h="746260">
                <a:tc>
                  <a:txBody>
                    <a:bodyPr/>
                    <a:lstStyle/>
                    <a:p>
                      <a:r>
                        <a:rPr lang="en-US" dirty="0"/>
                        <a:t>Total</a:t>
                      </a:r>
                    </a:p>
                  </a:txBody>
                  <a:tcPr/>
                </a:tc>
                <a:tc>
                  <a:txBody>
                    <a:bodyPr/>
                    <a:lstStyle/>
                    <a:p>
                      <a:pPr algn="ctr"/>
                      <a:r>
                        <a:rPr lang="en-US" dirty="0"/>
                        <a:t>100%</a:t>
                      </a:r>
                    </a:p>
                  </a:txBody>
                  <a:tcPr/>
                </a:tc>
                <a:tc>
                  <a:txBody>
                    <a:bodyPr/>
                    <a:lstStyle/>
                    <a:p>
                      <a:pPr algn="ctr"/>
                      <a:r>
                        <a:rPr lang="en-US" dirty="0"/>
                        <a:t>460</a:t>
                      </a:r>
                    </a:p>
                  </a:txBody>
                  <a:tcPr/>
                </a:tc>
                <a:extLst>
                  <a:ext uri="{0D108BD9-81ED-4DB2-BD59-A6C34878D82A}">
                    <a16:rowId xmlns:a16="http://schemas.microsoft.com/office/drawing/2014/main" val="3342914816"/>
                  </a:ext>
                </a:extLst>
              </a:tr>
            </a:tbl>
          </a:graphicData>
        </a:graphic>
      </p:graphicFrame>
    </p:spTree>
    <p:extLst>
      <p:ext uri="{BB962C8B-B14F-4D97-AF65-F5344CB8AC3E}">
        <p14:creationId xmlns:p14="http://schemas.microsoft.com/office/powerpoint/2010/main" val="35334960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E505-C952-4C74-80CA-0166D65896E8}"/>
              </a:ext>
            </a:extLst>
          </p:cNvPr>
          <p:cNvSpPr>
            <a:spLocks noGrp="1"/>
          </p:cNvSpPr>
          <p:nvPr>
            <p:ph type="title"/>
          </p:nvPr>
        </p:nvSpPr>
        <p:spPr>
          <a:xfrm>
            <a:off x="226132" y="106462"/>
            <a:ext cx="6231818" cy="1207617"/>
          </a:xfrm>
        </p:spPr>
        <p:txBody>
          <a:bodyPr>
            <a:normAutofit/>
          </a:bodyPr>
          <a:lstStyle/>
          <a:p>
            <a:r>
              <a:rPr lang="en-US" sz="2800" dirty="0"/>
              <a:t>Sample Teacher Comments Q5 </a:t>
            </a:r>
          </a:p>
        </p:txBody>
      </p:sp>
      <p:sp>
        <p:nvSpPr>
          <p:cNvPr id="3" name="Content Placeholder 2">
            <a:extLst>
              <a:ext uri="{FF2B5EF4-FFF2-40B4-BE49-F238E27FC236}">
                <a16:creationId xmlns:a16="http://schemas.microsoft.com/office/drawing/2014/main" id="{EE85BE55-A311-4FE3-8C83-6B087D631414}"/>
              </a:ext>
            </a:extLst>
          </p:cNvPr>
          <p:cNvSpPr>
            <a:spLocks noGrp="1"/>
          </p:cNvSpPr>
          <p:nvPr>
            <p:ph idx="1"/>
          </p:nvPr>
        </p:nvSpPr>
        <p:spPr>
          <a:xfrm>
            <a:off x="339305" y="1061884"/>
            <a:ext cx="8701456" cy="5575455"/>
          </a:xfrm>
          <a:solidFill>
            <a:schemeClr val="bg1"/>
          </a:solidFill>
        </p:spPr>
        <p:txBody>
          <a:bodyPr>
            <a:normAutofit/>
          </a:bodyPr>
          <a:lstStyle/>
          <a:p>
            <a:r>
              <a:rPr lang="en-US" sz="2000" i="1" dirty="0"/>
              <a:t>My students were able to see how they were going to be scored in a real life situation. They are served in an MID classroom and are on a modified rubric for their grades.</a:t>
            </a:r>
          </a:p>
          <a:p>
            <a:endParaRPr lang="en-US" sz="2000" i="1" dirty="0">
              <a:solidFill>
                <a:srgbClr val="333E48"/>
              </a:solidFill>
              <a:latin typeface="National2"/>
            </a:endParaRPr>
          </a:p>
          <a:p>
            <a:r>
              <a:rPr lang="en-US" sz="2000" i="1" dirty="0">
                <a:solidFill>
                  <a:srgbClr val="333E48"/>
                </a:solidFill>
                <a:latin typeface="National2"/>
              </a:rPr>
              <a:t>The information was excellent, presented in a quality manner, and directly applicable to what I am doing. Now, I just have to incorporate it into my teaching practices.</a:t>
            </a:r>
          </a:p>
          <a:p>
            <a:endParaRPr lang="en-US" sz="2000" i="1" dirty="0">
              <a:solidFill>
                <a:srgbClr val="333E48"/>
              </a:solidFill>
              <a:latin typeface="National2"/>
            </a:endParaRPr>
          </a:p>
          <a:p>
            <a:r>
              <a:rPr lang="en-US" sz="2000" i="1" dirty="0"/>
              <a:t>By using formative practices, I am able to tell how successful the students are with the current standard/element which is being taught. By providing effective feedback, the students are able to learn from their mistakes and we are able to discuss what they do not understand. Students are able to show ownership in what they have learned by verbalizing their reasons for choosing their answers which allows for discussion with effective feedback being utilized.</a:t>
            </a:r>
          </a:p>
          <a:p>
            <a:endParaRPr lang="en-US" sz="2000" i="1" dirty="0"/>
          </a:p>
          <a:p>
            <a:r>
              <a:rPr lang="en-US" sz="2000" i="1" dirty="0"/>
              <a:t>This course should be presented before a new teacher steps into the classroom. Great material.</a:t>
            </a:r>
          </a:p>
          <a:p>
            <a:pPr marL="0" indent="0">
              <a:buNone/>
            </a:pPr>
            <a:endParaRPr lang="en-US" sz="2000" i="1" dirty="0"/>
          </a:p>
        </p:txBody>
      </p:sp>
      <p:sp>
        <p:nvSpPr>
          <p:cNvPr id="4" name="Date Placeholder 3">
            <a:extLst>
              <a:ext uri="{FF2B5EF4-FFF2-40B4-BE49-F238E27FC236}">
                <a16:creationId xmlns:a16="http://schemas.microsoft.com/office/drawing/2014/main" id="{92A41F93-8B77-451C-879B-873480ADC3C7}"/>
              </a:ext>
            </a:extLst>
          </p:cNvPr>
          <p:cNvSpPr>
            <a:spLocks noGrp="1"/>
          </p:cNvSpPr>
          <p:nvPr>
            <p:ph type="dt" sz="half" idx="2"/>
          </p:nvPr>
        </p:nvSpPr>
        <p:spPr/>
        <p:txBody>
          <a:bodyPr/>
          <a:lstStyle/>
          <a:p>
            <a:fld id="{4DAE6870-AD18-448A-9B2A-0EFE6DC7B06B}" type="datetime1">
              <a:rPr lang="en-US" smtClean="0"/>
              <a:t>8/14/2018</a:t>
            </a:fld>
            <a:endParaRPr lang="en-US" dirty="0"/>
          </a:p>
        </p:txBody>
      </p:sp>
      <p:sp>
        <p:nvSpPr>
          <p:cNvPr id="5" name="Slide Number Placeholder 4">
            <a:extLst>
              <a:ext uri="{FF2B5EF4-FFF2-40B4-BE49-F238E27FC236}">
                <a16:creationId xmlns:a16="http://schemas.microsoft.com/office/drawing/2014/main" id="{E6CFFAF6-E836-4F2C-B32A-A3306C4810D3}"/>
              </a:ext>
            </a:extLst>
          </p:cNvPr>
          <p:cNvSpPr>
            <a:spLocks noGrp="1"/>
          </p:cNvSpPr>
          <p:nvPr>
            <p:ph type="sldNum" sz="quarter" idx="4"/>
          </p:nvPr>
        </p:nvSpPr>
        <p:spPr/>
        <p:txBody>
          <a:bodyPr/>
          <a:lstStyle/>
          <a:p>
            <a:fld id="{B63E4CEF-BB1E-48C7-AE93-F39F6AA99AD7}" type="slidenum">
              <a:rPr lang="en-US" smtClean="0"/>
              <a:pPr/>
              <a:t>124</a:t>
            </a:fld>
            <a:endParaRPr lang="en-US" dirty="0"/>
          </a:p>
        </p:txBody>
      </p:sp>
    </p:spTree>
    <p:extLst>
      <p:ext uri="{BB962C8B-B14F-4D97-AF65-F5344CB8AC3E}">
        <p14:creationId xmlns:p14="http://schemas.microsoft.com/office/powerpoint/2010/main" val="37622773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C4E0-5E19-45DE-B505-57E5E31D94B3}"/>
              </a:ext>
            </a:extLst>
          </p:cNvPr>
          <p:cNvSpPr>
            <a:spLocks noGrp="1"/>
          </p:cNvSpPr>
          <p:nvPr>
            <p:ph type="title"/>
          </p:nvPr>
        </p:nvSpPr>
        <p:spPr>
          <a:xfrm>
            <a:off x="141320" y="136524"/>
            <a:ext cx="6316630" cy="907433"/>
          </a:xfrm>
        </p:spPr>
        <p:txBody>
          <a:bodyPr>
            <a:normAutofit/>
          </a:bodyPr>
          <a:lstStyle/>
          <a:p>
            <a:r>
              <a:rPr lang="en-US" sz="2800" dirty="0"/>
              <a:t>Sample Teacher Comments Q5 </a:t>
            </a:r>
          </a:p>
        </p:txBody>
      </p:sp>
      <p:sp>
        <p:nvSpPr>
          <p:cNvPr id="3" name="Content Placeholder 2">
            <a:extLst>
              <a:ext uri="{FF2B5EF4-FFF2-40B4-BE49-F238E27FC236}">
                <a16:creationId xmlns:a16="http://schemas.microsoft.com/office/drawing/2014/main" id="{85BCB938-7B41-4F7A-8F59-FCFB8B45F5EE}"/>
              </a:ext>
            </a:extLst>
          </p:cNvPr>
          <p:cNvSpPr>
            <a:spLocks noGrp="1"/>
          </p:cNvSpPr>
          <p:nvPr>
            <p:ph idx="1"/>
          </p:nvPr>
        </p:nvSpPr>
        <p:spPr>
          <a:xfrm>
            <a:off x="141320" y="1043958"/>
            <a:ext cx="8899440" cy="5677517"/>
          </a:xfrm>
          <a:solidFill>
            <a:schemeClr val="bg1"/>
          </a:solidFill>
        </p:spPr>
        <p:txBody>
          <a:bodyPr>
            <a:normAutofit/>
          </a:bodyPr>
          <a:lstStyle/>
          <a:p>
            <a:r>
              <a:rPr lang="en-US" sz="2000" i="1" dirty="0"/>
              <a:t>I made a rubric for a semester project using the three column style, and it is very clear on where I should grade.</a:t>
            </a:r>
          </a:p>
          <a:p>
            <a:r>
              <a:rPr lang="en-US" sz="2000" i="1" dirty="0"/>
              <a:t>I have used what I learned in FIP to write student friendly Learning Targets that I use everyday. In addition, I wasn't sure how to collect or use data. I have created a tracking sheet for students to track their data, but for me to use to guide instructions. Furthermore, I would not create rubrics for assignments but find them extremely helpful when assigning projects.</a:t>
            </a:r>
          </a:p>
          <a:p>
            <a:r>
              <a:rPr lang="en-US" sz="2000" i="1" dirty="0"/>
              <a:t>I found the content in Georgia FIP to be useful in my classroom practice; however, with co-teaching I also have to adapt and work with the general education teacher (who may not be as receptive to new ideas).</a:t>
            </a:r>
          </a:p>
          <a:p>
            <a:r>
              <a:rPr lang="en-US" sz="2000" i="1" dirty="0"/>
              <a:t>I found the information very helpful, but am still struggling to find a way to incorporate the use of rubrics in high school mathematics with my students. My students have issues with communication and social interactions and therefore, peer assessment and self-assessment are also difficult for them.</a:t>
            </a:r>
          </a:p>
          <a:p>
            <a:r>
              <a:rPr lang="en-US" sz="2000" i="1" dirty="0"/>
              <a:t>The information is good, but we do not have time to plan and use the modules correctly. Our time only allows for compliance.</a:t>
            </a:r>
          </a:p>
          <a:p>
            <a:r>
              <a:rPr lang="en-US" sz="2000" i="1" dirty="0"/>
              <a:t>I wish there was more time to implement.</a:t>
            </a:r>
          </a:p>
          <a:p>
            <a:endParaRPr lang="en-US" dirty="0"/>
          </a:p>
          <a:p>
            <a:endParaRPr lang="en-US" sz="2000" i="1" dirty="0"/>
          </a:p>
        </p:txBody>
      </p:sp>
      <p:sp>
        <p:nvSpPr>
          <p:cNvPr id="4" name="Date Placeholder 3">
            <a:extLst>
              <a:ext uri="{FF2B5EF4-FFF2-40B4-BE49-F238E27FC236}">
                <a16:creationId xmlns:a16="http://schemas.microsoft.com/office/drawing/2014/main" id="{EF640D7D-7871-442D-B2BE-97BA4C2B5DFD}"/>
              </a:ext>
            </a:extLst>
          </p:cNvPr>
          <p:cNvSpPr>
            <a:spLocks noGrp="1"/>
          </p:cNvSpPr>
          <p:nvPr>
            <p:ph type="dt" sz="half" idx="2"/>
          </p:nvPr>
        </p:nvSpPr>
        <p:spPr/>
        <p:txBody>
          <a:bodyPr/>
          <a:lstStyle/>
          <a:p>
            <a:fld id="{4DAE6870-AD18-448A-9B2A-0EFE6DC7B06B}" type="datetime1">
              <a:rPr lang="en-US" smtClean="0"/>
              <a:t>8/14/2018</a:t>
            </a:fld>
            <a:endParaRPr lang="en-US" dirty="0"/>
          </a:p>
        </p:txBody>
      </p:sp>
      <p:sp>
        <p:nvSpPr>
          <p:cNvPr id="5" name="Slide Number Placeholder 4">
            <a:extLst>
              <a:ext uri="{FF2B5EF4-FFF2-40B4-BE49-F238E27FC236}">
                <a16:creationId xmlns:a16="http://schemas.microsoft.com/office/drawing/2014/main" id="{9F05FBDE-E64C-4397-8B1A-C766247B1BA7}"/>
              </a:ext>
            </a:extLst>
          </p:cNvPr>
          <p:cNvSpPr>
            <a:spLocks noGrp="1"/>
          </p:cNvSpPr>
          <p:nvPr>
            <p:ph type="sldNum" sz="quarter" idx="4"/>
          </p:nvPr>
        </p:nvSpPr>
        <p:spPr/>
        <p:txBody>
          <a:bodyPr/>
          <a:lstStyle/>
          <a:p>
            <a:fld id="{B63E4CEF-BB1E-48C7-AE93-F39F6AA99AD7}" type="slidenum">
              <a:rPr lang="en-US" smtClean="0"/>
              <a:pPr/>
              <a:t>125</a:t>
            </a:fld>
            <a:endParaRPr lang="en-US" dirty="0"/>
          </a:p>
        </p:txBody>
      </p:sp>
    </p:spTree>
    <p:extLst>
      <p:ext uri="{BB962C8B-B14F-4D97-AF65-F5344CB8AC3E}">
        <p14:creationId xmlns:p14="http://schemas.microsoft.com/office/powerpoint/2010/main" val="4144084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836C-2360-472C-9E0B-8AD26F170DC7}"/>
              </a:ext>
            </a:extLst>
          </p:cNvPr>
          <p:cNvSpPr>
            <a:spLocks noGrp="1"/>
          </p:cNvSpPr>
          <p:nvPr>
            <p:ph type="title"/>
          </p:nvPr>
        </p:nvSpPr>
        <p:spPr>
          <a:xfrm>
            <a:off x="272052" y="98123"/>
            <a:ext cx="6831925" cy="2264142"/>
          </a:xfrm>
        </p:spPr>
        <p:txBody>
          <a:bodyPr>
            <a:normAutofit fontScale="90000"/>
          </a:bodyPr>
          <a:lstStyle/>
          <a:p>
            <a:br>
              <a:rPr lang="en-US" sz="3100" b="0" dirty="0"/>
            </a:br>
            <a:r>
              <a:rPr lang="en-US" sz="2700" b="0" dirty="0"/>
              <a:t>Q7:  Please list any changes that you've made in your work that is a direct result of participating in Georgia FIP professional learning. </a:t>
            </a:r>
            <a:r>
              <a:rPr lang="en-US" sz="2700" b="0" u="sng" dirty="0"/>
              <a:t>If you have not made any changes to your teaching practice, write N/A</a:t>
            </a:r>
            <a:r>
              <a:rPr lang="en-US" sz="2700" b="0" dirty="0"/>
              <a:t>. </a:t>
            </a:r>
            <a:r>
              <a:rPr lang="en-US" sz="2700" dirty="0">
                <a:solidFill>
                  <a:srgbClr val="FF0000"/>
                </a:solidFill>
              </a:rPr>
              <a:t>*</a:t>
            </a:r>
            <a:br>
              <a:rPr lang="en-US" sz="2700" b="0" dirty="0"/>
            </a:br>
            <a:endParaRPr lang="en-US" sz="2700" dirty="0"/>
          </a:p>
        </p:txBody>
      </p:sp>
      <p:sp>
        <p:nvSpPr>
          <p:cNvPr id="3" name="Content Placeholder 2">
            <a:extLst>
              <a:ext uri="{FF2B5EF4-FFF2-40B4-BE49-F238E27FC236}">
                <a16:creationId xmlns:a16="http://schemas.microsoft.com/office/drawing/2014/main" id="{F85C99BA-7C7E-48A6-84DF-0D1CE415A7E2}"/>
              </a:ext>
            </a:extLst>
          </p:cNvPr>
          <p:cNvSpPr>
            <a:spLocks noGrp="1"/>
          </p:cNvSpPr>
          <p:nvPr>
            <p:ph idx="1"/>
          </p:nvPr>
        </p:nvSpPr>
        <p:spPr>
          <a:xfrm>
            <a:off x="495300" y="2342260"/>
            <a:ext cx="7886700" cy="1976359"/>
          </a:xfrm>
          <a:solidFill>
            <a:schemeClr val="accent2">
              <a:lumMod val="60000"/>
              <a:lumOff val="40000"/>
            </a:schemeClr>
          </a:solidFill>
          <a:ln w="12700">
            <a:solidFill>
              <a:schemeClr val="tx1"/>
            </a:solidFill>
          </a:ln>
        </p:spPr>
        <p:txBody>
          <a:bodyPr>
            <a:normAutofit lnSpcReduction="10000"/>
          </a:bodyPr>
          <a:lstStyle/>
          <a:p>
            <a:pPr marL="0" indent="0">
              <a:buNone/>
            </a:pPr>
            <a:r>
              <a:rPr lang="en-US" dirty="0"/>
              <a:t>Of the 460 responses received as of 5-31-18 for Q7,  35 participants or 6% indicated that they have not made changes in their teaching practice as a direct result of participating in FIP online professional learning.</a:t>
            </a:r>
          </a:p>
          <a:p>
            <a:pPr marL="0" indent="0">
              <a:buNone/>
            </a:pPr>
            <a:endParaRPr lang="en-US" dirty="0"/>
          </a:p>
        </p:txBody>
      </p:sp>
      <p:sp>
        <p:nvSpPr>
          <p:cNvPr id="4" name="Date Placeholder 3">
            <a:extLst>
              <a:ext uri="{FF2B5EF4-FFF2-40B4-BE49-F238E27FC236}">
                <a16:creationId xmlns:a16="http://schemas.microsoft.com/office/drawing/2014/main" id="{AF059B22-0C9D-4C7B-B664-FBE46485FF71}"/>
              </a:ext>
            </a:extLst>
          </p:cNvPr>
          <p:cNvSpPr>
            <a:spLocks noGrp="1"/>
          </p:cNvSpPr>
          <p:nvPr>
            <p:ph type="dt" sz="half" idx="2"/>
          </p:nvPr>
        </p:nvSpPr>
        <p:spPr/>
        <p:txBody>
          <a:bodyPr/>
          <a:lstStyle/>
          <a:p>
            <a:fld id="{4DAE6870-AD18-448A-9B2A-0EFE6DC7B06B}" type="datetime1">
              <a:rPr lang="en-US" smtClean="0"/>
              <a:t>8/14/2018</a:t>
            </a:fld>
            <a:endParaRPr lang="en-US" dirty="0"/>
          </a:p>
        </p:txBody>
      </p:sp>
      <p:sp>
        <p:nvSpPr>
          <p:cNvPr id="5" name="Slide Number Placeholder 4">
            <a:extLst>
              <a:ext uri="{FF2B5EF4-FFF2-40B4-BE49-F238E27FC236}">
                <a16:creationId xmlns:a16="http://schemas.microsoft.com/office/drawing/2014/main" id="{233421C6-75D1-4263-B7A1-12CD48DCB2E4}"/>
              </a:ext>
            </a:extLst>
          </p:cNvPr>
          <p:cNvSpPr>
            <a:spLocks noGrp="1"/>
          </p:cNvSpPr>
          <p:nvPr>
            <p:ph type="sldNum" sz="quarter" idx="4"/>
          </p:nvPr>
        </p:nvSpPr>
        <p:spPr/>
        <p:txBody>
          <a:bodyPr/>
          <a:lstStyle/>
          <a:p>
            <a:fld id="{B63E4CEF-BB1E-48C7-AE93-F39F6AA99AD7}" type="slidenum">
              <a:rPr lang="en-US" smtClean="0"/>
              <a:pPr/>
              <a:t>126</a:t>
            </a:fld>
            <a:endParaRPr lang="en-US" dirty="0"/>
          </a:p>
        </p:txBody>
      </p:sp>
      <p:graphicFrame>
        <p:nvGraphicFramePr>
          <p:cNvPr id="6" name="Table 5">
            <a:extLst>
              <a:ext uri="{FF2B5EF4-FFF2-40B4-BE49-F238E27FC236}">
                <a16:creationId xmlns:a16="http://schemas.microsoft.com/office/drawing/2014/main" id="{7D4A2218-4F4A-4551-AA49-FFDE0219E359}"/>
              </a:ext>
            </a:extLst>
          </p:cNvPr>
          <p:cNvGraphicFramePr>
            <a:graphicFrameLocks noGrp="1"/>
          </p:cNvGraphicFramePr>
          <p:nvPr>
            <p:extLst/>
          </p:nvPr>
        </p:nvGraphicFramePr>
        <p:xfrm>
          <a:off x="1337751" y="4477279"/>
          <a:ext cx="6096000" cy="1584960"/>
        </p:xfrm>
        <a:graphic>
          <a:graphicData uri="http://schemas.openxmlformats.org/drawingml/2006/table">
            <a:tbl>
              <a:tblPr firstRow="1" bandRow="1">
                <a:tableStyleId>{8A107856-5554-42FB-B03E-39F5DBC370BA}</a:tableStyleId>
              </a:tblPr>
              <a:tblGrid>
                <a:gridCol w="3048000">
                  <a:extLst>
                    <a:ext uri="{9D8B030D-6E8A-4147-A177-3AD203B41FA5}">
                      <a16:colId xmlns:a16="http://schemas.microsoft.com/office/drawing/2014/main" val="1439712092"/>
                    </a:ext>
                  </a:extLst>
                </a:gridCol>
                <a:gridCol w="3048000">
                  <a:extLst>
                    <a:ext uri="{9D8B030D-6E8A-4147-A177-3AD203B41FA5}">
                      <a16:colId xmlns:a16="http://schemas.microsoft.com/office/drawing/2014/main" val="3657103038"/>
                    </a:ext>
                  </a:extLst>
                </a:gridCol>
              </a:tblGrid>
              <a:tr h="370840">
                <a:tc>
                  <a:txBody>
                    <a:bodyPr/>
                    <a:lstStyle/>
                    <a:p>
                      <a:pPr algn="ctr"/>
                      <a:r>
                        <a:rPr lang="en-US" sz="2000" b="1" dirty="0"/>
                        <a:t>Response</a:t>
                      </a:r>
                    </a:p>
                  </a:txBody>
                  <a:tcPr/>
                </a:tc>
                <a:tc>
                  <a:txBody>
                    <a:bodyPr/>
                    <a:lstStyle/>
                    <a:p>
                      <a:pPr algn="ctr"/>
                      <a:r>
                        <a:rPr lang="en-US" sz="2000" b="1" dirty="0"/>
                        <a:t>Number</a:t>
                      </a:r>
                    </a:p>
                  </a:txBody>
                  <a:tcPr/>
                </a:tc>
                <a:extLst>
                  <a:ext uri="{0D108BD9-81ED-4DB2-BD59-A6C34878D82A}">
                    <a16:rowId xmlns:a16="http://schemas.microsoft.com/office/drawing/2014/main" val="4169475447"/>
                  </a:ext>
                </a:extLst>
              </a:tr>
              <a:tr h="370840">
                <a:tc>
                  <a:txBody>
                    <a:bodyPr/>
                    <a:lstStyle/>
                    <a:p>
                      <a:pPr algn="ctr"/>
                      <a:r>
                        <a:rPr lang="en-US" sz="2000" b="1" dirty="0"/>
                        <a:t>N/A</a:t>
                      </a:r>
                    </a:p>
                  </a:txBody>
                  <a:tcPr/>
                </a:tc>
                <a:tc>
                  <a:txBody>
                    <a:bodyPr/>
                    <a:lstStyle/>
                    <a:p>
                      <a:pPr algn="ctr"/>
                      <a:r>
                        <a:rPr lang="en-US" sz="2000" b="1" dirty="0"/>
                        <a:t>13</a:t>
                      </a:r>
                    </a:p>
                  </a:txBody>
                  <a:tcPr/>
                </a:tc>
                <a:extLst>
                  <a:ext uri="{0D108BD9-81ED-4DB2-BD59-A6C34878D82A}">
                    <a16:rowId xmlns:a16="http://schemas.microsoft.com/office/drawing/2014/main" val="1440194490"/>
                  </a:ext>
                </a:extLst>
              </a:tr>
              <a:tr h="370840">
                <a:tc>
                  <a:txBody>
                    <a:bodyPr/>
                    <a:lstStyle/>
                    <a:p>
                      <a:pPr algn="ctr"/>
                      <a:r>
                        <a:rPr lang="en-US" sz="2000" b="1" dirty="0"/>
                        <a:t>“None”</a:t>
                      </a:r>
                    </a:p>
                  </a:txBody>
                  <a:tcPr/>
                </a:tc>
                <a:tc>
                  <a:txBody>
                    <a:bodyPr/>
                    <a:lstStyle/>
                    <a:p>
                      <a:pPr algn="ctr"/>
                      <a:r>
                        <a:rPr lang="en-US" sz="2000" b="1" dirty="0"/>
                        <a:t>21</a:t>
                      </a:r>
                    </a:p>
                  </a:txBody>
                  <a:tcPr/>
                </a:tc>
                <a:extLst>
                  <a:ext uri="{0D108BD9-81ED-4DB2-BD59-A6C34878D82A}">
                    <a16:rowId xmlns:a16="http://schemas.microsoft.com/office/drawing/2014/main" val="3027741727"/>
                  </a:ext>
                </a:extLst>
              </a:tr>
              <a:tr h="370840">
                <a:tc>
                  <a:txBody>
                    <a:bodyPr/>
                    <a:lstStyle/>
                    <a:p>
                      <a:pPr algn="ctr"/>
                      <a:r>
                        <a:rPr lang="en-US" sz="2000" b="1" dirty="0"/>
                        <a:t>“Not Much”</a:t>
                      </a:r>
                    </a:p>
                  </a:txBody>
                  <a:tcPr/>
                </a:tc>
                <a:tc>
                  <a:txBody>
                    <a:bodyPr/>
                    <a:lstStyle/>
                    <a:p>
                      <a:pPr algn="ctr"/>
                      <a:r>
                        <a:rPr lang="en-US" sz="2000" b="1" dirty="0"/>
                        <a:t>1</a:t>
                      </a:r>
                    </a:p>
                  </a:txBody>
                  <a:tcPr/>
                </a:tc>
                <a:extLst>
                  <a:ext uri="{0D108BD9-81ED-4DB2-BD59-A6C34878D82A}">
                    <a16:rowId xmlns:a16="http://schemas.microsoft.com/office/drawing/2014/main" val="180203132"/>
                  </a:ext>
                </a:extLst>
              </a:tr>
            </a:tbl>
          </a:graphicData>
        </a:graphic>
      </p:graphicFrame>
    </p:spTree>
    <p:extLst>
      <p:ext uri="{BB962C8B-B14F-4D97-AF65-F5344CB8AC3E}">
        <p14:creationId xmlns:p14="http://schemas.microsoft.com/office/powerpoint/2010/main" val="13527898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20C9-9EAD-4074-88BE-0B0923C48DA6}"/>
              </a:ext>
            </a:extLst>
          </p:cNvPr>
          <p:cNvSpPr>
            <a:spLocks noGrp="1"/>
          </p:cNvSpPr>
          <p:nvPr>
            <p:ph type="title"/>
          </p:nvPr>
        </p:nvSpPr>
        <p:spPr>
          <a:xfrm>
            <a:off x="64234" y="68013"/>
            <a:ext cx="6686345" cy="1379969"/>
          </a:xfrm>
        </p:spPr>
        <p:txBody>
          <a:bodyPr>
            <a:noAutofit/>
          </a:bodyPr>
          <a:lstStyle/>
          <a:p>
            <a:r>
              <a:rPr lang="en-US" sz="2000" b="0" dirty="0"/>
              <a:t>Q7:  Please list any changes that you've made in your work that is a direct result of participating in Georgia FIP professional learning. If you have not made any changes to your teaching practice, write N/A. </a:t>
            </a:r>
            <a:br>
              <a:rPr lang="en-US" sz="2000" b="0" dirty="0"/>
            </a:br>
            <a:endParaRPr lang="en-US" sz="2000" dirty="0"/>
          </a:p>
        </p:txBody>
      </p:sp>
      <p:sp>
        <p:nvSpPr>
          <p:cNvPr id="4" name="Date Placeholder 3">
            <a:extLst>
              <a:ext uri="{FF2B5EF4-FFF2-40B4-BE49-F238E27FC236}">
                <a16:creationId xmlns:a16="http://schemas.microsoft.com/office/drawing/2014/main" id="{34C5B328-0DEC-4022-A78B-F2259327E5D6}"/>
              </a:ext>
            </a:extLst>
          </p:cNvPr>
          <p:cNvSpPr>
            <a:spLocks noGrp="1"/>
          </p:cNvSpPr>
          <p:nvPr>
            <p:ph type="dt" sz="half" idx="2"/>
          </p:nvPr>
        </p:nvSpPr>
        <p:spPr/>
        <p:txBody>
          <a:bodyPr/>
          <a:lstStyle/>
          <a:p>
            <a:fld id="{4DAE6870-AD18-448A-9B2A-0EFE6DC7B06B}" type="datetime1">
              <a:rPr lang="en-US" smtClean="0"/>
              <a:t>8/14/2018</a:t>
            </a:fld>
            <a:endParaRPr lang="en-US" dirty="0"/>
          </a:p>
        </p:txBody>
      </p:sp>
      <p:sp>
        <p:nvSpPr>
          <p:cNvPr id="5" name="Slide Number Placeholder 4">
            <a:extLst>
              <a:ext uri="{FF2B5EF4-FFF2-40B4-BE49-F238E27FC236}">
                <a16:creationId xmlns:a16="http://schemas.microsoft.com/office/drawing/2014/main" id="{C588B0DC-47D2-44AA-8CCC-0ADB77725DEA}"/>
              </a:ext>
            </a:extLst>
          </p:cNvPr>
          <p:cNvSpPr>
            <a:spLocks noGrp="1"/>
          </p:cNvSpPr>
          <p:nvPr>
            <p:ph type="sldNum" sz="quarter" idx="4"/>
          </p:nvPr>
        </p:nvSpPr>
        <p:spPr/>
        <p:txBody>
          <a:bodyPr/>
          <a:lstStyle/>
          <a:p>
            <a:fld id="{B63E4CEF-BB1E-48C7-AE93-F39F6AA99AD7}" type="slidenum">
              <a:rPr lang="en-US" smtClean="0"/>
              <a:pPr/>
              <a:t>127</a:t>
            </a:fld>
            <a:endParaRPr lang="en-US" dirty="0"/>
          </a:p>
        </p:txBody>
      </p:sp>
      <p:sp>
        <p:nvSpPr>
          <p:cNvPr id="6" name="TextBox 5">
            <a:extLst>
              <a:ext uri="{FF2B5EF4-FFF2-40B4-BE49-F238E27FC236}">
                <a16:creationId xmlns:a16="http://schemas.microsoft.com/office/drawing/2014/main" id="{7D998CE6-2FE1-4E9A-B64B-5DE6C9E415AE}"/>
              </a:ext>
            </a:extLst>
          </p:cNvPr>
          <p:cNvSpPr txBox="1"/>
          <p:nvPr/>
        </p:nvSpPr>
        <p:spPr>
          <a:xfrm>
            <a:off x="64234" y="1366164"/>
            <a:ext cx="9015531" cy="5355312"/>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i="1" dirty="0"/>
              <a:t>I have created more specific learning targets. Scaffold learning targets for SPED students.</a:t>
            </a:r>
          </a:p>
          <a:p>
            <a:pPr marL="285750" indent="-285750">
              <a:buFont typeface="Arial" panose="020B0604020202020204" pitchFamily="34" charset="0"/>
              <a:buChar char="•"/>
            </a:pPr>
            <a:r>
              <a:rPr lang="en-US" i="1" dirty="0"/>
              <a:t>I have including more opportunities for student to self assess their work</a:t>
            </a:r>
            <a:r>
              <a:rPr lang="en-US" dirty="0"/>
              <a:t>.</a:t>
            </a:r>
          </a:p>
          <a:p>
            <a:pPr marL="285750" indent="-285750">
              <a:buFont typeface="Arial" panose="020B0604020202020204" pitchFamily="34" charset="0"/>
              <a:buChar char="•"/>
            </a:pPr>
            <a:r>
              <a:rPr lang="en-US" i="1" dirty="0"/>
              <a:t>I make sure my students are aware of the learning targets and what goals we are trying to achieve. I am also trying to do a better job about making the students think and reflect on their learning.</a:t>
            </a:r>
          </a:p>
          <a:p>
            <a:pPr marL="285750" indent="-285750">
              <a:buFont typeface="Arial" panose="020B0604020202020204" pitchFamily="34" charset="0"/>
              <a:buChar char="•"/>
            </a:pPr>
            <a:r>
              <a:rPr lang="en-US" i="1" dirty="0"/>
              <a:t>Students in my class often peer and self assess their work because FIP has taught me the importance of student buy in.</a:t>
            </a:r>
          </a:p>
          <a:p>
            <a:pPr marL="285750" indent="-285750">
              <a:buFont typeface="Arial" panose="020B0604020202020204" pitchFamily="34" charset="0"/>
              <a:buChar char="•"/>
            </a:pPr>
            <a:r>
              <a:rPr lang="en-US" i="1" dirty="0"/>
              <a:t>I changed the way I created rubrics and what assignments needed rubrics.</a:t>
            </a:r>
          </a:p>
          <a:p>
            <a:pPr marL="285750" indent="-285750">
              <a:buFont typeface="Arial" panose="020B0604020202020204" pitchFamily="34" charset="0"/>
              <a:buChar char="•"/>
            </a:pPr>
            <a:r>
              <a:rPr lang="en-US" i="1" dirty="0"/>
              <a:t>Returned assignments more promptly with more appropriate and detailed feedback</a:t>
            </a:r>
          </a:p>
          <a:p>
            <a:pPr marL="285750" indent="-285750">
              <a:buFont typeface="Arial" panose="020B0604020202020204" pitchFamily="34" charset="0"/>
              <a:buChar char="•"/>
            </a:pPr>
            <a:r>
              <a:rPr lang="en-US" i="1" dirty="0"/>
              <a:t>I have modified my formative assessments to be more explicitly aligned with learning targets.</a:t>
            </a:r>
          </a:p>
          <a:p>
            <a:pPr marL="285750" indent="-285750">
              <a:buFont typeface="Arial" panose="020B0604020202020204" pitchFamily="34" charset="0"/>
              <a:buChar char="•"/>
            </a:pPr>
            <a:r>
              <a:rPr lang="en-US" i="1" dirty="0"/>
              <a:t>Better helping students to take ownership of learning, also a better understanding of student friendly learning targets, documenting evidence of student learning.</a:t>
            </a:r>
          </a:p>
          <a:p>
            <a:pPr marL="285750" indent="-285750">
              <a:buFont typeface="Arial" panose="020B0604020202020204" pitchFamily="34" charset="0"/>
              <a:buChar char="•"/>
            </a:pPr>
            <a:r>
              <a:rPr lang="en-US" i="1" dirty="0"/>
              <a:t>I am looking into changing the way I create assessments. I plan to start grouping questions by learning target to help myself and students see what they know and what they need help with.</a:t>
            </a:r>
          </a:p>
          <a:p>
            <a:pPr marL="285750" indent="-285750">
              <a:buFont typeface="Arial" panose="020B0604020202020204" pitchFamily="34" charset="0"/>
              <a:buChar char="•"/>
            </a:pPr>
            <a:r>
              <a:rPr lang="en-US" i="1" dirty="0"/>
              <a:t>It has made me more aware of how decisions in my lessons affect my students.</a:t>
            </a:r>
          </a:p>
          <a:p>
            <a:pPr marL="285750" indent="-285750">
              <a:buFont typeface="Arial" panose="020B0604020202020204" pitchFamily="34" charset="0"/>
              <a:buChar char="•"/>
            </a:pPr>
            <a:r>
              <a:rPr lang="en-US" i="1" dirty="0"/>
              <a:t>After participating, I have made sure to really break down my standards to the students and place a greater role on each one to track their understanding.</a:t>
            </a:r>
          </a:p>
        </p:txBody>
      </p:sp>
    </p:spTree>
    <p:extLst>
      <p:ext uri="{BB962C8B-B14F-4D97-AF65-F5344CB8AC3E}">
        <p14:creationId xmlns:p14="http://schemas.microsoft.com/office/powerpoint/2010/main" val="14569183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457200" y="152400"/>
            <a:ext cx="6468533" cy="1143000"/>
          </a:xfrm>
        </p:spPr>
        <p:txBody>
          <a:bodyPr/>
          <a:lstStyle/>
          <a:p>
            <a:pPr algn="ctr" eaLnBrk="1" hangingPunct="1"/>
            <a:r>
              <a:rPr lang="en-US" dirty="0"/>
              <a:t>Contact Information </a:t>
            </a:r>
          </a:p>
        </p:txBody>
      </p:sp>
      <p:sp>
        <p:nvSpPr>
          <p:cNvPr id="118786" name="Content Placeholder 2"/>
          <p:cNvSpPr>
            <a:spLocks noGrp="1"/>
          </p:cNvSpPr>
          <p:nvPr>
            <p:ph idx="1"/>
          </p:nvPr>
        </p:nvSpPr>
        <p:spPr>
          <a:xfrm>
            <a:off x="271010" y="1361256"/>
            <a:ext cx="8229600" cy="4732867"/>
          </a:xfrm>
        </p:spPr>
        <p:txBody>
          <a:bodyPr vert="horz" lIns="91440" tIns="45720" rIns="91440" bIns="45720" rtlCol="0" anchor="t">
            <a:normAutofit/>
          </a:bodyPr>
          <a:lstStyle/>
          <a:p>
            <a:pPr marL="0" indent="0">
              <a:buNone/>
            </a:pPr>
            <a:r>
              <a:rPr lang="en-US" sz="2000" b="1" dirty="0">
                <a:cs typeface="Calibri"/>
              </a:rPr>
              <a:t>Questions Regarding GA FIP Online Professional Learning contact: </a:t>
            </a:r>
          </a:p>
          <a:p>
            <a:pPr marL="457200" lvl="1" indent="0"/>
            <a:r>
              <a:rPr lang="en-US" sz="1600" dirty="0">
                <a:cs typeface="Calibri"/>
              </a:rPr>
              <a:t>Kelli Harris-Wright</a:t>
            </a:r>
            <a:endParaRPr lang="en-US" sz="1600" b="1" dirty="0">
              <a:cs typeface="Calibri"/>
            </a:endParaRPr>
          </a:p>
          <a:p>
            <a:pPr marL="457200" lvl="1" indent="0"/>
            <a:r>
              <a:rPr lang="en-US" sz="1600" dirty="0">
                <a:cs typeface="Calibri"/>
              </a:rPr>
              <a:t>404-463-5047</a:t>
            </a:r>
            <a:endParaRPr lang="en-US" sz="1600" dirty="0"/>
          </a:p>
          <a:p>
            <a:pPr marL="457200" lvl="1" indent="0"/>
            <a:r>
              <a:rPr lang="en-US" sz="1600" dirty="0">
                <a:cs typeface="Calibri"/>
                <a:hlinkClick r:id="rId2"/>
              </a:rPr>
              <a:t>kharris-wright@doe.k12.ga.us</a:t>
            </a:r>
            <a:r>
              <a:rPr lang="en-US" sz="1600" dirty="0">
                <a:cs typeface="Calibri"/>
              </a:rPr>
              <a:t> </a:t>
            </a:r>
            <a:endParaRPr lang="en-US" sz="1600" dirty="0"/>
          </a:p>
          <a:p>
            <a:pPr marL="0" indent="0">
              <a:buNone/>
            </a:pPr>
            <a:endParaRPr lang="en-US" sz="2000" b="1" dirty="0"/>
          </a:p>
          <a:p>
            <a:pPr marL="0" indent="0">
              <a:buNone/>
            </a:pPr>
            <a:r>
              <a:rPr lang="en-US" sz="2000" b="1" dirty="0"/>
              <a:t>Questions Regarding GOFAR’s Content &amp; School/System Usage contact:</a:t>
            </a:r>
            <a:endParaRPr lang="en-US" sz="2000" b="1" dirty="0">
              <a:cs typeface="Calibri"/>
            </a:endParaRPr>
          </a:p>
          <a:p>
            <a:r>
              <a:rPr lang="en-US" sz="1600" dirty="0"/>
              <a:t>Joseph Blessing</a:t>
            </a:r>
            <a:endParaRPr lang="en-US" sz="1600" dirty="0">
              <a:cs typeface="Calibri"/>
            </a:endParaRPr>
          </a:p>
          <a:p>
            <a:pPr lvl="1"/>
            <a:r>
              <a:rPr lang="en-US" sz="1600" dirty="0"/>
              <a:t>404-232-1208 </a:t>
            </a:r>
            <a:endParaRPr lang="en-US" sz="1600" dirty="0">
              <a:cs typeface="Calibri"/>
            </a:endParaRPr>
          </a:p>
          <a:p>
            <a:pPr lvl="1"/>
            <a:r>
              <a:rPr lang="en-US" sz="1600" dirty="0">
                <a:hlinkClick r:id="rId3"/>
              </a:rPr>
              <a:t>jblessing@doe.k12.ga.us</a:t>
            </a:r>
            <a:r>
              <a:rPr lang="en-US" sz="1600" dirty="0"/>
              <a:t> </a:t>
            </a:r>
            <a:endParaRPr lang="en-US" sz="1600" dirty="0">
              <a:cs typeface="Calibri"/>
            </a:endParaRPr>
          </a:p>
          <a:p>
            <a:pPr marL="58420" indent="-58420">
              <a:buNone/>
            </a:pPr>
            <a:endParaRPr lang="en-US" sz="2000" b="1" dirty="0">
              <a:cs typeface="Calibri"/>
            </a:endParaRPr>
          </a:p>
          <a:p>
            <a:pPr marL="58420" indent="-58420">
              <a:buNone/>
            </a:pPr>
            <a:r>
              <a:rPr lang="en-US" sz="2000" b="1" dirty="0"/>
              <a:t>Questions Regarding GOFAR’s Functionality/Technical Support contact: </a:t>
            </a:r>
            <a:endParaRPr lang="en-US" sz="2000" b="1" dirty="0">
              <a:cs typeface="Calibri"/>
            </a:endParaRPr>
          </a:p>
          <a:p>
            <a:pPr>
              <a:buNone/>
            </a:pPr>
            <a:r>
              <a:rPr lang="en-US" sz="2000" b="1" dirty="0"/>
              <a:t>GaDOE Help Desk</a:t>
            </a:r>
            <a:endParaRPr lang="en-US" sz="2000" b="1" dirty="0">
              <a:cs typeface="Calibri"/>
            </a:endParaRPr>
          </a:p>
          <a:p>
            <a:pPr lvl="1"/>
            <a:r>
              <a:rPr lang="en-US" sz="1600" dirty="0"/>
              <a:t>1-800-869-1011</a:t>
            </a:r>
            <a:endParaRPr lang="en-US" sz="1600" dirty="0">
              <a:cs typeface="Calibri"/>
            </a:endParaRPr>
          </a:p>
          <a:p>
            <a:pPr lvl="1"/>
            <a:r>
              <a:rPr lang="en-US" sz="1600" dirty="0">
                <a:hlinkClick r:id="rId4"/>
              </a:rPr>
              <a:t>gofar.support@doe.k12.ga.us​</a:t>
            </a:r>
            <a:r>
              <a:rPr lang="en-US" sz="1600" dirty="0"/>
              <a:t> </a:t>
            </a:r>
            <a:r>
              <a:rPr lang="en-US" sz="1600" dirty="0">
                <a:hlinkClick r:id="rId5"/>
              </a:rPr>
              <a:t> ​</a:t>
            </a:r>
            <a:endParaRPr lang="en-US" sz="1600"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128</a:t>
            </a:fld>
            <a:endParaRPr lang="en-US" dirty="0"/>
          </a:p>
        </p:txBody>
      </p:sp>
      <p:sp>
        <p:nvSpPr>
          <p:cNvPr id="2" name="Date Placeholder 1">
            <a:extLst>
              <a:ext uri="{FF2B5EF4-FFF2-40B4-BE49-F238E27FC236}">
                <a16:creationId xmlns:a16="http://schemas.microsoft.com/office/drawing/2014/main" id="{49BB63C7-E9C2-42CD-9746-41595854E910}"/>
              </a:ext>
            </a:extLst>
          </p:cNvPr>
          <p:cNvSpPr>
            <a:spLocks noGrp="1"/>
          </p:cNvSpPr>
          <p:nvPr>
            <p:ph type="dt" sz="half" idx="2"/>
          </p:nvPr>
        </p:nvSpPr>
        <p:spPr/>
        <p:txBody>
          <a:bodyPr/>
          <a:lstStyle/>
          <a:p>
            <a:fld id="{A9674096-870E-4566-B4F5-6E1A37C62D10}" type="datetime1">
              <a:rPr lang="en-US" smtClean="0"/>
              <a:t>8/14/2018</a:t>
            </a:fld>
            <a:endParaRPr lang="en-US" dirty="0"/>
          </a:p>
        </p:txBody>
      </p:sp>
    </p:spTree>
    <p:extLst>
      <p:ext uri="{BB962C8B-B14F-4D97-AF65-F5344CB8AC3E}">
        <p14:creationId xmlns:p14="http://schemas.microsoft.com/office/powerpoint/2010/main" val="1646304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1349050" y="1507066"/>
            <a:ext cx="6316630" cy="3352799"/>
          </a:xfrm>
        </p:spPr>
        <p:txBody>
          <a:bodyPr>
            <a:normAutofit/>
          </a:bodyPr>
          <a:lstStyle/>
          <a:p>
            <a:pPr algn="ctr" eaLnBrk="1" hangingPunct="1"/>
            <a:r>
              <a:rPr lang="en-US" sz="7200" dirty="0"/>
              <a:t>Questions</a:t>
            </a:r>
          </a:p>
        </p:txBody>
      </p:sp>
      <p:sp>
        <p:nvSpPr>
          <p:cNvPr id="3" name="Slide Number Placeholder 2"/>
          <p:cNvSpPr>
            <a:spLocks noGrp="1"/>
          </p:cNvSpPr>
          <p:nvPr>
            <p:ph type="sldNum" sz="quarter" idx="4"/>
          </p:nvPr>
        </p:nvSpPr>
        <p:spPr/>
        <p:txBody>
          <a:bodyPr/>
          <a:lstStyle/>
          <a:p>
            <a:fld id="{B63E4CEF-BB1E-48C7-AE93-F39F6AA99AD7}" type="slidenum">
              <a:rPr lang="en-US" smtClean="0"/>
              <a:pPr/>
              <a:t>129</a:t>
            </a:fld>
            <a:endParaRPr lang="en-US" dirty="0"/>
          </a:p>
        </p:txBody>
      </p:sp>
      <p:sp>
        <p:nvSpPr>
          <p:cNvPr id="2" name="Date Placeholder 1">
            <a:extLst>
              <a:ext uri="{FF2B5EF4-FFF2-40B4-BE49-F238E27FC236}">
                <a16:creationId xmlns:a16="http://schemas.microsoft.com/office/drawing/2014/main" id="{BCA257A4-DDE9-43EC-896E-3C15045B9DDC}"/>
              </a:ext>
            </a:extLst>
          </p:cNvPr>
          <p:cNvSpPr>
            <a:spLocks noGrp="1"/>
          </p:cNvSpPr>
          <p:nvPr>
            <p:ph type="dt" sz="half" idx="2"/>
          </p:nvPr>
        </p:nvSpPr>
        <p:spPr/>
        <p:txBody>
          <a:bodyPr/>
          <a:lstStyle/>
          <a:p>
            <a:fld id="{DC685A08-EB9D-4AE9-82C4-A63CAA030924}" type="datetime1">
              <a:rPr lang="en-US" smtClean="0"/>
              <a:t>8/14/2018</a:t>
            </a:fld>
            <a:endParaRPr lang="en-US" dirty="0"/>
          </a:p>
        </p:txBody>
      </p:sp>
    </p:spTree>
    <p:extLst>
      <p:ext uri="{BB962C8B-B14F-4D97-AF65-F5344CB8AC3E}">
        <p14:creationId xmlns:p14="http://schemas.microsoft.com/office/powerpoint/2010/main" val="367152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bg1"/>
            </a:solidFill>
          </a:ln>
        </p:spPr>
        <p:txBody>
          <a:bodyPr/>
          <a:lstStyle/>
          <a:p>
            <a:r>
              <a:rPr lang="en-US" dirty="0"/>
              <a:t>Student Anchor Papers</a:t>
            </a:r>
          </a:p>
        </p:txBody>
      </p:sp>
      <p:pic>
        <p:nvPicPr>
          <p:cNvPr id="1167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38443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Brace 4"/>
          <p:cNvSpPr/>
          <p:nvPr/>
        </p:nvSpPr>
        <p:spPr>
          <a:xfrm>
            <a:off x="5791200" y="1752600"/>
            <a:ext cx="838200" cy="2895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829425" y="3015734"/>
            <a:ext cx="1981200" cy="369332"/>
          </a:xfrm>
          <a:prstGeom prst="rect">
            <a:avLst/>
          </a:prstGeom>
          <a:noFill/>
          <a:ln>
            <a:solidFill>
              <a:schemeClr val="tx1"/>
            </a:solidFill>
          </a:ln>
        </p:spPr>
        <p:txBody>
          <a:bodyPr wrap="square" rtlCol="0">
            <a:spAutoFit/>
          </a:bodyPr>
          <a:lstStyle/>
          <a:p>
            <a:r>
              <a:rPr lang="en-US"/>
              <a:t>Student Response</a:t>
            </a:r>
          </a:p>
        </p:txBody>
      </p:sp>
      <p:sp>
        <p:nvSpPr>
          <p:cNvPr id="7" name="Right Brace 6"/>
          <p:cNvSpPr/>
          <p:nvPr/>
        </p:nvSpPr>
        <p:spPr>
          <a:xfrm>
            <a:off x="5791200" y="4724400"/>
            <a:ext cx="5334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477000" y="4806434"/>
            <a:ext cx="2133600" cy="369332"/>
          </a:xfrm>
          <a:prstGeom prst="rect">
            <a:avLst/>
          </a:prstGeom>
          <a:noFill/>
          <a:ln>
            <a:solidFill>
              <a:schemeClr val="tx1"/>
            </a:solidFill>
          </a:ln>
        </p:spPr>
        <p:txBody>
          <a:bodyPr wrap="square" rtlCol="0">
            <a:spAutoFit/>
          </a:bodyPr>
          <a:lstStyle/>
          <a:p>
            <a:r>
              <a:rPr lang="en-US"/>
              <a:t>Scorer’s Annotation</a:t>
            </a:r>
          </a:p>
        </p:txBody>
      </p:sp>
      <p:sp>
        <p:nvSpPr>
          <p:cNvPr id="9" name="Right Brace 8"/>
          <p:cNvSpPr/>
          <p:nvPr/>
        </p:nvSpPr>
        <p:spPr>
          <a:xfrm>
            <a:off x="4495800" y="5638800"/>
            <a:ext cx="4572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219700" y="5650468"/>
            <a:ext cx="2819400" cy="369332"/>
          </a:xfrm>
          <a:prstGeom prst="rect">
            <a:avLst/>
          </a:prstGeom>
          <a:noFill/>
          <a:ln>
            <a:solidFill>
              <a:schemeClr val="tx1"/>
            </a:solidFill>
          </a:ln>
        </p:spPr>
        <p:txBody>
          <a:bodyPr wrap="square" rtlCol="0">
            <a:spAutoFit/>
          </a:bodyPr>
          <a:lstStyle/>
          <a:p>
            <a:r>
              <a:rPr lang="en-US"/>
              <a:t>Score based upon rubric</a:t>
            </a:r>
          </a:p>
        </p:txBody>
      </p:sp>
      <p:sp>
        <p:nvSpPr>
          <p:cNvPr id="3" name="Date Placeholder 2">
            <a:extLst>
              <a:ext uri="{FF2B5EF4-FFF2-40B4-BE49-F238E27FC236}">
                <a16:creationId xmlns:a16="http://schemas.microsoft.com/office/drawing/2014/main" id="{08D411B7-D055-4E61-B0DE-AE0FBF6C7D5C}"/>
              </a:ext>
            </a:extLst>
          </p:cNvPr>
          <p:cNvSpPr>
            <a:spLocks noGrp="1"/>
          </p:cNvSpPr>
          <p:nvPr>
            <p:ph type="dt" sz="half" idx="2"/>
          </p:nvPr>
        </p:nvSpPr>
        <p:spPr/>
        <p:txBody>
          <a:bodyPr/>
          <a:lstStyle/>
          <a:p>
            <a:fld id="{75EDE835-86D1-489F-BE24-D173BB901CE8}" type="datetime1">
              <a:rPr lang="en-US" smtClean="0"/>
              <a:t>8/14/2018</a:t>
            </a:fld>
            <a:endParaRPr lang="en-US"/>
          </a:p>
        </p:txBody>
      </p:sp>
      <p:sp>
        <p:nvSpPr>
          <p:cNvPr id="4" name="Slide Number Placeholder 3">
            <a:extLst>
              <a:ext uri="{FF2B5EF4-FFF2-40B4-BE49-F238E27FC236}">
                <a16:creationId xmlns:a16="http://schemas.microsoft.com/office/drawing/2014/main" id="{3B161116-9357-4A2E-BD4C-FC04DF532498}"/>
              </a:ext>
            </a:extLst>
          </p:cNvPr>
          <p:cNvSpPr>
            <a:spLocks noGrp="1"/>
          </p:cNvSpPr>
          <p:nvPr>
            <p:ph type="sldNum" sz="quarter" idx="4"/>
          </p:nvPr>
        </p:nvSpPr>
        <p:spPr/>
        <p:txBody>
          <a:bodyPr/>
          <a:lstStyle/>
          <a:p>
            <a:fld id="{B63E4CEF-BB1E-48C7-AE93-F39F6AA99AD7}" type="slidenum">
              <a:rPr lang="en-US" smtClean="0"/>
              <a:pPr/>
              <a:t>13</a:t>
            </a:fld>
            <a:endParaRPr lang="en-US"/>
          </a:p>
        </p:txBody>
      </p:sp>
    </p:spTree>
    <p:extLst>
      <p:ext uri="{BB962C8B-B14F-4D97-AF65-F5344CB8AC3E}">
        <p14:creationId xmlns:p14="http://schemas.microsoft.com/office/powerpoint/2010/main" val="65120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118CE27-CD0B-4192-AA9A-E1220AAEC3C7}" type="slidenum">
              <a:rPr lang="en-US" smtClean="0"/>
              <a:pPr>
                <a:defRPr/>
              </a:pPr>
              <a:t>14</a:t>
            </a:fld>
            <a:endParaRPr lang="en-US"/>
          </a:p>
        </p:txBody>
      </p:sp>
      <p:pic>
        <p:nvPicPr>
          <p:cNvPr id="1280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625" y="1905000"/>
            <a:ext cx="7750800" cy="396239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869B75B9-E22A-4EF0-A5D4-1CD7CF8752A7}"/>
              </a:ext>
            </a:extLst>
          </p:cNvPr>
          <p:cNvSpPr>
            <a:spLocks noGrp="1"/>
          </p:cNvSpPr>
          <p:nvPr>
            <p:ph type="dt" sz="half" idx="2"/>
          </p:nvPr>
        </p:nvSpPr>
        <p:spPr/>
        <p:txBody>
          <a:bodyPr/>
          <a:lstStyle/>
          <a:p>
            <a:fld id="{CD092149-E061-4CD8-9D0F-E0E58F43A380}" type="datetime1">
              <a:rPr lang="en-US" smtClean="0"/>
              <a:t>8/14/2018</a:t>
            </a:fld>
            <a:endParaRPr lang="en-US"/>
          </a:p>
        </p:txBody>
      </p:sp>
      <p:sp>
        <p:nvSpPr>
          <p:cNvPr id="8" name="Title 1">
            <a:extLst>
              <a:ext uri="{FF2B5EF4-FFF2-40B4-BE49-F238E27FC236}">
                <a16:creationId xmlns:a16="http://schemas.microsoft.com/office/drawing/2014/main" id="{89509278-FB92-40DE-B7FD-15D11EA85039}"/>
              </a:ext>
            </a:extLst>
          </p:cNvPr>
          <p:cNvSpPr txBox="1">
            <a:spLocks/>
          </p:cNvSpPr>
          <p:nvPr/>
        </p:nvSpPr>
        <p:spPr>
          <a:xfrm>
            <a:off x="756383" y="486416"/>
            <a:ext cx="6316630" cy="1325563"/>
          </a:xfrm>
          <a:prstGeom prst="rect">
            <a:avLst/>
          </a:prstGeom>
          <a:ln w="28575">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t>Student Anchor Papers</a:t>
            </a:r>
            <a:endParaRPr lang="en-US" dirty="0"/>
          </a:p>
        </p:txBody>
      </p:sp>
    </p:spTree>
    <p:extLst>
      <p:ext uri="{BB962C8B-B14F-4D97-AF65-F5344CB8AC3E}">
        <p14:creationId xmlns:p14="http://schemas.microsoft.com/office/powerpoint/2010/main" val="10726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667000"/>
            <a:ext cx="6400800" cy="1752600"/>
          </a:xfrm>
        </p:spPr>
        <p:txBody>
          <a:bodyPr/>
          <a:lstStyle/>
          <a:p>
            <a:pPr eaLnBrk="1" hangingPunct="1"/>
            <a:r>
              <a:rPr lang="en-US" sz="4000" b="1">
                <a:solidFill>
                  <a:srgbClr val="7030A0"/>
                </a:solidFill>
                <a:latin typeface="Verdana" pitchFamily="34" charset="0"/>
              </a:rPr>
              <a:t>District, School and Teacher Functions</a:t>
            </a:r>
          </a:p>
        </p:txBody>
      </p:sp>
      <p:sp>
        <p:nvSpPr>
          <p:cNvPr id="3" name="Slide Number Placeholder 2"/>
          <p:cNvSpPr>
            <a:spLocks noGrp="1"/>
          </p:cNvSpPr>
          <p:nvPr>
            <p:ph type="sldNum" sz="quarter" idx="4"/>
          </p:nvPr>
        </p:nvSpPr>
        <p:spPr/>
        <p:txBody>
          <a:bodyPr/>
          <a:lstStyle/>
          <a:p>
            <a:fld id="{B63E4CEF-BB1E-48C7-AE93-F39F6AA99AD7}" type="slidenum">
              <a:rPr lang="en-US" smtClean="0"/>
              <a:pPr/>
              <a:t>15</a:t>
            </a:fld>
            <a:endParaRPr lang="en-US"/>
          </a:p>
        </p:txBody>
      </p:sp>
      <p:sp>
        <p:nvSpPr>
          <p:cNvPr id="2" name="Date Placeholder 1">
            <a:extLst>
              <a:ext uri="{FF2B5EF4-FFF2-40B4-BE49-F238E27FC236}">
                <a16:creationId xmlns:a16="http://schemas.microsoft.com/office/drawing/2014/main" id="{D9C4732B-C137-4FAD-AEEA-43E70DBC2C0B}"/>
              </a:ext>
            </a:extLst>
          </p:cNvPr>
          <p:cNvSpPr>
            <a:spLocks noGrp="1"/>
          </p:cNvSpPr>
          <p:nvPr>
            <p:ph type="dt" sz="half" idx="2"/>
          </p:nvPr>
        </p:nvSpPr>
        <p:spPr/>
        <p:txBody>
          <a:bodyPr/>
          <a:lstStyle/>
          <a:p>
            <a:fld id="{6C60B24B-8349-4863-93D6-033A06A885DE}" type="datetime1">
              <a:rPr lang="en-US" smtClean="0"/>
              <a:t>8/14/2018</a:t>
            </a:fld>
            <a:endParaRPr lang="en-US"/>
          </a:p>
        </p:txBody>
      </p:sp>
    </p:spTree>
    <p:extLst>
      <p:ext uri="{BB962C8B-B14F-4D97-AF65-F5344CB8AC3E}">
        <p14:creationId xmlns:p14="http://schemas.microsoft.com/office/powerpoint/2010/main" val="399778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eyboard hand logon.jpg"/>
          <p:cNvPicPr>
            <a:picLocks noChangeAspect="1"/>
          </p:cNvPicPr>
          <p:nvPr/>
        </p:nvPicPr>
        <p:blipFill>
          <a:blip r:embed="rId3" cstate="print"/>
          <a:stretch>
            <a:fillRect/>
          </a:stretch>
        </p:blipFill>
        <p:spPr>
          <a:xfrm>
            <a:off x="233516" y="816604"/>
            <a:ext cx="1943100" cy="1943100"/>
          </a:xfrm>
          <a:prstGeom prst="rect">
            <a:avLst/>
          </a:prstGeom>
          <a:effectLst>
            <a:softEdge rad="317500"/>
          </a:effectLst>
        </p:spPr>
      </p:pic>
      <p:sp>
        <p:nvSpPr>
          <p:cNvPr id="29697" name="Title 1"/>
          <p:cNvSpPr>
            <a:spLocks noGrp="1"/>
          </p:cNvSpPr>
          <p:nvPr>
            <p:ph type="title"/>
          </p:nvPr>
        </p:nvSpPr>
        <p:spPr>
          <a:xfrm>
            <a:off x="105697" y="209550"/>
            <a:ext cx="6904703" cy="1143000"/>
          </a:xfrm>
        </p:spPr>
        <p:txBody>
          <a:bodyPr>
            <a:normAutofit fontScale="90000"/>
          </a:bodyPr>
          <a:lstStyle/>
          <a:p>
            <a:pPr eaLnBrk="1" hangingPunct="1"/>
            <a:r>
              <a:rPr lang="en-US"/>
              <a:t>GOFAR Access for District, </a:t>
            </a:r>
            <a:br>
              <a:rPr lang="en-US"/>
            </a:br>
            <a:r>
              <a:rPr lang="en-US"/>
              <a:t>School and Teacher</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4467356"/>
              </p:ext>
            </p:extLst>
          </p:nvPr>
        </p:nvGraphicFramePr>
        <p:xfrm>
          <a:off x="381000" y="2324100"/>
          <a:ext cx="8229600" cy="3662171"/>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662171">
                <a:tc>
                  <a:txBody>
                    <a:bodyPr/>
                    <a:lstStyle/>
                    <a:p>
                      <a:pPr marL="342900" indent="-342900" eaLnBrk="1" hangingPunct="1">
                        <a:lnSpc>
                          <a:spcPct val="80000"/>
                        </a:lnSpc>
                        <a:buFont typeface="+mj-lt"/>
                        <a:buAutoNum type="arabicPeriod"/>
                      </a:pPr>
                      <a:endParaRPr lang="en-US" sz="1800" b="0" dirty="0">
                        <a:solidFill>
                          <a:schemeClr val="tx1"/>
                        </a:solidFill>
                        <a:latin typeface="+mn-lt"/>
                      </a:endParaRPr>
                    </a:p>
                    <a:p>
                      <a:pPr marL="342900" marR="0" indent="-342900" algn="l" defTabSz="914400" rtl="0" eaLnBrk="1" fontAlgn="auto" latinLnBrk="0" hangingPunct="1">
                        <a:lnSpc>
                          <a:spcPct val="80000"/>
                        </a:lnSpc>
                        <a:spcBef>
                          <a:spcPts val="0"/>
                        </a:spcBef>
                        <a:spcAft>
                          <a:spcPts val="0"/>
                        </a:spcAft>
                        <a:buClrTx/>
                        <a:buSzTx/>
                        <a:buFont typeface="+mj-lt"/>
                        <a:buAutoNum type="arabicPeriod"/>
                        <a:tabLst/>
                        <a:defRPr/>
                      </a:pPr>
                      <a:r>
                        <a:rPr lang="en-US" sz="1800" dirty="0"/>
                        <a:t>Log on to your Student Information System (SIS). </a:t>
                      </a:r>
                    </a:p>
                    <a:p>
                      <a:pPr marL="342900" marR="0" indent="-342900" algn="l" defTabSz="914400" rtl="0" eaLnBrk="1" fontAlgn="auto" latinLnBrk="0" hangingPunct="1">
                        <a:lnSpc>
                          <a:spcPct val="80000"/>
                        </a:lnSpc>
                        <a:spcBef>
                          <a:spcPts val="0"/>
                        </a:spcBef>
                        <a:spcAft>
                          <a:spcPts val="0"/>
                        </a:spcAft>
                        <a:buClrTx/>
                        <a:buSzTx/>
                        <a:buFont typeface="+mj-lt"/>
                        <a:buAutoNum type="arabicPeriod"/>
                        <a:tabLst/>
                        <a:defRPr/>
                      </a:pPr>
                      <a:r>
                        <a:rPr lang="en-US" sz="1800" b="0" dirty="0">
                          <a:solidFill>
                            <a:schemeClr val="tx1"/>
                          </a:solidFill>
                          <a:latin typeface="+mn-lt"/>
                        </a:rPr>
                        <a:t>Select the State Longitudinal Data System (</a:t>
                      </a:r>
                      <a:r>
                        <a:rPr lang="en-US" sz="1800" b="1" dirty="0">
                          <a:solidFill>
                            <a:schemeClr val="tx1"/>
                          </a:solidFill>
                          <a:latin typeface="+mn-lt"/>
                        </a:rPr>
                        <a:t>SLDS)</a:t>
                      </a:r>
                      <a:r>
                        <a:rPr lang="en-US" sz="1800" b="0" dirty="0">
                          <a:solidFill>
                            <a:schemeClr val="tx1"/>
                          </a:solidFill>
                          <a:latin typeface="+mn-lt"/>
                        </a:rPr>
                        <a:t> link. The SLDS main window opens.</a:t>
                      </a:r>
                    </a:p>
                    <a:p>
                      <a:pPr marL="342900" marR="0" indent="-342900" algn="l" defTabSz="914400" rtl="0" eaLnBrk="1" fontAlgn="auto" latinLnBrk="0" hangingPunct="1">
                        <a:lnSpc>
                          <a:spcPct val="80000"/>
                        </a:lnSpc>
                        <a:spcBef>
                          <a:spcPts val="0"/>
                        </a:spcBef>
                        <a:spcAft>
                          <a:spcPts val="0"/>
                        </a:spcAft>
                        <a:buClrTx/>
                        <a:buSzTx/>
                        <a:buFont typeface="+mj-lt"/>
                        <a:buAutoNum type="arabicPeriod"/>
                        <a:tabLst/>
                        <a:defRPr/>
                      </a:pPr>
                      <a:r>
                        <a:rPr lang="en-US" sz="1800" dirty="0"/>
                        <a:t>Click </a:t>
                      </a:r>
                      <a:r>
                        <a:rPr lang="en-US" sz="1800" b="1" dirty="0"/>
                        <a:t>GOFAR</a:t>
                      </a:r>
                      <a:r>
                        <a:rPr lang="en-US" sz="1800" dirty="0"/>
                        <a:t> on the menu. The </a:t>
                      </a:r>
                      <a:r>
                        <a:rPr lang="en-US" sz="1800" b="1" dirty="0"/>
                        <a:t>GOFAR</a:t>
                      </a:r>
                      <a:r>
                        <a:rPr lang="en-US" sz="1800" dirty="0"/>
                        <a:t> main window appears.</a:t>
                      </a:r>
                    </a:p>
                    <a:p>
                      <a:pPr marL="0" marR="0" indent="0" algn="l" defTabSz="914400" rtl="0" eaLnBrk="1" fontAlgn="auto" latinLnBrk="0" hangingPunct="1">
                        <a:lnSpc>
                          <a:spcPct val="80000"/>
                        </a:lnSpc>
                        <a:spcBef>
                          <a:spcPts val="0"/>
                        </a:spcBef>
                        <a:spcAft>
                          <a:spcPts val="0"/>
                        </a:spcAft>
                        <a:buClrTx/>
                        <a:buSzTx/>
                        <a:buFont typeface="+mj-lt"/>
                        <a:buNone/>
                        <a:tabLst/>
                        <a:defRPr/>
                      </a:pPr>
                      <a:endParaRPr lang="en-US" sz="1800" b="0" dirty="0">
                        <a:solidFill>
                          <a:schemeClr val="tx1"/>
                        </a:solidFill>
                        <a:latin typeface="+mn-lt"/>
                      </a:endParaRPr>
                    </a:p>
                  </a:txBody>
                  <a:tcPr/>
                </a:tc>
                <a:tc>
                  <a:txBody>
                    <a:bodyPr/>
                    <a:lstStyle/>
                    <a:p>
                      <a:endParaRPr lang="en-US"/>
                    </a:p>
                  </a:txBody>
                  <a:tcPr/>
                </a:tc>
                <a:extLst>
                  <a:ext uri="{0D108BD9-81ED-4DB2-BD59-A6C34878D82A}">
                    <a16:rowId xmlns:a16="http://schemas.microsoft.com/office/drawing/2014/main" val="10000"/>
                  </a:ext>
                </a:extLst>
              </a:tr>
            </a:tbl>
          </a:graphicData>
        </a:graphic>
      </p:graphicFrame>
      <p:grpSp>
        <p:nvGrpSpPr>
          <p:cNvPr id="13" name="Group 12"/>
          <p:cNvGrpSpPr>
            <a:grpSpLocks/>
          </p:cNvGrpSpPr>
          <p:nvPr/>
        </p:nvGrpSpPr>
        <p:grpSpPr>
          <a:xfrm>
            <a:off x="4033652" y="1788154"/>
            <a:ext cx="5110348" cy="4297363"/>
            <a:chOff x="4033652" y="1788154"/>
            <a:chExt cx="4088278" cy="4185509"/>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10580"/>
            <a:stretch/>
          </p:blipFill>
          <p:spPr>
            <a:xfrm>
              <a:off x="4033652" y="1788154"/>
              <a:ext cx="4088278" cy="4185509"/>
            </a:xfrm>
            <a:prstGeom prst="rect">
              <a:avLst/>
            </a:prstGeom>
            <a:ln>
              <a:solidFill>
                <a:schemeClr val="tx1"/>
              </a:solidFill>
            </a:ln>
          </p:spPr>
        </p:pic>
        <p:sp>
          <p:nvSpPr>
            <p:cNvPr id="16" name="Rectangle 15"/>
            <p:cNvSpPr/>
            <p:nvPr/>
          </p:nvSpPr>
          <p:spPr>
            <a:xfrm>
              <a:off x="6858000" y="2171700"/>
              <a:ext cx="3048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7070271" y="1977700"/>
              <a:ext cx="329540" cy="1930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9" name="Table 18"/>
          <p:cNvGraphicFramePr>
            <a:graphicFrameLocks noGrp="1"/>
          </p:cNvGraphicFramePr>
          <p:nvPr>
            <p:extLst>
              <p:ext uri="{D42A27DB-BD31-4B8C-83A1-F6EECF244321}">
                <p14:modId xmlns:p14="http://schemas.microsoft.com/office/powerpoint/2010/main" val="4180913150"/>
              </p:ext>
            </p:extLst>
          </p:nvPr>
        </p:nvGraphicFramePr>
        <p:xfrm>
          <a:off x="457200" y="4262895"/>
          <a:ext cx="3077435" cy="175260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0000"/>
                    </a:ext>
                  </a:extLst>
                </a:gridCol>
                <a:gridCol w="2391635">
                  <a:extLst>
                    <a:ext uri="{9D8B030D-6E8A-4147-A177-3AD203B41FA5}">
                      <a16:colId xmlns:a16="http://schemas.microsoft.com/office/drawing/2014/main" val="20001"/>
                    </a:ext>
                  </a:extLst>
                </a:gridCol>
              </a:tblGrid>
              <a:tr h="17526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a:t>This is the default view for</a:t>
                      </a:r>
                      <a:r>
                        <a:rPr lang="en-US" sz="1600" baseline="0"/>
                        <a:t> the </a:t>
                      </a:r>
                      <a:r>
                        <a:rPr lang="en-US" sz="1600"/>
                        <a:t>Teachers dashboard. The</a:t>
                      </a:r>
                      <a:r>
                        <a:rPr lang="en-US" sz="1600" baseline="0"/>
                        <a:t> Teacher may view a variety of reports related to the test assessments in this window</a:t>
                      </a:r>
                      <a:r>
                        <a:rPr lang="en-US" sz="1400" baseline="0"/>
                        <a:t>.</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814" y="4377858"/>
            <a:ext cx="515721" cy="386293"/>
          </a:xfrm>
          <a:prstGeom prst="rect">
            <a:avLst/>
          </a:prstGeom>
        </p:spPr>
      </p:pic>
      <p:pic>
        <p:nvPicPr>
          <p:cNvPr id="2" name="Picture 1"/>
          <p:cNvPicPr>
            <a:picLocks noChangeAspect="1"/>
          </p:cNvPicPr>
          <p:nvPr/>
        </p:nvPicPr>
        <p:blipFill>
          <a:blip r:embed="rId6"/>
          <a:stretch>
            <a:fillRect/>
          </a:stretch>
        </p:blipFill>
        <p:spPr>
          <a:xfrm>
            <a:off x="7010400" y="2266950"/>
            <a:ext cx="657143" cy="371429"/>
          </a:xfrm>
          <a:prstGeom prst="rect">
            <a:avLst/>
          </a:prstGeom>
          <a:ln w="28575">
            <a:solidFill>
              <a:srgbClr val="FF0000"/>
            </a:solidFill>
          </a:ln>
        </p:spPr>
      </p:pic>
      <p:sp>
        <p:nvSpPr>
          <p:cNvPr id="3" name="Date Placeholder 2">
            <a:extLst>
              <a:ext uri="{FF2B5EF4-FFF2-40B4-BE49-F238E27FC236}">
                <a16:creationId xmlns:a16="http://schemas.microsoft.com/office/drawing/2014/main" id="{897A78B8-495E-43AA-9CA2-0928BF3106A8}"/>
              </a:ext>
            </a:extLst>
          </p:cNvPr>
          <p:cNvSpPr>
            <a:spLocks noGrp="1"/>
          </p:cNvSpPr>
          <p:nvPr>
            <p:ph type="dt" sz="half" idx="2"/>
          </p:nvPr>
        </p:nvSpPr>
        <p:spPr/>
        <p:txBody>
          <a:bodyPr/>
          <a:lstStyle/>
          <a:p>
            <a:fld id="{BC88BA7B-2320-4FF9-B5FD-A1EF083AE42C}" type="datetime1">
              <a:rPr lang="en-US" smtClean="0"/>
              <a:t>8/14/2018</a:t>
            </a:fld>
            <a:endParaRPr lang="en-US"/>
          </a:p>
        </p:txBody>
      </p:sp>
    </p:spTree>
    <p:extLst>
      <p:ext uri="{BB962C8B-B14F-4D97-AF65-F5344CB8AC3E}">
        <p14:creationId xmlns:p14="http://schemas.microsoft.com/office/powerpoint/2010/main" val="38870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242" y="2421888"/>
            <a:ext cx="5105184" cy="273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keyboard hand logon.jpg"/>
          <p:cNvPicPr>
            <a:picLocks noChangeAspect="1"/>
          </p:cNvPicPr>
          <p:nvPr/>
        </p:nvPicPr>
        <p:blipFill>
          <a:blip r:embed="rId4" cstate="print"/>
          <a:stretch>
            <a:fillRect/>
          </a:stretch>
        </p:blipFill>
        <p:spPr>
          <a:xfrm>
            <a:off x="381000" y="1064342"/>
            <a:ext cx="1943100" cy="1943100"/>
          </a:xfrm>
          <a:prstGeom prst="rect">
            <a:avLst/>
          </a:prstGeom>
          <a:effectLst>
            <a:softEdge rad="317500"/>
          </a:effectLst>
        </p:spPr>
      </p:pic>
      <p:sp>
        <p:nvSpPr>
          <p:cNvPr id="29697" name="Title 1"/>
          <p:cNvSpPr>
            <a:spLocks noGrp="1"/>
          </p:cNvSpPr>
          <p:nvPr>
            <p:ph type="title"/>
          </p:nvPr>
        </p:nvSpPr>
        <p:spPr>
          <a:xfrm>
            <a:off x="381000" y="234790"/>
            <a:ext cx="8229600" cy="1143000"/>
          </a:xfrm>
        </p:spPr>
        <p:txBody>
          <a:bodyPr/>
          <a:lstStyle/>
          <a:p>
            <a:pPr eaLnBrk="1" hangingPunct="1"/>
            <a:r>
              <a:rPr lang="en-US"/>
              <a:t>GOFAR Main Window</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341401"/>
              </p:ext>
            </p:extLst>
          </p:nvPr>
        </p:nvGraphicFramePr>
        <p:xfrm>
          <a:off x="381000" y="2834639"/>
          <a:ext cx="8229600" cy="310896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2797276">
                <a:tc>
                  <a:txBody>
                    <a:bodyPr/>
                    <a:lstStyle/>
                    <a:p>
                      <a:pPr marL="0" indent="0" eaLnBrk="1" hangingPunct="1">
                        <a:buFont typeface="+mj-lt"/>
                        <a:buNone/>
                      </a:pPr>
                      <a:endParaRPr lang="en-US"/>
                    </a:p>
                    <a:p>
                      <a:pPr marL="0" indent="0" eaLnBrk="1" hangingPunct="1">
                        <a:buFont typeface="+mj-lt"/>
                        <a:buNone/>
                      </a:pPr>
                      <a:endParaRPr lang="en-US"/>
                    </a:p>
                    <a:p>
                      <a:pPr marL="0" indent="0" eaLnBrk="1" hangingPunct="1">
                        <a:buFont typeface="+mj-lt"/>
                        <a:buNone/>
                      </a:pPr>
                      <a:endParaRPr lang="en-US"/>
                    </a:p>
                    <a:p>
                      <a:pPr marL="0" indent="0" eaLnBrk="1" hangingPunct="1">
                        <a:buFont typeface="+mj-lt"/>
                        <a:buNone/>
                      </a:pPr>
                      <a:endParaRPr lang="en-US"/>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80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a:t>The </a:t>
                      </a:r>
                      <a:r>
                        <a:rPr lang="en-US" sz="1800" b="1"/>
                        <a:t>Item Bank </a:t>
                      </a:r>
                      <a:r>
                        <a:rPr lang="en-US" sz="1800"/>
                        <a:t>contains all the items available for a teacher to create a student test. The </a:t>
                      </a:r>
                      <a:r>
                        <a:rPr lang="en-US" sz="1800" b="1"/>
                        <a:t>Item Bank</a:t>
                      </a:r>
                      <a:r>
                        <a:rPr lang="en-US" sz="1800"/>
                        <a:t> tab is the default view when accessing the GOFAR system.</a:t>
                      </a:r>
                    </a:p>
                    <a:p>
                      <a:pPr marL="0" indent="0" eaLnBrk="1" hangingPunct="1">
                        <a:buFont typeface="+mj-lt"/>
                        <a:buNone/>
                      </a:pPr>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843885470"/>
              </p:ext>
            </p:extLst>
          </p:nvPr>
        </p:nvGraphicFramePr>
        <p:xfrm>
          <a:off x="453822" y="3014638"/>
          <a:ext cx="3276600" cy="1005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6858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a:t>This is the landing page</a:t>
                      </a:r>
                      <a:r>
                        <a:rPr lang="en-US" sz="2000" baseline="0"/>
                        <a:t> </a:t>
                      </a:r>
                      <a:r>
                        <a:rPr lang="en-US" sz="2000"/>
                        <a:t>for</a:t>
                      </a:r>
                      <a:r>
                        <a:rPr lang="en-US" sz="2000" baseline="0"/>
                        <a:t> teachers using the </a:t>
                      </a:r>
                      <a:r>
                        <a:rPr lang="en-US" sz="2000"/>
                        <a:t>GOFAR system.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799" y="3122251"/>
            <a:ext cx="515721" cy="386293"/>
          </a:xfrm>
          <a:prstGeom prst="rect">
            <a:avLst/>
          </a:prstGeom>
        </p:spPr>
      </p:pic>
      <p:sp>
        <p:nvSpPr>
          <p:cNvPr id="11" name="Rectangle 10"/>
          <p:cNvSpPr/>
          <p:nvPr/>
        </p:nvSpPr>
        <p:spPr>
          <a:xfrm>
            <a:off x="3861242" y="2573733"/>
            <a:ext cx="435979" cy="260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D93D161B-8F26-4F4B-9CE8-07CB1DB010AA}"/>
              </a:ext>
            </a:extLst>
          </p:cNvPr>
          <p:cNvSpPr>
            <a:spLocks noGrp="1"/>
          </p:cNvSpPr>
          <p:nvPr>
            <p:ph type="dt" sz="half" idx="2"/>
          </p:nvPr>
        </p:nvSpPr>
        <p:spPr/>
        <p:txBody>
          <a:bodyPr/>
          <a:lstStyle/>
          <a:p>
            <a:fld id="{279F3A02-5CE1-4B28-9D0E-E9078FEDC3B8}" type="datetime1">
              <a:rPr lang="en-US" smtClean="0"/>
              <a:t>8/14/2018</a:t>
            </a:fld>
            <a:endParaRPr lang="en-US"/>
          </a:p>
        </p:txBody>
      </p:sp>
    </p:spTree>
    <p:extLst>
      <p:ext uri="{BB962C8B-B14F-4D97-AF65-F5344CB8AC3E}">
        <p14:creationId xmlns:p14="http://schemas.microsoft.com/office/powerpoint/2010/main" val="380131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ctr" eaLnBrk="1" hangingPunct="1"/>
            <a:r>
              <a:rPr lang="en-US"/>
              <a:t>GOFAR Teacher Dashboard</a:t>
            </a:r>
          </a:p>
        </p:txBody>
      </p:sp>
      <p:sp>
        <p:nvSpPr>
          <p:cNvPr id="29698" name="Content Placeholder 2"/>
          <p:cNvSpPr>
            <a:spLocks noGrp="1"/>
          </p:cNvSpPr>
          <p:nvPr>
            <p:ph idx="1"/>
          </p:nvPr>
        </p:nvSpPr>
        <p:spPr>
          <a:xfrm>
            <a:off x="513735" y="1737852"/>
            <a:ext cx="7391400" cy="1447800"/>
          </a:xfrm>
        </p:spPr>
        <p:txBody>
          <a:bodyPr/>
          <a:lstStyle/>
          <a:p>
            <a:pPr marL="0" indent="0" eaLnBrk="1" hangingPunct="1">
              <a:buNone/>
            </a:pPr>
            <a:r>
              <a:rPr lang="en-US" sz="2400" dirty="0"/>
              <a:t>The Teacher Dashboard enables the teacher to create, modify and assign tests to students, as well as perform administration tasks. The Teacher Dashboard is comprised of the following components: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17397190"/>
              </p:ext>
            </p:extLst>
          </p:nvPr>
        </p:nvGraphicFramePr>
        <p:xfrm>
          <a:off x="503903" y="3372464"/>
          <a:ext cx="7239000" cy="2291080"/>
        </p:xfrm>
        <a:graphic>
          <a:graphicData uri="http://schemas.openxmlformats.org/drawingml/2006/table">
            <a:tbl>
              <a:tblPr firstRow="1" bandRow="1">
                <a:tableStyleId>{10A1B5D5-9B99-4C35-A422-299274C87663}</a:tableStyleId>
              </a:tblPr>
              <a:tblGrid>
                <a:gridCol w="2578100">
                  <a:extLst>
                    <a:ext uri="{9D8B030D-6E8A-4147-A177-3AD203B41FA5}">
                      <a16:colId xmlns:a16="http://schemas.microsoft.com/office/drawing/2014/main" val="20000"/>
                    </a:ext>
                  </a:extLst>
                </a:gridCol>
                <a:gridCol w="4660900">
                  <a:extLst>
                    <a:ext uri="{9D8B030D-6E8A-4147-A177-3AD203B41FA5}">
                      <a16:colId xmlns:a16="http://schemas.microsoft.com/office/drawing/2014/main" val="20001"/>
                    </a:ext>
                  </a:extLst>
                </a:gridCol>
              </a:tblGrid>
              <a:tr h="370840">
                <a:tc>
                  <a:txBody>
                    <a:bodyPr/>
                    <a:lstStyle/>
                    <a:p>
                      <a:r>
                        <a:rPr lang="en-US"/>
                        <a:t>Component</a:t>
                      </a:r>
                    </a:p>
                  </a:txBody>
                  <a:tcPr/>
                </a:tc>
                <a:tc>
                  <a:txBody>
                    <a:bodyPr/>
                    <a:lstStyle/>
                    <a:p>
                      <a:r>
                        <a:rPr lang="en-US"/>
                        <a:t>Description</a:t>
                      </a:r>
                    </a:p>
                  </a:txBody>
                  <a:tcPr/>
                </a:tc>
                <a:extLst>
                  <a:ext uri="{0D108BD9-81ED-4DB2-BD59-A6C34878D82A}">
                    <a16:rowId xmlns:a16="http://schemas.microsoft.com/office/drawing/2014/main" val="10000"/>
                  </a:ext>
                </a:extLst>
              </a:tr>
              <a:tr h="370840">
                <a:tc>
                  <a:txBody>
                    <a:bodyPr/>
                    <a:lstStyle/>
                    <a:p>
                      <a:r>
                        <a:rPr lang="en-US" dirty="0"/>
                        <a:t>Item Bank</a:t>
                      </a:r>
                      <a:endParaRPr lang="en-US" b="0" dirty="0"/>
                    </a:p>
                  </a:txBody>
                  <a:tcPr anchor="ctr"/>
                </a:tc>
                <a:tc>
                  <a:txBody>
                    <a:bodyPr/>
                    <a:lstStyle/>
                    <a:p>
                      <a:r>
                        <a:rPr lang="en-US"/>
                        <a:t>Contains items that Teachers can select to add to a test.</a:t>
                      </a:r>
                    </a:p>
                  </a:txBody>
                  <a:tcPr/>
                </a:tc>
                <a:extLst>
                  <a:ext uri="{0D108BD9-81ED-4DB2-BD59-A6C34878D82A}">
                    <a16:rowId xmlns:a16="http://schemas.microsoft.com/office/drawing/2014/main" val="10001"/>
                  </a:ext>
                </a:extLst>
              </a:tr>
              <a:tr h="370840">
                <a:tc>
                  <a:txBody>
                    <a:bodyPr/>
                    <a:lstStyle/>
                    <a:p>
                      <a:r>
                        <a:rPr lang="en-US" dirty="0"/>
                        <a:t>Test Creation</a:t>
                      </a:r>
                      <a:endParaRPr lang="en-US" b="0" dirty="0"/>
                    </a:p>
                  </a:txBody>
                  <a:tcPr anchor="ctr"/>
                </a:tc>
                <a:tc>
                  <a:txBody>
                    <a:bodyPr/>
                    <a:lstStyle/>
                    <a:p>
                      <a:r>
                        <a:rPr lang="en-US"/>
                        <a:t>Enables</a:t>
                      </a:r>
                      <a:r>
                        <a:rPr lang="en-US" baseline="0"/>
                        <a:t> the Teacher to create, edit, clone, preview or delete a test.</a:t>
                      </a:r>
                      <a:endParaRPr lang="en-US"/>
                    </a:p>
                  </a:txBody>
                  <a:tcPr/>
                </a:tc>
                <a:extLst>
                  <a:ext uri="{0D108BD9-81ED-4DB2-BD59-A6C34878D82A}">
                    <a16:rowId xmlns:a16="http://schemas.microsoft.com/office/drawing/2014/main" val="10002"/>
                  </a:ext>
                </a:extLst>
              </a:tr>
              <a:tr h="370840">
                <a:tc>
                  <a:txBody>
                    <a:bodyPr/>
                    <a:lstStyle/>
                    <a:p>
                      <a:r>
                        <a:rPr lang="en-US" dirty="0"/>
                        <a:t>Test Administration</a:t>
                      </a:r>
                      <a:endParaRPr lang="en-US" b="0" dirty="0"/>
                    </a:p>
                  </a:txBody>
                  <a:tcPr anchor="ctr"/>
                </a:tc>
                <a:tc>
                  <a:txBody>
                    <a:bodyPr/>
                    <a:lstStyle/>
                    <a:p>
                      <a:r>
                        <a:rPr lang="en-US" dirty="0"/>
                        <a:t>Enables the Teacher to </a:t>
                      </a:r>
                      <a:r>
                        <a:rPr lang="en-US" baseline="0" dirty="0"/>
                        <a:t>assign, manage, report, print and score a test. </a:t>
                      </a:r>
                      <a:endParaRPr lang="en-US" dirty="0"/>
                    </a:p>
                  </a:txBody>
                  <a:tcPr/>
                </a:tc>
                <a:extLst>
                  <a:ext uri="{0D108BD9-81ED-4DB2-BD59-A6C34878D82A}">
                    <a16:rowId xmlns:a16="http://schemas.microsoft.com/office/drawing/2014/main" val="10003"/>
                  </a:ext>
                </a:extLst>
              </a:tr>
            </a:tbl>
          </a:graphicData>
        </a:graphic>
      </p:graphicFrame>
      <p:sp>
        <p:nvSpPr>
          <p:cNvPr id="2" name="Date Placeholder 1">
            <a:extLst>
              <a:ext uri="{FF2B5EF4-FFF2-40B4-BE49-F238E27FC236}">
                <a16:creationId xmlns:a16="http://schemas.microsoft.com/office/drawing/2014/main" id="{72CD9626-BD55-4FE9-943A-0056CE6F9614}"/>
              </a:ext>
            </a:extLst>
          </p:cNvPr>
          <p:cNvSpPr>
            <a:spLocks noGrp="1"/>
          </p:cNvSpPr>
          <p:nvPr>
            <p:ph type="dt" sz="half" idx="2"/>
          </p:nvPr>
        </p:nvSpPr>
        <p:spPr/>
        <p:txBody>
          <a:bodyPr/>
          <a:lstStyle/>
          <a:p>
            <a:fld id="{26AC0497-BE36-4D2A-88EB-7A3A9646A9E5}" type="datetime1">
              <a:rPr lang="en-US" smtClean="0"/>
              <a:t>8/14/2018</a:t>
            </a:fld>
            <a:endParaRPr lang="en-US"/>
          </a:p>
        </p:txBody>
      </p:sp>
    </p:spTree>
    <p:extLst>
      <p:ext uri="{BB962C8B-B14F-4D97-AF65-F5344CB8AC3E}">
        <p14:creationId xmlns:p14="http://schemas.microsoft.com/office/powerpoint/2010/main" val="2601708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667000"/>
            <a:ext cx="6400800" cy="1752600"/>
          </a:xfrm>
        </p:spPr>
        <p:txBody>
          <a:bodyPr/>
          <a:lstStyle/>
          <a:p>
            <a:pPr eaLnBrk="1" hangingPunct="1"/>
            <a:r>
              <a:rPr lang="en-US" sz="4000" b="1">
                <a:solidFill>
                  <a:srgbClr val="7030A0"/>
                </a:solidFill>
                <a:latin typeface="Verdana" pitchFamily="34" charset="0"/>
              </a:rPr>
              <a:t>Working in the Item Bank Tab</a:t>
            </a:r>
          </a:p>
        </p:txBody>
      </p:sp>
      <p:sp>
        <p:nvSpPr>
          <p:cNvPr id="3" name="Slide Number Placeholder 2"/>
          <p:cNvSpPr>
            <a:spLocks noGrp="1"/>
          </p:cNvSpPr>
          <p:nvPr>
            <p:ph type="sldNum" sz="quarter" idx="4"/>
          </p:nvPr>
        </p:nvSpPr>
        <p:spPr/>
        <p:txBody>
          <a:bodyPr/>
          <a:lstStyle/>
          <a:p>
            <a:fld id="{B63E4CEF-BB1E-48C7-AE93-F39F6AA99AD7}" type="slidenum">
              <a:rPr lang="en-US" smtClean="0"/>
              <a:pPr/>
              <a:t>19</a:t>
            </a:fld>
            <a:endParaRPr lang="en-US"/>
          </a:p>
        </p:txBody>
      </p:sp>
      <p:sp>
        <p:nvSpPr>
          <p:cNvPr id="2" name="Date Placeholder 1">
            <a:extLst>
              <a:ext uri="{FF2B5EF4-FFF2-40B4-BE49-F238E27FC236}">
                <a16:creationId xmlns:a16="http://schemas.microsoft.com/office/drawing/2014/main" id="{36B87FEB-9717-4B02-89AD-534BF3A417A7}"/>
              </a:ext>
            </a:extLst>
          </p:cNvPr>
          <p:cNvSpPr>
            <a:spLocks noGrp="1"/>
          </p:cNvSpPr>
          <p:nvPr>
            <p:ph type="dt" sz="half" idx="2"/>
          </p:nvPr>
        </p:nvSpPr>
        <p:spPr/>
        <p:txBody>
          <a:bodyPr/>
          <a:lstStyle/>
          <a:p>
            <a:fld id="{8DE87E00-1526-463A-95D8-E9CD5C13FC62}" type="datetime1">
              <a:rPr lang="en-US" smtClean="0"/>
              <a:t>8/14/2018</a:t>
            </a:fld>
            <a:endParaRPr lang="en-US"/>
          </a:p>
        </p:txBody>
      </p:sp>
    </p:spTree>
    <p:extLst>
      <p:ext uri="{BB962C8B-B14F-4D97-AF65-F5344CB8AC3E}">
        <p14:creationId xmlns:p14="http://schemas.microsoft.com/office/powerpoint/2010/main" val="32536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0E1-142C-4BB0-8796-B511A3F74F1A}"/>
              </a:ext>
            </a:extLst>
          </p:cNvPr>
          <p:cNvSpPr>
            <a:spLocks noGrp="1"/>
          </p:cNvSpPr>
          <p:nvPr>
            <p:ph type="title"/>
          </p:nvPr>
        </p:nvSpPr>
        <p:spPr/>
        <p:txBody>
          <a:bodyPr/>
          <a:lstStyle/>
          <a:p>
            <a:r>
              <a:rPr lang="en-US"/>
              <a:t>Webinar</a:t>
            </a:r>
          </a:p>
        </p:txBody>
      </p:sp>
      <p:sp>
        <p:nvSpPr>
          <p:cNvPr id="5" name="Content Placeholder 4">
            <a:extLst>
              <a:ext uri="{FF2B5EF4-FFF2-40B4-BE49-F238E27FC236}">
                <a16:creationId xmlns:a16="http://schemas.microsoft.com/office/drawing/2014/main" id="{B863856C-9DF4-4425-8420-02C2F2AF5625}"/>
              </a:ext>
            </a:extLst>
          </p:cNvPr>
          <p:cNvSpPr txBox="1">
            <a:spLocks noGrp="1"/>
          </p:cNvSpPr>
          <p:nvPr>
            <p:ph idx="1"/>
          </p:nvPr>
        </p:nvSpPr>
        <p:spPr>
          <a:xfrm>
            <a:off x="628650" y="1481329"/>
            <a:ext cx="8065184" cy="2907792"/>
          </a:xfrm>
        </p:spPr>
        <p:txBody>
          <a:bodyPr>
            <a:normAutofit fontScale="70000" lnSpcReduction="20000"/>
          </a:bodyPr>
          <a:lstStyle/>
          <a:p>
            <a:r>
              <a:rPr lang="en-US" dirty="0"/>
              <a:t>All webinar recordings are available the day after the presentation. Click on the original registration link for any Assessment webinar to access the recording. </a:t>
            </a:r>
          </a:p>
          <a:p>
            <a:pPr lvl="1"/>
            <a:r>
              <a:rPr lang="en-US" dirty="0"/>
              <a:t>August 14: </a:t>
            </a:r>
            <a:r>
              <a:rPr lang="en-US" dirty="0">
                <a:hlinkClick r:id="rId2"/>
              </a:rPr>
              <a:t>https://attendee.gotowebinar.com/register/820543929001008130</a:t>
            </a:r>
            <a:r>
              <a:rPr lang="en-US" dirty="0"/>
              <a:t>     </a:t>
            </a:r>
          </a:p>
          <a:p>
            <a:pPr lvl="1"/>
            <a:r>
              <a:rPr lang="en-US" dirty="0"/>
              <a:t>August 16: </a:t>
            </a:r>
            <a:r>
              <a:rPr lang="en-US" dirty="0">
                <a:hlinkClick r:id="rId3"/>
              </a:rPr>
              <a:t>https://attendee.gotowebinar.com/register/2630997576273478658</a:t>
            </a:r>
            <a:r>
              <a:rPr lang="en-US" dirty="0"/>
              <a:t>  </a:t>
            </a:r>
          </a:p>
          <a:p>
            <a:r>
              <a:rPr lang="en-US" dirty="0"/>
              <a:t>PowerPoint can be found at: </a:t>
            </a:r>
            <a:r>
              <a:rPr lang="en-US" sz="2300" dirty="0">
                <a:hlinkClick r:id="rId4"/>
              </a:rPr>
              <a:t>http://www.gadoe.org/Curriculum-Instruction-and-Assessment/Assessment/Pages/Georgia-Online-Formative-Assessment-Resource.aspx</a:t>
            </a:r>
            <a:r>
              <a:rPr lang="en-US" sz="2300" dirty="0"/>
              <a:t> </a:t>
            </a:r>
          </a:p>
          <a:p>
            <a:r>
              <a:rPr lang="en-US" dirty="0"/>
              <a:t>Certificates are now sent from </a:t>
            </a:r>
            <a:r>
              <a:rPr lang="en-US" dirty="0" err="1"/>
              <a:t>GoToWebinar</a:t>
            </a:r>
            <a:r>
              <a:rPr lang="en-US" dirty="0"/>
              <a:t> after </a:t>
            </a:r>
            <a:r>
              <a:rPr lang="en-US" b="1" dirty="0">
                <a:solidFill>
                  <a:srgbClr val="FF0000"/>
                </a:solidFill>
              </a:rPr>
              <a:t>live</a:t>
            </a:r>
            <a:r>
              <a:rPr lang="en-US" dirty="0"/>
              <a:t> training sessions. Those watching recordings will not receive a certificate.</a:t>
            </a:r>
          </a:p>
        </p:txBody>
      </p:sp>
      <p:sp>
        <p:nvSpPr>
          <p:cNvPr id="4" name="Slide Number Placeholder 3">
            <a:extLst>
              <a:ext uri="{FF2B5EF4-FFF2-40B4-BE49-F238E27FC236}">
                <a16:creationId xmlns:a16="http://schemas.microsoft.com/office/drawing/2014/main" id="{30B2FED9-25A2-400D-A0A4-7AFAAD9A2C77}"/>
              </a:ext>
            </a:extLst>
          </p:cNvPr>
          <p:cNvSpPr>
            <a:spLocks noGrp="1"/>
          </p:cNvSpPr>
          <p:nvPr>
            <p:ph type="sldNum" sz="quarter" idx="4"/>
          </p:nvPr>
        </p:nvSpPr>
        <p:spPr/>
        <p:txBody>
          <a:bodyPr/>
          <a:lstStyle/>
          <a:p>
            <a:fld id="{B63E4CEF-BB1E-48C7-AE93-F39F6AA99AD7}" type="slidenum">
              <a:rPr lang="en-US" smtClean="0"/>
              <a:pPr/>
              <a:t>2</a:t>
            </a:fld>
            <a:endParaRPr lang="en-US"/>
          </a:p>
        </p:txBody>
      </p:sp>
      <p:pic>
        <p:nvPicPr>
          <p:cNvPr id="6" name="Picture 5">
            <a:extLst>
              <a:ext uri="{FF2B5EF4-FFF2-40B4-BE49-F238E27FC236}">
                <a16:creationId xmlns:a16="http://schemas.microsoft.com/office/drawing/2014/main" id="{DC7C9011-78AA-4D52-963A-5C46AFFE7343}"/>
              </a:ext>
            </a:extLst>
          </p:cNvPr>
          <p:cNvPicPr>
            <a:picLocks noChangeAspect="1"/>
          </p:cNvPicPr>
          <p:nvPr/>
        </p:nvPicPr>
        <p:blipFill>
          <a:blip r:embed="rId5"/>
          <a:stretch>
            <a:fillRect/>
          </a:stretch>
        </p:blipFill>
        <p:spPr>
          <a:xfrm>
            <a:off x="3016649" y="3913918"/>
            <a:ext cx="3327880" cy="2612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Date Placeholder 2">
            <a:extLst>
              <a:ext uri="{FF2B5EF4-FFF2-40B4-BE49-F238E27FC236}">
                <a16:creationId xmlns:a16="http://schemas.microsoft.com/office/drawing/2014/main" id="{A969750D-AD0C-4796-BEB3-CB79E9A4A204}"/>
              </a:ext>
            </a:extLst>
          </p:cNvPr>
          <p:cNvSpPr>
            <a:spLocks noGrp="1"/>
          </p:cNvSpPr>
          <p:nvPr>
            <p:ph type="dt" sz="half" idx="2"/>
          </p:nvPr>
        </p:nvSpPr>
        <p:spPr/>
        <p:txBody>
          <a:bodyPr/>
          <a:lstStyle/>
          <a:p>
            <a:fld id="{AC2FA405-7269-4B59-B6DF-CB2B76519F24}" type="datetime1">
              <a:rPr lang="en-US" smtClean="0"/>
              <a:t>8/14/2018</a:t>
            </a:fld>
            <a:endParaRPr lang="en-US"/>
          </a:p>
        </p:txBody>
      </p:sp>
    </p:spTree>
    <p:extLst>
      <p:ext uri="{BB962C8B-B14F-4D97-AF65-F5344CB8AC3E}">
        <p14:creationId xmlns:p14="http://schemas.microsoft.com/office/powerpoint/2010/main" val="21251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9" y="1913134"/>
            <a:ext cx="4620137" cy="2954521"/>
          </a:xfrm>
          <a:prstGeom prst="rect">
            <a:avLst/>
          </a:prstGeom>
          <a:ln>
            <a:solidFill>
              <a:schemeClr val="tx1"/>
            </a:solidFill>
          </a:ln>
        </p:spPr>
      </p:pic>
      <p:sp>
        <p:nvSpPr>
          <p:cNvPr id="29697" name="Title 1"/>
          <p:cNvSpPr>
            <a:spLocks noGrp="1"/>
          </p:cNvSpPr>
          <p:nvPr>
            <p:ph type="title"/>
          </p:nvPr>
        </p:nvSpPr>
        <p:spPr>
          <a:xfrm>
            <a:off x="457200" y="228600"/>
            <a:ext cx="6400800" cy="1143000"/>
          </a:xfrm>
        </p:spPr>
        <p:txBody>
          <a:bodyPr>
            <a:normAutofit fontScale="90000"/>
          </a:bodyPr>
          <a:lstStyle/>
          <a:p>
            <a:pPr algn="ctr" eaLnBrk="1" hangingPunct="1"/>
            <a:r>
              <a:rPr lang="en-US"/>
              <a:t>Viewing the Metadata in</a:t>
            </a:r>
            <a:br>
              <a:rPr lang="en-US"/>
            </a:br>
            <a:r>
              <a:rPr lang="en-US"/>
              <a:t> the Item Bank</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20</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6608243"/>
              </p:ext>
            </p:extLst>
          </p:nvPr>
        </p:nvGraphicFramePr>
        <p:xfrm>
          <a:off x="457200" y="2082438"/>
          <a:ext cx="8229600" cy="3962400"/>
        </p:xfrm>
        <a:graphic>
          <a:graphicData uri="http://schemas.openxmlformats.org/drawingml/2006/table">
            <a:tbl>
              <a:tblPr firstRow="1" bandRow="1">
                <a:tableStyleId>{5C22544A-7EE6-4342-B048-85BDC9FD1C3A}</a:tableStyleId>
              </a:tblPr>
              <a:tblGrid>
                <a:gridCol w="3435927">
                  <a:extLst>
                    <a:ext uri="{9D8B030D-6E8A-4147-A177-3AD203B41FA5}">
                      <a16:colId xmlns:a16="http://schemas.microsoft.com/office/drawing/2014/main" val="20000"/>
                    </a:ext>
                  </a:extLst>
                </a:gridCol>
                <a:gridCol w="4793673">
                  <a:extLst>
                    <a:ext uri="{9D8B030D-6E8A-4147-A177-3AD203B41FA5}">
                      <a16:colId xmlns:a16="http://schemas.microsoft.com/office/drawing/2014/main" val="20001"/>
                    </a:ext>
                  </a:extLst>
                </a:gridCol>
              </a:tblGrid>
              <a:tr h="39624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a:solidFill>
                            <a:schemeClr val="tx1"/>
                          </a:solidFill>
                        </a:rPr>
                        <a:t>Click the arrow next to the item title to expand and view the metadata</a:t>
                      </a:r>
                      <a:r>
                        <a:rPr lang="en-US" sz="1800" b="0" baseline="0" dirty="0">
                          <a:solidFill>
                            <a:schemeClr val="tx1"/>
                          </a:solidFill>
                        </a:rPr>
                        <a:t> for that item</a:t>
                      </a:r>
                      <a:r>
                        <a:rPr lang="en-US" sz="1800" b="0" dirty="0">
                          <a:solidFill>
                            <a:schemeClr val="tx1"/>
                          </a:solidFill>
                        </a:rPr>
                        <a:t>.</a:t>
                      </a:r>
                    </a:p>
                    <a:p>
                      <a:pPr marL="285750" indent="-285750">
                        <a:buFont typeface="Wingdings" panose="05000000000000000000" pitchFamily="2" charset="2"/>
                        <a:buChar char="§"/>
                      </a:pPr>
                      <a:r>
                        <a:rPr lang="en-US" sz="1800" b="0" dirty="0">
                          <a:solidFill>
                            <a:schemeClr val="tx1"/>
                          </a:solidFill>
                        </a:rPr>
                        <a:t>Click the arrow again to collapse the filter information. </a:t>
                      </a:r>
                    </a:p>
                    <a:p>
                      <a:pPr marL="285750" indent="-285750">
                        <a:buFont typeface="Wingdings" panose="05000000000000000000" pitchFamily="2" charset="2"/>
                        <a:buChar char="§"/>
                      </a:pPr>
                      <a:endParaRPr lang="en-US" sz="1800" b="0" dirty="0">
                        <a:solidFill>
                          <a:schemeClr val="tx1"/>
                        </a:solidFill>
                      </a:endParaRPr>
                    </a:p>
                    <a:p>
                      <a:pPr marL="0" indent="0">
                        <a:buFont typeface="Wingdings" panose="05000000000000000000" pitchFamily="2" charset="2"/>
                        <a:buNone/>
                      </a:pPr>
                      <a:r>
                        <a:rPr lang="en-US" sz="1800" b="0" dirty="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i="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5" name="Group 4"/>
          <p:cNvGrpSpPr/>
          <p:nvPr/>
        </p:nvGrpSpPr>
        <p:grpSpPr>
          <a:xfrm>
            <a:off x="2059644" y="2745554"/>
            <a:ext cx="3706972" cy="1821448"/>
            <a:chOff x="2392716" y="2955866"/>
            <a:chExt cx="3441595" cy="1821448"/>
          </a:xfrm>
        </p:grpSpPr>
        <p:sp>
          <p:nvSpPr>
            <p:cNvPr id="10" name="TextBox 9"/>
            <p:cNvSpPr txBox="1"/>
            <p:nvPr/>
          </p:nvSpPr>
          <p:spPr>
            <a:xfrm>
              <a:off x="2392716" y="3965394"/>
              <a:ext cx="1709846" cy="811920"/>
            </a:xfrm>
            <a:prstGeom prst="rect">
              <a:avLst/>
            </a:prstGeom>
            <a:noFill/>
          </p:spPr>
          <p:txBody>
            <a:bodyPr wrap="square" rtlCol="0">
              <a:spAutoFit/>
            </a:bodyPr>
            <a:lstStyle/>
            <a:p>
              <a:r>
                <a:rPr lang="en-US" sz="1050" b="1">
                  <a:latin typeface="+mn-lt"/>
                </a:rPr>
                <a:t>Click the arrow to expand or collapse the filter data for the test item.</a:t>
              </a:r>
              <a:endParaRPr lang="en-US" sz="1050">
                <a:latin typeface="+mn-lt"/>
              </a:endParaRPr>
            </a:p>
          </p:txBody>
        </p:sp>
        <p:sp>
          <p:nvSpPr>
            <p:cNvPr id="8" name="Rectangle 7"/>
            <p:cNvSpPr/>
            <p:nvPr/>
          </p:nvSpPr>
          <p:spPr>
            <a:xfrm>
              <a:off x="5720010" y="2955866"/>
              <a:ext cx="114301" cy="226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4012814" y="3069280"/>
              <a:ext cx="1707196" cy="11026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A010BBD-AF58-4A47-BCE1-893699347190}"/>
              </a:ext>
            </a:extLst>
          </p:cNvPr>
          <p:cNvSpPr>
            <a:spLocks noGrp="1"/>
          </p:cNvSpPr>
          <p:nvPr>
            <p:ph type="dt" sz="half" idx="2"/>
          </p:nvPr>
        </p:nvSpPr>
        <p:spPr/>
        <p:txBody>
          <a:bodyPr/>
          <a:lstStyle/>
          <a:p>
            <a:fld id="{D23C34E5-8F52-4162-AB44-80354771E37E}" type="datetime1">
              <a:rPr lang="en-US" smtClean="0"/>
              <a:t>8/14/2018</a:t>
            </a:fld>
            <a:endParaRPr lang="en-US"/>
          </a:p>
        </p:txBody>
      </p:sp>
    </p:spTree>
    <p:extLst>
      <p:ext uri="{BB962C8B-B14F-4D97-AF65-F5344CB8AC3E}">
        <p14:creationId xmlns:p14="http://schemas.microsoft.com/office/powerpoint/2010/main" val="154691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832" y="1979256"/>
            <a:ext cx="4969193" cy="2675040"/>
          </a:xfrm>
          <a:prstGeom prst="rect">
            <a:avLst/>
          </a:prstGeom>
        </p:spPr>
      </p:pic>
      <p:sp>
        <p:nvSpPr>
          <p:cNvPr id="29697" name="Title 1"/>
          <p:cNvSpPr>
            <a:spLocks noGrp="1"/>
          </p:cNvSpPr>
          <p:nvPr>
            <p:ph type="title"/>
          </p:nvPr>
        </p:nvSpPr>
        <p:spPr>
          <a:xfrm>
            <a:off x="403746" y="349154"/>
            <a:ext cx="6341183" cy="1143000"/>
          </a:xfrm>
        </p:spPr>
        <p:txBody>
          <a:bodyPr/>
          <a:lstStyle/>
          <a:p>
            <a:pPr algn="ctr" eaLnBrk="1" hangingPunct="1"/>
            <a:r>
              <a:rPr lang="en-US"/>
              <a:t>Viewing a Test Item</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21</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28470093"/>
              </p:ext>
            </p:extLst>
          </p:nvPr>
        </p:nvGraphicFramePr>
        <p:xfrm>
          <a:off x="457200" y="2157590"/>
          <a:ext cx="8229600" cy="3683377"/>
        </p:xfrm>
        <a:graphic>
          <a:graphicData uri="http://schemas.openxmlformats.org/drawingml/2006/table">
            <a:tbl>
              <a:tblPr firstRow="1" bandRow="1">
                <a:tableStyleId>{5C22544A-7EE6-4342-B048-85BDC9FD1C3A}</a:tableStyleId>
              </a:tblPr>
              <a:tblGrid>
                <a:gridCol w="3435927">
                  <a:extLst>
                    <a:ext uri="{9D8B030D-6E8A-4147-A177-3AD203B41FA5}">
                      <a16:colId xmlns:a16="http://schemas.microsoft.com/office/drawing/2014/main" val="20000"/>
                    </a:ext>
                  </a:extLst>
                </a:gridCol>
                <a:gridCol w="4793673">
                  <a:extLst>
                    <a:ext uri="{9D8B030D-6E8A-4147-A177-3AD203B41FA5}">
                      <a16:colId xmlns:a16="http://schemas.microsoft.com/office/drawing/2014/main" val="20001"/>
                    </a:ext>
                  </a:extLst>
                </a:gridCol>
              </a:tblGrid>
              <a:tr h="3683377">
                <a:tc>
                  <a:txBody>
                    <a:bodyPr/>
                    <a:lstStyle/>
                    <a:p>
                      <a:pPr marL="287338" marR="0" indent="-2333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a:solidFill>
                            <a:schemeClr val="tx1"/>
                          </a:solidFill>
                        </a:rPr>
                        <a:t>Click </a:t>
                      </a:r>
                      <a:r>
                        <a:rPr lang="en-US" sz="1800" b="1">
                          <a:solidFill>
                            <a:schemeClr val="tx1"/>
                          </a:solidFill>
                        </a:rPr>
                        <a:t>Preview</a:t>
                      </a:r>
                      <a:r>
                        <a:rPr lang="en-US" sz="1800" b="0">
                          <a:solidFill>
                            <a:schemeClr val="tx1"/>
                          </a:solidFill>
                        </a:rPr>
                        <a:t> to view a test item. </a:t>
                      </a:r>
                      <a:r>
                        <a:rPr lang="en-US" sz="1800" b="0" baseline="0">
                          <a:solidFill>
                            <a:schemeClr val="tx1"/>
                          </a:solidFill>
                        </a:rPr>
                        <a:t>The test item appears in the </a:t>
                      </a:r>
                      <a:r>
                        <a:rPr lang="en-US" sz="1800" b="1" baseline="0">
                          <a:solidFill>
                            <a:schemeClr val="tx1"/>
                          </a:solidFill>
                        </a:rPr>
                        <a:t>Question Preview </a:t>
                      </a:r>
                      <a:r>
                        <a:rPr lang="en-US" sz="1800" b="0" baseline="0">
                          <a:solidFill>
                            <a:schemeClr val="tx1"/>
                          </a:solidFill>
                        </a:rPr>
                        <a:t>box.</a:t>
                      </a:r>
                      <a:endParaRPr lang="en-US" sz="18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4" name="Group 13"/>
          <p:cNvGrpSpPr/>
          <p:nvPr/>
        </p:nvGrpSpPr>
        <p:grpSpPr>
          <a:xfrm>
            <a:off x="2077897" y="2553885"/>
            <a:ext cx="6372160" cy="1750230"/>
            <a:chOff x="2042964" y="2769995"/>
            <a:chExt cx="6372160" cy="1563144"/>
          </a:xfrm>
        </p:grpSpPr>
        <p:sp>
          <p:nvSpPr>
            <p:cNvPr id="8" name="Rectangle 7"/>
            <p:cNvSpPr/>
            <p:nvPr/>
          </p:nvSpPr>
          <p:spPr>
            <a:xfrm>
              <a:off x="7881724" y="2769995"/>
              <a:ext cx="533400" cy="252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42964" y="3962055"/>
              <a:ext cx="1295399" cy="371084"/>
            </a:xfrm>
            <a:prstGeom prst="rect">
              <a:avLst/>
            </a:prstGeom>
            <a:noFill/>
          </p:spPr>
          <p:txBody>
            <a:bodyPr wrap="square" rtlCol="0">
              <a:spAutoFit/>
            </a:bodyPr>
            <a:lstStyle/>
            <a:p>
              <a:r>
                <a:rPr lang="en-US" sz="1050" b="1">
                  <a:latin typeface="+mn-lt"/>
                </a:rPr>
                <a:t>Click Preview to view the test item. </a:t>
              </a:r>
              <a:endParaRPr lang="en-US" b="1">
                <a:latin typeface="+mn-lt"/>
              </a:endParaRPr>
            </a:p>
          </p:txBody>
        </p:sp>
        <p:cxnSp>
          <p:nvCxnSpPr>
            <p:cNvPr id="12" name="Straight Arrow Connector 11"/>
            <p:cNvCxnSpPr/>
            <p:nvPr/>
          </p:nvCxnSpPr>
          <p:spPr>
            <a:xfrm flipV="1">
              <a:off x="3190994" y="2958250"/>
              <a:ext cx="4690730" cy="11893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F244C01D-567F-45F7-8F39-8D830E69A7AA}"/>
              </a:ext>
            </a:extLst>
          </p:cNvPr>
          <p:cNvSpPr>
            <a:spLocks noGrp="1"/>
          </p:cNvSpPr>
          <p:nvPr>
            <p:ph type="dt" sz="half" idx="2"/>
          </p:nvPr>
        </p:nvSpPr>
        <p:spPr/>
        <p:txBody>
          <a:bodyPr/>
          <a:lstStyle/>
          <a:p>
            <a:fld id="{373CB004-C06B-4875-96BE-39D93A836DA2}" type="datetime1">
              <a:rPr lang="en-US" smtClean="0"/>
              <a:t>8/14/2018</a:t>
            </a:fld>
            <a:endParaRPr lang="en-US"/>
          </a:p>
        </p:txBody>
      </p:sp>
    </p:spTree>
    <p:extLst>
      <p:ext uri="{BB962C8B-B14F-4D97-AF65-F5344CB8AC3E}">
        <p14:creationId xmlns:p14="http://schemas.microsoft.com/office/powerpoint/2010/main" val="332815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2601"/>
            <a:ext cx="487618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Title 1"/>
          <p:cNvSpPr>
            <a:spLocks noGrp="1"/>
          </p:cNvSpPr>
          <p:nvPr>
            <p:ph type="title"/>
          </p:nvPr>
        </p:nvSpPr>
        <p:spPr>
          <a:xfrm>
            <a:off x="88490" y="228600"/>
            <a:ext cx="6705600" cy="1295400"/>
          </a:xfrm>
        </p:spPr>
        <p:txBody>
          <a:bodyPr>
            <a:normAutofit fontScale="90000"/>
          </a:bodyPr>
          <a:lstStyle/>
          <a:p>
            <a:pPr algn="ctr" eaLnBrk="1" hangingPunct="1"/>
            <a:r>
              <a:rPr lang="en-US"/>
              <a:t>Preview a Selected Response Test Item</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22</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50279796"/>
              </p:ext>
            </p:extLst>
          </p:nvPr>
        </p:nvGraphicFramePr>
        <p:xfrm>
          <a:off x="457200" y="1905000"/>
          <a:ext cx="8229600" cy="3683377"/>
        </p:xfrm>
        <a:graphic>
          <a:graphicData uri="http://schemas.openxmlformats.org/drawingml/2006/table">
            <a:tbl>
              <a:tblPr firstRow="1" bandRow="1">
                <a:tableStyleId>{5C22544A-7EE6-4342-B048-85BDC9FD1C3A}</a:tableStyleId>
              </a:tblPr>
              <a:tblGrid>
                <a:gridCol w="3435927">
                  <a:extLst>
                    <a:ext uri="{9D8B030D-6E8A-4147-A177-3AD203B41FA5}">
                      <a16:colId xmlns:a16="http://schemas.microsoft.com/office/drawing/2014/main" val="20000"/>
                    </a:ext>
                  </a:extLst>
                </a:gridCol>
                <a:gridCol w="4793673">
                  <a:extLst>
                    <a:ext uri="{9D8B030D-6E8A-4147-A177-3AD203B41FA5}">
                      <a16:colId xmlns:a16="http://schemas.microsoft.com/office/drawing/2014/main" val="20001"/>
                    </a:ext>
                  </a:extLst>
                </a:gridCol>
              </a:tblGrid>
              <a:tr h="3683377">
                <a:tc>
                  <a:txBody>
                    <a:bodyPr/>
                    <a:lstStyle/>
                    <a:p>
                      <a:pPr marL="457200" indent="-457200">
                        <a:buFont typeface="Wingdings" panose="05000000000000000000" pitchFamily="2" charset="2"/>
                        <a:buChar char="§"/>
                      </a:pPr>
                      <a:r>
                        <a:rPr lang="en-US" sz="1800" b="0">
                          <a:solidFill>
                            <a:schemeClr val="tx1"/>
                          </a:solidFill>
                        </a:rPr>
                        <a:t>View the contents of </a:t>
                      </a:r>
                      <a:r>
                        <a:rPr lang="en-US" sz="1800" b="1">
                          <a:solidFill>
                            <a:schemeClr val="tx1"/>
                          </a:solidFill>
                        </a:rPr>
                        <a:t>Question Preview </a:t>
                      </a:r>
                      <a:r>
                        <a:rPr lang="en-US" sz="1800" b="0">
                          <a:solidFill>
                            <a:schemeClr val="tx1"/>
                          </a:solidFill>
                        </a:rPr>
                        <a:t>box to see the test item.</a:t>
                      </a:r>
                    </a:p>
                    <a:p>
                      <a:pPr marL="457200" indent="-457200">
                        <a:buFont typeface="Wingdings" panose="05000000000000000000" pitchFamily="2" charset="2"/>
                        <a:buChar char="§"/>
                      </a:pPr>
                      <a:r>
                        <a:rPr lang="en-US" sz="1800" b="0">
                          <a:solidFill>
                            <a:schemeClr val="tx1"/>
                          </a:solidFill>
                        </a:rPr>
                        <a:t> Click the </a:t>
                      </a:r>
                      <a:r>
                        <a:rPr lang="en-US" sz="1800" b="1">
                          <a:solidFill>
                            <a:schemeClr val="tx1"/>
                          </a:solidFill>
                        </a:rPr>
                        <a:t>X</a:t>
                      </a:r>
                      <a:r>
                        <a:rPr lang="en-US" sz="1800" b="0">
                          <a:solidFill>
                            <a:schemeClr val="tx1"/>
                          </a:solidFill>
                        </a:rPr>
                        <a:t> to close the </a:t>
                      </a:r>
                      <a:r>
                        <a:rPr lang="en-US" sz="1800" b="1">
                          <a:solidFill>
                            <a:schemeClr val="tx1"/>
                          </a:solidFill>
                        </a:rPr>
                        <a:t>Question Preview </a:t>
                      </a:r>
                      <a:r>
                        <a:rPr lang="en-US" sz="1800" b="0">
                          <a:solidFill>
                            <a:schemeClr val="tx1"/>
                          </a:solidFill>
                        </a:rPr>
                        <a:t>box.</a:t>
                      </a:r>
                    </a:p>
                    <a:p>
                      <a:pPr marL="0" indent="0">
                        <a:buFont typeface="Wingdings" panose="05000000000000000000" pitchFamily="2" charset="2"/>
                        <a:buNone/>
                      </a:pPr>
                      <a:endParaRPr lang="en-US" sz="18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Line Callout 1 (Accent Bar) 8"/>
          <p:cNvSpPr/>
          <p:nvPr/>
        </p:nvSpPr>
        <p:spPr>
          <a:xfrm>
            <a:off x="2755490" y="4085273"/>
            <a:ext cx="1371600" cy="562928"/>
          </a:xfrm>
          <a:prstGeom prst="accentCallout1">
            <a:avLst>
              <a:gd name="adj1" fmla="val 51747"/>
              <a:gd name="adj2" fmla="val 103588"/>
              <a:gd name="adj3" fmla="val -176941"/>
              <a:gd name="adj4" fmla="val 371886"/>
            </a:avLst>
          </a:prstGeom>
          <a:noFill/>
          <a:ln>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solidFill>
                  <a:schemeClr val="tx1"/>
                </a:solidFill>
              </a:rPr>
              <a:t>Click the X to close the Question Preview window.</a:t>
            </a:r>
          </a:p>
        </p:txBody>
      </p:sp>
      <p:sp>
        <p:nvSpPr>
          <p:cNvPr id="2" name="Date Placeholder 1">
            <a:extLst>
              <a:ext uri="{FF2B5EF4-FFF2-40B4-BE49-F238E27FC236}">
                <a16:creationId xmlns:a16="http://schemas.microsoft.com/office/drawing/2014/main" id="{A71631BB-7A13-475C-8B91-907CC860E2C4}"/>
              </a:ext>
            </a:extLst>
          </p:cNvPr>
          <p:cNvSpPr>
            <a:spLocks noGrp="1"/>
          </p:cNvSpPr>
          <p:nvPr>
            <p:ph type="dt" sz="half" idx="2"/>
          </p:nvPr>
        </p:nvSpPr>
        <p:spPr/>
        <p:txBody>
          <a:bodyPr/>
          <a:lstStyle/>
          <a:p>
            <a:fld id="{B90AE776-D718-4CC8-A081-703BCCF00046}" type="datetime1">
              <a:rPr lang="en-US" smtClean="0"/>
              <a:t>8/14/2018</a:t>
            </a:fld>
            <a:endParaRPr lang="en-US"/>
          </a:p>
        </p:txBody>
      </p:sp>
    </p:spTree>
    <p:extLst>
      <p:ext uri="{BB962C8B-B14F-4D97-AF65-F5344CB8AC3E}">
        <p14:creationId xmlns:p14="http://schemas.microsoft.com/office/powerpoint/2010/main" val="745102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554" y="1853431"/>
            <a:ext cx="4988918" cy="266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Title 1"/>
          <p:cNvSpPr>
            <a:spLocks noGrp="1"/>
          </p:cNvSpPr>
          <p:nvPr>
            <p:ph type="title"/>
          </p:nvPr>
        </p:nvSpPr>
        <p:spPr>
          <a:xfrm>
            <a:off x="204454" y="228600"/>
            <a:ext cx="6678128" cy="1143000"/>
          </a:xfrm>
        </p:spPr>
        <p:txBody>
          <a:bodyPr>
            <a:normAutofit fontScale="90000"/>
          </a:bodyPr>
          <a:lstStyle/>
          <a:p>
            <a:pPr algn="ctr" eaLnBrk="1" hangingPunct="1"/>
            <a:r>
              <a:rPr lang="en-US"/>
              <a:t>Preview a Constructed Response Test Item</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23</a:t>
            </a:fld>
            <a:endParaRPr lang="en-US"/>
          </a:p>
        </p:txBody>
      </p:sp>
      <p:grpSp>
        <p:nvGrpSpPr>
          <p:cNvPr id="10" name="Group 9"/>
          <p:cNvGrpSpPr/>
          <p:nvPr/>
        </p:nvGrpSpPr>
        <p:grpSpPr>
          <a:xfrm>
            <a:off x="2363257" y="2936660"/>
            <a:ext cx="6097229" cy="2131181"/>
            <a:chOff x="1960921" y="3036950"/>
            <a:chExt cx="6097229" cy="2131181"/>
          </a:xfrm>
        </p:grpSpPr>
        <p:sp>
          <p:nvSpPr>
            <p:cNvPr id="11" name="Rectangle 10"/>
            <p:cNvSpPr/>
            <p:nvPr/>
          </p:nvSpPr>
          <p:spPr>
            <a:xfrm>
              <a:off x="7677150" y="3036950"/>
              <a:ext cx="381000" cy="2396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60921" y="4591050"/>
              <a:ext cx="1447800" cy="577081"/>
            </a:xfrm>
            <a:prstGeom prst="rect">
              <a:avLst/>
            </a:prstGeom>
            <a:noFill/>
          </p:spPr>
          <p:txBody>
            <a:bodyPr wrap="square" rtlCol="0">
              <a:spAutoFit/>
            </a:bodyPr>
            <a:lstStyle/>
            <a:p>
              <a:r>
                <a:rPr lang="en-US" sz="1050" b="1" dirty="0">
                  <a:latin typeface="+mn-lt"/>
                </a:rPr>
                <a:t>Click Preview to view the Constructed Response item. </a:t>
              </a:r>
              <a:endParaRPr lang="en-US" b="1" dirty="0">
                <a:latin typeface="+mn-lt"/>
              </a:endParaRPr>
            </a:p>
          </p:txBody>
        </p:sp>
        <p:cxnSp>
          <p:nvCxnSpPr>
            <p:cNvPr id="13" name="Straight Arrow Connector 12"/>
            <p:cNvCxnSpPr/>
            <p:nvPr/>
          </p:nvCxnSpPr>
          <p:spPr>
            <a:xfrm flipV="1">
              <a:off x="3305175" y="3156774"/>
              <a:ext cx="4371975" cy="1653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 name="Content Placeholder 2"/>
          <p:cNvGraphicFramePr>
            <a:graphicFrameLocks noGrp="1"/>
          </p:cNvGraphicFramePr>
          <p:nvPr>
            <p:ph idx="1"/>
            <p:extLst>
              <p:ext uri="{D42A27DB-BD31-4B8C-83A1-F6EECF244321}">
                <p14:modId xmlns:p14="http://schemas.microsoft.com/office/powerpoint/2010/main" val="3262933793"/>
              </p:ext>
            </p:extLst>
          </p:nvPr>
        </p:nvGraphicFramePr>
        <p:xfrm>
          <a:off x="528637" y="1922305"/>
          <a:ext cx="8086725" cy="2411951"/>
        </p:xfrm>
        <a:graphic>
          <a:graphicData uri="http://schemas.openxmlformats.org/drawingml/2006/table">
            <a:tbl>
              <a:tblPr firstRow="1" bandRow="1">
                <a:tableStyleId>{5C22544A-7EE6-4342-B048-85BDC9FD1C3A}</a:tableStyleId>
              </a:tblPr>
              <a:tblGrid>
                <a:gridCol w="3376276">
                  <a:extLst>
                    <a:ext uri="{9D8B030D-6E8A-4147-A177-3AD203B41FA5}">
                      <a16:colId xmlns:a16="http://schemas.microsoft.com/office/drawing/2014/main" val="20000"/>
                    </a:ext>
                  </a:extLst>
                </a:gridCol>
                <a:gridCol w="4710449">
                  <a:extLst>
                    <a:ext uri="{9D8B030D-6E8A-4147-A177-3AD203B41FA5}">
                      <a16:colId xmlns:a16="http://schemas.microsoft.com/office/drawing/2014/main" val="20001"/>
                    </a:ext>
                  </a:extLst>
                </a:gridCol>
              </a:tblGrid>
              <a:tr h="2411951">
                <a:tc>
                  <a:txBody>
                    <a:bodyPr/>
                    <a:lstStyle/>
                    <a:p>
                      <a:pPr marL="457200" indent="-457200">
                        <a:buFont typeface="Wingdings" panose="05000000000000000000" pitchFamily="2" charset="2"/>
                        <a:buChar char="§"/>
                      </a:pPr>
                      <a:r>
                        <a:rPr lang="en-US" sz="1800" b="0" dirty="0">
                          <a:solidFill>
                            <a:schemeClr val="tx1"/>
                          </a:solidFill>
                        </a:rPr>
                        <a:t>From the </a:t>
                      </a:r>
                      <a:r>
                        <a:rPr lang="en-US" sz="1800" b="1" dirty="0">
                          <a:solidFill>
                            <a:schemeClr val="tx1"/>
                          </a:solidFill>
                        </a:rPr>
                        <a:t>Item Bank </a:t>
                      </a:r>
                      <a:r>
                        <a:rPr lang="en-US" sz="1800" b="0" dirty="0">
                          <a:solidFill>
                            <a:schemeClr val="tx1"/>
                          </a:solidFill>
                        </a:rPr>
                        <a:t>under</a:t>
                      </a:r>
                      <a:r>
                        <a:rPr lang="en-US" sz="1800" b="0" baseline="0" dirty="0">
                          <a:solidFill>
                            <a:schemeClr val="tx1"/>
                          </a:solidFill>
                        </a:rPr>
                        <a:t> </a:t>
                      </a:r>
                      <a:r>
                        <a:rPr lang="en-US" sz="1800" b="1" baseline="0" dirty="0">
                          <a:solidFill>
                            <a:schemeClr val="tx1"/>
                          </a:solidFill>
                        </a:rPr>
                        <a:t>Search Filters</a:t>
                      </a:r>
                      <a:r>
                        <a:rPr lang="en-US" sz="1800" b="0" baseline="0" dirty="0">
                          <a:solidFill>
                            <a:schemeClr val="tx1"/>
                          </a:solidFill>
                        </a:rPr>
                        <a:t>, select </a:t>
                      </a:r>
                      <a:r>
                        <a:rPr lang="en-US" sz="1800" b="1" baseline="0" dirty="0">
                          <a:solidFill>
                            <a:schemeClr val="tx1"/>
                          </a:solidFill>
                        </a:rPr>
                        <a:t>Constructed Response </a:t>
                      </a:r>
                      <a:r>
                        <a:rPr lang="en-US" sz="1800" b="0" baseline="0" dirty="0">
                          <a:solidFill>
                            <a:schemeClr val="tx1"/>
                          </a:solidFill>
                        </a:rPr>
                        <a:t>from the </a:t>
                      </a:r>
                      <a:r>
                        <a:rPr lang="en-US" sz="1800" b="1" baseline="0" dirty="0">
                          <a:solidFill>
                            <a:schemeClr val="tx1"/>
                          </a:solidFill>
                        </a:rPr>
                        <a:t>Item Style </a:t>
                      </a:r>
                      <a:r>
                        <a:rPr lang="en-US" sz="1800" b="0" baseline="0" dirty="0">
                          <a:solidFill>
                            <a:schemeClr val="tx1"/>
                          </a:solidFill>
                        </a:rPr>
                        <a:t>list. </a:t>
                      </a:r>
                    </a:p>
                    <a:p>
                      <a:pPr marL="457200" indent="-457200">
                        <a:buFont typeface="Wingdings" panose="05000000000000000000" pitchFamily="2" charset="2"/>
                        <a:buChar char="§"/>
                      </a:pPr>
                      <a:r>
                        <a:rPr lang="en-US" sz="1800" b="0" baseline="0" dirty="0">
                          <a:solidFill>
                            <a:schemeClr val="tx1"/>
                          </a:solidFill>
                        </a:rPr>
                        <a:t>Click </a:t>
                      </a:r>
                      <a:r>
                        <a:rPr lang="en-US" sz="1800" b="1" baseline="0" dirty="0">
                          <a:solidFill>
                            <a:schemeClr val="tx1"/>
                          </a:solidFill>
                        </a:rPr>
                        <a:t>Search</a:t>
                      </a:r>
                      <a:r>
                        <a:rPr lang="en-US" sz="1800" b="0" baseline="0" dirty="0">
                          <a:solidFill>
                            <a:schemeClr val="tx1"/>
                          </a:solidFill>
                        </a:rPr>
                        <a:t>.</a:t>
                      </a:r>
                    </a:p>
                    <a:p>
                      <a:pPr marL="457200" indent="-457200">
                        <a:buFont typeface="Wingdings" panose="05000000000000000000" pitchFamily="2" charset="2"/>
                        <a:buChar char="§"/>
                      </a:pPr>
                      <a:r>
                        <a:rPr lang="en-US" sz="1800" b="0" baseline="0" dirty="0">
                          <a:solidFill>
                            <a:schemeClr val="tx1"/>
                          </a:solidFill>
                        </a:rPr>
                        <a:t>Under the </a:t>
                      </a:r>
                      <a:r>
                        <a:rPr lang="en-US" sz="1800" b="1" baseline="0" dirty="0">
                          <a:solidFill>
                            <a:schemeClr val="tx1"/>
                          </a:solidFill>
                        </a:rPr>
                        <a:t>Search Result </a:t>
                      </a:r>
                      <a:r>
                        <a:rPr lang="en-US" sz="1800" b="0" baseline="0" dirty="0">
                          <a:solidFill>
                            <a:schemeClr val="tx1"/>
                          </a:solidFill>
                        </a:rPr>
                        <a:t>list</a:t>
                      </a:r>
                      <a:r>
                        <a:rPr lang="en-US" sz="1800" b="0" dirty="0">
                          <a:solidFill>
                            <a:schemeClr val="tx1"/>
                          </a:solidFill>
                        </a:rPr>
                        <a:t>,</a:t>
                      </a:r>
                      <a:r>
                        <a:rPr lang="en-US" sz="1800" b="0" baseline="0" dirty="0">
                          <a:solidFill>
                            <a:schemeClr val="tx1"/>
                          </a:solidFill>
                        </a:rPr>
                        <a:t> click </a:t>
                      </a:r>
                      <a:r>
                        <a:rPr lang="en-US" sz="1800" b="1" baseline="0" dirty="0">
                          <a:solidFill>
                            <a:schemeClr val="tx1"/>
                          </a:solidFill>
                        </a:rPr>
                        <a:t>Preview</a:t>
                      </a:r>
                      <a:r>
                        <a:rPr lang="en-US" sz="1800" b="0" baseline="0" dirty="0">
                          <a:solidFill>
                            <a:schemeClr val="tx1"/>
                          </a:solidFill>
                        </a:rPr>
                        <a:t> in the desired row. </a:t>
                      </a: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Date Placeholder 1">
            <a:extLst>
              <a:ext uri="{FF2B5EF4-FFF2-40B4-BE49-F238E27FC236}">
                <a16:creationId xmlns:a16="http://schemas.microsoft.com/office/drawing/2014/main" id="{92880263-23EB-4EED-858C-2B39CCA87D10}"/>
              </a:ext>
            </a:extLst>
          </p:cNvPr>
          <p:cNvSpPr>
            <a:spLocks noGrp="1"/>
          </p:cNvSpPr>
          <p:nvPr>
            <p:ph type="dt" sz="half" idx="2"/>
          </p:nvPr>
        </p:nvSpPr>
        <p:spPr/>
        <p:txBody>
          <a:bodyPr/>
          <a:lstStyle/>
          <a:p>
            <a:fld id="{90569778-251B-41FD-8E00-FB84E3B16918}" type="datetime1">
              <a:rPr lang="en-US" smtClean="0"/>
              <a:t>8/14/2018</a:t>
            </a:fld>
            <a:endParaRPr lang="en-US"/>
          </a:p>
        </p:txBody>
      </p:sp>
    </p:spTree>
    <p:extLst>
      <p:ext uri="{BB962C8B-B14F-4D97-AF65-F5344CB8AC3E}">
        <p14:creationId xmlns:p14="http://schemas.microsoft.com/office/powerpoint/2010/main" val="271950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228600"/>
            <a:ext cx="6921910" cy="1143000"/>
          </a:xfrm>
        </p:spPr>
        <p:txBody>
          <a:bodyPr>
            <a:normAutofit fontScale="90000"/>
          </a:bodyPr>
          <a:lstStyle/>
          <a:p>
            <a:pPr algn="ctr" eaLnBrk="1" hangingPunct="1"/>
            <a:r>
              <a:rPr lang="en-US"/>
              <a:t>Preview a Constructed Response Item </a:t>
            </a:r>
            <a:r>
              <a:rPr lang="en-US" sz="3200"/>
              <a:t>(cont’d)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41783339"/>
              </p:ext>
            </p:extLst>
          </p:nvPr>
        </p:nvGraphicFramePr>
        <p:xfrm>
          <a:off x="304800" y="1524000"/>
          <a:ext cx="8305800" cy="4343400"/>
        </p:xfrm>
        <a:graphic>
          <a:graphicData uri="http://schemas.openxmlformats.org/drawingml/2006/table">
            <a:tbl>
              <a:tblPr firstRow="1" bandRow="1">
                <a:tableStyleId>{5C22544A-7EE6-4342-B048-85BDC9FD1C3A}</a:tableStyleId>
              </a:tblPr>
              <a:tblGrid>
                <a:gridCol w="3648342">
                  <a:extLst>
                    <a:ext uri="{9D8B030D-6E8A-4147-A177-3AD203B41FA5}">
                      <a16:colId xmlns:a16="http://schemas.microsoft.com/office/drawing/2014/main" val="20000"/>
                    </a:ext>
                  </a:extLst>
                </a:gridCol>
                <a:gridCol w="4657458">
                  <a:extLst>
                    <a:ext uri="{9D8B030D-6E8A-4147-A177-3AD203B41FA5}">
                      <a16:colId xmlns:a16="http://schemas.microsoft.com/office/drawing/2014/main" val="20001"/>
                    </a:ext>
                  </a:extLst>
                </a:gridCol>
              </a:tblGrid>
              <a:tr h="43434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baseline="0">
                          <a:solidFill>
                            <a:schemeClr val="tx1"/>
                          </a:solidFill>
                        </a:rPr>
                        <a:t>The </a:t>
                      </a:r>
                      <a:r>
                        <a:rPr lang="en-US" sz="1600" b="1" baseline="0">
                          <a:solidFill>
                            <a:schemeClr val="tx1"/>
                          </a:solidFill>
                        </a:rPr>
                        <a:t>Constructed Response </a:t>
                      </a:r>
                      <a:r>
                        <a:rPr lang="en-US" sz="1600" b="0" baseline="0">
                          <a:solidFill>
                            <a:schemeClr val="tx1"/>
                          </a:solidFill>
                        </a:rPr>
                        <a:t>question is shown in the </a:t>
                      </a:r>
                      <a:r>
                        <a:rPr lang="en-US" sz="1600" b="1" baseline="0">
                          <a:solidFill>
                            <a:schemeClr val="tx1"/>
                          </a:solidFill>
                        </a:rPr>
                        <a:t>Question Preview </a:t>
                      </a:r>
                      <a:r>
                        <a:rPr lang="en-US" sz="1800" b="0" baseline="0">
                          <a:solidFill>
                            <a:schemeClr val="tx1"/>
                          </a:solidFill>
                        </a:rPr>
                        <a:t>box.</a:t>
                      </a:r>
                      <a:endParaRPr lang="en-US" sz="1800" b="0">
                        <a:solidFill>
                          <a:schemeClr val="tx1"/>
                        </a:solidFill>
                      </a:endParaRPr>
                    </a:p>
                    <a:p>
                      <a:pPr marL="0" indent="0">
                        <a:buFont typeface="Wingdings" panose="05000000000000000000" pitchFamily="2" charset="2"/>
                        <a:buNone/>
                      </a:pPr>
                      <a:endParaRPr lang="en-US" sz="18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
                      </a:pPr>
                      <a:r>
                        <a:rPr lang="en-US" sz="1600" b="0">
                          <a:solidFill>
                            <a:schemeClr val="tx1"/>
                          </a:solidFill>
                        </a:rPr>
                        <a:t>Scroll down to view the rubric.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a:solidFill>
                            <a:schemeClr val="tx1"/>
                          </a:solidFill>
                        </a:rPr>
                        <a:t>Click the </a:t>
                      </a:r>
                      <a:r>
                        <a:rPr lang="en-US" sz="1600" b="1">
                          <a:solidFill>
                            <a:schemeClr val="tx1"/>
                          </a:solidFill>
                        </a:rPr>
                        <a:t>X</a:t>
                      </a:r>
                      <a:r>
                        <a:rPr lang="en-US" sz="1600" b="0">
                          <a:solidFill>
                            <a:schemeClr val="tx1"/>
                          </a:solidFill>
                        </a:rPr>
                        <a:t> to close the </a:t>
                      </a:r>
                      <a:r>
                        <a:rPr lang="en-US" sz="1600" b="1">
                          <a:solidFill>
                            <a:schemeClr val="tx1"/>
                          </a:solidFill>
                        </a:rPr>
                        <a:t>Question Preview </a:t>
                      </a:r>
                      <a:r>
                        <a:rPr lang="en-US" sz="1600" b="0">
                          <a:solidFill>
                            <a:schemeClr val="tx1"/>
                          </a:solidFill>
                        </a:rPr>
                        <a:t>box.</a:t>
                      </a:r>
                    </a:p>
                    <a:p>
                      <a:endParaRPr lang="en-US" sz="16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598" y="2162078"/>
            <a:ext cx="4027170" cy="3638359"/>
          </a:xfrm>
          <a:prstGeom prst="rect">
            <a:avLst/>
          </a:prstGeom>
          <a:ln>
            <a:solidFill>
              <a:schemeClr val="tx1"/>
            </a:solidFill>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2" y="2238375"/>
            <a:ext cx="3752088" cy="259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a:extLst>
              <a:ext uri="{FF2B5EF4-FFF2-40B4-BE49-F238E27FC236}">
                <a16:creationId xmlns:a16="http://schemas.microsoft.com/office/drawing/2014/main" id="{6562387E-30F6-4B7A-A241-7CAC58D3ED72}"/>
              </a:ext>
            </a:extLst>
          </p:cNvPr>
          <p:cNvSpPr>
            <a:spLocks noGrp="1"/>
          </p:cNvSpPr>
          <p:nvPr>
            <p:ph type="dt" sz="half" idx="2"/>
          </p:nvPr>
        </p:nvSpPr>
        <p:spPr/>
        <p:txBody>
          <a:bodyPr/>
          <a:lstStyle/>
          <a:p>
            <a:fld id="{D10661C9-90F9-4FF0-9793-97E2610E4BCF}" type="datetime1">
              <a:rPr lang="en-US" smtClean="0"/>
              <a:t>8/14/2018</a:t>
            </a:fld>
            <a:endParaRPr lang="en-US"/>
          </a:p>
        </p:txBody>
      </p:sp>
    </p:spTree>
    <p:extLst>
      <p:ext uri="{BB962C8B-B14F-4D97-AF65-F5344CB8AC3E}">
        <p14:creationId xmlns:p14="http://schemas.microsoft.com/office/powerpoint/2010/main" val="201119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6445045" cy="990600"/>
          </a:xfrm>
        </p:spPr>
        <p:txBody>
          <a:bodyPr/>
          <a:lstStyle/>
          <a:p>
            <a:pPr algn="ctr" eaLnBrk="1" hangingPunct="1"/>
            <a:r>
              <a:rPr lang="en-US"/>
              <a:t>View Exemplar File</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52083689"/>
              </p:ext>
            </p:extLst>
          </p:nvPr>
        </p:nvGraphicFramePr>
        <p:xfrm>
          <a:off x="206477" y="2493332"/>
          <a:ext cx="8324850" cy="4038600"/>
        </p:xfrm>
        <a:graphic>
          <a:graphicData uri="http://schemas.openxmlformats.org/drawingml/2006/table">
            <a:tbl>
              <a:tblPr firstRow="1" bandRow="1">
                <a:tableStyleId>{5940675A-B579-460E-94D1-54222C63F5DA}</a:tableStyleId>
              </a:tblPr>
              <a:tblGrid>
                <a:gridCol w="4419600">
                  <a:extLst>
                    <a:ext uri="{9D8B030D-6E8A-4147-A177-3AD203B41FA5}">
                      <a16:colId xmlns:a16="http://schemas.microsoft.com/office/drawing/2014/main" val="20000"/>
                    </a:ext>
                  </a:extLst>
                </a:gridCol>
                <a:gridCol w="3905250">
                  <a:extLst>
                    <a:ext uri="{9D8B030D-6E8A-4147-A177-3AD203B41FA5}">
                      <a16:colId xmlns:a16="http://schemas.microsoft.com/office/drawing/2014/main" val="20001"/>
                    </a:ext>
                  </a:extLst>
                </a:gridCol>
              </a:tblGrid>
              <a:tr h="403860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baseline="0" dirty="0"/>
                        <a:t>To view an Exemplar File, perform the following tasks.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From the Item Bank window, under </a:t>
                      </a:r>
                      <a:r>
                        <a:rPr lang="en-US" sz="1800" b="1" baseline="0" dirty="0"/>
                        <a:t>Search Filters</a:t>
                      </a:r>
                      <a:r>
                        <a:rPr lang="en-US" sz="1800" b="0" baseline="0" dirty="0"/>
                        <a:t>, select the </a:t>
                      </a:r>
                      <a:r>
                        <a:rPr lang="en-US" sz="1800" b="1" baseline="0" dirty="0"/>
                        <a:t>Constructed Response </a:t>
                      </a:r>
                      <a:r>
                        <a:rPr lang="en-US" sz="1800" b="0" baseline="0" dirty="0"/>
                        <a:t>option from the </a:t>
                      </a:r>
                      <a:r>
                        <a:rPr lang="en-US" sz="1800" b="1" baseline="0" dirty="0"/>
                        <a:t>Item Style</a:t>
                      </a:r>
                      <a:r>
                        <a:rPr lang="en-US" sz="1800" b="0" baseline="0" dirty="0"/>
                        <a:t>.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Click </a:t>
                      </a:r>
                      <a:r>
                        <a:rPr lang="en-US" sz="1800" b="1" baseline="0" dirty="0"/>
                        <a:t>Search</a:t>
                      </a:r>
                      <a:r>
                        <a:rPr lang="en-US" sz="1800" b="0" baseline="0" dirty="0"/>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Click </a:t>
                      </a:r>
                      <a:r>
                        <a:rPr lang="en-US" sz="1800" b="1" baseline="0" dirty="0"/>
                        <a:t>Preview</a:t>
                      </a:r>
                      <a:r>
                        <a:rPr lang="en-US" sz="1800" b="0" baseline="0" dirty="0"/>
                        <a:t> in any row of the Search Results list. The </a:t>
                      </a:r>
                      <a:r>
                        <a:rPr lang="en-US" sz="1800" b="1" baseline="0" dirty="0"/>
                        <a:t>Question Preview</a:t>
                      </a:r>
                      <a:r>
                        <a:rPr lang="en-US" sz="1800" b="0" baseline="0" dirty="0"/>
                        <a:t> window appears.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Scroll down to the bottom of the question until you see a link for the </a:t>
                      </a:r>
                      <a:r>
                        <a:rPr lang="en-US" sz="1800" b="1" baseline="0" dirty="0"/>
                        <a:t>Exemplar File</a:t>
                      </a:r>
                      <a:r>
                        <a:rPr lang="en-US" sz="1800" b="0" baseline="0" dirty="0"/>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Click </a:t>
                      </a:r>
                      <a:r>
                        <a:rPr lang="en-US" sz="1800" b="1" baseline="0" dirty="0"/>
                        <a:t>the Exemplar File </a:t>
                      </a:r>
                      <a:r>
                        <a:rPr lang="en-US" sz="1800" b="0" baseline="0" dirty="0"/>
                        <a:t>link. A window opens with the Exemplar file.</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812"/>
          <a:stretch/>
        </p:blipFill>
        <p:spPr>
          <a:xfrm>
            <a:off x="4724400" y="2434063"/>
            <a:ext cx="4374642" cy="2759730"/>
          </a:xfrm>
          <a:prstGeom prst="rect">
            <a:avLst/>
          </a:prstGeom>
          <a:ln>
            <a:solidFill>
              <a:schemeClr val="tx1"/>
            </a:solidFill>
          </a:ln>
        </p:spPr>
      </p:pic>
      <p:sp>
        <p:nvSpPr>
          <p:cNvPr id="2" name="TextBox 1"/>
          <p:cNvSpPr txBox="1"/>
          <p:nvPr/>
        </p:nvSpPr>
        <p:spPr>
          <a:xfrm>
            <a:off x="206477" y="956735"/>
            <a:ext cx="7049729" cy="1477328"/>
          </a:xfrm>
          <a:prstGeom prst="rect">
            <a:avLst/>
          </a:prstGeom>
          <a:noFill/>
        </p:spPr>
        <p:txBody>
          <a:bodyPr wrap="square" rtlCol="0">
            <a:spAutoFit/>
          </a:bodyPr>
          <a:lstStyle/>
          <a:p>
            <a:r>
              <a:rPr lang="en-US" sz="1800" dirty="0"/>
              <a:t>An Exemplar file contains a set of responses from actual Georgia students, that were scored by trained raters using the rubric posted. These papers allow teachers to review and compare their own students’ work to the sample responses for each score point which will help standardize expectations of the standards. </a:t>
            </a:r>
          </a:p>
        </p:txBody>
      </p:sp>
      <p:sp>
        <p:nvSpPr>
          <p:cNvPr id="9" name="Rectangle 8"/>
          <p:cNvSpPr/>
          <p:nvPr/>
        </p:nvSpPr>
        <p:spPr>
          <a:xfrm>
            <a:off x="5784644" y="5005412"/>
            <a:ext cx="381000"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cxnSpLocks/>
            <a:endCxn id="9" idx="1"/>
          </p:cNvCxnSpPr>
          <p:nvPr/>
        </p:nvCxnSpPr>
        <p:spPr>
          <a:xfrm flipV="1">
            <a:off x="4419601" y="5129237"/>
            <a:ext cx="1365043" cy="2748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6BBA7FDF-A973-43F6-88D1-06E85350EB66}"/>
              </a:ext>
            </a:extLst>
          </p:cNvPr>
          <p:cNvSpPr>
            <a:spLocks noGrp="1"/>
          </p:cNvSpPr>
          <p:nvPr>
            <p:ph type="dt" sz="half" idx="2"/>
          </p:nvPr>
        </p:nvSpPr>
        <p:spPr/>
        <p:txBody>
          <a:bodyPr/>
          <a:lstStyle/>
          <a:p>
            <a:fld id="{2DDC43A7-4EEC-4816-A175-8D0A44B9B684}" type="datetime1">
              <a:rPr lang="en-US" smtClean="0"/>
              <a:t>8/14/2018</a:t>
            </a:fld>
            <a:endParaRPr lang="en-US"/>
          </a:p>
        </p:txBody>
      </p:sp>
    </p:spTree>
    <p:extLst>
      <p:ext uri="{BB962C8B-B14F-4D97-AF65-F5344CB8AC3E}">
        <p14:creationId xmlns:p14="http://schemas.microsoft.com/office/powerpoint/2010/main" val="1810511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28600"/>
            <a:ext cx="5648632" cy="1143000"/>
          </a:xfrm>
        </p:spPr>
        <p:txBody>
          <a:bodyPr>
            <a:normAutofit fontScale="90000"/>
          </a:bodyPr>
          <a:lstStyle/>
          <a:p>
            <a:pPr algn="ctr" eaLnBrk="1" hangingPunct="1"/>
            <a:r>
              <a:rPr lang="en-US"/>
              <a:t>Math Question Preview Item</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26</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42774155"/>
              </p:ext>
            </p:extLst>
          </p:nvPr>
        </p:nvGraphicFramePr>
        <p:xfrm>
          <a:off x="457200" y="1524000"/>
          <a:ext cx="8153400" cy="43434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343400">
                <a:tc>
                  <a:txBody>
                    <a:bodyPr/>
                    <a:lstStyle/>
                    <a:p>
                      <a:pPr marL="0" indent="0">
                        <a:buFont typeface="Wingdings" panose="05000000000000000000" pitchFamily="2" charset="2"/>
                        <a:buNone/>
                      </a:pPr>
                      <a:endParaRPr lang="en-US" sz="1800" b="0">
                        <a:ln>
                          <a:noFill/>
                        </a:ln>
                        <a:solidFill>
                          <a:schemeClr val="tx1"/>
                        </a:solidFill>
                      </a:endParaRPr>
                    </a:p>
                    <a:p>
                      <a:pPr marL="0" indent="0">
                        <a:buFont typeface="Wingdings" panose="05000000000000000000" pitchFamily="2" charset="2"/>
                        <a:buNone/>
                      </a:pPr>
                      <a:endParaRPr lang="en-US" sz="1800" b="0">
                        <a:ln>
                          <a:noFill/>
                        </a:ln>
                        <a:solidFill>
                          <a:schemeClr val="tx1"/>
                        </a:solidFill>
                      </a:endParaRPr>
                    </a:p>
                    <a:p>
                      <a:pPr marL="0" indent="0">
                        <a:buFont typeface="Wingdings" panose="05000000000000000000" pitchFamily="2" charset="2"/>
                        <a:buNone/>
                      </a:pPr>
                      <a:endParaRPr lang="en-US" sz="1800" b="0">
                        <a:ln>
                          <a:noFill/>
                        </a:ln>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b="0">
                        <a:ln>
                          <a:noFill/>
                        </a:ln>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638300"/>
            <a:ext cx="4492276" cy="4038600"/>
          </a:xfrm>
          <a:prstGeom prst="rect">
            <a:avLst/>
          </a:prstGeom>
          <a:ln>
            <a:solidFill>
              <a:schemeClr val="tx1"/>
            </a:solidFill>
          </a:ln>
        </p:spPr>
      </p:pic>
      <p:graphicFrame>
        <p:nvGraphicFramePr>
          <p:cNvPr id="9" name="Table 8"/>
          <p:cNvGraphicFramePr>
            <a:graphicFrameLocks noGrp="1"/>
          </p:cNvGraphicFramePr>
          <p:nvPr>
            <p:extLst>
              <p:ext uri="{D42A27DB-BD31-4B8C-83A1-F6EECF244321}">
                <p14:modId xmlns:p14="http://schemas.microsoft.com/office/powerpoint/2010/main" val="3091882079"/>
              </p:ext>
            </p:extLst>
          </p:nvPr>
        </p:nvGraphicFramePr>
        <p:xfrm>
          <a:off x="533400" y="1706880"/>
          <a:ext cx="3505200" cy="32918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631016">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baseline="0">
                          <a:solidFill>
                            <a:schemeClr val="tx1"/>
                          </a:solidFill>
                        </a:rPr>
                        <a:t>GOFAR will accept electronic input for math level items in the near future that require math symbols. However, at this time a message displays when viewing a math item stating that the student can work on the paper that has been provided to record their answer</a:t>
                      </a:r>
                      <a:r>
                        <a:rPr lang="en-US" sz="1800" b="0" baseline="0">
                          <a:solidFill>
                            <a:schemeClr val="tx1"/>
                          </a:solidFill>
                        </a:rPr>
                        <a:t>. </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kern="1200" baseline="0">
                          <a:solidFill>
                            <a:schemeClr val="tx1"/>
                          </a:solidFill>
                          <a:latin typeface="+mn-lt"/>
                          <a:ea typeface="+mn-ea"/>
                          <a:cs typeface="+mn-cs"/>
                        </a:rPr>
                        <a:t>The content of this message appearing in the box will be removed in the near future.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828800"/>
            <a:ext cx="515721" cy="348569"/>
          </a:xfrm>
          <a:prstGeom prst="rect">
            <a:avLst/>
          </a:prstGeom>
        </p:spPr>
      </p:pic>
      <p:sp>
        <p:nvSpPr>
          <p:cNvPr id="11" name="Rectangle 10"/>
          <p:cNvSpPr/>
          <p:nvPr/>
        </p:nvSpPr>
        <p:spPr>
          <a:xfrm>
            <a:off x="4800600" y="3276600"/>
            <a:ext cx="3505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4038600" y="3048000"/>
            <a:ext cx="7620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0C7E0ABB-07A4-45E4-A0C2-99B4FAF83C84}"/>
              </a:ext>
            </a:extLst>
          </p:cNvPr>
          <p:cNvSpPr>
            <a:spLocks noGrp="1"/>
          </p:cNvSpPr>
          <p:nvPr>
            <p:ph type="dt" sz="half" idx="2"/>
          </p:nvPr>
        </p:nvSpPr>
        <p:spPr/>
        <p:txBody>
          <a:bodyPr/>
          <a:lstStyle/>
          <a:p>
            <a:fld id="{67326013-0984-4EA7-8DC3-56A695F3C5D4}" type="datetime1">
              <a:rPr lang="en-US" smtClean="0"/>
              <a:t>8/14/2018</a:t>
            </a:fld>
            <a:endParaRPr lang="en-US"/>
          </a:p>
        </p:txBody>
      </p:sp>
    </p:spTree>
    <p:extLst>
      <p:ext uri="{BB962C8B-B14F-4D97-AF65-F5344CB8AC3E}">
        <p14:creationId xmlns:p14="http://schemas.microsoft.com/office/powerpoint/2010/main" val="304253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ctr" eaLnBrk="1" hangingPunct="1"/>
            <a:r>
              <a:rPr lang="en-US"/>
              <a:t>GOFAR Test Creation Options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27</a:t>
            </a:fld>
            <a:endParaRPr lang="en-US"/>
          </a:p>
        </p:txBody>
      </p:sp>
      <p:sp>
        <p:nvSpPr>
          <p:cNvPr id="8" name="Rectangle 7"/>
          <p:cNvSpPr/>
          <p:nvPr/>
        </p:nvSpPr>
        <p:spPr>
          <a:xfrm>
            <a:off x="1004455" y="1930438"/>
            <a:ext cx="7162800" cy="369332"/>
          </a:xfrm>
          <a:prstGeom prst="rect">
            <a:avLst/>
          </a:prstGeom>
        </p:spPr>
        <p:txBody>
          <a:bodyPr wrap="square">
            <a:spAutoFit/>
          </a:bodyPr>
          <a:lstStyle/>
          <a:p>
            <a:pPr lvl="0"/>
            <a:r>
              <a:rPr lang="en-US"/>
              <a:t>GOFAR provides 3 options for Teachers to create assessment tests.</a:t>
            </a:r>
          </a:p>
        </p:txBody>
      </p:sp>
      <p:graphicFrame>
        <p:nvGraphicFramePr>
          <p:cNvPr id="4" name="Table 3"/>
          <p:cNvGraphicFramePr>
            <a:graphicFrameLocks noGrp="1"/>
          </p:cNvGraphicFramePr>
          <p:nvPr>
            <p:extLst>
              <p:ext uri="{D42A27DB-BD31-4B8C-83A1-F6EECF244321}">
                <p14:modId xmlns:p14="http://schemas.microsoft.com/office/powerpoint/2010/main" val="330634256"/>
              </p:ext>
            </p:extLst>
          </p:nvPr>
        </p:nvGraphicFramePr>
        <p:xfrm>
          <a:off x="1004455" y="2628900"/>
          <a:ext cx="6838208" cy="2565400"/>
        </p:xfrm>
        <a:graphic>
          <a:graphicData uri="http://schemas.openxmlformats.org/drawingml/2006/table">
            <a:tbl>
              <a:tblPr firstRow="1" bandRow="1">
                <a:tableStyleId>{10A1B5D5-9B99-4C35-A422-299274C87663}</a:tableStyleId>
              </a:tblPr>
              <a:tblGrid>
                <a:gridCol w="3124200">
                  <a:extLst>
                    <a:ext uri="{9D8B030D-6E8A-4147-A177-3AD203B41FA5}">
                      <a16:colId xmlns:a16="http://schemas.microsoft.com/office/drawing/2014/main" val="20000"/>
                    </a:ext>
                  </a:extLst>
                </a:gridCol>
                <a:gridCol w="3714008">
                  <a:extLst>
                    <a:ext uri="{9D8B030D-6E8A-4147-A177-3AD203B41FA5}">
                      <a16:colId xmlns:a16="http://schemas.microsoft.com/office/drawing/2014/main" val="20001"/>
                    </a:ext>
                  </a:extLst>
                </a:gridCol>
              </a:tblGrid>
              <a:tr h="370840">
                <a:tc>
                  <a:txBody>
                    <a:bodyPr/>
                    <a:lstStyle/>
                    <a:p>
                      <a:r>
                        <a:rPr lang="en-US"/>
                        <a:t>Option</a:t>
                      </a:r>
                    </a:p>
                  </a:txBody>
                  <a:tcPr/>
                </a:tc>
                <a:tc>
                  <a:txBody>
                    <a:bodyPr/>
                    <a:lstStyle/>
                    <a:p>
                      <a:r>
                        <a:rPr lang="en-US"/>
                        <a:t>Description</a:t>
                      </a:r>
                    </a:p>
                  </a:txBody>
                  <a:tcPr/>
                </a:tc>
                <a:extLst>
                  <a:ext uri="{0D108BD9-81ED-4DB2-BD59-A6C34878D82A}">
                    <a16:rowId xmlns:a16="http://schemas.microsoft.com/office/drawing/2014/main" val="10000"/>
                  </a:ext>
                </a:extLst>
              </a:tr>
              <a:tr h="370840">
                <a:tc>
                  <a:txBody>
                    <a:bodyPr/>
                    <a:lstStyle/>
                    <a:p>
                      <a:r>
                        <a:rPr lang="en-US" dirty="0"/>
                        <a:t>Create a Test using Filters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Enables you to create a test using filter options (i.e.,</a:t>
                      </a:r>
                      <a:r>
                        <a:rPr lang="en-US" baseline="0" dirty="0"/>
                        <a:t> grade, subject, domain, etc.)</a:t>
                      </a:r>
                      <a:r>
                        <a:rPr lang="en-US" dirty="0"/>
                        <a:t>.</a:t>
                      </a:r>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Create a Test using the Cart</a:t>
                      </a:r>
                      <a:endParaRPr lang="en-US" b="1">
                        <a:latin typeface="+mj-lt"/>
                      </a:endParaRPr>
                    </a:p>
                  </a:txBody>
                  <a:tcPr anchor="ctr"/>
                </a:tc>
                <a:tc>
                  <a:txBody>
                    <a:bodyPr/>
                    <a:lstStyle/>
                    <a:p>
                      <a:r>
                        <a:rPr lang="en-US" dirty="0"/>
                        <a:t>Enables</a:t>
                      </a:r>
                      <a:r>
                        <a:rPr lang="en-US" baseline="0" dirty="0"/>
                        <a:t> </a:t>
                      </a:r>
                      <a:r>
                        <a:rPr lang="en-US" dirty="0"/>
                        <a:t>you to add Items and create a test from the items in the cart</a:t>
                      </a:r>
                      <a:r>
                        <a:rPr lang="en-US" baseline="0" dirty="0"/>
                        <a:t>.</a:t>
                      </a:r>
                      <a:endParaRPr lang="en-US" dirty="0"/>
                    </a:p>
                  </a:txBody>
                  <a:tcPr anchor="ctr"/>
                </a:tc>
                <a:extLst>
                  <a:ext uri="{0D108BD9-81ED-4DB2-BD59-A6C34878D82A}">
                    <a16:rowId xmlns:a16="http://schemas.microsoft.com/office/drawing/2014/main" val="10002"/>
                  </a:ext>
                </a:extLst>
              </a:tr>
              <a:tr h="370840">
                <a:tc>
                  <a:txBody>
                    <a:bodyPr/>
                    <a:lstStyle/>
                    <a:p>
                      <a:r>
                        <a:rPr lang="en-US" dirty="0"/>
                        <a:t>Create a Test using the Test</a:t>
                      </a:r>
                      <a:r>
                        <a:rPr lang="en-US" baseline="0" dirty="0"/>
                        <a:t> Creation Tab</a:t>
                      </a:r>
                      <a:endParaRPr lang="en-US" dirty="0"/>
                    </a:p>
                  </a:txBody>
                  <a:tcPr anchor="ctr"/>
                </a:tc>
                <a:tc>
                  <a:txBody>
                    <a:bodyPr/>
                    <a:lstStyle/>
                    <a:p>
                      <a:r>
                        <a:rPr lang="en-US" dirty="0"/>
                        <a:t>Enables you to create a new test.</a:t>
                      </a:r>
                    </a:p>
                  </a:txBody>
                  <a:tcPr anchor="ctr"/>
                </a:tc>
                <a:extLst>
                  <a:ext uri="{0D108BD9-81ED-4DB2-BD59-A6C34878D82A}">
                    <a16:rowId xmlns:a16="http://schemas.microsoft.com/office/drawing/2014/main" val="10003"/>
                  </a:ext>
                </a:extLst>
              </a:tr>
            </a:tbl>
          </a:graphicData>
        </a:graphic>
      </p:graphicFrame>
      <p:sp>
        <p:nvSpPr>
          <p:cNvPr id="2" name="Date Placeholder 1">
            <a:extLst>
              <a:ext uri="{FF2B5EF4-FFF2-40B4-BE49-F238E27FC236}">
                <a16:creationId xmlns:a16="http://schemas.microsoft.com/office/drawing/2014/main" id="{EFBC7FAF-1B95-44C5-83BE-4A53A6BFF816}"/>
              </a:ext>
            </a:extLst>
          </p:cNvPr>
          <p:cNvSpPr>
            <a:spLocks noGrp="1"/>
          </p:cNvSpPr>
          <p:nvPr>
            <p:ph type="dt" sz="half" idx="2"/>
          </p:nvPr>
        </p:nvSpPr>
        <p:spPr/>
        <p:txBody>
          <a:bodyPr/>
          <a:lstStyle/>
          <a:p>
            <a:fld id="{87A46F5C-5D5C-4ABF-9900-744D4A16A0FC}" type="datetime1">
              <a:rPr lang="en-US" smtClean="0"/>
              <a:t>8/14/2018</a:t>
            </a:fld>
            <a:endParaRPr lang="en-US"/>
          </a:p>
        </p:txBody>
      </p:sp>
    </p:spTree>
    <p:extLst>
      <p:ext uri="{BB962C8B-B14F-4D97-AF65-F5344CB8AC3E}">
        <p14:creationId xmlns:p14="http://schemas.microsoft.com/office/powerpoint/2010/main" val="415621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667000"/>
            <a:ext cx="6400800" cy="1752600"/>
          </a:xfrm>
        </p:spPr>
        <p:txBody>
          <a:bodyPr/>
          <a:lstStyle/>
          <a:p>
            <a:pPr eaLnBrk="1" hangingPunct="1"/>
            <a:r>
              <a:rPr lang="en-US" sz="4000" b="1">
                <a:solidFill>
                  <a:srgbClr val="7030A0"/>
                </a:solidFill>
                <a:latin typeface="Verdana" pitchFamily="34" charset="0"/>
              </a:rPr>
              <a:t>Create a Test using Filters</a:t>
            </a:r>
          </a:p>
        </p:txBody>
      </p:sp>
      <p:sp>
        <p:nvSpPr>
          <p:cNvPr id="3" name="Slide Number Placeholder 2"/>
          <p:cNvSpPr>
            <a:spLocks noGrp="1"/>
          </p:cNvSpPr>
          <p:nvPr>
            <p:ph type="sldNum" sz="quarter" idx="4"/>
          </p:nvPr>
        </p:nvSpPr>
        <p:spPr/>
        <p:txBody>
          <a:bodyPr/>
          <a:lstStyle/>
          <a:p>
            <a:fld id="{B63E4CEF-BB1E-48C7-AE93-F39F6AA99AD7}" type="slidenum">
              <a:rPr lang="en-US" smtClean="0"/>
              <a:pPr/>
              <a:t>28</a:t>
            </a:fld>
            <a:endParaRPr lang="en-US"/>
          </a:p>
        </p:txBody>
      </p:sp>
      <p:sp>
        <p:nvSpPr>
          <p:cNvPr id="2" name="Date Placeholder 1">
            <a:extLst>
              <a:ext uri="{FF2B5EF4-FFF2-40B4-BE49-F238E27FC236}">
                <a16:creationId xmlns:a16="http://schemas.microsoft.com/office/drawing/2014/main" id="{8174929C-28FD-4AF8-A766-77DBAE44234F}"/>
              </a:ext>
            </a:extLst>
          </p:cNvPr>
          <p:cNvSpPr>
            <a:spLocks noGrp="1"/>
          </p:cNvSpPr>
          <p:nvPr>
            <p:ph type="dt" sz="half" idx="2"/>
          </p:nvPr>
        </p:nvSpPr>
        <p:spPr/>
        <p:txBody>
          <a:bodyPr/>
          <a:lstStyle/>
          <a:p>
            <a:fld id="{0C1883F9-1936-4049-8525-4F456D9E4125}" type="datetime1">
              <a:rPr lang="en-US" smtClean="0"/>
              <a:t>8/14/2018</a:t>
            </a:fld>
            <a:endParaRPr lang="en-US"/>
          </a:p>
        </p:txBody>
      </p:sp>
    </p:spTree>
    <p:extLst>
      <p:ext uri="{BB962C8B-B14F-4D97-AF65-F5344CB8AC3E}">
        <p14:creationId xmlns:p14="http://schemas.microsoft.com/office/powerpoint/2010/main" val="2549819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012622838"/>
              </p:ext>
            </p:extLst>
          </p:nvPr>
        </p:nvGraphicFramePr>
        <p:xfrm>
          <a:off x="377536" y="2420135"/>
          <a:ext cx="8388927" cy="3678858"/>
        </p:xfrm>
        <a:graphic>
          <a:graphicData uri="http://schemas.openxmlformats.org/drawingml/2006/table">
            <a:tbl>
              <a:tblPr firstRow="1" bandRow="1">
                <a:tableStyleId>{5C22544A-7EE6-4342-B048-85BDC9FD1C3A}</a:tableStyleId>
              </a:tblPr>
              <a:tblGrid>
                <a:gridCol w="3813148">
                  <a:extLst>
                    <a:ext uri="{9D8B030D-6E8A-4147-A177-3AD203B41FA5}">
                      <a16:colId xmlns:a16="http://schemas.microsoft.com/office/drawing/2014/main" val="20000"/>
                    </a:ext>
                  </a:extLst>
                </a:gridCol>
                <a:gridCol w="4575779">
                  <a:extLst>
                    <a:ext uri="{9D8B030D-6E8A-4147-A177-3AD203B41FA5}">
                      <a16:colId xmlns:a16="http://schemas.microsoft.com/office/drawing/2014/main" val="20001"/>
                    </a:ext>
                  </a:extLst>
                </a:gridCol>
              </a:tblGrid>
              <a:tr h="3678858">
                <a:tc>
                  <a:txBody>
                    <a:bodyPr/>
                    <a:lstStyle/>
                    <a:p>
                      <a:pPr marL="457200" indent="-457200">
                        <a:buFont typeface="Wingdings" panose="05000000000000000000" pitchFamily="2" charset="2"/>
                        <a:buChar char="§"/>
                      </a:pPr>
                      <a:r>
                        <a:rPr lang="en-US" sz="1800" b="0" dirty="0">
                          <a:solidFill>
                            <a:schemeClr val="tx1"/>
                          </a:solidFill>
                        </a:rPr>
                        <a:t>Under </a:t>
                      </a:r>
                      <a:r>
                        <a:rPr lang="en-US" sz="1800" b="1" dirty="0">
                          <a:solidFill>
                            <a:schemeClr val="tx1"/>
                          </a:solidFill>
                        </a:rPr>
                        <a:t>Search Filters</a:t>
                      </a:r>
                      <a:r>
                        <a:rPr lang="en-US" sz="1800" b="0" dirty="0">
                          <a:solidFill>
                            <a:schemeClr val="tx1"/>
                          </a:solidFill>
                        </a:rPr>
                        <a:t> in the </a:t>
                      </a:r>
                      <a:r>
                        <a:rPr lang="en-US" sz="1800" b="1" dirty="0">
                          <a:solidFill>
                            <a:schemeClr val="tx1"/>
                          </a:solidFill>
                        </a:rPr>
                        <a:t>Filter Type </a:t>
                      </a:r>
                      <a:r>
                        <a:rPr lang="en-US" sz="1800" b="0" dirty="0">
                          <a:solidFill>
                            <a:schemeClr val="tx1"/>
                          </a:solidFill>
                        </a:rPr>
                        <a:t>row, select an option from the </a:t>
                      </a:r>
                      <a:r>
                        <a:rPr lang="en-US" sz="1800" b="1" dirty="0">
                          <a:solidFill>
                            <a:schemeClr val="tx1"/>
                          </a:solidFill>
                        </a:rPr>
                        <a:t>Filter On </a:t>
                      </a:r>
                      <a:r>
                        <a:rPr lang="en-US" sz="1800" b="0" dirty="0">
                          <a:solidFill>
                            <a:schemeClr val="tx1"/>
                          </a:solidFill>
                        </a:rPr>
                        <a:t>list.</a:t>
                      </a:r>
                    </a:p>
                    <a:p>
                      <a:pPr marL="457200" indent="-457200">
                        <a:buFont typeface="Wingdings" panose="05000000000000000000" pitchFamily="2" charset="2"/>
                        <a:buChar char="§"/>
                      </a:pPr>
                      <a:r>
                        <a:rPr lang="en-US" sz="1800" b="0" dirty="0">
                          <a:solidFill>
                            <a:schemeClr val="tx1"/>
                          </a:solidFill>
                        </a:rPr>
                        <a:t>In the </a:t>
                      </a:r>
                      <a:r>
                        <a:rPr lang="en-US" sz="1800" b="1" dirty="0">
                          <a:solidFill>
                            <a:schemeClr val="tx1"/>
                          </a:solidFill>
                        </a:rPr>
                        <a:t>Item Style </a:t>
                      </a:r>
                      <a:r>
                        <a:rPr lang="en-US" sz="1800" b="0" dirty="0">
                          <a:solidFill>
                            <a:schemeClr val="tx1"/>
                          </a:solidFill>
                        </a:rPr>
                        <a:t>row select the</a:t>
                      </a:r>
                      <a:r>
                        <a:rPr lang="en-US" sz="1800" b="0" baseline="0" dirty="0">
                          <a:solidFill>
                            <a:schemeClr val="tx1"/>
                          </a:solidFill>
                        </a:rPr>
                        <a:t> </a:t>
                      </a:r>
                      <a:r>
                        <a:rPr lang="en-US" sz="1800" b="1" baseline="0" dirty="0">
                          <a:solidFill>
                            <a:schemeClr val="tx1"/>
                          </a:solidFill>
                          <a:hlinkClick r:id="rId3" action="ppaction://hlinksldjump"/>
                        </a:rPr>
                        <a:t>Constructed Response </a:t>
                      </a:r>
                      <a:r>
                        <a:rPr lang="en-US" sz="1800" b="0" baseline="0" dirty="0">
                          <a:solidFill>
                            <a:schemeClr val="tx1"/>
                          </a:solidFill>
                        </a:rPr>
                        <a:t>or</a:t>
                      </a:r>
                      <a:r>
                        <a:rPr lang="en-US" sz="1800" b="1" baseline="0" dirty="0">
                          <a:solidFill>
                            <a:schemeClr val="tx1"/>
                          </a:solidFill>
                        </a:rPr>
                        <a:t> </a:t>
                      </a:r>
                      <a:r>
                        <a:rPr lang="en-US" sz="1800" b="1" dirty="0">
                          <a:solidFill>
                            <a:schemeClr val="tx1"/>
                          </a:solidFill>
                          <a:hlinkClick r:id="rId4" action="ppaction://hlinksldjump"/>
                        </a:rPr>
                        <a:t>Selected</a:t>
                      </a:r>
                      <a:r>
                        <a:rPr lang="en-US" sz="1800" b="1" baseline="0" dirty="0">
                          <a:solidFill>
                            <a:schemeClr val="tx1"/>
                          </a:solidFill>
                          <a:hlinkClick r:id="rId4" action="ppaction://hlinksldjump"/>
                        </a:rPr>
                        <a:t> Response</a:t>
                      </a:r>
                      <a:r>
                        <a:rPr lang="en-US" sz="1800" b="1" dirty="0">
                          <a:solidFill>
                            <a:schemeClr val="tx1"/>
                          </a:solidFill>
                          <a:hlinkClick r:id="rId4" action="ppaction://hlinksldjump"/>
                        </a:rPr>
                        <a:t> </a:t>
                      </a:r>
                      <a:r>
                        <a:rPr lang="en-US" sz="1800" b="0" baseline="0" dirty="0">
                          <a:solidFill>
                            <a:schemeClr val="tx1"/>
                          </a:solidFill>
                        </a:rPr>
                        <a:t>option if you want to filter on the question style.</a:t>
                      </a:r>
                      <a:endParaRPr lang="en-US" sz="1800" b="0" dirty="0">
                        <a:solidFill>
                          <a:schemeClr val="tx1"/>
                        </a:solidFill>
                      </a:endParaRPr>
                    </a:p>
                    <a:p>
                      <a:pPr marL="457200" indent="-457200">
                        <a:buFont typeface="Wingdings" panose="05000000000000000000" pitchFamily="2" charset="2"/>
                        <a:buChar char="§"/>
                      </a:pPr>
                      <a:r>
                        <a:rPr lang="en-US" sz="1800" b="0" dirty="0">
                          <a:solidFill>
                            <a:schemeClr val="tx1"/>
                          </a:solidFill>
                        </a:rPr>
                        <a:t>Click </a:t>
                      </a:r>
                      <a:r>
                        <a:rPr lang="en-US" sz="1800" b="1" dirty="0">
                          <a:solidFill>
                            <a:schemeClr val="tx1"/>
                          </a:solidFill>
                        </a:rPr>
                        <a:t>Search</a:t>
                      </a:r>
                      <a:r>
                        <a:rPr lang="en-US" sz="1800" b="0" dirty="0">
                          <a:solidFill>
                            <a:schemeClr val="tx1"/>
                          </a:solidFill>
                        </a:rPr>
                        <a:t> after selecting the desired filter (s). The available test items appear in the </a:t>
                      </a:r>
                      <a:r>
                        <a:rPr lang="en-US" sz="1800" b="1" dirty="0">
                          <a:solidFill>
                            <a:schemeClr val="tx1"/>
                          </a:solidFill>
                        </a:rPr>
                        <a:t>Search Result</a:t>
                      </a:r>
                      <a:r>
                        <a:rPr lang="en-US" sz="1800" b="0" dirty="0">
                          <a:solidFill>
                            <a:schemeClr val="tx1"/>
                          </a:solidFill>
                        </a:rPr>
                        <a:t> area on the right side of the window.</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098" name="Picture 2"/>
          <p:cNvPicPr>
            <a:picLocks noChangeArrowheads="1"/>
          </p:cNvPicPr>
          <p:nvPr/>
        </p:nvPicPr>
        <p:blipFill rotWithShape="1">
          <a:blip r:embed="rId5">
            <a:extLst>
              <a:ext uri="{28A0092B-C50C-407E-A947-70E740481C1C}">
                <a14:useLocalDpi xmlns:a14="http://schemas.microsoft.com/office/drawing/2010/main" val="0"/>
              </a:ext>
            </a:extLst>
          </a:blip>
          <a:srcRect r="29387"/>
          <a:stretch/>
        </p:blipFill>
        <p:spPr bwMode="auto">
          <a:xfrm>
            <a:off x="4206463" y="2544701"/>
            <a:ext cx="4656643" cy="351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Title 1"/>
          <p:cNvSpPr>
            <a:spLocks noGrp="1"/>
          </p:cNvSpPr>
          <p:nvPr>
            <p:ph type="title"/>
          </p:nvPr>
        </p:nvSpPr>
        <p:spPr>
          <a:xfrm>
            <a:off x="450273" y="152400"/>
            <a:ext cx="5665392" cy="1143000"/>
          </a:xfrm>
        </p:spPr>
        <p:txBody>
          <a:bodyPr>
            <a:normAutofit fontScale="90000"/>
          </a:bodyPr>
          <a:lstStyle/>
          <a:p>
            <a:pPr algn="ctr" eaLnBrk="1" hangingPunct="1"/>
            <a:r>
              <a:rPr lang="en-US"/>
              <a:t>Using Filters to Create a Test</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29</a:t>
            </a:fld>
            <a:endParaRPr lang="en-US"/>
          </a:p>
        </p:txBody>
      </p:sp>
      <p:sp>
        <p:nvSpPr>
          <p:cNvPr id="4" name="TextBox 3"/>
          <p:cNvSpPr txBox="1"/>
          <p:nvPr/>
        </p:nvSpPr>
        <p:spPr>
          <a:xfrm>
            <a:off x="314631" y="1247596"/>
            <a:ext cx="7247417" cy="1200329"/>
          </a:xfrm>
          <a:prstGeom prst="rect">
            <a:avLst/>
          </a:prstGeom>
          <a:noFill/>
        </p:spPr>
        <p:txBody>
          <a:bodyPr wrap="square" rtlCol="0">
            <a:spAutoFit/>
          </a:bodyPr>
          <a:lstStyle/>
          <a:p>
            <a:pPr marL="0" indent="0">
              <a:buNone/>
            </a:pPr>
            <a:r>
              <a:rPr lang="en-US" sz="1800" dirty="0"/>
              <a:t>You can create a student test by selecting items from the question bank to add to the test. You may choose to use the search filter option to regulate the items that you select for the test along with the items that appear in the </a:t>
            </a:r>
            <a:r>
              <a:rPr lang="en-US" sz="1800" b="1" dirty="0"/>
              <a:t>Search Result</a:t>
            </a:r>
            <a:r>
              <a:rPr lang="en-US" sz="1800" dirty="0"/>
              <a:t> area.</a:t>
            </a:r>
          </a:p>
        </p:txBody>
      </p:sp>
      <p:cxnSp>
        <p:nvCxnSpPr>
          <p:cNvPr id="25" name="Straight Arrow Connector 24"/>
          <p:cNvCxnSpPr/>
          <p:nvPr/>
        </p:nvCxnSpPr>
        <p:spPr>
          <a:xfrm>
            <a:off x="4376061" y="5577013"/>
            <a:ext cx="1458676" cy="1996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297174" y="2793889"/>
            <a:ext cx="2542412" cy="3072682"/>
            <a:chOff x="3938340" y="2752725"/>
            <a:chExt cx="2542412" cy="3072682"/>
          </a:xfrm>
        </p:grpSpPr>
        <p:cxnSp>
          <p:nvCxnSpPr>
            <p:cNvPr id="15" name="Straight Arrow Connector 14"/>
            <p:cNvCxnSpPr>
              <a:endCxn id="10" idx="1"/>
            </p:cNvCxnSpPr>
            <p:nvPr/>
          </p:nvCxnSpPr>
          <p:spPr>
            <a:xfrm>
              <a:off x="3938340" y="4101254"/>
              <a:ext cx="600533" cy="9288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97016" y="5570315"/>
              <a:ext cx="380999" cy="255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518507" y="3200152"/>
              <a:ext cx="1173786" cy="762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95799" y="2752725"/>
              <a:ext cx="609601"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871151" y="2752725"/>
              <a:ext cx="609601"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4475242" y="5010150"/>
            <a:ext cx="434493" cy="228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endCxn id="14" idx="1"/>
          </p:cNvCxnSpPr>
          <p:nvPr/>
        </p:nvCxnSpPr>
        <p:spPr>
          <a:xfrm>
            <a:off x="4692488" y="5219099"/>
            <a:ext cx="270037" cy="1046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909735" y="5194722"/>
            <a:ext cx="1458676" cy="439759"/>
          </a:xfrm>
          <a:prstGeom prst="roundRect">
            <a:avLst/>
          </a:prstGeom>
          <a:solidFill>
            <a:schemeClr val="accent3">
              <a:lumMod val="75000"/>
              <a:alpha val="31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962525" y="5213772"/>
            <a:ext cx="771614" cy="219879"/>
          </a:xfrm>
          <a:prstGeom prst="roundRect">
            <a:avLst/>
          </a:prstGeom>
          <a:solidFill>
            <a:srgbClr val="00B050">
              <a:alpha val="25000"/>
            </a:srgb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5977C8D2-E747-4CD3-AFD1-37C0354178DF}"/>
              </a:ext>
            </a:extLst>
          </p:cNvPr>
          <p:cNvSpPr>
            <a:spLocks noGrp="1"/>
          </p:cNvSpPr>
          <p:nvPr>
            <p:ph type="dt" sz="half" idx="2"/>
          </p:nvPr>
        </p:nvSpPr>
        <p:spPr/>
        <p:txBody>
          <a:bodyPr/>
          <a:lstStyle/>
          <a:p>
            <a:fld id="{FD81D115-100C-44C1-9259-FBE1E177462F}" type="datetime1">
              <a:rPr lang="en-US" smtClean="0"/>
              <a:t>8/14/2018</a:t>
            </a:fld>
            <a:endParaRPr lang="en-US"/>
          </a:p>
        </p:txBody>
      </p:sp>
    </p:spTree>
    <p:extLst>
      <p:ext uri="{BB962C8B-B14F-4D97-AF65-F5344CB8AC3E}">
        <p14:creationId xmlns:p14="http://schemas.microsoft.com/office/powerpoint/2010/main" val="334989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GOFAR</a:t>
            </a:r>
          </a:p>
        </p:txBody>
      </p:sp>
      <p:sp>
        <p:nvSpPr>
          <p:cNvPr id="3" name="Content Placeholder 2"/>
          <p:cNvSpPr>
            <a:spLocks noGrp="1"/>
          </p:cNvSpPr>
          <p:nvPr>
            <p:ph idx="1"/>
          </p:nvPr>
        </p:nvSpPr>
        <p:spPr>
          <a:xfrm>
            <a:off x="628650" y="1825625"/>
            <a:ext cx="7886700" cy="4162220"/>
          </a:xfrm>
        </p:spPr>
        <p:txBody>
          <a:bodyPr>
            <a:normAutofit fontScale="70000" lnSpcReduction="20000"/>
          </a:bodyPr>
          <a:lstStyle/>
          <a:p>
            <a:pPr marL="0" indent="0">
              <a:buNone/>
            </a:pPr>
            <a:r>
              <a:rPr lang="en-US" sz="4000" dirty="0"/>
              <a:t>The Georgia Online Formative Assessment Resource (GOFAR) provides the ability for Districts and Schools to assign benchmark and formative test items/tests to students in order to obtain information about student progress and instructional practice. </a:t>
            </a:r>
          </a:p>
          <a:p>
            <a:pPr marL="0" indent="0">
              <a:buNone/>
            </a:pPr>
            <a:endParaRPr lang="en-US" sz="4000" dirty="0"/>
          </a:p>
          <a:p>
            <a:pPr marL="0" indent="0">
              <a:buNone/>
            </a:pPr>
            <a:r>
              <a:rPr lang="en-US" sz="4000" dirty="0"/>
              <a:t>GOFAR allows educators, and their students, to have access to a variety of test items – selected response and constructed response – that are aligned to the State-adopted content standards for Georgia’s elementary, middle, and high schools.</a:t>
            </a:r>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a:p>
        </p:txBody>
      </p:sp>
      <p:sp>
        <p:nvSpPr>
          <p:cNvPr id="4" name="Date Placeholder 3">
            <a:extLst>
              <a:ext uri="{FF2B5EF4-FFF2-40B4-BE49-F238E27FC236}">
                <a16:creationId xmlns:a16="http://schemas.microsoft.com/office/drawing/2014/main" id="{7C90CD56-BE3F-4347-B60A-48D99D474AB8}"/>
              </a:ext>
            </a:extLst>
          </p:cNvPr>
          <p:cNvSpPr>
            <a:spLocks noGrp="1"/>
          </p:cNvSpPr>
          <p:nvPr>
            <p:ph type="dt" sz="half" idx="2"/>
          </p:nvPr>
        </p:nvSpPr>
        <p:spPr/>
        <p:txBody>
          <a:bodyPr/>
          <a:lstStyle/>
          <a:p>
            <a:fld id="{3A6C43F6-A85D-4CDD-ABCD-A93DAD2DB6F8}" type="datetime1">
              <a:rPr lang="en-US" smtClean="0"/>
              <a:t>8/14/2018</a:t>
            </a:fld>
            <a:endParaRPr lang="en-US"/>
          </a:p>
        </p:txBody>
      </p:sp>
    </p:spTree>
    <p:extLst>
      <p:ext uri="{BB962C8B-B14F-4D97-AF65-F5344CB8AC3E}">
        <p14:creationId xmlns:p14="http://schemas.microsoft.com/office/powerpoint/2010/main" val="106731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1" y="2122190"/>
            <a:ext cx="5050589" cy="2696698"/>
          </a:xfrm>
          <a:prstGeom prst="rect">
            <a:avLst/>
          </a:prstGeom>
        </p:spPr>
      </p:pic>
      <p:sp>
        <p:nvSpPr>
          <p:cNvPr id="29697" name="Title 1"/>
          <p:cNvSpPr>
            <a:spLocks noGrp="1"/>
          </p:cNvSpPr>
          <p:nvPr>
            <p:ph type="title"/>
          </p:nvPr>
        </p:nvSpPr>
        <p:spPr>
          <a:xfrm>
            <a:off x="403746" y="349154"/>
            <a:ext cx="6449338" cy="1143000"/>
          </a:xfrm>
        </p:spPr>
        <p:txBody>
          <a:bodyPr>
            <a:normAutofit fontScale="90000"/>
          </a:bodyPr>
          <a:lstStyle/>
          <a:p>
            <a:pPr algn="ctr" eaLnBrk="1" hangingPunct="1"/>
            <a:r>
              <a:rPr lang="en-US" dirty="0"/>
              <a:t>Creating a New Test using Filters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30</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62161344"/>
              </p:ext>
            </p:extLst>
          </p:nvPr>
        </p:nvGraphicFramePr>
        <p:xfrm>
          <a:off x="385550" y="2285904"/>
          <a:ext cx="8372900" cy="3479210"/>
        </p:xfrm>
        <a:graphic>
          <a:graphicData uri="http://schemas.openxmlformats.org/drawingml/2006/table">
            <a:tbl>
              <a:tblPr firstRow="1" bandRow="1">
                <a:tableStyleId>{5C22544A-7EE6-4342-B048-85BDC9FD1C3A}</a:tableStyleId>
              </a:tblPr>
              <a:tblGrid>
                <a:gridCol w="3495756">
                  <a:extLst>
                    <a:ext uri="{9D8B030D-6E8A-4147-A177-3AD203B41FA5}">
                      <a16:colId xmlns:a16="http://schemas.microsoft.com/office/drawing/2014/main" val="20000"/>
                    </a:ext>
                  </a:extLst>
                </a:gridCol>
                <a:gridCol w="4877144">
                  <a:extLst>
                    <a:ext uri="{9D8B030D-6E8A-4147-A177-3AD203B41FA5}">
                      <a16:colId xmlns:a16="http://schemas.microsoft.com/office/drawing/2014/main" val="20001"/>
                    </a:ext>
                  </a:extLst>
                </a:gridCol>
              </a:tblGrid>
              <a:tr h="3479210">
                <a:tc>
                  <a:txBody>
                    <a:bodyPr/>
                    <a:lstStyle/>
                    <a:p>
                      <a:pPr marL="341313" indent="-287338">
                        <a:buFont typeface="Wingdings" pitchFamily="2" charset="2"/>
                        <a:buChar char="§"/>
                      </a:pPr>
                      <a:r>
                        <a:rPr lang="en-US" sz="1800" b="0" dirty="0">
                          <a:solidFill>
                            <a:schemeClr val="tx1"/>
                          </a:solidFill>
                        </a:rPr>
                        <a:t>To create a new test using the filters, in the </a:t>
                      </a:r>
                      <a:r>
                        <a:rPr lang="en-US" sz="1800" b="1" dirty="0">
                          <a:solidFill>
                            <a:schemeClr val="tx1"/>
                          </a:solidFill>
                        </a:rPr>
                        <a:t>Filter On </a:t>
                      </a:r>
                      <a:r>
                        <a:rPr lang="en-US" sz="1800" b="0" dirty="0">
                          <a:solidFill>
                            <a:schemeClr val="tx1"/>
                          </a:solidFill>
                        </a:rPr>
                        <a:t>column select a filter option in the desired row. </a:t>
                      </a:r>
                    </a:p>
                    <a:p>
                      <a:pPr marL="341313" indent="-287338">
                        <a:buFont typeface="Wingdings" pitchFamily="2" charset="2"/>
                        <a:buChar char="§"/>
                      </a:pPr>
                      <a:r>
                        <a:rPr lang="en-US" sz="1800" b="0" dirty="0">
                          <a:solidFill>
                            <a:schemeClr val="tx1"/>
                          </a:solidFill>
                        </a:rPr>
                        <a:t>Click </a:t>
                      </a:r>
                      <a:r>
                        <a:rPr lang="en-US" sz="1800" b="1" dirty="0">
                          <a:solidFill>
                            <a:schemeClr val="tx1"/>
                          </a:solidFill>
                        </a:rPr>
                        <a:t>Add Test with selected filters</a:t>
                      </a:r>
                      <a:r>
                        <a:rPr lang="en-US" sz="1800" b="0" dirty="0">
                          <a:solidFill>
                            <a:schemeClr val="tx1"/>
                          </a:solidFill>
                        </a:rPr>
                        <a:t>. The </a:t>
                      </a:r>
                      <a:r>
                        <a:rPr lang="en-US" sz="1800" b="1" dirty="0">
                          <a:solidFill>
                            <a:schemeClr val="tx1"/>
                          </a:solidFill>
                        </a:rPr>
                        <a:t>Random Test Creation </a:t>
                      </a:r>
                      <a:r>
                        <a:rPr lang="en-US" sz="1800" b="0" dirty="0">
                          <a:solidFill>
                            <a:schemeClr val="tx1"/>
                          </a:solidFill>
                        </a:rPr>
                        <a:t>window appears. </a:t>
                      </a:r>
                    </a:p>
                    <a:p>
                      <a:pPr marL="341313" indent="-287338">
                        <a:buFont typeface="Wingdings" pitchFamily="2" charset="2"/>
                        <a:buChar char="§"/>
                      </a:pPr>
                      <a:r>
                        <a:rPr lang="en-US" sz="1800" b="0" dirty="0">
                          <a:solidFill>
                            <a:schemeClr val="tx1"/>
                          </a:solidFill>
                        </a:rPr>
                        <a:t>Items can also be added using the </a:t>
                      </a:r>
                      <a:r>
                        <a:rPr lang="en-US" sz="1800" b="1" dirty="0">
                          <a:solidFill>
                            <a:schemeClr val="tx1"/>
                          </a:solidFill>
                        </a:rPr>
                        <a:t>Add </a:t>
                      </a:r>
                      <a:r>
                        <a:rPr lang="en-US" sz="1800" b="0" dirty="0">
                          <a:solidFill>
                            <a:schemeClr val="tx1"/>
                          </a:solidFill>
                        </a:rPr>
                        <a:t>buttons </a:t>
                      </a:r>
                    </a:p>
                    <a:p>
                      <a:pPr marL="0" indent="0">
                        <a:buFont typeface="Wingdings" pitchFamily="2" charset="2"/>
                        <a:buNone/>
                      </a:pPr>
                      <a:r>
                        <a:rPr lang="en-US" sz="1800" b="0" dirty="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p:cNvSpPr/>
          <p:nvPr/>
        </p:nvSpPr>
        <p:spPr>
          <a:xfrm>
            <a:off x="3912781" y="2434590"/>
            <a:ext cx="1116419" cy="2228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D9244CD-B876-4557-8FAD-89CA865C8F49}"/>
              </a:ext>
            </a:extLst>
          </p:cNvPr>
          <p:cNvSpPr>
            <a:spLocks noGrp="1"/>
          </p:cNvSpPr>
          <p:nvPr>
            <p:ph type="dt" sz="half" idx="2"/>
          </p:nvPr>
        </p:nvSpPr>
        <p:spPr/>
        <p:txBody>
          <a:bodyPr/>
          <a:lstStyle/>
          <a:p>
            <a:fld id="{B15BA544-235C-4CA5-B2A0-1D1A63DBB19D}" type="datetime1">
              <a:rPr lang="en-US" smtClean="0"/>
              <a:t>8/14/2018</a:t>
            </a:fld>
            <a:endParaRPr lang="en-US"/>
          </a:p>
        </p:txBody>
      </p:sp>
    </p:spTree>
    <p:extLst>
      <p:ext uri="{BB962C8B-B14F-4D97-AF65-F5344CB8AC3E}">
        <p14:creationId xmlns:p14="http://schemas.microsoft.com/office/powerpoint/2010/main" val="3817350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1000" y="228600"/>
            <a:ext cx="6550742" cy="1143000"/>
          </a:xfrm>
        </p:spPr>
        <p:txBody>
          <a:bodyPr>
            <a:normAutofit fontScale="90000"/>
          </a:bodyPr>
          <a:lstStyle/>
          <a:p>
            <a:pPr algn="ctr" eaLnBrk="1" hangingPunct="1"/>
            <a:r>
              <a:rPr lang="en-US"/>
              <a:t>Test Creation – </a:t>
            </a:r>
            <a:br>
              <a:rPr lang="en-US"/>
            </a:br>
            <a:r>
              <a:rPr lang="en-US"/>
              <a:t>Test Detail</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31</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43951359"/>
              </p:ext>
            </p:extLst>
          </p:nvPr>
        </p:nvGraphicFramePr>
        <p:xfrm>
          <a:off x="304800" y="1524000"/>
          <a:ext cx="8382000" cy="4419600"/>
        </p:xfrm>
        <a:graphic>
          <a:graphicData uri="http://schemas.openxmlformats.org/drawingml/2006/table">
            <a:tbl>
              <a:tblPr firstRow="1" bandRow="1">
                <a:tableStyleId>{5C22544A-7EE6-4342-B048-85BDC9FD1C3A}</a:tableStyleId>
              </a:tblPr>
              <a:tblGrid>
                <a:gridCol w="3495756">
                  <a:extLst>
                    <a:ext uri="{9D8B030D-6E8A-4147-A177-3AD203B41FA5}">
                      <a16:colId xmlns:a16="http://schemas.microsoft.com/office/drawing/2014/main" val="20000"/>
                    </a:ext>
                  </a:extLst>
                </a:gridCol>
                <a:gridCol w="4886244">
                  <a:extLst>
                    <a:ext uri="{9D8B030D-6E8A-4147-A177-3AD203B41FA5}">
                      <a16:colId xmlns:a16="http://schemas.microsoft.com/office/drawing/2014/main" val="20001"/>
                    </a:ext>
                  </a:extLst>
                </a:gridCol>
              </a:tblGrid>
              <a:tr h="4419600">
                <a:tc>
                  <a:txBody>
                    <a:bodyPr/>
                    <a:lstStyle/>
                    <a:p>
                      <a:pPr marL="457200" indent="-457200">
                        <a:buFont typeface="Wingdings" pitchFamily="2" charset="2"/>
                        <a:buChar char="§"/>
                      </a:pPr>
                      <a:r>
                        <a:rPr lang="en-US" sz="1600" b="0" dirty="0">
                          <a:solidFill>
                            <a:schemeClr val="tx1"/>
                          </a:solidFill>
                        </a:rPr>
                        <a:t>In</a:t>
                      </a:r>
                      <a:r>
                        <a:rPr lang="en-US" sz="1600" b="0" baseline="0" dirty="0">
                          <a:solidFill>
                            <a:schemeClr val="tx1"/>
                          </a:solidFill>
                        </a:rPr>
                        <a:t> the </a:t>
                      </a:r>
                      <a:r>
                        <a:rPr lang="en-US" sz="1600" b="1" baseline="0" dirty="0">
                          <a:solidFill>
                            <a:schemeClr val="tx1"/>
                          </a:solidFill>
                        </a:rPr>
                        <a:t>Test Detail </a:t>
                      </a:r>
                      <a:r>
                        <a:rPr lang="en-US" sz="1600" b="0" baseline="0" dirty="0">
                          <a:solidFill>
                            <a:schemeClr val="tx1"/>
                          </a:solidFill>
                        </a:rPr>
                        <a:t>tab, under </a:t>
                      </a:r>
                      <a:r>
                        <a:rPr lang="en-US" sz="1600" b="1" baseline="0" dirty="0">
                          <a:solidFill>
                            <a:schemeClr val="tx1"/>
                          </a:solidFill>
                        </a:rPr>
                        <a:t>Title</a:t>
                      </a:r>
                      <a:r>
                        <a:rPr lang="en-US" sz="1600" b="0" baseline="0" dirty="0">
                          <a:solidFill>
                            <a:schemeClr val="tx1"/>
                          </a:solidFill>
                        </a:rPr>
                        <a:t> enter a name for the test.</a:t>
                      </a:r>
                    </a:p>
                    <a:p>
                      <a:pPr marL="457200" indent="-457200">
                        <a:buFont typeface="Wingdings" pitchFamily="2" charset="2"/>
                        <a:buChar char="§"/>
                      </a:pPr>
                      <a:r>
                        <a:rPr lang="en-US" sz="1600" b="0" baseline="0" dirty="0">
                          <a:solidFill>
                            <a:schemeClr val="tx1"/>
                          </a:solidFill>
                        </a:rPr>
                        <a:t>Select the desired option from the </a:t>
                      </a:r>
                      <a:r>
                        <a:rPr lang="en-US" sz="1600" b="1" baseline="0" dirty="0">
                          <a:solidFill>
                            <a:schemeClr val="tx1"/>
                          </a:solidFill>
                        </a:rPr>
                        <a:t>Student Navigation </a:t>
                      </a:r>
                      <a:r>
                        <a:rPr lang="en-US" sz="1600" b="0" baseline="0" dirty="0">
                          <a:solidFill>
                            <a:schemeClr val="tx1"/>
                          </a:solidFill>
                        </a:rPr>
                        <a:t>box.</a:t>
                      </a:r>
                    </a:p>
                    <a:p>
                      <a:pPr marL="457200" indent="-457200">
                        <a:buFont typeface="Wingdings" pitchFamily="2" charset="2"/>
                        <a:buChar char="§"/>
                      </a:pPr>
                      <a:r>
                        <a:rPr lang="en-US" sz="1600" b="0" baseline="0" dirty="0">
                          <a:solidFill>
                            <a:schemeClr val="tx1"/>
                          </a:solidFill>
                        </a:rPr>
                        <a:t>Under </a:t>
                      </a:r>
                      <a:r>
                        <a:rPr lang="en-US" sz="1600" b="1" baseline="0" dirty="0">
                          <a:solidFill>
                            <a:schemeClr val="tx1"/>
                          </a:solidFill>
                        </a:rPr>
                        <a:t>Number of Questions enter the number of questions or </a:t>
                      </a:r>
                      <a:r>
                        <a:rPr lang="en-US" sz="1600" b="0" baseline="0" dirty="0">
                          <a:solidFill>
                            <a:schemeClr val="tx1"/>
                          </a:solidFill>
                        </a:rPr>
                        <a:t>use the up / down arrows to select the desired number of questions to include.</a:t>
                      </a:r>
                    </a:p>
                    <a:p>
                      <a:pPr marL="457200" indent="-457200">
                        <a:buFont typeface="Wingdings" pitchFamily="2" charset="2"/>
                        <a:buChar char="§"/>
                      </a:pPr>
                      <a:r>
                        <a:rPr lang="en-US" sz="1600" b="0" baseline="0" dirty="0">
                          <a:solidFill>
                            <a:schemeClr val="tx1"/>
                          </a:solidFill>
                        </a:rPr>
                        <a:t>Select the </a:t>
                      </a:r>
                      <a:r>
                        <a:rPr lang="en-US" sz="1600" b="1" baseline="0" dirty="0">
                          <a:solidFill>
                            <a:schemeClr val="tx1"/>
                          </a:solidFill>
                        </a:rPr>
                        <a:t>Avoid Previously used questions </a:t>
                      </a:r>
                      <a:r>
                        <a:rPr lang="en-US" sz="1600" b="0" baseline="0" dirty="0">
                          <a:solidFill>
                            <a:schemeClr val="tx1"/>
                          </a:solidFill>
                        </a:rPr>
                        <a:t>option to avoid duplication of questions in the test.</a:t>
                      </a:r>
                    </a:p>
                    <a:p>
                      <a:pPr marL="395288" indent="-341313">
                        <a:buFont typeface="Wingdings" pitchFamily="2" charset="2"/>
                        <a:buChar char="§"/>
                      </a:pPr>
                      <a:r>
                        <a:rPr lang="en-US" sz="1600" b="0" baseline="0" dirty="0">
                          <a:solidFill>
                            <a:schemeClr val="tx1"/>
                          </a:solidFill>
                        </a:rPr>
                        <a:t>Click </a:t>
                      </a:r>
                      <a:r>
                        <a:rPr lang="en-US" sz="1600" b="1" baseline="0" dirty="0">
                          <a:solidFill>
                            <a:schemeClr val="tx1"/>
                          </a:solidFill>
                        </a:rPr>
                        <a:t>Save</a:t>
                      </a:r>
                      <a:r>
                        <a:rPr lang="en-US" sz="1600" b="0" baseline="0" dirty="0">
                          <a:solidFill>
                            <a:schemeClr val="tx1"/>
                          </a:solidFill>
                        </a:rPr>
                        <a:t> to save the test. The </a:t>
                      </a:r>
                      <a:r>
                        <a:rPr lang="en-US" sz="1600" b="1" baseline="0" dirty="0">
                          <a:solidFill>
                            <a:schemeClr val="tx1"/>
                          </a:solidFill>
                        </a:rPr>
                        <a:t>Random Test Creation </a:t>
                      </a:r>
                      <a:r>
                        <a:rPr lang="en-US" sz="1600" b="0" baseline="0" dirty="0">
                          <a:solidFill>
                            <a:schemeClr val="tx1"/>
                          </a:solidFill>
                        </a:rPr>
                        <a:t>window appears with additional test creation options. </a:t>
                      </a:r>
                      <a:endParaRPr lang="en-US"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5" name="Group 4"/>
          <p:cNvGrpSpPr/>
          <p:nvPr/>
        </p:nvGrpSpPr>
        <p:grpSpPr>
          <a:xfrm>
            <a:off x="4267199" y="1450975"/>
            <a:ext cx="4343400" cy="2457450"/>
            <a:chOff x="4143432" y="1676400"/>
            <a:chExt cx="4343400" cy="24574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432" y="1676400"/>
              <a:ext cx="4343400" cy="2457450"/>
            </a:xfrm>
            <a:prstGeom prst="rect">
              <a:avLst/>
            </a:prstGeom>
          </p:spPr>
        </p:pic>
        <p:sp>
          <p:nvSpPr>
            <p:cNvPr id="17" name="Rectangle 16"/>
            <p:cNvSpPr/>
            <p:nvPr/>
          </p:nvSpPr>
          <p:spPr>
            <a:xfrm>
              <a:off x="4267199" y="2133600"/>
              <a:ext cx="762001" cy="408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8"/>
          <p:cNvGraphicFramePr>
            <a:graphicFrameLocks noGrp="1"/>
          </p:cNvGraphicFramePr>
          <p:nvPr>
            <p:extLst>
              <p:ext uri="{D42A27DB-BD31-4B8C-83A1-F6EECF244321}">
                <p14:modId xmlns:p14="http://schemas.microsoft.com/office/powerpoint/2010/main" val="2926152438"/>
              </p:ext>
            </p:extLst>
          </p:nvPr>
        </p:nvGraphicFramePr>
        <p:xfrm>
          <a:off x="4267199" y="4114800"/>
          <a:ext cx="4038601" cy="1808782"/>
        </p:xfrm>
        <a:graphic>
          <a:graphicData uri="http://schemas.openxmlformats.org/drawingml/2006/table">
            <a:tbl>
              <a:tblPr firstRow="1" bandRow="1">
                <a:tableStyleId>{5940675A-B579-460E-94D1-54222C63F5DA}</a:tableStyleId>
              </a:tblPr>
              <a:tblGrid>
                <a:gridCol w="751368">
                  <a:extLst>
                    <a:ext uri="{9D8B030D-6E8A-4147-A177-3AD203B41FA5}">
                      <a16:colId xmlns:a16="http://schemas.microsoft.com/office/drawing/2014/main" val="20000"/>
                    </a:ext>
                  </a:extLst>
                </a:gridCol>
                <a:gridCol w="3287233">
                  <a:extLst>
                    <a:ext uri="{9D8B030D-6E8A-4147-A177-3AD203B41FA5}">
                      <a16:colId xmlns:a16="http://schemas.microsoft.com/office/drawing/2014/main" val="20001"/>
                    </a:ext>
                  </a:extLst>
                </a:gridCol>
              </a:tblGrid>
              <a:tr h="363711">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a:t>Student Navigation</a:t>
                      </a:r>
                      <a:r>
                        <a:rPr lang="en-US" sz="1600" b="1" baseline="0"/>
                        <a:t> </a:t>
                      </a:r>
                      <a:r>
                        <a:rPr lang="en-US" sz="1600" baseline="0"/>
                        <a:t>options are:</a:t>
                      </a:r>
                      <a:r>
                        <a:rPr lang="en-US" sz="160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4302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a:t>No Skipping </a:t>
                      </a:r>
                      <a:r>
                        <a:rPr lang="en-US" sz="1400"/>
                        <a:t>– Student must</a:t>
                      </a:r>
                      <a:r>
                        <a:rPr lang="en-US" sz="1400" baseline="0"/>
                        <a:t> answer question before further navigation is allowed (previous / forward).</a:t>
                      </a:r>
                      <a:endParaRPr lang="en-US" sz="1400"/>
                    </a:p>
                    <a:p>
                      <a:r>
                        <a:rPr lang="en-US" sz="1400" b="1"/>
                        <a:t>Able to Skip </a:t>
                      </a:r>
                      <a:r>
                        <a:rPr lang="en-US" sz="1400"/>
                        <a:t>– Student has the option to continue</a:t>
                      </a:r>
                      <a:r>
                        <a:rPr lang="en-US" sz="1400" baseline="0"/>
                        <a:t> navigation in the test (previous / forward).</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9034" y="4169901"/>
            <a:ext cx="515721" cy="386293"/>
          </a:xfrm>
          <a:prstGeom prst="rect">
            <a:avLst/>
          </a:prstGeom>
        </p:spPr>
      </p:pic>
      <p:sp>
        <p:nvSpPr>
          <p:cNvPr id="2" name="Date Placeholder 1">
            <a:extLst>
              <a:ext uri="{FF2B5EF4-FFF2-40B4-BE49-F238E27FC236}">
                <a16:creationId xmlns:a16="http://schemas.microsoft.com/office/drawing/2014/main" id="{2B64DE9B-E2B8-4DD9-8A8B-B6A8DAA1A26C}"/>
              </a:ext>
            </a:extLst>
          </p:cNvPr>
          <p:cNvSpPr>
            <a:spLocks noGrp="1"/>
          </p:cNvSpPr>
          <p:nvPr>
            <p:ph type="dt" sz="half" idx="2"/>
          </p:nvPr>
        </p:nvSpPr>
        <p:spPr/>
        <p:txBody>
          <a:bodyPr/>
          <a:lstStyle/>
          <a:p>
            <a:fld id="{EB2BB6BB-FA1E-454D-B4B1-A949F1E1E4EA}" type="datetime1">
              <a:rPr lang="en-US" smtClean="0"/>
              <a:t>8/14/2018</a:t>
            </a:fld>
            <a:endParaRPr lang="en-US"/>
          </a:p>
        </p:txBody>
      </p:sp>
    </p:spTree>
    <p:extLst>
      <p:ext uri="{BB962C8B-B14F-4D97-AF65-F5344CB8AC3E}">
        <p14:creationId xmlns:p14="http://schemas.microsoft.com/office/powerpoint/2010/main" val="859800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03746" y="349154"/>
            <a:ext cx="6459170" cy="1143000"/>
          </a:xfrm>
        </p:spPr>
        <p:txBody>
          <a:bodyPr>
            <a:normAutofit fontScale="90000"/>
          </a:bodyPr>
          <a:lstStyle/>
          <a:p>
            <a:pPr algn="ctr" eaLnBrk="1" hangingPunct="1"/>
            <a:r>
              <a:rPr lang="en-US"/>
              <a:t>Test Creation – </a:t>
            </a:r>
            <a:br>
              <a:rPr lang="en-US"/>
            </a:br>
            <a:r>
              <a:rPr lang="en-US"/>
              <a:t>Test Attributes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32</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2604956"/>
              </p:ext>
            </p:extLst>
          </p:nvPr>
        </p:nvGraphicFramePr>
        <p:xfrm>
          <a:off x="271249" y="1752600"/>
          <a:ext cx="8372900" cy="3986894"/>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5096300">
                  <a:extLst>
                    <a:ext uri="{9D8B030D-6E8A-4147-A177-3AD203B41FA5}">
                      <a16:colId xmlns:a16="http://schemas.microsoft.com/office/drawing/2014/main" val="20001"/>
                    </a:ext>
                  </a:extLst>
                </a:gridCol>
              </a:tblGrid>
              <a:tr h="3986894">
                <a:tc>
                  <a:txBody>
                    <a:bodyPr/>
                    <a:lstStyle/>
                    <a:p>
                      <a:pPr marL="341313" indent="-287338">
                        <a:buFont typeface="Wingdings" pitchFamily="2" charset="2"/>
                        <a:buChar char="§"/>
                      </a:pPr>
                      <a:r>
                        <a:rPr lang="en-US" sz="1800" b="0" dirty="0">
                          <a:solidFill>
                            <a:schemeClr val="tx1"/>
                          </a:solidFill>
                        </a:rPr>
                        <a:t>The </a:t>
                      </a:r>
                      <a:r>
                        <a:rPr lang="en-US" sz="1800" b="1" dirty="0">
                          <a:solidFill>
                            <a:schemeClr val="tx1"/>
                          </a:solidFill>
                        </a:rPr>
                        <a:t>Test Attributes </a:t>
                      </a:r>
                      <a:r>
                        <a:rPr lang="en-US" sz="1800" b="0" dirty="0">
                          <a:solidFill>
                            <a:schemeClr val="tx1"/>
                          </a:solidFill>
                        </a:rPr>
                        <a:t>tab contains the default values selected for the test.</a:t>
                      </a:r>
                    </a:p>
                    <a:p>
                      <a:pPr marL="341313" indent="-287338">
                        <a:buFont typeface="Wingdings" pitchFamily="2" charset="2"/>
                        <a:buChar char="§"/>
                      </a:pPr>
                      <a:r>
                        <a:rPr lang="en-US" sz="1800" b="0" baseline="0" dirty="0">
                          <a:solidFill>
                            <a:schemeClr val="tx1"/>
                          </a:solidFill>
                        </a:rPr>
                        <a:t>Select the </a:t>
                      </a:r>
                      <a:r>
                        <a:rPr lang="en-US" sz="1800" b="1" baseline="0" dirty="0">
                          <a:solidFill>
                            <a:schemeClr val="tx1"/>
                          </a:solidFill>
                        </a:rPr>
                        <a:t>Test Detail </a:t>
                      </a:r>
                      <a:r>
                        <a:rPr lang="en-US" sz="1800" b="0" baseline="0" dirty="0">
                          <a:solidFill>
                            <a:schemeClr val="tx1"/>
                          </a:solidFill>
                        </a:rPr>
                        <a:t>tab to save the test.</a:t>
                      </a:r>
                      <a:r>
                        <a:rPr lang="en-US" sz="1800" b="0" dirty="0">
                          <a:solidFill>
                            <a:schemeClr val="tx1"/>
                          </a:solidFill>
                        </a:rPr>
                        <a:t> </a:t>
                      </a:r>
                    </a:p>
                    <a:p>
                      <a:pPr marL="341313" marR="0" indent="-28733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baseline="0" dirty="0">
                          <a:solidFill>
                            <a:schemeClr val="tx1"/>
                          </a:solidFill>
                          <a:hlinkClick r:id="rId3" action="ppaction://hlinksldjump"/>
                        </a:rPr>
                        <a:t>The Random Test Creation </a:t>
                      </a:r>
                      <a:r>
                        <a:rPr lang="en-US" sz="1800" b="0" baseline="0" dirty="0">
                          <a:solidFill>
                            <a:schemeClr val="tx1"/>
                          </a:solidFill>
                        </a:rPr>
                        <a:t>window appears after the test is saved, providing additional test creation options. </a:t>
                      </a:r>
                      <a:endParaRPr lang="en-US" sz="1800" b="0" dirty="0">
                        <a:solidFill>
                          <a:schemeClr val="tx1"/>
                        </a:solidFill>
                      </a:endParaRPr>
                    </a:p>
                    <a:p>
                      <a:pPr marL="341313" indent="-287338">
                        <a:buFont typeface="Wingdings" pitchFamily="2" charset="2"/>
                        <a:buChar char="§"/>
                      </a:pP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 name="Group 1"/>
          <p:cNvGrpSpPr>
            <a:grpSpLocks noChangeAspect="1"/>
          </p:cNvGrpSpPr>
          <p:nvPr/>
        </p:nvGrpSpPr>
        <p:grpSpPr>
          <a:xfrm>
            <a:off x="3733798" y="1752600"/>
            <a:ext cx="5221250" cy="2954867"/>
            <a:chOff x="3733800" y="1676400"/>
            <a:chExt cx="4824413" cy="3810000"/>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676400"/>
              <a:ext cx="4824413" cy="381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4114800" y="1752600"/>
              <a:ext cx="685801" cy="4193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0B5653CD-B0BC-4E88-8140-66D19350B2EA}"/>
              </a:ext>
            </a:extLst>
          </p:cNvPr>
          <p:cNvSpPr>
            <a:spLocks noGrp="1"/>
          </p:cNvSpPr>
          <p:nvPr>
            <p:ph type="dt" sz="half" idx="2"/>
          </p:nvPr>
        </p:nvSpPr>
        <p:spPr/>
        <p:txBody>
          <a:bodyPr/>
          <a:lstStyle/>
          <a:p>
            <a:fld id="{2EF7337D-673F-4B13-ABF3-4C9C07633BC9}" type="datetime1">
              <a:rPr lang="en-US" smtClean="0"/>
              <a:t>8/14/2018</a:t>
            </a:fld>
            <a:endParaRPr lang="en-US"/>
          </a:p>
        </p:txBody>
      </p:sp>
    </p:spTree>
    <p:extLst>
      <p:ext uri="{BB962C8B-B14F-4D97-AF65-F5344CB8AC3E}">
        <p14:creationId xmlns:p14="http://schemas.microsoft.com/office/powerpoint/2010/main" val="2145817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103" b="33217"/>
          <a:stretch/>
        </p:blipFill>
        <p:spPr bwMode="auto">
          <a:xfrm>
            <a:off x="8467" y="2579109"/>
            <a:ext cx="9045676" cy="31601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9697" name="Title 1"/>
          <p:cNvSpPr>
            <a:spLocks noGrp="1"/>
          </p:cNvSpPr>
          <p:nvPr>
            <p:ph type="title"/>
          </p:nvPr>
        </p:nvSpPr>
        <p:spPr>
          <a:xfrm>
            <a:off x="98324" y="349154"/>
            <a:ext cx="6971070" cy="1143000"/>
          </a:xfrm>
        </p:spPr>
        <p:txBody>
          <a:bodyPr>
            <a:normAutofit fontScale="90000"/>
          </a:bodyPr>
          <a:lstStyle/>
          <a:p>
            <a:pPr algn="ctr" eaLnBrk="1" hangingPunct="1"/>
            <a:r>
              <a:rPr lang="en-US"/>
              <a:t>Test Creation Test Detail Tab Creation Options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33</a:t>
            </a:fld>
            <a:endParaRPr lang="en-US"/>
          </a:p>
        </p:txBody>
      </p:sp>
      <p:sp>
        <p:nvSpPr>
          <p:cNvPr id="11" name="TextBox 10"/>
          <p:cNvSpPr txBox="1"/>
          <p:nvPr/>
        </p:nvSpPr>
        <p:spPr>
          <a:xfrm>
            <a:off x="652078" y="1533099"/>
            <a:ext cx="6929252" cy="923330"/>
          </a:xfrm>
          <a:prstGeom prst="rect">
            <a:avLst/>
          </a:prstGeom>
          <a:noFill/>
        </p:spPr>
        <p:txBody>
          <a:bodyPr wrap="square" rtlCol="0">
            <a:spAutoFit/>
          </a:bodyPr>
          <a:lstStyle/>
          <a:p>
            <a:pPr marL="0" indent="0">
              <a:buNone/>
            </a:pPr>
            <a:r>
              <a:rPr lang="en-US" sz="1800" dirty="0"/>
              <a:t>Upon completion of creating and saving the details for the new test, you are provided with additional test creation options. See the next 2 slides for further details on working in the </a:t>
            </a:r>
            <a:r>
              <a:rPr lang="en-US" sz="1800" b="1" dirty="0"/>
              <a:t>Test Detail </a:t>
            </a:r>
            <a:r>
              <a:rPr lang="en-US" sz="1800" dirty="0"/>
              <a:t>tab.</a:t>
            </a:r>
          </a:p>
        </p:txBody>
      </p:sp>
      <p:sp>
        <p:nvSpPr>
          <p:cNvPr id="2" name="Date Placeholder 1">
            <a:extLst>
              <a:ext uri="{FF2B5EF4-FFF2-40B4-BE49-F238E27FC236}">
                <a16:creationId xmlns:a16="http://schemas.microsoft.com/office/drawing/2014/main" id="{7A43C7BC-E47D-4AD7-8980-205F94F2DE40}"/>
              </a:ext>
            </a:extLst>
          </p:cNvPr>
          <p:cNvSpPr>
            <a:spLocks noGrp="1"/>
          </p:cNvSpPr>
          <p:nvPr>
            <p:ph type="dt" sz="half" idx="2"/>
          </p:nvPr>
        </p:nvSpPr>
        <p:spPr/>
        <p:txBody>
          <a:bodyPr/>
          <a:lstStyle/>
          <a:p>
            <a:fld id="{EED52922-DD1A-4572-A141-C3FEE73BFE18}" type="datetime1">
              <a:rPr lang="en-US" smtClean="0"/>
              <a:t>8/14/2018</a:t>
            </a:fld>
            <a:endParaRPr lang="en-US"/>
          </a:p>
        </p:txBody>
      </p:sp>
    </p:spTree>
    <p:extLst>
      <p:ext uri="{BB962C8B-B14F-4D97-AF65-F5344CB8AC3E}">
        <p14:creationId xmlns:p14="http://schemas.microsoft.com/office/powerpoint/2010/main" val="3225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08155" y="349154"/>
            <a:ext cx="7020232" cy="1143000"/>
          </a:xfrm>
        </p:spPr>
        <p:txBody>
          <a:bodyPr>
            <a:normAutofit fontScale="90000"/>
          </a:bodyPr>
          <a:lstStyle/>
          <a:p>
            <a:pPr algn="ctr" eaLnBrk="1" hangingPunct="1"/>
            <a:r>
              <a:rPr lang="en-US"/>
              <a:t>Test Creation Test Score (Range) Definition</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34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828158"/>
              </p:ext>
            </p:extLst>
          </p:nvPr>
        </p:nvGraphicFramePr>
        <p:xfrm>
          <a:off x="385551" y="2362201"/>
          <a:ext cx="8372900" cy="3614214"/>
        </p:xfrm>
        <a:graphic>
          <a:graphicData uri="http://schemas.openxmlformats.org/drawingml/2006/table">
            <a:tbl>
              <a:tblPr firstRow="1" bandRow="1">
                <a:tableStyleId>{5C22544A-7EE6-4342-B048-85BDC9FD1C3A}</a:tableStyleId>
              </a:tblPr>
              <a:tblGrid>
                <a:gridCol w="3495756">
                  <a:extLst>
                    <a:ext uri="{9D8B030D-6E8A-4147-A177-3AD203B41FA5}">
                      <a16:colId xmlns:a16="http://schemas.microsoft.com/office/drawing/2014/main" val="20000"/>
                    </a:ext>
                  </a:extLst>
                </a:gridCol>
                <a:gridCol w="4877144">
                  <a:extLst>
                    <a:ext uri="{9D8B030D-6E8A-4147-A177-3AD203B41FA5}">
                      <a16:colId xmlns:a16="http://schemas.microsoft.com/office/drawing/2014/main" val="20001"/>
                    </a:ext>
                  </a:extLst>
                </a:gridCol>
              </a:tblGrid>
              <a:tr h="3614214">
                <a:tc>
                  <a:txBody>
                    <a:bodyPr/>
                    <a:lstStyle/>
                    <a:p>
                      <a:pPr marL="341313" indent="-287338">
                        <a:buFont typeface="Wingdings" pitchFamily="2" charset="2"/>
                        <a:buChar char="§"/>
                      </a:pPr>
                      <a:r>
                        <a:rPr lang="en-US" sz="1800" b="0" dirty="0">
                          <a:solidFill>
                            <a:schemeClr val="tx1"/>
                          </a:solidFill>
                        </a:rPr>
                        <a:t>To</a:t>
                      </a:r>
                      <a:r>
                        <a:rPr lang="en-US" sz="1800" b="0" baseline="0" dirty="0">
                          <a:solidFill>
                            <a:schemeClr val="tx1"/>
                          </a:solidFill>
                        </a:rPr>
                        <a:t> modify the range definitions, click </a:t>
                      </a:r>
                      <a:r>
                        <a:rPr lang="en-US" sz="1800" b="1" baseline="0" dirty="0">
                          <a:solidFill>
                            <a:schemeClr val="tx1"/>
                          </a:solidFill>
                        </a:rPr>
                        <a:t>Edit</a:t>
                      </a:r>
                      <a:r>
                        <a:rPr lang="en-US" sz="1800" b="0" baseline="0" dirty="0">
                          <a:solidFill>
                            <a:schemeClr val="tx1"/>
                          </a:solidFill>
                        </a:rPr>
                        <a:t>. The </a:t>
                      </a:r>
                      <a:r>
                        <a:rPr lang="en-US" sz="1800" b="1" baseline="0" dirty="0">
                          <a:solidFill>
                            <a:schemeClr val="tx1"/>
                          </a:solidFill>
                        </a:rPr>
                        <a:t>Add / Edit Definition </a:t>
                      </a:r>
                      <a:r>
                        <a:rPr lang="en-US" sz="1800" b="0" baseline="0" dirty="0">
                          <a:solidFill>
                            <a:schemeClr val="tx1"/>
                          </a:solidFill>
                        </a:rPr>
                        <a:t>dialog box appears.</a:t>
                      </a:r>
                    </a:p>
                    <a:p>
                      <a:pPr marL="53975" indent="0">
                        <a:buFont typeface="Wingdings" pitchFamily="2" charset="2"/>
                        <a:buNone/>
                      </a:pPr>
                      <a:endParaRPr lang="en-US" sz="1800" b="0" baseline="0" dirty="0">
                        <a:solidFill>
                          <a:schemeClr val="tx1"/>
                        </a:solidFill>
                      </a:endParaRPr>
                    </a:p>
                    <a:p>
                      <a:pPr marL="53975" indent="0">
                        <a:buFont typeface="Wingdings" pitchFamily="2" charset="2"/>
                        <a:buNone/>
                      </a:pP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533400" y="1654629"/>
            <a:ext cx="6929252" cy="646331"/>
          </a:xfrm>
          <a:prstGeom prst="rect">
            <a:avLst/>
          </a:prstGeom>
          <a:noFill/>
        </p:spPr>
        <p:txBody>
          <a:bodyPr wrap="square" rtlCol="0">
            <a:spAutoFit/>
          </a:bodyPr>
          <a:lstStyle/>
          <a:p>
            <a:pPr marL="53975"/>
            <a:r>
              <a:rPr lang="en-US" sz="1800" dirty="0"/>
              <a:t>The </a:t>
            </a:r>
            <a:r>
              <a:rPr lang="en-US" sz="1800" b="1" dirty="0"/>
              <a:t>Test Score (Range) Definition </a:t>
            </a:r>
            <a:r>
              <a:rPr lang="en-US" sz="1800" dirty="0"/>
              <a:t>tab provides the option to modify the student test score range objectives.</a:t>
            </a:r>
          </a:p>
        </p:txBody>
      </p:sp>
      <p:grpSp>
        <p:nvGrpSpPr>
          <p:cNvPr id="5" name="Group 4"/>
          <p:cNvGrpSpPr/>
          <p:nvPr/>
        </p:nvGrpSpPr>
        <p:grpSpPr>
          <a:xfrm>
            <a:off x="2891229" y="3262787"/>
            <a:ext cx="6317712" cy="3583675"/>
            <a:chOff x="3881438" y="2188935"/>
            <a:chExt cx="4572010" cy="358367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438" y="2188935"/>
              <a:ext cx="4572010" cy="3583675"/>
            </a:xfrm>
            <a:prstGeom prst="rect">
              <a:avLst/>
            </a:prstGeom>
            <a:ln>
              <a:solidFill>
                <a:schemeClr val="tx1"/>
              </a:solidFill>
            </a:ln>
          </p:spPr>
        </p:pic>
        <p:sp>
          <p:nvSpPr>
            <p:cNvPr id="11" name="Rectangle 10"/>
            <p:cNvSpPr/>
            <p:nvPr/>
          </p:nvSpPr>
          <p:spPr>
            <a:xfrm>
              <a:off x="4768907" y="3255734"/>
              <a:ext cx="914400" cy="343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5597106" y="5054624"/>
            <a:ext cx="308612" cy="3431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302CDD3-ED4B-42D3-B39E-B1E80BA8969F}"/>
              </a:ext>
            </a:extLst>
          </p:cNvPr>
          <p:cNvSpPr>
            <a:spLocks noGrp="1"/>
          </p:cNvSpPr>
          <p:nvPr>
            <p:ph type="dt" sz="half" idx="2"/>
          </p:nvPr>
        </p:nvSpPr>
        <p:spPr/>
        <p:txBody>
          <a:bodyPr/>
          <a:lstStyle/>
          <a:p>
            <a:fld id="{FC7CB2AF-61F3-4251-8E7B-608253518E7A}" type="datetime1">
              <a:rPr lang="en-US" smtClean="0"/>
              <a:t>8/14/2018</a:t>
            </a:fld>
            <a:endParaRPr lang="en-US"/>
          </a:p>
        </p:txBody>
      </p:sp>
    </p:spTree>
    <p:extLst>
      <p:ext uri="{BB962C8B-B14F-4D97-AF65-F5344CB8AC3E}">
        <p14:creationId xmlns:p14="http://schemas.microsoft.com/office/powerpoint/2010/main" val="500793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7987" y="349154"/>
            <a:ext cx="6856055" cy="1143000"/>
          </a:xfrm>
        </p:spPr>
        <p:txBody>
          <a:bodyPr>
            <a:normAutofit fontScale="90000"/>
          </a:bodyPr>
          <a:lstStyle/>
          <a:p>
            <a:pPr algn="ctr" eaLnBrk="1" hangingPunct="1"/>
            <a:r>
              <a:rPr lang="en-US"/>
              <a:t>Test Creation Test Score (Range) Definition</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35</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63010825"/>
              </p:ext>
            </p:extLst>
          </p:nvPr>
        </p:nvGraphicFramePr>
        <p:xfrm>
          <a:off x="381000" y="2209800"/>
          <a:ext cx="8372900" cy="3479210"/>
        </p:xfrm>
        <a:graphic>
          <a:graphicData uri="http://schemas.openxmlformats.org/drawingml/2006/table">
            <a:tbl>
              <a:tblPr firstRow="1" bandRow="1">
                <a:tableStyleId>{5C22544A-7EE6-4342-B048-85BDC9FD1C3A}</a:tableStyleId>
              </a:tblPr>
              <a:tblGrid>
                <a:gridCol w="3495756">
                  <a:extLst>
                    <a:ext uri="{9D8B030D-6E8A-4147-A177-3AD203B41FA5}">
                      <a16:colId xmlns:a16="http://schemas.microsoft.com/office/drawing/2014/main" val="20000"/>
                    </a:ext>
                  </a:extLst>
                </a:gridCol>
                <a:gridCol w="4877144">
                  <a:extLst>
                    <a:ext uri="{9D8B030D-6E8A-4147-A177-3AD203B41FA5}">
                      <a16:colId xmlns:a16="http://schemas.microsoft.com/office/drawing/2014/main" val="20001"/>
                    </a:ext>
                  </a:extLst>
                </a:gridCol>
              </a:tblGrid>
              <a:tr h="3479210">
                <a:tc>
                  <a:txBody>
                    <a:bodyPr/>
                    <a:lstStyle/>
                    <a:p>
                      <a:pPr marL="341313" indent="-287338">
                        <a:buFont typeface="Wingdings" pitchFamily="2" charset="2"/>
                        <a:buChar char="§"/>
                      </a:pPr>
                      <a:r>
                        <a:rPr lang="en-US" sz="1800" b="0" baseline="0" dirty="0">
                          <a:solidFill>
                            <a:schemeClr val="tx1"/>
                          </a:solidFill>
                        </a:rPr>
                        <a:t>In the </a:t>
                      </a:r>
                      <a:r>
                        <a:rPr lang="en-US" sz="1800" b="1" baseline="0" dirty="0">
                          <a:solidFill>
                            <a:schemeClr val="tx1"/>
                          </a:solidFill>
                        </a:rPr>
                        <a:t>Add / Edit Definition </a:t>
                      </a:r>
                      <a:r>
                        <a:rPr lang="en-US" sz="1800" b="0" baseline="0" dirty="0">
                          <a:solidFill>
                            <a:schemeClr val="tx1"/>
                          </a:solidFill>
                        </a:rPr>
                        <a:t>dialog box make the desired changes to the range definitions.</a:t>
                      </a:r>
                    </a:p>
                    <a:p>
                      <a:pPr marL="341313" indent="-287338">
                        <a:buFont typeface="Wingdings" pitchFamily="2" charset="2"/>
                        <a:buChar char="§"/>
                      </a:pPr>
                      <a:r>
                        <a:rPr lang="en-US" sz="1800" b="0" dirty="0">
                          <a:solidFill>
                            <a:schemeClr val="tx1"/>
                          </a:solidFill>
                        </a:rPr>
                        <a:t>Click</a:t>
                      </a:r>
                      <a:r>
                        <a:rPr lang="en-US" sz="1800" b="0" baseline="0" dirty="0">
                          <a:solidFill>
                            <a:schemeClr val="tx1"/>
                          </a:solidFill>
                        </a:rPr>
                        <a:t> </a:t>
                      </a:r>
                      <a:r>
                        <a:rPr lang="en-US" sz="1800" b="1" baseline="0" dirty="0">
                          <a:solidFill>
                            <a:schemeClr val="tx1"/>
                          </a:solidFill>
                        </a:rPr>
                        <a:t>Save </a:t>
                      </a:r>
                      <a:r>
                        <a:rPr lang="en-US" sz="1800" b="0" baseline="0" dirty="0">
                          <a:solidFill>
                            <a:schemeClr val="tx1"/>
                          </a:solidFill>
                        </a:rPr>
                        <a:t>in the</a:t>
                      </a:r>
                      <a:r>
                        <a:rPr lang="en-US" sz="1800" b="1" baseline="0" dirty="0">
                          <a:solidFill>
                            <a:schemeClr val="tx1"/>
                          </a:solidFill>
                        </a:rPr>
                        <a:t> Add / Edit Definition </a:t>
                      </a:r>
                      <a:r>
                        <a:rPr lang="en-US" sz="1800" b="0" baseline="0" dirty="0">
                          <a:solidFill>
                            <a:schemeClr val="tx1"/>
                          </a:solidFill>
                        </a:rPr>
                        <a:t>dialog box. </a:t>
                      </a:r>
                    </a:p>
                    <a:p>
                      <a:pPr marL="341313" indent="-287338">
                        <a:buFont typeface="Wingdings" pitchFamily="2" charset="2"/>
                        <a:buChar char="§"/>
                      </a:pPr>
                      <a:r>
                        <a:rPr lang="en-US" sz="1800" b="0" baseline="0" dirty="0">
                          <a:solidFill>
                            <a:schemeClr val="tx1"/>
                          </a:solidFill>
                        </a:rPr>
                        <a:t>Click </a:t>
                      </a:r>
                      <a:r>
                        <a:rPr lang="en-US" sz="1800" b="1" baseline="0" dirty="0">
                          <a:solidFill>
                            <a:schemeClr val="tx1"/>
                          </a:solidFill>
                        </a:rPr>
                        <a:t>Save</a:t>
                      </a:r>
                      <a:r>
                        <a:rPr lang="en-US" sz="1800" b="0" baseline="0" dirty="0">
                          <a:solidFill>
                            <a:schemeClr val="tx1"/>
                          </a:solidFill>
                        </a:rPr>
                        <a:t> in the </a:t>
                      </a:r>
                      <a:r>
                        <a:rPr lang="en-US" sz="1800" b="1" kern="1200" dirty="0">
                          <a:solidFill>
                            <a:schemeClr val="tx1"/>
                          </a:solidFill>
                          <a:latin typeface="+mn-lt"/>
                          <a:ea typeface="+mn-ea"/>
                          <a:cs typeface="+mn-cs"/>
                        </a:rPr>
                        <a:t>Test Score (Range) Definition </a:t>
                      </a:r>
                      <a:r>
                        <a:rPr lang="en-US" sz="1800" b="0" kern="1200" dirty="0">
                          <a:solidFill>
                            <a:schemeClr val="tx1"/>
                          </a:solidFill>
                          <a:latin typeface="+mn-lt"/>
                          <a:ea typeface="+mn-ea"/>
                          <a:cs typeface="+mn-cs"/>
                        </a:rPr>
                        <a:t>tab.</a:t>
                      </a:r>
                      <a:r>
                        <a:rPr lang="en-US" sz="1800" b="1" kern="1200" dirty="0">
                          <a:solidFill>
                            <a:schemeClr val="tx1"/>
                          </a:solidFill>
                          <a:latin typeface="+mn-lt"/>
                          <a:ea typeface="+mn-ea"/>
                          <a:cs typeface="+mn-cs"/>
                        </a:rPr>
                        <a:t> </a:t>
                      </a:r>
                      <a:endParaRPr lang="en-US" sz="1800" b="0" baseline="0" dirty="0">
                        <a:solidFill>
                          <a:schemeClr val="tx1"/>
                        </a:solidFill>
                      </a:endParaRPr>
                    </a:p>
                    <a:p>
                      <a:pPr marL="341313" indent="-287338">
                        <a:buFont typeface="Wingdings" pitchFamily="2" charset="2"/>
                        <a:buChar char="§"/>
                      </a:pPr>
                      <a:endParaRPr lang="en-US" sz="1800" b="0" baseline="0" dirty="0">
                        <a:solidFill>
                          <a:schemeClr val="tx1"/>
                        </a:solidFill>
                      </a:endParaRPr>
                    </a:p>
                    <a:p>
                      <a:pPr marL="53975" indent="0">
                        <a:buFont typeface="Wingdings" pitchFamily="2" charset="2"/>
                        <a:buNone/>
                      </a:pP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Rectangle 10"/>
          <p:cNvSpPr/>
          <p:nvPr/>
        </p:nvSpPr>
        <p:spPr>
          <a:xfrm>
            <a:off x="4137176" y="2743200"/>
            <a:ext cx="1369696"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116704" y="2286000"/>
            <a:ext cx="4344980" cy="3468469"/>
            <a:chOff x="4116704" y="2438400"/>
            <a:chExt cx="4344980" cy="346846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704" y="2438400"/>
              <a:ext cx="4344980" cy="3468469"/>
            </a:xfrm>
            <a:prstGeom prst="rect">
              <a:avLst/>
            </a:prstGeom>
            <a:ln>
              <a:solidFill>
                <a:schemeClr val="tx1"/>
              </a:solidFill>
            </a:ln>
          </p:spPr>
        </p:pic>
        <p:sp>
          <p:nvSpPr>
            <p:cNvPr id="13" name="Rectangle 12"/>
            <p:cNvSpPr/>
            <p:nvPr/>
          </p:nvSpPr>
          <p:spPr>
            <a:xfrm>
              <a:off x="4137177" y="2743200"/>
              <a:ext cx="1369696"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37178" y="5257800"/>
              <a:ext cx="51102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89194" y="2781300"/>
              <a:ext cx="1369696"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a:extLst>
              <a:ext uri="{FF2B5EF4-FFF2-40B4-BE49-F238E27FC236}">
                <a16:creationId xmlns:a16="http://schemas.microsoft.com/office/drawing/2014/main" id="{ED7AB43E-0E43-4E93-B3EB-A886BD103F8A}"/>
              </a:ext>
            </a:extLst>
          </p:cNvPr>
          <p:cNvSpPr>
            <a:spLocks noGrp="1"/>
          </p:cNvSpPr>
          <p:nvPr>
            <p:ph type="dt" sz="half" idx="2"/>
          </p:nvPr>
        </p:nvSpPr>
        <p:spPr/>
        <p:txBody>
          <a:bodyPr/>
          <a:lstStyle/>
          <a:p>
            <a:fld id="{3C3C0F42-1AD3-4C13-A719-41FE11B00128}" type="datetime1">
              <a:rPr lang="en-US" smtClean="0"/>
              <a:t>8/14/2018</a:t>
            </a:fld>
            <a:endParaRPr lang="en-US"/>
          </a:p>
        </p:txBody>
      </p:sp>
    </p:spTree>
    <p:extLst>
      <p:ext uri="{BB962C8B-B14F-4D97-AF65-F5344CB8AC3E}">
        <p14:creationId xmlns:p14="http://schemas.microsoft.com/office/powerpoint/2010/main" val="632869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886822662"/>
              </p:ext>
            </p:extLst>
          </p:nvPr>
        </p:nvGraphicFramePr>
        <p:xfrm>
          <a:off x="322287" y="2175783"/>
          <a:ext cx="8499426" cy="3184477"/>
        </p:xfrm>
        <a:graphic>
          <a:graphicData uri="http://schemas.openxmlformats.org/drawingml/2006/table">
            <a:tbl>
              <a:tblPr firstRow="1" bandRow="1">
                <a:tableStyleId>{5C22544A-7EE6-4342-B048-85BDC9FD1C3A}</a:tableStyleId>
              </a:tblPr>
              <a:tblGrid>
                <a:gridCol w="3548582">
                  <a:extLst>
                    <a:ext uri="{9D8B030D-6E8A-4147-A177-3AD203B41FA5}">
                      <a16:colId xmlns:a16="http://schemas.microsoft.com/office/drawing/2014/main" val="20000"/>
                    </a:ext>
                  </a:extLst>
                </a:gridCol>
                <a:gridCol w="4950844">
                  <a:extLst>
                    <a:ext uri="{9D8B030D-6E8A-4147-A177-3AD203B41FA5}">
                      <a16:colId xmlns:a16="http://schemas.microsoft.com/office/drawing/2014/main" val="20001"/>
                    </a:ext>
                  </a:extLst>
                </a:gridCol>
              </a:tblGrid>
              <a:tr h="3184477">
                <a:tc>
                  <a:txBody>
                    <a:bodyPr/>
                    <a:lstStyle/>
                    <a:p>
                      <a:pPr marL="457200" indent="-457200">
                        <a:buFont typeface="Wingdings" pitchFamily="2" charset="2"/>
                        <a:buChar char="§"/>
                      </a:pP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9439" b="43423"/>
          <a:stretch/>
        </p:blipFill>
        <p:spPr>
          <a:xfrm>
            <a:off x="1" y="4281986"/>
            <a:ext cx="8940800" cy="2509908"/>
          </a:xfrm>
          <a:prstGeom prst="rect">
            <a:avLst/>
          </a:prstGeom>
        </p:spPr>
      </p:pic>
      <p:sp>
        <p:nvSpPr>
          <p:cNvPr id="29697" name="Title 1"/>
          <p:cNvSpPr>
            <a:spLocks noGrp="1"/>
          </p:cNvSpPr>
          <p:nvPr>
            <p:ph type="title"/>
          </p:nvPr>
        </p:nvSpPr>
        <p:spPr>
          <a:xfrm>
            <a:off x="1" y="304800"/>
            <a:ext cx="7020232" cy="1143000"/>
          </a:xfrm>
        </p:spPr>
        <p:txBody>
          <a:bodyPr>
            <a:normAutofit fontScale="90000"/>
          </a:bodyPr>
          <a:lstStyle/>
          <a:p>
            <a:pPr algn="ctr" eaLnBrk="1" hangingPunct="1"/>
            <a:r>
              <a:rPr lang="en-US" sz="4000"/>
              <a:t>Test Creation - Assessment and Cart Assessment Items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36</a:t>
            </a:fld>
            <a:endParaRPr lang="en-US"/>
          </a:p>
        </p:txBody>
      </p:sp>
      <p:sp>
        <p:nvSpPr>
          <p:cNvPr id="13" name="TextBox 12"/>
          <p:cNvSpPr txBox="1"/>
          <p:nvPr/>
        </p:nvSpPr>
        <p:spPr>
          <a:xfrm>
            <a:off x="628650" y="1415309"/>
            <a:ext cx="6929252" cy="2585323"/>
          </a:xfrm>
          <a:prstGeom prst="rect">
            <a:avLst/>
          </a:prstGeom>
          <a:noFill/>
        </p:spPr>
        <p:txBody>
          <a:bodyPr wrap="square" rtlCol="0">
            <a:spAutoFit/>
          </a:bodyPr>
          <a:lstStyle/>
          <a:p>
            <a:pPr marL="0" indent="0">
              <a:buNone/>
            </a:pPr>
            <a:r>
              <a:rPr lang="en-US" sz="1800" dirty="0"/>
              <a:t>The </a:t>
            </a:r>
            <a:r>
              <a:rPr lang="en-US" sz="1800" b="1" dirty="0"/>
              <a:t>Assessment Items </a:t>
            </a:r>
            <a:r>
              <a:rPr lang="en-US" sz="1800" dirty="0"/>
              <a:t>tab</a:t>
            </a:r>
            <a:r>
              <a:rPr lang="en-US" sz="1800" b="1" dirty="0"/>
              <a:t> </a:t>
            </a:r>
            <a:r>
              <a:rPr lang="en-US" sz="1800" dirty="0"/>
              <a:t>contain the selected test items for the student test. You can use the </a:t>
            </a:r>
            <a:r>
              <a:rPr lang="en-US" sz="1800" b="1" dirty="0"/>
              <a:t>Cart Assessment Items</a:t>
            </a:r>
            <a:r>
              <a:rPr lang="en-US" sz="1800" dirty="0"/>
              <a:t> tab to build the final student test.</a:t>
            </a:r>
          </a:p>
          <a:p>
            <a:pPr marL="457200" indent="-457200">
              <a:buFont typeface="Wingdings" pitchFamily="2" charset="2"/>
              <a:buChar char="§"/>
            </a:pPr>
            <a:r>
              <a:rPr lang="en-US" dirty="0"/>
              <a:t>The </a:t>
            </a:r>
            <a:r>
              <a:rPr lang="en-US" b="1" dirty="0"/>
              <a:t>Assessment Items </a:t>
            </a:r>
            <a:r>
              <a:rPr lang="en-US" dirty="0"/>
              <a:t>reflect the test items that you have selected for the student test. You can remove an item in the </a:t>
            </a:r>
            <a:r>
              <a:rPr lang="en-US" b="1" dirty="0"/>
              <a:t>Assessment Items </a:t>
            </a:r>
            <a:r>
              <a:rPr lang="en-US" dirty="0"/>
              <a:t>list.</a:t>
            </a:r>
          </a:p>
          <a:p>
            <a:pPr marL="457200" indent="-457200">
              <a:buFont typeface="Wingdings" pitchFamily="2" charset="2"/>
              <a:buChar char="§"/>
            </a:pPr>
            <a:r>
              <a:rPr lang="en-US" dirty="0"/>
              <a:t>The </a:t>
            </a:r>
            <a:r>
              <a:rPr lang="en-US" b="1" dirty="0"/>
              <a:t>Cart Assessment Items </a:t>
            </a:r>
            <a:r>
              <a:rPr lang="en-US" dirty="0"/>
              <a:t>tab enables you to add the test items to the student test. </a:t>
            </a:r>
          </a:p>
          <a:p>
            <a:pPr marL="0" indent="0">
              <a:buNone/>
            </a:pPr>
            <a:endParaRPr lang="en-US" sz="1800" dirty="0"/>
          </a:p>
        </p:txBody>
      </p:sp>
      <p:cxnSp>
        <p:nvCxnSpPr>
          <p:cNvPr id="7" name="Straight Arrow Connector 6"/>
          <p:cNvCxnSpPr/>
          <p:nvPr/>
        </p:nvCxnSpPr>
        <p:spPr>
          <a:xfrm flipH="1">
            <a:off x="6129867" y="4211355"/>
            <a:ext cx="968991"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59029" y="3712091"/>
            <a:ext cx="970129" cy="577081"/>
          </a:xfrm>
          <a:prstGeom prst="rect">
            <a:avLst/>
          </a:prstGeom>
          <a:noFill/>
        </p:spPr>
        <p:txBody>
          <a:bodyPr wrap="square" rtlCol="0">
            <a:spAutoFit/>
          </a:bodyPr>
          <a:lstStyle/>
          <a:p>
            <a:r>
              <a:rPr lang="en-US" sz="1050" b="1" dirty="0">
                <a:latin typeface="+mn-lt"/>
              </a:rPr>
              <a:t>To view the item click the item title.</a:t>
            </a:r>
          </a:p>
        </p:txBody>
      </p:sp>
      <p:sp>
        <p:nvSpPr>
          <p:cNvPr id="14" name="Rectangle 13"/>
          <p:cNvSpPr/>
          <p:nvPr/>
        </p:nvSpPr>
        <p:spPr>
          <a:xfrm>
            <a:off x="5258894" y="4610100"/>
            <a:ext cx="549239" cy="257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37220" y="6256073"/>
            <a:ext cx="1696730" cy="738664"/>
          </a:xfrm>
          <a:prstGeom prst="rect">
            <a:avLst/>
          </a:prstGeom>
          <a:solidFill>
            <a:schemeClr val="bg1"/>
          </a:solidFill>
        </p:spPr>
        <p:txBody>
          <a:bodyPr wrap="square" rtlCol="0">
            <a:spAutoFit/>
          </a:bodyPr>
          <a:lstStyle/>
          <a:p>
            <a:r>
              <a:rPr lang="en-US" sz="1050" b="1" dirty="0">
                <a:latin typeface="+mn-lt"/>
              </a:rPr>
              <a:t>To print a student test with or without a key or rubric, click “Print” in “Test Creation”.</a:t>
            </a:r>
          </a:p>
        </p:txBody>
      </p:sp>
      <p:cxnSp>
        <p:nvCxnSpPr>
          <p:cNvPr id="16" name="Straight Arrow Connector 15"/>
          <p:cNvCxnSpPr>
            <a:cxnSpLocks/>
          </p:cNvCxnSpPr>
          <p:nvPr/>
        </p:nvCxnSpPr>
        <p:spPr>
          <a:xfrm flipH="1" flipV="1">
            <a:off x="2757230" y="6299857"/>
            <a:ext cx="629437" cy="2390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694C9E8-918C-46CC-9F3A-1CF511F549E2}"/>
              </a:ext>
            </a:extLst>
          </p:cNvPr>
          <p:cNvSpPr>
            <a:spLocks noGrp="1"/>
          </p:cNvSpPr>
          <p:nvPr>
            <p:ph type="dt" sz="half" idx="2"/>
          </p:nvPr>
        </p:nvSpPr>
        <p:spPr/>
        <p:txBody>
          <a:bodyPr/>
          <a:lstStyle/>
          <a:p>
            <a:fld id="{372AF655-4321-4886-9A83-3C850879CD0C}" type="datetime1">
              <a:rPr lang="en-US" smtClean="0"/>
              <a:t>8/14/2018</a:t>
            </a:fld>
            <a:endParaRPr lang="en-US"/>
          </a:p>
        </p:txBody>
      </p:sp>
    </p:spTree>
    <p:extLst>
      <p:ext uri="{BB962C8B-B14F-4D97-AF65-F5344CB8AC3E}">
        <p14:creationId xmlns:p14="http://schemas.microsoft.com/office/powerpoint/2010/main" val="1069808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667000"/>
            <a:ext cx="6400800" cy="1752600"/>
          </a:xfrm>
        </p:spPr>
        <p:txBody>
          <a:bodyPr/>
          <a:lstStyle/>
          <a:p>
            <a:pPr eaLnBrk="1" hangingPunct="1"/>
            <a:r>
              <a:rPr lang="en-US" sz="4000" b="1">
                <a:solidFill>
                  <a:srgbClr val="7030A0"/>
                </a:solidFill>
                <a:latin typeface="Verdana" pitchFamily="34" charset="0"/>
              </a:rPr>
              <a:t>Create a Test using the Cart</a:t>
            </a:r>
          </a:p>
        </p:txBody>
      </p:sp>
      <p:sp>
        <p:nvSpPr>
          <p:cNvPr id="3" name="Slide Number Placeholder 2"/>
          <p:cNvSpPr>
            <a:spLocks noGrp="1"/>
          </p:cNvSpPr>
          <p:nvPr>
            <p:ph type="sldNum" sz="quarter" idx="4"/>
          </p:nvPr>
        </p:nvSpPr>
        <p:spPr/>
        <p:txBody>
          <a:bodyPr/>
          <a:lstStyle/>
          <a:p>
            <a:fld id="{B63E4CEF-BB1E-48C7-AE93-F39F6AA99AD7}" type="slidenum">
              <a:rPr lang="en-US" smtClean="0"/>
              <a:pPr/>
              <a:t>37</a:t>
            </a:fld>
            <a:endParaRPr lang="en-US"/>
          </a:p>
        </p:txBody>
      </p:sp>
      <p:sp>
        <p:nvSpPr>
          <p:cNvPr id="2" name="Date Placeholder 1">
            <a:extLst>
              <a:ext uri="{FF2B5EF4-FFF2-40B4-BE49-F238E27FC236}">
                <a16:creationId xmlns:a16="http://schemas.microsoft.com/office/drawing/2014/main" id="{4D6251A2-4045-4C44-8933-9DBBE926D877}"/>
              </a:ext>
            </a:extLst>
          </p:cNvPr>
          <p:cNvSpPr>
            <a:spLocks noGrp="1"/>
          </p:cNvSpPr>
          <p:nvPr>
            <p:ph type="dt" sz="half" idx="2"/>
          </p:nvPr>
        </p:nvSpPr>
        <p:spPr/>
        <p:txBody>
          <a:bodyPr/>
          <a:lstStyle/>
          <a:p>
            <a:fld id="{0D2153DB-C8A3-4785-9E7B-AD2D83F60972}" type="datetime1">
              <a:rPr lang="en-US" smtClean="0"/>
              <a:t>8/14/2018</a:t>
            </a:fld>
            <a:endParaRPr lang="en-US"/>
          </a:p>
        </p:txBody>
      </p:sp>
    </p:spTree>
    <p:extLst>
      <p:ext uri="{BB962C8B-B14F-4D97-AF65-F5344CB8AC3E}">
        <p14:creationId xmlns:p14="http://schemas.microsoft.com/office/powerpoint/2010/main" val="3689739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837" y="2147333"/>
            <a:ext cx="5101883" cy="315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38</a:t>
            </a:fld>
            <a:endParaRPr lang="en-US"/>
          </a:p>
        </p:txBody>
      </p:sp>
      <p:sp>
        <p:nvSpPr>
          <p:cNvPr id="29697" name="Title 1"/>
          <p:cNvSpPr>
            <a:spLocks noGrp="1"/>
          </p:cNvSpPr>
          <p:nvPr>
            <p:ph type="title"/>
          </p:nvPr>
        </p:nvSpPr>
        <p:spPr>
          <a:xfrm>
            <a:off x="403746" y="349154"/>
            <a:ext cx="6567325" cy="1143000"/>
          </a:xfrm>
        </p:spPr>
        <p:txBody>
          <a:bodyPr>
            <a:normAutofit fontScale="90000"/>
          </a:bodyPr>
          <a:lstStyle/>
          <a:p>
            <a:pPr algn="ctr" eaLnBrk="1" hangingPunct="1"/>
            <a:r>
              <a:rPr lang="en-US"/>
              <a:t>Creating a New Test </a:t>
            </a:r>
            <a:br>
              <a:rPr lang="en-US"/>
            </a:br>
            <a:r>
              <a:rPr lang="en-US"/>
              <a:t>using the Cart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64153319"/>
              </p:ext>
            </p:extLst>
          </p:nvPr>
        </p:nvGraphicFramePr>
        <p:xfrm>
          <a:off x="304800" y="2066942"/>
          <a:ext cx="8240403" cy="3683377"/>
        </p:xfrm>
        <a:graphic>
          <a:graphicData uri="http://schemas.openxmlformats.org/drawingml/2006/table">
            <a:tbl>
              <a:tblPr firstRow="1" bandRow="1">
                <a:tableStyleId>{5C22544A-7EE6-4342-B048-85BDC9FD1C3A}</a:tableStyleId>
              </a:tblPr>
              <a:tblGrid>
                <a:gridCol w="3267075">
                  <a:extLst>
                    <a:ext uri="{9D8B030D-6E8A-4147-A177-3AD203B41FA5}">
                      <a16:colId xmlns:a16="http://schemas.microsoft.com/office/drawing/2014/main" val="20000"/>
                    </a:ext>
                  </a:extLst>
                </a:gridCol>
                <a:gridCol w="4973328">
                  <a:extLst>
                    <a:ext uri="{9D8B030D-6E8A-4147-A177-3AD203B41FA5}">
                      <a16:colId xmlns:a16="http://schemas.microsoft.com/office/drawing/2014/main" val="20001"/>
                    </a:ext>
                  </a:extLst>
                </a:gridCol>
              </a:tblGrid>
              <a:tr h="3683377">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0" dirty="0">
                          <a:solidFill>
                            <a:schemeClr val="tx1"/>
                          </a:solidFill>
                        </a:rPr>
                        <a:t>To create a new test using the cart</a:t>
                      </a:r>
                      <a:r>
                        <a:rPr lang="en-US" sz="1800" b="0" baseline="0" dirty="0">
                          <a:solidFill>
                            <a:schemeClr val="tx1"/>
                          </a:solidFill>
                        </a:rPr>
                        <a:t> </a:t>
                      </a:r>
                      <a:r>
                        <a:rPr lang="en-US" sz="1800" b="0" dirty="0">
                          <a:solidFill>
                            <a:schemeClr val="tx1"/>
                          </a:solidFill>
                        </a:rPr>
                        <a:t>you must have items in the cart.</a:t>
                      </a:r>
                    </a:p>
                    <a:p>
                      <a:pPr marL="457200" indent="-457200">
                        <a:buFont typeface="Wingdings" pitchFamily="2" charset="2"/>
                        <a:buChar char="§"/>
                      </a:pPr>
                      <a:r>
                        <a:rPr lang="en-US" sz="1800" b="0" dirty="0">
                          <a:solidFill>
                            <a:schemeClr val="tx1"/>
                          </a:solidFill>
                        </a:rPr>
                        <a:t>Click </a:t>
                      </a:r>
                      <a:r>
                        <a:rPr lang="en-US" sz="1800" b="1" dirty="0">
                          <a:solidFill>
                            <a:schemeClr val="tx1"/>
                          </a:solidFill>
                        </a:rPr>
                        <a:t>Add</a:t>
                      </a:r>
                      <a:r>
                        <a:rPr lang="en-US" sz="1800" b="0" dirty="0">
                          <a:solidFill>
                            <a:schemeClr val="tx1"/>
                          </a:solidFill>
                        </a:rPr>
                        <a:t> in the row of the item to add an item to the cart. The cart reflects the number of items added. </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0" dirty="0">
                          <a:solidFill>
                            <a:schemeClr val="tx1"/>
                          </a:solidFill>
                        </a:rPr>
                        <a:t>Click</a:t>
                      </a:r>
                      <a:r>
                        <a:rPr lang="en-US" sz="1800" b="0" baseline="0" dirty="0">
                          <a:solidFill>
                            <a:schemeClr val="tx1"/>
                          </a:solidFill>
                        </a:rPr>
                        <a:t> the </a:t>
                      </a:r>
                      <a:r>
                        <a:rPr lang="en-US" sz="1800" b="1" baseline="0" dirty="0">
                          <a:solidFill>
                            <a:schemeClr val="tx1"/>
                          </a:solidFill>
                        </a:rPr>
                        <a:t>Cart</a:t>
                      </a:r>
                      <a:r>
                        <a:rPr lang="en-US" sz="1800" b="0" baseline="0" dirty="0">
                          <a:solidFill>
                            <a:schemeClr val="tx1"/>
                          </a:solidFill>
                        </a:rPr>
                        <a:t> in the </a:t>
                      </a:r>
                      <a:r>
                        <a:rPr lang="en-US" sz="1800" b="1" baseline="0" dirty="0">
                          <a:solidFill>
                            <a:schemeClr val="tx1"/>
                          </a:solidFill>
                        </a:rPr>
                        <a:t>Search Result </a:t>
                      </a:r>
                      <a:r>
                        <a:rPr lang="en-US" sz="1800" b="0" baseline="0" dirty="0">
                          <a:solidFill>
                            <a:schemeClr val="tx1"/>
                          </a:solidFill>
                        </a:rPr>
                        <a:t>area. The </a:t>
                      </a:r>
                      <a:r>
                        <a:rPr lang="en-US" sz="1800" b="1" baseline="0" dirty="0">
                          <a:solidFill>
                            <a:schemeClr val="tx1"/>
                          </a:solidFill>
                        </a:rPr>
                        <a:t>Cart</a:t>
                      </a:r>
                      <a:r>
                        <a:rPr lang="en-US" sz="1800" b="0" baseline="0" dirty="0">
                          <a:solidFill>
                            <a:schemeClr val="tx1"/>
                          </a:solidFill>
                        </a:rPr>
                        <a:t> window appears.</a:t>
                      </a:r>
                    </a:p>
                    <a:p>
                      <a:pPr marL="457200" indent="-457200">
                        <a:buFont typeface="Wingdings" pitchFamily="2" charset="2"/>
                        <a:buChar char="§"/>
                      </a:pPr>
                      <a:endParaRPr lang="en-US" sz="1800" b="0" dirty="0">
                        <a:solidFill>
                          <a:schemeClr val="tx1"/>
                        </a:solidFill>
                      </a:endParaRPr>
                    </a:p>
                    <a:p>
                      <a:pPr marL="457200" indent="-457200">
                        <a:buFont typeface="Wingdings" pitchFamily="2" charset="2"/>
                        <a:buChar char="§"/>
                      </a:pPr>
                      <a:endParaRPr lang="en-US" sz="1800" b="0" dirty="0">
                        <a:solidFill>
                          <a:schemeClr val="tx1"/>
                        </a:solidFill>
                      </a:endParaRPr>
                    </a:p>
                    <a:p>
                      <a:pPr marL="457200" indent="-457200">
                        <a:buFont typeface="Wingdings" pitchFamily="2" charset="2"/>
                        <a:buNone/>
                      </a:pP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7" name="Group 6"/>
          <p:cNvGrpSpPr/>
          <p:nvPr/>
        </p:nvGrpSpPr>
        <p:grpSpPr>
          <a:xfrm>
            <a:off x="5639659" y="905895"/>
            <a:ext cx="3096010" cy="2116242"/>
            <a:chOff x="5872689" y="928554"/>
            <a:chExt cx="3096010" cy="2116242"/>
          </a:xfrm>
        </p:grpSpPr>
        <p:cxnSp>
          <p:nvCxnSpPr>
            <p:cNvPr id="12" name="Straight Arrow Connector 11"/>
            <p:cNvCxnSpPr/>
            <p:nvPr/>
          </p:nvCxnSpPr>
          <p:spPr>
            <a:xfrm>
              <a:off x="7027120" y="1733472"/>
              <a:ext cx="1560648" cy="7122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587768" y="2474305"/>
              <a:ext cx="380931" cy="252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72689" y="928554"/>
              <a:ext cx="1600200" cy="900246"/>
            </a:xfrm>
            <a:prstGeom prst="rect">
              <a:avLst/>
            </a:prstGeom>
            <a:noFill/>
          </p:spPr>
          <p:txBody>
            <a:bodyPr wrap="square" rtlCol="0">
              <a:spAutoFit/>
            </a:bodyPr>
            <a:lstStyle/>
            <a:p>
              <a:r>
                <a:rPr lang="en-US" sz="1050" b="1" dirty="0">
                  <a:latin typeface="+mn-lt"/>
                </a:rPr>
                <a:t>Click Add to add the question to the cart. </a:t>
              </a:r>
            </a:p>
            <a:p>
              <a:r>
                <a:rPr lang="en-US" sz="1050" b="1" dirty="0">
                  <a:latin typeface="+mn-lt"/>
                </a:rPr>
                <a:t>The cart shows the number of question items in the cart. </a:t>
              </a:r>
              <a:endParaRPr lang="en-US" b="1" dirty="0">
                <a:latin typeface="+mn-lt"/>
              </a:endParaRPr>
            </a:p>
          </p:txBody>
        </p:sp>
        <p:sp>
          <p:nvSpPr>
            <p:cNvPr id="18" name="Rectangle 17"/>
            <p:cNvSpPr/>
            <p:nvPr/>
          </p:nvSpPr>
          <p:spPr>
            <a:xfrm>
              <a:off x="8415143" y="2796175"/>
              <a:ext cx="383352" cy="2486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7365120" y="1734828"/>
              <a:ext cx="1050023" cy="10613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3C06BBF9-9376-4EC9-BE2A-76B47D6344DF}"/>
              </a:ext>
            </a:extLst>
          </p:cNvPr>
          <p:cNvSpPr>
            <a:spLocks noGrp="1"/>
          </p:cNvSpPr>
          <p:nvPr>
            <p:ph type="dt" sz="half" idx="2"/>
          </p:nvPr>
        </p:nvSpPr>
        <p:spPr/>
        <p:txBody>
          <a:bodyPr/>
          <a:lstStyle/>
          <a:p>
            <a:fld id="{2247FAA2-D92E-409B-A9C7-3B740D9E013D}" type="datetime1">
              <a:rPr lang="en-US" smtClean="0"/>
              <a:t>8/14/2018</a:t>
            </a:fld>
            <a:endParaRPr lang="en-US"/>
          </a:p>
        </p:txBody>
      </p:sp>
    </p:spTree>
    <p:extLst>
      <p:ext uri="{BB962C8B-B14F-4D97-AF65-F5344CB8AC3E}">
        <p14:creationId xmlns:p14="http://schemas.microsoft.com/office/powerpoint/2010/main" val="912192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76982" y="349154"/>
            <a:ext cx="6803922" cy="1143000"/>
          </a:xfrm>
        </p:spPr>
        <p:txBody>
          <a:bodyPr>
            <a:normAutofit fontScale="90000"/>
          </a:bodyPr>
          <a:lstStyle/>
          <a:p>
            <a:pPr algn="ctr" eaLnBrk="1" hangingPunct="1"/>
            <a:r>
              <a:rPr lang="en-US"/>
              <a:t>Working in the Cart Window</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39</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43034745"/>
              </p:ext>
            </p:extLst>
          </p:nvPr>
        </p:nvGraphicFramePr>
        <p:xfrm>
          <a:off x="358775" y="1676400"/>
          <a:ext cx="8372900" cy="4267200"/>
        </p:xfrm>
        <a:graphic>
          <a:graphicData uri="http://schemas.openxmlformats.org/drawingml/2006/table">
            <a:tbl>
              <a:tblPr firstRow="1" bandRow="1">
                <a:tableStyleId>{5C22544A-7EE6-4342-B048-85BDC9FD1C3A}</a:tableStyleId>
              </a:tblPr>
              <a:tblGrid>
                <a:gridCol w="3477903">
                  <a:extLst>
                    <a:ext uri="{9D8B030D-6E8A-4147-A177-3AD203B41FA5}">
                      <a16:colId xmlns:a16="http://schemas.microsoft.com/office/drawing/2014/main" val="20000"/>
                    </a:ext>
                  </a:extLst>
                </a:gridCol>
                <a:gridCol w="4894997">
                  <a:extLst>
                    <a:ext uri="{9D8B030D-6E8A-4147-A177-3AD203B41FA5}">
                      <a16:colId xmlns:a16="http://schemas.microsoft.com/office/drawing/2014/main" val="20001"/>
                    </a:ext>
                  </a:extLst>
                </a:gridCol>
              </a:tblGrid>
              <a:tr h="4267200">
                <a:tc>
                  <a:txBody>
                    <a:bodyPr/>
                    <a:lstStyle/>
                    <a:p>
                      <a:pPr marL="457200" indent="-457200">
                        <a:buFont typeface="Wingdings" pitchFamily="2" charset="2"/>
                        <a:buChar char="§"/>
                      </a:pPr>
                      <a:r>
                        <a:rPr lang="en-US" sz="1800" b="0" baseline="0" dirty="0">
                          <a:solidFill>
                            <a:schemeClr val="tx1"/>
                          </a:solidFill>
                        </a:rPr>
                        <a:t>C</a:t>
                      </a:r>
                      <a:r>
                        <a:rPr lang="en-US" sz="1800" b="0" dirty="0">
                          <a:solidFill>
                            <a:schemeClr val="tx1"/>
                          </a:solidFill>
                        </a:rPr>
                        <a:t>lick </a:t>
                      </a:r>
                      <a:r>
                        <a:rPr lang="en-US" sz="1800" b="1" dirty="0">
                          <a:solidFill>
                            <a:schemeClr val="tx1"/>
                          </a:solidFill>
                        </a:rPr>
                        <a:t>Create New Test with Cart</a:t>
                      </a:r>
                      <a:r>
                        <a:rPr lang="en-US" sz="1800" b="0" dirty="0">
                          <a:solidFill>
                            <a:schemeClr val="tx1"/>
                          </a:solidFill>
                        </a:rPr>
                        <a:t>. The </a:t>
                      </a:r>
                      <a:r>
                        <a:rPr lang="en-US" sz="1800" b="1" dirty="0">
                          <a:solidFill>
                            <a:schemeClr val="tx1"/>
                          </a:solidFill>
                        </a:rPr>
                        <a:t>Random Test Creation </a:t>
                      </a:r>
                      <a:r>
                        <a:rPr lang="en-US" sz="1800" b="0" dirty="0">
                          <a:solidFill>
                            <a:schemeClr val="tx1"/>
                          </a:solidFill>
                        </a:rPr>
                        <a:t>window appears. </a:t>
                      </a:r>
                    </a:p>
                    <a:p>
                      <a:pPr marL="457200" indent="-457200">
                        <a:buFont typeface="Wingdings" pitchFamily="2" charset="2"/>
                        <a:buChar char="§"/>
                      </a:pPr>
                      <a:r>
                        <a:rPr lang="en-US" sz="1800" b="0" dirty="0">
                          <a:solidFill>
                            <a:schemeClr val="tx1"/>
                          </a:solidFill>
                        </a:rPr>
                        <a:t>To view all the test questions, click </a:t>
                      </a:r>
                      <a:r>
                        <a:rPr lang="en-US" sz="1800" b="1" dirty="0">
                          <a:solidFill>
                            <a:schemeClr val="tx1"/>
                          </a:solidFill>
                        </a:rPr>
                        <a:t>Preview</a:t>
                      </a:r>
                      <a:r>
                        <a:rPr lang="en-US" sz="1800" b="0" dirty="0">
                          <a:solidFill>
                            <a:schemeClr val="tx1"/>
                          </a:solidFill>
                        </a:rPr>
                        <a:t> </a:t>
                      </a:r>
                      <a:r>
                        <a:rPr lang="en-US" sz="1800" b="1" dirty="0">
                          <a:solidFill>
                            <a:schemeClr val="tx1"/>
                          </a:solidFill>
                        </a:rPr>
                        <a:t>All</a:t>
                      </a:r>
                      <a:r>
                        <a:rPr lang="en-US" sz="1800" b="0" dirty="0">
                          <a:solidFill>
                            <a:schemeClr val="tx1"/>
                          </a:solidFill>
                        </a:rPr>
                        <a:t>. </a:t>
                      </a:r>
                    </a:p>
                    <a:p>
                      <a:pPr marL="457200" indent="-457200">
                        <a:buFont typeface="Wingdings" pitchFamily="2" charset="2"/>
                        <a:buChar char="§"/>
                      </a:pPr>
                      <a:r>
                        <a:rPr lang="en-US" sz="1800" b="0" dirty="0">
                          <a:solidFill>
                            <a:schemeClr val="tx1"/>
                          </a:solidFill>
                        </a:rPr>
                        <a:t>After you</a:t>
                      </a:r>
                      <a:r>
                        <a:rPr lang="en-US" sz="1800" b="0" baseline="0" dirty="0">
                          <a:solidFill>
                            <a:schemeClr val="tx1"/>
                          </a:solidFill>
                        </a:rPr>
                        <a:t> </a:t>
                      </a:r>
                      <a:r>
                        <a:rPr lang="en-US" sz="1800" b="1" baseline="0" dirty="0">
                          <a:solidFill>
                            <a:schemeClr val="tx1"/>
                          </a:solidFill>
                        </a:rPr>
                        <a:t>Create New Test</a:t>
                      </a:r>
                      <a:r>
                        <a:rPr lang="en-US" sz="1800" b="0" baseline="0" dirty="0">
                          <a:solidFill>
                            <a:schemeClr val="tx1"/>
                          </a:solidFill>
                        </a:rPr>
                        <a:t>, you can add a title and </a:t>
                      </a:r>
                      <a:r>
                        <a:rPr lang="en-US" sz="1800" b="1" baseline="0" dirty="0">
                          <a:solidFill>
                            <a:schemeClr val="tx1"/>
                          </a:solidFill>
                        </a:rPr>
                        <a:t>Test Details</a:t>
                      </a:r>
                      <a:endParaRPr lang="en-US" sz="1800" b="1" dirty="0">
                        <a:solidFill>
                          <a:schemeClr val="tx1"/>
                        </a:solidFill>
                      </a:endParaRPr>
                    </a:p>
                    <a:p>
                      <a:pPr marL="457200" indent="-457200">
                        <a:buFont typeface="Wingdings" pitchFamily="2" charset="2"/>
                        <a:buChar char="§"/>
                      </a:pP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344619000"/>
              </p:ext>
            </p:extLst>
          </p:nvPr>
        </p:nvGraphicFramePr>
        <p:xfrm>
          <a:off x="228600" y="4267200"/>
          <a:ext cx="3760860" cy="1095857"/>
        </p:xfrm>
        <a:graphic>
          <a:graphicData uri="http://schemas.openxmlformats.org/drawingml/2006/table">
            <a:tbl>
              <a:tblPr firstRow="1" bandRow="1">
                <a:tableStyleId>{5C22544A-7EE6-4342-B048-85BDC9FD1C3A}</a:tableStyleId>
              </a:tblPr>
              <a:tblGrid>
                <a:gridCol w="640146">
                  <a:extLst>
                    <a:ext uri="{9D8B030D-6E8A-4147-A177-3AD203B41FA5}">
                      <a16:colId xmlns:a16="http://schemas.microsoft.com/office/drawing/2014/main" val="20000"/>
                    </a:ext>
                  </a:extLst>
                </a:gridCol>
                <a:gridCol w="3120714">
                  <a:extLst>
                    <a:ext uri="{9D8B030D-6E8A-4147-A177-3AD203B41FA5}">
                      <a16:colId xmlns:a16="http://schemas.microsoft.com/office/drawing/2014/main" val="20001"/>
                    </a:ext>
                  </a:extLst>
                </a:gridCol>
              </a:tblGrid>
              <a:tr h="1095857">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The </a:t>
                      </a:r>
                      <a:r>
                        <a:rPr lang="en-US" sz="1600" b="1" dirty="0">
                          <a:solidFill>
                            <a:schemeClr val="tx1"/>
                          </a:solidFill>
                        </a:rPr>
                        <a:t>Preview</a:t>
                      </a:r>
                      <a:r>
                        <a:rPr lang="en-US" sz="1600" b="0" dirty="0">
                          <a:solidFill>
                            <a:schemeClr val="tx1"/>
                          </a:solidFill>
                        </a:rPr>
                        <a:t> </a:t>
                      </a:r>
                      <a:r>
                        <a:rPr lang="en-US" sz="1600" b="0" baseline="0" dirty="0">
                          <a:solidFill>
                            <a:schemeClr val="tx1"/>
                          </a:solidFill>
                        </a:rPr>
                        <a:t>button enables you to view a single test question. </a:t>
                      </a:r>
                    </a:p>
                    <a:p>
                      <a:r>
                        <a:rPr lang="en-US" sz="1600" b="0" baseline="0" dirty="0">
                          <a:solidFill>
                            <a:schemeClr val="tx1"/>
                          </a:solidFill>
                        </a:rPr>
                        <a:t>The </a:t>
                      </a:r>
                      <a:r>
                        <a:rPr lang="en-US" sz="1600" b="1" baseline="0" dirty="0">
                          <a:solidFill>
                            <a:schemeClr val="tx1"/>
                          </a:solidFill>
                        </a:rPr>
                        <a:t>Remove</a:t>
                      </a:r>
                      <a:r>
                        <a:rPr lang="en-US" sz="1600" b="0" baseline="0" dirty="0">
                          <a:solidFill>
                            <a:schemeClr val="tx1"/>
                          </a:solidFill>
                        </a:rPr>
                        <a:t> button enables you to delete a question from the test.</a:t>
                      </a:r>
                      <a:endParaRPr lang="en-US"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23420"/>
            <a:ext cx="515721" cy="386293"/>
          </a:xfrm>
          <a:prstGeom prst="rect">
            <a:avLst/>
          </a:prstGeom>
        </p:spPr>
      </p:pic>
      <p:grpSp>
        <p:nvGrpSpPr>
          <p:cNvPr id="2" name="Group 1"/>
          <p:cNvGrpSpPr/>
          <p:nvPr/>
        </p:nvGrpSpPr>
        <p:grpSpPr>
          <a:xfrm>
            <a:off x="4169870" y="1434583"/>
            <a:ext cx="4318779" cy="2797626"/>
            <a:chOff x="3989460" y="1892606"/>
            <a:chExt cx="4729574" cy="2797626"/>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460" y="1892606"/>
              <a:ext cx="4729574" cy="2797626"/>
            </a:xfrm>
            <a:prstGeom prst="rect">
              <a:avLst/>
            </a:prstGeom>
            <a:ln>
              <a:solidFill>
                <a:schemeClr val="tx1"/>
              </a:solidFill>
            </a:ln>
          </p:spPr>
        </p:pic>
        <p:sp>
          <p:nvSpPr>
            <p:cNvPr id="15" name="Rectangle 14"/>
            <p:cNvSpPr/>
            <p:nvPr/>
          </p:nvSpPr>
          <p:spPr>
            <a:xfrm>
              <a:off x="4134293" y="2454027"/>
              <a:ext cx="1519451" cy="409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86201" y="2454027"/>
              <a:ext cx="719351" cy="4193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02882" y="3291419"/>
              <a:ext cx="685801" cy="408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98690" y="3291418"/>
              <a:ext cx="609600" cy="408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rotWithShape="1">
          <a:blip r:embed="rId5"/>
          <a:srcRect r="3718"/>
          <a:stretch/>
        </p:blipFill>
        <p:spPr>
          <a:xfrm>
            <a:off x="4169869" y="4409562"/>
            <a:ext cx="4584031" cy="1955709"/>
          </a:xfrm>
          <a:prstGeom prst="rect">
            <a:avLst/>
          </a:prstGeom>
        </p:spPr>
      </p:pic>
      <p:sp>
        <p:nvSpPr>
          <p:cNvPr id="6" name="Date Placeholder 5">
            <a:extLst>
              <a:ext uri="{FF2B5EF4-FFF2-40B4-BE49-F238E27FC236}">
                <a16:creationId xmlns:a16="http://schemas.microsoft.com/office/drawing/2014/main" id="{8766C693-CE73-4532-B94B-1FE8CDBD891B}"/>
              </a:ext>
            </a:extLst>
          </p:cNvPr>
          <p:cNvSpPr>
            <a:spLocks noGrp="1"/>
          </p:cNvSpPr>
          <p:nvPr>
            <p:ph type="dt" sz="half" idx="2"/>
          </p:nvPr>
        </p:nvSpPr>
        <p:spPr/>
        <p:txBody>
          <a:bodyPr/>
          <a:lstStyle/>
          <a:p>
            <a:fld id="{7981C363-7F24-4196-B2FD-C0848996A332}" type="datetime1">
              <a:rPr lang="en-US" smtClean="0"/>
              <a:t>8/14/2018</a:t>
            </a:fld>
            <a:endParaRPr lang="en-US"/>
          </a:p>
        </p:txBody>
      </p:sp>
    </p:spTree>
    <p:extLst>
      <p:ext uri="{BB962C8B-B14F-4D97-AF65-F5344CB8AC3E}">
        <p14:creationId xmlns:p14="http://schemas.microsoft.com/office/powerpoint/2010/main" val="414338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GOFAR Highlights</a:t>
            </a:r>
          </a:p>
        </p:txBody>
      </p:sp>
      <p:sp>
        <p:nvSpPr>
          <p:cNvPr id="3" name="Content Placeholder 2"/>
          <p:cNvSpPr>
            <a:spLocks noGrp="1"/>
          </p:cNvSpPr>
          <p:nvPr>
            <p:ph idx="1"/>
          </p:nvPr>
        </p:nvSpPr>
        <p:spPr/>
        <p:txBody>
          <a:bodyPr>
            <a:normAutofit lnSpcReduction="10000"/>
          </a:bodyPr>
          <a:lstStyle/>
          <a:p>
            <a:pPr marL="342900" lvl="0" indent="-342900">
              <a:buFont typeface="Wingdings" panose="05000000000000000000" pitchFamily="2" charset="2"/>
              <a:buChar char="§"/>
            </a:pPr>
            <a:r>
              <a:rPr lang="en-US" dirty="0"/>
              <a:t>Students, staff and classes are prepopulated and maintained through the State Longitudinal Data System (SLDS).</a:t>
            </a:r>
          </a:p>
          <a:p>
            <a:pPr marL="800100" lvl="1" indent="-342900"/>
            <a:r>
              <a:rPr lang="en-US" dirty="0"/>
              <a:t>In order for this to work, systems need to make sure their Student Class File is updated regularly. </a:t>
            </a:r>
          </a:p>
          <a:p>
            <a:pPr marL="342900" indent="-342900">
              <a:buFont typeface="Wingdings" panose="05000000000000000000" pitchFamily="2" charset="2"/>
              <a:buChar char="§"/>
            </a:pPr>
            <a:r>
              <a:rPr lang="en-US" dirty="0"/>
              <a:t>Teachers and Administrators may view Exemplars and Rubrics in Item Preview.</a:t>
            </a:r>
          </a:p>
          <a:p>
            <a:pPr marL="342900" lvl="0" indent="-342900">
              <a:buFont typeface="Wingdings" panose="05000000000000000000" pitchFamily="2" charset="2"/>
              <a:buChar char="§"/>
            </a:pPr>
            <a:r>
              <a:rPr lang="en-US" dirty="0"/>
              <a:t>A scoring code may be distributed at a local level to help score constructed response items.</a:t>
            </a:r>
          </a:p>
          <a:p>
            <a:pPr marL="342900" lvl="0" indent="-342900">
              <a:buFont typeface="Wingdings" panose="05000000000000000000" pitchFamily="2" charset="2"/>
              <a:buChar char="§"/>
            </a:pPr>
            <a:r>
              <a:rPr lang="en-US" dirty="0"/>
              <a:t>TestPad will be coming this fall which will allow for users to create their </a:t>
            </a:r>
            <a:r>
              <a:rPr lang="en-US"/>
              <a:t>own items and passages. </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a:p>
        </p:txBody>
      </p:sp>
      <p:sp>
        <p:nvSpPr>
          <p:cNvPr id="4" name="Date Placeholder 3">
            <a:extLst>
              <a:ext uri="{FF2B5EF4-FFF2-40B4-BE49-F238E27FC236}">
                <a16:creationId xmlns:a16="http://schemas.microsoft.com/office/drawing/2014/main" id="{E9845AFB-C79F-4AD6-AC44-25272F2C0293}"/>
              </a:ext>
            </a:extLst>
          </p:cNvPr>
          <p:cNvSpPr>
            <a:spLocks noGrp="1"/>
          </p:cNvSpPr>
          <p:nvPr>
            <p:ph type="dt" sz="half" idx="2"/>
          </p:nvPr>
        </p:nvSpPr>
        <p:spPr/>
        <p:txBody>
          <a:bodyPr/>
          <a:lstStyle/>
          <a:p>
            <a:fld id="{C5BE7382-F987-43E2-A89F-0C99BCD8A168}" type="datetime1">
              <a:rPr lang="en-US" smtClean="0"/>
              <a:t>8/14/2018</a:t>
            </a:fld>
            <a:endParaRPr lang="en-US"/>
          </a:p>
        </p:txBody>
      </p:sp>
    </p:spTree>
    <p:extLst>
      <p:ext uri="{BB962C8B-B14F-4D97-AF65-F5344CB8AC3E}">
        <p14:creationId xmlns:p14="http://schemas.microsoft.com/office/powerpoint/2010/main" val="3170364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944"/>
          <a:stretch/>
        </p:blipFill>
        <p:spPr bwMode="auto">
          <a:xfrm>
            <a:off x="3810001" y="1926762"/>
            <a:ext cx="5140698" cy="285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Title 1"/>
          <p:cNvSpPr>
            <a:spLocks noGrp="1"/>
          </p:cNvSpPr>
          <p:nvPr>
            <p:ph type="title"/>
          </p:nvPr>
        </p:nvSpPr>
        <p:spPr>
          <a:xfrm>
            <a:off x="381000" y="488017"/>
            <a:ext cx="6550742" cy="838200"/>
          </a:xfrm>
        </p:spPr>
        <p:txBody>
          <a:bodyPr/>
          <a:lstStyle/>
          <a:p>
            <a:pPr algn="ctr" eaLnBrk="1" hangingPunct="1"/>
            <a:r>
              <a:rPr lang="en-US"/>
              <a:t>Preview the Test</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40</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50063656"/>
              </p:ext>
            </p:extLst>
          </p:nvPr>
        </p:nvGraphicFramePr>
        <p:xfrm>
          <a:off x="452214" y="1999029"/>
          <a:ext cx="8220500" cy="3886200"/>
        </p:xfrm>
        <a:graphic>
          <a:graphicData uri="http://schemas.openxmlformats.org/drawingml/2006/table">
            <a:tbl>
              <a:tblPr firstRow="1" bandRow="1">
                <a:tableStyleId>{5C22544A-7EE6-4342-B048-85BDC9FD1C3A}</a:tableStyleId>
              </a:tblPr>
              <a:tblGrid>
                <a:gridCol w="3432128">
                  <a:extLst>
                    <a:ext uri="{9D8B030D-6E8A-4147-A177-3AD203B41FA5}">
                      <a16:colId xmlns:a16="http://schemas.microsoft.com/office/drawing/2014/main" val="20000"/>
                    </a:ext>
                  </a:extLst>
                </a:gridCol>
                <a:gridCol w="4788372">
                  <a:extLst>
                    <a:ext uri="{9D8B030D-6E8A-4147-A177-3AD203B41FA5}">
                      <a16:colId xmlns:a16="http://schemas.microsoft.com/office/drawing/2014/main" val="20001"/>
                    </a:ext>
                  </a:extLst>
                </a:gridCol>
              </a:tblGrid>
              <a:tr h="3886200">
                <a:tc>
                  <a:txBody>
                    <a:bodyPr/>
                    <a:lstStyle/>
                    <a:p>
                      <a:pPr marL="287338" indent="-234950">
                        <a:buFont typeface="Wingdings" pitchFamily="2" charset="2"/>
                        <a:buChar char="§"/>
                      </a:pPr>
                      <a:r>
                        <a:rPr lang="en-US" sz="1800" b="0" baseline="0">
                          <a:solidFill>
                            <a:schemeClr val="tx1"/>
                          </a:solidFill>
                        </a:rPr>
                        <a:t>To view the assessment test click </a:t>
                      </a:r>
                      <a:r>
                        <a:rPr lang="en-US" sz="1800" b="1" baseline="0">
                          <a:solidFill>
                            <a:schemeClr val="tx1"/>
                          </a:solidFill>
                        </a:rPr>
                        <a:t>Preview</a:t>
                      </a:r>
                      <a:r>
                        <a:rPr lang="en-US" sz="1800" b="0" baseline="0">
                          <a:solidFill>
                            <a:schemeClr val="tx1"/>
                          </a:solidFill>
                        </a:rPr>
                        <a:t>. </a:t>
                      </a:r>
                    </a:p>
                    <a:p>
                      <a:pPr marL="287338" indent="-234950">
                        <a:buFont typeface="Wingdings" pitchFamily="2" charset="2"/>
                        <a:buChar char="§"/>
                      </a:pPr>
                      <a:r>
                        <a:rPr lang="en-US" sz="1800" b="0" baseline="0">
                          <a:solidFill>
                            <a:schemeClr val="tx1"/>
                          </a:solidFill>
                        </a:rPr>
                        <a:t>The student test appears.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Rectangle 6"/>
          <p:cNvSpPr/>
          <p:nvPr/>
        </p:nvSpPr>
        <p:spPr>
          <a:xfrm>
            <a:off x="452214" y="1280431"/>
            <a:ext cx="6359710" cy="646331"/>
          </a:xfrm>
          <a:prstGeom prst="rect">
            <a:avLst/>
          </a:prstGeom>
        </p:spPr>
        <p:txBody>
          <a:bodyPr wrap="square">
            <a:spAutoFit/>
          </a:bodyPr>
          <a:lstStyle/>
          <a:p>
            <a:pPr marL="52388"/>
            <a:r>
              <a:rPr lang="en-US" sz="1800"/>
              <a:t>To view or remove the assessment items in the </a:t>
            </a:r>
            <a:r>
              <a:rPr lang="en-US" sz="1800" b="1"/>
              <a:t>Assessment Items </a:t>
            </a:r>
            <a:r>
              <a:rPr lang="en-US" sz="1800"/>
              <a:t>tab perform the following tasks:</a:t>
            </a:r>
          </a:p>
        </p:txBody>
      </p:sp>
      <p:sp>
        <p:nvSpPr>
          <p:cNvPr id="9" name="Rectangle 8"/>
          <p:cNvSpPr/>
          <p:nvPr/>
        </p:nvSpPr>
        <p:spPr>
          <a:xfrm>
            <a:off x="8080321" y="4191094"/>
            <a:ext cx="518988"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46031" y="4610865"/>
            <a:ext cx="1340653" cy="577081"/>
          </a:xfrm>
          <a:prstGeom prst="rect">
            <a:avLst/>
          </a:prstGeom>
          <a:solidFill>
            <a:schemeClr val="bg1"/>
          </a:solidFill>
        </p:spPr>
        <p:txBody>
          <a:bodyPr wrap="square" rtlCol="0">
            <a:spAutoFit/>
          </a:bodyPr>
          <a:lstStyle/>
          <a:p>
            <a:r>
              <a:rPr lang="en-US" sz="1050" b="1" dirty="0">
                <a:latin typeface="+mn-lt"/>
                <a:cs typeface="Times New Roman" panose="02020603050405020304" pitchFamily="18" charset="0"/>
              </a:rPr>
              <a:t>Click Preview to view and navigate through the test.</a:t>
            </a:r>
          </a:p>
        </p:txBody>
      </p:sp>
      <p:cxnSp>
        <p:nvCxnSpPr>
          <p:cNvPr id="15" name="Straight Arrow Connector 14"/>
          <p:cNvCxnSpPr>
            <a:cxnSpLocks/>
          </p:cNvCxnSpPr>
          <p:nvPr/>
        </p:nvCxnSpPr>
        <p:spPr>
          <a:xfrm flipV="1">
            <a:off x="7928983" y="4375304"/>
            <a:ext cx="287374" cy="2648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545706" y="4153075"/>
            <a:ext cx="371407" cy="3428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63559" y="5244421"/>
            <a:ext cx="1696730" cy="577081"/>
          </a:xfrm>
          <a:prstGeom prst="rect">
            <a:avLst/>
          </a:prstGeom>
          <a:solidFill>
            <a:schemeClr val="bg1"/>
          </a:solidFill>
        </p:spPr>
        <p:txBody>
          <a:bodyPr wrap="square" rtlCol="0">
            <a:spAutoFit/>
          </a:bodyPr>
          <a:lstStyle/>
          <a:p>
            <a:r>
              <a:rPr lang="en-US" sz="1050" b="1" dirty="0">
                <a:latin typeface="+mn-lt"/>
              </a:rPr>
              <a:t>To print a student test with or without a key, click “Print” in “Test Creation”.</a:t>
            </a:r>
          </a:p>
        </p:txBody>
      </p:sp>
      <p:cxnSp>
        <p:nvCxnSpPr>
          <p:cNvPr id="17" name="Straight Arrow Connector 16"/>
          <p:cNvCxnSpPr>
            <a:cxnSpLocks/>
          </p:cNvCxnSpPr>
          <p:nvPr/>
        </p:nvCxnSpPr>
        <p:spPr>
          <a:xfrm flipH="1" flipV="1">
            <a:off x="6823691" y="4467953"/>
            <a:ext cx="339388" cy="8543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CA839E5D-BD8C-4334-9037-F05C9099FFDA}"/>
              </a:ext>
            </a:extLst>
          </p:cNvPr>
          <p:cNvSpPr>
            <a:spLocks noGrp="1"/>
          </p:cNvSpPr>
          <p:nvPr>
            <p:ph type="dt" sz="half" idx="2"/>
          </p:nvPr>
        </p:nvSpPr>
        <p:spPr/>
        <p:txBody>
          <a:bodyPr/>
          <a:lstStyle/>
          <a:p>
            <a:fld id="{DE98E63B-4D7D-4597-999D-351AAA630843}" type="datetime1">
              <a:rPr lang="en-US" smtClean="0"/>
              <a:t>8/14/2018</a:t>
            </a:fld>
            <a:endParaRPr lang="en-US"/>
          </a:p>
        </p:txBody>
      </p:sp>
    </p:spTree>
    <p:extLst>
      <p:ext uri="{BB962C8B-B14F-4D97-AF65-F5344CB8AC3E}">
        <p14:creationId xmlns:p14="http://schemas.microsoft.com/office/powerpoint/2010/main" val="3461625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854"/>
          <a:stretch/>
        </p:blipFill>
        <p:spPr bwMode="auto">
          <a:xfrm>
            <a:off x="3749616" y="1857245"/>
            <a:ext cx="5225051" cy="290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Title 1"/>
          <p:cNvSpPr>
            <a:spLocks noGrp="1"/>
          </p:cNvSpPr>
          <p:nvPr>
            <p:ph type="title"/>
          </p:nvPr>
        </p:nvSpPr>
        <p:spPr>
          <a:xfrm>
            <a:off x="381000" y="488017"/>
            <a:ext cx="6550742" cy="838200"/>
          </a:xfrm>
        </p:spPr>
        <p:txBody>
          <a:bodyPr>
            <a:normAutofit fontScale="90000"/>
          </a:bodyPr>
          <a:lstStyle/>
          <a:p>
            <a:pPr algn="ctr" eaLnBrk="1" hangingPunct="1"/>
            <a:r>
              <a:rPr lang="en-US"/>
              <a:t>Push to Test Administration</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41</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28671343"/>
              </p:ext>
            </p:extLst>
          </p:nvPr>
        </p:nvGraphicFramePr>
        <p:xfrm>
          <a:off x="452214" y="1999029"/>
          <a:ext cx="8220500" cy="3886200"/>
        </p:xfrm>
        <a:graphic>
          <a:graphicData uri="http://schemas.openxmlformats.org/drawingml/2006/table">
            <a:tbl>
              <a:tblPr firstRow="1" bandRow="1">
                <a:tableStyleId>{5C22544A-7EE6-4342-B048-85BDC9FD1C3A}</a:tableStyleId>
              </a:tblPr>
              <a:tblGrid>
                <a:gridCol w="3432128">
                  <a:extLst>
                    <a:ext uri="{9D8B030D-6E8A-4147-A177-3AD203B41FA5}">
                      <a16:colId xmlns:a16="http://schemas.microsoft.com/office/drawing/2014/main" val="20000"/>
                    </a:ext>
                  </a:extLst>
                </a:gridCol>
                <a:gridCol w="4788372">
                  <a:extLst>
                    <a:ext uri="{9D8B030D-6E8A-4147-A177-3AD203B41FA5}">
                      <a16:colId xmlns:a16="http://schemas.microsoft.com/office/drawing/2014/main" val="20001"/>
                    </a:ext>
                  </a:extLst>
                </a:gridCol>
              </a:tblGrid>
              <a:tr h="3886200">
                <a:tc>
                  <a:txBody>
                    <a:bodyPr/>
                    <a:lstStyle/>
                    <a:p>
                      <a:pPr marL="287338" indent="-234950">
                        <a:buFont typeface="Wingdings" pitchFamily="2" charset="2"/>
                        <a:buChar char="§"/>
                      </a:pPr>
                      <a:r>
                        <a:rPr lang="en-US" sz="1800" b="0" baseline="0">
                          <a:solidFill>
                            <a:schemeClr val="tx1"/>
                          </a:solidFill>
                        </a:rPr>
                        <a:t>When all test attributes are finalized, click </a:t>
                      </a:r>
                      <a:r>
                        <a:rPr lang="en-US" sz="1800" b="1" baseline="0">
                          <a:solidFill>
                            <a:schemeClr val="tx1"/>
                          </a:solidFill>
                        </a:rPr>
                        <a:t>Push to Test Administration. </a:t>
                      </a:r>
                    </a:p>
                    <a:p>
                      <a:pPr marL="287338" indent="-234950">
                        <a:buFont typeface="Wingdings" pitchFamily="2" charset="2"/>
                        <a:buChar char="§"/>
                      </a:pPr>
                      <a:r>
                        <a:rPr lang="en-US" sz="1800" b="0" baseline="0">
                          <a:solidFill>
                            <a:schemeClr val="tx1"/>
                          </a:solidFill>
                        </a:rPr>
                        <a:t>Note, the test will not be available to students yet. </a:t>
                      </a:r>
                    </a:p>
                    <a:p>
                      <a:pPr marL="287338" indent="-234950">
                        <a:buFont typeface="Wingdings" pitchFamily="2" charset="2"/>
                        <a:buChar char="§"/>
                      </a:pPr>
                      <a:r>
                        <a:rPr lang="en-US" sz="1800" b="0" baseline="0">
                          <a:solidFill>
                            <a:schemeClr val="tx1"/>
                          </a:solidFill>
                        </a:rPr>
                        <a:t>Next you will need to go to </a:t>
                      </a:r>
                      <a:r>
                        <a:rPr lang="en-US" sz="1800" b="1" baseline="0">
                          <a:solidFill>
                            <a:schemeClr val="tx1"/>
                          </a:solidFill>
                        </a:rPr>
                        <a:t>Test Administration</a:t>
                      </a:r>
                      <a:r>
                        <a:rPr lang="en-US" sz="1800" b="0" baseline="0">
                          <a:solidFill>
                            <a:schemeClr val="tx1"/>
                          </a:solidFill>
                        </a:rPr>
                        <a:t> to Administer the test.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Rectangle 6"/>
          <p:cNvSpPr/>
          <p:nvPr/>
        </p:nvSpPr>
        <p:spPr>
          <a:xfrm>
            <a:off x="452214" y="1280431"/>
            <a:ext cx="6359710" cy="646331"/>
          </a:xfrm>
          <a:prstGeom prst="rect">
            <a:avLst/>
          </a:prstGeom>
        </p:spPr>
        <p:txBody>
          <a:bodyPr wrap="square">
            <a:spAutoFit/>
          </a:bodyPr>
          <a:lstStyle/>
          <a:p>
            <a:pPr marL="52388"/>
            <a:r>
              <a:rPr lang="en-US" sz="1800"/>
              <a:t>Before administering a test, you will first need to Push to Test Administration. </a:t>
            </a:r>
          </a:p>
        </p:txBody>
      </p:sp>
      <p:sp>
        <p:nvSpPr>
          <p:cNvPr id="2" name="Rectangle 1"/>
          <p:cNvSpPr/>
          <p:nvPr/>
        </p:nvSpPr>
        <p:spPr>
          <a:xfrm>
            <a:off x="4148667" y="4116917"/>
            <a:ext cx="1464733" cy="342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3987800" y="4455856"/>
            <a:ext cx="499533" cy="6688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70177" y="5057957"/>
            <a:ext cx="1727200" cy="415498"/>
          </a:xfrm>
          <a:prstGeom prst="rect">
            <a:avLst/>
          </a:prstGeom>
          <a:solidFill>
            <a:schemeClr val="bg1"/>
          </a:solidFill>
        </p:spPr>
        <p:txBody>
          <a:bodyPr wrap="square" rtlCol="0">
            <a:spAutoFit/>
          </a:bodyPr>
          <a:lstStyle/>
          <a:p>
            <a:r>
              <a:rPr lang="en-US" sz="1050" b="1" dirty="0"/>
              <a:t>When the test is complete, Push to Test Administration</a:t>
            </a:r>
          </a:p>
        </p:txBody>
      </p:sp>
      <p:sp>
        <p:nvSpPr>
          <p:cNvPr id="4" name="Date Placeholder 3">
            <a:extLst>
              <a:ext uri="{FF2B5EF4-FFF2-40B4-BE49-F238E27FC236}">
                <a16:creationId xmlns:a16="http://schemas.microsoft.com/office/drawing/2014/main" id="{5801D946-AE8C-411E-86F5-8E91C025A678}"/>
              </a:ext>
            </a:extLst>
          </p:cNvPr>
          <p:cNvSpPr>
            <a:spLocks noGrp="1"/>
          </p:cNvSpPr>
          <p:nvPr>
            <p:ph type="dt" sz="half" idx="2"/>
          </p:nvPr>
        </p:nvSpPr>
        <p:spPr/>
        <p:txBody>
          <a:bodyPr/>
          <a:lstStyle/>
          <a:p>
            <a:fld id="{C7CB365E-7C83-43FE-9BDE-D6A72BA69AD8}" type="datetime1">
              <a:rPr lang="en-US" smtClean="0"/>
              <a:t>8/14/2018</a:t>
            </a:fld>
            <a:endParaRPr lang="en-US"/>
          </a:p>
        </p:txBody>
      </p:sp>
    </p:spTree>
    <p:extLst>
      <p:ext uri="{BB962C8B-B14F-4D97-AF65-F5344CB8AC3E}">
        <p14:creationId xmlns:p14="http://schemas.microsoft.com/office/powerpoint/2010/main" val="1185956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178403089"/>
              </p:ext>
            </p:extLst>
          </p:nvPr>
        </p:nvGraphicFramePr>
        <p:xfrm>
          <a:off x="420255" y="1139794"/>
          <a:ext cx="8486366" cy="5029200"/>
        </p:xfrm>
        <a:graphic>
          <a:graphicData uri="http://schemas.openxmlformats.org/drawingml/2006/table">
            <a:tbl>
              <a:tblPr firstRow="1" bandRow="1">
                <a:tableStyleId>{5C22544A-7EE6-4342-B048-85BDC9FD1C3A}</a:tableStyleId>
              </a:tblPr>
              <a:tblGrid>
                <a:gridCol w="3543129">
                  <a:extLst>
                    <a:ext uri="{9D8B030D-6E8A-4147-A177-3AD203B41FA5}">
                      <a16:colId xmlns:a16="http://schemas.microsoft.com/office/drawing/2014/main" val="20000"/>
                    </a:ext>
                  </a:extLst>
                </a:gridCol>
                <a:gridCol w="4943237">
                  <a:extLst>
                    <a:ext uri="{9D8B030D-6E8A-4147-A177-3AD203B41FA5}">
                      <a16:colId xmlns:a16="http://schemas.microsoft.com/office/drawing/2014/main" val="20001"/>
                    </a:ext>
                  </a:extLst>
                </a:gridCol>
              </a:tblGrid>
              <a:tr h="4876800">
                <a:tc>
                  <a:txBody>
                    <a:bodyPr/>
                    <a:lstStyle/>
                    <a:p>
                      <a:pPr marL="287338" indent="-234950">
                        <a:buFont typeface="Wingdings" pitchFamily="2" charset="2"/>
                        <a:buChar char="§"/>
                      </a:pPr>
                      <a:r>
                        <a:rPr lang="en-US" sz="1800" b="0" baseline="0">
                          <a:solidFill>
                            <a:schemeClr val="tx1"/>
                          </a:solidFill>
                        </a:rPr>
                        <a:t>You can view and navigate through the test to understand the student’s experience.</a:t>
                      </a:r>
                    </a:p>
                    <a:p>
                      <a:pPr marL="287338" indent="-234950">
                        <a:buFont typeface="Wingdings" pitchFamily="2" charset="2"/>
                        <a:buChar char="§"/>
                      </a:pPr>
                      <a:r>
                        <a:rPr lang="en-US" sz="1800" b="0" baseline="0">
                          <a:solidFill>
                            <a:schemeClr val="tx1"/>
                          </a:solidFill>
                        </a:rPr>
                        <a:t>Click </a:t>
                      </a:r>
                      <a:r>
                        <a:rPr lang="en-US" sz="1800" b="1" baseline="0">
                          <a:solidFill>
                            <a:schemeClr val="tx1"/>
                          </a:solidFill>
                        </a:rPr>
                        <a:t>Previous</a:t>
                      </a:r>
                      <a:r>
                        <a:rPr lang="en-US" sz="1800" b="0" baseline="0">
                          <a:solidFill>
                            <a:schemeClr val="tx1"/>
                          </a:solidFill>
                        </a:rPr>
                        <a:t> to navigate to the previous item in the test.</a:t>
                      </a:r>
                    </a:p>
                    <a:p>
                      <a:pPr marL="287338" indent="-234950">
                        <a:buFont typeface="Wingdings" pitchFamily="2" charset="2"/>
                        <a:buChar char="§"/>
                      </a:pPr>
                      <a:r>
                        <a:rPr lang="en-US" sz="1800" b="0" baseline="0">
                          <a:solidFill>
                            <a:schemeClr val="tx1"/>
                          </a:solidFill>
                        </a:rPr>
                        <a:t>Click </a:t>
                      </a:r>
                      <a:r>
                        <a:rPr lang="en-US" sz="1800" b="1" baseline="0">
                          <a:solidFill>
                            <a:schemeClr val="tx1"/>
                          </a:solidFill>
                        </a:rPr>
                        <a:t>Next</a:t>
                      </a:r>
                      <a:r>
                        <a:rPr lang="en-US" sz="1800" b="0" baseline="0">
                          <a:solidFill>
                            <a:schemeClr val="tx1"/>
                          </a:solidFill>
                        </a:rPr>
                        <a:t> to navigate to the next item in the test. </a:t>
                      </a:r>
                      <a:r>
                        <a:rPr lang="en-US" sz="1800" b="0" u="sng" baseline="0">
                          <a:solidFill>
                            <a:schemeClr val="tx1"/>
                          </a:solidFill>
                        </a:rPr>
                        <a:t>Please note that the answer is captured</a:t>
                      </a:r>
                      <a:r>
                        <a:rPr lang="en-US" sz="1800" b="0" baseline="0">
                          <a:solidFill>
                            <a:schemeClr val="tx1"/>
                          </a:solidFill>
                        </a:rPr>
                        <a:t>.</a:t>
                      </a:r>
                    </a:p>
                    <a:p>
                      <a:pPr marL="287338" indent="-234950">
                        <a:buFont typeface="Wingdings" pitchFamily="2" charset="2"/>
                        <a:buChar char="§"/>
                      </a:pPr>
                      <a:r>
                        <a:rPr lang="en-US" sz="1800" b="0" baseline="0">
                          <a:solidFill>
                            <a:schemeClr val="tx1"/>
                          </a:solidFill>
                        </a:rPr>
                        <a:t>Click </a:t>
                      </a:r>
                      <a:r>
                        <a:rPr lang="en-US" sz="1800" b="1" baseline="0">
                          <a:solidFill>
                            <a:schemeClr val="tx1"/>
                          </a:solidFill>
                        </a:rPr>
                        <a:t>Check response </a:t>
                      </a:r>
                      <a:r>
                        <a:rPr lang="en-US" sz="1800" b="0" baseline="0">
                          <a:solidFill>
                            <a:schemeClr val="tx1"/>
                          </a:solidFill>
                        </a:rPr>
                        <a:t>to activate the response validation indicator in the left navigation of the window. </a:t>
                      </a:r>
                      <a:r>
                        <a:rPr lang="en-US" sz="1800" b="0" u="sng" baseline="0">
                          <a:solidFill>
                            <a:schemeClr val="tx1"/>
                          </a:solidFill>
                        </a:rPr>
                        <a:t>Please note that the answer is captured</a:t>
                      </a:r>
                      <a:r>
                        <a:rPr lang="en-US" sz="1800" b="0" baseline="0">
                          <a:solidFill>
                            <a:schemeClr val="tx1"/>
                          </a:solidFill>
                        </a:rPr>
                        <a:t>.</a:t>
                      </a:r>
                    </a:p>
                    <a:p>
                      <a:pPr marL="287338" indent="-234950">
                        <a:buFont typeface="Wingdings" pitchFamily="2" charset="2"/>
                        <a:buChar char="§"/>
                      </a:pPr>
                      <a:r>
                        <a:rPr lang="en-US" sz="1800" b="0" baseline="0">
                          <a:solidFill>
                            <a:schemeClr val="tx1"/>
                          </a:solidFill>
                        </a:rPr>
                        <a:t>Click </a:t>
                      </a:r>
                      <a:r>
                        <a:rPr lang="en-US" sz="1800" b="1" baseline="0">
                          <a:solidFill>
                            <a:schemeClr val="tx1"/>
                          </a:solidFill>
                        </a:rPr>
                        <a:t>Finish Test </a:t>
                      </a:r>
                      <a:r>
                        <a:rPr lang="en-US" sz="1800" b="0" baseline="0">
                          <a:solidFill>
                            <a:schemeClr val="tx1"/>
                          </a:solidFill>
                        </a:rPr>
                        <a:t>when complete or to view the test assessment results. A confirmation message appears.</a:t>
                      </a:r>
                    </a:p>
                    <a:p>
                      <a:pPr marL="52388" indent="0">
                        <a:buFont typeface="Wingdings" pitchFamily="2" charset="2"/>
                        <a:buNone/>
                      </a:pPr>
                      <a:endParaRPr lang="en-US" sz="1800" b="0" baseline="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697" name="Title 1"/>
          <p:cNvSpPr>
            <a:spLocks noGrp="1"/>
          </p:cNvSpPr>
          <p:nvPr>
            <p:ph type="title"/>
          </p:nvPr>
        </p:nvSpPr>
        <p:spPr>
          <a:xfrm>
            <a:off x="0" y="245806"/>
            <a:ext cx="7029449" cy="838200"/>
          </a:xfrm>
        </p:spPr>
        <p:txBody>
          <a:bodyPr>
            <a:normAutofit fontScale="90000"/>
          </a:bodyPr>
          <a:lstStyle/>
          <a:p>
            <a:pPr algn="ctr" eaLnBrk="1" hangingPunct="1"/>
            <a:r>
              <a:rPr lang="en-US"/>
              <a:t>Navigating through the Test</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42</a:t>
            </a:fld>
            <a:endParaRPr lang="en-US"/>
          </a:p>
        </p:txBody>
      </p:sp>
      <p:cxnSp>
        <p:nvCxnSpPr>
          <p:cNvPr id="25" name="Straight Arrow Connector 24"/>
          <p:cNvCxnSpPr/>
          <p:nvPr/>
        </p:nvCxnSpPr>
        <p:spPr>
          <a:xfrm>
            <a:off x="6033909" y="2080073"/>
            <a:ext cx="359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31249"/>
          <a:stretch/>
        </p:blipFill>
        <p:spPr>
          <a:xfrm>
            <a:off x="4072048" y="1188253"/>
            <a:ext cx="4959810" cy="3142581"/>
          </a:xfrm>
          <a:prstGeom prst="rect">
            <a:avLst/>
          </a:prstGeom>
          <a:ln>
            <a:solidFill>
              <a:schemeClr val="tx1"/>
            </a:solidFill>
          </a:ln>
        </p:spPr>
      </p:pic>
      <p:graphicFrame>
        <p:nvGraphicFramePr>
          <p:cNvPr id="4" name="Table 3"/>
          <p:cNvGraphicFramePr>
            <a:graphicFrameLocks noGrp="1"/>
          </p:cNvGraphicFramePr>
          <p:nvPr>
            <p:extLst>
              <p:ext uri="{D42A27DB-BD31-4B8C-83A1-F6EECF244321}">
                <p14:modId xmlns:p14="http://schemas.microsoft.com/office/powerpoint/2010/main" val="2441761762"/>
              </p:ext>
            </p:extLst>
          </p:nvPr>
        </p:nvGraphicFramePr>
        <p:xfrm>
          <a:off x="4072047" y="5184456"/>
          <a:ext cx="4564160" cy="1051560"/>
        </p:xfrm>
        <a:graphic>
          <a:graphicData uri="http://schemas.openxmlformats.org/drawingml/2006/table">
            <a:tbl>
              <a:tblPr firstRow="1" bandRow="1">
                <a:tableStyleId>{2D5ABB26-0587-4C30-8999-92F81FD0307C}</a:tableStyleId>
              </a:tblPr>
              <a:tblGrid>
                <a:gridCol w="508673">
                  <a:extLst>
                    <a:ext uri="{9D8B030D-6E8A-4147-A177-3AD203B41FA5}">
                      <a16:colId xmlns:a16="http://schemas.microsoft.com/office/drawing/2014/main" val="20000"/>
                    </a:ext>
                  </a:extLst>
                </a:gridCol>
                <a:gridCol w="4055487">
                  <a:extLst>
                    <a:ext uri="{9D8B030D-6E8A-4147-A177-3AD203B41FA5}">
                      <a16:colId xmlns:a16="http://schemas.microsoft.com/office/drawing/2014/main" val="20001"/>
                    </a:ext>
                  </a:extLst>
                </a:gridCol>
              </a:tblGrid>
              <a:tr h="718822">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t>Item Response Indicator Legend</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t>Blue</a:t>
                      </a:r>
                      <a:r>
                        <a:rPr lang="en-US" sz="1050" dirty="0"/>
                        <a:t> – indicates the question has not been answered.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t>Red</a:t>
                      </a:r>
                      <a:r>
                        <a:rPr lang="en-US" sz="1050" dirty="0"/>
                        <a:t> – indicates question is active or has not been answered.</a:t>
                      </a:r>
                    </a:p>
                    <a:p>
                      <a:r>
                        <a:rPr lang="en-US" sz="1050" b="1" dirty="0"/>
                        <a:t>Green</a:t>
                      </a:r>
                      <a:r>
                        <a:rPr lang="en-US" sz="1050" dirty="0"/>
                        <a:t> – indicates question answered (correct or incorrect response).</a:t>
                      </a:r>
                    </a:p>
                    <a:p>
                      <a:r>
                        <a:rPr lang="en-US" sz="1050" b="1" dirty="0"/>
                        <a:t>Orange</a:t>
                      </a:r>
                      <a:r>
                        <a:rPr lang="en-US" sz="1050" dirty="0"/>
                        <a:t> – indicates that</a:t>
                      </a:r>
                      <a:r>
                        <a:rPr lang="en-US" sz="1050" baseline="0" dirty="0"/>
                        <a:t> the </a:t>
                      </a:r>
                      <a:r>
                        <a:rPr lang="en-US" sz="1050" b="1" baseline="0" dirty="0"/>
                        <a:t>Next</a:t>
                      </a:r>
                      <a:r>
                        <a:rPr lang="en-US" sz="1050" baseline="0" dirty="0"/>
                        <a:t> button was selected after answer selection.</a:t>
                      </a:r>
                      <a:endParaRPr lang="en-US" sz="1050" dirty="0"/>
                    </a:p>
                  </a:txBody>
                  <a:tcP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4307" y="5414960"/>
            <a:ext cx="394209" cy="295276"/>
          </a:xfrm>
          <a:prstGeom prst="rect">
            <a:avLst/>
          </a:prstGeom>
        </p:spPr>
      </p:pic>
      <p:sp>
        <p:nvSpPr>
          <p:cNvPr id="5" name="Date Placeholder 4">
            <a:extLst>
              <a:ext uri="{FF2B5EF4-FFF2-40B4-BE49-F238E27FC236}">
                <a16:creationId xmlns:a16="http://schemas.microsoft.com/office/drawing/2014/main" id="{D88B37BD-E5E9-456D-B908-F22761436E3C}"/>
              </a:ext>
            </a:extLst>
          </p:cNvPr>
          <p:cNvSpPr>
            <a:spLocks noGrp="1"/>
          </p:cNvSpPr>
          <p:nvPr>
            <p:ph type="dt" sz="half" idx="2"/>
          </p:nvPr>
        </p:nvSpPr>
        <p:spPr/>
        <p:txBody>
          <a:bodyPr/>
          <a:lstStyle/>
          <a:p>
            <a:fld id="{7B89F22F-0E85-4003-907F-55843B863AFD}" type="datetime1">
              <a:rPr lang="en-US" smtClean="0"/>
              <a:t>8/14/2018</a:t>
            </a:fld>
            <a:endParaRPr lang="en-US"/>
          </a:p>
        </p:txBody>
      </p:sp>
    </p:spTree>
    <p:extLst>
      <p:ext uri="{BB962C8B-B14F-4D97-AF65-F5344CB8AC3E}">
        <p14:creationId xmlns:p14="http://schemas.microsoft.com/office/powerpoint/2010/main" val="3439756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667000"/>
            <a:ext cx="6400800" cy="1752600"/>
          </a:xfrm>
        </p:spPr>
        <p:txBody>
          <a:bodyPr/>
          <a:lstStyle/>
          <a:p>
            <a:pPr eaLnBrk="1" hangingPunct="1"/>
            <a:r>
              <a:rPr lang="en-US" sz="4000" b="1">
                <a:solidFill>
                  <a:srgbClr val="7030A0"/>
                </a:solidFill>
                <a:latin typeface="Verdana" pitchFamily="34" charset="0"/>
              </a:rPr>
              <a:t>Test Administration</a:t>
            </a:r>
          </a:p>
        </p:txBody>
      </p:sp>
      <p:sp>
        <p:nvSpPr>
          <p:cNvPr id="3" name="Slide Number Placeholder 2"/>
          <p:cNvSpPr>
            <a:spLocks noGrp="1"/>
          </p:cNvSpPr>
          <p:nvPr>
            <p:ph type="sldNum" sz="quarter" idx="4"/>
          </p:nvPr>
        </p:nvSpPr>
        <p:spPr/>
        <p:txBody>
          <a:bodyPr/>
          <a:lstStyle/>
          <a:p>
            <a:fld id="{B63E4CEF-BB1E-48C7-AE93-F39F6AA99AD7}" type="slidenum">
              <a:rPr lang="en-US" smtClean="0"/>
              <a:pPr/>
              <a:t>43</a:t>
            </a:fld>
            <a:endParaRPr lang="en-US"/>
          </a:p>
        </p:txBody>
      </p:sp>
      <p:sp>
        <p:nvSpPr>
          <p:cNvPr id="2" name="Date Placeholder 1">
            <a:extLst>
              <a:ext uri="{FF2B5EF4-FFF2-40B4-BE49-F238E27FC236}">
                <a16:creationId xmlns:a16="http://schemas.microsoft.com/office/drawing/2014/main" id="{7C0E0BA3-5E3E-4CC4-8900-5EAF68991F0C}"/>
              </a:ext>
            </a:extLst>
          </p:cNvPr>
          <p:cNvSpPr>
            <a:spLocks noGrp="1"/>
          </p:cNvSpPr>
          <p:nvPr>
            <p:ph type="dt" sz="half" idx="2"/>
          </p:nvPr>
        </p:nvSpPr>
        <p:spPr/>
        <p:txBody>
          <a:bodyPr/>
          <a:lstStyle/>
          <a:p>
            <a:fld id="{2A20F6F1-807F-4FC2-BB4B-D40A9831B112}" type="datetime1">
              <a:rPr lang="en-US" smtClean="0"/>
              <a:t>8/14/2018</a:t>
            </a:fld>
            <a:endParaRPr lang="en-US"/>
          </a:p>
        </p:txBody>
      </p:sp>
    </p:spTree>
    <p:extLst>
      <p:ext uri="{BB962C8B-B14F-4D97-AF65-F5344CB8AC3E}">
        <p14:creationId xmlns:p14="http://schemas.microsoft.com/office/powerpoint/2010/main" val="1303031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67148" y="152400"/>
            <a:ext cx="6853084" cy="1143000"/>
          </a:xfrm>
        </p:spPr>
        <p:txBody>
          <a:bodyPr>
            <a:normAutofit fontScale="90000"/>
          </a:bodyPr>
          <a:lstStyle/>
          <a:p>
            <a:pPr algn="ctr" eaLnBrk="1" hangingPunct="1"/>
            <a:r>
              <a:rPr lang="en-US"/>
              <a:t>About Test Administration</a:t>
            </a:r>
          </a:p>
        </p:txBody>
      </p:sp>
      <p:sp>
        <p:nvSpPr>
          <p:cNvPr id="29698" name="Content Placeholder 2"/>
          <p:cNvSpPr>
            <a:spLocks noGrp="1"/>
          </p:cNvSpPr>
          <p:nvPr>
            <p:ph idx="1"/>
          </p:nvPr>
        </p:nvSpPr>
        <p:spPr>
          <a:xfrm>
            <a:off x="457200" y="1295400"/>
            <a:ext cx="7772400" cy="2590800"/>
          </a:xfrm>
        </p:spPr>
        <p:txBody>
          <a:bodyPr/>
          <a:lstStyle/>
          <a:p>
            <a:pPr marL="457200" indent="-457200">
              <a:buFont typeface="+mj-lt"/>
              <a:buAutoNum type="arabicPeriod"/>
            </a:pPr>
            <a:endParaRPr lang="en-US" sz="2000"/>
          </a:p>
          <a:p>
            <a:pPr marL="0" indent="0">
              <a:buNone/>
            </a:pPr>
            <a:endParaRPr lang="en-US" sz="2400"/>
          </a:p>
          <a:p>
            <a:pPr marL="0" indent="0">
              <a:buNone/>
            </a:pPr>
            <a:endParaRPr lang="en-US" sz="2400"/>
          </a:p>
          <a:p>
            <a:pPr marL="0" indent="0">
              <a:buNone/>
            </a:pPr>
            <a:endParaRPr lang="en-US" sz="2400"/>
          </a:p>
          <a:p>
            <a:pPr>
              <a:buNone/>
            </a:pPr>
            <a:endParaRPr lang="en-US" sz="2400"/>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8075212"/>
              </p:ext>
            </p:extLst>
          </p:nvPr>
        </p:nvGraphicFramePr>
        <p:xfrm>
          <a:off x="304800" y="1447800"/>
          <a:ext cx="8305800" cy="4495802"/>
        </p:xfrm>
        <a:graphic>
          <a:graphicData uri="http://schemas.openxmlformats.org/drawingml/2006/table">
            <a:tbl>
              <a:tblPr firstRow="1" bandRow="1">
                <a:tableStyleId>{5940675A-B579-460E-94D1-54222C63F5DA}</a:tableStyleId>
              </a:tblPr>
              <a:tblGrid>
                <a:gridCol w="4029152">
                  <a:extLst>
                    <a:ext uri="{9D8B030D-6E8A-4147-A177-3AD203B41FA5}">
                      <a16:colId xmlns:a16="http://schemas.microsoft.com/office/drawing/2014/main" val="20000"/>
                    </a:ext>
                  </a:extLst>
                </a:gridCol>
                <a:gridCol w="4276648">
                  <a:extLst>
                    <a:ext uri="{9D8B030D-6E8A-4147-A177-3AD203B41FA5}">
                      <a16:colId xmlns:a16="http://schemas.microsoft.com/office/drawing/2014/main" val="20001"/>
                    </a:ext>
                  </a:extLst>
                </a:gridCol>
              </a:tblGrid>
              <a:tr h="2247901">
                <a:tc gridSpan="2">
                  <a:txBody>
                    <a:bodyPr/>
                    <a:lstStyle/>
                    <a:p>
                      <a:r>
                        <a:rPr lang="en-US"/>
                        <a:t>The Test Administration tab provides the teacher with the following options:</a:t>
                      </a:r>
                    </a:p>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47901">
                <a:tc>
                  <a:txBody>
                    <a:bodyPr/>
                    <a:lstStyle/>
                    <a:p>
                      <a:endParaRPr lang="en-US"/>
                    </a:p>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7677843"/>
              </p:ext>
            </p:extLst>
          </p:nvPr>
        </p:nvGraphicFramePr>
        <p:xfrm>
          <a:off x="457200" y="2057400"/>
          <a:ext cx="7391400" cy="2804160"/>
        </p:xfrm>
        <a:graphic>
          <a:graphicData uri="http://schemas.openxmlformats.org/drawingml/2006/table">
            <a:tbl>
              <a:tblPr firstRow="1" bandRow="1">
                <a:tableStyleId>{10A1B5D5-9B99-4C35-A422-299274C87663}</a:tableStyleId>
              </a:tblPr>
              <a:tblGrid>
                <a:gridCol w="1752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42240">
                <a:tc>
                  <a:txBody>
                    <a:bodyPr/>
                    <a:lstStyle/>
                    <a:p>
                      <a:r>
                        <a:rPr lang="en-US" sz="1600" dirty="0"/>
                        <a:t>Option</a:t>
                      </a:r>
                    </a:p>
                  </a:txBody>
                  <a:tcPr/>
                </a:tc>
                <a:tc>
                  <a:txBody>
                    <a:bodyPr/>
                    <a:lstStyle/>
                    <a:p>
                      <a:r>
                        <a:rPr lang="en-US" sz="1600"/>
                        <a:t>Description</a:t>
                      </a:r>
                    </a:p>
                  </a:txBody>
                  <a:tcPr/>
                </a:tc>
                <a:extLst>
                  <a:ext uri="{0D108BD9-81ED-4DB2-BD59-A6C34878D82A}">
                    <a16:rowId xmlns:a16="http://schemas.microsoft.com/office/drawing/2014/main" val="10000"/>
                  </a:ext>
                </a:extLst>
              </a:tr>
              <a:tr h="370840">
                <a:tc>
                  <a:txBody>
                    <a:bodyPr/>
                    <a:lstStyle/>
                    <a:p>
                      <a:r>
                        <a:rPr lang="en-US" sz="1600"/>
                        <a:t>Test Assignment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Enables</a:t>
                      </a:r>
                      <a:r>
                        <a:rPr lang="en-US" sz="1600" baseline="0" dirty="0"/>
                        <a:t> the teacher to view tests and assign them </a:t>
                      </a:r>
                      <a:r>
                        <a:rPr lang="en-US" sz="1600" dirty="0"/>
                        <a:t>to students, identify test information such</a:t>
                      </a:r>
                      <a:r>
                        <a:rPr lang="en-US" sz="1600" baseline="0" dirty="0"/>
                        <a:t> as start and end date, test day and time, as well as view student information, such as course sections, GTID, and test status. The teacher also has the ability to remove a student from an assigned test.</a:t>
                      </a:r>
                      <a:endParaRPr lang="en-US" sz="1600" dirty="0"/>
                    </a:p>
                  </a:txBody>
                  <a:tcPr/>
                </a:tc>
                <a:extLst>
                  <a:ext uri="{0D108BD9-81ED-4DB2-BD59-A6C34878D82A}">
                    <a16:rowId xmlns:a16="http://schemas.microsoft.com/office/drawing/2014/main" val="10001"/>
                  </a:ext>
                </a:extLst>
              </a:tr>
              <a:tr h="370840">
                <a:tc>
                  <a:txBody>
                    <a:bodyPr/>
                    <a:lstStyle/>
                    <a:p>
                      <a:r>
                        <a:rPr lang="en-US" sz="1600"/>
                        <a:t>Test Management</a:t>
                      </a:r>
                    </a:p>
                  </a:txBody>
                  <a:tcPr/>
                </a:tc>
                <a:tc>
                  <a:txBody>
                    <a:bodyPr/>
                    <a:lstStyle/>
                    <a:p>
                      <a:r>
                        <a:rPr lang="en-US" sz="1600"/>
                        <a:t>Enables the teacher to manage, score, report</a:t>
                      </a:r>
                      <a:r>
                        <a:rPr lang="en-US" sz="1600" baseline="0"/>
                        <a:t> and print existing tests.</a:t>
                      </a:r>
                      <a:endParaRPr lang="en-US" sz="1600"/>
                    </a:p>
                  </a:txBody>
                  <a:tcPr/>
                </a:tc>
                <a:extLst>
                  <a:ext uri="{0D108BD9-81ED-4DB2-BD59-A6C34878D82A}">
                    <a16:rowId xmlns:a16="http://schemas.microsoft.com/office/drawing/2014/main" val="10002"/>
                  </a:ext>
                </a:extLst>
              </a:tr>
              <a:tr h="370840">
                <a:tc>
                  <a:txBody>
                    <a:bodyPr/>
                    <a:lstStyle/>
                    <a:p>
                      <a:r>
                        <a:rPr lang="en-US" sz="1600"/>
                        <a:t>Test Scoring</a:t>
                      </a:r>
                    </a:p>
                  </a:txBody>
                  <a:tcPr/>
                </a:tc>
                <a:tc>
                  <a:txBody>
                    <a:bodyPr/>
                    <a:lstStyle/>
                    <a:p>
                      <a:r>
                        <a:rPr lang="en-US" sz="1600"/>
                        <a:t>The teacher can grade </a:t>
                      </a:r>
                      <a:r>
                        <a:rPr lang="en-US" sz="1600" baseline="0"/>
                        <a:t>student tests as well as support the District in grading student test.</a:t>
                      </a:r>
                      <a:endParaRPr lang="en-US" sz="1600"/>
                    </a:p>
                  </a:txBody>
                  <a:tcPr/>
                </a:tc>
                <a:extLst>
                  <a:ext uri="{0D108BD9-81ED-4DB2-BD59-A6C34878D82A}">
                    <a16:rowId xmlns:a16="http://schemas.microsoft.com/office/drawing/2014/main" val="10003"/>
                  </a:ext>
                </a:extLst>
              </a:tr>
            </a:tbl>
          </a:graphicData>
        </a:graphic>
      </p:graphicFrame>
      <p:sp>
        <p:nvSpPr>
          <p:cNvPr id="2" name="Date Placeholder 1">
            <a:extLst>
              <a:ext uri="{FF2B5EF4-FFF2-40B4-BE49-F238E27FC236}">
                <a16:creationId xmlns:a16="http://schemas.microsoft.com/office/drawing/2014/main" id="{6CDC8EF4-142E-48F0-9FFD-804822962B8B}"/>
              </a:ext>
            </a:extLst>
          </p:cNvPr>
          <p:cNvSpPr>
            <a:spLocks noGrp="1"/>
          </p:cNvSpPr>
          <p:nvPr>
            <p:ph type="dt" sz="half" idx="2"/>
          </p:nvPr>
        </p:nvSpPr>
        <p:spPr/>
        <p:txBody>
          <a:bodyPr/>
          <a:lstStyle/>
          <a:p>
            <a:fld id="{5AA50C0B-D8F8-4E5E-B9C0-54EA2BA0BAB3}" type="datetime1">
              <a:rPr lang="en-US" smtClean="0"/>
              <a:t>8/14/2018</a:t>
            </a:fld>
            <a:endParaRPr lang="en-US"/>
          </a:p>
        </p:txBody>
      </p:sp>
    </p:spTree>
    <p:extLst>
      <p:ext uri="{BB962C8B-B14F-4D97-AF65-F5344CB8AC3E}">
        <p14:creationId xmlns:p14="http://schemas.microsoft.com/office/powerpoint/2010/main" val="4220718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14632" y="216029"/>
            <a:ext cx="6615813" cy="1325563"/>
          </a:xfrm>
        </p:spPr>
        <p:txBody>
          <a:bodyPr/>
          <a:lstStyle/>
          <a:p>
            <a:pPr algn="ctr" eaLnBrk="1" hangingPunct="1"/>
            <a:r>
              <a:rPr lang="en-US"/>
              <a:t>Assigning a Test to Students</a:t>
            </a:r>
          </a:p>
        </p:txBody>
      </p:sp>
      <p:sp>
        <p:nvSpPr>
          <p:cNvPr id="29698" name="Content Placeholder 2"/>
          <p:cNvSpPr>
            <a:spLocks noGrp="1"/>
          </p:cNvSpPr>
          <p:nvPr>
            <p:ph idx="1"/>
          </p:nvPr>
        </p:nvSpPr>
        <p:spPr>
          <a:xfrm>
            <a:off x="457200" y="1295400"/>
            <a:ext cx="7772400" cy="2590800"/>
          </a:xfrm>
        </p:spPr>
        <p:txBody>
          <a:bodyPr/>
          <a:lstStyle/>
          <a:p>
            <a:pPr marL="457200" indent="-457200">
              <a:buFont typeface="+mj-lt"/>
              <a:buAutoNum type="arabicPeriod"/>
            </a:pPr>
            <a:endParaRPr lang="en-US" sz="2000"/>
          </a:p>
          <a:p>
            <a:pPr marL="0" indent="0">
              <a:buNone/>
            </a:pPr>
            <a:endParaRPr lang="en-US" sz="2400"/>
          </a:p>
          <a:p>
            <a:pPr marL="0" indent="0">
              <a:buNone/>
            </a:pPr>
            <a:endParaRPr lang="en-US" sz="2400"/>
          </a:p>
          <a:p>
            <a:pPr marL="0" indent="0">
              <a:buNone/>
            </a:pPr>
            <a:endParaRPr lang="en-US" sz="2400"/>
          </a:p>
          <a:p>
            <a:pPr>
              <a:buNone/>
            </a:pPr>
            <a:endParaRPr lang="en-US" sz="2400"/>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45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53199899"/>
              </p:ext>
            </p:extLst>
          </p:nvPr>
        </p:nvGraphicFramePr>
        <p:xfrm>
          <a:off x="304800" y="1447800"/>
          <a:ext cx="8610600" cy="4267200"/>
        </p:xfrm>
        <a:graphic>
          <a:graphicData uri="http://schemas.openxmlformats.org/drawingml/2006/table">
            <a:tbl>
              <a:tblPr firstRow="1" bandRow="1">
                <a:tableStyleId>{5940675A-B579-460E-94D1-54222C63F5DA}</a:tableStyleId>
              </a:tblPr>
              <a:tblGrid>
                <a:gridCol w="4066117">
                  <a:extLst>
                    <a:ext uri="{9D8B030D-6E8A-4147-A177-3AD203B41FA5}">
                      <a16:colId xmlns:a16="http://schemas.microsoft.com/office/drawing/2014/main" val="20000"/>
                    </a:ext>
                  </a:extLst>
                </a:gridCol>
                <a:gridCol w="4544483">
                  <a:extLst>
                    <a:ext uri="{9D8B030D-6E8A-4147-A177-3AD203B41FA5}">
                      <a16:colId xmlns:a16="http://schemas.microsoft.com/office/drawing/2014/main" val="20001"/>
                    </a:ext>
                  </a:extLst>
                </a:gridCol>
              </a:tblGrid>
              <a:tr h="4267200">
                <a:tc>
                  <a:txBody>
                    <a:bodyPr/>
                    <a:lstStyle/>
                    <a:p>
                      <a:pPr marL="457200" indent="-457200">
                        <a:buFont typeface="Wingdings" pitchFamily="2" charset="2"/>
                        <a:buChar char="§"/>
                      </a:pPr>
                      <a:r>
                        <a:rPr lang="en-US" sz="1800"/>
                        <a:t>From the </a:t>
                      </a:r>
                      <a:r>
                        <a:rPr lang="en-US" sz="1800" b="1"/>
                        <a:t>Test Administration </a:t>
                      </a:r>
                      <a:r>
                        <a:rPr lang="en-US" sz="1800"/>
                        <a:t>menu, click </a:t>
                      </a:r>
                      <a:r>
                        <a:rPr lang="en-US" sz="1800" b="1"/>
                        <a:t>Test Assignment</a:t>
                      </a:r>
                      <a:r>
                        <a:rPr lang="en-US" sz="1800"/>
                        <a:t>.</a:t>
                      </a:r>
                    </a:p>
                    <a:p>
                      <a:pPr marL="457200" indent="-457200">
                        <a:buFont typeface="Wingdings" pitchFamily="2" charset="2"/>
                        <a:buChar char="§"/>
                      </a:pPr>
                      <a:r>
                        <a:rPr lang="en-US" sz="1800"/>
                        <a:t>To select a filter for the test, select an item from the </a:t>
                      </a:r>
                      <a:r>
                        <a:rPr lang="en-US" sz="1800" b="1"/>
                        <a:t>Subject</a:t>
                      </a:r>
                      <a:r>
                        <a:rPr lang="en-US" sz="1800"/>
                        <a:t>, </a:t>
                      </a:r>
                      <a:r>
                        <a:rPr lang="en-US" sz="1800" b="1"/>
                        <a:t>Standard</a:t>
                      </a:r>
                      <a:r>
                        <a:rPr lang="en-US" sz="1800"/>
                        <a:t>, </a:t>
                      </a:r>
                      <a:r>
                        <a:rPr lang="en-US" sz="1800" b="1"/>
                        <a:t>Level</a:t>
                      </a:r>
                      <a:r>
                        <a:rPr lang="en-US" sz="1800"/>
                        <a:t> or </a:t>
                      </a:r>
                      <a:r>
                        <a:rPr lang="en-US" sz="1800" b="1"/>
                        <a:t>Collection</a:t>
                      </a:r>
                      <a:r>
                        <a:rPr lang="en-US" sz="1800"/>
                        <a:t> rows to filter on.</a:t>
                      </a:r>
                    </a:p>
                    <a:p>
                      <a:pPr marL="457200" indent="-457200">
                        <a:buFont typeface="Wingdings" pitchFamily="2" charset="2"/>
                        <a:buChar char="§"/>
                      </a:pPr>
                      <a:r>
                        <a:rPr lang="en-US" sz="1800"/>
                        <a:t>Click </a:t>
                      </a:r>
                      <a:r>
                        <a:rPr lang="en-US" sz="1800" b="1"/>
                        <a:t>Search</a:t>
                      </a:r>
                      <a:r>
                        <a:rPr lang="en-US" sz="1800"/>
                        <a:t>. The search results appear in the </a:t>
                      </a:r>
                      <a:r>
                        <a:rPr lang="en-US" sz="1800" b="1"/>
                        <a:t>Search Result </a:t>
                      </a:r>
                      <a:r>
                        <a:rPr lang="en-US" sz="1800"/>
                        <a:t>area on the right.</a:t>
                      </a:r>
                    </a:p>
                    <a:p>
                      <a:pPr marL="457200" indent="-457200">
                        <a:buFont typeface="Wingdings" pitchFamily="2" charset="2"/>
                        <a:buChar char="§"/>
                      </a:pPr>
                      <a:r>
                        <a:rPr lang="en-US" sz="1800"/>
                        <a:t>Click </a:t>
                      </a:r>
                      <a:r>
                        <a:rPr lang="en-US" sz="1800" b="1"/>
                        <a:t>Assign</a:t>
                      </a:r>
                      <a:r>
                        <a:rPr lang="en-US" sz="1800"/>
                        <a:t> next to the desired test to view the Test Information, Student Information and the course sections. </a:t>
                      </a:r>
                    </a:p>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2" name="Group 14"/>
          <p:cNvGrpSpPr>
            <a:grpSpLocks noChangeAspect="1"/>
          </p:cNvGrpSpPr>
          <p:nvPr/>
        </p:nvGrpSpPr>
        <p:grpSpPr>
          <a:xfrm>
            <a:off x="4343400" y="1766316"/>
            <a:ext cx="4705300" cy="3325368"/>
            <a:chOff x="4419600" y="1447800"/>
            <a:chExt cx="4495800" cy="4267200"/>
          </a:xfrm>
        </p:grpSpPr>
        <p:pic>
          <p:nvPicPr>
            <p:cNvPr id="6" name="Picture 5" descr="Test Admin menu.gif"/>
            <p:cNvPicPr>
              <a:picLocks noChangeAspect="1"/>
            </p:cNvPicPr>
            <p:nvPr/>
          </p:nvPicPr>
          <p:blipFill>
            <a:blip r:embed="rId3" cstate="print"/>
            <a:stretch>
              <a:fillRect/>
            </a:stretch>
          </p:blipFill>
          <p:spPr>
            <a:xfrm>
              <a:off x="4419600" y="1447800"/>
              <a:ext cx="4495800" cy="4267200"/>
            </a:xfrm>
            <a:prstGeom prst="rect">
              <a:avLst/>
            </a:prstGeom>
            <a:ln>
              <a:solidFill>
                <a:schemeClr val="tx1"/>
              </a:solidFill>
            </a:ln>
          </p:spPr>
        </p:pic>
        <p:cxnSp>
          <p:nvCxnSpPr>
            <p:cNvPr id="11" name="Straight Arrow Connector 10"/>
            <p:cNvCxnSpPr/>
            <p:nvPr/>
          </p:nvCxnSpPr>
          <p:spPr>
            <a:xfrm flipH="1">
              <a:off x="6096000" y="2895600"/>
              <a:ext cx="685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06690" y="4953000"/>
              <a:ext cx="32770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20636" y="3466868"/>
              <a:ext cx="348516" cy="305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6A786C70-85FF-4D25-AE17-841D27EEC77B}"/>
              </a:ext>
            </a:extLst>
          </p:cNvPr>
          <p:cNvSpPr>
            <a:spLocks noGrp="1"/>
          </p:cNvSpPr>
          <p:nvPr>
            <p:ph type="dt" sz="half" idx="2"/>
          </p:nvPr>
        </p:nvSpPr>
        <p:spPr/>
        <p:txBody>
          <a:bodyPr/>
          <a:lstStyle/>
          <a:p>
            <a:fld id="{6ABD7A45-1D4D-4E6C-BF52-E119875E3C87}" type="datetime1">
              <a:rPr lang="en-US" smtClean="0"/>
              <a:t>8/14/2018</a:t>
            </a:fld>
            <a:endParaRPr lang="en-US"/>
          </a:p>
        </p:txBody>
      </p:sp>
    </p:spTree>
    <p:extLst>
      <p:ext uri="{BB962C8B-B14F-4D97-AF65-F5344CB8AC3E}">
        <p14:creationId xmlns:p14="http://schemas.microsoft.com/office/powerpoint/2010/main" val="1852680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309" y="1927613"/>
            <a:ext cx="4561541" cy="3502977"/>
          </a:xfrm>
          <a:prstGeom prst="rect">
            <a:avLst/>
          </a:prstGeom>
        </p:spPr>
      </p:pic>
      <p:sp>
        <p:nvSpPr>
          <p:cNvPr id="29697" name="Title 1"/>
          <p:cNvSpPr>
            <a:spLocks noGrp="1"/>
          </p:cNvSpPr>
          <p:nvPr>
            <p:ph type="title"/>
          </p:nvPr>
        </p:nvSpPr>
        <p:spPr>
          <a:xfrm>
            <a:off x="457200" y="152400"/>
            <a:ext cx="6235699" cy="1143000"/>
          </a:xfrm>
        </p:spPr>
        <p:txBody>
          <a:bodyPr>
            <a:normAutofit fontScale="90000"/>
          </a:bodyPr>
          <a:lstStyle/>
          <a:p>
            <a:pPr algn="ctr" eaLnBrk="1" hangingPunct="1"/>
            <a:r>
              <a:rPr lang="en-US"/>
              <a:t>Assigning a Test to Students </a:t>
            </a:r>
            <a:r>
              <a:rPr lang="en-US" sz="3200"/>
              <a:t>(cont’d)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46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88156467"/>
              </p:ext>
            </p:extLst>
          </p:nvPr>
        </p:nvGraphicFramePr>
        <p:xfrm>
          <a:off x="447368" y="1378973"/>
          <a:ext cx="8382000" cy="472440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724400">
                <a:tc>
                  <a:txBody>
                    <a:bodyPr/>
                    <a:lstStyle/>
                    <a:p>
                      <a:pPr marL="457200" indent="-457200">
                        <a:buFont typeface="Wingdings" pitchFamily="2" charset="2"/>
                        <a:buChar char="§"/>
                      </a:pPr>
                      <a:r>
                        <a:rPr lang="en-US" sz="1800"/>
                        <a:t>Under </a:t>
                      </a:r>
                      <a:r>
                        <a:rPr lang="en-US" sz="1800" b="1"/>
                        <a:t>Test Information</a:t>
                      </a:r>
                      <a:r>
                        <a:rPr lang="en-US" sz="1800"/>
                        <a:t>, enter a name in the </a:t>
                      </a:r>
                      <a:r>
                        <a:rPr lang="en-US" sz="1800" b="1"/>
                        <a:t>Test Form Name</a:t>
                      </a:r>
                      <a:r>
                        <a:rPr lang="en-US" sz="1800"/>
                        <a:t>.</a:t>
                      </a:r>
                      <a:r>
                        <a:rPr lang="en-US" sz="1800" baseline="0"/>
                        <a:t> </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a:t>Select the box in the </a:t>
                      </a:r>
                      <a:r>
                        <a:rPr lang="en-US" sz="1800" b="1"/>
                        <a:t>Published?</a:t>
                      </a:r>
                      <a:r>
                        <a:rPr lang="en-US" sz="1800"/>
                        <a:t> row to ensure that the test is available to the student.</a:t>
                      </a:r>
                    </a:p>
                    <a:p>
                      <a:pPr marL="457200" indent="-457200">
                        <a:buFont typeface="Wingdings" pitchFamily="2" charset="2"/>
                        <a:buChar char="§"/>
                      </a:pPr>
                      <a:r>
                        <a:rPr lang="en-US" sz="1800"/>
                        <a:t>Select a start and end date in the </a:t>
                      </a:r>
                      <a:r>
                        <a:rPr lang="en-US" sz="1800" b="1"/>
                        <a:t>Start Date </a:t>
                      </a:r>
                      <a:r>
                        <a:rPr lang="en-US" sz="1800"/>
                        <a:t>and </a:t>
                      </a:r>
                      <a:r>
                        <a:rPr lang="en-US" sz="1800" b="1"/>
                        <a:t>End Date </a:t>
                      </a:r>
                      <a:r>
                        <a:rPr lang="en-US" sz="1800"/>
                        <a:t>fields.</a:t>
                      </a:r>
                    </a:p>
                    <a:p>
                      <a:pPr marL="457200" indent="-457200">
                        <a:buFont typeface="Wingdings" pitchFamily="2" charset="2"/>
                        <a:buChar char="§"/>
                      </a:pPr>
                      <a:r>
                        <a:rPr lang="en-US" sz="1800"/>
                        <a:t>In </a:t>
                      </a:r>
                      <a:r>
                        <a:rPr lang="en-US" sz="1800" b="1"/>
                        <a:t>Test Day </a:t>
                      </a:r>
                      <a:r>
                        <a:rPr lang="en-US" sz="1800"/>
                        <a:t>select the appropriate days for the</a:t>
                      </a:r>
                      <a:r>
                        <a:rPr lang="en-US" sz="1800" baseline="0"/>
                        <a:t> test.</a:t>
                      </a:r>
                    </a:p>
                    <a:p>
                      <a:pPr marL="457200" indent="-457200">
                        <a:buFont typeface="+mj-lt"/>
                        <a:buNone/>
                      </a:pPr>
                      <a:endParaRPr lang="en-US" sz="1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2" name="Group 1"/>
          <p:cNvGrpSpPr/>
          <p:nvPr/>
        </p:nvGrpSpPr>
        <p:grpSpPr>
          <a:xfrm>
            <a:off x="4493034" y="2578102"/>
            <a:ext cx="447674" cy="1127204"/>
            <a:chOff x="9296400" y="3347248"/>
            <a:chExt cx="447674" cy="1127204"/>
          </a:xfrm>
        </p:grpSpPr>
        <p:sp>
          <p:nvSpPr>
            <p:cNvPr id="13" name="Rectangle 12"/>
            <p:cNvSpPr/>
            <p:nvPr/>
          </p:nvSpPr>
          <p:spPr>
            <a:xfrm>
              <a:off x="9296400" y="3794286"/>
              <a:ext cx="298041"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312304" y="4375045"/>
              <a:ext cx="431770" cy="99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12304" y="3347248"/>
              <a:ext cx="404968" cy="1372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0" name="Table 19"/>
          <p:cNvGraphicFramePr>
            <a:graphicFrameLocks noGrp="1"/>
          </p:cNvGraphicFramePr>
          <p:nvPr>
            <p:extLst>
              <p:ext uri="{D42A27DB-BD31-4B8C-83A1-F6EECF244321}">
                <p14:modId xmlns:p14="http://schemas.microsoft.com/office/powerpoint/2010/main" val="3698612252"/>
              </p:ext>
            </p:extLst>
          </p:nvPr>
        </p:nvGraphicFramePr>
        <p:xfrm>
          <a:off x="523568" y="3881285"/>
          <a:ext cx="3308836" cy="1493520"/>
        </p:xfrm>
        <a:graphic>
          <a:graphicData uri="http://schemas.openxmlformats.org/drawingml/2006/table">
            <a:tbl>
              <a:tblPr firstRow="1" bandRow="1">
                <a:tableStyleId>{5C22544A-7EE6-4342-B048-85BDC9FD1C3A}</a:tableStyleId>
              </a:tblPr>
              <a:tblGrid>
                <a:gridCol w="563206">
                  <a:extLst>
                    <a:ext uri="{9D8B030D-6E8A-4147-A177-3AD203B41FA5}">
                      <a16:colId xmlns:a16="http://schemas.microsoft.com/office/drawing/2014/main" val="20000"/>
                    </a:ext>
                  </a:extLst>
                </a:gridCol>
                <a:gridCol w="2745630">
                  <a:extLst>
                    <a:ext uri="{9D8B030D-6E8A-4147-A177-3AD203B41FA5}">
                      <a16:colId xmlns:a16="http://schemas.microsoft.com/office/drawing/2014/main" val="20001"/>
                    </a:ext>
                  </a:extLst>
                </a:gridCol>
              </a:tblGrid>
              <a:tr h="129540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0" dirty="0">
                        <a:solidFill>
                          <a:schemeClr val="tx1"/>
                        </a:solidFill>
                      </a:endParaRPr>
                    </a:p>
                    <a:p>
                      <a:pPr marL="0" indent="0">
                        <a:buFont typeface="Wingdings" pitchFamily="2" charset="2"/>
                        <a:buNone/>
                      </a:pPr>
                      <a:r>
                        <a:rPr lang="en-US" sz="1600" b="0" baseline="0" dirty="0">
                          <a:solidFill>
                            <a:schemeClr val="tx1"/>
                          </a:solidFill>
                        </a:rPr>
                        <a:t>GOFAR generates a 5-digit passcode for the student. The teacher provides this number to the student for teacher assigned assessment tests.</a:t>
                      </a:r>
                      <a:endParaRPr lang="en-US"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253" y="4134257"/>
            <a:ext cx="380945" cy="2853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309" y="3918522"/>
            <a:ext cx="4561540" cy="2099432"/>
          </a:xfrm>
          <a:prstGeom prst="rect">
            <a:avLst/>
          </a:prstGeom>
        </p:spPr>
      </p:pic>
      <p:pic>
        <p:nvPicPr>
          <p:cNvPr id="3" name="Picture 2"/>
          <p:cNvPicPr>
            <a:picLocks noChangeAspect="1"/>
          </p:cNvPicPr>
          <p:nvPr/>
        </p:nvPicPr>
        <p:blipFill>
          <a:blip r:embed="rId6"/>
          <a:stretch>
            <a:fillRect/>
          </a:stretch>
        </p:blipFill>
        <p:spPr>
          <a:xfrm>
            <a:off x="5364322" y="3610257"/>
            <a:ext cx="1328577" cy="119048"/>
          </a:xfrm>
          <a:prstGeom prst="rect">
            <a:avLst/>
          </a:prstGeom>
        </p:spPr>
      </p:pic>
      <p:sp>
        <p:nvSpPr>
          <p:cNvPr id="6" name="Date Placeholder 5">
            <a:extLst>
              <a:ext uri="{FF2B5EF4-FFF2-40B4-BE49-F238E27FC236}">
                <a16:creationId xmlns:a16="http://schemas.microsoft.com/office/drawing/2014/main" id="{6AD80A1A-3995-4CA8-AAEB-2247FD2D320B}"/>
              </a:ext>
            </a:extLst>
          </p:cNvPr>
          <p:cNvSpPr>
            <a:spLocks noGrp="1"/>
          </p:cNvSpPr>
          <p:nvPr>
            <p:ph type="dt" sz="half" idx="2"/>
          </p:nvPr>
        </p:nvSpPr>
        <p:spPr/>
        <p:txBody>
          <a:bodyPr/>
          <a:lstStyle/>
          <a:p>
            <a:fld id="{1A56AA4A-C639-4F68-94B4-9F310AFAAC4C}" type="datetime1">
              <a:rPr lang="en-US" smtClean="0"/>
              <a:t>8/14/2018</a:t>
            </a:fld>
            <a:endParaRPr lang="en-US"/>
          </a:p>
        </p:txBody>
      </p:sp>
    </p:spTree>
    <p:extLst>
      <p:ext uri="{BB962C8B-B14F-4D97-AF65-F5344CB8AC3E}">
        <p14:creationId xmlns:p14="http://schemas.microsoft.com/office/powerpoint/2010/main" val="3525423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6235699" cy="1143000"/>
          </a:xfrm>
        </p:spPr>
        <p:txBody>
          <a:bodyPr>
            <a:normAutofit fontScale="90000"/>
          </a:bodyPr>
          <a:lstStyle/>
          <a:p>
            <a:pPr algn="ctr" eaLnBrk="1" hangingPunct="1"/>
            <a:r>
              <a:rPr lang="en-US"/>
              <a:t>Assigning a Test to Students </a:t>
            </a:r>
            <a:r>
              <a:rPr lang="en-US" sz="3200"/>
              <a:t>(cont’d)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47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89252181"/>
              </p:ext>
            </p:extLst>
          </p:nvPr>
        </p:nvGraphicFramePr>
        <p:xfrm>
          <a:off x="447368" y="1378973"/>
          <a:ext cx="8382000" cy="472440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72440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effectLst/>
                          <a:latin typeface="+mn-lt"/>
                          <a:ea typeface="+mn-ea"/>
                          <a:cs typeface="+mn-cs"/>
                        </a:rPr>
                        <a:t>Passcodes will be shown after test is assigned. This will keep students from attempting to start a test before the assignment is complete.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effectLst/>
                          <a:latin typeface="+mn-lt"/>
                          <a:ea typeface="+mn-ea"/>
                          <a:cs typeface="+mn-cs"/>
                        </a:rPr>
                        <a:t>Test examiner should check for the Student Passcode in Test Management. Go to the </a:t>
                      </a:r>
                      <a:r>
                        <a:rPr lang="en-US" sz="1800" b="1" kern="1200">
                          <a:solidFill>
                            <a:schemeClr val="tx1"/>
                          </a:solidFill>
                          <a:effectLst/>
                          <a:latin typeface="+mn-lt"/>
                          <a:ea typeface="+mn-ea"/>
                          <a:cs typeface="+mn-cs"/>
                        </a:rPr>
                        <a:t>Test Administration</a:t>
                      </a:r>
                      <a:r>
                        <a:rPr lang="en-US" sz="1800" kern="1200">
                          <a:solidFill>
                            <a:schemeClr val="tx1"/>
                          </a:solidFill>
                          <a:effectLst/>
                          <a:latin typeface="+mn-lt"/>
                          <a:ea typeface="+mn-ea"/>
                          <a:cs typeface="+mn-cs"/>
                        </a:rPr>
                        <a:t> drop down and click on </a:t>
                      </a:r>
                      <a:r>
                        <a:rPr lang="en-US" sz="1800" b="1" kern="1200">
                          <a:solidFill>
                            <a:schemeClr val="tx1"/>
                          </a:solidFill>
                          <a:effectLst/>
                          <a:latin typeface="+mn-lt"/>
                          <a:ea typeface="+mn-ea"/>
                          <a:cs typeface="+mn-cs"/>
                        </a:rPr>
                        <a:t>Test Management</a:t>
                      </a:r>
                      <a:r>
                        <a:rPr lang="en-US" sz="1800" kern="1200">
                          <a:solidFill>
                            <a:schemeClr val="tx1"/>
                          </a:solidFill>
                          <a:effectLst/>
                          <a:latin typeface="+mn-lt"/>
                          <a:ea typeface="+mn-ea"/>
                          <a:cs typeface="+mn-cs"/>
                        </a:rPr>
                        <a:t>. Find the correct test and click </a:t>
                      </a:r>
                      <a:r>
                        <a:rPr lang="en-US" sz="1800" b="1" kern="1200">
                          <a:solidFill>
                            <a:schemeClr val="tx1"/>
                          </a:solidFill>
                          <a:effectLst/>
                          <a:latin typeface="+mn-lt"/>
                          <a:ea typeface="+mn-ea"/>
                          <a:cs typeface="+mn-cs"/>
                        </a:rPr>
                        <a:t>Manage.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a:solidFill>
                            <a:schemeClr val="tx1"/>
                          </a:solidFill>
                          <a:effectLst/>
                          <a:latin typeface="+mn-lt"/>
                          <a:ea typeface="+mn-ea"/>
                          <a:cs typeface="+mn-cs"/>
                        </a:rPr>
                        <a:t>New: Students will automatically</a:t>
                      </a:r>
                      <a:r>
                        <a:rPr lang="en-US" sz="1800" b="1" kern="1200" baseline="0">
                          <a:solidFill>
                            <a:schemeClr val="tx1"/>
                          </a:solidFill>
                          <a:effectLst/>
                          <a:latin typeface="+mn-lt"/>
                          <a:ea typeface="+mn-ea"/>
                          <a:cs typeface="+mn-cs"/>
                        </a:rPr>
                        <a:t> be synced at all levels. </a:t>
                      </a:r>
                      <a:endParaRPr lang="en-US" sz="1800" kern="1200">
                        <a:solidFill>
                          <a:schemeClr val="tx1"/>
                        </a:solidFill>
                        <a:effectLst/>
                        <a:latin typeface="+mn-lt"/>
                        <a:ea typeface="+mn-ea"/>
                        <a:cs typeface="+mn-cs"/>
                      </a:endParaRPr>
                    </a:p>
                    <a:p>
                      <a:pPr marL="457200" indent="-457200">
                        <a:buFont typeface="Arial" panose="020B0604020202020204" pitchFamily="34" charset="0"/>
                        <a:buChar char="•"/>
                      </a:pPr>
                      <a:endParaRPr lang="en-US" sz="1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4" name="Picture 13"/>
          <p:cNvPicPr/>
          <p:nvPr/>
        </p:nvPicPr>
        <p:blipFill>
          <a:blip r:embed="rId3"/>
          <a:stretch>
            <a:fillRect/>
          </a:stretch>
        </p:blipFill>
        <p:spPr>
          <a:xfrm>
            <a:off x="4309533" y="1666981"/>
            <a:ext cx="4377267" cy="2917718"/>
          </a:xfrm>
          <a:prstGeom prst="rect">
            <a:avLst/>
          </a:prstGeom>
        </p:spPr>
      </p:pic>
      <p:sp>
        <p:nvSpPr>
          <p:cNvPr id="3" name="Rectangle 2"/>
          <p:cNvSpPr/>
          <p:nvPr/>
        </p:nvSpPr>
        <p:spPr>
          <a:xfrm>
            <a:off x="6231467" y="3843867"/>
            <a:ext cx="2455333" cy="211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231467" y="4338083"/>
            <a:ext cx="307556" cy="2466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958C35C-3828-43B9-B0E3-B5E4D1CE123A}"/>
              </a:ext>
            </a:extLst>
          </p:cNvPr>
          <p:cNvSpPr>
            <a:spLocks noGrp="1"/>
          </p:cNvSpPr>
          <p:nvPr>
            <p:ph type="dt" sz="half" idx="2"/>
          </p:nvPr>
        </p:nvSpPr>
        <p:spPr/>
        <p:txBody>
          <a:bodyPr/>
          <a:lstStyle/>
          <a:p>
            <a:fld id="{0FB834A8-0AA8-477F-90FF-A10FA125C379}" type="datetime1">
              <a:rPr lang="en-US" smtClean="0"/>
              <a:t>8/14/2018</a:t>
            </a:fld>
            <a:endParaRPr lang="en-US"/>
          </a:p>
        </p:txBody>
      </p:sp>
    </p:spTree>
    <p:extLst>
      <p:ext uri="{BB962C8B-B14F-4D97-AF65-F5344CB8AC3E}">
        <p14:creationId xmlns:p14="http://schemas.microsoft.com/office/powerpoint/2010/main" val="1662749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309" y="3662490"/>
            <a:ext cx="4561540" cy="2099432"/>
          </a:xfrm>
          <a:prstGeom prst="rect">
            <a:avLst/>
          </a:prstGeom>
        </p:spPr>
      </p:pic>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48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241349305"/>
              </p:ext>
            </p:extLst>
          </p:nvPr>
        </p:nvGraphicFramePr>
        <p:xfrm>
          <a:off x="457200" y="1543664"/>
          <a:ext cx="8382000" cy="4323735"/>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323735">
                <a:tc>
                  <a:txBody>
                    <a:bodyPr/>
                    <a:lstStyle/>
                    <a:p>
                      <a:pPr marL="457200" indent="-457200">
                        <a:buFont typeface="Wingdings" pitchFamily="2" charset="2"/>
                        <a:buChar char="§"/>
                      </a:pPr>
                      <a:r>
                        <a:rPr lang="en-US" sz="1800"/>
                        <a:t>Under </a:t>
                      </a:r>
                      <a:r>
                        <a:rPr lang="en-US" sz="1800" b="1"/>
                        <a:t>Student Information</a:t>
                      </a:r>
                      <a:r>
                        <a:rPr lang="en-US" sz="1800"/>
                        <a:t>, click the + (plus) sign to expand the list and view the available students.</a:t>
                      </a:r>
                      <a:r>
                        <a:rPr lang="en-US" sz="1800" baseline="0"/>
                        <a:t> </a:t>
                      </a:r>
                    </a:p>
                    <a:p>
                      <a:pPr marL="457200" indent="-457200">
                        <a:buFont typeface="Wingdings" pitchFamily="2" charset="2"/>
                        <a:buChar char="§"/>
                      </a:pPr>
                      <a:r>
                        <a:rPr lang="en-US" sz="1800"/>
                        <a:t>Select the desired student or select multiple students for the test.</a:t>
                      </a:r>
                    </a:p>
                    <a:p>
                      <a:pPr marL="457200" indent="-457200">
                        <a:buFont typeface="Wingdings" pitchFamily="2" charset="2"/>
                        <a:buChar char="§"/>
                      </a:pPr>
                      <a:r>
                        <a:rPr lang="en-US" sz="1800"/>
                        <a:t>Click </a:t>
                      </a:r>
                      <a:r>
                        <a:rPr lang="en-US" sz="1800" b="1"/>
                        <a:t>Add</a:t>
                      </a:r>
                      <a:r>
                        <a:rPr lang="en-US" sz="1800"/>
                        <a:t>. The selected student (s) is populated in the </a:t>
                      </a:r>
                      <a:r>
                        <a:rPr lang="en-US" sz="1800" b="1"/>
                        <a:t>Selected student </a:t>
                      </a:r>
                      <a:r>
                        <a:rPr lang="en-US" sz="1800"/>
                        <a:t>area with their Georgia Test Identifier (GTID), First Name, and Last Name.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15" name="Group 14"/>
          <p:cNvGrpSpPr/>
          <p:nvPr/>
        </p:nvGrpSpPr>
        <p:grpSpPr>
          <a:xfrm>
            <a:off x="4427405" y="3662491"/>
            <a:ext cx="2179387" cy="2099431"/>
            <a:chOff x="8618405" y="3255582"/>
            <a:chExt cx="2179387" cy="2099431"/>
          </a:xfrm>
        </p:grpSpPr>
        <p:sp>
          <p:nvSpPr>
            <p:cNvPr id="10" name="Rectangle 9"/>
            <p:cNvSpPr/>
            <p:nvPr/>
          </p:nvSpPr>
          <p:spPr>
            <a:xfrm>
              <a:off x="10525648" y="4221564"/>
              <a:ext cx="272144" cy="1657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18405" y="3255582"/>
              <a:ext cx="677157" cy="116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739050" y="5191229"/>
              <a:ext cx="219075" cy="163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
          <p:cNvSpPr txBox="1">
            <a:spLocks/>
          </p:cNvSpPr>
          <p:nvPr/>
        </p:nvSpPr>
        <p:spPr>
          <a:xfrm>
            <a:off x="457200" y="152400"/>
            <a:ext cx="6235699"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ctr"/>
            <a:r>
              <a:rPr lang="en-US"/>
              <a:t>Assigning a Test to Students </a:t>
            </a:r>
            <a:r>
              <a:rPr lang="en-US" sz="3200"/>
              <a:t>(cont’d)</a:t>
            </a:r>
          </a:p>
        </p:txBody>
      </p:sp>
      <p:pic>
        <p:nvPicPr>
          <p:cNvPr id="19" name="Picture 18">
            <a:extLst>
              <a:ext uri="{FF2B5EF4-FFF2-40B4-BE49-F238E27FC236}">
                <a16:creationId xmlns:a16="http://schemas.microsoft.com/office/drawing/2014/main" id="{F9602471-0C56-49C0-9E13-DC303A339893}"/>
              </a:ext>
            </a:extLst>
          </p:cNvPr>
          <p:cNvPicPr/>
          <p:nvPr/>
        </p:nvPicPr>
        <p:blipFill rotWithShape="1">
          <a:blip r:embed="rId4">
            <a:extLst>
              <a:ext uri="{28A0092B-C50C-407E-A947-70E740481C1C}">
                <a14:useLocalDpi xmlns:a14="http://schemas.microsoft.com/office/drawing/2010/main" val="0"/>
              </a:ext>
            </a:extLst>
          </a:blip>
          <a:srcRect t="30848" r="23591"/>
          <a:stretch/>
        </p:blipFill>
        <p:spPr bwMode="auto">
          <a:xfrm>
            <a:off x="4427405" y="1836272"/>
            <a:ext cx="4541444" cy="1837711"/>
          </a:xfrm>
          <a:prstGeom prst="rect">
            <a:avLst/>
          </a:prstGeom>
          <a:noFill/>
          <a:ln>
            <a:noFill/>
          </a:ln>
        </p:spPr>
      </p:pic>
      <p:sp>
        <p:nvSpPr>
          <p:cNvPr id="3" name="Callout: Double Bent Line with No Border 2">
            <a:extLst>
              <a:ext uri="{FF2B5EF4-FFF2-40B4-BE49-F238E27FC236}">
                <a16:creationId xmlns:a16="http://schemas.microsoft.com/office/drawing/2014/main" id="{57302C43-8F52-4A7D-B5E6-2CBEF68E85E4}"/>
              </a:ext>
            </a:extLst>
          </p:cNvPr>
          <p:cNvSpPr/>
          <p:nvPr/>
        </p:nvSpPr>
        <p:spPr>
          <a:xfrm>
            <a:off x="7329324" y="1856882"/>
            <a:ext cx="1659621" cy="1407523"/>
          </a:xfrm>
          <a:prstGeom prst="callout3">
            <a:avLst>
              <a:gd name="adj1" fmla="val 18750"/>
              <a:gd name="adj2" fmla="val -8333"/>
              <a:gd name="adj3" fmla="val 18750"/>
              <a:gd name="adj4" fmla="val -16667"/>
              <a:gd name="adj5" fmla="val 100000"/>
              <a:gd name="adj6" fmla="val -16667"/>
              <a:gd name="adj7" fmla="val 152423"/>
              <a:gd name="adj8" fmla="val -89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Student will access GOFAR under the Testing page in Backpack</a:t>
            </a:r>
          </a:p>
        </p:txBody>
      </p:sp>
      <p:sp>
        <p:nvSpPr>
          <p:cNvPr id="2" name="Date Placeholder 1">
            <a:extLst>
              <a:ext uri="{FF2B5EF4-FFF2-40B4-BE49-F238E27FC236}">
                <a16:creationId xmlns:a16="http://schemas.microsoft.com/office/drawing/2014/main" id="{B1730FA6-4C7D-486A-A7D2-F5BB66D7DE55}"/>
              </a:ext>
            </a:extLst>
          </p:cNvPr>
          <p:cNvSpPr>
            <a:spLocks noGrp="1"/>
          </p:cNvSpPr>
          <p:nvPr>
            <p:ph type="dt" sz="half" idx="2"/>
          </p:nvPr>
        </p:nvSpPr>
        <p:spPr/>
        <p:txBody>
          <a:bodyPr/>
          <a:lstStyle/>
          <a:p>
            <a:fld id="{DDAEB263-20DA-4CDB-9FED-9BD5A6B868E2}" type="datetime1">
              <a:rPr lang="en-US" smtClean="0"/>
              <a:t>8/14/2018</a:t>
            </a:fld>
            <a:endParaRPr lang="en-US"/>
          </a:p>
        </p:txBody>
      </p:sp>
    </p:spTree>
    <p:extLst>
      <p:ext uri="{BB962C8B-B14F-4D97-AF65-F5344CB8AC3E}">
        <p14:creationId xmlns:p14="http://schemas.microsoft.com/office/powerpoint/2010/main" val="3392008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85587516"/>
              </p:ext>
            </p:extLst>
          </p:nvPr>
        </p:nvGraphicFramePr>
        <p:xfrm>
          <a:off x="457200" y="1632154"/>
          <a:ext cx="8382000" cy="4235245"/>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235245">
                <a:tc>
                  <a:txBody>
                    <a:bodyPr/>
                    <a:lstStyle/>
                    <a:p>
                      <a:pPr marL="457200" indent="-457200">
                        <a:buFont typeface="Wingdings" pitchFamily="2" charset="2"/>
                        <a:buChar char="§"/>
                      </a:pPr>
                      <a:r>
                        <a:rPr lang="en-US" sz="1800"/>
                        <a:t>Click </a:t>
                      </a:r>
                      <a:r>
                        <a:rPr lang="en-US" sz="1800" b="1"/>
                        <a:t>Save</a:t>
                      </a:r>
                      <a:r>
                        <a:rPr lang="en-US" sz="1800"/>
                        <a:t>. A </a:t>
                      </a:r>
                      <a:r>
                        <a:rPr lang="en-US" sz="1800" b="1"/>
                        <a:t>Submitted Successfully</a:t>
                      </a:r>
                      <a:r>
                        <a:rPr lang="en-US" sz="1800"/>
                        <a:t> message appears.</a:t>
                      </a:r>
                    </a:p>
                    <a:p>
                      <a:pPr marL="457200" indent="-457200">
                        <a:buFont typeface="Wingdings" pitchFamily="2" charset="2"/>
                        <a:buChar char="§"/>
                      </a:pPr>
                      <a:r>
                        <a:rPr lang="en-US" sz="1800"/>
                        <a:t>Click </a:t>
                      </a:r>
                      <a:r>
                        <a:rPr lang="en-US" sz="1800" b="1"/>
                        <a:t>Close</a:t>
                      </a:r>
                      <a:r>
                        <a:rPr lang="en-US" sz="1800"/>
                        <a:t>. The </a:t>
                      </a:r>
                      <a:r>
                        <a:rPr lang="en-US" sz="1800" b="1"/>
                        <a:t>Test Management </a:t>
                      </a:r>
                      <a:r>
                        <a:rPr lang="en-US" sz="1800"/>
                        <a:t>tab appears.</a:t>
                      </a:r>
                    </a:p>
                    <a:p>
                      <a:pPr marL="457200" indent="-457200">
                        <a:buFont typeface="+mj-lt"/>
                        <a:buNone/>
                      </a:pPr>
                      <a:endParaRPr lang="en-US" sz="1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309" y="1653293"/>
            <a:ext cx="4561541" cy="350297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309" y="3644202"/>
            <a:ext cx="4561540" cy="2099432"/>
          </a:xfrm>
          <a:prstGeom prst="rect">
            <a:avLst/>
          </a:prstGeom>
        </p:spPr>
      </p:pic>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49</a:t>
            </a:fld>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0860" y="5076066"/>
            <a:ext cx="2914650" cy="1333500"/>
          </a:xfrm>
          <a:prstGeom prst="rect">
            <a:avLst/>
          </a:prstGeom>
          <a:ln w="12700">
            <a:solidFill>
              <a:schemeClr val="tx1"/>
            </a:solidFill>
          </a:ln>
        </p:spPr>
      </p:pic>
      <p:grpSp>
        <p:nvGrpSpPr>
          <p:cNvPr id="2" name="Group 1"/>
          <p:cNvGrpSpPr/>
          <p:nvPr/>
        </p:nvGrpSpPr>
        <p:grpSpPr>
          <a:xfrm>
            <a:off x="4481466" y="5575123"/>
            <a:ext cx="1281065" cy="163754"/>
            <a:chOff x="8672466" y="4294021"/>
            <a:chExt cx="1281065" cy="163754"/>
          </a:xfrm>
        </p:grpSpPr>
        <p:sp>
          <p:nvSpPr>
            <p:cNvPr id="12" name="Rectangle 11"/>
            <p:cNvSpPr/>
            <p:nvPr/>
          </p:nvSpPr>
          <p:spPr>
            <a:xfrm>
              <a:off x="8672466" y="4294021"/>
              <a:ext cx="173022" cy="163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750422" y="4303075"/>
              <a:ext cx="203109" cy="154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914400" y="3810000"/>
            <a:ext cx="2895600" cy="1200329"/>
          </a:xfrm>
          <a:prstGeom prst="rect">
            <a:avLst/>
          </a:prstGeom>
        </p:spPr>
        <p:txBody>
          <a:bodyPr wrap="square">
            <a:spAutoFit/>
          </a:bodyPr>
          <a:lstStyle/>
          <a:p>
            <a:pPr marL="285750" indent="-233363" fontAlgn="auto">
              <a:spcBef>
                <a:spcPts val="0"/>
              </a:spcBef>
              <a:spcAft>
                <a:spcPts val="0"/>
              </a:spcAft>
              <a:buFont typeface="Wingdings" pitchFamily="2" charset="2"/>
              <a:buChar char="ü"/>
              <a:tabLst>
                <a:tab pos="233363" algn="l"/>
              </a:tabLst>
              <a:defRPr/>
            </a:pPr>
            <a:r>
              <a:rPr lang="en-US" sz="1800" b="1"/>
              <a:t>Please allow 10 minutes for the test to become active in GOFAR prior to students testing.</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827369"/>
            <a:ext cx="380945" cy="285341"/>
          </a:xfrm>
          <a:prstGeom prst="rect">
            <a:avLst/>
          </a:prstGeom>
        </p:spPr>
      </p:pic>
      <p:sp>
        <p:nvSpPr>
          <p:cNvPr id="18" name="Title 1"/>
          <p:cNvSpPr txBox="1">
            <a:spLocks/>
          </p:cNvSpPr>
          <p:nvPr/>
        </p:nvSpPr>
        <p:spPr>
          <a:xfrm>
            <a:off x="457200" y="152400"/>
            <a:ext cx="6235699"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ctr"/>
            <a:r>
              <a:rPr lang="en-US"/>
              <a:t>Assigning a Test to Students </a:t>
            </a:r>
            <a:r>
              <a:rPr lang="en-US" sz="3200"/>
              <a:t>(cont’d)</a:t>
            </a:r>
          </a:p>
        </p:txBody>
      </p:sp>
      <p:sp>
        <p:nvSpPr>
          <p:cNvPr id="4" name="Date Placeholder 3">
            <a:extLst>
              <a:ext uri="{FF2B5EF4-FFF2-40B4-BE49-F238E27FC236}">
                <a16:creationId xmlns:a16="http://schemas.microsoft.com/office/drawing/2014/main" id="{E14A6ABC-AC45-4B05-A306-EAA09B91AC40}"/>
              </a:ext>
            </a:extLst>
          </p:cNvPr>
          <p:cNvSpPr>
            <a:spLocks noGrp="1"/>
          </p:cNvSpPr>
          <p:nvPr>
            <p:ph type="dt" sz="half" idx="2"/>
          </p:nvPr>
        </p:nvSpPr>
        <p:spPr/>
        <p:txBody>
          <a:bodyPr/>
          <a:lstStyle/>
          <a:p>
            <a:fld id="{D4996842-C092-477E-8A9D-74B2E987E2B0}" type="datetime1">
              <a:rPr lang="en-US" smtClean="0"/>
              <a:t>8/14/2018</a:t>
            </a:fld>
            <a:endParaRPr lang="en-US"/>
          </a:p>
        </p:txBody>
      </p:sp>
    </p:spTree>
    <p:extLst>
      <p:ext uri="{BB962C8B-B14F-4D97-AF65-F5344CB8AC3E}">
        <p14:creationId xmlns:p14="http://schemas.microsoft.com/office/powerpoint/2010/main" val="118896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Formative Assessment Toolbox</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An expansive bank of formative instructional assessment items/tasks in ELA and Mathematics as a teacher resource</a:t>
            </a:r>
          </a:p>
          <a:p>
            <a:r>
              <a:rPr lang="en-US" dirty="0"/>
              <a:t>A set of benchmark assessments in ELA and Math for grades 3 through HS </a:t>
            </a:r>
          </a:p>
          <a:p>
            <a:r>
              <a:rPr lang="en-US" dirty="0"/>
              <a:t>An assessment literacy professional learning opportunity that focuses on implementation of evidence-based formative instructional practices (FIP)</a:t>
            </a:r>
            <a:endParaRPr lang="en-US" dirty="0">
              <a:cs typeface="Calibri"/>
            </a:endParaRPr>
          </a:p>
          <a:p>
            <a:pPr lvl="1"/>
            <a:r>
              <a:rPr lang="en-US" dirty="0">
                <a:hlinkClick r:id="rId2"/>
              </a:rPr>
              <a:t>http://www.gadoe.org/Curriculum-Instruction-and-Assessment/Assessment/Pages/GeorgiaFIP.aspx</a:t>
            </a:r>
            <a:r>
              <a:rPr lang="en-US" dirty="0"/>
              <a:t> </a:t>
            </a:r>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a:p>
        </p:txBody>
      </p:sp>
      <p:sp>
        <p:nvSpPr>
          <p:cNvPr id="4" name="Date Placeholder 3">
            <a:extLst>
              <a:ext uri="{FF2B5EF4-FFF2-40B4-BE49-F238E27FC236}">
                <a16:creationId xmlns:a16="http://schemas.microsoft.com/office/drawing/2014/main" id="{E68A8901-8628-44D5-87D0-0D23735C2B38}"/>
              </a:ext>
            </a:extLst>
          </p:cNvPr>
          <p:cNvSpPr>
            <a:spLocks noGrp="1"/>
          </p:cNvSpPr>
          <p:nvPr>
            <p:ph type="dt" sz="half" idx="2"/>
          </p:nvPr>
        </p:nvSpPr>
        <p:spPr/>
        <p:txBody>
          <a:bodyPr/>
          <a:lstStyle/>
          <a:p>
            <a:fld id="{DE0F7629-5F4E-48AF-9FB6-EA2086438C89}" type="datetime1">
              <a:rPr lang="en-US" smtClean="0"/>
              <a:t>8/14/2018</a:t>
            </a:fld>
            <a:endParaRPr lang="en-US"/>
          </a:p>
        </p:txBody>
      </p:sp>
    </p:spTree>
    <p:extLst>
      <p:ext uri="{BB962C8B-B14F-4D97-AF65-F5344CB8AC3E}">
        <p14:creationId xmlns:p14="http://schemas.microsoft.com/office/powerpoint/2010/main" val="824504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667000"/>
            <a:ext cx="6400800" cy="1752600"/>
          </a:xfrm>
        </p:spPr>
        <p:txBody>
          <a:bodyPr/>
          <a:lstStyle/>
          <a:p>
            <a:pPr eaLnBrk="1" hangingPunct="1"/>
            <a:r>
              <a:rPr lang="en-US" sz="4000" b="1" dirty="0">
                <a:solidFill>
                  <a:srgbClr val="7030A0"/>
                </a:solidFill>
                <a:latin typeface="Verdana" pitchFamily="34" charset="0"/>
              </a:rPr>
              <a:t>Create a Test using TestPad</a:t>
            </a:r>
          </a:p>
        </p:txBody>
      </p:sp>
      <p:sp>
        <p:nvSpPr>
          <p:cNvPr id="3" name="Slide Number Placeholder 2"/>
          <p:cNvSpPr>
            <a:spLocks noGrp="1"/>
          </p:cNvSpPr>
          <p:nvPr>
            <p:ph type="sldNum" sz="quarter" idx="4"/>
          </p:nvPr>
        </p:nvSpPr>
        <p:spPr/>
        <p:txBody>
          <a:bodyPr/>
          <a:lstStyle/>
          <a:p>
            <a:fld id="{B63E4CEF-BB1E-48C7-AE93-F39F6AA99AD7}" type="slidenum">
              <a:rPr lang="en-US" smtClean="0"/>
              <a:pPr/>
              <a:t>50</a:t>
            </a:fld>
            <a:endParaRPr lang="en-US"/>
          </a:p>
        </p:txBody>
      </p:sp>
      <p:sp>
        <p:nvSpPr>
          <p:cNvPr id="2" name="Date Placeholder 1">
            <a:extLst>
              <a:ext uri="{FF2B5EF4-FFF2-40B4-BE49-F238E27FC236}">
                <a16:creationId xmlns:a16="http://schemas.microsoft.com/office/drawing/2014/main" id="{F6A61938-FF83-4397-8B88-D9105BDF9E76}"/>
              </a:ext>
            </a:extLst>
          </p:cNvPr>
          <p:cNvSpPr>
            <a:spLocks noGrp="1"/>
          </p:cNvSpPr>
          <p:nvPr>
            <p:ph type="dt" sz="half" idx="2"/>
          </p:nvPr>
        </p:nvSpPr>
        <p:spPr/>
        <p:txBody>
          <a:bodyPr/>
          <a:lstStyle/>
          <a:p>
            <a:fld id="{BC7CD3EE-D1A0-4911-909B-4A6E703F4AE9}" type="datetime1">
              <a:rPr lang="en-US" smtClean="0"/>
              <a:t>8/14/2018</a:t>
            </a:fld>
            <a:endParaRPr lang="en-US"/>
          </a:p>
        </p:txBody>
      </p:sp>
    </p:spTree>
    <p:extLst>
      <p:ext uri="{BB962C8B-B14F-4D97-AF65-F5344CB8AC3E}">
        <p14:creationId xmlns:p14="http://schemas.microsoft.com/office/powerpoint/2010/main" val="3098869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6816-C141-42E8-B283-9DE412638C67}"/>
              </a:ext>
            </a:extLst>
          </p:cNvPr>
          <p:cNvSpPr>
            <a:spLocks noGrp="1"/>
          </p:cNvSpPr>
          <p:nvPr>
            <p:ph type="title"/>
          </p:nvPr>
        </p:nvSpPr>
        <p:spPr/>
        <p:txBody>
          <a:bodyPr/>
          <a:lstStyle/>
          <a:p>
            <a:r>
              <a:rPr lang="en-US"/>
              <a:t>Landing Page</a:t>
            </a:r>
          </a:p>
        </p:txBody>
      </p:sp>
      <p:sp>
        <p:nvSpPr>
          <p:cNvPr id="3" name="Content Placeholder 2">
            <a:extLst>
              <a:ext uri="{FF2B5EF4-FFF2-40B4-BE49-F238E27FC236}">
                <a16:creationId xmlns:a16="http://schemas.microsoft.com/office/drawing/2014/main" id="{DCC25F53-2A03-4BED-A8B5-65520F5FF99D}"/>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ACC9A084-2979-4BC0-9CBF-18DEF6921BA8}"/>
              </a:ext>
            </a:extLst>
          </p:cNvPr>
          <p:cNvSpPr>
            <a:spLocks noGrp="1"/>
          </p:cNvSpPr>
          <p:nvPr>
            <p:ph type="sldNum" sz="quarter" idx="4"/>
          </p:nvPr>
        </p:nvSpPr>
        <p:spPr/>
        <p:txBody>
          <a:bodyPr/>
          <a:lstStyle/>
          <a:p>
            <a:fld id="{B63E4CEF-BB1E-48C7-AE93-F39F6AA99AD7}" type="slidenum">
              <a:rPr lang="en-US" smtClean="0"/>
              <a:pPr/>
              <a:t>51</a:t>
            </a:fld>
            <a:endParaRPr lang="en-US"/>
          </a:p>
        </p:txBody>
      </p:sp>
      <p:pic>
        <p:nvPicPr>
          <p:cNvPr id="6" name="Picture 5">
            <a:extLst>
              <a:ext uri="{FF2B5EF4-FFF2-40B4-BE49-F238E27FC236}">
                <a16:creationId xmlns:a16="http://schemas.microsoft.com/office/drawing/2014/main" id="{EB0E7BE9-77E2-4FCE-B860-D4BE0EF7A620}"/>
              </a:ext>
            </a:extLst>
          </p:cNvPr>
          <p:cNvPicPr>
            <a:picLocks noChangeAspect="1"/>
          </p:cNvPicPr>
          <p:nvPr/>
        </p:nvPicPr>
        <p:blipFill>
          <a:blip r:embed="rId2"/>
          <a:stretch>
            <a:fillRect/>
          </a:stretch>
        </p:blipFill>
        <p:spPr>
          <a:xfrm>
            <a:off x="0" y="1786420"/>
            <a:ext cx="9144000" cy="4120533"/>
          </a:xfrm>
          <a:prstGeom prst="rect">
            <a:avLst/>
          </a:prstGeom>
        </p:spPr>
      </p:pic>
      <p:sp>
        <p:nvSpPr>
          <p:cNvPr id="4" name="Date Placeholder 3">
            <a:extLst>
              <a:ext uri="{FF2B5EF4-FFF2-40B4-BE49-F238E27FC236}">
                <a16:creationId xmlns:a16="http://schemas.microsoft.com/office/drawing/2014/main" id="{9F8AC3C3-1C1E-4E09-8135-B5BC01C98323}"/>
              </a:ext>
            </a:extLst>
          </p:cNvPr>
          <p:cNvSpPr>
            <a:spLocks noGrp="1"/>
          </p:cNvSpPr>
          <p:nvPr>
            <p:ph type="dt" sz="half" idx="2"/>
          </p:nvPr>
        </p:nvSpPr>
        <p:spPr/>
        <p:txBody>
          <a:bodyPr/>
          <a:lstStyle/>
          <a:p>
            <a:fld id="{BF752A65-223A-4597-9333-CB08B024A644}" type="datetime1">
              <a:rPr lang="en-US" smtClean="0"/>
              <a:t>8/14/2018</a:t>
            </a:fld>
            <a:endParaRPr lang="en-US"/>
          </a:p>
        </p:txBody>
      </p:sp>
    </p:spTree>
    <p:extLst>
      <p:ext uri="{BB962C8B-B14F-4D97-AF65-F5344CB8AC3E}">
        <p14:creationId xmlns:p14="http://schemas.microsoft.com/office/powerpoint/2010/main" val="2794150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DD93-9536-4540-BB2A-2A14CB5A459A}"/>
              </a:ext>
            </a:extLst>
          </p:cNvPr>
          <p:cNvSpPr>
            <a:spLocks noGrp="1"/>
          </p:cNvSpPr>
          <p:nvPr>
            <p:ph type="title"/>
          </p:nvPr>
        </p:nvSpPr>
        <p:spPr/>
        <p:txBody>
          <a:bodyPr/>
          <a:lstStyle/>
          <a:p>
            <a:r>
              <a:rPr lang="en-US" dirty="0"/>
              <a:t>Create an Item</a:t>
            </a:r>
          </a:p>
        </p:txBody>
      </p:sp>
      <p:sp>
        <p:nvSpPr>
          <p:cNvPr id="3" name="Content Placeholder 2">
            <a:extLst>
              <a:ext uri="{FF2B5EF4-FFF2-40B4-BE49-F238E27FC236}">
                <a16:creationId xmlns:a16="http://schemas.microsoft.com/office/drawing/2014/main" id="{0C91271F-5D07-4F10-83A8-F55F14FF039F}"/>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624F7A06-6F69-4CAF-8F7A-333B4FDF8DAC}"/>
              </a:ext>
            </a:extLst>
          </p:cNvPr>
          <p:cNvSpPr>
            <a:spLocks noGrp="1"/>
          </p:cNvSpPr>
          <p:nvPr>
            <p:ph type="sldNum" sz="quarter" idx="4"/>
          </p:nvPr>
        </p:nvSpPr>
        <p:spPr/>
        <p:txBody>
          <a:bodyPr/>
          <a:lstStyle/>
          <a:p>
            <a:fld id="{B63E4CEF-BB1E-48C7-AE93-F39F6AA99AD7}" type="slidenum">
              <a:rPr lang="en-US" smtClean="0"/>
              <a:pPr/>
              <a:t>52</a:t>
            </a:fld>
            <a:endParaRPr lang="en-US"/>
          </a:p>
        </p:txBody>
      </p:sp>
      <p:pic>
        <p:nvPicPr>
          <p:cNvPr id="6" name="Picture 5">
            <a:extLst>
              <a:ext uri="{FF2B5EF4-FFF2-40B4-BE49-F238E27FC236}">
                <a16:creationId xmlns:a16="http://schemas.microsoft.com/office/drawing/2014/main" id="{C1294A45-6D2B-44E6-ACDA-CC0E5FFBEFA8}"/>
              </a:ext>
            </a:extLst>
          </p:cNvPr>
          <p:cNvPicPr>
            <a:picLocks noChangeAspect="1"/>
          </p:cNvPicPr>
          <p:nvPr/>
        </p:nvPicPr>
        <p:blipFill>
          <a:blip r:embed="rId2"/>
          <a:stretch>
            <a:fillRect/>
          </a:stretch>
        </p:blipFill>
        <p:spPr>
          <a:xfrm>
            <a:off x="0" y="1747288"/>
            <a:ext cx="9144000" cy="4051320"/>
          </a:xfrm>
          <a:prstGeom prst="rect">
            <a:avLst/>
          </a:prstGeom>
        </p:spPr>
      </p:pic>
      <p:sp>
        <p:nvSpPr>
          <p:cNvPr id="4" name="Date Placeholder 3">
            <a:extLst>
              <a:ext uri="{FF2B5EF4-FFF2-40B4-BE49-F238E27FC236}">
                <a16:creationId xmlns:a16="http://schemas.microsoft.com/office/drawing/2014/main" id="{39249CD3-F172-4D91-A578-4432851B8E9F}"/>
              </a:ext>
            </a:extLst>
          </p:cNvPr>
          <p:cNvSpPr>
            <a:spLocks noGrp="1"/>
          </p:cNvSpPr>
          <p:nvPr>
            <p:ph type="dt" sz="half" idx="2"/>
          </p:nvPr>
        </p:nvSpPr>
        <p:spPr/>
        <p:txBody>
          <a:bodyPr/>
          <a:lstStyle/>
          <a:p>
            <a:fld id="{8D73661C-F717-42CF-9965-F83D13ED952C}" type="datetime1">
              <a:rPr lang="en-US" smtClean="0"/>
              <a:t>8/14/2018</a:t>
            </a:fld>
            <a:endParaRPr lang="en-US"/>
          </a:p>
        </p:txBody>
      </p:sp>
    </p:spTree>
    <p:extLst>
      <p:ext uri="{BB962C8B-B14F-4D97-AF65-F5344CB8AC3E}">
        <p14:creationId xmlns:p14="http://schemas.microsoft.com/office/powerpoint/2010/main" val="223282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5278-38B0-4341-A70A-678E32B21863}"/>
              </a:ext>
            </a:extLst>
          </p:cNvPr>
          <p:cNvSpPr>
            <a:spLocks noGrp="1"/>
          </p:cNvSpPr>
          <p:nvPr>
            <p:ph type="title"/>
          </p:nvPr>
        </p:nvSpPr>
        <p:spPr/>
        <p:txBody>
          <a:bodyPr/>
          <a:lstStyle/>
          <a:p>
            <a:r>
              <a:rPr lang="en-US"/>
              <a:t>Item Detail Screen</a:t>
            </a:r>
          </a:p>
        </p:txBody>
      </p:sp>
      <p:sp>
        <p:nvSpPr>
          <p:cNvPr id="5" name="Slide Number Placeholder 4">
            <a:extLst>
              <a:ext uri="{FF2B5EF4-FFF2-40B4-BE49-F238E27FC236}">
                <a16:creationId xmlns:a16="http://schemas.microsoft.com/office/drawing/2014/main" id="{E9B3D7D1-A826-4874-B037-F5F872CCA352}"/>
              </a:ext>
            </a:extLst>
          </p:cNvPr>
          <p:cNvSpPr>
            <a:spLocks noGrp="1"/>
          </p:cNvSpPr>
          <p:nvPr>
            <p:ph type="sldNum" sz="quarter" idx="4"/>
          </p:nvPr>
        </p:nvSpPr>
        <p:spPr/>
        <p:txBody>
          <a:bodyPr/>
          <a:lstStyle/>
          <a:p>
            <a:fld id="{B63E4CEF-BB1E-48C7-AE93-F39F6AA99AD7}" type="slidenum">
              <a:rPr lang="en-US" smtClean="0"/>
              <a:pPr/>
              <a:t>53</a:t>
            </a:fld>
            <a:endParaRPr lang="en-US"/>
          </a:p>
        </p:txBody>
      </p:sp>
      <p:pic>
        <p:nvPicPr>
          <p:cNvPr id="6" name="Picture 5">
            <a:extLst>
              <a:ext uri="{FF2B5EF4-FFF2-40B4-BE49-F238E27FC236}">
                <a16:creationId xmlns:a16="http://schemas.microsoft.com/office/drawing/2014/main" id="{DE7FCB1C-AB6E-4693-A759-564902771661}"/>
              </a:ext>
            </a:extLst>
          </p:cNvPr>
          <p:cNvPicPr>
            <a:picLocks noChangeAspect="1"/>
          </p:cNvPicPr>
          <p:nvPr/>
        </p:nvPicPr>
        <p:blipFill>
          <a:blip r:embed="rId2"/>
          <a:stretch>
            <a:fillRect/>
          </a:stretch>
        </p:blipFill>
        <p:spPr>
          <a:xfrm>
            <a:off x="0" y="2051971"/>
            <a:ext cx="9144000" cy="3814762"/>
          </a:xfrm>
          <a:prstGeom prst="rect">
            <a:avLst/>
          </a:prstGeom>
        </p:spPr>
      </p:pic>
      <p:sp>
        <p:nvSpPr>
          <p:cNvPr id="4" name="Date Placeholder 3">
            <a:extLst>
              <a:ext uri="{FF2B5EF4-FFF2-40B4-BE49-F238E27FC236}">
                <a16:creationId xmlns:a16="http://schemas.microsoft.com/office/drawing/2014/main" id="{5797B371-34DC-4C5A-B06B-A6B6BE869232}"/>
              </a:ext>
            </a:extLst>
          </p:cNvPr>
          <p:cNvSpPr>
            <a:spLocks noGrp="1"/>
          </p:cNvSpPr>
          <p:nvPr>
            <p:ph type="dt" sz="half" idx="2"/>
          </p:nvPr>
        </p:nvSpPr>
        <p:spPr/>
        <p:txBody>
          <a:bodyPr/>
          <a:lstStyle/>
          <a:p>
            <a:fld id="{D7840829-B73A-4ED3-9124-FE23EA256245}" type="datetime1">
              <a:rPr lang="en-US" smtClean="0"/>
              <a:t>8/14/2018</a:t>
            </a:fld>
            <a:endParaRPr lang="en-US"/>
          </a:p>
        </p:txBody>
      </p:sp>
    </p:spTree>
    <p:extLst>
      <p:ext uri="{BB962C8B-B14F-4D97-AF65-F5344CB8AC3E}">
        <p14:creationId xmlns:p14="http://schemas.microsoft.com/office/powerpoint/2010/main" val="109559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523A1-5343-48FC-B834-FF4F8A764C69}"/>
              </a:ext>
            </a:extLst>
          </p:cNvPr>
          <p:cNvSpPr>
            <a:spLocks noGrp="1"/>
          </p:cNvSpPr>
          <p:nvPr>
            <p:ph type="title"/>
          </p:nvPr>
        </p:nvSpPr>
        <p:spPr>
          <a:xfrm>
            <a:off x="1549" y="136524"/>
            <a:ext cx="2684501" cy="1616775"/>
          </a:xfrm>
        </p:spPr>
        <p:txBody>
          <a:bodyPr>
            <a:normAutofit/>
          </a:bodyPr>
          <a:lstStyle/>
          <a:p>
            <a:r>
              <a:rPr lang="en-US" sz="3600"/>
              <a:t>Item Authoring Screen</a:t>
            </a:r>
          </a:p>
        </p:txBody>
      </p:sp>
      <p:sp>
        <p:nvSpPr>
          <p:cNvPr id="5" name="Slide Number Placeholder 4">
            <a:extLst>
              <a:ext uri="{FF2B5EF4-FFF2-40B4-BE49-F238E27FC236}">
                <a16:creationId xmlns:a16="http://schemas.microsoft.com/office/drawing/2014/main" id="{01BF0FBE-CE28-4BAF-AEA9-BBC231E75544}"/>
              </a:ext>
            </a:extLst>
          </p:cNvPr>
          <p:cNvSpPr>
            <a:spLocks noGrp="1"/>
          </p:cNvSpPr>
          <p:nvPr>
            <p:ph type="sldNum" sz="quarter" idx="4"/>
          </p:nvPr>
        </p:nvSpPr>
        <p:spPr/>
        <p:txBody>
          <a:bodyPr/>
          <a:lstStyle/>
          <a:p>
            <a:fld id="{B63E4CEF-BB1E-48C7-AE93-F39F6AA99AD7}" type="slidenum">
              <a:rPr lang="en-US" smtClean="0"/>
              <a:pPr/>
              <a:t>54</a:t>
            </a:fld>
            <a:endParaRPr lang="en-US"/>
          </a:p>
        </p:txBody>
      </p:sp>
      <p:pic>
        <p:nvPicPr>
          <p:cNvPr id="6" name="Picture 5">
            <a:extLst>
              <a:ext uri="{FF2B5EF4-FFF2-40B4-BE49-F238E27FC236}">
                <a16:creationId xmlns:a16="http://schemas.microsoft.com/office/drawing/2014/main" id="{6F94CB99-6A83-4EAA-BFCF-44A64C022395}"/>
              </a:ext>
            </a:extLst>
          </p:cNvPr>
          <p:cNvPicPr>
            <a:picLocks noChangeAspect="1"/>
          </p:cNvPicPr>
          <p:nvPr/>
        </p:nvPicPr>
        <p:blipFill>
          <a:blip r:embed="rId2"/>
          <a:stretch>
            <a:fillRect/>
          </a:stretch>
        </p:blipFill>
        <p:spPr>
          <a:xfrm>
            <a:off x="1881818" y="1200129"/>
            <a:ext cx="5389662" cy="4725183"/>
          </a:xfrm>
          <a:prstGeom prst="rect">
            <a:avLst/>
          </a:prstGeom>
          <a:ln>
            <a:solidFill>
              <a:schemeClr val="tx1"/>
            </a:solidFill>
          </a:ln>
        </p:spPr>
      </p:pic>
      <p:sp>
        <p:nvSpPr>
          <p:cNvPr id="3" name="Date Placeholder 2">
            <a:extLst>
              <a:ext uri="{FF2B5EF4-FFF2-40B4-BE49-F238E27FC236}">
                <a16:creationId xmlns:a16="http://schemas.microsoft.com/office/drawing/2014/main" id="{9815ABA6-F8A4-4FCB-B8D2-D16D5EE4F844}"/>
              </a:ext>
            </a:extLst>
          </p:cNvPr>
          <p:cNvSpPr>
            <a:spLocks noGrp="1"/>
          </p:cNvSpPr>
          <p:nvPr>
            <p:ph type="dt" sz="half" idx="2"/>
          </p:nvPr>
        </p:nvSpPr>
        <p:spPr/>
        <p:txBody>
          <a:bodyPr/>
          <a:lstStyle/>
          <a:p>
            <a:fld id="{AA708E70-446C-4B78-ACC3-60A6C02744A7}" type="datetime1">
              <a:rPr lang="en-US" smtClean="0"/>
              <a:t>8/14/2018</a:t>
            </a:fld>
            <a:endParaRPr lang="en-US"/>
          </a:p>
        </p:txBody>
      </p:sp>
    </p:spTree>
    <p:extLst>
      <p:ext uri="{BB962C8B-B14F-4D97-AF65-F5344CB8AC3E}">
        <p14:creationId xmlns:p14="http://schemas.microsoft.com/office/powerpoint/2010/main" val="1559129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FD7A-C77B-4BB9-91B2-AFE539340818}"/>
              </a:ext>
            </a:extLst>
          </p:cNvPr>
          <p:cNvSpPr>
            <a:spLocks noGrp="1"/>
          </p:cNvSpPr>
          <p:nvPr>
            <p:ph type="title"/>
          </p:nvPr>
        </p:nvSpPr>
        <p:spPr/>
        <p:txBody>
          <a:bodyPr/>
          <a:lstStyle/>
          <a:p>
            <a:r>
              <a:rPr lang="en-US"/>
              <a:t>Item Preview Screen</a:t>
            </a:r>
          </a:p>
        </p:txBody>
      </p:sp>
      <p:sp>
        <p:nvSpPr>
          <p:cNvPr id="5" name="Slide Number Placeholder 4">
            <a:extLst>
              <a:ext uri="{FF2B5EF4-FFF2-40B4-BE49-F238E27FC236}">
                <a16:creationId xmlns:a16="http://schemas.microsoft.com/office/drawing/2014/main" id="{19539400-1646-4131-AC1A-31FB8E77D279}"/>
              </a:ext>
            </a:extLst>
          </p:cNvPr>
          <p:cNvSpPr>
            <a:spLocks noGrp="1"/>
          </p:cNvSpPr>
          <p:nvPr>
            <p:ph type="sldNum" sz="quarter" idx="4"/>
          </p:nvPr>
        </p:nvSpPr>
        <p:spPr/>
        <p:txBody>
          <a:bodyPr/>
          <a:lstStyle/>
          <a:p>
            <a:fld id="{B63E4CEF-BB1E-48C7-AE93-F39F6AA99AD7}" type="slidenum">
              <a:rPr lang="en-US" smtClean="0"/>
              <a:pPr/>
              <a:t>55</a:t>
            </a:fld>
            <a:endParaRPr lang="en-US"/>
          </a:p>
        </p:txBody>
      </p:sp>
      <p:pic>
        <p:nvPicPr>
          <p:cNvPr id="6" name="Picture 5">
            <a:extLst>
              <a:ext uri="{FF2B5EF4-FFF2-40B4-BE49-F238E27FC236}">
                <a16:creationId xmlns:a16="http://schemas.microsoft.com/office/drawing/2014/main" id="{C795E1A1-6554-4D09-A15E-A28180AD31AF}"/>
              </a:ext>
            </a:extLst>
          </p:cNvPr>
          <p:cNvPicPr>
            <a:picLocks noChangeAspect="1"/>
          </p:cNvPicPr>
          <p:nvPr/>
        </p:nvPicPr>
        <p:blipFill>
          <a:blip r:embed="rId2"/>
          <a:stretch>
            <a:fillRect/>
          </a:stretch>
        </p:blipFill>
        <p:spPr>
          <a:xfrm>
            <a:off x="0" y="2356761"/>
            <a:ext cx="9144000" cy="3302407"/>
          </a:xfrm>
          <a:prstGeom prst="rect">
            <a:avLst/>
          </a:prstGeom>
        </p:spPr>
      </p:pic>
      <p:sp>
        <p:nvSpPr>
          <p:cNvPr id="4" name="Date Placeholder 3">
            <a:extLst>
              <a:ext uri="{FF2B5EF4-FFF2-40B4-BE49-F238E27FC236}">
                <a16:creationId xmlns:a16="http://schemas.microsoft.com/office/drawing/2014/main" id="{6968EDAB-C8C7-415F-92FC-96D01BACDCF9}"/>
              </a:ext>
            </a:extLst>
          </p:cNvPr>
          <p:cNvSpPr>
            <a:spLocks noGrp="1"/>
          </p:cNvSpPr>
          <p:nvPr>
            <p:ph type="dt" sz="half" idx="2"/>
          </p:nvPr>
        </p:nvSpPr>
        <p:spPr/>
        <p:txBody>
          <a:bodyPr/>
          <a:lstStyle/>
          <a:p>
            <a:fld id="{7B61C969-C2DB-4B97-97EC-9330E2A26354}" type="datetime1">
              <a:rPr lang="en-US" smtClean="0"/>
              <a:t>8/14/2018</a:t>
            </a:fld>
            <a:endParaRPr lang="en-US"/>
          </a:p>
        </p:txBody>
      </p:sp>
    </p:spTree>
    <p:extLst>
      <p:ext uri="{BB962C8B-B14F-4D97-AF65-F5344CB8AC3E}">
        <p14:creationId xmlns:p14="http://schemas.microsoft.com/office/powerpoint/2010/main" val="3587200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3135-7325-4E64-9D4D-7DBCE0FC3944}"/>
              </a:ext>
            </a:extLst>
          </p:cNvPr>
          <p:cNvSpPr>
            <a:spLocks noGrp="1"/>
          </p:cNvSpPr>
          <p:nvPr>
            <p:ph type="title"/>
          </p:nvPr>
        </p:nvSpPr>
        <p:spPr/>
        <p:txBody>
          <a:bodyPr/>
          <a:lstStyle/>
          <a:p>
            <a:r>
              <a:rPr lang="en-US"/>
              <a:t>Item Bank</a:t>
            </a:r>
          </a:p>
        </p:txBody>
      </p:sp>
      <p:sp>
        <p:nvSpPr>
          <p:cNvPr id="3" name="Content Placeholder 2">
            <a:extLst>
              <a:ext uri="{FF2B5EF4-FFF2-40B4-BE49-F238E27FC236}">
                <a16:creationId xmlns:a16="http://schemas.microsoft.com/office/drawing/2014/main" id="{2F1FDE4B-1B2D-47D4-88D4-B3891FB55397}"/>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9D3FA87D-B188-4902-B000-57E56B4D36C1}"/>
              </a:ext>
            </a:extLst>
          </p:cNvPr>
          <p:cNvSpPr>
            <a:spLocks noGrp="1"/>
          </p:cNvSpPr>
          <p:nvPr>
            <p:ph type="sldNum" sz="quarter" idx="4"/>
          </p:nvPr>
        </p:nvSpPr>
        <p:spPr/>
        <p:txBody>
          <a:bodyPr/>
          <a:lstStyle/>
          <a:p>
            <a:fld id="{B63E4CEF-BB1E-48C7-AE93-F39F6AA99AD7}" type="slidenum">
              <a:rPr lang="en-US" smtClean="0"/>
              <a:pPr/>
              <a:t>56</a:t>
            </a:fld>
            <a:endParaRPr lang="en-US"/>
          </a:p>
        </p:txBody>
      </p:sp>
      <p:pic>
        <p:nvPicPr>
          <p:cNvPr id="6" name="Picture 5">
            <a:extLst>
              <a:ext uri="{FF2B5EF4-FFF2-40B4-BE49-F238E27FC236}">
                <a16:creationId xmlns:a16="http://schemas.microsoft.com/office/drawing/2014/main" id="{B0EC9F93-2E0C-42A5-9BAD-043377D1E8F7}"/>
              </a:ext>
            </a:extLst>
          </p:cNvPr>
          <p:cNvPicPr>
            <a:picLocks noChangeAspect="1"/>
          </p:cNvPicPr>
          <p:nvPr/>
        </p:nvPicPr>
        <p:blipFill>
          <a:blip r:embed="rId2"/>
          <a:stretch>
            <a:fillRect/>
          </a:stretch>
        </p:blipFill>
        <p:spPr>
          <a:xfrm>
            <a:off x="0" y="1646237"/>
            <a:ext cx="9144000" cy="4513832"/>
          </a:xfrm>
          <a:prstGeom prst="rect">
            <a:avLst/>
          </a:prstGeom>
        </p:spPr>
      </p:pic>
      <p:sp>
        <p:nvSpPr>
          <p:cNvPr id="4" name="Date Placeholder 3">
            <a:extLst>
              <a:ext uri="{FF2B5EF4-FFF2-40B4-BE49-F238E27FC236}">
                <a16:creationId xmlns:a16="http://schemas.microsoft.com/office/drawing/2014/main" id="{34F27961-6BBD-4BF6-8782-8A906EA9FA4D}"/>
              </a:ext>
            </a:extLst>
          </p:cNvPr>
          <p:cNvSpPr>
            <a:spLocks noGrp="1"/>
          </p:cNvSpPr>
          <p:nvPr>
            <p:ph type="dt" sz="half" idx="2"/>
          </p:nvPr>
        </p:nvSpPr>
        <p:spPr/>
        <p:txBody>
          <a:bodyPr/>
          <a:lstStyle/>
          <a:p>
            <a:fld id="{9F407303-B7D2-4DF2-93AD-EB73857419E3}" type="datetime1">
              <a:rPr lang="en-US" smtClean="0"/>
              <a:t>8/14/2018</a:t>
            </a:fld>
            <a:endParaRPr lang="en-US"/>
          </a:p>
        </p:txBody>
      </p:sp>
    </p:spTree>
    <p:extLst>
      <p:ext uri="{BB962C8B-B14F-4D97-AF65-F5344CB8AC3E}">
        <p14:creationId xmlns:p14="http://schemas.microsoft.com/office/powerpoint/2010/main" val="1863089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DA6D-0566-4F2B-A89B-AE35DEE7B05D}"/>
              </a:ext>
            </a:extLst>
          </p:cNvPr>
          <p:cNvSpPr>
            <a:spLocks noGrp="1"/>
          </p:cNvSpPr>
          <p:nvPr>
            <p:ph type="title"/>
          </p:nvPr>
        </p:nvSpPr>
        <p:spPr/>
        <p:txBody>
          <a:bodyPr/>
          <a:lstStyle/>
          <a:p>
            <a:r>
              <a:rPr lang="en-US"/>
              <a:t>Preview Item</a:t>
            </a:r>
          </a:p>
        </p:txBody>
      </p:sp>
      <p:sp>
        <p:nvSpPr>
          <p:cNvPr id="3" name="Content Placeholder 2">
            <a:extLst>
              <a:ext uri="{FF2B5EF4-FFF2-40B4-BE49-F238E27FC236}">
                <a16:creationId xmlns:a16="http://schemas.microsoft.com/office/drawing/2014/main" id="{2525573B-C11C-4581-AB52-330E55056DCB}"/>
              </a:ext>
            </a:extLst>
          </p:cNvPr>
          <p:cNvSpPr>
            <a:spLocks noGrp="1"/>
          </p:cNvSpPr>
          <p:nvPr>
            <p:ph idx="1"/>
          </p:nvPr>
        </p:nvSpPr>
        <p:spPr>
          <a:xfrm>
            <a:off x="628650" y="2154809"/>
            <a:ext cx="7886700" cy="4351338"/>
          </a:xfrm>
        </p:spPr>
        <p:txBody>
          <a:bodyPr/>
          <a:lstStyle/>
          <a:p>
            <a:endParaRPr lang="en-US"/>
          </a:p>
        </p:txBody>
      </p:sp>
      <p:sp>
        <p:nvSpPr>
          <p:cNvPr id="5" name="Slide Number Placeholder 4">
            <a:extLst>
              <a:ext uri="{FF2B5EF4-FFF2-40B4-BE49-F238E27FC236}">
                <a16:creationId xmlns:a16="http://schemas.microsoft.com/office/drawing/2014/main" id="{4EDAB902-2B5A-4341-AABA-733CB424D24E}"/>
              </a:ext>
            </a:extLst>
          </p:cNvPr>
          <p:cNvSpPr>
            <a:spLocks noGrp="1"/>
          </p:cNvSpPr>
          <p:nvPr>
            <p:ph type="sldNum" sz="quarter" idx="4"/>
          </p:nvPr>
        </p:nvSpPr>
        <p:spPr/>
        <p:txBody>
          <a:bodyPr/>
          <a:lstStyle/>
          <a:p>
            <a:fld id="{B63E4CEF-BB1E-48C7-AE93-F39F6AA99AD7}" type="slidenum">
              <a:rPr lang="en-US" smtClean="0"/>
              <a:pPr/>
              <a:t>57</a:t>
            </a:fld>
            <a:endParaRPr lang="en-US"/>
          </a:p>
        </p:txBody>
      </p:sp>
      <p:pic>
        <p:nvPicPr>
          <p:cNvPr id="6" name="Picture 5">
            <a:extLst>
              <a:ext uri="{FF2B5EF4-FFF2-40B4-BE49-F238E27FC236}">
                <a16:creationId xmlns:a16="http://schemas.microsoft.com/office/drawing/2014/main" id="{11067F2A-A4F4-4D31-BB62-6B4F4E35AAD9}"/>
              </a:ext>
            </a:extLst>
          </p:cNvPr>
          <p:cNvPicPr>
            <a:picLocks noChangeAspect="1"/>
          </p:cNvPicPr>
          <p:nvPr/>
        </p:nvPicPr>
        <p:blipFill>
          <a:blip r:embed="rId2"/>
          <a:stretch>
            <a:fillRect/>
          </a:stretch>
        </p:blipFill>
        <p:spPr>
          <a:xfrm>
            <a:off x="0" y="1683109"/>
            <a:ext cx="9144000" cy="4603155"/>
          </a:xfrm>
          <a:prstGeom prst="rect">
            <a:avLst/>
          </a:prstGeom>
        </p:spPr>
      </p:pic>
      <p:sp>
        <p:nvSpPr>
          <p:cNvPr id="4" name="Date Placeholder 3">
            <a:extLst>
              <a:ext uri="{FF2B5EF4-FFF2-40B4-BE49-F238E27FC236}">
                <a16:creationId xmlns:a16="http://schemas.microsoft.com/office/drawing/2014/main" id="{B3F2FE3E-4FEE-482B-A540-AC0871744568}"/>
              </a:ext>
            </a:extLst>
          </p:cNvPr>
          <p:cNvSpPr>
            <a:spLocks noGrp="1"/>
          </p:cNvSpPr>
          <p:nvPr>
            <p:ph type="dt" sz="half" idx="2"/>
          </p:nvPr>
        </p:nvSpPr>
        <p:spPr/>
        <p:txBody>
          <a:bodyPr/>
          <a:lstStyle/>
          <a:p>
            <a:fld id="{A2185C50-068E-40A1-8F38-577FE50128FA}" type="datetime1">
              <a:rPr lang="en-US" smtClean="0"/>
              <a:t>8/14/2018</a:t>
            </a:fld>
            <a:endParaRPr lang="en-US"/>
          </a:p>
        </p:txBody>
      </p:sp>
    </p:spTree>
    <p:extLst>
      <p:ext uri="{BB962C8B-B14F-4D97-AF65-F5344CB8AC3E}">
        <p14:creationId xmlns:p14="http://schemas.microsoft.com/office/powerpoint/2010/main" val="3759664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3D77-667B-459B-AC0F-265499D3F66A}"/>
              </a:ext>
            </a:extLst>
          </p:cNvPr>
          <p:cNvSpPr>
            <a:spLocks noGrp="1"/>
          </p:cNvSpPr>
          <p:nvPr>
            <p:ph type="title"/>
          </p:nvPr>
        </p:nvSpPr>
        <p:spPr/>
        <p:txBody>
          <a:bodyPr/>
          <a:lstStyle/>
          <a:p>
            <a:r>
              <a:rPr lang="en-US"/>
              <a:t>Add Items to Test</a:t>
            </a:r>
          </a:p>
        </p:txBody>
      </p:sp>
      <p:sp>
        <p:nvSpPr>
          <p:cNvPr id="3" name="Content Placeholder 2">
            <a:extLst>
              <a:ext uri="{FF2B5EF4-FFF2-40B4-BE49-F238E27FC236}">
                <a16:creationId xmlns:a16="http://schemas.microsoft.com/office/drawing/2014/main" id="{F14AF623-FD02-45F1-B5D4-B8E94DD434AB}"/>
              </a:ext>
            </a:extLst>
          </p:cNvPr>
          <p:cNvSpPr>
            <a:spLocks noGrp="1"/>
          </p:cNvSpPr>
          <p:nvPr>
            <p:ph idx="1"/>
          </p:nvPr>
        </p:nvSpPr>
        <p:spPr>
          <a:xfrm>
            <a:off x="628650" y="2154809"/>
            <a:ext cx="7886700" cy="4351338"/>
          </a:xfrm>
        </p:spPr>
        <p:txBody>
          <a:bodyPr/>
          <a:lstStyle/>
          <a:p>
            <a:endParaRPr lang="en-US"/>
          </a:p>
        </p:txBody>
      </p:sp>
      <p:sp>
        <p:nvSpPr>
          <p:cNvPr id="5" name="Slide Number Placeholder 4">
            <a:extLst>
              <a:ext uri="{FF2B5EF4-FFF2-40B4-BE49-F238E27FC236}">
                <a16:creationId xmlns:a16="http://schemas.microsoft.com/office/drawing/2014/main" id="{668CA9EC-BE4E-4EC7-A442-2E96295084E7}"/>
              </a:ext>
            </a:extLst>
          </p:cNvPr>
          <p:cNvSpPr>
            <a:spLocks noGrp="1"/>
          </p:cNvSpPr>
          <p:nvPr>
            <p:ph type="sldNum" sz="quarter" idx="4"/>
          </p:nvPr>
        </p:nvSpPr>
        <p:spPr/>
        <p:txBody>
          <a:bodyPr/>
          <a:lstStyle/>
          <a:p>
            <a:fld id="{B63E4CEF-BB1E-48C7-AE93-F39F6AA99AD7}" type="slidenum">
              <a:rPr lang="en-US" smtClean="0"/>
              <a:pPr/>
              <a:t>58</a:t>
            </a:fld>
            <a:endParaRPr lang="en-US"/>
          </a:p>
        </p:txBody>
      </p:sp>
      <p:pic>
        <p:nvPicPr>
          <p:cNvPr id="6" name="Picture 5">
            <a:extLst>
              <a:ext uri="{FF2B5EF4-FFF2-40B4-BE49-F238E27FC236}">
                <a16:creationId xmlns:a16="http://schemas.microsoft.com/office/drawing/2014/main" id="{5388FDDF-9568-4937-AB63-23AAA40667BE}"/>
              </a:ext>
            </a:extLst>
          </p:cNvPr>
          <p:cNvPicPr>
            <a:picLocks noChangeAspect="1"/>
          </p:cNvPicPr>
          <p:nvPr/>
        </p:nvPicPr>
        <p:blipFill>
          <a:blip r:embed="rId2"/>
          <a:stretch>
            <a:fillRect/>
          </a:stretch>
        </p:blipFill>
        <p:spPr>
          <a:xfrm>
            <a:off x="0" y="1834244"/>
            <a:ext cx="9144000" cy="4520130"/>
          </a:xfrm>
          <a:prstGeom prst="rect">
            <a:avLst/>
          </a:prstGeom>
        </p:spPr>
      </p:pic>
      <p:sp>
        <p:nvSpPr>
          <p:cNvPr id="4" name="Date Placeholder 3">
            <a:extLst>
              <a:ext uri="{FF2B5EF4-FFF2-40B4-BE49-F238E27FC236}">
                <a16:creationId xmlns:a16="http://schemas.microsoft.com/office/drawing/2014/main" id="{D4328061-A989-4CE9-AA1A-59CEE16ECFE7}"/>
              </a:ext>
            </a:extLst>
          </p:cNvPr>
          <p:cNvSpPr>
            <a:spLocks noGrp="1"/>
          </p:cNvSpPr>
          <p:nvPr>
            <p:ph type="dt" sz="half" idx="2"/>
          </p:nvPr>
        </p:nvSpPr>
        <p:spPr/>
        <p:txBody>
          <a:bodyPr/>
          <a:lstStyle/>
          <a:p>
            <a:fld id="{DEFAA979-61BC-40EE-BB44-92C52C285002}" type="datetime1">
              <a:rPr lang="en-US" smtClean="0"/>
              <a:t>8/14/2018</a:t>
            </a:fld>
            <a:endParaRPr lang="en-US"/>
          </a:p>
        </p:txBody>
      </p:sp>
    </p:spTree>
    <p:extLst>
      <p:ext uri="{BB962C8B-B14F-4D97-AF65-F5344CB8AC3E}">
        <p14:creationId xmlns:p14="http://schemas.microsoft.com/office/powerpoint/2010/main" val="2788078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9F16-BF92-47F1-87C5-05D25BA4FA93}"/>
              </a:ext>
            </a:extLst>
          </p:cNvPr>
          <p:cNvSpPr>
            <a:spLocks noGrp="1"/>
          </p:cNvSpPr>
          <p:nvPr>
            <p:ph type="title"/>
          </p:nvPr>
        </p:nvSpPr>
        <p:spPr>
          <a:xfrm>
            <a:off x="0" y="43235"/>
            <a:ext cx="2416029" cy="1263687"/>
          </a:xfrm>
        </p:spPr>
        <p:txBody>
          <a:bodyPr>
            <a:normAutofit fontScale="90000"/>
          </a:bodyPr>
          <a:lstStyle/>
          <a:p>
            <a:r>
              <a:rPr lang="en-US"/>
              <a:t>Assign Test</a:t>
            </a:r>
          </a:p>
        </p:txBody>
      </p:sp>
      <p:sp>
        <p:nvSpPr>
          <p:cNvPr id="5" name="Slide Number Placeholder 4">
            <a:extLst>
              <a:ext uri="{FF2B5EF4-FFF2-40B4-BE49-F238E27FC236}">
                <a16:creationId xmlns:a16="http://schemas.microsoft.com/office/drawing/2014/main" id="{63DCD343-8036-4313-A7FB-B0C17B115489}"/>
              </a:ext>
            </a:extLst>
          </p:cNvPr>
          <p:cNvSpPr>
            <a:spLocks noGrp="1"/>
          </p:cNvSpPr>
          <p:nvPr>
            <p:ph type="sldNum" sz="quarter" idx="4"/>
          </p:nvPr>
        </p:nvSpPr>
        <p:spPr/>
        <p:txBody>
          <a:bodyPr/>
          <a:lstStyle/>
          <a:p>
            <a:fld id="{B63E4CEF-BB1E-48C7-AE93-F39F6AA99AD7}" type="slidenum">
              <a:rPr lang="en-US" smtClean="0"/>
              <a:pPr/>
              <a:t>59</a:t>
            </a:fld>
            <a:endParaRPr lang="en-US"/>
          </a:p>
        </p:txBody>
      </p:sp>
      <p:pic>
        <p:nvPicPr>
          <p:cNvPr id="6" name="Picture 5">
            <a:extLst>
              <a:ext uri="{FF2B5EF4-FFF2-40B4-BE49-F238E27FC236}">
                <a16:creationId xmlns:a16="http://schemas.microsoft.com/office/drawing/2014/main" id="{31A0FDDD-846C-4F11-A414-562770A5E9D1}"/>
              </a:ext>
            </a:extLst>
          </p:cNvPr>
          <p:cNvPicPr>
            <a:picLocks noChangeAspect="1"/>
          </p:cNvPicPr>
          <p:nvPr/>
        </p:nvPicPr>
        <p:blipFill>
          <a:blip r:embed="rId2"/>
          <a:stretch>
            <a:fillRect/>
          </a:stretch>
        </p:blipFill>
        <p:spPr>
          <a:xfrm>
            <a:off x="612648" y="1306922"/>
            <a:ext cx="6501384" cy="4670104"/>
          </a:xfrm>
          <a:prstGeom prst="rect">
            <a:avLst/>
          </a:prstGeom>
          <a:ln>
            <a:solidFill>
              <a:schemeClr val="tx1"/>
            </a:solidFill>
          </a:ln>
        </p:spPr>
      </p:pic>
      <p:sp>
        <p:nvSpPr>
          <p:cNvPr id="4" name="Date Placeholder 3">
            <a:extLst>
              <a:ext uri="{FF2B5EF4-FFF2-40B4-BE49-F238E27FC236}">
                <a16:creationId xmlns:a16="http://schemas.microsoft.com/office/drawing/2014/main" id="{D261196D-6A98-4708-B32D-5175D1D9C48F}"/>
              </a:ext>
            </a:extLst>
          </p:cNvPr>
          <p:cNvSpPr>
            <a:spLocks noGrp="1"/>
          </p:cNvSpPr>
          <p:nvPr>
            <p:ph type="dt" sz="half" idx="2"/>
          </p:nvPr>
        </p:nvSpPr>
        <p:spPr/>
        <p:txBody>
          <a:bodyPr/>
          <a:lstStyle/>
          <a:p>
            <a:fld id="{27098889-EF51-443E-B668-8DF7A4258F9A}" type="datetime1">
              <a:rPr lang="en-US" smtClean="0"/>
              <a:t>8/14/2018</a:t>
            </a:fld>
            <a:endParaRPr lang="en-US"/>
          </a:p>
        </p:txBody>
      </p:sp>
    </p:spTree>
    <p:extLst>
      <p:ext uri="{BB962C8B-B14F-4D97-AF65-F5344CB8AC3E}">
        <p14:creationId xmlns:p14="http://schemas.microsoft.com/office/powerpoint/2010/main" val="16782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Item Formats</a:t>
            </a:r>
          </a:p>
        </p:txBody>
      </p:sp>
      <p:sp>
        <p:nvSpPr>
          <p:cNvPr id="3" name="Content Placeholder 2"/>
          <p:cNvSpPr>
            <a:spLocks noGrp="1"/>
          </p:cNvSpPr>
          <p:nvPr>
            <p:ph idx="1"/>
          </p:nvPr>
        </p:nvSpPr>
        <p:spPr/>
        <p:txBody>
          <a:bodyPr>
            <a:normAutofit/>
          </a:bodyPr>
          <a:lstStyle/>
          <a:p>
            <a:pPr>
              <a:defRPr/>
            </a:pPr>
            <a:r>
              <a:rPr lang="en-US" dirty="0"/>
              <a:t>Multiple Choice</a:t>
            </a:r>
          </a:p>
          <a:p>
            <a:pPr>
              <a:defRPr/>
            </a:pPr>
            <a:r>
              <a:rPr lang="en-US" dirty="0"/>
              <a:t>Constructed-Response </a:t>
            </a:r>
          </a:p>
          <a:p>
            <a:pPr lvl="1">
              <a:buFont typeface="Arial" pitchFamily="34" charset="0"/>
              <a:buChar char="–"/>
              <a:defRPr/>
            </a:pPr>
            <a:r>
              <a:rPr lang="en-US" dirty="0"/>
              <a:t>Extended Response</a:t>
            </a:r>
          </a:p>
          <a:p>
            <a:pPr lvl="1">
              <a:buFont typeface="Arial" pitchFamily="34" charset="0"/>
              <a:buChar char="–"/>
              <a:defRPr/>
            </a:pPr>
            <a:r>
              <a:rPr lang="en-US" dirty="0"/>
              <a:t>Scaffolded</a:t>
            </a:r>
          </a:p>
          <a:p>
            <a:pPr>
              <a:defRPr/>
            </a:pPr>
            <a:r>
              <a:rPr lang="en-US" dirty="0"/>
              <a:t>Constructed-response items require students to provide explanations/rationales, provide evidence, and/or to show work </a:t>
            </a:r>
          </a:p>
          <a:p>
            <a:pPr>
              <a:defRPr/>
            </a:pPr>
            <a:r>
              <a:rPr lang="en-US" dirty="0"/>
              <a:t>Provide teachers with evidence of true student understanding of content and process</a:t>
            </a:r>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a:p>
        </p:txBody>
      </p:sp>
      <p:sp>
        <p:nvSpPr>
          <p:cNvPr id="4" name="Date Placeholder 3">
            <a:extLst>
              <a:ext uri="{FF2B5EF4-FFF2-40B4-BE49-F238E27FC236}">
                <a16:creationId xmlns:a16="http://schemas.microsoft.com/office/drawing/2014/main" id="{361DBDA5-0000-48D7-A896-E3881FA5797A}"/>
              </a:ext>
            </a:extLst>
          </p:cNvPr>
          <p:cNvSpPr>
            <a:spLocks noGrp="1"/>
          </p:cNvSpPr>
          <p:nvPr>
            <p:ph type="dt" sz="half" idx="2"/>
          </p:nvPr>
        </p:nvSpPr>
        <p:spPr/>
        <p:txBody>
          <a:bodyPr/>
          <a:lstStyle/>
          <a:p>
            <a:fld id="{F3751736-4052-4330-88B1-0B68B7F57BDE}" type="datetime1">
              <a:rPr lang="en-US" smtClean="0"/>
              <a:t>8/14/2018</a:t>
            </a:fld>
            <a:endParaRPr lang="en-US"/>
          </a:p>
        </p:txBody>
      </p:sp>
    </p:spTree>
    <p:extLst>
      <p:ext uri="{BB962C8B-B14F-4D97-AF65-F5344CB8AC3E}">
        <p14:creationId xmlns:p14="http://schemas.microsoft.com/office/powerpoint/2010/main" val="556861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60</a:t>
            </a:fld>
            <a:endParaRPr lang="en-US"/>
          </a:p>
        </p:txBody>
      </p:sp>
      <p:sp>
        <p:nvSpPr>
          <p:cNvPr id="18" name="Title 1"/>
          <p:cNvSpPr txBox="1">
            <a:spLocks/>
          </p:cNvSpPr>
          <p:nvPr/>
        </p:nvSpPr>
        <p:spPr>
          <a:xfrm>
            <a:off x="457200" y="152400"/>
            <a:ext cx="6235699"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ctr"/>
            <a:r>
              <a:rPr lang="en-US"/>
              <a:t>GFOAR Tests in Backpack </a:t>
            </a:r>
          </a:p>
        </p:txBody>
      </p:sp>
      <p:pic>
        <p:nvPicPr>
          <p:cNvPr id="19" name="Picture 18">
            <a:extLst>
              <a:ext uri="{FF2B5EF4-FFF2-40B4-BE49-F238E27FC236}">
                <a16:creationId xmlns:a16="http://schemas.microsoft.com/office/drawing/2014/main" id="{CEF7D3CC-89B1-47C1-87AB-0254308A09F8}"/>
              </a:ext>
            </a:extLst>
          </p:cNvPr>
          <p:cNvPicPr/>
          <p:nvPr/>
        </p:nvPicPr>
        <p:blipFill rotWithShape="1">
          <a:blip r:embed="rId3" cstate="print">
            <a:extLst>
              <a:ext uri="{28A0092B-C50C-407E-A947-70E740481C1C}">
                <a14:useLocalDpi xmlns:a14="http://schemas.microsoft.com/office/drawing/2010/main" val="0"/>
              </a:ext>
            </a:extLst>
          </a:blip>
          <a:srcRect r="33572" b="18875"/>
          <a:stretch/>
        </p:blipFill>
        <p:spPr bwMode="auto">
          <a:xfrm>
            <a:off x="259938" y="1579678"/>
            <a:ext cx="3935095" cy="1792696"/>
          </a:xfrm>
          <a:prstGeom prst="rect">
            <a:avLst/>
          </a:prstGeom>
          <a:noFill/>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639A31B5-27E2-4D9D-9BA5-E0FC2C6DF98D}"/>
              </a:ext>
            </a:extLst>
          </p:cNvPr>
          <p:cNvPicPr/>
          <p:nvPr/>
        </p:nvPicPr>
        <p:blipFill rotWithShape="1">
          <a:blip r:embed="rId4" cstate="print">
            <a:extLst>
              <a:ext uri="{28A0092B-C50C-407E-A947-70E740481C1C}">
                <a14:useLocalDpi xmlns:a14="http://schemas.microsoft.com/office/drawing/2010/main" val="0"/>
              </a:ext>
            </a:extLst>
          </a:blip>
          <a:srcRect l="-492" t="-841" r="49661" b="56268"/>
          <a:stretch/>
        </p:blipFill>
        <p:spPr bwMode="auto">
          <a:xfrm>
            <a:off x="3006744" y="3572813"/>
            <a:ext cx="3020695" cy="1162685"/>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B2785CBA-7817-46DD-850B-EE99EC16CACF}"/>
              </a:ext>
            </a:extLst>
          </p:cNvPr>
          <p:cNvPicPr/>
          <p:nvPr/>
        </p:nvPicPr>
        <p:blipFill rotWithShape="1">
          <a:blip r:embed="rId5" cstate="print">
            <a:extLst>
              <a:ext uri="{28A0092B-C50C-407E-A947-70E740481C1C}">
                <a14:useLocalDpi xmlns:a14="http://schemas.microsoft.com/office/drawing/2010/main" val="0"/>
              </a:ext>
            </a:extLst>
          </a:blip>
          <a:srcRect l="-166" r="30394"/>
          <a:stretch/>
        </p:blipFill>
        <p:spPr bwMode="auto">
          <a:xfrm>
            <a:off x="5535394" y="5001926"/>
            <a:ext cx="3608606" cy="1846708"/>
          </a:xfrm>
          <a:prstGeom prst="rect">
            <a:avLst/>
          </a:prstGeom>
          <a:noFill/>
          <a:ln>
            <a:noFill/>
          </a:ln>
        </p:spPr>
      </p:pic>
      <p:sp>
        <p:nvSpPr>
          <p:cNvPr id="4" name="TextBox 3">
            <a:extLst>
              <a:ext uri="{FF2B5EF4-FFF2-40B4-BE49-F238E27FC236}">
                <a16:creationId xmlns:a16="http://schemas.microsoft.com/office/drawing/2014/main" id="{729A48BF-F717-4E07-BEA3-E65C4439CEAD}"/>
              </a:ext>
            </a:extLst>
          </p:cNvPr>
          <p:cNvSpPr txBox="1"/>
          <p:nvPr/>
        </p:nvSpPr>
        <p:spPr>
          <a:xfrm>
            <a:off x="185994" y="1142197"/>
            <a:ext cx="6922729" cy="369332"/>
          </a:xfrm>
          <a:prstGeom prst="rect">
            <a:avLst/>
          </a:prstGeom>
          <a:noFill/>
        </p:spPr>
        <p:txBody>
          <a:bodyPr wrap="none" rtlCol="0">
            <a:spAutoFit/>
          </a:bodyPr>
          <a:lstStyle/>
          <a:p>
            <a:r>
              <a:rPr lang="en-US"/>
              <a:t>Student viewing Backpack will access Gofar tests under the Testing page</a:t>
            </a:r>
          </a:p>
        </p:txBody>
      </p:sp>
      <p:sp>
        <p:nvSpPr>
          <p:cNvPr id="5" name="TextBox 4">
            <a:extLst>
              <a:ext uri="{FF2B5EF4-FFF2-40B4-BE49-F238E27FC236}">
                <a16:creationId xmlns:a16="http://schemas.microsoft.com/office/drawing/2014/main" id="{ED756173-EC33-45C5-A82A-E41F8E6F6E6F}"/>
              </a:ext>
            </a:extLst>
          </p:cNvPr>
          <p:cNvSpPr txBox="1"/>
          <p:nvPr/>
        </p:nvSpPr>
        <p:spPr>
          <a:xfrm>
            <a:off x="825392" y="3201077"/>
            <a:ext cx="6739281" cy="369332"/>
          </a:xfrm>
          <a:prstGeom prst="rect">
            <a:avLst/>
          </a:prstGeom>
          <a:noFill/>
        </p:spPr>
        <p:txBody>
          <a:bodyPr wrap="none" rtlCol="0">
            <a:spAutoFit/>
          </a:bodyPr>
          <a:lstStyle/>
          <a:p>
            <a:r>
              <a:rPr lang="en-US"/>
              <a:t>Use Student passcode that the teacher provides to view an Active test</a:t>
            </a:r>
          </a:p>
        </p:txBody>
      </p:sp>
      <p:sp>
        <p:nvSpPr>
          <p:cNvPr id="6" name="TextBox 5">
            <a:extLst>
              <a:ext uri="{FF2B5EF4-FFF2-40B4-BE49-F238E27FC236}">
                <a16:creationId xmlns:a16="http://schemas.microsoft.com/office/drawing/2014/main" id="{3FBC05E0-B6B0-46F5-9C63-4C3CD84AEBD2}"/>
              </a:ext>
            </a:extLst>
          </p:cNvPr>
          <p:cNvSpPr txBox="1"/>
          <p:nvPr/>
        </p:nvSpPr>
        <p:spPr>
          <a:xfrm>
            <a:off x="3405931" y="4678760"/>
            <a:ext cx="3782959" cy="646331"/>
          </a:xfrm>
          <a:prstGeom prst="rect">
            <a:avLst/>
          </a:prstGeom>
          <a:noFill/>
        </p:spPr>
        <p:txBody>
          <a:bodyPr wrap="none" rtlCol="0">
            <a:spAutoFit/>
          </a:bodyPr>
          <a:lstStyle/>
          <a:p>
            <a:r>
              <a:rPr lang="en-US"/>
              <a:t>Click on Take Test button to begin test.</a:t>
            </a:r>
          </a:p>
          <a:p>
            <a:endParaRPr lang="en-US"/>
          </a:p>
        </p:txBody>
      </p:sp>
      <p:sp>
        <p:nvSpPr>
          <p:cNvPr id="2" name="Date Placeholder 1">
            <a:extLst>
              <a:ext uri="{FF2B5EF4-FFF2-40B4-BE49-F238E27FC236}">
                <a16:creationId xmlns:a16="http://schemas.microsoft.com/office/drawing/2014/main" id="{FFB69C39-E2F2-467E-9131-4F03AC16AC1C}"/>
              </a:ext>
            </a:extLst>
          </p:cNvPr>
          <p:cNvSpPr>
            <a:spLocks noGrp="1"/>
          </p:cNvSpPr>
          <p:nvPr>
            <p:ph type="dt" sz="half" idx="2"/>
          </p:nvPr>
        </p:nvSpPr>
        <p:spPr/>
        <p:txBody>
          <a:bodyPr/>
          <a:lstStyle/>
          <a:p>
            <a:fld id="{46A5893D-4798-401F-A0F0-F458D458D1AC}" type="datetime1">
              <a:rPr lang="en-US" smtClean="0"/>
              <a:t>8/14/2018</a:t>
            </a:fld>
            <a:endParaRPr lang="en-US"/>
          </a:p>
        </p:txBody>
      </p:sp>
    </p:spTree>
    <p:extLst>
      <p:ext uri="{BB962C8B-B14F-4D97-AF65-F5344CB8AC3E}">
        <p14:creationId xmlns:p14="http://schemas.microsoft.com/office/powerpoint/2010/main" val="1266359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6484374" cy="990600"/>
          </a:xfrm>
        </p:spPr>
        <p:txBody>
          <a:bodyPr>
            <a:normAutofit fontScale="90000"/>
          </a:bodyPr>
          <a:lstStyle/>
          <a:p>
            <a:pPr algn="ctr" eaLnBrk="1" hangingPunct="1"/>
            <a:r>
              <a:rPr lang="en-US"/>
              <a:t>Manage Assigned Tests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66639589"/>
              </p:ext>
            </p:extLst>
          </p:nvPr>
        </p:nvGraphicFramePr>
        <p:xfrm>
          <a:off x="381000" y="1907458"/>
          <a:ext cx="8382000" cy="3959942"/>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95994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t>From the </a:t>
                      </a:r>
                      <a:r>
                        <a:rPr lang="en-US" sz="1800" b="1" dirty="0"/>
                        <a:t>Test Administration tab </a:t>
                      </a:r>
                      <a:r>
                        <a:rPr lang="en-US" sz="1800" b="0" dirty="0"/>
                        <a:t>selec</a:t>
                      </a:r>
                      <a:r>
                        <a:rPr lang="en-US" sz="1800" dirty="0"/>
                        <a:t>t the </a:t>
                      </a:r>
                      <a:r>
                        <a:rPr lang="en-US" sz="1800" b="1" dirty="0"/>
                        <a:t>Test Management </a:t>
                      </a:r>
                      <a:r>
                        <a:rPr lang="en-US" sz="1800" b="0" dirty="0"/>
                        <a:t>option.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a:t>Click </a:t>
                      </a:r>
                      <a:r>
                        <a:rPr lang="en-US" sz="1800" b="1" dirty="0"/>
                        <a:t>Manage</a:t>
                      </a:r>
                      <a:r>
                        <a:rPr lang="en-US" sz="1800" b="0" dirty="0"/>
                        <a:t> in the row where you would like to view the student assessment test status</a:t>
                      </a:r>
                      <a:r>
                        <a:rPr lang="en-US" sz="1800" dirty="0"/>
                        <a:t>. The </a:t>
                      </a:r>
                      <a:r>
                        <a:rPr lang="en-US" sz="1800" b="1" dirty="0"/>
                        <a:t>Test Management </a:t>
                      </a:r>
                      <a:r>
                        <a:rPr lang="en-US" sz="1800" dirty="0"/>
                        <a:t>window appears with the test</a:t>
                      </a:r>
                      <a:r>
                        <a:rPr lang="en-US" sz="1800" baseline="0" dirty="0"/>
                        <a:t> information for the selected course.</a:t>
                      </a:r>
                      <a:endParaRPr lang="en-US" sz="1800" dirty="0"/>
                    </a:p>
                    <a:p>
                      <a:endParaRPr lang="en-US" b="1" dirty="0"/>
                    </a:p>
                    <a:p>
                      <a:endParaRPr lang="en-US" b="1" dirty="0"/>
                    </a:p>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3" name="Group 2"/>
          <p:cNvGrpSpPr/>
          <p:nvPr/>
        </p:nvGrpSpPr>
        <p:grpSpPr>
          <a:xfrm>
            <a:off x="4258733" y="2217175"/>
            <a:ext cx="4707522" cy="2651158"/>
            <a:chOff x="5396803" y="1143000"/>
            <a:chExt cx="3366197" cy="312420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6373"/>
            <a:stretch/>
          </p:blipFill>
          <p:spPr>
            <a:xfrm>
              <a:off x="5396803" y="1143000"/>
              <a:ext cx="3366197" cy="3124200"/>
            </a:xfrm>
            <a:prstGeom prst="rect">
              <a:avLst/>
            </a:prstGeom>
            <a:ln>
              <a:solidFill>
                <a:schemeClr val="tx1"/>
              </a:solidFill>
            </a:ln>
          </p:spPr>
        </p:pic>
        <p:sp>
          <p:nvSpPr>
            <p:cNvPr id="9" name="Rectangle 8"/>
            <p:cNvSpPr/>
            <p:nvPr/>
          </p:nvSpPr>
          <p:spPr>
            <a:xfrm>
              <a:off x="7654704" y="3061581"/>
              <a:ext cx="289711" cy="212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BDA3CBE3-1BE2-4954-857D-ACA62A1D95F1}"/>
              </a:ext>
            </a:extLst>
          </p:cNvPr>
          <p:cNvSpPr>
            <a:spLocks noGrp="1"/>
          </p:cNvSpPr>
          <p:nvPr>
            <p:ph type="dt" sz="half" idx="2"/>
          </p:nvPr>
        </p:nvSpPr>
        <p:spPr/>
        <p:txBody>
          <a:bodyPr/>
          <a:lstStyle/>
          <a:p>
            <a:fld id="{3F8BF690-7A1F-4269-A08B-1C3B3AB745AE}" type="datetime1">
              <a:rPr lang="en-US" smtClean="0"/>
              <a:t>8/14/2018</a:t>
            </a:fld>
            <a:endParaRPr lang="en-US"/>
          </a:p>
        </p:txBody>
      </p:sp>
    </p:spTree>
    <p:extLst>
      <p:ext uri="{BB962C8B-B14F-4D97-AF65-F5344CB8AC3E}">
        <p14:creationId xmlns:p14="http://schemas.microsoft.com/office/powerpoint/2010/main" val="162897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74452256"/>
              </p:ext>
            </p:extLst>
          </p:nvPr>
        </p:nvGraphicFramePr>
        <p:xfrm>
          <a:off x="381000" y="1651818"/>
          <a:ext cx="8382000" cy="4215581"/>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215581">
                <a:tc>
                  <a:txBody>
                    <a:bodyPr/>
                    <a:lstStyle/>
                    <a:p>
                      <a:pPr marL="285750" indent="-285750">
                        <a:buFont typeface="Wingdings" panose="05000000000000000000" pitchFamily="2" charset="2"/>
                        <a:buChar char="§"/>
                      </a:pPr>
                      <a:r>
                        <a:rPr lang="en-US" sz="1800" dirty="0"/>
                        <a:t>The Student Information section of the </a:t>
                      </a:r>
                      <a:r>
                        <a:rPr lang="en-US" sz="1800" b="1" dirty="0"/>
                        <a:t>Test Management </a:t>
                      </a:r>
                      <a:r>
                        <a:rPr lang="en-US" sz="1800" b="0" dirty="0"/>
                        <a:t>window provides an assessment status for the student(s)</a:t>
                      </a:r>
                      <a:r>
                        <a:rPr lang="en-US" sz="1800" dirty="0"/>
                        <a:t>. </a:t>
                      </a:r>
                    </a:p>
                    <a:p>
                      <a:pPr marL="285750" indent="-285750">
                        <a:buFont typeface="Wingdings" panose="05000000000000000000" pitchFamily="2" charset="2"/>
                        <a:buChar char="§"/>
                      </a:pPr>
                      <a:r>
                        <a:rPr lang="en-US" sz="1800" b="0" dirty="0"/>
                        <a:t>For assigned tests that have not yet been</a:t>
                      </a:r>
                      <a:r>
                        <a:rPr lang="en-US" sz="1800" b="0" baseline="0" dirty="0"/>
                        <a:t> taken you can choose to delete (</a:t>
                      </a:r>
                      <a:r>
                        <a:rPr lang="en-US" sz="1800" b="1" baseline="0" dirty="0"/>
                        <a:t>Remove</a:t>
                      </a:r>
                      <a:r>
                        <a:rPr lang="en-US" sz="1800" b="0" baseline="0" dirty="0"/>
                        <a:t>) the test from the student assignment list.</a:t>
                      </a:r>
                    </a:p>
                    <a:p>
                      <a:pPr marL="285750" indent="-285750">
                        <a:buFont typeface="Wingdings" panose="05000000000000000000" pitchFamily="2" charset="2"/>
                        <a:buChar char="§"/>
                      </a:pPr>
                      <a:r>
                        <a:rPr lang="en-US" sz="1800" b="0" baseline="0" dirty="0"/>
                        <a:t>Click </a:t>
                      </a:r>
                      <a:r>
                        <a:rPr lang="en-US" sz="1800" b="1" baseline="0" dirty="0"/>
                        <a:t>Save</a:t>
                      </a:r>
                      <a:r>
                        <a:rPr lang="en-US" sz="1800" b="0" baseline="0" dirty="0"/>
                        <a:t> to save any changes that were made.</a:t>
                      </a:r>
                    </a:p>
                    <a:p>
                      <a:pPr marL="285750" indent="-285750">
                        <a:buFont typeface="Wingdings" panose="05000000000000000000" pitchFamily="2" charset="2"/>
                        <a:buChar char="§"/>
                      </a:pPr>
                      <a:r>
                        <a:rPr lang="en-US" sz="1800" b="0" baseline="0" dirty="0"/>
                        <a:t>You also have the option to </a:t>
                      </a:r>
                      <a:r>
                        <a:rPr lang="en-US" sz="1800" b="1" baseline="0" dirty="0"/>
                        <a:t>Close</a:t>
                      </a:r>
                      <a:r>
                        <a:rPr lang="en-US" sz="1800" b="0" baseline="0" dirty="0"/>
                        <a:t> the window or </a:t>
                      </a:r>
                      <a:r>
                        <a:rPr lang="en-US" sz="1800" b="1" baseline="0" dirty="0"/>
                        <a:t>Print</a:t>
                      </a:r>
                      <a:r>
                        <a:rPr lang="en-US" sz="1800" b="0" baseline="0" dirty="0"/>
                        <a:t> the information.</a:t>
                      </a:r>
                    </a:p>
                    <a:p>
                      <a:endParaRPr lang="en-US" b="1" dirty="0"/>
                    </a:p>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569" y="1730477"/>
            <a:ext cx="4455223" cy="304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Title 1"/>
          <p:cNvSpPr>
            <a:spLocks noGrp="1"/>
          </p:cNvSpPr>
          <p:nvPr>
            <p:ph type="title"/>
          </p:nvPr>
        </p:nvSpPr>
        <p:spPr>
          <a:xfrm>
            <a:off x="186813" y="152400"/>
            <a:ext cx="6676103" cy="990600"/>
          </a:xfrm>
        </p:spPr>
        <p:txBody>
          <a:bodyPr>
            <a:normAutofit fontScale="90000"/>
          </a:bodyPr>
          <a:lstStyle/>
          <a:p>
            <a:pPr algn="ctr" eaLnBrk="1" hangingPunct="1"/>
            <a:r>
              <a:rPr lang="en-US"/>
              <a:t>Manage Assigned Tests (cont’d)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62</a:t>
            </a:fld>
            <a:endParaRPr lang="en-US"/>
          </a:p>
        </p:txBody>
      </p:sp>
      <p:sp>
        <p:nvSpPr>
          <p:cNvPr id="10" name="Rectangle 9"/>
          <p:cNvSpPr/>
          <p:nvPr/>
        </p:nvSpPr>
        <p:spPr>
          <a:xfrm>
            <a:off x="6409180" y="3981450"/>
            <a:ext cx="2209800" cy="824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347E2FC1-5A1A-4D91-B2D8-B9523869D1C3}"/>
              </a:ext>
            </a:extLst>
          </p:cNvPr>
          <p:cNvSpPr>
            <a:spLocks noGrp="1"/>
          </p:cNvSpPr>
          <p:nvPr>
            <p:ph type="dt" sz="half" idx="2"/>
          </p:nvPr>
        </p:nvSpPr>
        <p:spPr/>
        <p:txBody>
          <a:bodyPr/>
          <a:lstStyle/>
          <a:p>
            <a:fld id="{735F118D-8E25-47CB-88F6-E81BABF3D9DA}" type="datetime1">
              <a:rPr lang="en-US" smtClean="0"/>
              <a:t>8/14/2018</a:t>
            </a:fld>
            <a:endParaRPr lang="en-US"/>
          </a:p>
        </p:txBody>
      </p:sp>
    </p:spTree>
    <p:extLst>
      <p:ext uri="{BB962C8B-B14F-4D97-AF65-F5344CB8AC3E}">
        <p14:creationId xmlns:p14="http://schemas.microsoft.com/office/powerpoint/2010/main" val="708106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71" t="18602" r="40729" b="32140"/>
          <a:stretch/>
        </p:blipFill>
        <p:spPr>
          <a:xfrm>
            <a:off x="3771900" y="2184231"/>
            <a:ext cx="5257800" cy="3073569"/>
          </a:xfrm>
          <a:prstGeom prst="rect">
            <a:avLst/>
          </a:prstGeom>
        </p:spPr>
      </p:pic>
      <p:sp>
        <p:nvSpPr>
          <p:cNvPr id="29697" name="Title 1"/>
          <p:cNvSpPr>
            <a:spLocks noGrp="1"/>
          </p:cNvSpPr>
          <p:nvPr>
            <p:ph type="title"/>
          </p:nvPr>
        </p:nvSpPr>
        <p:spPr>
          <a:xfrm>
            <a:off x="457200" y="152400"/>
            <a:ext cx="6435213" cy="990600"/>
          </a:xfrm>
        </p:spPr>
        <p:txBody>
          <a:bodyPr/>
          <a:lstStyle/>
          <a:p>
            <a:pPr algn="ctr" eaLnBrk="1" hangingPunct="1"/>
            <a:r>
              <a:rPr lang="en-US"/>
              <a:t>Test Scoring</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81335983"/>
              </p:ext>
            </p:extLst>
          </p:nvPr>
        </p:nvGraphicFramePr>
        <p:xfrm>
          <a:off x="330726" y="1967525"/>
          <a:ext cx="7848600" cy="4696515"/>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286035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a:t>District Admin</a:t>
                      </a:r>
                      <a:r>
                        <a:rPr lang="en-US" sz="2000" b="1" kern="1200" baseline="0"/>
                        <a:t> View</a:t>
                      </a:r>
                      <a:endParaRPr lang="en-US" sz="2000" b="1" kern="120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a:t>The Districts have access to 2 passcodes:</a:t>
                      </a:r>
                    </a:p>
                    <a:p>
                      <a:pPr marL="342900" indent="-342900">
                        <a:buFont typeface="Arial" panose="020B0604020202020204" pitchFamily="34" charset="0"/>
                        <a:buChar char="•"/>
                      </a:pPr>
                      <a:r>
                        <a:rPr lang="en-US" sz="1800" u="sng" kern="1200"/>
                        <a:t>Passcode for this test </a:t>
                      </a:r>
                      <a:r>
                        <a:rPr lang="en-US" sz="1800" kern="1200"/>
                        <a:t>- Student passcode that is used to log in and take the test</a:t>
                      </a:r>
                    </a:p>
                    <a:p>
                      <a:pPr marL="342900" indent="-342900">
                        <a:buFont typeface="Arial" panose="020B0604020202020204" pitchFamily="34" charset="0"/>
                        <a:buChar char="•"/>
                      </a:pPr>
                      <a:r>
                        <a:rPr lang="en-US" sz="1800" u="sng" kern="1200"/>
                        <a:t>Scoring Passcode </a:t>
                      </a:r>
                      <a:r>
                        <a:rPr lang="en-US" sz="1800" kern="1200"/>
                        <a:t>- The teacher shared passcode is provided to the teacher to assist the District in scoring the assessment tests, after the student has taken the test.</a:t>
                      </a:r>
                    </a:p>
                    <a:p>
                      <a:endParaRPr lang="en-US"/>
                    </a:p>
                  </a:txBody>
                  <a:tcPr/>
                </a:tc>
                <a:tc>
                  <a:txBody>
                    <a:bodyPr/>
                    <a:lstStyle/>
                    <a:p>
                      <a:endParaRPr lang="en-US"/>
                    </a:p>
                  </a:txBody>
                  <a:tcPr/>
                </a:tc>
                <a:extLst>
                  <a:ext uri="{0D108BD9-81ED-4DB2-BD59-A6C34878D82A}">
                    <a16:rowId xmlns:a16="http://schemas.microsoft.com/office/drawing/2014/main" val="10000"/>
                  </a:ext>
                </a:extLst>
              </a:tr>
              <a:tr h="1008435">
                <a:tc>
                  <a:txBody>
                    <a:bodyPr/>
                    <a:lstStyle/>
                    <a:p>
                      <a:endParaRPr lang="en-US" sz="1600"/>
                    </a:p>
                  </a:txBody>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25" name="Rectangle 24"/>
          <p:cNvSpPr/>
          <p:nvPr/>
        </p:nvSpPr>
        <p:spPr>
          <a:xfrm>
            <a:off x="3838575" y="4572000"/>
            <a:ext cx="291465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3400" y="1008190"/>
            <a:ext cx="6840794" cy="923330"/>
          </a:xfrm>
          <a:prstGeom prst="rect">
            <a:avLst/>
          </a:prstGeom>
        </p:spPr>
        <p:txBody>
          <a:bodyPr wrap="square">
            <a:spAutoFit/>
          </a:bodyPr>
          <a:lstStyle/>
          <a:p>
            <a:pPr fontAlgn="auto">
              <a:spcBef>
                <a:spcPts val="0"/>
              </a:spcBef>
              <a:spcAft>
                <a:spcPts val="0"/>
              </a:spcAft>
              <a:defRPr/>
            </a:pPr>
            <a:r>
              <a:rPr lang="en-US" sz="1800">
                <a:latin typeface="+mn-lt"/>
              </a:rPr>
              <a:t>District level assessment tests are assigned to hundreds of students. With such a large number of tests to manage, it becomes difficult for the District resource to score all the assessment tests</a:t>
            </a:r>
            <a:r>
              <a:rPr lang="en-US" sz="1800"/>
              <a:t>. </a:t>
            </a:r>
          </a:p>
        </p:txBody>
      </p:sp>
      <p:sp>
        <p:nvSpPr>
          <p:cNvPr id="4" name="Rectangular Callout 3"/>
          <p:cNvSpPr/>
          <p:nvPr/>
        </p:nvSpPr>
        <p:spPr>
          <a:xfrm>
            <a:off x="7467600" y="4276671"/>
            <a:ext cx="914400" cy="1233840"/>
          </a:xfrm>
          <a:prstGeom prst="wedgeRectCallout">
            <a:avLst>
              <a:gd name="adj1" fmla="val -132261"/>
              <a:gd name="adj2" fmla="val 1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The passcode will show after the test is scheduled. The passcode is presented in Test Management.</a:t>
            </a:r>
          </a:p>
        </p:txBody>
      </p:sp>
      <p:sp>
        <p:nvSpPr>
          <p:cNvPr id="6" name="Date Placeholder 5">
            <a:extLst>
              <a:ext uri="{FF2B5EF4-FFF2-40B4-BE49-F238E27FC236}">
                <a16:creationId xmlns:a16="http://schemas.microsoft.com/office/drawing/2014/main" id="{F7D940B8-8486-4AF2-BE6B-33B446BD0313}"/>
              </a:ext>
            </a:extLst>
          </p:cNvPr>
          <p:cNvSpPr>
            <a:spLocks noGrp="1"/>
          </p:cNvSpPr>
          <p:nvPr>
            <p:ph type="dt" sz="half" idx="2"/>
          </p:nvPr>
        </p:nvSpPr>
        <p:spPr/>
        <p:txBody>
          <a:bodyPr/>
          <a:lstStyle/>
          <a:p>
            <a:fld id="{9017BBA2-CE60-4731-B357-AD300B8F3918}" type="datetime1">
              <a:rPr lang="en-US" smtClean="0"/>
              <a:t>8/14/2018</a:t>
            </a:fld>
            <a:endParaRPr lang="en-US"/>
          </a:p>
        </p:txBody>
      </p:sp>
    </p:spTree>
    <p:extLst>
      <p:ext uri="{BB962C8B-B14F-4D97-AF65-F5344CB8AC3E}">
        <p14:creationId xmlns:p14="http://schemas.microsoft.com/office/powerpoint/2010/main" val="2912167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6425381" cy="990600"/>
          </a:xfrm>
        </p:spPr>
        <p:txBody>
          <a:bodyPr/>
          <a:lstStyle/>
          <a:p>
            <a:pPr algn="ctr" eaLnBrk="1" hangingPunct="1"/>
            <a:r>
              <a:rPr lang="en-US"/>
              <a:t>Test Scoring (cont’d)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313485001"/>
              </p:ext>
            </p:extLst>
          </p:nvPr>
        </p:nvGraphicFramePr>
        <p:xfrm>
          <a:off x="333376" y="1219200"/>
          <a:ext cx="6932664" cy="4195122"/>
        </p:xfrm>
        <a:graphic>
          <a:graphicData uri="http://schemas.openxmlformats.org/drawingml/2006/table">
            <a:tbl>
              <a:tblPr firstRow="1" bandRow="1">
                <a:tableStyleId>{2D5ABB26-0587-4C30-8999-92F81FD0307C}</a:tableStyleId>
              </a:tblPr>
              <a:tblGrid>
                <a:gridCol w="6932664">
                  <a:extLst>
                    <a:ext uri="{9D8B030D-6E8A-4147-A177-3AD203B41FA5}">
                      <a16:colId xmlns:a16="http://schemas.microsoft.com/office/drawing/2014/main" val="20000"/>
                    </a:ext>
                  </a:extLst>
                </a:gridCol>
              </a:tblGrid>
              <a:tr h="990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When a teacher provides support to the District in scoring the student test, they are provided a scoring passcode.</a:t>
                      </a:r>
                      <a:r>
                        <a:rPr lang="en-US" sz="1600" baseline="0"/>
                        <a:t> </a:t>
                      </a:r>
                      <a:r>
                        <a:rPr lang="en-US" sz="1600"/>
                        <a:t>Enter the </a:t>
                      </a:r>
                      <a:r>
                        <a:rPr lang="en-US" sz="1600" u="sng"/>
                        <a:t>scoring passcode </a:t>
                      </a:r>
                      <a:r>
                        <a:rPr lang="en-US" sz="1600"/>
                        <a:t>in the </a:t>
                      </a:r>
                      <a:r>
                        <a:rPr lang="en-US" sz="1600" b="1"/>
                        <a:t>Search test (s) </a:t>
                      </a:r>
                      <a:r>
                        <a:rPr lang="en-US" sz="1600"/>
                        <a:t>field and click </a:t>
                      </a:r>
                      <a:r>
                        <a:rPr lang="en-US" sz="1600" b="1"/>
                        <a:t>Search</a:t>
                      </a:r>
                      <a:r>
                        <a:rPr lang="en-US" sz="1600"/>
                        <a:t> to retrieve the student test.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a:p>
                  </a:txBody>
                  <a:tcPr/>
                </a:tc>
                <a:extLst>
                  <a:ext uri="{0D108BD9-81ED-4DB2-BD59-A6C34878D82A}">
                    <a16:rowId xmlns:a16="http://schemas.microsoft.com/office/drawing/2014/main" val="10000"/>
                  </a:ext>
                </a:extLst>
              </a:tr>
              <a:tr h="3128322">
                <a:tc>
                  <a:txBody>
                    <a:bodyPr/>
                    <a:lstStyle/>
                    <a:p>
                      <a:endParaRPr lang="en-US" sz="1600"/>
                    </a:p>
                  </a:txBody>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381001" y="2438400"/>
            <a:ext cx="6524701" cy="2514600"/>
            <a:chOff x="457200" y="3276600"/>
            <a:chExt cx="7772400" cy="22860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76600"/>
              <a:ext cx="7772400" cy="2286000"/>
            </a:xfrm>
            <a:prstGeom prst="rect">
              <a:avLst/>
            </a:prstGeom>
            <a:ln>
              <a:solidFill>
                <a:schemeClr val="tx1"/>
              </a:solidFill>
            </a:ln>
          </p:spPr>
        </p:pic>
        <p:sp>
          <p:nvSpPr>
            <p:cNvPr id="18" name="Rectangle 17"/>
            <p:cNvSpPr/>
            <p:nvPr/>
          </p:nvSpPr>
          <p:spPr>
            <a:xfrm>
              <a:off x="1066800" y="3962400"/>
              <a:ext cx="3048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ate Placeholder 4">
            <a:extLst>
              <a:ext uri="{FF2B5EF4-FFF2-40B4-BE49-F238E27FC236}">
                <a16:creationId xmlns:a16="http://schemas.microsoft.com/office/drawing/2014/main" id="{47F77E17-341F-4576-A400-A0BE92C391CE}"/>
              </a:ext>
            </a:extLst>
          </p:cNvPr>
          <p:cNvSpPr>
            <a:spLocks noGrp="1"/>
          </p:cNvSpPr>
          <p:nvPr>
            <p:ph type="dt" sz="half" idx="2"/>
          </p:nvPr>
        </p:nvSpPr>
        <p:spPr/>
        <p:txBody>
          <a:bodyPr/>
          <a:lstStyle/>
          <a:p>
            <a:fld id="{088C9321-27CD-4353-A5A4-1B969C186048}" type="datetime1">
              <a:rPr lang="en-US" smtClean="0"/>
              <a:t>8/14/2018</a:t>
            </a:fld>
            <a:endParaRPr lang="en-US"/>
          </a:p>
        </p:txBody>
      </p:sp>
    </p:spTree>
    <p:extLst>
      <p:ext uri="{BB962C8B-B14F-4D97-AF65-F5344CB8AC3E}">
        <p14:creationId xmlns:p14="http://schemas.microsoft.com/office/powerpoint/2010/main" val="1504257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6484374" cy="990600"/>
          </a:xfrm>
        </p:spPr>
        <p:txBody>
          <a:bodyPr/>
          <a:lstStyle/>
          <a:p>
            <a:pPr algn="ctr" eaLnBrk="1" hangingPunct="1"/>
            <a:r>
              <a:rPr lang="en-US"/>
              <a:t>Test Scoring (cont’d)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09058080"/>
              </p:ext>
            </p:extLst>
          </p:nvPr>
        </p:nvGraphicFramePr>
        <p:xfrm>
          <a:off x="761999" y="1540932"/>
          <a:ext cx="7419975" cy="4250267"/>
        </p:xfrm>
        <a:graphic>
          <a:graphicData uri="http://schemas.openxmlformats.org/drawingml/2006/table">
            <a:tbl>
              <a:tblPr firstRow="1" bandRow="1">
                <a:tableStyleId>{2D5ABB26-0587-4C30-8999-92F81FD0307C}</a:tableStyleId>
              </a:tblPr>
              <a:tblGrid>
                <a:gridCol w="7419975">
                  <a:extLst>
                    <a:ext uri="{9D8B030D-6E8A-4147-A177-3AD203B41FA5}">
                      <a16:colId xmlns:a16="http://schemas.microsoft.com/office/drawing/2014/main" val="20000"/>
                    </a:ext>
                  </a:extLst>
                </a:gridCol>
              </a:tblGrid>
              <a:tr h="11373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a:t>The teacher clicks review to grade the test</a:t>
                      </a:r>
                      <a:r>
                        <a:rPr lang="en-US" sz="1600" kern="1200" baseline="0"/>
                        <a:t> for each student.</a:t>
                      </a:r>
                      <a:endParaRPr lang="en-US" sz="1600" kern="120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12901">
                <a:tc>
                  <a:txBody>
                    <a:bodyPr/>
                    <a:lstStyle/>
                    <a:p>
                      <a:endParaRPr lang="en-US" sz="160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25" y="2209800"/>
            <a:ext cx="6400800" cy="3542310"/>
          </a:xfrm>
          <a:prstGeom prst="rect">
            <a:avLst/>
          </a:prstGeom>
          <a:ln>
            <a:solidFill>
              <a:schemeClr val="tx1"/>
            </a:solidFill>
          </a:ln>
        </p:spPr>
      </p:pic>
      <p:sp>
        <p:nvSpPr>
          <p:cNvPr id="6" name="TextBox 5"/>
          <p:cNvSpPr txBox="1"/>
          <p:nvPr/>
        </p:nvSpPr>
        <p:spPr>
          <a:xfrm>
            <a:off x="4952999" y="2535792"/>
            <a:ext cx="1609725" cy="553998"/>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The </a:t>
            </a:r>
            <a:r>
              <a:rPr lang="en-US" sz="1000" b="1">
                <a:latin typeface="Arial" panose="020B0604020202020204" pitchFamily="34" charset="0"/>
                <a:cs typeface="Arial" panose="020B0604020202020204" pitchFamily="34" charset="0"/>
              </a:rPr>
              <a:t>Status</a:t>
            </a:r>
            <a:r>
              <a:rPr lang="en-US" sz="1000">
                <a:latin typeface="Arial" panose="020B0604020202020204" pitchFamily="34" charset="0"/>
                <a:cs typeface="Arial" panose="020B0604020202020204" pitchFamily="34" charset="0"/>
              </a:rPr>
              <a:t> will change to complete after the teacher reviews the test.</a:t>
            </a:r>
          </a:p>
        </p:txBody>
      </p:sp>
      <p:cxnSp>
        <p:nvCxnSpPr>
          <p:cNvPr id="9" name="Straight Arrow Connector 8"/>
          <p:cNvCxnSpPr/>
          <p:nvPr/>
        </p:nvCxnSpPr>
        <p:spPr>
          <a:xfrm>
            <a:off x="5757861" y="3089790"/>
            <a:ext cx="0" cy="3392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38800" y="3505200"/>
            <a:ext cx="923924"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57BA0CF-3F9C-4907-8DA9-F0243E2A4775}"/>
              </a:ext>
            </a:extLst>
          </p:cNvPr>
          <p:cNvSpPr>
            <a:spLocks noGrp="1"/>
          </p:cNvSpPr>
          <p:nvPr>
            <p:ph type="dt" sz="half" idx="2"/>
          </p:nvPr>
        </p:nvSpPr>
        <p:spPr/>
        <p:txBody>
          <a:bodyPr/>
          <a:lstStyle/>
          <a:p>
            <a:fld id="{920DF26C-3F00-4437-B59B-981B36C3519E}" type="datetime1">
              <a:rPr lang="en-US" smtClean="0"/>
              <a:t>8/14/2018</a:t>
            </a:fld>
            <a:endParaRPr lang="en-US"/>
          </a:p>
        </p:txBody>
      </p:sp>
    </p:spTree>
    <p:extLst>
      <p:ext uri="{BB962C8B-B14F-4D97-AF65-F5344CB8AC3E}">
        <p14:creationId xmlns:p14="http://schemas.microsoft.com/office/powerpoint/2010/main" val="2405213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152400"/>
            <a:ext cx="6862916" cy="990600"/>
          </a:xfrm>
        </p:spPr>
        <p:txBody>
          <a:bodyPr>
            <a:normAutofit fontScale="90000"/>
          </a:bodyPr>
          <a:lstStyle/>
          <a:p>
            <a:pPr algn="ctr" eaLnBrk="1" hangingPunct="1"/>
            <a:r>
              <a:rPr lang="en-US"/>
              <a:t>Scoring Constructed Response Tests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66</a:t>
            </a:fld>
            <a:endParaRPr lang="en-US"/>
          </a:p>
        </p:txBody>
      </p:sp>
      <p:sp>
        <p:nvSpPr>
          <p:cNvPr id="2" name="Rectangle 1"/>
          <p:cNvSpPr/>
          <p:nvPr/>
        </p:nvSpPr>
        <p:spPr>
          <a:xfrm>
            <a:off x="381000" y="1270337"/>
            <a:ext cx="7467600" cy="1015663"/>
          </a:xfrm>
          <a:prstGeom prst="rect">
            <a:avLst/>
          </a:prstGeom>
        </p:spPr>
        <p:txBody>
          <a:bodyPr wrap="square">
            <a:spAutoFit/>
          </a:bodyPr>
          <a:lstStyle/>
          <a:p>
            <a:r>
              <a:rPr lang="en-US" sz="2000"/>
              <a:t>The </a:t>
            </a:r>
            <a:r>
              <a:rPr lang="en-US" sz="2000" b="1"/>
              <a:t>Constructed Response </a:t>
            </a:r>
            <a:r>
              <a:rPr lang="en-US" sz="2000"/>
              <a:t>tests contain questions that require additional responses from the student. The Teacher can score these tests in GOFAR when the student has completed the assessment test. </a:t>
            </a:r>
          </a:p>
        </p:txBody>
      </p:sp>
      <p:graphicFrame>
        <p:nvGraphicFramePr>
          <p:cNvPr id="5" name="Table 4"/>
          <p:cNvGraphicFramePr>
            <a:graphicFrameLocks noGrp="1"/>
          </p:cNvGraphicFramePr>
          <p:nvPr>
            <p:extLst>
              <p:ext uri="{D42A27DB-BD31-4B8C-83A1-F6EECF244321}">
                <p14:modId xmlns:p14="http://schemas.microsoft.com/office/powerpoint/2010/main" val="2688334720"/>
              </p:ext>
            </p:extLst>
          </p:nvPr>
        </p:nvGraphicFramePr>
        <p:xfrm>
          <a:off x="381000" y="2447749"/>
          <a:ext cx="8382000" cy="393192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495851">
                <a:tc>
                  <a:txBody>
                    <a:bodyPr/>
                    <a:lstStyle/>
                    <a:p>
                      <a:pPr marL="0" indent="0">
                        <a:buFont typeface="Wingdings" panose="05000000000000000000" pitchFamily="2" charset="2"/>
                        <a:buNone/>
                      </a:pPr>
                      <a:r>
                        <a:rPr lang="en-US" sz="1800"/>
                        <a:t>To score a Constructed Response</a:t>
                      </a:r>
                      <a:r>
                        <a:rPr lang="en-US" sz="1800" baseline="0"/>
                        <a:t> </a:t>
                      </a:r>
                      <a:r>
                        <a:rPr lang="en-US" sz="1800"/>
                        <a:t>test, perform the following tasks. </a:t>
                      </a:r>
                    </a:p>
                    <a:p>
                      <a:pPr marL="285750" indent="-285750">
                        <a:buFont typeface="Wingdings" panose="05000000000000000000" pitchFamily="2" charset="2"/>
                        <a:buChar char="§"/>
                      </a:pPr>
                      <a:r>
                        <a:rPr lang="en-US" sz="1800"/>
                        <a:t>From the </a:t>
                      </a:r>
                      <a:r>
                        <a:rPr lang="en-US" sz="1800" b="1"/>
                        <a:t>Test Administration</a:t>
                      </a:r>
                      <a:r>
                        <a:rPr lang="en-US" sz="1800"/>
                        <a:t> tab,</a:t>
                      </a:r>
                      <a:r>
                        <a:rPr lang="en-US" sz="1800" baseline="0"/>
                        <a:t> click </a:t>
                      </a:r>
                      <a:r>
                        <a:rPr lang="en-US" sz="1800" b="1" baseline="0"/>
                        <a:t>Test Management</a:t>
                      </a:r>
                      <a:r>
                        <a:rPr lang="en-US" sz="1800" b="0" baseline="0"/>
                        <a:t>. </a:t>
                      </a:r>
                    </a:p>
                    <a:p>
                      <a:pPr marL="285750" indent="-285750">
                        <a:buFont typeface="Wingdings" panose="05000000000000000000" pitchFamily="2" charset="2"/>
                        <a:buChar char="§"/>
                      </a:pPr>
                      <a:r>
                        <a:rPr lang="en-US" sz="1800" b="0" baseline="0"/>
                        <a:t>In </a:t>
                      </a:r>
                      <a:r>
                        <a:rPr lang="en-US" sz="1800" b="1" baseline="0"/>
                        <a:t>Search Filters</a:t>
                      </a:r>
                      <a:r>
                        <a:rPr lang="en-US" sz="1800" b="0" baseline="0"/>
                        <a:t>, select the desired filters and click </a:t>
                      </a:r>
                      <a:r>
                        <a:rPr lang="en-US" sz="1800" b="1" baseline="0"/>
                        <a:t>Search</a:t>
                      </a:r>
                      <a:r>
                        <a:rPr lang="en-US" sz="1800" b="0" baseline="0"/>
                        <a:t>.</a:t>
                      </a:r>
                    </a:p>
                    <a:p>
                      <a:pPr marL="285750" indent="-285750">
                        <a:buFont typeface="Wingdings" panose="05000000000000000000" pitchFamily="2" charset="2"/>
                        <a:buChar char="§"/>
                      </a:pPr>
                      <a:r>
                        <a:rPr lang="en-US" sz="1800" b="0" baseline="0"/>
                        <a:t>In the </a:t>
                      </a:r>
                      <a:r>
                        <a:rPr lang="en-US" sz="1800" b="1" baseline="0"/>
                        <a:t>Search Result</a:t>
                      </a:r>
                      <a:r>
                        <a:rPr lang="en-US" sz="1800" b="0" baseline="0"/>
                        <a:t> area locate the test you want to score.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a:t>Click </a:t>
                      </a:r>
                      <a:r>
                        <a:rPr lang="en-US" sz="1800" b="1" baseline="0"/>
                        <a:t>Manage</a:t>
                      </a:r>
                      <a:r>
                        <a:rPr lang="en-US" sz="1800" b="0" baseline="0"/>
                        <a:t> to view the test information. The Test Management window with the Test Information appears.</a:t>
                      </a:r>
                    </a:p>
                    <a:p>
                      <a:endParaRPr lang="en-US" b="1"/>
                    </a:p>
                    <a:p>
                      <a:endParaRPr lang="en-US"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6" name="Group 5"/>
          <p:cNvGrpSpPr/>
          <p:nvPr/>
        </p:nvGrpSpPr>
        <p:grpSpPr>
          <a:xfrm>
            <a:off x="4385733" y="2286000"/>
            <a:ext cx="4653535" cy="2396067"/>
            <a:chOff x="5435601" y="2133600"/>
            <a:chExt cx="3206524" cy="3671914"/>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408"/>
            <a:stretch/>
          </p:blipFill>
          <p:spPr>
            <a:xfrm>
              <a:off x="5435601" y="2133600"/>
              <a:ext cx="3206524" cy="3671914"/>
            </a:xfrm>
            <a:prstGeom prst="rect">
              <a:avLst/>
            </a:prstGeom>
            <a:ln>
              <a:solidFill>
                <a:schemeClr val="tx1"/>
              </a:solidFill>
            </a:ln>
          </p:spPr>
        </p:pic>
        <p:sp>
          <p:nvSpPr>
            <p:cNvPr id="8" name="Rectangle 7"/>
            <p:cNvSpPr/>
            <p:nvPr/>
          </p:nvSpPr>
          <p:spPr>
            <a:xfrm>
              <a:off x="5512226" y="3537641"/>
              <a:ext cx="603391" cy="325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13150" y="2826945"/>
              <a:ext cx="584876" cy="172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05477" y="3596488"/>
              <a:ext cx="247650" cy="204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1A1465B8-BBDE-4939-AF1F-7A625098E4BC}"/>
              </a:ext>
            </a:extLst>
          </p:cNvPr>
          <p:cNvSpPr>
            <a:spLocks noGrp="1"/>
          </p:cNvSpPr>
          <p:nvPr>
            <p:ph type="dt" sz="half" idx="2"/>
          </p:nvPr>
        </p:nvSpPr>
        <p:spPr/>
        <p:txBody>
          <a:bodyPr/>
          <a:lstStyle/>
          <a:p>
            <a:fld id="{09F3BB31-B4A9-478B-AD30-BE1853707484}" type="datetime1">
              <a:rPr lang="en-US" smtClean="0"/>
              <a:t>8/14/2018</a:t>
            </a:fld>
            <a:endParaRPr lang="en-US"/>
          </a:p>
        </p:txBody>
      </p:sp>
    </p:spTree>
    <p:extLst>
      <p:ext uri="{BB962C8B-B14F-4D97-AF65-F5344CB8AC3E}">
        <p14:creationId xmlns:p14="http://schemas.microsoft.com/office/powerpoint/2010/main" val="3419200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152400"/>
            <a:ext cx="6872748" cy="990600"/>
          </a:xfrm>
        </p:spPr>
        <p:txBody>
          <a:bodyPr>
            <a:normAutofit fontScale="90000"/>
          </a:bodyPr>
          <a:lstStyle/>
          <a:p>
            <a:pPr algn="ctr" eaLnBrk="1" hangingPunct="1"/>
            <a:r>
              <a:rPr lang="en-US"/>
              <a:t>Scoring Constructed Response Tests </a:t>
            </a:r>
            <a:r>
              <a:rPr lang="en-US" sz="3200"/>
              <a:t>(cont’d)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73219431"/>
              </p:ext>
            </p:extLst>
          </p:nvPr>
        </p:nvGraphicFramePr>
        <p:xfrm>
          <a:off x="336430" y="1371600"/>
          <a:ext cx="8382000" cy="457200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572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a:t>Under </a:t>
                      </a:r>
                      <a:r>
                        <a:rPr lang="en-US" sz="1800" b="1" baseline="0"/>
                        <a:t>Selected student </a:t>
                      </a:r>
                      <a:r>
                        <a:rPr lang="en-US" sz="1800" b="0" baseline="0"/>
                        <a:t>click the </a:t>
                      </a:r>
                      <a:r>
                        <a:rPr lang="en-US" sz="1800" b="1" baseline="0"/>
                        <a:t>Review</a:t>
                      </a:r>
                      <a:r>
                        <a:rPr lang="en-US" sz="1800" b="0" baseline="0"/>
                        <a:t> button. The </a:t>
                      </a:r>
                      <a:r>
                        <a:rPr lang="en-US" sz="1800" b="1" baseline="0"/>
                        <a:t>Review</a:t>
                      </a:r>
                      <a:r>
                        <a:rPr lang="en-US" sz="1800" b="0" baseline="0"/>
                        <a:t> window appears. The status must equal </a:t>
                      </a:r>
                      <a:r>
                        <a:rPr lang="en-US" sz="1800" b="1" baseline="0"/>
                        <a:t>Completed</a:t>
                      </a:r>
                      <a:r>
                        <a:rPr lang="en-US" sz="1800" b="0" baseline="0"/>
                        <a:t>. See the table below for </a:t>
                      </a:r>
                      <a:r>
                        <a:rPr lang="en-US" sz="1800" b="1" baseline="0"/>
                        <a:t>Status</a:t>
                      </a:r>
                      <a:r>
                        <a:rPr lang="en-US" sz="1800" b="0" baseline="0"/>
                        <a:t> field definitions.</a:t>
                      </a:r>
                    </a:p>
                    <a:p>
                      <a:endParaRPr lang="en-US" b="1"/>
                    </a:p>
                    <a:p>
                      <a:endParaRPr lang="en-US"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4" name="Group 3"/>
          <p:cNvGrpSpPr/>
          <p:nvPr/>
        </p:nvGrpSpPr>
        <p:grpSpPr>
          <a:xfrm>
            <a:off x="4512676" y="1741937"/>
            <a:ext cx="4498309" cy="3488666"/>
            <a:chOff x="6533363" y="1447800"/>
            <a:chExt cx="2229637" cy="3488666"/>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406"/>
            <a:stretch/>
          </p:blipFill>
          <p:spPr>
            <a:xfrm>
              <a:off x="6533363" y="1447800"/>
              <a:ext cx="2229637" cy="3488666"/>
            </a:xfrm>
            <a:prstGeom prst="rect">
              <a:avLst/>
            </a:prstGeom>
            <a:ln>
              <a:solidFill>
                <a:schemeClr val="tx1"/>
              </a:solidFill>
            </a:ln>
          </p:spPr>
        </p:pic>
        <p:sp>
          <p:nvSpPr>
            <p:cNvPr id="7" name="Rectangle 6"/>
            <p:cNvSpPr/>
            <p:nvPr/>
          </p:nvSpPr>
          <p:spPr>
            <a:xfrm>
              <a:off x="8003263" y="2631493"/>
              <a:ext cx="273753" cy="2308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43511" y="2033965"/>
              <a:ext cx="318453" cy="1855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3589135700"/>
              </p:ext>
            </p:extLst>
          </p:nvPr>
        </p:nvGraphicFramePr>
        <p:xfrm>
          <a:off x="457200" y="2897037"/>
          <a:ext cx="3581400" cy="3053080"/>
        </p:xfrm>
        <a:graphic>
          <a:graphicData uri="http://schemas.openxmlformats.org/drawingml/2006/table">
            <a:tbl>
              <a:tblPr firstRow="1" bandRow="1">
                <a:tableStyleId>{93296810-A885-4BE3-A3E7-6D5BEEA58F35}</a:tableStyleId>
              </a:tblPr>
              <a:tblGrid>
                <a:gridCol w="1275907">
                  <a:extLst>
                    <a:ext uri="{9D8B030D-6E8A-4147-A177-3AD203B41FA5}">
                      <a16:colId xmlns:a16="http://schemas.microsoft.com/office/drawing/2014/main" val="20000"/>
                    </a:ext>
                  </a:extLst>
                </a:gridCol>
                <a:gridCol w="2305493">
                  <a:extLst>
                    <a:ext uri="{9D8B030D-6E8A-4147-A177-3AD203B41FA5}">
                      <a16:colId xmlns:a16="http://schemas.microsoft.com/office/drawing/2014/main" val="20001"/>
                    </a:ext>
                  </a:extLst>
                </a:gridCol>
              </a:tblGrid>
              <a:tr h="227882">
                <a:tc>
                  <a:txBody>
                    <a:bodyPr/>
                    <a:lstStyle/>
                    <a:p>
                      <a:r>
                        <a:rPr lang="en-US" sz="1400"/>
                        <a:t>Status</a:t>
                      </a: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Description</a:t>
                      </a: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200"/>
                        <a:t>Pending Registration</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a:t>Test has not been assigned to a student / group.</a:t>
                      </a:r>
                      <a:endParaRPr lang="en-US"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200" kern="1200"/>
                        <a:t>Assigned</a:t>
                      </a:r>
                      <a:endParaRPr lang="en-US"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a:t>Test assigned by a teacher to a group of students.</a:t>
                      </a:r>
                      <a:endParaRPr lang="en-US"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200" kern="1200"/>
                        <a:t>Registered</a:t>
                      </a:r>
                      <a:endParaRPr lang="en-US"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a:t>Student logs in to take the test.</a:t>
                      </a:r>
                      <a:endParaRPr lang="en-US"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200" kern="1200"/>
                        <a:t>Pending review</a:t>
                      </a:r>
                      <a:endParaRPr lang="en-US"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a:t>Student submits test with</a:t>
                      </a:r>
                      <a:r>
                        <a:rPr lang="en-US" sz="1200" kern="1200" baseline="0"/>
                        <a:t> constructed response items for review by a teacher.</a:t>
                      </a:r>
                      <a:endParaRPr lang="en-US"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200" kern="1200"/>
                        <a:t>Completed</a:t>
                      </a:r>
                      <a:endParaRPr lang="en-US"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a:t>Student completes a constructed response</a:t>
                      </a:r>
                      <a:r>
                        <a:rPr lang="en-US" sz="1200" kern="1200" baseline="0"/>
                        <a:t> item.</a:t>
                      </a:r>
                    </a:p>
                    <a:p>
                      <a:r>
                        <a:rPr lang="en-US" sz="1200" kern="1200" baseline="0"/>
                        <a:t>Teacher completes grading an constructed response item.</a:t>
                      </a:r>
                      <a:endParaRPr lang="en-US"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a:blip r:embed="rId4"/>
          <a:stretch>
            <a:fillRect/>
          </a:stretch>
        </p:blipFill>
        <p:spPr>
          <a:xfrm>
            <a:off x="4735740" y="5566384"/>
            <a:ext cx="752381" cy="323810"/>
          </a:xfrm>
          <a:prstGeom prst="rect">
            <a:avLst/>
          </a:prstGeom>
        </p:spPr>
      </p:pic>
      <p:sp>
        <p:nvSpPr>
          <p:cNvPr id="10" name="Rectangular Callout 9"/>
          <p:cNvSpPr/>
          <p:nvPr/>
        </p:nvSpPr>
        <p:spPr>
          <a:xfrm>
            <a:off x="6415548" y="4954606"/>
            <a:ext cx="1861468" cy="612648"/>
          </a:xfrm>
          <a:prstGeom prst="wedgeRectCallout">
            <a:avLst>
              <a:gd name="adj1" fmla="val -98645"/>
              <a:gd name="adj2" fmla="val 767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Users will be able to View Score after completing scoring. </a:t>
            </a:r>
          </a:p>
        </p:txBody>
      </p:sp>
      <p:sp>
        <p:nvSpPr>
          <p:cNvPr id="3" name="Date Placeholder 2">
            <a:extLst>
              <a:ext uri="{FF2B5EF4-FFF2-40B4-BE49-F238E27FC236}">
                <a16:creationId xmlns:a16="http://schemas.microsoft.com/office/drawing/2014/main" id="{6C609ABC-65CA-4D49-BB81-D8D14E8313FE}"/>
              </a:ext>
            </a:extLst>
          </p:cNvPr>
          <p:cNvSpPr>
            <a:spLocks noGrp="1"/>
          </p:cNvSpPr>
          <p:nvPr>
            <p:ph type="dt" sz="half" idx="2"/>
          </p:nvPr>
        </p:nvSpPr>
        <p:spPr/>
        <p:txBody>
          <a:bodyPr/>
          <a:lstStyle/>
          <a:p>
            <a:fld id="{36F2510B-50D4-4A14-BAA8-1FF6214554AF}" type="datetime1">
              <a:rPr lang="en-US" smtClean="0"/>
              <a:t>8/14/2018</a:t>
            </a:fld>
            <a:endParaRPr lang="en-US"/>
          </a:p>
        </p:txBody>
      </p:sp>
    </p:spTree>
    <p:extLst>
      <p:ext uri="{BB962C8B-B14F-4D97-AF65-F5344CB8AC3E}">
        <p14:creationId xmlns:p14="http://schemas.microsoft.com/office/powerpoint/2010/main" val="2764331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152400"/>
            <a:ext cx="6862916" cy="990600"/>
          </a:xfrm>
        </p:spPr>
        <p:txBody>
          <a:bodyPr>
            <a:normAutofit fontScale="90000"/>
          </a:bodyPr>
          <a:lstStyle/>
          <a:p>
            <a:pPr algn="ctr" eaLnBrk="1" hangingPunct="1"/>
            <a:r>
              <a:rPr lang="en-US"/>
              <a:t>Scoring Constructed Response Tests </a:t>
            </a:r>
            <a:r>
              <a:rPr lang="en-US" sz="3200"/>
              <a:t>(cont’d)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64316473"/>
              </p:ext>
            </p:extLst>
          </p:nvPr>
        </p:nvGraphicFramePr>
        <p:xfrm>
          <a:off x="380692" y="1787673"/>
          <a:ext cx="8382000" cy="38252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8252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a:t>Select an </a:t>
                      </a:r>
                      <a:r>
                        <a:rPr lang="en-US" sz="1800" kern="1200" baseline="0"/>
                        <a:t>constructed response</a:t>
                      </a:r>
                      <a:r>
                        <a:rPr lang="en-US" sz="1800" b="0" baseline="0"/>
                        <a:t> question to view the student’s responses. The question contents appears in the window.</a:t>
                      </a:r>
                      <a:endParaRPr lang="en-US" sz="1800" b="1"/>
                    </a:p>
                    <a:p>
                      <a:endParaRPr lang="en-US" b="1"/>
                    </a:p>
                    <a:p>
                      <a:endParaRPr lang="en-US"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13" name="Group 12"/>
          <p:cNvGrpSpPr/>
          <p:nvPr/>
        </p:nvGrpSpPr>
        <p:grpSpPr>
          <a:xfrm>
            <a:off x="4190998" y="1866901"/>
            <a:ext cx="4631269" cy="2667000"/>
            <a:chOff x="4191000" y="1447800"/>
            <a:chExt cx="3071435" cy="266700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2816"/>
            <a:stretch/>
          </p:blipFill>
          <p:spPr>
            <a:xfrm>
              <a:off x="4191000" y="1447800"/>
              <a:ext cx="3071435" cy="2667000"/>
            </a:xfrm>
            <a:prstGeom prst="rect">
              <a:avLst/>
            </a:prstGeom>
            <a:ln>
              <a:solidFill>
                <a:schemeClr val="tx1"/>
              </a:solidFill>
            </a:ln>
          </p:spPr>
        </p:pic>
        <p:sp>
          <p:nvSpPr>
            <p:cNvPr id="9" name="Rectangle 8"/>
            <p:cNvSpPr/>
            <p:nvPr/>
          </p:nvSpPr>
          <p:spPr>
            <a:xfrm>
              <a:off x="4191000" y="1981201"/>
              <a:ext cx="381000" cy="115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10200" y="3073442"/>
              <a:ext cx="1371600" cy="415498"/>
            </a:xfrm>
            <a:prstGeom prst="rect">
              <a:avLst/>
            </a:prstGeom>
            <a:noFill/>
          </p:spPr>
          <p:txBody>
            <a:bodyPr wrap="square" rtlCol="0">
              <a:spAutoFit/>
            </a:bodyPr>
            <a:lstStyle/>
            <a:p>
              <a:r>
                <a:rPr lang="en-US" sz="1050" dirty="0">
                  <a:latin typeface="+mn-lt"/>
                </a:rPr>
                <a:t>Select a </a:t>
              </a:r>
              <a:r>
                <a:rPr lang="en-US" sz="1050" dirty="0"/>
                <a:t>constructed response </a:t>
              </a:r>
              <a:r>
                <a:rPr lang="en-US" sz="1050" dirty="0">
                  <a:latin typeface="+mn-lt"/>
                </a:rPr>
                <a:t>question.</a:t>
              </a:r>
            </a:p>
          </p:txBody>
        </p:sp>
        <p:sp>
          <p:nvSpPr>
            <p:cNvPr id="14" name="Rectangle 13"/>
            <p:cNvSpPr/>
            <p:nvPr/>
          </p:nvSpPr>
          <p:spPr>
            <a:xfrm>
              <a:off x="4381500" y="2895600"/>
              <a:ext cx="876300" cy="431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4251927061"/>
              </p:ext>
            </p:extLst>
          </p:nvPr>
        </p:nvGraphicFramePr>
        <p:xfrm>
          <a:off x="702430" y="3091139"/>
          <a:ext cx="3107570" cy="1310640"/>
        </p:xfrm>
        <a:graphic>
          <a:graphicData uri="http://schemas.openxmlformats.org/drawingml/2006/table">
            <a:tbl>
              <a:tblPr firstRow="1" bandRow="1">
                <a:tableStyleId>{5C22544A-7EE6-4342-B048-85BDC9FD1C3A}</a:tableStyleId>
              </a:tblPr>
              <a:tblGrid>
                <a:gridCol w="540379">
                  <a:extLst>
                    <a:ext uri="{9D8B030D-6E8A-4147-A177-3AD203B41FA5}">
                      <a16:colId xmlns:a16="http://schemas.microsoft.com/office/drawing/2014/main" val="20000"/>
                    </a:ext>
                  </a:extLst>
                </a:gridCol>
                <a:gridCol w="2567191">
                  <a:extLst>
                    <a:ext uri="{9D8B030D-6E8A-4147-A177-3AD203B41FA5}">
                      <a16:colId xmlns:a16="http://schemas.microsoft.com/office/drawing/2014/main" val="20001"/>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rPr>
                        <a:t>The</a:t>
                      </a:r>
                      <a:r>
                        <a:rPr lang="en-US" sz="1600" b="0" baseline="0">
                          <a:solidFill>
                            <a:schemeClr val="tx1"/>
                          </a:solidFill>
                        </a:rPr>
                        <a:t> teacher can grade the constructed response item when the </a:t>
                      </a:r>
                      <a:r>
                        <a:rPr lang="en-US" sz="1600" b="0">
                          <a:solidFill>
                            <a:schemeClr val="tx1"/>
                          </a:solidFill>
                        </a:rPr>
                        <a:t>status equals</a:t>
                      </a:r>
                      <a:r>
                        <a:rPr lang="en-US" sz="1600" b="0" baseline="0">
                          <a:solidFill>
                            <a:schemeClr val="tx1"/>
                          </a:solidFill>
                        </a:rPr>
                        <a:t> </a:t>
                      </a:r>
                      <a:r>
                        <a:rPr lang="en-US" sz="1600" b="1" baseline="0">
                          <a:solidFill>
                            <a:schemeClr val="tx1"/>
                          </a:solidFill>
                        </a:rPr>
                        <a:t>C</a:t>
                      </a:r>
                      <a:r>
                        <a:rPr lang="en-US" sz="1600" b="1">
                          <a:solidFill>
                            <a:schemeClr val="tx1"/>
                          </a:solidFill>
                        </a:rPr>
                        <a:t>ompleted</a:t>
                      </a:r>
                      <a:r>
                        <a:rPr lang="en-US" sz="1600" b="0" baseline="0">
                          <a:solidFill>
                            <a:schemeClr val="tx1"/>
                          </a:solidFill>
                        </a:rPr>
                        <a:t> and the </a:t>
                      </a:r>
                      <a:r>
                        <a:rPr lang="en-US" sz="1600" b="1" baseline="0">
                          <a:solidFill>
                            <a:schemeClr val="tx1"/>
                          </a:solidFill>
                        </a:rPr>
                        <a:t>Review</a:t>
                      </a:r>
                      <a:r>
                        <a:rPr lang="en-US" sz="1600" b="0" baseline="0">
                          <a:solidFill>
                            <a:schemeClr val="tx1"/>
                          </a:solidFill>
                        </a:rPr>
                        <a:t> button is active.</a:t>
                      </a:r>
                      <a:endParaRPr lang="en-US" sz="16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429" y="3172030"/>
            <a:ext cx="380945" cy="285341"/>
          </a:xfrm>
          <a:prstGeom prst="rect">
            <a:avLst/>
          </a:prstGeom>
        </p:spPr>
      </p:pic>
      <p:sp>
        <p:nvSpPr>
          <p:cNvPr id="6" name="Date Placeholder 5">
            <a:extLst>
              <a:ext uri="{FF2B5EF4-FFF2-40B4-BE49-F238E27FC236}">
                <a16:creationId xmlns:a16="http://schemas.microsoft.com/office/drawing/2014/main" id="{45B77A1B-FFF1-47D5-A7E0-BC2939E63AF3}"/>
              </a:ext>
            </a:extLst>
          </p:cNvPr>
          <p:cNvSpPr>
            <a:spLocks noGrp="1"/>
          </p:cNvSpPr>
          <p:nvPr>
            <p:ph type="dt" sz="half" idx="2"/>
          </p:nvPr>
        </p:nvSpPr>
        <p:spPr/>
        <p:txBody>
          <a:bodyPr/>
          <a:lstStyle/>
          <a:p>
            <a:fld id="{E74194E5-EA33-4AD5-8547-830910C03143}" type="datetime1">
              <a:rPr lang="en-US" smtClean="0"/>
              <a:t>8/14/2018</a:t>
            </a:fld>
            <a:endParaRPr lang="en-US"/>
          </a:p>
        </p:txBody>
      </p:sp>
    </p:spTree>
    <p:extLst>
      <p:ext uri="{BB962C8B-B14F-4D97-AF65-F5344CB8AC3E}">
        <p14:creationId xmlns:p14="http://schemas.microsoft.com/office/powerpoint/2010/main" val="12274425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152400"/>
            <a:ext cx="6912077" cy="990600"/>
          </a:xfrm>
        </p:spPr>
        <p:txBody>
          <a:bodyPr>
            <a:normAutofit fontScale="90000"/>
          </a:bodyPr>
          <a:lstStyle/>
          <a:p>
            <a:pPr algn="ctr" eaLnBrk="1" hangingPunct="1"/>
            <a:r>
              <a:rPr lang="en-US"/>
              <a:t>Scoring Constructed Response Tests </a:t>
            </a:r>
            <a:r>
              <a:rPr lang="en-US" sz="3200"/>
              <a:t>(cont’d)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69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98179524"/>
              </p:ext>
            </p:extLst>
          </p:nvPr>
        </p:nvGraphicFramePr>
        <p:xfrm>
          <a:off x="169332" y="1755396"/>
          <a:ext cx="8382000" cy="382524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8252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Scroll down to view the rubric.</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Select the appropriate response in the rubric based on the student response to the question.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To see student samples, click </a:t>
                      </a:r>
                      <a:r>
                        <a:rPr lang="en-US" sz="1800" b="1" baseline="0" dirty="0"/>
                        <a:t>the Exemplar File </a:t>
                      </a:r>
                      <a:r>
                        <a:rPr lang="en-US" sz="1800" b="0" baseline="0" dirty="0"/>
                        <a:t>link.</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t>Click </a:t>
                      </a:r>
                      <a:r>
                        <a:rPr lang="en-US" sz="1800" b="1" baseline="0" dirty="0"/>
                        <a:t>Submit</a:t>
                      </a:r>
                      <a:r>
                        <a:rPr lang="en-US" sz="1800" b="0" baseline="0" dirty="0"/>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b="1" dirty="0"/>
                    </a:p>
                    <a:p>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7" name="Group 6"/>
          <p:cNvGrpSpPr/>
          <p:nvPr/>
        </p:nvGrpSpPr>
        <p:grpSpPr>
          <a:xfrm>
            <a:off x="4157135" y="1835145"/>
            <a:ext cx="4817533" cy="3991928"/>
            <a:chOff x="4326466" y="1382179"/>
            <a:chExt cx="4817533" cy="3991928"/>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134" r="14171"/>
            <a:stretch/>
          </p:blipFill>
          <p:spPr>
            <a:xfrm>
              <a:off x="4326466" y="1382179"/>
              <a:ext cx="4817533" cy="3991928"/>
            </a:xfrm>
            <a:prstGeom prst="rect">
              <a:avLst/>
            </a:prstGeom>
            <a:ln>
              <a:solidFill>
                <a:schemeClr val="tx1"/>
              </a:solidFill>
            </a:ln>
          </p:spPr>
        </p:pic>
        <p:sp>
          <p:nvSpPr>
            <p:cNvPr id="12" name="Rectangle 11"/>
            <p:cNvSpPr/>
            <p:nvPr/>
          </p:nvSpPr>
          <p:spPr>
            <a:xfrm>
              <a:off x="5469465" y="4979550"/>
              <a:ext cx="381000" cy="211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78398" y="4030185"/>
              <a:ext cx="4114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C2AD8807-C92B-4D19-96FC-D74CD422CC92}"/>
              </a:ext>
            </a:extLst>
          </p:cNvPr>
          <p:cNvSpPr>
            <a:spLocks noGrp="1"/>
          </p:cNvSpPr>
          <p:nvPr>
            <p:ph type="dt" sz="half" idx="2"/>
          </p:nvPr>
        </p:nvSpPr>
        <p:spPr/>
        <p:txBody>
          <a:bodyPr/>
          <a:lstStyle/>
          <a:p>
            <a:fld id="{33385DD6-A127-4A02-9DFB-4CE4BA489042}" type="datetime1">
              <a:rPr lang="en-US" smtClean="0"/>
              <a:t>8/14/2018</a:t>
            </a:fld>
            <a:endParaRPr lang="en-US"/>
          </a:p>
        </p:txBody>
      </p:sp>
    </p:spTree>
    <p:extLst>
      <p:ext uri="{BB962C8B-B14F-4D97-AF65-F5344CB8AC3E}">
        <p14:creationId xmlns:p14="http://schemas.microsoft.com/office/powerpoint/2010/main" val="400146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GOFAR State Developed Assessments</a:t>
            </a:r>
          </a:p>
        </p:txBody>
      </p:sp>
      <p:sp>
        <p:nvSpPr>
          <p:cNvPr id="3" name="Content Placeholder 2"/>
          <p:cNvSpPr>
            <a:spLocks noGrp="1"/>
          </p:cNvSpPr>
          <p:nvPr>
            <p:ph idx="1"/>
          </p:nvPr>
        </p:nvSpPr>
        <p:spPr/>
        <p:txBody>
          <a:bodyPr/>
          <a:lstStyle/>
          <a:p>
            <a:r>
              <a:rPr lang="en-US" dirty="0"/>
              <a:t>Formative Benchmarks </a:t>
            </a:r>
            <a:r>
              <a:rPr lang="en-US" sz="2000" dirty="0"/>
              <a:t>(20 benchmarks with 2 parts each)</a:t>
            </a:r>
            <a:endParaRPr lang="en-US" dirty="0"/>
          </a:p>
          <a:p>
            <a:pPr lvl="1"/>
            <a:r>
              <a:rPr lang="en-US" dirty="0"/>
              <a:t>ELA Grades 3-8, 9</a:t>
            </a:r>
            <a:r>
              <a:rPr lang="en-US" baseline="30000" dirty="0"/>
              <a:t>th</a:t>
            </a:r>
            <a:r>
              <a:rPr lang="en-US" dirty="0"/>
              <a:t> Grade Lit, American Lit</a:t>
            </a:r>
          </a:p>
          <a:p>
            <a:pPr lvl="1"/>
            <a:r>
              <a:rPr lang="en-US" dirty="0"/>
              <a:t>Mathematics Grades 3-8, Coordinate Algebra, Analytic Geometry</a:t>
            </a:r>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a:p>
        </p:txBody>
      </p:sp>
      <p:sp>
        <p:nvSpPr>
          <p:cNvPr id="4" name="Date Placeholder 3">
            <a:extLst>
              <a:ext uri="{FF2B5EF4-FFF2-40B4-BE49-F238E27FC236}">
                <a16:creationId xmlns:a16="http://schemas.microsoft.com/office/drawing/2014/main" id="{D39C9A01-315F-4A91-8900-6861899AB2EF}"/>
              </a:ext>
            </a:extLst>
          </p:cNvPr>
          <p:cNvSpPr>
            <a:spLocks noGrp="1"/>
          </p:cNvSpPr>
          <p:nvPr>
            <p:ph type="dt" sz="half" idx="2"/>
          </p:nvPr>
        </p:nvSpPr>
        <p:spPr/>
        <p:txBody>
          <a:bodyPr/>
          <a:lstStyle/>
          <a:p>
            <a:fld id="{1C39F7AC-F885-4ED4-9F70-72A8240C80DE}" type="datetime1">
              <a:rPr lang="en-US" smtClean="0"/>
              <a:t>8/14/2018</a:t>
            </a:fld>
            <a:endParaRPr lang="en-US"/>
          </a:p>
        </p:txBody>
      </p:sp>
    </p:spTree>
    <p:extLst>
      <p:ext uri="{BB962C8B-B14F-4D97-AF65-F5344CB8AC3E}">
        <p14:creationId xmlns:p14="http://schemas.microsoft.com/office/powerpoint/2010/main" val="1237818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514600"/>
            <a:ext cx="6400800" cy="1752600"/>
          </a:xfrm>
        </p:spPr>
        <p:txBody>
          <a:bodyPr/>
          <a:lstStyle/>
          <a:p>
            <a:pPr eaLnBrk="1" hangingPunct="1"/>
            <a:r>
              <a:rPr lang="en-US" sz="4000" b="1">
                <a:solidFill>
                  <a:srgbClr val="7030A0"/>
                </a:solidFill>
                <a:latin typeface="Verdana" pitchFamily="34" charset="0"/>
              </a:rPr>
              <a:t>District Level Administration</a:t>
            </a:r>
          </a:p>
        </p:txBody>
      </p:sp>
      <p:sp>
        <p:nvSpPr>
          <p:cNvPr id="3" name="Slide Number Placeholder 2"/>
          <p:cNvSpPr>
            <a:spLocks noGrp="1"/>
          </p:cNvSpPr>
          <p:nvPr>
            <p:ph type="sldNum" sz="quarter" idx="4"/>
          </p:nvPr>
        </p:nvSpPr>
        <p:spPr/>
        <p:txBody>
          <a:bodyPr/>
          <a:lstStyle/>
          <a:p>
            <a:fld id="{B63E4CEF-BB1E-48C7-AE93-F39F6AA99AD7}" type="slidenum">
              <a:rPr lang="en-US" smtClean="0"/>
              <a:pPr/>
              <a:t>70</a:t>
            </a:fld>
            <a:endParaRPr lang="en-US"/>
          </a:p>
        </p:txBody>
      </p:sp>
      <p:sp>
        <p:nvSpPr>
          <p:cNvPr id="2" name="Date Placeholder 1">
            <a:extLst>
              <a:ext uri="{FF2B5EF4-FFF2-40B4-BE49-F238E27FC236}">
                <a16:creationId xmlns:a16="http://schemas.microsoft.com/office/drawing/2014/main" id="{BE51638B-3357-488F-A21A-BF1DE5118216}"/>
              </a:ext>
            </a:extLst>
          </p:cNvPr>
          <p:cNvSpPr>
            <a:spLocks noGrp="1"/>
          </p:cNvSpPr>
          <p:nvPr>
            <p:ph type="dt" sz="half" idx="2"/>
          </p:nvPr>
        </p:nvSpPr>
        <p:spPr/>
        <p:txBody>
          <a:bodyPr/>
          <a:lstStyle/>
          <a:p>
            <a:fld id="{3F8E01AA-3F22-4B5B-9BF1-53FB6A7F4904}" type="datetime1">
              <a:rPr lang="en-US" smtClean="0"/>
              <a:t>8/14/2018</a:t>
            </a:fld>
            <a:endParaRPr lang="en-US"/>
          </a:p>
        </p:txBody>
      </p:sp>
    </p:spTree>
    <p:extLst>
      <p:ext uri="{BB962C8B-B14F-4D97-AF65-F5344CB8AC3E}">
        <p14:creationId xmlns:p14="http://schemas.microsoft.com/office/powerpoint/2010/main" val="1724895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District Administration</a:t>
            </a:r>
          </a:p>
        </p:txBody>
      </p:sp>
      <p:sp>
        <p:nvSpPr>
          <p:cNvPr id="3" name="Content Placeholder 2"/>
          <p:cNvSpPr>
            <a:spLocks noGrp="1"/>
          </p:cNvSpPr>
          <p:nvPr>
            <p:ph idx="1"/>
          </p:nvPr>
        </p:nvSpPr>
        <p:spPr/>
        <p:txBody>
          <a:bodyPr/>
          <a:lstStyle/>
          <a:p>
            <a:pPr marL="342900" lvl="0" indent="-342900">
              <a:buFont typeface="Wingdings" panose="05000000000000000000" pitchFamily="2" charset="2"/>
              <a:buChar char="§"/>
            </a:pPr>
            <a:r>
              <a:rPr lang="en-US"/>
              <a:t>Your GOFAR/SLDS district contact gives rights to district level access. </a:t>
            </a:r>
          </a:p>
          <a:p>
            <a:pPr marL="342900" lvl="0" indent="-342900">
              <a:buFont typeface="Wingdings" panose="05000000000000000000" pitchFamily="2" charset="2"/>
              <a:buChar char="§"/>
            </a:pPr>
            <a:r>
              <a:rPr lang="en-US"/>
              <a:t>Creating a test works the same for district users. </a:t>
            </a:r>
          </a:p>
          <a:p>
            <a:pPr marL="342900" lvl="0" indent="-342900">
              <a:buFont typeface="Wingdings" panose="05000000000000000000" pitchFamily="2" charset="2"/>
              <a:buChar char="§"/>
            </a:pPr>
            <a:r>
              <a:rPr lang="en-US"/>
              <a:t>District level users can assign to entire grade levels at schools. </a:t>
            </a:r>
          </a:p>
          <a:p>
            <a:pPr marL="342900" lvl="0" indent="-342900">
              <a:buFont typeface="Wingdings" panose="05000000000000000000" pitchFamily="2" charset="2"/>
              <a:buChar char="§"/>
            </a:pPr>
            <a:r>
              <a:rPr lang="en-US"/>
              <a:t>District level users can either create their own assessments or assign state created assessments. </a:t>
            </a:r>
          </a:p>
        </p:txBody>
      </p:sp>
      <p:sp>
        <p:nvSpPr>
          <p:cNvPr id="5" name="Slide Number Placeholder 4"/>
          <p:cNvSpPr>
            <a:spLocks noGrp="1"/>
          </p:cNvSpPr>
          <p:nvPr>
            <p:ph type="sldNum" sz="quarter" idx="4"/>
          </p:nvPr>
        </p:nvSpPr>
        <p:spPr/>
        <p:txBody>
          <a:bodyPr/>
          <a:lstStyle/>
          <a:p>
            <a:fld id="{B63E4CEF-BB1E-48C7-AE93-F39F6AA99AD7}" type="slidenum">
              <a:rPr lang="en-US" smtClean="0"/>
              <a:pPr/>
              <a:t>71</a:t>
            </a:fld>
            <a:endParaRPr lang="en-US"/>
          </a:p>
        </p:txBody>
      </p:sp>
      <p:sp>
        <p:nvSpPr>
          <p:cNvPr id="4" name="Date Placeholder 3">
            <a:extLst>
              <a:ext uri="{FF2B5EF4-FFF2-40B4-BE49-F238E27FC236}">
                <a16:creationId xmlns:a16="http://schemas.microsoft.com/office/drawing/2014/main" id="{1998BCE4-E3F3-4198-B0E6-9599F97A4E04}"/>
              </a:ext>
            </a:extLst>
          </p:cNvPr>
          <p:cNvSpPr>
            <a:spLocks noGrp="1"/>
          </p:cNvSpPr>
          <p:nvPr>
            <p:ph type="dt" sz="half" idx="2"/>
          </p:nvPr>
        </p:nvSpPr>
        <p:spPr/>
        <p:txBody>
          <a:bodyPr/>
          <a:lstStyle/>
          <a:p>
            <a:fld id="{55DA4F0F-4525-4F8F-9555-F8F58571B900}" type="datetime1">
              <a:rPr lang="en-US" smtClean="0"/>
              <a:t>8/14/2018</a:t>
            </a:fld>
            <a:endParaRPr lang="en-US"/>
          </a:p>
        </p:txBody>
      </p:sp>
    </p:spTree>
    <p:extLst>
      <p:ext uri="{BB962C8B-B14F-4D97-AF65-F5344CB8AC3E}">
        <p14:creationId xmlns:p14="http://schemas.microsoft.com/office/powerpoint/2010/main" val="2532512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District Administration contd.</a:t>
            </a:r>
          </a:p>
        </p:txBody>
      </p:sp>
      <p:sp>
        <p:nvSpPr>
          <p:cNvPr id="3" name="Content Placeholder 2"/>
          <p:cNvSpPr>
            <a:spLocks noGrp="1"/>
          </p:cNvSpPr>
          <p:nvPr>
            <p:ph sz="half" idx="1"/>
          </p:nvPr>
        </p:nvSpPr>
        <p:spPr/>
        <p:txBody>
          <a:bodyPr>
            <a:normAutofit/>
          </a:bodyPr>
          <a:lstStyle/>
          <a:p>
            <a:pPr marL="342900" lvl="0" indent="-342900">
              <a:buFont typeface="Wingdings" panose="05000000000000000000" pitchFamily="2" charset="2"/>
              <a:buChar char="§"/>
            </a:pPr>
            <a:r>
              <a:rPr lang="en-US" dirty="0"/>
              <a:t>When you assign at a district level, you assign to an entire school by grade level.</a:t>
            </a:r>
          </a:p>
        </p:txBody>
      </p:sp>
      <p:sp>
        <p:nvSpPr>
          <p:cNvPr id="6" name="Content Placeholder 5"/>
          <p:cNvSpPr>
            <a:spLocks noGrp="1"/>
          </p:cNvSpPr>
          <p:nvPr>
            <p:ph sz="half" idx="2"/>
          </p:nvPr>
        </p:nvSpPr>
        <p:spPr/>
        <p:txBody>
          <a:bodyPr>
            <a:normAutofit/>
          </a:bodyPr>
          <a:lstStyle/>
          <a:p>
            <a:endParaRPr lang="en-US"/>
          </a:p>
        </p:txBody>
      </p:sp>
      <p:sp>
        <p:nvSpPr>
          <p:cNvPr id="5" name="Slide Number Placeholder 4"/>
          <p:cNvSpPr>
            <a:spLocks noGrp="1"/>
          </p:cNvSpPr>
          <p:nvPr>
            <p:ph type="sldNum" sz="quarter" idx="4"/>
          </p:nvPr>
        </p:nvSpPr>
        <p:spPr/>
        <p:txBody>
          <a:bodyPr/>
          <a:lstStyle/>
          <a:p>
            <a:fld id="{B63E4CEF-BB1E-48C7-AE93-F39F6AA99AD7}" type="slidenum">
              <a:rPr lang="en-US" smtClean="0"/>
              <a:pPr/>
              <a:t>72</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629151" y="1838967"/>
            <a:ext cx="3446581" cy="3610857"/>
          </a:xfrm>
          <a:prstGeom prst="rect">
            <a:avLst/>
          </a:prstGeom>
          <a:ln w="12700">
            <a:solidFill>
              <a:schemeClr val="tx1"/>
            </a:solidFill>
          </a:ln>
        </p:spPr>
      </p:pic>
      <p:sp>
        <p:nvSpPr>
          <p:cNvPr id="4" name="Date Placeholder 3">
            <a:extLst>
              <a:ext uri="{FF2B5EF4-FFF2-40B4-BE49-F238E27FC236}">
                <a16:creationId xmlns:a16="http://schemas.microsoft.com/office/drawing/2014/main" id="{19F3906E-78F7-4DAC-9D82-CA2771277FCE}"/>
              </a:ext>
            </a:extLst>
          </p:cNvPr>
          <p:cNvSpPr>
            <a:spLocks noGrp="1"/>
          </p:cNvSpPr>
          <p:nvPr>
            <p:ph type="dt" sz="half" idx="10"/>
          </p:nvPr>
        </p:nvSpPr>
        <p:spPr/>
        <p:txBody>
          <a:bodyPr/>
          <a:lstStyle/>
          <a:p>
            <a:fld id="{9634FD6B-CE7B-4E4B-B303-C110774887CB}" type="datetime1">
              <a:rPr lang="en-US" smtClean="0"/>
              <a:t>8/14/2018</a:t>
            </a:fld>
            <a:endParaRPr lang="en-US"/>
          </a:p>
        </p:txBody>
      </p:sp>
    </p:spTree>
    <p:extLst>
      <p:ext uri="{BB962C8B-B14F-4D97-AF65-F5344CB8AC3E}">
        <p14:creationId xmlns:p14="http://schemas.microsoft.com/office/powerpoint/2010/main" val="32528170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District Administration contd.</a:t>
            </a:r>
          </a:p>
        </p:txBody>
      </p:sp>
      <p:sp>
        <p:nvSpPr>
          <p:cNvPr id="3" name="Content Placeholder 2"/>
          <p:cNvSpPr>
            <a:spLocks noGrp="1"/>
          </p:cNvSpPr>
          <p:nvPr>
            <p:ph sz="half" idx="1"/>
          </p:nvPr>
        </p:nvSpPr>
        <p:spPr/>
        <p:txBody>
          <a:bodyPr>
            <a:normAutofit fontScale="92500"/>
          </a:bodyPr>
          <a:lstStyle/>
          <a:p>
            <a:pPr marL="342900" lvl="0" indent="-342900">
              <a:buFont typeface="Wingdings" panose="05000000000000000000" pitchFamily="2" charset="2"/>
              <a:buChar char="§"/>
            </a:pPr>
            <a:r>
              <a:rPr lang="en-US"/>
              <a:t>Teachers do not manage district level tests. </a:t>
            </a:r>
          </a:p>
          <a:p>
            <a:pPr marL="342900" lvl="0" indent="-342900">
              <a:buFont typeface="Wingdings" panose="05000000000000000000" pitchFamily="2" charset="2"/>
              <a:buChar char="§"/>
            </a:pPr>
            <a:r>
              <a:rPr lang="en-US"/>
              <a:t>The district user should distribute the Student Passcode to teachers who will administer the test.</a:t>
            </a:r>
          </a:p>
          <a:p>
            <a:pPr marL="342900" lvl="0" indent="-342900">
              <a:buFont typeface="Wingdings" panose="05000000000000000000" pitchFamily="2" charset="2"/>
              <a:buChar char="§"/>
            </a:pPr>
            <a:r>
              <a:rPr lang="en-US"/>
              <a:t>Distribute the scoring Passcode if there are constructed response items.</a:t>
            </a:r>
          </a:p>
        </p:txBody>
      </p:sp>
      <p:sp>
        <p:nvSpPr>
          <p:cNvPr id="6" name="Content Placeholder 5"/>
          <p:cNvSpPr>
            <a:spLocks noGrp="1"/>
          </p:cNvSpPr>
          <p:nvPr>
            <p:ph sz="half" idx="2"/>
          </p:nvPr>
        </p:nvSpPr>
        <p:spPr/>
        <p:txBody>
          <a:bodyPr>
            <a:normAutofit/>
          </a:bodyPr>
          <a:lstStyle/>
          <a:p>
            <a:endParaRPr lang="en-US"/>
          </a:p>
        </p:txBody>
      </p:sp>
      <p:sp>
        <p:nvSpPr>
          <p:cNvPr id="5" name="Slide Number Placeholder 4"/>
          <p:cNvSpPr>
            <a:spLocks noGrp="1"/>
          </p:cNvSpPr>
          <p:nvPr>
            <p:ph type="sldNum" sz="quarter" idx="4"/>
          </p:nvPr>
        </p:nvSpPr>
        <p:spPr/>
        <p:txBody>
          <a:bodyPr/>
          <a:lstStyle/>
          <a:p>
            <a:fld id="{B63E4CEF-BB1E-48C7-AE93-F39F6AA99AD7}" type="slidenum">
              <a:rPr lang="en-US" smtClean="0"/>
              <a:pPr/>
              <a:t>73</a:t>
            </a:fld>
            <a:endParaRPr lang="en-US"/>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790" t="43244" r="60517" b="46733"/>
          <a:stretch/>
        </p:blipFill>
        <p:spPr>
          <a:xfrm>
            <a:off x="4571999" y="1825625"/>
            <a:ext cx="4453468" cy="1212501"/>
          </a:xfrm>
          <a:prstGeom prst="rect">
            <a:avLst/>
          </a:prstGeom>
          <a:ln w="12700">
            <a:solidFill>
              <a:schemeClr val="tx1"/>
            </a:solidFill>
          </a:ln>
        </p:spPr>
      </p:pic>
      <p:sp>
        <p:nvSpPr>
          <p:cNvPr id="4" name="Date Placeholder 3">
            <a:extLst>
              <a:ext uri="{FF2B5EF4-FFF2-40B4-BE49-F238E27FC236}">
                <a16:creationId xmlns:a16="http://schemas.microsoft.com/office/drawing/2014/main" id="{59636311-CB32-4F66-8C9B-C49807C0503A}"/>
              </a:ext>
            </a:extLst>
          </p:cNvPr>
          <p:cNvSpPr>
            <a:spLocks noGrp="1"/>
          </p:cNvSpPr>
          <p:nvPr>
            <p:ph type="dt" sz="half" idx="10"/>
          </p:nvPr>
        </p:nvSpPr>
        <p:spPr/>
        <p:txBody>
          <a:bodyPr/>
          <a:lstStyle/>
          <a:p>
            <a:fld id="{A37FF997-E9F4-4B5F-9AA3-C841AC4A7734}" type="datetime1">
              <a:rPr lang="en-US" smtClean="0"/>
              <a:t>8/14/2018</a:t>
            </a:fld>
            <a:endParaRPr lang="en-US"/>
          </a:p>
        </p:txBody>
      </p:sp>
    </p:spTree>
    <p:extLst>
      <p:ext uri="{BB962C8B-B14F-4D97-AF65-F5344CB8AC3E}">
        <p14:creationId xmlns:p14="http://schemas.microsoft.com/office/powerpoint/2010/main" val="32117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514600"/>
            <a:ext cx="6400800" cy="1752600"/>
          </a:xfrm>
        </p:spPr>
        <p:txBody>
          <a:bodyPr/>
          <a:lstStyle/>
          <a:p>
            <a:pPr eaLnBrk="1" hangingPunct="1"/>
            <a:r>
              <a:rPr lang="en-US" sz="4000" b="1">
                <a:solidFill>
                  <a:srgbClr val="7030A0"/>
                </a:solidFill>
                <a:latin typeface="Verdana" pitchFamily="34" charset="0"/>
              </a:rPr>
              <a:t>Assessment Proficiency Reports</a:t>
            </a:r>
          </a:p>
        </p:txBody>
      </p:sp>
      <p:sp>
        <p:nvSpPr>
          <p:cNvPr id="3" name="Slide Number Placeholder 2"/>
          <p:cNvSpPr>
            <a:spLocks noGrp="1"/>
          </p:cNvSpPr>
          <p:nvPr>
            <p:ph type="sldNum" sz="quarter" idx="4"/>
          </p:nvPr>
        </p:nvSpPr>
        <p:spPr/>
        <p:txBody>
          <a:bodyPr/>
          <a:lstStyle/>
          <a:p>
            <a:fld id="{B63E4CEF-BB1E-48C7-AE93-F39F6AA99AD7}" type="slidenum">
              <a:rPr lang="en-US" smtClean="0"/>
              <a:pPr/>
              <a:t>74</a:t>
            </a:fld>
            <a:endParaRPr lang="en-US"/>
          </a:p>
        </p:txBody>
      </p:sp>
      <p:sp>
        <p:nvSpPr>
          <p:cNvPr id="2" name="Date Placeholder 1">
            <a:extLst>
              <a:ext uri="{FF2B5EF4-FFF2-40B4-BE49-F238E27FC236}">
                <a16:creationId xmlns:a16="http://schemas.microsoft.com/office/drawing/2014/main" id="{88AA7169-665A-4B81-AA78-F1BA6B2DF976}"/>
              </a:ext>
            </a:extLst>
          </p:cNvPr>
          <p:cNvSpPr>
            <a:spLocks noGrp="1"/>
          </p:cNvSpPr>
          <p:nvPr>
            <p:ph type="dt" sz="half" idx="2"/>
          </p:nvPr>
        </p:nvSpPr>
        <p:spPr/>
        <p:txBody>
          <a:bodyPr/>
          <a:lstStyle/>
          <a:p>
            <a:fld id="{91B44A77-31A4-4282-8426-D11B6CE086A1}" type="datetime1">
              <a:rPr lang="en-US" smtClean="0"/>
              <a:t>8/14/2018</a:t>
            </a:fld>
            <a:endParaRPr lang="en-US"/>
          </a:p>
        </p:txBody>
      </p:sp>
    </p:spTree>
    <p:extLst>
      <p:ext uri="{BB962C8B-B14F-4D97-AF65-F5344CB8AC3E}">
        <p14:creationId xmlns:p14="http://schemas.microsoft.com/office/powerpoint/2010/main" val="24892747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03200"/>
            <a:ext cx="6468533" cy="990600"/>
          </a:xfrm>
        </p:spPr>
        <p:txBody>
          <a:bodyPr>
            <a:normAutofit fontScale="90000"/>
          </a:bodyPr>
          <a:lstStyle/>
          <a:p>
            <a:pPr algn="ctr" eaLnBrk="1" hangingPunct="1"/>
            <a:r>
              <a:rPr lang="en-US"/>
              <a:t>Assessment Proficiency Reports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75</a:t>
            </a:fld>
            <a:endParaRPr lang="en-US"/>
          </a:p>
        </p:txBody>
      </p:sp>
      <p:sp>
        <p:nvSpPr>
          <p:cNvPr id="2" name="TextBox 1"/>
          <p:cNvSpPr txBox="1"/>
          <p:nvPr/>
        </p:nvSpPr>
        <p:spPr>
          <a:xfrm>
            <a:off x="721242" y="1947333"/>
            <a:ext cx="7543800" cy="2862322"/>
          </a:xfrm>
          <a:prstGeom prst="rect">
            <a:avLst/>
          </a:prstGeom>
          <a:noFill/>
        </p:spPr>
        <p:txBody>
          <a:bodyPr wrap="square" rtlCol="0">
            <a:spAutoFit/>
          </a:bodyPr>
          <a:lstStyle/>
          <a:p>
            <a:r>
              <a:rPr lang="en-US"/>
              <a:t>GOFAR provides assessment reports that provide key metrics data for the teacher on the skill level of the students. </a:t>
            </a:r>
            <a:r>
              <a:rPr lang="en-US">
                <a:solidFill>
                  <a:srgbClr val="FF0000"/>
                </a:solidFill>
              </a:rPr>
              <a:t>The reports are accessed from the </a:t>
            </a:r>
            <a:r>
              <a:rPr lang="en-US" b="1">
                <a:solidFill>
                  <a:srgbClr val="FF0000"/>
                </a:solidFill>
              </a:rPr>
              <a:t>Teacher Dashboard </a:t>
            </a:r>
            <a:r>
              <a:rPr lang="en-US">
                <a:solidFill>
                  <a:srgbClr val="FF0000"/>
                </a:solidFill>
              </a:rPr>
              <a:t>in SLDS </a:t>
            </a:r>
            <a:r>
              <a:rPr lang="en-US"/>
              <a:t>via the </a:t>
            </a:r>
            <a:r>
              <a:rPr lang="en-US" b="1"/>
              <a:t>Test Management </a:t>
            </a:r>
            <a:r>
              <a:rPr lang="en-US"/>
              <a:t>option in GOFAR. The student proficiency reports provide assessment data based on the following categories:</a:t>
            </a:r>
          </a:p>
          <a:p>
            <a:endParaRPr lang="en-US"/>
          </a:p>
          <a:p>
            <a:pPr marL="800100" lvl="1" indent="-342900">
              <a:buFont typeface="Wingdings" panose="05000000000000000000" pitchFamily="2" charset="2"/>
              <a:buChar char="§"/>
            </a:pPr>
            <a:r>
              <a:rPr lang="en-US"/>
              <a:t>Test Name</a:t>
            </a:r>
          </a:p>
          <a:p>
            <a:pPr marL="800100" lvl="1" indent="-342900">
              <a:buFont typeface="Wingdings" panose="05000000000000000000" pitchFamily="2" charset="2"/>
              <a:buChar char="§"/>
            </a:pPr>
            <a:r>
              <a:rPr lang="en-US"/>
              <a:t>Test Domain</a:t>
            </a:r>
          </a:p>
          <a:p>
            <a:pPr marL="800100" lvl="1" indent="-342900">
              <a:buFont typeface="Wingdings" panose="05000000000000000000" pitchFamily="2" charset="2"/>
              <a:buChar char="§"/>
            </a:pPr>
            <a:r>
              <a:rPr lang="en-US"/>
              <a:t>Standard</a:t>
            </a:r>
          </a:p>
          <a:p>
            <a:pPr marL="800100" lvl="1" indent="-342900">
              <a:buFont typeface="Wingdings" panose="05000000000000000000" pitchFamily="2" charset="2"/>
              <a:buChar char="§"/>
            </a:pPr>
            <a:r>
              <a:rPr lang="en-US"/>
              <a:t>Item</a:t>
            </a:r>
          </a:p>
        </p:txBody>
      </p:sp>
      <p:sp>
        <p:nvSpPr>
          <p:cNvPr id="3" name="Date Placeholder 2">
            <a:extLst>
              <a:ext uri="{FF2B5EF4-FFF2-40B4-BE49-F238E27FC236}">
                <a16:creationId xmlns:a16="http://schemas.microsoft.com/office/drawing/2014/main" id="{84F39D7A-F1F2-46B6-ACCA-7171C1EBFF64}"/>
              </a:ext>
            </a:extLst>
          </p:cNvPr>
          <p:cNvSpPr>
            <a:spLocks noGrp="1"/>
          </p:cNvSpPr>
          <p:nvPr>
            <p:ph type="dt" sz="half" idx="2"/>
          </p:nvPr>
        </p:nvSpPr>
        <p:spPr/>
        <p:txBody>
          <a:bodyPr/>
          <a:lstStyle/>
          <a:p>
            <a:fld id="{79BD8AF5-3E1D-471C-AF45-6C2F858A34A9}" type="datetime1">
              <a:rPr lang="en-US" smtClean="0"/>
              <a:t>8/14/2018</a:t>
            </a:fld>
            <a:endParaRPr lang="en-US"/>
          </a:p>
        </p:txBody>
      </p:sp>
    </p:spTree>
    <p:extLst>
      <p:ext uri="{BB962C8B-B14F-4D97-AF65-F5344CB8AC3E}">
        <p14:creationId xmlns:p14="http://schemas.microsoft.com/office/powerpoint/2010/main" val="1889070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03200"/>
            <a:ext cx="6468533" cy="990600"/>
          </a:xfrm>
        </p:spPr>
        <p:txBody>
          <a:bodyPr>
            <a:normAutofit fontScale="90000"/>
          </a:bodyPr>
          <a:lstStyle/>
          <a:p>
            <a:pPr algn="ctr" eaLnBrk="1" hangingPunct="1"/>
            <a:r>
              <a:rPr lang="en-US"/>
              <a:t>Assessment Proficiency Reports (District View)</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76</a:t>
            </a:fld>
            <a:endParaRPr lang="en-US"/>
          </a:p>
        </p:txBody>
      </p:sp>
      <p:sp>
        <p:nvSpPr>
          <p:cNvPr id="2" name="TextBox 1"/>
          <p:cNvSpPr txBox="1"/>
          <p:nvPr/>
        </p:nvSpPr>
        <p:spPr>
          <a:xfrm>
            <a:off x="457200" y="1352973"/>
            <a:ext cx="7159752" cy="646331"/>
          </a:xfrm>
          <a:prstGeom prst="rect">
            <a:avLst/>
          </a:prstGeom>
          <a:noFill/>
        </p:spPr>
        <p:txBody>
          <a:bodyPr wrap="square" rtlCol="0">
            <a:spAutoFit/>
          </a:bodyPr>
          <a:lstStyle/>
          <a:p>
            <a:r>
              <a:rPr lang="en-US"/>
              <a:t>To view reports, return to the SLDS. Choose the Operational Dashboard and click on GOFAR Assessment</a:t>
            </a:r>
          </a:p>
        </p:txBody>
      </p:sp>
      <p:pic>
        <p:nvPicPr>
          <p:cNvPr id="4" name="Picture 3"/>
          <p:cNvPicPr>
            <a:picLocks noChangeAspect="1"/>
          </p:cNvPicPr>
          <p:nvPr/>
        </p:nvPicPr>
        <p:blipFill>
          <a:blip r:embed="rId3"/>
          <a:stretch>
            <a:fillRect/>
          </a:stretch>
        </p:blipFill>
        <p:spPr>
          <a:xfrm>
            <a:off x="457200" y="2620089"/>
            <a:ext cx="7761905" cy="2276190"/>
          </a:xfrm>
          <a:prstGeom prst="rect">
            <a:avLst/>
          </a:prstGeom>
        </p:spPr>
      </p:pic>
      <p:sp>
        <p:nvSpPr>
          <p:cNvPr id="3" name="Date Placeholder 2">
            <a:extLst>
              <a:ext uri="{FF2B5EF4-FFF2-40B4-BE49-F238E27FC236}">
                <a16:creationId xmlns:a16="http://schemas.microsoft.com/office/drawing/2014/main" id="{06516EAC-9A2D-4BBC-BFFE-4F27C8F74E6F}"/>
              </a:ext>
            </a:extLst>
          </p:cNvPr>
          <p:cNvSpPr>
            <a:spLocks noGrp="1"/>
          </p:cNvSpPr>
          <p:nvPr>
            <p:ph type="dt" sz="half" idx="2"/>
          </p:nvPr>
        </p:nvSpPr>
        <p:spPr/>
        <p:txBody>
          <a:bodyPr/>
          <a:lstStyle/>
          <a:p>
            <a:fld id="{8ACF7248-F586-41B3-B5C2-9E1BB1E550D0}" type="datetime1">
              <a:rPr lang="en-US" smtClean="0"/>
              <a:t>8/14/2018</a:t>
            </a:fld>
            <a:endParaRPr lang="en-US"/>
          </a:p>
        </p:txBody>
      </p:sp>
    </p:spTree>
    <p:extLst>
      <p:ext uri="{BB962C8B-B14F-4D97-AF65-F5344CB8AC3E}">
        <p14:creationId xmlns:p14="http://schemas.microsoft.com/office/powerpoint/2010/main" val="3348006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03200"/>
            <a:ext cx="6468533" cy="990600"/>
          </a:xfrm>
        </p:spPr>
        <p:txBody>
          <a:bodyPr>
            <a:normAutofit fontScale="90000"/>
          </a:bodyPr>
          <a:lstStyle/>
          <a:p>
            <a:pPr algn="ctr" eaLnBrk="1" hangingPunct="1"/>
            <a:r>
              <a:rPr lang="en-US"/>
              <a:t>Assessment Proficiency Reports (Teacher View)</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77</a:t>
            </a:fld>
            <a:endParaRPr lang="en-US"/>
          </a:p>
        </p:txBody>
      </p:sp>
      <p:sp>
        <p:nvSpPr>
          <p:cNvPr id="2" name="TextBox 1"/>
          <p:cNvSpPr txBox="1"/>
          <p:nvPr/>
        </p:nvSpPr>
        <p:spPr>
          <a:xfrm>
            <a:off x="457200" y="1352973"/>
            <a:ext cx="7159752" cy="646331"/>
          </a:xfrm>
          <a:prstGeom prst="rect">
            <a:avLst/>
          </a:prstGeom>
          <a:noFill/>
        </p:spPr>
        <p:txBody>
          <a:bodyPr wrap="square" rtlCol="0">
            <a:spAutoFit/>
          </a:bodyPr>
          <a:lstStyle/>
          <a:p>
            <a:r>
              <a:rPr lang="en-US"/>
              <a:t>To view reports, return to the SLDS. Choose Georgia Online Formative Assessment Resource in Other Features</a:t>
            </a:r>
          </a:p>
        </p:txBody>
      </p:sp>
      <p:pic>
        <p:nvPicPr>
          <p:cNvPr id="7" name="Picture 6">
            <a:extLst>
              <a:ext uri="{FF2B5EF4-FFF2-40B4-BE49-F238E27FC236}">
                <a16:creationId xmlns:a16="http://schemas.microsoft.com/office/drawing/2014/main" id="{7542762E-7BB7-488E-8BB1-443B5119D2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3352" y="2275647"/>
            <a:ext cx="5943600" cy="1228725"/>
          </a:xfrm>
          <a:prstGeom prst="rect">
            <a:avLst/>
          </a:prstGeom>
          <a:noFill/>
          <a:ln>
            <a:noFill/>
          </a:ln>
        </p:spPr>
      </p:pic>
      <p:pic>
        <p:nvPicPr>
          <p:cNvPr id="8" name="Picture 7">
            <a:extLst>
              <a:ext uri="{FF2B5EF4-FFF2-40B4-BE49-F238E27FC236}">
                <a16:creationId xmlns:a16="http://schemas.microsoft.com/office/drawing/2014/main" id="{9D640F89-0BD6-4D9D-832B-50C40ACC3F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56510" y="3695514"/>
            <a:ext cx="4731519" cy="3103763"/>
          </a:xfrm>
          <a:prstGeom prst="rect">
            <a:avLst/>
          </a:prstGeom>
          <a:noFill/>
          <a:ln>
            <a:noFill/>
          </a:ln>
        </p:spPr>
      </p:pic>
      <p:sp>
        <p:nvSpPr>
          <p:cNvPr id="3" name="Date Placeholder 2">
            <a:extLst>
              <a:ext uri="{FF2B5EF4-FFF2-40B4-BE49-F238E27FC236}">
                <a16:creationId xmlns:a16="http://schemas.microsoft.com/office/drawing/2014/main" id="{2D2B6EA3-76C6-4C3A-B45B-3E0BAB0075A7}"/>
              </a:ext>
            </a:extLst>
          </p:cNvPr>
          <p:cNvSpPr>
            <a:spLocks noGrp="1"/>
          </p:cNvSpPr>
          <p:nvPr>
            <p:ph type="dt" sz="half" idx="2"/>
          </p:nvPr>
        </p:nvSpPr>
        <p:spPr/>
        <p:txBody>
          <a:bodyPr/>
          <a:lstStyle/>
          <a:p>
            <a:fld id="{5336B3FA-52B6-47E8-A464-3EB3FA2164BA}" type="datetime1">
              <a:rPr lang="en-US" smtClean="0"/>
              <a:t>8/14/2018</a:t>
            </a:fld>
            <a:endParaRPr lang="en-US"/>
          </a:p>
        </p:txBody>
      </p:sp>
    </p:spTree>
    <p:extLst>
      <p:ext uri="{BB962C8B-B14F-4D97-AF65-F5344CB8AC3E}">
        <p14:creationId xmlns:p14="http://schemas.microsoft.com/office/powerpoint/2010/main" val="3466856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6477000" cy="990600"/>
          </a:xfrm>
        </p:spPr>
        <p:txBody>
          <a:bodyPr>
            <a:normAutofit fontScale="90000"/>
          </a:bodyPr>
          <a:lstStyle/>
          <a:p>
            <a:pPr algn="ctr" eaLnBrk="1" hangingPunct="1"/>
            <a:r>
              <a:rPr lang="en-US"/>
              <a:t>Assessment Proficiency Reports </a:t>
            </a:r>
            <a:r>
              <a:rPr lang="en-US" sz="3200"/>
              <a:t>(cont’d)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78</a:t>
            </a:fld>
            <a:endParaRPr lang="en-US"/>
          </a:p>
        </p:txBody>
      </p:sp>
      <p:sp>
        <p:nvSpPr>
          <p:cNvPr id="2" name="TextBox 1"/>
          <p:cNvSpPr txBox="1"/>
          <p:nvPr/>
        </p:nvSpPr>
        <p:spPr>
          <a:xfrm>
            <a:off x="721242" y="1608665"/>
            <a:ext cx="7543800" cy="4493538"/>
          </a:xfrm>
          <a:prstGeom prst="rect">
            <a:avLst/>
          </a:prstGeom>
          <a:noFill/>
        </p:spPr>
        <p:txBody>
          <a:bodyPr wrap="square" rtlCol="0">
            <a:spAutoFit/>
          </a:bodyPr>
          <a:lstStyle/>
          <a:p>
            <a:r>
              <a:rPr lang="en-US"/>
              <a:t>The proficiency reports provide multiple levels of reporting. </a:t>
            </a:r>
          </a:p>
          <a:p>
            <a:endParaRPr lang="en-US"/>
          </a:p>
          <a:p>
            <a:endParaRPr lang="en-US"/>
          </a:p>
          <a:p>
            <a:endParaRPr lang="en-US"/>
          </a:p>
          <a:p>
            <a:r>
              <a:rPr lang="en-US"/>
              <a:t> </a:t>
            </a:r>
          </a:p>
          <a:p>
            <a:endParaRPr lang="en-US"/>
          </a:p>
          <a:p>
            <a:endParaRPr lang="en-US"/>
          </a:p>
          <a:p>
            <a:endParaRPr lang="en-US" sz="2000"/>
          </a:p>
          <a:p>
            <a:r>
              <a:rPr lang="en-US" sz="2000"/>
              <a:t>Student Assessment metrics include: </a:t>
            </a:r>
          </a:p>
          <a:p>
            <a:pPr marL="800100" lvl="1" indent="-342900">
              <a:buFont typeface="Wingdings" panose="05000000000000000000" pitchFamily="2" charset="2"/>
              <a:buChar char="§"/>
            </a:pPr>
            <a:r>
              <a:rPr lang="en-US" sz="2000"/>
              <a:t>% Correct – Represents the % of students with the correct response in a test group.</a:t>
            </a:r>
          </a:p>
          <a:p>
            <a:pPr marL="800100" lvl="1" indent="-342900">
              <a:buFont typeface="Wingdings" panose="05000000000000000000" pitchFamily="2" charset="2"/>
              <a:buChar char="§"/>
            </a:pPr>
            <a:r>
              <a:rPr lang="en-US" sz="2000"/>
              <a:t>% Of Correct Response – A graphical representation of the % of students with the correct response in a test group.</a:t>
            </a:r>
          </a:p>
          <a:p>
            <a:pPr marL="800100" lvl="1" indent="-342900">
              <a:buFont typeface="Wingdings" panose="05000000000000000000" pitchFamily="2" charset="2"/>
              <a:buChar char="§"/>
            </a:pPr>
            <a:r>
              <a:rPr lang="en-US" sz="2000"/>
              <a:t>Proficient</a:t>
            </a:r>
          </a:p>
          <a:p>
            <a:pPr marL="800100" lvl="1" indent="-342900">
              <a:buFont typeface="Wingdings" panose="05000000000000000000" pitchFamily="2" charset="2"/>
              <a:buChar char="§"/>
            </a:pPr>
            <a:r>
              <a:rPr lang="en-US" sz="2000"/>
              <a:t>Not Proficient</a:t>
            </a:r>
          </a:p>
        </p:txBody>
      </p:sp>
      <p:graphicFrame>
        <p:nvGraphicFramePr>
          <p:cNvPr id="3" name="Table 2"/>
          <p:cNvGraphicFramePr>
            <a:graphicFrameLocks noGrp="1"/>
          </p:cNvGraphicFramePr>
          <p:nvPr>
            <p:extLst>
              <p:ext uri="{D42A27DB-BD31-4B8C-83A1-F6EECF244321}">
                <p14:modId xmlns:p14="http://schemas.microsoft.com/office/powerpoint/2010/main" val="3670064578"/>
              </p:ext>
            </p:extLst>
          </p:nvPr>
        </p:nvGraphicFramePr>
        <p:xfrm>
          <a:off x="721242" y="2108200"/>
          <a:ext cx="7162800" cy="1554480"/>
        </p:xfrm>
        <a:graphic>
          <a:graphicData uri="http://schemas.openxmlformats.org/drawingml/2006/table">
            <a:tbl>
              <a:tblPr firstRow="1" bandRow="1">
                <a:tableStyleId>{16D9F66E-5EB9-4882-86FB-DCBF35E3C3E4}</a:tableStyleId>
              </a:tblPr>
              <a:tblGrid>
                <a:gridCol w="2440075">
                  <a:extLst>
                    <a:ext uri="{9D8B030D-6E8A-4147-A177-3AD203B41FA5}">
                      <a16:colId xmlns:a16="http://schemas.microsoft.com/office/drawing/2014/main" val="20000"/>
                    </a:ext>
                  </a:extLst>
                </a:gridCol>
                <a:gridCol w="4722725">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Assessment Reporting</a:t>
                      </a:r>
                      <a:endParaRPr lang="en-US" b="0" dirty="0">
                        <a:solidFill>
                          <a:schemeClr val="tx1"/>
                        </a:solidFill>
                        <a:latin typeface="+mj-lt"/>
                      </a:endParaRPr>
                    </a:p>
                  </a:txBody>
                  <a:tcPr/>
                </a:tc>
                <a:tc>
                  <a:txBody>
                    <a:bodyPr/>
                    <a:lstStyle/>
                    <a:p>
                      <a:r>
                        <a:rPr lang="en-US" dirty="0"/>
                        <a:t>Provides overall assessment metrics for the </a:t>
                      </a:r>
                      <a:r>
                        <a:rPr lang="en-US" baseline="0" dirty="0"/>
                        <a:t>test name, </a:t>
                      </a:r>
                      <a:r>
                        <a:rPr lang="en-US" dirty="0"/>
                        <a:t>domain, standard and the item levels.</a:t>
                      </a:r>
                      <a:endParaRPr lang="en-US" b="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a:t>Student Reporting</a:t>
                      </a:r>
                      <a:endParaRPr lang="en-US" sz="1800" b="1" kern="1200">
                        <a:solidFill>
                          <a:schemeClr val="tx1"/>
                        </a:solidFill>
                        <a:latin typeface="+mj-lt"/>
                        <a:ea typeface="+mn-ea"/>
                        <a:cs typeface="+mn-cs"/>
                      </a:endParaRPr>
                    </a:p>
                  </a:txBody>
                  <a:tcPr/>
                </a:tc>
                <a:tc>
                  <a:txBody>
                    <a:bodyPr/>
                    <a:lstStyle/>
                    <a:p>
                      <a:r>
                        <a:rPr lang="en-US" dirty="0"/>
                        <a:t>Provides assessment metrics for individual</a:t>
                      </a:r>
                      <a:r>
                        <a:rPr lang="en-US" baseline="0" dirty="0"/>
                        <a:t> students parallel to the assessment category (e.g. test name, domain, standard and item).</a:t>
                      </a:r>
                      <a:endParaRPr lang="en-US" dirty="0"/>
                    </a:p>
                  </a:txBody>
                  <a:tcPr/>
                </a:tc>
                <a:extLst>
                  <a:ext uri="{0D108BD9-81ED-4DB2-BD59-A6C34878D82A}">
                    <a16:rowId xmlns:a16="http://schemas.microsoft.com/office/drawing/2014/main" val="10001"/>
                  </a:ext>
                </a:extLst>
              </a:tr>
            </a:tbl>
          </a:graphicData>
        </a:graphic>
      </p:graphicFrame>
      <p:sp>
        <p:nvSpPr>
          <p:cNvPr id="4" name="Date Placeholder 3">
            <a:extLst>
              <a:ext uri="{FF2B5EF4-FFF2-40B4-BE49-F238E27FC236}">
                <a16:creationId xmlns:a16="http://schemas.microsoft.com/office/drawing/2014/main" id="{F7BB8752-B286-4166-8350-E396175AAF79}"/>
              </a:ext>
            </a:extLst>
          </p:cNvPr>
          <p:cNvSpPr>
            <a:spLocks noGrp="1"/>
          </p:cNvSpPr>
          <p:nvPr>
            <p:ph type="dt" sz="half" idx="2"/>
          </p:nvPr>
        </p:nvSpPr>
        <p:spPr/>
        <p:txBody>
          <a:bodyPr/>
          <a:lstStyle/>
          <a:p>
            <a:fld id="{6CF138D7-EB48-496C-99F8-FC34F705520F}" type="datetime1">
              <a:rPr lang="en-US" smtClean="0"/>
              <a:t>8/14/2018</a:t>
            </a:fld>
            <a:endParaRPr lang="en-US"/>
          </a:p>
        </p:txBody>
      </p:sp>
    </p:spTree>
    <p:extLst>
      <p:ext uri="{BB962C8B-B14F-4D97-AF65-F5344CB8AC3E}">
        <p14:creationId xmlns:p14="http://schemas.microsoft.com/office/powerpoint/2010/main" val="24725052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6485467" cy="990600"/>
          </a:xfrm>
        </p:spPr>
        <p:txBody>
          <a:bodyPr>
            <a:normAutofit fontScale="90000"/>
          </a:bodyPr>
          <a:lstStyle/>
          <a:p>
            <a:pPr algn="ctr" eaLnBrk="1" hangingPunct="1"/>
            <a:r>
              <a:rPr lang="en-US"/>
              <a:t>Assessment Proficiency Reports </a:t>
            </a:r>
            <a:r>
              <a:rPr lang="en-US" sz="3200"/>
              <a:t>(cont’d)</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79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263162353"/>
              </p:ext>
            </p:extLst>
          </p:nvPr>
        </p:nvGraphicFramePr>
        <p:xfrm>
          <a:off x="457200" y="1638653"/>
          <a:ext cx="7866520" cy="2434667"/>
        </p:xfrm>
        <a:graphic>
          <a:graphicData uri="http://schemas.openxmlformats.org/drawingml/2006/table">
            <a:tbl>
              <a:tblPr firstRow="1" bandRow="1">
                <a:tableStyleId>{16D9F66E-5EB9-4882-86FB-DCBF35E3C3E4}</a:tableStyleId>
              </a:tblPr>
              <a:tblGrid>
                <a:gridCol w="3585528">
                  <a:extLst>
                    <a:ext uri="{9D8B030D-6E8A-4147-A177-3AD203B41FA5}">
                      <a16:colId xmlns:a16="http://schemas.microsoft.com/office/drawing/2014/main" val="20000"/>
                    </a:ext>
                  </a:extLst>
                </a:gridCol>
                <a:gridCol w="4280992">
                  <a:extLst>
                    <a:ext uri="{9D8B030D-6E8A-4147-A177-3AD203B41FA5}">
                      <a16:colId xmlns:a16="http://schemas.microsoft.com/office/drawing/2014/main" val="20001"/>
                    </a:ext>
                  </a:extLst>
                </a:gridCol>
              </a:tblGrid>
              <a:tr h="38405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kern="1200"/>
                        <a:t>Report</a:t>
                      </a:r>
                      <a:r>
                        <a:rPr lang="en-US" sz="1800" u="none" kern="1200" baseline="0"/>
                        <a:t> Navigation </a:t>
                      </a:r>
                      <a:r>
                        <a:rPr lang="en-US" sz="1800" u="none" kern="1200"/>
                        <a:t>for the Assessment Proficiency Reports</a:t>
                      </a:r>
                      <a:endParaRPr lang="en-US" sz="1800" b="1" u="none" kern="1200">
                        <a:solidFill>
                          <a:schemeClr val="tx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10000"/>
                  </a:ext>
                </a:extLst>
              </a:tr>
              <a:tr h="384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a:t>Category View</a:t>
                      </a:r>
                      <a:endParaRPr lang="en-US" sz="1800" b="1" kern="1200">
                        <a:solidFill>
                          <a:schemeClr val="tx1"/>
                        </a:solidFill>
                        <a:latin typeface="+mn-lt"/>
                        <a:ea typeface="+mn-ea"/>
                        <a:cs typeface="+mn-cs"/>
                      </a:endParaRPr>
                    </a:p>
                  </a:txBody>
                  <a:tcPr/>
                </a:tc>
                <a:tc>
                  <a:txBody>
                    <a:bodyPr/>
                    <a:lstStyle/>
                    <a:p>
                      <a:r>
                        <a:rPr lang="en-US"/>
                        <a:t>Graphical</a:t>
                      </a:r>
                      <a:r>
                        <a:rPr lang="en-US" baseline="0"/>
                        <a:t> View</a:t>
                      </a:r>
                      <a:endParaRPr lang="en-US" b="1"/>
                    </a:p>
                  </a:txBody>
                  <a:tcPr/>
                </a:tc>
                <a:extLst>
                  <a:ext uri="{0D108BD9-81ED-4DB2-BD59-A6C34878D82A}">
                    <a16:rowId xmlns:a16="http://schemas.microsoft.com/office/drawing/2014/main" val="10001"/>
                  </a:ext>
                </a:extLst>
              </a:tr>
              <a:tr h="599757">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a:t>Shown on the left side of the Assessment Proficiency Report</a:t>
                      </a:r>
                      <a:endParaRPr lang="en-US" sz="1600" b="0" kern="1200">
                        <a:solidFill>
                          <a:schemeClr val="tx1"/>
                        </a:solidFill>
                        <a:latin typeface="+mn-lt"/>
                        <a:ea typeface="+mn-ea"/>
                        <a:cs typeface="+mn-cs"/>
                      </a:endParaRPr>
                    </a:p>
                  </a:txBody>
                  <a:tcPr/>
                </a:tc>
                <a:tc>
                  <a:txBody>
                    <a:bodyPr/>
                    <a:lstStyle/>
                    <a:p>
                      <a:pPr marL="285750" indent="-285750">
                        <a:buFont typeface="Wingdings" panose="05000000000000000000" pitchFamily="2" charset="2"/>
                        <a:buChar char="§"/>
                      </a:pPr>
                      <a:r>
                        <a:rPr lang="en-US" sz="1600"/>
                        <a:t>Bar graph</a:t>
                      </a:r>
                      <a:r>
                        <a:rPr lang="en-US" sz="1600" baseline="0"/>
                        <a:t> indicating percent correct and percent incorrect per category.</a:t>
                      </a:r>
                      <a:endParaRPr lang="en-US" sz="1600"/>
                    </a:p>
                  </a:txBody>
                  <a:tcPr/>
                </a:tc>
                <a:extLst>
                  <a:ext uri="{0D108BD9-81ED-4DB2-BD59-A6C34878D82A}">
                    <a16:rowId xmlns:a16="http://schemas.microsoft.com/office/drawing/2014/main" val="10002"/>
                  </a:ext>
                </a:extLst>
              </a:tr>
              <a:tr h="920679">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a:t>Click the category link to drill down to the next category and view assessment</a:t>
                      </a:r>
                      <a:r>
                        <a:rPr lang="en-US" sz="1600" kern="1200" baseline="0"/>
                        <a:t> proficiency report results.</a:t>
                      </a:r>
                      <a:endParaRPr lang="en-US" sz="1600" b="0" kern="1200">
                        <a:solidFill>
                          <a:schemeClr val="tx1"/>
                        </a:solidFill>
                        <a:latin typeface="+mn-lt"/>
                        <a:ea typeface="+mn-ea"/>
                        <a:cs typeface="+mn-cs"/>
                      </a:endParaRPr>
                    </a:p>
                  </a:txBody>
                  <a:tcPr/>
                </a:tc>
                <a:tc>
                  <a:txBody>
                    <a:bodyPr/>
                    <a:lstStyle/>
                    <a:p>
                      <a:pPr marL="285750" indent="-285750">
                        <a:buFont typeface="Wingdings" panose="05000000000000000000" pitchFamily="2" charset="2"/>
                        <a:buChar char="§"/>
                      </a:pPr>
                      <a:r>
                        <a:rPr lang="en-US" sz="1600"/>
                        <a:t>Click the bar graph to drill down to the next category and view student proficiency report metrics.</a:t>
                      </a:r>
                    </a:p>
                  </a:txBody>
                  <a:tcPr/>
                </a:tc>
                <a:extLst>
                  <a:ext uri="{0D108BD9-81ED-4DB2-BD59-A6C34878D82A}">
                    <a16:rowId xmlns:a16="http://schemas.microsoft.com/office/drawing/2014/main" val="10003"/>
                  </a:ext>
                </a:extLst>
              </a:tr>
            </a:tbl>
          </a:graphicData>
        </a:graphic>
      </p:graphicFrame>
      <p:grpSp>
        <p:nvGrpSpPr>
          <p:cNvPr id="17" name="Group 16"/>
          <p:cNvGrpSpPr/>
          <p:nvPr/>
        </p:nvGrpSpPr>
        <p:grpSpPr>
          <a:xfrm>
            <a:off x="129365" y="4107507"/>
            <a:ext cx="7584556" cy="2362200"/>
            <a:chOff x="205565" y="3609975"/>
            <a:chExt cx="7584556" cy="23622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21" y="3609975"/>
              <a:ext cx="6629400" cy="2362200"/>
            </a:xfrm>
            <a:prstGeom prst="rect">
              <a:avLst/>
            </a:prstGeom>
            <a:ln>
              <a:solidFill>
                <a:schemeClr val="tx1"/>
              </a:solidFill>
            </a:ln>
          </p:spPr>
        </p:pic>
        <p:sp>
          <p:nvSpPr>
            <p:cNvPr id="13" name="Rectangle 12"/>
            <p:cNvSpPr/>
            <p:nvPr/>
          </p:nvSpPr>
          <p:spPr>
            <a:xfrm>
              <a:off x="3733800" y="5281851"/>
              <a:ext cx="2362200" cy="279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59956" y="5282484"/>
              <a:ext cx="855921" cy="279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5565" y="4334020"/>
              <a:ext cx="955156" cy="415498"/>
            </a:xfrm>
            <a:prstGeom prst="rect">
              <a:avLst/>
            </a:prstGeom>
            <a:noFill/>
          </p:spPr>
          <p:txBody>
            <a:bodyPr wrap="square" rtlCol="0">
              <a:spAutoFit/>
            </a:bodyPr>
            <a:lstStyle/>
            <a:p>
              <a:r>
                <a:rPr lang="en-US" sz="1050" b="1">
                  <a:latin typeface="+mn-lt"/>
                </a:rPr>
                <a:t>Domain category link.</a:t>
              </a:r>
            </a:p>
          </p:txBody>
        </p:sp>
        <p:cxnSp>
          <p:nvCxnSpPr>
            <p:cNvPr id="12" name="Straight Arrow Connector 11"/>
            <p:cNvCxnSpPr>
              <a:endCxn id="14" idx="1"/>
            </p:cNvCxnSpPr>
            <p:nvPr/>
          </p:nvCxnSpPr>
          <p:spPr>
            <a:xfrm>
              <a:off x="914400" y="4749518"/>
              <a:ext cx="345556" cy="6726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81800" y="4554751"/>
              <a:ext cx="955156" cy="900246"/>
            </a:xfrm>
            <a:prstGeom prst="rect">
              <a:avLst/>
            </a:prstGeom>
            <a:noFill/>
          </p:spPr>
          <p:txBody>
            <a:bodyPr wrap="square" rtlCol="0">
              <a:spAutoFit/>
            </a:bodyPr>
            <a:lstStyle/>
            <a:p>
              <a:r>
                <a:rPr lang="en-US" sz="1050" b="1">
                  <a:latin typeface="+mn-lt"/>
                </a:rPr>
                <a:t>Click bar graph to view student assessment metrics.</a:t>
              </a:r>
            </a:p>
          </p:txBody>
        </p:sp>
        <p:cxnSp>
          <p:nvCxnSpPr>
            <p:cNvPr id="19" name="Straight Arrow Connector 18"/>
            <p:cNvCxnSpPr/>
            <p:nvPr/>
          </p:nvCxnSpPr>
          <p:spPr>
            <a:xfrm flipH="1">
              <a:off x="5943600" y="4694458"/>
              <a:ext cx="838200" cy="6726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6" name="Picture 1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5508" y="5847425"/>
            <a:ext cx="438212" cy="467426"/>
          </a:xfrm>
          <a:prstGeom prst="rect">
            <a:avLst/>
          </a:prstGeom>
        </p:spPr>
      </p:pic>
      <p:sp>
        <p:nvSpPr>
          <p:cNvPr id="2" name="Date Placeholder 1">
            <a:extLst>
              <a:ext uri="{FF2B5EF4-FFF2-40B4-BE49-F238E27FC236}">
                <a16:creationId xmlns:a16="http://schemas.microsoft.com/office/drawing/2014/main" id="{B41221EB-841E-496B-9497-9737DDBEA93C}"/>
              </a:ext>
            </a:extLst>
          </p:cNvPr>
          <p:cNvSpPr>
            <a:spLocks noGrp="1"/>
          </p:cNvSpPr>
          <p:nvPr>
            <p:ph type="dt" sz="half" idx="2"/>
          </p:nvPr>
        </p:nvSpPr>
        <p:spPr/>
        <p:txBody>
          <a:bodyPr/>
          <a:lstStyle/>
          <a:p>
            <a:fld id="{D9FAD1B6-7C4C-4AC4-BBBF-3990D366CB57}" type="datetime1">
              <a:rPr lang="en-US" smtClean="0"/>
              <a:t>8/14/2018</a:t>
            </a:fld>
            <a:endParaRPr lang="en-US"/>
          </a:p>
        </p:txBody>
      </p:sp>
    </p:spTree>
    <p:extLst>
      <p:ext uri="{BB962C8B-B14F-4D97-AF65-F5344CB8AC3E}">
        <p14:creationId xmlns:p14="http://schemas.microsoft.com/office/powerpoint/2010/main" val="352659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bg1"/>
            </a:solidFill>
          </a:ln>
        </p:spPr>
        <p:txBody>
          <a:bodyPr>
            <a:normAutofit fontScale="90000"/>
          </a:bodyPr>
          <a:lstStyle/>
          <a:p>
            <a:br>
              <a:rPr lang="en-US" sz="4000" dirty="0"/>
            </a:br>
            <a:r>
              <a:rPr lang="en-US" sz="3600" dirty="0"/>
              <a:t>Example of Extended Response Item</a:t>
            </a:r>
            <a:br>
              <a:rPr lang="en-US" sz="4000" dirty="0"/>
            </a:br>
            <a:r>
              <a:rPr lang="en-US" sz="3100" dirty="0"/>
              <a:t>ELA—Grades 9 – 10</a:t>
            </a:r>
            <a:br>
              <a:rPr lang="en-US" dirty="0"/>
            </a:br>
            <a:endParaRPr lang="en-US" dirty="0"/>
          </a:p>
        </p:txBody>
      </p:sp>
      <p:sp>
        <p:nvSpPr>
          <p:cNvPr id="4" name="Content Placeholder 3"/>
          <p:cNvSpPr>
            <a:spLocks noGrp="1"/>
          </p:cNvSpPr>
          <p:nvPr>
            <p:ph idx="1"/>
          </p:nvPr>
        </p:nvSpPr>
        <p:spPr>
          <a:xfrm>
            <a:off x="457200" y="2308412"/>
            <a:ext cx="8229600" cy="3886200"/>
          </a:xfrm>
          <a:ln w="28575">
            <a:solidFill>
              <a:schemeClr val="tx1"/>
            </a:solidFill>
          </a:ln>
        </p:spPr>
        <p:txBody>
          <a:bodyPr/>
          <a:lstStyle/>
          <a:p>
            <a:pPr marL="0" indent="0">
              <a:buNone/>
            </a:pPr>
            <a:r>
              <a:rPr lang="en-US" sz="2000" dirty="0"/>
              <a:t>Passage Title: Juliette Gordon Lowe</a:t>
            </a:r>
          </a:p>
          <a:p>
            <a:pPr marL="0" indent="0">
              <a:buNone/>
            </a:pPr>
            <a:r>
              <a:rPr lang="en-US" sz="2000" dirty="0"/>
              <a:t>Part A</a:t>
            </a:r>
          </a:p>
          <a:p>
            <a:pPr marL="0" indent="0">
              <a:buNone/>
            </a:pPr>
            <a:r>
              <a:rPr lang="en-US" sz="2000" dirty="0"/>
              <a:t>Identify at least two arguments Juliette Gordon Low used as reasons to begin the Girl Scouts.</a:t>
            </a:r>
          </a:p>
          <a:p>
            <a:pPr marL="0" indent="0">
              <a:buNone/>
            </a:pPr>
            <a:r>
              <a:rPr lang="en-US" sz="2000" dirty="0"/>
              <a:t>Part B</a:t>
            </a:r>
          </a:p>
          <a:p>
            <a:pPr marL="0" indent="0">
              <a:buNone/>
            </a:pPr>
            <a:r>
              <a:rPr lang="en-US" sz="2000" dirty="0"/>
              <a:t>Evaluate whether or not these arguments are valid and whether there is enough evidence in the article to support them. </a:t>
            </a:r>
          </a:p>
          <a:p>
            <a:endParaRPr lang="en-US" sz="2000" dirty="0"/>
          </a:p>
          <a:p>
            <a:pPr marL="0" indent="0">
              <a:buNone/>
            </a:pPr>
            <a:r>
              <a:rPr lang="en-US" sz="2000" dirty="0"/>
              <a:t>Be sure to complete ALL parts of the task. Use details from the text to support your answer. Answer with complete sentences, and use correct punctuation and grammar.</a:t>
            </a:r>
          </a:p>
        </p:txBody>
      </p:sp>
      <p:sp>
        <p:nvSpPr>
          <p:cNvPr id="5" name="TextBox 4"/>
          <p:cNvSpPr txBox="1"/>
          <p:nvPr/>
        </p:nvSpPr>
        <p:spPr>
          <a:xfrm>
            <a:off x="457200" y="1698811"/>
            <a:ext cx="8229600" cy="369332"/>
          </a:xfrm>
          <a:prstGeom prst="rect">
            <a:avLst/>
          </a:prstGeom>
          <a:noFill/>
          <a:ln w="28575">
            <a:solidFill>
              <a:schemeClr val="tx1"/>
            </a:solidFill>
          </a:ln>
        </p:spPr>
        <p:txBody>
          <a:bodyPr wrap="square" rtlCol="0">
            <a:spAutoFit/>
          </a:bodyPr>
          <a:lstStyle/>
          <a:p>
            <a:r>
              <a:rPr lang="en-US"/>
              <a:t>9</a:t>
            </a:r>
            <a:r>
              <a:rPr lang="en-US" baseline="30000"/>
              <a:t>th</a:t>
            </a:r>
            <a:r>
              <a:rPr lang="en-US"/>
              <a:t>/10</a:t>
            </a:r>
            <a:r>
              <a:rPr lang="en-US" baseline="30000"/>
              <a:t>th</a:t>
            </a:r>
            <a:r>
              <a:rPr lang="en-US"/>
              <a:t> Grade ELA Standards RI.9.8; RI9.1; L9.1; L9.2; DOK 4 </a:t>
            </a:r>
          </a:p>
        </p:txBody>
      </p:sp>
      <p:sp>
        <p:nvSpPr>
          <p:cNvPr id="3" name="Date Placeholder 2">
            <a:extLst>
              <a:ext uri="{FF2B5EF4-FFF2-40B4-BE49-F238E27FC236}">
                <a16:creationId xmlns:a16="http://schemas.microsoft.com/office/drawing/2014/main" id="{C583D543-3A51-4521-A391-DE62476ABBC6}"/>
              </a:ext>
            </a:extLst>
          </p:cNvPr>
          <p:cNvSpPr>
            <a:spLocks noGrp="1"/>
          </p:cNvSpPr>
          <p:nvPr>
            <p:ph type="dt" sz="half" idx="2"/>
          </p:nvPr>
        </p:nvSpPr>
        <p:spPr/>
        <p:txBody>
          <a:bodyPr/>
          <a:lstStyle/>
          <a:p>
            <a:fld id="{672F7C15-E4AC-4A08-8C8F-B15ED3C7A2F4}" type="datetime1">
              <a:rPr lang="en-US" smtClean="0"/>
              <a:t>8/14/2018</a:t>
            </a:fld>
            <a:endParaRPr lang="en-US"/>
          </a:p>
        </p:txBody>
      </p:sp>
      <p:sp>
        <p:nvSpPr>
          <p:cNvPr id="6" name="Slide Number Placeholder 5">
            <a:extLst>
              <a:ext uri="{FF2B5EF4-FFF2-40B4-BE49-F238E27FC236}">
                <a16:creationId xmlns:a16="http://schemas.microsoft.com/office/drawing/2014/main" id="{C094960D-9574-4E00-8204-CE20FFB9C1B0}"/>
              </a:ext>
            </a:extLst>
          </p:cNvPr>
          <p:cNvSpPr>
            <a:spLocks noGrp="1"/>
          </p:cNvSpPr>
          <p:nvPr>
            <p:ph type="sldNum" sz="quarter" idx="4"/>
          </p:nvPr>
        </p:nvSpPr>
        <p:spPr/>
        <p:txBody>
          <a:bodyPr/>
          <a:lstStyle/>
          <a:p>
            <a:fld id="{B63E4CEF-BB1E-48C7-AE93-F39F6AA99AD7}" type="slidenum">
              <a:rPr lang="en-US" smtClean="0"/>
              <a:pPr/>
              <a:t>8</a:t>
            </a:fld>
            <a:endParaRPr lang="en-US"/>
          </a:p>
        </p:txBody>
      </p:sp>
    </p:spTree>
    <p:extLst>
      <p:ext uri="{BB962C8B-B14F-4D97-AF65-F5344CB8AC3E}">
        <p14:creationId xmlns:p14="http://schemas.microsoft.com/office/powerpoint/2010/main" val="24107799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228600"/>
            <a:ext cx="6883400" cy="1428307"/>
          </a:xfrm>
        </p:spPr>
        <p:txBody>
          <a:bodyPr>
            <a:noAutofit/>
          </a:bodyPr>
          <a:lstStyle/>
          <a:p>
            <a:pPr algn="ctr" eaLnBrk="1" hangingPunct="1"/>
            <a:r>
              <a:rPr lang="en-US" sz="3400"/>
              <a:t>Understanding the Information in the Assessment Proficiency Reports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80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09040024"/>
              </p:ext>
            </p:extLst>
          </p:nvPr>
        </p:nvGraphicFramePr>
        <p:xfrm>
          <a:off x="533400" y="2209801"/>
          <a:ext cx="7696200" cy="3798801"/>
        </p:xfrm>
        <a:graphic>
          <a:graphicData uri="http://schemas.openxmlformats.org/drawingml/2006/table">
            <a:tbl>
              <a:tblPr firstRow="1" bandRow="1">
                <a:tableStyleId>{5940675A-B579-460E-94D1-54222C63F5DA}</a:tableStyleId>
              </a:tblPr>
              <a:tblGrid>
                <a:gridCol w="3498272">
                  <a:extLst>
                    <a:ext uri="{9D8B030D-6E8A-4147-A177-3AD203B41FA5}">
                      <a16:colId xmlns:a16="http://schemas.microsoft.com/office/drawing/2014/main" val="20000"/>
                    </a:ext>
                  </a:extLst>
                </a:gridCol>
                <a:gridCol w="4197928">
                  <a:extLst>
                    <a:ext uri="{9D8B030D-6E8A-4147-A177-3AD203B41FA5}">
                      <a16:colId xmlns:a16="http://schemas.microsoft.com/office/drawing/2014/main" val="20001"/>
                    </a:ext>
                  </a:extLst>
                </a:gridCol>
              </a:tblGrid>
              <a:tr h="1596159">
                <a:tc rowSpan="2">
                  <a:txBody>
                    <a:bodyPr/>
                    <a:lstStyle/>
                    <a:p>
                      <a:pPr marL="285750" indent="-285750">
                        <a:buFont typeface="Wingdings" panose="05000000000000000000" pitchFamily="2" charset="2"/>
                        <a:buChar char="§"/>
                      </a:pPr>
                      <a:endParaRPr lang="en-US" b="0" baseline="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p>
                      <a:endParaRPr lang="en-US"/>
                    </a:p>
                    <a:p>
                      <a:endParaRPr lang="en-US"/>
                    </a:p>
                    <a:p>
                      <a:endParaRPr lang="en-US"/>
                    </a:p>
                    <a:p>
                      <a:endParaRPr lang="en-US"/>
                    </a:p>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61441">
                <a:tc vMerge="1">
                  <a:txBody>
                    <a:bodyPr/>
                    <a:lstStyle/>
                    <a:p>
                      <a:endParaRPr lang="en-US"/>
                    </a:p>
                  </a:txBody>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20" name="Group 19"/>
          <p:cNvGrpSpPr/>
          <p:nvPr/>
        </p:nvGrpSpPr>
        <p:grpSpPr>
          <a:xfrm>
            <a:off x="152400" y="1820218"/>
            <a:ext cx="8610600" cy="3951932"/>
            <a:chOff x="152400" y="1820218"/>
            <a:chExt cx="8610600" cy="3951932"/>
          </a:xfrm>
        </p:grpSpPr>
        <p:grpSp>
          <p:nvGrpSpPr>
            <p:cNvPr id="18" name="Group 17"/>
            <p:cNvGrpSpPr/>
            <p:nvPr/>
          </p:nvGrpSpPr>
          <p:grpSpPr>
            <a:xfrm>
              <a:off x="152400" y="2209800"/>
              <a:ext cx="8610600" cy="3562350"/>
              <a:chOff x="152400" y="2209800"/>
              <a:chExt cx="8610600" cy="356235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09800"/>
                <a:ext cx="6314307" cy="3562350"/>
              </a:xfrm>
              <a:prstGeom prst="rect">
                <a:avLst/>
              </a:prstGeom>
              <a:ln>
                <a:solidFill>
                  <a:schemeClr val="tx1"/>
                </a:solidFill>
              </a:ln>
            </p:spPr>
          </p:pic>
          <p:sp>
            <p:nvSpPr>
              <p:cNvPr id="4" name="TextBox 3"/>
              <p:cNvSpPr txBox="1"/>
              <p:nvPr/>
            </p:nvSpPr>
            <p:spPr>
              <a:xfrm>
                <a:off x="152400" y="3745468"/>
                <a:ext cx="990600" cy="900246"/>
              </a:xfrm>
              <a:prstGeom prst="rect">
                <a:avLst/>
              </a:prstGeom>
              <a:noFill/>
            </p:spPr>
            <p:txBody>
              <a:bodyPr wrap="square" rtlCol="0">
                <a:spAutoFit/>
              </a:bodyPr>
              <a:lstStyle/>
              <a:p>
                <a:r>
                  <a:rPr lang="en-US" sz="1050" b="1">
                    <a:latin typeface="+mn-lt"/>
                  </a:rPr>
                  <a:t>Click the link for the test name to view Domain information.</a:t>
                </a:r>
              </a:p>
            </p:txBody>
          </p:sp>
          <p:cxnSp>
            <p:nvCxnSpPr>
              <p:cNvPr id="12" name="Straight Arrow Connector 11"/>
              <p:cNvCxnSpPr>
                <a:stCxn id="4" idx="3"/>
              </p:cNvCxnSpPr>
              <p:nvPr/>
            </p:nvCxnSpPr>
            <p:spPr>
              <a:xfrm>
                <a:off x="1143000" y="4195591"/>
                <a:ext cx="228600" cy="2240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96200" y="3745468"/>
                <a:ext cx="1066800" cy="1061829"/>
              </a:xfrm>
              <a:prstGeom prst="rect">
                <a:avLst/>
              </a:prstGeom>
              <a:noFill/>
            </p:spPr>
            <p:txBody>
              <a:bodyPr wrap="square" rtlCol="0">
                <a:spAutoFit/>
              </a:bodyPr>
              <a:lstStyle/>
              <a:p>
                <a:r>
                  <a:rPr lang="en-US" sz="1050" b="1" dirty="0">
                    <a:latin typeface="+mn-lt"/>
                  </a:rPr>
                  <a:t>Click a bar graph to view a student metrics report for the assessment category.</a:t>
                </a:r>
              </a:p>
            </p:txBody>
          </p:sp>
          <p:cxnSp>
            <p:nvCxnSpPr>
              <p:cNvPr id="16" name="Straight Arrow Connector 15"/>
              <p:cNvCxnSpPr/>
              <p:nvPr/>
            </p:nvCxnSpPr>
            <p:spPr>
              <a:xfrm flipH="1">
                <a:off x="6705597" y="4195591"/>
                <a:ext cx="990603" cy="288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895601" y="2209800"/>
              <a:ext cx="304800" cy="282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499" y="1820218"/>
              <a:ext cx="952501" cy="900246"/>
            </a:xfrm>
            <a:prstGeom prst="rect">
              <a:avLst/>
            </a:prstGeom>
            <a:noFill/>
          </p:spPr>
          <p:txBody>
            <a:bodyPr wrap="square" rtlCol="0">
              <a:spAutoFit/>
            </a:bodyPr>
            <a:lstStyle/>
            <a:p>
              <a:r>
                <a:rPr lang="en-US" sz="1050" b="1">
                  <a:latin typeface="+mn-lt"/>
                </a:rPr>
                <a:t>Click the arrow to navigate through the report levels .</a:t>
              </a:r>
            </a:p>
          </p:txBody>
        </p:sp>
        <p:cxnSp>
          <p:nvCxnSpPr>
            <p:cNvPr id="21" name="Straight Arrow Connector 20"/>
            <p:cNvCxnSpPr/>
            <p:nvPr/>
          </p:nvCxnSpPr>
          <p:spPr>
            <a:xfrm>
              <a:off x="990600" y="2380461"/>
              <a:ext cx="190500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3278374" y="3886200"/>
            <a:ext cx="760226" cy="1828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4" y="5304724"/>
            <a:ext cx="438212" cy="467426"/>
          </a:xfrm>
          <a:prstGeom prst="rect">
            <a:avLst/>
          </a:prstGeom>
        </p:spPr>
      </p:pic>
      <p:sp>
        <p:nvSpPr>
          <p:cNvPr id="17" name="Rectangle 16">
            <a:hlinkClick r:id="rId6" action="ppaction://hlinksldjump"/>
          </p:cNvPr>
          <p:cNvSpPr/>
          <p:nvPr/>
        </p:nvSpPr>
        <p:spPr>
          <a:xfrm rot="5400000">
            <a:off x="5312029" y="3178435"/>
            <a:ext cx="272537" cy="2514599"/>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9EDBB41E-F853-4C8D-8409-CB47CBB29DA1}"/>
              </a:ext>
            </a:extLst>
          </p:cNvPr>
          <p:cNvSpPr>
            <a:spLocks noGrp="1"/>
          </p:cNvSpPr>
          <p:nvPr>
            <p:ph type="dt" sz="half" idx="2"/>
          </p:nvPr>
        </p:nvSpPr>
        <p:spPr/>
        <p:txBody>
          <a:bodyPr/>
          <a:lstStyle/>
          <a:p>
            <a:fld id="{1784BF6D-92D8-45EC-B1ED-1FB8F25B9908}" type="datetime1">
              <a:rPr lang="en-US" smtClean="0"/>
              <a:t>8/14/2018</a:t>
            </a:fld>
            <a:endParaRPr lang="en-US"/>
          </a:p>
        </p:txBody>
      </p:sp>
    </p:spTree>
    <p:extLst>
      <p:ext uri="{BB962C8B-B14F-4D97-AF65-F5344CB8AC3E}">
        <p14:creationId xmlns:p14="http://schemas.microsoft.com/office/powerpoint/2010/main" val="14727219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9426" y="304800"/>
            <a:ext cx="6519374" cy="1428307"/>
          </a:xfrm>
        </p:spPr>
        <p:txBody>
          <a:bodyPr/>
          <a:lstStyle/>
          <a:p>
            <a:pPr algn="ctr" eaLnBrk="1" hangingPunct="1"/>
            <a:r>
              <a:rPr lang="en-US"/>
              <a:t>Viewing the Student Proficiency Reports</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81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42859956"/>
              </p:ext>
            </p:extLst>
          </p:nvPr>
        </p:nvGraphicFramePr>
        <p:xfrm>
          <a:off x="703720" y="1600200"/>
          <a:ext cx="7696200" cy="4631376"/>
        </p:xfrm>
        <a:graphic>
          <a:graphicData uri="http://schemas.openxmlformats.org/drawingml/2006/table">
            <a:tbl>
              <a:tblPr firstRow="1" bandRow="1">
                <a:tableStyleId>{5940675A-B579-460E-94D1-54222C63F5DA}</a:tableStyleId>
              </a:tblPr>
              <a:tblGrid>
                <a:gridCol w="3498272">
                  <a:extLst>
                    <a:ext uri="{9D8B030D-6E8A-4147-A177-3AD203B41FA5}">
                      <a16:colId xmlns:a16="http://schemas.microsoft.com/office/drawing/2014/main" val="20000"/>
                    </a:ext>
                  </a:extLst>
                </a:gridCol>
                <a:gridCol w="4197928">
                  <a:extLst>
                    <a:ext uri="{9D8B030D-6E8A-4147-A177-3AD203B41FA5}">
                      <a16:colId xmlns:a16="http://schemas.microsoft.com/office/drawing/2014/main" val="20001"/>
                    </a:ext>
                  </a:extLst>
                </a:gridCol>
              </a:tblGrid>
              <a:tr h="2805744">
                <a:tc rowSpan="2">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0" baseline="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0" baseline="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0" baseline="0"/>
                        <a:t>The Student Proficiency Report </a:t>
                      </a:r>
                      <a:r>
                        <a:rPr lang="en-US" sz="1600"/>
                        <a:t>shown below </a:t>
                      </a:r>
                      <a:r>
                        <a:rPr lang="en-US" sz="1600" b="0" baseline="0"/>
                        <a:t>provides </a:t>
                      </a:r>
                      <a:r>
                        <a:rPr lang="en-US" sz="1600"/>
                        <a:t>% </a:t>
                      </a:r>
                      <a:r>
                        <a:rPr lang="en-US" sz="1600" b="1"/>
                        <a:t>Proficient </a:t>
                      </a:r>
                      <a:r>
                        <a:rPr lang="en-US" sz="1600" b="0" baseline="0"/>
                        <a:t>assessment metrics </a:t>
                      </a:r>
                      <a:r>
                        <a:rPr lang="en-US" sz="1600"/>
                        <a:t>by student. </a:t>
                      </a:r>
                      <a:endParaRPr lang="en-US" b="0" baseline="0"/>
                    </a:p>
                    <a:p>
                      <a:pPr marL="0" indent="0">
                        <a:buFont typeface="Wingdings" panose="05000000000000000000" pitchFamily="2" charset="2"/>
                        <a:buNone/>
                      </a:pPr>
                      <a:endParaRPr lang="en-US" b="0" baseline="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a:t>The Student Proficiency Report </a:t>
                      </a:r>
                      <a:r>
                        <a:rPr lang="en-US" sz="1600"/>
                        <a:t>shown below </a:t>
                      </a:r>
                      <a:r>
                        <a:rPr lang="en-US" sz="1600" b="0" baseline="0"/>
                        <a:t>provides </a:t>
                      </a:r>
                      <a:r>
                        <a:rPr lang="en-US" sz="1600" b="1"/>
                        <a:t>% </a:t>
                      </a:r>
                      <a:r>
                        <a:rPr lang="en-US" sz="1600"/>
                        <a:t>Not </a:t>
                      </a:r>
                      <a:r>
                        <a:rPr lang="en-US" sz="1600" b="1"/>
                        <a:t>Proficient </a:t>
                      </a:r>
                      <a:r>
                        <a:rPr lang="en-US" sz="1600" b="0" baseline="0"/>
                        <a:t>assessment metrics </a:t>
                      </a:r>
                      <a:r>
                        <a:rPr lang="en-US" sz="1600"/>
                        <a:t>by student. </a:t>
                      </a:r>
                    </a:p>
                    <a:p>
                      <a:endParaRPr lang="en-US" sz="1600"/>
                    </a:p>
                    <a:p>
                      <a:endParaRPr lang="en-US" sz="1600"/>
                    </a:p>
                    <a:p>
                      <a:endParaRPr lang="en-US"/>
                    </a:p>
                    <a:p>
                      <a:endParaRPr lang="en-US"/>
                    </a:p>
                    <a:p>
                      <a:endParaRPr lang="en-US"/>
                    </a:p>
                    <a:p>
                      <a:endParaRPr lang="en-US"/>
                    </a:p>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61456">
                <a:tc vMerge="1">
                  <a:txBody>
                    <a:bodyPr/>
                    <a:lstStyle/>
                    <a:p>
                      <a:endParaRPr lang="en-US"/>
                    </a:p>
                  </a:txBody>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25" name="Picture 2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9920" y="5304724"/>
            <a:ext cx="438212" cy="467426"/>
          </a:xfrm>
          <a:prstGeom prst="rect">
            <a:avLst/>
          </a:prstGeom>
        </p:spPr>
      </p:pic>
      <p:grpSp>
        <p:nvGrpSpPr>
          <p:cNvPr id="6" name="Group 5"/>
          <p:cNvGrpSpPr/>
          <p:nvPr/>
        </p:nvGrpSpPr>
        <p:grpSpPr>
          <a:xfrm>
            <a:off x="762000" y="2931416"/>
            <a:ext cx="3429000" cy="2966688"/>
            <a:chOff x="762000" y="2895600"/>
            <a:chExt cx="3429000" cy="2966688"/>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2895600"/>
              <a:ext cx="3429000" cy="2966688"/>
            </a:xfrm>
            <a:prstGeom prst="rect">
              <a:avLst/>
            </a:prstGeom>
            <a:ln>
              <a:solidFill>
                <a:schemeClr val="tx1"/>
              </a:solidFill>
            </a:ln>
          </p:spPr>
        </p:pic>
        <p:sp>
          <p:nvSpPr>
            <p:cNvPr id="24" name="Rectangle 23"/>
            <p:cNvSpPr/>
            <p:nvPr/>
          </p:nvSpPr>
          <p:spPr>
            <a:xfrm>
              <a:off x="914400" y="4717312"/>
              <a:ext cx="838200" cy="235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05000" y="5386036"/>
              <a:ext cx="838200" cy="386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317541" y="2921669"/>
            <a:ext cx="3900487" cy="2986181"/>
            <a:chOff x="4303364" y="2895600"/>
            <a:chExt cx="3900487" cy="2986181"/>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3364" y="2895600"/>
              <a:ext cx="3900487" cy="2986181"/>
            </a:xfrm>
            <a:prstGeom prst="rect">
              <a:avLst/>
            </a:prstGeom>
            <a:ln>
              <a:solidFill>
                <a:schemeClr val="tx1"/>
              </a:solidFill>
            </a:ln>
          </p:spPr>
        </p:pic>
        <p:sp>
          <p:nvSpPr>
            <p:cNvPr id="19" name="Rectangle 18"/>
            <p:cNvSpPr/>
            <p:nvPr/>
          </p:nvSpPr>
          <p:spPr>
            <a:xfrm>
              <a:off x="4495800" y="4564912"/>
              <a:ext cx="838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62600" y="5386037"/>
              <a:ext cx="838200" cy="386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8"/>
          <p:cNvGraphicFramePr>
            <a:graphicFrameLocks noGrp="1"/>
          </p:cNvGraphicFramePr>
          <p:nvPr>
            <p:extLst>
              <p:ext uri="{D42A27DB-BD31-4B8C-83A1-F6EECF244321}">
                <p14:modId xmlns:p14="http://schemas.microsoft.com/office/powerpoint/2010/main" val="2123662285"/>
              </p:ext>
            </p:extLst>
          </p:nvPr>
        </p:nvGraphicFramePr>
        <p:xfrm>
          <a:off x="914400" y="1634805"/>
          <a:ext cx="7162800" cy="518160"/>
        </p:xfrm>
        <a:graphic>
          <a:graphicData uri="http://schemas.openxmlformats.org/drawingml/2006/table">
            <a:tbl>
              <a:tblPr firstRow="1" bandRow="1">
                <a:tableStyleId>{5C22544A-7EE6-4342-B048-85BDC9FD1C3A}</a:tableStyleId>
              </a:tblPr>
              <a:tblGrid>
                <a:gridCol w="644690">
                  <a:extLst>
                    <a:ext uri="{9D8B030D-6E8A-4147-A177-3AD203B41FA5}">
                      <a16:colId xmlns:a16="http://schemas.microsoft.com/office/drawing/2014/main" val="20000"/>
                    </a:ext>
                  </a:extLst>
                </a:gridCol>
                <a:gridCol w="6518110">
                  <a:extLst>
                    <a:ext uri="{9D8B030D-6E8A-4147-A177-3AD203B41FA5}">
                      <a16:colId xmlns:a16="http://schemas.microsoft.com/office/drawing/2014/main" val="20001"/>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b="0">
                          <a:solidFill>
                            <a:schemeClr val="tx1"/>
                          </a:solidFill>
                        </a:rPr>
                        <a:t>The bar graphs shown in the Test view are represented in detail by</a:t>
                      </a:r>
                      <a:r>
                        <a:rPr lang="en-US" sz="1400" b="0" baseline="0">
                          <a:solidFill>
                            <a:schemeClr val="tx1"/>
                          </a:solidFill>
                        </a:rPr>
                        <a:t> student in the Student Proficiency reports below. </a:t>
                      </a:r>
                      <a:endParaRPr lang="en-US" sz="14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081" y="1676400"/>
            <a:ext cx="380945" cy="285341"/>
          </a:xfrm>
          <a:prstGeom prst="rect">
            <a:avLst/>
          </a:prstGeom>
          <a:effectLst/>
        </p:spPr>
      </p:pic>
      <p:sp>
        <p:nvSpPr>
          <p:cNvPr id="2" name="Date Placeholder 1">
            <a:extLst>
              <a:ext uri="{FF2B5EF4-FFF2-40B4-BE49-F238E27FC236}">
                <a16:creationId xmlns:a16="http://schemas.microsoft.com/office/drawing/2014/main" id="{2EC80182-6DEC-4389-9344-A1E0113CD0A9}"/>
              </a:ext>
            </a:extLst>
          </p:cNvPr>
          <p:cNvSpPr>
            <a:spLocks noGrp="1"/>
          </p:cNvSpPr>
          <p:nvPr>
            <p:ph type="dt" sz="half" idx="2"/>
          </p:nvPr>
        </p:nvSpPr>
        <p:spPr/>
        <p:txBody>
          <a:bodyPr/>
          <a:lstStyle/>
          <a:p>
            <a:fld id="{199E177D-327E-4C81-B0EA-11D56BC05B38}" type="datetime1">
              <a:rPr lang="en-US" smtClean="0"/>
              <a:t>8/14/2018</a:t>
            </a:fld>
            <a:endParaRPr lang="en-US"/>
          </a:p>
        </p:txBody>
      </p:sp>
    </p:spTree>
    <p:extLst>
      <p:ext uri="{BB962C8B-B14F-4D97-AF65-F5344CB8AC3E}">
        <p14:creationId xmlns:p14="http://schemas.microsoft.com/office/powerpoint/2010/main" val="25129713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228600"/>
            <a:ext cx="6959600" cy="990600"/>
          </a:xfrm>
        </p:spPr>
        <p:txBody>
          <a:bodyPr>
            <a:noAutofit/>
          </a:bodyPr>
          <a:lstStyle/>
          <a:p>
            <a:pPr algn="ctr" eaLnBrk="1" hangingPunct="1"/>
            <a:r>
              <a:rPr lang="en-US" sz="3700"/>
              <a:t>View Assessment Proficiency Report by Domain</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82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49487436"/>
              </p:ext>
            </p:extLst>
          </p:nvPr>
        </p:nvGraphicFramePr>
        <p:xfrm>
          <a:off x="457200" y="1524000"/>
          <a:ext cx="8229600" cy="4267200"/>
        </p:xfrm>
        <a:graphic>
          <a:graphicData uri="http://schemas.openxmlformats.org/drawingml/2006/table">
            <a:tbl>
              <a:tblPr firstRow="1" bandRow="1">
                <a:tableStyleId>{5940675A-B579-460E-94D1-54222C63F5DA}</a:tableStyleId>
              </a:tblPr>
              <a:tblGrid>
                <a:gridCol w="3740727">
                  <a:extLst>
                    <a:ext uri="{9D8B030D-6E8A-4147-A177-3AD203B41FA5}">
                      <a16:colId xmlns:a16="http://schemas.microsoft.com/office/drawing/2014/main" val="20000"/>
                    </a:ext>
                  </a:extLst>
                </a:gridCol>
                <a:gridCol w="4488873">
                  <a:extLst>
                    <a:ext uri="{9D8B030D-6E8A-4147-A177-3AD203B41FA5}">
                      <a16:colId xmlns:a16="http://schemas.microsoft.com/office/drawing/2014/main" val="20001"/>
                    </a:ext>
                  </a:extLst>
                </a:gridCol>
              </a:tblGrid>
              <a:tr h="1850797">
                <a:tc rowSpan="2">
                  <a:txBody>
                    <a:bodyPr/>
                    <a:lstStyle/>
                    <a:p>
                      <a:pPr marL="0" indent="0">
                        <a:buFont typeface="Wingdings" panose="05000000000000000000" pitchFamily="2" charset="2"/>
                        <a:buNone/>
                      </a:pPr>
                      <a:endParaRPr lang="en-US" b="0" baseline="0"/>
                    </a:p>
                    <a:p>
                      <a:pPr marL="285750" indent="-285750">
                        <a:buFont typeface="Wingdings" panose="05000000000000000000" pitchFamily="2" charset="2"/>
                        <a:buChar char="§"/>
                      </a:pPr>
                      <a:r>
                        <a:rPr lang="en-US" b="0" baseline="0"/>
                        <a:t>Click a test name in the list to view the assessment metrics by Domain. </a:t>
                      </a:r>
                    </a:p>
                    <a:p>
                      <a:pPr marL="285750" indent="-285750">
                        <a:buFont typeface="Wingdings" panose="05000000000000000000" pitchFamily="2" charset="2"/>
                        <a:buChar char="§"/>
                      </a:pPr>
                      <a:r>
                        <a:rPr lang="en-US" b="0" baseline="0"/>
                        <a:t>You can view the </a:t>
                      </a:r>
                      <a:r>
                        <a:rPr lang="en-US" b="1" baseline="0"/>
                        <a:t>% Correct </a:t>
                      </a:r>
                      <a:r>
                        <a:rPr lang="en-US" b="0" baseline="0"/>
                        <a:t>and the </a:t>
                      </a:r>
                      <a:r>
                        <a:rPr lang="en-US" b="1" baseline="0"/>
                        <a:t>% of Correct Response </a:t>
                      </a:r>
                      <a:r>
                        <a:rPr lang="en-US" b="0" baseline="0"/>
                        <a:t>for the selected Domain.</a:t>
                      </a:r>
                    </a:p>
                    <a:p>
                      <a:pPr marL="285750" indent="-285750">
                        <a:buFont typeface="Wingdings" panose="05000000000000000000" pitchFamily="2" charset="2"/>
                        <a:buChar char="§"/>
                      </a:pPr>
                      <a:r>
                        <a:rPr lang="en-US" b="0" baseline="0"/>
                        <a:t>Click the bar graph to view assessment metrics by student.</a:t>
                      </a:r>
                    </a:p>
                    <a:p>
                      <a:pPr marL="0" indent="0">
                        <a:buFont typeface="Wingdings" panose="05000000000000000000" pitchFamily="2" charset="2"/>
                        <a:buNone/>
                      </a:pPr>
                      <a:endParaRPr lang="en-US" b="0" baseline="0"/>
                    </a:p>
                    <a:p>
                      <a:pPr marL="0" indent="0">
                        <a:buFont typeface="Wingdings" panose="05000000000000000000" pitchFamily="2" charset="2"/>
                        <a:buNone/>
                      </a:pPr>
                      <a:endParaRPr lang="en-US" b="0" baseline="0"/>
                    </a:p>
                    <a:p>
                      <a:pPr marL="0" indent="0">
                        <a:buFont typeface="Wingdings" panose="05000000000000000000" pitchFamily="2" charset="2"/>
                        <a:buNone/>
                      </a:pPr>
                      <a:endParaRPr lang="en-US" b="0" baseline="0"/>
                    </a:p>
                    <a:p>
                      <a:pPr marL="0" indent="0">
                        <a:buFont typeface="Wingdings" panose="05000000000000000000" pitchFamily="2" charset="2"/>
                        <a:buNone/>
                      </a:pPr>
                      <a:endParaRPr lang="en-US" b="0" baseline="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p>
                      <a:endParaRPr lang="en-US"/>
                    </a:p>
                    <a:p>
                      <a:endParaRPr lang="en-US"/>
                    </a:p>
                    <a:p>
                      <a:endParaRPr lang="en-US"/>
                    </a:p>
                    <a:p>
                      <a:endParaRPr lang="en-US"/>
                    </a:p>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16403">
                <a:tc vMerge="1">
                  <a:txBody>
                    <a:bodyPr/>
                    <a:lstStyle/>
                    <a:p>
                      <a:endParaRPr lang="en-US"/>
                    </a:p>
                  </a:txBody>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987" y="1719526"/>
            <a:ext cx="4170760" cy="3647547"/>
          </a:xfrm>
          <a:prstGeom prst="rect">
            <a:avLst/>
          </a:prstGeom>
          <a:ln>
            <a:solidFill>
              <a:schemeClr val="tx1"/>
            </a:solidFill>
          </a:ln>
        </p:spPr>
      </p:pic>
      <p:sp>
        <p:nvSpPr>
          <p:cNvPr id="6" name="Rectangle 5"/>
          <p:cNvSpPr/>
          <p:nvPr/>
        </p:nvSpPr>
        <p:spPr>
          <a:xfrm>
            <a:off x="5410200" y="3810000"/>
            <a:ext cx="2133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7086600" y="3276600"/>
            <a:ext cx="52454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62800" y="2814085"/>
            <a:ext cx="1219200" cy="577081"/>
          </a:xfrm>
          <a:prstGeom prst="rect">
            <a:avLst/>
          </a:prstGeom>
          <a:noFill/>
        </p:spPr>
        <p:txBody>
          <a:bodyPr wrap="square" rtlCol="0">
            <a:spAutoFit/>
          </a:bodyPr>
          <a:lstStyle/>
          <a:p>
            <a:r>
              <a:rPr lang="en-US" sz="1050" b="1">
                <a:latin typeface="+mn-lt"/>
              </a:rPr>
              <a:t>% Correct and % Of Correct Response metrics.</a:t>
            </a:r>
          </a:p>
        </p:txBody>
      </p:sp>
      <p:sp>
        <p:nvSpPr>
          <p:cNvPr id="18" name="TextBox 17"/>
          <p:cNvSpPr txBox="1"/>
          <p:nvPr/>
        </p:nvSpPr>
        <p:spPr>
          <a:xfrm>
            <a:off x="7543800" y="4191000"/>
            <a:ext cx="990600" cy="738664"/>
          </a:xfrm>
          <a:prstGeom prst="rect">
            <a:avLst/>
          </a:prstGeom>
          <a:noFill/>
        </p:spPr>
        <p:txBody>
          <a:bodyPr wrap="square" rtlCol="0">
            <a:spAutoFit/>
          </a:bodyPr>
          <a:lstStyle/>
          <a:p>
            <a:r>
              <a:rPr lang="en-US" sz="1050" b="1">
                <a:latin typeface="+mn-lt"/>
              </a:rPr>
              <a:t>View assessment metrics by student.</a:t>
            </a:r>
          </a:p>
        </p:txBody>
      </p:sp>
      <p:cxnSp>
        <p:nvCxnSpPr>
          <p:cNvPr id="22" name="Straight Arrow Connector 21"/>
          <p:cNvCxnSpPr/>
          <p:nvPr/>
        </p:nvCxnSpPr>
        <p:spPr>
          <a:xfrm flipH="1">
            <a:off x="7343554" y="4495800"/>
            <a:ext cx="26758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8BEC58D-229D-489E-8463-CFB3DDA82DDA}"/>
              </a:ext>
            </a:extLst>
          </p:cNvPr>
          <p:cNvSpPr>
            <a:spLocks noGrp="1"/>
          </p:cNvSpPr>
          <p:nvPr>
            <p:ph type="dt" sz="half" idx="2"/>
          </p:nvPr>
        </p:nvSpPr>
        <p:spPr/>
        <p:txBody>
          <a:bodyPr/>
          <a:lstStyle/>
          <a:p>
            <a:fld id="{0DD66265-FCD9-4C31-806B-14B983999AC6}" type="datetime1">
              <a:rPr lang="en-US" smtClean="0"/>
              <a:t>8/14/2018</a:t>
            </a:fld>
            <a:endParaRPr lang="en-US"/>
          </a:p>
        </p:txBody>
      </p:sp>
    </p:spTree>
    <p:extLst>
      <p:ext uri="{BB962C8B-B14F-4D97-AF65-F5344CB8AC3E}">
        <p14:creationId xmlns:p14="http://schemas.microsoft.com/office/powerpoint/2010/main" val="3503689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82643" y="2057400"/>
            <a:ext cx="4136183" cy="3505200"/>
            <a:chOff x="4282643" y="2057400"/>
            <a:chExt cx="4136183" cy="35052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643" y="2057400"/>
              <a:ext cx="4136183" cy="3505200"/>
            </a:xfrm>
            <a:prstGeom prst="rect">
              <a:avLst/>
            </a:prstGeom>
            <a:ln>
              <a:solidFill>
                <a:schemeClr val="tx1"/>
              </a:solidFill>
            </a:ln>
          </p:spPr>
        </p:pic>
        <p:cxnSp>
          <p:nvCxnSpPr>
            <p:cNvPr id="13" name="Straight Arrow Connector 12"/>
            <p:cNvCxnSpPr/>
            <p:nvPr/>
          </p:nvCxnSpPr>
          <p:spPr>
            <a:xfrm flipH="1">
              <a:off x="5397796" y="3962068"/>
              <a:ext cx="1043901" cy="8270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657850" y="4559498"/>
              <a:ext cx="561975" cy="293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24400" y="4796612"/>
              <a:ext cx="914400" cy="613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a:off x="6248400" y="4642440"/>
              <a:ext cx="57770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697" name="Title 1"/>
          <p:cNvSpPr>
            <a:spLocks noGrp="1"/>
          </p:cNvSpPr>
          <p:nvPr>
            <p:ph type="title"/>
          </p:nvPr>
        </p:nvSpPr>
        <p:spPr>
          <a:xfrm>
            <a:off x="457200" y="228600"/>
            <a:ext cx="6433140" cy="990600"/>
          </a:xfrm>
        </p:spPr>
        <p:txBody>
          <a:bodyPr>
            <a:normAutofit fontScale="90000"/>
          </a:bodyPr>
          <a:lstStyle/>
          <a:p>
            <a:pPr algn="ctr" eaLnBrk="1" hangingPunct="1"/>
            <a:r>
              <a:rPr lang="en-US"/>
              <a:t>View Student Proficiency Report by Domain</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83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53395504"/>
              </p:ext>
            </p:extLst>
          </p:nvPr>
        </p:nvGraphicFramePr>
        <p:xfrm>
          <a:off x="457200" y="1524000"/>
          <a:ext cx="8229600" cy="4267200"/>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850797">
                <a:tc rowSpan="2">
                  <a:txBody>
                    <a:bodyPr/>
                    <a:lstStyle/>
                    <a:p>
                      <a:pPr marL="0" indent="0">
                        <a:buFont typeface="Wingdings" panose="05000000000000000000" pitchFamily="2" charset="2"/>
                        <a:buNone/>
                      </a:pPr>
                      <a:endParaRPr lang="en-US" b="0" baseline="0"/>
                    </a:p>
                    <a:p>
                      <a:pPr marL="285750" indent="-285750">
                        <a:buFont typeface="Wingdings" panose="05000000000000000000" pitchFamily="2" charset="2"/>
                        <a:buChar char="§"/>
                      </a:pPr>
                      <a:r>
                        <a:rPr lang="en-US" b="0" baseline="0"/>
                        <a:t>The Student Proficiency reports are available when a </a:t>
                      </a:r>
                      <a:r>
                        <a:rPr lang="en-US" b="0" baseline="0">
                          <a:hlinkClick r:id="rId4" action="ppaction://hlinksldjump"/>
                        </a:rPr>
                        <a:t>bar graph </a:t>
                      </a:r>
                      <a:r>
                        <a:rPr lang="en-US" b="0" baseline="0"/>
                        <a:t>is selected from one of the Assessment categories.</a:t>
                      </a:r>
                    </a:p>
                    <a:p>
                      <a:pPr marL="285750" indent="-285750">
                        <a:buFont typeface="Wingdings" panose="05000000000000000000" pitchFamily="2" charset="2"/>
                        <a:buChar char="§"/>
                      </a:pPr>
                      <a:r>
                        <a:rPr lang="en-US" b="0" baseline="0"/>
                        <a:t>It provides proficiency metrics for each student that has taken the test. </a:t>
                      </a:r>
                    </a:p>
                    <a:p>
                      <a:pPr marL="0" indent="0">
                        <a:buFont typeface="Wingdings" panose="05000000000000000000" pitchFamily="2" charset="2"/>
                        <a:buNone/>
                      </a:pPr>
                      <a:endParaRPr lang="en-US" b="0" baseline="0"/>
                    </a:p>
                    <a:p>
                      <a:pPr marL="0" indent="0">
                        <a:buFont typeface="Wingdings" panose="05000000000000000000" pitchFamily="2" charset="2"/>
                        <a:buNone/>
                      </a:pPr>
                      <a:endParaRPr lang="en-US" b="0" baseline="0"/>
                    </a:p>
                    <a:p>
                      <a:pPr marL="0" indent="0">
                        <a:buFont typeface="Wingdings" panose="05000000000000000000" pitchFamily="2" charset="2"/>
                        <a:buNone/>
                      </a:pPr>
                      <a:endParaRPr lang="en-US" b="0" baseline="0"/>
                    </a:p>
                    <a:p>
                      <a:pPr marL="0" indent="0">
                        <a:buFont typeface="Wingdings" panose="05000000000000000000" pitchFamily="2" charset="2"/>
                        <a:buNone/>
                      </a:pPr>
                      <a:endParaRPr lang="en-US" b="0" baseline="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p>
                      <a:endParaRPr lang="en-US"/>
                    </a:p>
                    <a:p>
                      <a:endParaRPr lang="en-US"/>
                    </a:p>
                    <a:p>
                      <a:endParaRPr lang="en-US"/>
                    </a:p>
                    <a:p>
                      <a:endParaRPr lang="en-US"/>
                    </a:p>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16403">
                <a:tc vMerge="1">
                  <a:txBody>
                    <a:bodyPr/>
                    <a:lstStyle/>
                    <a:p>
                      <a:endParaRPr lang="en-US"/>
                    </a:p>
                  </a:txBody>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2" name="TextBox 11"/>
          <p:cNvSpPr txBox="1"/>
          <p:nvPr/>
        </p:nvSpPr>
        <p:spPr>
          <a:xfrm>
            <a:off x="6313081" y="3223404"/>
            <a:ext cx="1154519" cy="738664"/>
          </a:xfrm>
          <a:prstGeom prst="rect">
            <a:avLst/>
          </a:prstGeom>
          <a:noFill/>
        </p:spPr>
        <p:txBody>
          <a:bodyPr wrap="square" rtlCol="0">
            <a:spAutoFit/>
          </a:bodyPr>
          <a:lstStyle/>
          <a:p>
            <a:r>
              <a:rPr lang="en-US" sz="1050" b="1">
                <a:latin typeface="+mn-lt"/>
              </a:rPr>
              <a:t>Provides student names for the assessment category.</a:t>
            </a:r>
          </a:p>
        </p:txBody>
      </p:sp>
      <p:sp>
        <p:nvSpPr>
          <p:cNvPr id="20" name="TextBox 19"/>
          <p:cNvSpPr txBox="1"/>
          <p:nvPr/>
        </p:nvSpPr>
        <p:spPr>
          <a:xfrm>
            <a:off x="6826102" y="4191000"/>
            <a:ext cx="1403498" cy="738664"/>
          </a:xfrm>
          <a:prstGeom prst="rect">
            <a:avLst/>
          </a:prstGeom>
          <a:noFill/>
        </p:spPr>
        <p:txBody>
          <a:bodyPr wrap="square" rtlCol="0">
            <a:spAutoFit/>
          </a:bodyPr>
          <a:lstStyle/>
          <a:p>
            <a:r>
              <a:rPr lang="en-US" sz="1050" b="1">
                <a:latin typeface="+mn-lt"/>
              </a:rPr>
              <a:t>Click the domain to view student metrics by item for this assessment category.</a:t>
            </a:r>
          </a:p>
        </p:txBody>
      </p:sp>
      <p:pic>
        <p:nvPicPr>
          <p:cNvPr id="14" name="Picture 13">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0751" y="5414612"/>
            <a:ext cx="438212" cy="467426"/>
          </a:xfrm>
          <a:prstGeom prst="rect">
            <a:avLst/>
          </a:prstGeom>
        </p:spPr>
      </p:pic>
      <p:sp>
        <p:nvSpPr>
          <p:cNvPr id="4" name="Date Placeholder 3">
            <a:extLst>
              <a:ext uri="{FF2B5EF4-FFF2-40B4-BE49-F238E27FC236}">
                <a16:creationId xmlns:a16="http://schemas.microsoft.com/office/drawing/2014/main" id="{6EF9D070-EF5E-4CB4-8094-4D690C7C7519}"/>
              </a:ext>
            </a:extLst>
          </p:cNvPr>
          <p:cNvSpPr>
            <a:spLocks noGrp="1"/>
          </p:cNvSpPr>
          <p:nvPr>
            <p:ph type="dt" sz="half" idx="2"/>
          </p:nvPr>
        </p:nvSpPr>
        <p:spPr/>
        <p:txBody>
          <a:bodyPr/>
          <a:lstStyle/>
          <a:p>
            <a:fld id="{09DA1CC8-C4D9-4BB1-B3FB-06484AA02526}" type="datetime1">
              <a:rPr lang="en-US" smtClean="0"/>
              <a:t>8/14/2018</a:t>
            </a:fld>
            <a:endParaRPr lang="en-US"/>
          </a:p>
        </p:txBody>
      </p:sp>
    </p:spTree>
    <p:extLst>
      <p:ext uri="{BB962C8B-B14F-4D97-AF65-F5344CB8AC3E}">
        <p14:creationId xmlns:p14="http://schemas.microsoft.com/office/powerpoint/2010/main" val="5937936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subTitle" idx="1"/>
          </p:nvPr>
        </p:nvSpPr>
        <p:spPr>
          <a:xfrm>
            <a:off x="1371600" y="2667000"/>
            <a:ext cx="6400800" cy="1752600"/>
          </a:xfrm>
        </p:spPr>
        <p:txBody>
          <a:bodyPr/>
          <a:lstStyle/>
          <a:p>
            <a:pPr eaLnBrk="1" hangingPunct="1"/>
            <a:r>
              <a:rPr lang="en-US" sz="4000" b="1">
                <a:solidFill>
                  <a:srgbClr val="7030A0"/>
                </a:solidFill>
                <a:latin typeface="Verdana" pitchFamily="34" charset="0"/>
              </a:rPr>
              <a:t>Student Functions</a:t>
            </a:r>
          </a:p>
        </p:txBody>
      </p:sp>
      <p:sp>
        <p:nvSpPr>
          <p:cNvPr id="3" name="Slide Number Placeholder 2"/>
          <p:cNvSpPr>
            <a:spLocks noGrp="1"/>
          </p:cNvSpPr>
          <p:nvPr>
            <p:ph type="sldNum" sz="quarter" idx="4"/>
          </p:nvPr>
        </p:nvSpPr>
        <p:spPr/>
        <p:txBody>
          <a:bodyPr/>
          <a:lstStyle/>
          <a:p>
            <a:fld id="{B63E4CEF-BB1E-48C7-AE93-F39F6AA99AD7}" type="slidenum">
              <a:rPr lang="en-US" smtClean="0"/>
              <a:pPr/>
              <a:t>84</a:t>
            </a:fld>
            <a:endParaRPr lang="en-US"/>
          </a:p>
        </p:txBody>
      </p:sp>
      <p:sp>
        <p:nvSpPr>
          <p:cNvPr id="2" name="Date Placeholder 1">
            <a:extLst>
              <a:ext uri="{FF2B5EF4-FFF2-40B4-BE49-F238E27FC236}">
                <a16:creationId xmlns:a16="http://schemas.microsoft.com/office/drawing/2014/main" id="{1727514F-DE90-45F4-8C01-258D782CE647}"/>
              </a:ext>
            </a:extLst>
          </p:cNvPr>
          <p:cNvSpPr>
            <a:spLocks noGrp="1"/>
          </p:cNvSpPr>
          <p:nvPr>
            <p:ph type="dt" sz="half" idx="2"/>
          </p:nvPr>
        </p:nvSpPr>
        <p:spPr/>
        <p:txBody>
          <a:bodyPr/>
          <a:lstStyle/>
          <a:p>
            <a:fld id="{ADE22F82-6013-4528-BA62-F07969CC8F59}" type="datetime1">
              <a:rPr lang="en-US" smtClean="0"/>
              <a:t>8/14/2018</a:t>
            </a:fld>
            <a:endParaRPr lang="en-US"/>
          </a:p>
        </p:txBody>
      </p:sp>
    </p:spTree>
    <p:extLst>
      <p:ext uri="{BB962C8B-B14F-4D97-AF65-F5344CB8AC3E}">
        <p14:creationId xmlns:p14="http://schemas.microsoft.com/office/powerpoint/2010/main" val="1437325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algn="ctr" eaLnBrk="1" hangingPunct="1"/>
            <a:r>
              <a:rPr lang="en-US"/>
              <a:t>GOFAR Student Dashboard</a:t>
            </a:r>
          </a:p>
        </p:txBody>
      </p:sp>
      <p:sp>
        <p:nvSpPr>
          <p:cNvPr id="34818" name="Rectangle 3"/>
          <p:cNvSpPr>
            <a:spLocks noGrp="1" noChangeArrowheads="1"/>
          </p:cNvSpPr>
          <p:nvPr>
            <p:ph idx="1"/>
          </p:nvPr>
        </p:nvSpPr>
        <p:spPr>
          <a:xfrm>
            <a:off x="314326" y="2200276"/>
            <a:ext cx="8562974" cy="2771774"/>
          </a:xfrm>
        </p:spPr>
        <p:txBody>
          <a:bodyPr>
            <a:normAutofit/>
          </a:bodyPr>
          <a:lstStyle/>
          <a:p>
            <a:pPr>
              <a:lnSpc>
                <a:spcPct val="80000"/>
              </a:lnSpc>
            </a:pPr>
            <a:r>
              <a:rPr lang="en-US" sz="2400"/>
              <a:t>GOFAR enables students in Georgia's public schools to access teacher, district or state created tests</a:t>
            </a:r>
            <a:r>
              <a:rPr lang="en-US" sz="2000"/>
              <a:t>. </a:t>
            </a:r>
          </a:p>
          <a:p>
            <a:pPr eaLnBrk="1" hangingPunct="1">
              <a:lnSpc>
                <a:spcPct val="80000"/>
              </a:lnSpc>
            </a:pPr>
            <a:r>
              <a:rPr lang="en-US" sz="2400"/>
              <a:t>After taking an assessment, students can view reports aligned to the state curriculum that show instructional strengths and needs. </a:t>
            </a:r>
          </a:p>
        </p:txBody>
      </p:sp>
      <p:sp>
        <p:nvSpPr>
          <p:cNvPr id="3" name="Slide Number Placeholder 2"/>
          <p:cNvSpPr>
            <a:spLocks noGrp="1"/>
          </p:cNvSpPr>
          <p:nvPr>
            <p:ph type="sldNum" sz="quarter" idx="4"/>
          </p:nvPr>
        </p:nvSpPr>
        <p:spPr/>
        <p:txBody>
          <a:bodyPr/>
          <a:lstStyle/>
          <a:p>
            <a:fld id="{B63E4CEF-BB1E-48C7-AE93-F39F6AA99AD7}" type="slidenum">
              <a:rPr lang="en-US" smtClean="0"/>
              <a:pPr/>
              <a:t>85</a:t>
            </a:fld>
            <a:endParaRPr lang="en-US"/>
          </a:p>
        </p:txBody>
      </p:sp>
      <p:sp>
        <p:nvSpPr>
          <p:cNvPr id="2" name="Date Placeholder 1">
            <a:extLst>
              <a:ext uri="{FF2B5EF4-FFF2-40B4-BE49-F238E27FC236}">
                <a16:creationId xmlns:a16="http://schemas.microsoft.com/office/drawing/2014/main" id="{559F03D4-46A4-40FB-A30A-EA0BB7D99DE1}"/>
              </a:ext>
            </a:extLst>
          </p:cNvPr>
          <p:cNvSpPr>
            <a:spLocks noGrp="1"/>
          </p:cNvSpPr>
          <p:nvPr>
            <p:ph type="dt" sz="half" idx="2"/>
          </p:nvPr>
        </p:nvSpPr>
        <p:spPr/>
        <p:txBody>
          <a:bodyPr/>
          <a:lstStyle/>
          <a:p>
            <a:fld id="{AAF0798A-AE6C-4F31-A2E7-29A80302CE90}" type="datetime1">
              <a:rPr lang="en-US" smtClean="0"/>
              <a:t>8/14/2018</a:t>
            </a:fld>
            <a:endParaRPr lang="en-US"/>
          </a:p>
        </p:txBody>
      </p:sp>
    </p:spTree>
    <p:extLst>
      <p:ext uri="{BB962C8B-B14F-4D97-AF65-F5344CB8AC3E}">
        <p14:creationId xmlns:p14="http://schemas.microsoft.com/office/powerpoint/2010/main" val="35942702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03200" y="228600"/>
            <a:ext cx="6663267" cy="1143000"/>
          </a:xfrm>
        </p:spPr>
        <p:txBody>
          <a:bodyPr>
            <a:normAutofit fontScale="90000"/>
          </a:bodyPr>
          <a:lstStyle/>
          <a:p>
            <a:pPr algn="ctr" eaLnBrk="1" hangingPunct="1"/>
            <a:r>
              <a:rPr lang="en-US"/>
              <a:t>Student Access to GOFAR</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29897996"/>
              </p:ext>
            </p:extLst>
          </p:nvPr>
        </p:nvGraphicFramePr>
        <p:xfrm>
          <a:off x="396615" y="1279779"/>
          <a:ext cx="8229600" cy="3505200"/>
        </p:xfrm>
        <a:graphic>
          <a:graphicData uri="http://schemas.openxmlformats.org/drawingml/2006/table">
            <a:tbl>
              <a:tblPr firstRow="1" bandRow="1">
                <a:tableStyleId>{5C22544A-7EE6-4342-B048-85BDC9FD1C3A}</a:tableStyleId>
              </a:tblPr>
              <a:tblGrid>
                <a:gridCol w="4258774">
                  <a:extLst>
                    <a:ext uri="{9D8B030D-6E8A-4147-A177-3AD203B41FA5}">
                      <a16:colId xmlns:a16="http://schemas.microsoft.com/office/drawing/2014/main" val="20000"/>
                    </a:ext>
                  </a:extLst>
                </a:gridCol>
                <a:gridCol w="3970826">
                  <a:extLst>
                    <a:ext uri="{9D8B030D-6E8A-4147-A177-3AD203B41FA5}">
                      <a16:colId xmlns:a16="http://schemas.microsoft.com/office/drawing/2014/main" val="20001"/>
                    </a:ext>
                  </a:extLst>
                </a:gridCol>
              </a:tblGrid>
              <a:tr h="3505200">
                <a:tc>
                  <a:txBody>
                    <a:bodyPr/>
                    <a:lstStyle/>
                    <a:p>
                      <a:pPr marL="342900" indent="-342900" eaLnBrk="1" hangingPunct="1">
                        <a:lnSpc>
                          <a:spcPct val="80000"/>
                        </a:lnSpc>
                        <a:buFont typeface="Wingdings" panose="05000000000000000000" pitchFamily="2" charset="2"/>
                        <a:buChar char="§"/>
                      </a:pPr>
                      <a:r>
                        <a:rPr lang="en-US" sz="1800" b="0" dirty="0">
                          <a:solidFill>
                            <a:schemeClr val="tx1"/>
                          </a:solidFill>
                          <a:latin typeface="+mn-lt"/>
                        </a:rPr>
                        <a:t>Enter the student URL in the address bar. The GOFAR main window appears.</a:t>
                      </a:r>
                    </a:p>
                    <a:p>
                      <a:pPr marL="342900" indent="-342900" eaLnBrk="1" hangingPunct="1">
                        <a:lnSpc>
                          <a:spcPct val="80000"/>
                        </a:lnSpc>
                        <a:buFont typeface="Wingdings" panose="05000000000000000000" pitchFamily="2" charset="2"/>
                        <a:buChar char="§"/>
                      </a:pPr>
                      <a:endParaRPr lang="en-US" sz="1800" b="0" dirty="0">
                        <a:solidFill>
                          <a:schemeClr val="tx1"/>
                        </a:solidFill>
                        <a:latin typeface="+mn-lt"/>
                      </a:endParaRPr>
                    </a:p>
                    <a:p>
                      <a:pPr marL="0" marR="0" lvl="0" indent="0" algn="ctr" defTabSz="914400" rtl="0" eaLnBrk="1" fontAlgn="auto" latinLnBrk="0" hangingPunct="1">
                        <a:lnSpc>
                          <a:spcPct val="80000"/>
                        </a:lnSpc>
                        <a:spcBef>
                          <a:spcPts val="0"/>
                        </a:spcBef>
                        <a:spcAft>
                          <a:spcPts val="0"/>
                        </a:spcAft>
                        <a:buClrTx/>
                        <a:buSzTx/>
                        <a:buFont typeface="+mj-lt"/>
                        <a:buNone/>
                        <a:tabLst/>
                        <a:defRPr/>
                      </a:pPr>
                      <a:endParaRPr lang="en-US" sz="1800" b="0" dirty="0">
                        <a:solidFill>
                          <a:schemeClr val="tx1"/>
                        </a:solidFill>
                        <a:latin typeface="+mn-lt"/>
                      </a:endParaRPr>
                    </a:p>
                    <a:p>
                      <a:pPr marL="342900" indent="-342900" eaLnBrk="1" hangingPunct="1">
                        <a:lnSpc>
                          <a:spcPct val="80000"/>
                        </a:lnSpc>
                        <a:buFont typeface="Wingdings" panose="05000000000000000000" pitchFamily="2" charset="2"/>
                        <a:buChar char="§"/>
                      </a:pPr>
                      <a:r>
                        <a:rPr lang="en-US" sz="1800" b="0" dirty="0">
                          <a:solidFill>
                            <a:schemeClr val="tx1"/>
                          </a:solidFill>
                          <a:latin typeface="+mn-lt"/>
                        </a:rPr>
                        <a:t>Teacher or district Assigned Test</a:t>
                      </a:r>
                    </a:p>
                    <a:p>
                      <a:pPr marL="800100" lvl="1" indent="-342900" eaLnBrk="1" hangingPunct="1">
                        <a:lnSpc>
                          <a:spcPct val="80000"/>
                        </a:lnSpc>
                        <a:buFont typeface="+mj-lt"/>
                        <a:buAutoNum type="alphaLcPeriod"/>
                      </a:pPr>
                      <a:r>
                        <a:rPr lang="en-US" sz="1800" b="0" dirty="0">
                          <a:solidFill>
                            <a:schemeClr val="tx1"/>
                          </a:solidFill>
                          <a:latin typeface="+mn-lt"/>
                        </a:rPr>
                        <a:t>For Teacher assigned tests, enter your </a:t>
                      </a:r>
                      <a:r>
                        <a:rPr lang="en-US" sz="1800" b="1" dirty="0">
                          <a:solidFill>
                            <a:schemeClr val="tx1"/>
                          </a:solidFill>
                          <a:latin typeface="+mn-lt"/>
                        </a:rPr>
                        <a:t>Georgia Test Identifier (GTID) </a:t>
                      </a:r>
                      <a:r>
                        <a:rPr lang="en-US" sz="1800" b="0" dirty="0">
                          <a:solidFill>
                            <a:schemeClr val="tx1"/>
                          </a:solidFill>
                          <a:latin typeface="+mn-lt"/>
                        </a:rPr>
                        <a:t>in the box for teacher assigned tests.</a:t>
                      </a:r>
                    </a:p>
                    <a:p>
                      <a:pPr marL="800100" lvl="1" indent="-342900" eaLnBrk="1" hangingPunct="1">
                        <a:lnSpc>
                          <a:spcPct val="80000"/>
                        </a:lnSpc>
                        <a:buFont typeface="+mj-lt"/>
                        <a:buAutoNum type="alphaLcPeriod"/>
                      </a:pPr>
                      <a:r>
                        <a:rPr lang="en-US" sz="1800" b="0" dirty="0">
                          <a:solidFill>
                            <a:schemeClr val="tx1"/>
                          </a:solidFill>
                          <a:latin typeface="+mn-lt"/>
                        </a:rPr>
                        <a:t>Enter the </a:t>
                      </a:r>
                      <a:r>
                        <a:rPr lang="en-US" sz="1800" b="1" dirty="0">
                          <a:solidFill>
                            <a:schemeClr val="tx1"/>
                          </a:solidFill>
                          <a:latin typeface="+mn-lt"/>
                        </a:rPr>
                        <a:t>Test Pass Code</a:t>
                      </a:r>
                      <a:r>
                        <a:rPr lang="en-US" sz="1800" b="0" dirty="0">
                          <a:solidFill>
                            <a:schemeClr val="tx1"/>
                          </a:solidFill>
                          <a:latin typeface="+mn-lt"/>
                        </a:rPr>
                        <a:t>.</a:t>
                      </a:r>
                    </a:p>
                    <a:p>
                      <a:pPr marL="800100" lvl="1" indent="-342900" eaLnBrk="1" hangingPunct="1">
                        <a:lnSpc>
                          <a:spcPct val="80000"/>
                        </a:lnSpc>
                        <a:buFont typeface="+mj-lt"/>
                        <a:buAutoNum type="alphaLcPeriod"/>
                      </a:pPr>
                      <a:r>
                        <a:rPr lang="en-US" sz="1800" b="0" kern="1200" dirty="0">
                          <a:solidFill>
                            <a:schemeClr val="tx1"/>
                          </a:solidFill>
                          <a:latin typeface="+mn-lt"/>
                          <a:ea typeface="+mn-ea"/>
                          <a:cs typeface="+mn-cs"/>
                        </a:rPr>
                        <a:t>Click</a:t>
                      </a:r>
                      <a:r>
                        <a:rPr lang="en-US" sz="1800" b="0" dirty="0">
                          <a:solidFill>
                            <a:schemeClr val="tx1"/>
                          </a:solidFill>
                          <a:latin typeface="+mn-lt"/>
                        </a:rPr>
                        <a:t> </a:t>
                      </a:r>
                      <a:r>
                        <a:rPr lang="en-US" sz="1800" b="1" dirty="0">
                          <a:solidFill>
                            <a:schemeClr val="tx1"/>
                          </a:solidFill>
                          <a:latin typeface="+mn-lt"/>
                        </a:rPr>
                        <a:t>Submit</a:t>
                      </a:r>
                      <a:r>
                        <a:rPr lang="en-US" sz="1800" b="0" dirty="0">
                          <a:solidFill>
                            <a:schemeClr val="tx1"/>
                          </a:solidFill>
                          <a:latin typeface="+mn-lt"/>
                        </a:rPr>
                        <a:t>. The filter selection window appears.</a:t>
                      </a:r>
                    </a:p>
                    <a:p>
                      <a:pPr marL="0" indent="0" eaLnBrk="1" hangingPunct="1">
                        <a:lnSpc>
                          <a:spcPct val="80000"/>
                        </a:lnSpc>
                        <a:buFont typeface="+mj-lt"/>
                        <a:buNone/>
                      </a:pPr>
                      <a:endParaRPr lang="en-US" sz="1800" b="0" dirty="0">
                        <a:solidFill>
                          <a:schemeClr val="tx1"/>
                        </a:solidFill>
                        <a:latin typeface="+mn-lt"/>
                      </a:endParaRPr>
                    </a:p>
                    <a:p>
                      <a:endParaRPr lang="en-US" dirty="0">
                        <a:solidFill>
                          <a:schemeClr val="tx1"/>
                        </a:solidFill>
                        <a:latin typeface="+mn-lt"/>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4"/>
          </p:nvPr>
        </p:nvSpPr>
        <p:spPr/>
        <p:txBody>
          <a:bodyPr/>
          <a:lstStyle/>
          <a:p>
            <a:fld id="{B63E4CEF-BB1E-48C7-AE93-F39F6AA99AD7}" type="slidenum">
              <a:rPr lang="en-US" smtClean="0"/>
              <a:pPr/>
              <a:t>86</a:t>
            </a:fld>
            <a:endParaRPr lang="en-US"/>
          </a:p>
        </p:txBody>
      </p:sp>
      <p:sp>
        <p:nvSpPr>
          <p:cNvPr id="7" name="TextBox 6"/>
          <p:cNvSpPr txBox="1"/>
          <p:nvPr/>
        </p:nvSpPr>
        <p:spPr>
          <a:xfrm>
            <a:off x="4876587" y="1981200"/>
            <a:ext cx="3733800" cy="369332"/>
          </a:xfrm>
          <a:prstGeom prst="rect">
            <a:avLst/>
          </a:prstGeom>
          <a:noFill/>
        </p:spPr>
        <p:txBody>
          <a:bodyPr wrap="square" rtlCol="0">
            <a:spAutoFit/>
          </a:bodyPr>
          <a:lstStyle/>
          <a:p>
            <a:r>
              <a:rPr lang="en-US">
                <a:hlinkClick r:id="rId3"/>
              </a:rPr>
              <a:t>https://gofar.gadoe.org/GOFARWeb/</a:t>
            </a:r>
            <a:r>
              <a:rPr lang="en-US"/>
              <a:t> </a:t>
            </a:r>
          </a:p>
        </p:txBody>
      </p:sp>
      <p:pic>
        <p:nvPicPr>
          <p:cNvPr id="11" name="Picture 10">
            <a:extLst>
              <a:ext uri="{FF2B5EF4-FFF2-40B4-BE49-F238E27FC236}">
                <a16:creationId xmlns:a16="http://schemas.microsoft.com/office/drawing/2014/main" id="{9D7CC072-5BC4-436D-BEAC-F768285625EA}"/>
              </a:ext>
            </a:extLst>
          </p:cNvPr>
          <p:cNvPicPr/>
          <p:nvPr/>
        </p:nvPicPr>
        <p:blipFill rotWithShape="1">
          <a:blip r:embed="rId4">
            <a:extLst>
              <a:ext uri="{28A0092B-C50C-407E-A947-70E740481C1C}">
                <a14:useLocalDpi xmlns:a14="http://schemas.microsoft.com/office/drawing/2010/main" val="0"/>
              </a:ext>
            </a:extLst>
          </a:blip>
          <a:srcRect l="42463" r="21354" b="19032"/>
          <a:stretch/>
        </p:blipFill>
        <p:spPr bwMode="auto">
          <a:xfrm>
            <a:off x="5200227" y="2493568"/>
            <a:ext cx="2937094" cy="2148374"/>
          </a:xfrm>
          <a:prstGeom prst="rect">
            <a:avLst/>
          </a:prstGeom>
          <a:noFill/>
          <a:ln>
            <a:noFill/>
          </a:ln>
          <a:extLst>
            <a:ext uri="{53640926-AAD7-44D8-BBD7-CCE9431645EC}">
              <a14:shadowObscured xmlns:a14="http://schemas.microsoft.com/office/drawing/2010/main"/>
            </a:ext>
          </a:extLst>
        </p:spPr>
      </p:pic>
      <p:sp>
        <p:nvSpPr>
          <p:cNvPr id="3" name="Date Placeholder 2">
            <a:extLst>
              <a:ext uri="{FF2B5EF4-FFF2-40B4-BE49-F238E27FC236}">
                <a16:creationId xmlns:a16="http://schemas.microsoft.com/office/drawing/2014/main" id="{D90C5045-449D-420D-9B4F-8BCEBE6BFE79}"/>
              </a:ext>
            </a:extLst>
          </p:cNvPr>
          <p:cNvSpPr>
            <a:spLocks noGrp="1"/>
          </p:cNvSpPr>
          <p:nvPr>
            <p:ph type="dt" sz="half" idx="2"/>
          </p:nvPr>
        </p:nvSpPr>
        <p:spPr/>
        <p:txBody>
          <a:bodyPr/>
          <a:lstStyle/>
          <a:p>
            <a:fld id="{D1B936EA-1ADD-4B1D-93D1-87AD9304C897}" type="datetime1">
              <a:rPr lang="en-US" smtClean="0"/>
              <a:t>8/14/2018</a:t>
            </a:fld>
            <a:endParaRPr lang="en-US"/>
          </a:p>
        </p:txBody>
      </p:sp>
    </p:spTree>
    <p:extLst>
      <p:ext uri="{BB962C8B-B14F-4D97-AF65-F5344CB8AC3E}">
        <p14:creationId xmlns:p14="http://schemas.microsoft.com/office/powerpoint/2010/main" val="18253818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p:cNvGraphicFramePr>
            <a:graphicFrameLocks noGrp="1"/>
          </p:cNvGraphicFramePr>
          <p:nvPr>
            <p:ph idx="1"/>
            <p:extLst>
              <p:ext uri="{D42A27DB-BD31-4B8C-83A1-F6EECF244321}">
                <p14:modId xmlns:p14="http://schemas.microsoft.com/office/powerpoint/2010/main" val="1346222978"/>
              </p:ext>
            </p:extLst>
          </p:nvPr>
        </p:nvGraphicFramePr>
        <p:xfrm>
          <a:off x="180975" y="2877697"/>
          <a:ext cx="8534400" cy="3219271"/>
        </p:xfrm>
        <a:graphic>
          <a:graphicData uri="http://schemas.openxmlformats.org/drawingml/2006/table">
            <a:tbl>
              <a:tblPr firstRow="1" bandRow="1">
                <a:tableStyleId>{5C22544A-7EE6-4342-B048-85BDC9FD1C3A}</a:tableStyleId>
              </a:tblPr>
              <a:tblGrid>
                <a:gridCol w="3745320">
                  <a:extLst>
                    <a:ext uri="{9D8B030D-6E8A-4147-A177-3AD203B41FA5}">
                      <a16:colId xmlns:a16="http://schemas.microsoft.com/office/drawing/2014/main" val="20000"/>
                    </a:ext>
                  </a:extLst>
                </a:gridCol>
                <a:gridCol w="4789080">
                  <a:extLst>
                    <a:ext uri="{9D8B030D-6E8A-4147-A177-3AD203B41FA5}">
                      <a16:colId xmlns:a16="http://schemas.microsoft.com/office/drawing/2014/main" val="20001"/>
                    </a:ext>
                  </a:extLst>
                </a:gridCol>
              </a:tblGrid>
              <a:tr h="3219271">
                <a:tc>
                  <a:txBody>
                    <a:bodyPr/>
                    <a:lstStyle/>
                    <a:p>
                      <a:pPr marL="285750" marR="0" indent="-285750" algn="l" defTabSz="914400" rtl="0" eaLnBrk="1" fontAlgn="auto" latinLnBrk="0" hangingPunct="1">
                        <a:lnSpc>
                          <a:spcPct val="80000"/>
                        </a:lnSpc>
                        <a:spcBef>
                          <a:spcPts val="0"/>
                        </a:spcBef>
                        <a:spcAft>
                          <a:spcPts val="0"/>
                        </a:spcAft>
                        <a:buClrTx/>
                        <a:buSzTx/>
                        <a:buFont typeface="Wingdings" panose="05000000000000000000" pitchFamily="2" charset="2"/>
                        <a:buChar char="§"/>
                        <a:tabLst/>
                        <a:defRPr/>
                      </a:pPr>
                      <a:r>
                        <a:rPr lang="en-US" sz="1800" b="0">
                          <a:solidFill>
                            <a:schemeClr val="tx1"/>
                          </a:solidFill>
                          <a:latin typeface="+mn-lt"/>
                        </a:rPr>
                        <a:t>Enter the student URL in the address bar. The GOFAR student dashboard main window appears.</a:t>
                      </a:r>
                    </a:p>
                    <a:p>
                      <a:pPr marL="285750" indent="-285750" eaLnBrk="1" hangingPunct="1">
                        <a:lnSpc>
                          <a:spcPct val="80000"/>
                        </a:lnSpc>
                        <a:buFont typeface="Wingdings" panose="05000000000000000000" pitchFamily="2" charset="2"/>
                        <a:buChar char="§"/>
                      </a:pPr>
                      <a:r>
                        <a:rPr lang="en-US" sz="1800" b="0">
                          <a:solidFill>
                            <a:schemeClr val="tx1"/>
                          </a:solidFill>
                          <a:latin typeface="+mn-lt"/>
                        </a:rPr>
                        <a:t>Enter your </a:t>
                      </a:r>
                      <a:r>
                        <a:rPr lang="en-US" sz="1800" b="1">
                          <a:solidFill>
                            <a:schemeClr val="tx1"/>
                          </a:solidFill>
                          <a:latin typeface="+mn-lt"/>
                        </a:rPr>
                        <a:t>Georgia Test Identifier (GTID) </a:t>
                      </a:r>
                      <a:r>
                        <a:rPr lang="en-US" sz="1800" b="0">
                          <a:solidFill>
                            <a:schemeClr val="tx1"/>
                          </a:solidFill>
                          <a:latin typeface="+mn-lt"/>
                        </a:rPr>
                        <a:t>in the box for teacher assigned tests.</a:t>
                      </a:r>
                    </a:p>
                    <a:p>
                      <a:pPr marL="285750" indent="-285750" eaLnBrk="1" hangingPunct="1">
                        <a:lnSpc>
                          <a:spcPct val="80000"/>
                        </a:lnSpc>
                        <a:buFont typeface="Wingdings" panose="05000000000000000000" pitchFamily="2" charset="2"/>
                        <a:buChar char="§"/>
                      </a:pPr>
                      <a:r>
                        <a:rPr lang="en-US" sz="1800" b="0">
                          <a:solidFill>
                            <a:schemeClr val="tx1"/>
                          </a:solidFill>
                          <a:latin typeface="+mn-lt"/>
                        </a:rPr>
                        <a:t>Enter the </a:t>
                      </a:r>
                      <a:r>
                        <a:rPr lang="en-US" sz="1800" b="1">
                          <a:solidFill>
                            <a:schemeClr val="tx1"/>
                          </a:solidFill>
                          <a:latin typeface="+mn-lt"/>
                        </a:rPr>
                        <a:t>Test Pass Code</a:t>
                      </a:r>
                      <a:r>
                        <a:rPr lang="en-US" sz="1800" b="0">
                          <a:solidFill>
                            <a:schemeClr val="tx1"/>
                          </a:solidFill>
                          <a:latin typeface="+mn-lt"/>
                        </a:rPr>
                        <a:t>.</a:t>
                      </a:r>
                    </a:p>
                    <a:p>
                      <a:pPr marL="285750" indent="-285750" eaLnBrk="1" hangingPunct="1">
                        <a:lnSpc>
                          <a:spcPct val="80000"/>
                        </a:lnSpc>
                        <a:buFont typeface="Wingdings" panose="05000000000000000000" pitchFamily="2" charset="2"/>
                        <a:buChar char="§"/>
                      </a:pPr>
                      <a:r>
                        <a:rPr lang="en-US" sz="1800" b="0" kern="1200">
                          <a:solidFill>
                            <a:schemeClr val="tx1"/>
                          </a:solidFill>
                          <a:latin typeface="+mn-lt"/>
                          <a:ea typeface="+mn-ea"/>
                          <a:cs typeface="+mn-cs"/>
                        </a:rPr>
                        <a:t>Click</a:t>
                      </a:r>
                      <a:r>
                        <a:rPr lang="en-US" sz="1800" b="0">
                          <a:solidFill>
                            <a:schemeClr val="tx1"/>
                          </a:solidFill>
                          <a:latin typeface="+mn-lt"/>
                        </a:rPr>
                        <a:t> </a:t>
                      </a:r>
                      <a:r>
                        <a:rPr lang="en-US" sz="1800" b="1">
                          <a:solidFill>
                            <a:schemeClr val="tx1"/>
                          </a:solidFill>
                          <a:latin typeface="+mn-lt"/>
                        </a:rPr>
                        <a:t>Submit</a:t>
                      </a:r>
                      <a:r>
                        <a:rPr lang="en-US" sz="1800" b="0">
                          <a:solidFill>
                            <a:schemeClr val="tx1"/>
                          </a:solidFill>
                          <a:latin typeface="+mn-lt"/>
                        </a:rPr>
                        <a:t>. The filter selection window appears.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a:solidFill>
                          <a:srgbClr val="FF0000"/>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697" name="Title 1"/>
          <p:cNvSpPr>
            <a:spLocks noGrp="1"/>
          </p:cNvSpPr>
          <p:nvPr>
            <p:ph type="title"/>
          </p:nvPr>
        </p:nvSpPr>
        <p:spPr>
          <a:xfrm>
            <a:off x="160866" y="381000"/>
            <a:ext cx="6680201" cy="838200"/>
          </a:xfrm>
        </p:spPr>
        <p:txBody>
          <a:bodyPr>
            <a:normAutofit fontScale="90000"/>
          </a:bodyPr>
          <a:lstStyle/>
          <a:p>
            <a:pPr algn="ctr" eaLnBrk="1" hangingPunct="1"/>
            <a:r>
              <a:rPr lang="en-US"/>
              <a:t>Teacher Assigns Test to a Student</a:t>
            </a:r>
          </a:p>
        </p:txBody>
      </p:sp>
      <p:sp>
        <p:nvSpPr>
          <p:cNvPr id="29699" name="Slide Number Placeholder 3"/>
          <p:cNvSpPr>
            <a:spLocks noGrp="1"/>
          </p:cNvSpPr>
          <p:nvPr>
            <p:ph type="sldNum" sz="quarter" idx="4294967295"/>
          </p:nvPr>
        </p:nvSpPr>
        <p:spPr bwMode="auto">
          <a:xfrm>
            <a:off x="7980933" y="6324083"/>
            <a:ext cx="609600" cy="365125"/>
          </a:xfrm>
          <a:prstGeom prst="rect">
            <a:avLst/>
          </a:prstGeom>
          <a:noFill/>
          <a:ln>
            <a:miter lim="800000"/>
            <a:headEnd/>
            <a:tailEnd/>
          </a:ln>
        </p:spPr>
        <p:txBody>
          <a:bodyPr/>
          <a:lstStyle/>
          <a:p>
            <a:fld id="{0055EA18-29A3-4681-9E89-39FAAD60CE49}" type="slidenum">
              <a:rPr lang="en-US"/>
              <a:pPr/>
              <a:t>87</a:t>
            </a:fld>
            <a:endParaRPr lang="en-US"/>
          </a:p>
        </p:txBody>
      </p:sp>
      <p:sp>
        <p:nvSpPr>
          <p:cNvPr id="3" name="Rectangle 2"/>
          <p:cNvSpPr/>
          <p:nvPr/>
        </p:nvSpPr>
        <p:spPr>
          <a:xfrm>
            <a:off x="526198" y="1635666"/>
            <a:ext cx="8077200" cy="1015663"/>
          </a:xfrm>
          <a:prstGeom prst="rect">
            <a:avLst/>
          </a:prstGeom>
        </p:spPr>
        <p:txBody>
          <a:bodyPr wrap="square">
            <a:spAutoFit/>
          </a:bodyPr>
          <a:lstStyle/>
          <a:p>
            <a:pPr marL="52388"/>
            <a:r>
              <a:rPr lang="en-US" sz="2000"/>
              <a:t>The teacher may assign an assessment test to a student as required.</a:t>
            </a:r>
          </a:p>
          <a:p>
            <a:pPr marL="52388" indent="0">
              <a:buFont typeface="Wingdings" pitchFamily="2" charset="2"/>
              <a:buNone/>
            </a:pPr>
            <a:r>
              <a:rPr lang="en-US" sz="2000"/>
              <a:t>The student will be notified by the teacher that they have been assigned an assessment test to complete and they are provided a test passcode.</a:t>
            </a:r>
          </a:p>
        </p:txBody>
      </p:sp>
      <p:grpSp>
        <p:nvGrpSpPr>
          <p:cNvPr id="5" name="Group 4"/>
          <p:cNvGrpSpPr/>
          <p:nvPr/>
        </p:nvGrpSpPr>
        <p:grpSpPr>
          <a:xfrm>
            <a:off x="4448175" y="3073400"/>
            <a:ext cx="3655730" cy="1981200"/>
            <a:chOff x="4448175" y="2667000"/>
            <a:chExt cx="3655730" cy="19812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175" y="2667000"/>
              <a:ext cx="3655730" cy="1981200"/>
            </a:xfrm>
            <a:prstGeom prst="rect">
              <a:avLst/>
            </a:prstGeom>
            <a:ln>
              <a:solidFill>
                <a:schemeClr val="tx1"/>
              </a:solidFill>
            </a:ln>
          </p:spPr>
        </p:pic>
        <p:sp>
          <p:nvSpPr>
            <p:cNvPr id="9" name="Rectangle 8"/>
            <p:cNvSpPr/>
            <p:nvPr/>
          </p:nvSpPr>
          <p:spPr>
            <a:xfrm>
              <a:off x="5562600" y="3733800"/>
              <a:ext cx="1447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a:extLst>
              <a:ext uri="{FF2B5EF4-FFF2-40B4-BE49-F238E27FC236}">
                <a16:creationId xmlns:a16="http://schemas.microsoft.com/office/drawing/2014/main" id="{22CFFF0B-0DFD-4374-A493-8C9EDC530CEC}"/>
              </a:ext>
            </a:extLst>
          </p:cNvPr>
          <p:cNvSpPr>
            <a:spLocks noGrp="1"/>
          </p:cNvSpPr>
          <p:nvPr>
            <p:ph type="dt" sz="half" idx="2"/>
          </p:nvPr>
        </p:nvSpPr>
        <p:spPr/>
        <p:txBody>
          <a:bodyPr/>
          <a:lstStyle/>
          <a:p>
            <a:fld id="{8C5B42DC-7DC9-4A64-95A7-7148C415BC21}" type="datetime1">
              <a:rPr lang="en-US" smtClean="0"/>
              <a:t>8/14/2018</a:t>
            </a:fld>
            <a:endParaRPr lang="en-US"/>
          </a:p>
        </p:txBody>
      </p:sp>
    </p:spTree>
    <p:extLst>
      <p:ext uri="{BB962C8B-B14F-4D97-AF65-F5344CB8AC3E}">
        <p14:creationId xmlns:p14="http://schemas.microsoft.com/office/powerpoint/2010/main" val="36579766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p:cNvGraphicFramePr>
            <a:graphicFrameLocks noGrp="1"/>
          </p:cNvGraphicFramePr>
          <p:nvPr>
            <p:ph idx="1"/>
            <p:extLst>
              <p:ext uri="{D42A27DB-BD31-4B8C-83A1-F6EECF244321}">
                <p14:modId xmlns:p14="http://schemas.microsoft.com/office/powerpoint/2010/main" val="3811493454"/>
              </p:ext>
            </p:extLst>
          </p:nvPr>
        </p:nvGraphicFramePr>
        <p:xfrm>
          <a:off x="262466" y="2202745"/>
          <a:ext cx="8534400" cy="3219271"/>
        </p:xfrm>
        <a:graphic>
          <a:graphicData uri="http://schemas.openxmlformats.org/drawingml/2006/table">
            <a:tbl>
              <a:tblPr firstRow="1" bandRow="1">
                <a:tableStyleId>{5C22544A-7EE6-4342-B048-85BDC9FD1C3A}</a:tableStyleId>
              </a:tblPr>
              <a:tblGrid>
                <a:gridCol w="3563184">
                  <a:extLst>
                    <a:ext uri="{9D8B030D-6E8A-4147-A177-3AD203B41FA5}">
                      <a16:colId xmlns:a16="http://schemas.microsoft.com/office/drawing/2014/main" val="20000"/>
                    </a:ext>
                  </a:extLst>
                </a:gridCol>
                <a:gridCol w="4971216">
                  <a:extLst>
                    <a:ext uri="{9D8B030D-6E8A-4147-A177-3AD203B41FA5}">
                      <a16:colId xmlns:a16="http://schemas.microsoft.com/office/drawing/2014/main" val="20001"/>
                    </a:ext>
                  </a:extLst>
                </a:gridCol>
              </a:tblGrid>
              <a:tr h="3219271">
                <a:tc>
                  <a:txBody>
                    <a:bodyPr/>
                    <a:lstStyle/>
                    <a:p>
                      <a:pPr marL="338138" indent="-285750">
                        <a:buFont typeface="Wingdings" panose="05000000000000000000" pitchFamily="2" charset="2"/>
                        <a:buChar char="§"/>
                      </a:pPr>
                      <a:r>
                        <a:rPr lang="en-US" sz="1800" b="0" baseline="0">
                          <a:solidFill>
                            <a:schemeClr val="tx1"/>
                          </a:solidFill>
                        </a:rPr>
                        <a:t>Click </a:t>
                      </a:r>
                      <a:r>
                        <a:rPr lang="en-US" sz="1800" b="1" baseline="0">
                          <a:solidFill>
                            <a:schemeClr val="tx1"/>
                          </a:solidFill>
                        </a:rPr>
                        <a:t>Take Test</a:t>
                      </a:r>
                      <a:r>
                        <a:rPr lang="en-US" sz="1800" b="0" baseline="0">
                          <a:solidFill>
                            <a:schemeClr val="tx1"/>
                          </a:solidFill>
                        </a:rPr>
                        <a:t>. The test appears.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697" name="Title 1"/>
          <p:cNvSpPr>
            <a:spLocks noGrp="1"/>
          </p:cNvSpPr>
          <p:nvPr>
            <p:ph type="title"/>
          </p:nvPr>
        </p:nvSpPr>
        <p:spPr>
          <a:xfrm>
            <a:off x="118533" y="482600"/>
            <a:ext cx="6832600" cy="1066800"/>
          </a:xfrm>
        </p:spPr>
        <p:txBody>
          <a:bodyPr>
            <a:normAutofit fontScale="90000"/>
          </a:bodyPr>
          <a:lstStyle/>
          <a:p>
            <a:pPr algn="ctr" eaLnBrk="1" hangingPunct="1"/>
            <a:r>
              <a:rPr lang="en-US"/>
              <a:t>Student Takes Teacher Assigned Assessment Test</a:t>
            </a:r>
          </a:p>
        </p:txBody>
      </p:sp>
      <p:sp>
        <p:nvSpPr>
          <p:cNvPr id="29699" name="Slide Number Placeholder 3"/>
          <p:cNvSpPr>
            <a:spLocks noGrp="1"/>
          </p:cNvSpPr>
          <p:nvPr>
            <p:ph type="sldNum" sz="quarter" idx="4294967295"/>
          </p:nvPr>
        </p:nvSpPr>
        <p:spPr bwMode="auto">
          <a:xfrm>
            <a:off x="7980933" y="6324083"/>
            <a:ext cx="609600" cy="365125"/>
          </a:xfrm>
          <a:prstGeom prst="rect">
            <a:avLst/>
          </a:prstGeom>
          <a:noFill/>
          <a:ln>
            <a:miter lim="800000"/>
            <a:headEnd/>
            <a:tailEnd/>
          </a:ln>
        </p:spPr>
        <p:txBody>
          <a:bodyPr/>
          <a:lstStyle/>
          <a:p>
            <a:fld id="{0055EA18-29A3-4681-9E89-39FAAD60CE49}" type="slidenum">
              <a:rPr lang="en-US"/>
              <a:pPr/>
              <a:t>88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277533"/>
            <a:ext cx="4200525" cy="2362200"/>
          </a:xfrm>
          <a:prstGeom prst="rect">
            <a:avLst/>
          </a:prstGeom>
          <a:ln>
            <a:solidFill>
              <a:schemeClr val="tx1"/>
            </a:solidFill>
          </a:ln>
        </p:spPr>
      </p:pic>
      <p:sp>
        <p:nvSpPr>
          <p:cNvPr id="2" name="Date Placeholder 1">
            <a:extLst>
              <a:ext uri="{FF2B5EF4-FFF2-40B4-BE49-F238E27FC236}">
                <a16:creationId xmlns:a16="http://schemas.microsoft.com/office/drawing/2014/main" id="{84C23B87-D209-4D56-AC0F-7FBC650582C1}"/>
              </a:ext>
            </a:extLst>
          </p:cNvPr>
          <p:cNvSpPr>
            <a:spLocks noGrp="1"/>
          </p:cNvSpPr>
          <p:nvPr>
            <p:ph type="dt" sz="half" idx="2"/>
          </p:nvPr>
        </p:nvSpPr>
        <p:spPr/>
        <p:txBody>
          <a:bodyPr/>
          <a:lstStyle/>
          <a:p>
            <a:fld id="{587D6B73-13E2-497F-9DE3-1FF8A4EFE94C}" type="datetime1">
              <a:rPr lang="en-US" smtClean="0"/>
              <a:t>8/14/2018</a:t>
            </a:fld>
            <a:endParaRPr lang="en-US"/>
          </a:p>
        </p:txBody>
      </p:sp>
    </p:spTree>
    <p:extLst>
      <p:ext uri="{BB962C8B-B14F-4D97-AF65-F5344CB8AC3E}">
        <p14:creationId xmlns:p14="http://schemas.microsoft.com/office/powerpoint/2010/main" val="35392780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2"/>
          <p:cNvGraphicFramePr>
            <a:graphicFrameLocks noGrp="1"/>
          </p:cNvGraphicFramePr>
          <p:nvPr>
            <p:ph idx="1"/>
            <p:extLst>
              <p:ext uri="{D42A27DB-BD31-4B8C-83A1-F6EECF244321}">
                <p14:modId xmlns:p14="http://schemas.microsoft.com/office/powerpoint/2010/main" val="1545514431"/>
              </p:ext>
            </p:extLst>
          </p:nvPr>
        </p:nvGraphicFramePr>
        <p:xfrm>
          <a:off x="211667" y="1412041"/>
          <a:ext cx="8534400" cy="4495800"/>
        </p:xfrm>
        <a:graphic>
          <a:graphicData uri="http://schemas.openxmlformats.org/drawingml/2006/table">
            <a:tbl>
              <a:tblPr firstRow="1" bandRow="1">
                <a:tableStyleId>{5C22544A-7EE6-4342-B048-85BDC9FD1C3A}</a:tableStyleId>
              </a:tblPr>
              <a:tblGrid>
                <a:gridCol w="3563184">
                  <a:extLst>
                    <a:ext uri="{9D8B030D-6E8A-4147-A177-3AD203B41FA5}">
                      <a16:colId xmlns:a16="http://schemas.microsoft.com/office/drawing/2014/main" val="20000"/>
                    </a:ext>
                  </a:extLst>
                </a:gridCol>
                <a:gridCol w="4971216">
                  <a:extLst>
                    <a:ext uri="{9D8B030D-6E8A-4147-A177-3AD203B41FA5}">
                      <a16:colId xmlns:a16="http://schemas.microsoft.com/office/drawing/2014/main" val="20001"/>
                    </a:ext>
                  </a:extLst>
                </a:gridCol>
              </a:tblGrid>
              <a:tr h="44958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a:solidFill>
                            <a:schemeClr val="tx1"/>
                          </a:solidFill>
                          <a:latin typeface="+mn-lt"/>
                        </a:rPr>
                        <a:t>Navigate through the test until complete.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a:solidFill>
                            <a:schemeClr val="tx1"/>
                          </a:solidFill>
                          <a:latin typeface="+mn-lt"/>
                        </a:rPr>
                        <a:t>Click </a:t>
                      </a:r>
                      <a:r>
                        <a:rPr lang="en-US" sz="1800" b="1" baseline="0">
                          <a:solidFill>
                            <a:schemeClr val="tx1"/>
                          </a:solidFill>
                          <a:latin typeface="+mn-lt"/>
                        </a:rPr>
                        <a:t>Finish Test </a:t>
                      </a:r>
                      <a:r>
                        <a:rPr lang="en-US" sz="1800" b="0" baseline="0">
                          <a:solidFill>
                            <a:schemeClr val="tx1"/>
                          </a:solidFill>
                          <a:latin typeface="+mn-lt"/>
                        </a:rPr>
                        <a:t>when complete. A </a:t>
                      </a:r>
                      <a:r>
                        <a:rPr lang="en-US" sz="1800" b="1" baseline="0">
                          <a:solidFill>
                            <a:schemeClr val="tx1"/>
                          </a:solidFill>
                          <a:latin typeface="+mn-lt"/>
                          <a:hlinkClick r:id="rId3" action="ppaction://hlinksldjump"/>
                        </a:rPr>
                        <a:t>Confirmation Required </a:t>
                      </a:r>
                      <a:r>
                        <a:rPr lang="en-US" sz="1800" b="0" baseline="0">
                          <a:solidFill>
                            <a:schemeClr val="tx1"/>
                          </a:solidFill>
                          <a:latin typeface="+mn-lt"/>
                        </a:rPr>
                        <a:t>message appears. </a:t>
                      </a:r>
                    </a:p>
                    <a:p>
                      <a:pPr marL="287338" indent="-234950">
                        <a:buFont typeface="Wingdings" pitchFamily="2" charset="2"/>
                        <a:buChar char="§"/>
                      </a:pPr>
                      <a:r>
                        <a:rPr lang="en-US" sz="1800" b="0" baseline="0">
                          <a:solidFill>
                            <a:schemeClr val="tx1"/>
                          </a:solidFill>
                        </a:rPr>
                        <a:t>Click </a:t>
                      </a:r>
                      <a:r>
                        <a:rPr lang="en-US" sz="1800" b="1" baseline="0">
                          <a:solidFill>
                            <a:schemeClr val="tx1"/>
                          </a:solidFill>
                        </a:rPr>
                        <a:t>Confirm </a:t>
                      </a:r>
                      <a:r>
                        <a:rPr lang="en-US" sz="1800" b="0" baseline="0">
                          <a:solidFill>
                            <a:schemeClr val="tx1"/>
                          </a:solidFill>
                        </a:rPr>
                        <a:t>to complete the test. The </a:t>
                      </a:r>
                      <a:r>
                        <a:rPr lang="en-US" sz="1800" b="1" baseline="0">
                          <a:solidFill>
                            <a:schemeClr val="tx1"/>
                          </a:solidFill>
                        </a:rPr>
                        <a:t>Assessment Result </a:t>
                      </a:r>
                      <a:r>
                        <a:rPr lang="en-US" sz="1800" b="0" baseline="0">
                          <a:solidFill>
                            <a:schemeClr val="tx1"/>
                          </a:solidFill>
                        </a:rPr>
                        <a:t>message appears.</a:t>
                      </a:r>
                    </a:p>
                    <a:p>
                      <a:pPr marL="287338" indent="-234950">
                        <a:buFont typeface="Wingdings" pitchFamily="2" charset="2"/>
                        <a:buChar char="§"/>
                      </a:pPr>
                      <a:r>
                        <a:rPr lang="en-US" sz="1800" b="0" baseline="0">
                          <a:solidFill>
                            <a:schemeClr val="tx1"/>
                          </a:solidFill>
                        </a:rPr>
                        <a:t>Click </a:t>
                      </a:r>
                      <a:r>
                        <a:rPr lang="en-US" sz="1800" b="1" baseline="0">
                          <a:solidFill>
                            <a:schemeClr val="tx1"/>
                          </a:solidFill>
                        </a:rPr>
                        <a:t>OK</a:t>
                      </a:r>
                      <a:r>
                        <a:rPr lang="en-US" sz="1800" b="0" baseline="0">
                          <a:solidFill>
                            <a:schemeClr val="tx1"/>
                          </a:solidFill>
                        </a:rPr>
                        <a:t>. A message indicating that the student successfully completed the assessment appears.</a:t>
                      </a:r>
                    </a:p>
                    <a:p>
                      <a:pPr marL="287338" indent="-234950">
                        <a:buFont typeface="Wingdings" pitchFamily="2" charset="2"/>
                        <a:buChar char="§"/>
                      </a:pPr>
                      <a:r>
                        <a:rPr lang="en-US" sz="1800" b="0" baseline="0">
                          <a:solidFill>
                            <a:schemeClr val="tx1"/>
                          </a:solidFill>
                        </a:rPr>
                        <a:t>Close the message window when complete. The student is logged out of GOFAR.</a:t>
                      </a:r>
                    </a:p>
                    <a:p>
                      <a:pPr marL="52388" indent="0">
                        <a:buFont typeface="Wingdings" pitchFamily="2" charset="2"/>
                        <a:buNone/>
                      </a:pPr>
                      <a:endParaRPr lang="en-US" sz="1800" b="0" baseline="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697" name="Title 1"/>
          <p:cNvSpPr>
            <a:spLocks noGrp="1"/>
          </p:cNvSpPr>
          <p:nvPr>
            <p:ph type="title"/>
          </p:nvPr>
        </p:nvSpPr>
        <p:spPr>
          <a:xfrm>
            <a:off x="228600" y="381000"/>
            <a:ext cx="6629400" cy="838200"/>
          </a:xfrm>
        </p:spPr>
        <p:txBody>
          <a:bodyPr>
            <a:normAutofit fontScale="90000"/>
          </a:bodyPr>
          <a:lstStyle/>
          <a:p>
            <a:pPr algn="ctr" eaLnBrk="1" hangingPunct="1"/>
            <a:r>
              <a:rPr lang="en-US"/>
              <a:t>Student Assigned Test Results</a:t>
            </a:r>
          </a:p>
        </p:txBody>
      </p:sp>
      <p:sp>
        <p:nvSpPr>
          <p:cNvPr id="29699" name="Slide Number Placeholder 3"/>
          <p:cNvSpPr>
            <a:spLocks noGrp="1"/>
          </p:cNvSpPr>
          <p:nvPr>
            <p:ph type="sldNum" sz="quarter" idx="4294967295"/>
          </p:nvPr>
        </p:nvSpPr>
        <p:spPr bwMode="auto">
          <a:xfrm>
            <a:off x="8077200" y="6356349"/>
            <a:ext cx="609600" cy="365125"/>
          </a:xfrm>
          <a:prstGeom prst="rect">
            <a:avLst/>
          </a:prstGeom>
          <a:noFill/>
          <a:ln>
            <a:miter lim="800000"/>
            <a:headEnd/>
            <a:tailEnd/>
          </a:ln>
        </p:spPr>
        <p:txBody>
          <a:bodyPr/>
          <a:lstStyle/>
          <a:p>
            <a:fld id="{0055EA18-29A3-4681-9E89-39FAAD60CE49}" type="slidenum">
              <a:rPr lang="en-US"/>
              <a:pPr/>
              <a:t>89</a:t>
            </a:fld>
            <a:endParaRPr lang="en-US"/>
          </a:p>
        </p:txBody>
      </p:sp>
      <p:grpSp>
        <p:nvGrpSpPr>
          <p:cNvPr id="15" name="Group 14"/>
          <p:cNvGrpSpPr/>
          <p:nvPr/>
        </p:nvGrpSpPr>
        <p:grpSpPr>
          <a:xfrm>
            <a:off x="4056293" y="1773391"/>
            <a:ext cx="4319766" cy="3540959"/>
            <a:chOff x="4038600" y="1752600"/>
            <a:chExt cx="4441255" cy="3581400"/>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752600"/>
              <a:ext cx="4441255" cy="3581400"/>
            </a:xfrm>
            <a:prstGeom prst="rect">
              <a:avLst/>
            </a:prstGeom>
            <a:ln>
              <a:solidFill>
                <a:schemeClr val="tx1"/>
              </a:solidFill>
            </a:ln>
          </p:spPr>
        </p:pic>
        <p:sp>
          <p:nvSpPr>
            <p:cNvPr id="17" name="Rectangle 16"/>
            <p:cNvSpPr/>
            <p:nvPr/>
          </p:nvSpPr>
          <p:spPr>
            <a:xfrm>
              <a:off x="7776233" y="2005106"/>
              <a:ext cx="582133" cy="225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a:extLst>
              <a:ext uri="{FF2B5EF4-FFF2-40B4-BE49-F238E27FC236}">
                <a16:creationId xmlns:a16="http://schemas.microsoft.com/office/drawing/2014/main" id="{BE42B2F9-4005-464E-813F-91211E43213A}"/>
              </a:ext>
            </a:extLst>
          </p:cNvPr>
          <p:cNvSpPr>
            <a:spLocks noGrp="1"/>
          </p:cNvSpPr>
          <p:nvPr>
            <p:ph type="dt" sz="half" idx="2"/>
          </p:nvPr>
        </p:nvSpPr>
        <p:spPr/>
        <p:txBody>
          <a:bodyPr/>
          <a:lstStyle/>
          <a:p>
            <a:fld id="{E40BBB37-4840-4CF3-9EDF-7A54C1008666}" type="datetime1">
              <a:rPr lang="en-US" smtClean="0"/>
              <a:t>8/14/2018</a:t>
            </a:fld>
            <a:endParaRPr lang="en-US"/>
          </a:p>
        </p:txBody>
      </p:sp>
    </p:spTree>
    <p:extLst>
      <p:ext uri="{BB962C8B-B14F-4D97-AF65-F5344CB8AC3E}">
        <p14:creationId xmlns:p14="http://schemas.microsoft.com/office/powerpoint/2010/main" val="371425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ln w="28575">
            <a:solidFill>
              <a:schemeClr val="bg1"/>
            </a:solidFill>
          </a:ln>
        </p:spPr>
        <p:txBody>
          <a:bodyPr>
            <a:noAutofit/>
          </a:bodyPr>
          <a:lstStyle/>
          <a:p>
            <a:r>
              <a:rPr lang="en-US" sz="3200"/>
              <a:t>Example of Extended Response Item </a:t>
            </a:r>
            <a:br>
              <a:rPr lang="en-US" sz="3600"/>
            </a:br>
            <a:r>
              <a:rPr lang="en-US" sz="2800"/>
              <a:t>Math—Advanced Algebra</a:t>
            </a:r>
          </a:p>
        </p:txBody>
      </p:sp>
      <p:pic>
        <p:nvPicPr>
          <p:cNvPr id="2150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594"/>
          <a:stretch>
            <a:fillRect/>
          </a:stretch>
        </p:blipFill>
        <p:spPr bwMode="auto">
          <a:xfrm>
            <a:off x="1600200" y="2127623"/>
            <a:ext cx="5715000" cy="4297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9" name="TextBox 10"/>
          <p:cNvSpPr txBox="1">
            <a:spLocks noChangeArrowheads="1"/>
          </p:cNvSpPr>
          <p:nvPr/>
        </p:nvSpPr>
        <p:spPr bwMode="auto">
          <a:xfrm>
            <a:off x="838200" y="1721223"/>
            <a:ext cx="7724775" cy="3698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Advanced Algebra, Standards A.REI.2; A.REI.4; A.APR.6, A.REI.1; DOK 3</a:t>
            </a:r>
          </a:p>
        </p:txBody>
      </p:sp>
      <p:sp>
        <p:nvSpPr>
          <p:cNvPr id="2" name="Date Placeholder 1">
            <a:extLst>
              <a:ext uri="{FF2B5EF4-FFF2-40B4-BE49-F238E27FC236}">
                <a16:creationId xmlns:a16="http://schemas.microsoft.com/office/drawing/2014/main" id="{36DD7917-6480-4C88-8870-F1821CF7944A}"/>
              </a:ext>
            </a:extLst>
          </p:cNvPr>
          <p:cNvSpPr>
            <a:spLocks noGrp="1"/>
          </p:cNvSpPr>
          <p:nvPr>
            <p:ph type="dt" sz="half" idx="2"/>
          </p:nvPr>
        </p:nvSpPr>
        <p:spPr/>
        <p:txBody>
          <a:bodyPr/>
          <a:lstStyle/>
          <a:p>
            <a:fld id="{AB32B99D-5BED-4186-A035-BCDFBBC4AB31}" type="datetime1">
              <a:rPr lang="en-US" smtClean="0"/>
              <a:t>8/14/2018</a:t>
            </a:fld>
            <a:endParaRPr lang="en-US"/>
          </a:p>
        </p:txBody>
      </p:sp>
      <p:sp>
        <p:nvSpPr>
          <p:cNvPr id="3" name="Slide Number Placeholder 2">
            <a:extLst>
              <a:ext uri="{FF2B5EF4-FFF2-40B4-BE49-F238E27FC236}">
                <a16:creationId xmlns:a16="http://schemas.microsoft.com/office/drawing/2014/main" id="{2406B0B8-F9FB-4861-867A-00D6212DD787}"/>
              </a:ext>
            </a:extLst>
          </p:cNvPr>
          <p:cNvSpPr>
            <a:spLocks noGrp="1"/>
          </p:cNvSpPr>
          <p:nvPr>
            <p:ph type="sldNum" sz="quarter" idx="4"/>
          </p:nvPr>
        </p:nvSpPr>
        <p:spPr/>
        <p:txBody>
          <a:bodyPr/>
          <a:lstStyle/>
          <a:p>
            <a:fld id="{B63E4CEF-BB1E-48C7-AE93-F39F6AA99AD7}" type="slidenum">
              <a:rPr lang="en-US" smtClean="0"/>
              <a:pPr/>
              <a:t>9</a:t>
            </a:fld>
            <a:endParaRPr lang="en-US"/>
          </a:p>
        </p:txBody>
      </p:sp>
    </p:spTree>
    <p:extLst>
      <p:ext uri="{BB962C8B-B14F-4D97-AF65-F5344CB8AC3E}">
        <p14:creationId xmlns:p14="http://schemas.microsoft.com/office/powerpoint/2010/main" val="8145269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p:cNvGraphicFramePr>
            <a:graphicFrameLocks noGrp="1"/>
          </p:cNvGraphicFramePr>
          <p:nvPr>
            <p:ph idx="1"/>
            <p:extLst>
              <p:ext uri="{D42A27DB-BD31-4B8C-83A1-F6EECF244321}">
                <p14:modId xmlns:p14="http://schemas.microsoft.com/office/powerpoint/2010/main" val="2598438271"/>
              </p:ext>
            </p:extLst>
          </p:nvPr>
        </p:nvGraphicFramePr>
        <p:xfrm>
          <a:off x="228600" y="1752599"/>
          <a:ext cx="8534400" cy="4343401"/>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4343401">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a:solidFill>
                            <a:schemeClr val="tx1"/>
                          </a:solidFill>
                          <a:latin typeface="+mn-lt"/>
                        </a:rPr>
                        <a:t>When the student takes a </a:t>
                      </a:r>
                      <a:r>
                        <a:rPr lang="en-US" sz="1800" b="1" baseline="0">
                          <a:solidFill>
                            <a:schemeClr val="tx1"/>
                          </a:solidFill>
                          <a:latin typeface="+mn-lt"/>
                        </a:rPr>
                        <a:t>Constructed Response </a:t>
                      </a:r>
                      <a:r>
                        <a:rPr lang="en-US" sz="1800" b="0" baseline="0">
                          <a:solidFill>
                            <a:schemeClr val="tx1"/>
                          </a:solidFill>
                          <a:latin typeface="+mn-lt"/>
                        </a:rPr>
                        <a:t>test, a message is shown indicating that the teacher must verify some of the assessment items.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a:solidFill>
                            <a:schemeClr val="tx1"/>
                          </a:solidFill>
                          <a:latin typeface="+mn-lt"/>
                        </a:rPr>
                        <a:t>Click </a:t>
                      </a:r>
                      <a:r>
                        <a:rPr lang="en-US" sz="1800" b="1" baseline="0">
                          <a:solidFill>
                            <a:schemeClr val="tx1"/>
                          </a:solidFill>
                          <a:latin typeface="+mn-lt"/>
                        </a:rPr>
                        <a:t>OK</a:t>
                      </a:r>
                      <a:r>
                        <a:rPr lang="en-US" sz="1800" b="0" baseline="0">
                          <a:solidFill>
                            <a:schemeClr val="tx1"/>
                          </a:solidFill>
                          <a:latin typeface="+mn-lt"/>
                        </a:rPr>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a:solidFill>
                            <a:schemeClr val="tx1"/>
                          </a:solidFill>
                          <a:latin typeface="+mn-lt"/>
                        </a:rPr>
                        <a:t>Click </a:t>
                      </a:r>
                      <a:r>
                        <a:rPr lang="en-US" sz="1800" b="1" baseline="0">
                          <a:solidFill>
                            <a:schemeClr val="tx1"/>
                          </a:solidFill>
                          <a:latin typeface="+mn-lt"/>
                        </a:rPr>
                        <a:t>Finish Test </a:t>
                      </a:r>
                      <a:r>
                        <a:rPr lang="en-US" sz="1800" b="0" baseline="0">
                          <a:solidFill>
                            <a:schemeClr val="tx1"/>
                          </a:solidFill>
                          <a:latin typeface="+mn-lt"/>
                        </a:rPr>
                        <a:t>when complete. A </a:t>
                      </a:r>
                      <a:r>
                        <a:rPr lang="en-US" sz="1800" b="1" baseline="0">
                          <a:solidFill>
                            <a:schemeClr val="tx1"/>
                          </a:solidFill>
                          <a:latin typeface="+mn-lt"/>
                        </a:rPr>
                        <a:t>Confirmation Required </a:t>
                      </a:r>
                      <a:r>
                        <a:rPr lang="en-US" sz="1800" b="0" baseline="0">
                          <a:solidFill>
                            <a:schemeClr val="tx1"/>
                          </a:solidFill>
                          <a:latin typeface="+mn-lt"/>
                        </a:rPr>
                        <a:t>message appears.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baseline="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baseline="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dirty="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dirty="0">
                        <a:solidFill>
                          <a:schemeClr val="tx1"/>
                        </a:solidFill>
                        <a:latin typeface="+mn-l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697" name="Title 1"/>
          <p:cNvSpPr>
            <a:spLocks noGrp="1"/>
          </p:cNvSpPr>
          <p:nvPr>
            <p:ph type="title"/>
          </p:nvPr>
        </p:nvSpPr>
        <p:spPr>
          <a:xfrm>
            <a:off x="84667" y="386417"/>
            <a:ext cx="6993466" cy="838200"/>
          </a:xfrm>
        </p:spPr>
        <p:txBody>
          <a:bodyPr>
            <a:normAutofit fontScale="90000"/>
          </a:bodyPr>
          <a:lstStyle/>
          <a:p>
            <a:pPr algn="ctr" eaLnBrk="1" hangingPunct="1"/>
            <a:r>
              <a:rPr lang="en-US"/>
              <a:t>Taking an Assigned Constructed Response Test</a:t>
            </a:r>
          </a:p>
        </p:txBody>
      </p:sp>
      <p:sp>
        <p:nvSpPr>
          <p:cNvPr id="29699" name="Slide Number Placeholder 3"/>
          <p:cNvSpPr>
            <a:spLocks noGrp="1"/>
          </p:cNvSpPr>
          <p:nvPr>
            <p:ph type="sldNum" sz="quarter" idx="4294967295"/>
          </p:nvPr>
        </p:nvSpPr>
        <p:spPr bwMode="auto">
          <a:xfrm>
            <a:off x="8077200" y="6356350"/>
            <a:ext cx="609600" cy="365125"/>
          </a:xfrm>
          <a:prstGeom prst="rect">
            <a:avLst/>
          </a:prstGeom>
          <a:noFill/>
          <a:ln>
            <a:miter lim="800000"/>
            <a:headEnd/>
            <a:tailEnd/>
          </a:ln>
        </p:spPr>
        <p:txBody>
          <a:bodyPr/>
          <a:lstStyle/>
          <a:p>
            <a:fld id="{0055EA18-29A3-4681-9E89-39FAAD60CE49}" type="slidenum">
              <a:rPr lang="en-US"/>
              <a:pPr/>
              <a:t>90</a:t>
            </a:fld>
            <a:endParaRPr lang="en-US"/>
          </a:p>
        </p:txBody>
      </p:sp>
      <p:cxnSp>
        <p:nvCxnSpPr>
          <p:cNvPr id="25" name="Straight Arrow Connector 24"/>
          <p:cNvCxnSpPr/>
          <p:nvPr/>
        </p:nvCxnSpPr>
        <p:spPr>
          <a:xfrm>
            <a:off x="6033909" y="2080073"/>
            <a:ext cx="359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581400" y="1828800"/>
            <a:ext cx="5122037" cy="3657600"/>
            <a:chOff x="3581400" y="1828800"/>
            <a:chExt cx="5122037" cy="36576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828800"/>
              <a:ext cx="4741037" cy="3657600"/>
            </a:xfrm>
            <a:prstGeom prst="rect">
              <a:avLst/>
            </a:prstGeom>
            <a:ln>
              <a:solidFill>
                <a:schemeClr val="tx1"/>
              </a:solidFill>
            </a:ln>
          </p:spPr>
        </p:pic>
        <p:sp>
          <p:nvSpPr>
            <p:cNvPr id="9" name="Rectangle 8"/>
            <p:cNvSpPr/>
            <p:nvPr/>
          </p:nvSpPr>
          <p:spPr>
            <a:xfrm>
              <a:off x="5638800" y="3733800"/>
              <a:ext cx="1371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581400" y="2971800"/>
              <a:ext cx="2057400" cy="1600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4" name="Table 13"/>
          <p:cNvGraphicFramePr>
            <a:graphicFrameLocks noGrp="1"/>
          </p:cNvGraphicFramePr>
          <p:nvPr>
            <p:extLst>
              <p:ext uri="{D42A27DB-BD31-4B8C-83A1-F6EECF244321}">
                <p14:modId xmlns:p14="http://schemas.microsoft.com/office/powerpoint/2010/main" val="3907207421"/>
              </p:ext>
            </p:extLst>
          </p:nvPr>
        </p:nvGraphicFramePr>
        <p:xfrm>
          <a:off x="304800" y="4419600"/>
          <a:ext cx="3429000" cy="1371600"/>
        </p:xfrm>
        <a:graphic>
          <a:graphicData uri="http://schemas.openxmlformats.org/drawingml/2006/table">
            <a:tbl>
              <a:tblPr firstRow="1" bandRow="1">
                <a:tableStyleId>{5940675A-B579-460E-94D1-54222C63F5DA}</a:tableStyleId>
              </a:tblPr>
              <a:tblGrid>
                <a:gridCol w="637953">
                  <a:extLst>
                    <a:ext uri="{9D8B030D-6E8A-4147-A177-3AD203B41FA5}">
                      <a16:colId xmlns:a16="http://schemas.microsoft.com/office/drawing/2014/main" val="20000"/>
                    </a:ext>
                  </a:extLst>
                </a:gridCol>
                <a:gridCol w="2791047">
                  <a:extLst>
                    <a:ext uri="{9D8B030D-6E8A-4147-A177-3AD203B41FA5}">
                      <a16:colId xmlns:a16="http://schemas.microsoft.com/office/drawing/2014/main" val="20001"/>
                    </a:ext>
                  </a:extLst>
                </a:gridCol>
              </a:tblGrid>
              <a:tr h="13716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a:t>The student must complete the test by clicking </a:t>
                      </a:r>
                      <a:r>
                        <a:rPr lang="en-US" sz="1600" b="1"/>
                        <a:t>Finish Test</a:t>
                      </a:r>
                      <a:r>
                        <a:rPr lang="en-US" sz="1600"/>
                        <a:t>. Test continuation is not available after closing the window or clicking </a:t>
                      </a:r>
                      <a:r>
                        <a:rPr lang="en-US" sz="1600" b="1"/>
                        <a:t>Finish Test</a:t>
                      </a:r>
                      <a:r>
                        <a:rPr lang="en-US" sz="160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99" y="4498574"/>
            <a:ext cx="515721" cy="386293"/>
          </a:xfrm>
          <a:prstGeom prst="rect">
            <a:avLst/>
          </a:prstGeom>
        </p:spPr>
      </p:pic>
      <p:sp>
        <p:nvSpPr>
          <p:cNvPr id="2" name="Date Placeholder 1">
            <a:extLst>
              <a:ext uri="{FF2B5EF4-FFF2-40B4-BE49-F238E27FC236}">
                <a16:creationId xmlns:a16="http://schemas.microsoft.com/office/drawing/2014/main" id="{7A5D3785-433E-4863-A44A-9CE41535099C}"/>
              </a:ext>
            </a:extLst>
          </p:cNvPr>
          <p:cNvSpPr>
            <a:spLocks noGrp="1"/>
          </p:cNvSpPr>
          <p:nvPr>
            <p:ph type="dt" sz="half" idx="2"/>
          </p:nvPr>
        </p:nvSpPr>
        <p:spPr/>
        <p:txBody>
          <a:bodyPr/>
          <a:lstStyle/>
          <a:p>
            <a:fld id="{442B1454-DBD9-40D2-8881-B57318423116}" type="datetime1">
              <a:rPr lang="en-US" smtClean="0"/>
              <a:t>8/14/2018</a:t>
            </a:fld>
            <a:endParaRPr lang="en-US"/>
          </a:p>
        </p:txBody>
      </p:sp>
    </p:spTree>
    <p:extLst>
      <p:ext uri="{BB962C8B-B14F-4D97-AF65-F5344CB8AC3E}">
        <p14:creationId xmlns:p14="http://schemas.microsoft.com/office/powerpoint/2010/main" val="8594342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Redelivery Resources</a:t>
            </a:r>
          </a:p>
        </p:txBody>
      </p:sp>
      <p:sp>
        <p:nvSpPr>
          <p:cNvPr id="3" name="Content Placeholder 2"/>
          <p:cNvSpPr>
            <a:spLocks noGrp="1"/>
          </p:cNvSpPr>
          <p:nvPr>
            <p:ph idx="1"/>
          </p:nvPr>
        </p:nvSpPr>
        <p:spPr/>
        <p:txBody>
          <a:bodyPr>
            <a:normAutofit fontScale="62500" lnSpcReduction="20000"/>
          </a:bodyPr>
          <a:lstStyle/>
          <a:p>
            <a:r>
              <a:rPr lang="en-US"/>
              <a:t>GOFAR User Guide</a:t>
            </a:r>
          </a:p>
          <a:p>
            <a:r>
              <a:rPr lang="en-US"/>
              <a:t>GOFAR District Quick Start Guide</a:t>
            </a:r>
          </a:p>
          <a:p>
            <a:r>
              <a:rPr lang="en-US"/>
              <a:t>GOFAR Student Quick Start Guide</a:t>
            </a:r>
          </a:p>
          <a:p>
            <a:r>
              <a:rPr lang="en-US"/>
              <a:t>GOFAR Teacher Quick Start Guide</a:t>
            </a:r>
          </a:p>
          <a:p>
            <a:r>
              <a:rPr lang="en-US"/>
              <a:t>GOFAR Test Creation Quick Start Guide</a:t>
            </a:r>
          </a:p>
          <a:p>
            <a:r>
              <a:rPr lang="en-US"/>
              <a:t>GOFAR Assessment Proficiency Reports Quick Start Guide</a:t>
            </a:r>
          </a:p>
          <a:p>
            <a:r>
              <a:rPr lang="en-US"/>
              <a:t>GOFAR Teacher Assessment Proficiency Reports Quick Start Guide</a:t>
            </a:r>
          </a:p>
          <a:p>
            <a:r>
              <a:rPr lang="en-US"/>
              <a:t>GOFAR Foundations of Algebra Quick Start Guide</a:t>
            </a:r>
          </a:p>
          <a:p>
            <a:r>
              <a:rPr lang="en-US"/>
              <a:t>GOFAR District Test Assignment Quick Start Guide</a:t>
            </a:r>
          </a:p>
          <a:p>
            <a:r>
              <a:rPr lang="en-US"/>
              <a:t>Create and Administer a Test (Tutorial)</a:t>
            </a:r>
          </a:p>
          <a:p>
            <a:r>
              <a:rPr lang="en-US"/>
              <a:t>System Administration (Tutorial)</a:t>
            </a:r>
          </a:p>
          <a:p>
            <a:r>
              <a:rPr lang="en-US"/>
              <a:t>Overview of GOFAR Fall 2018</a:t>
            </a:r>
          </a:p>
          <a:p>
            <a:r>
              <a:rPr lang="en-US"/>
              <a:t>Overview of GOFAR Fall 2018 (webinar recording)</a:t>
            </a:r>
          </a:p>
        </p:txBody>
      </p:sp>
      <p:sp>
        <p:nvSpPr>
          <p:cNvPr id="5" name="Slide Number Placeholder 4"/>
          <p:cNvSpPr>
            <a:spLocks noGrp="1"/>
          </p:cNvSpPr>
          <p:nvPr>
            <p:ph type="sldNum" sz="quarter" idx="4"/>
          </p:nvPr>
        </p:nvSpPr>
        <p:spPr/>
        <p:txBody>
          <a:bodyPr/>
          <a:lstStyle/>
          <a:p>
            <a:fld id="{B63E4CEF-BB1E-48C7-AE93-F39F6AA99AD7}" type="slidenum">
              <a:rPr lang="en-US" smtClean="0"/>
              <a:pPr/>
              <a:t>91</a:t>
            </a:fld>
            <a:endParaRPr lang="en-US"/>
          </a:p>
        </p:txBody>
      </p:sp>
      <p:sp>
        <p:nvSpPr>
          <p:cNvPr id="4" name="Date Placeholder 3">
            <a:extLst>
              <a:ext uri="{FF2B5EF4-FFF2-40B4-BE49-F238E27FC236}">
                <a16:creationId xmlns:a16="http://schemas.microsoft.com/office/drawing/2014/main" id="{D6089D39-CE09-4ADD-B8E6-C8CBE3AE28DD}"/>
              </a:ext>
            </a:extLst>
          </p:cNvPr>
          <p:cNvSpPr>
            <a:spLocks noGrp="1"/>
          </p:cNvSpPr>
          <p:nvPr>
            <p:ph type="dt" sz="half" idx="2"/>
          </p:nvPr>
        </p:nvSpPr>
        <p:spPr/>
        <p:txBody>
          <a:bodyPr/>
          <a:lstStyle/>
          <a:p>
            <a:fld id="{F2F1AB3A-A071-483A-B072-5247D19BE8A1}" type="datetime1">
              <a:rPr lang="en-US" smtClean="0"/>
              <a:t>8/14/2018</a:t>
            </a:fld>
            <a:endParaRPr lang="en-US"/>
          </a:p>
        </p:txBody>
      </p:sp>
    </p:spTree>
    <p:extLst>
      <p:ext uri="{BB962C8B-B14F-4D97-AF65-F5344CB8AC3E}">
        <p14:creationId xmlns:p14="http://schemas.microsoft.com/office/powerpoint/2010/main" val="24957068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436915"/>
            <a:ext cx="7772400" cy="1561420"/>
          </a:xfrm>
        </p:spPr>
        <p:txBody>
          <a:bodyPr>
            <a:normAutofit/>
          </a:bodyPr>
          <a:lstStyle/>
          <a:p>
            <a:r>
              <a:rPr lang="en-US" sz="4800"/>
              <a:t>Let’s Talk about GA FIP</a:t>
            </a:r>
            <a:br>
              <a:rPr lang="en-US" sz="4800"/>
            </a:br>
            <a:r>
              <a:rPr lang="en-US" sz="2800"/>
              <a:t>Blended Model of Professional Learning</a:t>
            </a:r>
            <a:endParaRPr lang="en-US" sz="4800"/>
          </a:p>
        </p:txBody>
      </p:sp>
      <p:sp>
        <p:nvSpPr>
          <p:cNvPr id="3" name="Subtitle 2"/>
          <p:cNvSpPr>
            <a:spLocks noGrp="1"/>
          </p:cNvSpPr>
          <p:nvPr>
            <p:ph type="subTitle" idx="1"/>
          </p:nvPr>
        </p:nvSpPr>
        <p:spPr>
          <a:xfrm>
            <a:off x="1150620" y="3762058"/>
            <a:ext cx="6858000" cy="2387282"/>
          </a:xfrm>
        </p:spPr>
        <p:txBody>
          <a:bodyPr vert="horz" lIns="91440" tIns="45720" rIns="91440" bIns="45720" rtlCol="0" anchor="t">
            <a:normAutofit/>
          </a:bodyPr>
          <a:lstStyle/>
          <a:p>
            <a:r>
              <a:rPr lang="en-US" dirty="0"/>
              <a:t>Kelli Harris-Wright, </a:t>
            </a:r>
            <a:r>
              <a:rPr lang="en-US" dirty="0" err="1"/>
              <a:t>Ed.S</a:t>
            </a:r>
            <a:r>
              <a:rPr lang="en-US" dirty="0"/>
              <a:t>.</a:t>
            </a:r>
          </a:p>
          <a:p>
            <a:r>
              <a:rPr lang="en-US" dirty="0"/>
              <a:t>GaDOE Assessment Specialist for GA FIP</a:t>
            </a:r>
          </a:p>
          <a:p>
            <a:r>
              <a:rPr lang="en-US" i="1" dirty="0">
                <a:hlinkClick r:id="rId2"/>
              </a:rPr>
              <a:t>kharris-wright@doe.k12.ga.us</a:t>
            </a:r>
            <a:endParaRPr lang="en-US" i="1" dirty="0"/>
          </a:p>
          <a:p>
            <a:endParaRPr lang="en-US" i="1" dirty="0"/>
          </a:p>
          <a:p>
            <a:r>
              <a:rPr lang="en-US" i="1" dirty="0"/>
              <a:t>August 14th and 16th, 2018</a:t>
            </a:r>
            <a:endParaRPr lang="en-US" i="1" dirty="0">
              <a:cs typeface="Calibri"/>
            </a:endParaRPr>
          </a:p>
          <a:p>
            <a:endParaRPr lang="en-US" i="1" dirty="0"/>
          </a:p>
        </p:txBody>
      </p:sp>
      <p:sp>
        <p:nvSpPr>
          <p:cNvPr id="6" name="Date Placeholder 5"/>
          <p:cNvSpPr>
            <a:spLocks noGrp="1"/>
          </p:cNvSpPr>
          <p:nvPr>
            <p:ph type="dt" sz="half" idx="2"/>
          </p:nvPr>
        </p:nvSpPr>
        <p:spPr/>
        <p:txBody>
          <a:bodyPr/>
          <a:lstStyle/>
          <a:p>
            <a:fld id="{2070426B-2648-4671-B86D-285B3B32E4B5}" type="datetime1">
              <a:rPr lang="en-US" smtClean="0"/>
              <a:t>8/14/2018</a:t>
            </a:fld>
            <a:endParaRPr lang="en-US"/>
          </a:p>
        </p:txBody>
      </p:sp>
      <p:sp>
        <p:nvSpPr>
          <p:cNvPr id="7" name="Slide Number Placeholder 6"/>
          <p:cNvSpPr>
            <a:spLocks noGrp="1"/>
          </p:cNvSpPr>
          <p:nvPr>
            <p:ph type="sldNum" sz="quarter" idx="4"/>
          </p:nvPr>
        </p:nvSpPr>
        <p:spPr/>
        <p:txBody>
          <a:bodyPr/>
          <a:lstStyle/>
          <a:p>
            <a:fld id="{B63E4CEF-BB1E-48C7-AE93-F39F6AA99AD7}" type="slidenum">
              <a:rPr lang="en-US" smtClean="0"/>
              <a:pPr/>
              <a:t>92</a:t>
            </a:fld>
            <a:endParaRPr lang="en-US"/>
          </a:p>
        </p:txBody>
      </p:sp>
    </p:spTree>
    <p:extLst>
      <p:ext uri="{BB962C8B-B14F-4D97-AF65-F5344CB8AC3E}">
        <p14:creationId xmlns:p14="http://schemas.microsoft.com/office/powerpoint/2010/main" val="1972689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3" y="344360"/>
            <a:ext cx="6369277" cy="1325563"/>
          </a:xfrm>
        </p:spPr>
        <p:txBody>
          <a:bodyPr>
            <a:normAutofit fontScale="90000"/>
          </a:bodyPr>
          <a:lstStyle/>
          <a:p>
            <a:r>
              <a:rPr lang="en-US"/>
              <a:t>Today’s Topics </a:t>
            </a:r>
            <a:br>
              <a:rPr lang="en-US"/>
            </a:br>
            <a:r>
              <a:rPr lang="en-US"/>
              <a:t>GA FIP Online Learning</a:t>
            </a:r>
          </a:p>
        </p:txBody>
      </p:sp>
      <p:sp>
        <p:nvSpPr>
          <p:cNvPr id="3" name="Content Placeholder 2"/>
          <p:cNvSpPr>
            <a:spLocks noGrp="1"/>
          </p:cNvSpPr>
          <p:nvPr>
            <p:ph idx="1"/>
          </p:nvPr>
        </p:nvSpPr>
        <p:spPr>
          <a:xfrm>
            <a:off x="91440" y="1576243"/>
            <a:ext cx="9052560" cy="4351338"/>
          </a:xfrm>
        </p:spPr>
        <p:txBody>
          <a:bodyPr vert="horz" lIns="91440" tIns="45720" rIns="91440" bIns="45720" rtlCol="0" anchor="t">
            <a:normAutofit fontScale="92500" lnSpcReduction="10000"/>
          </a:bodyPr>
          <a:lstStyle/>
          <a:p>
            <a:endParaRPr lang="en-US" dirty="0"/>
          </a:p>
          <a:p>
            <a:r>
              <a:rPr lang="en-US" sz="2400" dirty="0"/>
              <a:t>Define GA FIP Online Professional Learning as Evidence-Based Practice</a:t>
            </a:r>
            <a:endParaRPr lang="en-US" sz="2400" dirty="0">
              <a:cs typeface="Calibri"/>
            </a:endParaRPr>
          </a:p>
          <a:p>
            <a:r>
              <a:rPr lang="en-US" sz="2400" dirty="0"/>
              <a:t>Share the available course content in GA FIP </a:t>
            </a:r>
            <a:endParaRPr lang="en-US" sz="2400" dirty="0">
              <a:cs typeface="Calibri"/>
            </a:endParaRPr>
          </a:p>
          <a:p>
            <a:r>
              <a:rPr lang="en-US" sz="2400" dirty="0"/>
              <a:t>Communicate how to access the original GA FIP online learning modules and resources in the SLDS, and the revised GA FIP modules and resources at </a:t>
            </a:r>
            <a:r>
              <a:rPr lang="en-US" sz="2400" dirty="0">
                <a:hlinkClick r:id="rId2"/>
              </a:rPr>
              <a:t>http://www.gadoe.org/Curriculum-Instruction-and-Assessment/Assessment/Pages/GeorgiaFIP.aspx</a:t>
            </a:r>
            <a:endParaRPr lang="en-US" sz="2400" dirty="0">
              <a:cs typeface="Calibri"/>
              <a:hlinkClick r:id="rId2"/>
            </a:endParaRPr>
          </a:p>
          <a:p>
            <a:r>
              <a:rPr lang="en-US" sz="2400" dirty="0"/>
              <a:t>Communicate GaDOE Portal location of FIP Access Codes</a:t>
            </a:r>
            <a:endParaRPr lang="en-US" sz="2400" dirty="0">
              <a:cs typeface="Calibri"/>
            </a:endParaRPr>
          </a:p>
          <a:p>
            <a:r>
              <a:rPr lang="en-US" sz="2400" dirty="0"/>
              <a:t>Share how FIP supports educators with the PSC professional learning rule</a:t>
            </a:r>
            <a:endParaRPr lang="en-US" sz="2400" dirty="0">
              <a:cs typeface="Calibri"/>
            </a:endParaRPr>
          </a:p>
          <a:p>
            <a:r>
              <a:rPr lang="en-US" sz="2400" dirty="0">
                <a:cs typeface="Calibri"/>
              </a:rPr>
              <a:t>Share results from 2017-2018 FIP Teacher Feedback Survey </a:t>
            </a:r>
            <a:endParaRPr lang="en-US" sz="2400" dirty="0"/>
          </a:p>
          <a:p>
            <a:r>
              <a:rPr lang="en-US" sz="2400" dirty="0"/>
              <a:t>Respond to your questions</a:t>
            </a:r>
            <a:endParaRPr lang="en-US" sz="2400" dirty="0">
              <a:cs typeface="Calibri"/>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93</a:t>
            </a:fld>
            <a:endParaRPr lang="en-US"/>
          </a:p>
        </p:txBody>
      </p:sp>
      <p:sp>
        <p:nvSpPr>
          <p:cNvPr id="4" name="Date Placeholder 3">
            <a:extLst>
              <a:ext uri="{FF2B5EF4-FFF2-40B4-BE49-F238E27FC236}">
                <a16:creationId xmlns:a16="http://schemas.microsoft.com/office/drawing/2014/main" id="{3F91C87E-4A3F-4DC2-895E-368A48389214}"/>
              </a:ext>
            </a:extLst>
          </p:cNvPr>
          <p:cNvSpPr>
            <a:spLocks noGrp="1"/>
          </p:cNvSpPr>
          <p:nvPr>
            <p:ph type="dt" sz="half" idx="2"/>
          </p:nvPr>
        </p:nvSpPr>
        <p:spPr/>
        <p:txBody>
          <a:bodyPr/>
          <a:lstStyle/>
          <a:p>
            <a:fld id="{87A7066F-713B-4F74-8407-EEBE043698D8}" type="datetime1">
              <a:rPr lang="en-US" smtClean="0"/>
              <a:t>8/14/2018</a:t>
            </a:fld>
            <a:endParaRPr lang="en-US"/>
          </a:p>
        </p:txBody>
      </p:sp>
    </p:spTree>
    <p:extLst>
      <p:ext uri="{BB962C8B-B14F-4D97-AF65-F5344CB8AC3E}">
        <p14:creationId xmlns:p14="http://schemas.microsoft.com/office/powerpoint/2010/main" val="18638868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3E4CEF-BB1E-48C7-AE93-F39F6AA99AD7}" type="slidenum">
              <a:rPr lang="en-US" smtClean="0"/>
              <a:pPr/>
              <a:t>94</a:t>
            </a:fld>
            <a:endParaRPr lang="en-US"/>
          </a:p>
        </p:txBody>
      </p:sp>
      <p:sp>
        <p:nvSpPr>
          <p:cNvPr id="6" name="TextBox 5"/>
          <p:cNvSpPr txBox="1"/>
          <p:nvPr/>
        </p:nvSpPr>
        <p:spPr>
          <a:xfrm>
            <a:off x="1278081" y="2743200"/>
            <a:ext cx="6909953" cy="1323439"/>
          </a:xfrm>
          <a:prstGeom prst="rect">
            <a:avLst/>
          </a:prstGeom>
          <a:solidFill>
            <a:schemeClr val="bg1">
              <a:lumMod val="75000"/>
            </a:schemeClr>
          </a:solidFill>
          <a:ln>
            <a:solidFill>
              <a:schemeClr val="accent2"/>
            </a:solidFill>
          </a:ln>
        </p:spPr>
        <p:txBody>
          <a:bodyPr wrap="square" rtlCol="0">
            <a:spAutoFit/>
          </a:bodyPr>
          <a:lstStyle/>
          <a:p>
            <a:pPr algn="ctr"/>
            <a:r>
              <a:rPr lang="en-US" sz="4000">
                <a:latin typeface="Arial Rounded MT Bold" panose="020F0704030504030204" pitchFamily="34" charset="0"/>
              </a:rPr>
              <a:t>Purpose of GA FIP Online Professional Learning</a:t>
            </a:r>
          </a:p>
        </p:txBody>
      </p:sp>
      <p:sp>
        <p:nvSpPr>
          <p:cNvPr id="2" name="Date Placeholder 1">
            <a:extLst>
              <a:ext uri="{FF2B5EF4-FFF2-40B4-BE49-F238E27FC236}">
                <a16:creationId xmlns:a16="http://schemas.microsoft.com/office/drawing/2014/main" id="{A71791E8-1A6F-4783-9840-109CE3CAD88A}"/>
              </a:ext>
            </a:extLst>
          </p:cNvPr>
          <p:cNvSpPr>
            <a:spLocks noGrp="1"/>
          </p:cNvSpPr>
          <p:nvPr>
            <p:ph type="dt" sz="half" idx="2"/>
          </p:nvPr>
        </p:nvSpPr>
        <p:spPr/>
        <p:txBody>
          <a:bodyPr/>
          <a:lstStyle/>
          <a:p>
            <a:fld id="{D61563A4-95F8-433E-AA8D-A240A7AAC1FE}" type="datetime1">
              <a:rPr lang="en-US" smtClean="0"/>
              <a:t>8/14/2018</a:t>
            </a:fld>
            <a:endParaRPr lang="en-US"/>
          </a:p>
        </p:txBody>
      </p:sp>
    </p:spTree>
    <p:extLst>
      <p:ext uri="{BB962C8B-B14F-4D97-AF65-F5344CB8AC3E}">
        <p14:creationId xmlns:p14="http://schemas.microsoft.com/office/powerpoint/2010/main" val="40431592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166255" y="509154"/>
            <a:ext cx="6858000" cy="1205345"/>
          </a:xfrm>
          <a:ln>
            <a:noFill/>
          </a:ln>
        </p:spPr>
        <p:txBody>
          <a:bodyPr>
            <a:normAutofit fontScale="90000"/>
          </a:bodyPr>
          <a:lstStyle/>
          <a:p>
            <a:r>
              <a:rPr lang="en-US" altLang="en-US" sz="2700"/>
              <a:t>Formative Instructional Practices Defined</a:t>
            </a:r>
            <a:br>
              <a:rPr lang="en-US" altLang="en-US" sz="3600"/>
            </a:br>
            <a:r>
              <a:rPr lang="en-US" altLang="en-US" sz="1400" i="1">
                <a:solidFill>
                  <a:srgbClr val="008000"/>
                </a:solidFill>
              </a:rPr>
              <a:t>It is not the instrument that is formative; it is the use of the information gathered. (Chappuis, 2009)</a:t>
            </a:r>
            <a:br>
              <a:rPr lang="en-US" altLang="en-US" sz="1400">
                <a:solidFill>
                  <a:srgbClr val="008000"/>
                </a:solidFill>
              </a:rPr>
            </a:br>
            <a:endParaRPr lang="en-US" altLang="en-US" sz="1400">
              <a:solidFill>
                <a:srgbClr val="008000"/>
              </a:solidFill>
            </a:endParaRPr>
          </a:p>
        </p:txBody>
      </p:sp>
      <p:sp>
        <p:nvSpPr>
          <p:cNvPr id="3" name="Content Placeholder 2"/>
          <p:cNvSpPr>
            <a:spLocks noGrp="1"/>
          </p:cNvSpPr>
          <p:nvPr>
            <p:ph idx="1"/>
          </p:nvPr>
        </p:nvSpPr>
        <p:spPr>
          <a:xfrm>
            <a:off x="436418" y="1856509"/>
            <a:ext cx="8229600" cy="4267200"/>
          </a:xfrm>
        </p:spPr>
        <p:txBody>
          <a:bodyPr vert="horz" lIns="91440" tIns="45720" rIns="91440" bIns="45720" rtlCol="0" anchor="t">
            <a:normAutofit/>
          </a:bodyPr>
          <a:lstStyle/>
          <a:p>
            <a:pPr marL="0" indent="0">
              <a:buNone/>
              <a:defRPr/>
            </a:pPr>
            <a:r>
              <a:rPr lang="en-US" sz="2000" b="1" i="1" dirty="0"/>
              <a:t>Formative Instructional Practices </a:t>
            </a:r>
            <a:r>
              <a:rPr lang="en-US" sz="2000" b="1" dirty="0"/>
              <a:t>(FIP) </a:t>
            </a:r>
            <a:r>
              <a:rPr lang="en-US" sz="2000" dirty="0"/>
              <a:t>are intentional behaviors that teachers </a:t>
            </a:r>
            <a:r>
              <a:rPr lang="en-US" sz="2000" u="sng" dirty="0"/>
              <a:t>and</a:t>
            </a:r>
            <a:r>
              <a:rPr lang="en-US" sz="2000" dirty="0"/>
              <a:t> students use to gather and respond to evidence of student learning. </a:t>
            </a:r>
          </a:p>
          <a:p>
            <a:pPr marL="0" indent="0">
              <a:buNone/>
              <a:defRPr/>
            </a:pPr>
            <a:r>
              <a:rPr lang="en-US" sz="2000" dirty="0"/>
              <a:t>Georgia FIP is a blended model for professional development about formative instructional practices. </a:t>
            </a:r>
            <a:endParaRPr lang="en-US" sz="2000" dirty="0">
              <a:cs typeface="Calibri"/>
            </a:endParaRPr>
          </a:p>
          <a:p>
            <a:pPr marL="0" indent="0">
              <a:buFont typeface="Arial" charset="0"/>
              <a:buNone/>
              <a:defRPr/>
            </a:pPr>
            <a:r>
              <a:rPr lang="en-US" sz="2000" dirty="0"/>
              <a:t>The four major components of GA FIP are:</a:t>
            </a:r>
            <a:endParaRPr lang="en-US" sz="2000" dirty="0">
              <a:cs typeface="Calibri"/>
            </a:endParaRPr>
          </a:p>
          <a:p>
            <a:pPr marL="0" indent="0">
              <a:buNone/>
            </a:pPr>
            <a:endParaRPr lang="en-US" sz="2000" dirty="0"/>
          </a:p>
          <a:p>
            <a:pPr marL="342900" indent="-342900">
              <a:buFont typeface="+mj-lt"/>
              <a:buAutoNum type="arabicPeriod"/>
            </a:pPr>
            <a:r>
              <a:rPr lang="en-US" sz="2000" dirty="0"/>
              <a:t>Creating and using clear learning targets</a:t>
            </a:r>
            <a:endParaRPr lang="en-US" sz="2000" dirty="0">
              <a:cs typeface="Calibri"/>
            </a:endParaRPr>
          </a:p>
          <a:p>
            <a:pPr marL="342900" indent="-342900">
              <a:buFont typeface="+mj-lt"/>
              <a:buAutoNum type="arabicPeriod"/>
            </a:pPr>
            <a:r>
              <a:rPr lang="en-US" sz="2000" dirty="0"/>
              <a:t>Collecting and documenting evidence of student learning</a:t>
            </a:r>
            <a:endParaRPr lang="en-US" sz="2000" dirty="0">
              <a:cs typeface="Calibri"/>
            </a:endParaRPr>
          </a:p>
          <a:p>
            <a:pPr marL="342900" indent="-342900">
              <a:buFont typeface="+mj-lt"/>
              <a:buAutoNum type="arabicPeriod"/>
            </a:pPr>
            <a:r>
              <a:rPr lang="en-US" sz="2000" dirty="0"/>
              <a:t>Using evidence and feedback to increase learning</a:t>
            </a:r>
            <a:endParaRPr lang="en-US" sz="2000" dirty="0">
              <a:cs typeface="Calibri"/>
            </a:endParaRPr>
          </a:p>
          <a:p>
            <a:pPr marL="342900" indent="-342900">
              <a:buFont typeface="+mj-lt"/>
              <a:buAutoNum type="arabicPeriod"/>
            </a:pPr>
            <a:r>
              <a:rPr lang="en-US" sz="2000" dirty="0"/>
              <a:t>Preparing students to take ownership of their learning through reflection, peer feedback, self- assessment</a:t>
            </a:r>
            <a:endParaRPr lang="en-US" sz="2000" dirty="0">
              <a:cs typeface="Calibri"/>
            </a:endParaRPr>
          </a:p>
          <a:p>
            <a:pPr marL="0" indent="0">
              <a:buFont typeface="Arial" charset="0"/>
              <a:buNone/>
              <a:defRPr/>
            </a:pPr>
            <a:endParaRPr lang="en-US" sz="2000" b="1" dirty="0"/>
          </a:p>
        </p:txBody>
      </p:sp>
      <p:sp>
        <p:nvSpPr>
          <p:cNvPr id="9220" name="Slide Number Placeholder 3"/>
          <p:cNvSpPr>
            <a:spLocks noGrp="1"/>
          </p:cNvSpPr>
          <p:nvPr>
            <p:ph type="sldNum" sz="quarter" idx="4294967295"/>
          </p:nvPr>
        </p:nvSpPr>
        <p:spPr bwMode="auto">
          <a:xfrm>
            <a:off x="8077200" y="6356350"/>
            <a:ext cx="609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A1C9DDB2-DF52-4734-978C-9438AD869DF9}" type="slidenum">
              <a:rPr lang="en-US" smtClean="0">
                <a:solidFill>
                  <a:srgbClr val="000000"/>
                </a:solidFill>
              </a:rPr>
              <a:pPr fontAlgn="base">
                <a:spcBef>
                  <a:spcPct val="0"/>
                </a:spcBef>
                <a:spcAft>
                  <a:spcPct val="0"/>
                </a:spcAft>
                <a:defRPr/>
              </a:pPr>
              <a:t>95</a:t>
            </a:fld>
            <a:endParaRPr lang="en-US">
              <a:solidFill>
                <a:srgbClr val="000000"/>
              </a:solidFill>
            </a:endParaRPr>
          </a:p>
        </p:txBody>
      </p:sp>
      <p:sp>
        <p:nvSpPr>
          <p:cNvPr id="2" name="Date Placeholder 1">
            <a:extLst>
              <a:ext uri="{FF2B5EF4-FFF2-40B4-BE49-F238E27FC236}">
                <a16:creationId xmlns:a16="http://schemas.microsoft.com/office/drawing/2014/main" id="{8F6B4DE6-BB93-4CAF-A4E4-E5843FCB0EA2}"/>
              </a:ext>
            </a:extLst>
          </p:cNvPr>
          <p:cNvSpPr>
            <a:spLocks noGrp="1"/>
          </p:cNvSpPr>
          <p:nvPr>
            <p:ph type="dt" sz="half" idx="2"/>
          </p:nvPr>
        </p:nvSpPr>
        <p:spPr/>
        <p:txBody>
          <a:bodyPr/>
          <a:lstStyle/>
          <a:p>
            <a:fld id="{7090F4E4-402A-459E-84BB-239F4328CAB3}" type="datetime1">
              <a:rPr lang="en-US" smtClean="0"/>
              <a:t>8/14/2018</a:t>
            </a:fld>
            <a:endParaRPr lang="en-US"/>
          </a:p>
        </p:txBody>
      </p:sp>
    </p:spTree>
    <p:extLst>
      <p:ext uri="{BB962C8B-B14F-4D97-AF65-F5344CB8AC3E}">
        <p14:creationId xmlns:p14="http://schemas.microsoft.com/office/powerpoint/2010/main" val="647186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50" y="292821"/>
            <a:ext cx="6660697" cy="1057152"/>
          </a:xfrm>
          <a:ln>
            <a:noFill/>
          </a:ln>
        </p:spPr>
        <p:txBody>
          <a:bodyPr>
            <a:noAutofit/>
          </a:bodyPr>
          <a:lstStyle/>
          <a:p>
            <a:r>
              <a:rPr lang="en-US" sz="2000"/>
              <a:t>The most important question to ask before deciding the type of formative assessment to use is:</a:t>
            </a:r>
            <a:br>
              <a:rPr lang="en-US" sz="2000"/>
            </a:br>
            <a:br>
              <a:rPr lang="en-US" sz="2000"/>
            </a:br>
            <a:r>
              <a:rPr lang="en-US" sz="2000"/>
              <a:t>How will the results be used?</a:t>
            </a:r>
          </a:p>
        </p:txBody>
      </p:sp>
      <p:sp>
        <p:nvSpPr>
          <p:cNvPr id="4" name="Rounded Rectangle 3"/>
          <p:cNvSpPr/>
          <p:nvPr/>
        </p:nvSpPr>
        <p:spPr>
          <a:xfrm>
            <a:off x="659607" y="2144553"/>
            <a:ext cx="2200275" cy="2774158"/>
          </a:xfrm>
          <a:prstGeom prst="round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543299" y="2140053"/>
            <a:ext cx="2200275" cy="2778658"/>
          </a:xfrm>
          <a:prstGeom prst="round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236491" y="2238703"/>
            <a:ext cx="2200275" cy="2680008"/>
          </a:xfrm>
          <a:prstGeom prst="round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2820" y="2178048"/>
            <a:ext cx="1976438" cy="2862322"/>
          </a:xfrm>
          <a:prstGeom prst="rect">
            <a:avLst/>
          </a:prstGeom>
          <a:noFill/>
        </p:spPr>
        <p:txBody>
          <a:bodyPr wrap="square" rtlCol="0" anchor="t">
            <a:spAutoFit/>
          </a:bodyPr>
          <a:lstStyle/>
          <a:p>
            <a:r>
              <a:rPr lang="en-US" b="1" dirty="0"/>
              <a:t>Tell me how well students are learning each day and where to adjust teaching to close gaps or offer more challenging learning activities?</a:t>
            </a:r>
          </a:p>
          <a:p>
            <a:endParaRPr lang="en-US" b="1" dirty="0"/>
          </a:p>
          <a:p>
            <a:pPr algn="ctr"/>
            <a:r>
              <a:rPr lang="en-US" b="1" dirty="0"/>
              <a:t>GA FIP &amp;</a:t>
            </a:r>
            <a:r>
              <a:rPr lang="en-US" b="1" dirty="0">
                <a:cs typeface="Calibri"/>
              </a:rPr>
              <a:t> FIB</a:t>
            </a:r>
          </a:p>
        </p:txBody>
      </p:sp>
      <p:sp>
        <p:nvSpPr>
          <p:cNvPr id="8" name="TextBox 7"/>
          <p:cNvSpPr txBox="1"/>
          <p:nvPr/>
        </p:nvSpPr>
        <p:spPr>
          <a:xfrm>
            <a:off x="3875993" y="2235597"/>
            <a:ext cx="1752600" cy="2585323"/>
          </a:xfrm>
          <a:prstGeom prst="rect">
            <a:avLst/>
          </a:prstGeom>
          <a:noFill/>
        </p:spPr>
        <p:txBody>
          <a:bodyPr wrap="square" rtlCol="0" anchor="t">
            <a:spAutoFit/>
          </a:bodyPr>
          <a:lstStyle/>
          <a:p>
            <a:r>
              <a:rPr lang="en-US" b="1" dirty="0"/>
              <a:t>Tell me how students are likely to perform on the end-of-year assessment?</a:t>
            </a:r>
          </a:p>
          <a:p>
            <a:endParaRPr lang="en-US" b="1" dirty="0"/>
          </a:p>
          <a:p>
            <a:r>
              <a:rPr lang="en-US" b="1" dirty="0"/>
              <a:t>    GOFAR Benchmarks</a:t>
            </a:r>
            <a:endParaRPr lang="en-US" b="1" dirty="0">
              <a:cs typeface="Calibri"/>
            </a:endParaRPr>
          </a:p>
        </p:txBody>
      </p:sp>
      <p:sp>
        <p:nvSpPr>
          <p:cNvPr id="9" name="TextBox 8"/>
          <p:cNvSpPr txBox="1"/>
          <p:nvPr/>
        </p:nvSpPr>
        <p:spPr>
          <a:xfrm>
            <a:off x="6322218" y="2313187"/>
            <a:ext cx="2114548" cy="2585323"/>
          </a:xfrm>
          <a:prstGeom prst="rect">
            <a:avLst/>
          </a:prstGeom>
          <a:noFill/>
        </p:spPr>
        <p:txBody>
          <a:bodyPr wrap="square" rtlCol="0">
            <a:spAutoFit/>
          </a:bodyPr>
          <a:lstStyle/>
          <a:p>
            <a:r>
              <a:rPr lang="en-US" b="1"/>
              <a:t>Tell me which instructional program, approach or teacher was most successful?</a:t>
            </a:r>
          </a:p>
          <a:p>
            <a:pPr algn="ctr"/>
            <a:endParaRPr lang="en-US" b="1"/>
          </a:p>
          <a:p>
            <a:pPr algn="ctr"/>
            <a:endParaRPr lang="en-US" b="1"/>
          </a:p>
          <a:p>
            <a:pPr algn="ctr"/>
            <a:r>
              <a:rPr lang="en-US" b="1"/>
              <a:t>GA Milestones Assessment System</a:t>
            </a:r>
          </a:p>
        </p:txBody>
      </p:sp>
      <p:sp>
        <p:nvSpPr>
          <p:cNvPr id="10" name="TextBox 9"/>
          <p:cNvSpPr txBox="1"/>
          <p:nvPr/>
        </p:nvSpPr>
        <p:spPr>
          <a:xfrm>
            <a:off x="884087" y="1720948"/>
            <a:ext cx="1581152" cy="400110"/>
          </a:xfrm>
          <a:prstGeom prst="rect">
            <a:avLst/>
          </a:prstGeom>
          <a:noFill/>
        </p:spPr>
        <p:txBody>
          <a:bodyPr wrap="square" rtlCol="0">
            <a:spAutoFit/>
          </a:bodyPr>
          <a:lstStyle/>
          <a:p>
            <a:pPr algn="ctr"/>
            <a:r>
              <a:rPr lang="en-US" sz="2000" b="1"/>
              <a:t>Instructional</a:t>
            </a:r>
          </a:p>
        </p:txBody>
      </p:sp>
      <p:sp>
        <p:nvSpPr>
          <p:cNvPr id="11" name="TextBox 10"/>
          <p:cNvSpPr txBox="1"/>
          <p:nvPr/>
        </p:nvSpPr>
        <p:spPr>
          <a:xfrm>
            <a:off x="3767136" y="1720948"/>
            <a:ext cx="1581152" cy="400110"/>
          </a:xfrm>
          <a:prstGeom prst="rect">
            <a:avLst/>
          </a:prstGeom>
          <a:noFill/>
        </p:spPr>
        <p:txBody>
          <a:bodyPr wrap="square" rtlCol="0">
            <a:spAutoFit/>
          </a:bodyPr>
          <a:lstStyle/>
          <a:p>
            <a:pPr algn="ctr"/>
            <a:r>
              <a:rPr lang="en-US" sz="2000" b="1"/>
              <a:t>Predictive</a:t>
            </a:r>
            <a:endParaRPr lang="en-US" b="1"/>
          </a:p>
        </p:txBody>
      </p:sp>
      <p:sp>
        <p:nvSpPr>
          <p:cNvPr id="12" name="TextBox 11"/>
          <p:cNvSpPr txBox="1"/>
          <p:nvPr/>
        </p:nvSpPr>
        <p:spPr>
          <a:xfrm>
            <a:off x="6553334" y="1742153"/>
            <a:ext cx="1581152" cy="400110"/>
          </a:xfrm>
          <a:prstGeom prst="rect">
            <a:avLst/>
          </a:prstGeom>
          <a:noFill/>
        </p:spPr>
        <p:txBody>
          <a:bodyPr wrap="square" rtlCol="0">
            <a:spAutoFit/>
          </a:bodyPr>
          <a:lstStyle/>
          <a:p>
            <a:pPr algn="ctr"/>
            <a:r>
              <a:rPr lang="en-US" sz="2000" b="1" dirty="0"/>
              <a:t> Evaluative</a:t>
            </a:r>
            <a:endParaRPr lang="en-US" b="1" dirty="0"/>
          </a:p>
        </p:txBody>
      </p:sp>
      <p:sp>
        <p:nvSpPr>
          <p:cNvPr id="13" name="TextBox 12"/>
          <p:cNvSpPr txBox="1"/>
          <p:nvPr/>
        </p:nvSpPr>
        <p:spPr>
          <a:xfrm>
            <a:off x="248294" y="5563429"/>
            <a:ext cx="8839200" cy="1015663"/>
          </a:xfrm>
          <a:prstGeom prst="rect">
            <a:avLst/>
          </a:prstGeom>
          <a:noFill/>
        </p:spPr>
        <p:txBody>
          <a:bodyPr wrap="square" rtlCol="0">
            <a:spAutoFit/>
          </a:bodyPr>
          <a:lstStyle/>
          <a:p>
            <a:endParaRPr lang="en-US" sz="1400" b="1" dirty="0"/>
          </a:p>
          <a:p>
            <a:r>
              <a:rPr lang="en-US" sz="1400" dirty="0"/>
              <a:t>Adapted from: Gong, B., Marion, S. &amp; </a:t>
            </a:r>
            <a:r>
              <a:rPr lang="en-US" sz="1400" dirty="0" err="1"/>
              <a:t>Perle</a:t>
            </a:r>
            <a:r>
              <a:rPr lang="en-US" sz="1400" dirty="0"/>
              <a:t>, M. (2007). </a:t>
            </a:r>
            <a:r>
              <a:rPr lang="en-US" sz="1400" i="1" dirty="0"/>
              <a:t>A framework for considering interim assessments</a:t>
            </a:r>
            <a:r>
              <a:rPr lang="en-US" sz="1400" dirty="0"/>
              <a:t>. Denver, CO: National Center for the Improvement of Educational Assessment. </a:t>
            </a:r>
          </a:p>
          <a:p>
            <a:endParaRPr lang="en-US" dirty="0"/>
          </a:p>
        </p:txBody>
      </p:sp>
      <p:sp>
        <p:nvSpPr>
          <p:cNvPr id="14" name="TextBox 13"/>
          <p:cNvSpPr txBox="1"/>
          <p:nvPr/>
        </p:nvSpPr>
        <p:spPr>
          <a:xfrm>
            <a:off x="1246039" y="4899716"/>
            <a:ext cx="1219200" cy="381000"/>
          </a:xfrm>
          <a:prstGeom prst="rect">
            <a:avLst/>
          </a:prstGeom>
          <a:noFill/>
        </p:spPr>
        <p:txBody>
          <a:bodyPr wrap="square" rtlCol="0">
            <a:spAutoFit/>
          </a:bodyPr>
          <a:lstStyle/>
          <a:p>
            <a:r>
              <a:rPr lang="en-US" b="1"/>
              <a:t>Formative</a:t>
            </a:r>
          </a:p>
        </p:txBody>
      </p:sp>
      <p:sp>
        <p:nvSpPr>
          <p:cNvPr id="15" name="TextBox 14"/>
          <p:cNvSpPr txBox="1"/>
          <p:nvPr/>
        </p:nvSpPr>
        <p:spPr>
          <a:xfrm>
            <a:off x="4058294" y="4899716"/>
            <a:ext cx="1219200" cy="381000"/>
          </a:xfrm>
          <a:prstGeom prst="rect">
            <a:avLst/>
          </a:prstGeom>
          <a:noFill/>
        </p:spPr>
        <p:txBody>
          <a:bodyPr wrap="square" rtlCol="0">
            <a:spAutoFit/>
          </a:bodyPr>
          <a:lstStyle/>
          <a:p>
            <a:r>
              <a:rPr lang="en-US" b="1"/>
              <a:t>Formative</a:t>
            </a:r>
          </a:p>
        </p:txBody>
      </p:sp>
      <p:sp>
        <p:nvSpPr>
          <p:cNvPr id="16" name="TextBox 15"/>
          <p:cNvSpPr txBox="1"/>
          <p:nvPr/>
        </p:nvSpPr>
        <p:spPr>
          <a:xfrm>
            <a:off x="6686548" y="4899716"/>
            <a:ext cx="1385887" cy="369332"/>
          </a:xfrm>
          <a:prstGeom prst="rect">
            <a:avLst/>
          </a:prstGeom>
          <a:noFill/>
        </p:spPr>
        <p:txBody>
          <a:bodyPr wrap="square" rtlCol="0">
            <a:spAutoFit/>
          </a:bodyPr>
          <a:lstStyle/>
          <a:p>
            <a:pPr algn="ctr"/>
            <a:r>
              <a:rPr lang="en-US" b="1"/>
              <a:t>Summative</a:t>
            </a:r>
          </a:p>
        </p:txBody>
      </p:sp>
      <p:sp>
        <p:nvSpPr>
          <p:cNvPr id="17" name="TextBox 16"/>
          <p:cNvSpPr txBox="1"/>
          <p:nvPr/>
        </p:nvSpPr>
        <p:spPr>
          <a:xfrm>
            <a:off x="351745" y="5296474"/>
            <a:ext cx="8229600" cy="369332"/>
          </a:xfrm>
          <a:prstGeom prst="rect">
            <a:avLst/>
          </a:prstGeom>
          <a:noFill/>
        </p:spPr>
        <p:txBody>
          <a:bodyPr wrap="square" rtlCol="0" anchor="t">
            <a:spAutoFit/>
          </a:bodyPr>
          <a:lstStyle/>
          <a:p>
            <a:r>
              <a:rPr lang="en-US" dirty="0"/>
              <a:t>	160 days                                          10 days                           Your Testing Window</a:t>
            </a:r>
          </a:p>
        </p:txBody>
      </p:sp>
      <p:sp>
        <p:nvSpPr>
          <p:cNvPr id="3" name="Date Placeholder 2">
            <a:extLst>
              <a:ext uri="{FF2B5EF4-FFF2-40B4-BE49-F238E27FC236}">
                <a16:creationId xmlns:a16="http://schemas.microsoft.com/office/drawing/2014/main" id="{30DFD59F-2D48-4C56-85DB-4854E383EC39}"/>
              </a:ext>
            </a:extLst>
          </p:cNvPr>
          <p:cNvSpPr>
            <a:spLocks noGrp="1"/>
          </p:cNvSpPr>
          <p:nvPr>
            <p:ph type="dt" sz="half" idx="2"/>
          </p:nvPr>
        </p:nvSpPr>
        <p:spPr/>
        <p:txBody>
          <a:bodyPr/>
          <a:lstStyle/>
          <a:p>
            <a:fld id="{D68D8015-5615-4CC0-92FD-D758553B5390}" type="datetime1">
              <a:rPr lang="en-US" smtClean="0"/>
              <a:t>8/14/2018</a:t>
            </a:fld>
            <a:endParaRPr lang="en-US"/>
          </a:p>
        </p:txBody>
      </p:sp>
      <p:sp>
        <p:nvSpPr>
          <p:cNvPr id="18" name="Slide Number Placeholder 17">
            <a:extLst>
              <a:ext uri="{FF2B5EF4-FFF2-40B4-BE49-F238E27FC236}">
                <a16:creationId xmlns:a16="http://schemas.microsoft.com/office/drawing/2014/main" id="{D87BCCA7-0269-4C12-8759-2BB499ADAD96}"/>
              </a:ext>
            </a:extLst>
          </p:cNvPr>
          <p:cNvSpPr>
            <a:spLocks noGrp="1"/>
          </p:cNvSpPr>
          <p:nvPr>
            <p:ph type="sldNum" sz="quarter" idx="4"/>
          </p:nvPr>
        </p:nvSpPr>
        <p:spPr/>
        <p:txBody>
          <a:bodyPr/>
          <a:lstStyle/>
          <a:p>
            <a:fld id="{B63E4CEF-BB1E-48C7-AE93-F39F6AA99AD7}" type="slidenum">
              <a:rPr lang="en-US" smtClean="0"/>
              <a:pPr/>
              <a:t>96</a:t>
            </a:fld>
            <a:endParaRPr lang="en-US"/>
          </a:p>
        </p:txBody>
      </p:sp>
    </p:spTree>
    <p:extLst>
      <p:ext uri="{BB962C8B-B14F-4D97-AF65-F5344CB8AC3E}">
        <p14:creationId xmlns:p14="http://schemas.microsoft.com/office/powerpoint/2010/main" val="36800229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8" y="188544"/>
            <a:ext cx="6752781" cy="1325563"/>
          </a:xfrm>
        </p:spPr>
        <p:txBody>
          <a:bodyPr>
            <a:normAutofit/>
          </a:bodyPr>
          <a:lstStyle/>
          <a:p>
            <a:r>
              <a:rPr lang="en-US" sz="3200"/>
              <a:t>Dylan Wiliam’s final comment…</a:t>
            </a:r>
            <a:br>
              <a:rPr lang="en-US" sz="3200"/>
            </a:br>
            <a:r>
              <a:rPr lang="en-US" sz="1600">
                <a:hlinkClick r:id="rId2"/>
              </a:rPr>
              <a:t>http://www.dylanwiliamcenter.com/webinars/</a:t>
            </a:r>
            <a:br>
              <a:rPr lang="en-US" sz="1600"/>
            </a:br>
            <a:endParaRPr lang="en-US" sz="1600"/>
          </a:p>
        </p:txBody>
      </p:sp>
      <p:sp>
        <p:nvSpPr>
          <p:cNvPr id="3" name="Content Placeholder 2"/>
          <p:cNvSpPr>
            <a:spLocks noGrp="1"/>
          </p:cNvSpPr>
          <p:nvPr>
            <p:ph idx="1"/>
          </p:nvPr>
        </p:nvSpPr>
        <p:spPr>
          <a:xfrm>
            <a:off x="259773" y="1607415"/>
            <a:ext cx="8541327" cy="5032375"/>
          </a:xfrm>
        </p:spPr>
        <p:txBody>
          <a:bodyPr/>
          <a:lstStyle/>
          <a:p>
            <a:r>
              <a:rPr lang="en-US"/>
              <a:t>10 years of </a:t>
            </a:r>
            <a:r>
              <a:rPr lang="en-US" u="sng"/>
              <a:t>deliberate practice</a:t>
            </a:r>
            <a:r>
              <a:rPr lang="en-US"/>
              <a:t> is required to become expert for other domains </a:t>
            </a:r>
            <a:r>
              <a:rPr lang="en-US" b="1" i="1"/>
              <a:t>as well as teaching</a:t>
            </a:r>
          </a:p>
          <a:p>
            <a:r>
              <a:rPr lang="en-US"/>
              <a:t>Even the best teachers need to practice to become better</a:t>
            </a:r>
          </a:p>
          <a:p>
            <a:r>
              <a:rPr lang="en-US"/>
              <a:t>Most teachers make exponential improvement in years 1 to 3, and often go into auto-pilot mode if not pushed and encouraged to get better</a:t>
            </a:r>
          </a:p>
          <a:p>
            <a:r>
              <a:rPr lang="en-US"/>
              <a:t>Some teachers are motivated to get better on their own</a:t>
            </a:r>
          </a:p>
          <a:p>
            <a:r>
              <a:rPr lang="en-US" b="1"/>
              <a:t>Create the conditions for teachers continue to improve well beyond their current levels</a:t>
            </a:r>
            <a:endParaRPr lang="en-US"/>
          </a:p>
        </p:txBody>
      </p:sp>
      <p:sp>
        <p:nvSpPr>
          <p:cNvPr id="4" name="Date Placeholder 3"/>
          <p:cNvSpPr>
            <a:spLocks noGrp="1"/>
          </p:cNvSpPr>
          <p:nvPr>
            <p:ph type="dt" sz="half" idx="2"/>
          </p:nvPr>
        </p:nvSpPr>
        <p:spPr/>
        <p:txBody>
          <a:bodyPr/>
          <a:lstStyle/>
          <a:p>
            <a:fld id="{1C751F61-EB7F-4E53-AF88-FC89CFCCBDAF}" type="datetime1">
              <a:rPr lang="en-US" smtClean="0"/>
              <a:t>8/14/2018</a:t>
            </a:fld>
            <a:endParaRPr lang="en-US"/>
          </a:p>
        </p:txBody>
      </p:sp>
      <p:sp>
        <p:nvSpPr>
          <p:cNvPr id="5" name="Slide Number Placeholder 4"/>
          <p:cNvSpPr>
            <a:spLocks noGrp="1"/>
          </p:cNvSpPr>
          <p:nvPr>
            <p:ph type="sldNum" sz="quarter" idx="4"/>
          </p:nvPr>
        </p:nvSpPr>
        <p:spPr/>
        <p:txBody>
          <a:bodyPr/>
          <a:lstStyle/>
          <a:p>
            <a:fld id="{B63E4CEF-BB1E-48C7-AE93-F39F6AA99AD7}" type="slidenum">
              <a:rPr lang="en-US" smtClean="0"/>
              <a:pPr/>
              <a:t>97</a:t>
            </a:fld>
            <a:endParaRPr lang="en-US"/>
          </a:p>
        </p:txBody>
      </p:sp>
      <p:sp>
        <p:nvSpPr>
          <p:cNvPr id="6" name="Content Placeholder 2"/>
          <p:cNvSpPr txBox="1">
            <a:spLocks/>
          </p:cNvSpPr>
          <p:nvPr/>
        </p:nvSpPr>
        <p:spPr>
          <a:xfrm>
            <a:off x="0" y="0"/>
            <a:ext cx="9144000" cy="6858000"/>
          </a:xfrm>
          <a:prstGeom prst="rect">
            <a:avLst/>
          </a:prstGeom>
          <a:solidFill>
            <a:schemeClr val="accent1">
              <a:lumMod val="20000"/>
              <a:lumOff val="80000"/>
            </a:schemeClr>
          </a:solidFill>
          <a:ln w="19050">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dirty="0"/>
              <a:t>		</a:t>
            </a:r>
          </a:p>
          <a:p>
            <a:pPr marL="0" indent="0">
              <a:buFont typeface="Arial" panose="020B0604020202020204" pitchFamily="34" charset="0"/>
              <a:buNone/>
            </a:pPr>
            <a:r>
              <a:rPr lang="en-US" sz="2400" b="1" i="1" dirty="0"/>
              <a:t>		</a:t>
            </a:r>
            <a:r>
              <a:rPr lang="en-US" sz="2000" b="1" i="1" dirty="0"/>
              <a:t>Where is the “HOW?” Many of my fellow </a:t>
            </a:r>
          </a:p>
          <a:p>
            <a:pPr marL="0" indent="0">
              <a:buFont typeface="Arial" panose="020B0604020202020204" pitchFamily="34" charset="0"/>
              <a:buNone/>
            </a:pPr>
            <a:r>
              <a:rPr lang="en-US" sz="2000" b="1" i="1" dirty="0"/>
              <a:t>		teachers and I understand the need for </a:t>
            </a:r>
          </a:p>
          <a:p>
            <a:pPr marL="0" indent="0">
              <a:buFont typeface="Arial" panose="020B0604020202020204" pitchFamily="34" charset="0"/>
              <a:buNone/>
            </a:pPr>
            <a:r>
              <a:rPr lang="en-US" sz="2000" b="1" i="1" dirty="0"/>
              <a:t>		more rigor and challenging our students </a:t>
            </a:r>
          </a:p>
          <a:p>
            <a:pPr marL="0" indent="0">
              <a:buFont typeface="Arial" panose="020B0604020202020204" pitchFamily="34" charset="0"/>
              <a:buNone/>
            </a:pPr>
            <a:r>
              <a:rPr lang="en-US" sz="2000" b="1" i="1" dirty="0"/>
              <a:t>		to help them achieve. We get it. What </a:t>
            </a:r>
          </a:p>
          <a:p>
            <a:pPr marL="0" indent="0">
              <a:buFont typeface="Arial" panose="020B0604020202020204" pitchFamily="34" charset="0"/>
              <a:buNone/>
            </a:pPr>
            <a:r>
              <a:rPr lang="en-US" sz="2000" b="1" i="1" dirty="0"/>
              <a:t>		is lacking is the “how.” How is teaching </a:t>
            </a:r>
          </a:p>
          <a:p>
            <a:pPr marL="0" indent="0">
              <a:buFont typeface="Arial" panose="020B0604020202020204" pitchFamily="34" charset="0"/>
              <a:buNone/>
            </a:pPr>
            <a:r>
              <a:rPr lang="en-US" sz="2000" b="1" i="1" dirty="0"/>
              <a:t>		with the new standards different from </a:t>
            </a:r>
          </a:p>
          <a:p>
            <a:pPr marL="0" indent="0">
              <a:buFont typeface="Arial" panose="020B0604020202020204" pitchFamily="34" charset="0"/>
              <a:buNone/>
            </a:pPr>
            <a:r>
              <a:rPr lang="en-US" sz="2000" b="1" i="1" dirty="0"/>
              <a:t>		teaching with the old?</a:t>
            </a:r>
          </a:p>
          <a:p>
            <a:pPr marL="0" indent="0">
              <a:buFont typeface="Arial" panose="020B0604020202020204" pitchFamily="34" charset="0"/>
              <a:buNone/>
            </a:pPr>
            <a:endParaRPr lang="en-US" sz="2000" b="1" i="1" dirty="0"/>
          </a:p>
          <a:p>
            <a:pPr marL="0" indent="0">
              <a:buFont typeface="Arial" panose="020B0604020202020204" pitchFamily="34" charset="0"/>
              <a:buNone/>
            </a:pPr>
            <a:r>
              <a:rPr lang="en-US" sz="2000" b="1" i="1" dirty="0"/>
              <a:t>		Teachers need models and training to </a:t>
            </a:r>
          </a:p>
          <a:p>
            <a:pPr marL="0" indent="0">
              <a:buFont typeface="Arial" panose="020B0604020202020204" pitchFamily="34" charset="0"/>
              <a:buNone/>
            </a:pPr>
            <a:r>
              <a:rPr lang="en-US" sz="2000" b="1" i="1" dirty="0"/>
              <a:t>		help them step back to the role of skilled </a:t>
            </a:r>
          </a:p>
          <a:p>
            <a:pPr marL="0" indent="0">
              <a:buFont typeface="Arial" panose="020B0604020202020204" pitchFamily="34" charset="0"/>
              <a:buNone/>
            </a:pPr>
            <a:r>
              <a:rPr lang="en-US" sz="2000" b="1" i="1" dirty="0"/>
              <a:t>		facilitators, to guide students to take </a:t>
            </a:r>
          </a:p>
          <a:p>
            <a:pPr marL="0" indent="0">
              <a:buFont typeface="Arial" panose="020B0604020202020204" pitchFamily="34" charset="0"/>
              <a:buNone/>
            </a:pPr>
            <a:r>
              <a:rPr lang="en-US" sz="2000" b="1" i="1" dirty="0"/>
              <a:t>		ownership of their own learning. </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b="1" dirty="0"/>
              <a:t> Source: 	</a:t>
            </a:r>
            <a:r>
              <a:rPr lang="en-US" sz="1400" dirty="0"/>
              <a:t>Marzano, R. J. and Toth, M. D. (2014). </a:t>
            </a:r>
            <a:r>
              <a:rPr lang="en-US" sz="1400" i="1" dirty="0"/>
              <a:t>Teaching for rigor: A call for a critical instructional shift</a:t>
            </a:r>
            <a:r>
              <a:rPr lang="en-US" sz="1400" dirty="0"/>
              <a:t>. West Palm 	Beach, FL: Learning Sciences International. </a:t>
            </a:r>
          </a:p>
          <a:p>
            <a:pPr marL="0" indent="0">
              <a:buFont typeface="Arial" panose="020B0604020202020204" pitchFamily="34" charset="0"/>
              <a:buNone/>
            </a:pPr>
            <a:r>
              <a:rPr lang="en-US" sz="1400" dirty="0">
                <a:hlinkClick r:id="rId3"/>
              </a:rPr>
              <a:t>http://www.marzanocenter.com/essentials/mini-whitepaper-dl/?mkt_tok=3RkMMJWWfF9wsRokv63BZKXonjHpfsX54%2BwoXKe0lMI%2F0ER3fOvrPUfGjI4CSMNmI%2BSLDwEYGJlv6SgFQrbFMbRh0LgKXhY%3D</a:t>
            </a: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b="1" i="1" dirty="0"/>
          </a:p>
          <a:p>
            <a:pPr marL="0" indent="0">
              <a:buFont typeface="Arial" panose="020B0604020202020204" pitchFamily="34" charset="0"/>
              <a:buNone/>
            </a:pPr>
            <a:endParaRPr lang="en-US" b="1" i="1" dirty="0"/>
          </a:p>
        </p:txBody>
      </p:sp>
    </p:spTree>
    <p:extLst>
      <p:ext uri="{BB962C8B-B14F-4D97-AF65-F5344CB8AC3E}">
        <p14:creationId xmlns:p14="http://schemas.microsoft.com/office/powerpoint/2010/main" val="625196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85" y="130126"/>
            <a:ext cx="6316630" cy="1325563"/>
          </a:xfrm>
        </p:spPr>
        <p:txBody>
          <a:bodyPr>
            <a:normAutofit/>
          </a:bodyPr>
          <a:lstStyle/>
          <a:p>
            <a:r>
              <a:rPr lang="en-US" sz="3200"/>
              <a:t>Goals of GA FIP Online Professional Learning</a:t>
            </a:r>
          </a:p>
        </p:txBody>
      </p:sp>
      <p:sp>
        <p:nvSpPr>
          <p:cNvPr id="3" name="Content Placeholder 2"/>
          <p:cNvSpPr>
            <a:spLocks noGrp="1"/>
          </p:cNvSpPr>
          <p:nvPr>
            <p:ph idx="1"/>
          </p:nvPr>
        </p:nvSpPr>
        <p:spPr>
          <a:xfrm>
            <a:off x="114300" y="1638797"/>
            <a:ext cx="8790709" cy="4351338"/>
          </a:xfrm>
        </p:spPr>
        <p:txBody>
          <a:bodyPr vert="horz" lIns="91440" tIns="45720" rIns="91440" bIns="45720" rtlCol="0" anchor="t">
            <a:normAutofit lnSpcReduction="10000"/>
          </a:bodyPr>
          <a:lstStyle/>
          <a:p>
            <a:r>
              <a:rPr lang="en-US"/>
              <a:t>Provides the content and “how to” for using standards to plan and deliver instruction with lesson-based formative assessment</a:t>
            </a:r>
          </a:p>
          <a:p>
            <a:r>
              <a:rPr lang="en-US"/>
              <a:t>Supports the delivery of quality instruction and rigorous student learning</a:t>
            </a:r>
            <a:endParaRPr lang="en-US">
              <a:cs typeface="Calibri"/>
            </a:endParaRPr>
          </a:p>
          <a:p>
            <a:pPr marL="228600" lvl="1">
              <a:spcBef>
                <a:spcPts val="1000"/>
              </a:spcBef>
            </a:pPr>
            <a:r>
              <a:rPr lang="en-US" sz="2800"/>
              <a:t>Creates a stronger alignment between curriculum, instruction and assessment</a:t>
            </a:r>
            <a:endParaRPr lang="en-US" sz="2800">
              <a:cs typeface="Calibri"/>
            </a:endParaRPr>
          </a:p>
          <a:p>
            <a:pPr marL="228600" lvl="1">
              <a:spcBef>
                <a:spcPts val="1000"/>
              </a:spcBef>
            </a:pPr>
            <a:r>
              <a:rPr lang="en-US" sz="2800"/>
              <a:t>Supports the development of great teachers and leaders, and the TKES and LKES process </a:t>
            </a:r>
            <a:endParaRPr lang="en-US" sz="2800">
              <a:cs typeface="Calibri"/>
            </a:endParaRPr>
          </a:p>
          <a:p>
            <a:pPr marL="228600" lvl="1">
              <a:spcBef>
                <a:spcPts val="1000"/>
              </a:spcBef>
            </a:pPr>
            <a:r>
              <a:rPr lang="en-US" sz="2800"/>
              <a:t>Supports educators in meeting PSC rule 505-2-.36 </a:t>
            </a:r>
            <a:endParaRPr lang="en-US" sz="2800">
              <a:cs typeface="Calibri"/>
            </a:endParaRPr>
          </a:p>
          <a:p>
            <a:pPr marL="228600" lvl="1">
              <a:spcBef>
                <a:spcPts val="1000"/>
              </a:spcBef>
            </a:pPr>
            <a:endParaRPr lang="en-US"/>
          </a:p>
          <a:p>
            <a:pPr marL="0" indent="0">
              <a:buNone/>
            </a:pPr>
            <a:endParaRPr lang="en-US"/>
          </a:p>
          <a:p>
            <a:endParaRPr lang="en-US"/>
          </a:p>
        </p:txBody>
      </p:sp>
      <p:sp>
        <p:nvSpPr>
          <p:cNvPr id="5" name="Slide Number Placeholder 4"/>
          <p:cNvSpPr>
            <a:spLocks noGrp="1"/>
          </p:cNvSpPr>
          <p:nvPr>
            <p:ph type="sldNum" sz="quarter" idx="4"/>
          </p:nvPr>
        </p:nvSpPr>
        <p:spPr/>
        <p:txBody>
          <a:bodyPr/>
          <a:lstStyle/>
          <a:p>
            <a:fld id="{B63E4CEF-BB1E-48C7-AE93-F39F6AA99AD7}" type="slidenum">
              <a:rPr lang="en-US" smtClean="0"/>
              <a:pPr/>
              <a:t>98</a:t>
            </a:fld>
            <a:endParaRPr lang="en-US"/>
          </a:p>
        </p:txBody>
      </p:sp>
      <p:sp>
        <p:nvSpPr>
          <p:cNvPr id="4" name="Date Placeholder 3">
            <a:extLst>
              <a:ext uri="{FF2B5EF4-FFF2-40B4-BE49-F238E27FC236}">
                <a16:creationId xmlns:a16="http://schemas.microsoft.com/office/drawing/2014/main" id="{694D7F0B-880B-4E6A-B008-B989383BE29B}"/>
              </a:ext>
            </a:extLst>
          </p:cNvPr>
          <p:cNvSpPr>
            <a:spLocks noGrp="1"/>
          </p:cNvSpPr>
          <p:nvPr>
            <p:ph type="dt" sz="half" idx="2"/>
          </p:nvPr>
        </p:nvSpPr>
        <p:spPr/>
        <p:txBody>
          <a:bodyPr/>
          <a:lstStyle/>
          <a:p>
            <a:fld id="{4F150BC4-2C13-4989-8CF3-DD56AD6DB53C}" type="datetime1">
              <a:rPr lang="en-US" smtClean="0"/>
              <a:t>8/14/2018</a:t>
            </a:fld>
            <a:endParaRPr lang="en-US"/>
          </a:p>
        </p:txBody>
      </p:sp>
    </p:spTree>
    <p:extLst>
      <p:ext uri="{BB962C8B-B14F-4D97-AF65-F5344CB8AC3E}">
        <p14:creationId xmlns:p14="http://schemas.microsoft.com/office/powerpoint/2010/main" val="30133059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F8862930-EF4F-4D19-889F-8E240B30D9FD}" type="datetime1">
              <a:rPr lang="en-US" smtClean="0"/>
              <a:t>8/14/2018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99</a:t>
            </a:fld>
            <a:endParaRPr lang="en-US" dirty="0"/>
          </a:p>
        </p:txBody>
      </p:sp>
      <p:sp>
        <p:nvSpPr>
          <p:cNvPr id="7" name="TextBox 6"/>
          <p:cNvSpPr txBox="1"/>
          <p:nvPr/>
        </p:nvSpPr>
        <p:spPr>
          <a:xfrm>
            <a:off x="135081" y="78111"/>
            <a:ext cx="6369628" cy="1631216"/>
          </a:xfrm>
          <a:prstGeom prst="rect">
            <a:avLst/>
          </a:prstGeom>
          <a:noFill/>
        </p:spPr>
        <p:txBody>
          <a:bodyPr wrap="square" rtlCol="0" anchor="t">
            <a:spAutoFit/>
          </a:bodyPr>
          <a:lstStyle/>
          <a:p>
            <a:r>
              <a:rPr lang="en-US" sz="2000" dirty="0">
                <a:latin typeface="Arial Rounded MT Bold" panose="020F0704030504030204" pitchFamily="34" charset="0"/>
              </a:rPr>
              <a:t>Tier 1 Evidence-based Practice: </a:t>
            </a:r>
          </a:p>
          <a:p>
            <a:endParaRPr lang="en-US" sz="2000" dirty="0">
              <a:latin typeface="Arial Rounded MT Bold" panose="020F0704030504030204" pitchFamily="34" charset="0"/>
            </a:endParaRPr>
          </a:p>
          <a:p>
            <a:r>
              <a:rPr lang="en-US" sz="2000" dirty="0">
                <a:latin typeface="Arial Rounded MT Bold" panose="020F0704030504030204" pitchFamily="34" charset="0"/>
              </a:rPr>
              <a:t>One of the best ways to improve student learning is by learning to use formative instructional practices </a:t>
            </a:r>
            <a:r>
              <a:rPr lang="en-US" sz="2000" b="1" i="1" dirty="0">
                <a:latin typeface="Arial Rounded MT Bold" panose="020F0704030504030204" pitchFamily="34" charset="0"/>
              </a:rPr>
              <a:t>accurately</a:t>
            </a:r>
            <a:r>
              <a:rPr lang="en-US" sz="2000" dirty="0">
                <a:latin typeface="Arial Rounded MT Bold" panose="020F0704030504030204" pitchFamily="34" charset="0"/>
              </a:rPr>
              <a:t>.   ~</a:t>
            </a:r>
            <a:r>
              <a:rPr lang="en-US" sz="2000" i="1" dirty="0">
                <a:latin typeface="Arial Rounded MT Bold" panose="020F0704030504030204" pitchFamily="34" charset="0"/>
              </a:rPr>
              <a:t>Dylan Wiliam</a:t>
            </a:r>
          </a:p>
        </p:txBody>
      </p:sp>
      <p:pic>
        <p:nvPicPr>
          <p:cNvPr id="8" name="Picture 7"/>
          <p:cNvPicPr/>
          <p:nvPr/>
        </p:nvPicPr>
        <p:blipFill rotWithShape="1">
          <a:blip r:embed="rId2"/>
          <a:srcRect l="24398" t="15523" r="19904" b="5373"/>
          <a:stretch/>
        </p:blipFill>
        <p:spPr bwMode="auto">
          <a:xfrm>
            <a:off x="311727" y="1756064"/>
            <a:ext cx="8271164" cy="489411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8466670"/>
      </p:ext>
    </p:extLst>
  </p:cSld>
  <p:clrMapOvr>
    <a:masterClrMapping/>
  </p:clrMapOvr>
</p:sld>
</file>

<file path=ppt/theme/theme1.xml><?xml version="1.0" encoding="utf-8"?>
<a:theme xmlns:a="http://schemas.openxmlformats.org/drawingml/2006/main" name="GaDOE-PowerPoint-Template - Richard Wood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861535-7753-48C9-B868-0900BA82A391}"/>
</file>

<file path=customXml/itemProps2.xml><?xml version="1.0" encoding="utf-8"?>
<ds:datastoreItem xmlns:ds="http://schemas.openxmlformats.org/officeDocument/2006/customXml" ds:itemID="{759AC933-011D-45F1-B4B4-722E2E1CE80B}"/>
</file>

<file path=customXml/itemProps3.xml><?xml version="1.0" encoding="utf-8"?>
<ds:datastoreItem xmlns:ds="http://schemas.openxmlformats.org/officeDocument/2006/customXml" ds:itemID="{B967FA61-03E5-44D1-975D-6CE06B2052E9}"/>
</file>

<file path=docProps/app.xml><?xml version="1.0" encoding="utf-8"?>
<Properties xmlns="http://schemas.openxmlformats.org/officeDocument/2006/extended-properties" xmlns:vt="http://schemas.openxmlformats.org/officeDocument/2006/docPropsVTypes">
  <TotalTime>1142</TotalTime>
  <Words>7526</Words>
  <Application>Microsoft Office PowerPoint</Application>
  <PresentationFormat>On-screen Show (4:3)</PresentationFormat>
  <Paragraphs>1176</Paragraphs>
  <Slides>129</Slides>
  <Notes>66</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129</vt:i4>
      </vt:variant>
    </vt:vector>
  </HeadingPairs>
  <TitlesOfParts>
    <vt:vector size="143" baseType="lpstr">
      <vt:lpstr>ＭＳ Ｐゴシック</vt:lpstr>
      <vt:lpstr>Arial</vt:lpstr>
      <vt:lpstr>Arial Narrow</vt:lpstr>
      <vt:lpstr>Arial Rounded MT Bold</vt:lpstr>
      <vt:lpstr>Calibri</vt:lpstr>
      <vt:lpstr>Calibri Light</vt:lpstr>
      <vt:lpstr>Gotham-Book</vt:lpstr>
      <vt:lpstr>Gotham-BookItalic</vt:lpstr>
      <vt:lpstr>Helvetica</vt:lpstr>
      <vt:lpstr>National2</vt:lpstr>
      <vt:lpstr>Times New Roman</vt:lpstr>
      <vt:lpstr>Verdana</vt:lpstr>
      <vt:lpstr>Wingdings</vt:lpstr>
      <vt:lpstr>GaDOE-PowerPoint-Template - Richard Woods</vt:lpstr>
      <vt:lpstr>PowerPoint Presentation</vt:lpstr>
      <vt:lpstr>Webinar</vt:lpstr>
      <vt:lpstr>GOFAR</vt:lpstr>
      <vt:lpstr>GOFAR Highlights</vt:lpstr>
      <vt:lpstr>Formative Assessment Toolbox</vt:lpstr>
      <vt:lpstr>Item Formats</vt:lpstr>
      <vt:lpstr>GOFAR State Developed Assessments</vt:lpstr>
      <vt:lpstr> Example of Extended Response Item ELA—Grades 9 – 10 </vt:lpstr>
      <vt:lpstr>Example of Extended Response Item  Math—Advanced Algebra</vt:lpstr>
      <vt:lpstr>Example of Rubric Mathematics—Grade 5</vt:lpstr>
      <vt:lpstr>Exemplar Papers</vt:lpstr>
      <vt:lpstr>Exemplar Paper Mathematics—Grade 5</vt:lpstr>
      <vt:lpstr>Student Anchor Papers</vt:lpstr>
      <vt:lpstr>PowerPoint Presentation</vt:lpstr>
      <vt:lpstr>PowerPoint Presentation</vt:lpstr>
      <vt:lpstr>GOFAR Access for District,  School and Teacher</vt:lpstr>
      <vt:lpstr>GOFAR Main Window</vt:lpstr>
      <vt:lpstr>GOFAR Teacher Dashboard</vt:lpstr>
      <vt:lpstr>PowerPoint Presentation</vt:lpstr>
      <vt:lpstr>Viewing the Metadata in  the Item Bank</vt:lpstr>
      <vt:lpstr>Viewing a Test Item</vt:lpstr>
      <vt:lpstr>Preview a Selected Response Test Item</vt:lpstr>
      <vt:lpstr>Preview a Constructed Response Test Item</vt:lpstr>
      <vt:lpstr>Preview a Constructed Response Item (cont’d)</vt:lpstr>
      <vt:lpstr>View Exemplar File</vt:lpstr>
      <vt:lpstr>Math Question Preview Item</vt:lpstr>
      <vt:lpstr>GOFAR Test Creation Options</vt:lpstr>
      <vt:lpstr>PowerPoint Presentation</vt:lpstr>
      <vt:lpstr>Using Filters to Create a Test</vt:lpstr>
      <vt:lpstr>Creating a New Test using Filters</vt:lpstr>
      <vt:lpstr>Test Creation –  Test Detail</vt:lpstr>
      <vt:lpstr>Test Creation –  Test Attributes</vt:lpstr>
      <vt:lpstr>Test Creation Test Detail Tab Creation Options</vt:lpstr>
      <vt:lpstr>Test Creation Test Score (Range) Definition</vt:lpstr>
      <vt:lpstr>Test Creation Test Score (Range) Definition</vt:lpstr>
      <vt:lpstr>Test Creation - Assessment and Cart Assessment Items</vt:lpstr>
      <vt:lpstr>PowerPoint Presentation</vt:lpstr>
      <vt:lpstr>Creating a New Test  using the Cart</vt:lpstr>
      <vt:lpstr>Working in the Cart Window</vt:lpstr>
      <vt:lpstr>Preview the Test</vt:lpstr>
      <vt:lpstr>Push to Test Administration</vt:lpstr>
      <vt:lpstr>Navigating through the Test</vt:lpstr>
      <vt:lpstr>PowerPoint Presentation</vt:lpstr>
      <vt:lpstr>About Test Administration</vt:lpstr>
      <vt:lpstr>Assigning a Test to Students</vt:lpstr>
      <vt:lpstr>Assigning a Test to Students (cont’d)</vt:lpstr>
      <vt:lpstr>Assigning a Test to Students (cont’d)</vt:lpstr>
      <vt:lpstr>PowerPoint Presentation</vt:lpstr>
      <vt:lpstr>PowerPoint Presentation</vt:lpstr>
      <vt:lpstr>PowerPoint Presentation</vt:lpstr>
      <vt:lpstr>Landing Page</vt:lpstr>
      <vt:lpstr>Create an Item</vt:lpstr>
      <vt:lpstr>Item Detail Screen</vt:lpstr>
      <vt:lpstr>Item Authoring Screen</vt:lpstr>
      <vt:lpstr>Item Preview Screen</vt:lpstr>
      <vt:lpstr>Item Bank</vt:lpstr>
      <vt:lpstr>Preview Item</vt:lpstr>
      <vt:lpstr>Add Items to Test</vt:lpstr>
      <vt:lpstr>Assign Test</vt:lpstr>
      <vt:lpstr>PowerPoint Presentation</vt:lpstr>
      <vt:lpstr>Manage Assigned Tests</vt:lpstr>
      <vt:lpstr>Manage Assigned Tests (cont’d)</vt:lpstr>
      <vt:lpstr>Test Scoring</vt:lpstr>
      <vt:lpstr>Test Scoring (cont’d)</vt:lpstr>
      <vt:lpstr>Test Scoring (cont’d)</vt:lpstr>
      <vt:lpstr>Scoring Constructed Response Tests</vt:lpstr>
      <vt:lpstr>Scoring Constructed Response Tests (cont’d)</vt:lpstr>
      <vt:lpstr>Scoring Constructed Response Tests (cont’d)</vt:lpstr>
      <vt:lpstr>Scoring Constructed Response Tests (cont’d)</vt:lpstr>
      <vt:lpstr>PowerPoint Presentation</vt:lpstr>
      <vt:lpstr>District Administration</vt:lpstr>
      <vt:lpstr>District Administration contd.</vt:lpstr>
      <vt:lpstr>District Administration contd.</vt:lpstr>
      <vt:lpstr>PowerPoint Presentation</vt:lpstr>
      <vt:lpstr>Assessment Proficiency Reports</vt:lpstr>
      <vt:lpstr>Assessment Proficiency Reports (District View)</vt:lpstr>
      <vt:lpstr>Assessment Proficiency Reports (Teacher View)</vt:lpstr>
      <vt:lpstr>Assessment Proficiency Reports (cont’d)</vt:lpstr>
      <vt:lpstr>Assessment Proficiency Reports (cont’d)</vt:lpstr>
      <vt:lpstr>Understanding the Information in the Assessment Proficiency Reports</vt:lpstr>
      <vt:lpstr>Viewing the Student Proficiency Reports</vt:lpstr>
      <vt:lpstr>View Assessment Proficiency Report by Domain</vt:lpstr>
      <vt:lpstr>View Student Proficiency Report by Domain</vt:lpstr>
      <vt:lpstr>PowerPoint Presentation</vt:lpstr>
      <vt:lpstr>GOFAR Student Dashboard</vt:lpstr>
      <vt:lpstr>Student Access to GOFAR</vt:lpstr>
      <vt:lpstr>Teacher Assigns Test to a Student</vt:lpstr>
      <vt:lpstr>Student Takes Teacher Assigned Assessment Test</vt:lpstr>
      <vt:lpstr>Student Assigned Test Results</vt:lpstr>
      <vt:lpstr>Taking an Assigned Constructed Response Test</vt:lpstr>
      <vt:lpstr>Redelivery Resources</vt:lpstr>
      <vt:lpstr>Let’s Talk about GA FIP Blended Model of Professional Learning</vt:lpstr>
      <vt:lpstr>Today’s Topics  GA FIP Online Learning</vt:lpstr>
      <vt:lpstr>PowerPoint Presentation</vt:lpstr>
      <vt:lpstr>Formative Instructional Practices Defined It is not the instrument that is formative; it is the use of the information gathered. (Chappuis, 2009) </vt:lpstr>
      <vt:lpstr>The most important question to ask before deciding the type of formative assessment to use is:  How will the results be used?</vt:lpstr>
      <vt:lpstr>Dylan Wiliam’s final comment… http://www.dylanwiliamcenter.com/webinars/ </vt:lpstr>
      <vt:lpstr>Goals of GA FIP Online Professional Learning</vt:lpstr>
      <vt:lpstr>PowerPoint Presentation</vt:lpstr>
      <vt:lpstr>PowerPoint Presentation</vt:lpstr>
      <vt:lpstr> FIP Foundations Courses (Begin with the 5 core courses and take them in sequence)  </vt:lpstr>
      <vt:lpstr>Example of FIP Content from: Clear Learning Targets  </vt:lpstr>
      <vt:lpstr>FIP, the Formative Item Bank (FIB) or GOFAR could be used to gather information about student learning for this standard </vt:lpstr>
      <vt:lpstr>PowerPoint Presentation</vt:lpstr>
      <vt:lpstr>Creating Clear Learning Targets and Reaching Every Student Course Series</vt:lpstr>
      <vt:lpstr>Designing Sound Assessment Course Series</vt:lpstr>
      <vt:lpstr>Downloadable PLC Facilitation Guides and Participant Handouts for FIP Courses</vt:lpstr>
      <vt:lpstr>PowerPoint Presentation</vt:lpstr>
      <vt:lpstr>Key Points about Accessing FIP courses in the SLDS and FIP Portal</vt:lpstr>
      <vt:lpstr>Note: Requires a unique district or school access code  http://www.gadoe.org/Curriculum-Instruction-and-Assessment/Assessment/Pages/GeorgiaFIP.aspx </vt:lpstr>
      <vt:lpstr>Where are my district and school FIP Access Codes?  Unique FIP codes are in the GaDOE Portal Account of the district’s Test Coordinator who has the appropriate security access with GaDOE.</vt:lpstr>
      <vt:lpstr>Two Types of FIP Access Codes  (FIP portal populates when accounts are created with the appropriate role-based access code and the educator’s district email address)</vt:lpstr>
      <vt:lpstr>PowerPoint Presentation</vt:lpstr>
      <vt:lpstr>PSC Professional Learning Rule 505-2-.36 for Certificate Renewal</vt:lpstr>
      <vt:lpstr>PowerPoint Presentation</vt:lpstr>
      <vt:lpstr>PowerPoint Presentation</vt:lpstr>
      <vt:lpstr>PowerPoint Presentation</vt:lpstr>
      <vt:lpstr>PowerPoint Presentation</vt:lpstr>
      <vt:lpstr>2017-2018  FIP Teacher Survey Results</vt:lpstr>
      <vt:lpstr>2017-2018 FIP Teacher Feedback Survey (10 Questions)</vt:lpstr>
      <vt:lpstr>Teacher Participation in 2017-2018 FIP Feedback Survey N = 460 </vt:lpstr>
      <vt:lpstr>PowerPoint Presentation</vt:lpstr>
      <vt:lpstr>   2017-2018 Teacher Survey about FIP   Q5:  Please rate your perception of the usefulness of the content in Georgia FIP to your classroom work with students. *  </vt:lpstr>
      <vt:lpstr>Sample Teacher Comments Q5 </vt:lpstr>
      <vt:lpstr>Sample Teacher Comments Q5 </vt:lpstr>
      <vt:lpstr> Q7:  Please list any changes that you've made in your work that is a direct result of participating in Georgia FIP professional learning. If you have not made any changes to your teaching practice, write N/A. * </vt:lpstr>
      <vt:lpstr>Q7:  Please list any changes that you've made in your work that is a direct result of participating in Georgia FIP professional learning. If you have not made any changes to your teaching practice, write N/A.  </vt:lpstr>
      <vt:lpstr>Contact Information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Joseph Blessing</cp:lastModifiedBy>
  <cp:revision>26</cp:revision>
  <dcterms:modified xsi:type="dcterms:W3CDTF">2018-08-14T17:12:01Z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