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1" r:id="rId3"/>
    <p:sldId id="313" r:id="rId4"/>
    <p:sldId id="314" r:id="rId5"/>
    <p:sldId id="299" r:id="rId6"/>
    <p:sldId id="316" r:id="rId7"/>
    <p:sldId id="317" r:id="rId8"/>
    <p:sldId id="353" r:id="rId9"/>
    <p:sldId id="275" r:id="rId10"/>
    <p:sldId id="329" r:id="rId11"/>
    <p:sldId id="355" r:id="rId12"/>
    <p:sldId id="356" r:id="rId13"/>
    <p:sldId id="330" r:id="rId14"/>
    <p:sldId id="347" r:id="rId15"/>
    <p:sldId id="346" r:id="rId16"/>
    <p:sldId id="348" r:id="rId17"/>
    <p:sldId id="349" r:id="rId18"/>
    <p:sldId id="350" r:id="rId19"/>
    <p:sldId id="306" r:id="rId20"/>
    <p:sldId id="354" r:id="rId21"/>
    <p:sldId id="342" r:id="rId22"/>
    <p:sldId id="343" r:id="rId23"/>
    <p:sldId id="331" r:id="rId24"/>
    <p:sldId id="319" r:id="rId25"/>
    <p:sldId id="320" r:id="rId26"/>
    <p:sldId id="321" r:id="rId27"/>
    <p:sldId id="323" r:id="rId28"/>
    <p:sldId id="324" r:id="rId29"/>
    <p:sldId id="325" r:id="rId30"/>
    <p:sldId id="326" r:id="rId31"/>
    <p:sldId id="327" r:id="rId32"/>
    <p:sldId id="332" r:id="rId33"/>
    <p:sldId id="333" r:id="rId34"/>
    <p:sldId id="334" r:id="rId35"/>
    <p:sldId id="335" r:id="rId36"/>
    <p:sldId id="336" r:id="rId37"/>
    <p:sldId id="338" r:id="rId38"/>
    <p:sldId id="337" r:id="rId39"/>
    <p:sldId id="309" r:id="rId40"/>
    <p:sldId id="285" r:id="rId4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  <a:srgbClr val="FFFF99"/>
    <a:srgbClr val="920455"/>
    <a:srgbClr val="92043A"/>
    <a:srgbClr val="FFFFFF"/>
    <a:srgbClr val="E6B9B8"/>
    <a:srgbClr val="8EB4E3"/>
    <a:srgbClr val="D7E4BD"/>
    <a:srgbClr val="C6D9F1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47" autoAdjust="0"/>
  </p:normalViewPr>
  <p:slideViewPr>
    <p:cSldViewPr>
      <p:cViewPr varScale="1">
        <p:scale>
          <a:sx n="95" d="100"/>
          <a:sy n="95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994DE342-DBEE-4BD6-AFE7-D4EA81B186F6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DDEB648-D9C3-4AB0-8BD4-A418BFBE77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6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6F112C-0DF0-4F83-9A57-D287532DFEE0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BE04FE-6C10-429A-829D-8378356A6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74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16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SWD – ED -</a:t>
            </a:r>
            <a:r>
              <a:rPr lang="en-US" baseline="0" dirty="0" smtClean="0"/>
              <a:t> 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D3B98-E20B-4536-A97E-D92AB6844C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65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SWD – ED -</a:t>
            </a:r>
            <a:r>
              <a:rPr lang="en-US" baseline="0" dirty="0" smtClean="0"/>
              <a:t> 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D3B98-E20B-4536-A97E-D92AB6844C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65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SWD – ED -</a:t>
            </a:r>
            <a:r>
              <a:rPr lang="en-US" baseline="0" dirty="0" smtClean="0"/>
              <a:t> 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D3B98-E20B-4536-A97E-D92AB6844C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65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41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89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2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02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29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28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36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8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49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75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58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7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64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48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30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8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49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314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75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76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316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1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31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Most of us are very familiar with a commonly used application of percentiles – height and weight charts. When kids go to the doctor for their well visits, the doctor measures their height and weight and describes them in terms of percentiles. For example, a kid may be at the 75% percentile for height. That means that compared to kids his age, he is taller than 75% of them.</a:t>
            </a:r>
          </a:p>
          <a:p>
            <a:endParaRPr lang="en-US" dirty="0" smtClean="0"/>
          </a:p>
          <a:p>
            <a:r>
              <a:rPr lang="en-US" dirty="0" smtClean="0"/>
              <a:t>The same concept is used here to refer to academic growth. A student at the 75</a:t>
            </a:r>
            <a:r>
              <a:rPr lang="en-US" baseline="30000" dirty="0" smtClean="0"/>
              <a:t>th</a:t>
            </a:r>
            <a:r>
              <a:rPr lang="en-US" dirty="0" smtClean="0"/>
              <a:t> percentile grew more than 75% of his or her</a:t>
            </a:r>
            <a:r>
              <a:rPr lang="en-US" baseline="0" dirty="0" smtClean="0"/>
              <a:t> academic peers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3170CD-29E3-4567-BA9F-0BFCC6A500D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71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57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45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chart plots current SGPs on the X axis and prior year scale scores on the Y axis. </a:t>
            </a:r>
          </a:p>
          <a:p>
            <a:endParaRPr lang="en-US" dirty="0" smtClean="0"/>
          </a:p>
          <a:p>
            <a:r>
              <a:rPr lang="en-US" dirty="0" smtClean="0"/>
              <a:t>It shows that for every level of prior achievement, students demonstrate all levels of growth. In other words, no matter how a student scored on the CRCT one year, it is possible to grow at any rate the next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1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7E3CB-C23A-4365-BB7E-FAF4AF5ED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4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776BD-D8C4-4182-AFA3-9963467F78B8}" type="datetime1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3BF18-6C06-4B01-90B5-86DB07EFD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1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9B8C6-108E-4B66-A9CD-CEF3F4A2B373}" type="datetime1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DC596-F4E8-4C8E-A5F9-D120B6695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2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84D6-3475-4D9C-A04C-0D37A15D5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9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2B634-4F99-4436-A20C-A1A1647FBF0C}" type="datetime1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F4F2-2F1A-4355-85FA-31C3DCF33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1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0E77F-78FF-4FA9-8C09-66198C875B27}" type="datetime1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BA4AA-05B4-4D7A-9621-F03BC5504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4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EADC-4751-4D3B-A0FC-649535590BAB}" type="datetime1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6AA7-A74A-4E30-8B23-03138E7FA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7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7F3AB-5F26-41F3-B03A-6A7845CE81F8}" type="datetime1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C2E5-D68F-4CE0-908F-D964A08C1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8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FFF6-858E-422E-8CA6-29D9F641F47A}" type="datetime1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6944-660D-4B2D-9D60-5A16694F3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1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0D25-6B25-4B8F-A7B6-57A72B30656E}" type="datetime1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856E3-C038-4A83-A5DE-98625B963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5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AC4D1-A3A9-4A40-A6BC-389CF86AADD4}" type="datetime1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AF60E-21F3-4DFD-B134-3F678E794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8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GaDOE_PPT_bg_charcoal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F65AB0-2C83-4091-83D9-FE875099D327}" type="datetime1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0A3D0D-87DA-4EA4-9229-F61524BA5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mfincher@doe.k12.ga.u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timberlake@doe.k12.ga.u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dyArv7184Z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ctrTitle"/>
          </p:nvPr>
        </p:nvSpPr>
        <p:spPr>
          <a:xfrm>
            <a:off x="685800" y="1752599"/>
            <a:ext cx="7772400" cy="2209801"/>
          </a:xfrm>
        </p:spPr>
        <p:txBody>
          <a:bodyPr/>
          <a:lstStyle/>
          <a:p>
            <a:r>
              <a:rPr lang="en-US" dirty="0" smtClean="0"/>
              <a:t>Introduction to the Georgia Student Growth Model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524000"/>
          </a:xfrm>
        </p:spPr>
        <p:txBody>
          <a:bodyPr/>
          <a:lstStyle/>
          <a:p>
            <a:r>
              <a:rPr lang="en-US" dirty="0" smtClean="0"/>
              <a:t>Understanding and Using SGPs to Improve Student Performance</a:t>
            </a:r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E4EA77-34B6-4D7B-8625-F9218B5DB4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8175"/>
            <a:ext cx="827722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8175"/>
            <a:ext cx="827722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1200" y="2034956"/>
            <a:ext cx="2667000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2012 SGP = 1</a:t>
            </a:r>
          </a:p>
          <a:p>
            <a:r>
              <a:rPr lang="en-US" sz="1200" dirty="0" smtClean="0"/>
              <a:t>2011 4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Math Scale Score = 990</a:t>
            </a:r>
          </a:p>
          <a:p>
            <a:r>
              <a:rPr lang="en-US" sz="1200" dirty="0" smtClean="0"/>
              <a:t>2012 5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Math Scale Score = 847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00200" y="1843087"/>
            <a:ext cx="3048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5400" y="2034956"/>
            <a:ext cx="2667000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2012 SGP = 99</a:t>
            </a:r>
          </a:p>
          <a:p>
            <a:r>
              <a:rPr lang="en-US" sz="1200" dirty="0" smtClean="0"/>
              <a:t>2011 4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Math Scale Score = 990</a:t>
            </a:r>
          </a:p>
          <a:p>
            <a:r>
              <a:rPr lang="en-US" sz="1200" dirty="0" smtClean="0"/>
              <a:t>2012 5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Math Scale Score = 990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848600" y="1843087"/>
            <a:ext cx="3048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81200" y="5235356"/>
            <a:ext cx="2667000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2012 SGP = 1</a:t>
            </a:r>
          </a:p>
          <a:p>
            <a:r>
              <a:rPr lang="en-US" sz="1200" dirty="0" smtClean="0"/>
              <a:t>2011 4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Math Scale Score = 744</a:t>
            </a:r>
          </a:p>
          <a:p>
            <a:r>
              <a:rPr lang="en-US" sz="1200" dirty="0" smtClean="0"/>
              <a:t>2012 5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Math Scale Score = 734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600200" y="5043487"/>
            <a:ext cx="3048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05400" y="5235356"/>
            <a:ext cx="2667000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2012 SGP = 99</a:t>
            </a:r>
          </a:p>
          <a:p>
            <a:r>
              <a:rPr lang="en-US" sz="1200" dirty="0" smtClean="0"/>
              <a:t>2011 4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Math Scale Score = 744</a:t>
            </a:r>
          </a:p>
          <a:p>
            <a:r>
              <a:rPr lang="en-US" sz="1200" dirty="0" smtClean="0"/>
              <a:t>2012 5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Math Scale Score = 843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848600" y="5043487"/>
            <a:ext cx="3048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9430" y="158915"/>
            <a:ext cx="8277225" cy="338554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All students can demonstrate all levels of growth – regardless of their achievement level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353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8175"/>
            <a:ext cx="827722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10816" r="3381" b="11118"/>
          <a:stretch/>
        </p:blipFill>
        <p:spPr bwMode="auto">
          <a:xfrm>
            <a:off x="1298447" y="1294446"/>
            <a:ext cx="7132321" cy="473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430" y="158915"/>
            <a:ext cx="8277225" cy="338554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All students can demonstrate all levels of growth – regardless of their achievement level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1292423"/>
            <a:ext cx="2590800" cy="30777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Students with Disabilities (SWD)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0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8175"/>
            <a:ext cx="827722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7" t="14983" r="4187" b="10994"/>
          <a:stretch/>
        </p:blipFill>
        <p:spPr bwMode="auto">
          <a:xfrm>
            <a:off x="1438835" y="1524000"/>
            <a:ext cx="6925236" cy="449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430" y="158915"/>
            <a:ext cx="8277225" cy="338554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All students can demonstrate all levels of growth – regardless of their achievement level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1295400"/>
            <a:ext cx="2590800" cy="30777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Economically Disadvantaged (ED)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0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8175"/>
            <a:ext cx="827722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3" t="12324" r="4024" b="10772"/>
          <a:stretch/>
        </p:blipFill>
        <p:spPr bwMode="auto">
          <a:xfrm>
            <a:off x="1524000" y="1385887"/>
            <a:ext cx="6911790" cy="46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430" y="158915"/>
            <a:ext cx="8277225" cy="338554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All students can demonstrate all levels of growth – regardless of their achievement level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1295400"/>
            <a:ext cx="2590800" cy="307777"/>
          </a:xfrm>
          <a:prstGeom prst="rect">
            <a:avLst/>
          </a:prstGeom>
          <a:solidFill>
            <a:srgbClr val="92045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English Language Learners (ELL)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1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Achievement vs. Growth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800" dirty="0"/>
              <a:t>Achievement</a:t>
            </a:r>
          </a:p>
          <a:p>
            <a:pPr lvl="1"/>
            <a:r>
              <a:rPr lang="en-US" sz="2400" dirty="0"/>
              <a:t>How well students are meeting or exceeding state expectations</a:t>
            </a:r>
          </a:p>
          <a:p>
            <a:pPr lvl="1"/>
            <a:r>
              <a:rPr lang="en-US" sz="2400" dirty="0"/>
              <a:t>Snapshot look at student performance</a:t>
            </a:r>
          </a:p>
          <a:p>
            <a:r>
              <a:rPr lang="en-US" sz="2800" dirty="0"/>
              <a:t>Growth</a:t>
            </a:r>
            <a:endParaRPr lang="en-US" sz="2400" dirty="0"/>
          </a:p>
          <a:p>
            <a:pPr lvl="1"/>
            <a:r>
              <a:rPr lang="en-US" sz="2400" dirty="0"/>
              <a:t>How students are progressing from year to </a:t>
            </a:r>
            <a:r>
              <a:rPr lang="en-US" sz="2400" dirty="0" smtClean="0"/>
              <a:t>year</a:t>
            </a:r>
          </a:p>
          <a:p>
            <a:pPr lvl="1"/>
            <a:r>
              <a:rPr lang="en-US" sz="2400" dirty="0" smtClean="0"/>
              <a:t>Takes students’ starting points into consideration</a:t>
            </a:r>
            <a:endParaRPr lang="en-US" sz="2400" dirty="0"/>
          </a:p>
          <a:p>
            <a:r>
              <a:rPr lang="en-US" sz="2800" dirty="0"/>
              <a:t>GSGM ≠ gain score model</a:t>
            </a:r>
          </a:p>
          <a:p>
            <a:pPr lvl="1"/>
            <a:r>
              <a:rPr lang="en-US" sz="2400" dirty="0"/>
              <a:t>Georgia’s assessments are vertically aligned but not vertically </a:t>
            </a:r>
            <a:r>
              <a:rPr lang="en-US" sz="2400" dirty="0" smtClean="0"/>
              <a:t>scaled</a:t>
            </a:r>
          </a:p>
          <a:p>
            <a:r>
              <a:rPr lang="en-US" sz="2800" dirty="0" smtClean="0"/>
              <a:t>Growth is independent of proficiency cuts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995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Achievement vs.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7200" y="6340475"/>
            <a:ext cx="609600" cy="365125"/>
          </a:xfrm>
        </p:spPr>
        <p:txBody>
          <a:bodyPr/>
          <a:lstStyle/>
          <a:p>
            <a:pPr>
              <a:defRPr/>
            </a:pPr>
            <a:fld id="{DE4FBF71-BF92-41C1-ADFA-174C1E5795A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5" name="Straight Connector 4"/>
          <p:cNvCxnSpPr>
            <a:endCxn id="17414" idx="1"/>
          </p:cNvCxnSpPr>
          <p:nvPr/>
        </p:nvCxnSpPr>
        <p:spPr>
          <a:xfrm>
            <a:off x="5837238" y="2133600"/>
            <a:ext cx="0" cy="3543300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551238" y="3810000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5837238" y="54864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650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5837238" y="19812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950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50838" y="3589338"/>
            <a:ext cx="2667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Elmer</a:t>
            </a:r>
          </a:p>
          <a:p>
            <a:pPr algn="r" eaLnBrk="1" hangingPunct="1"/>
            <a:r>
              <a:rPr lang="en-US"/>
              <a:t>and his academic peers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60438" y="4376738"/>
          <a:ext cx="1981200" cy="138112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90600"/>
                <a:gridCol w="990600"/>
              </a:tblGrid>
              <a:tr h="91482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Grade Math</a:t>
                      </a:r>
                      <a:endParaRPr lang="en-US" sz="1800" dirty="0"/>
                    </a:p>
                  </a:txBody>
                  <a:tcPr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Grade Math</a:t>
                      </a:r>
                      <a:endParaRPr lang="en-US" sz="1800" dirty="0"/>
                    </a:p>
                  </a:txBody>
                  <a:tcPr marT="45741" marB="45741" anchor="ctr"/>
                </a:tc>
              </a:tr>
              <a:tr h="4663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810</a:t>
                      </a:r>
                      <a:endParaRPr lang="en-US" sz="1800" dirty="0"/>
                    </a:p>
                  </a:txBody>
                  <a:tcPr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825</a:t>
                      </a:r>
                      <a:endParaRPr lang="en-US" sz="1800" dirty="0"/>
                    </a:p>
                  </a:txBody>
                  <a:tcPr marT="45741" marB="45741" anchor="ctr"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3856038" y="37338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51438" y="3594100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51438" y="3886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51438" y="41148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51438" y="4419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51438" y="49530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51438" y="3276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51438" y="30480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151438" y="47244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81600" y="1600200"/>
            <a:ext cx="1706563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017838" y="39243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38" name="TextBox 23"/>
          <p:cNvSpPr txBox="1">
            <a:spLocks noChangeArrowheads="1"/>
          </p:cNvSpPr>
          <p:nvPr/>
        </p:nvSpPr>
        <p:spPr bwMode="auto">
          <a:xfrm>
            <a:off x="6575425" y="3516313"/>
            <a:ext cx="2111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Elmer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454650" y="3670300"/>
            <a:ext cx="11207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675438" y="3924300"/>
          <a:ext cx="1981200" cy="110648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90600"/>
                <a:gridCol w="990600"/>
              </a:tblGrid>
              <a:tr h="6402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Scale Score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SGP</a:t>
                      </a:r>
                      <a:endParaRPr lang="en-US" sz="1800" dirty="0"/>
                    </a:p>
                  </a:txBody>
                  <a:tcPr marT="45733" marB="45733" anchor="ctr"/>
                </a:tc>
              </a:tr>
              <a:tr h="4662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810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62</a:t>
                      </a:r>
                      <a:endParaRPr lang="en-US" sz="1800" dirty="0"/>
                    </a:p>
                  </a:txBody>
                  <a:tcPr marT="45733" marB="45733" anchor="ctr"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484438" y="1600200"/>
            <a:ext cx="1447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957888" y="3048000"/>
            <a:ext cx="4429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957888" y="3810000"/>
            <a:ext cx="4429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42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9808 L 0 0.20217 L 0 0.09946 L 0 -0.07194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9808 L 0 0.20217 L 0 0.09946 L 0 -0.07194 " pathEditMode="relative" ptsTypes="AAAAA">
                                      <p:cBhvr>
                                        <p:cTn id="1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Transitioning to New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happens to SGPs when we transition to Georgia Milestones?</a:t>
            </a:r>
          </a:p>
          <a:p>
            <a:pPr lvl="1"/>
            <a:r>
              <a:rPr lang="en-US" sz="2400" dirty="0" smtClean="0"/>
              <a:t>SGPs will continue to be calculated without interruption</a:t>
            </a:r>
          </a:p>
          <a:p>
            <a:pPr lvl="1"/>
            <a:r>
              <a:rPr lang="en-US" sz="2400" dirty="0" smtClean="0"/>
              <a:t>Until we have enough years of implementation, baselines, targets and projections will be delayed</a:t>
            </a:r>
          </a:p>
          <a:p>
            <a:r>
              <a:rPr lang="en-US" sz="2800" dirty="0" smtClean="0"/>
              <a:t>CRCT/EOCT scores will be used as priors for new Milestones scores until they can be phased out</a:t>
            </a:r>
          </a:p>
          <a:p>
            <a:r>
              <a:rPr lang="en-US" sz="2800" dirty="0" smtClean="0"/>
              <a:t>Will SGPs go down as a result of the increased rigor of Georgia Milestones?</a:t>
            </a:r>
          </a:p>
          <a:p>
            <a:pPr lvl="1"/>
            <a:r>
              <a:rPr lang="en-US" sz="2400" dirty="0" smtClean="0"/>
              <a:t>No because…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Transitioning to New Assessments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cxnSp>
        <p:nvCxnSpPr>
          <p:cNvPr id="6" name="Straight Connector 5"/>
          <p:cNvCxnSpPr>
            <a:endCxn id="8" idx="1"/>
          </p:cNvCxnSpPr>
          <p:nvPr/>
        </p:nvCxnSpPr>
        <p:spPr>
          <a:xfrm>
            <a:off x="5715000" y="2057400"/>
            <a:ext cx="0" cy="3543300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29000" y="3733800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5410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1905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351258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Daisy</a:t>
            </a:r>
          </a:p>
          <a:p>
            <a:pPr algn="r"/>
            <a:r>
              <a:rPr lang="en-US" dirty="0" smtClean="0"/>
              <a:t>and her academic peers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793745"/>
              </p:ext>
            </p:extLst>
          </p:nvPr>
        </p:nvGraphicFramePr>
        <p:xfrm>
          <a:off x="838200" y="4300855"/>
          <a:ext cx="1981200" cy="138049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90600"/>
                <a:gridCol w="990600"/>
              </a:tblGrid>
              <a:tr h="4660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Grade Math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Grade Math</a:t>
                      </a:r>
                      <a:endParaRPr lang="en-US" dirty="0"/>
                    </a:p>
                  </a:txBody>
                  <a:tcPr anchor="ctr"/>
                </a:tc>
              </a:tr>
              <a:tr h="4660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3733800" y="3657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029200" y="3518600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15000" y="32004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36576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029200" y="38100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29200" y="4038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29200" y="43434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29200" y="48768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029200" y="32004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29200" y="29718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29200" y="4648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800600" y="1524000"/>
            <a:ext cx="25908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Math I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895600" y="38481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52937" y="3374858"/>
            <a:ext cx="211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Daisy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5331995" y="3594800"/>
            <a:ext cx="11209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820718"/>
              </p:ext>
            </p:extLst>
          </p:nvPr>
        </p:nvGraphicFramePr>
        <p:xfrm>
          <a:off x="6553200" y="3848100"/>
          <a:ext cx="1981200" cy="110617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90600"/>
                <a:gridCol w="990600"/>
              </a:tblGrid>
              <a:tr h="4660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Scale Score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SGP</a:t>
                      </a:r>
                      <a:endParaRPr lang="en-US" dirty="0"/>
                    </a:p>
                  </a:txBody>
                  <a:tcPr anchor="ctr"/>
                </a:tc>
              </a:tr>
              <a:tr h="4660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2362200" y="1524000"/>
            <a:ext cx="1447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8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Transitioning to New Assessments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cxnSp>
        <p:nvCxnSpPr>
          <p:cNvPr id="6" name="Straight Connector 5"/>
          <p:cNvCxnSpPr>
            <a:endCxn id="8" idx="1"/>
          </p:cNvCxnSpPr>
          <p:nvPr/>
        </p:nvCxnSpPr>
        <p:spPr>
          <a:xfrm>
            <a:off x="5715000" y="2057400"/>
            <a:ext cx="0" cy="3543300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29000" y="3733800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5410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1905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351258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Daisy</a:t>
            </a:r>
          </a:p>
          <a:p>
            <a:pPr algn="r"/>
            <a:r>
              <a:rPr lang="en-US" dirty="0" smtClean="0"/>
              <a:t>and her academic peers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102491"/>
              </p:ext>
            </p:extLst>
          </p:nvPr>
        </p:nvGraphicFramePr>
        <p:xfrm>
          <a:off x="838200" y="4300855"/>
          <a:ext cx="1981200" cy="138049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90600"/>
                <a:gridCol w="990600"/>
              </a:tblGrid>
              <a:tr h="4660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Grade Math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Grade Math</a:t>
                      </a:r>
                      <a:endParaRPr lang="en-US" dirty="0"/>
                    </a:p>
                  </a:txBody>
                  <a:tcPr anchor="ctr"/>
                </a:tc>
              </a:tr>
              <a:tr h="4660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3733800" y="3810000"/>
            <a:ext cx="1219200" cy="31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029200" y="4052000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15000" y="32004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36576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029200" y="43434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29200" y="45720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29200" y="48768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29200" y="5410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029200" y="37338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29200" y="3505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29200" y="5181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800600" y="1524000"/>
            <a:ext cx="25908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Coordinate Algebra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895600" y="38481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52937" y="3908258"/>
            <a:ext cx="211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Daisy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5331995" y="4128200"/>
            <a:ext cx="11209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735513"/>
              </p:ext>
            </p:extLst>
          </p:nvPr>
        </p:nvGraphicFramePr>
        <p:xfrm>
          <a:off x="6553200" y="4381500"/>
          <a:ext cx="1981200" cy="110617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90600"/>
                <a:gridCol w="990600"/>
              </a:tblGrid>
              <a:tr h="4660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Scale Score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SGP</a:t>
                      </a:r>
                      <a:endParaRPr lang="en-US" dirty="0"/>
                    </a:p>
                  </a:txBody>
                  <a:tcPr anchor="ctr"/>
                </a:tc>
              </a:tr>
              <a:tr h="4660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2362200" y="1524000"/>
            <a:ext cx="1447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EOCT Test Progressions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 EOCTs, both prior achievement and test sequence (including year taken) must be considered.</a:t>
            </a:r>
          </a:p>
          <a:p>
            <a:r>
              <a:rPr lang="en-US" sz="2400" dirty="0" smtClean="0"/>
              <a:t>While most EOCT students will receive SGPs, those participating in uncommon sequences (small N) will not receive SGPs</a:t>
            </a:r>
          </a:p>
          <a:p>
            <a:r>
              <a:rPr lang="en-US" sz="2400" dirty="0" smtClean="0"/>
              <a:t>Most common sequences:</a:t>
            </a:r>
          </a:p>
          <a:p>
            <a:pPr lvl="1"/>
            <a:r>
              <a:rPr lang="en-US" sz="2000" dirty="0" smtClean="0"/>
              <a:t>ELA: CRCT reading/ELA →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Lit </a:t>
            </a:r>
            <a:r>
              <a:rPr lang="en-US" sz="2000" dirty="0"/>
              <a:t>→ </a:t>
            </a:r>
            <a:r>
              <a:rPr lang="en-US" sz="2000" dirty="0" smtClean="0"/>
              <a:t>American Lit</a:t>
            </a:r>
          </a:p>
          <a:p>
            <a:pPr lvl="1"/>
            <a:r>
              <a:rPr lang="en-US" sz="2000" dirty="0" smtClean="0"/>
              <a:t>Math: CRCT math </a:t>
            </a:r>
            <a:r>
              <a:rPr lang="en-US" sz="2000" dirty="0"/>
              <a:t>→ </a:t>
            </a:r>
            <a:r>
              <a:rPr lang="en-US" sz="2000" dirty="0" smtClean="0"/>
              <a:t>Coordinate Algebra </a:t>
            </a:r>
            <a:r>
              <a:rPr lang="en-US" sz="2000" dirty="0"/>
              <a:t>→ </a:t>
            </a:r>
            <a:r>
              <a:rPr lang="en-US" sz="2000" dirty="0" smtClean="0"/>
              <a:t>Analytic Geometry</a:t>
            </a:r>
          </a:p>
          <a:p>
            <a:pPr lvl="1"/>
            <a:r>
              <a:rPr lang="en-US" sz="2000" dirty="0" smtClean="0"/>
              <a:t>Science: CRCT science → Physical Science/Biology → Biology/Physical Science</a:t>
            </a:r>
          </a:p>
          <a:p>
            <a:pPr lvl="1"/>
            <a:r>
              <a:rPr lang="en-US" sz="2000" dirty="0" smtClean="0"/>
              <a:t>Social Studies: CRCT social </a:t>
            </a:r>
            <a:r>
              <a:rPr lang="en-US" sz="2000" dirty="0"/>
              <a:t>studies </a:t>
            </a:r>
            <a:r>
              <a:rPr lang="en-US" sz="2000" dirty="0" smtClean="0"/>
              <a:t>→ </a:t>
            </a:r>
            <a:r>
              <a:rPr lang="en-US" sz="2000" dirty="0"/>
              <a:t>US </a:t>
            </a:r>
            <a:r>
              <a:rPr lang="en-US" sz="2000" dirty="0" smtClean="0"/>
              <a:t>History </a:t>
            </a:r>
            <a:r>
              <a:rPr lang="en-US" sz="2000" dirty="0"/>
              <a:t>→ </a:t>
            </a:r>
            <a:r>
              <a:rPr lang="en-US" sz="2000" dirty="0" smtClean="0"/>
              <a:t>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focus on student growth?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 smtClean="0"/>
              <a:t>Previously, we have focused on </a:t>
            </a:r>
            <a:r>
              <a:rPr lang="en-US" sz="2400" u="sng" dirty="0" smtClean="0"/>
              <a:t>status</a:t>
            </a:r>
            <a:r>
              <a:rPr lang="en-US" sz="2400" dirty="0" smtClean="0"/>
              <a:t>…</a:t>
            </a:r>
            <a:endParaRPr lang="en-US" sz="2000" dirty="0" smtClean="0"/>
          </a:p>
          <a:p>
            <a:pPr lvl="1"/>
            <a:r>
              <a:rPr lang="en-US" sz="2000" dirty="0" smtClean="0"/>
              <a:t>What percentage of students met state expectations?</a:t>
            </a:r>
          </a:p>
          <a:p>
            <a:pPr lvl="1"/>
            <a:r>
              <a:rPr lang="en-US" sz="2000" dirty="0" smtClean="0"/>
              <a:t>Did more students meet expectations this year compared to last year?</a:t>
            </a:r>
          </a:p>
          <a:p>
            <a:r>
              <a:rPr lang="en-US" sz="2400" dirty="0" smtClean="0"/>
              <a:t>Now, we can incorporate </a:t>
            </a:r>
            <a:r>
              <a:rPr lang="en-US" sz="2400" u="sng" dirty="0" smtClean="0"/>
              <a:t>growth</a:t>
            </a:r>
            <a:r>
              <a:rPr lang="en-US" sz="2400" dirty="0" smtClean="0"/>
              <a:t>…</a:t>
            </a:r>
            <a:endParaRPr lang="en-US" sz="2400" dirty="0"/>
          </a:p>
          <a:p>
            <a:pPr lvl="1"/>
            <a:r>
              <a:rPr lang="en-US" sz="2000" dirty="0" smtClean="0"/>
              <a:t>Did </a:t>
            </a:r>
            <a:r>
              <a:rPr lang="en-US" sz="2000" dirty="0"/>
              <a:t>this student grow </a:t>
            </a:r>
            <a:r>
              <a:rPr lang="en-US" sz="2000" dirty="0" smtClean="0"/>
              <a:t>more or less than academically-similar </a:t>
            </a:r>
            <a:r>
              <a:rPr lang="en-US" sz="2000" dirty="0"/>
              <a:t>students?</a:t>
            </a:r>
          </a:p>
          <a:p>
            <a:pPr lvl="2"/>
            <a:r>
              <a:rPr lang="en-US" sz="1600" dirty="0"/>
              <a:t>How much progress has a student made, taking their starting point into consideration?</a:t>
            </a:r>
          </a:p>
          <a:p>
            <a:pPr lvl="1"/>
            <a:r>
              <a:rPr lang="en-US" sz="2000" dirty="0" smtClean="0"/>
              <a:t>Are </a:t>
            </a:r>
            <a:r>
              <a:rPr lang="en-US" sz="2000" dirty="0"/>
              <a:t>students growing as much in math as in reading</a:t>
            </a:r>
            <a:r>
              <a:rPr lang="en-US" sz="2000" dirty="0" smtClean="0"/>
              <a:t>? </a:t>
            </a:r>
          </a:p>
          <a:p>
            <a:pPr lvl="1"/>
            <a:r>
              <a:rPr lang="en-US" sz="2000" dirty="0" smtClean="0"/>
              <a:t>Are </a:t>
            </a:r>
            <a:r>
              <a:rPr lang="en-US" sz="2000" dirty="0"/>
              <a:t>students on track to </a:t>
            </a:r>
            <a:r>
              <a:rPr lang="en-US" sz="2000" dirty="0" smtClean="0"/>
              <a:t>reach or exceed proficiency?</a:t>
            </a:r>
          </a:p>
          <a:p>
            <a:r>
              <a:rPr lang="en-US" sz="2400" dirty="0" smtClean="0"/>
              <a:t>The GSGM provides </a:t>
            </a:r>
            <a:r>
              <a:rPr lang="en-US" sz="2400" dirty="0"/>
              <a:t>student-level diagnostic information, </a:t>
            </a:r>
            <a:r>
              <a:rPr lang="en-US" sz="2400" dirty="0" smtClean="0"/>
              <a:t>supports teaching and learning, enhances accountability (CCRPI), and serves as one of multiple indicators of educator effectiveness (TKES and LKES).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2DB8C-08DD-47B3-84BD-CA07A1C26B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Cohort- and Baseline-Referenced SGPs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 smtClean="0"/>
              <a:t>Cohort-referenced SGPs</a:t>
            </a:r>
          </a:p>
          <a:p>
            <a:pPr lvl="1"/>
            <a:r>
              <a:rPr lang="en-US" sz="2000" dirty="0" smtClean="0"/>
              <a:t>A student’s growth is relative to academically-similar students in the state that year</a:t>
            </a:r>
          </a:p>
          <a:p>
            <a:pPr lvl="1"/>
            <a:r>
              <a:rPr lang="en-US" sz="2000" dirty="0" smtClean="0"/>
              <a:t>Student and school growth is relative to the state</a:t>
            </a:r>
          </a:p>
          <a:p>
            <a:pPr lvl="1"/>
            <a:r>
              <a:rPr lang="en-US" sz="2000" dirty="0" smtClean="0"/>
              <a:t>Can continue to be reported during an assessment transition</a:t>
            </a:r>
          </a:p>
          <a:p>
            <a:r>
              <a:rPr lang="en-US" sz="2400" dirty="0" smtClean="0"/>
              <a:t>Baseline-reference SGPs</a:t>
            </a:r>
          </a:p>
          <a:p>
            <a:pPr lvl="1"/>
            <a:r>
              <a:rPr lang="en-US" sz="2000" dirty="0" smtClean="0"/>
              <a:t>A baseline is used as a reference point so change in statewide growth can be used from year to year</a:t>
            </a:r>
          </a:p>
          <a:p>
            <a:pPr lvl="1"/>
            <a:r>
              <a:rPr lang="en-US" sz="2000" dirty="0" smtClean="0"/>
              <a:t>A student’s growth is relative to academically-similar students from the baseline</a:t>
            </a:r>
          </a:p>
          <a:p>
            <a:pPr lvl="1"/>
            <a:r>
              <a:rPr lang="en-US" sz="2000" dirty="0" smtClean="0"/>
              <a:t>All students can demonstrate lower or higher growth than students in the baseline</a:t>
            </a:r>
          </a:p>
          <a:p>
            <a:pPr lvl="1"/>
            <a:r>
              <a:rPr lang="en-US" sz="2000" dirty="0" smtClean="0"/>
              <a:t>Cannot continue to be reported during an assessment transition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1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to Proficiency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600" dirty="0" smtClean="0"/>
              <a:t>How do we know if a student’s growth is enough to be on track to reach or exceed proficiency?</a:t>
            </a:r>
          </a:p>
          <a:p>
            <a:pPr lvl="1"/>
            <a:r>
              <a:rPr lang="en-US" sz="2200" dirty="0" smtClean="0"/>
              <a:t>SGPs analyze historical student assessment data to model how students perform on and grow in between assessments</a:t>
            </a:r>
          </a:p>
          <a:p>
            <a:pPr lvl="1"/>
            <a:r>
              <a:rPr lang="en-US" sz="2200" dirty="0" smtClean="0"/>
              <a:t>This information is used to create growth projections and growth targets for each student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u="sng" dirty="0" smtClean="0"/>
              <a:t>growth projection </a:t>
            </a:r>
            <a:r>
              <a:rPr lang="en-US" sz="2200" dirty="0" smtClean="0"/>
              <a:t>tells us where on the assessment scale a student may score next year for all levels of possible growth (1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-99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percentile)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u="sng" dirty="0" smtClean="0"/>
              <a:t>growth target </a:t>
            </a:r>
            <a:r>
              <a:rPr lang="en-US" sz="2200" dirty="0" smtClean="0"/>
              <a:t>tells us, based on where students are now, how much they need to grow to reach or exceed proficiency in the future</a:t>
            </a:r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151EC-CD0C-4F51-86AC-1FFF745E205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3863823"/>
            <a:ext cx="7848600" cy="17749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2362200"/>
            <a:ext cx="7848600" cy="15016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1447800"/>
            <a:ext cx="78486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Projections and Targets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40C1B-2341-48C6-9E2C-602C8B3716C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685800" y="1447800"/>
            <a:ext cx="18288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dirty="0"/>
          </a:p>
          <a:p>
            <a:pPr algn="r" eaLnBrk="1" hangingPunct="1"/>
            <a:r>
              <a:rPr lang="en-US" dirty="0" smtClean="0"/>
              <a:t>Exceeds</a:t>
            </a:r>
            <a:endParaRPr lang="en-US" dirty="0"/>
          </a:p>
          <a:p>
            <a:pPr algn="ctr" eaLnBrk="1" hangingPunct="1"/>
            <a:endParaRPr lang="en-US" dirty="0"/>
          </a:p>
          <a:p>
            <a:pPr algn="ctr" eaLnBrk="1" hangingPunct="1"/>
            <a:endParaRPr lang="en-US" dirty="0"/>
          </a:p>
          <a:p>
            <a:pPr algn="ctr" eaLnBrk="1" hangingPunct="1"/>
            <a:endParaRPr lang="en-US" sz="1000" dirty="0"/>
          </a:p>
          <a:p>
            <a:pPr algn="ctr" eaLnBrk="1" hangingPunct="1"/>
            <a:endParaRPr lang="en-US" sz="1000" dirty="0"/>
          </a:p>
          <a:p>
            <a:pPr algn="r" eaLnBrk="1" hangingPunct="1"/>
            <a:r>
              <a:rPr lang="en-US" dirty="0"/>
              <a:t>Meets</a:t>
            </a:r>
          </a:p>
          <a:p>
            <a:pPr algn="ctr" eaLnBrk="1" hangingPunct="1"/>
            <a:endParaRPr lang="en-US" sz="1000" dirty="0"/>
          </a:p>
          <a:p>
            <a:pPr algn="ctr" eaLnBrk="1" hangingPunct="1"/>
            <a:endParaRPr lang="en-US" sz="1000" dirty="0" smtClean="0"/>
          </a:p>
          <a:p>
            <a:pPr algn="ctr" eaLnBrk="1" hangingPunct="1"/>
            <a:endParaRPr lang="en-US" sz="1000" dirty="0"/>
          </a:p>
          <a:p>
            <a:pPr algn="ctr" eaLnBrk="1" hangingPunct="1"/>
            <a:endParaRPr lang="en-US" sz="1000" dirty="0" smtClean="0"/>
          </a:p>
          <a:p>
            <a:pPr algn="ctr" eaLnBrk="1" hangingPunct="1"/>
            <a:endParaRPr lang="en-US" sz="1000" dirty="0"/>
          </a:p>
          <a:p>
            <a:pPr algn="ctr" eaLnBrk="1" hangingPunct="1"/>
            <a:endParaRPr lang="en-US" sz="1000" dirty="0"/>
          </a:p>
          <a:p>
            <a:pPr algn="ctr" eaLnBrk="1" hangingPunct="1"/>
            <a:endParaRPr lang="en-US" sz="500" dirty="0"/>
          </a:p>
          <a:p>
            <a:pPr algn="ctr" eaLnBrk="1" hangingPunct="1"/>
            <a:endParaRPr lang="en-US" sz="500" dirty="0"/>
          </a:p>
          <a:p>
            <a:pPr algn="ctr" eaLnBrk="1" hangingPunct="1"/>
            <a:endParaRPr lang="en-US" sz="500" dirty="0"/>
          </a:p>
          <a:p>
            <a:pPr algn="ctr" eaLnBrk="1" hangingPunct="1"/>
            <a:endParaRPr lang="en-US" sz="1000" dirty="0"/>
          </a:p>
          <a:p>
            <a:pPr algn="r" eaLnBrk="1" hangingPunct="1"/>
            <a:r>
              <a:rPr lang="en-US" dirty="0"/>
              <a:t>Does Not Meet</a:t>
            </a:r>
          </a:p>
          <a:p>
            <a:pPr algn="ctr" eaLnBrk="1" hangingPunct="1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90800" y="14478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" y="2362200"/>
            <a:ext cx="1905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" y="3863823"/>
            <a:ext cx="1905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67000" y="2362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90800" y="3863823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 rot="21424384">
            <a:off x="3959778" y="1905000"/>
            <a:ext cx="2525159" cy="1600200"/>
          </a:xfrm>
          <a:custGeom>
            <a:avLst/>
            <a:gdLst>
              <a:gd name="connsiteX0" fmla="*/ 0 w 2585155"/>
              <a:gd name="connsiteY0" fmla="*/ 2517422 h 2517422"/>
              <a:gd name="connsiteX1" fmla="*/ 2585155 w 2585155"/>
              <a:gd name="connsiteY1" fmla="*/ 0 h 2517422"/>
              <a:gd name="connsiteX2" fmla="*/ 2585155 w 2585155"/>
              <a:gd name="connsiteY2" fmla="*/ 1535289 h 2517422"/>
              <a:gd name="connsiteX3" fmla="*/ 0 w 2585155"/>
              <a:gd name="connsiteY3" fmla="*/ 2517422 h 251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55" h="2517422">
                <a:moveTo>
                  <a:pt x="0" y="2517422"/>
                </a:moveTo>
                <a:lnTo>
                  <a:pt x="2585155" y="0"/>
                </a:lnTo>
                <a:lnTo>
                  <a:pt x="2585155" y="1535289"/>
                </a:lnTo>
                <a:lnTo>
                  <a:pt x="0" y="2517422"/>
                </a:lnTo>
                <a:close/>
              </a:path>
            </a:pathLst>
          </a:custGeom>
          <a:solidFill>
            <a:srgbClr val="FFFF99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1447800"/>
            <a:ext cx="7848600" cy="41910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6" name="TextBox 20"/>
          <p:cNvSpPr txBox="1">
            <a:spLocks noChangeArrowheads="1"/>
          </p:cNvSpPr>
          <p:nvPr/>
        </p:nvSpPr>
        <p:spPr bwMode="auto">
          <a:xfrm>
            <a:off x="3581400" y="5715000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This Year                                            </a:t>
            </a:r>
            <a:r>
              <a:rPr lang="en-US" sz="1200" dirty="0" smtClean="0"/>
              <a:t>  Future</a:t>
            </a:r>
            <a:endParaRPr lang="en-US" sz="1200" dirty="0"/>
          </a:p>
        </p:txBody>
      </p:sp>
      <p:sp>
        <p:nvSpPr>
          <p:cNvPr id="30" name="Freeform 29"/>
          <p:cNvSpPr/>
          <p:nvPr/>
        </p:nvSpPr>
        <p:spPr>
          <a:xfrm rot="204421">
            <a:off x="3936482" y="3546987"/>
            <a:ext cx="2551196" cy="708096"/>
          </a:xfrm>
          <a:custGeom>
            <a:avLst/>
            <a:gdLst>
              <a:gd name="connsiteX0" fmla="*/ 0 w 2573867"/>
              <a:gd name="connsiteY0" fmla="*/ 112889 h 711200"/>
              <a:gd name="connsiteX1" fmla="*/ 2573867 w 2573867"/>
              <a:gd name="connsiteY1" fmla="*/ 0 h 711200"/>
              <a:gd name="connsiteX2" fmla="*/ 2573867 w 2573867"/>
              <a:gd name="connsiteY2" fmla="*/ 711200 h 711200"/>
              <a:gd name="connsiteX3" fmla="*/ 0 w 2573867"/>
              <a:gd name="connsiteY3" fmla="*/ 112889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3867" h="711200">
                <a:moveTo>
                  <a:pt x="0" y="112889"/>
                </a:moveTo>
                <a:lnTo>
                  <a:pt x="2573867" y="0"/>
                </a:lnTo>
                <a:lnTo>
                  <a:pt x="2573867" y="711200"/>
                </a:lnTo>
                <a:lnTo>
                  <a:pt x="0" y="112889"/>
                </a:lnTo>
                <a:close/>
              </a:path>
            </a:pathLst>
          </a:custGeom>
          <a:solidFill>
            <a:srgbClr val="E6B9B8">
              <a:alpha val="74902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Freeform 28"/>
          <p:cNvSpPr/>
          <p:nvPr/>
        </p:nvSpPr>
        <p:spPr>
          <a:xfrm rot="262620">
            <a:off x="3961008" y="2725606"/>
            <a:ext cx="2524735" cy="941883"/>
          </a:xfrm>
          <a:custGeom>
            <a:avLst/>
            <a:gdLst>
              <a:gd name="connsiteX0" fmla="*/ 0 w 2562578"/>
              <a:gd name="connsiteY0" fmla="*/ 959555 h 959555"/>
              <a:gd name="connsiteX1" fmla="*/ 2562578 w 2562578"/>
              <a:gd name="connsiteY1" fmla="*/ 0 h 959555"/>
              <a:gd name="connsiteX2" fmla="*/ 2562578 w 2562578"/>
              <a:gd name="connsiteY2" fmla="*/ 835377 h 959555"/>
              <a:gd name="connsiteX3" fmla="*/ 0 w 2562578"/>
              <a:gd name="connsiteY3" fmla="*/ 959555 h 9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578" h="959555">
                <a:moveTo>
                  <a:pt x="0" y="959555"/>
                </a:moveTo>
                <a:lnTo>
                  <a:pt x="2562578" y="0"/>
                </a:lnTo>
                <a:lnTo>
                  <a:pt x="2562578" y="835377"/>
                </a:lnTo>
                <a:lnTo>
                  <a:pt x="0" y="959555"/>
                </a:lnTo>
                <a:close/>
              </a:path>
            </a:pathLst>
          </a:custGeom>
          <a:solidFill>
            <a:srgbClr val="D7E4BD">
              <a:alpha val="74902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6471802" y="1841573"/>
            <a:ext cx="13135" cy="977827"/>
          </a:xfrm>
          <a:prstGeom prst="line">
            <a:avLst/>
          </a:prstGeom>
          <a:ln w="57150">
            <a:solidFill>
              <a:srgbClr val="FFFF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84937" y="2819400"/>
            <a:ext cx="7937" cy="82296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92874" y="3644900"/>
            <a:ext cx="7609" cy="69850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57737" y="1972713"/>
            <a:ext cx="685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High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05600" y="3140407"/>
            <a:ext cx="685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Typical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57737" y="4081463"/>
            <a:ext cx="6858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Low</a:t>
            </a:r>
          </a:p>
        </p:txBody>
      </p:sp>
      <p:sp>
        <p:nvSpPr>
          <p:cNvPr id="22" name="Oval 21"/>
          <p:cNvSpPr/>
          <p:nvPr/>
        </p:nvSpPr>
        <p:spPr>
          <a:xfrm>
            <a:off x="3929062" y="3505200"/>
            <a:ext cx="109538" cy="1095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484937" y="3863823"/>
            <a:ext cx="7540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15200" y="3733800"/>
            <a:ext cx="12192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 smtClean="0"/>
              <a:t>“Meets” Target</a:t>
            </a:r>
            <a:endParaRPr lang="en-US" sz="105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504228" y="2362200"/>
            <a:ext cx="7347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239000" y="2229433"/>
            <a:ext cx="12954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 smtClean="0"/>
              <a:t>“Exceeds” Target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543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29" grpId="0" animBg="1"/>
      <p:bldP spid="37" grpId="0"/>
      <p:bldP spid="38" grpId="0"/>
      <p:bldP spid="39" grpId="0"/>
      <p:bldP spid="31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Growth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dirty="0" smtClean="0"/>
              <a:t>Low (1-34), Typical (35-65), and High (66-99)</a:t>
            </a:r>
          </a:p>
          <a:p>
            <a:r>
              <a:rPr lang="en-US" sz="2800" dirty="0" smtClean="0"/>
              <a:t>Levels were set using information about the interaction between student growth and status-based achievement</a:t>
            </a:r>
          </a:p>
          <a:p>
            <a:pPr lvl="1"/>
            <a:r>
              <a:rPr lang="en-US" sz="2400" dirty="0" smtClean="0"/>
              <a:t>A student who demonstrates low growth generally will regress academically (i.e., not maintain his/her current level of achievement)</a:t>
            </a:r>
          </a:p>
          <a:p>
            <a:pPr lvl="1"/>
            <a:r>
              <a:rPr lang="en-US" sz="2400" dirty="0" smtClean="0"/>
              <a:t>A student who demonstrates typical growth generally will maintain or improve academically</a:t>
            </a:r>
          </a:p>
          <a:p>
            <a:pPr lvl="1"/>
            <a:r>
              <a:rPr lang="en-US" sz="2400" dirty="0" smtClean="0"/>
              <a:t>A student who demonstrates high growth generally will make greater improvement academically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CRCT SGP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1 (real data, fake names)</a:t>
            </a:r>
          </a:p>
          <a:p>
            <a:pPr lvl="1"/>
            <a:r>
              <a:rPr lang="en-US" dirty="0" smtClean="0"/>
              <a:t>Acme Middle </a:t>
            </a:r>
            <a:r>
              <a:rPr lang="en-US" dirty="0"/>
              <a:t>School</a:t>
            </a:r>
          </a:p>
          <a:p>
            <a:pPr lvl="2"/>
            <a:r>
              <a:rPr lang="en-US" dirty="0"/>
              <a:t>Only middle school in district</a:t>
            </a:r>
          </a:p>
          <a:p>
            <a:pPr lvl="2"/>
            <a:r>
              <a:rPr lang="en-US" dirty="0" smtClean="0"/>
              <a:t>Has 3 6</a:t>
            </a:r>
            <a:r>
              <a:rPr lang="en-US" baseline="30000" dirty="0" smtClean="0"/>
              <a:t>th</a:t>
            </a:r>
            <a:r>
              <a:rPr lang="en-US" dirty="0" smtClean="0"/>
              <a:t>-grade mathematics teachers</a:t>
            </a:r>
            <a:endParaRPr lang="en-US" dirty="0"/>
          </a:p>
          <a:p>
            <a:pPr lvl="1"/>
            <a:r>
              <a:rPr lang="en-US" dirty="0" smtClean="0"/>
              <a:t>Mr. W.E. Coyote</a:t>
            </a:r>
          </a:p>
          <a:p>
            <a:pPr lvl="2"/>
            <a:r>
              <a:rPr lang="en-US" dirty="0" smtClean="0"/>
              <a:t>Taught 6</a:t>
            </a:r>
            <a:r>
              <a:rPr lang="en-US" baseline="30000" dirty="0" smtClean="0"/>
              <a:t>th</a:t>
            </a:r>
            <a:r>
              <a:rPr lang="en-US" dirty="0" smtClean="0"/>
              <a:t> grade mathematics in 2012</a:t>
            </a:r>
          </a:p>
          <a:p>
            <a:pPr lvl="2"/>
            <a:r>
              <a:rPr lang="en-US" dirty="0" smtClean="0"/>
              <a:t>Taught 116 students in 5 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9225"/>
            <a:ext cx="5943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Mr. Coyote’s students do on the 6</a:t>
            </a:r>
            <a:r>
              <a:rPr lang="en-US" baseline="30000" dirty="0" smtClean="0"/>
              <a:t>th</a:t>
            </a:r>
            <a:r>
              <a:rPr lang="en-US" dirty="0" smtClean="0"/>
              <a:t> grade mathematics CRCT?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383261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12 scored Does Not Meet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1507148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85 scored Meets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462688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19 scored Exceeds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881446" y="2568977"/>
            <a:ext cx="180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90% of students (104 of 116) met the state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2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did these students grow?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5943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367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59 demonstrated </a:t>
            </a:r>
          </a:p>
          <a:p>
            <a:pPr algn="ctr"/>
            <a:r>
              <a:rPr lang="en-US" sz="1200" dirty="0" smtClean="0"/>
              <a:t>low growth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32 demonstrated typical growth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371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25 demonstrated </a:t>
            </a:r>
          </a:p>
          <a:p>
            <a:pPr algn="ctr"/>
            <a:r>
              <a:rPr lang="en-US" sz="1200" dirty="0" smtClean="0"/>
              <a:t>high growth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805246" y="2568977"/>
            <a:ext cx="1881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really – </a:t>
            </a:r>
            <a:endParaRPr lang="en-US" dirty="0"/>
          </a:p>
          <a:p>
            <a:r>
              <a:rPr lang="en-US" dirty="0" smtClean="0"/>
              <a:t>50% demonstrated low growth</a:t>
            </a:r>
          </a:p>
        </p:txBody>
      </p:sp>
    </p:spTree>
    <p:extLst>
      <p:ext uri="{BB962C8B-B14F-4D97-AF65-F5344CB8AC3E}">
        <p14:creationId xmlns:p14="http://schemas.microsoft.com/office/powerpoint/2010/main" val="11691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1925"/>
            <a:ext cx="5943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there a difference across Mr. Coyote’s classes?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7200" y="6400800"/>
            <a:ext cx="609600" cy="365125"/>
          </a:xfrm>
        </p:spPr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10000" y="1736725"/>
            <a:ext cx="533400" cy="14478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1736725"/>
            <a:ext cx="533400" cy="14478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05246" y="1707197"/>
            <a:ext cx="1881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Sections C and E have some students demonstrating high growth</a:t>
            </a:r>
          </a:p>
        </p:txBody>
      </p:sp>
      <p:sp>
        <p:nvSpPr>
          <p:cNvPr id="8" name="Oval 7"/>
          <p:cNvSpPr/>
          <p:nvPr/>
        </p:nvSpPr>
        <p:spPr>
          <a:xfrm>
            <a:off x="2895600" y="4175125"/>
            <a:ext cx="5334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00600" y="4175125"/>
            <a:ext cx="5334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05246" y="4145377"/>
            <a:ext cx="1881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Sections B and D have more students demonstrating low growth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1700" y="5867400"/>
            <a:ext cx="20955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Section E is particularly interesting </a:t>
            </a:r>
            <a:r>
              <a:rPr lang="en-US" sz="1400" smtClean="0"/>
              <a:t>– students either </a:t>
            </a:r>
            <a:r>
              <a:rPr lang="en-US" sz="1400" dirty="0" smtClean="0"/>
              <a:t>grew very little or a lot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81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there a difference across student performance levels?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5943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819400" y="3657600"/>
            <a:ext cx="5334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3505200"/>
            <a:ext cx="1570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Why did students who started the year below standards not grow much with this teacher?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7800" y="46101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67200" y="1524000"/>
            <a:ext cx="2590800" cy="20574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10400" y="2133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7600" y="1524000"/>
            <a:ext cx="15708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Why did these students grow more than other students with the same prior performance level?</a:t>
            </a:r>
          </a:p>
        </p:txBody>
      </p:sp>
    </p:spTree>
    <p:extLst>
      <p:ext uri="{BB962C8B-B14F-4D97-AF65-F5344CB8AC3E}">
        <p14:creationId xmlns:p14="http://schemas.microsoft.com/office/powerpoint/2010/main" val="31809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other 6</a:t>
            </a:r>
            <a:r>
              <a:rPr lang="en-US" baseline="30000" dirty="0" smtClean="0"/>
              <a:t>th</a:t>
            </a:r>
            <a:r>
              <a:rPr lang="en-US" dirty="0" smtClean="0"/>
              <a:t> grade math teachers in the school?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1" t="35608" r="10355" b="8772"/>
          <a:stretch/>
        </p:blipFill>
        <p:spPr bwMode="auto">
          <a:xfrm>
            <a:off x="990600" y="1467880"/>
            <a:ext cx="7162800" cy="462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2658070"/>
            <a:ext cx="2286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Mr. Coyote </a:t>
            </a:r>
            <a:r>
              <a:rPr lang="en-US" sz="1600" dirty="0" smtClean="0"/>
              <a:t>– </a:t>
            </a:r>
          </a:p>
          <a:p>
            <a:r>
              <a:rPr lang="en-US" sz="1600" dirty="0" smtClean="0"/>
              <a:t>high proficiency (90%), low growth (MGP = 34)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267200" y="24384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93122" y="4215825"/>
            <a:ext cx="257907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Lower proficiency (70%), better growth (MGP = 43.5)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495800" y="3276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05000" y="3376880"/>
            <a:ext cx="2362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Lower proficiency (77%), lower growth (MGP = 20)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19400" y="3124200"/>
            <a:ext cx="76200" cy="203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6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Under NCLB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How many students have made it over the proficiency bar (% Meets/Exceeds)?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Inferences about growth are made longitudinally across different cohorts of students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074570"/>
              </p:ext>
            </p:extLst>
          </p:nvPr>
        </p:nvGraphicFramePr>
        <p:xfrm>
          <a:off x="914400" y="2895600"/>
          <a:ext cx="62484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143000"/>
                <a:gridCol w="1143000"/>
                <a:gridCol w="11430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endParaRPr lang="en-US" sz="800" dirty="0" smtClean="0"/>
                    </a:p>
                    <a:p>
                      <a:r>
                        <a:rPr lang="en-US" dirty="0" smtClean="0"/>
                        <a:t>Acme ES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endParaRPr lang="en-US" sz="800" dirty="0" smtClean="0"/>
                    </a:p>
                    <a:p>
                      <a:r>
                        <a:rPr lang="en-US" dirty="0" smtClean="0"/>
                        <a:t>Clubhouse ES 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endParaRPr lang="en-US" sz="800" dirty="0" smtClean="0"/>
                    </a:p>
                    <a:p>
                      <a:r>
                        <a:rPr lang="en-US" dirty="0" err="1" smtClean="0"/>
                        <a:t>Fraggle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 anchor="b"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819400" y="33528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19400" y="38100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19400" y="43434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15200" y="43404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growth?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33528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Fast growth, different starting points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246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other schools/districts?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4" t="35906" r="10592" b="9123"/>
          <a:stretch/>
        </p:blipFill>
        <p:spPr bwMode="auto">
          <a:xfrm>
            <a:off x="685800" y="1219200"/>
            <a:ext cx="7610921" cy="488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3276600"/>
            <a:ext cx="29718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Even though Acme MS has a relatively high proficiency rate, </a:t>
            </a:r>
            <a:r>
              <a:rPr lang="en-US" sz="1600" dirty="0"/>
              <a:t>o</a:t>
            </a:r>
            <a:r>
              <a:rPr lang="en-US" sz="1600" dirty="0" smtClean="0"/>
              <a:t>ther schools/districts are showing much more growth among 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graders in math (and also have high proficiency rates).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276600" y="2438400"/>
            <a:ext cx="18288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0494" y="2290970"/>
            <a:ext cx="461665" cy="26314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Proficiency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609093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3" t="36169" r="10592" b="9357"/>
          <a:stretch/>
        </p:blipFill>
        <p:spPr bwMode="auto">
          <a:xfrm>
            <a:off x="805961" y="1509319"/>
            <a:ext cx="7200581" cy="45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consider where our students started?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1600" y="3352800"/>
            <a:ext cx="29718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When we look at where students started, Acme MS had much lower growth than most other schools/districts who started in the same place.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60494" y="2290970"/>
            <a:ext cx="461665" cy="26314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 Proficiency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70738" y="1752600"/>
            <a:ext cx="3130062" cy="538370"/>
          </a:xfrm>
          <a:prstGeom prst="rect">
            <a:avLst/>
          </a:prstGeom>
          <a:noFill/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609093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Growth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206262" y="2097985"/>
            <a:ext cx="1975338" cy="1635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4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/>
          <a:lstStyle/>
          <a:p>
            <a:r>
              <a:rPr lang="en-US" dirty="0" smtClean="0"/>
              <a:t>EOCT SGP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2 (real data, fake names)</a:t>
            </a:r>
          </a:p>
          <a:p>
            <a:pPr lvl="1"/>
            <a:r>
              <a:rPr lang="en-US" dirty="0" smtClean="0"/>
              <a:t>Clubhouse High School</a:t>
            </a:r>
            <a:endParaRPr lang="en-US" dirty="0"/>
          </a:p>
          <a:p>
            <a:pPr lvl="2"/>
            <a:r>
              <a:rPr lang="en-US" dirty="0" smtClean="0"/>
              <a:t>Urban</a:t>
            </a:r>
          </a:p>
          <a:p>
            <a:pPr lvl="2"/>
            <a:r>
              <a:rPr lang="en-US" dirty="0" smtClean="0"/>
              <a:t>One of many high schools in district</a:t>
            </a:r>
            <a:endParaRPr lang="en-US" dirty="0"/>
          </a:p>
          <a:p>
            <a:pPr lvl="2"/>
            <a:r>
              <a:rPr lang="en-US" dirty="0" smtClean="0"/>
              <a:t>Has 12 9</a:t>
            </a:r>
            <a:r>
              <a:rPr lang="en-US" baseline="30000" dirty="0" smtClean="0"/>
              <a:t>th</a:t>
            </a:r>
            <a:r>
              <a:rPr lang="en-US" dirty="0" smtClean="0"/>
              <a:t>-Grade Literature teachers in 2012</a:t>
            </a:r>
            <a:endParaRPr lang="en-US" dirty="0"/>
          </a:p>
          <a:p>
            <a:pPr lvl="1"/>
            <a:r>
              <a:rPr lang="en-US" dirty="0" smtClean="0"/>
              <a:t>Ms. M. Mouse</a:t>
            </a:r>
          </a:p>
          <a:p>
            <a:pPr lvl="2"/>
            <a:r>
              <a:rPr lang="en-US" dirty="0" smtClean="0"/>
              <a:t>Taught 9</a:t>
            </a:r>
            <a:r>
              <a:rPr lang="en-US" baseline="30000" dirty="0" smtClean="0"/>
              <a:t>th</a:t>
            </a:r>
            <a:r>
              <a:rPr lang="en-US" dirty="0" smtClean="0"/>
              <a:t> Grade Literature in 2012</a:t>
            </a:r>
          </a:p>
          <a:p>
            <a:pPr lvl="2"/>
            <a:r>
              <a:rPr lang="en-US" dirty="0" smtClean="0"/>
              <a:t>Taught 28 students in 3 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5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9006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Ms. Mouse’s students do on the 9</a:t>
            </a:r>
            <a:r>
              <a:rPr lang="en-US" baseline="30000" dirty="0" smtClean="0"/>
              <a:t>th</a:t>
            </a:r>
            <a:r>
              <a:rPr lang="en-US" dirty="0" smtClean="0"/>
              <a:t> Grade Lit EOCT?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383261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18 scored Does Not Meet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2845975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5 scored Meets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462688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 scored Exceeds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881446" y="2568977"/>
            <a:ext cx="180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18% of students (5 of 23) met the state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1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21" y="1295400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did these students grow?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1367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 demonstrated </a:t>
            </a:r>
          </a:p>
          <a:p>
            <a:pPr algn="ctr"/>
            <a:r>
              <a:rPr lang="en-US" sz="1200" dirty="0" smtClean="0"/>
              <a:t>low growth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 demonstrated typical growth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371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14 demonstrated </a:t>
            </a:r>
          </a:p>
          <a:p>
            <a:pPr algn="ctr"/>
            <a:r>
              <a:rPr lang="en-US" sz="1200" dirty="0" smtClean="0"/>
              <a:t>high growth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805246" y="2568977"/>
            <a:ext cx="1881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 – 89% demonstrated typical or high growth</a:t>
            </a:r>
          </a:p>
          <a:p>
            <a:endParaRPr lang="en-US" dirty="0"/>
          </a:p>
          <a:p>
            <a:r>
              <a:rPr lang="en-US" dirty="0" smtClean="0"/>
              <a:t>MGP = 66</a:t>
            </a:r>
          </a:p>
        </p:txBody>
      </p:sp>
    </p:spTree>
    <p:extLst>
      <p:ext uri="{BB962C8B-B14F-4D97-AF65-F5344CB8AC3E}">
        <p14:creationId xmlns:p14="http://schemas.microsoft.com/office/powerpoint/2010/main" val="256710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there a difference across Ms. Mouse’s classes?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7200" y="6400800"/>
            <a:ext cx="609600" cy="365125"/>
          </a:xfrm>
        </p:spPr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905000" y="1828800"/>
            <a:ext cx="533400" cy="25908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05246" y="1707197"/>
            <a:ext cx="1881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students in Section A demonstrate typical or high growth</a:t>
            </a:r>
          </a:p>
        </p:txBody>
      </p:sp>
      <p:sp>
        <p:nvSpPr>
          <p:cNvPr id="8" name="Oval 7"/>
          <p:cNvSpPr/>
          <p:nvPr/>
        </p:nvSpPr>
        <p:spPr>
          <a:xfrm>
            <a:off x="3529012" y="3851466"/>
            <a:ext cx="5334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16378" y="4175125"/>
            <a:ext cx="5334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05246" y="4038600"/>
            <a:ext cx="1881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students in Sections B and C didn’t grow quite as much</a:t>
            </a:r>
          </a:p>
        </p:txBody>
      </p:sp>
    </p:spTree>
    <p:extLst>
      <p:ext uri="{BB962C8B-B14F-4D97-AF65-F5344CB8AC3E}">
        <p14:creationId xmlns:p14="http://schemas.microsoft.com/office/powerpoint/2010/main" val="38297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3" t="33917" r="12428" b="11103"/>
          <a:stretch/>
        </p:blipFill>
        <p:spPr bwMode="auto">
          <a:xfrm>
            <a:off x="647700" y="1459333"/>
            <a:ext cx="7696200" cy="447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other 9</a:t>
            </a:r>
            <a:r>
              <a:rPr lang="en-US" baseline="30000" dirty="0" smtClean="0"/>
              <a:t>th</a:t>
            </a:r>
            <a:r>
              <a:rPr lang="en-US" dirty="0" smtClean="0"/>
              <a:t> Grade Lit teachers in the school?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72200" y="3669267"/>
            <a:ext cx="2286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Ms. Mouse </a:t>
            </a:r>
            <a:r>
              <a:rPr lang="en-US" sz="1600" dirty="0" smtClean="0"/>
              <a:t>– </a:t>
            </a:r>
          </a:p>
          <a:p>
            <a:r>
              <a:rPr lang="en-US" sz="1600" dirty="0"/>
              <a:t>l</a:t>
            </a:r>
            <a:r>
              <a:rPr lang="en-US" sz="1600" dirty="0" smtClean="0"/>
              <a:t>ow proficiency (18%), high growth (MGP = 66)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43600" y="4134293"/>
            <a:ext cx="228600" cy="513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0494" y="2290970"/>
            <a:ext cx="461665" cy="26314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Lit Proficiency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609093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Lit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9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consider where students started?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7" t="31159" r="26967" b="14265"/>
          <a:stretch/>
        </p:blipFill>
        <p:spPr bwMode="auto">
          <a:xfrm>
            <a:off x="904874" y="1524001"/>
            <a:ext cx="7324725" cy="459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4200" y="3326610"/>
            <a:ext cx="1905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Ms. Mouse </a:t>
            </a:r>
            <a:r>
              <a:rPr lang="en-US" sz="1600" dirty="0" smtClean="0"/>
              <a:t>– </a:t>
            </a:r>
          </a:p>
          <a:p>
            <a:r>
              <a:rPr lang="en-US" sz="1600" dirty="0" smtClean="0"/>
              <a:t>She taught most of the low-achieving students, but they still demonstrated high growth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019800" y="3822033"/>
            <a:ext cx="914400" cy="445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0494" y="2290970"/>
            <a:ext cx="461665" cy="26314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Proficiency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609093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Lit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3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consider where students started – across the district?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4" t="29534" r="28871" b="15699"/>
          <a:stretch/>
        </p:blipFill>
        <p:spPr bwMode="auto">
          <a:xfrm>
            <a:off x="758311" y="1524000"/>
            <a:ext cx="7166489" cy="449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96200" y="2590800"/>
            <a:ext cx="1295400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Ms. Mouse </a:t>
            </a:r>
            <a:r>
              <a:rPr lang="en-US" sz="1600" dirty="0" smtClean="0"/>
              <a:t>– </a:t>
            </a:r>
          </a:p>
          <a:p>
            <a:r>
              <a:rPr lang="en-US" sz="1600" dirty="0" smtClean="0"/>
              <a:t>Had more student growth than most other teachers with students of similar prior achievement levels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91200" y="4038600"/>
            <a:ext cx="1905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86000" y="3770388"/>
            <a:ext cx="3130062" cy="877811"/>
          </a:xfrm>
          <a:prstGeom prst="rect">
            <a:avLst/>
          </a:prstGeom>
          <a:noFill/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007251"/>
            <a:ext cx="22098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All 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Grade Lit teachers in this district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60494" y="2290970"/>
            <a:ext cx="461665" cy="26314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Proficiency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609093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Lit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1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2400" dirty="0" smtClean="0"/>
              <a:t>Introduction </a:t>
            </a:r>
            <a:r>
              <a:rPr lang="en-US" sz="2400" dirty="0"/>
              <a:t>to SGPs </a:t>
            </a:r>
            <a:r>
              <a:rPr lang="en-US" sz="2400" dirty="0" smtClean="0"/>
              <a:t>video</a:t>
            </a:r>
            <a:endParaRPr lang="en-US" sz="2400" dirty="0"/>
          </a:p>
          <a:p>
            <a:r>
              <a:rPr lang="en-US" sz="2400" dirty="0" smtClean="0"/>
              <a:t>GSGM Visualization Tool (SLDS)</a:t>
            </a:r>
          </a:p>
          <a:p>
            <a:pPr lvl="1"/>
            <a:r>
              <a:rPr lang="en-US" sz="2000" dirty="0" smtClean="0"/>
              <a:t>Information restricted based on role</a:t>
            </a:r>
          </a:p>
          <a:p>
            <a:pPr lvl="1"/>
            <a:r>
              <a:rPr lang="en-US" sz="2000" dirty="0" smtClean="0"/>
              <a:t>Additional enhancements in development</a:t>
            </a:r>
          </a:p>
          <a:p>
            <a:r>
              <a:rPr lang="en-US" sz="2400" dirty="0" smtClean="0"/>
              <a:t>Student growth reports for parents</a:t>
            </a:r>
          </a:p>
          <a:p>
            <a:pPr lvl="1"/>
            <a:r>
              <a:rPr lang="en-US" sz="2000" dirty="0" smtClean="0"/>
              <a:t>Sample reports</a:t>
            </a:r>
          </a:p>
          <a:p>
            <a:pPr lvl="1"/>
            <a:r>
              <a:rPr lang="en-US" sz="2000" dirty="0" smtClean="0"/>
              <a:t>Sample letter</a:t>
            </a:r>
          </a:p>
          <a:p>
            <a:pPr lvl="1"/>
            <a:r>
              <a:rPr lang="en-US" sz="2000" dirty="0" smtClean="0"/>
              <a:t>Interpretation videos</a:t>
            </a:r>
          </a:p>
          <a:p>
            <a:r>
              <a:rPr lang="en-US" sz="2400" dirty="0" smtClean="0"/>
              <a:t>GSGM tutorial series</a:t>
            </a:r>
          </a:p>
          <a:p>
            <a:r>
              <a:rPr lang="en-US" sz="2400" dirty="0" smtClean="0"/>
              <a:t>Coming soon – public visualization tool (school- and district-level results only)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5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What do we know about student-level growth?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373563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All information about student test performance has been collapsed into 3 criterion-referenced levels</a:t>
            </a:r>
          </a:p>
          <a:p>
            <a:r>
              <a:rPr lang="en-US" sz="2400" dirty="0" smtClean="0"/>
              <a:t>We cannot compare scale scores as the tests are not vertically scaled</a:t>
            </a:r>
          </a:p>
          <a:p>
            <a:r>
              <a:rPr lang="en-US" sz="2400" dirty="0" smtClean="0"/>
              <a:t>Leaves many important questions about progress unanswered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569927"/>
              </p:ext>
            </p:extLst>
          </p:nvPr>
        </p:nvGraphicFramePr>
        <p:xfrm>
          <a:off x="914400" y="2021840"/>
          <a:ext cx="731519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118"/>
                <a:gridCol w="1131216"/>
                <a:gridCol w="1131216"/>
                <a:gridCol w="1131216"/>
                <a:gridCol w="1131216"/>
                <a:gridCol w="1131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Marvin M.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DNM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DNM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DNM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Olive O.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Donald D.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Exceeds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Exceeds</a:t>
                      </a:r>
                      <a:endParaRPr lang="en-US" dirty="0"/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30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For questions regarding the Georgia Student Growth Model, please contact:</a:t>
            </a:r>
          </a:p>
          <a:p>
            <a:pPr>
              <a:defRPr/>
            </a:pPr>
            <a:endParaRPr lang="en-US" sz="1000" dirty="0" smtClean="0"/>
          </a:p>
          <a:p>
            <a:pPr lvl="1">
              <a:buFont typeface="Arial" charset="0"/>
              <a:buNone/>
              <a:defRPr/>
            </a:pPr>
            <a:r>
              <a:rPr lang="en-US" sz="2400" dirty="0" smtClean="0"/>
              <a:t>Melissa Fincher, Ph.D.</a:t>
            </a:r>
          </a:p>
          <a:p>
            <a:pPr lvl="1">
              <a:buFont typeface="Arial" charset="0"/>
              <a:buNone/>
              <a:defRPr/>
            </a:pPr>
            <a:r>
              <a:rPr lang="en-US" sz="2400" dirty="0" smtClean="0"/>
              <a:t>	</a:t>
            </a:r>
            <a:r>
              <a:rPr lang="en-US" sz="1800" dirty="0" smtClean="0"/>
              <a:t>Associate Superintendent of Assessment and Accountability</a:t>
            </a:r>
          </a:p>
          <a:p>
            <a:pPr lvl="1">
              <a:buFont typeface="Arial" charset="0"/>
              <a:buNone/>
              <a:defRPr/>
            </a:pPr>
            <a:r>
              <a:rPr lang="en-US" sz="1800" dirty="0" smtClean="0"/>
              <a:t>	</a:t>
            </a:r>
            <a:r>
              <a:rPr lang="en-US" sz="1800" dirty="0" smtClean="0">
                <a:hlinkClick r:id="rId3"/>
              </a:rPr>
              <a:t>mfincher@doe.k12.ga.us</a:t>
            </a:r>
            <a:r>
              <a:rPr lang="en-US" sz="1800" dirty="0" smtClean="0"/>
              <a:t> or (404) 651-9405</a:t>
            </a:r>
          </a:p>
          <a:p>
            <a:pPr lvl="1">
              <a:buFont typeface="Arial" charset="0"/>
              <a:buNone/>
              <a:defRPr/>
            </a:pPr>
            <a:endParaRPr lang="en-US" sz="1100" dirty="0" smtClean="0"/>
          </a:p>
          <a:p>
            <a:pPr lvl="1">
              <a:buFont typeface="Arial" charset="0"/>
              <a:buNone/>
              <a:defRPr/>
            </a:pPr>
            <a:r>
              <a:rPr lang="en-US" sz="2400" dirty="0" smtClean="0"/>
              <a:t>Allison Timberlake, Ph.D.</a:t>
            </a:r>
          </a:p>
          <a:p>
            <a:pPr lvl="1">
              <a:buFont typeface="Arial" charset="0"/>
              <a:buNone/>
              <a:defRPr/>
            </a:pPr>
            <a:r>
              <a:rPr lang="en-US" sz="2400" dirty="0" smtClean="0"/>
              <a:t>	</a:t>
            </a:r>
            <a:r>
              <a:rPr lang="en-US" sz="1800" dirty="0" smtClean="0"/>
              <a:t>Program Manager, Growth Model</a:t>
            </a:r>
          </a:p>
          <a:p>
            <a:pPr lvl="1">
              <a:buFont typeface="Arial" charset="0"/>
              <a:buNone/>
              <a:defRPr/>
            </a:pPr>
            <a:r>
              <a:rPr lang="en-US" sz="1800" dirty="0" smtClean="0"/>
              <a:t>	</a:t>
            </a:r>
            <a:r>
              <a:rPr lang="en-US" sz="1800" dirty="0" smtClean="0">
                <a:hlinkClick r:id="rId4"/>
              </a:rPr>
              <a:t>atimberlake@doe.k12.ga.us</a:t>
            </a:r>
            <a:r>
              <a:rPr lang="en-US" sz="1800" dirty="0" smtClean="0"/>
              <a:t> or (404) 463-6666</a:t>
            </a:r>
          </a:p>
          <a:p>
            <a:pPr lvl="1" algn="ctr">
              <a:buFont typeface="Arial" charset="0"/>
              <a:buNone/>
              <a:defRPr/>
            </a:pPr>
            <a:endParaRPr lang="en-US" sz="1200" dirty="0">
              <a:solidFill>
                <a:srgbClr val="FF0000"/>
              </a:solidFill>
            </a:endParaRPr>
          </a:p>
          <a:p>
            <a:pPr lvl="1" algn="ctr">
              <a:buFont typeface="Arial" charset="0"/>
              <a:buNone/>
              <a:defRPr/>
            </a:pPr>
            <a:r>
              <a:rPr lang="en-US" b="1" dirty="0" smtClean="0">
                <a:solidFill>
                  <a:srgbClr val="008E40"/>
                </a:solidFill>
              </a:rPr>
              <a:t>gsgm.gadoe.org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B9E37-ECAD-469C-ADE0-E1DB6ADFD9C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Understanding Percentiles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8EE60-E79D-4586-8278-A6AC7FEC7F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100138" y="1995488"/>
            <a:ext cx="6881812" cy="2755900"/>
          </a:xfrm>
          <a:custGeom>
            <a:avLst/>
            <a:gdLst>
              <a:gd name="connsiteX0" fmla="*/ 0 w 6882714"/>
              <a:gd name="connsiteY0" fmla="*/ 2751437 h 2763794"/>
              <a:gd name="connsiteX1" fmla="*/ 1779373 w 6882714"/>
              <a:gd name="connsiteY1" fmla="*/ 2121243 h 2763794"/>
              <a:gd name="connsiteX2" fmla="*/ 3398108 w 6882714"/>
              <a:gd name="connsiteY2" fmla="*/ 20594 h 2763794"/>
              <a:gd name="connsiteX3" fmla="*/ 5029200 w 6882714"/>
              <a:gd name="connsiteY3" fmla="*/ 2244810 h 2763794"/>
              <a:gd name="connsiteX4" fmla="*/ 6882714 w 6882714"/>
              <a:gd name="connsiteY4" fmla="*/ 2763794 h 2763794"/>
              <a:gd name="connsiteX0" fmla="*/ 0 w 6882714"/>
              <a:gd name="connsiteY0" fmla="*/ 2731873 h 2744230"/>
              <a:gd name="connsiteX1" fmla="*/ 1779373 w 6882714"/>
              <a:gd name="connsiteY1" fmla="*/ 2101679 h 2744230"/>
              <a:gd name="connsiteX2" fmla="*/ 3398108 w 6882714"/>
              <a:gd name="connsiteY2" fmla="*/ 1030 h 2744230"/>
              <a:gd name="connsiteX3" fmla="*/ 5072449 w 6882714"/>
              <a:gd name="connsiteY3" fmla="*/ 2107857 h 2744230"/>
              <a:gd name="connsiteX4" fmla="*/ 6882714 w 6882714"/>
              <a:gd name="connsiteY4" fmla="*/ 2744230 h 2744230"/>
              <a:gd name="connsiteX0" fmla="*/ 0 w 6882714"/>
              <a:gd name="connsiteY0" fmla="*/ 2743543 h 2755900"/>
              <a:gd name="connsiteX1" fmla="*/ 1795849 w 6882714"/>
              <a:gd name="connsiteY1" fmla="*/ 2195727 h 2755900"/>
              <a:gd name="connsiteX2" fmla="*/ 3398108 w 6882714"/>
              <a:gd name="connsiteY2" fmla="*/ 12700 h 2755900"/>
              <a:gd name="connsiteX3" fmla="*/ 5072449 w 6882714"/>
              <a:gd name="connsiteY3" fmla="*/ 2119527 h 2755900"/>
              <a:gd name="connsiteX4" fmla="*/ 6882714 w 6882714"/>
              <a:gd name="connsiteY4" fmla="*/ 2755900 h 2755900"/>
              <a:gd name="connsiteX0" fmla="*/ 0 w 6882714"/>
              <a:gd name="connsiteY0" fmla="*/ 2743543 h 2755900"/>
              <a:gd name="connsiteX1" fmla="*/ 1795849 w 6882714"/>
              <a:gd name="connsiteY1" fmla="*/ 2195727 h 2755900"/>
              <a:gd name="connsiteX2" fmla="*/ 3398108 w 6882714"/>
              <a:gd name="connsiteY2" fmla="*/ 12700 h 2755900"/>
              <a:gd name="connsiteX3" fmla="*/ 5072449 w 6882714"/>
              <a:gd name="connsiteY3" fmla="*/ 2271927 h 2755900"/>
              <a:gd name="connsiteX4" fmla="*/ 6882714 w 6882714"/>
              <a:gd name="connsiteY4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2714" h="2755900">
                <a:moveTo>
                  <a:pt x="0" y="2743543"/>
                </a:moveTo>
                <a:cubicBezTo>
                  <a:pt x="606511" y="2656016"/>
                  <a:pt x="1229498" y="2650867"/>
                  <a:pt x="1795849" y="2195727"/>
                </a:cubicBezTo>
                <a:cubicBezTo>
                  <a:pt x="2362200" y="1740587"/>
                  <a:pt x="2852008" y="0"/>
                  <a:pt x="3398108" y="12700"/>
                </a:cubicBezTo>
                <a:cubicBezTo>
                  <a:pt x="3944208" y="25400"/>
                  <a:pt x="4491681" y="1814727"/>
                  <a:pt x="5072449" y="2271927"/>
                </a:cubicBezTo>
                <a:cubicBezTo>
                  <a:pt x="5653217" y="2729127"/>
                  <a:pt x="6246341" y="2725008"/>
                  <a:pt x="6882714" y="275590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4953000"/>
            <a:ext cx="693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0" name="TextBox 14"/>
          <p:cNvSpPr txBox="1">
            <a:spLocks noChangeArrowheads="1"/>
          </p:cNvSpPr>
          <p:nvPr/>
        </p:nvSpPr>
        <p:spPr bwMode="auto">
          <a:xfrm>
            <a:off x="1100138" y="5029200"/>
            <a:ext cx="6881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dirty="0"/>
              <a:t>A distribution, for example, of height, weight, or </a:t>
            </a:r>
            <a:r>
              <a:rPr lang="en-US" sz="1400" dirty="0" smtClean="0"/>
              <a:t>academic growth</a:t>
            </a:r>
            <a:endParaRPr lang="en-US" sz="1400" dirty="0"/>
          </a:p>
        </p:txBody>
      </p:sp>
      <p:cxnSp>
        <p:nvCxnSpPr>
          <p:cNvPr id="17" name="Straight Connector 16"/>
          <p:cNvCxnSpPr>
            <a:stCxn id="12" idx="2"/>
          </p:cNvCxnSpPr>
          <p:nvPr/>
        </p:nvCxnSpPr>
        <p:spPr>
          <a:xfrm>
            <a:off x="4497801" y="2008188"/>
            <a:ext cx="74199" cy="2944812"/>
          </a:xfrm>
          <a:prstGeom prst="line">
            <a:avLst/>
          </a:prstGeom>
          <a:ln w="12700">
            <a:prstDash val="lg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92" name="TextBox 18"/>
          <p:cNvSpPr txBox="1">
            <a:spLocks noChangeArrowheads="1"/>
          </p:cNvSpPr>
          <p:nvPr/>
        </p:nvSpPr>
        <p:spPr bwMode="auto">
          <a:xfrm>
            <a:off x="3733800" y="33528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50%</a:t>
            </a:r>
          </a:p>
        </p:txBody>
      </p:sp>
      <p:sp>
        <p:nvSpPr>
          <p:cNvPr id="16393" name="TextBox 19"/>
          <p:cNvSpPr txBox="1">
            <a:spLocks noChangeArrowheads="1"/>
          </p:cNvSpPr>
          <p:nvPr/>
        </p:nvSpPr>
        <p:spPr bwMode="auto">
          <a:xfrm>
            <a:off x="4724400" y="33528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50%</a:t>
            </a:r>
          </a:p>
        </p:txBody>
      </p:sp>
      <p:sp>
        <p:nvSpPr>
          <p:cNvPr id="16394" name="TextBox 20"/>
          <p:cNvSpPr txBox="1">
            <a:spLocks noChangeArrowheads="1"/>
          </p:cNvSpPr>
          <p:nvPr/>
        </p:nvSpPr>
        <p:spPr bwMode="auto">
          <a:xfrm>
            <a:off x="5791200" y="20574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50</a:t>
            </a:r>
            <a:r>
              <a:rPr lang="en-US" baseline="30000"/>
              <a:t>th</a:t>
            </a:r>
            <a:r>
              <a:rPr lang="en-US"/>
              <a:t> percentile</a:t>
            </a:r>
          </a:p>
        </p:txBody>
      </p:sp>
      <p:cxnSp>
        <p:nvCxnSpPr>
          <p:cNvPr id="23" name="Straight Arrow Connector 22"/>
          <p:cNvCxnSpPr>
            <a:stCxn id="16394" idx="1"/>
          </p:cNvCxnSpPr>
          <p:nvPr/>
        </p:nvCxnSpPr>
        <p:spPr>
          <a:xfrm flipH="1">
            <a:off x="4648200" y="2241550"/>
            <a:ext cx="1143000" cy="730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6" name="TextBox 23"/>
          <p:cNvSpPr txBox="1">
            <a:spLocks noChangeArrowheads="1"/>
          </p:cNvSpPr>
          <p:nvPr/>
        </p:nvSpPr>
        <p:spPr bwMode="auto">
          <a:xfrm>
            <a:off x="762000" y="5529262"/>
            <a:ext cx="7543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/>
              <a:t>The 50</a:t>
            </a:r>
            <a:r>
              <a:rPr lang="en-US" sz="1600" baseline="30000" dirty="0"/>
              <a:t>th</a:t>
            </a:r>
            <a:r>
              <a:rPr lang="en-US" sz="1600" dirty="0"/>
              <a:t> percentile is the value below which 50% of the distribution lies.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Change in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2" name="Content Placeholder 8" descr="Area_Under_Curve_growth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46" b="-5446"/>
          <a:stretch>
            <a:fillRect/>
          </a:stretch>
        </p:blipFill>
        <p:spPr>
          <a:xfrm>
            <a:off x="173182" y="1109038"/>
            <a:ext cx="8513618" cy="4682162"/>
          </a:xfrm>
        </p:spPr>
      </p:pic>
      <p:sp>
        <p:nvSpPr>
          <p:cNvPr id="13" name="TextBox 12"/>
          <p:cNvSpPr txBox="1"/>
          <p:nvPr/>
        </p:nvSpPr>
        <p:spPr>
          <a:xfrm>
            <a:off x="1295400" y="44196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16%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44196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50%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4864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 student goes from scoring better than 16% of all students in grade 4 to scoring better than 50% of students in grade 5, would this be evidence that growth had occurred?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2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miss if we focus on the proficiency bar…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2" name="Content Placeholder 8" descr="Area_Under_Curve_growth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46" b="-5446"/>
          <a:stretch>
            <a:fillRect/>
          </a:stretch>
        </p:blipFill>
        <p:spPr>
          <a:xfrm>
            <a:off x="173182" y="1109038"/>
            <a:ext cx="8513618" cy="4682162"/>
          </a:xfrm>
        </p:spPr>
      </p:pic>
      <p:sp>
        <p:nvSpPr>
          <p:cNvPr id="13" name="TextBox 12"/>
          <p:cNvSpPr txBox="1"/>
          <p:nvPr/>
        </p:nvSpPr>
        <p:spPr>
          <a:xfrm>
            <a:off x="1295400" y="4437928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16%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4437928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50%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4864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red line marks the cut point for “Meets,” this is a student who was below “Meets” each year. But there is clear evidence that great progress has been made.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620818" y="1847128"/>
            <a:ext cx="57727" cy="30710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871855" y="1847128"/>
            <a:ext cx="57727" cy="30710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0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GSGM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BA4AA-05B4-4D7A-9621-F03BC55040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Watch Video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55271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40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dirty="0" smtClean="0"/>
              <a:t>Student Growth Percentiles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95800"/>
          </a:xfrm>
        </p:spPr>
        <p:txBody>
          <a:bodyPr/>
          <a:lstStyle/>
          <a:p>
            <a:r>
              <a:rPr lang="en-US" sz="2400" dirty="0"/>
              <a:t>A student growth percentile (SGP) describes a student’s growth relative to </a:t>
            </a:r>
            <a:r>
              <a:rPr lang="en-US" sz="2400" dirty="0" smtClean="0"/>
              <a:t>academic peers</a:t>
            </a:r>
            <a:endParaRPr lang="en-US" sz="2400" dirty="0"/>
          </a:p>
          <a:p>
            <a:pPr lvl="1"/>
            <a:r>
              <a:rPr lang="en-US" sz="2000" dirty="0" smtClean="0"/>
              <a:t>Academic </a:t>
            </a:r>
            <a:r>
              <a:rPr lang="en-US" sz="2000" dirty="0"/>
              <a:t>peers are other students statewide with a similar score </a:t>
            </a:r>
            <a:r>
              <a:rPr lang="en-US" sz="2000" dirty="0" smtClean="0"/>
              <a:t>history</a:t>
            </a:r>
          </a:p>
          <a:p>
            <a:pPr lvl="1"/>
            <a:r>
              <a:rPr lang="en-US" sz="2000" dirty="0" smtClean="0"/>
              <a:t>This ensures a student’s starting point is considered when measuring his or her growth</a:t>
            </a:r>
          </a:p>
          <a:p>
            <a:r>
              <a:rPr lang="en-US" sz="2400" dirty="0" smtClean="0"/>
              <a:t>Growth percentiles range from 1 to 99</a:t>
            </a:r>
          </a:p>
          <a:p>
            <a:pPr lvl="1"/>
            <a:r>
              <a:rPr lang="en-US" sz="2000" dirty="0" smtClean="0"/>
              <a:t>Lower percentiles indicate lower academic growth and higher percentiles indicate higher academic growth </a:t>
            </a:r>
          </a:p>
          <a:p>
            <a:r>
              <a:rPr lang="en-US" sz="2400" dirty="0" smtClean="0"/>
              <a:t>All students, regardless of their achievement level, have the ability to demonstrate all levels of growth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77906F-CF67-4D70-BDA9-BFC94C05F73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DOE Presentation Template - John Bar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B34819C3326640A5C369F682C5BCEC" ma:contentTypeVersion="3" ma:contentTypeDescription="Create a new document." ma:contentTypeScope="" ma:versionID="2dd1e1736f5aa316f9a71b8205a09a78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20a672bb-8554-40ed-8ef6-17ff2403b73b" targetNamespace="http://schemas.microsoft.com/office/2006/metadata/properties" ma:root="true" ma:fieldsID="a198b40d19950773205ce50eeea4120a" ns1:_="" ns2:_="" ns3:_="">
    <xsd:import namespace="http://schemas.microsoft.com/sharepoint/v3"/>
    <xsd:import namespace="1d496aed-39d0-4758-b3cf-4e4773287716"/>
    <xsd:import namespace="20a672bb-8554-40ed-8ef6-17ff2403b73b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672bb-8554-40ed-8ef6-17ff2403b73b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812383B8-FDBA-42DE-9B28-EFCB3124A900}" ma:internalName="Page">
      <xsd:simpleType>
        <xsd:restriction base="dms:Lookup"/>
      </xsd:simpleType>
    </xsd:element>
    <xsd:element name="Page_x0020_SubHeader" ma:index="13" nillable="true" ma:displayName="Page SubHeader" ma:internalName="Page_x0020_SubHead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age xmlns="20a672bb-8554-40ed-8ef6-17ff2403b73b" xsi:nil="true"/>
    <PublishingExpirationDate xmlns="http://schemas.microsoft.com/sharepoint/v3" xsi:nil="true"/>
    <Page_x0020_SubHeader xmlns="20a672bb-8554-40ed-8ef6-17ff2403b73b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449370A-E888-409C-B45A-345B3CEF751B}"/>
</file>

<file path=customXml/itemProps2.xml><?xml version="1.0" encoding="utf-8"?>
<ds:datastoreItem xmlns:ds="http://schemas.openxmlformats.org/officeDocument/2006/customXml" ds:itemID="{FFA5C469-F9DC-413A-9D87-2CC56010A3FC}"/>
</file>

<file path=customXml/itemProps3.xml><?xml version="1.0" encoding="utf-8"?>
<ds:datastoreItem xmlns:ds="http://schemas.openxmlformats.org/officeDocument/2006/customXml" ds:itemID="{2562D919-4840-45AA-9570-B2BC7379BB04}"/>
</file>

<file path=docProps/app.xml><?xml version="1.0" encoding="utf-8"?>
<Properties xmlns="http://schemas.openxmlformats.org/officeDocument/2006/extended-properties" xmlns:vt="http://schemas.openxmlformats.org/officeDocument/2006/docPropsVTypes">
  <Template>GaDOE Presentation Template - John Barge</Template>
  <TotalTime>4581</TotalTime>
  <Words>2152</Words>
  <Application>Microsoft Office PowerPoint</Application>
  <PresentationFormat>On-screen Show (4:3)</PresentationFormat>
  <Paragraphs>432</Paragraphs>
  <Slides>40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GaDOE Presentation Template - John Barge</vt:lpstr>
      <vt:lpstr>Introduction to the Georgia Student Growth Model</vt:lpstr>
      <vt:lpstr>Why focus on student growth?</vt:lpstr>
      <vt:lpstr>Growth Under NCLB</vt:lpstr>
      <vt:lpstr>What do we know about student-level growth?</vt:lpstr>
      <vt:lpstr>Understanding Percentiles</vt:lpstr>
      <vt:lpstr>Student Change in Status</vt:lpstr>
      <vt:lpstr>What we miss if we focus on the proficiency bar…</vt:lpstr>
      <vt:lpstr>Introduction to the GSGM</vt:lpstr>
      <vt:lpstr>Student Growth Percentiles</vt:lpstr>
      <vt:lpstr>PowerPoint Presentation</vt:lpstr>
      <vt:lpstr>PowerPoint Presentation</vt:lpstr>
      <vt:lpstr>PowerPoint Presentation</vt:lpstr>
      <vt:lpstr>PowerPoint Presentation</vt:lpstr>
      <vt:lpstr>Achievement vs. Growth</vt:lpstr>
      <vt:lpstr>Achievement vs. Growth</vt:lpstr>
      <vt:lpstr>Transitioning to New Assessments</vt:lpstr>
      <vt:lpstr>Transitioning to New Assessments</vt:lpstr>
      <vt:lpstr>Transitioning to New Assessments</vt:lpstr>
      <vt:lpstr>EOCT Test Progressions</vt:lpstr>
      <vt:lpstr>Cohort- and Baseline-Referenced SGPs</vt:lpstr>
      <vt:lpstr>Growth to Proficiency</vt:lpstr>
      <vt:lpstr>Growth Projections and Targets</vt:lpstr>
      <vt:lpstr>Student Growth Levels</vt:lpstr>
      <vt:lpstr>CRCT SGP Example</vt:lpstr>
      <vt:lpstr>How did Mr. Coyote’s students do on the 6th grade mathematics CRCT?</vt:lpstr>
      <vt:lpstr>But did these students grow?</vt:lpstr>
      <vt:lpstr>Was there a difference across Mr. Coyote’s classes?</vt:lpstr>
      <vt:lpstr>Was there a difference across student performance levels?</vt:lpstr>
      <vt:lpstr>What about the other 6th grade math teachers in the school?</vt:lpstr>
      <vt:lpstr>What about other schools/districts?</vt:lpstr>
      <vt:lpstr>What if we consider where our students started?</vt:lpstr>
      <vt:lpstr>EOCT SGP Example</vt:lpstr>
      <vt:lpstr>How did Ms. Mouse’s students do on the 9th Grade Lit EOCT?</vt:lpstr>
      <vt:lpstr>But did these students grow?</vt:lpstr>
      <vt:lpstr>Was there a difference across Ms. Mouse’s classes?</vt:lpstr>
      <vt:lpstr>What about the other 9th Grade Lit teachers in the school?</vt:lpstr>
      <vt:lpstr>What if we consider where students started?</vt:lpstr>
      <vt:lpstr>What if we consider where students started – across the district?</vt:lpstr>
      <vt:lpstr>Resources</vt:lpstr>
      <vt:lpstr>Questions?</vt:lpstr>
    </vt:vector>
  </TitlesOfParts>
  <Company>Georgia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GSGM Overview PPT</dc:title>
  <dc:creator>GaDOE</dc:creator>
  <cp:lastModifiedBy>Allison Timberlake</cp:lastModifiedBy>
  <cp:revision>446</cp:revision>
  <cp:lastPrinted>2013-09-16T19:45:52Z</cp:lastPrinted>
  <dcterms:created xsi:type="dcterms:W3CDTF">2011-03-18T19:00:59Z</dcterms:created>
  <dcterms:modified xsi:type="dcterms:W3CDTF">2014-07-22T12:19:52Z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0x01010098B34819C3326640A5C369F682C5BCEC</vt:lpwstr>
  </property>
</Properties>
</file>