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2"/>
  </p:notesMasterIdLst>
  <p:sldIdLst>
    <p:sldId id="256" r:id="rId5"/>
    <p:sldId id="272" r:id="rId6"/>
    <p:sldId id="660" r:id="rId7"/>
    <p:sldId id="653" r:id="rId8"/>
    <p:sldId id="657" r:id="rId9"/>
    <p:sldId id="662" r:id="rId10"/>
    <p:sldId id="659" r:id="rId11"/>
    <p:sldId id="274" r:id="rId12"/>
    <p:sldId id="663" r:id="rId13"/>
    <p:sldId id="664" r:id="rId14"/>
    <p:sldId id="665" r:id="rId15"/>
    <p:sldId id="275" r:id="rId16"/>
    <p:sldId id="666" r:id="rId17"/>
    <p:sldId id="258" r:id="rId18"/>
    <p:sldId id="260" r:id="rId19"/>
    <p:sldId id="654" r:id="rId20"/>
    <p:sldId id="261" r:id="rId21"/>
    <p:sldId id="263" r:id="rId22"/>
    <p:sldId id="264" r:id="rId23"/>
    <p:sldId id="268" r:id="rId24"/>
    <p:sldId id="655" r:id="rId25"/>
    <p:sldId id="606" r:id="rId26"/>
    <p:sldId id="648" r:id="rId27"/>
    <p:sldId id="277" r:id="rId28"/>
    <p:sldId id="278" r:id="rId29"/>
    <p:sldId id="279" r:id="rId30"/>
    <p:sldId id="65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288"/>
    <a:srgbClr val="FFFFFF"/>
    <a:srgbClr val="1285CB"/>
    <a:srgbClr val="E20177"/>
    <a:srgbClr val="B7CB35"/>
    <a:srgbClr val="F2621D"/>
    <a:srgbClr val="214987"/>
    <a:srgbClr val="0D6BB9"/>
    <a:srgbClr val="767171"/>
    <a:srgbClr val="448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4"/>
    <p:restoredTop sz="93817" autoAdjust="0"/>
  </p:normalViewPr>
  <p:slideViewPr>
    <p:cSldViewPr snapToGrid="0" snapToObjects="1">
      <p:cViewPr varScale="1">
        <p:scale>
          <a:sx n="55" d="100"/>
          <a:sy n="55" d="100"/>
        </p:scale>
        <p:origin x="1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Helvetica LT Std" panose="020B0504020202020204" pitchFamily="34" charset="0"/>
                <a:ea typeface="+mn-ea"/>
                <a:cs typeface="Arial" panose="020B0604020202020204" pitchFamily="34" charset="0"/>
              </a:defRPr>
            </a:pPr>
            <a:r>
              <a:rPr lang="en-US" b="1">
                <a:latin typeface="Helvetica LT Std" panose="020B0504020202020204" pitchFamily="34" charset="0"/>
              </a:rPr>
              <a:t>Peak Concurrency</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Helvetica LT Std" panose="020B0504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439336115133988"/>
          <c:y val="0.12754928705016261"/>
          <c:w val="0.70850719587429378"/>
          <c:h val="0.78842650720097207"/>
        </c:manualLayout>
      </c:layout>
      <c:bar3DChart>
        <c:barDir val="bar"/>
        <c:grouping val="stacked"/>
        <c:varyColors val="0"/>
        <c:ser>
          <c:idx val="0"/>
          <c:order val="0"/>
          <c:tx>
            <c:strRef>
              <c:f>Sheet1!$B$1</c:f>
              <c:strCache>
                <c:ptCount val="1"/>
                <c:pt idx="0">
                  <c:v>Peak Concurrency</c:v>
                </c:pt>
              </c:strCache>
            </c:strRef>
          </c:tx>
          <c:spPr>
            <a:solidFill>
              <a:schemeClr val="accent1"/>
            </a:solidFill>
            <a:ln>
              <a:noFill/>
            </a:ln>
            <a:effectLst/>
            <a:sp3d/>
          </c:spPr>
          <c:invertIfNegative val="0"/>
          <c:dLbls>
            <c:delete val="1"/>
          </c:dLbls>
          <c:cat>
            <c:numRef>
              <c:f>Sheet1!$A$2:$A$39</c:f>
              <c:numCache>
                <c:formatCode>m/d/yyyy</c:formatCode>
                <c:ptCount val="38"/>
                <c:pt idx="0">
                  <c:v>43563</c:v>
                </c:pt>
                <c:pt idx="1">
                  <c:v>43564</c:v>
                </c:pt>
                <c:pt idx="2">
                  <c:v>43565</c:v>
                </c:pt>
                <c:pt idx="3">
                  <c:v>43566</c:v>
                </c:pt>
                <c:pt idx="4">
                  <c:v>43567</c:v>
                </c:pt>
                <c:pt idx="5">
                  <c:v>43570</c:v>
                </c:pt>
                <c:pt idx="6">
                  <c:v>43571</c:v>
                </c:pt>
                <c:pt idx="7">
                  <c:v>43572</c:v>
                </c:pt>
                <c:pt idx="8">
                  <c:v>43573</c:v>
                </c:pt>
                <c:pt idx="9">
                  <c:v>43574</c:v>
                </c:pt>
                <c:pt idx="10">
                  <c:v>43577</c:v>
                </c:pt>
                <c:pt idx="11">
                  <c:v>43578</c:v>
                </c:pt>
                <c:pt idx="12">
                  <c:v>43579</c:v>
                </c:pt>
                <c:pt idx="13">
                  <c:v>43580</c:v>
                </c:pt>
                <c:pt idx="14">
                  <c:v>43581</c:v>
                </c:pt>
                <c:pt idx="15">
                  <c:v>43584</c:v>
                </c:pt>
                <c:pt idx="16">
                  <c:v>43585</c:v>
                </c:pt>
                <c:pt idx="17">
                  <c:v>43586</c:v>
                </c:pt>
                <c:pt idx="18">
                  <c:v>43587</c:v>
                </c:pt>
                <c:pt idx="19">
                  <c:v>43588</c:v>
                </c:pt>
                <c:pt idx="20">
                  <c:v>43591</c:v>
                </c:pt>
                <c:pt idx="21">
                  <c:v>43592</c:v>
                </c:pt>
                <c:pt idx="22">
                  <c:v>43593</c:v>
                </c:pt>
                <c:pt idx="23">
                  <c:v>43594</c:v>
                </c:pt>
                <c:pt idx="24">
                  <c:v>43598</c:v>
                </c:pt>
                <c:pt idx="25">
                  <c:v>43599</c:v>
                </c:pt>
                <c:pt idx="26">
                  <c:v>43600</c:v>
                </c:pt>
                <c:pt idx="27">
                  <c:v>43601</c:v>
                </c:pt>
                <c:pt idx="28">
                  <c:v>43602</c:v>
                </c:pt>
                <c:pt idx="29">
                  <c:v>43605</c:v>
                </c:pt>
                <c:pt idx="30">
                  <c:v>43606</c:v>
                </c:pt>
                <c:pt idx="31">
                  <c:v>43607</c:v>
                </c:pt>
                <c:pt idx="32">
                  <c:v>43608</c:v>
                </c:pt>
                <c:pt idx="33">
                  <c:v>43609</c:v>
                </c:pt>
                <c:pt idx="34">
                  <c:v>43613</c:v>
                </c:pt>
                <c:pt idx="35">
                  <c:v>43614</c:v>
                </c:pt>
                <c:pt idx="36">
                  <c:v>43615</c:v>
                </c:pt>
                <c:pt idx="37">
                  <c:v>43616</c:v>
                </c:pt>
              </c:numCache>
            </c:numRef>
          </c:cat>
          <c:val>
            <c:numRef>
              <c:f>Sheet1!$B$2:$B$39</c:f>
              <c:numCache>
                <c:formatCode>_(* #,##0_);_(* \(#,##0\);_(* "-"??_);_(@_)</c:formatCode>
                <c:ptCount val="38"/>
                <c:pt idx="0">
                  <c:v>19822</c:v>
                </c:pt>
                <c:pt idx="1">
                  <c:v>50005</c:v>
                </c:pt>
                <c:pt idx="2">
                  <c:v>72104</c:v>
                </c:pt>
                <c:pt idx="3">
                  <c:v>76596</c:v>
                </c:pt>
                <c:pt idx="4">
                  <c:v>60342</c:v>
                </c:pt>
                <c:pt idx="5">
                  <c:v>89488</c:v>
                </c:pt>
                <c:pt idx="6">
                  <c:v>169868</c:v>
                </c:pt>
                <c:pt idx="7">
                  <c:v>187833</c:v>
                </c:pt>
                <c:pt idx="8">
                  <c:v>157010</c:v>
                </c:pt>
                <c:pt idx="9">
                  <c:v>57784</c:v>
                </c:pt>
                <c:pt idx="10">
                  <c:v>148041</c:v>
                </c:pt>
                <c:pt idx="11">
                  <c:v>205417</c:v>
                </c:pt>
                <c:pt idx="12">
                  <c:v>173138</c:v>
                </c:pt>
                <c:pt idx="13">
                  <c:v>145031</c:v>
                </c:pt>
                <c:pt idx="14">
                  <c:v>96971</c:v>
                </c:pt>
                <c:pt idx="15">
                  <c:v>133192</c:v>
                </c:pt>
                <c:pt idx="16">
                  <c:v>168652</c:v>
                </c:pt>
                <c:pt idx="17">
                  <c:v>161777</c:v>
                </c:pt>
                <c:pt idx="18">
                  <c:v>135803</c:v>
                </c:pt>
                <c:pt idx="19">
                  <c:v>79113</c:v>
                </c:pt>
                <c:pt idx="20">
                  <c:v>119667</c:v>
                </c:pt>
                <c:pt idx="21">
                  <c:v>161177</c:v>
                </c:pt>
                <c:pt idx="22">
                  <c:v>137124</c:v>
                </c:pt>
                <c:pt idx="23">
                  <c:v>92315</c:v>
                </c:pt>
                <c:pt idx="24">
                  <c:v>45629</c:v>
                </c:pt>
                <c:pt idx="25">
                  <c:v>41306</c:v>
                </c:pt>
                <c:pt idx="26">
                  <c:v>28563</c:v>
                </c:pt>
                <c:pt idx="27">
                  <c:v>19685</c:v>
                </c:pt>
                <c:pt idx="28">
                  <c:v>5875</c:v>
                </c:pt>
                <c:pt idx="29">
                  <c:v>14619</c:v>
                </c:pt>
                <c:pt idx="30">
                  <c:v>9943</c:v>
                </c:pt>
                <c:pt idx="31">
                  <c:v>5969</c:v>
                </c:pt>
                <c:pt idx="32">
                  <c:v>811</c:v>
                </c:pt>
                <c:pt idx="33">
                  <c:v>455</c:v>
                </c:pt>
                <c:pt idx="34">
                  <c:v>816</c:v>
                </c:pt>
                <c:pt idx="35">
                  <c:v>445</c:v>
                </c:pt>
                <c:pt idx="36">
                  <c:v>1527</c:v>
                </c:pt>
                <c:pt idx="37">
                  <c:v>767</c:v>
                </c:pt>
              </c:numCache>
            </c:numRef>
          </c:val>
          <c:extLst>
            <c:ext xmlns:c16="http://schemas.microsoft.com/office/drawing/2014/chart" uri="{C3380CC4-5D6E-409C-BE32-E72D297353CC}">
              <c16:uniqueId val="{00000000-E7D7-4151-801F-F8CBE22FB35A}"/>
            </c:ext>
          </c:extLst>
        </c:ser>
        <c:dLbls>
          <c:showLegendKey val="0"/>
          <c:showVal val="1"/>
          <c:showCatName val="0"/>
          <c:showSerName val="0"/>
          <c:showPercent val="0"/>
          <c:showBubbleSize val="0"/>
        </c:dLbls>
        <c:gapWidth val="150"/>
        <c:shape val="box"/>
        <c:axId val="185105471"/>
        <c:axId val="2136742991"/>
        <c:axId val="0"/>
      </c:bar3DChart>
      <c:dateAx>
        <c:axId val="185105471"/>
        <c:scaling>
          <c:orientation val="maxMin"/>
        </c:scaling>
        <c:delete val="0"/>
        <c:axPos val="l"/>
        <c:numFmt formatCode="m/d/yyyy"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T Std" panose="020B0504020202020204" pitchFamily="34" charset="0"/>
                <a:ea typeface="+mn-ea"/>
                <a:cs typeface="Arial" panose="020B0604020202020204" pitchFamily="34" charset="0"/>
              </a:defRPr>
            </a:pPr>
            <a:endParaRPr lang="en-US"/>
          </a:p>
        </c:txPr>
        <c:crossAx val="2136742991"/>
        <c:crosses val="autoZero"/>
        <c:auto val="1"/>
        <c:lblOffset val="100"/>
        <c:baseTimeUnit val="days"/>
      </c:dateAx>
      <c:valAx>
        <c:axId val="2136742991"/>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T Std" panose="020B0504020202020204" pitchFamily="34" charset="0"/>
                <a:ea typeface="+mn-ea"/>
                <a:cs typeface="Arial" panose="020B0604020202020204" pitchFamily="34" charset="0"/>
              </a:defRPr>
            </a:pPr>
            <a:endParaRPr lang="en-US"/>
          </a:p>
        </c:txPr>
        <c:crossAx val="18510547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solidFill>
        <a:schemeClr val="accent6">
          <a:lumMod val="75000"/>
        </a:schemeClr>
      </a:solid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Roles</c:v>
                </c:pt>
              </c:strCache>
            </c:strRef>
          </c:tx>
          <c:dPt>
            <c:idx val="0"/>
            <c:bubble3D val="0"/>
            <c:spPr>
              <a:solidFill>
                <a:srgbClr val="007E67"/>
              </a:solidFill>
              <a:ln w="19050">
                <a:solidFill>
                  <a:schemeClr val="lt1"/>
                </a:solidFill>
              </a:ln>
              <a:effectLst/>
            </c:spPr>
            <c:extLst>
              <c:ext xmlns:c16="http://schemas.microsoft.com/office/drawing/2014/chart" uri="{C3380CC4-5D6E-409C-BE32-E72D297353CC}">
                <c16:uniqueId val="{00000001-91F0-40FB-8EED-311A0B6498F3}"/>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91F0-40FB-8EED-311A0B6498F3}"/>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91F0-40FB-8EED-311A0B6498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System Test Coordinator</c:v>
                </c:pt>
                <c:pt idx="1">
                  <c:v>School Test Coordinator</c:v>
                </c:pt>
                <c:pt idx="2">
                  <c:v>Teacher/Examiner</c:v>
                </c:pt>
              </c:strCache>
            </c:strRef>
          </c:cat>
          <c:val>
            <c:numRef>
              <c:f>Sheet1!$B$2:$B$4</c:f>
              <c:numCache>
                <c:formatCode>###0</c:formatCode>
                <c:ptCount val="3"/>
                <c:pt idx="0">
                  <c:v>65</c:v>
                </c:pt>
                <c:pt idx="1">
                  <c:v>233</c:v>
                </c:pt>
                <c:pt idx="2">
                  <c:v>758</c:v>
                </c:pt>
              </c:numCache>
            </c:numRef>
          </c:val>
          <c:extLst>
            <c:ext xmlns:c16="http://schemas.microsoft.com/office/drawing/2014/chart" uri="{C3380CC4-5D6E-409C-BE32-E72D297353CC}">
              <c16:uniqueId val="{00000006-91F0-40FB-8EED-311A0B6498F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0.31841</cdr:y>
    </cdr:from>
    <cdr:to>
      <cdr:x>1</cdr:x>
      <cdr:y>0.70966</cdr:y>
    </cdr:to>
    <cdr:sp macro="" textlink="">
      <cdr:nvSpPr>
        <cdr:cNvPr id="2" name="Rectangle: Rounded Corners 1">
          <a:extLst xmlns:a="http://schemas.openxmlformats.org/drawingml/2006/main">
            <a:ext uri="{FF2B5EF4-FFF2-40B4-BE49-F238E27FC236}">
              <a16:creationId xmlns:a16="http://schemas.microsoft.com/office/drawing/2014/main" id="{2F0DAC90-996B-4E9F-809C-C54DA98247D9}"/>
            </a:ext>
          </a:extLst>
        </cdr:cNvPr>
        <cdr:cNvSpPr/>
      </cdr:nvSpPr>
      <cdr:spPr>
        <a:xfrm xmlns:a="http://schemas.openxmlformats.org/drawingml/2006/main">
          <a:off x="0" y="1336489"/>
          <a:ext cx="7813641" cy="1642213"/>
        </a:xfrm>
        <a:prstGeom xmlns:a="http://schemas.openxmlformats.org/drawingml/2006/main" prst="roundRect">
          <a:avLst/>
        </a:prstGeom>
        <a:solidFill xmlns:a="http://schemas.openxmlformats.org/drawingml/2006/main">
          <a:srgbClr val="4472C4">
            <a:alpha val="30196"/>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0.10311</cdr:y>
    </cdr:from>
    <cdr:to>
      <cdr:x>1</cdr:x>
      <cdr:y>0.31524</cdr:y>
    </cdr:to>
    <cdr:sp macro="" textlink="">
      <cdr:nvSpPr>
        <cdr:cNvPr id="3" name="Rectangle: Rounded Corners 2">
          <a:extLst xmlns:a="http://schemas.openxmlformats.org/drawingml/2006/main">
            <a:ext uri="{FF2B5EF4-FFF2-40B4-BE49-F238E27FC236}">
              <a16:creationId xmlns:a16="http://schemas.microsoft.com/office/drawing/2014/main" id="{5B50E167-0801-42CA-B773-C1EA2146BAA3}"/>
            </a:ext>
          </a:extLst>
        </cdr:cNvPr>
        <cdr:cNvSpPr/>
      </cdr:nvSpPr>
      <cdr:spPr>
        <a:xfrm xmlns:a="http://schemas.openxmlformats.org/drawingml/2006/main">
          <a:off x="0" y="432802"/>
          <a:ext cx="7813641" cy="890364"/>
        </a:xfrm>
        <a:prstGeom xmlns:a="http://schemas.openxmlformats.org/drawingml/2006/main" prst="roundRect">
          <a:avLst/>
        </a:prstGeom>
        <a:solidFill xmlns:a="http://schemas.openxmlformats.org/drawingml/2006/main">
          <a:schemeClr val="accent2">
            <a:lumMod val="20000"/>
            <a:lumOff val="80000"/>
            <a:alpha val="30196"/>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0.71083</cdr:y>
    </cdr:from>
    <cdr:to>
      <cdr:x>1</cdr:x>
      <cdr:y>0.92295</cdr:y>
    </cdr:to>
    <cdr:sp macro="" textlink="">
      <cdr:nvSpPr>
        <cdr:cNvPr id="4" name="Rectangle: Rounded Corners 3">
          <a:extLst xmlns:a="http://schemas.openxmlformats.org/drawingml/2006/main">
            <a:ext uri="{FF2B5EF4-FFF2-40B4-BE49-F238E27FC236}">
              <a16:creationId xmlns:a16="http://schemas.microsoft.com/office/drawing/2014/main" id="{A811D4D1-34C9-4AC2-B974-01B1DE12C1E9}"/>
            </a:ext>
          </a:extLst>
        </cdr:cNvPr>
        <cdr:cNvSpPr/>
      </cdr:nvSpPr>
      <cdr:spPr>
        <a:xfrm xmlns:a="http://schemas.openxmlformats.org/drawingml/2006/main">
          <a:off x="-895350" y="2983595"/>
          <a:ext cx="7813641" cy="890364"/>
        </a:xfrm>
        <a:prstGeom xmlns:a="http://schemas.openxmlformats.org/drawingml/2006/main" prst="roundRect">
          <a:avLst/>
        </a:prstGeom>
        <a:solidFill xmlns:a="http://schemas.openxmlformats.org/drawingml/2006/main">
          <a:schemeClr val="accent2">
            <a:lumMod val="20000"/>
            <a:lumOff val="80000"/>
            <a:alpha val="30196"/>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E0D14-2BAE-4234-B7A4-A9463B9CC004}" type="datetimeFigureOut">
              <a:rPr lang="en-US" smtClean="0"/>
              <a:t>6/5/2019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FC1-CA40-40D7-9B96-52BCB2839A77}" type="slidenum">
              <a:rPr lang="en-US" smtClean="0"/>
              <a:t>‹#›</a:t>
            </a:fld>
            <a:endParaRPr lang="en-US"/>
          </a:p>
        </p:txBody>
      </p:sp>
    </p:spTree>
    <p:extLst>
      <p:ext uri="{BB962C8B-B14F-4D97-AF65-F5344CB8AC3E}">
        <p14:creationId xmlns:p14="http://schemas.microsoft.com/office/powerpoint/2010/main" val="252417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nearing completion of the development of </a:t>
            </a:r>
            <a:r>
              <a:rPr lang="en-US" dirty="0" err="1"/>
              <a:t>Keenville</a:t>
            </a:r>
            <a:r>
              <a:rPr lang="en-US" dirty="0"/>
              <a:t>, Georgia’s game-based formative assessment in literacy and mathematics for grades 1 and 2. New games and dashboards will arrive this spring and summer. The assessment will be fully operational for the 2019-2020 school year.</a:t>
            </a:r>
          </a:p>
          <a:p>
            <a:endParaRPr lang="en-US" dirty="0"/>
          </a:p>
          <a:p>
            <a:r>
              <a:rPr lang="en-US" dirty="0"/>
              <a:t>We are excited about the new games and have received excellent feedback from the teachers and students who participated in development and testing. Upcoming enhancements to the teacher dashboards </a:t>
            </a:r>
            <a:r>
              <a:rPr lang="en-US" sz="1200" dirty="0"/>
              <a:t>include features such as student progress reports, play history, and item-level details. School and district leaders will soon have access to real-time dashboards featuring data for students in their school or district. We appreciate the ongoing feedback we are receiving from your districts to help us make refinements and enhancements to this assessment system.</a:t>
            </a:r>
          </a:p>
          <a:p>
            <a:endParaRPr lang="en-US" dirty="0"/>
          </a:p>
        </p:txBody>
      </p:sp>
      <p:sp>
        <p:nvSpPr>
          <p:cNvPr id="4" name="Slide Number Placeholder 3"/>
          <p:cNvSpPr>
            <a:spLocks noGrp="1"/>
          </p:cNvSpPr>
          <p:nvPr>
            <p:ph type="sldNum" sz="quarter" idx="5"/>
          </p:nvPr>
        </p:nvSpPr>
        <p:spPr/>
        <p:txBody>
          <a:bodyPr/>
          <a:lstStyle/>
          <a:p>
            <a:fld id="{0DEAD64E-321E-4338-8447-EEEABBBE820E}" type="slidenum">
              <a:rPr lang="en-US" smtClean="0"/>
              <a:t>14</a:t>
            </a:fld>
            <a:endParaRPr lang="en-US"/>
          </a:p>
        </p:txBody>
      </p:sp>
    </p:spTree>
    <p:extLst>
      <p:ext uri="{BB962C8B-B14F-4D97-AF65-F5344CB8AC3E}">
        <p14:creationId xmlns:p14="http://schemas.microsoft.com/office/powerpoint/2010/main" val="374298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2FC1-CA40-40D7-9B96-52BCB2839A77}" type="slidenum">
              <a:rPr lang="en-US" smtClean="0"/>
              <a:t>22</a:t>
            </a:fld>
            <a:endParaRPr lang="en-US"/>
          </a:p>
        </p:txBody>
      </p:sp>
    </p:spTree>
    <p:extLst>
      <p:ext uri="{BB962C8B-B14F-4D97-AF65-F5344CB8AC3E}">
        <p14:creationId xmlns:p14="http://schemas.microsoft.com/office/powerpoint/2010/main" val="1521045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mailto:atimberlake@doe.k12.ga.us" TargetMode="Externa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dirty="0"/>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dirty="0"/>
              <a:t>Click to edit Master title style</a:t>
            </a:r>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dirty="0"/>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dirty="0"/>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dirty="0"/>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dirty="0"/>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
        <p:nvSpPr>
          <p:cNvPr id="11" name="TextBox 10">
            <a:extLst>
              <a:ext uri="{FF2B5EF4-FFF2-40B4-BE49-F238E27FC236}">
                <a16:creationId xmlns:a16="http://schemas.microsoft.com/office/drawing/2014/main" id="{635847DE-6313-664A-86A5-1E114CC90FF8}"/>
              </a:ext>
            </a:extLst>
          </p:cNvPr>
          <p:cNvSpPr txBox="1"/>
          <p:nvPr userDrawn="1"/>
        </p:nvSpPr>
        <p:spPr>
          <a:xfrm>
            <a:off x="679629" y="319302"/>
            <a:ext cx="8082290"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Q&amp;A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bg2">
                  <a:lumMod val="50000"/>
                </a:schemeClr>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Allison Timberlake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Deputy Superintendent for Assessment &amp;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hlinkClick r:id="rId6"/>
              </a:rPr>
              <a:t>atimberlake@doe.k12.ga.us</a:t>
            </a:r>
            <a:endParaRPr lang="en-US" sz="2000" dirty="0">
              <a:solidFill>
                <a:schemeClr val="bg2">
                  <a:lumMod val="50000"/>
                </a:schemeClr>
              </a:solidFill>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(404) 463-6666</a:t>
            </a:r>
          </a:p>
        </p:txBody>
      </p:sp>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dirty="0"/>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dirty="0"/>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8" r:id="rId16"/>
    <p:sldLayoutId id="2147483667" r:id="rId17"/>
    <p:sldLayoutId id="2147483696" r:id="rId18"/>
    <p:sldLayoutId id="2147483697" r:id="rId19"/>
  </p:sldLayoutIdLst>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F5960-E2FA-614A-9262-A8A11E18FAFD}"/>
              </a:ext>
            </a:extLst>
          </p:cNvPr>
          <p:cNvSpPr>
            <a:spLocks noGrp="1"/>
          </p:cNvSpPr>
          <p:nvPr>
            <p:ph type="ctrTitle"/>
          </p:nvPr>
        </p:nvSpPr>
        <p:spPr>
          <a:xfrm>
            <a:off x="901467" y="1400655"/>
            <a:ext cx="7913874" cy="2387600"/>
          </a:xfrm>
        </p:spPr>
        <p:txBody>
          <a:bodyPr/>
          <a:lstStyle/>
          <a:p>
            <a:r>
              <a:rPr lang="en-US" dirty="0"/>
              <a:t>Assessment and Accountability Updates and Q&amp;A</a:t>
            </a:r>
          </a:p>
        </p:txBody>
      </p:sp>
      <p:sp>
        <p:nvSpPr>
          <p:cNvPr id="7" name="Subtitle 6">
            <a:extLst>
              <a:ext uri="{FF2B5EF4-FFF2-40B4-BE49-F238E27FC236}">
                <a16:creationId xmlns:a16="http://schemas.microsoft.com/office/drawing/2014/main" id="{0C59CF97-0D59-634D-87EA-64E41E65128A}"/>
              </a:ext>
            </a:extLst>
          </p:cNvPr>
          <p:cNvSpPr>
            <a:spLocks noGrp="1"/>
          </p:cNvSpPr>
          <p:nvPr>
            <p:ph type="subTitle" idx="1"/>
          </p:nvPr>
        </p:nvSpPr>
        <p:spPr>
          <a:xfrm>
            <a:off x="901467" y="3880329"/>
            <a:ext cx="7913874" cy="1826077"/>
          </a:xfrm>
        </p:spPr>
        <p:txBody>
          <a:bodyPr/>
          <a:lstStyle/>
          <a:p>
            <a:r>
              <a:rPr lang="en-US" dirty="0"/>
              <a:t>North Georgia RESA</a:t>
            </a:r>
          </a:p>
          <a:p>
            <a:r>
              <a:rPr lang="en-US" dirty="0"/>
              <a:t>2019 Leadership Summit</a:t>
            </a:r>
          </a:p>
          <a:p>
            <a:r>
              <a:rPr lang="en-US" dirty="0"/>
              <a:t>June 5, 2019</a:t>
            </a:r>
          </a:p>
        </p:txBody>
      </p:sp>
    </p:spTree>
    <p:extLst>
      <p:ext uri="{BB962C8B-B14F-4D97-AF65-F5344CB8AC3E}">
        <p14:creationId xmlns:p14="http://schemas.microsoft.com/office/powerpoint/2010/main" val="5196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sz="half" idx="1"/>
          </p:nvPr>
        </p:nvSpPr>
        <p:spPr/>
        <p:txBody>
          <a:bodyPr>
            <a:normAutofit/>
          </a:bodyPr>
          <a:lstStyle/>
          <a:p>
            <a:r>
              <a:rPr lang="en-US" sz="2400" dirty="0"/>
              <a:t>Following the Spring 2019 administration, GaDOE collected educator feedback to determine areas of potential program improvement.</a:t>
            </a:r>
          </a:p>
          <a:p>
            <a:r>
              <a:rPr lang="en-US" sz="2400" dirty="0"/>
              <a:t>More than 1,000 educators from across the state provided feedback.</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B7CB35"/>
                </a:solidFill>
              </a:rPr>
              <a:t>Georgia Alternate Assessment 2.0</a:t>
            </a:r>
          </a:p>
        </p:txBody>
      </p:sp>
      <p:graphicFrame>
        <p:nvGraphicFramePr>
          <p:cNvPr id="6" name="Content Placeholder 8">
            <a:extLst>
              <a:ext uri="{FF2B5EF4-FFF2-40B4-BE49-F238E27FC236}">
                <a16:creationId xmlns:a16="http://schemas.microsoft.com/office/drawing/2014/main" id="{3E78FE2B-92D0-4F8C-80ED-664B3E6F8C54}"/>
              </a:ext>
            </a:extLst>
          </p:cNvPr>
          <p:cNvGraphicFramePr>
            <a:graphicFrameLocks noGrp="1"/>
          </p:cNvGraphicFramePr>
          <p:nvPr>
            <p:ph sz="half" idx="2"/>
            <p:extLst>
              <p:ext uri="{D42A27DB-BD31-4B8C-83A1-F6EECF244321}">
                <p14:modId xmlns:p14="http://schemas.microsoft.com/office/powerpoint/2010/main" val="1537453315"/>
              </p:ext>
            </p:extLst>
          </p:nvPr>
        </p:nvGraphicFramePr>
        <p:xfrm>
          <a:off x="4317357" y="1825625"/>
          <a:ext cx="466459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6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p:txBody>
          <a:bodyPr>
            <a:normAutofit fontScale="92500" lnSpcReduction="20000"/>
          </a:bodyPr>
          <a:lstStyle/>
          <a:p>
            <a:r>
              <a:rPr lang="en-US" dirty="0"/>
              <a:t>Preliminary analyses suggest the following overall themes:</a:t>
            </a:r>
          </a:p>
          <a:p>
            <a:pPr lvl="1"/>
            <a:r>
              <a:rPr lang="en-US" dirty="0"/>
              <a:t>Training (sample tasks, videos, and supplemental resources would support the training and preparation process)</a:t>
            </a:r>
          </a:p>
          <a:p>
            <a:pPr lvl="1"/>
            <a:r>
              <a:rPr lang="en-US" dirty="0"/>
              <a:t>Administration rules (provide more detailed information)</a:t>
            </a:r>
          </a:p>
          <a:p>
            <a:pPr lvl="1"/>
            <a:r>
              <a:rPr lang="en-US" dirty="0"/>
              <a:t>Layout and format (present question/answer options on same page, reduce flipping, color code books and answer documents, indicate page turns in script, more visuals)</a:t>
            </a:r>
          </a:p>
          <a:p>
            <a:pPr lvl="1"/>
            <a:r>
              <a:rPr lang="en-US" dirty="0"/>
              <a:t>Content (simplify vocabulary, reduce complexity where possible, reduce length of scenarios and questions, replace text with visuals)</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B7CB35"/>
                </a:solidFill>
              </a:rPr>
              <a:t>Georgia Alternate Assessment 2.0</a:t>
            </a:r>
          </a:p>
        </p:txBody>
      </p:sp>
    </p:spTree>
    <p:extLst>
      <p:ext uri="{BB962C8B-B14F-4D97-AF65-F5344CB8AC3E}">
        <p14:creationId xmlns:p14="http://schemas.microsoft.com/office/powerpoint/2010/main" val="355504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GKIDS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a:xfrm>
            <a:off x="895350" y="1825625"/>
            <a:ext cx="7886700" cy="3501749"/>
          </a:xfrm>
        </p:spPr>
        <p:txBody>
          <a:bodyPr>
            <a:normAutofit fontScale="85000" lnSpcReduction="10000"/>
          </a:bodyPr>
          <a:lstStyle/>
          <a:p>
            <a:r>
              <a:rPr lang="en-US" sz="2400" dirty="0"/>
              <a:t>A progression-based formative assessment, integrated into classroom work, that is aligned to the state content standards.</a:t>
            </a:r>
          </a:p>
          <a:p>
            <a:pPr lvl="1"/>
            <a:r>
              <a:rPr lang="en-US" sz="1800" dirty="0"/>
              <a:t>A </a:t>
            </a:r>
            <a:r>
              <a:rPr lang="en-US" sz="1800" b="1" dirty="0">
                <a:solidFill>
                  <a:srgbClr val="50902D"/>
                </a:solidFill>
              </a:rPr>
              <a:t>big idea </a:t>
            </a:r>
            <a:r>
              <a:rPr lang="en-US" sz="1800" dirty="0"/>
              <a:t>describes the integration of concepts and skills from the kindergarten standards that are most important for success in first grade.</a:t>
            </a:r>
          </a:p>
          <a:p>
            <a:pPr lvl="1"/>
            <a:r>
              <a:rPr lang="en-US" sz="1800" dirty="0"/>
              <a:t>A </a:t>
            </a:r>
            <a:r>
              <a:rPr lang="en-US" sz="1800" b="1" dirty="0">
                <a:solidFill>
                  <a:srgbClr val="50902D"/>
                </a:solidFill>
              </a:rPr>
              <a:t>learning progression </a:t>
            </a:r>
            <a:r>
              <a:rPr lang="en-US" sz="1800" dirty="0"/>
              <a:t>shows where the student is in the learning continuum of content and reasoning development regarding the big idea from the GSE.</a:t>
            </a:r>
          </a:p>
          <a:p>
            <a:pPr lvl="2"/>
            <a:r>
              <a:rPr lang="en-US" sz="1600" dirty="0"/>
              <a:t>Provides the big picture of what is to be learned across the year, relates standards across grades and increased reasoning of standards within the grades, and supports instructional planning.</a:t>
            </a:r>
          </a:p>
          <a:p>
            <a:pPr lvl="1"/>
            <a:r>
              <a:rPr lang="en-US" sz="1800" dirty="0"/>
              <a:t>Provides teachers with one source of real-time information to adjust instruction</a:t>
            </a:r>
          </a:p>
          <a:p>
            <a:pPr lvl="2"/>
            <a:r>
              <a:rPr lang="en-US" sz="1600" dirty="0"/>
              <a:t>Identifies what a student already knows, what the student needs next, and allows teachers to monitor growth</a:t>
            </a:r>
          </a:p>
        </p:txBody>
      </p:sp>
      <p:sp>
        <p:nvSpPr>
          <p:cNvPr id="4" name="TextBox 3">
            <a:extLst>
              <a:ext uri="{FF2B5EF4-FFF2-40B4-BE49-F238E27FC236}">
                <a16:creationId xmlns:a16="http://schemas.microsoft.com/office/drawing/2014/main" id="{B903861E-67D6-48A0-AE90-FBFDEBA5339C}"/>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1285CB"/>
                </a:solidFill>
              </a:rPr>
              <a:t>GKIDS 2.0</a:t>
            </a:r>
          </a:p>
        </p:txBody>
      </p:sp>
      <p:pic>
        <p:nvPicPr>
          <p:cNvPr id="5" name="Picture 4">
            <a:extLst>
              <a:ext uri="{FF2B5EF4-FFF2-40B4-BE49-F238E27FC236}">
                <a16:creationId xmlns:a16="http://schemas.microsoft.com/office/drawing/2014/main" id="{BAD3BFBC-4F5E-4DB2-968A-CEFB931AA6D7}"/>
              </a:ext>
            </a:extLst>
          </p:cNvPr>
          <p:cNvPicPr>
            <a:picLocks noChangeAspect="1"/>
          </p:cNvPicPr>
          <p:nvPr/>
        </p:nvPicPr>
        <p:blipFill>
          <a:blip r:embed="rId2"/>
          <a:stretch>
            <a:fillRect/>
          </a:stretch>
        </p:blipFill>
        <p:spPr>
          <a:xfrm>
            <a:off x="3197678" y="4806345"/>
            <a:ext cx="5724144" cy="190978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5A9FEE2-B42A-49E4-8E65-535823831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655" y="4806345"/>
            <a:ext cx="1123781" cy="1413457"/>
          </a:xfrm>
          <a:prstGeom prst="rect">
            <a:avLst/>
          </a:prstGeom>
        </p:spPr>
      </p:pic>
      <p:sp>
        <p:nvSpPr>
          <p:cNvPr id="7" name="TextBox 6">
            <a:extLst>
              <a:ext uri="{FF2B5EF4-FFF2-40B4-BE49-F238E27FC236}">
                <a16:creationId xmlns:a16="http://schemas.microsoft.com/office/drawing/2014/main" id="{ABDA2686-4D10-49AA-80B0-CCE3D86C99CE}"/>
              </a:ext>
            </a:extLst>
          </p:cNvPr>
          <p:cNvSpPr txBox="1"/>
          <p:nvPr/>
        </p:nvSpPr>
        <p:spPr>
          <a:xfrm>
            <a:off x="852441" y="1383494"/>
            <a:ext cx="5359516" cy="461665"/>
          </a:xfrm>
          <a:prstGeom prst="rect">
            <a:avLst/>
          </a:prstGeom>
          <a:noFill/>
        </p:spPr>
        <p:txBody>
          <a:bodyPr wrap="square" rtlCol="0">
            <a:spAutoFit/>
          </a:bodyPr>
          <a:lstStyle/>
          <a:p>
            <a:r>
              <a:rPr lang="en-US" sz="2400" b="1" dirty="0">
                <a:solidFill>
                  <a:srgbClr val="664288"/>
                </a:solidFill>
              </a:rPr>
              <a:t>Operational Statewide in 2019-2020!</a:t>
            </a:r>
          </a:p>
        </p:txBody>
      </p:sp>
    </p:spTree>
    <p:extLst>
      <p:ext uri="{BB962C8B-B14F-4D97-AF65-F5344CB8AC3E}">
        <p14:creationId xmlns:p14="http://schemas.microsoft.com/office/powerpoint/2010/main" val="21393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9259C-E285-4660-8E07-2C0E96B86D07}"/>
              </a:ext>
            </a:extLst>
          </p:cNvPr>
          <p:cNvSpPr>
            <a:spLocks noGrp="1"/>
          </p:cNvSpPr>
          <p:nvPr>
            <p:ph type="title"/>
          </p:nvPr>
        </p:nvSpPr>
        <p:spPr/>
        <p:txBody>
          <a:bodyPr/>
          <a:lstStyle/>
          <a:p>
            <a:r>
              <a:rPr lang="en-US" dirty="0"/>
              <a:t>Teacher Training Course</a:t>
            </a:r>
          </a:p>
        </p:txBody>
      </p:sp>
      <p:sp>
        <p:nvSpPr>
          <p:cNvPr id="3" name="Content Placeholder 2">
            <a:extLst>
              <a:ext uri="{FF2B5EF4-FFF2-40B4-BE49-F238E27FC236}">
                <a16:creationId xmlns:a16="http://schemas.microsoft.com/office/drawing/2014/main" id="{984322F3-4131-4027-8698-F6D8578FE5DF}"/>
              </a:ext>
            </a:extLst>
          </p:cNvPr>
          <p:cNvSpPr>
            <a:spLocks noGrp="1"/>
          </p:cNvSpPr>
          <p:nvPr>
            <p:ph idx="1"/>
          </p:nvPr>
        </p:nvSpPr>
        <p:spPr>
          <a:xfrm>
            <a:off x="895350" y="1825625"/>
            <a:ext cx="7886700" cy="4416149"/>
          </a:xfrm>
        </p:spPr>
        <p:txBody>
          <a:bodyPr>
            <a:normAutofit fontScale="85000" lnSpcReduction="20000"/>
          </a:bodyPr>
          <a:lstStyle/>
          <a:p>
            <a:r>
              <a:rPr lang="en-US" dirty="0"/>
              <a:t>The GKIDS 2.0 Teacher Training Course is now available via SLDS.</a:t>
            </a:r>
          </a:p>
          <a:p>
            <a:pPr lvl="1"/>
            <a:r>
              <a:rPr lang="en-US" dirty="0"/>
              <a:t>Overview of GKIDS 2.0</a:t>
            </a:r>
          </a:p>
          <a:p>
            <a:pPr lvl="1"/>
            <a:r>
              <a:rPr lang="en-US" dirty="0"/>
              <a:t>GKIDS 2.0 Data Collection Platform</a:t>
            </a:r>
          </a:p>
          <a:p>
            <a:pPr lvl="1"/>
            <a:r>
              <a:rPr lang="en-US" dirty="0"/>
              <a:t>English Language Arts</a:t>
            </a:r>
          </a:p>
          <a:p>
            <a:pPr lvl="2"/>
            <a:r>
              <a:rPr lang="en-US" dirty="0"/>
              <a:t>Phonemic Awareness, Phonics, High-Frequency Words, Comprehension, Writing</a:t>
            </a:r>
          </a:p>
          <a:p>
            <a:pPr lvl="1"/>
            <a:r>
              <a:rPr lang="en-US" dirty="0"/>
              <a:t>Mathematics</a:t>
            </a:r>
          </a:p>
          <a:p>
            <a:pPr lvl="2"/>
            <a:r>
              <a:rPr lang="en-US" dirty="0"/>
              <a:t>Shapes, Counting – Numbers, Counting – Objects, Compare, Addition &amp; Subtraction</a:t>
            </a:r>
          </a:p>
          <a:p>
            <a:pPr lvl="1"/>
            <a:r>
              <a:rPr lang="en-US" dirty="0"/>
              <a:t>Science</a:t>
            </a:r>
          </a:p>
          <a:p>
            <a:pPr lvl="1"/>
            <a:r>
              <a:rPr lang="en-US" dirty="0"/>
              <a:t>Social Studies</a:t>
            </a:r>
          </a:p>
          <a:p>
            <a:pPr lvl="1"/>
            <a:r>
              <a:rPr lang="en-US" dirty="0"/>
              <a:t>Non-Academic Domains</a:t>
            </a:r>
          </a:p>
          <a:p>
            <a:pPr lvl="2"/>
            <a:r>
              <a:rPr lang="en-US" dirty="0"/>
              <a:t>Approaches to Learning, Personal and Social Development, Motor Skills</a:t>
            </a:r>
          </a:p>
        </p:txBody>
      </p:sp>
      <p:sp>
        <p:nvSpPr>
          <p:cNvPr id="4" name="TextBox 3">
            <a:extLst>
              <a:ext uri="{FF2B5EF4-FFF2-40B4-BE49-F238E27FC236}">
                <a16:creationId xmlns:a16="http://schemas.microsoft.com/office/drawing/2014/main" id="{CAE631CC-84A8-4B92-A0C2-21F977CB07F9}"/>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1285CB"/>
                </a:solidFill>
              </a:rPr>
              <a:t>GKIDS 2.0</a:t>
            </a:r>
          </a:p>
        </p:txBody>
      </p:sp>
    </p:spTree>
    <p:extLst>
      <p:ext uri="{BB962C8B-B14F-4D97-AF65-F5344CB8AC3E}">
        <p14:creationId xmlns:p14="http://schemas.microsoft.com/office/powerpoint/2010/main" val="130083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5EEB-00C2-4C34-9A01-C4AD875F94AC}"/>
              </a:ext>
            </a:extLst>
          </p:cNvPr>
          <p:cNvSpPr>
            <a:spLocks noGrp="1"/>
          </p:cNvSpPr>
          <p:nvPr>
            <p:ph type="title"/>
          </p:nvPr>
        </p:nvSpPr>
        <p:spPr/>
        <p:txBody>
          <a:bodyPr/>
          <a:lstStyle/>
          <a:p>
            <a:r>
              <a:rPr lang="en-US" dirty="0"/>
              <a:t>Welcome to </a:t>
            </a:r>
            <a:r>
              <a:rPr lang="en-US" dirty="0" err="1"/>
              <a:t>Keenville</a:t>
            </a:r>
            <a:r>
              <a:rPr lang="en-US" dirty="0"/>
              <a:t>!</a:t>
            </a:r>
          </a:p>
        </p:txBody>
      </p:sp>
      <p:sp>
        <p:nvSpPr>
          <p:cNvPr id="3" name="Content Placeholder 2">
            <a:extLst>
              <a:ext uri="{FF2B5EF4-FFF2-40B4-BE49-F238E27FC236}">
                <a16:creationId xmlns:a16="http://schemas.microsoft.com/office/drawing/2014/main" id="{C33AF1F4-F7F5-495C-A365-E44F9D0C47B1}"/>
              </a:ext>
            </a:extLst>
          </p:cNvPr>
          <p:cNvSpPr>
            <a:spLocks noGrp="1"/>
          </p:cNvSpPr>
          <p:nvPr>
            <p:ph sz="half" idx="1"/>
          </p:nvPr>
        </p:nvSpPr>
        <p:spPr/>
        <p:txBody>
          <a:bodyPr>
            <a:normAutofit fontScale="85000" lnSpcReduction="20000"/>
          </a:bodyPr>
          <a:lstStyle/>
          <a:p>
            <a:r>
              <a:rPr lang="en-US" dirty="0" err="1"/>
              <a:t>Keenville</a:t>
            </a:r>
            <a:r>
              <a:rPr lang="en-US" dirty="0"/>
              <a:t> is Georgia’s game-based, formative assessment in literacy and mathematics for grades 1 and 2.</a:t>
            </a:r>
          </a:p>
          <a:p>
            <a:r>
              <a:rPr lang="en-US" dirty="0"/>
              <a:t>It is accessible via the Statewide Longitudinal Data System (SLDS).</a:t>
            </a:r>
          </a:p>
          <a:p>
            <a:r>
              <a:rPr lang="en-US" dirty="0"/>
              <a:t>New games and dashboards will arrive this spring and summer.</a:t>
            </a:r>
          </a:p>
          <a:p>
            <a:r>
              <a:rPr lang="en-US" dirty="0" err="1"/>
              <a:t>Keenville</a:t>
            </a:r>
            <a:r>
              <a:rPr lang="en-US" dirty="0"/>
              <a:t> will be fully operational for the 2019-2020 school year.</a:t>
            </a:r>
          </a:p>
        </p:txBody>
      </p:sp>
      <p:pic>
        <p:nvPicPr>
          <p:cNvPr id="5" name="Content Placeholder 8">
            <a:extLst>
              <a:ext uri="{FF2B5EF4-FFF2-40B4-BE49-F238E27FC236}">
                <a16:creationId xmlns:a16="http://schemas.microsoft.com/office/drawing/2014/main" id="{D6C4C039-8A4C-4233-9B09-B0CF6EA938CE}"/>
              </a:ext>
            </a:extLst>
          </p:cNvPr>
          <p:cNvPicPr>
            <a:picLocks noChangeAspect="1"/>
          </p:cNvPicPr>
          <p:nvPr/>
        </p:nvPicPr>
        <p:blipFill>
          <a:blip r:embed="rId3"/>
          <a:stretch>
            <a:fillRect/>
          </a:stretch>
        </p:blipFill>
        <p:spPr>
          <a:xfrm>
            <a:off x="4681039" y="1719177"/>
            <a:ext cx="4114800" cy="247394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B6AEA9E-3404-471A-A3CE-35E6066F263F}"/>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8" name="Picture 7">
            <a:extLst>
              <a:ext uri="{FF2B5EF4-FFF2-40B4-BE49-F238E27FC236}">
                <a16:creationId xmlns:a16="http://schemas.microsoft.com/office/drawing/2014/main" id="{8319433F-1FF9-4549-8A79-6EFBF8ECDFEB}"/>
              </a:ext>
            </a:extLst>
          </p:cNvPr>
          <p:cNvPicPr>
            <a:picLocks noChangeAspect="1"/>
          </p:cNvPicPr>
          <p:nvPr/>
        </p:nvPicPr>
        <p:blipFill>
          <a:blip r:embed="rId4"/>
          <a:stretch>
            <a:fillRect/>
          </a:stretch>
        </p:blipFill>
        <p:spPr>
          <a:xfrm>
            <a:off x="4681039" y="4328054"/>
            <a:ext cx="4114800" cy="2264298"/>
          </a:xfrm>
          <a:prstGeom prst="rect">
            <a:avLst/>
          </a:prstGeom>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237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EFD3-2C30-4AEB-8444-B390BAAB402D}"/>
              </a:ext>
            </a:extLst>
          </p:cNvPr>
          <p:cNvSpPr>
            <a:spLocks noGrp="1"/>
          </p:cNvSpPr>
          <p:nvPr>
            <p:ph type="title"/>
          </p:nvPr>
        </p:nvSpPr>
        <p:spPr/>
        <p:txBody>
          <a:bodyPr/>
          <a:lstStyle/>
          <a:p>
            <a:r>
              <a:rPr lang="en-US" dirty="0"/>
              <a:t>Main Features</a:t>
            </a:r>
          </a:p>
        </p:txBody>
      </p:sp>
      <p:sp>
        <p:nvSpPr>
          <p:cNvPr id="3" name="Content Placeholder 2">
            <a:extLst>
              <a:ext uri="{FF2B5EF4-FFF2-40B4-BE49-F238E27FC236}">
                <a16:creationId xmlns:a16="http://schemas.microsoft.com/office/drawing/2014/main" id="{F9C044EF-7E95-4941-BABE-518294D1424B}"/>
              </a:ext>
            </a:extLst>
          </p:cNvPr>
          <p:cNvSpPr>
            <a:spLocks noGrp="1"/>
          </p:cNvSpPr>
          <p:nvPr>
            <p:ph idx="1"/>
          </p:nvPr>
        </p:nvSpPr>
        <p:spPr>
          <a:xfrm>
            <a:off x="895350" y="1412824"/>
            <a:ext cx="7886700" cy="2891341"/>
          </a:xfrm>
        </p:spPr>
        <p:txBody>
          <a:bodyPr>
            <a:normAutofit fontScale="70000" lnSpcReduction="20000"/>
          </a:bodyPr>
          <a:lstStyle/>
          <a:p>
            <a:r>
              <a:rPr lang="en-US" dirty="0"/>
              <a:t>Designed to engage students through features such as an avatar builder; earning rewards; decorating their house; and fun sights, sounds, and reactions</a:t>
            </a:r>
          </a:p>
          <a:p>
            <a:r>
              <a:rPr lang="en-US" dirty="0"/>
              <a:t>Students receive ongoing support through motivational prompts and feedback</a:t>
            </a:r>
          </a:p>
          <a:p>
            <a:r>
              <a:rPr lang="en-US" dirty="0"/>
              <a:t>Games often include Georgia-specific themes and integrate other standards and initiatives, such as science, arts, and nutrition.</a:t>
            </a:r>
          </a:p>
          <a:p>
            <a:r>
              <a:rPr lang="en-US" dirty="0"/>
              <a:t>Teachers can access interactive dashboards that provide real-time data to help guide instruction and enhance instructional practices. </a:t>
            </a:r>
          </a:p>
        </p:txBody>
      </p:sp>
      <p:sp>
        <p:nvSpPr>
          <p:cNvPr id="6" name="Content Placeholder 2">
            <a:extLst>
              <a:ext uri="{FF2B5EF4-FFF2-40B4-BE49-F238E27FC236}">
                <a16:creationId xmlns:a16="http://schemas.microsoft.com/office/drawing/2014/main" id="{AB399E29-1BAC-43A0-9DFF-CCA76CE1F376}"/>
              </a:ext>
            </a:extLst>
          </p:cNvPr>
          <p:cNvSpPr txBox="1">
            <a:spLocks/>
          </p:cNvSpPr>
          <p:nvPr/>
        </p:nvSpPr>
        <p:spPr>
          <a:xfrm>
            <a:off x="895350" y="4184777"/>
            <a:ext cx="4857750" cy="188296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Arial" panose="020B0604020202020204" pitchFamily="34" charset="0"/>
                <a:cs typeface="Arial" panose="020B0604020202020204" pitchFamily="34" charset="0"/>
              </a:rPr>
              <a:t>Each game is designed with multiple levels of learning to: </a:t>
            </a:r>
          </a:p>
          <a:p>
            <a:pPr lvl="1"/>
            <a:r>
              <a:rPr lang="en-US" sz="1900" dirty="0">
                <a:latin typeface="Arial" panose="020B0604020202020204" pitchFamily="34" charset="0"/>
                <a:cs typeface="Arial" panose="020B0604020202020204" pitchFamily="34" charset="0"/>
              </a:rPr>
              <a:t>identify students’ current level of knowledge, skill, and concept development.</a:t>
            </a:r>
          </a:p>
          <a:p>
            <a:pPr lvl="1"/>
            <a:r>
              <a:rPr lang="en-US" sz="1900" dirty="0">
                <a:latin typeface="Arial" panose="020B0604020202020204" pitchFamily="34" charset="0"/>
                <a:cs typeface="Arial" panose="020B0604020202020204" pitchFamily="34" charset="0"/>
              </a:rPr>
              <a:t>provide students, with varying abilities, access to content based on their learning needs.  </a:t>
            </a:r>
          </a:p>
          <a:p>
            <a:pPr lvl="1"/>
            <a:endParaRPr lang="en-US" sz="19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06E9507-EDEA-472C-80C9-3543FF7B9C69}"/>
              </a:ext>
            </a:extLst>
          </p:cNvPr>
          <p:cNvPicPr>
            <a:picLocks noChangeAspect="1"/>
          </p:cNvPicPr>
          <p:nvPr/>
        </p:nvPicPr>
        <p:blipFill>
          <a:blip r:embed="rId2"/>
          <a:stretch>
            <a:fillRect/>
          </a:stretch>
        </p:blipFill>
        <p:spPr>
          <a:xfrm>
            <a:off x="5753100" y="4184777"/>
            <a:ext cx="3087188" cy="17203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5" descr="Picture 5">
            <a:extLst>
              <a:ext uri="{FF2B5EF4-FFF2-40B4-BE49-F238E27FC236}">
                <a16:creationId xmlns:a16="http://schemas.microsoft.com/office/drawing/2014/main" id="{EDFC4FA2-E5E6-4C0B-AFCB-0A6468F65EB0}"/>
              </a:ext>
            </a:extLst>
          </p:cNvPr>
          <p:cNvPicPr>
            <a:picLocks noChangeAspect="1"/>
          </p:cNvPicPr>
          <p:nvPr/>
        </p:nvPicPr>
        <p:blipFill>
          <a:blip r:embed="rId3"/>
          <a:stretch>
            <a:fillRect/>
          </a:stretch>
        </p:blipFill>
        <p:spPr>
          <a:xfrm>
            <a:off x="746908" y="5126261"/>
            <a:ext cx="704059" cy="1181118"/>
          </a:xfrm>
          <a:prstGeom prst="rect">
            <a:avLst/>
          </a:prstGeom>
          <a:ln w="12700">
            <a:miter lim="400000"/>
          </a:ln>
        </p:spPr>
      </p:pic>
      <p:sp>
        <p:nvSpPr>
          <p:cNvPr id="9" name="TextBox 8">
            <a:extLst>
              <a:ext uri="{FF2B5EF4-FFF2-40B4-BE49-F238E27FC236}">
                <a16:creationId xmlns:a16="http://schemas.microsoft.com/office/drawing/2014/main" id="{2A264BE9-B0D0-4AF1-B48B-E59056DCE842}"/>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spTree>
    <p:extLst>
      <p:ext uri="{BB962C8B-B14F-4D97-AF65-F5344CB8AC3E}">
        <p14:creationId xmlns:p14="http://schemas.microsoft.com/office/powerpoint/2010/main" val="9173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200D-841F-48D5-BA75-2802A92EB700}"/>
              </a:ext>
            </a:extLst>
          </p:cNvPr>
          <p:cNvSpPr>
            <a:spLocks noGrp="1"/>
          </p:cNvSpPr>
          <p:nvPr>
            <p:ph type="title"/>
          </p:nvPr>
        </p:nvSpPr>
        <p:spPr/>
        <p:txBody>
          <a:bodyPr/>
          <a:lstStyle/>
          <a:p>
            <a:r>
              <a:rPr lang="en-US" dirty="0"/>
              <a:t>What’s in </a:t>
            </a:r>
            <a:r>
              <a:rPr lang="en-US" dirty="0" err="1"/>
              <a:t>Keenville</a:t>
            </a:r>
            <a:r>
              <a:rPr lang="en-US" dirty="0"/>
              <a:t>?</a:t>
            </a:r>
          </a:p>
        </p:txBody>
      </p:sp>
      <p:sp>
        <p:nvSpPr>
          <p:cNvPr id="5" name="Text Placeholder 4">
            <a:extLst>
              <a:ext uri="{FF2B5EF4-FFF2-40B4-BE49-F238E27FC236}">
                <a16:creationId xmlns:a16="http://schemas.microsoft.com/office/drawing/2014/main" id="{7B16C69D-C940-4EAE-8063-D002F4FA0629}"/>
              </a:ext>
            </a:extLst>
          </p:cNvPr>
          <p:cNvSpPr>
            <a:spLocks noGrp="1"/>
          </p:cNvSpPr>
          <p:nvPr>
            <p:ph type="body" idx="1"/>
          </p:nvPr>
        </p:nvSpPr>
        <p:spPr/>
        <p:txBody>
          <a:bodyPr/>
          <a:lstStyle/>
          <a:p>
            <a:r>
              <a:rPr lang="en-US" dirty="0">
                <a:solidFill>
                  <a:srgbClr val="E20177"/>
                </a:solidFill>
              </a:rPr>
              <a:t>English Language Arts</a:t>
            </a:r>
          </a:p>
        </p:txBody>
      </p:sp>
      <p:sp>
        <p:nvSpPr>
          <p:cNvPr id="6" name="Content Placeholder 5">
            <a:extLst>
              <a:ext uri="{FF2B5EF4-FFF2-40B4-BE49-F238E27FC236}">
                <a16:creationId xmlns:a16="http://schemas.microsoft.com/office/drawing/2014/main" id="{5B0350D7-38E0-4D0A-955A-EF40929C3501}"/>
              </a:ext>
            </a:extLst>
          </p:cNvPr>
          <p:cNvSpPr>
            <a:spLocks noGrp="1"/>
          </p:cNvSpPr>
          <p:nvPr>
            <p:ph sz="half" idx="2"/>
          </p:nvPr>
        </p:nvSpPr>
        <p:spPr/>
        <p:txBody>
          <a:bodyPr/>
          <a:lstStyle/>
          <a:p>
            <a:r>
              <a:rPr lang="en-US" sz="2200" dirty="0"/>
              <a:t>16 games that focus on:</a:t>
            </a:r>
          </a:p>
          <a:p>
            <a:pPr lvl="1"/>
            <a:r>
              <a:rPr lang="en-US" sz="2000" dirty="0"/>
              <a:t>Literary reading comprehension</a:t>
            </a:r>
          </a:p>
          <a:p>
            <a:pPr lvl="1"/>
            <a:r>
              <a:rPr lang="en-US" sz="2000" dirty="0"/>
              <a:t>Informational reading comprehension</a:t>
            </a:r>
          </a:p>
          <a:p>
            <a:pPr lvl="1"/>
            <a:r>
              <a:rPr lang="en-US" sz="2000" dirty="0"/>
              <a:t>Phonics and word recognition</a:t>
            </a:r>
          </a:p>
          <a:p>
            <a:pPr lvl="1"/>
            <a:r>
              <a:rPr lang="en-US" sz="2000" dirty="0"/>
              <a:t>Language acquisition</a:t>
            </a:r>
          </a:p>
        </p:txBody>
      </p:sp>
      <p:sp>
        <p:nvSpPr>
          <p:cNvPr id="7" name="Text Placeholder 6">
            <a:extLst>
              <a:ext uri="{FF2B5EF4-FFF2-40B4-BE49-F238E27FC236}">
                <a16:creationId xmlns:a16="http://schemas.microsoft.com/office/drawing/2014/main" id="{ED75E94D-CD6D-4BFA-A2AD-902C360D9ADA}"/>
              </a:ext>
            </a:extLst>
          </p:cNvPr>
          <p:cNvSpPr>
            <a:spLocks noGrp="1"/>
          </p:cNvSpPr>
          <p:nvPr>
            <p:ph type="body" sz="quarter" idx="3"/>
          </p:nvPr>
        </p:nvSpPr>
        <p:spPr/>
        <p:txBody>
          <a:bodyPr/>
          <a:lstStyle/>
          <a:p>
            <a:r>
              <a:rPr lang="en-US" dirty="0">
                <a:solidFill>
                  <a:srgbClr val="0D6BB9"/>
                </a:solidFill>
              </a:rPr>
              <a:t>Mathematics</a:t>
            </a:r>
          </a:p>
        </p:txBody>
      </p:sp>
      <p:sp>
        <p:nvSpPr>
          <p:cNvPr id="8" name="Content Placeholder 7">
            <a:extLst>
              <a:ext uri="{FF2B5EF4-FFF2-40B4-BE49-F238E27FC236}">
                <a16:creationId xmlns:a16="http://schemas.microsoft.com/office/drawing/2014/main" id="{BD39C835-8A13-459B-B5D2-BCDBE64CA5FE}"/>
              </a:ext>
            </a:extLst>
          </p:cNvPr>
          <p:cNvSpPr>
            <a:spLocks noGrp="1"/>
          </p:cNvSpPr>
          <p:nvPr>
            <p:ph sz="quarter" idx="4"/>
          </p:nvPr>
        </p:nvSpPr>
        <p:spPr/>
        <p:txBody>
          <a:bodyPr>
            <a:normAutofit fontScale="85000" lnSpcReduction="10000"/>
          </a:bodyPr>
          <a:lstStyle/>
          <a:p>
            <a:r>
              <a:rPr lang="en-US" sz="2600" dirty="0"/>
              <a:t>15 games that focus on:</a:t>
            </a:r>
          </a:p>
          <a:p>
            <a:pPr lvl="1"/>
            <a:r>
              <a:rPr lang="en-US" dirty="0"/>
              <a:t>Addition/subtraction</a:t>
            </a:r>
          </a:p>
          <a:p>
            <a:pPr lvl="1"/>
            <a:r>
              <a:rPr lang="en-US" dirty="0"/>
              <a:t>Time, money, and measurement</a:t>
            </a:r>
          </a:p>
          <a:p>
            <a:pPr lvl="1"/>
            <a:r>
              <a:rPr lang="en-US" dirty="0"/>
              <a:t>Graphing, line plots, and data</a:t>
            </a:r>
          </a:p>
          <a:p>
            <a:pPr lvl="1"/>
            <a:r>
              <a:rPr lang="en-US" dirty="0"/>
              <a:t>Sorting 2D/3D shapes and fractional parts to whole</a:t>
            </a:r>
          </a:p>
          <a:p>
            <a:pPr lvl="1"/>
            <a:r>
              <a:rPr lang="en-US" dirty="0"/>
              <a:t>Repeat addition to multiplication building arrays</a:t>
            </a:r>
          </a:p>
          <a:p>
            <a:pPr lvl="1"/>
            <a:r>
              <a:rPr lang="en-US" dirty="0"/>
              <a:t>Reading and recognizing numbers and numerals</a:t>
            </a:r>
          </a:p>
        </p:txBody>
      </p:sp>
      <p:sp>
        <p:nvSpPr>
          <p:cNvPr id="4" name="TextBox 3">
            <a:extLst>
              <a:ext uri="{FF2B5EF4-FFF2-40B4-BE49-F238E27FC236}">
                <a16:creationId xmlns:a16="http://schemas.microsoft.com/office/drawing/2014/main" id="{F6B4ECC4-3F14-4404-A120-0B9DD49E46CF}"/>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0" name="Picture 9">
            <a:extLst>
              <a:ext uri="{FF2B5EF4-FFF2-40B4-BE49-F238E27FC236}">
                <a16:creationId xmlns:a16="http://schemas.microsoft.com/office/drawing/2014/main" id="{85EA1713-5A73-4F53-8597-F48DCEF95072}"/>
              </a:ext>
            </a:extLst>
          </p:cNvPr>
          <p:cNvPicPr>
            <a:picLocks noChangeAspect="1"/>
          </p:cNvPicPr>
          <p:nvPr/>
        </p:nvPicPr>
        <p:blipFill>
          <a:blip r:embed="rId2">
            <a:clrChange>
              <a:clrFrom>
                <a:srgbClr val="130012">
                  <a:alpha val="10588"/>
                </a:srgbClr>
              </a:clrFrom>
              <a:clrTo>
                <a:srgbClr val="130012">
                  <a:alpha val="0"/>
                </a:srgbClr>
              </a:clrTo>
            </a:clrChange>
          </a:blip>
          <a:stretch>
            <a:fillRect/>
          </a:stretch>
        </p:blipFill>
        <p:spPr>
          <a:xfrm flipH="1">
            <a:off x="1911482" y="5295566"/>
            <a:ext cx="689909" cy="777240"/>
          </a:xfrm>
          <a:prstGeom prst="rect">
            <a:avLst/>
          </a:prstGeom>
        </p:spPr>
      </p:pic>
      <p:pic>
        <p:nvPicPr>
          <p:cNvPr id="11" name="Picture 10">
            <a:extLst>
              <a:ext uri="{FF2B5EF4-FFF2-40B4-BE49-F238E27FC236}">
                <a16:creationId xmlns:a16="http://schemas.microsoft.com/office/drawing/2014/main" id="{E5EAD0B7-7FFB-4BB6-9B40-4451EA8EEA2F}"/>
              </a:ext>
            </a:extLst>
          </p:cNvPr>
          <p:cNvPicPr>
            <a:picLocks noChangeAspect="1"/>
          </p:cNvPicPr>
          <p:nvPr/>
        </p:nvPicPr>
        <p:blipFill>
          <a:blip r:embed="rId3">
            <a:clrChange>
              <a:clrFrom>
                <a:srgbClr val="130012">
                  <a:alpha val="10588"/>
                </a:srgbClr>
              </a:clrFrom>
              <a:clrTo>
                <a:srgbClr val="130012">
                  <a:alpha val="0"/>
                </a:srgbClr>
              </a:clrTo>
            </a:clrChange>
          </a:blip>
          <a:stretch>
            <a:fillRect/>
          </a:stretch>
        </p:blipFill>
        <p:spPr>
          <a:xfrm>
            <a:off x="3928805" y="5226986"/>
            <a:ext cx="860941" cy="914400"/>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CB9EFA16-C895-4D05-A0B2-AE49DF23B970}"/>
              </a:ext>
            </a:extLst>
          </p:cNvPr>
          <p:cNvPicPr>
            <a:picLocks noChangeAspect="1"/>
          </p:cNvPicPr>
          <p:nvPr/>
        </p:nvPicPr>
        <p:blipFill>
          <a:blip r:embed="rId4">
            <a:clrChange>
              <a:clrFrom>
                <a:srgbClr val="130012">
                  <a:alpha val="10588"/>
                </a:srgbClr>
              </a:clrFrom>
              <a:clrTo>
                <a:srgbClr val="130012">
                  <a:alpha val="0"/>
                </a:srgbClr>
              </a:clrTo>
            </a:clrChange>
          </a:blip>
          <a:stretch>
            <a:fillRect/>
          </a:stretch>
        </p:blipFill>
        <p:spPr>
          <a:xfrm flipH="1">
            <a:off x="1036943" y="5226986"/>
            <a:ext cx="560895" cy="914400"/>
          </a:xfrm>
          <a:prstGeom prst="rect">
            <a:avLst/>
          </a:prstGeom>
        </p:spPr>
      </p:pic>
      <p:pic>
        <p:nvPicPr>
          <p:cNvPr id="13" name="Picture 12">
            <a:extLst>
              <a:ext uri="{FF2B5EF4-FFF2-40B4-BE49-F238E27FC236}">
                <a16:creationId xmlns:a16="http://schemas.microsoft.com/office/drawing/2014/main" id="{D9595B0C-2DB3-41DF-8907-DBBE75D36085}"/>
              </a:ext>
            </a:extLst>
          </p:cNvPr>
          <p:cNvPicPr>
            <a:picLocks noChangeAspect="1"/>
          </p:cNvPicPr>
          <p:nvPr/>
        </p:nvPicPr>
        <p:blipFill>
          <a:blip r:embed="rId5">
            <a:clrChange>
              <a:clrFrom>
                <a:srgbClr val="130012">
                  <a:alpha val="10588"/>
                </a:srgbClr>
              </a:clrFrom>
              <a:clrTo>
                <a:srgbClr val="130012">
                  <a:alpha val="0"/>
                </a:srgbClr>
              </a:clrTo>
            </a:clrChange>
          </a:blip>
          <a:stretch>
            <a:fillRect/>
          </a:stretch>
        </p:blipFill>
        <p:spPr>
          <a:xfrm>
            <a:off x="2915035" y="5226986"/>
            <a:ext cx="700126" cy="914400"/>
          </a:xfrm>
          <a:prstGeom prst="rect">
            <a:avLst/>
          </a:prstGeom>
        </p:spPr>
      </p:pic>
    </p:spTree>
    <p:extLst>
      <p:ext uri="{BB962C8B-B14F-4D97-AF65-F5344CB8AC3E}">
        <p14:creationId xmlns:p14="http://schemas.microsoft.com/office/powerpoint/2010/main" val="94309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C7A-7F19-40EF-BD20-F70CA8BBC9A0}"/>
              </a:ext>
            </a:extLst>
          </p:cNvPr>
          <p:cNvSpPr>
            <a:spLocks noGrp="1"/>
          </p:cNvSpPr>
          <p:nvPr>
            <p:ph type="title"/>
          </p:nvPr>
        </p:nvSpPr>
        <p:spPr/>
        <p:txBody>
          <a:bodyPr/>
          <a:lstStyle/>
          <a:p>
            <a:r>
              <a:rPr lang="en-US" dirty="0"/>
              <a:t>A Few ELA Games…</a:t>
            </a:r>
          </a:p>
        </p:txBody>
      </p:sp>
      <p:pic>
        <p:nvPicPr>
          <p:cNvPr id="4" name="Content Placeholder 8">
            <a:extLst>
              <a:ext uri="{FF2B5EF4-FFF2-40B4-BE49-F238E27FC236}">
                <a16:creationId xmlns:a16="http://schemas.microsoft.com/office/drawing/2014/main" id="{133051AB-AB3F-4DC7-8055-27FCE12E8C8F}"/>
              </a:ext>
            </a:extLst>
          </p:cNvPr>
          <p:cNvPicPr>
            <a:picLocks noChangeAspect="1"/>
          </p:cNvPicPr>
          <p:nvPr/>
        </p:nvPicPr>
        <p:blipFill>
          <a:blip r:embed="rId2"/>
          <a:stretch>
            <a:fillRect/>
          </a:stretch>
        </p:blipFill>
        <p:spPr>
          <a:xfrm>
            <a:off x="4401481" y="1587392"/>
            <a:ext cx="4511131" cy="24739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1EB23B3-2CA3-46E3-8CB0-2D37E32CECD8}"/>
              </a:ext>
            </a:extLst>
          </p:cNvPr>
          <p:cNvSpPr txBox="1"/>
          <p:nvPr/>
        </p:nvSpPr>
        <p:spPr>
          <a:xfrm>
            <a:off x="895350" y="1923000"/>
            <a:ext cx="2999436" cy="1499772"/>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err="1">
                <a:solidFill>
                  <a:srgbClr val="0D6BB9"/>
                </a:solidFill>
              </a:rPr>
              <a:t>Keenbot</a:t>
            </a:r>
            <a:r>
              <a:rPr lang="en-US" dirty="0"/>
              <a:t>, students read about science phenomena and teach </a:t>
            </a:r>
            <a:r>
              <a:rPr lang="en-US" dirty="0" err="1"/>
              <a:t>Keenbot</a:t>
            </a:r>
            <a:r>
              <a:rPr lang="en-US" dirty="0"/>
              <a:t> to help make him the smartest robot in </a:t>
            </a:r>
            <a:r>
              <a:rPr lang="en-US" dirty="0" err="1"/>
              <a:t>Keenville</a:t>
            </a:r>
            <a:r>
              <a:rPr lang="en-US" dirty="0"/>
              <a:t>.</a:t>
            </a:r>
          </a:p>
        </p:txBody>
      </p:sp>
      <p:pic>
        <p:nvPicPr>
          <p:cNvPr id="5" name="Content Placeholder 7">
            <a:extLst>
              <a:ext uri="{FF2B5EF4-FFF2-40B4-BE49-F238E27FC236}">
                <a16:creationId xmlns:a16="http://schemas.microsoft.com/office/drawing/2014/main" id="{884A8EC2-E422-40D6-9839-0AE90DB4577D}"/>
              </a:ext>
            </a:extLst>
          </p:cNvPr>
          <p:cNvPicPr>
            <a:picLocks noGrp="1" noChangeAspect="1"/>
          </p:cNvPicPr>
          <p:nvPr>
            <p:ph idx="1"/>
          </p:nvPr>
        </p:nvPicPr>
        <p:blipFill>
          <a:blip r:embed="rId3"/>
          <a:stretch>
            <a:fillRect/>
          </a:stretch>
        </p:blipFill>
        <p:spPr>
          <a:xfrm>
            <a:off x="704617" y="3942123"/>
            <a:ext cx="4300189" cy="237254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0A810B0E-17F1-4094-AAC7-0A8BC3D0E748}"/>
              </a:ext>
            </a:extLst>
          </p:cNvPr>
          <p:cNvSpPr txBox="1"/>
          <p:nvPr/>
        </p:nvSpPr>
        <p:spPr>
          <a:xfrm>
            <a:off x="5575852" y="4849906"/>
            <a:ext cx="3336760" cy="646331"/>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Harbor Phonics</a:t>
            </a:r>
            <a:r>
              <a:rPr lang="en-US" dirty="0"/>
              <a:t>, students use phonics skills to create words.</a:t>
            </a:r>
          </a:p>
        </p:txBody>
      </p:sp>
      <p:sp>
        <p:nvSpPr>
          <p:cNvPr id="3" name="Arrow: Right 2">
            <a:extLst>
              <a:ext uri="{FF2B5EF4-FFF2-40B4-BE49-F238E27FC236}">
                <a16:creationId xmlns:a16="http://schemas.microsoft.com/office/drawing/2014/main" id="{C5F1B1B4-2EFB-42B0-BCAF-E984398F4784}"/>
              </a:ext>
            </a:extLst>
          </p:cNvPr>
          <p:cNvSpPr/>
          <p:nvPr/>
        </p:nvSpPr>
        <p:spPr>
          <a:xfrm>
            <a:off x="3984814" y="2548019"/>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0895ECB5-C11E-420D-9284-1FFB444515F9}"/>
              </a:ext>
            </a:extLst>
          </p:cNvPr>
          <p:cNvSpPr/>
          <p:nvPr/>
        </p:nvSpPr>
        <p:spPr>
          <a:xfrm flipH="1">
            <a:off x="5102262" y="5065708"/>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E36AC0-586E-417A-A6C1-C3F4B8894AC1}"/>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spTree>
    <p:extLst>
      <p:ext uri="{BB962C8B-B14F-4D97-AF65-F5344CB8AC3E}">
        <p14:creationId xmlns:p14="http://schemas.microsoft.com/office/powerpoint/2010/main" val="41159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C7A-7F19-40EF-BD20-F70CA8BBC9A0}"/>
              </a:ext>
            </a:extLst>
          </p:cNvPr>
          <p:cNvSpPr>
            <a:spLocks noGrp="1"/>
          </p:cNvSpPr>
          <p:nvPr>
            <p:ph type="title"/>
          </p:nvPr>
        </p:nvSpPr>
        <p:spPr/>
        <p:txBody>
          <a:bodyPr/>
          <a:lstStyle/>
          <a:p>
            <a:r>
              <a:rPr lang="en-US" dirty="0"/>
              <a:t>A Few More ELA Games…</a:t>
            </a:r>
          </a:p>
        </p:txBody>
      </p:sp>
      <p:sp>
        <p:nvSpPr>
          <p:cNvPr id="7" name="TextBox 6">
            <a:extLst>
              <a:ext uri="{FF2B5EF4-FFF2-40B4-BE49-F238E27FC236}">
                <a16:creationId xmlns:a16="http://schemas.microsoft.com/office/drawing/2014/main" id="{C1EB23B3-2CA3-46E3-8CB0-2D37E32CECD8}"/>
              </a:ext>
            </a:extLst>
          </p:cNvPr>
          <p:cNvSpPr txBox="1"/>
          <p:nvPr/>
        </p:nvSpPr>
        <p:spPr>
          <a:xfrm>
            <a:off x="895350" y="2126211"/>
            <a:ext cx="3281466" cy="1477328"/>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err="1">
                <a:solidFill>
                  <a:srgbClr val="0D6BB9"/>
                </a:solidFill>
              </a:rPr>
              <a:t>Keenville</a:t>
            </a:r>
            <a:r>
              <a:rPr lang="en-US" b="1" dirty="0">
                <a:solidFill>
                  <a:srgbClr val="0D6BB9"/>
                </a:solidFill>
              </a:rPr>
              <a:t> Action News</a:t>
            </a:r>
            <a:r>
              <a:rPr lang="en-US" dirty="0"/>
              <a:t>, students use their reading comprehension skills to create news stories for the nightly news in </a:t>
            </a:r>
            <a:r>
              <a:rPr lang="en-US" dirty="0" err="1"/>
              <a:t>Keenville</a:t>
            </a:r>
            <a:r>
              <a:rPr lang="en-US" dirty="0"/>
              <a:t>.</a:t>
            </a:r>
          </a:p>
        </p:txBody>
      </p:sp>
      <p:sp>
        <p:nvSpPr>
          <p:cNvPr id="6" name="TextBox 5">
            <a:extLst>
              <a:ext uri="{FF2B5EF4-FFF2-40B4-BE49-F238E27FC236}">
                <a16:creationId xmlns:a16="http://schemas.microsoft.com/office/drawing/2014/main" id="{0A810B0E-17F1-4094-AAC7-0A8BC3D0E748}"/>
              </a:ext>
            </a:extLst>
          </p:cNvPr>
          <p:cNvSpPr txBox="1"/>
          <p:nvPr/>
        </p:nvSpPr>
        <p:spPr>
          <a:xfrm>
            <a:off x="895350" y="4593307"/>
            <a:ext cx="3281466" cy="923330"/>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Downhill Skiing</a:t>
            </a:r>
            <a:r>
              <a:rPr lang="en-US" dirty="0"/>
              <a:t>, students ski through flags to group words that fit in the same category.</a:t>
            </a:r>
          </a:p>
        </p:txBody>
      </p:sp>
      <p:pic>
        <p:nvPicPr>
          <p:cNvPr id="9" name="Content Placeholder 7">
            <a:extLst>
              <a:ext uri="{FF2B5EF4-FFF2-40B4-BE49-F238E27FC236}">
                <a16:creationId xmlns:a16="http://schemas.microsoft.com/office/drawing/2014/main" id="{CAF6597F-6219-4E8D-A29F-56460C48E94D}"/>
              </a:ext>
            </a:extLst>
          </p:cNvPr>
          <p:cNvPicPr>
            <a:picLocks noGrp="1" noChangeAspect="1"/>
          </p:cNvPicPr>
          <p:nvPr>
            <p:ph idx="1"/>
          </p:nvPr>
        </p:nvPicPr>
        <p:blipFill>
          <a:blip r:embed="rId2"/>
          <a:stretch>
            <a:fillRect/>
          </a:stretch>
        </p:blipFill>
        <p:spPr>
          <a:xfrm>
            <a:off x="4813181" y="1612081"/>
            <a:ext cx="4114800" cy="2250990"/>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B89CA91C-3AB6-4332-877A-AE508666637A}"/>
              </a:ext>
            </a:extLst>
          </p:cNvPr>
          <p:cNvSpPr/>
          <p:nvPr/>
        </p:nvSpPr>
        <p:spPr>
          <a:xfrm>
            <a:off x="4283780" y="2766678"/>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2FC45D96-3BB3-4215-BD05-365068FFFBFB}"/>
              </a:ext>
            </a:extLst>
          </p:cNvPr>
          <p:cNvSpPr/>
          <p:nvPr/>
        </p:nvSpPr>
        <p:spPr>
          <a:xfrm>
            <a:off x="4306932" y="4945641"/>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7D35E2D-47FA-4DCE-BE8E-FC3ED4A923FE}"/>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5" name="Picture 14">
            <a:extLst>
              <a:ext uri="{FF2B5EF4-FFF2-40B4-BE49-F238E27FC236}">
                <a16:creationId xmlns:a16="http://schemas.microsoft.com/office/drawing/2014/main" id="{D83752D5-8D3E-4740-BB32-EBA0ABD28676}"/>
              </a:ext>
            </a:extLst>
          </p:cNvPr>
          <p:cNvPicPr>
            <a:picLocks noChangeAspect="1"/>
          </p:cNvPicPr>
          <p:nvPr/>
        </p:nvPicPr>
        <p:blipFill>
          <a:blip r:embed="rId3"/>
          <a:stretch>
            <a:fillRect/>
          </a:stretch>
        </p:blipFill>
        <p:spPr>
          <a:xfrm>
            <a:off x="4813181" y="3972134"/>
            <a:ext cx="4114800" cy="227578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073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C7A-7F19-40EF-BD20-F70CA8BBC9A0}"/>
              </a:ext>
            </a:extLst>
          </p:cNvPr>
          <p:cNvSpPr>
            <a:spLocks noGrp="1"/>
          </p:cNvSpPr>
          <p:nvPr>
            <p:ph type="title"/>
          </p:nvPr>
        </p:nvSpPr>
        <p:spPr/>
        <p:txBody>
          <a:bodyPr/>
          <a:lstStyle/>
          <a:p>
            <a:r>
              <a:rPr lang="en-US" dirty="0"/>
              <a:t>A Few Mathematics Games…</a:t>
            </a:r>
          </a:p>
        </p:txBody>
      </p:sp>
      <p:sp>
        <p:nvSpPr>
          <p:cNvPr id="7" name="TextBox 6">
            <a:extLst>
              <a:ext uri="{FF2B5EF4-FFF2-40B4-BE49-F238E27FC236}">
                <a16:creationId xmlns:a16="http://schemas.microsoft.com/office/drawing/2014/main" id="{C1EB23B3-2CA3-46E3-8CB0-2D37E32CECD8}"/>
              </a:ext>
            </a:extLst>
          </p:cNvPr>
          <p:cNvSpPr txBox="1"/>
          <p:nvPr/>
        </p:nvSpPr>
        <p:spPr>
          <a:xfrm>
            <a:off x="5645425" y="2130050"/>
            <a:ext cx="3292741" cy="1200329"/>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Guitar Maker</a:t>
            </a:r>
            <a:r>
              <a:rPr lang="en-US" dirty="0"/>
              <a:t>, students sort shapes to determine what the </a:t>
            </a:r>
            <a:r>
              <a:rPr lang="en-US" dirty="0" err="1"/>
              <a:t>Peachlings</a:t>
            </a:r>
            <a:r>
              <a:rPr lang="en-US" dirty="0"/>
              <a:t> like to make their guitars.</a:t>
            </a:r>
          </a:p>
        </p:txBody>
      </p:sp>
      <p:sp>
        <p:nvSpPr>
          <p:cNvPr id="6" name="TextBox 5">
            <a:extLst>
              <a:ext uri="{FF2B5EF4-FFF2-40B4-BE49-F238E27FC236}">
                <a16:creationId xmlns:a16="http://schemas.microsoft.com/office/drawing/2014/main" id="{0A810B0E-17F1-4094-AAC7-0A8BC3D0E748}"/>
              </a:ext>
            </a:extLst>
          </p:cNvPr>
          <p:cNvSpPr txBox="1"/>
          <p:nvPr/>
        </p:nvSpPr>
        <p:spPr>
          <a:xfrm>
            <a:off x="5645425" y="4742502"/>
            <a:ext cx="3292741" cy="1200329"/>
          </a:xfrm>
          <a:prstGeom prst="rect">
            <a:avLst/>
          </a:prstGeom>
          <a:ln w="28575">
            <a:solidFill>
              <a:srgbClr val="E2017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In </a:t>
            </a:r>
            <a:r>
              <a:rPr lang="en-US" b="1" dirty="0">
                <a:solidFill>
                  <a:srgbClr val="0D6BB9"/>
                </a:solidFill>
              </a:rPr>
              <a:t>High-Rise Builders</a:t>
            </a:r>
            <a:r>
              <a:rPr lang="en-US" dirty="0"/>
              <a:t>, students solve expressions and show the strategies they used to get their answers.</a:t>
            </a:r>
          </a:p>
        </p:txBody>
      </p:sp>
      <p:pic>
        <p:nvPicPr>
          <p:cNvPr id="10" name="Content Placeholder 5">
            <a:extLst>
              <a:ext uri="{FF2B5EF4-FFF2-40B4-BE49-F238E27FC236}">
                <a16:creationId xmlns:a16="http://schemas.microsoft.com/office/drawing/2014/main" id="{DFF4D040-C393-48CD-B1AA-ED66564C421E}"/>
              </a:ext>
            </a:extLst>
          </p:cNvPr>
          <p:cNvPicPr>
            <a:picLocks noGrp="1" noChangeAspect="1"/>
          </p:cNvPicPr>
          <p:nvPr>
            <p:ph idx="1"/>
          </p:nvPr>
        </p:nvPicPr>
        <p:blipFill>
          <a:blip r:embed="rId2"/>
          <a:stretch>
            <a:fillRect/>
          </a:stretch>
        </p:blipFill>
        <p:spPr>
          <a:xfrm>
            <a:off x="895350" y="1690689"/>
            <a:ext cx="4114800" cy="2358648"/>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107856E4-475B-48B2-8685-1220236ECAC8}"/>
              </a:ext>
            </a:extLst>
          </p:cNvPr>
          <p:cNvSpPr/>
          <p:nvPr/>
        </p:nvSpPr>
        <p:spPr>
          <a:xfrm flipH="1">
            <a:off x="5113234" y="2657347"/>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3A0B3721-EBC7-4FFA-B4C9-736E964D7F4D}"/>
              </a:ext>
            </a:extLst>
          </p:cNvPr>
          <p:cNvSpPr/>
          <p:nvPr/>
        </p:nvSpPr>
        <p:spPr>
          <a:xfrm flipH="1">
            <a:off x="5136386" y="5223934"/>
            <a:ext cx="376133" cy="218661"/>
          </a:xfrm>
          <a:prstGeom prst="rightArrow">
            <a:avLst/>
          </a:prstGeom>
          <a:solidFill>
            <a:srgbClr val="E20177"/>
          </a:solidFill>
          <a:ln>
            <a:solidFill>
              <a:srgbClr val="E20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4BB531F-8B85-4589-AB2C-E63B6930CA31}"/>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1" name="Picture 10">
            <a:extLst>
              <a:ext uri="{FF2B5EF4-FFF2-40B4-BE49-F238E27FC236}">
                <a16:creationId xmlns:a16="http://schemas.microsoft.com/office/drawing/2014/main" id="{D6E81783-B1E9-46F9-A4E0-17DC1FF25D95}"/>
              </a:ext>
            </a:extLst>
          </p:cNvPr>
          <p:cNvPicPr>
            <a:picLocks noChangeAspect="1"/>
          </p:cNvPicPr>
          <p:nvPr/>
        </p:nvPicPr>
        <p:blipFill>
          <a:blip r:embed="rId3"/>
          <a:stretch>
            <a:fillRect/>
          </a:stretch>
        </p:blipFill>
        <p:spPr>
          <a:xfrm>
            <a:off x="895350" y="4186408"/>
            <a:ext cx="4114800" cy="22937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4437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DBE1-CAAE-49EC-985E-1B86FC21C8D0}"/>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FC54453A-B851-405E-8D1B-1BC580E3A8C6}"/>
              </a:ext>
            </a:extLst>
          </p:cNvPr>
          <p:cNvSpPr>
            <a:spLocks noGrp="1"/>
          </p:cNvSpPr>
          <p:nvPr>
            <p:ph idx="1"/>
          </p:nvPr>
        </p:nvSpPr>
        <p:spPr/>
        <p:txBody>
          <a:bodyPr/>
          <a:lstStyle/>
          <a:p>
            <a:r>
              <a:rPr lang="en-US" dirty="0"/>
              <a:t>Georgia Milestones</a:t>
            </a:r>
          </a:p>
          <a:p>
            <a:r>
              <a:rPr lang="en-US" dirty="0"/>
              <a:t>GAA 2.0</a:t>
            </a:r>
          </a:p>
          <a:p>
            <a:r>
              <a:rPr lang="en-US" dirty="0"/>
              <a:t>GKIDS 2.0</a:t>
            </a:r>
          </a:p>
          <a:p>
            <a:r>
              <a:rPr lang="en-US" dirty="0" err="1"/>
              <a:t>Keenville</a:t>
            </a:r>
            <a:endParaRPr lang="en-US" dirty="0"/>
          </a:p>
          <a:p>
            <a:r>
              <a:rPr lang="en-US" dirty="0"/>
              <a:t>CCRPI</a:t>
            </a:r>
          </a:p>
          <a:p>
            <a:r>
              <a:rPr lang="en-US" dirty="0"/>
              <a:t>Policy Updates</a:t>
            </a:r>
          </a:p>
          <a:p>
            <a:r>
              <a:rPr lang="en-US" dirty="0"/>
              <a:t>Q&amp;A</a:t>
            </a:r>
          </a:p>
        </p:txBody>
      </p:sp>
    </p:spTree>
    <p:extLst>
      <p:ext uri="{BB962C8B-B14F-4D97-AF65-F5344CB8AC3E}">
        <p14:creationId xmlns:p14="http://schemas.microsoft.com/office/powerpoint/2010/main" val="349870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A7F6-804C-4303-9EB1-C738D5A76D8E}"/>
              </a:ext>
            </a:extLst>
          </p:cNvPr>
          <p:cNvSpPr>
            <a:spLocks noGrp="1"/>
          </p:cNvSpPr>
          <p:nvPr>
            <p:ph type="title"/>
          </p:nvPr>
        </p:nvSpPr>
        <p:spPr/>
        <p:txBody>
          <a:bodyPr/>
          <a:lstStyle/>
          <a:p>
            <a:r>
              <a:rPr lang="en-US" dirty="0"/>
              <a:t>New Dashboard Features</a:t>
            </a:r>
          </a:p>
        </p:txBody>
      </p:sp>
      <p:sp>
        <p:nvSpPr>
          <p:cNvPr id="7" name="Content Placeholder 6">
            <a:extLst>
              <a:ext uri="{FF2B5EF4-FFF2-40B4-BE49-F238E27FC236}">
                <a16:creationId xmlns:a16="http://schemas.microsoft.com/office/drawing/2014/main" id="{1FCC8C1E-A709-46C9-8485-20DB9E0D8E6C}"/>
              </a:ext>
            </a:extLst>
          </p:cNvPr>
          <p:cNvSpPr>
            <a:spLocks noGrp="1"/>
          </p:cNvSpPr>
          <p:nvPr>
            <p:ph idx="1"/>
          </p:nvPr>
        </p:nvSpPr>
        <p:spPr>
          <a:xfrm>
            <a:off x="895351" y="1825625"/>
            <a:ext cx="3348658" cy="4197635"/>
          </a:xfrm>
        </p:spPr>
        <p:txBody>
          <a:bodyPr>
            <a:normAutofit fontScale="92500" lnSpcReduction="10000"/>
          </a:bodyPr>
          <a:lstStyle/>
          <a:p>
            <a:r>
              <a:rPr lang="en-US" sz="2400" dirty="0"/>
              <a:t>Recent enhancements to the teacher dashboards include features such as student progress reports, play history, and item-level details.</a:t>
            </a:r>
          </a:p>
          <a:p>
            <a:r>
              <a:rPr lang="en-US" sz="2400" dirty="0"/>
              <a:t>School and district leaders now have access to real-time dashboards featuring data for students in their school or district.</a:t>
            </a:r>
          </a:p>
        </p:txBody>
      </p:sp>
      <p:pic>
        <p:nvPicPr>
          <p:cNvPr id="8" name="Content Placeholder 3">
            <a:extLst>
              <a:ext uri="{FF2B5EF4-FFF2-40B4-BE49-F238E27FC236}">
                <a16:creationId xmlns:a16="http://schemas.microsoft.com/office/drawing/2014/main" id="{C32496A5-7FD8-478A-A1C9-D536BA84585A}"/>
              </a:ext>
            </a:extLst>
          </p:cNvPr>
          <p:cNvPicPr>
            <a:picLocks noChangeAspect="1"/>
          </p:cNvPicPr>
          <p:nvPr/>
        </p:nvPicPr>
        <p:blipFill>
          <a:blip r:embed="rId2"/>
          <a:stretch>
            <a:fillRect/>
          </a:stretch>
        </p:blipFill>
        <p:spPr>
          <a:xfrm>
            <a:off x="4412974" y="1825625"/>
            <a:ext cx="4557747" cy="288189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6531ADB0-FA4B-4012-A6B1-6A7294FBF4A9}"/>
              </a:ext>
            </a:extLst>
          </p:cNvPr>
          <p:cNvPicPr>
            <a:picLocks noChangeAspect="1"/>
          </p:cNvPicPr>
          <p:nvPr/>
        </p:nvPicPr>
        <p:blipFill>
          <a:blip r:embed="rId3"/>
          <a:stretch>
            <a:fillRect/>
          </a:stretch>
        </p:blipFill>
        <p:spPr>
          <a:xfrm>
            <a:off x="4114799" y="3468757"/>
            <a:ext cx="4451281" cy="278629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1CDD449-A20D-4703-B704-194441A5EFA9}"/>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10" name="Picture 9" descr="A picture containing transport&#10;&#10;Description automatically generated">
            <a:extLst>
              <a:ext uri="{FF2B5EF4-FFF2-40B4-BE49-F238E27FC236}">
                <a16:creationId xmlns:a16="http://schemas.microsoft.com/office/drawing/2014/main" id="{38249FCE-8963-4E16-9A53-9FFD398542E8}"/>
              </a:ext>
            </a:extLst>
          </p:cNvPr>
          <p:cNvPicPr>
            <a:picLocks noChangeAspect="1"/>
          </p:cNvPicPr>
          <p:nvPr/>
        </p:nvPicPr>
        <p:blipFill>
          <a:blip r:embed="rId4">
            <a:clrChange>
              <a:clrFrom>
                <a:srgbClr val="130012">
                  <a:alpha val="10588"/>
                </a:srgbClr>
              </a:clrFrom>
              <a:clrTo>
                <a:srgbClr val="130012">
                  <a:alpha val="0"/>
                </a:srgbClr>
              </a:clrTo>
            </a:clrChange>
          </a:blip>
          <a:stretch>
            <a:fillRect/>
          </a:stretch>
        </p:blipFill>
        <p:spPr>
          <a:xfrm>
            <a:off x="8323569" y="613488"/>
            <a:ext cx="518115" cy="1051560"/>
          </a:xfrm>
          <a:prstGeom prst="rect">
            <a:avLst/>
          </a:prstGeom>
        </p:spPr>
      </p:pic>
      <p:sp>
        <p:nvSpPr>
          <p:cNvPr id="5" name="Speech Bubble: Oval 4">
            <a:extLst>
              <a:ext uri="{FF2B5EF4-FFF2-40B4-BE49-F238E27FC236}">
                <a16:creationId xmlns:a16="http://schemas.microsoft.com/office/drawing/2014/main" id="{34436283-CA81-4D01-8E16-05B6ED45E55A}"/>
              </a:ext>
            </a:extLst>
          </p:cNvPr>
          <p:cNvSpPr/>
          <p:nvPr/>
        </p:nvSpPr>
        <p:spPr>
          <a:xfrm flipH="1">
            <a:off x="6420679" y="165469"/>
            <a:ext cx="1827971" cy="973799"/>
          </a:xfrm>
          <a:prstGeom prst="wedgeEllipseCallout">
            <a:avLst>
              <a:gd name="adj1" fmla="val -50738"/>
              <a:gd name="adj2" fmla="val 44128"/>
            </a:avLst>
          </a:prstGeom>
          <a:ln>
            <a:solidFill>
              <a:srgbClr val="E20177"/>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rgbClr val="E20177"/>
                </a:solidFill>
              </a:rPr>
              <a:t>Now Available!</a:t>
            </a:r>
          </a:p>
        </p:txBody>
      </p:sp>
    </p:spTree>
    <p:extLst>
      <p:ext uri="{BB962C8B-B14F-4D97-AF65-F5344CB8AC3E}">
        <p14:creationId xmlns:p14="http://schemas.microsoft.com/office/powerpoint/2010/main" val="88787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E9700A-2A44-4ADE-9C5C-E2D6464F463E}"/>
              </a:ext>
            </a:extLst>
          </p:cNvPr>
          <p:cNvSpPr>
            <a:spLocks noGrp="1"/>
          </p:cNvSpPr>
          <p:nvPr>
            <p:ph type="title"/>
          </p:nvPr>
        </p:nvSpPr>
        <p:spPr/>
        <p:txBody>
          <a:bodyPr/>
          <a:lstStyle/>
          <a:p>
            <a:r>
              <a:rPr lang="en-US" dirty="0"/>
              <a:t>Resources and Training</a:t>
            </a:r>
          </a:p>
        </p:txBody>
      </p:sp>
      <p:sp>
        <p:nvSpPr>
          <p:cNvPr id="8" name="Content Placeholder 7">
            <a:extLst>
              <a:ext uri="{FF2B5EF4-FFF2-40B4-BE49-F238E27FC236}">
                <a16:creationId xmlns:a16="http://schemas.microsoft.com/office/drawing/2014/main" id="{BB119E81-F85A-4284-830C-07A390629084}"/>
              </a:ext>
            </a:extLst>
          </p:cNvPr>
          <p:cNvSpPr>
            <a:spLocks noGrp="1"/>
          </p:cNvSpPr>
          <p:nvPr>
            <p:ph idx="1"/>
          </p:nvPr>
        </p:nvSpPr>
        <p:spPr/>
        <p:txBody>
          <a:bodyPr>
            <a:normAutofit lnSpcReduction="10000"/>
          </a:bodyPr>
          <a:lstStyle/>
          <a:p>
            <a:r>
              <a:rPr lang="en-US" dirty="0"/>
              <a:t>Resources</a:t>
            </a:r>
          </a:p>
          <a:p>
            <a:pPr lvl="1"/>
            <a:r>
              <a:rPr lang="en-US" dirty="0">
                <a:solidFill>
                  <a:srgbClr val="1285CB"/>
                </a:solidFill>
              </a:rPr>
              <a:t>User Guide</a:t>
            </a:r>
            <a:r>
              <a:rPr lang="en-US" dirty="0"/>
              <a:t> – overview, game descriptions, how    to play, accessing </a:t>
            </a:r>
            <a:r>
              <a:rPr lang="en-US" dirty="0" err="1"/>
              <a:t>Keenville</a:t>
            </a:r>
            <a:endParaRPr lang="en-US" dirty="0"/>
          </a:p>
          <a:p>
            <a:pPr lvl="1"/>
            <a:r>
              <a:rPr lang="en-US" dirty="0">
                <a:solidFill>
                  <a:srgbClr val="1285CB"/>
                </a:solidFill>
              </a:rPr>
              <a:t>Individual Game Summaries</a:t>
            </a:r>
            <a:r>
              <a:rPr lang="en-US" dirty="0"/>
              <a:t> (one-pagers)</a:t>
            </a:r>
          </a:p>
          <a:p>
            <a:r>
              <a:rPr lang="en-US" dirty="0"/>
              <a:t>Training Modules</a:t>
            </a:r>
          </a:p>
          <a:p>
            <a:pPr lvl="1"/>
            <a:r>
              <a:rPr lang="en-US" dirty="0">
                <a:solidFill>
                  <a:srgbClr val="1285CB"/>
                </a:solidFill>
              </a:rPr>
              <a:t>Overview</a:t>
            </a:r>
            <a:r>
              <a:rPr lang="en-US" dirty="0"/>
              <a:t> – orientation to </a:t>
            </a:r>
            <a:r>
              <a:rPr lang="en-US" dirty="0" err="1"/>
              <a:t>Keenville</a:t>
            </a:r>
            <a:endParaRPr lang="en-US" dirty="0"/>
          </a:p>
          <a:p>
            <a:pPr lvl="1"/>
            <a:r>
              <a:rPr lang="en-US" dirty="0">
                <a:solidFill>
                  <a:srgbClr val="1285CB"/>
                </a:solidFill>
              </a:rPr>
              <a:t>Domains</a:t>
            </a:r>
            <a:r>
              <a:rPr lang="en-US" dirty="0"/>
              <a:t> – description of standards assessed, games assessing the standards</a:t>
            </a:r>
          </a:p>
          <a:p>
            <a:pPr lvl="1"/>
            <a:r>
              <a:rPr lang="en-US" dirty="0">
                <a:solidFill>
                  <a:srgbClr val="1285CB"/>
                </a:solidFill>
              </a:rPr>
              <a:t>Dashboards</a:t>
            </a:r>
            <a:r>
              <a:rPr lang="en-US" dirty="0"/>
              <a:t> – accessing and using dashboards</a:t>
            </a:r>
          </a:p>
          <a:p>
            <a:pPr lvl="1"/>
            <a:r>
              <a:rPr lang="en-US" dirty="0">
                <a:solidFill>
                  <a:srgbClr val="1285CB"/>
                </a:solidFill>
              </a:rPr>
              <a:t>Understanding Reports </a:t>
            </a:r>
            <a:r>
              <a:rPr lang="en-US" dirty="0"/>
              <a:t>– how to interpret results</a:t>
            </a:r>
          </a:p>
          <a:p>
            <a:pPr lvl="1"/>
            <a:endParaRPr lang="en-US" dirty="0"/>
          </a:p>
        </p:txBody>
      </p:sp>
      <p:sp>
        <p:nvSpPr>
          <p:cNvPr id="4" name="TextBox 3">
            <a:extLst>
              <a:ext uri="{FF2B5EF4-FFF2-40B4-BE49-F238E27FC236}">
                <a16:creationId xmlns:a16="http://schemas.microsoft.com/office/drawing/2014/main" id="{44E38D1F-CCB8-449D-A92B-E544E4C07325}"/>
              </a:ext>
            </a:extLst>
          </p:cNvPr>
          <p:cNvSpPr txBox="1"/>
          <p:nvPr/>
        </p:nvSpPr>
        <p:spPr>
          <a:xfrm>
            <a:off x="895350" y="365126"/>
            <a:ext cx="4604657" cy="400110"/>
          </a:xfrm>
          <a:prstGeom prst="rect">
            <a:avLst/>
          </a:prstGeom>
          <a:noFill/>
        </p:spPr>
        <p:txBody>
          <a:bodyPr wrap="square" rtlCol="0">
            <a:spAutoFit/>
          </a:bodyPr>
          <a:lstStyle/>
          <a:p>
            <a:r>
              <a:rPr lang="en-US" sz="2000" b="1" dirty="0" err="1">
                <a:solidFill>
                  <a:srgbClr val="E20177"/>
                </a:solidFill>
              </a:rPr>
              <a:t>Keenville</a:t>
            </a:r>
            <a:endParaRPr lang="en-US" sz="2000" b="1" dirty="0">
              <a:solidFill>
                <a:srgbClr val="E20177"/>
              </a:solidFill>
            </a:endParaRPr>
          </a:p>
        </p:txBody>
      </p:sp>
      <p:pic>
        <p:nvPicPr>
          <p:cNvPr id="5" name="Picture 4" descr="A picture containing transport&#10;&#10;Description automatically generated">
            <a:extLst>
              <a:ext uri="{FF2B5EF4-FFF2-40B4-BE49-F238E27FC236}">
                <a16:creationId xmlns:a16="http://schemas.microsoft.com/office/drawing/2014/main" id="{1B1651B2-3478-400C-84B1-C2FEF5D4F0A4}"/>
              </a:ext>
            </a:extLst>
          </p:cNvPr>
          <p:cNvPicPr>
            <a:picLocks noChangeAspect="1"/>
          </p:cNvPicPr>
          <p:nvPr/>
        </p:nvPicPr>
        <p:blipFill>
          <a:blip r:embed="rId2">
            <a:clrChange>
              <a:clrFrom>
                <a:srgbClr val="130012">
                  <a:alpha val="10588"/>
                </a:srgbClr>
              </a:clrFrom>
              <a:clrTo>
                <a:srgbClr val="130012">
                  <a:alpha val="0"/>
                </a:srgbClr>
              </a:clrTo>
            </a:clrChange>
          </a:blip>
          <a:stretch>
            <a:fillRect/>
          </a:stretch>
        </p:blipFill>
        <p:spPr>
          <a:xfrm>
            <a:off x="8248650" y="1551543"/>
            <a:ext cx="518115" cy="1051560"/>
          </a:xfrm>
          <a:prstGeom prst="rect">
            <a:avLst/>
          </a:prstGeom>
        </p:spPr>
      </p:pic>
      <p:sp>
        <p:nvSpPr>
          <p:cNvPr id="6" name="Speech Bubble: Oval 5">
            <a:extLst>
              <a:ext uri="{FF2B5EF4-FFF2-40B4-BE49-F238E27FC236}">
                <a16:creationId xmlns:a16="http://schemas.microsoft.com/office/drawing/2014/main" id="{941B53DC-E68F-4194-80EE-A4F6A4F1B04A}"/>
              </a:ext>
            </a:extLst>
          </p:cNvPr>
          <p:cNvSpPr/>
          <p:nvPr/>
        </p:nvSpPr>
        <p:spPr>
          <a:xfrm flipH="1">
            <a:off x="6345760" y="1103524"/>
            <a:ext cx="1827971" cy="973799"/>
          </a:xfrm>
          <a:prstGeom prst="wedgeEllipseCallout">
            <a:avLst>
              <a:gd name="adj1" fmla="val -50738"/>
              <a:gd name="adj2" fmla="val 44128"/>
            </a:avLst>
          </a:prstGeom>
          <a:ln>
            <a:solidFill>
              <a:srgbClr val="E20177"/>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rgbClr val="E20177"/>
                </a:solidFill>
              </a:rPr>
              <a:t>Coming in August!</a:t>
            </a:r>
          </a:p>
        </p:txBody>
      </p:sp>
    </p:spTree>
    <p:extLst>
      <p:ext uri="{BB962C8B-B14F-4D97-AF65-F5344CB8AC3E}">
        <p14:creationId xmlns:p14="http://schemas.microsoft.com/office/powerpoint/2010/main" val="161495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1CC2-EF99-4B57-B67A-7202D4CF84E2}"/>
              </a:ext>
            </a:extLst>
          </p:cNvPr>
          <p:cNvSpPr>
            <a:spLocks noGrp="1"/>
          </p:cNvSpPr>
          <p:nvPr>
            <p:ph type="title"/>
          </p:nvPr>
        </p:nvSpPr>
        <p:spPr/>
        <p:txBody>
          <a:bodyPr/>
          <a:lstStyle/>
          <a:p>
            <a:r>
              <a:rPr lang="en-US" dirty="0"/>
              <a:t>2019 CCRPI Calendar</a:t>
            </a:r>
          </a:p>
        </p:txBody>
      </p:sp>
      <p:graphicFrame>
        <p:nvGraphicFramePr>
          <p:cNvPr id="6" name="Content Placeholder 5">
            <a:extLst>
              <a:ext uri="{FF2B5EF4-FFF2-40B4-BE49-F238E27FC236}">
                <a16:creationId xmlns:a16="http://schemas.microsoft.com/office/drawing/2014/main" id="{59EAB5E2-EA75-431D-B2FA-E50C0F904B1E}"/>
              </a:ext>
            </a:extLst>
          </p:cNvPr>
          <p:cNvGraphicFramePr>
            <a:graphicFrameLocks noGrp="1"/>
          </p:cNvGraphicFramePr>
          <p:nvPr>
            <p:ph idx="1"/>
            <p:extLst>
              <p:ext uri="{D42A27DB-BD31-4B8C-83A1-F6EECF244321}">
                <p14:modId xmlns:p14="http://schemas.microsoft.com/office/powerpoint/2010/main" val="2062320772"/>
              </p:ext>
            </p:extLst>
          </p:nvPr>
        </p:nvGraphicFramePr>
        <p:xfrm>
          <a:off x="895348" y="1873329"/>
          <a:ext cx="7694980" cy="3941058"/>
        </p:xfrm>
        <a:graphic>
          <a:graphicData uri="http://schemas.openxmlformats.org/drawingml/2006/table">
            <a:tbl>
              <a:tblPr firstRow="1" bandRow="1">
                <a:tableStyleId>{93296810-A885-4BE3-A3E7-6D5BEEA58F35}</a:tableStyleId>
              </a:tblPr>
              <a:tblGrid>
                <a:gridCol w="3170651">
                  <a:extLst>
                    <a:ext uri="{9D8B030D-6E8A-4147-A177-3AD203B41FA5}">
                      <a16:colId xmlns:a16="http://schemas.microsoft.com/office/drawing/2014/main" val="652258448"/>
                    </a:ext>
                  </a:extLst>
                </a:gridCol>
                <a:gridCol w="2121165">
                  <a:extLst>
                    <a:ext uri="{9D8B030D-6E8A-4147-A177-3AD203B41FA5}">
                      <a16:colId xmlns:a16="http://schemas.microsoft.com/office/drawing/2014/main" val="1135165178"/>
                    </a:ext>
                  </a:extLst>
                </a:gridCol>
                <a:gridCol w="2403164">
                  <a:extLst>
                    <a:ext uri="{9D8B030D-6E8A-4147-A177-3AD203B41FA5}">
                      <a16:colId xmlns:a16="http://schemas.microsoft.com/office/drawing/2014/main" val="3092324691"/>
                    </a:ext>
                  </a:extLst>
                </a:gridCol>
              </a:tblGrid>
              <a:tr h="358278">
                <a:tc>
                  <a:txBody>
                    <a:bodyPr/>
                    <a:lstStyle/>
                    <a:p>
                      <a:pPr marL="0" marR="0">
                        <a:lnSpc>
                          <a:spcPct val="115000"/>
                        </a:lnSpc>
                        <a:spcBef>
                          <a:spcPts val="0"/>
                        </a:spcBef>
                        <a:spcAft>
                          <a:spcPts val="0"/>
                        </a:spcAft>
                      </a:pPr>
                      <a:r>
                        <a:rPr lang="en-US" sz="1400" kern="1200" dirty="0">
                          <a:effectLst/>
                        </a:rPr>
                        <a:t>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Start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End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312814170"/>
                  </a:ext>
                </a:extLst>
              </a:tr>
              <a:tr h="358278">
                <a:tc>
                  <a:txBody>
                    <a:bodyPr/>
                    <a:lstStyle/>
                    <a:p>
                      <a:pPr marL="0" marR="0">
                        <a:lnSpc>
                          <a:spcPct val="115000"/>
                        </a:lnSpc>
                        <a:spcBef>
                          <a:spcPts val="0"/>
                        </a:spcBef>
                        <a:spcAft>
                          <a:spcPts val="0"/>
                        </a:spcAft>
                      </a:pPr>
                      <a:r>
                        <a:rPr lang="en-US" sz="1400" kern="1200" dirty="0">
                          <a:effectLst/>
                        </a:rPr>
                        <a:t>GAA Participation 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December, 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effectLst/>
                        </a:rPr>
                        <a:t>January 17,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2531410976"/>
                  </a:ext>
                </a:extLst>
              </a:tr>
              <a:tr h="358278">
                <a:tc>
                  <a:txBody>
                    <a:bodyPr/>
                    <a:lstStyle/>
                    <a:p>
                      <a:pPr marL="0" marR="0">
                        <a:lnSpc>
                          <a:spcPct val="115000"/>
                        </a:lnSpc>
                        <a:spcBef>
                          <a:spcPts val="0"/>
                        </a:spcBef>
                        <a:spcAft>
                          <a:spcPts val="0"/>
                        </a:spcAft>
                      </a:pPr>
                      <a:r>
                        <a:rPr lang="en-US" sz="1400" kern="1200" dirty="0">
                          <a:effectLst/>
                        </a:rPr>
                        <a:t>Assessment Matching 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effectLst/>
                          <a:latin typeface="Calibri" panose="020F0502020204030204" pitchFamily="34" charset="0"/>
                          <a:ea typeface="Calibri" panose="020F0502020204030204" pitchFamily="34" charset="0"/>
                          <a:cs typeface="Times New Roman" panose="02020603050405020304" pitchFamily="18" charset="0"/>
                        </a:rPr>
                        <a:t>March 5,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August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978161699"/>
                  </a:ext>
                </a:extLst>
              </a:tr>
              <a:tr h="358278">
                <a:tc>
                  <a:txBody>
                    <a:bodyPr/>
                    <a:lstStyle/>
                    <a:p>
                      <a:pPr marL="0" marR="0">
                        <a:lnSpc>
                          <a:spcPct val="115000"/>
                        </a:lnSpc>
                        <a:spcBef>
                          <a:spcPts val="0"/>
                        </a:spcBef>
                        <a:spcAft>
                          <a:spcPts val="0"/>
                        </a:spcAft>
                      </a:pPr>
                      <a:r>
                        <a:rPr lang="en-US" sz="1400" kern="1200" dirty="0">
                          <a:effectLst/>
                        </a:rPr>
                        <a:t>Live Portal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Early May </a:t>
                      </a:r>
                    </a:p>
                  </a:txBody>
                  <a:tcPr marL="89565" marR="89565" marT="44783" marB="44783"/>
                </a:tc>
                <a:tc>
                  <a:txBody>
                    <a:bodyPr/>
                    <a:lstStyle/>
                    <a:p>
                      <a:pPr marL="0" marR="0">
                        <a:lnSpc>
                          <a:spcPct val="115000"/>
                        </a:lnSpc>
                        <a:spcBef>
                          <a:spcPts val="0"/>
                        </a:spcBef>
                        <a:spcAft>
                          <a:spcPts val="0"/>
                        </a:spcAft>
                      </a:pPr>
                      <a:r>
                        <a:rPr lang="en-US" sz="1400" kern="1200">
                          <a:effectLst/>
                        </a:rPr>
                        <a:t>Static when SR and SC close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549603870"/>
                  </a:ext>
                </a:extLst>
              </a:tr>
              <a:tr h="358278">
                <a:tc>
                  <a:txBody>
                    <a:bodyPr/>
                    <a:lstStyle/>
                    <a:p>
                      <a:pPr marL="0" marR="0">
                        <a:lnSpc>
                          <a:spcPct val="115000"/>
                        </a:lnSpc>
                        <a:spcBef>
                          <a:spcPts val="0"/>
                        </a:spcBef>
                        <a:spcAft>
                          <a:spcPts val="0"/>
                        </a:spcAft>
                      </a:pPr>
                      <a:r>
                        <a:rPr lang="en-US" sz="1400" kern="1200">
                          <a:effectLst/>
                        </a:rPr>
                        <a:t>Student Record and Student Class Close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effectLst/>
                        </a:rPr>
                        <a:t>Ongoing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2011239929"/>
                  </a:ext>
                </a:extLst>
              </a:tr>
              <a:tr h="358278">
                <a:tc>
                  <a:txBody>
                    <a:bodyPr/>
                    <a:lstStyle/>
                    <a:p>
                      <a:pPr marL="0" marR="0">
                        <a:lnSpc>
                          <a:spcPct val="115000"/>
                        </a:lnSpc>
                        <a:spcBef>
                          <a:spcPts val="0"/>
                        </a:spcBef>
                        <a:spcAft>
                          <a:spcPts val="0"/>
                        </a:spcAft>
                      </a:pPr>
                      <a:r>
                        <a:rPr lang="en-US" sz="1400" kern="1200">
                          <a:effectLst/>
                        </a:rPr>
                        <a:t>Assessment Matching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solidFill>
                            <a:schemeClr val="tx1"/>
                          </a:solidFill>
                          <a:effectLst/>
                        </a:rPr>
                        <a:t>August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August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3292773016"/>
                  </a:ext>
                </a:extLst>
              </a:tr>
              <a:tr h="358278">
                <a:tc>
                  <a:txBody>
                    <a:bodyPr/>
                    <a:lstStyle/>
                    <a:p>
                      <a:pPr marL="0" marR="0">
                        <a:lnSpc>
                          <a:spcPct val="115000"/>
                        </a:lnSpc>
                        <a:spcBef>
                          <a:spcPts val="0"/>
                        </a:spcBef>
                        <a:spcAft>
                          <a:spcPts val="0"/>
                        </a:spcAft>
                      </a:pPr>
                      <a:r>
                        <a:rPr lang="en-US" sz="1400" kern="1200">
                          <a:effectLst/>
                        </a:rPr>
                        <a:t>Non-Participation 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solidFill>
                            <a:schemeClr val="tx1"/>
                          </a:solidFill>
                          <a:effectLst/>
                        </a:rPr>
                        <a:t>July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August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958291842"/>
                  </a:ext>
                </a:extLst>
              </a:tr>
              <a:tr h="358278">
                <a:tc>
                  <a:txBody>
                    <a:bodyPr/>
                    <a:lstStyle/>
                    <a:p>
                      <a:pPr marL="0" marR="0">
                        <a:lnSpc>
                          <a:spcPct val="115000"/>
                        </a:lnSpc>
                        <a:spcBef>
                          <a:spcPts val="0"/>
                        </a:spcBef>
                        <a:spcAft>
                          <a:spcPts val="0"/>
                        </a:spcAft>
                      </a:pPr>
                      <a:r>
                        <a:rPr lang="en-US" sz="1400" kern="1200">
                          <a:effectLst/>
                        </a:rPr>
                        <a:t>Summer Graduate Collection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Early July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effectLst/>
                        </a:rPr>
                        <a:t>Early August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1865758559"/>
                  </a:ext>
                </a:extLst>
              </a:tr>
              <a:tr h="358278">
                <a:tc>
                  <a:txBody>
                    <a:bodyPr/>
                    <a:lstStyle/>
                    <a:p>
                      <a:pPr marL="0" marR="0">
                        <a:lnSpc>
                          <a:spcPct val="115000"/>
                        </a:lnSpc>
                        <a:spcBef>
                          <a:spcPts val="0"/>
                        </a:spcBef>
                        <a:spcAft>
                          <a:spcPts val="0"/>
                        </a:spcAft>
                      </a:pPr>
                      <a:r>
                        <a:rPr lang="en-US" sz="1400" kern="1200">
                          <a:effectLst/>
                        </a:rPr>
                        <a:t>Cohort Withdrawal Update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Early July</a:t>
                      </a:r>
                    </a:p>
                  </a:txBody>
                  <a:tcPr marL="89565" marR="89565" marT="44783" marB="44783"/>
                </a:tc>
                <a:tc>
                  <a:txBody>
                    <a:bodyPr/>
                    <a:lstStyle/>
                    <a:p>
                      <a:pPr marL="0" marR="0">
                        <a:lnSpc>
                          <a:spcPct val="115000"/>
                        </a:lnSpc>
                        <a:spcBef>
                          <a:spcPts val="0"/>
                        </a:spcBef>
                        <a:spcAft>
                          <a:spcPts val="0"/>
                        </a:spcAft>
                      </a:pPr>
                      <a:r>
                        <a:rPr lang="en-US" sz="1400" kern="1200">
                          <a:effectLst/>
                        </a:rPr>
                        <a:t>Early August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1956608685"/>
                  </a:ext>
                </a:extLst>
              </a:tr>
              <a:tr h="358278">
                <a:tc>
                  <a:txBody>
                    <a:bodyPr/>
                    <a:lstStyle/>
                    <a:p>
                      <a:pPr marL="0" marR="0">
                        <a:lnSpc>
                          <a:spcPct val="115000"/>
                        </a:lnSpc>
                        <a:spcBef>
                          <a:spcPts val="0"/>
                        </a:spcBef>
                        <a:spcAft>
                          <a:spcPts val="0"/>
                        </a:spcAft>
                      </a:pPr>
                      <a:r>
                        <a:rPr lang="en-US" sz="1400" kern="1200">
                          <a:effectLst/>
                        </a:rPr>
                        <a:t>Graduation Rate Public Release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September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1514531462"/>
                  </a:ext>
                </a:extLst>
              </a:tr>
              <a:tr h="358278">
                <a:tc>
                  <a:txBody>
                    <a:bodyPr/>
                    <a:lstStyle/>
                    <a:p>
                      <a:pPr marL="0" marR="0">
                        <a:lnSpc>
                          <a:spcPct val="115000"/>
                        </a:lnSpc>
                        <a:spcBef>
                          <a:spcPts val="0"/>
                        </a:spcBef>
                        <a:spcAft>
                          <a:spcPts val="0"/>
                        </a:spcAft>
                      </a:pPr>
                      <a:r>
                        <a:rPr lang="en-US" sz="1400" kern="1200">
                          <a:effectLst/>
                        </a:rPr>
                        <a:t>CCRPI Public Release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tc>
                  <a:txBody>
                    <a:bodyPr/>
                    <a:lstStyle/>
                    <a:p>
                      <a:pPr marL="0" marR="0">
                        <a:lnSpc>
                          <a:spcPct val="115000"/>
                        </a:lnSpc>
                        <a:spcBef>
                          <a:spcPts val="0"/>
                        </a:spcBef>
                        <a:spcAft>
                          <a:spcPts val="0"/>
                        </a:spcAft>
                      </a:pPr>
                      <a:r>
                        <a:rPr lang="en-US" sz="1400" kern="1200" dirty="0">
                          <a:effectLst/>
                        </a:rPr>
                        <a:t>Late October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65" marR="89565" marT="44783" marB="44783"/>
                </a:tc>
                <a:extLst>
                  <a:ext uri="{0D108BD9-81ED-4DB2-BD59-A6C34878D82A}">
                    <a16:rowId xmlns:a16="http://schemas.microsoft.com/office/drawing/2014/main" val="2243654244"/>
                  </a:ext>
                </a:extLst>
              </a:tr>
            </a:tbl>
          </a:graphicData>
        </a:graphic>
      </p:graphicFrame>
      <p:sp>
        <p:nvSpPr>
          <p:cNvPr id="5" name="Slide Number Placeholder 4">
            <a:extLst>
              <a:ext uri="{FF2B5EF4-FFF2-40B4-BE49-F238E27FC236}">
                <a16:creationId xmlns:a16="http://schemas.microsoft.com/office/drawing/2014/main" id="{6F5EC400-F8D2-4BBB-86AC-84F62BBCF74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22</a:t>
            </a:fld>
            <a:endParaRPr lang="en-US" dirty="0"/>
          </a:p>
        </p:txBody>
      </p:sp>
      <p:sp>
        <p:nvSpPr>
          <p:cNvPr id="3" name="TextBox 2">
            <a:extLst>
              <a:ext uri="{FF2B5EF4-FFF2-40B4-BE49-F238E27FC236}">
                <a16:creationId xmlns:a16="http://schemas.microsoft.com/office/drawing/2014/main" id="{B294B70E-20A8-410F-8C76-DF7161C8E1F9}"/>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F2621D"/>
                </a:solidFill>
              </a:rPr>
              <a:t>CCRPI</a:t>
            </a:r>
          </a:p>
        </p:txBody>
      </p:sp>
    </p:spTree>
    <p:extLst>
      <p:ext uri="{BB962C8B-B14F-4D97-AF65-F5344CB8AC3E}">
        <p14:creationId xmlns:p14="http://schemas.microsoft.com/office/powerpoint/2010/main" val="17217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1D74E-CEFB-45E1-92AC-98EFAA01192A}"/>
              </a:ext>
            </a:extLst>
          </p:cNvPr>
          <p:cNvSpPr>
            <a:spLocks noGrp="1"/>
          </p:cNvSpPr>
          <p:nvPr>
            <p:ph type="title"/>
          </p:nvPr>
        </p:nvSpPr>
        <p:spPr/>
        <p:txBody>
          <a:bodyPr/>
          <a:lstStyle/>
          <a:p>
            <a:r>
              <a:rPr lang="en-US" dirty="0"/>
              <a:t>Live Portal Data Tool</a:t>
            </a:r>
          </a:p>
        </p:txBody>
      </p:sp>
      <p:sp>
        <p:nvSpPr>
          <p:cNvPr id="3" name="Content Placeholder 2">
            <a:extLst>
              <a:ext uri="{FF2B5EF4-FFF2-40B4-BE49-F238E27FC236}">
                <a16:creationId xmlns:a16="http://schemas.microsoft.com/office/drawing/2014/main" id="{69EA011B-77CB-4BA2-819C-1A1185468EA9}"/>
              </a:ext>
            </a:extLst>
          </p:cNvPr>
          <p:cNvSpPr>
            <a:spLocks noGrp="1"/>
          </p:cNvSpPr>
          <p:nvPr>
            <p:ph idx="1"/>
          </p:nvPr>
        </p:nvSpPr>
        <p:spPr/>
        <p:txBody>
          <a:bodyPr>
            <a:normAutofit fontScale="85000" lnSpcReduction="10000"/>
          </a:bodyPr>
          <a:lstStyle/>
          <a:p>
            <a:r>
              <a:rPr lang="en-US" dirty="0"/>
              <a:t>The tool is designed to assist districts and schools in checking the accuracy of the data that are submitted in Student Record and Student Class before the collections close. Data are updated nightly until the close of Student Record and Student Class.</a:t>
            </a:r>
          </a:p>
          <a:p>
            <a:r>
              <a:rPr lang="en-US" dirty="0"/>
              <a:t>All data issues must be resolved prior to the close of Student Record and the close of Student Class.</a:t>
            </a:r>
          </a:p>
          <a:p>
            <a:r>
              <a:rPr lang="en-US" dirty="0"/>
              <a:t>There will be no data correction window for the 2019 CCRPI – Live Portal Data is the “correction window.”</a:t>
            </a:r>
          </a:p>
          <a:p>
            <a:r>
              <a:rPr lang="en-US" dirty="0"/>
              <a:t>Since Live Portal Data is NOT an application, there is no superintendent sign-off on the tool.</a:t>
            </a:r>
          </a:p>
          <a:p>
            <a:endParaRPr lang="en-US" dirty="0"/>
          </a:p>
        </p:txBody>
      </p:sp>
      <p:sp>
        <p:nvSpPr>
          <p:cNvPr id="4" name="TextBox 3">
            <a:extLst>
              <a:ext uri="{FF2B5EF4-FFF2-40B4-BE49-F238E27FC236}">
                <a16:creationId xmlns:a16="http://schemas.microsoft.com/office/drawing/2014/main" id="{1DEFEE02-DC5F-4719-A8AC-1758FE7FA314}"/>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F2621D"/>
                </a:solidFill>
              </a:rPr>
              <a:t>CCRPI</a:t>
            </a:r>
          </a:p>
        </p:txBody>
      </p:sp>
    </p:spTree>
    <p:extLst>
      <p:ext uri="{BB962C8B-B14F-4D97-AF65-F5344CB8AC3E}">
        <p14:creationId xmlns:p14="http://schemas.microsoft.com/office/powerpoint/2010/main" val="422902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1% Alternate Assessment Waiver</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p:txBody>
          <a:bodyPr>
            <a:normAutofit fontScale="77500" lnSpcReduction="20000"/>
          </a:bodyPr>
          <a:lstStyle/>
          <a:p>
            <a:r>
              <a:rPr lang="en-US" dirty="0"/>
              <a:t>The U.S. Department of Education (ED) has approved Georgia’s request to extend its waiver of the statewide alternate assessment 1.0 percent participation cap for the 2018-2019 school year.</a:t>
            </a:r>
          </a:p>
          <a:p>
            <a:r>
              <a:rPr lang="en-US" dirty="0"/>
              <a:t>ED expressed concern that the percentage of students assessed via the GAA did not decrease from 2017 to 2018 (it remained at 1.3%).</a:t>
            </a:r>
          </a:p>
          <a:p>
            <a:r>
              <a:rPr lang="en-US" dirty="0"/>
              <a:t>We ask for districts’ continued partnership in ensuring state guidelines are followed when making the decision to place students on the GAA.</a:t>
            </a:r>
          </a:p>
          <a:p>
            <a:r>
              <a:rPr lang="en-US" dirty="0"/>
              <a:t>Later this summer we will provide districts with your 2019 GAA participation data as well as open the </a:t>
            </a:r>
            <a:r>
              <a:rPr lang="en-US" i="1" dirty="0"/>
              <a:t>CCRPI GAA Participation Application</a:t>
            </a:r>
            <a:r>
              <a:rPr lang="en-US" dirty="0"/>
              <a:t>.</a:t>
            </a:r>
          </a:p>
        </p:txBody>
      </p:sp>
      <p:sp>
        <p:nvSpPr>
          <p:cNvPr id="4" name="TextBox 3">
            <a:extLst>
              <a:ext uri="{FF2B5EF4-FFF2-40B4-BE49-F238E27FC236}">
                <a16:creationId xmlns:a16="http://schemas.microsoft.com/office/drawing/2014/main" id="{C2591DD8-0E50-4421-B575-9A63DB72A71E}"/>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B7CB35"/>
                </a:solidFill>
              </a:rPr>
              <a:t>Policy Updates</a:t>
            </a:r>
          </a:p>
        </p:txBody>
      </p:sp>
    </p:spTree>
    <p:extLst>
      <p:ext uri="{BB962C8B-B14F-4D97-AF65-F5344CB8AC3E}">
        <p14:creationId xmlns:p14="http://schemas.microsoft.com/office/powerpoint/2010/main" val="326561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a:xfrm>
            <a:off x="895349" y="365126"/>
            <a:ext cx="8101693" cy="1325563"/>
          </a:xfrm>
        </p:spPr>
        <p:txBody>
          <a:bodyPr/>
          <a:lstStyle/>
          <a:p>
            <a:r>
              <a:rPr lang="en-US" dirty="0"/>
              <a:t>ESSA Amendment</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p:txBody>
          <a:bodyPr>
            <a:normAutofit fontScale="92500" lnSpcReduction="20000"/>
          </a:bodyPr>
          <a:lstStyle/>
          <a:p>
            <a:r>
              <a:rPr lang="en-US" sz="2000" dirty="0"/>
              <a:t>GaDOE is seeking an amendment to our ESSA plan to create an alternate diploma option for students with significant cognitive disabilities assessed on the GAA.</a:t>
            </a:r>
          </a:p>
          <a:p>
            <a:r>
              <a:rPr lang="en-US" sz="2000" dirty="0"/>
              <a:t>These students can currently receive a regular diploma and count in the graduation rate. USED has informed GaDOE we can no longer include them as graduates in the adjusted cohort 4-year graduation rate. </a:t>
            </a:r>
          </a:p>
          <a:p>
            <a:r>
              <a:rPr lang="en-US" sz="2000" dirty="0"/>
              <a:t>USED will allow alternate diploma graduates to count in the 4-year graduation rate.</a:t>
            </a:r>
          </a:p>
          <a:p>
            <a:r>
              <a:rPr lang="en-US" sz="2000" dirty="0"/>
              <a:t>Additionally, GaDOE will ask to include students with significant cognitive disabilities who receive regular diplomas in the 4-year graduation rate calculation until the first cohort of alternate diploma graduates finish.</a:t>
            </a:r>
          </a:p>
          <a:p>
            <a:r>
              <a:rPr lang="en-US" sz="2000" dirty="0"/>
              <a:t>If this “hold harmless” portion of the amendment is not approved, graduation rates could be negatively impacted on the 2019 CCRPI.</a:t>
            </a:r>
          </a:p>
        </p:txBody>
      </p:sp>
      <p:sp>
        <p:nvSpPr>
          <p:cNvPr id="4" name="TextBox 3">
            <a:extLst>
              <a:ext uri="{FF2B5EF4-FFF2-40B4-BE49-F238E27FC236}">
                <a16:creationId xmlns:a16="http://schemas.microsoft.com/office/drawing/2014/main" id="{248F9ACE-0644-4213-8676-1044B5A377F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B7CB35"/>
                </a:solidFill>
              </a:rPr>
              <a:t>Policy Updates</a:t>
            </a:r>
          </a:p>
        </p:txBody>
      </p:sp>
    </p:spTree>
    <p:extLst>
      <p:ext uri="{BB962C8B-B14F-4D97-AF65-F5344CB8AC3E}">
        <p14:creationId xmlns:p14="http://schemas.microsoft.com/office/powerpoint/2010/main" val="90090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a:xfrm>
            <a:off x="895349" y="365126"/>
            <a:ext cx="8101693" cy="1325563"/>
          </a:xfrm>
        </p:spPr>
        <p:txBody>
          <a:bodyPr/>
          <a:lstStyle/>
          <a:p>
            <a:r>
              <a:rPr lang="en-US" dirty="0"/>
              <a:t>ESSA Amendment</a:t>
            </a:r>
          </a:p>
        </p:txBody>
      </p:sp>
      <p:graphicFrame>
        <p:nvGraphicFramePr>
          <p:cNvPr id="6" name="Content Placeholder 3">
            <a:extLst>
              <a:ext uri="{FF2B5EF4-FFF2-40B4-BE49-F238E27FC236}">
                <a16:creationId xmlns:a16="http://schemas.microsoft.com/office/drawing/2014/main" id="{BAB2394B-7379-4628-9C7D-1538927AB4D2}"/>
              </a:ext>
            </a:extLst>
          </p:cNvPr>
          <p:cNvGraphicFramePr>
            <a:graphicFrameLocks noGrp="1"/>
          </p:cNvGraphicFramePr>
          <p:nvPr>
            <p:ph idx="1"/>
            <p:extLst>
              <p:ext uri="{D42A27DB-BD31-4B8C-83A1-F6EECF244321}">
                <p14:modId xmlns:p14="http://schemas.microsoft.com/office/powerpoint/2010/main" val="1233489501"/>
              </p:ext>
            </p:extLst>
          </p:nvPr>
        </p:nvGraphicFramePr>
        <p:xfrm>
          <a:off x="1101221" y="1690689"/>
          <a:ext cx="7564178" cy="3046894"/>
        </p:xfrm>
        <a:graphic>
          <a:graphicData uri="http://schemas.openxmlformats.org/drawingml/2006/table">
            <a:tbl>
              <a:tblPr firstRow="1" firstCol="1" bandRow="1">
                <a:tableStyleId>{5C22544A-7EE6-4342-B048-85BDC9FD1C3A}</a:tableStyleId>
              </a:tblPr>
              <a:tblGrid>
                <a:gridCol w="1433274">
                  <a:extLst>
                    <a:ext uri="{9D8B030D-6E8A-4147-A177-3AD203B41FA5}">
                      <a16:colId xmlns:a16="http://schemas.microsoft.com/office/drawing/2014/main" val="2355671833"/>
                    </a:ext>
                  </a:extLst>
                </a:gridCol>
                <a:gridCol w="4934630">
                  <a:extLst>
                    <a:ext uri="{9D8B030D-6E8A-4147-A177-3AD203B41FA5}">
                      <a16:colId xmlns:a16="http://schemas.microsoft.com/office/drawing/2014/main" val="1909391829"/>
                    </a:ext>
                  </a:extLst>
                </a:gridCol>
                <a:gridCol w="1196274">
                  <a:extLst>
                    <a:ext uri="{9D8B030D-6E8A-4147-A177-3AD203B41FA5}">
                      <a16:colId xmlns:a16="http://schemas.microsoft.com/office/drawing/2014/main" val="3898113623"/>
                    </a:ext>
                  </a:extLst>
                </a:gridCol>
              </a:tblGrid>
              <a:tr h="304574">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Date/Timeframe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Action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Status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86662790"/>
                  </a:ext>
                </a:extLst>
              </a:tr>
              <a:tr h="874824">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April/May 2019</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300" dirty="0">
                          <a:effectLst/>
                          <a:latin typeface="Arial" panose="020B0604020202020204" pitchFamily="34" charset="0"/>
                          <a:cs typeface="Arial" panose="020B0604020202020204" pitchFamily="34" charset="0"/>
                        </a:rPr>
                        <a:t>Notify school districts and other stakeholders of </a:t>
                      </a:r>
                      <a:r>
                        <a:rPr lang="en-US" sz="1300" dirty="0" err="1">
                          <a:effectLst/>
                          <a:latin typeface="Arial" panose="020B0604020202020204" pitchFamily="34" charset="0"/>
                          <a:cs typeface="Arial" panose="020B0604020202020204" pitchFamily="34" charset="0"/>
                        </a:rPr>
                        <a:t>GaDOE’s</a:t>
                      </a:r>
                      <a:r>
                        <a:rPr lang="en-US" sz="1300" dirty="0">
                          <a:effectLst/>
                          <a:latin typeface="Arial" panose="020B0604020202020204" pitchFamily="34" charset="0"/>
                          <a:cs typeface="Arial" panose="020B0604020202020204" pitchFamily="34" charset="0"/>
                        </a:rPr>
                        <a:t> intention to submit an ESSA amendment.</a:t>
                      </a:r>
                    </a:p>
                    <a:p>
                      <a:pPr marL="342900" marR="0" lvl="0" indent="-342900">
                        <a:lnSpc>
                          <a:spcPct val="115000"/>
                        </a:lnSpc>
                        <a:spcBef>
                          <a:spcPts val="0"/>
                        </a:spcBef>
                        <a:spcAft>
                          <a:spcPts val="0"/>
                        </a:spcAft>
                        <a:buFont typeface="Symbol" panose="05050102010706020507" pitchFamily="18" charset="2"/>
                        <a:buChar char=""/>
                      </a:pPr>
                      <a:r>
                        <a:rPr lang="en-US" sz="1300" dirty="0">
                          <a:effectLst/>
                          <a:latin typeface="Arial" panose="020B0604020202020204" pitchFamily="34" charset="0"/>
                          <a:cs typeface="Arial" panose="020B0604020202020204" pitchFamily="34" charset="0"/>
                        </a:rPr>
                        <a:t>Meet with the Special Education State Advisory Panel to discuss amendment.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Completed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530341417"/>
                  </a:ext>
                </a:extLst>
              </a:tr>
              <a:tr h="427911">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May 2019</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342900" marR="0" lvl="0" indent="-342900">
                        <a:lnSpc>
                          <a:spcPct val="115000"/>
                        </a:lnSpc>
                        <a:spcBef>
                          <a:spcPts val="0"/>
                        </a:spcBef>
                        <a:spcAft>
                          <a:spcPts val="0"/>
                        </a:spcAft>
                        <a:buFont typeface="Symbol" panose="05050102010706020507" pitchFamily="18" charset="2"/>
                        <a:buChar char=""/>
                      </a:pPr>
                      <a:r>
                        <a:rPr lang="en-US" sz="1300" dirty="0">
                          <a:effectLst/>
                          <a:latin typeface="Arial" panose="020B0604020202020204" pitchFamily="34" charset="0"/>
                          <a:cs typeface="Arial" panose="020B0604020202020204" pitchFamily="34" charset="0"/>
                        </a:rPr>
                        <a:t>Develop proposed amendment language.</a:t>
                      </a:r>
                    </a:p>
                    <a:p>
                      <a:pPr marL="342900" marR="0" lvl="0" indent="-342900">
                        <a:lnSpc>
                          <a:spcPct val="115000"/>
                        </a:lnSpc>
                        <a:spcBef>
                          <a:spcPts val="0"/>
                        </a:spcBef>
                        <a:spcAft>
                          <a:spcPts val="0"/>
                        </a:spcAft>
                        <a:buFont typeface="Symbol" panose="05050102010706020507" pitchFamily="18" charset="2"/>
                        <a:buChar char=""/>
                      </a:pPr>
                      <a:r>
                        <a:rPr lang="en-US" sz="1300" dirty="0">
                          <a:effectLst/>
                          <a:latin typeface="Arial" panose="020B0604020202020204" pitchFamily="34" charset="0"/>
                          <a:cs typeface="Arial" panose="020B0604020202020204" pitchFamily="34" charset="0"/>
                        </a:rPr>
                        <a:t>Approval from Superintendent.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In Progress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846876365"/>
                  </a:ext>
                </a:extLst>
              </a:tr>
              <a:tr h="427911">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May 2019</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Consult with Governor, GOSA, and SBOE on Alternate Diploma amendment.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Upcoming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543332854"/>
                  </a:ext>
                </a:extLst>
              </a:tr>
              <a:tr h="270704">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May – June 2019</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30-day public review of ESSA Amendment.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Upcoming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660184"/>
                  </a:ext>
                </a:extLst>
              </a:tr>
              <a:tr h="270704">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June/July 2019</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Submit ESSA </a:t>
                      </a:r>
                      <a:r>
                        <a:rPr lang="en-US" sz="1300">
                          <a:effectLst/>
                          <a:latin typeface="Arial" panose="020B0604020202020204" pitchFamily="34" charset="0"/>
                          <a:cs typeface="Arial" panose="020B0604020202020204" pitchFamily="34" charset="0"/>
                        </a:rPr>
                        <a:t>Amendment to USED.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Upcoming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214396694"/>
                  </a:ext>
                </a:extLst>
              </a:tr>
              <a:tr h="427911">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Fall 2020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If the ESSA Amendment is approved, the first cohort of students to receive the Alternate Diploma begins 9</a:t>
                      </a:r>
                      <a:r>
                        <a:rPr lang="en-US" sz="1300" baseline="30000" dirty="0">
                          <a:effectLst/>
                          <a:latin typeface="Arial" panose="020B0604020202020204" pitchFamily="34" charset="0"/>
                          <a:cs typeface="Arial" panose="020B0604020202020204" pitchFamily="34" charset="0"/>
                        </a:rPr>
                        <a:t>th</a:t>
                      </a:r>
                      <a:r>
                        <a:rPr lang="en-US" sz="1300" dirty="0">
                          <a:effectLst/>
                          <a:latin typeface="Arial" panose="020B0604020202020204" pitchFamily="34" charset="0"/>
                          <a:cs typeface="Arial" panose="020B0604020202020204" pitchFamily="34" charset="0"/>
                        </a:rPr>
                        <a:t> grade.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Upcoming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194128207"/>
                  </a:ext>
                </a:extLst>
              </a:tr>
            </a:tbl>
          </a:graphicData>
        </a:graphic>
      </p:graphicFrame>
      <p:sp>
        <p:nvSpPr>
          <p:cNvPr id="7" name="TextBox 6">
            <a:extLst>
              <a:ext uri="{FF2B5EF4-FFF2-40B4-BE49-F238E27FC236}">
                <a16:creationId xmlns:a16="http://schemas.microsoft.com/office/drawing/2014/main" id="{F34FE1BB-D138-42D4-BF4A-7BC227C35F0E}"/>
              </a:ext>
            </a:extLst>
          </p:cNvPr>
          <p:cNvSpPr txBox="1"/>
          <p:nvPr/>
        </p:nvSpPr>
        <p:spPr>
          <a:xfrm>
            <a:off x="1101221" y="4837650"/>
            <a:ext cx="7489106" cy="1200329"/>
          </a:xfrm>
          <a:prstGeom prst="rect">
            <a:avLst/>
          </a:prstGeom>
          <a:noFill/>
        </p:spPr>
        <p:txBody>
          <a:bodyPr wrap="square" rtlCol="0">
            <a:spAutoFit/>
          </a:bodyPr>
          <a:lstStyle/>
          <a:p>
            <a:r>
              <a:rPr lang="en-US" dirty="0"/>
              <a:t>Also in May – the accountability team posted an Excel file in </a:t>
            </a:r>
            <a:r>
              <a:rPr lang="en-US" i="1" dirty="0"/>
              <a:t>CCRPI Resources</a:t>
            </a:r>
            <a:r>
              <a:rPr lang="en-US" dirty="0"/>
              <a:t> in the MyGaDOE portal showing schools and districts how 4-year graduation rates would have been impacted had GAA graduates been removed from the numerator in 2018.  </a:t>
            </a:r>
            <a:r>
              <a:rPr lang="en-US" dirty="0">
                <a:solidFill>
                  <a:srgbClr val="FF0000"/>
                </a:solidFill>
              </a:rPr>
              <a:t>2018 graduation rates will not change.</a:t>
            </a:r>
          </a:p>
        </p:txBody>
      </p:sp>
      <p:sp>
        <p:nvSpPr>
          <p:cNvPr id="8" name="TextBox 7">
            <a:extLst>
              <a:ext uri="{FF2B5EF4-FFF2-40B4-BE49-F238E27FC236}">
                <a16:creationId xmlns:a16="http://schemas.microsoft.com/office/drawing/2014/main" id="{37996152-0FBF-493F-A8B4-64D227162D4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B7CB35"/>
                </a:solidFill>
              </a:rPr>
              <a:t>Policy Updates</a:t>
            </a:r>
          </a:p>
        </p:txBody>
      </p:sp>
    </p:spTree>
    <p:extLst>
      <p:ext uri="{BB962C8B-B14F-4D97-AF65-F5344CB8AC3E}">
        <p14:creationId xmlns:p14="http://schemas.microsoft.com/office/powerpoint/2010/main" val="10659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65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1D25-F59C-44B6-8843-D353A8ADA367}"/>
              </a:ext>
            </a:extLst>
          </p:cNvPr>
          <p:cNvSpPr>
            <a:spLocks noGrp="1"/>
          </p:cNvSpPr>
          <p:nvPr>
            <p:ph type="title"/>
          </p:nvPr>
        </p:nvSpPr>
        <p:spPr/>
        <p:txBody>
          <a:bodyPr/>
          <a:lstStyle/>
          <a:p>
            <a:r>
              <a:rPr lang="en-US" dirty="0"/>
              <a:t>Spring 2019 Update</a:t>
            </a:r>
          </a:p>
        </p:txBody>
      </p:sp>
      <p:sp>
        <p:nvSpPr>
          <p:cNvPr id="4" name="TextBox 3">
            <a:extLst>
              <a:ext uri="{FF2B5EF4-FFF2-40B4-BE49-F238E27FC236}">
                <a16:creationId xmlns:a16="http://schemas.microsoft.com/office/drawing/2014/main" id="{9DCED849-B9AE-44A0-856F-9490927D4E91}"/>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F2621D"/>
                </a:solidFill>
              </a:rPr>
              <a:t>Georgia Milestones</a:t>
            </a:r>
          </a:p>
        </p:txBody>
      </p:sp>
      <p:sp>
        <p:nvSpPr>
          <p:cNvPr id="6" name="Content Placeholder 2">
            <a:extLst>
              <a:ext uri="{FF2B5EF4-FFF2-40B4-BE49-F238E27FC236}">
                <a16:creationId xmlns:a16="http://schemas.microsoft.com/office/drawing/2014/main" id="{9DCFB011-31A0-4B44-B6D0-6DE41F8A29AD}"/>
              </a:ext>
            </a:extLst>
          </p:cNvPr>
          <p:cNvSpPr>
            <a:spLocks noGrp="1"/>
          </p:cNvSpPr>
          <p:nvPr>
            <p:ph idx="1"/>
          </p:nvPr>
        </p:nvSpPr>
        <p:spPr>
          <a:xfrm>
            <a:off x="895350" y="1825625"/>
            <a:ext cx="7886700" cy="4667249"/>
          </a:xfrm>
        </p:spPr>
        <p:txBody>
          <a:bodyPr>
            <a:normAutofit fontScale="77500" lnSpcReduction="20000"/>
          </a:bodyPr>
          <a:lstStyle/>
          <a:p>
            <a:pPr marL="0" indent="0">
              <a:buNone/>
            </a:pPr>
            <a:r>
              <a:rPr lang="en-US" b="1" dirty="0">
                <a:latin typeface="Helvetica LT Std" panose="020B0504020202020204" pitchFamily="34" charset="0"/>
              </a:rPr>
              <a:t>Spring 2019 Testing Volume</a:t>
            </a:r>
          </a:p>
          <a:p>
            <a:pPr lvl="1"/>
            <a:r>
              <a:rPr lang="en-US" dirty="0">
                <a:latin typeface="Helvetica LT Std" panose="020B0504020202020204" pitchFamily="34" charset="0"/>
              </a:rPr>
              <a:t>Approximately 2.82 million tests administered, scored, and reported</a:t>
            </a:r>
          </a:p>
          <a:p>
            <a:pPr marL="0" indent="0">
              <a:buNone/>
            </a:pPr>
            <a:endParaRPr lang="en-US" b="1" dirty="0">
              <a:latin typeface="Helvetica LT Std" panose="020B0504020202020204" pitchFamily="34" charset="0"/>
            </a:endParaRPr>
          </a:p>
          <a:p>
            <a:pPr marL="0" indent="0">
              <a:buNone/>
            </a:pPr>
            <a:r>
              <a:rPr lang="en-US" b="1" dirty="0">
                <a:latin typeface="Helvetica LT Std" panose="020B0504020202020204" pitchFamily="34" charset="0"/>
              </a:rPr>
              <a:t>Online Testing</a:t>
            </a:r>
          </a:p>
          <a:p>
            <a:pPr lvl="1"/>
            <a:r>
              <a:rPr lang="en-US" dirty="0">
                <a:latin typeface="Helvetica LT Std" panose="020B0504020202020204" pitchFamily="34" charset="0"/>
              </a:rPr>
              <a:t>This spring, districts assessed 100% of students online.</a:t>
            </a:r>
          </a:p>
          <a:p>
            <a:pPr lvl="1"/>
            <a:r>
              <a:rPr lang="en-US" dirty="0">
                <a:latin typeface="Helvetica LT Std" panose="020B0504020202020204" pitchFamily="34" charset="0"/>
              </a:rPr>
              <a:t>Peak concurrency saw 205,417 students testing simultaneously.</a:t>
            </a:r>
          </a:p>
          <a:p>
            <a:pPr lvl="1"/>
            <a:r>
              <a:rPr lang="en-US" dirty="0">
                <a:latin typeface="Helvetica LT Std" panose="020B0504020202020204" pitchFamily="34" charset="0"/>
              </a:rPr>
              <a:t>We topped last year’s peak concurrency on </a:t>
            </a:r>
            <a:r>
              <a:rPr lang="en-US" b="1" dirty="0">
                <a:latin typeface="Helvetica LT Std" panose="020B0504020202020204" pitchFamily="34" charset="0"/>
              </a:rPr>
              <a:t>10</a:t>
            </a:r>
            <a:r>
              <a:rPr lang="en-US" dirty="0">
                <a:latin typeface="Helvetica LT Std" panose="020B0504020202020204" pitchFamily="34" charset="0"/>
              </a:rPr>
              <a:t> different days.</a:t>
            </a:r>
          </a:p>
          <a:p>
            <a:endParaRPr lang="en-US" dirty="0">
              <a:latin typeface="Helvetica LT Std" panose="020B0504020202020204" pitchFamily="34" charset="0"/>
            </a:endParaRPr>
          </a:p>
          <a:p>
            <a:endParaRPr lang="en-US" dirty="0">
              <a:latin typeface="Helvetica LT Std" panose="020B0504020202020204" pitchFamily="34" charset="0"/>
            </a:endParaRPr>
          </a:p>
          <a:p>
            <a:endParaRPr lang="en-US" dirty="0">
              <a:latin typeface="Helvetica LT Std" panose="020B0504020202020204" pitchFamily="34" charset="0"/>
            </a:endParaRPr>
          </a:p>
          <a:p>
            <a:pPr marL="0" indent="0">
              <a:buNone/>
            </a:pPr>
            <a:endParaRPr lang="en-US" b="1" dirty="0">
              <a:latin typeface="Helvetica LT Std" panose="020B0504020202020204" pitchFamily="34" charset="0"/>
            </a:endParaRPr>
          </a:p>
          <a:p>
            <a:pPr marL="0" indent="0">
              <a:buNone/>
            </a:pPr>
            <a:r>
              <a:rPr lang="en-US" b="1" dirty="0">
                <a:latin typeface="Helvetica LT Std" panose="020B0504020202020204" pitchFamily="34" charset="0"/>
              </a:rPr>
              <a:t>There have been no major statewide issues.</a:t>
            </a:r>
            <a:endParaRPr lang="en-US" dirty="0">
              <a:highlight>
                <a:srgbClr val="FFFF00"/>
              </a:highlight>
              <a:latin typeface="Helvetica LT Std" panose="020B0504020202020204" pitchFamily="34" charset="0"/>
            </a:endParaRPr>
          </a:p>
        </p:txBody>
      </p:sp>
      <p:graphicFrame>
        <p:nvGraphicFramePr>
          <p:cNvPr id="7" name="Table 6">
            <a:extLst>
              <a:ext uri="{FF2B5EF4-FFF2-40B4-BE49-F238E27FC236}">
                <a16:creationId xmlns:a16="http://schemas.microsoft.com/office/drawing/2014/main" id="{E1E8D093-3FAD-41BF-A37F-2264F0023211}"/>
              </a:ext>
            </a:extLst>
          </p:cNvPr>
          <p:cNvGraphicFramePr>
            <a:graphicFrameLocks noGrp="1"/>
          </p:cNvGraphicFramePr>
          <p:nvPr>
            <p:extLst>
              <p:ext uri="{D42A27DB-BD31-4B8C-83A1-F6EECF244321}">
                <p14:modId xmlns:p14="http://schemas.microsoft.com/office/powerpoint/2010/main" val="3319332569"/>
              </p:ext>
            </p:extLst>
          </p:nvPr>
        </p:nvGraphicFramePr>
        <p:xfrm>
          <a:off x="1446015" y="4517893"/>
          <a:ext cx="7204941" cy="1259840"/>
        </p:xfrm>
        <a:graphic>
          <a:graphicData uri="http://schemas.openxmlformats.org/drawingml/2006/table">
            <a:tbl>
              <a:tblPr firstRow="1" bandRow="1">
                <a:tableStyleId>{93296810-A885-4BE3-A3E7-6D5BEEA58F35}</a:tableStyleId>
              </a:tblPr>
              <a:tblGrid>
                <a:gridCol w="2401647">
                  <a:extLst>
                    <a:ext uri="{9D8B030D-6E8A-4147-A177-3AD203B41FA5}">
                      <a16:colId xmlns:a16="http://schemas.microsoft.com/office/drawing/2014/main" val="2986985123"/>
                    </a:ext>
                  </a:extLst>
                </a:gridCol>
                <a:gridCol w="2401647">
                  <a:extLst>
                    <a:ext uri="{9D8B030D-6E8A-4147-A177-3AD203B41FA5}">
                      <a16:colId xmlns:a16="http://schemas.microsoft.com/office/drawing/2014/main" val="2171253717"/>
                    </a:ext>
                  </a:extLst>
                </a:gridCol>
                <a:gridCol w="2401647">
                  <a:extLst>
                    <a:ext uri="{9D8B030D-6E8A-4147-A177-3AD203B41FA5}">
                      <a16:colId xmlns:a16="http://schemas.microsoft.com/office/drawing/2014/main" val="4251423032"/>
                    </a:ext>
                  </a:extLst>
                </a:gridCol>
              </a:tblGrid>
              <a:tr h="370840">
                <a:tc>
                  <a:txBody>
                    <a:bodyPr/>
                    <a:lstStyle/>
                    <a:p>
                      <a:pPr algn="ctr"/>
                      <a:r>
                        <a:rPr lang="en-US" sz="1400" dirty="0">
                          <a:latin typeface="Helvetica LT Std" panose="020B0504020202020204" pitchFamily="34" charset="0"/>
                          <a:cs typeface="Arial" panose="020B0604020202020204" pitchFamily="34" charset="0"/>
                        </a:rPr>
                        <a:t>Georgia Milestones</a:t>
                      </a:r>
                    </a:p>
                  </a:txBody>
                  <a:tcPr anchor="ctr">
                    <a:solidFill>
                      <a:srgbClr val="44883E"/>
                    </a:solidFill>
                  </a:tcPr>
                </a:tc>
                <a:tc>
                  <a:txBody>
                    <a:bodyPr/>
                    <a:lstStyle/>
                    <a:p>
                      <a:pPr algn="ctr"/>
                      <a:r>
                        <a:rPr lang="en-US" sz="1400" dirty="0">
                          <a:latin typeface="Helvetica LT Std" panose="020B0504020202020204" pitchFamily="34" charset="0"/>
                          <a:cs typeface="Arial" panose="020B0604020202020204" pitchFamily="34" charset="0"/>
                        </a:rPr>
                        <a:t>Peak Concurrency Date</a:t>
                      </a:r>
                    </a:p>
                  </a:txBody>
                  <a:tcPr anchor="ctr">
                    <a:solidFill>
                      <a:srgbClr val="44883E"/>
                    </a:solidFill>
                  </a:tcPr>
                </a:tc>
                <a:tc>
                  <a:txBody>
                    <a:bodyPr/>
                    <a:lstStyle/>
                    <a:p>
                      <a:pPr algn="ctr"/>
                      <a:r>
                        <a:rPr lang="en-US" sz="1400" dirty="0">
                          <a:latin typeface="Helvetica LT Std" panose="020B0504020202020204" pitchFamily="34" charset="0"/>
                          <a:cs typeface="Arial" panose="020B0604020202020204" pitchFamily="34" charset="0"/>
                        </a:rPr>
                        <a:t>Peak Concurrency Simultaneous Students</a:t>
                      </a:r>
                    </a:p>
                  </a:txBody>
                  <a:tcPr anchor="ctr">
                    <a:solidFill>
                      <a:srgbClr val="44883E"/>
                    </a:solidFill>
                  </a:tcPr>
                </a:tc>
                <a:extLst>
                  <a:ext uri="{0D108BD9-81ED-4DB2-BD59-A6C34878D82A}">
                    <a16:rowId xmlns:a16="http://schemas.microsoft.com/office/drawing/2014/main" val="665544741"/>
                  </a:ext>
                </a:extLst>
              </a:tr>
              <a:tr h="370840">
                <a:tc>
                  <a:txBody>
                    <a:bodyPr/>
                    <a:lstStyle/>
                    <a:p>
                      <a:pPr algn="ctr"/>
                      <a:r>
                        <a:rPr lang="en-US" sz="1400" dirty="0">
                          <a:latin typeface="Helvetica LT Std" panose="020B0504020202020204" pitchFamily="34" charset="0"/>
                          <a:cs typeface="Arial" panose="020B0604020202020204" pitchFamily="34" charset="0"/>
                        </a:rPr>
                        <a:t>Spring 2019</a:t>
                      </a:r>
                    </a:p>
                  </a:txBody>
                  <a:tcPr anchor="ctr">
                    <a:solidFill>
                      <a:schemeClr val="accent6">
                        <a:lumMod val="40000"/>
                        <a:lumOff val="60000"/>
                      </a:schemeClr>
                    </a:solidFill>
                  </a:tcPr>
                </a:tc>
                <a:tc>
                  <a:txBody>
                    <a:bodyPr/>
                    <a:lstStyle/>
                    <a:p>
                      <a:pPr algn="ctr"/>
                      <a:r>
                        <a:rPr lang="en-US" sz="1400" dirty="0">
                          <a:latin typeface="Helvetica LT Std" panose="020B0504020202020204" pitchFamily="34" charset="0"/>
                          <a:cs typeface="Arial" panose="020B0604020202020204" pitchFamily="34" charset="0"/>
                        </a:rPr>
                        <a:t>Tuesday, April 23, 2019</a:t>
                      </a:r>
                    </a:p>
                  </a:txBody>
                  <a:tcPr anchor="ctr">
                    <a:solidFill>
                      <a:schemeClr val="accent6">
                        <a:lumMod val="40000"/>
                        <a:lumOff val="60000"/>
                      </a:schemeClr>
                    </a:solidFill>
                  </a:tcPr>
                </a:tc>
                <a:tc>
                  <a:txBody>
                    <a:bodyPr/>
                    <a:lstStyle/>
                    <a:p>
                      <a:pPr algn="l"/>
                      <a:r>
                        <a:rPr lang="en-US" sz="1400" dirty="0">
                          <a:latin typeface="Helvetica LT Std" panose="020B0504020202020204" pitchFamily="34" charset="0"/>
                          <a:cs typeface="Arial" panose="020B0604020202020204" pitchFamily="34" charset="0"/>
                        </a:rPr>
                        <a:t>205,417 = 45.69% increase</a:t>
                      </a:r>
                    </a:p>
                  </a:txBody>
                  <a:tcPr anchor="ctr">
                    <a:solidFill>
                      <a:schemeClr val="accent6">
                        <a:lumMod val="40000"/>
                        <a:lumOff val="60000"/>
                      </a:schemeClr>
                    </a:solidFill>
                  </a:tcPr>
                </a:tc>
                <a:extLst>
                  <a:ext uri="{0D108BD9-81ED-4DB2-BD59-A6C34878D82A}">
                    <a16:rowId xmlns:a16="http://schemas.microsoft.com/office/drawing/2014/main" val="752461843"/>
                  </a:ext>
                </a:extLst>
              </a:tr>
              <a:tr h="370840">
                <a:tc>
                  <a:txBody>
                    <a:bodyPr/>
                    <a:lstStyle/>
                    <a:p>
                      <a:pPr algn="ctr"/>
                      <a:r>
                        <a:rPr lang="en-US" sz="1400" dirty="0">
                          <a:latin typeface="Helvetica LT Std" panose="020B0504020202020204" pitchFamily="34" charset="0"/>
                          <a:cs typeface="Arial" panose="020B0604020202020204" pitchFamily="34" charset="0"/>
                        </a:rPr>
                        <a:t>Spring 2018</a:t>
                      </a:r>
                    </a:p>
                  </a:txBody>
                  <a:tcPr anchor="ctr">
                    <a:solidFill>
                      <a:schemeClr val="accent6">
                        <a:lumMod val="60000"/>
                        <a:lumOff val="40000"/>
                      </a:schemeClr>
                    </a:solidFill>
                  </a:tcPr>
                </a:tc>
                <a:tc>
                  <a:txBody>
                    <a:bodyPr/>
                    <a:lstStyle/>
                    <a:p>
                      <a:pPr algn="ctr"/>
                      <a:r>
                        <a:rPr lang="en-US" sz="1400" dirty="0">
                          <a:latin typeface="Helvetica LT Std" panose="020B0504020202020204" pitchFamily="34" charset="0"/>
                          <a:cs typeface="Arial" panose="020B0604020202020204" pitchFamily="34" charset="0"/>
                        </a:rPr>
                        <a:t>Tuesday, April 24, 2018</a:t>
                      </a:r>
                    </a:p>
                  </a:txBody>
                  <a:tcPr anchor="ctr">
                    <a:solidFill>
                      <a:schemeClr val="accent6">
                        <a:lumMod val="60000"/>
                        <a:lumOff val="40000"/>
                      </a:schemeClr>
                    </a:solidFill>
                  </a:tcPr>
                </a:tc>
                <a:tc>
                  <a:txBody>
                    <a:bodyPr/>
                    <a:lstStyle/>
                    <a:p>
                      <a:pPr algn="l"/>
                      <a:r>
                        <a:rPr lang="en-US" sz="1400" dirty="0">
                          <a:latin typeface="Helvetica LT Std" panose="020B0504020202020204" pitchFamily="34" charset="0"/>
                          <a:cs typeface="Arial" panose="020B0604020202020204" pitchFamily="34" charset="0"/>
                        </a:rPr>
                        <a:t>141,000</a:t>
                      </a:r>
                    </a:p>
                  </a:txBody>
                  <a:tcPr anchor="ctr">
                    <a:solidFill>
                      <a:schemeClr val="accent6">
                        <a:lumMod val="60000"/>
                        <a:lumOff val="40000"/>
                      </a:schemeClr>
                    </a:solidFill>
                  </a:tcPr>
                </a:tc>
                <a:extLst>
                  <a:ext uri="{0D108BD9-81ED-4DB2-BD59-A6C34878D82A}">
                    <a16:rowId xmlns:a16="http://schemas.microsoft.com/office/drawing/2014/main" val="446798320"/>
                  </a:ext>
                </a:extLst>
              </a:tr>
            </a:tbl>
          </a:graphicData>
        </a:graphic>
      </p:graphicFrame>
    </p:spTree>
    <p:extLst>
      <p:ext uri="{BB962C8B-B14F-4D97-AF65-F5344CB8AC3E}">
        <p14:creationId xmlns:p14="http://schemas.microsoft.com/office/powerpoint/2010/main" val="125040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1D25-F59C-44B6-8843-D353A8ADA367}"/>
              </a:ext>
            </a:extLst>
          </p:cNvPr>
          <p:cNvSpPr>
            <a:spLocks noGrp="1"/>
          </p:cNvSpPr>
          <p:nvPr>
            <p:ph type="title"/>
          </p:nvPr>
        </p:nvSpPr>
        <p:spPr/>
        <p:txBody>
          <a:bodyPr/>
          <a:lstStyle/>
          <a:p>
            <a:r>
              <a:rPr lang="en-US" dirty="0"/>
              <a:t>Spring 2019 Update</a:t>
            </a:r>
          </a:p>
        </p:txBody>
      </p:sp>
      <p:sp>
        <p:nvSpPr>
          <p:cNvPr id="4" name="TextBox 3">
            <a:extLst>
              <a:ext uri="{FF2B5EF4-FFF2-40B4-BE49-F238E27FC236}">
                <a16:creationId xmlns:a16="http://schemas.microsoft.com/office/drawing/2014/main" id="{9DCED849-B9AE-44A0-856F-9490927D4E91}"/>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F2621D"/>
                </a:solidFill>
              </a:rPr>
              <a:t>Georgia Milestones</a:t>
            </a:r>
          </a:p>
        </p:txBody>
      </p:sp>
      <p:sp>
        <p:nvSpPr>
          <p:cNvPr id="11" name="Rectangle 10">
            <a:extLst>
              <a:ext uri="{FF2B5EF4-FFF2-40B4-BE49-F238E27FC236}">
                <a16:creationId xmlns:a16="http://schemas.microsoft.com/office/drawing/2014/main" id="{9E87301B-181D-4EF3-842E-AEC8798CBADB}"/>
              </a:ext>
            </a:extLst>
          </p:cNvPr>
          <p:cNvSpPr/>
          <p:nvPr/>
        </p:nvSpPr>
        <p:spPr>
          <a:xfrm>
            <a:off x="5641758" y="566242"/>
            <a:ext cx="3363345" cy="738664"/>
          </a:xfrm>
          <a:prstGeom prst="rect">
            <a:avLst/>
          </a:prstGeom>
          <a:solidFill>
            <a:schemeClr val="accent5">
              <a:lumMod val="20000"/>
              <a:lumOff val="80000"/>
            </a:schemeClr>
          </a:solidFill>
        </p:spPr>
        <p:txBody>
          <a:bodyPr wrap="square">
            <a:spAutoFit/>
          </a:bodyPr>
          <a:lstStyle/>
          <a:p>
            <a:r>
              <a:rPr lang="en-US" sz="1400" b="1" dirty="0">
                <a:latin typeface="Helvetica LT Std" panose="020B0504020202020204" pitchFamily="34" charset="0"/>
                <a:cs typeface="Arial" panose="020B0604020202020204" pitchFamily="34" charset="0"/>
              </a:rPr>
              <a:t>State Testing Windows (Spring 2019)</a:t>
            </a:r>
          </a:p>
          <a:p>
            <a:r>
              <a:rPr lang="en-US" sz="1400" dirty="0">
                <a:latin typeface="Helvetica LT Std" panose="020B0504020202020204" pitchFamily="34" charset="0"/>
                <a:cs typeface="Arial" panose="020B0604020202020204" pitchFamily="34" charset="0"/>
              </a:rPr>
              <a:t>EOG: April 8 – May 17</a:t>
            </a:r>
          </a:p>
          <a:p>
            <a:r>
              <a:rPr lang="en-US" sz="1400" dirty="0">
                <a:latin typeface="Helvetica LT Std" panose="020B0504020202020204" pitchFamily="34" charset="0"/>
                <a:cs typeface="Arial" panose="020B0604020202020204" pitchFamily="34" charset="0"/>
              </a:rPr>
              <a:t>EOC: April 22 – May 31</a:t>
            </a:r>
          </a:p>
        </p:txBody>
      </p:sp>
      <p:sp>
        <p:nvSpPr>
          <p:cNvPr id="3" name="Content Placeholder 2">
            <a:extLst>
              <a:ext uri="{FF2B5EF4-FFF2-40B4-BE49-F238E27FC236}">
                <a16:creationId xmlns:a16="http://schemas.microsoft.com/office/drawing/2014/main" id="{FE699430-CEAC-4AFD-8BD3-007C9446D7F5}"/>
              </a:ext>
            </a:extLst>
          </p:cNvPr>
          <p:cNvSpPr>
            <a:spLocks noGrp="1"/>
          </p:cNvSpPr>
          <p:nvPr>
            <p:ph idx="1"/>
          </p:nvPr>
        </p:nvSpPr>
        <p:spPr/>
        <p:txBody>
          <a:bodyPr/>
          <a:lstStyle/>
          <a:p>
            <a:endParaRPr lang="en-US"/>
          </a:p>
        </p:txBody>
      </p:sp>
      <p:graphicFrame>
        <p:nvGraphicFramePr>
          <p:cNvPr id="24" name="Content Placeholder 7">
            <a:extLst>
              <a:ext uri="{FF2B5EF4-FFF2-40B4-BE49-F238E27FC236}">
                <a16:creationId xmlns:a16="http://schemas.microsoft.com/office/drawing/2014/main" id="{ADC76A6F-A4FC-45D8-9242-941418FC1461}"/>
              </a:ext>
            </a:extLst>
          </p:cNvPr>
          <p:cNvGraphicFramePr>
            <a:graphicFrameLocks/>
          </p:cNvGraphicFramePr>
          <p:nvPr>
            <p:extLst>
              <p:ext uri="{D42A27DB-BD31-4B8C-83A1-F6EECF244321}">
                <p14:modId xmlns:p14="http://schemas.microsoft.com/office/powerpoint/2010/main" val="46490478"/>
              </p:ext>
            </p:extLst>
          </p:nvPr>
        </p:nvGraphicFramePr>
        <p:xfrm>
          <a:off x="895350" y="1825625"/>
          <a:ext cx="7813644" cy="4197350"/>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Straight Connector 24">
            <a:extLst>
              <a:ext uri="{FF2B5EF4-FFF2-40B4-BE49-F238E27FC236}">
                <a16:creationId xmlns:a16="http://schemas.microsoft.com/office/drawing/2014/main" id="{657D4B4B-8E5D-465B-B5DF-D603C3CEEE22}"/>
              </a:ext>
            </a:extLst>
          </p:cNvPr>
          <p:cNvCxnSpPr>
            <a:cxnSpLocks/>
          </p:cNvCxnSpPr>
          <p:nvPr/>
        </p:nvCxnSpPr>
        <p:spPr>
          <a:xfrm>
            <a:off x="4935993" y="2325386"/>
            <a:ext cx="0" cy="338295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6" name="Arrow: Right 25">
            <a:extLst>
              <a:ext uri="{FF2B5EF4-FFF2-40B4-BE49-F238E27FC236}">
                <a16:creationId xmlns:a16="http://schemas.microsoft.com/office/drawing/2014/main" id="{29F60382-2AC3-4BDC-A942-7A25D2B76D1F}"/>
              </a:ext>
            </a:extLst>
          </p:cNvPr>
          <p:cNvSpPr/>
          <p:nvPr/>
        </p:nvSpPr>
        <p:spPr>
          <a:xfrm flipH="1">
            <a:off x="4944871" y="2263240"/>
            <a:ext cx="2982882" cy="38295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LT Std" panose="020B0504020202020204" pitchFamily="34" charset="0"/>
            </a:endParaRPr>
          </a:p>
        </p:txBody>
      </p:sp>
      <p:sp>
        <p:nvSpPr>
          <p:cNvPr id="27" name="TextBox 26">
            <a:extLst>
              <a:ext uri="{FF2B5EF4-FFF2-40B4-BE49-F238E27FC236}">
                <a16:creationId xmlns:a16="http://schemas.microsoft.com/office/drawing/2014/main" id="{1A543FEF-A60D-4D79-A52B-727357B20EDE}"/>
              </a:ext>
            </a:extLst>
          </p:cNvPr>
          <p:cNvSpPr txBox="1"/>
          <p:nvPr/>
        </p:nvSpPr>
        <p:spPr>
          <a:xfrm>
            <a:off x="5320122" y="2305285"/>
            <a:ext cx="1782934" cy="276999"/>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141,000 (2018 peak)</a:t>
            </a:r>
          </a:p>
        </p:txBody>
      </p:sp>
      <p:sp>
        <p:nvSpPr>
          <p:cNvPr id="28" name="Arrow: Right 27">
            <a:extLst>
              <a:ext uri="{FF2B5EF4-FFF2-40B4-BE49-F238E27FC236}">
                <a16:creationId xmlns:a16="http://schemas.microsoft.com/office/drawing/2014/main" id="{AC897EC1-7FA2-4035-86B2-75F1C3CFC80A}"/>
              </a:ext>
            </a:extLst>
          </p:cNvPr>
          <p:cNvSpPr/>
          <p:nvPr/>
        </p:nvSpPr>
        <p:spPr>
          <a:xfrm flipH="1">
            <a:off x="6294261" y="3136743"/>
            <a:ext cx="1633491" cy="38295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LT Std" panose="020B0504020202020204" pitchFamily="34" charset="0"/>
            </a:endParaRPr>
          </a:p>
        </p:txBody>
      </p:sp>
      <p:sp>
        <p:nvSpPr>
          <p:cNvPr id="29" name="TextBox 28">
            <a:extLst>
              <a:ext uri="{FF2B5EF4-FFF2-40B4-BE49-F238E27FC236}">
                <a16:creationId xmlns:a16="http://schemas.microsoft.com/office/drawing/2014/main" id="{3617ADB4-C14A-4D48-A841-AA845591FC20}"/>
              </a:ext>
            </a:extLst>
          </p:cNvPr>
          <p:cNvSpPr txBox="1"/>
          <p:nvPr/>
        </p:nvSpPr>
        <p:spPr>
          <a:xfrm>
            <a:off x="6294261" y="3189722"/>
            <a:ext cx="1633492" cy="276999"/>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205,417 (2019 peak)</a:t>
            </a:r>
          </a:p>
        </p:txBody>
      </p:sp>
      <p:sp>
        <p:nvSpPr>
          <p:cNvPr id="30" name="Right Brace 29">
            <a:extLst>
              <a:ext uri="{FF2B5EF4-FFF2-40B4-BE49-F238E27FC236}">
                <a16:creationId xmlns:a16="http://schemas.microsoft.com/office/drawing/2014/main" id="{1832752F-59A6-4386-B086-44C37E602899}"/>
              </a:ext>
            </a:extLst>
          </p:cNvPr>
          <p:cNvSpPr/>
          <p:nvPr/>
        </p:nvSpPr>
        <p:spPr>
          <a:xfrm>
            <a:off x="7794596" y="2263240"/>
            <a:ext cx="261087" cy="873503"/>
          </a:xfrm>
          <a:prstGeom prst="rightBrace">
            <a:avLst/>
          </a:prstGeom>
          <a:ln w="1905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534E69EE-EE53-4A59-8B78-A16C47ACFF73}"/>
              </a:ext>
            </a:extLst>
          </p:cNvPr>
          <p:cNvSpPr txBox="1"/>
          <p:nvPr/>
        </p:nvSpPr>
        <p:spPr>
          <a:xfrm>
            <a:off x="8069343" y="2476499"/>
            <a:ext cx="648531" cy="461665"/>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EOG only</a:t>
            </a:r>
          </a:p>
        </p:txBody>
      </p:sp>
      <p:sp>
        <p:nvSpPr>
          <p:cNvPr id="32" name="Right Brace 31">
            <a:extLst>
              <a:ext uri="{FF2B5EF4-FFF2-40B4-BE49-F238E27FC236}">
                <a16:creationId xmlns:a16="http://schemas.microsoft.com/office/drawing/2014/main" id="{527B9974-CCEF-43A2-B278-6CFB9FD176B3}"/>
              </a:ext>
            </a:extLst>
          </p:cNvPr>
          <p:cNvSpPr/>
          <p:nvPr/>
        </p:nvSpPr>
        <p:spPr>
          <a:xfrm>
            <a:off x="7794596" y="3162114"/>
            <a:ext cx="261087" cy="1642213"/>
          </a:xfrm>
          <a:prstGeom prst="rightBrace">
            <a:avLst/>
          </a:prstGeom>
          <a:ln w="1905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85E31637-09C7-492A-8F8D-92CCDD0FADA2}"/>
              </a:ext>
            </a:extLst>
          </p:cNvPr>
          <p:cNvSpPr txBox="1"/>
          <p:nvPr/>
        </p:nvSpPr>
        <p:spPr>
          <a:xfrm>
            <a:off x="8069343" y="3674523"/>
            <a:ext cx="648531" cy="646331"/>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EOG and EOC</a:t>
            </a:r>
          </a:p>
        </p:txBody>
      </p:sp>
      <p:sp>
        <p:nvSpPr>
          <p:cNvPr id="34" name="Right Brace 33">
            <a:extLst>
              <a:ext uri="{FF2B5EF4-FFF2-40B4-BE49-F238E27FC236}">
                <a16:creationId xmlns:a16="http://schemas.microsoft.com/office/drawing/2014/main" id="{B8104D44-45DF-4E7E-8178-AAE3B4EF20D2}"/>
              </a:ext>
            </a:extLst>
          </p:cNvPr>
          <p:cNvSpPr/>
          <p:nvPr/>
        </p:nvSpPr>
        <p:spPr>
          <a:xfrm>
            <a:off x="7794596" y="4817651"/>
            <a:ext cx="261087" cy="873503"/>
          </a:xfrm>
          <a:prstGeom prst="rightBrace">
            <a:avLst/>
          </a:prstGeom>
          <a:ln w="19050">
            <a:solidFill>
              <a:schemeClr val="accent1"/>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38D3CFB1-D751-4003-B978-77B2E660E42F}"/>
              </a:ext>
            </a:extLst>
          </p:cNvPr>
          <p:cNvSpPr txBox="1"/>
          <p:nvPr/>
        </p:nvSpPr>
        <p:spPr>
          <a:xfrm>
            <a:off x="8069343" y="5053429"/>
            <a:ext cx="648531" cy="461665"/>
          </a:xfrm>
          <a:prstGeom prst="rect">
            <a:avLst/>
          </a:prstGeom>
          <a:noFill/>
        </p:spPr>
        <p:txBody>
          <a:bodyPr wrap="square" rtlCol="0">
            <a:spAutoFit/>
          </a:bodyPr>
          <a:lstStyle/>
          <a:p>
            <a:r>
              <a:rPr lang="en-US" sz="1200" b="1" dirty="0">
                <a:latin typeface="Helvetica LT Std" panose="020B0504020202020204" pitchFamily="34" charset="0"/>
                <a:cs typeface="Arial" panose="020B0604020202020204" pitchFamily="34" charset="0"/>
              </a:rPr>
              <a:t>EOC only</a:t>
            </a:r>
          </a:p>
        </p:txBody>
      </p:sp>
    </p:spTree>
    <p:extLst>
      <p:ext uri="{BB962C8B-B14F-4D97-AF65-F5344CB8AC3E}">
        <p14:creationId xmlns:p14="http://schemas.microsoft.com/office/powerpoint/2010/main" val="79512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F2411-BC6E-478C-BB5A-391B0C8DB464}"/>
              </a:ext>
            </a:extLst>
          </p:cNvPr>
          <p:cNvSpPr>
            <a:spLocks noGrp="1"/>
          </p:cNvSpPr>
          <p:nvPr>
            <p:ph type="title"/>
          </p:nvPr>
        </p:nvSpPr>
        <p:spPr/>
        <p:txBody>
          <a:bodyPr/>
          <a:lstStyle/>
          <a:p>
            <a:r>
              <a:rPr lang="en-US" dirty="0"/>
              <a:t>2019-2020 Updates</a:t>
            </a:r>
          </a:p>
        </p:txBody>
      </p:sp>
      <p:sp>
        <p:nvSpPr>
          <p:cNvPr id="17" name="Content Placeholder 16">
            <a:extLst>
              <a:ext uri="{FF2B5EF4-FFF2-40B4-BE49-F238E27FC236}">
                <a16:creationId xmlns:a16="http://schemas.microsoft.com/office/drawing/2014/main" id="{E423AF23-280F-4443-B241-E8BDC8F8A01B}"/>
              </a:ext>
            </a:extLst>
          </p:cNvPr>
          <p:cNvSpPr>
            <a:spLocks noGrp="1"/>
          </p:cNvSpPr>
          <p:nvPr>
            <p:ph idx="1"/>
          </p:nvPr>
        </p:nvSpPr>
        <p:spPr>
          <a:xfrm>
            <a:off x="895349" y="1825625"/>
            <a:ext cx="5146635" cy="4447853"/>
          </a:xfrm>
        </p:spPr>
        <p:txBody>
          <a:bodyPr>
            <a:normAutofit fontScale="77500" lnSpcReduction="20000"/>
          </a:bodyPr>
          <a:lstStyle/>
          <a:p>
            <a:r>
              <a:rPr lang="en-US" dirty="0"/>
              <a:t>Two types of TE items field-tested in 2018-2019 will be eligible for operational use in 2019-2020.</a:t>
            </a:r>
          </a:p>
          <a:p>
            <a:pPr lvl="1"/>
            <a:r>
              <a:rPr lang="en-US" dirty="0"/>
              <a:t>Graphing (mathematics)</a:t>
            </a:r>
          </a:p>
          <a:p>
            <a:pPr lvl="2"/>
            <a:r>
              <a:rPr lang="en-US" dirty="0"/>
              <a:t>Allows students to graph and label points and lines and shade regions </a:t>
            </a:r>
          </a:p>
          <a:p>
            <a:pPr lvl="2"/>
            <a:r>
              <a:rPr lang="en-US" dirty="0"/>
              <a:t>Allows students to demonstrate depth of understanding and ability through performance on math tasks</a:t>
            </a:r>
          </a:p>
          <a:p>
            <a:pPr lvl="1"/>
            <a:r>
              <a:rPr lang="en-US" dirty="0"/>
              <a:t>Drag and drop (mathematics, science, social studies)</a:t>
            </a:r>
          </a:p>
          <a:p>
            <a:pPr lvl="2"/>
            <a:r>
              <a:rPr lang="en-US" dirty="0"/>
              <a:t>Response choices (such as numbers, words, or phrases) can be moved and placed in another location (such as a chart or map)</a:t>
            </a:r>
          </a:p>
          <a:p>
            <a:pPr lvl="2"/>
            <a:r>
              <a:rPr lang="en-US" dirty="0"/>
              <a:t>Allows students to demonstrate depth of understanding by identifying, classifying, comparing, or organizing information</a:t>
            </a:r>
          </a:p>
        </p:txBody>
      </p:sp>
      <p:sp>
        <p:nvSpPr>
          <p:cNvPr id="5" name="TextBox 4">
            <a:extLst>
              <a:ext uri="{FF2B5EF4-FFF2-40B4-BE49-F238E27FC236}">
                <a16:creationId xmlns:a16="http://schemas.microsoft.com/office/drawing/2014/main" id="{35F30313-237F-4CE7-8C45-4CE8EEA2B20A}"/>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F2621D"/>
                </a:solidFill>
              </a:rPr>
              <a:t>Georgia Milestones</a:t>
            </a:r>
          </a:p>
        </p:txBody>
      </p:sp>
      <p:sp>
        <p:nvSpPr>
          <p:cNvPr id="18" name="TextBox 17">
            <a:extLst>
              <a:ext uri="{FF2B5EF4-FFF2-40B4-BE49-F238E27FC236}">
                <a16:creationId xmlns:a16="http://schemas.microsoft.com/office/drawing/2014/main" id="{0CB2AFD6-3408-4BE1-B65F-935A7BA06110}"/>
              </a:ext>
            </a:extLst>
          </p:cNvPr>
          <p:cNvSpPr txBox="1"/>
          <p:nvPr/>
        </p:nvSpPr>
        <p:spPr>
          <a:xfrm>
            <a:off x="852441" y="1383494"/>
            <a:ext cx="7191964" cy="461665"/>
          </a:xfrm>
          <a:prstGeom prst="rect">
            <a:avLst/>
          </a:prstGeom>
          <a:noFill/>
        </p:spPr>
        <p:txBody>
          <a:bodyPr wrap="square" rtlCol="0">
            <a:spAutoFit/>
          </a:bodyPr>
          <a:lstStyle/>
          <a:p>
            <a:r>
              <a:rPr lang="en-US" sz="2400" b="1" dirty="0">
                <a:solidFill>
                  <a:srgbClr val="F2621D"/>
                </a:solidFill>
              </a:rPr>
              <a:t>Technology Enhanced Items – Operational Use</a:t>
            </a:r>
          </a:p>
        </p:txBody>
      </p:sp>
      <p:pic>
        <p:nvPicPr>
          <p:cNvPr id="19" name="Picture 18">
            <a:extLst>
              <a:ext uri="{FF2B5EF4-FFF2-40B4-BE49-F238E27FC236}">
                <a16:creationId xmlns:a16="http://schemas.microsoft.com/office/drawing/2014/main" id="{CA57B398-F676-48E7-9961-7BADB4A64552}"/>
              </a:ext>
            </a:extLst>
          </p:cNvPr>
          <p:cNvPicPr/>
          <p:nvPr/>
        </p:nvPicPr>
        <p:blipFill>
          <a:blip r:embed="rId2"/>
          <a:stretch>
            <a:fillRect/>
          </a:stretch>
        </p:blipFill>
        <p:spPr>
          <a:xfrm>
            <a:off x="6366220" y="1864783"/>
            <a:ext cx="2563946" cy="2394701"/>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1D1EDE75-C23C-4158-8429-B636E0A265D7}"/>
              </a:ext>
            </a:extLst>
          </p:cNvPr>
          <p:cNvPicPr/>
          <p:nvPr/>
        </p:nvPicPr>
        <p:blipFill>
          <a:blip r:embed="rId3"/>
          <a:stretch>
            <a:fillRect/>
          </a:stretch>
        </p:blipFill>
        <p:spPr>
          <a:xfrm>
            <a:off x="5995274" y="4381523"/>
            <a:ext cx="2934892" cy="1686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2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BF2411-BC6E-478C-BB5A-391B0C8DB464}"/>
              </a:ext>
            </a:extLst>
          </p:cNvPr>
          <p:cNvSpPr>
            <a:spLocks noGrp="1"/>
          </p:cNvSpPr>
          <p:nvPr>
            <p:ph type="title"/>
          </p:nvPr>
        </p:nvSpPr>
        <p:spPr/>
        <p:txBody>
          <a:bodyPr/>
          <a:lstStyle/>
          <a:p>
            <a:r>
              <a:rPr lang="en-US" dirty="0"/>
              <a:t>2019-2020 Updates</a:t>
            </a:r>
          </a:p>
        </p:txBody>
      </p:sp>
      <p:sp>
        <p:nvSpPr>
          <p:cNvPr id="17" name="Content Placeholder 16">
            <a:extLst>
              <a:ext uri="{FF2B5EF4-FFF2-40B4-BE49-F238E27FC236}">
                <a16:creationId xmlns:a16="http://schemas.microsoft.com/office/drawing/2014/main" id="{E423AF23-280F-4443-B241-E8BDC8F8A01B}"/>
              </a:ext>
            </a:extLst>
          </p:cNvPr>
          <p:cNvSpPr>
            <a:spLocks noGrp="1"/>
          </p:cNvSpPr>
          <p:nvPr>
            <p:ph idx="1"/>
          </p:nvPr>
        </p:nvSpPr>
        <p:spPr>
          <a:xfrm>
            <a:off x="895349" y="1825625"/>
            <a:ext cx="4888969" cy="4447853"/>
          </a:xfrm>
        </p:spPr>
        <p:txBody>
          <a:bodyPr>
            <a:normAutofit/>
          </a:bodyPr>
          <a:lstStyle/>
          <a:p>
            <a:r>
              <a:rPr lang="en-US" sz="2200" dirty="0"/>
              <a:t>Two new types of TE items will be field-tested in 2019-2020.</a:t>
            </a:r>
          </a:p>
          <a:p>
            <a:pPr lvl="1"/>
            <a:r>
              <a:rPr lang="en-US" sz="1900" dirty="0"/>
              <a:t>Drag and drop (ELA)</a:t>
            </a:r>
          </a:p>
          <a:p>
            <a:pPr lvl="1"/>
            <a:r>
              <a:rPr lang="en-US" sz="1900" dirty="0"/>
              <a:t>Drop down input</a:t>
            </a:r>
          </a:p>
          <a:p>
            <a:pPr lvl="2"/>
            <a:r>
              <a:rPr lang="en-US" sz="1600" dirty="0"/>
              <a:t>Allows a student to select the word, number, or symbol to complete a sentence, table, or equation</a:t>
            </a:r>
          </a:p>
          <a:p>
            <a:pPr lvl="1"/>
            <a:r>
              <a:rPr lang="en-US" sz="1900" dirty="0"/>
              <a:t>Scorable equation (mathematics)</a:t>
            </a:r>
          </a:p>
          <a:p>
            <a:pPr lvl="2"/>
            <a:r>
              <a:rPr lang="en-US" sz="1600" dirty="0"/>
              <a:t>Allows a student to input numbers, symbols, equations, or inequalities with a configurable scoring engine that can find equivalencies</a:t>
            </a:r>
          </a:p>
        </p:txBody>
      </p:sp>
      <p:sp>
        <p:nvSpPr>
          <p:cNvPr id="5" name="TextBox 4">
            <a:extLst>
              <a:ext uri="{FF2B5EF4-FFF2-40B4-BE49-F238E27FC236}">
                <a16:creationId xmlns:a16="http://schemas.microsoft.com/office/drawing/2014/main" id="{35F30313-237F-4CE7-8C45-4CE8EEA2B20A}"/>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F2621D"/>
                </a:solidFill>
              </a:rPr>
              <a:t>Georgia Milestones</a:t>
            </a:r>
          </a:p>
        </p:txBody>
      </p:sp>
      <p:sp>
        <p:nvSpPr>
          <p:cNvPr id="18" name="TextBox 17">
            <a:extLst>
              <a:ext uri="{FF2B5EF4-FFF2-40B4-BE49-F238E27FC236}">
                <a16:creationId xmlns:a16="http://schemas.microsoft.com/office/drawing/2014/main" id="{0CB2AFD6-3408-4BE1-B65F-935A7BA06110}"/>
              </a:ext>
            </a:extLst>
          </p:cNvPr>
          <p:cNvSpPr txBox="1"/>
          <p:nvPr/>
        </p:nvSpPr>
        <p:spPr>
          <a:xfrm>
            <a:off x="852441" y="1383494"/>
            <a:ext cx="7191964" cy="461665"/>
          </a:xfrm>
          <a:prstGeom prst="rect">
            <a:avLst/>
          </a:prstGeom>
          <a:noFill/>
        </p:spPr>
        <p:txBody>
          <a:bodyPr wrap="square" rtlCol="0">
            <a:spAutoFit/>
          </a:bodyPr>
          <a:lstStyle/>
          <a:p>
            <a:r>
              <a:rPr lang="en-US" sz="2400" b="1" dirty="0">
                <a:solidFill>
                  <a:srgbClr val="F2621D"/>
                </a:solidFill>
              </a:rPr>
              <a:t>Technology Enhanced Items – Field Test Only</a:t>
            </a:r>
          </a:p>
        </p:txBody>
      </p:sp>
      <p:pic>
        <p:nvPicPr>
          <p:cNvPr id="8" name="Picture 7">
            <a:extLst>
              <a:ext uri="{FF2B5EF4-FFF2-40B4-BE49-F238E27FC236}">
                <a16:creationId xmlns:a16="http://schemas.microsoft.com/office/drawing/2014/main" id="{288C3868-7801-44CC-A9A1-C812E1D21006}"/>
              </a:ext>
            </a:extLst>
          </p:cNvPr>
          <p:cNvPicPr/>
          <p:nvPr/>
        </p:nvPicPr>
        <p:blipFill>
          <a:blip r:embed="rId2"/>
          <a:stretch>
            <a:fillRect/>
          </a:stretch>
        </p:blipFill>
        <p:spPr>
          <a:xfrm>
            <a:off x="5739592" y="4172224"/>
            <a:ext cx="3246815" cy="148118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A9CC3D8-4C37-46A8-8FE2-C54A738EB8C9}"/>
              </a:ext>
            </a:extLst>
          </p:cNvPr>
          <p:cNvPicPr/>
          <p:nvPr/>
        </p:nvPicPr>
        <p:blipFill>
          <a:blip r:embed="rId3"/>
          <a:stretch>
            <a:fillRect/>
          </a:stretch>
        </p:blipFill>
        <p:spPr>
          <a:xfrm>
            <a:off x="4701697" y="2243836"/>
            <a:ext cx="4239984" cy="930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8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444118DD-0853-418E-A3E3-CB01D26F51A8}"/>
              </a:ext>
            </a:extLst>
          </p:cNvPr>
          <p:cNvSpPr>
            <a:spLocks noGrp="1"/>
          </p:cNvSpPr>
          <p:nvPr>
            <p:ph idx="1"/>
          </p:nvPr>
        </p:nvSpPr>
        <p:spPr>
          <a:xfrm>
            <a:off x="895350" y="1825625"/>
            <a:ext cx="7886700" cy="4306818"/>
          </a:xfrm>
        </p:spPr>
        <p:txBody>
          <a:bodyPr>
            <a:normAutofit fontScale="85000" lnSpcReduction="10000"/>
          </a:bodyPr>
          <a:lstStyle/>
          <a:p>
            <a:r>
              <a:rPr lang="en-US" dirty="0"/>
              <a:t>Based on recent feedback around narrative writing, the following additional resources are in development:</a:t>
            </a:r>
          </a:p>
          <a:p>
            <a:pPr lvl="1"/>
            <a:r>
              <a:rPr lang="en-US" dirty="0"/>
              <a:t>Narrative Writing Checklist</a:t>
            </a:r>
          </a:p>
          <a:p>
            <a:pPr lvl="2"/>
            <a:r>
              <a:rPr lang="en-US" dirty="0"/>
              <a:t>Similar to the Writer’s Checklist provided for the extended writing prompt, this resource will support students in responding to the narrative writing prompt.</a:t>
            </a:r>
          </a:p>
          <a:p>
            <a:pPr lvl="2"/>
            <a:r>
              <a:rPr lang="en-US" dirty="0"/>
              <a:t>A unique checklist will be developed for each grade/course, based on the narrative writing rubric.</a:t>
            </a:r>
          </a:p>
          <a:p>
            <a:pPr lvl="1"/>
            <a:r>
              <a:rPr lang="en-US" dirty="0"/>
              <a:t>Narrative Writing Item &amp; Scoring Sampler</a:t>
            </a:r>
          </a:p>
          <a:p>
            <a:pPr lvl="2"/>
            <a:r>
              <a:rPr lang="en-US" dirty="0"/>
              <a:t>1 narrative prompt per grade/course with 3 annotated student responses per score point (high, mid, low)</a:t>
            </a:r>
          </a:p>
          <a:p>
            <a:pPr lvl="1"/>
            <a:r>
              <a:rPr lang="en-US" dirty="0"/>
              <a:t>Study Guide – Narrative Section</a:t>
            </a:r>
          </a:p>
          <a:p>
            <a:pPr lvl="2"/>
            <a:r>
              <a:rPr lang="en-US" dirty="0"/>
              <a:t>Creating a Writing Unit within the Study Guide to include opinion/argumentative, informational/explanatory, and narrative</a:t>
            </a:r>
          </a:p>
        </p:txBody>
      </p:sp>
      <p:sp>
        <p:nvSpPr>
          <p:cNvPr id="10" name="TextBox 9">
            <a:extLst>
              <a:ext uri="{FF2B5EF4-FFF2-40B4-BE49-F238E27FC236}">
                <a16:creationId xmlns:a16="http://schemas.microsoft.com/office/drawing/2014/main" id="{712E5995-7A01-4A71-B87E-99FCE3F7FBB8}"/>
              </a:ext>
            </a:extLst>
          </p:cNvPr>
          <p:cNvSpPr txBox="1"/>
          <p:nvPr/>
        </p:nvSpPr>
        <p:spPr>
          <a:xfrm>
            <a:off x="852441" y="1383494"/>
            <a:ext cx="4604657" cy="461665"/>
          </a:xfrm>
          <a:prstGeom prst="rect">
            <a:avLst/>
          </a:prstGeom>
          <a:noFill/>
        </p:spPr>
        <p:txBody>
          <a:bodyPr wrap="square" rtlCol="0">
            <a:spAutoFit/>
          </a:bodyPr>
          <a:lstStyle/>
          <a:p>
            <a:r>
              <a:rPr lang="en-US" sz="2400" b="1" dirty="0">
                <a:solidFill>
                  <a:srgbClr val="F2621D"/>
                </a:solidFill>
              </a:rPr>
              <a:t>Narrative Writing Resources</a:t>
            </a:r>
          </a:p>
        </p:txBody>
      </p:sp>
      <p:sp>
        <p:nvSpPr>
          <p:cNvPr id="20" name="Title 1">
            <a:extLst>
              <a:ext uri="{FF2B5EF4-FFF2-40B4-BE49-F238E27FC236}">
                <a16:creationId xmlns:a16="http://schemas.microsoft.com/office/drawing/2014/main" id="{426D42A2-C658-457B-A8EA-7671DD682DCF}"/>
              </a:ext>
            </a:extLst>
          </p:cNvPr>
          <p:cNvSpPr>
            <a:spLocks noGrp="1"/>
          </p:cNvSpPr>
          <p:nvPr>
            <p:ph type="title"/>
          </p:nvPr>
        </p:nvSpPr>
        <p:spPr>
          <a:xfrm>
            <a:off x="852441" y="365126"/>
            <a:ext cx="7886700" cy="1325563"/>
          </a:xfrm>
        </p:spPr>
        <p:txBody>
          <a:bodyPr/>
          <a:lstStyle/>
          <a:p>
            <a:r>
              <a:rPr lang="en-US" dirty="0"/>
              <a:t>2019-2020 Updates</a:t>
            </a:r>
          </a:p>
        </p:txBody>
      </p:sp>
      <p:sp>
        <p:nvSpPr>
          <p:cNvPr id="21" name="TextBox 20">
            <a:extLst>
              <a:ext uri="{FF2B5EF4-FFF2-40B4-BE49-F238E27FC236}">
                <a16:creationId xmlns:a16="http://schemas.microsoft.com/office/drawing/2014/main" id="{BF550B21-FA2B-4CCB-8BEF-B34430A051FC}"/>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F2621D"/>
                </a:solidFill>
              </a:rPr>
              <a:t>Georgia Milestones</a:t>
            </a:r>
          </a:p>
        </p:txBody>
      </p:sp>
    </p:spTree>
    <p:extLst>
      <p:ext uri="{BB962C8B-B14F-4D97-AF65-F5344CB8AC3E}">
        <p14:creationId xmlns:p14="http://schemas.microsoft.com/office/powerpoint/2010/main" val="36860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p:txBody>
          <a:bodyPr>
            <a:normAutofit fontScale="85000" lnSpcReduction="20000"/>
          </a:bodyPr>
          <a:lstStyle/>
          <a:p>
            <a:r>
              <a:rPr lang="en-US" dirty="0"/>
              <a:t>The Georgia Alternate Assessment (GAA) 2.0 is the state’s AA-AAAS for those students with significant cognitive disabilities who cannot participate in the general statewide assessment program, even with maximum allowable accommodations.</a:t>
            </a:r>
          </a:p>
          <a:p>
            <a:r>
              <a:rPr lang="en-US" dirty="0"/>
              <a:t>The GAA 2.0 has been developed to ensure that students with the most significant cognitive disabilities are provided access to the state academic content standards and given the opportunity to demonstrate achievement of the knowledge, concepts, and skills inherent in the standards.</a:t>
            </a:r>
          </a:p>
          <a:p>
            <a:r>
              <a:rPr lang="en-US" dirty="0"/>
              <a:t>The GAA 2.0 was administered for the first time from March 25 – May 3, 2019.</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B7CB35"/>
                </a:solidFill>
              </a:rPr>
              <a:t>Georgia Alternate Assessment 2.0</a:t>
            </a:r>
          </a:p>
        </p:txBody>
      </p:sp>
    </p:spTree>
    <p:extLst>
      <p:ext uri="{BB962C8B-B14F-4D97-AF65-F5344CB8AC3E}">
        <p14:creationId xmlns:p14="http://schemas.microsoft.com/office/powerpoint/2010/main" val="82502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B480-77C3-481B-8B54-5471F9E2982A}"/>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DB18E7BF-5E21-4FB1-B57F-31EC2EF8D4A6}"/>
              </a:ext>
            </a:extLst>
          </p:cNvPr>
          <p:cNvSpPr>
            <a:spLocks noGrp="1"/>
          </p:cNvSpPr>
          <p:nvPr>
            <p:ph idx="1"/>
          </p:nvPr>
        </p:nvSpPr>
        <p:spPr/>
        <p:txBody>
          <a:bodyPr>
            <a:normAutofit fontScale="70000" lnSpcReduction="20000"/>
          </a:bodyPr>
          <a:lstStyle/>
          <a:p>
            <a:r>
              <a:rPr lang="en-US" dirty="0"/>
              <a:t>Design</a:t>
            </a:r>
          </a:p>
          <a:p>
            <a:pPr lvl="1"/>
            <a:r>
              <a:rPr lang="en-US" dirty="0"/>
              <a:t>Standardized and scripted tasks with multiple access points.</a:t>
            </a:r>
          </a:p>
          <a:p>
            <a:pPr lvl="1"/>
            <a:r>
              <a:rPr lang="en-US" dirty="0"/>
              <a:t>Each content area assessment includes 10 tasks and 1 field test task</a:t>
            </a:r>
          </a:p>
          <a:p>
            <a:pPr lvl="1"/>
            <a:r>
              <a:rPr lang="en-US" dirty="0"/>
              <a:t>Each task includes a scenario and three parts</a:t>
            </a:r>
          </a:p>
          <a:p>
            <a:pPr lvl="1"/>
            <a:r>
              <a:rPr lang="en-US" dirty="0"/>
              <a:t>Each task includes built-in supports and additional scaffolding, when applicable</a:t>
            </a:r>
          </a:p>
          <a:p>
            <a:r>
              <a:rPr lang="en-US" dirty="0"/>
              <a:t>Features</a:t>
            </a:r>
          </a:p>
          <a:p>
            <a:pPr lvl="1"/>
            <a:r>
              <a:rPr lang="en-US" dirty="0"/>
              <a:t>Use of scenarios to engage student interest and activate background knowledge</a:t>
            </a:r>
          </a:p>
          <a:p>
            <a:pPr lvl="1"/>
            <a:r>
              <a:rPr lang="en-US" dirty="0"/>
              <a:t>Large simple graphics</a:t>
            </a:r>
          </a:p>
          <a:p>
            <a:pPr lvl="1"/>
            <a:r>
              <a:rPr lang="en-US" dirty="0"/>
              <a:t>Accessible font size</a:t>
            </a:r>
          </a:p>
          <a:p>
            <a:pPr lvl="1"/>
            <a:r>
              <a:rPr lang="en-US" dirty="0"/>
              <a:t>Short simple sentences</a:t>
            </a:r>
          </a:p>
          <a:p>
            <a:pPr lvl="1"/>
            <a:r>
              <a:rPr lang="en-US" dirty="0"/>
              <a:t>Avoids extraneous wording</a:t>
            </a:r>
          </a:p>
          <a:p>
            <a:pPr lvl="1"/>
            <a:r>
              <a:rPr lang="en-US" dirty="0"/>
              <a:t>Use of common proper nouns (names)</a:t>
            </a:r>
          </a:p>
          <a:p>
            <a:pPr lvl="1"/>
            <a:r>
              <a:rPr lang="en-US" dirty="0"/>
              <a:t>Directive questions</a:t>
            </a:r>
          </a:p>
        </p:txBody>
      </p:sp>
      <p:sp>
        <p:nvSpPr>
          <p:cNvPr id="4" name="TextBox 3">
            <a:extLst>
              <a:ext uri="{FF2B5EF4-FFF2-40B4-BE49-F238E27FC236}">
                <a16:creationId xmlns:a16="http://schemas.microsoft.com/office/drawing/2014/main" id="{209DB298-76C2-41C9-8394-D51C245351A7}"/>
              </a:ext>
            </a:extLst>
          </p:cNvPr>
          <p:cNvSpPr txBox="1"/>
          <p:nvPr/>
        </p:nvSpPr>
        <p:spPr>
          <a:xfrm>
            <a:off x="895350" y="365126"/>
            <a:ext cx="4604657" cy="400110"/>
          </a:xfrm>
          <a:prstGeom prst="rect">
            <a:avLst/>
          </a:prstGeom>
          <a:noFill/>
        </p:spPr>
        <p:txBody>
          <a:bodyPr wrap="square" rtlCol="0">
            <a:spAutoFit/>
          </a:bodyPr>
          <a:lstStyle/>
          <a:p>
            <a:r>
              <a:rPr lang="en-US" sz="2000" b="1" dirty="0">
                <a:solidFill>
                  <a:srgbClr val="B7CB35"/>
                </a:solidFill>
              </a:rPr>
              <a:t>Georgia Alternate Assessment 2.0</a:t>
            </a:r>
          </a:p>
        </p:txBody>
      </p:sp>
    </p:spTree>
    <p:extLst>
      <p:ext uri="{BB962C8B-B14F-4D97-AF65-F5344CB8AC3E}">
        <p14:creationId xmlns:p14="http://schemas.microsoft.com/office/powerpoint/2010/main" val="24231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Props1.xml><?xml version="1.0" encoding="utf-8"?>
<ds:datastoreItem xmlns:ds="http://schemas.openxmlformats.org/officeDocument/2006/customXml" ds:itemID="{116C17E0-24F4-40F5-92BE-D67FF9EEB4BE}"/>
</file>

<file path=customXml/itemProps2.xml><?xml version="1.0" encoding="utf-8"?>
<ds:datastoreItem xmlns:ds="http://schemas.openxmlformats.org/officeDocument/2006/customXml" ds:itemID="{917EFDE3-FA0A-4C21-924F-B7AFC710340F}"/>
</file>

<file path=customXml/itemProps3.xml><?xml version="1.0" encoding="utf-8"?>
<ds:datastoreItem xmlns:ds="http://schemas.openxmlformats.org/officeDocument/2006/customXml" ds:itemID="{BB5F34BB-A826-43E3-A052-D5FDE061662F}"/>
</file>

<file path=docProps/app.xml><?xml version="1.0" encoding="utf-8"?>
<Properties xmlns="http://schemas.openxmlformats.org/officeDocument/2006/extended-properties" xmlns:vt="http://schemas.openxmlformats.org/officeDocument/2006/docPropsVTypes">
  <Template>Office Theme</Template>
  <TotalTime>4346</TotalTime>
  <Words>2230</Words>
  <Application>Microsoft Office PowerPoint</Application>
  <PresentationFormat>On-screen Show (4:3)</PresentationFormat>
  <Paragraphs>274</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Helvetica LT Std</vt:lpstr>
      <vt:lpstr>Symbol</vt:lpstr>
      <vt:lpstr>Office Theme</vt:lpstr>
      <vt:lpstr>Assessment and Accountability Updates and Q&amp;A</vt:lpstr>
      <vt:lpstr>Topics</vt:lpstr>
      <vt:lpstr>Spring 2019 Update</vt:lpstr>
      <vt:lpstr>Spring 2019 Update</vt:lpstr>
      <vt:lpstr>2019-2020 Updates</vt:lpstr>
      <vt:lpstr>2019-2020 Updates</vt:lpstr>
      <vt:lpstr>2019-2020 Updates</vt:lpstr>
      <vt:lpstr>GAA 2.0</vt:lpstr>
      <vt:lpstr>GAA 2.0</vt:lpstr>
      <vt:lpstr>GAA 2.0</vt:lpstr>
      <vt:lpstr>GAA 2.0</vt:lpstr>
      <vt:lpstr>GKIDS 2.0</vt:lpstr>
      <vt:lpstr>Teacher Training Course</vt:lpstr>
      <vt:lpstr>Welcome to Keenville!</vt:lpstr>
      <vt:lpstr>Main Features</vt:lpstr>
      <vt:lpstr>What’s in Keenville?</vt:lpstr>
      <vt:lpstr>A Few ELA Games…</vt:lpstr>
      <vt:lpstr>A Few More ELA Games…</vt:lpstr>
      <vt:lpstr>A Few Mathematics Games…</vt:lpstr>
      <vt:lpstr>New Dashboard Features</vt:lpstr>
      <vt:lpstr>Resources and Training</vt:lpstr>
      <vt:lpstr>2019 CCRPI Calendar</vt:lpstr>
      <vt:lpstr>Live Portal Data Tool</vt:lpstr>
      <vt:lpstr>1% Alternate Assessment Waiver</vt:lpstr>
      <vt:lpstr>ESSA Amendment</vt:lpstr>
      <vt:lpstr>ESSA Amendment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Allison Timberlake</cp:lastModifiedBy>
  <cp:revision>111</cp:revision>
  <dcterms:created xsi:type="dcterms:W3CDTF">2018-12-04T19:58:15Z</dcterms:created>
  <dcterms:modified xsi:type="dcterms:W3CDTF">2019-06-05T13:50:03Z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