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39.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58"/>
  </p:notesMasterIdLst>
  <p:sldIdLst>
    <p:sldId id="323" r:id="rId2"/>
    <p:sldId id="259" r:id="rId3"/>
    <p:sldId id="260" r:id="rId4"/>
    <p:sldId id="262" r:id="rId5"/>
    <p:sldId id="339" r:id="rId6"/>
    <p:sldId id="322" r:id="rId7"/>
    <p:sldId id="263" r:id="rId8"/>
    <p:sldId id="321" r:id="rId9"/>
    <p:sldId id="264" r:id="rId10"/>
    <p:sldId id="265" r:id="rId11"/>
    <p:sldId id="267" r:id="rId12"/>
    <p:sldId id="341" r:id="rId13"/>
    <p:sldId id="268" r:id="rId14"/>
    <p:sldId id="324" r:id="rId15"/>
    <p:sldId id="290" r:id="rId16"/>
    <p:sldId id="342" r:id="rId17"/>
    <p:sldId id="271" r:id="rId18"/>
    <p:sldId id="272" r:id="rId19"/>
    <p:sldId id="273" r:id="rId20"/>
    <p:sldId id="270" r:id="rId21"/>
    <p:sldId id="325" r:id="rId22"/>
    <p:sldId id="343" r:id="rId23"/>
    <p:sldId id="269" r:id="rId24"/>
    <p:sldId id="344" r:id="rId25"/>
    <p:sldId id="345" r:id="rId26"/>
    <p:sldId id="282" r:id="rId27"/>
    <p:sldId id="281" r:id="rId28"/>
    <p:sldId id="288" r:id="rId29"/>
    <p:sldId id="320" r:id="rId30"/>
    <p:sldId id="291" r:id="rId31"/>
    <p:sldId id="308" r:id="rId32"/>
    <p:sldId id="309" r:id="rId33"/>
    <p:sldId id="327" r:id="rId34"/>
    <p:sldId id="310" r:id="rId35"/>
    <p:sldId id="311" r:id="rId36"/>
    <p:sldId id="328" r:id="rId37"/>
    <p:sldId id="329" r:id="rId38"/>
    <p:sldId id="330" r:id="rId39"/>
    <p:sldId id="313" r:id="rId40"/>
    <p:sldId id="314" r:id="rId41"/>
    <p:sldId id="315" r:id="rId42"/>
    <p:sldId id="316" r:id="rId43"/>
    <p:sldId id="317" r:id="rId44"/>
    <p:sldId id="318" r:id="rId45"/>
    <p:sldId id="319" r:id="rId46"/>
    <p:sldId id="331" r:id="rId47"/>
    <p:sldId id="332" r:id="rId48"/>
    <p:sldId id="333" r:id="rId49"/>
    <p:sldId id="334" r:id="rId50"/>
    <p:sldId id="335" r:id="rId51"/>
    <p:sldId id="336" r:id="rId52"/>
    <p:sldId id="337" r:id="rId53"/>
    <p:sldId id="338" r:id="rId54"/>
    <p:sldId id="340" r:id="rId55"/>
    <p:sldId id="304" r:id="rId56"/>
    <p:sldId id="305"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BE99D"/>
    <a:srgbClr val="FFCC66"/>
    <a:srgbClr val="D57E09"/>
    <a:srgbClr val="D6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2179" autoAdjust="0"/>
  </p:normalViewPr>
  <p:slideViewPr>
    <p:cSldViewPr>
      <p:cViewPr>
        <p:scale>
          <a:sx n="60" d="100"/>
          <a:sy n="60" d="100"/>
        </p:scale>
        <p:origin x="-811" y="-4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C3B911BF-74A8-4223-8CBE-823A964E8E48}" type="datetimeFigureOut">
              <a:rPr lang="en-US"/>
              <a:pPr>
                <a:defRPr/>
              </a:pPr>
              <a:t>1/9/2014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62F1585-8DBC-44B1-AC8D-E25FA8FBFCBB}" type="slidenum">
              <a:rPr lang="en-US"/>
              <a:pPr>
                <a:defRPr/>
              </a:pPr>
              <a:t>‹#›</a:t>
            </a:fld>
            <a:endParaRPr lang="en-US" dirty="0"/>
          </a:p>
        </p:txBody>
      </p:sp>
    </p:spTree>
    <p:extLst>
      <p:ext uri="{BB962C8B-B14F-4D97-AF65-F5344CB8AC3E}">
        <p14:creationId xmlns:p14="http://schemas.microsoft.com/office/powerpoint/2010/main" val="1487687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3123D962-2714-40D3-883F-724E650BA300}" type="slidenum">
              <a:rPr lang="en-US" smtClean="0"/>
              <a:pPr>
                <a:defRPr/>
              </a:pPr>
              <a:t>8</a:t>
            </a:fld>
            <a:endParaRPr lang="en-US" dirty="0" smtClean="0"/>
          </a:p>
        </p:txBody>
      </p:sp>
      <p:sp>
        <p:nvSpPr>
          <p:cNvPr id="55299" name="Rectangle 2"/>
          <p:cNvSpPr>
            <a:spLocks noGrp="1" noRot="1" noChangeAspect="1" noChangeArrowheads="1" noTextEdit="1"/>
          </p:cNvSpPr>
          <p:nvPr>
            <p:ph type="sldImg"/>
          </p:nvPr>
        </p:nvSpPr>
        <p:spPr bwMode="auto">
          <a:xfrm>
            <a:off x="1182688" y="698500"/>
            <a:ext cx="4649787"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C37E9E-D8A9-4182-8604-F59098578615}" type="slidenum">
              <a:rPr lang="en-US" smtClean="0">
                <a:latin typeface="Arial" pitchFamily="34" charset="0"/>
              </a:rPr>
              <a:pPr fontAlgn="base">
                <a:spcBef>
                  <a:spcPct val="0"/>
                </a:spcBef>
                <a:spcAft>
                  <a:spcPct val="0"/>
                </a:spcAft>
                <a:defRPr/>
              </a:pPr>
              <a:t>17</a:t>
            </a:fld>
            <a:endParaRPr lang="en-US" dirty="0" smtClean="0">
              <a:latin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indent="-219075">
              <a:buFontTx/>
              <a:buAutoNum type="arabicPeriod"/>
            </a:pPr>
            <a:r>
              <a:rPr lang="en-US" dirty="0" smtClean="0">
                <a:latin typeface="Arial" charset="0"/>
              </a:rPr>
              <a:t>It is not necessary for the paper to adhere to the conventions of formal letter writing if students are asked to write a letter to the audience. Students will not be penalized if they fail to address the letter or provide a closing. The students’ writing ability is being evaluated, not their knowledge of formatting letters.</a:t>
            </a:r>
          </a:p>
          <a:p>
            <a:pPr marL="219075" indent="-219075">
              <a:buFontTx/>
              <a:buAutoNum type="arabicPeriod"/>
            </a:pPr>
            <a:r>
              <a:rPr lang="en-US" dirty="0" smtClean="0">
                <a:latin typeface="Arial" charset="0"/>
              </a:rPr>
              <a:t>Some students incorrectly interpret the phrase “reasons, examples, and evidence” and produce one paragraph of “reasons,” one of “examples,” and one of “evidence.” This strategy is not recommended.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C17434-745E-4DFD-9F1C-C20E87A18382}" type="slidenum">
              <a:rPr lang="en-US" smtClean="0">
                <a:latin typeface="Arial" pitchFamily="34" charset="0"/>
              </a:rPr>
              <a:pPr fontAlgn="base">
                <a:spcBef>
                  <a:spcPct val="0"/>
                </a:spcBef>
                <a:spcAft>
                  <a:spcPct val="0"/>
                </a:spcAft>
                <a:defRPr/>
              </a:pPr>
              <a:t>18</a:t>
            </a:fld>
            <a:endParaRPr lang="en-US" dirty="0"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AutoNum type="arabicPeriod"/>
            </a:pPr>
            <a:r>
              <a:rPr lang="en-US" smtClean="0">
                <a:latin typeface="Arial" charset="0"/>
              </a:rPr>
              <a:t>It is not necessary for the student to open with, for example, “Dear Principal,” or close the letter with “Sincerely, Grade 8 Student.”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05004-C6E6-46B8-84B1-5B6806CA19F2}" type="slidenum">
              <a:rPr lang="en-US" smtClean="0">
                <a:latin typeface="Arial" pitchFamily="34" charset="0"/>
              </a:rPr>
              <a:pPr fontAlgn="base">
                <a:spcBef>
                  <a:spcPct val="0"/>
                </a:spcBef>
                <a:spcAft>
                  <a:spcPct val="0"/>
                </a:spcAft>
                <a:defRPr/>
              </a:pPr>
              <a:t>26</a:t>
            </a:fld>
            <a:endParaRPr lang="en-US" dirty="0" smtClean="0">
              <a:latin typeface="Arial" pitchFamily="34" charset="0"/>
            </a:endParaRPr>
          </a:p>
        </p:txBody>
      </p:sp>
      <p:sp>
        <p:nvSpPr>
          <p:cNvPr id="61443" name="Rectangle 2"/>
          <p:cNvSpPr>
            <a:spLocks noGrp="1" noRot="1" noChangeAspect="1" noChangeArrowheads="1" noTextEdit="1"/>
          </p:cNvSpPr>
          <p:nvPr>
            <p:ph type="sldImg"/>
          </p:nvPr>
        </p:nvSpPr>
        <p:spPr bwMode="auto">
          <a:xfrm>
            <a:off x="1182688" y="696913"/>
            <a:ext cx="4649787"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buFontTx/>
              <a:buAutoNum type="arabicPeriod"/>
            </a:pPr>
            <a:r>
              <a:rPr lang="en-US" dirty="0" smtClean="0">
                <a:latin typeface="Arial" charset="0"/>
              </a:rPr>
              <a:t>The Overview Statement has two parts: what is being evaluated and to what degree.</a:t>
            </a:r>
          </a:p>
          <a:p>
            <a:pPr marL="231775" indent="-231775" eaLnBrk="1" hangingPunct="1">
              <a:buFontTx/>
              <a:buAutoNum type="arabicPeriod"/>
            </a:pPr>
            <a:r>
              <a:rPr lang="en-US" dirty="0" smtClean="0">
                <a:latin typeface="Arial" charset="0"/>
              </a:rPr>
              <a:t>The levels of competence are consistent and parallel across all four scoring domains.  A “1” in every domain will represent a “lack of control” of the elements of that domain. A “2” in every domain will represent a “minimal control” of the elements of that domain. A “3” in every domain will represent a “sufficient control” of the elements of that domain. A “4” in every domain will represent a “consistent control” of the elements of that domain. A “5” in every domain will represent a “full command” of the elements of that domain.</a:t>
            </a:r>
          </a:p>
          <a:p>
            <a:pPr marL="231775" indent="-231775" eaLnBrk="1" hangingPunct="1">
              <a:buFontTx/>
              <a:buAutoNum type="arabicPeriod"/>
            </a:pPr>
            <a:r>
              <a:rPr lang="en-US" dirty="0" smtClean="0">
                <a:latin typeface="Arial" charset="0"/>
              </a:rPr>
              <a:t>Few papers perfectly match every bulleted descriptive statement. Often papers have qualities of more than one score point in the rubric. The second bolded statement is a reminder that not every bulleted description applies to every paper. </a:t>
            </a:r>
          </a:p>
          <a:p>
            <a:pPr marL="231775" indent="-231775" eaLnBrk="1" hangingPunct="1">
              <a:buFontTx/>
              <a:buAutoNum type="arabicPeriod"/>
            </a:pPr>
            <a:r>
              <a:rPr lang="en-US" dirty="0" smtClean="0">
                <a:latin typeface="Arial" charset="0"/>
              </a:rPr>
              <a:t>The same rubric is used for scoring both Persuasive and Expository writing.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B89F1DF1-5031-4345-8989-ABAD18C011D5}" type="slidenum">
              <a:rPr lang="en-US" smtClean="0"/>
              <a:pPr>
                <a:defRPr/>
              </a:pPr>
              <a:t>29</a:t>
            </a:fld>
            <a:endParaRPr lang="en-US" dirty="0" smtClean="0"/>
          </a:p>
        </p:txBody>
      </p:sp>
      <p:sp>
        <p:nvSpPr>
          <p:cNvPr id="58371" name="Rectangle 2"/>
          <p:cNvSpPr>
            <a:spLocks noGrp="1" noRot="1" noChangeAspect="1" noChangeArrowheads="1" noTextEdit="1"/>
          </p:cNvSpPr>
          <p:nvPr>
            <p:ph type="sldImg"/>
          </p:nvPr>
        </p:nvSpPr>
        <p:spPr bwMode="auto">
          <a:xfrm>
            <a:off x="1182688" y="698500"/>
            <a:ext cx="4649787"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DFD9491-4EB9-4B87-94A9-0BCDC9C6F8DB}" type="slidenum">
              <a:rPr lang="en-US" smtClean="0"/>
              <a:pPr>
                <a:defRPr/>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1.jpg"/>
          <p:cNvPicPr>
            <a:picLocks noChangeAspect="1"/>
          </p:cNvPicPr>
          <p:nvPr userDrawn="1"/>
        </p:nvPicPr>
        <p:blipFill>
          <a:blip r:embed="rId2">
            <a:extLst>
              <a:ext uri="{28A0092B-C50C-407E-A947-70E740481C1C}">
                <a14:useLocalDpi xmlns:a14="http://schemas.microsoft.com/office/drawing/2010/main" val="0"/>
              </a:ext>
            </a:extLst>
          </a:blip>
          <a:srcRect b="34476"/>
          <a:stretch>
            <a:fillRect/>
          </a:stretch>
        </p:blipFill>
        <p:spPr bwMode="auto">
          <a:xfrm>
            <a:off x="4763" y="0"/>
            <a:ext cx="91392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1"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5" indent="0" algn="ctr">
              <a:buNone/>
              <a:defRPr>
                <a:solidFill>
                  <a:schemeClr val="tx1">
                    <a:tint val="75000"/>
                  </a:schemeClr>
                </a:solidFill>
              </a:defRPr>
            </a:lvl7pPr>
            <a:lvl8pPr marL="3200335"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solidFill>
                  <a:schemeClr val="tx1"/>
                </a:solidFill>
              </a:defRPr>
            </a:lvl1pPr>
          </a:lstStyle>
          <a:p>
            <a:pPr>
              <a:defRPr/>
            </a:pPr>
            <a:fld id="{AF30B913-B99A-448B-AE3A-EAC7395DA4EC}" type="datetime1">
              <a:rPr lang="en-US"/>
              <a:pPr>
                <a:defRPr/>
              </a:pPr>
              <a:t>1/9/2014</a:t>
            </a:fld>
            <a:endParaRPr lang="en-US" dirty="0"/>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fld id="{AA4F2EE6-E7EA-4E94-8C74-F63A7329F368}" type="slidenum">
              <a:rPr lang="en-US"/>
              <a:pPr>
                <a:defRPr/>
              </a:pPr>
              <a:t>‹#›</a:t>
            </a:fld>
            <a:endParaRPr lang="en-US"/>
          </a:p>
        </p:txBody>
      </p:sp>
    </p:spTree>
    <p:extLst>
      <p:ext uri="{BB962C8B-B14F-4D97-AF65-F5344CB8AC3E}">
        <p14:creationId xmlns:p14="http://schemas.microsoft.com/office/powerpoint/2010/main" val="357485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5" indent="0">
              <a:buNone/>
              <a:defRPr sz="2000"/>
            </a:lvl7pPr>
            <a:lvl8pPr marL="3200335" indent="0">
              <a:buNone/>
              <a:defRPr sz="2000"/>
            </a:lvl8pPr>
            <a:lvl9pPr marL="3657526"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00"/>
            </a:lvl1pPr>
            <a:lvl2pPr marL="457191" indent="0">
              <a:buNone/>
              <a:defRPr sz="1200"/>
            </a:lvl2pPr>
            <a:lvl3pPr marL="914382" indent="0">
              <a:buNone/>
              <a:defRPr sz="900"/>
            </a:lvl3pPr>
            <a:lvl4pPr marL="1371573" indent="0">
              <a:buNone/>
              <a:defRPr sz="900"/>
            </a:lvl4pPr>
            <a:lvl5pPr marL="1828764" indent="0">
              <a:buNone/>
              <a:defRPr sz="900"/>
            </a:lvl5pPr>
            <a:lvl6pPr marL="2285955" indent="0">
              <a:buNone/>
              <a:defRPr sz="900"/>
            </a:lvl6pPr>
            <a:lvl7pPr marL="2743145" indent="0">
              <a:buNone/>
              <a:defRPr sz="900"/>
            </a:lvl7pPr>
            <a:lvl8pPr marL="3200335" indent="0">
              <a:buNone/>
              <a:defRPr sz="900"/>
            </a:lvl8pPr>
            <a:lvl9pPr marL="36575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FEDEF-571E-4166-BA2A-9E6359724049}" type="datetime1">
              <a:rPr lang="en-US"/>
              <a:pPr>
                <a:defRPr/>
              </a:pPr>
              <a:t>1/9/2014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8E14684E-46C8-4E71-94F1-1F5F8FD891E7}" type="slidenum">
              <a:rPr lang="en-US"/>
              <a:pPr>
                <a:defRPr/>
              </a:pPr>
              <a:t>‹#›</a:t>
            </a:fld>
            <a:endParaRPr lang="en-US" dirty="0"/>
          </a:p>
        </p:txBody>
      </p:sp>
    </p:spTree>
    <p:extLst>
      <p:ext uri="{BB962C8B-B14F-4D97-AF65-F5344CB8AC3E}">
        <p14:creationId xmlns:p14="http://schemas.microsoft.com/office/powerpoint/2010/main" val="247726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C24007-0AD1-47CA-9D3A-B938DCA3F390}" type="datetime1">
              <a:rPr lang="en-US"/>
              <a:pPr>
                <a:defRPr/>
              </a:pPr>
              <a:t>1/9/2014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5815ED0-8E61-45AB-A8EC-0A00A008C314}" type="slidenum">
              <a:rPr lang="en-US"/>
              <a:pPr>
                <a:defRPr/>
              </a:pPr>
              <a:t>‹#›</a:t>
            </a:fld>
            <a:endParaRPr lang="en-US" dirty="0"/>
          </a:p>
        </p:txBody>
      </p:sp>
    </p:spTree>
    <p:extLst>
      <p:ext uri="{BB962C8B-B14F-4D97-AF65-F5344CB8AC3E}">
        <p14:creationId xmlns:p14="http://schemas.microsoft.com/office/powerpoint/2010/main" val="265115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F154C5-BB47-4D7D-B44E-7FE2C96091F7}" type="datetime1">
              <a:rPr lang="en-US"/>
              <a:pPr>
                <a:defRPr/>
              </a:pPr>
              <a:t>1/9/2014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83A22DF-07D4-4286-8E58-9837A93CAEB9}" type="slidenum">
              <a:rPr lang="en-US"/>
              <a:pPr>
                <a:defRPr/>
              </a:pPr>
              <a:t>‹#›</a:t>
            </a:fld>
            <a:endParaRPr lang="en-US" dirty="0"/>
          </a:p>
        </p:txBody>
      </p:sp>
    </p:spTree>
    <p:extLst>
      <p:ext uri="{BB962C8B-B14F-4D97-AF65-F5344CB8AC3E}">
        <p14:creationId xmlns:p14="http://schemas.microsoft.com/office/powerpoint/2010/main" val="258976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07B61AB-774B-49E7-8E00-710613765945}" type="datetime1">
              <a:rPr lang="en-US"/>
              <a:pPr>
                <a:defRPr/>
              </a:pPr>
              <a:t>1/9/2014</a:t>
            </a:fld>
            <a:endParaRPr lang="en-US" dirty="0"/>
          </a:p>
        </p:txBody>
      </p:sp>
      <p:sp>
        <p:nvSpPr>
          <p:cNvPr id="5" name="Footer Placeholder 4"/>
          <p:cNvSpPr>
            <a:spLocks noGrp="1"/>
          </p:cNvSpPr>
          <p:nvPr>
            <p:ph type="ftr" sz="quarter" idx="11"/>
          </p:nvPr>
        </p:nvSpPr>
        <p:spPr>
          <a:xfrm>
            <a:off x="2266950" y="6356350"/>
            <a:ext cx="4310063" cy="365125"/>
          </a:xfrm>
          <a:prstGeom prst="rect">
            <a:avLst/>
          </a:prstGeom>
        </p:spPr>
        <p:txBody>
          <a:bodyPr lIns="122146" tIns="61073" rIns="122146" bIns="61073"/>
          <a:lstStyle>
            <a:lvl1pPr>
              <a:defRPr>
                <a:latin typeface="Arial" pitchFamily="34" charset="0"/>
                <a:cs typeface="Arial" pitchFamily="34" charset="0"/>
              </a:defRPr>
            </a:lvl1pPr>
          </a:lstStyle>
          <a:p>
            <a:pPr>
              <a:defRPr/>
            </a:pPr>
            <a:r>
              <a:rPr lang="en-US"/>
              <a:t>Brad Bryant, State Superintendent of Schools</a:t>
            </a:r>
          </a:p>
          <a:p>
            <a:pPr>
              <a:defRPr/>
            </a:pPr>
            <a:r>
              <a:rPr lang="en-US"/>
              <a:t>“We will lead the nation in improving student achievement.”</a:t>
            </a:r>
          </a:p>
        </p:txBody>
      </p:sp>
      <p:sp>
        <p:nvSpPr>
          <p:cNvPr id="6" name="Slide Number Placeholder 5"/>
          <p:cNvSpPr>
            <a:spLocks noGrp="1"/>
          </p:cNvSpPr>
          <p:nvPr>
            <p:ph type="sldNum" sz="quarter" idx="12"/>
          </p:nvPr>
        </p:nvSpPr>
        <p:spPr/>
        <p:txBody>
          <a:bodyPr/>
          <a:lstStyle>
            <a:lvl1pPr>
              <a:defRPr/>
            </a:lvl1pPr>
          </a:lstStyle>
          <a:p>
            <a:pPr>
              <a:defRPr/>
            </a:pPr>
            <a:fld id="{C2A8C167-77F1-48EA-9CC2-4193CAF24113}" type="slidenum">
              <a:rPr lang="en-US"/>
              <a:pPr>
                <a:defRPr/>
              </a:pPr>
              <a:t>‹#›</a:t>
            </a:fld>
            <a:endParaRPr lang="en-US" dirty="0"/>
          </a:p>
        </p:txBody>
      </p:sp>
    </p:spTree>
    <p:extLst>
      <p:ext uri="{BB962C8B-B14F-4D97-AF65-F5344CB8AC3E}">
        <p14:creationId xmlns:p14="http://schemas.microsoft.com/office/powerpoint/2010/main" val="115389660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atin typeface="Arial" charset="0"/>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pitchFamily="34"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atin typeface="Arial" charset="0"/>
              </a:defRPr>
            </a:lvl1pPr>
          </a:lstStyle>
          <a:p>
            <a:pPr>
              <a:defRPr/>
            </a:pPr>
            <a:fld id="{8B120354-2DB5-4603-A7B7-47ED0FCD21F4}" type="slidenum">
              <a:rPr lang="en-US"/>
              <a:pPr>
                <a:defRPr/>
              </a:pPr>
              <a:t>‹#›</a:t>
            </a:fld>
            <a:endParaRPr lang="en-US" dirty="0"/>
          </a:p>
        </p:txBody>
      </p:sp>
    </p:spTree>
    <p:extLst>
      <p:ext uri="{BB962C8B-B14F-4D97-AF65-F5344CB8AC3E}">
        <p14:creationId xmlns:p14="http://schemas.microsoft.com/office/powerpoint/2010/main" val="314050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1" cy="43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FD3EB-6D08-4320-BC4E-E1A4E5FEB33F}" type="datetime1">
              <a:rPr lang="en-US"/>
              <a:pPr>
                <a:defRPr/>
              </a:pPr>
              <a:t>1/9/2014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06AA3E0-0A9D-4EF7-962F-94A20D2109F7}" type="slidenum">
              <a:rPr lang="en-US"/>
              <a:pPr>
                <a:defRPr/>
              </a:pPr>
              <a:t>‹#›</a:t>
            </a:fld>
            <a:endParaRPr lang="en-US" dirty="0"/>
          </a:p>
        </p:txBody>
      </p:sp>
    </p:spTree>
    <p:extLst>
      <p:ext uri="{BB962C8B-B14F-4D97-AF65-F5344CB8AC3E}">
        <p14:creationId xmlns:p14="http://schemas.microsoft.com/office/powerpoint/2010/main" val="370452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25"/>
            <a:ext cx="9144000" cy="712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1500188" y="5959475"/>
            <a:ext cx="33210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46" tIns="61073" rIns="122146" bIns="6107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smtClean="0">
                <a:solidFill>
                  <a:srgbClr val="B39D35"/>
                </a:solidFill>
              </a:rPr>
              <a:t>Dr. John D. Barge, State School Superintendent</a:t>
            </a:r>
          </a:p>
          <a:p>
            <a:pPr eaLnBrk="1" hangingPunct="1">
              <a:defRPr/>
            </a:pPr>
            <a:r>
              <a:rPr lang="en-US" sz="1100" i="1" smtClean="0">
                <a:solidFill>
                  <a:srgbClr val="B39D35"/>
                </a:solidFill>
              </a:rPr>
              <a:t>“Making Education Work for All Georgians”</a:t>
            </a:r>
          </a:p>
          <a:p>
            <a:pPr eaLnBrk="1" hangingPunct="1">
              <a:defRPr/>
            </a:pPr>
            <a:r>
              <a:rPr lang="en-US" sz="1100" smtClean="0">
                <a:solidFill>
                  <a:srgbClr val="B39D35"/>
                </a:solidFill>
              </a:rPr>
              <a:t>www.gadoe.org</a:t>
            </a:r>
          </a:p>
        </p:txBody>
      </p:sp>
      <p:pic>
        <p:nvPicPr>
          <p:cNvPr id="6" name="Picture 13" descr="DOE-LOGO-single-layer-gol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25" y="5899150"/>
            <a:ext cx="7254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1" cy="43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C74F425-544E-4DB7-AD95-B647A65FB30A}" type="datetime1">
              <a:rPr lang="en-US"/>
              <a:pPr>
                <a:defRPr/>
              </a:pPr>
              <a:t>1/9/2014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B288BA1-8C95-4D10-9F78-D1474A99898C}" type="slidenum">
              <a:rPr lang="en-US"/>
              <a:pPr>
                <a:defRPr/>
              </a:pPr>
              <a:t>‹#›</a:t>
            </a:fld>
            <a:endParaRPr lang="en-US" dirty="0"/>
          </a:p>
        </p:txBody>
      </p:sp>
    </p:spTree>
    <p:extLst>
      <p:ext uri="{BB962C8B-B14F-4D97-AF65-F5344CB8AC3E}">
        <p14:creationId xmlns:p14="http://schemas.microsoft.com/office/powerpoint/2010/main" val="382415436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1" indent="0">
              <a:buNone/>
              <a:defRPr sz="1700">
                <a:solidFill>
                  <a:schemeClr val="tx1">
                    <a:tint val="75000"/>
                  </a:schemeClr>
                </a:solidFill>
              </a:defRPr>
            </a:lvl2pPr>
            <a:lvl3pPr marL="914382" indent="0">
              <a:buNone/>
              <a:defRPr sz="1600">
                <a:solidFill>
                  <a:schemeClr val="tx1">
                    <a:tint val="75000"/>
                  </a:schemeClr>
                </a:solidFill>
              </a:defRPr>
            </a:lvl3pPr>
            <a:lvl4pPr marL="1371573" indent="0">
              <a:buNone/>
              <a:defRPr sz="1300">
                <a:solidFill>
                  <a:schemeClr val="tx1">
                    <a:tint val="75000"/>
                  </a:schemeClr>
                </a:solidFill>
              </a:defRPr>
            </a:lvl4pPr>
            <a:lvl5pPr marL="1828764" indent="0">
              <a:buNone/>
              <a:defRPr sz="1300">
                <a:solidFill>
                  <a:schemeClr val="tx1">
                    <a:tint val="75000"/>
                  </a:schemeClr>
                </a:solidFill>
              </a:defRPr>
            </a:lvl5pPr>
            <a:lvl6pPr marL="2285955" indent="0">
              <a:buNone/>
              <a:defRPr sz="1300">
                <a:solidFill>
                  <a:schemeClr val="tx1">
                    <a:tint val="75000"/>
                  </a:schemeClr>
                </a:solidFill>
              </a:defRPr>
            </a:lvl6pPr>
            <a:lvl7pPr marL="2743145" indent="0">
              <a:buNone/>
              <a:defRPr sz="1300">
                <a:solidFill>
                  <a:schemeClr val="tx1">
                    <a:tint val="75000"/>
                  </a:schemeClr>
                </a:solidFill>
              </a:defRPr>
            </a:lvl7pPr>
            <a:lvl8pPr marL="3200335" indent="0">
              <a:buNone/>
              <a:defRPr sz="1300">
                <a:solidFill>
                  <a:schemeClr val="tx1">
                    <a:tint val="75000"/>
                  </a:schemeClr>
                </a:solidFill>
              </a:defRPr>
            </a:lvl8pPr>
            <a:lvl9pPr marL="3657526"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919BFF-F578-4BE1-BB20-ED78257E80BF}" type="datetime1">
              <a:rPr lang="en-US"/>
              <a:pPr>
                <a:defRPr/>
              </a:pPr>
              <a:t>1/9/2014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02BD1EB-C9D7-411D-A6E1-BA830B3A59B3}" type="slidenum">
              <a:rPr lang="en-US"/>
              <a:pPr>
                <a:defRPr/>
              </a:pPr>
              <a:t>‹#›</a:t>
            </a:fld>
            <a:endParaRPr lang="en-US" dirty="0"/>
          </a:p>
        </p:txBody>
      </p:sp>
    </p:spTree>
    <p:extLst>
      <p:ext uri="{BB962C8B-B14F-4D97-AF65-F5344CB8AC3E}">
        <p14:creationId xmlns:p14="http://schemas.microsoft.com/office/powerpoint/2010/main" val="75600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0"/>
            <a:ext cx="4038599" cy="452596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599" cy="452596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BF2A6D-F593-49A7-989F-B5B1ABED7DA4}" type="datetime1">
              <a:rPr lang="en-US"/>
              <a:pPr>
                <a:defRPr/>
              </a:pPr>
              <a:t>1/9/2014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4BCB50D-848E-4C87-BC38-B14B46FB0F93}" type="slidenum">
              <a:rPr lang="en-US"/>
              <a:pPr>
                <a:defRPr/>
              </a:pPr>
              <a:t>‹#›</a:t>
            </a:fld>
            <a:endParaRPr lang="en-US" dirty="0"/>
          </a:p>
        </p:txBody>
      </p:sp>
    </p:spTree>
    <p:extLst>
      <p:ext uri="{BB962C8B-B14F-4D97-AF65-F5344CB8AC3E}">
        <p14:creationId xmlns:p14="http://schemas.microsoft.com/office/powerpoint/2010/main" val="32164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7" cy="639762"/>
          </a:xfrm>
        </p:spPr>
        <p:txBody>
          <a:bodyPr anchor="b"/>
          <a:lstStyle>
            <a:lvl1pPr marL="0" indent="0">
              <a:buNone/>
              <a:defRPr sz="2400" b="1"/>
            </a:lvl1pPr>
            <a:lvl2pPr marL="457191" indent="0">
              <a:buNone/>
              <a:defRPr sz="2000" b="1"/>
            </a:lvl2pPr>
            <a:lvl3pPr marL="914382" indent="0">
              <a:buNone/>
              <a:defRPr sz="17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5" indent="0">
              <a:buNone/>
              <a:defRPr sz="1600" b="1"/>
            </a:lvl8pPr>
            <a:lvl9pPr marL="36575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7"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1" indent="0">
              <a:buNone/>
              <a:defRPr sz="2000" b="1"/>
            </a:lvl2pPr>
            <a:lvl3pPr marL="914382" indent="0">
              <a:buNone/>
              <a:defRPr sz="17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5" indent="0">
              <a:buNone/>
              <a:defRPr sz="1600" b="1"/>
            </a:lvl8pPr>
            <a:lvl9pPr marL="36575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35E095-272D-4C57-9CC4-355831D15344}" type="datetime1">
              <a:rPr lang="en-US"/>
              <a:pPr>
                <a:defRPr/>
              </a:pPr>
              <a:t>1/9/2014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CB5E8B7-78DF-4179-96AD-236CB15F303C}" type="slidenum">
              <a:rPr lang="en-US"/>
              <a:pPr>
                <a:defRPr/>
              </a:pPr>
              <a:t>‹#›</a:t>
            </a:fld>
            <a:endParaRPr lang="en-US" dirty="0"/>
          </a:p>
        </p:txBody>
      </p:sp>
    </p:spTree>
    <p:extLst>
      <p:ext uri="{BB962C8B-B14F-4D97-AF65-F5344CB8AC3E}">
        <p14:creationId xmlns:p14="http://schemas.microsoft.com/office/powerpoint/2010/main" val="23667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37B833-B7DB-49AB-AADF-1CF78F33D118}" type="datetime1">
              <a:rPr lang="en-US"/>
              <a:pPr>
                <a:defRPr/>
              </a:pPr>
              <a:t>1/9/2014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6F4624C-5F78-4896-A384-F27216F898AF}" type="slidenum">
              <a:rPr lang="en-US"/>
              <a:pPr>
                <a:defRPr/>
              </a:pPr>
              <a:t>‹#›</a:t>
            </a:fld>
            <a:endParaRPr lang="en-US" dirty="0"/>
          </a:p>
        </p:txBody>
      </p:sp>
    </p:spTree>
    <p:extLst>
      <p:ext uri="{BB962C8B-B14F-4D97-AF65-F5344CB8AC3E}">
        <p14:creationId xmlns:p14="http://schemas.microsoft.com/office/powerpoint/2010/main" val="78751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3/28/2011</a:t>
            </a:r>
            <a:endParaRPr lang="en-US" dirty="0"/>
          </a:p>
        </p:txBody>
      </p:sp>
      <p:sp>
        <p:nvSpPr>
          <p:cNvPr id="3" name="Slide Number Placeholder 3"/>
          <p:cNvSpPr>
            <a:spLocks noGrp="1"/>
          </p:cNvSpPr>
          <p:nvPr>
            <p:ph type="sldNum" sz="quarter" idx="11"/>
          </p:nvPr>
        </p:nvSpPr>
        <p:spPr/>
        <p:txBody>
          <a:bodyPr/>
          <a:lstStyle>
            <a:lvl1pPr>
              <a:defRPr/>
            </a:lvl1pPr>
          </a:lstStyle>
          <a:p>
            <a:pPr>
              <a:defRPr/>
            </a:pPr>
            <a:fld id="{CE78A039-D883-48DB-AAD7-B24B5E7611E6}" type="slidenum">
              <a:rPr lang="en-US"/>
              <a:pPr>
                <a:defRPr/>
              </a:pPr>
              <a:t>‹#›</a:t>
            </a:fld>
            <a:endParaRPr lang="en-US" dirty="0"/>
          </a:p>
        </p:txBody>
      </p:sp>
    </p:spTree>
    <p:extLst>
      <p:ext uri="{BB962C8B-B14F-4D97-AF65-F5344CB8AC3E}">
        <p14:creationId xmlns:p14="http://schemas.microsoft.com/office/powerpoint/2010/main" val="130813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300"/>
            </a:lvl1pPr>
            <a:lvl2pPr marL="457191" indent="0">
              <a:buNone/>
              <a:defRPr sz="1200"/>
            </a:lvl2pPr>
            <a:lvl3pPr marL="914382" indent="0">
              <a:buNone/>
              <a:defRPr sz="900"/>
            </a:lvl3pPr>
            <a:lvl4pPr marL="1371573" indent="0">
              <a:buNone/>
              <a:defRPr sz="900"/>
            </a:lvl4pPr>
            <a:lvl5pPr marL="1828764" indent="0">
              <a:buNone/>
              <a:defRPr sz="900"/>
            </a:lvl5pPr>
            <a:lvl6pPr marL="2285955" indent="0">
              <a:buNone/>
              <a:defRPr sz="900"/>
            </a:lvl6pPr>
            <a:lvl7pPr marL="2743145" indent="0">
              <a:buNone/>
              <a:defRPr sz="900"/>
            </a:lvl7pPr>
            <a:lvl8pPr marL="3200335" indent="0">
              <a:buNone/>
              <a:defRPr sz="900"/>
            </a:lvl8pPr>
            <a:lvl9pPr marL="36575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D11AEC-85D0-4F57-8BD1-CB2527A6CC04}" type="datetime1">
              <a:rPr lang="en-US"/>
              <a:pPr>
                <a:defRPr/>
              </a:pPr>
              <a:t>1/9/2014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E745C61-2C57-4A80-9E5E-35831FA7DCD6}" type="slidenum">
              <a:rPr lang="en-US"/>
              <a:pPr>
                <a:defRPr/>
              </a:pPr>
              <a:t>‹#›</a:t>
            </a:fld>
            <a:endParaRPr lang="en-US" dirty="0"/>
          </a:p>
        </p:txBody>
      </p:sp>
    </p:spTree>
    <p:extLst>
      <p:ext uri="{BB962C8B-B14F-4D97-AF65-F5344CB8AC3E}">
        <p14:creationId xmlns:p14="http://schemas.microsoft.com/office/powerpoint/2010/main" val="407247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GaDOE PPT Logo Background.t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273050"/>
            <a:ext cx="9144000"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38" tIns="45719" rIns="91438" bIns="45719" rtlCol="0" anchor="ctr"/>
          <a:lstStyle>
            <a:lvl1pPr algn="r">
              <a:defRPr sz="1200">
                <a:solidFill>
                  <a:schemeClr val="tx1"/>
                </a:solidFill>
                <a:latin typeface="Arial" pitchFamily="34" charset="0"/>
                <a:cs typeface="Arial" pitchFamily="34" charset="0"/>
              </a:defRPr>
            </a:lvl1pPr>
          </a:lstStyle>
          <a:p>
            <a:pPr>
              <a:defRPr/>
            </a:pPr>
            <a:fld id="{FC1D5FC0-9FA3-4771-9142-1A170084CEE9}" type="datetime1">
              <a:rPr lang="en-US"/>
              <a:pPr>
                <a:defRPr/>
              </a:pPr>
              <a:t>1/9/2014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38" tIns="45719" rIns="91438" bIns="45719" rtlCol="0" anchor="ctr"/>
          <a:lstStyle>
            <a:lvl1pPr algn="r">
              <a:defRPr sz="1200">
                <a:solidFill>
                  <a:schemeClr val="tx1"/>
                </a:solidFill>
                <a:latin typeface="Arial" pitchFamily="34" charset="0"/>
                <a:cs typeface="Arial" pitchFamily="34" charset="0"/>
              </a:defRPr>
            </a:lvl1pPr>
          </a:lstStyle>
          <a:p>
            <a:pPr>
              <a:defRPr/>
            </a:pPr>
            <a:fld id="{B7EDA3A4-AA7E-4D98-BA46-030C73F8DE7C}" type="slidenum">
              <a:rPr lang="en-US"/>
              <a:pPr>
                <a:defRPr/>
              </a:pPr>
              <a:t>‹#›</a:t>
            </a:fld>
            <a:endParaRPr lang="en-US" dirty="0"/>
          </a:p>
        </p:txBody>
      </p:sp>
      <p:sp>
        <p:nvSpPr>
          <p:cNvPr id="1031" name="TextBox 8"/>
          <p:cNvSpPr txBox="1">
            <a:spLocks noChangeArrowheads="1"/>
          </p:cNvSpPr>
          <p:nvPr/>
        </p:nvSpPr>
        <p:spPr bwMode="auto">
          <a:xfrm>
            <a:off x="1500188" y="5959475"/>
            <a:ext cx="33210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46" tIns="61073" rIns="122146" bIns="6107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smtClean="0">
                <a:solidFill>
                  <a:srgbClr val="B39D35"/>
                </a:solidFill>
              </a:rPr>
              <a:t>Dr. John D. Barge, State School Superintendent</a:t>
            </a:r>
          </a:p>
          <a:p>
            <a:pPr eaLnBrk="1" hangingPunct="1">
              <a:defRPr/>
            </a:pPr>
            <a:r>
              <a:rPr lang="en-US" sz="1100" i="1" smtClean="0">
                <a:solidFill>
                  <a:srgbClr val="B39D35"/>
                </a:solidFill>
              </a:rPr>
              <a:t>“Making Education Work for All Georgians”</a:t>
            </a:r>
          </a:p>
          <a:p>
            <a:pPr eaLnBrk="1" hangingPunct="1">
              <a:defRPr/>
            </a:pPr>
            <a:r>
              <a:rPr lang="en-US" sz="1100" smtClean="0">
                <a:solidFill>
                  <a:srgbClr val="B39D35"/>
                </a:solidFill>
              </a:rPr>
              <a:t>www.gadoe.org</a:t>
            </a:r>
          </a:p>
        </p:txBody>
      </p:sp>
      <p:pic>
        <p:nvPicPr>
          <p:cNvPr id="1032" name="Picture 9" descr="DOE-LOGO-single-layer-gold.gi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9625" y="5899150"/>
            <a:ext cx="7254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1" r:id="rId1"/>
    <p:sldLayoutId id="2147484082" r:id="rId2"/>
    <p:sldLayoutId id="2147484092" r:id="rId3"/>
    <p:sldLayoutId id="2147484083" r:id="rId4"/>
    <p:sldLayoutId id="2147484084" r:id="rId5"/>
    <p:sldLayoutId id="2147484085" r:id="rId6"/>
    <p:sldLayoutId id="2147484086" r:id="rId7"/>
    <p:sldLayoutId id="2147484093" r:id="rId8"/>
    <p:sldLayoutId id="2147484087" r:id="rId9"/>
    <p:sldLayoutId id="2147484088" r:id="rId10"/>
    <p:sldLayoutId id="2147484089" r:id="rId11"/>
    <p:sldLayoutId id="2147484090" r:id="rId12"/>
    <p:sldLayoutId id="2147484094" r:id="rId13"/>
    <p:sldLayoutId id="2147484095" r:id="rId14"/>
  </p:sldLayoutIdLst>
  <p:hf hdr="0" dt="0"/>
  <p:txStyles>
    <p:titleStyle>
      <a:lvl1pPr algn="ctr" defTabSz="912813" rtl="0" eaLnBrk="0" fontAlgn="base" hangingPunct="0">
        <a:spcBef>
          <a:spcPct val="0"/>
        </a:spcBef>
        <a:spcAft>
          <a:spcPct val="0"/>
        </a:spcAft>
        <a:defRPr sz="4400" b="1" kern="1200">
          <a:solidFill>
            <a:schemeClr val="tx1"/>
          </a:solidFill>
          <a:latin typeface="+mj-lt"/>
          <a:ea typeface="+mj-ea"/>
          <a:cs typeface="+mj-cs"/>
        </a:defRPr>
      </a:lvl1pPr>
      <a:lvl2pPr algn="ctr" defTabSz="912813" rtl="0" eaLnBrk="0" fontAlgn="base" hangingPunct="0">
        <a:spcBef>
          <a:spcPct val="0"/>
        </a:spcBef>
        <a:spcAft>
          <a:spcPct val="0"/>
        </a:spcAft>
        <a:defRPr sz="4400" b="1">
          <a:solidFill>
            <a:schemeClr val="tx1"/>
          </a:solidFill>
          <a:latin typeface="Calibri" pitchFamily="34" charset="0"/>
        </a:defRPr>
      </a:lvl2pPr>
      <a:lvl3pPr algn="ctr" defTabSz="912813" rtl="0" eaLnBrk="0" fontAlgn="base" hangingPunct="0">
        <a:spcBef>
          <a:spcPct val="0"/>
        </a:spcBef>
        <a:spcAft>
          <a:spcPct val="0"/>
        </a:spcAft>
        <a:defRPr sz="4400" b="1">
          <a:solidFill>
            <a:schemeClr val="tx1"/>
          </a:solidFill>
          <a:latin typeface="Calibri" pitchFamily="34" charset="0"/>
        </a:defRPr>
      </a:lvl3pPr>
      <a:lvl4pPr algn="ctr" defTabSz="912813" rtl="0" eaLnBrk="0" fontAlgn="base" hangingPunct="0">
        <a:spcBef>
          <a:spcPct val="0"/>
        </a:spcBef>
        <a:spcAft>
          <a:spcPct val="0"/>
        </a:spcAft>
        <a:defRPr sz="4400" b="1">
          <a:solidFill>
            <a:schemeClr val="tx1"/>
          </a:solidFill>
          <a:latin typeface="Calibri" pitchFamily="34" charset="0"/>
        </a:defRPr>
      </a:lvl4pPr>
      <a:lvl5pPr algn="ctr" defTabSz="912813" rtl="0" eaLnBrk="0" fontAlgn="base" hangingPunct="0">
        <a:spcBef>
          <a:spcPct val="0"/>
        </a:spcBef>
        <a:spcAft>
          <a:spcPct val="0"/>
        </a:spcAft>
        <a:defRPr sz="4400" b="1">
          <a:solidFill>
            <a:schemeClr val="tx1"/>
          </a:solidFill>
          <a:latin typeface="Calibri" pitchFamily="34" charset="0"/>
        </a:defRPr>
      </a:lvl5pPr>
      <a:lvl6pPr marL="457200" algn="ctr" defTabSz="912813" rtl="0" fontAlgn="base">
        <a:spcBef>
          <a:spcPct val="0"/>
        </a:spcBef>
        <a:spcAft>
          <a:spcPct val="0"/>
        </a:spcAft>
        <a:defRPr sz="4400" b="1">
          <a:solidFill>
            <a:schemeClr val="tx1"/>
          </a:solidFill>
          <a:latin typeface="Calibri" pitchFamily="34" charset="0"/>
        </a:defRPr>
      </a:lvl6pPr>
      <a:lvl7pPr marL="914400" algn="ctr" defTabSz="912813" rtl="0" fontAlgn="base">
        <a:spcBef>
          <a:spcPct val="0"/>
        </a:spcBef>
        <a:spcAft>
          <a:spcPct val="0"/>
        </a:spcAft>
        <a:defRPr sz="4400" b="1">
          <a:solidFill>
            <a:schemeClr val="tx1"/>
          </a:solidFill>
          <a:latin typeface="Calibri" pitchFamily="34" charset="0"/>
        </a:defRPr>
      </a:lvl7pPr>
      <a:lvl8pPr marL="1371600" algn="ctr" defTabSz="912813" rtl="0" fontAlgn="base">
        <a:spcBef>
          <a:spcPct val="0"/>
        </a:spcBef>
        <a:spcAft>
          <a:spcPct val="0"/>
        </a:spcAft>
        <a:defRPr sz="4400" b="1">
          <a:solidFill>
            <a:schemeClr val="tx1"/>
          </a:solidFill>
          <a:latin typeface="Calibri" pitchFamily="34" charset="0"/>
        </a:defRPr>
      </a:lvl8pPr>
      <a:lvl9pPr marL="1828800" algn="ctr" defTabSz="912813" rtl="0" fontAlgn="base">
        <a:spcBef>
          <a:spcPct val="0"/>
        </a:spcBef>
        <a:spcAft>
          <a:spcPct val="0"/>
        </a:spcAft>
        <a:defRPr sz="4400" b="1">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5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1"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700" kern="1200">
          <a:solidFill>
            <a:schemeClr val="tx1"/>
          </a:solidFill>
          <a:latin typeface="+mn-lt"/>
          <a:ea typeface="+mn-ea"/>
          <a:cs typeface="+mn-cs"/>
        </a:defRPr>
      </a:lvl1pPr>
      <a:lvl2pPr marL="457191" algn="l" defTabSz="914382" rtl="0" eaLnBrk="1" latinLnBrk="0" hangingPunct="1">
        <a:defRPr sz="1700" kern="1200">
          <a:solidFill>
            <a:schemeClr val="tx1"/>
          </a:solidFill>
          <a:latin typeface="+mn-lt"/>
          <a:ea typeface="+mn-ea"/>
          <a:cs typeface="+mn-cs"/>
        </a:defRPr>
      </a:lvl2pPr>
      <a:lvl3pPr marL="914382" algn="l" defTabSz="914382" rtl="0" eaLnBrk="1" latinLnBrk="0" hangingPunct="1">
        <a:defRPr sz="1700" kern="1200">
          <a:solidFill>
            <a:schemeClr val="tx1"/>
          </a:solidFill>
          <a:latin typeface="+mn-lt"/>
          <a:ea typeface="+mn-ea"/>
          <a:cs typeface="+mn-cs"/>
        </a:defRPr>
      </a:lvl3pPr>
      <a:lvl4pPr marL="1371573" algn="l" defTabSz="914382" rtl="0" eaLnBrk="1" latinLnBrk="0" hangingPunct="1">
        <a:defRPr sz="1700" kern="1200">
          <a:solidFill>
            <a:schemeClr val="tx1"/>
          </a:solidFill>
          <a:latin typeface="+mn-lt"/>
          <a:ea typeface="+mn-ea"/>
          <a:cs typeface="+mn-cs"/>
        </a:defRPr>
      </a:lvl4pPr>
      <a:lvl5pPr marL="1828764" algn="l" defTabSz="914382" rtl="0" eaLnBrk="1" latinLnBrk="0" hangingPunct="1">
        <a:defRPr sz="1700" kern="1200">
          <a:solidFill>
            <a:schemeClr val="tx1"/>
          </a:solidFill>
          <a:latin typeface="+mn-lt"/>
          <a:ea typeface="+mn-ea"/>
          <a:cs typeface="+mn-cs"/>
        </a:defRPr>
      </a:lvl5pPr>
      <a:lvl6pPr marL="2285955" algn="l" defTabSz="914382" rtl="0" eaLnBrk="1" latinLnBrk="0" hangingPunct="1">
        <a:defRPr sz="1700" kern="1200">
          <a:solidFill>
            <a:schemeClr val="tx1"/>
          </a:solidFill>
          <a:latin typeface="+mn-lt"/>
          <a:ea typeface="+mn-ea"/>
          <a:cs typeface="+mn-cs"/>
        </a:defRPr>
      </a:lvl6pPr>
      <a:lvl7pPr marL="2743145" algn="l" defTabSz="914382" rtl="0" eaLnBrk="1" latinLnBrk="0" hangingPunct="1">
        <a:defRPr sz="1700" kern="1200">
          <a:solidFill>
            <a:schemeClr val="tx1"/>
          </a:solidFill>
          <a:latin typeface="+mn-lt"/>
          <a:ea typeface="+mn-ea"/>
          <a:cs typeface="+mn-cs"/>
        </a:defRPr>
      </a:lvl7pPr>
      <a:lvl8pPr marL="3200335" algn="l" defTabSz="914382" rtl="0" eaLnBrk="1" latinLnBrk="0" hangingPunct="1">
        <a:defRPr sz="1700" kern="1200">
          <a:solidFill>
            <a:schemeClr val="tx1"/>
          </a:solidFill>
          <a:latin typeface="+mn-lt"/>
          <a:ea typeface="+mn-ea"/>
          <a:cs typeface="+mn-cs"/>
        </a:defRPr>
      </a:lvl8pPr>
      <a:lvl9pPr marL="3657526" algn="l" defTabSz="91438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s.elluminate.com/mr.jnlp?suid=M.FEEC64E821B13ECC00B96F69D0EB49&amp;sid=2012003" TargetMode="External"/><Relationship Id="rId2" Type="http://schemas.openxmlformats.org/officeDocument/2006/relationships/hyperlink" Target="https://sas.elluminate.com/mr.jnlp?suid=M.24DB79416113BBF9948674953DFC4B&amp;sid=2012003"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Grade-8-Writing-Assessment.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jgranade@uga.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2012-2014%20Testing%20Calendar%20Posting%20August%2031%202012%20with%20Updates.pdf" TargetMode="External"/><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Documents/Accommodation%20Manual%20Fall%202013%20Published%20Update.pdf" TargetMode="External"/><Relationship Id="rId5" Type="http://schemas.openxmlformats.org/officeDocument/2006/relationships/hyperlink" Target="https://www.gadoe.org/Curriculum-Instruction-and-Assessment/Assessment/Documents/Student%20Assessment%20Handbook%202013-2014%20FINAL.pdf" TargetMode="External"/><Relationship Id="rId4" Type="http://schemas.openxmlformats.org/officeDocument/2006/relationships/hyperlink" Target="https://www.gadoe.org/Curriculum-Instruction-and-Assessment/Assessment/Documents/August%202013-July%202015%20State%20Testing%20Calendar%20Published%208.19.13.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hyperlink" Target="http://www.gapsc.com/Ethics/CodeOfEthics.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WA-Grade-8-Resources.aspx" TargetMode="External"/><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jgranade@uga.edu" TargetMode="External"/><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EB9D76-A567-44D9-A08D-6EBC3131C7D4}" type="slidenum">
              <a:rPr lang="en-US" smtClean="0"/>
              <a:pPr eaLnBrk="1" hangingPunct="1"/>
              <a:t>1</a:t>
            </a:fld>
            <a:endParaRPr lang="en-US" smtClean="0"/>
          </a:p>
        </p:txBody>
      </p:sp>
      <p:sp>
        <p:nvSpPr>
          <p:cNvPr id="6" name="Text Box 6"/>
          <p:cNvSpPr txBox="1">
            <a:spLocks noChangeArrowheads="1"/>
          </p:cNvSpPr>
          <p:nvPr/>
        </p:nvSpPr>
        <p:spPr>
          <a:xfrm>
            <a:off x="228600" y="-120650"/>
            <a:ext cx="8610600" cy="2646363"/>
          </a:xfrm>
          <a:prstGeom prst="rect">
            <a:avLst/>
          </a:prstGeom>
          <a:noFill/>
        </p:spPr>
        <p:txBody>
          <a:bodyPr lIns="91438" tIns="45719" rIns="91438" bIns="45719" anchor="ctr">
            <a:spAutoFit/>
          </a:bodyPr>
          <a:lstStyle/>
          <a:p>
            <a:pPr algn="ctr" defTabSz="914382" fontAlgn="auto">
              <a:spcAft>
                <a:spcPts val="0"/>
              </a:spcAft>
              <a:defRPr/>
            </a:pPr>
            <a:r>
              <a:rPr lang="en-US" sz="3200" b="1" dirty="0">
                <a:latin typeface="Arial" pitchFamily="34" charset="0"/>
                <a:cs typeface="Arial" pitchFamily="34" charset="0"/>
              </a:rPr>
              <a:t>Georgia’s Writing Assessments</a:t>
            </a:r>
            <a:endParaRPr lang="en-US" sz="2400" b="1" dirty="0">
              <a:latin typeface="Arial" pitchFamily="34" charset="0"/>
              <a:cs typeface="Arial" pitchFamily="34" charset="0"/>
            </a:endParaRPr>
          </a:p>
          <a:p>
            <a:pPr algn="ctr" defTabSz="914382" fontAlgn="auto">
              <a:spcAft>
                <a:spcPts val="0"/>
              </a:spcAft>
              <a:defRPr/>
            </a:pPr>
            <a:r>
              <a:rPr lang="en-US" sz="2400" dirty="0">
                <a:latin typeface="Arial" pitchFamily="34" charset="0"/>
                <a:cs typeface="Arial" pitchFamily="34" charset="0"/>
              </a:rPr>
              <a:t> </a:t>
            </a:r>
          </a:p>
          <a:p>
            <a:pPr algn="ctr" defTabSz="914382" fontAlgn="auto">
              <a:spcAft>
                <a:spcPts val="0"/>
              </a:spcAft>
              <a:defRPr/>
            </a:pPr>
            <a:r>
              <a:rPr lang="en-US" sz="2400" b="1" dirty="0">
                <a:latin typeface="Arial Narrow" pitchFamily="34" charset="0"/>
                <a:ea typeface="+mj-ea"/>
                <a:cs typeface="+mj-cs"/>
              </a:rPr>
              <a:t>Grade 8 Writing Assessment</a:t>
            </a:r>
            <a:br>
              <a:rPr lang="en-US" sz="2400" b="1" dirty="0">
                <a:latin typeface="Arial Narrow" pitchFamily="34" charset="0"/>
                <a:ea typeface="+mj-ea"/>
                <a:cs typeface="+mj-cs"/>
              </a:rPr>
            </a:br>
            <a:r>
              <a:rPr lang="en-US" sz="2400" b="1" dirty="0">
                <a:latin typeface="Arial Narrow" pitchFamily="34" charset="0"/>
                <a:ea typeface="+mj-ea"/>
                <a:cs typeface="+mj-cs"/>
              </a:rPr>
              <a:t>Pre-Administration Workshop</a:t>
            </a:r>
            <a:br>
              <a:rPr lang="en-US" sz="2400" b="1" dirty="0">
                <a:latin typeface="Arial Narrow" pitchFamily="34" charset="0"/>
                <a:ea typeface="+mj-ea"/>
                <a:cs typeface="+mj-cs"/>
              </a:rPr>
            </a:br>
            <a:r>
              <a:rPr lang="en-US" sz="2400" b="1" dirty="0">
                <a:latin typeface="Arial Narrow" pitchFamily="34" charset="0"/>
                <a:ea typeface="+mj-ea"/>
                <a:cs typeface="+mj-cs"/>
              </a:rPr>
              <a:t>January  </a:t>
            </a:r>
            <a:r>
              <a:rPr lang="en-US" sz="2400" b="1" dirty="0" smtClean="0">
                <a:latin typeface="Arial Narrow" pitchFamily="34" charset="0"/>
                <a:ea typeface="+mj-ea"/>
                <a:cs typeface="+mj-cs"/>
              </a:rPr>
              <a:t>8 </a:t>
            </a:r>
            <a:r>
              <a:rPr lang="en-US" sz="2400" b="1" dirty="0">
                <a:latin typeface="Arial Narrow" pitchFamily="34" charset="0"/>
                <a:ea typeface="+mj-ea"/>
                <a:cs typeface="+mj-cs"/>
              </a:rPr>
              <a:t>– </a:t>
            </a:r>
            <a:r>
              <a:rPr lang="en-US" sz="2400" b="1" dirty="0" smtClean="0">
                <a:latin typeface="Arial Narrow" pitchFamily="34" charset="0"/>
                <a:ea typeface="+mj-ea"/>
                <a:cs typeface="+mj-cs"/>
              </a:rPr>
              <a:t>10, 2014 </a:t>
            </a:r>
            <a:endParaRPr lang="en-US" sz="2400" b="1" dirty="0">
              <a:latin typeface="Arial Narrow" pitchFamily="34" charset="0"/>
              <a:ea typeface="+mj-ea"/>
              <a:cs typeface="+mj-cs"/>
            </a:endParaRPr>
          </a:p>
          <a:p>
            <a:pPr algn="ctr" defTabSz="914382" fontAlgn="auto">
              <a:spcAft>
                <a:spcPts val="0"/>
              </a:spcAft>
              <a:defRPr/>
            </a:pPr>
            <a:endParaRPr lang="en-US" sz="2400" b="1" dirty="0">
              <a:latin typeface="Arial Narrow" pitchFamily="34" charset="0"/>
              <a:ea typeface="+mj-ea"/>
              <a:cs typeface="+mj-cs"/>
            </a:endParaRPr>
          </a:p>
          <a:p>
            <a:pPr algn="ctr" defTabSz="914382" fontAlgn="auto">
              <a:spcAft>
                <a:spcPts val="0"/>
              </a:spcAft>
              <a:defRPr/>
            </a:pPr>
            <a:r>
              <a:rPr lang="en-US" sz="1400" dirty="0">
                <a:hlinkClick r:id="rId2"/>
              </a:rPr>
              <a:t>Recorded Session </a:t>
            </a:r>
            <a:r>
              <a:rPr lang="en-US" sz="1400" dirty="0" smtClean="0">
                <a:hlinkClick r:id="rId2"/>
              </a:rPr>
              <a:t>1/8/14 </a:t>
            </a:r>
            <a:r>
              <a:rPr lang="en-US" sz="1400" dirty="0">
                <a:hlinkClick r:id="rId2"/>
              </a:rPr>
              <a:t>Link</a:t>
            </a:r>
            <a:r>
              <a:rPr lang="en-US" sz="1400" dirty="0"/>
              <a:t>   </a:t>
            </a:r>
            <a:r>
              <a:rPr lang="en-US" sz="1400" strike="sngStrike" dirty="0"/>
              <a:t>Recorded Session </a:t>
            </a:r>
            <a:r>
              <a:rPr lang="en-US" sz="1400" strike="sngStrike" dirty="0" smtClean="0"/>
              <a:t>1/9/14 </a:t>
            </a:r>
            <a:r>
              <a:rPr lang="en-US" sz="1400" strike="sngStrike" dirty="0"/>
              <a:t>Link</a:t>
            </a:r>
            <a:r>
              <a:rPr lang="en-US" sz="1400" dirty="0"/>
              <a:t>    </a:t>
            </a:r>
            <a:r>
              <a:rPr lang="en-US" sz="1400" dirty="0">
                <a:hlinkClick r:id="rId3"/>
              </a:rPr>
              <a:t>Recorded Session </a:t>
            </a:r>
            <a:r>
              <a:rPr lang="en-US" sz="1400" dirty="0" smtClean="0">
                <a:hlinkClick r:id="rId3"/>
              </a:rPr>
              <a:t>1/10/14 </a:t>
            </a:r>
            <a:r>
              <a:rPr lang="en-US" sz="1400" dirty="0">
                <a:hlinkClick r:id="rId3"/>
              </a:rPr>
              <a:t>Link</a:t>
            </a:r>
            <a:endParaRPr lang="en-US" sz="1400" b="1" dirty="0">
              <a:latin typeface="Arial Narrow" pitchFamily="34" charset="0"/>
              <a:ea typeface="+mj-ea"/>
              <a:cs typeface="+mj-cs"/>
            </a:endParaRPr>
          </a:p>
        </p:txBody>
      </p:sp>
      <p:sp>
        <p:nvSpPr>
          <p:cNvPr id="7172" name="Rectangle 5"/>
          <p:cNvSpPr>
            <a:spLocks noChangeArrowheads="1"/>
          </p:cNvSpPr>
          <p:nvPr/>
        </p:nvSpPr>
        <p:spPr bwMode="auto">
          <a:xfrm>
            <a:off x="0" y="2743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t>Main Administration :  Jan. </a:t>
            </a:r>
            <a:r>
              <a:rPr lang="en-US" b="1" dirty="0" smtClean="0"/>
              <a:t>22, 2014</a:t>
            </a:r>
            <a:endParaRPr lang="en-US" b="1" dirty="0">
              <a:solidFill>
                <a:srgbClr val="00B050"/>
              </a:solidFill>
            </a:endParaRPr>
          </a:p>
          <a:p>
            <a:pPr algn="ctr"/>
            <a:r>
              <a:rPr lang="en-US" b="1" dirty="0"/>
              <a:t>Makeup Administration:  Jan. </a:t>
            </a:r>
            <a:r>
              <a:rPr lang="en-US" b="1" dirty="0" smtClean="0"/>
              <a:t>23, 2014</a:t>
            </a:r>
            <a:endParaRPr lang="en-US" b="1" dirty="0">
              <a:solidFill>
                <a:srgbClr val="9900FF"/>
              </a:solidFill>
            </a:endParaRPr>
          </a:p>
        </p:txBody>
      </p:sp>
      <p:sp>
        <p:nvSpPr>
          <p:cNvPr id="7173" name="TextBox 5"/>
          <p:cNvSpPr txBox="1">
            <a:spLocks noChangeArrowheads="1"/>
          </p:cNvSpPr>
          <p:nvPr/>
        </p:nvSpPr>
        <p:spPr bwMode="auto">
          <a:xfrm>
            <a:off x="114300" y="3581400"/>
            <a:ext cx="883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solidFill>
                  <a:srgbClr val="0000FF"/>
                </a:solidFill>
              </a:rPr>
              <a:t>Webinar Etiquette</a:t>
            </a:r>
          </a:p>
          <a:p>
            <a:pPr algn="ctr" eaLnBrk="1" hangingPunct="1"/>
            <a:endParaRPr lang="en-US" dirty="0">
              <a:solidFill>
                <a:srgbClr val="0000FF"/>
              </a:solidFill>
            </a:endParaRPr>
          </a:p>
          <a:p>
            <a:pPr eaLnBrk="1" hangingPunct="1">
              <a:buFontTx/>
              <a:buChar char="•"/>
            </a:pPr>
            <a:r>
              <a:rPr lang="en-US" sz="1200" dirty="0"/>
              <a:t>Please use the Audio Setup Wizard in the Tools Menu to configure and  test your audio settings before the presentation begins.</a:t>
            </a:r>
          </a:p>
          <a:p>
            <a:pPr eaLnBrk="1" hangingPunct="1">
              <a:buFontTx/>
              <a:buChar char="•"/>
            </a:pPr>
            <a:r>
              <a:rPr lang="en-US" sz="1200" dirty="0"/>
              <a:t>To eliminate interference from background noise in your area, please leave the Talk Button on mute if you are not speaking.</a:t>
            </a:r>
          </a:p>
          <a:p>
            <a:pPr eaLnBrk="1" hangingPunct="1">
              <a:buFontTx/>
              <a:buChar char="•"/>
            </a:pPr>
            <a:r>
              <a:rPr lang="en-US" sz="1200" dirty="0"/>
              <a:t>Due to the number of participants, we request that questions be submitted via Chat.</a:t>
            </a:r>
          </a:p>
          <a:p>
            <a:pPr eaLnBrk="1" hangingPunct="1">
              <a:buFontTx/>
              <a:buChar char="•"/>
            </a:pPr>
            <a:r>
              <a:rPr lang="en-US" sz="1200" dirty="0"/>
              <a:t>You will receive a prompt to download this PowerPoint. You can also go to Window, File Transfer to download any files sent through this webinar.</a:t>
            </a:r>
          </a:p>
          <a:p>
            <a:pPr eaLnBrk="1" hangingPunct="1">
              <a:buFontTx/>
              <a:buChar char="•"/>
            </a:pPr>
            <a:r>
              <a:rPr lang="en-US" sz="1200" dirty="0"/>
              <a:t>Please log-in with your name and the name of your district beside it (e. g., Michael Huneke – Appling).  If you have already logged-in, please place your name and district in the chat box.</a:t>
            </a:r>
            <a:endParaRPr lang="en-US" sz="1200" dirty="0">
              <a:solidFill>
                <a:srgbClr val="FF0000"/>
              </a:solidFill>
            </a:endParaRPr>
          </a:p>
          <a:p>
            <a:pPr eaLnBrk="1" hangingPunct="1">
              <a:buFont typeface="Arial" charset="0"/>
              <a:buChar char="•"/>
            </a:pPr>
            <a:endParaRPr lang="en-US" sz="1200" dirty="0"/>
          </a:p>
          <a:p>
            <a:pPr algn="ctr" eaLnBrk="1" hangingPunct="1"/>
            <a:r>
              <a:rPr lang="en-US" sz="1200" b="1" dirty="0">
                <a:solidFill>
                  <a:srgbClr val="FF0000"/>
                </a:solidFill>
                <a:latin typeface="Calibri" pitchFamily="34" charset="0"/>
              </a:rPr>
              <a:t>The timer above indicates when we will begin.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865188"/>
          </a:xfrm>
        </p:spPr>
        <p:txBody>
          <a:bodyPr/>
          <a:lstStyle/>
          <a:p>
            <a:pPr eaLnBrk="1" hangingPunct="1"/>
            <a:r>
              <a:rPr lang="en-US" smtClean="0">
                <a:latin typeface="Arial" charset="0"/>
              </a:rPr>
              <a:t>Answer Document</a:t>
            </a:r>
            <a:endParaRPr lang="en-US" smtClean="0"/>
          </a:p>
        </p:txBody>
      </p:sp>
      <p:sp>
        <p:nvSpPr>
          <p:cNvPr id="16387" name="Content Placeholder 2"/>
          <p:cNvSpPr>
            <a:spLocks noGrp="1"/>
          </p:cNvSpPr>
          <p:nvPr>
            <p:ph idx="1"/>
          </p:nvPr>
        </p:nvSpPr>
        <p:spPr>
          <a:xfrm>
            <a:off x="381000" y="838200"/>
            <a:ext cx="8305800" cy="4835525"/>
          </a:xfrm>
        </p:spPr>
        <p:txBody>
          <a:bodyPr/>
          <a:lstStyle/>
          <a:p>
            <a:pPr eaLnBrk="1" hangingPunct="1"/>
            <a:r>
              <a:rPr lang="en-US" sz="2800" dirty="0" smtClean="0"/>
              <a:t>The Answer Document is 4 pages folded.  </a:t>
            </a:r>
          </a:p>
          <a:p>
            <a:pPr eaLnBrk="1" hangingPunct="1"/>
            <a:r>
              <a:rPr lang="en-US" sz="2800" dirty="0" smtClean="0"/>
              <a:t>Page 1 includes student demographic information.  </a:t>
            </a:r>
          </a:p>
          <a:p>
            <a:pPr eaLnBrk="1" hangingPunct="1"/>
            <a:r>
              <a:rPr lang="en-US" sz="2800" dirty="0" smtClean="0"/>
              <a:t>Page 2 provides directions for the assessment, steps of the writing process, and </a:t>
            </a:r>
            <a:r>
              <a:rPr lang="en-US" sz="2800" b="1" dirty="0" smtClean="0"/>
              <a:t>recommended</a:t>
            </a:r>
            <a:r>
              <a:rPr lang="en-US" sz="2800" dirty="0" smtClean="0"/>
              <a:t> times to spend in each step. </a:t>
            </a:r>
          </a:p>
          <a:p>
            <a:pPr lvl="1" eaLnBrk="1" hangingPunct="1"/>
            <a:r>
              <a:rPr lang="en-US" sz="2400" i="1" dirty="0" smtClean="0"/>
              <a:t>Note:  Suggested times are not absolute.  Encourage students to monitor themselves. </a:t>
            </a:r>
          </a:p>
          <a:p>
            <a:pPr eaLnBrk="1" hangingPunct="1"/>
            <a:r>
              <a:rPr lang="en-US" sz="2800" b="1" dirty="0">
                <a:solidFill>
                  <a:srgbClr val="FF0000"/>
                </a:solidFill>
              </a:rPr>
              <a:t>Page 3 is the first writing page for the final draft. </a:t>
            </a:r>
            <a:r>
              <a:rPr lang="en-US" sz="2800" dirty="0" smtClean="0"/>
              <a:t>Students must enter Form Numbers on page 3. </a:t>
            </a:r>
          </a:p>
          <a:p>
            <a:pPr eaLnBrk="1" hangingPunct="1"/>
            <a:r>
              <a:rPr lang="en-US" sz="2800" dirty="0" smtClean="0"/>
              <a:t>Page 4 is the second writing page.  </a:t>
            </a:r>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715963"/>
          </a:xfrm>
        </p:spPr>
        <p:txBody>
          <a:bodyPr/>
          <a:lstStyle/>
          <a:p>
            <a:pPr eaLnBrk="1" hangingPunct="1"/>
            <a:r>
              <a:rPr lang="en-US" smtClean="0">
                <a:latin typeface="Arial" charset="0"/>
              </a:rPr>
              <a:t>Answer Document</a:t>
            </a:r>
          </a:p>
        </p:txBody>
      </p:sp>
      <p:sp>
        <p:nvSpPr>
          <p:cNvPr id="16387" name="Rectangle 3"/>
          <p:cNvSpPr>
            <a:spLocks noGrp="1" noChangeArrowheads="1"/>
          </p:cNvSpPr>
          <p:nvPr>
            <p:ph idx="1"/>
          </p:nvPr>
        </p:nvSpPr>
        <p:spPr>
          <a:xfrm>
            <a:off x="228600" y="914400"/>
            <a:ext cx="8686800" cy="4953000"/>
          </a:xfrm>
        </p:spPr>
        <p:txBody>
          <a:bodyPr rtlCol="0">
            <a:normAutofit fontScale="92500" lnSpcReduction="10000"/>
          </a:bodyPr>
          <a:lstStyle/>
          <a:p>
            <a:pPr marL="342893" indent="-342893" defTabSz="914382" eaLnBrk="1" fontAlgn="auto" hangingPunct="1">
              <a:spcAft>
                <a:spcPts val="0"/>
              </a:spcAft>
              <a:buFont typeface="Arial" pitchFamily="34" charset="0"/>
              <a:buChar char="•"/>
              <a:defRPr/>
            </a:pPr>
            <a:r>
              <a:rPr lang="en-US" sz="2800" dirty="0" smtClean="0"/>
              <a:t>Form numbers (topic numbers) are three-digit numbers.  Form numbers must be coded on pages 1 </a:t>
            </a:r>
            <a:r>
              <a:rPr lang="en-US" sz="2800" b="1" u="sng" dirty="0" smtClean="0"/>
              <a:t>and</a:t>
            </a:r>
            <a:r>
              <a:rPr lang="en-US" sz="2800" dirty="0" smtClean="0"/>
              <a:t> 3.</a:t>
            </a:r>
          </a:p>
          <a:p>
            <a:pPr marL="342893" indent="-342893" defTabSz="914382" eaLnBrk="1" fontAlgn="auto" hangingPunct="1">
              <a:spcAft>
                <a:spcPts val="0"/>
              </a:spcAft>
              <a:buFont typeface="Arial" pitchFamily="34" charset="0"/>
              <a:buChar char="•"/>
              <a:defRPr/>
            </a:pPr>
            <a:r>
              <a:rPr lang="en-US" sz="2800" dirty="0" smtClean="0"/>
              <a:t>A GTID should be coded as well as FTE.</a:t>
            </a:r>
          </a:p>
          <a:p>
            <a:pPr marL="342893" indent="-342893" defTabSz="914382" eaLnBrk="1" fontAlgn="auto" hangingPunct="1">
              <a:spcAft>
                <a:spcPts val="0"/>
              </a:spcAft>
              <a:buFont typeface="Arial" pitchFamily="34" charset="0"/>
              <a:buChar char="•"/>
              <a:defRPr/>
            </a:pPr>
            <a:r>
              <a:rPr lang="en-US" sz="2800" dirty="0" smtClean="0"/>
              <a:t>SDU A and/or SDU B should only be coded by School or System Test Coordinators. </a:t>
            </a:r>
          </a:p>
          <a:p>
            <a:pPr marL="342893" indent="-342893" defTabSz="914382" eaLnBrk="1" fontAlgn="auto" hangingPunct="1">
              <a:spcAft>
                <a:spcPts val="0"/>
              </a:spcAft>
              <a:buFont typeface="Arial" pitchFamily="34" charset="0"/>
              <a:buChar char="•"/>
              <a:defRPr/>
            </a:pPr>
            <a:r>
              <a:rPr lang="en-US" sz="2800" dirty="0" smtClean="0"/>
              <a:t>SDU A should be used for GNET programs.  A separate header should be used to identify the school at which the student’s GTID/FTE resides. Codes of 6XXX should not be used.</a:t>
            </a:r>
          </a:p>
          <a:p>
            <a:pPr marL="342893" indent="-342893" defTabSz="914382" eaLnBrk="1" fontAlgn="auto" hangingPunct="1">
              <a:spcAft>
                <a:spcPts val="0"/>
              </a:spcAft>
              <a:buFont typeface="Arial" pitchFamily="34" charset="0"/>
              <a:buChar char="•"/>
              <a:defRPr/>
            </a:pPr>
            <a:r>
              <a:rPr lang="en-US" sz="2800" dirty="0" smtClean="0"/>
              <a:t>Pre-Id labels should be used if ordered by the system.  Incorrect labels should not be used </a:t>
            </a:r>
            <a:r>
              <a:rPr lang="en-US" sz="2200" i="1" dirty="0" smtClean="0"/>
              <a:t>(please note that not all information from the pre-id file is displayed on the label due to space)</a:t>
            </a:r>
            <a:r>
              <a:rPr lang="en-US" sz="28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pPr eaLnBrk="1" hangingPunct="1"/>
            <a:r>
              <a:rPr lang="en-US" smtClean="0">
                <a:latin typeface="Arial" charset="0"/>
              </a:rPr>
              <a:t>Answer Document</a:t>
            </a:r>
          </a:p>
        </p:txBody>
      </p:sp>
      <p:sp>
        <p:nvSpPr>
          <p:cNvPr id="20483" name="Rectangle 3"/>
          <p:cNvSpPr>
            <a:spLocks noGrp="1" noChangeArrowheads="1"/>
          </p:cNvSpPr>
          <p:nvPr>
            <p:ph idx="1"/>
          </p:nvPr>
        </p:nvSpPr>
        <p:spPr>
          <a:xfrm>
            <a:off x="228600" y="762000"/>
            <a:ext cx="8686800" cy="4648200"/>
          </a:xfrm>
        </p:spPr>
        <p:txBody>
          <a:bodyPr/>
          <a:lstStyle/>
          <a:p>
            <a:pPr eaLnBrk="1" hangingPunct="1"/>
            <a:r>
              <a:rPr lang="en-US" sz="2400" dirty="0" smtClean="0"/>
              <a:t>SRC section must be completed on page 1 if a student has an IEP, 504/IAP or an EL/TPC plan. </a:t>
            </a:r>
          </a:p>
          <a:p>
            <a:r>
              <a:rPr lang="en-US" sz="2400" dirty="0" smtClean="0"/>
              <a:t>Accommodations section must be completed on page 1 if a student has an accommodation in their IEP, 504/IAP or their EL/TPC plan.</a:t>
            </a:r>
          </a:p>
          <a:p>
            <a:pPr eaLnBrk="1" hangingPunct="1"/>
            <a:r>
              <a:rPr lang="en-US" sz="2400" dirty="0" smtClean="0"/>
              <a:t>If a student requires large print, the </a:t>
            </a:r>
            <a:r>
              <a:rPr lang="en-US" sz="2400" b="1" dirty="0" smtClean="0"/>
              <a:t>System Test Coordinator</a:t>
            </a:r>
            <a:r>
              <a:rPr lang="en-US" sz="2400" dirty="0" smtClean="0"/>
              <a:t> may enlarge the materials.  </a:t>
            </a:r>
          </a:p>
          <a:p>
            <a:pPr eaLnBrk="1" hangingPunct="1"/>
            <a:r>
              <a:rPr lang="en-US" sz="2400" dirty="0" smtClean="0"/>
              <a:t>If a student was present for the test but did not attempt to write, mark the PTNA bubble.</a:t>
            </a:r>
            <a:r>
              <a:rPr lang="en-US" sz="2400" b="1" dirty="0" smtClean="0"/>
              <a:t> Please note: If students attempt to write (e.g. draft page), the PTNA bubble should not be marked despite the answer document being blank.</a:t>
            </a:r>
            <a:endParaRPr lang="en-US" sz="2400" dirty="0" smtClean="0"/>
          </a:p>
          <a:p>
            <a:pPr eaLnBrk="1" hangingPunct="1"/>
            <a:r>
              <a:rPr lang="en-US" sz="2400" dirty="0" smtClean="0"/>
              <a:t>The Student Writing Checklist is located on the Writing Topic Page.</a:t>
            </a:r>
          </a:p>
        </p:txBody>
      </p:sp>
    </p:spTree>
    <p:extLst>
      <p:ext uri="{BB962C8B-B14F-4D97-AF65-F5344CB8AC3E}">
        <p14:creationId xmlns:p14="http://schemas.microsoft.com/office/powerpoint/2010/main" val="3987913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9050"/>
            <a:ext cx="8229600" cy="1143000"/>
          </a:xfrm>
        </p:spPr>
        <p:txBody>
          <a:bodyPr/>
          <a:lstStyle/>
          <a:p>
            <a:pPr eaLnBrk="1" hangingPunct="1"/>
            <a:r>
              <a:rPr lang="en-US" smtClean="0">
                <a:latin typeface="Arial" charset="0"/>
              </a:rPr>
              <a:t>Answer Document</a:t>
            </a:r>
            <a:endParaRPr lang="en-US" smtClean="0"/>
          </a:p>
        </p:txBody>
      </p:sp>
      <p:sp>
        <p:nvSpPr>
          <p:cNvPr id="21507" name="Content Placeholder 2"/>
          <p:cNvSpPr>
            <a:spLocks noGrp="1"/>
          </p:cNvSpPr>
          <p:nvPr>
            <p:ph idx="1"/>
          </p:nvPr>
        </p:nvSpPr>
        <p:spPr>
          <a:xfrm>
            <a:off x="304800" y="1219200"/>
            <a:ext cx="8610600" cy="4348163"/>
          </a:xfrm>
        </p:spPr>
        <p:txBody>
          <a:bodyPr/>
          <a:lstStyle/>
          <a:p>
            <a:pPr eaLnBrk="1" hangingPunct="1"/>
            <a:r>
              <a:rPr lang="en-US" dirty="0"/>
              <a:t>Examiners should monitor students to ensure they proceed through the writing process and that they write their final drafts in the answer document.</a:t>
            </a:r>
          </a:p>
          <a:p>
            <a:pPr eaLnBrk="1" hangingPunct="1"/>
            <a:r>
              <a:rPr lang="en-US" b="1" dirty="0"/>
              <a:t>Student responses must begin on Pg. 3 of the answer document.</a:t>
            </a:r>
          </a:p>
          <a:p>
            <a:pPr eaLnBrk="1" hangingPunct="1"/>
            <a:r>
              <a:rPr lang="en-US" dirty="0"/>
              <a:t>Examiners may explain directions but not topics.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228713"/>
            <a:ext cx="5522006" cy="705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itle 1"/>
          <p:cNvSpPr>
            <a:spLocks noGrp="1"/>
          </p:cNvSpPr>
          <p:nvPr>
            <p:ph type="title"/>
          </p:nvPr>
        </p:nvSpPr>
        <p:spPr>
          <a:xfrm>
            <a:off x="5829300" y="-171450"/>
            <a:ext cx="3048000" cy="1143000"/>
          </a:xfrm>
        </p:spPr>
        <p:txBody>
          <a:bodyPr/>
          <a:lstStyle/>
          <a:p>
            <a:pPr eaLnBrk="1" hangingPunct="1"/>
            <a:r>
              <a:rPr lang="en-US" sz="4000" dirty="0" smtClean="0"/>
              <a:t>2014  Answer Document</a:t>
            </a:r>
          </a:p>
        </p:txBody>
      </p:sp>
      <p:sp>
        <p:nvSpPr>
          <p:cNvPr id="5" name="5-Point Star 4"/>
          <p:cNvSpPr/>
          <p:nvPr/>
        </p:nvSpPr>
        <p:spPr>
          <a:xfrm>
            <a:off x="5715000" y="23241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7" name="TextBox 16"/>
          <p:cNvSpPr txBox="1">
            <a:spLocks noChangeArrowheads="1"/>
          </p:cNvSpPr>
          <p:nvPr/>
        </p:nvSpPr>
        <p:spPr bwMode="auto">
          <a:xfrm>
            <a:off x="5867400" y="2244725"/>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Complete for all students</a:t>
            </a:r>
          </a:p>
        </p:txBody>
      </p:sp>
      <p:sp>
        <p:nvSpPr>
          <p:cNvPr id="7" name="5-Point Star 6"/>
          <p:cNvSpPr/>
          <p:nvPr/>
        </p:nvSpPr>
        <p:spPr>
          <a:xfrm>
            <a:off x="5715000" y="3379788"/>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9" name="TextBox 22"/>
          <p:cNvSpPr txBox="1">
            <a:spLocks noChangeArrowheads="1"/>
          </p:cNvSpPr>
          <p:nvPr/>
        </p:nvSpPr>
        <p:spPr bwMode="auto">
          <a:xfrm>
            <a:off x="5867400" y="3295650"/>
            <a:ext cx="3124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Complete when applicable</a:t>
            </a:r>
          </a:p>
          <a:p>
            <a:pPr lvl="1" eaLnBrk="1" hangingPunct="1">
              <a:buFont typeface="Arial" charset="0"/>
              <a:buChar char="•"/>
            </a:pPr>
            <a:r>
              <a:rPr lang="en-US" sz="1100"/>
              <a:t>  SDUA:  Code as Directed by page 9 in the Coordinator’s Manual</a:t>
            </a:r>
          </a:p>
          <a:p>
            <a:pPr lvl="1" eaLnBrk="1" hangingPunct="1">
              <a:buFont typeface="Arial" charset="0"/>
              <a:buChar char="•"/>
            </a:pPr>
            <a:r>
              <a:rPr lang="en-US" sz="1100"/>
              <a:t>  SDUB:  Code as Directed by GaDOE</a:t>
            </a:r>
          </a:p>
          <a:p>
            <a:pPr lvl="1" eaLnBrk="1" hangingPunct="1">
              <a:buFont typeface="Arial" charset="0"/>
              <a:buChar char="•"/>
            </a:pPr>
            <a:r>
              <a:rPr lang="en-US" sz="1100"/>
              <a:t>  SRC, Accommodations &amp; Participation:  Code as Directed in the Coordinator’s Manual starting on page 6</a:t>
            </a:r>
          </a:p>
          <a:p>
            <a:pPr eaLnBrk="1" hangingPunct="1"/>
            <a:endParaRPr lang="en-US" sz="1400"/>
          </a:p>
        </p:txBody>
      </p:sp>
      <p:sp>
        <p:nvSpPr>
          <p:cNvPr id="9" name="5-Point Star 8"/>
          <p:cNvSpPr/>
          <p:nvPr/>
        </p:nvSpPr>
        <p:spPr>
          <a:xfrm>
            <a:off x="5715000" y="272415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41" name="TextBox 16"/>
          <p:cNvSpPr txBox="1">
            <a:spLocks noChangeArrowheads="1"/>
          </p:cNvSpPr>
          <p:nvPr/>
        </p:nvSpPr>
        <p:spPr bwMode="auto">
          <a:xfrm>
            <a:off x="5867400" y="2633663"/>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Complete for students without a Pre-ID label</a:t>
            </a:r>
          </a:p>
        </p:txBody>
      </p:sp>
      <p:sp>
        <p:nvSpPr>
          <p:cNvPr id="11" name="5-Point Star 10"/>
          <p:cNvSpPr/>
          <p:nvPr/>
        </p:nvSpPr>
        <p:spPr>
          <a:xfrm>
            <a:off x="5032375" y="36195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5-Point Star 12"/>
          <p:cNvSpPr/>
          <p:nvPr/>
        </p:nvSpPr>
        <p:spPr>
          <a:xfrm>
            <a:off x="2652713" y="-228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28575" y="-228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1952625" y="4924425"/>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5-Point Star 15"/>
          <p:cNvSpPr/>
          <p:nvPr/>
        </p:nvSpPr>
        <p:spPr>
          <a:xfrm>
            <a:off x="1524000" y="4924425"/>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5-Point Star 16"/>
          <p:cNvSpPr/>
          <p:nvPr/>
        </p:nvSpPr>
        <p:spPr>
          <a:xfrm>
            <a:off x="2638425" y="53340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5-Point Star 17"/>
          <p:cNvSpPr/>
          <p:nvPr/>
        </p:nvSpPr>
        <p:spPr>
          <a:xfrm>
            <a:off x="3505200" y="53340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5-Point Star 18"/>
          <p:cNvSpPr/>
          <p:nvPr/>
        </p:nvSpPr>
        <p:spPr>
          <a:xfrm>
            <a:off x="4686300" y="5305425"/>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5-Point Star 20"/>
          <p:cNvSpPr/>
          <p:nvPr/>
        </p:nvSpPr>
        <p:spPr>
          <a:xfrm>
            <a:off x="4267200" y="2112963"/>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5-Point Star 21"/>
          <p:cNvSpPr/>
          <p:nvPr/>
        </p:nvSpPr>
        <p:spPr>
          <a:xfrm>
            <a:off x="4505325" y="343693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5-Point Star 22"/>
          <p:cNvSpPr/>
          <p:nvPr/>
        </p:nvSpPr>
        <p:spPr>
          <a:xfrm>
            <a:off x="3200400" y="351313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5-Point Star 23"/>
          <p:cNvSpPr/>
          <p:nvPr/>
        </p:nvSpPr>
        <p:spPr>
          <a:xfrm>
            <a:off x="4343400" y="1649413"/>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5-Point Star 24"/>
          <p:cNvSpPr/>
          <p:nvPr/>
        </p:nvSpPr>
        <p:spPr>
          <a:xfrm>
            <a:off x="3276600" y="163988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5-Point Star 25"/>
          <p:cNvSpPr/>
          <p:nvPr/>
        </p:nvSpPr>
        <p:spPr>
          <a:xfrm>
            <a:off x="2852738" y="3429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5-Point Star 26"/>
          <p:cNvSpPr/>
          <p:nvPr/>
        </p:nvSpPr>
        <p:spPr>
          <a:xfrm>
            <a:off x="1676400" y="3429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5-Point Star 27"/>
          <p:cNvSpPr/>
          <p:nvPr/>
        </p:nvSpPr>
        <p:spPr>
          <a:xfrm>
            <a:off x="238125" y="3810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6"/>
          <p:cNvSpPr txBox="1">
            <a:spLocks noChangeArrowheads="1"/>
          </p:cNvSpPr>
          <p:nvPr/>
        </p:nvSpPr>
        <p:spPr bwMode="auto">
          <a:xfrm>
            <a:off x="371475" y="4238625"/>
            <a:ext cx="800219" cy="2133600"/>
          </a:xfrm>
          <a:prstGeom prst="rect">
            <a:avLst/>
          </a:prstGeom>
          <a:noFill/>
          <a:ln w="9525">
            <a:noFill/>
            <a:miter lim="800000"/>
            <a:headEnd/>
            <a:tailEnd/>
          </a:ln>
        </p:spPr>
        <p:txBody>
          <a:bodyPr vert="vert270">
            <a:spAutoFit/>
          </a:bodyPr>
          <a:lstStyle/>
          <a:p>
            <a:pPr algn="ctr">
              <a:defRPr/>
            </a:pPr>
            <a:r>
              <a:rPr lang="en-US" sz="2000" b="1" dirty="0">
                <a:solidFill>
                  <a:srgbClr val="0070C0"/>
                </a:solidFill>
                <a:cs typeface="Arial" pitchFamily="34" charset="0"/>
              </a:rPr>
              <a:t>Pre-ID Label goes here!</a:t>
            </a:r>
          </a:p>
        </p:txBody>
      </p:sp>
      <p:sp>
        <p:nvSpPr>
          <p:cNvPr id="31" name="Oval 30"/>
          <p:cNvSpPr/>
          <p:nvPr/>
        </p:nvSpPr>
        <p:spPr>
          <a:xfrm>
            <a:off x="4914900" y="2133600"/>
            <a:ext cx="5715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657725" y="2514600"/>
            <a:ext cx="828675" cy="2095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Arrow Connector 32"/>
          <p:cNvCxnSpPr>
            <a:stCxn id="18462" idx="1"/>
          </p:cNvCxnSpPr>
          <p:nvPr/>
        </p:nvCxnSpPr>
        <p:spPr>
          <a:xfrm flipH="1">
            <a:off x="4343400" y="5672138"/>
            <a:ext cx="1219200" cy="728662"/>
          </a:xfrm>
          <a:prstGeom prst="straightConnector1">
            <a:avLst/>
          </a:prstGeom>
          <a:ln w="19050">
            <a:solidFill>
              <a:srgbClr val="7030A0"/>
            </a:solidFill>
            <a:tailEnd type="arrow"/>
          </a:ln>
        </p:spPr>
        <p:style>
          <a:lnRef idx="1">
            <a:schemeClr val="dk1"/>
          </a:lnRef>
          <a:fillRef idx="0">
            <a:schemeClr val="dk1"/>
          </a:fillRef>
          <a:effectRef idx="0">
            <a:schemeClr val="dk1"/>
          </a:effectRef>
          <a:fontRef idx="minor">
            <a:schemeClr val="tx1"/>
          </a:fontRef>
        </p:style>
      </p:cxnSp>
      <p:sp>
        <p:nvSpPr>
          <p:cNvPr id="18462" name="TextBox 17"/>
          <p:cNvSpPr txBox="1">
            <a:spLocks noChangeArrowheads="1"/>
          </p:cNvSpPr>
          <p:nvPr/>
        </p:nvSpPr>
        <p:spPr bwMode="auto">
          <a:xfrm>
            <a:off x="5562600" y="54102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solidFill>
                  <a:srgbClr val="7030A0"/>
                </a:solidFill>
              </a:rPr>
              <a:t>DO NOT CODE CONDITIONAL UNLESS APPROVED BY THE GADOE!</a:t>
            </a:r>
          </a:p>
        </p:txBody>
      </p:sp>
      <p:sp>
        <p:nvSpPr>
          <p:cNvPr id="34" name="5-Point Star 33"/>
          <p:cNvSpPr/>
          <p:nvPr/>
        </p:nvSpPr>
        <p:spPr>
          <a:xfrm>
            <a:off x="4267200" y="2505075"/>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67" name="TextBox 38"/>
          <p:cNvSpPr txBox="1">
            <a:spLocks noChangeArrowheads="1"/>
          </p:cNvSpPr>
          <p:nvPr/>
        </p:nvSpPr>
        <p:spPr bwMode="auto">
          <a:xfrm>
            <a:off x="5649913" y="1065213"/>
            <a:ext cx="34893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solidFill>
                  <a:srgbClr val="C00000"/>
                </a:solidFill>
              </a:rPr>
              <a:t>Old answer documents will not scan.  </a:t>
            </a:r>
          </a:p>
          <a:p>
            <a:pPr algn="ctr" eaLnBrk="1" hangingPunct="1"/>
            <a:endParaRPr lang="en-US" sz="1600" b="1" u="sng">
              <a:solidFill>
                <a:srgbClr val="C00000"/>
              </a:solidFill>
            </a:endParaRPr>
          </a:p>
          <a:p>
            <a:pPr algn="ctr" eaLnBrk="1" hangingPunct="1"/>
            <a:r>
              <a:rPr lang="en-US" sz="1600" b="1" u="sng">
                <a:solidFill>
                  <a:srgbClr val="C00000"/>
                </a:solidFill>
              </a:rPr>
              <a:t>DO NOT USE OLD ANSWER DOCUMENTS!</a:t>
            </a:r>
          </a:p>
        </p:txBody>
      </p:sp>
      <p:sp>
        <p:nvSpPr>
          <p:cNvPr id="40" name="Oval 39"/>
          <p:cNvSpPr/>
          <p:nvPr/>
        </p:nvSpPr>
        <p:spPr>
          <a:xfrm>
            <a:off x="4165600" y="6349093"/>
            <a:ext cx="203200" cy="228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 y="550863"/>
            <a:ext cx="4343400" cy="5875337"/>
          </a:xfrm>
        </p:spPr>
      </p:pic>
      <p:sp>
        <p:nvSpPr>
          <p:cNvPr id="1945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4D8BA7-0263-472A-97DC-4CF6A1DB5BE0}" type="slidenum">
              <a:rPr lang="en-US" smtClean="0"/>
              <a:pPr eaLnBrk="1" hangingPunct="1"/>
              <a:t>15</a:t>
            </a:fld>
            <a:endParaRPr lang="en-US" smtClean="0"/>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762000"/>
            <a:ext cx="25908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3048000"/>
            <a:ext cx="25146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p:cNvSpPr txBox="1">
            <a:spLocks noChangeArrowheads="1"/>
          </p:cNvSpPr>
          <p:nvPr/>
        </p:nvSpPr>
        <p:spPr bwMode="auto">
          <a:xfrm>
            <a:off x="0" y="-11747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900" b="1"/>
              <a:t>Answer Document – Pages 2, 3, and 4</a:t>
            </a:r>
          </a:p>
        </p:txBody>
      </p:sp>
      <p:sp>
        <p:nvSpPr>
          <p:cNvPr id="9" name="5-Point Star 8"/>
          <p:cNvSpPr/>
          <p:nvPr/>
        </p:nvSpPr>
        <p:spPr>
          <a:xfrm>
            <a:off x="4552950" y="7239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p:nvSpPr>
        <p:spPr bwMode="auto">
          <a:xfrm>
            <a:off x="4794250" y="1066800"/>
            <a:ext cx="228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solidFill>
                  <a:srgbClr val="FF0000"/>
                </a:solidFill>
              </a:rPr>
              <a:t>Students should begin writing on page 3.  Examiners should verify this as students begin their final copy.</a:t>
            </a:r>
          </a:p>
        </p:txBody>
      </p:sp>
      <p:sp>
        <p:nvSpPr>
          <p:cNvPr id="10" name="TextBox 6"/>
          <p:cNvSpPr txBox="1">
            <a:spLocks noChangeArrowheads="1"/>
          </p:cNvSpPr>
          <p:nvPr/>
        </p:nvSpPr>
        <p:spPr bwMode="auto">
          <a:xfrm>
            <a:off x="1066800" y="36576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t>Answer Document – Pgs. 2, 3, and 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3200" dirty="0" smtClean="0">
                <a:latin typeface="Arial" charset="0"/>
                <a:cs typeface="Arial" charset="0"/>
              </a:rPr>
              <a:t>Grade 8 Writing Assessment</a:t>
            </a:r>
          </a:p>
        </p:txBody>
      </p:sp>
      <p:sp>
        <p:nvSpPr>
          <p:cNvPr id="15363" name="Content Placeholder 2"/>
          <p:cNvSpPr>
            <a:spLocks noGrp="1"/>
          </p:cNvSpPr>
          <p:nvPr>
            <p:ph idx="1"/>
          </p:nvPr>
        </p:nvSpPr>
        <p:spPr>
          <a:xfrm>
            <a:off x="457200" y="1066800"/>
            <a:ext cx="8229600" cy="4525963"/>
          </a:xfrm>
        </p:spPr>
        <p:txBody>
          <a:bodyPr/>
          <a:lstStyle/>
          <a:p>
            <a:pPr eaLnBrk="1" hangingPunct="1"/>
            <a:r>
              <a:rPr lang="en-US" sz="2500" b="1" dirty="0" smtClean="0">
                <a:solidFill>
                  <a:srgbClr val="00B050"/>
                </a:solidFill>
              </a:rPr>
              <a:t>Main Writing topics (2) will be spiraled</a:t>
            </a:r>
            <a:r>
              <a:rPr lang="en-US" sz="2500" dirty="0" smtClean="0">
                <a:solidFill>
                  <a:srgbClr val="00B050"/>
                </a:solidFill>
              </a:rPr>
              <a:t> </a:t>
            </a:r>
            <a:r>
              <a:rPr lang="en-US" sz="2500" b="1" dirty="0" smtClean="0">
                <a:solidFill>
                  <a:srgbClr val="00B050"/>
                </a:solidFill>
              </a:rPr>
              <a:t>(Green Paper) </a:t>
            </a:r>
            <a:r>
              <a:rPr lang="en-US" sz="2500" dirty="0" smtClean="0"/>
              <a:t>at the student level.  Topic pages MUST be distributed in the order they are spiraled.  Again, the creation of “read-aloud” groups would be the exception to this.</a:t>
            </a:r>
          </a:p>
          <a:p>
            <a:pPr eaLnBrk="1" hangingPunct="1"/>
            <a:r>
              <a:rPr lang="en-US" sz="2500" b="1" u="sng" dirty="0" smtClean="0">
                <a:solidFill>
                  <a:srgbClr val="9900FF"/>
                </a:solidFill>
              </a:rPr>
              <a:t>Make-up topic is different</a:t>
            </a:r>
            <a:r>
              <a:rPr lang="en-US" sz="2500" b="1" dirty="0" smtClean="0">
                <a:solidFill>
                  <a:srgbClr val="9900FF"/>
                </a:solidFill>
              </a:rPr>
              <a:t>  (Lavender Paper) </a:t>
            </a:r>
            <a:r>
              <a:rPr lang="en-US" sz="2500" dirty="0" smtClean="0"/>
              <a:t>from the main administration topic.</a:t>
            </a:r>
            <a:r>
              <a:rPr lang="en-US" sz="2400" b="1" dirty="0" smtClean="0">
                <a:solidFill>
                  <a:srgbClr val="9900FF"/>
                </a:solidFill>
              </a:rPr>
              <a:t> </a:t>
            </a:r>
            <a:endParaRPr lang="en-US" sz="2500" dirty="0" smtClean="0"/>
          </a:p>
          <a:p>
            <a:pPr eaLnBrk="1" hangingPunct="1"/>
            <a:r>
              <a:rPr lang="en-US" sz="2500" dirty="0" smtClean="0"/>
              <a:t>The main writing topics with sample scored papers will be released after each administration.</a:t>
            </a:r>
          </a:p>
          <a:p>
            <a:pPr eaLnBrk="1" hangingPunct="1"/>
            <a:r>
              <a:rPr lang="en-US" sz="2500" dirty="0" smtClean="0"/>
              <a:t>School systems will receive scale scores and performance levels for students, schools, and system.  </a:t>
            </a:r>
          </a:p>
          <a:p>
            <a:pPr eaLnBrk="1" hangingPunct="1"/>
            <a:endParaRPr lang="en-US" sz="1900" dirty="0" smtClean="0"/>
          </a:p>
          <a:p>
            <a:pPr eaLnBrk="1" hangingPunct="1"/>
            <a:endParaRPr lang="en-US" dirty="0" smtClean="0"/>
          </a:p>
        </p:txBody>
      </p:sp>
    </p:spTree>
    <p:extLst>
      <p:ext uri="{BB962C8B-B14F-4D97-AF65-F5344CB8AC3E}">
        <p14:creationId xmlns:p14="http://schemas.microsoft.com/office/powerpoint/2010/main" val="3274684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382000" cy="1447800"/>
          </a:xfrm>
        </p:spPr>
        <p:txBody>
          <a:bodyPr/>
          <a:lstStyle/>
          <a:p>
            <a:pPr eaLnBrk="1" hangingPunct="1"/>
            <a:r>
              <a:rPr lang="en-US" smtClean="0"/>
              <a:t>Understanding the Writing Topic:</a:t>
            </a:r>
            <a:br>
              <a:rPr lang="en-US" smtClean="0"/>
            </a:br>
            <a:r>
              <a:rPr lang="en-US" smtClean="0"/>
              <a:t>The Directions for Writing</a:t>
            </a:r>
          </a:p>
        </p:txBody>
      </p:sp>
      <p:sp>
        <p:nvSpPr>
          <p:cNvPr id="24579" name="Rectangle 3"/>
          <p:cNvSpPr>
            <a:spLocks noGrp="1" noChangeArrowheads="1"/>
          </p:cNvSpPr>
          <p:nvPr>
            <p:ph idx="1"/>
          </p:nvPr>
        </p:nvSpPr>
        <p:spPr>
          <a:xfrm>
            <a:off x="533400" y="1600200"/>
            <a:ext cx="8229600" cy="4068763"/>
          </a:xfrm>
        </p:spPr>
        <p:txBody>
          <a:bodyPr rtlCol="0">
            <a:normAutofit lnSpcReduction="10000"/>
          </a:bodyPr>
          <a:lstStyle/>
          <a:p>
            <a:pPr marL="342893" indent="-342893" defTabSz="914382" eaLnBrk="1" fontAlgn="auto" hangingPunct="1">
              <a:spcAft>
                <a:spcPts val="0"/>
              </a:spcAft>
              <a:buFont typeface="Arial" pitchFamily="34" charset="0"/>
              <a:buChar char="•"/>
              <a:defRPr/>
            </a:pPr>
            <a:r>
              <a:rPr lang="en-US" sz="2600" dirty="0" smtClean="0"/>
              <a:t>The </a:t>
            </a:r>
            <a:r>
              <a:rPr lang="en-US" sz="2600" u="sng" dirty="0" smtClean="0"/>
              <a:t>Directions for Writing</a:t>
            </a:r>
            <a:r>
              <a:rPr lang="en-US" sz="2600" dirty="0" smtClean="0"/>
              <a:t> tell what the students are supposed to do for the writing assessment.</a:t>
            </a:r>
          </a:p>
          <a:p>
            <a:pPr marL="342893" indent="-342893" defTabSz="914382" eaLnBrk="1" fontAlgn="auto" hangingPunct="1">
              <a:spcAft>
                <a:spcPts val="0"/>
              </a:spcAft>
              <a:buFontTx/>
              <a:buNone/>
              <a:defRPr/>
            </a:pPr>
            <a:endParaRPr lang="en-US" sz="2600" dirty="0" smtClean="0"/>
          </a:p>
          <a:p>
            <a:pPr marL="342893" indent="-342893" defTabSz="914382" eaLnBrk="1" fontAlgn="auto" hangingPunct="1">
              <a:spcAft>
                <a:spcPts val="0"/>
              </a:spcAft>
              <a:buFont typeface="Arial" pitchFamily="34" charset="0"/>
              <a:buChar char="•"/>
              <a:defRPr/>
            </a:pPr>
            <a:r>
              <a:rPr lang="en-US" sz="2600" dirty="0" smtClean="0"/>
              <a:t>The first sentence of the </a:t>
            </a:r>
            <a:r>
              <a:rPr lang="en-US" sz="2600" u="sng" dirty="0" smtClean="0"/>
              <a:t>Directions for Writing</a:t>
            </a:r>
            <a:r>
              <a:rPr lang="en-US" sz="2600" dirty="0" smtClean="0"/>
              <a:t> provides the students with a format for writing  and gives the students an identifiable audience.</a:t>
            </a:r>
          </a:p>
          <a:p>
            <a:pPr marL="342893" indent="-342893" defTabSz="914382" eaLnBrk="1" fontAlgn="auto" hangingPunct="1">
              <a:spcAft>
                <a:spcPts val="0"/>
              </a:spcAft>
              <a:buFont typeface="Arial" pitchFamily="34" charset="0"/>
              <a:buChar char="•"/>
              <a:defRPr/>
            </a:pPr>
            <a:endParaRPr lang="en-US" sz="2600" dirty="0" smtClean="0"/>
          </a:p>
          <a:p>
            <a:pPr marL="342893" indent="-342893" defTabSz="914382" eaLnBrk="1" fontAlgn="auto" hangingPunct="1">
              <a:spcAft>
                <a:spcPts val="0"/>
              </a:spcAft>
              <a:buFont typeface="Arial" pitchFamily="34" charset="0"/>
              <a:buChar char="•"/>
              <a:defRPr/>
            </a:pPr>
            <a:r>
              <a:rPr lang="en-US" sz="2600" dirty="0" smtClean="0"/>
              <a:t>The final sentence of the </a:t>
            </a:r>
            <a:r>
              <a:rPr lang="en-US" sz="2600" u="sng" dirty="0" smtClean="0"/>
              <a:t>Directions for Writing</a:t>
            </a:r>
            <a:r>
              <a:rPr lang="en-US" sz="2600" dirty="0" smtClean="0"/>
              <a:t> reminds the students to give many specific examples and ideas to elaborate their supporting ideas.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0"/>
            <a:ext cx="8229600" cy="1143000"/>
          </a:xfrm>
        </p:spPr>
        <p:txBody>
          <a:bodyPr/>
          <a:lstStyle/>
          <a:p>
            <a:pPr eaLnBrk="1" hangingPunct="1"/>
            <a:r>
              <a:rPr lang="en-US" smtClean="0"/>
              <a:t>Format of the Writing Task</a:t>
            </a:r>
          </a:p>
        </p:txBody>
      </p:sp>
      <p:sp>
        <p:nvSpPr>
          <p:cNvPr id="25603" name="Rectangle 3"/>
          <p:cNvSpPr>
            <a:spLocks noGrp="1" noChangeArrowheads="1"/>
          </p:cNvSpPr>
          <p:nvPr>
            <p:ph idx="1"/>
          </p:nvPr>
        </p:nvSpPr>
        <p:spPr>
          <a:xfrm>
            <a:off x="152400" y="1143000"/>
            <a:ext cx="8763000" cy="4800600"/>
          </a:xfrm>
        </p:spPr>
        <p:txBody>
          <a:bodyPr rtlCol="0">
            <a:normAutofit lnSpcReduction="10000"/>
          </a:bodyPr>
          <a:lstStyle/>
          <a:p>
            <a:pPr marL="609600" indent="-609600" defTabSz="914382" eaLnBrk="1" fontAlgn="auto" hangingPunct="1">
              <a:lnSpc>
                <a:spcPct val="80000"/>
              </a:lnSpc>
              <a:spcAft>
                <a:spcPts val="0"/>
              </a:spcAft>
              <a:buFontTx/>
              <a:buAutoNum type="arabicPeriod"/>
              <a:defRPr/>
            </a:pPr>
            <a:r>
              <a:rPr lang="en-US" dirty="0" smtClean="0"/>
              <a:t>The Directions for Writing specify a format - such as a letter, speech, or a newspaper article - to give students a writing task that is similar to real world writing situations. </a:t>
            </a:r>
          </a:p>
          <a:p>
            <a:pPr marL="609600" indent="-609600" defTabSz="914382" eaLnBrk="1" fontAlgn="auto" hangingPunct="1">
              <a:lnSpc>
                <a:spcPct val="80000"/>
              </a:lnSpc>
              <a:spcAft>
                <a:spcPts val="0"/>
              </a:spcAft>
              <a:buFontTx/>
              <a:buAutoNum type="arabicPeriod"/>
              <a:defRPr/>
            </a:pPr>
            <a:endParaRPr lang="en-US" dirty="0" smtClean="0"/>
          </a:p>
          <a:p>
            <a:pPr marL="609600" indent="-609600" defTabSz="914382" eaLnBrk="1" fontAlgn="auto" hangingPunct="1">
              <a:lnSpc>
                <a:spcPct val="80000"/>
              </a:lnSpc>
              <a:spcAft>
                <a:spcPts val="0"/>
              </a:spcAft>
              <a:buFontTx/>
              <a:buAutoNum type="arabicPeriod"/>
              <a:defRPr/>
            </a:pPr>
            <a:r>
              <a:rPr lang="en-US" dirty="0" smtClean="0"/>
              <a:t>Regardless of the specified format, students should have a clear controlling idea that is well developed with relevant details and examples.</a:t>
            </a:r>
          </a:p>
          <a:p>
            <a:pPr marL="609600" indent="-609600" defTabSz="914382" eaLnBrk="1" fontAlgn="auto" hangingPunct="1">
              <a:lnSpc>
                <a:spcPct val="80000"/>
              </a:lnSpc>
              <a:spcAft>
                <a:spcPts val="0"/>
              </a:spcAft>
              <a:buFontTx/>
              <a:buAutoNum type="arabicPeriod"/>
              <a:defRPr/>
            </a:pPr>
            <a:endParaRPr lang="en-US" dirty="0" smtClean="0"/>
          </a:p>
          <a:p>
            <a:pPr marL="609600" indent="-609600" defTabSz="914382" eaLnBrk="1" fontAlgn="auto" hangingPunct="1">
              <a:lnSpc>
                <a:spcPct val="80000"/>
              </a:lnSpc>
              <a:spcAft>
                <a:spcPts val="0"/>
              </a:spcAft>
              <a:buFontTx/>
              <a:buAutoNum type="arabicPeriod"/>
              <a:defRPr/>
            </a:pPr>
            <a:r>
              <a:rPr lang="en-US" dirty="0" smtClean="0"/>
              <a:t>Adhering to the conventions of a particular format is not evaluated on the state writing assessment.</a:t>
            </a:r>
          </a:p>
          <a:p>
            <a:pPr marL="609600" indent="-609600" defTabSz="914382" eaLnBrk="1" fontAlgn="auto" hangingPunct="1">
              <a:lnSpc>
                <a:spcPct val="80000"/>
              </a:lnSpc>
              <a:spcAft>
                <a:spcPts val="0"/>
              </a:spcAft>
              <a:buFont typeface="Arial" pitchFamily="34" charset="0"/>
              <a:buChar char="•"/>
              <a:defRPr/>
            </a:pP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pPr eaLnBrk="1" hangingPunct="1"/>
            <a:r>
              <a:rPr lang="en-US" smtClean="0"/>
              <a:t>Format of the Writing Task</a:t>
            </a:r>
          </a:p>
        </p:txBody>
      </p:sp>
      <p:sp>
        <p:nvSpPr>
          <p:cNvPr id="26627" name="Content Placeholder 2"/>
          <p:cNvSpPr>
            <a:spLocks noGrp="1"/>
          </p:cNvSpPr>
          <p:nvPr>
            <p:ph idx="1"/>
          </p:nvPr>
        </p:nvSpPr>
        <p:spPr>
          <a:xfrm>
            <a:off x="228600" y="1219200"/>
            <a:ext cx="8686800" cy="4724400"/>
          </a:xfrm>
        </p:spPr>
        <p:txBody>
          <a:bodyPr rtlCol="0">
            <a:normAutofit fontScale="92500" lnSpcReduction="10000"/>
          </a:bodyPr>
          <a:lstStyle/>
          <a:p>
            <a:pPr marL="609600" indent="-609600" defTabSz="914382" eaLnBrk="1" fontAlgn="auto" hangingPunct="1">
              <a:lnSpc>
                <a:spcPct val="80000"/>
              </a:lnSpc>
              <a:spcAft>
                <a:spcPts val="0"/>
              </a:spcAft>
              <a:buFontTx/>
              <a:buAutoNum type="arabicPeriod" startAt="4"/>
              <a:defRPr/>
            </a:pPr>
            <a:r>
              <a:rPr lang="en-US" dirty="0" smtClean="0"/>
              <a:t>Likewise, it is not necessary for students to write their responses in two columns to simulate a newspaper article.</a:t>
            </a:r>
          </a:p>
          <a:p>
            <a:pPr marL="609600" indent="-609600" defTabSz="914382" eaLnBrk="1" fontAlgn="auto" hangingPunct="1">
              <a:lnSpc>
                <a:spcPct val="80000"/>
              </a:lnSpc>
              <a:spcAft>
                <a:spcPts val="0"/>
              </a:spcAft>
              <a:buFontTx/>
              <a:buAutoNum type="arabicPeriod" startAt="4"/>
              <a:defRPr/>
            </a:pPr>
            <a:endParaRPr lang="en-US" dirty="0" smtClean="0"/>
          </a:p>
          <a:p>
            <a:pPr marL="609600" indent="-609600" defTabSz="914382" eaLnBrk="1" fontAlgn="auto" hangingPunct="1">
              <a:lnSpc>
                <a:spcPct val="80000"/>
              </a:lnSpc>
              <a:spcAft>
                <a:spcPts val="0"/>
              </a:spcAft>
              <a:buFontTx/>
              <a:buAutoNum type="arabicPeriod" startAt="4"/>
              <a:defRPr/>
            </a:pPr>
            <a:r>
              <a:rPr lang="en-US" dirty="0" smtClean="0"/>
              <a:t>For example, if students are asked to write a letter, they will not be penalized if they fail to address the letter to the person named in the prompt or sign their name at the end of the letter. </a:t>
            </a:r>
          </a:p>
          <a:p>
            <a:pPr marL="609600" indent="-609600" defTabSz="914382" eaLnBrk="1" fontAlgn="auto" hangingPunct="1">
              <a:lnSpc>
                <a:spcPct val="80000"/>
              </a:lnSpc>
              <a:spcAft>
                <a:spcPts val="0"/>
              </a:spcAft>
              <a:buFontTx/>
              <a:buAutoNum type="arabicPeriod" startAt="4"/>
              <a:defRPr/>
            </a:pPr>
            <a:endParaRPr lang="en-US" dirty="0" smtClean="0"/>
          </a:p>
          <a:p>
            <a:pPr marL="609600" indent="-609600" defTabSz="914382" eaLnBrk="1" fontAlgn="auto" hangingPunct="1">
              <a:lnSpc>
                <a:spcPct val="80000"/>
              </a:lnSpc>
              <a:spcAft>
                <a:spcPts val="0"/>
              </a:spcAft>
              <a:buFontTx/>
              <a:buNone/>
              <a:defRPr/>
            </a:pPr>
            <a:r>
              <a:rPr lang="en-US" dirty="0" smtClean="0"/>
              <a:t>6.	The students’ writing ability is being evaluated, not their knowledge of formatting letters, speeches, or newspaper articles.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639762"/>
          </a:xfrm>
        </p:spPr>
        <p:txBody>
          <a:bodyPr/>
          <a:lstStyle/>
          <a:p>
            <a:pPr eaLnBrk="1" hangingPunct="1"/>
            <a:r>
              <a:rPr lang="en-US" dirty="0" smtClean="0"/>
              <a:t>Resources</a:t>
            </a:r>
          </a:p>
        </p:txBody>
      </p:sp>
      <p:sp>
        <p:nvSpPr>
          <p:cNvPr id="8195" name="Content Placeholder 2"/>
          <p:cNvSpPr>
            <a:spLocks noGrp="1"/>
          </p:cNvSpPr>
          <p:nvPr>
            <p:ph idx="1"/>
          </p:nvPr>
        </p:nvSpPr>
        <p:spPr>
          <a:xfrm>
            <a:off x="228600" y="533400"/>
            <a:ext cx="8763000" cy="5867400"/>
          </a:xfrm>
        </p:spPr>
        <p:txBody>
          <a:bodyPr/>
          <a:lstStyle/>
          <a:p>
            <a:pPr eaLnBrk="1" hangingPunct="1">
              <a:buFontTx/>
              <a:buNone/>
            </a:pPr>
            <a:r>
              <a:rPr lang="en-US" sz="2800" dirty="0" smtClean="0"/>
              <a:t>Grade 8 Writing webpage:  </a:t>
            </a:r>
            <a:r>
              <a:rPr lang="en-US" sz="1800" dirty="0" smtClean="0">
                <a:hlinkClick r:id="rId2"/>
              </a:rPr>
              <a:t>http://www.gadoe.org/Curriculum-Instruction-and-Assessment/Assessment/Pages/Grade-8-Writing-Assessment.aspx</a:t>
            </a:r>
            <a:r>
              <a:rPr lang="en-US" sz="1800" dirty="0" smtClean="0"/>
              <a:t> </a:t>
            </a:r>
          </a:p>
          <a:p>
            <a:pPr eaLnBrk="1" hangingPunct="1">
              <a:buFontTx/>
              <a:buNone/>
            </a:pPr>
            <a:endParaRPr lang="en-US" sz="800" dirty="0" smtClean="0"/>
          </a:p>
          <a:p>
            <a:pPr lvl="1" eaLnBrk="1" hangingPunct="1"/>
            <a:r>
              <a:rPr lang="en-US" sz="2400" dirty="0" smtClean="0"/>
              <a:t>Grade 8 Writing Update Bulletin for 2014</a:t>
            </a:r>
          </a:p>
          <a:p>
            <a:pPr lvl="1" eaLnBrk="1" hangingPunct="1"/>
            <a:r>
              <a:rPr lang="en-US" sz="2400" dirty="0" smtClean="0"/>
              <a:t>Manuals, Interpretive Guides, and Other Ancillary Documents</a:t>
            </a:r>
          </a:p>
          <a:p>
            <a:pPr lvl="2" eaLnBrk="1" hangingPunct="1"/>
            <a:r>
              <a:rPr lang="en-US" sz="2000" dirty="0" smtClean="0"/>
              <a:t>School and System Coordinators’ Manual </a:t>
            </a:r>
          </a:p>
          <a:p>
            <a:pPr lvl="2" eaLnBrk="1" hangingPunct="1"/>
            <a:r>
              <a:rPr lang="en-US" sz="2000" dirty="0" smtClean="0"/>
              <a:t>Examiner’s Manual </a:t>
            </a:r>
          </a:p>
          <a:p>
            <a:pPr lvl="2" eaLnBrk="1" hangingPunct="1"/>
            <a:r>
              <a:rPr lang="en-US" sz="2000" dirty="0" smtClean="0"/>
              <a:t>Answer Document</a:t>
            </a:r>
          </a:p>
          <a:p>
            <a:pPr lvl="2" eaLnBrk="1" hangingPunct="1"/>
            <a:r>
              <a:rPr lang="en-US" sz="2000" dirty="0" smtClean="0"/>
              <a:t>Interpretive Guide</a:t>
            </a:r>
          </a:p>
          <a:p>
            <a:pPr lvl="2" eaLnBrk="1" hangingPunct="1"/>
            <a:r>
              <a:rPr lang="en-US" sz="2000" dirty="0" smtClean="0"/>
              <a:t>Grade Eight CCGPS Connections Resource Guide</a:t>
            </a:r>
          </a:p>
          <a:p>
            <a:pPr lvl="2" eaLnBrk="1" hangingPunct="1"/>
            <a:r>
              <a:rPr lang="en-US" sz="2000" dirty="0" smtClean="0"/>
              <a:t>Grade 8 Writing Performance Level Descriptors   </a:t>
            </a:r>
          </a:p>
          <a:p>
            <a:pPr lvl="1" eaLnBrk="1" hangingPunct="1"/>
            <a:r>
              <a:rPr lang="en-US" sz="2400" dirty="0" smtClean="0"/>
              <a:t>Presentations </a:t>
            </a:r>
          </a:p>
          <a:p>
            <a:pPr lvl="1" eaLnBrk="1" hangingPunct="1"/>
            <a:r>
              <a:rPr lang="en-US" sz="2400" dirty="0" smtClean="0"/>
              <a:t>Rubrics</a:t>
            </a:r>
          </a:p>
          <a:p>
            <a:pPr lvl="1" eaLnBrk="1" hangingPunct="1"/>
            <a:r>
              <a:rPr lang="en-US" sz="2400" dirty="0" smtClean="0"/>
              <a:t>Released prompts and sample papers from previous years </a:t>
            </a:r>
          </a:p>
          <a:p>
            <a:pPr eaLnBrk="1" hangingPunct="1"/>
            <a:endParaRPr lang="en-US" sz="24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28600"/>
            <a:ext cx="9178925" cy="1003300"/>
          </a:xfrm>
        </p:spPr>
        <p:txBody>
          <a:bodyPr/>
          <a:lstStyle/>
          <a:p>
            <a:pPr eaLnBrk="1" hangingPunct="1"/>
            <a:r>
              <a:rPr lang="en-US" dirty="0" smtClean="0"/>
              <a:t>Writing Topic Page </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85800"/>
            <a:ext cx="4007454" cy="591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Writing </a:t>
            </a:r>
            <a:r>
              <a:rPr lang="en-US" dirty="0" smtClean="0"/>
              <a:t>Checklists</a:t>
            </a:r>
            <a:br>
              <a:rPr lang="en-US" dirty="0" smtClean="0"/>
            </a:br>
            <a:r>
              <a:rPr lang="en-US" sz="3200" dirty="0" smtClean="0"/>
              <a:t>On the bottom of the Topic page</a:t>
            </a:r>
            <a:endParaRPr lang="en-US" sz="3200" dirty="0"/>
          </a:p>
        </p:txBody>
      </p:sp>
      <p:sp>
        <p:nvSpPr>
          <p:cNvPr id="4" name="Slide Number Placeholder 3"/>
          <p:cNvSpPr>
            <a:spLocks noGrp="1"/>
          </p:cNvSpPr>
          <p:nvPr>
            <p:ph type="sldNum" sz="quarter" idx="11"/>
          </p:nvPr>
        </p:nvSpPr>
        <p:spPr/>
        <p:txBody>
          <a:bodyPr/>
          <a:lstStyle/>
          <a:p>
            <a:pPr>
              <a:defRPr/>
            </a:pPr>
            <a:fld id="{306AA3E0-0A9D-4EF7-962F-94A20D2109F7}" type="slidenum">
              <a:rPr lang="en-US" smtClean="0"/>
              <a:pPr>
                <a:defRPr/>
              </a:pPr>
              <a:t>21</a:t>
            </a:fld>
            <a:endParaRPr lang="en-US" dirty="0"/>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2100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305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513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latin typeface="Arial" charset="0"/>
              </a:rPr>
              <a:t>Grade 8 Writing </a:t>
            </a:r>
            <a:br>
              <a:rPr lang="en-US" dirty="0" smtClean="0">
                <a:latin typeface="Arial" charset="0"/>
              </a:rPr>
            </a:br>
            <a:r>
              <a:rPr lang="en-US" dirty="0" smtClean="0">
                <a:latin typeface="Arial" charset="0"/>
              </a:rPr>
              <a:t>Assessment Materials</a:t>
            </a:r>
            <a:endParaRPr lang="en-US" dirty="0" smtClean="0"/>
          </a:p>
        </p:txBody>
      </p:sp>
      <p:sp>
        <p:nvSpPr>
          <p:cNvPr id="18435" name="Content Placeholder 2"/>
          <p:cNvSpPr>
            <a:spLocks noGrp="1"/>
          </p:cNvSpPr>
          <p:nvPr>
            <p:ph idx="1"/>
          </p:nvPr>
        </p:nvSpPr>
        <p:spPr>
          <a:xfrm>
            <a:off x="457200" y="1600200"/>
            <a:ext cx="8229600" cy="4348163"/>
          </a:xfrm>
        </p:spPr>
        <p:txBody>
          <a:bodyPr/>
          <a:lstStyle/>
          <a:p>
            <a:pPr eaLnBrk="1" hangingPunct="1"/>
            <a:endParaRPr lang="en-US" dirty="0" smtClean="0"/>
          </a:p>
          <a:p>
            <a:pPr eaLnBrk="1" hangingPunct="1"/>
            <a:r>
              <a:rPr lang="en-US" dirty="0" smtClean="0"/>
              <a:t>System/School Coordinator’s Manual – Used for training</a:t>
            </a:r>
          </a:p>
          <a:p>
            <a:pPr lvl="1" eaLnBrk="1" hangingPunct="1"/>
            <a:r>
              <a:rPr lang="en-US" dirty="0" smtClean="0"/>
              <a:t>Includes information for receiving, distributing, and returning materials</a:t>
            </a:r>
          </a:p>
          <a:p>
            <a:pPr eaLnBrk="1" hangingPunct="1"/>
            <a:r>
              <a:rPr lang="en-US" dirty="0" smtClean="0"/>
              <a:t>Examiner’s </a:t>
            </a:r>
            <a:r>
              <a:rPr lang="en-US" dirty="0"/>
              <a:t>Manual – Used for </a:t>
            </a:r>
            <a:r>
              <a:rPr lang="en-US" dirty="0" smtClean="0"/>
              <a:t>training</a:t>
            </a:r>
          </a:p>
          <a:p>
            <a:pPr lvl="1" eaLnBrk="1" hangingPunct="1"/>
            <a:r>
              <a:rPr lang="en-US" dirty="0" smtClean="0"/>
              <a:t>Includes examiner’s script on how to fill out demographic page and assessment directions</a:t>
            </a:r>
            <a:endParaRPr lang="en-US" dirty="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535796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
            <a:ext cx="8229600" cy="1143000"/>
          </a:xfrm>
        </p:spPr>
        <p:txBody>
          <a:bodyPr/>
          <a:lstStyle/>
          <a:p>
            <a:pPr eaLnBrk="1" hangingPunct="1"/>
            <a:r>
              <a:rPr lang="en-US" smtClean="0"/>
              <a:t>Assessment Materials</a:t>
            </a:r>
          </a:p>
        </p:txBody>
      </p:sp>
      <p:sp>
        <p:nvSpPr>
          <p:cNvPr id="21507" name="Content Placeholder 2"/>
          <p:cNvSpPr>
            <a:spLocks noGrp="1"/>
          </p:cNvSpPr>
          <p:nvPr>
            <p:ph idx="1"/>
          </p:nvPr>
        </p:nvSpPr>
        <p:spPr>
          <a:xfrm>
            <a:off x="152400" y="990600"/>
            <a:ext cx="8534400" cy="4876800"/>
          </a:xfrm>
        </p:spPr>
        <p:txBody>
          <a:bodyPr rtlCol="0">
            <a:normAutofit fontScale="85000" lnSpcReduction="10000"/>
          </a:bodyPr>
          <a:lstStyle/>
          <a:p>
            <a:pPr marL="342893" indent="-342893" defTabSz="914382" eaLnBrk="1" fontAlgn="auto" hangingPunct="1">
              <a:spcAft>
                <a:spcPts val="0"/>
              </a:spcAft>
              <a:buFont typeface="Arial" pitchFamily="34" charset="0"/>
              <a:buChar char="•"/>
              <a:defRPr/>
            </a:pPr>
            <a:r>
              <a:rPr lang="en-US" sz="3300" dirty="0">
                <a:solidFill>
                  <a:srgbClr val="00B050"/>
                </a:solidFill>
              </a:rPr>
              <a:t>Main Topic </a:t>
            </a:r>
            <a:r>
              <a:rPr lang="en-US" sz="3300" dirty="0" smtClean="0">
                <a:solidFill>
                  <a:srgbClr val="00B050"/>
                </a:solidFill>
              </a:rPr>
              <a:t>Page</a:t>
            </a:r>
            <a:endParaRPr lang="en-US" sz="3300" dirty="0">
              <a:solidFill>
                <a:srgbClr val="00B050"/>
              </a:solidFill>
            </a:endParaRPr>
          </a:p>
          <a:p>
            <a:pPr marL="342893" indent="-342893" defTabSz="914382" eaLnBrk="1" fontAlgn="auto" hangingPunct="1">
              <a:spcAft>
                <a:spcPts val="0"/>
              </a:spcAft>
              <a:buFont typeface="Arial" pitchFamily="34" charset="0"/>
              <a:buChar char="•"/>
              <a:defRPr/>
            </a:pPr>
            <a:r>
              <a:rPr lang="en-US" sz="3300" dirty="0" smtClean="0"/>
              <a:t>Planning/Pre-writing Pages</a:t>
            </a:r>
          </a:p>
          <a:p>
            <a:pPr marL="342893" indent="-342893" defTabSz="914382" eaLnBrk="1" fontAlgn="auto" hangingPunct="1">
              <a:spcAft>
                <a:spcPts val="0"/>
              </a:spcAft>
              <a:buFont typeface="Arial" pitchFamily="34" charset="0"/>
              <a:buChar char="•"/>
              <a:defRPr/>
            </a:pPr>
            <a:r>
              <a:rPr lang="en-US" sz="3300" dirty="0" smtClean="0"/>
              <a:t>Drafting Pages</a:t>
            </a:r>
          </a:p>
          <a:p>
            <a:pPr marL="342893" indent="-342893" defTabSz="914382" eaLnBrk="1" fontAlgn="auto" hangingPunct="1">
              <a:spcAft>
                <a:spcPts val="0"/>
              </a:spcAft>
              <a:buFont typeface="Arial" pitchFamily="34" charset="0"/>
              <a:buChar char="•"/>
              <a:defRPr/>
            </a:pPr>
            <a:r>
              <a:rPr lang="en-US" sz="3300" dirty="0" smtClean="0"/>
              <a:t>Answer Document</a:t>
            </a:r>
          </a:p>
          <a:p>
            <a:pPr eaLnBrk="1" hangingPunct="1"/>
            <a:r>
              <a:rPr lang="en-US" sz="3300" dirty="0"/>
              <a:t>Barcode labels – don’t use old ones; check for accuracy</a:t>
            </a:r>
          </a:p>
          <a:p>
            <a:pPr eaLnBrk="1" hangingPunct="1"/>
            <a:r>
              <a:rPr lang="en-US" sz="3300" dirty="0" smtClean="0">
                <a:solidFill>
                  <a:srgbClr val="9900FF"/>
                </a:solidFill>
              </a:rPr>
              <a:t>Make-up </a:t>
            </a:r>
            <a:r>
              <a:rPr lang="en-US" sz="3300" dirty="0">
                <a:solidFill>
                  <a:srgbClr val="9900FF"/>
                </a:solidFill>
              </a:rPr>
              <a:t>Topic </a:t>
            </a:r>
            <a:r>
              <a:rPr lang="en-US" sz="3300" dirty="0" smtClean="0">
                <a:solidFill>
                  <a:srgbClr val="9900FF"/>
                </a:solidFill>
              </a:rPr>
              <a:t>Page</a:t>
            </a:r>
          </a:p>
          <a:p>
            <a:pPr eaLnBrk="1" hangingPunct="1"/>
            <a:endParaRPr lang="en-US" sz="1000" dirty="0" smtClean="0"/>
          </a:p>
          <a:p>
            <a:pPr marL="342893" indent="-342893" defTabSz="914382" eaLnBrk="1" fontAlgn="auto" hangingPunct="1">
              <a:spcAft>
                <a:spcPts val="0"/>
              </a:spcAft>
              <a:buFontTx/>
              <a:buNone/>
              <a:defRPr/>
            </a:pPr>
            <a:r>
              <a:rPr lang="en-US" sz="2300" i="1" dirty="0" smtClean="0"/>
              <a:t>Pencils are for document coding, and may be used for Planning/Pre-writing Pages and Drafting </a:t>
            </a:r>
            <a:r>
              <a:rPr lang="en-US" sz="2300" i="1" dirty="0"/>
              <a:t>Pages</a:t>
            </a:r>
          </a:p>
          <a:p>
            <a:pPr marL="342893" indent="-342893" defTabSz="914382" eaLnBrk="1" fontAlgn="auto" hangingPunct="1">
              <a:spcAft>
                <a:spcPts val="0"/>
              </a:spcAft>
              <a:buFontTx/>
              <a:buNone/>
              <a:defRPr/>
            </a:pPr>
            <a:endParaRPr lang="en-US" sz="900" i="1" dirty="0" smtClean="0"/>
          </a:p>
          <a:p>
            <a:pPr marL="342893" indent="-342893" defTabSz="914382" eaLnBrk="1" fontAlgn="auto" hangingPunct="1">
              <a:spcAft>
                <a:spcPts val="0"/>
              </a:spcAft>
              <a:buFontTx/>
              <a:buNone/>
              <a:defRPr/>
            </a:pPr>
            <a:r>
              <a:rPr lang="en-US" sz="2300" i="1" dirty="0" smtClean="0"/>
              <a:t>Responses must be completed in </a:t>
            </a:r>
            <a:r>
              <a:rPr lang="en-US" sz="2300" b="1" i="1" u="sng" dirty="0" smtClean="0"/>
              <a:t>pen</a:t>
            </a:r>
            <a:r>
              <a:rPr lang="en-US" sz="2300" i="1" dirty="0" smtClean="0"/>
              <a:t> on pages 3 and 4 of the Answer Document</a:t>
            </a:r>
          </a:p>
          <a:p>
            <a:pPr marL="342893" indent="-342893" defTabSz="914382" eaLnBrk="1" fontAlgn="auto" hangingPunct="1">
              <a:spcAft>
                <a:spcPts val="0"/>
              </a:spcAft>
              <a:buFontTx/>
              <a:buNone/>
              <a:defRPr/>
            </a:pPr>
            <a:endParaRPr lang="en-US" sz="900" i="1" dirty="0"/>
          </a:p>
          <a:p>
            <a:pPr marL="342893" indent="-342893" defTabSz="914382" eaLnBrk="1" fontAlgn="auto" hangingPunct="1">
              <a:spcAft>
                <a:spcPts val="0"/>
              </a:spcAft>
              <a:buNone/>
              <a:defRPr/>
            </a:pPr>
            <a:r>
              <a:rPr lang="en-US" sz="2300" i="1" dirty="0"/>
              <a:t>There should be timing devices for timing the test administration and “Testing—Do Not Disturb” signs posted</a:t>
            </a:r>
            <a:r>
              <a:rPr lang="en-US" sz="2300" i="1" dirty="0" smtClean="0"/>
              <a:t>.</a:t>
            </a:r>
            <a:endParaRPr lang="en-US" sz="2300" i="1" dirty="0"/>
          </a:p>
        </p:txBody>
      </p:sp>
      <p:sp>
        <p:nvSpPr>
          <p:cNvPr id="4" name="TextBox 5"/>
          <p:cNvSpPr txBox="1">
            <a:spLocks noChangeArrowheads="1"/>
          </p:cNvSpPr>
          <p:nvPr/>
        </p:nvSpPr>
        <p:spPr bwMode="auto">
          <a:xfrm>
            <a:off x="5816600" y="1315243"/>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00B050"/>
                </a:solidFill>
              </a:rPr>
              <a:t>Packaged together</a:t>
            </a:r>
          </a:p>
        </p:txBody>
      </p:sp>
      <p:sp>
        <p:nvSpPr>
          <p:cNvPr id="5" name="Right Brace 4"/>
          <p:cNvSpPr/>
          <p:nvPr/>
        </p:nvSpPr>
        <p:spPr>
          <a:xfrm>
            <a:off x="4495800" y="990600"/>
            <a:ext cx="1295400" cy="1295400"/>
          </a:xfrm>
          <a:prstGeom prst="rightBrace">
            <a:avLst>
              <a:gd name="adj1" fmla="val 8333"/>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p:spPr>
        <p:txBody>
          <a:bodyPr/>
          <a:lstStyle/>
          <a:p>
            <a:pPr eaLnBrk="1" hangingPunct="1"/>
            <a:r>
              <a:rPr lang="en-US" sz="3200" dirty="0" smtClean="0">
                <a:latin typeface="Arial" charset="0"/>
              </a:rPr>
              <a:t>Grade 8 Writing Assessment Materials</a:t>
            </a:r>
            <a:endParaRPr lang="en-US" sz="3200" dirty="0" smtClean="0"/>
          </a:p>
        </p:txBody>
      </p:sp>
      <p:sp>
        <p:nvSpPr>
          <p:cNvPr id="21507" name="Content Placeholder 2"/>
          <p:cNvSpPr>
            <a:spLocks noGrp="1"/>
          </p:cNvSpPr>
          <p:nvPr>
            <p:ph idx="1"/>
          </p:nvPr>
        </p:nvSpPr>
        <p:spPr>
          <a:xfrm>
            <a:off x="304800" y="914400"/>
            <a:ext cx="8534400" cy="4602163"/>
          </a:xfrm>
        </p:spPr>
        <p:txBody>
          <a:bodyPr/>
          <a:lstStyle/>
          <a:p>
            <a:pPr eaLnBrk="1" hangingPunct="1"/>
            <a:r>
              <a:rPr lang="en-US" dirty="0" smtClean="0"/>
              <a:t>Classroom Answer Sheet Transmittal Forms. </a:t>
            </a:r>
          </a:p>
          <a:p>
            <a:pPr lvl="1" eaLnBrk="1" hangingPunct="1"/>
            <a:r>
              <a:rPr lang="en-US" dirty="0" smtClean="0"/>
              <a:t>Use of these are optional. Use only if class level reports are desired.</a:t>
            </a:r>
          </a:p>
          <a:p>
            <a:pPr eaLnBrk="1" hangingPunct="1"/>
            <a:r>
              <a:rPr lang="en-US" dirty="0" smtClean="0"/>
              <a:t>School Building Answer Document Transmittal Forms. </a:t>
            </a:r>
          </a:p>
          <a:p>
            <a:pPr lvl="1" eaLnBrk="1" hangingPunct="1"/>
            <a:r>
              <a:rPr lang="en-US" dirty="0" smtClean="0"/>
              <a:t>There should be a transmittal form for each school.</a:t>
            </a:r>
          </a:p>
          <a:p>
            <a:pPr lvl="1" eaLnBrk="1" hangingPunct="1"/>
            <a:r>
              <a:rPr lang="en-US" dirty="0" smtClean="0"/>
              <a:t>It is pre-coded with your system and school number. </a:t>
            </a:r>
          </a:p>
          <a:p>
            <a:pPr lvl="1" eaLnBrk="1" hangingPunct="1"/>
            <a:r>
              <a:rPr lang="en-US" dirty="0" smtClean="0"/>
              <a:t>Please verify that the code is correct. </a:t>
            </a:r>
          </a:p>
          <a:p>
            <a:pPr lvl="1" eaLnBrk="1" hangingPunct="1"/>
            <a:r>
              <a:rPr lang="en-US" dirty="0" smtClean="0"/>
              <a:t>Each School Coordinator should be provided a form with the correct school code.</a:t>
            </a:r>
          </a:p>
          <a:p>
            <a:pPr eaLnBrk="1" hangingPunct="1"/>
            <a:endParaRPr lang="en-US" sz="2800" dirty="0" smtClean="0"/>
          </a:p>
        </p:txBody>
      </p:sp>
    </p:spTree>
    <p:extLst>
      <p:ext uri="{BB962C8B-B14F-4D97-AF65-F5344CB8AC3E}">
        <p14:creationId xmlns:p14="http://schemas.microsoft.com/office/powerpoint/2010/main" val="2348223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700" y="0"/>
            <a:ext cx="3862299" cy="1295400"/>
          </a:xfrm>
        </p:spPr>
        <p:txBody>
          <a:bodyPr/>
          <a:lstStyle/>
          <a:p>
            <a:r>
              <a:rPr lang="en-US" sz="2800" dirty="0" smtClean="0"/>
              <a:t>School Building Answer Sheet Transmittal Form</a:t>
            </a:r>
            <a:endParaRPr lang="en-US" sz="2800" dirty="0"/>
          </a:p>
        </p:txBody>
      </p:sp>
      <p:sp>
        <p:nvSpPr>
          <p:cNvPr id="3" name="Content Placeholder 2"/>
          <p:cNvSpPr>
            <a:spLocks noGrp="1"/>
          </p:cNvSpPr>
          <p:nvPr>
            <p:ph idx="1"/>
          </p:nvPr>
        </p:nvSpPr>
        <p:spPr>
          <a:xfrm>
            <a:off x="5638800" y="1447800"/>
            <a:ext cx="3429000" cy="4191000"/>
          </a:xfrm>
        </p:spPr>
        <p:txBody>
          <a:bodyPr/>
          <a:lstStyle/>
          <a:p>
            <a:r>
              <a:rPr lang="en-US" sz="2000" dirty="0" smtClean="0"/>
              <a:t>Print information</a:t>
            </a:r>
          </a:p>
          <a:p>
            <a:r>
              <a:rPr lang="en-US" sz="2000" dirty="0" smtClean="0"/>
              <a:t>Bubble in building Name</a:t>
            </a:r>
          </a:p>
          <a:p>
            <a:r>
              <a:rPr lang="en-US" sz="2000" dirty="0" smtClean="0"/>
              <a:t>Bubble Assessment (8-Writing)</a:t>
            </a:r>
          </a:p>
          <a:p>
            <a:r>
              <a:rPr lang="en-US" sz="2000" dirty="0" smtClean="0"/>
              <a:t>Bubble “Jan” and “2014”</a:t>
            </a:r>
          </a:p>
          <a:p>
            <a:r>
              <a:rPr lang="en-US" sz="2000" dirty="0" smtClean="0"/>
              <a:t>Bubble number of answer documents sending in and paper banded to transmittal form (right justify)</a:t>
            </a:r>
          </a:p>
          <a:p>
            <a:r>
              <a:rPr lang="en-US" sz="2000" dirty="0" smtClean="0"/>
              <a:t>Bubble in System Code</a:t>
            </a:r>
          </a:p>
          <a:p>
            <a:r>
              <a:rPr lang="en-US" sz="2000" dirty="0" smtClean="0"/>
              <a:t>Bubble in School Code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4" y="0"/>
            <a:ext cx="52951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2057400" y="609600"/>
            <a:ext cx="3657598" cy="10158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1625462"/>
            <a:ext cx="3740284"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95602" y="2362200"/>
            <a:ext cx="2825882"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86719" y="2362200"/>
            <a:ext cx="1700720" cy="68580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429001" y="1905000"/>
            <a:ext cx="2258438" cy="114300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648200" y="2438400"/>
            <a:ext cx="1039240" cy="914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14402" y="4953000"/>
            <a:ext cx="4807082"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057400" y="5257800"/>
            <a:ext cx="3630040" cy="76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48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762000"/>
            <a:ext cx="4502150"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a:xfrm>
            <a:off x="533400" y="0"/>
            <a:ext cx="8077200" cy="762000"/>
          </a:xfrm>
        </p:spPr>
        <p:txBody>
          <a:bodyPr/>
          <a:lstStyle/>
          <a:p>
            <a:pPr eaLnBrk="1" hangingPunct="1"/>
            <a:r>
              <a:rPr lang="en-US" smtClean="0"/>
              <a:t>Using the Grade 8 Scoring Rubric:</a:t>
            </a:r>
            <a:endParaRPr lang="en-US" u="sng" smtClean="0"/>
          </a:p>
        </p:txBody>
      </p:sp>
      <p:sp>
        <p:nvSpPr>
          <p:cNvPr id="38916" name="Rectangle 3"/>
          <p:cNvSpPr>
            <a:spLocks noGrp="1" noChangeArrowheads="1"/>
          </p:cNvSpPr>
          <p:nvPr>
            <p:ph type="body" sz="half" idx="1"/>
          </p:nvPr>
        </p:nvSpPr>
        <p:spPr>
          <a:xfrm>
            <a:off x="152400" y="990600"/>
            <a:ext cx="3581400" cy="5135563"/>
          </a:xfrm>
        </p:spPr>
        <p:txBody>
          <a:bodyPr/>
          <a:lstStyle/>
          <a:p>
            <a:pPr algn="r" eaLnBrk="1" hangingPunct="1">
              <a:buFontTx/>
              <a:buNone/>
            </a:pPr>
            <a:r>
              <a:rPr lang="en-US" sz="2400" smtClean="0"/>
              <a:t>Domain Title and Overview</a:t>
            </a:r>
          </a:p>
          <a:p>
            <a:pPr algn="r" eaLnBrk="1" hangingPunct="1">
              <a:buClr>
                <a:schemeClr val="tx1"/>
              </a:buClr>
              <a:buFontTx/>
              <a:buNone/>
            </a:pPr>
            <a:endParaRPr lang="en-US" sz="2400" smtClean="0"/>
          </a:p>
          <a:p>
            <a:pPr algn="r" eaLnBrk="1" hangingPunct="1">
              <a:buClr>
                <a:schemeClr val="tx1"/>
              </a:buClr>
              <a:buFontTx/>
              <a:buNone/>
            </a:pPr>
            <a:r>
              <a:rPr lang="en-US" sz="2400" smtClean="0"/>
              <a:t>Domain Components</a:t>
            </a:r>
          </a:p>
          <a:p>
            <a:pPr algn="r" eaLnBrk="1" hangingPunct="1">
              <a:buClr>
                <a:schemeClr val="tx1"/>
              </a:buClr>
              <a:buFontTx/>
              <a:buNone/>
            </a:pPr>
            <a:endParaRPr lang="en-US" sz="2400" smtClean="0"/>
          </a:p>
          <a:p>
            <a:pPr algn="r" eaLnBrk="1" hangingPunct="1">
              <a:buClr>
                <a:schemeClr val="tx1"/>
              </a:buClr>
              <a:buFontTx/>
              <a:buNone/>
            </a:pPr>
            <a:r>
              <a:rPr lang="en-US" sz="2400" smtClean="0"/>
              <a:t>Level of Competence</a:t>
            </a:r>
          </a:p>
          <a:p>
            <a:pPr algn="r" eaLnBrk="1" hangingPunct="1">
              <a:buClr>
                <a:schemeClr val="tx1"/>
              </a:buClr>
              <a:buFontTx/>
              <a:buNone/>
            </a:pPr>
            <a:endParaRPr lang="en-US" sz="2400" smtClean="0"/>
          </a:p>
          <a:p>
            <a:pPr algn="r" eaLnBrk="1" hangingPunct="1">
              <a:buClr>
                <a:schemeClr val="tx1"/>
              </a:buClr>
              <a:buFontTx/>
              <a:buNone/>
            </a:pPr>
            <a:r>
              <a:rPr lang="en-US" sz="2400" smtClean="0"/>
              <a:t>Score Point Descriptions (1-5)</a:t>
            </a:r>
          </a:p>
        </p:txBody>
      </p:sp>
      <p:sp>
        <p:nvSpPr>
          <p:cNvPr id="38917" name="Line 34"/>
          <p:cNvSpPr>
            <a:spLocks noChangeShapeType="1"/>
          </p:cNvSpPr>
          <p:nvPr/>
        </p:nvSpPr>
        <p:spPr bwMode="auto">
          <a:xfrm>
            <a:off x="3733800" y="1219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8" name="Line 35"/>
          <p:cNvSpPr>
            <a:spLocks noChangeShapeType="1"/>
          </p:cNvSpPr>
          <p:nvPr/>
        </p:nvSpPr>
        <p:spPr bwMode="auto">
          <a:xfrm flipV="1">
            <a:off x="3657600" y="1524000"/>
            <a:ext cx="1143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9" name="Line 36"/>
          <p:cNvSpPr>
            <a:spLocks noChangeShapeType="1"/>
          </p:cNvSpPr>
          <p:nvPr/>
        </p:nvSpPr>
        <p:spPr bwMode="auto">
          <a:xfrm flipV="1">
            <a:off x="3657600" y="1905000"/>
            <a:ext cx="1219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0" name="Line 37"/>
          <p:cNvSpPr>
            <a:spLocks noChangeShapeType="1"/>
          </p:cNvSpPr>
          <p:nvPr/>
        </p:nvSpPr>
        <p:spPr bwMode="auto">
          <a:xfrm flipV="1">
            <a:off x="3657600" y="2895600"/>
            <a:ext cx="1066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1" name="Line 38"/>
          <p:cNvSpPr>
            <a:spLocks noChangeShapeType="1"/>
          </p:cNvSpPr>
          <p:nvPr/>
        </p:nvSpPr>
        <p:spPr bwMode="auto">
          <a:xfrm flipV="1">
            <a:off x="3657600" y="2286000"/>
            <a:ext cx="1066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2" name="Line 39"/>
          <p:cNvSpPr>
            <a:spLocks noChangeShapeType="1"/>
          </p:cNvSpPr>
          <p:nvPr/>
        </p:nvSpPr>
        <p:spPr bwMode="auto">
          <a:xfrm flipV="1">
            <a:off x="3657600" y="3581400"/>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3" name="Line 40"/>
          <p:cNvSpPr>
            <a:spLocks noChangeShapeType="1"/>
          </p:cNvSpPr>
          <p:nvPr/>
        </p:nvSpPr>
        <p:spPr bwMode="auto">
          <a:xfrm>
            <a:off x="3657600" y="3810000"/>
            <a:ext cx="1066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4" name="Line 41"/>
          <p:cNvSpPr>
            <a:spLocks noChangeShapeType="1"/>
          </p:cNvSpPr>
          <p:nvPr/>
        </p:nvSpPr>
        <p:spPr bwMode="auto">
          <a:xfrm>
            <a:off x="3657600" y="3810000"/>
            <a:ext cx="1066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914400"/>
          </a:xfrm>
        </p:spPr>
        <p:txBody>
          <a:bodyPr/>
          <a:lstStyle/>
          <a:p>
            <a:pPr eaLnBrk="1" hangingPunct="1"/>
            <a:r>
              <a:rPr lang="en-US" smtClean="0"/>
              <a:t>Accommodations</a:t>
            </a:r>
          </a:p>
        </p:txBody>
      </p:sp>
      <p:sp>
        <p:nvSpPr>
          <p:cNvPr id="37891" name="Content Placeholder 2"/>
          <p:cNvSpPr>
            <a:spLocks noGrp="1"/>
          </p:cNvSpPr>
          <p:nvPr>
            <p:ph idx="1"/>
          </p:nvPr>
        </p:nvSpPr>
        <p:spPr>
          <a:xfrm>
            <a:off x="152400" y="838200"/>
            <a:ext cx="8763000" cy="4648200"/>
          </a:xfrm>
        </p:spPr>
        <p:txBody>
          <a:bodyPr/>
          <a:lstStyle/>
          <a:p>
            <a:pPr eaLnBrk="1" hangingPunct="1"/>
            <a:r>
              <a:rPr lang="en-US" sz="2300" dirty="0" smtClean="0"/>
              <a:t>Only approved accommodations listed in the Student Assessment Handbook (SAH) may be used.</a:t>
            </a:r>
          </a:p>
          <a:p>
            <a:pPr eaLnBrk="1" hangingPunct="1"/>
            <a:r>
              <a:rPr lang="en-US" sz="2300" dirty="0" smtClean="0"/>
              <a:t>There are no state-approved conditional accommodations.</a:t>
            </a:r>
          </a:p>
          <a:p>
            <a:pPr eaLnBrk="1" hangingPunct="1"/>
            <a:r>
              <a:rPr lang="en-US" sz="2300" dirty="0" smtClean="0"/>
              <a:t>If a student’s IEP, 504/IAP, or EL/TPC calls for an unapproved accommodation, please contact the Assessment and Accountability Division by calling the main number at (404) 656-2668 or submitting the form by fax at (404) 656-5976 for approval at least 6 weeks in advance.</a:t>
            </a:r>
          </a:p>
          <a:p>
            <a:pPr eaLnBrk="1" hangingPunct="1"/>
            <a:r>
              <a:rPr lang="en-US" sz="2300" dirty="0" smtClean="0"/>
              <a:t>Use of unapproved accommodations may result in an invalidation.</a:t>
            </a:r>
          </a:p>
          <a:p>
            <a:pPr eaLnBrk="1" hangingPunct="1"/>
            <a:r>
              <a:rPr lang="en-US" sz="2300" dirty="0" smtClean="0"/>
              <a:t>Types of accommodations must be coded on the answer document</a:t>
            </a:r>
          </a:p>
          <a:p>
            <a:pPr eaLnBrk="1" hangingPunct="1"/>
            <a:r>
              <a:rPr lang="en-US" sz="2300" dirty="0"/>
              <a:t>Watch for cases of unexpected injuries to dominant hands/wrists/arms.  Prepare in advance for students with existing injuries.</a:t>
            </a:r>
          </a:p>
          <a:p>
            <a:pPr eaLnBrk="1" hangingPunct="1"/>
            <a:endParaRPr lang="en-US" sz="2300" dirty="0" smtClean="0"/>
          </a:p>
          <a:p>
            <a:pPr eaLnBrk="1" hangingPunct="1"/>
            <a:endParaRPr lang="en-US" sz="2300" dirty="0" smtClean="0"/>
          </a:p>
          <a:p>
            <a:pPr eaLnBrk="1" hangingPunct="1"/>
            <a:endParaRPr lang="en-US" sz="23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8575"/>
            <a:ext cx="8229600" cy="1143000"/>
          </a:xfrm>
        </p:spPr>
        <p:txBody>
          <a:bodyPr/>
          <a:lstStyle/>
          <a:p>
            <a:pPr eaLnBrk="1" hangingPunct="1"/>
            <a:r>
              <a:rPr lang="en-US" smtClean="0"/>
              <a:t>Braille Availability</a:t>
            </a:r>
          </a:p>
        </p:txBody>
      </p:sp>
      <p:sp>
        <p:nvSpPr>
          <p:cNvPr id="23555" name="Content Placeholder 2"/>
          <p:cNvSpPr>
            <a:spLocks noGrp="1"/>
          </p:cNvSpPr>
          <p:nvPr>
            <p:ph idx="1"/>
          </p:nvPr>
        </p:nvSpPr>
        <p:spPr>
          <a:xfrm>
            <a:off x="304800" y="1219200"/>
            <a:ext cx="8458200" cy="3810000"/>
          </a:xfrm>
        </p:spPr>
        <p:txBody>
          <a:bodyPr/>
          <a:lstStyle/>
          <a:p>
            <a:pPr marL="0" indent="0" eaLnBrk="1" hangingPunct="1">
              <a:buFont typeface="Arial" charset="0"/>
              <a:buNone/>
            </a:pPr>
            <a:r>
              <a:rPr lang="en-US" sz="3600" dirty="0" smtClean="0"/>
              <a:t>Systems that require Braille testing materials should contact Jeremy </a:t>
            </a:r>
            <a:r>
              <a:rPr lang="en-US" sz="3600" dirty="0" err="1" smtClean="0"/>
              <a:t>Granade</a:t>
            </a:r>
            <a:r>
              <a:rPr lang="en-US" sz="3600" dirty="0" smtClean="0"/>
              <a:t> (888-392-8977 or </a:t>
            </a:r>
            <a:r>
              <a:rPr lang="en-US" sz="3600" dirty="0" smtClean="0">
                <a:hlinkClick r:id="rId2"/>
              </a:rPr>
              <a:t>jgranade@uga.edu</a:t>
            </a:r>
            <a:r>
              <a:rPr lang="en-US" sz="3600" dirty="0" smtClean="0"/>
              <a:t>) at the Georgia Center for Assessment by January 10, 2014.   If requested by January 10, 2014, delivery should occur no later than January 14, 2014.</a:t>
            </a:r>
          </a:p>
        </p:txBody>
      </p:sp>
      <p:sp>
        <p:nvSpPr>
          <p:cNvPr id="2355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1A51B2-6613-4B97-945C-CE2E597C72F8}"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0"/>
            <a:ext cx="8839200" cy="762000"/>
          </a:xfrm>
        </p:spPr>
        <p:txBody>
          <a:bodyPr/>
          <a:lstStyle/>
          <a:p>
            <a:pPr eaLnBrk="1" hangingPunct="1"/>
            <a:r>
              <a:rPr lang="en-US" dirty="0" smtClean="0"/>
              <a:t>Word Processor and Enlarged Copies</a:t>
            </a:r>
          </a:p>
        </p:txBody>
      </p:sp>
      <p:sp>
        <p:nvSpPr>
          <p:cNvPr id="29699" name="Rectangle 3"/>
          <p:cNvSpPr>
            <a:spLocks noGrp="1" noChangeArrowheads="1"/>
          </p:cNvSpPr>
          <p:nvPr>
            <p:ph idx="1"/>
          </p:nvPr>
        </p:nvSpPr>
        <p:spPr>
          <a:xfrm>
            <a:off x="228600" y="838200"/>
            <a:ext cx="8686800" cy="4953000"/>
          </a:xfrm>
        </p:spPr>
        <p:txBody>
          <a:bodyPr/>
          <a:lstStyle/>
          <a:p>
            <a:pPr eaLnBrk="1" hangingPunct="1">
              <a:lnSpc>
                <a:spcPct val="90000"/>
              </a:lnSpc>
            </a:pPr>
            <a:r>
              <a:rPr lang="en-US" sz="2800" dirty="0" smtClean="0"/>
              <a:t>A word processor is not allowed in grade 8 unless it is a part of the student’s IEP or 504/IAP </a:t>
            </a:r>
            <a:r>
              <a:rPr lang="en-US" sz="2800" b="1" u="sng" dirty="0" smtClean="0"/>
              <a:t>and</a:t>
            </a:r>
            <a:r>
              <a:rPr lang="en-US" sz="2800" dirty="0" smtClean="0"/>
              <a:t> is a part of the regular instructional program accommodations.  </a:t>
            </a:r>
          </a:p>
          <a:p>
            <a:pPr lvl="1" eaLnBrk="1" hangingPunct="1">
              <a:lnSpc>
                <a:spcPct val="90000"/>
              </a:lnSpc>
            </a:pPr>
            <a:r>
              <a:rPr lang="en-US" sz="2400" dirty="0" smtClean="0"/>
              <a:t>If a word processor is used, place the print out inside the answer document with the student’s GTID and form number in the upper right hand corner of the print out. </a:t>
            </a:r>
          </a:p>
          <a:p>
            <a:pPr eaLnBrk="1" hangingPunct="1">
              <a:lnSpc>
                <a:spcPct val="90000"/>
              </a:lnSpc>
            </a:pPr>
            <a:r>
              <a:rPr lang="en-US" sz="2800" dirty="0" smtClean="0"/>
              <a:t>System Test Coordinators may enlarge a copy of the writing topic for students requiring a large print version as prescribed in a student’s IEP or 504/IAP .  </a:t>
            </a:r>
          </a:p>
          <a:p>
            <a:pPr lvl="1" eaLnBrk="1" hangingPunct="1">
              <a:lnSpc>
                <a:spcPct val="90000"/>
              </a:lnSpc>
            </a:pPr>
            <a:r>
              <a:rPr lang="en-US" sz="2400" dirty="0" smtClean="0"/>
              <a:t>If pages 3 and 4 of the Answer Document is enlarged, please place the enlarged copy inside the answer document with the student’s GTID and form number in the upper right hand corner of the enlarged paper.</a:t>
            </a:r>
          </a:p>
          <a:p>
            <a:pPr eaLnBrk="1" hangingPunct="1">
              <a:lnSpc>
                <a:spcPct val="90000"/>
              </a:lnSpc>
              <a:buFont typeface="Arial" charset="0"/>
              <a:buNone/>
            </a:pPr>
            <a:endParaRPr lang="en-US" sz="2800" dirty="0" smtClean="0"/>
          </a:p>
          <a:p>
            <a:pPr eaLnBrk="1" hangingPunct="1">
              <a:lnSpc>
                <a:spcPct val="90000"/>
              </a:lnSpc>
              <a:buFontTx/>
              <a:buNone/>
            </a:pPr>
            <a:endParaRPr lang="en-US" sz="2800" dirty="0" smtClean="0"/>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pPr eaLnBrk="1" hangingPunct="1"/>
            <a:r>
              <a:rPr lang="en-US" smtClean="0"/>
              <a:t>Additional Resources</a:t>
            </a:r>
          </a:p>
        </p:txBody>
      </p:sp>
      <p:sp>
        <p:nvSpPr>
          <p:cNvPr id="10243" name="Content Placeholder 2"/>
          <p:cNvSpPr>
            <a:spLocks noGrp="1"/>
          </p:cNvSpPr>
          <p:nvPr>
            <p:ph idx="1"/>
          </p:nvPr>
        </p:nvSpPr>
        <p:spPr>
          <a:xfrm>
            <a:off x="228600" y="1447800"/>
            <a:ext cx="8686800" cy="4419600"/>
          </a:xfrm>
        </p:spPr>
        <p:txBody>
          <a:bodyPr/>
          <a:lstStyle/>
          <a:p>
            <a:pPr marL="0" indent="0">
              <a:buNone/>
              <a:defRPr/>
            </a:pPr>
            <a:r>
              <a:rPr lang="en-US" sz="2800" dirty="0" smtClean="0"/>
              <a:t>For Educators </a:t>
            </a:r>
            <a:r>
              <a:rPr lang="en-US" sz="2800" dirty="0"/>
              <a:t>webpage:  </a:t>
            </a:r>
            <a:r>
              <a:rPr lang="en-US" sz="1800" dirty="0">
                <a:hlinkClick r:id="rId2"/>
              </a:rPr>
              <a:t>http://</a:t>
            </a:r>
            <a:r>
              <a:rPr lang="en-US" sz="1800" dirty="0" smtClean="0">
                <a:hlinkClick r:id="rId2"/>
              </a:rPr>
              <a:t>www.gadoe.org/Curriculum-Instruction-and-Assessment/Assessment/Pages/Information-For-Educators.aspx</a:t>
            </a:r>
            <a:r>
              <a:rPr lang="en-US" sz="1800" dirty="0" smtClean="0"/>
              <a:t> </a:t>
            </a:r>
            <a:endParaRPr lang="en-US" sz="1800" dirty="0">
              <a:hlinkClick r:id="rId3" action="ppaction://hlinkfile"/>
            </a:endParaRPr>
          </a:p>
          <a:p>
            <a:pPr lvl="1">
              <a:defRPr/>
            </a:pPr>
            <a:endParaRPr lang="en-US" sz="2400" dirty="0" smtClean="0">
              <a:hlinkClick r:id="rId3" action="ppaction://hlinkfile"/>
            </a:endParaRPr>
          </a:p>
          <a:p>
            <a:pPr lvl="1">
              <a:defRPr/>
            </a:pPr>
            <a:r>
              <a:rPr lang="en-US" sz="2400" dirty="0" smtClean="0">
                <a:hlinkClick r:id="rId4"/>
              </a:rPr>
              <a:t>Testing Calendar 2013 - 2015 (Updated August 2013)</a:t>
            </a:r>
            <a:endParaRPr lang="en-US" sz="2400" dirty="0" smtClean="0"/>
          </a:p>
          <a:p>
            <a:pPr lvl="1">
              <a:defRPr/>
            </a:pPr>
            <a:r>
              <a:rPr lang="en-US" sz="2400" dirty="0" smtClean="0">
                <a:hlinkClick r:id="rId5"/>
              </a:rPr>
              <a:t>Student Assessment Handbook 2013-2014</a:t>
            </a:r>
            <a:endParaRPr lang="en-US" sz="2400" dirty="0" smtClean="0"/>
          </a:p>
          <a:p>
            <a:pPr lvl="1">
              <a:defRPr/>
            </a:pPr>
            <a:r>
              <a:rPr lang="en-US" sz="2400" dirty="0" smtClean="0">
                <a:hlinkClick r:id="rId6"/>
              </a:rPr>
              <a:t>Accommodations Manual (Updated September 2013) </a:t>
            </a:r>
            <a:endParaRPr lang="en-US" sz="2400" dirty="0" smtClean="0"/>
          </a:p>
          <a:p>
            <a:pPr marL="57150" indent="0">
              <a:buFont typeface="Arial" charset="0"/>
              <a:buNone/>
              <a:defRPr/>
            </a:pPr>
            <a:endParaRPr lang="en-US" sz="1400" dirty="0">
              <a:hlinkClick r:id="rId3" action="ppaction://hlinkfile"/>
            </a:endParaRPr>
          </a:p>
          <a:p>
            <a:pPr lvl="1">
              <a:defRPr/>
            </a:pPr>
            <a:endParaRPr lang="en-US" sz="2400" dirty="0" smtClean="0"/>
          </a:p>
          <a:p>
            <a:pPr lvl="1"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43000"/>
          </a:xfrm>
        </p:spPr>
        <p:txBody>
          <a:bodyPr/>
          <a:lstStyle/>
          <a:p>
            <a:pPr eaLnBrk="1" hangingPunct="1"/>
            <a:r>
              <a:rPr lang="en-US" smtClean="0"/>
              <a:t>Reminders</a:t>
            </a:r>
          </a:p>
        </p:txBody>
      </p:sp>
      <p:sp>
        <p:nvSpPr>
          <p:cNvPr id="28675" name="Content Placeholder 2"/>
          <p:cNvSpPr>
            <a:spLocks noGrp="1"/>
          </p:cNvSpPr>
          <p:nvPr>
            <p:ph idx="1"/>
          </p:nvPr>
        </p:nvSpPr>
        <p:spPr>
          <a:xfrm>
            <a:off x="457200" y="1295400"/>
            <a:ext cx="8229600" cy="4525963"/>
          </a:xfrm>
        </p:spPr>
        <p:txBody>
          <a:bodyPr/>
          <a:lstStyle/>
          <a:p>
            <a:pPr eaLnBrk="1" hangingPunct="1">
              <a:lnSpc>
                <a:spcPct val="90000"/>
              </a:lnSpc>
            </a:pPr>
            <a:r>
              <a:rPr lang="en-US" dirty="0" smtClean="0"/>
              <a:t>ALL responses must be written in </a:t>
            </a:r>
            <a:r>
              <a:rPr lang="en-US" b="1" dirty="0" smtClean="0"/>
              <a:t>English</a:t>
            </a:r>
            <a:r>
              <a:rPr lang="en-US" dirty="0" smtClean="0"/>
              <a:t>.</a:t>
            </a:r>
          </a:p>
          <a:p>
            <a:pPr eaLnBrk="1" hangingPunct="1">
              <a:lnSpc>
                <a:spcPct val="90000"/>
              </a:lnSpc>
              <a:buFontTx/>
              <a:buNone/>
            </a:pPr>
            <a:endParaRPr lang="en-US" dirty="0" smtClean="0"/>
          </a:p>
          <a:p>
            <a:pPr eaLnBrk="1" hangingPunct="1">
              <a:lnSpc>
                <a:spcPct val="90000"/>
              </a:lnSpc>
            </a:pPr>
            <a:r>
              <a:rPr lang="en-US" dirty="0" smtClean="0"/>
              <a:t>Prompts may be read aloud (only in English) if specified in the </a:t>
            </a:r>
            <a:r>
              <a:rPr lang="en-US" b="1" dirty="0" smtClean="0"/>
              <a:t>IEP, 504/IAP, or EL/TPC</a:t>
            </a:r>
            <a:r>
              <a:rPr lang="en-US" dirty="0" smtClean="0">
                <a:solidFill>
                  <a:srgbClr val="C00000"/>
                </a:solidFill>
              </a:rPr>
              <a:t> </a:t>
            </a:r>
            <a:r>
              <a:rPr lang="en-US" dirty="0" smtClean="0"/>
              <a:t>plan.</a:t>
            </a:r>
          </a:p>
          <a:p>
            <a:pPr eaLnBrk="1" hangingPunct="1">
              <a:lnSpc>
                <a:spcPct val="90000"/>
              </a:lnSpc>
              <a:buFontTx/>
              <a:buNone/>
            </a:pPr>
            <a:endParaRPr lang="en-US" dirty="0" smtClean="0"/>
          </a:p>
          <a:p>
            <a:pPr eaLnBrk="1" hangingPunct="1">
              <a:lnSpc>
                <a:spcPct val="90000"/>
              </a:lnSpc>
            </a:pPr>
            <a:r>
              <a:rPr lang="en-US" dirty="0" smtClean="0"/>
              <a:t>Examiners may read or clarify </a:t>
            </a:r>
            <a:r>
              <a:rPr lang="en-US" b="1" dirty="0" smtClean="0"/>
              <a:t>directions</a:t>
            </a:r>
            <a:r>
              <a:rPr lang="en-US" dirty="0" smtClean="0"/>
              <a:t>.  They may </a:t>
            </a:r>
            <a:r>
              <a:rPr lang="en-US" b="1" dirty="0" smtClean="0"/>
              <a:t>NOT</a:t>
            </a:r>
            <a:r>
              <a:rPr lang="en-US" dirty="0" smtClean="0"/>
              <a:t> clarify the prompt.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152400"/>
            <a:ext cx="8229600" cy="1143000"/>
          </a:xfrm>
        </p:spPr>
        <p:txBody>
          <a:bodyPr/>
          <a:lstStyle/>
          <a:p>
            <a:pPr eaLnBrk="1" hangingPunct="1"/>
            <a:r>
              <a:rPr lang="en-US" dirty="0" smtClean="0"/>
              <a:t>Irregularities (IR)</a:t>
            </a:r>
          </a:p>
        </p:txBody>
      </p:sp>
      <p:sp>
        <p:nvSpPr>
          <p:cNvPr id="39939" name="Content Placeholder 2"/>
          <p:cNvSpPr>
            <a:spLocks noGrp="1"/>
          </p:cNvSpPr>
          <p:nvPr>
            <p:ph idx="1"/>
          </p:nvPr>
        </p:nvSpPr>
        <p:spPr>
          <a:xfrm>
            <a:off x="381000" y="1066800"/>
            <a:ext cx="8229600" cy="4348163"/>
          </a:xfrm>
        </p:spPr>
        <p:txBody>
          <a:bodyPr/>
          <a:lstStyle/>
          <a:p>
            <a:pPr eaLnBrk="1" hangingPunct="1">
              <a:buFontTx/>
              <a:buNone/>
            </a:pPr>
            <a:r>
              <a:rPr lang="en-US" sz="2800" dirty="0" smtClean="0"/>
              <a:t>Events and circumstances that depart from standardized testing procedures are </a:t>
            </a:r>
            <a:r>
              <a:rPr lang="en-US" sz="2800" i="1" u="sng" dirty="0" smtClean="0"/>
              <a:t>irregularities</a:t>
            </a:r>
            <a:r>
              <a:rPr lang="en-US" sz="2800" i="1" dirty="0" smtClean="0"/>
              <a:t>. </a:t>
            </a:r>
          </a:p>
          <a:p>
            <a:pPr eaLnBrk="1" hangingPunct="1">
              <a:buFontTx/>
              <a:buNone/>
            </a:pPr>
            <a:endParaRPr lang="en-US" sz="2800" i="1" dirty="0" smtClean="0"/>
          </a:p>
          <a:p>
            <a:pPr eaLnBrk="1" hangingPunct="1">
              <a:buFontTx/>
              <a:buNone/>
            </a:pPr>
            <a:r>
              <a:rPr lang="en-US" sz="2800" dirty="0" smtClean="0"/>
              <a:t>They may have an impact on student performance that is not possible to define.  </a:t>
            </a:r>
          </a:p>
          <a:p>
            <a:pPr eaLnBrk="1" hangingPunct="1">
              <a:buFontTx/>
              <a:buNone/>
            </a:pPr>
            <a:endParaRPr lang="en-US" sz="2800" dirty="0" smtClean="0"/>
          </a:p>
          <a:p>
            <a:pPr eaLnBrk="1" hangingPunct="1">
              <a:buFontTx/>
              <a:buNone/>
            </a:pPr>
            <a:r>
              <a:rPr lang="en-US" sz="2800" dirty="0" smtClean="0"/>
              <a:t>They are reported and student scores flagged simply to say, “There is something different about the conditions under which this score was obtained</a:t>
            </a:r>
            <a:r>
              <a:rPr lang="en-US" sz="2800" i="1" dirty="0" smtClean="0"/>
              <a:t>. </a:t>
            </a:r>
            <a:r>
              <a:rPr lang="en-US" sz="2800" dirty="0" smtClean="0"/>
              <a:t> Use caution in interpreting the score.”</a:t>
            </a:r>
            <a:endParaRPr lang="en-US" sz="2800" i="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914400"/>
          </a:xfrm>
        </p:spPr>
        <p:txBody>
          <a:bodyPr/>
          <a:lstStyle/>
          <a:p>
            <a:pPr eaLnBrk="1" hangingPunct="1"/>
            <a:r>
              <a:rPr lang="en-US" dirty="0" smtClean="0"/>
              <a:t>Some Examples of Irregularities</a:t>
            </a:r>
          </a:p>
        </p:txBody>
      </p:sp>
      <p:sp>
        <p:nvSpPr>
          <p:cNvPr id="3" name="Content Placeholder 2"/>
          <p:cNvSpPr>
            <a:spLocks noGrp="1"/>
          </p:cNvSpPr>
          <p:nvPr>
            <p:ph idx="1"/>
          </p:nvPr>
        </p:nvSpPr>
        <p:spPr>
          <a:xfrm>
            <a:off x="228600" y="914400"/>
            <a:ext cx="8763000" cy="4800600"/>
          </a:xfrm>
        </p:spPr>
        <p:txBody>
          <a:bodyPr rtlCol="0">
            <a:normAutofit fontScale="70000" lnSpcReduction="20000"/>
          </a:bodyPr>
          <a:lstStyle/>
          <a:p>
            <a:pPr marL="342893" indent="-342893" defTabSz="914382" eaLnBrk="1" fontAlgn="auto" hangingPunct="1">
              <a:spcAft>
                <a:spcPts val="0"/>
              </a:spcAft>
              <a:buFontTx/>
              <a:buNone/>
              <a:defRPr/>
            </a:pPr>
            <a:r>
              <a:rPr lang="en-US" dirty="0" smtClean="0"/>
              <a:t>Irregularities in Security:</a:t>
            </a:r>
          </a:p>
          <a:p>
            <a:pPr marL="342893" indent="-342893" defTabSz="914382" eaLnBrk="1" fontAlgn="auto" hangingPunct="1">
              <a:spcAft>
                <a:spcPts val="0"/>
              </a:spcAft>
              <a:buFontTx/>
              <a:buNone/>
              <a:defRPr/>
            </a:pPr>
            <a:endParaRPr lang="en-US" dirty="0" smtClean="0"/>
          </a:p>
          <a:p>
            <a:r>
              <a:rPr lang="en-US" dirty="0" smtClean="0"/>
              <a:t>Examinee </a:t>
            </a:r>
            <a:r>
              <a:rPr lang="en-US" dirty="0"/>
              <a:t>was given access to test questions or prompts prior to testing. </a:t>
            </a:r>
          </a:p>
          <a:p>
            <a:r>
              <a:rPr lang="en-US" dirty="0" smtClean="0"/>
              <a:t>Test </a:t>
            </a:r>
            <a:r>
              <a:rPr lang="en-US" dirty="0"/>
              <a:t>Examiner or other personnel copied or reproduced and distributed secure test materials. </a:t>
            </a:r>
          </a:p>
          <a:p>
            <a:r>
              <a:rPr lang="en-US" dirty="0" smtClean="0"/>
              <a:t>Test </a:t>
            </a:r>
            <a:r>
              <a:rPr lang="en-US" dirty="0"/>
              <a:t>Examiner or other personnel coached examinee(s) during testing. </a:t>
            </a:r>
          </a:p>
          <a:p>
            <a:r>
              <a:rPr lang="en-US" dirty="0" smtClean="0"/>
              <a:t>Test </a:t>
            </a:r>
            <a:r>
              <a:rPr lang="en-US" dirty="0"/>
              <a:t>Examiner or other personnel altered or interfered with examinee’s responses in some way. </a:t>
            </a:r>
          </a:p>
          <a:p>
            <a:r>
              <a:rPr lang="en-US" dirty="0" smtClean="0"/>
              <a:t>Test </a:t>
            </a:r>
            <a:r>
              <a:rPr lang="en-US" dirty="0"/>
              <a:t>Examiner or other personnel made responses available to the examinee. </a:t>
            </a:r>
          </a:p>
          <a:p>
            <a:r>
              <a:rPr lang="en-US" dirty="0" smtClean="0"/>
              <a:t>Test </a:t>
            </a:r>
            <a:r>
              <a:rPr lang="en-US" dirty="0"/>
              <a:t>Examiner or other personnel failed to follow regulations and/or procedures for test security. </a:t>
            </a:r>
          </a:p>
          <a:p>
            <a:r>
              <a:rPr lang="en-US" dirty="0" smtClean="0"/>
              <a:t>Test </a:t>
            </a:r>
            <a:r>
              <a:rPr lang="en-US" dirty="0"/>
              <a:t>Examiner or other personnel used or handled the test materials for a purpose other than test administration (i.e. teacher takes a test home to review; teacher/administrator reads a test booklet after school, etc.) </a:t>
            </a:r>
          </a:p>
          <a:p>
            <a:endParaRPr lang="en-US" dirty="0"/>
          </a:p>
          <a:p>
            <a:pPr marL="342893" indent="-342893" defTabSz="914382" eaLnBrk="1" fontAlgn="auto" hangingPunct="1">
              <a:spcAft>
                <a:spcPts val="0"/>
              </a:spcAft>
              <a:buFont typeface="Arial" pitchFamily="34" charset="0"/>
              <a:buChar char="•"/>
              <a:defRPr/>
            </a:pPr>
            <a:endParaRPr lang="en-US" i="1" dirty="0" smtClean="0"/>
          </a:p>
          <a:p>
            <a:endParaRPr lang="en-US" dirty="0"/>
          </a:p>
          <a:p>
            <a:pPr marL="342893" indent="-342893" defTabSz="914382"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76200"/>
            <a:ext cx="8229600" cy="914400"/>
          </a:xfrm>
        </p:spPr>
        <p:txBody>
          <a:bodyPr/>
          <a:lstStyle/>
          <a:p>
            <a:pPr eaLnBrk="1" hangingPunct="1"/>
            <a:r>
              <a:rPr lang="en-US" dirty="0" smtClean="0"/>
              <a:t>Some Examples of Irregularities</a:t>
            </a:r>
          </a:p>
        </p:txBody>
      </p:sp>
      <p:sp>
        <p:nvSpPr>
          <p:cNvPr id="3" name="Content Placeholder 2"/>
          <p:cNvSpPr>
            <a:spLocks noGrp="1"/>
          </p:cNvSpPr>
          <p:nvPr>
            <p:ph idx="1"/>
          </p:nvPr>
        </p:nvSpPr>
        <p:spPr>
          <a:xfrm>
            <a:off x="228600" y="914400"/>
            <a:ext cx="8763000" cy="4800600"/>
          </a:xfrm>
        </p:spPr>
        <p:txBody>
          <a:bodyPr rtlCol="0">
            <a:normAutofit fontScale="85000" lnSpcReduction="20000"/>
          </a:bodyPr>
          <a:lstStyle/>
          <a:p>
            <a:pPr marL="342893" indent="-342893" defTabSz="914382" eaLnBrk="1" fontAlgn="auto" hangingPunct="1">
              <a:spcAft>
                <a:spcPts val="0"/>
              </a:spcAft>
              <a:buFontTx/>
              <a:buNone/>
              <a:defRPr/>
            </a:pPr>
            <a:r>
              <a:rPr lang="en-US" dirty="0" smtClean="0"/>
              <a:t>Irregularities in Test Administration:</a:t>
            </a:r>
          </a:p>
          <a:p>
            <a:pPr marL="342893" indent="-342893" defTabSz="914382" eaLnBrk="1" fontAlgn="auto" hangingPunct="1">
              <a:spcAft>
                <a:spcPts val="0"/>
              </a:spcAft>
              <a:buFontTx/>
              <a:buNone/>
              <a:defRPr/>
            </a:pPr>
            <a:endParaRPr lang="en-US" dirty="0" smtClean="0"/>
          </a:p>
          <a:p>
            <a:r>
              <a:rPr lang="en-US" dirty="0"/>
              <a:t>Test Examiner or other personnel failed to follow administration directions for the test. </a:t>
            </a:r>
          </a:p>
          <a:p>
            <a:r>
              <a:rPr lang="en-US" dirty="0"/>
              <a:t>Examinee’s test booklet, answer sheets, or portfolio entries (for GAA) became lost. </a:t>
            </a:r>
          </a:p>
          <a:p>
            <a:r>
              <a:rPr lang="en-US" dirty="0"/>
              <a:t>Teaching aids are displayed in the testing environment (i.e. a bulletin board containing instructional materials) during testing. </a:t>
            </a:r>
          </a:p>
          <a:p>
            <a:r>
              <a:rPr lang="en-US" dirty="0"/>
              <a:t>Test Examiner fails to provide an examinee with a documented accommodation or with an accommodation that is not documented and therefore is not appropriate. </a:t>
            </a:r>
          </a:p>
          <a:p>
            <a:endParaRPr lang="en-US" dirty="0"/>
          </a:p>
          <a:p>
            <a:pPr marL="342893" indent="-342893" defTabSz="914382"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288060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smtClean="0"/>
              <a:t>Invalidations (INV) </a:t>
            </a:r>
          </a:p>
        </p:txBody>
      </p:sp>
      <p:sp>
        <p:nvSpPr>
          <p:cNvPr id="41987" name="Content Placeholder 2"/>
          <p:cNvSpPr>
            <a:spLocks noGrp="1"/>
          </p:cNvSpPr>
          <p:nvPr>
            <p:ph idx="1"/>
          </p:nvPr>
        </p:nvSpPr>
        <p:spPr>
          <a:xfrm>
            <a:off x="152400" y="1219200"/>
            <a:ext cx="8763000" cy="4348163"/>
          </a:xfrm>
        </p:spPr>
        <p:txBody>
          <a:bodyPr/>
          <a:lstStyle/>
          <a:p>
            <a:pPr marL="0" indent="0" eaLnBrk="1" hangingPunct="1">
              <a:spcBef>
                <a:spcPct val="0"/>
              </a:spcBef>
              <a:buFontTx/>
              <a:buNone/>
            </a:pPr>
            <a:r>
              <a:rPr lang="en-US" sz="2800" dirty="0" smtClean="0"/>
              <a:t>Irregularities that significantly affect student performances or compromise the integrity of the testing may result in invalidation of student scores. </a:t>
            </a:r>
          </a:p>
          <a:p>
            <a:pPr marL="0" indent="0" eaLnBrk="1" hangingPunct="1">
              <a:spcBef>
                <a:spcPct val="0"/>
              </a:spcBef>
              <a:buFontTx/>
              <a:buNone/>
            </a:pPr>
            <a:endParaRPr lang="en-US" sz="2800" dirty="0" smtClean="0"/>
          </a:p>
          <a:p>
            <a:pPr marL="0" indent="0" eaLnBrk="1" hangingPunct="1">
              <a:spcBef>
                <a:spcPct val="0"/>
              </a:spcBef>
              <a:buFontTx/>
              <a:buNone/>
            </a:pPr>
            <a:r>
              <a:rPr lang="en-US" sz="2800" dirty="0" smtClean="0"/>
              <a:t>Cheating, altering responses, or disclosing content early are examples of irregularities resulting in invalidations. </a:t>
            </a:r>
          </a:p>
          <a:p>
            <a:pPr marL="0" indent="0" eaLnBrk="1" hangingPunct="1">
              <a:spcBef>
                <a:spcPct val="0"/>
              </a:spcBef>
              <a:buFontTx/>
              <a:buNone/>
            </a:pPr>
            <a:endParaRPr lang="en-US" sz="2800" dirty="0"/>
          </a:p>
          <a:p>
            <a:pPr eaLnBrk="1" hangingPunct="1"/>
            <a:r>
              <a:rPr lang="en-US" sz="2800" b="1" dirty="0" smtClean="0">
                <a:solidFill>
                  <a:srgbClr val="FF0000"/>
                </a:solidFill>
              </a:rPr>
              <a:t>New</a:t>
            </a:r>
            <a:r>
              <a:rPr lang="en-US" sz="2800" b="1" dirty="0" smtClean="0"/>
              <a:t> wording in the Examiner’s Manual </a:t>
            </a:r>
            <a:r>
              <a:rPr lang="en-US" sz="1400" dirty="0" smtClean="0"/>
              <a:t>(</a:t>
            </a:r>
            <a:r>
              <a:rPr lang="en-US" sz="1400" dirty="0" smtClean="0">
                <a:solidFill>
                  <a:srgbClr val="FF0000"/>
                </a:solidFill>
              </a:rPr>
              <a:t>page </a:t>
            </a:r>
            <a:r>
              <a:rPr lang="en-US" sz="1400" dirty="0" smtClean="0">
                <a:solidFill>
                  <a:srgbClr val="FF0000"/>
                </a:solidFill>
              </a:rPr>
              <a:t>13</a:t>
            </a:r>
            <a:r>
              <a:rPr lang="en-US" sz="1400" dirty="0" smtClean="0"/>
              <a:t>)</a:t>
            </a:r>
            <a:endParaRPr lang="en-US" sz="1400" dirty="0" smtClean="0"/>
          </a:p>
          <a:p>
            <a:pPr lvl="1" eaLnBrk="1" hangingPunct="1"/>
            <a:r>
              <a:rPr lang="en-US" sz="2000" i="1" dirty="0" smtClean="0"/>
              <a:t>The use, or intended use, of an electronic device to photograph, post, retain, or share information/images from any portion of a secure writing prompt and/or answer document will result in invalidation.</a:t>
            </a:r>
            <a:endParaRPr lang="en-US" sz="2000" dirty="0" smtClean="0"/>
          </a:p>
          <a:p>
            <a:pPr marL="0" indent="0" eaLnBrk="1" hangingPunct="1">
              <a:spcBef>
                <a:spcPct val="0"/>
              </a:spcBef>
              <a:buFontTx/>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rtlCol="0">
            <a:normAutofit fontScale="90000"/>
          </a:bodyPr>
          <a:lstStyle/>
          <a:p>
            <a:pPr defTabSz="914382" eaLnBrk="1" fontAlgn="auto" hangingPunct="1">
              <a:spcAft>
                <a:spcPts val="0"/>
              </a:spcAft>
              <a:defRPr/>
            </a:pPr>
            <a:r>
              <a:rPr lang="en-US" dirty="0" smtClean="0"/>
              <a:t>Reporting Irregularities and Invalidations </a:t>
            </a:r>
          </a:p>
        </p:txBody>
      </p:sp>
      <p:sp>
        <p:nvSpPr>
          <p:cNvPr id="43011" name="Content Placeholder 2"/>
          <p:cNvSpPr>
            <a:spLocks noGrp="1"/>
          </p:cNvSpPr>
          <p:nvPr>
            <p:ph idx="1"/>
          </p:nvPr>
        </p:nvSpPr>
        <p:spPr>
          <a:xfrm>
            <a:off x="228600" y="1447800"/>
            <a:ext cx="8686800" cy="4348163"/>
          </a:xfrm>
        </p:spPr>
        <p:txBody>
          <a:bodyPr/>
          <a:lstStyle/>
          <a:p>
            <a:pPr marL="0" eaLnBrk="1" hangingPunct="1">
              <a:spcBef>
                <a:spcPct val="0"/>
              </a:spcBef>
              <a:buFont typeface="Arial" charset="0"/>
              <a:buNone/>
            </a:pPr>
            <a:r>
              <a:rPr lang="en-US" dirty="0" smtClean="0"/>
              <a:t>Irregularities </a:t>
            </a:r>
            <a:r>
              <a:rPr lang="en-US" b="1" dirty="0" smtClean="0"/>
              <a:t>MUST</a:t>
            </a:r>
            <a:r>
              <a:rPr lang="en-US" dirty="0" smtClean="0"/>
              <a:t> be handled and reported </a:t>
            </a:r>
            <a:r>
              <a:rPr lang="en-US" b="1" dirty="0" smtClean="0"/>
              <a:t>promptly</a:t>
            </a:r>
            <a:r>
              <a:rPr lang="en-US" dirty="0" smtClean="0"/>
              <a:t>. </a:t>
            </a:r>
          </a:p>
          <a:p>
            <a:pPr marL="0" eaLnBrk="1" hangingPunct="1">
              <a:spcBef>
                <a:spcPct val="0"/>
              </a:spcBef>
              <a:buFont typeface="Arial" charset="0"/>
              <a:buNone/>
            </a:pPr>
            <a:endParaRPr lang="en-US" dirty="0" smtClean="0"/>
          </a:p>
          <a:p>
            <a:pPr lvl="1" eaLnBrk="1" hangingPunct="1">
              <a:buFont typeface="Courier New" pitchFamily="49" charset="0"/>
              <a:buChar char="o"/>
            </a:pPr>
            <a:r>
              <a:rPr lang="en-US" i="1" dirty="0" smtClean="0"/>
              <a:t>wrong topic of the test used</a:t>
            </a:r>
          </a:p>
          <a:p>
            <a:pPr lvl="1" eaLnBrk="1" hangingPunct="1">
              <a:buFont typeface="Courier New" pitchFamily="49" charset="0"/>
              <a:buChar char="o"/>
            </a:pPr>
            <a:r>
              <a:rPr lang="en-US" i="1" dirty="0" smtClean="0"/>
              <a:t>wrong accommodations </a:t>
            </a:r>
          </a:p>
          <a:p>
            <a:pPr lvl="1" eaLnBrk="1" hangingPunct="1">
              <a:buFont typeface="Courier New" pitchFamily="49" charset="0"/>
              <a:buChar char="o"/>
            </a:pPr>
            <a:r>
              <a:rPr lang="en-US" i="1" dirty="0" smtClean="0"/>
              <a:t>cheating </a:t>
            </a:r>
          </a:p>
          <a:p>
            <a:pPr lvl="1" eaLnBrk="1" hangingPunct="1">
              <a:buFont typeface="Courier New" pitchFamily="49" charset="0"/>
              <a:buChar char="o"/>
            </a:pPr>
            <a:r>
              <a:rPr lang="en-US" i="1" dirty="0" smtClean="0"/>
              <a:t>etc.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1771"/>
            <a:ext cx="8229600" cy="1143000"/>
          </a:xfrm>
        </p:spPr>
        <p:txBody>
          <a:bodyPr/>
          <a:lstStyle/>
          <a:p>
            <a:pPr eaLnBrk="1" hangingPunct="1"/>
            <a:r>
              <a:rPr lang="en-US" sz="4000" dirty="0" smtClean="0"/>
              <a:t>Reporting Irregularities and Invalidations </a:t>
            </a:r>
          </a:p>
        </p:txBody>
      </p:sp>
      <p:sp>
        <p:nvSpPr>
          <p:cNvPr id="35843" name="Content Placeholder 2"/>
          <p:cNvSpPr>
            <a:spLocks noGrp="1"/>
          </p:cNvSpPr>
          <p:nvPr>
            <p:ph idx="1"/>
          </p:nvPr>
        </p:nvSpPr>
        <p:spPr>
          <a:xfrm>
            <a:off x="457200" y="1447800"/>
            <a:ext cx="8458200" cy="4525963"/>
          </a:xfrm>
        </p:spPr>
        <p:txBody>
          <a:bodyPr/>
          <a:lstStyle/>
          <a:p>
            <a:pPr marL="0" indent="0" eaLnBrk="1" hangingPunct="1">
              <a:buNone/>
            </a:pPr>
            <a:r>
              <a:rPr lang="en-US" sz="2800" dirty="0" smtClean="0"/>
              <a:t>Procedures for reporting are in the </a:t>
            </a:r>
            <a:r>
              <a:rPr lang="en-US" sz="2800" i="1" dirty="0" smtClean="0"/>
              <a:t>Student Assessment Handbook.</a:t>
            </a:r>
          </a:p>
          <a:p>
            <a:pPr lvl="1" eaLnBrk="1" hangingPunct="1">
              <a:buFont typeface="Arial" pitchFamily="34" charset="0"/>
              <a:buChar char="•"/>
            </a:pPr>
            <a:r>
              <a:rPr lang="en-US" i="1" dirty="0" smtClean="0"/>
              <a:t>Examiner provides full report to school coordinator</a:t>
            </a:r>
          </a:p>
          <a:p>
            <a:pPr lvl="1" eaLnBrk="1" hangingPunct="1">
              <a:buFont typeface="Arial" pitchFamily="34" charset="0"/>
              <a:buChar char="•"/>
            </a:pPr>
            <a:r>
              <a:rPr lang="en-US" i="1" dirty="0" smtClean="0"/>
              <a:t>School Coordinator reports to System Coordinator</a:t>
            </a:r>
          </a:p>
          <a:p>
            <a:pPr lvl="1" eaLnBrk="1" hangingPunct="1">
              <a:buFont typeface="Arial" pitchFamily="34" charset="0"/>
              <a:buChar char="•"/>
            </a:pPr>
            <a:r>
              <a:rPr lang="en-US" i="1" dirty="0" smtClean="0"/>
              <a:t>System Coordinator contacts GaDOE </a:t>
            </a:r>
          </a:p>
          <a:p>
            <a:pPr lvl="1" eaLnBrk="1" hangingPunct="1">
              <a:buFont typeface="Arial" pitchFamily="34" charset="0"/>
              <a:buChar char="•"/>
            </a:pPr>
            <a:r>
              <a:rPr lang="en-US" i="1" dirty="0" smtClean="0"/>
              <a:t>Coding is decided</a:t>
            </a:r>
          </a:p>
          <a:p>
            <a:pPr lvl="1" eaLnBrk="1" hangingPunct="1">
              <a:buFont typeface="Arial" pitchFamily="34" charset="0"/>
              <a:buChar char="•"/>
            </a:pPr>
            <a:r>
              <a:rPr lang="en-US" i="1" dirty="0" smtClean="0">
                <a:solidFill>
                  <a:srgbClr val="B60DF9"/>
                </a:solidFill>
              </a:rPr>
              <a:t>Codes for IR and IV will be different</a:t>
            </a:r>
          </a:p>
          <a:p>
            <a:pPr lvl="1" eaLnBrk="1" hangingPunct="1">
              <a:buFont typeface="Arial" pitchFamily="34" charset="0"/>
              <a:buChar char="•"/>
            </a:pPr>
            <a:r>
              <a:rPr lang="en-US" i="1" dirty="0" smtClean="0"/>
              <a:t>STC reports in the MyGaDOE portal (include statements)</a:t>
            </a:r>
          </a:p>
          <a:p>
            <a:pPr eaLnBrk="1" hangingPunct="1">
              <a:buFont typeface="Courier New" pitchFamily="49" charset="0"/>
              <a:buChar char="o"/>
            </a:pPr>
            <a:endParaRPr lang="en-US" b="1" i="1" dirty="0" smtClean="0"/>
          </a:p>
          <a:p>
            <a:pPr lvl="1" eaLnBrk="1" hangingPunct="1">
              <a:buFont typeface="Arial" charset="0"/>
              <a:buNone/>
            </a:pPr>
            <a:endParaRPr lang="en-US" b="1" i="1" dirty="0" smtClean="0"/>
          </a:p>
          <a:p>
            <a:pPr eaLnBrk="1" hangingPunct="1"/>
            <a:endParaRPr lang="en-US" dirty="0" smtClean="0"/>
          </a:p>
        </p:txBody>
      </p:sp>
      <p:sp>
        <p:nvSpPr>
          <p:cNvPr id="5" name="Slide Number Placeholder 4"/>
          <p:cNvSpPr>
            <a:spLocks noGrp="1"/>
          </p:cNvSpPr>
          <p:nvPr>
            <p:ph type="sldNum" sz="quarter" idx="4294967295"/>
          </p:nvPr>
        </p:nvSpPr>
        <p:spPr>
          <a:xfrm>
            <a:off x="6705600" y="6356350"/>
            <a:ext cx="838200" cy="365125"/>
          </a:xfrm>
        </p:spPr>
        <p:txBody>
          <a:bodyPr/>
          <a:lstStyle/>
          <a:p>
            <a:pPr>
              <a:defRPr/>
            </a:pPr>
            <a:fld id="{55CDBA79-C1AB-472B-B283-C70B4EF28DA0}" type="slidenum">
              <a:rPr lang="en-US" smtClean="0"/>
              <a:pPr>
                <a:defRPr/>
              </a:pPr>
              <a:t>36</a:t>
            </a:fld>
            <a:endParaRPr lang="en-US" dirty="0"/>
          </a:p>
        </p:txBody>
      </p:sp>
    </p:spTree>
    <p:extLst>
      <p:ext uri="{BB962C8B-B14F-4D97-AF65-F5344CB8AC3E}">
        <p14:creationId xmlns:p14="http://schemas.microsoft.com/office/powerpoint/2010/main" val="220779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838200" y="6221279"/>
            <a:ext cx="1676400" cy="5143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2657"/>
            <a:ext cx="9144000" cy="914400"/>
          </a:xfrm>
        </p:spPr>
        <p:txBody>
          <a:bodyPr/>
          <a:lstStyle/>
          <a:p>
            <a:r>
              <a:rPr lang="en-US" dirty="0" smtClean="0"/>
              <a:t>Entering IRs into the MyGaDOE Portal</a:t>
            </a:r>
            <a:endParaRPr lang="en-US" dirty="0"/>
          </a:p>
        </p:txBody>
      </p:sp>
      <p:sp>
        <p:nvSpPr>
          <p:cNvPr id="3" name="Content Placeholder 2"/>
          <p:cNvSpPr>
            <a:spLocks noGrp="1"/>
          </p:cNvSpPr>
          <p:nvPr>
            <p:ph idx="1"/>
          </p:nvPr>
        </p:nvSpPr>
        <p:spPr>
          <a:xfrm>
            <a:off x="5626100" y="1142999"/>
            <a:ext cx="3162300" cy="1419225"/>
          </a:xfrm>
        </p:spPr>
        <p:txBody>
          <a:bodyPr/>
          <a:lstStyle/>
          <a:p>
            <a:pPr marL="0" indent="0">
              <a:buNone/>
            </a:pPr>
            <a:r>
              <a:rPr lang="en-US" sz="2000" dirty="0" smtClean="0"/>
              <a:t>In the MyGaDOE Portal, find the “Surveys” section and click on “More”</a:t>
            </a:r>
          </a:p>
          <a:p>
            <a:pPr marL="0" indent="0">
              <a:buNone/>
            </a:pPr>
            <a:endParaRPr lang="en-US" sz="800" dirty="0" smtClean="0"/>
          </a:p>
          <a:p>
            <a:pPr marL="0" indent="0" algn="ctr">
              <a:buNone/>
            </a:pPr>
            <a:r>
              <a:rPr lang="en-US" sz="1400" dirty="0">
                <a:hlinkClick r:id="rId2"/>
              </a:rPr>
              <a:t>https://</a:t>
            </a:r>
            <a:r>
              <a:rPr lang="en-US" sz="1400" dirty="0" smtClean="0">
                <a:hlinkClick r:id="rId2"/>
              </a:rPr>
              <a:t>portal.doe.k12.ga.us/login.aspx</a:t>
            </a:r>
            <a:r>
              <a:rPr lang="en-US" sz="1400" dirty="0" smtClean="0"/>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1339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8150"/>
            <a:ext cx="5511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48768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04800" y="28194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“View Summary” next to Testing Irregularity Form</a:t>
            </a:r>
            <a:endParaRPr lang="en-US" sz="2000" dirty="0"/>
          </a:p>
        </p:txBody>
      </p:sp>
      <p:sp>
        <p:nvSpPr>
          <p:cNvPr id="8" name="Content Placeholder 2"/>
          <p:cNvSpPr txBox="1">
            <a:spLocks/>
          </p:cNvSpPr>
          <p:nvPr/>
        </p:nvSpPr>
        <p:spPr bwMode="auto">
          <a:xfrm>
            <a:off x="5892800" y="4386262"/>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“Add New Record”</a:t>
            </a:r>
            <a:endParaRPr lang="en-US" sz="2000" dirty="0"/>
          </a:p>
        </p:txBody>
      </p:sp>
      <p:sp>
        <p:nvSpPr>
          <p:cNvPr id="10" name="Content Placeholder 2"/>
          <p:cNvSpPr txBox="1">
            <a:spLocks/>
          </p:cNvSpPr>
          <p:nvPr/>
        </p:nvSpPr>
        <p:spPr bwMode="auto">
          <a:xfrm>
            <a:off x="457200" y="5638800"/>
            <a:ext cx="1905000" cy="834891"/>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“Start”</a:t>
            </a:r>
            <a:endParaRPr lang="en-US" sz="2000"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470" y="5233987"/>
            <a:ext cx="6572930" cy="15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24401" y="2133600"/>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97135" y="6221279"/>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33799" y="4495800"/>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481387"/>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020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dirty="0"/>
              <a:t>Entering </a:t>
            </a:r>
            <a:r>
              <a:rPr lang="en-US" dirty="0" smtClean="0"/>
              <a:t>IRs into </a:t>
            </a:r>
            <a:r>
              <a:rPr lang="en-US" dirty="0"/>
              <a:t>the MyGaDOE Portal</a:t>
            </a:r>
          </a:p>
        </p:txBody>
      </p:sp>
      <p:sp>
        <p:nvSpPr>
          <p:cNvPr id="3" name="Content Placeholder 2"/>
          <p:cNvSpPr>
            <a:spLocks noGrp="1"/>
          </p:cNvSpPr>
          <p:nvPr>
            <p:ph idx="1"/>
          </p:nvPr>
        </p:nvSpPr>
        <p:spPr>
          <a:xfrm>
            <a:off x="3264693" y="5014913"/>
            <a:ext cx="3429000" cy="838199"/>
          </a:xfrm>
          <a:solidFill>
            <a:schemeClr val="bg1"/>
          </a:solidFill>
        </p:spPr>
        <p:txBody>
          <a:bodyPr/>
          <a:lstStyle/>
          <a:p>
            <a:pPr marL="0" indent="0">
              <a:buNone/>
            </a:pPr>
            <a:r>
              <a:rPr lang="en-US" sz="2000" dirty="0" smtClean="0"/>
              <a:t>Fill out the irregularity form and then click on “Save &amp; Exit”</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5" y="838200"/>
            <a:ext cx="79565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96568"/>
            <a:ext cx="2895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 y="5908394"/>
            <a:ext cx="6886575" cy="78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94355" y="4572000"/>
            <a:ext cx="262845" cy="762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4495800"/>
            <a:ext cx="1752600" cy="8382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bwMode="auto">
          <a:xfrm>
            <a:off x="6908347" y="5853112"/>
            <a:ext cx="1981200" cy="83819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“Submit for Approval”</a:t>
            </a:r>
            <a:endParaRPr lang="en-US" sz="2000" dirty="0"/>
          </a:p>
        </p:txBody>
      </p:sp>
      <p:sp>
        <p:nvSpPr>
          <p:cNvPr id="14" name="TextBox 13"/>
          <p:cNvSpPr txBox="1"/>
          <p:nvPr/>
        </p:nvSpPr>
        <p:spPr>
          <a:xfrm>
            <a:off x="990600" y="1507865"/>
            <a:ext cx="1828800" cy="461665"/>
          </a:xfrm>
          <a:prstGeom prst="rect">
            <a:avLst/>
          </a:prstGeom>
          <a:noFill/>
          <a:ln>
            <a:solidFill>
              <a:srgbClr val="FF0000"/>
            </a:solidFill>
          </a:ln>
        </p:spPr>
        <p:txBody>
          <a:bodyPr wrap="square" rtlCol="0">
            <a:spAutoFit/>
          </a:bodyPr>
          <a:lstStyle/>
          <a:p>
            <a:r>
              <a:rPr lang="en-US" sz="1200" dirty="0" smtClean="0">
                <a:solidFill>
                  <a:srgbClr val="0000FF"/>
                </a:solidFill>
              </a:rPr>
              <a:t>Pick Assessment Cycle</a:t>
            </a:r>
          </a:p>
          <a:p>
            <a:pPr algn="ctr"/>
            <a:r>
              <a:rPr lang="en-US" sz="1200" dirty="0" smtClean="0">
                <a:solidFill>
                  <a:srgbClr val="FF0000"/>
                </a:solidFill>
              </a:rPr>
              <a:t>“Winter 2014”</a:t>
            </a:r>
            <a:endParaRPr lang="en-US" sz="1200" dirty="0">
              <a:solidFill>
                <a:srgbClr val="FF0000"/>
              </a:solidFill>
            </a:endParaRPr>
          </a:p>
        </p:txBody>
      </p:sp>
      <p:sp>
        <p:nvSpPr>
          <p:cNvPr id="23" name="TextBox 22"/>
          <p:cNvSpPr txBox="1"/>
          <p:nvPr/>
        </p:nvSpPr>
        <p:spPr>
          <a:xfrm>
            <a:off x="4167187" y="1600199"/>
            <a:ext cx="1624013"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Assessment</a:t>
            </a:r>
            <a:endParaRPr lang="en-US" sz="1200" dirty="0">
              <a:solidFill>
                <a:srgbClr val="0000FF"/>
              </a:solidFill>
            </a:endParaRPr>
          </a:p>
        </p:txBody>
      </p:sp>
      <p:sp>
        <p:nvSpPr>
          <p:cNvPr id="24" name="TextBox 23"/>
          <p:cNvSpPr txBox="1"/>
          <p:nvPr/>
        </p:nvSpPr>
        <p:spPr>
          <a:xfrm>
            <a:off x="7378473" y="1724795"/>
            <a:ext cx="851127" cy="646331"/>
          </a:xfrm>
          <a:prstGeom prst="rect">
            <a:avLst/>
          </a:prstGeom>
          <a:noFill/>
          <a:ln>
            <a:solidFill>
              <a:srgbClr val="FF0000"/>
            </a:solidFill>
          </a:ln>
        </p:spPr>
        <p:txBody>
          <a:bodyPr wrap="square" rtlCol="0">
            <a:spAutoFit/>
          </a:bodyPr>
          <a:lstStyle/>
          <a:p>
            <a:r>
              <a:rPr lang="en-US" sz="1200" dirty="0" smtClean="0">
                <a:solidFill>
                  <a:srgbClr val="0000FF"/>
                </a:solidFill>
              </a:rPr>
              <a:t>Pick the Content Area(s)</a:t>
            </a:r>
            <a:endParaRPr lang="en-US" sz="1200" dirty="0">
              <a:solidFill>
                <a:srgbClr val="0000FF"/>
              </a:solidFill>
            </a:endParaRPr>
          </a:p>
        </p:txBody>
      </p:sp>
      <p:sp>
        <p:nvSpPr>
          <p:cNvPr id="25" name="TextBox 24"/>
          <p:cNvSpPr txBox="1"/>
          <p:nvPr/>
        </p:nvSpPr>
        <p:spPr>
          <a:xfrm>
            <a:off x="511629" y="2014125"/>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a:t>
            </a:r>
            <a:endParaRPr lang="en-US" sz="1200" dirty="0">
              <a:solidFill>
                <a:srgbClr val="0000FF"/>
              </a:solidFill>
            </a:endParaRPr>
          </a:p>
        </p:txBody>
      </p:sp>
      <p:sp>
        <p:nvSpPr>
          <p:cNvPr id="26" name="TextBox 25"/>
          <p:cNvSpPr txBox="1"/>
          <p:nvPr/>
        </p:nvSpPr>
        <p:spPr>
          <a:xfrm>
            <a:off x="3886200" y="2094127"/>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 code</a:t>
            </a:r>
            <a:endParaRPr lang="en-US" sz="1200" dirty="0">
              <a:solidFill>
                <a:srgbClr val="0000FF"/>
              </a:solidFill>
            </a:endParaRPr>
          </a:p>
        </p:txBody>
      </p:sp>
      <p:sp>
        <p:nvSpPr>
          <p:cNvPr id="27" name="TextBox 26"/>
          <p:cNvSpPr txBox="1"/>
          <p:nvPr/>
        </p:nvSpPr>
        <p:spPr>
          <a:xfrm>
            <a:off x="5981021" y="2148087"/>
            <a:ext cx="1257980"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a:t>
            </a:r>
            <a:endParaRPr lang="en-US" sz="1200" dirty="0">
              <a:solidFill>
                <a:srgbClr val="0000FF"/>
              </a:solidFill>
            </a:endParaRPr>
          </a:p>
        </p:txBody>
      </p:sp>
      <p:sp>
        <p:nvSpPr>
          <p:cNvPr id="28" name="TextBox 27"/>
          <p:cNvSpPr txBox="1"/>
          <p:nvPr/>
        </p:nvSpPr>
        <p:spPr>
          <a:xfrm>
            <a:off x="636814" y="2428101"/>
            <a:ext cx="1801586"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 code</a:t>
            </a:r>
            <a:endParaRPr lang="en-US" sz="1200" dirty="0">
              <a:solidFill>
                <a:srgbClr val="0000FF"/>
              </a:solidFill>
            </a:endParaRPr>
          </a:p>
        </p:txBody>
      </p:sp>
      <p:sp>
        <p:nvSpPr>
          <p:cNvPr id="29" name="TextBox 28"/>
          <p:cNvSpPr txBox="1"/>
          <p:nvPr/>
        </p:nvSpPr>
        <p:spPr>
          <a:xfrm>
            <a:off x="4106974" y="2371126"/>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STC</a:t>
            </a:r>
            <a:endParaRPr lang="en-US" sz="1200" dirty="0">
              <a:solidFill>
                <a:srgbClr val="0000FF"/>
              </a:solidFill>
            </a:endParaRPr>
          </a:p>
        </p:txBody>
      </p:sp>
      <p:sp>
        <p:nvSpPr>
          <p:cNvPr id="18" name="TextBox 17"/>
          <p:cNvSpPr txBox="1"/>
          <p:nvPr/>
        </p:nvSpPr>
        <p:spPr>
          <a:xfrm>
            <a:off x="870857" y="2702085"/>
            <a:ext cx="1121229" cy="276999"/>
          </a:xfrm>
          <a:prstGeom prst="rect">
            <a:avLst/>
          </a:prstGeom>
          <a:noFill/>
          <a:ln>
            <a:solidFill>
              <a:srgbClr val="FF0000"/>
            </a:solidFill>
          </a:ln>
        </p:spPr>
        <p:txBody>
          <a:bodyPr wrap="square" rtlCol="0">
            <a:spAutoFit/>
          </a:bodyPr>
          <a:lstStyle/>
          <a:p>
            <a:r>
              <a:rPr lang="en-US" sz="1200" dirty="0" smtClean="0">
                <a:solidFill>
                  <a:srgbClr val="0000FF"/>
                </a:solidFill>
              </a:rPr>
              <a:t>Select an IR</a:t>
            </a:r>
            <a:endParaRPr lang="en-US" sz="1200" dirty="0">
              <a:solidFill>
                <a:srgbClr val="0000FF"/>
              </a:solidFill>
            </a:endParaRPr>
          </a:p>
        </p:txBody>
      </p:sp>
      <p:sp>
        <p:nvSpPr>
          <p:cNvPr id="19" name="TextBox 18"/>
          <p:cNvSpPr txBox="1"/>
          <p:nvPr/>
        </p:nvSpPr>
        <p:spPr>
          <a:xfrm>
            <a:off x="3505199" y="2702085"/>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only if “Other”</a:t>
            </a:r>
            <a:endParaRPr lang="en-US" sz="1200" dirty="0">
              <a:solidFill>
                <a:srgbClr val="0000FF"/>
              </a:solidFill>
            </a:endParaRPr>
          </a:p>
        </p:txBody>
      </p:sp>
      <p:sp>
        <p:nvSpPr>
          <p:cNvPr id="20" name="TextBox 19"/>
          <p:cNvSpPr txBox="1"/>
          <p:nvPr/>
        </p:nvSpPr>
        <p:spPr>
          <a:xfrm>
            <a:off x="6257244" y="2702085"/>
            <a:ext cx="1193347" cy="276999"/>
          </a:xfrm>
          <a:prstGeom prst="rect">
            <a:avLst/>
          </a:prstGeom>
          <a:noFill/>
          <a:ln>
            <a:solidFill>
              <a:srgbClr val="FF0000"/>
            </a:solidFill>
          </a:ln>
        </p:spPr>
        <p:txBody>
          <a:bodyPr wrap="square" rtlCol="0">
            <a:spAutoFit/>
          </a:bodyPr>
          <a:lstStyle/>
          <a:p>
            <a:r>
              <a:rPr lang="en-US" sz="1200" dirty="0" smtClean="0">
                <a:solidFill>
                  <a:srgbClr val="0000FF"/>
                </a:solidFill>
              </a:rPr>
              <a:t>Pick date of IR</a:t>
            </a:r>
            <a:endParaRPr lang="en-US" sz="1200" dirty="0">
              <a:solidFill>
                <a:srgbClr val="0000FF"/>
              </a:solidFill>
            </a:endParaRPr>
          </a:p>
        </p:txBody>
      </p:sp>
      <p:sp>
        <p:nvSpPr>
          <p:cNvPr id="21" name="TextBox 20"/>
          <p:cNvSpPr txBox="1"/>
          <p:nvPr/>
        </p:nvSpPr>
        <p:spPr>
          <a:xfrm>
            <a:off x="968829" y="2979084"/>
            <a:ext cx="1850571" cy="276999"/>
          </a:xfrm>
          <a:prstGeom prst="rect">
            <a:avLst/>
          </a:prstGeom>
          <a:noFill/>
          <a:ln>
            <a:solidFill>
              <a:srgbClr val="FF0000"/>
            </a:solidFill>
          </a:ln>
        </p:spPr>
        <p:txBody>
          <a:bodyPr wrap="square" rtlCol="0">
            <a:spAutoFit/>
          </a:bodyPr>
          <a:lstStyle/>
          <a:p>
            <a:r>
              <a:rPr lang="en-US" sz="1200" dirty="0" smtClean="0">
                <a:solidFill>
                  <a:srgbClr val="0000FF"/>
                </a:solidFill>
              </a:rPr>
              <a:t>Select Grade of Student</a:t>
            </a:r>
            <a:endParaRPr lang="en-US" sz="1200" dirty="0">
              <a:solidFill>
                <a:srgbClr val="0000FF"/>
              </a:solidFill>
            </a:endParaRPr>
          </a:p>
        </p:txBody>
      </p:sp>
      <p:sp>
        <p:nvSpPr>
          <p:cNvPr id="22" name="TextBox 21"/>
          <p:cNvSpPr txBox="1"/>
          <p:nvPr/>
        </p:nvSpPr>
        <p:spPr>
          <a:xfrm>
            <a:off x="3399063" y="2979083"/>
            <a:ext cx="1401537" cy="276999"/>
          </a:xfrm>
          <a:prstGeom prst="rect">
            <a:avLst/>
          </a:prstGeom>
          <a:noFill/>
          <a:ln>
            <a:solidFill>
              <a:srgbClr val="FF0000"/>
            </a:solidFill>
          </a:ln>
        </p:spPr>
        <p:txBody>
          <a:bodyPr wrap="square" rtlCol="0">
            <a:spAutoFit/>
          </a:bodyPr>
          <a:lstStyle/>
          <a:p>
            <a:r>
              <a:rPr lang="en-US" sz="1200" dirty="0" smtClean="0">
                <a:solidFill>
                  <a:srgbClr val="0000FF"/>
                </a:solidFill>
              </a:rPr>
              <a:t>IV - Yes or No</a:t>
            </a:r>
            <a:endParaRPr lang="en-US" sz="1200" dirty="0">
              <a:solidFill>
                <a:srgbClr val="0000FF"/>
              </a:solidFill>
            </a:endParaRPr>
          </a:p>
        </p:txBody>
      </p:sp>
      <p:sp>
        <p:nvSpPr>
          <p:cNvPr id="30" name="TextBox 29"/>
          <p:cNvSpPr txBox="1"/>
          <p:nvPr/>
        </p:nvSpPr>
        <p:spPr>
          <a:xfrm>
            <a:off x="6082844" y="2979082"/>
            <a:ext cx="1232356" cy="276999"/>
          </a:xfrm>
          <a:prstGeom prst="rect">
            <a:avLst/>
          </a:prstGeom>
          <a:noFill/>
          <a:ln>
            <a:solidFill>
              <a:srgbClr val="FF0000"/>
            </a:solidFill>
          </a:ln>
        </p:spPr>
        <p:txBody>
          <a:bodyPr wrap="square" rtlCol="0">
            <a:spAutoFit/>
          </a:bodyPr>
          <a:lstStyle/>
          <a:p>
            <a:r>
              <a:rPr lang="en-US" sz="1200" dirty="0" smtClean="0">
                <a:solidFill>
                  <a:srgbClr val="0000FF"/>
                </a:solidFill>
              </a:rPr>
              <a:t>PIV - Yes or No</a:t>
            </a:r>
            <a:endParaRPr lang="en-US" sz="1200" dirty="0">
              <a:solidFill>
                <a:srgbClr val="0000FF"/>
              </a:solidFill>
            </a:endParaRPr>
          </a:p>
        </p:txBody>
      </p:sp>
      <p:sp>
        <p:nvSpPr>
          <p:cNvPr id="31" name="TextBox 30"/>
          <p:cNvSpPr txBox="1"/>
          <p:nvPr/>
        </p:nvSpPr>
        <p:spPr>
          <a:xfrm>
            <a:off x="805542" y="3256081"/>
            <a:ext cx="1328058" cy="276999"/>
          </a:xfrm>
          <a:prstGeom prst="rect">
            <a:avLst/>
          </a:prstGeom>
          <a:noFill/>
          <a:ln>
            <a:solidFill>
              <a:srgbClr val="FF0000"/>
            </a:solidFill>
          </a:ln>
        </p:spPr>
        <p:txBody>
          <a:bodyPr wrap="square" rtlCol="0">
            <a:spAutoFit/>
          </a:bodyPr>
          <a:lstStyle/>
          <a:p>
            <a:r>
              <a:rPr lang="en-US" sz="1200" dirty="0" smtClean="0">
                <a:solidFill>
                  <a:srgbClr val="0000FF"/>
                </a:solidFill>
              </a:rPr>
              <a:t>PSC - Yes or No</a:t>
            </a:r>
            <a:endParaRPr lang="en-US" sz="1200" dirty="0">
              <a:solidFill>
                <a:srgbClr val="0000FF"/>
              </a:solidFill>
            </a:endParaRPr>
          </a:p>
        </p:txBody>
      </p:sp>
      <p:sp>
        <p:nvSpPr>
          <p:cNvPr id="32" name="TextBox 31"/>
          <p:cNvSpPr txBox="1"/>
          <p:nvPr/>
        </p:nvSpPr>
        <p:spPr>
          <a:xfrm>
            <a:off x="3124200" y="3256079"/>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why the IR is an IV</a:t>
            </a:r>
            <a:endParaRPr lang="en-US" sz="1200" dirty="0">
              <a:solidFill>
                <a:srgbClr val="0000FF"/>
              </a:solidFill>
            </a:endParaRPr>
          </a:p>
        </p:txBody>
      </p:sp>
      <p:sp>
        <p:nvSpPr>
          <p:cNvPr id="33" name="TextBox 32"/>
          <p:cNvSpPr txBox="1"/>
          <p:nvPr/>
        </p:nvSpPr>
        <p:spPr>
          <a:xfrm>
            <a:off x="5715000" y="3256080"/>
            <a:ext cx="2183948"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what happened here</a:t>
            </a:r>
            <a:endParaRPr lang="en-US" sz="1200" dirty="0">
              <a:solidFill>
                <a:srgbClr val="0000FF"/>
              </a:solidFill>
            </a:endParaRPr>
          </a:p>
        </p:txBody>
      </p:sp>
      <p:sp>
        <p:nvSpPr>
          <p:cNvPr id="34" name="TextBox 33"/>
          <p:cNvSpPr txBox="1"/>
          <p:nvPr/>
        </p:nvSpPr>
        <p:spPr>
          <a:xfrm>
            <a:off x="175305" y="3762195"/>
            <a:ext cx="8210550" cy="276999"/>
          </a:xfrm>
          <a:prstGeom prst="rect">
            <a:avLst/>
          </a:prstGeom>
          <a:noFill/>
          <a:ln w="19050">
            <a:solidFill>
              <a:srgbClr val="FF0000"/>
            </a:solidFill>
          </a:ln>
        </p:spPr>
        <p:txBody>
          <a:bodyPr wrap="square" rtlCol="0">
            <a:spAutoFit/>
          </a:bodyPr>
          <a:lstStyle/>
          <a:p>
            <a:r>
              <a:rPr lang="en-US" sz="1200" dirty="0" smtClean="0">
                <a:solidFill>
                  <a:srgbClr val="0000FF"/>
                </a:solidFill>
              </a:rPr>
              <a:t>Enter student(s) GTID here.  First and last name will populate automatically and you may add more students if needed.</a:t>
            </a:r>
            <a:endParaRPr lang="en-US" sz="1200" dirty="0">
              <a:solidFill>
                <a:srgbClr val="0000FF"/>
              </a:solidFill>
            </a:endParaRPr>
          </a:p>
        </p:txBody>
      </p:sp>
      <p:sp>
        <p:nvSpPr>
          <p:cNvPr id="35" name="TextBox 34"/>
          <p:cNvSpPr txBox="1"/>
          <p:nvPr/>
        </p:nvSpPr>
        <p:spPr>
          <a:xfrm>
            <a:off x="1076154" y="4039194"/>
            <a:ext cx="7382046" cy="461665"/>
          </a:xfrm>
          <a:prstGeom prst="rect">
            <a:avLst/>
          </a:prstGeom>
          <a:noFill/>
          <a:ln w="19050">
            <a:solidFill>
              <a:srgbClr val="FF0000"/>
            </a:solidFill>
          </a:ln>
        </p:spPr>
        <p:txBody>
          <a:bodyPr wrap="square" rtlCol="0">
            <a:spAutoFit/>
          </a:bodyPr>
          <a:lstStyle/>
          <a:p>
            <a:r>
              <a:rPr lang="en-US" sz="1200" dirty="0" smtClean="0">
                <a:solidFill>
                  <a:srgbClr val="0000FF"/>
                </a:solidFill>
              </a:rPr>
              <a:t>Attach a class list and/or statement(s)/evidence by browsing and selecting file on your computer.  You may only attach one document so multiple items will need to be zipped or combined into one document..</a:t>
            </a:r>
            <a:endParaRPr lang="en-US" sz="1200" dirty="0">
              <a:solidFill>
                <a:srgbClr val="0000FF"/>
              </a:solidFill>
            </a:endParaRPr>
          </a:p>
        </p:txBody>
      </p:sp>
      <p:sp>
        <p:nvSpPr>
          <p:cNvPr id="36" name="Oval 35"/>
          <p:cNvSpPr/>
          <p:nvPr/>
        </p:nvSpPr>
        <p:spPr>
          <a:xfrm>
            <a:off x="1676400" y="5457997"/>
            <a:ext cx="990599"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4029" y="4419600"/>
            <a:ext cx="412125" cy="1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76601" y="6079328"/>
            <a:ext cx="1490576"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057220" y="2425086"/>
            <a:ext cx="2172380"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number of students</a:t>
            </a:r>
            <a:endParaRPr lang="en-US" sz="1200" dirty="0">
              <a:solidFill>
                <a:srgbClr val="0000FF"/>
              </a:solidFill>
            </a:endParaRPr>
          </a:p>
        </p:txBody>
      </p:sp>
    </p:spTree>
    <p:extLst>
      <p:ext uri="{BB962C8B-B14F-4D97-AF65-F5344CB8AC3E}">
        <p14:creationId xmlns:p14="http://schemas.microsoft.com/office/powerpoint/2010/main" val="1446966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28600"/>
            <a:ext cx="9144000" cy="1740294"/>
          </a:xfrm>
          <a:solidFill>
            <a:srgbClr val="FBE99D"/>
          </a:solidFill>
        </p:spPr>
        <p:txBody>
          <a:bodyPr/>
          <a:lstStyle/>
          <a:p>
            <a:pPr eaLnBrk="1" hangingPunct="1"/>
            <a:r>
              <a:rPr lang="en-US" sz="4000" dirty="0" smtClean="0"/>
              <a:t>Breach of Professional Ethics</a:t>
            </a:r>
            <a:br>
              <a:rPr lang="en-US" sz="4000" dirty="0" smtClean="0"/>
            </a:br>
            <a:r>
              <a:rPr lang="en-US" sz="2400" dirty="0" smtClean="0">
                <a:hlinkClick r:id="rId2"/>
              </a:rPr>
              <a:t>Professional Standards Commission</a:t>
            </a:r>
            <a:endParaRPr lang="en-US" sz="2400" dirty="0" smtClean="0"/>
          </a:p>
        </p:txBody>
      </p:sp>
      <p:sp>
        <p:nvSpPr>
          <p:cNvPr id="45059" name="Rectangle 2"/>
          <p:cNvSpPr>
            <a:spLocks noChangeArrowheads="1"/>
          </p:cNvSpPr>
          <p:nvPr/>
        </p:nvSpPr>
        <p:spPr bwMode="auto">
          <a:xfrm>
            <a:off x="0" y="1511694"/>
            <a:ext cx="9144000" cy="5324535"/>
          </a:xfrm>
          <a:prstGeom prst="rect">
            <a:avLst/>
          </a:prstGeom>
          <a:solidFill>
            <a:srgbClr val="FBE99D"/>
          </a:solidFill>
          <a:ln>
            <a:noFill/>
          </a:ln>
        </p:spPr>
        <p:txBody>
          <a:bodyPr wrap="square">
            <a:spAutoFit/>
          </a:bodyPr>
          <a:lstStyle/>
          <a:p>
            <a:pPr marL="285750" indent="-285750">
              <a:buFont typeface="Wingdings" pitchFamily="2" charset="2"/>
              <a:buChar char="Ø"/>
            </a:pPr>
            <a:r>
              <a:rPr lang="en-US" sz="1600" dirty="0" smtClean="0"/>
              <a:t>coaches </a:t>
            </a:r>
            <a:r>
              <a:rPr lang="en-US" sz="1600" dirty="0"/>
              <a:t>examinees during testing, or alters or interferes with examinees’ responses in any way; </a:t>
            </a:r>
          </a:p>
          <a:p>
            <a:pPr marL="285750" indent="-285750">
              <a:buFont typeface="Wingdings" pitchFamily="2" charset="2"/>
              <a:buChar char="Ø"/>
            </a:pPr>
            <a:r>
              <a:rPr lang="en-US" sz="1600" dirty="0" smtClean="0"/>
              <a:t>gives </a:t>
            </a:r>
            <a:r>
              <a:rPr lang="en-US" sz="1600" dirty="0"/>
              <a:t>examinees access to test questions or prompts prior to testing; </a:t>
            </a:r>
          </a:p>
          <a:p>
            <a:pPr marL="285750" indent="-285750">
              <a:buFont typeface="Wingdings" pitchFamily="2" charset="2"/>
              <a:buChar char="Ø"/>
            </a:pPr>
            <a:r>
              <a:rPr lang="en-US" sz="1600" dirty="0" smtClean="0"/>
              <a:t>copies</a:t>
            </a:r>
            <a:r>
              <a:rPr lang="en-US" sz="1600" dirty="0"/>
              <a:t>, reproduces, or uses in any manner inconsistent with test security regulations all or any portion of secure test booklets/online testing forms; </a:t>
            </a:r>
          </a:p>
          <a:p>
            <a:pPr marL="285750" indent="-285750">
              <a:buFont typeface="Wingdings" pitchFamily="2" charset="2"/>
              <a:buChar char="Ø"/>
            </a:pPr>
            <a:r>
              <a:rPr lang="en-US" sz="1600" dirty="0" smtClean="0"/>
              <a:t>makes </a:t>
            </a:r>
            <a:r>
              <a:rPr lang="en-US" sz="1600" dirty="0"/>
              <a:t>answers available to examinees; </a:t>
            </a:r>
          </a:p>
          <a:p>
            <a:pPr marL="285750" indent="-285750">
              <a:buFont typeface="Wingdings" pitchFamily="2" charset="2"/>
              <a:buChar char="Ø"/>
            </a:pPr>
            <a:r>
              <a:rPr lang="en-US" sz="1600" dirty="0" smtClean="0"/>
              <a:t>reads </a:t>
            </a:r>
            <a:r>
              <a:rPr lang="en-US" sz="1600" dirty="0"/>
              <a:t>or reviews test questions before, during (unless specified in the IEP, </a:t>
            </a:r>
            <a:r>
              <a:rPr lang="en-US" sz="1600" dirty="0" smtClean="0"/>
              <a:t>504/IAP</a:t>
            </a:r>
            <a:r>
              <a:rPr lang="en-US" sz="1600" dirty="0"/>
              <a:t>, or EL/TPC), or after testing; </a:t>
            </a:r>
          </a:p>
          <a:p>
            <a:pPr marL="285750" indent="-285750">
              <a:buFont typeface="Wingdings" pitchFamily="2" charset="2"/>
              <a:buChar char="Ø"/>
            </a:pPr>
            <a:r>
              <a:rPr lang="en-US" sz="1600" dirty="0" smtClean="0"/>
              <a:t>questions </a:t>
            </a:r>
            <a:r>
              <a:rPr lang="en-US" sz="1600" dirty="0"/>
              <a:t>students about test content after the test administration; </a:t>
            </a:r>
          </a:p>
          <a:p>
            <a:pPr marL="285750" indent="-285750">
              <a:buFont typeface="Wingdings" pitchFamily="2" charset="2"/>
              <a:buChar char="Ø"/>
            </a:pPr>
            <a:r>
              <a:rPr lang="en-US" sz="1600" dirty="0" smtClean="0"/>
              <a:t>fails </a:t>
            </a:r>
            <a:r>
              <a:rPr lang="en-US" sz="1600" dirty="0"/>
              <a:t>to follow security regulations for distribution and return of secure test materials as directed, or fails to account for all secure test materials before, during, and after testing (NOTE: lost test booklets constitute a breach of test security and will result in a referral to PSC); </a:t>
            </a:r>
          </a:p>
          <a:p>
            <a:pPr marL="285750" indent="-285750">
              <a:buFont typeface="Wingdings" pitchFamily="2" charset="2"/>
              <a:buChar char="Ø"/>
            </a:pPr>
            <a:r>
              <a:rPr lang="en-US" sz="1600" dirty="0" smtClean="0"/>
              <a:t>uses </a:t>
            </a:r>
            <a:r>
              <a:rPr lang="en-US" sz="1600" dirty="0"/>
              <a:t>or handles secure test booklets and answer documents for any purpose other than examination; </a:t>
            </a:r>
          </a:p>
          <a:p>
            <a:pPr marL="285750" indent="-285750">
              <a:buFont typeface="Wingdings" pitchFamily="2" charset="2"/>
              <a:buChar char="Ø"/>
            </a:pPr>
            <a:r>
              <a:rPr lang="en-US" sz="1600" dirty="0" smtClean="0"/>
              <a:t>fails </a:t>
            </a:r>
            <a:r>
              <a:rPr lang="en-US" sz="1600" dirty="0"/>
              <a:t>to follow administration directions for the test; </a:t>
            </a:r>
          </a:p>
          <a:p>
            <a:pPr marL="285750" indent="-285750">
              <a:buFont typeface="Wingdings" pitchFamily="2" charset="2"/>
              <a:buChar char="Ø"/>
            </a:pPr>
            <a:r>
              <a:rPr lang="en-US" sz="1600" dirty="0" smtClean="0"/>
              <a:t>fails </a:t>
            </a:r>
            <a:r>
              <a:rPr lang="en-US" sz="1600" dirty="0"/>
              <a:t>to properly secure and safeguard pass codes/usernames necessary for online test administration; </a:t>
            </a:r>
          </a:p>
          <a:p>
            <a:pPr marL="285750" indent="-285750">
              <a:buFont typeface="Wingdings" pitchFamily="2" charset="2"/>
              <a:buChar char="Ø"/>
            </a:pPr>
            <a:r>
              <a:rPr lang="en-US" sz="1600" dirty="0" smtClean="0"/>
              <a:t>participates </a:t>
            </a:r>
            <a:r>
              <a:rPr lang="en-US" sz="1600" dirty="0"/>
              <a:t>in, directs, aids, counsels, assists, encourages, or fails to report any of these prohibited acts; </a:t>
            </a:r>
          </a:p>
          <a:p>
            <a:pPr marL="285750" indent="-285750">
              <a:buFont typeface="Wingdings" pitchFamily="2" charset="2"/>
              <a:buChar char="Ø"/>
            </a:pPr>
            <a:r>
              <a:rPr lang="en-US" sz="1600" dirty="0" smtClean="0"/>
              <a:t>erases</a:t>
            </a:r>
            <a:r>
              <a:rPr lang="en-US" sz="1600" dirty="0"/>
              <a:t>, marks answers, or alters responses on an answer document. </a:t>
            </a:r>
          </a:p>
          <a:p>
            <a:r>
              <a:rPr lang="en-US" dirty="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8229600" cy="1143000"/>
          </a:xfrm>
        </p:spPr>
        <p:txBody>
          <a:bodyPr/>
          <a:lstStyle/>
          <a:p>
            <a:pPr eaLnBrk="1" hangingPunct="1"/>
            <a:r>
              <a:rPr lang="en-US" dirty="0" smtClean="0"/>
              <a:t>2014 Dates</a:t>
            </a:r>
          </a:p>
        </p:txBody>
      </p:sp>
      <p:sp>
        <p:nvSpPr>
          <p:cNvPr id="11267" name="Content Placeholder 2"/>
          <p:cNvSpPr>
            <a:spLocks noGrp="1"/>
          </p:cNvSpPr>
          <p:nvPr>
            <p:ph idx="1"/>
          </p:nvPr>
        </p:nvSpPr>
        <p:spPr>
          <a:xfrm>
            <a:off x="76200" y="1600200"/>
            <a:ext cx="8991600" cy="3535363"/>
          </a:xfrm>
        </p:spPr>
        <p:txBody>
          <a:bodyPr/>
          <a:lstStyle/>
          <a:p>
            <a:pPr eaLnBrk="1" hangingPunct="1"/>
            <a:r>
              <a:rPr lang="en-US" sz="2900" dirty="0" smtClean="0"/>
              <a:t>Jan. 07 – 10  	Materials arrive in systems</a:t>
            </a:r>
          </a:p>
          <a:p>
            <a:pPr eaLnBrk="1" hangingPunct="1"/>
            <a:r>
              <a:rPr lang="en-US" sz="2900" dirty="0" smtClean="0"/>
              <a:t>Jan. 08 – 10   	Pre-Administration Webinars</a:t>
            </a:r>
          </a:p>
          <a:p>
            <a:pPr eaLnBrk="1" hangingPunct="1"/>
            <a:r>
              <a:rPr lang="en-US" sz="2900" dirty="0" smtClean="0"/>
              <a:t>Jan. 22 		Main Administration – </a:t>
            </a:r>
            <a:r>
              <a:rPr lang="en-US" sz="2900" b="1" dirty="0" smtClean="0">
                <a:solidFill>
                  <a:srgbClr val="00B050"/>
                </a:solidFill>
              </a:rPr>
              <a:t>Green</a:t>
            </a:r>
          </a:p>
          <a:p>
            <a:pPr eaLnBrk="1" hangingPunct="1"/>
            <a:r>
              <a:rPr lang="en-US" sz="2900" dirty="0" smtClean="0"/>
              <a:t>Jan. 23 		Make-up Administration – </a:t>
            </a:r>
            <a:r>
              <a:rPr lang="en-US" sz="2900" b="1" dirty="0" smtClean="0">
                <a:solidFill>
                  <a:srgbClr val="9900FF"/>
                </a:solidFill>
              </a:rPr>
              <a:t>Lavender </a:t>
            </a:r>
          </a:p>
          <a:p>
            <a:pPr eaLnBrk="1" hangingPunct="1"/>
            <a:r>
              <a:rPr lang="en-US" sz="2900" dirty="0" smtClean="0"/>
              <a:t>Jan. 29 		Final day for answer documents to GCA </a:t>
            </a:r>
          </a:p>
          <a:p>
            <a:pPr eaLnBrk="1" hangingPunct="1"/>
            <a:r>
              <a:rPr lang="en-US" sz="2900" dirty="0" smtClean="0"/>
              <a:t>Mar. 10 – 14 	Results arrive in systems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pPr eaLnBrk="1" hangingPunct="1"/>
            <a:r>
              <a:rPr lang="en-US" smtClean="0">
                <a:latin typeface="Arial" charset="0"/>
              </a:rPr>
              <a:t>Irregularities/Invalidations</a:t>
            </a:r>
          </a:p>
        </p:txBody>
      </p:sp>
      <p:sp>
        <p:nvSpPr>
          <p:cNvPr id="45059" name="Rectangle 3"/>
          <p:cNvSpPr>
            <a:spLocks noGrp="1" noChangeArrowheads="1"/>
          </p:cNvSpPr>
          <p:nvPr>
            <p:ph idx="1"/>
          </p:nvPr>
        </p:nvSpPr>
        <p:spPr>
          <a:xfrm>
            <a:off x="152400" y="1295400"/>
            <a:ext cx="8839200" cy="4683125"/>
          </a:xfrm>
        </p:spPr>
        <p:txBody>
          <a:bodyPr rtlCol="0">
            <a:normAutofit lnSpcReduction="10000"/>
          </a:bodyPr>
          <a:lstStyle/>
          <a:p>
            <a:pPr marL="342893" indent="-342893" defTabSz="914382" eaLnBrk="1" fontAlgn="auto" hangingPunct="1">
              <a:lnSpc>
                <a:spcPct val="90000"/>
              </a:lnSpc>
              <a:spcAft>
                <a:spcPts val="0"/>
              </a:spcAft>
              <a:buFont typeface="Arial" pitchFamily="34" charset="0"/>
              <a:buChar char="•"/>
              <a:defRPr/>
            </a:pPr>
            <a:r>
              <a:rPr lang="en-US" dirty="0" smtClean="0"/>
              <a:t>Some common ways to reduce the irregularities in your system/school:</a:t>
            </a:r>
          </a:p>
          <a:p>
            <a:pPr marL="342893" indent="-342893" defTabSz="914382" eaLnBrk="1" fontAlgn="auto" hangingPunct="1">
              <a:lnSpc>
                <a:spcPct val="90000"/>
              </a:lnSpc>
              <a:spcAft>
                <a:spcPts val="0"/>
              </a:spcAft>
              <a:buFont typeface="Wingdings" pitchFamily="2" charset="2"/>
              <a:buNone/>
              <a:defRPr/>
            </a:pPr>
            <a:endParaRPr lang="en-US" sz="1800" dirty="0" smtClean="0"/>
          </a:p>
          <a:p>
            <a:pPr marL="742935" lvl="1" indent="-285744" defTabSz="914382" eaLnBrk="1" fontAlgn="auto" hangingPunct="1">
              <a:lnSpc>
                <a:spcPct val="90000"/>
              </a:lnSpc>
              <a:spcAft>
                <a:spcPts val="0"/>
              </a:spcAft>
              <a:buFont typeface="Arial" pitchFamily="34" charset="0"/>
              <a:buChar char="–"/>
              <a:defRPr/>
            </a:pPr>
            <a:r>
              <a:rPr lang="en-US" dirty="0" smtClean="0"/>
              <a:t>Examiners should move about the room during the entire testing session.</a:t>
            </a:r>
          </a:p>
          <a:p>
            <a:pPr marL="742935" lvl="1" indent="-285744" defTabSz="914382" eaLnBrk="1" fontAlgn="auto" hangingPunct="1">
              <a:lnSpc>
                <a:spcPct val="90000"/>
              </a:lnSpc>
              <a:spcAft>
                <a:spcPts val="0"/>
              </a:spcAft>
              <a:buFont typeface="Arial" pitchFamily="34" charset="0"/>
              <a:buChar char="–"/>
              <a:defRPr/>
            </a:pPr>
            <a:r>
              <a:rPr lang="en-US" dirty="0" smtClean="0"/>
              <a:t>Examiners should not dismiss students until all counts have been verified.</a:t>
            </a:r>
          </a:p>
          <a:p>
            <a:pPr marL="742935" lvl="1" indent="-285744" defTabSz="914382" eaLnBrk="1" fontAlgn="auto" hangingPunct="1">
              <a:lnSpc>
                <a:spcPct val="90000"/>
              </a:lnSpc>
              <a:spcAft>
                <a:spcPts val="0"/>
              </a:spcAft>
              <a:buFont typeface="Arial" pitchFamily="34" charset="0"/>
              <a:buChar char="–"/>
              <a:defRPr/>
            </a:pPr>
            <a:r>
              <a:rPr lang="en-US" dirty="0" smtClean="0"/>
              <a:t>Schools should count materials before distributing to examiners.</a:t>
            </a:r>
          </a:p>
          <a:p>
            <a:pPr marL="742935" lvl="1" indent="-285744" defTabSz="914382" eaLnBrk="1" fontAlgn="auto" hangingPunct="1">
              <a:lnSpc>
                <a:spcPct val="90000"/>
              </a:lnSpc>
              <a:spcAft>
                <a:spcPts val="0"/>
              </a:spcAft>
              <a:buFont typeface="Arial" pitchFamily="34" charset="0"/>
              <a:buChar char="–"/>
              <a:defRPr/>
            </a:pPr>
            <a:r>
              <a:rPr lang="en-US" dirty="0" smtClean="0"/>
              <a:t>In-depth training should be provided </a:t>
            </a:r>
            <a:r>
              <a:rPr lang="en-US" b="1" dirty="0" smtClean="0"/>
              <a:t>and</a:t>
            </a:r>
            <a:r>
              <a:rPr lang="en-US" dirty="0" smtClean="0"/>
              <a:t> documented for all examiners and proctors.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pPr eaLnBrk="1" hangingPunct="1"/>
            <a:r>
              <a:rPr lang="en-US" dirty="0" smtClean="0">
                <a:latin typeface="Arial" charset="0"/>
              </a:rPr>
              <a:t>Irregularities/Invalidations</a:t>
            </a:r>
            <a:endParaRPr lang="en-US" dirty="0" smtClean="0"/>
          </a:p>
        </p:txBody>
      </p:sp>
      <p:sp>
        <p:nvSpPr>
          <p:cNvPr id="46083" name="Content Placeholder 2"/>
          <p:cNvSpPr>
            <a:spLocks noGrp="1"/>
          </p:cNvSpPr>
          <p:nvPr>
            <p:ph idx="1"/>
          </p:nvPr>
        </p:nvSpPr>
        <p:spPr>
          <a:xfrm>
            <a:off x="228600" y="1219200"/>
            <a:ext cx="8686800" cy="4759325"/>
          </a:xfrm>
        </p:spPr>
        <p:txBody>
          <a:bodyPr rtlCol="0">
            <a:normAutofit/>
          </a:bodyPr>
          <a:lstStyle/>
          <a:p>
            <a:pPr marL="342893" indent="-342893" defTabSz="914382" eaLnBrk="1" fontAlgn="auto" hangingPunct="1">
              <a:spcAft>
                <a:spcPts val="0"/>
              </a:spcAft>
              <a:buFont typeface="Arial" pitchFamily="34" charset="0"/>
              <a:buChar char="•"/>
              <a:defRPr/>
            </a:pPr>
            <a:r>
              <a:rPr lang="en-US" dirty="0" smtClean="0"/>
              <a:t>Some common ways to reduce the irregularities in your system/school:</a:t>
            </a:r>
          </a:p>
          <a:p>
            <a:pPr marL="342893" indent="-342893" defTabSz="914382" eaLnBrk="1" fontAlgn="auto" hangingPunct="1">
              <a:spcAft>
                <a:spcPts val="0"/>
              </a:spcAft>
              <a:buFont typeface="Arial" pitchFamily="34" charset="0"/>
              <a:buChar char="•"/>
              <a:defRPr/>
            </a:pPr>
            <a:endParaRPr lang="en-US" sz="1400" dirty="0" smtClean="0"/>
          </a:p>
          <a:p>
            <a:pPr marL="742935" lvl="1" indent="-285744" defTabSz="914382" eaLnBrk="1" fontAlgn="auto" hangingPunct="1">
              <a:spcAft>
                <a:spcPts val="0"/>
              </a:spcAft>
              <a:buFont typeface="Arial" pitchFamily="34" charset="0"/>
              <a:buChar char="–"/>
              <a:defRPr/>
            </a:pPr>
            <a:r>
              <a:rPr lang="en-US" sz="2400" dirty="0" smtClean="0"/>
              <a:t>Review IEP, 504/IAP, and EL/TPC documents in advance of testing to plan accordingly.</a:t>
            </a:r>
          </a:p>
          <a:p>
            <a:pPr marL="742935" lvl="1" indent="-285744" defTabSz="914382" eaLnBrk="1" fontAlgn="auto" hangingPunct="1">
              <a:spcAft>
                <a:spcPts val="0"/>
              </a:spcAft>
              <a:buFont typeface="Arial" pitchFamily="34" charset="0"/>
              <a:buChar char="–"/>
              <a:defRPr/>
            </a:pPr>
            <a:r>
              <a:rPr lang="en-US" sz="2400" dirty="0" smtClean="0"/>
              <a:t>Examiners may only read and clarify instructions.  Prompts may not be clarified.  Prompts may not be read unless specified in an IEP, 504/IAP, or EL/TPC.</a:t>
            </a:r>
          </a:p>
          <a:p>
            <a:pPr marL="742935" lvl="1" indent="-285744" defTabSz="914382" eaLnBrk="1" fontAlgn="auto" hangingPunct="1">
              <a:spcAft>
                <a:spcPts val="0"/>
              </a:spcAft>
              <a:buFont typeface="Arial" pitchFamily="34" charset="0"/>
              <a:buChar char="–"/>
              <a:defRPr/>
            </a:pPr>
            <a:r>
              <a:rPr lang="en-US" sz="2400" dirty="0" smtClean="0"/>
              <a:t>Cell phones should not be allowed in the testing environment.  If it is determined the cell phone was not used to cheat, then the incident is a behavior referral and not an invalidation.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639763"/>
          </a:xfrm>
        </p:spPr>
        <p:txBody>
          <a:bodyPr anchor="t"/>
          <a:lstStyle/>
          <a:p>
            <a:pPr eaLnBrk="1" hangingPunct="1"/>
            <a:r>
              <a:rPr lang="en-US" sz="4000" smtClean="0"/>
              <a:t>PLANNING FOR TEST ADMINISTRATION</a:t>
            </a:r>
          </a:p>
        </p:txBody>
      </p:sp>
      <p:sp>
        <p:nvSpPr>
          <p:cNvPr id="3" name="Content Placeholder 2"/>
          <p:cNvSpPr>
            <a:spLocks noGrp="1"/>
          </p:cNvSpPr>
          <p:nvPr>
            <p:ph idx="1"/>
          </p:nvPr>
        </p:nvSpPr>
        <p:spPr>
          <a:xfrm>
            <a:off x="152400" y="914400"/>
            <a:ext cx="8839200" cy="5334000"/>
          </a:xfrm>
        </p:spPr>
        <p:txBody>
          <a:bodyPr rtlCol="0">
            <a:normAutofit fontScale="77500" lnSpcReduction="20000"/>
          </a:bodyPr>
          <a:lstStyle/>
          <a:p>
            <a:pPr marL="342893" indent="-342893" defTabSz="914382" eaLnBrk="1" fontAlgn="auto" hangingPunct="1">
              <a:spcAft>
                <a:spcPts val="0"/>
              </a:spcAft>
              <a:buFont typeface="Arial" pitchFamily="34" charset="0"/>
              <a:buNone/>
              <a:defRPr/>
            </a:pPr>
            <a:r>
              <a:rPr lang="en-US" b="1" dirty="0" smtClean="0"/>
              <a:t>Conducive Environment </a:t>
            </a:r>
            <a:r>
              <a:rPr lang="en-US" dirty="0" smtClean="0"/>
              <a:t>	 </a:t>
            </a:r>
          </a:p>
          <a:p>
            <a:pPr marL="342893" indent="-342893" defTabSz="914382" eaLnBrk="1" fontAlgn="auto" hangingPunct="1">
              <a:spcAft>
                <a:spcPts val="0"/>
              </a:spcAft>
              <a:buFont typeface="Arial" pitchFamily="34" charset="0"/>
              <a:buNone/>
              <a:defRPr/>
            </a:pPr>
            <a:r>
              <a:rPr lang="en-US" dirty="0" smtClean="0"/>
              <a:t>	</a:t>
            </a:r>
          </a:p>
          <a:p>
            <a:pPr marL="342893" indent="-342893" defTabSz="914382" eaLnBrk="1" fontAlgn="auto" hangingPunct="1">
              <a:spcAft>
                <a:spcPts val="0"/>
              </a:spcAft>
              <a:buFont typeface="Arial" pitchFamily="34" charset="0"/>
              <a:buChar char="•"/>
              <a:defRPr/>
            </a:pPr>
            <a:r>
              <a:rPr lang="en-US" sz="3400" dirty="0" smtClean="0"/>
              <a:t>Seating spaces and writing surfaces are large enough </a:t>
            </a:r>
          </a:p>
          <a:p>
            <a:pPr marL="342893" indent="-342893" defTabSz="914382" eaLnBrk="1" fontAlgn="auto" hangingPunct="1">
              <a:spcAft>
                <a:spcPts val="0"/>
              </a:spcAft>
              <a:buFont typeface="Arial" pitchFamily="34" charset="0"/>
              <a:buChar char="•"/>
              <a:defRPr/>
            </a:pPr>
            <a:r>
              <a:rPr lang="en-US" sz="3400" dirty="0" smtClean="0"/>
              <a:t>Seating arranged to prevent cheating. </a:t>
            </a:r>
          </a:p>
          <a:p>
            <a:pPr marL="342893" indent="-342893" defTabSz="914382" eaLnBrk="1" fontAlgn="auto" hangingPunct="1">
              <a:spcAft>
                <a:spcPts val="0"/>
              </a:spcAft>
              <a:buFont typeface="Arial" pitchFamily="34" charset="0"/>
              <a:buChar char="•"/>
              <a:defRPr/>
            </a:pPr>
            <a:r>
              <a:rPr lang="en-US" sz="3400" dirty="0" smtClean="0"/>
              <a:t>NO cell phones, PDAs, or other electronic devices in the exam room. </a:t>
            </a:r>
          </a:p>
          <a:p>
            <a:pPr marL="342893" indent="-342893" defTabSz="914382" eaLnBrk="1" fontAlgn="auto" hangingPunct="1">
              <a:spcAft>
                <a:spcPts val="0"/>
              </a:spcAft>
              <a:buFont typeface="Arial" pitchFamily="34" charset="0"/>
              <a:buChar char="•"/>
              <a:defRPr/>
            </a:pPr>
            <a:r>
              <a:rPr lang="en-US" sz="3400" dirty="0" smtClean="0"/>
              <a:t>Take any discovered devices away immediately .  Return them at a later time.</a:t>
            </a:r>
          </a:p>
          <a:p>
            <a:pPr marL="342893" indent="-342893" defTabSz="914382" eaLnBrk="1" fontAlgn="auto" hangingPunct="1">
              <a:spcAft>
                <a:spcPts val="0"/>
              </a:spcAft>
              <a:buFont typeface="Arial" pitchFamily="34" charset="0"/>
              <a:buChar char="•"/>
              <a:defRPr/>
            </a:pPr>
            <a:r>
              <a:rPr lang="en-US" sz="3400" dirty="0" smtClean="0"/>
              <a:t>Pens and pencils available. </a:t>
            </a:r>
          </a:p>
          <a:p>
            <a:pPr marL="342893" indent="-342893" defTabSz="914382" eaLnBrk="1" fontAlgn="auto" hangingPunct="1">
              <a:spcAft>
                <a:spcPts val="0"/>
              </a:spcAft>
              <a:buFont typeface="Arial" pitchFamily="34" charset="0"/>
              <a:buChar char="•"/>
              <a:defRPr/>
            </a:pPr>
            <a:r>
              <a:rPr lang="en-US" sz="3400" dirty="0" smtClean="0"/>
              <a:t>Keep a timing device visible - You should have a clock or watch to keep track of time during test administration. </a:t>
            </a:r>
          </a:p>
          <a:p>
            <a:pPr marL="342893" indent="-342893" defTabSz="914382" eaLnBrk="1" fontAlgn="auto" hangingPunct="1">
              <a:spcAft>
                <a:spcPts val="0"/>
              </a:spcAft>
              <a:buFont typeface="Arial" pitchFamily="34" charset="0"/>
              <a:buChar char="•"/>
              <a:defRPr/>
            </a:pPr>
            <a:r>
              <a:rPr lang="en-US" sz="3400" dirty="0"/>
              <a:t>Verify that the correct topic is being used (</a:t>
            </a:r>
            <a:r>
              <a:rPr lang="en-US" sz="3400" dirty="0">
                <a:solidFill>
                  <a:srgbClr val="00B050"/>
                </a:solidFill>
              </a:rPr>
              <a:t>Main</a:t>
            </a:r>
            <a:r>
              <a:rPr lang="en-US" sz="3400" dirty="0"/>
              <a:t> vs. </a:t>
            </a:r>
            <a:r>
              <a:rPr lang="en-US" sz="3400" dirty="0">
                <a:solidFill>
                  <a:srgbClr val="9900FF"/>
                </a:solidFill>
              </a:rPr>
              <a:t>Make-up</a:t>
            </a:r>
            <a:r>
              <a:rPr lang="en-US" sz="3400" dirty="0" smtClean="0"/>
              <a:t>).</a:t>
            </a:r>
          </a:p>
          <a:p>
            <a:pPr marL="342893" indent="-342893" defTabSz="914382"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04800" y="-228600"/>
            <a:ext cx="8534400" cy="914400"/>
          </a:xfrm>
        </p:spPr>
        <p:txBody>
          <a:bodyPr/>
          <a:lstStyle/>
          <a:p>
            <a:pPr eaLnBrk="1" hangingPunct="1"/>
            <a:r>
              <a:rPr lang="en-US" sz="4000" dirty="0" smtClean="0"/>
              <a:t>PLANNING FOR TEST ADMINISTRATION</a:t>
            </a:r>
          </a:p>
        </p:txBody>
      </p:sp>
      <p:sp>
        <p:nvSpPr>
          <p:cNvPr id="49155" name="Content Placeholder 2"/>
          <p:cNvSpPr>
            <a:spLocks noGrp="1"/>
          </p:cNvSpPr>
          <p:nvPr>
            <p:ph idx="1"/>
          </p:nvPr>
        </p:nvSpPr>
        <p:spPr>
          <a:xfrm>
            <a:off x="152400" y="609600"/>
            <a:ext cx="8839200" cy="4419600"/>
          </a:xfrm>
        </p:spPr>
        <p:txBody>
          <a:bodyPr/>
          <a:lstStyle/>
          <a:p>
            <a:pPr eaLnBrk="1" hangingPunct="1">
              <a:buFontTx/>
              <a:buNone/>
            </a:pPr>
            <a:r>
              <a:rPr lang="en-US" sz="2800" b="1" dirty="0" smtClean="0"/>
              <a:t>EXAMINERS</a:t>
            </a:r>
            <a:r>
              <a:rPr lang="en-US" sz="2400" b="1" dirty="0" smtClean="0"/>
              <a:t> </a:t>
            </a:r>
          </a:p>
          <a:p>
            <a:pPr eaLnBrk="1" hangingPunct="1">
              <a:buFontTx/>
              <a:buNone/>
            </a:pPr>
            <a:endParaRPr lang="en-US" sz="2000" b="1" dirty="0" smtClean="0"/>
          </a:p>
          <a:p>
            <a:pPr eaLnBrk="1" hangingPunct="1"/>
            <a:r>
              <a:rPr lang="en-US" sz="2600" dirty="0" smtClean="0"/>
              <a:t>Be certain that student Answer Documents are prepared correctly. </a:t>
            </a:r>
          </a:p>
          <a:p>
            <a:pPr eaLnBrk="1" hangingPunct="1"/>
            <a:r>
              <a:rPr lang="en-US" sz="2600" dirty="0"/>
              <a:t>Verify that the correct topic is being used before distributing to students (</a:t>
            </a:r>
            <a:r>
              <a:rPr lang="en-US" sz="2600" dirty="0">
                <a:solidFill>
                  <a:srgbClr val="00B050"/>
                </a:solidFill>
              </a:rPr>
              <a:t>Main</a:t>
            </a:r>
            <a:r>
              <a:rPr lang="en-US" sz="2600" dirty="0"/>
              <a:t> vs. </a:t>
            </a:r>
            <a:r>
              <a:rPr lang="en-US" sz="2600" dirty="0">
                <a:solidFill>
                  <a:srgbClr val="9900FF"/>
                </a:solidFill>
              </a:rPr>
              <a:t>Make-up</a:t>
            </a:r>
            <a:r>
              <a:rPr lang="en-US" sz="2600" dirty="0"/>
              <a:t>).</a:t>
            </a:r>
          </a:p>
          <a:p>
            <a:pPr eaLnBrk="1" hangingPunct="1"/>
            <a:r>
              <a:rPr lang="en-US" sz="2600" dirty="0" smtClean="0"/>
              <a:t>Be certain that students respond in the appropriate sections of the Answer Document. Marking responses in the wrong content area, even if later erased, can cause scoring errors. </a:t>
            </a:r>
          </a:p>
          <a:p>
            <a:pPr eaLnBrk="1" hangingPunct="1"/>
            <a:r>
              <a:rPr lang="en-US" sz="2600" dirty="0" smtClean="0"/>
              <a:t>Monitor students – be prepared for the unexpected.</a:t>
            </a:r>
          </a:p>
          <a:p>
            <a:pPr eaLnBrk="1" hangingPunct="1"/>
            <a:r>
              <a:rPr lang="en-US" sz="2600" dirty="0" smtClean="0"/>
              <a:t>Be certain students code the correct form number/letter on their Answer Documents. </a:t>
            </a:r>
          </a:p>
          <a:p>
            <a:pPr eaLnBrk="1" hangingPunct="1">
              <a:buFont typeface="Arial" charset="0"/>
              <a:buNone/>
            </a:pPr>
            <a:r>
              <a:rPr lang="en-US" sz="2400" dirty="0" smtClean="0"/>
              <a:t> </a:t>
            </a:r>
          </a:p>
          <a:p>
            <a:pPr eaLnBrk="1" hangingPunct="1">
              <a:buFontTx/>
              <a:buNone/>
            </a:pPr>
            <a:r>
              <a:rPr lang="en-US" sz="2400"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4800" y="-152400"/>
            <a:ext cx="8534400" cy="1143000"/>
          </a:xfrm>
        </p:spPr>
        <p:txBody>
          <a:bodyPr/>
          <a:lstStyle/>
          <a:p>
            <a:pPr eaLnBrk="1" hangingPunct="1"/>
            <a:r>
              <a:rPr lang="en-US" sz="4000" smtClean="0"/>
              <a:t>PLANNING FOR TEST ADMINISTRATION</a:t>
            </a:r>
          </a:p>
        </p:txBody>
      </p:sp>
      <p:sp>
        <p:nvSpPr>
          <p:cNvPr id="3" name="Content Placeholder 2"/>
          <p:cNvSpPr>
            <a:spLocks noGrp="1"/>
          </p:cNvSpPr>
          <p:nvPr>
            <p:ph idx="1"/>
          </p:nvPr>
        </p:nvSpPr>
        <p:spPr>
          <a:xfrm>
            <a:off x="152400" y="914400"/>
            <a:ext cx="8763000" cy="5257800"/>
          </a:xfrm>
        </p:spPr>
        <p:txBody>
          <a:bodyPr rtlCol="0">
            <a:normAutofit fontScale="70000" lnSpcReduction="20000"/>
          </a:bodyPr>
          <a:lstStyle/>
          <a:p>
            <a:pPr marL="342893" indent="-342893" defTabSz="914382" eaLnBrk="1" fontAlgn="auto" hangingPunct="1">
              <a:spcAft>
                <a:spcPts val="0"/>
              </a:spcAft>
              <a:buFont typeface="Arial" pitchFamily="34" charset="0"/>
              <a:buNone/>
              <a:defRPr/>
            </a:pPr>
            <a:r>
              <a:rPr lang="en-US" b="1" dirty="0" smtClean="0"/>
              <a:t>PROCTORS </a:t>
            </a:r>
          </a:p>
          <a:p>
            <a:pPr marL="342893" indent="-342893" defTabSz="914382" eaLnBrk="1" fontAlgn="auto" hangingPunct="1">
              <a:spcAft>
                <a:spcPts val="0"/>
              </a:spcAft>
              <a:buFont typeface="Arial" pitchFamily="34" charset="0"/>
              <a:buNone/>
              <a:defRPr/>
            </a:pPr>
            <a:endParaRPr lang="en-US" b="1" dirty="0" smtClean="0"/>
          </a:p>
          <a:p>
            <a:pPr marL="342893" indent="-342893" defTabSz="914382" eaLnBrk="1" fontAlgn="auto" hangingPunct="1">
              <a:spcAft>
                <a:spcPts val="0"/>
              </a:spcAft>
              <a:buFont typeface="Arial" pitchFamily="34" charset="0"/>
              <a:buChar char="•"/>
              <a:defRPr/>
            </a:pPr>
            <a:r>
              <a:rPr lang="en-US" sz="3400" dirty="0" smtClean="0"/>
              <a:t>When 30 or more students are to be tested in one room, the assistance of a Proctor is required. At least one Proctor is required for each additional 30 students. If students are tested in groups of less than 30, a Proctor is highly recommended. </a:t>
            </a:r>
          </a:p>
          <a:p>
            <a:pPr marL="342893" indent="-342893" defTabSz="914382" eaLnBrk="1" fontAlgn="auto" hangingPunct="1">
              <a:spcAft>
                <a:spcPts val="0"/>
              </a:spcAft>
              <a:buFont typeface="Arial" pitchFamily="34" charset="0"/>
              <a:buChar char="•"/>
              <a:defRPr/>
            </a:pPr>
            <a:r>
              <a:rPr lang="en-US" sz="3400" dirty="0" smtClean="0"/>
              <a:t>Proctors must be trained in appropriate test procedures before testing begins. Tasks which they must perform should be clearly specified. They may help in distributing and collecting materials, assisting students with coding on the Answer Document, observing students from different points in the room while tests are being administered, and answering students’ questions concerning the test directions. To prevent the neglect of any students in large groups, Proctors may be assigned to specific areas of the room during test administration. Proctors must not explain the test items or coach students in any way. </a:t>
            </a:r>
          </a:p>
          <a:p>
            <a:pPr marL="342893" indent="-342893" defTabSz="914382"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81000" y="-152400"/>
            <a:ext cx="8458200" cy="1143000"/>
          </a:xfrm>
        </p:spPr>
        <p:txBody>
          <a:bodyPr/>
          <a:lstStyle/>
          <a:p>
            <a:pPr eaLnBrk="1" hangingPunct="1"/>
            <a:r>
              <a:rPr lang="en-US" sz="4000" dirty="0" smtClean="0"/>
              <a:t>PLANNING FOR TEST ADMINISTRATION</a:t>
            </a:r>
          </a:p>
        </p:txBody>
      </p:sp>
      <p:sp>
        <p:nvSpPr>
          <p:cNvPr id="51203" name="Content Placeholder 2"/>
          <p:cNvSpPr>
            <a:spLocks noGrp="1"/>
          </p:cNvSpPr>
          <p:nvPr>
            <p:ph idx="1"/>
          </p:nvPr>
        </p:nvSpPr>
        <p:spPr>
          <a:xfrm>
            <a:off x="381000" y="1143000"/>
            <a:ext cx="8305800" cy="4419600"/>
          </a:xfrm>
        </p:spPr>
        <p:txBody>
          <a:bodyPr/>
          <a:lstStyle/>
          <a:p>
            <a:pPr eaLnBrk="1" hangingPunct="1">
              <a:buFont typeface="Arial" charset="0"/>
              <a:buNone/>
            </a:pPr>
            <a:r>
              <a:rPr lang="en-US" b="1" dirty="0" smtClean="0"/>
              <a:t>Resources and Aids </a:t>
            </a:r>
          </a:p>
          <a:p>
            <a:pPr eaLnBrk="1" hangingPunct="1">
              <a:buFont typeface="Arial" charset="0"/>
              <a:buNone/>
            </a:pPr>
            <a:endParaRPr lang="en-US" sz="2000" b="1" dirty="0" smtClean="0"/>
          </a:p>
          <a:p>
            <a:pPr eaLnBrk="1" hangingPunct="1"/>
            <a:r>
              <a:rPr lang="en-US" sz="2800" dirty="0"/>
              <a:t>NO dictionaries, textbooks or any other aids and/or resources that would provide assistance. Any instructional materials displayed in the room that could provide an advantage during the assessment period (such as posters, helpful writing hints, etc.) should be covered or removed during testing. </a:t>
            </a:r>
          </a:p>
          <a:p>
            <a:pPr eaLnBrk="1" hangingPunct="1"/>
            <a:r>
              <a:rPr lang="en-US" sz="2800" dirty="0" smtClean="0"/>
              <a:t>Exception:  Word to Word dictionaries as prescribed in an EL/TPC plan.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941BB4-69C0-4D3D-93D9-EDDB7816D1FA}" type="slidenum">
              <a:rPr lang="en-US" smtClean="0"/>
              <a:pPr eaLnBrk="1" hangingPunct="1"/>
              <a:t>46</a:t>
            </a:fld>
            <a:endParaRPr lang="en-US" smtClean="0"/>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t="10313" b="28125"/>
          <a:stretch>
            <a:fillRect/>
          </a:stretch>
        </p:blipFill>
        <p:spPr bwMode="auto">
          <a:xfrm>
            <a:off x="1219200" y="1066800"/>
            <a:ext cx="6705600" cy="4267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Title 1"/>
          <p:cNvSpPr>
            <a:spLocks noGrp="1"/>
          </p:cNvSpPr>
          <p:nvPr>
            <p:ph type="title"/>
          </p:nvPr>
        </p:nvSpPr>
        <p:spPr>
          <a:xfrm>
            <a:off x="457200" y="-228600"/>
            <a:ext cx="8229600" cy="1143000"/>
          </a:xfrm>
        </p:spPr>
        <p:txBody>
          <a:bodyPr/>
          <a:lstStyle/>
          <a:p>
            <a:r>
              <a:rPr lang="en-US" dirty="0" smtClean="0"/>
              <a:t>System Coordinator Information</a:t>
            </a:r>
          </a:p>
        </p:txBody>
      </p:sp>
    </p:spTree>
    <p:extLst>
      <p:ext uri="{BB962C8B-B14F-4D97-AF65-F5344CB8AC3E}">
        <p14:creationId xmlns:p14="http://schemas.microsoft.com/office/powerpoint/2010/main" val="3891247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r>
              <a:rPr lang="en-US" dirty="0" smtClean="0"/>
              <a:t>Enrollments/School Codes</a:t>
            </a:r>
          </a:p>
        </p:txBody>
      </p:sp>
      <p:pic>
        <p:nvPicPr>
          <p:cNvPr id="24579" name="Content Placeholder 3"/>
          <p:cNvPicPr>
            <a:picLocks noGrp="1"/>
          </p:cNvPicPr>
          <p:nvPr>
            <p:ph idx="1"/>
          </p:nvPr>
        </p:nvPicPr>
        <p:blipFill>
          <a:blip r:embed="rId2">
            <a:extLst>
              <a:ext uri="{28A0092B-C50C-407E-A947-70E740481C1C}">
                <a14:useLocalDpi xmlns:a14="http://schemas.microsoft.com/office/drawing/2010/main" val="0"/>
              </a:ext>
            </a:extLst>
          </a:blip>
          <a:srcRect t="11250" b="27188"/>
          <a:stretch>
            <a:fillRect/>
          </a:stretch>
        </p:blipFill>
        <p:spPr>
          <a:xfrm>
            <a:off x="457200" y="1600200"/>
            <a:ext cx="8229600" cy="4052887"/>
          </a:xfrm>
          <a:ln w="19050">
            <a:solidFill>
              <a:schemeClr val="tx1"/>
            </a:solidFill>
            <a:miter lim="800000"/>
            <a:headEnd/>
            <a:tailEnd/>
          </a:ln>
        </p:spPr>
      </p:pic>
      <p:sp>
        <p:nvSpPr>
          <p:cNvPr id="5" name="Rounded Rectangular Callout 4"/>
          <p:cNvSpPr/>
          <p:nvPr/>
        </p:nvSpPr>
        <p:spPr>
          <a:xfrm>
            <a:off x="6781800" y="4457700"/>
            <a:ext cx="1981200" cy="381000"/>
          </a:xfrm>
          <a:prstGeom prst="wedgeRoundRectCallout">
            <a:avLst>
              <a:gd name="adj1" fmla="val -93678"/>
              <a:gd name="adj2" fmla="val -46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 add a School </a:t>
            </a:r>
          </a:p>
        </p:txBody>
      </p:sp>
      <p:sp>
        <p:nvSpPr>
          <p:cNvPr id="6" name="Rounded Rectangular Callout 5"/>
          <p:cNvSpPr/>
          <p:nvPr/>
        </p:nvSpPr>
        <p:spPr>
          <a:xfrm>
            <a:off x="533400" y="2438400"/>
            <a:ext cx="2438400" cy="685800"/>
          </a:xfrm>
          <a:prstGeom prst="wedgeRoundRectCallout">
            <a:avLst>
              <a:gd name="adj1" fmla="val 39726"/>
              <a:gd name="adj2" fmla="val 1760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 close a  School or to Update a School name</a:t>
            </a:r>
          </a:p>
        </p:txBody>
      </p:sp>
    </p:spTree>
    <p:extLst>
      <p:ext uri="{BB962C8B-B14F-4D97-AF65-F5344CB8AC3E}">
        <p14:creationId xmlns:p14="http://schemas.microsoft.com/office/powerpoint/2010/main" val="889246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143000"/>
          </a:xfrm>
        </p:spPr>
        <p:txBody>
          <a:bodyPr/>
          <a:lstStyle/>
          <a:p>
            <a:r>
              <a:rPr lang="en-US" dirty="0" smtClean="0"/>
              <a:t>Update a School</a:t>
            </a:r>
          </a:p>
        </p:txBody>
      </p:sp>
      <p:pic>
        <p:nvPicPr>
          <p:cNvPr id="25603" name="Content Placeholder 3"/>
          <p:cNvPicPr>
            <a:picLocks noGrp="1"/>
          </p:cNvPicPr>
          <p:nvPr>
            <p:ph idx="1"/>
          </p:nvPr>
        </p:nvPicPr>
        <p:blipFill>
          <a:blip r:embed="rId3">
            <a:extLst>
              <a:ext uri="{28A0092B-C50C-407E-A947-70E740481C1C}">
                <a14:useLocalDpi xmlns:a14="http://schemas.microsoft.com/office/drawing/2010/main" val="0"/>
              </a:ext>
            </a:extLst>
          </a:blip>
          <a:srcRect t="10313" r="751" b="30000"/>
          <a:stretch>
            <a:fillRect/>
          </a:stretch>
        </p:blipFill>
        <p:spPr>
          <a:xfrm>
            <a:off x="457200" y="1371600"/>
            <a:ext cx="8229600" cy="3494088"/>
          </a:xfrm>
          <a:ln w="19050">
            <a:solidFill>
              <a:schemeClr val="tx1"/>
            </a:solidFill>
            <a:miter lim="800000"/>
            <a:headEnd/>
            <a:tailEnd/>
          </a:ln>
        </p:spPr>
      </p:pic>
    </p:spTree>
    <p:extLst>
      <p:ext uri="{BB962C8B-B14F-4D97-AF65-F5344CB8AC3E}">
        <p14:creationId xmlns:p14="http://schemas.microsoft.com/office/powerpoint/2010/main" val="3159483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563562"/>
          </a:xfrm>
        </p:spPr>
        <p:txBody>
          <a:bodyPr/>
          <a:lstStyle/>
          <a:p>
            <a:r>
              <a:rPr lang="en-US" dirty="0" smtClean="0"/>
              <a:t>Enrollment Totals</a:t>
            </a:r>
          </a:p>
        </p:txBody>
      </p:sp>
      <p:pic>
        <p:nvPicPr>
          <p:cNvPr id="26627" name="Content Placeholder 3"/>
          <p:cNvPicPr>
            <a:picLocks noGrp="1"/>
          </p:cNvPicPr>
          <p:nvPr>
            <p:ph idx="1"/>
          </p:nvPr>
        </p:nvPicPr>
        <p:blipFill>
          <a:blip r:embed="rId2">
            <a:extLst>
              <a:ext uri="{28A0092B-C50C-407E-A947-70E740481C1C}">
                <a14:useLocalDpi xmlns:a14="http://schemas.microsoft.com/office/drawing/2010/main" val="0"/>
              </a:ext>
            </a:extLst>
          </a:blip>
          <a:srcRect t="11250" r="751" b="14999"/>
          <a:stretch>
            <a:fillRect/>
          </a:stretch>
        </p:blipFill>
        <p:spPr>
          <a:xfrm>
            <a:off x="762000" y="1066800"/>
            <a:ext cx="7613650" cy="4525963"/>
          </a:xfrm>
          <a:ln w="19050">
            <a:solidFill>
              <a:schemeClr val="tx1"/>
            </a:solidFill>
          </a:ln>
        </p:spPr>
      </p:pic>
      <p:sp>
        <p:nvSpPr>
          <p:cNvPr id="5" name="Rounded Rectangular Callout 4"/>
          <p:cNvSpPr/>
          <p:nvPr/>
        </p:nvSpPr>
        <p:spPr>
          <a:xfrm>
            <a:off x="4953000" y="2057400"/>
            <a:ext cx="1524000" cy="612775"/>
          </a:xfrm>
          <a:prstGeom prst="wedgeRoundRectCallout">
            <a:avLst>
              <a:gd name="adj1" fmla="val -206616"/>
              <a:gd name="adj2" fmla="val -108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Reports</a:t>
            </a:r>
          </a:p>
        </p:txBody>
      </p:sp>
      <p:sp>
        <p:nvSpPr>
          <p:cNvPr id="6" name="Rounded Rectangular Callout 5"/>
          <p:cNvSpPr/>
          <p:nvPr/>
        </p:nvSpPr>
        <p:spPr>
          <a:xfrm>
            <a:off x="413657" y="2895600"/>
            <a:ext cx="1676400" cy="533400"/>
          </a:xfrm>
          <a:prstGeom prst="wedgeRoundRectCallout">
            <a:avLst>
              <a:gd name="adj1" fmla="val -6375"/>
              <a:gd name="adj2" fmla="val -92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School  information</a:t>
            </a:r>
          </a:p>
        </p:txBody>
      </p:sp>
    </p:spTree>
    <p:extLst>
      <p:ext uri="{BB962C8B-B14F-4D97-AF65-F5344CB8AC3E}">
        <p14:creationId xmlns:p14="http://schemas.microsoft.com/office/powerpoint/2010/main" val="328041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pPr eaLnBrk="1" hangingPunct="1"/>
            <a:r>
              <a:rPr lang="en-US" smtClean="0"/>
              <a:t>Who Should Test?</a:t>
            </a:r>
          </a:p>
        </p:txBody>
      </p:sp>
      <p:sp>
        <p:nvSpPr>
          <p:cNvPr id="9219" name="Content Placeholder 2"/>
          <p:cNvSpPr>
            <a:spLocks noGrp="1"/>
          </p:cNvSpPr>
          <p:nvPr>
            <p:ph idx="1"/>
          </p:nvPr>
        </p:nvSpPr>
        <p:spPr>
          <a:xfrm>
            <a:off x="228600" y="1143000"/>
            <a:ext cx="8229600" cy="4525963"/>
          </a:xfrm>
        </p:spPr>
        <p:txBody>
          <a:bodyPr/>
          <a:lstStyle/>
          <a:p>
            <a:pPr marL="0" eaLnBrk="1" hangingPunct="1">
              <a:spcBef>
                <a:spcPct val="0"/>
              </a:spcBef>
            </a:pPr>
            <a:r>
              <a:rPr lang="en-US" sz="2800" dirty="0" smtClean="0"/>
              <a:t>All eighth-grade students must participate – with the exception of those assessed using the GAA as prescribed in their IEP.</a:t>
            </a:r>
          </a:p>
          <a:p>
            <a:pPr marL="0" eaLnBrk="1" hangingPunct="1">
              <a:spcBef>
                <a:spcPct val="0"/>
              </a:spcBef>
            </a:pPr>
            <a:r>
              <a:rPr lang="en-US" sz="2800" dirty="0" smtClean="0"/>
              <a:t>EL students in their first year (12 months) of</a:t>
            </a:r>
          </a:p>
          <a:p>
            <a:pPr marL="0" eaLnBrk="1" hangingPunct="1">
              <a:spcBef>
                <a:spcPct val="0"/>
              </a:spcBef>
              <a:buFontTx/>
              <a:buNone/>
            </a:pPr>
            <a:r>
              <a:rPr lang="en-US" sz="2800" dirty="0" smtClean="0"/>
              <a:t>enrollment in a U. S. school may receive a one</a:t>
            </a:r>
          </a:p>
          <a:p>
            <a:pPr marL="0" eaLnBrk="1" hangingPunct="1">
              <a:spcBef>
                <a:spcPct val="0"/>
              </a:spcBef>
              <a:buFontTx/>
              <a:buNone/>
            </a:pPr>
            <a:r>
              <a:rPr lang="en-US" sz="2800" dirty="0" smtClean="0"/>
              <a:t>time deferment if their proficiency in English</a:t>
            </a:r>
          </a:p>
          <a:p>
            <a:pPr marL="0" eaLnBrk="1" hangingPunct="1">
              <a:spcBef>
                <a:spcPct val="0"/>
              </a:spcBef>
              <a:buFontTx/>
              <a:buNone/>
            </a:pPr>
            <a:r>
              <a:rPr lang="en-US" sz="2800" dirty="0" smtClean="0"/>
              <a:t>indicates that testing is not in the best educational interest of the student. </a:t>
            </a:r>
          </a:p>
          <a:p>
            <a:pPr marL="0" eaLnBrk="1" hangingPunct="1">
              <a:spcBef>
                <a:spcPct val="0"/>
              </a:spcBef>
            </a:pPr>
            <a:r>
              <a:rPr lang="en-US" sz="2800" dirty="0" smtClean="0"/>
              <a:t>Students with disabilities should be tested using the guidelines included in the coordinators’ and examiners’ manuals.</a:t>
            </a:r>
          </a:p>
        </p:txBody>
      </p:sp>
    </p:spTree>
    <p:extLst>
      <p:ext uri="{BB962C8B-B14F-4D97-AF65-F5344CB8AC3E}">
        <p14:creationId xmlns:p14="http://schemas.microsoft.com/office/powerpoint/2010/main" val="27470629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9600" cy="1143000"/>
          </a:xfrm>
        </p:spPr>
        <p:txBody>
          <a:bodyPr/>
          <a:lstStyle/>
          <a:p>
            <a:r>
              <a:rPr lang="en-US" dirty="0" smtClean="0"/>
              <a:t>Ordering Additional Materials</a:t>
            </a:r>
            <a:br>
              <a:rPr lang="en-US" dirty="0" smtClean="0"/>
            </a:br>
            <a:r>
              <a:rPr lang="en-US" sz="2400" dirty="0"/>
              <a:t>Please make only one additional order for your system.</a:t>
            </a:r>
            <a:endParaRPr lang="en-US" sz="2400" dirty="0" smtClean="0"/>
          </a:p>
        </p:txBody>
      </p:sp>
      <p:pic>
        <p:nvPicPr>
          <p:cNvPr id="27651" name="Content Placeholder 3"/>
          <p:cNvPicPr>
            <a:picLocks noGrp="1"/>
          </p:cNvPicPr>
          <p:nvPr>
            <p:ph idx="1"/>
          </p:nvPr>
        </p:nvPicPr>
        <p:blipFill>
          <a:blip r:embed="rId2">
            <a:extLst>
              <a:ext uri="{28A0092B-C50C-407E-A947-70E740481C1C}">
                <a14:useLocalDpi xmlns:a14="http://schemas.microsoft.com/office/drawing/2010/main" val="0"/>
              </a:ext>
            </a:extLst>
          </a:blip>
          <a:srcRect t="8438" b="7500"/>
          <a:stretch>
            <a:fillRect/>
          </a:stretch>
        </p:blipFill>
        <p:spPr>
          <a:xfrm>
            <a:off x="1219200" y="1066800"/>
            <a:ext cx="6731000" cy="4525963"/>
          </a:xfrm>
          <a:ln w="19050">
            <a:solidFill>
              <a:schemeClr val="tx1"/>
            </a:solidFill>
            <a:miter lim="800000"/>
            <a:headEnd/>
            <a:tailEnd/>
          </a:ln>
        </p:spPr>
      </p:pic>
      <p:sp>
        <p:nvSpPr>
          <p:cNvPr id="6" name="Rounded Rectangular Callout 5"/>
          <p:cNvSpPr/>
          <p:nvPr/>
        </p:nvSpPr>
        <p:spPr>
          <a:xfrm>
            <a:off x="5638800" y="2057400"/>
            <a:ext cx="1676400" cy="990600"/>
          </a:xfrm>
          <a:prstGeom prst="wedgeRoundRectCallout">
            <a:avLst>
              <a:gd name="adj1" fmla="val -123462"/>
              <a:gd name="adj2" fmla="val -93377"/>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the Orders Tab</a:t>
            </a:r>
          </a:p>
        </p:txBody>
      </p:sp>
    </p:spTree>
    <p:extLst>
      <p:ext uri="{BB962C8B-B14F-4D97-AF65-F5344CB8AC3E}">
        <p14:creationId xmlns:p14="http://schemas.microsoft.com/office/powerpoint/2010/main" val="451450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152400"/>
            <a:ext cx="8229600" cy="1143000"/>
          </a:xfrm>
        </p:spPr>
        <p:txBody>
          <a:bodyPr/>
          <a:lstStyle/>
          <a:p>
            <a:r>
              <a:rPr lang="en-US" dirty="0" smtClean="0"/>
              <a:t>Order Additional Materials</a:t>
            </a:r>
            <a:br>
              <a:rPr lang="en-US" dirty="0" smtClean="0"/>
            </a:br>
            <a:r>
              <a:rPr lang="en-US" sz="2400" dirty="0" smtClean="0"/>
              <a:t>Please make only one additional order for your system.</a:t>
            </a:r>
          </a:p>
        </p:txBody>
      </p:sp>
      <p:pic>
        <p:nvPicPr>
          <p:cNvPr id="28675" name="Content Placeholder 3"/>
          <p:cNvPicPr>
            <a:picLocks noGrp="1"/>
          </p:cNvPicPr>
          <p:nvPr>
            <p:ph idx="1"/>
          </p:nvPr>
        </p:nvPicPr>
        <p:blipFill>
          <a:blip r:embed="rId2">
            <a:extLst>
              <a:ext uri="{28A0092B-C50C-407E-A947-70E740481C1C}">
                <a14:useLocalDpi xmlns:a14="http://schemas.microsoft.com/office/drawing/2010/main" val="0"/>
              </a:ext>
            </a:extLst>
          </a:blip>
          <a:srcRect t="11250" r="751" b="5624"/>
          <a:stretch>
            <a:fillRect/>
          </a:stretch>
        </p:blipFill>
        <p:spPr>
          <a:xfrm>
            <a:off x="1752600" y="1295400"/>
            <a:ext cx="5614988" cy="3762375"/>
          </a:xfrm>
          <a:ln w="12700">
            <a:solidFill>
              <a:schemeClr val="tx1"/>
            </a:solidFill>
            <a:miter lim="800000"/>
            <a:headEnd/>
            <a:tailEnd/>
          </a:ln>
        </p:spPr>
      </p:pic>
      <p:sp>
        <p:nvSpPr>
          <p:cNvPr id="5" name="Rounded Rectangular Callout 4"/>
          <p:cNvSpPr/>
          <p:nvPr/>
        </p:nvSpPr>
        <p:spPr>
          <a:xfrm>
            <a:off x="457200" y="2895600"/>
            <a:ext cx="1981200" cy="765175"/>
          </a:xfrm>
          <a:prstGeom prst="wedgeRoundRectCallout">
            <a:avLst>
              <a:gd name="adj1" fmla="val 66470"/>
              <a:gd name="adj2" fmla="val -1923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Order Additional Materials</a:t>
            </a:r>
          </a:p>
        </p:txBody>
      </p:sp>
    </p:spTree>
    <p:extLst>
      <p:ext uri="{BB962C8B-B14F-4D97-AF65-F5344CB8AC3E}">
        <p14:creationId xmlns:p14="http://schemas.microsoft.com/office/powerpoint/2010/main" val="502151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143000"/>
          </a:xfrm>
        </p:spPr>
        <p:txBody>
          <a:bodyPr/>
          <a:lstStyle/>
          <a:p>
            <a:r>
              <a:rPr lang="en-US" dirty="0" smtClean="0"/>
              <a:t>Order Tracking</a:t>
            </a:r>
          </a:p>
        </p:txBody>
      </p:sp>
      <p:pic>
        <p:nvPicPr>
          <p:cNvPr id="29699" name="Content Placeholder 3"/>
          <p:cNvPicPr>
            <a:picLocks noGrp="1"/>
          </p:cNvPicPr>
          <p:nvPr>
            <p:ph idx="1"/>
          </p:nvPr>
        </p:nvPicPr>
        <p:blipFill>
          <a:blip r:embed="rId2">
            <a:extLst>
              <a:ext uri="{28A0092B-C50C-407E-A947-70E740481C1C}">
                <a14:useLocalDpi xmlns:a14="http://schemas.microsoft.com/office/drawing/2010/main" val="0"/>
              </a:ext>
            </a:extLst>
          </a:blip>
          <a:srcRect l="3751" t="3751" r="1500" b="19688"/>
          <a:stretch>
            <a:fillRect/>
          </a:stretch>
        </p:blipFill>
        <p:spPr>
          <a:xfrm>
            <a:off x="1143000" y="1067593"/>
            <a:ext cx="6834188" cy="4418013"/>
          </a:xfrm>
          <a:ln w="19050">
            <a:solidFill>
              <a:schemeClr val="tx1"/>
            </a:solidFill>
            <a:miter lim="800000"/>
            <a:headEnd/>
            <a:tailEnd/>
          </a:ln>
        </p:spPr>
      </p:pic>
      <p:sp>
        <p:nvSpPr>
          <p:cNvPr id="5" name="Rounded Rectangular Callout 4"/>
          <p:cNvSpPr/>
          <p:nvPr/>
        </p:nvSpPr>
        <p:spPr>
          <a:xfrm>
            <a:off x="5105400" y="2362200"/>
            <a:ext cx="2514600" cy="609600"/>
          </a:xfrm>
          <a:prstGeom prst="wedgeRoundRectCallout">
            <a:avLst>
              <a:gd name="adj1" fmla="val -108818"/>
              <a:gd name="adj2" fmla="val -588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Order History and Tracking</a:t>
            </a:r>
          </a:p>
        </p:txBody>
      </p:sp>
      <p:sp>
        <p:nvSpPr>
          <p:cNvPr id="6" name="Rounded Rectangular Callout 5"/>
          <p:cNvSpPr/>
          <p:nvPr/>
        </p:nvSpPr>
        <p:spPr>
          <a:xfrm rot="10800000" flipV="1">
            <a:off x="304800" y="3581400"/>
            <a:ext cx="2895600" cy="685800"/>
          </a:xfrm>
          <a:prstGeom prst="wedgeRoundRectCallout">
            <a:avLst>
              <a:gd name="adj1" fmla="val -28810"/>
              <a:gd name="adj2" fmla="val -2178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To Order Materials Click  on Order Additional Materials</a:t>
            </a:r>
          </a:p>
        </p:txBody>
      </p:sp>
    </p:spTree>
    <p:extLst>
      <p:ext uri="{BB962C8B-B14F-4D97-AF65-F5344CB8AC3E}">
        <p14:creationId xmlns:p14="http://schemas.microsoft.com/office/powerpoint/2010/main" val="427322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2657"/>
            <a:ext cx="8229600" cy="1143000"/>
          </a:xfrm>
        </p:spPr>
        <p:txBody>
          <a:bodyPr/>
          <a:lstStyle/>
          <a:p>
            <a:r>
              <a:rPr lang="en-US" dirty="0" smtClean="0"/>
              <a:t>Tracking Orders</a:t>
            </a:r>
          </a:p>
        </p:txBody>
      </p:sp>
      <p:pic>
        <p:nvPicPr>
          <p:cNvPr id="30723" name="Content Placeholder 3"/>
          <p:cNvPicPr>
            <a:picLocks noGrp="1"/>
          </p:cNvPicPr>
          <p:nvPr>
            <p:ph idx="1"/>
          </p:nvPr>
        </p:nvPicPr>
        <p:blipFill>
          <a:blip r:embed="rId2">
            <a:extLst>
              <a:ext uri="{28A0092B-C50C-407E-A947-70E740481C1C}">
                <a14:useLocalDpi xmlns:a14="http://schemas.microsoft.com/office/drawing/2010/main" val="0"/>
              </a:ext>
            </a:extLst>
          </a:blip>
          <a:srcRect t="10313" r="1500" b="8438"/>
          <a:stretch>
            <a:fillRect/>
          </a:stretch>
        </p:blipFill>
        <p:spPr>
          <a:xfrm>
            <a:off x="1143000" y="1143000"/>
            <a:ext cx="6858000" cy="4525963"/>
          </a:xfrm>
          <a:ln w="19050">
            <a:solidFill>
              <a:schemeClr val="tx1"/>
            </a:solidFill>
            <a:miter lim="800000"/>
            <a:headEnd/>
            <a:tailEnd/>
          </a:ln>
        </p:spPr>
      </p:pic>
      <p:sp>
        <p:nvSpPr>
          <p:cNvPr id="5" name="Rounded Rectangular Callout 4"/>
          <p:cNvSpPr/>
          <p:nvPr/>
        </p:nvSpPr>
        <p:spPr>
          <a:xfrm>
            <a:off x="7086600" y="3124200"/>
            <a:ext cx="1828800" cy="1524000"/>
          </a:xfrm>
          <a:prstGeom prst="wedgeRoundRectCallout">
            <a:avLst>
              <a:gd name="adj1" fmla="val -99561"/>
              <a:gd name="adj2" fmla="val 46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Click on the Tracking  Number to View Status of Shipment</a:t>
            </a:r>
          </a:p>
        </p:txBody>
      </p:sp>
    </p:spTree>
    <p:extLst>
      <p:ext uri="{BB962C8B-B14F-4D97-AF65-F5344CB8AC3E}">
        <p14:creationId xmlns:p14="http://schemas.microsoft.com/office/powerpoint/2010/main" val="3104558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304800"/>
            <a:ext cx="9144000" cy="1904999"/>
          </a:xfrm>
          <a:solidFill>
            <a:schemeClr val="bg1"/>
          </a:solidFill>
        </p:spPr>
        <p:txBody>
          <a:bodyPr/>
          <a:lstStyle/>
          <a:p>
            <a:r>
              <a:rPr lang="en-US" dirty="0" smtClean="0"/>
              <a:t>Instructions for Returning Boxed Materials to GCA</a:t>
            </a:r>
          </a:p>
        </p:txBody>
      </p:sp>
      <p:sp>
        <p:nvSpPr>
          <p:cNvPr id="593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36A412-D8C4-40E6-9D0F-AD9DBFA15690}" type="slidenum">
              <a:rPr lang="en-US" smtClean="0"/>
              <a:pPr eaLnBrk="1" hangingPunct="1"/>
              <a:t>54</a:t>
            </a:fld>
            <a:endParaRPr lang="en-US" smtClean="0"/>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970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28600"/>
            <a:ext cx="8229600" cy="990600"/>
          </a:xfrm>
        </p:spPr>
        <p:txBody>
          <a:bodyPr/>
          <a:lstStyle/>
          <a:p>
            <a:pPr eaLnBrk="1" hangingPunct="1"/>
            <a:r>
              <a:rPr lang="en-US" dirty="0" smtClean="0">
                <a:latin typeface="Arial" charset="0"/>
              </a:rPr>
              <a:t>Results</a:t>
            </a:r>
          </a:p>
        </p:txBody>
      </p:sp>
      <p:sp>
        <p:nvSpPr>
          <p:cNvPr id="51203" name="Rectangle 3"/>
          <p:cNvSpPr>
            <a:spLocks noGrp="1" noChangeArrowheads="1"/>
          </p:cNvSpPr>
          <p:nvPr>
            <p:ph idx="1"/>
          </p:nvPr>
        </p:nvSpPr>
        <p:spPr>
          <a:xfrm>
            <a:off x="152400" y="609600"/>
            <a:ext cx="8839200" cy="5368925"/>
          </a:xfrm>
        </p:spPr>
        <p:txBody>
          <a:bodyPr rtlCol="0">
            <a:normAutofit fontScale="92500"/>
          </a:bodyPr>
          <a:lstStyle/>
          <a:p>
            <a:pPr marL="342893" indent="-342893" defTabSz="914382" eaLnBrk="1" fontAlgn="auto" hangingPunct="1">
              <a:spcAft>
                <a:spcPts val="0"/>
              </a:spcAft>
              <a:buFont typeface="Arial" pitchFamily="34" charset="0"/>
              <a:buChar char="•"/>
              <a:defRPr/>
            </a:pPr>
            <a:r>
              <a:rPr lang="en-US" dirty="0" smtClean="0"/>
              <a:t>Comparisons can not be made to QCC (2006 and prior writing assessments) results.  </a:t>
            </a:r>
          </a:p>
          <a:p>
            <a:pPr marL="742935" lvl="1" indent="-285744" defTabSz="914382" eaLnBrk="1" fontAlgn="auto" hangingPunct="1">
              <a:spcAft>
                <a:spcPts val="0"/>
              </a:spcAft>
              <a:buFont typeface="Arial" pitchFamily="34" charset="0"/>
              <a:buChar char="–"/>
              <a:defRPr/>
            </a:pPr>
            <a:r>
              <a:rPr lang="en-US" dirty="0" smtClean="0"/>
              <a:t>A new base line was established with the implementation of the new writing assessments in 2007.</a:t>
            </a:r>
          </a:p>
          <a:p>
            <a:pPr marL="342893" indent="-342893" defTabSz="914382" eaLnBrk="1" fontAlgn="auto" hangingPunct="1">
              <a:spcAft>
                <a:spcPts val="0"/>
              </a:spcAft>
              <a:buFont typeface="Arial" pitchFamily="34" charset="0"/>
              <a:buChar char="•"/>
              <a:defRPr/>
            </a:pPr>
            <a:r>
              <a:rPr lang="en-US" dirty="0" smtClean="0"/>
              <a:t>Systems should receive results between </a:t>
            </a:r>
            <a:r>
              <a:rPr lang="en-US" b="1" dirty="0" smtClean="0"/>
              <a:t>March 10 – 14, 2014</a:t>
            </a:r>
            <a:r>
              <a:rPr lang="en-US" dirty="0" smtClean="0"/>
              <a:t> dependent upon the following:</a:t>
            </a:r>
          </a:p>
          <a:p>
            <a:pPr marL="742935" lvl="1" indent="-285744" defTabSz="914382" eaLnBrk="1" fontAlgn="auto" hangingPunct="1">
              <a:spcAft>
                <a:spcPts val="0"/>
              </a:spcAft>
              <a:buFont typeface="Arial" pitchFamily="34" charset="0"/>
              <a:buChar char="–"/>
              <a:defRPr/>
            </a:pPr>
            <a:r>
              <a:rPr lang="en-US" sz="2400" dirty="0" smtClean="0"/>
              <a:t>Your system shipment was received on time</a:t>
            </a:r>
          </a:p>
          <a:p>
            <a:pPr marL="742935" lvl="1" indent="-285744" defTabSz="914382" eaLnBrk="1" fontAlgn="auto" hangingPunct="1">
              <a:spcAft>
                <a:spcPts val="0"/>
              </a:spcAft>
              <a:buFont typeface="Arial" pitchFamily="34" charset="0"/>
              <a:buChar char="–"/>
              <a:defRPr/>
            </a:pPr>
            <a:r>
              <a:rPr lang="en-US" sz="2400" dirty="0" smtClean="0"/>
              <a:t>Form numbers were coded correctly</a:t>
            </a:r>
          </a:p>
          <a:p>
            <a:pPr marL="742935" lvl="1" indent="-285744" defTabSz="914382" eaLnBrk="1" fontAlgn="auto" hangingPunct="1">
              <a:spcAft>
                <a:spcPts val="0"/>
              </a:spcAft>
              <a:buFont typeface="Arial" pitchFamily="34" charset="0"/>
              <a:buChar char="–"/>
              <a:defRPr/>
            </a:pPr>
            <a:r>
              <a:rPr lang="en-US" sz="2400" dirty="0" smtClean="0"/>
              <a:t>Answer documents were completed correctly</a:t>
            </a:r>
          </a:p>
          <a:p>
            <a:pPr marL="57141" indent="0" defTabSz="914382" eaLnBrk="1" fontAlgn="auto" hangingPunct="1">
              <a:spcAft>
                <a:spcPts val="0"/>
              </a:spcAft>
              <a:buNone/>
              <a:defRPr/>
            </a:pPr>
            <a:endParaRPr lang="en-US" dirty="0" smtClean="0"/>
          </a:p>
          <a:p>
            <a:pPr marL="57141" indent="0" defTabSz="914382" eaLnBrk="1" fontAlgn="auto" hangingPunct="1">
              <a:spcAft>
                <a:spcPts val="0"/>
              </a:spcAft>
              <a:buNone/>
              <a:defRPr/>
            </a:pPr>
            <a:r>
              <a:rPr lang="en-US" sz="2200" i="1" dirty="0" smtClean="0"/>
              <a:t>* Please Note:  The dates that results will be delivered to systems are posted on the </a:t>
            </a:r>
            <a:r>
              <a:rPr lang="en-US" sz="2200" i="1" dirty="0" smtClean="0">
                <a:hlinkClick r:id="rId2"/>
              </a:rPr>
              <a:t>State Testing Calendar</a:t>
            </a:r>
            <a:r>
              <a:rPr lang="en-US" sz="2200" i="1" dirty="0" smtClean="0"/>
              <a:t> and the </a:t>
            </a:r>
            <a:r>
              <a:rPr lang="en-US" sz="2200" i="1" dirty="0" smtClean="0">
                <a:hlinkClick r:id="rId3"/>
              </a:rPr>
              <a:t>Update Bulletin</a:t>
            </a:r>
            <a:r>
              <a:rPr lang="en-US" sz="2200" i="1" dirty="0"/>
              <a:t> </a:t>
            </a:r>
            <a:r>
              <a:rPr lang="en-US" sz="2200" i="1" dirty="0" smtClean="0"/>
              <a:t>found on the GaDOE website.</a:t>
            </a:r>
          </a:p>
          <a:p>
            <a:pPr marL="342893" indent="-342893" defTabSz="914382"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pPr eaLnBrk="1" hangingPunct="1"/>
            <a:r>
              <a:rPr lang="en-US" smtClean="0">
                <a:latin typeface="Arial" charset="0"/>
              </a:rPr>
              <a:t>Writing Assessment Contacts</a:t>
            </a:r>
          </a:p>
        </p:txBody>
      </p:sp>
      <p:sp>
        <p:nvSpPr>
          <p:cNvPr id="53251" name="Rectangle 3"/>
          <p:cNvSpPr>
            <a:spLocks noGrp="1" noChangeArrowheads="1"/>
          </p:cNvSpPr>
          <p:nvPr>
            <p:ph idx="1"/>
          </p:nvPr>
        </p:nvSpPr>
        <p:spPr>
          <a:xfrm>
            <a:off x="457200" y="1295400"/>
            <a:ext cx="8229600" cy="4835525"/>
          </a:xfrm>
        </p:spPr>
        <p:txBody>
          <a:bodyPr/>
          <a:lstStyle/>
          <a:p>
            <a:pPr eaLnBrk="1" hangingPunct="1">
              <a:buFont typeface="Arial" charset="0"/>
              <a:buNone/>
            </a:pPr>
            <a:r>
              <a:rPr lang="en-US" smtClean="0"/>
              <a:t>GaDOE</a:t>
            </a:r>
          </a:p>
          <a:p>
            <a:pPr eaLnBrk="1" hangingPunct="1"/>
            <a:r>
              <a:rPr lang="en-US" smtClean="0"/>
              <a:t>Michael Huneke</a:t>
            </a:r>
          </a:p>
          <a:p>
            <a:pPr lvl="1" eaLnBrk="1" hangingPunct="1"/>
            <a:r>
              <a:rPr lang="en-US" sz="2400" smtClean="0"/>
              <a:t>404-232-1208 </a:t>
            </a:r>
          </a:p>
          <a:p>
            <a:pPr lvl="1" eaLnBrk="1" hangingPunct="1"/>
            <a:r>
              <a:rPr lang="en-US" smtClean="0">
                <a:hlinkClick r:id="rId2"/>
              </a:rPr>
              <a:t>mhuneke@doe.k12.ga.us</a:t>
            </a:r>
            <a:endParaRPr lang="en-US" smtClean="0"/>
          </a:p>
          <a:p>
            <a:pPr eaLnBrk="1" hangingPunct="1">
              <a:buFont typeface="Arial" charset="0"/>
              <a:buNone/>
            </a:pPr>
            <a:endParaRPr lang="en-US" sz="1400" smtClean="0"/>
          </a:p>
          <a:p>
            <a:pPr eaLnBrk="1" hangingPunct="1">
              <a:buFont typeface="Arial" charset="0"/>
              <a:buNone/>
            </a:pPr>
            <a:r>
              <a:rPr lang="en-US" smtClean="0"/>
              <a:t>GCA</a:t>
            </a:r>
          </a:p>
          <a:p>
            <a:pPr eaLnBrk="1" hangingPunct="1"/>
            <a:r>
              <a:rPr lang="en-US" smtClean="0"/>
              <a:t>Jeremy Granade</a:t>
            </a:r>
          </a:p>
          <a:p>
            <a:pPr lvl="1" eaLnBrk="1" hangingPunct="1"/>
            <a:r>
              <a:rPr lang="en-US" smtClean="0"/>
              <a:t>888-392-8977</a:t>
            </a:r>
          </a:p>
          <a:p>
            <a:pPr lvl="1" eaLnBrk="1" hangingPunct="1"/>
            <a:r>
              <a:rPr lang="en-US" smtClean="0">
                <a:hlinkClick r:id="rId3"/>
              </a:rPr>
              <a:t>jgranade@uga.edu</a:t>
            </a:r>
            <a:endParaRPr lang="en-US" sz="1400" smtClean="0"/>
          </a:p>
          <a:p>
            <a:pPr lvl="1" eaLnBrk="1" hangingPunct="1"/>
            <a:endParaRPr lang="en-US" smtClean="0"/>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1143000"/>
          </a:xfrm>
        </p:spPr>
        <p:txBody>
          <a:bodyPr/>
          <a:lstStyle/>
          <a:p>
            <a:pPr eaLnBrk="1" hangingPunct="1"/>
            <a:r>
              <a:rPr lang="en-US" sz="3600" smtClean="0">
                <a:latin typeface="Arial" charset="0"/>
              </a:rPr>
              <a:t>Grade 8 Writing Assessment Materials</a:t>
            </a:r>
          </a:p>
        </p:txBody>
      </p:sp>
      <p:sp>
        <p:nvSpPr>
          <p:cNvPr id="11267" name="Rectangle 3"/>
          <p:cNvSpPr>
            <a:spLocks noGrp="1" noChangeArrowheads="1"/>
          </p:cNvSpPr>
          <p:nvPr>
            <p:ph idx="1"/>
          </p:nvPr>
        </p:nvSpPr>
        <p:spPr>
          <a:xfrm>
            <a:off x="381000" y="914400"/>
            <a:ext cx="8382000" cy="4754563"/>
          </a:xfrm>
        </p:spPr>
        <p:txBody>
          <a:bodyPr rtlCol="0">
            <a:normAutofit lnSpcReduction="10000"/>
          </a:bodyPr>
          <a:lstStyle/>
          <a:p>
            <a:pPr marL="342893" indent="-342893" defTabSz="914382" eaLnBrk="1" fontAlgn="auto" hangingPunct="1">
              <a:lnSpc>
                <a:spcPct val="90000"/>
              </a:lnSpc>
              <a:spcAft>
                <a:spcPts val="0"/>
              </a:spcAft>
              <a:buFont typeface="Arial" pitchFamily="34" charset="0"/>
              <a:buChar char="•"/>
              <a:defRPr/>
            </a:pPr>
            <a:r>
              <a:rPr lang="en-US" sz="2800" dirty="0" smtClean="0"/>
              <a:t>Examiner’s Manual contains information for completing answer documents and administering the assessment. </a:t>
            </a:r>
          </a:p>
          <a:p>
            <a:pPr marL="342893" indent="-342893" defTabSz="914382" eaLnBrk="1" fontAlgn="auto" hangingPunct="1">
              <a:lnSpc>
                <a:spcPct val="90000"/>
              </a:lnSpc>
              <a:spcAft>
                <a:spcPts val="0"/>
              </a:spcAft>
              <a:buFont typeface="Arial" pitchFamily="34" charset="0"/>
              <a:buChar char="•"/>
              <a:defRPr/>
            </a:pPr>
            <a:r>
              <a:rPr lang="en-US" sz="2800" dirty="0" smtClean="0"/>
              <a:t>Writing Topic Page: </a:t>
            </a:r>
          </a:p>
          <a:p>
            <a:pPr marL="342893" indent="-342893" defTabSz="914382" eaLnBrk="1" fontAlgn="auto" hangingPunct="1">
              <a:lnSpc>
                <a:spcPct val="90000"/>
              </a:lnSpc>
              <a:spcAft>
                <a:spcPts val="0"/>
              </a:spcAft>
              <a:buFontTx/>
              <a:buNone/>
              <a:defRPr/>
            </a:pPr>
            <a:r>
              <a:rPr lang="en-US" sz="2800" dirty="0" smtClean="0"/>
              <a:t>		</a:t>
            </a:r>
            <a:r>
              <a:rPr lang="en-US" sz="2800" b="1" dirty="0" smtClean="0">
                <a:solidFill>
                  <a:srgbClr val="00B050"/>
                </a:solidFill>
              </a:rPr>
              <a:t>Forms 102 and 202 – Main Administration 	printed on green paper</a:t>
            </a:r>
          </a:p>
          <a:p>
            <a:pPr marL="342893" indent="-342893" defTabSz="914382" eaLnBrk="1" fontAlgn="auto" hangingPunct="1">
              <a:lnSpc>
                <a:spcPct val="90000"/>
              </a:lnSpc>
              <a:spcAft>
                <a:spcPts val="0"/>
              </a:spcAft>
              <a:buFontTx/>
              <a:buNone/>
              <a:defRPr/>
            </a:pPr>
            <a:r>
              <a:rPr lang="en-US" sz="2800" dirty="0" smtClean="0"/>
              <a:t>		</a:t>
            </a:r>
            <a:r>
              <a:rPr lang="en-US" sz="2800" b="1" dirty="0" smtClean="0">
                <a:solidFill>
                  <a:srgbClr val="B503C3"/>
                </a:solidFill>
              </a:rPr>
              <a:t>Form 209 – Make-up topic printed on 	lavender paper</a:t>
            </a:r>
          </a:p>
          <a:p>
            <a:pPr marL="342893" indent="-342893" defTabSz="914382" eaLnBrk="1" fontAlgn="auto" hangingPunct="1">
              <a:lnSpc>
                <a:spcPct val="90000"/>
              </a:lnSpc>
              <a:spcAft>
                <a:spcPts val="0"/>
              </a:spcAft>
              <a:buFont typeface="Arial" pitchFamily="34" charset="0"/>
              <a:buChar char="•"/>
              <a:defRPr/>
            </a:pPr>
            <a:r>
              <a:rPr lang="en-US" sz="2800" dirty="0" smtClean="0"/>
              <a:t>Collect </a:t>
            </a:r>
            <a:r>
              <a:rPr lang="en-US" sz="2800" b="1" dirty="0" smtClean="0"/>
              <a:t>ALL</a:t>
            </a:r>
            <a:r>
              <a:rPr lang="en-US" sz="2800" dirty="0" smtClean="0"/>
              <a:t> main topic pages at the end of testing on </a:t>
            </a:r>
            <a:r>
              <a:rPr lang="en-US" sz="2800" dirty="0" smtClean="0">
                <a:solidFill>
                  <a:srgbClr val="00B050"/>
                </a:solidFill>
              </a:rPr>
              <a:t>January 22, 2014</a:t>
            </a:r>
            <a:r>
              <a:rPr lang="en-US" sz="2800" dirty="0" smtClean="0"/>
              <a:t>.</a:t>
            </a:r>
            <a:endParaRPr lang="en-US" sz="2800" dirty="0" smtClean="0">
              <a:solidFill>
                <a:srgbClr val="FF0000"/>
              </a:solidFill>
            </a:endParaRPr>
          </a:p>
          <a:p>
            <a:pPr marL="342893" indent="-342893" defTabSz="914382" eaLnBrk="1" fontAlgn="auto" hangingPunct="1">
              <a:lnSpc>
                <a:spcPct val="90000"/>
              </a:lnSpc>
              <a:spcAft>
                <a:spcPts val="0"/>
              </a:spcAft>
              <a:buFont typeface="Arial" pitchFamily="34" charset="0"/>
              <a:buChar char="•"/>
              <a:defRPr/>
            </a:pPr>
            <a:r>
              <a:rPr lang="en-US" sz="2800" dirty="0" smtClean="0"/>
              <a:t>Do not distribute make-up topic page until        </a:t>
            </a:r>
            <a:r>
              <a:rPr lang="en-US" sz="2800" dirty="0" smtClean="0">
                <a:solidFill>
                  <a:srgbClr val="CC00FF"/>
                </a:solidFill>
              </a:rPr>
              <a:t>January 23, 2014</a:t>
            </a:r>
            <a:r>
              <a:rPr lang="en-US" sz="28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229600" cy="1143000"/>
          </a:xfrm>
        </p:spPr>
        <p:txBody>
          <a:bodyPr/>
          <a:lstStyle/>
          <a:p>
            <a:pPr eaLnBrk="1" hangingPunct="1"/>
            <a:r>
              <a:rPr lang="en-US" smtClean="0">
                <a:latin typeface="Arial" charset="0"/>
              </a:rPr>
              <a:t>Grade 8 Writing Assessment</a:t>
            </a:r>
          </a:p>
        </p:txBody>
      </p:sp>
      <p:sp>
        <p:nvSpPr>
          <p:cNvPr id="12291" name="Rectangle 3"/>
          <p:cNvSpPr>
            <a:spLocks noGrp="1" noChangeArrowheads="1"/>
          </p:cNvSpPr>
          <p:nvPr>
            <p:ph idx="1"/>
          </p:nvPr>
        </p:nvSpPr>
        <p:spPr>
          <a:xfrm>
            <a:off x="457200" y="1143000"/>
            <a:ext cx="8153400" cy="4348163"/>
          </a:xfrm>
        </p:spPr>
        <p:txBody>
          <a:bodyPr rtlCol="0">
            <a:normAutofit fontScale="85000" lnSpcReduction="20000"/>
          </a:bodyPr>
          <a:lstStyle/>
          <a:p>
            <a:pPr marL="342893" indent="-342893" defTabSz="914382" eaLnBrk="1" fontAlgn="auto" hangingPunct="1">
              <a:spcAft>
                <a:spcPts val="0"/>
              </a:spcAft>
              <a:buFont typeface="Arial" pitchFamily="34" charset="0"/>
              <a:buChar char="•"/>
              <a:defRPr/>
            </a:pPr>
            <a:r>
              <a:rPr lang="en-US" dirty="0" smtClean="0"/>
              <a:t>Measures student competency in one of two genres: expository or persuasive.  </a:t>
            </a:r>
          </a:p>
          <a:p>
            <a:pPr marL="342893" indent="-342893" defTabSz="914382" eaLnBrk="1" fontAlgn="auto" hangingPunct="1">
              <a:spcAft>
                <a:spcPts val="0"/>
              </a:spcAft>
              <a:buFont typeface="Arial" pitchFamily="34" charset="0"/>
              <a:buChar char="•"/>
              <a:defRPr/>
            </a:pPr>
            <a:r>
              <a:rPr lang="en-US" dirty="0" smtClean="0"/>
              <a:t>Topics will be spiraled, and students will receive either an expository or a persuasive topic.  </a:t>
            </a:r>
          </a:p>
          <a:p>
            <a:pPr marL="342893" indent="-342893" defTabSz="914382" eaLnBrk="1" fontAlgn="auto" hangingPunct="1">
              <a:spcAft>
                <a:spcPts val="0"/>
              </a:spcAft>
              <a:buFont typeface="Arial" pitchFamily="34" charset="0"/>
              <a:buChar char="•"/>
              <a:defRPr/>
            </a:pPr>
            <a:r>
              <a:rPr lang="en-US" dirty="0" smtClean="0"/>
              <a:t>Writing Topics must be distributed as packaged </a:t>
            </a:r>
            <a:r>
              <a:rPr lang="en-US" i="1" dirty="0" smtClean="0"/>
              <a:t>except </a:t>
            </a:r>
            <a:r>
              <a:rPr lang="en-US" dirty="0" smtClean="0"/>
              <a:t>in the case of students with IEPs, 504/IAPs, or EL/TPC plans requiring topics be read aloud (only in English).</a:t>
            </a:r>
          </a:p>
          <a:p>
            <a:pPr marL="342893" indent="-342893" defTabSz="914382" eaLnBrk="1" fontAlgn="auto" hangingPunct="1">
              <a:spcAft>
                <a:spcPts val="0"/>
              </a:spcAft>
              <a:buFont typeface="Arial" pitchFamily="34" charset="0"/>
              <a:buChar char="•"/>
              <a:defRPr/>
            </a:pPr>
            <a:r>
              <a:rPr lang="en-US" dirty="0"/>
              <a:t>Student writing will be assessed analytically in four domains: </a:t>
            </a:r>
            <a:r>
              <a:rPr lang="en-US" i="1" dirty="0"/>
              <a:t>Ideas, Organization, Style, and Conventions</a:t>
            </a:r>
            <a:r>
              <a:rPr lang="en-US" dirty="0"/>
              <a:t>. Analytic scoring will provide detailed information on student writing including scale scores and performance levels</a:t>
            </a:r>
            <a:r>
              <a:rPr lang="en-US" dirty="0" smtClean="0"/>
              <a:t>.</a:t>
            </a:r>
          </a:p>
          <a:p>
            <a:pPr marL="342893" indent="-342893" defTabSz="914382"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639763"/>
          </a:xfrm>
        </p:spPr>
        <p:txBody>
          <a:bodyPr/>
          <a:lstStyle/>
          <a:p>
            <a:pPr eaLnBrk="1" hangingPunct="1"/>
            <a:r>
              <a:rPr lang="en-US" smtClean="0">
                <a:latin typeface="Arial" charset="0"/>
              </a:rPr>
              <a:t>Grade 8 Writing Assessment</a:t>
            </a:r>
          </a:p>
        </p:txBody>
      </p:sp>
      <p:sp>
        <p:nvSpPr>
          <p:cNvPr id="14339" name="Rectangle 3"/>
          <p:cNvSpPr>
            <a:spLocks noGrp="1" noChangeArrowheads="1"/>
          </p:cNvSpPr>
          <p:nvPr>
            <p:ph idx="1"/>
          </p:nvPr>
        </p:nvSpPr>
        <p:spPr>
          <a:xfrm>
            <a:off x="533400" y="914400"/>
            <a:ext cx="8229600" cy="4572000"/>
          </a:xfrm>
        </p:spPr>
        <p:txBody>
          <a:bodyPr/>
          <a:lstStyle/>
          <a:p>
            <a:pPr eaLnBrk="1" hangingPunct="1">
              <a:lnSpc>
                <a:spcPct val="90000"/>
              </a:lnSpc>
            </a:pPr>
            <a:r>
              <a:rPr lang="en-US" sz="2800" dirty="0" smtClean="0"/>
              <a:t>Two genres of writing:</a:t>
            </a:r>
          </a:p>
          <a:p>
            <a:pPr lvl="1" eaLnBrk="1" hangingPunct="1">
              <a:lnSpc>
                <a:spcPct val="90000"/>
              </a:lnSpc>
            </a:pPr>
            <a:r>
              <a:rPr lang="en-US" dirty="0" smtClean="0"/>
              <a:t>Expository</a:t>
            </a:r>
          </a:p>
          <a:p>
            <a:pPr lvl="1" eaLnBrk="1" hangingPunct="1">
              <a:lnSpc>
                <a:spcPct val="90000"/>
              </a:lnSpc>
            </a:pPr>
            <a:r>
              <a:rPr lang="en-US" dirty="0" smtClean="0"/>
              <a:t>Persuasive</a:t>
            </a:r>
          </a:p>
          <a:p>
            <a:pPr eaLnBrk="1" hangingPunct="1">
              <a:lnSpc>
                <a:spcPct val="90000"/>
              </a:lnSpc>
            </a:pPr>
            <a:r>
              <a:rPr lang="en-US" sz="2800" dirty="0" smtClean="0"/>
              <a:t>Analytic scoring in four domains:</a:t>
            </a:r>
          </a:p>
          <a:p>
            <a:pPr lvl="1" eaLnBrk="1" hangingPunct="1">
              <a:lnSpc>
                <a:spcPct val="90000"/>
              </a:lnSpc>
            </a:pPr>
            <a:r>
              <a:rPr lang="en-US" dirty="0" smtClean="0"/>
              <a:t>Ideas (40%)</a:t>
            </a:r>
          </a:p>
          <a:p>
            <a:pPr lvl="1" eaLnBrk="1" hangingPunct="1">
              <a:lnSpc>
                <a:spcPct val="90000"/>
              </a:lnSpc>
            </a:pPr>
            <a:r>
              <a:rPr lang="en-US" dirty="0" smtClean="0"/>
              <a:t>Organization (20%)</a:t>
            </a:r>
          </a:p>
          <a:p>
            <a:pPr lvl="1" eaLnBrk="1" hangingPunct="1">
              <a:lnSpc>
                <a:spcPct val="90000"/>
              </a:lnSpc>
            </a:pPr>
            <a:r>
              <a:rPr lang="en-US" dirty="0" smtClean="0"/>
              <a:t>Style (20%)</a:t>
            </a:r>
          </a:p>
          <a:p>
            <a:pPr lvl="1" eaLnBrk="1" hangingPunct="1">
              <a:lnSpc>
                <a:spcPct val="90000"/>
              </a:lnSpc>
            </a:pPr>
            <a:r>
              <a:rPr lang="en-US" dirty="0" smtClean="0"/>
              <a:t>Conventions (20%)</a:t>
            </a:r>
          </a:p>
          <a:p>
            <a:pPr eaLnBrk="1" hangingPunct="1">
              <a:lnSpc>
                <a:spcPct val="90000"/>
              </a:lnSpc>
            </a:pPr>
            <a:r>
              <a:rPr lang="en-US" sz="2800" dirty="0" smtClean="0"/>
              <a:t>Five score point rubric</a:t>
            </a:r>
          </a:p>
          <a:p>
            <a:pPr lvl="1" eaLnBrk="1" hangingPunct="1">
              <a:lnSpc>
                <a:spcPct val="90000"/>
              </a:lnSpc>
            </a:pPr>
            <a:r>
              <a:rPr lang="en-US" dirty="0" smtClean="0"/>
              <a:t>1 through 5 in each domain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8229600" cy="1143000"/>
          </a:xfrm>
        </p:spPr>
        <p:txBody>
          <a:bodyPr/>
          <a:lstStyle/>
          <a:p>
            <a:pPr eaLnBrk="1" hangingPunct="1"/>
            <a:r>
              <a:rPr lang="en-US" smtClean="0">
                <a:latin typeface="Arial" charset="0"/>
              </a:rPr>
              <a:t>Grade 8 Writing Assessment</a:t>
            </a:r>
            <a:endParaRPr lang="en-US" smtClean="0"/>
          </a:p>
        </p:txBody>
      </p:sp>
      <p:sp>
        <p:nvSpPr>
          <p:cNvPr id="15363" name="Content Placeholder 2"/>
          <p:cNvSpPr>
            <a:spLocks noGrp="1"/>
          </p:cNvSpPr>
          <p:nvPr>
            <p:ph idx="1"/>
          </p:nvPr>
        </p:nvSpPr>
        <p:spPr>
          <a:xfrm>
            <a:off x="304800" y="1143000"/>
            <a:ext cx="8534400" cy="4348163"/>
          </a:xfrm>
        </p:spPr>
        <p:txBody>
          <a:bodyPr/>
          <a:lstStyle/>
          <a:p>
            <a:pPr eaLnBrk="1" hangingPunct="1"/>
            <a:r>
              <a:rPr lang="en-US" sz="3600" dirty="0"/>
              <a:t>The total time for administration is approximately </a:t>
            </a:r>
            <a:r>
              <a:rPr lang="en-US" sz="3600" dirty="0" smtClean="0"/>
              <a:t>135 </a:t>
            </a:r>
            <a:r>
              <a:rPr lang="en-US" sz="3600" dirty="0"/>
              <a:t>minutes with </a:t>
            </a:r>
            <a:r>
              <a:rPr lang="en-US" sz="3600" i="1" u="sng" dirty="0" smtClean="0">
                <a:solidFill>
                  <a:srgbClr val="C00000"/>
                </a:solidFill>
              </a:rPr>
              <a:t>100 </a:t>
            </a:r>
            <a:r>
              <a:rPr lang="en-US" sz="3600" i="1" u="sng" dirty="0">
                <a:solidFill>
                  <a:srgbClr val="C00000"/>
                </a:solidFill>
              </a:rPr>
              <a:t>minutes of actual writing time</a:t>
            </a:r>
            <a:r>
              <a:rPr lang="en-US" sz="3600" dirty="0"/>
              <a:t>. The time limit is to be enforced.</a:t>
            </a:r>
          </a:p>
          <a:p>
            <a:pPr eaLnBrk="1" hangingPunct="1"/>
            <a:r>
              <a:rPr lang="en-US" sz="3600" dirty="0"/>
              <a:t>Extended time beyond the </a:t>
            </a:r>
            <a:r>
              <a:rPr lang="en-US" sz="3600" dirty="0" smtClean="0"/>
              <a:t>100 </a:t>
            </a:r>
            <a:r>
              <a:rPr lang="en-US" sz="3600" dirty="0"/>
              <a:t>minutes must derive from an IEP, </a:t>
            </a:r>
            <a:r>
              <a:rPr lang="en-US" sz="3600" dirty="0" smtClean="0"/>
              <a:t>504/IAP, </a:t>
            </a:r>
            <a:r>
              <a:rPr lang="en-US" sz="3600" dirty="0"/>
              <a:t>or </a:t>
            </a:r>
            <a:r>
              <a:rPr lang="en-US" sz="3600" dirty="0" smtClean="0"/>
              <a:t>EL/TPC.</a:t>
            </a:r>
          </a:p>
          <a:p>
            <a:pPr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age_x0020_SubHeader xmlns="20a672bb-8554-40ed-8ef6-17ff2403b73b" xsi:nil="true"/>
    <PublishingExpirationDate xmlns="http://schemas.microsoft.com/sharepoint/v3" xsi:nil="true"/>
    <PublishingStartDate xmlns="http://schemas.microsoft.com/sharepoint/v3" xsi:nil="true"/>
    <TaxCatchAll xmlns="1d496aed-39d0-4758-b3cf-4e4773287716"/>
    <Page xmlns="20a672bb-8554-40ed-8ef6-17ff2403b7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AB36A-AF50-4C4E-897B-12DCC3FE0DD1}"/>
</file>

<file path=customXml/itemProps2.xml><?xml version="1.0" encoding="utf-8"?>
<ds:datastoreItem xmlns:ds="http://schemas.openxmlformats.org/officeDocument/2006/customXml" ds:itemID="{DB30DDE0-4C06-4AD1-8802-351DDFAC6FBD}"/>
</file>

<file path=customXml/itemProps3.xml><?xml version="1.0" encoding="utf-8"?>
<ds:datastoreItem xmlns:ds="http://schemas.openxmlformats.org/officeDocument/2006/customXml" ds:itemID="{511A9B87-E439-4B2F-B101-2CE714CC8CCA}"/>
</file>

<file path=docProps/app.xml><?xml version="1.0" encoding="utf-8"?>
<Properties xmlns="http://schemas.openxmlformats.org/officeDocument/2006/extended-properties" xmlns:vt="http://schemas.openxmlformats.org/officeDocument/2006/docPropsVTypes">
  <Template>GaDOE Presentation Template - John Barge</Template>
  <TotalTime>1425</TotalTime>
  <Words>3863</Words>
  <Application>Microsoft Office PowerPoint</Application>
  <PresentationFormat>On-screen Show (4:3)</PresentationFormat>
  <Paragraphs>401</Paragraphs>
  <Slides>56</Slides>
  <Notes>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GaDOE Presentation Template - John Barge</vt:lpstr>
      <vt:lpstr>PowerPoint Presentation</vt:lpstr>
      <vt:lpstr>Resources</vt:lpstr>
      <vt:lpstr>Additional Resources</vt:lpstr>
      <vt:lpstr>2014 Dates</vt:lpstr>
      <vt:lpstr>Who Should Test?</vt:lpstr>
      <vt:lpstr>Grade 8 Writing Assessment Materials</vt:lpstr>
      <vt:lpstr>Grade 8 Writing Assessment</vt:lpstr>
      <vt:lpstr>Grade 8 Writing Assessment</vt:lpstr>
      <vt:lpstr>Grade 8 Writing Assessment</vt:lpstr>
      <vt:lpstr>Answer Document</vt:lpstr>
      <vt:lpstr>Answer Document</vt:lpstr>
      <vt:lpstr>Answer Document</vt:lpstr>
      <vt:lpstr>Answer Document</vt:lpstr>
      <vt:lpstr>2014  Answer Document</vt:lpstr>
      <vt:lpstr>PowerPoint Presentation</vt:lpstr>
      <vt:lpstr>Grade 8 Writing Assessment</vt:lpstr>
      <vt:lpstr>Understanding the Writing Topic: The Directions for Writing</vt:lpstr>
      <vt:lpstr>Format of the Writing Task</vt:lpstr>
      <vt:lpstr>Format of the Writing Task</vt:lpstr>
      <vt:lpstr>Writing Topic Page </vt:lpstr>
      <vt:lpstr>Student Writing Checklists On the bottom of the Topic page</vt:lpstr>
      <vt:lpstr>Grade 8 Writing  Assessment Materials</vt:lpstr>
      <vt:lpstr>Assessment Materials</vt:lpstr>
      <vt:lpstr>Grade 8 Writing Assessment Materials</vt:lpstr>
      <vt:lpstr>School Building Answer Sheet Transmittal Form</vt:lpstr>
      <vt:lpstr>Using the Grade 8 Scoring Rubric:</vt:lpstr>
      <vt:lpstr>Accommodations</vt:lpstr>
      <vt:lpstr>Braille Availability</vt:lpstr>
      <vt:lpstr>Word Processor and Enlarged Copies</vt:lpstr>
      <vt:lpstr>Reminders</vt:lpstr>
      <vt:lpstr>Irregularities (IR)</vt:lpstr>
      <vt:lpstr>Some Examples of Irregularities</vt:lpstr>
      <vt:lpstr>Some Examples of Irregularities</vt:lpstr>
      <vt:lpstr>Invalidations (INV) </vt:lpstr>
      <vt:lpstr>Reporting Irregularities and Invalidations </vt:lpstr>
      <vt:lpstr>Reporting Irregularities and Invalidations </vt:lpstr>
      <vt:lpstr>Entering IRs into the MyGaDOE Portal</vt:lpstr>
      <vt:lpstr>Entering IRs into the MyGaDOE Portal</vt:lpstr>
      <vt:lpstr>Breach of Professional Ethics Professional Standards Commission</vt:lpstr>
      <vt:lpstr>Irregularities/Invalidations</vt:lpstr>
      <vt:lpstr>Irregularities/Invalidations</vt:lpstr>
      <vt:lpstr>PLANNING FOR TEST ADMINISTRATION</vt:lpstr>
      <vt:lpstr>PLANNING FOR TEST ADMINISTRATION</vt:lpstr>
      <vt:lpstr>PLANNING FOR TEST ADMINISTRATION</vt:lpstr>
      <vt:lpstr>PLANNING FOR TEST ADMINISTRATION</vt:lpstr>
      <vt:lpstr>System Coordinator Information</vt:lpstr>
      <vt:lpstr>Enrollments/School Codes</vt:lpstr>
      <vt:lpstr>Update a School</vt:lpstr>
      <vt:lpstr>Enrollment Totals</vt:lpstr>
      <vt:lpstr>Ordering Additional Materials Please make only one additional order for your system.</vt:lpstr>
      <vt:lpstr>Order Additional Materials Please make only one additional order for your system.</vt:lpstr>
      <vt:lpstr>Order Tracking</vt:lpstr>
      <vt:lpstr>Tracking Orders</vt:lpstr>
      <vt:lpstr>Instructions for Returning Boxed Materials to GCA</vt:lpstr>
      <vt:lpstr>Results</vt:lpstr>
      <vt:lpstr>Writing Assessment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Eitel</dc:creator>
  <cp:lastModifiedBy> </cp:lastModifiedBy>
  <cp:revision>111</cp:revision>
  <dcterms:created xsi:type="dcterms:W3CDTF">2010-07-23T19:52:35Z</dcterms:created>
  <dcterms:modified xsi:type="dcterms:W3CDTF">2014-01-09T13:31:28Z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