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1" r:id="rId3"/>
    <p:sldId id="307" r:id="rId4"/>
    <p:sldId id="304" r:id="rId5"/>
    <p:sldId id="308" r:id="rId6"/>
    <p:sldId id="309" r:id="rId7"/>
    <p:sldId id="269" r:id="rId8"/>
    <p:sldId id="275" r:id="rId9"/>
    <p:sldId id="299" r:id="rId10"/>
    <p:sldId id="310" r:id="rId11"/>
    <p:sldId id="276" r:id="rId12"/>
    <p:sldId id="288" r:id="rId13"/>
    <p:sldId id="290" r:id="rId14"/>
    <p:sldId id="277" r:id="rId15"/>
    <p:sldId id="298" r:id="rId16"/>
    <p:sldId id="278" r:id="rId17"/>
    <p:sldId id="300" r:id="rId18"/>
    <p:sldId id="301" r:id="rId19"/>
    <p:sldId id="279" r:id="rId20"/>
    <p:sldId id="291" r:id="rId21"/>
    <p:sldId id="267" r:id="rId22"/>
    <p:sldId id="289" r:id="rId23"/>
    <p:sldId id="311" r:id="rId24"/>
    <p:sldId id="271" r:id="rId25"/>
    <p:sldId id="292" r:id="rId26"/>
    <p:sldId id="303" r:id="rId27"/>
    <p:sldId id="285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B9B8"/>
    <a:srgbClr val="8EB4E3"/>
    <a:srgbClr val="D7E4BD"/>
    <a:srgbClr val="C6D9F1"/>
    <a:srgbClr val="66CCFF"/>
    <a:srgbClr val="33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012" autoAdjust="0"/>
  </p:normalViewPr>
  <p:slideViewPr>
    <p:cSldViewPr>
      <p:cViewPr varScale="1">
        <p:scale>
          <a:sx n="64" d="100"/>
          <a:sy n="64" d="100"/>
        </p:scale>
        <p:origin x="-12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 (1-34)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Social Studies</c:v>
                </c:pt>
                <c:pt idx="1">
                  <c:v>Science</c:v>
                </c:pt>
                <c:pt idx="2">
                  <c:v>Mathematics</c:v>
                </c:pt>
                <c:pt idx="3">
                  <c:v>English/language arts</c:v>
                </c:pt>
                <c:pt idx="4">
                  <c:v>Reading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</c:v>
                </c:pt>
                <c:pt idx="1">
                  <c:v>40</c:v>
                </c:pt>
                <c:pt idx="2">
                  <c:v>33</c:v>
                </c:pt>
                <c:pt idx="3">
                  <c:v>24</c:v>
                </c:pt>
                <c:pt idx="4">
                  <c:v>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Typical (35-65)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Social Studies</c:v>
                </c:pt>
                <c:pt idx="1">
                  <c:v>Science</c:v>
                </c:pt>
                <c:pt idx="2">
                  <c:v>Mathematics</c:v>
                </c:pt>
                <c:pt idx="3">
                  <c:v>English/language arts</c:v>
                </c:pt>
                <c:pt idx="4">
                  <c:v>Reading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37</c:v>
                </c:pt>
                <c:pt idx="1">
                  <c:v>34</c:v>
                </c:pt>
                <c:pt idx="2">
                  <c:v>40</c:v>
                </c:pt>
                <c:pt idx="3">
                  <c:v>46</c:v>
                </c:pt>
                <c:pt idx="4">
                  <c:v>44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 (66-99)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Social Studies</c:v>
                </c:pt>
                <c:pt idx="1">
                  <c:v>Science</c:v>
                </c:pt>
                <c:pt idx="2">
                  <c:v>Mathematics</c:v>
                </c:pt>
                <c:pt idx="3">
                  <c:v>English/language arts</c:v>
                </c:pt>
                <c:pt idx="4">
                  <c:v>Reading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34</c:v>
                </c:pt>
                <c:pt idx="1">
                  <c:v>26</c:v>
                </c:pt>
                <c:pt idx="2">
                  <c:v>27</c:v>
                </c:pt>
                <c:pt idx="3">
                  <c:v>30</c:v>
                </c:pt>
                <c:pt idx="4">
                  <c:v>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2931968"/>
        <c:axId val="112933504"/>
      </c:barChart>
      <c:catAx>
        <c:axId val="112931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2933504"/>
        <c:crosses val="autoZero"/>
        <c:auto val="1"/>
        <c:lblAlgn val="ctr"/>
        <c:lblOffset val="100"/>
        <c:noMultiLvlLbl val="0"/>
      </c:catAx>
      <c:valAx>
        <c:axId val="11293350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Percentage of Students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2931968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DE342-DBEE-4BD6-AFE7-D4EA81B186F6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EB648-D9C3-4AB0-8BD4-A418BFBE7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60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6F112C-0DF0-4F83-9A57-D287532DFEE0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BE04FE-6C10-429A-829D-8378356A6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74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36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0BF50D-7A10-4435-A96B-440E67543E5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D5516E-AF81-451B-B31F-D3B2545AA1E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28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36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29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1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36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57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This chart plots current SGPs on the X axis and prior year scale scores on the Y axis. </a:t>
            </a:r>
          </a:p>
          <a:p>
            <a:endParaRPr lang="en-US" dirty="0" smtClean="0"/>
          </a:p>
          <a:p>
            <a:r>
              <a:rPr lang="en-US" dirty="0" smtClean="0"/>
              <a:t>It shows that for every level of prior achievement, students demonstrate all levels of growth. In other words, no matter how a student scored on the CRCT one year, it is possible to grow at any rate the next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741A00-5762-457B-8356-1A4EE851ACB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45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3170CD-29E3-4567-BA9F-0BFCC6A500D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3170CD-29E3-4567-BA9F-0BFCC6A500D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218C6D-23A4-421F-ACF1-8071D508EC3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44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7E3CB-C23A-4365-BB7E-FAF4AF5ED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4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776BD-D8C4-4182-AFA3-9963467F78B8}" type="datetime1">
              <a:rPr lang="en-US"/>
              <a:pPr>
                <a:defRPr/>
              </a:pPr>
              <a:t>11/26/2012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3BF18-6C06-4B01-90B5-86DB07EFD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1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9B8C6-108E-4B66-A9CD-CEF3F4A2B373}" type="datetime1">
              <a:rPr lang="en-US"/>
              <a:pPr>
                <a:defRPr/>
              </a:pPr>
              <a:t>11/26/2012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DC596-F4E8-4C8E-A5F9-D120B6695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2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B84D6-3475-4D9C-A04C-0D37A15D5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9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2B634-4F99-4436-A20C-A1A1647FBF0C}" type="datetime1">
              <a:rPr lang="en-US"/>
              <a:pPr>
                <a:defRPr/>
              </a:pPr>
              <a:t>11/26/2012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FF4F2-2F1A-4355-85FA-31C3DCF33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1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0E77F-78FF-4FA9-8C09-66198C875B27}" type="datetime1">
              <a:rPr lang="en-US"/>
              <a:pPr>
                <a:defRPr/>
              </a:pPr>
              <a:t>11/26/2012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BA4AA-05B4-4D7A-9621-F03BC5504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4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AEADC-4751-4D3B-A0FC-649535590BAB}" type="datetime1">
              <a:rPr lang="en-US"/>
              <a:pPr>
                <a:defRPr/>
              </a:pPr>
              <a:t>11/26/2012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06AA7-A74A-4E30-8B23-03138E7FA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7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7F3AB-5F26-41F3-B03A-6A7845CE81F8}" type="datetime1">
              <a:rPr lang="en-US"/>
              <a:pPr>
                <a:defRPr/>
              </a:pPr>
              <a:t>11/26/2012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0C2E5-D68F-4CE0-908F-D964A08C1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8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1FFF6-858E-422E-8CA6-29D9F641F47A}" type="datetime1">
              <a:rPr lang="en-US"/>
              <a:pPr>
                <a:defRPr/>
              </a:pPr>
              <a:t>11/26/2012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56944-660D-4B2D-9D60-5A16694F3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1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B0D25-6B25-4B8F-A7B6-57A72B30656E}" type="datetime1">
              <a:rPr lang="en-US"/>
              <a:pPr>
                <a:defRPr/>
              </a:pPr>
              <a:t>11/26/2012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856E3-C038-4A83-A5DE-98625B963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5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AC4D1-A3A9-4A40-A6BC-389CF86AADD4}" type="datetime1">
              <a:rPr lang="en-US"/>
              <a:pPr>
                <a:defRPr/>
              </a:pPr>
              <a:t>11/26/2012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AF60E-21F3-4DFD-B134-3F678E794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8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GaDOE_PPT_bg_charcoal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F65AB0-2C83-4091-83D9-FE875099D327}" type="datetime1">
              <a:rPr lang="en-US"/>
              <a:pPr>
                <a:defRPr/>
              </a:pPr>
              <a:t>11/26/2012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0A3D0D-87DA-4EA4-9229-F61524BA5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atimberlake@doe.k12.ga.us" TargetMode="External"/><Relationship Id="rId2" Type="http://schemas.openxmlformats.org/officeDocument/2006/relationships/hyperlink" Target="mailto:mfincher@doe.k12.ga.u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the </a:t>
            </a:r>
            <a:br>
              <a:rPr lang="en-US" dirty="0" smtClean="0"/>
            </a:br>
            <a:r>
              <a:rPr lang="en-US" dirty="0" smtClean="0"/>
              <a:t>Georgia Student Growth Model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Student Growth Percentiles</a:t>
            </a:r>
            <a:endParaRPr lang="en-US" dirty="0"/>
          </a:p>
        </p:txBody>
      </p:sp>
      <p:sp>
        <p:nvSpPr>
          <p:cNvPr id="2053" name="Slide Number Placeholder 4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E4EA77-34B6-4D7B-8625-F9218B5DB42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Academic Peers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8EE60-E79D-4586-8278-A6AC7FEC7F4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04" y="1143000"/>
            <a:ext cx="720090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05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Aggregating SGPs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73563"/>
          </a:xfrm>
        </p:spPr>
        <p:txBody>
          <a:bodyPr/>
          <a:lstStyle/>
          <a:p>
            <a:r>
              <a:rPr lang="en-US" sz="2800" dirty="0" smtClean="0"/>
              <a:t>There are multiple ways of aggregating SGPs (such as for a classroom, school, or district)</a:t>
            </a:r>
          </a:p>
          <a:p>
            <a:pPr lvl="1"/>
            <a:r>
              <a:rPr lang="en-US" sz="2400" dirty="0" smtClean="0"/>
              <a:t>Median – the median growth percentile for all students</a:t>
            </a:r>
          </a:p>
          <a:p>
            <a:pPr lvl="1"/>
            <a:r>
              <a:rPr lang="en-US" sz="2400" dirty="0" smtClean="0"/>
              <a:t>Growth distribution – divide the growth percentile range (1-99) into intervals and report the percentage of students demonstrating growth in each interval</a:t>
            </a:r>
          </a:p>
          <a:p>
            <a:pPr lvl="1"/>
            <a:r>
              <a:rPr lang="en-US" sz="2400" dirty="0" smtClean="0"/>
              <a:t>Percentage meeting a goal – the percentage of students demonstrating at or above a specified level of growth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D90E57-D01C-46E7-8969-48132917F5E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Calculating the Median SGP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2743200" cy="44497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69806"/>
                <a:gridCol w="973394"/>
              </a:tblGrid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Name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SGP</a:t>
                      </a:r>
                      <a:endParaRPr lang="en-US" sz="1800" dirty="0"/>
                    </a:p>
                  </a:txBody>
                  <a:tcPr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Marvin M.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26</a:t>
                      </a:r>
                      <a:endParaRPr lang="en-US" sz="1800" dirty="0"/>
                    </a:p>
                  </a:txBody>
                  <a:tcPr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Olive O.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29</a:t>
                      </a:r>
                      <a:endParaRPr lang="en-US" sz="1800" dirty="0"/>
                    </a:p>
                  </a:txBody>
                  <a:tcPr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Donald D.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31</a:t>
                      </a:r>
                      <a:endParaRPr lang="en-US" sz="1800" dirty="0"/>
                    </a:p>
                  </a:txBody>
                  <a:tcPr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Minnie M.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33</a:t>
                      </a:r>
                      <a:endParaRPr lang="en-US" sz="1800" dirty="0"/>
                    </a:p>
                  </a:txBody>
                  <a:tcPr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George J.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38</a:t>
                      </a:r>
                      <a:endParaRPr lang="en-US" sz="1800" dirty="0"/>
                    </a:p>
                  </a:txBody>
                  <a:tcPr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Charlie B.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</a:t>
                      </a:r>
                      <a:endParaRPr lang="en-US" sz="1800" dirty="0"/>
                    </a:p>
                  </a:txBody>
                  <a:tcPr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Bugs</a:t>
                      </a:r>
                      <a:r>
                        <a:rPr lang="en-US" sz="1800" baseline="0" dirty="0" smtClean="0"/>
                        <a:t> B.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46</a:t>
                      </a:r>
                      <a:endParaRPr lang="en-US" sz="1800" dirty="0"/>
                    </a:p>
                  </a:txBody>
                  <a:tcPr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Scooby</a:t>
                      </a:r>
                      <a:r>
                        <a:rPr lang="en-US" sz="1800" baseline="0" dirty="0" smtClean="0"/>
                        <a:t> D.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49</a:t>
                      </a:r>
                      <a:endParaRPr lang="en-US" sz="1800" dirty="0"/>
                    </a:p>
                  </a:txBody>
                  <a:tcPr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Fred F.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51</a:t>
                      </a:r>
                      <a:endParaRPr lang="en-US" sz="1800" dirty="0"/>
                    </a:p>
                  </a:txBody>
                  <a:tcPr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Betty</a:t>
                      </a:r>
                      <a:r>
                        <a:rPr lang="en-US" sz="1800" baseline="0" dirty="0" smtClean="0"/>
                        <a:t> B.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53</a:t>
                      </a:r>
                      <a:endParaRPr lang="en-US" sz="1800" dirty="0"/>
                    </a:p>
                  </a:txBody>
                  <a:tcPr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Elmer F.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57</a:t>
                      </a:r>
                      <a:endParaRPr lang="en-US" sz="1800" dirty="0"/>
                    </a:p>
                  </a:txBody>
                  <a:tcPr marT="45717" marB="45717"/>
                </a:tc>
              </a:tr>
            </a:tbl>
          </a:graphicData>
        </a:graphic>
      </p:graphicFrame>
      <p:sp>
        <p:nvSpPr>
          <p:cNvPr id="18476" name="Content Placeholder 6"/>
          <p:cNvSpPr>
            <a:spLocks noGrp="1"/>
          </p:cNvSpPr>
          <p:nvPr>
            <p:ph sz="half" idx="2"/>
          </p:nvPr>
        </p:nvSpPr>
        <p:spPr>
          <a:xfrm>
            <a:off x="3352800" y="1600200"/>
            <a:ext cx="5334000" cy="4525963"/>
          </a:xfrm>
        </p:spPr>
        <p:txBody>
          <a:bodyPr/>
          <a:lstStyle/>
          <a:p>
            <a:r>
              <a:rPr lang="en-US" smtClean="0"/>
              <a:t>Imagine that the list of students on the left are all of the students in a 5th grade class.</a:t>
            </a:r>
          </a:p>
          <a:p>
            <a:r>
              <a:rPr lang="en-US" smtClean="0"/>
              <a:t>The 11 students are sorted in order of their SGP from low to high.</a:t>
            </a:r>
          </a:p>
          <a:p>
            <a:r>
              <a:rPr lang="en-US" smtClean="0"/>
              <a:t>The median SGP is the middle value, where 50% of students have a lower SGP and 50% have a higher SGP.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BE7135-9906-47A1-B7CA-58D64A8D95C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62200" y="3733800"/>
            <a:ext cx="685800" cy="53340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4648200" y="1798638"/>
            <a:ext cx="0" cy="36576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Exploring Growth Distribution</a:t>
            </a:r>
          </a:p>
        </p:txBody>
      </p:sp>
      <p:graphicFrame>
        <p:nvGraphicFramePr>
          <p:cNvPr id="2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5266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69D433-B0AF-4376-A7E4-452071A98DE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2133600" y="1295400"/>
            <a:ext cx="510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/>
              <a:t>Low </a:t>
            </a:r>
            <a:r>
              <a:rPr lang="en-US" sz="1200" dirty="0"/>
              <a:t>growth                        </a:t>
            </a:r>
            <a:r>
              <a:rPr lang="en-US" sz="1200" dirty="0" smtClean="0"/>
              <a:t>  Typical </a:t>
            </a:r>
            <a:r>
              <a:rPr lang="en-US" sz="1200" dirty="0"/>
              <a:t>growth                        </a:t>
            </a:r>
            <a:r>
              <a:rPr lang="en-US" sz="1200" dirty="0" smtClean="0"/>
              <a:t>High </a:t>
            </a:r>
            <a:r>
              <a:rPr lang="en-US" sz="1200" dirty="0"/>
              <a:t>growth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67200" y="5430838"/>
            <a:ext cx="762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/>
              <a:t>median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67200" y="1570038"/>
            <a:ext cx="762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/>
              <a:t>median</a:t>
            </a:r>
          </a:p>
        </p:txBody>
      </p:sp>
      <p:sp>
        <p:nvSpPr>
          <p:cNvPr id="1033" name="TextBox 1"/>
          <p:cNvSpPr txBox="1">
            <a:spLocks noChangeArrowheads="1"/>
          </p:cNvSpPr>
          <p:nvPr/>
        </p:nvSpPr>
        <p:spPr bwMode="auto">
          <a:xfrm>
            <a:off x="7230979" y="3009900"/>
            <a:ext cx="137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" pitchFamily="34" charset="0"/>
              </a:rPr>
              <a:t>Percentile Range</a:t>
            </a:r>
          </a:p>
        </p:txBody>
      </p:sp>
      <p:sp>
        <p:nvSpPr>
          <p:cNvPr id="1034" name="TextBox 10"/>
          <p:cNvSpPr txBox="1">
            <a:spLocks noChangeArrowheads="1"/>
          </p:cNvSpPr>
          <p:nvPr/>
        </p:nvSpPr>
        <p:spPr bwMode="auto">
          <a:xfrm>
            <a:off x="381000" y="5791200"/>
            <a:ext cx="2590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>
                <a:solidFill>
                  <a:srgbClr val="FF0000"/>
                </a:solidFill>
              </a:rPr>
              <a:t>Note: For illustrative purposes only.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Interpreting SGPs</a:t>
            </a:r>
          </a:p>
        </p:txBody>
      </p:sp>
      <p:sp>
        <p:nvSpPr>
          <p:cNvPr id="205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48600" cy="1676400"/>
          </a:xfrm>
        </p:spPr>
        <p:txBody>
          <a:bodyPr/>
          <a:lstStyle/>
          <a:p>
            <a:r>
              <a:rPr lang="en-US" smtClean="0"/>
              <a:t>Anna’s reading growth percentile is 54</a:t>
            </a:r>
          </a:p>
          <a:p>
            <a:pPr lvl="1"/>
            <a:r>
              <a:rPr lang="en-US" smtClean="0"/>
              <a:t>Anna grew at a rate greater than 54% of academically-similar students in reading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6A5E5B-A7A3-449A-8F52-DFC0A8A36DE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2050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635000" y="3149600"/>
          <a:ext cx="7950200" cy="302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r:id="rId3" imgW="7949873" imgH="3023878" progId="Excel.Chart.8">
                  <p:embed/>
                </p:oleObj>
              </mc:Choice>
              <mc:Fallback>
                <p:oleObj r:id="rId3" imgW="7949873" imgH="3023878" progId="Excel.Chart.8">
                  <p:embed/>
                  <p:pic>
                    <p:nvPicPr>
                      <p:cNvPr id="0" name="Content Placeholder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3149600"/>
                        <a:ext cx="7950200" cy="302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914400" y="3048000"/>
            <a:ext cx="7391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/>
              <a:t>Lower growth                                                   Typical growth                                                   Higher growth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876800" y="44196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Interpreting SGPs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7848600" cy="1905000"/>
          </a:xfrm>
        </p:spPr>
        <p:txBody>
          <a:bodyPr/>
          <a:lstStyle/>
          <a:p>
            <a:r>
              <a:rPr lang="en-US" sz="2400" smtClean="0"/>
              <a:t>The median reading growth percentile for Anna’s school is 65</a:t>
            </a:r>
          </a:p>
          <a:p>
            <a:pPr lvl="1"/>
            <a:r>
              <a:rPr lang="en-US" sz="2000" smtClean="0"/>
              <a:t>The typical student in Anna’s school grew at a rate greater than 65% of academically-similar students</a:t>
            </a:r>
          </a:p>
          <a:p>
            <a:pPr lvl="1"/>
            <a:r>
              <a:rPr lang="en-US" sz="2000" smtClean="0"/>
              <a:t>Anna grew at a lower rate in reading compared to the other students in her school on “average”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41F58F-994F-4DCC-A33F-A605B4CF8A9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3074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635000" y="3683000"/>
          <a:ext cx="795020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r:id="rId3" imgW="7949873" imgH="2694666" progId="Excel.Chart.8">
                  <p:embed/>
                </p:oleObj>
              </mc:Choice>
              <mc:Fallback>
                <p:oleObj r:id="rId3" imgW="7949873" imgH="2694666" progId="Excel.Chart.8">
                  <p:embed/>
                  <p:pic>
                    <p:nvPicPr>
                      <p:cNvPr id="0" name="Content Placeholder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3683000"/>
                        <a:ext cx="7950200" cy="269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914400" y="3609975"/>
            <a:ext cx="7391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/>
              <a:t>Lower growth                                                   Typical growth                                                   Higher growth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876800" y="47244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638800" y="47244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Growth Over Time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r>
              <a:rPr lang="en-US" sz="2400" dirty="0" smtClean="0"/>
              <a:t>Because SGPs are normative, meaning growth percentiles describe a student’s growth relative to other students in the state in a given year, how do we compare results over time?</a:t>
            </a:r>
          </a:p>
          <a:p>
            <a:pPr lvl="1"/>
            <a:r>
              <a:rPr lang="en-US" sz="2200" dirty="0" smtClean="0"/>
              <a:t>A baseline will be used as a reference point so change in overall growth can be observed from year to year</a:t>
            </a:r>
          </a:p>
          <a:p>
            <a:pPr lvl="1"/>
            <a:r>
              <a:rPr lang="en-US" sz="2200" dirty="0" smtClean="0"/>
              <a:t>Without using a baseline, the median SGP for the state would be 50 every year – absolute changes in a school’s growth could not be observed since the state as a whole is moving too</a:t>
            </a:r>
          </a:p>
          <a:p>
            <a:pPr lvl="1"/>
            <a:r>
              <a:rPr lang="en-US" sz="2200" dirty="0" smtClean="0"/>
              <a:t>The baseline is an average of multiple years of data in order to allow for a more stable comparison</a:t>
            </a:r>
          </a:p>
          <a:p>
            <a:pPr lvl="1"/>
            <a:r>
              <a:rPr lang="en-US" sz="2200" dirty="0" smtClean="0"/>
              <a:t>A baseline has been set for CRCT reading, ELA, math, and science. Due to changes in the social studies test, the social studies baseline will be set in 2013. EOCTs are a mix of baseline- and cohort-referenced SGPs.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BDBB12-B392-4271-92D3-2F04EA9FDB6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Growth Over Time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22E61-A792-4DD6-A69C-FE44251B1B6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100138" y="2224088"/>
            <a:ext cx="6881812" cy="2755900"/>
          </a:xfrm>
          <a:custGeom>
            <a:avLst/>
            <a:gdLst>
              <a:gd name="connsiteX0" fmla="*/ 0 w 6882714"/>
              <a:gd name="connsiteY0" fmla="*/ 2751437 h 2763794"/>
              <a:gd name="connsiteX1" fmla="*/ 1779373 w 6882714"/>
              <a:gd name="connsiteY1" fmla="*/ 2121243 h 2763794"/>
              <a:gd name="connsiteX2" fmla="*/ 3398108 w 6882714"/>
              <a:gd name="connsiteY2" fmla="*/ 20594 h 2763794"/>
              <a:gd name="connsiteX3" fmla="*/ 5029200 w 6882714"/>
              <a:gd name="connsiteY3" fmla="*/ 2244810 h 2763794"/>
              <a:gd name="connsiteX4" fmla="*/ 6882714 w 6882714"/>
              <a:gd name="connsiteY4" fmla="*/ 2763794 h 2763794"/>
              <a:gd name="connsiteX0" fmla="*/ 0 w 6882714"/>
              <a:gd name="connsiteY0" fmla="*/ 2731873 h 2744230"/>
              <a:gd name="connsiteX1" fmla="*/ 1779373 w 6882714"/>
              <a:gd name="connsiteY1" fmla="*/ 2101679 h 2744230"/>
              <a:gd name="connsiteX2" fmla="*/ 3398108 w 6882714"/>
              <a:gd name="connsiteY2" fmla="*/ 1030 h 2744230"/>
              <a:gd name="connsiteX3" fmla="*/ 5072449 w 6882714"/>
              <a:gd name="connsiteY3" fmla="*/ 2107857 h 2744230"/>
              <a:gd name="connsiteX4" fmla="*/ 6882714 w 6882714"/>
              <a:gd name="connsiteY4" fmla="*/ 2744230 h 2744230"/>
              <a:gd name="connsiteX0" fmla="*/ 0 w 6882714"/>
              <a:gd name="connsiteY0" fmla="*/ 2743543 h 2755900"/>
              <a:gd name="connsiteX1" fmla="*/ 1795849 w 6882714"/>
              <a:gd name="connsiteY1" fmla="*/ 2195727 h 2755900"/>
              <a:gd name="connsiteX2" fmla="*/ 3398108 w 6882714"/>
              <a:gd name="connsiteY2" fmla="*/ 12700 h 2755900"/>
              <a:gd name="connsiteX3" fmla="*/ 5072449 w 6882714"/>
              <a:gd name="connsiteY3" fmla="*/ 2119527 h 2755900"/>
              <a:gd name="connsiteX4" fmla="*/ 6882714 w 6882714"/>
              <a:gd name="connsiteY4" fmla="*/ 2755900 h 2755900"/>
              <a:gd name="connsiteX0" fmla="*/ 0 w 6882714"/>
              <a:gd name="connsiteY0" fmla="*/ 2743543 h 2755900"/>
              <a:gd name="connsiteX1" fmla="*/ 1795849 w 6882714"/>
              <a:gd name="connsiteY1" fmla="*/ 2195727 h 2755900"/>
              <a:gd name="connsiteX2" fmla="*/ 3398108 w 6882714"/>
              <a:gd name="connsiteY2" fmla="*/ 12700 h 2755900"/>
              <a:gd name="connsiteX3" fmla="*/ 5072449 w 6882714"/>
              <a:gd name="connsiteY3" fmla="*/ 2271927 h 2755900"/>
              <a:gd name="connsiteX4" fmla="*/ 6882714 w 6882714"/>
              <a:gd name="connsiteY4" fmla="*/ 2755900 h 27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2714" h="2755900">
                <a:moveTo>
                  <a:pt x="0" y="2743543"/>
                </a:moveTo>
                <a:cubicBezTo>
                  <a:pt x="606511" y="2656016"/>
                  <a:pt x="1229498" y="2650867"/>
                  <a:pt x="1795849" y="2195727"/>
                </a:cubicBezTo>
                <a:cubicBezTo>
                  <a:pt x="2362200" y="1740587"/>
                  <a:pt x="2852008" y="0"/>
                  <a:pt x="3398108" y="12700"/>
                </a:cubicBezTo>
                <a:cubicBezTo>
                  <a:pt x="3944208" y="25400"/>
                  <a:pt x="4491681" y="1814727"/>
                  <a:pt x="5072449" y="2271927"/>
                </a:cubicBezTo>
                <a:cubicBezTo>
                  <a:pt x="5653217" y="2729127"/>
                  <a:pt x="6246341" y="2725008"/>
                  <a:pt x="6882714" y="275590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66800" y="5181600"/>
            <a:ext cx="6934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91038" y="2057400"/>
            <a:ext cx="80962" cy="3276600"/>
          </a:xfrm>
          <a:prstGeom prst="line">
            <a:avLst/>
          </a:prstGeom>
          <a:ln w="12700">
            <a:prstDash val="lg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487" name="TextBox 20"/>
          <p:cNvSpPr txBox="1">
            <a:spLocks noChangeArrowheads="1"/>
          </p:cNvSpPr>
          <p:nvPr/>
        </p:nvSpPr>
        <p:spPr bwMode="auto">
          <a:xfrm>
            <a:off x="5791200" y="2286000"/>
            <a:ext cx="2667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u="sng"/>
              <a:t>State Median</a:t>
            </a:r>
          </a:p>
          <a:p>
            <a:pPr eaLnBrk="1" hangingPunct="1"/>
            <a:r>
              <a:rPr lang="en-US"/>
              <a:t>This year = 50</a:t>
            </a:r>
          </a:p>
          <a:p>
            <a:pPr eaLnBrk="1" hangingPunct="1"/>
            <a:r>
              <a:rPr lang="en-US"/>
              <a:t>Next year = 50</a:t>
            </a:r>
          </a:p>
          <a:p>
            <a:pPr eaLnBrk="1" hangingPunct="1"/>
            <a:r>
              <a:rPr lang="en-US"/>
              <a:t>Two years = 50</a:t>
            </a:r>
          </a:p>
          <a:p>
            <a:pPr eaLnBrk="1" hangingPunct="1"/>
            <a:r>
              <a:rPr lang="en-US"/>
              <a:t>etc.</a:t>
            </a:r>
          </a:p>
        </p:txBody>
      </p:sp>
      <p:cxnSp>
        <p:nvCxnSpPr>
          <p:cNvPr id="23" name="Straight Arrow Connector 22"/>
          <p:cNvCxnSpPr>
            <a:stCxn id="20487" idx="1"/>
          </p:cNvCxnSpPr>
          <p:nvPr/>
        </p:nvCxnSpPr>
        <p:spPr>
          <a:xfrm flipH="1">
            <a:off x="4648200" y="3024188"/>
            <a:ext cx="1143000" cy="176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489" name="TextBox 17"/>
          <p:cNvSpPr txBox="1">
            <a:spLocks noChangeArrowheads="1"/>
          </p:cNvSpPr>
          <p:nvPr/>
        </p:nvSpPr>
        <p:spPr bwMode="auto">
          <a:xfrm>
            <a:off x="990600" y="1447800"/>
            <a:ext cx="411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Without setting a baseline…</a:t>
            </a:r>
          </a:p>
        </p:txBody>
      </p:sp>
      <p:sp>
        <p:nvSpPr>
          <p:cNvPr id="20490" name="TextBox 21"/>
          <p:cNvSpPr txBox="1">
            <a:spLocks noChangeArrowheads="1"/>
          </p:cNvSpPr>
          <p:nvPr/>
        </p:nvSpPr>
        <p:spPr bwMode="auto">
          <a:xfrm>
            <a:off x="1066800" y="5334000"/>
            <a:ext cx="739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…the state median will always be 50 with half of students below 50 and half above 50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Growth Over Time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C50A32-DDEB-4561-8A7B-95E8006CCBC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100138" y="2224088"/>
            <a:ext cx="6881812" cy="2755900"/>
          </a:xfrm>
          <a:custGeom>
            <a:avLst/>
            <a:gdLst>
              <a:gd name="connsiteX0" fmla="*/ 0 w 6882714"/>
              <a:gd name="connsiteY0" fmla="*/ 2751437 h 2763794"/>
              <a:gd name="connsiteX1" fmla="*/ 1779373 w 6882714"/>
              <a:gd name="connsiteY1" fmla="*/ 2121243 h 2763794"/>
              <a:gd name="connsiteX2" fmla="*/ 3398108 w 6882714"/>
              <a:gd name="connsiteY2" fmla="*/ 20594 h 2763794"/>
              <a:gd name="connsiteX3" fmla="*/ 5029200 w 6882714"/>
              <a:gd name="connsiteY3" fmla="*/ 2244810 h 2763794"/>
              <a:gd name="connsiteX4" fmla="*/ 6882714 w 6882714"/>
              <a:gd name="connsiteY4" fmla="*/ 2763794 h 2763794"/>
              <a:gd name="connsiteX0" fmla="*/ 0 w 6882714"/>
              <a:gd name="connsiteY0" fmla="*/ 2731873 h 2744230"/>
              <a:gd name="connsiteX1" fmla="*/ 1779373 w 6882714"/>
              <a:gd name="connsiteY1" fmla="*/ 2101679 h 2744230"/>
              <a:gd name="connsiteX2" fmla="*/ 3398108 w 6882714"/>
              <a:gd name="connsiteY2" fmla="*/ 1030 h 2744230"/>
              <a:gd name="connsiteX3" fmla="*/ 5072449 w 6882714"/>
              <a:gd name="connsiteY3" fmla="*/ 2107857 h 2744230"/>
              <a:gd name="connsiteX4" fmla="*/ 6882714 w 6882714"/>
              <a:gd name="connsiteY4" fmla="*/ 2744230 h 2744230"/>
              <a:gd name="connsiteX0" fmla="*/ 0 w 6882714"/>
              <a:gd name="connsiteY0" fmla="*/ 2743543 h 2755900"/>
              <a:gd name="connsiteX1" fmla="*/ 1795849 w 6882714"/>
              <a:gd name="connsiteY1" fmla="*/ 2195727 h 2755900"/>
              <a:gd name="connsiteX2" fmla="*/ 3398108 w 6882714"/>
              <a:gd name="connsiteY2" fmla="*/ 12700 h 2755900"/>
              <a:gd name="connsiteX3" fmla="*/ 5072449 w 6882714"/>
              <a:gd name="connsiteY3" fmla="*/ 2119527 h 2755900"/>
              <a:gd name="connsiteX4" fmla="*/ 6882714 w 6882714"/>
              <a:gd name="connsiteY4" fmla="*/ 2755900 h 2755900"/>
              <a:gd name="connsiteX0" fmla="*/ 0 w 6882714"/>
              <a:gd name="connsiteY0" fmla="*/ 2743543 h 2755900"/>
              <a:gd name="connsiteX1" fmla="*/ 1795849 w 6882714"/>
              <a:gd name="connsiteY1" fmla="*/ 2195727 h 2755900"/>
              <a:gd name="connsiteX2" fmla="*/ 3398108 w 6882714"/>
              <a:gd name="connsiteY2" fmla="*/ 12700 h 2755900"/>
              <a:gd name="connsiteX3" fmla="*/ 5072449 w 6882714"/>
              <a:gd name="connsiteY3" fmla="*/ 2271927 h 2755900"/>
              <a:gd name="connsiteX4" fmla="*/ 6882714 w 6882714"/>
              <a:gd name="connsiteY4" fmla="*/ 2755900 h 27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2714" h="2755900">
                <a:moveTo>
                  <a:pt x="0" y="2743543"/>
                </a:moveTo>
                <a:cubicBezTo>
                  <a:pt x="606511" y="2656016"/>
                  <a:pt x="1229498" y="2650867"/>
                  <a:pt x="1795849" y="2195727"/>
                </a:cubicBezTo>
                <a:cubicBezTo>
                  <a:pt x="2362200" y="1740587"/>
                  <a:pt x="2852008" y="0"/>
                  <a:pt x="3398108" y="12700"/>
                </a:cubicBezTo>
                <a:cubicBezTo>
                  <a:pt x="3944208" y="25400"/>
                  <a:pt x="4491681" y="1814727"/>
                  <a:pt x="5072449" y="2271927"/>
                </a:cubicBezTo>
                <a:cubicBezTo>
                  <a:pt x="5653217" y="2729127"/>
                  <a:pt x="6246341" y="2725008"/>
                  <a:pt x="6882714" y="275590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66800" y="5181600"/>
            <a:ext cx="6934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91038" y="2057400"/>
            <a:ext cx="80962" cy="32766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11" name="TextBox 20"/>
          <p:cNvSpPr txBox="1">
            <a:spLocks noChangeArrowheads="1"/>
          </p:cNvSpPr>
          <p:nvPr/>
        </p:nvSpPr>
        <p:spPr bwMode="auto">
          <a:xfrm>
            <a:off x="6553200" y="21336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This year = 50</a:t>
            </a:r>
          </a:p>
        </p:txBody>
      </p:sp>
      <p:cxnSp>
        <p:nvCxnSpPr>
          <p:cNvPr id="23" name="Straight Arrow Connector 22"/>
          <p:cNvCxnSpPr>
            <a:stCxn id="21511" idx="1"/>
          </p:cNvCxnSpPr>
          <p:nvPr/>
        </p:nvCxnSpPr>
        <p:spPr>
          <a:xfrm flipH="1">
            <a:off x="4572000" y="2317750"/>
            <a:ext cx="1981200" cy="958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13" name="TextBox 17"/>
          <p:cNvSpPr txBox="1">
            <a:spLocks noChangeArrowheads="1"/>
          </p:cNvSpPr>
          <p:nvPr/>
        </p:nvSpPr>
        <p:spPr bwMode="auto">
          <a:xfrm>
            <a:off x="914400" y="1447800"/>
            <a:ext cx="411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With setting a baseline…</a:t>
            </a:r>
          </a:p>
        </p:txBody>
      </p:sp>
      <p:sp>
        <p:nvSpPr>
          <p:cNvPr id="21514" name="TextBox 10"/>
          <p:cNvSpPr txBox="1">
            <a:spLocks noChangeArrowheads="1"/>
          </p:cNvSpPr>
          <p:nvPr/>
        </p:nvSpPr>
        <p:spPr bwMode="auto">
          <a:xfrm>
            <a:off x="6629400" y="17526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u="sng"/>
              <a:t>State Median</a:t>
            </a:r>
          </a:p>
        </p:txBody>
      </p:sp>
      <p:sp>
        <p:nvSpPr>
          <p:cNvPr id="21515" name="TextBox 15"/>
          <p:cNvSpPr txBox="1">
            <a:spLocks noChangeArrowheads="1"/>
          </p:cNvSpPr>
          <p:nvPr/>
        </p:nvSpPr>
        <p:spPr bwMode="auto">
          <a:xfrm>
            <a:off x="990600" y="28194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Baseline year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286000" y="32004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1143000" y="2212975"/>
            <a:ext cx="6883400" cy="2767013"/>
          </a:xfrm>
          <a:custGeom>
            <a:avLst/>
            <a:gdLst>
              <a:gd name="connsiteX0" fmla="*/ 0 w 6882714"/>
              <a:gd name="connsiteY0" fmla="*/ 2751437 h 2763794"/>
              <a:gd name="connsiteX1" fmla="*/ 1779373 w 6882714"/>
              <a:gd name="connsiteY1" fmla="*/ 2121243 h 2763794"/>
              <a:gd name="connsiteX2" fmla="*/ 3398108 w 6882714"/>
              <a:gd name="connsiteY2" fmla="*/ 20594 h 2763794"/>
              <a:gd name="connsiteX3" fmla="*/ 5029200 w 6882714"/>
              <a:gd name="connsiteY3" fmla="*/ 2244810 h 2763794"/>
              <a:gd name="connsiteX4" fmla="*/ 6882714 w 6882714"/>
              <a:gd name="connsiteY4" fmla="*/ 2763794 h 2763794"/>
              <a:gd name="connsiteX0" fmla="*/ 0 w 6882714"/>
              <a:gd name="connsiteY0" fmla="*/ 2731873 h 2744230"/>
              <a:gd name="connsiteX1" fmla="*/ 1779373 w 6882714"/>
              <a:gd name="connsiteY1" fmla="*/ 2101679 h 2744230"/>
              <a:gd name="connsiteX2" fmla="*/ 3398108 w 6882714"/>
              <a:gd name="connsiteY2" fmla="*/ 1030 h 2744230"/>
              <a:gd name="connsiteX3" fmla="*/ 5072449 w 6882714"/>
              <a:gd name="connsiteY3" fmla="*/ 2107857 h 2744230"/>
              <a:gd name="connsiteX4" fmla="*/ 6882714 w 6882714"/>
              <a:gd name="connsiteY4" fmla="*/ 2744230 h 2744230"/>
              <a:gd name="connsiteX0" fmla="*/ 0 w 6882714"/>
              <a:gd name="connsiteY0" fmla="*/ 2743543 h 2755900"/>
              <a:gd name="connsiteX1" fmla="*/ 1795849 w 6882714"/>
              <a:gd name="connsiteY1" fmla="*/ 2195727 h 2755900"/>
              <a:gd name="connsiteX2" fmla="*/ 3398108 w 6882714"/>
              <a:gd name="connsiteY2" fmla="*/ 12700 h 2755900"/>
              <a:gd name="connsiteX3" fmla="*/ 5072449 w 6882714"/>
              <a:gd name="connsiteY3" fmla="*/ 2119527 h 2755900"/>
              <a:gd name="connsiteX4" fmla="*/ 6882714 w 6882714"/>
              <a:gd name="connsiteY4" fmla="*/ 2755900 h 2755900"/>
              <a:gd name="connsiteX0" fmla="*/ 0 w 6882714"/>
              <a:gd name="connsiteY0" fmla="*/ 2743543 h 2755900"/>
              <a:gd name="connsiteX1" fmla="*/ 1795849 w 6882714"/>
              <a:gd name="connsiteY1" fmla="*/ 2195727 h 2755900"/>
              <a:gd name="connsiteX2" fmla="*/ 3398108 w 6882714"/>
              <a:gd name="connsiteY2" fmla="*/ 12700 h 2755900"/>
              <a:gd name="connsiteX3" fmla="*/ 5072449 w 6882714"/>
              <a:gd name="connsiteY3" fmla="*/ 2271927 h 2755900"/>
              <a:gd name="connsiteX4" fmla="*/ 6882714 w 6882714"/>
              <a:gd name="connsiteY4" fmla="*/ 2755900 h 2755900"/>
              <a:gd name="connsiteX0" fmla="*/ 0 w 6882714"/>
              <a:gd name="connsiteY0" fmla="*/ 2745888 h 2758245"/>
              <a:gd name="connsiteX1" fmla="*/ 1795849 w 6882714"/>
              <a:gd name="connsiteY1" fmla="*/ 2198072 h 2758245"/>
              <a:gd name="connsiteX2" fmla="*/ 3398108 w 6882714"/>
              <a:gd name="connsiteY2" fmla="*/ 15045 h 2758245"/>
              <a:gd name="connsiteX3" fmla="*/ 5562600 w 6882714"/>
              <a:gd name="connsiteY3" fmla="*/ 2288345 h 2758245"/>
              <a:gd name="connsiteX4" fmla="*/ 6882714 w 6882714"/>
              <a:gd name="connsiteY4" fmla="*/ 2758245 h 2758245"/>
              <a:gd name="connsiteX0" fmla="*/ 0 w 6882714"/>
              <a:gd name="connsiteY0" fmla="*/ 2758587 h 2770944"/>
              <a:gd name="connsiteX1" fmla="*/ 1795849 w 6882714"/>
              <a:gd name="connsiteY1" fmla="*/ 2210771 h 2770944"/>
              <a:gd name="connsiteX2" fmla="*/ 3581400 w 6882714"/>
              <a:gd name="connsiteY2" fmla="*/ 15045 h 2770944"/>
              <a:gd name="connsiteX3" fmla="*/ 5562600 w 6882714"/>
              <a:gd name="connsiteY3" fmla="*/ 2301044 h 2770944"/>
              <a:gd name="connsiteX4" fmla="*/ 6882714 w 6882714"/>
              <a:gd name="connsiteY4" fmla="*/ 2770944 h 2770944"/>
              <a:gd name="connsiteX0" fmla="*/ 0 w 6882714"/>
              <a:gd name="connsiteY0" fmla="*/ 2756080 h 2768437"/>
              <a:gd name="connsiteX1" fmla="*/ 1795849 w 6882714"/>
              <a:gd name="connsiteY1" fmla="*/ 2208264 h 2768437"/>
              <a:gd name="connsiteX2" fmla="*/ 3581400 w 6882714"/>
              <a:gd name="connsiteY2" fmla="*/ 12538 h 2768437"/>
              <a:gd name="connsiteX3" fmla="*/ 5334000 w 6882714"/>
              <a:gd name="connsiteY3" fmla="*/ 2283493 h 2768437"/>
              <a:gd name="connsiteX4" fmla="*/ 6882714 w 6882714"/>
              <a:gd name="connsiteY4" fmla="*/ 2768437 h 276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2714" h="2768437">
                <a:moveTo>
                  <a:pt x="0" y="2756080"/>
                </a:moveTo>
                <a:cubicBezTo>
                  <a:pt x="606511" y="2668553"/>
                  <a:pt x="1198949" y="2665521"/>
                  <a:pt x="1795849" y="2208264"/>
                </a:cubicBezTo>
                <a:cubicBezTo>
                  <a:pt x="2392749" y="1751007"/>
                  <a:pt x="2991708" y="0"/>
                  <a:pt x="3581400" y="12538"/>
                </a:cubicBezTo>
                <a:cubicBezTo>
                  <a:pt x="4171092" y="25076"/>
                  <a:pt x="4783781" y="1824176"/>
                  <a:pt x="5334000" y="2283493"/>
                </a:cubicBezTo>
                <a:cubicBezTo>
                  <a:pt x="5884219" y="2742810"/>
                  <a:pt x="6246341" y="2737545"/>
                  <a:pt x="6882714" y="276843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553200" y="2514600"/>
            <a:ext cx="1676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Next year = 55</a:t>
            </a:r>
          </a:p>
        </p:txBody>
      </p:sp>
      <p:cxnSp>
        <p:nvCxnSpPr>
          <p:cNvPr id="25" name="Straight Arrow Connector 24"/>
          <p:cNvCxnSpPr>
            <a:stCxn id="24" idx="1"/>
          </p:cNvCxnSpPr>
          <p:nvPr/>
        </p:nvCxnSpPr>
        <p:spPr>
          <a:xfrm flipH="1">
            <a:off x="4800600" y="2698750"/>
            <a:ext cx="1752600" cy="882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724400" y="2057400"/>
            <a:ext cx="80963" cy="32766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1143000" y="2209800"/>
            <a:ext cx="6858000" cy="2819400"/>
          </a:xfrm>
          <a:custGeom>
            <a:avLst/>
            <a:gdLst>
              <a:gd name="connsiteX0" fmla="*/ 0 w 6882714"/>
              <a:gd name="connsiteY0" fmla="*/ 2751437 h 2763794"/>
              <a:gd name="connsiteX1" fmla="*/ 1779373 w 6882714"/>
              <a:gd name="connsiteY1" fmla="*/ 2121243 h 2763794"/>
              <a:gd name="connsiteX2" fmla="*/ 3398108 w 6882714"/>
              <a:gd name="connsiteY2" fmla="*/ 20594 h 2763794"/>
              <a:gd name="connsiteX3" fmla="*/ 5029200 w 6882714"/>
              <a:gd name="connsiteY3" fmla="*/ 2244810 h 2763794"/>
              <a:gd name="connsiteX4" fmla="*/ 6882714 w 6882714"/>
              <a:gd name="connsiteY4" fmla="*/ 2763794 h 2763794"/>
              <a:gd name="connsiteX0" fmla="*/ 0 w 6882714"/>
              <a:gd name="connsiteY0" fmla="*/ 2731873 h 2744230"/>
              <a:gd name="connsiteX1" fmla="*/ 1779373 w 6882714"/>
              <a:gd name="connsiteY1" fmla="*/ 2101679 h 2744230"/>
              <a:gd name="connsiteX2" fmla="*/ 3398108 w 6882714"/>
              <a:gd name="connsiteY2" fmla="*/ 1030 h 2744230"/>
              <a:gd name="connsiteX3" fmla="*/ 5072449 w 6882714"/>
              <a:gd name="connsiteY3" fmla="*/ 2107857 h 2744230"/>
              <a:gd name="connsiteX4" fmla="*/ 6882714 w 6882714"/>
              <a:gd name="connsiteY4" fmla="*/ 2744230 h 2744230"/>
              <a:gd name="connsiteX0" fmla="*/ 0 w 6882714"/>
              <a:gd name="connsiteY0" fmla="*/ 2743543 h 2755900"/>
              <a:gd name="connsiteX1" fmla="*/ 1795849 w 6882714"/>
              <a:gd name="connsiteY1" fmla="*/ 2195727 h 2755900"/>
              <a:gd name="connsiteX2" fmla="*/ 3398108 w 6882714"/>
              <a:gd name="connsiteY2" fmla="*/ 12700 h 2755900"/>
              <a:gd name="connsiteX3" fmla="*/ 5072449 w 6882714"/>
              <a:gd name="connsiteY3" fmla="*/ 2119527 h 2755900"/>
              <a:gd name="connsiteX4" fmla="*/ 6882714 w 6882714"/>
              <a:gd name="connsiteY4" fmla="*/ 2755900 h 2755900"/>
              <a:gd name="connsiteX0" fmla="*/ 0 w 6882714"/>
              <a:gd name="connsiteY0" fmla="*/ 2743543 h 2755900"/>
              <a:gd name="connsiteX1" fmla="*/ 1795849 w 6882714"/>
              <a:gd name="connsiteY1" fmla="*/ 2195727 h 2755900"/>
              <a:gd name="connsiteX2" fmla="*/ 3398108 w 6882714"/>
              <a:gd name="connsiteY2" fmla="*/ 12700 h 2755900"/>
              <a:gd name="connsiteX3" fmla="*/ 5072449 w 6882714"/>
              <a:gd name="connsiteY3" fmla="*/ 2271927 h 2755900"/>
              <a:gd name="connsiteX4" fmla="*/ 6882714 w 6882714"/>
              <a:gd name="connsiteY4" fmla="*/ 2755900 h 2755900"/>
              <a:gd name="connsiteX0" fmla="*/ 0 w 6882714"/>
              <a:gd name="connsiteY0" fmla="*/ 2745888 h 2758245"/>
              <a:gd name="connsiteX1" fmla="*/ 1795849 w 6882714"/>
              <a:gd name="connsiteY1" fmla="*/ 2198072 h 2758245"/>
              <a:gd name="connsiteX2" fmla="*/ 3398108 w 6882714"/>
              <a:gd name="connsiteY2" fmla="*/ 15045 h 2758245"/>
              <a:gd name="connsiteX3" fmla="*/ 5562600 w 6882714"/>
              <a:gd name="connsiteY3" fmla="*/ 2288345 h 2758245"/>
              <a:gd name="connsiteX4" fmla="*/ 6882714 w 6882714"/>
              <a:gd name="connsiteY4" fmla="*/ 2758245 h 2758245"/>
              <a:gd name="connsiteX0" fmla="*/ 0 w 6882714"/>
              <a:gd name="connsiteY0" fmla="*/ 2743934 h 2756291"/>
              <a:gd name="connsiteX1" fmla="*/ 2234514 w 6882714"/>
              <a:gd name="connsiteY1" fmla="*/ 2207846 h 2756291"/>
              <a:gd name="connsiteX2" fmla="*/ 3398108 w 6882714"/>
              <a:gd name="connsiteY2" fmla="*/ 13091 h 2756291"/>
              <a:gd name="connsiteX3" fmla="*/ 5562600 w 6882714"/>
              <a:gd name="connsiteY3" fmla="*/ 2286391 h 2756291"/>
              <a:gd name="connsiteX4" fmla="*/ 6882714 w 6882714"/>
              <a:gd name="connsiteY4" fmla="*/ 2756291 h 2756291"/>
              <a:gd name="connsiteX0" fmla="*/ 0 w 6882714"/>
              <a:gd name="connsiteY0" fmla="*/ 2682779 h 2695136"/>
              <a:gd name="connsiteX1" fmla="*/ 2234514 w 6882714"/>
              <a:gd name="connsiteY1" fmla="*/ 2146691 h 2695136"/>
              <a:gd name="connsiteX2" fmla="*/ 3758514 w 6882714"/>
              <a:gd name="connsiteY2" fmla="*/ 13091 h 2695136"/>
              <a:gd name="connsiteX3" fmla="*/ 5562600 w 6882714"/>
              <a:gd name="connsiteY3" fmla="*/ 2225236 h 2695136"/>
              <a:gd name="connsiteX4" fmla="*/ 6882714 w 6882714"/>
              <a:gd name="connsiteY4" fmla="*/ 2695136 h 2695136"/>
              <a:gd name="connsiteX0" fmla="*/ 0 w 6882714"/>
              <a:gd name="connsiteY0" fmla="*/ 2695479 h 2707836"/>
              <a:gd name="connsiteX1" fmla="*/ 2539314 w 6882714"/>
              <a:gd name="connsiteY1" fmla="*/ 2083190 h 2707836"/>
              <a:gd name="connsiteX2" fmla="*/ 3758514 w 6882714"/>
              <a:gd name="connsiteY2" fmla="*/ 25791 h 2707836"/>
              <a:gd name="connsiteX3" fmla="*/ 5562600 w 6882714"/>
              <a:gd name="connsiteY3" fmla="*/ 2237936 h 2707836"/>
              <a:gd name="connsiteX4" fmla="*/ 6882714 w 6882714"/>
              <a:gd name="connsiteY4" fmla="*/ 2707836 h 2707836"/>
              <a:gd name="connsiteX0" fmla="*/ 0 w 6882714"/>
              <a:gd name="connsiteY0" fmla="*/ 2619280 h 2631637"/>
              <a:gd name="connsiteX1" fmla="*/ 2539314 w 6882714"/>
              <a:gd name="connsiteY1" fmla="*/ 2006991 h 2631637"/>
              <a:gd name="connsiteX2" fmla="*/ 4291914 w 6882714"/>
              <a:gd name="connsiteY2" fmla="*/ 25791 h 2631637"/>
              <a:gd name="connsiteX3" fmla="*/ 5562600 w 6882714"/>
              <a:gd name="connsiteY3" fmla="*/ 2161737 h 2631637"/>
              <a:gd name="connsiteX4" fmla="*/ 6882714 w 6882714"/>
              <a:gd name="connsiteY4" fmla="*/ 2631637 h 2631637"/>
              <a:gd name="connsiteX0" fmla="*/ 0 w 6882714"/>
              <a:gd name="connsiteY0" fmla="*/ 2606189 h 2618546"/>
              <a:gd name="connsiteX1" fmla="*/ 2539314 w 6882714"/>
              <a:gd name="connsiteY1" fmla="*/ 1993900 h 2618546"/>
              <a:gd name="connsiteX2" fmla="*/ 4291914 w 6882714"/>
              <a:gd name="connsiteY2" fmla="*/ 12700 h 2618546"/>
              <a:gd name="connsiteX3" fmla="*/ 5968314 w 6882714"/>
              <a:gd name="connsiteY3" fmla="*/ 2070100 h 2618546"/>
              <a:gd name="connsiteX4" fmla="*/ 6882714 w 6882714"/>
              <a:gd name="connsiteY4" fmla="*/ 2618546 h 2618546"/>
              <a:gd name="connsiteX0" fmla="*/ 0 w 6882714"/>
              <a:gd name="connsiteY0" fmla="*/ 2618889 h 2631246"/>
              <a:gd name="connsiteX1" fmla="*/ 2539314 w 6882714"/>
              <a:gd name="connsiteY1" fmla="*/ 2006600 h 2631246"/>
              <a:gd name="connsiteX2" fmla="*/ 4291914 w 6882714"/>
              <a:gd name="connsiteY2" fmla="*/ 25400 h 2631246"/>
              <a:gd name="connsiteX3" fmla="*/ 5968314 w 6882714"/>
              <a:gd name="connsiteY3" fmla="*/ 2158999 h 2631246"/>
              <a:gd name="connsiteX4" fmla="*/ 6882714 w 6882714"/>
              <a:gd name="connsiteY4" fmla="*/ 2631246 h 2631246"/>
              <a:gd name="connsiteX0" fmla="*/ 0 w 6425514"/>
              <a:gd name="connsiteY0" fmla="*/ 2765997 h 2765997"/>
              <a:gd name="connsiteX1" fmla="*/ 2082114 w 6425514"/>
              <a:gd name="connsiteY1" fmla="*/ 2006600 h 2765997"/>
              <a:gd name="connsiteX2" fmla="*/ 3834714 w 6425514"/>
              <a:gd name="connsiteY2" fmla="*/ 25400 h 2765997"/>
              <a:gd name="connsiteX3" fmla="*/ 5511114 w 6425514"/>
              <a:gd name="connsiteY3" fmla="*/ 2158999 h 2765997"/>
              <a:gd name="connsiteX4" fmla="*/ 6425514 w 6425514"/>
              <a:gd name="connsiteY4" fmla="*/ 2631246 h 2765997"/>
              <a:gd name="connsiteX0" fmla="*/ 0 w 6858000"/>
              <a:gd name="connsiteY0" fmla="*/ 2765997 h 2765997"/>
              <a:gd name="connsiteX1" fmla="*/ 2082114 w 6858000"/>
              <a:gd name="connsiteY1" fmla="*/ 2006600 h 2765997"/>
              <a:gd name="connsiteX2" fmla="*/ 3834714 w 6858000"/>
              <a:gd name="connsiteY2" fmla="*/ 25400 h 2765997"/>
              <a:gd name="connsiteX3" fmla="*/ 5511114 w 6858000"/>
              <a:gd name="connsiteY3" fmla="*/ 2158999 h 2765997"/>
              <a:gd name="connsiteX4" fmla="*/ 6858000 w 6858000"/>
              <a:gd name="connsiteY4" fmla="*/ 2691239 h 27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2765997">
                <a:moveTo>
                  <a:pt x="0" y="2765997"/>
                </a:moveTo>
                <a:cubicBezTo>
                  <a:pt x="606511" y="2678470"/>
                  <a:pt x="1442995" y="2463366"/>
                  <a:pt x="2082114" y="2006600"/>
                </a:cubicBezTo>
                <a:cubicBezTo>
                  <a:pt x="2721233" y="1549834"/>
                  <a:pt x="3263214" y="0"/>
                  <a:pt x="3834714" y="25400"/>
                </a:cubicBezTo>
                <a:cubicBezTo>
                  <a:pt x="4406214" y="50800"/>
                  <a:pt x="5007233" y="1714693"/>
                  <a:pt x="5511114" y="2158999"/>
                </a:cubicBezTo>
                <a:cubicBezTo>
                  <a:pt x="6014995" y="2603305"/>
                  <a:pt x="6221627" y="2660347"/>
                  <a:pt x="6858000" y="2691239"/>
                </a:cubicBez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553200" y="2895600"/>
            <a:ext cx="1752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Two years = 60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4953000" y="2057400"/>
            <a:ext cx="80963" cy="327660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4" idx="1"/>
          </p:cNvCxnSpPr>
          <p:nvPr/>
        </p:nvCxnSpPr>
        <p:spPr>
          <a:xfrm flipH="1">
            <a:off x="5105400" y="3079750"/>
            <a:ext cx="1447800" cy="730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525" name="TextBox 40"/>
          <p:cNvSpPr txBox="1">
            <a:spLocks noChangeArrowheads="1"/>
          </p:cNvSpPr>
          <p:nvPr/>
        </p:nvSpPr>
        <p:spPr bwMode="auto">
          <a:xfrm>
            <a:off x="1066800" y="5334000"/>
            <a:ext cx="739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…the state median can change from year to year, representing statewide change in growth over time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Growth to Proficiency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600" dirty="0" smtClean="0"/>
              <a:t>How do we know if a student’s growth is enough to be on track to reach or exceed proficiency?</a:t>
            </a:r>
          </a:p>
          <a:p>
            <a:pPr lvl="1"/>
            <a:r>
              <a:rPr lang="en-US" sz="2200" dirty="0" smtClean="0"/>
              <a:t>SGPs analyze historical student assessment data to model how students perform on all state assessments and the amount of growth they demonstrate in between</a:t>
            </a:r>
          </a:p>
          <a:p>
            <a:pPr lvl="1"/>
            <a:r>
              <a:rPr lang="en-US" sz="2200" dirty="0" smtClean="0"/>
              <a:t>This information is used to create growth projections and growth targets for each student</a:t>
            </a:r>
          </a:p>
          <a:p>
            <a:pPr lvl="1"/>
            <a:r>
              <a:rPr lang="en-US" sz="2200" dirty="0" smtClean="0"/>
              <a:t>The </a:t>
            </a:r>
            <a:r>
              <a:rPr lang="en-US" sz="2200" u="sng" dirty="0" smtClean="0"/>
              <a:t>growth projection </a:t>
            </a:r>
            <a:r>
              <a:rPr lang="en-US" sz="2200" dirty="0" smtClean="0"/>
              <a:t>tells us where on the assessment scale a student may score next year for all levels of possible growth (1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-99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percentile)</a:t>
            </a:r>
          </a:p>
          <a:p>
            <a:pPr lvl="1"/>
            <a:r>
              <a:rPr lang="en-US" sz="2200" dirty="0" smtClean="0"/>
              <a:t>The </a:t>
            </a:r>
            <a:r>
              <a:rPr lang="en-US" sz="2200" u="sng" dirty="0" smtClean="0"/>
              <a:t>growth target </a:t>
            </a:r>
            <a:r>
              <a:rPr lang="en-US" sz="2200" dirty="0" smtClean="0"/>
              <a:t>tells us, based on where students are now, how much they need to grow to reach or exceed proficiency in </a:t>
            </a:r>
            <a:r>
              <a:rPr lang="en-US" sz="2200" dirty="0" smtClean="0"/>
              <a:t>the future</a:t>
            </a:r>
            <a:endParaRPr lang="en-US" sz="2200" dirty="0" smtClean="0"/>
          </a:p>
          <a:p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2151EC-CD0C-4F51-86AC-1FFF745E205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focus on student growth?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growth </a:t>
            </a:r>
            <a:r>
              <a:rPr lang="en-US" sz="2400" dirty="0"/>
              <a:t>model will allow </a:t>
            </a:r>
            <a:r>
              <a:rPr lang="en-US" sz="2400" dirty="0" smtClean="0"/>
              <a:t>educators to move beyond status-based questions to ask </a:t>
            </a:r>
            <a:r>
              <a:rPr lang="en-US" sz="2400" dirty="0"/>
              <a:t>critical growth-related </a:t>
            </a:r>
            <a:r>
              <a:rPr lang="en-US" sz="2400" dirty="0" smtClean="0"/>
              <a:t>questions.</a:t>
            </a:r>
          </a:p>
          <a:p>
            <a:pPr lvl="1"/>
            <a:r>
              <a:rPr lang="en-US" sz="2000" dirty="0" smtClean="0"/>
              <a:t>Status</a:t>
            </a:r>
          </a:p>
          <a:p>
            <a:pPr lvl="2"/>
            <a:r>
              <a:rPr lang="en-US" sz="1600" dirty="0" smtClean="0"/>
              <a:t>What percentage of students met the state standard?</a:t>
            </a:r>
          </a:p>
          <a:p>
            <a:pPr lvl="2"/>
            <a:r>
              <a:rPr lang="en-US" sz="1600" dirty="0" smtClean="0"/>
              <a:t>Did more students meet the state standard this year compared to last year?</a:t>
            </a:r>
          </a:p>
          <a:p>
            <a:pPr lvl="1"/>
            <a:r>
              <a:rPr lang="en-US" sz="2000" dirty="0" smtClean="0"/>
              <a:t>Growth</a:t>
            </a:r>
            <a:endParaRPr lang="en-US" sz="2000" dirty="0"/>
          </a:p>
          <a:p>
            <a:pPr lvl="2"/>
            <a:r>
              <a:rPr lang="en-US" sz="1600" dirty="0"/>
              <a:t>Did this student grow </a:t>
            </a:r>
            <a:r>
              <a:rPr lang="en-US" sz="1600" dirty="0" smtClean="0"/>
              <a:t>more or less than academically-similar </a:t>
            </a:r>
            <a:r>
              <a:rPr lang="en-US" sz="1600" dirty="0"/>
              <a:t>students?</a:t>
            </a:r>
          </a:p>
          <a:p>
            <a:pPr lvl="2"/>
            <a:r>
              <a:rPr lang="en-US" sz="1600" dirty="0"/>
              <a:t>Are students growing as much in math as in reading</a:t>
            </a:r>
            <a:r>
              <a:rPr lang="en-US" sz="1600" dirty="0" smtClean="0"/>
              <a:t>?</a:t>
            </a:r>
          </a:p>
          <a:p>
            <a:pPr lvl="2"/>
            <a:r>
              <a:rPr lang="en-US" sz="1600" dirty="0" smtClean="0"/>
              <a:t>Are </a:t>
            </a:r>
            <a:r>
              <a:rPr lang="en-US" sz="1600" dirty="0"/>
              <a:t>students on track to </a:t>
            </a:r>
            <a:r>
              <a:rPr lang="en-US" sz="1600" dirty="0" smtClean="0"/>
              <a:t>reach or exceed proficiency?</a:t>
            </a:r>
          </a:p>
          <a:p>
            <a:r>
              <a:rPr lang="en-US" sz="2400" dirty="0" smtClean="0"/>
              <a:t>The GSGM will provide </a:t>
            </a:r>
            <a:r>
              <a:rPr lang="en-US" sz="2400" dirty="0"/>
              <a:t>student-level diagnostic information, improve </a:t>
            </a:r>
            <a:r>
              <a:rPr lang="en-US" sz="2400" dirty="0" smtClean="0"/>
              <a:t>teaching and learning, enhance accountability (CCRPI), and serve as one of multiple indicators of educator effectiveness (TKES and LKES).</a:t>
            </a:r>
            <a:endParaRPr lang="en-US" sz="2400" dirty="0"/>
          </a:p>
          <a:p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2DB8C-08DD-47B3-84BD-CA07A1C26BC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5800" y="3863823"/>
            <a:ext cx="7848600" cy="17749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2362200"/>
            <a:ext cx="7848600" cy="15016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1447800"/>
            <a:ext cx="78486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Projections and Targets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40C1B-2341-48C6-9E2C-602C8B3716C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3559" name="TextBox 9"/>
          <p:cNvSpPr txBox="1">
            <a:spLocks noChangeArrowheads="1"/>
          </p:cNvSpPr>
          <p:nvPr/>
        </p:nvSpPr>
        <p:spPr bwMode="auto">
          <a:xfrm>
            <a:off x="685800" y="1447800"/>
            <a:ext cx="182880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dirty="0"/>
          </a:p>
          <a:p>
            <a:pPr algn="r" eaLnBrk="1" hangingPunct="1"/>
            <a:r>
              <a:rPr lang="en-US" dirty="0" smtClean="0"/>
              <a:t>Exceeds</a:t>
            </a:r>
            <a:endParaRPr lang="en-US" dirty="0"/>
          </a:p>
          <a:p>
            <a:pPr algn="ctr" eaLnBrk="1" hangingPunct="1"/>
            <a:endParaRPr lang="en-US" dirty="0"/>
          </a:p>
          <a:p>
            <a:pPr algn="ctr" eaLnBrk="1" hangingPunct="1"/>
            <a:endParaRPr lang="en-US" dirty="0"/>
          </a:p>
          <a:p>
            <a:pPr algn="ctr" eaLnBrk="1" hangingPunct="1"/>
            <a:endParaRPr lang="en-US" sz="1000" dirty="0"/>
          </a:p>
          <a:p>
            <a:pPr algn="ctr" eaLnBrk="1" hangingPunct="1"/>
            <a:endParaRPr lang="en-US" sz="1000" dirty="0"/>
          </a:p>
          <a:p>
            <a:pPr algn="r" eaLnBrk="1" hangingPunct="1"/>
            <a:r>
              <a:rPr lang="en-US" dirty="0"/>
              <a:t>Meets</a:t>
            </a:r>
          </a:p>
          <a:p>
            <a:pPr algn="ctr" eaLnBrk="1" hangingPunct="1"/>
            <a:endParaRPr lang="en-US" sz="1000" dirty="0"/>
          </a:p>
          <a:p>
            <a:pPr algn="ctr" eaLnBrk="1" hangingPunct="1"/>
            <a:endParaRPr lang="en-US" sz="1000" dirty="0" smtClean="0"/>
          </a:p>
          <a:p>
            <a:pPr algn="ctr" eaLnBrk="1" hangingPunct="1"/>
            <a:endParaRPr lang="en-US" sz="1000" dirty="0"/>
          </a:p>
          <a:p>
            <a:pPr algn="ctr" eaLnBrk="1" hangingPunct="1"/>
            <a:endParaRPr lang="en-US" sz="1000" dirty="0" smtClean="0"/>
          </a:p>
          <a:p>
            <a:pPr algn="ctr" eaLnBrk="1" hangingPunct="1"/>
            <a:endParaRPr lang="en-US" sz="1000" dirty="0"/>
          </a:p>
          <a:p>
            <a:pPr algn="ctr" eaLnBrk="1" hangingPunct="1"/>
            <a:endParaRPr lang="en-US" sz="1000" dirty="0"/>
          </a:p>
          <a:p>
            <a:pPr algn="ctr" eaLnBrk="1" hangingPunct="1"/>
            <a:endParaRPr lang="en-US" sz="500" dirty="0"/>
          </a:p>
          <a:p>
            <a:pPr algn="ctr" eaLnBrk="1" hangingPunct="1"/>
            <a:endParaRPr lang="en-US" sz="500" dirty="0"/>
          </a:p>
          <a:p>
            <a:pPr algn="ctr" eaLnBrk="1" hangingPunct="1"/>
            <a:endParaRPr lang="en-US" sz="500" dirty="0"/>
          </a:p>
          <a:p>
            <a:pPr algn="ctr" eaLnBrk="1" hangingPunct="1"/>
            <a:endParaRPr lang="en-US" sz="1000" dirty="0"/>
          </a:p>
          <a:p>
            <a:pPr algn="r" eaLnBrk="1" hangingPunct="1"/>
            <a:r>
              <a:rPr lang="en-US" dirty="0"/>
              <a:t>Does Not Meet</a:t>
            </a:r>
          </a:p>
          <a:p>
            <a:pPr algn="ctr" eaLnBrk="1" hangingPunct="1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590800" y="1447800"/>
            <a:ext cx="0" cy="419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5800" y="2362200"/>
            <a:ext cx="1905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5800" y="3863823"/>
            <a:ext cx="1905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67000" y="2362200"/>
            <a:ext cx="5943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90800" y="3863823"/>
            <a:ext cx="5943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 rot="21424384">
            <a:off x="3959778" y="1905000"/>
            <a:ext cx="2525159" cy="1600200"/>
          </a:xfrm>
          <a:custGeom>
            <a:avLst/>
            <a:gdLst>
              <a:gd name="connsiteX0" fmla="*/ 0 w 2585155"/>
              <a:gd name="connsiteY0" fmla="*/ 2517422 h 2517422"/>
              <a:gd name="connsiteX1" fmla="*/ 2585155 w 2585155"/>
              <a:gd name="connsiteY1" fmla="*/ 0 h 2517422"/>
              <a:gd name="connsiteX2" fmla="*/ 2585155 w 2585155"/>
              <a:gd name="connsiteY2" fmla="*/ 1535289 h 2517422"/>
              <a:gd name="connsiteX3" fmla="*/ 0 w 2585155"/>
              <a:gd name="connsiteY3" fmla="*/ 2517422 h 251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55" h="2517422">
                <a:moveTo>
                  <a:pt x="0" y="2517422"/>
                </a:moveTo>
                <a:lnTo>
                  <a:pt x="2585155" y="0"/>
                </a:lnTo>
                <a:lnTo>
                  <a:pt x="2585155" y="1535289"/>
                </a:lnTo>
                <a:lnTo>
                  <a:pt x="0" y="2517422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7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1447800"/>
            <a:ext cx="7848600" cy="419100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66" name="TextBox 20"/>
          <p:cNvSpPr txBox="1">
            <a:spLocks noChangeArrowheads="1"/>
          </p:cNvSpPr>
          <p:nvPr/>
        </p:nvSpPr>
        <p:spPr bwMode="auto">
          <a:xfrm>
            <a:off x="3581400" y="5715000"/>
            <a:ext cx="388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/>
              <a:t>This Year                                            </a:t>
            </a:r>
            <a:r>
              <a:rPr lang="en-US" sz="1200" dirty="0" smtClean="0"/>
              <a:t>  Future</a:t>
            </a:r>
            <a:endParaRPr lang="en-US" sz="1200" dirty="0"/>
          </a:p>
        </p:txBody>
      </p:sp>
      <p:sp>
        <p:nvSpPr>
          <p:cNvPr id="30" name="Freeform 29"/>
          <p:cNvSpPr/>
          <p:nvPr/>
        </p:nvSpPr>
        <p:spPr>
          <a:xfrm rot="204421">
            <a:off x="3936482" y="3546987"/>
            <a:ext cx="2551196" cy="708096"/>
          </a:xfrm>
          <a:custGeom>
            <a:avLst/>
            <a:gdLst>
              <a:gd name="connsiteX0" fmla="*/ 0 w 2573867"/>
              <a:gd name="connsiteY0" fmla="*/ 112889 h 711200"/>
              <a:gd name="connsiteX1" fmla="*/ 2573867 w 2573867"/>
              <a:gd name="connsiteY1" fmla="*/ 0 h 711200"/>
              <a:gd name="connsiteX2" fmla="*/ 2573867 w 2573867"/>
              <a:gd name="connsiteY2" fmla="*/ 711200 h 711200"/>
              <a:gd name="connsiteX3" fmla="*/ 0 w 2573867"/>
              <a:gd name="connsiteY3" fmla="*/ 112889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3867" h="711200">
                <a:moveTo>
                  <a:pt x="0" y="112889"/>
                </a:moveTo>
                <a:lnTo>
                  <a:pt x="2573867" y="0"/>
                </a:lnTo>
                <a:lnTo>
                  <a:pt x="2573867" y="711200"/>
                </a:lnTo>
                <a:lnTo>
                  <a:pt x="0" y="112889"/>
                </a:lnTo>
                <a:close/>
              </a:path>
            </a:pathLst>
          </a:custGeom>
          <a:solidFill>
            <a:srgbClr val="E6B9B8">
              <a:alpha val="74902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Freeform 28"/>
          <p:cNvSpPr/>
          <p:nvPr/>
        </p:nvSpPr>
        <p:spPr>
          <a:xfrm rot="262620">
            <a:off x="3961008" y="2725606"/>
            <a:ext cx="2524735" cy="941883"/>
          </a:xfrm>
          <a:custGeom>
            <a:avLst/>
            <a:gdLst>
              <a:gd name="connsiteX0" fmla="*/ 0 w 2562578"/>
              <a:gd name="connsiteY0" fmla="*/ 959555 h 959555"/>
              <a:gd name="connsiteX1" fmla="*/ 2562578 w 2562578"/>
              <a:gd name="connsiteY1" fmla="*/ 0 h 959555"/>
              <a:gd name="connsiteX2" fmla="*/ 2562578 w 2562578"/>
              <a:gd name="connsiteY2" fmla="*/ 835377 h 959555"/>
              <a:gd name="connsiteX3" fmla="*/ 0 w 2562578"/>
              <a:gd name="connsiteY3" fmla="*/ 959555 h 95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2578" h="959555">
                <a:moveTo>
                  <a:pt x="0" y="959555"/>
                </a:moveTo>
                <a:lnTo>
                  <a:pt x="2562578" y="0"/>
                </a:lnTo>
                <a:lnTo>
                  <a:pt x="2562578" y="835377"/>
                </a:lnTo>
                <a:lnTo>
                  <a:pt x="0" y="959555"/>
                </a:lnTo>
                <a:close/>
              </a:path>
            </a:pathLst>
          </a:custGeom>
          <a:solidFill>
            <a:srgbClr val="D7E4BD">
              <a:alpha val="74902"/>
            </a:srgb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6471802" y="1841573"/>
            <a:ext cx="13135" cy="977827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84937" y="2819400"/>
            <a:ext cx="7937" cy="82296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492874" y="3644900"/>
            <a:ext cx="7609" cy="69850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757737" y="1972713"/>
            <a:ext cx="6858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High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05600" y="3140407"/>
            <a:ext cx="6858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Typical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57737" y="4081463"/>
            <a:ext cx="6858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Low</a:t>
            </a:r>
          </a:p>
        </p:txBody>
      </p:sp>
      <p:sp>
        <p:nvSpPr>
          <p:cNvPr id="22" name="Oval 21"/>
          <p:cNvSpPr/>
          <p:nvPr/>
        </p:nvSpPr>
        <p:spPr>
          <a:xfrm>
            <a:off x="3929062" y="3505200"/>
            <a:ext cx="109538" cy="1095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484937" y="3863823"/>
            <a:ext cx="11157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631737" y="3733800"/>
            <a:ext cx="6858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 smtClean="0"/>
              <a:t>Target 1</a:t>
            </a:r>
            <a:endParaRPr lang="en-US" sz="105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6504228" y="2362200"/>
            <a:ext cx="11157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620000" y="2229433"/>
            <a:ext cx="6858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 smtClean="0"/>
              <a:t>Target 2</a:t>
            </a:r>
            <a:endParaRPr lang="en-US" sz="10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Assessment  Inclusion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800" dirty="0" smtClean="0"/>
              <a:t>The CRCT and EOCT assessments will be included in the model.</a:t>
            </a:r>
          </a:p>
          <a:p>
            <a:r>
              <a:rPr lang="en-US" sz="2800" dirty="0" smtClean="0"/>
              <a:t>The model will transition to the use of PARCC assessments once they are implemented in Georgia.</a:t>
            </a:r>
          </a:p>
          <a:p>
            <a:pPr lvl="1"/>
            <a:r>
              <a:rPr lang="en-US" sz="2400" dirty="0" smtClean="0"/>
              <a:t>While growth percentiles can be reported when PARCC is first implemented, baselines and growth projections will be delayed. Multiple years of data are necessary.</a:t>
            </a:r>
          </a:p>
          <a:p>
            <a:r>
              <a:rPr lang="en-US" sz="2800" dirty="0" smtClean="0"/>
              <a:t>Retests for both CRCT and EOCT (beginning in 2012) will be utilized. The higher of the main administration and retest score will be used.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23B87C-9735-4D6F-8EA1-EAA86540B1F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Priors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800" dirty="0" smtClean="0"/>
              <a:t>Priors are the historical assessment scores being used to model growth</a:t>
            </a:r>
          </a:p>
          <a:p>
            <a:r>
              <a:rPr lang="en-US" sz="2800" dirty="0" smtClean="0"/>
              <a:t>The immediate consecutive prior is required to produce growth percentiles</a:t>
            </a:r>
          </a:p>
          <a:p>
            <a:pPr lvl="1"/>
            <a:r>
              <a:rPr lang="en-US" sz="2400" dirty="0" smtClean="0"/>
              <a:t>For example, an 8th-grade student must have a 7th-grade CRCT score in order to receive a growth percentile</a:t>
            </a:r>
          </a:p>
          <a:p>
            <a:r>
              <a:rPr lang="en-US" sz="2800" dirty="0" smtClean="0"/>
              <a:t>Two years of priors will be used (one year will be used when two years are not available)</a:t>
            </a:r>
          </a:p>
          <a:p>
            <a:pPr lvl="1"/>
            <a:r>
              <a:rPr lang="en-US" sz="2400" dirty="0" smtClean="0"/>
              <a:t>For example, growth percentiles for an 8th-grade student would have his or her 7th- and 6th-grade CRCT scores as priors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52FC84-912A-4AC6-A694-985581ED28D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EOCT Course Progressions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For EOCTs, both prior achievement and course progressions (</a:t>
            </a:r>
            <a:r>
              <a:rPr lang="en-US" sz="2400" smtClean="0"/>
              <a:t>including year taken) </a:t>
            </a:r>
            <a:r>
              <a:rPr lang="en-US" sz="2400" dirty="0" smtClean="0"/>
              <a:t>must be considered.</a:t>
            </a:r>
          </a:p>
          <a:p>
            <a:r>
              <a:rPr lang="en-US" sz="2400" dirty="0" smtClean="0"/>
              <a:t>Students engaging in a common sequence will receive SGPs:</a:t>
            </a:r>
          </a:p>
          <a:p>
            <a:pPr lvl="1"/>
            <a:r>
              <a:rPr lang="en-US" sz="2000" dirty="0" smtClean="0"/>
              <a:t>ELA: CRCT reading/ELA → 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 Lit </a:t>
            </a:r>
            <a:r>
              <a:rPr lang="en-US" sz="2000" dirty="0"/>
              <a:t>→ </a:t>
            </a:r>
            <a:r>
              <a:rPr lang="en-US" sz="2000" dirty="0" smtClean="0"/>
              <a:t>American Lit</a:t>
            </a:r>
          </a:p>
          <a:p>
            <a:pPr lvl="1"/>
            <a:r>
              <a:rPr lang="en-US" sz="2000" dirty="0" smtClean="0"/>
              <a:t>Math: CRCT math </a:t>
            </a:r>
            <a:r>
              <a:rPr lang="en-US" sz="2000" dirty="0"/>
              <a:t>→ </a:t>
            </a:r>
            <a:r>
              <a:rPr lang="en-US" sz="2000" dirty="0" smtClean="0"/>
              <a:t>Math I </a:t>
            </a:r>
            <a:r>
              <a:rPr lang="en-US" sz="2000" dirty="0"/>
              <a:t>→ </a:t>
            </a:r>
            <a:r>
              <a:rPr lang="en-US" sz="2000" dirty="0" smtClean="0"/>
              <a:t>Math II</a:t>
            </a:r>
          </a:p>
          <a:p>
            <a:pPr lvl="1"/>
            <a:r>
              <a:rPr lang="en-US" sz="2000" dirty="0" smtClean="0"/>
              <a:t>Science: CRCT science </a:t>
            </a:r>
            <a:r>
              <a:rPr lang="en-US" sz="2000" dirty="0"/>
              <a:t>→ </a:t>
            </a:r>
            <a:r>
              <a:rPr lang="en-US" sz="2000" dirty="0" smtClean="0"/>
              <a:t>Physical Science/Biology </a:t>
            </a:r>
            <a:r>
              <a:rPr lang="en-US" sz="2000" dirty="0"/>
              <a:t>→ </a:t>
            </a:r>
            <a:r>
              <a:rPr lang="en-US" sz="2000" dirty="0" smtClean="0"/>
              <a:t>Biology/Physical Science</a:t>
            </a:r>
          </a:p>
          <a:p>
            <a:pPr lvl="1"/>
            <a:r>
              <a:rPr lang="en-US" sz="2000" dirty="0" smtClean="0"/>
              <a:t>Social Studies: US History </a:t>
            </a:r>
            <a:r>
              <a:rPr lang="en-US" sz="2000" dirty="0"/>
              <a:t>→ </a:t>
            </a:r>
            <a:r>
              <a:rPr lang="en-US" sz="2000" dirty="0" smtClean="0"/>
              <a:t>Economics</a:t>
            </a:r>
          </a:p>
          <a:p>
            <a:r>
              <a:rPr lang="en-US" sz="2400" dirty="0" smtClean="0"/>
              <a:t>EOCT SGPs will be a mix of cohort- and baseline-referenced SGPs until enough years of data is available</a:t>
            </a:r>
          </a:p>
          <a:p>
            <a:pPr lvl="1"/>
            <a:r>
              <a:rPr lang="en-US" sz="2000" dirty="0" smtClean="0"/>
              <a:t>Cohort: Math I, Math II, US History</a:t>
            </a:r>
          </a:p>
          <a:p>
            <a:pPr lvl="1"/>
            <a:r>
              <a:rPr lang="en-US" sz="2000" dirty="0" smtClean="0"/>
              <a:t>Baseline: 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 Literature, American Literature, Physical Science, Biology, Economics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7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Features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sz="2400" dirty="0" smtClean="0"/>
              <a:t>Conceptually easy to understand, communicate, and utilize</a:t>
            </a:r>
          </a:p>
          <a:p>
            <a:pPr lvl="1"/>
            <a:r>
              <a:rPr lang="en-US" sz="2000" dirty="0" smtClean="0"/>
              <a:t>Can be communicated to educators as well as parents and other stakeholders</a:t>
            </a:r>
          </a:p>
          <a:p>
            <a:pPr lvl="1"/>
            <a:r>
              <a:rPr lang="en-US" sz="2000" dirty="0" smtClean="0"/>
              <a:t>Everyone will be involved in the process and can understand, make meaning of, and utilize the data</a:t>
            </a:r>
          </a:p>
          <a:p>
            <a:r>
              <a:rPr lang="en-US" sz="2400" dirty="0" smtClean="0"/>
              <a:t>Does not require a vertical or developmental scale</a:t>
            </a:r>
          </a:p>
          <a:p>
            <a:pPr lvl="1"/>
            <a:r>
              <a:rPr lang="en-US" sz="2000" dirty="0" smtClean="0"/>
              <a:t>We are not examining the change in scale scores, rather, we are examining student performance relative to other students</a:t>
            </a:r>
          </a:p>
          <a:p>
            <a:r>
              <a:rPr lang="en-US" sz="2400" dirty="0" smtClean="0"/>
              <a:t>Provides an appropriate reference point for the amount of growth a student demonstrates (the growth of academically-similar peers)</a:t>
            </a:r>
          </a:p>
          <a:p>
            <a:r>
              <a:rPr lang="en-US" sz="2400" dirty="0" smtClean="0"/>
              <a:t>Utilizes multiple years of prior achievement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80659B-D12A-462A-88A6-F559034944E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Features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sz="2400" dirty="0" smtClean="0"/>
              <a:t>Serves as both a norm-referenced and criterion-referenced measure of growth</a:t>
            </a:r>
          </a:p>
          <a:p>
            <a:r>
              <a:rPr lang="en-US" sz="2400" dirty="0" smtClean="0"/>
              <a:t>Provides information on observed and future growth (the amount of growth needed to meet state standards)</a:t>
            </a:r>
          </a:p>
          <a:p>
            <a:r>
              <a:rPr lang="en-US" sz="2400" dirty="0" smtClean="0"/>
              <a:t>Does not have floor or ceiling effects </a:t>
            </a:r>
          </a:p>
          <a:p>
            <a:pPr lvl="1"/>
            <a:r>
              <a:rPr lang="en-US" sz="2000" dirty="0" smtClean="0"/>
              <a:t>Students can demonstrate all levels of growth regardless of achievement level</a:t>
            </a:r>
          </a:p>
          <a:p>
            <a:r>
              <a:rPr lang="en-US" sz="2400" dirty="0" smtClean="0"/>
              <a:t>Robust to outliers </a:t>
            </a:r>
          </a:p>
          <a:p>
            <a:pPr lvl="1"/>
            <a:r>
              <a:rPr lang="en-US" sz="2000" dirty="0" smtClean="0"/>
              <a:t>Extreme observations do not drastically affect summary measures</a:t>
            </a:r>
          </a:p>
          <a:p>
            <a:r>
              <a:rPr lang="en-US" sz="2400" dirty="0" smtClean="0"/>
              <a:t>Methodology is freely available, enabling </a:t>
            </a:r>
            <a:r>
              <a:rPr lang="en-US" sz="2400" dirty="0" err="1" smtClean="0"/>
              <a:t>GaDOE</a:t>
            </a:r>
            <a:r>
              <a:rPr lang="en-US" sz="2400" dirty="0" smtClean="0"/>
              <a:t> to build the infrastructure to support and sustain the model</a:t>
            </a:r>
          </a:p>
          <a:p>
            <a:pPr lvl="1"/>
            <a:r>
              <a:rPr lang="en-US" sz="2000" dirty="0" smtClean="0"/>
              <a:t>Have external technical support to implement and verify the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AA02-D682-45E4-84EC-FDE4AB055F4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GSGM Visualization 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3"/>
          <a:srcRect l="42655" t="11396" r="17642" b="10859"/>
          <a:stretch/>
        </p:blipFill>
        <p:spPr bwMode="auto">
          <a:xfrm>
            <a:off x="685800" y="1143000"/>
            <a:ext cx="7840435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72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  <p:sp>
        <p:nvSpPr>
          <p:cNvPr id="2867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questions regarding the Georgia Student Growth Model, please contact:</a:t>
            </a:r>
          </a:p>
          <a:p>
            <a:pPr>
              <a:defRPr/>
            </a:pPr>
            <a:endParaRPr lang="en-US" sz="1050" dirty="0" smtClean="0"/>
          </a:p>
          <a:p>
            <a:pPr lvl="1">
              <a:buFont typeface="Arial" charset="0"/>
              <a:buNone/>
              <a:defRPr/>
            </a:pPr>
            <a:r>
              <a:rPr lang="en-US" dirty="0" smtClean="0"/>
              <a:t>Melissa Fincher</a:t>
            </a:r>
          </a:p>
          <a:p>
            <a:pPr lvl="1">
              <a:buFont typeface="Arial" charset="0"/>
              <a:buNone/>
              <a:defRPr/>
            </a:pPr>
            <a:r>
              <a:rPr lang="en-US" dirty="0" smtClean="0"/>
              <a:t>	</a:t>
            </a:r>
            <a:r>
              <a:rPr lang="en-US" sz="2000" dirty="0" smtClean="0"/>
              <a:t>Associate Superintendent of Assessment and Accountability</a:t>
            </a:r>
          </a:p>
          <a:p>
            <a:pPr lvl="1">
              <a:buFont typeface="Arial" charset="0"/>
              <a:buNone/>
              <a:defRPr/>
            </a:pPr>
            <a:r>
              <a:rPr lang="en-US" sz="2000" dirty="0" smtClean="0"/>
              <a:t>	</a:t>
            </a:r>
            <a:r>
              <a:rPr lang="en-US" sz="2000" dirty="0" smtClean="0">
                <a:hlinkClick r:id="rId2"/>
              </a:rPr>
              <a:t>mfincher@doe.k12.ga.us</a:t>
            </a:r>
            <a:r>
              <a:rPr lang="en-US" sz="2000" dirty="0" smtClean="0"/>
              <a:t> or (404) 651-9405</a:t>
            </a:r>
          </a:p>
          <a:p>
            <a:pPr lvl="1">
              <a:buFont typeface="Arial" charset="0"/>
              <a:buNone/>
              <a:defRPr/>
            </a:pPr>
            <a:endParaRPr lang="en-US" sz="1200" dirty="0" smtClean="0"/>
          </a:p>
          <a:p>
            <a:pPr lvl="1">
              <a:buFont typeface="Arial" charset="0"/>
              <a:buNone/>
              <a:defRPr/>
            </a:pPr>
            <a:r>
              <a:rPr lang="en-US" dirty="0" smtClean="0"/>
              <a:t>Allison Timberlake</a:t>
            </a:r>
          </a:p>
          <a:p>
            <a:pPr lvl="1">
              <a:buFont typeface="Arial" charset="0"/>
              <a:buNone/>
              <a:defRPr/>
            </a:pPr>
            <a:r>
              <a:rPr lang="en-US" dirty="0" smtClean="0"/>
              <a:t>	</a:t>
            </a:r>
            <a:r>
              <a:rPr lang="en-US" sz="2000" dirty="0" smtClean="0"/>
              <a:t>Program Manager, Growth Model</a:t>
            </a:r>
          </a:p>
          <a:p>
            <a:pPr lvl="1">
              <a:buFont typeface="Arial" charset="0"/>
              <a:buNone/>
              <a:defRPr/>
            </a:pPr>
            <a:r>
              <a:rPr lang="en-US" sz="2000" dirty="0" smtClean="0"/>
              <a:t>	</a:t>
            </a:r>
            <a:r>
              <a:rPr lang="en-US" sz="2000" dirty="0" smtClean="0">
                <a:hlinkClick r:id="rId3"/>
              </a:rPr>
              <a:t>atimberlake@doe.k12.ga.us</a:t>
            </a:r>
            <a:r>
              <a:rPr lang="en-US" sz="2000" dirty="0" smtClean="0"/>
              <a:t> or (404) 463-6666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4B9E37-ECAD-469C-ADE0-E1DB6ADFD9C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Describing Student Achievement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Status</a:t>
            </a:r>
          </a:p>
          <a:p>
            <a:pPr lvl="1"/>
            <a:r>
              <a:rPr lang="en-US" sz="2400" smtClean="0"/>
              <a:t>Comparing student achievement to a target (e.g., AMOs used to calculate AYP)</a:t>
            </a:r>
          </a:p>
          <a:p>
            <a:r>
              <a:rPr lang="en-US" sz="2800" smtClean="0"/>
              <a:t>Improvement</a:t>
            </a:r>
          </a:p>
          <a:p>
            <a:pPr lvl="1"/>
            <a:r>
              <a:rPr lang="en-US" sz="2400" smtClean="0"/>
              <a:t>Comparing student achievement using different students across time (e.g., 3</a:t>
            </a:r>
            <a:r>
              <a:rPr lang="en-US" sz="2400" baseline="30000" smtClean="0"/>
              <a:t>rd</a:t>
            </a:r>
            <a:r>
              <a:rPr lang="en-US" sz="2400" smtClean="0"/>
              <a:t> grade math achievement in 2009 vs. 2010)</a:t>
            </a:r>
          </a:p>
          <a:p>
            <a:r>
              <a:rPr lang="en-US" sz="2800" smtClean="0"/>
              <a:t>Growth</a:t>
            </a:r>
          </a:p>
          <a:p>
            <a:pPr lvl="1"/>
            <a:r>
              <a:rPr lang="en-US" sz="2400" smtClean="0"/>
              <a:t>Measuring student achievement across time using the </a:t>
            </a:r>
            <a:r>
              <a:rPr lang="en-US" sz="2400" i="1" smtClean="0"/>
              <a:t>same</a:t>
            </a:r>
            <a:r>
              <a:rPr lang="en-US" sz="2400" smtClean="0"/>
              <a:t> students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5A5D3F-C30B-47B7-BC2C-843E6D467F3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7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vs. Value-Added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growth model describes change in student achievement across time</a:t>
            </a:r>
          </a:p>
          <a:p>
            <a:r>
              <a:rPr lang="en-US" sz="2400" dirty="0" smtClean="0"/>
              <a:t>A growth model becomes </a:t>
            </a:r>
            <a:r>
              <a:rPr lang="en-US" sz="2400" i="1" dirty="0" smtClean="0"/>
              <a:t>value-added</a:t>
            </a:r>
            <a:r>
              <a:rPr lang="en-US" sz="2400" dirty="0" smtClean="0"/>
              <a:t> when the growth is </a:t>
            </a:r>
            <a:r>
              <a:rPr lang="en-US" sz="2400" i="1" dirty="0" smtClean="0"/>
              <a:t>attributed</a:t>
            </a:r>
            <a:r>
              <a:rPr lang="en-US" sz="2400" dirty="0" smtClean="0"/>
              <a:t> to an entity (a teacher, a school, etc.)</a:t>
            </a:r>
          </a:p>
          <a:p>
            <a:r>
              <a:rPr lang="en-US" sz="2400" dirty="0" smtClean="0"/>
              <a:t>In many models, the </a:t>
            </a:r>
            <a:r>
              <a:rPr lang="en-US" sz="2400" i="1" dirty="0" smtClean="0"/>
              <a:t>value-added</a:t>
            </a:r>
            <a:r>
              <a:rPr lang="en-US" sz="2400" dirty="0" smtClean="0"/>
              <a:t> is the difference between predicted performance and actual performance</a:t>
            </a:r>
          </a:p>
          <a:p>
            <a:pPr lvl="1"/>
            <a:r>
              <a:rPr lang="en-US" sz="2000" dirty="0" smtClean="0"/>
              <a:t>The model uses information about a student (prior achievement, demographic information, etc.) to predict how that student will perform. The student’s actual performance is compared to his predicted performance. The difference is considered </a:t>
            </a:r>
            <a:r>
              <a:rPr lang="en-US" sz="2000" i="1" dirty="0" smtClean="0"/>
              <a:t>value-added</a:t>
            </a:r>
            <a:r>
              <a:rPr lang="en-US" sz="2000" dirty="0" smtClean="0"/>
              <a:t>. </a:t>
            </a:r>
          </a:p>
          <a:p>
            <a:r>
              <a:rPr lang="en-US" sz="2400" dirty="0" smtClean="0"/>
              <a:t>The GSGM does not predict performance; it describes observed student growth.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2DB8C-08DD-47B3-84BD-CA07A1C26BC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0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Common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Understandability</a:t>
            </a:r>
          </a:p>
          <a:p>
            <a:r>
              <a:rPr lang="en-US" dirty="0" smtClean="0"/>
              <a:t>Ownership of methodology and data</a:t>
            </a:r>
          </a:p>
          <a:p>
            <a:r>
              <a:rPr lang="en-US" dirty="0" smtClean="0"/>
              <a:t>Cost and operations</a:t>
            </a:r>
          </a:p>
          <a:p>
            <a:r>
              <a:rPr lang="en-US" dirty="0" smtClean="0"/>
              <a:t>Missing data</a:t>
            </a:r>
          </a:p>
          <a:p>
            <a:r>
              <a:rPr lang="en-US" dirty="0" smtClean="0"/>
              <a:t>Stability</a:t>
            </a:r>
          </a:p>
          <a:p>
            <a:r>
              <a:rPr lang="en-US" smtClean="0"/>
              <a:t>Outliers</a:t>
            </a:r>
          </a:p>
          <a:p>
            <a:r>
              <a:rPr lang="en-US" smtClean="0"/>
              <a:t>Growth </a:t>
            </a:r>
            <a:r>
              <a:rPr lang="en-US" dirty="0" smtClean="0"/>
              <a:t>at the extremes / floor and ceiling effects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0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7" y="323911"/>
            <a:ext cx="8794113" cy="607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7" y="323911"/>
            <a:ext cx="8794113" cy="607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28800" y="1792069"/>
            <a:ext cx="2667000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2011 SGP = 1</a:t>
            </a:r>
          </a:p>
          <a:p>
            <a:r>
              <a:rPr lang="en-US" sz="1200" dirty="0" smtClean="0"/>
              <a:t>2010 4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Grade Math Scale Score = 990</a:t>
            </a:r>
          </a:p>
          <a:p>
            <a:r>
              <a:rPr lang="en-US" sz="1200" dirty="0" smtClean="0"/>
              <a:t>2011 5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Grade Math Scale Score = 850</a:t>
            </a:r>
            <a:endParaRPr lang="en-US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447800" y="1600200"/>
            <a:ext cx="3048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34000" y="1792069"/>
            <a:ext cx="2667000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2011 SGP = 99</a:t>
            </a:r>
          </a:p>
          <a:p>
            <a:r>
              <a:rPr lang="en-US" sz="1200" dirty="0" smtClean="0"/>
              <a:t>2010 4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Grade Math Scale Score = 990</a:t>
            </a:r>
          </a:p>
          <a:p>
            <a:r>
              <a:rPr lang="en-US" sz="1200" dirty="0" smtClean="0"/>
              <a:t>2011 5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Grade Math Scale Score = 990</a:t>
            </a:r>
            <a:endParaRPr lang="en-US" sz="12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8077200" y="1600200"/>
            <a:ext cx="3048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E35C5-E2B8-4890-98EB-BCD3271089B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8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Student Growth Percentiles?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student growth percentile (SGP) describes a student’s growth relative to other students statewide with similar prior achievement </a:t>
            </a:r>
          </a:p>
          <a:p>
            <a:pPr lvl="1"/>
            <a:r>
              <a:rPr lang="en-US" sz="2400" dirty="0" smtClean="0"/>
              <a:t>Calculations based solely on achievement</a:t>
            </a:r>
          </a:p>
          <a:p>
            <a:r>
              <a:rPr lang="en-US" sz="2800" dirty="0" smtClean="0"/>
              <a:t>SGPs not only show how </a:t>
            </a:r>
            <a:r>
              <a:rPr lang="en-US" sz="2800" i="1" dirty="0" smtClean="0"/>
              <a:t>individual students </a:t>
            </a:r>
            <a:r>
              <a:rPr lang="en-US" sz="2800" dirty="0" smtClean="0"/>
              <a:t>are progressing, but they also can be aggregated to show how </a:t>
            </a:r>
            <a:r>
              <a:rPr lang="en-US" sz="2800" i="1" dirty="0" smtClean="0"/>
              <a:t>groups of students</a:t>
            </a:r>
            <a:r>
              <a:rPr lang="en-US" sz="2800" dirty="0" smtClean="0"/>
              <a:t>, </a:t>
            </a:r>
            <a:r>
              <a:rPr lang="en-US" sz="2800" i="1" dirty="0" smtClean="0"/>
              <a:t>schools</a:t>
            </a:r>
            <a:r>
              <a:rPr lang="en-US" sz="2800" dirty="0" smtClean="0"/>
              <a:t>, </a:t>
            </a:r>
            <a:r>
              <a:rPr lang="en-US" sz="2800" i="1" dirty="0" smtClean="0"/>
              <a:t>districts</a:t>
            </a:r>
            <a:r>
              <a:rPr lang="en-US" sz="2800" dirty="0" smtClean="0"/>
              <a:t>, and the </a:t>
            </a:r>
            <a:r>
              <a:rPr lang="en-US" sz="2800" i="1" dirty="0" smtClean="0"/>
              <a:t>state</a:t>
            </a:r>
            <a:r>
              <a:rPr lang="en-US" sz="2800" dirty="0" smtClean="0"/>
              <a:t> are progressing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26843-3226-4C80-9828-0E799D63003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r>
              <a:rPr lang="en-US" smtClean="0"/>
              <a:t>SGPs for Individual Students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724400"/>
          </a:xfrm>
        </p:spPr>
        <p:txBody>
          <a:bodyPr/>
          <a:lstStyle/>
          <a:p>
            <a:r>
              <a:rPr lang="en-US" sz="2400" dirty="0" smtClean="0"/>
              <a:t>Each student obtains a growth percentile, which indicates how his or her current achievement compares with that of his or her academic peers</a:t>
            </a:r>
          </a:p>
          <a:p>
            <a:pPr lvl="1"/>
            <a:r>
              <a:rPr lang="en-US" sz="2000" dirty="0"/>
              <a:t>Academic peers are other students statewide with a similar score </a:t>
            </a:r>
            <a:r>
              <a:rPr lang="en-US" sz="2000" dirty="0" smtClean="0"/>
              <a:t>history</a:t>
            </a:r>
          </a:p>
          <a:p>
            <a:pPr lvl="1"/>
            <a:r>
              <a:rPr lang="en-US" sz="2000" dirty="0" smtClean="0"/>
              <a:t>Priors are the historical assessment scores used to model growth</a:t>
            </a:r>
            <a:endParaRPr lang="en-US" sz="2000" dirty="0"/>
          </a:p>
          <a:p>
            <a:r>
              <a:rPr lang="en-US" sz="2400" dirty="0" smtClean="0"/>
              <a:t>Growth percentiles range from 1 to 99</a:t>
            </a:r>
          </a:p>
          <a:p>
            <a:pPr lvl="1"/>
            <a:r>
              <a:rPr lang="en-US" sz="2000" dirty="0" smtClean="0"/>
              <a:t>Lower percentiles indicate lower academic growth and higher percentiles indicate higher academic growth </a:t>
            </a:r>
          </a:p>
          <a:p>
            <a:r>
              <a:rPr lang="en-US" sz="2400" dirty="0" smtClean="0"/>
              <a:t>Students also receive growth projections and growth targets, which describe the amount of growth needed to reach or exceed proficiency in subsequent years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77906F-CF67-4D70-BDA9-BFC94C05F73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Understanding Percentiles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8EE60-E79D-4586-8278-A6AC7FEC7F4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100138" y="1995488"/>
            <a:ext cx="6881812" cy="2755900"/>
          </a:xfrm>
          <a:custGeom>
            <a:avLst/>
            <a:gdLst>
              <a:gd name="connsiteX0" fmla="*/ 0 w 6882714"/>
              <a:gd name="connsiteY0" fmla="*/ 2751437 h 2763794"/>
              <a:gd name="connsiteX1" fmla="*/ 1779373 w 6882714"/>
              <a:gd name="connsiteY1" fmla="*/ 2121243 h 2763794"/>
              <a:gd name="connsiteX2" fmla="*/ 3398108 w 6882714"/>
              <a:gd name="connsiteY2" fmla="*/ 20594 h 2763794"/>
              <a:gd name="connsiteX3" fmla="*/ 5029200 w 6882714"/>
              <a:gd name="connsiteY3" fmla="*/ 2244810 h 2763794"/>
              <a:gd name="connsiteX4" fmla="*/ 6882714 w 6882714"/>
              <a:gd name="connsiteY4" fmla="*/ 2763794 h 2763794"/>
              <a:gd name="connsiteX0" fmla="*/ 0 w 6882714"/>
              <a:gd name="connsiteY0" fmla="*/ 2731873 h 2744230"/>
              <a:gd name="connsiteX1" fmla="*/ 1779373 w 6882714"/>
              <a:gd name="connsiteY1" fmla="*/ 2101679 h 2744230"/>
              <a:gd name="connsiteX2" fmla="*/ 3398108 w 6882714"/>
              <a:gd name="connsiteY2" fmla="*/ 1030 h 2744230"/>
              <a:gd name="connsiteX3" fmla="*/ 5072449 w 6882714"/>
              <a:gd name="connsiteY3" fmla="*/ 2107857 h 2744230"/>
              <a:gd name="connsiteX4" fmla="*/ 6882714 w 6882714"/>
              <a:gd name="connsiteY4" fmla="*/ 2744230 h 2744230"/>
              <a:gd name="connsiteX0" fmla="*/ 0 w 6882714"/>
              <a:gd name="connsiteY0" fmla="*/ 2743543 h 2755900"/>
              <a:gd name="connsiteX1" fmla="*/ 1795849 w 6882714"/>
              <a:gd name="connsiteY1" fmla="*/ 2195727 h 2755900"/>
              <a:gd name="connsiteX2" fmla="*/ 3398108 w 6882714"/>
              <a:gd name="connsiteY2" fmla="*/ 12700 h 2755900"/>
              <a:gd name="connsiteX3" fmla="*/ 5072449 w 6882714"/>
              <a:gd name="connsiteY3" fmla="*/ 2119527 h 2755900"/>
              <a:gd name="connsiteX4" fmla="*/ 6882714 w 6882714"/>
              <a:gd name="connsiteY4" fmla="*/ 2755900 h 2755900"/>
              <a:gd name="connsiteX0" fmla="*/ 0 w 6882714"/>
              <a:gd name="connsiteY0" fmla="*/ 2743543 h 2755900"/>
              <a:gd name="connsiteX1" fmla="*/ 1795849 w 6882714"/>
              <a:gd name="connsiteY1" fmla="*/ 2195727 h 2755900"/>
              <a:gd name="connsiteX2" fmla="*/ 3398108 w 6882714"/>
              <a:gd name="connsiteY2" fmla="*/ 12700 h 2755900"/>
              <a:gd name="connsiteX3" fmla="*/ 5072449 w 6882714"/>
              <a:gd name="connsiteY3" fmla="*/ 2271927 h 2755900"/>
              <a:gd name="connsiteX4" fmla="*/ 6882714 w 6882714"/>
              <a:gd name="connsiteY4" fmla="*/ 2755900 h 27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2714" h="2755900">
                <a:moveTo>
                  <a:pt x="0" y="2743543"/>
                </a:moveTo>
                <a:cubicBezTo>
                  <a:pt x="606511" y="2656016"/>
                  <a:pt x="1229498" y="2650867"/>
                  <a:pt x="1795849" y="2195727"/>
                </a:cubicBezTo>
                <a:cubicBezTo>
                  <a:pt x="2362200" y="1740587"/>
                  <a:pt x="2852008" y="0"/>
                  <a:pt x="3398108" y="12700"/>
                </a:cubicBezTo>
                <a:cubicBezTo>
                  <a:pt x="3944208" y="25400"/>
                  <a:pt x="4491681" y="1814727"/>
                  <a:pt x="5072449" y="2271927"/>
                </a:cubicBezTo>
                <a:cubicBezTo>
                  <a:pt x="5653217" y="2729127"/>
                  <a:pt x="6246341" y="2725008"/>
                  <a:pt x="6882714" y="275590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66800" y="4953000"/>
            <a:ext cx="6934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90" name="TextBox 14"/>
          <p:cNvSpPr txBox="1">
            <a:spLocks noChangeArrowheads="1"/>
          </p:cNvSpPr>
          <p:nvPr/>
        </p:nvSpPr>
        <p:spPr bwMode="auto">
          <a:xfrm>
            <a:off x="1100138" y="5029200"/>
            <a:ext cx="68818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dirty="0"/>
              <a:t>A distribution, for example, of height, weight, or </a:t>
            </a:r>
            <a:r>
              <a:rPr lang="en-US" sz="1400" dirty="0" smtClean="0"/>
              <a:t>academic growth</a:t>
            </a:r>
            <a:endParaRPr lang="en-US" sz="1400" dirty="0"/>
          </a:p>
        </p:txBody>
      </p:sp>
      <p:cxnSp>
        <p:nvCxnSpPr>
          <p:cNvPr id="17" name="Straight Connector 16"/>
          <p:cNvCxnSpPr>
            <a:stCxn id="12" idx="2"/>
          </p:cNvCxnSpPr>
          <p:nvPr/>
        </p:nvCxnSpPr>
        <p:spPr>
          <a:xfrm>
            <a:off x="4497801" y="2008188"/>
            <a:ext cx="74199" cy="2944812"/>
          </a:xfrm>
          <a:prstGeom prst="line">
            <a:avLst/>
          </a:prstGeom>
          <a:ln w="12700">
            <a:prstDash val="lg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392" name="TextBox 18"/>
          <p:cNvSpPr txBox="1">
            <a:spLocks noChangeArrowheads="1"/>
          </p:cNvSpPr>
          <p:nvPr/>
        </p:nvSpPr>
        <p:spPr bwMode="auto">
          <a:xfrm>
            <a:off x="3733800" y="3352800"/>
            <a:ext cx="60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50%</a:t>
            </a:r>
          </a:p>
        </p:txBody>
      </p:sp>
      <p:sp>
        <p:nvSpPr>
          <p:cNvPr id="16393" name="TextBox 19"/>
          <p:cNvSpPr txBox="1">
            <a:spLocks noChangeArrowheads="1"/>
          </p:cNvSpPr>
          <p:nvPr/>
        </p:nvSpPr>
        <p:spPr bwMode="auto">
          <a:xfrm>
            <a:off x="4724400" y="3352800"/>
            <a:ext cx="60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50%</a:t>
            </a:r>
          </a:p>
        </p:txBody>
      </p:sp>
      <p:sp>
        <p:nvSpPr>
          <p:cNvPr id="16394" name="TextBox 20"/>
          <p:cNvSpPr txBox="1">
            <a:spLocks noChangeArrowheads="1"/>
          </p:cNvSpPr>
          <p:nvPr/>
        </p:nvSpPr>
        <p:spPr bwMode="auto">
          <a:xfrm>
            <a:off x="5791200" y="20574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50</a:t>
            </a:r>
            <a:r>
              <a:rPr lang="en-US" baseline="30000"/>
              <a:t>th</a:t>
            </a:r>
            <a:r>
              <a:rPr lang="en-US"/>
              <a:t> percentile</a:t>
            </a:r>
          </a:p>
        </p:txBody>
      </p:sp>
      <p:cxnSp>
        <p:nvCxnSpPr>
          <p:cNvPr id="23" name="Straight Arrow Connector 22"/>
          <p:cNvCxnSpPr>
            <a:stCxn id="16394" idx="1"/>
          </p:cNvCxnSpPr>
          <p:nvPr/>
        </p:nvCxnSpPr>
        <p:spPr>
          <a:xfrm flipH="1">
            <a:off x="4648200" y="2241550"/>
            <a:ext cx="1143000" cy="730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96" name="TextBox 23"/>
          <p:cNvSpPr txBox="1">
            <a:spLocks noChangeArrowheads="1"/>
          </p:cNvSpPr>
          <p:nvPr/>
        </p:nvSpPr>
        <p:spPr bwMode="auto">
          <a:xfrm>
            <a:off x="762000" y="5529262"/>
            <a:ext cx="7543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dirty="0"/>
              <a:t>The 50</a:t>
            </a:r>
            <a:r>
              <a:rPr lang="en-US" sz="1600" baseline="30000" dirty="0"/>
              <a:t>th</a:t>
            </a:r>
            <a:r>
              <a:rPr lang="en-US" sz="1600" dirty="0"/>
              <a:t> percentile is the value below which 50% of the distribution lies.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DOE Presentation Template - John Bar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B34819C3326640A5C369F682C5BCEC" ma:contentTypeVersion="3" ma:contentTypeDescription="Create a new document." ma:contentTypeScope="" ma:versionID="2dd1e1736f5aa316f9a71b8205a09a78">
  <xsd:schema xmlns:xsd="http://www.w3.org/2001/XMLSchema" xmlns:xs="http://www.w3.org/2001/XMLSchema" xmlns:p="http://schemas.microsoft.com/office/2006/metadata/properties" xmlns:ns1="http://schemas.microsoft.com/sharepoint/v3" xmlns:ns2="1d496aed-39d0-4758-b3cf-4e4773287716" xmlns:ns3="20a672bb-8554-40ed-8ef6-17ff2403b73b" targetNamespace="http://schemas.microsoft.com/office/2006/metadata/properties" ma:root="true" ma:fieldsID="a198b40d19950773205ce50eeea4120a" ns1:_="" ns2:_="" ns3:_="">
    <xsd:import namespace="http://schemas.microsoft.com/sharepoint/v3"/>
    <xsd:import namespace="1d496aed-39d0-4758-b3cf-4e4773287716"/>
    <xsd:import namespace="20a672bb-8554-40ed-8ef6-17ff2403b73b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PublishingStartDate" minOccurs="0"/>
                <xsd:element ref="ns1:PublishingExpirationDate" minOccurs="0"/>
                <xsd:element ref="ns3:Page" minOccurs="0"/>
                <xsd:element ref="ns3:Page_x0020_SubHea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internalName="PublishingStartDate">
      <xsd:simpleType>
        <xsd:restriction base="dms:Unknown"/>
      </xsd:simpleType>
    </xsd:element>
    <xsd:element name="PublishingExpirationDate" ma:index="11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6aed-39d0-4758-b3cf-4e477328771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c9dd594f-b3c3-485c-979e-10fa5fdd8c85}" ma:internalName="TaxCatchAll" ma:showField="CatchAllData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c9dd594f-b3c3-485c-979e-10fa5fdd8c85}" ma:internalName="TaxCatchAllLabel" ma:readOnly="true" ma:showField="CatchAllDataLabel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a672bb-8554-40ed-8ef6-17ff2403b73b" elementFormDefault="qualified">
    <xsd:import namespace="http://schemas.microsoft.com/office/2006/documentManagement/types"/>
    <xsd:import namespace="http://schemas.microsoft.com/office/infopath/2007/PartnerControls"/>
    <xsd:element name="Page" ma:index="12" nillable="true" ma:displayName="Page" ma:list="{812383B8-FDBA-42DE-9B28-EFCB3124A900}" ma:internalName="Page">
      <xsd:simpleType>
        <xsd:restriction base="dms:Lookup"/>
      </xsd:simpleType>
    </xsd:element>
    <xsd:element name="Page_x0020_SubHeader" ma:index="13" nillable="true" ma:displayName="Page SubHeader" ma:internalName="Page_x0020_SubHeader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496aed-39d0-4758-b3cf-4e4773287716"/>
    <Page xmlns="20a672bb-8554-40ed-8ef6-17ff2403b73b" xsi:nil="true"/>
    <PublishingExpirationDate xmlns="http://schemas.microsoft.com/sharepoint/v3" xsi:nil="true"/>
    <Page_x0020_SubHeader xmlns="20a672bb-8554-40ed-8ef6-17ff2403b73b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659EB66-2392-4F8F-924F-00AB6CFC3C85}"/>
</file>

<file path=customXml/itemProps2.xml><?xml version="1.0" encoding="utf-8"?>
<ds:datastoreItem xmlns:ds="http://schemas.openxmlformats.org/officeDocument/2006/customXml" ds:itemID="{3D6A07C1-D417-43F9-840F-DD076D2EF5EB}"/>
</file>

<file path=customXml/itemProps3.xml><?xml version="1.0" encoding="utf-8"?>
<ds:datastoreItem xmlns:ds="http://schemas.openxmlformats.org/officeDocument/2006/customXml" ds:itemID="{CCE483CD-87BB-4C14-BA23-DD18A3BA10B8}"/>
</file>

<file path=docProps/app.xml><?xml version="1.0" encoding="utf-8"?>
<Properties xmlns="http://schemas.openxmlformats.org/officeDocument/2006/extended-properties" xmlns:vt="http://schemas.openxmlformats.org/officeDocument/2006/docPropsVTypes">
  <Template>GaDOE Presentation Template - John Barge</Template>
  <TotalTime>2757</TotalTime>
  <Words>1786</Words>
  <Application>Microsoft Office PowerPoint</Application>
  <PresentationFormat>On-screen Show (4:3)</PresentationFormat>
  <Paragraphs>253</Paragraphs>
  <Slides>27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GaDOE Presentation Template - John Barge</vt:lpstr>
      <vt:lpstr>Microsoft Excel Chart</vt:lpstr>
      <vt:lpstr>Introduction to the  Georgia Student Growth Model</vt:lpstr>
      <vt:lpstr>Why focus on student growth?</vt:lpstr>
      <vt:lpstr>Describing Student Achievement</vt:lpstr>
      <vt:lpstr>Growth vs. Value-Added</vt:lpstr>
      <vt:lpstr>Addressing Common Concerns</vt:lpstr>
      <vt:lpstr>PowerPoint Presentation</vt:lpstr>
      <vt:lpstr>What are Student Growth Percentiles?</vt:lpstr>
      <vt:lpstr>SGPs for Individual Students</vt:lpstr>
      <vt:lpstr>Understanding Percentiles</vt:lpstr>
      <vt:lpstr>Understanding Academic Peers</vt:lpstr>
      <vt:lpstr>Aggregating SGPs</vt:lpstr>
      <vt:lpstr>Calculating the Median SGP</vt:lpstr>
      <vt:lpstr>Exploring Growth Distribution</vt:lpstr>
      <vt:lpstr>Interpreting SGPs</vt:lpstr>
      <vt:lpstr>Interpreting SGPs</vt:lpstr>
      <vt:lpstr>Growth Over Time</vt:lpstr>
      <vt:lpstr>Growth Over Time</vt:lpstr>
      <vt:lpstr>Growth Over Time</vt:lpstr>
      <vt:lpstr>Growth to Proficiency</vt:lpstr>
      <vt:lpstr>Growth Projections and Targets</vt:lpstr>
      <vt:lpstr>Assessment  Inclusion</vt:lpstr>
      <vt:lpstr>Priors</vt:lpstr>
      <vt:lpstr>EOCT Course Progressions</vt:lpstr>
      <vt:lpstr>Model Features</vt:lpstr>
      <vt:lpstr>Model Features</vt:lpstr>
      <vt:lpstr>GSGM Visualization Tool</vt:lpstr>
      <vt:lpstr>Questions?</vt:lpstr>
    </vt:vector>
  </TitlesOfParts>
  <Company>Georgia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GaDOE</dc:creator>
  <cp:lastModifiedBy>Allison Timberlake</cp:lastModifiedBy>
  <cp:revision>279</cp:revision>
  <cp:lastPrinted>2012-05-25T13:49:40Z</cp:lastPrinted>
  <dcterms:created xsi:type="dcterms:W3CDTF">2011-03-18T19:00:59Z</dcterms:created>
  <dcterms:modified xsi:type="dcterms:W3CDTF">2012-11-26T20:18:08Z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0x01010098B34819C3326640A5C369F682C5BCEC</vt:lpwstr>
  </property>
</Properties>
</file>