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4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slideLayouts/slideLayout7.xml" ContentType="application/vnd.openxmlformats-officedocument.presentationml.slideLayout+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3"/>
  </p:notes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8" r:id="rId44"/>
    <p:sldId id="309"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17065703508792E-2"/>
          <c:y val="3.2069673109043191E-2"/>
          <c:w val="0.72691499331325637"/>
          <c:h val="0.83238320209973748"/>
        </c:manualLayout>
      </c:layout>
      <c:lineChart>
        <c:grouping val="standard"/>
        <c:varyColors val="0"/>
        <c:ser>
          <c:idx val="0"/>
          <c:order val="0"/>
          <c:tx>
            <c:strRef>
              <c:f>'Fig 1'!$A$33</c:f>
              <c:strCache>
                <c:ptCount val="1"/>
                <c:pt idx="0">
                  <c:v>Stretch Text - Lower</c:v>
                </c:pt>
              </c:strCache>
            </c:strRef>
          </c:tx>
          <c:spPr>
            <a:ln>
              <a:solidFill>
                <a:srgbClr val="0070C0"/>
              </a:solidFill>
            </a:ln>
          </c:spPr>
          <c:marker>
            <c:spPr>
              <a:solidFill>
                <a:srgbClr val="0070C0"/>
              </a:solidFill>
              <a:ln>
                <a:solidFill>
                  <a:srgbClr val="0070C0"/>
                </a:solidFill>
              </a:ln>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1'!$B$33:$I$33</c:f>
              <c:numCache>
                <c:formatCode>General</c:formatCode>
                <c:ptCount val="8"/>
                <c:pt idx="0">
                  <c:v>520</c:v>
                </c:pt>
                <c:pt idx="1">
                  <c:v>740</c:v>
                </c:pt>
                <c:pt idx="2">
                  <c:v>830</c:v>
                </c:pt>
                <c:pt idx="3">
                  <c:v>925</c:v>
                </c:pt>
                <c:pt idx="4">
                  <c:v>970</c:v>
                </c:pt>
                <c:pt idx="5">
                  <c:v>1010</c:v>
                </c:pt>
                <c:pt idx="6">
                  <c:v>1050</c:v>
                </c:pt>
                <c:pt idx="7">
                  <c:v>1185</c:v>
                </c:pt>
              </c:numCache>
            </c:numRef>
          </c:val>
          <c:smooth val="0"/>
        </c:ser>
        <c:ser>
          <c:idx val="1"/>
          <c:order val="1"/>
          <c:tx>
            <c:strRef>
              <c:f>'Fig 1'!$A$34</c:f>
              <c:strCache>
                <c:ptCount val="1"/>
                <c:pt idx="0">
                  <c:v>Stretch Text - Upper</c:v>
                </c:pt>
              </c:strCache>
            </c:strRef>
          </c:tx>
          <c:spPr>
            <a:ln>
              <a:solidFill>
                <a:srgbClr val="0070C0"/>
              </a:solidFill>
            </a:ln>
          </c:spPr>
          <c:marker>
            <c:spPr>
              <a:solidFill>
                <a:srgbClr val="0070C0"/>
              </a:solidFill>
              <a:ln>
                <a:solidFill>
                  <a:srgbClr val="0070C0"/>
                </a:solidFill>
              </a:ln>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1'!$B$34:$I$34</c:f>
              <c:numCache>
                <c:formatCode>General</c:formatCode>
                <c:ptCount val="8"/>
                <c:pt idx="0">
                  <c:v>820</c:v>
                </c:pt>
                <c:pt idx="1">
                  <c:v>940</c:v>
                </c:pt>
                <c:pt idx="2">
                  <c:v>1010</c:v>
                </c:pt>
                <c:pt idx="3">
                  <c:v>1070</c:v>
                </c:pt>
                <c:pt idx="4">
                  <c:v>1120</c:v>
                </c:pt>
                <c:pt idx="5">
                  <c:v>1185</c:v>
                </c:pt>
                <c:pt idx="6">
                  <c:v>1260</c:v>
                </c:pt>
                <c:pt idx="7">
                  <c:v>1385</c:v>
                </c:pt>
              </c:numCache>
            </c:numRef>
          </c:val>
          <c:smooth val="0"/>
        </c:ser>
        <c:ser>
          <c:idx val="2"/>
          <c:order val="2"/>
          <c:tx>
            <c:strRef>
              <c:f>'Fig 1'!$A$35</c:f>
              <c:strCache>
                <c:ptCount val="1"/>
                <c:pt idx="0">
                  <c:v>Meets</c:v>
                </c:pt>
              </c:strCache>
            </c:strRef>
          </c:tx>
          <c:spPr>
            <a:ln>
              <a:solidFill>
                <a:srgbClr val="92D050"/>
              </a:solidFill>
            </a:ln>
          </c:spPr>
          <c:marker>
            <c:spPr>
              <a:solidFill>
                <a:srgbClr val="92D050"/>
              </a:solidFill>
              <a:ln>
                <a:solidFill>
                  <a:schemeClr val="accent3"/>
                </a:solidFill>
              </a:ln>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1'!$B$35:$I$35</c:f>
              <c:numCache>
                <c:formatCode>General</c:formatCode>
                <c:ptCount val="8"/>
                <c:pt idx="0">
                  <c:v>410</c:v>
                </c:pt>
                <c:pt idx="1">
                  <c:v>570</c:v>
                </c:pt>
                <c:pt idx="2">
                  <c:v>650</c:v>
                </c:pt>
                <c:pt idx="3">
                  <c:v>685</c:v>
                </c:pt>
                <c:pt idx="4">
                  <c:v>800</c:v>
                </c:pt>
                <c:pt idx="5">
                  <c:v>805</c:v>
                </c:pt>
                <c:pt idx="6">
                  <c:v>985</c:v>
                </c:pt>
                <c:pt idx="7">
                  <c:v>1020</c:v>
                </c:pt>
              </c:numCache>
            </c:numRef>
          </c:val>
          <c:smooth val="0"/>
        </c:ser>
        <c:ser>
          <c:idx val="3"/>
          <c:order val="3"/>
          <c:tx>
            <c:strRef>
              <c:f>'Fig 1'!$A$36</c:f>
              <c:strCache>
                <c:ptCount val="1"/>
                <c:pt idx="0">
                  <c:v>Exceeds</c:v>
                </c:pt>
              </c:strCache>
            </c:strRef>
          </c:tx>
          <c:spPr>
            <a:ln>
              <a:solidFill>
                <a:srgbClr val="92D050"/>
              </a:solidFill>
            </a:ln>
          </c:spPr>
          <c:marker>
            <c:spPr>
              <a:solidFill>
                <a:srgbClr val="92D050"/>
              </a:solidFill>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1'!$B$36:$I$36</c:f>
              <c:numCache>
                <c:formatCode>General</c:formatCode>
                <c:ptCount val="8"/>
                <c:pt idx="0">
                  <c:v>790</c:v>
                </c:pt>
                <c:pt idx="1">
                  <c:v>915</c:v>
                </c:pt>
                <c:pt idx="2">
                  <c:v>1040</c:v>
                </c:pt>
                <c:pt idx="3">
                  <c:v>1120</c:v>
                </c:pt>
                <c:pt idx="4">
                  <c:v>1210</c:v>
                </c:pt>
                <c:pt idx="5">
                  <c:v>1265</c:v>
                </c:pt>
                <c:pt idx="6">
                  <c:v>1290</c:v>
                </c:pt>
                <c:pt idx="7">
                  <c:v>1320</c:v>
                </c:pt>
              </c:numCache>
            </c:numRef>
          </c:val>
          <c:smooth val="0"/>
        </c:ser>
        <c:ser>
          <c:idx val="4"/>
          <c:order val="4"/>
          <c:tx>
            <c:strRef>
              <c:f>'Fig 1'!$A$37</c:f>
              <c:strCache>
                <c:ptCount val="1"/>
                <c:pt idx="0">
                  <c:v>Reader - Lower</c:v>
                </c:pt>
              </c:strCache>
            </c:strRef>
          </c:tx>
          <c:spPr>
            <a:ln>
              <a:solidFill>
                <a:srgbClr val="FF0000"/>
              </a:solidFill>
            </a:ln>
          </c:spPr>
          <c:marker>
            <c:spPr>
              <a:ln>
                <a:solidFill>
                  <a:srgbClr val="FF0000"/>
                </a:solidFill>
              </a:ln>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1'!$B$37:$I$37</c:f>
              <c:numCache>
                <c:formatCode>General</c:formatCode>
                <c:ptCount val="8"/>
                <c:pt idx="0">
                  <c:v>330</c:v>
                </c:pt>
                <c:pt idx="1">
                  <c:v>445</c:v>
                </c:pt>
                <c:pt idx="2">
                  <c:v>565</c:v>
                </c:pt>
                <c:pt idx="3">
                  <c:v>665</c:v>
                </c:pt>
                <c:pt idx="4">
                  <c:v>735</c:v>
                </c:pt>
                <c:pt idx="5">
                  <c:v>805</c:v>
                </c:pt>
                <c:pt idx="6">
                  <c:v>855</c:v>
                </c:pt>
                <c:pt idx="7">
                  <c:v>940</c:v>
                </c:pt>
              </c:numCache>
            </c:numRef>
          </c:val>
          <c:smooth val="0"/>
        </c:ser>
        <c:ser>
          <c:idx val="5"/>
          <c:order val="5"/>
          <c:tx>
            <c:strRef>
              <c:f>'Fig 1'!$A$38</c:f>
              <c:strCache>
                <c:ptCount val="1"/>
                <c:pt idx="0">
                  <c:v>Reader - Upper</c:v>
                </c:pt>
              </c:strCache>
            </c:strRef>
          </c:tx>
          <c:spPr>
            <a:ln>
              <a:solidFill>
                <a:srgbClr val="FF0000"/>
              </a:solidFill>
            </a:ln>
          </c:spPr>
          <c:marker>
            <c:spPr>
              <a:solidFill>
                <a:srgbClr val="FF0000"/>
              </a:solidFill>
              <a:ln>
                <a:solidFill>
                  <a:srgbClr val="FF0000"/>
                </a:solidFill>
              </a:ln>
            </c:spPr>
          </c:marker>
          <c:dPt>
            <c:idx val="4"/>
            <c:bubble3D val="0"/>
          </c:dPt>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1'!$B$38:$I$38</c:f>
              <c:numCache>
                <c:formatCode>General</c:formatCode>
                <c:ptCount val="8"/>
                <c:pt idx="0">
                  <c:v>700</c:v>
                </c:pt>
                <c:pt idx="1">
                  <c:v>810</c:v>
                </c:pt>
                <c:pt idx="2">
                  <c:v>910</c:v>
                </c:pt>
                <c:pt idx="3">
                  <c:v>1000</c:v>
                </c:pt>
                <c:pt idx="4">
                  <c:v>1065</c:v>
                </c:pt>
                <c:pt idx="5">
                  <c:v>1100</c:v>
                </c:pt>
                <c:pt idx="6">
                  <c:v>1165</c:v>
                </c:pt>
                <c:pt idx="7">
                  <c:v>1210</c:v>
                </c:pt>
              </c:numCache>
            </c:numRef>
          </c:val>
          <c:smooth val="0"/>
        </c:ser>
        <c:ser>
          <c:idx val="6"/>
          <c:order val="6"/>
          <c:tx>
            <c:strRef>
              <c:f>'Fig 1'!$A$39</c:f>
              <c:strCache>
                <c:ptCount val="1"/>
                <c:pt idx="0">
                  <c:v>GA 2014 Median</c:v>
                </c:pt>
              </c:strCache>
            </c:strRef>
          </c:tx>
          <c:spPr>
            <a:ln>
              <a:solidFill>
                <a:srgbClr val="7030A0"/>
              </a:solidFill>
            </a:ln>
          </c:spPr>
          <c:marker>
            <c:spPr>
              <a:solidFill>
                <a:srgbClr val="7030A0"/>
              </a:solidFill>
            </c:spPr>
          </c:marker>
          <c:cat>
            <c:strRef>
              <c:f>'Fig 1'!$B$32:$I$32</c:f>
              <c:strCache>
                <c:ptCount val="8"/>
                <c:pt idx="0">
                  <c:v>Grade 3</c:v>
                </c:pt>
                <c:pt idx="1">
                  <c:v>Grade 4</c:v>
                </c:pt>
                <c:pt idx="2">
                  <c:v>Grade 5</c:v>
                </c:pt>
                <c:pt idx="3">
                  <c:v>Grade 6</c:v>
                </c:pt>
                <c:pt idx="4">
                  <c:v>Grade 7</c:v>
                </c:pt>
                <c:pt idx="5">
                  <c:v>Grade 8</c:v>
                </c:pt>
                <c:pt idx="6">
                  <c:v>Grade 9</c:v>
                </c:pt>
                <c:pt idx="7">
                  <c:v>Grade 11</c:v>
                </c:pt>
              </c:strCache>
            </c:strRef>
          </c:cat>
          <c:val>
            <c:numRef>
              <c:f>'Fig 1'!$B$39:$I$39</c:f>
              <c:numCache>
                <c:formatCode>General</c:formatCode>
                <c:ptCount val="8"/>
                <c:pt idx="0">
                  <c:v>755</c:v>
                </c:pt>
                <c:pt idx="1">
                  <c:v>915</c:v>
                </c:pt>
                <c:pt idx="2">
                  <c:v>965</c:v>
                </c:pt>
                <c:pt idx="3">
                  <c:v>1075</c:v>
                </c:pt>
                <c:pt idx="4">
                  <c:v>1120</c:v>
                </c:pt>
                <c:pt idx="5">
                  <c:v>1265</c:v>
                </c:pt>
                <c:pt idx="6">
                  <c:v>1225</c:v>
                </c:pt>
                <c:pt idx="7">
                  <c:v>1270</c:v>
                </c:pt>
              </c:numCache>
            </c:numRef>
          </c:val>
          <c:smooth val="0"/>
        </c:ser>
        <c:dLbls>
          <c:showLegendKey val="0"/>
          <c:showVal val="0"/>
          <c:showCatName val="0"/>
          <c:showSerName val="0"/>
          <c:showPercent val="0"/>
          <c:showBubbleSize val="0"/>
        </c:dLbls>
        <c:marker val="1"/>
        <c:smooth val="0"/>
        <c:axId val="100008320"/>
        <c:axId val="113626112"/>
      </c:lineChart>
      <c:catAx>
        <c:axId val="100008320"/>
        <c:scaling>
          <c:orientation val="minMax"/>
        </c:scaling>
        <c:delete val="0"/>
        <c:axPos val="b"/>
        <c:title>
          <c:tx>
            <c:rich>
              <a:bodyPr/>
              <a:lstStyle/>
              <a:p>
                <a:pPr>
                  <a:defRPr sz="1200" b="1" i="0" u="none" strike="noStrike" baseline="0">
                    <a:solidFill>
                      <a:srgbClr val="000000"/>
                    </a:solidFill>
                    <a:latin typeface="Calibri"/>
                    <a:ea typeface="Calibri"/>
                    <a:cs typeface="Calibri"/>
                  </a:defRPr>
                </a:pPr>
                <a:r>
                  <a:rPr lang="en-US"/>
                  <a:t>Grade/Course</a:t>
                </a:r>
              </a:p>
            </c:rich>
          </c:tx>
          <c:layout>
            <c:manualLayout>
              <c:xMode val="edge"/>
              <c:yMode val="edge"/>
              <c:x val="0.39031168781163966"/>
              <c:y val="0.94036702467406297"/>
            </c:manualLayout>
          </c:layout>
          <c:overlay val="0"/>
        </c:title>
        <c:numFmt formatCode="General" sourceLinked="1"/>
        <c:majorTickMark val="out"/>
        <c:minorTickMark val="none"/>
        <c:tickLblPos val="nextTo"/>
        <c:crossAx val="113626112"/>
        <c:crosses val="autoZero"/>
        <c:auto val="1"/>
        <c:lblAlgn val="ctr"/>
        <c:lblOffset val="100"/>
        <c:noMultiLvlLbl val="0"/>
      </c:catAx>
      <c:valAx>
        <c:axId val="113626112"/>
        <c:scaling>
          <c:orientation val="minMax"/>
          <c:max val="1400"/>
          <c:min val="200"/>
        </c:scaling>
        <c:delete val="0"/>
        <c:axPos val="l"/>
        <c:majorGridlines/>
        <c:title>
          <c:tx>
            <c:rich>
              <a:bodyPr/>
              <a:lstStyle/>
              <a:p>
                <a:pPr>
                  <a:defRPr sz="1200" b="1" i="0" u="none" strike="noStrike" baseline="0">
                    <a:solidFill>
                      <a:srgbClr val="000000"/>
                    </a:solidFill>
                    <a:latin typeface="Calibri"/>
                    <a:ea typeface="Calibri"/>
                    <a:cs typeface="Calibri"/>
                  </a:defRPr>
                </a:pPr>
                <a:r>
                  <a:rPr lang="en-US"/>
                  <a:t>Lexile</a:t>
                </a:r>
              </a:p>
            </c:rich>
          </c:tx>
          <c:layout>
            <c:manualLayout>
              <c:xMode val="edge"/>
              <c:yMode val="edge"/>
              <c:x val="3.1171348080267472E-3"/>
              <c:y val="0.40376106360938013"/>
            </c:manualLayout>
          </c:layout>
          <c:overlay val="0"/>
        </c:title>
        <c:numFmt formatCode="General" sourceLinked="1"/>
        <c:majorTickMark val="out"/>
        <c:minorTickMark val="none"/>
        <c:tickLblPos val="nextTo"/>
        <c:crossAx val="100008320"/>
        <c:crosses val="autoZero"/>
        <c:crossBetween val="between"/>
      </c:valAx>
      <c:spPr>
        <a:noFill/>
        <a:ln w="25398">
          <a:noFill/>
        </a:ln>
      </c:spPr>
    </c:plotArea>
    <c:legend>
      <c:legendPos val="r"/>
      <c:layout>
        <c:manualLayout>
          <c:xMode val="edge"/>
          <c:yMode val="edge"/>
          <c:x val="0.82743186441548111"/>
          <c:y val="0.17420715048655727"/>
          <c:w val="0.15967887877096043"/>
          <c:h val="0.53168516845230407"/>
        </c:manualLayout>
      </c:layout>
      <c:overlay val="0"/>
      <c:txPr>
        <a:bodyPr/>
        <a:lstStyle/>
        <a:p>
          <a:pPr>
            <a:defRPr sz="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AC852-B9C0-4046-AE9B-ED55FF67F1B9}"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26AD-2A0F-4982-BD36-07E9CB410D32}" type="slidenum">
              <a:rPr lang="en-US" smtClean="0"/>
              <a:t>‹#›</a:t>
            </a:fld>
            <a:endParaRPr lang="en-US"/>
          </a:p>
        </p:txBody>
      </p:sp>
    </p:spTree>
    <p:extLst>
      <p:ext uri="{BB962C8B-B14F-4D97-AF65-F5344CB8AC3E}">
        <p14:creationId xmlns:p14="http://schemas.microsoft.com/office/powerpoint/2010/main" val="63375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421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421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4213" name="Rectangle 7"/>
          <p:cNvSpPr>
            <a:spLocks noGrp="1" noChangeArrowheads="1"/>
          </p:cNvSpPr>
          <p:nvPr>
            <p:ph type="sldNum" sz="quarter" idx="5"/>
          </p:nvPr>
        </p:nvSpPr>
        <p:spPr/>
        <p:txBody>
          <a:bodyPr/>
          <a:lstStyle/>
          <a:p>
            <a:pPr defTabSz="912757">
              <a:defRPr/>
            </a:pPr>
            <a:fld id="{8ECE62CC-A544-4AE6-A3E9-F502D5320BD4}" type="slidenum">
              <a:rPr lang="en-US" smtClean="0"/>
              <a:pPr defTabSz="912757">
                <a:defRPr/>
              </a:pPr>
              <a:t>13</a:t>
            </a:fld>
            <a:endParaRPr lang="en-US" dirty="0" smtClean="0"/>
          </a:p>
        </p:txBody>
      </p:sp>
      <p:sp>
        <p:nvSpPr>
          <p:cNvPr id="655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523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523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5237" name="Rectangle 7"/>
          <p:cNvSpPr>
            <a:spLocks noGrp="1" noChangeArrowheads="1"/>
          </p:cNvSpPr>
          <p:nvPr>
            <p:ph type="sldNum" sz="quarter" idx="5"/>
          </p:nvPr>
        </p:nvSpPr>
        <p:spPr/>
        <p:txBody>
          <a:bodyPr/>
          <a:lstStyle/>
          <a:p>
            <a:pPr defTabSz="912757">
              <a:defRPr/>
            </a:pPr>
            <a:fld id="{2FB1892D-1BD6-4A8E-B73E-F1B8A6627B46}" type="slidenum">
              <a:rPr lang="en-US" smtClean="0"/>
              <a:pPr defTabSz="912757">
                <a:defRPr/>
              </a:pPr>
              <a:t>14</a:t>
            </a:fld>
            <a:endParaRPr lang="en-US" dirty="0" smtClean="0"/>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625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626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6261" name="Rectangle 7"/>
          <p:cNvSpPr>
            <a:spLocks noGrp="1" noChangeArrowheads="1"/>
          </p:cNvSpPr>
          <p:nvPr>
            <p:ph type="sldNum" sz="quarter" idx="5"/>
          </p:nvPr>
        </p:nvSpPr>
        <p:spPr/>
        <p:txBody>
          <a:bodyPr/>
          <a:lstStyle/>
          <a:p>
            <a:pPr defTabSz="912757">
              <a:defRPr/>
            </a:pPr>
            <a:fld id="{1A2DD2B7-DFAF-44C4-862D-A5177F4A2E62}" type="slidenum">
              <a:rPr lang="en-US" smtClean="0"/>
              <a:pPr defTabSz="912757">
                <a:defRPr/>
              </a:pPr>
              <a:t>15</a:t>
            </a:fld>
            <a:endParaRPr lang="en-US" dirty="0" smtClean="0"/>
          </a:p>
        </p:txBody>
      </p:sp>
      <p:sp>
        <p:nvSpPr>
          <p:cNvPr id="67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0854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0854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08549" name="Rectangle 7"/>
          <p:cNvSpPr>
            <a:spLocks noGrp="1" noChangeArrowheads="1"/>
          </p:cNvSpPr>
          <p:nvPr>
            <p:ph type="sldNum" sz="quarter" idx="5"/>
          </p:nvPr>
        </p:nvSpPr>
        <p:spPr/>
        <p:txBody>
          <a:bodyPr/>
          <a:lstStyle/>
          <a:p>
            <a:pPr defTabSz="912757">
              <a:defRPr/>
            </a:pPr>
            <a:fld id="{45502DA3-29B0-4E3F-A3DF-42BCBE1C4264}" type="slidenum">
              <a:rPr lang="en-US" smtClean="0"/>
              <a:pPr defTabSz="912757">
                <a:defRPr/>
              </a:pPr>
              <a:t>19</a:t>
            </a:fld>
            <a:endParaRPr lang="en-US" dirty="0" smtClean="0"/>
          </a:p>
        </p:txBody>
      </p:sp>
      <p:sp>
        <p:nvSpPr>
          <p:cNvPr id="686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0957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0957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09573" name="Rectangle 7"/>
          <p:cNvSpPr>
            <a:spLocks noGrp="1" noChangeArrowheads="1"/>
          </p:cNvSpPr>
          <p:nvPr>
            <p:ph type="sldNum" sz="quarter" idx="5"/>
          </p:nvPr>
        </p:nvSpPr>
        <p:spPr/>
        <p:txBody>
          <a:bodyPr/>
          <a:lstStyle/>
          <a:p>
            <a:pPr defTabSz="912757">
              <a:defRPr/>
            </a:pPr>
            <a:fld id="{BE33E487-0287-4BBE-B8D1-2FBDF0097A6E}" type="slidenum">
              <a:rPr lang="en-US" smtClean="0"/>
              <a:pPr defTabSz="912757">
                <a:defRPr/>
              </a:pPr>
              <a:t>20</a:t>
            </a:fld>
            <a:endParaRPr lang="en-US" dirty="0" smtClean="0"/>
          </a:p>
        </p:txBody>
      </p:sp>
      <p:sp>
        <p:nvSpPr>
          <p:cNvPr id="696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059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059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0597" name="Rectangle 7"/>
          <p:cNvSpPr>
            <a:spLocks noGrp="1" noChangeArrowheads="1"/>
          </p:cNvSpPr>
          <p:nvPr>
            <p:ph type="sldNum" sz="quarter" idx="5"/>
          </p:nvPr>
        </p:nvSpPr>
        <p:spPr/>
        <p:txBody>
          <a:bodyPr/>
          <a:lstStyle/>
          <a:p>
            <a:pPr defTabSz="912757">
              <a:defRPr/>
            </a:pPr>
            <a:fld id="{BB9EC781-2ACA-47E4-BC9D-8E40AD800CD0}" type="slidenum">
              <a:rPr lang="en-US" smtClean="0"/>
              <a:pPr defTabSz="912757">
                <a:defRPr/>
              </a:pPr>
              <a:t>21</a:t>
            </a:fld>
            <a:endParaRPr lang="en-US" dirty="0" smtClean="0"/>
          </a:p>
        </p:txBody>
      </p:sp>
      <p:sp>
        <p:nvSpPr>
          <p:cNvPr id="706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161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162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1621" name="Rectangle 7"/>
          <p:cNvSpPr>
            <a:spLocks noGrp="1" noChangeArrowheads="1"/>
          </p:cNvSpPr>
          <p:nvPr>
            <p:ph type="sldNum" sz="quarter" idx="5"/>
          </p:nvPr>
        </p:nvSpPr>
        <p:spPr/>
        <p:txBody>
          <a:bodyPr/>
          <a:lstStyle/>
          <a:p>
            <a:pPr defTabSz="912757">
              <a:defRPr/>
            </a:pPr>
            <a:fld id="{9E36BCC3-6F5C-4EB8-AE64-95EFF9046AA8}" type="slidenum">
              <a:rPr lang="en-US" smtClean="0"/>
              <a:pPr defTabSz="912757">
                <a:defRPr/>
              </a:pPr>
              <a:t>22</a:t>
            </a:fld>
            <a:endParaRPr lang="en-US" dirty="0" smtClean="0"/>
          </a:p>
        </p:txBody>
      </p:sp>
      <p:sp>
        <p:nvSpPr>
          <p:cNvPr id="716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264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264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2645" name="Rectangle 7"/>
          <p:cNvSpPr>
            <a:spLocks noGrp="1" noChangeArrowheads="1"/>
          </p:cNvSpPr>
          <p:nvPr>
            <p:ph type="sldNum" sz="quarter" idx="5"/>
          </p:nvPr>
        </p:nvSpPr>
        <p:spPr/>
        <p:txBody>
          <a:bodyPr/>
          <a:lstStyle/>
          <a:p>
            <a:pPr defTabSz="912757">
              <a:defRPr/>
            </a:pPr>
            <a:fld id="{A5035046-4D71-48E9-82C0-FBD4D0F493AE}" type="slidenum">
              <a:rPr lang="en-US" smtClean="0"/>
              <a:pPr defTabSz="912757">
                <a:defRPr/>
              </a:pPr>
              <a:t>23</a:t>
            </a:fld>
            <a:endParaRPr lang="en-US" dirty="0" smtClean="0"/>
          </a:p>
        </p:txBody>
      </p:sp>
      <p:sp>
        <p:nvSpPr>
          <p:cNvPr id="727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366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366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3669" name="Rectangle 7"/>
          <p:cNvSpPr>
            <a:spLocks noGrp="1" noChangeArrowheads="1"/>
          </p:cNvSpPr>
          <p:nvPr>
            <p:ph type="sldNum" sz="quarter" idx="5"/>
          </p:nvPr>
        </p:nvSpPr>
        <p:spPr/>
        <p:txBody>
          <a:bodyPr/>
          <a:lstStyle/>
          <a:p>
            <a:pPr defTabSz="912757">
              <a:defRPr/>
            </a:pPr>
            <a:fld id="{BDE24B80-3D2E-40BC-8053-112192BEE3A8}" type="slidenum">
              <a:rPr lang="en-US" smtClean="0"/>
              <a:pPr defTabSz="912757">
                <a:defRPr/>
              </a:pPr>
              <a:t>24</a:t>
            </a:fld>
            <a:endParaRPr lang="en-US" dirty="0" smtClean="0"/>
          </a:p>
        </p:txBody>
      </p:sp>
      <p:sp>
        <p:nvSpPr>
          <p:cNvPr id="737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469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469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4693" name="Rectangle 7"/>
          <p:cNvSpPr>
            <a:spLocks noGrp="1" noChangeArrowheads="1"/>
          </p:cNvSpPr>
          <p:nvPr>
            <p:ph type="sldNum" sz="quarter" idx="5"/>
          </p:nvPr>
        </p:nvSpPr>
        <p:spPr/>
        <p:txBody>
          <a:bodyPr/>
          <a:lstStyle/>
          <a:p>
            <a:pPr defTabSz="912757">
              <a:defRPr/>
            </a:pPr>
            <a:fld id="{59F6943E-40C5-4E24-83C6-ACAB5843CEC1}" type="slidenum">
              <a:rPr lang="en-US" smtClean="0"/>
              <a:pPr defTabSz="912757">
                <a:defRPr/>
              </a:pPr>
              <a:t>25</a:t>
            </a:fld>
            <a:endParaRPr lang="en-US" dirty="0" smtClean="0"/>
          </a:p>
        </p:txBody>
      </p:sp>
      <p:sp>
        <p:nvSpPr>
          <p:cNvPr id="74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6CF26A2-81C6-417A-B4EC-A6106A63B86F}"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878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878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8789" name="Rectangle 7"/>
          <p:cNvSpPr>
            <a:spLocks noGrp="1" noChangeArrowheads="1"/>
          </p:cNvSpPr>
          <p:nvPr>
            <p:ph type="sldNum" sz="quarter" idx="5"/>
          </p:nvPr>
        </p:nvSpPr>
        <p:spPr/>
        <p:txBody>
          <a:bodyPr/>
          <a:lstStyle/>
          <a:p>
            <a:pPr defTabSz="912757">
              <a:defRPr/>
            </a:pPr>
            <a:fld id="{4AEC8824-6880-4ED4-ABE8-2348A59521DB}" type="slidenum">
              <a:rPr lang="en-US" smtClean="0"/>
              <a:pPr defTabSz="912757">
                <a:defRPr/>
              </a:pPr>
              <a:t>27</a:t>
            </a:fld>
            <a:endParaRPr lang="en-US" dirty="0" smtClean="0"/>
          </a:p>
        </p:txBody>
      </p:sp>
      <p:sp>
        <p:nvSpPr>
          <p:cNvPr id="757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981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981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9813" name="Rectangle 7"/>
          <p:cNvSpPr>
            <a:spLocks noGrp="1" noChangeArrowheads="1"/>
          </p:cNvSpPr>
          <p:nvPr>
            <p:ph type="sldNum" sz="quarter" idx="5"/>
          </p:nvPr>
        </p:nvSpPr>
        <p:spPr/>
        <p:txBody>
          <a:bodyPr/>
          <a:lstStyle/>
          <a:p>
            <a:pPr defTabSz="912757">
              <a:defRPr/>
            </a:pPr>
            <a:fld id="{AD519DF8-4C95-4A77-82DD-5D5136B01009}" type="slidenum">
              <a:rPr lang="en-US" smtClean="0"/>
              <a:pPr defTabSz="912757">
                <a:defRPr/>
              </a:pPr>
              <a:t>28</a:t>
            </a:fld>
            <a:endParaRPr lang="en-US" dirty="0" smtClean="0"/>
          </a:p>
        </p:txBody>
      </p:sp>
      <p:sp>
        <p:nvSpPr>
          <p:cNvPr id="768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083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083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0837" name="Rectangle 7"/>
          <p:cNvSpPr>
            <a:spLocks noGrp="1" noChangeArrowheads="1"/>
          </p:cNvSpPr>
          <p:nvPr>
            <p:ph type="sldNum" sz="quarter" idx="5"/>
          </p:nvPr>
        </p:nvSpPr>
        <p:spPr/>
        <p:txBody>
          <a:bodyPr/>
          <a:lstStyle/>
          <a:p>
            <a:pPr defTabSz="912757">
              <a:defRPr/>
            </a:pPr>
            <a:fld id="{5D5645B0-05C3-4F78-9963-9FD1B0471C9E}" type="slidenum">
              <a:rPr lang="en-US" smtClean="0"/>
              <a:pPr defTabSz="912757">
                <a:defRPr/>
              </a:pPr>
              <a:t>29</a:t>
            </a:fld>
            <a:endParaRPr lang="en-US" dirty="0" smtClean="0"/>
          </a:p>
        </p:txBody>
      </p:sp>
      <p:sp>
        <p:nvSpPr>
          <p:cNvPr id="778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185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186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1861" name="Rectangle 7"/>
          <p:cNvSpPr>
            <a:spLocks noGrp="1" noChangeArrowheads="1"/>
          </p:cNvSpPr>
          <p:nvPr>
            <p:ph type="sldNum" sz="quarter" idx="5"/>
          </p:nvPr>
        </p:nvSpPr>
        <p:spPr/>
        <p:txBody>
          <a:bodyPr/>
          <a:lstStyle/>
          <a:p>
            <a:pPr defTabSz="912757">
              <a:defRPr/>
            </a:pPr>
            <a:fld id="{4720DEB0-670A-48FB-B683-C79C7E09FB04}" type="slidenum">
              <a:rPr lang="en-US" smtClean="0"/>
              <a:pPr defTabSz="912757">
                <a:defRPr/>
              </a:pPr>
              <a:t>30</a:t>
            </a:fld>
            <a:endParaRPr lang="en-US" dirty="0" smtClean="0"/>
          </a:p>
        </p:txBody>
      </p:sp>
      <p:sp>
        <p:nvSpPr>
          <p:cNvPr id="788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288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288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2885" name="Rectangle 7"/>
          <p:cNvSpPr>
            <a:spLocks noGrp="1" noChangeArrowheads="1"/>
          </p:cNvSpPr>
          <p:nvPr>
            <p:ph type="sldNum" sz="quarter" idx="5"/>
          </p:nvPr>
        </p:nvSpPr>
        <p:spPr/>
        <p:txBody>
          <a:bodyPr/>
          <a:lstStyle/>
          <a:p>
            <a:pPr defTabSz="912757">
              <a:defRPr/>
            </a:pPr>
            <a:fld id="{04CF7A5F-F499-4189-99C7-2780B1F0FEE9}" type="slidenum">
              <a:rPr lang="en-US" smtClean="0"/>
              <a:pPr defTabSz="912757">
                <a:defRPr/>
              </a:pPr>
              <a:t>31</a:t>
            </a:fld>
            <a:endParaRPr lang="en-US" dirty="0" smtClean="0"/>
          </a:p>
        </p:txBody>
      </p:sp>
      <p:sp>
        <p:nvSpPr>
          <p:cNvPr id="798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390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390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3909" name="Rectangle 7"/>
          <p:cNvSpPr>
            <a:spLocks noGrp="1" noChangeArrowheads="1"/>
          </p:cNvSpPr>
          <p:nvPr>
            <p:ph type="sldNum" sz="quarter" idx="5"/>
          </p:nvPr>
        </p:nvSpPr>
        <p:spPr/>
        <p:txBody>
          <a:bodyPr/>
          <a:lstStyle/>
          <a:p>
            <a:pPr defTabSz="912757">
              <a:defRPr/>
            </a:pPr>
            <a:fld id="{C7AE2B39-ABCA-450E-8E34-61E4E7119842}" type="slidenum">
              <a:rPr lang="en-US" smtClean="0"/>
              <a:pPr defTabSz="912757">
                <a:defRPr/>
              </a:pPr>
              <a:t>32</a:t>
            </a:fld>
            <a:endParaRPr lang="en-US" dirty="0" smtClean="0"/>
          </a:p>
        </p:txBody>
      </p:sp>
      <p:sp>
        <p:nvSpPr>
          <p:cNvPr id="809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493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493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4933" name="Rectangle 7"/>
          <p:cNvSpPr>
            <a:spLocks noGrp="1" noChangeArrowheads="1"/>
          </p:cNvSpPr>
          <p:nvPr>
            <p:ph type="sldNum" sz="quarter" idx="5"/>
          </p:nvPr>
        </p:nvSpPr>
        <p:spPr/>
        <p:txBody>
          <a:bodyPr/>
          <a:lstStyle/>
          <a:p>
            <a:pPr defTabSz="912757">
              <a:defRPr/>
            </a:pPr>
            <a:fld id="{04C10742-A7EC-4DD0-AD36-B1A2E9E624BA}" type="slidenum">
              <a:rPr lang="en-US" smtClean="0"/>
              <a:pPr defTabSz="912757">
                <a:defRPr/>
              </a:pPr>
              <a:t>33</a:t>
            </a:fld>
            <a:endParaRPr lang="en-US" dirty="0" smtClean="0"/>
          </a:p>
        </p:txBody>
      </p:sp>
      <p:sp>
        <p:nvSpPr>
          <p:cNvPr id="819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595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595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5957" name="Rectangle 7"/>
          <p:cNvSpPr>
            <a:spLocks noGrp="1" noChangeArrowheads="1"/>
          </p:cNvSpPr>
          <p:nvPr>
            <p:ph type="sldNum" sz="quarter" idx="5"/>
          </p:nvPr>
        </p:nvSpPr>
        <p:spPr/>
        <p:txBody>
          <a:bodyPr/>
          <a:lstStyle/>
          <a:p>
            <a:pPr defTabSz="912757">
              <a:defRPr/>
            </a:pPr>
            <a:fld id="{C671C48C-9552-491E-B256-4683CE004150}" type="slidenum">
              <a:rPr lang="en-US" smtClean="0"/>
              <a:pPr defTabSz="912757">
                <a:defRPr/>
              </a:pPr>
              <a:t>34</a:t>
            </a:fld>
            <a:endParaRPr lang="en-US" dirty="0" smtClean="0"/>
          </a:p>
        </p:txBody>
      </p:sp>
      <p:sp>
        <p:nvSpPr>
          <p:cNvPr id="829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697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698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6981" name="Rectangle 7"/>
          <p:cNvSpPr>
            <a:spLocks noGrp="1" noChangeArrowheads="1"/>
          </p:cNvSpPr>
          <p:nvPr>
            <p:ph type="sldNum" sz="quarter" idx="5"/>
          </p:nvPr>
        </p:nvSpPr>
        <p:spPr/>
        <p:txBody>
          <a:bodyPr/>
          <a:lstStyle/>
          <a:p>
            <a:pPr defTabSz="912757">
              <a:defRPr/>
            </a:pPr>
            <a:fld id="{524F25F4-FCE1-4EF0-AFC0-3A792F96D2B0}" type="slidenum">
              <a:rPr lang="en-US" smtClean="0"/>
              <a:pPr defTabSz="912757">
                <a:defRPr/>
              </a:pPr>
              <a:t>35</a:t>
            </a:fld>
            <a:endParaRPr lang="en-US" dirty="0" smtClean="0"/>
          </a:p>
        </p:txBody>
      </p:sp>
      <p:sp>
        <p:nvSpPr>
          <p:cNvPr id="839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800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800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8005" name="Rectangle 7"/>
          <p:cNvSpPr>
            <a:spLocks noGrp="1" noChangeArrowheads="1"/>
          </p:cNvSpPr>
          <p:nvPr>
            <p:ph type="sldNum" sz="quarter" idx="5"/>
          </p:nvPr>
        </p:nvSpPr>
        <p:spPr/>
        <p:txBody>
          <a:bodyPr/>
          <a:lstStyle/>
          <a:p>
            <a:pPr defTabSz="912757">
              <a:defRPr/>
            </a:pPr>
            <a:fld id="{50FD0579-8322-43F7-8121-0DF0DA80D1CD}" type="slidenum">
              <a:rPr lang="en-US" smtClean="0"/>
              <a:pPr defTabSz="912757">
                <a:defRPr/>
              </a:pPr>
              <a:t>36</a:t>
            </a:fld>
            <a:endParaRPr lang="en-US" dirty="0" smtClean="0"/>
          </a:p>
        </p:txBody>
      </p:sp>
      <p:sp>
        <p:nvSpPr>
          <p:cNvPr id="849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294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294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2949" name="Rectangle 7"/>
          <p:cNvSpPr>
            <a:spLocks noGrp="1" noChangeArrowheads="1"/>
          </p:cNvSpPr>
          <p:nvPr>
            <p:ph type="sldNum" sz="quarter" idx="5"/>
          </p:nvPr>
        </p:nvSpPr>
        <p:spPr/>
        <p:txBody>
          <a:bodyPr/>
          <a:lstStyle/>
          <a:p>
            <a:pPr defTabSz="912757">
              <a:defRPr/>
            </a:pPr>
            <a:fld id="{B6AA5F07-E48F-402C-82C4-92BCFEBF5393}" type="slidenum">
              <a:rPr lang="en-US" smtClean="0"/>
              <a:pPr defTabSz="912757">
                <a:defRPr/>
              </a:pPr>
              <a:t>6</a:t>
            </a:fld>
            <a:endParaRPr lang="en-US" dirty="0" smtClean="0"/>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902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902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9029" name="Rectangle 7"/>
          <p:cNvSpPr>
            <a:spLocks noGrp="1" noChangeArrowheads="1"/>
          </p:cNvSpPr>
          <p:nvPr>
            <p:ph type="sldNum" sz="quarter" idx="5"/>
          </p:nvPr>
        </p:nvSpPr>
        <p:spPr/>
        <p:txBody>
          <a:bodyPr/>
          <a:lstStyle/>
          <a:p>
            <a:pPr defTabSz="912757">
              <a:defRPr/>
            </a:pPr>
            <a:fld id="{185F0B85-2CA5-4925-8F7A-583ED8A03872}" type="slidenum">
              <a:rPr lang="en-US" smtClean="0"/>
              <a:pPr defTabSz="912757">
                <a:defRPr/>
              </a:pPr>
              <a:t>38</a:t>
            </a:fld>
            <a:endParaRPr lang="en-US" dirty="0" smtClean="0"/>
          </a:p>
        </p:txBody>
      </p:sp>
      <p:sp>
        <p:nvSpPr>
          <p:cNvPr id="860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005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005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0053" name="Rectangle 7"/>
          <p:cNvSpPr>
            <a:spLocks noGrp="1" noChangeArrowheads="1"/>
          </p:cNvSpPr>
          <p:nvPr>
            <p:ph type="sldNum" sz="quarter" idx="5"/>
          </p:nvPr>
        </p:nvSpPr>
        <p:spPr/>
        <p:txBody>
          <a:bodyPr/>
          <a:lstStyle/>
          <a:p>
            <a:pPr defTabSz="912757">
              <a:defRPr/>
            </a:pPr>
            <a:fld id="{6776E9C8-3FF8-4947-B1CC-D5A7864D0161}" type="slidenum">
              <a:rPr lang="en-US" smtClean="0"/>
              <a:pPr defTabSz="912757">
                <a:defRPr/>
              </a:pPr>
              <a:t>39</a:t>
            </a:fld>
            <a:endParaRPr lang="en-US" dirty="0" smtClean="0"/>
          </a:p>
        </p:txBody>
      </p:sp>
      <p:sp>
        <p:nvSpPr>
          <p:cNvPr id="870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107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107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1077" name="Rectangle 7"/>
          <p:cNvSpPr>
            <a:spLocks noGrp="1" noChangeArrowheads="1"/>
          </p:cNvSpPr>
          <p:nvPr>
            <p:ph type="sldNum" sz="quarter" idx="5"/>
          </p:nvPr>
        </p:nvSpPr>
        <p:spPr/>
        <p:txBody>
          <a:bodyPr/>
          <a:lstStyle/>
          <a:p>
            <a:pPr defTabSz="912757">
              <a:defRPr/>
            </a:pPr>
            <a:fld id="{4609A836-62F5-4A02-AC9F-5DDF2C81302E}" type="slidenum">
              <a:rPr lang="en-US" smtClean="0"/>
              <a:pPr defTabSz="912757">
                <a:defRPr/>
              </a:pPr>
              <a:t>40</a:t>
            </a:fld>
            <a:endParaRPr lang="en-US" dirty="0" smtClean="0"/>
          </a:p>
        </p:txBody>
      </p:sp>
      <p:sp>
        <p:nvSpPr>
          <p:cNvPr id="880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209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210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2101" name="Rectangle 7"/>
          <p:cNvSpPr>
            <a:spLocks noGrp="1" noChangeArrowheads="1"/>
          </p:cNvSpPr>
          <p:nvPr>
            <p:ph type="sldNum" sz="quarter" idx="5"/>
          </p:nvPr>
        </p:nvSpPr>
        <p:spPr/>
        <p:txBody>
          <a:bodyPr/>
          <a:lstStyle/>
          <a:p>
            <a:pPr defTabSz="912757">
              <a:defRPr/>
            </a:pPr>
            <a:fld id="{A0F8CB8D-561D-472E-B6E7-64EE9D316D04}" type="slidenum">
              <a:rPr lang="en-US" smtClean="0"/>
              <a:pPr defTabSz="912757">
                <a:defRPr/>
              </a:pPr>
              <a:t>41</a:t>
            </a:fld>
            <a:endParaRPr lang="en-US" dirty="0" smtClean="0"/>
          </a:p>
        </p:txBody>
      </p:sp>
      <p:sp>
        <p:nvSpPr>
          <p:cNvPr id="890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493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493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4933" name="Rectangle 7"/>
          <p:cNvSpPr>
            <a:spLocks noGrp="1" noChangeArrowheads="1"/>
          </p:cNvSpPr>
          <p:nvPr>
            <p:ph type="sldNum" sz="quarter" idx="5"/>
          </p:nvPr>
        </p:nvSpPr>
        <p:spPr/>
        <p:txBody>
          <a:bodyPr/>
          <a:lstStyle/>
          <a:p>
            <a:pPr defTabSz="912757">
              <a:defRPr/>
            </a:pPr>
            <a:fld id="{E3B11DC9-B5EB-4CBB-B23C-B7C097E17FC9}" type="slidenum">
              <a:rPr lang="en-US" smtClean="0"/>
              <a:pPr defTabSz="912757">
                <a:defRPr/>
              </a:pPr>
              <a:t>45</a:t>
            </a:fld>
            <a:endParaRPr lang="en-US" dirty="0" smtClean="0"/>
          </a:p>
        </p:txBody>
      </p:sp>
      <p:sp>
        <p:nvSpPr>
          <p:cNvPr id="901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414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414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4149" name="Rectangle 7"/>
          <p:cNvSpPr>
            <a:spLocks noGrp="1" noChangeArrowheads="1"/>
          </p:cNvSpPr>
          <p:nvPr>
            <p:ph type="sldNum" sz="quarter" idx="5"/>
          </p:nvPr>
        </p:nvSpPr>
        <p:spPr/>
        <p:txBody>
          <a:bodyPr/>
          <a:lstStyle/>
          <a:p>
            <a:pPr defTabSz="912757">
              <a:defRPr/>
            </a:pPr>
            <a:fld id="{DB5A078B-E1D2-446E-B297-DFB763EEDEE1}" type="slidenum">
              <a:rPr lang="en-US" smtClean="0"/>
              <a:pPr defTabSz="912757">
                <a:defRPr/>
              </a:pPr>
              <a:t>46</a:t>
            </a:fld>
            <a:endParaRPr lang="en-US" dirty="0" smtClean="0"/>
          </a:p>
        </p:txBody>
      </p:sp>
      <p:sp>
        <p:nvSpPr>
          <p:cNvPr id="911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517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517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5173" name="Rectangle 7"/>
          <p:cNvSpPr>
            <a:spLocks noGrp="1" noChangeArrowheads="1"/>
          </p:cNvSpPr>
          <p:nvPr>
            <p:ph type="sldNum" sz="quarter" idx="5"/>
          </p:nvPr>
        </p:nvSpPr>
        <p:spPr/>
        <p:txBody>
          <a:bodyPr/>
          <a:lstStyle/>
          <a:p>
            <a:pPr defTabSz="912757">
              <a:defRPr/>
            </a:pPr>
            <a:fld id="{A859DC93-5DBB-40DE-ABDF-1D8228DD5E19}" type="slidenum">
              <a:rPr lang="en-US" smtClean="0"/>
              <a:pPr defTabSz="912757">
                <a:defRPr/>
              </a:pPr>
              <a:t>47</a:t>
            </a:fld>
            <a:endParaRPr lang="en-US" dirty="0" smtClean="0"/>
          </a:p>
        </p:txBody>
      </p:sp>
      <p:sp>
        <p:nvSpPr>
          <p:cNvPr id="921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619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619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6197" name="Rectangle 7"/>
          <p:cNvSpPr>
            <a:spLocks noGrp="1" noChangeArrowheads="1"/>
          </p:cNvSpPr>
          <p:nvPr>
            <p:ph type="sldNum" sz="quarter" idx="5"/>
          </p:nvPr>
        </p:nvSpPr>
        <p:spPr/>
        <p:txBody>
          <a:bodyPr/>
          <a:lstStyle/>
          <a:p>
            <a:pPr defTabSz="912757">
              <a:defRPr/>
            </a:pPr>
            <a:fld id="{8060C997-967A-4474-958F-893EC94BB79D}" type="slidenum">
              <a:rPr lang="en-US" smtClean="0"/>
              <a:pPr defTabSz="912757">
                <a:defRPr/>
              </a:pPr>
              <a:t>48</a:t>
            </a:fld>
            <a:endParaRPr lang="en-US" dirty="0" smtClean="0"/>
          </a:p>
        </p:txBody>
      </p:sp>
      <p:sp>
        <p:nvSpPr>
          <p:cNvPr id="931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721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722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7221" name="Rectangle 7"/>
          <p:cNvSpPr>
            <a:spLocks noGrp="1" noChangeArrowheads="1"/>
          </p:cNvSpPr>
          <p:nvPr>
            <p:ph type="sldNum" sz="quarter" idx="5"/>
          </p:nvPr>
        </p:nvSpPr>
        <p:spPr/>
        <p:txBody>
          <a:bodyPr/>
          <a:lstStyle/>
          <a:p>
            <a:pPr defTabSz="912757">
              <a:defRPr/>
            </a:pPr>
            <a:fld id="{BAA3C551-5E7E-4B31-ACF2-EC497D240714}" type="slidenum">
              <a:rPr lang="en-US" smtClean="0"/>
              <a:pPr defTabSz="912757">
                <a:defRPr/>
              </a:pPr>
              <a:t>50</a:t>
            </a:fld>
            <a:endParaRPr lang="en-US" dirty="0" smtClean="0"/>
          </a:p>
        </p:txBody>
      </p:sp>
      <p:sp>
        <p:nvSpPr>
          <p:cNvPr id="942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824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824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8245" name="Rectangle 7"/>
          <p:cNvSpPr>
            <a:spLocks noGrp="1" noChangeArrowheads="1"/>
          </p:cNvSpPr>
          <p:nvPr>
            <p:ph type="sldNum" sz="quarter" idx="5"/>
          </p:nvPr>
        </p:nvSpPr>
        <p:spPr/>
        <p:txBody>
          <a:bodyPr/>
          <a:lstStyle/>
          <a:p>
            <a:pPr defTabSz="912757">
              <a:defRPr/>
            </a:pPr>
            <a:fld id="{40542C1F-2344-4915-81D7-890B2AF5D729}" type="slidenum">
              <a:rPr lang="en-US" smtClean="0"/>
              <a:pPr defTabSz="912757">
                <a:defRPr/>
              </a:pPr>
              <a:t>51</a:t>
            </a:fld>
            <a:endParaRPr lang="en-US" dirty="0" smtClean="0"/>
          </a:p>
        </p:txBody>
      </p:sp>
      <p:sp>
        <p:nvSpPr>
          <p:cNvPr id="952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397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397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3973" name="Rectangle 7"/>
          <p:cNvSpPr>
            <a:spLocks noGrp="1" noChangeArrowheads="1"/>
          </p:cNvSpPr>
          <p:nvPr>
            <p:ph type="sldNum" sz="quarter" idx="5"/>
          </p:nvPr>
        </p:nvSpPr>
        <p:spPr/>
        <p:txBody>
          <a:bodyPr/>
          <a:lstStyle/>
          <a:p>
            <a:pPr defTabSz="912757">
              <a:defRPr/>
            </a:pPr>
            <a:fld id="{9B718C33-59B2-47AA-8BE8-A30BF794935F}" type="slidenum">
              <a:rPr lang="en-US" smtClean="0"/>
              <a:pPr defTabSz="912757">
                <a:defRPr/>
              </a:pPr>
              <a:t>7</a:t>
            </a:fld>
            <a:endParaRPr lang="en-US" dirty="0" smtClean="0"/>
          </a:p>
        </p:txBody>
      </p:sp>
      <p:sp>
        <p:nvSpPr>
          <p:cNvPr id="593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499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499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4997" name="Rectangle 7"/>
          <p:cNvSpPr>
            <a:spLocks noGrp="1" noChangeArrowheads="1"/>
          </p:cNvSpPr>
          <p:nvPr>
            <p:ph type="sldNum" sz="quarter" idx="5"/>
          </p:nvPr>
        </p:nvSpPr>
        <p:spPr/>
        <p:txBody>
          <a:bodyPr/>
          <a:lstStyle/>
          <a:p>
            <a:pPr defTabSz="912757">
              <a:defRPr/>
            </a:pPr>
            <a:fld id="{6C1D1392-F158-4FEF-BFBF-05B5BEE47F8D}" type="slidenum">
              <a:rPr lang="en-US" smtClean="0"/>
              <a:pPr defTabSz="912757">
                <a:defRPr/>
              </a:pPr>
              <a:t>8</a:t>
            </a:fld>
            <a:endParaRPr lang="en-US" dirty="0" smtClean="0"/>
          </a:p>
        </p:txBody>
      </p:sp>
      <p:sp>
        <p:nvSpPr>
          <p:cNvPr id="604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704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704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7045" name="Rectangle 7"/>
          <p:cNvSpPr>
            <a:spLocks noGrp="1" noChangeArrowheads="1"/>
          </p:cNvSpPr>
          <p:nvPr>
            <p:ph type="sldNum" sz="quarter" idx="5"/>
          </p:nvPr>
        </p:nvSpPr>
        <p:spPr/>
        <p:txBody>
          <a:bodyPr/>
          <a:lstStyle/>
          <a:p>
            <a:pPr defTabSz="912757">
              <a:defRPr/>
            </a:pPr>
            <a:fld id="{26078369-C200-4FC6-9A5E-FC5A4EED6C5B}" type="slidenum">
              <a:rPr lang="en-US" smtClean="0"/>
              <a:pPr defTabSz="912757">
                <a:defRPr/>
              </a:pPr>
              <a:t>9</a:t>
            </a:fld>
            <a:endParaRPr lang="en-US" dirty="0" smtClean="0"/>
          </a:p>
        </p:txBody>
      </p:sp>
      <p:sp>
        <p:nvSpPr>
          <p:cNvPr id="614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806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806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8069" name="Rectangle 7"/>
          <p:cNvSpPr>
            <a:spLocks noGrp="1" noChangeArrowheads="1"/>
          </p:cNvSpPr>
          <p:nvPr>
            <p:ph type="sldNum" sz="quarter" idx="5"/>
          </p:nvPr>
        </p:nvSpPr>
        <p:spPr/>
        <p:txBody>
          <a:bodyPr/>
          <a:lstStyle/>
          <a:p>
            <a:pPr defTabSz="912757">
              <a:defRPr/>
            </a:pPr>
            <a:fld id="{87532F2A-9531-4370-A302-51F4DC0F2AF1}" type="slidenum">
              <a:rPr lang="en-US" smtClean="0"/>
              <a:pPr defTabSz="912757">
                <a:defRPr/>
              </a:pPr>
              <a:t>10</a:t>
            </a:fld>
            <a:endParaRPr lang="en-US" dirty="0" smtClean="0"/>
          </a:p>
        </p:txBody>
      </p:sp>
      <p:sp>
        <p:nvSpPr>
          <p:cNvPr id="624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216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216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2165" name="Rectangle 7"/>
          <p:cNvSpPr>
            <a:spLocks noGrp="1" noChangeArrowheads="1"/>
          </p:cNvSpPr>
          <p:nvPr>
            <p:ph type="sldNum" sz="quarter" idx="5"/>
          </p:nvPr>
        </p:nvSpPr>
        <p:spPr/>
        <p:txBody>
          <a:bodyPr/>
          <a:lstStyle/>
          <a:p>
            <a:pPr defTabSz="912757">
              <a:defRPr/>
            </a:pPr>
            <a:fld id="{95B62D72-287C-4899-B334-9FC86C940F2A}" type="slidenum">
              <a:rPr lang="en-US" smtClean="0"/>
              <a:pPr defTabSz="912757">
                <a:defRPr/>
              </a:pPr>
              <a:t>11</a:t>
            </a:fld>
            <a:endParaRPr lang="en-US" dirty="0" smtClean="0"/>
          </a:p>
        </p:txBody>
      </p:sp>
      <p:sp>
        <p:nvSpPr>
          <p:cNvPr id="634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318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318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3189" name="Rectangle 7"/>
          <p:cNvSpPr>
            <a:spLocks noGrp="1" noChangeArrowheads="1"/>
          </p:cNvSpPr>
          <p:nvPr>
            <p:ph type="sldNum" sz="quarter" idx="5"/>
          </p:nvPr>
        </p:nvSpPr>
        <p:spPr/>
        <p:txBody>
          <a:bodyPr/>
          <a:lstStyle/>
          <a:p>
            <a:pPr defTabSz="912757">
              <a:defRPr/>
            </a:pPr>
            <a:fld id="{0E5CCC53-FE5B-4FDC-87D0-4A0E5CF570BF}" type="slidenum">
              <a:rPr lang="en-US" smtClean="0"/>
              <a:pPr defTabSz="912757">
                <a:defRPr/>
              </a:pPr>
              <a:t>12</a:t>
            </a:fld>
            <a:endParaRPr lang="en-US" dirty="0" smtClean="0"/>
          </a:p>
        </p:txBody>
      </p:sp>
      <p:sp>
        <p:nvSpPr>
          <p:cNvPr id="645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2B7344-03AA-4A8C-ADF3-13CA62DE51A8}" type="datetimeFigureOut">
              <a:rPr lang="en-US" smtClean="0"/>
              <a:t>9/18/2014</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CF9EE9-190B-4AF2-A41D-9C2E7F95D8A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 y="5931408"/>
            <a:ext cx="3511296" cy="8503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2B7344-03AA-4A8C-ADF3-13CA62DE51A8}"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5CCF9EE9-190B-4AF2-A41D-9C2E7F95D8A3}" type="slidenum">
              <a:rPr lang="en-US" smtClean="0"/>
              <a:t>‹#›</a:t>
            </a:fld>
            <a:endParaRPr lang="en-US"/>
          </a:p>
        </p:txBody>
      </p:sp>
      <p:sp>
        <p:nvSpPr>
          <p:cNvPr id="8" name="Content Placeholder 7"/>
          <p:cNvSpPr>
            <a:spLocks noGrp="1"/>
          </p:cNvSpPr>
          <p:nvPr>
            <p:ph sz="quarter" idx="1"/>
          </p:nvPr>
        </p:nvSpPr>
        <p:spPr>
          <a:xfrm>
            <a:off x="152400" y="1600200"/>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2B7344-03AA-4A8C-ADF3-13CA62DE51A8}"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F9EE9-190B-4AF2-A41D-9C2E7F95D8A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2B7344-03AA-4A8C-ADF3-13CA62DE51A8}"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CCF9EE9-190B-4AF2-A41D-9C2E7F95D8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31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94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95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2B7344-03AA-4A8C-ADF3-13CA62DE51A8}" type="datetimeFigureOut">
              <a:rPr lang="en-US" smtClean="0"/>
              <a:t>9/18/2014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CCF9EE9-190B-4AF2-A41D-9C2E7F95D8A3}"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352" y="5875910"/>
            <a:ext cx="3712132" cy="8990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352" y="5894960"/>
            <a:ext cx="3712132" cy="89903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6" r:id="rId3"/>
    <p:sldLayoutId id="2147483798" r:id="rId4"/>
    <p:sldLayoutId id="2147483799" r:id="rId5"/>
    <p:sldLayoutId id="2147483800" r:id="rId6"/>
    <p:sldLayoutId id="2147483801" r:id="rId7"/>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xile.com/fab/G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lexil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lexile.com/analyz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lexile.com/m/uploads/downloadablepdfs/Lexiles-in-the-Classroom.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1jt5u2s0h3gkt.cloudfront.net/m/uploads/downloadablepdfs/Lexiles-in-the-Library.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exile.com/fab/"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lexile.com/m/uploads/downloadablepdfs/Lexiles-at-Home.pdf"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lexile.com/m/uploads/downloadablepdfs/Lexile-at-Home.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lexile.com/m/uploads/downloadablepdfs/Lexiles-at-Home.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nacs.k12.in.us/mcms/6thGrade/ARLEX.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oema.net/lexiles/ReadingLevelComps.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leveledreader.com/docs/Leveling_Guide.pdf"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gadoe.org/Curriculum-Instruction-and-Assessment/Curriculum-and-Instruction/Pages/Georgia-Summer-Reading-Challenge.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eorgiastandards.org/Resources/Pages/Tools/LexileFrameworkforReading.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lexile.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914400"/>
            <a:ext cx="8305800" cy="4876800"/>
          </a:xfrm>
        </p:spPr>
        <p:txBody>
          <a:bodyPr>
            <a:normAutofit fontScale="90000"/>
          </a:bodyPr>
          <a:lstStyle/>
          <a:p>
            <a:pPr>
              <a:defRPr/>
            </a:pPr>
            <a:r>
              <a:rPr lang="en-US" altLang="en-US" sz="4800" dirty="0" smtClean="0">
                <a:latin typeface="Arial Narrow" pitchFamily="34" charset="0"/>
              </a:rPr>
              <a:t/>
            </a:r>
            <a:br>
              <a:rPr lang="en-US" altLang="en-US" sz="4800" dirty="0" smtClean="0">
                <a:latin typeface="Arial Narrow" pitchFamily="34" charset="0"/>
              </a:rPr>
            </a:br>
            <a:r>
              <a:rPr lang="en-US" altLang="en-US" sz="4800" dirty="0" smtClean="0">
                <a:latin typeface="Arial Narrow" pitchFamily="34" charset="0"/>
              </a:rPr>
              <a:t/>
            </a:r>
            <a:br>
              <a:rPr lang="en-US" altLang="en-US" sz="4800" dirty="0" smtClean="0">
                <a:latin typeface="Arial Narrow" pitchFamily="34" charset="0"/>
              </a:rPr>
            </a:br>
            <a:r>
              <a:rPr lang="en-US" altLang="en-US" sz="4800" dirty="0" smtClean="0">
                <a:latin typeface="Arial Narrow" pitchFamily="34" charset="0"/>
              </a:rPr>
              <a:t/>
            </a:r>
            <a:br>
              <a:rPr lang="en-US" altLang="en-US" sz="4800" dirty="0" smtClean="0">
                <a:latin typeface="Arial Narrow" pitchFamily="34" charset="0"/>
              </a:rPr>
            </a:br>
            <a:r>
              <a:rPr lang="en-US" altLang="en-US" sz="4800" dirty="0" smtClean="0">
                <a:latin typeface="Arial Narrow" pitchFamily="34" charset="0"/>
              </a:rPr>
              <a:t/>
            </a:r>
            <a:br>
              <a:rPr lang="en-US" altLang="en-US" sz="4800" dirty="0" smtClean="0">
                <a:latin typeface="Arial Narrow" pitchFamily="34" charset="0"/>
              </a:rPr>
            </a:br>
            <a:r>
              <a:rPr lang="en-US" altLang="en-US" sz="4800" dirty="0" smtClean="0">
                <a:latin typeface="Arial Narrow" pitchFamily="34" charset="0"/>
              </a:rPr>
              <a:t/>
            </a:r>
            <a:br>
              <a:rPr lang="en-US" altLang="en-US" sz="4800" dirty="0" smtClean="0">
                <a:latin typeface="Arial Narrow" pitchFamily="34" charset="0"/>
              </a:rPr>
            </a:br>
            <a:r>
              <a:rPr lang="en-US" altLang="en-US" sz="4800" dirty="0">
                <a:latin typeface="Arial Narrow" pitchFamily="34" charset="0"/>
              </a:rPr>
              <a:t/>
            </a:r>
            <a:br>
              <a:rPr lang="en-US" altLang="en-US" sz="4800" dirty="0">
                <a:latin typeface="Arial Narrow" pitchFamily="34" charset="0"/>
              </a:rPr>
            </a:br>
            <a:r>
              <a:rPr lang="en-US" altLang="en-US" sz="4800" dirty="0">
                <a:latin typeface="Arial Narrow" pitchFamily="34" charset="0"/>
              </a:rPr>
              <a:t/>
            </a:r>
            <a:br>
              <a:rPr lang="en-US" altLang="en-US" sz="4800" dirty="0">
                <a:latin typeface="Arial Narrow" pitchFamily="34" charset="0"/>
              </a:rPr>
            </a:br>
            <a:r>
              <a:rPr lang="en-US" altLang="en-US" sz="6000" b="1" dirty="0">
                <a:latin typeface="+mn-lt"/>
              </a:rPr>
              <a:t>LEXILES</a:t>
            </a:r>
            <a:r>
              <a:rPr lang="en-US" altLang="en-US" sz="4000" dirty="0">
                <a:latin typeface="+mn-lt"/>
              </a:rPr>
              <a:t>: </a:t>
            </a:r>
            <a:br>
              <a:rPr lang="en-US" altLang="en-US" sz="4000" dirty="0">
                <a:latin typeface="+mn-lt"/>
              </a:rPr>
            </a:br>
            <a:r>
              <a:rPr lang="en-US" altLang="en-US" sz="4000" dirty="0">
                <a:latin typeface="+mn-lt"/>
              </a:rPr>
              <a:t>Making Sense of a Reading Measure</a:t>
            </a:r>
            <a:r>
              <a:rPr lang="en-US" altLang="en-US" sz="4000" i="1" dirty="0" smtClean="0">
                <a:latin typeface="+mn-lt"/>
              </a:rPr>
              <a:t/>
            </a:r>
            <a:br>
              <a:rPr lang="en-US" altLang="en-US" sz="4000" i="1" dirty="0" smtClean="0">
                <a:latin typeface="+mn-lt"/>
              </a:rPr>
            </a:br>
            <a:r>
              <a:rPr lang="en-US" altLang="en-US" dirty="0" smtClean="0">
                <a:latin typeface="Arial Narrow" pitchFamily="34" charset="0"/>
              </a:rPr>
              <a:t/>
            </a:r>
            <a:br>
              <a:rPr lang="en-US" altLang="en-US" dirty="0" smtClean="0">
                <a:latin typeface="Arial Narrow" pitchFamily="34" charset="0"/>
              </a:rPr>
            </a:br>
            <a:r>
              <a:rPr lang="en-US" altLang="en-US" dirty="0" smtClean="0">
                <a:latin typeface="Arial Narrow" pitchFamily="34" charset="0"/>
              </a:rPr>
              <a:t> </a:t>
            </a:r>
            <a:br>
              <a:rPr lang="en-US" altLang="en-US" dirty="0" smtClean="0">
                <a:latin typeface="Arial Narrow" pitchFamily="34" charset="0"/>
              </a:rPr>
            </a:br>
            <a:r>
              <a:rPr lang="en-US" altLang="en-US" dirty="0" smtClean="0">
                <a:latin typeface="Arial Narrow" pitchFamily="34" charset="0"/>
              </a:rPr>
              <a:t/>
            </a:r>
            <a:br>
              <a:rPr lang="en-US" altLang="en-US" dirty="0" smtClean="0">
                <a:latin typeface="Arial Narrow" pitchFamily="34" charset="0"/>
              </a:rPr>
            </a:br>
            <a:r>
              <a:rPr lang="en-US" altLang="en-US" sz="2800" dirty="0" smtClean="0">
                <a:solidFill>
                  <a:schemeClr val="accent3">
                    <a:lumMod val="75000"/>
                  </a:schemeClr>
                </a:solidFill>
              </a:rPr>
              <a:t>Updated August 2014</a:t>
            </a:r>
            <a:r>
              <a:rPr lang="en-US" altLang="en-US" sz="2400" dirty="0" smtClean="0">
                <a:solidFill>
                  <a:schemeClr val="accent3">
                    <a:lumMod val="75000"/>
                  </a:schemeClr>
                </a:solidFill>
              </a:rPr>
              <a:t/>
            </a:r>
            <a:br>
              <a:rPr lang="en-US" altLang="en-US" sz="2400" dirty="0" smtClean="0">
                <a:solidFill>
                  <a:schemeClr val="accent3">
                    <a:lumMod val="75000"/>
                  </a:schemeClr>
                </a:solidFill>
              </a:rPr>
            </a:br>
            <a:r>
              <a:rPr lang="en-US" dirty="0" smtClean="0"/>
              <a:t/>
            </a:r>
            <a:br>
              <a:rPr lang="en-US" dirty="0" smtClean="0"/>
            </a:br>
            <a:r>
              <a:rPr lang="en-US" dirty="0" smtClean="0"/>
              <a:t/>
            </a:r>
            <a:br>
              <a:rPr lang="en-US" dirty="0" smtClean="0"/>
            </a:br>
            <a:r>
              <a:rPr lang="en-US" sz="2700" dirty="0" smtClean="0"/>
              <a:t>Updated September 2014</a:t>
            </a:r>
            <a:endParaRPr lang="en-US" altLang="en-US" sz="2700" dirty="0" smtClean="0"/>
          </a:p>
        </p:txBody>
      </p:sp>
      <p:sp>
        <p:nvSpPr>
          <p:cNvPr id="3" name="Slide Number Placeholder 2"/>
          <p:cNvSpPr>
            <a:spLocks noGrp="1"/>
          </p:cNvSpPr>
          <p:nvPr>
            <p:ph type="sldNum" sz="quarter" idx="11"/>
          </p:nvPr>
        </p:nvSpPr>
        <p:spPr/>
        <p:txBody>
          <a:bodyPr/>
          <a:lstStyle/>
          <a:p>
            <a:pPr>
              <a:defRPr/>
            </a:pPr>
            <a:fld id="{D0753F39-8C2D-411B-A9FC-5AC8512951B9}" type="slidenum">
              <a:rPr lang="en-US" smtClean="0"/>
              <a:pPr>
                <a:defRPr/>
              </a:pPr>
              <a:t>1</a:t>
            </a:fld>
            <a:endParaRPr lang="en-US"/>
          </a:p>
        </p:txBody>
      </p:sp>
      <p:pic>
        <p:nvPicPr>
          <p:cNvPr id="5124" name="Picture 6" descr="lex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6" y="253465"/>
            <a:ext cx="1480855" cy="11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005" y="3124200"/>
            <a:ext cx="568007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19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685799"/>
          </a:xfrm>
        </p:spPr>
        <p:txBody>
          <a:bodyPr>
            <a:normAutofit/>
          </a:bodyPr>
          <a:lstStyle/>
          <a:p>
            <a:pPr eaLnBrk="1" hangingPunct="1">
              <a:defRPr/>
            </a:pPr>
            <a:r>
              <a:rPr lang="en-US" altLang="en-US" sz="3600" b="1" dirty="0">
                <a:solidFill>
                  <a:schemeClr val="accent1"/>
                </a:solidFill>
              </a:rPr>
              <a:t>What is the </a:t>
            </a:r>
            <a:r>
              <a:rPr lang="en-US" altLang="en-US" sz="3600" b="1" dirty="0" err="1">
                <a:solidFill>
                  <a:schemeClr val="accent1"/>
                </a:solidFill>
              </a:rPr>
              <a:t>Lexile</a:t>
            </a:r>
            <a:r>
              <a:rPr lang="en-US" altLang="en-US" sz="3600" b="1" dirty="0">
                <a:solidFill>
                  <a:schemeClr val="accent1"/>
                </a:solidFill>
              </a:rPr>
              <a:t> Framework?</a:t>
            </a:r>
          </a:p>
        </p:txBody>
      </p:sp>
      <p:sp>
        <p:nvSpPr>
          <p:cNvPr id="11267" name="Rectangle 3"/>
          <p:cNvSpPr>
            <a:spLocks noGrp="1" noChangeArrowheads="1"/>
          </p:cNvSpPr>
          <p:nvPr>
            <p:ph idx="1"/>
          </p:nvPr>
        </p:nvSpPr>
        <p:spPr>
          <a:xfrm>
            <a:off x="457200" y="1676400"/>
            <a:ext cx="8229600" cy="4953000"/>
          </a:xfrm>
        </p:spPr>
        <p:txBody>
          <a:bodyPr>
            <a:normAutofit/>
          </a:bodyPr>
          <a:lstStyle/>
          <a:p>
            <a:pPr marL="274320" indent="-274320" eaLnBrk="1" fontAlgn="auto" hangingPunct="1">
              <a:lnSpc>
                <a:spcPct val="90000"/>
              </a:lnSpc>
              <a:spcAft>
                <a:spcPts val="0"/>
              </a:spcAft>
              <a:buClr>
                <a:schemeClr val="accent3">
                  <a:lumMod val="50000"/>
                </a:schemeClr>
              </a:buClr>
              <a:buFont typeface="Wingdings 2"/>
              <a:buChar char=""/>
              <a:defRPr/>
            </a:pPr>
            <a:r>
              <a:rPr lang="en-US" sz="2800" dirty="0" smtClean="0"/>
              <a:t>An educational tool that links text and readers under a common metric known as </a:t>
            </a:r>
            <a:r>
              <a:rPr lang="en-US" sz="2800" dirty="0" err="1" smtClean="0"/>
              <a:t>Lexiles</a:t>
            </a:r>
            <a:r>
              <a:rPr lang="en-US" sz="2800" dirty="0" smtClean="0"/>
              <a:t>.</a:t>
            </a:r>
          </a:p>
          <a:p>
            <a:pPr marL="274320" indent="-274320" eaLnBrk="1" fontAlgn="auto" hangingPunct="1">
              <a:lnSpc>
                <a:spcPct val="90000"/>
              </a:lnSpc>
              <a:spcAft>
                <a:spcPts val="0"/>
              </a:spcAft>
              <a:buClr>
                <a:schemeClr val="accent3">
                  <a:lumMod val="50000"/>
                </a:schemeClr>
              </a:buClr>
              <a:buFont typeface="Wingdings 2"/>
              <a:buChar char=""/>
              <a:defRPr/>
            </a:pPr>
            <a:r>
              <a:rPr lang="en-US" sz="2800" dirty="0" smtClean="0"/>
              <a:t>Allows educators to forecast the level of comprehension a reader is expected to experience with a particular text</a:t>
            </a:r>
          </a:p>
          <a:p>
            <a:pPr marL="274320" indent="-274320" eaLnBrk="1" fontAlgn="auto" hangingPunct="1">
              <a:lnSpc>
                <a:spcPct val="90000"/>
              </a:lnSpc>
              <a:spcAft>
                <a:spcPts val="0"/>
              </a:spcAft>
              <a:buClr>
                <a:schemeClr val="accent3">
                  <a:lumMod val="50000"/>
                </a:schemeClr>
              </a:buClr>
              <a:buFont typeface="Wingdings 2"/>
              <a:buChar char=""/>
              <a:defRPr/>
            </a:pPr>
            <a:r>
              <a:rPr lang="en-US" sz="2800" dirty="0" smtClean="0"/>
              <a:t>Most commonly used reading measure</a:t>
            </a:r>
          </a:p>
          <a:p>
            <a:pPr marL="850392" lvl="1" indent="-457200" eaLnBrk="1" fontAlgn="auto" hangingPunct="1">
              <a:lnSpc>
                <a:spcPct val="90000"/>
              </a:lnSpc>
              <a:spcAft>
                <a:spcPts val="0"/>
              </a:spcAft>
              <a:buClr>
                <a:schemeClr val="accent3">
                  <a:lumMod val="50000"/>
                </a:schemeClr>
              </a:buClr>
              <a:buFont typeface="Calibri" panose="020F0502020204030204" pitchFamily="34" charset="0"/>
              <a:buChar char="̶"/>
              <a:defRPr/>
            </a:pPr>
            <a:r>
              <a:rPr lang="en-US" dirty="0" smtClean="0">
                <a:solidFill>
                  <a:schemeClr val="accent5">
                    <a:lumMod val="50000"/>
                  </a:schemeClr>
                </a:solidFill>
              </a:rPr>
              <a:t>Over 19 million students receive </a:t>
            </a:r>
            <a:r>
              <a:rPr lang="en-US" dirty="0" err="1" smtClean="0">
                <a:solidFill>
                  <a:schemeClr val="accent5">
                    <a:lumMod val="50000"/>
                  </a:schemeClr>
                </a:solidFill>
              </a:rPr>
              <a:t>Lexile</a:t>
            </a:r>
            <a:r>
              <a:rPr lang="en-US" dirty="0" smtClean="0">
                <a:solidFill>
                  <a:schemeClr val="accent5">
                    <a:lumMod val="50000"/>
                  </a:schemeClr>
                </a:solidFill>
              </a:rPr>
              <a:t> scores through commercial and state assessments</a:t>
            </a:r>
          </a:p>
          <a:p>
            <a:pPr marL="850392" lvl="1" indent="-457200" eaLnBrk="1" fontAlgn="auto" hangingPunct="1">
              <a:lnSpc>
                <a:spcPct val="90000"/>
              </a:lnSpc>
              <a:spcAft>
                <a:spcPts val="0"/>
              </a:spcAft>
              <a:buClr>
                <a:schemeClr val="accent3">
                  <a:lumMod val="50000"/>
                </a:schemeClr>
              </a:buClr>
              <a:buFont typeface="Calibri" panose="020F0502020204030204" pitchFamily="34" charset="0"/>
              <a:buChar char="̶"/>
              <a:defRPr/>
            </a:pPr>
            <a:r>
              <a:rPr lang="en-US" dirty="0" smtClean="0">
                <a:solidFill>
                  <a:schemeClr val="accent5">
                    <a:lumMod val="50000"/>
                  </a:schemeClr>
                </a:solidFill>
              </a:rPr>
              <a:t>Over 100,000 books and tens of millions of articles have </a:t>
            </a:r>
            <a:r>
              <a:rPr lang="en-US" dirty="0" err="1" smtClean="0">
                <a:solidFill>
                  <a:schemeClr val="accent5">
                    <a:lumMod val="50000"/>
                  </a:schemeClr>
                </a:solidFill>
              </a:rPr>
              <a:t>Lexile</a:t>
            </a:r>
            <a:r>
              <a:rPr lang="en-US" dirty="0" smtClean="0">
                <a:solidFill>
                  <a:schemeClr val="accent5">
                    <a:lumMod val="50000"/>
                  </a:schemeClr>
                </a:solidFill>
              </a:rPr>
              <a:t> measures</a:t>
            </a:r>
          </a:p>
        </p:txBody>
      </p:sp>
    </p:spTree>
    <p:extLst>
      <p:ext uri="{BB962C8B-B14F-4D97-AF65-F5344CB8AC3E}">
        <p14:creationId xmlns:p14="http://schemas.microsoft.com/office/powerpoint/2010/main" val="428572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les.jpg"/>
          <p:cNvPicPr/>
          <p:nvPr/>
        </p:nvPicPr>
        <p:blipFill>
          <a:blip r:embed="rId3"/>
          <a:stretch>
            <a:fillRect/>
          </a:stretch>
        </p:blipFill>
        <p:spPr>
          <a:xfrm>
            <a:off x="6172200" y="457200"/>
            <a:ext cx="2514600" cy="17526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15363" name="Rectangle 2"/>
          <p:cNvSpPr>
            <a:spLocks noGrp="1" noChangeArrowheads="1"/>
          </p:cNvSpPr>
          <p:nvPr>
            <p:ph type="title"/>
          </p:nvPr>
        </p:nvSpPr>
        <p:spPr>
          <a:xfrm>
            <a:off x="457200" y="304800"/>
            <a:ext cx="5943600" cy="838200"/>
          </a:xfrm>
        </p:spPr>
        <p:txBody>
          <a:bodyPr>
            <a:normAutofit/>
          </a:bodyPr>
          <a:lstStyle/>
          <a:p>
            <a:pPr eaLnBrk="1" hangingPunct="1">
              <a:defRPr/>
            </a:pPr>
            <a:r>
              <a:rPr lang="en-US" altLang="en-US" sz="4400" b="1" dirty="0" err="1">
                <a:solidFill>
                  <a:schemeClr val="accent1"/>
                </a:solidFill>
              </a:rPr>
              <a:t>Lexile</a:t>
            </a:r>
            <a:r>
              <a:rPr lang="en-US" altLang="en-US" sz="4400" b="1" dirty="0">
                <a:solidFill>
                  <a:schemeClr val="accent1"/>
                </a:solidFill>
              </a:rPr>
              <a:t> Measure</a:t>
            </a:r>
          </a:p>
        </p:txBody>
      </p:sp>
      <p:sp>
        <p:nvSpPr>
          <p:cNvPr id="2" name="Rectangle 3"/>
          <p:cNvSpPr>
            <a:spLocks noGrp="1" noChangeArrowheads="1"/>
          </p:cNvSpPr>
          <p:nvPr>
            <p:ph idx="1"/>
          </p:nvPr>
        </p:nvSpPr>
        <p:spPr>
          <a:xfrm>
            <a:off x="228600" y="1459088"/>
            <a:ext cx="8153400" cy="5181600"/>
          </a:xfrm>
        </p:spPr>
        <p:txBody>
          <a:bodyPr/>
          <a:lstStyle/>
          <a:p>
            <a:pPr eaLnBrk="1" hangingPunct="1">
              <a:spcBef>
                <a:spcPts val="0"/>
              </a:spcBef>
              <a:buClr>
                <a:schemeClr val="accent3">
                  <a:lumMod val="50000"/>
                </a:schemeClr>
              </a:buClr>
              <a:defRPr/>
            </a:pPr>
            <a:r>
              <a:rPr lang="en-US" dirty="0" smtClean="0"/>
              <a:t>A </a:t>
            </a:r>
            <a:r>
              <a:rPr lang="en-US" dirty="0" err="1" smtClean="0"/>
              <a:t>Lexile</a:t>
            </a:r>
            <a:r>
              <a:rPr lang="en-US" dirty="0" smtClean="0"/>
              <a:t> is a standard score </a:t>
            </a:r>
          </a:p>
          <a:p>
            <a:pPr indent="4763" eaLnBrk="1" hangingPunct="1">
              <a:spcBef>
                <a:spcPts val="0"/>
              </a:spcBef>
              <a:buClr>
                <a:schemeClr val="accent3">
                  <a:lumMod val="50000"/>
                </a:schemeClr>
              </a:buClr>
              <a:buFont typeface="Arial" charset="0"/>
              <a:buNone/>
              <a:defRPr/>
            </a:pPr>
            <a:r>
              <a:rPr lang="en-US" dirty="0" smtClean="0"/>
              <a:t>developed by </a:t>
            </a:r>
            <a:r>
              <a:rPr lang="en-US" dirty="0" err="1" smtClean="0"/>
              <a:t>MetaMetrics</a:t>
            </a:r>
            <a:endParaRPr lang="en-US" dirty="0" smtClean="0"/>
          </a:p>
          <a:p>
            <a:pPr eaLnBrk="1" hangingPunct="1">
              <a:buClr>
                <a:schemeClr val="accent3">
                  <a:lumMod val="50000"/>
                </a:schemeClr>
              </a:buClr>
              <a:defRPr/>
            </a:pPr>
            <a:r>
              <a:rPr lang="en-US" dirty="0" smtClean="0"/>
              <a:t>Matches a student’s reading ability with difficulty of text material</a:t>
            </a:r>
          </a:p>
          <a:p>
            <a:pPr eaLnBrk="1" hangingPunct="1">
              <a:buClr>
                <a:schemeClr val="accent3">
                  <a:lumMod val="50000"/>
                </a:schemeClr>
              </a:buClr>
              <a:defRPr/>
            </a:pPr>
            <a:r>
              <a:rPr lang="en-US" dirty="0" smtClean="0"/>
              <a:t>Interpreted as the level of book that a student can read with 75% comprehension</a:t>
            </a:r>
          </a:p>
          <a:p>
            <a:pPr eaLnBrk="1" hangingPunct="1">
              <a:buClr>
                <a:schemeClr val="accent3">
                  <a:lumMod val="50000"/>
                </a:schemeClr>
              </a:buClr>
              <a:defRPr/>
            </a:pPr>
            <a:r>
              <a:rPr lang="en-US" dirty="0" smtClean="0"/>
              <a:t>75% comprehension is the level identified by experts as offering the reader a certain amount of comfort and yet still offering a challenge</a:t>
            </a:r>
          </a:p>
          <a:p>
            <a:pPr eaLnBrk="1" hangingPunct="1">
              <a:defRPr/>
            </a:pPr>
            <a:endParaRPr lang="en-US" dirty="0" smtClean="0"/>
          </a:p>
        </p:txBody>
      </p:sp>
      <p:sp>
        <p:nvSpPr>
          <p:cNvPr id="15365" name="Text Box 5"/>
          <p:cNvSpPr txBox="1">
            <a:spLocks noChangeArrowheads="1"/>
          </p:cNvSpPr>
          <p:nvPr/>
        </p:nvSpPr>
        <p:spPr bwMode="auto">
          <a:xfrm>
            <a:off x="6324600" y="1219200"/>
            <a:ext cx="854075" cy="446088"/>
          </a:xfrm>
          <a:prstGeom prst="rect">
            <a:avLst/>
          </a:prstGeom>
          <a:solidFill>
            <a:srgbClr val="FF0000"/>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000"/>
              </a:spcAft>
              <a:buFontTx/>
              <a:buNone/>
            </a:pPr>
            <a:r>
              <a:rPr lang="en-US" altLang="en-US" sz="1100" b="1"/>
              <a:t>Reading Ability</a:t>
            </a:r>
            <a:endParaRPr lang="en-US" altLang="en-US" sz="1800">
              <a:latin typeface="Arial" charset="0"/>
            </a:endParaRPr>
          </a:p>
        </p:txBody>
      </p:sp>
      <p:sp>
        <p:nvSpPr>
          <p:cNvPr id="16390" name="Text Box 6"/>
          <p:cNvSpPr txBox="1">
            <a:spLocks noChangeArrowheads="1"/>
          </p:cNvSpPr>
          <p:nvPr/>
        </p:nvSpPr>
        <p:spPr bwMode="auto">
          <a:xfrm>
            <a:off x="7696200" y="1219200"/>
            <a:ext cx="854075" cy="446088"/>
          </a:xfrm>
          <a:prstGeom prst="rect">
            <a:avLst/>
          </a:prstGeom>
          <a:solidFill>
            <a:schemeClr val="accent5">
              <a:lumMod val="60000"/>
              <a:lumOff val="40000"/>
            </a:schemeClr>
          </a:solidFill>
          <a:ln w="9525">
            <a:solidFill>
              <a:srgbClr val="000000"/>
            </a:solidFill>
            <a:miter lim="800000"/>
            <a:headEnd/>
            <a:tailEnd/>
          </a:ln>
        </p:spPr>
        <p:txBody>
          <a:bodyPr/>
          <a:lstStyle/>
          <a:p>
            <a:pPr algn="ctr">
              <a:spcAft>
                <a:spcPts val="1000"/>
              </a:spcAft>
              <a:defRPr/>
            </a:pPr>
            <a:r>
              <a:rPr lang="en-US" sz="1100" b="1" dirty="0">
                <a:latin typeface="Calibri" pitchFamily="34" charset="0"/>
                <a:cs typeface="Arial" pitchFamily="34" charset="0"/>
              </a:rPr>
              <a:t>Text Complexity</a:t>
            </a:r>
            <a:endParaRPr lang="en-US" dirty="0">
              <a:latin typeface="Arial" pitchFamily="34" charset="0"/>
              <a:cs typeface="Arial" pitchFamily="34" charset="0"/>
            </a:endParaRPr>
          </a:p>
        </p:txBody>
      </p:sp>
    </p:spTree>
    <p:extLst>
      <p:ext uri="{BB962C8B-B14F-4D97-AF65-F5344CB8AC3E}">
        <p14:creationId xmlns:p14="http://schemas.microsoft.com/office/powerpoint/2010/main" val="1735164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7315200" cy="609600"/>
          </a:xfrm>
        </p:spPr>
        <p:txBody>
          <a:bodyPr>
            <a:normAutofit fontScale="90000"/>
          </a:bodyPr>
          <a:lstStyle/>
          <a:p>
            <a:pPr eaLnBrk="1" hangingPunct="1">
              <a:defRPr/>
            </a:pPr>
            <a:r>
              <a:rPr lang="en-US" altLang="en-US" sz="4400" b="1" dirty="0">
                <a:solidFill>
                  <a:schemeClr val="accent1"/>
                </a:solidFill>
              </a:rPr>
              <a:t>The </a:t>
            </a:r>
            <a:r>
              <a:rPr lang="en-US" altLang="en-US" sz="4400" b="1" dirty="0" err="1">
                <a:solidFill>
                  <a:schemeClr val="accent1"/>
                </a:solidFill>
              </a:rPr>
              <a:t>Lexile</a:t>
            </a:r>
            <a:r>
              <a:rPr lang="en-US" altLang="en-US" sz="4400" b="1" dirty="0">
                <a:solidFill>
                  <a:schemeClr val="accent1"/>
                </a:solidFill>
              </a:rPr>
              <a:t> Scale</a:t>
            </a:r>
          </a:p>
        </p:txBody>
      </p:sp>
      <p:sp>
        <p:nvSpPr>
          <p:cNvPr id="21507" name="Rectangle 3"/>
          <p:cNvSpPr>
            <a:spLocks noGrp="1" noChangeArrowheads="1"/>
          </p:cNvSpPr>
          <p:nvPr>
            <p:ph idx="1"/>
          </p:nvPr>
        </p:nvSpPr>
        <p:spPr>
          <a:xfrm>
            <a:off x="228600" y="1600200"/>
            <a:ext cx="8229600" cy="4343400"/>
          </a:xfrm>
        </p:spPr>
        <p:txBody>
          <a:bodyPr/>
          <a:lstStyle/>
          <a:p>
            <a:pPr eaLnBrk="1" hangingPunct="1">
              <a:lnSpc>
                <a:spcPct val="90000"/>
              </a:lnSpc>
              <a:buClr>
                <a:schemeClr val="accent3">
                  <a:lumMod val="75000"/>
                </a:schemeClr>
              </a:buClr>
              <a:defRPr/>
            </a:pPr>
            <a:r>
              <a:rPr lang="en-US" sz="2800" dirty="0" err="1" smtClean="0"/>
              <a:t>Lexiles</a:t>
            </a:r>
            <a:r>
              <a:rPr lang="en-US" sz="2800" dirty="0" smtClean="0"/>
              <a:t> typically range from 200 for beginning readers to 1700 for advanced readers</a:t>
            </a:r>
          </a:p>
          <a:p>
            <a:pPr eaLnBrk="1" hangingPunct="1">
              <a:lnSpc>
                <a:spcPct val="90000"/>
              </a:lnSpc>
              <a:buClr>
                <a:schemeClr val="accent3">
                  <a:lumMod val="75000"/>
                </a:schemeClr>
              </a:buClr>
              <a:defRPr/>
            </a:pPr>
            <a:r>
              <a:rPr lang="en-US" sz="2800" dirty="0" err="1" smtClean="0"/>
              <a:t>Lexile</a:t>
            </a:r>
            <a:r>
              <a:rPr lang="en-US" sz="2800" dirty="0" smtClean="0"/>
              <a:t> text below 200L represents beginning-reading material.  </a:t>
            </a:r>
          </a:p>
          <a:p>
            <a:pPr lvl="1" eaLnBrk="1" hangingPunct="1">
              <a:lnSpc>
                <a:spcPct val="90000"/>
              </a:lnSpc>
              <a:buClr>
                <a:schemeClr val="accent3">
                  <a:lumMod val="75000"/>
                </a:schemeClr>
              </a:buClr>
              <a:buFont typeface="Calibri" panose="020F0502020204030204" pitchFamily="34" charset="0"/>
              <a:buChar char="̶"/>
              <a:defRPr/>
            </a:pPr>
            <a:r>
              <a:rPr lang="en-US" sz="2400" dirty="0" smtClean="0">
                <a:solidFill>
                  <a:schemeClr val="accent5">
                    <a:lumMod val="50000"/>
                  </a:schemeClr>
                </a:solidFill>
              </a:rPr>
              <a:t>A student’s </a:t>
            </a:r>
            <a:r>
              <a:rPr lang="en-US" sz="2400" dirty="0" err="1" smtClean="0">
                <a:solidFill>
                  <a:schemeClr val="accent5">
                    <a:lumMod val="50000"/>
                  </a:schemeClr>
                </a:solidFill>
              </a:rPr>
              <a:t>Lexile</a:t>
            </a:r>
            <a:r>
              <a:rPr lang="en-US" sz="2400" dirty="0" smtClean="0">
                <a:solidFill>
                  <a:schemeClr val="accent5">
                    <a:lumMod val="50000"/>
                  </a:schemeClr>
                </a:solidFill>
              </a:rPr>
              <a:t> score may have a number in the 100s or the code of BR (for Beginning Reader). </a:t>
            </a:r>
          </a:p>
          <a:p>
            <a:pPr eaLnBrk="1" hangingPunct="1">
              <a:lnSpc>
                <a:spcPct val="90000"/>
              </a:lnSpc>
              <a:buClr>
                <a:schemeClr val="accent3">
                  <a:lumMod val="75000"/>
                </a:schemeClr>
              </a:buClr>
              <a:defRPr/>
            </a:pPr>
            <a:r>
              <a:rPr lang="en-US" sz="2800" dirty="0" smtClean="0"/>
              <a:t>Applies to both reader ability and text difficulty</a:t>
            </a:r>
          </a:p>
          <a:p>
            <a:pPr lvl="1" eaLnBrk="1" hangingPunct="1">
              <a:lnSpc>
                <a:spcPct val="90000"/>
              </a:lnSpc>
              <a:buClr>
                <a:schemeClr val="accent3">
                  <a:lumMod val="75000"/>
                </a:schemeClr>
              </a:buClr>
              <a:buFont typeface="Calibri" panose="020F0502020204030204" pitchFamily="34" charset="0"/>
              <a:buChar char="̶"/>
              <a:defRPr/>
            </a:pPr>
            <a:r>
              <a:rPr lang="en-US" sz="2400" dirty="0">
                <a:solidFill>
                  <a:schemeClr val="accent5">
                    <a:lumMod val="50000"/>
                  </a:schemeClr>
                </a:solidFill>
              </a:rPr>
              <a:t>When reader and text measures are the same, the student is expected to read with 75% comprehension</a:t>
            </a:r>
            <a:r>
              <a:rPr lang="en-US" dirty="0" smtClean="0">
                <a:solidFill>
                  <a:schemeClr val="accent5">
                    <a:lumMod val="50000"/>
                  </a:schemeClr>
                </a:solidFill>
              </a:rPr>
              <a:t>.</a:t>
            </a:r>
          </a:p>
          <a:p>
            <a:pPr eaLnBrk="1" hangingPunct="1">
              <a:lnSpc>
                <a:spcPct val="90000"/>
              </a:lnSpc>
              <a:buClr>
                <a:schemeClr val="accent3">
                  <a:lumMod val="75000"/>
                </a:schemeClr>
              </a:buClr>
              <a:defRPr/>
            </a:pPr>
            <a:r>
              <a:rPr lang="en-US" sz="2800" dirty="0" smtClean="0"/>
              <a:t>Can be used to track reading growth over time</a:t>
            </a:r>
          </a:p>
        </p:txBody>
      </p:sp>
      <p:pic>
        <p:nvPicPr>
          <p:cNvPr id="16388" name="Picture 4" descr="MPj0399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644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normAutofit fontScale="90000"/>
          </a:bodyPr>
          <a:lstStyle/>
          <a:p>
            <a:pPr eaLnBrk="1" hangingPunct="1">
              <a:defRPr/>
            </a:pPr>
            <a:r>
              <a:rPr lang="en-US" altLang="en-US" sz="4800" dirty="0" smtClean="0"/>
              <a:t>More About the </a:t>
            </a:r>
            <a:r>
              <a:rPr lang="en-US" altLang="en-US" sz="4900" b="1" dirty="0">
                <a:solidFill>
                  <a:schemeClr val="accent1"/>
                </a:solidFill>
              </a:rPr>
              <a:t>BR</a:t>
            </a:r>
            <a:r>
              <a:rPr lang="en-US" altLang="en-US" sz="4800" dirty="0" smtClean="0"/>
              <a:t> </a:t>
            </a:r>
            <a:r>
              <a:rPr lang="en-US" altLang="en-US" sz="4800" dirty="0" err="1" smtClean="0"/>
              <a:t>Lexile</a:t>
            </a:r>
            <a:r>
              <a:rPr lang="en-US" altLang="en-US" sz="4800" dirty="0" smtClean="0"/>
              <a:t> Code </a:t>
            </a:r>
          </a:p>
        </p:txBody>
      </p:sp>
      <p:sp>
        <p:nvSpPr>
          <p:cNvPr id="16387" name="Rectangle 3"/>
          <p:cNvSpPr>
            <a:spLocks noGrp="1" noChangeArrowheads="1"/>
          </p:cNvSpPr>
          <p:nvPr>
            <p:ph type="body" sz="half" idx="1"/>
          </p:nvPr>
        </p:nvSpPr>
        <p:spPr>
          <a:xfrm>
            <a:off x="381000" y="1752600"/>
            <a:ext cx="4343400" cy="3276600"/>
          </a:xfrm>
        </p:spPr>
        <p:txBody>
          <a:bodyPr>
            <a:normAutofit fontScale="92500"/>
          </a:bodyPr>
          <a:lstStyle/>
          <a:p>
            <a:pPr marL="274320" indent="-274320" eaLnBrk="1" fontAlgn="auto" hangingPunct="1">
              <a:spcAft>
                <a:spcPts val="0"/>
              </a:spcAft>
              <a:buClr>
                <a:schemeClr val="accent3"/>
              </a:buClr>
              <a:buFontTx/>
              <a:buNone/>
              <a:defRPr/>
            </a:pPr>
            <a:r>
              <a:rPr lang="en-US" sz="2400" dirty="0" smtClean="0"/>
              <a:t>	BR is used for any text or student ability that has a </a:t>
            </a:r>
            <a:r>
              <a:rPr lang="en-US" sz="2400" dirty="0" err="1" smtClean="0"/>
              <a:t>Lexile</a:t>
            </a:r>
            <a:r>
              <a:rPr lang="en-US" sz="2400" dirty="0" smtClean="0"/>
              <a:t> measure of zero or below. Some students, particularly at the lower grades, have CRCT or CRCT-M scores that generate a BR </a:t>
            </a:r>
            <a:r>
              <a:rPr lang="en-US" sz="2400" dirty="0" err="1" smtClean="0"/>
              <a:t>Lexile</a:t>
            </a:r>
            <a:r>
              <a:rPr lang="en-US" sz="2400" dirty="0" smtClean="0"/>
              <a:t> score (BR means beginner reader) or a score less than 200L. </a:t>
            </a:r>
          </a:p>
          <a:p>
            <a:pPr marL="274320" indent="-274320" eaLnBrk="1" fontAlgn="auto" hangingPunct="1">
              <a:spcAft>
                <a:spcPts val="0"/>
              </a:spcAft>
              <a:buClr>
                <a:schemeClr val="accent3"/>
              </a:buClr>
              <a:buFontTx/>
              <a:buNone/>
              <a:defRPr/>
            </a:pPr>
            <a:endParaRPr lang="en-US" sz="2400" dirty="0" smtClean="0"/>
          </a:p>
        </p:txBody>
      </p:sp>
      <p:graphicFrame>
        <p:nvGraphicFramePr>
          <p:cNvPr id="145512" name="Group 104"/>
          <p:cNvGraphicFramePr>
            <a:graphicFrameLocks noGrp="1"/>
          </p:cNvGraphicFramePr>
          <p:nvPr>
            <p:ph sz="quarter" idx="2"/>
          </p:nvPr>
        </p:nvGraphicFramePr>
        <p:xfrm>
          <a:off x="4800600" y="1447800"/>
          <a:ext cx="4191000" cy="2185988"/>
        </p:xfrm>
        <a:graphic>
          <a:graphicData uri="http://schemas.openxmlformats.org/drawingml/2006/table">
            <a:tbl>
              <a:tblPr/>
              <a:tblGrid>
                <a:gridCol w="843472"/>
                <a:gridCol w="1742955"/>
                <a:gridCol w="994973"/>
                <a:gridCol w="609600"/>
              </a:tblGrid>
              <a:tr h="54610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ISBN</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Title</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Author</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Lexile</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r>
              <a:tr h="5476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0152020632</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"Fire, Fire!" Said Mrs. McGuire</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Martin Jr., Bill</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BR</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5461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0813620082</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"POP" Pops the Popcorn</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Egan, Bob</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BR</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lumMod val="20000"/>
                        <a:lumOff val="80000"/>
                      </a:schemeClr>
                    </a:solidFill>
                  </a:tcPr>
                </a:tc>
              </a:tr>
              <a:tr h="5461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0478126123</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"Who Took the Cake?"</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Medina, Eduardo</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BR</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45527" name="Group 119"/>
          <p:cNvGraphicFramePr>
            <a:graphicFrameLocks noGrp="1"/>
          </p:cNvGraphicFramePr>
          <p:nvPr>
            <p:ph sz="quarter" idx="3"/>
          </p:nvPr>
        </p:nvGraphicFramePr>
        <p:xfrm>
          <a:off x="4800600" y="3962400"/>
          <a:ext cx="4191001" cy="2187576"/>
        </p:xfrm>
        <a:graphic>
          <a:graphicData uri="http://schemas.openxmlformats.org/drawingml/2006/table">
            <a:tbl>
              <a:tblPr/>
              <a:tblGrid>
                <a:gridCol w="911016"/>
                <a:gridCol w="1576567"/>
                <a:gridCol w="1070814"/>
                <a:gridCol w="632604"/>
              </a:tblGrid>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ISBN</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Title</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Author</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Lexile</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r>
              <a:tr h="436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0478204418</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"Happy Birthday, Estela!"</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Bingley, Anne M.</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70L</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047820454X</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"Smile!" said Dad</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Jane Buxton</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20L</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FEFEF"/>
                    </a:solidFill>
                  </a:tcPr>
                </a:tc>
              </a:tr>
              <a:tr h="436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0679886893</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6 Sticks</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Coxe, Molly</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120L</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051622879X</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A Lunch With Punch</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Kittinger, Jo S.</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80L</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355953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81000"/>
            <a:ext cx="8229600" cy="685800"/>
          </a:xfrm>
        </p:spPr>
        <p:txBody>
          <a:bodyPr>
            <a:noAutofit/>
          </a:bodyPr>
          <a:lstStyle/>
          <a:p>
            <a:pPr eaLnBrk="1" hangingPunct="1">
              <a:defRPr/>
            </a:pPr>
            <a:r>
              <a:rPr lang="en-US" altLang="en-US" sz="4000" b="1" dirty="0">
                <a:solidFill>
                  <a:schemeClr val="accent1"/>
                </a:solidFill>
              </a:rPr>
              <a:t>How are </a:t>
            </a:r>
            <a:r>
              <a:rPr lang="en-US" altLang="en-US" sz="4000" b="1" dirty="0" err="1">
                <a:solidFill>
                  <a:schemeClr val="accent1"/>
                </a:solidFill>
              </a:rPr>
              <a:t>Lexiles</a:t>
            </a:r>
            <a:r>
              <a:rPr lang="en-US" altLang="en-US" sz="4000" b="1" dirty="0">
                <a:solidFill>
                  <a:schemeClr val="accent1"/>
                </a:solidFill>
              </a:rPr>
              <a:t> calculated? </a:t>
            </a:r>
          </a:p>
        </p:txBody>
      </p:sp>
      <p:sp>
        <p:nvSpPr>
          <p:cNvPr id="19459" name="Rectangle 3"/>
          <p:cNvSpPr>
            <a:spLocks noGrp="1" noChangeArrowheads="1"/>
          </p:cNvSpPr>
          <p:nvPr>
            <p:ph idx="1"/>
          </p:nvPr>
        </p:nvSpPr>
        <p:spPr>
          <a:xfrm>
            <a:off x="762000" y="1905000"/>
            <a:ext cx="7924800" cy="4525963"/>
          </a:xfrm>
        </p:spPr>
        <p:txBody>
          <a:bodyPr/>
          <a:lstStyle/>
          <a:p>
            <a:pPr eaLnBrk="1" hangingPunct="1">
              <a:buClr>
                <a:schemeClr val="accent3">
                  <a:lumMod val="50000"/>
                </a:schemeClr>
              </a:buClr>
              <a:defRPr/>
            </a:pPr>
            <a:r>
              <a:rPr lang="en-US" dirty="0" smtClean="0"/>
              <a:t>Semantic Difficulty </a:t>
            </a:r>
          </a:p>
          <a:p>
            <a:pPr lvl="1" eaLnBrk="1" hangingPunct="1">
              <a:buClr>
                <a:schemeClr val="accent3">
                  <a:lumMod val="50000"/>
                </a:schemeClr>
              </a:buClr>
              <a:defRPr/>
            </a:pPr>
            <a:r>
              <a:rPr lang="en-US" dirty="0" smtClean="0">
                <a:solidFill>
                  <a:schemeClr val="accent5">
                    <a:lumMod val="50000"/>
                  </a:schemeClr>
                </a:solidFill>
              </a:rPr>
              <a:t>Word Frequency</a:t>
            </a:r>
          </a:p>
          <a:p>
            <a:pPr lvl="1" eaLnBrk="1" hangingPunct="1">
              <a:buClr>
                <a:schemeClr val="accent3">
                  <a:lumMod val="50000"/>
                </a:schemeClr>
              </a:buClr>
              <a:defRPr/>
            </a:pPr>
            <a:endParaRPr lang="en-US" dirty="0" smtClean="0"/>
          </a:p>
          <a:p>
            <a:pPr eaLnBrk="1" hangingPunct="1">
              <a:buClr>
                <a:schemeClr val="accent3">
                  <a:lumMod val="50000"/>
                </a:schemeClr>
              </a:buClr>
              <a:defRPr/>
            </a:pPr>
            <a:r>
              <a:rPr lang="en-US" dirty="0" smtClean="0"/>
              <a:t>Syntactic Complexity</a:t>
            </a:r>
          </a:p>
          <a:p>
            <a:pPr lvl="1" eaLnBrk="1" hangingPunct="1">
              <a:buClr>
                <a:schemeClr val="accent3">
                  <a:lumMod val="50000"/>
                </a:schemeClr>
              </a:buClr>
              <a:defRPr/>
            </a:pPr>
            <a:r>
              <a:rPr lang="en-US" dirty="0" smtClean="0">
                <a:solidFill>
                  <a:schemeClr val="accent5">
                    <a:lumMod val="50000"/>
                  </a:schemeClr>
                </a:solidFill>
              </a:rPr>
              <a:t>Sentence Length</a:t>
            </a:r>
          </a:p>
        </p:txBody>
      </p:sp>
    </p:spTree>
    <p:extLst>
      <p:ext uri="{BB962C8B-B14F-4D97-AF65-F5344CB8AC3E}">
        <p14:creationId xmlns:p14="http://schemas.microsoft.com/office/powerpoint/2010/main" val="259378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990600"/>
          </a:xfrm>
        </p:spPr>
        <p:txBody>
          <a:bodyPr>
            <a:normAutofit fontScale="90000"/>
          </a:bodyPr>
          <a:lstStyle/>
          <a:p>
            <a:pPr eaLnBrk="1" fontAlgn="auto" hangingPunct="1">
              <a:spcAft>
                <a:spcPts val="0"/>
              </a:spcAft>
              <a:defRPr/>
            </a:pPr>
            <a:r>
              <a:rPr lang="en-US" sz="4000" b="1" dirty="0">
                <a:solidFill>
                  <a:schemeClr val="accent1"/>
                </a:solidFill>
              </a:rPr>
              <a:t>Accessing the Find A Book Tool</a:t>
            </a:r>
            <a:r>
              <a:rPr lang="en-US" sz="4000" dirty="0" smtClean="0">
                <a:solidFill>
                  <a:schemeClr val="accent6">
                    <a:lumMod val="75000"/>
                  </a:schemeClr>
                </a:solidFill>
              </a:rPr>
              <a:t/>
            </a:r>
            <a:br>
              <a:rPr lang="en-US" sz="4000" dirty="0" smtClean="0">
                <a:solidFill>
                  <a:schemeClr val="accent6">
                    <a:lumMod val="75000"/>
                  </a:schemeClr>
                </a:solidFill>
              </a:rPr>
            </a:br>
            <a:r>
              <a:rPr lang="en-US" sz="2700" dirty="0" smtClean="0">
                <a:solidFill>
                  <a:srgbClr val="C00000"/>
                </a:solidFill>
                <a:latin typeface="+mn-lt"/>
                <a:ea typeface="+mn-ea"/>
                <a:cs typeface="+mn-cs"/>
                <a:hlinkClick r:id="rId3"/>
              </a:rPr>
              <a:t>http://lexile.com/fab/GA</a:t>
            </a:r>
            <a:endParaRPr lang="en-US" sz="2700" dirty="0" smtClean="0">
              <a:solidFill>
                <a:srgbClr val="C00000"/>
              </a:solidFill>
              <a:latin typeface="+mn-lt"/>
              <a:ea typeface="+mn-ea"/>
              <a:cs typeface="+mn-cs"/>
              <a:hlinkClick r:id="rId4"/>
            </a:endParaRPr>
          </a:p>
        </p:txBody>
      </p:sp>
      <p:pic>
        <p:nvPicPr>
          <p:cNvPr id="19459" name="Content Placeholder 4"/>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56177" t="22105" r="6827" b="6496"/>
          <a:stretch/>
        </p:blipFill>
        <p:spPr>
          <a:xfrm>
            <a:off x="1143000" y="1600200"/>
            <a:ext cx="6477000" cy="4998522"/>
          </a:xfrm>
          <a:noFill/>
        </p:spPr>
      </p:pic>
    </p:spTree>
    <p:extLst>
      <p:ext uri="{BB962C8B-B14F-4D97-AF65-F5344CB8AC3E}">
        <p14:creationId xmlns:p14="http://schemas.microsoft.com/office/powerpoint/2010/main" val="222542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28600"/>
            <a:ext cx="9144000" cy="838200"/>
          </a:xfrm>
        </p:spPr>
        <p:txBody>
          <a:bodyPr>
            <a:noAutofit/>
          </a:bodyPr>
          <a:lstStyle/>
          <a:p>
            <a:pPr eaLnBrk="1" hangingPunct="1">
              <a:defRPr/>
            </a:pPr>
            <a:r>
              <a:rPr lang="en-US" altLang="en-US" sz="2800" b="1" dirty="0">
                <a:solidFill>
                  <a:schemeClr val="accent1"/>
                </a:solidFill>
              </a:rPr>
              <a:t>What if a book or document isn’t in the </a:t>
            </a:r>
            <a:r>
              <a:rPr lang="en-US" altLang="en-US" sz="2800" b="1" dirty="0" err="1">
                <a:solidFill>
                  <a:schemeClr val="accent1"/>
                </a:solidFill>
              </a:rPr>
              <a:t>Lexile</a:t>
            </a:r>
            <a:r>
              <a:rPr lang="en-US" altLang="en-US" sz="2800" b="1" dirty="0">
                <a:solidFill>
                  <a:schemeClr val="accent1"/>
                </a:solidFill>
              </a:rPr>
              <a:t> database?</a:t>
            </a:r>
          </a:p>
        </p:txBody>
      </p:sp>
      <p:sp>
        <p:nvSpPr>
          <p:cNvPr id="21507" name="Content Placeholder 2"/>
          <p:cNvSpPr>
            <a:spLocks noGrp="1"/>
          </p:cNvSpPr>
          <p:nvPr>
            <p:ph idx="1"/>
          </p:nvPr>
        </p:nvSpPr>
        <p:spPr>
          <a:xfrm>
            <a:off x="457200" y="1295400"/>
            <a:ext cx="8458200" cy="4830763"/>
          </a:xfrm>
        </p:spPr>
        <p:txBody>
          <a:bodyPr>
            <a:normAutofit lnSpcReduction="10000"/>
          </a:bodyPr>
          <a:lstStyle/>
          <a:p>
            <a:pPr eaLnBrk="1" hangingPunct="1">
              <a:buClr>
                <a:schemeClr val="accent3">
                  <a:lumMod val="50000"/>
                </a:schemeClr>
              </a:buClr>
              <a:defRPr/>
            </a:pPr>
            <a:r>
              <a:rPr lang="en-US" sz="2800" dirty="0" smtClean="0"/>
              <a:t>Use the </a:t>
            </a:r>
            <a:r>
              <a:rPr lang="en-US" sz="2800" dirty="0" err="1" smtClean="0"/>
              <a:t>Lexile</a:t>
            </a:r>
            <a:r>
              <a:rPr lang="en-US" sz="2800" dirty="0" smtClean="0"/>
              <a:t> Analyzer – it’s free, but you must register.</a:t>
            </a:r>
          </a:p>
          <a:p>
            <a:pPr eaLnBrk="1" hangingPunct="1">
              <a:buClr>
                <a:schemeClr val="accent3">
                  <a:lumMod val="50000"/>
                </a:schemeClr>
              </a:buClr>
              <a:defRPr/>
            </a:pPr>
            <a:r>
              <a:rPr lang="en-US" sz="2800" dirty="0" smtClean="0"/>
              <a:t>Create a text document (file extension is  .txt) with multiple 175-word slices from the book or document.</a:t>
            </a:r>
          </a:p>
          <a:p>
            <a:pPr eaLnBrk="1" hangingPunct="1">
              <a:buClr>
                <a:schemeClr val="accent3">
                  <a:lumMod val="50000"/>
                </a:schemeClr>
              </a:buClr>
              <a:defRPr/>
            </a:pPr>
            <a:r>
              <a:rPr lang="en-US" sz="2800" dirty="0" smtClean="0"/>
              <a:t>Submit via the </a:t>
            </a:r>
            <a:r>
              <a:rPr lang="en-US" sz="2800" dirty="0" err="1" smtClean="0"/>
              <a:t>Lexile</a:t>
            </a:r>
            <a:r>
              <a:rPr lang="en-US" sz="2800" dirty="0" smtClean="0"/>
              <a:t> Analyzer.</a:t>
            </a:r>
          </a:p>
          <a:p>
            <a:pPr lvl="1" eaLnBrk="1" hangingPunct="1">
              <a:buClr>
                <a:schemeClr val="accent3">
                  <a:lumMod val="50000"/>
                </a:schemeClr>
              </a:buClr>
              <a:buFont typeface="Arial" charset="0"/>
              <a:buNone/>
              <a:defRPr/>
            </a:pPr>
            <a:r>
              <a:rPr lang="en-US" sz="2400" dirty="0" smtClean="0">
                <a:hlinkClick r:id="rId2"/>
              </a:rPr>
              <a:t>http://lexile.com/analyzer/</a:t>
            </a:r>
            <a:endParaRPr lang="en-US" sz="2400" dirty="0" smtClean="0"/>
          </a:p>
          <a:p>
            <a:pPr eaLnBrk="1" hangingPunct="1">
              <a:buClr>
                <a:schemeClr val="accent3">
                  <a:lumMod val="50000"/>
                </a:schemeClr>
              </a:buClr>
              <a:defRPr/>
            </a:pPr>
            <a:r>
              <a:rPr lang="en-US" sz="2800" dirty="0" smtClean="0"/>
              <a:t>Also can approximate the </a:t>
            </a:r>
            <a:r>
              <a:rPr lang="en-US" sz="2800" dirty="0" err="1" smtClean="0"/>
              <a:t>Lexile</a:t>
            </a:r>
            <a:r>
              <a:rPr lang="en-US" sz="2800" dirty="0" smtClean="0"/>
              <a:t> by seeing other books by the same author or in same series.  At least a good place to begin with to determine if book is close to a student’s </a:t>
            </a:r>
            <a:r>
              <a:rPr lang="en-US" sz="2800" dirty="0" err="1" smtClean="0"/>
              <a:t>Lexile</a:t>
            </a:r>
            <a:r>
              <a:rPr lang="en-US" sz="2800" dirty="0" smtClean="0"/>
              <a:t> range.</a:t>
            </a:r>
          </a:p>
        </p:txBody>
      </p:sp>
      <p:pic>
        <p:nvPicPr>
          <p:cNvPr id="20484" name="Picture 6" descr="MMj035477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13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26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762000"/>
          </a:xfrm>
        </p:spPr>
        <p:txBody>
          <a:bodyPr>
            <a:normAutofit/>
          </a:bodyPr>
          <a:lstStyle/>
          <a:p>
            <a:pPr eaLnBrk="1" hangingPunct="1">
              <a:defRPr/>
            </a:pPr>
            <a:r>
              <a:rPr lang="en-US" altLang="en-US" sz="3600" b="1" dirty="0" err="1">
                <a:solidFill>
                  <a:schemeClr val="accent1"/>
                </a:solidFill>
              </a:rPr>
              <a:t>Lexile</a:t>
            </a:r>
            <a:r>
              <a:rPr lang="en-US" altLang="en-US" sz="3600" b="1" dirty="0">
                <a:solidFill>
                  <a:schemeClr val="accent1"/>
                </a:solidFill>
              </a:rPr>
              <a:t> Analyzer</a:t>
            </a:r>
          </a:p>
        </p:txBody>
      </p:sp>
      <p:pic>
        <p:nvPicPr>
          <p:cNvPr id="113666" name="Picture 2"/>
          <p:cNvPicPr>
            <a:picLocks noGrp="1" noChangeAspect="1" noChangeArrowheads="1"/>
          </p:cNvPicPr>
          <p:nvPr>
            <p:ph idx="1"/>
          </p:nvPr>
        </p:nvPicPr>
        <p:blipFill>
          <a:blip r:embed="rId2"/>
          <a:srcRect/>
          <a:stretch>
            <a:fillRect/>
          </a:stretch>
        </p:blipFill>
        <p:spPr>
          <a:xfrm>
            <a:off x="533400" y="1905000"/>
            <a:ext cx="1712913" cy="2312988"/>
          </a:xfrm>
          <a:ln>
            <a:solidFill>
              <a:schemeClr val="tx2">
                <a:lumMod val="60000"/>
                <a:lumOff val="40000"/>
              </a:schemeClr>
            </a:solidFill>
          </a:ln>
        </p:spPr>
      </p:pic>
      <p:pic>
        <p:nvPicPr>
          <p:cNvPr id="113667" name="Picture 3"/>
          <p:cNvPicPr>
            <a:picLocks noChangeAspect="1" noChangeArrowheads="1"/>
          </p:cNvPicPr>
          <p:nvPr/>
        </p:nvPicPr>
        <p:blipFill>
          <a:blip r:embed="rId3"/>
          <a:srcRect/>
          <a:stretch>
            <a:fillRect/>
          </a:stretch>
        </p:blipFill>
        <p:spPr bwMode="auto">
          <a:xfrm>
            <a:off x="211558" y="4791130"/>
            <a:ext cx="2569742" cy="1155645"/>
          </a:xfrm>
          <a:prstGeom prst="rect">
            <a:avLst/>
          </a:prstGeom>
          <a:noFill/>
          <a:ln w="9525">
            <a:solidFill>
              <a:schemeClr val="bg2">
                <a:lumMod val="75000"/>
              </a:schemeClr>
            </a:solidFill>
            <a:miter lim="800000"/>
            <a:headEnd/>
            <a:tailEnd/>
          </a:ln>
          <a:effectLst/>
        </p:spPr>
      </p:pic>
      <p:cxnSp>
        <p:nvCxnSpPr>
          <p:cNvPr id="12" name="Straight Arrow Connector 11"/>
          <p:cNvCxnSpPr/>
          <p:nvPr/>
        </p:nvCxnSpPr>
        <p:spPr>
          <a:xfrm>
            <a:off x="2286000" y="2665412"/>
            <a:ext cx="9906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510" name="TextBox 12"/>
          <p:cNvSpPr txBox="1">
            <a:spLocks noChangeArrowheads="1"/>
          </p:cNvSpPr>
          <p:nvPr/>
        </p:nvSpPr>
        <p:spPr bwMode="auto">
          <a:xfrm>
            <a:off x="762000" y="1524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Txt file</a:t>
            </a:r>
          </a:p>
        </p:txBody>
      </p:sp>
      <p:sp>
        <p:nvSpPr>
          <p:cNvPr id="21511" name="TextBox 13"/>
          <p:cNvSpPr txBox="1">
            <a:spLocks noChangeArrowheads="1"/>
          </p:cNvSpPr>
          <p:nvPr/>
        </p:nvSpPr>
        <p:spPr bwMode="auto">
          <a:xfrm>
            <a:off x="4876800" y="1371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Lexile Analyzer</a:t>
            </a:r>
          </a:p>
        </p:txBody>
      </p:sp>
      <p:cxnSp>
        <p:nvCxnSpPr>
          <p:cNvPr id="15" name="Straight Arrow Connector 14"/>
          <p:cNvCxnSpPr/>
          <p:nvPr/>
        </p:nvCxnSpPr>
        <p:spPr>
          <a:xfrm flipH="1">
            <a:off x="2514600" y="5105400"/>
            <a:ext cx="762000" cy="3810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513" name="TextBox 19"/>
          <p:cNvSpPr txBox="1">
            <a:spLocks noChangeArrowheads="1"/>
          </p:cNvSpPr>
          <p:nvPr/>
        </p:nvSpPr>
        <p:spPr bwMode="auto">
          <a:xfrm>
            <a:off x="609600" y="4421242"/>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Result</a:t>
            </a:r>
          </a:p>
        </p:txBody>
      </p:sp>
      <p:pic>
        <p:nvPicPr>
          <p:cNvPr id="21514"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05" t="3504" r="8022" b="7401"/>
          <a:stretch/>
        </p:blipFill>
        <p:spPr bwMode="auto">
          <a:xfrm>
            <a:off x="3425042" y="1741487"/>
            <a:ext cx="537965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6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533400"/>
          </a:xfrm>
        </p:spPr>
        <p:txBody>
          <a:bodyPr>
            <a:noAutofit/>
          </a:bodyPr>
          <a:lstStyle/>
          <a:p>
            <a:pPr eaLnBrk="1" hangingPunct="1">
              <a:defRPr/>
            </a:pPr>
            <a:r>
              <a:rPr lang="en-US" altLang="en-US" sz="3600" b="1" dirty="0">
                <a:solidFill>
                  <a:schemeClr val="accent1"/>
                </a:solidFill>
              </a:rPr>
              <a:t>Alternate Method </a:t>
            </a:r>
          </a:p>
        </p:txBody>
      </p:sp>
      <p:sp>
        <p:nvSpPr>
          <p:cNvPr id="22531" name="Content Placeholder 2"/>
          <p:cNvSpPr>
            <a:spLocks noGrp="1"/>
          </p:cNvSpPr>
          <p:nvPr>
            <p:ph idx="1"/>
          </p:nvPr>
        </p:nvSpPr>
        <p:spPr>
          <a:xfrm>
            <a:off x="457200" y="1447800"/>
            <a:ext cx="8534400" cy="4343400"/>
          </a:xfrm>
        </p:spPr>
        <p:txBody>
          <a:bodyPr/>
          <a:lstStyle/>
          <a:p>
            <a:pPr eaLnBrk="1" hangingPunct="1"/>
            <a:r>
              <a:rPr lang="en-US" altLang="en-US" sz="2400" dirty="0" smtClean="0"/>
              <a:t>The book </a:t>
            </a:r>
            <a:r>
              <a:rPr lang="en-US" altLang="en-US" sz="2400" i="1" dirty="0" smtClean="0"/>
              <a:t>Betsy’s Busy Summer </a:t>
            </a:r>
            <a:r>
              <a:rPr lang="en-US" altLang="en-US" sz="2400" dirty="0" smtClean="0"/>
              <a:t>is</a:t>
            </a:r>
            <a:r>
              <a:rPr lang="en-US" altLang="en-US" sz="2400" i="1" dirty="0" smtClean="0"/>
              <a:t> </a:t>
            </a:r>
            <a:r>
              <a:rPr lang="en-US" altLang="en-US" sz="2400" dirty="0" smtClean="0"/>
              <a:t>not in </a:t>
            </a:r>
            <a:r>
              <a:rPr lang="en-US" altLang="en-US" sz="2400" dirty="0" err="1" smtClean="0"/>
              <a:t>Lexile</a:t>
            </a:r>
            <a:r>
              <a:rPr lang="en-US" altLang="en-US" sz="2400" dirty="0" smtClean="0"/>
              <a:t> database.</a:t>
            </a:r>
          </a:p>
          <a:p>
            <a:pPr eaLnBrk="1" hangingPunct="1"/>
            <a:r>
              <a:rPr lang="en-US" altLang="en-US" sz="2400" dirty="0" smtClean="0"/>
              <a:t>Other books by Carolyn Haywood are:</a:t>
            </a:r>
          </a:p>
          <a:p>
            <a:pPr lvl="1" eaLnBrk="1" hangingPunct="1">
              <a:buClr>
                <a:schemeClr val="accent5">
                  <a:lumMod val="50000"/>
                </a:schemeClr>
              </a:buClr>
            </a:pPr>
            <a:r>
              <a:rPr lang="en-US" altLang="en-US" sz="2000" i="1" dirty="0" smtClean="0">
                <a:solidFill>
                  <a:schemeClr val="accent5">
                    <a:lumMod val="50000"/>
                  </a:schemeClr>
                </a:solidFill>
              </a:rPr>
              <a:t>B is for Betsy </a:t>
            </a:r>
            <a:r>
              <a:rPr lang="en-US" altLang="en-US" sz="2000" dirty="0" smtClean="0">
                <a:solidFill>
                  <a:schemeClr val="accent5">
                    <a:lumMod val="50000"/>
                  </a:schemeClr>
                </a:solidFill>
              </a:rPr>
              <a:t>– 660L</a:t>
            </a:r>
          </a:p>
          <a:p>
            <a:pPr lvl="1" eaLnBrk="1" hangingPunct="1">
              <a:buClr>
                <a:schemeClr val="accent5">
                  <a:lumMod val="50000"/>
                </a:schemeClr>
              </a:buClr>
            </a:pPr>
            <a:r>
              <a:rPr lang="en-US" altLang="en-US" sz="2000" i="1" dirty="0" smtClean="0">
                <a:solidFill>
                  <a:schemeClr val="accent5">
                    <a:lumMod val="50000"/>
                  </a:schemeClr>
                </a:solidFill>
              </a:rPr>
              <a:t>Back to School with Betsy </a:t>
            </a:r>
            <a:r>
              <a:rPr lang="en-US" altLang="en-US" sz="2000" dirty="0" smtClean="0">
                <a:solidFill>
                  <a:schemeClr val="accent5">
                    <a:lumMod val="50000"/>
                  </a:schemeClr>
                </a:solidFill>
              </a:rPr>
              <a:t>– 570L</a:t>
            </a:r>
          </a:p>
          <a:p>
            <a:pPr lvl="1" eaLnBrk="1" hangingPunct="1">
              <a:buClr>
                <a:schemeClr val="accent5">
                  <a:lumMod val="50000"/>
                </a:schemeClr>
              </a:buClr>
            </a:pPr>
            <a:r>
              <a:rPr lang="en-US" altLang="en-US" sz="2000" i="1" dirty="0" smtClean="0">
                <a:solidFill>
                  <a:schemeClr val="accent5">
                    <a:lumMod val="50000"/>
                  </a:schemeClr>
                </a:solidFill>
              </a:rPr>
              <a:t>Betsy and the Boys </a:t>
            </a:r>
            <a:r>
              <a:rPr lang="en-US" altLang="en-US" sz="2000" dirty="0" smtClean="0">
                <a:solidFill>
                  <a:schemeClr val="accent5">
                    <a:lumMod val="50000"/>
                  </a:schemeClr>
                </a:solidFill>
              </a:rPr>
              <a:t>– 560L</a:t>
            </a:r>
          </a:p>
          <a:p>
            <a:pPr eaLnBrk="1" hangingPunct="1"/>
            <a:r>
              <a:rPr lang="en-US" altLang="en-US" sz="2400" dirty="0" smtClean="0"/>
              <a:t>If book is in same series, then book is most likely somewhere in this range.</a:t>
            </a:r>
          </a:p>
          <a:p>
            <a:pPr eaLnBrk="1" hangingPunct="1"/>
            <a:r>
              <a:rPr lang="en-US" altLang="en-US" sz="2400" dirty="0" smtClean="0"/>
              <a:t>Also see what other “leveling” might be done for the author or series.  The reading level for many “Betsy” books is 9 to 12-year-olds; this translates roughly into 3</a:t>
            </a:r>
            <a:r>
              <a:rPr lang="en-US" altLang="en-US" sz="2400" baseline="30000" dirty="0" smtClean="0"/>
              <a:t>rd</a:t>
            </a:r>
            <a:r>
              <a:rPr lang="en-US" altLang="en-US" sz="2400" dirty="0" smtClean="0"/>
              <a:t> to 5</a:t>
            </a:r>
            <a:r>
              <a:rPr lang="en-US" altLang="en-US" sz="2400" baseline="30000" dirty="0" smtClean="0"/>
              <a:t>th</a:t>
            </a:r>
            <a:r>
              <a:rPr lang="en-US" altLang="en-US" sz="2400" dirty="0" smtClean="0"/>
              <a:t> grade or about 500L to 950L. </a:t>
            </a:r>
          </a:p>
          <a:p>
            <a:pPr eaLnBrk="1" hangingPunct="1"/>
            <a:endParaRPr lang="en-US" altLang="en-US" sz="2400" dirty="0" smtClean="0"/>
          </a:p>
          <a:p>
            <a:pPr eaLnBrk="1" hangingPunct="1">
              <a:buFont typeface="Wingdings 2" pitchFamily="18" charset="2"/>
              <a:buNone/>
            </a:pPr>
            <a:endParaRPr lang="en-US" altLang="en-US" sz="2400" dirty="0" smtClean="0"/>
          </a:p>
        </p:txBody>
      </p:sp>
    </p:spTree>
    <p:extLst>
      <p:ext uri="{BB962C8B-B14F-4D97-AF65-F5344CB8AC3E}">
        <p14:creationId xmlns:p14="http://schemas.microsoft.com/office/powerpoint/2010/main" val="2362307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734152" y="293688"/>
            <a:ext cx="5867400" cy="4343400"/>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5" name="Rectangle 2"/>
          <p:cNvSpPr>
            <a:spLocks noGrp="1" noChangeArrowheads="1"/>
          </p:cNvSpPr>
          <p:nvPr>
            <p:ph type="title"/>
          </p:nvPr>
        </p:nvSpPr>
        <p:spPr>
          <a:xfrm>
            <a:off x="2133600" y="1521560"/>
            <a:ext cx="4114800" cy="1589088"/>
          </a:xfrm>
        </p:spPr>
        <p:txBody>
          <a:bodyPr>
            <a:noAutofit/>
          </a:bodyPr>
          <a:lstStyle/>
          <a:p>
            <a:pPr eaLnBrk="1" hangingPunct="1">
              <a:defRPr/>
            </a:pPr>
            <a:r>
              <a:rPr lang="en-US" altLang="en-US" sz="3600" b="1" dirty="0">
                <a:solidFill>
                  <a:schemeClr val="accent1"/>
                </a:solidFill>
              </a:rPr>
              <a:t>Making Connections  Using </a:t>
            </a:r>
            <a:r>
              <a:rPr lang="en-US" altLang="en-US" sz="3600" b="1" dirty="0" err="1">
                <a:solidFill>
                  <a:schemeClr val="accent1"/>
                </a:solidFill>
              </a:rPr>
              <a:t>Lexiles</a:t>
            </a:r>
            <a:endParaRPr lang="en-US" altLang="en-US" sz="3600" b="1" dirty="0">
              <a:solidFill>
                <a:schemeClr val="accent1"/>
              </a:solidFill>
            </a:endParaRPr>
          </a:p>
        </p:txBody>
      </p:sp>
      <p:sp>
        <p:nvSpPr>
          <p:cNvPr id="31748" name="Rectangle 3"/>
          <p:cNvSpPr>
            <a:spLocks noGrp="1" noChangeArrowheads="1"/>
          </p:cNvSpPr>
          <p:nvPr>
            <p:ph idx="1"/>
          </p:nvPr>
        </p:nvSpPr>
        <p:spPr>
          <a:xfrm>
            <a:off x="381000" y="5562600"/>
            <a:ext cx="8610600" cy="563563"/>
          </a:xfrm>
        </p:spPr>
        <p:txBody>
          <a:bodyPr>
            <a:normAutofit fontScale="47500" lnSpcReduction="20000"/>
          </a:bodyPr>
          <a:lstStyle/>
          <a:p>
            <a:pPr marL="274320" indent="-274320" eaLnBrk="1" fontAlgn="auto" hangingPunct="1">
              <a:spcAft>
                <a:spcPts val="0"/>
              </a:spcAft>
              <a:buClr>
                <a:schemeClr val="accent3"/>
              </a:buClr>
              <a:buFontTx/>
              <a:buNone/>
              <a:defRPr/>
            </a:pPr>
            <a:r>
              <a:rPr lang="en-US" sz="2400" i="1" dirty="0" smtClean="0"/>
              <a:t>    </a:t>
            </a:r>
            <a:r>
              <a:rPr lang="en-US" sz="2400" b="1" i="1" dirty="0" smtClean="0">
                <a:solidFill>
                  <a:schemeClr val="accent3">
                    <a:lumMod val="75000"/>
                  </a:schemeClr>
                </a:solidFill>
              </a:rPr>
              <a:t>The </a:t>
            </a:r>
            <a:r>
              <a:rPr lang="en-US" sz="2400" b="1" i="1" dirty="0" err="1" smtClean="0">
                <a:solidFill>
                  <a:schemeClr val="accent3">
                    <a:lumMod val="75000"/>
                  </a:schemeClr>
                </a:solidFill>
              </a:rPr>
              <a:t>Lexile</a:t>
            </a:r>
            <a:r>
              <a:rPr lang="en-US" sz="2400" b="1" i="1" dirty="0" smtClean="0">
                <a:solidFill>
                  <a:schemeClr val="accent3">
                    <a:lumMod val="75000"/>
                  </a:schemeClr>
                </a:solidFill>
              </a:rPr>
              <a:t> Framework is a tool for teachers, media specialists, librarians, and parents to use in conjunction with existing reading programs and is not a replacement for existing reading programs.</a:t>
            </a:r>
          </a:p>
          <a:p>
            <a:pPr marL="274320" indent="-274320" eaLnBrk="1" fontAlgn="auto" hangingPunct="1">
              <a:spcAft>
                <a:spcPts val="0"/>
              </a:spcAft>
              <a:buClr>
                <a:schemeClr val="accent3"/>
              </a:buClr>
              <a:buFontTx/>
              <a:buNone/>
              <a:defRPr/>
            </a:pPr>
            <a:endParaRPr lang="en-US" sz="2000" i="1" dirty="0" smtClean="0"/>
          </a:p>
        </p:txBody>
      </p:sp>
      <p:pic>
        <p:nvPicPr>
          <p:cNvPr id="23557" name="Picture 4" descr="C:\Documents and Settings\Melodee Davis\Local Settings\Temporary Internet Files\Content.IE5\MPQ9PPJK\MPj040905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711"/>
            <a:ext cx="1676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C:\Documents and Settings\Melodee Davis\Local Settings\Temporary Internet Files\Content.IE5\BPV4LG7C\MPj039978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2973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C:\Documents and Settings\Melodee Davis\Local Settings\Temporary Internet Files\Content.IE5\ZRWJPW20\MPj0431826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8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7"/>
          <p:cNvSpPr txBox="1">
            <a:spLocks noChangeArrowheads="1"/>
          </p:cNvSpPr>
          <p:nvPr/>
        </p:nvSpPr>
        <p:spPr bwMode="auto">
          <a:xfrm>
            <a:off x="7620000" y="2667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HOME</a:t>
            </a:r>
          </a:p>
        </p:txBody>
      </p:sp>
      <p:sp>
        <p:nvSpPr>
          <p:cNvPr id="23561" name="TextBox 28"/>
          <p:cNvSpPr txBox="1">
            <a:spLocks noChangeArrowheads="1"/>
          </p:cNvSpPr>
          <p:nvPr/>
        </p:nvSpPr>
        <p:spPr bwMode="auto">
          <a:xfrm>
            <a:off x="304800" y="28527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LIBRARY</a:t>
            </a:r>
          </a:p>
        </p:txBody>
      </p:sp>
      <p:sp>
        <p:nvSpPr>
          <p:cNvPr id="23562" name="TextBox 29"/>
          <p:cNvSpPr txBox="1">
            <a:spLocks noChangeArrowheads="1"/>
          </p:cNvSpPr>
          <p:nvPr/>
        </p:nvSpPr>
        <p:spPr bwMode="auto">
          <a:xfrm>
            <a:off x="3810000" y="5194434"/>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SCHOOL</a:t>
            </a:r>
          </a:p>
        </p:txBody>
      </p:sp>
    </p:spTree>
    <p:extLst>
      <p:ext uri="{BB962C8B-B14F-4D97-AF65-F5344CB8AC3E}">
        <p14:creationId xmlns:p14="http://schemas.microsoft.com/office/powerpoint/2010/main" val="3913405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1"/>
            <a:ext cx="8229600" cy="685800"/>
          </a:xfrm>
        </p:spPr>
        <p:txBody>
          <a:bodyPr/>
          <a:lstStyle/>
          <a:p>
            <a:pPr eaLnBrk="1" hangingPunct="1">
              <a:defRPr/>
            </a:pPr>
            <a:r>
              <a:rPr lang="en-US" altLang="en-US" b="1" dirty="0" smtClean="0">
                <a:solidFill>
                  <a:schemeClr val="accent1"/>
                </a:solidFill>
              </a:rPr>
              <a:t>Goal of Presentation</a:t>
            </a:r>
          </a:p>
        </p:txBody>
      </p:sp>
      <p:sp>
        <p:nvSpPr>
          <p:cNvPr id="5123" name="Content Placeholder 2"/>
          <p:cNvSpPr>
            <a:spLocks noGrp="1"/>
          </p:cNvSpPr>
          <p:nvPr>
            <p:ph idx="1"/>
          </p:nvPr>
        </p:nvSpPr>
        <p:spPr>
          <a:xfrm>
            <a:off x="457200" y="1600200"/>
            <a:ext cx="8229600" cy="4495800"/>
          </a:xfrm>
        </p:spPr>
        <p:txBody>
          <a:bodyPr>
            <a:normAutofit fontScale="77500" lnSpcReduction="20000"/>
          </a:bodyPr>
          <a:lstStyle/>
          <a:p>
            <a:pPr marL="0" indent="0" eaLnBrk="1" fontAlgn="auto" hangingPunct="1">
              <a:spcAft>
                <a:spcPts val="0"/>
              </a:spcAft>
              <a:buClr>
                <a:schemeClr val="accent3"/>
              </a:buClr>
              <a:buFont typeface="Arial" charset="0"/>
              <a:buNone/>
              <a:defRPr/>
            </a:pPr>
            <a:r>
              <a:rPr lang="en-US" sz="2800" dirty="0" smtClean="0"/>
              <a:t>Provide education stakeholders with background information for understanding, interpreting, and then using a student’s </a:t>
            </a:r>
            <a:r>
              <a:rPr lang="en-US" sz="2800" dirty="0" err="1" smtClean="0"/>
              <a:t>Lexile</a:t>
            </a:r>
            <a:r>
              <a:rPr lang="en-US" sz="2800" dirty="0" smtClean="0"/>
              <a:t> measure to improve the student’s reading ability.</a:t>
            </a:r>
          </a:p>
          <a:p>
            <a:pPr marL="640080" lvl="1" indent="-246888" eaLnBrk="1" fontAlgn="auto" hangingPunct="1">
              <a:spcAft>
                <a:spcPts val="0"/>
              </a:spcAft>
              <a:buClr>
                <a:schemeClr val="accent3">
                  <a:lumMod val="50000"/>
                </a:schemeClr>
              </a:buClr>
              <a:buFont typeface="Wingdings 2"/>
              <a:buChar char=""/>
              <a:defRPr/>
            </a:pPr>
            <a:r>
              <a:rPr lang="en-US" sz="2300" dirty="0" err="1" smtClean="0">
                <a:solidFill>
                  <a:schemeClr val="accent5">
                    <a:lumMod val="50000"/>
                  </a:schemeClr>
                </a:solidFill>
              </a:rPr>
              <a:t>Lexiles</a:t>
            </a:r>
            <a:r>
              <a:rPr lang="en-US" sz="2300" dirty="0" smtClean="0">
                <a:solidFill>
                  <a:schemeClr val="accent5">
                    <a:lumMod val="50000"/>
                  </a:schemeClr>
                </a:solidFill>
              </a:rPr>
              <a:t> and the College and Career-Ready Georgia Performance Standards (CCGPS)</a:t>
            </a: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Georgia’s Plan for </a:t>
            </a:r>
            <a:r>
              <a:rPr lang="en-US" sz="2300" dirty="0" err="1" smtClean="0">
                <a:solidFill>
                  <a:schemeClr val="accent5">
                    <a:lumMod val="50000"/>
                  </a:schemeClr>
                </a:solidFill>
              </a:rPr>
              <a:t>Lexiles</a:t>
            </a:r>
            <a:endParaRPr lang="en-US" sz="2300" dirty="0" smtClean="0">
              <a:solidFill>
                <a:schemeClr val="accent5">
                  <a:lumMod val="50000"/>
                </a:schemeClr>
              </a:solidFill>
            </a:endParaRP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Definition of </a:t>
            </a:r>
            <a:r>
              <a:rPr lang="en-US" sz="2300" dirty="0" err="1" smtClean="0">
                <a:solidFill>
                  <a:schemeClr val="accent5">
                    <a:lumMod val="50000"/>
                  </a:schemeClr>
                </a:solidFill>
              </a:rPr>
              <a:t>Lexile</a:t>
            </a:r>
            <a:endParaRPr lang="en-US" sz="2300" dirty="0" smtClean="0">
              <a:solidFill>
                <a:schemeClr val="accent5">
                  <a:lumMod val="50000"/>
                </a:schemeClr>
              </a:solidFill>
            </a:endParaRP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Overview of </a:t>
            </a:r>
            <a:r>
              <a:rPr lang="en-US" sz="2300" dirty="0" err="1" smtClean="0">
                <a:solidFill>
                  <a:schemeClr val="accent5">
                    <a:lumMod val="50000"/>
                  </a:schemeClr>
                </a:solidFill>
              </a:rPr>
              <a:t>Lexile</a:t>
            </a:r>
            <a:r>
              <a:rPr lang="en-US" sz="2300" dirty="0" smtClean="0">
                <a:solidFill>
                  <a:schemeClr val="accent5">
                    <a:lumMod val="50000"/>
                  </a:schemeClr>
                </a:solidFill>
              </a:rPr>
              <a:t> Framework</a:t>
            </a: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Find a Book Search Engine</a:t>
            </a: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Using </a:t>
            </a:r>
            <a:r>
              <a:rPr lang="en-US" sz="2300" dirty="0" err="1" smtClean="0">
                <a:solidFill>
                  <a:schemeClr val="accent5">
                    <a:lumMod val="50000"/>
                  </a:schemeClr>
                </a:solidFill>
              </a:rPr>
              <a:t>Lexiles</a:t>
            </a:r>
            <a:r>
              <a:rPr lang="en-US" sz="2300" dirty="0" smtClean="0">
                <a:solidFill>
                  <a:schemeClr val="accent5">
                    <a:lumMod val="50000"/>
                  </a:schemeClr>
                </a:solidFill>
              </a:rPr>
              <a:t> to Build Partnerships</a:t>
            </a:r>
          </a:p>
          <a:p>
            <a:pPr marL="1136142" lvl="2" indent="-342900" eaLnBrk="1" fontAlgn="auto" hangingPunct="1">
              <a:spcAft>
                <a:spcPts val="0"/>
              </a:spcAft>
              <a:buClr>
                <a:schemeClr val="accent3">
                  <a:lumMod val="50000"/>
                </a:schemeClr>
              </a:buClr>
              <a:buFont typeface="Calibri" panose="020F0502020204030204" pitchFamily="34" charset="0"/>
              <a:buChar char="̶"/>
              <a:defRPr/>
            </a:pPr>
            <a:r>
              <a:rPr lang="en-US" sz="2300" dirty="0" smtClean="0"/>
              <a:t>In schools</a:t>
            </a:r>
          </a:p>
          <a:p>
            <a:pPr marL="1136142" lvl="2" indent="-342900" eaLnBrk="1" fontAlgn="auto" hangingPunct="1">
              <a:spcAft>
                <a:spcPts val="0"/>
              </a:spcAft>
              <a:buClr>
                <a:schemeClr val="accent3">
                  <a:lumMod val="50000"/>
                </a:schemeClr>
              </a:buClr>
              <a:buFont typeface="Calibri" panose="020F0502020204030204" pitchFamily="34" charset="0"/>
              <a:buChar char="̶"/>
              <a:defRPr/>
            </a:pPr>
            <a:r>
              <a:rPr lang="en-US" sz="2300" dirty="0" smtClean="0"/>
              <a:t>In libraries</a:t>
            </a:r>
          </a:p>
          <a:p>
            <a:pPr marL="1136142" lvl="2" indent="-342900" eaLnBrk="1" fontAlgn="auto" hangingPunct="1">
              <a:spcAft>
                <a:spcPts val="0"/>
              </a:spcAft>
              <a:buClr>
                <a:schemeClr val="accent3">
                  <a:lumMod val="50000"/>
                </a:schemeClr>
              </a:buClr>
              <a:buFont typeface="Calibri" panose="020F0502020204030204" pitchFamily="34" charset="0"/>
              <a:buChar char="̶"/>
              <a:defRPr/>
            </a:pPr>
            <a:r>
              <a:rPr lang="en-US" sz="2300" dirty="0" smtClean="0"/>
              <a:t>In the home</a:t>
            </a: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2014 </a:t>
            </a:r>
            <a:r>
              <a:rPr lang="en-US" sz="2300" dirty="0" err="1" smtClean="0">
                <a:solidFill>
                  <a:schemeClr val="accent5">
                    <a:lumMod val="50000"/>
                  </a:schemeClr>
                </a:solidFill>
              </a:rPr>
              <a:t>Lexile</a:t>
            </a:r>
            <a:r>
              <a:rPr lang="en-US" sz="2300" dirty="0" smtClean="0">
                <a:solidFill>
                  <a:schemeClr val="accent5">
                    <a:lumMod val="50000"/>
                  </a:schemeClr>
                </a:solidFill>
              </a:rPr>
              <a:t> Data</a:t>
            </a:r>
          </a:p>
          <a:p>
            <a:pPr marL="640080" lvl="1" indent="-246888" eaLnBrk="1" fontAlgn="auto" hangingPunct="1">
              <a:spcAft>
                <a:spcPts val="0"/>
              </a:spcAft>
              <a:buClr>
                <a:schemeClr val="accent3">
                  <a:lumMod val="50000"/>
                </a:schemeClr>
              </a:buClr>
              <a:buFont typeface="Wingdings 2"/>
              <a:buChar char=""/>
              <a:defRPr/>
            </a:pPr>
            <a:r>
              <a:rPr lang="en-US" sz="2300" dirty="0" smtClean="0">
                <a:solidFill>
                  <a:schemeClr val="accent5">
                    <a:lumMod val="50000"/>
                  </a:schemeClr>
                </a:solidFill>
              </a:rPr>
              <a:t>Relating </a:t>
            </a:r>
            <a:r>
              <a:rPr lang="en-US" sz="2300" dirty="0" err="1" smtClean="0">
                <a:solidFill>
                  <a:schemeClr val="accent5">
                    <a:lumMod val="50000"/>
                  </a:schemeClr>
                </a:solidFill>
              </a:rPr>
              <a:t>Lexiles</a:t>
            </a:r>
            <a:r>
              <a:rPr lang="en-US" sz="2300" dirty="0" smtClean="0">
                <a:solidFill>
                  <a:schemeClr val="accent5">
                    <a:lumMod val="50000"/>
                  </a:schemeClr>
                </a:solidFill>
              </a:rPr>
              <a:t> to Tests and Other Reading Measures</a:t>
            </a:r>
          </a:p>
        </p:txBody>
      </p:sp>
    </p:spTree>
    <p:extLst>
      <p:ext uri="{BB962C8B-B14F-4D97-AF65-F5344CB8AC3E}">
        <p14:creationId xmlns:p14="http://schemas.microsoft.com/office/powerpoint/2010/main" val="3742213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04800"/>
            <a:ext cx="8229600" cy="685800"/>
          </a:xfrm>
        </p:spPr>
        <p:txBody>
          <a:bodyPr>
            <a:normAutofit/>
          </a:bodyPr>
          <a:lstStyle/>
          <a:p>
            <a:pPr eaLnBrk="1" hangingPunct="1">
              <a:defRPr/>
            </a:pPr>
            <a:r>
              <a:rPr lang="en-US" altLang="en-US" sz="3600" b="1" dirty="0">
                <a:solidFill>
                  <a:schemeClr val="accent1"/>
                </a:solidFill>
              </a:rPr>
              <a:t>How to Use </a:t>
            </a:r>
            <a:r>
              <a:rPr lang="en-US" altLang="en-US" sz="3600" b="1" dirty="0" err="1">
                <a:solidFill>
                  <a:schemeClr val="accent1"/>
                </a:solidFill>
              </a:rPr>
              <a:t>Lexiles</a:t>
            </a:r>
            <a:endParaRPr lang="en-US" altLang="en-US" sz="3600" b="1" dirty="0">
              <a:solidFill>
                <a:schemeClr val="accent1"/>
              </a:solidFill>
            </a:endParaRPr>
          </a:p>
        </p:txBody>
      </p:sp>
      <p:sp>
        <p:nvSpPr>
          <p:cNvPr id="24579" name="Rectangle 3"/>
          <p:cNvSpPr>
            <a:spLocks noGrp="1" noChangeArrowheads="1"/>
          </p:cNvSpPr>
          <p:nvPr>
            <p:ph idx="1"/>
          </p:nvPr>
        </p:nvSpPr>
        <p:spPr>
          <a:xfrm>
            <a:off x="457200" y="1524000"/>
            <a:ext cx="8229600" cy="4525963"/>
          </a:xfrm>
        </p:spPr>
        <p:txBody>
          <a:bodyPr>
            <a:normAutofit fontScale="92500"/>
          </a:bodyPr>
          <a:lstStyle/>
          <a:p>
            <a:pPr eaLnBrk="1" hangingPunct="1"/>
            <a:r>
              <a:rPr lang="en-US" altLang="en-US" sz="3600" dirty="0" smtClean="0"/>
              <a:t>It is recommended that readers choose texts within their </a:t>
            </a:r>
            <a:r>
              <a:rPr lang="en-US" altLang="en-US" sz="3600" dirty="0" err="1" smtClean="0"/>
              <a:t>Lexile</a:t>
            </a:r>
            <a:r>
              <a:rPr lang="en-US" altLang="en-US" sz="3600" dirty="0" smtClean="0"/>
              <a:t> range.</a:t>
            </a:r>
          </a:p>
          <a:p>
            <a:pPr lvl="1" eaLnBrk="1" hangingPunct="1">
              <a:buClr>
                <a:schemeClr val="accent5">
                  <a:lumMod val="50000"/>
                </a:schemeClr>
              </a:buClr>
            </a:pPr>
            <a:r>
              <a:rPr lang="en-US" altLang="en-US" sz="3200" dirty="0" smtClean="0">
                <a:solidFill>
                  <a:schemeClr val="accent5">
                    <a:lumMod val="50000"/>
                  </a:schemeClr>
                </a:solidFill>
              </a:rPr>
              <a:t>A </a:t>
            </a:r>
            <a:r>
              <a:rPr lang="en-US" altLang="en-US" sz="3200" dirty="0" err="1" smtClean="0">
                <a:solidFill>
                  <a:schemeClr val="accent5">
                    <a:lumMod val="50000"/>
                  </a:schemeClr>
                </a:solidFill>
              </a:rPr>
              <a:t>Lexile</a:t>
            </a:r>
            <a:r>
              <a:rPr lang="en-US" altLang="en-US" sz="3200" dirty="0" smtClean="0">
                <a:solidFill>
                  <a:schemeClr val="accent5">
                    <a:lumMod val="50000"/>
                  </a:schemeClr>
                </a:solidFill>
              </a:rPr>
              <a:t> range is 50L above and 100L below a student’s reported </a:t>
            </a:r>
            <a:r>
              <a:rPr lang="en-US" altLang="en-US" sz="3200" dirty="0" err="1" smtClean="0">
                <a:solidFill>
                  <a:schemeClr val="accent5">
                    <a:lumMod val="50000"/>
                  </a:schemeClr>
                </a:solidFill>
              </a:rPr>
              <a:t>Lexile</a:t>
            </a:r>
            <a:r>
              <a:rPr lang="en-US" altLang="en-US" sz="3200" dirty="0" smtClean="0">
                <a:solidFill>
                  <a:schemeClr val="accent5">
                    <a:lumMod val="50000"/>
                  </a:schemeClr>
                </a:solidFill>
              </a:rPr>
              <a:t> measure. </a:t>
            </a:r>
          </a:p>
          <a:p>
            <a:pPr eaLnBrk="1" hangingPunct="1"/>
            <a:r>
              <a:rPr lang="en-US" altLang="en-US" sz="3600" dirty="0" smtClean="0"/>
              <a:t>Selection for pleasure reading should also be based on student’s interests</a:t>
            </a:r>
          </a:p>
          <a:p>
            <a:pPr eaLnBrk="1" hangingPunct="1"/>
            <a:r>
              <a:rPr lang="en-US" altLang="en-US" sz="3600" dirty="0" smtClean="0"/>
              <a:t>Practice with a variety of texts.</a:t>
            </a:r>
          </a:p>
          <a:p>
            <a:pPr eaLnBrk="1" hangingPunct="1"/>
            <a:r>
              <a:rPr lang="en-US" altLang="en-US" sz="3600" dirty="0" smtClean="0"/>
              <a:t>Use </a:t>
            </a:r>
            <a:r>
              <a:rPr lang="en-US" altLang="en-US" sz="3600" dirty="0" err="1" smtClean="0"/>
              <a:t>Lexiles</a:t>
            </a:r>
            <a:r>
              <a:rPr lang="en-US" altLang="en-US" sz="3600" dirty="0" smtClean="0"/>
              <a:t> to set goals.</a:t>
            </a:r>
          </a:p>
          <a:p>
            <a:pPr eaLnBrk="1" hangingPunct="1">
              <a:buFontTx/>
              <a:buNone/>
            </a:pPr>
            <a:endParaRPr lang="en-US" altLang="en-US" sz="3600" dirty="0" smtClean="0"/>
          </a:p>
        </p:txBody>
      </p:sp>
    </p:spTree>
    <p:extLst>
      <p:ext uri="{BB962C8B-B14F-4D97-AF65-F5344CB8AC3E}">
        <p14:creationId xmlns:p14="http://schemas.microsoft.com/office/powerpoint/2010/main" val="3774996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p:spPr>
        <p:txBody>
          <a:bodyPr>
            <a:normAutofit fontScale="90000"/>
          </a:bodyPr>
          <a:lstStyle/>
          <a:p>
            <a:pPr eaLnBrk="1" hangingPunct="1">
              <a:defRPr/>
            </a:pPr>
            <a:r>
              <a:rPr lang="en-US" altLang="en-US" sz="4800" dirty="0" smtClean="0">
                <a:solidFill>
                  <a:schemeClr val="accent6">
                    <a:lumMod val="75000"/>
                  </a:schemeClr>
                </a:solidFill>
              </a:rPr>
              <a:t>Using </a:t>
            </a:r>
            <a:r>
              <a:rPr lang="en-US" altLang="en-US" sz="4800" dirty="0" err="1" smtClean="0">
                <a:solidFill>
                  <a:schemeClr val="accent6">
                    <a:lumMod val="75000"/>
                  </a:schemeClr>
                </a:solidFill>
              </a:rPr>
              <a:t>Lexiles</a:t>
            </a:r>
            <a:r>
              <a:rPr lang="en-US" altLang="en-US" sz="4800" dirty="0" smtClean="0">
                <a:solidFill>
                  <a:schemeClr val="accent6">
                    <a:lumMod val="75000"/>
                  </a:schemeClr>
                </a:solidFill>
              </a:rPr>
              <a:t> in the Classroom</a:t>
            </a:r>
          </a:p>
        </p:txBody>
      </p:sp>
      <p:sp>
        <p:nvSpPr>
          <p:cNvPr id="26627" name="Rectangle 3"/>
          <p:cNvSpPr>
            <a:spLocks noGrp="1" noChangeArrowheads="1"/>
          </p:cNvSpPr>
          <p:nvPr>
            <p:ph idx="1"/>
          </p:nvPr>
        </p:nvSpPr>
        <p:spPr>
          <a:xfrm>
            <a:off x="685800" y="1524000"/>
            <a:ext cx="7848600" cy="4114800"/>
          </a:xfrm>
        </p:spPr>
        <p:txBody>
          <a:bodyPr>
            <a:normAutofit lnSpcReduction="10000"/>
          </a:bodyPr>
          <a:lstStyle/>
          <a:p>
            <a:pPr eaLnBrk="1" hangingPunct="1">
              <a:lnSpc>
                <a:spcPct val="90000"/>
              </a:lnSpc>
              <a:buFontTx/>
              <a:buNone/>
              <a:defRPr/>
            </a:pPr>
            <a:r>
              <a:rPr lang="en-US" sz="2800" b="1" dirty="0" smtClean="0"/>
              <a:t>Teachers can use </a:t>
            </a:r>
            <a:r>
              <a:rPr lang="en-US" sz="2800" b="1" dirty="0" err="1" smtClean="0"/>
              <a:t>Lexiles</a:t>
            </a:r>
            <a:r>
              <a:rPr lang="en-US" sz="2800" b="1" dirty="0" smtClean="0"/>
              <a:t> to help them:</a:t>
            </a:r>
          </a:p>
          <a:p>
            <a:pPr eaLnBrk="1" hangingPunct="1">
              <a:lnSpc>
                <a:spcPct val="60000"/>
              </a:lnSpc>
              <a:buFontTx/>
              <a:buNone/>
              <a:defRPr/>
            </a:pPr>
            <a:endParaRPr lang="en-US" sz="2800" dirty="0" smtClean="0"/>
          </a:p>
          <a:p>
            <a:pPr eaLnBrk="1" hangingPunct="1">
              <a:lnSpc>
                <a:spcPct val="90000"/>
              </a:lnSpc>
              <a:buClr>
                <a:schemeClr val="accent3">
                  <a:lumMod val="50000"/>
                </a:schemeClr>
              </a:buClr>
              <a:defRPr/>
            </a:pPr>
            <a:r>
              <a:rPr lang="en-US" sz="2400" dirty="0" smtClean="0"/>
              <a:t>Develop individualized or classroom reading lists tailored to provide appropriately challenging reading.</a:t>
            </a:r>
          </a:p>
          <a:p>
            <a:pPr eaLnBrk="1" hangingPunct="1">
              <a:lnSpc>
                <a:spcPct val="65000"/>
              </a:lnSpc>
              <a:spcBef>
                <a:spcPct val="10000"/>
              </a:spcBef>
              <a:buClr>
                <a:schemeClr val="accent3">
                  <a:lumMod val="50000"/>
                </a:schemeClr>
              </a:buClr>
              <a:defRPr/>
            </a:pPr>
            <a:endParaRPr lang="en-US" sz="2400" dirty="0" smtClean="0"/>
          </a:p>
          <a:p>
            <a:pPr eaLnBrk="1" hangingPunct="1">
              <a:lnSpc>
                <a:spcPct val="90000"/>
              </a:lnSpc>
              <a:spcBef>
                <a:spcPct val="10000"/>
              </a:spcBef>
              <a:buClr>
                <a:schemeClr val="accent3">
                  <a:lumMod val="50000"/>
                </a:schemeClr>
              </a:buClr>
              <a:defRPr/>
            </a:pPr>
            <a:r>
              <a:rPr lang="en-US" sz="2400" dirty="0" smtClean="0"/>
              <a:t>Enhance thematic teaching by building a bank of titles at varying levels that support the theme, but also allows all students to participate successfully in the theme with material at their own reading level.</a:t>
            </a:r>
          </a:p>
          <a:p>
            <a:pPr eaLnBrk="1" hangingPunct="1">
              <a:lnSpc>
                <a:spcPct val="65000"/>
              </a:lnSpc>
              <a:spcBef>
                <a:spcPct val="10000"/>
              </a:spcBef>
              <a:buClr>
                <a:schemeClr val="accent3">
                  <a:lumMod val="50000"/>
                </a:schemeClr>
              </a:buClr>
              <a:defRPr/>
            </a:pPr>
            <a:endParaRPr lang="en-US" sz="2400" dirty="0" smtClean="0"/>
          </a:p>
          <a:p>
            <a:pPr eaLnBrk="1" hangingPunct="1">
              <a:lnSpc>
                <a:spcPct val="90000"/>
              </a:lnSpc>
              <a:spcBef>
                <a:spcPct val="10000"/>
              </a:spcBef>
              <a:buClr>
                <a:schemeClr val="accent3">
                  <a:lumMod val="50000"/>
                </a:schemeClr>
              </a:buClr>
              <a:defRPr/>
            </a:pPr>
            <a:r>
              <a:rPr lang="en-US" sz="2400" dirty="0" smtClean="0"/>
              <a:t>Sequence materials, for example by increasing the difficulty of read-aloud books throughout the year.</a:t>
            </a:r>
          </a:p>
        </p:txBody>
      </p:sp>
      <p:sp>
        <p:nvSpPr>
          <p:cNvPr id="25604" name="Text Box 4"/>
          <p:cNvSpPr txBox="1">
            <a:spLocks noChangeArrowheads="1"/>
          </p:cNvSpPr>
          <p:nvPr/>
        </p:nvSpPr>
        <p:spPr bwMode="auto">
          <a:xfrm>
            <a:off x="381000" y="6019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1800">
              <a:latin typeface="Times New Roman" pitchFamily="18" charset="0"/>
            </a:endParaRPr>
          </a:p>
        </p:txBody>
      </p:sp>
      <p:sp>
        <p:nvSpPr>
          <p:cNvPr id="25605" name="Text Box 4"/>
          <p:cNvSpPr txBox="1">
            <a:spLocks noChangeArrowheads="1"/>
          </p:cNvSpPr>
          <p:nvPr/>
        </p:nvSpPr>
        <p:spPr bwMode="auto">
          <a:xfrm>
            <a:off x="304800" y="5486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a:latin typeface="Times New Roman" pitchFamily="18" charset="0"/>
              </a:rPr>
              <a:t>Source:  </a:t>
            </a:r>
            <a:r>
              <a:rPr lang="en-US" altLang="en-US" sz="1600">
                <a:latin typeface="Arial" charset="0"/>
                <a:hlinkClick r:id="rId3"/>
              </a:rPr>
              <a:t>http://www.lexile.com/m/uploads/downloadablepdfs/Lexiles-in-the-Classroom.pdf</a:t>
            </a:r>
            <a:endParaRPr lang="en-US" altLang="en-US" sz="1600">
              <a:latin typeface="Arial" charset="0"/>
            </a:endParaRPr>
          </a:p>
          <a:p>
            <a:pPr>
              <a:spcBef>
                <a:spcPct val="50000"/>
              </a:spcBef>
              <a:buFontTx/>
              <a:buNone/>
            </a:pPr>
            <a:r>
              <a:rPr lang="en-US" altLang="en-US" sz="1600" b="1">
                <a:latin typeface="Times New Roman" pitchFamily="18" charset="0"/>
              </a:rPr>
              <a:t>  </a:t>
            </a:r>
          </a:p>
        </p:txBody>
      </p:sp>
    </p:spTree>
    <p:extLst>
      <p:ext uri="{BB962C8B-B14F-4D97-AF65-F5344CB8AC3E}">
        <p14:creationId xmlns:p14="http://schemas.microsoft.com/office/powerpoint/2010/main" val="2755232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altLang="en-US" sz="4800" dirty="0" smtClean="0">
                <a:solidFill>
                  <a:schemeClr val="accent6">
                    <a:lumMod val="75000"/>
                  </a:schemeClr>
                </a:solidFill>
              </a:rPr>
              <a:t>Using </a:t>
            </a:r>
            <a:r>
              <a:rPr lang="en-US" altLang="en-US" sz="4800" dirty="0" err="1" smtClean="0">
                <a:solidFill>
                  <a:schemeClr val="accent6">
                    <a:lumMod val="75000"/>
                  </a:schemeClr>
                </a:solidFill>
              </a:rPr>
              <a:t>Lexiles</a:t>
            </a:r>
            <a:r>
              <a:rPr lang="en-US" altLang="en-US" sz="4800" dirty="0" smtClean="0">
                <a:solidFill>
                  <a:schemeClr val="accent6">
                    <a:lumMod val="75000"/>
                  </a:schemeClr>
                </a:solidFill>
              </a:rPr>
              <a:t> in the Classroom</a:t>
            </a:r>
          </a:p>
        </p:txBody>
      </p:sp>
      <p:sp>
        <p:nvSpPr>
          <p:cNvPr id="26627" name="Rectangle 3"/>
          <p:cNvSpPr>
            <a:spLocks noGrp="1" noChangeArrowheads="1"/>
          </p:cNvSpPr>
          <p:nvPr>
            <p:ph idx="1"/>
          </p:nvPr>
        </p:nvSpPr>
        <p:spPr>
          <a:xfrm>
            <a:off x="457200" y="1371600"/>
            <a:ext cx="8229600" cy="4754563"/>
          </a:xfrm>
        </p:spPr>
        <p:txBody>
          <a:bodyPr>
            <a:normAutofit lnSpcReduction="10000"/>
          </a:bodyPr>
          <a:lstStyle/>
          <a:p>
            <a:pPr eaLnBrk="1" hangingPunct="1">
              <a:lnSpc>
                <a:spcPct val="90000"/>
              </a:lnSpc>
              <a:buFontTx/>
              <a:buNone/>
            </a:pPr>
            <a:r>
              <a:rPr lang="en-US" altLang="en-US" sz="2800" b="1" dirty="0" smtClean="0"/>
              <a:t>Teachers can use </a:t>
            </a:r>
            <a:r>
              <a:rPr lang="en-US" altLang="en-US" sz="2800" b="1" dirty="0" err="1" smtClean="0"/>
              <a:t>Lexiles</a:t>
            </a:r>
            <a:r>
              <a:rPr lang="en-US" altLang="en-US" sz="2800" b="1" dirty="0" smtClean="0"/>
              <a:t> to help them</a:t>
            </a:r>
            <a:r>
              <a:rPr lang="en-US" altLang="en-US" sz="2400" b="1" dirty="0" smtClean="0"/>
              <a:t>:</a:t>
            </a:r>
          </a:p>
          <a:p>
            <a:pPr eaLnBrk="1" hangingPunct="1">
              <a:lnSpc>
                <a:spcPct val="90000"/>
              </a:lnSpc>
              <a:spcBef>
                <a:spcPct val="0"/>
              </a:spcBef>
              <a:buFontTx/>
              <a:buNone/>
            </a:pPr>
            <a:endParaRPr lang="en-US" altLang="en-US" sz="2400" dirty="0" smtClean="0"/>
          </a:p>
          <a:p>
            <a:pPr eaLnBrk="1" hangingPunct="1">
              <a:lnSpc>
                <a:spcPct val="90000"/>
              </a:lnSpc>
            </a:pPr>
            <a:r>
              <a:rPr lang="en-US" altLang="en-US" sz="2400" dirty="0" smtClean="0"/>
              <a:t>Develop a reading folder that goes home with students and comes back for weekly review.  Folder might contain:</a:t>
            </a:r>
          </a:p>
          <a:p>
            <a:pPr lvl="1" eaLnBrk="1" hangingPunct="1">
              <a:lnSpc>
                <a:spcPct val="90000"/>
              </a:lnSpc>
              <a:buClr>
                <a:schemeClr val="accent5">
                  <a:lumMod val="50000"/>
                </a:schemeClr>
              </a:buClr>
            </a:pPr>
            <a:r>
              <a:rPr lang="en-US" altLang="en-US" sz="2000" dirty="0" smtClean="0">
                <a:solidFill>
                  <a:schemeClr val="accent5">
                    <a:lumMod val="50000"/>
                  </a:schemeClr>
                </a:solidFill>
              </a:rPr>
              <a:t>a reading list of books within the student’s </a:t>
            </a:r>
            <a:r>
              <a:rPr lang="en-US" altLang="en-US" sz="2000" dirty="0" err="1" smtClean="0">
                <a:solidFill>
                  <a:schemeClr val="accent5">
                    <a:lumMod val="50000"/>
                  </a:schemeClr>
                </a:solidFill>
              </a:rPr>
              <a:t>Lexile</a:t>
            </a:r>
            <a:r>
              <a:rPr lang="en-US" altLang="en-US" sz="2000" dirty="0" smtClean="0">
                <a:solidFill>
                  <a:schemeClr val="accent5">
                    <a:lumMod val="50000"/>
                  </a:schemeClr>
                </a:solidFill>
              </a:rPr>
              <a:t> range</a:t>
            </a:r>
          </a:p>
          <a:p>
            <a:pPr lvl="1" eaLnBrk="1" hangingPunct="1">
              <a:lnSpc>
                <a:spcPct val="90000"/>
              </a:lnSpc>
              <a:buClr>
                <a:schemeClr val="accent5">
                  <a:lumMod val="50000"/>
                </a:schemeClr>
              </a:buClr>
            </a:pPr>
            <a:r>
              <a:rPr lang="en-US" altLang="en-US" sz="2000" dirty="0" smtClean="0">
                <a:solidFill>
                  <a:schemeClr val="accent5">
                    <a:lumMod val="50000"/>
                  </a:schemeClr>
                </a:solidFill>
              </a:rPr>
              <a:t>reports of recent assessments</a:t>
            </a:r>
          </a:p>
          <a:p>
            <a:pPr lvl="1" eaLnBrk="1" hangingPunct="1">
              <a:lnSpc>
                <a:spcPct val="90000"/>
              </a:lnSpc>
              <a:buClr>
                <a:schemeClr val="accent5">
                  <a:lumMod val="50000"/>
                </a:schemeClr>
              </a:buClr>
            </a:pPr>
            <a:r>
              <a:rPr lang="en-US" altLang="en-US" sz="2000" dirty="0" smtClean="0">
                <a:solidFill>
                  <a:schemeClr val="accent5">
                    <a:lumMod val="50000"/>
                  </a:schemeClr>
                </a:solidFill>
              </a:rPr>
              <a:t>a form for parents to record reading that occurs at home.</a:t>
            </a:r>
          </a:p>
          <a:p>
            <a:pPr lvl="1" eaLnBrk="1" hangingPunct="1">
              <a:lnSpc>
                <a:spcPct val="90000"/>
              </a:lnSpc>
              <a:spcBef>
                <a:spcPct val="0"/>
              </a:spcBef>
            </a:pPr>
            <a:endParaRPr lang="en-US" altLang="en-US" sz="2000" dirty="0" smtClean="0">
              <a:solidFill>
                <a:schemeClr val="accent5">
                  <a:lumMod val="50000"/>
                </a:schemeClr>
              </a:solidFill>
            </a:endParaRPr>
          </a:p>
          <a:p>
            <a:pPr eaLnBrk="1" hangingPunct="1">
              <a:lnSpc>
                <a:spcPct val="90000"/>
              </a:lnSpc>
            </a:pPr>
            <a:r>
              <a:rPr lang="en-US" altLang="en-US" sz="2400" dirty="0" smtClean="0"/>
              <a:t>Vary reading difficulty of material to the situation:</a:t>
            </a:r>
          </a:p>
          <a:p>
            <a:pPr lvl="1" eaLnBrk="1" hangingPunct="1">
              <a:lnSpc>
                <a:spcPct val="90000"/>
              </a:lnSpc>
              <a:buClr>
                <a:schemeClr val="accent5">
                  <a:lumMod val="50000"/>
                </a:schemeClr>
              </a:buClr>
            </a:pPr>
            <a:r>
              <a:rPr lang="en-US" altLang="en-US" sz="2000" dirty="0" smtClean="0">
                <a:solidFill>
                  <a:schemeClr val="accent5">
                    <a:lumMod val="50000"/>
                  </a:schemeClr>
                </a:solidFill>
              </a:rPr>
              <a:t>Choose texts lower in the student’s </a:t>
            </a:r>
            <a:r>
              <a:rPr lang="en-US" altLang="en-US" sz="2000" dirty="0" err="1" smtClean="0">
                <a:solidFill>
                  <a:schemeClr val="accent5">
                    <a:lumMod val="50000"/>
                  </a:schemeClr>
                </a:solidFill>
              </a:rPr>
              <a:t>Lexile</a:t>
            </a:r>
            <a:r>
              <a:rPr lang="en-US" altLang="en-US" sz="2000" dirty="0" smtClean="0">
                <a:solidFill>
                  <a:schemeClr val="accent5">
                    <a:lumMod val="50000"/>
                  </a:schemeClr>
                </a:solidFill>
              </a:rPr>
              <a:t> range when factors make the reading situation more challenging, threatening or unfamiliar. </a:t>
            </a:r>
          </a:p>
          <a:p>
            <a:pPr lvl="1" eaLnBrk="1" hangingPunct="1">
              <a:lnSpc>
                <a:spcPct val="90000"/>
              </a:lnSpc>
              <a:buClr>
                <a:schemeClr val="accent5">
                  <a:lumMod val="50000"/>
                </a:schemeClr>
              </a:buClr>
            </a:pPr>
            <a:r>
              <a:rPr lang="en-US" altLang="en-US" sz="2000" dirty="0" smtClean="0">
                <a:solidFill>
                  <a:schemeClr val="accent5">
                    <a:lumMod val="50000"/>
                  </a:schemeClr>
                </a:solidFill>
              </a:rPr>
              <a:t>Select texts at or above the student’s range to stimulate growth when a topic is of extreme interest to a student, or when you will be giving additional support such as background teaching or discussion.</a:t>
            </a:r>
          </a:p>
        </p:txBody>
      </p:sp>
      <p:sp>
        <p:nvSpPr>
          <p:cNvPr id="26628" name="Text Box 4"/>
          <p:cNvSpPr txBox="1">
            <a:spLocks noChangeArrowheads="1"/>
          </p:cNvSpPr>
          <p:nvPr/>
        </p:nvSpPr>
        <p:spPr bwMode="auto">
          <a:xfrm>
            <a:off x="609600" y="57912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dirty="0">
                <a:latin typeface="Times New Roman" pitchFamily="18" charset="0"/>
              </a:rPr>
              <a:t>Source:  </a:t>
            </a:r>
            <a:r>
              <a:rPr lang="en-US" altLang="en-US" sz="1600" dirty="0">
                <a:latin typeface="Arial" charset="0"/>
                <a:hlinkClick r:id="rId3"/>
              </a:rPr>
              <a:t>http://www.lexile.com/m/uploads/downloadablepdfs/Lexiles-in-the-Classroom.pdf</a:t>
            </a:r>
            <a:endParaRPr lang="en-US" altLang="en-US" sz="1600" dirty="0">
              <a:latin typeface="Arial" charset="0"/>
            </a:endParaRPr>
          </a:p>
          <a:p>
            <a:pPr>
              <a:spcBef>
                <a:spcPct val="50000"/>
              </a:spcBef>
              <a:buFontTx/>
              <a:buNone/>
            </a:pPr>
            <a:r>
              <a:rPr lang="en-US" altLang="en-US" sz="1600" b="1" dirty="0">
                <a:latin typeface="Times New Roman" pitchFamily="18" charset="0"/>
              </a:rPr>
              <a:t>  </a:t>
            </a:r>
          </a:p>
        </p:txBody>
      </p:sp>
    </p:spTree>
    <p:extLst>
      <p:ext uri="{BB962C8B-B14F-4D97-AF65-F5344CB8AC3E}">
        <p14:creationId xmlns:p14="http://schemas.microsoft.com/office/powerpoint/2010/main" val="323012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991600" cy="838200"/>
          </a:xfrm>
        </p:spPr>
        <p:txBody>
          <a:bodyPr>
            <a:normAutofit fontScale="90000"/>
          </a:bodyPr>
          <a:lstStyle/>
          <a:p>
            <a:pPr eaLnBrk="1" hangingPunct="1">
              <a:defRPr/>
            </a:pPr>
            <a:r>
              <a:rPr lang="en-US" altLang="en-US" sz="4800" dirty="0" smtClean="0">
                <a:solidFill>
                  <a:schemeClr val="accent6">
                    <a:lumMod val="75000"/>
                  </a:schemeClr>
                </a:solidFill>
              </a:rPr>
              <a:t>More Instructional Uses of </a:t>
            </a:r>
            <a:r>
              <a:rPr lang="en-US" altLang="en-US" sz="4800" dirty="0" err="1" smtClean="0">
                <a:solidFill>
                  <a:schemeClr val="accent6">
                    <a:lumMod val="75000"/>
                  </a:schemeClr>
                </a:solidFill>
              </a:rPr>
              <a:t>Lexiles</a:t>
            </a:r>
            <a:endParaRPr lang="en-US" altLang="en-US" sz="4800" dirty="0" smtClean="0">
              <a:solidFill>
                <a:schemeClr val="accent6">
                  <a:lumMod val="75000"/>
                </a:schemeClr>
              </a:solidFill>
            </a:endParaRPr>
          </a:p>
        </p:txBody>
      </p:sp>
      <p:sp>
        <p:nvSpPr>
          <p:cNvPr id="28675" name="Rectangle 3"/>
          <p:cNvSpPr>
            <a:spLocks noGrp="1" noChangeArrowheads="1"/>
          </p:cNvSpPr>
          <p:nvPr>
            <p:ph idx="1"/>
          </p:nvPr>
        </p:nvSpPr>
        <p:spPr>
          <a:xfrm>
            <a:off x="457200" y="990600"/>
            <a:ext cx="6096000" cy="5486400"/>
          </a:xfrm>
        </p:spPr>
        <p:txBody>
          <a:bodyPr/>
          <a:lstStyle/>
          <a:p>
            <a:pPr eaLnBrk="1" hangingPunct="1">
              <a:lnSpc>
                <a:spcPct val="90000"/>
              </a:lnSpc>
              <a:spcBef>
                <a:spcPct val="40000"/>
              </a:spcBef>
              <a:buFontTx/>
              <a:buNone/>
              <a:defRPr/>
            </a:pPr>
            <a:r>
              <a:rPr lang="en-US" sz="2800" b="1" dirty="0" smtClean="0"/>
              <a:t>Teachers can use </a:t>
            </a:r>
            <a:r>
              <a:rPr lang="en-US" sz="2800" b="1" dirty="0" err="1" smtClean="0"/>
              <a:t>Lexiles</a:t>
            </a:r>
            <a:r>
              <a:rPr lang="en-US" sz="2800" b="1" dirty="0" smtClean="0"/>
              <a:t> to</a:t>
            </a:r>
            <a:r>
              <a:rPr lang="en-US" sz="2800" dirty="0" smtClean="0"/>
              <a:t>:</a:t>
            </a:r>
          </a:p>
          <a:p>
            <a:pPr eaLnBrk="1" hangingPunct="1">
              <a:lnSpc>
                <a:spcPct val="90000"/>
              </a:lnSpc>
              <a:spcBef>
                <a:spcPct val="40000"/>
              </a:spcBef>
              <a:buClr>
                <a:schemeClr val="accent3">
                  <a:lumMod val="50000"/>
                </a:schemeClr>
              </a:buClr>
              <a:defRPr/>
            </a:pPr>
            <a:r>
              <a:rPr lang="en-US" sz="2300" dirty="0" smtClean="0"/>
              <a:t>Set measurable goals for instruction and special intervention programs</a:t>
            </a:r>
          </a:p>
          <a:p>
            <a:pPr eaLnBrk="1" hangingPunct="1">
              <a:lnSpc>
                <a:spcPct val="90000"/>
              </a:lnSpc>
              <a:spcBef>
                <a:spcPct val="40000"/>
              </a:spcBef>
              <a:buClr>
                <a:schemeClr val="accent3">
                  <a:lumMod val="50000"/>
                </a:schemeClr>
              </a:buClr>
              <a:defRPr/>
            </a:pPr>
            <a:r>
              <a:rPr lang="en-US" sz="2300" dirty="0" smtClean="0"/>
              <a:t>Monitor progress of various reading programs</a:t>
            </a:r>
          </a:p>
          <a:p>
            <a:pPr eaLnBrk="1" hangingPunct="1">
              <a:lnSpc>
                <a:spcPct val="90000"/>
              </a:lnSpc>
              <a:spcBef>
                <a:spcPct val="40000"/>
              </a:spcBef>
              <a:buClr>
                <a:schemeClr val="accent3">
                  <a:lumMod val="50000"/>
                </a:schemeClr>
              </a:buClr>
              <a:defRPr/>
            </a:pPr>
            <a:r>
              <a:rPr lang="en-US" sz="2300" dirty="0" smtClean="0"/>
              <a:t>Make parents “partners to the classroom” by giving them a tool for selecting appropriate reading material for their children (e.g., Summer Reading Lists, visiting library, etc.)</a:t>
            </a:r>
          </a:p>
          <a:p>
            <a:pPr eaLnBrk="1" hangingPunct="1">
              <a:lnSpc>
                <a:spcPct val="90000"/>
              </a:lnSpc>
              <a:spcBef>
                <a:spcPct val="40000"/>
              </a:spcBef>
              <a:buClr>
                <a:schemeClr val="accent3">
                  <a:lumMod val="50000"/>
                </a:schemeClr>
              </a:buClr>
              <a:defRPr/>
            </a:pPr>
            <a:r>
              <a:rPr lang="en-US" sz="2300" dirty="0" smtClean="0"/>
              <a:t>Help students set goals for themselves and use annual CRCT results to see if they have progressed towards their goals.</a:t>
            </a:r>
          </a:p>
        </p:txBody>
      </p:sp>
      <p:pic>
        <p:nvPicPr>
          <p:cNvPr id="27652" name="Picture 4" descr="MPj026296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98">
            <a:off x="6553200" y="1600200"/>
            <a:ext cx="2368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304800" y="57150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dirty="0">
                <a:latin typeface="Times New Roman" pitchFamily="18" charset="0"/>
              </a:rPr>
              <a:t>Source:  </a:t>
            </a:r>
            <a:r>
              <a:rPr lang="en-US" altLang="en-US" sz="1600" dirty="0">
                <a:latin typeface="Arial" charset="0"/>
                <a:hlinkClick r:id="rId4"/>
              </a:rPr>
              <a:t>http://www.lexile.com/m/uploads/downloadablepdfs/Lexiles-in-the-Classroom.pdf</a:t>
            </a:r>
            <a:endParaRPr lang="en-US" altLang="en-US" sz="1600" dirty="0">
              <a:latin typeface="Arial" charset="0"/>
            </a:endParaRPr>
          </a:p>
          <a:p>
            <a:pPr>
              <a:spcBef>
                <a:spcPct val="50000"/>
              </a:spcBef>
              <a:buFontTx/>
              <a:buNone/>
            </a:pPr>
            <a:r>
              <a:rPr lang="en-US" altLang="en-US" sz="1600" b="1" dirty="0">
                <a:latin typeface="Times New Roman" pitchFamily="18" charset="0"/>
              </a:rPr>
              <a:t>  </a:t>
            </a:r>
          </a:p>
        </p:txBody>
      </p:sp>
    </p:spTree>
    <p:extLst>
      <p:ext uri="{BB962C8B-B14F-4D97-AF65-F5344CB8AC3E}">
        <p14:creationId xmlns:p14="http://schemas.microsoft.com/office/powerpoint/2010/main" val="1174145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8915400" cy="715963"/>
          </a:xfrm>
        </p:spPr>
        <p:txBody>
          <a:bodyPr>
            <a:normAutofit/>
          </a:bodyPr>
          <a:lstStyle/>
          <a:p>
            <a:pPr eaLnBrk="1" hangingPunct="1">
              <a:defRPr/>
            </a:pPr>
            <a:r>
              <a:rPr lang="en-US" altLang="en-US" sz="3600" b="1" dirty="0">
                <a:solidFill>
                  <a:schemeClr val="accent1"/>
                </a:solidFill>
              </a:rPr>
              <a:t>More Instructional Uses of </a:t>
            </a:r>
            <a:r>
              <a:rPr lang="en-US" altLang="en-US" sz="3600" b="1" dirty="0" err="1">
                <a:solidFill>
                  <a:schemeClr val="accent1"/>
                </a:solidFill>
              </a:rPr>
              <a:t>Lexiles</a:t>
            </a:r>
            <a:endParaRPr lang="en-US" altLang="en-US" sz="3600" b="1" dirty="0">
              <a:solidFill>
                <a:schemeClr val="accent1"/>
              </a:solidFill>
            </a:endParaRPr>
          </a:p>
        </p:txBody>
      </p:sp>
      <p:sp>
        <p:nvSpPr>
          <p:cNvPr id="29699" name="Rectangle 3"/>
          <p:cNvSpPr>
            <a:spLocks noGrp="1" noChangeArrowheads="1"/>
          </p:cNvSpPr>
          <p:nvPr>
            <p:ph idx="1"/>
          </p:nvPr>
        </p:nvSpPr>
        <p:spPr>
          <a:xfrm>
            <a:off x="504825" y="1684336"/>
            <a:ext cx="7848600" cy="4564063"/>
          </a:xfrm>
        </p:spPr>
        <p:txBody>
          <a:bodyPr/>
          <a:lstStyle/>
          <a:p>
            <a:pPr eaLnBrk="1" hangingPunct="1">
              <a:lnSpc>
                <a:spcPct val="200000"/>
              </a:lnSpc>
              <a:buFontTx/>
              <a:buNone/>
              <a:defRPr/>
            </a:pPr>
            <a:r>
              <a:rPr lang="en-US" b="1" dirty="0" err="1" smtClean="0"/>
              <a:t>Lexiles</a:t>
            </a:r>
            <a:r>
              <a:rPr lang="en-US" b="1" dirty="0" smtClean="0"/>
              <a:t> can help teachers:</a:t>
            </a:r>
          </a:p>
          <a:p>
            <a:pPr eaLnBrk="1" hangingPunct="1">
              <a:buClr>
                <a:schemeClr val="accent3">
                  <a:lumMod val="50000"/>
                </a:schemeClr>
              </a:buClr>
              <a:defRPr/>
            </a:pPr>
            <a:r>
              <a:rPr lang="en-US" dirty="0" smtClean="0"/>
              <a:t>Adjust materials to the purpose of reading.</a:t>
            </a:r>
          </a:p>
          <a:p>
            <a:pPr lvl="1" eaLnBrk="1" hangingPunct="1">
              <a:buClr>
                <a:schemeClr val="accent3">
                  <a:lumMod val="50000"/>
                </a:schemeClr>
              </a:buClr>
              <a:defRPr/>
            </a:pPr>
            <a:r>
              <a:rPr lang="en-US" dirty="0" smtClean="0">
                <a:solidFill>
                  <a:schemeClr val="accent5">
                    <a:lumMod val="50000"/>
                  </a:schemeClr>
                </a:solidFill>
              </a:rPr>
              <a:t>For increased fluency and automaticity, teacher selects text that measures well below reader ability.</a:t>
            </a:r>
          </a:p>
          <a:p>
            <a:pPr lvl="1" eaLnBrk="1" hangingPunct="1">
              <a:buClr>
                <a:schemeClr val="accent3">
                  <a:lumMod val="50000"/>
                </a:schemeClr>
              </a:buClr>
              <a:defRPr/>
            </a:pPr>
            <a:r>
              <a:rPr lang="en-US" dirty="0" smtClean="0">
                <a:solidFill>
                  <a:schemeClr val="accent5">
                    <a:lumMod val="50000"/>
                  </a:schemeClr>
                </a:solidFill>
              </a:rPr>
              <a:t>As a strategy for teaching students how to attack “hard” text, the teacher selects text that measures above reader ability.</a:t>
            </a:r>
          </a:p>
          <a:p>
            <a:pPr lvl="1" eaLnBrk="1" hangingPunct="1">
              <a:buFont typeface="Arial" charset="0"/>
              <a:buNone/>
              <a:defRPr/>
            </a:pPr>
            <a:endParaRPr lang="en-US" dirty="0" smtClean="0"/>
          </a:p>
          <a:p>
            <a:pPr lvl="1" eaLnBrk="1" hangingPunct="1">
              <a:defRPr/>
            </a:pPr>
            <a:endParaRPr lang="en-US" sz="1600" dirty="0" smtClean="0"/>
          </a:p>
        </p:txBody>
      </p:sp>
      <p:sp>
        <p:nvSpPr>
          <p:cNvPr id="28676" name="Text Box 4"/>
          <p:cNvSpPr txBox="1">
            <a:spLocks noChangeArrowheads="1"/>
          </p:cNvSpPr>
          <p:nvPr/>
        </p:nvSpPr>
        <p:spPr bwMode="auto">
          <a:xfrm>
            <a:off x="314325" y="5522303"/>
            <a:ext cx="822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dirty="0">
                <a:latin typeface="Times New Roman" pitchFamily="18" charset="0"/>
              </a:rPr>
              <a:t>Source:  </a:t>
            </a:r>
            <a:r>
              <a:rPr lang="en-US" altLang="en-US" sz="1600" dirty="0">
                <a:latin typeface="Arial" charset="0"/>
                <a:hlinkClick r:id="rId3"/>
              </a:rPr>
              <a:t>http://www.lexile.com/m/uploads/downloadablepdfs/Lexiles-in-the-Classroom.pdf</a:t>
            </a:r>
            <a:endParaRPr lang="en-US" altLang="en-US" sz="1600" dirty="0">
              <a:latin typeface="Arial" charset="0"/>
            </a:endParaRPr>
          </a:p>
        </p:txBody>
      </p:sp>
      <p:pic>
        <p:nvPicPr>
          <p:cNvPr id="286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182" y="990600"/>
            <a:ext cx="240579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510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74638"/>
            <a:ext cx="8839200" cy="792162"/>
          </a:xfrm>
        </p:spPr>
        <p:txBody>
          <a:bodyPr>
            <a:noAutofit/>
          </a:bodyPr>
          <a:lstStyle/>
          <a:p>
            <a:pPr eaLnBrk="1" hangingPunct="1">
              <a:defRPr/>
            </a:pPr>
            <a:r>
              <a:rPr lang="en-US" altLang="en-US" sz="3600" b="1" dirty="0">
                <a:solidFill>
                  <a:schemeClr val="accent1"/>
                </a:solidFill>
              </a:rPr>
              <a:t>More</a:t>
            </a:r>
            <a:r>
              <a:rPr lang="en-US" altLang="en-US" sz="4000" dirty="0" smtClean="0">
                <a:solidFill>
                  <a:schemeClr val="accent6">
                    <a:lumMod val="75000"/>
                  </a:schemeClr>
                </a:solidFill>
              </a:rPr>
              <a:t> </a:t>
            </a:r>
            <a:r>
              <a:rPr lang="en-US" altLang="en-US" sz="3600" b="1" dirty="0">
                <a:solidFill>
                  <a:schemeClr val="accent1"/>
                </a:solidFill>
              </a:rPr>
              <a:t>Instructional Uses of </a:t>
            </a:r>
            <a:r>
              <a:rPr lang="en-US" altLang="en-US" sz="3600" b="1" dirty="0" err="1">
                <a:solidFill>
                  <a:schemeClr val="accent1"/>
                </a:solidFill>
              </a:rPr>
              <a:t>Lexiles</a:t>
            </a:r>
            <a:endParaRPr lang="en-US" altLang="en-US" sz="3600" b="1" dirty="0">
              <a:solidFill>
                <a:schemeClr val="accent1"/>
              </a:solidFill>
            </a:endParaRPr>
          </a:p>
        </p:txBody>
      </p:sp>
      <p:sp>
        <p:nvSpPr>
          <p:cNvPr id="30723" name="Rectangle 3"/>
          <p:cNvSpPr>
            <a:spLocks noGrp="1" noChangeArrowheads="1"/>
          </p:cNvSpPr>
          <p:nvPr>
            <p:ph idx="1"/>
          </p:nvPr>
        </p:nvSpPr>
        <p:spPr>
          <a:xfrm>
            <a:off x="228600" y="1447800"/>
            <a:ext cx="8458200" cy="1066800"/>
          </a:xfrm>
        </p:spPr>
        <p:txBody>
          <a:bodyPr>
            <a:normAutofit fontScale="92500" lnSpcReduction="10000"/>
          </a:bodyPr>
          <a:lstStyle/>
          <a:p>
            <a:pPr eaLnBrk="1" hangingPunct="1">
              <a:lnSpc>
                <a:spcPct val="90000"/>
              </a:lnSpc>
              <a:buClr>
                <a:schemeClr val="accent3">
                  <a:lumMod val="50000"/>
                </a:schemeClr>
              </a:buClr>
              <a:defRPr/>
            </a:pPr>
            <a:r>
              <a:rPr lang="en-US" sz="2800" dirty="0" smtClean="0"/>
              <a:t>Teachers can use </a:t>
            </a:r>
            <a:r>
              <a:rPr lang="en-US" sz="2800" dirty="0" err="1" smtClean="0"/>
              <a:t>Lexiles</a:t>
            </a:r>
            <a:r>
              <a:rPr lang="en-US" sz="2800" dirty="0" smtClean="0"/>
              <a:t> to target fiction and non-fiction material to students’ abilities and thus promote learning of all subjects.</a:t>
            </a:r>
          </a:p>
        </p:txBody>
      </p:sp>
      <p:sp>
        <p:nvSpPr>
          <p:cNvPr id="30725" name="Text Box 5"/>
          <p:cNvSpPr txBox="1">
            <a:spLocks noChangeArrowheads="1"/>
          </p:cNvSpPr>
          <p:nvPr/>
        </p:nvSpPr>
        <p:spPr bwMode="auto">
          <a:xfrm>
            <a:off x="228600" y="2438400"/>
            <a:ext cx="6553200" cy="3014663"/>
          </a:xfrm>
          <a:prstGeom prst="rect">
            <a:avLst/>
          </a:prstGeom>
          <a:noFill/>
          <a:ln w="9525">
            <a:noFill/>
            <a:miter lim="800000"/>
            <a:headEnd/>
            <a:tailEnd/>
          </a:ln>
        </p:spPr>
        <p:txBody>
          <a:bodyPr>
            <a:spAutoFit/>
          </a:bodyPr>
          <a:lstStyle/>
          <a:p>
            <a:pPr marL="687388" lvl="1" indent="-225425">
              <a:lnSpc>
                <a:spcPts val="2200"/>
              </a:lnSpc>
              <a:spcBef>
                <a:spcPct val="60000"/>
              </a:spcBef>
              <a:buClr>
                <a:schemeClr val="accent3">
                  <a:lumMod val="75000"/>
                </a:schemeClr>
              </a:buClr>
              <a:buFont typeface="Arial" charset="0"/>
              <a:buChar char="−"/>
              <a:defRPr/>
            </a:pPr>
            <a:r>
              <a:rPr lang="en-US" sz="2000" dirty="0" smtClean="0">
                <a:solidFill>
                  <a:schemeClr val="accent5">
                    <a:lumMod val="50000"/>
                  </a:schemeClr>
                </a:solidFill>
                <a:latin typeface="+mn-lt"/>
                <a:cs typeface="Times New Roman" pitchFamily="18" charset="0"/>
              </a:rPr>
              <a:t>Avoids </a:t>
            </a:r>
            <a:r>
              <a:rPr lang="en-US" sz="2000" dirty="0">
                <a:solidFill>
                  <a:schemeClr val="accent5">
                    <a:lumMod val="50000"/>
                  </a:schemeClr>
                </a:solidFill>
                <a:latin typeface="+mn-lt"/>
                <a:cs typeface="Times New Roman" pitchFamily="18" charset="0"/>
              </a:rPr>
              <a:t>student frustration when reading text is too difficult.</a:t>
            </a:r>
          </a:p>
          <a:p>
            <a:pPr marL="687388" lvl="1" indent="-225425">
              <a:lnSpc>
                <a:spcPts val="2200"/>
              </a:lnSpc>
              <a:spcBef>
                <a:spcPct val="60000"/>
              </a:spcBef>
              <a:buClr>
                <a:schemeClr val="accent3">
                  <a:lumMod val="75000"/>
                </a:schemeClr>
              </a:buClr>
              <a:buFont typeface="Arial" charset="0"/>
              <a:buChar char="−"/>
              <a:defRPr/>
            </a:pPr>
            <a:r>
              <a:rPr lang="en-US" sz="2000" dirty="0" smtClean="0">
                <a:solidFill>
                  <a:schemeClr val="accent5">
                    <a:lumMod val="50000"/>
                  </a:schemeClr>
                </a:solidFill>
                <a:latin typeface="+mn-lt"/>
                <a:cs typeface="Times New Roman" pitchFamily="18" charset="0"/>
              </a:rPr>
              <a:t>Avoids </a:t>
            </a:r>
            <a:r>
              <a:rPr lang="en-US" sz="2000" dirty="0">
                <a:solidFill>
                  <a:schemeClr val="accent5">
                    <a:lumMod val="50000"/>
                  </a:schemeClr>
                </a:solidFill>
                <a:latin typeface="+mn-lt"/>
                <a:cs typeface="Times New Roman" pitchFamily="18" charset="0"/>
              </a:rPr>
              <a:t>undermining student self-confidence.</a:t>
            </a:r>
          </a:p>
          <a:p>
            <a:pPr marL="687388" lvl="1" indent="-225425">
              <a:lnSpc>
                <a:spcPts val="2200"/>
              </a:lnSpc>
              <a:spcBef>
                <a:spcPct val="60000"/>
              </a:spcBef>
              <a:buClr>
                <a:schemeClr val="accent3">
                  <a:lumMod val="75000"/>
                </a:schemeClr>
              </a:buClr>
              <a:buFont typeface="Arial" charset="0"/>
              <a:buChar char="−"/>
              <a:defRPr/>
            </a:pPr>
            <a:r>
              <a:rPr lang="en-US" sz="2000" dirty="0" smtClean="0">
                <a:solidFill>
                  <a:schemeClr val="accent5">
                    <a:lumMod val="50000"/>
                  </a:schemeClr>
                </a:solidFill>
                <a:latin typeface="+mn-lt"/>
                <a:cs typeface="Times New Roman" pitchFamily="18" charset="0"/>
              </a:rPr>
              <a:t>Avoids </a:t>
            </a:r>
            <a:r>
              <a:rPr lang="en-US" sz="2000" dirty="0">
                <a:solidFill>
                  <a:schemeClr val="accent5">
                    <a:lumMod val="50000"/>
                  </a:schemeClr>
                </a:solidFill>
                <a:latin typeface="+mn-lt"/>
                <a:cs typeface="Times New Roman" pitchFamily="18" charset="0"/>
              </a:rPr>
              <a:t>the fostering of bad work habits and unrealistic self-expectations when a student is always presented with too easy material. </a:t>
            </a:r>
          </a:p>
          <a:p>
            <a:pPr marL="687388" lvl="1" indent="-225425">
              <a:lnSpc>
                <a:spcPts val="2200"/>
              </a:lnSpc>
              <a:spcBef>
                <a:spcPct val="60000"/>
              </a:spcBef>
              <a:buClr>
                <a:schemeClr val="accent3">
                  <a:lumMod val="75000"/>
                </a:schemeClr>
              </a:buClr>
              <a:buFont typeface="Arial" charset="0"/>
              <a:buChar char="−"/>
              <a:defRPr/>
            </a:pPr>
            <a:r>
              <a:rPr lang="en-US" sz="2000" dirty="0" smtClean="0">
                <a:solidFill>
                  <a:schemeClr val="accent5">
                    <a:lumMod val="50000"/>
                  </a:schemeClr>
                </a:solidFill>
                <a:latin typeface="+mn-lt"/>
                <a:cs typeface="Times New Roman" pitchFamily="18" charset="0"/>
              </a:rPr>
              <a:t>Learning </a:t>
            </a:r>
            <a:r>
              <a:rPr lang="en-US" sz="2000" dirty="0">
                <a:solidFill>
                  <a:schemeClr val="accent5">
                    <a:lumMod val="50000"/>
                  </a:schemeClr>
                </a:solidFill>
                <a:latin typeface="+mn-lt"/>
                <a:cs typeface="Times New Roman" pitchFamily="18" charset="0"/>
              </a:rPr>
              <a:t>occurs best when the text material can be comprehended at a 75% </a:t>
            </a:r>
            <a:r>
              <a:rPr lang="en-US" sz="2400" dirty="0">
                <a:solidFill>
                  <a:schemeClr val="accent5">
                    <a:lumMod val="50000"/>
                  </a:schemeClr>
                </a:solidFill>
                <a:latin typeface="+mn-lt"/>
                <a:cs typeface="Times New Roman" pitchFamily="18" charset="0"/>
              </a:rPr>
              <a:t>rate.</a:t>
            </a:r>
          </a:p>
        </p:txBody>
      </p:sp>
      <p:sp>
        <p:nvSpPr>
          <p:cNvPr id="29701" name="Text Box 4"/>
          <p:cNvSpPr txBox="1">
            <a:spLocks noChangeArrowheads="1"/>
          </p:cNvSpPr>
          <p:nvPr/>
        </p:nvSpPr>
        <p:spPr bwMode="auto">
          <a:xfrm>
            <a:off x="304800" y="5638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a:latin typeface="Times New Roman" pitchFamily="18" charset="0"/>
              </a:rPr>
              <a:t>Source:  </a:t>
            </a:r>
            <a:r>
              <a:rPr lang="en-US" altLang="en-US" sz="1600">
                <a:latin typeface="Arial" charset="0"/>
                <a:hlinkClick r:id="rId3"/>
              </a:rPr>
              <a:t>http://www.lexile.com/m/uploads/downloadablepdfs/Lexiles-in-the-Classroom.pdf</a:t>
            </a:r>
            <a:endParaRPr lang="en-US" altLang="en-US" sz="1600">
              <a:latin typeface="Arial" charset="0"/>
            </a:endParaRPr>
          </a:p>
          <a:p>
            <a:pPr>
              <a:spcBef>
                <a:spcPct val="50000"/>
              </a:spcBef>
              <a:buFontTx/>
              <a:buNone/>
            </a:pPr>
            <a:r>
              <a:rPr lang="en-US" altLang="en-US" sz="1600" b="1">
                <a:latin typeface="Times New Roman" pitchFamily="18" charset="0"/>
              </a:rPr>
              <a:t>  </a:t>
            </a:r>
          </a:p>
        </p:txBody>
      </p:sp>
      <p:pic>
        <p:nvPicPr>
          <p:cNvPr id="297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38400"/>
            <a:ext cx="262805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581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762000"/>
          </a:xfrm>
        </p:spPr>
        <p:txBody>
          <a:bodyPr>
            <a:normAutofit/>
          </a:bodyPr>
          <a:lstStyle/>
          <a:p>
            <a:pPr eaLnBrk="1" hangingPunct="1">
              <a:defRPr/>
            </a:pPr>
            <a:r>
              <a:rPr lang="en-US" altLang="en-US" sz="3600" b="1" dirty="0">
                <a:solidFill>
                  <a:schemeClr val="accent1"/>
                </a:solidFill>
              </a:rPr>
              <a:t>Summer Reading Is Essential!</a:t>
            </a:r>
          </a:p>
        </p:txBody>
      </p:sp>
      <p:sp>
        <p:nvSpPr>
          <p:cNvPr id="31747" name="Content Placeholder 2"/>
          <p:cNvSpPr>
            <a:spLocks noGrp="1"/>
          </p:cNvSpPr>
          <p:nvPr>
            <p:ph idx="1"/>
          </p:nvPr>
        </p:nvSpPr>
        <p:spPr>
          <a:xfrm>
            <a:off x="457200" y="1295400"/>
            <a:ext cx="8458200" cy="4830763"/>
          </a:xfrm>
        </p:spPr>
        <p:txBody>
          <a:bodyPr/>
          <a:lstStyle/>
          <a:p>
            <a:pPr eaLnBrk="1" hangingPunct="1">
              <a:buFont typeface="Wingdings 2" pitchFamily="18" charset="2"/>
              <a:buNone/>
              <a:defRPr/>
            </a:pPr>
            <a:r>
              <a:rPr lang="en-US" sz="2800" b="1" dirty="0" smtClean="0"/>
              <a:t>Research studies show that ---</a:t>
            </a:r>
          </a:p>
          <a:p>
            <a:pPr eaLnBrk="1" hangingPunct="1">
              <a:buClr>
                <a:schemeClr val="accent3">
                  <a:lumMod val="50000"/>
                </a:schemeClr>
              </a:buClr>
              <a:defRPr/>
            </a:pPr>
            <a:r>
              <a:rPr lang="en-US" sz="2800" dirty="0" smtClean="0"/>
              <a:t>students can have up to a 2-3 month loss in reading ability over summer.</a:t>
            </a:r>
          </a:p>
          <a:p>
            <a:pPr eaLnBrk="1" hangingPunct="1">
              <a:buClr>
                <a:schemeClr val="accent3">
                  <a:lumMod val="50000"/>
                </a:schemeClr>
              </a:buClr>
              <a:defRPr/>
            </a:pPr>
            <a:r>
              <a:rPr lang="en-US" sz="2800" dirty="0" smtClean="0"/>
              <a:t>lower income students may suffer most due to lack of books in home and transportation access to public libraries.</a:t>
            </a:r>
          </a:p>
          <a:p>
            <a:pPr eaLnBrk="1" hangingPunct="1">
              <a:buClr>
                <a:schemeClr val="accent3">
                  <a:lumMod val="50000"/>
                </a:schemeClr>
              </a:buClr>
              <a:defRPr/>
            </a:pPr>
            <a:r>
              <a:rPr lang="en-US" sz="2800" dirty="0" smtClean="0"/>
              <a:t>rural area students also lack easy access.</a:t>
            </a:r>
          </a:p>
          <a:p>
            <a:pPr eaLnBrk="1" hangingPunct="1">
              <a:buClr>
                <a:schemeClr val="accent3">
                  <a:lumMod val="50000"/>
                </a:schemeClr>
              </a:buClr>
              <a:defRPr/>
            </a:pPr>
            <a:r>
              <a:rPr lang="en-US" sz="2800" dirty="0" smtClean="0"/>
              <a:t>innovative partnering of schools, publishers, and public libraries have great promise for solving the summer reading loss dilemma.</a:t>
            </a:r>
          </a:p>
        </p:txBody>
      </p:sp>
    </p:spTree>
    <p:extLst>
      <p:ext uri="{BB962C8B-B14F-4D97-AF65-F5344CB8AC3E}">
        <p14:creationId xmlns:p14="http://schemas.microsoft.com/office/powerpoint/2010/main" val="1124892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74638"/>
            <a:ext cx="8610600" cy="715962"/>
          </a:xfrm>
        </p:spPr>
        <p:txBody>
          <a:bodyPr>
            <a:normAutofit/>
          </a:bodyPr>
          <a:lstStyle/>
          <a:p>
            <a:pPr eaLnBrk="1" hangingPunct="1">
              <a:defRPr/>
            </a:pPr>
            <a:r>
              <a:rPr lang="en-US" altLang="en-US" sz="3600" b="1" dirty="0">
                <a:solidFill>
                  <a:schemeClr val="accent1"/>
                </a:solidFill>
              </a:rPr>
              <a:t>Using </a:t>
            </a:r>
            <a:r>
              <a:rPr lang="en-US" altLang="en-US" sz="3600" b="1" dirty="0" err="1">
                <a:solidFill>
                  <a:schemeClr val="accent1"/>
                </a:solidFill>
              </a:rPr>
              <a:t>Lexiles</a:t>
            </a:r>
            <a:r>
              <a:rPr lang="en-US" altLang="en-US" sz="3600" b="1" dirty="0">
                <a:solidFill>
                  <a:schemeClr val="accent1"/>
                </a:solidFill>
              </a:rPr>
              <a:t> to Promote Reading</a:t>
            </a:r>
          </a:p>
        </p:txBody>
      </p:sp>
      <p:sp>
        <p:nvSpPr>
          <p:cNvPr id="33795" name="Rectangle 3"/>
          <p:cNvSpPr>
            <a:spLocks noGrp="1" noChangeArrowheads="1"/>
          </p:cNvSpPr>
          <p:nvPr>
            <p:ph idx="1"/>
          </p:nvPr>
        </p:nvSpPr>
        <p:spPr>
          <a:xfrm>
            <a:off x="457200" y="1371600"/>
            <a:ext cx="8458200" cy="4678363"/>
          </a:xfrm>
        </p:spPr>
        <p:txBody>
          <a:bodyPr>
            <a:normAutofit fontScale="92500" lnSpcReduction="10000"/>
          </a:bodyPr>
          <a:lstStyle/>
          <a:p>
            <a:pPr marL="274320" indent="-274320" eaLnBrk="1" fontAlgn="auto" hangingPunct="1">
              <a:spcAft>
                <a:spcPts val="0"/>
              </a:spcAft>
              <a:buClr>
                <a:schemeClr val="accent3">
                  <a:lumMod val="50000"/>
                </a:schemeClr>
              </a:buClr>
              <a:buFont typeface="Wingdings 2"/>
              <a:buChar char=""/>
              <a:defRPr/>
            </a:pPr>
            <a:r>
              <a:rPr lang="en-US" sz="2600" dirty="0" smtClean="0"/>
              <a:t>Improve students’ reading fluency and increase enjoyment of reading.</a:t>
            </a:r>
          </a:p>
          <a:p>
            <a:pPr marL="640080" lvl="1" indent="-246888" eaLnBrk="1" fontAlgn="auto" hangingPunct="1">
              <a:spcAft>
                <a:spcPts val="0"/>
              </a:spcAft>
              <a:buClr>
                <a:schemeClr val="accent3">
                  <a:lumMod val="50000"/>
                </a:schemeClr>
              </a:buClr>
              <a:buSzPct val="90000"/>
              <a:buFont typeface="Arial" pitchFamily="34" charset="0"/>
              <a:buChar char="•"/>
              <a:defRPr/>
            </a:pPr>
            <a:r>
              <a:rPr lang="en-US" sz="2200" dirty="0" smtClean="0">
                <a:solidFill>
                  <a:schemeClr val="accent5">
                    <a:lumMod val="50000"/>
                  </a:schemeClr>
                </a:solidFill>
              </a:rPr>
              <a:t>Students who spend a minimum of 3 hrs/week reading at their own level for their own purposes develop reading fluency which leads to improved mastery.</a:t>
            </a:r>
          </a:p>
          <a:p>
            <a:pPr marL="274320" indent="-274320" eaLnBrk="1" fontAlgn="auto" hangingPunct="1">
              <a:spcAft>
                <a:spcPts val="0"/>
              </a:spcAft>
              <a:buClr>
                <a:schemeClr val="accent3">
                  <a:lumMod val="50000"/>
                </a:schemeClr>
              </a:buClr>
              <a:buFont typeface="Wingdings 2"/>
              <a:buChar char=""/>
              <a:defRPr/>
            </a:pPr>
            <a:r>
              <a:rPr lang="en-US" sz="2600" dirty="0" smtClean="0"/>
              <a:t>It is recommended that readers choose texts within their </a:t>
            </a:r>
            <a:r>
              <a:rPr lang="en-US" sz="2600" dirty="0" err="1" smtClean="0"/>
              <a:t>Lexile</a:t>
            </a:r>
            <a:r>
              <a:rPr lang="en-US" sz="2600" dirty="0" smtClean="0"/>
              <a:t> range.</a:t>
            </a:r>
          </a:p>
          <a:p>
            <a:pPr marL="640080" lvl="1" indent="-246888" eaLnBrk="1" fontAlgn="auto" hangingPunct="1">
              <a:spcAft>
                <a:spcPts val="0"/>
              </a:spcAft>
              <a:buClr>
                <a:schemeClr val="accent3">
                  <a:lumMod val="50000"/>
                </a:schemeClr>
              </a:buClr>
              <a:buFont typeface="Arial" pitchFamily="34" charset="0"/>
              <a:buChar char="•"/>
              <a:defRPr/>
            </a:pPr>
            <a:r>
              <a:rPr lang="en-US" sz="2200" dirty="0" smtClean="0">
                <a:solidFill>
                  <a:schemeClr val="accent5">
                    <a:lumMod val="50000"/>
                  </a:schemeClr>
                </a:solidFill>
              </a:rPr>
              <a:t>A </a:t>
            </a:r>
            <a:r>
              <a:rPr lang="en-US" sz="2200" dirty="0" err="1" smtClean="0">
                <a:solidFill>
                  <a:schemeClr val="accent5">
                    <a:lumMod val="50000"/>
                  </a:schemeClr>
                </a:solidFill>
              </a:rPr>
              <a:t>Lexile</a:t>
            </a:r>
            <a:r>
              <a:rPr lang="en-US" sz="2200" dirty="0" smtClean="0">
                <a:solidFill>
                  <a:schemeClr val="accent5">
                    <a:lumMod val="50000"/>
                  </a:schemeClr>
                </a:solidFill>
              </a:rPr>
              <a:t> range is 50L above and 100L below a student’s reported </a:t>
            </a:r>
            <a:r>
              <a:rPr lang="en-US" sz="2200" dirty="0" err="1" smtClean="0">
                <a:solidFill>
                  <a:schemeClr val="accent5">
                    <a:lumMod val="50000"/>
                  </a:schemeClr>
                </a:solidFill>
              </a:rPr>
              <a:t>Lexile</a:t>
            </a:r>
            <a:r>
              <a:rPr lang="en-US" sz="2200" dirty="0" smtClean="0">
                <a:solidFill>
                  <a:schemeClr val="accent5">
                    <a:lumMod val="50000"/>
                  </a:schemeClr>
                </a:solidFill>
              </a:rPr>
              <a:t> measure. </a:t>
            </a:r>
          </a:p>
          <a:p>
            <a:pPr marL="274320" indent="-274320" eaLnBrk="1" fontAlgn="auto" hangingPunct="1">
              <a:spcAft>
                <a:spcPts val="0"/>
              </a:spcAft>
              <a:buClr>
                <a:schemeClr val="accent3">
                  <a:lumMod val="50000"/>
                </a:schemeClr>
              </a:buClr>
              <a:buFont typeface="Wingdings 2"/>
              <a:buChar char=""/>
              <a:defRPr/>
            </a:pPr>
            <a:r>
              <a:rPr lang="en-US" sz="2600" dirty="0" smtClean="0"/>
              <a:t>Use </a:t>
            </a:r>
            <a:r>
              <a:rPr lang="en-US" sz="2600" dirty="0" err="1" smtClean="0"/>
              <a:t>Lexiles</a:t>
            </a:r>
            <a:r>
              <a:rPr lang="en-US" sz="2600" dirty="0" smtClean="0"/>
              <a:t> to set goals.</a:t>
            </a:r>
          </a:p>
          <a:p>
            <a:pPr marL="274320" indent="-274320" eaLnBrk="1" fontAlgn="auto" hangingPunct="1">
              <a:spcAft>
                <a:spcPts val="0"/>
              </a:spcAft>
              <a:buClr>
                <a:schemeClr val="accent3">
                  <a:lumMod val="50000"/>
                </a:schemeClr>
              </a:buClr>
              <a:buFont typeface="Wingdings 2"/>
              <a:buChar char=""/>
              <a:defRPr/>
            </a:pPr>
            <a:r>
              <a:rPr lang="en-US" sz="2600" dirty="0" smtClean="0"/>
              <a:t>Practice with a variety of texts.</a:t>
            </a:r>
          </a:p>
          <a:p>
            <a:pPr marL="274320" indent="-274320" eaLnBrk="1" fontAlgn="auto" hangingPunct="1">
              <a:spcAft>
                <a:spcPts val="0"/>
              </a:spcAft>
              <a:buClr>
                <a:schemeClr val="accent3">
                  <a:lumMod val="50000"/>
                </a:schemeClr>
              </a:buClr>
              <a:buFont typeface="Wingdings 2"/>
              <a:buChar char=""/>
              <a:defRPr/>
            </a:pPr>
            <a:r>
              <a:rPr lang="en-US" sz="2600" dirty="0" smtClean="0"/>
              <a:t>Challenge the BEST readers.</a:t>
            </a:r>
          </a:p>
          <a:p>
            <a:pPr marL="274320" indent="-274320" eaLnBrk="1" fontAlgn="auto" hangingPunct="1">
              <a:spcAft>
                <a:spcPts val="0"/>
              </a:spcAft>
              <a:buClr>
                <a:schemeClr val="accent3">
                  <a:lumMod val="50000"/>
                </a:schemeClr>
              </a:buClr>
              <a:buFont typeface="Wingdings 2"/>
              <a:buChar char=""/>
              <a:defRPr/>
            </a:pPr>
            <a:r>
              <a:rPr lang="en-US" sz="2600" dirty="0" smtClean="0"/>
              <a:t>Success breeds enjoyment.</a:t>
            </a:r>
          </a:p>
          <a:p>
            <a:pPr marL="274320" indent="-274320" eaLnBrk="1" fontAlgn="auto" hangingPunct="1">
              <a:spcAft>
                <a:spcPts val="0"/>
              </a:spcAft>
              <a:buClr>
                <a:schemeClr val="accent3"/>
              </a:buClr>
              <a:buFont typeface="Wingdings 2"/>
              <a:buChar char=""/>
              <a:defRPr/>
            </a:pPr>
            <a:endParaRPr lang="en-US" sz="2400" dirty="0" smtClean="0"/>
          </a:p>
          <a:p>
            <a:pPr marL="274320" indent="-274320" eaLnBrk="1" fontAlgn="auto" hangingPunct="1">
              <a:spcAft>
                <a:spcPts val="0"/>
              </a:spcAft>
              <a:buClr>
                <a:schemeClr val="accent3"/>
              </a:buClr>
              <a:buFontTx/>
              <a:buNone/>
              <a:defRPr/>
            </a:pPr>
            <a:endParaRPr lang="en-US" sz="3600" dirty="0" smtClean="0"/>
          </a:p>
        </p:txBody>
      </p:sp>
    </p:spTree>
    <p:extLst>
      <p:ext uri="{BB962C8B-B14F-4D97-AF65-F5344CB8AC3E}">
        <p14:creationId xmlns:p14="http://schemas.microsoft.com/office/powerpoint/2010/main" val="314374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57200"/>
            <a:ext cx="8534400" cy="762000"/>
          </a:xfrm>
        </p:spPr>
        <p:txBody>
          <a:bodyPr>
            <a:noAutofit/>
          </a:bodyPr>
          <a:lstStyle/>
          <a:p>
            <a:pPr eaLnBrk="1" fontAlgn="auto" hangingPunct="1">
              <a:spcAft>
                <a:spcPts val="0"/>
              </a:spcAft>
              <a:defRPr/>
            </a:pPr>
            <a:r>
              <a:rPr lang="en-US" sz="3600" b="1" dirty="0">
                <a:solidFill>
                  <a:schemeClr val="accent1"/>
                </a:solidFill>
              </a:rPr>
              <a:t>Using </a:t>
            </a:r>
            <a:r>
              <a:rPr lang="en-US" sz="3600" b="1" dirty="0" err="1">
                <a:solidFill>
                  <a:schemeClr val="accent1"/>
                </a:solidFill>
              </a:rPr>
              <a:t>Lexiles</a:t>
            </a:r>
            <a:r>
              <a:rPr lang="en-US" sz="3600" b="1" dirty="0">
                <a:solidFill>
                  <a:schemeClr val="accent1"/>
                </a:solidFill>
              </a:rPr>
              <a:t> in Media Centers and Public Libraries</a:t>
            </a:r>
          </a:p>
        </p:txBody>
      </p:sp>
      <p:sp>
        <p:nvSpPr>
          <p:cNvPr id="34819" name="Rectangle 3"/>
          <p:cNvSpPr>
            <a:spLocks noGrp="1" noChangeArrowheads="1"/>
          </p:cNvSpPr>
          <p:nvPr>
            <p:ph idx="1"/>
          </p:nvPr>
        </p:nvSpPr>
        <p:spPr>
          <a:xfrm>
            <a:off x="685800" y="1371600"/>
            <a:ext cx="7848600" cy="4572000"/>
          </a:xfrm>
        </p:spPr>
        <p:txBody>
          <a:bodyPr>
            <a:normAutofit lnSpcReduction="10000"/>
          </a:bodyPr>
          <a:lstStyle/>
          <a:p>
            <a:pPr marL="0" indent="-274320" eaLnBrk="1" fontAlgn="auto" hangingPunct="1">
              <a:lnSpc>
                <a:spcPct val="90000"/>
              </a:lnSpc>
              <a:spcAft>
                <a:spcPts val="0"/>
              </a:spcAft>
              <a:buClr>
                <a:schemeClr val="accent3"/>
              </a:buClr>
              <a:buFontTx/>
              <a:buNone/>
              <a:defRPr/>
            </a:pPr>
            <a:r>
              <a:rPr lang="en-US" sz="2800" b="1" dirty="0" smtClean="0"/>
              <a:t>Media specialists and librarians can assist classroom instruction by </a:t>
            </a:r>
          </a:p>
          <a:p>
            <a:pPr marL="274320" indent="-274320" eaLnBrk="1" fontAlgn="auto" hangingPunct="1">
              <a:lnSpc>
                <a:spcPts val="1200"/>
              </a:lnSpc>
              <a:spcBef>
                <a:spcPct val="0"/>
              </a:spcBef>
              <a:spcAft>
                <a:spcPts val="0"/>
              </a:spcAft>
              <a:buClr>
                <a:schemeClr val="accent3"/>
              </a:buClr>
              <a:buFontTx/>
              <a:buNone/>
              <a:defRPr/>
            </a:pPr>
            <a:endParaRPr lang="en-US" sz="2800" dirty="0" smtClean="0"/>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smtClean="0">
                <a:solidFill>
                  <a:schemeClr val="accent5">
                    <a:lumMod val="50000"/>
                  </a:schemeClr>
                </a:solidFill>
              </a:rPr>
              <a:t>Helping to develop individualized or classroom reading lists tailored to provide appropriately challenging reading.</a:t>
            </a:r>
          </a:p>
          <a:p>
            <a:pPr marL="274320" indent="-274320" eaLnBrk="1" fontAlgn="auto" hangingPunct="1">
              <a:lnSpc>
                <a:spcPct val="65000"/>
              </a:lnSpc>
              <a:spcBef>
                <a:spcPct val="0"/>
              </a:spcBef>
              <a:spcAft>
                <a:spcPts val="0"/>
              </a:spcAft>
              <a:buClr>
                <a:schemeClr val="accent5">
                  <a:lumMod val="50000"/>
                </a:schemeClr>
              </a:buClr>
              <a:buFont typeface="Wingdings 2"/>
              <a:buChar char=""/>
              <a:defRPr/>
            </a:pPr>
            <a:endParaRPr lang="en-US" sz="2400" dirty="0" smtClean="0">
              <a:solidFill>
                <a:schemeClr val="accent5">
                  <a:lumMod val="50000"/>
                </a:schemeClr>
              </a:solidFill>
            </a:endParaRPr>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smtClean="0">
                <a:solidFill>
                  <a:schemeClr val="accent5">
                    <a:lumMod val="50000"/>
                  </a:schemeClr>
                </a:solidFill>
              </a:rPr>
              <a:t>Guiding teachers in selecting a bank of titles at varying levels that support an instructional thematic unit.  This allows all students to participate successfully in the theme with material at their own reading level.</a:t>
            </a:r>
          </a:p>
          <a:p>
            <a:pPr marL="274320" indent="-274320" eaLnBrk="1" fontAlgn="auto" hangingPunct="1">
              <a:lnSpc>
                <a:spcPct val="65000"/>
              </a:lnSpc>
              <a:spcBef>
                <a:spcPct val="0"/>
              </a:spcBef>
              <a:spcAft>
                <a:spcPts val="0"/>
              </a:spcAft>
              <a:buClr>
                <a:schemeClr val="accent5">
                  <a:lumMod val="50000"/>
                </a:schemeClr>
              </a:buClr>
              <a:buFont typeface="Wingdings 2"/>
              <a:buChar char=""/>
              <a:defRPr/>
            </a:pPr>
            <a:endParaRPr lang="en-US" sz="2400" dirty="0" smtClean="0">
              <a:solidFill>
                <a:schemeClr val="accent5">
                  <a:lumMod val="50000"/>
                </a:schemeClr>
              </a:solidFill>
            </a:endParaRPr>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smtClean="0">
                <a:solidFill>
                  <a:schemeClr val="accent5">
                    <a:lumMod val="50000"/>
                  </a:schemeClr>
                </a:solidFill>
              </a:rPr>
              <a:t>Locating and sequencing materials for classroom use.  For example, increasing the difficulty of read-aloud books throughout the year.</a:t>
            </a:r>
          </a:p>
        </p:txBody>
      </p:sp>
      <p:sp>
        <p:nvSpPr>
          <p:cNvPr id="32772" name="Text Box 4"/>
          <p:cNvSpPr txBox="1">
            <a:spLocks noChangeArrowheads="1"/>
          </p:cNvSpPr>
          <p:nvPr/>
        </p:nvSpPr>
        <p:spPr bwMode="auto">
          <a:xfrm>
            <a:off x="381000" y="6019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1800">
              <a:latin typeface="Times New Roman" pitchFamily="18" charset="0"/>
            </a:endParaRPr>
          </a:p>
        </p:txBody>
      </p:sp>
      <p:sp>
        <p:nvSpPr>
          <p:cNvPr id="33797" name="Text Box 4"/>
          <p:cNvSpPr txBox="1">
            <a:spLocks noChangeArrowheads="1"/>
          </p:cNvSpPr>
          <p:nvPr/>
        </p:nvSpPr>
        <p:spPr bwMode="auto">
          <a:xfrm>
            <a:off x="304800" y="5562600"/>
            <a:ext cx="8229600" cy="1323975"/>
          </a:xfrm>
          <a:prstGeom prst="rect">
            <a:avLst/>
          </a:prstGeom>
          <a:noFill/>
          <a:ln w="9525">
            <a:noFill/>
            <a:miter lim="800000"/>
            <a:headEnd/>
            <a:tailEnd/>
          </a:ln>
        </p:spPr>
        <p:txBody>
          <a:bodyPr>
            <a:spAutoFit/>
          </a:bodyPr>
          <a:lstStyle/>
          <a:p>
            <a:pPr marL="0" lvl="1" eaLnBrk="0" hangingPunct="0">
              <a:spcBef>
                <a:spcPct val="50000"/>
              </a:spcBef>
              <a:defRPr/>
            </a:pPr>
            <a:r>
              <a:rPr lang="en-US" sz="1600" b="1" dirty="0">
                <a:latin typeface="Times New Roman" pitchFamily="18" charset="0"/>
              </a:rPr>
              <a:t>Source: </a:t>
            </a:r>
            <a:r>
              <a:rPr lang="en-US" sz="1600" dirty="0">
                <a:latin typeface="+mn-lt"/>
                <a:hlinkClick r:id="rId3"/>
              </a:rPr>
              <a:t>https://d1jt5u2s0h3gkt.cloudfront.net/m/uploads/downloadablepdfs/Lexiles-in-the-Library.pdf</a:t>
            </a:r>
            <a:endParaRPr lang="en-US" sz="1600" dirty="0">
              <a:latin typeface="+mn-lt"/>
            </a:endParaRPr>
          </a:p>
          <a:p>
            <a:pPr marL="0" lvl="1" eaLnBrk="0" hangingPunct="0">
              <a:spcBef>
                <a:spcPct val="50000"/>
              </a:spcBef>
              <a:defRPr/>
            </a:pPr>
            <a:endParaRPr lang="en-US" sz="1600" dirty="0">
              <a:latin typeface="+mn-lt"/>
            </a:endParaRPr>
          </a:p>
          <a:p>
            <a:pPr eaLnBrk="0" hangingPunct="0">
              <a:spcBef>
                <a:spcPct val="50000"/>
              </a:spcBef>
              <a:defRPr/>
            </a:pPr>
            <a:r>
              <a:rPr lang="en-US" sz="1600" b="1" dirty="0">
                <a:latin typeface="Times New Roman" pitchFamily="18" charset="0"/>
              </a:rPr>
              <a:t>  </a:t>
            </a:r>
          </a:p>
        </p:txBody>
      </p:sp>
    </p:spTree>
    <p:extLst>
      <p:ext uri="{BB962C8B-B14F-4D97-AF65-F5344CB8AC3E}">
        <p14:creationId xmlns:p14="http://schemas.microsoft.com/office/powerpoint/2010/main" val="3501049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686800" cy="685800"/>
          </a:xfrm>
        </p:spPr>
        <p:txBody>
          <a:bodyPr>
            <a:normAutofit/>
          </a:bodyPr>
          <a:lstStyle/>
          <a:p>
            <a:pPr eaLnBrk="1" hangingPunct="1">
              <a:defRPr/>
            </a:pPr>
            <a:r>
              <a:rPr lang="en-US" altLang="en-US" sz="3600" b="1" dirty="0">
                <a:solidFill>
                  <a:schemeClr val="accent1"/>
                </a:solidFill>
              </a:rPr>
              <a:t>Use </a:t>
            </a:r>
            <a:r>
              <a:rPr lang="en-US" altLang="en-US" sz="3600" b="1" dirty="0" err="1">
                <a:solidFill>
                  <a:schemeClr val="accent1"/>
                </a:solidFill>
              </a:rPr>
              <a:t>Lexiles</a:t>
            </a:r>
            <a:r>
              <a:rPr lang="en-US" altLang="en-US" sz="3600" b="1" dirty="0">
                <a:solidFill>
                  <a:schemeClr val="accent1"/>
                </a:solidFill>
              </a:rPr>
              <a:t> to Build Partnerships</a:t>
            </a:r>
          </a:p>
        </p:txBody>
      </p:sp>
      <p:sp>
        <p:nvSpPr>
          <p:cNvPr id="35843" name="Rectangle 3"/>
          <p:cNvSpPr>
            <a:spLocks noGrp="1" noChangeArrowheads="1"/>
          </p:cNvSpPr>
          <p:nvPr>
            <p:ph idx="1"/>
          </p:nvPr>
        </p:nvSpPr>
        <p:spPr>
          <a:xfrm>
            <a:off x="381000" y="1265237"/>
            <a:ext cx="8458200" cy="4754563"/>
          </a:xfrm>
        </p:spPr>
        <p:txBody>
          <a:bodyPr>
            <a:normAutofit fontScale="92500" lnSpcReduction="10000"/>
          </a:bodyPr>
          <a:lstStyle/>
          <a:p>
            <a:pPr marL="274320" indent="-274320" eaLnBrk="1" fontAlgn="auto" hangingPunct="1">
              <a:lnSpc>
                <a:spcPct val="90000"/>
              </a:lnSpc>
              <a:spcAft>
                <a:spcPts val="0"/>
              </a:spcAft>
              <a:buClr>
                <a:schemeClr val="accent3">
                  <a:lumMod val="50000"/>
                </a:schemeClr>
              </a:buClr>
              <a:buFont typeface="Wingdings 2"/>
              <a:buChar char=""/>
              <a:defRPr/>
            </a:pPr>
            <a:r>
              <a:rPr lang="en-US" sz="2400" dirty="0" smtClean="0"/>
              <a:t>School media specialists and public librarians should be partners.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Jointly create reading lists</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Complement catalogue holdings</a:t>
            </a:r>
          </a:p>
          <a:p>
            <a:pPr marL="274320" indent="-274320" eaLnBrk="1" fontAlgn="auto" hangingPunct="1">
              <a:lnSpc>
                <a:spcPct val="90000"/>
              </a:lnSpc>
              <a:spcAft>
                <a:spcPts val="0"/>
              </a:spcAft>
              <a:buClr>
                <a:schemeClr val="accent3">
                  <a:lumMod val="50000"/>
                </a:schemeClr>
              </a:buClr>
              <a:buFont typeface="Wingdings 2"/>
              <a:buChar char=""/>
              <a:defRPr/>
            </a:pPr>
            <a:r>
              <a:rPr lang="en-US" sz="2400" dirty="0" smtClean="0"/>
              <a:t>Assist students in selecting reading material.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Remember to vary reading difficulty of material to the situation.</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Ask for </a:t>
            </a:r>
            <a:r>
              <a:rPr lang="en-US" sz="2000" dirty="0" err="1" smtClean="0">
                <a:solidFill>
                  <a:schemeClr val="accent5">
                    <a:lumMod val="50000"/>
                  </a:schemeClr>
                </a:solidFill>
              </a:rPr>
              <a:t>Lexile</a:t>
            </a:r>
            <a:r>
              <a:rPr lang="en-US" sz="2000" dirty="0" smtClean="0">
                <a:solidFill>
                  <a:schemeClr val="accent5">
                    <a:lumMod val="50000"/>
                  </a:schemeClr>
                </a:solidFill>
              </a:rPr>
              <a:t> information.  Schools might create a library card with </a:t>
            </a:r>
            <a:r>
              <a:rPr lang="en-US" sz="2000" dirty="0" err="1" smtClean="0">
                <a:solidFill>
                  <a:schemeClr val="accent5">
                    <a:lumMod val="50000"/>
                  </a:schemeClr>
                </a:solidFill>
              </a:rPr>
              <a:t>Lexile</a:t>
            </a:r>
            <a:r>
              <a:rPr lang="en-US" sz="2000" dirty="0" smtClean="0">
                <a:solidFill>
                  <a:schemeClr val="accent5">
                    <a:lumMod val="50000"/>
                  </a:schemeClr>
                </a:solidFill>
              </a:rPr>
              <a:t> information on it.</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Choose texts lower in the student’s </a:t>
            </a:r>
            <a:r>
              <a:rPr lang="en-US" sz="2000" dirty="0" err="1" smtClean="0">
                <a:solidFill>
                  <a:schemeClr val="accent5">
                    <a:lumMod val="50000"/>
                  </a:schemeClr>
                </a:solidFill>
              </a:rPr>
              <a:t>Lexile</a:t>
            </a:r>
            <a:r>
              <a:rPr lang="en-US" sz="2000" dirty="0" smtClean="0">
                <a:solidFill>
                  <a:schemeClr val="accent5">
                    <a:lumMod val="50000"/>
                  </a:schemeClr>
                </a:solidFill>
              </a:rPr>
              <a:t> range when factors make the reading situation more challenging, threatening or unfamiliar.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smtClean="0">
                <a:solidFill>
                  <a:schemeClr val="accent5">
                    <a:lumMod val="50000"/>
                  </a:schemeClr>
                </a:solidFill>
              </a:rPr>
              <a:t>Select texts at or above the student’s range to stimulate growth when a topic is of extreme interest to a student, or when you will be giving additional support such as background teaching or discussion.</a:t>
            </a:r>
          </a:p>
          <a:p>
            <a:pPr marL="274320" indent="-274320" eaLnBrk="1" fontAlgn="auto" hangingPunct="1">
              <a:lnSpc>
                <a:spcPct val="90000"/>
              </a:lnSpc>
              <a:spcAft>
                <a:spcPts val="0"/>
              </a:spcAft>
              <a:buClr>
                <a:schemeClr val="accent3">
                  <a:lumMod val="50000"/>
                </a:schemeClr>
              </a:buClr>
              <a:buFont typeface="Wingdings 2"/>
              <a:buChar char=""/>
              <a:defRPr/>
            </a:pPr>
            <a:r>
              <a:rPr lang="en-US" sz="2400" dirty="0" smtClean="0"/>
              <a:t>Make parents “partners” by giving them a tool for selecting appropriate reading material for their children (e.g., Summer Reading Lists, visiting library, etc.)</a:t>
            </a:r>
          </a:p>
          <a:p>
            <a:pPr marL="640080" lvl="1" indent="-246888" eaLnBrk="1" fontAlgn="auto" hangingPunct="1">
              <a:lnSpc>
                <a:spcPct val="90000"/>
              </a:lnSpc>
              <a:spcAft>
                <a:spcPts val="0"/>
              </a:spcAft>
              <a:buFont typeface="Wingdings 2"/>
              <a:buChar char=""/>
              <a:defRPr/>
            </a:pPr>
            <a:endParaRPr lang="en-US" sz="2000" dirty="0" smtClean="0"/>
          </a:p>
        </p:txBody>
      </p:sp>
      <p:sp>
        <p:nvSpPr>
          <p:cNvPr id="33796" name="Text Box 4"/>
          <p:cNvSpPr txBox="1">
            <a:spLocks noChangeArrowheads="1"/>
          </p:cNvSpPr>
          <p:nvPr/>
        </p:nvSpPr>
        <p:spPr bwMode="auto">
          <a:xfrm>
            <a:off x="304800" y="57150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a:latin typeface="Times New Roman" pitchFamily="18" charset="0"/>
              </a:rPr>
              <a:t>Source:  </a:t>
            </a:r>
            <a:r>
              <a:rPr lang="en-US" altLang="en-US" sz="1600">
                <a:latin typeface="Arial" charset="0"/>
                <a:hlinkClick r:id="rId3"/>
              </a:rPr>
              <a:t>http://www.lexile.com/m/uploads/downloadablepdfs/Lexiles-in-the-Classroom.pdf</a:t>
            </a:r>
            <a:endParaRPr lang="en-US" altLang="en-US" sz="1600">
              <a:latin typeface="Arial" charset="0"/>
            </a:endParaRPr>
          </a:p>
          <a:p>
            <a:pPr>
              <a:spcBef>
                <a:spcPct val="50000"/>
              </a:spcBef>
              <a:buFontTx/>
              <a:buNone/>
            </a:pPr>
            <a:r>
              <a:rPr lang="en-US" altLang="en-US" sz="1600" b="1">
                <a:latin typeface="Times New Roman" pitchFamily="18" charset="0"/>
              </a:rPr>
              <a:t>  </a:t>
            </a:r>
          </a:p>
        </p:txBody>
      </p:sp>
    </p:spTree>
    <p:extLst>
      <p:ext uri="{BB962C8B-B14F-4D97-AF65-F5344CB8AC3E}">
        <p14:creationId xmlns:p14="http://schemas.microsoft.com/office/powerpoint/2010/main" val="2650092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04800"/>
            <a:ext cx="8229600" cy="792163"/>
          </a:xfrm>
        </p:spPr>
        <p:txBody>
          <a:bodyPr/>
          <a:lstStyle/>
          <a:p>
            <a:pPr>
              <a:defRPr/>
            </a:pPr>
            <a:r>
              <a:rPr lang="en-US" altLang="en-US" dirty="0" smtClean="0"/>
              <a:t> </a:t>
            </a:r>
            <a:r>
              <a:rPr lang="en-US" altLang="en-US" sz="3600" b="1" dirty="0" err="1">
                <a:solidFill>
                  <a:schemeClr val="accent1"/>
                </a:solidFill>
              </a:rPr>
              <a:t>Lexiles</a:t>
            </a:r>
            <a:r>
              <a:rPr lang="en-US" altLang="en-US" sz="3600" b="1" dirty="0">
                <a:solidFill>
                  <a:schemeClr val="accent1"/>
                </a:solidFill>
              </a:rPr>
              <a:t> and the CCGPS</a:t>
            </a:r>
            <a:endParaRPr lang="en-US" altLang="en-US" b="1" dirty="0">
              <a:solidFill>
                <a:schemeClr val="accent1"/>
              </a:solidFill>
            </a:endParaRPr>
          </a:p>
        </p:txBody>
      </p:sp>
      <p:sp>
        <p:nvSpPr>
          <p:cNvPr id="8195" name="Content Placeholder 2"/>
          <p:cNvSpPr>
            <a:spLocks noGrp="1"/>
          </p:cNvSpPr>
          <p:nvPr>
            <p:ph idx="1"/>
          </p:nvPr>
        </p:nvSpPr>
        <p:spPr>
          <a:xfrm>
            <a:off x="457200" y="1295400"/>
            <a:ext cx="8229600" cy="4830763"/>
          </a:xfrm>
        </p:spPr>
        <p:txBody>
          <a:bodyPr>
            <a:normAutofit lnSpcReduction="10000"/>
          </a:bodyPr>
          <a:lstStyle/>
          <a:p>
            <a:pPr>
              <a:spcBef>
                <a:spcPts val="0"/>
              </a:spcBef>
              <a:buClr>
                <a:schemeClr val="accent3">
                  <a:lumMod val="50000"/>
                </a:schemeClr>
              </a:buClr>
              <a:defRPr/>
            </a:pPr>
            <a:r>
              <a:rPr lang="en-US" sz="2800" dirty="0" smtClean="0"/>
              <a:t>The CCGPS promote that students should be ready for college and career after high school. </a:t>
            </a:r>
          </a:p>
          <a:p>
            <a:pPr>
              <a:buClr>
                <a:schemeClr val="accent3">
                  <a:lumMod val="50000"/>
                </a:schemeClr>
              </a:buClr>
              <a:defRPr/>
            </a:pPr>
            <a:r>
              <a:rPr lang="en-US" sz="2800" dirty="0" smtClean="0"/>
              <a:t>The most important factor for readiness is a student’s ability to read and understand texts of steadily increasing complexity as they progress through school. </a:t>
            </a:r>
          </a:p>
          <a:p>
            <a:pPr>
              <a:buClr>
                <a:schemeClr val="accent3">
                  <a:lumMod val="50000"/>
                </a:schemeClr>
              </a:buClr>
              <a:defRPr/>
            </a:pPr>
            <a:r>
              <a:rPr lang="en-US" sz="2800" dirty="0" smtClean="0"/>
              <a:t>The </a:t>
            </a:r>
            <a:r>
              <a:rPr lang="en-US" sz="2800" dirty="0" err="1" smtClean="0"/>
              <a:t>Lexile</a:t>
            </a:r>
            <a:r>
              <a:rPr lang="en-US" sz="2800" baseline="30000" dirty="0" smtClean="0"/>
              <a:t>®</a:t>
            </a:r>
            <a:r>
              <a:rPr lang="en-US" sz="2800" dirty="0" smtClean="0"/>
              <a:t> Framework provides valuable insights into student readiness by measuring both the complexity of reading materials, including college and career texts, and a student's ability to comprehend these texts.</a:t>
            </a:r>
          </a:p>
        </p:txBody>
      </p:sp>
      <p:sp>
        <p:nvSpPr>
          <p:cNvPr id="4" name="Slide Number Placeholder 3"/>
          <p:cNvSpPr>
            <a:spLocks noGrp="1"/>
          </p:cNvSpPr>
          <p:nvPr>
            <p:ph type="sldNum" sz="quarter" idx="11"/>
          </p:nvPr>
        </p:nvSpPr>
        <p:spPr/>
        <p:txBody>
          <a:bodyPr/>
          <a:lstStyle/>
          <a:p>
            <a:pPr>
              <a:defRPr/>
            </a:pPr>
            <a:fld id="{4E25ED66-DA1D-4269-AC01-F6F90491D911}" type="slidenum">
              <a:rPr lang="en-US" smtClean="0"/>
              <a:pPr>
                <a:defRPr/>
              </a:pPr>
              <a:t>3</a:t>
            </a:fld>
            <a:endParaRPr lang="en-US"/>
          </a:p>
        </p:txBody>
      </p:sp>
    </p:spTree>
    <p:extLst>
      <p:ext uri="{BB962C8B-B14F-4D97-AF65-F5344CB8AC3E}">
        <p14:creationId xmlns:p14="http://schemas.microsoft.com/office/powerpoint/2010/main" val="2993498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381000"/>
            <a:ext cx="6705600" cy="533400"/>
          </a:xfrm>
        </p:spPr>
        <p:txBody>
          <a:bodyPr>
            <a:noAutofit/>
          </a:bodyPr>
          <a:lstStyle/>
          <a:p>
            <a:pPr eaLnBrk="1" hangingPunct="1">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5843" name="Rectangle 3"/>
          <p:cNvSpPr>
            <a:spLocks noGrp="1" noChangeArrowheads="1"/>
          </p:cNvSpPr>
          <p:nvPr>
            <p:ph idx="1"/>
          </p:nvPr>
        </p:nvSpPr>
        <p:spPr>
          <a:xfrm>
            <a:off x="152400" y="1447799"/>
            <a:ext cx="8077200" cy="4684713"/>
          </a:xfrm>
        </p:spPr>
        <p:txBody>
          <a:bodyPr/>
          <a:lstStyle/>
          <a:p>
            <a:pPr eaLnBrk="1" hangingPunct="1">
              <a:lnSpc>
                <a:spcPct val="90000"/>
              </a:lnSpc>
              <a:buClr>
                <a:schemeClr val="accent3">
                  <a:lumMod val="50000"/>
                </a:schemeClr>
              </a:buClr>
              <a:defRPr/>
            </a:pPr>
            <a:r>
              <a:rPr lang="en-US" sz="2800" dirty="0" smtClean="0"/>
              <a:t>Promotes family-school connections.</a:t>
            </a:r>
          </a:p>
          <a:p>
            <a:pPr eaLnBrk="1" hangingPunct="1">
              <a:lnSpc>
                <a:spcPct val="90000"/>
              </a:lnSpc>
              <a:buClr>
                <a:schemeClr val="accent3">
                  <a:lumMod val="50000"/>
                </a:schemeClr>
              </a:buClr>
              <a:defRPr/>
            </a:pPr>
            <a:r>
              <a:rPr lang="en-US" sz="2800" dirty="0" smtClean="0"/>
              <a:t>Know your child’s </a:t>
            </a:r>
            <a:r>
              <a:rPr lang="en-US" sz="2800" dirty="0" err="1" smtClean="0"/>
              <a:t>Lexile</a:t>
            </a:r>
            <a:r>
              <a:rPr lang="en-US" sz="2800" dirty="0" smtClean="0"/>
              <a:t> measure.</a:t>
            </a:r>
          </a:p>
          <a:p>
            <a:pPr eaLnBrk="1" hangingPunct="1">
              <a:lnSpc>
                <a:spcPct val="90000"/>
              </a:lnSpc>
              <a:buClr>
                <a:schemeClr val="accent3">
                  <a:lumMod val="50000"/>
                </a:schemeClr>
              </a:buClr>
              <a:defRPr/>
            </a:pPr>
            <a:r>
              <a:rPr lang="en-US" sz="2800" dirty="0" smtClean="0"/>
              <a:t>Know your child’s </a:t>
            </a:r>
            <a:r>
              <a:rPr lang="en-US" sz="2800" dirty="0" err="1" smtClean="0"/>
              <a:t>Lexile</a:t>
            </a:r>
            <a:r>
              <a:rPr lang="en-US" sz="2800" dirty="0" smtClean="0"/>
              <a:t> range.</a:t>
            </a:r>
          </a:p>
          <a:p>
            <a:pPr lvl="1" eaLnBrk="1" hangingPunct="1">
              <a:lnSpc>
                <a:spcPct val="90000"/>
              </a:lnSpc>
              <a:buClr>
                <a:schemeClr val="accent3">
                  <a:lumMod val="50000"/>
                </a:schemeClr>
              </a:buClr>
              <a:defRPr/>
            </a:pPr>
            <a:r>
              <a:rPr lang="en-US" dirty="0" smtClean="0">
                <a:solidFill>
                  <a:schemeClr val="accent5">
                    <a:lumMod val="50000"/>
                  </a:schemeClr>
                </a:solidFill>
              </a:rPr>
              <a:t>50L above and 100L below their reported </a:t>
            </a:r>
            <a:r>
              <a:rPr lang="en-US" dirty="0" err="1" smtClean="0">
                <a:solidFill>
                  <a:schemeClr val="accent5">
                    <a:lumMod val="50000"/>
                  </a:schemeClr>
                </a:solidFill>
              </a:rPr>
              <a:t>Lexile</a:t>
            </a:r>
            <a:r>
              <a:rPr lang="en-US" dirty="0" smtClean="0">
                <a:solidFill>
                  <a:schemeClr val="accent5">
                    <a:lumMod val="50000"/>
                  </a:schemeClr>
                </a:solidFill>
              </a:rPr>
              <a:t> measure.  This range represents the boundaries between the easiest kind of reading material for your child and the hardest level at which he/she can read successfully.</a:t>
            </a:r>
          </a:p>
          <a:p>
            <a:pPr eaLnBrk="1" hangingPunct="1">
              <a:lnSpc>
                <a:spcPct val="90000"/>
              </a:lnSpc>
              <a:buClr>
                <a:schemeClr val="accent3">
                  <a:lumMod val="50000"/>
                </a:schemeClr>
              </a:buClr>
              <a:defRPr/>
            </a:pPr>
            <a:r>
              <a:rPr lang="en-US" sz="2800" dirty="0" smtClean="0"/>
              <a:t>Use the </a:t>
            </a:r>
            <a:r>
              <a:rPr lang="en-US" sz="2800" dirty="0" err="1" smtClean="0"/>
              <a:t>Lexile</a:t>
            </a:r>
            <a:r>
              <a:rPr lang="en-US" sz="2800" dirty="0" smtClean="0"/>
              <a:t> Find a Book Database                                   (at </a:t>
            </a:r>
            <a:r>
              <a:rPr lang="en-US" sz="2800" dirty="0" smtClean="0">
                <a:hlinkClick r:id="rId3"/>
              </a:rPr>
              <a:t>http://lexile.com/fab/</a:t>
            </a:r>
            <a:r>
              <a:rPr lang="en-US" sz="2800" dirty="0" smtClean="0"/>
              <a:t>) to find                          books in the child’s </a:t>
            </a:r>
            <a:r>
              <a:rPr lang="en-US" sz="2800" dirty="0" err="1" smtClean="0"/>
              <a:t>Lexile</a:t>
            </a:r>
            <a:r>
              <a:rPr lang="en-US" sz="2800" dirty="0" smtClean="0"/>
              <a:t> range.</a:t>
            </a:r>
          </a:p>
        </p:txBody>
      </p:sp>
      <p:pic>
        <p:nvPicPr>
          <p:cNvPr id="34820" name="Picture 4" descr="MPj038635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7981">
            <a:off x="7066254" y="305918"/>
            <a:ext cx="1664258" cy="220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MPj040023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091" y="3810000"/>
            <a:ext cx="217170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p:cNvSpPr txBox="1">
            <a:spLocks noChangeArrowheads="1"/>
          </p:cNvSpPr>
          <p:nvPr/>
        </p:nvSpPr>
        <p:spPr bwMode="auto">
          <a:xfrm>
            <a:off x="457200" y="54864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Times New Roman" pitchFamily="18" charset="0"/>
                <a:cs typeface="Times New Roman" pitchFamily="18" charset="0"/>
              </a:rPr>
              <a:t>Source:</a:t>
            </a:r>
            <a:r>
              <a:rPr lang="en-US" altLang="en-US" sz="1800">
                <a:latin typeface="Arial" charset="0"/>
              </a:rPr>
              <a:t> </a:t>
            </a:r>
            <a:r>
              <a:rPr lang="en-US" altLang="en-US" sz="1600">
                <a:latin typeface="Arial" charset="0"/>
                <a:hlinkClick r:id="rId6"/>
              </a:rPr>
              <a:t>http://www.lexile.com/m/uploads/downloadablepdfs/Lexiles-at-Home.pdf</a:t>
            </a:r>
            <a:endParaRPr lang="en-US" altLang="en-US" sz="1600">
              <a:latin typeface="Arial" charset="0"/>
            </a:endParaRPr>
          </a:p>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749829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381000"/>
            <a:ext cx="6705600" cy="762000"/>
          </a:xfrm>
        </p:spPr>
        <p:txBody>
          <a:bodyPr>
            <a:normAutofit/>
          </a:bodyPr>
          <a:lstStyle/>
          <a:p>
            <a:pPr>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7891" name="Rectangle 3"/>
          <p:cNvSpPr>
            <a:spLocks noGrp="1" noChangeArrowheads="1"/>
          </p:cNvSpPr>
          <p:nvPr>
            <p:ph idx="1"/>
          </p:nvPr>
        </p:nvSpPr>
        <p:spPr>
          <a:xfrm>
            <a:off x="457200" y="1493837"/>
            <a:ext cx="8382000" cy="4754563"/>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400" dirty="0" smtClean="0"/>
              <a:t>Ensure that your child reads every day.</a:t>
            </a:r>
          </a:p>
          <a:p>
            <a:pPr marL="274320" indent="-274320" eaLnBrk="1" fontAlgn="auto" hangingPunct="1">
              <a:spcAft>
                <a:spcPts val="0"/>
              </a:spcAft>
              <a:buClr>
                <a:schemeClr val="accent3">
                  <a:lumMod val="50000"/>
                </a:schemeClr>
              </a:buClr>
              <a:buFont typeface="Wingdings 2"/>
              <a:buChar char=""/>
              <a:defRPr/>
            </a:pPr>
            <a:r>
              <a:rPr lang="en-US" sz="2400" dirty="0" smtClean="0"/>
              <a:t>Parents should read to set a good example.  Reading newspapers and magazines will show children that reading is a wonderful pastime as well as a window to the world of learning.</a:t>
            </a:r>
          </a:p>
          <a:p>
            <a:pPr marL="274320" indent="-274320" eaLnBrk="1" fontAlgn="auto" hangingPunct="1">
              <a:spcAft>
                <a:spcPts val="0"/>
              </a:spcAft>
              <a:buClr>
                <a:schemeClr val="accent3">
                  <a:lumMod val="50000"/>
                </a:schemeClr>
              </a:buClr>
              <a:buFont typeface="Wingdings 2"/>
              <a:buChar char=""/>
              <a:defRPr/>
            </a:pPr>
            <a:r>
              <a:rPr lang="en-US" sz="2400" dirty="0" smtClean="0"/>
              <a:t>Ask school or library for book lists within </a:t>
            </a:r>
            <a:r>
              <a:rPr lang="en-US" sz="2400" dirty="0" err="1" smtClean="0"/>
              <a:t>Lexile</a:t>
            </a:r>
            <a:r>
              <a:rPr lang="en-US" sz="2400" dirty="0" smtClean="0"/>
              <a:t> range.</a:t>
            </a:r>
          </a:p>
          <a:p>
            <a:pPr marL="274320" indent="-274320" eaLnBrk="1" fontAlgn="auto" hangingPunct="1">
              <a:spcAft>
                <a:spcPts val="0"/>
              </a:spcAft>
              <a:buClr>
                <a:schemeClr val="accent3">
                  <a:lumMod val="50000"/>
                </a:schemeClr>
              </a:buClr>
              <a:buFont typeface="Wingdings 2"/>
              <a:buChar char=""/>
              <a:defRPr/>
            </a:pPr>
            <a:r>
              <a:rPr lang="en-US" sz="2400" dirty="0" smtClean="0"/>
              <a:t>Student’s interests should play a part in book selection.</a:t>
            </a:r>
          </a:p>
          <a:p>
            <a:pPr marL="274320" indent="-274320" eaLnBrk="1" fontAlgn="auto" hangingPunct="1">
              <a:spcAft>
                <a:spcPts val="0"/>
              </a:spcAft>
              <a:buClr>
                <a:schemeClr val="accent3">
                  <a:lumMod val="50000"/>
                </a:schemeClr>
              </a:buClr>
              <a:buFont typeface="Wingdings 2"/>
              <a:buChar char=""/>
              <a:defRPr/>
            </a:pPr>
            <a:r>
              <a:rPr lang="en-US" sz="2400" dirty="0" smtClean="0"/>
              <a:t>Visit public libraries often.</a:t>
            </a:r>
          </a:p>
          <a:p>
            <a:pPr marL="274320" indent="-274320" eaLnBrk="1" fontAlgn="auto" hangingPunct="1">
              <a:spcAft>
                <a:spcPts val="0"/>
              </a:spcAft>
              <a:buClr>
                <a:schemeClr val="accent3">
                  <a:lumMod val="50000"/>
                </a:schemeClr>
              </a:buClr>
              <a:buFont typeface="Wingdings 2"/>
              <a:buChar char=""/>
              <a:defRPr/>
            </a:pPr>
            <a:r>
              <a:rPr lang="en-US" sz="2400" dirty="0" smtClean="0"/>
              <a:t>Participate in summer reading programs.</a:t>
            </a:r>
          </a:p>
          <a:p>
            <a:pPr marL="274320" indent="-274320" eaLnBrk="1" fontAlgn="auto" hangingPunct="1">
              <a:spcAft>
                <a:spcPts val="0"/>
              </a:spcAft>
              <a:buClr>
                <a:schemeClr val="accent3"/>
              </a:buClr>
              <a:buFontTx/>
              <a:buNone/>
              <a:defRPr/>
            </a:pPr>
            <a:endParaRPr lang="en-US" sz="2400" dirty="0" smtClean="0"/>
          </a:p>
          <a:p>
            <a:pPr marL="274320" indent="-274320" eaLnBrk="1" fontAlgn="auto" hangingPunct="1">
              <a:spcAft>
                <a:spcPts val="0"/>
              </a:spcAft>
              <a:buClr>
                <a:schemeClr val="accent3"/>
              </a:buClr>
              <a:buFont typeface="Wingdings 2"/>
              <a:buChar char=""/>
              <a:defRPr/>
            </a:pPr>
            <a:endParaRPr lang="en-US" sz="2400" dirty="0" smtClean="0"/>
          </a:p>
        </p:txBody>
      </p:sp>
      <p:pic>
        <p:nvPicPr>
          <p:cNvPr id="35844" name="Picture 4" descr="MPj03089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89" y="4351338"/>
            <a:ext cx="1700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457200" y="56388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Times New Roman" pitchFamily="18" charset="0"/>
                <a:cs typeface="Times New Roman" pitchFamily="18" charset="0"/>
              </a:rPr>
              <a:t>Source:</a:t>
            </a:r>
            <a:r>
              <a:rPr lang="en-US" altLang="en-US" sz="1800" dirty="0">
                <a:latin typeface="Arial" charset="0"/>
              </a:rPr>
              <a:t> </a:t>
            </a:r>
            <a:r>
              <a:rPr lang="en-US" altLang="en-US" sz="1600" dirty="0">
                <a:latin typeface="Arial" charset="0"/>
                <a:hlinkClick r:id="rId4"/>
              </a:rPr>
              <a:t>http://lexile.com/m/uploads/downloadablepdfs/Lexiles-at-Home.pdf</a:t>
            </a:r>
            <a:endParaRPr lang="en-US" altLang="en-US" sz="1600" dirty="0">
              <a:latin typeface="Arial" charset="0"/>
            </a:endParaRPr>
          </a:p>
          <a:p>
            <a:pPr eaLnBrk="1" hangingPunct="1">
              <a:spcBef>
                <a:spcPct val="0"/>
              </a:spcBef>
              <a:buFontTx/>
              <a:buNone/>
            </a:pPr>
            <a:endParaRPr lang="en-US" altLang="en-US" sz="1800" dirty="0">
              <a:latin typeface="Arial" charset="0"/>
            </a:endParaRPr>
          </a:p>
        </p:txBody>
      </p:sp>
      <p:pic>
        <p:nvPicPr>
          <p:cNvPr id="3584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5563"/>
            <a:ext cx="17176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28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685800"/>
          </a:xfrm>
        </p:spPr>
        <p:txBody>
          <a:bodyPr>
            <a:noAutofit/>
          </a:bodyPr>
          <a:lstStyle/>
          <a:p>
            <a:pPr eaLnBrk="1" hangingPunct="1">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6867" name="Rectangle 3"/>
          <p:cNvSpPr>
            <a:spLocks noGrp="1" noChangeArrowheads="1"/>
          </p:cNvSpPr>
          <p:nvPr>
            <p:ph idx="1"/>
          </p:nvPr>
        </p:nvSpPr>
        <p:spPr>
          <a:xfrm>
            <a:off x="304800" y="1371600"/>
            <a:ext cx="7620000" cy="4754563"/>
          </a:xfrm>
        </p:spPr>
        <p:txBody>
          <a:bodyPr/>
          <a:lstStyle/>
          <a:p>
            <a:pPr>
              <a:lnSpc>
                <a:spcPct val="90000"/>
              </a:lnSpc>
              <a:buClrTx/>
            </a:pPr>
            <a:r>
              <a:rPr lang="en-US" altLang="en-US" sz="2400" dirty="0" smtClean="0"/>
              <a:t>When a reading assignment proves to be too difficult, provide adult-directed assistance:</a:t>
            </a:r>
          </a:p>
          <a:p>
            <a:pPr lvl="1" eaLnBrk="1" hangingPunct="1">
              <a:lnSpc>
                <a:spcPct val="90000"/>
              </a:lnSpc>
              <a:buClr>
                <a:schemeClr val="accent5">
                  <a:lumMod val="50000"/>
                </a:schemeClr>
              </a:buClr>
            </a:pPr>
            <a:r>
              <a:rPr lang="en-US" altLang="en-US" sz="2000" dirty="0" smtClean="0">
                <a:solidFill>
                  <a:schemeClr val="accent5">
                    <a:lumMod val="50000"/>
                  </a:schemeClr>
                </a:solidFill>
              </a:rPr>
              <a:t>Review words and definitions from glossary or dictionary.</a:t>
            </a:r>
          </a:p>
          <a:p>
            <a:pPr lvl="1" eaLnBrk="1" hangingPunct="1">
              <a:lnSpc>
                <a:spcPct val="90000"/>
              </a:lnSpc>
              <a:buClr>
                <a:schemeClr val="accent5">
                  <a:lumMod val="50000"/>
                </a:schemeClr>
              </a:buClr>
            </a:pPr>
            <a:r>
              <a:rPr lang="en-US" altLang="en-US" sz="2000" dirty="0" smtClean="0">
                <a:solidFill>
                  <a:schemeClr val="accent5">
                    <a:lumMod val="50000"/>
                  </a:schemeClr>
                </a:solidFill>
              </a:rPr>
              <a:t>Review questions at end of chapter before child reads text.</a:t>
            </a:r>
          </a:p>
          <a:p>
            <a:pPr lvl="1" eaLnBrk="1" hangingPunct="1">
              <a:lnSpc>
                <a:spcPct val="90000"/>
              </a:lnSpc>
              <a:buClr>
                <a:schemeClr val="accent5">
                  <a:lumMod val="50000"/>
                </a:schemeClr>
              </a:buClr>
            </a:pPr>
            <a:r>
              <a:rPr lang="en-US" altLang="en-US" sz="2000" dirty="0" smtClean="0">
                <a:solidFill>
                  <a:schemeClr val="accent5">
                    <a:lumMod val="50000"/>
                  </a:schemeClr>
                </a:solidFill>
              </a:rPr>
              <a:t>Pair-share read – Parent and student alternate reading the text. Stop, discuss, and ask questions along the way to see that student understands.</a:t>
            </a:r>
          </a:p>
          <a:p>
            <a:pPr lvl="1" eaLnBrk="1" hangingPunct="1">
              <a:lnSpc>
                <a:spcPct val="90000"/>
              </a:lnSpc>
              <a:buClr>
                <a:schemeClr val="accent5">
                  <a:lumMod val="50000"/>
                </a:schemeClr>
              </a:buClr>
            </a:pPr>
            <a:r>
              <a:rPr lang="en-US" altLang="en-US" sz="2000" dirty="0" smtClean="0">
                <a:solidFill>
                  <a:schemeClr val="accent5">
                    <a:lumMod val="50000"/>
                  </a:schemeClr>
                </a:solidFill>
              </a:rPr>
              <a:t>Return to end of chapter questions and glossary to make certain your child understands the material.</a:t>
            </a:r>
          </a:p>
          <a:p>
            <a:pPr eaLnBrk="1" hangingPunct="1">
              <a:lnSpc>
                <a:spcPct val="90000"/>
              </a:lnSpc>
              <a:buClrTx/>
            </a:pPr>
            <a:r>
              <a:rPr lang="en-US" altLang="en-US" sz="2400" dirty="0" smtClean="0"/>
              <a:t>Celebrate your child’s reading accomplishments.</a:t>
            </a:r>
          </a:p>
          <a:p>
            <a:pPr lvl="1" eaLnBrk="1" hangingPunct="1">
              <a:lnSpc>
                <a:spcPct val="90000"/>
              </a:lnSpc>
              <a:buClr>
                <a:schemeClr val="accent5">
                  <a:lumMod val="50000"/>
                </a:schemeClr>
              </a:buClr>
            </a:pPr>
            <a:r>
              <a:rPr lang="en-US" altLang="en-US" sz="2000" dirty="0" smtClean="0">
                <a:solidFill>
                  <a:schemeClr val="accent5">
                    <a:lumMod val="50000"/>
                  </a:schemeClr>
                </a:solidFill>
              </a:rPr>
              <a:t>Set goals – </a:t>
            </a:r>
          </a:p>
          <a:p>
            <a:pPr lvl="2" eaLnBrk="1" hangingPunct="1">
              <a:lnSpc>
                <a:spcPct val="90000"/>
              </a:lnSpc>
            </a:pPr>
            <a:r>
              <a:rPr lang="en-US" altLang="en-US" sz="1800" dirty="0" smtClean="0">
                <a:solidFill>
                  <a:schemeClr val="accent5">
                    <a:lumMod val="50000"/>
                  </a:schemeClr>
                </a:solidFill>
              </a:rPr>
              <a:t>number of books read</a:t>
            </a:r>
          </a:p>
          <a:p>
            <a:pPr lvl="2" eaLnBrk="1" hangingPunct="1">
              <a:lnSpc>
                <a:spcPct val="90000"/>
              </a:lnSpc>
            </a:pPr>
            <a:r>
              <a:rPr lang="en-US" altLang="en-US" sz="1800" dirty="0" smtClean="0">
                <a:solidFill>
                  <a:schemeClr val="accent5">
                    <a:lumMod val="50000"/>
                  </a:schemeClr>
                </a:solidFill>
              </a:rPr>
              <a:t>variety of books</a:t>
            </a:r>
          </a:p>
          <a:p>
            <a:pPr lvl="2" eaLnBrk="1" hangingPunct="1">
              <a:lnSpc>
                <a:spcPct val="90000"/>
              </a:lnSpc>
            </a:pPr>
            <a:r>
              <a:rPr lang="en-US" altLang="en-US" sz="1800" dirty="0" smtClean="0">
                <a:solidFill>
                  <a:schemeClr val="accent5">
                    <a:lumMod val="50000"/>
                  </a:schemeClr>
                </a:solidFill>
              </a:rPr>
              <a:t>stretch to books at higher </a:t>
            </a:r>
            <a:r>
              <a:rPr lang="en-US" altLang="en-US" sz="1800" dirty="0" err="1" smtClean="0">
                <a:solidFill>
                  <a:schemeClr val="accent5">
                    <a:lumMod val="50000"/>
                  </a:schemeClr>
                </a:solidFill>
              </a:rPr>
              <a:t>Lexile</a:t>
            </a:r>
            <a:endParaRPr lang="en-US" altLang="en-US" sz="1800" dirty="0" smtClean="0">
              <a:solidFill>
                <a:schemeClr val="accent5">
                  <a:lumMod val="50000"/>
                </a:schemeClr>
              </a:solidFill>
            </a:endParaRPr>
          </a:p>
        </p:txBody>
      </p:sp>
      <p:pic>
        <p:nvPicPr>
          <p:cNvPr id="36868" name="Picture 4" descr="MPj030895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992313" cy="1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457200" y="57912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Times New Roman" pitchFamily="18" charset="0"/>
                <a:cs typeface="Times New Roman" pitchFamily="18" charset="0"/>
              </a:rPr>
              <a:t>Source:</a:t>
            </a:r>
            <a:r>
              <a:rPr lang="en-US" altLang="en-US" sz="1800" dirty="0">
                <a:latin typeface="Arial" charset="0"/>
              </a:rPr>
              <a:t> </a:t>
            </a:r>
            <a:r>
              <a:rPr lang="en-US" altLang="en-US" sz="1600" dirty="0">
                <a:latin typeface="Arial" charset="0"/>
                <a:hlinkClick r:id="rId4"/>
              </a:rPr>
              <a:t>http://www.lexile.com/m/uploads/downloadablepdfs/Lexiles-at-Home.pdf</a:t>
            </a:r>
            <a:endParaRPr lang="en-US" altLang="en-US" sz="1600" dirty="0">
              <a:latin typeface="Arial" charset="0"/>
            </a:endParaRPr>
          </a:p>
          <a:p>
            <a:pPr eaLnBrk="1" hangingPunct="1">
              <a:spcBef>
                <a:spcPct val="0"/>
              </a:spcBef>
              <a:buFontTx/>
              <a:buNone/>
            </a:pPr>
            <a:endParaRPr lang="en-US" altLang="en-US" sz="1800" dirty="0">
              <a:latin typeface="Arial" charset="0"/>
            </a:endParaRPr>
          </a:p>
        </p:txBody>
      </p:sp>
    </p:spTree>
    <p:extLst>
      <p:ext uri="{BB962C8B-B14F-4D97-AF65-F5344CB8AC3E}">
        <p14:creationId xmlns:p14="http://schemas.microsoft.com/office/powerpoint/2010/main" val="1303254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subTitle" idx="1"/>
          </p:nvPr>
        </p:nvSpPr>
        <p:spPr/>
        <p:txBody>
          <a:bodyPr>
            <a:normAutofit fontScale="85000" lnSpcReduction="20000"/>
          </a:bodyPr>
          <a:lstStyle/>
          <a:p>
            <a:pPr eaLnBrk="1" hangingPunct="1"/>
            <a:r>
              <a:rPr lang="en-US" altLang="en-US" sz="2800" dirty="0" smtClean="0"/>
              <a:t>The next few slides provide a brief overview of students’ Lexile measures from the </a:t>
            </a:r>
          </a:p>
          <a:p>
            <a:pPr eaLnBrk="1" hangingPunct="1"/>
            <a:r>
              <a:rPr lang="en-US" altLang="en-US" sz="2800" dirty="0" smtClean="0"/>
              <a:t>2013-14 school year. </a:t>
            </a:r>
          </a:p>
          <a:p>
            <a:pPr eaLnBrk="1" hangingPunct="1"/>
            <a:endParaRPr lang="en-US" altLang="en-US" sz="2800" dirty="0" smtClean="0"/>
          </a:p>
        </p:txBody>
      </p:sp>
      <p:sp>
        <p:nvSpPr>
          <p:cNvPr id="37890" name="Rectangle 2"/>
          <p:cNvSpPr>
            <a:spLocks noGrp="1" noChangeArrowheads="1"/>
          </p:cNvSpPr>
          <p:nvPr>
            <p:ph type="ctrTitle"/>
          </p:nvPr>
        </p:nvSpPr>
        <p:spPr/>
        <p:txBody>
          <a:bodyPr/>
          <a:lstStyle/>
          <a:p>
            <a:pPr eaLnBrk="1" hangingPunct="1">
              <a:defRPr/>
            </a:pPr>
            <a:r>
              <a:rPr lang="en-US" altLang="en-US" sz="4800" b="1" dirty="0">
                <a:solidFill>
                  <a:schemeClr val="accent1"/>
                </a:solidFill>
              </a:rPr>
              <a:t>Georgia’s </a:t>
            </a:r>
            <a:r>
              <a:rPr lang="en-US" altLang="en-US" sz="4800" b="1" dirty="0" err="1">
                <a:solidFill>
                  <a:schemeClr val="accent1"/>
                </a:solidFill>
              </a:rPr>
              <a:t>Lexile</a:t>
            </a:r>
            <a:r>
              <a:rPr lang="en-US" altLang="en-US" sz="4800" b="1" dirty="0">
                <a:solidFill>
                  <a:schemeClr val="accent1"/>
                </a:solidFill>
              </a:rPr>
              <a:t> Results</a:t>
            </a:r>
            <a:r>
              <a:rPr lang="en-US" altLang="en-US" sz="4800" dirty="0" smtClean="0">
                <a:solidFill>
                  <a:srgbClr val="C00000"/>
                </a:solidFill>
              </a:rPr>
              <a:t/>
            </a:r>
            <a:br>
              <a:rPr lang="en-US" altLang="en-US" sz="4800" dirty="0" smtClean="0">
                <a:solidFill>
                  <a:srgbClr val="C00000"/>
                </a:solidFill>
              </a:rPr>
            </a:br>
            <a:endParaRPr lang="en-US" altLang="en-US" sz="4800" dirty="0" smtClean="0">
              <a:solidFill>
                <a:srgbClr val="C00000"/>
              </a:solidFill>
            </a:endParaRPr>
          </a:p>
        </p:txBody>
      </p:sp>
    </p:spTree>
    <p:extLst>
      <p:ext uri="{BB962C8B-B14F-4D97-AF65-F5344CB8AC3E}">
        <p14:creationId xmlns:p14="http://schemas.microsoft.com/office/powerpoint/2010/main" val="1831511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1"/>
          <p:cNvSpPr>
            <a:spLocks noGrp="1" noChangeArrowheads="1"/>
          </p:cNvSpPr>
          <p:nvPr>
            <p:ph type="title"/>
          </p:nvPr>
        </p:nvSpPr>
        <p:spPr>
          <a:xfrm>
            <a:off x="152400" y="228600"/>
            <a:ext cx="8991600" cy="609600"/>
          </a:xfrm>
        </p:spPr>
        <p:txBody>
          <a:bodyPr>
            <a:noAutofit/>
          </a:bodyPr>
          <a:lstStyle/>
          <a:p>
            <a:pPr eaLnBrk="1" hangingPunct="1">
              <a:defRPr/>
            </a:pPr>
            <a:r>
              <a:rPr lang="en-US" altLang="en-US" sz="3200" b="1" dirty="0">
                <a:solidFill>
                  <a:schemeClr val="accent1"/>
                </a:solidFill>
              </a:rPr>
              <a:t>Relationship of </a:t>
            </a:r>
            <a:r>
              <a:rPr lang="en-US" altLang="en-US" sz="3200" b="1" dirty="0" err="1">
                <a:solidFill>
                  <a:schemeClr val="accent1"/>
                </a:solidFill>
              </a:rPr>
              <a:t>Lexiles</a:t>
            </a:r>
            <a:r>
              <a:rPr lang="en-US" altLang="en-US" sz="3200" b="1" dirty="0">
                <a:solidFill>
                  <a:schemeClr val="accent1"/>
                </a:solidFill>
              </a:rPr>
              <a:t> &amp; Grade Levels</a:t>
            </a:r>
          </a:p>
        </p:txBody>
      </p:sp>
      <p:sp>
        <p:nvSpPr>
          <p:cNvPr id="40963" name="Rectangle 22"/>
          <p:cNvSpPr>
            <a:spLocks noGrp="1" noChangeArrowheads="1"/>
          </p:cNvSpPr>
          <p:nvPr>
            <p:ph type="body" sz="half" idx="1"/>
          </p:nvPr>
        </p:nvSpPr>
        <p:spPr>
          <a:xfrm>
            <a:off x="152400" y="1143000"/>
            <a:ext cx="1905000" cy="4800600"/>
          </a:xfrm>
        </p:spPr>
        <p:txBody>
          <a:bodyPr>
            <a:noAutofit/>
          </a:bodyPr>
          <a:lstStyle/>
          <a:p>
            <a:pPr marL="274320" indent="-274320" eaLnBrk="1" fontAlgn="auto" hangingPunct="1">
              <a:lnSpc>
                <a:spcPct val="90000"/>
              </a:lnSpc>
              <a:spcAft>
                <a:spcPts val="0"/>
              </a:spcAft>
              <a:buClr>
                <a:schemeClr val="accent3"/>
              </a:buClr>
              <a:buFont typeface="Wingdings 2"/>
              <a:buChar char=""/>
              <a:defRPr/>
            </a:pPr>
            <a:r>
              <a:rPr lang="en-US" sz="1100" b="1" dirty="0" smtClean="0"/>
              <a:t>Column 2 shows the range of </a:t>
            </a:r>
            <a:r>
              <a:rPr lang="en-US" sz="1100" b="1" dirty="0" err="1" smtClean="0"/>
              <a:t>Lexiles</a:t>
            </a:r>
            <a:r>
              <a:rPr lang="en-US" sz="1100" b="1" dirty="0" smtClean="0"/>
              <a:t> in which the middle 50% of readers fall at a grade level.  25% of students fall below this range and 25% above.</a:t>
            </a:r>
          </a:p>
          <a:p>
            <a:pPr marL="274320" indent="-274320" eaLnBrk="1" fontAlgn="auto" hangingPunct="1">
              <a:lnSpc>
                <a:spcPct val="90000"/>
              </a:lnSpc>
              <a:spcAft>
                <a:spcPts val="0"/>
              </a:spcAft>
              <a:buClr>
                <a:schemeClr val="accent3"/>
              </a:buClr>
              <a:buFont typeface="Wingdings 2"/>
              <a:buChar char=""/>
              <a:defRPr/>
            </a:pPr>
            <a:r>
              <a:rPr lang="en-US" sz="1100" b="1" dirty="0" smtClean="0"/>
              <a:t>Column 3 shows the typical range of reading material at a grade level.   These are based on a 2009 study.</a:t>
            </a:r>
          </a:p>
          <a:p>
            <a:pPr marL="274320" indent="-274320" eaLnBrk="1" fontAlgn="auto" hangingPunct="1">
              <a:lnSpc>
                <a:spcPct val="90000"/>
              </a:lnSpc>
              <a:spcAft>
                <a:spcPts val="0"/>
              </a:spcAft>
              <a:buClr>
                <a:schemeClr val="accent3"/>
              </a:buClr>
              <a:buFont typeface="Wingdings 2"/>
              <a:buChar char=""/>
              <a:defRPr/>
            </a:pPr>
            <a:r>
              <a:rPr lang="en-US" sz="1100" b="1" dirty="0" smtClean="0"/>
              <a:t>Column 4 shows the "stretch" text measures (defined in 2010 through studies related to the development of the Common Core State Standards for English Language Arts) and represents the demand of text that students should be reading to be  college and career ready  by the end of Grade 12. </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3774802885"/>
              </p:ext>
            </p:extLst>
          </p:nvPr>
        </p:nvGraphicFramePr>
        <p:xfrm>
          <a:off x="2133600" y="762000"/>
          <a:ext cx="6705601" cy="5284785"/>
        </p:xfrm>
        <a:graphic>
          <a:graphicData uri="http://schemas.openxmlformats.org/drawingml/2006/table">
            <a:tbl>
              <a:tblPr firstRow="1" bandRow="1">
                <a:tableStyleId>{F2DE63D5-997A-4646-A377-4702673A728D}</a:tableStyleId>
              </a:tblPr>
              <a:tblGrid>
                <a:gridCol w="1066800"/>
                <a:gridCol w="1905000"/>
                <a:gridCol w="1905000"/>
                <a:gridCol w="1828801"/>
              </a:tblGrid>
              <a:tr h="550955">
                <a:tc rowSpan="2">
                  <a:txBody>
                    <a:bodyPr/>
                    <a:lstStyle/>
                    <a:p>
                      <a:pPr algn="ctr" rtl="0" fontAlgn="t"/>
                      <a:r>
                        <a:rPr lang="en-US" sz="1600" u="none" strike="noStrike" dirty="0">
                          <a:solidFill>
                            <a:schemeClr val="tx1"/>
                          </a:solidFill>
                        </a:rPr>
                        <a:t>Grade</a:t>
                      </a:r>
                      <a:endParaRPr lang="en-US" sz="1600" b="1" i="0" u="none" strike="noStrike" dirty="0">
                        <a:solidFill>
                          <a:schemeClr val="tx1"/>
                        </a:solidFill>
                        <a:latin typeface="Calibri"/>
                      </a:endParaRPr>
                    </a:p>
                  </a:txBody>
                  <a:tcPr marL="7620" marR="7620" marT="7621" marB="0" anchor="ctr"/>
                </a:tc>
                <a:tc>
                  <a:txBody>
                    <a:bodyPr/>
                    <a:lstStyle/>
                    <a:p>
                      <a:pPr algn="ctr" rtl="0" fontAlgn="t"/>
                      <a:r>
                        <a:rPr lang="en-US" sz="1600" u="none" strike="noStrike" dirty="0">
                          <a:solidFill>
                            <a:schemeClr val="tx1"/>
                          </a:solidFill>
                        </a:rPr>
                        <a:t>Reader Measures, Mid-Year</a:t>
                      </a:r>
                      <a:endParaRPr lang="en-US" sz="1600" b="1" i="0" u="none" strike="noStrike" dirty="0">
                        <a:solidFill>
                          <a:schemeClr val="tx1"/>
                        </a:solidFill>
                        <a:latin typeface="Calibri"/>
                      </a:endParaRPr>
                    </a:p>
                  </a:txBody>
                  <a:tcPr marL="7620" marR="7620" marT="7621" marB="0" anchor="ctr"/>
                </a:tc>
                <a:tc>
                  <a:txBody>
                    <a:bodyPr/>
                    <a:lstStyle/>
                    <a:p>
                      <a:pPr algn="ctr" rtl="0" fontAlgn="t"/>
                      <a:r>
                        <a:rPr lang="en-US" sz="1600" u="none" strike="noStrike" dirty="0">
                          <a:solidFill>
                            <a:schemeClr val="tx1"/>
                          </a:solidFill>
                        </a:rPr>
                        <a:t>Text Demand Study 2009</a:t>
                      </a:r>
                      <a:endParaRPr lang="en-US" sz="1600" b="1" i="0" u="none" strike="noStrike" dirty="0">
                        <a:solidFill>
                          <a:schemeClr val="tx1"/>
                        </a:solidFill>
                        <a:latin typeface="Calibri"/>
                      </a:endParaRPr>
                    </a:p>
                  </a:txBody>
                  <a:tcPr marL="7620" marR="7620" marT="7621" marB="0" anchor="ctr"/>
                </a:tc>
                <a:tc>
                  <a:txBody>
                    <a:bodyPr/>
                    <a:lstStyle/>
                    <a:p>
                      <a:pPr algn="ctr" rtl="0" fontAlgn="t"/>
                      <a:r>
                        <a:rPr lang="en-US" sz="1600" u="none" strike="noStrike" dirty="0">
                          <a:solidFill>
                            <a:schemeClr val="tx1"/>
                          </a:solidFill>
                        </a:rPr>
                        <a:t>"Stretch" Text Measures</a:t>
                      </a:r>
                      <a:endParaRPr lang="en-US" sz="1600" b="1" i="0" u="none" strike="noStrike" dirty="0">
                        <a:solidFill>
                          <a:schemeClr val="tx1"/>
                        </a:solidFill>
                        <a:latin typeface="Calibri"/>
                      </a:endParaRPr>
                    </a:p>
                  </a:txBody>
                  <a:tcPr marL="7620" marR="7620" marT="7621" marB="0" anchor="ctr"/>
                </a:tc>
              </a:tr>
              <a:tr h="739191">
                <a:tc vMerge="1">
                  <a:txBody>
                    <a:bodyPr/>
                    <a:lstStyle/>
                    <a:p>
                      <a:endParaRPr lang="en-US"/>
                    </a:p>
                  </a:txBody>
                  <a:tcPr/>
                </a:tc>
                <a:tc>
                  <a:txBody>
                    <a:bodyPr/>
                    <a:lstStyle/>
                    <a:p>
                      <a:pPr algn="ctr" rtl="0" fontAlgn="t"/>
                      <a:r>
                        <a:rPr lang="en-US" sz="1600" u="none" strike="noStrike" dirty="0">
                          <a:solidFill>
                            <a:schemeClr val="tx1"/>
                          </a:solidFill>
                        </a:rPr>
                        <a:t>25th percentile to 75th percentile (IQR)</a:t>
                      </a:r>
                      <a:endParaRPr lang="en-US" sz="1600" b="1" i="0" u="none" strike="noStrike" dirty="0">
                        <a:solidFill>
                          <a:schemeClr val="tx1"/>
                        </a:solidFill>
                        <a:latin typeface="Calibri"/>
                      </a:endParaRPr>
                    </a:p>
                  </a:txBody>
                  <a:tcPr marL="7620" marR="7620" marT="7621" marB="0" anchor="ctr">
                    <a:solidFill>
                      <a:srgbClr val="92D050"/>
                    </a:solidFill>
                  </a:tcPr>
                </a:tc>
                <a:tc>
                  <a:txBody>
                    <a:bodyPr/>
                    <a:lstStyle/>
                    <a:p>
                      <a:pPr algn="ctr" rtl="0" fontAlgn="t"/>
                      <a:r>
                        <a:rPr lang="en-US" sz="1600" u="none" strike="noStrike" dirty="0">
                          <a:solidFill>
                            <a:schemeClr val="tx1"/>
                          </a:solidFill>
                        </a:rPr>
                        <a:t>25th percentile to 75th percentile (IQR)</a:t>
                      </a:r>
                      <a:endParaRPr lang="en-US" sz="1600" b="1" i="0" u="none" strike="noStrike" dirty="0">
                        <a:solidFill>
                          <a:schemeClr val="tx1"/>
                        </a:solidFill>
                        <a:latin typeface="Calibri"/>
                      </a:endParaRPr>
                    </a:p>
                  </a:txBody>
                  <a:tcPr marL="7620" marR="7620" marT="7621" marB="0" anchor="ctr">
                    <a:solidFill>
                      <a:srgbClr val="92D050"/>
                    </a:solidFill>
                  </a:tcPr>
                </a:tc>
                <a:tc>
                  <a:txBody>
                    <a:bodyPr/>
                    <a:lstStyle/>
                    <a:p>
                      <a:pPr algn="ctr" rtl="0" fontAlgn="t"/>
                      <a:r>
                        <a:rPr lang="en-US" sz="1600" u="none" strike="noStrike" dirty="0">
                          <a:solidFill>
                            <a:schemeClr val="tx1"/>
                          </a:solidFill>
                        </a:rPr>
                        <a:t>25th percentile to 75th percentile (IQR)</a:t>
                      </a:r>
                      <a:endParaRPr lang="en-US" sz="1600" b="1" i="0" u="none" strike="noStrike" dirty="0">
                        <a:solidFill>
                          <a:schemeClr val="tx1"/>
                        </a:solidFill>
                        <a:latin typeface="Calibri"/>
                      </a:endParaRPr>
                    </a:p>
                  </a:txBody>
                  <a:tcPr marL="7620" marR="7620" marT="7621" marB="0" anchor="ctr">
                    <a:solidFill>
                      <a:srgbClr val="92D050"/>
                    </a:solidFill>
                  </a:tcPr>
                </a:tc>
              </a:tr>
              <a:tr h="363149">
                <a:tc>
                  <a:txBody>
                    <a:bodyPr/>
                    <a:lstStyle/>
                    <a:p>
                      <a:pPr algn="ctr" rtl="0" fontAlgn="ctr"/>
                      <a:r>
                        <a:rPr lang="en-US" sz="1600" b="1" u="none" strike="noStrike" dirty="0">
                          <a:solidFill>
                            <a:schemeClr val="tx1"/>
                          </a:solidFill>
                        </a:rPr>
                        <a:t>1</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Up to 300L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230L to 420L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190L </a:t>
                      </a:r>
                      <a:r>
                        <a:rPr lang="en-US" sz="1600" b="1" u="none" strike="noStrike" dirty="0">
                          <a:solidFill>
                            <a:schemeClr val="tx1"/>
                          </a:solidFill>
                        </a:rPr>
                        <a:t>to </a:t>
                      </a:r>
                      <a:r>
                        <a:rPr lang="en-US" sz="1600" b="1" u="none" strike="noStrike" dirty="0" smtClean="0">
                          <a:solidFill>
                            <a:schemeClr val="tx1"/>
                          </a:solidFill>
                        </a:rPr>
                        <a:t>530L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dirty="0">
                          <a:solidFill>
                            <a:schemeClr val="tx1"/>
                          </a:solidFill>
                        </a:rPr>
                        <a:t>2</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140L to 500L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450L to 570L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420L </a:t>
                      </a:r>
                      <a:r>
                        <a:rPr lang="en-US" sz="1600" b="1" u="none" strike="noStrike" dirty="0">
                          <a:solidFill>
                            <a:schemeClr val="tx1"/>
                          </a:solidFill>
                        </a:rPr>
                        <a:t>to </a:t>
                      </a:r>
                      <a:r>
                        <a:rPr lang="en-US" sz="1600" b="1" u="none" strike="noStrike" dirty="0" smtClean="0">
                          <a:solidFill>
                            <a:schemeClr val="tx1"/>
                          </a:solidFill>
                        </a:rPr>
                        <a:t>650L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3</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330L to 700L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600L to 730L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520L </a:t>
                      </a:r>
                      <a:r>
                        <a:rPr lang="en-US" sz="1600" b="1" u="none" strike="noStrike" dirty="0">
                          <a:solidFill>
                            <a:schemeClr val="tx1"/>
                          </a:solidFill>
                        </a:rPr>
                        <a:t>to </a:t>
                      </a:r>
                      <a:r>
                        <a:rPr lang="en-US" sz="1600" b="1" u="none" strike="noStrike" dirty="0" smtClean="0">
                          <a:solidFill>
                            <a:schemeClr val="tx1"/>
                          </a:solidFill>
                        </a:rPr>
                        <a:t>820L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4</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445L to 810L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640L </a:t>
                      </a:r>
                      <a:r>
                        <a:rPr lang="en-US" sz="1600" b="1" u="none" strike="noStrike" dirty="0" smtClean="0">
                          <a:solidFill>
                            <a:schemeClr val="tx1"/>
                          </a:solidFill>
                        </a:rPr>
                        <a:t>to 780L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740L </a:t>
                      </a:r>
                      <a:r>
                        <a:rPr lang="en-US" sz="1600" b="1" u="none" strike="noStrike" dirty="0">
                          <a:solidFill>
                            <a:schemeClr val="tx1"/>
                          </a:solidFill>
                        </a:rPr>
                        <a:t>to </a:t>
                      </a:r>
                      <a:r>
                        <a:rPr lang="en-US" sz="1600" b="1" u="none" strike="noStrike" dirty="0" smtClean="0">
                          <a:solidFill>
                            <a:schemeClr val="tx1"/>
                          </a:solidFill>
                        </a:rPr>
                        <a:t>940L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5</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565L to 910L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730L to 850L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830L </a:t>
                      </a:r>
                      <a:r>
                        <a:rPr lang="en-US" sz="1600" b="1" u="none" strike="noStrike" dirty="0">
                          <a:solidFill>
                            <a:schemeClr val="tx1"/>
                          </a:solidFill>
                        </a:rPr>
                        <a:t>to </a:t>
                      </a:r>
                      <a:r>
                        <a:rPr lang="en-US" sz="1600" b="1" u="none" strike="noStrike" dirty="0" smtClean="0">
                          <a:solidFill>
                            <a:schemeClr val="tx1"/>
                          </a:solidFill>
                        </a:rPr>
                        <a:t>1010L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6</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665L to 1000L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860L to 920L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925L </a:t>
                      </a:r>
                      <a:r>
                        <a:rPr lang="en-US" sz="1600" b="1" u="none" strike="noStrike" dirty="0">
                          <a:solidFill>
                            <a:schemeClr val="tx1"/>
                          </a:solidFill>
                        </a:rPr>
                        <a:t>to </a:t>
                      </a:r>
                      <a:r>
                        <a:rPr lang="en-US" sz="1600" b="1" u="none" strike="noStrike" dirty="0" smtClean="0">
                          <a:solidFill>
                            <a:schemeClr val="tx1"/>
                          </a:solidFill>
                        </a:rPr>
                        <a:t>1070L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7</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735L to 1065L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880L to 960L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970L </a:t>
                      </a:r>
                      <a:r>
                        <a:rPr lang="en-US" sz="1600" b="1" u="none" strike="noStrike" dirty="0">
                          <a:solidFill>
                            <a:schemeClr val="tx1"/>
                          </a:solidFill>
                        </a:rPr>
                        <a:t>to </a:t>
                      </a:r>
                      <a:r>
                        <a:rPr lang="en-US" sz="1600" b="1" u="none" strike="noStrike" dirty="0" smtClean="0">
                          <a:solidFill>
                            <a:schemeClr val="tx1"/>
                          </a:solidFill>
                        </a:rPr>
                        <a:t>1120L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8</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805L to 1100L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900L to 1010L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1010L </a:t>
                      </a:r>
                      <a:r>
                        <a:rPr lang="en-US" sz="1600" b="1" u="none" strike="noStrike" dirty="0">
                          <a:solidFill>
                            <a:schemeClr val="tx1"/>
                          </a:solidFill>
                        </a:rPr>
                        <a:t>to </a:t>
                      </a:r>
                      <a:r>
                        <a:rPr lang="en-US" sz="1600" b="1" u="none" strike="noStrike" dirty="0" smtClean="0">
                          <a:solidFill>
                            <a:schemeClr val="tx1"/>
                          </a:solidFill>
                        </a:rPr>
                        <a:t>1185L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9</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855L to 1165L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960L to 1110L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1050L </a:t>
                      </a:r>
                      <a:r>
                        <a:rPr lang="en-US" sz="1600" b="1" u="none" strike="noStrike" dirty="0">
                          <a:solidFill>
                            <a:schemeClr val="tx1"/>
                          </a:solidFill>
                        </a:rPr>
                        <a:t>to </a:t>
                      </a:r>
                      <a:r>
                        <a:rPr lang="en-US" sz="1600" b="1" u="none" strike="noStrike" dirty="0" smtClean="0">
                          <a:solidFill>
                            <a:schemeClr val="tx1"/>
                          </a:solidFill>
                        </a:rPr>
                        <a:t>1260L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10</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905L to 1195L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920L to 1120L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1080L </a:t>
                      </a:r>
                      <a:r>
                        <a:rPr lang="en-US" sz="1600" b="1" u="none" strike="noStrike" dirty="0">
                          <a:solidFill>
                            <a:schemeClr val="tx1"/>
                          </a:solidFill>
                        </a:rPr>
                        <a:t>to </a:t>
                      </a:r>
                      <a:r>
                        <a:rPr lang="en-US" sz="1600" b="1" u="none" strike="noStrike" dirty="0" smtClean="0">
                          <a:solidFill>
                            <a:schemeClr val="tx1"/>
                          </a:solidFill>
                        </a:rPr>
                        <a:t>1335L</a:t>
                      </a:r>
                      <a:endParaRPr lang="en-US" sz="1600" b="1" i="0" u="none" strike="noStrike" dirty="0">
                        <a:solidFill>
                          <a:schemeClr val="tx1"/>
                        </a:solidFill>
                        <a:latin typeface="Calibri"/>
                      </a:endParaRPr>
                    </a:p>
                  </a:txBody>
                  <a:tcPr marL="7620" marR="7620" marT="7621" marB="0" anchor="ctr"/>
                </a:tc>
              </a:tr>
              <a:tr h="363149">
                <a:tc>
                  <a:txBody>
                    <a:bodyPr/>
                    <a:lstStyle/>
                    <a:p>
                      <a:pPr algn="ctr" rtl="0" fontAlgn="ctr"/>
                      <a:r>
                        <a:rPr lang="en-US" sz="1600" b="1" u="none" strike="noStrike">
                          <a:solidFill>
                            <a:schemeClr val="tx1"/>
                          </a:solidFill>
                        </a:rPr>
                        <a:t>11 and 12</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940L to 1210L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a:solidFill>
                            <a:schemeClr val="tx1"/>
                          </a:solidFill>
                        </a:rPr>
                        <a:t>1070L to 1220L</a:t>
                      </a:r>
                      <a:endParaRPr lang="en-US" sz="1600" b="1" i="0" u="none" strike="noStrike">
                        <a:solidFill>
                          <a:schemeClr val="tx1"/>
                        </a:solidFill>
                        <a:latin typeface="Calibri"/>
                      </a:endParaRPr>
                    </a:p>
                  </a:txBody>
                  <a:tcPr marL="7620" marR="7620" marT="7621" marB="0" anchor="ctr"/>
                </a:tc>
                <a:tc>
                  <a:txBody>
                    <a:bodyPr/>
                    <a:lstStyle/>
                    <a:p>
                      <a:pPr algn="ctr" rtl="0" fontAlgn="ctr"/>
                      <a:r>
                        <a:rPr lang="en-US" sz="1600" b="1" u="none" strike="noStrike" dirty="0" smtClean="0">
                          <a:solidFill>
                            <a:schemeClr val="tx1"/>
                          </a:solidFill>
                        </a:rPr>
                        <a:t>1185L </a:t>
                      </a:r>
                      <a:r>
                        <a:rPr lang="en-US" sz="1600" b="1" u="none" strike="noStrike" dirty="0">
                          <a:solidFill>
                            <a:schemeClr val="tx1"/>
                          </a:solidFill>
                        </a:rPr>
                        <a:t>to </a:t>
                      </a:r>
                      <a:r>
                        <a:rPr lang="en-US" sz="1600" b="1" u="none" strike="noStrike" dirty="0" smtClean="0">
                          <a:solidFill>
                            <a:schemeClr val="tx1"/>
                          </a:solidFill>
                        </a:rPr>
                        <a:t>1385L</a:t>
                      </a:r>
                      <a:endParaRPr lang="en-US" sz="1600" b="1" i="0" u="none" strike="noStrike" dirty="0">
                        <a:solidFill>
                          <a:schemeClr val="tx1"/>
                        </a:solidFill>
                        <a:latin typeface="Calibri"/>
                      </a:endParaRPr>
                    </a:p>
                  </a:txBody>
                  <a:tcPr marL="7620" marR="7620" marT="7621" marB="0" anchor="ctr"/>
                </a:tc>
              </a:tr>
            </a:tbl>
          </a:graphicData>
        </a:graphic>
      </p:graphicFrame>
      <p:sp>
        <p:nvSpPr>
          <p:cNvPr id="38984" name="TextBox 13"/>
          <p:cNvSpPr txBox="1">
            <a:spLocks noChangeArrowheads="1"/>
          </p:cNvSpPr>
          <p:nvPr/>
        </p:nvSpPr>
        <p:spPr bwMode="auto">
          <a:xfrm>
            <a:off x="3581400" y="6400800"/>
            <a:ext cx="579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Arial" charset="0"/>
              </a:rPr>
              <a:t>http://www.lexile.com/about-lexile/grade-equivalent/grade-equivalent-chart/</a:t>
            </a:r>
          </a:p>
        </p:txBody>
      </p:sp>
    </p:spTree>
    <p:extLst>
      <p:ext uri="{BB962C8B-B14F-4D97-AF65-F5344CB8AC3E}">
        <p14:creationId xmlns:p14="http://schemas.microsoft.com/office/powerpoint/2010/main" val="4228439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152400" y="152400"/>
            <a:ext cx="8763000" cy="685800"/>
          </a:xfrm>
        </p:spPr>
        <p:txBody>
          <a:bodyPr>
            <a:normAutofit/>
          </a:bodyPr>
          <a:lstStyle/>
          <a:p>
            <a:pPr eaLnBrk="1" fontAlgn="auto" hangingPunct="1">
              <a:spcAft>
                <a:spcPts val="0"/>
              </a:spcAft>
              <a:defRPr/>
            </a:pPr>
            <a:r>
              <a:rPr lang="en-US" sz="3200" b="1" dirty="0">
                <a:solidFill>
                  <a:schemeClr val="accent1"/>
                </a:solidFill>
              </a:rPr>
              <a:t>Lexile Data from </a:t>
            </a:r>
            <a:r>
              <a:rPr lang="en-US" sz="3200" b="1" dirty="0" smtClean="0">
                <a:solidFill>
                  <a:schemeClr val="accent1"/>
                </a:solidFill>
              </a:rPr>
              <a:t>2014 </a:t>
            </a:r>
            <a:r>
              <a:rPr lang="en-US" sz="3200" b="1" dirty="0">
                <a:solidFill>
                  <a:schemeClr val="accent1"/>
                </a:solidFill>
              </a:rPr>
              <a:t>CRCT &amp; EOCT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58925397"/>
              </p:ext>
            </p:extLst>
          </p:nvPr>
        </p:nvGraphicFramePr>
        <p:xfrm>
          <a:off x="152400" y="762000"/>
          <a:ext cx="8762999" cy="4806949"/>
        </p:xfrm>
        <a:graphic>
          <a:graphicData uri="http://schemas.openxmlformats.org/drawingml/2006/table">
            <a:tbl>
              <a:tblPr/>
              <a:tblGrid>
                <a:gridCol w="685798"/>
                <a:gridCol w="851514"/>
                <a:gridCol w="828279"/>
                <a:gridCol w="971698"/>
                <a:gridCol w="904016"/>
                <a:gridCol w="905628"/>
                <a:gridCol w="904017"/>
                <a:gridCol w="904016"/>
                <a:gridCol w="904017"/>
                <a:gridCol w="904016"/>
              </a:tblGrid>
              <a:tr h="560832">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Grade Level</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a:noFill/>
                    </a:lnB>
                    <a:lnTlToBr>
                      <a:noFill/>
                    </a:lnTlToBr>
                    <a:lnBlToTr>
                      <a:noFill/>
                    </a:lnBlToTr>
                    <a:solidFill>
                      <a:srgbClr val="F79646"/>
                    </a:solidFill>
                  </a:tcPr>
                </a:tc>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N Count w/ </a:t>
                      </a:r>
                      <a:r>
                        <a:rPr kumimoji="0" lang="en-US" altLang="en-US" sz="1600" b="1" i="0" u="none" strike="noStrike" cap="none" normalizeH="0" baseline="0" dirty="0" err="1" smtClean="0">
                          <a:ln>
                            <a:noFill/>
                          </a:ln>
                          <a:solidFill>
                            <a:schemeClr val="bg1"/>
                          </a:solidFill>
                          <a:effectLst/>
                          <a:latin typeface="Calibri" pitchFamily="34" charset="0"/>
                          <a:cs typeface="Arial" charset="0"/>
                        </a:rPr>
                        <a:t>Lexiles</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a:noFill/>
                    </a:lnB>
                    <a:lnTlToBr>
                      <a:noFill/>
                    </a:lnTlToBr>
                    <a:lnBlToTr>
                      <a:noFill/>
                    </a:lnBlToTr>
                    <a:solidFill>
                      <a:srgbClr val="F79646"/>
                    </a:solidFill>
                  </a:tcPr>
                </a:tc>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Mean</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a:noFill/>
                    </a:lnB>
                    <a:lnTlToBr>
                      <a:noFill/>
                    </a:lnTlToBr>
                    <a:lnBlToTr>
                      <a:noFill/>
                    </a:lnBlToTr>
                    <a:solidFill>
                      <a:srgbClr val="F79646"/>
                    </a:solidFill>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Range</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grid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Distribution</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err="1" smtClean="0">
                          <a:ln>
                            <a:noFill/>
                          </a:ln>
                          <a:solidFill>
                            <a:schemeClr val="bg1"/>
                          </a:solidFill>
                          <a:effectLst/>
                          <a:latin typeface="Calibri" pitchFamily="34" charset="0"/>
                          <a:cs typeface="Arial" charset="0"/>
                        </a:rPr>
                        <a:t>Lexile</a:t>
                      </a:r>
                      <a:r>
                        <a:rPr kumimoji="0" lang="en-US" altLang="en-US" sz="1600" b="1" i="0" u="none" strike="noStrike" cap="none" normalizeH="0" baseline="0" dirty="0" smtClean="0">
                          <a:ln>
                            <a:noFill/>
                          </a:ln>
                          <a:solidFill>
                            <a:schemeClr val="bg1"/>
                          </a:solidFill>
                          <a:effectLst/>
                          <a:latin typeface="Calibri" pitchFamily="34" charset="0"/>
                          <a:cs typeface="Arial" charset="0"/>
                        </a:rPr>
                        <a:t> Associated with Cut Scores</a:t>
                      </a:r>
                      <a:endPar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75" marR="68575" marT="0" marB="0" anchor="ctr" horzOverflow="overflow">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r>
              <a:tr h="89366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Minimum Lexile</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Maximum Lexile</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25</a:t>
                      </a:r>
                      <a:r>
                        <a:rPr kumimoji="0" lang="en-US" altLang="en-US" sz="1400" b="1" i="0" u="none" strike="noStrike" cap="none" normalizeH="0" baseline="30000" smtClean="0">
                          <a:ln>
                            <a:noFill/>
                          </a:ln>
                          <a:solidFill>
                            <a:schemeClr val="tx1"/>
                          </a:solidFill>
                          <a:effectLst/>
                          <a:latin typeface="Calibri" pitchFamily="34" charset="0"/>
                          <a:cs typeface="Arial" charset="0"/>
                        </a:rPr>
                        <a:t>th</a:t>
                      </a:r>
                      <a:r>
                        <a:rPr kumimoji="0" lang="en-US" altLang="en-US" sz="1400" b="1" i="0" u="none" strike="noStrike" cap="none" normalizeH="0" baseline="0" smtClean="0">
                          <a:ln>
                            <a:noFill/>
                          </a:ln>
                          <a:solidFill>
                            <a:schemeClr val="tx1"/>
                          </a:solidFill>
                          <a:effectLst/>
                          <a:latin typeface="Calibri" pitchFamily="34" charset="0"/>
                          <a:cs typeface="Arial" charset="0"/>
                        </a:rPr>
                        <a:t> Percentile</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50</a:t>
                      </a:r>
                      <a:r>
                        <a:rPr kumimoji="0" lang="en-US" altLang="en-US" sz="1400" b="1" i="0" u="none" strike="noStrike" cap="none" normalizeH="0" baseline="30000" smtClean="0">
                          <a:ln>
                            <a:noFill/>
                          </a:ln>
                          <a:solidFill>
                            <a:schemeClr val="tx1"/>
                          </a:solidFill>
                          <a:effectLst/>
                          <a:latin typeface="Calibri" pitchFamily="34" charset="0"/>
                          <a:cs typeface="Arial" charset="0"/>
                        </a:rPr>
                        <a:t>th</a:t>
                      </a:r>
                      <a:r>
                        <a:rPr kumimoji="0" lang="en-US" altLang="en-US" sz="1400" b="1" i="0" u="none" strike="noStrike" cap="none" normalizeH="0" baseline="0" smtClean="0">
                          <a:ln>
                            <a:noFill/>
                          </a:ln>
                          <a:solidFill>
                            <a:schemeClr val="tx1"/>
                          </a:solidFill>
                          <a:effectLst/>
                          <a:latin typeface="Calibri" pitchFamily="34" charset="0"/>
                          <a:cs typeface="Arial" charset="0"/>
                        </a:rPr>
                        <a:t> Percentile</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(Median)</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75</a:t>
                      </a:r>
                      <a:r>
                        <a:rPr kumimoji="0" lang="en-US" altLang="en-US" sz="1400" b="1" i="0" u="none" strike="noStrike" cap="none" normalizeH="0" baseline="30000" smtClean="0">
                          <a:ln>
                            <a:noFill/>
                          </a:ln>
                          <a:solidFill>
                            <a:schemeClr val="tx1"/>
                          </a:solidFill>
                          <a:effectLst/>
                          <a:latin typeface="Calibri" pitchFamily="34" charset="0"/>
                          <a:cs typeface="Arial" charset="0"/>
                        </a:rPr>
                        <a:t>th</a:t>
                      </a:r>
                      <a:r>
                        <a:rPr kumimoji="0" lang="en-US" altLang="en-US" sz="1400" b="1" i="0" u="none" strike="noStrike" cap="none" normalizeH="0" baseline="0" smtClean="0">
                          <a:ln>
                            <a:noFill/>
                          </a:ln>
                          <a:solidFill>
                            <a:schemeClr val="tx1"/>
                          </a:solidFill>
                          <a:effectLst/>
                          <a:latin typeface="Calibri" pitchFamily="34" charset="0"/>
                          <a:cs typeface="Arial" charset="0"/>
                        </a:rPr>
                        <a:t> Percentile</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Lexile at Meets</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cs typeface="Arial" charset="0"/>
                        </a:rPr>
                        <a:t>Lexile at Exceeds</a:t>
                      </a:r>
                      <a:endPar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FFF00"/>
                    </a:solid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a:noFill/>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126,745</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a:noFill/>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702.30</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a:noFill/>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BR*</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890</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570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755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890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410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790</a:t>
                      </a:r>
                      <a:endParaRPr lang="en-US" sz="1400" b="1">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124,872</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841.98</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Times New Roman" pitchFamily="18" charset="0"/>
                        </a:rPr>
                        <a:t>BR*</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990</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735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915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990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570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915</a:t>
                      </a:r>
                      <a:endParaRPr lang="en-US" sz="1400" b="1">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123,653</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924.65</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205</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Times New Roman" pitchFamily="18" charset="0"/>
                        </a:rPr>
                        <a:t>1085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mn-ea"/>
                          <a:cs typeface="Times New Roman" pitchFamily="18" charset="0"/>
                        </a:rPr>
                        <a:t>815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965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1085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650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1040</a:t>
                      </a:r>
                      <a:endParaRPr lang="en-US" sz="1400" b="1" dirty="0">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124,746</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1031.97</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190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Times New Roman" pitchFamily="18" charset="0"/>
                        </a:rPr>
                        <a:t>1155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945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1075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1155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685</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1120</a:t>
                      </a:r>
                      <a:endParaRPr lang="en-US" sz="1400" b="1" dirty="0">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127,269</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1074.57</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240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1210</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980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1120</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1210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800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1210</a:t>
                      </a:r>
                      <a:endParaRPr lang="en-US" sz="1400" b="1">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126,232</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1159.60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295</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1265</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1090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1265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1265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805</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1265</a:t>
                      </a:r>
                      <a:endParaRPr lang="en-US" sz="1400" b="1">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a:t>
                      </a: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112,505</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1218.73</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380</a:t>
                      </a:r>
                      <a:endParaRPr lang="en-US" sz="1400" b="1">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1505</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1090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1225</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1365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985</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1290</a:t>
                      </a:r>
                      <a:endParaRPr lang="en-US" sz="1400" b="1">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419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a:t>
                      </a:r>
                    </a:p>
                  </a:txBody>
                  <a:tcPr marL="68575" marR="68575" marT="0" marB="0" anchor="ctr" horzOverflow="overflow">
                    <a:lnL w="9525" cap="flat" cmpd="sng" algn="ctr">
                      <a:solidFill>
                        <a:srgbClr val="F69240"/>
                      </a:solidFill>
                      <a:prstDash val="solid"/>
                      <a:round/>
                      <a:headEnd type="none" w="med" len="med"/>
                      <a:tailEnd type="none" w="med" len="med"/>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18415"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93,689</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1263.07</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420</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Times New Roman" pitchFamily="18" charset="0"/>
                        </a:rPr>
                        <a:t>1545</a:t>
                      </a:r>
                      <a:endParaRPr kumimoji="0" lang="en-US" alt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1145</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1270</a:t>
                      </a: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1390</a:t>
                      </a:r>
                      <a:endPar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1020</a:t>
                      </a:r>
                      <a:endParaRPr lang="en-US" sz="1400" b="1" dirty="0">
                        <a:effectLst/>
                        <a:latin typeface="Times New Roman" pitchFamily="18" charset="0"/>
                        <a:ea typeface="Calibri"/>
                        <a:cs typeface="Times New Roman" pitchFamily="18" charset="0"/>
                      </a:endParaRPr>
                    </a:p>
                  </a:txBody>
                  <a:tcPr marL="68580" marR="68580" marT="0" marB="0" anchor="ctr">
                    <a:lnL>
                      <a:noFill/>
                    </a:lnL>
                    <a:lnR>
                      <a:noFill/>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itchFamily="18" charset="0"/>
                          <a:ea typeface="Times New Roman"/>
                          <a:cs typeface="Times New Roman" pitchFamily="18" charset="0"/>
                        </a:rPr>
                        <a:t>1320</a:t>
                      </a:r>
                      <a:endParaRPr lang="en-US" sz="1400" b="1" dirty="0">
                        <a:effectLst/>
                        <a:latin typeface="Times New Roman" pitchFamily="18" charset="0"/>
                        <a:ea typeface="Calibri"/>
                        <a:cs typeface="Times New Roman" pitchFamily="18" charset="0"/>
                      </a:endParaRPr>
                    </a:p>
                  </a:txBody>
                  <a:tcPr marL="68580" marR="68580" marT="0" marB="0" anchor="ctr">
                    <a:lnL>
                      <a:noFill/>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bl>
          </a:graphicData>
        </a:graphic>
      </p:graphicFrame>
      <p:sp>
        <p:nvSpPr>
          <p:cNvPr id="40046" name="TextBox 6"/>
          <p:cNvSpPr txBox="1">
            <a:spLocks noChangeArrowheads="1"/>
          </p:cNvSpPr>
          <p:nvPr/>
        </p:nvSpPr>
        <p:spPr bwMode="auto">
          <a:xfrm>
            <a:off x="1295400" y="55626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047" name="Rectangle 124"/>
          <p:cNvSpPr>
            <a:spLocks noChangeArrowheads="1"/>
          </p:cNvSpPr>
          <p:nvPr/>
        </p:nvSpPr>
        <p:spPr bwMode="auto">
          <a:xfrm>
            <a:off x="152400" y="5626556"/>
            <a:ext cx="891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100" i="1" dirty="0">
                <a:latin typeface="Arial" charset="0"/>
              </a:rPr>
              <a:t>* BR = Beginning Reader - is reported on score reports.  </a:t>
            </a:r>
            <a:endParaRPr lang="en-US" altLang="en-US" sz="1100" dirty="0">
              <a:latin typeface="Arial" charset="0"/>
            </a:endParaRPr>
          </a:p>
          <a:p>
            <a:pPr>
              <a:spcBef>
                <a:spcPct val="0"/>
              </a:spcBef>
              <a:buFontTx/>
              <a:buNone/>
            </a:pPr>
            <a:r>
              <a:rPr lang="en-US" altLang="en-US" sz="1100" i="1" dirty="0">
                <a:latin typeface="Arial" charset="0"/>
              </a:rPr>
              <a:t>** Grades 9 and 11 reflect </a:t>
            </a:r>
            <a:r>
              <a:rPr lang="en-US" altLang="en-US" sz="1100" i="1" dirty="0" smtClean="0">
                <a:latin typeface="Arial" charset="0"/>
              </a:rPr>
              <a:t>information </a:t>
            </a:r>
            <a:r>
              <a:rPr lang="en-US" altLang="en-US" sz="1100" i="1" dirty="0">
                <a:latin typeface="Arial" charset="0"/>
              </a:rPr>
              <a:t>for EOCT in 9</a:t>
            </a:r>
            <a:r>
              <a:rPr lang="en-US" altLang="en-US" sz="1100" i="1" baseline="30000" dirty="0">
                <a:latin typeface="Arial" charset="0"/>
              </a:rPr>
              <a:t>th</a:t>
            </a:r>
            <a:r>
              <a:rPr lang="en-US" altLang="en-US" sz="1100" i="1" dirty="0">
                <a:latin typeface="Arial" charset="0"/>
              </a:rPr>
              <a:t> Grade </a:t>
            </a:r>
            <a:r>
              <a:rPr lang="en-US" altLang="en-US" sz="1100" i="1" dirty="0" smtClean="0">
                <a:latin typeface="Arial" charset="0"/>
              </a:rPr>
              <a:t>Literature &amp; Composition </a:t>
            </a:r>
            <a:r>
              <a:rPr lang="en-US" altLang="en-US" sz="1100" i="1" dirty="0">
                <a:latin typeface="Arial" charset="0"/>
              </a:rPr>
              <a:t>and American </a:t>
            </a:r>
            <a:r>
              <a:rPr lang="en-US" altLang="en-US" sz="1100" i="1" dirty="0" smtClean="0">
                <a:latin typeface="Arial" charset="0"/>
              </a:rPr>
              <a:t>Literature &amp; Composition, </a:t>
            </a:r>
            <a:r>
              <a:rPr lang="en-US" altLang="en-US" sz="1100" i="1" dirty="0">
                <a:latin typeface="Arial" charset="0"/>
              </a:rPr>
              <a:t>respectively.</a:t>
            </a:r>
          </a:p>
        </p:txBody>
      </p:sp>
    </p:spTree>
    <p:extLst>
      <p:ext uri="{BB962C8B-B14F-4D97-AF65-F5344CB8AC3E}">
        <p14:creationId xmlns:p14="http://schemas.microsoft.com/office/powerpoint/2010/main" val="2079875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1752" y="228600"/>
            <a:ext cx="8534400" cy="914400"/>
          </a:xfrm>
        </p:spPr>
        <p:txBody>
          <a:bodyPr>
            <a:noAutofit/>
          </a:bodyPr>
          <a:lstStyle/>
          <a:p>
            <a:pPr eaLnBrk="1" fontAlgn="auto" hangingPunct="1">
              <a:spcAft>
                <a:spcPts val="0"/>
              </a:spcAft>
              <a:defRPr/>
            </a:pPr>
            <a:r>
              <a:rPr lang="en-US" sz="3200" b="1" dirty="0">
                <a:solidFill>
                  <a:schemeClr val="accent1"/>
                </a:solidFill>
              </a:rPr>
              <a:t>Exploring the Relationship of </a:t>
            </a:r>
            <a:r>
              <a:rPr lang="en-US" sz="3200" b="1" dirty="0" err="1">
                <a:solidFill>
                  <a:schemeClr val="accent1"/>
                </a:solidFill>
              </a:rPr>
              <a:t>Lexiles</a:t>
            </a:r>
            <a:r>
              <a:rPr lang="en-US" sz="3200" b="1" dirty="0">
                <a:solidFill>
                  <a:schemeClr val="accent1"/>
                </a:solidFill>
              </a:rPr>
              <a:t> to CRCT and EOCT</a:t>
            </a:r>
          </a:p>
        </p:txBody>
      </p:sp>
      <p:sp>
        <p:nvSpPr>
          <p:cNvPr id="43011" name="Rectangle 3"/>
          <p:cNvSpPr>
            <a:spLocks noGrp="1" noChangeArrowheads="1"/>
          </p:cNvSpPr>
          <p:nvPr>
            <p:ph idx="1"/>
          </p:nvPr>
        </p:nvSpPr>
        <p:spPr>
          <a:xfrm>
            <a:off x="457200" y="1676400"/>
            <a:ext cx="8229600" cy="4419600"/>
          </a:xfrm>
        </p:spPr>
        <p:txBody>
          <a:bodyPr>
            <a:normAutofit/>
          </a:bodyPr>
          <a:lstStyle/>
          <a:p>
            <a:pPr marL="274320" indent="-274320" eaLnBrk="1" fontAlgn="auto" hangingPunct="1">
              <a:spcAft>
                <a:spcPts val="0"/>
              </a:spcAft>
              <a:buClr>
                <a:schemeClr val="accent3">
                  <a:lumMod val="50000"/>
                </a:schemeClr>
              </a:buClr>
              <a:buFont typeface="Wingdings 2"/>
              <a:buChar char=""/>
              <a:defRPr/>
            </a:pPr>
            <a:r>
              <a:rPr lang="en-US" sz="2800" dirty="0" smtClean="0"/>
              <a:t>How can we relate this information in the chart about </a:t>
            </a:r>
            <a:r>
              <a:rPr lang="en-US" sz="2800" dirty="0" err="1" smtClean="0"/>
              <a:t>Lexile</a:t>
            </a:r>
            <a:r>
              <a:rPr lang="en-US" sz="2800" dirty="0" smtClean="0"/>
              <a:t> measures for typical readers and “stretch” text measures at each grade to Georgia’s assessments?</a:t>
            </a:r>
          </a:p>
          <a:p>
            <a:pPr marL="855662" lvl="1" indent="-342900" eaLnBrk="1" fontAlgn="auto" hangingPunct="1">
              <a:spcAft>
                <a:spcPts val="0"/>
              </a:spcAft>
              <a:buClr>
                <a:schemeClr val="accent3">
                  <a:lumMod val="50000"/>
                </a:schemeClr>
              </a:buClr>
              <a:buFont typeface="Calibri" panose="020F0502020204030204" pitchFamily="34" charset="0"/>
              <a:buChar char="̶"/>
              <a:defRPr/>
            </a:pPr>
            <a:r>
              <a:rPr lang="en-US" sz="2400" dirty="0" smtClean="0">
                <a:solidFill>
                  <a:schemeClr val="accent5">
                    <a:lumMod val="50000"/>
                  </a:schemeClr>
                </a:solidFill>
              </a:rPr>
              <a:t>The next slide shows these typical reader and “stretch” text measures along with actual </a:t>
            </a:r>
            <a:r>
              <a:rPr lang="en-US" sz="2400" dirty="0" err="1" smtClean="0">
                <a:solidFill>
                  <a:schemeClr val="accent5">
                    <a:lumMod val="50000"/>
                  </a:schemeClr>
                </a:solidFill>
              </a:rPr>
              <a:t>Lexile</a:t>
            </a:r>
            <a:r>
              <a:rPr lang="en-US" sz="2400" dirty="0" smtClean="0">
                <a:solidFill>
                  <a:schemeClr val="accent5">
                    <a:lumMod val="50000"/>
                  </a:schemeClr>
                </a:solidFill>
              </a:rPr>
              <a:t> measures associated with the CRCT and EOCT.</a:t>
            </a:r>
          </a:p>
          <a:p>
            <a:pPr marL="855662" lvl="1" indent="-342900" eaLnBrk="1" fontAlgn="auto" hangingPunct="1">
              <a:spcAft>
                <a:spcPts val="0"/>
              </a:spcAft>
              <a:buClr>
                <a:schemeClr val="accent3">
                  <a:lumMod val="50000"/>
                </a:schemeClr>
              </a:buClr>
              <a:buFont typeface="Calibri" panose="020F0502020204030204" pitchFamily="34" charset="0"/>
              <a:buChar char="̶"/>
              <a:defRPr/>
            </a:pPr>
            <a:r>
              <a:rPr lang="en-US" sz="2400" dirty="0" smtClean="0">
                <a:solidFill>
                  <a:schemeClr val="accent5">
                    <a:lumMod val="50000"/>
                  </a:schemeClr>
                </a:solidFill>
              </a:rPr>
              <a:t>The  second slide graphically shows this relationship.</a:t>
            </a:r>
          </a:p>
          <a:p>
            <a:pPr marL="855662" lvl="1" indent="-342900" eaLnBrk="1" fontAlgn="auto" hangingPunct="1">
              <a:spcAft>
                <a:spcPts val="0"/>
              </a:spcAft>
              <a:buClr>
                <a:schemeClr val="accent3">
                  <a:lumMod val="50000"/>
                </a:schemeClr>
              </a:buClr>
              <a:buFont typeface="Calibri" panose="020F0502020204030204" pitchFamily="34" charset="0"/>
              <a:buChar char="̶"/>
              <a:defRPr/>
            </a:pPr>
            <a:r>
              <a:rPr lang="en-US" sz="2400" dirty="0" smtClean="0">
                <a:solidFill>
                  <a:schemeClr val="accent5">
                    <a:lumMod val="50000"/>
                  </a:schemeClr>
                </a:solidFill>
              </a:rPr>
              <a:t>Other slides provide explanations on how to interpret this information.</a:t>
            </a:r>
          </a:p>
        </p:txBody>
      </p:sp>
    </p:spTree>
    <p:extLst>
      <p:ext uri="{BB962C8B-B14F-4D97-AF65-F5344CB8AC3E}">
        <p14:creationId xmlns:p14="http://schemas.microsoft.com/office/powerpoint/2010/main" val="1909195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52400"/>
            <a:ext cx="8839200" cy="914400"/>
          </a:xfrm>
        </p:spPr>
        <p:txBody>
          <a:bodyPr>
            <a:noAutofit/>
          </a:bodyPr>
          <a:lstStyle/>
          <a:p>
            <a:pPr eaLnBrk="1" hangingPunct="1">
              <a:defRPr/>
            </a:pPr>
            <a:r>
              <a:rPr lang="en-US" altLang="en-US" sz="2400" b="1" dirty="0">
                <a:solidFill>
                  <a:schemeClr val="accent1"/>
                </a:solidFill>
              </a:rPr>
              <a:t>Grade Level “Stretch” Text and Reader Lexile Boundaries, Median </a:t>
            </a:r>
            <a:r>
              <a:rPr lang="en-US" altLang="en-US" sz="2400" b="1" dirty="0" err="1">
                <a:solidFill>
                  <a:schemeClr val="accent1"/>
                </a:solidFill>
              </a:rPr>
              <a:t>Lexiles</a:t>
            </a:r>
            <a:r>
              <a:rPr lang="en-US" altLang="en-US" sz="2400" b="1" dirty="0">
                <a:solidFill>
                  <a:schemeClr val="accent1"/>
                </a:solidFill>
              </a:rPr>
              <a:t>, &amp; </a:t>
            </a:r>
            <a:r>
              <a:rPr lang="en-US" altLang="en-US" sz="2400" b="1" dirty="0" err="1">
                <a:solidFill>
                  <a:schemeClr val="accent1"/>
                </a:solidFill>
              </a:rPr>
              <a:t>Lexiles</a:t>
            </a:r>
            <a:r>
              <a:rPr lang="en-US" altLang="en-US" sz="2400" b="1" dirty="0">
                <a:solidFill>
                  <a:schemeClr val="accent1"/>
                </a:solidFill>
              </a:rPr>
              <a:t> at </a:t>
            </a:r>
            <a:r>
              <a:rPr lang="en-US" altLang="en-US" sz="2400" b="1" dirty="0" smtClean="0">
                <a:solidFill>
                  <a:schemeClr val="accent1"/>
                </a:solidFill>
              </a:rPr>
              <a:t>Cut Scores</a:t>
            </a:r>
            <a:endParaRPr lang="en-US" altLang="en-US" sz="24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950429"/>
              </p:ext>
            </p:extLst>
          </p:nvPr>
        </p:nvGraphicFramePr>
        <p:xfrm>
          <a:off x="381000" y="1295400"/>
          <a:ext cx="8429625" cy="4711699"/>
        </p:xfrm>
        <a:graphic>
          <a:graphicData uri="http://schemas.openxmlformats.org/drawingml/2006/table">
            <a:tbl>
              <a:tblPr firstRow="1" bandRow="1">
                <a:tableStyleId>{5C22544A-7EE6-4342-B048-85BDC9FD1C3A}</a:tableStyleId>
              </a:tblPr>
              <a:tblGrid>
                <a:gridCol w="1664313"/>
                <a:gridCol w="845664"/>
                <a:gridCol w="845664"/>
                <a:gridCol w="845664"/>
                <a:gridCol w="845664"/>
                <a:gridCol w="845664"/>
                <a:gridCol w="845664"/>
                <a:gridCol w="845664"/>
                <a:gridCol w="845664"/>
              </a:tblGrid>
              <a:tr h="566624">
                <a:tc>
                  <a:txBody>
                    <a:bodyPr/>
                    <a:lstStyle/>
                    <a:p>
                      <a:pPr algn="ctr" fontAlgn="b"/>
                      <a:endParaRPr lang="en-US" sz="1400" b="0" i="0" u="none" strike="noStrike" dirty="0">
                        <a:latin typeface="Arial"/>
                      </a:endParaRPr>
                    </a:p>
                  </a:txBody>
                  <a:tcPr marL="0" marR="0" marT="0" marB="0" anchor="ctr"/>
                </a:tc>
                <a:tc>
                  <a:txBody>
                    <a:bodyPr/>
                    <a:lstStyle/>
                    <a:p>
                      <a:pPr algn="ctr" fontAlgn="b"/>
                      <a:r>
                        <a:rPr lang="en-US" sz="1400" b="1" i="0" u="none" strike="noStrike" dirty="0">
                          <a:latin typeface="Arial"/>
                        </a:rPr>
                        <a:t>Grade 3</a:t>
                      </a:r>
                    </a:p>
                  </a:txBody>
                  <a:tcPr marL="0" marR="0" marT="0" marB="0" anchor="ctr"/>
                </a:tc>
                <a:tc>
                  <a:txBody>
                    <a:bodyPr/>
                    <a:lstStyle/>
                    <a:p>
                      <a:pPr algn="ctr" fontAlgn="b"/>
                      <a:r>
                        <a:rPr lang="en-US" sz="1400" b="1" i="0" u="none" strike="noStrike" dirty="0">
                          <a:latin typeface="Arial"/>
                        </a:rPr>
                        <a:t>Grade 4</a:t>
                      </a:r>
                    </a:p>
                  </a:txBody>
                  <a:tcPr marL="0" marR="0" marT="0" marB="0" anchor="ctr"/>
                </a:tc>
                <a:tc>
                  <a:txBody>
                    <a:bodyPr/>
                    <a:lstStyle/>
                    <a:p>
                      <a:pPr algn="ctr" fontAlgn="b"/>
                      <a:r>
                        <a:rPr lang="en-US" sz="1400" b="1" i="0" u="none" strike="noStrike" dirty="0">
                          <a:latin typeface="Arial"/>
                        </a:rPr>
                        <a:t>Grade 5</a:t>
                      </a:r>
                    </a:p>
                  </a:txBody>
                  <a:tcPr marL="0" marR="0" marT="0" marB="0" anchor="ctr"/>
                </a:tc>
                <a:tc>
                  <a:txBody>
                    <a:bodyPr/>
                    <a:lstStyle/>
                    <a:p>
                      <a:pPr algn="ctr" fontAlgn="b"/>
                      <a:r>
                        <a:rPr lang="en-US" sz="1400" b="1" i="0" u="none" strike="noStrike" dirty="0">
                          <a:latin typeface="Arial"/>
                        </a:rPr>
                        <a:t>Grade 6</a:t>
                      </a:r>
                    </a:p>
                  </a:txBody>
                  <a:tcPr marL="0" marR="0" marT="0" marB="0" anchor="ctr"/>
                </a:tc>
                <a:tc>
                  <a:txBody>
                    <a:bodyPr/>
                    <a:lstStyle/>
                    <a:p>
                      <a:pPr algn="ctr" fontAlgn="b"/>
                      <a:r>
                        <a:rPr lang="en-US" sz="1400" b="1" i="0" u="none" strike="noStrike" dirty="0">
                          <a:latin typeface="Arial"/>
                        </a:rPr>
                        <a:t>Grade 7</a:t>
                      </a:r>
                    </a:p>
                  </a:txBody>
                  <a:tcPr marL="0" marR="0" marT="0" marB="0" anchor="ctr"/>
                </a:tc>
                <a:tc>
                  <a:txBody>
                    <a:bodyPr/>
                    <a:lstStyle/>
                    <a:p>
                      <a:pPr algn="ctr" fontAlgn="b"/>
                      <a:r>
                        <a:rPr lang="en-US" sz="1400" b="1" i="0" u="none" strike="noStrike" dirty="0">
                          <a:latin typeface="Arial"/>
                        </a:rPr>
                        <a:t>Grade 8</a:t>
                      </a:r>
                    </a:p>
                  </a:txBody>
                  <a:tcPr marL="0" marR="0" marT="0" marB="0" anchor="ctr"/>
                </a:tc>
                <a:tc>
                  <a:txBody>
                    <a:bodyPr/>
                    <a:lstStyle/>
                    <a:p>
                      <a:pPr algn="ctr" fontAlgn="b"/>
                      <a:r>
                        <a:rPr lang="en-US" sz="1400" b="1" i="0" u="none" strike="noStrike" dirty="0" smtClean="0">
                          <a:latin typeface="Arial"/>
                        </a:rPr>
                        <a:t>Grade 9</a:t>
                      </a:r>
                      <a:endParaRPr lang="en-US" sz="1200" b="1" i="0" u="none" strike="noStrike" dirty="0">
                        <a:latin typeface="Arial"/>
                      </a:endParaRPr>
                    </a:p>
                  </a:txBody>
                  <a:tcPr marL="0" marR="0" marT="0" marB="0" anchor="ctr"/>
                </a:tc>
                <a:tc>
                  <a:txBody>
                    <a:bodyPr/>
                    <a:lstStyle/>
                    <a:p>
                      <a:pPr algn="ctr" fontAlgn="b"/>
                      <a:r>
                        <a:rPr lang="en-US" sz="1400" b="1" i="0" u="none" strike="noStrike" dirty="0" smtClean="0">
                          <a:latin typeface="Arial"/>
                        </a:rPr>
                        <a:t>Grade 11</a:t>
                      </a:r>
                      <a:endParaRPr lang="en-US" sz="1400" b="1" i="0" u="none" strike="noStrike" dirty="0">
                        <a:latin typeface="Arial"/>
                      </a:endParaRPr>
                    </a:p>
                  </a:txBody>
                  <a:tcPr marL="0" marR="0" marT="0" marB="0" anchor="ctr"/>
                </a:tc>
              </a:tr>
              <a:tr h="586643">
                <a:tc>
                  <a:txBody>
                    <a:bodyPr/>
                    <a:lstStyle/>
                    <a:p>
                      <a:pPr algn="ctr" fontAlgn="b"/>
                      <a:r>
                        <a:rPr lang="en-US" sz="1800" b="1" i="0" u="none" strike="noStrike" dirty="0" smtClean="0">
                          <a:solidFill>
                            <a:srgbClr val="0070C0"/>
                          </a:solidFill>
                          <a:latin typeface="Arial"/>
                        </a:rPr>
                        <a:t>Stretch</a:t>
                      </a:r>
                      <a:r>
                        <a:rPr lang="en-US" sz="1800" b="1" i="0" u="none" strike="noStrike" baseline="0" dirty="0" smtClean="0">
                          <a:solidFill>
                            <a:srgbClr val="0070C0"/>
                          </a:solidFill>
                          <a:latin typeface="Arial"/>
                        </a:rPr>
                        <a:t> T</a:t>
                      </a:r>
                      <a:r>
                        <a:rPr lang="en-US" sz="1800" b="1" i="0" u="none" strike="noStrike" dirty="0" smtClean="0">
                          <a:solidFill>
                            <a:srgbClr val="0070C0"/>
                          </a:solidFill>
                          <a:latin typeface="Arial"/>
                        </a:rPr>
                        <a:t>ext </a:t>
                      </a:r>
                      <a:r>
                        <a:rPr lang="en-US" sz="1800" b="1" i="0" u="none" strike="noStrike" dirty="0">
                          <a:solidFill>
                            <a:srgbClr val="0070C0"/>
                          </a:solidFill>
                          <a:latin typeface="Arial"/>
                        </a:rPr>
                        <a:t>-Lower</a:t>
                      </a:r>
                    </a:p>
                  </a:txBody>
                  <a:tcPr marL="0" marR="0"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520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740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830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925</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970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1010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1050</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1185</a:t>
                      </a:r>
                    </a:p>
                  </a:txBody>
                  <a:tcPr marL="68585" marR="68585" marT="0" marB="0" anchor="ctr">
                    <a:solidFill>
                      <a:schemeClr val="bg1"/>
                    </a:solidFill>
                  </a:tcPr>
                </a:tc>
              </a:tr>
              <a:tr h="586643">
                <a:tc>
                  <a:txBody>
                    <a:bodyPr/>
                    <a:lstStyle/>
                    <a:p>
                      <a:pPr algn="ctr" fontAlgn="b"/>
                      <a:r>
                        <a:rPr lang="en-US" sz="1800" b="1" i="0" u="none" strike="noStrike" dirty="0" smtClean="0">
                          <a:solidFill>
                            <a:srgbClr val="0070C0"/>
                          </a:solidFill>
                          <a:latin typeface="Arial"/>
                        </a:rPr>
                        <a:t>Stretch</a:t>
                      </a:r>
                      <a:r>
                        <a:rPr lang="en-US" sz="1800" b="1" i="0" u="none" strike="noStrike" baseline="0" dirty="0" smtClean="0">
                          <a:solidFill>
                            <a:srgbClr val="0070C0"/>
                          </a:solidFill>
                          <a:latin typeface="Arial"/>
                        </a:rPr>
                        <a:t> T</a:t>
                      </a:r>
                      <a:r>
                        <a:rPr lang="en-US" sz="1800" b="1" i="0" u="none" strike="noStrike" dirty="0" smtClean="0">
                          <a:solidFill>
                            <a:srgbClr val="0070C0"/>
                          </a:solidFill>
                          <a:latin typeface="Arial"/>
                        </a:rPr>
                        <a:t>ext </a:t>
                      </a:r>
                      <a:r>
                        <a:rPr lang="en-US" sz="1800" b="1" i="0" u="none" strike="noStrike" dirty="0">
                          <a:solidFill>
                            <a:srgbClr val="0070C0"/>
                          </a:solidFill>
                          <a:latin typeface="Arial"/>
                        </a:rPr>
                        <a:t>- Upper</a:t>
                      </a:r>
                    </a:p>
                  </a:txBody>
                  <a:tcPr marL="0" marR="0"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820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940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1010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1070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1120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1185</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1260</a:t>
                      </a:r>
                    </a:p>
                  </a:txBody>
                  <a:tcPr marL="68585" marR="68585" marT="0" marB="0" anchor="ctr"/>
                </a:tc>
                <a:tc>
                  <a:txBody>
                    <a:bodyPr/>
                    <a:lstStyle/>
                    <a:p>
                      <a:pPr marL="0" marR="0" algn="ctr">
                        <a:lnSpc>
                          <a:spcPct val="115000"/>
                        </a:lnSpc>
                        <a:spcBef>
                          <a:spcPts val="0"/>
                        </a:spcBef>
                        <a:spcAft>
                          <a:spcPts val="0"/>
                        </a:spcAft>
                      </a:pPr>
                      <a:r>
                        <a:rPr lang="en-US" sz="1800" b="1" i="0" u="none" strike="noStrike" kern="1200" dirty="0" smtClean="0">
                          <a:solidFill>
                            <a:srgbClr val="0070C0"/>
                          </a:solidFill>
                          <a:latin typeface="Arial"/>
                          <a:ea typeface="+mn-ea"/>
                          <a:cs typeface="+mn-cs"/>
                        </a:rPr>
                        <a:t>1385</a:t>
                      </a:r>
                    </a:p>
                  </a:txBody>
                  <a:tcPr marL="68585" marR="68585" marT="0" marB="0" anchor="ctr"/>
                </a:tc>
              </a:tr>
              <a:tr h="569547">
                <a:tc>
                  <a:txBody>
                    <a:bodyPr/>
                    <a:lstStyle/>
                    <a:p>
                      <a:pPr algn="ctr" fontAlgn="b"/>
                      <a:r>
                        <a:rPr lang="en-US" sz="1800" b="1" i="0" u="none" strike="noStrike" dirty="0">
                          <a:solidFill>
                            <a:srgbClr val="92D050"/>
                          </a:solidFill>
                          <a:latin typeface="Arial"/>
                        </a:rPr>
                        <a:t>Meets</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410</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570</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650</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685</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800</a:t>
                      </a:r>
                    </a:p>
                  </a:txBody>
                  <a:tcPr marL="0" marR="0" marT="0" marB="0" anchor="ctr">
                    <a:solidFill>
                      <a:schemeClr val="bg1"/>
                    </a:solidFill>
                  </a:tcPr>
                </a:tc>
                <a:tc>
                  <a:txBody>
                    <a:bodyPr/>
                    <a:lstStyle/>
                    <a:p>
                      <a:pPr algn="ctr" fontAlgn="b"/>
                      <a:r>
                        <a:rPr lang="en-US" sz="1800" b="1" i="0" u="none" strike="noStrike" dirty="0">
                          <a:solidFill>
                            <a:srgbClr val="92D050"/>
                          </a:solidFill>
                          <a:latin typeface="Arial"/>
                        </a:rPr>
                        <a:t>805</a:t>
                      </a:r>
                    </a:p>
                  </a:txBody>
                  <a:tcPr marL="0" marR="0" marT="0" marB="0" anchor="ctr">
                    <a:solidFill>
                      <a:schemeClr val="bg1"/>
                    </a:solidFill>
                  </a:tcPr>
                </a:tc>
                <a:tc>
                  <a:txBody>
                    <a:bodyPr/>
                    <a:lstStyle/>
                    <a:p>
                      <a:pPr algn="ctr" fontAlgn="b"/>
                      <a:r>
                        <a:rPr lang="en-US" sz="1800" b="1" i="0" u="none" strike="noStrike" dirty="0" smtClean="0">
                          <a:solidFill>
                            <a:srgbClr val="92D050"/>
                          </a:solidFill>
                          <a:latin typeface="Arial"/>
                        </a:rPr>
                        <a:t>985</a:t>
                      </a:r>
                      <a:endParaRPr lang="en-US" sz="1800" b="1" i="0" u="none" strike="noStrike" dirty="0">
                        <a:solidFill>
                          <a:srgbClr val="92D050"/>
                        </a:solidFill>
                        <a:latin typeface="Arial"/>
                      </a:endParaRPr>
                    </a:p>
                  </a:txBody>
                  <a:tcPr marL="0" marR="0" marT="0" marB="0" anchor="ctr">
                    <a:solidFill>
                      <a:schemeClr val="bg1"/>
                    </a:solidFill>
                  </a:tcPr>
                </a:tc>
                <a:tc>
                  <a:txBody>
                    <a:bodyPr/>
                    <a:lstStyle/>
                    <a:p>
                      <a:pPr algn="ctr" fontAlgn="b"/>
                      <a:r>
                        <a:rPr lang="en-US" sz="1800" b="1" i="0" u="none" strike="noStrike" dirty="0" smtClean="0">
                          <a:solidFill>
                            <a:srgbClr val="92D050"/>
                          </a:solidFill>
                          <a:latin typeface="Arial"/>
                        </a:rPr>
                        <a:t>1020</a:t>
                      </a:r>
                      <a:endParaRPr lang="en-US" sz="1800" b="1" i="0" u="none" strike="noStrike" dirty="0">
                        <a:solidFill>
                          <a:srgbClr val="92D050"/>
                        </a:solidFill>
                        <a:latin typeface="Arial"/>
                      </a:endParaRPr>
                    </a:p>
                  </a:txBody>
                  <a:tcPr marL="0" marR="0" marT="0" marB="0" anchor="ctr">
                    <a:solidFill>
                      <a:schemeClr val="bg1"/>
                    </a:solidFill>
                  </a:tcPr>
                </a:tc>
              </a:tr>
              <a:tr h="569547">
                <a:tc>
                  <a:txBody>
                    <a:bodyPr/>
                    <a:lstStyle/>
                    <a:p>
                      <a:pPr algn="ctr" fontAlgn="b"/>
                      <a:r>
                        <a:rPr lang="en-US" sz="1800" b="1" i="0" u="none" strike="noStrike" dirty="0">
                          <a:solidFill>
                            <a:srgbClr val="92D050"/>
                          </a:solidFill>
                          <a:latin typeface="Arial"/>
                        </a:rPr>
                        <a:t>Exceeds</a:t>
                      </a:r>
                    </a:p>
                  </a:txBody>
                  <a:tcPr marL="0" marR="0" marT="0" marB="0" anchor="ctr"/>
                </a:tc>
                <a:tc>
                  <a:txBody>
                    <a:bodyPr/>
                    <a:lstStyle/>
                    <a:p>
                      <a:pPr algn="ctr" fontAlgn="b"/>
                      <a:r>
                        <a:rPr lang="en-US" sz="1800" b="1" i="0" u="none" strike="noStrike" dirty="0">
                          <a:solidFill>
                            <a:srgbClr val="92D050"/>
                          </a:solidFill>
                          <a:latin typeface="Arial"/>
                        </a:rPr>
                        <a:t>790</a:t>
                      </a:r>
                    </a:p>
                  </a:txBody>
                  <a:tcPr marL="0" marR="0" marT="0" marB="0" anchor="ctr"/>
                </a:tc>
                <a:tc>
                  <a:txBody>
                    <a:bodyPr/>
                    <a:lstStyle/>
                    <a:p>
                      <a:pPr algn="ctr" fontAlgn="b"/>
                      <a:r>
                        <a:rPr lang="en-US" sz="1800" b="1" i="0" u="none" strike="noStrike" dirty="0">
                          <a:solidFill>
                            <a:srgbClr val="92D050"/>
                          </a:solidFill>
                          <a:latin typeface="Arial"/>
                        </a:rPr>
                        <a:t>915</a:t>
                      </a:r>
                    </a:p>
                  </a:txBody>
                  <a:tcPr marL="0" marR="0" marT="0" marB="0" anchor="ctr"/>
                </a:tc>
                <a:tc>
                  <a:txBody>
                    <a:bodyPr/>
                    <a:lstStyle/>
                    <a:p>
                      <a:pPr algn="ctr" fontAlgn="b"/>
                      <a:r>
                        <a:rPr lang="en-US" sz="1800" b="1" i="0" u="none" strike="noStrike" dirty="0">
                          <a:solidFill>
                            <a:srgbClr val="92D050"/>
                          </a:solidFill>
                          <a:latin typeface="Arial"/>
                        </a:rPr>
                        <a:t>1040</a:t>
                      </a:r>
                    </a:p>
                  </a:txBody>
                  <a:tcPr marL="0" marR="0" marT="0" marB="0" anchor="ctr"/>
                </a:tc>
                <a:tc>
                  <a:txBody>
                    <a:bodyPr/>
                    <a:lstStyle/>
                    <a:p>
                      <a:pPr algn="ctr" fontAlgn="b"/>
                      <a:r>
                        <a:rPr lang="en-US" sz="1800" b="1" i="0" u="none" strike="noStrike" dirty="0">
                          <a:solidFill>
                            <a:srgbClr val="92D050"/>
                          </a:solidFill>
                          <a:latin typeface="Arial"/>
                        </a:rPr>
                        <a:t>1120</a:t>
                      </a:r>
                    </a:p>
                  </a:txBody>
                  <a:tcPr marL="0" marR="0" marT="0" marB="0" anchor="ctr"/>
                </a:tc>
                <a:tc>
                  <a:txBody>
                    <a:bodyPr/>
                    <a:lstStyle/>
                    <a:p>
                      <a:pPr algn="ctr" fontAlgn="b"/>
                      <a:r>
                        <a:rPr lang="en-US" sz="1800" b="1" i="0" u="none" strike="noStrike" dirty="0">
                          <a:solidFill>
                            <a:srgbClr val="92D050"/>
                          </a:solidFill>
                          <a:latin typeface="Arial"/>
                        </a:rPr>
                        <a:t>1210</a:t>
                      </a:r>
                    </a:p>
                  </a:txBody>
                  <a:tcPr marL="0" marR="0" marT="0" marB="0" anchor="ctr"/>
                </a:tc>
                <a:tc>
                  <a:txBody>
                    <a:bodyPr/>
                    <a:lstStyle/>
                    <a:p>
                      <a:pPr algn="ctr" fontAlgn="b"/>
                      <a:r>
                        <a:rPr lang="en-US" sz="1800" b="1" i="0" u="none" strike="noStrike" dirty="0">
                          <a:solidFill>
                            <a:srgbClr val="92D050"/>
                          </a:solidFill>
                          <a:latin typeface="Arial"/>
                        </a:rPr>
                        <a:t>1265</a:t>
                      </a:r>
                    </a:p>
                  </a:txBody>
                  <a:tcPr marL="0" marR="0" marT="0" marB="0" anchor="ctr"/>
                </a:tc>
                <a:tc>
                  <a:txBody>
                    <a:bodyPr/>
                    <a:lstStyle/>
                    <a:p>
                      <a:pPr algn="ctr" fontAlgn="b"/>
                      <a:r>
                        <a:rPr lang="en-US" sz="1800" b="1" i="0" u="none" strike="noStrike" dirty="0" smtClean="0">
                          <a:solidFill>
                            <a:srgbClr val="92D050"/>
                          </a:solidFill>
                          <a:latin typeface="Arial"/>
                        </a:rPr>
                        <a:t>1290</a:t>
                      </a:r>
                      <a:endParaRPr lang="en-US" sz="1800" b="1" i="0" u="none" strike="noStrike" dirty="0">
                        <a:solidFill>
                          <a:srgbClr val="92D050"/>
                        </a:solidFill>
                        <a:latin typeface="Arial"/>
                      </a:endParaRPr>
                    </a:p>
                  </a:txBody>
                  <a:tcPr marL="0" marR="0" marT="0" marB="0" anchor="ctr"/>
                </a:tc>
                <a:tc>
                  <a:txBody>
                    <a:bodyPr/>
                    <a:lstStyle/>
                    <a:p>
                      <a:pPr algn="ctr" fontAlgn="b"/>
                      <a:r>
                        <a:rPr lang="en-US" sz="1800" b="1" i="0" u="none" strike="noStrike" dirty="0" smtClean="0">
                          <a:solidFill>
                            <a:srgbClr val="92D050"/>
                          </a:solidFill>
                          <a:latin typeface="Arial"/>
                        </a:rPr>
                        <a:t>1320</a:t>
                      </a:r>
                      <a:endParaRPr lang="en-US" sz="1800" b="1" i="0" u="none" strike="noStrike" dirty="0">
                        <a:solidFill>
                          <a:srgbClr val="92D050"/>
                        </a:solidFill>
                        <a:latin typeface="Arial"/>
                      </a:endParaRPr>
                    </a:p>
                  </a:txBody>
                  <a:tcPr marL="0" marR="0" marT="0" marB="0" anchor="ctr"/>
                </a:tc>
              </a:tr>
              <a:tr h="586643">
                <a:tc>
                  <a:txBody>
                    <a:bodyPr/>
                    <a:lstStyle/>
                    <a:p>
                      <a:pPr algn="ctr" fontAlgn="b"/>
                      <a:r>
                        <a:rPr lang="en-US" sz="1800" b="1" i="0" u="none" strike="noStrike" dirty="0">
                          <a:solidFill>
                            <a:srgbClr val="FF0000"/>
                          </a:solidFill>
                          <a:latin typeface="Arial"/>
                        </a:rPr>
                        <a:t>Reader - Lower</a:t>
                      </a:r>
                    </a:p>
                  </a:txBody>
                  <a:tcPr marL="0" marR="0" marT="0" marB="0" anchor="ctr">
                    <a:solidFill>
                      <a:schemeClr val="bg1"/>
                    </a:solidFill>
                  </a:tcPr>
                </a:tc>
                <a:tc>
                  <a:txBody>
                    <a:bodyPr/>
                    <a:lstStyle/>
                    <a:p>
                      <a:pPr algn="ctr" fontAlgn="b"/>
                      <a:r>
                        <a:rPr lang="en-US" sz="1800" b="1" i="0" u="none" strike="noStrike" dirty="0">
                          <a:solidFill>
                            <a:srgbClr val="FF0000"/>
                          </a:solidFill>
                          <a:latin typeface="Arial"/>
                        </a:rPr>
                        <a:t>330</a:t>
                      </a:r>
                    </a:p>
                  </a:txBody>
                  <a:tcPr marL="0" marR="0" marT="0" marB="0" anchor="ctr">
                    <a:solidFill>
                      <a:schemeClr val="bg1"/>
                    </a:solidFill>
                  </a:tcPr>
                </a:tc>
                <a:tc>
                  <a:txBody>
                    <a:bodyPr/>
                    <a:lstStyle/>
                    <a:p>
                      <a:pPr algn="ctr" fontAlgn="b"/>
                      <a:r>
                        <a:rPr lang="en-US" sz="1800" b="1" i="0" u="none" strike="noStrike" dirty="0">
                          <a:solidFill>
                            <a:srgbClr val="FF0000"/>
                          </a:solidFill>
                          <a:latin typeface="Arial"/>
                        </a:rPr>
                        <a:t>445</a:t>
                      </a:r>
                    </a:p>
                  </a:txBody>
                  <a:tcPr marL="0" marR="0" marT="0" marB="0" anchor="ctr">
                    <a:solidFill>
                      <a:schemeClr val="bg1"/>
                    </a:solidFill>
                  </a:tcPr>
                </a:tc>
                <a:tc>
                  <a:txBody>
                    <a:bodyPr/>
                    <a:lstStyle/>
                    <a:p>
                      <a:pPr algn="ctr" fontAlgn="b"/>
                      <a:r>
                        <a:rPr lang="en-US" sz="1800" b="1" i="0" u="none" strike="noStrike" dirty="0" smtClean="0">
                          <a:solidFill>
                            <a:srgbClr val="FF0000"/>
                          </a:solidFill>
                          <a:latin typeface="Arial"/>
                        </a:rPr>
                        <a:t>565</a:t>
                      </a:r>
                      <a:endParaRPr lang="en-US" sz="1800" b="1" i="0" u="none" strike="noStrike" dirty="0">
                        <a:solidFill>
                          <a:srgbClr val="FF0000"/>
                        </a:solidFill>
                        <a:latin typeface="Arial"/>
                      </a:endParaRPr>
                    </a:p>
                  </a:txBody>
                  <a:tcPr marL="0" marR="0" marT="0" marB="0" anchor="ctr">
                    <a:solidFill>
                      <a:schemeClr val="bg1"/>
                    </a:solidFill>
                  </a:tcPr>
                </a:tc>
                <a:tc>
                  <a:txBody>
                    <a:bodyPr/>
                    <a:lstStyle/>
                    <a:p>
                      <a:pPr algn="ctr" fontAlgn="b"/>
                      <a:r>
                        <a:rPr lang="en-US" sz="1800" b="1" i="0" u="none" strike="noStrike" dirty="0">
                          <a:solidFill>
                            <a:srgbClr val="FF0000"/>
                          </a:solidFill>
                          <a:latin typeface="Arial"/>
                        </a:rPr>
                        <a:t>665</a:t>
                      </a:r>
                    </a:p>
                  </a:txBody>
                  <a:tcPr marL="0" marR="0" marT="0" marB="0" anchor="ctr">
                    <a:solidFill>
                      <a:schemeClr val="bg1"/>
                    </a:solidFill>
                  </a:tcPr>
                </a:tc>
                <a:tc>
                  <a:txBody>
                    <a:bodyPr/>
                    <a:lstStyle/>
                    <a:p>
                      <a:pPr algn="ctr" fontAlgn="b"/>
                      <a:r>
                        <a:rPr lang="en-US" sz="1800" b="1" i="0" u="none" strike="noStrike" dirty="0">
                          <a:solidFill>
                            <a:srgbClr val="FF0000"/>
                          </a:solidFill>
                          <a:latin typeface="Arial"/>
                        </a:rPr>
                        <a:t>735</a:t>
                      </a:r>
                    </a:p>
                  </a:txBody>
                  <a:tcPr marL="0" marR="0" marT="0" marB="0" anchor="ctr">
                    <a:solidFill>
                      <a:schemeClr val="bg1"/>
                    </a:solidFill>
                  </a:tcPr>
                </a:tc>
                <a:tc>
                  <a:txBody>
                    <a:bodyPr/>
                    <a:lstStyle/>
                    <a:p>
                      <a:pPr algn="ctr" fontAlgn="b"/>
                      <a:r>
                        <a:rPr lang="en-US" sz="1800" b="1" i="0" u="none" strike="noStrike" dirty="0">
                          <a:solidFill>
                            <a:srgbClr val="FF0000"/>
                          </a:solidFill>
                          <a:latin typeface="Arial"/>
                        </a:rPr>
                        <a:t>805</a:t>
                      </a:r>
                    </a:p>
                  </a:txBody>
                  <a:tcPr marL="0" marR="0" marT="0" marB="0" anchor="ctr">
                    <a:solidFill>
                      <a:schemeClr val="bg1"/>
                    </a:solidFill>
                  </a:tcPr>
                </a:tc>
                <a:tc>
                  <a:txBody>
                    <a:bodyPr/>
                    <a:lstStyle/>
                    <a:p>
                      <a:pPr algn="ctr" fontAlgn="b"/>
                      <a:r>
                        <a:rPr lang="en-US" sz="1800" b="1" i="0" u="none" strike="noStrike" dirty="0" smtClean="0">
                          <a:solidFill>
                            <a:srgbClr val="FF0000"/>
                          </a:solidFill>
                          <a:latin typeface="Arial"/>
                        </a:rPr>
                        <a:t>855</a:t>
                      </a:r>
                      <a:endParaRPr lang="en-US" sz="1800" b="1" i="0" u="none" strike="noStrike" dirty="0">
                        <a:solidFill>
                          <a:srgbClr val="FF0000"/>
                        </a:solidFill>
                        <a:latin typeface="Arial"/>
                      </a:endParaRPr>
                    </a:p>
                  </a:txBody>
                  <a:tcPr marL="0" marR="0" marT="0" marB="0" anchor="ctr">
                    <a:solidFill>
                      <a:schemeClr val="bg1"/>
                    </a:solidFill>
                  </a:tcPr>
                </a:tc>
                <a:tc>
                  <a:txBody>
                    <a:bodyPr/>
                    <a:lstStyle/>
                    <a:p>
                      <a:pPr algn="ctr" fontAlgn="b"/>
                      <a:r>
                        <a:rPr lang="en-US" sz="1800" b="1" i="0" u="none" strike="noStrike" dirty="0" smtClean="0">
                          <a:solidFill>
                            <a:srgbClr val="FF0000"/>
                          </a:solidFill>
                          <a:latin typeface="Arial"/>
                        </a:rPr>
                        <a:t>940</a:t>
                      </a:r>
                      <a:endParaRPr lang="en-US" sz="1800" b="1" i="0" u="none" strike="noStrike" dirty="0">
                        <a:solidFill>
                          <a:srgbClr val="FF0000"/>
                        </a:solidFill>
                        <a:latin typeface="Arial"/>
                      </a:endParaRPr>
                    </a:p>
                  </a:txBody>
                  <a:tcPr marL="0" marR="0" marT="0" marB="0" anchor="ctr">
                    <a:solidFill>
                      <a:schemeClr val="bg1"/>
                    </a:solidFill>
                  </a:tcPr>
                </a:tc>
              </a:tr>
              <a:tr h="571413">
                <a:tc>
                  <a:txBody>
                    <a:bodyPr/>
                    <a:lstStyle/>
                    <a:p>
                      <a:pPr algn="ctr" fontAlgn="b"/>
                      <a:r>
                        <a:rPr lang="en-US" sz="1800" b="1" i="0" u="none" strike="noStrike" dirty="0" smtClean="0">
                          <a:solidFill>
                            <a:srgbClr val="FF0000"/>
                          </a:solidFill>
                          <a:latin typeface="Arial"/>
                        </a:rPr>
                        <a:t>Reader - Upper</a:t>
                      </a:r>
                      <a:endParaRPr lang="en-US" sz="1800" b="1" i="0" u="none" strike="noStrike" dirty="0">
                        <a:solidFill>
                          <a:srgbClr val="FF0000"/>
                        </a:solidFill>
                        <a:latin typeface="Arial"/>
                      </a:endParaRPr>
                    </a:p>
                  </a:txBody>
                  <a:tcPr marL="0" marR="0" marT="0" marB="0" anchor="ctr"/>
                </a:tc>
                <a:tc>
                  <a:txBody>
                    <a:bodyPr/>
                    <a:lstStyle/>
                    <a:p>
                      <a:pPr algn="ctr" fontAlgn="b"/>
                      <a:r>
                        <a:rPr lang="en-US" sz="1800" b="1" i="0" u="none" strike="noStrike" dirty="0">
                          <a:solidFill>
                            <a:srgbClr val="FF0000"/>
                          </a:solidFill>
                          <a:latin typeface="Arial"/>
                        </a:rPr>
                        <a:t>700</a:t>
                      </a:r>
                    </a:p>
                  </a:txBody>
                  <a:tcPr marL="0" marR="0" marT="0" marB="0" anchor="ctr"/>
                </a:tc>
                <a:tc>
                  <a:txBody>
                    <a:bodyPr/>
                    <a:lstStyle/>
                    <a:p>
                      <a:pPr algn="ctr" fontAlgn="b"/>
                      <a:r>
                        <a:rPr lang="en-US" sz="1800" b="1" i="0" u="none" strike="noStrike" dirty="0">
                          <a:solidFill>
                            <a:srgbClr val="FF0000"/>
                          </a:solidFill>
                          <a:latin typeface="Arial"/>
                        </a:rPr>
                        <a:t>810</a:t>
                      </a:r>
                    </a:p>
                  </a:txBody>
                  <a:tcPr marL="0" marR="0" marT="0" marB="0" anchor="ctr"/>
                </a:tc>
                <a:tc>
                  <a:txBody>
                    <a:bodyPr/>
                    <a:lstStyle/>
                    <a:p>
                      <a:pPr algn="ctr" fontAlgn="b"/>
                      <a:r>
                        <a:rPr lang="en-US" sz="1800" b="1" i="0" u="none" strike="noStrike" dirty="0">
                          <a:solidFill>
                            <a:srgbClr val="FF0000"/>
                          </a:solidFill>
                          <a:latin typeface="Arial"/>
                        </a:rPr>
                        <a:t>910</a:t>
                      </a:r>
                    </a:p>
                  </a:txBody>
                  <a:tcPr marL="0" marR="0" marT="0" marB="0" anchor="ctr"/>
                </a:tc>
                <a:tc>
                  <a:txBody>
                    <a:bodyPr/>
                    <a:lstStyle/>
                    <a:p>
                      <a:pPr algn="ctr" fontAlgn="b"/>
                      <a:r>
                        <a:rPr lang="en-US" sz="1800" b="1" i="0" u="none" strike="noStrike">
                          <a:solidFill>
                            <a:srgbClr val="FF0000"/>
                          </a:solidFill>
                          <a:latin typeface="Arial"/>
                        </a:rPr>
                        <a:t>1000</a:t>
                      </a:r>
                    </a:p>
                  </a:txBody>
                  <a:tcPr marL="0" marR="0" marT="0" marB="0" anchor="ctr"/>
                </a:tc>
                <a:tc>
                  <a:txBody>
                    <a:bodyPr/>
                    <a:lstStyle/>
                    <a:p>
                      <a:pPr algn="ctr" fontAlgn="b"/>
                      <a:r>
                        <a:rPr lang="en-US" sz="1800" b="1" i="0" u="none" strike="noStrike">
                          <a:solidFill>
                            <a:srgbClr val="FF0000"/>
                          </a:solidFill>
                          <a:latin typeface="Arial"/>
                        </a:rPr>
                        <a:t>1065</a:t>
                      </a:r>
                    </a:p>
                  </a:txBody>
                  <a:tcPr marL="0" marR="0" marT="0" marB="0" anchor="ctr"/>
                </a:tc>
                <a:tc>
                  <a:txBody>
                    <a:bodyPr/>
                    <a:lstStyle/>
                    <a:p>
                      <a:pPr algn="ctr" fontAlgn="b"/>
                      <a:r>
                        <a:rPr lang="en-US" sz="1800" b="1" i="0" u="none" strike="noStrike" dirty="0">
                          <a:solidFill>
                            <a:srgbClr val="FF0000"/>
                          </a:solidFill>
                          <a:latin typeface="Arial"/>
                        </a:rPr>
                        <a:t>1100</a:t>
                      </a:r>
                    </a:p>
                  </a:txBody>
                  <a:tcPr marL="0" marR="0" marT="0" marB="0" anchor="ctr"/>
                </a:tc>
                <a:tc>
                  <a:txBody>
                    <a:bodyPr/>
                    <a:lstStyle/>
                    <a:p>
                      <a:pPr algn="ctr" fontAlgn="b"/>
                      <a:r>
                        <a:rPr lang="en-US" sz="1800" b="1" i="0" u="none" strike="noStrike" dirty="0" smtClean="0">
                          <a:solidFill>
                            <a:srgbClr val="FF0000"/>
                          </a:solidFill>
                          <a:latin typeface="Arial"/>
                        </a:rPr>
                        <a:t>1165</a:t>
                      </a:r>
                      <a:endParaRPr lang="en-US" sz="1800" b="1" i="0" u="none" strike="noStrike" dirty="0">
                        <a:solidFill>
                          <a:srgbClr val="FF0000"/>
                        </a:solidFill>
                        <a:latin typeface="Arial"/>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0000"/>
                          </a:solidFill>
                          <a:latin typeface="Arial"/>
                        </a:rPr>
                        <a:t>1210</a:t>
                      </a:r>
                      <a:endParaRPr lang="en-US" sz="1800" b="1" i="0" u="none" strike="noStrike" dirty="0">
                        <a:solidFill>
                          <a:srgbClr val="FF0000"/>
                        </a:solidFill>
                        <a:latin typeface="Arial"/>
                      </a:endParaRPr>
                    </a:p>
                  </a:txBody>
                  <a:tcPr marL="0" marR="0" marT="0" marB="0" anchor="ctr"/>
                </a:tc>
              </a:tr>
              <a:tr h="674639">
                <a:tc>
                  <a:txBody>
                    <a:bodyPr/>
                    <a:lstStyle/>
                    <a:p>
                      <a:pPr marL="0" marR="0" algn="ctr" defTabSz="914400" rtl="0" eaLnBrk="1" fontAlgn="b" latinLnBrk="0" hangingPunct="1">
                        <a:lnSpc>
                          <a:spcPct val="115000"/>
                        </a:lnSpc>
                        <a:spcBef>
                          <a:spcPts val="0"/>
                        </a:spcBef>
                        <a:spcAft>
                          <a:spcPts val="0"/>
                        </a:spcAft>
                      </a:pPr>
                      <a:r>
                        <a:rPr lang="en-US" sz="1800" b="1" i="0" u="none" strike="noStrike" kern="1200" dirty="0" smtClean="0">
                          <a:solidFill>
                            <a:srgbClr val="7030A0"/>
                          </a:solidFill>
                          <a:latin typeface="Arial"/>
                          <a:ea typeface="+mn-ea"/>
                          <a:cs typeface="+mn-cs"/>
                        </a:rPr>
                        <a:t>GA 2014 </a:t>
                      </a:r>
                      <a:r>
                        <a:rPr lang="en-US" sz="1800" b="1" i="0" u="none" strike="noStrike" kern="1200" dirty="0">
                          <a:solidFill>
                            <a:srgbClr val="7030A0"/>
                          </a:solidFill>
                          <a:latin typeface="Arial"/>
                          <a:ea typeface="+mn-ea"/>
                          <a:cs typeface="+mn-cs"/>
                        </a:rPr>
                        <a:t>Median</a:t>
                      </a: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755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915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965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1075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1120</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1265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1225</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800" b="1" dirty="0" smtClean="0">
                          <a:solidFill>
                            <a:srgbClr val="7030A0"/>
                          </a:solidFill>
                          <a:effectLst/>
                          <a:latin typeface="Arial" panose="020B0604020202020204" pitchFamily="34" charset="0"/>
                          <a:ea typeface="Calibri"/>
                          <a:cs typeface="Arial" panose="020B0604020202020204" pitchFamily="34" charset="0"/>
                        </a:rPr>
                        <a:t>1270</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180218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152400" y="152400"/>
            <a:ext cx="8915400" cy="838200"/>
          </a:xfrm>
        </p:spPr>
        <p:txBody>
          <a:bodyPr>
            <a:noAutofit/>
          </a:bodyPr>
          <a:lstStyle/>
          <a:p>
            <a:pPr eaLnBrk="1" hangingPunct="1">
              <a:defRPr/>
            </a:pPr>
            <a:r>
              <a:rPr lang="en-US" altLang="en-US" sz="2400" b="1" dirty="0">
                <a:solidFill>
                  <a:schemeClr val="accent1"/>
                </a:solidFill>
              </a:rPr>
              <a:t>Grade Level “Stretch” Text  &amp; Reader Lexile Boundaries with Median </a:t>
            </a:r>
            <a:r>
              <a:rPr lang="en-US" altLang="en-US" sz="2400" b="1" dirty="0" err="1">
                <a:solidFill>
                  <a:schemeClr val="accent1"/>
                </a:solidFill>
              </a:rPr>
              <a:t>Lexiles</a:t>
            </a:r>
            <a:r>
              <a:rPr lang="en-US" altLang="en-US" sz="2400" b="1" dirty="0">
                <a:solidFill>
                  <a:schemeClr val="accent1"/>
                </a:solidFill>
              </a:rPr>
              <a:t> &amp; </a:t>
            </a:r>
            <a:r>
              <a:rPr lang="en-US" altLang="en-US" sz="2400" b="1" dirty="0" err="1">
                <a:solidFill>
                  <a:schemeClr val="accent1"/>
                </a:solidFill>
              </a:rPr>
              <a:t>Lexiles</a:t>
            </a:r>
            <a:r>
              <a:rPr lang="en-US" altLang="en-US" sz="2400" b="1" dirty="0">
                <a:solidFill>
                  <a:schemeClr val="accent1"/>
                </a:solidFill>
              </a:rPr>
              <a:t> at Cut </a:t>
            </a:r>
            <a:r>
              <a:rPr lang="en-US" altLang="en-US" sz="2400" b="1" dirty="0" smtClean="0">
                <a:solidFill>
                  <a:schemeClr val="accent1"/>
                </a:solidFill>
              </a:rPr>
              <a:t>Scores</a:t>
            </a:r>
            <a:endParaRPr lang="en-US" altLang="en-US" sz="2400" b="1" dirty="0">
              <a:solidFill>
                <a:schemeClr val="accent1"/>
              </a:solidFill>
            </a:endParaRPr>
          </a:p>
        </p:txBody>
      </p:sp>
      <p:graphicFrame>
        <p:nvGraphicFramePr>
          <p:cNvPr id="2" name="Chart 6"/>
          <p:cNvGraphicFramePr>
            <a:graphicFrameLocks/>
          </p:cNvGraphicFramePr>
          <p:nvPr>
            <p:extLst>
              <p:ext uri="{D42A27DB-BD31-4B8C-83A1-F6EECF244321}">
                <p14:modId xmlns:p14="http://schemas.microsoft.com/office/powerpoint/2010/main" val="3488429828"/>
              </p:ext>
            </p:extLst>
          </p:nvPr>
        </p:nvGraphicFramePr>
        <p:xfrm>
          <a:off x="533400" y="1219200"/>
          <a:ext cx="7786688"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850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04800"/>
            <a:ext cx="8229600" cy="685800"/>
          </a:xfrm>
        </p:spPr>
        <p:txBody>
          <a:bodyPr>
            <a:normAutofit/>
          </a:bodyPr>
          <a:lstStyle/>
          <a:p>
            <a:pPr eaLnBrk="1" hangingPunct="1">
              <a:defRPr/>
            </a:pPr>
            <a:r>
              <a:rPr lang="en-US" altLang="en-US" sz="3200" b="1" dirty="0">
                <a:solidFill>
                  <a:schemeClr val="accent1"/>
                </a:solidFill>
              </a:rPr>
              <a:t>Interpreting the Graph</a:t>
            </a:r>
          </a:p>
        </p:txBody>
      </p:sp>
      <p:sp>
        <p:nvSpPr>
          <p:cNvPr id="46083" name="Rectangle 3"/>
          <p:cNvSpPr>
            <a:spLocks noGrp="1" noChangeArrowheads="1"/>
          </p:cNvSpPr>
          <p:nvPr>
            <p:ph idx="1"/>
          </p:nvPr>
        </p:nvSpPr>
        <p:spPr>
          <a:xfrm>
            <a:off x="228600" y="1295400"/>
            <a:ext cx="8686800" cy="4800600"/>
          </a:xfrm>
        </p:spPr>
        <p:txBody>
          <a:bodyPr>
            <a:noAutofit/>
          </a:bodyPr>
          <a:lstStyle/>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graph illustrates the relationship of reader ability, text difficulty, and the cut scores on the CRCT and EOCT. </a:t>
            </a:r>
          </a:p>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a:t>
            </a:r>
            <a:r>
              <a:rPr lang="en-US" sz="1600" dirty="0" smtClean="0">
                <a:solidFill>
                  <a:srgbClr val="00B0F0"/>
                </a:solidFill>
              </a:rPr>
              <a:t>blue lines </a:t>
            </a:r>
            <a:r>
              <a:rPr lang="en-US" sz="1600" dirty="0" smtClean="0"/>
              <a:t>represent the range of “stretch text” </a:t>
            </a:r>
            <a:r>
              <a:rPr lang="en-US" sz="1600" dirty="0" err="1" smtClean="0"/>
              <a:t>Lexiles</a:t>
            </a:r>
            <a:r>
              <a:rPr lang="en-US" sz="1600" dirty="0" smtClean="0"/>
              <a:t> that represent the demand of text that students should be reading to be college and career ready by the end of Grade 12.   To be college and career ready, students should fall in this “river of text.”</a:t>
            </a:r>
          </a:p>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a:t>
            </a:r>
            <a:r>
              <a:rPr lang="en-US" sz="1600" dirty="0" smtClean="0">
                <a:solidFill>
                  <a:srgbClr val="FF0000"/>
                </a:solidFill>
              </a:rPr>
              <a:t>red lines </a:t>
            </a:r>
            <a:r>
              <a:rPr lang="en-US" sz="1600" dirty="0" smtClean="0"/>
              <a:t>represent the range of </a:t>
            </a:r>
            <a:r>
              <a:rPr lang="en-US" sz="1600" dirty="0" err="1" smtClean="0"/>
              <a:t>Lexiles</a:t>
            </a:r>
            <a:r>
              <a:rPr lang="en-US" sz="1600" dirty="0" smtClean="0"/>
              <a:t> for readers that comprise the middle 50% of readers within a grade level.  Note that the lower limits of this range are not in the “river of text.”</a:t>
            </a:r>
          </a:p>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a:t>
            </a:r>
            <a:r>
              <a:rPr lang="en-US" sz="1600" dirty="0" smtClean="0">
                <a:solidFill>
                  <a:srgbClr val="92D050"/>
                </a:solidFill>
              </a:rPr>
              <a:t>green line </a:t>
            </a:r>
            <a:r>
              <a:rPr lang="en-US" sz="1600" dirty="0" smtClean="0"/>
              <a:t>with triangles     shows the </a:t>
            </a:r>
            <a:r>
              <a:rPr lang="en-US" sz="1600" dirty="0" err="1" smtClean="0"/>
              <a:t>Lexiles</a:t>
            </a:r>
            <a:r>
              <a:rPr lang="en-US" sz="1600" dirty="0" smtClean="0"/>
              <a:t> associated with Meets on CRCT (grades 3-8) and EOCT – 9</a:t>
            </a:r>
            <a:r>
              <a:rPr lang="en-US" sz="1600" baseline="30000" dirty="0" smtClean="0"/>
              <a:t>th</a:t>
            </a:r>
            <a:r>
              <a:rPr lang="en-US" sz="1600" dirty="0" smtClean="0"/>
              <a:t> Grade Lit and 11</a:t>
            </a:r>
            <a:r>
              <a:rPr lang="en-US" sz="1600" baseline="30000" dirty="0" smtClean="0"/>
              <a:t>th</a:t>
            </a:r>
            <a:r>
              <a:rPr lang="en-US" sz="1600" dirty="0" smtClean="0"/>
              <a:t> Grade American Lit.</a:t>
            </a:r>
          </a:p>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a:t>
            </a:r>
            <a:r>
              <a:rPr lang="en-US" sz="1600" dirty="0" smtClean="0">
                <a:solidFill>
                  <a:srgbClr val="92D050"/>
                </a:solidFill>
              </a:rPr>
              <a:t>green line </a:t>
            </a:r>
            <a:r>
              <a:rPr lang="en-US" sz="1600" dirty="0" smtClean="0"/>
              <a:t>with squares      shows the </a:t>
            </a:r>
            <a:r>
              <a:rPr lang="en-US" sz="1600" dirty="0" err="1" smtClean="0"/>
              <a:t>Lexiles</a:t>
            </a:r>
            <a:r>
              <a:rPr lang="en-US" sz="1600" dirty="0" smtClean="0"/>
              <a:t> associated with Exceeds on CRCT (grades 3-8) and EOCT – 9</a:t>
            </a:r>
            <a:r>
              <a:rPr lang="en-US" sz="1600" baseline="30000" dirty="0" smtClean="0"/>
              <a:t>th</a:t>
            </a:r>
            <a:r>
              <a:rPr lang="en-US" sz="1600" dirty="0" smtClean="0"/>
              <a:t> Grade Lit and 11</a:t>
            </a:r>
            <a:r>
              <a:rPr lang="en-US" sz="1600" baseline="30000" dirty="0" smtClean="0"/>
              <a:t>th</a:t>
            </a:r>
            <a:r>
              <a:rPr lang="en-US" sz="1600" dirty="0" smtClean="0"/>
              <a:t> Grade American Lit.</a:t>
            </a:r>
          </a:p>
          <a:p>
            <a:pPr marL="274320" indent="-274320" eaLnBrk="1" fontAlgn="auto" hangingPunct="1">
              <a:lnSpc>
                <a:spcPct val="120000"/>
              </a:lnSpc>
              <a:spcAft>
                <a:spcPct val="50000"/>
              </a:spcAft>
              <a:buClr>
                <a:schemeClr val="accent3">
                  <a:lumMod val="50000"/>
                </a:schemeClr>
              </a:buClr>
              <a:buFont typeface="Wingdings 2"/>
              <a:buChar char=""/>
              <a:defRPr/>
            </a:pPr>
            <a:r>
              <a:rPr lang="en-US" sz="1600" dirty="0" smtClean="0"/>
              <a:t>The </a:t>
            </a:r>
            <a:r>
              <a:rPr lang="en-US" sz="1600" dirty="0" smtClean="0">
                <a:solidFill>
                  <a:srgbClr val="7030A0"/>
                </a:solidFill>
              </a:rPr>
              <a:t>purple line </a:t>
            </a:r>
            <a:r>
              <a:rPr lang="en-US" sz="1600" dirty="0" smtClean="0"/>
              <a:t>represents the 2014 median Lexile for students at each grade.</a:t>
            </a:r>
          </a:p>
        </p:txBody>
      </p:sp>
      <p:sp>
        <p:nvSpPr>
          <p:cNvPr id="2" name="Isosceles Triangle 1"/>
          <p:cNvSpPr/>
          <p:nvPr/>
        </p:nvSpPr>
        <p:spPr>
          <a:xfrm>
            <a:off x="3137836" y="4251158"/>
            <a:ext cx="304800" cy="1524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  </a:t>
            </a:r>
            <a:endParaRPr lang="en-US" dirty="0"/>
          </a:p>
        </p:txBody>
      </p:sp>
      <p:sp>
        <p:nvSpPr>
          <p:cNvPr id="3" name="Rectangle 2"/>
          <p:cNvSpPr/>
          <p:nvPr/>
        </p:nvSpPr>
        <p:spPr>
          <a:xfrm>
            <a:off x="3124200" y="4991100"/>
            <a:ext cx="228600" cy="190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8500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74638"/>
            <a:ext cx="8458200" cy="868362"/>
          </a:xfrm>
        </p:spPr>
        <p:txBody>
          <a:bodyPr>
            <a:normAutofit fontScale="90000"/>
          </a:bodyPr>
          <a:lstStyle/>
          <a:p>
            <a:pPr>
              <a:defRPr/>
            </a:pPr>
            <a:r>
              <a:rPr lang="en-US" altLang="en-US" b="1" dirty="0" err="1">
                <a:solidFill>
                  <a:schemeClr val="accent1"/>
                </a:solidFill>
              </a:rPr>
              <a:t>Lexiles</a:t>
            </a:r>
            <a:r>
              <a:rPr lang="en-US" altLang="en-US" b="1" dirty="0">
                <a:solidFill>
                  <a:schemeClr val="accent1"/>
                </a:solidFill>
              </a:rPr>
              <a:t> Stretch Bands &amp; </a:t>
            </a:r>
            <a:br>
              <a:rPr lang="en-US" altLang="en-US" b="1" dirty="0">
                <a:solidFill>
                  <a:schemeClr val="accent1"/>
                </a:solidFill>
              </a:rPr>
            </a:br>
            <a:r>
              <a:rPr lang="en-US" altLang="en-US" b="1" dirty="0">
                <a:solidFill>
                  <a:schemeClr val="accent1"/>
                </a:solidFill>
              </a:rPr>
              <a:t>College- and Career-Readiness</a:t>
            </a:r>
          </a:p>
        </p:txBody>
      </p:sp>
      <p:sp>
        <p:nvSpPr>
          <p:cNvPr id="9219" name="Content Placeholder 2"/>
          <p:cNvSpPr>
            <a:spLocks noGrp="1"/>
          </p:cNvSpPr>
          <p:nvPr>
            <p:ph idx="1"/>
          </p:nvPr>
        </p:nvSpPr>
        <p:spPr>
          <a:xfrm>
            <a:off x="457200" y="1524000"/>
            <a:ext cx="8382000" cy="1295400"/>
          </a:xfrm>
        </p:spPr>
        <p:txBody>
          <a:bodyPr>
            <a:normAutofit lnSpcReduction="10000"/>
          </a:bodyPr>
          <a:lstStyle/>
          <a:p>
            <a:pPr>
              <a:buClr>
                <a:schemeClr val="accent3">
                  <a:lumMod val="50000"/>
                </a:schemeClr>
              </a:buClr>
              <a:defRPr/>
            </a:pPr>
            <a:r>
              <a:rPr lang="en-US" dirty="0" smtClean="0"/>
              <a:t>The </a:t>
            </a:r>
            <a:r>
              <a:rPr lang="en-US" dirty="0" err="1" smtClean="0"/>
              <a:t>Lexile</a:t>
            </a:r>
            <a:r>
              <a:rPr lang="en-US" dirty="0" smtClean="0"/>
              <a:t> Framework has been realigned to match the college- and career-ready text complexity grade bands.</a:t>
            </a:r>
          </a:p>
          <a:p>
            <a:pPr>
              <a:buFont typeface="Arial" charset="0"/>
              <a:buNone/>
              <a:defRPr/>
            </a:pPr>
            <a:endParaRPr lang="en-US" dirty="0" smtClean="0"/>
          </a:p>
        </p:txBody>
      </p:sp>
      <p:sp>
        <p:nvSpPr>
          <p:cNvPr id="4" name="Slide Number Placeholder 3"/>
          <p:cNvSpPr>
            <a:spLocks noGrp="1"/>
          </p:cNvSpPr>
          <p:nvPr>
            <p:ph type="sldNum" sz="quarter" idx="11"/>
          </p:nvPr>
        </p:nvSpPr>
        <p:spPr/>
        <p:txBody>
          <a:bodyPr/>
          <a:lstStyle/>
          <a:p>
            <a:pPr>
              <a:defRPr/>
            </a:pPr>
            <a:fld id="{5044131F-AE8B-4A16-8FFA-CB8A15B66FDE}" type="slidenum">
              <a:rPr lang="en-US" smtClean="0"/>
              <a:pPr>
                <a:defRPr/>
              </a:pPr>
              <a:t>4</a:t>
            </a:fld>
            <a:endParaRPr lang="en-US"/>
          </a:p>
        </p:txBody>
      </p:sp>
      <p:sp>
        <p:nvSpPr>
          <p:cNvPr id="2" name="TextBox 1"/>
          <p:cNvSpPr txBox="1"/>
          <p:nvPr/>
        </p:nvSpPr>
        <p:spPr>
          <a:xfrm>
            <a:off x="1295400" y="2895600"/>
            <a:ext cx="6477000" cy="2677656"/>
          </a:xfrm>
          <a:prstGeom prst="rect">
            <a:avLst/>
          </a:prstGeom>
          <a:noFill/>
          <a:ln w="57150">
            <a:solidFill>
              <a:schemeClr val="accent3">
                <a:lumMod val="75000"/>
              </a:schemeClr>
            </a:solidFill>
          </a:ln>
        </p:spPr>
        <p:txBody>
          <a:bodyPr wrap="square">
            <a:spAutoFit/>
          </a:bodyPr>
          <a:lstStyle/>
          <a:p>
            <a:pPr lvl="1">
              <a:buClr>
                <a:schemeClr val="accent3">
                  <a:lumMod val="50000"/>
                </a:schemeClr>
              </a:buClr>
              <a:defRPr/>
            </a:pPr>
            <a:r>
              <a:rPr lang="en-US" sz="2400" i="1" dirty="0">
                <a:solidFill>
                  <a:srgbClr val="FF0000"/>
                </a:solidFill>
              </a:rPr>
              <a:t>The “stretch” bands of the </a:t>
            </a:r>
            <a:r>
              <a:rPr lang="en-US" sz="2400" i="1" dirty="0" err="1">
                <a:solidFill>
                  <a:srgbClr val="FF0000"/>
                </a:solidFill>
              </a:rPr>
              <a:t>Lexile</a:t>
            </a:r>
            <a:r>
              <a:rPr lang="en-US" sz="2400" i="1" dirty="0">
                <a:solidFill>
                  <a:srgbClr val="FF0000"/>
                </a:solidFill>
              </a:rPr>
              <a:t> Framework show an upward trajectory of reading comprehension development through the grades to indicate that all students should be reading at the college- and career-readiness level by no later than the end of high school.</a:t>
            </a:r>
          </a:p>
        </p:txBody>
      </p:sp>
    </p:spTree>
    <p:extLst>
      <p:ext uri="{BB962C8B-B14F-4D97-AF65-F5344CB8AC3E}">
        <p14:creationId xmlns:p14="http://schemas.microsoft.com/office/powerpoint/2010/main" val="2070415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p:spPr>
        <p:txBody>
          <a:bodyPr>
            <a:normAutofit/>
          </a:bodyPr>
          <a:lstStyle/>
          <a:p>
            <a:pPr eaLnBrk="1" fontAlgn="auto" hangingPunct="1">
              <a:spcAft>
                <a:spcPts val="0"/>
              </a:spcAft>
              <a:defRPr/>
            </a:pPr>
            <a:r>
              <a:rPr lang="en-US" sz="3600" b="1" dirty="0">
                <a:solidFill>
                  <a:schemeClr val="accent1"/>
                </a:solidFill>
              </a:rPr>
              <a:t>Interpreting the Graph</a:t>
            </a:r>
          </a:p>
        </p:txBody>
      </p:sp>
      <p:sp>
        <p:nvSpPr>
          <p:cNvPr id="47107" name="Rectangle 3"/>
          <p:cNvSpPr>
            <a:spLocks noGrp="1" noChangeArrowheads="1"/>
          </p:cNvSpPr>
          <p:nvPr>
            <p:ph idx="1"/>
          </p:nvPr>
        </p:nvSpPr>
        <p:spPr>
          <a:xfrm>
            <a:off x="457200" y="1447800"/>
            <a:ext cx="8382000" cy="4800600"/>
          </a:xfrm>
        </p:spPr>
        <p:txBody>
          <a:bodyPr>
            <a:normAutofit lnSpcReduction="10000"/>
          </a:bodyPr>
          <a:lstStyle/>
          <a:p>
            <a:pPr marL="274320" indent="-274320" eaLnBrk="1" fontAlgn="auto" hangingPunct="1">
              <a:spcAft>
                <a:spcPts val="1200"/>
              </a:spcAft>
              <a:buClr>
                <a:schemeClr val="accent3">
                  <a:lumMod val="50000"/>
                </a:schemeClr>
              </a:buClr>
              <a:buFont typeface="Wingdings 2"/>
              <a:buChar char=""/>
              <a:defRPr/>
            </a:pPr>
            <a:r>
              <a:rPr lang="en-US" sz="2000" dirty="0" smtClean="0"/>
              <a:t>The span of reader ability (</a:t>
            </a:r>
            <a:r>
              <a:rPr lang="en-US" sz="2000" dirty="0" smtClean="0">
                <a:solidFill>
                  <a:srgbClr val="FF0000"/>
                </a:solidFill>
              </a:rPr>
              <a:t>red</a:t>
            </a:r>
            <a:r>
              <a:rPr lang="en-US" sz="2000" dirty="0" smtClean="0"/>
              <a:t> lines) is greater than the span of text difficulty (</a:t>
            </a:r>
            <a:r>
              <a:rPr lang="en-US" sz="2000" dirty="0" smtClean="0">
                <a:solidFill>
                  <a:srgbClr val="00B0F0"/>
                </a:solidFill>
              </a:rPr>
              <a:t>blue</a:t>
            </a:r>
            <a:r>
              <a:rPr lang="en-US" sz="2000" dirty="0" smtClean="0"/>
              <a:t> lines).  </a:t>
            </a:r>
          </a:p>
          <a:p>
            <a:pPr marL="274320" indent="-274320" eaLnBrk="1" fontAlgn="auto" hangingPunct="1">
              <a:spcAft>
                <a:spcPct val="50000"/>
              </a:spcAft>
              <a:buClr>
                <a:schemeClr val="accent3">
                  <a:lumMod val="50000"/>
                </a:schemeClr>
              </a:buClr>
              <a:buFont typeface="Wingdings 2"/>
              <a:buChar char=""/>
              <a:defRPr/>
            </a:pPr>
            <a:r>
              <a:rPr lang="en-US" sz="2000" dirty="0" smtClean="0"/>
              <a:t>Students with </a:t>
            </a:r>
            <a:r>
              <a:rPr lang="en-US" sz="2000" dirty="0" err="1" smtClean="0"/>
              <a:t>Lexile</a:t>
            </a:r>
            <a:r>
              <a:rPr lang="en-US" sz="2000" dirty="0" smtClean="0"/>
              <a:t> scores that fall toward the lower band of reader ability (the </a:t>
            </a:r>
            <a:r>
              <a:rPr lang="en-US" sz="2000" i="1" dirty="0" smtClean="0">
                <a:solidFill>
                  <a:srgbClr val="FF0000"/>
                </a:solidFill>
              </a:rPr>
              <a:t>bottom</a:t>
            </a:r>
            <a:r>
              <a:rPr lang="en-US" sz="2000" dirty="0" smtClean="0"/>
              <a:t> </a:t>
            </a:r>
            <a:r>
              <a:rPr lang="en-US" sz="2000" dirty="0" smtClean="0">
                <a:solidFill>
                  <a:srgbClr val="FF0000"/>
                </a:solidFill>
              </a:rPr>
              <a:t>red</a:t>
            </a:r>
            <a:r>
              <a:rPr lang="en-US" sz="2000" dirty="0" smtClean="0"/>
              <a:t> line) and outside of the text difficulty (the </a:t>
            </a:r>
            <a:r>
              <a:rPr lang="en-US" sz="2000" dirty="0" smtClean="0">
                <a:solidFill>
                  <a:srgbClr val="00B0F0"/>
                </a:solidFill>
              </a:rPr>
              <a:t>blue</a:t>
            </a:r>
            <a:r>
              <a:rPr lang="en-US" sz="2000" dirty="0" smtClean="0"/>
              <a:t> lines) will probably experience some difficulty comprehending the “stretch” text demands for that grade level.  </a:t>
            </a:r>
          </a:p>
          <a:p>
            <a:pPr marL="274320" indent="-274320" eaLnBrk="1" fontAlgn="auto" hangingPunct="1">
              <a:spcAft>
                <a:spcPct val="50000"/>
              </a:spcAft>
              <a:buClr>
                <a:schemeClr val="accent3">
                  <a:lumMod val="50000"/>
                </a:schemeClr>
              </a:buClr>
              <a:buFont typeface="Wingdings 2"/>
              <a:buChar char=""/>
              <a:defRPr/>
            </a:pPr>
            <a:r>
              <a:rPr lang="en-US" sz="2000" dirty="0" smtClean="0"/>
              <a:t>In most cases the </a:t>
            </a:r>
            <a:r>
              <a:rPr lang="en-US" sz="2000" dirty="0" err="1" smtClean="0"/>
              <a:t>Lexiles</a:t>
            </a:r>
            <a:r>
              <a:rPr lang="en-US" sz="2000" dirty="0" smtClean="0"/>
              <a:t> associated with the Meets cut scores on the CRCT and the EOCT fall on or above the lower band of reader ability (</a:t>
            </a:r>
            <a:r>
              <a:rPr lang="en-US" sz="2000" i="1" dirty="0" smtClean="0">
                <a:solidFill>
                  <a:srgbClr val="FF0000"/>
                </a:solidFill>
              </a:rPr>
              <a:t>lower</a:t>
            </a:r>
            <a:r>
              <a:rPr lang="en-US" sz="2000" dirty="0" smtClean="0"/>
              <a:t> </a:t>
            </a:r>
            <a:r>
              <a:rPr lang="en-US" sz="2000" dirty="0" smtClean="0">
                <a:solidFill>
                  <a:srgbClr val="FF0000"/>
                </a:solidFill>
              </a:rPr>
              <a:t>red</a:t>
            </a:r>
            <a:r>
              <a:rPr lang="en-US" sz="2000" dirty="0" smtClean="0"/>
              <a:t> line) but below the lower bound of text difficulty (</a:t>
            </a:r>
            <a:r>
              <a:rPr lang="en-US" sz="2000" i="1" dirty="0" smtClean="0">
                <a:solidFill>
                  <a:srgbClr val="00B0F0"/>
                </a:solidFill>
              </a:rPr>
              <a:t>lower</a:t>
            </a:r>
            <a:r>
              <a:rPr lang="en-US" sz="2000" dirty="0" smtClean="0"/>
              <a:t> </a:t>
            </a:r>
            <a:r>
              <a:rPr lang="en-US" sz="2000" dirty="0" smtClean="0">
                <a:solidFill>
                  <a:srgbClr val="00B0F0"/>
                </a:solidFill>
              </a:rPr>
              <a:t>blue</a:t>
            </a:r>
            <a:r>
              <a:rPr lang="en-US" sz="2000" dirty="0" smtClean="0"/>
              <a:t> line).  </a:t>
            </a:r>
          </a:p>
          <a:p>
            <a:pPr marL="274320" indent="-274320" eaLnBrk="1" fontAlgn="auto" hangingPunct="1">
              <a:spcAft>
                <a:spcPct val="50000"/>
              </a:spcAft>
              <a:buClr>
                <a:schemeClr val="accent3">
                  <a:lumMod val="50000"/>
                </a:schemeClr>
              </a:buClr>
              <a:buFont typeface="Wingdings 2"/>
              <a:buChar char=""/>
              <a:defRPr/>
            </a:pPr>
            <a:r>
              <a:rPr lang="en-US" sz="2000" dirty="0" smtClean="0"/>
              <a:t>The </a:t>
            </a:r>
            <a:r>
              <a:rPr lang="en-US" sz="2000" dirty="0" err="1" smtClean="0"/>
              <a:t>Lexiles</a:t>
            </a:r>
            <a:r>
              <a:rPr lang="en-US" sz="2000" dirty="0" smtClean="0"/>
              <a:t> associated with the Exceeds cut scores on the CRCT are typically at or above the typical upper limit of the “stretch” text difficulty (the </a:t>
            </a:r>
            <a:r>
              <a:rPr lang="en-US" sz="2000" i="1" dirty="0">
                <a:solidFill>
                  <a:srgbClr val="00B0F0"/>
                </a:solidFill>
              </a:rPr>
              <a:t>upper</a:t>
            </a:r>
            <a:r>
              <a:rPr lang="en-US" sz="2000" dirty="0" smtClean="0"/>
              <a:t> </a:t>
            </a:r>
            <a:r>
              <a:rPr lang="en-US" sz="2000" dirty="0" smtClean="0">
                <a:solidFill>
                  <a:srgbClr val="00B0F0"/>
                </a:solidFill>
              </a:rPr>
              <a:t>blue</a:t>
            </a:r>
            <a:r>
              <a:rPr lang="en-US" sz="2000" dirty="0" smtClean="0"/>
              <a:t> line) and the typical upper bound of the </a:t>
            </a:r>
            <a:r>
              <a:rPr lang="en-US" sz="2000" dirty="0" err="1" smtClean="0"/>
              <a:t>interquartile</a:t>
            </a:r>
            <a:r>
              <a:rPr lang="en-US" sz="2000" dirty="0" smtClean="0"/>
              <a:t> of reader ability (the </a:t>
            </a:r>
            <a:r>
              <a:rPr lang="en-US" sz="2000" i="1" dirty="0" smtClean="0">
                <a:solidFill>
                  <a:srgbClr val="FF0000"/>
                </a:solidFill>
              </a:rPr>
              <a:t>upper</a:t>
            </a:r>
            <a:r>
              <a:rPr lang="en-US" sz="2000" dirty="0" smtClean="0"/>
              <a:t> </a:t>
            </a:r>
            <a:r>
              <a:rPr lang="en-US" sz="2000" dirty="0" smtClean="0">
                <a:solidFill>
                  <a:srgbClr val="FF0000"/>
                </a:solidFill>
              </a:rPr>
              <a:t>red </a:t>
            </a:r>
            <a:r>
              <a:rPr lang="en-US" sz="2000" dirty="0" smtClean="0"/>
              <a:t>line).</a:t>
            </a:r>
          </a:p>
        </p:txBody>
      </p:sp>
    </p:spTree>
    <p:extLst>
      <p:ext uri="{BB962C8B-B14F-4D97-AF65-F5344CB8AC3E}">
        <p14:creationId xmlns:p14="http://schemas.microsoft.com/office/powerpoint/2010/main" val="2086703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229600" cy="1371600"/>
          </a:xfrm>
        </p:spPr>
        <p:txBody>
          <a:bodyPr>
            <a:normAutofit fontScale="90000"/>
          </a:bodyPr>
          <a:lstStyle/>
          <a:p>
            <a:pPr eaLnBrk="1" hangingPunct="1">
              <a:defRPr/>
            </a:pPr>
            <a:r>
              <a:rPr lang="en-US" altLang="en-US" sz="4800" dirty="0" smtClean="0">
                <a:solidFill>
                  <a:srgbClr val="0070C0"/>
                </a:solidFill>
              </a:rPr>
              <a:t/>
            </a:r>
            <a:br>
              <a:rPr lang="en-US" altLang="en-US" sz="4800" dirty="0" smtClean="0">
                <a:solidFill>
                  <a:srgbClr val="0070C0"/>
                </a:solidFill>
              </a:rPr>
            </a:br>
            <a:r>
              <a:rPr lang="en-US" altLang="en-US" sz="4800" dirty="0" smtClean="0">
                <a:solidFill>
                  <a:srgbClr val="0070C0"/>
                </a:solidFill>
              </a:rPr>
              <a:t> </a:t>
            </a:r>
            <a:r>
              <a:rPr lang="en-US" altLang="en-US" sz="4000" b="1" dirty="0">
                <a:solidFill>
                  <a:schemeClr val="accent1"/>
                </a:solidFill>
              </a:rPr>
              <a:t>Good News from </a:t>
            </a:r>
            <a:r>
              <a:rPr lang="en-US" altLang="en-US" sz="4000" b="1" dirty="0" err="1">
                <a:solidFill>
                  <a:schemeClr val="accent1"/>
                </a:solidFill>
              </a:rPr>
              <a:t>Lexile</a:t>
            </a:r>
            <a:r>
              <a:rPr lang="en-US" altLang="en-US" sz="4000" b="1" dirty="0">
                <a:solidFill>
                  <a:schemeClr val="accent1"/>
                </a:solidFill>
              </a:rPr>
              <a:t> Data</a:t>
            </a:r>
            <a:br>
              <a:rPr lang="en-US" altLang="en-US" sz="4000" b="1" dirty="0">
                <a:solidFill>
                  <a:schemeClr val="accent1"/>
                </a:solidFill>
              </a:rPr>
            </a:br>
            <a:r>
              <a:rPr lang="en-US" altLang="en-US" sz="4000" b="1" dirty="0">
                <a:solidFill>
                  <a:schemeClr val="accent1"/>
                </a:solidFill>
              </a:rPr>
              <a:t>A Longitudinal Look </a:t>
            </a:r>
            <a:r>
              <a:rPr lang="en-US" altLang="en-US" sz="4800" dirty="0" smtClean="0">
                <a:solidFill>
                  <a:srgbClr val="0070C0"/>
                </a:solidFill>
              </a:rPr>
              <a:t/>
            </a:r>
            <a:br>
              <a:rPr lang="en-US" altLang="en-US" sz="4800" dirty="0" smtClean="0">
                <a:solidFill>
                  <a:srgbClr val="0070C0"/>
                </a:solidFill>
              </a:rPr>
            </a:br>
            <a:endParaRPr lang="en-US" altLang="en-US" dirty="0" smtClean="0">
              <a:solidFill>
                <a:srgbClr val="0070C0"/>
              </a:solidFill>
            </a:endParaRPr>
          </a:p>
        </p:txBody>
      </p:sp>
      <p:sp>
        <p:nvSpPr>
          <p:cNvPr id="46083" name="Rectangle 3"/>
          <p:cNvSpPr>
            <a:spLocks noGrp="1" noChangeArrowheads="1"/>
          </p:cNvSpPr>
          <p:nvPr>
            <p:ph idx="1"/>
          </p:nvPr>
        </p:nvSpPr>
        <p:spPr>
          <a:xfrm>
            <a:off x="457200" y="1828800"/>
            <a:ext cx="8534400" cy="4191000"/>
          </a:xfrm>
        </p:spPr>
        <p:txBody>
          <a:bodyPr>
            <a:normAutofit lnSpcReduction="10000"/>
          </a:bodyPr>
          <a:lstStyle/>
          <a:p>
            <a:pPr eaLnBrk="1" hangingPunct="1">
              <a:buClr>
                <a:schemeClr val="accent3">
                  <a:lumMod val="50000"/>
                </a:schemeClr>
              </a:buClr>
              <a:defRPr/>
            </a:pPr>
            <a:r>
              <a:rPr lang="en-US" sz="2800" dirty="0" smtClean="0"/>
              <a:t>The table on the next slide shows the median </a:t>
            </a:r>
            <a:r>
              <a:rPr lang="en-US" sz="2800" dirty="0" err="1" smtClean="0"/>
              <a:t>Lexile</a:t>
            </a:r>
            <a:r>
              <a:rPr lang="en-US" sz="2800" dirty="0" smtClean="0"/>
              <a:t> at each grade for the last six years along with the “stretch text” </a:t>
            </a:r>
            <a:r>
              <a:rPr lang="en-US" sz="2800" dirty="0" err="1" smtClean="0"/>
              <a:t>Lexile</a:t>
            </a:r>
            <a:r>
              <a:rPr lang="en-US" sz="2800" dirty="0" smtClean="0"/>
              <a:t> range.  </a:t>
            </a:r>
          </a:p>
          <a:p>
            <a:pPr eaLnBrk="1" hangingPunct="1">
              <a:buClr>
                <a:schemeClr val="accent3">
                  <a:lumMod val="50000"/>
                </a:schemeClr>
              </a:buClr>
              <a:defRPr/>
            </a:pPr>
            <a:r>
              <a:rPr lang="en-US" sz="2800" dirty="0" smtClean="0"/>
              <a:t>The 2014 median Lexile for each grade shows an increase from the 2007 median.    </a:t>
            </a:r>
          </a:p>
          <a:p>
            <a:pPr eaLnBrk="1" hangingPunct="1">
              <a:buClr>
                <a:schemeClr val="accent3">
                  <a:lumMod val="50000"/>
                </a:schemeClr>
              </a:buClr>
              <a:defRPr/>
            </a:pPr>
            <a:r>
              <a:rPr lang="en-US" sz="2800" dirty="0" smtClean="0"/>
              <a:t>As of 2014, the median Lexile for each grade is falling within the “stretch” text bands for grades 3-5, 7, 9, and 11.  For grades 6 and 8, the median Lexile exceeds the upper limit of the “stretch” text band.  </a:t>
            </a:r>
          </a:p>
          <a:p>
            <a:pPr eaLnBrk="1" hangingPunct="1">
              <a:defRPr/>
            </a:pPr>
            <a:endParaRPr lang="en-US" sz="2800" dirty="0" smtClean="0"/>
          </a:p>
          <a:p>
            <a:pPr eaLnBrk="1" hangingPunct="1">
              <a:defRPr/>
            </a:pPr>
            <a:endParaRPr lang="en-US" sz="2800" dirty="0" smtClean="0"/>
          </a:p>
        </p:txBody>
      </p:sp>
    </p:spTree>
    <p:extLst>
      <p:ext uri="{BB962C8B-B14F-4D97-AF65-F5344CB8AC3E}">
        <p14:creationId xmlns:p14="http://schemas.microsoft.com/office/powerpoint/2010/main" val="362437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0"/>
            <a:ext cx="8686800" cy="1066800"/>
          </a:xfrm>
        </p:spPr>
        <p:txBody>
          <a:bodyPr>
            <a:noAutofit/>
          </a:bodyPr>
          <a:lstStyle/>
          <a:p>
            <a:pPr eaLnBrk="1" fontAlgn="auto" hangingPunct="1">
              <a:spcAft>
                <a:spcPts val="0"/>
              </a:spcAft>
              <a:defRPr/>
            </a:pPr>
            <a:r>
              <a:rPr lang="en-US" sz="2400" b="1" dirty="0">
                <a:solidFill>
                  <a:schemeClr val="accent1"/>
                </a:solidFill>
              </a:rPr>
              <a:t>Median Lexile from CRCT &amp; EOCT </a:t>
            </a:r>
            <a:r>
              <a:rPr lang="en-US" sz="2400" b="1" dirty="0" smtClean="0">
                <a:solidFill>
                  <a:schemeClr val="accent1"/>
                </a:solidFill>
              </a:rPr>
              <a:t>by </a:t>
            </a:r>
            <a:r>
              <a:rPr lang="en-US" sz="2400" b="1" dirty="0">
                <a:solidFill>
                  <a:schemeClr val="accent1"/>
                </a:solidFill>
              </a:rPr>
              <a:t>Grade from </a:t>
            </a:r>
            <a:r>
              <a:rPr lang="en-US" sz="2400" b="1" dirty="0" smtClean="0">
                <a:solidFill>
                  <a:schemeClr val="accent1"/>
                </a:solidFill>
              </a:rPr>
              <a:t>2007 </a:t>
            </a:r>
            <a:r>
              <a:rPr lang="en-US" sz="2400" b="1" dirty="0">
                <a:solidFill>
                  <a:schemeClr val="accent1"/>
                </a:solidFill>
              </a:rPr>
              <a:t>– </a:t>
            </a:r>
            <a:r>
              <a:rPr lang="en-US" sz="2400" b="1" dirty="0" smtClean="0">
                <a:solidFill>
                  <a:schemeClr val="accent1"/>
                </a:solidFill>
              </a:rPr>
              <a:t>2014 </a:t>
            </a:r>
            <a:r>
              <a:rPr lang="en-US" sz="2400" b="1" dirty="0">
                <a:solidFill>
                  <a:schemeClr val="accent1"/>
                </a:solidFill>
              </a:rPr>
              <a:t>with “Stretch Text” </a:t>
            </a:r>
            <a:r>
              <a:rPr lang="en-US" sz="2400" b="1" dirty="0" err="1">
                <a:solidFill>
                  <a:schemeClr val="accent1"/>
                </a:solidFill>
              </a:rPr>
              <a:t>Lexiles</a:t>
            </a:r>
            <a:endParaRPr lang="en-US" sz="24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9451481"/>
              </p:ext>
            </p:extLst>
          </p:nvPr>
        </p:nvGraphicFramePr>
        <p:xfrm>
          <a:off x="228600" y="990600"/>
          <a:ext cx="8693152" cy="4983162"/>
        </p:xfrm>
        <a:graphic>
          <a:graphicData uri="http://schemas.openxmlformats.org/drawingml/2006/table">
            <a:tbl>
              <a:tblPr firstRow="1" bandRow="1">
                <a:tableStyleId>{5C22544A-7EE6-4342-B048-85BDC9FD1C3A}</a:tableStyleId>
              </a:tblPr>
              <a:tblGrid>
                <a:gridCol w="1035466"/>
                <a:gridCol w="718309"/>
                <a:gridCol w="751376"/>
                <a:gridCol w="657453"/>
                <a:gridCol w="724543"/>
                <a:gridCol w="711125"/>
                <a:gridCol w="753067"/>
                <a:gridCol w="753067"/>
                <a:gridCol w="753067"/>
                <a:gridCol w="921214"/>
                <a:gridCol w="914465"/>
              </a:tblGrid>
              <a:tr h="1682624">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Grade</a:t>
                      </a:r>
                      <a:endParaRPr lang="en-US" sz="18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2007</a:t>
                      </a:r>
                      <a:endParaRPr lang="en-US" sz="18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2008</a:t>
                      </a:r>
                      <a:endParaRPr lang="en-US" sz="18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2009</a:t>
                      </a:r>
                      <a:endParaRPr lang="en-US" sz="18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2010</a:t>
                      </a:r>
                      <a:endParaRPr lang="en-US" sz="18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Calibri"/>
                          <a:cs typeface="Times New Roman"/>
                        </a:rPr>
                        <a:t>2011</a:t>
                      </a:r>
                      <a:endParaRPr lang="en-US" sz="1800" b="1" dirty="0">
                        <a:solidFill>
                          <a:schemeClr val="tx1"/>
                        </a:solidFill>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Calibri"/>
                          <a:cs typeface="Times New Roman"/>
                        </a:rPr>
                        <a:t>2012</a:t>
                      </a:r>
                      <a:endParaRPr lang="en-US" sz="1800" b="1" dirty="0">
                        <a:solidFill>
                          <a:schemeClr val="tx1"/>
                        </a:solidFill>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Calibri"/>
                          <a:cs typeface="Times New Roman"/>
                        </a:rPr>
                        <a:t>2013</a:t>
                      </a:r>
                      <a:endParaRPr lang="en-US" sz="1800" b="1" dirty="0">
                        <a:solidFill>
                          <a:schemeClr val="tx1"/>
                        </a:solidFill>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Calibri"/>
                          <a:cs typeface="Times New Roman"/>
                        </a:rPr>
                        <a:t>2014</a:t>
                      </a:r>
                      <a:endParaRPr lang="en-US" sz="1800" b="1" dirty="0">
                        <a:solidFill>
                          <a:schemeClr val="tx1"/>
                        </a:solidFill>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smtClean="0">
                          <a:solidFill>
                            <a:srgbClr val="000000"/>
                          </a:solidFill>
                          <a:latin typeface="Calibri"/>
                          <a:ea typeface="Times New Roman"/>
                          <a:cs typeface="Times New Roman"/>
                        </a:rPr>
                        <a:t>Stretch</a:t>
                      </a:r>
                      <a:r>
                        <a:rPr lang="en-US" sz="1600" b="1" baseline="0" dirty="0" smtClean="0">
                          <a:solidFill>
                            <a:srgbClr val="000000"/>
                          </a:solidFill>
                          <a:latin typeface="Calibri"/>
                          <a:ea typeface="Times New Roman"/>
                          <a:cs typeface="Times New Roman"/>
                        </a:rPr>
                        <a:t> </a:t>
                      </a:r>
                      <a:r>
                        <a:rPr lang="en-US" sz="1600" b="1" dirty="0" smtClean="0">
                          <a:solidFill>
                            <a:srgbClr val="000000"/>
                          </a:solidFill>
                          <a:latin typeface="Calibri"/>
                          <a:ea typeface="Times New Roman"/>
                          <a:cs typeface="Times New Roman"/>
                        </a:rPr>
                        <a:t>Text </a:t>
                      </a:r>
                      <a:r>
                        <a:rPr lang="en-US" sz="1600" b="1" dirty="0" err="1" smtClean="0">
                          <a:solidFill>
                            <a:srgbClr val="000000"/>
                          </a:solidFill>
                          <a:latin typeface="Calibri"/>
                          <a:ea typeface="Times New Roman"/>
                          <a:cs typeface="Times New Roman"/>
                        </a:rPr>
                        <a:t>DemandLower</a:t>
                      </a:r>
                      <a:r>
                        <a:rPr lang="en-US" sz="1600" b="1" dirty="0" smtClean="0">
                          <a:solidFill>
                            <a:srgbClr val="000000"/>
                          </a:solidFill>
                          <a:latin typeface="Calibri"/>
                          <a:ea typeface="Times New Roman"/>
                          <a:cs typeface="Times New Roman"/>
                        </a:rPr>
                        <a:t> </a:t>
                      </a:r>
                      <a:r>
                        <a:rPr lang="en-US" sz="1600" b="1" dirty="0">
                          <a:solidFill>
                            <a:srgbClr val="000000"/>
                          </a:solidFill>
                          <a:latin typeface="Calibri"/>
                          <a:ea typeface="Times New Roman"/>
                          <a:cs typeface="Times New Roman"/>
                        </a:rPr>
                        <a:t>Limit</a:t>
                      </a:r>
                      <a:endParaRPr lang="en-US" sz="1600" b="1" dirty="0">
                        <a:latin typeface="Calibri"/>
                        <a:ea typeface="Calibri"/>
                        <a:cs typeface="Times New Roman"/>
                      </a:endParaRPr>
                    </a:p>
                  </a:txBody>
                  <a:tcPr marL="68583" marR="68583"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smtClean="0">
                          <a:solidFill>
                            <a:srgbClr val="000000"/>
                          </a:solidFill>
                          <a:latin typeface="Calibri"/>
                          <a:ea typeface="Times New Roman"/>
                          <a:cs typeface="Times New Roman"/>
                        </a:rPr>
                        <a:t>Stretch</a:t>
                      </a:r>
                      <a:r>
                        <a:rPr lang="en-US" sz="1600" b="1" baseline="0" dirty="0" smtClean="0">
                          <a:solidFill>
                            <a:srgbClr val="000000"/>
                          </a:solidFill>
                          <a:latin typeface="Calibri"/>
                          <a:ea typeface="Times New Roman"/>
                          <a:cs typeface="Times New Roman"/>
                        </a:rPr>
                        <a:t> </a:t>
                      </a:r>
                      <a:r>
                        <a:rPr lang="en-US" sz="1600" b="1" dirty="0" smtClean="0">
                          <a:solidFill>
                            <a:srgbClr val="000000"/>
                          </a:solidFill>
                          <a:latin typeface="Calibri"/>
                          <a:ea typeface="Times New Roman"/>
                          <a:cs typeface="Times New Roman"/>
                        </a:rPr>
                        <a:t>Text </a:t>
                      </a:r>
                      <a:r>
                        <a:rPr lang="en-US" sz="1600" b="1" dirty="0">
                          <a:solidFill>
                            <a:srgbClr val="000000"/>
                          </a:solidFill>
                          <a:latin typeface="Calibri"/>
                          <a:ea typeface="Times New Roman"/>
                          <a:cs typeface="Times New Roman"/>
                        </a:rPr>
                        <a:t>Demand </a:t>
                      </a:r>
                      <a:r>
                        <a:rPr lang="en-US" sz="1600" b="1" dirty="0" smtClean="0">
                          <a:solidFill>
                            <a:srgbClr val="000000"/>
                          </a:solidFill>
                          <a:latin typeface="Calibri"/>
                          <a:ea typeface="Times New Roman"/>
                          <a:cs typeface="Times New Roman"/>
                        </a:rPr>
                        <a:t>Upper </a:t>
                      </a:r>
                      <a:r>
                        <a:rPr lang="en-US" sz="1600" b="1" dirty="0">
                          <a:solidFill>
                            <a:srgbClr val="000000"/>
                          </a:solidFill>
                          <a:latin typeface="Calibri"/>
                          <a:ea typeface="Times New Roman"/>
                          <a:cs typeface="Times New Roman"/>
                        </a:rPr>
                        <a:t>Limit</a:t>
                      </a:r>
                      <a:endParaRPr lang="en-US" sz="1600" b="1" dirty="0">
                        <a:latin typeface="Calibri"/>
                        <a:ea typeface="Calibri"/>
                        <a:cs typeface="Times New Roman"/>
                      </a:endParaRPr>
                    </a:p>
                  </a:txBody>
                  <a:tcPr marL="68583" marR="68583" marT="0" marB="0" anchor="ctr">
                    <a:solidFill>
                      <a:schemeClr val="accent3">
                        <a:lumMod val="60000"/>
                        <a:lumOff val="40000"/>
                      </a:schemeClr>
                    </a:solidFill>
                  </a:tcPr>
                </a:tc>
              </a:tr>
              <a:tr h="412904">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3</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610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670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645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685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720</a:t>
                      </a:r>
                    </a:p>
                  </a:txBody>
                  <a:tcPr marL="68583" marR="68583"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740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Times New Roman"/>
                          <a:cs typeface="Arial" panose="020B0604020202020204" pitchFamily="34" charset="0"/>
                        </a:rPr>
                        <a:t>790</a:t>
                      </a:r>
                      <a:endParaRPr lang="en-US" sz="1600" b="1">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755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520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820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r>
              <a:tr h="412904">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4</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740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770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790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810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805</a:t>
                      </a:r>
                    </a:p>
                  </a:txBody>
                  <a:tcPr marL="68583" marR="68583"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840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860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915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740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940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r>
              <a:tr h="411557">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5</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825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870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840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885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925</a:t>
                      </a:r>
                    </a:p>
                  </a:txBody>
                  <a:tcPr marL="68583" marR="68583"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935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940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965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830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1010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r>
              <a:tr h="411557">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6</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910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955</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980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980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1000</a:t>
                      </a:r>
                    </a:p>
                  </a:txBody>
                  <a:tcPr marL="68583" marR="68583"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Times New Roman"/>
                          <a:cs typeface="Arial" panose="020B0604020202020204" pitchFamily="34" charset="0"/>
                        </a:rPr>
                        <a:t>1025</a:t>
                      </a:r>
                      <a:endParaRPr lang="en-US" sz="1600" b="1">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1070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1075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925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1070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r>
              <a:tr h="412904">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7</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965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995</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1020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1020</a:t>
                      </a: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1040</a:t>
                      </a:r>
                    </a:p>
                  </a:txBody>
                  <a:tcPr marL="68583" marR="68583"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1065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1095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1120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970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1120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r>
              <a:tr h="412904">
                <a:tc>
                  <a: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Times New Roman"/>
                          <a:cs typeface="Arial" panose="020B0604020202020204" pitchFamily="34" charset="0"/>
                        </a:rPr>
                        <a:t>8</a:t>
                      </a:r>
                      <a:endParaRPr lang="en-US" sz="1600" b="1" dirty="0">
                        <a:latin typeface="Arial" panose="020B0604020202020204" pitchFamily="34" charset="0"/>
                        <a:ea typeface="Calibri"/>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1060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1080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1110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1150</a:t>
                      </a: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000000"/>
                          </a:solidFill>
                          <a:latin typeface="Arial" panose="020B0604020202020204" pitchFamily="34" charset="0"/>
                          <a:ea typeface="Times New Roman"/>
                          <a:cs typeface="Arial" panose="020B0604020202020204" pitchFamily="34" charset="0"/>
                        </a:rPr>
                        <a:t>1170</a:t>
                      </a:r>
                    </a:p>
                  </a:txBody>
                  <a:tcPr marL="68583" marR="68583"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Times New Roman"/>
                          <a:cs typeface="Arial" panose="020B0604020202020204" pitchFamily="34" charset="0"/>
                        </a:rPr>
                        <a:t>1180</a:t>
                      </a:r>
                      <a:endParaRPr lang="en-US" sz="1600" b="1">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1210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1265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1010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1185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r>
              <a:tr h="412904">
                <a:tc>
                  <a:txBody>
                    <a:bodyPr/>
                    <a:lstStyle/>
                    <a:p>
                      <a:pPr marL="0" marR="0" algn="ctr">
                        <a:lnSpc>
                          <a:spcPct val="115000"/>
                        </a:lnSpc>
                        <a:spcBef>
                          <a:spcPts val="0"/>
                        </a:spcBef>
                        <a:spcAft>
                          <a:spcPts val="0"/>
                        </a:spcAft>
                      </a:pPr>
                      <a:r>
                        <a:rPr lang="en-US" sz="1400" b="1" dirty="0" smtClean="0">
                          <a:latin typeface="Arial" panose="020B0604020202020204" pitchFamily="34" charset="0"/>
                          <a:ea typeface="Calibri"/>
                          <a:cs typeface="Arial" panose="020B0604020202020204" pitchFamily="34" charset="0"/>
                        </a:rPr>
                        <a:t>9</a:t>
                      </a:r>
                      <a:r>
                        <a:rPr lang="en-US" sz="1400" b="1" baseline="30000" dirty="0" smtClean="0">
                          <a:latin typeface="Arial" panose="020B0604020202020204" pitchFamily="34" charset="0"/>
                          <a:ea typeface="Calibri"/>
                          <a:cs typeface="Arial" panose="020B0604020202020204" pitchFamily="34" charset="0"/>
                        </a:rPr>
                        <a:t>th</a:t>
                      </a:r>
                      <a:r>
                        <a:rPr lang="en-US" sz="1400" b="1" dirty="0" smtClean="0">
                          <a:latin typeface="Arial" panose="020B0604020202020204" pitchFamily="34" charset="0"/>
                          <a:ea typeface="Calibri"/>
                          <a:cs typeface="Arial" panose="020B0604020202020204" pitchFamily="34" charset="0"/>
                        </a:rPr>
                        <a:t> Lit</a:t>
                      </a:r>
                      <a:endParaRPr lang="en-US" sz="1400" b="1" dirty="0">
                        <a:latin typeface="Arial" panose="020B0604020202020204" pitchFamily="34" charset="0"/>
                        <a:ea typeface="Calibri"/>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1205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1215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1225</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1050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1260 </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bg1"/>
                    </a:solidFill>
                  </a:tcPr>
                </a:tc>
              </a:tr>
              <a:tr h="412904">
                <a:tc>
                  <a:txBody>
                    <a:bodyPr/>
                    <a:lstStyle/>
                    <a:p>
                      <a:pPr marL="0" marR="0" algn="ctr">
                        <a:lnSpc>
                          <a:spcPct val="115000"/>
                        </a:lnSpc>
                        <a:spcBef>
                          <a:spcPts val="0"/>
                        </a:spcBef>
                        <a:spcAft>
                          <a:spcPts val="0"/>
                        </a:spcAft>
                      </a:pPr>
                      <a:r>
                        <a:rPr lang="en-US" sz="1400" b="1" dirty="0" smtClean="0">
                          <a:latin typeface="Arial" panose="020B0604020202020204" pitchFamily="34" charset="0"/>
                          <a:ea typeface="Calibri"/>
                          <a:cs typeface="Arial" panose="020B0604020202020204" pitchFamily="34" charset="0"/>
                        </a:rPr>
                        <a:t>11</a:t>
                      </a:r>
                      <a:r>
                        <a:rPr lang="en-US" sz="1400" b="1" baseline="30000" dirty="0" smtClean="0">
                          <a:latin typeface="Arial" panose="020B0604020202020204" pitchFamily="34" charset="0"/>
                          <a:ea typeface="Calibri"/>
                          <a:cs typeface="Arial" panose="020B0604020202020204" pitchFamily="34" charset="0"/>
                        </a:rPr>
                        <a:t>th</a:t>
                      </a:r>
                      <a:r>
                        <a:rPr lang="en-US" sz="1400" b="1" dirty="0" smtClean="0">
                          <a:latin typeface="Arial" panose="020B0604020202020204" pitchFamily="34" charset="0"/>
                          <a:ea typeface="Calibri"/>
                          <a:cs typeface="Arial" panose="020B0604020202020204" pitchFamily="34" charset="0"/>
                        </a:rPr>
                        <a:t> Am Lit</a:t>
                      </a:r>
                      <a:endParaRPr lang="en-US" sz="1400" b="1" dirty="0">
                        <a:latin typeface="Arial" panose="020B0604020202020204" pitchFamily="34" charset="0"/>
                        <a:ea typeface="Calibri"/>
                        <a:cs typeface="Arial" panose="020B0604020202020204" pitchFamily="34" charset="0"/>
                      </a:endParaRPr>
                    </a:p>
                  </a:txBody>
                  <a:tcPr marL="68583" marR="68583" marT="0" marB="0" anchor="ctr">
                    <a:solidFill>
                      <a:schemeClr val="bg1"/>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5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1220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1240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1270</a:t>
                      </a:r>
                      <a:endParaRPr lang="en-US" sz="1600" b="1" dirty="0">
                        <a:effectLst/>
                        <a:latin typeface="Arial" panose="020B0604020202020204" pitchFamily="34" charset="0"/>
                        <a:ea typeface="Calibri"/>
                        <a:cs typeface="Arial" panose="020B0604020202020204" pitchFamily="34" charset="0"/>
                      </a:endParaRPr>
                    </a:p>
                  </a:txBody>
                  <a:tcPr marL="68585" marR="68585"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1185</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000000"/>
                          </a:solidFill>
                          <a:latin typeface="Arial" panose="020B0604020202020204" pitchFamily="34" charset="0"/>
                          <a:ea typeface="Times New Roman"/>
                          <a:cs typeface="Arial" panose="020B0604020202020204" pitchFamily="34" charset="0"/>
                        </a:rPr>
                        <a:t>1385</a:t>
                      </a:r>
                      <a:endParaRPr lang="en-US" sz="1600" b="1" kern="1200" dirty="0">
                        <a:solidFill>
                          <a:srgbClr val="000000"/>
                        </a:solidFill>
                        <a:latin typeface="Arial" panose="020B0604020202020204" pitchFamily="34" charset="0"/>
                        <a:ea typeface="Times New Roman"/>
                        <a:cs typeface="Arial" panose="020B0604020202020204" pitchFamily="34" charset="0"/>
                      </a:endParaRPr>
                    </a:p>
                  </a:txBody>
                  <a:tcPr marL="68583" marR="68583" marT="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2139914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chemeClr val="accent1"/>
                </a:solidFill>
              </a:rPr>
              <a:t>Lexiles</a:t>
            </a:r>
            <a:r>
              <a:rPr lang="en-US" sz="3600" b="1" dirty="0">
                <a:solidFill>
                  <a:schemeClr val="accent1"/>
                </a:solidFill>
              </a:rPr>
              <a:t> and CCRPI</a:t>
            </a:r>
          </a:p>
        </p:txBody>
      </p:sp>
      <p:pic>
        <p:nvPicPr>
          <p:cNvPr id="1027"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29" y="3505200"/>
            <a:ext cx="826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371600"/>
            <a:ext cx="826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2477613"/>
            <a:ext cx="82486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29" y="4648200"/>
            <a:ext cx="82391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77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chemeClr val="accent1"/>
                </a:solidFill>
              </a:rPr>
              <a:t>Lexiles</a:t>
            </a:r>
            <a:r>
              <a:rPr lang="en-US" sz="3600" b="1" dirty="0">
                <a:solidFill>
                  <a:schemeClr val="accent1"/>
                </a:solidFill>
              </a:rPr>
              <a:t> and CCRPI</a:t>
            </a:r>
          </a:p>
        </p:txBody>
      </p:sp>
      <p:sp>
        <p:nvSpPr>
          <p:cNvPr id="3" name="Content Placeholder 2"/>
          <p:cNvSpPr>
            <a:spLocks noGrp="1"/>
          </p:cNvSpPr>
          <p:nvPr>
            <p:ph sz="quarter" idx="1"/>
          </p:nvPr>
        </p:nvSpPr>
        <p:spPr>
          <a:xfrm>
            <a:off x="381000" y="1447800"/>
            <a:ext cx="8503920" cy="2057400"/>
          </a:xfrm>
        </p:spPr>
        <p:txBody>
          <a:bodyPr>
            <a:normAutofit fontScale="92500" lnSpcReduction="20000"/>
          </a:bodyPr>
          <a:lstStyle/>
          <a:p>
            <a:r>
              <a:rPr lang="en-US" dirty="0" smtClean="0"/>
              <a:t>Targets for the </a:t>
            </a:r>
            <a:r>
              <a:rPr lang="en-US" dirty="0" err="1" smtClean="0"/>
              <a:t>Lexiles</a:t>
            </a:r>
            <a:r>
              <a:rPr lang="en-US" dirty="0" smtClean="0"/>
              <a:t> indicators in CCRPI were based on the </a:t>
            </a:r>
            <a:r>
              <a:rPr lang="en-US" dirty="0" err="1" smtClean="0"/>
              <a:t>Lexile</a:t>
            </a:r>
            <a:r>
              <a:rPr lang="en-US" dirty="0" smtClean="0"/>
              <a:t> “stretch” bands and longitudinal data from state tests.</a:t>
            </a:r>
          </a:p>
          <a:p>
            <a:r>
              <a:rPr lang="en-US" dirty="0" smtClean="0"/>
              <a:t>Targets represent reading ability that firmly plants student within the college and career ready stretch bands for their grade level.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8677092"/>
              </p:ext>
            </p:extLst>
          </p:nvPr>
        </p:nvGraphicFramePr>
        <p:xfrm>
          <a:off x="609600" y="3429000"/>
          <a:ext cx="8077200" cy="2291300"/>
        </p:xfrm>
        <a:graphic>
          <a:graphicData uri="http://schemas.openxmlformats.org/drawingml/2006/table">
            <a:tbl>
              <a:tblPr firstRow="1" bandRow="1">
                <a:tableStyleId>{5C22544A-7EE6-4342-B048-85BDC9FD1C3A}</a:tableStyleId>
              </a:tblPr>
              <a:tblGrid>
                <a:gridCol w="1193223"/>
                <a:gridCol w="2522289"/>
                <a:gridCol w="2746248"/>
                <a:gridCol w="1615440"/>
              </a:tblGrid>
              <a:tr h="695739">
                <a:tc>
                  <a:txBody>
                    <a:bodyPr/>
                    <a:lstStyle/>
                    <a:p>
                      <a:pPr algn="ctr"/>
                      <a:r>
                        <a:rPr lang="en-US" sz="2000" dirty="0" smtClean="0"/>
                        <a:t>Grade</a:t>
                      </a:r>
                      <a:endParaRPr lang="en-US" sz="2000" dirty="0"/>
                    </a:p>
                  </a:txBody>
                  <a:tcPr anchor="ctr"/>
                </a:tc>
                <a:tc>
                  <a:txBody>
                    <a:bodyPr/>
                    <a:lstStyle/>
                    <a:p>
                      <a:pPr algn="ctr"/>
                      <a:r>
                        <a:rPr lang="en-US" sz="2000" dirty="0" smtClean="0"/>
                        <a:t>Stretch Text</a:t>
                      </a:r>
                      <a:r>
                        <a:rPr lang="en-US" sz="2000" baseline="0" dirty="0" smtClean="0"/>
                        <a:t> Band Lower Limit</a:t>
                      </a:r>
                      <a:endParaRPr lang="en-US" sz="2000" dirty="0"/>
                    </a:p>
                  </a:txBody>
                  <a:tcPr anchor="ctr"/>
                </a:tc>
                <a:tc>
                  <a:txBody>
                    <a:bodyPr/>
                    <a:lstStyle/>
                    <a:p>
                      <a:pPr algn="ctr"/>
                      <a:r>
                        <a:rPr lang="en-US" sz="2000" dirty="0" smtClean="0"/>
                        <a:t>Stretch Text Band</a:t>
                      </a:r>
                      <a:r>
                        <a:rPr lang="en-US" sz="2000" baseline="0" dirty="0" smtClean="0"/>
                        <a:t> Upper Limit</a:t>
                      </a:r>
                      <a:endParaRPr lang="en-US" sz="2000" dirty="0"/>
                    </a:p>
                  </a:txBody>
                  <a:tcPr anchor="ctr"/>
                </a:tc>
                <a:tc>
                  <a:txBody>
                    <a:bodyPr/>
                    <a:lstStyle/>
                    <a:p>
                      <a:pPr algn="ctr"/>
                      <a:r>
                        <a:rPr lang="en-US" sz="2000" dirty="0" smtClean="0"/>
                        <a:t>CCRPI</a:t>
                      </a:r>
                    </a:p>
                    <a:p>
                      <a:pPr algn="ctr"/>
                      <a:r>
                        <a:rPr lang="en-US" sz="2000" dirty="0" smtClean="0"/>
                        <a:t>Target</a:t>
                      </a:r>
                      <a:endParaRPr lang="en-US" sz="2000" dirty="0"/>
                    </a:p>
                  </a:txBody>
                  <a:tcPr anchor="ctr"/>
                </a:tc>
              </a:tr>
              <a:tr h="397565">
                <a:tc>
                  <a:txBody>
                    <a:bodyPr/>
                    <a:lstStyle/>
                    <a:p>
                      <a:pPr algn="ctr"/>
                      <a:r>
                        <a:rPr lang="en-US" sz="2000" dirty="0" smtClean="0"/>
                        <a:t>3</a:t>
                      </a:r>
                      <a:endParaRPr lang="en-US" sz="2000" dirty="0"/>
                    </a:p>
                  </a:txBody>
                  <a:tcPr anchor="ctr"/>
                </a:tc>
                <a:tc>
                  <a:txBody>
                    <a:bodyPr/>
                    <a:lstStyle/>
                    <a:p>
                      <a:pPr algn="ctr"/>
                      <a:r>
                        <a:rPr lang="en-US" sz="2000" dirty="0" smtClean="0"/>
                        <a:t>520</a:t>
                      </a:r>
                      <a:endParaRPr lang="en-US" sz="2000" dirty="0"/>
                    </a:p>
                  </a:txBody>
                  <a:tcPr anchor="ctr"/>
                </a:tc>
                <a:tc>
                  <a:txBody>
                    <a:bodyPr/>
                    <a:lstStyle/>
                    <a:p>
                      <a:pPr algn="ctr"/>
                      <a:r>
                        <a:rPr lang="en-US" sz="2000" dirty="0" smtClean="0"/>
                        <a:t>820</a:t>
                      </a:r>
                      <a:endParaRPr lang="en-US" sz="2000" dirty="0"/>
                    </a:p>
                  </a:txBody>
                  <a:tcPr anchor="ctr"/>
                </a:tc>
                <a:tc>
                  <a:txBody>
                    <a:bodyPr/>
                    <a:lstStyle/>
                    <a:p>
                      <a:pPr algn="ctr"/>
                      <a:r>
                        <a:rPr lang="en-US" sz="2000" dirty="0" smtClean="0"/>
                        <a:t>650</a:t>
                      </a:r>
                      <a:endParaRPr lang="en-US" sz="2000" dirty="0"/>
                    </a:p>
                  </a:txBody>
                  <a:tcPr anchor="ctr"/>
                </a:tc>
              </a:tr>
              <a:tr h="397565">
                <a:tc>
                  <a:txBody>
                    <a:bodyPr/>
                    <a:lstStyle/>
                    <a:p>
                      <a:pPr algn="ctr"/>
                      <a:r>
                        <a:rPr lang="en-US" sz="2000" dirty="0" smtClean="0"/>
                        <a:t>5</a:t>
                      </a:r>
                      <a:endParaRPr lang="en-US" sz="2000" dirty="0"/>
                    </a:p>
                  </a:txBody>
                  <a:tcPr anchor="ctr"/>
                </a:tc>
                <a:tc>
                  <a:txBody>
                    <a:bodyPr/>
                    <a:lstStyle/>
                    <a:p>
                      <a:pPr algn="ctr"/>
                      <a:r>
                        <a:rPr lang="en-US" sz="2000" dirty="0" smtClean="0"/>
                        <a:t>830</a:t>
                      </a:r>
                      <a:endParaRPr lang="en-US" sz="2000" dirty="0"/>
                    </a:p>
                  </a:txBody>
                  <a:tcPr anchor="ctr"/>
                </a:tc>
                <a:tc>
                  <a:txBody>
                    <a:bodyPr/>
                    <a:lstStyle/>
                    <a:p>
                      <a:pPr algn="ctr"/>
                      <a:r>
                        <a:rPr lang="en-US" sz="2000" dirty="0" smtClean="0"/>
                        <a:t>1010</a:t>
                      </a:r>
                      <a:endParaRPr lang="en-US" sz="2000" dirty="0"/>
                    </a:p>
                  </a:txBody>
                  <a:tcPr anchor="ctr"/>
                </a:tc>
                <a:tc>
                  <a:txBody>
                    <a:bodyPr/>
                    <a:lstStyle/>
                    <a:p>
                      <a:pPr algn="ctr"/>
                      <a:r>
                        <a:rPr lang="en-US" sz="2000" dirty="0" smtClean="0"/>
                        <a:t>850</a:t>
                      </a:r>
                      <a:endParaRPr lang="en-US" sz="2000" dirty="0"/>
                    </a:p>
                  </a:txBody>
                  <a:tcPr anchor="ctr"/>
                </a:tc>
              </a:tr>
              <a:tr h="397565">
                <a:tc>
                  <a:txBody>
                    <a:bodyPr/>
                    <a:lstStyle/>
                    <a:p>
                      <a:pPr algn="ctr"/>
                      <a:r>
                        <a:rPr lang="en-US" sz="2000" dirty="0" smtClean="0"/>
                        <a:t>8</a:t>
                      </a:r>
                      <a:endParaRPr lang="en-US" sz="2000" dirty="0"/>
                    </a:p>
                  </a:txBody>
                  <a:tcPr anchor="ctr"/>
                </a:tc>
                <a:tc>
                  <a:txBody>
                    <a:bodyPr/>
                    <a:lstStyle/>
                    <a:p>
                      <a:pPr algn="ctr"/>
                      <a:r>
                        <a:rPr lang="en-US" sz="2000" dirty="0" smtClean="0"/>
                        <a:t>1010</a:t>
                      </a:r>
                      <a:endParaRPr lang="en-US" sz="2000" dirty="0"/>
                    </a:p>
                  </a:txBody>
                  <a:tcPr anchor="ctr"/>
                </a:tc>
                <a:tc>
                  <a:txBody>
                    <a:bodyPr/>
                    <a:lstStyle/>
                    <a:p>
                      <a:pPr algn="ctr"/>
                      <a:r>
                        <a:rPr lang="en-US" sz="2000" dirty="0" smtClean="0"/>
                        <a:t>1185</a:t>
                      </a:r>
                      <a:endParaRPr lang="en-US" sz="2000" dirty="0"/>
                    </a:p>
                  </a:txBody>
                  <a:tcPr anchor="ctr"/>
                </a:tc>
                <a:tc>
                  <a:txBody>
                    <a:bodyPr/>
                    <a:lstStyle/>
                    <a:p>
                      <a:pPr algn="ctr"/>
                      <a:r>
                        <a:rPr lang="en-US" sz="2000" dirty="0" smtClean="0"/>
                        <a:t>1050</a:t>
                      </a:r>
                      <a:endParaRPr lang="en-US" sz="2000" dirty="0"/>
                    </a:p>
                  </a:txBody>
                  <a:tcPr anchor="ctr"/>
                </a:tc>
              </a:tr>
              <a:tr h="397565">
                <a:tc>
                  <a:txBody>
                    <a:bodyPr/>
                    <a:lstStyle/>
                    <a:p>
                      <a:pPr algn="ctr"/>
                      <a:r>
                        <a:rPr lang="en-US" sz="2000" dirty="0" smtClean="0"/>
                        <a:t>11</a:t>
                      </a:r>
                      <a:endParaRPr lang="en-US" sz="2000" dirty="0"/>
                    </a:p>
                  </a:txBody>
                  <a:tcPr anchor="ctr"/>
                </a:tc>
                <a:tc>
                  <a:txBody>
                    <a:bodyPr/>
                    <a:lstStyle/>
                    <a:p>
                      <a:pPr algn="ctr"/>
                      <a:r>
                        <a:rPr lang="en-US" sz="2000" dirty="0" smtClean="0"/>
                        <a:t>1185</a:t>
                      </a:r>
                      <a:endParaRPr lang="en-US" sz="2000" dirty="0"/>
                    </a:p>
                  </a:txBody>
                  <a:tcPr anchor="ctr"/>
                </a:tc>
                <a:tc>
                  <a:txBody>
                    <a:bodyPr/>
                    <a:lstStyle/>
                    <a:p>
                      <a:pPr algn="ctr"/>
                      <a:r>
                        <a:rPr lang="en-US" sz="2000" dirty="0" smtClean="0"/>
                        <a:t>1385</a:t>
                      </a:r>
                      <a:endParaRPr lang="en-US" sz="2000" dirty="0"/>
                    </a:p>
                  </a:txBody>
                  <a:tcPr anchor="ctr"/>
                </a:tc>
                <a:tc>
                  <a:txBody>
                    <a:bodyPr/>
                    <a:lstStyle/>
                    <a:p>
                      <a:pPr algn="ctr"/>
                      <a:r>
                        <a:rPr lang="en-US" sz="2000" dirty="0" smtClean="0"/>
                        <a:t>1275</a:t>
                      </a:r>
                      <a:endParaRPr lang="en-US" sz="2000" dirty="0"/>
                    </a:p>
                  </a:txBody>
                  <a:tcPr anchor="ctr"/>
                </a:tc>
              </a:tr>
            </a:tbl>
          </a:graphicData>
        </a:graphic>
      </p:graphicFrame>
    </p:spTree>
    <p:extLst>
      <p:ext uri="{BB962C8B-B14F-4D97-AF65-F5344CB8AC3E}">
        <p14:creationId xmlns:p14="http://schemas.microsoft.com/office/powerpoint/2010/main" val="3198249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subTitle" idx="1"/>
          </p:nvPr>
        </p:nvSpPr>
        <p:spPr>
          <a:xfrm>
            <a:off x="1371600" y="3048000"/>
            <a:ext cx="6400800" cy="1981200"/>
          </a:xfrm>
        </p:spPr>
        <p:txBody>
          <a:bodyPr>
            <a:normAutofit fontScale="70000" lnSpcReduction="20000"/>
          </a:bodyPr>
          <a:lstStyle/>
          <a:p>
            <a:pPr eaLnBrk="1" hangingPunct="1"/>
            <a:r>
              <a:rPr lang="en-US" altLang="en-US" sz="2800" dirty="0" err="1" smtClean="0"/>
              <a:t>GaDOE</a:t>
            </a:r>
            <a:r>
              <a:rPr lang="en-US" altLang="en-US" sz="2800" dirty="0" smtClean="0"/>
              <a:t> often receives questions on how to relate </a:t>
            </a:r>
            <a:r>
              <a:rPr lang="en-US" altLang="en-US" sz="2800" dirty="0" err="1" smtClean="0"/>
              <a:t>Lexiles</a:t>
            </a:r>
            <a:r>
              <a:rPr lang="en-US" altLang="en-US" sz="2800" dirty="0" smtClean="0"/>
              <a:t> to other measures.</a:t>
            </a:r>
          </a:p>
          <a:p>
            <a:pPr eaLnBrk="1" hangingPunct="1"/>
            <a:endParaRPr lang="en-US" altLang="en-US" sz="2800" dirty="0" smtClean="0"/>
          </a:p>
          <a:p>
            <a:pPr eaLnBrk="1" hangingPunct="1"/>
            <a:r>
              <a:rPr lang="en-US" altLang="en-US" sz="2800" dirty="0" smtClean="0"/>
              <a:t>The next few slides show correspondence of </a:t>
            </a:r>
            <a:r>
              <a:rPr lang="en-US" altLang="en-US" sz="2800" dirty="0" err="1" smtClean="0"/>
              <a:t>Lexiles</a:t>
            </a:r>
            <a:r>
              <a:rPr lang="en-US" altLang="en-US" sz="2800" dirty="0" smtClean="0"/>
              <a:t> to other reading level models.</a:t>
            </a:r>
          </a:p>
          <a:p>
            <a:pPr eaLnBrk="1" hangingPunct="1"/>
            <a:endParaRPr lang="en-US" altLang="en-US" sz="2800" dirty="0" smtClean="0"/>
          </a:p>
        </p:txBody>
      </p:sp>
      <p:sp>
        <p:nvSpPr>
          <p:cNvPr id="48130" name="Rectangle 2"/>
          <p:cNvSpPr>
            <a:spLocks noGrp="1" noChangeArrowheads="1"/>
          </p:cNvSpPr>
          <p:nvPr>
            <p:ph type="ctrTitle"/>
          </p:nvPr>
        </p:nvSpPr>
        <p:spPr/>
        <p:txBody>
          <a:bodyPr>
            <a:normAutofit/>
          </a:bodyPr>
          <a:lstStyle/>
          <a:p>
            <a:pPr eaLnBrk="1" hangingPunct="1">
              <a:defRPr/>
            </a:pPr>
            <a:r>
              <a:rPr lang="en-US" altLang="en-US" sz="3600" b="1" dirty="0">
                <a:solidFill>
                  <a:schemeClr val="accent1"/>
                </a:solidFill>
              </a:rPr>
              <a:t>Relating </a:t>
            </a:r>
            <a:r>
              <a:rPr lang="en-US" altLang="en-US" sz="3600" b="1" dirty="0" err="1">
                <a:solidFill>
                  <a:schemeClr val="accent1"/>
                </a:solidFill>
              </a:rPr>
              <a:t>Lexiles</a:t>
            </a:r>
            <a:r>
              <a:rPr lang="en-US" altLang="en-US" sz="3600" b="1" dirty="0">
                <a:solidFill>
                  <a:schemeClr val="accent1"/>
                </a:solidFill>
              </a:rPr>
              <a:t> </a:t>
            </a:r>
            <a:br>
              <a:rPr lang="en-US" altLang="en-US" sz="3600" b="1" dirty="0">
                <a:solidFill>
                  <a:schemeClr val="accent1"/>
                </a:solidFill>
              </a:rPr>
            </a:br>
            <a:r>
              <a:rPr lang="en-US" altLang="en-US" sz="3600" b="1" dirty="0">
                <a:solidFill>
                  <a:schemeClr val="accent1"/>
                </a:solidFill>
              </a:rPr>
              <a:t>to </a:t>
            </a:r>
            <a:br>
              <a:rPr lang="en-US" altLang="en-US" sz="3600" b="1" dirty="0">
                <a:solidFill>
                  <a:schemeClr val="accent1"/>
                </a:solidFill>
              </a:rPr>
            </a:br>
            <a:r>
              <a:rPr lang="en-US" altLang="en-US" sz="3600" b="1" dirty="0">
                <a:solidFill>
                  <a:schemeClr val="accent1"/>
                </a:solidFill>
              </a:rPr>
              <a:t>Other Measures</a:t>
            </a:r>
          </a:p>
        </p:txBody>
      </p:sp>
    </p:spTree>
    <p:extLst>
      <p:ext uri="{BB962C8B-B14F-4D97-AF65-F5344CB8AC3E}">
        <p14:creationId xmlns:p14="http://schemas.microsoft.com/office/powerpoint/2010/main" val="159866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685800"/>
          </a:xfrm>
        </p:spPr>
        <p:txBody>
          <a:bodyPr>
            <a:normAutofit/>
          </a:bodyPr>
          <a:lstStyle/>
          <a:p>
            <a:pPr eaLnBrk="1" hangingPunct="1">
              <a:defRPr/>
            </a:pPr>
            <a:r>
              <a:rPr lang="en-US" altLang="en-US" sz="3600" b="1" dirty="0">
                <a:solidFill>
                  <a:schemeClr val="accent1"/>
                </a:solidFill>
              </a:rPr>
              <a:t>Accelerated Reader* and </a:t>
            </a:r>
            <a:r>
              <a:rPr lang="en-US" altLang="en-US" sz="3600" b="1" dirty="0" err="1">
                <a:solidFill>
                  <a:schemeClr val="accent1"/>
                </a:solidFill>
              </a:rPr>
              <a:t>Lexiles</a:t>
            </a:r>
            <a:r>
              <a:rPr lang="en-US" altLang="en-US" sz="3600" b="1" dirty="0">
                <a:solidFill>
                  <a:schemeClr val="accent1"/>
                </a:solidFill>
              </a:rPr>
              <a:t>**</a:t>
            </a:r>
          </a:p>
        </p:txBody>
      </p:sp>
      <p:pic>
        <p:nvPicPr>
          <p:cNvPr id="49155" name="Picture 4" descr="imageTJ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762000"/>
            <a:ext cx="6477000" cy="4938713"/>
          </a:xfrm>
          <a:noFill/>
        </p:spPr>
      </p:pic>
      <p:sp>
        <p:nvSpPr>
          <p:cNvPr id="49156" name="Text Box 5"/>
          <p:cNvSpPr txBox="1">
            <a:spLocks noChangeArrowheads="1"/>
          </p:cNvSpPr>
          <p:nvPr/>
        </p:nvSpPr>
        <p:spPr bwMode="auto">
          <a:xfrm>
            <a:off x="152400" y="571500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latin typeface="Arial" charset="0"/>
              </a:rPr>
              <a:t>*This relational table is from Renaissance Learning, Inc. (2002).  **Lexile is a trademark of MetaMetrics, Inc.  </a:t>
            </a:r>
          </a:p>
          <a:p>
            <a:pPr eaLnBrk="1" hangingPunct="1">
              <a:spcBef>
                <a:spcPct val="0"/>
              </a:spcBef>
              <a:buFontTx/>
              <a:buNone/>
            </a:pPr>
            <a:r>
              <a:rPr lang="en-US" altLang="en-US" sz="1200" b="1">
                <a:latin typeface="Arial" charset="0"/>
              </a:rPr>
              <a:t>Source: </a:t>
            </a:r>
            <a:r>
              <a:rPr lang="en-US" altLang="en-US" sz="1200" b="1">
                <a:latin typeface="Arial" charset="0"/>
                <a:hlinkClick r:id="rId4"/>
              </a:rPr>
              <a:t>http://www.nacs.k12.in.us/mcms/6thGrade/ARLEX.html</a:t>
            </a:r>
            <a:endParaRPr lang="en-US" altLang="en-US" sz="1200" b="1">
              <a:latin typeface="Arial" charset="0"/>
            </a:endParaRPr>
          </a:p>
          <a:p>
            <a:pPr eaLnBrk="1" hangingPunct="1">
              <a:spcBef>
                <a:spcPct val="0"/>
              </a:spcBef>
              <a:buFontTx/>
              <a:buNone/>
            </a:pPr>
            <a:endParaRPr lang="en-US" altLang="en-US" sz="1200" b="1">
              <a:latin typeface="Arial" charset="0"/>
            </a:endParaRPr>
          </a:p>
          <a:p>
            <a:pPr eaLnBrk="1" hangingPunct="1">
              <a:spcBef>
                <a:spcPct val="0"/>
              </a:spcBef>
              <a:buFontTx/>
              <a:buNone/>
            </a:pPr>
            <a:endParaRPr lang="en-US" altLang="en-US" sz="1200" b="1">
              <a:latin typeface="Arial" charset="0"/>
            </a:endParaRPr>
          </a:p>
        </p:txBody>
      </p:sp>
    </p:spTree>
    <p:extLst>
      <p:ext uri="{BB962C8B-B14F-4D97-AF65-F5344CB8AC3E}">
        <p14:creationId xmlns:p14="http://schemas.microsoft.com/office/powerpoint/2010/main" val="3767439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25667"/>
            <a:ext cx="8350718" cy="1371600"/>
          </a:xfrm>
        </p:spPr>
        <p:txBody>
          <a:bodyPr>
            <a:normAutofit/>
          </a:bodyPr>
          <a:lstStyle/>
          <a:p>
            <a:pPr algn="l" eaLnBrk="1" hangingPunct="1">
              <a:defRPr/>
            </a:pPr>
            <a:r>
              <a:rPr lang="en-US" altLang="en-US" sz="3600" b="1" dirty="0">
                <a:solidFill>
                  <a:schemeClr val="accent1"/>
                </a:solidFill>
              </a:rPr>
              <a:t>Comparison of Various Reading Level Models</a:t>
            </a:r>
          </a:p>
        </p:txBody>
      </p:sp>
      <p:sp>
        <p:nvSpPr>
          <p:cNvPr id="55300" name="Text Box 5"/>
          <p:cNvSpPr txBox="1">
            <a:spLocks noChangeArrowheads="1"/>
          </p:cNvSpPr>
          <p:nvPr/>
        </p:nvSpPr>
        <p:spPr bwMode="auto">
          <a:xfrm>
            <a:off x="381000" y="1752600"/>
            <a:ext cx="2743200" cy="4343400"/>
          </a:xfrm>
          <a:prstGeom prst="rect">
            <a:avLst/>
          </a:prstGeom>
          <a:noFill/>
          <a:ln w="9525">
            <a:noFill/>
            <a:miter lim="800000"/>
            <a:headEnd/>
            <a:tailEnd/>
          </a:ln>
        </p:spPr>
        <p:txBody>
          <a:bodyPr>
            <a:spAutoFit/>
          </a:bodyPr>
          <a:lstStyle/>
          <a:p>
            <a:pPr>
              <a:defRPr/>
            </a:pPr>
            <a:r>
              <a:rPr lang="en-US" sz="1200" b="1" dirty="0">
                <a:solidFill>
                  <a:schemeClr val="accent3">
                    <a:lumMod val="50000"/>
                  </a:schemeClr>
                </a:solidFill>
              </a:rPr>
              <a:t>*</a:t>
            </a:r>
            <a:r>
              <a:rPr lang="en-US" sz="1600" dirty="0">
                <a:solidFill>
                  <a:schemeClr val="accent5">
                    <a:lumMod val="50000"/>
                  </a:schemeClr>
                </a:solidFill>
              </a:rPr>
              <a:t>This chart was retrieved from the following website: </a:t>
            </a:r>
            <a:r>
              <a:rPr lang="en-US" sz="1600" u="sng" dirty="0">
                <a:solidFill>
                  <a:schemeClr val="accent3">
                    <a:lumMod val="50000"/>
                  </a:schemeClr>
                </a:solidFill>
                <a:hlinkClick r:id="rId3"/>
              </a:rPr>
              <a:t>http://www.oema.net/lexiles/ReadingLevelComps.pdf</a:t>
            </a:r>
            <a:r>
              <a:rPr lang="en-US" sz="1600" dirty="0">
                <a:solidFill>
                  <a:schemeClr val="accent3">
                    <a:lumMod val="50000"/>
                  </a:schemeClr>
                </a:solidFill>
              </a:rPr>
              <a:t>.</a:t>
            </a:r>
          </a:p>
          <a:p>
            <a:pPr>
              <a:defRPr/>
            </a:pPr>
            <a:r>
              <a:rPr lang="en-US" sz="1600" dirty="0">
                <a:solidFill>
                  <a:schemeClr val="accent5">
                    <a:lumMod val="50000"/>
                  </a:schemeClr>
                </a:solidFill>
              </a:rPr>
              <a:t>This chart was provided to the Oregon Educational Media Association by Steven Zimmerman of Harcourt. It provides a comparison by grade level of different book leveling systems including </a:t>
            </a:r>
            <a:r>
              <a:rPr lang="en-US" sz="1600" dirty="0" err="1">
                <a:solidFill>
                  <a:schemeClr val="accent5">
                    <a:lumMod val="50000"/>
                  </a:schemeClr>
                </a:solidFill>
              </a:rPr>
              <a:t>Lexiles</a:t>
            </a:r>
            <a:r>
              <a:rPr lang="en-US" sz="1600" dirty="0">
                <a:solidFill>
                  <a:schemeClr val="accent5">
                    <a:lumMod val="50000"/>
                  </a:schemeClr>
                </a:solidFill>
              </a:rPr>
              <a:t>, </a:t>
            </a:r>
            <a:r>
              <a:rPr lang="en-US" sz="1600" dirty="0" err="1">
                <a:solidFill>
                  <a:schemeClr val="accent5">
                    <a:lumMod val="50000"/>
                  </a:schemeClr>
                </a:solidFill>
              </a:rPr>
              <a:t>Fountas</a:t>
            </a:r>
            <a:r>
              <a:rPr lang="en-US" sz="1600" dirty="0">
                <a:solidFill>
                  <a:schemeClr val="accent5">
                    <a:lumMod val="50000"/>
                  </a:schemeClr>
                </a:solidFill>
              </a:rPr>
              <a:t> and </a:t>
            </a:r>
            <a:r>
              <a:rPr lang="en-US" sz="1600" dirty="0" err="1">
                <a:solidFill>
                  <a:schemeClr val="accent5">
                    <a:lumMod val="50000"/>
                  </a:schemeClr>
                </a:solidFill>
              </a:rPr>
              <a:t>Pinnell</a:t>
            </a:r>
            <a:r>
              <a:rPr lang="en-US" sz="1600" dirty="0">
                <a:solidFill>
                  <a:schemeClr val="accent5">
                    <a:lumMod val="50000"/>
                  </a:schemeClr>
                </a:solidFill>
              </a:rPr>
              <a:t> (Guided Reading), Basal, DRP (Degrees of Reading Power), Reading Recovery and DRA.</a:t>
            </a:r>
          </a:p>
        </p:txBody>
      </p:sp>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691" y="838200"/>
            <a:ext cx="5633309"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594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5791200" y="152400"/>
            <a:ext cx="2971800" cy="4419600"/>
          </a:xfrm>
        </p:spPr>
        <p:txBody>
          <a:bodyPr>
            <a:normAutofit/>
          </a:bodyPr>
          <a:lstStyle/>
          <a:p>
            <a:pPr eaLnBrk="1" hangingPunct="1">
              <a:defRPr/>
            </a:pPr>
            <a:r>
              <a:rPr lang="en-US" altLang="en-US" sz="3600" b="1" dirty="0">
                <a:solidFill>
                  <a:schemeClr val="accent1"/>
                </a:solidFill>
              </a:rPr>
              <a:t>Relating Different Reading Level Models </a:t>
            </a:r>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6011863" cy="6705600"/>
          </a:xfrm>
          <a:noFill/>
        </p:spPr>
      </p:pic>
      <p:sp>
        <p:nvSpPr>
          <p:cNvPr id="52228" name="Text Box 5"/>
          <p:cNvSpPr txBox="1">
            <a:spLocks noChangeArrowheads="1"/>
          </p:cNvSpPr>
          <p:nvPr/>
        </p:nvSpPr>
        <p:spPr bwMode="auto">
          <a:xfrm>
            <a:off x="5943600" y="4687888"/>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400" b="1" dirty="0" smtClean="0">
                <a:solidFill>
                  <a:schemeClr val="accent3">
                    <a:lumMod val="50000"/>
                  </a:schemeClr>
                </a:solidFill>
                <a:latin typeface="Arial" charset="0"/>
              </a:rPr>
              <a:t>This table is from  </a:t>
            </a:r>
            <a:r>
              <a:rPr lang="en-US" altLang="en-US" sz="1400" b="1" dirty="0" smtClean="0">
                <a:solidFill>
                  <a:schemeClr val="accent3">
                    <a:lumMod val="50000"/>
                  </a:schemeClr>
                </a:solidFill>
                <a:latin typeface="Arial" charset="0"/>
                <a:hlinkClick r:id="rId4"/>
              </a:rPr>
              <a:t>https://www.leveledreader.com/docs/Leveling_Guide.pdf</a:t>
            </a:r>
            <a:endParaRPr lang="en-US" altLang="en-US" sz="1400" b="1" dirty="0" smtClean="0">
              <a:solidFill>
                <a:schemeClr val="accent3">
                  <a:lumMod val="50000"/>
                </a:schemeClr>
              </a:solidFill>
              <a:latin typeface="Arial" charset="0"/>
            </a:endParaRPr>
          </a:p>
          <a:p>
            <a:pPr eaLnBrk="1" hangingPunct="1">
              <a:spcBef>
                <a:spcPct val="0"/>
              </a:spcBef>
              <a:buFontTx/>
              <a:buNone/>
              <a:defRPr/>
            </a:pPr>
            <a:endParaRPr lang="en-US" altLang="en-US" sz="1400" b="1" dirty="0" smtClean="0">
              <a:solidFill>
                <a:schemeClr val="accent3">
                  <a:lumMod val="50000"/>
                </a:schemeClr>
              </a:solidFill>
              <a:latin typeface="Arial" charset="0"/>
            </a:endParaRPr>
          </a:p>
        </p:txBody>
      </p:sp>
    </p:spTree>
    <p:extLst>
      <p:ext uri="{BB962C8B-B14F-4D97-AF65-F5344CB8AC3E}">
        <p14:creationId xmlns:p14="http://schemas.microsoft.com/office/powerpoint/2010/main" val="3828854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152400"/>
            <a:ext cx="8839200" cy="1066800"/>
          </a:xfrm>
        </p:spPr>
        <p:txBody>
          <a:bodyPr>
            <a:noAutofit/>
          </a:bodyPr>
          <a:lstStyle/>
          <a:p>
            <a:pPr>
              <a:defRPr/>
            </a:pPr>
            <a:r>
              <a:rPr lang="en-US" altLang="en-US" sz="3600" b="1" dirty="0">
                <a:solidFill>
                  <a:schemeClr val="accent1"/>
                </a:solidFill>
              </a:rPr>
              <a:t>Georgia’s Summer Reading Challenge</a:t>
            </a:r>
          </a:p>
        </p:txBody>
      </p:sp>
      <p:sp>
        <p:nvSpPr>
          <p:cNvPr id="52227" name="Content Placeholder 2"/>
          <p:cNvSpPr>
            <a:spLocks noGrp="1"/>
          </p:cNvSpPr>
          <p:nvPr>
            <p:ph idx="1"/>
          </p:nvPr>
        </p:nvSpPr>
        <p:spPr>
          <a:xfrm>
            <a:off x="381000" y="1600200"/>
            <a:ext cx="8534400" cy="4144963"/>
          </a:xfrm>
        </p:spPr>
        <p:txBody>
          <a:bodyPr/>
          <a:lstStyle/>
          <a:p>
            <a:r>
              <a:rPr lang="en-US" altLang="en-US" dirty="0" smtClean="0"/>
              <a:t>A student’s growth in reading ability doesn’t happen only at school.</a:t>
            </a:r>
          </a:p>
          <a:p>
            <a:r>
              <a:rPr lang="en-US" altLang="en-US" dirty="0" smtClean="0"/>
              <a:t>Research has shown that students can have up to a 2-3 month loss in reading ability over the summer.</a:t>
            </a:r>
          </a:p>
          <a:p>
            <a:r>
              <a:rPr lang="en-US" altLang="en-US" dirty="0" smtClean="0"/>
              <a:t>Therefore, summer reading at home is essential!</a:t>
            </a:r>
          </a:p>
          <a:p>
            <a:r>
              <a:rPr lang="en-US" altLang="en-US" dirty="0" smtClean="0"/>
              <a:t>Visit Georgia’s Summer Reading Challenge webpage for more information: </a:t>
            </a:r>
            <a:r>
              <a:rPr lang="en-US" altLang="en-US" sz="2000" dirty="0" smtClean="0">
                <a:hlinkClick r:id="rId2"/>
              </a:rPr>
              <a:t>http://www.gadoe.org/Curriculum-Instruction-and-Assessment/Curriculum-and-Instruction/Pages/Georgia-Summer-Reading-Challenge.aspx</a:t>
            </a:r>
            <a:endParaRPr lang="en-US" altLang="en-US" sz="2000" dirty="0" smtClean="0"/>
          </a:p>
          <a:p>
            <a:endParaRPr lang="en-US" altLang="en-US" dirty="0" smtClean="0"/>
          </a:p>
          <a:p>
            <a:endParaRPr lang="en-US" altLang="en-US" dirty="0" smtClean="0"/>
          </a:p>
        </p:txBody>
      </p:sp>
      <p:sp>
        <p:nvSpPr>
          <p:cNvPr id="4" name="Slide Number Placeholder 3"/>
          <p:cNvSpPr>
            <a:spLocks noGrp="1"/>
          </p:cNvSpPr>
          <p:nvPr>
            <p:ph type="sldNum" sz="quarter" idx="11"/>
          </p:nvPr>
        </p:nvSpPr>
        <p:spPr/>
        <p:txBody>
          <a:bodyPr/>
          <a:lstStyle/>
          <a:p>
            <a:pPr>
              <a:defRPr/>
            </a:pPr>
            <a:fld id="{5D6A112C-2F8A-402C-A38F-B139BCAD820A}" type="slidenum">
              <a:rPr lang="en-US" smtClean="0"/>
              <a:pPr>
                <a:defRPr/>
              </a:pPr>
              <a:t>49</a:t>
            </a:fld>
            <a:endParaRPr lang="en-US"/>
          </a:p>
        </p:txBody>
      </p:sp>
    </p:spTree>
    <p:extLst>
      <p:ext uri="{BB962C8B-B14F-4D97-AF65-F5344CB8AC3E}">
        <p14:creationId xmlns:p14="http://schemas.microsoft.com/office/powerpoint/2010/main" val="252213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6875" y="304800"/>
            <a:ext cx="8229600" cy="487363"/>
          </a:xfrm>
        </p:spPr>
        <p:txBody>
          <a:bodyPr>
            <a:noAutofit/>
          </a:bodyPr>
          <a:lstStyle/>
          <a:p>
            <a:pPr>
              <a:defRPr/>
            </a:pPr>
            <a:r>
              <a:rPr lang="en-US" altLang="en-US" sz="3600" b="1" dirty="0" err="1">
                <a:solidFill>
                  <a:schemeClr val="accent1"/>
                </a:solidFill>
              </a:rPr>
              <a:t>Lexile</a:t>
            </a:r>
            <a:r>
              <a:rPr lang="en-US" altLang="en-US" sz="3600" b="1" dirty="0">
                <a:solidFill>
                  <a:schemeClr val="accent1"/>
                </a:solidFill>
              </a:rPr>
              <a:t> Bands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55833"/>
              </p:ext>
            </p:extLst>
          </p:nvPr>
        </p:nvGraphicFramePr>
        <p:xfrm>
          <a:off x="1257300" y="914400"/>
          <a:ext cx="6890625" cy="3886201"/>
        </p:xfrm>
        <a:graphic>
          <a:graphicData uri="http://schemas.openxmlformats.org/drawingml/2006/table">
            <a:tbl>
              <a:tblPr firstRow="1" bandRow="1">
                <a:tableStyleId>{5C22544A-7EE6-4342-B048-85BDC9FD1C3A}</a:tableStyleId>
              </a:tblPr>
              <a:tblGrid>
                <a:gridCol w="2684385"/>
                <a:gridCol w="4206240"/>
              </a:tblGrid>
              <a:tr h="754507">
                <a:tc>
                  <a:txBody>
                    <a:bodyPr/>
                    <a:lstStyle/>
                    <a:p>
                      <a:r>
                        <a:rPr lang="en-US" sz="2800" dirty="0" smtClean="0"/>
                        <a:t>Grade Band</a:t>
                      </a:r>
                      <a:endParaRPr lang="en-US" sz="2800" dirty="0"/>
                    </a:p>
                  </a:txBody>
                  <a:tcPr marL="91439" marR="91439" anchor="ctr">
                    <a:solidFill>
                      <a:schemeClr val="accent3">
                        <a:lumMod val="75000"/>
                      </a:schemeClr>
                    </a:solidFill>
                  </a:tcPr>
                </a:tc>
                <a:tc>
                  <a:txBody>
                    <a:bodyPr/>
                    <a:lstStyle/>
                    <a:p>
                      <a:r>
                        <a:rPr lang="en-US" sz="2800" dirty="0" smtClean="0"/>
                        <a:t>“Stretch” </a:t>
                      </a:r>
                      <a:r>
                        <a:rPr lang="en-US" sz="2800" dirty="0" err="1" smtClean="0"/>
                        <a:t>Lexile</a:t>
                      </a:r>
                      <a:r>
                        <a:rPr lang="en-US" sz="2800" baseline="0" dirty="0" smtClean="0"/>
                        <a:t> Band</a:t>
                      </a:r>
                      <a:endParaRPr lang="en-US" sz="2800" dirty="0"/>
                    </a:p>
                  </a:txBody>
                  <a:tcPr marL="91439" marR="91439" anchor="ctr">
                    <a:solidFill>
                      <a:schemeClr val="accent3">
                        <a:lumMod val="75000"/>
                      </a:schemeClr>
                    </a:solidFill>
                  </a:tcPr>
                </a:tc>
              </a:tr>
              <a:tr h="521949">
                <a:tc>
                  <a:txBody>
                    <a:bodyPr/>
                    <a:lstStyle/>
                    <a:p>
                      <a:pPr algn="ctr"/>
                      <a:r>
                        <a:rPr lang="en-US" sz="2800" dirty="0" smtClean="0"/>
                        <a:t>K-1</a:t>
                      </a:r>
                      <a:endParaRPr lang="en-US" sz="2800" dirty="0"/>
                    </a:p>
                  </a:txBody>
                  <a:tcPr marL="91439" marR="91439" anchor="ctr">
                    <a:solidFill>
                      <a:schemeClr val="accent3">
                        <a:lumMod val="40000"/>
                        <a:lumOff val="60000"/>
                      </a:schemeClr>
                    </a:solidFill>
                  </a:tcPr>
                </a:tc>
                <a:tc>
                  <a:txBody>
                    <a:bodyPr/>
                    <a:lstStyle/>
                    <a:p>
                      <a:pPr algn="ctr"/>
                      <a:r>
                        <a:rPr lang="en-US" sz="2800" dirty="0" smtClean="0"/>
                        <a:t>N/A</a:t>
                      </a:r>
                      <a:endParaRPr lang="en-US" sz="2800" dirty="0"/>
                    </a:p>
                  </a:txBody>
                  <a:tcPr marL="91439" marR="91439" anchor="ctr">
                    <a:solidFill>
                      <a:schemeClr val="accent3">
                        <a:lumMod val="40000"/>
                        <a:lumOff val="60000"/>
                      </a:schemeClr>
                    </a:solidFill>
                  </a:tcPr>
                </a:tc>
              </a:tr>
              <a:tr h="521949">
                <a:tc>
                  <a:txBody>
                    <a:bodyPr/>
                    <a:lstStyle/>
                    <a:p>
                      <a:pPr algn="ctr"/>
                      <a:r>
                        <a:rPr lang="en-US" sz="2800" dirty="0" smtClean="0"/>
                        <a:t>2-3</a:t>
                      </a:r>
                      <a:endParaRPr lang="en-US" sz="2800" dirty="0"/>
                    </a:p>
                  </a:txBody>
                  <a:tcPr marL="91439" marR="91439" anchor="ctr"/>
                </a:tc>
                <a:tc>
                  <a:txBody>
                    <a:bodyPr/>
                    <a:lstStyle/>
                    <a:p>
                      <a:pPr algn="ctr"/>
                      <a:r>
                        <a:rPr lang="en-US" sz="2800" dirty="0" smtClean="0"/>
                        <a:t>420-820L</a:t>
                      </a:r>
                      <a:endParaRPr lang="en-US" sz="2800" dirty="0"/>
                    </a:p>
                  </a:txBody>
                  <a:tcPr marL="91439" marR="91439" anchor="ctr"/>
                </a:tc>
              </a:tr>
              <a:tr h="521949">
                <a:tc>
                  <a:txBody>
                    <a:bodyPr/>
                    <a:lstStyle/>
                    <a:p>
                      <a:pPr algn="ctr"/>
                      <a:r>
                        <a:rPr lang="en-US" sz="2800" dirty="0" smtClean="0"/>
                        <a:t>4-5</a:t>
                      </a:r>
                      <a:endParaRPr lang="en-US" sz="2800" dirty="0"/>
                    </a:p>
                  </a:txBody>
                  <a:tcPr marL="91439" marR="91439" anchor="ctr">
                    <a:solidFill>
                      <a:schemeClr val="accent3">
                        <a:lumMod val="40000"/>
                        <a:lumOff val="60000"/>
                      </a:schemeClr>
                    </a:solidFill>
                  </a:tcPr>
                </a:tc>
                <a:tc>
                  <a:txBody>
                    <a:bodyPr/>
                    <a:lstStyle/>
                    <a:p>
                      <a:pPr algn="ctr"/>
                      <a:r>
                        <a:rPr lang="en-US" sz="2800" dirty="0" smtClean="0"/>
                        <a:t>740-1010L</a:t>
                      </a:r>
                      <a:endParaRPr lang="en-US" sz="2800" dirty="0"/>
                    </a:p>
                  </a:txBody>
                  <a:tcPr marL="91439" marR="91439" anchor="ctr">
                    <a:solidFill>
                      <a:schemeClr val="accent3">
                        <a:lumMod val="40000"/>
                        <a:lumOff val="60000"/>
                      </a:schemeClr>
                    </a:solidFill>
                  </a:tcPr>
                </a:tc>
              </a:tr>
              <a:tr h="521949">
                <a:tc>
                  <a:txBody>
                    <a:bodyPr/>
                    <a:lstStyle/>
                    <a:p>
                      <a:pPr algn="ctr"/>
                      <a:r>
                        <a:rPr lang="en-US" sz="2800" dirty="0" smtClean="0"/>
                        <a:t>6-8</a:t>
                      </a:r>
                      <a:endParaRPr lang="en-US" sz="2800" dirty="0"/>
                    </a:p>
                  </a:txBody>
                  <a:tcPr marL="91439" marR="91439" anchor="ctr"/>
                </a:tc>
                <a:tc>
                  <a:txBody>
                    <a:bodyPr/>
                    <a:lstStyle/>
                    <a:p>
                      <a:pPr algn="ctr"/>
                      <a:r>
                        <a:rPr lang="en-US" sz="2800" dirty="0" smtClean="0"/>
                        <a:t>925L-1185L</a:t>
                      </a:r>
                      <a:endParaRPr lang="en-US" sz="2800" dirty="0"/>
                    </a:p>
                  </a:txBody>
                  <a:tcPr marL="91439" marR="91439" anchor="ctr"/>
                </a:tc>
              </a:tr>
              <a:tr h="521949">
                <a:tc>
                  <a:txBody>
                    <a:bodyPr/>
                    <a:lstStyle/>
                    <a:p>
                      <a:pPr algn="ctr"/>
                      <a:r>
                        <a:rPr lang="en-US" sz="2800" dirty="0" smtClean="0"/>
                        <a:t>9-10</a:t>
                      </a:r>
                      <a:endParaRPr lang="en-US" sz="2800" dirty="0"/>
                    </a:p>
                  </a:txBody>
                  <a:tcPr marL="91439" marR="91439" anchor="ctr">
                    <a:solidFill>
                      <a:schemeClr val="accent3">
                        <a:lumMod val="40000"/>
                        <a:lumOff val="60000"/>
                      </a:schemeClr>
                    </a:solidFill>
                  </a:tcPr>
                </a:tc>
                <a:tc>
                  <a:txBody>
                    <a:bodyPr/>
                    <a:lstStyle/>
                    <a:p>
                      <a:pPr algn="ctr"/>
                      <a:r>
                        <a:rPr lang="en-US" sz="2800" dirty="0" smtClean="0"/>
                        <a:t>1050L-1335L</a:t>
                      </a:r>
                      <a:endParaRPr lang="en-US" sz="2800" dirty="0"/>
                    </a:p>
                  </a:txBody>
                  <a:tcPr marL="91439" marR="91439" anchor="ctr">
                    <a:solidFill>
                      <a:schemeClr val="accent3">
                        <a:lumMod val="40000"/>
                        <a:lumOff val="60000"/>
                      </a:schemeClr>
                    </a:solidFill>
                  </a:tcPr>
                </a:tc>
              </a:tr>
              <a:tr h="521949">
                <a:tc>
                  <a:txBody>
                    <a:bodyPr/>
                    <a:lstStyle/>
                    <a:p>
                      <a:pPr algn="ctr"/>
                      <a:r>
                        <a:rPr lang="en-US" sz="2800" dirty="0" smtClean="0"/>
                        <a:t>11-CCR</a:t>
                      </a:r>
                      <a:endParaRPr lang="en-US" sz="2800" dirty="0"/>
                    </a:p>
                  </a:txBody>
                  <a:tcPr marL="91439" marR="91439" anchor="ctr"/>
                </a:tc>
                <a:tc>
                  <a:txBody>
                    <a:bodyPr/>
                    <a:lstStyle/>
                    <a:p>
                      <a:pPr algn="ctr"/>
                      <a:r>
                        <a:rPr lang="en-US" sz="2800" dirty="0" smtClean="0"/>
                        <a:t>1185L-1385L</a:t>
                      </a:r>
                      <a:endParaRPr lang="en-US" sz="2800" dirty="0"/>
                    </a:p>
                  </a:txBody>
                  <a:tcPr marL="91439" marR="91439" anchor="ctr"/>
                </a:tc>
              </a:tr>
            </a:tbl>
          </a:graphicData>
        </a:graphic>
      </p:graphicFrame>
      <p:sp>
        <p:nvSpPr>
          <p:cNvPr id="4" name="Slide Number Placeholder 3"/>
          <p:cNvSpPr>
            <a:spLocks noGrp="1"/>
          </p:cNvSpPr>
          <p:nvPr>
            <p:ph type="sldNum" sz="quarter" idx="11"/>
          </p:nvPr>
        </p:nvSpPr>
        <p:spPr/>
        <p:txBody>
          <a:bodyPr/>
          <a:lstStyle/>
          <a:p>
            <a:pPr>
              <a:defRPr/>
            </a:pPr>
            <a:fld id="{03C907E9-8DF0-4D97-9C5F-D593211953F3}" type="slidenum">
              <a:rPr lang="en-US" smtClean="0"/>
              <a:pPr>
                <a:defRPr/>
              </a:pPr>
              <a:t>5</a:t>
            </a:fld>
            <a:endParaRPr lang="en-US"/>
          </a:p>
        </p:txBody>
      </p:sp>
      <p:sp>
        <p:nvSpPr>
          <p:cNvPr id="9246" name="Rectangle 5"/>
          <p:cNvSpPr>
            <a:spLocks noChangeArrowheads="1"/>
          </p:cNvSpPr>
          <p:nvPr/>
        </p:nvSpPr>
        <p:spPr bwMode="auto">
          <a:xfrm>
            <a:off x="381000" y="48006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These “stretch” Lexile bands are the basis for determining at what text complexity level students should be reading—and at which grades—to make sure they are ultimately prepared for the reading demands of college and careers.</a:t>
            </a:r>
          </a:p>
        </p:txBody>
      </p:sp>
    </p:spTree>
    <p:extLst>
      <p:ext uri="{BB962C8B-B14F-4D97-AF65-F5344CB8AC3E}">
        <p14:creationId xmlns:p14="http://schemas.microsoft.com/office/powerpoint/2010/main" val="820321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685800"/>
          </a:xfrm>
        </p:spPr>
        <p:txBody>
          <a:bodyPr>
            <a:normAutofit/>
          </a:bodyPr>
          <a:lstStyle/>
          <a:p>
            <a:pPr eaLnBrk="1" hangingPunct="1">
              <a:defRPr/>
            </a:pPr>
            <a:r>
              <a:rPr lang="en-US" altLang="en-US" sz="3600" b="1" dirty="0">
                <a:solidFill>
                  <a:schemeClr val="accent1"/>
                </a:solidFill>
              </a:rPr>
              <a:t>Want to Know More . . .</a:t>
            </a:r>
          </a:p>
        </p:txBody>
      </p:sp>
      <p:sp>
        <p:nvSpPr>
          <p:cNvPr id="52227" name="Rectangle 3"/>
          <p:cNvSpPr>
            <a:spLocks noGrp="1" noChangeArrowheads="1"/>
          </p:cNvSpPr>
          <p:nvPr>
            <p:ph idx="1"/>
          </p:nvPr>
        </p:nvSpPr>
        <p:spPr>
          <a:xfrm>
            <a:off x="304800" y="1524000"/>
            <a:ext cx="8534400" cy="4953000"/>
          </a:xfrm>
        </p:spPr>
        <p:txBody>
          <a:bodyPr>
            <a:normAutofit/>
          </a:bodyPr>
          <a:lstStyle/>
          <a:p>
            <a:pPr eaLnBrk="1" hangingPunct="1">
              <a:buClr>
                <a:schemeClr val="accent3">
                  <a:lumMod val="50000"/>
                </a:schemeClr>
              </a:buClr>
              <a:defRPr/>
            </a:pPr>
            <a:r>
              <a:rPr lang="en-US" sz="2400" dirty="0" smtClean="0"/>
              <a:t>GA Department of Education has </a:t>
            </a:r>
            <a:r>
              <a:rPr lang="en-US" sz="2400" dirty="0" err="1" smtClean="0"/>
              <a:t>Lexile</a:t>
            </a:r>
            <a:r>
              <a:rPr lang="en-US" sz="2400" dirty="0" smtClean="0"/>
              <a:t> information at: </a:t>
            </a:r>
          </a:p>
          <a:p>
            <a:pPr lvl="1" eaLnBrk="1" hangingPunct="1">
              <a:buClr>
                <a:schemeClr val="accent3">
                  <a:lumMod val="50000"/>
                </a:schemeClr>
              </a:buClr>
              <a:defRPr/>
            </a:pPr>
            <a:r>
              <a:rPr lang="en-US" sz="2000" dirty="0" smtClean="0">
                <a:hlinkClick r:id="rId3"/>
              </a:rPr>
              <a:t>http://www.gadoe.org/Curriculum-Instruction-and-Assessment/Assessment/Pages/Lexile-Framework.aspx</a:t>
            </a:r>
          </a:p>
          <a:p>
            <a:pPr lvl="1" eaLnBrk="1" hangingPunct="1">
              <a:buClr>
                <a:schemeClr val="accent3">
                  <a:lumMod val="50000"/>
                </a:schemeClr>
              </a:buClr>
              <a:defRPr/>
            </a:pPr>
            <a:r>
              <a:rPr lang="en-US" sz="2000" dirty="0" smtClean="0">
                <a:hlinkClick r:id="rId3"/>
              </a:rPr>
              <a:t>https://www.georgiastandards.org/Resources/Pages/Tools/LexileFrameworkforReading.aspx</a:t>
            </a:r>
            <a:endParaRPr lang="en-US" sz="2000" dirty="0" smtClean="0"/>
          </a:p>
          <a:p>
            <a:pPr eaLnBrk="1" hangingPunct="1">
              <a:buClr>
                <a:schemeClr val="accent3">
                  <a:lumMod val="50000"/>
                </a:schemeClr>
              </a:buClr>
              <a:defRPr/>
            </a:pPr>
            <a:r>
              <a:rPr lang="en-US" sz="2400" dirty="0" err="1" smtClean="0"/>
              <a:t>MetaMetrics</a:t>
            </a:r>
            <a:r>
              <a:rPr lang="en-US" sz="2400" dirty="0" smtClean="0"/>
              <a:t>’ website: </a:t>
            </a:r>
            <a:r>
              <a:rPr lang="en-US" sz="2400" dirty="0" smtClean="0">
                <a:hlinkClick r:id="rId4"/>
              </a:rPr>
              <a:t>http://lexile.com/</a:t>
            </a:r>
            <a:endParaRPr lang="en-US" sz="2400" dirty="0" smtClean="0"/>
          </a:p>
          <a:p>
            <a:pPr eaLnBrk="1" hangingPunct="1">
              <a:buClr>
                <a:schemeClr val="accent3">
                  <a:lumMod val="50000"/>
                </a:schemeClr>
              </a:buClr>
              <a:defRPr/>
            </a:pPr>
            <a:r>
              <a:rPr lang="en-US" sz="2400" dirty="0" smtClean="0"/>
              <a:t>Contact:</a:t>
            </a:r>
          </a:p>
          <a:p>
            <a:pPr lvl="1" eaLnBrk="1" hangingPunct="1">
              <a:spcBef>
                <a:spcPct val="0"/>
              </a:spcBef>
              <a:buClr>
                <a:schemeClr val="accent3">
                  <a:lumMod val="50000"/>
                </a:schemeClr>
              </a:buClr>
              <a:defRPr/>
            </a:pPr>
            <a:r>
              <a:rPr lang="en-US" sz="2000" dirty="0" smtClean="0">
                <a:solidFill>
                  <a:schemeClr val="accent5">
                    <a:lumMod val="50000"/>
                  </a:schemeClr>
                </a:solidFill>
              </a:rPr>
              <a:t>Dr. Melodee Davis, Director</a:t>
            </a:r>
          </a:p>
          <a:p>
            <a:pPr marL="548640" lvl="2" indent="0">
              <a:spcBef>
                <a:spcPct val="0"/>
              </a:spcBef>
              <a:buClr>
                <a:schemeClr val="accent3">
                  <a:lumMod val="50000"/>
                </a:schemeClr>
              </a:buClr>
              <a:buNone/>
              <a:defRPr/>
            </a:pPr>
            <a:r>
              <a:rPr lang="en-US" dirty="0" smtClean="0">
                <a:solidFill>
                  <a:schemeClr val="accent5">
                    <a:lumMod val="50000"/>
                  </a:schemeClr>
                </a:solidFill>
              </a:rPr>
              <a:t>Assessment Research and Development Division</a:t>
            </a:r>
          </a:p>
          <a:p>
            <a:pPr marL="548640" lvl="2" indent="0">
              <a:spcBef>
                <a:spcPct val="0"/>
              </a:spcBef>
              <a:buClr>
                <a:schemeClr val="accent3">
                  <a:lumMod val="50000"/>
                </a:schemeClr>
              </a:buClr>
              <a:buNone/>
              <a:defRPr/>
            </a:pPr>
            <a:r>
              <a:rPr lang="en-US" dirty="0" smtClean="0">
                <a:solidFill>
                  <a:schemeClr val="accent5">
                    <a:lumMod val="50000"/>
                  </a:schemeClr>
                </a:solidFill>
              </a:rPr>
              <a:t>Georgia Department of Education</a:t>
            </a:r>
          </a:p>
          <a:p>
            <a:pPr marL="548640" lvl="2" indent="0">
              <a:spcBef>
                <a:spcPct val="0"/>
              </a:spcBef>
              <a:buClr>
                <a:schemeClr val="accent3">
                  <a:lumMod val="50000"/>
                </a:schemeClr>
              </a:buClr>
              <a:buNone/>
              <a:defRPr/>
            </a:pPr>
            <a:r>
              <a:rPr lang="en-US" dirty="0" smtClean="0">
                <a:solidFill>
                  <a:schemeClr val="accent5">
                    <a:lumMod val="50000"/>
                  </a:schemeClr>
                </a:solidFill>
              </a:rPr>
              <a:t>Phone: 404-657-0312</a:t>
            </a:r>
          </a:p>
          <a:p>
            <a:pPr marL="548640" lvl="2" indent="0">
              <a:spcBef>
                <a:spcPct val="0"/>
              </a:spcBef>
              <a:buClr>
                <a:schemeClr val="accent3">
                  <a:lumMod val="50000"/>
                </a:schemeClr>
              </a:buClr>
              <a:buNone/>
              <a:defRPr/>
            </a:pPr>
            <a:r>
              <a:rPr lang="en-US" dirty="0" smtClean="0">
                <a:solidFill>
                  <a:schemeClr val="accent5">
                    <a:lumMod val="50000"/>
                  </a:schemeClr>
                </a:solidFill>
              </a:rPr>
              <a:t>Email: medavis@doe.k12.ga.us</a:t>
            </a:r>
          </a:p>
          <a:p>
            <a:pPr eaLnBrk="1" hangingPunct="1">
              <a:defRPr/>
            </a:pPr>
            <a:endParaRPr lang="en-US" sz="2800" dirty="0" smtClean="0"/>
          </a:p>
        </p:txBody>
      </p:sp>
    </p:spTree>
    <p:extLst>
      <p:ext uri="{BB962C8B-B14F-4D97-AF65-F5344CB8AC3E}">
        <p14:creationId xmlns:p14="http://schemas.microsoft.com/office/powerpoint/2010/main" val="38751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633413"/>
            <a:ext cx="29511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3657600"/>
            <a:ext cx="305593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3657600"/>
            <a:ext cx="3016314"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263" y="620713"/>
            <a:ext cx="3132137"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2134198" y="1066801"/>
            <a:ext cx="4800600" cy="4183824"/>
          </a:xfrm>
        </p:spPr>
        <p:txBody>
          <a:bodyPr>
            <a:noAutofit/>
          </a:bodyPr>
          <a:lstStyle/>
          <a:p>
            <a:pPr eaLnBrk="1" hangingPunct="1">
              <a:defRPr/>
            </a:pPr>
            <a:r>
              <a:rPr lang="en-US" altLang="en-US" sz="8800" b="1" dirty="0">
                <a:ln w="15875">
                  <a:solidFill>
                    <a:schemeClr val="tx1"/>
                  </a:solidFill>
                </a:ln>
                <a:solidFill>
                  <a:schemeClr val="accent1"/>
                </a:solidFill>
              </a:rPr>
              <a:t>Read every day!</a:t>
            </a:r>
          </a:p>
        </p:txBody>
      </p:sp>
    </p:spTree>
    <p:extLst>
      <p:ext uri="{BB962C8B-B14F-4D97-AF65-F5344CB8AC3E}">
        <p14:creationId xmlns:p14="http://schemas.microsoft.com/office/powerpoint/2010/main" val="474280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304800"/>
            <a:ext cx="6629400" cy="762000"/>
          </a:xfrm>
        </p:spPr>
        <p:txBody>
          <a:bodyPr>
            <a:noAutofit/>
          </a:bodyPr>
          <a:lstStyle/>
          <a:p>
            <a:pPr>
              <a:defRPr/>
            </a:pPr>
            <a:r>
              <a:rPr lang="en-US" altLang="en-US" sz="3600" b="1" dirty="0">
                <a:solidFill>
                  <a:schemeClr val="accent1"/>
                </a:solidFill>
              </a:rPr>
              <a:t>Georgia’s Plan for </a:t>
            </a:r>
            <a:r>
              <a:rPr lang="en-US" altLang="en-US" sz="3600" b="1" dirty="0" err="1">
                <a:solidFill>
                  <a:schemeClr val="accent1"/>
                </a:solidFill>
              </a:rPr>
              <a:t>Lexiles</a:t>
            </a:r>
            <a:endParaRPr lang="en-US" altLang="en-US" sz="3600" b="1" dirty="0">
              <a:solidFill>
                <a:schemeClr val="accent1"/>
              </a:solidFill>
            </a:endParaRPr>
          </a:p>
        </p:txBody>
      </p:sp>
      <p:sp>
        <p:nvSpPr>
          <p:cNvPr id="11267" name="Rectangle 3"/>
          <p:cNvSpPr>
            <a:spLocks noGrp="1" noChangeArrowheads="1"/>
          </p:cNvSpPr>
          <p:nvPr>
            <p:ph idx="1"/>
          </p:nvPr>
        </p:nvSpPr>
        <p:spPr>
          <a:xfrm>
            <a:off x="381000" y="1524000"/>
            <a:ext cx="8534400" cy="4419600"/>
          </a:xfrm>
        </p:spPr>
        <p:txBody>
          <a:bodyPr>
            <a:normAutofit fontScale="92500"/>
          </a:bodyPr>
          <a:lstStyle/>
          <a:p>
            <a:pPr eaLnBrk="1" hangingPunct="1">
              <a:lnSpc>
                <a:spcPct val="80000"/>
              </a:lnSpc>
              <a:buClr>
                <a:schemeClr val="accent3">
                  <a:lumMod val="50000"/>
                </a:schemeClr>
              </a:buClr>
              <a:defRPr/>
            </a:pPr>
            <a:r>
              <a:rPr lang="en-US" sz="2800" dirty="0" err="1" smtClean="0"/>
              <a:t>GaDOE</a:t>
            </a:r>
            <a:r>
              <a:rPr lang="en-US" sz="2800" dirty="0" smtClean="0"/>
              <a:t> will continue to issue </a:t>
            </a:r>
            <a:r>
              <a:rPr lang="en-US" sz="2800" dirty="0" err="1" smtClean="0"/>
              <a:t>Lexile</a:t>
            </a:r>
            <a:r>
              <a:rPr lang="en-US" sz="2800" dirty="0" smtClean="0"/>
              <a:t> measures for the Georgia Milestones Assessment System.</a:t>
            </a:r>
          </a:p>
          <a:p>
            <a:pPr eaLnBrk="1" hangingPunct="1">
              <a:lnSpc>
                <a:spcPct val="80000"/>
              </a:lnSpc>
              <a:buClr>
                <a:schemeClr val="accent3">
                  <a:lumMod val="50000"/>
                </a:schemeClr>
              </a:buClr>
              <a:defRPr/>
            </a:pPr>
            <a:r>
              <a:rPr lang="en-US" sz="2800" dirty="0" smtClean="0"/>
              <a:t>Students will receive a </a:t>
            </a:r>
            <a:r>
              <a:rPr lang="en-US" sz="2800" dirty="0" err="1" smtClean="0"/>
              <a:t>Lexile</a:t>
            </a:r>
            <a:r>
              <a:rPr lang="en-US" sz="2800" dirty="0" smtClean="0"/>
              <a:t> measure along with their regular scale score for the Milestones EOG or EOC in ELA.</a:t>
            </a:r>
          </a:p>
          <a:p>
            <a:pPr eaLnBrk="1" hangingPunct="1">
              <a:lnSpc>
                <a:spcPct val="80000"/>
              </a:lnSpc>
              <a:buClr>
                <a:schemeClr val="accent3">
                  <a:lumMod val="50000"/>
                </a:schemeClr>
              </a:buClr>
              <a:defRPr/>
            </a:pPr>
            <a:r>
              <a:rPr lang="en-US" sz="2800" dirty="0" smtClean="0"/>
              <a:t>A student’s </a:t>
            </a:r>
            <a:r>
              <a:rPr lang="en-US" sz="2800" dirty="0" err="1" smtClean="0"/>
              <a:t>Lexile</a:t>
            </a:r>
            <a:r>
              <a:rPr lang="en-US" sz="2800" dirty="0" smtClean="0"/>
              <a:t> measure is a tool </a:t>
            </a:r>
          </a:p>
          <a:p>
            <a:pPr lvl="1" eaLnBrk="1" hangingPunct="1">
              <a:lnSpc>
                <a:spcPct val="80000"/>
              </a:lnSpc>
              <a:buClr>
                <a:schemeClr val="accent3">
                  <a:lumMod val="50000"/>
                </a:schemeClr>
              </a:buClr>
              <a:defRPr/>
            </a:pPr>
            <a:r>
              <a:rPr lang="en-US" sz="2400" dirty="0" smtClean="0">
                <a:solidFill>
                  <a:schemeClr val="accent5">
                    <a:lumMod val="50000"/>
                  </a:schemeClr>
                </a:solidFill>
              </a:rPr>
              <a:t>for teachers to use in targeting reading material for students.</a:t>
            </a:r>
          </a:p>
          <a:p>
            <a:pPr lvl="1" eaLnBrk="1" hangingPunct="1">
              <a:lnSpc>
                <a:spcPct val="80000"/>
              </a:lnSpc>
              <a:buClr>
                <a:schemeClr val="accent3">
                  <a:lumMod val="50000"/>
                </a:schemeClr>
              </a:buClr>
              <a:defRPr/>
            </a:pPr>
            <a:r>
              <a:rPr lang="en-US" sz="2400" dirty="0" smtClean="0">
                <a:solidFill>
                  <a:schemeClr val="accent5">
                    <a:lumMod val="50000"/>
                  </a:schemeClr>
                </a:solidFill>
              </a:rPr>
              <a:t>for parents to use in selecting reading material for their children.</a:t>
            </a:r>
          </a:p>
          <a:p>
            <a:pPr eaLnBrk="1" hangingPunct="1">
              <a:lnSpc>
                <a:spcPct val="80000"/>
              </a:lnSpc>
              <a:buClr>
                <a:schemeClr val="accent3">
                  <a:lumMod val="50000"/>
                </a:schemeClr>
              </a:buClr>
              <a:defRPr/>
            </a:pPr>
            <a:r>
              <a:rPr lang="en-US" sz="2800" dirty="0" smtClean="0"/>
              <a:t>CCGPS promotes literacy in ELA and Math as well as other subject areas.  </a:t>
            </a:r>
          </a:p>
          <a:p>
            <a:pPr lvl="1" eaLnBrk="1" hangingPunct="1">
              <a:lnSpc>
                <a:spcPct val="80000"/>
              </a:lnSpc>
              <a:buClr>
                <a:schemeClr val="accent3">
                  <a:lumMod val="50000"/>
                </a:schemeClr>
              </a:buClr>
              <a:defRPr/>
            </a:pPr>
            <a:r>
              <a:rPr lang="en-US" sz="2400" dirty="0" smtClean="0">
                <a:solidFill>
                  <a:schemeClr val="accent5">
                    <a:lumMod val="50000"/>
                  </a:schemeClr>
                </a:solidFill>
              </a:rPr>
              <a:t>Teachers in such areas as social studies and science must also help students develop literacy.</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2057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24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609600"/>
          </a:xfrm>
        </p:spPr>
        <p:txBody>
          <a:bodyPr>
            <a:noAutofit/>
          </a:bodyPr>
          <a:lstStyle/>
          <a:p>
            <a:pPr eaLnBrk="1" hangingPunct="1">
              <a:defRPr/>
            </a:pPr>
            <a:r>
              <a:rPr lang="en-US" altLang="en-US" sz="3600" b="1" dirty="0">
                <a:solidFill>
                  <a:schemeClr val="accent1"/>
                </a:solidFill>
              </a:rPr>
              <a:t>Georgia’s Plan for </a:t>
            </a:r>
            <a:r>
              <a:rPr lang="en-US" altLang="en-US" sz="3600" b="1" dirty="0" err="1">
                <a:solidFill>
                  <a:schemeClr val="accent1"/>
                </a:solidFill>
              </a:rPr>
              <a:t>Lexiles</a:t>
            </a:r>
            <a:endParaRPr lang="en-US" altLang="en-US" sz="3600" b="1" dirty="0">
              <a:solidFill>
                <a:schemeClr val="accent1"/>
              </a:solidFill>
            </a:endParaRPr>
          </a:p>
        </p:txBody>
      </p:sp>
      <p:sp>
        <p:nvSpPr>
          <p:cNvPr id="7171" name="Rectangle 3"/>
          <p:cNvSpPr>
            <a:spLocks noGrp="1" noChangeArrowheads="1"/>
          </p:cNvSpPr>
          <p:nvPr>
            <p:ph idx="1"/>
          </p:nvPr>
        </p:nvSpPr>
        <p:spPr>
          <a:xfrm>
            <a:off x="533400" y="1447800"/>
            <a:ext cx="8001000" cy="4495800"/>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800" dirty="0" smtClean="0"/>
              <a:t>In the spring of 2015, the GaDOE and </a:t>
            </a:r>
            <a:r>
              <a:rPr lang="en-US" sz="2800" dirty="0" err="1" smtClean="0"/>
              <a:t>MetaMetrics</a:t>
            </a:r>
            <a:r>
              <a:rPr lang="en-US" sz="2800" dirty="0" smtClean="0"/>
              <a:t> will conduct a research study to link the Lexile metric to Georgia Milestones.</a:t>
            </a:r>
          </a:p>
          <a:p>
            <a:pPr marL="915988" lvl="1" eaLnBrk="1" fontAlgn="auto" hangingPunct="1">
              <a:spcAft>
                <a:spcPts val="0"/>
              </a:spcAft>
              <a:buClr>
                <a:schemeClr val="accent3">
                  <a:lumMod val="50000"/>
                </a:schemeClr>
              </a:buClr>
              <a:buFont typeface="Calibri" panose="020F0502020204030204" pitchFamily="34" charset="0"/>
              <a:buChar char="̶"/>
              <a:defRPr/>
            </a:pPr>
            <a:r>
              <a:rPr lang="en-US" sz="2400" dirty="0" smtClean="0">
                <a:solidFill>
                  <a:schemeClr val="accent5">
                    <a:lumMod val="50000"/>
                  </a:schemeClr>
                </a:solidFill>
              </a:rPr>
              <a:t>About 2,500 students will take a parallel </a:t>
            </a:r>
            <a:r>
              <a:rPr lang="en-US" sz="2400" dirty="0" err="1" smtClean="0">
                <a:solidFill>
                  <a:schemeClr val="accent5">
                    <a:lumMod val="50000"/>
                  </a:schemeClr>
                </a:solidFill>
              </a:rPr>
              <a:t>Lexile</a:t>
            </a:r>
            <a:r>
              <a:rPr lang="en-US" sz="2400" dirty="0" smtClean="0">
                <a:solidFill>
                  <a:schemeClr val="accent5">
                    <a:lumMod val="50000"/>
                  </a:schemeClr>
                </a:solidFill>
              </a:rPr>
              <a:t> test prior to the spring administration of the Milestones EOG and EOC.</a:t>
            </a:r>
          </a:p>
          <a:p>
            <a:pPr marL="915988" lvl="1" eaLnBrk="1" fontAlgn="auto" hangingPunct="1">
              <a:spcAft>
                <a:spcPts val="0"/>
              </a:spcAft>
              <a:buClr>
                <a:schemeClr val="accent3">
                  <a:lumMod val="50000"/>
                </a:schemeClr>
              </a:buClr>
              <a:buFont typeface="Calibri" panose="020F0502020204030204" pitchFamily="34" charset="0"/>
              <a:buChar char="̶"/>
              <a:defRPr/>
            </a:pPr>
            <a:r>
              <a:rPr lang="en-US" sz="2400" dirty="0" smtClean="0">
                <a:solidFill>
                  <a:schemeClr val="accent5">
                    <a:lumMod val="50000"/>
                  </a:schemeClr>
                </a:solidFill>
              </a:rPr>
              <a:t>By matching these scores to performance on the subsequent operational test, the relationship between </a:t>
            </a:r>
            <a:r>
              <a:rPr lang="en-US" sz="2400" dirty="0" err="1" smtClean="0">
                <a:solidFill>
                  <a:schemeClr val="accent5">
                    <a:lumMod val="50000"/>
                  </a:schemeClr>
                </a:solidFill>
              </a:rPr>
              <a:t>Lexiles</a:t>
            </a:r>
            <a:r>
              <a:rPr lang="en-US" sz="2400" dirty="0" smtClean="0">
                <a:solidFill>
                  <a:schemeClr val="accent5">
                    <a:lumMod val="50000"/>
                  </a:schemeClr>
                </a:solidFill>
              </a:rPr>
              <a:t> and Georgia Milestones can be established.</a:t>
            </a:r>
          </a:p>
          <a:p>
            <a:pPr marL="274320" indent="-274320" eaLnBrk="1" fontAlgn="auto" hangingPunct="1">
              <a:spcAft>
                <a:spcPts val="0"/>
              </a:spcAft>
              <a:buClr>
                <a:schemeClr val="accent3"/>
              </a:buClr>
              <a:buFontTx/>
              <a:buNone/>
              <a:defRPr/>
            </a:pPr>
            <a:endParaRPr lang="en-US" sz="1600" dirty="0" smtClean="0"/>
          </a:p>
        </p:txBody>
      </p:sp>
    </p:spTree>
    <p:extLst>
      <p:ext uri="{BB962C8B-B14F-4D97-AF65-F5344CB8AC3E}">
        <p14:creationId xmlns:p14="http://schemas.microsoft.com/office/powerpoint/2010/main" val="1265529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1752" y="228600"/>
            <a:ext cx="8534400" cy="685800"/>
          </a:xfrm>
        </p:spPr>
        <p:txBody>
          <a:bodyPr>
            <a:noAutofit/>
          </a:bodyPr>
          <a:lstStyle/>
          <a:p>
            <a:pPr eaLnBrk="1" hangingPunct="1">
              <a:defRPr/>
            </a:pPr>
            <a:r>
              <a:rPr lang="en-US" altLang="en-US" sz="3600" b="1" dirty="0" smtClean="0">
                <a:solidFill>
                  <a:schemeClr val="accent1"/>
                </a:solidFill>
              </a:rPr>
              <a:t>How will </a:t>
            </a:r>
            <a:r>
              <a:rPr lang="en-US" altLang="en-US" sz="3600" b="1" dirty="0" err="1" smtClean="0">
                <a:solidFill>
                  <a:schemeClr val="accent1"/>
                </a:solidFill>
              </a:rPr>
              <a:t>Lexiles</a:t>
            </a:r>
            <a:r>
              <a:rPr lang="en-US" altLang="en-US" sz="3600" b="1" dirty="0" smtClean="0">
                <a:solidFill>
                  <a:schemeClr val="accent1"/>
                </a:solidFill>
              </a:rPr>
              <a:t> be reported?</a:t>
            </a:r>
            <a:endParaRPr lang="en-US" altLang="en-US" sz="3600" b="1" dirty="0">
              <a:solidFill>
                <a:schemeClr val="accent1"/>
              </a:solidFill>
            </a:endParaRPr>
          </a:p>
        </p:txBody>
      </p:sp>
      <p:sp>
        <p:nvSpPr>
          <p:cNvPr id="2" name="Content Placeholder 1"/>
          <p:cNvSpPr>
            <a:spLocks noGrp="1"/>
          </p:cNvSpPr>
          <p:nvPr>
            <p:ph sz="quarter" idx="1"/>
          </p:nvPr>
        </p:nvSpPr>
        <p:spPr>
          <a:xfrm>
            <a:off x="152400" y="1600200"/>
            <a:ext cx="8503920" cy="4191000"/>
          </a:xfrm>
        </p:spPr>
        <p:txBody>
          <a:bodyPr>
            <a:normAutofit/>
          </a:bodyPr>
          <a:lstStyle/>
          <a:p>
            <a:pPr>
              <a:defRPr/>
            </a:pPr>
            <a:r>
              <a:rPr lang="en-US" sz="2800" b="1" dirty="0"/>
              <a:t>Student Score Report will provide:</a:t>
            </a:r>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Lexile </a:t>
            </a:r>
            <a:r>
              <a:rPr lang="en-US" sz="2400" dirty="0" smtClean="0">
                <a:solidFill>
                  <a:schemeClr val="accent5">
                    <a:lumMod val="50000"/>
                  </a:schemeClr>
                </a:solidFill>
              </a:rPr>
              <a:t>information </a:t>
            </a:r>
            <a:r>
              <a:rPr lang="en-US" sz="2400" dirty="0">
                <a:solidFill>
                  <a:schemeClr val="accent5">
                    <a:lumMod val="50000"/>
                  </a:schemeClr>
                </a:solidFill>
              </a:rPr>
              <a:t>in </a:t>
            </a:r>
            <a:r>
              <a:rPr lang="en-US" sz="2400" dirty="0" smtClean="0">
                <a:solidFill>
                  <a:schemeClr val="accent5">
                    <a:lumMod val="50000"/>
                  </a:schemeClr>
                </a:solidFill>
              </a:rPr>
              <a:t>parent-friendly </a:t>
            </a:r>
            <a:r>
              <a:rPr lang="en-US" sz="2400" dirty="0">
                <a:solidFill>
                  <a:schemeClr val="accent5">
                    <a:lumMod val="50000"/>
                  </a:schemeClr>
                </a:solidFill>
              </a:rPr>
              <a:t>format.</a:t>
            </a:r>
          </a:p>
          <a:p>
            <a:pPr marL="682625" indent="-336550">
              <a:buClr>
                <a:schemeClr val="accent5">
                  <a:lumMod val="50000"/>
                </a:schemeClr>
              </a:buClr>
              <a:buFont typeface="Calibri" panose="020F0502020204030204" pitchFamily="34" charset="0"/>
              <a:buChar char="̶"/>
              <a:defRPr/>
            </a:pPr>
            <a:r>
              <a:rPr lang="en-US" sz="2400" dirty="0" err="1">
                <a:solidFill>
                  <a:schemeClr val="accent5">
                    <a:lumMod val="50000"/>
                  </a:schemeClr>
                </a:solidFill>
              </a:rPr>
              <a:t>Lexile</a:t>
            </a:r>
            <a:r>
              <a:rPr lang="en-US" sz="2400" dirty="0">
                <a:solidFill>
                  <a:schemeClr val="accent5">
                    <a:lumMod val="50000"/>
                  </a:schemeClr>
                </a:solidFill>
              </a:rPr>
              <a:t> score and </a:t>
            </a:r>
            <a:r>
              <a:rPr lang="en-US" sz="2400" dirty="0" err="1">
                <a:solidFill>
                  <a:schemeClr val="accent5">
                    <a:lumMod val="50000"/>
                  </a:schemeClr>
                </a:solidFill>
              </a:rPr>
              <a:t>Lexile</a:t>
            </a:r>
            <a:r>
              <a:rPr lang="en-US" sz="2400" dirty="0">
                <a:solidFill>
                  <a:schemeClr val="accent5">
                    <a:lumMod val="50000"/>
                  </a:schemeClr>
                </a:solidFill>
              </a:rPr>
              <a:t> range.</a:t>
            </a:r>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An explanation on how to use </a:t>
            </a:r>
            <a:r>
              <a:rPr lang="en-US" sz="2400" dirty="0" smtClean="0">
                <a:solidFill>
                  <a:schemeClr val="accent5">
                    <a:lumMod val="50000"/>
                  </a:schemeClr>
                </a:solidFill>
              </a:rPr>
              <a:t>the information</a:t>
            </a:r>
            <a:r>
              <a:rPr lang="en-US" sz="2400" dirty="0">
                <a:solidFill>
                  <a:schemeClr val="accent5">
                    <a:lumMod val="50000"/>
                  </a:schemeClr>
                </a:solidFill>
              </a:rPr>
              <a:t>.</a:t>
            </a:r>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Sample book titles individualized for each student based on their </a:t>
            </a:r>
            <a:r>
              <a:rPr lang="en-US" sz="2400" dirty="0" err="1">
                <a:solidFill>
                  <a:schemeClr val="accent5">
                    <a:lumMod val="50000"/>
                  </a:schemeClr>
                </a:solidFill>
              </a:rPr>
              <a:t>Lexile</a:t>
            </a:r>
            <a:r>
              <a:rPr lang="en-US" sz="2400" dirty="0">
                <a:solidFill>
                  <a:schemeClr val="accent5">
                    <a:lumMod val="50000"/>
                  </a:schemeClr>
                </a:solidFill>
              </a:rPr>
              <a:t> range.  These are categorized into a Leisure reading range and a Challenging reading range.</a:t>
            </a:r>
          </a:p>
          <a:p>
            <a:pPr>
              <a:defRPr/>
            </a:pPr>
            <a:r>
              <a:rPr lang="en-US" sz="2800" b="1" dirty="0" err="1" smtClean="0"/>
              <a:t>Lexile</a:t>
            </a:r>
            <a:r>
              <a:rPr lang="en-US" sz="2800" b="1" dirty="0" smtClean="0"/>
              <a:t> </a:t>
            </a:r>
            <a:r>
              <a:rPr lang="en-US" sz="2800" b="1" dirty="0"/>
              <a:t>information will also be provided in the data files supplied to districts.</a:t>
            </a:r>
          </a:p>
          <a:p>
            <a:endParaRPr lang="en-US" dirty="0"/>
          </a:p>
        </p:txBody>
      </p:sp>
    </p:spTree>
    <p:extLst>
      <p:ext uri="{BB962C8B-B14F-4D97-AF65-F5344CB8AC3E}">
        <p14:creationId xmlns:p14="http://schemas.microsoft.com/office/powerpoint/2010/main" val="352648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74638"/>
            <a:ext cx="8686800" cy="715962"/>
          </a:xfrm>
        </p:spPr>
        <p:txBody>
          <a:bodyPr>
            <a:normAutofit/>
          </a:bodyPr>
          <a:lstStyle/>
          <a:p>
            <a:pPr eaLnBrk="1" hangingPunct="1">
              <a:defRPr/>
            </a:pPr>
            <a:r>
              <a:rPr lang="en-US" altLang="en-US" sz="3600" b="1" dirty="0">
                <a:solidFill>
                  <a:schemeClr val="accent1"/>
                </a:solidFill>
              </a:rPr>
              <a:t>What is the </a:t>
            </a:r>
            <a:r>
              <a:rPr lang="en-US" altLang="en-US" sz="3600" b="1" dirty="0" err="1">
                <a:solidFill>
                  <a:schemeClr val="accent1"/>
                </a:solidFill>
              </a:rPr>
              <a:t>Lexile</a:t>
            </a:r>
            <a:r>
              <a:rPr lang="en-US" altLang="en-US" sz="3600" b="1" dirty="0">
                <a:solidFill>
                  <a:schemeClr val="accent1"/>
                </a:solidFill>
              </a:rPr>
              <a:t> Framework?</a:t>
            </a:r>
          </a:p>
        </p:txBody>
      </p:sp>
      <p:sp>
        <p:nvSpPr>
          <p:cNvPr id="11267" name="Rectangle 3"/>
          <p:cNvSpPr>
            <a:spLocks noGrp="1" noChangeArrowheads="1"/>
          </p:cNvSpPr>
          <p:nvPr>
            <p:ph idx="1"/>
          </p:nvPr>
        </p:nvSpPr>
        <p:spPr>
          <a:xfrm>
            <a:off x="381000" y="1524000"/>
            <a:ext cx="8534400" cy="4267200"/>
          </a:xfrm>
        </p:spPr>
        <p:txBody>
          <a:bodyPr/>
          <a:lstStyle/>
          <a:p>
            <a:pPr eaLnBrk="1" hangingPunct="1">
              <a:buClr>
                <a:schemeClr val="accent3">
                  <a:lumMod val="50000"/>
                </a:schemeClr>
              </a:buClr>
              <a:buSzPct val="120000"/>
              <a:defRPr/>
            </a:pPr>
            <a:r>
              <a:rPr lang="en-US" dirty="0" smtClean="0"/>
              <a:t>Developed by </a:t>
            </a:r>
            <a:r>
              <a:rPr lang="en-US" dirty="0" err="1" smtClean="0"/>
              <a:t>MetaMetrics</a:t>
            </a:r>
            <a:endParaRPr lang="en-US" dirty="0" smtClean="0"/>
          </a:p>
          <a:p>
            <a:pPr eaLnBrk="1" hangingPunct="1">
              <a:buClr>
                <a:schemeClr val="accent3">
                  <a:lumMod val="50000"/>
                </a:schemeClr>
              </a:buClr>
              <a:buSzPct val="120000"/>
              <a:defRPr/>
            </a:pPr>
            <a:endParaRPr lang="en-US" dirty="0" smtClean="0"/>
          </a:p>
          <a:p>
            <a:pPr eaLnBrk="1" hangingPunct="1">
              <a:buClr>
                <a:schemeClr val="accent3">
                  <a:lumMod val="50000"/>
                </a:schemeClr>
              </a:buClr>
              <a:buSzPct val="120000"/>
              <a:defRPr/>
            </a:pPr>
            <a:r>
              <a:rPr lang="en-US" dirty="0" smtClean="0"/>
              <a:t>Based on research funded by National Institute for Child Health Development (NICHD)</a:t>
            </a:r>
          </a:p>
          <a:p>
            <a:pPr eaLnBrk="1" hangingPunct="1">
              <a:lnSpc>
                <a:spcPct val="60000"/>
              </a:lnSpc>
              <a:buClr>
                <a:schemeClr val="accent3">
                  <a:lumMod val="50000"/>
                </a:schemeClr>
              </a:buClr>
              <a:defRPr/>
            </a:pPr>
            <a:endParaRPr lang="en-US" dirty="0" smtClean="0"/>
          </a:p>
          <a:p>
            <a:pPr eaLnBrk="1" hangingPunct="1">
              <a:buClr>
                <a:schemeClr val="accent3">
                  <a:lumMod val="50000"/>
                </a:schemeClr>
              </a:buClr>
              <a:buSzPct val="120000"/>
              <a:defRPr/>
            </a:pPr>
            <a:r>
              <a:rPr lang="en-US" dirty="0" smtClean="0"/>
              <a:t>Combined the work of reading experts </a:t>
            </a:r>
            <a:r>
              <a:rPr lang="en-US" dirty="0" err="1" smtClean="0"/>
              <a:t>Chall</a:t>
            </a:r>
            <a:r>
              <a:rPr lang="en-US" dirty="0" smtClean="0"/>
              <a:t>, </a:t>
            </a:r>
            <a:r>
              <a:rPr lang="en-US" dirty="0" err="1" smtClean="0"/>
              <a:t>Flesch</a:t>
            </a:r>
            <a:r>
              <a:rPr lang="en-US" dirty="0" smtClean="0"/>
              <a:t>, Carroll, and </a:t>
            </a:r>
            <a:r>
              <a:rPr lang="en-US" dirty="0" err="1" smtClean="0"/>
              <a:t>Bormuth</a:t>
            </a:r>
            <a:r>
              <a:rPr lang="en-US" dirty="0" smtClean="0"/>
              <a:t>, with measurement expert, </a:t>
            </a:r>
            <a:r>
              <a:rPr lang="en-US" dirty="0" err="1" smtClean="0"/>
              <a:t>Rasch</a:t>
            </a:r>
            <a:endParaRPr lang="en-US" sz="2000" dirty="0" smtClean="0"/>
          </a:p>
        </p:txBody>
      </p:sp>
    </p:spTree>
    <p:extLst>
      <p:ext uri="{BB962C8B-B14F-4D97-AF65-F5344CB8AC3E}">
        <p14:creationId xmlns:p14="http://schemas.microsoft.com/office/powerpoint/2010/main" val="3895738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DB7D8-C1F5-4A70-B667-A40FDE829B92}"/>
</file>

<file path=customXml/itemProps2.xml><?xml version="1.0" encoding="utf-8"?>
<ds:datastoreItem xmlns:ds="http://schemas.openxmlformats.org/officeDocument/2006/customXml" ds:itemID="{37770EE7-CE6D-4DB6-92A5-E1A64466DE02}"/>
</file>

<file path=customXml/itemProps3.xml><?xml version="1.0" encoding="utf-8"?>
<ds:datastoreItem xmlns:ds="http://schemas.openxmlformats.org/officeDocument/2006/customXml" ds:itemID="{C6D0B8F6-6CDF-4862-8785-4162BA9A8BA6}"/>
</file>

<file path=docProps/app.xml><?xml version="1.0" encoding="utf-8"?>
<Properties xmlns="http://schemas.openxmlformats.org/officeDocument/2006/extended-properties" xmlns:vt="http://schemas.openxmlformats.org/officeDocument/2006/docPropsVTypes">
  <Template>Civic</Template>
  <TotalTime>1292</TotalTime>
  <Words>4668</Words>
  <Application>Microsoft Office PowerPoint</Application>
  <PresentationFormat>On-screen Show (4:3)</PresentationFormat>
  <Paragraphs>819</Paragraphs>
  <Slides>51</Slides>
  <Notes>39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Civic</vt:lpstr>
      <vt:lpstr>       LEXILES:  Making Sense of a Reading Measure     Updated August 2014   Updated September 2014</vt:lpstr>
      <vt:lpstr>Goal of Presentation</vt:lpstr>
      <vt:lpstr> Lexiles and the CCGPS</vt:lpstr>
      <vt:lpstr>Lexiles Stretch Bands &amp;  College- and Career-Readiness</vt:lpstr>
      <vt:lpstr>Lexile Bands</vt:lpstr>
      <vt:lpstr>Georgia’s Plan for Lexiles</vt:lpstr>
      <vt:lpstr>Georgia’s Plan for Lexiles</vt:lpstr>
      <vt:lpstr>How will Lexiles be reported?</vt:lpstr>
      <vt:lpstr>What is the Lexile Framework?</vt:lpstr>
      <vt:lpstr>What is the Lexile Framework?</vt:lpstr>
      <vt:lpstr>Lexile Measure</vt:lpstr>
      <vt:lpstr>The Lexile Scale</vt:lpstr>
      <vt:lpstr>More About the BR Lexile Code </vt:lpstr>
      <vt:lpstr>How are Lexiles calculated? </vt:lpstr>
      <vt:lpstr>Accessing the Find A Book Tool http://lexile.com/fab/GA</vt:lpstr>
      <vt:lpstr>What if a book or document isn’t in the Lexile database?</vt:lpstr>
      <vt:lpstr>Lexile Analyzer</vt:lpstr>
      <vt:lpstr>Alternate Method </vt:lpstr>
      <vt:lpstr>Making Connections  Using Lexiles</vt:lpstr>
      <vt:lpstr>How to Use Lexiles</vt:lpstr>
      <vt:lpstr>Using Lexiles in the Classroom</vt:lpstr>
      <vt:lpstr>Using Lexiles in the Classroom</vt:lpstr>
      <vt:lpstr>More Instructional Uses of Lexiles</vt:lpstr>
      <vt:lpstr>More Instructional Uses of Lexiles</vt:lpstr>
      <vt:lpstr>More Instructional Uses of Lexiles</vt:lpstr>
      <vt:lpstr>Summer Reading Is Essential!</vt:lpstr>
      <vt:lpstr>Using Lexiles to Promote Reading</vt:lpstr>
      <vt:lpstr>Using Lexiles in Media Centers and Public Libraries</vt:lpstr>
      <vt:lpstr>Use Lexiles to Build Partnerships</vt:lpstr>
      <vt:lpstr>Parents Can Use Lexiles </vt:lpstr>
      <vt:lpstr>Parents Can Use Lexiles </vt:lpstr>
      <vt:lpstr>Parents Can Use Lexiles </vt:lpstr>
      <vt:lpstr>Georgia’s Lexile Results </vt:lpstr>
      <vt:lpstr>Relationship of Lexiles &amp; Grade Levels</vt:lpstr>
      <vt:lpstr>Lexile Data from 2014 CRCT &amp; EOCT</vt:lpstr>
      <vt:lpstr>Exploring the Relationship of Lexiles to CRCT and EOCT</vt:lpstr>
      <vt:lpstr>Grade Level “Stretch” Text and Reader Lexile Boundaries, Median Lexiles, &amp; Lexiles at Cut Scores</vt:lpstr>
      <vt:lpstr>Grade Level “Stretch” Text  &amp; Reader Lexile Boundaries with Median Lexiles &amp; Lexiles at Cut Scores</vt:lpstr>
      <vt:lpstr>Interpreting the Graph</vt:lpstr>
      <vt:lpstr>Interpreting the Graph</vt:lpstr>
      <vt:lpstr>  Good News from Lexile Data A Longitudinal Look  </vt:lpstr>
      <vt:lpstr>Median Lexile from CRCT &amp; EOCT by Grade from 2007 – 2014 with “Stretch Text” Lexiles</vt:lpstr>
      <vt:lpstr>Lexiles and CCRPI</vt:lpstr>
      <vt:lpstr>Lexiles and CCRPI</vt:lpstr>
      <vt:lpstr>Relating Lexiles  to  Other Measures</vt:lpstr>
      <vt:lpstr>Accelerated Reader* and Lexiles**</vt:lpstr>
      <vt:lpstr>Comparison of Various Reading Level Models</vt:lpstr>
      <vt:lpstr>Relating Different Reading Level Models </vt:lpstr>
      <vt:lpstr>Georgia’s Summer Reading Challenge</vt:lpstr>
      <vt:lpstr>Want to Know More . . .</vt:lpstr>
      <vt:lpstr>Read every day!</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Melodee Davis</dc:creator>
  <cp:lastModifiedBy>Melodee Davis</cp:lastModifiedBy>
  <cp:revision>39</cp:revision>
  <dcterms:created xsi:type="dcterms:W3CDTF">2014-08-25T21:00:02Z</dcterms:created>
  <dcterms:modified xsi:type="dcterms:W3CDTF">2014-09-18T17:30:46Z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