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handoutMasterIdLst>
    <p:handoutMasterId r:id="rId39"/>
  </p:handoutMasterIdLst>
  <p:sldIdLst>
    <p:sldId id="256" r:id="rId5"/>
    <p:sldId id="258" r:id="rId6"/>
    <p:sldId id="321" r:id="rId7"/>
    <p:sldId id="291" r:id="rId8"/>
    <p:sldId id="337" r:id="rId9"/>
    <p:sldId id="345" r:id="rId10"/>
    <p:sldId id="346" r:id="rId11"/>
    <p:sldId id="293" r:id="rId12"/>
    <p:sldId id="323" r:id="rId13"/>
    <p:sldId id="265" r:id="rId14"/>
    <p:sldId id="266" r:id="rId15"/>
    <p:sldId id="267" r:id="rId16"/>
    <p:sldId id="296" r:id="rId17"/>
    <p:sldId id="297" r:id="rId18"/>
    <p:sldId id="301" r:id="rId19"/>
    <p:sldId id="347" r:id="rId20"/>
    <p:sldId id="298" r:id="rId21"/>
    <p:sldId id="299" r:id="rId22"/>
    <p:sldId id="329" r:id="rId23"/>
    <p:sldId id="340" r:id="rId24"/>
    <p:sldId id="324" r:id="rId25"/>
    <p:sldId id="325" r:id="rId26"/>
    <p:sldId id="327" r:id="rId27"/>
    <p:sldId id="302" r:id="rId28"/>
    <p:sldId id="330" r:id="rId29"/>
    <p:sldId id="348" r:id="rId30"/>
    <p:sldId id="341" r:id="rId31"/>
    <p:sldId id="333" r:id="rId32"/>
    <p:sldId id="342" r:id="rId33"/>
    <p:sldId id="331" r:id="rId34"/>
    <p:sldId id="294" r:id="rId35"/>
    <p:sldId id="343" r:id="rId36"/>
    <p:sldId id="295" r:id="rId3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a:srgbClr val="FF3399"/>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303" autoAdjust="0"/>
  </p:normalViewPr>
  <p:slideViewPr>
    <p:cSldViewPr snapToGrid="0">
      <p:cViewPr varScale="1">
        <p:scale>
          <a:sx n="58" d="100"/>
          <a:sy n="58" d="100"/>
        </p:scale>
        <p:origin x="16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16CA5D3C-571B-420C-8BDF-80D09D12B979}" type="datetimeFigureOut">
              <a:rPr lang="en-US" smtClean="0"/>
              <a:t>7/10/2017</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629F247-21EC-4E66-951F-E0F4651CF283}" type="slidenum">
              <a:rPr lang="en-US" smtClean="0"/>
              <a:t>‹#›</a:t>
            </a:fld>
            <a:endParaRPr lang="en-US" dirty="0"/>
          </a:p>
        </p:txBody>
      </p:sp>
    </p:spTree>
    <p:extLst>
      <p:ext uri="{BB962C8B-B14F-4D97-AF65-F5344CB8AC3E}">
        <p14:creationId xmlns:p14="http://schemas.microsoft.com/office/powerpoint/2010/main" val="4124125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7/10/2017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1</a:t>
            </a:fld>
            <a:endParaRPr lang="en-US" dirty="0"/>
          </a:p>
        </p:txBody>
      </p:sp>
    </p:spTree>
    <p:extLst>
      <p:ext uri="{BB962C8B-B14F-4D97-AF65-F5344CB8AC3E}">
        <p14:creationId xmlns:p14="http://schemas.microsoft.com/office/powerpoint/2010/main" val="3067431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dirty="0"/>
          </a:p>
        </p:txBody>
      </p:sp>
    </p:spTree>
    <p:extLst>
      <p:ext uri="{BB962C8B-B14F-4D97-AF65-F5344CB8AC3E}">
        <p14:creationId xmlns:p14="http://schemas.microsoft.com/office/powerpoint/2010/main" val="3649382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11</a:t>
            </a:fld>
            <a:endParaRPr lang="en-US" dirty="0"/>
          </a:p>
        </p:txBody>
      </p:sp>
    </p:spTree>
    <p:extLst>
      <p:ext uri="{BB962C8B-B14F-4D97-AF65-F5344CB8AC3E}">
        <p14:creationId xmlns:p14="http://schemas.microsoft.com/office/powerpoint/2010/main" val="1364552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12</a:t>
            </a:fld>
            <a:endParaRPr lang="en-US" dirty="0"/>
          </a:p>
        </p:txBody>
      </p:sp>
    </p:spTree>
    <p:extLst>
      <p:ext uri="{BB962C8B-B14F-4D97-AF65-F5344CB8AC3E}">
        <p14:creationId xmlns:p14="http://schemas.microsoft.com/office/powerpoint/2010/main" val="2334927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13</a:t>
            </a:fld>
            <a:endParaRPr lang="en-US" dirty="0"/>
          </a:p>
        </p:txBody>
      </p:sp>
    </p:spTree>
    <p:extLst>
      <p:ext uri="{BB962C8B-B14F-4D97-AF65-F5344CB8AC3E}">
        <p14:creationId xmlns:p14="http://schemas.microsoft.com/office/powerpoint/2010/main" val="4245075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100" dirty="0"/>
          </a:p>
        </p:txBody>
      </p:sp>
      <p:sp>
        <p:nvSpPr>
          <p:cNvPr id="4" name="Slide Number Placeholder 3"/>
          <p:cNvSpPr>
            <a:spLocks noGrp="1"/>
          </p:cNvSpPr>
          <p:nvPr>
            <p:ph type="sldNum" sz="quarter" idx="10"/>
          </p:nvPr>
        </p:nvSpPr>
        <p:spPr/>
        <p:txBody>
          <a:bodyPr/>
          <a:lstStyle/>
          <a:p>
            <a:fld id="{E6530340-F5C0-43BA-9CC1-D63E860F355B}" type="slidenum">
              <a:rPr lang="en-US" smtClean="0"/>
              <a:t>14</a:t>
            </a:fld>
            <a:endParaRPr lang="en-US" dirty="0"/>
          </a:p>
        </p:txBody>
      </p:sp>
    </p:spTree>
    <p:extLst>
      <p:ext uri="{BB962C8B-B14F-4D97-AF65-F5344CB8AC3E}">
        <p14:creationId xmlns:p14="http://schemas.microsoft.com/office/powerpoint/2010/main" val="159354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600" dirty="0"/>
          </a:p>
        </p:txBody>
      </p:sp>
      <p:sp>
        <p:nvSpPr>
          <p:cNvPr id="4" name="Slide Number Placeholder 3"/>
          <p:cNvSpPr>
            <a:spLocks noGrp="1"/>
          </p:cNvSpPr>
          <p:nvPr>
            <p:ph type="sldNum" sz="quarter" idx="10"/>
          </p:nvPr>
        </p:nvSpPr>
        <p:spPr/>
        <p:txBody>
          <a:bodyPr/>
          <a:lstStyle/>
          <a:p>
            <a:fld id="{E6530340-F5C0-43BA-9CC1-D63E860F355B}" type="slidenum">
              <a:rPr lang="en-US" smtClean="0"/>
              <a:t>15</a:t>
            </a:fld>
            <a:endParaRPr lang="en-US" dirty="0"/>
          </a:p>
        </p:txBody>
      </p:sp>
    </p:spTree>
    <p:extLst>
      <p:ext uri="{BB962C8B-B14F-4D97-AF65-F5344CB8AC3E}">
        <p14:creationId xmlns:p14="http://schemas.microsoft.com/office/powerpoint/2010/main" val="426977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dirty="0"/>
          </a:p>
        </p:txBody>
      </p:sp>
    </p:spTree>
    <p:extLst>
      <p:ext uri="{BB962C8B-B14F-4D97-AF65-F5344CB8AC3E}">
        <p14:creationId xmlns:p14="http://schemas.microsoft.com/office/powerpoint/2010/main" val="3245662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dirty="0"/>
          </a:p>
        </p:txBody>
      </p:sp>
    </p:spTree>
    <p:extLst>
      <p:ext uri="{BB962C8B-B14F-4D97-AF65-F5344CB8AC3E}">
        <p14:creationId xmlns:p14="http://schemas.microsoft.com/office/powerpoint/2010/main" val="907305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dirty="0"/>
          </a:p>
        </p:txBody>
      </p:sp>
    </p:spTree>
    <p:extLst>
      <p:ext uri="{BB962C8B-B14F-4D97-AF65-F5344CB8AC3E}">
        <p14:creationId xmlns:p14="http://schemas.microsoft.com/office/powerpoint/2010/main" val="1789839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19</a:t>
            </a:fld>
            <a:endParaRPr lang="en-US" dirty="0"/>
          </a:p>
        </p:txBody>
      </p:sp>
    </p:spTree>
    <p:extLst>
      <p:ext uri="{BB962C8B-B14F-4D97-AF65-F5344CB8AC3E}">
        <p14:creationId xmlns:p14="http://schemas.microsoft.com/office/powerpoint/2010/main" val="119058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050" b="0" baseline="0" dirty="0" smtClean="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dirty="0"/>
          </a:p>
        </p:txBody>
      </p:sp>
    </p:spTree>
    <p:extLst>
      <p:ext uri="{BB962C8B-B14F-4D97-AF65-F5344CB8AC3E}">
        <p14:creationId xmlns:p14="http://schemas.microsoft.com/office/powerpoint/2010/main" val="32847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dirty="0"/>
          </a:p>
        </p:txBody>
      </p:sp>
    </p:spTree>
    <p:extLst>
      <p:ext uri="{BB962C8B-B14F-4D97-AF65-F5344CB8AC3E}">
        <p14:creationId xmlns:p14="http://schemas.microsoft.com/office/powerpoint/2010/main" val="227842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dirty="0"/>
          </a:p>
        </p:txBody>
      </p:sp>
    </p:spTree>
    <p:extLst>
      <p:ext uri="{BB962C8B-B14F-4D97-AF65-F5344CB8AC3E}">
        <p14:creationId xmlns:p14="http://schemas.microsoft.com/office/powerpoint/2010/main" val="1161174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dirty="0"/>
          </a:p>
        </p:txBody>
      </p:sp>
    </p:spTree>
    <p:extLst>
      <p:ext uri="{BB962C8B-B14F-4D97-AF65-F5344CB8AC3E}">
        <p14:creationId xmlns:p14="http://schemas.microsoft.com/office/powerpoint/2010/main" val="3953937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dirty="0"/>
          </a:p>
        </p:txBody>
      </p:sp>
    </p:spTree>
    <p:extLst>
      <p:ext uri="{BB962C8B-B14F-4D97-AF65-F5344CB8AC3E}">
        <p14:creationId xmlns:p14="http://schemas.microsoft.com/office/powerpoint/2010/main" val="40252360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dirty="0"/>
          </a:p>
        </p:txBody>
      </p:sp>
    </p:spTree>
    <p:extLst>
      <p:ext uri="{BB962C8B-B14F-4D97-AF65-F5344CB8AC3E}">
        <p14:creationId xmlns:p14="http://schemas.microsoft.com/office/powerpoint/2010/main" val="485226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dirty="0"/>
          </a:p>
        </p:txBody>
      </p:sp>
    </p:spTree>
    <p:extLst>
      <p:ext uri="{BB962C8B-B14F-4D97-AF65-F5344CB8AC3E}">
        <p14:creationId xmlns:p14="http://schemas.microsoft.com/office/powerpoint/2010/main" val="1303256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26</a:t>
            </a:fld>
            <a:endParaRPr lang="en-US" dirty="0"/>
          </a:p>
        </p:txBody>
      </p:sp>
    </p:spTree>
    <p:extLst>
      <p:ext uri="{BB962C8B-B14F-4D97-AF65-F5344CB8AC3E}">
        <p14:creationId xmlns:p14="http://schemas.microsoft.com/office/powerpoint/2010/main" val="2369165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dirty="0"/>
          </a:p>
        </p:txBody>
      </p:sp>
    </p:spTree>
    <p:extLst>
      <p:ext uri="{BB962C8B-B14F-4D97-AF65-F5344CB8AC3E}">
        <p14:creationId xmlns:p14="http://schemas.microsoft.com/office/powerpoint/2010/main" val="929297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dirty="0"/>
          </a:p>
        </p:txBody>
      </p:sp>
    </p:spTree>
    <p:extLst>
      <p:ext uri="{BB962C8B-B14F-4D97-AF65-F5344CB8AC3E}">
        <p14:creationId xmlns:p14="http://schemas.microsoft.com/office/powerpoint/2010/main" val="770084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29</a:t>
            </a:fld>
            <a:endParaRPr lang="en-US" dirty="0"/>
          </a:p>
        </p:txBody>
      </p:sp>
    </p:spTree>
    <p:extLst>
      <p:ext uri="{BB962C8B-B14F-4D97-AF65-F5344CB8AC3E}">
        <p14:creationId xmlns:p14="http://schemas.microsoft.com/office/powerpoint/2010/main" val="462732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a:t>
            </a:fld>
            <a:endParaRPr lang="en-US" dirty="0"/>
          </a:p>
        </p:txBody>
      </p:sp>
    </p:spTree>
    <p:extLst>
      <p:ext uri="{BB962C8B-B14F-4D97-AF65-F5344CB8AC3E}">
        <p14:creationId xmlns:p14="http://schemas.microsoft.com/office/powerpoint/2010/main" val="3442079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dirty="0"/>
          </a:p>
        </p:txBody>
      </p:sp>
    </p:spTree>
    <p:extLst>
      <p:ext uri="{BB962C8B-B14F-4D97-AF65-F5344CB8AC3E}">
        <p14:creationId xmlns:p14="http://schemas.microsoft.com/office/powerpoint/2010/main" val="3309179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600" dirty="0" smtClean="0">
                <a:latin typeface="Georgia" pitchFamily="18" charset="0"/>
              </a:rPr>
              <a:t>Before concluding, I want to spend some time talking about industry certification.  Most systems received notifications mid-June</a:t>
            </a:r>
            <a:r>
              <a:rPr lang="en-US" sz="1600" baseline="0" dirty="0" smtClean="0">
                <a:latin typeface="Georgia" pitchFamily="18" charset="0"/>
              </a:rPr>
              <a:t> regarding the status of your grants</a:t>
            </a:r>
            <a:r>
              <a:rPr lang="en-US" sz="1600" dirty="0" smtClean="0">
                <a:latin typeface="Georgia" pitchFamily="18" charset="0"/>
              </a:rPr>
              <a:t>.</a:t>
            </a:r>
          </a:p>
          <a:p>
            <a:pPr>
              <a:defRPr/>
            </a:pPr>
            <a:endParaRPr lang="en-US" sz="1600" dirty="0" smtClean="0">
              <a:latin typeface="Georgia" pitchFamily="18" charset="0"/>
            </a:endParaRPr>
          </a:p>
          <a:p>
            <a:pPr>
              <a:defRPr/>
            </a:pPr>
            <a:r>
              <a:rPr lang="en-US" sz="1600" dirty="0" smtClean="0">
                <a:latin typeface="Georgia" pitchFamily="18" charset="0"/>
              </a:rPr>
              <a:t>125</a:t>
            </a:r>
            <a:r>
              <a:rPr lang="en-US" sz="1600" baseline="0" dirty="0" smtClean="0">
                <a:latin typeface="Georgia" pitchFamily="18" charset="0"/>
              </a:rPr>
              <a:t> industry certification grant applications were submitted and I am happy to say that 114 grant applications were approved.  </a:t>
            </a:r>
          </a:p>
          <a:p>
            <a:pPr>
              <a:defRPr/>
            </a:pPr>
            <a:endParaRPr lang="en-US" sz="1600" baseline="0" dirty="0" smtClean="0">
              <a:latin typeface="Georgia" pitchFamily="18" charset="0"/>
            </a:endParaRPr>
          </a:p>
          <a:p>
            <a:pPr>
              <a:defRPr/>
            </a:pPr>
            <a:r>
              <a:rPr lang="en-US" sz="1600" baseline="0" dirty="0" smtClean="0">
                <a:latin typeface="Georgia" pitchFamily="18" charset="0"/>
              </a:rPr>
              <a:t>I want to add that our number one goal is to fund as many industry certification grant applications as we can.  We are provided the state dollars for this reason and we want to see our systems receive the grant funds.</a:t>
            </a:r>
            <a:endParaRPr lang="en-US" sz="1600" dirty="0" smtClean="0">
              <a:latin typeface="Georgia" pitchFamily="18" charset="0"/>
            </a:endParaRPr>
          </a:p>
          <a:p>
            <a:endParaRPr lang="en-US" sz="1600" dirty="0" smtClean="0">
              <a:latin typeface="Georgia" pitchFamily="18" charset="0"/>
            </a:endParaRPr>
          </a:p>
          <a:p>
            <a:r>
              <a:rPr lang="en-US" sz="1600" dirty="0" smtClean="0">
                <a:latin typeface="Georgia" pitchFamily="18" charset="0"/>
              </a:rPr>
              <a:t>If</a:t>
            </a:r>
            <a:r>
              <a:rPr lang="en-US" sz="1600" baseline="0" dirty="0" smtClean="0">
                <a:latin typeface="Georgia" panose="02040502050405020303" pitchFamily="18" charset="0"/>
              </a:rPr>
              <a:t> you have not received any correspondence or any type of verbal communications from me in reference to any submitted grant applications for your system, please see me after this presentation.</a:t>
            </a:r>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31</a:t>
            </a:fld>
            <a:endParaRPr lang="en-US" dirty="0"/>
          </a:p>
        </p:txBody>
      </p:sp>
    </p:spTree>
    <p:extLst>
      <p:ext uri="{BB962C8B-B14F-4D97-AF65-F5344CB8AC3E}">
        <p14:creationId xmlns:p14="http://schemas.microsoft.com/office/powerpoint/2010/main" val="3283943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32</a:t>
            </a:fld>
            <a:endParaRPr lang="en-US" dirty="0"/>
          </a:p>
        </p:txBody>
      </p:sp>
    </p:spTree>
    <p:extLst>
      <p:ext uri="{BB962C8B-B14F-4D97-AF65-F5344CB8AC3E}">
        <p14:creationId xmlns:p14="http://schemas.microsoft.com/office/powerpoint/2010/main" val="42637091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400" dirty="0" smtClean="0">
              <a:latin typeface="Georgia"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33</a:t>
            </a:fld>
            <a:endParaRPr lang="en-US" dirty="0"/>
          </a:p>
        </p:txBody>
      </p:sp>
    </p:spTree>
    <p:extLst>
      <p:ext uri="{BB962C8B-B14F-4D97-AF65-F5344CB8AC3E}">
        <p14:creationId xmlns:p14="http://schemas.microsoft.com/office/powerpoint/2010/main" val="730152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dirty="0"/>
          </a:p>
        </p:txBody>
      </p:sp>
    </p:spTree>
    <p:extLst>
      <p:ext uri="{BB962C8B-B14F-4D97-AF65-F5344CB8AC3E}">
        <p14:creationId xmlns:p14="http://schemas.microsoft.com/office/powerpoint/2010/main" val="298173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dirty="0"/>
          </a:p>
        </p:txBody>
      </p:sp>
    </p:spTree>
    <p:extLst>
      <p:ext uri="{BB962C8B-B14F-4D97-AF65-F5344CB8AC3E}">
        <p14:creationId xmlns:p14="http://schemas.microsoft.com/office/powerpoint/2010/main" val="4260521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dirty="0"/>
          </a:p>
        </p:txBody>
      </p:sp>
    </p:spTree>
    <p:extLst>
      <p:ext uri="{BB962C8B-B14F-4D97-AF65-F5344CB8AC3E}">
        <p14:creationId xmlns:p14="http://schemas.microsoft.com/office/powerpoint/2010/main" val="3583919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dirty="0"/>
          </a:p>
        </p:txBody>
      </p:sp>
    </p:spTree>
    <p:extLst>
      <p:ext uri="{BB962C8B-B14F-4D97-AF65-F5344CB8AC3E}">
        <p14:creationId xmlns:p14="http://schemas.microsoft.com/office/powerpoint/2010/main" val="423887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dirty="0"/>
          </a:p>
        </p:txBody>
      </p:sp>
    </p:spTree>
    <p:extLst>
      <p:ext uri="{BB962C8B-B14F-4D97-AF65-F5344CB8AC3E}">
        <p14:creationId xmlns:p14="http://schemas.microsoft.com/office/powerpoint/2010/main" val="2338442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dirty="0"/>
          </a:p>
        </p:txBody>
      </p:sp>
    </p:spTree>
    <p:extLst>
      <p:ext uri="{BB962C8B-B14F-4D97-AF65-F5344CB8AC3E}">
        <p14:creationId xmlns:p14="http://schemas.microsoft.com/office/powerpoint/2010/main" val="1350729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7/10/2017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7/10/2017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7/10/2017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7/10/2017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7/10/2017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7/10/2017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7/10/2017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7/10/2017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7/10/2017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7/10/2017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7/10/2017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7/10/2017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hanson@doe.k12.ga.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adoe.org/Curriculum-Instruction-and-Assessment/CTAE/Pages/CTAE-Georgia-Assessments.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rchives.gadoe.org/ReportingFW.aspx?PageReq=211&amp;PID=61&amp;PTID=67&amp;CTID=217&amp;SchoolId=ALL&amp;T=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gadoe.org/Curriculum-Instruction-and-Assessment/CTAE/Pages/CTAE-Georgia-Assessments.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4000" i="1" dirty="0" smtClean="0">
                <a:latin typeface="Georgia" pitchFamily="18" charset="0"/>
              </a:rPr>
              <a:t>End of Pathway Assessment (EOPA) Update  </a:t>
            </a:r>
            <a:br>
              <a:rPr lang="en-US" altLang="en-US" sz="4000" i="1" dirty="0" smtClean="0">
                <a:latin typeface="Georgia" pitchFamily="18" charset="0"/>
              </a:rPr>
            </a:br>
            <a:r>
              <a:rPr lang="en-US" altLang="en-US" sz="4000" i="1" dirty="0" smtClean="0">
                <a:latin typeface="Georgia" pitchFamily="18" charset="0"/>
              </a:rPr>
              <a:t>2017 GACTE Conference</a:t>
            </a:r>
            <a:endParaRPr lang="en-US" sz="4000" dirty="0">
              <a:latin typeface="Georgia" panose="02040502050405020303" pitchFamily="18" charset="0"/>
            </a:endParaRPr>
          </a:p>
        </p:txBody>
      </p:sp>
      <p:sp>
        <p:nvSpPr>
          <p:cNvPr id="3" name="Subtitle 2"/>
          <p:cNvSpPr>
            <a:spLocks noGrp="1"/>
          </p:cNvSpPr>
          <p:nvPr>
            <p:ph type="subTitle" idx="1"/>
          </p:nvPr>
        </p:nvSpPr>
        <p:spPr/>
        <p:txBody>
          <a:bodyPr/>
          <a:lstStyle/>
          <a:p>
            <a:r>
              <a:rPr lang="en-US" altLang="en-US" b="1" dirty="0">
                <a:latin typeface="Georgia" pitchFamily="18" charset="0"/>
              </a:rPr>
              <a:t>Mamie Hanson</a:t>
            </a:r>
          </a:p>
          <a:p>
            <a:r>
              <a:rPr lang="en-US" altLang="en-US" b="1" dirty="0">
                <a:latin typeface="Georgia" pitchFamily="18" charset="0"/>
                <a:hlinkClick r:id="rId3"/>
              </a:rPr>
              <a:t>mhanson@doe.k12.ga.us</a:t>
            </a:r>
            <a:endParaRPr lang="en-US" altLang="en-US" b="1" dirty="0">
              <a:latin typeface="Georgia" pitchFamily="18" charset="0"/>
            </a:endParaRPr>
          </a:p>
          <a:p>
            <a:r>
              <a:rPr lang="en-US" altLang="en-US" b="1" dirty="0">
                <a:latin typeface="Georgia" pitchFamily="18" charset="0"/>
              </a:rPr>
              <a:t>(404) 657-6279</a:t>
            </a:r>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7/10/2017</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68063"/>
          </a:xfrm>
          <a:solidFill>
            <a:schemeClr val="bg1">
              <a:lumMod val="85000"/>
            </a:schemeClr>
          </a:solidFill>
        </p:spPr>
        <p:txBody>
          <a:bodyPr/>
          <a:lstStyle/>
          <a:p>
            <a:pPr algn="ctr"/>
            <a:r>
              <a:rPr lang="en-US" altLang="en-US" i="1" dirty="0">
                <a:latin typeface="Georgia" pitchFamily="18" charset="0"/>
              </a:rPr>
              <a:t>Test Security</a:t>
            </a:r>
            <a:endParaRPr lang="en-US" dirty="0">
              <a:latin typeface="Georgia" panose="02040502050405020303" pitchFamily="18" charset="0"/>
            </a:endParaRPr>
          </a:p>
        </p:txBody>
      </p:sp>
      <p:sp>
        <p:nvSpPr>
          <p:cNvPr id="3" name="Content Placeholder 2"/>
          <p:cNvSpPr>
            <a:spLocks noGrp="1"/>
          </p:cNvSpPr>
          <p:nvPr>
            <p:ph idx="1"/>
          </p:nvPr>
        </p:nvSpPr>
        <p:spPr>
          <a:xfrm>
            <a:off x="628650" y="1584961"/>
            <a:ext cx="7722870" cy="4531360"/>
          </a:xfrm>
        </p:spPr>
        <p:txBody>
          <a:bodyPr/>
          <a:lstStyle/>
          <a:p>
            <a:pPr>
              <a:defRPr/>
            </a:pPr>
            <a:r>
              <a:rPr lang="en-US" dirty="0"/>
              <a:t>Same standards referenced in the </a:t>
            </a:r>
            <a:r>
              <a:rPr lang="en-US" b="1" i="1" u="sng" dirty="0"/>
              <a:t>State Student Assessment Handbook</a:t>
            </a:r>
          </a:p>
          <a:p>
            <a:pPr marL="1828800" lvl="4" indent="0">
              <a:buFont typeface="Arial" charset="0"/>
              <a:buNone/>
              <a:defRPr/>
            </a:pPr>
            <a:r>
              <a:rPr lang="en-US" b="1" i="1" u="sng" dirty="0"/>
              <a:t>Any action that compromises test security or leads to the invalidation of an individual student’s or a group of students’ test scores will be viewed by the Georgia Department of Education (GaDOE) as inappropriate use or handling of tests (including written, online, and performance) and will be treated as such. </a:t>
            </a:r>
          </a:p>
          <a:p>
            <a:pPr marL="571500" indent="-457200">
              <a:defRPr/>
            </a:pPr>
            <a:r>
              <a:rPr lang="en-US" dirty="0"/>
              <a:t>Any concerns regarding EOPA test security should be reported to the CTAE State Director and CTAE State Assessment Coordinator</a:t>
            </a:r>
          </a:p>
          <a:p>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6" name="Right Arrow 5"/>
          <p:cNvSpPr/>
          <p:nvPr/>
        </p:nvSpPr>
        <p:spPr>
          <a:xfrm>
            <a:off x="858520" y="2855340"/>
            <a:ext cx="1371600" cy="484632"/>
          </a:xfrm>
          <a:prstGeom prs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solidFill>
                <a:srgbClr val="FF0000"/>
              </a:solidFill>
            </a:endParaRPr>
          </a:p>
        </p:txBody>
      </p:sp>
    </p:spTree>
    <p:extLst>
      <p:ext uri="{BB962C8B-B14F-4D97-AF65-F5344CB8AC3E}">
        <p14:creationId xmlns:p14="http://schemas.microsoft.com/office/powerpoint/2010/main" val="2344461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108704"/>
          </a:xfrm>
          <a:solidFill>
            <a:schemeClr val="bg1">
              <a:lumMod val="85000"/>
            </a:schemeClr>
          </a:solidFill>
        </p:spPr>
        <p:txBody>
          <a:bodyPr>
            <a:noAutofit/>
          </a:bodyPr>
          <a:lstStyle/>
          <a:p>
            <a:pPr algn="ctr"/>
            <a:r>
              <a:rPr lang="en-US" altLang="en-US" sz="3600" i="1" dirty="0">
                <a:latin typeface="Georgia" pitchFamily="18" charset="0"/>
              </a:rPr>
              <a:t>Breach of Test Security</a:t>
            </a:r>
            <a:endParaRPr lang="en-US" sz="3600" dirty="0">
              <a:latin typeface="Georgia" panose="02040502050405020303" pitchFamily="18" charset="0"/>
            </a:endParaRPr>
          </a:p>
        </p:txBody>
      </p:sp>
      <p:sp>
        <p:nvSpPr>
          <p:cNvPr id="3" name="Content Placeholder 2"/>
          <p:cNvSpPr>
            <a:spLocks noGrp="1"/>
          </p:cNvSpPr>
          <p:nvPr>
            <p:ph idx="1"/>
          </p:nvPr>
        </p:nvSpPr>
        <p:spPr>
          <a:xfrm>
            <a:off x="628650" y="1605281"/>
            <a:ext cx="7722870" cy="4450080"/>
          </a:xfrm>
        </p:spPr>
        <p:txBody>
          <a:bodyPr/>
          <a:lstStyle/>
          <a:p>
            <a:pPr>
              <a:buFont typeface="Wingdings" panose="05000000000000000000" pitchFamily="2" charset="2"/>
              <a:buChar char="§"/>
            </a:pPr>
            <a:r>
              <a:rPr lang="en-US" altLang="en-US" b="1" dirty="0"/>
              <a:t>It is a breach of test security if anyone performs any of the following:</a:t>
            </a:r>
          </a:p>
          <a:p>
            <a:pPr lvl="1">
              <a:buFont typeface="Wingdings" pitchFamily="2" charset="2"/>
              <a:buChar char="§"/>
            </a:pPr>
            <a:r>
              <a:rPr lang="en-US" altLang="en-US" dirty="0"/>
              <a:t>Coaches examinees during testing, or alters or interferes with examinees’ responses in any way;</a:t>
            </a:r>
          </a:p>
          <a:p>
            <a:pPr lvl="1">
              <a:buFont typeface="Wingdings" pitchFamily="2" charset="2"/>
              <a:buChar char="§"/>
            </a:pPr>
            <a:r>
              <a:rPr lang="en-US" altLang="en-US" dirty="0"/>
              <a:t>Gives examinees access to test questions or prompts prior to testing;</a:t>
            </a:r>
          </a:p>
          <a:p>
            <a:pPr lvl="1">
              <a:buFont typeface="Wingdings" pitchFamily="2" charset="2"/>
              <a:buChar char="§"/>
            </a:pPr>
            <a:r>
              <a:rPr lang="en-US" altLang="en-US" dirty="0"/>
              <a:t>Copies, prints, reproduces, or uses in any manner inconsistent with test security regulations all or any portion of on-line exams or assessments, written exams, or performance exams;</a:t>
            </a:r>
          </a:p>
          <a:p>
            <a:pPr lvl="1">
              <a:buFont typeface="Wingdings" pitchFamily="2" charset="2"/>
              <a:buChar char="§"/>
            </a:pPr>
            <a:r>
              <a:rPr lang="en-US" altLang="en-US" dirty="0"/>
              <a:t>Makes answers available to examinees;</a:t>
            </a:r>
          </a:p>
          <a:p>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1516409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189984"/>
          </a:xfrm>
          <a:solidFill>
            <a:schemeClr val="bg1">
              <a:lumMod val="85000"/>
            </a:schemeClr>
          </a:solidFill>
        </p:spPr>
        <p:txBody>
          <a:bodyPr>
            <a:normAutofit/>
          </a:bodyPr>
          <a:lstStyle/>
          <a:p>
            <a:r>
              <a:rPr lang="en-US" altLang="en-US" sz="3600" i="1" dirty="0">
                <a:latin typeface="Georgia" pitchFamily="18" charset="0"/>
              </a:rPr>
              <a:t>Breach of Test </a:t>
            </a:r>
            <a:r>
              <a:rPr lang="en-US" altLang="en-US" sz="3600" i="1" dirty="0" smtClean="0">
                <a:latin typeface="Georgia" pitchFamily="18" charset="0"/>
              </a:rPr>
              <a:t>Security*</a:t>
            </a:r>
            <a:endParaRPr lang="en-US" sz="3600" dirty="0">
              <a:latin typeface="Georgia" panose="02040502050405020303" pitchFamily="18" charset="0"/>
            </a:endParaRPr>
          </a:p>
        </p:txBody>
      </p:sp>
      <p:sp>
        <p:nvSpPr>
          <p:cNvPr id="3" name="Content Placeholder 2"/>
          <p:cNvSpPr>
            <a:spLocks noGrp="1"/>
          </p:cNvSpPr>
          <p:nvPr>
            <p:ph idx="1"/>
          </p:nvPr>
        </p:nvSpPr>
        <p:spPr>
          <a:xfrm>
            <a:off x="628650" y="1544321"/>
            <a:ext cx="7560310" cy="4551680"/>
          </a:xfrm>
        </p:spPr>
        <p:txBody>
          <a:bodyPr>
            <a:normAutofit fontScale="92500" lnSpcReduction="10000"/>
          </a:bodyPr>
          <a:lstStyle/>
          <a:p>
            <a:pPr>
              <a:buFont typeface="Wingdings" pitchFamily="2" charset="2"/>
              <a:buChar char="§"/>
            </a:pPr>
            <a:r>
              <a:rPr lang="en-US" altLang="en-US" dirty="0"/>
              <a:t>Reads or reviews test questions before, during (unless specified in the IEP), or after testing;</a:t>
            </a:r>
          </a:p>
          <a:p>
            <a:pPr>
              <a:buFont typeface="Wingdings" pitchFamily="2" charset="2"/>
              <a:buChar char="§"/>
            </a:pPr>
            <a:r>
              <a:rPr lang="en-US" altLang="en-US" u="sng" dirty="0">
                <a:solidFill>
                  <a:srgbClr val="FF0000"/>
                </a:solidFill>
              </a:rPr>
              <a:t>Questions students about test content after the test administration;</a:t>
            </a:r>
          </a:p>
          <a:p>
            <a:pPr>
              <a:buFont typeface="Wingdings" pitchFamily="2" charset="2"/>
              <a:buChar char="§"/>
            </a:pPr>
            <a:r>
              <a:rPr lang="en-US" altLang="en-US" dirty="0"/>
              <a:t>Fails to follow security regulations set forth by the testing agency for on-line testing;</a:t>
            </a:r>
          </a:p>
          <a:p>
            <a:pPr>
              <a:buFont typeface="Wingdings" pitchFamily="2" charset="2"/>
              <a:buChar char="§"/>
            </a:pPr>
            <a:r>
              <a:rPr lang="en-US" altLang="en-US" u="sng" dirty="0">
                <a:solidFill>
                  <a:srgbClr val="FF0000"/>
                </a:solidFill>
              </a:rPr>
              <a:t>Fails to properly secure administrative pass codes and usernames dispensed by the testing agency to test site coordinators</a:t>
            </a:r>
            <a:r>
              <a:rPr lang="en-US" altLang="en-US" dirty="0">
                <a:solidFill>
                  <a:srgbClr val="FF0000"/>
                </a:solidFill>
              </a:rPr>
              <a:t>;</a:t>
            </a:r>
          </a:p>
          <a:p>
            <a:pPr>
              <a:buFont typeface="Wingdings" pitchFamily="2" charset="2"/>
              <a:buChar char="§"/>
            </a:pPr>
            <a:r>
              <a:rPr lang="en-US" altLang="en-US" u="sng" dirty="0"/>
              <a:t>Fails to properly secure pass codes and usernames supplied by testing agencies to be used by examinees</a:t>
            </a:r>
            <a:r>
              <a:rPr lang="en-US" altLang="en-US" dirty="0"/>
              <a:t>;</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2681624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07103"/>
          </a:xfrm>
          <a:solidFill>
            <a:schemeClr val="bg1">
              <a:lumMod val="85000"/>
            </a:schemeClr>
          </a:solidFill>
        </p:spPr>
        <p:txBody>
          <a:bodyPr>
            <a:normAutofit fontScale="90000"/>
          </a:bodyPr>
          <a:lstStyle/>
          <a:p>
            <a:pPr algn="ctr"/>
            <a:r>
              <a:rPr lang="en-US" altLang="en-US" sz="4000" i="1" dirty="0">
                <a:latin typeface="Georgia" pitchFamily="18" charset="0"/>
              </a:rPr>
              <a:t>Breach of Test Security</a:t>
            </a:r>
            <a:endParaRPr lang="en-US" sz="4000" dirty="0">
              <a:latin typeface="Georgia" panose="02040502050405020303" pitchFamily="18" charset="0"/>
            </a:endParaRPr>
          </a:p>
        </p:txBody>
      </p:sp>
      <p:sp>
        <p:nvSpPr>
          <p:cNvPr id="3" name="Content Placeholder 2"/>
          <p:cNvSpPr>
            <a:spLocks noGrp="1"/>
          </p:cNvSpPr>
          <p:nvPr>
            <p:ph idx="1"/>
          </p:nvPr>
        </p:nvSpPr>
        <p:spPr>
          <a:xfrm>
            <a:off x="628650" y="1645921"/>
            <a:ext cx="7886700" cy="4470400"/>
          </a:xfrm>
        </p:spPr>
        <p:txBody>
          <a:bodyPr/>
          <a:lstStyle/>
          <a:p>
            <a:pPr>
              <a:buFont typeface="Wingdings" panose="05000000000000000000" pitchFamily="2" charset="2"/>
              <a:buChar char="§"/>
            </a:pPr>
            <a:r>
              <a:rPr lang="en-US" altLang="en-US" dirty="0"/>
              <a:t>Uses or handles written, on-line, or performance test materials for any purpose other than examination;</a:t>
            </a:r>
          </a:p>
          <a:p>
            <a:pPr>
              <a:buFont typeface="Wingdings" panose="05000000000000000000" pitchFamily="2" charset="2"/>
              <a:buChar char="§"/>
            </a:pPr>
            <a:r>
              <a:rPr lang="en-US" altLang="en-US" dirty="0"/>
              <a:t>Fails to follow testing agency directions for the test;</a:t>
            </a:r>
          </a:p>
          <a:p>
            <a:pPr>
              <a:buFont typeface="Wingdings" panose="05000000000000000000" pitchFamily="2" charset="2"/>
              <a:buChar char="§"/>
            </a:pPr>
            <a:r>
              <a:rPr lang="en-US" altLang="en-US" dirty="0"/>
              <a:t>Completes an on-line exam under the auspice of a career pathway completer;</a:t>
            </a:r>
          </a:p>
          <a:p>
            <a:pPr>
              <a:buFont typeface="Wingdings" panose="05000000000000000000" pitchFamily="2" charset="2"/>
              <a:buChar char="§"/>
            </a:pPr>
            <a:r>
              <a:rPr lang="en-US" altLang="en-US" dirty="0"/>
              <a:t>Participates in, directs, aids, counsels, assists, encourages, or fails to report any of these prohibited acts</a:t>
            </a:r>
          </a:p>
          <a:p>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655138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88383"/>
          </a:xfrm>
          <a:solidFill>
            <a:schemeClr val="bg1">
              <a:lumMod val="85000"/>
            </a:schemeClr>
          </a:solidFill>
        </p:spPr>
        <p:txBody>
          <a:bodyPr/>
          <a:lstStyle/>
          <a:p>
            <a:pPr algn="ctr"/>
            <a:r>
              <a:rPr lang="en-US" altLang="en-US" i="1" dirty="0">
                <a:latin typeface="Georgia" pitchFamily="18" charset="0"/>
              </a:rPr>
              <a:t>Security Breach</a:t>
            </a:r>
            <a:endParaRPr lang="en-US" dirty="0">
              <a:latin typeface="Georgia" panose="02040502050405020303" pitchFamily="18" charset="0"/>
            </a:endParaRPr>
          </a:p>
        </p:txBody>
      </p:sp>
      <p:sp>
        <p:nvSpPr>
          <p:cNvPr id="3" name="Content Placeholder 2"/>
          <p:cNvSpPr>
            <a:spLocks noGrp="1"/>
          </p:cNvSpPr>
          <p:nvPr>
            <p:ph idx="1"/>
          </p:nvPr>
        </p:nvSpPr>
        <p:spPr>
          <a:xfrm>
            <a:off x="628650" y="1625600"/>
            <a:ext cx="7763510" cy="4409441"/>
          </a:xfrm>
        </p:spPr>
        <p:txBody>
          <a:bodyPr>
            <a:normAutofit/>
          </a:bodyPr>
          <a:lstStyle/>
          <a:p>
            <a:pPr>
              <a:buFont typeface="Wingdings" panose="05000000000000000000" pitchFamily="2" charset="2"/>
              <a:buChar char="§"/>
              <a:defRPr/>
            </a:pPr>
            <a:r>
              <a:rPr lang="en-US" dirty="0"/>
              <a:t>Cell Phone and Other Electronic Device Usage in EOPA Testing Labs:</a:t>
            </a:r>
          </a:p>
          <a:p>
            <a:pPr lvl="4">
              <a:buFont typeface="Wingdings" panose="05000000000000000000" pitchFamily="2" charset="2"/>
              <a:buChar char="§"/>
              <a:defRPr/>
            </a:pPr>
            <a:r>
              <a:rPr lang="en-US" sz="3200" dirty="0">
                <a:latin typeface="Georgia" pitchFamily="18" charset="0"/>
              </a:rPr>
              <a:t>		</a:t>
            </a:r>
            <a:r>
              <a:rPr lang="en-US" sz="2400" b="1" u="sng" dirty="0">
                <a:solidFill>
                  <a:srgbClr val="FF0000"/>
                </a:solidFill>
              </a:rPr>
              <a:t>Are strictly prohibited </a:t>
            </a:r>
          </a:p>
          <a:p>
            <a:pPr marL="571500" indent="-457200">
              <a:buFont typeface="Wingdings" panose="05000000000000000000" pitchFamily="2" charset="2"/>
              <a:buChar char="§"/>
              <a:defRPr/>
            </a:pPr>
            <a:r>
              <a:rPr lang="en-US" dirty="0"/>
              <a:t>Announcement made at beginning of testing </a:t>
            </a:r>
            <a:r>
              <a:rPr lang="en-US" dirty="0" smtClean="0"/>
              <a:t>session</a:t>
            </a:r>
          </a:p>
          <a:p>
            <a:pPr marL="571500" indent="-457200">
              <a:buFont typeface="Wingdings" panose="05000000000000000000" pitchFamily="2" charset="2"/>
              <a:buChar char="§"/>
              <a:defRPr/>
            </a:pPr>
            <a:r>
              <a:rPr lang="en-US" dirty="0" smtClean="0"/>
              <a:t>Items </a:t>
            </a:r>
            <a:r>
              <a:rPr lang="en-US" dirty="0"/>
              <a:t>collected by test site coordinator prior to </a:t>
            </a:r>
            <a:r>
              <a:rPr lang="en-US" dirty="0" smtClean="0"/>
              <a:t>testing</a:t>
            </a:r>
          </a:p>
          <a:p>
            <a:pPr marL="1028700" lvl="1" indent="-457200">
              <a:buFont typeface="Wingdings" panose="05000000000000000000" pitchFamily="2" charset="2"/>
              <a:buChar char="§"/>
              <a:defRPr/>
            </a:pPr>
            <a:r>
              <a:rPr lang="en-US" sz="2000" b="1" u="sng" dirty="0" smtClean="0">
                <a:solidFill>
                  <a:srgbClr val="FF0000"/>
                </a:solidFill>
              </a:rPr>
              <a:t>NOTE</a:t>
            </a:r>
            <a:r>
              <a:rPr lang="en-US" sz="2000" dirty="0" smtClean="0">
                <a:solidFill>
                  <a:srgbClr val="FF0000"/>
                </a:solidFill>
              </a:rPr>
              <a:t>:  Please ensure that all test site coordinators/proctors are making this announcement and collecting electronic</a:t>
            </a:r>
          </a:p>
          <a:p>
            <a:pPr marL="571500" lvl="1" indent="0">
              <a:buNone/>
              <a:defRPr/>
            </a:pPr>
            <a:r>
              <a:rPr lang="en-US" sz="2000" dirty="0">
                <a:solidFill>
                  <a:srgbClr val="FF0000"/>
                </a:solidFill>
              </a:rPr>
              <a:t> </a:t>
            </a:r>
            <a:r>
              <a:rPr lang="en-US" sz="2000" dirty="0" smtClean="0">
                <a:solidFill>
                  <a:srgbClr val="FF0000"/>
                </a:solidFill>
              </a:rPr>
              <a:t>       devices before the testing process begins.</a:t>
            </a:r>
          </a:p>
          <a:p>
            <a:pPr marL="571500" lvl="1" indent="0">
              <a:buNone/>
              <a:defRPr/>
            </a:pPr>
            <a:endParaRPr lang="en-US" sz="2000" dirty="0">
              <a:latin typeface="Georgia" pitchFamily="18" charset="0"/>
            </a:endParaRPr>
          </a:p>
          <a:p>
            <a:endParaRPr lang="en-US" dirty="0">
              <a:latin typeface="Georgia"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6" name="Right Arrow 5"/>
          <p:cNvSpPr/>
          <p:nvPr/>
        </p:nvSpPr>
        <p:spPr>
          <a:xfrm>
            <a:off x="1276350" y="2458146"/>
            <a:ext cx="2819400" cy="391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2" descr="C:\Users\Mamie.Hanson\AppData\Local\Microsoft\Windows\Temporary Internet Files\Content.IE5\PKF5FXF8\MC90043483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650" y="4918841"/>
            <a:ext cx="2124766" cy="143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6310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65576"/>
          </a:xfrm>
          <a:solidFill>
            <a:schemeClr val="bg1">
              <a:lumMod val="85000"/>
            </a:schemeClr>
          </a:solidFill>
        </p:spPr>
        <p:txBody>
          <a:bodyPr>
            <a:normAutofit fontScale="90000"/>
          </a:bodyPr>
          <a:lstStyle/>
          <a:p>
            <a:pPr algn="ctr"/>
            <a:r>
              <a:rPr lang="en-US" altLang="en-US" i="1" dirty="0">
                <a:latin typeface="Georgia" pitchFamily="18" charset="0"/>
              </a:rPr>
              <a:t>Security </a:t>
            </a:r>
            <a:r>
              <a:rPr lang="en-US" altLang="en-US" i="1" dirty="0" smtClean="0">
                <a:latin typeface="Georgia" pitchFamily="18" charset="0"/>
              </a:rPr>
              <a:t>Breach Cont’d.</a:t>
            </a:r>
            <a:endParaRPr lang="en-US" dirty="0">
              <a:latin typeface="Georgia" panose="02040502050405020303" pitchFamily="18" charset="0"/>
            </a:endParaRPr>
          </a:p>
        </p:txBody>
      </p:sp>
      <p:sp>
        <p:nvSpPr>
          <p:cNvPr id="3" name="Content Placeholder 2"/>
          <p:cNvSpPr>
            <a:spLocks noGrp="1"/>
          </p:cNvSpPr>
          <p:nvPr>
            <p:ph idx="1"/>
          </p:nvPr>
        </p:nvSpPr>
        <p:spPr>
          <a:xfrm>
            <a:off x="628650" y="1660849"/>
            <a:ext cx="7750240" cy="4404049"/>
          </a:xfrm>
        </p:spPr>
        <p:txBody>
          <a:bodyPr>
            <a:normAutofit fontScale="85000" lnSpcReduction="10000"/>
          </a:bodyPr>
          <a:lstStyle/>
          <a:p>
            <a:pPr marL="463550" indent="-349250">
              <a:buFont typeface="Wingdings" panose="05000000000000000000" pitchFamily="2" charset="2"/>
              <a:buChar char="§"/>
              <a:defRPr/>
            </a:pPr>
            <a:r>
              <a:rPr lang="en-US" dirty="0"/>
              <a:t>If device is detected during testing session; but determined that student did not use device:</a:t>
            </a:r>
          </a:p>
          <a:p>
            <a:pPr marL="1371600" lvl="2" indent="-457200">
              <a:defRPr/>
            </a:pPr>
            <a:r>
              <a:rPr lang="en-US" sz="2200" dirty="0"/>
              <a:t>Collect device and allow student to continue </a:t>
            </a:r>
            <a:r>
              <a:rPr lang="en-US" sz="2200" dirty="0" smtClean="0"/>
              <a:t>testing</a:t>
            </a:r>
          </a:p>
          <a:p>
            <a:pPr marL="1371600" lvl="2" indent="-457200">
              <a:defRPr/>
            </a:pPr>
            <a:r>
              <a:rPr lang="en-US" sz="2200" dirty="0" smtClean="0"/>
              <a:t>Follow the system’s code of conduct for cellphone </a:t>
            </a:r>
            <a:r>
              <a:rPr lang="en-US" sz="2400" dirty="0" smtClean="0"/>
              <a:t>possession</a:t>
            </a:r>
            <a:endParaRPr lang="en-US" sz="2400" dirty="0"/>
          </a:p>
          <a:p>
            <a:pPr marL="463550" indent="-349250">
              <a:buFont typeface="Wingdings" panose="05000000000000000000" pitchFamily="2" charset="2"/>
              <a:buChar char="§"/>
              <a:defRPr/>
            </a:pPr>
            <a:r>
              <a:rPr lang="en-US" dirty="0"/>
              <a:t>If </a:t>
            </a:r>
            <a:r>
              <a:rPr lang="en-US" dirty="0" smtClean="0"/>
              <a:t>it is determined </a:t>
            </a:r>
            <a:r>
              <a:rPr lang="en-US" dirty="0"/>
              <a:t>that student is using </a:t>
            </a:r>
            <a:r>
              <a:rPr lang="en-US" dirty="0" smtClean="0"/>
              <a:t>device to access, retain or share information:  </a:t>
            </a:r>
            <a:endParaRPr lang="en-US" dirty="0"/>
          </a:p>
          <a:p>
            <a:pPr marL="1371600" lvl="2" indent="-457200">
              <a:defRPr/>
            </a:pPr>
            <a:r>
              <a:rPr lang="en-US" sz="2400" dirty="0"/>
              <a:t>Collect the device</a:t>
            </a:r>
          </a:p>
          <a:p>
            <a:pPr marL="1371600" lvl="2" indent="-457200">
              <a:defRPr/>
            </a:pPr>
            <a:r>
              <a:rPr lang="en-US" sz="2400" dirty="0"/>
              <a:t>Stop testing that student; and,</a:t>
            </a:r>
          </a:p>
          <a:p>
            <a:pPr marL="1371600" lvl="2" indent="-457200">
              <a:defRPr/>
            </a:pPr>
            <a:r>
              <a:rPr lang="en-US" sz="2400" dirty="0"/>
              <a:t>Remove student from the testing </a:t>
            </a:r>
            <a:r>
              <a:rPr lang="en-US" sz="2400" dirty="0" smtClean="0"/>
              <a:t>session </a:t>
            </a:r>
            <a:r>
              <a:rPr lang="en-US" sz="2200" dirty="0" smtClean="0"/>
              <a:t>  </a:t>
            </a:r>
          </a:p>
          <a:p>
            <a:pPr marL="914400" lvl="2" indent="0">
              <a:buNone/>
              <a:defRPr/>
            </a:pPr>
            <a:endParaRPr lang="en-US" dirty="0"/>
          </a:p>
          <a:p>
            <a:pPr marL="0" indent="0">
              <a:buNone/>
              <a:defRPr/>
            </a:pPr>
            <a:r>
              <a:rPr lang="en-US" b="1" u="sng" dirty="0" smtClean="0">
                <a:solidFill>
                  <a:srgbClr val="FF0000"/>
                </a:solidFill>
              </a:rPr>
              <a:t>NOTE</a:t>
            </a:r>
            <a:r>
              <a:rPr lang="en-US" dirty="0" smtClean="0">
                <a:solidFill>
                  <a:srgbClr val="FF0000"/>
                </a:solidFill>
              </a:rPr>
              <a:t>:  Encourage proctors to refrain from using  electronic devices / cellphones during the testing session as well</a:t>
            </a:r>
            <a:endParaRPr lang="en-US" dirty="0">
              <a:solidFill>
                <a:srgbClr val="FF0000"/>
              </a:solidFill>
            </a:endParaRPr>
          </a:p>
          <a:p>
            <a:pPr marL="0" indent="0">
              <a:buNone/>
              <a:defRPr/>
            </a:pPr>
            <a:r>
              <a:rPr lang="en-US" dirty="0" smtClean="0">
                <a:latin typeface="Georgia" pitchFamily="18" charset="0"/>
              </a:rPr>
              <a:t> </a:t>
            </a:r>
            <a:endParaRPr lang="en-US" dirty="0">
              <a:latin typeface="Georgia" pitchFamily="18" charset="0"/>
            </a:endParaRPr>
          </a:p>
          <a:p>
            <a:pPr marL="1371600" lvl="2" indent="-457200">
              <a:defRPr/>
            </a:pPr>
            <a:endParaRPr lang="en-US" dirty="0" smtClean="0">
              <a:latin typeface="Georgia" pitchFamily="18" charset="0"/>
            </a:endParaRPr>
          </a:p>
          <a:p>
            <a:pPr marL="0" indent="0">
              <a:buNone/>
              <a:defRPr/>
            </a:pPr>
            <a:endParaRPr lang="en-US" dirty="0">
              <a:latin typeface="Georgia" pitchFamily="18" charset="0"/>
            </a:endParaRP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1114853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a:solidFill>
              <a:schemeClr val="bg1">
                <a:lumMod val="75000"/>
              </a:schemeClr>
            </a:solidFill>
          </a:ln>
        </p:spPr>
        <p:txBody>
          <a:bodyPr/>
          <a:lstStyle/>
          <a:p>
            <a:pPr algn="ctr"/>
            <a:r>
              <a:rPr lang="en-US" i="1" dirty="0" smtClean="0">
                <a:latin typeface="Georgia" panose="02040502050405020303" pitchFamily="18" charset="0"/>
              </a:rPr>
              <a:t>NOCTI Inquiries*</a:t>
            </a:r>
            <a:endParaRPr lang="en-US" i="1" dirty="0">
              <a:latin typeface="Georgia" panose="02040502050405020303" pitchFamily="18" charset="0"/>
            </a:endParaRPr>
          </a:p>
        </p:txBody>
      </p:sp>
      <p:sp>
        <p:nvSpPr>
          <p:cNvPr id="3" name="Content Placeholder 2"/>
          <p:cNvSpPr>
            <a:spLocks noGrp="1"/>
          </p:cNvSpPr>
          <p:nvPr>
            <p:ph idx="1"/>
          </p:nvPr>
        </p:nvSpPr>
        <p:spPr>
          <a:xfrm>
            <a:off x="628650" y="1825625"/>
            <a:ext cx="7886700" cy="4165272"/>
          </a:xfrm>
        </p:spPr>
        <p:txBody>
          <a:bodyPr>
            <a:normAutofit lnSpcReduction="10000"/>
          </a:bodyPr>
          <a:lstStyle/>
          <a:p>
            <a:pPr>
              <a:buFont typeface="Wingdings" panose="05000000000000000000" pitchFamily="2" charset="2"/>
              <a:buChar char="§"/>
            </a:pPr>
            <a:r>
              <a:rPr lang="en-US" dirty="0" smtClean="0"/>
              <a:t>If district receives a NOCTI Inquiry, it should be reported as a Testing Irregularity</a:t>
            </a:r>
          </a:p>
          <a:p>
            <a:pPr>
              <a:buFont typeface="Wingdings" panose="05000000000000000000" pitchFamily="2" charset="2"/>
              <a:buChar char="§"/>
            </a:pPr>
            <a:r>
              <a:rPr lang="en-US" dirty="0" smtClean="0"/>
              <a:t>Testing Irregularities Form should be completed and submitted</a:t>
            </a:r>
          </a:p>
          <a:p>
            <a:pPr>
              <a:buFont typeface="Wingdings" panose="05000000000000000000" pitchFamily="2" charset="2"/>
              <a:buChar char="§"/>
            </a:pPr>
            <a:r>
              <a:rPr lang="en-US" dirty="0" smtClean="0"/>
              <a:t>NOCTI Inquiry typically entails unauthorized access to the NOCTI Client Services Center</a:t>
            </a:r>
          </a:p>
          <a:p>
            <a:pPr>
              <a:buFont typeface="Wingdings" panose="05000000000000000000" pitchFamily="2" charset="2"/>
              <a:buChar char="§"/>
            </a:pPr>
            <a:r>
              <a:rPr lang="en-US" dirty="0" smtClean="0"/>
              <a:t>Teachers are prohibited from having access to the NOCTI Client Services Center</a:t>
            </a:r>
          </a:p>
          <a:p>
            <a:pPr>
              <a:buFont typeface="Wingdings" panose="05000000000000000000" pitchFamily="2" charset="2"/>
              <a:buChar char="§"/>
            </a:pPr>
            <a:r>
              <a:rPr lang="en-US" dirty="0" smtClean="0"/>
              <a:t>All NOCTI Inquiries should be reported to the State Department of Education</a:t>
            </a:r>
          </a:p>
          <a:p>
            <a:pPr>
              <a:buFont typeface="Wingdings" panose="05000000000000000000" pitchFamily="2" charset="2"/>
              <a:buChar char="§"/>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268979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altLang="en-US" sz="3600" i="1" dirty="0">
                <a:latin typeface="Georgia" pitchFamily="18" charset="0"/>
              </a:rPr>
              <a:t>Steps for Reporting a Testing Irregularity</a:t>
            </a:r>
            <a:endParaRPr lang="en-US" sz="3600" dirty="0">
              <a:latin typeface="Georgia" panose="02040502050405020303" pitchFamily="18" charset="0"/>
            </a:endParaRPr>
          </a:p>
        </p:txBody>
      </p:sp>
      <p:sp>
        <p:nvSpPr>
          <p:cNvPr id="3" name="Content Placeholder 2"/>
          <p:cNvSpPr>
            <a:spLocks noGrp="1"/>
          </p:cNvSpPr>
          <p:nvPr>
            <p:ph idx="1"/>
          </p:nvPr>
        </p:nvSpPr>
        <p:spPr>
          <a:xfrm>
            <a:off x="628650" y="1930400"/>
            <a:ext cx="7886700" cy="4165600"/>
          </a:xfrm>
        </p:spPr>
        <p:txBody>
          <a:bodyPr>
            <a:normAutofit fontScale="92500" lnSpcReduction="10000"/>
          </a:bodyPr>
          <a:lstStyle/>
          <a:p>
            <a:pPr marL="514350" indent="-514350">
              <a:buFont typeface="Arial" charset="0"/>
              <a:buAutoNum type="arabicPeriod"/>
              <a:defRPr/>
            </a:pPr>
            <a:r>
              <a:rPr lang="en-US" dirty="0"/>
              <a:t>Communicate any testing irregularity to the EOPA test site coordinator.</a:t>
            </a:r>
          </a:p>
          <a:p>
            <a:pPr marL="514350" indent="-514350">
              <a:buFont typeface="Arial" charset="0"/>
              <a:buAutoNum type="arabicPeriod"/>
              <a:defRPr/>
            </a:pPr>
            <a:r>
              <a:rPr lang="en-US" dirty="0"/>
              <a:t>EOPA test site coordinator should report irregularity to high school principal and CTAE Administrator.</a:t>
            </a:r>
          </a:p>
          <a:p>
            <a:pPr marL="514350" indent="-514350">
              <a:buFont typeface="Arial" charset="0"/>
              <a:buAutoNum type="arabicPeriod"/>
              <a:defRPr/>
            </a:pPr>
            <a:r>
              <a:rPr lang="en-US" dirty="0"/>
              <a:t>High school principal and CTAE Administrator should investigate irregularity and document details using Testing Irregularities Report Form and Statement Form.</a:t>
            </a:r>
          </a:p>
          <a:p>
            <a:pPr marL="514350" indent="-514350">
              <a:buFont typeface="Arial" charset="0"/>
              <a:buAutoNum type="arabicPeriod"/>
              <a:defRPr/>
            </a:pPr>
            <a:r>
              <a:rPr lang="en-US" dirty="0"/>
              <a:t>High school principal and CTAE Administrator should notify the CTAE Division.  </a:t>
            </a:r>
            <a:endParaRPr lang="en-US" dirty="0" smtClean="0"/>
          </a:p>
          <a:p>
            <a:pPr marL="514350" indent="-514350">
              <a:buFont typeface="Arial" charset="0"/>
              <a:buAutoNum type="arabicPeriod"/>
              <a:defRPr/>
            </a:pPr>
            <a:r>
              <a:rPr lang="en-US" b="1" i="1" u="sng" dirty="0" smtClean="0">
                <a:solidFill>
                  <a:srgbClr val="FF0000"/>
                </a:solidFill>
              </a:rPr>
              <a:t>Testing </a:t>
            </a:r>
            <a:r>
              <a:rPr lang="en-US" b="1" i="1" u="sng" dirty="0">
                <a:solidFill>
                  <a:srgbClr val="FF0000"/>
                </a:solidFill>
              </a:rPr>
              <a:t>agency </a:t>
            </a:r>
            <a:r>
              <a:rPr lang="en-US" b="1" i="1" u="sng" dirty="0" smtClean="0">
                <a:solidFill>
                  <a:srgbClr val="FF0000"/>
                </a:solidFill>
              </a:rPr>
              <a:t>must be notified as well</a:t>
            </a:r>
            <a:r>
              <a:rPr lang="en-US" sz="3200" b="1" i="1" u="sng" dirty="0" smtClean="0">
                <a:solidFill>
                  <a:srgbClr val="FF0000"/>
                </a:solidFill>
              </a:rPr>
              <a:t>.</a:t>
            </a:r>
            <a:endParaRPr lang="en-US" sz="3200" b="1" i="1" u="sng" dirty="0">
              <a:solidFill>
                <a:srgbClr val="FF0000"/>
              </a:solidFill>
            </a:endParaRP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2091003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3600" i="1" dirty="0" smtClean="0">
                <a:latin typeface="Georgia" panose="02040502050405020303" pitchFamily="18" charset="0"/>
              </a:rPr>
              <a:t>Testing Irregularities Forms</a:t>
            </a:r>
            <a:endParaRPr lang="en-US" sz="3600" i="1" dirty="0">
              <a:latin typeface="Georgia" panose="02040502050405020303" pitchFamily="18" charset="0"/>
            </a:endParaRPr>
          </a:p>
        </p:txBody>
      </p:sp>
      <p:sp>
        <p:nvSpPr>
          <p:cNvPr id="3" name="Content Placeholder 2"/>
          <p:cNvSpPr>
            <a:spLocks noGrp="1"/>
          </p:cNvSpPr>
          <p:nvPr>
            <p:ph idx="1"/>
          </p:nvPr>
        </p:nvSpPr>
        <p:spPr>
          <a:xfrm>
            <a:off x="628650" y="1825625"/>
            <a:ext cx="7886700" cy="4229735"/>
          </a:xfrm>
        </p:spPr>
        <p:txBody>
          <a:bodyPr>
            <a:normAutofit/>
          </a:bodyPr>
          <a:lstStyle/>
          <a:p>
            <a:pPr>
              <a:buFont typeface="Wingdings" panose="05000000000000000000" pitchFamily="2" charset="2"/>
              <a:buChar char="§"/>
            </a:pPr>
            <a:r>
              <a:rPr lang="en-US" dirty="0" smtClean="0"/>
              <a:t>EOPA Testing Irregularities Report Form &amp; Statement Form</a:t>
            </a:r>
          </a:p>
          <a:p>
            <a:pPr>
              <a:buFont typeface="Wingdings" panose="05000000000000000000" pitchFamily="2" charset="2"/>
              <a:buChar char="§"/>
            </a:pPr>
            <a:r>
              <a:rPr lang="en-US" dirty="0" smtClean="0"/>
              <a:t>Must be completed for each testing irregularity</a:t>
            </a:r>
          </a:p>
          <a:p>
            <a:pPr>
              <a:buFont typeface="Wingdings" panose="05000000000000000000" pitchFamily="2" charset="2"/>
              <a:buChar char="§"/>
            </a:pPr>
            <a:r>
              <a:rPr lang="en-US" dirty="0" smtClean="0"/>
              <a:t>Forms located on the CTAE Assessment Web Page in Word format at the following link:</a:t>
            </a:r>
          </a:p>
          <a:p>
            <a:pPr lvl="1">
              <a:buFont typeface="Wingdings" panose="05000000000000000000" pitchFamily="2" charset="2"/>
              <a:buChar char="§"/>
            </a:pPr>
            <a:r>
              <a:rPr lang="en-US" dirty="0">
                <a:hlinkClick r:id="rId3"/>
              </a:rPr>
              <a:t>http://</a:t>
            </a:r>
            <a:r>
              <a:rPr lang="en-US" dirty="0" smtClean="0">
                <a:hlinkClick r:id="rId3"/>
              </a:rPr>
              <a:t>www.gadoe.org/Curriculum-Instruction-and-Assessment/CTAE/Pages/CTAE-Georgia-Assessments.aspx</a:t>
            </a:r>
            <a:endParaRPr lang="en-US" dirty="0" smtClean="0"/>
          </a:p>
          <a:p>
            <a:pPr>
              <a:buFont typeface="Wingdings" panose="05000000000000000000" pitchFamily="2" charset="2"/>
              <a:buChar char="§"/>
            </a:pPr>
            <a:r>
              <a:rPr lang="en-US" dirty="0" smtClean="0"/>
              <a:t>Forms </a:t>
            </a:r>
            <a:r>
              <a:rPr lang="en-US" b="1" i="1" u="sng" dirty="0" smtClean="0">
                <a:solidFill>
                  <a:srgbClr val="FF0000"/>
                </a:solidFill>
              </a:rPr>
              <a:t>must be typed</a:t>
            </a:r>
            <a:endParaRPr lang="en-US" dirty="0" smtClean="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3925949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r>
              <a:rPr lang="en-US" sz="4000" i="1" dirty="0" smtClean="0">
                <a:latin typeface="Georgia" panose="02040502050405020303" pitchFamily="18" charset="0"/>
              </a:rPr>
              <a:t>Testing Irregularities Forms:*</a:t>
            </a:r>
            <a:endParaRPr lang="en-US" sz="4000" i="1" dirty="0">
              <a:latin typeface="Georgia" panose="02040502050405020303" pitchFamily="18" charset="0"/>
            </a:endParaRPr>
          </a:p>
        </p:txBody>
      </p:sp>
      <p:sp>
        <p:nvSpPr>
          <p:cNvPr id="3" name="Content Placeholder 2"/>
          <p:cNvSpPr>
            <a:spLocks noGrp="1"/>
          </p:cNvSpPr>
          <p:nvPr>
            <p:ph idx="1"/>
          </p:nvPr>
        </p:nvSpPr>
        <p:spPr>
          <a:ln w="38100">
            <a:noFill/>
          </a:ln>
        </p:spPr>
        <p:txBody>
          <a:bodyPr>
            <a:normAutofit/>
          </a:bodyPr>
          <a:lstStyle/>
          <a:p>
            <a:pPr>
              <a:buFont typeface="Wingdings" panose="05000000000000000000" pitchFamily="2" charset="2"/>
              <a:buChar char="§"/>
            </a:pPr>
            <a:r>
              <a:rPr lang="en-US" sz="3200" dirty="0" smtClean="0"/>
              <a:t>Should </a:t>
            </a:r>
            <a:r>
              <a:rPr lang="en-US" sz="3200" b="1" i="1" u="sng" dirty="0" smtClean="0">
                <a:solidFill>
                  <a:srgbClr val="FF0000"/>
                </a:solidFill>
              </a:rPr>
              <a:t>never</a:t>
            </a:r>
            <a:r>
              <a:rPr lang="en-US" sz="3200" dirty="0" smtClean="0"/>
              <a:t> be sent electronically through regular email</a:t>
            </a:r>
          </a:p>
          <a:p>
            <a:pPr>
              <a:buFont typeface="Wingdings" panose="05000000000000000000" pitchFamily="2" charset="2"/>
              <a:buChar char="§"/>
            </a:pPr>
            <a:r>
              <a:rPr lang="en-US" sz="3200" dirty="0" smtClean="0"/>
              <a:t>This is a </a:t>
            </a:r>
            <a:r>
              <a:rPr lang="en-US" sz="3200" b="1" i="1" u="sng" dirty="0" smtClean="0">
                <a:solidFill>
                  <a:srgbClr val="FF0000"/>
                </a:solidFill>
              </a:rPr>
              <a:t>FERPA violation</a:t>
            </a:r>
            <a:r>
              <a:rPr lang="en-US" sz="3200" dirty="0" smtClean="0">
                <a:solidFill>
                  <a:srgbClr val="FF0000"/>
                </a:solidFill>
              </a:rPr>
              <a:t>!</a:t>
            </a:r>
            <a:endParaRPr lang="en-US" sz="3200" dirty="0" smtClean="0"/>
          </a:p>
          <a:p>
            <a:pPr>
              <a:buFont typeface="Wingdings" panose="05000000000000000000" pitchFamily="2" charset="2"/>
              <a:buChar char="§"/>
            </a:pPr>
            <a:r>
              <a:rPr lang="en-US" sz="3200" dirty="0" smtClean="0"/>
              <a:t>Contains personal identifiable information on students</a:t>
            </a:r>
          </a:p>
          <a:p>
            <a:pPr>
              <a:buFont typeface="Wingdings" panose="05000000000000000000" pitchFamily="2" charset="2"/>
              <a:buChar char="§"/>
            </a:pPr>
            <a:r>
              <a:rPr lang="en-US" sz="3200" dirty="0" smtClean="0"/>
              <a:t>Currently forms can only be faxed to:  </a:t>
            </a:r>
            <a:r>
              <a:rPr lang="en-US" sz="3200" b="1" dirty="0" smtClean="0"/>
              <a:t>404-651-8984 </a:t>
            </a:r>
            <a:r>
              <a:rPr lang="en-US" sz="3200" dirty="0" smtClean="0"/>
              <a:t>after a coordinated time has been established to fax</a:t>
            </a:r>
          </a:p>
          <a:p>
            <a:pPr marL="0" indent="0">
              <a:buNone/>
            </a:pPr>
            <a:endParaRPr lang="en-US" sz="3200"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769510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3200" i="1" dirty="0" smtClean="0">
                <a:latin typeface="Georgia" pitchFamily="18" charset="0"/>
              </a:rPr>
              <a:t>FY17 EOPA </a:t>
            </a:r>
            <a:r>
              <a:rPr lang="en-US" sz="3200" i="1" dirty="0">
                <a:latin typeface="Georgia" pitchFamily="18" charset="0"/>
              </a:rPr>
              <a:t>Data </a:t>
            </a:r>
            <a:r>
              <a:rPr lang="en-US" sz="3200" i="1" dirty="0" smtClean="0">
                <a:latin typeface="Georgia" pitchFamily="18" charset="0"/>
              </a:rPr>
              <a:t>Submission Activities*</a:t>
            </a:r>
            <a:endParaRPr lang="en-US" sz="3200" dirty="0"/>
          </a:p>
        </p:txBody>
      </p:sp>
      <p:sp>
        <p:nvSpPr>
          <p:cNvPr id="7" name="Content Placeholder 6"/>
          <p:cNvSpPr>
            <a:spLocks noGrp="1"/>
          </p:cNvSpPr>
          <p:nvPr>
            <p:ph idx="1"/>
          </p:nvPr>
        </p:nvSpPr>
        <p:spPr>
          <a:xfrm>
            <a:off x="628650" y="1825625"/>
            <a:ext cx="7886700" cy="4280207"/>
          </a:xfrm>
        </p:spPr>
        <p:txBody>
          <a:bodyPr>
            <a:normAutofit/>
          </a:bodyPr>
          <a:lstStyle/>
          <a:p>
            <a:pPr>
              <a:buFont typeface="Wingdings" panose="05000000000000000000" pitchFamily="2" charset="2"/>
              <a:buChar char="§"/>
            </a:pPr>
            <a:r>
              <a:rPr lang="en-US" sz="3200" dirty="0" smtClean="0"/>
              <a:t>100% of systems have submitted FY17 EOPA Data</a:t>
            </a:r>
          </a:p>
          <a:p>
            <a:pPr>
              <a:buFont typeface="Wingdings" panose="05000000000000000000" pitchFamily="2" charset="2"/>
              <a:buChar char="§"/>
            </a:pPr>
            <a:r>
              <a:rPr lang="en-US" sz="3000" dirty="0" smtClean="0"/>
              <a:t>Tremendous </a:t>
            </a:r>
            <a:r>
              <a:rPr lang="en-US" sz="3000" dirty="0"/>
              <a:t>support from:</a:t>
            </a:r>
          </a:p>
          <a:p>
            <a:pPr lvl="1">
              <a:buFont typeface="Wingdings" panose="05000000000000000000" pitchFamily="2" charset="2"/>
              <a:buChar char="§"/>
            </a:pPr>
            <a:r>
              <a:rPr lang="en-US" dirty="0"/>
              <a:t>Data Collections Division staff members and help desk personnel; </a:t>
            </a:r>
          </a:p>
          <a:p>
            <a:pPr lvl="1">
              <a:buFont typeface="Wingdings" panose="05000000000000000000" pitchFamily="2" charset="2"/>
              <a:buChar char="§"/>
            </a:pPr>
            <a:r>
              <a:rPr lang="en-US" dirty="0" smtClean="0"/>
              <a:t>Local </a:t>
            </a:r>
            <a:r>
              <a:rPr lang="en-US" dirty="0"/>
              <a:t>student records personnel </a:t>
            </a:r>
          </a:p>
          <a:p>
            <a:pPr lvl="1">
              <a:buFont typeface="Wingdings" panose="05000000000000000000" pitchFamily="2" charset="2"/>
              <a:buChar char="§"/>
            </a:pPr>
            <a:r>
              <a:rPr lang="en-US" dirty="0"/>
              <a:t>CTAE Administrators </a:t>
            </a:r>
          </a:p>
          <a:p>
            <a:pPr lvl="1">
              <a:buFont typeface="Wingdings" panose="05000000000000000000" pitchFamily="2" charset="2"/>
              <a:buChar char="§"/>
            </a:pPr>
            <a:r>
              <a:rPr lang="en-US" dirty="0"/>
              <a:t>CTAE Team Members</a:t>
            </a:r>
          </a:p>
          <a:p>
            <a:pPr marL="457200" lvl="1" indent="0">
              <a:buNone/>
            </a:pPr>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3019337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20718"/>
            <a:ext cx="6316630" cy="1718442"/>
          </a:xfrm>
          <a:solidFill>
            <a:schemeClr val="bg1">
              <a:lumMod val="85000"/>
            </a:schemeClr>
          </a:solidFill>
        </p:spPr>
        <p:txBody>
          <a:bodyPr>
            <a:normAutofit/>
          </a:bodyPr>
          <a:lstStyle/>
          <a:p>
            <a:r>
              <a:rPr lang="en-US" sz="3600" i="1" dirty="0" smtClean="0">
                <a:latin typeface="Georgia" panose="02040502050405020303" pitchFamily="18" charset="0"/>
              </a:rPr>
              <a:t>Submitting Testing Irregularities Forms*</a:t>
            </a:r>
            <a:endParaRPr lang="en-US" sz="3600" i="1" dirty="0">
              <a:latin typeface="Georgia" panose="02040502050405020303" pitchFamily="18" charset="0"/>
            </a:endParaRPr>
          </a:p>
        </p:txBody>
      </p:sp>
      <p:sp>
        <p:nvSpPr>
          <p:cNvPr id="3" name="Content Placeholder 2"/>
          <p:cNvSpPr>
            <a:spLocks noGrp="1"/>
          </p:cNvSpPr>
          <p:nvPr>
            <p:ph idx="1"/>
          </p:nvPr>
        </p:nvSpPr>
        <p:spPr>
          <a:xfrm>
            <a:off x="628650" y="2285999"/>
            <a:ext cx="7886700" cy="3890963"/>
          </a:xfrm>
        </p:spPr>
        <p:txBody>
          <a:bodyPr>
            <a:normAutofit/>
          </a:bodyPr>
          <a:lstStyle/>
          <a:p>
            <a:pPr>
              <a:buFont typeface="Wingdings" panose="05000000000000000000" pitchFamily="2" charset="2"/>
              <a:buChar char="§"/>
            </a:pPr>
            <a:r>
              <a:rPr lang="en-US" sz="3200" dirty="0" smtClean="0"/>
              <a:t>Working to define a process for submitting Testing Irregularities Forms through the GaDOE EOPA Portal</a:t>
            </a:r>
          </a:p>
          <a:p>
            <a:pPr>
              <a:buFont typeface="Wingdings" panose="05000000000000000000" pitchFamily="2" charset="2"/>
              <a:buChar char="§"/>
            </a:pPr>
            <a:r>
              <a:rPr lang="en-US" sz="3200" dirty="0" smtClean="0"/>
              <a:t>If approved, instructions for submission will be provided before the December testing session commences</a:t>
            </a:r>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3677807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EOPA Testing Activities (1)*</a:t>
            </a:r>
            <a:endParaRPr lang="en-US" sz="4000" i="1" dirty="0">
              <a:latin typeface="Georgia" panose="02040502050405020303" pitchFamily="18" charset="0"/>
            </a:endParaRPr>
          </a:p>
        </p:txBody>
      </p:sp>
      <p:sp>
        <p:nvSpPr>
          <p:cNvPr id="3" name="Content Placeholder 2"/>
          <p:cNvSpPr>
            <a:spLocks noGrp="1"/>
          </p:cNvSpPr>
          <p:nvPr>
            <p:ph idx="1"/>
          </p:nvPr>
        </p:nvSpPr>
        <p:spPr>
          <a:xfrm>
            <a:off x="628650" y="1844565"/>
            <a:ext cx="7886700" cy="4332397"/>
          </a:xfrm>
          <a:ln w="38100">
            <a:noFill/>
          </a:ln>
        </p:spPr>
        <p:txBody>
          <a:bodyPr>
            <a:normAutofit fontScale="92500"/>
          </a:bodyPr>
          <a:lstStyle/>
          <a:p>
            <a:pPr>
              <a:buFont typeface="Wingdings" panose="05000000000000000000" pitchFamily="2" charset="2"/>
              <a:buChar char="§"/>
            </a:pPr>
            <a:r>
              <a:rPr lang="en-US" sz="3200" dirty="0" smtClean="0"/>
              <a:t>Instructors </a:t>
            </a:r>
            <a:r>
              <a:rPr lang="en-US" sz="3200" b="1" i="1" u="sng" dirty="0" smtClean="0">
                <a:solidFill>
                  <a:srgbClr val="FF0000"/>
                </a:solidFill>
              </a:rPr>
              <a:t>should never</a:t>
            </a:r>
            <a:r>
              <a:rPr lang="en-US" sz="3200" dirty="0" smtClean="0"/>
              <a:t> question students about test content</a:t>
            </a:r>
          </a:p>
          <a:p>
            <a:pPr>
              <a:buFont typeface="Wingdings" panose="05000000000000000000" pitchFamily="2" charset="2"/>
              <a:buChar char="§"/>
            </a:pPr>
            <a:r>
              <a:rPr lang="en-US" sz="3200" dirty="0" smtClean="0"/>
              <a:t>Any referenced content </a:t>
            </a:r>
            <a:r>
              <a:rPr lang="en-US" sz="3200" b="1" i="1" u="sng" dirty="0" smtClean="0">
                <a:solidFill>
                  <a:srgbClr val="FF0000"/>
                </a:solidFill>
              </a:rPr>
              <a:t>should not be shared</a:t>
            </a:r>
            <a:r>
              <a:rPr lang="en-US" sz="3200" dirty="0" smtClean="0"/>
              <a:t> with students being tested at a later time</a:t>
            </a:r>
          </a:p>
          <a:p>
            <a:pPr>
              <a:buFont typeface="Wingdings" panose="05000000000000000000" pitchFamily="2" charset="2"/>
              <a:buChar char="§"/>
            </a:pPr>
            <a:r>
              <a:rPr lang="en-US" sz="3200" dirty="0" smtClean="0"/>
              <a:t>If discovered, incident should be reported as a testing irregularity  </a:t>
            </a:r>
          </a:p>
          <a:p>
            <a:pPr>
              <a:buFont typeface="Wingdings" panose="05000000000000000000" pitchFamily="2" charset="2"/>
              <a:buChar char="§"/>
            </a:pPr>
            <a:r>
              <a:rPr lang="en-US" sz="3200" dirty="0" smtClean="0"/>
              <a:t>Score </a:t>
            </a:r>
            <a:r>
              <a:rPr lang="en-US" sz="3200" b="1" i="1" u="sng" dirty="0" smtClean="0">
                <a:solidFill>
                  <a:srgbClr val="FF0000"/>
                </a:solidFill>
              </a:rPr>
              <a:t>reports</a:t>
            </a:r>
            <a:r>
              <a:rPr lang="en-US" sz="3200" dirty="0" smtClean="0"/>
              <a:t> from testing agencies should be utilized to identify competencies where student performance was weak</a:t>
            </a: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2710019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a:t>
            </a:r>
            <a:r>
              <a:rPr lang="en-US" sz="4000" i="1" dirty="0">
                <a:latin typeface="Georgia" panose="02040502050405020303" pitchFamily="18" charset="0"/>
              </a:rPr>
              <a:t>EOPA Testing </a:t>
            </a:r>
            <a:r>
              <a:rPr lang="en-US" sz="4000" i="1" dirty="0" smtClean="0">
                <a:latin typeface="Georgia" panose="02040502050405020303" pitchFamily="18" charset="0"/>
              </a:rPr>
              <a:t>Activities (2)*</a:t>
            </a:r>
            <a:endParaRPr lang="en-US" sz="4000" i="1" dirty="0">
              <a:latin typeface="Georgia" panose="02040502050405020303" pitchFamily="18" charset="0"/>
            </a:endParaRPr>
          </a:p>
        </p:txBody>
      </p:sp>
      <p:sp>
        <p:nvSpPr>
          <p:cNvPr id="3" name="Content Placeholder 2"/>
          <p:cNvSpPr>
            <a:spLocks noGrp="1"/>
          </p:cNvSpPr>
          <p:nvPr>
            <p:ph idx="1"/>
          </p:nvPr>
        </p:nvSpPr>
        <p:spPr>
          <a:ln w="28575">
            <a:noFill/>
          </a:ln>
        </p:spPr>
        <p:txBody>
          <a:bodyPr/>
          <a:lstStyle/>
          <a:p>
            <a:pPr>
              <a:buFont typeface="Wingdings" panose="05000000000000000000" pitchFamily="2" charset="2"/>
              <a:buChar char="§"/>
            </a:pPr>
            <a:r>
              <a:rPr lang="en-US" dirty="0" smtClean="0"/>
              <a:t>When an on-line course and assessment are purchased as a package, </a:t>
            </a:r>
            <a:r>
              <a:rPr lang="en-US" i="1" u="sng" dirty="0" smtClean="0">
                <a:solidFill>
                  <a:srgbClr val="FF0000"/>
                </a:solidFill>
              </a:rPr>
              <a:t>students should never proceed to complete the assessment until instructed to do</a:t>
            </a:r>
            <a:r>
              <a:rPr lang="en-US" dirty="0" smtClean="0"/>
              <a:t> </a:t>
            </a:r>
          </a:p>
          <a:p>
            <a:pPr>
              <a:buFont typeface="Wingdings" panose="05000000000000000000" pitchFamily="2" charset="2"/>
              <a:buChar char="§"/>
            </a:pPr>
            <a:r>
              <a:rPr lang="en-US" dirty="0" smtClean="0"/>
              <a:t>Will be considered a </a:t>
            </a:r>
            <a:r>
              <a:rPr lang="en-US" i="1" u="sng" dirty="0" smtClean="0">
                <a:solidFill>
                  <a:srgbClr val="FF0000"/>
                </a:solidFill>
              </a:rPr>
              <a:t>testing irregularity</a:t>
            </a:r>
            <a:r>
              <a:rPr lang="en-US" dirty="0" smtClean="0"/>
              <a:t> if student proceeds to take assessment without being instructed to do so and reported as such</a:t>
            </a:r>
          </a:p>
          <a:p>
            <a:pPr>
              <a:buFont typeface="Wingdings" panose="05000000000000000000" pitchFamily="2" charset="2"/>
              <a:buChar char="§"/>
            </a:pPr>
            <a:r>
              <a:rPr lang="en-US" dirty="0" smtClean="0"/>
              <a:t>Remember all </a:t>
            </a:r>
            <a:r>
              <a:rPr lang="en-US" i="1" u="sng" dirty="0" smtClean="0">
                <a:solidFill>
                  <a:srgbClr val="FF0000"/>
                </a:solidFill>
              </a:rPr>
              <a:t>EOPAs are to be given in a structured; proctored environment </a:t>
            </a:r>
            <a:endParaRPr lang="en-US" i="1" u="sng" dirty="0">
              <a:solidFill>
                <a:srgbClr val="FF0000"/>
              </a:solidFill>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1001327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a:t>
            </a:r>
            <a:r>
              <a:rPr lang="en-US" sz="4000" i="1" dirty="0">
                <a:latin typeface="Georgia" panose="02040502050405020303" pitchFamily="18" charset="0"/>
              </a:rPr>
              <a:t>EOPA Testing Activities </a:t>
            </a:r>
            <a:r>
              <a:rPr lang="en-US" sz="4000" i="1" dirty="0" smtClean="0">
                <a:latin typeface="Georgia" panose="02040502050405020303" pitchFamily="18" charset="0"/>
              </a:rPr>
              <a:t>(3)*</a:t>
            </a:r>
            <a:endParaRPr lang="en-US" sz="4000" dirty="0">
              <a:latin typeface="Georgia" panose="02040502050405020303" pitchFamily="18" charset="0"/>
            </a:endParaRPr>
          </a:p>
        </p:txBody>
      </p:sp>
      <p:sp>
        <p:nvSpPr>
          <p:cNvPr id="3" name="Content Placeholder 2"/>
          <p:cNvSpPr>
            <a:spLocks noGrp="1"/>
          </p:cNvSpPr>
          <p:nvPr>
            <p:ph idx="1"/>
          </p:nvPr>
        </p:nvSpPr>
        <p:spPr>
          <a:xfrm>
            <a:off x="628650" y="2033751"/>
            <a:ext cx="7886700" cy="4143211"/>
          </a:xfrm>
          <a:ln w="28575">
            <a:noFill/>
          </a:ln>
        </p:spPr>
        <p:txBody>
          <a:bodyPr/>
          <a:lstStyle/>
          <a:p>
            <a:pPr>
              <a:buFont typeface="Wingdings" panose="05000000000000000000" pitchFamily="2" charset="2"/>
              <a:buChar char="§"/>
            </a:pPr>
            <a:r>
              <a:rPr lang="en-US" dirty="0" smtClean="0"/>
              <a:t>Pre-tests are not permissible in the last designated course in the pathway at this time</a:t>
            </a:r>
          </a:p>
          <a:p>
            <a:pPr>
              <a:buFont typeface="Wingdings" panose="05000000000000000000" pitchFamily="2" charset="2"/>
              <a:buChar char="§"/>
            </a:pPr>
            <a:r>
              <a:rPr lang="en-US" dirty="0" smtClean="0"/>
              <a:t>Practice tests and sample questions are permissible during any course in the pathway</a:t>
            </a:r>
          </a:p>
          <a:p>
            <a:pPr>
              <a:buFont typeface="Wingdings" panose="05000000000000000000" pitchFamily="2" charset="2"/>
              <a:buChar char="§"/>
            </a:pPr>
            <a:r>
              <a:rPr lang="en-US" dirty="0" smtClean="0"/>
              <a:t>Pre-testing guidance is spelled out in the </a:t>
            </a:r>
            <a:r>
              <a:rPr lang="en-US" b="1" i="1" u="sng" dirty="0" smtClean="0">
                <a:solidFill>
                  <a:srgbClr val="FF0000"/>
                </a:solidFill>
              </a:rPr>
              <a:t>EOPA State Guidance Document</a:t>
            </a:r>
          </a:p>
          <a:p>
            <a:pPr>
              <a:buFont typeface="Wingdings" panose="05000000000000000000" pitchFamily="2" charset="2"/>
              <a:buChar char="§"/>
            </a:pPr>
            <a:r>
              <a:rPr lang="en-US" dirty="0" smtClean="0"/>
              <a:t>Testing vendors do not determine pre-testing guidelines for the state</a:t>
            </a:r>
          </a:p>
          <a:p>
            <a:pPr marL="0" indent="0">
              <a:buNone/>
            </a:pPr>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461508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Technical Skill Attainment Inventory*</a:t>
            </a:r>
            <a:endParaRPr lang="en-US" sz="4000" i="1" dirty="0">
              <a:latin typeface="Georgia" panose="02040502050405020303" pitchFamily="18" charset="0"/>
            </a:endParaRPr>
          </a:p>
        </p:txBody>
      </p:sp>
      <p:sp>
        <p:nvSpPr>
          <p:cNvPr id="6" name="Content Placeholder 5"/>
          <p:cNvSpPr>
            <a:spLocks noGrp="1"/>
          </p:cNvSpPr>
          <p:nvPr>
            <p:ph idx="1"/>
          </p:nvPr>
        </p:nvSpPr>
        <p:spPr>
          <a:xfrm>
            <a:off x="628650" y="2076773"/>
            <a:ext cx="7886700" cy="4100190"/>
          </a:xfrm>
        </p:spPr>
        <p:txBody>
          <a:bodyPr>
            <a:normAutofit/>
          </a:bodyPr>
          <a:lstStyle/>
          <a:p>
            <a:pPr>
              <a:buFont typeface="Wingdings" panose="05000000000000000000" pitchFamily="2" charset="2"/>
              <a:buChar char="§"/>
            </a:pPr>
            <a:r>
              <a:rPr lang="en-US" sz="3200" u="sng" dirty="0" smtClean="0"/>
              <a:t>FY2018 Technical Skill Attainment Inventory</a:t>
            </a:r>
          </a:p>
          <a:p>
            <a:pPr lvl="1">
              <a:buFont typeface="Wingdings" panose="05000000000000000000" pitchFamily="2" charset="2"/>
              <a:buChar char="§"/>
            </a:pPr>
            <a:r>
              <a:rPr lang="en-US" sz="3200" b="1" i="1" dirty="0" smtClean="0">
                <a:solidFill>
                  <a:srgbClr val="FF0000"/>
                </a:solidFill>
                <a:ea typeface="Tahoma" panose="020B0604030504040204" pitchFamily="34" charset="0"/>
                <a:cs typeface="Tahoma" panose="020B0604030504040204" pitchFamily="34" charset="0"/>
              </a:rPr>
              <a:t>posted on the CTAE Webpage early August</a:t>
            </a:r>
            <a:r>
              <a:rPr lang="en-US" sz="3200" b="1" i="1" dirty="0" smtClean="0">
                <a:solidFill>
                  <a:srgbClr val="FF0000"/>
                </a:solidFill>
              </a:rPr>
              <a:t>   </a:t>
            </a:r>
          </a:p>
          <a:p>
            <a:pPr>
              <a:buFont typeface="Wingdings" panose="05000000000000000000" pitchFamily="2" charset="2"/>
              <a:buChar char="§"/>
            </a:pPr>
            <a:r>
              <a:rPr lang="en-US" sz="3200" dirty="0" smtClean="0"/>
              <a:t>Review inventory carefully and use only the exam titles referenced as EOPA exam options</a:t>
            </a:r>
          </a:p>
          <a:p>
            <a:pPr>
              <a:buFont typeface="Wingdings" panose="05000000000000000000" pitchFamily="2" charset="2"/>
              <a:buChar char="§"/>
            </a:pPr>
            <a:endParaRPr lang="en-US" dirty="0" smtClean="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2232733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3600" i="1" dirty="0" smtClean="0">
                <a:latin typeface="Georgia" panose="02040502050405020303" pitchFamily="18" charset="0"/>
              </a:rPr>
              <a:t>FY2018 Assessment Information Sheets*</a:t>
            </a:r>
            <a:endParaRPr lang="en-US" sz="3600" i="1"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latin typeface="Georgia" panose="02040502050405020303" pitchFamily="18" charset="0"/>
              </a:rPr>
              <a:t>Updated </a:t>
            </a:r>
            <a:r>
              <a:rPr lang="en-US" u="sng" dirty="0">
                <a:latin typeface="Georgia" panose="02040502050405020303" pitchFamily="18" charset="0"/>
              </a:rPr>
              <a:t>Assessment Information Sheets </a:t>
            </a:r>
          </a:p>
          <a:p>
            <a:pPr lvl="1">
              <a:buFont typeface="Wingdings" panose="05000000000000000000" pitchFamily="2" charset="2"/>
              <a:buChar char="§"/>
            </a:pPr>
            <a:r>
              <a:rPr lang="en-US" b="1" i="1" dirty="0">
                <a:solidFill>
                  <a:srgbClr val="FF0000"/>
                </a:solidFill>
                <a:latin typeface="Tahoma" panose="020B0604030504040204" pitchFamily="34" charset="0"/>
                <a:ea typeface="Tahoma" panose="020B0604030504040204" pitchFamily="34" charset="0"/>
                <a:cs typeface="Tahoma" panose="020B0604030504040204" pitchFamily="34" charset="0"/>
              </a:rPr>
              <a:t>posted to the CTAE Webpage </a:t>
            </a:r>
            <a:r>
              <a:rPr lang="en-US" b="1" i="1" dirty="0" smtClean="0">
                <a:solidFill>
                  <a:srgbClr val="FF0000"/>
                </a:solidFill>
                <a:latin typeface="Tahoma" panose="020B0604030504040204" pitchFamily="34" charset="0"/>
                <a:ea typeface="Tahoma" panose="020B0604030504040204" pitchFamily="34" charset="0"/>
                <a:cs typeface="Tahoma" panose="020B0604030504040204" pitchFamily="34" charset="0"/>
              </a:rPr>
              <a:t>early August</a:t>
            </a:r>
            <a:r>
              <a:rPr lang="en-US" b="1" i="1" dirty="0" smtClean="0">
                <a:latin typeface="Georgia" panose="02040502050405020303" pitchFamily="18" charset="0"/>
              </a:rPr>
              <a:t> </a:t>
            </a:r>
          </a:p>
          <a:p>
            <a:pPr>
              <a:buFont typeface="Wingdings" panose="05000000000000000000" pitchFamily="2" charset="2"/>
              <a:buChar char="§"/>
            </a:pPr>
            <a:r>
              <a:rPr lang="en-US" dirty="0" smtClean="0">
                <a:latin typeface="Georgia" panose="02040502050405020303" pitchFamily="18" charset="0"/>
              </a:rPr>
              <a:t>Consult Assessment Information Sheets to see if testing vendor has:</a:t>
            </a:r>
          </a:p>
          <a:p>
            <a:pPr lvl="1">
              <a:buFont typeface="Wingdings" panose="05000000000000000000" pitchFamily="2" charset="2"/>
              <a:buChar char="§"/>
            </a:pPr>
            <a:r>
              <a:rPr lang="en-US" dirty="0" smtClean="0">
                <a:latin typeface="Georgia" panose="02040502050405020303" pitchFamily="18" charset="0"/>
              </a:rPr>
              <a:t>Increased exam voucher prices</a:t>
            </a:r>
          </a:p>
          <a:p>
            <a:pPr lvl="1">
              <a:buFont typeface="Wingdings" panose="05000000000000000000" pitchFamily="2" charset="2"/>
              <a:buChar char="§"/>
            </a:pPr>
            <a:r>
              <a:rPr lang="en-US" dirty="0" smtClean="0">
                <a:latin typeface="Georgia" panose="02040502050405020303" pitchFamily="18" charset="0"/>
              </a:rPr>
              <a:t>Updated/revised exams and blueprints</a:t>
            </a:r>
          </a:p>
          <a:p>
            <a:pPr lvl="1">
              <a:buFont typeface="Wingdings" panose="05000000000000000000" pitchFamily="2" charset="2"/>
              <a:buChar char="§"/>
            </a:pPr>
            <a:r>
              <a:rPr lang="en-US" dirty="0" smtClean="0">
                <a:latin typeface="Georgia" panose="02040502050405020303" pitchFamily="18" charset="0"/>
              </a:rPr>
              <a:t>Updated testing vendor contact information </a:t>
            </a:r>
          </a:p>
          <a:p>
            <a:pPr lvl="1">
              <a:buFont typeface="Wingdings" panose="05000000000000000000" pitchFamily="2" charset="2"/>
              <a:buChar char="§"/>
            </a:pPr>
            <a:r>
              <a:rPr lang="en-US" dirty="0" smtClean="0">
                <a:latin typeface="Georgia" panose="02040502050405020303" pitchFamily="18" charset="0"/>
              </a:rPr>
              <a:t>Updated website with new links to access testing information</a:t>
            </a:r>
          </a:p>
          <a:p>
            <a:pPr>
              <a:buFont typeface="Wingdings" panose="05000000000000000000" pitchFamily="2" charset="2"/>
              <a:buChar char="§"/>
            </a:pPr>
            <a:endParaRPr lang="en-US" b="1" i="1" dirty="0">
              <a:latin typeface="Georgia" panose="02040502050405020303" pitchFamily="18" charset="0"/>
            </a:endParaRPr>
          </a:p>
          <a:p>
            <a:pPr>
              <a:buFont typeface="Wingdings" panose="05000000000000000000" pitchFamily="2" charset="2"/>
              <a:buChar char="§"/>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2746920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126124"/>
            <a:ext cx="6316630" cy="1718442"/>
          </a:xfrm>
          <a:solidFill>
            <a:schemeClr val="bg1">
              <a:lumMod val="85000"/>
            </a:schemeClr>
          </a:solidFill>
        </p:spPr>
        <p:txBody>
          <a:bodyPr>
            <a:normAutofit fontScale="90000"/>
          </a:bodyPr>
          <a:lstStyle/>
          <a:p>
            <a:pPr algn="ctr"/>
            <a:r>
              <a:rPr lang="en-US" i="1" dirty="0" smtClean="0">
                <a:latin typeface="Georgia" panose="02040502050405020303" pitchFamily="18" charset="0"/>
              </a:rPr>
              <a:t>Changes to the FY18 Technical Skill Attainment Inventory*</a:t>
            </a:r>
            <a:endParaRPr lang="en-US" i="1" dirty="0">
              <a:latin typeface="Georgia" panose="02040502050405020303" pitchFamily="18" charset="0"/>
            </a:endParaRPr>
          </a:p>
        </p:txBody>
      </p:sp>
      <p:sp>
        <p:nvSpPr>
          <p:cNvPr id="3" name="Content Placeholder 2"/>
          <p:cNvSpPr>
            <a:spLocks noGrp="1"/>
          </p:cNvSpPr>
          <p:nvPr>
            <p:ph idx="1"/>
          </p:nvPr>
        </p:nvSpPr>
        <p:spPr>
          <a:xfrm>
            <a:off x="628650" y="2216257"/>
            <a:ext cx="7886700" cy="3821935"/>
          </a:xfrm>
        </p:spPr>
        <p:txBody>
          <a:bodyPr/>
          <a:lstStyle/>
          <a:p>
            <a:pPr>
              <a:buFont typeface="Wingdings" panose="05000000000000000000" pitchFamily="2" charset="2"/>
              <a:buChar char="§"/>
            </a:pPr>
            <a:r>
              <a:rPr lang="en-US" dirty="0" smtClean="0"/>
              <a:t>Based on State Board of Education (SBOE) approval for SREB to conduct a study on Georgia’s industry credentials and our credential selection process:  </a:t>
            </a:r>
          </a:p>
          <a:p>
            <a:pPr lvl="1">
              <a:buFont typeface="Wingdings" panose="05000000000000000000" pitchFamily="2" charset="2"/>
              <a:buChar char="§"/>
            </a:pPr>
            <a:r>
              <a:rPr lang="en-US" dirty="0" smtClean="0"/>
              <a:t>No additions or deletions will be made to the previous  year’s inventory (FY2017) until after the study has been completed</a:t>
            </a:r>
          </a:p>
          <a:p>
            <a:pPr lvl="1">
              <a:buFont typeface="Wingdings" panose="05000000000000000000" pitchFamily="2" charset="2"/>
              <a:buChar char="§"/>
            </a:pPr>
            <a:r>
              <a:rPr lang="en-US" dirty="0" smtClean="0"/>
              <a:t>Study slated to be completed by the end of December</a:t>
            </a:r>
          </a:p>
          <a:p>
            <a:pPr lvl="1">
              <a:buFont typeface="Wingdings" panose="05000000000000000000" pitchFamily="2" charset="2"/>
              <a:buChar char="§"/>
            </a:pPr>
            <a:r>
              <a:rPr lang="en-US" dirty="0" smtClean="0"/>
              <a:t>Proposed exam additions for FY18 will be re-evaluated at that time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980768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170481"/>
            <a:ext cx="6316630" cy="1532195"/>
          </a:xfrm>
          <a:solidFill>
            <a:schemeClr val="bg1">
              <a:lumMod val="85000"/>
            </a:schemeClr>
          </a:solidFill>
        </p:spPr>
        <p:txBody>
          <a:bodyPr>
            <a:noAutofit/>
          </a:bodyPr>
          <a:lstStyle/>
          <a:p>
            <a:pPr algn="ctr"/>
            <a:r>
              <a:rPr lang="en-US" sz="3200" i="1" dirty="0" smtClean="0">
                <a:latin typeface="Georgia" panose="02040502050405020303" pitchFamily="18" charset="0"/>
              </a:rPr>
              <a:t>Updated Assessment Information Sheets for </a:t>
            </a:r>
            <a:r>
              <a:rPr lang="en-US" sz="3200" i="1" u="sng" dirty="0" smtClean="0">
                <a:latin typeface="Georgia" panose="02040502050405020303" pitchFamily="18" charset="0"/>
              </a:rPr>
              <a:t>NOCTI</a:t>
            </a:r>
            <a:r>
              <a:rPr lang="en-US" sz="3200" i="1" dirty="0" smtClean="0">
                <a:latin typeface="Georgia" panose="02040502050405020303" pitchFamily="18" charset="0"/>
              </a:rPr>
              <a:t>*</a:t>
            </a:r>
            <a:endParaRPr lang="en-US" sz="3200" i="1" dirty="0">
              <a:latin typeface="Georgia" panose="02040502050405020303" pitchFamily="18" charset="0"/>
            </a:endParaRPr>
          </a:p>
        </p:txBody>
      </p:sp>
      <p:sp>
        <p:nvSpPr>
          <p:cNvPr id="3" name="Content Placeholder 2"/>
          <p:cNvSpPr>
            <a:spLocks noGrp="1"/>
          </p:cNvSpPr>
          <p:nvPr>
            <p:ph idx="1"/>
          </p:nvPr>
        </p:nvSpPr>
        <p:spPr>
          <a:xfrm>
            <a:off x="628650" y="1860331"/>
            <a:ext cx="7886700" cy="4193628"/>
          </a:xfrm>
        </p:spPr>
        <p:txBody>
          <a:bodyPr>
            <a:normAutofit/>
          </a:bodyPr>
          <a:lstStyle/>
          <a:p>
            <a:pPr>
              <a:buFont typeface="Wingdings" panose="05000000000000000000" pitchFamily="2" charset="2"/>
              <a:buChar char="§"/>
            </a:pPr>
            <a:r>
              <a:rPr lang="en-US" dirty="0" smtClean="0"/>
              <a:t>NOCTI will have several revised assessments for the FY18 school year</a:t>
            </a:r>
          </a:p>
          <a:p>
            <a:pPr>
              <a:buFont typeface="Wingdings" panose="05000000000000000000" pitchFamily="2" charset="2"/>
              <a:buChar char="§"/>
            </a:pPr>
            <a:r>
              <a:rPr lang="en-US" dirty="0" smtClean="0"/>
              <a:t>Final data analysis was conducted at the end of June from pilots </a:t>
            </a:r>
          </a:p>
          <a:p>
            <a:pPr>
              <a:buFont typeface="Wingdings" panose="05000000000000000000" pitchFamily="2" charset="2"/>
              <a:buChar char="§"/>
            </a:pPr>
            <a:r>
              <a:rPr lang="en-US" dirty="0" smtClean="0"/>
              <a:t>During the month of July, NOCTI will decide which revised assessments will be released</a:t>
            </a:r>
          </a:p>
          <a:p>
            <a:pPr>
              <a:buFont typeface="Wingdings" panose="05000000000000000000" pitchFamily="2" charset="2"/>
              <a:buChar char="§"/>
            </a:pPr>
            <a:r>
              <a:rPr lang="en-US" dirty="0" smtClean="0"/>
              <a:t>Any Assessment Information Sheets for revised NOCTI  assessments will not be available until August</a:t>
            </a: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42253517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lumMod val="85000"/>
            </a:schemeClr>
          </a:solidFill>
        </p:spPr>
        <p:txBody>
          <a:bodyPr>
            <a:normAutofit/>
          </a:bodyPr>
          <a:lstStyle/>
          <a:p>
            <a:pPr algn="ctr"/>
            <a:r>
              <a:rPr lang="en-US" sz="4000" i="1" u="sng" dirty="0" smtClean="0">
                <a:latin typeface="Georgia" panose="02040502050405020303" pitchFamily="18" charset="0"/>
              </a:rPr>
              <a:t>NOCTI</a:t>
            </a:r>
            <a:r>
              <a:rPr lang="en-US" sz="4000" i="1" dirty="0" smtClean="0">
                <a:latin typeface="Georgia" panose="02040502050405020303" pitchFamily="18" charset="0"/>
              </a:rPr>
              <a:t> Test Revisions*</a:t>
            </a:r>
            <a:endParaRPr lang="en-US" sz="4000" i="1" dirty="0">
              <a:latin typeface="Georgia" panose="02040502050405020303" pitchFamily="18" charset="0"/>
            </a:endParaRPr>
          </a:p>
        </p:txBody>
      </p:sp>
      <p:sp>
        <p:nvSpPr>
          <p:cNvPr id="8" name="Content Placeholder 7"/>
          <p:cNvSpPr>
            <a:spLocks noGrp="1"/>
          </p:cNvSpPr>
          <p:nvPr>
            <p:ph idx="1"/>
          </p:nvPr>
        </p:nvSpPr>
        <p:spPr/>
        <p:txBody>
          <a:bodyPr/>
          <a:lstStyle/>
          <a:p>
            <a:pPr>
              <a:buFont typeface="Wingdings" panose="05000000000000000000" pitchFamily="2" charset="2"/>
              <a:buChar char="§"/>
            </a:pPr>
            <a:r>
              <a:rPr lang="en-US" sz="3200" b="1" dirty="0" smtClean="0"/>
              <a:t>If there are any NOCTI Test Revisions:</a:t>
            </a:r>
          </a:p>
          <a:p>
            <a:pPr lvl="1">
              <a:buFont typeface="Wingdings" panose="05000000000000000000" pitchFamily="2" charset="2"/>
              <a:buChar char="§"/>
            </a:pPr>
            <a:r>
              <a:rPr lang="en-US" sz="2800" dirty="0" smtClean="0"/>
              <a:t>Assessments can still be given to first semester completers</a:t>
            </a:r>
          </a:p>
          <a:p>
            <a:pPr lvl="1">
              <a:buFont typeface="Wingdings" panose="05000000000000000000" pitchFamily="2" charset="2"/>
              <a:buChar char="§"/>
            </a:pPr>
            <a:r>
              <a:rPr lang="en-US" sz="2800" dirty="0" smtClean="0"/>
              <a:t>New cut-scores will not be available until January 2018</a:t>
            </a:r>
          </a:p>
          <a:p>
            <a:pPr lvl="1">
              <a:buFont typeface="Wingdings" panose="05000000000000000000" pitchFamily="2" charset="2"/>
              <a:buChar char="§"/>
            </a:pPr>
            <a:r>
              <a:rPr lang="en-US" sz="2800" dirty="0" smtClean="0"/>
              <a:t>Test site coordinator will receive status alert from NOCTI Client Services Center that the new cut-score is available </a:t>
            </a:r>
          </a:p>
          <a:p>
            <a:pPr marL="0" indent="0">
              <a:buNone/>
            </a:pPr>
            <a:endParaRPr lang="en-US" dirty="0" smtClean="0">
              <a:latin typeface="Georgia" panose="02040502050405020303" pitchFamily="18" charset="0"/>
            </a:endParaRPr>
          </a:p>
          <a:p>
            <a:pPr>
              <a:buFont typeface="Wingdings" panose="05000000000000000000" pitchFamily="2" charset="2"/>
              <a:buChar char="§"/>
            </a:pPr>
            <a:endParaRPr lang="en-US" dirty="0">
              <a:latin typeface="Georgia" panose="02040502050405020303" pitchFamily="18" charset="0"/>
            </a:endParaRPr>
          </a:p>
        </p:txBody>
      </p:sp>
      <p:sp>
        <p:nvSpPr>
          <p:cNvPr id="5" name="Date Placeholder 4"/>
          <p:cNvSpPr>
            <a:spLocks noGrp="1"/>
          </p:cNvSpPr>
          <p:nvPr>
            <p:ph type="dt" sz="half" idx="2"/>
          </p:nvPr>
        </p:nvSpPr>
        <p:spPr/>
        <p:txBody>
          <a:bodyPr/>
          <a:lstStyle/>
          <a:p>
            <a:fld id="{33CB0378-FFD4-4CBB-858D-32EE1C82268A}" type="datetime1">
              <a:rPr lang="en-US" smtClean="0"/>
              <a:t>7/10/2017</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2478189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a:solidFill>
              <a:schemeClr val="bg1">
                <a:lumMod val="75000"/>
              </a:schemeClr>
            </a:solidFill>
          </a:ln>
        </p:spPr>
        <p:txBody>
          <a:bodyPr>
            <a:normAutofit fontScale="90000"/>
          </a:bodyPr>
          <a:lstStyle/>
          <a:p>
            <a:r>
              <a:rPr lang="en-US" i="1" dirty="0" smtClean="0">
                <a:latin typeface="Georgia" panose="02040502050405020303" pitchFamily="18" charset="0"/>
              </a:rPr>
              <a:t>Skill Connect Assessment Changes*</a:t>
            </a:r>
            <a:endParaRPr lang="en-US" i="1" dirty="0">
              <a:latin typeface="Georgia" panose="02040502050405020303"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smtClean="0"/>
              <a:t>Skill Connect Assessments undergoing rebranding of products this school year 2017-2018</a:t>
            </a:r>
          </a:p>
          <a:p>
            <a:pPr>
              <a:buFont typeface="Wingdings" panose="05000000000000000000" pitchFamily="2" charset="2"/>
              <a:buChar char="§"/>
            </a:pPr>
            <a:r>
              <a:rPr lang="en-US" sz="2400" dirty="0" smtClean="0"/>
              <a:t>You will notice changes on their website as the year progresses</a:t>
            </a:r>
          </a:p>
          <a:p>
            <a:pPr>
              <a:buFont typeface="Wingdings" panose="05000000000000000000" pitchFamily="2" charset="2"/>
              <a:buChar char="§"/>
            </a:pPr>
            <a:r>
              <a:rPr lang="en-US" sz="2400" dirty="0" smtClean="0"/>
              <a:t>Skill Connect Assessments will now be called:</a:t>
            </a:r>
          </a:p>
          <a:p>
            <a:pPr lvl="1">
              <a:buFont typeface="Wingdings" panose="05000000000000000000" pitchFamily="2" charset="2"/>
              <a:buChar char="§"/>
            </a:pPr>
            <a:r>
              <a:rPr lang="en-US" sz="2000" b="1" dirty="0" smtClean="0">
                <a:solidFill>
                  <a:srgbClr val="FF0000"/>
                </a:solidFill>
              </a:rPr>
              <a:t>SkillsUSA Career Essentials:  Assessments</a:t>
            </a:r>
          </a:p>
          <a:p>
            <a:pPr>
              <a:buFont typeface="Wingdings" panose="05000000000000000000" pitchFamily="2" charset="2"/>
              <a:buChar char="§"/>
            </a:pPr>
            <a:r>
              <a:rPr lang="en-US" sz="2400" dirty="0" smtClean="0"/>
              <a:t>The assessment content has not changed</a:t>
            </a:r>
          </a:p>
          <a:p>
            <a:pPr lvl="1">
              <a:buFont typeface="Wingdings" panose="05000000000000000000" pitchFamily="2" charset="2"/>
              <a:buChar char="§"/>
            </a:pPr>
            <a:r>
              <a:rPr lang="en-US" sz="2000" dirty="0" smtClean="0"/>
              <a:t>No changes to blueprint links or other links on Assessment Information Sheets</a:t>
            </a:r>
          </a:p>
          <a:p>
            <a:pPr lvl="1">
              <a:buFont typeface="Wingdings" panose="05000000000000000000" pitchFamily="2" charset="2"/>
              <a:buChar char="§"/>
            </a:pPr>
            <a:r>
              <a:rPr lang="en-US" sz="2000" dirty="0" smtClean="0"/>
              <a:t>No changes to the ordering process or accessing assessments</a:t>
            </a:r>
          </a:p>
          <a:p>
            <a:pPr>
              <a:buFont typeface="Wingdings" panose="05000000000000000000" pitchFamily="2" charset="2"/>
              <a:buChar char="§"/>
            </a:pPr>
            <a:r>
              <a:rPr lang="en-US" sz="2400" dirty="0" smtClean="0"/>
              <a:t>Site will be converted fully for FY19</a:t>
            </a:r>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4052350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FY17 EOPA Duplicated Test Data:  </a:t>
            </a:r>
            <a:r>
              <a:rPr lang="en-US" sz="4000" i="1" dirty="0" smtClean="0">
                <a:solidFill>
                  <a:srgbClr val="FF0000"/>
                </a:solidFill>
                <a:latin typeface="Georgia" panose="02040502050405020303" pitchFamily="18" charset="0"/>
              </a:rPr>
              <a:t>Unofficial*</a:t>
            </a:r>
            <a:endParaRPr lang="en-US" sz="4000" i="1" dirty="0">
              <a:solidFill>
                <a:srgbClr val="FF0000"/>
              </a:solidFill>
              <a:latin typeface="Georgia" panose="02040502050405020303" pitchFamily="18" charset="0"/>
            </a:endParaRPr>
          </a:p>
        </p:txBody>
      </p:sp>
      <p:sp>
        <p:nvSpPr>
          <p:cNvPr id="6" name="Content Placeholder 5"/>
          <p:cNvSpPr>
            <a:spLocks noGrp="1"/>
          </p:cNvSpPr>
          <p:nvPr>
            <p:ph sz="half" idx="1"/>
          </p:nvPr>
        </p:nvSpPr>
        <p:spPr>
          <a:xfrm>
            <a:off x="742949" y="1954924"/>
            <a:ext cx="4112829" cy="4130566"/>
          </a:xfrm>
        </p:spPr>
        <p:txBody>
          <a:bodyPr>
            <a:normAutofit lnSpcReduction="10000"/>
          </a:bodyPr>
          <a:lstStyle/>
          <a:p>
            <a:pPr>
              <a:buFont typeface="Wingdings" panose="05000000000000000000" pitchFamily="2" charset="2"/>
              <a:buChar char="§"/>
            </a:pPr>
            <a:r>
              <a:rPr lang="en-US" dirty="0" smtClean="0"/>
              <a:t>Number of exams given:  </a:t>
            </a:r>
          </a:p>
          <a:p>
            <a:pPr lvl="1">
              <a:buFont typeface="Wingdings" panose="05000000000000000000" pitchFamily="2" charset="2"/>
              <a:buChar char="§"/>
            </a:pPr>
            <a:r>
              <a:rPr lang="en-US" b="1" i="1" dirty="0" smtClean="0"/>
              <a:t>56,537</a:t>
            </a:r>
          </a:p>
          <a:p>
            <a:pPr>
              <a:buFont typeface="Wingdings" panose="05000000000000000000" pitchFamily="2" charset="2"/>
              <a:buChar char="§"/>
            </a:pPr>
            <a:r>
              <a:rPr lang="en-US" dirty="0" smtClean="0"/>
              <a:t>Number of exams passed:  </a:t>
            </a:r>
          </a:p>
          <a:p>
            <a:pPr lvl="1">
              <a:buFont typeface="Wingdings" panose="05000000000000000000" pitchFamily="2" charset="2"/>
              <a:buChar char="§"/>
            </a:pPr>
            <a:r>
              <a:rPr lang="en-US" b="1" i="1" dirty="0" smtClean="0"/>
              <a:t>35,503</a:t>
            </a:r>
          </a:p>
          <a:p>
            <a:pPr>
              <a:buFont typeface="Wingdings" panose="05000000000000000000" pitchFamily="2" charset="2"/>
              <a:buChar char="§"/>
            </a:pPr>
            <a:r>
              <a:rPr lang="en-US" dirty="0" smtClean="0"/>
              <a:t>Pass rate on exams given:</a:t>
            </a:r>
          </a:p>
          <a:p>
            <a:pPr lvl="1">
              <a:buFont typeface="Wingdings" panose="05000000000000000000" pitchFamily="2" charset="2"/>
              <a:buChar char="§"/>
            </a:pPr>
            <a:r>
              <a:rPr lang="en-US" b="1" i="1" dirty="0" smtClean="0"/>
              <a:t>62.79%  </a:t>
            </a:r>
            <a:endParaRPr lang="en-US" b="1" i="1" u="sng" dirty="0" smtClean="0"/>
          </a:p>
          <a:p>
            <a:pPr>
              <a:buFont typeface="Wingdings" panose="05000000000000000000" pitchFamily="2" charset="2"/>
              <a:buChar char="§"/>
            </a:pPr>
            <a:r>
              <a:rPr lang="en-US" b="1" i="1" u="sng" dirty="0" smtClean="0"/>
              <a:t>Official Unduplicated </a:t>
            </a:r>
            <a:r>
              <a:rPr lang="en-US" dirty="0" smtClean="0"/>
              <a:t>number/percentages reported on CAR Report</a:t>
            </a:r>
          </a:p>
        </p:txBody>
      </p:sp>
      <p:sp>
        <p:nvSpPr>
          <p:cNvPr id="4" name="Date Placeholder 3"/>
          <p:cNvSpPr>
            <a:spLocks noGrp="1"/>
          </p:cNvSpPr>
          <p:nvPr>
            <p:ph type="dt" sz="half" idx="10"/>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76041" y="2254469"/>
            <a:ext cx="3373821" cy="3389586"/>
          </a:xfrm>
          <a:ln w="57150">
            <a:solidFill>
              <a:srgbClr val="FF0066"/>
            </a:solidFill>
          </a:ln>
        </p:spPr>
      </p:pic>
    </p:spTree>
    <p:extLst>
      <p:ext uri="{BB962C8B-B14F-4D97-AF65-F5344CB8AC3E}">
        <p14:creationId xmlns:p14="http://schemas.microsoft.com/office/powerpoint/2010/main" val="4128851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pPr algn="ctr"/>
            <a:r>
              <a:rPr lang="en-US" i="1" dirty="0" smtClean="0">
                <a:latin typeface="Georgia" panose="02040502050405020303" pitchFamily="18" charset="0"/>
              </a:rPr>
              <a:t>FY2018 Vendor Price Increases*</a:t>
            </a:r>
            <a:endParaRPr lang="en-US" i="1" dirty="0">
              <a:latin typeface="Georgia" panose="02040502050405020303" pitchFamily="18" charset="0"/>
            </a:endParaRPr>
          </a:p>
        </p:txBody>
      </p:sp>
      <p:sp>
        <p:nvSpPr>
          <p:cNvPr id="3" name="Content Placeholder 2"/>
          <p:cNvSpPr>
            <a:spLocks noGrp="1"/>
          </p:cNvSpPr>
          <p:nvPr>
            <p:ph idx="1"/>
          </p:nvPr>
        </p:nvSpPr>
        <p:spPr>
          <a:xfrm>
            <a:off x="628650" y="1907628"/>
            <a:ext cx="7886700" cy="4269335"/>
          </a:xfrm>
        </p:spPr>
        <p:txBody>
          <a:bodyPr>
            <a:normAutofit fontScale="25000" lnSpcReduction="20000"/>
          </a:bodyPr>
          <a:lstStyle/>
          <a:p>
            <a:pPr>
              <a:buFont typeface="Wingdings" panose="05000000000000000000" pitchFamily="2" charset="2"/>
              <a:buChar char="§"/>
            </a:pPr>
            <a:r>
              <a:rPr lang="en-US" sz="9600" dirty="0" smtClean="0"/>
              <a:t>Precision Assessments</a:t>
            </a:r>
          </a:p>
          <a:p>
            <a:pPr lvl="1">
              <a:buFont typeface="Wingdings" panose="05000000000000000000" pitchFamily="2" charset="2"/>
              <a:buChar char="§"/>
            </a:pPr>
            <a:r>
              <a:rPr lang="en-US" sz="7200" dirty="0" smtClean="0"/>
              <a:t>$8.00</a:t>
            </a:r>
          </a:p>
          <a:p>
            <a:pPr>
              <a:buFont typeface="Wingdings" panose="05000000000000000000" pitchFamily="2" charset="2"/>
              <a:buChar char="§"/>
            </a:pPr>
            <a:r>
              <a:rPr lang="en-US" sz="9600" dirty="0" smtClean="0"/>
              <a:t>Skill Connect Assessments </a:t>
            </a:r>
          </a:p>
          <a:p>
            <a:pPr lvl="1">
              <a:buFont typeface="Wingdings" panose="05000000000000000000" pitchFamily="2" charset="2"/>
              <a:buChar char="§"/>
            </a:pPr>
            <a:r>
              <a:rPr lang="en-US" sz="7200" dirty="0" smtClean="0"/>
              <a:t>$22.00</a:t>
            </a:r>
          </a:p>
          <a:p>
            <a:pPr lvl="1">
              <a:buFont typeface="Wingdings" panose="05000000000000000000" pitchFamily="2" charset="2"/>
              <a:buChar char="§"/>
            </a:pPr>
            <a:r>
              <a:rPr lang="en-US" sz="7200" dirty="0" smtClean="0"/>
              <a:t>$12.00 discounted fee for SkillsUSA members</a:t>
            </a:r>
          </a:p>
          <a:p>
            <a:pPr>
              <a:buFont typeface="Wingdings" panose="05000000000000000000" pitchFamily="2" charset="2"/>
              <a:buChar char="§"/>
            </a:pPr>
            <a:r>
              <a:rPr lang="en-US" sz="9600" dirty="0" smtClean="0"/>
              <a:t>ASE Student Certification Exams</a:t>
            </a:r>
          </a:p>
          <a:p>
            <a:pPr lvl="1">
              <a:buFont typeface="Wingdings" panose="05000000000000000000" pitchFamily="2" charset="2"/>
              <a:buChar char="§"/>
            </a:pPr>
            <a:r>
              <a:rPr lang="en-US" sz="7200" dirty="0" smtClean="0"/>
              <a:t>$35.00</a:t>
            </a:r>
          </a:p>
          <a:p>
            <a:pPr>
              <a:buFont typeface="Wingdings" panose="05000000000000000000" pitchFamily="2" charset="2"/>
              <a:buChar char="§"/>
            </a:pPr>
            <a:r>
              <a:rPr lang="en-US" sz="9600" dirty="0" smtClean="0"/>
              <a:t>Certiport Exams</a:t>
            </a:r>
          </a:p>
          <a:p>
            <a:pPr lvl="1">
              <a:buFont typeface="Wingdings" panose="05000000000000000000" pitchFamily="2" charset="2"/>
              <a:buChar char="§"/>
            </a:pPr>
            <a:r>
              <a:rPr lang="en-US" sz="7200" dirty="0" smtClean="0"/>
              <a:t>All exams dispensed by Certiport to include:</a:t>
            </a:r>
          </a:p>
          <a:p>
            <a:pPr lvl="2">
              <a:buFont typeface="Wingdings" panose="05000000000000000000" pitchFamily="2" charset="2"/>
              <a:buChar char="§"/>
            </a:pPr>
            <a:r>
              <a:rPr lang="en-US" sz="7200" dirty="0" smtClean="0"/>
              <a:t>Adobe:  Flash, Illustrator, InDesign, Photoshop, Dreamweaver, Premiere Pro</a:t>
            </a:r>
          </a:p>
          <a:p>
            <a:pPr lvl="2">
              <a:buFont typeface="Wingdings" panose="05000000000000000000" pitchFamily="2" charset="2"/>
              <a:buChar char="§"/>
            </a:pPr>
            <a:r>
              <a:rPr lang="en-US" sz="7200" dirty="0" smtClean="0"/>
              <a:t>Autodesk:  CAD, Maya, Inventor, Revit</a:t>
            </a:r>
          </a:p>
          <a:p>
            <a:pPr lvl="2">
              <a:buFont typeface="Wingdings" panose="05000000000000000000" pitchFamily="2" charset="2"/>
              <a:buChar char="§"/>
            </a:pPr>
            <a:r>
              <a:rPr lang="en-US" sz="7200" dirty="0" smtClean="0"/>
              <a:t>QuickBooks</a:t>
            </a:r>
          </a:p>
          <a:p>
            <a:pPr>
              <a:buFont typeface="Wingdings" panose="05000000000000000000" pitchFamily="2" charset="2"/>
              <a:buChar char="§"/>
            </a:pPr>
            <a:r>
              <a:rPr lang="en-US" sz="6000" b="1" dirty="0" smtClean="0"/>
              <a:t>NOTE:  Other exam price increases as well; check Assessment Information Sheets</a:t>
            </a:r>
          </a:p>
          <a:p>
            <a:pPr marL="0" indent="0">
              <a:buNone/>
            </a:pPr>
            <a:r>
              <a:rPr lang="en-US" dirty="0" smtClean="0">
                <a:latin typeface="Georgia" panose="02040502050405020303" pitchFamily="18" charset="0"/>
              </a:rPr>
              <a:t/>
            </a:r>
            <a:br>
              <a:rPr lang="en-US" dirty="0" smtClean="0">
                <a:latin typeface="Georgia" panose="02040502050405020303" pitchFamily="18" charset="0"/>
              </a:rPr>
            </a:br>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1421540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447064"/>
          </a:xfrm>
          <a:solidFill>
            <a:schemeClr val="bg1">
              <a:lumMod val="85000"/>
            </a:schemeClr>
          </a:solidFill>
        </p:spPr>
        <p:txBody>
          <a:bodyPr>
            <a:normAutofit fontScale="90000"/>
          </a:bodyPr>
          <a:lstStyle/>
          <a:p>
            <a:pPr algn="ctr"/>
            <a:r>
              <a:rPr lang="en-US" altLang="en-US" i="1" dirty="0" smtClean="0">
                <a:latin typeface="Georgia" pitchFamily="18" charset="0"/>
              </a:rPr>
              <a:t>FY2018 </a:t>
            </a:r>
            <a:r>
              <a:rPr lang="en-US" altLang="en-US" i="1" dirty="0">
                <a:latin typeface="Georgia" pitchFamily="18" charset="0"/>
              </a:rPr>
              <a:t>Industry Certification </a:t>
            </a:r>
            <a:r>
              <a:rPr lang="en-US" altLang="en-US" i="1" dirty="0" smtClean="0">
                <a:latin typeface="Georgia" pitchFamily="18" charset="0"/>
              </a:rPr>
              <a:t>Grants*</a:t>
            </a:r>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
        <p:nvSpPr>
          <p:cNvPr id="3" name="Content Placeholder 2"/>
          <p:cNvSpPr>
            <a:spLocks noGrp="1"/>
          </p:cNvSpPr>
          <p:nvPr>
            <p:ph idx="1"/>
          </p:nvPr>
        </p:nvSpPr>
        <p:spPr>
          <a:xfrm>
            <a:off x="628650" y="2017986"/>
            <a:ext cx="7886700" cy="4101460"/>
          </a:xfrm>
        </p:spPr>
        <p:txBody>
          <a:bodyPr>
            <a:normAutofit/>
          </a:bodyPr>
          <a:lstStyle/>
          <a:p>
            <a:pPr>
              <a:buFont typeface="Wingdings" panose="05000000000000000000" pitchFamily="2" charset="2"/>
              <a:buChar char="§"/>
            </a:pPr>
            <a:r>
              <a:rPr lang="en-US" altLang="en-US" dirty="0" smtClean="0"/>
              <a:t>FY2018 Grant </a:t>
            </a:r>
            <a:r>
              <a:rPr lang="en-US" altLang="en-US" dirty="0"/>
              <a:t>Notifications </a:t>
            </a:r>
            <a:r>
              <a:rPr lang="en-US" altLang="en-US" dirty="0" smtClean="0"/>
              <a:t>have been emailed</a:t>
            </a:r>
          </a:p>
          <a:p>
            <a:pPr>
              <a:buFont typeface="Wingdings" panose="05000000000000000000" pitchFamily="2" charset="2"/>
              <a:buChar char="§"/>
            </a:pPr>
            <a:r>
              <a:rPr lang="en-US" altLang="en-US" dirty="0" smtClean="0"/>
              <a:t>Applications were approved by the State Board of Education (SBOE) in June </a:t>
            </a:r>
          </a:p>
          <a:p>
            <a:pPr>
              <a:buFont typeface="Wingdings" panose="05000000000000000000" pitchFamily="2" charset="2"/>
              <a:buChar char="§"/>
            </a:pPr>
            <a:r>
              <a:rPr lang="en-US" b="1" i="1" u="sng" dirty="0" smtClean="0"/>
              <a:t>89</a:t>
            </a:r>
            <a:r>
              <a:rPr lang="en-US" dirty="0" smtClean="0"/>
              <a:t> applications received</a:t>
            </a:r>
          </a:p>
          <a:p>
            <a:pPr>
              <a:buFont typeface="Wingdings" panose="05000000000000000000" pitchFamily="2" charset="2"/>
              <a:buChar char="§"/>
            </a:pPr>
            <a:r>
              <a:rPr lang="en-US" b="1" i="1" u="sng" dirty="0" smtClean="0"/>
              <a:t>80</a:t>
            </a:r>
            <a:r>
              <a:rPr lang="en-US" dirty="0" smtClean="0"/>
              <a:t> approved grants</a:t>
            </a:r>
          </a:p>
          <a:p>
            <a:pPr>
              <a:buFont typeface="Wingdings" panose="05000000000000000000" pitchFamily="2" charset="2"/>
              <a:buChar char="§"/>
            </a:pPr>
            <a:r>
              <a:rPr lang="en-US" dirty="0" smtClean="0"/>
              <a:t>If you did not receive notification regarding a submitted application; please see me</a:t>
            </a:r>
            <a:endParaRPr lang="en-US" dirty="0"/>
          </a:p>
        </p:txBody>
      </p:sp>
    </p:spTree>
    <p:extLst>
      <p:ext uri="{BB962C8B-B14F-4D97-AF65-F5344CB8AC3E}">
        <p14:creationId xmlns:p14="http://schemas.microsoft.com/office/powerpoint/2010/main" val="1585185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Industry Certification Status*</a:t>
            </a:r>
            <a:endParaRPr lang="en-US" sz="4000" i="1" dirty="0">
              <a:latin typeface="Georgia" panose="02040502050405020303" pitchFamily="18" charset="0"/>
            </a:endParaRPr>
          </a:p>
        </p:txBody>
      </p:sp>
      <p:sp>
        <p:nvSpPr>
          <p:cNvPr id="3" name="Content Placeholder 2"/>
          <p:cNvSpPr>
            <a:spLocks noGrp="1"/>
          </p:cNvSpPr>
          <p:nvPr>
            <p:ph idx="1"/>
          </p:nvPr>
        </p:nvSpPr>
        <p:spPr>
          <a:xfrm>
            <a:off x="628650" y="2017986"/>
            <a:ext cx="7886700" cy="4158976"/>
          </a:xfrm>
        </p:spPr>
        <p:txBody>
          <a:bodyPr>
            <a:normAutofit fontScale="77500" lnSpcReduction="20000"/>
          </a:bodyPr>
          <a:lstStyle/>
          <a:p>
            <a:pPr>
              <a:buFont typeface="Wingdings" panose="05000000000000000000" pitchFamily="2" charset="2"/>
              <a:buChar char="§"/>
            </a:pPr>
            <a:r>
              <a:rPr lang="en-US" sz="3600" dirty="0" smtClean="0"/>
              <a:t>Grant Notification email may show a different certification status:</a:t>
            </a:r>
          </a:p>
          <a:p>
            <a:pPr lvl="1">
              <a:buFont typeface="Wingdings" panose="05000000000000000000" pitchFamily="2" charset="2"/>
              <a:buChar char="§"/>
            </a:pPr>
            <a:r>
              <a:rPr lang="en-US" sz="3100" dirty="0" smtClean="0"/>
              <a:t>Initial Certification</a:t>
            </a:r>
          </a:p>
          <a:p>
            <a:pPr lvl="1">
              <a:buFont typeface="Wingdings" panose="05000000000000000000" pitchFamily="2" charset="2"/>
              <a:buChar char="§"/>
            </a:pPr>
            <a:r>
              <a:rPr lang="en-US" sz="3100" dirty="0" smtClean="0"/>
              <a:t>Re-certification</a:t>
            </a:r>
          </a:p>
          <a:p>
            <a:pPr>
              <a:buFont typeface="Wingdings" panose="05000000000000000000" pitchFamily="2" charset="2"/>
              <a:buChar char="§"/>
            </a:pPr>
            <a:endParaRPr lang="en-US" sz="3000" dirty="0" smtClean="0"/>
          </a:p>
          <a:p>
            <a:pPr>
              <a:buFont typeface="Wingdings" panose="05000000000000000000" pitchFamily="2" charset="2"/>
              <a:buChar char="§"/>
            </a:pPr>
            <a:r>
              <a:rPr lang="en-US" sz="3600" dirty="0" smtClean="0"/>
              <a:t>If grant status notification was different:</a:t>
            </a:r>
          </a:p>
          <a:p>
            <a:pPr lvl="1">
              <a:buFont typeface="Wingdings" panose="05000000000000000000" pitchFamily="2" charset="2"/>
              <a:buChar char="§"/>
            </a:pPr>
            <a:r>
              <a:rPr lang="en-US" sz="3100" dirty="0" smtClean="0"/>
              <a:t>GaDOE grant database showed a different status</a:t>
            </a:r>
          </a:p>
          <a:p>
            <a:pPr lvl="1">
              <a:buFont typeface="Wingdings" panose="05000000000000000000" pitchFamily="2" charset="2"/>
              <a:buChar char="§"/>
            </a:pPr>
            <a:r>
              <a:rPr lang="en-US" sz="3100" dirty="0" smtClean="0"/>
              <a:t>Certification status updates are obtained from certifying agencies</a:t>
            </a:r>
          </a:p>
          <a:p>
            <a:pPr lvl="1">
              <a:buFont typeface="Wingdings" panose="05000000000000000000" pitchFamily="2" charset="2"/>
              <a:buChar char="§"/>
            </a:pPr>
            <a:r>
              <a:rPr lang="en-US" sz="3100" dirty="0" smtClean="0"/>
              <a:t>State funding amounts are archived</a:t>
            </a:r>
          </a:p>
          <a:p>
            <a:pPr marL="457200" lvl="1" indent="0">
              <a:buNone/>
            </a:pPr>
            <a:endParaRPr lang="en-US" dirty="0"/>
          </a:p>
          <a:p>
            <a:pPr lvl="1">
              <a:buFont typeface="Wingdings" panose="05000000000000000000" pitchFamily="2" charset="2"/>
              <a:buChar char="§"/>
            </a:pPr>
            <a:endParaRPr lang="en-US" dirty="0" smtClean="0"/>
          </a:p>
          <a:p>
            <a:pPr marL="457200" lvl="1" indent="0">
              <a:buNone/>
            </a:pPr>
            <a:r>
              <a:rPr lang="en-US" dirty="0" smtClean="0"/>
              <a:t> </a:t>
            </a:r>
          </a:p>
          <a:p>
            <a:pPr>
              <a:buFont typeface="Wingdings" panose="05000000000000000000" pitchFamily="2" charset="2"/>
              <a:buChar char="§"/>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31774654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139485"/>
            <a:ext cx="6316630" cy="1686140"/>
          </a:xfrm>
          <a:solidFill>
            <a:schemeClr val="bg1">
              <a:lumMod val="85000"/>
            </a:schemeClr>
          </a:solidFill>
        </p:spPr>
        <p:txBody>
          <a:bodyPr>
            <a:normAutofit/>
          </a:bodyPr>
          <a:lstStyle/>
          <a:p>
            <a:pPr algn="ctr"/>
            <a:r>
              <a:rPr lang="en-US" altLang="en-US" sz="3600" i="1" dirty="0" smtClean="0">
                <a:latin typeface="Georgia" pitchFamily="18" charset="0"/>
              </a:rPr>
              <a:t>FY2018 </a:t>
            </a:r>
            <a:r>
              <a:rPr lang="en-US" altLang="en-US" sz="3600" i="1" dirty="0">
                <a:latin typeface="Georgia" pitchFamily="18" charset="0"/>
              </a:rPr>
              <a:t>Industry </a:t>
            </a:r>
            <a:r>
              <a:rPr lang="en-US" altLang="en-US" sz="3600" i="1" dirty="0" smtClean="0">
                <a:latin typeface="Georgia" pitchFamily="18" charset="0"/>
              </a:rPr>
              <a:t>Certification Completion Process*</a:t>
            </a: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altLang="en-US" sz="3200" u="sng" dirty="0"/>
              <a:t>Please be reminded that:</a:t>
            </a:r>
          </a:p>
          <a:p>
            <a:pPr lvl="1">
              <a:buFont typeface="Wingdings" panose="05000000000000000000" pitchFamily="2" charset="2"/>
              <a:buChar char="§"/>
            </a:pPr>
            <a:r>
              <a:rPr lang="en-US" altLang="en-US" b="1" u="sng" dirty="0">
                <a:solidFill>
                  <a:srgbClr val="FF0000"/>
                </a:solidFill>
              </a:rPr>
              <a:t>Grant Timeline:  July 1, </a:t>
            </a:r>
            <a:r>
              <a:rPr lang="en-US" altLang="en-US" b="1" u="sng" dirty="0" smtClean="0">
                <a:solidFill>
                  <a:srgbClr val="FF0000"/>
                </a:solidFill>
              </a:rPr>
              <a:t>2017- </a:t>
            </a:r>
            <a:r>
              <a:rPr lang="en-US" altLang="en-US" b="1" u="sng" dirty="0">
                <a:solidFill>
                  <a:srgbClr val="FF0000"/>
                </a:solidFill>
              </a:rPr>
              <a:t>June 30, </a:t>
            </a:r>
            <a:r>
              <a:rPr lang="en-US" altLang="en-US" b="1" u="sng" dirty="0" smtClean="0">
                <a:solidFill>
                  <a:srgbClr val="FF0000"/>
                </a:solidFill>
              </a:rPr>
              <a:t>2018 </a:t>
            </a:r>
            <a:endParaRPr lang="en-US" altLang="en-US" b="1" u="sng" dirty="0">
              <a:solidFill>
                <a:srgbClr val="FF0000"/>
              </a:solidFill>
            </a:endParaRPr>
          </a:p>
          <a:p>
            <a:pPr lvl="1">
              <a:buFont typeface="Wingdings" panose="05000000000000000000" pitchFamily="2" charset="2"/>
              <a:buChar char="§"/>
            </a:pPr>
            <a:r>
              <a:rPr lang="en-US" altLang="en-US" b="1" u="sng" dirty="0"/>
              <a:t>Program must be certified within fiscal year of grant award</a:t>
            </a:r>
          </a:p>
          <a:p>
            <a:pPr>
              <a:buFont typeface="Wingdings" panose="05000000000000000000" pitchFamily="2" charset="2"/>
              <a:buChar char="§"/>
            </a:pPr>
            <a:r>
              <a:rPr lang="en-US" altLang="en-US" dirty="0"/>
              <a:t>CTAE Administrator must work with instructors to ensure completion of </a:t>
            </a:r>
            <a:r>
              <a:rPr lang="en-US" altLang="en-US" dirty="0" smtClean="0"/>
              <a:t>process</a:t>
            </a:r>
          </a:p>
          <a:p>
            <a:pPr>
              <a:buFont typeface="Wingdings" panose="05000000000000000000" pitchFamily="2" charset="2"/>
              <a:buChar char="§"/>
            </a:pPr>
            <a:r>
              <a:rPr lang="en-US" dirty="0" smtClean="0"/>
              <a:t>All instructors in approved programs must attend an industry certification workshop</a:t>
            </a:r>
          </a:p>
          <a:p>
            <a:pPr>
              <a:buFont typeface="Wingdings" panose="05000000000000000000" pitchFamily="2" charset="2"/>
              <a:buChar char="§"/>
            </a:pPr>
            <a:r>
              <a:rPr lang="en-US" dirty="0" smtClean="0"/>
              <a:t>Check the CTAE Resource Network website for workshop dates &amp; registration information</a:t>
            </a: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380063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pPr algn="ctr"/>
            <a:r>
              <a:rPr lang="en-US" i="1" dirty="0" smtClean="0">
                <a:latin typeface="Georgia" pitchFamily="18" charset="0"/>
              </a:rPr>
              <a:t>FY17 </a:t>
            </a:r>
            <a:r>
              <a:rPr lang="en-US" i="1" dirty="0">
                <a:latin typeface="Georgia" pitchFamily="18" charset="0"/>
              </a:rPr>
              <a:t>EOPA </a:t>
            </a:r>
            <a:r>
              <a:rPr lang="en-US" i="1" dirty="0" smtClean="0">
                <a:latin typeface="Georgia" pitchFamily="18" charset="0"/>
              </a:rPr>
              <a:t>Data* </a:t>
            </a:r>
            <a:endParaRPr lang="en-US" dirty="0">
              <a:latin typeface="Georgia" panose="02040502050405020303" pitchFamily="18" charset="0"/>
            </a:endParaRPr>
          </a:p>
        </p:txBody>
      </p:sp>
      <p:sp>
        <p:nvSpPr>
          <p:cNvPr id="3" name="Content Placeholder 2"/>
          <p:cNvSpPr>
            <a:spLocks noGrp="1"/>
          </p:cNvSpPr>
          <p:nvPr>
            <p:ph idx="1"/>
          </p:nvPr>
        </p:nvSpPr>
        <p:spPr>
          <a:xfrm>
            <a:off x="628650" y="1825625"/>
            <a:ext cx="7886700" cy="4259865"/>
          </a:xfrm>
        </p:spPr>
        <p:txBody>
          <a:bodyPr>
            <a:normAutofit lnSpcReduction="10000"/>
          </a:bodyPr>
          <a:lstStyle/>
          <a:p>
            <a:pPr>
              <a:buFont typeface="Wingdings" panose="05000000000000000000" pitchFamily="2" charset="2"/>
              <a:buChar char="§"/>
            </a:pPr>
            <a:r>
              <a:rPr lang="en-US" dirty="0" smtClean="0"/>
              <a:t>FY2017 EOPA Data will be made available on the EOPA Data Portal </a:t>
            </a:r>
          </a:p>
          <a:p>
            <a:pPr>
              <a:buFont typeface="Wingdings" panose="05000000000000000000" pitchFamily="2" charset="2"/>
              <a:buChar char="§"/>
            </a:pPr>
            <a:r>
              <a:rPr lang="en-US" dirty="0" smtClean="0"/>
              <a:t>Located on the Georgia Department of Education (GaDOE) Portal</a:t>
            </a:r>
          </a:p>
          <a:p>
            <a:pPr>
              <a:buFont typeface="Wingdings" panose="05000000000000000000" pitchFamily="2" charset="2"/>
              <a:buChar char="§"/>
            </a:pPr>
            <a:r>
              <a:rPr lang="en-US" dirty="0" smtClean="0"/>
              <a:t>Under CTAE Reporting</a:t>
            </a:r>
          </a:p>
          <a:p>
            <a:pPr lvl="1">
              <a:buFont typeface="Wingdings" panose="05000000000000000000" pitchFamily="2" charset="2"/>
              <a:buChar char="§"/>
            </a:pPr>
            <a:r>
              <a:rPr lang="en-US" dirty="0" smtClean="0"/>
              <a:t>EOPA Reports</a:t>
            </a:r>
          </a:p>
          <a:p>
            <a:pPr>
              <a:buFont typeface="Wingdings" panose="05000000000000000000" pitchFamily="2" charset="2"/>
              <a:buChar char="§"/>
            </a:pPr>
            <a:r>
              <a:rPr lang="en-US" dirty="0" smtClean="0"/>
              <a:t>Reminder:  EOPA Data is currently available in this portal for:</a:t>
            </a:r>
          </a:p>
          <a:p>
            <a:pPr lvl="1">
              <a:buFont typeface="Wingdings" panose="05000000000000000000" pitchFamily="2" charset="2"/>
              <a:buChar char="§"/>
            </a:pPr>
            <a:r>
              <a:rPr lang="en-US" dirty="0" smtClean="0"/>
              <a:t>FY2013-FY2016</a:t>
            </a:r>
          </a:p>
          <a:p>
            <a:pPr lvl="1">
              <a:buFont typeface="Wingdings" panose="05000000000000000000" pitchFamily="2" charset="2"/>
              <a:buChar char="§"/>
            </a:pPr>
            <a:r>
              <a:rPr lang="en-US" dirty="0" smtClean="0"/>
              <a:t>Must be provisioned to have access to the portal</a:t>
            </a: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2822747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lumMod val="85000"/>
            </a:schemeClr>
          </a:solidFill>
        </p:spPr>
        <p:txBody>
          <a:bodyPr>
            <a:normAutofit/>
          </a:bodyPr>
          <a:lstStyle/>
          <a:p>
            <a:r>
              <a:rPr lang="en-US" sz="4000" i="1" dirty="0" smtClean="0">
                <a:latin typeface="Georgia" panose="02040502050405020303" pitchFamily="18" charset="0"/>
              </a:rPr>
              <a:t>EOPA Historical Data</a:t>
            </a:r>
            <a:endParaRPr lang="en-US" sz="4000" i="1" dirty="0">
              <a:latin typeface="Georgia" panose="02040502050405020303" pitchFamily="18" charset="0"/>
            </a:endParaRPr>
          </a:p>
        </p:txBody>
      </p:sp>
      <p:sp>
        <p:nvSpPr>
          <p:cNvPr id="8" name="Content Placeholder 7"/>
          <p:cNvSpPr>
            <a:spLocks noGrp="1"/>
          </p:cNvSpPr>
          <p:nvPr>
            <p:ph idx="1"/>
          </p:nvPr>
        </p:nvSpPr>
        <p:spPr/>
        <p:txBody>
          <a:bodyPr/>
          <a:lstStyle/>
          <a:p>
            <a:pPr>
              <a:buFont typeface="Wingdings" panose="05000000000000000000" pitchFamily="2" charset="2"/>
              <a:buChar char="§"/>
            </a:pPr>
            <a:r>
              <a:rPr lang="en-US" dirty="0" smtClean="0">
                <a:latin typeface="Georgia" panose="02040502050405020303" pitchFamily="18" charset="0"/>
              </a:rPr>
              <a:t>Historical data on Core Indicator 2S1 – Technical Skill Attainment can be found at the following link, along with performance data on other Core Indicators:</a:t>
            </a:r>
          </a:p>
          <a:p>
            <a:pPr>
              <a:buFont typeface="Wingdings" panose="05000000000000000000" pitchFamily="2" charset="2"/>
              <a:buChar char="§"/>
            </a:pPr>
            <a:r>
              <a:rPr lang="en-US" dirty="0">
                <a:latin typeface="Georgia" panose="02040502050405020303" pitchFamily="18" charset="0"/>
                <a:hlinkClick r:id="rId3"/>
              </a:rPr>
              <a:t>http://</a:t>
            </a:r>
            <a:r>
              <a:rPr lang="en-US" dirty="0" smtClean="0">
                <a:latin typeface="Georgia" panose="02040502050405020303" pitchFamily="18" charset="0"/>
                <a:hlinkClick r:id="rId3"/>
              </a:rPr>
              <a:t>archives.gadoe.org/ReportingFW.aspx?PageReq=211&amp;PID=61&amp;PTID=67&amp;CTID=217&amp;SchoolId=ALL&amp;T=0</a:t>
            </a:r>
            <a:endParaRPr lang="en-US" dirty="0" smtClean="0">
              <a:latin typeface="Georgia" panose="02040502050405020303" pitchFamily="18" charset="0"/>
            </a:endParaRPr>
          </a:p>
          <a:p>
            <a:pPr marL="0" indent="0">
              <a:buNone/>
            </a:pPr>
            <a:endParaRPr lang="en-US" dirty="0" smtClean="0">
              <a:latin typeface="Georgia" panose="02040502050405020303" pitchFamily="18" charset="0"/>
            </a:endParaRPr>
          </a:p>
          <a:p>
            <a:pPr>
              <a:buFont typeface="Wingdings" panose="05000000000000000000" pitchFamily="2" charset="2"/>
              <a:buChar char="§"/>
            </a:pPr>
            <a:endParaRPr lang="en-US" dirty="0" smtClean="0">
              <a:latin typeface="Georgia" panose="02040502050405020303" pitchFamily="18" charset="0"/>
            </a:endParaRPr>
          </a:p>
          <a:p>
            <a:pPr lvl="1">
              <a:buFont typeface="Wingdings" panose="05000000000000000000" pitchFamily="2" charset="2"/>
              <a:buChar char="§"/>
            </a:pPr>
            <a:endParaRPr lang="en-US" dirty="0" smtClean="0">
              <a:latin typeface="Georgia" panose="02040502050405020303" pitchFamily="18" charset="0"/>
            </a:endParaRPr>
          </a:p>
        </p:txBody>
      </p:sp>
      <p:sp>
        <p:nvSpPr>
          <p:cNvPr id="5" name="Date Placeholder 4"/>
          <p:cNvSpPr>
            <a:spLocks noGrp="1"/>
          </p:cNvSpPr>
          <p:nvPr>
            <p:ph type="dt" sz="half" idx="2"/>
          </p:nvPr>
        </p:nvSpPr>
        <p:spPr/>
        <p:txBody>
          <a:bodyPr/>
          <a:lstStyle/>
          <a:p>
            <a:fld id="{33CB0378-FFD4-4CBB-858D-32EE1C82268A}" type="datetime1">
              <a:rPr lang="en-US" smtClean="0"/>
              <a:t>7/10/2017</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046653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0482"/>
            <a:ext cx="6316630" cy="1475756"/>
          </a:xfrm>
          <a:solidFill>
            <a:schemeClr val="bg1">
              <a:lumMod val="85000"/>
            </a:schemeClr>
          </a:solidFill>
        </p:spPr>
        <p:txBody>
          <a:bodyPr>
            <a:normAutofit fontScale="90000"/>
          </a:bodyPr>
          <a:lstStyle/>
          <a:p>
            <a:pPr algn="ctr"/>
            <a:r>
              <a:rPr lang="en-US" sz="3600" i="1" dirty="0" smtClean="0">
                <a:latin typeface="Georgia" panose="02040502050405020303" pitchFamily="18" charset="0"/>
              </a:rPr>
              <a:t>FY2017 EOPA District Summary &amp; Sign Off Reports*</a:t>
            </a:r>
            <a:endParaRPr lang="en-US" sz="3600" i="1"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400" dirty="0" smtClean="0"/>
              <a:t>Should have reviewed/verified reports before they were submitted by the superintendent</a:t>
            </a:r>
          </a:p>
          <a:p>
            <a:pPr>
              <a:buFont typeface="Wingdings" panose="05000000000000000000" pitchFamily="2" charset="2"/>
              <a:buChar char="§"/>
            </a:pPr>
            <a:r>
              <a:rPr lang="en-US" sz="2400" dirty="0" smtClean="0"/>
              <a:t>Print a copy of the EOPA District Summary &amp; Sign Off Report </a:t>
            </a:r>
          </a:p>
          <a:p>
            <a:pPr lvl="1">
              <a:buFont typeface="Wingdings" panose="05000000000000000000" pitchFamily="2" charset="2"/>
              <a:buChar char="§"/>
            </a:pPr>
            <a:r>
              <a:rPr lang="en-US" sz="2000" dirty="0" smtClean="0">
                <a:solidFill>
                  <a:srgbClr val="FF0000"/>
                </a:solidFill>
              </a:rPr>
              <a:t>keep in a safe, secure location  </a:t>
            </a:r>
          </a:p>
          <a:p>
            <a:pPr>
              <a:buFont typeface="Wingdings" panose="05000000000000000000" pitchFamily="2" charset="2"/>
              <a:buChar char="§"/>
            </a:pPr>
            <a:r>
              <a:rPr lang="en-US" sz="2400" dirty="0" smtClean="0"/>
              <a:t>Reports are still on the EOPA Portal</a:t>
            </a:r>
          </a:p>
          <a:p>
            <a:pPr lvl="1">
              <a:buFont typeface="Wingdings" panose="05000000000000000000" pitchFamily="2" charset="2"/>
              <a:buChar char="§"/>
            </a:pPr>
            <a:r>
              <a:rPr lang="en-US" sz="2000" dirty="0" smtClean="0">
                <a:solidFill>
                  <a:srgbClr val="FF0000"/>
                </a:solidFill>
              </a:rPr>
              <a:t>If report has not been printed, please print report as soon as possible when back at your school location</a:t>
            </a:r>
          </a:p>
          <a:p>
            <a:pPr>
              <a:buFont typeface="Wingdings" panose="05000000000000000000" pitchFamily="2" charset="2"/>
              <a:buChar char="§"/>
            </a:pPr>
            <a:r>
              <a:rPr lang="en-US" sz="2400" dirty="0" smtClean="0"/>
              <a:t>Unable to send copies of the district’s EOPA data via email </a:t>
            </a:r>
          </a:p>
          <a:p>
            <a:pPr>
              <a:buFont typeface="Wingdings" panose="05000000000000000000" pitchFamily="2" charset="2"/>
              <a:buChar char="§"/>
            </a:pPr>
            <a:r>
              <a:rPr lang="en-US" sz="2400" dirty="0" smtClean="0"/>
              <a:t>All new CTAE Administrators:</a:t>
            </a:r>
          </a:p>
          <a:p>
            <a:pPr lvl="1">
              <a:buFont typeface="Wingdings" panose="05000000000000000000" pitchFamily="2" charset="2"/>
              <a:buChar char="§"/>
            </a:pPr>
            <a:r>
              <a:rPr lang="en-US" sz="2000" dirty="0" smtClean="0">
                <a:solidFill>
                  <a:srgbClr val="FF0000"/>
                </a:solidFill>
              </a:rPr>
              <a:t>Should request that your local Security Officer provision you to have access (read only) to the EOPA Portal</a:t>
            </a:r>
          </a:p>
          <a:p>
            <a:pPr lvl="1">
              <a:buFont typeface="Wingdings" panose="05000000000000000000" pitchFamily="2" charset="2"/>
              <a:buChar char="§"/>
            </a:pPr>
            <a:r>
              <a:rPr lang="en-US" sz="2000" dirty="0" smtClean="0">
                <a:solidFill>
                  <a:srgbClr val="FF0000"/>
                </a:solidFill>
              </a:rPr>
              <a:t>Print a copy of the EOPA District Summary &amp; Sign Off Report</a:t>
            </a:r>
            <a:endParaRPr lang="en-US" sz="2000" dirty="0">
              <a:solidFill>
                <a:srgbClr val="FF0000"/>
              </a:solidFill>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641941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fontScale="90000"/>
          </a:bodyPr>
          <a:lstStyle/>
          <a:p>
            <a:pPr algn="ctr"/>
            <a:r>
              <a:rPr lang="en-US" sz="3600" i="1" dirty="0" smtClean="0">
                <a:latin typeface="Georgia" panose="02040502050405020303" pitchFamily="18" charset="0"/>
              </a:rPr>
              <a:t>FY18 EOPA Data Submission:  Reminders from Data Collections* </a:t>
            </a:r>
            <a:endParaRPr lang="en-US" sz="3600" i="1" dirty="0">
              <a:latin typeface="Georgia" panose="02040502050405020303" pitchFamily="18" charset="0"/>
            </a:endParaRPr>
          </a:p>
        </p:txBody>
      </p:sp>
      <p:sp>
        <p:nvSpPr>
          <p:cNvPr id="3" name="Content Placeholder 2"/>
          <p:cNvSpPr>
            <a:spLocks noGrp="1"/>
          </p:cNvSpPr>
          <p:nvPr>
            <p:ph idx="1"/>
          </p:nvPr>
        </p:nvSpPr>
        <p:spPr>
          <a:xfrm>
            <a:off x="628650" y="1813035"/>
            <a:ext cx="7886700" cy="4363928"/>
          </a:xfrm>
        </p:spPr>
        <p:txBody>
          <a:bodyPr>
            <a:normAutofit/>
          </a:bodyPr>
          <a:lstStyle/>
          <a:p>
            <a:pPr>
              <a:buFont typeface="Wingdings" panose="05000000000000000000" pitchFamily="2" charset="2"/>
              <a:buChar char="§"/>
            </a:pPr>
            <a:r>
              <a:rPr lang="en-US" sz="2400" dirty="0" smtClean="0"/>
              <a:t>Keep in mind the EOPA Eligibility Report is a </a:t>
            </a:r>
            <a:r>
              <a:rPr lang="en-US" sz="2400" b="1" dirty="0" smtClean="0"/>
              <a:t>“tool” </a:t>
            </a:r>
            <a:r>
              <a:rPr lang="en-US" sz="2400" dirty="0" smtClean="0"/>
              <a:t>districts can use to compare data</a:t>
            </a:r>
          </a:p>
          <a:p>
            <a:pPr>
              <a:buFont typeface="Wingdings" panose="05000000000000000000" pitchFamily="2" charset="2"/>
              <a:buChar char="§"/>
            </a:pPr>
            <a:r>
              <a:rPr lang="en-US" sz="2400" dirty="0" smtClean="0"/>
              <a:t>Students will be listed on the pre-populated list at the school with the most recent enrollment </a:t>
            </a:r>
          </a:p>
          <a:p>
            <a:pPr>
              <a:buFont typeface="Wingdings" panose="05000000000000000000" pitchFamily="2" charset="2"/>
              <a:buChar char="§"/>
            </a:pPr>
            <a:r>
              <a:rPr lang="en-US" sz="2400" dirty="0" smtClean="0"/>
              <a:t>Questions regarding the CCRPI should be directed to the GaDOE Accountability Department</a:t>
            </a:r>
          </a:p>
          <a:p>
            <a:pPr>
              <a:buFont typeface="Wingdings" panose="05000000000000000000" pitchFamily="2" charset="2"/>
              <a:buChar char="§"/>
            </a:pPr>
            <a:r>
              <a:rPr lang="en-US" sz="2400" dirty="0" smtClean="0"/>
              <a:t>Looking at the feasibility of adding functionalities that would allow:</a:t>
            </a:r>
          </a:p>
          <a:p>
            <a:pPr lvl="1">
              <a:buFont typeface="Wingdings" panose="05000000000000000000" pitchFamily="2" charset="2"/>
              <a:buChar char="§"/>
            </a:pPr>
            <a:r>
              <a:rPr lang="en-US" dirty="0" smtClean="0"/>
              <a:t>districts to run an on-line validation after making online changes</a:t>
            </a:r>
          </a:p>
          <a:p>
            <a:pPr lvl="1">
              <a:buFont typeface="Wingdings" panose="05000000000000000000" pitchFamily="2" charset="2"/>
              <a:buChar char="§"/>
            </a:pPr>
            <a:r>
              <a:rPr lang="en-US" dirty="0" smtClean="0"/>
              <a:t>districts to delete uploaded data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1702227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pPr algn="ctr"/>
            <a:r>
              <a:rPr lang="en-US" sz="4000" i="1" dirty="0" smtClean="0">
                <a:latin typeface="Georgia" panose="02040502050405020303" pitchFamily="18" charset="0"/>
              </a:rPr>
              <a:t>FY2018  EOPA Eligible Students*</a:t>
            </a:r>
            <a:endParaRPr lang="en-US" sz="4000" i="1" dirty="0">
              <a:latin typeface="Georgia" panose="02040502050405020303" pitchFamily="18" charset="0"/>
            </a:endParaRPr>
          </a:p>
        </p:txBody>
      </p:sp>
      <p:sp>
        <p:nvSpPr>
          <p:cNvPr id="6" name="Content Placeholder 5"/>
          <p:cNvSpPr>
            <a:spLocks noGrp="1"/>
          </p:cNvSpPr>
          <p:nvPr>
            <p:ph sz="half" idx="1"/>
          </p:nvPr>
        </p:nvSpPr>
        <p:spPr>
          <a:xfrm>
            <a:off x="628650" y="1825625"/>
            <a:ext cx="4416316" cy="4351338"/>
          </a:xfrm>
        </p:spPr>
        <p:txBody>
          <a:bodyPr>
            <a:normAutofit/>
          </a:bodyPr>
          <a:lstStyle/>
          <a:p>
            <a:pPr>
              <a:buFont typeface="Wingdings" panose="05000000000000000000" pitchFamily="2" charset="2"/>
              <a:buChar char="§"/>
            </a:pPr>
            <a:r>
              <a:rPr lang="en-US" sz="3600" dirty="0" smtClean="0"/>
              <a:t>Successfully </a:t>
            </a:r>
            <a:r>
              <a:rPr lang="en-US" sz="3600" dirty="0"/>
              <a:t>completed </a:t>
            </a:r>
            <a:r>
              <a:rPr lang="en-US" sz="3600" b="1" u="sng" dirty="0">
                <a:solidFill>
                  <a:srgbClr val="FF0000"/>
                </a:solidFill>
              </a:rPr>
              <a:t>the three designated courses</a:t>
            </a:r>
            <a:r>
              <a:rPr lang="en-US" sz="3600" dirty="0"/>
              <a:t> in the </a:t>
            </a:r>
            <a:r>
              <a:rPr lang="en-US" sz="3600" b="1" u="sng" dirty="0">
                <a:solidFill>
                  <a:srgbClr val="FF0000"/>
                </a:solidFill>
              </a:rPr>
              <a:t>Cluster </a:t>
            </a:r>
            <a:r>
              <a:rPr lang="en-US" sz="3600" b="1" u="sng" dirty="0" smtClean="0">
                <a:solidFill>
                  <a:srgbClr val="FF0000"/>
                </a:solidFill>
              </a:rPr>
              <a:t>Pathways only</a:t>
            </a:r>
            <a:endParaRPr lang="en-US" sz="3600" b="1" u="sng" dirty="0">
              <a:solidFill>
                <a:srgbClr val="FF0000"/>
              </a:solidFill>
            </a:endParaRPr>
          </a:p>
          <a:p>
            <a:pPr>
              <a:buFont typeface="Wingdings" panose="05000000000000000000" pitchFamily="2" charset="2"/>
              <a:buChar char="§"/>
            </a:pPr>
            <a:r>
              <a:rPr lang="en-US" sz="3600" dirty="0" smtClean="0"/>
              <a:t>No Concentration  Courses included</a:t>
            </a:r>
            <a:endParaRPr lang="en-US" sz="3600" b="1" u="sng" dirty="0" smtClean="0">
              <a:solidFill>
                <a:srgbClr val="FF0000"/>
              </a:solidFill>
            </a:endParaRPr>
          </a:p>
        </p:txBody>
      </p:sp>
      <p:sp>
        <p:nvSpPr>
          <p:cNvPr id="4" name="Date Placeholder 3"/>
          <p:cNvSpPr>
            <a:spLocks noGrp="1"/>
          </p:cNvSpPr>
          <p:nvPr>
            <p:ph type="dt" sz="half" idx="10"/>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pic>
        <p:nvPicPr>
          <p:cNvPr id="1028" name="Picture 4" descr="C:\Users\Mamie.Hanson\Pictures\high_school_students[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201920" y="2133600"/>
            <a:ext cx="3556000" cy="3373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685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pPr algn="ctr"/>
            <a:r>
              <a:rPr lang="en-US" i="1" dirty="0" smtClean="0">
                <a:latin typeface="Georgia" panose="02040502050405020303" pitchFamily="18" charset="0"/>
              </a:rPr>
              <a:t>EOPA Test Security Compliance*</a:t>
            </a:r>
            <a:endParaRPr lang="en-US" i="1" dirty="0">
              <a:latin typeface="Georgia" panose="02040502050405020303"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Acts which constitute testing violations can be found in the EOPA State Guidance Document</a:t>
            </a:r>
          </a:p>
          <a:p>
            <a:pPr lvl="1">
              <a:buFont typeface="Wingdings" panose="05000000000000000000" pitchFamily="2" charset="2"/>
              <a:buChar char="§"/>
            </a:pPr>
            <a:r>
              <a:rPr lang="en-US" dirty="0" smtClean="0"/>
              <a:t>Also included in this presentation</a:t>
            </a:r>
          </a:p>
          <a:p>
            <a:pPr>
              <a:buFont typeface="Wingdings" panose="05000000000000000000" pitchFamily="2" charset="2"/>
              <a:buChar char="§"/>
            </a:pPr>
            <a:r>
              <a:rPr lang="en-US" dirty="0" smtClean="0"/>
              <a:t>Please review the EOPA State Guidance Document carefully:</a:t>
            </a:r>
          </a:p>
          <a:p>
            <a:pPr lvl="1">
              <a:buFont typeface="Wingdings" panose="05000000000000000000" pitchFamily="2" charset="2"/>
              <a:buChar char="§"/>
            </a:pPr>
            <a:r>
              <a:rPr lang="en-US" dirty="0">
                <a:hlinkClick r:id="rId3"/>
              </a:rPr>
              <a:t>http://</a:t>
            </a:r>
            <a:r>
              <a:rPr lang="en-US" dirty="0" smtClean="0">
                <a:hlinkClick r:id="rId3"/>
              </a:rPr>
              <a:t>www.gadoe.org/Curriculum-Instruction-and-Assessment/CTAE/Pages/CTAE-Georgia-Assessments.aspx</a:t>
            </a:r>
            <a:endParaRPr lang="en-US" dirty="0" smtClean="0"/>
          </a:p>
          <a:p>
            <a:pPr>
              <a:buFont typeface="Wingdings" panose="05000000000000000000" pitchFamily="2" charset="2"/>
              <a:buChar char="§"/>
            </a:pPr>
            <a:r>
              <a:rPr lang="en-US" dirty="0" smtClean="0"/>
              <a:t>Will be reviewed with new CTAE Administrators in the fall</a:t>
            </a:r>
          </a:p>
          <a:p>
            <a:pPr lvl="1">
              <a:buFont typeface="Wingdings" panose="05000000000000000000" pitchFamily="2" charset="2"/>
              <a:buChar char="§"/>
            </a:pPr>
            <a:endParaRPr lang="en-US" dirty="0">
              <a:latin typeface="Georgia" panose="02040502050405020303" pitchFamily="18" charset="0"/>
            </a:endParaRPr>
          </a:p>
          <a:p>
            <a:pPr lvl="1">
              <a:buFont typeface="Wingdings" panose="05000000000000000000" pitchFamily="2" charset="2"/>
              <a:buChar char="§"/>
            </a:pPr>
            <a:endParaRPr lang="en-US" dirty="0" smtClean="0">
              <a:latin typeface="Georgia" panose="02040502050405020303" pitchFamily="18" charset="0"/>
            </a:endParaRPr>
          </a:p>
          <a:p>
            <a:pPr lvl="1">
              <a:buFont typeface="Wingdings" panose="05000000000000000000" pitchFamily="2" charset="2"/>
              <a:buChar char="§"/>
            </a:pPr>
            <a:endParaRPr lang="en-US" dirty="0">
              <a:latin typeface="Georgia" panose="02040502050405020303" pitchFamily="18" charset="0"/>
            </a:endParaRPr>
          </a:p>
        </p:txBody>
      </p:sp>
      <p:sp>
        <p:nvSpPr>
          <p:cNvPr id="4" name="Date Placeholder 3"/>
          <p:cNvSpPr>
            <a:spLocks noGrp="1"/>
          </p:cNvSpPr>
          <p:nvPr>
            <p:ph type="dt" sz="half" idx="2"/>
          </p:nvPr>
        </p:nvSpPr>
        <p:spPr/>
        <p:txBody>
          <a:bodyPr/>
          <a:lstStyle/>
          <a:p>
            <a:fld id="{4DAE6870-AD18-448A-9B2A-0EFE6DC7B06B}" type="datetime1">
              <a:rPr lang="en-US" smtClean="0"/>
              <a:t>7/10/2017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4194296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 PowerPoint Template - Mr. Richard Wood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6c247bae-e40d-40c7-91b3-26f1e466c40a">2017</Year>
    <Program_x0020_Type xmlns="6c247bae-e40d-40c7-91b3-26f1e466c40a"/>
    <TaxCatchAll xmlns="1d496aed-39d0-4758-b3cf-4e4773287716"/>
    <Document_x0020_Type xmlns="6c247bae-e40d-40c7-91b3-26f1e466c40a">Accountability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861535-7753-48C9-B868-0900BA82A391}"/>
</file>

<file path=customXml/itemProps2.xml><?xml version="1.0" encoding="utf-8"?>
<ds:datastoreItem xmlns:ds="http://schemas.openxmlformats.org/officeDocument/2006/customXml" ds:itemID="{759AC933-011D-45F1-B4B4-722E2E1CE80B}"/>
</file>

<file path=customXml/itemProps3.xml><?xml version="1.0" encoding="utf-8"?>
<ds:datastoreItem xmlns:ds="http://schemas.openxmlformats.org/officeDocument/2006/customXml" ds:itemID="{4E93E693-3632-4D3A-A719-1FCFA6E987F8}"/>
</file>

<file path=docProps/app.xml><?xml version="1.0" encoding="utf-8"?>
<Properties xmlns="http://schemas.openxmlformats.org/officeDocument/2006/extended-properties" xmlns:vt="http://schemas.openxmlformats.org/officeDocument/2006/docPropsVTypes">
  <Template>GaDOE PowerPoint Template - Mr. Richard Woods</Template>
  <TotalTime>6891</TotalTime>
  <Words>2093</Words>
  <Application>Microsoft Office PowerPoint</Application>
  <PresentationFormat>On-screen Show (4:3)</PresentationFormat>
  <Paragraphs>320</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Rounded MT Bold</vt:lpstr>
      <vt:lpstr>Calibri</vt:lpstr>
      <vt:lpstr>Georgia</vt:lpstr>
      <vt:lpstr>Tahoma</vt:lpstr>
      <vt:lpstr>Wingdings</vt:lpstr>
      <vt:lpstr>GaDOE PowerPoint Template - Mr. Richard Woods</vt:lpstr>
      <vt:lpstr>End of Pathway Assessment (EOPA) Update   2017 GACTE Conference</vt:lpstr>
      <vt:lpstr>FY17 EOPA Data Submission Activities*</vt:lpstr>
      <vt:lpstr>FY17 EOPA Duplicated Test Data:  Unofficial*</vt:lpstr>
      <vt:lpstr>FY17 EOPA Data* </vt:lpstr>
      <vt:lpstr>EOPA Historical Data</vt:lpstr>
      <vt:lpstr>FY2017 EOPA District Summary &amp; Sign Off Reports*</vt:lpstr>
      <vt:lpstr>FY18 EOPA Data Submission:  Reminders from Data Collections* </vt:lpstr>
      <vt:lpstr>FY2018  EOPA Eligible Students*</vt:lpstr>
      <vt:lpstr>EOPA Test Security Compliance*</vt:lpstr>
      <vt:lpstr>Test Security</vt:lpstr>
      <vt:lpstr>Breach of Test Security</vt:lpstr>
      <vt:lpstr>Breach of Test Security*</vt:lpstr>
      <vt:lpstr>Breach of Test Security</vt:lpstr>
      <vt:lpstr>Security Breach</vt:lpstr>
      <vt:lpstr>Security Breach Cont’d.</vt:lpstr>
      <vt:lpstr>NOCTI Inquiries*</vt:lpstr>
      <vt:lpstr>Steps for Reporting a Testing Irregularity</vt:lpstr>
      <vt:lpstr>Testing Irregularities Forms</vt:lpstr>
      <vt:lpstr>Testing Irregularities Forms:*</vt:lpstr>
      <vt:lpstr>Submitting Testing Irregularities Forms*</vt:lpstr>
      <vt:lpstr>FY2018 EOPA Testing Activities (1)*</vt:lpstr>
      <vt:lpstr>FY2018 EOPA Testing Activities (2)*</vt:lpstr>
      <vt:lpstr>FY2018 EOPA Testing Activities (3)*</vt:lpstr>
      <vt:lpstr>FY2018 Technical Skill Attainment Inventory*</vt:lpstr>
      <vt:lpstr>FY2018 Assessment Information Sheets*</vt:lpstr>
      <vt:lpstr>Changes to the FY18 Technical Skill Attainment Inventory*</vt:lpstr>
      <vt:lpstr>Updated Assessment Information Sheets for NOCTI*</vt:lpstr>
      <vt:lpstr>NOCTI Test Revisions*</vt:lpstr>
      <vt:lpstr>Skill Connect Assessment Changes*</vt:lpstr>
      <vt:lpstr>FY2018 Vendor Price Increases*</vt:lpstr>
      <vt:lpstr>FY2018 Industry Certification Grants*</vt:lpstr>
      <vt:lpstr>FY2018 Industry Certification Status*</vt:lpstr>
      <vt:lpstr>FY2018 Industry Certification Completion Process*</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GaDOE</dc:creator>
  <cp:lastModifiedBy>John Pritchett</cp:lastModifiedBy>
  <cp:revision>369</cp:revision>
  <cp:lastPrinted>2017-07-07T20:12:59Z</cp:lastPrinted>
  <dcterms:created xsi:type="dcterms:W3CDTF">2015-02-13T14:24:14Z</dcterms:created>
  <dcterms:modified xsi:type="dcterms:W3CDTF">2017-07-11T02:16:38Z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