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9"/>
  </p:handoutMasterIdLst>
  <p:sldIdLst>
    <p:sldId id="257" r:id="rId2"/>
    <p:sldId id="259" r:id="rId3"/>
    <p:sldId id="258" r:id="rId4"/>
    <p:sldId id="263" r:id="rId5"/>
    <p:sldId id="260" r:id="rId6"/>
    <p:sldId id="265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3F50"/>
    <a:srgbClr val="E31C3D"/>
    <a:srgbClr val="6EB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110" d="100"/>
          <a:sy n="110" d="100"/>
        </p:scale>
        <p:origin x="5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F6A17A-55D5-9F45-8352-A8E25C581E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014FC1-423C-1A48-828D-B8CB770169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4B9E9-6271-D440-A668-7B6F9D4E7A33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60F875-E63A-D54C-AB81-D62EE4C634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CDBF6A-B54E-E748-98BA-9F23521326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734A9-501A-E94C-A503-22794028C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45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3926D-69AD-1A4B-A152-B3C43484D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13BE3E-DDC6-424D-A933-6E5110DE5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630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0">
        <p:fade/>
      </p:transition>
    </mc:Choice>
    <mc:Fallback xmlns="">
      <p:transition spd="med" advClick="0" advTm="3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F3702-FFCE-1447-B981-89D6FB94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DB1D2ED-0655-8249-8917-2D2F09C07199}"/>
              </a:ext>
            </a:extLst>
          </p:cNvPr>
          <p:cNvCxnSpPr/>
          <p:nvPr userDrawn="1"/>
        </p:nvCxnSpPr>
        <p:spPr>
          <a:xfrm>
            <a:off x="377687" y="307578"/>
            <a:ext cx="11410122" cy="0"/>
          </a:xfrm>
          <a:prstGeom prst="line">
            <a:avLst/>
          </a:prstGeom>
          <a:ln w="28575">
            <a:solidFill>
              <a:srgbClr val="2D3F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4D4FA1E-2210-7C42-BA91-2599E2942A4C}"/>
              </a:ext>
            </a:extLst>
          </p:cNvPr>
          <p:cNvCxnSpPr/>
          <p:nvPr userDrawn="1"/>
        </p:nvCxnSpPr>
        <p:spPr>
          <a:xfrm>
            <a:off x="377687" y="6564216"/>
            <a:ext cx="11410122" cy="0"/>
          </a:xfrm>
          <a:prstGeom prst="line">
            <a:avLst/>
          </a:prstGeom>
          <a:ln w="28575">
            <a:solidFill>
              <a:srgbClr val="2D3F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6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0">
        <p:fade/>
      </p:transition>
    </mc:Choice>
    <mc:Fallback xmlns="">
      <p:transition spd="med" advClick="0" advTm="3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bg>
      <p:bgPr>
        <a:solidFill>
          <a:srgbClr val="2D3F5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497600" y="1830867"/>
            <a:ext cx="3196400" cy="3196400"/>
          </a:xfrm>
          <a:prstGeom prst="rect">
            <a:avLst/>
          </a:prstGeom>
          <a:noFill/>
          <a:ln w="9525" cap="flat" cmpd="sng">
            <a:solidFill>
              <a:srgbClr val="E31C3D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hasCustomPrompt="1"/>
          </p:nvPr>
        </p:nvSpPr>
        <p:spPr>
          <a:xfrm>
            <a:off x="4610000" y="1943000"/>
            <a:ext cx="2972000" cy="29720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GEORGIA FINTECH ACADEMY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549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0">
        <p:fade/>
      </p:transition>
    </mc:Choice>
    <mc:Fallback xmlns="">
      <p:transition spd="med" advClick="0" advTm="3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Subtitle">
    <p:bg>
      <p:bgPr>
        <a:solidFill>
          <a:srgbClr val="2D3F50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233600" y="1233600"/>
            <a:ext cx="9724400" cy="4390800"/>
          </a:xfrm>
          <a:prstGeom prst="rect">
            <a:avLst/>
          </a:prstGeom>
          <a:solidFill>
            <a:schemeClr val="tx1">
              <a:alpha val="40392"/>
            </a:schemeClr>
          </a:solidFill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605267" y="3685133"/>
            <a:ext cx="2981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9379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0">
        <p:fade/>
      </p:transition>
    </mc:Choice>
    <mc:Fallback xmlns="">
      <p:transition spd="med" advClick="0" advTm="3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1584600" y="1593200"/>
            <a:ext cx="9022800" cy="3671600"/>
          </a:xfrm>
          <a:prstGeom prst="rect">
            <a:avLst/>
          </a:prstGeom>
          <a:noFill/>
          <a:ln w="9525" cap="flat" cmpd="sng">
            <a:solidFill>
              <a:srgbClr val="2D3F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73300" y="2882400"/>
            <a:ext cx="74452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457189" algn="ctr" rtl="0">
              <a:spcBef>
                <a:spcPts val="80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sz="2400" b="1" baseline="0">
                <a:solidFill>
                  <a:srgbClr val="2D3F5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219170" lvl="1" indent="-457189" algn="ctr" rtl="0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828754" lvl="2" indent="-457189" algn="ctr" rtl="0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38339" lvl="3" indent="-457189" algn="ctr" rtl="0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047924" lvl="4" indent="-457189" algn="ctr" rtl="0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3657509" lvl="5" indent="-457189" algn="ctr" rtl="0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4267093" lvl="6" indent="-457189" algn="ctr" rtl="0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4876678" lvl="7" indent="-457189" algn="ctr" rtl="0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5486263" lvl="8" indent="-457189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sz="24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Google Shape;19;p4"/>
          <p:cNvSpPr txBox="1"/>
          <p:nvPr/>
        </p:nvSpPr>
        <p:spPr>
          <a:xfrm>
            <a:off x="4791200" y="282733"/>
            <a:ext cx="2609600" cy="13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rgbClr val="2D3F50"/>
                </a:solidFill>
                <a:latin typeface="Vidaloka"/>
                <a:ea typeface="Vidaloka"/>
                <a:cs typeface="Vidaloka"/>
                <a:sym typeface="Vidaloka"/>
              </a:rPr>
              <a:t>“</a:t>
            </a:r>
            <a:endParaRPr sz="9600" dirty="0">
              <a:solidFill>
                <a:srgbClr val="2D3F5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61724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0">
        <p:fade/>
      </p:transition>
    </mc:Choice>
    <mc:Fallback xmlns="">
      <p:transition spd="med" advClick="0" advTm="3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 + 1 colum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2D3F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7044867" y="274633"/>
            <a:ext cx="41984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6668800" y="1900033"/>
            <a:ext cx="4950400" cy="443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14856">
              <a:spcBef>
                <a:spcPts val="80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1219170" lvl="1" indent="-414856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828754" lvl="2" indent="-414856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2438339" lvl="3" indent="-414856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3047924" lvl="4" indent="-414856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3657509" lvl="5" indent="-414856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6pPr>
            <a:lvl7pPr marL="4267093" lvl="6" indent="-414856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7pPr>
            <a:lvl8pPr marL="4876678" lvl="7" indent="-414856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8pPr>
            <a:lvl9pPr marL="5486263" lvl="8" indent="-414856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411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0">
        <p:fade/>
      </p:transition>
    </mc:Choice>
    <mc:Fallback xmlns="">
      <p:transition spd="med" advClick="0" advTm="3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 + 2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31C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7044867" y="274633"/>
            <a:ext cx="41984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6640067" y="1799233"/>
            <a:ext cx="2398800" cy="347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>
              <a:spcBef>
                <a:spcPts val="800"/>
              </a:spcBef>
              <a:spcAft>
                <a:spcPts val="0"/>
              </a:spcAft>
              <a:buSzPts val="1200"/>
              <a:buChar char="▫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9183463" y="1799233"/>
            <a:ext cx="2398800" cy="347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>
              <a:spcBef>
                <a:spcPts val="800"/>
              </a:spcBef>
              <a:spcAft>
                <a:spcPts val="0"/>
              </a:spcAft>
              <a:buSzPts val="1200"/>
              <a:buChar char="▫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648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0">
        <p:fade/>
      </p:transition>
    </mc:Choice>
    <mc:Fallback xmlns="">
      <p:transition spd="med" advClick="0" advTm="3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2D3F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7044867" y="274633"/>
            <a:ext cx="41984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5520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0">
        <p:fade/>
      </p:transition>
    </mc:Choice>
    <mc:Fallback xmlns="">
      <p:transition spd="med" advClick="0" advTm="3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 type="blank" preserve="1">
  <p:cSld name="Blank dark">
    <p:bg>
      <p:bgPr>
        <a:solidFill>
          <a:srgbClr val="2D3F50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1584600" y="1593200"/>
            <a:ext cx="9022800" cy="3671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601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0">
        <p:fade/>
      </p:transition>
    </mc:Choice>
    <mc:Fallback xmlns="">
      <p:transition spd="med" advClick="0" advTm="3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ight" preserve="1" userDrawn="1">
  <p:cSld name="Blank light">
    <p:bg>
      <p:bgPr>
        <a:solidFill>
          <a:srgbClr val="FFFFFF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/>
        </p:nvSpPr>
        <p:spPr>
          <a:xfrm>
            <a:off x="1584600" y="1593200"/>
            <a:ext cx="9022800" cy="3671600"/>
          </a:xfrm>
          <a:prstGeom prst="rect">
            <a:avLst/>
          </a:prstGeom>
          <a:noFill/>
          <a:ln w="9525" cap="flat" cmpd="sng">
            <a:solidFill>
              <a:srgbClr val="E31C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4346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0">
        <p:fade/>
      </p:transition>
    </mc:Choice>
    <mc:Fallback xmlns="">
      <p:transition spd="med" advClick="0" advTm="3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3CDB6D-7FE8-D745-8A36-1AF7F999D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4123F-7CB8-D243-BA7E-632984A37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06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0">
        <p:fade/>
      </p:transition>
    </mc:Choice>
    <mc:Fallback xmlns="">
      <p:transition spd="med" advClick="0" advTm="3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2D3F50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rgbClr val="2D3F50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rgbClr val="2D3F50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rgbClr val="2D3F50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2D3F50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2D3F50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6.svg"/><Relationship Id="rId21" Type="http://schemas.openxmlformats.org/officeDocument/2006/relationships/image" Target="../media/image24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CEA8A-4D2F-2546-9C5C-0FBF311AC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0000" y="1943000"/>
            <a:ext cx="2972000" cy="2972000"/>
          </a:xfrm>
        </p:spPr>
        <p:txBody>
          <a:bodyPr/>
          <a:lstStyle/>
          <a:p>
            <a:r>
              <a:rPr lang="en-US" dirty="0"/>
              <a:t>Georgia</a:t>
            </a:r>
            <a:br>
              <a:rPr lang="en-US" dirty="0"/>
            </a:br>
            <a:r>
              <a:rPr lang="en-US" dirty="0"/>
              <a:t>FinTech</a:t>
            </a:r>
            <a:br>
              <a:rPr lang="en-US" dirty="0"/>
            </a:br>
            <a:r>
              <a:rPr lang="en-US" dirty="0"/>
              <a:t>Academy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B180A5-0019-DE49-80BA-B8AFE4FB7807}"/>
              </a:ext>
            </a:extLst>
          </p:cNvPr>
          <p:cNvCxnSpPr/>
          <p:nvPr/>
        </p:nvCxnSpPr>
        <p:spPr>
          <a:xfrm>
            <a:off x="5067300" y="4313583"/>
            <a:ext cx="2057400" cy="0"/>
          </a:xfrm>
          <a:prstGeom prst="line">
            <a:avLst/>
          </a:prstGeom>
          <a:ln w="57150">
            <a:solidFill>
              <a:srgbClr val="6EBC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85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0">
        <p:fade/>
      </p:transition>
    </mc:Choice>
    <mc:Fallback xmlns="">
      <p:transition spd="med" advClick="0" advTm="3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D31F5639-C429-FB41-A913-10F7D558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176" y="427306"/>
            <a:ext cx="10005647" cy="600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1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0">
        <p:fade/>
      </p:transition>
    </mc:Choice>
    <mc:Fallback xmlns="">
      <p:transition spd="med" advClick="0" advTm="3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C8A3E-D97D-D74C-A61E-4612A639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425" y="274633"/>
            <a:ext cx="5453149" cy="161573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Georgia: </a:t>
            </a:r>
            <a:br>
              <a:rPr lang="en-US" sz="100" dirty="0"/>
            </a:br>
            <a:br>
              <a:rPr lang="en-US" sz="100" dirty="0"/>
            </a:br>
            <a:r>
              <a:rPr lang="en-US" dirty="0">
                <a:solidFill>
                  <a:srgbClr val="C00000"/>
                </a:solidFill>
              </a:rPr>
              <a:t>The best place for business,</a:t>
            </a:r>
            <a:br>
              <a:rPr lang="en-US" sz="100" dirty="0">
                <a:solidFill>
                  <a:srgbClr val="C00000"/>
                </a:solidFill>
              </a:rPr>
            </a:br>
            <a:r>
              <a:rPr lang="en-US" sz="100" dirty="0">
                <a:solidFill>
                  <a:srgbClr val="C00000"/>
                </a:solidFill>
              </a:rPr>
              <a:t> </a:t>
            </a:r>
            <a:br>
              <a:rPr lang="en-US" sz="100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especially </a:t>
            </a:r>
            <a:r>
              <a:rPr lang="en-US" dirty="0" err="1">
                <a:solidFill>
                  <a:srgbClr val="C00000"/>
                </a:solidFill>
              </a:rPr>
              <a:t>fintech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27244-8D26-0645-915A-3D938F699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8655" y="1802166"/>
            <a:ext cx="5531919" cy="487384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en-US" sz="2600" dirty="0"/>
              <a:t>More than 120 financial        technology firms</a:t>
            </a:r>
          </a:p>
          <a:p>
            <a:pPr>
              <a:lnSpc>
                <a:spcPct val="160000"/>
              </a:lnSpc>
            </a:pPr>
            <a:endParaRPr lang="en-US" sz="2600" dirty="0"/>
          </a:p>
          <a:p>
            <a:pPr>
              <a:lnSpc>
                <a:spcPct val="160000"/>
              </a:lnSpc>
            </a:pPr>
            <a:r>
              <a:rPr lang="en-US" sz="2600" dirty="0"/>
              <a:t>70% of all transactions processed through Georgia</a:t>
            </a:r>
          </a:p>
          <a:p>
            <a:pPr>
              <a:lnSpc>
                <a:spcPct val="160000"/>
              </a:lnSpc>
            </a:pPr>
            <a:endParaRPr lang="en-US" sz="2600" dirty="0"/>
          </a:p>
          <a:p>
            <a:pPr>
              <a:lnSpc>
                <a:spcPct val="160000"/>
              </a:lnSpc>
            </a:pPr>
            <a:r>
              <a:rPr lang="en-US" sz="2600" dirty="0"/>
              <a:t>Over $72 billion in annual economic impact </a:t>
            </a:r>
          </a:p>
          <a:p>
            <a:endParaRPr lang="en-US" dirty="0"/>
          </a:p>
          <a:p>
            <a:pPr marL="194729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3F5A214-3741-4B40-9FDE-5D902F77B86E}"/>
              </a:ext>
            </a:extLst>
          </p:cNvPr>
          <p:cNvGrpSpPr/>
          <p:nvPr/>
        </p:nvGrpSpPr>
        <p:grpSpPr>
          <a:xfrm>
            <a:off x="262715" y="274633"/>
            <a:ext cx="6443156" cy="7718824"/>
            <a:chOff x="4348880" y="167265"/>
            <a:chExt cx="5503769" cy="59176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FD677B-27C8-024D-BAF0-57A2135059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134" b="17003"/>
            <a:stretch/>
          </p:blipFill>
          <p:spPr>
            <a:xfrm>
              <a:off x="4348880" y="167265"/>
              <a:ext cx="4739506" cy="483708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C097648-943D-694F-94A9-AA90FD5F9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1361" y="4239015"/>
              <a:ext cx="840921" cy="25655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6740798-E2C8-0949-942D-274F4695ECA2}"/>
                </a:ext>
              </a:extLst>
            </p:cNvPr>
            <p:cNvSpPr/>
            <p:nvPr/>
          </p:nvSpPr>
          <p:spPr>
            <a:xfrm>
              <a:off x="8870566" y="5600122"/>
              <a:ext cx="982083" cy="484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buClr>
                  <a:schemeClr val="bg1"/>
                </a:buClr>
              </a:pPr>
              <a:endParaRPr lang="en-US" sz="1000" dirty="0"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25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0">
        <p:fade/>
      </p:transition>
    </mc:Choice>
    <mc:Fallback xmlns="">
      <p:transition spd="med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C8A3E-D97D-D74C-A61E-4612A639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425" y="274633"/>
            <a:ext cx="5453149" cy="8423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Georgia: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27244-8D26-0645-915A-3D938F699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8655" y="1802166"/>
            <a:ext cx="5531919" cy="4873841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194729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3F5A214-3741-4B40-9FDE-5D902F77B86E}"/>
              </a:ext>
            </a:extLst>
          </p:cNvPr>
          <p:cNvGrpSpPr/>
          <p:nvPr/>
        </p:nvGrpSpPr>
        <p:grpSpPr>
          <a:xfrm>
            <a:off x="262715" y="274633"/>
            <a:ext cx="6443156" cy="7718824"/>
            <a:chOff x="4348880" y="167265"/>
            <a:chExt cx="5503769" cy="59176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FD677B-27C8-024D-BAF0-57A2135059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134" b="17003"/>
            <a:stretch/>
          </p:blipFill>
          <p:spPr>
            <a:xfrm>
              <a:off x="4348880" y="167265"/>
              <a:ext cx="4739506" cy="483708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C097648-943D-694F-94A9-AA90FD5F9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1361" y="4239015"/>
              <a:ext cx="840921" cy="25655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6740798-E2C8-0949-942D-274F4695ECA2}"/>
                </a:ext>
              </a:extLst>
            </p:cNvPr>
            <p:cNvSpPr/>
            <p:nvPr/>
          </p:nvSpPr>
          <p:spPr>
            <a:xfrm>
              <a:off x="8870566" y="5600122"/>
              <a:ext cx="982083" cy="484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buClr>
                  <a:schemeClr val="bg1"/>
                </a:buClr>
              </a:pPr>
              <a:endParaRPr lang="en-US" sz="1000" dirty="0"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489577" y="1296140"/>
            <a:ext cx="5007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Montserrat"/>
              </a:rPr>
              <a:t>The need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40497" y="2022735"/>
            <a:ext cx="51046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D3F50"/>
                </a:solidFill>
                <a:latin typeface="Montserrat"/>
              </a:rPr>
              <a:t>The best state in the nation for business needs </a:t>
            </a:r>
            <a:r>
              <a:rPr lang="en-US" sz="2000" dirty="0" err="1">
                <a:solidFill>
                  <a:srgbClr val="2D3F50"/>
                </a:solidFill>
                <a:latin typeface="Montserrat"/>
              </a:rPr>
              <a:t>fintech</a:t>
            </a:r>
            <a:r>
              <a:rPr lang="en-US" sz="2000" dirty="0">
                <a:solidFill>
                  <a:srgbClr val="2D3F50"/>
                </a:solidFill>
                <a:latin typeface="Montserrat"/>
              </a:rPr>
              <a:t>-ready professionals.</a:t>
            </a:r>
          </a:p>
          <a:p>
            <a:endParaRPr lang="en-US" sz="2000" dirty="0">
              <a:solidFill>
                <a:srgbClr val="2D3F50"/>
              </a:solidFill>
              <a:latin typeface="Montserrat"/>
            </a:endParaRPr>
          </a:p>
          <a:p>
            <a:endParaRPr lang="en-US" sz="2000" dirty="0">
              <a:solidFill>
                <a:srgbClr val="2D3F50"/>
              </a:solidFill>
              <a:latin typeface="Montserrat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D3F50"/>
                </a:solidFill>
                <a:latin typeface="Montserrat"/>
              </a:rPr>
              <a:t>In fact, we need 5,000 </a:t>
            </a:r>
            <a:r>
              <a:rPr lang="en-US" sz="2000" dirty="0" err="1">
                <a:solidFill>
                  <a:srgbClr val="2D3F50"/>
                </a:solidFill>
                <a:latin typeface="Montserrat"/>
              </a:rPr>
              <a:t>fintech</a:t>
            </a:r>
            <a:r>
              <a:rPr lang="en-US" sz="2000" dirty="0">
                <a:solidFill>
                  <a:srgbClr val="2D3F50"/>
                </a:solidFill>
                <a:latin typeface="Montserrat"/>
              </a:rPr>
              <a:t> professionals…</a:t>
            </a:r>
          </a:p>
          <a:p>
            <a:endParaRPr lang="en-US" sz="2000" b="1" dirty="0">
              <a:solidFill>
                <a:srgbClr val="2D3F50"/>
              </a:solidFill>
              <a:latin typeface="Montserrat"/>
            </a:endParaRPr>
          </a:p>
          <a:p>
            <a:r>
              <a:rPr lang="en-US" sz="2000" b="1" dirty="0">
                <a:solidFill>
                  <a:srgbClr val="2D3F50"/>
                </a:solidFill>
                <a:latin typeface="Montserrat"/>
              </a:rPr>
              <a:t>			</a:t>
            </a:r>
            <a:r>
              <a:rPr lang="en-US" sz="2800" b="1" u="sng" dirty="0">
                <a:solidFill>
                  <a:srgbClr val="C00000"/>
                </a:solidFill>
                <a:latin typeface="Montserrat"/>
              </a:rPr>
              <a:t>TODAY.</a:t>
            </a:r>
            <a:endParaRPr lang="en-US" sz="2000" b="1" u="sng" dirty="0">
              <a:solidFill>
                <a:srgbClr val="C00000"/>
              </a:solidFill>
              <a:latin typeface="Montserrat"/>
            </a:endParaRPr>
          </a:p>
          <a:p>
            <a:endParaRPr lang="en-US" sz="2000" b="1" dirty="0">
              <a:solidFill>
                <a:srgbClr val="2D3F50"/>
              </a:solidFill>
              <a:latin typeface="Montserrat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D3F50"/>
                </a:solidFill>
                <a:latin typeface="Montserrat"/>
              </a:rPr>
              <a:t>Add to that an additional need for</a:t>
            </a:r>
          </a:p>
          <a:p>
            <a:pPr>
              <a:lnSpc>
                <a:spcPct val="150000"/>
              </a:lnSpc>
            </a:pPr>
            <a:r>
              <a:rPr lang="en-US" sz="2000" u="sng" dirty="0">
                <a:solidFill>
                  <a:srgbClr val="2D3F50"/>
                </a:solidFill>
                <a:latin typeface="Montserrat"/>
              </a:rPr>
              <a:t>2,000 more each year</a:t>
            </a:r>
            <a:r>
              <a:rPr lang="en-US" sz="2000" dirty="0">
                <a:solidFill>
                  <a:srgbClr val="2D3F50"/>
                </a:solidFill>
                <a:latin typeface="Montserrat"/>
              </a:rPr>
              <a:t>, following 2025. </a:t>
            </a:r>
          </a:p>
        </p:txBody>
      </p:sp>
    </p:spTree>
    <p:extLst>
      <p:ext uri="{BB962C8B-B14F-4D97-AF65-F5344CB8AC3E}">
        <p14:creationId xmlns:p14="http://schemas.microsoft.com/office/powerpoint/2010/main" val="126784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0">
        <p:fade/>
      </p:transition>
    </mc:Choice>
    <mc:Fallback xmlns="">
      <p:transition spd="med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A1AD4-86C7-6D4E-BF18-C91E1C468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61" y="419871"/>
            <a:ext cx="11468077" cy="1151478"/>
          </a:xfrm>
        </p:spPr>
        <p:txBody>
          <a:bodyPr/>
          <a:lstStyle/>
          <a:p>
            <a:pPr algn="ctr"/>
            <a:r>
              <a:rPr lang="en-US" dirty="0"/>
              <a:t>The Georgia </a:t>
            </a:r>
            <a:r>
              <a:rPr lang="en-US" dirty="0" err="1"/>
              <a:t>FinTech</a:t>
            </a:r>
            <a:r>
              <a:rPr lang="en-US" dirty="0"/>
              <a:t> Academy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1961" y="1457049"/>
            <a:ext cx="341947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2D3F50"/>
                </a:solidFill>
                <a:latin typeface="Montserrat"/>
              </a:rPr>
              <a:t>With 26 institutions,</a:t>
            </a:r>
          </a:p>
          <a:p>
            <a:pPr algn="ctr"/>
            <a:endParaRPr lang="en-US" sz="3000" dirty="0">
              <a:solidFill>
                <a:srgbClr val="2D3F50"/>
              </a:solidFill>
              <a:latin typeface="Montserrat"/>
            </a:endParaRPr>
          </a:p>
          <a:p>
            <a:pPr algn="ctr"/>
            <a:endParaRPr lang="en-US" sz="3000" dirty="0">
              <a:solidFill>
                <a:srgbClr val="2D3F50"/>
              </a:solidFill>
              <a:latin typeface="Montserrat"/>
            </a:endParaRPr>
          </a:p>
          <a:p>
            <a:pPr algn="ctr"/>
            <a:r>
              <a:rPr lang="en-US" sz="3000" dirty="0">
                <a:solidFill>
                  <a:srgbClr val="2D3F50"/>
                </a:solidFill>
                <a:latin typeface="Montserrat"/>
              </a:rPr>
              <a:t>325,000+ students,</a:t>
            </a:r>
          </a:p>
          <a:p>
            <a:pPr algn="ctr"/>
            <a:endParaRPr lang="en-US" sz="3000" dirty="0">
              <a:solidFill>
                <a:srgbClr val="2D3F50"/>
              </a:solidFill>
              <a:latin typeface="Montserrat"/>
            </a:endParaRPr>
          </a:p>
          <a:p>
            <a:pPr algn="ctr"/>
            <a:endParaRPr lang="en-US" sz="3000" dirty="0">
              <a:solidFill>
                <a:srgbClr val="2D3F50"/>
              </a:solidFill>
              <a:latin typeface="Montserrat"/>
            </a:endParaRPr>
          </a:p>
          <a:p>
            <a:pPr algn="ctr"/>
            <a:r>
              <a:rPr lang="en-US" sz="3000" dirty="0">
                <a:solidFill>
                  <a:srgbClr val="2D3F50"/>
                </a:solidFill>
                <a:latin typeface="Montserrat"/>
              </a:rPr>
              <a:t>199 information technology-related degree programs,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58050" y="1723749"/>
            <a:ext cx="45719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2D3F50"/>
                </a:solidFill>
                <a:latin typeface="Montserrat"/>
              </a:rPr>
              <a:t>the cutting-edge Cyber Center in Augusta,</a:t>
            </a:r>
          </a:p>
          <a:p>
            <a:pPr algn="ctr"/>
            <a:endParaRPr lang="en-US" sz="3000" dirty="0">
              <a:solidFill>
                <a:srgbClr val="2D3F50"/>
              </a:solidFill>
              <a:latin typeface="Montserrat"/>
            </a:endParaRPr>
          </a:p>
          <a:p>
            <a:pPr algn="ctr"/>
            <a:r>
              <a:rPr lang="en-US" sz="3000" dirty="0">
                <a:solidFill>
                  <a:srgbClr val="2D3F50"/>
                </a:solidFill>
                <a:latin typeface="Montserrat"/>
              </a:rPr>
              <a:t>and the </a:t>
            </a:r>
            <a:r>
              <a:rPr lang="en-US" sz="3000" u="sng" dirty="0">
                <a:solidFill>
                  <a:srgbClr val="2D3F50"/>
                </a:solidFill>
                <a:latin typeface="Montserrat"/>
              </a:rPr>
              <a:t>nation’s first </a:t>
            </a:r>
            <a:r>
              <a:rPr lang="en-US" sz="3000" u="sng" dirty="0" err="1">
                <a:solidFill>
                  <a:srgbClr val="2D3F50"/>
                </a:solidFill>
                <a:latin typeface="Montserrat"/>
              </a:rPr>
              <a:t>FinTech</a:t>
            </a:r>
            <a:r>
              <a:rPr lang="en-US" sz="3000" u="sng" dirty="0">
                <a:solidFill>
                  <a:srgbClr val="2D3F50"/>
                </a:solidFill>
                <a:latin typeface="Montserrat"/>
              </a:rPr>
              <a:t> Academy,</a:t>
            </a:r>
          </a:p>
          <a:p>
            <a:pPr algn="ctr"/>
            <a:endParaRPr lang="en-US" sz="3000" u="sng" dirty="0">
              <a:solidFill>
                <a:srgbClr val="00388A"/>
              </a:solidFill>
              <a:latin typeface="Montserrat"/>
            </a:endParaRPr>
          </a:p>
          <a:p>
            <a:pPr algn="ctr"/>
            <a:r>
              <a:rPr lang="en-US" sz="3000" b="1" dirty="0">
                <a:solidFill>
                  <a:srgbClr val="A00000"/>
                </a:solidFill>
                <a:latin typeface="Montserrat"/>
              </a:rPr>
              <a:t>the University System of Georgia is providing </a:t>
            </a:r>
          </a:p>
          <a:p>
            <a:pPr algn="ctr"/>
            <a:r>
              <a:rPr lang="en-US" sz="3000" b="1" u="sng" dirty="0">
                <a:solidFill>
                  <a:srgbClr val="A00000"/>
                </a:solidFill>
                <a:latin typeface="Montserrat"/>
              </a:rPr>
              <a:t>the workforce you need.</a:t>
            </a:r>
          </a:p>
          <a:p>
            <a:pPr algn="ctr"/>
            <a:endParaRPr lang="en-US" sz="3000" u="sng" dirty="0">
              <a:solidFill>
                <a:srgbClr val="00388A"/>
              </a:solidFill>
              <a:latin typeface="Montserra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36" y="1457049"/>
            <a:ext cx="3704270" cy="451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3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0">
        <p:fade/>
      </p:transition>
    </mc:Choice>
    <mc:Fallback xmlns="">
      <p:transition spd="med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A1AD4-86C7-6D4E-BF18-C91E1C468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61" y="419871"/>
            <a:ext cx="11468077" cy="1151478"/>
          </a:xfrm>
        </p:spPr>
        <p:txBody>
          <a:bodyPr/>
          <a:lstStyle/>
          <a:p>
            <a:pPr algn="ctr"/>
            <a:r>
              <a:rPr lang="en-US" dirty="0"/>
              <a:t>We develop talent in: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5902" y="2139462"/>
            <a:ext cx="34194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D3F50"/>
                </a:solidFill>
                <a:latin typeface="Montserrat"/>
              </a:rPr>
              <a:t>Software development</a:t>
            </a:r>
          </a:p>
          <a:p>
            <a:pPr algn="ctr"/>
            <a:endParaRPr lang="en-US" sz="3000" dirty="0">
              <a:solidFill>
                <a:srgbClr val="2D3F50"/>
              </a:solidFill>
              <a:latin typeface="Montserrat"/>
            </a:endParaRPr>
          </a:p>
          <a:p>
            <a:pPr algn="ctr"/>
            <a:endParaRPr lang="en-US" sz="3000" dirty="0">
              <a:solidFill>
                <a:srgbClr val="2D3F50"/>
              </a:solidFill>
              <a:latin typeface="Montserra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D3F50"/>
                </a:solidFill>
                <a:latin typeface="Montserrat"/>
              </a:rPr>
              <a:t>Data Science</a:t>
            </a:r>
          </a:p>
          <a:p>
            <a:pPr algn="ctr"/>
            <a:endParaRPr lang="en-US" sz="3000" dirty="0">
              <a:solidFill>
                <a:srgbClr val="2D3F50"/>
              </a:solidFill>
              <a:latin typeface="Montserrat"/>
            </a:endParaRPr>
          </a:p>
          <a:p>
            <a:pPr algn="ctr"/>
            <a:endParaRPr lang="en-US" sz="3000" dirty="0">
              <a:solidFill>
                <a:srgbClr val="2D3F50"/>
              </a:solidFill>
              <a:latin typeface="Montserra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D3F50"/>
                </a:solidFill>
                <a:latin typeface="Montserrat"/>
              </a:rPr>
              <a:t>Cybersecurity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94852" y="2370295"/>
            <a:ext cx="443518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D3F50"/>
                </a:solidFill>
                <a:latin typeface="Montserrat"/>
              </a:rPr>
              <a:t>Client Services and      Business Development</a:t>
            </a:r>
          </a:p>
          <a:p>
            <a:pPr algn="ctr"/>
            <a:endParaRPr lang="en-US" sz="3000" dirty="0">
              <a:solidFill>
                <a:srgbClr val="2D3F50"/>
              </a:solidFill>
              <a:latin typeface="Montserrat"/>
            </a:endParaRPr>
          </a:p>
          <a:p>
            <a:pPr algn="ctr"/>
            <a:endParaRPr lang="en-US" sz="3000" dirty="0">
              <a:solidFill>
                <a:srgbClr val="2D3F50"/>
              </a:solidFill>
              <a:latin typeface="Montserra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D3F50"/>
                </a:solidFill>
                <a:latin typeface="Montserrat"/>
              </a:rPr>
              <a:t>Product Development and Innovation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36" y="1457049"/>
            <a:ext cx="3704270" cy="451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7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0">
        <p:fade/>
      </p:transition>
    </mc:Choice>
    <mc:Fallback xmlns="">
      <p:transition spd="med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A1AD4-86C7-6D4E-BF18-C91E1C468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61" y="5089525"/>
            <a:ext cx="11468077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0" dirty="0">
                <a:solidFill>
                  <a:srgbClr val="C00000"/>
                </a:solidFill>
              </a:rPr>
              <a:t>our talent pool spans the entire state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43DA1AD4-86C7-6D4E-BF18-C91E1C4689A1}"/>
              </a:ext>
            </a:extLst>
          </p:cNvPr>
          <p:cNvSpPr txBox="1">
            <a:spLocks/>
          </p:cNvSpPr>
          <p:nvPr/>
        </p:nvSpPr>
        <p:spPr>
          <a:xfrm>
            <a:off x="361961" y="163897"/>
            <a:ext cx="114680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2D3F50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The Power of Collaboration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222DC5A-E91F-4230-B99E-9FF869AB5493}"/>
              </a:ext>
            </a:extLst>
          </p:cNvPr>
          <p:cNvGrpSpPr/>
          <p:nvPr/>
        </p:nvGrpSpPr>
        <p:grpSpPr>
          <a:xfrm>
            <a:off x="1473199" y="1269338"/>
            <a:ext cx="9245600" cy="3870325"/>
            <a:chOff x="1148214" y="1470701"/>
            <a:chExt cx="6522772" cy="2080320"/>
          </a:xfrm>
        </p:grpSpPr>
        <p:pic>
          <p:nvPicPr>
            <p:cNvPr id="44" name="Graphic 4">
              <a:extLst>
                <a:ext uri="{FF2B5EF4-FFF2-40B4-BE49-F238E27FC236}">
                  <a16:creationId xmlns:a16="http://schemas.microsoft.com/office/drawing/2014/main" id="{A472B19E-BE31-4D2C-B0FC-81A231E01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13065" y="1475206"/>
              <a:ext cx="1000125" cy="762000"/>
            </a:xfrm>
            <a:prstGeom prst="rect">
              <a:avLst/>
            </a:prstGeom>
          </p:spPr>
        </p:pic>
        <p:pic>
          <p:nvPicPr>
            <p:cNvPr id="45" name="Graphic 8">
              <a:extLst>
                <a:ext uri="{FF2B5EF4-FFF2-40B4-BE49-F238E27FC236}">
                  <a16:creationId xmlns:a16="http://schemas.microsoft.com/office/drawing/2014/main" id="{68809050-FE8E-4501-A66E-41CE37ED9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77514" y="1475206"/>
              <a:ext cx="1000125" cy="762000"/>
            </a:xfrm>
            <a:prstGeom prst="rect">
              <a:avLst/>
            </a:prstGeom>
          </p:spPr>
        </p:pic>
        <p:pic>
          <p:nvPicPr>
            <p:cNvPr id="46" name="Graphic 12">
              <a:extLst>
                <a:ext uri="{FF2B5EF4-FFF2-40B4-BE49-F238E27FC236}">
                  <a16:creationId xmlns:a16="http://schemas.microsoft.com/office/drawing/2014/main" id="{85A4FBFC-C358-4FB3-ABA3-5549F6E49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41950" y="1470701"/>
              <a:ext cx="1200150" cy="914400"/>
            </a:xfrm>
            <a:prstGeom prst="rect">
              <a:avLst/>
            </a:prstGeom>
          </p:spPr>
        </p:pic>
        <p:pic>
          <p:nvPicPr>
            <p:cNvPr id="47" name="Graphic 19">
              <a:extLst>
                <a:ext uri="{FF2B5EF4-FFF2-40B4-BE49-F238E27FC236}">
                  <a16:creationId xmlns:a16="http://schemas.microsoft.com/office/drawing/2014/main" id="{1AF3BC94-50D0-4BD6-8B72-D76D95EA3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306412" y="1475206"/>
              <a:ext cx="1000125" cy="762000"/>
            </a:xfrm>
            <a:prstGeom prst="rect">
              <a:avLst/>
            </a:prstGeom>
          </p:spPr>
        </p:pic>
        <p:pic>
          <p:nvPicPr>
            <p:cNvPr id="48" name="Graphic 21">
              <a:extLst>
                <a:ext uri="{FF2B5EF4-FFF2-40B4-BE49-F238E27FC236}">
                  <a16:creationId xmlns:a16="http://schemas.microsoft.com/office/drawing/2014/main" id="{5BA5C1F4-A03E-459F-9F2E-C8475CCB9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670861" y="1546901"/>
              <a:ext cx="1000125" cy="762000"/>
            </a:xfrm>
            <a:prstGeom prst="rect">
              <a:avLst/>
            </a:prstGeom>
          </p:spPr>
        </p:pic>
        <p:pic>
          <p:nvPicPr>
            <p:cNvPr id="49" name="Graphic 23">
              <a:extLst>
                <a:ext uri="{FF2B5EF4-FFF2-40B4-BE49-F238E27FC236}">
                  <a16:creationId xmlns:a16="http://schemas.microsoft.com/office/drawing/2014/main" id="{735EBD88-D50A-4088-9395-EEAA3FA59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481443" y="2626824"/>
              <a:ext cx="1000125" cy="762000"/>
            </a:xfrm>
            <a:prstGeom prst="rect">
              <a:avLst/>
            </a:prstGeom>
          </p:spPr>
        </p:pic>
        <p:pic>
          <p:nvPicPr>
            <p:cNvPr id="50" name="Graphic 25">
              <a:extLst>
                <a:ext uri="{FF2B5EF4-FFF2-40B4-BE49-F238E27FC236}">
                  <a16:creationId xmlns:a16="http://schemas.microsoft.com/office/drawing/2014/main" id="{CCB10DAA-7CC7-4D08-9299-A9C16F504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148214" y="2533306"/>
              <a:ext cx="1122867" cy="855518"/>
            </a:xfrm>
            <a:prstGeom prst="rect">
              <a:avLst/>
            </a:prstGeom>
          </p:spPr>
        </p:pic>
        <p:pic>
          <p:nvPicPr>
            <p:cNvPr id="51" name="Graphic 27">
              <a:extLst>
                <a:ext uri="{FF2B5EF4-FFF2-40B4-BE49-F238E27FC236}">
                  <a16:creationId xmlns:a16="http://schemas.microsoft.com/office/drawing/2014/main" id="{F35D081D-AA92-474F-A1C3-9F42DD638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691931" y="2408021"/>
              <a:ext cx="1500188" cy="1143000"/>
            </a:xfrm>
            <a:prstGeom prst="rect">
              <a:avLst/>
            </a:prstGeom>
          </p:spPr>
        </p:pic>
        <p:pic>
          <p:nvPicPr>
            <p:cNvPr id="52" name="Graphic 29">
              <a:extLst>
                <a:ext uri="{FF2B5EF4-FFF2-40B4-BE49-F238E27FC236}">
                  <a16:creationId xmlns:a16="http://schemas.microsoft.com/office/drawing/2014/main" id="{DABE58F4-7100-4AC2-B184-BC3AC7A1B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306411" y="2598521"/>
              <a:ext cx="1000125" cy="762000"/>
            </a:xfrm>
            <a:prstGeom prst="rect">
              <a:avLst/>
            </a:prstGeom>
          </p:spPr>
        </p:pic>
        <p:pic>
          <p:nvPicPr>
            <p:cNvPr id="53" name="Graphic 31">
              <a:extLst>
                <a:ext uri="{FF2B5EF4-FFF2-40B4-BE49-F238E27FC236}">
                  <a16:creationId xmlns:a16="http://schemas.microsoft.com/office/drawing/2014/main" id="{C5EDAD96-7A49-48A8-8498-E705BC3CA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670861" y="2598521"/>
              <a:ext cx="1000125" cy="762000"/>
            </a:xfrm>
            <a:prstGeom prst="rect">
              <a:avLst/>
            </a:prstGeom>
          </p:spPr>
        </p:pic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10800000">
            <a:off x="576957" y="5451330"/>
            <a:ext cx="1792484" cy="60195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822557" y="5451330"/>
            <a:ext cx="1792484" cy="6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1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0">
        <p:fade/>
      </p:transition>
    </mc:Choice>
    <mc:Fallback xmlns="">
      <p:transition spd="med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ADDA3E14B7FA49BB927AF7FF0FDB85" ma:contentTypeVersion="9" ma:contentTypeDescription="Create a new document." ma:contentTypeScope="" ma:versionID="1cd2390405f9044458e778f6a554c3a7">
  <xsd:schema xmlns:xsd="http://www.w3.org/2001/XMLSchema" xmlns:xs="http://www.w3.org/2001/XMLSchema" xmlns:p="http://schemas.microsoft.com/office/2006/metadata/properties" xmlns:ns1="http://schemas.microsoft.com/sharepoint/v3" xmlns:ns2="1d496aed-39d0-4758-b3cf-4e4773287716" xmlns:ns3="6c247bae-e40d-40c7-91b3-26f1e466c40a" xmlns:ns4="f9e61c99-8b37-4962-a864-d7fde1b0d03b" targetNamespace="http://schemas.microsoft.com/office/2006/metadata/properties" ma:root="true" ma:fieldsID="db8b336b3db17b5b515ed429be2421ea" ns1:_="" ns2:_="" ns3:_="" ns4:_="">
    <xsd:import namespace="http://schemas.microsoft.com/sharepoint/v3"/>
    <xsd:import namespace="1d496aed-39d0-4758-b3cf-4e4773287716"/>
    <xsd:import namespace="6c247bae-e40d-40c7-91b3-26f1e466c40a"/>
    <xsd:import namespace="f9e61c99-8b37-4962-a864-d7fde1b0d03b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1:PublishingStartDate" minOccurs="0"/>
                <xsd:element ref="ns1:PublishingExpirationDate" minOccurs="0"/>
                <xsd:element ref="ns3:Page" minOccurs="0"/>
                <xsd:element ref="ns3:Page_x0020_SubHeader" minOccurs="0"/>
                <xsd:element ref="ns3:Document_x0020_Type" minOccurs="0"/>
                <xsd:element ref="ns3:Year" minOccurs="0"/>
                <xsd:element ref="ns3:Program_x0020_Type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internalName="PublishingStartDate">
      <xsd:simpleType>
        <xsd:restriction base="dms:Unknown"/>
      </xsd:simpleType>
    </xsd:element>
    <xsd:element name="PublishingExpirationDate" ma:index="11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96aed-39d0-4758-b3cf-4e4773287716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c9dd594f-b3c3-485c-979e-10fa5fdd8c85}" ma:internalName="TaxCatchAll" ma:showField="CatchAllData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c9dd594f-b3c3-485c-979e-10fa5fdd8c85}" ma:internalName="TaxCatchAllLabel" ma:readOnly="true" ma:showField="CatchAllDataLabel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47bae-e40d-40c7-91b3-26f1e466c40a" elementFormDefault="qualified">
    <xsd:import namespace="http://schemas.microsoft.com/office/2006/documentManagement/types"/>
    <xsd:import namespace="http://schemas.microsoft.com/office/infopath/2007/PartnerControls"/>
    <xsd:element name="Page" ma:index="12" nillable="true" ma:displayName="Page" ma:list="{c0c5bce6-76c0-431d-84b3-50ca3e3d0c94}" ma:internalName="Page" ma:web="b1898e29-fee5-4c33-85ce-dc384e63ddeb">
      <xsd:simpleType>
        <xsd:restriction base="dms:Lookup"/>
      </xsd:simpleType>
    </xsd:element>
    <xsd:element name="Page_x0020_SubHeader" ma:index="13" nillable="true" ma:displayName="Page SubHeader" ma:internalName="Page_x0020_SubHeader">
      <xsd:simpleType>
        <xsd:restriction base="dms:Text"/>
      </xsd:simpleType>
    </xsd:element>
    <xsd:element name="Document_x0020_Type" ma:index="14" nillable="true" ma:displayName="Document Type" ma:default="Accountability" ma:format="Dropdown" ma:internalName="Document_x0020_Type">
      <xsd:simpleType>
        <xsd:restriction base="dms:Choice">
          <xsd:enumeration value="Accountability"/>
          <xsd:enumeration value="Assessments"/>
          <xsd:enumeration value="Counseling"/>
          <xsd:enumeration value="Curriculum"/>
          <xsd:enumeration value="Dual Enrollment"/>
          <xsd:enumeration value="Local Plan"/>
          <xsd:enumeration value="Program of Study"/>
        </xsd:restriction>
      </xsd:simpleType>
    </xsd:element>
    <xsd:element name="Year" ma:index="15" nillable="true" ma:displayName="Year" ma:default="2012" ma:format="Dropdown" ma:internalName="Year">
      <xsd:simpleType>
        <xsd:restriction base="dms:Choice"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25"/>
        </xsd:restriction>
      </xsd:simpleType>
    </xsd:element>
    <xsd:element name="Program_x0020_Type" ma:index="16" nillable="true" ma:displayName="Program Type" ma:default="Program Concentration" ma:internalName="Program_x0020_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rogram Concentration"/>
                    <xsd:enumeration value="Career Clusters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e61c99-8b37-4962-a864-d7fde1b0d03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6c247bae-e40d-40c7-91b3-26f1e466c40a">2021</Year>
    <Program_x0020_Type xmlns="6c247bae-e40d-40c7-91b3-26f1e466c40a"/>
    <TaxCatchAll xmlns="1d496aed-39d0-4758-b3cf-4e4773287716"/>
    <Document_x0020_Type xmlns="6c247bae-e40d-40c7-91b3-26f1e466c40a">Curriculum</Document_x0020_Type>
    <PublishingExpirationDate xmlns="http://schemas.microsoft.com/sharepoint/v3" xsi:nil="true"/>
    <PublishingStartDate xmlns="http://schemas.microsoft.com/sharepoint/v3" xsi:nil="true"/>
    <Page_x0020_SubHeader xmlns="6c247bae-e40d-40c7-91b3-26f1e466c40a" xsi:nil="true"/>
    <Page xmlns="6c247bae-e40d-40c7-91b3-26f1e466c40a" xsi:nil="true"/>
  </documentManagement>
</p:properties>
</file>

<file path=customXml/itemProps1.xml><?xml version="1.0" encoding="utf-8"?>
<ds:datastoreItem xmlns:ds="http://schemas.openxmlformats.org/officeDocument/2006/customXml" ds:itemID="{285ED293-3676-41E9-9F07-9FE7B2EB555D}"/>
</file>

<file path=customXml/itemProps2.xml><?xml version="1.0" encoding="utf-8"?>
<ds:datastoreItem xmlns:ds="http://schemas.openxmlformats.org/officeDocument/2006/customXml" ds:itemID="{55D8E263-A9E8-4FB2-A352-8C34EAFD2E33}"/>
</file>

<file path=customXml/itemProps3.xml><?xml version="1.0" encoding="utf-8"?>
<ds:datastoreItem xmlns:ds="http://schemas.openxmlformats.org/officeDocument/2006/customXml" ds:itemID="{BE63E058-47A3-4BEE-B4F6-2C9D2462571B}"/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161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Georgia</vt:lpstr>
      <vt:lpstr>Montserrat</vt:lpstr>
      <vt:lpstr>Raleway</vt:lpstr>
      <vt:lpstr>Vidaloka</vt:lpstr>
      <vt:lpstr>Office Theme</vt:lpstr>
      <vt:lpstr>Georgia FinTech Academy</vt:lpstr>
      <vt:lpstr>PowerPoint Presentation</vt:lpstr>
      <vt:lpstr>Georgia:   The best place for business,   especially fintech</vt:lpstr>
      <vt:lpstr>Georgia:</vt:lpstr>
      <vt:lpstr>The Georgia FinTech Academy </vt:lpstr>
      <vt:lpstr>We develop talent in:</vt:lpstr>
      <vt:lpstr>our talent pool spans the entire state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 FinTech Academy</dc:title>
  <dc:creator>Erin Hughes</dc:creator>
  <cp:lastModifiedBy>John Pritchett</cp:lastModifiedBy>
  <cp:revision>48</cp:revision>
  <dcterms:created xsi:type="dcterms:W3CDTF">2019-04-19T17:35:39Z</dcterms:created>
  <dcterms:modified xsi:type="dcterms:W3CDTF">2021-01-26T23:24:49Z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0x010100F7ADDA3E14B7FA49BB927AF7FF0FDB85</vt:lpwstr>
  </property>
</Properties>
</file>