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345"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1" r:id="rId49"/>
    <p:sldId id="302" r:id="rId50"/>
    <p:sldId id="303" r:id="rId51"/>
    <p:sldId id="341" r:id="rId52"/>
    <p:sldId id="342" r:id="rId53"/>
    <p:sldId id="304" r:id="rId54"/>
    <p:sldId id="343" r:id="rId55"/>
    <p:sldId id="305" r:id="rId56"/>
    <p:sldId id="344"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6" d="100"/>
          <a:sy n="76" d="100"/>
        </p:scale>
        <p:origin x="11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0429961524695779"/>
          <c:y val="0.178349232208354"/>
          <c:w val="0.69314915891195417"/>
          <c:h val="0.82165076779164592"/>
        </c:manualLayout>
      </c:layout>
      <c:pie3DChart>
        <c:varyColors val="1"/>
        <c:ser>
          <c:idx val="0"/>
          <c:order val="0"/>
          <c:tx>
            <c:strRef>
              <c:f>Sheet1!$B$1</c:f>
              <c:strCache>
                <c:ptCount val="1"/>
                <c:pt idx="0">
                  <c:v>Percent</c:v>
                </c:pt>
              </c:strCache>
            </c:strRef>
          </c:tx>
          <c:dPt>
            <c:idx val="0"/>
            <c:bubble3D val="0"/>
          </c:dPt>
          <c:dPt>
            <c:idx val="1"/>
            <c:bubble3D val="0"/>
          </c:dPt>
          <c:dPt>
            <c:idx val="2"/>
            <c:bubble3D val="0"/>
          </c:dPt>
          <c:dPt>
            <c:idx val="3"/>
            <c:bubble3D val="0"/>
          </c:dPt>
          <c:dPt>
            <c:idx val="4"/>
            <c:bubble3D val="0"/>
          </c:dPt>
          <c:dPt>
            <c:idx val="5"/>
            <c:bubble3D val="0"/>
          </c:dPt>
          <c:dLbls>
            <c:dLbl>
              <c:idx val="0"/>
              <c:layout>
                <c:manualLayout>
                  <c:x val="-0.24621998639059101"/>
                  <c:y val="5.3756736411676588E-2"/>
                </c:manualLayout>
              </c:layout>
              <c:tx>
                <c:rich>
                  <a:bodyPr/>
                  <a:lstStyle/>
                  <a:p>
                    <a:pPr>
                      <a:defRPr sz="1994" b="1"/>
                    </a:pPr>
                    <a:r>
                      <a:rPr lang="en-US" sz="2795" b="1" dirty="0" smtClean="0">
                        <a:solidFill>
                          <a:schemeClr val="bg1"/>
                        </a:solidFill>
                      </a:rPr>
                      <a:t>School Bus</a:t>
                    </a:r>
                  </a:p>
                  <a:p>
                    <a:pPr>
                      <a:defRPr sz="1994" b="1"/>
                    </a:pPr>
                    <a:r>
                      <a:rPr lang="en-US" sz="2795" b="1" dirty="0" smtClean="0">
                        <a:solidFill>
                          <a:schemeClr val="bg1"/>
                        </a:solidFill>
                      </a:rPr>
                      <a:t>49%</a:t>
                    </a:r>
                    <a:endParaRPr lang="en-US" sz="2800" b="1" dirty="0">
                      <a:solidFill>
                        <a:schemeClr val="bg1"/>
                      </a:solidFill>
                    </a:endParaRPr>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2"/>
              <c:tx>
                <c:rich>
                  <a:bodyPr/>
                  <a:lstStyle/>
                  <a:p>
                    <a:pPr>
                      <a:defRPr sz="1995" b="1"/>
                    </a:pPr>
                    <a:r>
                      <a:rPr lang="en-US" dirty="0">
                        <a:solidFill>
                          <a:schemeClr val="bg1"/>
                        </a:solidFill>
                      </a:rPr>
                      <a:t>Classroom
15%</a:t>
                    </a:r>
                  </a:p>
                </c:rich>
              </c:tx>
              <c:spPr/>
              <c:showLegendKey val="0"/>
              <c:showVal val="0"/>
              <c:showCatName val="0"/>
              <c:showSerName val="0"/>
              <c:showPercent val="0"/>
              <c:showBubbleSize val="0"/>
              <c:extLst>
                <c:ext xmlns:c15="http://schemas.microsoft.com/office/drawing/2012/chart" uri="{CE6537A1-D6FC-4f65-9D91-7224C49458BB}"/>
              </c:extLst>
            </c:dLbl>
            <c:dLbl>
              <c:idx val="5"/>
              <c:tx>
                <c:rich>
                  <a:bodyPr/>
                  <a:lstStyle/>
                  <a:p>
                    <a:pPr>
                      <a:defRPr sz="1995" b="1"/>
                    </a:pPr>
                    <a:r>
                      <a:rPr lang="en-US" sz="1995" b="1" dirty="0"/>
                      <a:t>Cafeteria
6%</a:t>
                    </a:r>
                  </a:p>
                </c:rich>
              </c:tx>
              <c:spPr/>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995"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Bus</c:v>
                </c:pt>
                <c:pt idx="1">
                  <c:v>Playground</c:v>
                </c:pt>
                <c:pt idx="2">
                  <c:v>Classroom</c:v>
                </c:pt>
                <c:pt idx="3">
                  <c:v>After School</c:v>
                </c:pt>
                <c:pt idx="4">
                  <c:v>Restroom</c:v>
                </c:pt>
                <c:pt idx="5">
                  <c:v>Cafeteria</c:v>
                </c:pt>
              </c:strCache>
            </c:strRef>
          </c:cat>
          <c:val>
            <c:numRef>
              <c:f>Sheet1!$B$2:$B$7</c:f>
              <c:numCache>
                <c:formatCode>0%</c:formatCode>
                <c:ptCount val="6"/>
                <c:pt idx="0">
                  <c:v>0.46</c:v>
                </c:pt>
                <c:pt idx="1">
                  <c:v>0.08</c:v>
                </c:pt>
                <c:pt idx="2">
                  <c:v>0.14000000000000001</c:v>
                </c:pt>
                <c:pt idx="3">
                  <c:v>0.12</c:v>
                </c:pt>
                <c:pt idx="4">
                  <c:v>0.08</c:v>
                </c:pt>
                <c:pt idx="5">
                  <c:v>0.06</c:v>
                </c:pt>
              </c:numCache>
            </c:numRef>
          </c:val>
        </c:ser>
        <c:dLbls>
          <c:showLegendKey val="0"/>
          <c:showVal val="0"/>
          <c:showCatName val="0"/>
          <c:showSerName val="0"/>
          <c:showPercent val="0"/>
          <c:showBubbleSize val="0"/>
          <c:showLeaderLines val="1"/>
        </c:dLbls>
      </c:pie3DChart>
      <c:spPr>
        <a:noFill/>
        <a:ln w="25392">
          <a:noFill/>
        </a:ln>
      </c:spPr>
    </c:plotArea>
    <c:legend>
      <c:legendPos val="r"/>
      <c:layout>
        <c:manualLayout>
          <c:xMode val="edge"/>
          <c:yMode val="edge"/>
          <c:x val="0.81250021895809843"/>
          <c:y val="0.26680684358899581"/>
          <c:w val="0.17708336511757339"/>
          <c:h val="0.46638670166229218"/>
        </c:manualLayout>
      </c:layout>
      <c:overlay val="0"/>
    </c:legend>
    <c:plotVisOnly val="1"/>
    <c:dispBlanksAs val="zero"/>
    <c:showDLblsOverMax val="0"/>
  </c:chart>
  <c:txPr>
    <a:bodyPr/>
    <a:lstStyle/>
    <a:p>
      <a:pPr>
        <a:defRPr sz="1795"/>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dirty="0"/>
          </a:p>
        </p:txBody>
      </p:sp>
    </p:spTree>
    <p:extLst>
      <p:ext uri="{BB962C8B-B14F-4D97-AF65-F5344CB8AC3E}">
        <p14:creationId xmlns:p14="http://schemas.microsoft.com/office/powerpoint/2010/main" val="97122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 long term negative impact unchecked bullying behavior has on the bully.  Pay special attention to the last bullet: “Bullies were 4 times as likely as peers to have multiple convictions.”</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C34584A-DE59-45CF-A312-B04DF35F4C66}" type="slidenum">
              <a:rPr lang="en-US" altLang="en-US">
                <a:latin typeface="Arial" panose="020B0604020202020204" pitchFamily="34" charset="0"/>
              </a:rPr>
              <a:pPr eaLnBrk="1" hangingPunct="1">
                <a:spcBef>
                  <a:spcPct val="0"/>
                </a:spcBef>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85761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 long term negative impact unchecked bullying behavior has on the bully.  Pay special attention to the last bullet: “Bullies were 4 times as likely as peers to have multiple convictions.”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DA8C98-75C0-4675-B4EB-1E74C4C53215}" type="slidenum">
              <a:rPr lang="en-US" altLang="en-US">
                <a:latin typeface="Arial" panose="020B0604020202020204" pitchFamily="34" charset="0"/>
              </a:rPr>
              <a:pPr eaLnBrk="1" hangingPunct="1">
                <a:spcBef>
                  <a:spcPct val="0"/>
                </a:spcBef>
              </a:pPr>
              <a:t>14</a:t>
            </a:fld>
            <a:endParaRPr lang="en-US" altLang="en-US" dirty="0">
              <a:latin typeface="Arial" panose="020B0604020202020204" pitchFamily="34" charset="0"/>
            </a:endParaRPr>
          </a:p>
        </p:txBody>
      </p:sp>
    </p:spTree>
    <p:extLst>
      <p:ext uri="{BB962C8B-B14F-4D97-AF65-F5344CB8AC3E}">
        <p14:creationId xmlns:p14="http://schemas.microsoft.com/office/powerpoint/2010/main" val="312370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Bullying is a multi-victim behavior.  Now, look at the impact on the victim.  Each of these consequences can last a life time.  Recently, at a parents’ meeting I discussed bullying.  I asked the audience to close their eyes.  I then asked them to raise their hands if they were bullied in school.  Almost 75% raised their hands.  I asked them to keep their hands raised IF the thought of that bullying experience still troubled them at times.  Almost every hand remained raised.  Think of that: almost 75% of over 100 parents (adults) still recall the pain of bullying.</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7F2B51-743B-475F-B679-EEB45531FB35}" type="slidenum">
              <a:rPr lang="en-US" altLang="en-US">
                <a:latin typeface="Arial" panose="020B0604020202020204" pitchFamily="34" charset="0"/>
              </a:rPr>
              <a:pPr eaLnBrk="1" hangingPunct="1">
                <a:spcBef>
                  <a:spcPct val="0"/>
                </a:spcBef>
              </a:pPr>
              <a:t>15</a:t>
            </a:fld>
            <a:endParaRPr lang="en-US" altLang="en-US" dirty="0">
              <a:latin typeface="Arial" panose="020B0604020202020204" pitchFamily="34" charset="0"/>
            </a:endParaRPr>
          </a:p>
        </p:txBody>
      </p:sp>
    </p:spTree>
    <p:extLst>
      <p:ext uri="{BB962C8B-B14F-4D97-AF65-F5344CB8AC3E}">
        <p14:creationId xmlns:p14="http://schemas.microsoft.com/office/powerpoint/2010/main" val="203572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Research is beginning to reveal many causes of school absences that are related to bullying directly or indirectly.  Also, think of the impact these physiological conditions can have on student achievement.</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6ACE9B-F783-4121-89AD-BF7B77EC1652}" type="slidenum">
              <a:rPr lang="en-US" altLang="en-US">
                <a:latin typeface="Arial" panose="020B0604020202020204" pitchFamily="34" charset="0"/>
              </a:rPr>
              <a:pPr eaLnBrk="1" hangingPunct="1">
                <a:spcBef>
                  <a:spcPct val="0"/>
                </a:spcBef>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262857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Bullying is indeed serious.  </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0238DB-F65D-4C0F-9842-D0D178B026C5}" type="slidenum">
              <a:rPr lang="en-US" altLang="en-US">
                <a:latin typeface="Arial" panose="020B0604020202020204" pitchFamily="34" charset="0"/>
              </a:rPr>
              <a:pPr eaLnBrk="1" hangingPunct="1">
                <a:spcBef>
                  <a:spcPct val="0"/>
                </a:spcBef>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163359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those who do not think bullying is serious, they should read the report produced by the United States Secret Service and the United States Department of Education.</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2162C10-ECE7-4EDC-A5CE-78BDE3D43933}" type="slidenum">
              <a:rPr lang="en-US" altLang="en-US">
                <a:latin typeface="Arial" panose="020B0604020202020204" pitchFamily="34" charset="0"/>
              </a:rPr>
              <a:pPr eaLnBrk="1" hangingPunct="1">
                <a:spcBef>
                  <a:spcPct val="0"/>
                </a:spcBef>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236137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Secret Service investigators and forensic experts studied 37 incidents of school violence that involved 41 attackers.  What they found was startling to many people.  75% of the attackers were bullied prior to the incident and over a third of the attackers felt isolated.  If they did have a friend, it was another student who also felt bullied and isolated.</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DBBD01E-2B6A-4882-ABC8-4B63A22EFFDB}" type="slidenum">
              <a:rPr lang="en-US" altLang="en-US">
                <a:latin typeface="Arial" panose="020B0604020202020204" pitchFamily="34" charset="0"/>
              </a:rPr>
              <a:pPr eaLnBrk="1" hangingPunct="1">
                <a:spcBef>
                  <a:spcPct val="0"/>
                </a:spcBef>
              </a:pPr>
              <a:t>19</a:t>
            </a:fld>
            <a:endParaRPr lang="en-US" altLang="en-US" dirty="0">
              <a:latin typeface="Arial" panose="020B0604020202020204" pitchFamily="34" charset="0"/>
            </a:endParaRPr>
          </a:p>
        </p:txBody>
      </p:sp>
    </p:spTree>
    <p:extLst>
      <p:ext uri="{BB962C8B-B14F-4D97-AF65-F5344CB8AC3E}">
        <p14:creationId xmlns:p14="http://schemas.microsoft.com/office/powerpoint/2010/main" val="2447922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study found that schools cannot have “secrets”.  There are always students who know who the bullies are and who the victims of bullying are, and even how the victims are suffering.  Seeds of anger and retaliation are spread when bullying is unabated.</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D5E623-2F1E-4B6E-924C-31E7BA238F02}" type="slidenum">
              <a:rPr lang="en-US" altLang="en-US">
                <a:latin typeface="Arial" panose="020B0604020202020204" pitchFamily="34" charset="0"/>
              </a:rPr>
              <a:pPr eaLnBrk="1" hangingPunct="1">
                <a:spcBef>
                  <a:spcPct val="0"/>
                </a:spcBef>
              </a:pPr>
              <a:t>20</a:t>
            </a:fld>
            <a:endParaRPr lang="en-US" altLang="en-US" dirty="0">
              <a:latin typeface="Arial" panose="020B0604020202020204" pitchFamily="34" charset="0"/>
            </a:endParaRPr>
          </a:p>
        </p:txBody>
      </p:sp>
    </p:spTree>
    <p:extLst>
      <p:ext uri="{BB962C8B-B14F-4D97-AF65-F5344CB8AC3E}">
        <p14:creationId xmlns:p14="http://schemas.microsoft.com/office/powerpoint/2010/main" val="7154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Of the 75% of the attackers who felt bullied, many of them felt persecuted and were actually physically injured.  And too often other students watched it happen while offering no intervention or consolation to the victim.</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0AC1FA-F1C6-40D9-89B1-DDD9D3BEC7E0}" type="slidenum">
              <a:rPr lang="en-US" altLang="en-US">
                <a:latin typeface="Arial" panose="020B0604020202020204" pitchFamily="34" charset="0"/>
              </a:rPr>
              <a:pPr eaLnBrk="1" hangingPunct="1">
                <a:spcBef>
                  <a:spcPct val="0"/>
                </a:spcBef>
              </a:pPr>
              <a:t>21</a:t>
            </a:fld>
            <a:endParaRPr lang="en-US" altLang="en-US" dirty="0">
              <a:latin typeface="Arial" panose="020B0604020202020204" pitchFamily="34" charset="0"/>
            </a:endParaRPr>
          </a:p>
        </p:txBody>
      </p:sp>
    </p:spTree>
    <p:extLst>
      <p:ext uri="{BB962C8B-B14F-4D97-AF65-F5344CB8AC3E}">
        <p14:creationId xmlns:p14="http://schemas.microsoft.com/office/powerpoint/2010/main" val="223985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Secret Service reports that healthy school climates can prevent violence associated with bullying. </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E0BDAB-EDCE-4A45-915A-3B96A75E8067}" type="slidenum">
              <a:rPr lang="en-US" altLang="en-US">
                <a:latin typeface="Arial" panose="020B0604020202020204" pitchFamily="34" charset="0"/>
              </a:rPr>
              <a:pPr eaLnBrk="1" hangingPunct="1">
                <a:spcBef>
                  <a:spcPct val="0"/>
                </a:spcBef>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145385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Bullying is a health issue for children that can have a long term negative impact, even into adulthood.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04DD36-1479-40BF-AEE0-37605567C15F}" type="slidenum">
              <a:rPr lang="en-US" altLang="en-US">
                <a:latin typeface="Arial" panose="020B0604020202020204" pitchFamily="34" charset="0"/>
              </a:rPr>
              <a:pPr eaLnBrk="1" hangingPunct="1">
                <a:spcBef>
                  <a:spcPct val="0"/>
                </a:spcBef>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240357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Note the finding here: “In a safe school climate, adults do not bully students and do not bully each other, and they do not turn a blind eye to bullying.”</a:t>
            </a:r>
          </a:p>
          <a:p>
            <a:pPr eaLnBrk="1" hangingPunct="1">
              <a:spcBef>
                <a:spcPct val="0"/>
              </a:spcBef>
            </a:pPr>
            <a:r>
              <a:rPr lang="en-US" altLang="en-US" dirty="0" smtClean="0"/>
              <a:t>\</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6C47D5-E892-4C7E-8048-B44EF8471D51}" type="slidenum">
              <a:rPr lang="en-US" altLang="en-US">
                <a:latin typeface="Arial" panose="020B0604020202020204" pitchFamily="34" charset="0"/>
              </a:rPr>
              <a:pPr eaLnBrk="1" hangingPunct="1">
                <a:spcBef>
                  <a:spcPct val="0"/>
                </a:spcBef>
              </a:pPr>
              <a:t>23</a:t>
            </a:fld>
            <a:endParaRPr lang="en-US" altLang="en-US" dirty="0">
              <a:latin typeface="Arial" panose="020B0604020202020204" pitchFamily="34" charset="0"/>
            </a:endParaRPr>
          </a:p>
        </p:txBody>
      </p:sp>
    </p:spTree>
    <p:extLst>
      <p:ext uri="{BB962C8B-B14F-4D97-AF65-F5344CB8AC3E}">
        <p14:creationId xmlns:p14="http://schemas.microsoft.com/office/powerpoint/2010/main" val="250542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What does bullying look like and what do you for?  This is a good question.  Bullying comes in many forms.</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D73B05-0932-4803-82FF-0978A57219E8}" type="slidenum">
              <a:rPr lang="en-US" altLang="en-US">
                <a:latin typeface="Arial" panose="020B0604020202020204" pitchFamily="34" charset="0"/>
              </a:rPr>
              <a:pPr eaLnBrk="1" hangingPunct="1">
                <a:spcBef>
                  <a:spcPct val="0"/>
                </a:spcBef>
              </a:pPr>
              <a:t>24</a:t>
            </a:fld>
            <a:endParaRPr lang="en-US" altLang="en-US" dirty="0">
              <a:latin typeface="Arial" panose="020B0604020202020204" pitchFamily="34" charset="0"/>
            </a:endParaRPr>
          </a:p>
        </p:txBody>
      </p:sp>
    </p:spTree>
    <p:extLst>
      <p:ext uri="{BB962C8B-B14F-4D97-AF65-F5344CB8AC3E}">
        <p14:creationId xmlns:p14="http://schemas.microsoft.com/office/powerpoint/2010/main" val="960190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Sometimes the obvious is not so obvious.  These behaviors are NOT typical behavior for anyone except bullies.  Consequently, they must not be dismissed as typical, “kids will be kids” behavior.</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C3663C-D079-43D3-A0A2-0D9A54EAD639}" type="slidenum">
              <a:rPr lang="en-US" altLang="en-US">
                <a:latin typeface="Arial" panose="020B0604020202020204" pitchFamily="34" charset="0"/>
              </a:rPr>
              <a:pPr eaLnBrk="1" hangingPunct="1">
                <a:spcBef>
                  <a:spcPct val="0"/>
                </a:spcBef>
              </a:pPr>
              <a:t>25</a:t>
            </a:fld>
            <a:endParaRPr lang="en-US" altLang="en-US" dirty="0">
              <a:latin typeface="Arial" panose="020B0604020202020204" pitchFamily="34" charset="0"/>
            </a:endParaRPr>
          </a:p>
        </p:txBody>
      </p:sp>
    </p:spTree>
    <p:extLst>
      <p:ext uri="{BB962C8B-B14F-4D97-AF65-F5344CB8AC3E}">
        <p14:creationId xmlns:p14="http://schemas.microsoft.com/office/powerpoint/2010/main" val="2169307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Indirect bullying can be very insidious, and this is noted in the Secret Service report we referenced earlier.  I’ll give you an example.  Walk into a school cafeteria during lunch and see if you see students walking around with a food tray trying unsuccessfully to find a place to sit.  Or watch kids on a playground keep another student away from their group or off of a piece of playground equipment.  Watch for students laughing at another student in the hallway.  These are subtle but powerful examples of bullying, and they occur all too often.</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15DAA21-D346-4E6E-B313-95BA5F87A4AC}" type="slidenum">
              <a:rPr lang="en-US" altLang="en-US">
                <a:latin typeface="Arial" panose="020B0604020202020204" pitchFamily="34" charset="0"/>
              </a:rPr>
              <a:pPr eaLnBrk="1" hangingPunct="1">
                <a:spcBef>
                  <a:spcPct val="0"/>
                </a:spcBef>
              </a:pPr>
              <a:t>26</a:t>
            </a:fld>
            <a:endParaRPr lang="en-US" altLang="en-US" dirty="0">
              <a:latin typeface="Arial" panose="020B0604020202020204" pitchFamily="34" charset="0"/>
            </a:endParaRPr>
          </a:p>
        </p:txBody>
      </p:sp>
    </p:spTree>
    <p:extLst>
      <p:ext uri="{BB962C8B-B14F-4D97-AF65-F5344CB8AC3E}">
        <p14:creationId xmlns:p14="http://schemas.microsoft.com/office/powerpoint/2010/main" val="5838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Often the victim internalizes the dehumanization and too often the victim begins to feel that he or she deserves this type of treatment.</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CF5636-E2F1-4432-8233-425B63F56054}" type="slidenum">
              <a:rPr lang="en-US" altLang="en-US">
                <a:latin typeface="Arial" panose="020B0604020202020204" pitchFamily="34" charset="0"/>
              </a:rPr>
              <a:pPr eaLnBrk="1" hangingPunct="1">
                <a:spcBef>
                  <a:spcPct val="0"/>
                </a:spcBef>
              </a:pPr>
              <a:t>27</a:t>
            </a:fld>
            <a:endParaRPr lang="en-US" altLang="en-US" dirty="0">
              <a:latin typeface="Arial" panose="020B0604020202020204" pitchFamily="34" charset="0"/>
            </a:endParaRPr>
          </a:p>
        </p:txBody>
      </p:sp>
    </p:spTree>
    <p:extLst>
      <p:ext uri="{BB962C8B-B14F-4D97-AF65-F5344CB8AC3E}">
        <p14:creationId xmlns:p14="http://schemas.microsoft.com/office/powerpoint/2010/main" val="2408656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As a practical matter, it is probably not possible for local schools to respond every time a student reports concern about looks, stares, and gestures.  However, if other students report the same concern and if the non-verbal behavior continues, school staff should take the reports seriously and look into the situation before it escalates.  </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17CCC7-0DBA-4202-A489-7DB535E5FED2}" type="slidenum">
              <a:rPr lang="en-US" altLang="en-US">
                <a:latin typeface="Arial" panose="020B0604020202020204" pitchFamily="34" charset="0"/>
              </a:rPr>
              <a:pPr eaLnBrk="1" hangingPunct="1">
                <a:spcBef>
                  <a:spcPct val="0"/>
                </a:spcBef>
              </a:pPr>
              <a:t>28</a:t>
            </a:fld>
            <a:endParaRPr lang="en-US" altLang="en-US" dirty="0">
              <a:latin typeface="Arial" panose="020B0604020202020204" pitchFamily="34" charset="0"/>
            </a:endParaRPr>
          </a:p>
        </p:txBody>
      </p:sp>
    </p:spTree>
    <p:extLst>
      <p:ext uri="{BB962C8B-B14F-4D97-AF65-F5344CB8AC3E}">
        <p14:creationId xmlns:p14="http://schemas.microsoft.com/office/powerpoint/2010/main" val="483433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Cyber Bullying is rapidly becoming a major challenge for schools, students, and parents.  This type of bullying comes in many forms.</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9EFF74-F80A-4B69-BCDC-741B6C700291}" type="slidenum">
              <a:rPr lang="en-US" altLang="en-US">
                <a:latin typeface="Arial" panose="020B0604020202020204" pitchFamily="34" charset="0"/>
              </a:rPr>
              <a:pPr eaLnBrk="1" hangingPunct="1">
                <a:spcBef>
                  <a:spcPct val="0"/>
                </a:spcBef>
              </a:pPr>
              <a:t>30</a:t>
            </a:fld>
            <a:endParaRPr lang="en-US" altLang="en-US" dirty="0">
              <a:latin typeface="Arial" panose="020B0604020202020204" pitchFamily="34" charset="0"/>
            </a:endParaRPr>
          </a:p>
        </p:txBody>
      </p:sp>
    </p:spTree>
    <p:extLst>
      <p:ext uri="{BB962C8B-B14F-4D97-AF65-F5344CB8AC3E}">
        <p14:creationId xmlns:p14="http://schemas.microsoft.com/office/powerpoint/2010/main" val="43573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08CD18-5DF4-41EB-B709-3C31FD26B53F}" type="slidenum">
              <a:rPr lang="en-US" altLang="en-US">
                <a:latin typeface="Arial" panose="020B0604020202020204" pitchFamily="34" charset="0"/>
              </a:rPr>
              <a:pPr eaLnBrk="1" hangingPunct="1">
                <a:spcBef>
                  <a:spcPct val="0"/>
                </a:spcBef>
              </a:pPr>
              <a:t>31</a:t>
            </a:fld>
            <a:endParaRPr lang="en-US" altLang="en-US" dirty="0">
              <a:latin typeface="Arial" panose="020B0604020202020204" pitchFamily="34" charset="0"/>
            </a:endParaRPr>
          </a:p>
        </p:txBody>
      </p:sp>
    </p:spTree>
    <p:extLst>
      <p:ext uri="{BB962C8B-B14F-4D97-AF65-F5344CB8AC3E}">
        <p14:creationId xmlns:p14="http://schemas.microsoft.com/office/powerpoint/2010/main" val="2538440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anose="020F0502020204030204" pitchFamily="34" charset="0"/>
              </a:defRPr>
            </a:lvl1pPr>
            <a:lvl2pPr marL="742950" indent="-285750" defTabSz="930275" eaLnBrk="0" hangingPunct="0">
              <a:spcBef>
                <a:spcPct val="30000"/>
              </a:spcBef>
              <a:defRPr sz="1200">
                <a:solidFill>
                  <a:schemeClr val="tx1"/>
                </a:solidFill>
                <a:latin typeface="Calibri" panose="020F0502020204030204" pitchFamily="34" charset="0"/>
              </a:defRPr>
            </a:lvl2pPr>
            <a:lvl3pPr marL="1143000" indent="-228600" defTabSz="930275" eaLnBrk="0" hangingPunct="0">
              <a:spcBef>
                <a:spcPct val="30000"/>
              </a:spcBef>
              <a:defRPr sz="1200">
                <a:solidFill>
                  <a:schemeClr val="tx1"/>
                </a:solidFill>
                <a:latin typeface="Calibri" panose="020F0502020204030204" pitchFamily="34" charset="0"/>
              </a:defRPr>
            </a:lvl3pPr>
            <a:lvl4pPr marL="1600200" indent="-228600" defTabSz="930275" eaLnBrk="0" hangingPunct="0">
              <a:spcBef>
                <a:spcPct val="30000"/>
              </a:spcBef>
              <a:defRPr sz="1200">
                <a:solidFill>
                  <a:schemeClr val="tx1"/>
                </a:solidFill>
                <a:latin typeface="Calibri" panose="020F0502020204030204" pitchFamily="34" charset="0"/>
              </a:defRPr>
            </a:lvl4pPr>
            <a:lvl5pPr marL="2057400" indent="-228600" defTabSz="930275" eaLnBrk="0" hangingPunct="0">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265282-FD22-4F78-A69A-72235779A40C}" type="slidenum">
              <a:rPr lang="en-US" altLang="en-US" sz="1300">
                <a:latin typeface="Times" panose="02020603050405020304" pitchFamily="18" charset="0"/>
              </a:rPr>
              <a:pPr>
                <a:spcBef>
                  <a:spcPct val="0"/>
                </a:spcBef>
              </a:pPr>
              <a:t>34</a:t>
            </a:fld>
            <a:endParaRPr lang="en-US" altLang="en-US" sz="1300" dirty="0">
              <a:latin typeface="Times" panose="02020603050405020304" pitchFamily="18" charset="0"/>
            </a:endParaRPr>
          </a:p>
        </p:txBody>
      </p:sp>
    </p:spTree>
    <p:extLst>
      <p:ext uri="{BB962C8B-B14F-4D97-AF65-F5344CB8AC3E}">
        <p14:creationId xmlns:p14="http://schemas.microsoft.com/office/powerpoint/2010/main" val="92516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 with bullying becoming more of problem, more students are willing to report it, right?  Not really.</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anose="020F0502020204030204" pitchFamily="34" charset="0"/>
              </a:defRPr>
            </a:lvl1pPr>
            <a:lvl2pPr marL="742950" indent="-285750" defTabSz="930275" eaLnBrk="0" hangingPunct="0">
              <a:spcBef>
                <a:spcPct val="30000"/>
              </a:spcBef>
              <a:defRPr sz="1200">
                <a:solidFill>
                  <a:schemeClr val="tx1"/>
                </a:solidFill>
                <a:latin typeface="Calibri" panose="020F0502020204030204" pitchFamily="34" charset="0"/>
              </a:defRPr>
            </a:lvl2pPr>
            <a:lvl3pPr marL="1143000" indent="-228600" defTabSz="930275" eaLnBrk="0" hangingPunct="0">
              <a:spcBef>
                <a:spcPct val="30000"/>
              </a:spcBef>
              <a:defRPr sz="1200">
                <a:solidFill>
                  <a:schemeClr val="tx1"/>
                </a:solidFill>
                <a:latin typeface="Calibri" panose="020F0502020204030204" pitchFamily="34" charset="0"/>
              </a:defRPr>
            </a:lvl3pPr>
            <a:lvl4pPr marL="1600200" indent="-228600" defTabSz="930275" eaLnBrk="0" hangingPunct="0">
              <a:spcBef>
                <a:spcPct val="30000"/>
              </a:spcBef>
              <a:defRPr sz="1200">
                <a:solidFill>
                  <a:schemeClr val="tx1"/>
                </a:solidFill>
                <a:latin typeface="Calibri" panose="020F0502020204030204" pitchFamily="34" charset="0"/>
              </a:defRPr>
            </a:lvl4pPr>
            <a:lvl5pPr marL="2057400" indent="-228600" defTabSz="930275" eaLnBrk="0" hangingPunct="0">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2929CF-C743-4847-AA91-8E1BC168198B}" type="slidenum">
              <a:rPr lang="en-US" altLang="en-US" sz="1300">
                <a:latin typeface="Arial" panose="020B0604020202020204" pitchFamily="34" charset="0"/>
              </a:rPr>
              <a:pPr>
                <a:spcBef>
                  <a:spcPct val="0"/>
                </a:spcBef>
              </a:pPr>
              <a:t>37</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106485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Children want and deserve a safe, bullying-free environment.</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4AAEFD-6510-4709-90C6-7086071E2D0A}" type="slidenum">
              <a:rPr lang="en-US" altLang="en-US">
                <a:latin typeface="Arial" panose="020B0604020202020204" pitchFamily="34" charset="0"/>
              </a:rPr>
              <a:pPr eaLnBrk="1" hangingPunct="1">
                <a:spcBef>
                  <a:spcPct val="0"/>
                </a:spcBef>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97475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It’s very difficult for most students to report being bullied; it’s embarrassing.  So if they do finally get the courage to report bullying and then nothing is done, what are the odds that they will try again to report bullying?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anose="020F0502020204030204" pitchFamily="34" charset="0"/>
              </a:defRPr>
            </a:lvl1pPr>
            <a:lvl2pPr marL="742950" indent="-285750" defTabSz="930275" eaLnBrk="0" hangingPunct="0">
              <a:spcBef>
                <a:spcPct val="30000"/>
              </a:spcBef>
              <a:defRPr sz="1200">
                <a:solidFill>
                  <a:schemeClr val="tx1"/>
                </a:solidFill>
                <a:latin typeface="Calibri" panose="020F0502020204030204" pitchFamily="34" charset="0"/>
              </a:defRPr>
            </a:lvl2pPr>
            <a:lvl3pPr marL="1143000" indent="-228600" defTabSz="930275" eaLnBrk="0" hangingPunct="0">
              <a:spcBef>
                <a:spcPct val="30000"/>
              </a:spcBef>
              <a:defRPr sz="1200">
                <a:solidFill>
                  <a:schemeClr val="tx1"/>
                </a:solidFill>
                <a:latin typeface="Calibri" panose="020F0502020204030204" pitchFamily="34" charset="0"/>
              </a:defRPr>
            </a:lvl3pPr>
            <a:lvl4pPr marL="1600200" indent="-228600" defTabSz="930275" eaLnBrk="0" hangingPunct="0">
              <a:spcBef>
                <a:spcPct val="30000"/>
              </a:spcBef>
              <a:defRPr sz="1200">
                <a:solidFill>
                  <a:schemeClr val="tx1"/>
                </a:solidFill>
                <a:latin typeface="Calibri" panose="020F0502020204030204" pitchFamily="34" charset="0"/>
              </a:defRPr>
            </a:lvl4pPr>
            <a:lvl5pPr marL="2057400" indent="-228600" defTabSz="930275" eaLnBrk="0" hangingPunct="0">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05F454-9DC3-40C8-939E-260871FDDA5F}" type="slidenum">
              <a:rPr lang="en-US" altLang="en-US" sz="1300">
                <a:latin typeface="Arial" panose="020B0604020202020204" pitchFamily="34" charset="0"/>
              </a:rPr>
              <a:pPr>
                <a:spcBef>
                  <a:spcPct val="0"/>
                </a:spcBef>
              </a:pPr>
              <a:t>38</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2829511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Remember, the Secret Service report expressed concern about schools having “secrets”.  Where students knew about bullying, victimization and even knew about the anger and retaliation thoughts of victims but told NO ONE!  Look at these percentages and you see why.</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anose="020F0502020204030204" pitchFamily="34" charset="0"/>
              </a:defRPr>
            </a:lvl1pPr>
            <a:lvl2pPr marL="742950" indent="-285750" defTabSz="930275" eaLnBrk="0" hangingPunct="0">
              <a:spcBef>
                <a:spcPct val="30000"/>
              </a:spcBef>
              <a:defRPr sz="1200">
                <a:solidFill>
                  <a:schemeClr val="tx1"/>
                </a:solidFill>
                <a:latin typeface="Calibri" panose="020F0502020204030204" pitchFamily="34" charset="0"/>
              </a:defRPr>
            </a:lvl2pPr>
            <a:lvl3pPr marL="1143000" indent="-228600" defTabSz="930275" eaLnBrk="0" hangingPunct="0">
              <a:spcBef>
                <a:spcPct val="30000"/>
              </a:spcBef>
              <a:defRPr sz="1200">
                <a:solidFill>
                  <a:schemeClr val="tx1"/>
                </a:solidFill>
                <a:latin typeface="Calibri" panose="020F0502020204030204" pitchFamily="34" charset="0"/>
              </a:defRPr>
            </a:lvl3pPr>
            <a:lvl4pPr marL="1600200" indent="-228600" defTabSz="930275" eaLnBrk="0" hangingPunct="0">
              <a:spcBef>
                <a:spcPct val="30000"/>
              </a:spcBef>
              <a:defRPr sz="1200">
                <a:solidFill>
                  <a:schemeClr val="tx1"/>
                </a:solidFill>
                <a:latin typeface="Calibri" panose="020F0502020204030204" pitchFamily="34" charset="0"/>
              </a:defRPr>
            </a:lvl4pPr>
            <a:lvl5pPr marL="2057400" indent="-228600" defTabSz="930275" eaLnBrk="0" hangingPunct="0">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9D66AD-8A6D-4BB7-AAF1-4F2F61766AC5}" type="slidenum">
              <a:rPr lang="en-US" altLang="en-US" sz="1300">
                <a:latin typeface="Arial" panose="020B0604020202020204" pitchFamily="34" charset="0"/>
              </a:rPr>
              <a:pPr>
                <a:spcBef>
                  <a:spcPct val="0"/>
                </a:spcBef>
              </a:pPr>
              <a:t>39</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3911912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many students, the bullying and harassment starts on the school bus.</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136AEFB-2FBB-4071-9050-A27F54557F6E}" type="slidenum">
              <a:rPr lang="en-US" altLang="en-US">
                <a:latin typeface="Arial" panose="020B0604020202020204" pitchFamily="34" charset="0"/>
              </a:rPr>
              <a:pPr eaLnBrk="1" hangingPunct="1">
                <a:spcBef>
                  <a:spcPct val="0"/>
                </a:spcBef>
              </a:pPr>
              <a:t>40</a:t>
            </a:fld>
            <a:endParaRPr lang="en-US" altLang="en-US" dirty="0">
              <a:latin typeface="Arial" panose="020B0604020202020204" pitchFamily="34" charset="0"/>
            </a:endParaRPr>
          </a:p>
        </p:txBody>
      </p:sp>
    </p:spTree>
    <p:extLst>
      <p:ext uri="{BB962C8B-B14F-4D97-AF65-F5344CB8AC3E}">
        <p14:creationId xmlns:p14="http://schemas.microsoft.com/office/powerpoint/2010/main" val="4247690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Imagine if your day started like this every day.</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AF6E5CF-5DF2-4831-A49F-40BE5E8DCF4D}" type="slidenum">
              <a:rPr lang="en-US" altLang="en-US">
                <a:latin typeface="Arial" panose="020B0604020202020204" pitchFamily="34" charset="0"/>
              </a:rPr>
              <a:pPr eaLnBrk="1" hangingPunct="1">
                <a:spcBef>
                  <a:spcPct val="0"/>
                </a:spcBef>
              </a:pPr>
              <a:t>41</a:t>
            </a:fld>
            <a:endParaRPr lang="en-US" altLang="en-US" dirty="0">
              <a:latin typeface="Arial" panose="020B0604020202020204" pitchFamily="34" charset="0"/>
            </a:endParaRPr>
          </a:p>
        </p:txBody>
      </p:sp>
    </p:spTree>
    <p:extLst>
      <p:ext uri="{BB962C8B-B14F-4D97-AF65-F5344CB8AC3E}">
        <p14:creationId xmlns:p14="http://schemas.microsoft.com/office/powerpoint/2010/main" val="3002298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Adults too often minimize how fearful children are of being bullied.</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A70CA64-7F8F-4E89-A6B8-5030EE6C5C30}" type="slidenum">
              <a:rPr lang="en-US" altLang="en-US">
                <a:latin typeface="Arial" panose="020B0604020202020204" pitchFamily="34" charset="0"/>
              </a:rPr>
              <a:pPr eaLnBrk="1" hangingPunct="1">
                <a:spcBef>
                  <a:spcPct val="0"/>
                </a:spcBef>
              </a:pPr>
              <a:t>42</a:t>
            </a:fld>
            <a:endParaRPr lang="en-US" altLang="en-US" dirty="0">
              <a:latin typeface="Arial" panose="020B0604020202020204" pitchFamily="34" charset="0"/>
            </a:endParaRPr>
          </a:p>
        </p:txBody>
      </p:sp>
    </p:spTree>
    <p:extLst>
      <p:ext uri="{BB962C8B-B14F-4D97-AF65-F5344CB8AC3E}">
        <p14:creationId xmlns:p14="http://schemas.microsoft.com/office/powerpoint/2010/main" val="128769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Let’s shift now to laws, rules, policies, codes and how they relate to bullying. </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208BE5-5746-4DCF-94A0-708746923BE7}" type="slidenum">
              <a:rPr lang="en-US" altLang="en-US">
                <a:latin typeface="Arial" panose="020B0604020202020204" pitchFamily="34" charset="0"/>
              </a:rPr>
              <a:pPr eaLnBrk="1" hangingPunct="1">
                <a:spcBef>
                  <a:spcPct val="0"/>
                </a:spcBef>
              </a:pPr>
              <a:t>44</a:t>
            </a:fld>
            <a:endParaRPr lang="en-US" altLang="en-US" dirty="0">
              <a:latin typeface="Arial" panose="020B0604020202020204" pitchFamily="34" charset="0"/>
            </a:endParaRPr>
          </a:p>
        </p:txBody>
      </p:sp>
    </p:spTree>
    <p:extLst>
      <p:ext uri="{BB962C8B-B14F-4D97-AF65-F5344CB8AC3E}">
        <p14:creationId xmlns:p14="http://schemas.microsoft.com/office/powerpoint/2010/main" val="629211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During the 2010 Georgia legislative session, the General Assembly revised the state law pertaining to bullying in schools.</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B25D1CC-23C2-4655-8A7B-1A8499C0B4C3}" type="slidenum">
              <a:rPr lang="en-US" altLang="en-US">
                <a:latin typeface="Arial" panose="020B0604020202020204" pitchFamily="34" charset="0"/>
              </a:rPr>
              <a:pPr eaLnBrk="1" hangingPunct="1">
                <a:spcBef>
                  <a:spcPct val="0"/>
                </a:spcBef>
              </a:pPr>
              <a:t>45</a:t>
            </a:fld>
            <a:endParaRPr lang="en-US" altLang="en-US" dirty="0">
              <a:latin typeface="Arial" panose="020B0604020202020204" pitchFamily="34" charset="0"/>
            </a:endParaRPr>
          </a:p>
        </p:txBody>
      </p:sp>
    </p:spTree>
    <p:extLst>
      <p:ext uri="{BB962C8B-B14F-4D97-AF65-F5344CB8AC3E}">
        <p14:creationId xmlns:p14="http://schemas.microsoft.com/office/powerpoint/2010/main" val="2637606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But several new sections were added to the state law.</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4323D5-23C8-42DA-9934-72EC604B4FC0}" type="slidenum">
              <a:rPr lang="en-US" altLang="en-US">
                <a:latin typeface="Arial" panose="020B0604020202020204" pitchFamily="34" charset="0"/>
              </a:rPr>
              <a:pPr eaLnBrk="1" hangingPunct="1">
                <a:spcBef>
                  <a:spcPct val="0"/>
                </a:spcBef>
              </a:pPr>
              <a:t>46</a:t>
            </a:fld>
            <a:endParaRPr lang="en-US" altLang="en-US" dirty="0">
              <a:latin typeface="Arial" panose="020B0604020202020204" pitchFamily="34" charset="0"/>
            </a:endParaRPr>
          </a:p>
        </p:txBody>
      </p:sp>
    </p:spTree>
    <p:extLst>
      <p:ext uri="{BB962C8B-B14F-4D97-AF65-F5344CB8AC3E}">
        <p14:creationId xmlns:p14="http://schemas.microsoft.com/office/powerpoint/2010/main" val="3742727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But several new sections were added to the state law.</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836A8E-53C6-4671-9CF2-3DB624094DEB}" type="slidenum">
              <a:rPr lang="en-US" altLang="en-US">
                <a:latin typeface="Arial" panose="020B0604020202020204" pitchFamily="34" charset="0"/>
              </a:rPr>
              <a:pPr eaLnBrk="1" hangingPunct="1">
                <a:spcBef>
                  <a:spcPct val="0"/>
                </a:spcBef>
              </a:pPr>
              <a:t>47</a:t>
            </a:fld>
            <a:endParaRPr lang="en-US" altLang="en-US" dirty="0">
              <a:latin typeface="Arial" panose="020B0604020202020204" pitchFamily="34" charset="0"/>
            </a:endParaRPr>
          </a:p>
        </p:txBody>
      </p:sp>
    </p:spTree>
    <p:extLst>
      <p:ext uri="{BB962C8B-B14F-4D97-AF65-F5344CB8AC3E}">
        <p14:creationId xmlns:p14="http://schemas.microsoft.com/office/powerpoint/2010/main" val="3670760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By no later than August 1, 2011 each local board of education shall adopt a policy that prohibits bullying.</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EB7F91-EEF7-482B-97C5-D51FAAE196C9}" type="slidenum">
              <a:rPr lang="en-US" altLang="en-US">
                <a:latin typeface="Arial" panose="020B0604020202020204" pitchFamily="34" charset="0"/>
              </a:rPr>
              <a:pPr eaLnBrk="1" hangingPunct="1">
                <a:spcBef>
                  <a:spcPct val="0"/>
                </a:spcBef>
              </a:pPr>
              <a:t>50</a:t>
            </a:fld>
            <a:endParaRPr lang="en-US" altLang="en-US" dirty="0">
              <a:latin typeface="Arial" panose="020B0604020202020204" pitchFamily="34" charset="0"/>
            </a:endParaRPr>
          </a:p>
        </p:txBody>
      </p:sp>
    </p:spTree>
    <p:extLst>
      <p:ext uri="{BB962C8B-B14F-4D97-AF65-F5344CB8AC3E}">
        <p14:creationId xmlns:p14="http://schemas.microsoft.com/office/powerpoint/2010/main" val="326945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There is an unmistakable connection between student achievement and school climate.  Bullying unabated can negatively impact school climate and consequently undermine student achievement efforts.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B5D35C4-4599-47DB-A8D5-A48804638C74}" type="slidenum">
              <a:rPr lang="en-US" altLang="en-US">
                <a:latin typeface="Arial" panose="020B0604020202020204" pitchFamily="34" charset="0"/>
              </a:rPr>
              <a:pPr eaLnBrk="1" hangingPunct="1">
                <a:spcBef>
                  <a:spcPct val="0"/>
                </a:spcBef>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4060581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law includes notification requirements, as well as a responsibility on the GaDOE to develop a model bullying policy.  That model policy can be found on the GaDOE website that I will reference later.</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82D8371-37FB-4102-983E-C996D22A8A4F}" type="slidenum">
              <a:rPr lang="en-US" altLang="en-US">
                <a:latin typeface="Arial" panose="020B0604020202020204" pitchFamily="34" charset="0"/>
              </a:rPr>
              <a:pPr eaLnBrk="1" hangingPunct="1">
                <a:spcBef>
                  <a:spcPct val="0"/>
                </a:spcBef>
              </a:pPr>
              <a:t>52</a:t>
            </a:fld>
            <a:endParaRPr lang="en-US" altLang="en-US" dirty="0">
              <a:latin typeface="Arial" panose="020B0604020202020204" pitchFamily="34" charset="0"/>
            </a:endParaRPr>
          </a:p>
        </p:txBody>
      </p:sp>
    </p:spTree>
    <p:extLst>
      <p:ext uri="{BB962C8B-B14F-4D97-AF65-F5344CB8AC3E}">
        <p14:creationId xmlns:p14="http://schemas.microsoft.com/office/powerpoint/2010/main" val="713207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DFDE7F-7C35-45FA-8785-0F7F0C9FBD1F}" type="slidenum">
              <a:rPr lang="en-US" altLang="en-US">
                <a:latin typeface="Arial" panose="020B0604020202020204" pitchFamily="34" charset="0"/>
              </a:rPr>
              <a:pPr eaLnBrk="1" hangingPunct="1">
                <a:spcBef>
                  <a:spcPct val="0"/>
                </a:spcBef>
              </a:pPr>
              <a:t>54</a:t>
            </a:fld>
            <a:endParaRPr lang="en-US" altLang="en-US" dirty="0">
              <a:latin typeface="Arial" panose="020B0604020202020204" pitchFamily="34" charset="0"/>
            </a:endParaRPr>
          </a:p>
        </p:txBody>
      </p:sp>
    </p:spTree>
    <p:extLst>
      <p:ext uri="{BB962C8B-B14F-4D97-AF65-F5344CB8AC3E}">
        <p14:creationId xmlns:p14="http://schemas.microsoft.com/office/powerpoint/2010/main" val="4074460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07F115E-98E4-4D09-98F6-37AF96E2D19D}" type="slidenum">
              <a:rPr lang="en-US" altLang="en-US">
                <a:latin typeface="Arial" panose="020B0604020202020204" pitchFamily="34" charset="0"/>
              </a:rPr>
              <a:pPr eaLnBrk="1" hangingPunct="1">
                <a:spcBef>
                  <a:spcPct val="0"/>
                </a:spcBef>
              </a:pPr>
              <a:t>55</a:t>
            </a:fld>
            <a:endParaRPr lang="en-US" altLang="en-US" dirty="0">
              <a:latin typeface="Arial" panose="020B0604020202020204" pitchFamily="34" charset="0"/>
            </a:endParaRPr>
          </a:p>
        </p:txBody>
      </p:sp>
    </p:spTree>
    <p:extLst>
      <p:ext uri="{BB962C8B-B14F-4D97-AF65-F5344CB8AC3E}">
        <p14:creationId xmlns:p14="http://schemas.microsoft.com/office/powerpoint/2010/main" val="1090065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School districts are advised to develop an operational procedure for addressing bullying that provides intervention and documentation.  This is a four-phase model or example of intervention: investigation, notification, discipline (consequences), and follow up.  This model is consistent with the expectations imbedded in the new state law.</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A88527-A8DF-4907-9A05-00B286D634E9}" type="slidenum">
              <a:rPr lang="en-US" altLang="en-US">
                <a:latin typeface="Arial" panose="020B0604020202020204" pitchFamily="34" charset="0"/>
              </a:rPr>
              <a:pPr eaLnBrk="1" hangingPunct="1">
                <a:spcBef>
                  <a:spcPct val="0"/>
                </a:spcBef>
              </a:pPr>
              <a:t>56</a:t>
            </a:fld>
            <a:endParaRPr lang="en-US" altLang="en-US" dirty="0">
              <a:latin typeface="Arial" panose="020B0604020202020204" pitchFamily="34" charset="0"/>
            </a:endParaRPr>
          </a:p>
        </p:txBody>
      </p:sp>
    </p:spTree>
    <p:extLst>
      <p:ext uri="{BB962C8B-B14F-4D97-AF65-F5344CB8AC3E}">
        <p14:creationId xmlns:p14="http://schemas.microsoft.com/office/powerpoint/2010/main" val="4171781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investigation shows that the school did not ignore the report of bullying, and in fact tried to intervene.</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4A2CDAF-9EBB-45A5-BF1C-DC2244A6AE47}" type="slidenum">
              <a:rPr lang="en-US" altLang="en-US">
                <a:latin typeface="Arial" panose="020B0604020202020204" pitchFamily="34" charset="0"/>
              </a:rPr>
              <a:pPr eaLnBrk="1" hangingPunct="1">
                <a:spcBef>
                  <a:spcPct val="0"/>
                </a:spcBef>
              </a:pPr>
              <a:t>57</a:t>
            </a:fld>
            <a:endParaRPr lang="en-US" altLang="en-US" dirty="0">
              <a:latin typeface="Arial" panose="020B0604020202020204" pitchFamily="34" charset="0"/>
            </a:endParaRPr>
          </a:p>
        </p:txBody>
      </p:sp>
    </p:spTree>
    <p:extLst>
      <p:ext uri="{BB962C8B-B14F-4D97-AF65-F5344CB8AC3E}">
        <p14:creationId xmlns:p14="http://schemas.microsoft.com/office/powerpoint/2010/main" val="4129719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 is important to notify the parents of the alleged victim of bullying, and this is required in the new state law.</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D80497-07DD-4238-8817-2A3474DCDF4B}" type="slidenum">
              <a:rPr lang="en-US" altLang="en-US">
                <a:latin typeface="Arial" panose="020B0604020202020204" pitchFamily="34" charset="0"/>
              </a:rPr>
              <a:pPr eaLnBrk="1" hangingPunct="1">
                <a:spcBef>
                  <a:spcPct val="0"/>
                </a:spcBef>
              </a:pPr>
              <a:t>58</a:t>
            </a:fld>
            <a:endParaRPr lang="en-US" altLang="en-US" dirty="0">
              <a:latin typeface="Arial" panose="020B0604020202020204" pitchFamily="34" charset="0"/>
            </a:endParaRPr>
          </a:p>
        </p:txBody>
      </p:sp>
    </p:spTree>
    <p:extLst>
      <p:ext uri="{BB962C8B-B14F-4D97-AF65-F5344CB8AC3E}">
        <p14:creationId xmlns:p14="http://schemas.microsoft.com/office/powerpoint/2010/main" val="251282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Upon confirmation that bullying has occurred, the appropriate consequence is determined by the local school district.</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BE548B-DCE0-446E-8336-B19B1B45A94B}" type="slidenum">
              <a:rPr lang="en-US" altLang="en-US">
                <a:latin typeface="Arial" panose="020B0604020202020204" pitchFamily="34" charset="0"/>
              </a:rPr>
              <a:pPr eaLnBrk="1" hangingPunct="1">
                <a:spcBef>
                  <a:spcPct val="0"/>
                </a:spcBef>
              </a:pPr>
              <a:t>59</a:t>
            </a:fld>
            <a:endParaRPr lang="en-US" altLang="en-US" dirty="0">
              <a:latin typeface="Arial" panose="020B0604020202020204" pitchFamily="34" charset="0"/>
            </a:endParaRPr>
          </a:p>
        </p:txBody>
      </p:sp>
    </p:spTree>
    <p:extLst>
      <p:ext uri="{BB962C8B-B14F-4D97-AF65-F5344CB8AC3E}">
        <p14:creationId xmlns:p14="http://schemas.microsoft.com/office/powerpoint/2010/main" val="1765454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Follow up with the victim of bullying is important.  It also prevents the victim from being bullied again and it discourages retaliation.</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797EF7D-824F-43F6-9D18-722CAD29EE89}" type="slidenum">
              <a:rPr lang="en-US" altLang="en-US">
                <a:latin typeface="Arial" panose="020B0604020202020204" pitchFamily="34" charset="0"/>
              </a:rPr>
              <a:pPr eaLnBrk="1" hangingPunct="1">
                <a:spcBef>
                  <a:spcPct val="0"/>
                </a:spcBef>
              </a:pPr>
              <a:t>60</a:t>
            </a:fld>
            <a:endParaRPr lang="en-US" altLang="en-US" dirty="0">
              <a:latin typeface="Arial" panose="020B0604020202020204" pitchFamily="34" charset="0"/>
            </a:endParaRPr>
          </a:p>
        </p:txBody>
      </p:sp>
    </p:spTree>
    <p:extLst>
      <p:ext uri="{BB962C8B-B14F-4D97-AF65-F5344CB8AC3E}">
        <p14:creationId xmlns:p14="http://schemas.microsoft.com/office/powerpoint/2010/main" val="3273846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4E6892-1621-4AF8-BE67-12CC1A3B5686}" type="slidenum">
              <a:rPr lang="en-US" altLang="en-US">
                <a:latin typeface="Arial" panose="020B0604020202020204" pitchFamily="34" charset="0"/>
              </a:rPr>
              <a:pPr eaLnBrk="1" hangingPunct="1">
                <a:spcBef>
                  <a:spcPct val="0"/>
                </a:spcBef>
              </a:pPr>
              <a:t>61</a:t>
            </a:fld>
            <a:endParaRPr lang="en-US" altLang="en-US" dirty="0">
              <a:latin typeface="Arial" panose="020B0604020202020204" pitchFamily="34" charset="0"/>
            </a:endParaRPr>
          </a:p>
        </p:txBody>
      </p:sp>
    </p:spTree>
    <p:extLst>
      <p:ext uri="{BB962C8B-B14F-4D97-AF65-F5344CB8AC3E}">
        <p14:creationId xmlns:p14="http://schemas.microsoft.com/office/powerpoint/2010/main" val="5000763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A63FBC-D9B4-4A13-8316-CF6109AB281E}" type="slidenum">
              <a:rPr lang="en-US" altLang="en-US">
                <a:latin typeface="Arial" panose="020B0604020202020204" pitchFamily="34" charset="0"/>
              </a:rPr>
              <a:pPr eaLnBrk="1" hangingPunct="1">
                <a:spcBef>
                  <a:spcPct val="0"/>
                </a:spcBef>
              </a:pPr>
              <a:t>62</a:t>
            </a:fld>
            <a:endParaRPr lang="en-US" altLang="en-US" dirty="0">
              <a:latin typeface="Arial" panose="020B0604020202020204" pitchFamily="34" charset="0"/>
            </a:endParaRPr>
          </a:p>
        </p:txBody>
      </p:sp>
    </p:spTree>
    <p:extLst>
      <p:ext uri="{BB962C8B-B14F-4D97-AF65-F5344CB8AC3E}">
        <p14:creationId xmlns:p14="http://schemas.microsoft.com/office/powerpoint/2010/main" val="391058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Researchers are now discovering how widespread bullying is the United States.  Almost 6 million children are effected by bullying each year.</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8E40E4-73AD-489E-A391-4053FB2B0289}" type="slidenum">
              <a:rPr lang="en-US" altLang="en-US">
                <a:latin typeface="Arial" panose="020B0604020202020204" pitchFamily="34" charset="0"/>
              </a:rPr>
              <a:pPr eaLnBrk="1" hangingPunct="1">
                <a:spcBef>
                  <a:spcPct val="0"/>
                </a:spcBef>
              </a:pPr>
              <a:t>8</a:t>
            </a:fld>
            <a:endParaRPr lang="en-US" altLang="en-US" dirty="0">
              <a:latin typeface="Arial" panose="020B0604020202020204" pitchFamily="34" charset="0"/>
            </a:endParaRPr>
          </a:p>
        </p:txBody>
      </p:sp>
    </p:spTree>
    <p:extLst>
      <p:ext uri="{BB962C8B-B14F-4D97-AF65-F5344CB8AC3E}">
        <p14:creationId xmlns:p14="http://schemas.microsoft.com/office/powerpoint/2010/main" val="955641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27D9AC-0405-4C87-BBBC-DC5F12300619}" type="slidenum">
              <a:rPr lang="en-US" altLang="en-US">
                <a:latin typeface="Arial" panose="020B0604020202020204" pitchFamily="34" charset="0"/>
              </a:rPr>
              <a:pPr eaLnBrk="1" hangingPunct="1">
                <a:spcBef>
                  <a:spcPct val="0"/>
                </a:spcBef>
              </a:pPr>
              <a:t>63</a:t>
            </a:fld>
            <a:endParaRPr lang="en-US" altLang="en-US" dirty="0">
              <a:latin typeface="Arial" panose="020B0604020202020204" pitchFamily="34" charset="0"/>
            </a:endParaRPr>
          </a:p>
        </p:txBody>
      </p:sp>
    </p:spTree>
    <p:extLst>
      <p:ext uri="{BB962C8B-B14F-4D97-AF65-F5344CB8AC3E}">
        <p14:creationId xmlns:p14="http://schemas.microsoft.com/office/powerpoint/2010/main" val="102547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9F3B883-D204-409F-B02E-EF4114B519A8}" type="slidenum">
              <a:rPr lang="en-US" altLang="en-US">
                <a:latin typeface="Arial" panose="020B0604020202020204" pitchFamily="34" charset="0"/>
              </a:rPr>
              <a:pPr eaLnBrk="1" hangingPunct="1">
                <a:spcBef>
                  <a:spcPct val="0"/>
                </a:spcBef>
              </a:pPr>
              <a:t>64</a:t>
            </a:fld>
            <a:endParaRPr lang="en-US" altLang="en-US" dirty="0">
              <a:latin typeface="Arial" panose="020B0604020202020204" pitchFamily="34" charset="0"/>
            </a:endParaRPr>
          </a:p>
        </p:txBody>
      </p:sp>
    </p:spTree>
    <p:extLst>
      <p:ext uri="{BB962C8B-B14F-4D97-AF65-F5344CB8AC3E}">
        <p14:creationId xmlns:p14="http://schemas.microsoft.com/office/powerpoint/2010/main" val="453647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1582F53-030B-4E7E-B5D6-5A2FCBEACB1B}" type="slidenum">
              <a:rPr lang="en-US" altLang="en-US">
                <a:latin typeface="Arial" panose="020B0604020202020204" pitchFamily="34" charset="0"/>
              </a:rPr>
              <a:pPr eaLnBrk="1" hangingPunct="1">
                <a:spcBef>
                  <a:spcPct val="0"/>
                </a:spcBef>
              </a:pPr>
              <a:t>65</a:t>
            </a:fld>
            <a:endParaRPr lang="en-US" altLang="en-US" dirty="0">
              <a:latin typeface="Arial" panose="020B0604020202020204" pitchFamily="34" charset="0"/>
            </a:endParaRPr>
          </a:p>
        </p:txBody>
      </p:sp>
    </p:spTree>
    <p:extLst>
      <p:ext uri="{BB962C8B-B14F-4D97-AF65-F5344CB8AC3E}">
        <p14:creationId xmlns:p14="http://schemas.microsoft.com/office/powerpoint/2010/main" val="1712831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C79B39-F852-4314-A0EA-AABEA63B715E}" type="slidenum">
              <a:rPr lang="en-US" altLang="en-US">
                <a:latin typeface="Arial" panose="020B0604020202020204" pitchFamily="34" charset="0"/>
              </a:rPr>
              <a:pPr eaLnBrk="1" hangingPunct="1">
                <a:spcBef>
                  <a:spcPct val="0"/>
                </a:spcBef>
              </a:pPr>
              <a:t>66</a:t>
            </a:fld>
            <a:endParaRPr lang="en-US" altLang="en-US" dirty="0">
              <a:latin typeface="Arial" panose="020B0604020202020204" pitchFamily="34" charset="0"/>
            </a:endParaRPr>
          </a:p>
        </p:txBody>
      </p:sp>
    </p:spTree>
    <p:extLst>
      <p:ext uri="{BB962C8B-B14F-4D97-AF65-F5344CB8AC3E}">
        <p14:creationId xmlns:p14="http://schemas.microsoft.com/office/powerpoint/2010/main" val="816280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6405324-726A-49F3-970C-C9D8A0188141}" type="slidenum">
              <a:rPr lang="en-US" altLang="en-US">
                <a:latin typeface="Arial" panose="020B0604020202020204" pitchFamily="34" charset="0"/>
              </a:rPr>
              <a:pPr eaLnBrk="1" hangingPunct="1">
                <a:spcBef>
                  <a:spcPct val="0"/>
                </a:spcBef>
              </a:pPr>
              <a:t>67</a:t>
            </a:fld>
            <a:endParaRPr lang="en-US" altLang="en-US" dirty="0">
              <a:latin typeface="Arial" panose="020B0604020202020204" pitchFamily="34" charset="0"/>
            </a:endParaRPr>
          </a:p>
        </p:txBody>
      </p:sp>
    </p:spTree>
    <p:extLst>
      <p:ext uri="{BB962C8B-B14F-4D97-AF65-F5344CB8AC3E}">
        <p14:creationId xmlns:p14="http://schemas.microsoft.com/office/powerpoint/2010/main" val="514276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these survey results to see how cyberbullying is growing.  42% of kids have been bullied or threatened online.  And as with school secrets, the kids are not telling adults about cyberbullying, but it is a phenomenon that has many negative implications for students and school districts.  We encourage school administrators to work closely with Informational Technology and Media Center staff members to develop programs that address cyberbullying.</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F43122-3F2E-4502-9C2E-5B3EDF5AB15A}" type="slidenum">
              <a:rPr lang="en-US" altLang="en-US">
                <a:latin typeface="Arial" panose="020B0604020202020204" pitchFamily="34" charset="0"/>
              </a:rPr>
              <a:pPr eaLnBrk="1" hangingPunct="1">
                <a:spcBef>
                  <a:spcPct val="0"/>
                </a:spcBef>
              </a:pPr>
              <a:t>68</a:t>
            </a:fld>
            <a:endParaRPr lang="en-US" altLang="en-US" dirty="0">
              <a:latin typeface="Arial" panose="020B0604020202020204" pitchFamily="34" charset="0"/>
            </a:endParaRPr>
          </a:p>
        </p:txBody>
      </p:sp>
    </p:spTree>
    <p:extLst>
      <p:ext uri="{BB962C8B-B14F-4D97-AF65-F5344CB8AC3E}">
        <p14:creationId xmlns:p14="http://schemas.microsoft.com/office/powerpoint/2010/main" val="2845508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have a significant problem.  So, what can schools and communities do?</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3B209A-3F2E-43FA-BA0A-834924D578FF}" type="slidenum">
              <a:rPr lang="en-US" altLang="en-US">
                <a:latin typeface="Arial" panose="020B0604020202020204" pitchFamily="34" charset="0"/>
              </a:rPr>
              <a:pPr eaLnBrk="1" hangingPunct="1">
                <a:spcBef>
                  <a:spcPct val="0"/>
                </a:spcBef>
              </a:pPr>
              <a:t>69</a:t>
            </a:fld>
            <a:endParaRPr lang="en-US" altLang="en-US" dirty="0">
              <a:latin typeface="Arial" panose="020B0604020202020204" pitchFamily="34" charset="0"/>
            </a:endParaRPr>
          </a:p>
        </p:txBody>
      </p:sp>
    </p:spTree>
    <p:extLst>
      <p:ext uri="{BB962C8B-B14F-4D97-AF65-F5344CB8AC3E}">
        <p14:creationId xmlns:p14="http://schemas.microsoft.com/office/powerpoint/2010/main" val="2326993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stop bullying and other forms of harassment is not easy and CANNOT be done in isolation.  It cannot be a one-time event or activity.  It will take a comprehensive, whole-hearted approach.  What is the payoff of this great effort?  A positive school climate; increased student attendance; reduced student misbehavior; safer classrooms, hallways and buses.  And it’s possible, even likely, that student achievement will increase.</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3EE4312-4046-466E-978A-2C8E0601798C}" type="slidenum">
              <a:rPr lang="en-US" altLang="en-US">
                <a:latin typeface="Arial" panose="020B0604020202020204" pitchFamily="34" charset="0"/>
              </a:rPr>
              <a:pPr eaLnBrk="1" hangingPunct="1">
                <a:spcBef>
                  <a:spcPct val="0"/>
                </a:spcBef>
              </a:pPr>
              <a:t>70</a:t>
            </a:fld>
            <a:endParaRPr lang="en-US" altLang="en-US" dirty="0">
              <a:latin typeface="Arial" panose="020B0604020202020204" pitchFamily="34" charset="0"/>
            </a:endParaRPr>
          </a:p>
        </p:txBody>
      </p:sp>
    </p:spTree>
    <p:extLst>
      <p:ext uri="{BB962C8B-B14F-4D97-AF65-F5344CB8AC3E}">
        <p14:creationId xmlns:p14="http://schemas.microsoft.com/office/powerpoint/2010/main" val="336020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What can be done?  It will take policy development, data collection and analysis, and implementation of prevention and intervention strategies.</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EF4638C-1AFA-4922-BB9F-5A54E06A86C6}" type="slidenum">
              <a:rPr lang="en-US" altLang="en-US">
                <a:latin typeface="Arial" panose="020B0604020202020204" pitchFamily="34" charset="0"/>
              </a:rPr>
              <a:pPr eaLnBrk="1" hangingPunct="1">
                <a:spcBef>
                  <a:spcPct val="0"/>
                </a:spcBef>
              </a:pPr>
              <a:t>71</a:t>
            </a:fld>
            <a:endParaRPr lang="en-US" altLang="en-US" dirty="0">
              <a:latin typeface="Arial" panose="020B0604020202020204" pitchFamily="34" charset="0"/>
            </a:endParaRPr>
          </a:p>
        </p:txBody>
      </p:sp>
    </p:spTree>
    <p:extLst>
      <p:ext uri="{BB962C8B-B14F-4D97-AF65-F5344CB8AC3E}">
        <p14:creationId xmlns:p14="http://schemas.microsoft.com/office/powerpoint/2010/main" val="166740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Something can be done to stop bullying.  Let’s look at specific strategies and methods.</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994D8F-F542-4C1A-8F69-30964AC054F8}" type="slidenum">
              <a:rPr lang="en-US" altLang="en-US">
                <a:latin typeface="Arial" panose="020B0604020202020204" pitchFamily="34" charset="0"/>
              </a:rPr>
              <a:pPr eaLnBrk="1" hangingPunct="1">
                <a:spcBef>
                  <a:spcPct val="0"/>
                </a:spcBef>
              </a:pPr>
              <a:t>72</a:t>
            </a:fld>
            <a:endParaRPr lang="en-US" altLang="en-US" dirty="0">
              <a:latin typeface="Arial" panose="020B0604020202020204" pitchFamily="34" charset="0"/>
            </a:endParaRPr>
          </a:p>
        </p:txBody>
      </p:sp>
    </p:spTree>
    <p:extLst>
      <p:ext uri="{BB962C8B-B14F-4D97-AF65-F5344CB8AC3E}">
        <p14:creationId xmlns:p14="http://schemas.microsoft.com/office/powerpoint/2010/main" val="360136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percentage of students being bullied and who are bullying other students has reached levels that are becoming problematic for teachers, administrators, counselors, and parents.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E6AB7F-A09C-4B5A-BDFE-6A309A83475A}" type="slidenum">
              <a:rPr lang="en-US" altLang="en-US">
                <a:latin typeface="Arial" panose="020B0604020202020204" pitchFamily="34" charset="0"/>
              </a:rPr>
              <a:pPr eaLnBrk="1" hangingPunct="1">
                <a:spcBef>
                  <a:spcPct val="0"/>
                </a:spcBef>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16614690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at this data set.  If you were planning an intervention strategy, would you take a look at the fighting and bullying problems in the restrooms, gym, A-Hall and B-Hall?</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6D85D5-C2EA-4911-8035-8B0351DDB991}" type="slidenum">
              <a:rPr lang="en-US" altLang="en-US">
                <a:latin typeface="Arial" panose="020B0604020202020204" pitchFamily="34" charset="0"/>
              </a:rPr>
              <a:pPr eaLnBrk="1" hangingPunct="1">
                <a:spcBef>
                  <a:spcPct val="0"/>
                </a:spcBef>
              </a:pPr>
              <a:t>73</a:t>
            </a:fld>
            <a:endParaRPr lang="en-US" altLang="en-US" dirty="0">
              <a:latin typeface="Arial" panose="020B0604020202020204" pitchFamily="34" charset="0"/>
            </a:endParaRPr>
          </a:p>
        </p:txBody>
      </p:sp>
    </p:spTree>
    <p:extLst>
      <p:ext uri="{BB962C8B-B14F-4D97-AF65-F5344CB8AC3E}">
        <p14:creationId xmlns:p14="http://schemas.microsoft.com/office/powerpoint/2010/main" val="3535431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Staff awareness is an essential component of a bullying prevention and intervention plan.</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B5256A0-6426-41F5-BCBE-21EB07BE4BBD}" type="slidenum">
              <a:rPr lang="en-US" altLang="en-US">
                <a:latin typeface="Arial" panose="020B0604020202020204" pitchFamily="34" charset="0"/>
              </a:rPr>
              <a:pPr eaLnBrk="1" hangingPunct="1">
                <a:spcBef>
                  <a:spcPct val="0"/>
                </a:spcBef>
              </a:pPr>
              <a:t>74</a:t>
            </a:fld>
            <a:endParaRPr lang="en-US" altLang="en-US" dirty="0">
              <a:latin typeface="Arial" panose="020B0604020202020204" pitchFamily="34" charset="0"/>
            </a:endParaRPr>
          </a:p>
        </p:txBody>
      </p:sp>
    </p:spTree>
    <p:extLst>
      <p:ext uri="{BB962C8B-B14F-4D97-AF65-F5344CB8AC3E}">
        <p14:creationId xmlns:p14="http://schemas.microsoft.com/office/powerpoint/2010/main" val="1019161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Many schools have developed creative ways to change the school climate attitude about bullying.  Some have recruited kids to look out for each other.</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082735-13CB-4BFF-81D6-BC668B44797D}" type="slidenum">
              <a:rPr lang="en-US" altLang="en-US">
                <a:latin typeface="Arial" panose="020B0604020202020204" pitchFamily="34" charset="0"/>
              </a:rPr>
              <a:pPr eaLnBrk="1" hangingPunct="1">
                <a:spcBef>
                  <a:spcPct val="0"/>
                </a:spcBef>
              </a:pPr>
              <a:t>75</a:t>
            </a:fld>
            <a:endParaRPr lang="en-US" altLang="en-US" dirty="0">
              <a:latin typeface="Arial" panose="020B0604020202020204" pitchFamily="34" charset="0"/>
            </a:endParaRPr>
          </a:p>
        </p:txBody>
      </p:sp>
    </p:spTree>
    <p:extLst>
      <p:ext uri="{BB962C8B-B14F-4D97-AF65-F5344CB8AC3E}">
        <p14:creationId xmlns:p14="http://schemas.microsoft.com/office/powerpoint/2010/main" val="964715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Many schools have developed creative ways to change the school climate attitude about bullying.  Some have recruited kids to look out for each other.</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95641AF-B62D-482C-9057-95B0ED749670}" type="slidenum">
              <a:rPr lang="en-US" altLang="en-US">
                <a:latin typeface="Arial" panose="020B0604020202020204" pitchFamily="34" charset="0"/>
              </a:rPr>
              <a:pPr eaLnBrk="1" hangingPunct="1">
                <a:spcBef>
                  <a:spcPct val="0"/>
                </a:spcBef>
              </a:pPr>
              <a:t>76</a:t>
            </a:fld>
            <a:endParaRPr lang="en-US" altLang="en-US" dirty="0">
              <a:latin typeface="Arial" panose="020B0604020202020204" pitchFamily="34" charset="0"/>
            </a:endParaRPr>
          </a:p>
        </p:txBody>
      </p:sp>
    </p:spTree>
    <p:extLst>
      <p:ext uri="{BB962C8B-B14F-4D97-AF65-F5344CB8AC3E}">
        <p14:creationId xmlns:p14="http://schemas.microsoft.com/office/powerpoint/2010/main" val="22209705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Engaging students in anti-bullying efforts is a key component.  Watch this video, which schools have shown to students to illustrate how they can prevent bullying in non- confrontation ways.  (NOTE: Make sure you have internet access for this YouTube video).</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9EC8EF-59ED-4599-B8FF-3B8D11BBB7C3}" type="slidenum">
              <a:rPr lang="en-US" altLang="en-US">
                <a:latin typeface="Arial" panose="020B0604020202020204" pitchFamily="34" charset="0"/>
              </a:rPr>
              <a:pPr eaLnBrk="1" hangingPunct="1">
                <a:spcBef>
                  <a:spcPct val="0"/>
                </a:spcBef>
              </a:pPr>
              <a:t>77</a:t>
            </a:fld>
            <a:endParaRPr lang="en-US" altLang="en-US" dirty="0">
              <a:latin typeface="Arial" panose="020B0604020202020204" pitchFamily="34" charset="0"/>
            </a:endParaRPr>
          </a:p>
        </p:txBody>
      </p:sp>
    </p:spTree>
    <p:extLst>
      <p:ext uri="{BB962C8B-B14F-4D97-AF65-F5344CB8AC3E}">
        <p14:creationId xmlns:p14="http://schemas.microsoft.com/office/powerpoint/2010/main" val="5305828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National Association of Elementary School Principals recommends this 9-Step anti-bullying process.  Note several things on this process list, including the opportunity for students to report bullying anonymously through the use of the “bully box”.</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535FB9-47DE-47BD-9346-1865E9270982}" type="slidenum">
              <a:rPr lang="en-US" altLang="en-US">
                <a:latin typeface="Arial" panose="020B0604020202020204" pitchFamily="34" charset="0"/>
              </a:rPr>
              <a:pPr eaLnBrk="1" hangingPunct="1">
                <a:spcBef>
                  <a:spcPct val="0"/>
                </a:spcBef>
              </a:pPr>
              <a:t>78</a:t>
            </a:fld>
            <a:endParaRPr lang="en-US" altLang="en-US" dirty="0">
              <a:latin typeface="Arial" panose="020B0604020202020204" pitchFamily="34" charset="0"/>
            </a:endParaRPr>
          </a:p>
        </p:txBody>
      </p:sp>
    </p:spTree>
    <p:extLst>
      <p:ext uri="{BB962C8B-B14F-4D97-AF65-F5344CB8AC3E}">
        <p14:creationId xmlns:p14="http://schemas.microsoft.com/office/powerpoint/2010/main" val="925769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an example of a school district’s efforts to stop bullying.  Every bulletin board was dedicated to “Say No to Bullying.”  This district also implemented the student contracts and many other strategies to stop bullying.</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747478-EA29-4CFA-ABA0-D9B7739FA858}" type="slidenum">
              <a:rPr lang="en-US" altLang="en-US">
                <a:latin typeface="Arial" panose="020B0604020202020204" pitchFamily="34" charset="0"/>
              </a:rPr>
              <a:pPr eaLnBrk="1" hangingPunct="1">
                <a:spcBef>
                  <a:spcPct val="0"/>
                </a:spcBef>
              </a:pPr>
              <a:t>79</a:t>
            </a:fld>
            <a:endParaRPr lang="en-US" altLang="en-US" dirty="0">
              <a:latin typeface="Arial" panose="020B0604020202020204" pitchFamily="34" charset="0"/>
            </a:endParaRPr>
          </a:p>
        </p:txBody>
      </p:sp>
    </p:spTree>
    <p:extLst>
      <p:ext uri="{BB962C8B-B14F-4D97-AF65-F5344CB8AC3E}">
        <p14:creationId xmlns:p14="http://schemas.microsoft.com/office/powerpoint/2010/main" val="2411240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an example of a school district’s efforts to stop bullying.  Every bulletin board was dedicated to “Say No to Bullying.”  This district also implemented the student contracts and many other strategies to stop bullying.</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DEC594-BB8F-4AA5-816D-2B05FF25601A}" type="slidenum">
              <a:rPr lang="en-US" altLang="en-US">
                <a:latin typeface="Arial" panose="020B0604020202020204" pitchFamily="34" charset="0"/>
              </a:rPr>
              <a:pPr eaLnBrk="1" hangingPunct="1">
                <a:spcBef>
                  <a:spcPct val="0"/>
                </a:spcBef>
              </a:pPr>
              <a:t>80</a:t>
            </a:fld>
            <a:endParaRPr lang="en-US" altLang="en-US" dirty="0">
              <a:latin typeface="Arial" panose="020B0604020202020204" pitchFamily="34" charset="0"/>
            </a:endParaRPr>
          </a:p>
        </p:txBody>
      </p:sp>
    </p:spTree>
    <p:extLst>
      <p:ext uri="{BB962C8B-B14F-4D97-AF65-F5344CB8AC3E}">
        <p14:creationId xmlns:p14="http://schemas.microsoft.com/office/powerpoint/2010/main" val="23653623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 schools have implemented Positive Behavior Support as a comprehensive school climate strategy to reduce bullying and intimidation.</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A6FB02-284F-44CC-A3FE-A5A029C93E03}" type="slidenum">
              <a:rPr lang="en-US" altLang="en-US">
                <a:latin typeface="Arial" panose="020B0604020202020204" pitchFamily="34" charset="0"/>
              </a:rPr>
              <a:pPr eaLnBrk="1" hangingPunct="1">
                <a:spcBef>
                  <a:spcPct val="0"/>
                </a:spcBef>
              </a:pPr>
              <a:t>81</a:t>
            </a:fld>
            <a:endParaRPr lang="en-US" altLang="en-US" dirty="0">
              <a:latin typeface="Arial" panose="020B0604020202020204" pitchFamily="34" charset="0"/>
            </a:endParaRPr>
          </a:p>
        </p:txBody>
      </p:sp>
    </p:spTree>
    <p:extLst>
      <p:ext uri="{BB962C8B-B14F-4D97-AF65-F5344CB8AC3E}">
        <p14:creationId xmlns:p14="http://schemas.microsoft.com/office/powerpoint/2010/main" val="510807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 schools have implemented Positive Behavior Support as a comprehensive school climate strategy to reduce bullying and intimidation.</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0929EF-B8AD-46C2-9FAF-4210428E825F}" type="slidenum">
              <a:rPr lang="en-US" altLang="en-US">
                <a:latin typeface="Arial" panose="020B0604020202020204" pitchFamily="34" charset="0"/>
              </a:rPr>
              <a:pPr eaLnBrk="1" hangingPunct="1">
                <a:spcBef>
                  <a:spcPct val="0"/>
                </a:spcBef>
              </a:pPr>
              <a:t>82</a:t>
            </a:fld>
            <a:endParaRPr lang="en-US" altLang="en-US" dirty="0">
              <a:latin typeface="Arial" panose="020B0604020202020204" pitchFamily="34" charset="0"/>
            </a:endParaRPr>
          </a:p>
        </p:txBody>
      </p:sp>
    </p:spTree>
    <p:extLst>
      <p:ext uri="{BB962C8B-B14F-4D97-AF65-F5344CB8AC3E}">
        <p14:creationId xmlns:p14="http://schemas.microsoft.com/office/powerpoint/2010/main" val="323900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Well over 80 percent of all calls to the GaDOE Hotline are reports about bullying.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B64CEF-8B6D-4EB4-8783-A19E608DC5D8}" type="slidenum">
              <a:rPr lang="en-US" altLang="en-US">
                <a:latin typeface="Arial" panose="020B0604020202020204" pitchFamily="34" charset="0"/>
              </a:rPr>
              <a:pPr eaLnBrk="1" hangingPunct="1">
                <a:spcBef>
                  <a:spcPct val="0"/>
                </a:spcBef>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23271491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 schools have implemented the No Place for Hate campaign from the Anti-Defamation League that focuses on self-respect and respect for others as a message to prevent and reduce bullying.</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DB4E09-B001-4F97-B866-3DC4C297FD6C}" type="slidenum">
              <a:rPr lang="en-US" altLang="en-US">
                <a:latin typeface="Arial" panose="020B0604020202020204" pitchFamily="34" charset="0"/>
              </a:rPr>
              <a:pPr eaLnBrk="1" hangingPunct="1">
                <a:spcBef>
                  <a:spcPct val="0"/>
                </a:spcBef>
              </a:pPr>
              <a:t>83</a:t>
            </a:fld>
            <a:endParaRPr lang="en-US" altLang="en-US" dirty="0">
              <a:latin typeface="Arial" panose="020B0604020202020204" pitchFamily="34" charset="0"/>
            </a:endParaRPr>
          </a:p>
        </p:txBody>
      </p:sp>
    </p:spTree>
    <p:extLst>
      <p:ext uri="{BB962C8B-B14F-4D97-AF65-F5344CB8AC3E}">
        <p14:creationId xmlns:p14="http://schemas.microsoft.com/office/powerpoint/2010/main" val="34876835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These are other free resources.</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913605-82B8-4F5D-9092-A819DD1BE299}" type="slidenum">
              <a:rPr lang="en-US" altLang="en-US">
                <a:latin typeface="Arial" panose="020B0604020202020204" pitchFamily="34" charset="0"/>
              </a:rPr>
              <a:pPr eaLnBrk="1" hangingPunct="1">
                <a:spcBef>
                  <a:spcPct val="0"/>
                </a:spcBef>
              </a:pPr>
              <a:t>84</a:t>
            </a:fld>
            <a:endParaRPr lang="en-US" altLang="en-US" dirty="0">
              <a:latin typeface="Arial" panose="020B0604020202020204" pitchFamily="34" charset="0"/>
            </a:endParaRPr>
          </a:p>
        </p:txBody>
      </p:sp>
    </p:spTree>
    <p:extLst>
      <p:ext uri="{BB962C8B-B14F-4D97-AF65-F5344CB8AC3E}">
        <p14:creationId xmlns:p14="http://schemas.microsoft.com/office/powerpoint/2010/main" val="24772427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SAMHSA has developed and published a free publication (shipping and handling costs) entitled “Bullying is NOT a Fact of Life”.  This is an excellent way to start the conversation about bullying with teachers, parents and students.</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888A31-A9FE-4798-897E-20DE5416D80E}" type="slidenum">
              <a:rPr lang="en-US" altLang="en-US">
                <a:latin typeface="Arial" panose="020B0604020202020204" pitchFamily="34" charset="0"/>
              </a:rPr>
              <a:pPr eaLnBrk="1" hangingPunct="1">
                <a:spcBef>
                  <a:spcPct val="0"/>
                </a:spcBef>
              </a:pPr>
              <a:t>85</a:t>
            </a:fld>
            <a:endParaRPr lang="en-US" altLang="en-US" dirty="0">
              <a:latin typeface="Arial" panose="020B0604020202020204" pitchFamily="34" charset="0"/>
            </a:endParaRPr>
          </a:p>
        </p:txBody>
      </p:sp>
    </p:spTree>
    <p:extLst>
      <p:ext uri="{BB962C8B-B14F-4D97-AF65-F5344CB8AC3E}">
        <p14:creationId xmlns:p14="http://schemas.microsoft.com/office/powerpoint/2010/main" val="8688252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More communities are now partnering with local schools and school districts to send an anti-bullying, anti-harassment message throughout the entire community: billboards, Public Service Announcements, community meetings/forums, etc.  Community-wide efforts like this send a strong message to students.</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39E07B2-FB77-4BF3-930B-CFCE141CD603}" type="slidenum">
              <a:rPr lang="en-US" altLang="en-US">
                <a:latin typeface="Arial" panose="020B0604020202020204" pitchFamily="34" charset="0"/>
              </a:rPr>
              <a:pPr eaLnBrk="1" hangingPunct="1">
                <a:spcBef>
                  <a:spcPct val="0"/>
                </a:spcBef>
              </a:pPr>
              <a:t>86</a:t>
            </a:fld>
            <a:endParaRPr lang="en-US" altLang="en-US" dirty="0">
              <a:latin typeface="Arial" panose="020B0604020202020204" pitchFamily="34" charset="0"/>
            </a:endParaRPr>
          </a:p>
        </p:txBody>
      </p:sp>
    </p:spTree>
    <p:extLst>
      <p:ext uri="{BB962C8B-B14F-4D97-AF65-F5344CB8AC3E}">
        <p14:creationId xmlns:p14="http://schemas.microsoft.com/office/powerpoint/2010/main" val="16719497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Be a messenger.  Be part of the solution.</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A11ADDE-08B3-46CC-B515-B58E81919E30}" type="slidenum">
              <a:rPr lang="en-US" altLang="en-US">
                <a:latin typeface="Arial" panose="020B0604020202020204" pitchFamily="34" charset="0"/>
              </a:rPr>
              <a:pPr eaLnBrk="1" hangingPunct="1">
                <a:spcBef>
                  <a:spcPct val="0"/>
                </a:spcBef>
              </a:pPr>
              <a:t>87</a:t>
            </a:fld>
            <a:endParaRPr lang="en-US" altLang="en-US" dirty="0">
              <a:latin typeface="Arial" panose="020B0604020202020204" pitchFamily="34" charset="0"/>
            </a:endParaRPr>
          </a:p>
        </p:txBody>
      </p:sp>
    </p:spTree>
    <p:extLst>
      <p:ext uri="{BB962C8B-B14F-4D97-AF65-F5344CB8AC3E}">
        <p14:creationId xmlns:p14="http://schemas.microsoft.com/office/powerpoint/2010/main" val="33332754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Let us know if we can assist in anyway.  </a:t>
            </a: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A0CF96-E058-4BA8-AF68-0B64CCF75404}" type="slidenum">
              <a:rPr lang="en-US" altLang="en-US">
                <a:latin typeface="Arial" panose="020B0604020202020204" pitchFamily="34" charset="0"/>
              </a:rPr>
              <a:pPr eaLnBrk="1" hangingPunct="1">
                <a:spcBef>
                  <a:spcPct val="0"/>
                </a:spcBef>
              </a:pPr>
              <a:t>88</a:t>
            </a:fld>
            <a:endParaRPr lang="en-US" altLang="en-US" dirty="0">
              <a:latin typeface="Arial" panose="020B0604020202020204" pitchFamily="34" charset="0"/>
            </a:endParaRPr>
          </a:p>
        </p:txBody>
      </p:sp>
    </p:spTree>
    <p:extLst>
      <p:ext uri="{BB962C8B-B14F-4D97-AF65-F5344CB8AC3E}">
        <p14:creationId xmlns:p14="http://schemas.microsoft.com/office/powerpoint/2010/main" val="265413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Adults too often minimize how fearful children are of being bullied.</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FC947BF-B823-4E9F-A569-3746D75257C4}" type="slidenum">
              <a:rPr lang="en-US" altLang="en-US">
                <a:latin typeface="Arial" panose="020B0604020202020204" pitchFamily="34" charset="0"/>
              </a:rPr>
              <a:pPr eaLnBrk="1" hangingPunct="1">
                <a:spcBef>
                  <a:spcPct val="0"/>
                </a:spcBef>
              </a:pPr>
              <a:t>11</a:t>
            </a:fld>
            <a:endParaRPr lang="en-US" altLang="en-US" dirty="0">
              <a:latin typeface="Arial" panose="020B0604020202020204" pitchFamily="34" charset="0"/>
            </a:endParaRPr>
          </a:p>
        </p:txBody>
      </p:sp>
    </p:spTree>
    <p:extLst>
      <p:ext uri="{BB962C8B-B14F-4D97-AF65-F5344CB8AC3E}">
        <p14:creationId xmlns:p14="http://schemas.microsoft.com/office/powerpoint/2010/main" val="190468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bullying is not stopped, there are consequences and long-term effects on both the bully and the victim of bullying.  Students who bully are much more likely than normal to develop behaviors that are self-detrimental in the short term and in the long term.  One misconception about bullies is that they are loners and misfits.  The fact is that many bullies are sociable and have friends, which means that dealing with the behavior of popular bullies directly affects the behavior of many of students.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2FE148E-DAC1-49FD-92FD-F6E2FDF10149}" type="slidenum">
              <a:rPr lang="en-US" altLang="en-US">
                <a:latin typeface="Arial" panose="020B0604020202020204" pitchFamily="34" charset="0"/>
              </a:rPr>
              <a:pPr eaLnBrk="1" hangingPunct="1">
                <a:spcBef>
                  <a:spcPct val="0"/>
                </a:spcBef>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3526960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1" name="Picture 10"/>
          <p:cNvPicPr>
            <a:picLocks noChangeAspect="1"/>
          </p:cNvPicPr>
          <p:nvPr userDrawn="1"/>
        </p:nvPicPr>
        <p:blipFill>
          <a:blip r:embed="rId13"/>
          <a:stretch>
            <a:fillRect/>
          </a:stretch>
        </p:blipFill>
        <p:spPr>
          <a:xfrm>
            <a:off x="119105" y="1434648"/>
            <a:ext cx="8856454" cy="4537566"/>
          </a:xfrm>
          <a:prstGeom prst="rect">
            <a:avLst/>
          </a:prstGeom>
        </p:spPr>
      </p:pic>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userDrawn="1"/>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legis.state.ga.u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legis.state.ga.u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legis.state.ga.u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legis.state.ga.u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youtube.com/watch?v=pHGa2FZDqJ0"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jpeg"/></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8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85.xml.rels><?xml version="1.0" encoding="UTF-8" standalone="yes"?>
<Relationships xmlns="http://schemas.openxmlformats.org/package/2006/relationships"><Relationship Id="rId3" Type="http://schemas.openxmlformats.org/officeDocument/2006/relationships/hyperlink" Target="http://www.samhsa.gov/index.aspx"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8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73.gif"/><Relationship Id="rId5" Type="http://schemas.openxmlformats.org/officeDocument/2006/relationships/image" Target="../media/image72.jpeg"/><Relationship Id="rId4" Type="http://schemas.openxmlformats.org/officeDocument/2006/relationships/image" Target="../media/image71.jpeg"/></Relationships>
</file>

<file path=ppt/slides/_rels/slide88.xml.rels><?xml version="1.0" encoding="UTF-8" standalone="yes"?>
<Relationships xmlns="http://schemas.openxmlformats.org/package/2006/relationships"><Relationship Id="rId3" Type="http://schemas.openxmlformats.org/officeDocument/2006/relationships/hyperlink" Target="mailto:mawatson@doe.k12.ga.us"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hyperlink" Target="mailto:gmcgiboney@doe.k12.ga.us" TargetMode="External"/><Relationship Id="rId4" Type="http://schemas.openxmlformats.org/officeDocument/2006/relationships/hyperlink" Target="mailto:jhodges@doe.k12.ga.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a:spLocks noGrp="1" noChangeArrowheads="1"/>
          </p:cNvSpPr>
          <p:nvPr>
            <p:ph type="ctrTitle"/>
          </p:nvPr>
        </p:nvSpPr>
        <p:spPr>
          <a:xfrm>
            <a:off x="228600" y="1110190"/>
            <a:ext cx="8512822" cy="5410712"/>
          </a:xfrm>
        </p:spPr>
        <p:txBody>
          <a:bodyPr wrap="square">
            <a:spAutoFit/>
          </a:bodyPr>
          <a:lstStyle/>
          <a:p>
            <a:pPr eaLnBrk="1" hangingPunct="1">
              <a:defRPr/>
            </a:pPr>
            <a:r>
              <a:rPr lang="en-US" sz="4800" u="sng" dirty="0" smtClean="0">
                <a:effectLst>
                  <a:outerShdw blurRad="38100" dist="38100" dir="2700000" algn="tl">
                    <a:srgbClr val="000000">
                      <a:alpha val="43137"/>
                    </a:srgbClr>
                  </a:outerShdw>
                </a:effectLst>
                <a:latin typeface="+mn-lt"/>
              </a:rPr>
              <a:t>Bullying</a:t>
            </a:r>
            <a:br>
              <a:rPr lang="en-US" sz="4800" u="sng" dirty="0" smtClean="0">
                <a:effectLst>
                  <a:outerShdw blurRad="38100" dist="38100" dir="2700000" algn="tl">
                    <a:srgbClr val="000000">
                      <a:alpha val="43137"/>
                    </a:srgbClr>
                  </a:outerShdw>
                </a:effectLst>
                <a:latin typeface="+mn-lt"/>
              </a:rPr>
            </a:br>
            <a:r>
              <a:rPr lang="en-US" sz="4800" dirty="0" smtClean="0">
                <a:latin typeface="+mn-lt"/>
              </a:rPr>
              <a:t/>
            </a:r>
            <a:br>
              <a:rPr lang="en-US" sz="4800" dirty="0" smtClean="0">
                <a:latin typeface="+mn-lt"/>
              </a:rPr>
            </a:br>
            <a:r>
              <a:rPr lang="en-US" sz="4800" dirty="0" smtClean="0">
                <a:solidFill>
                  <a:srgbClr val="FF0000"/>
                </a:solidFill>
                <a:effectLst>
                  <a:outerShdw blurRad="38100" dist="38100" dir="2700000" algn="tl">
                    <a:srgbClr val="000000">
                      <a:alpha val="43137"/>
                    </a:srgbClr>
                  </a:outerShdw>
                </a:effectLst>
                <a:latin typeface="+mn-lt"/>
              </a:rPr>
              <a:t>Facts</a:t>
            </a:r>
            <a:br>
              <a:rPr lang="en-US" sz="4800" dirty="0" smtClean="0">
                <a:solidFill>
                  <a:srgbClr val="FF0000"/>
                </a:solidFill>
                <a:effectLst>
                  <a:outerShdw blurRad="38100" dist="38100" dir="2700000" algn="tl">
                    <a:srgbClr val="000000">
                      <a:alpha val="43137"/>
                    </a:srgbClr>
                  </a:outerShdw>
                </a:effectLst>
                <a:latin typeface="+mn-lt"/>
              </a:rPr>
            </a:br>
            <a:r>
              <a:rPr lang="en-US" sz="4800" dirty="0" smtClean="0">
                <a:solidFill>
                  <a:srgbClr val="FF0000"/>
                </a:solidFill>
                <a:effectLst>
                  <a:outerShdw blurRad="38100" dist="38100" dir="2700000" algn="tl">
                    <a:srgbClr val="000000">
                      <a:alpha val="43137"/>
                    </a:srgbClr>
                  </a:outerShdw>
                </a:effectLst>
                <a:latin typeface="+mn-lt"/>
              </a:rPr>
              <a:t>Laws</a:t>
            </a:r>
            <a:br>
              <a:rPr lang="en-US" sz="4800" dirty="0" smtClean="0">
                <a:solidFill>
                  <a:srgbClr val="FF0000"/>
                </a:solidFill>
                <a:effectLst>
                  <a:outerShdw blurRad="38100" dist="38100" dir="2700000" algn="tl">
                    <a:srgbClr val="000000">
                      <a:alpha val="43137"/>
                    </a:srgbClr>
                  </a:outerShdw>
                </a:effectLst>
                <a:latin typeface="+mn-lt"/>
              </a:rPr>
            </a:br>
            <a:r>
              <a:rPr lang="en-US" sz="4800" dirty="0" smtClean="0">
                <a:solidFill>
                  <a:srgbClr val="FF0000"/>
                </a:solidFill>
                <a:effectLst>
                  <a:outerShdw blurRad="38100" dist="38100" dir="2700000" algn="tl">
                    <a:srgbClr val="000000">
                      <a:alpha val="43137"/>
                    </a:srgbClr>
                  </a:outerShdw>
                </a:effectLst>
                <a:latin typeface="+mn-lt"/>
              </a:rPr>
              <a:t>Policies</a:t>
            </a:r>
            <a:br>
              <a:rPr lang="en-US" sz="4800" dirty="0" smtClean="0">
                <a:solidFill>
                  <a:srgbClr val="FF0000"/>
                </a:solidFill>
                <a:effectLst>
                  <a:outerShdw blurRad="38100" dist="38100" dir="2700000" algn="tl">
                    <a:srgbClr val="000000">
                      <a:alpha val="43137"/>
                    </a:srgbClr>
                  </a:outerShdw>
                </a:effectLst>
                <a:latin typeface="+mn-lt"/>
              </a:rPr>
            </a:br>
            <a:r>
              <a:rPr lang="en-US" sz="4800" dirty="0" smtClean="0">
                <a:solidFill>
                  <a:srgbClr val="FF0000"/>
                </a:solidFill>
                <a:effectLst>
                  <a:outerShdw blurRad="38100" dist="38100" dir="2700000" algn="tl">
                    <a:srgbClr val="000000">
                      <a:alpha val="43137"/>
                    </a:srgbClr>
                  </a:outerShdw>
                </a:effectLst>
                <a:latin typeface="+mn-lt"/>
              </a:rPr>
              <a:t>Resources</a:t>
            </a:r>
            <a:br>
              <a:rPr lang="en-US" sz="4800" dirty="0" smtClean="0">
                <a:solidFill>
                  <a:srgbClr val="FF0000"/>
                </a:solidFill>
                <a:effectLst>
                  <a:outerShdw blurRad="38100" dist="38100" dir="2700000" algn="tl">
                    <a:srgbClr val="000000">
                      <a:alpha val="43137"/>
                    </a:srgbClr>
                  </a:outerShdw>
                </a:effectLst>
                <a:latin typeface="+mn-lt"/>
              </a:rPr>
            </a:br>
            <a:r>
              <a:rPr lang="en-US" sz="4800" dirty="0" smtClean="0">
                <a:latin typeface="Arial Narrow" pitchFamily="34" charset="0"/>
              </a:rPr>
              <a:t/>
            </a:r>
            <a:br>
              <a:rPr lang="en-US" sz="4800" dirty="0" smtClean="0">
                <a:latin typeface="Arial Narrow" pitchFamily="34" charset="0"/>
              </a:rPr>
            </a:br>
            <a:endParaRPr lang="en-US" sz="4800" dirty="0" smtClean="0">
              <a:latin typeface="Arial Narrow" pitchFamily="34" charset="0"/>
            </a:endParaRPr>
          </a:p>
        </p:txBody>
      </p:sp>
      <p:sp>
        <p:nvSpPr>
          <p:cNvPr id="2051" name="TextBox 5"/>
          <p:cNvSpPr txBox="1">
            <a:spLocks noChangeArrowheads="1"/>
          </p:cNvSpPr>
          <p:nvPr/>
        </p:nvSpPr>
        <p:spPr bwMode="auto">
          <a:xfrm>
            <a:off x="5543044" y="5304329"/>
            <a:ext cx="3440464"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600" dirty="0" smtClean="0">
                <a:latin typeface="+mn-lt"/>
              </a:rPr>
              <a:t>Garry McGiboney, Ph.D.</a:t>
            </a:r>
          </a:p>
          <a:p>
            <a:pPr algn="ctr" eaLnBrk="1" hangingPunct="1">
              <a:defRPr/>
            </a:pPr>
            <a:r>
              <a:rPr lang="en-US" altLang="en-US" sz="1600" dirty="0" smtClean="0">
                <a:latin typeface="+mn-lt"/>
              </a:rPr>
              <a:t>Deputy Superintendent</a:t>
            </a:r>
          </a:p>
          <a:p>
            <a:pPr algn="ctr" eaLnBrk="1" hangingPunct="1">
              <a:defRPr/>
            </a:pPr>
            <a:r>
              <a:rPr lang="en-US" altLang="en-US" b="1" dirty="0" smtClean="0">
                <a:latin typeface="+mn-lt"/>
              </a:rPr>
              <a:t>Georgia Department of Education</a:t>
            </a:r>
          </a:p>
        </p:txBody>
      </p:sp>
      <p:sp>
        <p:nvSpPr>
          <p:cNvPr id="2052" name="TextBox 1"/>
          <p:cNvSpPr txBox="1">
            <a:spLocks noChangeArrowheads="1"/>
          </p:cNvSpPr>
          <p:nvPr/>
        </p:nvSpPr>
        <p:spPr bwMode="auto">
          <a:xfrm>
            <a:off x="228600" y="5304329"/>
            <a:ext cx="350992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600" dirty="0" smtClean="0">
                <a:latin typeface="+mn-lt"/>
              </a:rPr>
              <a:t>Jeff Hodges</a:t>
            </a:r>
          </a:p>
          <a:p>
            <a:pPr algn="ctr" eaLnBrk="1" hangingPunct="1">
              <a:defRPr/>
            </a:pPr>
            <a:r>
              <a:rPr lang="en-US" altLang="en-US" sz="1600" dirty="0" smtClean="0">
                <a:latin typeface="+mn-lt"/>
              </a:rPr>
              <a:t>Program Specialist</a:t>
            </a:r>
          </a:p>
          <a:p>
            <a:pPr algn="ctr" eaLnBrk="1" hangingPunct="1">
              <a:defRPr/>
            </a:pPr>
            <a:r>
              <a:rPr lang="en-US" altLang="en-US" b="1" dirty="0" smtClean="0">
                <a:latin typeface="+mn-lt"/>
              </a:rPr>
              <a:t>Georgia Department of Education</a:t>
            </a:r>
          </a:p>
        </p:txBody>
      </p:sp>
    </p:spTree>
    <p:extLst>
      <p:ext uri="{BB962C8B-B14F-4D97-AF65-F5344CB8AC3E}">
        <p14:creationId xmlns:p14="http://schemas.microsoft.com/office/powerpoint/2010/main" val="3279769120"/>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983175" y="2605229"/>
            <a:ext cx="7239000" cy="1570038"/>
          </a:xfrm>
          <a:prstGeom prst="rect">
            <a:avLst/>
          </a:prstGeom>
          <a:noFill/>
          <a:ln w="9525">
            <a:noFill/>
            <a:miter lim="800000"/>
            <a:headEnd/>
            <a:tailEnd/>
          </a:ln>
        </p:spPr>
        <p:txBody>
          <a:bodyPr>
            <a:spAutoFit/>
          </a:bodyPr>
          <a:lstStyle/>
          <a:p>
            <a:pPr algn="ctr">
              <a:defRPr/>
            </a:pPr>
            <a:r>
              <a:rPr lang="en-US" sz="3200" dirty="0">
                <a:latin typeface="+mn-lt"/>
              </a:rPr>
              <a:t>Over </a:t>
            </a:r>
            <a:r>
              <a:rPr lang="en-US" sz="3200" b="1" dirty="0">
                <a:solidFill>
                  <a:srgbClr val="FF0000"/>
                </a:solidFill>
                <a:effectLst>
                  <a:outerShdw blurRad="38100" dist="38100" dir="2700000" algn="tl">
                    <a:srgbClr val="000000">
                      <a:alpha val="43137"/>
                    </a:srgbClr>
                  </a:outerShdw>
                </a:effectLst>
                <a:latin typeface="+mn-lt"/>
              </a:rPr>
              <a:t>90 percent </a:t>
            </a:r>
            <a:r>
              <a:rPr lang="en-US" sz="3200" dirty="0">
                <a:latin typeface="+mn-lt"/>
              </a:rPr>
              <a:t>of the calls to the </a:t>
            </a:r>
          </a:p>
          <a:p>
            <a:pPr algn="ctr">
              <a:defRPr/>
            </a:pPr>
            <a:r>
              <a:rPr lang="en-US" sz="3200" b="1" i="1" dirty="0">
                <a:effectLst>
                  <a:outerShdw blurRad="38100" dist="38100" dir="2700000" algn="tl">
                    <a:srgbClr val="000000">
                      <a:alpha val="43137"/>
                    </a:srgbClr>
                  </a:outerShdw>
                </a:effectLst>
                <a:latin typeface="+mn-lt"/>
              </a:rPr>
              <a:t>Georgia </a:t>
            </a:r>
            <a:r>
              <a:rPr lang="en-US" sz="3200" b="1" dirty="0">
                <a:effectLst>
                  <a:outerShdw blurRad="38100" dist="38100" dir="2700000" algn="tl">
                    <a:srgbClr val="000000">
                      <a:alpha val="43137"/>
                    </a:srgbClr>
                  </a:outerShdw>
                </a:effectLst>
                <a:latin typeface="+mn-lt"/>
              </a:rPr>
              <a:t>School Safety Hotline</a:t>
            </a:r>
            <a:r>
              <a:rPr lang="en-US" sz="3200" b="1" i="1" dirty="0">
                <a:effectLst>
                  <a:outerShdw blurRad="38100" dist="38100" dir="2700000" algn="tl">
                    <a:srgbClr val="000000">
                      <a:alpha val="43137"/>
                    </a:srgbClr>
                  </a:outerShdw>
                </a:effectLst>
                <a:latin typeface="+mn-lt"/>
              </a:rPr>
              <a:t> </a:t>
            </a:r>
          </a:p>
          <a:p>
            <a:pPr algn="ctr">
              <a:defRPr/>
            </a:pPr>
            <a:r>
              <a:rPr lang="en-US" sz="3200" dirty="0">
                <a:latin typeface="+mn-lt"/>
              </a:rPr>
              <a:t>are related to bullying incidents in schools.</a:t>
            </a:r>
          </a:p>
        </p:txBody>
      </p:sp>
      <p:sp>
        <p:nvSpPr>
          <p:cNvPr id="7" name="Rectangle 6"/>
          <p:cNvSpPr/>
          <p:nvPr/>
        </p:nvSpPr>
        <p:spPr>
          <a:xfrm>
            <a:off x="2184642" y="4495800"/>
            <a:ext cx="483606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FF0000"/>
                </a:solidFill>
                <a:effectLst>
                  <a:outerShdw blurRad="76200" dist="50800" dir="5400000" algn="tl" rotWithShape="0">
                    <a:srgbClr val="000000">
                      <a:alpha val="65000"/>
                    </a:srgbClr>
                  </a:outerShdw>
                </a:effectLst>
                <a:latin typeface="+mn-lt"/>
              </a:rPr>
              <a:t>1-877-SAY-STOP</a:t>
            </a:r>
          </a:p>
        </p:txBody>
      </p:sp>
      <p:pic>
        <p:nvPicPr>
          <p:cNvPr id="201734" name="Picture 6" descr="http://farm1.static.flickr.com/34/115111335_81f2613f6b.jpg"/>
          <p:cNvPicPr>
            <a:picLocks noChangeAspect="1" noChangeArrowheads="1"/>
          </p:cNvPicPr>
          <p:nvPr/>
        </p:nvPicPr>
        <p:blipFill>
          <a:blip r:embed="rId3" cstate="print"/>
          <a:srcRect/>
          <a:stretch>
            <a:fillRect/>
          </a:stretch>
        </p:blipFill>
        <p:spPr bwMode="auto">
          <a:xfrm rot="370371">
            <a:off x="3124200" y="381000"/>
            <a:ext cx="2374900" cy="1781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01107401"/>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547688"/>
            <a:ext cx="7772400" cy="1143000"/>
          </a:xfrm>
          <a:prstGeom prst="rect">
            <a:avLst/>
          </a:prstGeom>
        </p:spPr>
        <p:txBody>
          <a:bodyPr/>
          <a:lstStyle/>
          <a:p>
            <a:pPr algn="ctr">
              <a:defRPr/>
            </a:pPr>
            <a:endParaRPr lang="en-US" sz="3600" b="1" dirty="0">
              <a:latin typeface="+mj-lt"/>
              <a:ea typeface="+mj-ea"/>
              <a:cs typeface="+mj-cs"/>
            </a:endParaRPr>
          </a:p>
        </p:txBody>
      </p:sp>
      <p:sp>
        <p:nvSpPr>
          <p:cNvPr id="6" name="Rectangle 3"/>
          <p:cNvSpPr txBox="1">
            <a:spLocks noChangeArrowheads="1"/>
          </p:cNvSpPr>
          <p:nvPr/>
        </p:nvSpPr>
        <p:spPr>
          <a:xfrm>
            <a:off x="1143000" y="2133600"/>
            <a:ext cx="7543800" cy="3962400"/>
          </a:xfrm>
          <a:prstGeom prst="rect">
            <a:avLst/>
          </a:prstGeom>
        </p:spPr>
        <p:txBody>
          <a:bodyPr/>
          <a:lstStyle/>
          <a:p>
            <a:pPr marL="342900" indent="-342900">
              <a:lnSpc>
                <a:spcPct val="80000"/>
              </a:lnSpc>
              <a:spcBef>
                <a:spcPct val="20000"/>
              </a:spcBef>
              <a:buFont typeface="Arial" charset="0"/>
              <a:buChar char="•"/>
              <a:defRPr/>
            </a:pPr>
            <a:endParaRPr lang="en-US" sz="2800" dirty="0">
              <a:latin typeface="+mn-lt"/>
            </a:endParaRPr>
          </a:p>
        </p:txBody>
      </p:sp>
      <p:sp>
        <p:nvSpPr>
          <p:cNvPr id="7" name="Rectangle 3"/>
          <p:cNvSpPr txBox="1">
            <a:spLocks noChangeArrowheads="1"/>
          </p:cNvSpPr>
          <p:nvPr/>
        </p:nvSpPr>
        <p:spPr>
          <a:xfrm>
            <a:off x="762000" y="1676400"/>
            <a:ext cx="7772400" cy="4267200"/>
          </a:xfrm>
          <a:prstGeom prst="rect">
            <a:avLst/>
          </a:prstGeom>
        </p:spPr>
        <p:txBody>
          <a:bodyPr/>
          <a:lstStyle/>
          <a:p>
            <a:pPr marL="342900" indent="-342900">
              <a:lnSpc>
                <a:spcPct val="90000"/>
              </a:lnSpc>
              <a:spcBef>
                <a:spcPct val="20000"/>
              </a:spcBef>
              <a:defRPr/>
            </a:pPr>
            <a:endParaRPr lang="en-US" sz="3200" dirty="0">
              <a:latin typeface="+mn-lt"/>
            </a:endParaRPr>
          </a:p>
        </p:txBody>
      </p:sp>
      <p:sp>
        <p:nvSpPr>
          <p:cNvPr id="10" name="TextBox 9"/>
          <p:cNvSpPr txBox="1"/>
          <p:nvPr/>
        </p:nvSpPr>
        <p:spPr>
          <a:xfrm>
            <a:off x="2362200" y="4876800"/>
            <a:ext cx="4114800" cy="830263"/>
          </a:xfrm>
          <a:prstGeom prst="rect">
            <a:avLst/>
          </a:prstGeom>
          <a:noFill/>
        </p:spPr>
        <p:txBody>
          <a:bodyPr>
            <a:spAutoFit/>
          </a:bodyPr>
          <a:lstStyle/>
          <a:p>
            <a:pPr algn="ctr">
              <a:defRPr/>
            </a:pPr>
            <a:r>
              <a:rPr lang="en-US" sz="4800" b="1" dirty="0">
                <a:effectLst>
                  <a:outerShdw blurRad="38100" dist="38100" dir="2700000" algn="tl">
                    <a:srgbClr val="000000">
                      <a:alpha val="43137"/>
                    </a:srgbClr>
                  </a:outerShdw>
                </a:effectLst>
                <a:latin typeface="+mn-lt"/>
                <a:cs typeface="Arial" pitchFamily="34" charset="0"/>
              </a:rPr>
              <a:t>The Bully</a:t>
            </a:r>
          </a:p>
        </p:txBody>
      </p:sp>
      <p:pic>
        <p:nvPicPr>
          <p:cNvPr id="236546" name="Picture 2" descr="http://i.ytimg.com/vi/4c0t4YzXgYw/0.jpg"/>
          <p:cNvPicPr>
            <a:picLocks noChangeAspect="1" noChangeArrowheads="1"/>
          </p:cNvPicPr>
          <p:nvPr/>
        </p:nvPicPr>
        <p:blipFill>
          <a:blip r:embed="rId3" cstate="print"/>
          <a:srcRect/>
          <a:stretch>
            <a:fillRect/>
          </a:stretch>
        </p:blipFill>
        <p:spPr bwMode="auto">
          <a:xfrm>
            <a:off x="2057400" y="990600"/>
            <a:ext cx="4597542"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4488469"/>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066800" y="1112838"/>
            <a:ext cx="7315200" cy="4525962"/>
          </a:xfrm>
        </p:spPr>
        <p:txBody>
          <a:bodyPr>
            <a:normAutofit fontScale="92500" lnSpcReduction="10000"/>
          </a:bodyPr>
          <a:lstStyle/>
          <a:p>
            <a:pPr eaLnBrk="1" hangingPunct="1">
              <a:lnSpc>
                <a:spcPct val="80000"/>
              </a:lnSpc>
              <a:buSzPct val="125000"/>
              <a:buFont typeface="Wingdings 2" pitchFamily="18" charset="2"/>
              <a:buNone/>
              <a:defRPr/>
            </a:pPr>
            <a:r>
              <a:rPr lang="en-US" sz="2800" b="1" dirty="0" smtClean="0">
                <a:cs typeface="Arial" pitchFamily="34" charset="0"/>
              </a:rPr>
              <a:t>Students </a:t>
            </a:r>
            <a:r>
              <a:rPr lang="en-US" sz="2800" b="1" u="sng" dirty="0" smtClean="0">
                <a:solidFill>
                  <a:srgbClr val="FF0000"/>
                </a:solidFill>
                <a:effectLst>
                  <a:outerShdw blurRad="38100" dist="38100" dir="2700000" algn="tl">
                    <a:srgbClr val="000000">
                      <a:alpha val="43137"/>
                    </a:srgbClr>
                  </a:outerShdw>
                </a:effectLst>
                <a:cs typeface="Arial" pitchFamily="34" charset="0"/>
              </a:rPr>
              <a:t>who bully </a:t>
            </a:r>
            <a:r>
              <a:rPr lang="en-US" sz="2800" b="1" dirty="0" smtClean="0">
                <a:cs typeface="Arial" pitchFamily="34" charset="0"/>
              </a:rPr>
              <a:t>are more likely to</a:t>
            </a:r>
            <a:r>
              <a:rPr lang="en-US" sz="2800" dirty="0" smtClean="0">
                <a:cs typeface="Arial" pitchFamily="34" charset="0"/>
              </a:rPr>
              <a:t>:</a:t>
            </a:r>
          </a:p>
          <a:p>
            <a:pPr eaLnBrk="1" hangingPunct="1">
              <a:lnSpc>
                <a:spcPct val="80000"/>
              </a:lnSpc>
              <a:buClr>
                <a:srgbClr val="FF0000"/>
              </a:buClr>
              <a:buFont typeface="Wingdings" pitchFamily="2" charset="2"/>
              <a:buChar char="û"/>
              <a:defRPr/>
            </a:pPr>
            <a:r>
              <a:rPr lang="en-US" sz="2800" dirty="0" smtClean="0">
                <a:cs typeface="Arial" pitchFamily="34" charset="0"/>
              </a:rPr>
              <a:t>Get into frequent fights</a:t>
            </a:r>
          </a:p>
          <a:p>
            <a:pPr eaLnBrk="1" hangingPunct="1">
              <a:lnSpc>
                <a:spcPct val="80000"/>
              </a:lnSpc>
              <a:buClr>
                <a:srgbClr val="FF0000"/>
              </a:buClr>
              <a:buFont typeface="Wingdings" pitchFamily="2" charset="2"/>
              <a:buChar char="û"/>
              <a:defRPr/>
            </a:pPr>
            <a:r>
              <a:rPr lang="en-US" sz="2800" dirty="0" smtClean="0">
                <a:cs typeface="Arial" pitchFamily="34" charset="0"/>
              </a:rPr>
              <a:t>Be injured in a fight</a:t>
            </a:r>
          </a:p>
          <a:p>
            <a:pPr eaLnBrk="1" hangingPunct="1">
              <a:lnSpc>
                <a:spcPct val="80000"/>
              </a:lnSpc>
              <a:buClr>
                <a:srgbClr val="FF0000"/>
              </a:buClr>
              <a:buFont typeface="Wingdings" pitchFamily="2" charset="2"/>
              <a:buChar char="û"/>
              <a:defRPr/>
            </a:pPr>
            <a:r>
              <a:rPr lang="en-US" sz="2800" dirty="0" smtClean="0">
                <a:cs typeface="Arial" pitchFamily="34" charset="0"/>
              </a:rPr>
              <a:t>Steal, vandalize property</a:t>
            </a:r>
          </a:p>
          <a:p>
            <a:pPr eaLnBrk="1" hangingPunct="1">
              <a:lnSpc>
                <a:spcPct val="80000"/>
              </a:lnSpc>
              <a:buClr>
                <a:srgbClr val="FF0000"/>
              </a:buClr>
              <a:buFont typeface="Wingdings" pitchFamily="2" charset="2"/>
              <a:buChar char="û"/>
              <a:defRPr/>
            </a:pPr>
            <a:r>
              <a:rPr lang="en-US" sz="2800" dirty="0" smtClean="0">
                <a:cs typeface="Arial" pitchFamily="34" charset="0"/>
              </a:rPr>
              <a:t>Drink alcohol</a:t>
            </a:r>
          </a:p>
          <a:p>
            <a:pPr eaLnBrk="1" hangingPunct="1">
              <a:lnSpc>
                <a:spcPct val="80000"/>
              </a:lnSpc>
              <a:buClr>
                <a:srgbClr val="FF0000"/>
              </a:buClr>
              <a:buFont typeface="Wingdings" pitchFamily="2" charset="2"/>
              <a:buChar char="û"/>
              <a:defRPr/>
            </a:pPr>
            <a:r>
              <a:rPr lang="en-US" sz="2800" dirty="0" smtClean="0">
                <a:cs typeface="Arial" pitchFamily="34" charset="0"/>
              </a:rPr>
              <a:t>Smoke</a:t>
            </a:r>
          </a:p>
          <a:p>
            <a:pPr eaLnBrk="1" hangingPunct="1">
              <a:lnSpc>
                <a:spcPct val="80000"/>
              </a:lnSpc>
              <a:buClr>
                <a:srgbClr val="FF0000"/>
              </a:buClr>
              <a:buFont typeface="Wingdings" pitchFamily="2" charset="2"/>
              <a:buChar char="û"/>
              <a:defRPr/>
            </a:pPr>
            <a:r>
              <a:rPr lang="en-US" sz="2800" dirty="0" smtClean="0">
                <a:cs typeface="Arial" pitchFamily="34" charset="0"/>
              </a:rPr>
              <a:t>Be truant </a:t>
            </a:r>
          </a:p>
          <a:p>
            <a:pPr eaLnBrk="1" hangingPunct="1">
              <a:lnSpc>
                <a:spcPct val="80000"/>
              </a:lnSpc>
              <a:buClr>
                <a:srgbClr val="FF0000"/>
              </a:buClr>
              <a:buFont typeface="Wingdings" pitchFamily="2" charset="2"/>
              <a:buChar char="û"/>
              <a:defRPr/>
            </a:pPr>
            <a:r>
              <a:rPr lang="en-US" sz="2800" dirty="0" smtClean="0">
                <a:cs typeface="Arial" pitchFamily="34" charset="0"/>
              </a:rPr>
              <a:t>Drop out of school</a:t>
            </a:r>
          </a:p>
          <a:p>
            <a:pPr eaLnBrk="1" hangingPunct="1">
              <a:lnSpc>
                <a:spcPct val="80000"/>
              </a:lnSpc>
              <a:buClr>
                <a:srgbClr val="FF0000"/>
              </a:buClr>
              <a:buFont typeface="Wingdings" pitchFamily="2" charset="2"/>
              <a:buChar char="û"/>
              <a:defRPr/>
            </a:pPr>
            <a:r>
              <a:rPr lang="en-US" sz="2800" dirty="0" smtClean="0">
                <a:cs typeface="Arial" pitchFamily="34" charset="0"/>
              </a:rPr>
              <a:t>Be underachievers</a:t>
            </a:r>
          </a:p>
          <a:p>
            <a:pPr eaLnBrk="1" hangingPunct="1">
              <a:lnSpc>
                <a:spcPct val="80000"/>
              </a:lnSpc>
              <a:buClr>
                <a:srgbClr val="FF0000"/>
              </a:buClr>
              <a:buFont typeface="Wingdings" pitchFamily="2" charset="2"/>
              <a:buChar char="û"/>
              <a:defRPr/>
            </a:pPr>
            <a:r>
              <a:rPr lang="en-US" sz="2800" dirty="0" smtClean="0">
                <a:cs typeface="Arial" pitchFamily="34" charset="0"/>
              </a:rPr>
              <a:t>Perceive a negative climate at school</a:t>
            </a:r>
          </a:p>
          <a:p>
            <a:pPr eaLnBrk="1" hangingPunct="1">
              <a:lnSpc>
                <a:spcPct val="80000"/>
              </a:lnSpc>
              <a:buClr>
                <a:srgbClr val="FF0000"/>
              </a:buClr>
              <a:buFont typeface="Wingdings" pitchFamily="2" charset="2"/>
              <a:buChar char="û"/>
              <a:defRPr/>
            </a:pPr>
            <a:r>
              <a:rPr lang="en-US" sz="2800" dirty="0" smtClean="0">
                <a:cs typeface="Arial" pitchFamily="34" charset="0"/>
              </a:rPr>
              <a:t>Carry a weapon</a:t>
            </a:r>
          </a:p>
          <a:p>
            <a:pPr eaLnBrk="1" hangingPunct="1">
              <a:defRPr/>
            </a:pPr>
            <a:endParaRPr lang="en-US" dirty="0" smtClean="0"/>
          </a:p>
        </p:txBody>
      </p:sp>
      <p:pic>
        <p:nvPicPr>
          <p:cNvPr id="15366" name="Picture 6" descr="http://www.aolcdn.com/red_galleries/safety-bully-400a0611.jpg"/>
          <p:cNvPicPr>
            <a:picLocks noChangeAspect="1" noChangeArrowheads="1"/>
          </p:cNvPicPr>
          <p:nvPr/>
        </p:nvPicPr>
        <p:blipFill>
          <a:blip r:embed="rId3"/>
          <a:srcRect/>
          <a:stretch>
            <a:fillRect/>
          </a:stretch>
        </p:blipFill>
        <p:spPr bwMode="auto">
          <a:xfrm>
            <a:off x="5562600" y="2133600"/>
            <a:ext cx="3048000" cy="2286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71800" y="457200"/>
            <a:ext cx="2819400" cy="646113"/>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latin typeface="+mn-lt"/>
              </a:rPr>
              <a:t>      </a:t>
            </a:r>
            <a:r>
              <a:rPr lang="en-US" sz="3600" b="1" dirty="0">
                <a:effectLst>
                  <a:outerShdw blurRad="38100" dist="38100" dir="2700000" algn="tl">
                    <a:srgbClr val="000000">
                      <a:alpha val="43137"/>
                    </a:srgbClr>
                  </a:outerShdw>
                </a:effectLst>
                <a:latin typeface="+mn-lt"/>
                <a:cs typeface="Arial" pitchFamily="34" charset="0"/>
              </a:rPr>
              <a:t>Bully</a:t>
            </a:r>
          </a:p>
        </p:txBody>
      </p:sp>
    </p:spTree>
    <p:extLst>
      <p:ext uri="{BB962C8B-B14F-4D97-AF65-F5344CB8AC3E}">
        <p14:creationId xmlns:p14="http://schemas.microsoft.com/office/powerpoint/2010/main" val="11511185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1000" fill="hold"/>
                                        <p:tgtEl>
                                          <p:spTgt spid="15366"/>
                                        </p:tgtEl>
                                        <p:attrNameLst>
                                          <p:attrName>ppt_w</p:attrName>
                                        </p:attrNameLst>
                                      </p:cBhvr>
                                      <p:tavLst>
                                        <p:tav tm="0">
                                          <p:val>
                                            <p:fltVal val="0"/>
                                          </p:val>
                                        </p:tav>
                                        <p:tav tm="100000">
                                          <p:val>
                                            <p:strVal val="#ppt_w"/>
                                          </p:val>
                                        </p:tav>
                                      </p:tavLst>
                                    </p:anim>
                                    <p:anim calcmode="lin" valueType="num">
                                      <p:cBhvr>
                                        <p:cTn id="8" dur="1000" fill="hold"/>
                                        <p:tgtEl>
                                          <p:spTgt spid="15366"/>
                                        </p:tgtEl>
                                        <p:attrNameLst>
                                          <p:attrName>ppt_h</p:attrName>
                                        </p:attrNameLst>
                                      </p:cBhvr>
                                      <p:tavLst>
                                        <p:tav tm="0">
                                          <p:val>
                                            <p:fltVal val="0"/>
                                          </p:val>
                                        </p:tav>
                                        <p:tav tm="100000">
                                          <p:val>
                                            <p:strVal val="#ppt_h"/>
                                          </p:val>
                                        </p:tav>
                                      </p:tavLst>
                                    </p:anim>
                                    <p:anim calcmode="lin" valueType="num">
                                      <p:cBhvr>
                                        <p:cTn id="9" dur="1000" fill="hold"/>
                                        <p:tgtEl>
                                          <p:spTgt spid="15366"/>
                                        </p:tgtEl>
                                        <p:attrNameLst>
                                          <p:attrName>style.rotation</p:attrName>
                                        </p:attrNameLst>
                                      </p:cBhvr>
                                      <p:tavLst>
                                        <p:tav tm="0">
                                          <p:val>
                                            <p:fltVal val="360"/>
                                          </p:val>
                                        </p:tav>
                                        <p:tav tm="100000">
                                          <p:val>
                                            <p:fltVal val="0"/>
                                          </p:val>
                                        </p:tav>
                                      </p:tavLst>
                                    </p:anim>
                                    <p:animEffect transition="in" filter="fade">
                                      <p:cBhvr>
                                        <p:cTn id="10"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752600"/>
            <a:ext cx="8001000" cy="3352800"/>
          </a:xfrm>
        </p:spPr>
        <p:txBody>
          <a:bodyPr/>
          <a:lstStyle/>
          <a:p>
            <a:pPr eaLnBrk="1" hangingPunct="1">
              <a:lnSpc>
                <a:spcPct val="90000"/>
              </a:lnSpc>
              <a:buSzPct val="125000"/>
              <a:buFont typeface="Wingdings 2" pitchFamily="18" charset="2"/>
              <a:buNone/>
              <a:defRPr/>
            </a:pPr>
            <a:r>
              <a:rPr lang="en-US" b="1" dirty="0" smtClean="0">
                <a:cs typeface="Arial" charset="0"/>
              </a:rPr>
              <a:t>Longitudinal study of bullies reveal that:</a:t>
            </a:r>
          </a:p>
          <a:p>
            <a:pPr eaLnBrk="1" hangingPunct="1">
              <a:lnSpc>
                <a:spcPct val="90000"/>
              </a:lnSpc>
              <a:buSzPct val="125000"/>
              <a:buFont typeface="Wingdings 2" pitchFamily="18" charset="2"/>
              <a:buNone/>
              <a:defRPr/>
            </a:pPr>
            <a:endParaRPr lang="en-US" sz="1000" dirty="0" smtClean="0">
              <a:cs typeface="Arial" charset="0"/>
            </a:endParaRPr>
          </a:p>
          <a:p>
            <a:pPr eaLnBrk="1" hangingPunct="1">
              <a:lnSpc>
                <a:spcPct val="90000"/>
              </a:lnSpc>
              <a:buClr>
                <a:srgbClr val="FF0000"/>
              </a:buClr>
              <a:buSzPct val="100000"/>
              <a:buFont typeface="Wingdings" pitchFamily="2" charset="2"/>
              <a:buChar char="û"/>
              <a:defRPr/>
            </a:pPr>
            <a:r>
              <a:rPr lang="en-US" u="sng" dirty="0" smtClean="0">
                <a:solidFill>
                  <a:srgbClr val="FF0000"/>
                </a:solidFill>
                <a:effectLst>
                  <a:outerShdw blurRad="38100" dist="38100" dir="2700000" algn="tl">
                    <a:srgbClr val="000000">
                      <a:alpha val="43137"/>
                    </a:srgbClr>
                  </a:outerShdw>
                </a:effectLst>
                <a:cs typeface="Arial" charset="0"/>
              </a:rPr>
              <a:t>60%</a:t>
            </a:r>
            <a:r>
              <a:rPr lang="en-US" dirty="0" smtClean="0">
                <a:solidFill>
                  <a:srgbClr val="FF0000"/>
                </a:solidFill>
                <a:effectLst>
                  <a:outerShdw blurRad="38100" dist="38100" dir="2700000" algn="tl">
                    <a:srgbClr val="000000">
                      <a:alpha val="43137"/>
                    </a:srgbClr>
                  </a:outerShdw>
                </a:effectLst>
                <a:cs typeface="Arial" charset="0"/>
              </a:rPr>
              <a:t> </a:t>
            </a:r>
            <a:r>
              <a:rPr lang="en-US" dirty="0" smtClean="0">
                <a:cs typeface="Arial" charset="0"/>
              </a:rPr>
              <a:t>of boys who were bullies in middle school had at least one </a:t>
            </a:r>
            <a:r>
              <a:rPr lang="en-US" dirty="0" smtClean="0">
                <a:solidFill>
                  <a:srgbClr val="FF0000"/>
                </a:solidFill>
                <a:effectLst>
                  <a:outerShdw blurRad="38100" dist="38100" dir="2700000" algn="tl">
                    <a:srgbClr val="000000">
                      <a:alpha val="43137"/>
                    </a:srgbClr>
                  </a:outerShdw>
                </a:effectLst>
                <a:cs typeface="Arial" charset="0"/>
              </a:rPr>
              <a:t>conviction</a:t>
            </a:r>
            <a:r>
              <a:rPr lang="en-US" dirty="0" smtClean="0">
                <a:cs typeface="Arial" charset="0"/>
              </a:rPr>
              <a:t> by age 24.</a:t>
            </a:r>
          </a:p>
          <a:p>
            <a:pPr eaLnBrk="1" hangingPunct="1">
              <a:lnSpc>
                <a:spcPct val="90000"/>
              </a:lnSpc>
              <a:buClr>
                <a:srgbClr val="FF0000"/>
              </a:buClr>
              <a:buSzPct val="100000"/>
              <a:buFont typeface="Wingdings" pitchFamily="2" charset="2"/>
              <a:buChar char="û"/>
              <a:defRPr/>
            </a:pPr>
            <a:r>
              <a:rPr lang="en-US" u="sng" dirty="0" smtClean="0">
                <a:solidFill>
                  <a:srgbClr val="FF0000"/>
                </a:solidFill>
                <a:effectLst>
                  <a:outerShdw blurRad="38100" dist="38100" dir="2700000" algn="tl">
                    <a:srgbClr val="000000">
                      <a:alpha val="43137"/>
                    </a:srgbClr>
                  </a:outerShdw>
                </a:effectLst>
                <a:cs typeface="Arial" charset="0"/>
              </a:rPr>
              <a:t>40%</a:t>
            </a:r>
            <a:r>
              <a:rPr lang="en-US" dirty="0" smtClean="0">
                <a:solidFill>
                  <a:srgbClr val="FF0000"/>
                </a:solidFill>
                <a:effectLst>
                  <a:outerShdw blurRad="38100" dist="38100" dir="2700000" algn="tl">
                    <a:srgbClr val="000000">
                      <a:alpha val="43137"/>
                    </a:srgbClr>
                  </a:outerShdw>
                </a:effectLst>
                <a:cs typeface="Arial" charset="0"/>
              </a:rPr>
              <a:t> </a:t>
            </a:r>
            <a:r>
              <a:rPr lang="en-US" dirty="0" smtClean="0">
                <a:cs typeface="Arial" charset="0"/>
              </a:rPr>
              <a:t>had three or more </a:t>
            </a:r>
            <a:r>
              <a:rPr lang="en-US" dirty="0" smtClean="0">
                <a:solidFill>
                  <a:srgbClr val="FF0000"/>
                </a:solidFill>
                <a:effectLst>
                  <a:outerShdw blurRad="38100" dist="38100" dir="2700000" algn="tl">
                    <a:srgbClr val="000000">
                      <a:alpha val="43137"/>
                    </a:srgbClr>
                  </a:outerShdw>
                </a:effectLst>
                <a:cs typeface="Arial" charset="0"/>
              </a:rPr>
              <a:t>convictions</a:t>
            </a:r>
            <a:r>
              <a:rPr lang="en-US" dirty="0" smtClean="0">
                <a:cs typeface="Arial" charset="0"/>
              </a:rPr>
              <a:t>.</a:t>
            </a:r>
          </a:p>
          <a:p>
            <a:pPr eaLnBrk="1" hangingPunct="1">
              <a:lnSpc>
                <a:spcPct val="90000"/>
              </a:lnSpc>
              <a:buClr>
                <a:srgbClr val="FF0000"/>
              </a:buClr>
              <a:buSzPct val="100000"/>
              <a:buFont typeface="Wingdings" pitchFamily="2" charset="2"/>
              <a:buChar char="û"/>
              <a:defRPr/>
            </a:pPr>
            <a:r>
              <a:rPr lang="en-US" dirty="0" smtClean="0">
                <a:solidFill>
                  <a:srgbClr val="FF0000"/>
                </a:solidFill>
                <a:effectLst>
                  <a:outerShdw blurRad="38100" dist="38100" dir="2700000" algn="tl">
                    <a:srgbClr val="000000">
                      <a:alpha val="43137"/>
                    </a:srgbClr>
                  </a:outerShdw>
                </a:effectLst>
                <a:cs typeface="Arial" charset="0"/>
              </a:rPr>
              <a:t>Bullies</a:t>
            </a:r>
            <a:r>
              <a:rPr lang="en-US" dirty="0" smtClean="0">
                <a:cs typeface="Arial" charset="0"/>
              </a:rPr>
              <a:t> were </a:t>
            </a:r>
            <a:r>
              <a:rPr lang="en-US" u="sng" dirty="0" smtClean="0">
                <a:solidFill>
                  <a:srgbClr val="FF0000"/>
                </a:solidFill>
                <a:effectLst>
                  <a:outerShdw blurRad="38100" dist="38100" dir="2700000" algn="tl">
                    <a:srgbClr val="000000">
                      <a:alpha val="43137"/>
                    </a:srgbClr>
                  </a:outerShdw>
                </a:effectLst>
                <a:cs typeface="Arial" charset="0"/>
              </a:rPr>
              <a:t>4 times</a:t>
            </a:r>
            <a:r>
              <a:rPr lang="en-US" dirty="0" smtClean="0">
                <a:solidFill>
                  <a:srgbClr val="FF0000"/>
                </a:solidFill>
                <a:effectLst>
                  <a:outerShdw blurRad="38100" dist="38100" dir="2700000" algn="tl">
                    <a:srgbClr val="000000">
                      <a:alpha val="43137"/>
                    </a:srgbClr>
                  </a:outerShdw>
                </a:effectLst>
                <a:cs typeface="Arial" charset="0"/>
              </a:rPr>
              <a:t> </a:t>
            </a:r>
            <a:r>
              <a:rPr lang="en-US" dirty="0" smtClean="0">
                <a:cs typeface="Arial" charset="0"/>
              </a:rPr>
              <a:t>more likely as peers to have multiple convictions.</a:t>
            </a:r>
          </a:p>
          <a:p>
            <a:pPr eaLnBrk="1" hangingPunct="1">
              <a:buFont typeface="Arial" panose="020B0604020202020204" pitchFamily="34" charset="0"/>
              <a:buNone/>
              <a:defRPr/>
            </a:pPr>
            <a:endParaRPr lang="en-US" dirty="0" smtClean="0"/>
          </a:p>
        </p:txBody>
      </p:sp>
      <p:pic>
        <p:nvPicPr>
          <p:cNvPr id="6" name="Picture 8" descr="C:\Documents and Settings\garry mcgiboney\Local Settings\Temporary Internet Files\Content.IE5\7X6MMIAW\MPj04008490000[1].jpg"/>
          <p:cNvPicPr>
            <a:picLocks noChangeAspect="1" noChangeArrowheads="1"/>
          </p:cNvPicPr>
          <p:nvPr/>
        </p:nvPicPr>
        <p:blipFill>
          <a:blip r:embed="rId3"/>
          <a:srcRect/>
          <a:stretch>
            <a:fillRect/>
          </a:stretch>
        </p:blipFill>
        <p:spPr bwMode="auto">
          <a:xfrm>
            <a:off x="6659563" y="0"/>
            <a:ext cx="2484437" cy="165576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495719" y="541492"/>
            <a:ext cx="2819400" cy="830997"/>
          </a:xfrm>
          <a:prstGeom prst="rect">
            <a:avLst/>
          </a:prstGeom>
          <a:noFill/>
        </p:spPr>
        <p:txBody>
          <a:bodyPr>
            <a:spAutoFit/>
          </a:bodyPr>
          <a:lstStyle/>
          <a:p>
            <a:pPr>
              <a:defRPr/>
            </a:pPr>
            <a:r>
              <a:rPr lang="en-US" sz="4000" b="1" dirty="0">
                <a:effectLst>
                  <a:outerShdw blurRad="38100" dist="38100" dir="2700000" algn="tl">
                    <a:srgbClr val="000000">
                      <a:alpha val="43137"/>
                    </a:srgbClr>
                  </a:outerShdw>
                </a:effectLst>
                <a:latin typeface="+mj-lt"/>
              </a:rPr>
              <a:t>      </a:t>
            </a:r>
            <a:r>
              <a:rPr lang="en-US" sz="4800" b="1" dirty="0">
                <a:effectLst>
                  <a:outerShdw blurRad="38100" dist="38100" dir="2700000" algn="tl">
                    <a:srgbClr val="000000">
                      <a:alpha val="43137"/>
                    </a:srgbClr>
                  </a:outerShdw>
                </a:effectLst>
                <a:latin typeface="+mj-lt"/>
                <a:cs typeface="Arial" pitchFamily="34" charset="0"/>
              </a:rPr>
              <a:t>Bully</a:t>
            </a:r>
          </a:p>
        </p:txBody>
      </p:sp>
    </p:spTree>
    <p:extLst>
      <p:ext uri="{BB962C8B-B14F-4D97-AF65-F5344CB8AC3E}">
        <p14:creationId xmlns:p14="http://schemas.microsoft.com/office/powerpoint/2010/main" val="8751523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4495800"/>
            <a:ext cx="5791200" cy="830263"/>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latin typeface="+mn-lt"/>
              </a:rPr>
              <a:t>      </a:t>
            </a:r>
            <a:r>
              <a:rPr lang="en-US" sz="4800" b="1" dirty="0">
                <a:effectLst>
                  <a:outerShdw blurRad="38100" dist="38100" dir="2700000" algn="tl">
                    <a:srgbClr val="000000">
                      <a:alpha val="43137"/>
                    </a:srgbClr>
                  </a:outerShdw>
                </a:effectLst>
                <a:cs typeface="Arial" pitchFamily="34" charset="0"/>
              </a:rPr>
              <a:t>Bullying Victims</a:t>
            </a:r>
          </a:p>
        </p:txBody>
      </p:sp>
      <p:pic>
        <p:nvPicPr>
          <p:cNvPr id="8" name="Picture 2" descr="http://capitaloutlook.com/wordpress/wp-content/uploads/2010/11/bullying.jpg"/>
          <p:cNvPicPr>
            <a:picLocks noChangeAspect="1" noChangeArrowheads="1"/>
          </p:cNvPicPr>
          <p:nvPr/>
        </p:nvPicPr>
        <p:blipFill>
          <a:blip r:embed="rId3" cstate="print"/>
          <a:srcRect/>
          <a:stretch>
            <a:fillRect/>
          </a:stretch>
        </p:blipFill>
        <p:spPr bwMode="auto">
          <a:xfrm>
            <a:off x="2057400" y="1066800"/>
            <a:ext cx="4820438"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7916970"/>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219200" y="2332038"/>
            <a:ext cx="5867400" cy="4525962"/>
          </a:xfrm>
        </p:spPr>
        <p:txBody>
          <a:bodyPr/>
          <a:lstStyle/>
          <a:p>
            <a:pPr eaLnBrk="1" hangingPunct="1">
              <a:buFont typeface="Wingdings 2" pitchFamily="18" charset="2"/>
              <a:buNone/>
              <a:defRPr/>
            </a:pPr>
            <a:r>
              <a:rPr lang="en-US" b="1" dirty="0" smtClean="0">
                <a:solidFill>
                  <a:srgbClr val="FF0000"/>
                </a:solidFill>
                <a:effectLst>
                  <a:outerShdw blurRad="38100" dist="38100" dir="2700000" algn="tl">
                    <a:srgbClr val="000000">
                      <a:alpha val="43137"/>
                    </a:srgbClr>
                  </a:outerShdw>
                </a:effectLst>
                <a:cs typeface="Arial" charset="0"/>
              </a:rPr>
              <a:t>Victims</a:t>
            </a:r>
            <a:r>
              <a:rPr lang="en-US" b="1" dirty="0" smtClean="0">
                <a:cs typeface="Arial" charset="0"/>
              </a:rPr>
              <a:t> of bullying have:</a:t>
            </a:r>
          </a:p>
          <a:p>
            <a:pPr lvl="2" eaLnBrk="1" hangingPunct="1">
              <a:buClr>
                <a:srgbClr val="FF0000"/>
              </a:buClr>
              <a:buSzPct val="100000"/>
              <a:buFont typeface="Wingdings" pitchFamily="2" charset="2"/>
              <a:buChar char="û"/>
              <a:defRPr/>
            </a:pPr>
            <a:r>
              <a:rPr lang="en-US" sz="3200" dirty="0" smtClean="0">
                <a:cs typeface="Arial" charset="0"/>
              </a:rPr>
              <a:t>Lower self esteem</a:t>
            </a:r>
          </a:p>
          <a:p>
            <a:pPr lvl="2" eaLnBrk="1" hangingPunct="1">
              <a:buClr>
                <a:srgbClr val="FF0000"/>
              </a:buClr>
              <a:buSzPct val="100000"/>
              <a:buFont typeface="Wingdings" pitchFamily="2" charset="2"/>
              <a:buChar char="û"/>
              <a:defRPr/>
            </a:pPr>
            <a:r>
              <a:rPr lang="en-US" sz="3200" dirty="0" smtClean="0">
                <a:cs typeface="Arial" charset="0"/>
              </a:rPr>
              <a:t>Higher rates of depression</a:t>
            </a:r>
          </a:p>
          <a:p>
            <a:pPr lvl="2" eaLnBrk="1" hangingPunct="1">
              <a:buClr>
                <a:srgbClr val="FF0000"/>
              </a:buClr>
              <a:buSzPct val="100000"/>
              <a:buFont typeface="Wingdings" pitchFamily="2" charset="2"/>
              <a:buChar char="û"/>
              <a:defRPr/>
            </a:pPr>
            <a:r>
              <a:rPr lang="en-US" sz="3200" dirty="0" smtClean="0">
                <a:cs typeface="Arial" charset="0"/>
              </a:rPr>
              <a:t>Higher absenteeism rates</a:t>
            </a:r>
          </a:p>
          <a:p>
            <a:pPr lvl="2" eaLnBrk="1" hangingPunct="1">
              <a:buClr>
                <a:srgbClr val="FF0000"/>
              </a:buClr>
              <a:buSzPct val="100000"/>
              <a:buFont typeface="Wingdings" pitchFamily="2" charset="2"/>
              <a:buChar char="û"/>
              <a:defRPr/>
            </a:pPr>
            <a:r>
              <a:rPr lang="en-US" sz="3200" dirty="0" smtClean="0">
                <a:cs typeface="Arial" charset="0"/>
              </a:rPr>
              <a:t>More suicidal ideation</a:t>
            </a:r>
            <a:endParaRPr lang="en-US" dirty="0" smtClean="0">
              <a:cs typeface="Arial" charset="0"/>
            </a:endParaRPr>
          </a:p>
        </p:txBody>
      </p:sp>
      <p:pic>
        <p:nvPicPr>
          <p:cNvPr id="43015" name="Picture 7" descr="http://www.cflstudents.org/what%20is%20this%20site%20about/bullylocker.jpg"/>
          <p:cNvPicPr>
            <a:picLocks noChangeAspect="1" noChangeArrowheads="1"/>
          </p:cNvPicPr>
          <p:nvPr/>
        </p:nvPicPr>
        <p:blipFill>
          <a:blip r:embed="rId3"/>
          <a:srcRect/>
          <a:stretch>
            <a:fillRect/>
          </a:stretch>
        </p:blipFill>
        <p:spPr bwMode="auto">
          <a:xfrm>
            <a:off x="6400800" y="0"/>
            <a:ext cx="2743200" cy="18272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219200" y="914400"/>
            <a:ext cx="4419600" cy="646113"/>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latin typeface="+mj-lt"/>
              </a:rPr>
              <a:t>      </a:t>
            </a:r>
            <a:r>
              <a:rPr lang="en-US" sz="3600" b="1" dirty="0">
                <a:effectLst>
                  <a:outerShdw blurRad="38100" dist="38100" dir="2700000" algn="tl">
                    <a:srgbClr val="000000">
                      <a:alpha val="43137"/>
                    </a:srgbClr>
                  </a:outerShdw>
                </a:effectLst>
                <a:latin typeface="+mj-lt"/>
                <a:cs typeface="Arial" pitchFamily="34" charset="0"/>
              </a:rPr>
              <a:t>Bullying Victims</a:t>
            </a:r>
          </a:p>
        </p:txBody>
      </p:sp>
    </p:spTree>
    <p:extLst>
      <p:ext uri="{BB962C8B-B14F-4D97-AF65-F5344CB8AC3E}">
        <p14:creationId xmlns:p14="http://schemas.microsoft.com/office/powerpoint/2010/main" val="2335440579"/>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moosoneepublicschool.ca/Images/bullying%20hurts%20inside%20out.jpg"/>
          <p:cNvPicPr>
            <a:picLocks noChangeAspect="1" noChangeArrowheads="1"/>
          </p:cNvPicPr>
          <p:nvPr/>
        </p:nvPicPr>
        <p:blipFill>
          <a:blip r:embed="rId3">
            <a:extLst>
              <a:ext uri="{28A0092B-C50C-407E-A947-70E740481C1C}">
                <a14:useLocalDpi xmlns:a14="http://schemas.microsoft.com/office/drawing/2010/main" val="0"/>
              </a:ext>
            </a:extLst>
          </a:blip>
          <a:srcRect r="33333"/>
          <a:stretch>
            <a:fillRect/>
          </a:stretch>
        </p:blipFill>
        <p:spPr bwMode="auto">
          <a:xfrm>
            <a:off x="7663157" y="4078385"/>
            <a:ext cx="1480843" cy="211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idx="1"/>
          </p:nvPr>
        </p:nvSpPr>
        <p:spPr>
          <a:xfrm>
            <a:off x="163190" y="1716860"/>
            <a:ext cx="7696200" cy="4922838"/>
          </a:xfrm>
        </p:spPr>
        <p:txBody>
          <a:bodyPr/>
          <a:lstStyle/>
          <a:p>
            <a:pPr eaLnBrk="1" hangingPunct="1">
              <a:lnSpc>
                <a:spcPct val="90000"/>
              </a:lnSpc>
              <a:buFont typeface="Wingdings 2" pitchFamily="18" charset="2"/>
              <a:buNone/>
              <a:defRPr/>
            </a:pPr>
            <a:r>
              <a:rPr lang="en-US" sz="2800" dirty="0" smtClean="0"/>
              <a:t>					</a:t>
            </a:r>
            <a:r>
              <a:rPr lang="en-US" b="1" u="sng" dirty="0" smtClean="0">
                <a:solidFill>
                  <a:srgbClr val="FF0000"/>
                </a:solidFill>
                <a:effectLst>
                  <a:outerShdw blurRad="38100" dist="38100" dir="2700000" algn="tl">
                    <a:srgbClr val="000000">
                      <a:alpha val="43137"/>
                    </a:srgbClr>
                  </a:outerShdw>
                </a:effectLst>
                <a:cs typeface="Arial" charset="0"/>
              </a:rPr>
              <a:t>Bullied</a:t>
            </a:r>
            <a:r>
              <a:rPr lang="en-US" u="sng" dirty="0" smtClean="0">
                <a:solidFill>
                  <a:srgbClr val="FF0000"/>
                </a:solidFill>
                <a:effectLst>
                  <a:outerShdw blurRad="38100" dist="38100" dir="2700000" algn="tl">
                    <a:srgbClr val="000000">
                      <a:alpha val="43137"/>
                    </a:srgbClr>
                  </a:outerShdw>
                </a:effectLst>
                <a:cs typeface="Arial" charset="0"/>
              </a:rPr>
              <a:t> </a:t>
            </a:r>
            <a:r>
              <a:rPr lang="en-US" dirty="0" smtClean="0">
                <a:cs typeface="Arial" charset="0"/>
              </a:rPr>
              <a:t>	</a:t>
            </a:r>
            <a:r>
              <a:rPr lang="en-US" b="1" u="sng" dirty="0" smtClean="0">
                <a:effectLst>
                  <a:outerShdw blurRad="38100" dist="38100" dir="2700000" algn="tl">
                    <a:srgbClr val="000000">
                      <a:alpha val="43137"/>
                    </a:srgbClr>
                  </a:outerShdw>
                </a:effectLst>
                <a:cs typeface="Arial" charset="0"/>
              </a:rPr>
              <a:t>Not bullied</a:t>
            </a:r>
          </a:p>
          <a:p>
            <a:pPr eaLnBrk="1" hangingPunct="1">
              <a:lnSpc>
                <a:spcPct val="90000"/>
              </a:lnSpc>
              <a:buClr>
                <a:srgbClr val="FF0000"/>
              </a:buClr>
              <a:buSzPct val="100000"/>
              <a:buFont typeface="Wingdings" pitchFamily="2" charset="2"/>
              <a:buChar char="û"/>
              <a:defRPr/>
            </a:pPr>
            <a:r>
              <a:rPr lang="en-US" dirty="0" smtClean="0">
                <a:cs typeface="Arial" charset="0"/>
              </a:rPr>
              <a:t>Headache			</a:t>
            </a:r>
            <a:r>
              <a:rPr lang="en-US" b="1" dirty="0" smtClean="0">
                <a:solidFill>
                  <a:srgbClr val="FF0000"/>
                </a:solidFill>
                <a:effectLst>
                  <a:outerShdw blurRad="38100" dist="38100" dir="2700000" algn="tl">
                    <a:srgbClr val="000000">
                      <a:alpha val="43137"/>
                    </a:srgbClr>
                  </a:outerShdw>
                </a:effectLst>
                <a:cs typeface="Arial" charset="0"/>
              </a:rPr>
              <a:t>16%</a:t>
            </a:r>
            <a:r>
              <a:rPr lang="en-US" dirty="0" smtClean="0">
                <a:cs typeface="Arial" charset="0"/>
              </a:rPr>
              <a:t>		</a:t>
            </a:r>
            <a:r>
              <a:rPr lang="en-US" b="1" dirty="0" smtClean="0">
                <a:effectLst>
                  <a:outerShdw blurRad="38100" dist="38100" dir="2700000" algn="tl">
                    <a:srgbClr val="000000">
                      <a:alpha val="43137"/>
                    </a:srgbClr>
                  </a:outerShdw>
                </a:effectLst>
                <a:cs typeface="Arial" charset="0"/>
              </a:rPr>
              <a:t>6%</a:t>
            </a:r>
          </a:p>
          <a:p>
            <a:pPr eaLnBrk="1" hangingPunct="1">
              <a:lnSpc>
                <a:spcPct val="90000"/>
              </a:lnSpc>
              <a:buClr>
                <a:srgbClr val="FF0000"/>
              </a:buClr>
              <a:buSzPct val="100000"/>
              <a:buFont typeface="Wingdings" pitchFamily="2" charset="2"/>
              <a:buChar char="û"/>
              <a:defRPr/>
            </a:pPr>
            <a:r>
              <a:rPr lang="en-US" dirty="0" smtClean="0">
                <a:cs typeface="Arial" charset="0"/>
              </a:rPr>
              <a:t>Sleep problems		</a:t>
            </a:r>
            <a:r>
              <a:rPr lang="en-US" b="1" dirty="0" smtClean="0">
                <a:solidFill>
                  <a:srgbClr val="FF0000"/>
                </a:solidFill>
                <a:effectLst>
                  <a:outerShdw blurRad="38100" dist="38100" dir="2700000" algn="tl">
                    <a:srgbClr val="000000">
                      <a:alpha val="43137"/>
                    </a:srgbClr>
                  </a:outerShdw>
                </a:effectLst>
                <a:cs typeface="Arial" charset="0"/>
              </a:rPr>
              <a:t>42%</a:t>
            </a:r>
            <a:r>
              <a:rPr lang="en-US" dirty="0" smtClean="0">
                <a:cs typeface="Arial" charset="0"/>
              </a:rPr>
              <a:t>		</a:t>
            </a:r>
            <a:r>
              <a:rPr lang="en-US" b="1" dirty="0" smtClean="0">
                <a:effectLst>
                  <a:outerShdw blurRad="38100" dist="38100" dir="2700000" algn="tl">
                    <a:srgbClr val="000000">
                      <a:alpha val="43137"/>
                    </a:srgbClr>
                  </a:outerShdw>
                </a:effectLst>
                <a:cs typeface="Arial" charset="0"/>
              </a:rPr>
              <a:t>23%</a:t>
            </a:r>
          </a:p>
          <a:p>
            <a:pPr eaLnBrk="1" hangingPunct="1">
              <a:lnSpc>
                <a:spcPct val="90000"/>
              </a:lnSpc>
              <a:buClr>
                <a:srgbClr val="FF0000"/>
              </a:buClr>
              <a:buSzPct val="100000"/>
              <a:buFont typeface="Wingdings" pitchFamily="2" charset="2"/>
              <a:buChar char="û"/>
              <a:defRPr/>
            </a:pPr>
            <a:r>
              <a:rPr lang="en-US" dirty="0" smtClean="0">
                <a:cs typeface="Arial" charset="0"/>
              </a:rPr>
              <a:t>Abdominal pain		</a:t>
            </a:r>
            <a:r>
              <a:rPr lang="en-US" b="1" dirty="0" smtClean="0">
                <a:solidFill>
                  <a:srgbClr val="FF0000"/>
                </a:solidFill>
                <a:effectLst>
                  <a:outerShdw blurRad="38100" dist="38100" dir="2700000" algn="tl">
                    <a:srgbClr val="000000">
                      <a:alpha val="43137"/>
                    </a:srgbClr>
                  </a:outerShdw>
                </a:effectLst>
                <a:cs typeface="Arial" charset="0"/>
              </a:rPr>
              <a:t>17%</a:t>
            </a:r>
            <a:r>
              <a:rPr lang="en-US" dirty="0" smtClean="0">
                <a:cs typeface="Arial" charset="0"/>
              </a:rPr>
              <a:t>		</a:t>
            </a:r>
            <a:r>
              <a:rPr lang="en-US" b="1" dirty="0" smtClean="0">
                <a:effectLst>
                  <a:outerShdw blurRad="38100" dist="38100" dir="2700000" algn="tl">
                    <a:srgbClr val="000000">
                      <a:alpha val="43137"/>
                    </a:srgbClr>
                  </a:outerShdw>
                </a:effectLst>
                <a:cs typeface="Arial" charset="0"/>
              </a:rPr>
              <a:t>9%</a:t>
            </a:r>
          </a:p>
          <a:p>
            <a:pPr eaLnBrk="1" hangingPunct="1">
              <a:lnSpc>
                <a:spcPct val="90000"/>
              </a:lnSpc>
              <a:buClr>
                <a:srgbClr val="FF0000"/>
              </a:buClr>
              <a:buSzPct val="100000"/>
              <a:buFont typeface="Wingdings" pitchFamily="2" charset="2"/>
              <a:buChar char="û"/>
              <a:defRPr/>
            </a:pPr>
            <a:r>
              <a:rPr lang="en-US" dirty="0" smtClean="0">
                <a:cs typeface="Arial" charset="0"/>
              </a:rPr>
              <a:t>Feeling tense		</a:t>
            </a:r>
            <a:r>
              <a:rPr lang="en-US" b="1" dirty="0" smtClean="0">
                <a:solidFill>
                  <a:srgbClr val="FF0000"/>
                </a:solidFill>
                <a:effectLst>
                  <a:outerShdw blurRad="38100" dist="38100" dir="2700000" algn="tl">
                    <a:srgbClr val="000000">
                      <a:alpha val="43137"/>
                    </a:srgbClr>
                  </a:outerShdw>
                </a:effectLst>
                <a:cs typeface="Arial" charset="0"/>
              </a:rPr>
              <a:t>20%</a:t>
            </a:r>
            <a:r>
              <a:rPr lang="en-US" dirty="0" smtClean="0">
                <a:cs typeface="Arial" charset="0"/>
              </a:rPr>
              <a:t>		</a:t>
            </a:r>
            <a:r>
              <a:rPr lang="en-US" b="1" dirty="0" smtClean="0">
                <a:effectLst>
                  <a:outerShdw blurRad="38100" dist="38100" dir="2700000" algn="tl">
                    <a:srgbClr val="000000">
                      <a:alpha val="43137"/>
                    </a:srgbClr>
                  </a:outerShdw>
                </a:effectLst>
                <a:cs typeface="Arial" charset="0"/>
              </a:rPr>
              <a:t>9%</a:t>
            </a:r>
          </a:p>
          <a:p>
            <a:pPr eaLnBrk="1" hangingPunct="1">
              <a:lnSpc>
                <a:spcPct val="90000"/>
              </a:lnSpc>
              <a:buClr>
                <a:srgbClr val="FF0000"/>
              </a:buClr>
              <a:buSzPct val="100000"/>
              <a:buFont typeface="Wingdings" pitchFamily="2" charset="2"/>
              <a:buChar char="û"/>
              <a:defRPr/>
            </a:pPr>
            <a:r>
              <a:rPr lang="en-US" dirty="0" smtClean="0">
                <a:cs typeface="Arial" charset="0"/>
              </a:rPr>
              <a:t>Anxiety			</a:t>
            </a:r>
            <a:r>
              <a:rPr lang="en-US" b="1" dirty="0" smtClean="0">
                <a:solidFill>
                  <a:srgbClr val="FF0000"/>
                </a:solidFill>
                <a:effectLst>
                  <a:outerShdw blurRad="38100" dist="38100" dir="2700000" algn="tl">
                    <a:srgbClr val="000000">
                      <a:alpha val="43137"/>
                    </a:srgbClr>
                  </a:outerShdw>
                </a:effectLst>
                <a:cs typeface="Arial" charset="0"/>
              </a:rPr>
              <a:t>28%</a:t>
            </a:r>
            <a:r>
              <a:rPr lang="en-US" dirty="0" smtClean="0">
                <a:cs typeface="Arial" charset="0"/>
              </a:rPr>
              <a:t>		</a:t>
            </a:r>
            <a:r>
              <a:rPr lang="en-US" b="1" dirty="0" smtClean="0">
                <a:effectLst>
                  <a:outerShdw blurRad="38100" dist="38100" dir="2700000" algn="tl">
                    <a:srgbClr val="000000">
                      <a:alpha val="43137"/>
                    </a:srgbClr>
                  </a:outerShdw>
                </a:effectLst>
                <a:cs typeface="Arial" charset="0"/>
              </a:rPr>
              <a:t>10%</a:t>
            </a:r>
          </a:p>
          <a:p>
            <a:pPr eaLnBrk="1" hangingPunct="1">
              <a:lnSpc>
                <a:spcPct val="90000"/>
              </a:lnSpc>
              <a:buClr>
                <a:srgbClr val="FF0000"/>
              </a:buClr>
              <a:buSzPct val="100000"/>
              <a:buFont typeface="Wingdings" pitchFamily="2" charset="2"/>
              <a:buChar char="û"/>
              <a:defRPr/>
            </a:pPr>
            <a:r>
              <a:rPr lang="en-US" dirty="0" smtClean="0">
                <a:cs typeface="Arial" charset="0"/>
              </a:rPr>
              <a:t>Feeling unhappy		</a:t>
            </a:r>
            <a:r>
              <a:rPr lang="en-US" b="1" dirty="0" smtClean="0">
                <a:solidFill>
                  <a:srgbClr val="FF0000"/>
                </a:solidFill>
                <a:effectLst>
                  <a:outerShdw blurRad="38100" dist="38100" dir="2700000" algn="tl">
                    <a:srgbClr val="000000">
                      <a:alpha val="43137"/>
                    </a:srgbClr>
                  </a:outerShdw>
                </a:effectLst>
                <a:cs typeface="Arial" charset="0"/>
              </a:rPr>
              <a:t>23%</a:t>
            </a:r>
            <a:r>
              <a:rPr lang="en-US" dirty="0" smtClean="0">
                <a:cs typeface="Arial" charset="0"/>
              </a:rPr>
              <a:t>		</a:t>
            </a:r>
            <a:r>
              <a:rPr lang="en-US" b="1" dirty="0" smtClean="0">
                <a:effectLst>
                  <a:outerShdw blurRad="38100" dist="38100" dir="2700000" algn="tl">
                    <a:srgbClr val="000000">
                      <a:alpha val="43137"/>
                    </a:srgbClr>
                  </a:outerShdw>
                </a:effectLst>
                <a:cs typeface="Arial" charset="0"/>
              </a:rPr>
              <a:t>5%</a:t>
            </a:r>
          </a:p>
          <a:p>
            <a:pPr eaLnBrk="1" hangingPunct="1">
              <a:lnSpc>
                <a:spcPct val="90000"/>
              </a:lnSpc>
              <a:buClr>
                <a:srgbClr val="FF0000"/>
              </a:buClr>
              <a:buSzPct val="100000"/>
              <a:buFont typeface="Wingdings" pitchFamily="2" charset="2"/>
              <a:buChar char="û"/>
              <a:defRPr/>
            </a:pPr>
            <a:r>
              <a:rPr lang="en-US" dirty="0" smtClean="0">
                <a:cs typeface="Arial" charset="0"/>
              </a:rPr>
              <a:t>Depression scale		</a:t>
            </a:r>
            <a:r>
              <a:rPr lang="en-US" b="1" dirty="0" smtClean="0">
                <a:solidFill>
                  <a:srgbClr val="FF0000"/>
                </a:solidFill>
                <a:effectLst>
                  <a:outerShdw blurRad="38100" dist="38100" dir="2700000" algn="tl">
                    <a:srgbClr val="000000">
                      <a:alpha val="43137"/>
                    </a:srgbClr>
                  </a:outerShdw>
                </a:effectLst>
                <a:cs typeface="Arial" charset="0"/>
              </a:rPr>
              <a:t>49%</a:t>
            </a:r>
            <a:r>
              <a:rPr lang="en-US" dirty="0" smtClean="0">
                <a:cs typeface="Arial" charset="0"/>
              </a:rPr>
              <a:t>		</a:t>
            </a:r>
            <a:r>
              <a:rPr lang="en-US" b="1" dirty="0" smtClean="0">
                <a:effectLst>
                  <a:outerShdw blurRad="38100" dist="38100" dir="2700000" algn="tl">
                    <a:srgbClr val="000000">
                      <a:alpha val="43137"/>
                    </a:srgbClr>
                  </a:outerShdw>
                </a:effectLst>
                <a:cs typeface="Arial" charset="0"/>
              </a:rPr>
              <a:t>16%</a:t>
            </a:r>
          </a:p>
          <a:p>
            <a:pPr eaLnBrk="1" hangingPunct="1">
              <a:lnSpc>
                <a:spcPct val="90000"/>
              </a:lnSpc>
              <a:buFont typeface="Arial" charset="0"/>
              <a:buChar char="•"/>
              <a:defRPr/>
            </a:pPr>
            <a:endParaRPr lang="en-US" sz="2400" dirty="0" smtClean="0"/>
          </a:p>
          <a:p>
            <a:pPr eaLnBrk="1" hangingPunct="1">
              <a:lnSpc>
                <a:spcPct val="90000"/>
              </a:lnSpc>
              <a:buFont typeface="Arial" charset="0"/>
              <a:buChar char="•"/>
              <a:defRPr/>
            </a:pPr>
            <a:endParaRPr lang="en-US" sz="2400" dirty="0" smtClean="0"/>
          </a:p>
        </p:txBody>
      </p:sp>
      <p:sp>
        <p:nvSpPr>
          <p:cNvPr id="6" name="TextBox 5"/>
          <p:cNvSpPr txBox="1"/>
          <p:nvPr/>
        </p:nvSpPr>
        <p:spPr>
          <a:xfrm>
            <a:off x="1234035" y="736375"/>
            <a:ext cx="4419600" cy="646113"/>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latin typeface="+mn-lt"/>
              </a:rPr>
              <a:t>      </a:t>
            </a:r>
            <a:r>
              <a:rPr lang="en-US" sz="3600" b="1" dirty="0">
                <a:effectLst>
                  <a:outerShdw blurRad="38100" dist="38100" dir="2700000" algn="tl">
                    <a:srgbClr val="000000">
                      <a:alpha val="43137"/>
                    </a:srgbClr>
                  </a:outerShdw>
                </a:effectLst>
                <a:cs typeface="Arial" pitchFamily="34" charset="0"/>
              </a:rPr>
              <a:t>Bullying Victims</a:t>
            </a:r>
          </a:p>
        </p:txBody>
      </p:sp>
    </p:spTree>
    <p:extLst>
      <p:ext uri="{BB962C8B-B14F-4D97-AF65-F5344CB8AC3E}">
        <p14:creationId xmlns:p14="http://schemas.microsoft.com/office/powerpoint/2010/main" val="28335300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up)">
                                      <p:cBhvr>
                                        <p:cTn id="7" dur="1000"/>
                                        <p:tgtEl>
                                          <p:spTgt spid="17411">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wipe(up)">
                                      <p:cBhvr>
                                        <p:cTn id="11" dur="1000"/>
                                        <p:tgtEl>
                                          <p:spTgt spid="17411">
                                            <p:txEl>
                                              <p:pRg st="1" end="1"/>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up)">
                                      <p:cBhvr>
                                        <p:cTn id="15" dur="1000"/>
                                        <p:tgtEl>
                                          <p:spTgt spid="17411">
                                            <p:txEl>
                                              <p:pRg st="2" end="2"/>
                                            </p:txEl>
                                          </p:spTgt>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wipe(up)">
                                      <p:cBhvr>
                                        <p:cTn id="19" dur="1000"/>
                                        <p:tgtEl>
                                          <p:spTgt spid="17411">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wipe(up)">
                                      <p:cBhvr>
                                        <p:cTn id="23" dur="1000"/>
                                        <p:tgtEl>
                                          <p:spTgt spid="17411">
                                            <p:txEl>
                                              <p:pRg st="4" end="4"/>
                                            </p:txEl>
                                          </p:spTgt>
                                        </p:tgtEl>
                                      </p:cBhvr>
                                    </p:animEffect>
                                  </p:childTnLst>
                                </p:cTn>
                              </p:par>
                            </p:childTnLst>
                          </p:cTn>
                        </p:par>
                        <p:par>
                          <p:cTn id="24" fill="hold" nodeType="afterGroup">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wipe(up)">
                                      <p:cBhvr>
                                        <p:cTn id="27" dur="1000"/>
                                        <p:tgtEl>
                                          <p:spTgt spid="17411">
                                            <p:txEl>
                                              <p:pRg st="5" end="5"/>
                                            </p:txEl>
                                          </p:spTgt>
                                        </p:tgtEl>
                                      </p:cBhvr>
                                    </p:animEffect>
                                  </p:childTnLst>
                                </p:cTn>
                              </p:par>
                            </p:childTnLst>
                          </p:cTn>
                        </p:par>
                        <p:par>
                          <p:cTn id="28" fill="hold" nodeType="afterGroup">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Effect transition="in" filter="wipe(up)">
                                      <p:cBhvr>
                                        <p:cTn id="31" dur="1000"/>
                                        <p:tgtEl>
                                          <p:spTgt spid="17411">
                                            <p:txEl>
                                              <p:pRg st="6" end="6"/>
                                            </p:txEl>
                                          </p:spTgt>
                                        </p:tgtEl>
                                      </p:cBhvr>
                                    </p:animEffect>
                                  </p:childTnLst>
                                </p:cTn>
                              </p:par>
                            </p:childTnLst>
                          </p:cTn>
                        </p:par>
                        <p:par>
                          <p:cTn id="32" fill="hold" nodeType="afterGroup">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animEffect transition="in" filter="wipe(up)">
                                      <p:cBhvr>
                                        <p:cTn id="35" dur="1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4648200"/>
            <a:ext cx="8686800" cy="838200"/>
          </a:xfrm>
        </p:spPr>
        <p:txBody>
          <a:bodyPr>
            <a:normAutofit fontScale="90000"/>
          </a:bodyPr>
          <a:lstStyle/>
          <a:p>
            <a:pPr eaLnBrk="1" hangingPunct="1">
              <a:defRPr/>
            </a:pPr>
            <a:r>
              <a:rPr lang="en-US" dirty="0" smtClean="0">
                <a:effectLst>
                  <a:outerShdw blurRad="38100" dist="38100" dir="2700000" algn="tl">
                    <a:srgbClr val="000000">
                      <a:alpha val="43137"/>
                    </a:srgbClr>
                  </a:outerShdw>
                </a:effectLst>
              </a:rPr>
              <a:t>Bullying and Threat Assessment </a:t>
            </a:r>
          </a:p>
        </p:txBody>
      </p:sp>
      <p:pic>
        <p:nvPicPr>
          <p:cNvPr id="185346" name="Picture 2" descr="http://i.dailymail.co.uk/i/pix/2006/10/povertyREX231006_228x283.jpg"/>
          <p:cNvPicPr>
            <a:picLocks noChangeAspect="1" noChangeArrowheads="1"/>
          </p:cNvPicPr>
          <p:nvPr/>
        </p:nvPicPr>
        <p:blipFill>
          <a:blip r:embed="rId3"/>
          <a:srcRect/>
          <a:stretch>
            <a:fillRect/>
          </a:stretch>
        </p:blipFill>
        <p:spPr bwMode="auto">
          <a:xfrm>
            <a:off x="2819400" y="228600"/>
            <a:ext cx="3429000" cy="4256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1566069"/>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726822" y="172176"/>
            <a:ext cx="6298523" cy="1065906"/>
          </a:xfrm>
        </p:spPr>
        <p:txBody>
          <a:bodyPr>
            <a:normAutofit fontScale="90000"/>
          </a:bodyPr>
          <a:lstStyle/>
          <a:p>
            <a:pPr algn="ctr" eaLnBrk="1" hangingPunct="1">
              <a:defRPr/>
            </a:pPr>
            <a:r>
              <a:rPr lang="en-US" dirty="0" smtClean="0">
                <a:effectLst>
                  <a:outerShdw blurRad="38100" dist="38100" dir="2700000" algn="tl">
                    <a:srgbClr val="000000">
                      <a:alpha val="43137"/>
                    </a:srgbClr>
                  </a:outerShdw>
                </a:effectLst>
              </a:rPr>
              <a:t>Secret Service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Threat Assessment </a:t>
            </a:r>
          </a:p>
        </p:txBody>
      </p:sp>
      <p:pic>
        <p:nvPicPr>
          <p:cNvPr id="4" name="Picture 2"/>
          <p:cNvPicPr>
            <a:picLocks noGrp="1" noChangeAspect="1" noChangeArrowheads="1"/>
          </p:cNvPicPr>
          <p:nvPr>
            <p:ph idx="4294967295"/>
          </p:nvPr>
        </p:nvPicPr>
        <p:blipFill>
          <a:blip r:embed="rId3"/>
          <a:srcRect t="6531" r="-89" b="11837"/>
          <a:stretch>
            <a:fillRect/>
          </a:stretch>
        </p:blipFill>
        <p:spPr>
          <a:xfrm>
            <a:off x="1610315" y="1323344"/>
            <a:ext cx="4531539" cy="4861138"/>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92087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33083" y="169932"/>
            <a:ext cx="5319165" cy="1256963"/>
          </a:xfrm>
        </p:spPr>
        <p:txBody>
          <a:bodyPr/>
          <a:lstStyle/>
          <a:p>
            <a:pPr eaLnBrk="1" hangingPunct="1">
              <a:defRPr/>
            </a:pPr>
            <a:r>
              <a:rPr lang="en-US" sz="3600" dirty="0" smtClean="0">
                <a:effectLst>
                  <a:outerShdw blurRad="38100" dist="38100" dir="2700000" algn="tl">
                    <a:srgbClr val="000000">
                      <a:alpha val="43137"/>
                    </a:srgbClr>
                  </a:outerShdw>
                </a:effectLst>
              </a:rPr>
              <a:t>Secret Service Study</a:t>
            </a:r>
          </a:p>
        </p:txBody>
      </p:sp>
      <p:sp>
        <p:nvSpPr>
          <p:cNvPr id="19459" name="Content Placeholder 2"/>
          <p:cNvSpPr>
            <a:spLocks noGrp="1"/>
          </p:cNvSpPr>
          <p:nvPr>
            <p:ph idx="1"/>
          </p:nvPr>
        </p:nvSpPr>
        <p:spPr>
          <a:xfrm>
            <a:off x="183356" y="2000082"/>
            <a:ext cx="8229600" cy="4114800"/>
          </a:xfrm>
        </p:spPr>
        <p:txBody>
          <a:bodyPr/>
          <a:lstStyle/>
          <a:p>
            <a:pPr algn="ctr" eaLnBrk="1" hangingPunct="1">
              <a:lnSpc>
                <a:spcPct val="90000"/>
              </a:lnSpc>
              <a:buFont typeface="Wingdings 2" pitchFamily="18" charset="2"/>
              <a:buNone/>
              <a:defRPr/>
            </a:pPr>
            <a:r>
              <a:rPr lang="en-US" sz="2800" b="1" i="1" dirty="0" smtClean="0">
                <a:cs typeface="Arial" charset="0"/>
              </a:rPr>
              <a:t>Studied 37 incidents of targeted school violence involving 41 attackers</a:t>
            </a:r>
            <a:endParaRPr lang="en-US" sz="2800" b="1" dirty="0" smtClean="0">
              <a:cs typeface="Arial" charset="0"/>
            </a:endParaRPr>
          </a:p>
          <a:p>
            <a:pPr lvl="1" eaLnBrk="1" hangingPunct="1">
              <a:lnSpc>
                <a:spcPct val="90000"/>
              </a:lnSpc>
              <a:buSzPct val="125000"/>
              <a:buFont typeface="Arial" panose="020B0604020202020204" pitchFamily="34" charset="0"/>
              <a:buNone/>
              <a:defRPr/>
            </a:pPr>
            <a:r>
              <a:rPr lang="en-US" b="1" dirty="0" smtClean="0">
                <a:solidFill>
                  <a:srgbClr val="FF0000"/>
                </a:solidFill>
                <a:effectLst>
                  <a:outerShdw blurRad="38100" dist="38100" dir="2700000" algn="tl">
                    <a:srgbClr val="000000">
                      <a:alpha val="43137"/>
                    </a:srgbClr>
                  </a:outerShdw>
                </a:effectLst>
                <a:cs typeface="Arial" charset="0"/>
              </a:rPr>
              <a:t>75% </a:t>
            </a:r>
            <a:r>
              <a:rPr lang="en-US" dirty="0" smtClean="0">
                <a:cs typeface="Arial" charset="0"/>
              </a:rPr>
              <a:t>of attackers felt persecuted, bullied prior to the incident</a:t>
            </a:r>
          </a:p>
          <a:p>
            <a:pPr lvl="1" eaLnBrk="1" hangingPunct="1">
              <a:lnSpc>
                <a:spcPct val="90000"/>
              </a:lnSpc>
              <a:buSzPct val="125000"/>
              <a:buFont typeface="Arial" panose="020B0604020202020204" pitchFamily="34" charset="0"/>
              <a:buNone/>
              <a:defRPr/>
            </a:pPr>
            <a:endParaRPr lang="en-US" sz="1000" b="1" dirty="0" smtClean="0">
              <a:cs typeface="Arial" charset="0"/>
            </a:endParaRPr>
          </a:p>
          <a:p>
            <a:pPr lvl="1" eaLnBrk="1" hangingPunct="1">
              <a:lnSpc>
                <a:spcPct val="90000"/>
              </a:lnSpc>
              <a:buSzPct val="125000"/>
              <a:buFont typeface="Arial" panose="020B0604020202020204" pitchFamily="34" charset="0"/>
              <a:buNone/>
              <a:defRPr/>
            </a:pPr>
            <a:r>
              <a:rPr lang="en-US" b="1" dirty="0" smtClean="0">
                <a:solidFill>
                  <a:srgbClr val="FF0000"/>
                </a:solidFill>
                <a:effectLst>
                  <a:outerShdw blurRad="38100" dist="38100" dir="2700000" algn="tl">
                    <a:srgbClr val="000000">
                      <a:alpha val="43137"/>
                    </a:srgbClr>
                  </a:outerShdw>
                </a:effectLst>
                <a:cs typeface="Arial" charset="0"/>
              </a:rPr>
              <a:t>33% </a:t>
            </a:r>
            <a:r>
              <a:rPr lang="en-US" dirty="0" smtClean="0">
                <a:cs typeface="Arial" charset="0"/>
              </a:rPr>
              <a:t>of attackers characterized as “loners”</a:t>
            </a:r>
          </a:p>
          <a:p>
            <a:pPr lvl="1" eaLnBrk="1" hangingPunct="1">
              <a:lnSpc>
                <a:spcPct val="90000"/>
              </a:lnSpc>
              <a:buSzPct val="125000"/>
              <a:buFont typeface="Arial" panose="020B0604020202020204" pitchFamily="34" charset="0"/>
              <a:buNone/>
              <a:defRPr/>
            </a:pPr>
            <a:endParaRPr lang="en-US" sz="1600" b="1" dirty="0" smtClean="0">
              <a:cs typeface="Arial" charset="0"/>
            </a:endParaRPr>
          </a:p>
          <a:p>
            <a:pPr lvl="1" eaLnBrk="1" hangingPunct="1">
              <a:lnSpc>
                <a:spcPct val="90000"/>
              </a:lnSpc>
              <a:buSzPct val="125000"/>
              <a:buFont typeface="Arial" panose="020B0604020202020204" pitchFamily="34" charset="0"/>
              <a:buNone/>
              <a:defRPr/>
            </a:pPr>
            <a:r>
              <a:rPr lang="en-US" b="1" dirty="0" smtClean="0">
                <a:solidFill>
                  <a:srgbClr val="FF0000"/>
                </a:solidFill>
                <a:effectLst>
                  <a:outerShdw blurRad="38100" dist="38100" dir="2700000" algn="tl">
                    <a:srgbClr val="000000">
                      <a:alpha val="43137"/>
                    </a:srgbClr>
                  </a:outerShdw>
                </a:effectLst>
                <a:cs typeface="Arial" charset="0"/>
              </a:rPr>
              <a:t>25%</a:t>
            </a:r>
            <a:r>
              <a:rPr lang="en-US" dirty="0" smtClean="0">
                <a:solidFill>
                  <a:srgbClr val="FF0000"/>
                </a:solidFill>
                <a:effectLst>
                  <a:outerShdw blurRad="38100" dist="38100" dir="2700000" algn="tl">
                    <a:srgbClr val="000000">
                      <a:alpha val="43137"/>
                    </a:srgbClr>
                  </a:outerShdw>
                </a:effectLst>
                <a:cs typeface="Arial" charset="0"/>
              </a:rPr>
              <a:t> </a:t>
            </a:r>
            <a:r>
              <a:rPr lang="en-US" dirty="0" smtClean="0">
                <a:cs typeface="Arial" charset="0"/>
              </a:rPr>
              <a:t>socialized with students who were disliked by most mainstream students</a:t>
            </a:r>
          </a:p>
          <a:p>
            <a:pPr eaLnBrk="1" hangingPunct="1">
              <a:buFont typeface="Arial" panose="020B0604020202020204" pitchFamily="34" charset="0"/>
              <a:buNone/>
              <a:defRPr/>
            </a:pPr>
            <a:endParaRPr lang="en-US" dirty="0" smtClean="0"/>
          </a:p>
        </p:txBody>
      </p:sp>
      <p:pic>
        <p:nvPicPr>
          <p:cNvPr id="4" name="Picture 2"/>
          <p:cNvPicPr>
            <a:picLocks noChangeAspect="1" noChangeArrowheads="1"/>
          </p:cNvPicPr>
          <p:nvPr/>
        </p:nvPicPr>
        <p:blipFill>
          <a:blip r:embed="rId3"/>
          <a:srcRect t="6531" r="-89" b="11837"/>
          <a:stretch>
            <a:fillRect/>
          </a:stretch>
        </p:blipFill>
        <p:spPr bwMode="auto">
          <a:xfrm>
            <a:off x="7681912" y="4620552"/>
            <a:ext cx="1462087" cy="1568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51425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15963"/>
          </a:xfrm>
        </p:spPr>
        <p:txBody>
          <a:bodyPr/>
          <a:lstStyle/>
          <a:p>
            <a:pPr>
              <a:defRPr/>
            </a:pPr>
            <a:r>
              <a:rPr lang="en-US" altLang="en-US" dirty="0" smtClean="0">
                <a:effectLst>
                  <a:outerShdw blurRad="38100" dist="38100" dir="2700000" algn="tl">
                    <a:srgbClr val="000000">
                      <a:alpha val="43137"/>
                    </a:srgbClr>
                  </a:outerShdw>
                </a:effectLst>
              </a:rPr>
              <a:t>What is Bullying?</a:t>
            </a:r>
          </a:p>
        </p:txBody>
      </p:sp>
      <p:sp>
        <p:nvSpPr>
          <p:cNvPr id="3" name="Content Placeholder 2"/>
          <p:cNvSpPr>
            <a:spLocks noGrp="1"/>
          </p:cNvSpPr>
          <p:nvPr>
            <p:ph idx="1"/>
          </p:nvPr>
        </p:nvSpPr>
        <p:spPr>
          <a:xfrm>
            <a:off x="71479" y="1579970"/>
            <a:ext cx="8839200" cy="4267200"/>
          </a:xfrm>
        </p:spPr>
        <p:txBody>
          <a:bodyPr/>
          <a:lstStyle/>
          <a:p>
            <a:pPr marL="0" indent="0">
              <a:buFont typeface="Arial" panose="020B0604020202020204" pitchFamily="34" charset="0"/>
              <a:buNone/>
              <a:defRPr/>
            </a:pPr>
            <a:r>
              <a:rPr lang="en-US" dirty="0" smtClean="0"/>
              <a:t>Bullying is unwanted emotional or physical abuse that has three characteristics:</a:t>
            </a:r>
          </a:p>
          <a:p>
            <a:pPr marL="914400" lvl="1" indent="-514350">
              <a:buFont typeface="+mj-lt"/>
              <a:buAutoNum type="arabicPeriod"/>
              <a:defRPr/>
            </a:pPr>
            <a:r>
              <a:rPr lang="en-US" dirty="0" smtClean="0">
                <a:solidFill>
                  <a:srgbClr val="FF0000"/>
                </a:solidFill>
                <a:effectLst>
                  <a:outerShdw blurRad="38100" dist="38100" dir="2700000" algn="tl">
                    <a:srgbClr val="000000">
                      <a:alpha val="43137"/>
                    </a:srgbClr>
                  </a:outerShdw>
                </a:effectLst>
              </a:rPr>
              <a:t>Deliberate</a:t>
            </a:r>
            <a:r>
              <a:rPr lang="en-US" dirty="0" smtClean="0"/>
              <a:t> - intent to hurt someone</a:t>
            </a:r>
          </a:p>
          <a:p>
            <a:pPr marL="914400" lvl="1" indent="-514350">
              <a:buFont typeface="+mj-lt"/>
              <a:buAutoNum type="arabicPeriod"/>
              <a:defRPr/>
            </a:pPr>
            <a:r>
              <a:rPr lang="en-US" dirty="0" smtClean="0">
                <a:solidFill>
                  <a:srgbClr val="FF0000"/>
                </a:solidFill>
                <a:effectLst>
                  <a:outerShdw blurRad="38100" dist="38100" dir="2700000" algn="tl">
                    <a:srgbClr val="000000">
                      <a:alpha val="43137"/>
                    </a:srgbClr>
                  </a:outerShdw>
                </a:effectLst>
              </a:rPr>
              <a:t>Repeated</a:t>
            </a:r>
            <a:r>
              <a:rPr lang="en-US" dirty="0" smtClean="0"/>
              <a:t> – pattern of behavior</a:t>
            </a:r>
          </a:p>
          <a:p>
            <a:pPr marL="914400" lvl="1" indent="-514350">
              <a:buFont typeface="+mj-lt"/>
              <a:buAutoNum type="arabicPeriod"/>
              <a:defRPr/>
            </a:pPr>
            <a:r>
              <a:rPr lang="en-US" dirty="0" smtClean="0">
                <a:solidFill>
                  <a:srgbClr val="FF0000"/>
                </a:solidFill>
                <a:effectLst>
                  <a:outerShdw blurRad="38100" dist="38100" dir="2700000" algn="tl">
                    <a:srgbClr val="000000">
                      <a:alpha val="43137"/>
                    </a:srgbClr>
                  </a:outerShdw>
                </a:effectLst>
              </a:rPr>
              <a:t>Power Imbalance</a:t>
            </a:r>
            <a:r>
              <a:rPr lang="en-US" dirty="0" smtClean="0"/>
              <a:t> – victim is perceived as weak or vulnerable </a:t>
            </a:r>
            <a:endParaRPr lang="en-US" dirty="0"/>
          </a:p>
        </p:txBody>
      </p:sp>
      <p:pic>
        <p:nvPicPr>
          <p:cNvPr id="3078" name="Picture 2" descr="C:\Users\jeffrey.hodges\Pictures\bullying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379" y="3730427"/>
            <a:ext cx="2488301" cy="248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332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14" y="1449823"/>
            <a:ext cx="8001000" cy="4525963"/>
          </a:xfrm>
        </p:spPr>
        <p:txBody>
          <a:bodyPr>
            <a:normAutofit/>
          </a:bodyPr>
          <a:lstStyle/>
          <a:p>
            <a:pPr eaLnBrk="1" fontAlgn="auto" hangingPunct="1">
              <a:spcAft>
                <a:spcPts val="0"/>
              </a:spcAft>
              <a:buClr>
                <a:srgbClr val="FF0000"/>
              </a:buClr>
              <a:buSzPct val="100000"/>
              <a:buFont typeface="Wingdings" pitchFamily="2" charset="2"/>
              <a:buChar char="û"/>
              <a:defRPr/>
            </a:pPr>
            <a:r>
              <a:rPr lang="en-US" dirty="0" smtClean="0">
                <a:cs typeface="Arial" pitchFamily="34" charset="0"/>
              </a:rPr>
              <a:t>Incidents of targeted violence at school are </a:t>
            </a:r>
            <a:r>
              <a:rPr lang="en-US" dirty="0" smtClean="0">
                <a:solidFill>
                  <a:srgbClr val="FF0000"/>
                </a:solidFill>
                <a:effectLst>
                  <a:outerShdw blurRad="38100" dist="38100" dir="2700000" algn="tl">
                    <a:srgbClr val="000000">
                      <a:alpha val="43137"/>
                    </a:srgbClr>
                  </a:outerShdw>
                </a:effectLst>
                <a:cs typeface="Arial" pitchFamily="34" charset="0"/>
              </a:rPr>
              <a:t>rarely sudden, impulsive acts</a:t>
            </a:r>
            <a:r>
              <a:rPr lang="en-US" dirty="0" smtClean="0">
                <a:cs typeface="Arial" pitchFamily="34" charset="0"/>
              </a:rPr>
              <a:t>.</a:t>
            </a:r>
          </a:p>
          <a:p>
            <a:pPr eaLnBrk="1" fontAlgn="auto" hangingPunct="1">
              <a:spcAft>
                <a:spcPts val="0"/>
              </a:spcAft>
              <a:buClr>
                <a:srgbClr val="FF0000"/>
              </a:buClr>
              <a:buSzPct val="100000"/>
              <a:buFont typeface="Wingdings" pitchFamily="2" charset="2"/>
              <a:buChar char="û"/>
              <a:defRPr/>
            </a:pPr>
            <a:endParaRPr lang="en-US" dirty="0" smtClean="0">
              <a:cs typeface="Arial" pitchFamily="34" charset="0"/>
            </a:endParaRPr>
          </a:p>
          <a:p>
            <a:pPr eaLnBrk="1" fontAlgn="auto" hangingPunct="1">
              <a:spcAft>
                <a:spcPts val="0"/>
              </a:spcAft>
              <a:buClr>
                <a:srgbClr val="FF0000"/>
              </a:buClr>
              <a:buSzPct val="100000"/>
              <a:buFont typeface="Wingdings" pitchFamily="2" charset="2"/>
              <a:buChar char="û"/>
              <a:defRPr/>
            </a:pPr>
            <a:r>
              <a:rPr lang="en-US" dirty="0" smtClean="0">
                <a:cs typeface="Arial" pitchFamily="34" charset="0"/>
              </a:rPr>
              <a:t>Prior to most incidents, </a:t>
            </a:r>
            <a:r>
              <a:rPr lang="en-US" dirty="0" smtClean="0">
                <a:solidFill>
                  <a:srgbClr val="FF0000"/>
                </a:solidFill>
                <a:effectLst>
                  <a:outerShdw blurRad="38100" dist="38100" dir="2700000" algn="tl">
                    <a:srgbClr val="000000">
                      <a:alpha val="43137"/>
                    </a:srgbClr>
                  </a:outerShdw>
                </a:effectLst>
                <a:cs typeface="Arial" pitchFamily="34" charset="0"/>
              </a:rPr>
              <a:t>other students knew </a:t>
            </a:r>
            <a:r>
              <a:rPr lang="en-US" dirty="0" smtClean="0">
                <a:cs typeface="Arial" pitchFamily="34" charset="0"/>
              </a:rPr>
              <a:t>about the attacker’s idea and/or plan to attack.</a:t>
            </a:r>
          </a:p>
          <a:p>
            <a:pPr eaLnBrk="1" fontAlgn="auto" hangingPunct="1">
              <a:spcAft>
                <a:spcPts val="0"/>
              </a:spcAft>
              <a:buClr>
                <a:srgbClr val="FF0000"/>
              </a:buClr>
              <a:buSzPct val="100000"/>
              <a:buFont typeface="Wingdings 2" pitchFamily="18" charset="2"/>
              <a:buNone/>
              <a:defRPr/>
            </a:pPr>
            <a:endParaRPr lang="en-US" dirty="0" smtClean="0">
              <a:cs typeface="Arial" pitchFamily="34" charset="0"/>
            </a:endParaRPr>
          </a:p>
          <a:p>
            <a:pPr eaLnBrk="1" fontAlgn="auto" hangingPunct="1">
              <a:spcAft>
                <a:spcPts val="0"/>
              </a:spcAft>
              <a:buClr>
                <a:srgbClr val="FF0000"/>
              </a:buClr>
              <a:buSzPct val="100000"/>
              <a:buFont typeface="Wingdings" pitchFamily="2" charset="2"/>
              <a:buChar char="û"/>
              <a:defRPr/>
            </a:pPr>
            <a:r>
              <a:rPr lang="en-US" dirty="0" smtClean="0">
                <a:cs typeface="Arial" pitchFamily="34" charset="0"/>
              </a:rPr>
              <a:t>Most attackers engaged in some behavior, </a:t>
            </a:r>
            <a:r>
              <a:rPr lang="en-US" dirty="0" smtClean="0">
                <a:solidFill>
                  <a:srgbClr val="FF0000"/>
                </a:solidFill>
                <a:effectLst>
                  <a:outerShdw blurRad="38100" dist="38100" dir="2700000" algn="tl">
                    <a:srgbClr val="000000">
                      <a:alpha val="43137"/>
                    </a:srgbClr>
                  </a:outerShdw>
                </a:effectLst>
                <a:cs typeface="Arial" pitchFamily="34" charset="0"/>
              </a:rPr>
              <a:t>prior to the incident</a:t>
            </a:r>
            <a:r>
              <a:rPr lang="en-US" dirty="0" smtClean="0">
                <a:cs typeface="Arial" pitchFamily="34" charset="0"/>
              </a:rPr>
              <a:t>, that caused concern or indicated a need for help.</a:t>
            </a:r>
          </a:p>
          <a:p>
            <a:pPr eaLnBrk="1" fontAlgn="auto" hangingPunct="1">
              <a:spcAft>
                <a:spcPts val="0"/>
              </a:spcAft>
              <a:buFont typeface="Wingdings 2"/>
              <a:buChar char=""/>
              <a:defRPr/>
            </a:pPr>
            <a:endParaRPr lang="en-US" dirty="0"/>
          </a:p>
        </p:txBody>
      </p:sp>
      <p:pic>
        <p:nvPicPr>
          <p:cNvPr id="4" name="Picture 2"/>
          <p:cNvPicPr>
            <a:picLocks noChangeAspect="1" noChangeArrowheads="1"/>
          </p:cNvPicPr>
          <p:nvPr/>
        </p:nvPicPr>
        <p:blipFill>
          <a:blip r:embed="rId3"/>
          <a:srcRect t="6531" r="-89" b="11837"/>
          <a:stretch>
            <a:fillRect/>
          </a:stretch>
        </p:blipFill>
        <p:spPr bwMode="auto">
          <a:xfrm>
            <a:off x="7681913" y="4644829"/>
            <a:ext cx="1462087" cy="1568450"/>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628259" y="129473"/>
            <a:ext cx="5076626" cy="939388"/>
          </a:xfrm>
        </p:spPr>
        <p:txBody>
          <a:bodyPr/>
          <a:lstStyle/>
          <a:p>
            <a:pPr eaLnBrk="1" hangingPunct="1">
              <a:defRPr/>
            </a:pPr>
            <a:r>
              <a:rPr lang="en-US" sz="3600" dirty="0" smtClean="0">
                <a:effectLst>
                  <a:outerShdw blurRad="38100" dist="38100" dir="2700000" algn="tl">
                    <a:srgbClr val="000000">
                      <a:alpha val="43137"/>
                    </a:srgbClr>
                  </a:outerShdw>
                </a:effectLst>
              </a:rPr>
              <a:t>Secret Service Study</a:t>
            </a:r>
          </a:p>
        </p:txBody>
      </p:sp>
    </p:spTree>
    <p:extLst>
      <p:ext uri="{BB962C8B-B14F-4D97-AF65-F5344CB8AC3E}">
        <p14:creationId xmlns:p14="http://schemas.microsoft.com/office/powerpoint/2010/main" val="25363874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609600" y="1905000"/>
            <a:ext cx="7696200" cy="3170238"/>
          </a:xfrm>
        </p:spPr>
        <p:txBody>
          <a:bodyPr/>
          <a:lstStyle/>
          <a:p>
            <a:pPr eaLnBrk="1" hangingPunct="1">
              <a:buClr>
                <a:srgbClr val="FF0000"/>
              </a:buClr>
              <a:buSzPct val="100000"/>
              <a:buFont typeface="Wingdings" pitchFamily="2" charset="2"/>
              <a:buChar char=""/>
              <a:defRPr/>
            </a:pPr>
            <a:r>
              <a:rPr lang="en-US" dirty="0" smtClean="0">
                <a:cs typeface="Arial" charset="0"/>
              </a:rPr>
              <a:t>Many attackers </a:t>
            </a:r>
            <a:r>
              <a:rPr lang="en-US" dirty="0" smtClean="0">
                <a:solidFill>
                  <a:srgbClr val="FF0000"/>
                </a:solidFill>
                <a:effectLst>
                  <a:outerShdw blurRad="38100" dist="38100" dir="2700000" algn="tl">
                    <a:srgbClr val="000000">
                      <a:alpha val="43137"/>
                    </a:srgbClr>
                  </a:outerShdw>
                </a:effectLst>
                <a:cs typeface="Arial" charset="0"/>
              </a:rPr>
              <a:t>felt bullied</a:t>
            </a:r>
            <a:r>
              <a:rPr lang="en-US" dirty="0" smtClean="0">
                <a:cs typeface="Arial" charset="0"/>
              </a:rPr>
              <a:t>, persecuted, or were injured by others prior to the attack.</a:t>
            </a:r>
          </a:p>
          <a:p>
            <a:pPr eaLnBrk="1" hangingPunct="1">
              <a:buClr>
                <a:srgbClr val="FF0000"/>
              </a:buClr>
              <a:buSzPct val="100000"/>
              <a:buFont typeface="Wingdings" pitchFamily="2" charset="2"/>
              <a:buChar char=""/>
              <a:defRPr/>
            </a:pPr>
            <a:endParaRPr lang="en-US" dirty="0" smtClean="0">
              <a:cs typeface="Arial" charset="0"/>
            </a:endParaRPr>
          </a:p>
          <a:p>
            <a:pPr eaLnBrk="1" hangingPunct="1">
              <a:buClr>
                <a:srgbClr val="FF0000"/>
              </a:buClr>
              <a:buSzPct val="100000"/>
              <a:buFont typeface="Wingdings" pitchFamily="2" charset="2"/>
              <a:buChar char=""/>
              <a:defRPr/>
            </a:pPr>
            <a:r>
              <a:rPr lang="en-US" dirty="0" smtClean="0">
                <a:cs typeface="Arial" charset="0"/>
              </a:rPr>
              <a:t>In many cases, other students knew about the bullying but </a:t>
            </a:r>
            <a:r>
              <a:rPr lang="en-US" dirty="0" smtClean="0">
                <a:solidFill>
                  <a:srgbClr val="FF0000"/>
                </a:solidFill>
                <a:effectLst>
                  <a:outerShdw blurRad="38100" dist="38100" dir="2700000" algn="tl">
                    <a:srgbClr val="000000">
                      <a:alpha val="43137"/>
                    </a:srgbClr>
                  </a:outerShdw>
                </a:effectLst>
                <a:cs typeface="Arial" charset="0"/>
              </a:rPr>
              <a:t>failed to report it</a:t>
            </a:r>
            <a:r>
              <a:rPr lang="en-US" dirty="0" smtClean="0">
                <a:cs typeface="Arial" charset="0"/>
              </a:rPr>
              <a:t>.</a:t>
            </a:r>
          </a:p>
          <a:p>
            <a:pPr eaLnBrk="1" hangingPunct="1">
              <a:buFont typeface="Arial" charset="0"/>
              <a:buChar char="•"/>
              <a:defRPr/>
            </a:pPr>
            <a:endParaRPr lang="en-US" dirty="0" smtClean="0"/>
          </a:p>
        </p:txBody>
      </p:sp>
      <p:pic>
        <p:nvPicPr>
          <p:cNvPr id="4" name="Picture 2"/>
          <p:cNvPicPr>
            <a:picLocks noChangeAspect="1" noChangeArrowheads="1"/>
          </p:cNvPicPr>
          <p:nvPr/>
        </p:nvPicPr>
        <p:blipFill>
          <a:blip r:embed="rId3"/>
          <a:srcRect t="6531" r="-89" b="11837"/>
          <a:stretch>
            <a:fillRect/>
          </a:stretch>
        </p:blipFill>
        <p:spPr bwMode="auto">
          <a:xfrm>
            <a:off x="7671060" y="4661012"/>
            <a:ext cx="1462087" cy="1568450"/>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692995" y="89012"/>
            <a:ext cx="4882417" cy="1279253"/>
          </a:xfrm>
        </p:spPr>
        <p:txBody>
          <a:bodyPr/>
          <a:lstStyle/>
          <a:p>
            <a:pPr eaLnBrk="1" hangingPunct="1">
              <a:defRPr/>
            </a:pPr>
            <a:r>
              <a:rPr lang="en-US" sz="3600" dirty="0" smtClean="0">
                <a:effectLst>
                  <a:outerShdw blurRad="38100" dist="38100" dir="2700000" algn="tl">
                    <a:srgbClr val="000000">
                      <a:alpha val="43137"/>
                    </a:srgbClr>
                  </a:outerShdw>
                </a:effectLst>
              </a:rPr>
              <a:t>Secret Service Study</a:t>
            </a:r>
          </a:p>
        </p:txBody>
      </p:sp>
    </p:spTree>
    <p:extLst>
      <p:ext uri="{BB962C8B-B14F-4D97-AF65-F5344CB8AC3E}">
        <p14:creationId xmlns:p14="http://schemas.microsoft.com/office/powerpoint/2010/main" val="25957748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630" y="1684492"/>
            <a:ext cx="7772400" cy="4525963"/>
          </a:xfrm>
        </p:spPr>
        <p:txBody>
          <a:bodyPr/>
          <a:lstStyle/>
          <a:p>
            <a:pPr eaLnBrk="1" hangingPunct="1">
              <a:buSzPct val="125000"/>
              <a:buFont typeface="Wingdings 2" pitchFamily="18" charset="2"/>
              <a:buNone/>
              <a:defRPr/>
            </a:pPr>
            <a:r>
              <a:rPr lang="en-US" i="1" dirty="0" smtClean="0"/>
              <a:t>	“</a:t>
            </a:r>
            <a:r>
              <a:rPr lang="en-US" i="1" dirty="0" smtClean="0">
                <a:cs typeface="Arial" pitchFamily="34" charset="0"/>
              </a:rPr>
              <a:t>In a school with a </a:t>
            </a:r>
            <a:r>
              <a:rPr lang="en-US" b="1" i="1" u="sng" dirty="0" smtClean="0">
                <a:cs typeface="Arial" pitchFamily="34" charset="0"/>
              </a:rPr>
              <a:t>culture of safety and connection</a:t>
            </a:r>
            <a:r>
              <a:rPr lang="en-US" i="1" dirty="0" smtClean="0">
                <a:cs typeface="Arial" pitchFamily="34" charset="0"/>
              </a:rPr>
              <a:t>, </a:t>
            </a:r>
            <a:r>
              <a:rPr lang="en-US" i="1" dirty="0" smtClean="0">
                <a:solidFill>
                  <a:srgbClr val="FF0000"/>
                </a:solidFill>
                <a:effectLst>
                  <a:outerShdw blurRad="38100" dist="38100" dir="2700000" algn="tl">
                    <a:srgbClr val="000000">
                      <a:alpha val="43137"/>
                    </a:srgbClr>
                  </a:outerShdw>
                </a:effectLst>
                <a:cs typeface="Arial" pitchFamily="34" charset="0"/>
              </a:rPr>
              <a:t>both the bully and the student who is the victim of the bullying are attended to in a respectful manner</a:t>
            </a:r>
            <a:r>
              <a:rPr lang="en-US" i="1" dirty="0" smtClean="0">
                <a:cs typeface="Arial" pitchFamily="34" charset="0"/>
              </a:rPr>
              <a:t>. Schools with climates of safety and respect are establishing foundations for pro-social behavior.”</a:t>
            </a:r>
          </a:p>
          <a:p>
            <a:pPr eaLnBrk="1" hangingPunct="1">
              <a:buFont typeface="Arial" charset="0"/>
              <a:buChar char="•"/>
              <a:defRPr/>
            </a:pPr>
            <a:endParaRPr lang="en-US" dirty="0"/>
          </a:p>
        </p:txBody>
      </p:sp>
      <p:pic>
        <p:nvPicPr>
          <p:cNvPr id="4" name="Picture 2"/>
          <p:cNvPicPr>
            <a:picLocks noChangeAspect="1" noChangeArrowheads="1"/>
          </p:cNvPicPr>
          <p:nvPr/>
        </p:nvPicPr>
        <p:blipFill>
          <a:blip r:embed="rId3"/>
          <a:srcRect t="6531" r="-89" b="11837"/>
          <a:stretch>
            <a:fillRect/>
          </a:stretch>
        </p:blipFill>
        <p:spPr bwMode="auto">
          <a:xfrm>
            <a:off x="7681913" y="4642005"/>
            <a:ext cx="1462087" cy="1568450"/>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801785" y="161840"/>
            <a:ext cx="5040664" cy="1196947"/>
          </a:xfrm>
        </p:spPr>
        <p:txBody>
          <a:bodyPr/>
          <a:lstStyle/>
          <a:p>
            <a:pPr eaLnBrk="1" hangingPunct="1">
              <a:defRPr/>
            </a:pPr>
            <a:r>
              <a:rPr lang="en-US" sz="3600" dirty="0" smtClean="0">
                <a:effectLst>
                  <a:outerShdw blurRad="38100" dist="38100" dir="2700000" algn="tl">
                    <a:srgbClr val="000000">
                      <a:alpha val="43137"/>
                    </a:srgbClr>
                  </a:outerShdw>
                </a:effectLst>
              </a:rPr>
              <a:t>Secret Service Study</a:t>
            </a:r>
          </a:p>
        </p:txBody>
      </p:sp>
    </p:spTree>
    <p:extLst>
      <p:ext uri="{BB962C8B-B14F-4D97-AF65-F5344CB8AC3E}">
        <p14:creationId xmlns:p14="http://schemas.microsoft.com/office/powerpoint/2010/main" val="9211266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23" y="1003413"/>
            <a:ext cx="7924800" cy="4525963"/>
          </a:xfrm>
        </p:spPr>
        <p:txBody>
          <a:bodyPr/>
          <a:lstStyle/>
          <a:p>
            <a:pPr eaLnBrk="1" hangingPunct="1">
              <a:buFont typeface="Arial" charset="0"/>
              <a:buChar char="•"/>
              <a:defRPr/>
            </a:pPr>
            <a:endParaRPr lang="en-US" sz="2800" i="1" dirty="0" smtClean="0">
              <a:solidFill>
                <a:srgbClr val="FF0000"/>
              </a:solidFill>
              <a:effectLst>
                <a:outerShdw blurRad="38100" dist="38100" dir="2700000" algn="tl">
                  <a:srgbClr val="000000">
                    <a:alpha val="43137"/>
                  </a:srgbClr>
                </a:outerShdw>
              </a:effectLst>
            </a:endParaRPr>
          </a:p>
          <a:p>
            <a:pPr eaLnBrk="1" hangingPunct="1">
              <a:buSzPct val="125000"/>
              <a:buFont typeface="Wingdings 2" pitchFamily="18" charset="2"/>
              <a:buNone/>
              <a:defRPr/>
            </a:pPr>
            <a:r>
              <a:rPr lang="en-US" i="1" dirty="0" smtClean="0">
                <a:cs typeface="Arial" pitchFamily="34" charset="0"/>
              </a:rPr>
              <a:t>	“Positive school climates teach </a:t>
            </a:r>
            <a:r>
              <a:rPr lang="en-US" i="1" dirty="0" smtClean="0">
                <a:solidFill>
                  <a:srgbClr val="FF0000"/>
                </a:solidFill>
                <a:effectLst>
                  <a:outerShdw blurRad="38100" dist="38100" dir="2700000" algn="tl">
                    <a:srgbClr val="000000">
                      <a:alpha val="43137"/>
                    </a:srgbClr>
                  </a:outerShdw>
                </a:effectLst>
                <a:cs typeface="Arial" pitchFamily="34" charset="0"/>
              </a:rPr>
              <a:t>conflict resolution, peer mediation, active listening, and other non-violent ways to solve problems</a:t>
            </a:r>
            <a:r>
              <a:rPr lang="en-US" i="1" dirty="0" smtClean="0">
                <a:cs typeface="Arial" pitchFamily="34" charset="0"/>
              </a:rPr>
              <a:t>. In a safe school climate, </a:t>
            </a:r>
            <a:r>
              <a:rPr lang="en-US" i="1" u="sng" dirty="0" smtClean="0">
                <a:cs typeface="Arial" pitchFamily="34" charset="0"/>
              </a:rPr>
              <a:t>adults do not bully students </a:t>
            </a:r>
            <a:r>
              <a:rPr lang="en-US" i="1" dirty="0" smtClean="0">
                <a:cs typeface="Arial" pitchFamily="34" charset="0"/>
              </a:rPr>
              <a:t>and </a:t>
            </a:r>
            <a:r>
              <a:rPr lang="en-US" i="1" u="sng" dirty="0" smtClean="0">
                <a:cs typeface="Arial" pitchFamily="34" charset="0"/>
              </a:rPr>
              <a:t>do not bully each other</a:t>
            </a:r>
            <a:r>
              <a:rPr lang="en-US" i="1" dirty="0" smtClean="0">
                <a:cs typeface="Arial" pitchFamily="34" charset="0"/>
              </a:rPr>
              <a:t> - and they </a:t>
            </a:r>
            <a:r>
              <a:rPr lang="en-US" i="1" dirty="0" smtClean="0">
                <a:solidFill>
                  <a:srgbClr val="FF0000"/>
                </a:solidFill>
                <a:effectLst>
                  <a:outerShdw blurRad="38100" dist="38100" dir="2700000" algn="tl">
                    <a:srgbClr val="000000">
                      <a:alpha val="43137"/>
                    </a:srgbClr>
                  </a:outerShdw>
                </a:effectLst>
                <a:cs typeface="Arial" pitchFamily="34" charset="0"/>
              </a:rPr>
              <a:t>do not turn a blind eye to bullying </a:t>
            </a:r>
            <a:r>
              <a:rPr lang="en-US" i="1" dirty="0" smtClean="0">
                <a:cs typeface="Arial" pitchFamily="34" charset="0"/>
              </a:rPr>
              <a:t>behavior when they know that it is going on in the school, on the playground, or on a school bus.</a:t>
            </a:r>
            <a:r>
              <a:rPr lang="en-US" dirty="0" smtClean="0">
                <a:cs typeface="Arial" pitchFamily="34" charset="0"/>
              </a:rPr>
              <a:t>”</a:t>
            </a:r>
          </a:p>
          <a:p>
            <a:pPr eaLnBrk="1" hangingPunct="1">
              <a:buFont typeface="Arial" charset="0"/>
              <a:buChar char="•"/>
              <a:defRPr/>
            </a:pPr>
            <a:endParaRPr lang="en-US" dirty="0"/>
          </a:p>
        </p:txBody>
      </p:sp>
      <p:pic>
        <p:nvPicPr>
          <p:cNvPr id="5" name="Picture 2"/>
          <p:cNvPicPr>
            <a:picLocks noChangeAspect="1" noChangeArrowheads="1"/>
          </p:cNvPicPr>
          <p:nvPr/>
        </p:nvPicPr>
        <p:blipFill>
          <a:blip r:embed="rId3"/>
          <a:srcRect t="6531" r="-89" b="11837"/>
          <a:stretch>
            <a:fillRect/>
          </a:stretch>
        </p:blipFill>
        <p:spPr bwMode="auto">
          <a:xfrm>
            <a:off x="7681913" y="4652920"/>
            <a:ext cx="1462087" cy="1568450"/>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693218" y="0"/>
            <a:ext cx="5068312" cy="1229315"/>
          </a:xfrm>
        </p:spPr>
        <p:txBody>
          <a:bodyPr/>
          <a:lstStyle/>
          <a:p>
            <a:pPr eaLnBrk="1" hangingPunct="1">
              <a:defRPr/>
            </a:pPr>
            <a:r>
              <a:rPr lang="en-US" sz="3600" dirty="0" smtClean="0">
                <a:effectLst>
                  <a:outerShdw blurRad="38100" dist="38100" dir="2700000" algn="tl">
                    <a:srgbClr val="000000">
                      <a:alpha val="43137"/>
                    </a:srgbClr>
                  </a:outerShdw>
                </a:effectLst>
              </a:rPr>
              <a:t>Secret Service Study</a:t>
            </a:r>
          </a:p>
        </p:txBody>
      </p:sp>
    </p:spTree>
    <p:extLst>
      <p:ext uri="{BB962C8B-B14F-4D97-AF65-F5344CB8AC3E}">
        <p14:creationId xmlns:p14="http://schemas.microsoft.com/office/powerpoint/2010/main" val="10725988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18843" y="485521"/>
            <a:ext cx="5366368" cy="832131"/>
          </a:xfrm>
        </p:spPr>
        <p:txBody>
          <a:bodyPr/>
          <a:lstStyle/>
          <a:p>
            <a:pPr eaLnBrk="1" hangingPunct="1">
              <a:defRPr/>
            </a:pPr>
            <a:r>
              <a:rPr lang="en-US" sz="4000" dirty="0" smtClean="0">
                <a:effectLst>
                  <a:outerShdw blurRad="38100" dist="38100" dir="2700000" algn="tl">
                    <a:srgbClr val="000000">
                      <a:alpha val="43137"/>
                    </a:srgbClr>
                  </a:outerShdw>
                </a:effectLst>
                <a:latin typeface="Arial" pitchFamily="34" charset="0"/>
                <a:cs typeface="Arial" pitchFamily="34" charset="0"/>
              </a:rPr>
              <a:t>What do we look for?</a:t>
            </a:r>
          </a:p>
        </p:txBody>
      </p:sp>
      <p:pic>
        <p:nvPicPr>
          <p:cNvPr id="6" name="Picture 11" descr="C:\Documents and Settings\garry mcgiboney\Local Settings\Temporary Internet Files\Content.IE5\UCVGYKIG\MPj04020380000[1].jpg"/>
          <p:cNvPicPr>
            <a:picLocks noChangeAspect="1" noChangeArrowheads="1"/>
          </p:cNvPicPr>
          <p:nvPr/>
        </p:nvPicPr>
        <p:blipFill>
          <a:blip r:embed="rId3"/>
          <a:srcRect/>
          <a:stretch>
            <a:fillRect/>
          </a:stretch>
        </p:blipFill>
        <p:spPr bwMode="auto">
          <a:xfrm>
            <a:off x="5757483" y="1895559"/>
            <a:ext cx="2085975" cy="3132138"/>
          </a:xfrm>
          <a:prstGeom prst="rect">
            <a:avLst/>
          </a:prstGeom>
          <a:ln>
            <a:noFill/>
          </a:ln>
          <a:effectLst>
            <a:outerShdw blurRad="292100" dist="139700" dir="2700000" algn="tl" rotWithShape="0">
              <a:srgbClr val="333333">
                <a:alpha val="65000"/>
              </a:srgbClr>
            </a:outerShdw>
          </a:effectLst>
        </p:spPr>
      </p:pic>
      <p:pic>
        <p:nvPicPr>
          <p:cNvPr id="7" name="Picture 12" descr="http://www.chariotdist.com/images/bully.jpg"/>
          <p:cNvPicPr>
            <a:picLocks noChangeAspect="1" noChangeArrowheads="1"/>
          </p:cNvPicPr>
          <p:nvPr/>
        </p:nvPicPr>
        <p:blipFill>
          <a:blip r:embed="rId4" cstate="print"/>
          <a:srcRect/>
          <a:stretch>
            <a:fillRect/>
          </a:stretch>
        </p:blipFill>
        <p:spPr bwMode="auto">
          <a:xfrm>
            <a:off x="971718" y="2428960"/>
            <a:ext cx="2832100" cy="1887538"/>
          </a:xfrm>
          <a:prstGeom prst="rect">
            <a:avLst/>
          </a:prstGeom>
          <a:ln>
            <a:noFill/>
          </a:ln>
          <a:effectLst>
            <a:softEdge rad="112500"/>
          </a:effectLst>
        </p:spPr>
      </p:pic>
    </p:spTree>
    <p:extLst>
      <p:ext uri="{BB962C8B-B14F-4D97-AF65-F5344CB8AC3E}">
        <p14:creationId xmlns:p14="http://schemas.microsoft.com/office/powerpoint/2010/main" val="1846521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213" y="235209"/>
            <a:ext cx="6781800" cy="4525963"/>
          </a:xfrm>
        </p:spPr>
        <p:txBody>
          <a:bodyPr/>
          <a:lstStyle/>
          <a:p>
            <a:pPr eaLnBrk="1" hangingPunct="1">
              <a:buSzPct val="110000"/>
              <a:buFont typeface="Wingdings 2" pitchFamily="18" charset="2"/>
              <a:buNone/>
              <a:defRPr/>
            </a:pPr>
            <a:r>
              <a:rPr lang="en-US" b="1" dirty="0" smtClean="0">
                <a:effectLst>
                  <a:outerShdw blurRad="38100" dist="38100" dir="2700000" algn="tl">
                    <a:srgbClr val="000000">
                      <a:alpha val="43137"/>
                    </a:srgbClr>
                  </a:outerShdw>
                </a:effectLst>
                <a:cs typeface="Arial" pitchFamily="34" charset="0"/>
              </a:rPr>
              <a:t>            </a:t>
            </a:r>
            <a:r>
              <a:rPr lang="en-US" sz="3600" b="1" dirty="0" smtClean="0">
                <a:effectLst>
                  <a:outerShdw blurRad="38100" dist="38100" dir="2700000" algn="tl">
                    <a:srgbClr val="000000">
                      <a:alpha val="43137"/>
                    </a:srgbClr>
                  </a:outerShdw>
                </a:effectLst>
                <a:latin typeface="Arial" pitchFamily="34" charset="0"/>
                <a:cs typeface="Arial" pitchFamily="34" charset="0"/>
              </a:rPr>
              <a:t>Direct Bullying</a:t>
            </a:r>
          </a:p>
          <a:p>
            <a:pPr eaLnBrk="1" hangingPunct="1">
              <a:buSzPct val="110000"/>
              <a:buFont typeface="Wingdings 2" pitchFamily="18" charset="2"/>
              <a:buNone/>
              <a:defRPr/>
            </a:pPr>
            <a:endParaRPr lang="en-US" b="1" dirty="0" smtClean="0">
              <a:effectLst>
                <a:outerShdw blurRad="38100" dist="38100" dir="2700000" algn="tl">
                  <a:srgbClr val="000000">
                    <a:alpha val="43137"/>
                  </a:srgbClr>
                </a:outerShdw>
              </a:effectLst>
              <a:cs typeface="Arial" pitchFamily="34" charset="0"/>
            </a:endParaRPr>
          </a:p>
          <a:p>
            <a:pPr eaLnBrk="1" hangingPunct="1">
              <a:buSzPct val="110000"/>
              <a:buFont typeface="Wingdings 2" pitchFamily="18" charset="2"/>
              <a:buNone/>
              <a:defRPr/>
            </a:pPr>
            <a:endParaRPr lang="en-US" sz="1000" b="1" dirty="0" smtClean="0">
              <a:cs typeface="Arial" pitchFamily="34" charset="0"/>
            </a:endParaRPr>
          </a:p>
          <a:p>
            <a:pPr eaLnBrk="1" hangingPunct="1">
              <a:buClr>
                <a:srgbClr val="FF0000"/>
              </a:buClr>
              <a:buSzPct val="100000"/>
              <a:buFont typeface="Wingdings" pitchFamily="2" charset="2"/>
              <a:buChar char="û"/>
              <a:defRPr/>
            </a:pPr>
            <a:r>
              <a:rPr lang="en-US" dirty="0" smtClean="0">
                <a:latin typeface="Arial" pitchFamily="34" charset="0"/>
                <a:cs typeface="Arial" pitchFamily="34" charset="0"/>
              </a:rPr>
              <a:t>Hitting, kicking, shoving, spitting</a:t>
            </a:r>
          </a:p>
          <a:p>
            <a:pPr eaLnBrk="1" hangingPunct="1">
              <a:buClr>
                <a:srgbClr val="FF0000"/>
              </a:buClr>
              <a:buSzPct val="100000"/>
              <a:buFont typeface="Wingdings" pitchFamily="2" charset="2"/>
              <a:buChar char="û"/>
              <a:defRPr/>
            </a:pPr>
            <a:r>
              <a:rPr lang="en-US" dirty="0" smtClean="0">
                <a:latin typeface="Arial" pitchFamily="34" charset="0"/>
                <a:cs typeface="Arial" pitchFamily="34" charset="0"/>
              </a:rPr>
              <a:t>Taunting, teasing, name-calling, degrading racial or sexual comments</a:t>
            </a:r>
          </a:p>
          <a:p>
            <a:pPr eaLnBrk="1" hangingPunct="1">
              <a:buClr>
                <a:srgbClr val="FF0000"/>
              </a:buClr>
              <a:buSzPct val="100000"/>
              <a:buFont typeface="Wingdings" pitchFamily="2" charset="2"/>
              <a:buChar char="û"/>
              <a:defRPr/>
            </a:pPr>
            <a:r>
              <a:rPr lang="en-US" dirty="0" smtClean="0">
                <a:latin typeface="Arial" pitchFamily="34" charset="0"/>
                <a:cs typeface="Arial" pitchFamily="34" charset="0"/>
              </a:rPr>
              <a:t>Threatening, obscene gestures</a:t>
            </a:r>
          </a:p>
          <a:p>
            <a:pPr eaLnBrk="1" hangingPunct="1">
              <a:buClr>
                <a:srgbClr val="FF0000"/>
              </a:buClr>
              <a:buSzPct val="100000"/>
              <a:buFont typeface="Arial" charset="0"/>
              <a:buChar char="•"/>
              <a:defRPr/>
            </a:pPr>
            <a:endParaRPr lang="en-US" dirty="0"/>
          </a:p>
        </p:txBody>
      </p:sp>
      <p:pic>
        <p:nvPicPr>
          <p:cNvPr id="5" name="Picture 4" descr="Doublebullying.jpg"/>
          <p:cNvPicPr>
            <a:picLocks noChangeAspect="1"/>
          </p:cNvPicPr>
          <p:nvPr/>
        </p:nvPicPr>
        <p:blipFill>
          <a:blip r:embed="rId3"/>
          <a:srcRect b="18675"/>
          <a:stretch>
            <a:fillRect/>
          </a:stretch>
        </p:blipFill>
        <p:spPr>
          <a:xfrm>
            <a:off x="2230159" y="3806831"/>
            <a:ext cx="3733672" cy="2397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34427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635" y="273780"/>
            <a:ext cx="8458200" cy="4525963"/>
          </a:xfrm>
        </p:spPr>
        <p:txBody>
          <a:bodyPr/>
          <a:lstStyle/>
          <a:p>
            <a:pPr eaLnBrk="1" hangingPunct="1">
              <a:buFont typeface="Wingdings 2" pitchFamily="18" charset="2"/>
              <a:buNone/>
              <a:defRPr/>
            </a:pPr>
            <a:r>
              <a:rPr lang="en-US" sz="3600" b="1" dirty="0" smtClean="0">
                <a:solidFill>
                  <a:srgbClr val="FF0000"/>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latin typeface="Arial" pitchFamily="34" charset="0"/>
                <a:cs typeface="Arial" pitchFamily="34" charset="0"/>
              </a:rPr>
              <a:t>Indirect Bullying</a:t>
            </a:r>
          </a:p>
          <a:p>
            <a:pPr eaLnBrk="1" hangingPunct="1">
              <a:buFont typeface="Wingdings 2" pitchFamily="18" charset="2"/>
              <a:buNone/>
              <a:defRPr/>
            </a:pPr>
            <a:endParaRPr lang="en-US" b="1" dirty="0" smtClean="0">
              <a:effectLst>
                <a:outerShdw blurRad="38100" dist="38100" dir="2700000" algn="tl">
                  <a:srgbClr val="000000">
                    <a:alpha val="43137"/>
                  </a:srgbClr>
                </a:outerShdw>
              </a:effectLst>
              <a:cs typeface="Arial" pitchFamily="34" charset="0"/>
            </a:endParaRPr>
          </a:p>
          <a:p>
            <a:pPr eaLnBrk="1" hangingPunct="1">
              <a:buFont typeface="Arial" charset="0"/>
              <a:buChar char="•"/>
              <a:defRPr/>
            </a:pPr>
            <a:endParaRPr lang="en-US" sz="1200" b="1" dirty="0" smtClean="0">
              <a:solidFill>
                <a:srgbClr val="FF0000"/>
              </a:solidFill>
              <a:effectLst>
                <a:outerShdw blurRad="38100" dist="38100" dir="2700000" algn="tl">
                  <a:srgbClr val="000000">
                    <a:alpha val="43137"/>
                  </a:srgbClr>
                </a:outerShdw>
              </a:effectLst>
              <a:cs typeface="Arial" pitchFamily="34" charset="0"/>
            </a:endParaRPr>
          </a:p>
          <a:p>
            <a:pPr eaLnBrk="1" hangingPunct="1">
              <a:spcBef>
                <a:spcPct val="10000"/>
              </a:spcBef>
              <a:buClr>
                <a:srgbClr val="FF0000"/>
              </a:buClr>
              <a:buSzPct val="100000"/>
              <a:buFont typeface="Wingdings" pitchFamily="2" charset="2"/>
              <a:buChar char="û"/>
              <a:defRPr/>
            </a:pPr>
            <a:r>
              <a:rPr lang="en-US" dirty="0" smtClean="0">
                <a:latin typeface="Arial" pitchFamily="34" charset="0"/>
                <a:cs typeface="Arial" pitchFamily="34" charset="0"/>
              </a:rPr>
              <a:t>Getting another person to assault someone</a:t>
            </a:r>
          </a:p>
          <a:p>
            <a:pPr eaLnBrk="1" hangingPunct="1">
              <a:spcBef>
                <a:spcPct val="10000"/>
              </a:spcBef>
              <a:buClr>
                <a:srgbClr val="FF0000"/>
              </a:buClr>
              <a:buSzPct val="100000"/>
              <a:buFont typeface="Wingdings" pitchFamily="2" charset="2"/>
              <a:buChar char="û"/>
              <a:defRPr/>
            </a:pPr>
            <a:r>
              <a:rPr lang="en-US" dirty="0" smtClean="0">
                <a:latin typeface="Arial" pitchFamily="34" charset="0"/>
                <a:cs typeface="Arial" pitchFamily="34" charset="0"/>
              </a:rPr>
              <a:t>Spreading lies and rumors</a:t>
            </a:r>
          </a:p>
          <a:p>
            <a:pPr eaLnBrk="1" hangingPunct="1">
              <a:spcBef>
                <a:spcPct val="10000"/>
              </a:spcBef>
              <a:buClr>
                <a:srgbClr val="FF0000"/>
              </a:buClr>
              <a:buSzPct val="100000"/>
              <a:buFont typeface="Wingdings" pitchFamily="2" charset="2"/>
              <a:buChar char="û"/>
              <a:defRPr/>
            </a:pPr>
            <a:r>
              <a:rPr lang="en-US" dirty="0" smtClean="0">
                <a:latin typeface="Arial" pitchFamily="34" charset="0"/>
                <a:cs typeface="Arial" pitchFamily="34" charset="0"/>
              </a:rPr>
              <a:t>Deliberate exclusion from a group or activity</a:t>
            </a:r>
          </a:p>
          <a:p>
            <a:pPr eaLnBrk="1" hangingPunct="1">
              <a:spcBef>
                <a:spcPct val="10000"/>
              </a:spcBef>
              <a:buClr>
                <a:srgbClr val="FF0000"/>
              </a:buClr>
              <a:buSzPct val="100000"/>
              <a:buFont typeface="Wingdings" pitchFamily="2" charset="2"/>
              <a:buChar char="û"/>
              <a:defRPr/>
            </a:pPr>
            <a:r>
              <a:rPr lang="en-US" dirty="0" smtClean="0">
                <a:latin typeface="Arial" pitchFamily="34" charset="0"/>
                <a:cs typeface="Arial" pitchFamily="34" charset="0"/>
              </a:rPr>
              <a:t>CyberBullying</a:t>
            </a:r>
          </a:p>
          <a:p>
            <a:pPr eaLnBrk="1" hangingPunct="1">
              <a:buSzPct val="110000"/>
              <a:buFont typeface="Wingdings 2" pitchFamily="18" charset="2"/>
              <a:buNone/>
              <a:defRPr/>
            </a:pPr>
            <a:endParaRPr lang="en-US" dirty="0"/>
          </a:p>
        </p:txBody>
      </p:sp>
      <p:pic>
        <p:nvPicPr>
          <p:cNvPr id="54276" name="Picture 4" descr="http://www.iammodern.com/webimages/parenting/bully.jpg"/>
          <p:cNvPicPr>
            <a:picLocks noChangeAspect="1" noChangeArrowheads="1"/>
          </p:cNvPicPr>
          <p:nvPr/>
        </p:nvPicPr>
        <p:blipFill>
          <a:blip r:embed="rId3" cstate="print"/>
          <a:srcRect/>
          <a:stretch>
            <a:fillRect/>
          </a:stretch>
        </p:blipFill>
        <p:spPr bwMode="auto">
          <a:xfrm>
            <a:off x="3405059" y="3712895"/>
            <a:ext cx="2526402" cy="2526402"/>
          </a:xfrm>
          <a:prstGeom prst="rect">
            <a:avLst/>
          </a:prstGeom>
          <a:ln>
            <a:noFill/>
          </a:ln>
          <a:effectLst>
            <a:softEdge rad="112500"/>
          </a:effectLst>
        </p:spPr>
      </p:pic>
    </p:spTree>
    <p:extLst>
      <p:ext uri="{BB962C8B-B14F-4D97-AF65-F5344CB8AC3E}">
        <p14:creationId xmlns:p14="http://schemas.microsoft.com/office/powerpoint/2010/main" val="898477881"/>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1658" y="695241"/>
            <a:ext cx="8001000" cy="4221163"/>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1"/>
              </a:buClr>
              <a:buSzPct val="70000"/>
              <a:buFont typeface="Wingdings" pitchFamily="2" charset="2"/>
              <a:buNone/>
              <a:defRPr/>
            </a:pPr>
            <a:r>
              <a:rPr lang="en-CA" sz="3200" b="1" dirty="0">
                <a:latin typeface="+mn-lt"/>
              </a:rPr>
              <a:t>                       </a:t>
            </a:r>
            <a:r>
              <a:rPr lang="en-CA" sz="3600" b="1" dirty="0">
                <a:effectLst>
                  <a:outerShdw blurRad="38100" dist="38100" dir="2700000" algn="tl">
                    <a:srgbClr val="000000">
                      <a:alpha val="43137"/>
                    </a:srgbClr>
                  </a:outerShdw>
                </a:effectLst>
                <a:cs typeface="Arial" pitchFamily="34" charset="0"/>
              </a:rPr>
              <a:t>Verbal Bullying</a:t>
            </a:r>
          </a:p>
          <a:p>
            <a:pPr marL="342900" indent="-342900" algn="ctr" eaLnBrk="0" hangingPunct="0">
              <a:lnSpc>
                <a:spcPct val="80000"/>
              </a:lnSpc>
              <a:spcBef>
                <a:spcPct val="20000"/>
              </a:spcBef>
              <a:buClr>
                <a:schemeClr val="accent1"/>
              </a:buClr>
              <a:buSzPct val="70000"/>
              <a:buFont typeface="Wingdings" pitchFamily="2" charset="2"/>
              <a:buNone/>
              <a:defRPr/>
            </a:pPr>
            <a:endParaRPr lang="en-CA" sz="3200" b="1" i="1" u="sng" dirty="0">
              <a:latin typeface="+mn-lt"/>
            </a:endParaRPr>
          </a:p>
          <a:p>
            <a:pPr marL="342900" indent="-342900" eaLnBrk="0" hangingPunct="0">
              <a:spcBef>
                <a:spcPct val="20000"/>
              </a:spcBef>
              <a:buClr>
                <a:srgbClr val="FF0000"/>
              </a:buClr>
              <a:buSzPct val="100000"/>
              <a:buFont typeface="Wingdings" pitchFamily="2" charset="2"/>
              <a:buChar char="û"/>
              <a:defRPr/>
            </a:pPr>
            <a:r>
              <a:rPr lang="en-CA" sz="3200" b="1" dirty="0">
                <a:solidFill>
                  <a:srgbClr val="FF0000"/>
                </a:solidFill>
                <a:effectLst>
                  <a:outerShdw blurRad="38100" dist="38100" dir="2700000" algn="tl">
                    <a:srgbClr val="000000">
                      <a:alpha val="43137"/>
                    </a:srgbClr>
                  </a:outerShdw>
                </a:effectLst>
                <a:cs typeface="Arial" pitchFamily="34" charset="0"/>
              </a:rPr>
              <a:t>Much of bullying is verbal </a:t>
            </a:r>
            <a:r>
              <a:rPr lang="en-CA" sz="3200" dirty="0">
                <a:cs typeface="Arial" pitchFamily="34" charset="0"/>
              </a:rPr>
              <a:t>with an equal number of girls and boys participating.</a:t>
            </a:r>
          </a:p>
          <a:p>
            <a:pPr marL="342900" indent="-342900" eaLnBrk="0" hangingPunct="0">
              <a:spcBef>
                <a:spcPct val="20000"/>
              </a:spcBef>
              <a:buClr>
                <a:srgbClr val="FF0000"/>
              </a:buClr>
              <a:buSzPct val="100000"/>
              <a:buFont typeface="Wingdings" pitchFamily="2" charset="2"/>
              <a:buChar char="û"/>
              <a:defRPr/>
            </a:pPr>
            <a:r>
              <a:rPr lang="en-CA" sz="3200" b="1" dirty="0">
                <a:solidFill>
                  <a:srgbClr val="FF0000"/>
                </a:solidFill>
                <a:effectLst>
                  <a:outerShdw blurRad="38100" dist="38100" dir="2700000" algn="tl">
                    <a:srgbClr val="000000">
                      <a:alpha val="43137"/>
                    </a:srgbClr>
                  </a:outerShdw>
                </a:effectLst>
                <a:cs typeface="Arial" pitchFamily="34" charset="0"/>
              </a:rPr>
              <a:t>It dehumanizes the victim</a:t>
            </a:r>
            <a:r>
              <a:rPr lang="en-CA" sz="3200" dirty="0">
                <a:solidFill>
                  <a:schemeClr val="tx2"/>
                </a:solidFill>
                <a:cs typeface="Arial" pitchFamily="34" charset="0"/>
              </a:rPr>
              <a:t>, </a:t>
            </a:r>
            <a:r>
              <a:rPr lang="en-CA" sz="3200" dirty="0">
                <a:cs typeface="Arial" pitchFamily="34" charset="0"/>
              </a:rPr>
              <a:t>making it appear that he/she deserves the abuse. </a:t>
            </a:r>
          </a:p>
          <a:p>
            <a:pPr marL="342900" indent="-342900" eaLnBrk="0" hangingPunct="0">
              <a:spcBef>
                <a:spcPct val="20000"/>
              </a:spcBef>
              <a:buClr>
                <a:srgbClr val="FF0000"/>
              </a:buClr>
              <a:buSzPct val="100000"/>
              <a:buFont typeface="Wingdings" pitchFamily="2" charset="2"/>
              <a:buChar char="û"/>
              <a:defRPr/>
            </a:pPr>
            <a:r>
              <a:rPr lang="en-CA" sz="3200" b="1" dirty="0">
                <a:solidFill>
                  <a:srgbClr val="FF0000"/>
                </a:solidFill>
                <a:effectLst>
                  <a:outerShdw blurRad="38100" dist="38100" dir="2700000" algn="tl">
                    <a:srgbClr val="000000">
                      <a:alpha val="43137"/>
                    </a:srgbClr>
                  </a:outerShdw>
                </a:effectLst>
                <a:cs typeface="Arial" pitchFamily="34" charset="0"/>
              </a:rPr>
              <a:t>The language </a:t>
            </a:r>
            <a:r>
              <a:rPr lang="en-CA" sz="3200" dirty="0">
                <a:cs typeface="Arial" pitchFamily="34" charset="0"/>
              </a:rPr>
              <a:t>typically emasculates boys and either refers to girls’ sexuality or attempts to infantilize them.</a:t>
            </a:r>
          </a:p>
          <a:p>
            <a:pPr marL="342900" indent="-342900" eaLnBrk="0" hangingPunct="0">
              <a:lnSpc>
                <a:spcPct val="80000"/>
              </a:lnSpc>
              <a:spcBef>
                <a:spcPct val="20000"/>
              </a:spcBef>
              <a:buClr>
                <a:schemeClr val="accent1"/>
              </a:buClr>
              <a:buSzPct val="70000"/>
              <a:buFont typeface="Wingdings" pitchFamily="2" charset="2"/>
              <a:buNone/>
              <a:defRPr/>
            </a:pPr>
            <a:r>
              <a:rPr lang="en-CA" sz="1600" dirty="0">
                <a:solidFill>
                  <a:schemeClr val="tx2"/>
                </a:solidFill>
                <a:latin typeface="+mn-lt"/>
              </a:rPr>
              <a:t>		</a:t>
            </a:r>
          </a:p>
          <a:p>
            <a:pPr marL="342900" indent="-342900" eaLnBrk="0" hangingPunct="0">
              <a:lnSpc>
                <a:spcPct val="80000"/>
              </a:lnSpc>
              <a:spcBef>
                <a:spcPct val="20000"/>
              </a:spcBef>
              <a:buClr>
                <a:schemeClr val="accent1"/>
              </a:buClr>
              <a:buSzPct val="70000"/>
              <a:buFont typeface="Wingdings" pitchFamily="2" charset="2"/>
              <a:buNone/>
              <a:defRPr/>
            </a:pPr>
            <a:r>
              <a:rPr lang="en-CA" sz="1600" dirty="0">
                <a:solidFill>
                  <a:schemeClr val="tx2"/>
                </a:solidFill>
                <a:latin typeface="+mn-lt"/>
              </a:rPr>
              <a:t>		</a:t>
            </a:r>
          </a:p>
        </p:txBody>
      </p:sp>
    </p:spTree>
    <p:extLst>
      <p:ext uri="{BB962C8B-B14F-4D97-AF65-F5344CB8AC3E}">
        <p14:creationId xmlns:p14="http://schemas.microsoft.com/office/powerpoint/2010/main" val="3752744333"/>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895600" y="1371600"/>
            <a:ext cx="5486400" cy="4221163"/>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1"/>
              </a:buClr>
              <a:buSzPct val="70000"/>
              <a:buFont typeface="Wingdings" pitchFamily="2" charset="2"/>
              <a:buNone/>
              <a:defRPr/>
            </a:pPr>
            <a:r>
              <a:rPr lang="en-CA" sz="1600" dirty="0">
                <a:solidFill>
                  <a:schemeClr val="tx2"/>
                </a:solidFill>
                <a:latin typeface="+mn-lt"/>
              </a:rPr>
              <a:t>		</a:t>
            </a:r>
          </a:p>
          <a:p>
            <a:pPr marL="342900" indent="-342900" eaLnBrk="0" hangingPunct="0">
              <a:lnSpc>
                <a:spcPct val="80000"/>
              </a:lnSpc>
              <a:spcBef>
                <a:spcPct val="20000"/>
              </a:spcBef>
              <a:buClr>
                <a:schemeClr val="accent1"/>
              </a:buClr>
              <a:buSzPct val="70000"/>
              <a:buFont typeface="Wingdings" pitchFamily="2" charset="2"/>
              <a:buNone/>
              <a:defRPr/>
            </a:pPr>
            <a:r>
              <a:rPr lang="en-CA" sz="1600" dirty="0">
                <a:solidFill>
                  <a:schemeClr val="tx2"/>
                </a:solidFill>
                <a:latin typeface="+mn-lt"/>
              </a:rPr>
              <a:t>	</a:t>
            </a:r>
          </a:p>
        </p:txBody>
      </p:sp>
      <p:sp>
        <p:nvSpPr>
          <p:cNvPr id="59395" name="Rectangle 3"/>
          <p:cNvSpPr txBox="1">
            <a:spLocks noChangeArrowheads="1"/>
          </p:cNvSpPr>
          <p:nvPr/>
        </p:nvSpPr>
        <p:spPr bwMode="auto">
          <a:xfrm>
            <a:off x="656804" y="977788"/>
            <a:ext cx="5105400" cy="4032250"/>
          </a:xfrm>
          <a:prstGeom prst="rect">
            <a:avLst/>
          </a:prstGeom>
          <a:noFill/>
          <a:ln w="9525">
            <a:noFill/>
            <a:miter lim="800000"/>
            <a:headEnd/>
            <a:tailEnd/>
          </a:ln>
        </p:spPr>
        <p:txBody>
          <a:bodyPr/>
          <a:lstStyle/>
          <a:p>
            <a:pPr marL="342900" indent="-342900" eaLnBrk="0" hangingPunct="0">
              <a:spcBef>
                <a:spcPct val="20000"/>
              </a:spcBef>
              <a:buClr>
                <a:schemeClr val="accent1"/>
              </a:buClr>
              <a:buSzPct val="70000"/>
              <a:buFont typeface="Wingdings" pitchFamily="2" charset="2"/>
              <a:buNone/>
              <a:defRPr/>
            </a:pPr>
            <a:r>
              <a:rPr lang="en-CA" sz="3600" b="1" dirty="0">
                <a:cs typeface="Arial" pitchFamily="34" charset="0"/>
              </a:rPr>
              <a:t>           </a:t>
            </a:r>
            <a:r>
              <a:rPr lang="en-CA" sz="3600" b="1" dirty="0">
                <a:effectLst>
                  <a:outerShdw blurRad="38100" dist="38100" dir="2700000" algn="tl">
                    <a:srgbClr val="000000">
                      <a:alpha val="43137"/>
                    </a:srgbClr>
                  </a:outerShdw>
                </a:effectLst>
                <a:cs typeface="Arial" pitchFamily="34" charset="0"/>
              </a:rPr>
              <a:t>Non-Verbal</a:t>
            </a:r>
          </a:p>
          <a:p>
            <a:pPr marL="342900" indent="-342900" algn="ctr" eaLnBrk="0" hangingPunct="0">
              <a:spcBef>
                <a:spcPct val="20000"/>
              </a:spcBef>
              <a:buClr>
                <a:schemeClr val="accent1"/>
              </a:buClr>
              <a:buSzPct val="70000"/>
              <a:buFont typeface="Wingdings" pitchFamily="2" charset="2"/>
              <a:buNone/>
              <a:defRPr/>
            </a:pPr>
            <a:endParaRPr lang="en-CA" sz="3200" b="1" i="1" u="sng" dirty="0">
              <a:cs typeface="Arial" pitchFamily="34" charset="0"/>
            </a:endParaRPr>
          </a:p>
          <a:p>
            <a:pPr marL="342900" indent="-342900" eaLnBrk="0" hangingPunct="0">
              <a:spcBef>
                <a:spcPct val="20000"/>
              </a:spcBef>
              <a:buClr>
                <a:srgbClr val="FF0000"/>
              </a:buClr>
              <a:buSzPct val="100000"/>
              <a:buFont typeface="Wingdings" pitchFamily="2" charset="2"/>
              <a:buChar char="û"/>
              <a:defRPr/>
            </a:pPr>
            <a:r>
              <a:rPr lang="en-CA" sz="3200" b="1" dirty="0">
                <a:solidFill>
                  <a:srgbClr val="FF0000"/>
                </a:solidFill>
                <a:effectLst>
                  <a:outerShdw blurRad="38100" dist="38100" dir="2700000" algn="tl">
                    <a:srgbClr val="000000">
                      <a:alpha val="43137"/>
                    </a:srgbClr>
                  </a:outerShdw>
                </a:effectLst>
                <a:cs typeface="Arial" pitchFamily="34" charset="0"/>
              </a:rPr>
              <a:t>Non-verbal bullying </a:t>
            </a:r>
            <a:r>
              <a:rPr lang="en-CA" sz="3200" dirty="0">
                <a:cs typeface="Arial" pitchFamily="34" charset="0"/>
              </a:rPr>
              <a:t>messages are conveyed using body language, </a:t>
            </a:r>
            <a:br>
              <a:rPr lang="en-CA" sz="3200" dirty="0">
                <a:cs typeface="Arial" pitchFamily="34" charset="0"/>
              </a:rPr>
            </a:br>
            <a:r>
              <a:rPr lang="en-CA" sz="3200" dirty="0">
                <a:cs typeface="Arial" pitchFamily="34" charset="0"/>
              </a:rPr>
              <a:t>gestures, looks and stares.</a:t>
            </a:r>
          </a:p>
        </p:txBody>
      </p:sp>
      <p:pic>
        <p:nvPicPr>
          <p:cNvPr id="113666" name="Picture 2" descr="http://www.youthnoise.com/site/images/fitc/dv1644065.gif"/>
          <p:cNvPicPr>
            <a:picLocks noChangeAspect="1" noChangeArrowheads="1"/>
          </p:cNvPicPr>
          <p:nvPr/>
        </p:nvPicPr>
        <p:blipFill>
          <a:blip r:embed="rId3"/>
          <a:srcRect/>
          <a:stretch>
            <a:fillRect/>
          </a:stretch>
        </p:blipFill>
        <p:spPr bwMode="auto">
          <a:xfrm>
            <a:off x="5911850" y="2209800"/>
            <a:ext cx="301625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2613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wheel(4)">
                                      <p:cBhvr>
                                        <p:cTn id="7" dur="2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283" y="384817"/>
            <a:ext cx="5733317" cy="872484"/>
          </a:xfrm>
        </p:spPr>
        <p:txBody>
          <a:bodyPr>
            <a:normAutofit/>
          </a:bodyPr>
          <a:lstStyle/>
          <a:p>
            <a:pPr algn="ctr"/>
            <a:r>
              <a:rPr lang="en-US" sz="3200" dirty="0" smtClean="0">
                <a:effectLst>
                  <a:outerShdw blurRad="38100" dist="38100" dir="2700000" algn="tl">
                    <a:srgbClr val="000000">
                      <a:alpha val="43137"/>
                    </a:srgbClr>
                  </a:outerShdw>
                </a:effectLst>
                <a:latin typeface="+mn-lt"/>
              </a:rPr>
              <a:t>Bullying or Harassment?</a:t>
            </a:r>
            <a:endParaRPr lang="en-US" sz="32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15950" y="1787525"/>
            <a:ext cx="7886700" cy="4351338"/>
          </a:xfrm>
        </p:spPr>
        <p:txBody>
          <a:bodyPr>
            <a:normAutofit/>
          </a:bodyPr>
          <a:lstStyle/>
          <a:p>
            <a:pPr marL="0" indent="0">
              <a:buNone/>
            </a:pPr>
            <a:r>
              <a:rPr lang="en-US" dirty="0" smtClean="0"/>
              <a:t>Although bullying and harassment sometimes overlap, not all bullying is harassment and not all harassment is bullying. Under federal civil rights laws, </a:t>
            </a:r>
            <a:r>
              <a:rPr lang="en-US" b="1" dirty="0" smtClean="0">
                <a:solidFill>
                  <a:srgbClr val="FF0000"/>
                </a:solidFill>
                <a:effectLst>
                  <a:outerShdw blurRad="38100" dist="38100" dir="2700000" algn="tl">
                    <a:srgbClr val="000000">
                      <a:alpha val="43137"/>
                    </a:srgbClr>
                  </a:outerShdw>
                </a:effectLst>
              </a:rPr>
              <a:t>harassment is unwelcome conduct based on a protected class</a:t>
            </a:r>
            <a:r>
              <a:rPr lang="en-US" dirty="0" smtClean="0"/>
              <a:t> (race, national origin, color, sex, age, disability, religion) that is </a:t>
            </a:r>
            <a:r>
              <a:rPr lang="en-US" u="sng" dirty="0" smtClean="0"/>
              <a:t>severe, pervasive, or persistent</a:t>
            </a:r>
            <a:r>
              <a:rPr lang="en-US" dirty="0" smtClean="0"/>
              <a:t> and </a:t>
            </a:r>
            <a:r>
              <a:rPr lang="en-US" u="sng" dirty="0" smtClean="0"/>
              <a:t>creates a hostile environment</a:t>
            </a:r>
            <a:r>
              <a:rPr lang="en-US" dirty="0" smtClean="0"/>
              <a:t>.</a:t>
            </a:r>
            <a:endParaRPr lang="en-US" dirty="0"/>
          </a:p>
        </p:txBody>
      </p:sp>
      <p:sp>
        <p:nvSpPr>
          <p:cNvPr id="6" name="TextBox 5"/>
          <p:cNvSpPr txBox="1"/>
          <p:nvPr/>
        </p:nvSpPr>
        <p:spPr>
          <a:xfrm>
            <a:off x="2247900" y="5130800"/>
            <a:ext cx="4394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ln cmpd="sng">
                  <a:solidFill>
                    <a:srgbClr val="FF0000"/>
                  </a:solidFill>
                </a:ln>
                <a:solidFill>
                  <a:srgbClr val="FF0000"/>
                </a:solidFill>
                <a:effectLst>
                  <a:outerShdw blurRad="50800" dist="38100" dir="3000000" algn="tl" rotWithShape="0">
                    <a:prstClr val="black">
                      <a:alpha val="40000"/>
                    </a:prstClr>
                  </a:outerShdw>
                </a:effectLst>
              </a:rPr>
              <a:t>Harassment and bullying have been linked to 75% of school-shooting incidents.</a:t>
            </a:r>
            <a:endParaRPr lang="en-US" dirty="0">
              <a:ln cmpd="sng">
                <a:solidFill>
                  <a:srgbClr val="FF0000"/>
                </a:solidFill>
              </a:ln>
              <a:solidFill>
                <a:srgbClr val="FF0000"/>
              </a:solidFill>
              <a:effectLst>
                <a:outerShdw blurRad="50800" dist="38100" dir="3000000" algn="tl" rotWithShape="0">
                  <a:prstClr val="black">
                    <a:alpha val="40000"/>
                  </a:prstClr>
                </a:outerShdw>
              </a:effectLst>
            </a:endParaRPr>
          </a:p>
        </p:txBody>
      </p:sp>
    </p:spTree>
    <p:extLst>
      <p:ext uri="{BB962C8B-B14F-4D97-AF65-F5344CB8AC3E}">
        <p14:creationId xmlns:p14="http://schemas.microsoft.com/office/powerpoint/2010/main" val="325519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a:spLocks noGrp="1" noChangeArrowheads="1"/>
          </p:cNvSpPr>
          <p:nvPr>
            <p:ph type="ctrTitle"/>
          </p:nvPr>
        </p:nvSpPr>
        <p:spPr>
          <a:xfrm>
            <a:off x="269060" y="741616"/>
            <a:ext cx="8686800" cy="6432550"/>
          </a:xfrm>
        </p:spPr>
        <p:txBody>
          <a:bodyPr>
            <a:spAutoFit/>
          </a:bodyPr>
          <a:lstStyle/>
          <a:p>
            <a:pPr eaLnBrk="1" hangingPunct="1">
              <a:defRPr/>
            </a:pPr>
            <a:r>
              <a:rPr lang="en-US" sz="3600" dirty="0" smtClean="0">
                <a:effectLst>
                  <a:outerShdw blurRad="38100" dist="38100" dir="2700000" algn="tl">
                    <a:srgbClr val="000000">
                      <a:alpha val="43137"/>
                    </a:srgbClr>
                  </a:outerShdw>
                </a:effectLst>
                <a:latin typeface="+mn-lt"/>
              </a:rPr>
              <a:t>Why should we care about bullying, </a:t>
            </a:r>
            <a:br>
              <a:rPr lang="en-US" sz="3600" dirty="0" smtClean="0">
                <a:effectLst>
                  <a:outerShdw blurRad="38100" dist="38100" dir="2700000" algn="tl">
                    <a:srgbClr val="000000">
                      <a:alpha val="43137"/>
                    </a:srgbClr>
                  </a:outerShdw>
                </a:effectLst>
                <a:latin typeface="+mn-lt"/>
              </a:rPr>
            </a:br>
            <a:r>
              <a:rPr lang="en-US" sz="3600" dirty="0" smtClean="0">
                <a:effectLst>
                  <a:outerShdw blurRad="38100" dist="38100" dir="2700000" algn="tl">
                    <a:srgbClr val="000000">
                      <a:alpha val="43137"/>
                    </a:srgbClr>
                  </a:outerShdw>
                </a:effectLst>
                <a:latin typeface="+mn-lt"/>
              </a:rPr>
              <a:t>after all…</a:t>
            </a:r>
            <a:br>
              <a:rPr lang="en-US" sz="3600" dirty="0" smtClean="0">
                <a:effectLst>
                  <a:outerShdw blurRad="38100" dist="38100" dir="2700000" algn="tl">
                    <a:srgbClr val="000000">
                      <a:alpha val="43137"/>
                    </a:srgbClr>
                  </a:outerShdw>
                </a:effectLst>
                <a:latin typeface="+mn-lt"/>
              </a:rPr>
            </a:br>
            <a:r>
              <a:rPr lang="en-US" sz="3600" dirty="0" smtClean="0">
                <a:effectLst>
                  <a:outerShdw blurRad="38100" dist="38100" dir="2700000" algn="tl">
                    <a:srgbClr val="000000">
                      <a:alpha val="43137"/>
                    </a:srgbClr>
                  </a:outerShdw>
                </a:effectLst>
                <a:latin typeface="+mn-lt"/>
              </a:rPr>
              <a:t/>
            </a:r>
            <a:br>
              <a:rPr lang="en-US" sz="3600" dirty="0" smtClean="0">
                <a:effectLst>
                  <a:outerShdw blurRad="38100" dist="38100" dir="2700000" algn="tl">
                    <a:srgbClr val="000000">
                      <a:alpha val="43137"/>
                    </a:srgbClr>
                  </a:outerShdw>
                </a:effectLst>
                <a:latin typeface="+mn-lt"/>
              </a:rPr>
            </a:br>
            <a:r>
              <a:rPr lang="en-US" sz="4000" dirty="0" smtClean="0">
                <a:solidFill>
                  <a:srgbClr val="FF0000"/>
                </a:solidFill>
                <a:effectLst>
                  <a:outerShdw blurRad="38100" dist="38100" dir="2700000" algn="tl">
                    <a:srgbClr val="000000">
                      <a:alpha val="43137"/>
                    </a:srgbClr>
                  </a:outerShdw>
                </a:effectLst>
                <a:latin typeface="+mn-lt"/>
              </a:rPr>
              <a:t>“…it happens all the time.”</a:t>
            </a:r>
            <a:br>
              <a:rPr lang="en-US" sz="4000" dirty="0" smtClean="0">
                <a:solidFill>
                  <a:srgbClr val="FF0000"/>
                </a:solidFill>
                <a:effectLst>
                  <a:outerShdw blurRad="38100" dist="38100" dir="2700000" algn="tl">
                    <a:srgbClr val="000000">
                      <a:alpha val="43137"/>
                    </a:srgbClr>
                  </a:outerShdw>
                </a:effectLst>
                <a:latin typeface="+mn-lt"/>
              </a:rPr>
            </a:br>
            <a:r>
              <a:rPr lang="en-US" sz="4000" dirty="0" smtClean="0">
                <a:solidFill>
                  <a:srgbClr val="FF0000"/>
                </a:solidFill>
                <a:effectLst>
                  <a:outerShdw blurRad="38100" dist="38100" dir="2700000" algn="tl">
                    <a:srgbClr val="000000">
                      <a:alpha val="43137"/>
                    </a:srgbClr>
                  </a:outerShdw>
                </a:effectLst>
                <a:latin typeface="+mn-lt"/>
              </a:rPr>
              <a:t>“…it’s a rite of passage.”</a:t>
            </a:r>
            <a:br>
              <a:rPr lang="en-US" sz="4000" dirty="0" smtClean="0">
                <a:solidFill>
                  <a:srgbClr val="FF0000"/>
                </a:solidFill>
                <a:effectLst>
                  <a:outerShdw blurRad="38100" dist="38100" dir="2700000" algn="tl">
                    <a:srgbClr val="000000">
                      <a:alpha val="43137"/>
                    </a:srgbClr>
                  </a:outerShdw>
                </a:effectLst>
                <a:latin typeface="+mn-lt"/>
              </a:rPr>
            </a:br>
            <a:r>
              <a:rPr lang="en-US" sz="4000" dirty="0" smtClean="0">
                <a:solidFill>
                  <a:srgbClr val="FF0000"/>
                </a:solidFill>
                <a:effectLst>
                  <a:outerShdw blurRad="38100" dist="38100" dir="2700000" algn="tl">
                    <a:srgbClr val="000000">
                      <a:alpha val="43137"/>
                    </a:srgbClr>
                  </a:outerShdw>
                </a:effectLst>
                <a:latin typeface="+mn-lt"/>
              </a:rPr>
              <a:t>“…everybody has to deal with it.”</a:t>
            </a:r>
            <a:br>
              <a:rPr lang="en-US" sz="4000" dirty="0" smtClean="0">
                <a:solidFill>
                  <a:srgbClr val="FF0000"/>
                </a:solidFill>
                <a:effectLst>
                  <a:outerShdw blurRad="38100" dist="38100" dir="2700000" algn="tl">
                    <a:srgbClr val="000000">
                      <a:alpha val="43137"/>
                    </a:srgbClr>
                  </a:outerShdw>
                </a:effectLst>
                <a:latin typeface="+mn-lt"/>
              </a:rPr>
            </a:br>
            <a:r>
              <a:rPr lang="en-US" sz="4000" dirty="0" smtClean="0">
                <a:solidFill>
                  <a:srgbClr val="FF0000"/>
                </a:solidFill>
                <a:effectLst>
                  <a:outerShdw blurRad="38100" dist="38100" dir="2700000" algn="tl">
                    <a:srgbClr val="000000">
                      <a:alpha val="43137"/>
                    </a:srgbClr>
                  </a:outerShdw>
                </a:effectLst>
                <a:latin typeface="+mn-lt"/>
              </a:rPr>
              <a:t>“…there is nothing we can do about it.”</a:t>
            </a:r>
            <a:r>
              <a:rPr lang="en-US" sz="4800" u="sng" dirty="0" smtClean="0">
                <a:effectLst>
                  <a:outerShdw blurRad="38100" dist="38100" dir="2700000" algn="tl">
                    <a:srgbClr val="000000">
                      <a:alpha val="43137"/>
                    </a:srgbClr>
                  </a:outerShdw>
                </a:effectLst>
                <a:latin typeface="+mn-lt"/>
              </a:rPr>
              <a:t/>
            </a:r>
            <a:br>
              <a:rPr lang="en-US" sz="4800" u="sng" dirty="0" smtClean="0">
                <a:effectLst>
                  <a:outerShdw blurRad="38100" dist="38100" dir="2700000" algn="tl">
                    <a:srgbClr val="000000">
                      <a:alpha val="43137"/>
                    </a:srgbClr>
                  </a:outerShdw>
                </a:effectLst>
                <a:latin typeface="+mn-lt"/>
              </a:rPr>
            </a:br>
            <a:r>
              <a:rPr lang="en-US" sz="4800" dirty="0" smtClean="0">
                <a:latin typeface="+mn-lt"/>
              </a:rPr>
              <a:t/>
            </a:r>
            <a:br>
              <a:rPr lang="en-US" sz="4800" dirty="0" smtClean="0">
                <a:latin typeface="+mn-lt"/>
              </a:rPr>
            </a:br>
            <a:r>
              <a:rPr lang="en-US" sz="4800" dirty="0" smtClean="0">
                <a:latin typeface="Arial Narrow" pitchFamily="34" charset="0"/>
              </a:rPr>
              <a:t/>
            </a:r>
            <a:br>
              <a:rPr lang="en-US" sz="4800" dirty="0" smtClean="0">
                <a:latin typeface="Arial Narrow" pitchFamily="34" charset="0"/>
              </a:rPr>
            </a:br>
            <a:endParaRPr lang="en-US" sz="4800" dirty="0" smtClean="0">
              <a:latin typeface="Arial Narrow" pitchFamily="34" charset="0"/>
            </a:endParaRPr>
          </a:p>
        </p:txBody>
      </p:sp>
    </p:spTree>
    <p:extLst>
      <p:ext uri="{BB962C8B-B14F-4D97-AF65-F5344CB8AC3E}">
        <p14:creationId xmlns:p14="http://schemas.microsoft.com/office/powerpoint/2010/main" val="3314098883"/>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5" name="Picture 11" descr="http://www.genyration.com/images/cyberbully-claims-prosecution-is-bending-the-law1.jpg"/>
          <p:cNvPicPr>
            <a:picLocks noChangeAspect="1" noChangeArrowheads="1"/>
          </p:cNvPicPr>
          <p:nvPr/>
        </p:nvPicPr>
        <p:blipFill>
          <a:blip r:embed="rId3" cstate="print"/>
          <a:srcRect/>
          <a:stretch>
            <a:fillRect/>
          </a:stretch>
        </p:blipFill>
        <p:spPr bwMode="auto">
          <a:xfrm>
            <a:off x="-64736" y="988505"/>
            <a:ext cx="2243330" cy="15815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0419" name="Title 1"/>
          <p:cNvSpPr>
            <a:spLocks noGrp="1"/>
          </p:cNvSpPr>
          <p:nvPr>
            <p:ph type="title"/>
          </p:nvPr>
        </p:nvSpPr>
        <p:spPr>
          <a:xfrm>
            <a:off x="2440370" y="268125"/>
            <a:ext cx="4116149" cy="860080"/>
          </a:xfrm>
        </p:spPr>
        <p:txBody>
          <a:bodyPr/>
          <a:lstStyle/>
          <a:p>
            <a:pPr eaLnBrk="1" hangingPunct="1">
              <a:defRPr/>
            </a:pPr>
            <a:r>
              <a:rPr lang="en-US" dirty="0" smtClean="0">
                <a:effectLst>
                  <a:outerShdw blurRad="38100" dist="38100" dir="2700000" algn="tl">
                    <a:srgbClr val="000000">
                      <a:alpha val="43137"/>
                    </a:srgbClr>
                  </a:outerShdw>
                </a:effectLst>
              </a:rPr>
              <a:t>CyberBullying</a:t>
            </a:r>
          </a:p>
        </p:txBody>
      </p:sp>
      <p:sp>
        <p:nvSpPr>
          <p:cNvPr id="60420" name="Rectangle 3"/>
          <p:cNvSpPr txBox="1">
            <a:spLocks noChangeArrowheads="1"/>
          </p:cNvSpPr>
          <p:nvPr/>
        </p:nvSpPr>
        <p:spPr bwMode="auto">
          <a:xfrm>
            <a:off x="3600956" y="1351369"/>
            <a:ext cx="5314444" cy="5316467"/>
          </a:xfrm>
          <a:prstGeom prst="rect">
            <a:avLst/>
          </a:prstGeom>
          <a:noFill/>
          <a:ln w="9525">
            <a:noFill/>
            <a:miter lim="800000"/>
            <a:headEnd/>
            <a:tailEnd/>
          </a:ln>
        </p:spPr>
        <p:txBody>
          <a:bodyPr/>
          <a:lstStyle/>
          <a:p>
            <a:pPr marL="342900" indent="-342900" eaLnBrk="0" hangingPunct="0">
              <a:spcBef>
                <a:spcPct val="20000"/>
              </a:spcBef>
              <a:buClr>
                <a:srgbClr val="FF0000"/>
              </a:buClr>
              <a:buSzPct val="100000"/>
              <a:buFont typeface="Wingdings" pitchFamily="2" charset="2"/>
              <a:buChar char="û"/>
              <a:defRPr/>
            </a:pPr>
            <a:r>
              <a:rPr lang="en-CA" sz="2400" dirty="0">
                <a:cs typeface="Arial" pitchFamily="34" charset="0"/>
              </a:rPr>
              <a:t>Occurs electronically through </a:t>
            </a:r>
            <a:r>
              <a:rPr lang="en-CA" sz="2400" dirty="0">
                <a:solidFill>
                  <a:srgbClr val="FF0000"/>
                </a:solidFill>
                <a:effectLst>
                  <a:outerShdw blurRad="38100" dist="38100" dir="2700000" algn="tl">
                    <a:srgbClr val="000000">
                      <a:alpha val="43137"/>
                    </a:srgbClr>
                  </a:outerShdw>
                </a:effectLst>
                <a:cs typeface="Arial" pitchFamily="34" charset="0"/>
              </a:rPr>
              <a:t>text messaging</a:t>
            </a:r>
            <a:r>
              <a:rPr lang="en-CA" sz="2400" dirty="0">
                <a:cs typeface="Arial" pitchFamily="34" charset="0"/>
              </a:rPr>
              <a:t>, instant messaging, emails, and chatrooms</a:t>
            </a:r>
            <a:r>
              <a:rPr lang="en-CA" sz="2400" dirty="0" smtClean="0">
                <a:solidFill>
                  <a:schemeClr val="tx2"/>
                </a:solidFill>
                <a:cs typeface="Arial" pitchFamily="34" charset="0"/>
              </a:rPr>
              <a:t>.</a:t>
            </a:r>
          </a:p>
          <a:p>
            <a:pPr marL="342900" indent="-342900" eaLnBrk="0" hangingPunct="0">
              <a:spcBef>
                <a:spcPct val="20000"/>
              </a:spcBef>
              <a:buClr>
                <a:srgbClr val="FF0000"/>
              </a:buClr>
              <a:buSzPct val="100000"/>
              <a:buFont typeface="Wingdings" pitchFamily="2" charset="2"/>
              <a:buChar char="û"/>
              <a:defRPr/>
            </a:pPr>
            <a:r>
              <a:rPr lang="en-CA" sz="2400" dirty="0" smtClean="0">
                <a:cs typeface="Arial" pitchFamily="34" charset="0"/>
              </a:rPr>
              <a:t>Often referred to as a ‘cyber threat’ because the focus is on the threat.</a:t>
            </a:r>
            <a:endParaRPr lang="en-CA" sz="2400" dirty="0">
              <a:cs typeface="Arial" pitchFamily="34" charset="0"/>
            </a:endParaRPr>
          </a:p>
          <a:p>
            <a:pPr marL="342900" indent="-342900" eaLnBrk="0" hangingPunct="0">
              <a:spcBef>
                <a:spcPct val="20000"/>
              </a:spcBef>
              <a:buClr>
                <a:srgbClr val="FF0000"/>
              </a:buClr>
              <a:buSzPct val="100000"/>
              <a:buFont typeface="Wingdings" pitchFamily="2" charset="2"/>
              <a:buChar char="û"/>
              <a:defRPr/>
            </a:pPr>
            <a:r>
              <a:rPr lang="en-CA" sz="2400" dirty="0">
                <a:cs typeface="Arial" pitchFamily="34" charset="0"/>
              </a:rPr>
              <a:t>Posting personal information, pictures or videos online.</a:t>
            </a:r>
          </a:p>
          <a:p>
            <a:pPr marL="342900" indent="-342900" eaLnBrk="0" hangingPunct="0">
              <a:spcBef>
                <a:spcPct val="20000"/>
              </a:spcBef>
              <a:buClr>
                <a:srgbClr val="FF0000"/>
              </a:buClr>
              <a:buSzPct val="100000"/>
              <a:buFont typeface="Wingdings" pitchFamily="2" charset="2"/>
              <a:buChar char="û"/>
              <a:defRPr/>
            </a:pPr>
            <a:r>
              <a:rPr lang="en-CA" sz="2400" dirty="0">
                <a:cs typeface="Arial" pitchFamily="34" charset="0"/>
              </a:rPr>
              <a:t>Since contact and emotions are masked, </a:t>
            </a:r>
            <a:r>
              <a:rPr lang="en-CA" sz="2400" b="1" dirty="0">
                <a:solidFill>
                  <a:srgbClr val="FF0000"/>
                </a:solidFill>
                <a:effectLst>
                  <a:outerShdw blurRad="38100" dist="38100" dir="2700000" algn="tl">
                    <a:srgbClr val="000000">
                      <a:alpha val="43137"/>
                    </a:srgbClr>
                  </a:outerShdw>
                </a:effectLst>
                <a:cs typeface="Arial" pitchFamily="34" charset="0"/>
              </a:rPr>
              <a:t>cyber assaults can be harsher </a:t>
            </a:r>
            <a:r>
              <a:rPr lang="en-CA" sz="2400" dirty="0">
                <a:cs typeface="Arial" pitchFamily="34" charset="0"/>
              </a:rPr>
              <a:t>(i.e., assault or death threats) and many messages have sexual overtones.</a:t>
            </a:r>
          </a:p>
        </p:txBody>
      </p:sp>
      <p:pic>
        <p:nvPicPr>
          <p:cNvPr id="57353" name="Picture 9" descr="http://www.abc.net.au/reslib/200810/r299781_1297795.jpg"/>
          <p:cNvPicPr>
            <a:picLocks noChangeAspect="1" noChangeArrowheads="1"/>
          </p:cNvPicPr>
          <p:nvPr/>
        </p:nvPicPr>
        <p:blipFill>
          <a:blip r:embed="rId4" cstate="print"/>
          <a:srcRect/>
          <a:stretch>
            <a:fillRect/>
          </a:stretch>
        </p:blipFill>
        <p:spPr bwMode="auto">
          <a:xfrm>
            <a:off x="1725627" y="2823230"/>
            <a:ext cx="1610352" cy="1819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7351" name="Picture 7" descr="http://www.ua.edu/features/abcsofeducation/images/main_cyberbullying.jpg"/>
          <p:cNvPicPr>
            <a:picLocks noChangeAspect="1" noChangeArrowheads="1"/>
          </p:cNvPicPr>
          <p:nvPr/>
        </p:nvPicPr>
        <p:blipFill>
          <a:blip r:embed="rId5" cstate="print"/>
          <a:srcRect/>
          <a:stretch>
            <a:fillRect/>
          </a:stretch>
        </p:blipFill>
        <p:spPr bwMode="auto">
          <a:xfrm>
            <a:off x="-164969" y="4723725"/>
            <a:ext cx="2605339" cy="17579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321529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7355"/>
                                        </p:tgtEl>
                                        <p:attrNameLst>
                                          <p:attrName>style.visibility</p:attrName>
                                        </p:attrNameLst>
                                      </p:cBhvr>
                                      <p:to>
                                        <p:strVal val="visible"/>
                                      </p:to>
                                    </p:set>
                                    <p:anim calcmode="lin" valueType="num">
                                      <p:cBhvr additive="base">
                                        <p:cTn id="7" dur="2000" fill="hold"/>
                                        <p:tgtEl>
                                          <p:spTgt spid="57355"/>
                                        </p:tgtEl>
                                        <p:attrNameLst>
                                          <p:attrName>ppt_x</p:attrName>
                                        </p:attrNameLst>
                                      </p:cBhvr>
                                      <p:tavLst>
                                        <p:tav tm="0">
                                          <p:val>
                                            <p:strVal val="0-#ppt_w/2"/>
                                          </p:val>
                                        </p:tav>
                                        <p:tav tm="100000">
                                          <p:val>
                                            <p:strVal val="#ppt_x"/>
                                          </p:val>
                                        </p:tav>
                                      </p:tavLst>
                                    </p:anim>
                                    <p:anim calcmode="lin" valueType="num">
                                      <p:cBhvr additive="base">
                                        <p:cTn id="8" dur="2000" fill="hold"/>
                                        <p:tgtEl>
                                          <p:spTgt spid="573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57353"/>
                                        </p:tgtEl>
                                        <p:attrNameLst>
                                          <p:attrName>style.visibility</p:attrName>
                                        </p:attrNameLst>
                                      </p:cBhvr>
                                      <p:to>
                                        <p:strVal val="visible"/>
                                      </p:to>
                                    </p:set>
                                    <p:anim calcmode="lin" valueType="num">
                                      <p:cBhvr additive="base">
                                        <p:cTn id="12" dur="2000" fill="hold"/>
                                        <p:tgtEl>
                                          <p:spTgt spid="57353"/>
                                        </p:tgtEl>
                                        <p:attrNameLst>
                                          <p:attrName>ppt_x</p:attrName>
                                        </p:attrNameLst>
                                      </p:cBhvr>
                                      <p:tavLst>
                                        <p:tav tm="0">
                                          <p:val>
                                            <p:strVal val="#ppt_x"/>
                                          </p:val>
                                        </p:tav>
                                        <p:tav tm="100000">
                                          <p:val>
                                            <p:strVal val="#ppt_x"/>
                                          </p:val>
                                        </p:tav>
                                      </p:tavLst>
                                    </p:anim>
                                    <p:anim calcmode="lin" valueType="num">
                                      <p:cBhvr additive="base">
                                        <p:cTn id="13" dur="2000" fill="hold"/>
                                        <p:tgtEl>
                                          <p:spTgt spid="5735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2" fill="hold" nodeType="afterEffect">
                                  <p:stCondLst>
                                    <p:cond delay="0"/>
                                  </p:stCondLst>
                                  <p:childTnLst>
                                    <p:set>
                                      <p:cBhvr>
                                        <p:cTn id="16" dur="1" fill="hold">
                                          <p:stCondLst>
                                            <p:cond delay="0"/>
                                          </p:stCondLst>
                                        </p:cTn>
                                        <p:tgtEl>
                                          <p:spTgt spid="57351"/>
                                        </p:tgtEl>
                                        <p:attrNameLst>
                                          <p:attrName>style.visibility</p:attrName>
                                        </p:attrNameLst>
                                      </p:cBhvr>
                                      <p:to>
                                        <p:strVal val="visible"/>
                                      </p:to>
                                    </p:set>
                                    <p:anim calcmode="lin" valueType="num">
                                      <p:cBhvr additive="base">
                                        <p:cTn id="17" dur="500" fill="hold"/>
                                        <p:tgtEl>
                                          <p:spTgt spid="57351"/>
                                        </p:tgtEl>
                                        <p:attrNameLst>
                                          <p:attrName>ppt_x</p:attrName>
                                        </p:attrNameLst>
                                      </p:cBhvr>
                                      <p:tavLst>
                                        <p:tav tm="0">
                                          <p:val>
                                            <p:strVal val="1+#ppt_w/2"/>
                                          </p:val>
                                        </p:tav>
                                        <p:tav tm="100000">
                                          <p:val>
                                            <p:strVal val="#ppt_x"/>
                                          </p:val>
                                        </p:tav>
                                      </p:tavLst>
                                    </p:anim>
                                    <p:anim calcmode="lin" valueType="num">
                                      <p:cBhvr additive="base">
                                        <p:cTn id="18"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9" descr="http://cyberbully411.com/im/logo.jpg"/>
          <p:cNvPicPr>
            <a:picLocks noChangeAspect="1" noChangeArrowheads="1"/>
          </p:cNvPicPr>
          <p:nvPr/>
        </p:nvPicPr>
        <p:blipFill>
          <a:blip r:embed="rId3"/>
          <a:srcRect/>
          <a:stretch>
            <a:fillRect/>
          </a:stretch>
        </p:blipFill>
        <p:spPr bwMode="auto">
          <a:xfrm>
            <a:off x="7358311" y="5154627"/>
            <a:ext cx="1785689" cy="1069554"/>
          </a:xfrm>
          <a:prstGeom prst="rect">
            <a:avLst/>
          </a:prstGeom>
          <a:ln>
            <a:noFill/>
          </a:ln>
          <a:effectLst>
            <a:outerShdw blurRad="292100" dist="139700" dir="2700000" algn="tl" rotWithShape="0">
              <a:srgbClr val="333333">
                <a:alpha val="65000"/>
              </a:srgbClr>
            </a:outerShdw>
          </a:effectLst>
        </p:spPr>
      </p:pic>
      <p:sp>
        <p:nvSpPr>
          <p:cNvPr id="61443" name="Title 1"/>
          <p:cNvSpPr>
            <a:spLocks noGrp="1"/>
          </p:cNvSpPr>
          <p:nvPr>
            <p:ph type="title"/>
          </p:nvPr>
        </p:nvSpPr>
        <p:spPr>
          <a:xfrm>
            <a:off x="2105279" y="178025"/>
            <a:ext cx="4109405" cy="999366"/>
          </a:xfrm>
        </p:spPr>
        <p:txBody>
          <a:bodyPr/>
          <a:lstStyle/>
          <a:p>
            <a:pPr eaLnBrk="1" hangingPunct="1">
              <a:defRPr/>
            </a:pPr>
            <a:r>
              <a:rPr lang="en-US" dirty="0" smtClean="0">
                <a:effectLst>
                  <a:outerShdw blurRad="38100" dist="38100" dir="2700000" algn="tl">
                    <a:srgbClr val="000000">
                      <a:alpha val="43137"/>
                    </a:srgbClr>
                  </a:outerShdw>
                </a:effectLst>
                <a:latin typeface="+mn-lt"/>
              </a:rPr>
              <a:t>CyberBullying</a:t>
            </a:r>
          </a:p>
        </p:txBody>
      </p:sp>
      <p:sp>
        <p:nvSpPr>
          <p:cNvPr id="7" name="Rectangle 12"/>
          <p:cNvSpPr>
            <a:spLocks noChangeArrowheads="1"/>
          </p:cNvSpPr>
          <p:nvPr/>
        </p:nvSpPr>
        <p:spPr bwMode="auto">
          <a:xfrm>
            <a:off x="88338" y="1275844"/>
            <a:ext cx="8001000" cy="4770537"/>
          </a:xfrm>
          <a:prstGeom prst="rect">
            <a:avLst/>
          </a:prstGeom>
          <a:noFill/>
          <a:ln w="9525">
            <a:noFill/>
            <a:miter lim="800000"/>
            <a:headEnd/>
            <a:tailEnd/>
          </a:ln>
        </p:spPr>
        <p:txBody>
          <a:bodyPr>
            <a:spAutoFit/>
          </a:bodyPr>
          <a:lstStyle/>
          <a:p>
            <a:pPr>
              <a:buClr>
                <a:srgbClr val="FF0000"/>
              </a:buClr>
              <a:buFont typeface="Wingdings" pitchFamily="2" charset="2"/>
              <a:buChar char="û"/>
              <a:defRPr/>
            </a:pPr>
            <a:r>
              <a:rPr lang="en-US" sz="2800" dirty="0">
                <a:solidFill>
                  <a:srgbClr val="FF0000"/>
                </a:solidFill>
                <a:effectLst>
                  <a:outerShdw blurRad="38100" dist="38100" dir="2700000" algn="tl">
                    <a:srgbClr val="000000">
                      <a:alpha val="43137"/>
                    </a:srgbClr>
                  </a:outerShdw>
                </a:effectLst>
              </a:rPr>
              <a:t>42% </a:t>
            </a:r>
            <a:r>
              <a:rPr lang="en-US" sz="2800" dirty="0"/>
              <a:t>of kids have been bullied or threatened online. </a:t>
            </a:r>
          </a:p>
          <a:p>
            <a:pPr>
              <a:buClr>
                <a:srgbClr val="FF0000"/>
              </a:buClr>
              <a:buFont typeface="Wingdings" pitchFamily="2" charset="2"/>
              <a:buChar char="û"/>
              <a:defRPr/>
            </a:pPr>
            <a:r>
              <a:rPr lang="en-US" sz="2800" dirty="0">
                <a:solidFill>
                  <a:srgbClr val="FF0000"/>
                </a:solidFill>
                <a:effectLst>
                  <a:outerShdw blurRad="38100" dist="38100" dir="2700000" algn="tl">
                    <a:srgbClr val="000000">
                      <a:alpha val="43137"/>
                    </a:srgbClr>
                  </a:outerShdw>
                </a:effectLst>
              </a:rPr>
              <a:t>21% </a:t>
            </a:r>
            <a:r>
              <a:rPr lang="en-US" sz="2800" dirty="0"/>
              <a:t>of kids have received mean or threatening </a:t>
            </a:r>
            <a:r>
              <a:rPr lang="en-US" sz="2800" dirty="0" smtClean="0"/>
              <a:t>email </a:t>
            </a:r>
            <a:r>
              <a:rPr lang="en-US" sz="2800" dirty="0"/>
              <a:t>or other messages. </a:t>
            </a:r>
          </a:p>
          <a:p>
            <a:pPr>
              <a:buClr>
                <a:srgbClr val="FF0000"/>
              </a:buClr>
              <a:buFont typeface="Wingdings" pitchFamily="2" charset="2"/>
              <a:buChar char="û"/>
              <a:defRPr/>
            </a:pPr>
            <a:r>
              <a:rPr lang="en-US" sz="2800" dirty="0">
                <a:solidFill>
                  <a:srgbClr val="FF0000"/>
                </a:solidFill>
                <a:effectLst>
                  <a:outerShdw blurRad="38100" dist="38100" dir="2700000" algn="tl">
                    <a:srgbClr val="000000">
                      <a:alpha val="43137"/>
                    </a:srgbClr>
                  </a:outerShdw>
                </a:effectLst>
              </a:rPr>
              <a:t>58% </a:t>
            </a:r>
            <a:r>
              <a:rPr lang="en-US" sz="2800" dirty="0"/>
              <a:t>of kids admit someone has said mean or hurtful things to them online.  </a:t>
            </a:r>
          </a:p>
          <a:p>
            <a:pPr>
              <a:buClr>
                <a:srgbClr val="FF0000"/>
              </a:buClr>
              <a:buFont typeface="Wingdings" pitchFamily="2" charset="2"/>
              <a:buChar char="û"/>
              <a:defRPr/>
            </a:pPr>
            <a:r>
              <a:rPr lang="en-US" sz="2800" dirty="0">
                <a:solidFill>
                  <a:srgbClr val="FF0000"/>
                </a:solidFill>
                <a:effectLst>
                  <a:outerShdw blurRad="38100" dist="38100" dir="2700000" algn="tl">
                    <a:srgbClr val="000000">
                      <a:alpha val="43137"/>
                    </a:srgbClr>
                  </a:outerShdw>
                </a:effectLst>
              </a:rPr>
              <a:t>53% </a:t>
            </a:r>
            <a:r>
              <a:rPr lang="en-US" sz="2800" dirty="0"/>
              <a:t>of kids admit having said mean or hurtful things to others online. </a:t>
            </a:r>
          </a:p>
          <a:p>
            <a:pPr>
              <a:buClr>
                <a:srgbClr val="FF0000"/>
              </a:buClr>
              <a:buFont typeface="Wingdings" pitchFamily="2" charset="2"/>
              <a:buChar char="û"/>
              <a:defRPr/>
            </a:pPr>
            <a:r>
              <a:rPr lang="en-US" sz="2800" dirty="0">
                <a:solidFill>
                  <a:srgbClr val="FF0000"/>
                </a:solidFill>
                <a:effectLst>
                  <a:outerShdw blurRad="38100" dist="38100" dir="2700000" algn="tl">
                    <a:srgbClr val="000000">
                      <a:alpha val="43137"/>
                    </a:srgbClr>
                  </a:outerShdw>
                </a:effectLst>
              </a:rPr>
              <a:t>58% </a:t>
            </a:r>
            <a:r>
              <a:rPr lang="en-US" sz="2800" dirty="0"/>
              <a:t>have not told their parents or an adult about something mean or hurtful </a:t>
            </a:r>
            <a:r>
              <a:rPr lang="en-US" sz="2800" dirty="0" smtClean="0"/>
              <a:t>that happened </a:t>
            </a:r>
            <a:r>
              <a:rPr lang="en-US" sz="2800" dirty="0"/>
              <a:t>to them online.</a:t>
            </a:r>
            <a:r>
              <a:rPr lang="en-US" sz="2400" dirty="0">
                <a:latin typeface="Arial" charset="0"/>
              </a:rPr>
              <a:t/>
            </a:r>
            <a:br>
              <a:rPr lang="en-US" sz="2400" dirty="0">
                <a:latin typeface="Arial" charset="0"/>
              </a:rPr>
            </a:br>
            <a:endParaRPr lang="en-US" sz="2400" dirty="0">
              <a:latin typeface="Arial" charset="0"/>
            </a:endParaRPr>
          </a:p>
        </p:txBody>
      </p:sp>
    </p:spTree>
    <p:extLst>
      <p:ext uri="{BB962C8B-B14F-4D97-AF65-F5344CB8AC3E}">
        <p14:creationId xmlns:p14="http://schemas.microsoft.com/office/powerpoint/2010/main" val="15338511"/>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43277" y="161841"/>
            <a:ext cx="5138443" cy="977128"/>
          </a:xfrm>
        </p:spPr>
        <p:txBody>
          <a:bodyPr>
            <a:noAutofit/>
          </a:bodyPr>
          <a:lstStyle/>
          <a:p>
            <a:pPr eaLnBrk="1" hangingPunct="1"/>
            <a:r>
              <a:rPr lang="en-US" altLang="en-US" sz="4000" dirty="0" smtClean="0">
                <a:effectLst>
                  <a:outerShdw blurRad="38100" dist="38100" dir="2700000" algn="tl">
                    <a:srgbClr val="000000">
                      <a:alpha val="43137"/>
                    </a:srgbClr>
                  </a:outerShdw>
                </a:effectLst>
                <a:latin typeface="+mn-lt"/>
              </a:rPr>
              <a:t>Types of Cyberbullying</a:t>
            </a:r>
          </a:p>
        </p:txBody>
      </p:sp>
      <p:sp>
        <p:nvSpPr>
          <p:cNvPr id="8195" name="Content Placeholder 2"/>
          <p:cNvSpPr>
            <a:spLocks noGrp="1"/>
          </p:cNvSpPr>
          <p:nvPr>
            <p:ph idx="1"/>
          </p:nvPr>
        </p:nvSpPr>
        <p:spPr>
          <a:xfrm>
            <a:off x="227476" y="1503770"/>
            <a:ext cx="8697913" cy="4881563"/>
          </a:xfrm>
        </p:spPr>
        <p:txBody>
          <a:bodyPr>
            <a:normAutofit lnSpcReduction="10000"/>
          </a:bodyPr>
          <a:lstStyle/>
          <a:p>
            <a:pPr marL="0" indent="0" eaLnBrk="1" hangingPunct="1">
              <a:lnSpc>
                <a:spcPct val="80000"/>
              </a:lnSpc>
              <a:buFont typeface="Arial" panose="020B0604020202020204" pitchFamily="34" charset="0"/>
              <a:buNone/>
              <a:defRPr/>
            </a:pPr>
            <a:r>
              <a:rPr lang="en-US" sz="2400" b="1" u="sng" dirty="0" smtClean="0"/>
              <a:t>Flaming</a:t>
            </a:r>
            <a:r>
              <a:rPr lang="en-US" sz="2400" b="1" dirty="0" smtClean="0"/>
              <a:t>:</a:t>
            </a:r>
            <a:r>
              <a:rPr lang="en-US" sz="2400" dirty="0" smtClean="0"/>
              <a:t> </a:t>
            </a:r>
            <a:r>
              <a:rPr lang="en-US" sz="2400" dirty="0"/>
              <a:t>Online fights using electronic messages with angry and vulgar language.</a:t>
            </a:r>
          </a:p>
          <a:p>
            <a:pPr marL="0" indent="0" eaLnBrk="1" hangingPunct="1">
              <a:lnSpc>
                <a:spcPct val="80000"/>
              </a:lnSpc>
              <a:buFont typeface="Arial" panose="020B0604020202020204" pitchFamily="34" charset="0"/>
              <a:buNone/>
              <a:defRPr/>
            </a:pPr>
            <a:endParaRPr lang="en-US" sz="2400" b="1" dirty="0"/>
          </a:p>
          <a:p>
            <a:pPr marL="0" indent="0" eaLnBrk="1" hangingPunct="1">
              <a:lnSpc>
                <a:spcPct val="80000"/>
              </a:lnSpc>
              <a:buFont typeface="Arial" panose="020B0604020202020204" pitchFamily="34" charset="0"/>
              <a:buNone/>
              <a:defRPr/>
            </a:pPr>
            <a:r>
              <a:rPr lang="en-US" sz="2400" b="1" u="sng" dirty="0" smtClean="0"/>
              <a:t>Harassment</a:t>
            </a:r>
            <a:r>
              <a:rPr lang="en-US" sz="2400" dirty="0" smtClean="0"/>
              <a:t>: </a:t>
            </a:r>
            <a:r>
              <a:rPr lang="en-US" sz="2400" dirty="0"/>
              <a:t>Repeatedly sending offensive, rude, and insulting messages.</a:t>
            </a:r>
          </a:p>
          <a:p>
            <a:pPr marL="0" indent="0" eaLnBrk="1" hangingPunct="1">
              <a:lnSpc>
                <a:spcPct val="80000"/>
              </a:lnSpc>
              <a:buFont typeface="Arial" panose="020B0604020202020204" pitchFamily="34" charset="0"/>
              <a:buNone/>
              <a:defRPr/>
            </a:pPr>
            <a:endParaRPr lang="en-US" sz="2400" b="1" dirty="0"/>
          </a:p>
          <a:p>
            <a:pPr marL="0" indent="0" eaLnBrk="1" hangingPunct="1">
              <a:lnSpc>
                <a:spcPct val="80000"/>
              </a:lnSpc>
              <a:buFont typeface="Arial" panose="020B0604020202020204" pitchFamily="34" charset="0"/>
              <a:buNone/>
              <a:defRPr/>
            </a:pPr>
            <a:r>
              <a:rPr lang="en-US" sz="2400" b="1" u="sng" dirty="0" smtClean="0"/>
              <a:t>Cyber stalking</a:t>
            </a:r>
            <a:r>
              <a:rPr lang="en-US" sz="2400" dirty="0" smtClean="0"/>
              <a:t>: </a:t>
            </a:r>
            <a:r>
              <a:rPr lang="en-US" sz="2400" dirty="0"/>
              <a:t>Repeatedly sending messages that include threats of harm or are highly intimidating. </a:t>
            </a:r>
            <a:r>
              <a:rPr lang="en-US" sz="2400" dirty="0" smtClean="0"/>
              <a:t> Engaging </a:t>
            </a:r>
            <a:r>
              <a:rPr lang="en-US" sz="2400" dirty="0"/>
              <a:t>in other </a:t>
            </a:r>
            <a:r>
              <a:rPr lang="en-US" sz="2400" dirty="0" smtClean="0"/>
              <a:t>on-line </a:t>
            </a:r>
            <a:r>
              <a:rPr lang="en-US" sz="2400" dirty="0"/>
              <a:t>activities that make a person afraid for his or her own safety.</a:t>
            </a:r>
          </a:p>
          <a:p>
            <a:pPr marL="0" indent="0" eaLnBrk="1" hangingPunct="1">
              <a:lnSpc>
                <a:spcPct val="80000"/>
              </a:lnSpc>
              <a:buFont typeface="Arial" panose="020B0604020202020204" pitchFamily="34" charset="0"/>
              <a:buNone/>
              <a:defRPr/>
            </a:pPr>
            <a:endParaRPr lang="en-US" sz="2400" dirty="0"/>
          </a:p>
          <a:p>
            <a:pPr marL="0" indent="0" eaLnBrk="1" hangingPunct="1">
              <a:lnSpc>
                <a:spcPct val="80000"/>
              </a:lnSpc>
              <a:buFont typeface="Arial" panose="020B0604020202020204" pitchFamily="34" charset="0"/>
              <a:buNone/>
              <a:defRPr/>
            </a:pPr>
            <a:r>
              <a:rPr lang="en-US" sz="2400" b="1" u="sng" dirty="0" smtClean="0"/>
              <a:t>Denigration</a:t>
            </a:r>
            <a:r>
              <a:rPr lang="en-US" sz="2400" dirty="0" smtClean="0"/>
              <a:t>: </a:t>
            </a:r>
            <a:r>
              <a:rPr lang="en-US" sz="2400" dirty="0"/>
              <a:t>‘Dissing’ someone online by sending or posting cruel gossip or rumors about a person to damage his or her reputation or friendships</a:t>
            </a:r>
            <a:r>
              <a:rPr lang="en-US" sz="2400" dirty="0" smtClean="0"/>
              <a:t>.</a:t>
            </a:r>
          </a:p>
          <a:p>
            <a:pPr marL="0" indent="0" eaLnBrk="1" hangingPunct="1">
              <a:lnSpc>
                <a:spcPct val="80000"/>
              </a:lnSpc>
              <a:buFont typeface="Arial" panose="020B0604020202020204" pitchFamily="34" charset="0"/>
              <a:buNone/>
              <a:defRPr/>
            </a:pPr>
            <a:endParaRPr lang="en-US" sz="1600" dirty="0" smtClean="0"/>
          </a:p>
          <a:p>
            <a:pPr eaLnBrk="1" hangingPunct="1">
              <a:buFont typeface="Arial" panose="020B0604020202020204" pitchFamily="34" charset="0"/>
              <a:buNone/>
              <a:defRPr/>
            </a:pPr>
            <a:r>
              <a:rPr lang="en-US" sz="1600" dirty="0" smtClean="0"/>
              <a:t>{Source: Nancy Willard, M.S., J.D., Director of the Center for Safe and Responsible Internet Use}</a:t>
            </a:r>
          </a:p>
          <a:p>
            <a:pPr eaLnBrk="1" hangingPunct="1">
              <a:buFont typeface="Arial" panose="020B0604020202020204" pitchFamily="34" charset="0"/>
              <a:buNone/>
              <a:defRPr/>
            </a:pPr>
            <a:endParaRPr lang="en-US" dirty="0" smtClean="0"/>
          </a:p>
        </p:txBody>
      </p:sp>
    </p:spTree>
    <p:extLst>
      <p:ext uri="{BB962C8B-B14F-4D97-AF65-F5344CB8AC3E}">
        <p14:creationId xmlns:p14="http://schemas.microsoft.com/office/powerpoint/2010/main" val="304894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91076" y="432250"/>
            <a:ext cx="5868074" cy="616343"/>
          </a:xfrm>
        </p:spPr>
        <p:txBody>
          <a:bodyPr>
            <a:normAutofit fontScale="90000"/>
          </a:bodyPr>
          <a:lstStyle/>
          <a:p>
            <a:pPr eaLnBrk="1" hangingPunct="1"/>
            <a:r>
              <a:rPr lang="en-US" altLang="en-US" dirty="0" smtClean="0">
                <a:effectLst>
                  <a:outerShdw blurRad="38100" dist="38100" dir="2700000" algn="tl">
                    <a:srgbClr val="000000">
                      <a:alpha val="43137"/>
                    </a:srgbClr>
                  </a:outerShdw>
                </a:effectLst>
                <a:latin typeface="+mn-lt"/>
              </a:rPr>
              <a:t>Types of Cyberbullying</a:t>
            </a:r>
          </a:p>
        </p:txBody>
      </p:sp>
      <p:sp>
        <p:nvSpPr>
          <p:cNvPr id="9219" name="Content Placeholder 2"/>
          <p:cNvSpPr>
            <a:spLocks noGrp="1"/>
          </p:cNvSpPr>
          <p:nvPr>
            <p:ph idx="1"/>
          </p:nvPr>
        </p:nvSpPr>
        <p:spPr>
          <a:xfrm>
            <a:off x="223529" y="1048593"/>
            <a:ext cx="8710612" cy="5110163"/>
          </a:xfrm>
        </p:spPr>
        <p:txBody>
          <a:bodyPr/>
          <a:lstStyle/>
          <a:p>
            <a:pPr marL="0" indent="0" eaLnBrk="1" hangingPunct="1">
              <a:lnSpc>
                <a:spcPct val="80000"/>
              </a:lnSpc>
              <a:buFont typeface="Arial" panose="020B0604020202020204" pitchFamily="34" charset="0"/>
              <a:buNone/>
              <a:defRPr/>
            </a:pPr>
            <a:endParaRPr lang="en-US" sz="2400" b="1" u="sng" dirty="0" smtClean="0"/>
          </a:p>
          <a:p>
            <a:pPr marL="0" indent="0" eaLnBrk="1" hangingPunct="1">
              <a:lnSpc>
                <a:spcPct val="80000"/>
              </a:lnSpc>
              <a:buFont typeface="Arial" panose="020B0604020202020204" pitchFamily="34" charset="0"/>
              <a:buNone/>
              <a:defRPr/>
            </a:pPr>
            <a:r>
              <a:rPr lang="en-US" sz="2400" b="1" u="sng" dirty="0" smtClean="0"/>
              <a:t>Impersonation</a:t>
            </a:r>
            <a:r>
              <a:rPr lang="en-US" sz="2400" dirty="0" smtClean="0"/>
              <a:t>: </a:t>
            </a:r>
            <a:r>
              <a:rPr lang="en-US" sz="2400" dirty="0"/>
              <a:t>Pretending to be someone else and sending or posting material online that makes that person look bad, gets that person in trouble or danger, or damages that person’s reputation or friendships.</a:t>
            </a:r>
          </a:p>
          <a:p>
            <a:pPr marL="0" indent="0" eaLnBrk="1" hangingPunct="1">
              <a:lnSpc>
                <a:spcPct val="80000"/>
              </a:lnSpc>
              <a:buFont typeface="Arial" panose="020B0604020202020204" pitchFamily="34" charset="0"/>
              <a:buNone/>
              <a:defRPr/>
            </a:pPr>
            <a:endParaRPr lang="en-US" sz="2400" dirty="0"/>
          </a:p>
          <a:p>
            <a:pPr marL="0" indent="0" eaLnBrk="1" hangingPunct="1">
              <a:lnSpc>
                <a:spcPct val="80000"/>
              </a:lnSpc>
              <a:buFont typeface="Arial" panose="020B0604020202020204" pitchFamily="34" charset="0"/>
              <a:buNone/>
              <a:defRPr/>
            </a:pPr>
            <a:r>
              <a:rPr lang="en-US" sz="2400" b="1" u="sng" dirty="0" smtClean="0"/>
              <a:t>Outing </a:t>
            </a:r>
            <a:r>
              <a:rPr lang="en-US" sz="2400" b="1" u="sng" dirty="0"/>
              <a:t>and </a:t>
            </a:r>
            <a:r>
              <a:rPr lang="en-US" sz="2400" b="1" u="sng" dirty="0" smtClean="0"/>
              <a:t>Trickery</a:t>
            </a:r>
            <a:r>
              <a:rPr lang="en-US" sz="2400" dirty="0" smtClean="0"/>
              <a:t>: </a:t>
            </a:r>
            <a:r>
              <a:rPr lang="en-US" sz="2400" dirty="0"/>
              <a:t>Sharing someone’s secret or embarrassing information online or tricking someone into revealing secrets or embarrassing information which is then shared online.</a:t>
            </a:r>
          </a:p>
          <a:p>
            <a:pPr marL="0" indent="0" eaLnBrk="1" hangingPunct="1">
              <a:lnSpc>
                <a:spcPct val="80000"/>
              </a:lnSpc>
              <a:buFont typeface="Arial" panose="020B0604020202020204" pitchFamily="34" charset="0"/>
              <a:buNone/>
              <a:defRPr/>
            </a:pPr>
            <a:endParaRPr lang="en-US" sz="2400" dirty="0"/>
          </a:p>
          <a:p>
            <a:pPr marL="0" indent="0" eaLnBrk="1" hangingPunct="1">
              <a:lnSpc>
                <a:spcPct val="80000"/>
              </a:lnSpc>
              <a:buFont typeface="Arial" panose="020B0604020202020204" pitchFamily="34" charset="0"/>
              <a:buNone/>
              <a:defRPr/>
            </a:pPr>
            <a:r>
              <a:rPr lang="en-US" sz="2400" b="1" u="sng" dirty="0" smtClean="0"/>
              <a:t>Exclusion</a:t>
            </a:r>
            <a:r>
              <a:rPr lang="en-US" sz="2400" dirty="0" smtClean="0"/>
              <a:t>: </a:t>
            </a:r>
            <a:r>
              <a:rPr lang="en-US" sz="2400" dirty="0"/>
              <a:t>Intentionally excluding someone from an on-line group, like a ‘buddy list’</a:t>
            </a:r>
            <a:r>
              <a:rPr lang="en-US" sz="2400" b="1" dirty="0"/>
              <a:t>.</a:t>
            </a:r>
          </a:p>
          <a:p>
            <a:pPr marL="0" indent="0" eaLnBrk="1" hangingPunct="1">
              <a:lnSpc>
                <a:spcPct val="80000"/>
              </a:lnSpc>
              <a:buFont typeface="Arial" panose="020B0604020202020204" pitchFamily="34" charset="0"/>
              <a:buNone/>
              <a:defRPr/>
            </a:pPr>
            <a:endParaRPr lang="en-US" sz="2100" b="1" dirty="0"/>
          </a:p>
          <a:p>
            <a:pPr marL="0" indent="0" eaLnBrk="1" hangingPunct="1">
              <a:lnSpc>
                <a:spcPct val="80000"/>
              </a:lnSpc>
              <a:buFont typeface="Arial" panose="020B0604020202020204" pitchFamily="34" charset="0"/>
              <a:buNone/>
              <a:defRPr/>
            </a:pPr>
            <a:r>
              <a:rPr lang="en-US" sz="1600" dirty="0" smtClean="0"/>
              <a:t>{</a:t>
            </a:r>
            <a:r>
              <a:rPr lang="en-US" sz="1600" dirty="0"/>
              <a:t>Source: Nancy Willard, M.S., J.D., Director of the Center for Safe and Responsible Internet Use}</a:t>
            </a:r>
          </a:p>
          <a:p>
            <a:pPr eaLnBrk="1" hangingPunct="1">
              <a:defRPr/>
            </a:pPr>
            <a:endParaRPr lang="en-US" dirty="0" smtClean="0"/>
          </a:p>
        </p:txBody>
      </p:sp>
    </p:spTree>
    <p:extLst>
      <p:ext uri="{BB962C8B-B14F-4D97-AF65-F5344CB8AC3E}">
        <p14:creationId xmlns:p14="http://schemas.microsoft.com/office/powerpoint/2010/main" val="122425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2093" y="1149069"/>
            <a:ext cx="7400925" cy="855663"/>
          </a:xfrm>
        </p:spPr>
        <p:txBody>
          <a:bodyPr>
            <a:normAutofit/>
          </a:bodyPr>
          <a:lstStyle/>
          <a:p>
            <a:pPr>
              <a:defRPr/>
            </a:pPr>
            <a:r>
              <a:rPr lang="en-US" sz="4300" dirty="0">
                <a:effectLst>
                  <a:outerShdw blurRad="38100" dist="38100" dir="2700000" algn="tl">
                    <a:srgbClr val="000000">
                      <a:alpha val="43137"/>
                    </a:srgbClr>
                  </a:outerShdw>
                </a:effectLst>
                <a:latin typeface="+mn-lt"/>
                <a:cs typeface="Arial" pitchFamily="34" charset="0"/>
              </a:rPr>
              <a:t>Hazing</a:t>
            </a:r>
          </a:p>
        </p:txBody>
      </p:sp>
      <p:sp>
        <p:nvSpPr>
          <p:cNvPr id="6" name="Subtitle 5"/>
          <p:cNvSpPr>
            <a:spLocks noGrp="1"/>
          </p:cNvSpPr>
          <p:nvPr>
            <p:ph type="subTitle" idx="1"/>
          </p:nvPr>
        </p:nvSpPr>
        <p:spPr>
          <a:xfrm>
            <a:off x="105196" y="2241494"/>
            <a:ext cx="8782021" cy="3851809"/>
          </a:xfrm>
        </p:spPr>
        <p:txBody>
          <a:bodyPr/>
          <a:lstStyle/>
          <a:p>
            <a:pPr marL="458046" indent="-458046" algn="l">
              <a:buFont typeface="Wingdings" panose="05000000000000000000" pitchFamily="2" charset="2"/>
              <a:buChar char="v"/>
              <a:defRPr/>
            </a:pPr>
            <a:r>
              <a:rPr lang="en-US" sz="2800" dirty="0" smtClean="0">
                <a:solidFill>
                  <a:schemeClr val="tx1"/>
                </a:solidFill>
                <a:cs typeface="Arial" pitchFamily="34" charset="0"/>
              </a:rPr>
              <a:t>Hazing, a subset of bullying, is </a:t>
            </a:r>
            <a:r>
              <a:rPr lang="en-US" sz="2800" dirty="0">
                <a:solidFill>
                  <a:schemeClr val="tx1"/>
                </a:solidFill>
                <a:cs typeface="Arial" pitchFamily="34" charset="0"/>
              </a:rPr>
              <a:t>the </a:t>
            </a:r>
            <a:r>
              <a:rPr lang="en-US" sz="2800" b="1" dirty="0">
                <a:solidFill>
                  <a:srgbClr val="FF0000"/>
                </a:solidFill>
                <a:effectLst>
                  <a:outerShdw blurRad="38100" dist="38100" dir="2700000" algn="tl">
                    <a:srgbClr val="000000">
                      <a:alpha val="43137"/>
                    </a:srgbClr>
                  </a:outerShdw>
                </a:effectLst>
                <a:cs typeface="Arial" pitchFamily="34" charset="0"/>
              </a:rPr>
              <a:t>intentional infliction of harm or humiliation on a student as a condition of membership</a:t>
            </a:r>
            <a:r>
              <a:rPr lang="en-US" sz="2800" dirty="0">
                <a:solidFill>
                  <a:schemeClr val="tx1"/>
                </a:solidFill>
                <a:cs typeface="Arial" pitchFamily="34" charset="0"/>
              </a:rPr>
              <a:t> in a club or other group of students, or even a grade level in school. </a:t>
            </a:r>
            <a:endParaRPr lang="en-US" sz="2800" dirty="0" smtClean="0">
              <a:solidFill>
                <a:schemeClr val="tx1"/>
              </a:solidFill>
              <a:cs typeface="Arial" pitchFamily="34" charset="0"/>
            </a:endParaRPr>
          </a:p>
          <a:p>
            <a:pPr marL="285750" indent="-285750" algn="l">
              <a:buFont typeface="Wingdings" panose="05000000000000000000" pitchFamily="2" charset="2"/>
              <a:buChar char="v"/>
              <a:defRPr/>
            </a:pPr>
            <a:endParaRPr lang="en-US" sz="2800" dirty="0">
              <a:solidFill>
                <a:schemeClr val="tx1"/>
              </a:solidFill>
              <a:cs typeface="Arial" pitchFamily="34" charset="0"/>
            </a:endParaRPr>
          </a:p>
          <a:p>
            <a:pPr marL="458046" indent="-458046" algn="l">
              <a:buFont typeface="Wingdings" panose="05000000000000000000" pitchFamily="2" charset="2"/>
              <a:buChar char="v"/>
              <a:defRPr/>
            </a:pPr>
            <a:r>
              <a:rPr lang="en-US" sz="2800" dirty="0" smtClean="0">
                <a:solidFill>
                  <a:schemeClr val="tx1"/>
                </a:solidFill>
                <a:cs typeface="Arial" pitchFamily="34" charset="0"/>
              </a:rPr>
              <a:t>Hazing is </a:t>
            </a:r>
            <a:r>
              <a:rPr lang="en-US" sz="2800" dirty="0">
                <a:solidFill>
                  <a:schemeClr val="tx1"/>
                </a:solidFill>
                <a:cs typeface="Arial" pitchFamily="34" charset="0"/>
              </a:rPr>
              <a:t>a </a:t>
            </a:r>
            <a:r>
              <a:rPr lang="en-US" sz="2800" dirty="0" smtClean="0">
                <a:solidFill>
                  <a:schemeClr val="tx1"/>
                </a:solidFill>
                <a:cs typeface="Arial" pitchFamily="34" charset="0"/>
              </a:rPr>
              <a:t>crime in Georgia </a:t>
            </a:r>
            <a:r>
              <a:rPr lang="en-US" sz="2800" b="1" dirty="0" smtClean="0">
                <a:solidFill>
                  <a:srgbClr val="FF0000"/>
                </a:solidFill>
                <a:effectLst>
                  <a:outerShdw blurRad="38100" dist="38100" dir="2700000" algn="tl">
                    <a:srgbClr val="000000">
                      <a:alpha val="43137"/>
                    </a:srgbClr>
                  </a:outerShdw>
                </a:effectLst>
                <a:cs typeface="Arial" pitchFamily="34" charset="0"/>
              </a:rPr>
              <a:t>regardless </a:t>
            </a:r>
            <a:r>
              <a:rPr lang="en-US" sz="2800" b="1" dirty="0">
                <a:solidFill>
                  <a:srgbClr val="FF0000"/>
                </a:solidFill>
                <a:effectLst>
                  <a:outerShdw blurRad="38100" dist="38100" dir="2700000" algn="tl">
                    <a:srgbClr val="000000">
                      <a:alpha val="43137"/>
                    </a:srgbClr>
                  </a:outerShdw>
                </a:effectLst>
                <a:cs typeface="Arial" pitchFamily="34" charset="0"/>
              </a:rPr>
              <a:t>of the target’s willingness to participate</a:t>
            </a:r>
            <a:r>
              <a:rPr lang="en-US" sz="2800" dirty="0">
                <a:solidFill>
                  <a:schemeClr val="tx1"/>
                </a:solidFill>
                <a:cs typeface="Arial" pitchFamily="34" charset="0"/>
              </a:rPr>
              <a:t> in the activities. </a:t>
            </a:r>
          </a:p>
          <a:p>
            <a:pPr>
              <a:buFont typeface="Arial" charset="0"/>
              <a:buNone/>
              <a:defRPr/>
            </a:pPr>
            <a:endParaRPr lang="en-US" dirty="0"/>
          </a:p>
        </p:txBody>
      </p:sp>
    </p:spTree>
    <p:extLst>
      <p:ext uri="{BB962C8B-B14F-4D97-AF65-F5344CB8AC3E}">
        <p14:creationId xmlns:p14="http://schemas.microsoft.com/office/powerpoint/2010/main" val="26204469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63" y="1766185"/>
            <a:ext cx="8983662" cy="1389063"/>
          </a:xfrm>
        </p:spPr>
        <p:txBody>
          <a:bodyPr>
            <a:normAutofit fontScale="90000"/>
          </a:bodyPr>
          <a:lstStyle/>
          <a:p>
            <a:pPr>
              <a:defRPr/>
            </a:pPr>
            <a:r>
              <a:rPr lang="en-US" sz="4100" dirty="0">
                <a:effectLst>
                  <a:outerShdw blurRad="38100" dist="38100" dir="2700000" algn="tl">
                    <a:srgbClr val="000000">
                      <a:alpha val="43137"/>
                    </a:srgbClr>
                  </a:outerShdw>
                </a:effectLst>
                <a:latin typeface="Arial" pitchFamily="34" charset="0"/>
                <a:cs typeface="Arial" pitchFamily="34" charset="0"/>
              </a:rPr>
              <a:t/>
            </a:r>
            <a:br>
              <a:rPr lang="en-US" sz="4100" dirty="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Arial" pitchFamily="34" charset="0"/>
                <a:cs typeface="Arial" pitchFamily="34" charset="0"/>
              </a:rPr>
              <a:t/>
            </a:r>
            <a:br>
              <a:rPr lang="en-US" sz="4100" dirty="0" smtClean="0">
                <a:effectLst>
                  <a:outerShdw blurRad="38100" dist="38100" dir="2700000" algn="tl">
                    <a:srgbClr val="000000">
                      <a:alpha val="43137"/>
                    </a:srgbClr>
                  </a:outerShdw>
                </a:effectLst>
                <a:latin typeface="Arial" pitchFamily="34" charset="0"/>
                <a:cs typeface="Arial" pitchFamily="34" charset="0"/>
              </a:rPr>
            </a:br>
            <a:r>
              <a:rPr lang="en-US" sz="4100" dirty="0">
                <a:effectLst>
                  <a:outerShdw blurRad="38100" dist="38100" dir="2700000" algn="tl">
                    <a:srgbClr val="000000">
                      <a:alpha val="43137"/>
                    </a:srgbClr>
                  </a:outerShdw>
                </a:effectLst>
                <a:latin typeface="Arial" pitchFamily="34" charset="0"/>
                <a:cs typeface="Arial" pitchFamily="34" charset="0"/>
              </a:rPr>
              <a:t/>
            </a:r>
            <a:br>
              <a:rPr lang="en-US" sz="4100" dirty="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Arial" pitchFamily="34" charset="0"/>
                <a:cs typeface="Arial" pitchFamily="34" charset="0"/>
              </a:rPr>
              <a:t/>
            </a:r>
            <a:br>
              <a:rPr lang="en-US" sz="4100" dirty="0" smtClean="0">
                <a:effectLst>
                  <a:outerShdw blurRad="38100" dist="38100" dir="2700000" algn="tl">
                    <a:srgbClr val="000000">
                      <a:alpha val="43137"/>
                    </a:srgbClr>
                  </a:outerShdw>
                </a:effectLst>
                <a:latin typeface="Arial" pitchFamily="34" charset="0"/>
                <a:cs typeface="Arial" pitchFamily="34" charset="0"/>
              </a:rPr>
            </a:br>
            <a:r>
              <a:rPr lang="en-US" sz="4100" dirty="0">
                <a:effectLst>
                  <a:outerShdw blurRad="38100" dist="38100" dir="2700000" algn="tl">
                    <a:srgbClr val="000000">
                      <a:alpha val="43137"/>
                    </a:srgbClr>
                  </a:outerShdw>
                </a:effectLst>
                <a:latin typeface="Arial" pitchFamily="34" charset="0"/>
                <a:cs typeface="Arial" pitchFamily="34" charset="0"/>
              </a:rPr>
              <a:t/>
            </a:r>
            <a:br>
              <a:rPr lang="en-US" sz="4100" dirty="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Arial" pitchFamily="34" charset="0"/>
                <a:cs typeface="Arial" pitchFamily="34" charset="0"/>
              </a:rPr>
              <a:t/>
            </a:r>
            <a:br>
              <a:rPr lang="en-US" sz="4100" dirty="0" smtClean="0">
                <a:effectLst>
                  <a:outerShdw blurRad="38100" dist="38100" dir="2700000" algn="tl">
                    <a:srgbClr val="000000">
                      <a:alpha val="43137"/>
                    </a:srgbClr>
                  </a:outerShdw>
                </a:effectLst>
                <a:latin typeface="Arial" pitchFamily="34" charset="0"/>
                <a:cs typeface="Arial" pitchFamily="34" charset="0"/>
              </a:rPr>
            </a:br>
            <a:r>
              <a:rPr lang="en-US" sz="4100" dirty="0">
                <a:effectLst>
                  <a:outerShdw blurRad="38100" dist="38100" dir="2700000" algn="tl">
                    <a:srgbClr val="000000">
                      <a:alpha val="43137"/>
                    </a:srgbClr>
                  </a:outerShdw>
                </a:effectLst>
                <a:latin typeface="Arial" pitchFamily="34" charset="0"/>
                <a:cs typeface="Arial" pitchFamily="34" charset="0"/>
              </a:rPr>
              <a:t/>
            </a:r>
            <a:br>
              <a:rPr lang="en-US" sz="4100" dirty="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Arial" pitchFamily="34" charset="0"/>
                <a:cs typeface="Arial" pitchFamily="34" charset="0"/>
              </a:rPr>
              <a:t/>
            </a:r>
            <a:br>
              <a:rPr lang="en-US" sz="4100" dirty="0" smtClean="0">
                <a:effectLst>
                  <a:outerShdw blurRad="38100" dist="38100" dir="2700000" algn="tl">
                    <a:srgbClr val="000000">
                      <a:alpha val="43137"/>
                    </a:srgbClr>
                  </a:outerShdw>
                </a:effectLst>
                <a:latin typeface="Arial" pitchFamily="34" charset="0"/>
                <a:cs typeface="Arial" pitchFamily="34" charset="0"/>
              </a:rPr>
            </a:br>
            <a:r>
              <a:rPr lang="en-US" sz="4100" dirty="0">
                <a:effectLst>
                  <a:outerShdw blurRad="38100" dist="38100" dir="2700000" algn="tl">
                    <a:srgbClr val="000000">
                      <a:alpha val="43137"/>
                    </a:srgbClr>
                  </a:outerShdw>
                </a:effectLst>
                <a:latin typeface="Arial" pitchFamily="34" charset="0"/>
                <a:cs typeface="Arial" pitchFamily="34" charset="0"/>
              </a:rPr>
              <a:t/>
            </a:r>
            <a:br>
              <a:rPr lang="en-US" sz="4100" dirty="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Arial" pitchFamily="34" charset="0"/>
                <a:cs typeface="Arial" pitchFamily="34" charset="0"/>
              </a:rPr>
              <a:t/>
            </a:r>
            <a:br>
              <a:rPr lang="en-US" sz="4100" dirty="0" smtClean="0">
                <a:effectLst>
                  <a:outerShdw blurRad="38100" dist="38100" dir="2700000" algn="tl">
                    <a:srgbClr val="000000">
                      <a:alpha val="43137"/>
                    </a:srgbClr>
                  </a:outerShdw>
                </a:effectLst>
                <a:latin typeface="Arial" pitchFamily="34" charset="0"/>
                <a:cs typeface="Arial" pitchFamily="34" charset="0"/>
              </a:rPr>
            </a:br>
            <a:r>
              <a:rPr lang="en-US" sz="4100" dirty="0">
                <a:effectLst>
                  <a:outerShdw blurRad="38100" dist="38100" dir="2700000" algn="tl">
                    <a:srgbClr val="000000">
                      <a:alpha val="43137"/>
                    </a:srgbClr>
                  </a:outerShdw>
                </a:effectLst>
                <a:latin typeface="Arial" pitchFamily="34" charset="0"/>
                <a:cs typeface="Arial" pitchFamily="34" charset="0"/>
              </a:rPr>
              <a:t/>
            </a:r>
            <a:br>
              <a:rPr lang="en-US" sz="4100" dirty="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Arial" pitchFamily="34" charset="0"/>
                <a:cs typeface="Arial" pitchFamily="34" charset="0"/>
              </a:rPr>
              <a:t/>
            </a:r>
            <a:br>
              <a:rPr lang="en-US" sz="4100" dirty="0" smtClean="0">
                <a:effectLst>
                  <a:outerShdw blurRad="38100" dist="38100" dir="2700000" algn="tl">
                    <a:srgbClr val="000000">
                      <a:alpha val="43137"/>
                    </a:srgbClr>
                  </a:outerShdw>
                </a:effectLst>
                <a:latin typeface="Arial" pitchFamily="34" charset="0"/>
                <a:cs typeface="Arial" pitchFamily="34" charset="0"/>
              </a:rPr>
            </a:br>
            <a:r>
              <a:rPr lang="en-US" sz="4100" dirty="0">
                <a:effectLst>
                  <a:outerShdw blurRad="38100" dist="38100" dir="2700000" algn="tl">
                    <a:srgbClr val="000000">
                      <a:alpha val="43137"/>
                    </a:srgbClr>
                  </a:outerShdw>
                </a:effectLst>
                <a:latin typeface="Arial" pitchFamily="34" charset="0"/>
                <a:cs typeface="Arial" pitchFamily="34" charset="0"/>
              </a:rPr>
              <a:t/>
            </a:r>
            <a:br>
              <a:rPr lang="en-US" sz="4100" dirty="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Arial" pitchFamily="34" charset="0"/>
                <a:cs typeface="Arial" pitchFamily="34" charset="0"/>
              </a:rPr>
              <a:t/>
            </a:r>
            <a:br>
              <a:rPr lang="en-US" sz="4100" dirty="0" smtClean="0">
                <a:effectLst>
                  <a:outerShdw blurRad="38100" dist="38100" dir="2700000" algn="tl">
                    <a:srgbClr val="000000">
                      <a:alpha val="43137"/>
                    </a:srgbClr>
                  </a:outerShdw>
                </a:effectLst>
                <a:latin typeface="Arial" pitchFamily="34" charset="0"/>
                <a:cs typeface="Arial" pitchFamily="34" charset="0"/>
              </a:rPr>
            </a:br>
            <a:r>
              <a:rPr lang="en-US" sz="4100" dirty="0" smtClean="0">
                <a:effectLst>
                  <a:outerShdw blurRad="38100" dist="38100" dir="2700000" algn="tl">
                    <a:srgbClr val="000000">
                      <a:alpha val="43137"/>
                    </a:srgbClr>
                  </a:outerShdw>
                </a:effectLst>
                <a:latin typeface="+mn-lt"/>
                <a:cs typeface="Arial" pitchFamily="34" charset="0"/>
              </a:rPr>
              <a:t>Official </a:t>
            </a:r>
            <a:r>
              <a:rPr lang="en-US" sz="4100" dirty="0">
                <a:effectLst>
                  <a:outerShdw blurRad="38100" dist="38100" dir="2700000" algn="tl">
                    <a:srgbClr val="000000">
                      <a:alpha val="43137"/>
                    </a:srgbClr>
                  </a:outerShdw>
                </a:effectLst>
                <a:latin typeface="+mn-lt"/>
                <a:cs typeface="Arial" pitchFamily="34" charset="0"/>
              </a:rPr>
              <a:t>Code of Georgia Annotated</a:t>
            </a:r>
            <a:br>
              <a:rPr lang="en-US" sz="4100" dirty="0">
                <a:effectLst>
                  <a:outerShdw blurRad="38100" dist="38100" dir="2700000" algn="tl">
                    <a:srgbClr val="000000">
                      <a:alpha val="43137"/>
                    </a:srgbClr>
                  </a:outerShdw>
                </a:effectLst>
                <a:latin typeface="+mn-lt"/>
                <a:cs typeface="Arial" pitchFamily="34" charset="0"/>
              </a:rPr>
            </a:br>
            <a:r>
              <a:rPr lang="en-US" sz="4100" dirty="0">
                <a:effectLst>
                  <a:outerShdw blurRad="38100" dist="38100" dir="2700000" algn="tl">
                    <a:srgbClr val="000000">
                      <a:alpha val="43137"/>
                    </a:srgbClr>
                  </a:outerShdw>
                </a:effectLst>
                <a:latin typeface="+mn-lt"/>
                <a:cs typeface="Arial" pitchFamily="34" charset="0"/>
              </a:rPr>
              <a:t>16-5-61</a:t>
            </a:r>
            <a:r>
              <a:rPr lang="en-US" sz="4800" dirty="0">
                <a:effectLst>
                  <a:outerShdw blurRad="38100" dist="38100" dir="2700000" algn="tl">
                    <a:srgbClr val="000000">
                      <a:alpha val="43137"/>
                    </a:srgbClr>
                  </a:outerShdw>
                </a:effectLst>
                <a:latin typeface="Arial" pitchFamily="34" charset="0"/>
                <a:cs typeface="Arial" pitchFamily="34" charset="0"/>
              </a:rPr>
              <a:t/>
            </a:r>
            <a:br>
              <a:rPr lang="en-US" sz="4800" dirty="0">
                <a:effectLst>
                  <a:outerShdw blurRad="38100" dist="38100" dir="2700000" algn="tl">
                    <a:srgbClr val="000000">
                      <a:alpha val="43137"/>
                    </a:srgbClr>
                  </a:outerShdw>
                </a:effectLst>
                <a:latin typeface="Arial" pitchFamily="34" charset="0"/>
                <a:cs typeface="Arial" pitchFamily="34" charset="0"/>
              </a:rPr>
            </a:br>
            <a:endParaRPr lang="en-US" dirty="0"/>
          </a:p>
        </p:txBody>
      </p:sp>
      <p:sp>
        <p:nvSpPr>
          <p:cNvPr id="3" name="Subtitle 2"/>
          <p:cNvSpPr>
            <a:spLocks noGrp="1"/>
          </p:cNvSpPr>
          <p:nvPr>
            <p:ph type="subTitle" idx="1"/>
          </p:nvPr>
        </p:nvSpPr>
        <p:spPr>
          <a:xfrm>
            <a:off x="77788" y="2715300"/>
            <a:ext cx="8974137" cy="4895850"/>
          </a:xfrm>
        </p:spPr>
        <p:txBody>
          <a:bodyPr>
            <a:normAutofit/>
          </a:bodyPr>
          <a:lstStyle/>
          <a:p>
            <a:pPr algn="l">
              <a:buFont typeface="Arial" charset="0"/>
              <a:buNone/>
              <a:defRPr/>
            </a:pPr>
            <a:r>
              <a:rPr lang="en-US" sz="2800" dirty="0">
                <a:solidFill>
                  <a:schemeClr val="tx1"/>
                </a:solidFill>
                <a:cs typeface="Arial" pitchFamily="34" charset="0"/>
              </a:rPr>
              <a:t>As used in this Code section, </a:t>
            </a:r>
            <a:r>
              <a:rPr lang="en-US" sz="2800" dirty="0">
                <a:solidFill>
                  <a:srgbClr val="FF0000"/>
                </a:solidFill>
                <a:cs typeface="Arial" pitchFamily="34" charset="0"/>
              </a:rPr>
              <a:t>the term ‘Haze’ means to subject a student to an activity which endangers or is likely to endanger the physical health of a student, regardless of a student's willingness to participate in such activity</a:t>
            </a:r>
            <a:r>
              <a:rPr lang="en-US" sz="2800" dirty="0">
                <a:solidFill>
                  <a:schemeClr val="tx1"/>
                </a:solidFill>
                <a:cs typeface="Arial" pitchFamily="34" charset="0"/>
              </a:rPr>
              <a:t>. </a:t>
            </a:r>
            <a:endParaRPr lang="en-US" sz="2800" dirty="0" smtClean="0">
              <a:solidFill>
                <a:schemeClr val="tx1"/>
              </a:solidFill>
              <a:cs typeface="Arial" pitchFamily="34" charset="0"/>
            </a:endParaRPr>
          </a:p>
          <a:p>
            <a:pPr algn="l">
              <a:buFont typeface="Arial" charset="0"/>
              <a:buNone/>
              <a:defRPr/>
            </a:pPr>
            <a:r>
              <a:rPr lang="en-US" sz="2800" dirty="0" smtClean="0">
                <a:solidFill>
                  <a:schemeClr val="tx1"/>
                </a:solidFill>
                <a:cs typeface="Arial" pitchFamily="34" charset="0"/>
              </a:rPr>
              <a:t>It </a:t>
            </a:r>
            <a:r>
              <a:rPr lang="en-US" sz="2800" dirty="0">
                <a:solidFill>
                  <a:schemeClr val="tx1"/>
                </a:solidFill>
                <a:cs typeface="Arial" pitchFamily="34" charset="0"/>
              </a:rPr>
              <a:t>shall be unlawful </a:t>
            </a:r>
            <a:r>
              <a:rPr lang="en-US" sz="2800" dirty="0" smtClean="0">
                <a:solidFill>
                  <a:schemeClr val="tx1"/>
                </a:solidFill>
                <a:cs typeface="Arial" pitchFamily="34" charset="0"/>
              </a:rPr>
              <a:t>for </a:t>
            </a:r>
            <a:r>
              <a:rPr lang="en-US" sz="2800" dirty="0">
                <a:solidFill>
                  <a:schemeClr val="tx1"/>
                </a:solidFill>
                <a:cs typeface="Arial" pitchFamily="34" charset="0"/>
              </a:rPr>
              <a:t>any person to haze any student in connection with or as a condition or precondition of gaining acceptance, membership, office, or other status in a school organization.</a:t>
            </a:r>
            <a:endParaRPr lang="en-US" sz="2800" dirty="0">
              <a:solidFill>
                <a:schemeClr val="tx1"/>
              </a:solidFill>
            </a:endParaRPr>
          </a:p>
        </p:txBody>
      </p:sp>
    </p:spTree>
    <p:extLst>
      <p:ext uri="{BB962C8B-B14F-4D97-AF65-F5344CB8AC3E}">
        <p14:creationId xmlns:p14="http://schemas.microsoft.com/office/powerpoint/2010/main" val="2443703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8026"/>
            <a:ext cx="8609924" cy="6198498"/>
          </a:xfrm>
        </p:spPr>
        <p:txBody>
          <a:bodyPr>
            <a:normAutofit fontScale="92500"/>
          </a:bodyPr>
          <a:lstStyle/>
          <a:p>
            <a:pPr marL="0" indent="0" algn="ctr">
              <a:buFont typeface="Arial" charset="0"/>
              <a:buNone/>
              <a:defRPr/>
            </a:pPr>
            <a:r>
              <a:rPr lang="en-US" sz="4300" b="1" dirty="0" smtClean="0">
                <a:cs typeface="Arial" pitchFamily="34" charset="0"/>
              </a:rPr>
              <a:t>Formula used by courts </a:t>
            </a:r>
          </a:p>
          <a:p>
            <a:pPr marL="0" indent="0" algn="ctr">
              <a:buFont typeface="Arial" charset="0"/>
              <a:buNone/>
              <a:defRPr/>
            </a:pPr>
            <a:r>
              <a:rPr lang="en-US" sz="4300" b="1" dirty="0" smtClean="0">
                <a:cs typeface="Arial" pitchFamily="34" charset="0"/>
              </a:rPr>
              <a:t>to </a:t>
            </a:r>
            <a:r>
              <a:rPr lang="en-US" sz="4300" b="1" dirty="0">
                <a:cs typeface="Arial" pitchFamily="34" charset="0"/>
              </a:rPr>
              <a:t>determine </a:t>
            </a:r>
            <a:r>
              <a:rPr lang="en-US" sz="4300" b="1" dirty="0" smtClean="0">
                <a:cs typeface="Arial" pitchFamily="34" charset="0"/>
              </a:rPr>
              <a:t>liability</a:t>
            </a:r>
            <a:r>
              <a:rPr lang="en-US" sz="4300" dirty="0" smtClean="0">
                <a:cs typeface="Arial" pitchFamily="34" charset="0"/>
              </a:rPr>
              <a:t>: </a:t>
            </a:r>
          </a:p>
          <a:p>
            <a:pPr marL="0" indent="0">
              <a:buFont typeface="Arial" charset="0"/>
              <a:buNone/>
              <a:defRPr/>
            </a:pPr>
            <a:endParaRPr lang="en-US" sz="1600" dirty="0">
              <a:cs typeface="Arial" pitchFamily="34" charset="0"/>
            </a:endParaRPr>
          </a:p>
          <a:p>
            <a:pPr marL="0" indent="0" algn="ctr">
              <a:buFont typeface="Arial" charset="0"/>
              <a:buNone/>
              <a:defRPr/>
            </a:pPr>
            <a:r>
              <a:rPr lang="en-US" b="1" u="sng" dirty="0">
                <a:solidFill>
                  <a:srgbClr val="FF0000"/>
                </a:solidFill>
                <a:effectLst>
                  <a:outerShdw blurRad="38100" dist="38100" dir="2700000" algn="tl">
                    <a:srgbClr val="000000">
                      <a:alpha val="43137"/>
                    </a:srgbClr>
                  </a:outerShdw>
                </a:effectLst>
                <a:cs typeface="Arial" pitchFamily="34" charset="0"/>
              </a:rPr>
              <a:t>Knowledge</a:t>
            </a:r>
            <a:r>
              <a:rPr lang="en-US" dirty="0">
                <a:cs typeface="Arial" pitchFamily="34" charset="0"/>
              </a:rPr>
              <a:t> by a school official of hazing activities </a:t>
            </a:r>
          </a:p>
          <a:p>
            <a:pPr marL="0" indent="0" algn="ctr">
              <a:buFont typeface="Arial" charset="0"/>
              <a:buNone/>
              <a:defRPr/>
            </a:pPr>
            <a:r>
              <a:rPr lang="en-US" sz="4700" dirty="0">
                <a:cs typeface="Arial" pitchFamily="34" charset="0"/>
              </a:rPr>
              <a:t>+ </a:t>
            </a:r>
          </a:p>
          <a:p>
            <a:pPr marL="0" indent="0" algn="ctr">
              <a:buFont typeface="Arial" charset="0"/>
              <a:buNone/>
              <a:defRPr/>
            </a:pPr>
            <a:r>
              <a:rPr lang="en-US" b="1" u="sng" dirty="0">
                <a:solidFill>
                  <a:srgbClr val="FF0000"/>
                </a:solidFill>
                <a:effectLst>
                  <a:outerShdw blurRad="38100" dist="38100" dir="2700000" algn="tl">
                    <a:srgbClr val="000000">
                      <a:alpha val="43137"/>
                    </a:srgbClr>
                  </a:outerShdw>
                </a:effectLst>
                <a:cs typeface="Arial" pitchFamily="34" charset="0"/>
              </a:rPr>
              <a:t>Power</a:t>
            </a:r>
            <a:r>
              <a:rPr lang="en-US" i="1" dirty="0">
                <a:cs typeface="Arial" pitchFamily="34" charset="0"/>
              </a:rPr>
              <a:t> </a:t>
            </a:r>
            <a:r>
              <a:rPr lang="en-US" dirty="0">
                <a:cs typeface="Arial" pitchFamily="34" charset="0"/>
              </a:rPr>
              <a:t>to control students’ involvement in the activities </a:t>
            </a:r>
          </a:p>
          <a:p>
            <a:pPr marL="0" indent="0" algn="ctr">
              <a:buFont typeface="Arial" charset="0"/>
              <a:buNone/>
              <a:defRPr/>
            </a:pPr>
            <a:r>
              <a:rPr lang="en-US" sz="4700" dirty="0">
                <a:cs typeface="Arial" pitchFamily="34" charset="0"/>
              </a:rPr>
              <a:t>+ </a:t>
            </a:r>
          </a:p>
          <a:p>
            <a:pPr marL="0" indent="0" algn="ctr">
              <a:buFont typeface="Arial" charset="0"/>
              <a:buNone/>
              <a:defRPr/>
            </a:pPr>
            <a:r>
              <a:rPr lang="en-US" b="1" u="sng" dirty="0" smtClean="0">
                <a:solidFill>
                  <a:srgbClr val="FF0000"/>
                </a:solidFill>
                <a:effectLst>
                  <a:outerShdw blurRad="38100" dist="38100" dir="2700000" algn="tl">
                    <a:srgbClr val="000000">
                      <a:alpha val="43137"/>
                    </a:srgbClr>
                  </a:outerShdw>
                </a:effectLst>
                <a:cs typeface="Arial" pitchFamily="34" charset="0"/>
              </a:rPr>
              <a:t>Sufficient </a:t>
            </a:r>
            <a:r>
              <a:rPr lang="en-US" b="1" i="1" u="sng" dirty="0">
                <a:solidFill>
                  <a:srgbClr val="FF0000"/>
                </a:solidFill>
                <a:effectLst>
                  <a:outerShdw blurRad="38100" dist="38100" dir="2700000" algn="tl">
                    <a:srgbClr val="000000">
                      <a:alpha val="43137"/>
                    </a:srgbClr>
                  </a:outerShdw>
                </a:effectLst>
                <a:cs typeface="Arial" pitchFamily="34" charset="0"/>
              </a:rPr>
              <a:t>connection</a:t>
            </a:r>
            <a:r>
              <a:rPr lang="en-US" i="1" dirty="0">
                <a:cs typeface="Arial" pitchFamily="34" charset="0"/>
              </a:rPr>
              <a:t> </a:t>
            </a:r>
            <a:r>
              <a:rPr lang="en-US" dirty="0">
                <a:cs typeface="Arial" pitchFamily="34" charset="0"/>
              </a:rPr>
              <a:t>between the activities and the school </a:t>
            </a:r>
            <a:endParaRPr lang="en-US" dirty="0" smtClean="0">
              <a:cs typeface="Arial" pitchFamily="34" charset="0"/>
            </a:endParaRPr>
          </a:p>
          <a:p>
            <a:pPr marL="0" indent="0" algn="ctr">
              <a:buFont typeface="Arial" charset="0"/>
              <a:buNone/>
              <a:defRPr/>
            </a:pPr>
            <a:r>
              <a:rPr lang="en-US" sz="4700" dirty="0">
                <a:cs typeface="Arial" pitchFamily="34" charset="0"/>
              </a:rPr>
              <a:t>=</a:t>
            </a:r>
            <a:endParaRPr lang="en-US" sz="1500" dirty="0">
              <a:cs typeface="Arial" pitchFamily="34" charset="0"/>
            </a:endParaRPr>
          </a:p>
          <a:p>
            <a:pPr marL="0" indent="0" algn="ctr">
              <a:buFont typeface="Arial" charset="0"/>
              <a:buNone/>
              <a:defRPr/>
            </a:pPr>
            <a:r>
              <a:rPr lang="en-US" b="1" dirty="0" smtClean="0">
                <a:solidFill>
                  <a:srgbClr val="FF0000"/>
                </a:solidFill>
                <a:effectLst>
                  <a:outerShdw blurRad="38100" dist="38100" dir="2700000" algn="tl">
                    <a:srgbClr val="000000">
                      <a:alpha val="43137"/>
                    </a:srgbClr>
                  </a:outerShdw>
                </a:effectLst>
                <a:cs typeface="Arial" pitchFamily="34" charset="0"/>
              </a:rPr>
              <a:t>Duty</a:t>
            </a:r>
            <a:r>
              <a:rPr lang="en-US" i="1" dirty="0" smtClean="0">
                <a:cs typeface="Arial" pitchFamily="34" charset="0"/>
              </a:rPr>
              <a:t> </a:t>
            </a:r>
            <a:r>
              <a:rPr lang="en-US" dirty="0">
                <a:cs typeface="Arial" pitchFamily="34" charset="0"/>
              </a:rPr>
              <a:t>on the part of the school to take reasonable steps to protect students from the hazing activities. </a:t>
            </a:r>
          </a:p>
        </p:txBody>
      </p:sp>
    </p:spTree>
    <p:extLst>
      <p:ext uri="{BB962C8B-B14F-4D97-AF65-F5344CB8AC3E}">
        <p14:creationId xmlns:p14="http://schemas.microsoft.com/office/powerpoint/2010/main" val="2457938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79414" y="169933"/>
            <a:ext cx="6345068" cy="1574730"/>
          </a:xfrm>
        </p:spPr>
        <p:txBody>
          <a:bodyPr rtlCol="0">
            <a:normAutofit/>
          </a:bodyPr>
          <a:lstStyle/>
          <a:p>
            <a:pPr algn="ctr" defTabSz="914382" eaLnBrk="1" fontAlgn="auto" hangingPunct="1">
              <a:spcAft>
                <a:spcPts val="0"/>
              </a:spcAft>
              <a:defRPr/>
            </a:pPr>
            <a:r>
              <a:rPr lang="en-US" dirty="0" smtClean="0">
                <a:effectLst>
                  <a:outerShdw blurRad="38100" dist="38100" dir="2700000" algn="tl">
                    <a:srgbClr val="000000">
                      <a:alpha val="43137"/>
                    </a:srgbClr>
                  </a:outerShdw>
                </a:effectLst>
                <a:latin typeface="+mn-lt"/>
                <a:cs typeface="Arial" pitchFamily="34" charset="0"/>
              </a:rPr>
              <a:t>Do Students Report Bullying?</a:t>
            </a:r>
          </a:p>
        </p:txBody>
      </p:sp>
      <p:pic>
        <p:nvPicPr>
          <p:cNvPr id="59397" name="Picture 5" descr="http://www.blogcdn.com/www.thatsfit.com/media/2007/03/child-crying.jpg"/>
          <p:cNvPicPr>
            <a:picLocks noChangeAspect="1" noChangeArrowheads="1"/>
          </p:cNvPicPr>
          <p:nvPr/>
        </p:nvPicPr>
        <p:blipFill>
          <a:blip r:embed="rId3" cstate="print"/>
          <a:srcRect/>
          <a:stretch>
            <a:fillRect/>
          </a:stretch>
        </p:blipFill>
        <p:spPr bwMode="auto">
          <a:xfrm>
            <a:off x="1990641" y="1973883"/>
            <a:ext cx="3934505" cy="37377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05860637"/>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1260574"/>
            <a:ext cx="8229600" cy="4524375"/>
          </a:xfrm>
        </p:spPr>
        <p:txBody>
          <a:bodyPr rtlCol="0">
            <a:normAutofit/>
          </a:bodyPr>
          <a:lstStyle/>
          <a:p>
            <a:pPr marL="342893" indent="-342893" defTabSz="914382" eaLnBrk="1" fontAlgn="auto" hangingPunct="1">
              <a:lnSpc>
                <a:spcPct val="90000"/>
              </a:lnSpc>
              <a:spcAft>
                <a:spcPts val="0"/>
              </a:spcAft>
              <a:buSzPct val="100000"/>
              <a:buFont typeface="Arial" charset="0"/>
              <a:buNone/>
              <a:defRPr/>
            </a:pPr>
            <a:r>
              <a:rPr lang="en-US" sz="2800" dirty="0">
                <a:cs typeface="Arial" charset="0"/>
              </a:rPr>
              <a:t>	</a:t>
            </a:r>
          </a:p>
          <a:p>
            <a:pPr marL="342893" indent="-342893" defTabSz="914382" eaLnBrk="1" fontAlgn="auto" hangingPunct="1">
              <a:lnSpc>
                <a:spcPct val="90000"/>
              </a:lnSpc>
              <a:spcAft>
                <a:spcPts val="0"/>
              </a:spcAft>
              <a:buSzPct val="100000"/>
              <a:buFont typeface="Arial" charset="0"/>
              <a:buNone/>
              <a:defRPr/>
            </a:pPr>
            <a:r>
              <a:rPr lang="en-US" sz="2800" dirty="0">
                <a:cs typeface="Arial" charset="0"/>
              </a:rPr>
              <a:t> </a:t>
            </a:r>
            <a:r>
              <a:rPr lang="en-US" dirty="0" smtClean="0">
                <a:cs typeface="Arial" pitchFamily="34" charset="0"/>
              </a:rPr>
              <a:t>Why children do not report bullying:</a:t>
            </a:r>
          </a:p>
          <a:p>
            <a:pPr marL="742935" lvl="1" indent="-285744" defTabSz="914382" eaLnBrk="1" fontAlgn="auto" hangingPunct="1">
              <a:lnSpc>
                <a:spcPct val="90000"/>
              </a:lnSpc>
              <a:spcAft>
                <a:spcPts val="0"/>
              </a:spcAft>
              <a:buClr>
                <a:srgbClr val="FF0000"/>
              </a:buClr>
              <a:buSzPct val="100000"/>
              <a:buFont typeface="Wingdings" pitchFamily="2" charset="2"/>
              <a:buChar char="û"/>
              <a:defRPr/>
            </a:pPr>
            <a:r>
              <a:rPr lang="en-US" sz="3200" b="1" dirty="0">
                <a:solidFill>
                  <a:srgbClr val="FF0000"/>
                </a:solidFill>
                <a:effectLst>
                  <a:outerShdw blurRad="38100" dist="38100" dir="2700000" algn="tl">
                    <a:srgbClr val="000000">
                      <a:alpha val="43137"/>
                    </a:srgbClr>
                  </a:outerShdw>
                </a:effectLst>
                <a:cs typeface="Arial" pitchFamily="34" charset="0"/>
              </a:rPr>
              <a:t>85% </a:t>
            </a:r>
            <a:r>
              <a:rPr lang="en-US" sz="3200" b="1" dirty="0">
                <a:cs typeface="Arial" pitchFamily="34" charset="0"/>
              </a:rPr>
              <a:t>of victims felt that staff responded poorly or did not respond at all to reports of bullying.</a:t>
            </a:r>
          </a:p>
          <a:p>
            <a:pPr marL="742935" lvl="1" indent="-285744" defTabSz="914382" eaLnBrk="1" fontAlgn="auto" hangingPunct="1">
              <a:lnSpc>
                <a:spcPct val="90000"/>
              </a:lnSpc>
              <a:spcAft>
                <a:spcPts val="0"/>
              </a:spcAft>
              <a:buClr>
                <a:srgbClr val="FF0000"/>
              </a:buClr>
              <a:buSzPct val="100000"/>
              <a:buFont typeface="Wingdings" pitchFamily="2" charset="2"/>
              <a:buChar char="û"/>
              <a:defRPr/>
            </a:pPr>
            <a:r>
              <a:rPr lang="en-US" sz="3200" b="1" dirty="0">
                <a:solidFill>
                  <a:srgbClr val="FF0000"/>
                </a:solidFill>
                <a:effectLst>
                  <a:outerShdw blurRad="38100" dist="38100" dir="2700000" algn="tl">
                    <a:srgbClr val="000000">
                      <a:alpha val="43137"/>
                    </a:srgbClr>
                  </a:outerShdw>
                </a:effectLst>
                <a:cs typeface="Arial" pitchFamily="34" charset="0"/>
              </a:rPr>
              <a:t>6% </a:t>
            </a:r>
            <a:r>
              <a:rPr lang="en-US" sz="3200" b="1" dirty="0">
                <a:cs typeface="Arial" pitchFamily="34" charset="0"/>
              </a:rPr>
              <a:t>believed that staff responded very well.  </a:t>
            </a:r>
          </a:p>
          <a:p>
            <a:pPr marL="742935" lvl="1" indent="-285744" defTabSz="914382" eaLnBrk="1" fontAlgn="auto" hangingPunct="1">
              <a:lnSpc>
                <a:spcPct val="90000"/>
              </a:lnSpc>
              <a:spcAft>
                <a:spcPts val="0"/>
              </a:spcAft>
              <a:buClr>
                <a:srgbClr val="FF0000"/>
              </a:buClr>
              <a:buSzPct val="100000"/>
              <a:buFont typeface="Wingdings" pitchFamily="2" charset="2"/>
              <a:buChar char="û"/>
              <a:defRPr/>
            </a:pPr>
            <a:r>
              <a:rPr lang="en-US" sz="3200" b="1" dirty="0">
                <a:solidFill>
                  <a:srgbClr val="FF0000"/>
                </a:solidFill>
                <a:effectLst>
                  <a:outerShdw blurRad="38100" dist="38100" dir="2700000" algn="tl">
                    <a:srgbClr val="000000">
                      <a:alpha val="43137"/>
                    </a:srgbClr>
                  </a:outerShdw>
                </a:effectLst>
                <a:cs typeface="Arial" pitchFamily="34" charset="0"/>
              </a:rPr>
              <a:t>9% </a:t>
            </a:r>
            <a:r>
              <a:rPr lang="en-US" sz="3200" b="1" dirty="0">
                <a:cs typeface="Arial" pitchFamily="34" charset="0"/>
              </a:rPr>
              <a:t>were undecided. </a:t>
            </a:r>
            <a:endParaRPr lang="en-US" sz="3200" dirty="0">
              <a:cs typeface="Arial" pitchFamily="34" charset="0"/>
            </a:endParaRPr>
          </a:p>
          <a:p>
            <a:pPr marL="342893" indent="-342893" defTabSz="914382" eaLnBrk="1" fontAlgn="auto" hangingPunct="1">
              <a:spcAft>
                <a:spcPts val="0"/>
              </a:spcAft>
              <a:buFont typeface="Arial" charset="0"/>
              <a:buNone/>
              <a:defRPr/>
            </a:pPr>
            <a:endParaRPr lang="en-US" dirty="0" smtClean="0"/>
          </a:p>
        </p:txBody>
      </p:sp>
      <p:pic>
        <p:nvPicPr>
          <p:cNvPr id="60421" name="Picture 5" descr="http://www.betterparenting.com/wp/wp-content/uploads/2010/10/bullying.jpg"/>
          <p:cNvPicPr>
            <a:picLocks noChangeAspect="1" noChangeArrowheads="1"/>
          </p:cNvPicPr>
          <p:nvPr/>
        </p:nvPicPr>
        <p:blipFill>
          <a:blip r:embed="rId3"/>
          <a:srcRect/>
          <a:stretch>
            <a:fillRect/>
          </a:stretch>
        </p:blipFill>
        <p:spPr bwMode="auto">
          <a:xfrm>
            <a:off x="6613525" y="4450619"/>
            <a:ext cx="2530475" cy="1754188"/>
          </a:xfrm>
          <a:prstGeom prst="rect">
            <a:avLst/>
          </a:prstGeom>
          <a:ln>
            <a:noFill/>
          </a:ln>
          <a:effectLst>
            <a:outerShdw blurRad="292100" dist="139700" dir="2700000" algn="tl" rotWithShape="0">
              <a:srgbClr val="333333">
                <a:alpha val="65000"/>
              </a:srgbClr>
            </a:outerShdw>
          </a:effectLst>
        </p:spPr>
      </p:pic>
      <p:sp>
        <p:nvSpPr>
          <p:cNvPr id="64516" name="Title 1"/>
          <p:cNvSpPr>
            <a:spLocks noGrp="1"/>
          </p:cNvSpPr>
          <p:nvPr>
            <p:ph type="title"/>
          </p:nvPr>
        </p:nvSpPr>
        <p:spPr>
          <a:xfrm>
            <a:off x="2218132" y="89012"/>
            <a:ext cx="2483341" cy="1470967"/>
          </a:xfrm>
        </p:spPr>
        <p:txBody>
          <a:bodyPr rtlCol="0">
            <a:normAutofit/>
          </a:bodyPr>
          <a:lstStyle/>
          <a:p>
            <a:pPr defTabSz="914382" eaLnBrk="1" fontAlgn="auto" hangingPunct="1">
              <a:spcAft>
                <a:spcPts val="0"/>
              </a:spcAft>
              <a:defRPr/>
            </a:pPr>
            <a:r>
              <a:rPr lang="en-US" dirty="0">
                <a:effectLst>
                  <a:outerShdw blurRad="38100" dist="38100" dir="2700000" algn="tl">
                    <a:srgbClr val="000000">
                      <a:alpha val="43137"/>
                    </a:srgbClr>
                  </a:outerShdw>
                </a:effectLst>
                <a:latin typeface="+mn-lt"/>
                <a:cs typeface="Arial" pitchFamily="34" charset="0"/>
              </a:rPr>
              <a:t>Students</a:t>
            </a:r>
            <a:r>
              <a:rPr lang="en-US" sz="4000" dirty="0">
                <a:latin typeface="+mn-lt"/>
                <a:cs typeface="Arial" pitchFamily="34" charset="0"/>
              </a:rPr>
              <a:t> </a:t>
            </a:r>
          </a:p>
        </p:txBody>
      </p:sp>
    </p:spTree>
    <p:extLst>
      <p:ext uri="{BB962C8B-B14F-4D97-AF65-F5344CB8AC3E}">
        <p14:creationId xmlns:p14="http://schemas.microsoft.com/office/powerpoint/2010/main" val="39053203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left)">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75733" y="946768"/>
            <a:ext cx="5830859" cy="5007551"/>
          </a:xfrm>
        </p:spPr>
        <p:txBody>
          <a:bodyPr rtlCol="0">
            <a:normAutofit lnSpcReduction="10000"/>
          </a:bodyPr>
          <a:lstStyle/>
          <a:p>
            <a:pPr marL="342893" indent="-342893" defTabSz="914382" eaLnBrk="1" fontAlgn="auto" hangingPunct="1">
              <a:spcAft>
                <a:spcPts val="0"/>
              </a:spcAft>
              <a:buFont typeface="Arial" charset="0"/>
              <a:buNone/>
              <a:defRPr/>
            </a:pPr>
            <a:r>
              <a:rPr lang="en-US" sz="2800" dirty="0">
                <a:cs typeface="Arial" charset="0"/>
              </a:rPr>
              <a:t>	</a:t>
            </a:r>
          </a:p>
          <a:p>
            <a:pPr marL="342893" indent="-342893" defTabSz="914382" eaLnBrk="1" fontAlgn="auto" hangingPunct="1">
              <a:spcAft>
                <a:spcPts val="0"/>
              </a:spcAft>
              <a:buFont typeface="Arial" charset="0"/>
              <a:buChar char="•"/>
              <a:defRPr/>
            </a:pPr>
            <a:endParaRPr lang="en-US" sz="2800" dirty="0">
              <a:cs typeface="Arial" charset="0"/>
            </a:endParaRPr>
          </a:p>
          <a:p>
            <a:pPr marL="742935" lvl="1" indent="-285744" defTabSz="914382" eaLnBrk="1" fontAlgn="auto" hangingPunct="1">
              <a:spcAft>
                <a:spcPts val="0"/>
              </a:spcAft>
              <a:buClr>
                <a:srgbClr val="FF0000"/>
              </a:buClr>
              <a:buSzPct val="110000"/>
              <a:buFont typeface="Wingdings" pitchFamily="2" charset="2"/>
              <a:buChar char="û"/>
              <a:defRPr/>
            </a:pPr>
            <a:r>
              <a:rPr lang="en-US" sz="3200" b="1" dirty="0">
                <a:solidFill>
                  <a:srgbClr val="FF0000"/>
                </a:solidFill>
                <a:effectLst>
                  <a:outerShdw blurRad="38100" dist="38100" dir="2700000" algn="tl">
                    <a:srgbClr val="000000">
                      <a:alpha val="43137"/>
                    </a:srgbClr>
                  </a:outerShdw>
                </a:effectLst>
                <a:cs typeface="Arial" pitchFamily="34" charset="0"/>
              </a:rPr>
              <a:t>Only 35% </a:t>
            </a:r>
            <a:r>
              <a:rPr lang="en-US" sz="3200" b="1" dirty="0">
                <a:cs typeface="Arial" pitchFamily="34" charset="0"/>
              </a:rPr>
              <a:t>believed </a:t>
            </a:r>
            <a:r>
              <a:rPr lang="en-US" sz="3200" b="1" u="sng" dirty="0">
                <a:solidFill>
                  <a:srgbClr val="FF0000"/>
                </a:solidFill>
                <a:effectLst>
                  <a:outerShdw blurRad="38100" dist="38100" dir="2700000" algn="tl">
                    <a:srgbClr val="000000">
                      <a:alpha val="43137"/>
                    </a:srgbClr>
                  </a:outerShdw>
                </a:effectLst>
                <a:cs typeface="Arial" pitchFamily="34" charset="0"/>
              </a:rPr>
              <a:t>teachers</a:t>
            </a:r>
            <a:r>
              <a:rPr lang="en-US" sz="3200" b="1" dirty="0">
                <a:cs typeface="Arial" pitchFamily="34" charset="0"/>
              </a:rPr>
              <a:t> were interested in stopping bullying</a:t>
            </a:r>
            <a:r>
              <a:rPr lang="en-US" sz="3200" b="1" dirty="0" smtClean="0">
                <a:cs typeface="Arial" pitchFamily="34" charset="0"/>
              </a:rPr>
              <a:t>.</a:t>
            </a:r>
            <a:endParaRPr lang="en-US" sz="3200" b="1" dirty="0">
              <a:cs typeface="Arial" pitchFamily="34" charset="0"/>
            </a:endParaRPr>
          </a:p>
          <a:p>
            <a:pPr marL="742935" lvl="1" indent="-285744" defTabSz="914382" eaLnBrk="1" fontAlgn="auto" hangingPunct="1">
              <a:spcAft>
                <a:spcPts val="0"/>
              </a:spcAft>
              <a:buClr>
                <a:srgbClr val="FF0000"/>
              </a:buClr>
              <a:buSzPct val="110000"/>
              <a:buFont typeface="Wingdings" pitchFamily="2" charset="2"/>
              <a:buChar char="û"/>
              <a:defRPr/>
            </a:pPr>
            <a:r>
              <a:rPr lang="en-US" sz="3200" b="1" dirty="0">
                <a:solidFill>
                  <a:srgbClr val="FF0000"/>
                </a:solidFill>
                <a:effectLst>
                  <a:outerShdw blurRad="38100" dist="38100" dir="2700000" algn="tl">
                    <a:srgbClr val="000000">
                      <a:alpha val="43137"/>
                    </a:srgbClr>
                  </a:outerShdw>
                </a:effectLst>
                <a:cs typeface="Arial" pitchFamily="34" charset="0"/>
              </a:rPr>
              <a:t>Only 25% </a:t>
            </a:r>
            <a:r>
              <a:rPr lang="en-US" sz="3200" b="1" dirty="0">
                <a:cs typeface="Arial" pitchFamily="34" charset="0"/>
              </a:rPr>
              <a:t>believed </a:t>
            </a:r>
            <a:r>
              <a:rPr lang="en-US" sz="3200" b="1" u="sng" dirty="0">
                <a:solidFill>
                  <a:srgbClr val="FF0000"/>
                </a:solidFill>
                <a:effectLst>
                  <a:outerShdw blurRad="38100" dist="38100" dir="2700000" algn="tl">
                    <a:srgbClr val="000000">
                      <a:alpha val="43137"/>
                    </a:srgbClr>
                  </a:outerShdw>
                </a:effectLst>
                <a:cs typeface="Arial" pitchFamily="34" charset="0"/>
              </a:rPr>
              <a:t>administrators</a:t>
            </a:r>
            <a:r>
              <a:rPr lang="en-US" sz="3200" b="1" dirty="0">
                <a:cs typeface="Arial" pitchFamily="34" charset="0"/>
              </a:rPr>
              <a:t> were interested in stopping bullying.</a:t>
            </a:r>
          </a:p>
          <a:p>
            <a:pPr marL="742935" lvl="1" indent="-285744" defTabSz="914382" eaLnBrk="1" fontAlgn="auto" hangingPunct="1">
              <a:spcAft>
                <a:spcPts val="0"/>
              </a:spcAft>
              <a:buClr>
                <a:srgbClr val="FF0000"/>
              </a:buClr>
              <a:buSzPct val="110000"/>
              <a:buFont typeface="Wingdings" pitchFamily="2" charset="2"/>
              <a:buChar char="û"/>
              <a:defRPr/>
            </a:pPr>
            <a:r>
              <a:rPr lang="en-US" sz="3200" b="1" dirty="0">
                <a:solidFill>
                  <a:srgbClr val="FF0000"/>
                </a:solidFill>
                <a:effectLst>
                  <a:outerShdw blurRad="38100" dist="38100" dir="2700000" algn="tl">
                    <a:srgbClr val="000000">
                      <a:alpha val="43137"/>
                    </a:srgbClr>
                  </a:outerShdw>
                </a:effectLst>
                <a:cs typeface="Arial" pitchFamily="34" charset="0"/>
              </a:rPr>
              <a:t>Only 20% </a:t>
            </a:r>
            <a:r>
              <a:rPr lang="en-US" sz="3200" b="1" dirty="0">
                <a:cs typeface="Arial" pitchFamily="34" charset="0"/>
              </a:rPr>
              <a:t>believed </a:t>
            </a:r>
            <a:r>
              <a:rPr lang="en-US" sz="3200" b="1" u="sng" dirty="0">
                <a:solidFill>
                  <a:srgbClr val="FF0000"/>
                </a:solidFill>
                <a:effectLst>
                  <a:outerShdw blurRad="38100" dist="38100" dir="2700000" algn="tl">
                    <a:srgbClr val="000000">
                      <a:alpha val="43137"/>
                    </a:srgbClr>
                  </a:outerShdw>
                </a:effectLst>
                <a:cs typeface="Arial" pitchFamily="34" charset="0"/>
              </a:rPr>
              <a:t>others</a:t>
            </a:r>
            <a:r>
              <a:rPr lang="en-US" sz="3200" b="1" dirty="0">
                <a:solidFill>
                  <a:srgbClr val="FF0000"/>
                </a:solidFill>
                <a:effectLst>
                  <a:outerShdw blurRad="38100" dist="38100" dir="2700000" algn="tl">
                    <a:srgbClr val="000000">
                      <a:alpha val="43137"/>
                    </a:srgbClr>
                  </a:outerShdw>
                </a:effectLst>
                <a:cs typeface="Arial" pitchFamily="34" charset="0"/>
              </a:rPr>
              <a:t> </a:t>
            </a:r>
            <a:r>
              <a:rPr lang="en-US" sz="3200" b="1" dirty="0">
                <a:cs typeface="Arial" pitchFamily="34" charset="0"/>
              </a:rPr>
              <a:t>were interested in stopping bullying. </a:t>
            </a:r>
          </a:p>
          <a:p>
            <a:pPr marL="342893" indent="-342893" defTabSz="914382" eaLnBrk="1" fontAlgn="auto" hangingPunct="1">
              <a:spcAft>
                <a:spcPts val="0"/>
              </a:spcAft>
              <a:buFont typeface="Arial" charset="0"/>
              <a:buChar char="•"/>
              <a:defRPr/>
            </a:pPr>
            <a:endParaRPr lang="en-US" dirty="0" smtClean="0"/>
          </a:p>
        </p:txBody>
      </p:sp>
      <p:sp>
        <p:nvSpPr>
          <p:cNvPr id="65539" name="Title 1"/>
          <p:cNvSpPr>
            <a:spLocks noGrp="1"/>
          </p:cNvSpPr>
          <p:nvPr>
            <p:ph type="title"/>
          </p:nvPr>
        </p:nvSpPr>
        <p:spPr>
          <a:xfrm>
            <a:off x="1975370" y="129472"/>
            <a:ext cx="2183936" cy="962954"/>
          </a:xfrm>
        </p:spPr>
        <p:txBody>
          <a:bodyPr rtlCol="0">
            <a:normAutofit/>
          </a:bodyPr>
          <a:lstStyle/>
          <a:p>
            <a:pPr defTabSz="914382" eaLnBrk="1" fontAlgn="auto" hangingPunct="1">
              <a:spcAft>
                <a:spcPts val="0"/>
              </a:spcAft>
              <a:defRPr/>
            </a:pPr>
            <a:r>
              <a:rPr lang="en-US" sz="4000" dirty="0">
                <a:effectLst>
                  <a:outerShdw blurRad="38100" dist="38100" dir="2700000" algn="tl">
                    <a:srgbClr val="000000">
                      <a:alpha val="43137"/>
                    </a:srgbClr>
                  </a:outerShdw>
                </a:effectLst>
                <a:latin typeface="+mn-lt"/>
                <a:cs typeface="Arial" pitchFamily="34" charset="0"/>
              </a:rPr>
              <a:t>Students</a:t>
            </a:r>
            <a:r>
              <a:rPr lang="en-US" sz="4000" dirty="0">
                <a:effectLst>
                  <a:outerShdw blurRad="38100" dist="38100" dir="2700000" algn="tl">
                    <a:srgbClr val="000000">
                      <a:alpha val="43137"/>
                    </a:srgbClr>
                  </a:outerShdw>
                </a:effectLst>
                <a:latin typeface="Arial" pitchFamily="34" charset="0"/>
                <a:cs typeface="Arial" pitchFamily="34" charset="0"/>
              </a:rPr>
              <a:t> </a:t>
            </a:r>
          </a:p>
        </p:txBody>
      </p:sp>
      <p:pic>
        <p:nvPicPr>
          <p:cNvPr id="116738" name="Picture 2" descr="http://www.cmsdnet.net/News/CMSD%20in%20the%20News/~/media/Images/News/bullying.ashx?w=490&amp;h=512&amp;as=1"/>
          <p:cNvPicPr>
            <a:picLocks noChangeAspect="1" noChangeArrowheads="1"/>
          </p:cNvPicPr>
          <p:nvPr/>
        </p:nvPicPr>
        <p:blipFill>
          <a:blip r:embed="rId3"/>
          <a:srcRect/>
          <a:stretch>
            <a:fillRect/>
          </a:stretch>
        </p:blipFill>
        <p:spPr bwMode="auto">
          <a:xfrm>
            <a:off x="6520083" y="2172725"/>
            <a:ext cx="2623917" cy="273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341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8914">
                                            <p:txEl>
                                              <p:pRg st="2" end="2"/>
                                            </p:txEl>
                                          </p:spTgt>
                                        </p:tgtEl>
                                        <p:attrNameLst>
                                          <p:attrName>style.visibility</p:attrName>
                                        </p:attrNameLst>
                                      </p:cBhvr>
                                      <p:to>
                                        <p:strVal val="visible"/>
                                      </p:to>
                                    </p:set>
                                    <p:animEffect transition="in" filter="wipe(left)">
                                      <p:cBhvr>
                                        <p:cTn id="7" dur="2000"/>
                                        <p:tgtEl>
                                          <p:spTgt spid="38914">
                                            <p:txEl>
                                              <p:pRg st="2" end="2"/>
                                            </p:txEl>
                                          </p:spTgt>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38914">
                                            <p:txEl>
                                              <p:pRg st="3" end="3"/>
                                            </p:txEl>
                                          </p:spTgt>
                                        </p:tgtEl>
                                        <p:attrNameLst>
                                          <p:attrName>style.visibility</p:attrName>
                                        </p:attrNameLst>
                                      </p:cBhvr>
                                      <p:to>
                                        <p:strVal val="visible"/>
                                      </p:to>
                                    </p:set>
                                    <p:animEffect transition="in" filter="wipe(left)">
                                      <p:cBhvr>
                                        <p:cTn id="11" dur="1000"/>
                                        <p:tgtEl>
                                          <p:spTgt spid="38914">
                                            <p:txEl>
                                              <p:pRg st="3" end="3"/>
                                            </p:txEl>
                                          </p:spTgt>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animEffect transition="in" filter="wipe(left)">
                                      <p:cBhvr>
                                        <p:cTn id="15" dur="1000"/>
                                        <p:tgtEl>
                                          <p:spTgt spid="389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a:spLocks noGrp="1" noChangeArrowheads="1"/>
          </p:cNvSpPr>
          <p:nvPr>
            <p:ph type="ctrTitle"/>
          </p:nvPr>
        </p:nvSpPr>
        <p:spPr>
          <a:xfrm>
            <a:off x="381000" y="1509713"/>
            <a:ext cx="8305800" cy="4524375"/>
          </a:xfrm>
        </p:spPr>
        <p:txBody>
          <a:bodyPr>
            <a:spAutoFit/>
          </a:bodyPr>
          <a:lstStyle/>
          <a:p>
            <a:pPr eaLnBrk="1" hangingPunct="1">
              <a:defRPr/>
            </a:pPr>
            <a:r>
              <a:rPr lang="en-US" sz="4800" dirty="0" smtClean="0">
                <a:effectLst>
                  <a:outerShdw blurRad="38100" dist="38100" dir="2700000" algn="tl">
                    <a:srgbClr val="000000">
                      <a:alpha val="43137"/>
                    </a:srgbClr>
                  </a:outerShdw>
                </a:effectLst>
                <a:latin typeface="+mn-lt"/>
              </a:rPr>
              <a:t>Why should we </a:t>
            </a:r>
            <a:r>
              <a:rPr lang="en-US" sz="4800" dirty="0" smtClean="0">
                <a:solidFill>
                  <a:srgbClr val="FF0000"/>
                </a:solidFill>
                <a:effectLst>
                  <a:outerShdw blurRad="38100" dist="38100" dir="2700000" algn="tl">
                    <a:srgbClr val="000000">
                      <a:alpha val="43137"/>
                    </a:srgbClr>
                  </a:outerShdw>
                </a:effectLst>
                <a:latin typeface="+mn-lt"/>
              </a:rPr>
              <a:t>care</a:t>
            </a:r>
            <a:r>
              <a:rPr lang="en-US" sz="4800" dirty="0" smtClean="0">
                <a:effectLst>
                  <a:outerShdw blurRad="38100" dist="38100" dir="2700000" algn="tl">
                    <a:srgbClr val="000000">
                      <a:alpha val="43137"/>
                    </a:srgbClr>
                  </a:outerShdw>
                </a:effectLst>
                <a:latin typeface="+mn-lt"/>
              </a:rPr>
              <a:t> about bullying? </a:t>
            </a:r>
            <a:br>
              <a:rPr lang="en-US" sz="4800" dirty="0" smtClean="0">
                <a:effectLst>
                  <a:outerShdw blurRad="38100" dist="38100" dir="2700000" algn="tl">
                    <a:srgbClr val="000000">
                      <a:alpha val="43137"/>
                    </a:srgbClr>
                  </a:outerShdw>
                </a:effectLst>
                <a:latin typeface="+mn-lt"/>
              </a:rPr>
            </a:br>
            <a:r>
              <a:rPr lang="en-US" sz="4800" u="sng" dirty="0" smtClean="0">
                <a:effectLst>
                  <a:outerShdw blurRad="38100" dist="38100" dir="2700000" algn="tl">
                    <a:srgbClr val="000000">
                      <a:alpha val="43137"/>
                    </a:srgbClr>
                  </a:outerShdw>
                </a:effectLst>
                <a:latin typeface="+mn-lt"/>
              </a:rPr>
              <a:t/>
            </a:r>
            <a:br>
              <a:rPr lang="en-US" sz="4800" u="sng" dirty="0" smtClean="0">
                <a:effectLst>
                  <a:outerShdw blurRad="38100" dist="38100" dir="2700000" algn="tl">
                    <a:srgbClr val="000000">
                      <a:alpha val="43137"/>
                    </a:srgbClr>
                  </a:outerShdw>
                </a:effectLst>
                <a:latin typeface="+mn-lt"/>
              </a:rPr>
            </a:br>
            <a:r>
              <a:rPr lang="en-US" sz="4800" dirty="0" smtClean="0">
                <a:latin typeface="Arial Narrow" pitchFamily="34" charset="0"/>
              </a:rPr>
              <a:t/>
            </a:r>
            <a:br>
              <a:rPr lang="en-US" sz="4800" dirty="0" smtClean="0">
                <a:latin typeface="Arial Narrow" pitchFamily="34" charset="0"/>
              </a:rPr>
            </a:br>
            <a:r>
              <a:rPr lang="en-US" sz="4800" dirty="0" smtClean="0">
                <a:latin typeface="Arial Narrow" pitchFamily="34" charset="0"/>
              </a:rPr>
              <a:t/>
            </a:r>
            <a:br>
              <a:rPr lang="en-US" sz="4800" dirty="0" smtClean="0">
                <a:latin typeface="Arial Narrow" pitchFamily="34" charset="0"/>
              </a:rPr>
            </a:br>
            <a:endParaRPr lang="en-US" sz="4800" dirty="0" smtClean="0">
              <a:latin typeface="Arial Narrow" pitchFamily="34" charset="0"/>
            </a:endParaRPr>
          </a:p>
        </p:txBody>
      </p:sp>
    </p:spTree>
    <p:extLst>
      <p:ext uri="{BB962C8B-B14F-4D97-AF65-F5344CB8AC3E}">
        <p14:creationId xmlns:p14="http://schemas.microsoft.com/office/powerpoint/2010/main" val="3728394809"/>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381674" y="1504445"/>
            <a:ext cx="7467600" cy="3170238"/>
          </a:xfrm>
          <a:prstGeom prst="rect">
            <a:avLst/>
          </a:prstGeom>
          <a:solidFill>
            <a:schemeClr val="bg1"/>
          </a:solidFill>
          <a:ln w="9525">
            <a:noFill/>
            <a:miter lim="800000"/>
            <a:headEnd/>
            <a:tailEnd/>
          </a:ln>
        </p:spPr>
        <p:txBody>
          <a:bodyPr>
            <a:spAutoFit/>
          </a:bodyPr>
          <a:lstStyle/>
          <a:p>
            <a:pPr algn="ctr">
              <a:defRPr/>
            </a:pPr>
            <a:r>
              <a:rPr lang="en-US" sz="3600" b="1" dirty="0">
                <a:effectLst>
                  <a:outerShdw blurRad="38100" dist="38100" dir="2700000" algn="tl">
                    <a:srgbClr val="000000">
                      <a:alpha val="43137"/>
                    </a:srgbClr>
                  </a:outerShdw>
                </a:effectLst>
              </a:rPr>
              <a:t>For many students, bullying starts on the school bus.</a:t>
            </a:r>
          </a:p>
          <a:p>
            <a:pPr algn="ctr">
              <a:defRPr/>
            </a:pPr>
            <a:endParaRPr lang="en-US" sz="3600" dirty="0"/>
          </a:p>
          <a:p>
            <a:pPr algn="ctr">
              <a:defRPr/>
            </a:pPr>
            <a:endParaRPr lang="en-US" sz="3600" dirty="0"/>
          </a:p>
          <a:p>
            <a:pPr>
              <a:defRPr/>
            </a:pPr>
            <a:endParaRPr lang="en-US" sz="2800" dirty="0"/>
          </a:p>
          <a:p>
            <a:pPr>
              <a:defRPr/>
            </a:pPr>
            <a:endParaRPr lang="en-US" sz="2800" dirty="0"/>
          </a:p>
        </p:txBody>
      </p:sp>
      <p:pic>
        <p:nvPicPr>
          <p:cNvPr id="13315" name="Picture 4" descr="http://i.ytimg.com/vi/Yjr44CgJy7c/0.jpg"/>
          <p:cNvPicPr>
            <a:picLocks noChangeAspect="1" noChangeArrowheads="1"/>
          </p:cNvPicPr>
          <p:nvPr/>
        </p:nvPicPr>
        <p:blipFill>
          <a:blip r:embed="rId3"/>
          <a:srcRect/>
          <a:stretch>
            <a:fillRect/>
          </a:stretch>
        </p:blipFill>
        <p:spPr bwMode="auto">
          <a:xfrm>
            <a:off x="1784632" y="2616844"/>
            <a:ext cx="4834654" cy="3625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494986"/>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547688"/>
            <a:ext cx="7772400" cy="1143000"/>
          </a:xfrm>
          <a:prstGeom prst="rect">
            <a:avLst/>
          </a:prstGeom>
        </p:spPr>
        <p:txBody>
          <a:bodyPr/>
          <a:lstStyle/>
          <a:p>
            <a:pPr algn="ctr">
              <a:defRPr/>
            </a:pPr>
            <a:endParaRPr lang="en-US" sz="3600" b="1" dirty="0">
              <a:latin typeface="+mj-lt"/>
              <a:ea typeface="+mj-ea"/>
              <a:cs typeface="+mj-cs"/>
            </a:endParaRPr>
          </a:p>
        </p:txBody>
      </p:sp>
      <p:sp>
        <p:nvSpPr>
          <p:cNvPr id="6" name="Rectangle 3"/>
          <p:cNvSpPr txBox="1">
            <a:spLocks noChangeArrowheads="1"/>
          </p:cNvSpPr>
          <p:nvPr/>
        </p:nvSpPr>
        <p:spPr>
          <a:xfrm>
            <a:off x="1143000" y="2133600"/>
            <a:ext cx="7543800" cy="3962400"/>
          </a:xfrm>
          <a:prstGeom prst="rect">
            <a:avLst/>
          </a:prstGeom>
        </p:spPr>
        <p:txBody>
          <a:bodyPr/>
          <a:lstStyle/>
          <a:p>
            <a:pPr marL="342900" indent="-342900">
              <a:lnSpc>
                <a:spcPct val="80000"/>
              </a:lnSpc>
              <a:spcBef>
                <a:spcPct val="20000"/>
              </a:spcBef>
              <a:buFont typeface="Arial" charset="0"/>
              <a:buChar char="•"/>
              <a:defRPr/>
            </a:pPr>
            <a:endParaRPr lang="en-US" sz="2800" dirty="0">
              <a:latin typeface="+mn-lt"/>
            </a:endParaRPr>
          </a:p>
        </p:txBody>
      </p:sp>
      <p:sp>
        <p:nvSpPr>
          <p:cNvPr id="7" name="Rectangle 3"/>
          <p:cNvSpPr txBox="1">
            <a:spLocks noChangeArrowheads="1"/>
          </p:cNvSpPr>
          <p:nvPr/>
        </p:nvSpPr>
        <p:spPr>
          <a:xfrm>
            <a:off x="762000" y="1676400"/>
            <a:ext cx="7772400" cy="4267200"/>
          </a:xfrm>
          <a:prstGeom prst="rect">
            <a:avLst/>
          </a:prstGeom>
        </p:spPr>
        <p:txBody>
          <a:bodyPr/>
          <a:lstStyle/>
          <a:p>
            <a:pPr marL="342900" indent="-342900">
              <a:lnSpc>
                <a:spcPct val="90000"/>
              </a:lnSpc>
              <a:spcBef>
                <a:spcPct val="20000"/>
              </a:spcBef>
              <a:defRPr/>
            </a:pPr>
            <a:endParaRPr lang="en-US" sz="3200" dirty="0">
              <a:latin typeface="+mn-lt"/>
            </a:endParaRPr>
          </a:p>
        </p:txBody>
      </p:sp>
      <p:sp>
        <p:nvSpPr>
          <p:cNvPr id="14341" name="TextBox 13"/>
          <p:cNvSpPr txBox="1">
            <a:spLocks noChangeArrowheads="1"/>
          </p:cNvSpPr>
          <p:nvPr/>
        </p:nvSpPr>
        <p:spPr bwMode="auto">
          <a:xfrm>
            <a:off x="467989" y="1522251"/>
            <a:ext cx="8066411" cy="4093428"/>
          </a:xfrm>
          <a:prstGeom prst="rect">
            <a:avLst/>
          </a:prstGeom>
          <a:noFill/>
          <a:ln w="9525">
            <a:noFill/>
            <a:miter lim="800000"/>
            <a:headEnd/>
            <a:tailEnd/>
          </a:ln>
        </p:spPr>
        <p:txBody>
          <a:bodyPr wrap="square">
            <a:spAutoFit/>
          </a:bodyPr>
          <a:lstStyle/>
          <a:p>
            <a:pPr>
              <a:defRPr/>
            </a:pPr>
            <a:r>
              <a:rPr lang="en-US" sz="2800" i="1" dirty="0">
                <a:cs typeface="Arial" pitchFamily="34" charset="0"/>
              </a:rPr>
              <a:t>"When kids get on the bus early in the morning and are immediately humiliated and degraded, that has a particularly destructive resonance, </a:t>
            </a:r>
            <a:r>
              <a:rPr lang="en-US" sz="2800" b="1" i="1" u="sng" dirty="0">
                <a:solidFill>
                  <a:srgbClr val="FF0000"/>
                </a:solidFill>
                <a:effectLst>
                  <a:outerShdw blurRad="38100" dist="38100" dir="2700000" algn="tl">
                    <a:srgbClr val="000000">
                      <a:alpha val="43137"/>
                    </a:srgbClr>
                  </a:outerShdw>
                </a:effectLst>
                <a:cs typeface="Arial" pitchFamily="34" charset="0"/>
              </a:rPr>
              <a:t>especially if it's day in and day out</a:t>
            </a:r>
            <a:r>
              <a:rPr lang="en-US" sz="2800" i="1" dirty="0">
                <a:cs typeface="Arial" pitchFamily="34" charset="0"/>
              </a:rPr>
              <a:t>.”</a:t>
            </a:r>
          </a:p>
          <a:p>
            <a:pPr>
              <a:defRPr/>
            </a:pPr>
            <a:endParaRPr lang="en-US" sz="2800" i="1" dirty="0">
              <a:cs typeface="Arial" pitchFamily="34" charset="0"/>
            </a:endParaRPr>
          </a:p>
          <a:p>
            <a:pPr>
              <a:defRPr/>
            </a:pPr>
            <a:r>
              <a:rPr lang="en-US" sz="2800" i="1" dirty="0">
                <a:cs typeface="Arial" pitchFamily="34" charset="0"/>
              </a:rPr>
              <a:t>"It's difficult to reset the climate at school to (be) welcoming for a student who has just spent 45 minutes </a:t>
            </a:r>
            <a:r>
              <a:rPr lang="en-US" sz="2800" b="1" i="1" u="sng" dirty="0">
                <a:solidFill>
                  <a:srgbClr val="FF0000"/>
                </a:solidFill>
                <a:effectLst>
                  <a:outerShdw blurRad="38100" dist="38100" dir="2700000" algn="tl">
                    <a:srgbClr val="000000">
                      <a:alpha val="43137"/>
                    </a:srgbClr>
                  </a:outerShdw>
                </a:effectLst>
                <a:cs typeface="Arial" pitchFamily="34" charset="0"/>
              </a:rPr>
              <a:t>being bullied on a school bus</a:t>
            </a:r>
            <a:r>
              <a:rPr lang="en-US" sz="2800" b="1" i="1" dirty="0">
                <a:cs typeface="Arial" pitchFamily="34" charset="0"/>
              </a:rPr>
              <a:t>.</a:t>
            </a:r>
            <a:r>
              <a:rPr lang="en-US" sz="2800" i="1" dirty="0">
                <a:cs typeface="Arial" pitchFamily="34" charset="0"/>
              </a:rPr>
              <a:t>" </a:t>
            </a:r>
          </a:p>
          <a:p>
            <a:pPr>
              <a:defRPr/>
            </a:pPr>
            <a:endParaRPr lang="en-US" dirty="0"/>
          </a:p>
          <a:p>
            <a:pPr>
              <a:defRPr/>
            </a:pPr>
            <a:endParaRPr lang="en-US" dirty="0"/>
          </a:p>
        </p:txBody>
      </p:sp>
      <p:sp>
        <p:nvSpPr>
          <p:cNvPr id="15366" name="TextBox 9"/>
          <p:cNvSpPr txBox="1">
            <a:spLocks noChangeArrowheads="1"/>
          </p:cNvSpPr>
          <p:nvPr/>
        </p:nvSpPr>
        <p:spPr bwMode="auto">
          <a:xfrm>
            <a:off x="2406706" y="390328"/>
            <a:ext cx="3279971" cy="584775"/>
          </a:xfrm>
          <a:prstGeom prst="rect">
            <a:avLst/>
          </a:prstGeom>
          <a:noFill/>
          <a:ln w="9525">
            <a:noFill/>
            <a:miter lim="800000"/>
            <a:headEnd/>
            <a:tailEnd/>
          </a:ln>
        </p:spPr>
        <p:txBody>
          <a:bodyPr wrap="square">
            <a:spAutoFit/>
          </a:bodyPr>
          <a:lstStyle/>
          <a:p>
            <a:pPr>
              <a:defRPr/>
            </a:pPr>
            <a:r>
              <a:rPr lang="en-US" sz="3200" b="1" dirty="0">
                <a:cs typeface="Arial" pitchFamily="34" charset="0"/>
              </a:rPr>
              <a:t>        </a:t>
            </a:r>
            <a:r>
              <a:rPr lang="en-US" sz="3200" b="1" dirty="0">
                <a:effectLst>
                  <a:outerShdw blurRad="38100" dist="38100" dir="2700000" algn="tl">
                    <a:srgbClr val="000000">
                      <a:alpha val="43137"/>
                    </a:srgbClr>
                  </a:outerShdw>
                </a:effectLst>
                <a:cs typeface="Arial" pitchFamily="34" charset="0"/>
              </a:rPr>
              <a:t>Bus Bullying</a:t>
            </a:r>
          </a:p>
        </p:txBody>
      </p:sp>
      <p:sp>
        <p:nvSpPr>
          <p:cNvPr id="41991" name="Rectangle 7"/>
          <p:cNvSpPr>
            <a:spLocks noChangeArrowheads="1"/>
          </p:cNvSpPr>
          <p:nvPr/>
        </p:nvSpPr>
        <p:spPr bwMode="auto">
          <a:xfrm>
            <a:off x="2062794" y="5257139"/>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cs typeface="Arial" panose="020B0604020202020204" pitchFamily="34" charset="0"/>
              </a:rPr>
              <a:t>-Stephen Wessler </a:t>
            </a:r>
          </a:p>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Center for the Prevention of Violence </a:t>
            </a:r>
          </a:p>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University of Maine</a:t>
            </a:r>
            <a:endParaRPr lang="en-US" alt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601784"/>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547688"/>
            <a:ext cx="7772400" cy="1143000"/>
          </a:xfrm>
          <a:prstGeom prst="rect">
            <a:avLst/>
          </a:prstGeom>
        </p:spPr>
        <p:txBody>
          <a:bodyPr/>
          <a:lstStyle/>
          <a:p>
            <a:pPr algn="ctr">
              <a:defRPr/>
            </a:pPr>
            <a:endParaRPr lang="en-US" sz="3600" b="1" dirty="0">
              <a:latin typeface="+mj-lt"/>
              <a:ea typeface="+mj-ea"/>
              <a:cs typeface="+mj-cs"/>
            </a:endParaRPr>
          </a:p>
        </p:txBody>
      </p:sp>
      <p:sp>
        <p:nvSpPr>
          <p:cNvPr id="6" name="Rectangle 3"/>
          <p:cNvSpPr txBox="1">
            <a:spLocks noChangeArrowheads="1"/>
          </p:cNvSpPr>
          <p:nvPr/>
        </p:nvSpPr>
        <p:spPr>
          <a:xfrm>
            <a:off x="1143000" y="2133600"/>
            <a:ext cx="7543800" cy="3962400"/>
          </a:xfrm>
          <a:prstGeom prst="rect">
            <a:avLst/>
          </a:prstGeom>
        </p:spPr>
        <p:txBody>
          <a:bodyPr/>
          <a:lstStyle/>
          <a:p>
            <a:pPr marL="342900" indent="-342900">
              <a:lnSpc>
                <a:spcPct val="80000"/>
              </a:lnSpc>
              <a:spcBef>
                <a:spcPct val="20000"/>
              </a:spcBef>
              <a:buFont typeface="Arial" charset="0"/>
              <a:buChar char="•"/>
              <a:defRPr/>
            </a:pPr>
            <a:endParaRPr lang="en-US" sz="2800" dirty="0">
              <a:latin typeface="+mn-lt"/>
            </a:endParaRPr>
          </a:p>
        </p:txBody>
      </p:sp>
      <p:sp>
        <p:nvSpPr>
          <p:cNvPr id="7" name="Rectangle 3"/>
          <p:cNvSpPr txBox="1">
            <a:spLocks noChangeArrowheads="1"/>
          </p:cNvSpPr>
          <p:nvPr/>
        </p:nvSpPr>
        <p:spPr>
          <a:xfrm>
            <a:off x="762000" y="1676400"/>
            <a:ext cx="7772400" cy="4267200"/>
          </a:xfrm>
          <a:prstGeom prst="rect">
            <a:avLst/>
          </a:prstGeom>
        </p:spPr>
        <p:txBody>
          <a:bodyPr/>
          <a:lstStyle/>
          <a:p>
            <a:pPr marL="342900" indent="-342900">
              <a:lnSpc>
                <a:spcPct val="90000"/>
              </a:lnSpc>
              <a:spcBef>
                <a:spcPct val="20000"/>
              </a:spcBef>
              <a:defRPr/>
            </a:pPr>
            <a:endParaRPr lang="en-US" sz="3200" dirty="0">
              <a:latin typeface="+mn-lt"/>
            </a:endParaRPr>
          </a:p>
        </p:txBody>
      </p:sp>
      <p:sp>
        <p:nvSpPr>
          <p:cNvPr id="15365" name="TextBox 13"/>
          <p:cNvSpPr txBox="1">
            <a:spLocks noChangeArrowheads="1"/>
          </p:cNvSpPr>
          <p:nvPr/>
        </p:nvSpPr>
        <p:spPr bwMode="auto">
          <a:xfrm>
            <a:off x="609600" y="1767436"/>
            <a:ext cx="7620000" cy="5508625"/>
          </a:xfrm>
          <a:prstGeom prst="rect">
            <a:avLst/>
          </a:prstGeom>
          <a:noFill/>
          <a:ln w="9525">
            <a:noFill/>
            <a:miter lim="800000"/>
            <a:headEnd/>
            <a:tailEnd/>
          </a:ln>
        </p:spPr>
        <p:txBody>
          <a:bodyPr>
            <a:spAutoFit/>
          </a:bodyPr>
          <a:lstStyle/>
          <a:p>
            <a:pPr>
              <a:defRPr/>
            </a:pPr>
            <a:r>
              <a:rPr lang="en-US" sz="2800" i="1" dirty="0">
                <a:cs typeface="Arial" pitchFamily="34" charset="0"/>
              </a:rPr>
              <a:t>“…and then when the student is picked on at school </a:t>
            </a:r>
            <a:r>
              <a:rPr lang="en-US" sz="2800" b="1" i="1" dirty="0">
                <a:solidFill>
                  <a:srgbClr val="FF0000"/>
                </a:solidFill>
                <a:effectLst>
                  <a:outerShdw blurRad="38100" dist="38100" dir="2700000" algn="tl">
                    <a:srgbClr val="000000">
                      <a:alpha val="43137"/>
                    </a:srgbClr>
                  </a:outerShdw>
                </a:effectLst>
                <a:cs typeface="Arial" pitchFamily="34" charset="0"/>
              </a:rPr>
              <a:t>the overall impact can be devastating</a:t>
            </a:r>
            <a:r>
              <a:rPr lang="en-US" sz="2800" b="1" i="1" dirty="0">
                <a:cs typeface="Arial" pitchFamily="34" charset="0"/>
              </a:rPr>
              <a:t>. </a:t>
            </a:r>
          </a:p>
          <a:p>
            <a:pPr>
              <a:defRPr/>
            </a:pPr>
            <a:endParaRPr lang="en-US" sz="2800" i="1" dirty="0">
              <a:cs typeface="Arial" pitchFamily="34" charset="0"/>
            </a:endParaRPr>
          </a:p>
          <a:p>
            <a:pPr>
              <a:defRPr/>
            </a:pPr>
            <a:r>
              <a:rPr lang="en-US" sz="2800" i="1" dirty="0">
                <a:cs typeface="Arial" pitchFamily="34" charset="0"/>
              </a:rPr>
              <a:t>School staff must realize that bullying is one of the </a:t>
            </a:r>
            <a:r>
              <a:rPr lang="en-US" sz="2800" b="1" i="1" dirty="0">
                <a:solidFill>
                  <a:srgbClr val="FF0000"/>
                </a:solidFill>
                <a:effectLst>
                  <a:outerShdw blurRad="38100" dist="38100" dir="2700000" algn="tl">
                    <a:srgbClr val="000000">
                      <a:alpha val="43137"/>
                    </a:srgbClr>
                  </a:outerShdw>
                </a:effectLst>
                <a:cs typeface="Arial" pitchFamily="34" charset="0"/>
              </a:rPr>
              <a:t>most fearful things children face today </a:t>
            </a:r>
            <a:r>
              <a:rPr lang="en-US" sz="2800" i="1" dirty="0">
                <a:cs typeface="Arial" pitchFamily="34" charset="0"/>
              </a:rPr>
              <a:t>in public schools, private schools, and neighborhoods.”</a:t>
            </a:r>
          </a:p>
          <a:p>
            <a:pPr>
              <a:defRPr/>
            </a:pPr>
            <a:endParaRPr lang="en-US" sz="2800" i="1" dirty="0">
              <a:cs typeface="Arial" pitchFamily="34" charset="0"/>
            </a:endParaRPr>
          </a:p>
          <a:p>
            <a:pPr algn="ctr">
              <a:defRPr/>
            </a:pPr>
            <a:r>
              <a:rPr lang="en-US" sz="2000" b="1" dirty="0">
                <a:cs typeface="Arial" pitchFamily="34" charset="0"/>
              </a:rPr>
              <a:t>-Stephen Wessler </a:t>
            </a:r>
          </a:p>
          <a:p>
            <a:pPr algn="ctr">
              <a:defRPr/>
            </a:pPr>
            <a:r>
              <a:rPr lang="en-US" sz="2000" dirty="0">
                <a:cs typeface="Arial" pitchFamily="34" charset="0"/>
              </a:rPr>
              <a:t>Center for the Prevention of Violence </a:t>
            </a:r>
          </a:p>
          <a:p>
            <a:pPr algn="ctr">
              <a:defRPr/>
            </a:pPr>
            <a:r>
              <a:rPr lang="en-US" sz="2000" dirty="0">
                <a:cs typeface="Arial" pitchFamily="34" charset="0"/>
              </a:rPr>
              <a:t>University of Maine</a:t>
            </a:r>
            <a:endParaRPr lang="en-US" sz="2000" i="1" dirty="0">
              <a:cs typeface="Arial" pitchFamily="34" charset="0"/>
            </a:endParaRPr>
          </a:p>
          <a:p>
            <a:pPr>
              <a:defRPr/>
            </a:pPr>
            <a:endParaRPr lang="en-US" sz="2000" dirty="0"/>
          </a:p>
          <a:p>
            <a:pPr>
              <a:defRPr/>
            </a:pPr>
            <a:endParaRPr lang="en-US" sz="2000" dirty="0"/>
          </a:p>
        </p:txBody>
      </p:sp>
      <p:sp>
        <p:nvSpPr>
          <p:cNvPr id="10" name="TextBox 9"/>
          <p:cNvSpPr txBox="1"/>
          <p:nvPr/>
        </p:nvSpPr>
        <p:spPr>
          <a:xfrm>
            <a:off x="1974458" y="375535"/>
            <a:ext cx="3689968" cy="584775"/>
          </a:xfrm>
          <a:prstGeom prst="rect">
            <a:avLst/>
          </a:prstGeom>
          <a:noFill/>
        </p:spPr>
        <p:txBody>
          <a:bodyPr wrap="square">
            <a:spAutoFit/>
          </a:bodyPr>
          <a:lstStyle/>
          <a:p>
            <a:pPr>
              <a:defRPr/>
            </a:pPr>
            <a:r>
              <a:rPr lang="en-US" sz="2800" b="1" dirty="0">
                <a:latin typeface="+mn-lt"/>
              </a:rPr>
              <a:t>                </a:t>
            </a:r>
            <a:r>
              <a:rPr lang="en-US" sz="3200" b="1" dirty="0">
                <a:effectLst>
                  <a:outerShdw blurRad="38100" dist="38100" dir="2700000" algn="tl">
                    <a:srgbClr val="000000">
                      <a:alpha val="43137"/>
                    </a:srgbClr>
                  </a:outerShdw>
                </a:effectLst>
                <a:cs typeface="Arial" pitchFamily="34" charset="0"/>
              </a:rPr>
              <a:t>Bus Bullying</a:t>
            </a:r>
          </a:p>
        </p:txBody>
      </p:sp>
    </p:spTree>
    <p:extLst>
      <p:ext uri="{BB962C8B-B14F-4D97-AF65-F5344CB8AC3E}">
        <p14:creationId xmlns:p14="http://schemas.microsoft.com/office/powerpoint/2010/main" val="1168423752"/>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90349751"/>
              </p:ext>
            </p:extLst>
          </p:nvPr>
        </p:nvGraphicFramePr>
        <p:xfrm>
          <a:off x="0" y="600250"/>
          <a:ext cx="8940800" cy="52371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458416" y="5756809"/>
            <a:ext cx="3886200" cy="461963"/>
          </a:xfrm>
          <a:prstGeom prst="rect">
            <a:avLst/>
          </a:prstGeom>
          <a:noFill/>
        </p:spPr>
        <p:txBody>
          <a:bodyPr>
            <a:spAutoFit/>
          </a:bodyPr>
          <a:lstStyle/>
          <a:p>
            <a:pPr>
              <a:defRPr/>
            </a:pPr>
            <a:r>
              <a:rPr lang="en-US" sz="2400" b="1" dirty="0">
                <a:effectLst>
                  <a:outerShdw blurRad="38100" dist="38100" dir="2700000" algn="tl">
                    <a:srgbClr val="000000">
                      <a:alpha val="43137"/>
                    </a:srgbClr>
                  </a:outerShdw>
                </a:effectLst>
                <a:latin typeface="Arial" charset="0"/>
              </a:rPr>
              <a:t>Kamaron Institute Study</a:t>
            </a:r>
          </a:p>
        </p:txBody>
      </p:sp>
      <p:sp>
        <p:nvSpPr>
          <p:cNvPr id="6" name="Rectangle 2"/>
          <p:cNvSpPr txBox="1">
            <a:spLocks noChangeArrowheads="1"/>
          </p:cNvSpPr>
          <p:nvPr/>
        </p:nvSpPr>
        <p:spPr>
          <a:xfrm>
            <a:off x="0" y="0"/>
            <a:ext cx="6959150" cy="1214479"/>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3200" b="1" cap="all" dirty="0">
                <a:ln w="0"/>
                <a:effectLst>
                  <a:reflection blurRad="12700" stA="50000" endPos="50000" dist="5000" dir="5400000" sy="-100000" rotWithShape="0"/>
                </a:effectLst>
                <a:latin typeface="+mj-lt"/>
                <a:ea typeface="+mj-ea"/>
                <a:cs typeface="+mj-cs"/>
              </a:rPr>
              <a:t>Why we should care about bullying</a:t>
            </a:r>
          </a:p>
          <a:p>
            <a:pPr algn="ctr">
              <a:defRPr/>
            </a:pPr>
            <a:r>
              <a:rPr lang="en-US" sz="2400" b="1" cap="all" dirty="0" smtClean="0">
                <a:ln w="0"/>
                <a:solidFill>
                  <a:srgbClr val="FF0000"/>
                </a:solidFill>
                <a:effectLst>
                  <a:reflection blurRad="12700" stA="50000" endPos="50000" dist="5000" dir="5400000" sy="-100000" rotWithShape="0"/>
                </a:effectLst>
                <a:latin typeface="+mj-lt"/>
                <a:ea typeface="+mj-ea"/>
                <a:cs typeface="+mj-cs"/>
              </a:rPr>
              <a:t>Where </a:t>
            </a:r>
            <a:r>
              <a:rPr lang="en-US" sz="2400" b="1" cap="all" dirty="0">
                <a:ln w="0"/>
                <a:solidFill>
                  <a:srgbClr val="FF0000"/>
                </a:solidFill>
                <a:effectLst>
                  <a:reflection blurRad="12700" stA="50000" endPos="50000" dist="5000" dir="5400000" sy="-100000" rotWithShape="0"/>
                </a:effectLst>
                <a:latin typeface="+mj-lt"/>
                <a:ea typeface="+mj-ea"/>
                <a:cs typeface="+mj-cs"/>
              </a:rPr>
              <a:t>Bullying occurs</a:t>
            </a: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
            </a:r>
            <a:b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b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p:txBody>
      </p:sp>
    </p:spTree>
    <p:extLst>
      <p:ext uri="{BB962C8B-B14F-4D97-AF65-F5344CB8AC3E}">
        <p14:creationId xmlns:p14="http://schemas.microsoft.com/office/powerpoint/2010/main" val="3425117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742444" y="1219467"/>
            <a:ext cx="7422420" cy="1054394"/>
          </a:xfrm>
        </p:spPr>
        <p:txBody>
          <a:bodyPr>
            <a:normAutofit fontScale="90000"/>
          </a:bodyPr>
          <a:lstStyle/>
          <a:p>
            <a:pPr eaLnBrk="1" hangingPunct="1">
              <a:defRPr/>
            </a:pPr>
            <a:r>
              <a:rPr lang="en-US" sz="4000" dirty="0" smtClean="0">
                <a:effectLst>
                  <a:outerShdw blurRad="38100" dist="38100" dir="2700000" algn="tl">
                    <a:srgbClr val="000000">
                      <a:alpha val="43137"/>
                    </a:srgbClr>
                  </a:outerShdw>
                </a:effectLst>
                <a:latin typeface="+mn-lt"/>
                <a:cs typeface="Arial" pitchFamily="34" charset="0"/>
              </a:rPr>
              <a:t>Bullying Consequences:</a:t>
            </a:r>
            <a:br>
              <a:rPr lang="en-US" sz="4000" dirty="0" smtClean="0">
                <a:effectLst>
                  <a:outerShdw blurRad="38100" dist="38100" dir="2700000" algn="tl">
                    <a:srgbClr val="000000">
                      <a:alpha val="43137"/>
                    </a:srgbClr>
                  </a:outerShdw>
                </a:effectLst>
                <a:latin typeface="+mn-lt"/>
                <a:cs typeface="Arial" pitchFamily="34" charset="0"/>
              </a:rPr>
            </a:br>
            <a:r>
              <a:rPr lang="en-US" sz="4000" dirty="0" smtClean="0">
                <a:effectLst>
                  <a:outerShdw blurRad="38100" dist="38100" dir="2700000" algn="tl">
                    <a:srgbClr val="000000">
                      <a:alpha val="43137"/>
                    </a:srgbClr>
                  </a:outerShdw>
                </a:effectLst>
                <a:latin typeface="+mn-lt"/>
                <a:cs typeface="Arial" pitchFamily="34" charset="0"/>
              </a:rPr>
              <a:t>Legislation and Policies</a:t>
            </a:r>
          </a:p>
        </p:txBody>
      </p:sp>
      <p:sp>
        <p:nvSpPr>
          <p:cNvPr id="3" name="TextBox 2"/>
          <p:cNvSpPr txBox="1"/>
          <p:nvPr/>
        </p:nvSpPr>
        <p:spPr>
          <a:xfrm>
            <a:off x="1735854" y="4922040"/>
            <a:ext cx="5630146" cy="1077218"/>
          </a:xfrm>
          <a:prstGeom prst="rect">
            <a:avLst/>
          </a:prstGeom>
          <a:noFill/>
        </p:spPr>
        <p:txBody>
          <a:bodyPr wrap="square" rtlCol="0">
            <a:spAutoFit/>
          </a:bodyPr>
          <a:lstStyle/>
          <a:p>
            <a:pPr algn="ctr"/>
            <a:r>
              <a:rPr lang="en-US" sz="3200" b="1" dirty="0" smtClean="0"/>
              <a:t>HB 131 (2015) </a:t>
            </a:r>
          </a:p>
          <a:p>
            <a:pPr algn="ctr"/>
            <a:r>
              <a:rPr lang="en-US" sz="3200" b="1" dirty="0" smtClean="0"/>
              <a:t>“</a:t>
            </a:r>
            <a:r>
              <a:rPr lang="en-US" sz="3200" b="1" dirty="0" smtClean="0">
                <a:effectLst>
                  <a:outerShdw blurRad="38100" dist="38100" dir="2700000" algn="tl">
                    <a:srgbClr val="000000">
                      <a:alpha val="43137"/>
                    </a:srgbClr>
                  </a:outerShdw>
                </a:effectLst>
              </a:rPr>
              <a:t>The End to Cyberbullying Act</a:t>
            </a:r>
            <a:r>
              <a:rPr lang="en-US" sz="3200" b="1" dirty="0" smtClean="0"/>
              <a:t>” </a:t>
            </a:r>
            <a:endParaRPr lang="en-US" sz="3200" b="1" dirty="0"/>
          </a:p>
        </p:txBody>
      </p:sp>
      <p:pic>
        <p:nvPicPr>
          <p:cNvPr id="6" name="Picture 2" descr="http://www.legis.state.ga.us/icon/galegbnn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289" r="76775"/>
          <a:stretch>
            <a:fillRect/>
          </a:stretch>
        </p:blipFill>
        <p:spPr bwMode="auto">
          <a:xfrm>
            <a:off x="3416300" y="2320489"/>
            <a:ext cx="2044700" cy="24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270026"/>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77800" y="787400"/>
            <a:ext cx="8801100" cy="5880100"/>
          </a:xfrm>
        </p:spPr>
        <p:txBody>
          <a:bodyPr/>
          <a:lstStyle/>
          <a:p>
            <a:pPr eaLnBrk="1" hangingPunct="1">
              <a:buFontTx/>
              <a:buNone/>
              <a:defRPr/>
            </a:pPr>
            <a:r>
              <a:rPr lang="en-US" b="1" dirty="0" smtClean="0">
                <a:cs typeface="Arial" pitchFamily="34" charset="0"/>
              </a:rPr>
              <a:t>        </a:t>
            </a:r>
            <a:r>
              <a:rPr lang="en-US" b="1" dirty="0" smtClean="0">
                <a:effectLst>
                  <a:outerShdw blurRad="38100" dist="38100" dir="2700000" algn="tl">
                    <a:srgbClr val="000000">
                      <a:alpha val="43137"/>
                    </a:srgbClr>
                  </a:outerShdw>
                </a:effectLst>
                <a:cs typeface="Arial" pitchFamily="34" charset="0"/>
              </a:rPr>
              <a:t>Official Code of Georgia Annotated </a:t>
            </a:r>
          </a:p>
          <a:p>
            <a:pPr eaLnBrk="1" hangingPunct="1">
              <a:buFontTx/>
              <a:buNone/>
              <a:defRPr/>
            </a:pPr>
            <a:r>
              <a:rPr lang="en-US" b="1" dirty="0" smtClean="0">
                <a:effectLst>
                  <a:outerShdw blurRad="38100" dist="38100" dir="2700000" algn="tl">
                    <a:srgbClr val="000000">
                      <a:alpha val="43137"/>
                    </a:srgbClr>
                  </a:outerShdw>
                </a:effectLst>
                <a:cs typeface="Arial" pitchFamily="34" charset="0"/>
              </a:rPr>
              <a:t>                              20-2-751.4</a:t>
            </a:r>
          </a:p>
          <a:p>
            <a:pPr algn="ctr" eaLnBrk="1" hangingPunct="1">
              <a:buFontTx/>
              <a:buNone/>
              <a:defRPr/>
            </a:pPr>
            <a:endParaRPr lang="en-US" b="1" dirty="0" smtClean="0">
              <a:cs typeface="Arial" pitchFamily="34" charset="0"/>
            </a:endParaRPr>
          </a:p>
          <a:p>
            <a:pPr eaLnBrk="1" hangingPunct="1">
              <a:buFontTx/>
              <a:buNone/>
              <a:defRPr/>
            </a:pPr>
            <a:r>
              <a:rPr lang="en-US" dirty="0" smtClean="0">
                <a:cs typeface="Arial" pitchFamily="34" charset="0"/>
              </a:rPr>
              <a:t>	As used in this Code section, the </a:t>
            </a:r>
            <a:r>
              <a:rPr lang="en-US" b="1" dirty="0" smtClean="0">
                <a:solidFill>
                  <a:srgbClr val="FF0000"/>
                </a:solidFill>
                <a:effectLst>
                  <a:outerShdw blurRad="38100" dist="38100" dir="2700000" algn="tl">
                    <a:srgbClr val="000000">
                      <a:alpha val="43137"/>
                    </a:srgbClr>
                  </a:outerShdw>
                </a:effectLst>
                <a:cs typeface="Arial" pitchFamily="34" charset="0"/>
              </a:rPr>
              <a:t>term 'bullying' means</a:t>
            </a:r>
          </a:p>
          <a:p>
            <a:pPr marL="514350" indent="-514350" eaLnBrk="1" hangingPunct="1">
              <a:buFont typeface="+mj-lt"/>
              <a:buAutoNum type="arabicParenR"/>
              <a:defRPr/>
            </a:pPr>
            <a:r>
              <a:rPr lang="en-US" dirty="0" smtClean="0">
                <a:cs typeface="Arial" pitchFamily="34" charset="0"/>
              </a:rPr>
              <a:t>Any willful attempt or threat to inflict injury on another person, when accompanied by an apparent present ability to do so; </a:t>
            </a:r>
          </a:p>
          <a:p>
            <a:pPr marL="514350" indent="-514350" eaLnBrk="1" hangingPunct="1">
              <a:buFont typeface="+mj-lt"/>
              <a:buAutoNum type="arabicParenR"/>
              <a:defRPr/>
            </a:pPr>
            <a:r>
              <a:rPr lang="en-US" dirty="0" smtClean="0">
                <a:cs typeface="Arial" pitchFamily="34" charset="0"/>
              </a:rPr>
              <a:t>Any intentional display of force such as would give the victim reason to fear or expect immediate bodily harm; or</a:t>
            </a:r>
          </a:p>
          <a:p>
            <a:pPr eaLnBrk="1" hangingPunct="1">
              <a:buFontTx/>
              <a:buNone/>
              <a:defRPr/>
            </a:pPr>
            <a:endParaRPr lang="en-US" dirty="0" smtClean="0"/>
          </a:p>
        </p:txBody>
      </p:sp>
    </p:spTree>
    <p:extLst>
      <p:ext uri="{BB962C8B-B14F-4D97-AF65-F5344CB8AC3E}">
        <p14:creationId xmlns:p14="http://schemas.microsoft.com/office/powerpoint/2010/main" val="4228313596"/>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27000" y="482600"/>
            <a:ext cx="8813800" cy="5842000"/>
          </a:xfrm>
        </p:spPr>
        <p:txBody>
          <a:bodyPr>
            <a:normAutofit/>
          </a:bodyPr>
          <a:lstStyle/>
          <a:p>
            <a:pPr eaLnBrk="1" hangingPunct="1">
              <a:buFontTx/>
              <a:buNone/>
              <a:defRPr/>
            </a:pPr>
            <a:r>
              <a:rPr lang="en-US" sz="2800" b="1" dirty="0" smtClean="0">
                <a:effectLst>
                  <a:outerShdw blurRad="38100" dist="38100" dir="2700000" algn="tl">
                    <a:srgbClr val="000000">
                      <a:alpha val="43137"/>
                    </a:srgbClr>
                  </a:outerShdw>
                </a:effectLst>
                <a:cs typeface="Arial" pitchFamily="34" charset="0"/>
              </a:rPr>
              <a:t>                          </a:t>
            </a:r>
            <a:r>
              <a:rPr lang="en-US" sz="3600" b="1" dirty="0" smtClean="0">
                <a:effectLst>
                  <a:outerShdw blurRad="38100" dist="38100" dir="2700000" algn="tl">
                    <a:srgbClr val="000000">
                      <a:alpha val="43137"/>
                    </a:srgbClr>
                  </a:outerShdw>
                </a:effectLst>
                <a:cs typeface="Arial" pitchFamily="34" charset="0"/>
              </a:rPr>
              <a:t>O.C.G.A 20-2-751.4</a:t>
            </a:r>
          </a:p>
          <a:p>
            <a:pPr algn="ctr" eaLnBrk="1" hangingPunct="1">
              <a:buFontTx/>
              <a:buNone/>
              <a:defRPr/>
            </a:pPr>
            <a:endParaRPr lang="en-US" sz="2800" b="1" dirty="0" smtClean="0">
              <a:cs typeface="Arial" pitchFamily="34" charset="0"/>
            </a:endParaRPr>
          </a:p>
          <a:p>
            <a:pPr eaLnBrk="1" hangingPunct="1">
              <a:buFontTx/>
              <a:buNone/>
              <a:defRPr/>
            </a:pPr>
            <a:r>
              <a:rPr lang="en-US" sz="3200" dirty="0" smtClean="0">
                <a:cs typeface="Arial" pitchFamily="34" charset="0"/>
              </a:rPr>
              <a:t>	3) Any intentional </a:t>
            </a:r>
            <a:r>
              <a:rPr lang="en-US" sz="3200" dirty="0" smtClean="0">
                <a:solidFill>
                  <a:srgbClr val="FF0000"/>
                </a:solidFill>
                <a:effectLst>
                  <a:outerShdw blurRad="38100" dist="38100" dir="2700000" algn="tl">
                    <a:srgbClr val="000000">
                      <a:alpha val="43137"/>
                    </a:srgbClr>
                  </a:outerShdw>
                </a:effectLst>
                <a:cs typeface="Arial" pitchFamily="34" charset="0"/>
              </a:rPr>
              <a:t>written, verbal, or physical act</a:t>
            </a:r>
            <a:r>
              <a:rPr lang="en-US" sz="3200" dirty="0" smtClean="0">
                <a:cs typeface="Arial" pitchFamily="34" charset="0"/>
              </a:rPr>
              <a:t>, which a reasonable person would perceive as being intended to </a:t>
            </a:r>
            <a:r>
              <a:rPr lang="en-US" sz="3200" dirty="0" smtClean="0">
                <a:solidFill>
                  <a:srgbClr val="FF0000"/>
                </a:solidFill>
                <a:effectLst>
                  <a:outerShdw blurRad="38100" dist="38100" dir="2700000" algn="tl">
                    <a:srgbClr val="000000">
                      <a:alpha val="43137"/>
                    </a:srgbClr>
                  </a:outerShdw>
                </a:effectLst>
                <a:cs typeface="Arial" pitchFamily="34" charset="0"/>
              </a:rPr>
              <a:t>threaten, harass, or intimidate</a:t>
            </a:r>
            <a:r>
              <a:rPr lang="en-US" sz="3200" dirty="0" smtClean="0">
                <a:cs typeface="Arial" pitchFamily="34" charset="0"/>
              </a:rPr>
              <a:t>, that:</a:t>
            </a:r>
          </a:p>
          <a:p>
            <a:pPr lvl="1">
              <a:defRPr/>
            </a:pPr>
            <a:r>
              <a:rPr lang="en-US" sz="3200" dirty="0">
                <a:cs typeface="Arial" pitchFamily="34" charset="0"/>
              </a:rPr>
              <a:t>C</a:t>
            </a:r>
            <a:r>
              <a:rPr lang="en-US" sz="3200" dirty="0" smtClean="0">
                <a:cs typeface="Arial" pitchFamily="34" charset="0"/>
              </a:rPr>
              <a:t>auses another person substantial physical harm within the meaning of Code Section 16-5-23.1 or visible bodily harm as such term is defined in Code Section 16-5-23.1;</a:t>
            </a:r>
          </a:p>
          <a:p>
            <a:pPr lvl="1">
              <a:defRPr/>
            </a:pPr>
            <a:r>
              <a:rPr lang="en-US" sz="3200" dirty="0" smtClean="0">
                <a:cs typeface="Arial" pitchFamily="34" charset="0"/>
              </a:rPr>
              <a:t>Has the effect of substantially interfering  with a student's education;</a:t>
            </a:r>
          </a:p>
          <a:p>
            <a:pPr marL="457200" lvl="1" indent="0">
              <a:buNone/>
              <a:defRPr/>
            </a:pPr>
            <a:endParaRPr lang="en-US" sz="2800" dirty="0">
              <a:cs typeface="Arial" pitchFamily="34" charset="0"/>
            </a:endParaRPr>
          </a:p>
          <a:p>
            <a:pPr marL="457200" lvl="1" indent="0">
              <a:buNone/>
              <a:defRPr/>
            </a:pPr>
            <a:endParaRPr lang="en-US" sz="2800" dirty="0" smtClean="0">
              <a:cs typeface="Arial" pitchFamily="34" charset="0"/>
            </a:endParaRPr>
          </a:p>
          <a:p>
            <a:pPr eaLnBrk="1" hangingPunct="1">
              <a:buFont typeface="Arial" panose="020B0604020202020204" pitchFamily="34" charset="0"/>
              <a:buNone/>
              <a:defRPr/>
            </a:pPr>
            <a:endParaRPr lang="en-US" sz="2400" dirty="0" smtClean="0"/>
          </a:p>
        </p:txBody>
      </p:sp>
    </p:spTree>
    <p:extLst>
      <p:ext uri="{BB962C8B-B14F-4D97-AF65-F5344CB8AC3E}">
        <p14:creationId xmlns:p14="http://schemas.microsoft.com/office/powerpoint/2010/main" val="607124766"/>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660400" y="368300"/>
            <a:ext cx="6946900" cy="5664200"/>
          </a:xfrm>
        </p:spPr>
        <p:txBody>
          <a:bodyPr/>
          <a:lstStyle/>
          <a:p>
            <a:pPr eaLnBrk="1" hangingPunct="1">
              <a:buFont typeface="Arial" panose="020B0604020202020204" pitchFamily="34" charset="0"/>
              <a:buNone/>
              <a:defRPr/>
            </a:pPr>
            <a:r>
              <a:rPr lang="en-US" sz="3200" b="1" dirty="0" smtClean="0">
                <a:cs typeface="Arial" pitchFamily="34" charset="0"/>
              </a:rPr>
              <a:t>                   </a:t>
            </a:r>
            <a:r>
              <a:rPr lang="en-US" sz="3200" b="1" dirty="0" smtClean="0">
                <a:effectLst>
                  <a:outerShdw blurRad="38100" dist="38100" dir="2700000" algn="tl">
                    <a:srgbClr val="000000">
                      <a:alpha val="43137"/>
                    </a:srgbClr>
                  </a:outerShdw>
                </a:effectLst>
                <a:cs typeface="Arial" pitchFamily="34" charset="0"/>
              </a:rPr>
              <a:t>O.C.G.A 20-2-751.4</a:t>
            </a:r>
          </a:p>
          <a:p>
            <a:pPr eaLnBrk="1" hangingPunct="1">
              <a:buFont typeface="Arial" panose="020B0604020202020204" pitchFamily="34" charset="0"/>
              <a:buNone/>
              <a:defRPr/>
            </a:pPr>
            <a:endParaRPr lang="en-US" sz="2800" b="1" dirty="0" smtClean="0">
              <a:cs typeface="Arial" pitchFamily="34" charset="0"/>
            </a:endParaRPr>
          </a:p>
          <a:p>
            <a:pPr>
              <a:defRPr/>
            </a:pPr>
            <a:r>
              <a:rPr lang="en-US" sz="3200" dirty="0" smtClean="0">
                <a:cs typeface="Arial" pitchFamily="34" charset="0"/>
              </a:rPr>
              <a:t>Is so </a:t>
            </a:r>
            <a:r>
              <a:rPr lang="en-US" sz="3200" b="1" dirty="0" smtClean="0">
                <a:solidFill>
                  <a:srgbClr val="FF0000"/>
                </a:solidFill>
                <a:effectLst>
                  <a:outerShdw blurRad="38100" dist="38100" dir="2700000" algn="tl">
                    <a:srgbClr val="000000">
                      <a:alpha val="43137"/>
                    </a:srgbClr>
                  </a:outerShdw>
                </a:effectLst>
                <a:cs typeface="Arial" pitchFamily="34" charset="0"/>
              </a:rPr>
              <a:t>severe, persistent, or pervasive </a:t>
            </a:r>
            <a:r>
              <a:rPr lang="en-US" sz="3200" dirty="0" smtClean="0">
                <a:cs typeface="Arial" pitchFamily="34" charset="0"/>
              </a:rPr>
              <a:t>that it creates an intimidating or threatening educational environment; or </a:t>
            </a:r>
          </a:p>
          <a:p>
            <a:pPr>
              <a:defRPr/>
            </a:pPr>
            <a:r>
              <a:rPr lang="en-US" sz="3200" dirty="0" smtClean="0">
                <a:cs typeface="Arial" pitchFamily="34" charset="0"/>
              </a:rPr>
              <a:t>Has the effect of </a:t>
            </a:r>
            <a:r>
              <a:rPr lang="en-US" sz="3200" b="1" dirty="0" smtClean="0">
                <a:solidFill>
                  <a:srgbClr val="FF0000"/>
                </a:solidFill>
                <a:effectLst>
                  <a:outerShdw blurRad="38100" dist="38100" dir="2700000" algn="tl">
                    <a:srgbClr val="000000">
                      <a:alpha val="43137"/>
                    </a:srgbClr>
                  </a:outerShdw>
                </a:effectLst>
                <a:cs typeface="Arial" pitchFamily="34" charset="0"/>
              </a:rPr>
              <a:t>substantially disrupting the orderly operation of the school</a:t>
            </a:r>
            <a:r>
              <a:rPr lang="en-US" sz="3200" dirty="0" smtClean="0">
                <a:cs typeface="Arial" pitchFamily="34" charset="0"/>
              </a:rPr>
              <a:t>.</a:t>
            </a:r>
          </a:p>
          <a:p>
            <a:pPr marL="0" indent="0">
              <a:buNone/>
              <a:defRPr/>
            </a:pPr>
            <a:endParaRPr lang="en-US" sz="2800" dirty="0" smtClean="0">
              <a:cs typeface="Arial" pitchFamily="34" charset="0"/>
            </a:endParaRPr>
          </a:p>
        </p:txBody>
      </p:sp>
    </p:spTree>
    <p:extLst>
      <p:ext uri="{BB962C8B-B14F-4D97-AF65-F5344CB8AC3E}">
        <p14:creationId xmlns:p14="http://schemas.microsoft.com/office/powerpoint/2010/main" val="136178265"/>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7983" y="422917"/>
            <a:ext cx="3739417" cy="681984"/>
          </a:xfrm>
        </p:spPr>
        <p:txBody>
          <a:bodyPr>
            <a:normAutofit/>
          </a:bodyPr>
          <a:lstStyle/>
          <a:p>
            <a:r>
              <a:rPr lang="en-US" sz="3600" dirty="0">
                <a:effectLst>
                  <a:outerShdw blurRad="38100" dist="38100" dir="2700000" algn="tl">
                    <a:srgbClr val="000000">
                      <a:alpha val="43137"/>
                    </a:srgbClr>
                  </a:outerShdw>
                </a:effectLst>
                <a:latin typeface="+mn-lt"/>
                <a:cs typeface="Arial" pitchFamily="34" charset="0"/>
              </a:rPr>
              <a:t> </a:t>
            </a:r>
            <a:r>
              <a:rPr lang="en-US" sz="3200" dirty="0">
                <a:effectLst>
                  <a:outerShdw blurRad="38100" dist="38100" dir="2700000" algn="tl">
                    <a:srgbClr val="000000">
                      <a:alpha val="43137"/>
                    </a:srgbClr>
                  </a:outerShdw>
                </a:effectLst>
                <a:latin typeface="+mn-lt"/>
                <a:cs typeface="Arial" pitchFamily="34" charset="0"/>
              </a:rPr>
              <a:t>O.C.G.A </a:t>
            </a:r>
            <a:r>
              <a:rPr lang="en-US" sz="3200" dirty="0" smtClean="0">
                <a:effectLst>
                  <a:outerShdw blurRad="38100" dist="38100" dir="2700000" algn="tl">
                    <a:srgbClr val="000000">
                      <a:alpha val="43137"/>
                    </a:srgbClr>
                  </a:outerShdw>
                </a:effectLst>
                <a:latin typeface="+mn-lt"/>
                <a:cs typeface="Arial" pitchFamily="34" charset="0"/>
              </a:rPr>
              <a:t>20-2-751.4</a:t>
            </a:r>
            <a:endParaRPr lang="en-US" sz="3200" dirty="0">
              <a:latin typeface="+mn-lt"/>
            </a:endParaRPr>
          </a:p>
        </p:txBody>
      </p:sp>
      <p:sp>
        <p:nvSpPr>
          <p:cNvPr id="7" name="Content Placeholder 6"/>
          <p:cNvSpPr>
            <a:spLocks noGrp="1"/>
          </p:cNvSpPr>
          <p:nvPr>
            <p:ph idx="1"/>
          </p:nvPr>
        </p:nvSpPr>
        <p:spPr>
          <a:xfrm>
            <a:off x="196850" y="1879599"/>
            <a:ext cx="8756650" cy="4297363"/>
          </a:xfrm>
        </p:spPr>
        <p:txBody>
          <a:bodyPr/>
          <a:lstStyle/>
          <a:p>
            <a:pPr marL="0" indent="0">
              <a:buNone/>
            </a:pPr>
            <a:r>
              <a:rPr lang="en-US" b="1" dirty="0" smtClean="0"/>
              <a:t>Bullying applies to acts:</a:t>
            </a:r>
          </a:p>
          <a:p>
            <a:r>
              <a:rPr lang="en-US" dirty="0" smtClean="0"/>
              <a:t>Which occur on school property; on school vehicles; at designated bus stops; at school related functions or activities; by use of data or software that is accessed through a computer, computer system, computer network, or other electronic technology of a local school system: and</a:t>
            </a:r>
          </a:p>
          <a:p>
            <a:endParaRPr lang="en-US" dirty="0"/>
          </a:p>
        </p:txBody>
      </p:sp>
    </p:spTree>
    <p:extLst>
      <p:ext uri="{BB962C8B-B14F-4D97-AF65-F5344CB8AC3E}">
        <p14:creationId xmlns:p14="http://schemas.microsoft.com/office/powerpoint/2010/main" val="421652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163638"/>
            <a:ext cx="7683500" cy="576262"/>
          </a:xfrm>
        </p:spPr>
        <p:txBody>
          <a:bodyPr>
            <a:normAutofit fontScale="90000"/>
          </a:bodyPr>
          <a:lstStyle/>
          <a:p>
            <a:r>
              <a:rPr lang="en-US" sz="4800" dirty="0">
                <a:effectLst>
                  <a:outerShdw blurRad="38100" dist="38100" dir="2700000" algn="tl">
                    <a:srgbClr val="000000">
                      <a:alpha val="43137"/>
                    </a:srgbClr>
                  </a:outerShdw>
                </a:effectLst>
                <a:cs typeface="Arial" pitchFamily="34" charset="0"/>
              </a:rPr>
              <a:t> </a:t>
            </a:r>
            <a:r>
              <a:rPr lang="en-US" sz="3200" dirty="0">
                <a:effectLst>
                  <a:outerShdw blurRad="38100" dist="38100" dir="2700000" algn="tl">
                    <a:srgbClr val="000000">
                      <a:alpha val="43137"/>
                    </a:srgbClr>
                  </a:outerShdw>
                </a:effectLst>
                <a:latin typeface="+mn-lt"/>
                <a:cs typeface="Arial" pitchFamily="34" charset="0"/>
              </a:rPr>
              <a:t>O.C.G.A 20-2-751.4</a:t>
            </a:r>
            <a:endParaRPr lang="en-US" sz="3200" dirty="0">
              <a:latin typeface="+mn-lt"/>
            </a:endParaRPr>
          </a:p>
        </p:txBody>
      </p:sp>
      <p:sp>
        <p:nvSpPr>
          <p:cNvPr id="3" name="Content Placeholder 2"/>
          <p:cNvSpPr>
            <a:spLocks noGrp="1"/>
          </p:cNvSpPr>
          <p:nvPr>
            <p:ph type="subTitle" idx="1"/>
          </p:nvPr>
        </p:nvSpPr>
        <p:spPr>
          <a:xfrm>
            <a:off x="139700" y="1739900"/>
            <a:ext cx="9004300" cy="4432300"/>
          </a:xfrm>
        </p:spPr>
        <p:txBody>
          <a:bodyPr>
            <a:normAutofit/>
          </a:bodyPr>
          <a:lstStyle/>
          <a:p>
            <a:pPr marL="0" indent="0" algn="l">
              <a:buNone/>
            </a:pPr>
            <a:r>
              <a:rPr lang="en-US" b="1" dirty="0" smtClean="0">
                <a:solidFill>
                  <a:srgbClr val="FF0000"/>
                </a:solidFill>
                <a:effectLst>
                  <a:outerShdw blurRad="38100" dist="38100" dir="2700000" algn="tl">
                    <a:srgbClr val="000000">
                      <a:alpha val="43137"/>
                    </a:srgbClr>
                  </a:outerShdw>
                </a:effectLst>
              </a:rPr>
              <a:t>Bullying also applies to acts of cyberbullying</a:t>
            </a:r>
            <a:r>
              <a:rPr lang="en-US" dirty="0"/>
              <a:t> </a:t>
            </a:r>
            <a:r>
              <a:rPr lang="en-US" dirty="0" smtClean="0"/>
              <a:t>which occur through the use of electronic communication, </a:t>
            </a:r>
            <a:r>
              <a:rPr lang="en-US" u="sng" dirty="0" smtClean="0"/>
              <a:t>whether or not such electronic act originated on school property or with school equipment</a:t>
            </a:r>
            <a:r>
              <a:rPr lang="en-US" dirty="0" smtClean="0"/>
              <a:t>, if the electronic equipment:</a:t>
            </a:r>
          </a:p>
          <a:p>
            <a:pPr marL="514350" indent="-514350" algn="l">
              <a:buFont typeface="+mj-lt"/>
              <a:buAutoNum type="arabicPeriod"/>
            </a:pPr>
            <a:r>
              <a:rPr lang="en-US" dirty="0" smtClean="0"/>
              <a:t>Is directed specifically at students or school personnel,</a:t>
            </a:r>
          </a:p>
          <a:p>
            <a:pPr marL="514350" indent="-514350" algn="l">
              <a:buFont typeface="+mj-lt"/>
              <a:buAutoNum type="arabicPeriod"/>
            </a:pPr>
            <a:r>
              <a:rPr lang="en-US" dirty="0" smtClean="0"/>
              <a:t>Is maliciously intended for the purpose of threatening the safety of those specified or substantially disrupting the orderly operation of the school, and</a:t>
            </a:r>
          </a:p>
          <a:p>
            <a:pPr marL="514350" indent="-514350" algn="l">
              <a:buFont typeface="+mj-lt"/>
              <a:buAutoNum type="arabicPeriod"/>
            </a:pPr>
            <a:r>
              <a:rPr lang="en-US" dirty="0" smtClean="0"/>
              <a:t>Creates a reasonable fear of harm to the students’ or school personnel’s person or property or has a high likelihood of succeeding in that purpose.</a:t>
            </a:r>
          </a:p>
          <a:p>
            <a:pPr marL="0" indent="0">
              <a:buNone/>
            </a:pPr>
            <a:endParaRPr lang="en-US" b="1" dirty="0"/>
          </a:p>
        </p:txBody>
      </p:sp>
    </p:spTree>
    <p:extLst>
      <p:ext uri="{BB962C8B-B14F-4D97-AF65-F5344CB8AC3E}">
        <p14:creationId xmlns:p14="http://schemas.microsoft.com/office/powerpoint/2010/main" val="211273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453154" y="737724"/>
            <a:ext cx="7010400" cy="1570038"/>
          </a:xfrm>
          <a:prstGeom prst="rect">
            <a:avLst/>
          </a:prstGeom>
          <a:noFill/>
          <a:ln w="9525">
            <a:noFill/>
            <a:miter lim="800000"/>
            <a:headEnd/>
            <a:tailEnd/>
          </a:ln>
        </p:spPr>
        <p:txBody>
          <a:bodyPr>
            <a:spAutoFit/>
          </a:bodyPr>
          <a:lstStyle/>
          <a:p>
            <a:pPr algn="ctr">
              <a:defRPr/>
            </a:pPr>
            <a:r>
              <a:rPr lang="en-US" sz="3200" b="1" dirty="0">
                <a:latin typeface="+mn-lt"/>
                <a:cs typeface="Arial" pitchFamily="34" charset="0"/>
              </a:rPr>
              <a:t>In a recent survey of 455 adults, </a:t>
            </a:r>
            <a:br>
              <a:rPr lang="en-US" sz="3200" b="1" dirty="0">
                <a:latin typeface="+mn-lt"/>
                <a:cs typeface="Arial" pitchFamily="34" charset="0"/>
              </a:rPr>
            </a:br>
            <a:r>
              <a:rPr lang="en-US" sz="3200" b="1" dirty="0">
                <a:latin typeface="+mn-lt"/>
                <a:cs typeface="Arial" pitchFamily="34" charset="0"/>
              </a:rPr>
              <a:t>over </a:t>
            </a:r>
            <a:r>
              <a:rPr lang="en-US" sz="3200" b="1" dirty="0">
                <a:solidFill>
                  <a:srgbClr val="FF0000"/>
                </a:solidFill>
                <a:effectLst>
                  <a:outerShdw blurRad="38100" dist="38100" dir="2700000" algn="tl">
                    <a:srgbClr val="000000">
                      <a:alpha val="43137"/>
                    </a:srgbClr>
                  </a:outerShdw>
                </a:effectLst>
                <a:latin typeface="+mn-lt"/>
                <a:cs typeface="Arial" pitchFamily="34" charset="0"/>
              </a:rPr>
              <a:t>60%</a:t>
            </a:r>
            <a:r>
              <a:rPr lang="en-US" sz="3200" b="1" dirty="0">
                <a:latin typeface="+mn-lt"/>
                <a:cs typeface="Arial" pitchFamily="34" charset="0"/>
              </a:rPr>
              <a:t> said they </a:t>
            </a:r>
            <a:r>
              <a:rPr lang="en-US" sz="3200" b="1" dirty="0">
                <a:solidFill>
                  <a:srgbClr val="FF0000"/>
                </a:solidFill>
                <a:effectLst>
                  <a:outerShdw blurRad="38100" dist="38100" dir="2700000" algn="tl">
                    <a:srgbClr val="000000">
                      <a:alpha val="43137"/>
                    </a:srgbClr>
                  </a:outerShdw>
                </a:effectLst>
                <a:latin typeface="+mn-lt"/>
                <a:cs typeface="Arial" pitchFamily="34" charset="0"/>
              </a:rPr>
              <a:t>still think about being bullied</a:t>
            </a:r>
            <a:r>
              <a:rPr lang="en-US" sz="3200" b="1" dirty="0">
                <a:latin typeface="+mn-lt"/>
                <a:cs typeface="Arial" pitchFamily="34" charset="0"/>
              </a:rPr>
              <a:t> as a child.</a:t>
            </a:r>
          </a:p>
        </p:txBody>
      </p:sp>
      <p:sp>
        <p:nvSpPr>
          <p:cNvPr id="5" name="TextBox 4"/>
          <p:cNvSpPr txBox="1"/>
          <p:nvPr/>
        </p:nvSpPr>
        <p:spPr>
          <a:xfrm>
            <a:off x="304800" y="2743200"/>
            <a:ext cx="5562600" cy="2308225"/>
          </a:xfrm>
          <a:prstGeom prst="rect">
            <a:avLst/>
          </a:prstGeom>
          <a:noFill/>
        </p:spPr>
        <p:txBody>
          <a:bodyPr>
            <a:spAutoFit/>
          </a:bodyPr>
          <a:lstStyle/>
          <a:p>
            <a:pPr>
              <a:defRPr/>
            </a:pPr>
            <a:r>
              <a:rPr lang="en-US" sz="2400" b="1" i="1" dirty="0">
                <a:solidFill>
                  <a:srgbClr val="FF0000"/>
                </a:solidFill>
                <a:effectLst>
                  <a:outerShdw blurRad="38100" dist="38100" dir="2700000" algn="tl">
                    <a:srgbClr val="000000">
                      <a:alpha val="43137"/>
                    </a:srgbClr>
                  </a:outerShdw>
                </a:effectLst>
                <a:latin typeface="+mn-lt"/>
              </a:rPr>
              <a:t>“I’m 70 years old … that bully, that one kid changed my attitude about school.  I still remember that…I wont’ forget – I can’t forget…I was bullied, humiliated every day on the school bus and then in the hallway.  It never ended.”</a:t>
            </a:r>
          </a:p>
        </p:txBody>
      </p:sp>
      <p:pic>
        <p:nvPicPr>
          <p:cNvPr id="6" name="Picture 8" descr="https://www.treatmentonline.com/article_images/man-senior-elderly-sad-confused-286jn092007.jpg"/>
          <p:cNvPicPr>
            <a:picLocks noChangeAspect="1" noChangeArrowheads="1"/>
          </p:cNvPicPr>
          <p:nvPr/>
        </p:nvPicPr>
        <p:blipFill>
          <a:blip r:embed="rId3"/>
          <a:srcRect/>
          <a:stretch>
            <a:fillRect/>
          </a:stretch>
        </p:blipFill>
        <p:spPr bwMode="auto">
          <a:xfrm>
            <a:off x="6172200" y="3124200"/>
            <a:ext cx="2228850" cy="1485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38704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229600" cy="3733800"/>
          </a:xfrm>
          <a:ln>
            <a:miter lim="800000"/>
            <a:headEnd/>
            <a:tailEnd/>
          </a:ln>
          <a:extLst/>
        </p:spPr>
        <p:txBody>
          <a:bodyPr>
            <a:normAutofit/>
          </a:bodyPr>
          <a:lstStyle/>
          <a:p>
            <a:pPr eaLnBrk="1" hangingPunct="1">
              <a:buFontTx/>
              <a:buNone/>
              <a:defRPr/>
            </a:pPr>
            <a:r>
              <a:rPr lang="en-US" sz="2800" b="1" dirty="0" smtClean="0">
                <a:cs typeface="Arial" pitchFamily="34" charset="0"/>
              </a:rPr>
              <a:t>                    </a:t>
            </a:r>
            <a:r>
              <a:rPr lang="en-US" sz="3200" b="1" dirty="0" smtClean="0">
                <a:effectLst>
                  <a:outerShdw blurRad="38100" dist="38100" dir="2700000" algn="tl">
                    <a:srgbClr val="000000">
                      <a:alpha val="43137"/>
                    </a:srgbClr>
                  </a:outerShdw>
                </a:effectLst>
                <a:cs typeface="Arial" pitchFamily="34" charset="0"/>
              </a:rPr>
              <a:t>O.C.G.A  20-2-751.4</a:t>
            </a:r>
          </a:p>
          <a:p>
            <a:pPr algn="ctr" eaLnBrk="1" hangingPunct="1">
              <a:buFontTx/>
              <a:buNone/>
              <a:defRPr/>
            </a:pPr>
            <a:endParaRPr lang="en-US" sz="2400" dirty="0" smtClean="0"/>
          </a:p>
          <a:p>
            <a:pPr eaLnBrk="1" hangingPunct="1">
              <a:buFontTx/>
              <a:buNone/>
              <a:defRPr/>
            </a:pPr>
            <a:r>
              <a:rPr lang="en-US" sz="2800" dirty="0" smtClean="0">
                <a:cs typeface="Arial" pitchFamily="34" charset="0"/>
              </a:rPr>
              <a:t>	Each local board of education shall adopt </a:t>
            </a:r>
            <a:r>
              <a:rPr lang="en-US" sz="2800" b="1" u="sng" dirty="0" smtClean="0">
                <a:solidFill>
                  <a:srgbClr val="FF0000"/>
                </a:solidFill>
                <a:effectLst>
                  <a:outerShdw blurRad="38100" dist="38100" dir="2700000" algn="tl">
                    <a:srgbClr val="000000">
                      <a:alpha val="43137"/>
                    </a:srgbClr>
                  </a:outerShdw>
                </a:effectLst>
                <a:cs typeface="Arial" pitchFamily="34" charset="0"/>
              </a:rPr>
              <a:t>a policy that prohibits bullying </a:t>
            </a:r>
            <a:r>
              <a:rPr lang="en-US" sz="2800" dirty="0" smtClean="0">
                <a:cs typeface="Arial" pitchFamily="34" charset="0"/>
              </a:rPr>
              <a:t>of a student by another student and shall require such prohibition to be included in the student code of conduct for schools in that school system.</a:t>
            </a:r>
          </a:p>
          <a:p>
            <a:pPr eaLnBrk="1" hangingPunct="1">
              <a:buFontTx/>
              <a:buNone/>
              <a:defRPr/>
            </a:pPr>
            <a:endParaRPr lang="en-US" sz="2400" dirty="0"/>
          </a:p>
        </p:txBody>
      </p:sp>
      <p:pic>
        <p:nvPicPr>
          <p:cNvPr id="50179" name="Picture 2" descr="http://www.legis.state.ga.us/icon/galegbnn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289" r="76775"/>
          <a:stretch>
            <a:fillRect/>
          </a:stretch>
        </p:blipFill>
        <p:spPr bwMode="auto">
          <a:xfrm>
            <a:off x="7239000" y="3962400"/>
            <a:ext cx="1905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30711"/>
      </p:ext>
    </p:extLst>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583" y="422917"/>
            <a:ext cx="3726717" cy="643883"/>
          </a:xfrm>
        </p:spPr>
        <p:txBody>
          <a:bodyPr>
            <a:normAutofit/>
          </a:bodyPr>
          <a:lstStyle/>
          <a:p>
            <a:r>
              <a:rPr lang="en-US" sz="3200" dirty="0">
                <a:effectLst>
                  <a:outerShdw blurRad="38100" dist="38100" dir="2700000" algn="tl">
                    <a:srgbClr val="000000">
                      <a:alpha val="43137"/>
                    </a:srgbClr>
                  </a:outerShdw>
                </a:effectLst>
                <a:latin typeface="+mn-lt"/>
                <a:cs typeface="Arial" pitchFamily="34" charset="0"/>
              </a:rPr>
              <a:t> O.C.G.A  20-2-751.4</a:t>
            </a:r>
            <a:endParaRPr lang="en-US" sz="32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66700" y="1752600"/>
            <a:ext cx="8496300" cy="4424363"/>
          </a:xfrm>
        </p:spPr>
        <p:txBody>
          <a:bodyPr/>
          <a:lstStyle/>
          <a:p>
            <a:pPr marL="0" indent="0">
              <a:buNone/>
            </a:pPr>
            <a:r>
              <a:rPr lang="en-US" dirty="0"/>
              <a:t>Each local board policy shall require that, upon a finding by the disciplinary hearing officer, panel, or tribunal of school officials provided for in this subpart that a student in grades six through 12 has committed the offense of bullying for the third time in a school year, such student shall be assigned to an alternative </a:t>
            </a:r>
            <a:r>
              <a:rPr lang="en-US" dirty="0" smtClean="0"/>
              <a:t>school.</a:t>
            </a:r>
            <a:endParaRPr lang="en-US" dirty="0"/>
          </a:p>
        </p:txBody>
      </p:sp>
      <p:pic>
        <p:nvPicPr>
          <p:cNvPr id="4" name="Picture 2" descr="http://www.legis.state.ga.us/icon/galegbnn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289" r="76775"/>
          <a:stretch>
            <a:fillRect/>
          </a:stretch>
        </p:blipFill>
        <p:spPr bwMode="auto">
          <a:xfrm>
            <a:off x="7442200" y="4190622"/>
            <a:ext cx="1701800" cy="200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789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legis.state.ga.us/icon/galegbnn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289" r="76775"/>
          <a:stretch>
            <a:fillRect/>
          </a:stretch>
        </p:blipFill>
        <p:spPr bwMode="auto">
          <a:xfrm>
            <a:off x="7442200" y="4190622"/>
            <a:ext cx="1701800" cy="200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4500" y="1131888"/>
            <a:ext cx="8077200" cy="5059362"/>
          </a:xfrm>
          <a:ln>
            <a:miter lim="800000"/>
            <a:headEnd/>
            <a:tailEnd/>
          </a:ln>
          <a:extLst/>
        </p:spPr>
        <p:txBody>
          <a:bodyPr/>
          <a:lstStyle/>
          <a:p>
            <a:pPr eaLnBrk="1" hangingPunct="1">
              <a:buFontTx/>
              <a:buNone/>
              <a:defRPr/>
            </a:pPr>
            <a:r>
              <a:rPr lang="en-US" sz="2800" b="1" dirty="0" smtClean="0">
                <a:cs typeface="Arial" pitchFamily="34" charset="0"/>
              </a:rPr>
              <a:t>                      </a:t>
            </a:r>
            <a:r>
              <a:rPr lang="en-US" sz="3200" b="1" dirty="0" smtClean="0">
                <a:effectLst>
                  <a:outerShdw blurRad="38100" dist="38100" dir="2700000" algn="tl">
                    <a:srgbClr val="000000">
                      <a:alpha val="43137"/>
                    </a:srgbClr>
                  </a:outerShdw>
                </a:effectLst>
                <a:cs typeface="Arial" pitchFamily="34" charset="0"/>
              </a:rPr>
              <a:t>O.C.G.A  20-2-751.4</a:t>
            </a:r>
          </a:p>
          <a:p>
            <a:pPr eaLnBrk="1" hangingPunct="1">
              <a:buFontTx/>
              <a:buNone/>
              <a:defRPr/>
            </a:pPr>
            <a:endParaRPr lang="en-US" sz="3200" b="1" dirty="0" smtClean="0">
              <a:effectLst>
                <a:outerShdw blurRad="38100" dist="38100" dir="2700000" algn="tl">
                  <a:srgbClr val="000000">
                    <a:alpha val="43137"/>
                  </a:srgbClr>
                </a:outerShdw>
              </a:effectLst>
            </a:endParaRPr>
          </a:p>
          <a:p>
            <a:pPr eaLnBrk="1" hangingPunct="1">
              <a:buFontTx/>
              <a:buNone/>
              <a:defRPr/>
            </a:pPr>
            <a:r>
              <a:rPr lang="en-US" dirty="0" smtClean="0">
                <a:cs typeface="Arial" pitchFamily="34" charset="0"/>
              </a:rPr>
              <a:t>	Each local board of education shall ensure that students and parents of students are notified of the prohibition against bullying, and the penalties for violating the prohibition, by posting such information at each school and by including such information in student and parent handbooks.</a:t>
            </a:r>
          </a:p>
        </p:txBody>
      </p:sp>
    </p:spTree>
    <p:extLst>
      <p:ext uri="{BB962C8B-B14F-4D97-AF65-F5344CB8AC3E}">
        <p14:creationId xmlns:p14="http://schemas.microsoft.com/office/powerpoint/2010/main" val="3993749510"/>
      </p:ext>
    </p:extLst>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383" y="727716"/>
            <a:ext cx="3752117" cy="567683"/>
          </a:xfrm>
        </p:spPr>
        <p:txBody>
          <a:bodyPr>
            <a:normAutofit/>
          </a:bodyPr>
          <a:lstStyle/>
          <a:p>
            <a:r>
              <a:rPr lang="en-US" sz="3200" dirty="0">
                <a:effectLst>
                  <a:outerShdw blurRad="38100" dist="38100" dir="2700000" algn="tl">
                    <a:srgbClr val="000000">
                      <a:alpha val="43137"/>
                    </a:srgbClr>
                  </a:outerShdw>
                </a:effectLst>
                <a:latin typeface="+mn-lt"/>
                <a:cs typeface="Arial" pitchFamily="34" charset="0"/>
              </a:rPr>
              <a:t>O.C.G.A  20-2-751.4</a:t>
            </a:r>
            <a:endParaRPr lang="en-US" sz="3200" dirty="0">
              <a:latin typeface="+mn-lt"/>
            </a:endParaRPr>
          </a:p>
        </p:txBody>
      </p:sp>
      <p:sp>
        <p:nvSpPr>
          <p:cNvPr id="3" name="Content Placeholder 2"/>
          <p:cNvSpPr>
            <a:spLocks noGrp="1"/>
          </p:cNvSpPr>
          <p:nvPr>
            <p:ph idx="1"/>
          </p:nvPr>
        </p:nvSpPr>
        <p:spPr>
          <a:xfrm>
            <a:off x="228600" y="1727201"/>
            <a:ext cx="8750300" cy="4419600"/>
          </a:xfrm>
        </p:spPr>
        <p:txBody>
          <a:bodyPr/>
          <a:lstStyle/>
          <a:p>
            <a:pPr>
              <a:buFont typeface="Wingdings" panose="05000000000000000000" pitchFamily="2" charset="2"/>
              <a:buChar char="ü"/>
            </a:pPr>
            <a:r>
              <a:rPr lang="en-US" dirty="0"/>
              <a:t>T</a:t>
            </a:r>
            <a:r>
              <a:rPr lang="en-US" dirty="0" smtClean="0"/>
              <a:t>he </a:t>
            </a:r>
            <a:r>
              <a:rPr lang="en-US" dirty="0"/>
              <a:t>Department of Education shall develop a model policy regarding bullying, that may be revised from time to time, and shall post such policy on its website in order to assist local </a:t>
            </a:r>
            <a:r>
              <a:rPr lang="en-US" dirty="0" smtClean="0"/>
              <a:t>school systems.</a:t>
            </a:r>
          </a:p>
          <a:p>
            <a:pPr>
              <a:buFont typeface="Wingdings" panose="05000000000000000000" pitchFamily="2" charset="2"/>
              <a:buChar char="ü"/>
            </a:pPr>
            <a:endParaRPr lang="en-US" dirty="0"/>
          </a:p>
          <a:p>
            <a:pPr>
              <a:buFont typeface="Wingdings" panose="05000000000000000000" pitchFamily="2" charset="2"/>
              <a:buChar char="ü"/>
            </a:pPr>
            <a:r>
              <a:rPr lang="en-US" dirty="0"/>
              <a:t>The Department of Education shall develop and post on its website a list of entities and their contact information which produce </a:t>
            </a:r>
            <a:r>
              <a:rPr lang="en-US" dirty="0" smtClean="0"/>
              <a:t>anti-bullying </a:t>
            </a:r>
            <a:r>
              <a:rPr lang="en-US" dirty="0"/>
              <a:t>training programs and materials deemed appropriate by the department for use in local school systems.</a:t>
            </a:r>
          </a:p>
          <a:p>
            <a:pPr>
              <a:buFont typeface="Wingdings" panose="05000000000000000000" pitchFamily="2" charset="2"/>
              <a:buChar char="v"/>
            </a:pPr>
            <a:endParaRPr lang="en-US" dirty="0" smtClean="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628885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0" y="0"/>
            <a:ext cx="2743200" cy="523875"/>
          </a:xfrm>
          <a:prstGeom prst="rect">
            <a:avLst/>
          </a:prstGeom>
          <a:noFill/>
        </p:spPr>
        <p:txBody>
          <a:bodyPr>
            <a:spAutoFit/>
          </a:bodyPr>
          <a:lstStyle/>
          <a:p>
            <a:pPr algn="ctr">
              <a:defRPr/>
            </a:pPr>
            <a:r>
              <a:rPr lang="en-US" sz="2800" i="1" dirty="0">
                <a:solidFill>
                  <a:srgbClr val="FF0000"/>
                </a:solidFill>
                <a:effectLst>
                  <a:outerShdw blurRad="38100" dist="38100" dir="2700000" algn="tl">
                    <a:srgbClr val="000000">
                      <a:alpha val="43137"/>
                    </a:srgbClr>
                  </a:outerShdw>
                </a:effectLst>
                <a:latin typeface="+mn-lt"/>
              </a:rPr>
              <a:t>www.gadoe.org</a:t>
            </a:r>
          </a:p>
        </p:txBody>
      </p:sp>
      <p:pic>
        <p:nvPicPr>
          <p:cNvPr id="3" name="Picture 2"/>
          <p:cNvPicPr>
            <a:picLocks noChangeAspect="1"/>
          </p:cNvPicPr>
          <p:nvPr/>
        </p:nvPicPr>
        <p:blipFill>
          <a:blip r:embed="rId3"/>
          <a:stretch>
            <a:fillRect/>
          </a:stretch>
        </p:blipFill>
        <p:spPr>
          <a:xfrm>
            <a:off x="89034" y="849312"/>
            <a:ext cx="4394066" cy="2325688"/>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104374" y="3789362"/>
            <a:ext cx="4505726" cy="162083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stretch>
            <a:fillRect/>
          </a:stretch>
        </p:blipFill>
        <p:spPr>
          <a:xfrm>
            <a:off x="4787900" y="1755775"/>
            <a:ext cx="4267200" cy="4362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2247166"/>
      </p:ext>
    </p:extLst>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0" y="546100"/>
            <a:ext cx="3505200" cy="3170238"/>
          </a:xfrm>
          <a:prstGeom prst="rect">
            <a:avLst/>
          </a:prstGeom>
          <a:noFill/>
          <a:ln w="9525">
            <a:noFill/>
            <a:miter lim="800000"/>
            <a:headEnd/>
            <a:tailEnd/>
          </a:ln>
        </p:spPr>
        <p:txBody>
          <a:bodyPr>
            <a:spAutoFit/>
          </a:bodyPr>
          <a:lstStyle/>
          <a:p>
            <a:pPr algn="ctr">
              <a:defRPr/>
            </a:pPr>
            <a:r>
              <a:rPr lang="en-US" sz="4000" dirty="0">
                <a:effectLst>
                  <a:outerShdw blurRad="38100" dist="38100" dir="2700000" algn="tl">
                    <a:srgbClr val="000000">
                      <a:alpha val="43137"/>
                    </a:srgbClr>
                  </a:outerShdw>
                </a:effectLst>
                <a:latin typeface="+mn-lt"/>
              </a:rPr>
              <a:t>How Do We Apply the Georgia Bullying Law to Schools?</a:t>
            </a:r>
          </a:p>
        </p:txBody>
      </p:sp>
      <p:pic>
        <p:nvPicPr>
          <p:cNvPr id="41993" name="Picture 9" descr="http://washingtonexaminer.com/files/blog_images/082410dcBACK2SCHOOL_ajh04.JPG_.1.jpg"/>
          <p:cNvPicPr>
            <a:picLocks noChangeAspect="1" noChangeArrowheads="1"/>
          </p:cNvPicPr>
          <p:nvPr/>
        </p:nvPicPr>
        <p:blipFill>
          <a:blip r:embed="rId3" cstate="print"/>
          <a:srcRect/>
          <a:stretch>
            <a:fillRect/>
          </a:stretch>
        </p:blipFill>
        <p:spPr bwMode="auto">
          <a:xfrm>
            <a:off x="3873500" y="2603500"/>
            <a:ext cx="4740275" cy="3158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7295092"/>
      </p:ext>
    </p:extLst>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beatbullying.org/graphics/anti-bullying-policies.gif"/>
          <p:cNvPicPr>
            <a:picLocks noChangeAspect="1" noChangeArrowheads="1"/>
          </p:cNvPicPr>
          <p:nvPr/>
        </p:nvPicPr>
        <p:blipFill>
          <a:blip r:embed="rId3">
            <a:extLst>
              <a:ext uri="{28A0092B-C50C-407E-A947-70E740481C1C}">
                <a14:useLocalDpi xmlns:a14="http://schemas.microsoft.com/office/drawing/2010/main" val="0"/>
              </a:ext>
            </a:extLst>
          </a:blip>
          <a:srcRect l="10085" r="15965" b="10698"/>
          <a:stretch>
            <a:fillRect/>
          </a:stretch>
        </p:blipFill>
        <p:spPr bwMode="auto">
          <a:xfrm>
            <a:off x="7010400" y="205740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673100" y="1289050"/>
            <a:ext cx="7772400" cy="6924675"/>
          </a:xfrm>
          <a:prstGeom prst="rect">
            <a:avLst/>
          </a:prstGeom>
          <a:noFill/>
          <a:ln w="9525">
            <a:noFill/>
            <a:miter lim="800000"/>
            <a:headEnd/>
            <a:tailEnd/>
          </a:ln>
        </p:spPr>
        <p:txBody>
          <a:bodyPr>
            <a:spAutoFit/>
          </a:bodyPr>
          <a:lstStyle/>
          <a:p>
            <a:pPr algn="ctr">
              <a:defRPr/>
            </a:pPr>
            <a:r>
              <a:rPr lang="en-US" sz="2800" b="1" u="sng" dirty="0">
                <a:effectLst>
                  <a:outerShdw blurRad="38100" dist="38100" dir="2700000" algn="tl">
                    <a:srgbClr val="000000">
                      <a:alpha val="43137"/>
                    </a:srgbClr>
                  </a:outerShdw>
                </a:effectLst>
                <a:latin typeface="+mn-lt"/>
                <a:cs typeface="Arial" charset="0"/>
              </a:rPr>
              <a:t>Intervention Phases</a:t>
            </a:r>
          </a:p>
          <a:p>
            <a:pPr>
              <a:defRPr/>
            </a:pPr>
            <a:endParaRPr lang="en-US" sz="2400" dirty="0">
              <a:latin typeface="+mn-lt"/>
            </a:endParaRPr>
          </a:p>
          <a:p>
            <a:pPr lvl="2">
              <a:buFont typeface="Wingdings" pitchFamily="2" charset="2"/>
              <a:buChar char="ü"/>
              <a:defRPr/>
            </a:pPr>
            <a:r>
              <a:rPr lang="en-US" sz="2800" b="1" dirty="0">
                <a:solidFill>
                  <a:srgbClr val="FF0000"/>
                </a:solidFill>
                <a:effectLst>
                  <a:outerShdw blurRad="38100" dist="38100" dir="2700000" algn="tl">
                    <a:srgbClr val="000000">
                      <a:alpha val="43137"/>
                    </a:srgbClr>
                  </a:outerShdw>
                </a:effectLst>
                <a:latin typeface="+mn-lt"/>
                <a:cs typeface="Arial" charset="0"/>
              </a:rPr>
              <a:t>Report </a:t>
            </a:r>
            <a:r>
              <a:rPr lang="en-US" sz="2800" dirty="0">
                <a:latin typeface="+mn-lt"/>
                <a:cs typeface="Arial" charset="0"/>
              </a:rPr>
              <a:t>(documentation)</a:t>
            </a:r>
          </a:p>
          <a:p>
            <a:pPr lvl="2">
              <a:buFont typeface="Wingdings" pitchFamily="2" charset="2"/>
              <a:buChar char="ü"/>
              <a:defRPr/>
            </a:pPr>
            <a:endParaRPr lang="en-US" sz="2800" b="1" dirty="0">
              <a:solidFill>
                <a:srgbClr val="FF0000"/>
              </a:solidFill>
              <a:effectLst>
                <a:outerShdw blurRad="38100" dist="38100" dir="2700000" algn="tl">
                  <a:srgbClr val="000000">
                    <a:alpha val="43137"/>
                  </a:srgbClr>
                </a:outerShdw>
              </a:effectLst>
              <a:latin typeface="+mn-lt"/>
              <a:cs typeface="Arial" charset="0"/>
            </a:endParaRPr>
          </a:p>
          <a:p>
            <a:pPr lvl="2">
              <a:buFont typeface="Wingdings" pitchFamily="2" charset="2"/>
              <a:buChar char="ü"/>
              <a:defRPr/>
            </a:pPr>
            <a:r>
              <a:rPr lang="en-US" sz="2800" b="1" dirty="0">
                <a:solidFill>
                  <a:srgbClr val="FF0000"/>
                </a:solidFill>
                <a:effectLst>
                  <a:outerShdw blurRad="38100" dist="38100" dir="2700000" algn="tl">
                    <a:srgbClr val="000000">
                      <a:alpha val="43137"/>
                    </a:srgbClr>
                  </a:outerShdw>
                </a:effectLst>
                <a:latin typeface="+mn-lt"/>
                <a:cs typeface="Arial" charset="0"/>
              </a:rPr>
              <a:t>Investigate</a:t>
            </a:r>
            <a:r>
              <a:rPr lang="en-US" sz="2800" dirty="0">
                <a:effectLst>
                  <a:outerShdw blurRad="38100" dist="38100" dir="2700000" algn="tl">
                    <a:srgbClr val="000000">
                      <a:alpha val="43137"/>
                    </a:srgbClr>
                  </a:outerShdw>
                </a:effectLst>
                <a:latin typeface="+mn-lt"/>
                <a:cs typeface="Arial" charset="0"/>
              </a:rPr>
              <a:t> </a:t>
            </a:r>
            <a:r>
              <a:rPr lang="en-US" sz="2800" dirty="0">
                <a:latin typeface="+mn-lt"/>
                <a:cs typeface="Arial" charset="0"/>
              </a:rPr>
              <a:t>(documentation)</a:t>
            </a:r>
          </a:p>
          <a:p>
            <a:pPr>
              <a:buFont typeface="Wingdings" pitchFamily="2" charset="2"/>
              <a:buChar char="ü"/>
              <a:defRPr/>
            </a:pPr>
            <a:endParaRPr lang="en-US" sz="2800" dirty="0">
              <a:effectLst>
                <a:outerShdw blurRad="38100" dist="38100" dir="2700000" algn="tl">
                  <a:srgbClr val="000000">
                    <a:alpha val="43137"/>
                  </a:srgbClr>
                </a:outerShdw>
              </a:effectLst>
              <a:latin typeface="+mn-lt"/>
              <a:cs typeface="Arial" charset="0"/>
            </a:endParaRPr>
          </a:p>
          <a:p>
            <a:pPr lvl="2">
              <a:buFont typeface="Wingdings" pitchFamily="2" charset="2"/>
              <a:buChar char="ü"/>
              <a:defRPr/>
            </a:pPr>
            <a:r>
              <a:rPr lang="en-US" sz="2800" b="1" dirty="0">
                <a:solidFill>
                  <a:srgbClr val="FF0000"/>
                </a:solidFill>
                <a:effectLst>
                  <a:outerShdw blurRad="38100" dist="38100" dir="2700000" algn="tl">
                    <a:srgbClr val="000000">
                      <a:alpha val="43137"/>
                    </a:srgbClr>
                  </a:outerShdw>
                </a:effectLst>
                <a:latin typeface="+mn-lt"/>
                <a:cs typeface="Arial" charset="0"/>
              </a:rPr>
              <a:t>Notify</a:t>
            </a:r>
            <a:r>
              <a:rPr lang="en-US" sz="2800" dirty="0">
                <a:effectLst>
                  <a:outerShdw blurRad="38100" dist="38100" dir="2700000" algn="tl">
                    <a:srgbClr val="000000">
                      <a:alpha val="43137"/>
                    </a:srgbClr>
                  </a:outerShdw>
                </a:effectLst>
                <a:latin typeface="+mn-lt"/>
                <a:cs typeface="Arial" charset="0"/>
              </a:rPr>
              <a:t> </a:t>
            </a:r>
            <a:r>
              <a:rPr lang="en-US" sz="2800" dirty="0">
                <a:latin typeface="+mn-lt"/>
                <a:cs typeface="Arial" charset="0"/>
              </a:rPr>
              <a:t>(duty to </a:t>
            </a:r>
            <a:r>
              <a:rPr lang="en-US" sz="2800" dirty="0" smtClean="0">
                <a:latin typeface="+mn-lt"/>
                <a:cs typeface="Arial" charset="0"/>
              </a:rPr>
              <a:t>inform parents/guardians) </a:t>
            </a:r>
            <a:endParaRPr lang="en-US" sz="2800" dirty="0">
              <a:latin typeface="+mn-lt"/>
              <a:cs typeface="Arial" charset="0"/>
            </a:endParaRPr>
          </a:p>
          <a:p>
            <a:pPr>
              <a:buFont typeface="Wingdings" pitchFamily="2" charset="2"/>
              <a:buChar char="ü"/>
              <a:defRPr/>
            </a:pPr>
            <a:endParaRPr lang="en-US" sz="2800" dirty="0">
              <a:effectLst>
                <a:outerShdw blurRad="38100" dist="38100" dir="2700000" algn="tl">
                  <a:srgbClr val="000000">
                    <a:alpha val="43137"/>
                  </a:srgbClr>
                </a:outerShdw>
              </a:effectLst>
              <a:latin typeface="+mn-lt"/>
              <a:cs typeface="Arial" charset="0"/>
            </a:endParaRPr>
          </a:p>
          <a:p>
            <a:pPr lvl="2">
              <a:buFont typeface="Wingdings" pitchFamily="2" charset="2"/>
              <a:buChar char="ü"/>
              <a:defRPr/>
            </a:pPr>
            <a:r>
              <a:rPr lang="en-US" sz="2800" b="1" dirty="0">
                <a:solidFill>
                  <a:srgbClr val="FF0000"/>
                </a:solidFill>
                <a:effectLst>
                  <a:outerShdw blurRad="38100" dist="38100" dir="2700000" algn="tl">
                    <a:srgbClr val="000000">
                      <a:alpha val="43137"/>
                    </a:srgbClr>
                  </a:outerShdw>
                </a:effectLst>
                <a:latin typeface="+mn-lt"/>
                <a:cs typeface="Arial" charset="0"/>
              </a:rPr>
              <a:t>Discipline</a:t>
            </a:r>
            <a:r>
              <a:rPr lang="en-US" sz="2800" dirty="0">
                <a:effectLst>
                  <a:outerShdw blurRad="38100" dist="38100" dir="2700000" algn="tl">
                    <a:srgbClr val="000000">
                      <a:alpha val="43137"/>
                    </a:srgbClr>
                  </a:outerShdw>
                </a:effectLst>
                <a:latin typeface="+mn-lt"/>
                <a:cs typeface="Arial" charset="0"/>
              </a:rPr>
              <a:t> </a:t>
            </a:r>
            <a:r>
              <a:rPr lang="en-US" sz="2800" dirty="0">
                <a:latin typeface="+mn-lt"/>
                <a:cs typeface="Arial" charset="0"/>
              </a:rPr>
              <a:t>(appropriate consequence)</a:t>
            </a:r>
          </a:p>
          <a:p>
            <a:pPr>
              <a:defRPr/>
            </a:pPr>
            <a:endParaRPr lang="en-US" sz="2800" dirty="0">
              <a:effectLst>
                <a:outerShdw blurRad="38100" dist="38100" dir="2700000" algn="tl">
                  <a:srgbClr val="000000">
                    <a:alpha val="43137"/>
                  </a:srgbClr>
                </a:outerShdw>
              </a:effectLst>
              <a:latin typeface="+mn-lt"/>
              <a:cs typeface="Arial" charset="0"/>
            </a:endParaRPr>
          </a:p>
          <a:p>
            <a:pPr lvl="2">
              <a:buFont typeface="Wingdings" pitchFamily="2" charset="2"/>
              <a:buChar char="ü"/>
              <a:defRPr/>
            </a:pPr>
            <a:r>
              <a:rPr lang="en-US" sz="2800" b="1" dirty="0">
                <a:solidFill>
                  <a:srgbClr val="FF0000"/>
                </a:solidFill>
                <a:effectLst>
                  <a:outerShdw blurRad="38100" dist="38100" dir="2700000" algn="tl">
                    <a:srgbClr val="000000">
                      <a:alpha val="43137"/>
                    </a:srgbClr>
                  </a:outerShdw>
                </a:effectLst>
                <a:latin typeface="+mn-lt"/>
                <a:cs typeface="Arial" charset="0"/>
              </a:rPr>
              <a:t>Follow Up </a:t>
            </a:r>
            <a:r>
              <a:rPr lang="en-US" sz="2800" dirty="0">
                <a:latin typeface="+mn-lt"/>
                <a:cs typeface="Arial" charset="0"/>
              </a:rPr>
              <a:t>(prohibits retaliation)</a:t>
            </a:r>
          </a:p>
          <a:p>
            <a:pPr>
              <a:defRPr/>
            </a:pPr>
            <a:endParaRPr lang="en-US" sz="2800" b="1" u="sng" dirty="0">
              <a:latin typeface="+mn-lt"/>
              <a:cs typeface="Arial" charset="0"/>
            </a:endParaRPr>
          </a:p>
          <a:p>
            <a:pPr>
              <a:defRPr/>
            </a:pPr>
            <a:endParaRPr lang="en-US" sz="2800" b="1" u="sng" dirty="0">
              <a:latin typeface="+mn-lt"/>
              <a:cs typeface="Arial" charset="0"/>
            </a:endParaRPr>
          </a:p>
          <a:p>
            <a:pPr>
              <a:defRPr/>
            </a:pPr>
            <a:endParaRPr lang="en-US" sz="2800" b="1" u="sng" dirty="0">
              <a:latin typeface="Arial" charset="0"/>
              <a:cs typeface="Arial" charset="0"/>
            </a:endParaRPr>
          </a:p>
          <a:p>
            <a:pPr>
              <a:defRPr/>
            </a:pPr>
            <a:endParaRPr lang="en-US" sz="2800" b="1" u="sng" dirty="0">
              <a:latin typeface="Arial" charset="0"/>
              <a:cs typeface="Arial" charset="0"/>
            </a:endParaRPr>
          </a:p>
          <a:p>
            <a:pPr>
              <a:defRPr/>
            </a:pPr>
            <a:endParaRPr lang="en-US" sz="2800" b="1" u="sng" dirty="0">
              <a:latin typeface="Arial" charset="0"/>
              <a:cs typeface="Arial" charset="0"/>
            </a:endParaRPr>
          </a:p>
        </p:txBody>
      </p:sp>
    </p:spTree>
    <p:extLst>
      <p:ext uri="{BB962C8B-B14F-4D97-AF65-F5344CB8AC3E}">
        <p14:creationId xmlns:p14="http://schemas.microsoft.com/office/powerpoint/2010/main" val="2222329712"/>
      </p:ext>
    </p:extLst>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52400" y="673100"/>
            <a:ext cx="8763000" cy="5462588"/>
          </a:xfrm>
          <a:prstGeom prst="rect">
            <a:avLst/>
          </a:prstGeom>
          <a:noFill/>
          <a:ln w="9525">
            <a:noFill/>
            <a:miter lim="800000"/>
            <a:headEnd/>
            <a:tailEnd/>
          </a:ln>
        </p:spPr>
        <p:txBody>
          <a:bodyPr>
            <a:spAutoFit/>
          </a:bodyPr>
          <a:lstStyle/>
          <a:p>
            <a:pPr>
              <a:defRPr/>
            </a:pPr>
            <a:r>
              <a:rPr lang="en-US" sz="3600" b="1" dirty="0">
                <a:latin typeface="+mn-lt"/>
                <a:cs typeface="Arial" charset="0"/>
              </a:rPr>
              <a:t>                             </a:t>
            </a:r>
            <a:r>
              <a:rPr lang="en-US" sz="3600" b="1" dirty="0" smtClean="0">
                <a:effectLst>
                  <a:outerShdw blurRad="38100" dist="38100" dir="2700000" algn="tl">
                    <a:srgbClr val="000000">
                      <a:alpha val="43137"/>
                    </a:srgbClr>
                  </a:outerShdw>
                </a:effectLst>
                <a:latin typeface="+mn-lt"/>
                <a:cs typeface="Arial" charset="0"/>
              </a:rPr>
              <a:t>Investigate</a:t>
            </a:r>
            <a:endParaRPr lang="en-US" sz="3600" b="1" dirty="0">
              <a:effectLst>
                <a:outerShdw blurRad="38100" dist="38100" dir="2700000" algn="tl">
                  <a:srgbClr val="000000">
                    <a:alpha val="43137"/>
                  </a:srgbClr>
                </a:outerShdw>
              </a:effectLst>
              <a:latin typeface="+mn-lt"/>
              <a:cs typeface="Arial" charset="0"/>
            </a:endParaRPr>
          </a:p>
          <a:p>
            <a:pPr>
              <a:defRPr/>
            </a:pPr>
            <a:endParaRPr lang="en-US" sz="2400" dirty="0">
              <a:latin typeface="+mn-lt"/>
            </a:endParaRPr>
          </a:p>
          <a:p>
            <a:pPr>
              <a:defRPr/>
            </a:pPr>
            <a:r>
              <a:rPr lang="en-US" sz="2400" dirty="0">
                <a:latin typeface="+mn-lt"/>
              </a:rPr>
              <a:t>	The _____________________School District will take 	the following actions when bullying is reported:</a:t>
            </a:r>
          </a:p>
          <a:p>
            <a:pPr>
              <a:defRPr/>
            </a:pPr>
            <a:r>
              <a:rPr lang="en-US" sz="2400" dirty="0">
                <a:latin typeface="+mn-lt"/>
              </a:rPr>
              <a:t> </a:t>
            </a:r>
          </a:p>
          <a:p>
            <a:pPr>
              <a:defRPr/>
            </a:pPr>
            <a:r>
              <a:rPr lang="en-US" sz="2400" b="1" dirty="0">
                <a:latin typeface="+mn-lt"/>
              </a:rPr>
              <a:t>	Investigate</a:t>
            </a:r>
            <a:endParaRPr lang="en-US" sz="2400" dirty="0">
              <a:latin typeface="+mn-lt"/>
            </a:endParaRPr>
          </a:p>
          <a:p>
            <a:pPr>
              <a:defRPr/>
            </a:pPr>
            <a:r>
              <a:rPr lang="en-US" sz="2400" dirty="0">
                <a:latin typeface="+mn-lt"/>
              </a:rPr>
              <a:t>	</a:t>
            </a:r>
            <a:r>
              <a:rPr lang="en-US" sz="2400" dirty="0">
                <a:solidFill>
                  <a:srgbClr val="FF0000"/>
                </a:solidFill>
                <a:effectLst>
                  <a:outerShdw blurRad="38100" dist="38100" dir="2700000" algn="tl">
                    <a:srgbClr val="000000">
                      <a:alpha val="43137"/>
                    </a:srgbClr>
                  </a:outerShdw>
                </a:effectLst>
                <a:latin typeface="+mn-lt"/>
              </a:rPr>
              <a:t>Upon receipt of any report of bullying, schools should 	direct an immediate investigation involving appropriate 	personnel.</a:t>
            </a:r>
            <a:r>
              <a:rPr lang="en-US" sz="2400" dirty="0">
                <a:latin typeface="+mn-lt"/>
              </a:rPr>
              <a:t>  This investigation may include interviewing 	the alleged perpetrator(s) and victim(s), identified 	witnesses, teacher(s), staff, review of video surveillance, 	etc.  School police, school counselors, school </a:t>
            </a:r>
            <a:r>
              <a:rPr lang="en-US" sz="2400" dirty="0" smtClean="0">
                <a:latin typeface="+mn-lt"/>
              </a:rPr>
              <a:t>social workers </a:t>
            </a:r>
            <a:r>
              <a:rPr lang="en-US" sz="2400" dirty="0">
                <a:latin typeface="+mn-lt"/>
              </a:rPr>
              <a:t>	and/or other support staff may be utilized for </a:t>
            </a:r>
            <a:r>
              <a:rPr lang="en-US" sz="2400" dirty="0" smtClean="0">
                <a:latin typeface="+mn-lt"/>
              </a:rPr>
              <a:t>their expertise </a:t>
            </a:r>
            <a:r>
              <a:rPr lang="en-US" sz="2400" dirty="0">
                <a:latin typeface="+mn-lt"/>
              </a:rPr>
              <a:t>	as determined by the circumstances of </a:t>
            </a:r>
            <a:r>
              <a:rPr lang="en-US" sz="2400" dirty="0" smtClean="0">
                <a:latin typeface="+mn-lt"/>
              </a:rPr>
              <a:t>the matter</a:t>
            </a:r>
            <a:r>
              <a:rPr lang="en-US" sz="2400" dirty="0">
                <a:latin typeface="+mn-lt"/>
              </a:rPr>
              <a:t>. </a:t>
            </a:r>
            <a:endParaRPr lang="en-US" sz="2800" b="1" u="sng" dirty="0">
              <a:latin typeface="+mn-lt"/>
              <a:cs typeface="Arial" charset="0"/>
            </a:endParaRPr>
          </a:p>
        </p:txBody>
      </p:sp>
    </p:spTree>
    <p:extLst>
      <p:ext uri="{BB962C8B-B14F-4D97-AF65-F5344CB8AC3E}">
        <p14:creationId xmlns:p14="http://schemas.microsoft.com/office/powerpoint/2010/main" val="821442689"/>
      </p:ext>
    </p:extLst>
  </p:cSld>
  <p:clrMapOvr>
    <a:masterClrMapping/>
  </p:clrMapOvr>
  <p:transition spd="slow">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444500" y="581025"/>
            <a:ext cx="7772400" cy="5016500"/>
          </a:xfrm>
          <a:prstGeom prst="rect">
            <a:avLst/>
          </a:prstGeom>
          <a:noFill/>
          <a:ln w="9525">
            <a:noFill/>
            <a:miter lim="800000"/>
            <a:headEnd/>
            <a:tailEnd/>
          </a:ln>
        </p:spPr>
        <p:txBody>
          <a:bodyPr>
            <a:spAutoFit/>
          </a:bodyPr>
          <a:lstStyle/>
          <a:p>
            <a:pPr>
              <a:defRPr/>
            </a:pPr>
            <a:r>
              <a:rPr lang="en-US" sz="4000" b="1" dirty="0">
                <a:latin typeface="+mn-lt"/>
                <a:cs typeface="Arial" charset="0"/>
              </a:rPr>
              <a:t>                           </a:t>
            </a:r>
            <a:r>
              <a:rPr lang="en-US" sz="3600" b="1" dirty="0">
                <a:effectLst>
                  <a:outerShdw blurRad="38100" dist="38100" dir="2700000" algn="tl">
                    <a:srgbClr val="000000">
                      <a:alpha val="43137"/>
                    </a:srgbClr>
                  </a:outerShdw>
                </a:effectLst>
                <a:latin typeface="+mn-lt"/>
                <a:cs typeface="Arial" charset="0"/>
              </a:rPr>
              <a:t>Notify</a:t>
            </a:r>
          </a:p>
          <a:p>
            <a:pPr>
              <a:defRPr/>
            </a:pPr>
            <a:endParaRPr lang="en-US" sz="2800" b="1" u="sng" dirty="0">
              <a:latin typeface="+mn-lt"/>
              <a:cs typeface="Arial" charset="0"/>
            </a:endParaRPr>
          </a:p>
          <a:p>
            <a:pPr>
              <a:defRPr/>
            </a:pPr>
            <a:r>
              <a:rPr lang="en-US" sz="2800" b="1" dirty="0">
                <a:latin typeface="+mn-lt"/>
              </a:rPr>
              <a:t> 	</a:t>
            </a:r>
            <a:r>
              <a:rPr lang="en-US" sz="2800" dirty="0">
                <a:latin typeface="+mn-lt"/>
              </a:rPr>
              <a:t>At some appropriate time during or after 	the investigation, </a:t>
            </a:r>
            <a:r>
              <a:rPr lang="en-US" sz="2800" dirty="0">
                <a:solidFill>
                  <a:srgbClr val="FF0000"/>
                </a:solidFill>
                <a:effectLst>
                  <a:outerShdw blurRad="38100" dist="38100" dir="2700000" algn="tl">
                    <a:srgbClr val="000000">
                      <a:alpha val="43137"/>
                    </a:srgbClr>
                  </a:outerShdw>
                </a:effectLst>
                <a:latin typeface="+mn-lt"/>
              </a:rPr>
              <a:t>parents/guardians of the 	accused and the victim must be notified</a:t>
            </a:r>
            <a:r>
              <a:rPr lang="en-US" sz="2800" dirty="0">
                <a:latin typeface="+mn-lt"/>
              </a:rPr>
              <a:t>.  If 	the incident involves an injury or similar 	situation, appropriate medical attention 	should be provided and the 	parent/guardian should be notified 	immediately. </a:t>
            </a:r>
            <a:endParaRPr lang="en-US" sz="2800" b="1" u="sng" dirty="0">
              <a:latin typeface="+mn-lt"/>
              <a:cs typeface="Arial" charset="0"/>
            </a:endParaRPr>
          </a:p>
          <a:p>
            <a:pPr>
              <a:defRPr/>
            </a:pPr>
            <a:endParaRPr lang="en-US" sz="2800" b="1" u="sng" dirty="0">
              <a:latin typeface="Arial" charset="0"/>
              <a:cs typeface="Arial" charset="0"/>
            </a:endParaRPr>
          </a:p>
        </p:txBody>
      </p:sp>
    </p:spTree>
    <p:extLst>
      <p:ext uri="{BB962C8B-B14F-4D97-AF65-F5344CB8AC3E}">
        <p14:creationId xmlns:p14="http://schemas.microsoft.com/office/powerpoint/2010/main" val="1602519678"/>
      </p:ext>
    </p:extLst>
  </p:cSld>
  <p:clrMapOvr>
    <a:masterClrMapping/>
  </p:clrMapOvr>
  <p:transition spd="slow">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177800" y="673100"/>
            <a:ext cx="8763000" cy="7602538"/>
          </a:xfrm>
          <a:prstGeom prst="rect">
            <a:avLst/>
          </a:prstGeom>
          <a:noFill/>
          <a:ln w="9525">
            <a:noFill/>
            <a:miter lim="800000"/>
            <a:headEnd/>
            <a:tailEnd/>
          </a:ln>
        </p:spPr>
        <p:txBody>
          <a:bodyPr>
            <a:spAutoFit/>
          </a:bodyPr>
          <a:lstStyle/>
          <a:p>
            <a:pPr>
              <a:defRPr/>
            </a:pPr>
            <a:r>
              <a:rPr lang="en-US" sz="2800" b="1" dirty="0">
                <a:latin typeface="+mn-lt"/>
                <a:cs typeface="Arial" charset="0"/>
              </a:rPr>
              <a:t>                  </a:t>
            </a:r>
            <a:r>
              <a:rPr lang="en-US" sz="3600" b="1" dirty="0">
                <a:effectLst>
                  <a:outerShdw blurRad="38100" dist="38100" dir="2700000" algn="tl">
                    <a:srgbClr val="000000">
                      <a:alpha val="43137"/>
                    </a:srgbClr>
                  </a:outerShdw>
                </a:effectLst>
                <a:latin typeface="+mn-lt"/>
                <a:cs typeface="Arial" charset="0"/>
              </a:rPr>
              <a:t>Discipline/Consequences</a:t>
            </a:r>
          </a:p>
          <a:p>
            <a:pPr>
              <a:defRPr/>
            </a:pPr>
            <a:endParaRPr lang="en-US" sz="2400" dirty="0">
              <a:latin typeface="+mn-lt"/>
            </a:endParaRPr>
          </a:p>
          <a:p>
            <a:pPr>
              <a:defRPr/>
            </a:pPr>
            <a:r>
              <a:rPr lang="en-US" sz="2400" dirty="0">
                <a:latin typeface="+mn-lt"/>
              </a:rPr>
              <a:t>	Upon confirming that bullying has occurred, the accused 	student should be charged with bullying and </a:t>
            </a:r>
            <a:r>
              <a:rPr lang="en-US" sz="2400" dirty="0">
                <a:solidFill>
                  <a:srgbClr val="FF0000"/>
                </a:solidFill>
                <a:effectLst>
                  <a:outerShdw blurRad="38100" dist="38100" dir="2700000" algn="tl">
                    <a:srgbClr val="000000">
                      <a:alpha val="43137"/>
                    </a:srgbClr>
                  </a:outerShdw>
                </a:effectLst>
                <a:latin typeface="+mn-lt"/>
              </a:rPr>
              <a:t>given an 	age-appropriate consequence </a:t>
            </a:r>
            <a:r>
              <a:rPr lang="en-US" sz="2400" dirty="0">
                <a:latin typeface="+mn-lt"/>
              </a:rPr>
              <a:t>which 	shall include, at 	minimum and without limitation, disciplinary action or 	counseling as appropriate under the circumstances.  	Students in grades six 	through twelve found to have 	committed the offense of bullying for the third time in a 	school year shall be assigned to an alternative school.  	</a:t>
            </a:r>
            <a:r>
              <a:rPr lang="en-US" sz="2400" u="sng" dirty="0">
                <a:solidFill>
                  <a:srgbClr val="FF0000"/>
                </a:solidFill>
                <a:effectLst>
                  <a:outerShdw blurRad="38100" dist="38100" dir="2700000" algn="tl">
                    <a:srgbClr val="000000">
                      <a:alpha val="43137"/>
                    </a:srgbClr>
                  </a:outerShdw>
                </a:effectLst>
                <a:latin typeface="+mn-lt"/>
              </a:rPr>
              <a:t>Schools should clearly communicate to all parties that      </a:t>
            </a:r>
            <a:r>
              <a:rPr lang="en-US" sz="2400" dirty="0">
                <a:solidFill>
                  <a:srgbClr val="FF0000"/>
                </a:solidFill>
                <a:effectLst>
                  <a:outerShdw blurRad="38100" dist="38100" dir="2700000" algn="tl">
                    <a:srgbClr val="000000">
                      <a:alpha val="43137"/>
                    </a:srgbClr>
                  </a:outerShdw>
                </a:effectLst>
                <a:latin typeface="+mn-lt"/>
              </a:rPr>
              <a:t>	</a:t>
            </a:r>
            <a:r>
              <a:rPr lang="en-US" sz="2400" u="sng" dirty="0">
                <a:solidFill>
                  <a:srgbClr val="FF0000"/>
                </a:solidFill>
                <a:effectLst>
                  <a:outerShdw blurRad="38100" dist="38100" dir="2700000" algn="tl">
                    <a:srgbClr val="000000">
                      <a:alpha val="43137"/>
                    </a:srgbClr>
                  </a:outerShdw>
                </a:effectLst>
                <a:latin typeface="+mn-lt"/>
              </a:rPr>
              <a:t>retaliation following a report of bullying is strictly prohibited         </a:t>
            </a:r>
            <a:r>
              <a:rPr lang="en-US" sz="2400" dirty="0">
                <a:solidFill>
                  <a:srgbClr val="FF0000"/>
                </a:solidFill>
                <a:effectLst>
                  <a:outerShdw blurRad="38100" dist="38100" dir="2700000" algn="tl">
                    <a:srgbClr val="000000">
                      <a:alpha val="43137"/>
                    </a:srgbClr>
                  </a:outerShdw>
                </a:effectLst>
                <a:latin typeface="+mn-lt"/>
              </a:rPr>
              <a:t>	</a:t>
            </a:r>
            <a:r>
              <a:rPr lang="en-US" sz="2400" u="sng" dirty="0">
                <a:solidFill>
                  <a:srgbClr val="FF0000"/>
                </a:solidFill>
                <a:effectLst>
                  <a:outerShdw blurRad="38100" dist="38100" dir="2700000" algn="tl">
                    <a:srgbClr val="000000">
                      <a:alpha val="43137"/>
                    </a:srgbClr>
                  </a:outerShdw>
                </a:effectLst>
                <a:latin typeface="+mn-lt"/>
              </a:rPr>
              <a:t>and may result in strong penalties</a:t>
            </a:r>
            <a:r>
              <a:rPr lang="en-US" sz="2400" dirty="0">
                <a:latin typeface="+mn-lt"/>
              </a:rPr>
              <a:t>.</a:t>
            </a:r>
          </a:p>
          <a:p>
            <a:pPr>
              <a:defRPr/>
            </a:pPr>
            <a:endParaRPr lang="en-US" sz="2800" dirty="0">
              <a:latin typeface="Arial" charset="0"/>
            </a:endParaRPr>
          </a:p>
          <a:p>
            <a:pPr>
              <a:defRPr/>
            </a:pPr>
            <a:endParaRPr lang="en-US" sz="2800" b="1" u="sng" dirty="0">
              <a:latin typeface="Arial" charset="0"/>
              <a:cs typeface="Arial" charset="0"/>
            </a:endParaRPr>
          </a:p>
          <a:p>
            <a:pPr>
              <a:defRPr/>
            </a:pPr>
            <a:endParaRPr lang="en-US" sz="2400" dirty="0">
              <a:latin typeface="Arial" charset="0"/>
            </a:endParaRPr>
          </a:p>
          <a:p>
            <a:pPr>
              <a:defRPr/>
            </a:pPr>
            <a:endParaRPr lang="en-US" sz="2800" b="1" u="sng" dirty="0">
              <a:latin typeface="Arial" charset="0"/>
              <a:cs typeface="Arial" charset="0"/>
            </a:endParaRPr>
          </a:p>
          <a:p>
            <a:pPr>
              <a:defRPr/>
            </a:pPr>
            <a:endParaRPr lang="en-US" sz="2800" b="1" u="sng" dirty="0">
              <a:latin typeface="Arial" charset="0"/>
              <a:cs typeface="Arial" charset="0"/>
            </a:endParaRPr>
          </a:p>
          <a:p>
            <a:pPr>
              <a:defRPr/>
            </a:pPr>
            <a:endParaRPr lang="en-US" sz="2800" b="1" u="sng" dirty="0">
              <a:latin typeface="Arial" charset="0"/>
              <a:cs typeface="Arial" charset="0"/>
            </a:endParaRPr>
          </a:p>
        </p:txBody>
      </p:sp>
    </p:spTree>
    <p:extLst>
      <p:ext uri="{BB962C8B-B14F-4D97-AF65-F5344CB8AC3E}">
        <p14:creationId xmlns:p14="http://schemas.microsoft.com/office/powerpoint/2010/main" val="3163968738"/>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609600" y="2306904"/>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3600" b="1" i="1" dirty="0" smtClean="0">
                <a:latin typeface="+mn-lt"/>
              </a:rPr>
              <a:t>"I just want the bullying to stop. That is all I ever wanted. I used to love going to school. Now I hate it."</a:t>
            </a:r>
            <a:r>
              <a:rPr lang="en-US" altLang="en-US" sz="2800" dirty="0" smtClean="0">
                <a:latin typeface="+mn-lt"/>
              </a:rPr>
              <a:t/>
            </a:r>
            <a:br>
              <a:rPr lang="en-US" altLang="en-US" sz="2800" dirty="0" smtClean="0">
                <a:latin typeface="+mn-lt"/>
              </a:rPr>
            </a:br>
            <a:endParaRPr lang="en-US" altLang="en-US" sz="2800" dirty="0" smtClean="0">
              <a:latin typeface="+mn-lt"/>
            </a:endParaRPr>
          </a:p>
          <a:p>
            <a:pPr algn="ctr" eaLnBrk="1" hangingPunct="1">
              <a:defRPr/>
            </a:pPr>
            <a:r>
              <a:rPr lang="en-US" altLang="en-US" sz="2800" dirty="0" smtClean="0">
                <a:latin typeface="+mn-lt"/>
              </a:rPr>
              <a:t>10 year-old student</a:t>
            </a:r>
          </a:p>
          <a:p>
            <a:pPr eaLnBrk="1" hangingPunct="1">
              <a:defRPr/>
            </a:pPr>
            <a:endParaRPr lang="en-US" altLang="en-US" sz="2800" dirty="0" smtClean="0"/>
          </a:p>
        </p:txBody>
      </p:sp>
      <p:pic>
        <p:nvPicPr>
          <p:cNvPr id="5" name="Picture 2" descr="http://www.rps.psu.edu/probing/graphics/bullies.jpg"/>
          <p:cNvPicPr>
            <a:picLocks noChangeAspect="1" noChangeArrowheads="1"/>
          </p:cNvPicPr>
          <p:nvPr/>
        </p:nvPicPr>
        <p:blipFill>
          <a:blip r:embed="rId3"/>
          <a:srcRect/>
          <a:stretch>
            <a:fillRect/>
          </a:stretch>
        </p:blipFill>
        <p:spPr bwMode="auto">
          <a:xfrm>
            <a:off x="0" y="12147"/>
            <a:ext cx="3083065" cy="2050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631474"/>
      </p:ext>
    </p:extLst>
  </p:cSld>
  <p:clrMapOvr>
    <a:masterClrMapping/>
  </p:clrMapOvr>
  <p:transition spd="slow">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914400" y="711200"/>
            <a:ext cx="7162800" cy="5754688"/>
          </a:xfrm>
          <a:prstGeom prst="rect">
            <a:avLst/>
          </a:prstGeom>
          <a:noFill/>
          <a:ln w="9525">
            <a:noFill/>
            <a:miter lim="800000"/>
            <a:headEnd/>
            <a:tailEnd/>
          </a:ln>
        </p:spPr>
        <p:txBody>
          <a:bodyPr>
            <a:spAutoFit/>
          </a:bodyPr>
          <a:lstStyle/>
          <a:p>
            <a:pPr>
              <a:defRPr/>
            </a:pPr>
            <a:r>
              <a:rPr lang="en-US" sz="2800" b="1" dirty="0">
                <a:latin typeface="Arial" charset="0"/>
                <a:cs typeface="Arial" charset="0"/>
              </a:rPr>
              <a:t>                        </a:t>
            </a:r>
            <a:r>
              <a:rPr lang="en-US" sz="3600" b="1" dirty="0">
                <a:effectLst>
                  <a:outerShdw blurRad="38100" dist="38100" dir="2700000" algn="tl">
                    <a:srgbClr val="000000">
                      <a:alpha val="43137"/>
                    </a:srgbClr>
                  </a:outerShdw>
                </a:effectLst>
                <a:latin typeface="+mn-lt"/>
                <a:cs typeface="Arial" charset="0"/>
              </a:rPr>
              <a:t>Follow-Up</a:t>
            </a:r>
          </a:p>
          <a:p>
            <a:pPr>
              <a:defRPr/>
            </a:pPr>
            <a:endParaRPr lang="en-US" sz="2400" dirty="0">
              <a:latin typeface="Arial" charset="0"/>
            </a:endParaRPr>
          </a:p>
          <a:p>
            <a:pPr>
              <a:defRPr/>
            </a:pPr>
            <a:r>
              <a:rPr lang="en-US" sz="2400" dirty="0">
                <a:solidFill>
                  <a:srgbClr val="FF0000"/>
                </a:solidFill>
                <a:effectLst>
                  <a:outerShdw blurRad="38100" dist="38100" dir="2700000" algn="tl">
                    <a:srgbClr val="000000">
                      <a:alpha val="43137"/>
                    </a:srgbClr>
                  </a:outerShdw>
                </a:effectLst>
                <a:latin typeface="+mn-lt"/>
              </a:rPr>
              <a:t>Take care of the needs of the accused and the victim </a:t>
            </a:r>
            <a:r>
              <a:rPr lang="en-US" sz="2400" dirty="0">
                <a:latin typeface="+mn-lt"/>
              </a:rPr>
              <a:t>through a planned method of after-care and follow up. Reiterate previously stated prohibition on retaliation of any type.</a:t>
            </a:r>
          </a:p>
          <a:p>
            <a:pPr>
              <a:defRPr/>
            </a:pPr>
            <a:endParaRPr lang="en-US" sz="2400" dirty="0">
              <a:latin typeface="Arial" charset="0"/>
            </a:endParaRPr>
          </a:p>
          <a:p>
            <a:pPr>
              <a:defRPr/>
            </a:pPr>
            <a:endParaRPr lang="en-US" sz="2400" dirty="0">
              <a:latin typeface="Arial" charset="0"/>
            </a:endParaRPr>
          </a:p>
          <a:p>
            <a:pPr>
              <a:defRPr/>
            </a:pPr>
            <a:endParaRPr lang="en-US" sz="2800" dirty="0">
              <a:latin typeface="Arial" charset="0"/>
            </a:endParaRPr>
          </a:p>
          <a:p>
            <a:pPr>
              <a:defRPr/>
            </a:pPr>
            <a:endParaRPr lang="en-US" sz="2800" b="1" u="sng" dirty="0">
              <a:latin typeface="Arial" charset="0"/>
              <a:cs typeface="Arial" charset="0"/>
            </a:endParaRPr>
          </a:p>
          <a:p>
            <a:pPr>
              <a:defRPr/>
            </a:pPr>
            <a:endParaRPr lang="en-US" sz="2400" dirty="0">
              <a:latin typeface="Arial" charset="0"/>
            </a:endParaRPr>
          </a:p>
          <a:p>
            <a:pPr>
              <a:defRPr/>
            </a:pPr>
            <a:endParaRPr lang="en-US" sz="2800" b="1" u="sng" dirty="0">
              <a:latin typeface="Arial" charset="0"/>
              <a:cs typeface="Arial" charset="0"/>
            </a:endParaRPr>
          </a:p>
          <a:p>
            <a:pPr>
              <a:defRPr/>
            </a:pPr>
            <a:endParaRPr lang="en-US" sz="2800" b="1" u="sng" dirty="0">
              <a:latin typeface="Arial" charset="0"/>
              <a:cs typeface="Arial" charset="0"/>
            </a:endParaRPr>
          </a:p>
          <a:p>
            <a:pPr>
              <a:defRPr/>
            </a:pPr>
            <a:endParaRPr lang="en-US" sz="2800" b="1" u="sng" dirty="0">
              <a:latin typeface="Arial" charset="0"/>
              <a:cs typeface="Arial" charset="0"/>
            </a:endParaRPr>
          </a:p>
        </p:txBody>
      </p:sp>
      <p:pic>
        <p:nvPicPr>
          <p:cNvPr id="47111" name="Picture 7" descr="http://www.nycounseling.org/wp-content/uploads/2010/02/Counseling-Psychology.jpg"/>
          <p:cNvPicPr>
            <a:picLocks noChangeAspect="1" noChangeArrowheads="1"/>
          </p:cNvPicPr>
          <p:nvPr/>
        </p:nvPicPr>
        <p:blipFill>
          <a:blip r:embed="rId3" cstate="print"/>
          <a:srcRect/>
          <a:stretch>
            <a:fillRect/>
          </a:stretch>
        </p:blipFill>
        <p:spPr bwMode="auto">
          <a:xfrm>
            <a:off x="2781300" y="3314700"/>
            <a:ext cx="3429000" cy="23019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71958983"/>
      </p:ext>
    </p:extLst>
  </p:cSld>
  <p:clrMapOvr>
    <a:masterClrMapping/>
  </p:clrMapOvr>
  <p:transition spd="slow">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457200" y="2362200"/>
            <a:ext cx="8229600" cy="1143000"/>
          </a:xfrm>
        </p:spPr>
        <p:txBody>
          <a:bodyPr>
            <a:normAutofit fontScale="90000"/>
          </a:bodyPr>
          <a:lstStyle/>
          <a:p>
            <a:pPr algn="ctr" eaLnBrk="1" hangingPunct="1">
              <a:defRPr/>
            </a:pPr>
            <a:r>
              <a:rPr lang="en-US" dirty="0" smtClean="0">
                <a:effectLst>
                  <a:outerShdw blurRad="38100" dist="38100" dir="2700000" algn="tl">
                    <a:srgbClr val="000000">
                      <a:alpha val="43137"/>
                    </a:srgbClr>
                  </a:outerShdw>
                </a:effectLst>
                <a:latin typeface="+mn-lt"/>
              </a:rPr>
              <a:t>What Can Parents/Guardians Do About Bullying?</a:t>
            </a:r>
          </a:p>
        </p:txBody>
      </p:sp>
      <p:sp>
        <p:nvSpPr>
          <p:cNvPr id="59395" name="Rectangle 12"/>
          <p:cNvSpPr>
            <a:spLocks noChangeArrowheads="1"/>
          </p:cNvSpPr>
          <p:nvPr/>
        </p:nvSpPr>
        <p:spPr bwMode="auto">
          <a:xfrm>
            <a:off x="533400" y="1219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Tree>
    <p:extLst>
      <p:ext uri="{BB962C8B-B14F-4D97-AF65-F5344CB8AC3E}">
        <p14:creationId xmlns:p14="http://schemas.microsoft.com/office/powerpoint/2010/main" val="2075052420"/>
      </p:ext>
    </p:extLst>
  </p:cSld>
  <p:clrMapOvr>
    <a:masterClrMapping/>
  </p:clrMapOvr>
  <p:transition spd="slow">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609600" y="3124200"/>
            <a:ext cx="8534400" cy="1143000"/>
          </a:xfrm>
        </p:spPr>
        <p:txBody>
          <a:bodyPr>
            <a:normAutofit fontScale="90000"/>
          </a:bodyPr>
          <a:lstStyle/>
          <a:p>
            <a:pPr algn="l">
              <a:buClr>
                <a:srgbClr val="FF0000"/>
              </a:buClr>
              <a:defRPr/>
            </a:pPr>
            <a:r>
              <a:rPr lang="en-US" sz="2800" b="0" dirty="0" smtClean="0">
                <a:latin typeface="+mn-lt"/>
                <a:cs typeface="Arial" pitchFamily="34" charset="0"/>
              </a:rPr>
              <a:t>Help your child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understand bullying</a:t>
            </a:r>
            <a:r>
              <a:rPr lang="en-US" sz="2800" b="0" dirty="0" smtClean="0">
                <a:latin typeface="+mn-lt"/>
                <a:cs typeface="Arial" pitchFamily="34" charset="0"/>
              </a:rPr>
              <a:t>.</a:t>
            </a:r>
            <a:br>
              <a:rPr lang="en-US" sz="2800" b="0" dirty="0" smtClean="0">
                <a:latin typeface="+mn-lt"/>
                <a:cs typeface="Arial" pitchFamily="34" charset="0"/>
              </a:rPr>
            </a:b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Keep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open lines of communication </a:t>
            </a:r>
            <a:r>
              <a:rPr lang="en-US" sz="2800" b="0" dirty="0" smtClean="0">
                <a:latin typeface="+mn-lt"/>
                <a:cs typeface="Arial" pitchFamily="34" charset="0"/>
              </a:rPr>
              <a:t>with your child </a:t>
            </a:r>
            <a:r>
              <a:rPr lang="en-US" sz="2800" u="sng" dirty="0" smtClean="0">
                <a:latin typeface="+mn-lt"/>
                <a:cs typeface="Arial" pitchFamily="34" charset="0"/>
              </a:rPr>
              <a:t>daily</a:t>
            </a:r>
            <a:r>
              <a:rPr lang="en-US" sz="2800" b="0" dirty="0" smtClean="0">
                <a:latin typeface="+mn-lt"/>
                <a:cs typeface="Arial" pitchFamily="34" charset="0"/>
              </a:rPr>
              <a:t>.</a:t>
            </a:r>
            <a:br>
              <a:rPr lang="en-US" sz="2800" b="0" dirty="0" smtClean="0">
                <a:latin typeface="+mn-lt"/>
                <a:cs typeface="Arial" pitchFamily="34" charset="0"/>
              </a:rPr>
            </a:b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Check in with your child and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listen to any </a:t>
            </a:r>
            <a:r>
              <a:rPr lang="en-US" sz="2800" dirty="0" smtClean="0">
                <a:solidFill>
                  <a:srgbClr val="FF0000"/>
                </a:solidFill>
                <a:latin typeface="+mn-lt"/>
                <a:cs typeface="Arial" pitchFamily="34" charset="0"/>
              </a:rPr>
              <a:t/>
            </a:r>
            <a:br>
              <a:rPr lang="en-US" sz="2800" dirty="0" smtClean="0">
                <a:solidFill>
                  <a:srgbClr val="FF0000"/>
                </a:solidFill>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concerns</a:t>
            </a:r>
            <a:r>
              <a:rPr lang="en-US" sz="2800" b="0" dirty="0" smtClean="0">
                <a:latin typeface="+mn-lt"/>
                <a:cs typeface="Arial" pitchFamily="34" charset="0"/>
              </a:rPr>
              <a:t> about friends and other students.</a:t>
            </a:r>
            <a:br>
              <a:rPr lang="en-US" sz="2800" b="0" dirty="0" smtClean="0">
                <a:latin typeface="+mn-lt"/>
                <a:cs typeface="Arial" pitchFamily="34" charset="0"/>
              </a:rPr>
            </a:b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Encourage your child to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pursue interests</a:t>
            </a: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Doing what he/she enjoys may help with confidence  </a:t>
            </a:r>
            <a:br>
              <a:rPr lang="en-US" sz="2800" b="0" dirty="0" smtClean="0">
                <a:latin typeface="+mn-lt"/>
                <a:cs typeface="Arial" pitchFamily="34" charset="0"/>
              </a:rPr>
            </a:br>
            <a:r>
              <a:rPr lang="en-US" sz="2800" b="0" dirty="0" smtClean="0">
                <a:latin typeface="+mn-lt"/>
                <a:cs typeface="Arial" pitchFamily="34" charset="0"/>
              </a:rPr>
              <a:t>among peers and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make friends </a:t>
            </a:r>
            <a:r>
              <a:rPr lang="en-US" sz="2800" b="0" dirty="0" smtClean="0">
                <a:latin typeface="+mn-lt"/>
                <a:cs typeface="Arial" pitchFamily="34" charset="0"/>
              </a:rPr>
              <a:t>with other kids with similar interests. </a:t>
            </a:r>
            <a:r>
              <a:rPr lang="en-US" sz="2800" dirty="0" smtClean="0">
                <a:latin typeface="+mn-lt"/>
              </a:rPr>
              <a:t> </a:t>
            </a:r>
            <a:br>
              <a:rPr lang="en-US" sz="2800" dirty="0" smtClean="0">
                <a:latin typeface="+mn-lt"/>
              </a:rPr>
            </a:br>
            <a:endParaRPr lang="en-US" sz="2800" dirty="0" smtClean="0">
              <a:effectLst>
                <a:outerShdw blurRad="38100" dist="38100" dir="2700000" algn="tl">
                  <a:srgbClr val="000000">
                    <a:alpha val="43137"/>
                  </a:srgbClr>
                </a:outerShdw>
              </a:effectLst>
              <a:latin typeface="+mn-lt"/>
            </a:endParaRPr>
          </a:p>
        </p:txBody>
      </p:sp>
      <p:sp>
        <p:nvSpPr>
          <p:cNvPr id="60419" name="Rectangle 12"/>
          <p:cNvSpPr>
            <a:spLocks noChangeArrowheads="1"/>
          </p:cNvSpPr>
          <p:nvPr/>
        </p:nvSpPr>
        <p:spPr bwMode="auto">
          <a:xfrm>
            <a:off x="533400" y="1219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
        <p:nvSpPr>
          <p:cNvPr id="4" name="TextBox 3"/>
          <p:cNvSpPr txBox="1"/>
          <p:nvPr/>
        </p:nvSpPr>
        <p:spPr>
          <a:xfrm>
            <a:off x="1257300" y="388143"/>
            <a:ext cx="5486400" cy="646113"/>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rPr>
              <a:t>Bullying Proofing Your Child</a:t>
            </a:r>
          </a:p>
        </p:txBody>
      </p:sp>
      <p:pic>
        <p:nvPicPr>
          <p:cNvPr id="60421" name="Picture 4" descr="http://www.elesplace.org/Portals/0/images/childgrief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754312"/>
            <a:ext cx="22098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397954"/>
      </p:ext>
    </p:extLst>
  </p:cSld>
  <p:clrMapOvr>
    <a:masterClrMapping/>
  </p:clrMapOvr>
  <p:transition spd="slow">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457200" y="2362200"/>
            <a:ext cx="8229600" cy="1143000"/>
          </a:xfrm>
        </p:spPr>
        <p:txBody>
          <a:bodyPr>
            <a:normAutofit fontScale="90000"/>
          </a:bodyPr>
          <a:lstStyle/>
          <a:p>
            <a:pPr algn="l">
              <a:defRPr/>
            </a:pPr>
            <a:r>
              <a:rPr lang="en-US" sz="2800" dirty="0" smtClean="0"/>
              <a:t/>
            </a:r>
            <a:br>
              <a:rPr lang="en-US" sz="2800" dirty="0" smtClean="0"/>
            </a:br>
            <a:r>
              <a:rPr lang="en-US" sz="2800" dirty="0" smtClean="0"/>
              <a:t> </a:t>
            </a:r>
            <a:br>
              <a:rPr lang="en-US" sz="2800" dirty="0" smtClean="0"/>
            </a:br>
            <a:r>
              <a:rPr lang="en-US" sz="2800" b="0" dirty="0" smtClean="0">
                <a:latin typeface="+mn-lt"/>
                <a:cs typeface="Arial" pitchFamily="34" charset="0"/>
              </a:rPr>
              <a:t>Talk to your child about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seeking help </a:t>
            </a:r>
            <a:r>
              <a:rPr lang="en-US" sz="2800" b="0" dirty="0" smtClean="0">
                <a:latin typeface="+mn-lt"/>
                <a:cs typeface="Arial" pitchFamily="34" charset="0"/>
              </a:rPr>
              <a:t>from a trusted adult when feeling threatened by a bully.</a:t>
            </a:r>
            <a:br>
              <a:rPr lang="en-US" sz="2800" b="0" dirty="0" smtClean="0">
                <a:latin typeface="+mn-lt"/>
                <a:cs typeface="Arial" pitchFamily="34" charset="0"/>
              </a:rPr>
            </a:b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Talk about whom he/she should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go to for help </a:t>
            </a:r>
            <a:r>
              <a:rPr lang="en-US" sz="2800" b="0" dirty="0" smtClean="0">
                <a:latin typeface="+mn-lt"/>
                <a:cs typeface="Arial" pitchFamily="34" charset="0"/>
              </a:rPr>
              <a:t>and role-play what should be said.</a:t>
            </a:r>
            <a:br>
              <a:rPr lang="en-US" sz="2800" b="0" dirty="0" smtClean="0">
                <a:latin typeface="+mn-lt"/>
                <a:cs typeface="Arial" pitchFamily="34" charset="0"/>
              </a:rPr>
            </a:b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Assure your child that he/she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should not be afraid to tell an adult</a:t>
            </a:r>
            <a:r>
              <a:rPr lang="en-US" sz="2800" dirty="0" smtClean="0">
                <a:latin typeface="+mn-lt"/>
                <a:cs typeface="Arial" pitchFamily="34" charset="0"/>
              </a:rPr>
              <a:t> </a:t>
            </a:r>
            <a:r>
              <a:rPr lang="en-US" sz="2800" b="0" dirty="0" smtClean="0">
                <a:latin typeface="+mn-lt"/>
                <a:cs typeface="Arial" pitchFamily="34" charset="0"/>
              </a:rPr>
              <a:t>when someone they know is being bullied. </a:t>
            </a:r>
            <a:br>
              <a:rPr lang="en-US" sz="2800" b="0" dirty="0" smtClean="0">
                <a:latin typeface="+mn-lt"/>
                <a:cs typeface="Arial" pitchFamily="34" charset="0"/>
              </a:rPr>
            </a:br>
            <a:r>
              <a:rPr lang="en-US" sz="2800" dirty="0" smtClean="0"/>
              <a:t/>
            </a:r>
            <a:br>
              <a:rPr lang="en-US" sz="2800" dirty="0" smtClean="0"/>
            </a:br>
            <a:endParaRPr lang="en-US" sz="2800" dirty="0" smtClean="0">
              <a:effectLst>
                <a:outerShdw blurRad="38100" dist="38100" dir="2700000" algn="tl">
                  <a:srgbClr val="000000">
                    <a:alpha val="43137"/>
                  </a:srgbClr>
                </a:outerShdw>
              </a:effectLst>
            </a:endParaRPr>
          </a:p>
        </p:txBody>
      </p:sp>
      <p:sp>
        <p:nvSpPr>
          <p:cNvPr id="2" name="Rectangle 12"/>
          <p:cNvSpPr>
            <a:spLocks noChangeArrowheads="1"/>
          </p:cNvSpPr>
          <p:nvPr/>
        </p:nvSpPr>
        <p:spPr bwMode="auto">
          <a:xfrm>
            <a:off x="533400" y="1219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
        <p:nvSpPr>
          <p:cNvPr id="4" name="TextBox 3"/>
          <p:cNvSpPr txBox="1"/>
          <p:nvPr/>
        </p:nvSpPr>
        <p:spPr>
          <a:xfrm>
            <a:off x="533400" y="416718"/>
            <a:ext cx="6629400" cy="646113"/>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rPr>
              <a:t>Teaching Children About Bullying</a:t>
            </a:r>
          </a:p>
        </p:txBody>
      </p:sp>
      <p:pic>
        <p:nvPicPr>
          <p:cNvPr id="235522" name="Picture 2" descr="http://discoveringdad.net/wp-content/uploads/2008/07/talking-to-child.jpg"/>
          <p:cNvPicPr>
            <a:picLocks noChangeAspect="1" noChangeArrowheads="1"/>
          </p:cNvPicPr>
          <p:nvPr/>
        </p:nvPicPr>
        <p:blipFill>
          <a:blip r:embed="rId3"/>
          <a:srcRect/>
          <a:stretch>
            <a:fillRect/>
          </a:stretch>
        </p:blipFill>
        <p:spPr bwMode="auto">
          <a:xfrm>
            <a:off x="7429500" y="4119563"/>
            <a:ext cx="1460500" cy="2103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5861636"/>
      </p:ext>
    </p:extLst>
  </p:cSld>
  <p:clrMapOvr>
    <a:masterClrMapping/>
  </p:clrMapOvr>
  <p:transition spd="slow">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457200" y="3048000"/>
            <a:ext cx="8534400" cy="1143000"/>
          </a:xfrm>
        </p:spPr>
        <p:txBody>
          <a:bodyPr>
            <a:normAutofit fontScale="90000"/>
          </a:bodyPr>
          <a:lstStyle/>
          <a:p>
            <a:pPr algn="l">
              <a:defRPr/>
            </a:pPr>
            <a:r>
              <a:rPr lang="en-US" sz="2800" dirty="0" smtClean="0"/>
              <a:t/>
            </a:r>
            <a:br>
              <a:rPr lang="en-US" sz="2800" dirty="0" smtClean="0"/>
            </a:br>
            <a:r>
              <a:rPr lang="en-US" sz="2800" b="0" dirty="0" smtClean="0">
                <a:latin typeface="+mn-lt"/>
                <a:cs typeface="Arial" pitchFamily="34" charset="0"/>
              </a:rPr>
              <a:t>Know what is going on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in your child's school</a:t>
            </a: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Visit</a:t>
            </a:r>
            <a:r>
              <a:rPr lang="en-US" sz="2800" b="0" dirty="0" smtClean="0">
                <a:latin typeface="+mn-lt"/>
                <a:cs typeface="Arial" pitchFamily="34" charset="0"/>
              </a:rPr>
              <a:t> the school website, visit the school, do volunteer work at the school, join the PTA.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Get to know </a:t>
            </a:r>
            <a:r>
              <a:rPr lang="en-US" sz="2800" b="0" dirty="0" smtClean="0">
                <a:latin typeface="+mn-lt"/>
                <a:cs typeface="Arial" pitchFamily="34" charset="0"/>
              </a:rPr>
              <a:t>other parents, school counselors, and staff.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Contact the school </a:t>
            </a:r>
            <a:r>
              <a:rPr lang="en-US" sz="2800" b="0" dirty="0" smtClean="0">
                <a:latin typeface="+mn-lt"/>
                <a:cs typeface="Arial" pitchFamily="34" charset="0"/>
              </a:rPr>
              <a:t>by phone or e-mail if you have suggestions to make the school a safer and better learning place.</a:t>
            </a:r>
            <a:r>
              <a:rPr lang="en-US" sz="2800" dirty="0" smtClean="0"/>
              <a:t/>
            </a:r>
            <a:br>
              <a:rPr lang="en-US" sz="2800" dirty="0" smtClean="0"/>
            </a:br>
            <a:endParaRPr lang="en-US" sz="2800" dirty="0" smtClean="0">
              <a:effectLst>
                <a:outerShdw blurRad="38100" dist="38100" dir="2700000" algn="tl">
                  <a:srgbClr val="000000">
                    <a:alpha val="43137"/>
                  </a:srgbClr>
                </a:outerShdw>
              </a:effectLst>
            </a:endParaRPr>
          </a:p>
        </p:txBody>
      </p:sp>
      <p:sp>
        <p:nvSpPr>
          <p:cNvPr id="62467" name="Rectangle 12"/>
          <p:cNvSpPr>
            <a:spLocks noChangeArrowheads="1"/>
          </p:cNvSpPr>
          <p:nvPr/>
        </p:nvSpPr>
        <p:spPr bwMode="auto">
          <a:xfrm>
            <a:off x="533400" y="1219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
        <p:nvSpPr>
          <p:cNvPr id="4" name="TextBox 3"/>
          <p:cNvSpPr txBox="1"/>
          <p:nvPr/>
        </p:nvSpPr>
        <p:spPr>
          <a:xfrm>
            <a:off x="660400" y="396875"/>
            <a:ext cx="6629400" cy="646113"/>
          </a:xfrm>
          <a:prstGeom prst="rect">
            <a:avLst/>
          </a:prstGeom>
          <a:noFill/>
        </p:spPr>
        <p:txBody>
          <a:bodyPr>
            <a:spAutoFit/>
          </a:bodyPr>
          <a:lstStyle/>
          <a:p>
            <a:pPr algn="ctr">
              <a:defRPr/>
            </a:pPr>
            <a:r>
              <a:rPr lang="en-US" sz="3600" b="1" dirty="0">
                <a:effectLst>
                  <a:outerShdw blurRad="38100" dist="38100" dir="2700000" algn="tl">
                    <a:srgbClr val="000000">
                      <a:alpha val="43137"/>
                    </a:srgbClr>
                  </a:outerShdw>
                </a:effectLst>
              </a:rPr>
              <a:t>Parent Involvement</a:t>
            </a:r>
          </a:p>
        </p:txBody>
      </p:sp>
      <p:pic>
        <p:nvPicPr>
          <p:cNvPr id="233474" name="Picture 2" descr="http://www.jcboe.org/media/145193/rds%20pta.jpg"/>
          <p:cNvPicPr>
            <a:picLocks noChangeAspect="1" noChangeArrowheads="1"/>
          </p:cNvPicPr>
          <p:nvPr/>
        </p:nvPicPr>
        <p:blipFill>
          <a:blip r:embed="rId3" cstate="print"/>
          <a:srcRect/>
          <a:stretch>
            <a:fillRect/>
          </a:stretch>
        </p:blipFill>
        <p:spPr bwMode="auto">
          <a:xfrm>
            <a:off x="7112000" y="4816475"/>
            <a:ext cx="2095500" cy="1571625"/>
          </a:xfrm>
          <a:prstGeom prst="rect">
            <a:avLst/>
          </a:prstGeom>
          <a:ln>
            <a:noFill/>
          </a:ln>
          <a:effectLst>
            <a:softEdge rad="112500"/>
          </a:effectLst>
        </p:spPr>
      </p:pic>
    </p:spTree>
    <p:extLst>
      <p:ext uri="{BB962C8B-B14F-4D97-AF65-F5344CB8AC3E}">
        <p14:creationId xmlns:p14="http://schemas.microsoft.com/office/powerpoint/2010/main" val="3330918571"/>
      </p:ext>
    </p:extLst>
  </p:cSld>
  <p:clrMapOvr>
    <a:masterClrMapping/>
  </p:clrMapOvr>
  <p:transition spd="slow">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457200" y="3276600"/>
            <a:ext cx="8153400" cy="1143000"/>
          </a:xfrm>
        </p:spPr>
        <p:txBody>
          <a:bodyPr>
            <a:normAutofit fontScale="90000"/>
          </a:bodyPr>
          <a:lstStyle/>
          <a:p>
            <a:pPr algn="l">
              <a:defRPr/>
            </a:pPr>
            <a:r>
              <a:rPr lang="en-US" sz="2800" b="0" dirty="0" smtClean="0">
                <a:latin typeface="Arial" pitchFamily="34" charset="0"/>
                <a:cs typeface="Arial" pitchFamily="34" charset="0"/>
              </a:rPr>
              <a:t/>
            </a:r>
            <a:br>
              <a:rPr lang="en-US" sz="2800" b="0" dirty="0" smtClean="0">
                <a:latin typeface="Arial" pitchFamily="34" charset="0"/>
                <a:cs typeface="Arial" pitchFamily="34" charset="0"/>
              </a:rPr>
            </a:br>
            <a:r>
              <a:rPr lang="en-US" sz="2800" b="0" dirty="0" smtClean="0">
                <a:latin typeface="Arial" pitchFamily="34" charset="0"/>
                <a:cs typeface="Arial" pitchFamily="34" charset="0"/>
              </a:rPr>
              <a:t/>
            </a:r>
            <a:br>
              <a:rPr lang="en-US" sz="2800" b="0" dirty="0" smtClean="0">
                <a:latin typeface="Arial" pitchFamily="34" charset="0"/>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Talk</a:t>
            </a:r>
            <a:r>
              <a:rPr lang="en-US" sz="2800" b="0" dirty="0" smtClean="0">
                <a:latin typeface="+mn-lt"/>
                <a:cs typeface="Arial" pitchFamily="34" charset="0"/>
              </a:rPr>
              <a:t> with your child, but mostly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listen</a:t>
            </a: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Focus on your child </a:t>
            </a:r>
            <a:r>
              <a:rPr lang="en-US" sz="2800" b="0" dirty="0" smtClean="0">
                <a:latin typeface="+mn-lt"/>
                <a:cs typeface="Arial" pitchFamily="34" charset="0"/>
              </a:rPr>
              <a:t>and not yourself.  Maintain a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calm</a:t>
            </a:r>
            <a:r>
              <a:rPr lang="en-US" sz="2800" b="0" dirty="0" smtClean="0">
                <a:latin typeface="+mn-lt"/>
                <a:cs typeface="Arial" pitchFamily="34" charset="0"/>
              </a:rPr>
              <a:t> demeanor.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b="0" dirty="0" smtClean="0">
                <a:latin typeface="+mn-lt"/>
                <a:cs typeface="Arial" pitchFamily="34" charset="0"/>
              </a:rPr>
              <a:t>Express your concern and make it clear that you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want to help</a:t>
            </a: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b="0" dirty="0" smtClean="0">
                <a:latin typeface="+mn-lt"/>
                <a:cs typeface="Arial" pitchFamily="34" charset="0"/>
              </a:rPr>
              <a:t>Say bullying is wrong and that you are glad he/she had the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courage to tell </a:t>
            </a:r>
            <a:r>
              <a:rPr lang="en-US" sz="2800" b="0" dirty="0" smtClean="0">
                <a:latin typeface="+mn-lt"/>
                <a:cs typeface="Arial" pitchFamily="34" charset="0"/>
              </a:rPr>
              <a:t>you about it. </a:t>
            </a:r>
            <a:br>
              <a:rPr lang="en-US" sz="2800" b="0" dirty="0" smtClean="0">
                <a:latin typeface="+mn-lt"/>
                <a:cs typeface="Arial" pitchFamily="34" charset="0"/>
              </a:rPr>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effectLst>
                <a:outerShdw blurRad="38100" dist="38100" dir="2700000" algn="tl">
                  <a:srgbClr val="000000">
                    <a:alpha val="43137"/>
                  </a:srgbClr>
                </a:outerShdw>
              </a:effectLst>
            </a:endParaRPr>
          </a:p>
        </p:txBody>
      </p:sp>
      <p:sp>
        <p:nvSpPr>
          <p:cNvPr id="63491" name="Rectangle 12"/>
          <p:cNvSpPr>
            <a:spLocks noChangeArrowheads="1"/>
          </p:cNvSpPr>
          <p:nvPr/>
        </p:nvSpPr>
        <p:spPr bwMode="auto">
          <a:xfrm>
            <a:off x="730250" y="1660525"/>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
        <p:nvSpPr>
          <p:cNvPr id="4" name="TextBox 3"/>
          <p:cNvSpPr txBox="1"/>
          <p:nvPr/>
        </p:nvSpPr>
        <p:spPr>
          <a:xfrm>
            <a:off x="965200" y="361156"/>
            <a:ext cx="6629400" cy="646113"/>
          </a:xfrm>
          <a:prstGeom prst="rect">
            <a:avLst/>
          </a:prstGeom>
          <a:noFill/>
        </p:spPr>
        <p:txBody>
          <a:bodyPr>
            <a:spAutoFit/>
          </a:bodyPr>
          <a:lstStyle/>
          <a:p>
            <a:pPr algn="ctr">
              <a:defRPr/>
            </a:pPr>
            <a:r>
              <a:rPr lang="en-US" sz="3600" b="1" dirty="0">
                <a:effectLst>
                  <a:outerShdw blurRad="38100" dist="38100" dir="2700000" algn="tl">
                    <a:srgbClr val="000000">
                      <a:alpha val="43137"/>
                    </a:srgbClr>
                  </a:outerShdw>
                </a:effectLst>
              </a:rPr>
              <a:t>My Child is Being </a:t>
            </a:r>
            <a:r>
              <a:rPr lang="en-US" sz="3600" b="1" dirty="0" smtClean="0">
                <a:effectLst>
                  <a:outerShdw blurRad="38100" dist="38100" dir="2700000" algn="tl">
                    <a:srgbClr val="000000">
                      <a:alpha val="43137"/>
                    </a:srgbClr>
                  </a:outerShdw>
                </a:effectLst>
              </a:rPr>
              <a:t>Bullied!</a:t>
            </a:r>
            <a:endParaRPr lang="en-US" sz="3600" b="1" dirty="0">
              <a:effectLst>
                <a:outerShdw blurRad="38100" dist="38100" dir="2700000" algn="tl">
                  <a:srgbClr val="000000">
                    <a:alpha val="43137"/>
                  </a:srgbClr>
                </a:outerShdw>
              </a:effectLst>
            </a:endParaRPr>
          </a:p>
        </p:txBody>
      </p:sp>
      <p:pic>
        <p:nvPicPr>
          <p:cNvPr id="231426" name="Picture 2" descr="http://www.freedomscientific.com/lsg/imgs/200610_images/talking%20girls.jpg"/>
          <p:cNvPicPr>
            <a:picLocks noChangeAspect="1" noChangeArrowheads="1"/>
          </p:cNvPicPr>
          <p:nvPr/>
        </p:nvPicPr>
        <p:blipFill>
          <a:blip r:embed="rId3" cstate="print"/>
          <a:srcRect/>
          <a:stretch>
            <a:fillRect/>
          </a:stretch>
        </p:blipFill>
        <p:spPr bwMode="auto">
          <a:xfrm>
            <a:off x="7486650" y="5080000"/>
            <a:ext cx="1657350" cy="12576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7111873"/>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457200" y="2895600"/>
            <a:ext cx="8229600" cy="1143000"/>
          </a:xfrm>
        </p:spPr>
        <p:txBody>
          <a:bodyPr>
            <a:normAutofit fontScale="90000"/>
          </a:bodyPr>
          <a:lstStyle/>
          <a:p>
            <a:pPr algn="l">
              <a:defRPr/>
            </a:pPr>
            <a:r>
              <a:rPr lang="en-US" sz="2800" dirty="0" smtClean="0"/>
              <a:t/>
            </a:r>
            <a:br>
              <a:rPr lang="en-US" sz="2800" dirty="0" smtClean="0"/>
            </a:br>
            <a:r>
              <a:rPr lang="en-US" sz="2800" dirty="0" smtClean="0"/>
              <a:t/>
            </a:r>
            <a:br>
              <a:rPr lang="en-US" sz="2800" dirty="0" smtClean="0"/>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Document </a:t>
            </a:r>
            <a:r>
              <a:rPr lang="en-US" sz="2800" b="0" dirty="0" smtClean="0">
                <a:latin typeface="+mn-lt"/>
                <a:cs typeface="Arial" pitchFamily="34" charset="0"/>
              </a:rPr>
              <a:t>ongoing bullying or suspected bullying.</a:t>
            </a:r>
            <a:br>
              <a:rPr lang="en-US" sz="2800" b="0" dirty="0" smtClean="0">
                <a:latin typeface="+mn-lt"/>
                <a:cs typeface="Arial" pitchFamily="34" charset="0"/>
              </a:rPr>
            </a:b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Work with your child to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keep a record </a:t>
            </a:r>
            <a:r>
              <a:rPr lang="en-US" sz="2800" b="0" dirty="0" smtClean="0">
                <a:latin typeface="+mn-lt"/>
                <a:cs typeface="Arial" pitchFamily="34" charset="0"/>
              </a:rPr>
              <a:t>of all bullying incidents. This will help you understand the nature of the bullying and it will provide useful information for the school.</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b="0" dirty="0" smtClean="0">
                <a:latin typeface="+mn-lt"/>
                <a:cs typeface="Arial" pitchFamily="34" charset="0"/>
              </a:rPr>
              <a:t>If it involves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cyberbullying</a:t>
            </a:r>
            <a:r>
              <a:rPr lang="en-US" sz="2800" b="0" dirty="0" smtClean="0">
                <a:latin typeface="+mn-lt"/>
                <a:cs typeface="Arial" pitchFamily="34" charset="0"/>
              </a:rPr>
              <a:t>, keep a record of all messages or postings.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Learn</a:t>
            </a:r>
            <a:r>
              <a:rPr lang="en-US" sz="2800" b="0" dirty="0" smtClean="0">
                <a:latin typeface="+mn-lt"/>
                <a:cs typeface="Arial" pitchFamily="34" charset="0"/>
              </a:rPr>
              <a:t> about cyberbullying, social networking, etc.</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endParaRPr lang="en-US" sz="2800" dirty="0" smtClean="0">
              <a:effectLst>
                <a:outerShdw blurRad="38100" dist="38100" dir="2700000" algn="tl">
                  <a:srgbClr val="000000">
                    <a:alpha val="43137"/>
                  </a:srgbClr>
                </a:outerShdw>
              </a:effectLst>
              <a:latin typeface="+mn-lt"/>
            </a:endParaRPr>
          </a:p>
        </p:txBody>
      </p:sp>
      <p:sp>
        <p:nvSpPr>
          <p:cNvPr id="64515" name="Rectangle 12"/>
          <p:cNvSpPr>
            <a:spLocks noChangeArrowheads="1"/>
          </p:cNvSpPr>
          <p:nvPr/>
        </p:nvSpPr>
        <p:spPr bwMode="auto">
          <a:xfrm>
            <a:off x="533400" y="1219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
        <p:nvSpPr>
          <p:cNvPr id="4" name="TextBox 3"/>
          <p:cNvSpPr txBox="1"/>
          <p:nvPr/>
        </p:nvSpPr>
        <p:spPr>
          <a:xfrm>
            <a:off x="1066800" y="228600"/>
            <a:ext cx="6629400" cy="646113"/>
          </a:xfrm>
          <a:prstGeom prst="rect">
            <a:avLst/>
          </a:prstGeom>
          <a:noFill/>
        </p:spPr>
        <p:txBody>
          <a:bodyPr>
            <a:spAutoFit/>
          </a:bodyPr>
          <a:lstStyle/>
          <a:p>
            <a:pPr algn="ctr">
              <a:defRPr/>
            </a:pPr>
            <a:r>
              <a:rPr lang="en-US" sz="3600" b="1" dirty="0">
                <a:effectLst>
                  <a:outerShdw blurRad="38100" dist="38100" dir="2700000" algn="tl">
                    <a:srgbClr val="000000">
                      <a:alpha val="43137"/>
                    </a:srgbClr>
                  </a:outerShdw>
                </a:effectLst>
              </a:rPr>
              <a:t>My Child is Being </a:t>
            </a:r>
            <a:r>
              <a:rPr lang="en-US" sz="3600" b="1" dirty="0" smtClean="0">
                <a:effectLst>
                  <a:outerShdw blurRad="38100" dist="38100" dir="2700000" algn="tl">
                    <a:srgbClr val="000000">
                      <a:alpha val="43137"/>
                    </a:srgbClr>
                  </a:outerShdw>
                </a:effectLst>
              </a:rPr>
              <a:t>Bullied!</a:t>
            </a:r>
            <a:endParaRPr lang="en-US" sz="3600" b="1" dirty="0">
              <a:effectLst>
                <a:outerShdw blurRad="38100" dist="38100" dir="2700000" algn="tl">
                  <a:srgbClr val="000000">
                    <a:alpha val="43137"/>
                  </a:srgbClr>
                </a:outerShdw>
              </a:effectLst>
            </a:endParaRPr>
          </a:p>
        </p:txBody>
      </p:sp>
      <p:pic>
        <p:nvPicPr>
          <p:cNvPr id="254978" name="Picture 2" descr="http://yankeerev.files.wordpress.com/2008/08/parent-child-hands.jpg"/>
          <p:cNvPicPr>
            <a:picLocks noChangeAspect="1" noChangeArrowheads="1"/>
          </p:cNvPicPr>
          <p:nvPr/>
        </p:nvPicPr>
        <p:blipFill>
          <a:blip r:embed="rId3"/>
          <a:srcRect/>
          <a:stretch>
            <a:fillRect/>
          </a:stretch>
        </p:blipFill>
        <p:spPr bwMode="auto">
          <a:xfrm>
            <a:off x="7391400" y="4457700"/>
            <a:ext cx="1752600" cy="175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1062418"/>
      </p:ext>
    </p:extLst>
  </p:cSld>
  <p:clrMapOvr>
    <a:masterClrMapping/>
  </p:clrMapOvr>
  <p:transition spd="slow">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457200" y="3657600"/>
            <a:ext cx="8229600" cy="1143000"/>
          </a:xfrm>
        </p:spPr>
        <p:txBody>
          <a:bodyPr>
            <a:normAutofit fontScale="90000"/>
          </a:bodyPr>
          <a:lstStyle/>
          <a:p>
            <a:pPr algn="l">
              <a:defRPr/>
            </a:pPr>
            <a:r>
              <a:rPr lang="en-US" sz="2800" dirty="0" smtClean="0"/>
              <a:t/>
            </a:r>
            <a:br>
              <a:rPr lang="en-US" sz="2800" dirty="0" smtClean="0"/>
            </a:br>
            <a:r>
              <a:rPr lang="en-US" sz="2800" b="0" dirty="0" smtClean="0">
                <a:latin typeface="+mn-lt"/>
                <a:cs typeface="Arial" pitchFamily="34" charset="0"/>
              </a:rPr>
              <a:t>Work together to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find solutions</a:t>
            </a:r>
            <a:r>
              <a:rPr lang="en-US" sz="2800" b="0" dirty="0" smtClean="0">
                <a:latin typeface="+mn-lt"/>
                <a:cs typeface="Arial" pitchFamily="34" charset="0"/>
              </a:rPr>
              <a:t>.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Ask your child </a:t>
            </a:r>
            <a:r>
              <a:rPr lang="en-US" sz="2800" b="0" dirty="0" smtClean="0">
                <a:latin typeface="+mn-lt"/>
                <a:cs typeface="Arial" pitchFamily="34" charset="0"/>
              </a:rPr>
              <a:t>what he/she thinks can be done to help.  Your child may be reporting the bullying to you because he/she does not know what to do and wants your advice, or he/she has tried to resolve the problem and needs your intervention.  These are two very different situations.</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Reassure</a:t>
            </a:r>
            <a:r>
              <a:rPr lang="en-US" sz="2800" b="0" dirty="0" smtClean="0">
                <a:latin typeface="+mn-lt"/>
                <a:cs typeface="Arial" pitchFamily="34" charset="0"/>
              </a:rPr>
              <a:t> your child that the situation can </a:t>
            </a:r>
            <a:br>
              <a:rPr lang="en-US" sz="2800" b="0" dirty="0" smtClean="0">
                <a:latin typeface="+mn-lt"/>
                <a:cs typeface="Arial" pitchFamily="34" charset="0"/>
              </a:rPr>
            </a:br>
            <a:r>
              <a:rPr lang="en-US" sz="2800" b="0" dirty="0" smtClean="0">
                <a:latin typeface="+mn-lt"/>
                <a:cs typeface="Arial" pitchFamily="34" charset="0"/>
              </a:rPr>
              <a:t>be handled.</a:t>
            </a:r>
            <a:br>
              <a:rPr lang="en-US" sz="2800" b="0" dirty="0" smtClean="0">
                <a:latin typeface="+mn-lt"/>
                <a:cs typeface="Arial" pitchFamily="34" charset="0"/>
              </a:rPr>
            </a:br>
            <a:r>
              <a:rPr lang="en-US" sz="2800" b="0" dirty="0" smtClean="0">
                <a:latin typeface="Arial" pitchFamily="34" charset="0"/>
                <a:cs typeface="Arial" pitchFamily="34" charset="0"/>
              </a:rPr>
              <a:t>  </a:t>
            </a:r>
            <a:br>
              <a:rPr lang="en-US" sz="2800" b="0" dirty="0" smtClean="0">
                <a:latin typeface="Arial" pitchFamily="34" charset="0"/>
                <a:cs typeface="Arial" pitchFamily="34" charset="0"/>
              </a:rPr>
            </a:br>
            <a:r>
              <a:rPr lang="en-US" sz="2800" dirty="0" smtClean="0"/>
              <a:t/>
            </a:r>
            <a:br>
              <a:rPr lang="en-US" sz="2800" dirty="0" smtClean="0"/>
            </a:br>
            <a:r>
              <a:rPr lang="en-US" sz="2800" dirty="0" smtClean="0"/>
              <a:t/>
            </a:r>
            <a:br>
              <a:rPr lang="en-US" sz="2800" dirty="0" smtClean="0"/>
            </a:br>
            <a:endParaRPr lang="en-US" sz="2800" dirty="0" smtClean="0">
              <a:effectLst>
                <a:outerShdw blurRad="38100" dist="38100" dir="2700000" algn="tl">
                  <a:srgbClr val="000000">
                    <a:alpha val="43137"/>
                  </a:srgbClr>
                </a:outerShdw>
              </a:effectLst>
            </a:endParaRPr>
          </a:p>
        </p:txBody>
      </p:sp>
      <p:sp>
        <p:nvSpPr>
          <p:cNvPr id="65539" name="Rectangle 12"/>
          <p:cNvSpPr>
            <a:spLocks noChangeArrowheads="1"/>
          </p:cNvSpPr>
          <p:nvPr/>
        </p:nvSpPr>
        <p:spPr bwMode="auto">
          <a:xfrm>
            <a:off x="533400" y="1219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
        <p:nvSpPr>
          <p:cNvPr id="4" name="TextBox 3"/>
          <p:cNvSpPr txBox="1"/>
          <p:nvPr/>
        </p:nvSpPr>
        <p:spPr>
          <a:xfrm>
            <a:off x="946150" y="381000"/>
            <a:ext cx="6629400" cy="646113"/>
          </a:xfrm>
          <a:prstGeom prst="rect">
            <a:avLst/>
          </a:prstGeom>
          <a:noFill/>
        </p:spPr>
        <p:txBody>
          <a:bodyPr>
            <a:spAutoFit/>
          </a:bodyPr>
          <a:lstStyle/>
          <a:p>
            <a:pPr algn="ctr">
              <a:defRPr/>
            </a:pPr>
            <a:r>
              <a:rPr lang="en-US" sz="3600" b="1" dirty="0">
                <a:effectLst>
                  <a:outerShdw blurRad="38100" dist="38100" dir="2700000" algn="tl">
                    <a:srgbClr val="000000">
                      <a:alpha val="43137"/>
                    </a:srgbClr>
                  </a:outerShdw>
                </a:effectLst>
              </a:rPr>
              <a:t>My Child is Being </a:t>
            </a:r>
            <a:r>
              <a:rPr lang="en-US" sz="3600" b="1" dirty="0" smtClean="0">
                <a:effectLst>
                  <a:outerShdw blurRad="38100" dist="38100" dir="2700000" algn="tl">
                    <a:srgbClr val="000000">
                      <a:alpha val="43137"/>
                    </a:srgbClr>
                  </a:outerShdw>
                </a:effectLst>
              </a:rPr>
              <a:t>Bullied!</a:t>
            </a:r>
            <a:endParaRPr lang="en-US" sz="3600" b="1" dirty="0">
              <a:effectLst>
                <a:outerShdw blurRad="38100" dist="38100" dir="2700000" algn="tl">
                  <a:srgbClr val="000000">
                    <a:alpha val="43137"/>
                  </a:srgbClr>
                </a:outerShdw>
              </a:effectLst>
            </a:endParaRPr>
          </a:p>
        </p:txBody>
      </p:sp>
      <p:pic>
        <p:nvPicPr>
          <p:cNvPr id="257026" name="Picture 2" descr="http://expandinghorizonsllc.net/bigstockphoto_African_American_Mother_And_So_1569500_398x600.jpg"/>
          <p:cNvPicPr>
            <a:picLocks noChangeAspect="1" noChangeArrowheads="1"/>
          </p:cNvPicPr>
          <p:nvPr/>
        </p:nvPicPr>
        <p:blipFill>
          <a:blip r:embed="rId3" cstate="print"/>
          <a:srcRect/>
          <a:stretch>
            <a:fillRect/>
          </a:stretch>
        </p:blipFill>
        <p:spPr bwMode="auto">
          <a:xfrm>
            <a:off x="7385050" y="4044240"/>
            <a:ext cx="1568450" cy="2364497"/>
          </a:xfrm>
          <a:prstGeom prst="rect">
            <a:avLst/>
          </a:prstGeom>
          <a:ln>
            <a:noFill/>
          </a:ln>
          <a:effectLst>
            <a:softEdge rad="112500"/>
          </a:effectLst>
        </p:spPr>
      </p:pic>
    </p:spTree>
    <p:extLst>
      <p:ext uri="{BB962C8B-B14F-4D97-AF65-F5344CB8AC3E}">
        <p14:creationId xmlns:p14="http://schemas.microsoft.com/office/powerpoint/2010/main" val="1825133692"/>
      </p:ext>
    </p:extLst>
  </p:cSld>
  <p:clrMapOvr>
    <a:masterClrMapping/>
  </p:clrMapOvr>
  <p:transition spd="slow">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a:xfrm>
            <a:off x="457200" y="3505200"/>
            <a:ext cx="8229600" cy="1143000"/>
          </a:xfrm>
        </p:spPr>
        <p:txBody>
          <a:bodyPr>
            <a:normAutofit fontScale="90000"/>
          </a:bodyPr>
          <a:lstStyle/>
          <a:p>
            <a:pPr algn="l">
              <a:defRPr/>
            </a:pPr>
            <a:r>
              <a:rPr lang="en-US" sz="2800" dirty="0" smtClean="0"/>
              <a:t/>
            </a:r>
            <a:br>
              <a:rPr lang="en-US" sz="2800" dirty="0" smtClean="0"/>
            </a:br>
            <a:r>
              <a:rPr lang="en-US" sz="2800" b="0" dirty="0" smtClean="0">
                <a:latin typeface="+mn-lt"/>
                <a:cs typeface="Arial" pitchFamily="34" charset="0"/>
              </a:rPr>
              <a:t>Help your child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develop strategies and skills </a:t>
            </a:r>
            <a:r>
              <a:rPr lang="en-US" sz="2800" b="0" dirty="0" smtClean="0">
                <a:latin typeface="+mn-lt"/>
                <a:cs typeface="Arial" pitchFamily="34" charset="0"/>
              </a:rPr>
              <a:t>for handling bullying.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b="0" dirty="0" smtClean="0">
                <a:latin typeface="+mn-lt"/>
                <a:cs typeface="Arial" pitchFamily="34" charset="0"/>
              </a:rPr>
              <a:t>Provide suggestions for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ways to respond </a:t>
            </a:r>
            <a:r>
              <a:rPr lang="en-US" sz="2800" b="0" dirty="0" smtClean="0">
                <a:latin typeface="+mn-lt"/>
                <a:cs typeface="Arial" pitchFamily="34" charset="0"/>
              </a:rPr>
              <a:t>to bullying, and help your child gain confidence by rehearsing their responses.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Stay vigilant </a:t>
            </a:r>
            <a:r>
              <a:rPr lang="en-US" sz="2800" b="0" dirty="0" smtClean="0">
                <a:latin typeface="+mn-lt"/>
                <a:cs typeface="Arial" pitchFamily="34" charset="0"/>
              </a:rPr>
              <a:t>to other possible problems that your child may be having. </a:t>
            </a:r>
            <a:br>
              <a:rPr lang="en-US" sz="2800" b="0" dirty="0" smtClean="0">
                <a:latin typeface="+mn-lt"/>
                <a:cs typeface="Arial" pitchFamily="34" charset="0"/>
              </a:rPr>
            </a:br>
            <a:r>
              <a:rPr lang="en-US" sz="2800" b="0" dirty="0" smtClean="0">
                <a:latin typeface="+mn-lt"/>
                <a:cs typeface="Arial" pitchFamily="34" charset="0"/>
              </a:rPr>
              <a:t/>
            </a:r>
            <a:br>
              <a:rPr lang="en-US" sz="2800" b="0" dirty="0" smtClean="0">
                <a:latin typeface="+mn-lt"/>
                <a:cs typeface="Arial" pitchFamily="34" charset="0"/>
              </a:rPr>
            </a:br>
            <a:r>
              <a:rPr lang="en-US" sz="2800" b="0" dirty="0" smtClean="0">
                <a:latin typeface="+mn-lt"/>
                <a:cs typeface="Arial" pitchFamily="34" charset="0"/>
              </a:rPr>
              <a:t>Share your concerns with a </a:t>
            </a: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counselor</a:t>
            </a:r>
            <a:r>
              <a:rPr lang="en-US" sz="2800" b="0" dirty="0" smtClean="0">
                <a:latin typeface="+mn-lt"/>
                <a:cs typeface="Arial" pitchFamily="34" charset="0"/>
              </a:rPr>
              <a:t> at your child's school.</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t/>
            </a:r>
            <a:br>
              <a:rPr lang="en-US" sz="2800" dirty="0" smtClean="0"/>
            </a:br>
            <a:endParaRPr lang="en-US" sz="2800" dirty="0" smtClean="0">
              <a:effectLst>
                <a:outerShdw blurRad="38100" dist="38100" dir="2700000" algn="tl">
                  <a:srgbClr val="000000">
                    <a:alpha val="43137"/>
                  </a:srgbClr>
                </a:outerShdw>
              </a:effectLst>
            </a:endParaRPr>
          </a:p>
        </p:txBody>
      </p:sp>
      <p:sp>
        <p:nvSpPr>
          <p:cNvPr id="66563" name="Rectangle 12"/>
          <p:cNvSpPr>
            <a:spLocks noChangeArrowheads="1"/>
          </p:cNvSpPr>
          <p:nvPr/>
        </p:nvSpPr>
        <p:spPr bwMode="auto">
          <a:xfrm>
            <a:off x="533400" y="1219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Tx/>
              <a:buNone/>
            </a:pPr>
            <a:r>
              <a:rPr lang="en-US" altLang="en-US" sz="2400" dirty="0">
                <a:latin typeface="Arial" panose="020B0604020202020204" pitchFamily="34" charset="0"/>
              </a:rPr>
              <a:t/>
            </a:r>
            <a:br>
              <a:rPr lang="en-US" altLang="en-US" sz="2400" dirty="0">
                <a:latin typeface="Arial" panose="020B0604020202020204" pitchFamily="34" charset="0"/>
              </a:rPr>
            </a:br>
            <a:endParaRPr lang="en-US" altLang="en-US" sz="2400" dirty="0">
              <a:latin typeface="Arial" panose="020B0604020202020204" pitchFamily="34" charset="0"/>
            </a:endParaRPr>
          </a:p>
        </p:txBody>
      </p:sp>
      <p:sp>
        <p:nvSpPr>
          <p:cNvPr id="4" name="TextBox 3"/>
          <p:cNvSpPr txBox="1"/>
          <p:nvPr/>
        </p:nvSpPr>
        <p:spPr>
          <a:xfrm>
            <a:off x="800100" y="355600"/>
            <a:ext cx="6629400" cy="646113"/>
          </a:xfrm>
          <a:prstGeom prst="rect">
            <a:avLst/>
          </a:prstGeom>
          <a:noFill/>
        </p:spPr>
        <p:txBody>
          <a:bodyPr>
            <a:spAutoFit/>
          </a:bodyPr>
          <a:lstStyle/>
          <a:p>
            <a:pPr algn="ctr">
              <a:defRPr/>
            </a:pPr>
            <a:r>
              <a:rPr lang="en-US" sz="3600" b="1" dirty="0">
                <a:effectLst>
                  <a:outerShdw blurRad="38100" dist="38100" dir="2700000" algn="tl">
                    <a:srgbClr val="000000">
                      <a:alpha val="43137"/>
                    </a:srgbClr>
                  </a:outerShdw>
                </a:effectLst>
              </a:rPr>
              <a:t>My Child is Being </a:t>
            </a:r>
            <a:r>
              <a:rPr lang="en-US" sz="3600" b="1" dirty="0" smtClean="0">
                <a:effectLst>
                  <a:outerShdw blurRad="38100" dist="38100" dir="2700000" algn="tl">
                    <a:srgbClr val="000000">
                      <a:alpha val="43137"/>
                    </a:srgbClr>
                  </a:outerShdw>
                </a:effectLst>
              </a:rPr>
              <a:t>Bullied!</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5502161"/>
      </p:ext>
    </p:extLst>
  </p:cSld>
  <p:clrMapOvr>
    <a:masterClrMapping/>
  </p:clrMapOvr>
  <p:transition spd="slow">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garry mcgiboney\Local Settings\Temporary Internet Files\Content.IE5\7AANSV96\MPj04332090000[1].jpg"/>
          <p:cNvPicPr>
            <a:picLocks noChangeAspect="1" noChangeArrowheads="1"/>
          </p:cNvPicPr>
          <p:nvPr/>
        </p:nvPicPr>
        <p:blipFill>
          <a:blip r:embed="rId3" cstate="print"/>
          <a:srcRect/>
          <a:stretch>
            <a:fillRect/>
          </a:stretch>
        </p:blipFill>
        <p:spPr bwMode="auto">
          <a:xfrm>
            <a:off x="685800" y="1994186"/>
            <a:ext cx="2895600" cy="2258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txBox="1">
            <a:spLocks noChangeArrowheads="1"/>
          </p:cNvSpPr>
          <p:nvPr/>
        </p:nvSpPr>
        <p:spPr>
          <a:xfrm>
            <a:off x="685800" y="547688"/>
            <a:ext cx="7772400" cy="1143000"/>
          </a:xfrm>
          <a:prstGeom prst="rect">
            <a:avLst/>
          </a:prstGeom>
        </p:spPr>
        <p:txBody>
          <a:bodyPr/>
          <a:lstStyle/>
          <a:p>
            <a:pPr algn="ctr">
              <a:defRPr/>
            </a:pPr>
            <a:endParaRPr lang="en-US" sz="3600" b="1" dirty="0">
              <a:latin typeface="+mj-lt"/>
              <a:ea typeface="+mj-ea"/>
              <a:cs typeface="+mj-cs"/>
            </a:endParaRPr>
          </a:p>
        </p:txBody>
      </p:sp>
      <p:sp>
        <p:nvSpPr>
          <p:cNvPr id="4" name="Rectangle 3"/>
          <p:cNvSpPr txBox="1">
            <a:spLocks noChangeArrowheads="1"/>
          </p:cNvSpPr>
          <p:nvPr/>
        </p:nvSpPr>
        <p:spPr>
          <a:xfrm>
            <a:off x="1143000" y="2133600"/>
            <a:ext cx="7543800" cy="3962400"/>
          </a:xfrm>
          <a:prstGeom prst="rect">
            <a:avLst/>
          </a:prstGeom>
        </p:spPr>
        <p:txBody>
          <a:bodyPr/>
          <a:lstStyle/>
          <a:p>
            <a:pPr marL="342900" indent="-342900">
              <a:lnSpc>
                <a:spcPct val="80000"/>
              </a:lnSpc>
              <a:spcBef>
                <a:spcPct val="20000"/>
              </a:spcBef>
              <a:buFont typeface="Arial" charset="0"/>
              <a:buChar char="•"/>
              <a:defRPr/>
            </a:pPr>
            <a:endParaRPr lang="en-US" sz="2800" dirty="0">
              <a:latin typeface="+mn-lt"/>
            </a:endParaRPr>
          </a:p>
        </p:txBody>
      </p:sp>
      <p:pic>
        <p:nvPicPr>
          <p:cNvPr id="7" name="Picture 8" descr="C:\Documents and Settings\garry mcgiboney\Local Settings\Temporary Internet Files\Content.IE5\5GPXVBSD\MPj04332110000[1].jpg"/>
          <p:cNvPicPr>
            <a:picLocks noChangeAspect="1" noChangeArrowheads="1"/>
          </p:cNvPicPr>
          <p:nvPr/>
        </p:nvPicPr>
        <p:blipFill>
          <a:blip r:embed="rId4" cstate="print"/>
          <a:srcRect/>
          <a:stretch>
            <a:fillRect/>
          </a:stretch>
        </p:blipFill>
        <p:spPr bwMode="auto">
          <a:xfrm>
            <a:off x="5681785" y="1932496"/>
            <a:ext cx="3005015" cy="2343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9" descr="C:\Documents and Settings\garry mcgiboney\Local Settings\Temporary Internet Files\Content.IE5\GYLLUKPE\MPj04358880000[1].jpg"/>
          <p:cNvPicPr>
            <a:picLocks noChangeAspect="1" noChangeArrowheads="1"/>
          </p:cNvPicPr>
          <p:nvPr/>
        </p:nvPicPr>
        <p:blipFill>
          <a:blip r:embed="rId5" cstate="print"/>
          <a:srcRect/>
          <a:stretch>
            <a:fillRect/>
          </a:stretch>
        </p:blipFill>
        <p:spPr bwMode="auto">
          <a:xfrm>
            <a:off x="3009900" y="3921316"/>
            <a:ext cx="32004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591" name="TextBox 10"/>
          <p:cNvSpPr txBox="1">
            <a:spLocks noChangeArrowheads="1"/>
          </p:cNvSpPr>
          <p:nvPr/>
        </p:nvSpPr>
        <p:spPr bwMode="auto">
          <a:xfrm>
            <a:off x="3581400" y="5486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chemeClr val="bg1"/>
                </a:solidFill>
                <a:latin typeface="Tempus Sans ITC" panose="04020404030D07020202" pitchFamily="82" charset="0"/>
              </a:rPr>
              <a:t>work together</a:t>
            </a:r>
          </a:p>
        </p:txBody>
      </p:sp>
      <p:sp>
        <p:nvSpPr>
          <p:cNvPr id="10" name="Title 1"/>
          <p:cNvSpPr txBox="1">
            <a:spLocks/>
          </p:cNvSpPr>
          <p:nvPr/>
        </p:nvSpPr>
        <p:spPr>
          <a:xfrm>
            <a:off x="550069" y="1098296"/>
            <a:ext cx="8120062" cy="914400"/>
          </a:xfrm>
          <a:prstGeom prst="rect">
            <a:avLst/>
          </a:prstGeom>
        </p:spPr>
        <p:txBody>
          <a:bodyPr/>
          <a:lstStyle/>
          <a:p>
            <a:pPr algn="ctr">
              <a:defRPr/>
            </a:pPr>
            <a:r>
              <a:rPr lang="en-US" sz="4400" b="1" dirty="0">
                <a:effectLst>
                  <a:outerShdw blurRad="38100" dist="38100" dir="2700000" algn="tl">
                    <a:srgbClr val="000000">
                      <a:alpha val="43137"/>
                    </a:srgbClr>
                  </a:outerShdw>
                </a:effectLst>
                <a:ea typeface="+mj-ea"/>
                <a:cs typeface="+mj-cs"/>
              </a:rPr>
              <a:t>Can We Stop Bullying?</a:t>
            </a:r>
          </a:p>
        </p:txBody>
      </p:sp>
    </p:spTree>
    <p:extLst>
      <p:ext uri="{BB962C8B-B14F-4D97-AF65-F5344CB8AC3E}">
        <p14:creationId xmlns:p14="http://schemas.microsoft.com/office/powerpoint/2010/main" val="1140922031"/>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561975" y="3228722"/>
            <a:ext cx="8001000" cy="2492375"/>
          </a:xfrm>
          <a:prstGeom prst="rect">
            <a:avLst/>
          </a:prstGeom>
          <a:noFill/>
          <a:ln w="9525">
            <a:noFill/>
            <a:miter lim="800000"/>
            <a:headEnd/>
            <a:tailEnd/>
          </a:ln>
        </p:spPr>
        <p:txBody>
          <a:bodyPr>
            <a:spAutoFit/>
          </a:bodyPr>
          <a:lstStyle/>
          <a:p>
            <a:pPr algn="ctr">
              <a:defRPr/>
            </a:pPr>
            <a:r>
              <a:rPr lang="en-US" sz="3200" i="1" dirty="0">
                <a:latin typeface="+mn-lt"/>
              </a:rPr>
              <a:t>“Research links chronic bullying to school climate…the negative impact on school climate is revealed in a </a:t>
            </a:r>
            <a:r>
              <a:rPr lang="en-US" sz="3200" b="1" i="1" dirty="0">
                <a:solidFill>
                  <a:srgbClr val="FF0000"/>
                </a:solidFill>
                <a:effectLst>
                  <a:outerShdw blurRad="38100" dist="38100" dir="2700000" algn="tl">
                    <a:srgbClr val="000000">
                      <a:alpha val="43137"/>
                    </a:srgbClr>
                  </a:outerShdw>
                </a:effectLst>
                <a:latin typeface="+mn-lt"/>
              </a:rPr>
              <a:t>decline in student attendance and student achievement</a:t>
            </a:r>
            <a:r>
              <a:rPr lang="en-US" sz="3200" i="1" dirty="0">
                <a:latin typeface="+mn-lt"/>
              </a:rPr>
              <a:t>.”  </a:t>
            </a:r>
            <a:endParaRPr lang="en-US" sz="2800" dirty="0">
              <a:latin typeface="+mn-lt"/>
            </a:endParaRPr>
          </a:p>
          <a:p>
            <a:pPr>
              <a:defRPr/>
            </a:pPr>
            <a:endParaRPr lang="en-US" sz="2800" dirty="0"/>
          </a:p>
        </p:txBody>
      </p:sp>
      <p:pic>
        <p:nvPicPr>
          <p:cNvPr id="33797" name="Picture 2" descr="NASP"/>
          <p:cNvPicPr>
            <a:picLocks noChangeAspect="1" noChangeArrowheads="1"/>
          </p:cNvPicPr>
          <p:nvPr/>
        </p:nvPicPr>
        <p:blipFill>
          <a:blip r:embed="rId3"/>
          <a:srcRect/>
          <a:stretch>
            <a:fillRect/>
          </a:stretch>
        </p:blipFill>
        <p:spPr bwMode="auto">
          <a:xfrm>
            <a:off x="925864" y="1576598"/>
            <a:ext cx="7143750" cy="723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0367648"/>
      </p:ext>
    </p:extLst>
  </p:cSld>
  <p:clrMapOvr>
    <a:masterClrMapping/>
  </p:clrMapOvr>
  <p:transition spd="slow">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889000" y="462361"/>
            <a:ext cx="6489700" cy="815181"/>
          </a:xfrm>
        </p:spPr>
        <p:txBody>
          <a:bodyPr/>
          <a:lstStyle/>
          <a:p>
            <a:pPr eaLnBrk="1" hangingPunct="1">
              <a:defRPr/>
            </a:pPr>
            <a:r>
              <a:rPr lang="en-US" sz="3600" dirty="0" smtClean="0"/>
              <a:t>    </a:t>
            </a:r>
            <a:r>
              <a:rPr lang="en-US" sz="3600" dirty="0" smtClean="0">
                <a:effectLst>
                  <a:outerShdw blurRad="38100" dist="38100" dir="2700000" algn="tl">
                    <a:srgbClr val="000000">
                      <a:alpha val="43137"/>
                    </a:srgbClr>
                  </a:outerShdw>
                </a:effectLst>
                <a:latin typeface="+mn-lt"/>
              </a:rPr>
              <a:t>How Do We Stop Bullying?</a:t>
            </a:r>
          </a:p>
        </p:txBody>
      </p:sp>
      <p:sp>
        <p:nvSpPr>
          <p:cNvPr id="40963" name="Content Placeholder 2"/>
          <p:cNvSpPr>
            <a:spLocks noGrp="1"/>
          </p:cNvSpPr>
          <p:nvPr>
            <p:ph idx="1"/>
          </p:nvPr>
        </p:nvSpPr>
        <p:spPr>
          <a:xfrm>
            <a:off x="495300" y="1905000"/>
            <a:ext cx="7620000" cy="4525963"/>
          </a:xfrm>
        </p:spPr>
        <p:txBody>
          <a:bodyPr/>
          <a:lstStyle/>
          <a:p>
            <a:pPr eaLnBrk="1" hangingPunct="1">
              <a:buClr>
                <a:srgbClr val="FF0000"/>
              </a:buClr>
              <a:buSzPct val="100000"/>
              <a:buFont typeface="Arial" panose="020B0604020202020204" pitchFamily="34" charset="0"/>
              <a:buNone/>
              <a:defRPr/>
            </a:pPr>
            <a:r>
              <a:rPr lang="en-US" i="1" dirty="0" smtClean="0">
                <a:cs typeface="Arial" charset="0"/>
              </a:rPr>
              <a:t>	“What is required to reduce bullying in schools is nothing less than a </a:t>
            </a:r>
            <a:r>
              <a:rPr lang="en-US" i="1" u="sng" dirty="0" smtClean="0">
                <a:solidFill>
                  <a:srgbClr val="FF0000"/>
                </a:solidFill>
                <a:effectLst>
                  <a:outerShdw blurRad="38100" dist="38100" dir="2700000" algn="tl">
                    <a:srgbClr val="000000">
                      <a:alpha val="43137"/>
                    </a:srgbClr>
                  </a:outerShdw>
                </a:effectLst>
                <a:cs typeface="Arial" charset="0"/>
              </a:rPr>
              <a:t>change in the school climate</a:t>
            </a:r>
            <a:r>
              <a:rPr lang="en-US" i="1" dirty="0" smtClean="0">
                <a:cs typeface="Arial" charset="0"/>
              </a:rPr>
              <a:t> and in </a:t>
            </a:r>
            <a:r>
              <a:rPr lang="en-US" i="1" u="sng" dirty="0" smtClean="0">
                <a:solidFill>
                  <a:srgbClr val="FF0000"/>
                </a:solidFill>
                <a:effectLst>
                  <a:outerShdw blurRad="38100" dist="38100" dir="2700000" algn="tl">
                    <a:srgbClr val="000000">
                      <a:alpha val="43137"/>
                    </a:srgbClr>
                  </a:outerShdw>
                </a:effectLst>
                <a:cs typeface="Arial" charset="0"/>
              </a:rPr>
              <a:t>norms for behavior</a:t>
            </a:r>
            <a:r>
              <a:rPr lang="en-US" i="1" dirty="0" smtClean="0">
                <a:cs typeface="Arial" charset="0"/>
              </a:rPr>
              <a:t>. </a:t>
            </a:r>
          </a:p>
          <a:p>
            <a:pPr eaLnBrk="1" hangingPunct="1">
              <a:buClr>
                <a:srgbClr val="FF0000"/>
              </a:buClr>
              <a:buSzPct val="100000"/>
              <a:buFont typeface="Arial" panose="020B0604020202020204" pitchFamily="34" charset="0"/>
              <a:buNone/>
              <a:defRPr/>
            </a:pPr>
            <a:r>
              <a:rPr lang="en-US" i="1" dirty="0" smtClean="0">
                <a:cs typeface="Arial" charset="0"/>
              </a:rPr>
              <a:t>	This requires a comprehensive, school-wide effort involving the </a:t>
            </a:r>
            <a:r>
              <a:rPr lang="en-US" i="1" u="sng" dirty="0" smtClean="0">
                <a:solidFill>
                  <a:srgbClr val="FF0000"/>
                </a:solidFill>
                <a:effectLst>
                  <a:outerShdw blurRad="38100" dist="38100" dir="2700000" algn="tl">
                    <a:srgbClr val="000000">
                      <a:alpha val="43137"/>
                    </a:srgbClr>
                  </a:outerShdw>
                </a:effectLst>
                <a:cs typeface="Arial" charset="0"/>
              </a:rPr>
              <a:t>entire school community</a:t>
            </a:r>
            <a:r>
              <a:rPr lang="en-US" b="1" i="1" dirty="0" smtClean="0">
                <a:cs typeface="Arial" charset="0"/>
              </a:rPr>
              <a:t>.”</a:t>
            </a:r>
          </a:p>
          <a:p>
            <a:pPr eaLnBrk="1" hangingPunct="1">
              <a:buFont typeface="Arial" charset="0"/>
              <a:buChar char="•"/>
              <a:defRPr/>
            </a:pPr>
            <a:endParaRPr lang="en-US" dirty="0" smtClean="0"/>
          </a:p>
        </p:txBody>
      </p:sp>
      <p:pic>
        <p:nvPicPr>
          <p:cNvPr id="5" name="Picture 9" descr="C:\Documents and Settings\garry mcgiboney\Local Settings\Temporary Internet Files\Content.IE5\GYLLUKPE\MPj04358880000[1].jpg"/>
          <p:cNvPicPr>
            <a:picLocks noChangeAspect="1" noChangeArrowheads="1"/>
          </p:cNvPicPr>
          <p:nvPr/>
        </p:nvPicPr>
        <p:blipFill>
          <a:blip r:embed="rId3" cstate="print"/>
          <a:srcRect/>
          <a:stretch>
            <a:fillRect/>
          </a:stretch>
        </p:blipFill>
        <p:spPr bwMode="auto">
          <a:xfrm>
            <a:off x="7086600" y="3826668"/>
            <a:ext cx="20574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8613" name="TextBox 10"/>
          <p:cNvSpPr txBox="1">
            <a:spLocks noChangeArrowheads="1"/>
          </p:cNvSpPr>
          <p:nvPr/>
        </p:nvSpPr>
        <p:spPr bwMode="auto">
          <a:xfrm>
            <a:off x="6781800" y="1066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chemeClr val="bg1"/>
                </a:solidFill>
                <a:latin typeface="Tempus Sans ITC" panose="04020404030D07020202" pitchFamily="82" charset="0"/>
              </a:rPr>
              <a:t>work together</a:t>
            </a:r>
          </a:p>
        </p:txBody>
      </p:sp>
      <p:sp>
        <p:nvSpPr>
          <p:cNvPr id="68614" name="TextBox 5"/>
          <p:cNvSpPr txBox="1">
            <a:spLocks noChangeArrowheads="1"/>
          </p:cNvSpPr>
          <p:nvPr/>
        </p:nvSpPr>
        <p:spPr bwMode="auto">
          <a:xfrm>
            <a:off x="584200" y="5414565"/>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i="1" dirty="0">
                <a:latin typeface="Arial" panose="020B0604020202020204" pitchFamily="34" charset="0"/>
              </a:rPr>
              <a:t>-National Association of State Boards of Education</a:t>
            </a:r>
          </a:p>
        </p:txBody>
      </p:sp>
    </p:spTree>
    <p:extLst>
      <p:ext uri="{BB962C8B-B14F-4D97-AF65-F5344CB8AC3E}">
        <p14:creationId xmlns:p14="http://schemas.microsoft.com/office/powerpoint/2010/main" val="3259289873"/>
      </p:ext>
    </p:extLst>
  </p:cSld>
  <p:clrMapOvr>
    <a:masterClrMapping/>
  </p:clrMapOvr>
  <p:transition spd="slow">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5600" y="1219200"/>
            <a:ext cx="8458200" cy="1222375"/>
          </a:xfrm>
          <a:prstGeom prst="rect">
            <a:avLst/>
          </a:prstGeom>
        </p:spPr>
        <p:txBody>
          <a:bodyPr/>
          <a:lstStyle/>
          <a:p>
            <a:pPr algn="ctr">
              <a:defRPr/>
            </a:pPr>
            <a:r>
              <a:rPr lang="en-US" sz="3600" b="1" kern="0" dirty="0">
                <a:ea typeface="+mj-ea"/>
                <a:cs typeface="Arial" pitchFamily="34" charset="0"/>
              </a:rPr>
              <a:t>What Can We Do?</a:t>
            </a:r>
            <a:br>
              <a:rPr lang="en-US" sz="3600" b="1" kern="0" dirty="0">
                <a:ea typeface="+mj-ea"/>
                <a:cs typeface="Arial" pitchFamily="34" charset="0"/>
              </a:rPr>
            </a:br>
            <a:endParaRPr lang="en-US" sz="3600" b="1" kern="0" dirty="0">
              <a:ea typeface="+mj-ea"/>
              <a:cs typeface="Arial" pitchFamily="34" charset="0"/>
            </a:endParaRPr>
          </a:p>
        </p:txBody>
      </p:sp>
      <p:pic>
        <p:nvPicPr>
          <p:cNvPr id="69635" name="Picture 2" descr="http://www.beatbullying.org/graphics/anti-bullying-policies.gif"/>
          <p:cNvPicPr>
            <a:picLocks noChangeAspect="1" noChangeArrowheads="1"/>
          </p:cNvPicPr>
          <p:nvPr/>
        </p:nvPicPr>
        <p:blipFill>
          <a:blip r:embed="rId3">
            <a:extLst>
              <a:ext uri="{28A0092B-C50C-407E-A947-70E740481C1C}">
                <a14:useLocalDpi xmlns:a14="http://schemas.microsoft.com/office/drawing/2010/main" val="0"/>
              </a:ext>
            </a:extLst>
          </a:blip>
          <a:srcRect l="10085" r="15965" b="10698"/>
          <a:stretch>
            <a:fillRect/>
          </a:stretch>
        </p:blipFill>
        <p:spPr bwMode="auto">
          <a:xfrm>
            <a:off x="646318" y="2427022"/>
            <a:ext cx="2808082" cy="306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britishcouncil.org/arts-film-314x315-education.jpg"/>
          <p:cNvPicPr>
            <a:picLocks noChangeAspect="1" noChangeArrowheads="1"/>
          </p:cNvPicPr>
          <p:nvPr/>
        </p:nvPicPr>
        <p:blipFill>
          <a:blip r:embed="rId4" cstate="print"/>
          <a:srcRect/>
          <a:stretch>
            <a:fillRect/>
          </a:stretch>
        </p:blipFill>
        <p:spPr bwMode="auto">
          <a:xfrm rot="954226">
            <a:off x="4988325" y="2384375"/>
            <a:ext cx="3411611" cy="3422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79706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3048000" y="1625600"/>
            <a:ext cx="5410200" cy="4525963"/>
          </a:xfrm>
        </p:spPr>
        <p:txBody>
          <a:bodyPr/>
          <a:lstStyle/>
          <a:p>
            <a:pPr eaLnBrk="1" hangingPunct="1">
              <a:buClr>
                <a:srgbClr val="FF0000"/>
              </a:buClr>
              <a:buFont typeface="Wingdings" pitchFamily="2" charset="2"/>
              <a:buChar char="û"/>
              <a:defRPr/>
            </a:pPr>
            <a:r>
              <a:rPr lang="en-US" dirty="0" smtClean="0">
                <a:cs typeface="Arial" pitchFamily="34" charset="0"/>
              </a:rPr>
              <a:t>Approaches that simply crack down on individual bullies are seldom effective. </a:t>
            </a:r>
          </a:p>
          <a:p>
            <a:pPr eaLnBrk="1" hangingPunct="1">
              <a:buClr>
                <a:srgbClr val="FF0000"/>
              </a:buClr>
              <a:buFont typeface="Wingdings" pitchFamily="2" charset="2"/>
              <a:buChar char="û"/>
              <a:defRPr/>
            </a:pPr>
            <a:r>
              <a:rPr lang="en-US" dirty="0" smtClean="0">
                <a:cs typeface="Arial" pitchFamily="34" charset="0"/>
              </a:rPr>
              <a:t>However, when there is a school-wide or district-wide commitment to end bullying, </a:t>
            </a:r>
            <a:r>
              <a:rPr lang="en-US" b="1" dirty="0" smtClean="0">
                <a:solidFill>
                  <a:srgbClr val="FF0000"/>
                </a:solidFill>
                <a:effectLst>
                  <a:outerShdw blurRad="38100" dist="38100" dir="2700000" algn="tl">
                    <a:srgbClr val="000000">
                      <a:alpha val="43137"/>
                    </a:srgbClr>
                  </a:outerShdw>
                </a:effectLst>
                <a:cs typeface="Arial" pitchFamily="34" charset="0"/>
              </a:rPr>
              <a:t>bullying can be reduced significantly</a:t>
            </a:r>
            <a:r>
              <a:rPr lang="en-US" b="1" dirty="0" smtClean="0">
                <a:cs typeface="Arial" pitchFamily="34" charset="0"/>
              </a:rPr>
              <a:t>.</a:t>
            </a:r>
            <a:r>
              <a:rPr lang="en-US" b="1" dirty="0" smtClean="0">
                <a:solidFill>
                  <a:srgbClr val="FF0000"/>
                </a:solidFill>
                <a:cs typeface="Arial" pitchFamily="34" charset="0"/>
              </a:rPr>
              <a:t> </a:t>
            </a:r>
          </a:p>
        </p:txBody>
      </p:sp>
      <p:pic>
        <p:nvPicPr>
          <p:cNvPr id="6" name="Picture 5" descr="bullyingpostersbystudents.jpg"/>
          <p:cNvPicPr>
            <a:picLocks noChangeAspect="1"/>
          </p:cNvPicPr>
          <p:nvPr/>
        </p:nvPicPr>
        <p:blipFill>
          <a:blip r:embed="rId3"/>
          <a:stretch>
            <a:fillRect/>
          </a:stretch>
        </p:blipFill>
        <p:spPr>
          <a:xfrm>
            <a:off x="203200" y="2463800"/>
            <a:ext cx="2516188" cy="2590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048000" y="533400"/>
            <a:ext cx="2819400" cy="646113"/>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cs typeface="Arial" pitchFamily="34" charset="0"/>
              </a:rPr>
              <a:t>      </a:t>
            </a:r>
            <a:r>
              <a:rPr lang="en-US" sz="3600" b="1" dirty="0">
                <a:effectLst>
                  <a:outerShdw blurRad="38100" dist="38100" dir="2700000" algn="tl">
                    <a:srgbClr val="000000">
                      <a:alpha val="43137"/>
                    </a:srgbClr>
                  </a:outerShdw>
                </a:effectLst>
                <a:latin typeface="+mn-lt"/>
                <a:cs typeface="Arial" pitchFamily="34" charset="0"/>
              </a:rPr>
              <a:t>Bullying</a:t>
            </a:r>
          </a:p>
        </p:txBody>
      </p:sp>
    </p:spTree>
    <p:extLst>
      <p:ext uri="{BB962C8B-B14F-4D97-AF65-F5344CB8AC3E}">
        <p14:creationId xmlns:p14="http://schemas.microsoft.com/office/powerpoint/2010/main" val="42133843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11"/>
          <p:cNvGraphicFramePr>
            <a:graphicFrameLocks/>
          </p:cNvGraphicFramePr>
          <p:nvPr>
            <p:extLst>
              <p:ext uri="{D42A27DB-BD31-4B8C-83A1-F6EECF244321}">
                <p14:modId xmlns:p14="http://schemas.microsoft.com/office/powerpoint/2010/main" val="811743454"/>
              </p:ext>
            </p:extLst>
          </p:nvPr>
        </p:nvGraphicFramePr>
        <p:xfrm>
          <a:off x="1054100" y="1511300"/>
          <a:ext cx="6757988" cy="4846638"/>
        </p:xfrm>
        <a:graphic>
          <a:graphicData uri="http://schemas.openxmlformats.org/presentationml/2006/ole">
            <mc:AlternateContent xmlns:mc="http://schemas.openxmlformats.org/markup-compatibility/2006">
              <mc:Choice xmlns:v="urn:schemas-microsoft-com:vml" Requires="v">
                <p:oleObj spid="_x0000_s1039" name="Worksheet" r:id="rId5" imgW="7924924" imgH="5772260" progId="Excel.Sheet.8">
                  <p:embed/>
                </p:oleObj>
              </mc:Choice>
              <mc:Fallback>
                <p:oleObj name="Worksheet" r:id="rId5" imgW="7924924" imgH="5772260" progId="Excel.Sheet.8">
                  <p:embed/>
                  <p:pic>
                    <p:nvPicPr>
                      <p:cNvPr id="0" name=""/>
                      <p:cNvPicPr>
                        <a:picLocks noChangeArrowheads="1"/>
                      </p:cNvPicPr>
                      <p:nvPr/>
                    </p:nvPicPr>
                    <p:blipFill>
                      <a:blip r:embed="rId6"/>
                      <a:srcRect/>
                      <a:stretch>
                        <a:fillRect/>
                      </a:stretch>
                    </p:blipFill>
                    <p:spPr bwMode="auto">
                      <a:xfrm>
                        <a:off x="1054100" y="1511300"/>
                        <a:ext cx="6757988" cy="4846638"/>
                      </a:xfrm>
                      <a:prstGeom prst="rect">
                        <a:avLst/>
                      </a:prstGeom>
                      <a:noFill/>
                      <a:ln>
                        <a:noFill/>
                      </a:ln>
                      <a:extLst/>
                    </p:spPr>
                  </p:pic>
                </p:oleObj>
              </mc:Fallback>
            </mc:AlternateContent>
          </a:graphicData>
        </a:graphic>
      </p:graphicFrame>
      <p:sp>
        <p:nvSpPr>
          <p:cNvPr id="6" name="Down Arrow 5"/>
          <p:cNvSpPr/>
          <p:nvPr/>
        </p:nvSpPr>
        <p:spPr>
          <a:xfrm rot="10800000">
            <a:off x="3175000" y="3312319"/>
            <a:ext cx="533400"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2053" name="TextBox 6"/>
          <p:cNvSpPr txBox="1">
            <a:spLocks noChangeArrowheads="1"/>
          </p:cNvSpPr>
          <p:nvPr/>
        </p:nvSpPr>
        <p:spPr bwMode="auto">
          <a:xfrm>
            <a:off x="2616199" y="774700"/>
            <a:ext cx="3848101" cy="584775"/>
          </a:xfrm>
          <a:prstGeom prst="rect">
            <a:avLst/>
          </a:prstGeom>
          <a:noFill/>
          <a:ln w="9525">
            <a:noFill/>
            <a:miter lim="800000"/>
            <a:headEnd/>
            <a:tailEnd/>
          </a:ln>
        </p:spPr>
        <p:txBody>
          <a:bodyPr wrap="square">
            <a:spAutoFit/>
          </a:bodyPr>
          <a:lstStyle/>
          <a:p>
            <a:pPr>
              <a:defRPr/>
            </a:pPr>
            <a:r>
              <a:rPr lang="en-US" sz="3200" b="1" dirty="0">
                <a:effectLst>
                  <a:outerShdw blurRad="38100" dist="38100" dir="2700000" algn="tl">
                    <a:srgbClr val="000000">
                      <a:alpha val="43137"/>
                    </a:srgbClr>
                  </a:outerShdw>
                </a:effectLst>
              </a:rPr>
              <a:t>Review School Data</a:t>
            </a:r>
          </a:p>
        </p:txBody>
      </p:sp>
    </p:spTree>
    <p:extLst>
      <p:ext uri="{BB962C8B-B14F-4D97-AF65-F5344CB8AC3E}">
        <p14:creationId xmlns:p14="http://schemas.microsoft.com/office/powerpoint/2010/main" val="15160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1000"/>
                                        <p:tgtEl>
                                          <p:spTgt spid="6349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490" grpId="0" animBg="0"/>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64281" y="533400"/>
            <a:ext cx="8077200" cy="2286000"/>
          </a:xfrm>
        </p:spPr>
        <p:txBody>
          <a:bodyPr/>
          <a:lstStyle/>
          <a:p>
            <a:pPr eaLnBrk="1" hangingPunct="1">
              <a:buFont typeface="Wingdings 2" pitchFamily="18" charset="2"/>
              <a:buNone/>
              <a:defRPr/>
            </a:pPr>
            <a:endParaRPr lang="en-US" sz="2800" dirty="0" smtClean="0">
              <a:cs typeface="Arial" charset="0"/>
            </a:endParaRPr>
          </a:p>
          <a:p>
            <a:pPr algn="ctr" eaLnBrk="1" hangingPunct="1">
              <a:buClr>
                <a:srgbClr val="FF0000"/>
              </a:buClr>
              <a:buSzPct val="100000"/>
              <a:buFont typeface="Wingdings 2" pitchFamily="18" charset="2"/>
              <a:buNone/>
              <a:defRPr/>
            </a:pPr>
            <a:r>
              <a:rPr lang="en-US" sz="2800" b="1" u="sng" dirty="0" smtClean="0">
                <a:solidFill>
                  <a:srgbClr val="FF0000"/>
                </a:solidFill>
                <a:effectLst>
                  <a:outerShdw blurRad="38100" dist="38100" dir="2700000" algn="tl">
                    <a:srgbClr val="000000">
                      <a:alpha val="43137"/>
                    </a:srgbClr>
                  </a:outerShdw>
                </a:effectLst>
                <a:cs typeface="Arial" charset="0"/>
              </a:rPr>
              <a:t>Raise Awareness About Bullying </a:t>
            </a:r>
          </a:p>
          <a:p>
            <a:pPr eaLnBrk="1" hangingPunct="1">
              <a:buClr>
                <a:srgbClr val="FF0000"/>
              </a:buClr>
              <a:buSzPct val="100000"/>
              <a:buFont typeface="Wingdings" pitchFamily="2" charset="2"/>
              <a:buChar char="ü"/>
              <a:defRPr/>
            </a:pPr>
            <a:r>
              <a:rPr lang="en-US" sz="2800" dirty="0" smtClean="0">
                <a:cs typeface="Arial" charset="0"/>
              </a:rPr>
              <a:t>Professional Development</a:t>
            </a:r>
          </a:p>
          <a:p>
            <a:pPr lvl="1" eaLnBrk="1" hangingPunct="1">
              <a:buClr>
                <a:srgbClr val="FF0000"/>
              </a:buClr>
              <a:buSzPct val="100000"/>
              <a:buFont typeface="Wingdings" pitchFamily="2" charset="2"/>
              <a:buChar char="ü"/>
              <a:defRPr/>
            </a:pPr>
            <a:r>
              <a:rPr lang="en-US" dirty="0" smtClean="0">
                <a:cs typeface="Arial" charset="0"/>
              </a:rPr>
              <a:t>Certified and Non-Certified Staff</a:t>
            </a:r>
          </a:p>
          <a:p>
            <a:pPr algn="ctr" eaLnBrk="1" hangingPunct="1">
              <a:buClr>
                <a:srgbClr val="FF0000"/>
              </a:buClr>
              <a:buSzPct val="100000"/>
              <a:buFont typeface="Wingdings" pitchFamily="2" charset="2"/>
              <a:buChar char="û"/>
              <a:defRPr/>
            </a:pPr>
            <a:endParaRPr lang="en-US" sz="2800" dirty="0" smtClean="0">
              <a:solidFill>
                <a:schemeClr val="accent6">
                  <a:lumMod val="50000"/>
                </a:schemeClr>
              </a:solidFill>
              <a:cs typeface="Arial" charset="0"/>
            </a:endParaRPr>
          </a:p>
        </p:txBody>
      </p:sp>
      <p:sp>
        <p:nvSpPr>
          <p:cNvPr id="78851" name="Title 5"/>
          <p:cNvSpPr>
            <a:spLocks noGrp="1"/>
          </p:cNvSpPr>
          <p:nvPr>
            <p:ph type="title"/>
          </p:nvPr>
        </p:nvSpPr>
        <p:spPr>
          <a:xfrm>
            <a:off x="2076450" y="31750"/>
            <a:ext cx="4584700" cy="1003300"/>
          </a:xfrm>
        </p:spPr>
        <p:txBody>
          <a:bodyPr/>
          <a:lstStyle/>
          <a:p>
            <a:pPr eaLnBrk="1" hangingPunct="1">
              <a:defRPr/>
            </a:pPr>
            <a:r>
              <a:rPr lang="en-US" sz="3600" dirty="0" smtClean="0">
                <a:effectLst>
                  <a:outerShdw blurRad="38100" dist="38100" dir="2700000" algn="tl">
                    <a:srgbClr val="000000">
                      <a:alpha val="43137"/>
                    </a:srgbClr>
                  </a:outerShdw>
                </a:effectLst>
                <a:latin typeface="+mn-lt"/>
              </a:rPr>
              <a:t>Implement the Plan</a:t>
            </a:r>
          </a:p>
        </p:txBody>
      </p:sp>
      <p:sp>
        <p:nvSpPr>
          <p:cNvPr id="7" name="Rectangle 6"/>
          <p:cNvSpPr/>
          <p:nvPr/>
        </p:nvSpPr>
        <p:spPr>
          <a:xfrm>
            <a:off x="164281" y="2730500"/>
            <a:ext cx="8001000" cy="3540125"/>
          </a:xfrm>
          <a:prstGeom prst="rect">
            <a:avLst/>
          </a:prstGeom>
        </p:spPr>
        <p:txBody>
          <a:bodyPr>
            <a:spAutoFit/>
          </a:bodyPr>
          <a:lstStyle/>
          <a:p>
            <a:pPr algn="ctr">
              <a:buClr>
                <a:srgbClr val="FF0000"/>
              </a:buClr>
              <a:buSzPct val="100000"/>
              <a:defRPr/>
            </a:pPr>
            <a:r>
              <a:rPr lang="en-US" sz="2800" b="1" u="sng" dirty="0">
                <a:solidFill>
                  <a:srgbClr val="FF0000"/>
                </a:solidFill>
                <a:effectLst>
                  <a:outerShdw blurRad="38100" dist="38100" dir="2700000" algn="tl">
                    <a:srgbClr val="000000">
                      <a:alpha val="43137"/>
                    </a:srgbClr>
                  </a:outerShdw>
                </a:effectLst>
                <a:latin typeface="+mn-lt"/>
                <a:cs typeface="Arial" charset="0"/>
              </a:rPr>
              <a:t>Increase Staff Involvement and Supervision</a:t>
            </a:r>
          </a:p>
          <a:p>
            <a:pPr>
              <a:buClr>
                <a:srgbClr val="FF0000"/>
              </a:buClr>
              <a:buSzPct val="100000"/>
              <a:buFont typeface="Wingdings" pitchFamily="2" charset="2"/>
              <a:buChar char="ü"/>
              <a:defRPr/>
            </a:pPr>
            <a:r>
              <a:rPr lang="en-US" sz="2800" dirty="0">
                <a:solidFill>
                  <a:schemeClr val="accent6">
                    <a:lumMod val="50000"/>
                  </a:schemeClr>
                </a:solidFill>
                <a:effectLst>
                  <a:outerShdw blurRad="38100" dist="38100" dir="2700000" algn="tl">
                    <a:srgbClr val="000000">
                      <a:alpha val="43137"/>
                    </a:srgbClr>
                  </a:outerShdw>
                </a:effectLst>
                <a:latin typeface="+mn-lt"/>
                <a:cs typeface="Arial" charset="0"/>
              </a:rPr>
              <a:t> </a:t>
            </a:r>
            <a:r>
              <a:rPr lang="en-US" sz="2800" dirty="0">
                <a:latin typeface="+mn-lt"/>
                <a:cs typeface="Arial" charset="0"/>
              </a:rPr>
              <a:t>Train the staff and inform students and parents.</a:t>
            </a:r>
          </a:p>
          <a:p>
            <a:pPr>
              <a:buClr>
                <a:srgbClr val="FF0000"/>
              </a:buClr>
              <a:buSzPct val="100000"/>
              <a:buFont typeface="Wingdings" pitchFamily="2" charset="2"/>
              <a:buChar char="ü"/>
              <a:defRPr/>
            </a:pPr>
            <a:r>
              <a:rPr lang="en-US" sz="2800" dirty="0">
                <a:latin typeface="+mn-lt"/>
                <a:cs typeface="Arial" charset="0"/>
              </a:rPr>
              <a:t>Share survey data with all staff to identify and       </a:t>
            </a:r>
          </a:p>
          <a:p>
            <a:pPr>
              <a:buClr>
                <a:srgbClr val="FF0000"/>
              </a:buClr>
              <a:buSzPct val="100000"/>
              <a:defRPr/>
            </a:pPr>
            <a:r>
              <a:rPr lang="en-US" sz="2800" dirty="0">
                <a:latin typeface="+mn-lt"/>
                <a:cs typeface="Arial" charset="0"/>
              </a:rPr>
              <a:t>     then target supervision to the problem areas.</a:t>
            </a:r>
          </a:p>
          <a:p>
            <a:pPr>
              <a:buClr>
                <a:srgbClr val="FF0000"/>
              </a:buClr>
              <a:buSzPct val="100000"/>
              <a:buFont typeface="Wingdings" pitchFamily="2" charset="2"/>
              <a:buChar char="ü"/>
              <a:defRPr/>
            </a:pPr>
            <a:r>
              <a:rPr lang="en-US" sz="2800" dirty="0">
                <a:latin typeface="+mn-lt"/>
                <a:cs typeface="Arial" charset="0"/>
              </a:rPr>
              <a:t> Give staff procedures to follow for intervening </a:t>
            </a:r>
          </a:p>
          <a:p>
            <a:pPr>
              <a:buClr>
                <a:srgbClr val="FF0000"/>
              </a:buClr>
              <a:buSzPct val="100000"/>
              <a:defRPr/>
            </a:pPr>
            <a:r>
              <a:rPr lang="en-US" sz="2800" dirty="0">
                <a:latin typeface="+mn-lt"/>
                <a:cs typeface="Arial" charset="0"/>
              </a:rPr>
              <a:t>    and reporting bullying incidents.</a:t>
            </a:r>
          </a:p>
          <a:p>
            <a:pPr>
              <a:buClr>
                <a:srgbClr val="FF0000"/>
              </a:buClr>
              <a:buSzPct val="100000"/>
              <a:buFont typeface="Wingdings" pitchFamily="2" charset="2"/>
              <a:buChar char="ü"/>
              <a:defRPr/>
            </a:pPr>
            <a:r>
              <a:rPr lang="en-US" sz="2800" dirty="0">
                <a:latin typeface="+mn-lt"/>
                <a:cs typeface="Arial" charset="0"/>
              </a:rPr>
              <a:t>Fully implement the Anti-Bullying Plan.</a:t>
            </a:r>
          </a:p>
          <a:p>
            <a:pPr>
              <a:buClr>
                <a:srgbClr val="FF0000"/>
              </a:buClr>
              <a:buSzPct val="100000"/>
              <a:defRPr/>
            </a:pPr>
            <a:r>
              <a:rPr lang="en-US" sz="2800" u="sng" dirty="0">
                <a:solidFill>
                  <a:srgbClr val="FF0000"/>
                </a:solidFill>
                <a:effectLst>
                  <a:outerShdw blurRad="38100" dist="38100" dir="2700000" algn="tl">
                    <a:srgbClr val="000000">
                      <a:alpha val="43137"/>
                    </a:srgbClr>
                  </a:outerShdw>
                </a:effectLst>
                <a:latin typeface="Arial" charset="0"/>
                <a:cs typeface="Arial" charset="0"/>
              </a:rPr>
              <a:t> </a:t>
            </a:r>
          </a:p>
        </p:txBody>
      </p:sp>
      <p:sp>
        <p:nvSpPr>
          <p:cNvPr id="8" name="Rectangle 7"/>
          <p:cNvSpPr/>
          <p:nvPr/>
        </p:nvSpPr>
        <p:spPr>
          <a:xfrm rot="20732992">
            <a:off x="6988650" y="1727276"/>
            <a:ext cx="1890578" cy="286453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6000" b="1" dirty="0">
                <a:ln/>
                <a:solidFill>
                  <a:schemeClr val="accent3"/>
                </a:solidFill>
              </a:rPr>
              <a:t>Have a Plan!</a:t>
            </a:r>
          </a:p>
        </p:txBody>
      </p:sp>
    </p:spTree>
    <p:extLst>
      <p:ext uri="{BB962C8B-B14F-4D97-AF65-F5344CB8AC3E}">
        <p14:creationId xmlns:p14="http://schemas.microsoft.com/office/powerpoint/2010/main" val="2310444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0917" y="546100"/>
            <a:ext cx="4313810" cy="14465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effectLst>
                  <a:reflection blurRad="12700" stA="50000" endPos="50000" dist="5000" dir="5400000" sy="-100000" rotWithShape="0"/>
                </a:effectLst>
                <a:latin typeface="Arial" charset="0"/>
              </a:rPr>
              <a:t>Develop </a:t>
            </a:r>
          </a:p>
          <a:p>
            <a:pPr algn="ctr">
              <a:defRPr/>
            </a:pPr>
            <a:r>
              <a:rPr lang="en-US" sz="4400" b="1" cap="all" dirty="0">
                <a:ln w="0"/>
                <a:effectLst>
                  <a:reflection blurRad="12700" stA="50000" endPos="50000" dist="5000" dir="5400000" sy="-100000" rotWithShape="0"/>
                </a:effectLst>
                <a:latin typeface="Arial" charset="0"/>
              </a:rPr>
              <a:t>Strategies…</a:t>
            </a:r>
          </a:p>
        </p:txBody>
      </p:sp>
      <p:sp>
        <p:nvSpPr>
          <p:cNvPr id="5" name="Rectangle 4"/>
          <p:cNvSpPr/>
          <p:nvPr/>
        </p:nvSpPr>
        <p:spPr>
          <a:xfrm>
            <a:off x="3556000" y="5331529"/>
            <a:ext cx="4501360"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effectLst>
                  <a:reflection blurRad="12700" stA="50000" endPos="50000" dist="5000" dir="5400000" sy="-100000" rotWithShape="0"/>
                </a:effectLst>
                <a:latin typeface="Arial" charset="0"/>
              </a:rPr>
              <a:t>…Be creative</a:t>
            </a:r>
          </a:p>
        </p:txBody>
      </p:sp>
      <p:pic>
        <p:nvPicPr>
          <p:cNvPr id="258050" name="Picture 2" descr="http://www.heyugly.org/images/StopBullyingRallyTaskForcesCropped%20copy.jpg"/>
          <p:cNvPicPr>
            <a:picLocks noChangeAspect="1" noChangeArrowheads="1"/>
          </p:cNvPicPr>
          <p:nvPr/>
        </p:nvPicPr>
        <p:blipFill>
          <a:blip r:embed="rId3" cstate="print"/>
          <a:srcRect b="72129"/>
          <a:stretch>
            <a:fillRect/>
          </a:stretch>
        </p:blipFill>
        <p:spPr bwMode="auto">
          <a:xfrm>
            <a:off x="317679" y="2400300"/>
            <a:ext cx="8448675"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8052" name="Picture 4" descr="http://www.heyugly.org/images/SportyWLaughingGirl.jpg"/>
          <p:cNvPicPr>
            <a:picLocks noChangeAspect="1" noChangeArrowheads="1"/>
          </p:cNvPicPr>
          <p:nvPr/>
        </p:nvPicPr>
        <p:blipFill>
          <a:blip r:embed="rId4" cstate="print"/>
          <a:srcRect/>
          <a:stretch>
            <a:fillRect/>
          </a:stretch>
        </p:blipFill>
        <p:spPr bwMode="auto">
          <a:xfrm rot="511203">
            <a:off x="2134761" y="579774"/>
            <a:ext cx="2257425" cy="2190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05956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8052"/>
                                        </p:tgtEl>
                                        <p:attrNameLst>
                                          <p:attrName>style.visibility</p:attrName>
                                        </p:attrNameLst>
                                      </p:cBhvr>
                                      <p:to>
                                        <p:strVal val="visible"/>
                                      </p:to>
                                    </p:set>
                                    <p:anim calcmode="lin" valueType="num">
                                      <p:cBhvr additive="base">
                                        <p:cTn id="7" dur="2000" fill="hold"/>
                                        <p:tgtEl>
                                          <p:spTgt spid="258052"/>
                                        </p:tgtEl>
                                        <p:attrNameLst>
                                          <p:attrName>ppt_x</p:attrName>
                                        </p:attrNameLst>
                                      </p:cBhvr>
                                      <p:tavLst>
                                        <p:tav tm="0">
                                          <p:val>
                                            <p:strVal val="#ppt_x"/>
                                          </p:val>
                                        </p:tav>
                                        <p:tav tm="100000">
                                          <p:val>
                                            <p:strVal val="#ppt_x"/>
                                          </p:val>
                                        </p:tav>
                                      </p:tavLst>
                                    </p:anim>
                                    <p:anim calcmode="lin" valueType="num">
                                      <p:cBhvr additive="base">
                                        <p:cTn id="8" dur="2000" fill="hold"/>
                                        <p:tgtEl>
                                          <p:spTgt spid="258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017" y="928350"/>
            <a:ext cx="4313810" cy="14465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effectLst>
                  <a:reflection blurRad="12700" stA="50000" endPos="50000" dist="5000" dir="5400000" sy="-100000" rotWithShape="0"/>
                </a:effectLst>
                <a:latin typeface="Arial" charset="0"/>
              </a:rPr>
              <a:t>Develop </a:t>
            </a:r>
          </a:p>
          <a:p>
            <a:pPr algn="ctr">
              <a:defRPr/>
            </a:pPr>
            <a:r>
              <a:rPr lang="en-US" sz="4400" b="1" cap="all" dirty="0">
                <a:ln w="0"/>
                <a:effectLst>
                  <a:reflection blurRad="12700" stA="50000" endPos="50000" dist="5000" dir="5400000" sy="-100000" rotWithShape="0"/>
                </a:effectLst>
                <a:latin typeface="Arial" charset="0"/>
              </a:rPr>
              <a:t>Strategies…</a:t>
            </a:r>
          </a:p>
        </p:txBody>
      </p:sp>
      <p:sp>
        <p:nvSpPr>
          <p:cNvPr id="5" name="Rectangle 4"/>
          <p:cNvSpPr/>
          <p:nvPr/>
        </p:nvSpPr>
        <p:spPr>
          <a:xfrm>
            <a:off x="3314700" y="5422900"/>
            <a:ext cx="4501360"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effectLst>
                  <a:reflection blurRad="12700" stA="50000" endPos="50000" dist="5000" dir="5400000" sy="-100000" rotWithShape="0"/>
                </a:effectLst>
                <a:latin typeface="Arial" charset="0"/>
              </a:rPr>
              <a:t>…Be creative</a:t>
            </a:r>
          </a:p>
        </p:txBody>
      </p:sp>
      <p:pic>
        <p:nvPicPr>
          <p:cNvPr id="264194" name="Picture 2" descr="http://mydorchester.org/files/BullyingImage_0.jpg"/>
          <p:cNvPicPr>
            <a:picLocks noChangeAspect="1" noChangeArrowheads="1"/>
          </p:cNvPicPr>
          <p:nvPr/>
        </p:nvPicPr>
        <p:blipFill>
          <a:blip r:embed="rId3"/>
          <a:srcRect b="49952"/>
          <a:stretch>
            <a:fillRect/>
          </a:stretch>
        </p:blipFill>
        <p:spPr bwMode="auto">
          <a:xfrm>
            <a:off x="192267" y="2374900"/>
            <a:ext cx="86995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17036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p:cTn id="7" dur="1000" fill="hold"/>
                                        <p:tgtEl>
                                          <p:spTgt spid="264194"/>
                                        </p:tgtEl>
                                        <p:attrNameLst>
                                          <p:attrName>ppt_w</p:attrName>
                                        </p:attrNameLst>
                                      </p:cBhvr>
                                      <p:tavLst>
                                        <p:tav tm="0">
                                          <p:val>
                                            <p:fltVal val="0"/>
                                          </p:val>
                                        </p:tav>
                                        <p:tav tm="100000">
                                          <p:val>
                                            <p:strVal val="#ppt_w"/>
                                          </p:val>
                                        </p:tav>
                                      </p:tavLst>
                                    </p:anim>
                                    <p:anim calcmode="lin" valueType="num">
                                      <p:cBhvr>
                                        <p:cTn id="8" dur="1000" fill="hold"/>
                                        <p:tgtEl>
                                          <p:spTgt spid="264194"/>
                                        </p:tgtEl>
                                        <p:attrNameLst>
                                          <p:attrName>ppt_h</p:attrName>
                                        </p:attrNameLst>
                                      </p:cBhvr>
                                      <p:tavLst>
                                        <p:tav tm="0">
                                          <p:val>
                                            <p:fltVal val="0"/>
                                          </p:val>
                                        </p:tav>
                                        <p:tav tm="100000">
                                          <p:val>
                                            <p:strVal val="#ppt_h"/>
                                          </p:val>
                                        </p:tav>
                                      </p:tavLst>
                                    </p:anim>
                                    <p:animEffect transition="in" filter="fade">
                                      <p:cBhvr>
                                        <p:cTn id="9" dur="1000"/>
                                        <p:tgtEl>
                                          <p:spTgt spid="264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Red Cross Anti-Bullying Contest Entry">
            <a:hlinkClick r:id="rId3"/>
          </p:cNvPr>
          <p:cNvPicPr>
            <a:picLocks noChangeAspect="1" noChangeArrowheads="1"/>
          </p:cNvPicPr>
          <p:nvPr/>
        </p:nvPicPr>
        <p:blipFill>
          <a:blip r:embed="rId4"/>
          <a:srcRect/>
          <a:stretch>
            <a:fillRect/>
          </a:stretch>
        </p:blipFill>
        <p:spPr bwMode="auto">
          <a:xfrm>
            <a:off x="4991100" y="1116012"/>
            <a:ext cx="2895600" cy="2160588"/>
          </a:xfrm>
          <a:prstGeom prst="rect">
            <a:avLst/>
          </a:prstGeom>
          <a:ln>
            <a:noFill/>
          </a:ln>
          <a:effectLst>
            <a:outerShdw blurRad="292100" dist="139700" dir="2700000" algn="tl" rotWithShape="0">
              <a:srgbClr val="333333">
                <a:alpha val="65000"/>
              </a:srgbClr>
            </a:outerShdw>
          </a:effectLst>
        </p:spPr>
      </p:pic>
      <p:pic>
        <p:nvPicPr>
          <p:cNvPr id="4" name="Picture 5"/>
          <p:cNvPicPr>
            <a:picLocks noChangeAspect="1" noChangeArrowheads="1"/>
          </p:cNvPicPr>
          <p:nvPr/>
        </p:nvPicPr>
        <p:blipFill>
          <a:blip r:embed="rId5"/>
          <a:srcRect/>
          <a:stretch>
            <a:fillRect/>
          </a:stretch>
        </p:blipFill>
        <p:spPr bwMode="auto">
          <a:xfrm>
            <a:off x="971550" y="3276600"/>
            <a:ext cx="3181350" cy="287655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685800" y="1219200"/>
            <a:ext cx="3733800" cy="838200"/>
          </a:xfrm>
          <a:prstGeom prst="rect">
            <a:avLst/>
          </a:prstGeom>
        </p:spPr>
        <p:txBody>
          <a:bodyPr/>
          <a:lstStyle/>
          <a:p>
            <a:pPr algn="ctr" eaLnBrk="0" hangingPunct="0">
              <a:defRPr/>
            </a:pPr>
            <a:r>
              <a:rPr lang="en-US" sz="3600" cap="all" dirty="0">
                <a:effectLst>
                  <a:reflection blurRad="12700" stA="48000" endA="300" endPos="55000" dir="5400000" sy="-90000" algn="bl" rotWithShape="0"/>
                </a:effectLst>
                <a:latin typeface="+mj-lt"/>
                <a:ea typeface="+mj-ea"/>
                <a:cs typeface="+mj-cs"/>
              </a:rPr>
              <a:t>Bullying prevention and intervention</a:t>
            </a:r>
          </a:p>
        </p:txBody>
      </p:sp>
      <p:sp>
        <p:nvSpPr>
          <p:cNvPr id="6" name="Title 1"/>
          <p:cNvSpPr txBox="1">
            <a:spLocks/>
          </p:cNvSpPr>
          <p:nvPr/>
        </p:nvSpPr>
        <p:spPr>
          <a:xfrm>
            <a:off x="4572000" y="3276600"/>
            <a:ext cx="3733800" cy="838200"/>
          </a:xfrm>
          <a:prstGeom prst="rect">
            <a:avLst/>
          </a:prstGeom>
        </p:spPr>
        <p:txBody>
          <a:bodyPr/>
          <a:lstStyle/>
          <a:p>
            <a:pPr algn="ctr" eaLnBrk="0" hangingPunct="0">
              <a:defRPr/>
            </a:pPr>
            <a:r>
              <a:rPr lang="en-US" sz="3600" b="1" cap="all"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Encourage </a:t>
            </a:r>
          </a:p>
          <a:p>
            <a:pPr algn="ctr" eaLnBrk="0" hangingPunct="0">
              <a:defRPr/>
            </a:pPr>
            <a:r>
              <a:rPr lang="en-US" sz="3600" b="1" cap="all"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Students to </a:t>
            </a:r>
          </a:p>
          <a:p>
            <a:pPr algn="ctr" eaLnBrk="0" hangingPunct="0">
              <a:defRPr/>
            </a:pPr>
            <a:r>
              <a:rPr lang="en-US" sz="3600" b="1" cap="all"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Be part of</a:t>
            </a:r>
          </a:p>
          <a:p>
            <a:pPr algn="ctr" eaLnBrk="0" hangingPunct="0">
              <a:defRPr/>
            </a:pPr>
            <a:r>
              <a:rPr lang="en-US" sz="3600" b="1" cap="all"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The </a:t>
            </a:r>
          </a:p>
          <a:p>
            <a:pPr algn="ctr" eaLnBrk="0" hangingPunct="0">
              <a:defRPr/>
            </a:pPr>
            <a:r>
              <a:rPr lang="en-US" sz="3600" b="1" cap="all"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solution</a:t>
            </a:r>
          </a:p>
        </p:txBody>
      </p:sp>
    </p:spTree>
    <p:extLst>
      <p:ext uri="{BB962C8B-B14F-4D97-AF65-F5344CB8AC3E}">
        <p14:creationId xmlns:p14="http://schemas.microsoft.com/office/powerpoint/2010/main" val="2374530795"/>
      </p:ext>
    </p:extLst>
  </p:cSld>
  <p:clrMapOvr>
    <a:masterClrMapping/>
  </p:clrMapOvr>
  <p:transition spd="slow">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http://bloximages.chicago2.vip.townnews.com/pressofatlanticcity.com/content/tncms/assets/editorial/a/96/ef1/a96ef135-af38-527d-a357-82621f3e353a-revisions/4cf65d7b2b177.image.jpg"/>
          <p:cNvPicPr>
            <a:picLocks noChangeAspect="1" noChangeArrowheads="1"/>
          </p:cNvPicPr>
          <p:nvPr/>
        </p:nvPicPr>
        <p:blipFill>
          <a:blip r:embed="rId3"/>
          <a:srcRect/>
          <a:stretch>
            <a:fillRect/>
          </a:stretch>
        </p:blipFill>
        <p:spPr bwMode="auto">
          <a:xfrm>
            <a:off x="204074" y="685800"/>
            <a:ext cx="6667387" cy="44577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417866" y="5308600"/>
            <a:ext cx="4235134" cy="923330"/>
          </a:xfrm>
          <a:prstGeom prst="rect">
            <a:avLst/>
          </a:prstGeom>
          <a:noFill/>
        </p:spPr>
        <p:txBody>
          <a:bodyPr wrap="none">
            <a:spAutoFit/>
          </a:bodyPr>
          <a:lstStyle/>
          <a:p>
            <a:pPr algn="ctr">
              <a:defRPr/>
            </a:pPr>
            <a:r>
              <a:rPr lang="en-U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SAVE Program</a:t>
            </a:r>
          </a:p>
        </p:txBody>
      </p:sp>
    </p:spTree>
    <p:extLst>
      <p:ext uri="{BB962C8B-B14F-4D97-AF65-F5344CB8AC3E}">
        <p14:creationId xmlns:p14="http://schemas.microsoft.com/office/powerpoint/2010/main" val="6143263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ti-bullying-wall.jpg"/>
          <p:cNvPicPr>
            <a:picLocks noChangeAspect="1" noChangeArrowheads="1"/>
          </p:cNvPicPr>
          <p:nvPr/>
        </p:nvPicPr>
        <p:blipFill>
          <a:blip r:embed="rId3"/>
          <a:srcRect t="7405" b="44872"/>
          <a:stretch>
            <a:fillRect/>
          </a:stretch>
        </p:blipFill>
        <p:spPr bwMode="auto">
          <a:xfrm>
            <a:off x="0" y="0"/>
            <a:ext cx="9296400" cy="6858000"/>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a:xfrm>
            <a:off x="685800" y="547688"/>
            <a:ext cx="7772400" cy="1143000"/>
          </a:xfrm>
          <a:prstGeom prst="rect">
            <a:avLst/>
          </a:prstGeom>
        </p:spPr>
        <p:txBody>
          <a:bodyPr/>
          <a:lstStyle/>
          <a:p>
            <a:pPr algn="ctr">
              <a:defRPr/>
            </a:pPr>
            <a:endParaRPr lang="en-US" sz="3600" b="1" dirty="0">
              <a:latin typeface="+mj-lt"/>
              <a:ea typeface="+mj-ea"/>
              <a:cs typeface="+mj-cs"/>
            </a:endParaRPr>
          </a:p>
        </p:txBody>
      </p:sp>
      <p:sp>
        <p:nvSpPr>
          <p:cNvPr id="9" name="Rectangle 3"/>
          <p:cNvSpPr txBox="1">
            <a:spLocks noChangeArrowheads="1"/>
          </p:cNvSpPr>
          <p:nvPr/>
        </p:nvSpPr>
        <p:spPr>
          <a:xfrm>
            <a:off x="1219200" y="2362200"/>
            <a:ext cx="7543800" cy="3962400"/>
          </a:xfrm>
          <a:prstGeom prst="rect">
            <a:avLst/>
          </a:prstGeom>
        </p:spPr>
        <p:txBody>
          <a:bodyPr/>
          <a:lstStyle/>
          <a:p>
            <a:pPr marL="342900" indent="-342900">
              <a:lnSpc>
                <a:spcPct val="80000"/>
              </a:lnSpc>
              <a:spcBef>
                <a:spcPct val="20000"/>
              </a:spcBef>
              <a:buFont typeface="Arial" charset="0"/>
              <a:buChar char="•"/>
              <a:defRPr/>
            </a:pPr>
            <a:endParaRPr lang="en-US" sz="2800" dirty="0">
              <a:latin typeface="+mn-lt"/>
            </a:endParaRPr>
          </a:p>
        </p:txBody>
      </p:sp>
      <p:sp>
        <p:nvSpPr>
          <p:cNvPr id="10" name="Rectangle 3"/>
          <p:cNvSpPr txBox="1">
            <a:spLocks noChangeArrowheads="1"/>
          </p:cNvSpPr>
          <p:nvPr/>
        </p:nvSpPr>
        <p:spPr>
          <a:xfrm>
            <a:off x="762000" y="1676400"/>
            <a:ext cx="7772400" cy="4267200"/>
          </a:xfrm>
          <a:prstGeom prst="rect">
            <a:avLst/>
          </a:prstGeom>
        </p:spPr>
        <p:txBody>
          <a:bodyPr/>
          <a:lstStyle/>
          <a:p>
            <a:pPr marL="342900" indent="-342900">
              <a:lnSpc>
                <a:spcPct val="90000"/>
              </a:lnSpc>
              <a:spcBef>
                <a:spcPct val="20000"/>
              </a:spcBef>
              <a:defRPr/>
            </a:pPr>
            <a:endParaRPr lang="en-US" sz="3200" dirty="0">
              <a:latin typeface="+mn-lt"/>
            </a:endParaRPr>
          </a:p>
        </p:txBody>
      </p:sp>
      <p:sp>
        <p:nvSpPr>
          <p:cNvPr id="11" name="Rectangle 3"/>
          <p:cNvSpPr txBox="1">
            <a:spLocks noChangeArrowheads="1"/>
          </p:cNvSpPr>
          <p:nvPr/>
        </p:nvSpPr>
        <p:spPr>
          <a:xfrm>
            <a:off x="3124200" y="1143000"/>
            <a:ext cx="5715000" cy="3505200"/>
          </a:xfrm>
          <a:prstGeom prst="rect">
            <a:avLst/>
          </a:prstGeom>
        </p:spPr>
        <p:txBody>
          <a:bodyPr/>
          <a:lstStyle/>
          <a:p>
            <a:pPr marL="342900" indent="-342900">
              <a:spcBef>
                <a:spcPct val="20000"/>
              </a:spcBef>
              <a:buClr>
                <a:srgbClr val="FF0000"/>
              </a:buClr>
              <a:buSzPct val="125000"/>
              <a:defRPr/>
            </a:pPr>
            <a:r>
              <a:rPr lang="en-US" sz="3200" dirty="0">
                <a:latin typeface="+mn-lt"/>
              </a:rPr>
              <a:t/>
            </a:r>
            <a:br>
              <a:rPr lang="en-US" sz="3200" dirty="0">
                <a:latin typeface="+mn-lt"/>
              </a:rPr>
            </a:br>
            <a:endParaRPr lang="en-US" sz="3200" dirty="0">
              <a:latin typeface="+mn-lt"/>
            </a:endParaRPr>
          </a:p>
        </p:txBody>
      </p:sp>
      <p:sp>
        <p:nvSpPr>
          <p:cNvPr id="12" name="Rectangle 3"/>
          <p:cNvSpPr txBox="1">
            <a:spLocks noChangeArrowheads="1"/>
          </p:cNvSpPr>
          <p:nvPr/>
        </p:nvSpPr>
        <p:spPr>
          <a:xfrm>
            <a:off x="685800" y="1600200"/>
            <a:ext cx="7772400" cy="4114800"/>
          </a:xfrm>
          <a:prstGeom prst="rect">
            <a:avLst/>
          </a:prstGeom>
        </p:spPr>
        <p:txBody>
          <a:bodyPr/>
          <a:lstStyle/>
          <a:p>
            <a:pPr marL="342900" indent="-342900">
              <a:spcBef>
                <a:spcPct val="20000"/>
              </a:spcBef>
              <a:buClr>
                <a:srgbClr val="FF0000"/>
              </a:buClr>
              <a:buSzPct val="125000"/>
              <a:buFont typeface="Wingdings" pitchFamily="2" charset="2"/>
              <a:buChar char="ü"/>
              <a:defRPr/>
            </a:pPr>
            <a:endParaRPr lang="en-US" sz="3200" dirty="0">
              <a:latin typeface="+mn-lt"/>
            </a:endParaRPr>
          </a:p>
        </p:txBody>
      </p:sp>
      <p:sp>
        <p:nvSpPr>
          <p:cNvPr id="77832" name="Rectangle 12"/>
          <p:cNvSpPr>
            <a:spLocks noChangeArrowheads="1"/>
          </p:cNvSpPr>
          <p:nvPr/>
        </p:nvSpPr>
        <p:spPr bwMode="auto">
          <a:xfrm>
            <a:off x="3048000" y="106680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7281606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778184" y="2962359"/>
            <a:ext cx="7467600" cy="2286000"/>
          </a:xfrm>
        </p:spPr>
        <p:txBody>
          <a:bodyPr/>
          <a:lstStyle/>
          <a:p>
            <a:pPr eaLnBrk="1" hangingPunct="1">
              <a:buFont typeface="Wingdings 2" pitchFamily="18" charset="2"/>
              <a:buNone/>
              <a:defRPr/>
            </a:pPr>
            <a:r>
              <a:rPr lang="en-US" dirty="0" smtClean="0">
                <a:cs typeface="Arial" charset="0"/>
              </a:rPr>
              <a:t>	Almost </a:t>
            </a:r>
            <a:r>
              <a:rPr lang="en-US" b="1" dirty="0" smtClean="0">
                <a:solidFill>
                  <a:srgbClr val="FF0000"/>
                </a:solidFill>
                <a:effectLst>
                  <a:outerShdw blurRad="38100" dist="38100" dir="2700000" algn="tl">
                    <a:srgbClr val="000000">
                      <a:alpha val="43137"/>
                    </a:srgbClr>
                  </a:outerShdw>
                </a:effectLst>
                <a:cs typeface="Arial" charset="0"/>
              </a:rPr>
              <a:t>30%</a:t>
            </a:r>
            <a:r>
              <a:rPr lang="en-US" dirty="0" smtClean="0">
                <a:cs typeface="Arial" charset="0"/>
              </a:rPr>
              <a:t> of youth in the United States (or over </a:t>
            </a:r>
            <a:r>
              <a:rPr lang="en-US" b="1" dirty="0" smtClean="0">
                <a:solidFill>
                  <a:srgbClr val="FF0000"/>
                </a:solidFill>
                <a:effectLst>
                  <a:outerShdw blurRad="38100" dist="38100" dir="2700000" algn="tl">
                    <a:srgbClr val="000000">
                      <a:alpha val="43137"/>
                    </a:srgbClr>
                  </a:outerShdw>
                </a:effectLst>
                <a:cs typeface="Arial" charset="0"/>
              </a:rPr>
              <a:t>5.7 million</a:t>
            </a:r>
            <a:r>
              <a:rPr lang="en-US" dirty="0" smtClean="0">
                <a:cs typeface="Arial" charset="0"/>
              </a:rPr>
              <a:t>) are estimated to be involved in bullying as either a bully, a target of bullying, or both. </a:t>
            </a:r>
            <a:endParaRPr lang="en-US" dirty="0" smtClean="0"/>
          </a:p>
        </p:txBody>
      </p:sp>
      <p:pic>
        <p:nvPicPr>
          <p:cNvPr id="5" name="Picture 5" descr="http://img.dailymail.co.uk/i/pix/2007/10_04/bullyL2810_468x350.jpg"/>
          <p:cNvPicPr>
            <a:picLocks noChangeAspect="1" noChangeArrowheads="1"/>
          </p:cNvPicPr>
          <p:nvPr/>
        </p:nvPicPr>
        <p:blipFill>
          <a:blip r:embed="rId3"/>
          <a:srcRect/>
          <a:stretch>
            <a:fillRect/>
          </a:stretch>
        </p:blipFill>
        <p:spPr bwMode="auto">
          <a:xfrm>
            <a:off x="0" y="0"/>
            <a:ext cx="3139710" cy="2348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85665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685800" y="547688"/>
            <a:ext cx="7772400" cy="1143000"/>
          </a:xfrm>
          <a:prstGeom prst="rect">
            <a:avLst/>
          </a:prstGeom>
        </p:spPr>
        <p:txBody>
          <a:bodyPr/>
          <a:lstStyle/>
          <a:p>
            <a:pPr algn="ctr">
              <a:defRPr/>
            </a:pPr>
            <a:endParaRPr lang="en-US" sz="3600" b="1" dirty="0">
              <a:latin typeface="+mj-lt"/>
              <a:ea typeface="+mj-ea"/>
              <a:cs typeface="+mj-cs"/>
            </a:endParaRPr>
          </a:p>
        </p:txBody>
      </p:sp>
      <p:sp>
        <p:nvSpPr>
          <p:cNvPr id="9" name="Rectangle 3"/>
          <p:cNvSpPr txBox="1">
            <a:spLocks noChangeArrowheads="1"/>
          </p:cNvSpPr>
          <p:nvPr/>
        </p:nvSpPr>
        <p:spPr>
          <a:xfrm>
            <a:off x="1219200" y="2362200"/>
            <a:ext cx="7543800" cy="3962400"/>
          </a:xfrm>
          <a:prstGeom prst="rect">
            <a:avLst/>
          </a:prstGeom>
        </p:spPr>
        <p:txBody>
          <a:bodyPr/>
          <a:lstStyle/>
          <a:p>
            <a:pPr marL="342900" indent="-342900">
              <a:lnSpc>
                <a:spcPct val="80000"/>
              </a:lnSpc>
              <a:spcBef>
                <a:spcPct val="20000"/>
              </a:spcBef>
              <a:buFont typeface="Arial" charset="0"/>
              <a:buChar char="•"/>
              <a:defRPr/>
            </a:pPr>
            <a:endParaRPr lang="en-US" sz="2800" dirty="0">
              <a:latin typeface="+mn-lt"/>
            </a:endParaRPr>
          </a:p>
        </p:txBody>
      </p:sp>
      <p:sp>
        <p:nvSpPr>
          <p:cNvPr id="10" name="Rectangle 3"/>
          <p:cNvSpPr txBox="1">
            <a:spLocks noChangeArrowheads="1"/>
          </p:cNvSpPr>
          <p:nvPr/>
        </p:nvSpPr>
        <p:spPr>
          <a:xfrm>
            <a:off x="762000" y="1676400"/>
            <a:ext cx="7772400" cy="4267200"/>
          </a:xfrm>
          <a:prstGeom prst="rect">
            <a:avLst/>
          </a:prstGeom>
        </p:spPr>
        <p:txBody>
          <a:bodyPr/>
          <a:lstStyle/>
          <a:p>
            <a:pPr marL="342900" indent="-342900">
              <a:lnSpc>
                <a:spcPct val="90000"/>
              </a:lnSpc>
              <a:spcBef>
                <a:spcPct val="20000"/>
              </a:spcBef>
              <a:defRPr/>
            </a:pPr>
            <a:endParaRPr lang="en-US" sz="3200" dirty="0">
              <a:latin typeface="+mn-lt"/>
            </a:endParaRPr>
          </a:p>
        </p:txBody>
      </p:sp>
      <p:sp>
        <p:nvSpPr>
          <p:cNvPr id="11" name="Rectangle 3"/>
          <p:cNvSpPr txBox="1">
            <a:spLocks noChangeArrowheads="1"/>
          </p:cNvSpPr>
          <p:nvPr/>
        </p:nvSpPr>
        <p:spPr>
          <a:xfrm>
            <a:off x="3124200" y="1143000"/>
            <a:ext cx="5715000" cy="3505200"/>
          </a:xfrm>
          <a:prstGeom prst="rect">
            <a:avLst/>
          </a:prstGeom>
        </p:spPr>
        <p:txBody>
          <a:bodyPr/>
          <a:lstStyle/>
          <a:p>
            <a:pPr marL="342900" indent="-342900">
              <a:spcBef>
                <a:spcPct val="20000"/>
              </a:spcBef>
              <a:buClr>
                <a:srgbClr val="FF0000"/>
              </a:buClr>
              <a:buSzPct val="125000"/>
              <a:defRPr/>
            </a:pPr>
            <a:r>
              <a:rPr lang="en-US" sz="3200" dirty="0">
                <a:latin typeface="+mn-lt"/>
              </a:rPr>
              <a:t/>
            </a:r>
            <a:br>
              <a:rPr lang="en-US" sz="3200" dirty="0">
                <a:latin typeface="+mn-lt"/>
              </a:rPr>
            </a:br>
            <a:endParaRPr lang="en-US" sz="3200" dirty="0">
              <a:latin typeface="+mn-lt"/>
            </a:endParaRPr>
          </a:p>
        </p:txBody>
      </p:sp>
      <p:sp>
        <p:nvSpPr>
          <p:cNvPr id="12" name="Rectangle 3"/>
          <p:cNvSpPr txBox="1">
            <a:spLocks noChangeArrowheads="1"/>
          </p:cNvSpPr>
          <p:nvPr/>
        </p:nvSpPr>
        <p:spPr>
          <a:xfrm>
            <a:off x="685800" y="1600200"/>
            <a:ext cx="7772400" cy="4114800"/>
          </a:xfrm>
          <a:prstGeom prst="rect">
            <a:avLst/>
          </a:prstGeom>
        </p:spPr>
        <p:txBody>
          <a:bodyPr/>
          <a:lstStyle/>
          <a:p>
            <a:pPr marL="342900" indent="-342900">
              <a:spcBef>
                <a:spcPct val="20000"/>
              </a:spcBef>
              <a:buClr>
                <a:srgbClr val="FF0000"/>
              </a:buClr>
              <a:buSzPct val="125000"/>
              <a:buFont typeface="Wingdings" pitchFamily="2" charset="2"/>
              <a:buChar char="ü"/>
              <a:defRPr/>
            </a:pPr>
            <a:endParaRPr lang="en-US" sz="3200" dirty="0">
              <a:latin typeface="+mn-lt"/>
            </a:endParaRPr>
          </a:p>
        </p:txBody>
      </p:sp>
      <p:sp>
        <p:nvSpPr>
          <p:cNvPr id="78855" name="Rectangle 12"/>
          <p:cNvSpPr>
            <a:spLocks noChangeArrowheads="1"/>
          </p:cNvSpPr>
          <p:nvPr/>
        </p:nvSpPr>
        <p:spPr bwMode="auto">
          <a:xfrm>
            <a:off x="3048000" y="106680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endParaRPr lang="en-US" altLang="en-US" sz="2400" dirty="0">
              <a:latin typeface="Arial" panose="020B0604020202020204" pitchFamily="34" charset="0"/>
            </a:endParaRPr>
          </a:p>
        </p:txBody>
      </p:sp>
      <p:pic>
        <p:nvPicPr>
          <p:cNvPr id="13" name="Picture 6" descr="bullying_displays.jpg"/>
          <p:cNvPicPr>
            <a:picLocks noChangeAspect="1" noChangeArrowheads="1"/>
          </p:cNvPicPr>
          <p:nvPr/>
        </p:nvPicPr>
        <p:blipFill>
          <a:blip r:embed="rId3"/>
          <a:srcRect t="33702" r="-3000"/>
          <a:stretch>
            <a:fillRect/>
          </a:stretch>
        </p:blipFill>
        <p:spPr bwMode="auto">
          <a:xfrm>
            <a:off x="-36513" y="0"/>
            <a:ext cx="9485313"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7451779"/>
      </p:ext>
    </p:extLst>
  </p:cSld>
  <p:clrMapOvr>
    <a:masterClrMapping/>
  </p:clrMapOvr>
  <p:transition spd="slow">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88900" y="1739900"/>
            <a:ext cx="9055100" cy="4635500"/>
          </a:xfrm>
          <a:prstGeom prst="rect">
            <a:avLst/>
          </a:prstGeom>
          <a:noFill/>
          <a:ln w="9525">
            <a:noFill/>
            <a:miter lim="800000"/>
            <a:headEnd/>
            <a:tailEnd/>
          </a:ln>
        </p:spPr>
        <p:txBody>
          <a:bodyPr wrap="square">
            <a:spAutoFit/>
          </a:bodyPr>
          <a:lstStyle/>
          <a:p>
            <a:pPr>
              <a:defRPr/>
            </a:pPr>
            <a:endParaRPr lang="en-US" sz="2400" b="1" dirty="0">
              <a:latin typeface="+mn-lt"/>
              <a:cs typeface="Arial" pitchFamily="34" charset="0"/>
            </a:endParaRPr>
          </a:p>
          <a:p>
            <a:pPr>
              <a:defRPr/>
            </a:pPr>
            <a:r>
              <a:rPr lang="en-US" sz="2400" dirty="0">
                <a:latin typeface="+mn-lt"/>
                <a:cs typeface="Arial" pitchFamily="34" charset="0"/>
              </a:rPr>
              <a:t>PBIS is an evidence-based, data-driven framework proven to reduce disciplinary incidents, increase a school’s sense of safety, improve school climate and support improved academic outcomes.  More than 10,000 schools across the United States are implementing PBIS.  Over </a:t>
            </a:r>
            <a:r>
              <a:rPr lang="en-US" sz="2400" b="1" dirty="0">
                <a:solidFill>
                  <a:srgbClr val="FF0000"/>
                </a:solidFill>
                <a:effectLst>
                  <a:outerShdw blurRad="38100" dist="38100" dir="2700000" algn="tl">
                    <a:srgbClr val="000000">
                      <a:alpha val="43137"/>
                    </a:srgbClr>
                  </a:outerShdw>
                </a:effectLst>
                <a:latin typeface="+mn-lt"/>
                <a:cs typeface="Arial" pitchFamily="34" charset="0"/>
              </a:rPr>
              <a:t>200 schools </a:t>
            </a:r>
            <a:r>
              <a:rPr lang="en-US" sz="2400" dirty="0">
                <a:latin typeface="+mn-lt"/>
                <a:cs typeface="Arial" pitchFamily="34" charset="0"/>
              </a:rPr>
              <a:t>in Georgia are implementing PBIS, and with significant results.</a:t>
            </a:r>
          </a:p>
          <a:p>
            <a:pPr>
              <a:defRPr/>
            </a:pPr>
            <a:endParaRPr lang="en-US" sz="2400" dirty="0">
              <a:latin typeface="+mn-lt"/>
              <a:cs typeface="Arial" pitchFamily="34" charset="0"/>
            </a:endParaRPr>
          </a:p>
          <a:p>
            <a:pPr>
              <a:defRPr/>
            </a:pPr>
            <a:r>
              <a:rPr lang="en-US" sz="2400" dirty="0">
                <a:latin typeface="+mn-lt"/>
                <a:cs typeface="Arial" pitchFamily="34" charset="0"/>
              </a:rPr>
              <a:t>PBIS schools apply a multi-tiered approach to prevention, using disciplinary data and principles of behavior analysis to develop school-wide, targeted and individualized </a:t>
            </a:r>
            <a:r>
              <a:rPr lang="en-US" sz="2400" b="1" dirty="0">
                <a:solidFill>
                  <a:srgbClr val="FF0000"/>
                </a:solidFill>
                <a:effectLst>
                  <a:outerShdw blurRad="38100" dist="38100" dir="2700000" algn="tl">
                    <a:srgbClr val="000000">
                      <a:alpha val="43137"/>
                    </a:srgbClr>
                  </a:outerShdw>
                </a:effectLst>
                <a:latin typeface="+mn-lt"/>
                <a:cs typeface="Arial" pitchFamily="34" charset="0"/>
              </a:rPr>
              <a:t>interventions and supports to improve school climate</a:t>
            </a:r>
            <a:r>
              <a:rPr lang="en-US" sz="2400" dirty="0">
                <a:latin typeface="+mn-lt"/>
                <a:cs typeface="Arial" pitchFamily="34" charset="0"/>
              </a:rPr>
              <a:t>.</a:t>
            </a:r>
          </a:p>
        </p:txBody>
      </p:sp>
      <p:sp>
        <p:nvSpPr>
          <p:cNvPr id="3" name="Title 2"/>
          <p:cNvSpPr>
            <a:spLocks noGrp="1"/>
          </p:cNvSpPr>
          <p:nvPr>
            <p:ph type="title"/>
          </p:nvPr>
        </p:nvSpPr>
        <p:spPr>
          <a:xfrm>
            <a:off x="927100" y="1079500"/>
            <a:ext cx="7315200" cy="965199"/>
          </a:xfrm>
        </p:spPr>
        <p:txBody>
          <a:bodyPr>
            <a:normAutofit fontScale="90000"/>
          </a:bodyPr>
          <a:lstStyle/>
          <a:p>
            <a:pPr algn="ctr"/>
            <a:r>
              <a:rPr lang="en-US" sz="3200" dirty="0" smtClean="0">
                <a:effectLst>
                  <a:outerShdw blurRad="38100" dist="38100" dir="2700000" algn="tl">
                    <a:srgbClr val="000000">
                      <a:alpha val="43137"/>
                    </a:srgbClr>
                  </a:outerShdw>
                </a:effectLst>
                <a:latin typeface="+mn-lt"/>
              </a:rPr>
              <a:t>Positive Behavioral Interventions and Supports (PBIS)</a:t>
            </a:r>
            <a:endParaRPr lang="en-US" sz="32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9553089"/>
      </p:ext>
    </p:extLst>
  </p:cSld>
  <p:clrMapOvr>
    <a:masterClrMapping/>
  </p:clrMapOvr>
  <p:transition spd="slow">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srcRect l="10500" t="16000" r="67000" b="10000"/>
          <a:stretch>
            <a:fillRect/>
          </a:stretch>
        </p:blipFill>
        <p:spPr bwMode="auto">
          <a:xfrm>
            <a:off x="520700" y="59485"/>
            <a:ext cx="4970463" cy="6129429"/>
          </a:xfrm>
          <a:prstGeom prst="rect">
            <a:avLst/>
          </a:prstGeom>
          <a:ln>
            <a:noFill/>
          </a:ln>
          <a:effectLst>
            <a:outerShdw blurRad="292100" dist="139700" dir="2700000" algn="tl" rotWithShape="0">
              <a:srgbClr val="333333">
                <a:alpha val="65000"/>
              </a:srgbClr>
            </a:outerShdw>
          </a:effectLst>
        </p:spPr>
      </p:pic>
      <p:sp>
        <p:nvSpPr>
          <p:cNvPr id="6" name="TextBox 5"/>
          <p:cNvSpPr txBox="1">
            <a:spLocks noChangeArrowheads="1"/>
          </p:cNvSpPr>
          <p:nvPr/>
        </p:nvSpPr>
        <p:spPr bwMode="auto">
          <a:xfrm>
            <a:off x="5791200" y="1790700"/>
            <a:ext cx="3124200" cy="3170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i="1" dirty="0">
                <a:solidFill>
                  <a:srgbClr val="FFFFFF"/>
                </a:solidFill>
                <a:latin typeface="Arial" panose="020B0604020202020204" pitchFamily="34" charset="0"/>
              </a:rPr>
              <a:t>“Team training for implementation of PBIS provided by the Georgia Department of Education helps schools gain the knowledge and skills needed to establish behavioral support and create a positive school climate….”</a:t>
            </a:r>
          </a:p>
        </p:txBody>
      </p:sp>
      <p:cxnSp>
        <p:nvCxnSpPr>
          <p:cNvPr id="7" name="Straight Arrow Connector 6"/>
          <p:cNvCxnSpPr/>
          <p:nvPr/>
        </p:nvCxnSpPr>
        <p:spPr>
          <a:xfrm flipV="1">
            <a:off x="3962400" y="3124200"/>
            <a:ext cx="18288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4383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http://www.jewishjournal.com/images/bloggers_auto/No-Place-for-Hate.jpg"/>
          <p:cNvPicPr>
            <a:picLocks noChangeAspect="1" noChangeArrowheads="1"/>
          </p:cNvPicPr>
          <p:nvPr/>
        </p:nvPicPr>
        <p:blipFill>
          <a:blip r:embed="rId3"/>
          <a:srcRect/>
          <a:stretch>
            <a:fillRect/>
          </a:stretch>
        </p:blipFill>
        <p:spPr bwMode="auto">
          <a:xfrm>
            <a:off x="1663700" y="1236662"/>
            <a:ext cx="1981200" cy="2135188"/>
          </a:xfrm>
          <a:prstGeom prst="rect">
            <a:avLst/>
          </a:prstGeom>
          <a:ln>
            <a:noFill/>
          </a:ln>
          <a:effectLst>
            <a:outerShdw blurRad="292100" dist="139700" dir="2700000" algn="tl" rotWithShape="0">
              <a:srgbClr val="333333">
                <a:alpha val="65000"/>
              </a:srgbClr>
            </a:outerShdw>
          </a:effectLst>
        </p:spPr>
      </p:pic>
      <p:pic>
        <p:nvPicPr>
          <p:cNvPr id="252932" name="Picture 4" descr="http://classroom.kleinisd.net/webs/frank/upload/no-place-for-hate-group-pho.jpg"/>
          <p:cNvPicPr>
            <a:picLocks noChangeAspect="1" noChangeArrowheads="1"/>
          </p:cNvPicPr>
          <p:nvPr/>
        </p:nvPicPr>
        <p:blipFill>
          <a:blip r:embed="rId4" cstate="print"/>
          <a:srcRect/>
          <a:stretch>
            <a:fillRect/>
          </a:stretch>
        </p:blipFill>
        <p:spPr bwMode="auto">
          <a:xfrm>
            <a:off x="4902200" y="1075531"/>
            <a:ext cx="3276600" cy="245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2934" name="Picture 6" descr="http://www.snydersstoughton.com/stoughtonNoPlaceForHate.jpg"/>
          <p:cNvPicPr>
            <a:picLocks noChangeAspect="1" noChangeArrowheads="1"/>
          </p:cNvPicPr>
          <p:nvPr/>
        </p:nvPicPr>
        <p:blipFill>
          <a:blip r:embed="rId5" cstate="print"/>
          <a:srcRect/>
          <a:stretch>
            <a:fillRect/>
          </a:stretch>
        </p:blipFill>
        <p:spPr bwMode="auto">
          <a:xfrm>
            <a:off x="1066800" y="3771900"/>
            <a:ext cx="3411334" cy="2273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2938" name="Picture 10" descr="http://www.hajrtp.org/consortium/images/no_place_for_hate1.jpg"/>
          <p:cNvPicPr>
            <a:picLocks noChangeAspect="1" noChangeArrowheads="1"/>
          </p:cNvPicPr>
          <p:nvPr/>
        </p:nvPicPr>
        <p:blipFill>
          <a:blip r:embed="rId6"/>
          <a:srcRect/>
          <a:stretch>
            <a:fillRect/>
          </a:stretch>
        </p:blipFill>
        <p:spPr bwMode="auto">
          <a:xfrm>
            <a:off x="5557837" y="4216400"/>
            <a:ext cx="1762125"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11296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52930"/>
                                        </p:tgtEl>
                                        <p:attrNameLst>
                                          <p:attrName>style.visibility</p:attrName>
                                        </p:attrNameLst>
                                      </p:cBhvr>
                                      <p:to>
                                        <p:strVal val="visible"/>
                                      </p:to>
                                    </p:set>
                                    <p:anim calcmode="lin" valueType="num">
                                      <p:cBhvr additive="base">
                                        <p:cTn id="7" dur="1000" fill="hold"/>
                                        <p:tgtEl>
                                          <p:spTgt spid="252930"/>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252938"/>
                                        </p:tgtEl>
                                        <p:attrNameLst>
                                          <p:attrName>style.visibility</p:attrName>
                                        </p:attrNameLst>
                                      </p:cBhvr>
                                      <p:to>
                                        <p:strVal val="visible"/>
                                      </p:to>
                                    </p:set>
                                    <p:anim calcmode="lin" valueType="num">
                                      <p:cBhvr additive="base">
                                        <p:cTn id="12" dur="1000" fill="hold"/>
                                        <p:tgtEl>
                                          <p:spTgt spid="252938"/>
                                        </p:tgtEl>
                                        <p:attrNameLst>
                                          <p:attrName>ppt_x</p:attrName>
                                        </p:attrNameLst>
                                      </p:cBhvr>
                                      <p:tavLst>
                                        <p:tav tm="0">
                                          <p:val>
                                            <p:strVal val="1+#ppt_w/2"/>
                                          </p:val>
                                        </p:tav>
                                        <p:tav tm="100000">
                                          <p:val>
                                            <p:strVal val="#ppt_x"/>
                                          </p:val>
                                        </p:tav>
                                      </p:tavLst>
                                    </p:anim>
                                    <p:anim calcmode="lin" valueType="num">
                                      <p:cBhvr additive="base">
                                        <p:cTn id="13" dur="1000" fill="hold"/>
                                        <p:tgtEl>
                                          <p:spTgt spid="252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stopbullyingnow.hrsa.gov/imagesNEW/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04800"/>
            <a:ext cx="3810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6" descr="http://www.stopbullyingnow.hrsa.gov/imagesNEW/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22425"/>
            <a:ext cx="1809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 y="-41025"/>
            <a:ext cx="9144000" cy="6899025"/>
          </a:xfrm>
          <a:prstGeom prst="rect">
            <a:avLst/>
          </a:prstGeom>
        </p:spPr>
      </p:pic>
    </p:spTree>
    <p:extLst>
      <p:ext uri="{BB962C8B-B14F-4D97-AF65-F5344CB8AC3E}">
        <p14:creationId xmlns:p14="http://schemas.microsoft.com/office/powerpoint/2010/main" val="700112202"/>
      </p:ext>
    </p:extLst>
  </p:cSld>
  <p:clrMapOvr>
    <a:masterClrMapping/>
  </p:clrMapOvr>
  <p:transition spd="slow">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image) Substance Abuse and Mental Health Services Administration">
            <a:hlinkClick r:id="rId3"/>
          </p:cNvPr>
          <p:cNvPicPr>
            <a:picLocks noChangeAspect="1" noChangeArrowheads="1"/>
          </p:cNvPicPr>
          <p:nvPr/>
        </p:nvPicPr>
        <p:blipFill>
          <a:blip r:embed="rId4"/>
          <a:srcRect/>
          <a:stretch>
            <a:fillRect/>
          </a:stretch>
        </p:blipFill>
        <p:spPr bwMode="auto">
          <a:xfrm>
            <a:off x="2095499" y="5676809"/>
            <a:ext cx="4949825" cy="552450"/>
          </a:xfrm>
          <a:prstGeom prst="rect">
            <a:avLst/>
          </a:prstGeom>
          <a:ln>
            <a:noFill/>
          </a:ln>
          <a:effectLst>
            <a:outerShdw blurRad="292100" dist="139700" dir="2700000" algn="tl" rotWithShape="0">
              <a:srgbClr val="333333">
                <a:alpha val="65000"/>
              </a:srgbClr>
            </a:outerShdw>
          </a:effectLst>
        </p:spPr>
      </p:pic>
      <p:pic>
        <p:nvPicPr>
          <p:cNvPr id="115714" name="Picture 2" descr="(image) Substance Abuse and Mental Health Services Administration">
            <a:hlinkClick r:id="rId3"/>
          </p:cNvPr>
          <p:cNvPicPr>
            <a:picLocks noChangeAspect="1" noChangeArrowheads="1"/>
          </p:cNvPicPr>
          <p:nvPr/>
        </p:nvPicPr>
        <p:blipFill>
          <a:blip r:embed="rId5" cstate="print"/>
          <a:srcRect/>
          <a:stretch>
            <a:fillRect/>
          </a:stretch>
        </p:blipFill>
        <p:spPr bwMode="auto">
          <a:xfrm>
            <a:off x="3205956" y="4733925"/>
            <a:ext cx="2728912" cy="847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4148" name="Rectangle 3"/>
          <p:cNvSpPr>
            <a:spLocks noChangeArrowheads="1"/>
          </p:cNvSpPr>
          <p:nvPr/>
        </p:nvSpPr>
        <p:spPr bwMode="auto">
          <a:xfrm>
            <a:off x="341311" y="1687512"/>
            <a:ext cx="8458200" cy="3046413"/>
          </a:xfrm>
          <a:prstGeom prst="rect">
            <a:avLst/>
          </a:prstGeom>
          <a:noFill/>
          <a:ln w="9525">
            <a:noFill/>
            <a:miter lim="800000"/>
            <a:headEnd/>
            <a:tailEnd/>
          </a:ln>
        </p:spPr>
        <p:txBody>
          <a:bodyPr>
            <a:spAutoFit/>
          </a:bodyPr>
          <a:lstStyle/>
          <a:p>
            <a:pPr algn="ctr">
              <a:defRPr/>
            </a:pPr>
            <a:r>
              <a:rPr lang="en-US" sz="2400" b="1" dirty="0">
                <a:effectLst>
                  <a:outerShdw blurRad="38100" dist="38100" dir="2700000" algn="tl">
                    <a:srgbClr val="000000">
                      <a:alpha val="43137"/>
                    </a:srgbClr>
                  </a:outerShdw>
                </a:effectLst>
                <a:latin typeface="+mn-lt"/>
              </a:rPr>
              <a:t>Bullying is NOT a Fact of Life: </a:t>
            </a:r>
          </a:p>
          <a:p>
            <a:pPr algn="ctr">
              <a:defRPr/>
            </a:pPr>
            <a:r>
              <a:rPr lang="en-US" sz="2400" b="1" dirty="0">
                <a:effectLst>
                  <a:outerShdw blurRad="38100" dist="38100" dir="2700000" algn="tl">
                    <a:srgbClr val="000000">
                      <a:alpha val="43137"/>
                    </a:srgbClr>
                  </a:outerShdw>
                </a:effectLst>
                <a:latin typeface="+mn-lt"/>
              </a:rPr>
              <a:t>A Guide for Parents/ Teachers </a:t>
            </a:r>
          </a:p>
          <a:p>
            <a:pPr>
              <a:defRPr/>
            </a:pPr>
            <a:r>
              <a:rPr lang="en-US" sz="2400" dirty="0">
                <a:latin typeface="+mn-lt"/>
              </a:rPr>
              <a:t>Provides greater insight into how parents, teachers, or school personnel can target their conversations about bullying. </a:t>
            </a:r>
          </a:p>
          <a:p>
            <a:pPr>
              <a:defRPr/>
            </a:pPr>
            <a:r>
              <a:rPr lang="en-US" sz="2400" dirty="0">
                <a:solidFill>
                  <a:srgbClr val="FF0000"/>
                </a:solidFill>
                <a:effectLst>
                  <a:outerShdw blurRad="38100" dist="38100" dir="2700000" algn="tl">
                    <a:srgbClr val="000000">
                      <a:alpha val="43137"/>
                    </a:srgbClr>
                  </a:outerShdw>
                </a:effectLst>
                <a:latin typeface="+mn-lt"/>
              </a:rPr>
              <a:t>Conversation starter cards promote behaviors that protect against bullying or the potential for becoming a bully. </a:t>
            </a:r>
            <a:r>
              <a:rPr lang="en-US" sz="2400" dirty="0">
                <a:latin typeface="+mn-lt"/>
              </a:rPr>
              <a:t>In playing card format, these cards provide specific questions about bullying that a parent or teacher can discuss with children or youth. </a:t>
            </a:r>
          </a:p>
        </p:txBody>
      </p:sp>
      <p:sp>
        <p:nvSpPr>
          <p:cNvPr id="6" name="Rectangle 5"/>
          <p:cNvSpPr/>
          <p:nvPr/>
        </p:nvSpPr>
        <p:spPr>
          <a:xfrm>
            <a:off x="2665411" y="744628"/>
            <a:ext cx="3810000" cy="1200329"/>
          </a:xfrm>
          <a:prstGeom prst="rect">
            <a:avLst/>
          </a:prstGeom>
          <a:noFill/>
        </p:spPr>
        <p:txBody>
          <a:bodyPr wrap="square">
            <a:spAutoFit/>
          </a:bodyPr>
          <a:lstStyle/>
          <a:p>
            <a:pPr algn="ctr">
              <a:defRPr/>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FREE</a:t>
            </a:r>
          </a:p>
        </p:txBody>
      </p:sp>
    </p:spTree>
    <p:extLst>
      <p:ext uri="{BB962C8B-B14F-4D97-AF65-F5344CB8AC3E}">
        <p14:creationId xmlns:p14="http://schemas.microsoft.com/office/powerpoint/2010/main" val="17240554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0.70"/>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Billboard"/>
          <p:cNvPicPr>
            <a:picLocks noChangeAspect="1" noChangeArrowheads="1"/>
          </p:cNvPicPr>
          <p:nvPr/>
        </p:nvPicPr>
        <p:blipFill>
          <a:blip r:embed="rId3" cstate="print"/>
          <a:srcRect/>
          <a:stretch>
            <a:fillRect/>
          </a:stretch>
        </p:blipFill>
        <p:spPr bwMode="auto">
          <a:xfrm>
            <a:off x="1772356" y="1765300"/>
            <a:ext cx="5834944" cy="3584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itle 1"/>
          <p:cNvSpPr txBox="1">
            <a:spLocks/>
          </p:cNvSpPr>
          <p:nvPr/>
        </p:nvSpPr>
        <p:spPr>
          <a:xfrm>
            <a:off x="0" y="927100"/>
            <a:ext cx="4648200" cy="838200"/>
          </a:xfrm>
          <a:prstGeom prst="rect">
            <a:avLst/>
          </a:prstGeom>
        </p:spPr>
        <p:txBody>
          <a:bodyPr/>
          <a:lstStyle/>
          <a:p>
            <a:pPr eaLnBrk="0" hangingPunct="0">
              <a:defRPr/>
            </a:pPr>
            <a:r>
              <a:rPr lang="en-US" sz="3600" cap="all" dirty="0">
                <a:effectLst>
                  <a:reflection blurRad="12700" stA="48000" endA="300" endPos="55000" dir="5400000" sy="-90000" algn="bl" rotWithShape="0"/>
                </a:effectLst>
                <a:latin typeface="+mj-lt"/>
                <a:ea typeface="+mj-ea"/>
                <a:cs typeface="+mj-cs"/>
              </a:rPr>
              <a:t>Get the Community</a:t>
            </a:r>
          </a:p>
          <a:p>
            <a:pPr eaLnBrk="0" hangingPunct="0">
              <a:defRPr/>
            </a:pPr>
            <a:r>
              <a:rPr lang="en-US" sz="3600" cap="all" dirty="0">
                <a:effectLst>
                  <a:reflection blurRad="12700" stA="48000" endA="300" endPos="55000" dir="5400000" sy="-90000" algn="bl" rotWithShape="0"/>
                </a:effectLst>
                <a:latin typeface="+mj-lt"/>
                <a:ea typeface="+mj-ea"/>
                <a:cs typeface="+mj-cs"/>
              </a:rPr>
              <a:t>Involved …</a:t>
            </a:r>
          </a:p>
        </p:txBody>
      </p:sp>
      <p:sp>
        <p:nvSpPr>
          <p:cNvPr id="9" name="Title 1"/>
          <p:cNvSpPr txBox="1">
            <a:spLocks/>
          </p:cNvSpPr>
          <p:nvPr/>
        </p:nvSpPr>
        <p:spPr>
          <a:xfrm>
            <a:off x="5994400" y="5146708"/>
            <a:ext cx="4343400" cy="838200"/>
          </a:xfrm>
          <a:prstGeom prst="rect">
            <a:avLst/>
          </a:prstGeom>
        </p:spPr>
        <p:txBody>
          <a:bodyPr/>
          <a:lstStyle/>
          <a:p>
            <a:pPr eaLnBrk="0" hangingPunct="0">
              <a:defRPr/>
            </a:pPr>
            <a:r>
              <a:rPr lang="en-US" sz="3600" cap="all" dirty="0">
                <a:effectLst>
                  <a:reflection blurRad="12700" stA="48000" endA="300" endPos="55000" dir="5400000" sy="-90000" algn="bl" rotWithShape="0"/>
                </a:effectLst>
                <a:latin typeface="+mj-lt"/>
                <a:ea typeface="+mj-ea"/>
                <a:cs typeface="+mj-cs"/>
              </a:rPr>
              <a:t>… to help stop</a:t>
            </a:r>
          </a:p>
          <a:p>
            <a:pPr eaLnBrk="0" hangingPunct="0">
              <a:defRPr/>
            </a:pPr>
            <a:r>
              <a:rPr lang="en-US" sz="3600" cap="all" dirty="0">
                <a:effectLst>
                  <a:reflection blurRad="12700" stA="48000" endA="300" endPos="55000" dir="5400000" sy="-90000" algn="bl" rotWithShape="0"/>
                </a:effectLst>
                <a:latin typeface="+mj-lt"/>
                <a:ea typeface="+mj-ea"/>
                <a:cs typeface="+mj-cs"/>
              </a:rPr>
              <a:t>bullying.</a:t>
            </a:r>
          </a:p>
        </p:txBody>
      </p:sp>
    </p:spTree>
    <p:extLst>
      <p:ext uri="{BB962C8B-B14F-4D97-AF65-F5344CB8AC3E}">
        <p14:creationId xmlns:p14="http://schemas.microsoft.com/office/powerpoint/2010/main" val="14372917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547688"/>
            <a:ext cx="7772400" cy="1143000"/>
          </a:xfrm>
          <a:prstGeom prst="rect">
            <a:avLst/>
          </a:prstGeom>
        </p:spPr>
        <p:txBody>
          <a:bodyPr/>
          <a:lstStyle/>
          <a:p>
            <a:pPr algn="ctr">
              <a:defRPr/>
            </a:pPr>
            <a:endParaRPr lang="en-US" sz="3600" b="1" dirty="0">
              <a:latin typeface="+mj-lt"/>
              <a:ea typeface="+mj-ea"/>
              <a:cs typeface="+mj-cs"/>
            </a:endParaRPr>
          </a:p>
        </p:txBody>
      </p:sp>
      <p:sp>
        <p:nvSpPr>
          <p:cNvPr id="3" name="Rectangle 3"/>
          <p:cNvSpPr txBox="1">
            <a:spLocks noChangeArrowheads="1"/>
          </p:cNvSpPr>
          <p:nvPr/>
        </p:nvSpPr>
        <p:spPr>
          <a:xfrm>
            <a:off x="1143000" y="2133600"/>
            <a:ext cx="7543800" cy="3962400"/>
          </a:xfrm>
          <a:prstGeom prst="rect">
            <a:avLst/>
          </a:prstGeom>
        </p:spPr>
        <p:txBody>
          <a:bodyPr/>
          <a:lstStyle/>
          <a:p>
            <a:pPr marL="342900" indent="-342900">
              <a:lnSpc>
                <a:spcPct val="80000"/>
              </a:lnSpc>
              <a:spcBef>
                <a:spcPct val="20000"/>
              </a:spcBef>
              <a:buFont typeface="Arial" charset="0"/>
              <a:buChar char="•"/>
              <a:defRPr/>
            </a:pPr>
            <a:endParaRPr lang="en-US" sz="2800" dirty="0">
              <a:latin typeface="+mn-lt"/>
            </a:endParaRPr>
          </a:p>
        </p:txBody>
      </p:sp>
      <p:sp>
        <p:nvSpPr>
          <p:cNvPr id="4" name="Rectangle 3"/>
          <p:cNvSpPr txBox="1">
            <a:spLocks noChangeArrowheads="1"/>
          </p:cNvSpPr>
          <p:nvPr/>
        </p:nvSpPr>
        <p:spPr>
          <a:xfrm>
            <a:off x="762000" y="1676400"/>
            <a:ext cx="7772400" cy="4267200"/>
          </a:xfrm>
          <a:prstGeom prst="rect">
            <a:avLst/>
          </a:prstGeom>
        </p:spPr>
        <p:txBody>
          <a:bodyPr/>
          <a:lstStyle/>
          <a:p>
            <a:pPr marL="342900" indent="-342900">
              <a:lnSpc>
                <a:spcPct val="90000"/>
              </a:lnSpc>
              <a:spcBef>
                <a:spcPct val="20000"/>
              </a:spcBef>
              <a:defRPr/>
            </a:pPr>
            <a:endParaRPr lang="en-US" sz="3200" dirty="0">
              <a:latin typeface="+mn-lt"/>
            </a:endParaRPr>
          </a:p>
        </p:txBody>
      </p:sp>
      <p:sp>
        <p:nvSpPr>
          <p:cNvPr id="5" name="Rectangle 3"/>
          <p:cNvSpPr txBox="1">
            <a:spLocks noChangeArrowheads="1"/>
          </p:cNvSpPr>
          <p:nvPr/>
        </p:nvSpPr>
        <p:spPr>
          <a:xfrm>
            <a:off x="1066800" y="1219200"/>
            <a:ext cx="7772400" cy="3505200"/>
          </a:xfrm>
          <a:prstGeom prst="rect">
            <a:avLst/>
          </a:prstGeom>
        </p:spPr>
        <p:txBody>
          <a:bodyPr/>
          <a:lstStyle/>
          <a:p>
            <a:pPr marL="342900" indent="-342900">
              <a:spcBef>
                <a:spcPct val="20000"/>
              </a:spcBef>
              <a:buClr>
                <a:srgbClr val="FF0000"/>
              </a:buClr>
              <a:buSzPct val="125000"/>
              <a:defRPr/>
            </a:pPr>
            <a:r>
              <a:rPr lang="en-US" sz="3200" dirty="0">
                <a:latin typeface="+mn-lt"/>
              </a:rPr>
              <a:t/>
            </a:r>
            <a:br>
              <a:rPr lang="en-US" sz="3200" dirty="0">
                <a:latin typeface="+mn-lt"/>
              </a:rPr>
            </a:br>
            <a:endParaRPr lang="en-US" sz="3200" dirty="0">
              <a:latin typeface="+mn-lt"/>
            </a:endParaRPr>
          </a:p>
        </p:txBody>
      </p:sp>
      <p:sp>
        <p:nvSpPr>
          <p:cNvPr id="6" name="Rectangle 3"/>
          <p:cNvSpPr txBox="1">
            <a:spLocks noChangeArrowheads="1"/>
          </p:cNvSpPr>
          <p:nvPr/>
        </p:nvSpPr>
        <p:spPr>
          <a:xfrm>
            <a:off x="685800" y="1600200"/>
            <a:ext cx="7772400" cy="4114800"/>
          </a:xfrm>
          <a:prstGeom prst="rect">
            <a:avLst/>
          </a:prstGeom>
        </p:spPr>
        <p:txBody>
          <a:bodyPr/>
          <a:lstStyle/>
          <a:p>
            <a:pPr marL="342900" indent="-342900">
              <a:spcBef>
                <a:spcPct val="20000"/>
              </a:spcBef>
              <a:buClr>
                <a:srgbClr val="FF0000"/>
              </a:buClr>
              <a:buSzPct val="125000"/>
              <a:buFont typeface="Wingdings" pitchFamily="2" charset="2"/>
              <a:buChar char="ü"/>
              <a:defRPr/>
            </a:pPr>
            <a:endParaRPr lang="en-US" sz="3200" dirty="0">
              <a:latin typeface="+mn-lt"/>
            </a:endParaRPr>
          </a:p>
        </p:txBody>
      </p:sp>
      <p:sp>
        <p:nvSpPr>
          <p:cNvPr id="86023" name="Rectangle 12"/>
          <p:cNvSpPr>
            <a:spLocks noChangeArrowheads="1"/>
          </p:cNvSpPr>
          <p:nvPr/>
        </p:nvSpPr>
        <p:spPr bwMode="auto">
          <a:xfrm>
            <a:off x="3048000" y="106680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endParaRPr lang="en-US" altLang="en-US" sz="2400" dirty="0">
              <a:latin typeface="Arial" panose="020B0604020202020204" pitchFamily="34" charset="0"/>
            </a:endParaRPr>
          </a:p>
        </p:txBody>
      </p:sp>
      <p:sp>
        <p:nvSpPr>
          <p:cNvPr id="86024" name="Rectangle 14"/>
          <p:cNvSpPr>
            <a:spLocks noChangeArrowheads="1"/>
          </p:cNvSpPr>
          <p:nvPr/>
        </p:nvSpPr>
        <p:spPr bwMode="auto">
          <a:xfrm>
            <a:off x="3048000" y="60960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endParaRPr lang="en-US" altLang="en-US" sz="2400" dirty="0">
              <a:latin typeface="Arial" panose="020B0604020202020204" pitchFamily="34" charset="0"/>
            </a:endParaRPr>
          </a:p>
        </p:txBody>
      </p:sp>
      <p:pic>
        <p:nvPicPr>
          <p:cNvPr id="86025" name="Picture 15" descr="http://www.yorkregionanti-bullying.org/images/No_to_Bullying_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38600"/>
            <a:ext cx="34909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17" descr="http://rlv.zcache.com/school_bus_bullying_bullying_on_the_move_button-p145864665747439133t5sj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5" name="Picture 19" descr="Anti bulling posters"/>
          <p:cNvPicPr>
            <a:picLocks noChangeAspect="1" noChangeArrowheads="1"/>
          </p:cNvPicPr>
          <p:nvPr/>
        </p:nvPicPr>
        <p:blipFill>
          <a:blip r:embed="rId5"/>
          <a:srcRect/>
          <a:stretch>
            <a:fillRect/>
          </a:stretch>
        </p:blipFill>
        <p:spPr bwMode="auto">
          <a:xfrm>
            <a:off x="6472238" y="3352800"/>
            <a:ext cx="2671762" cy="3505200"/>
          </a:xfrm>
          <a:prstGeom prst="rect">
            <a:avLst/>
          </a:prstGeom>
          <a:ln>
            <a:noFill/>
          </a:ln>
          <a:effectLst>
            <a:outerShdw blurRad="292100" dist="139700" dir="2700000" algn="tl" rotWithShape="0">
              <a:srgbClr val="333333">
                <a:alpha val="65000"/>
              </a:srgbClr>
            </a:outerShdw>
          </a:effectLst>
        </p:spPr>
      </p:pic>
      <p:pic>
        <p:nvPicPr>
          <p:cNvPr id="111637" name="Picture 21" descr="http://www.freespirit.com/files/IMAGE/COVER/LARGE/Break_Silence_posters.gif"/>
          <p:cNvPicPr>
            <a:picLocks noChangeAspect="1" noChangeArrowheads="1"/>
          </p:cNvPicPr>
          <p:nvPr/>
        </p:nvPicPr>
        <p:blipFill>
          <a:blip r:embed="rId6" cstate="print"/>
          <a:srcRect/>
          <a:stretch>
            <a:fillRect/>
          </a:stretch>
        </p:blipFill>
        <p:spPr bwMode="auto">
          <a:xfrm>
            <a:off x="3810000" y="381000"/>
            <a:ext cx="25146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1639" name="Picture 23" descr="http://catalog.instructionalimages.com/images/big/70012Bullying%20Notice"/>
          <p:cNvPicPr>
            <a:picLocks noChangeAspect="1" noChangeArrowheads="1"/>
          </p:cNvPicPr>
          <p:nvPr/>
        </p:nvPicPr>
        <p:blipFill>
          <a:blip r:embed="rId7" cstate="print"/>
          <a:srcRect/>
          <a:stretch>
            <a:fillRect/>
          </a:stretch>
        </p:blipFill>
        <p:spPr bwMode="auto">
          <a:xfrm>
            <a:off x="6629400" y="0"/>
            <a:ext cx="2298700" cy="29710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0" name="Rectangle 19"/>
          <p:cNvSpPr/>
          <p:nvPr/>
        </p:nvSpPr>
        <p:spPr>
          <a:xfrm rot="20799955">
            <a:off x="-265862" y="2875002"/>
            <a:ext cx="9675727"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solidFill>
                  <a:srgbClr val="FF0000"/>
                </a:solidFill>
                <a:effectLst>
                  <a:outerShdw blurRad="76200" dist="50800" dir="5400000" algn="tl" rotWithShape="0">
                    <a:srgbClr val="000000">
                      <a:alpha val="65000"/>
                    </a:srgbClr>
                  </a:outerShdw>
                </a:effectLst>
              </a:rPr>
              <a:t>You Can Stop Bullying!</a:t>
            </a:r>
          </a:p>
        </p:txBody>
      </p:sp>
    </p:spTree>
    <p:extLst>
      <p:ext uri="{BB962C8B-B14F-4D97-AF65-F5344CB8AC3E}">
        <p14:creationId xmlns:p14="http://schemas.microsoft.com/office/powerpoint/2010/main" val="31503238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0" fill="hold"/>
                                        <p:tgtEl>
                                          <p:spTgt spid="20"/>
                                        </p:tgtEl>
                                        <p:attrNameLst>
                                          <p:attrName>ppt_w</p:attrName>
                                        </p:attrNameLst>
                                      </p:cBhvr>
                                      <p:tavLst>
                                        <p:tav tm="0">
                                          <p:val>
                                            <p:fltVal val="0"/>
                                          </p:val>
                                        </p:tav>
                                        <p:tav tm="100000">
                                          <p:val>
                                            <p:strVal val="#ppt_w"/>
                                          </p:val>
                                        </p:tav>
                                      </p:tavLst>
                                    </p:anim>
                                    <p:anim calcmode="lin" valueType="num">
                                      <p:cBhvr>
                                        <p:cTn id="8" dur="5000" fill="hold"/>
                                        <p:tgtEl>
                                          <p:spTgt spid="20"/>
                                        </p:tgtEl>
                                        <p:attrNameLst>
                                          <p:attrName>ppt_h</p:attrName>
                                        </p:attrNameLst>
                                      </p:cBhvr>
                                      <p:tavLst>
                                        <p:tav tm="0">
                                          <p:val>
                                            <p:fltVal val="0"/>
                                          </p:val>
                                        </p:tav>
                                        <p:tav tm="100000">
                                          <p:val>
                                            <p:strVal val="#ppt_h"/>
                                          </p:val>
                                        </p:tav>
                                      </p:tavLst>
                                    </p:anim>
                                    <p:animEffect transition="in" filter="fade">
                                      <p:cBhvr>
                                        <p:cTn id="9" dur="5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508000" y="1270000"/>
            <a:ext cx="8229600" cy="1143000"/>
          </a:xfrm>
        </p:spPr>
        <p:txBody>
          <a:bodyPr>
            <a:normAutofit/>
          </a:bodyPr>
          <a:lstStyle/>
          <a:p>
            <a:pPr eaLnBrk="1" hangingPunct="1">
              <a:defRPr/>
            </a:pPr>
            <a:r>
              <a:rPr lang="en-US" altLang="en-US" dirty="0" smtClean="0">
                <a:effectLst>
                  <a:outerShdw blurRad="38100" dist="38100" dir="2700000" algn="tl">
                    <a:srgbClr val="000000">
                      <a:alpha val="43137"/>
                    </a:srgbClr>
                  </a:outerShdw>
                </a:effectLst>
                <a:latin typeface="+mn-lt"/>
              </a:rPr>
              <a:t>Georgia Department of Education</a:t>
            </a:r>
          </a:p>
        </p:txBody>
      </p:sp>
      <p:sp>
        <p:nvSpPr>
          <p:cNvPr id="87043" name="Content Placeholder 2"/>
          <p:cNvSpPr>
            <a:spLocks noGrp="1"/>
          </p:cNvSpPr>
          <p:nvPr>
            <p:ph idx="4294967295"/>
          </p:nvPr>
        </p:nvSpPr>
        <p:spPr>
          <a:xfrm>
            <a:off x="787400" y="2705100"/>
            <a:ext cx="7213600" cy="3416300"/>
          </a:xfrm>
        </p:spPr>
        <p:txBody>
          <a:bodyPr/>
          <a:lstStyle/>
          <a:p>
            <a:pPr algn="ctr" eaLnBrk="1" hangingPunct="1">
              <a:buFont typeface="Wingdings 2" panose="05020102010507070707" pitchFamily="18" charset="2"/>
              <a:buNone/>
            </a:pPr>
            <a:r>
              <a:rPr lang="en-US" altLang="en-US" sz="2800" dirty="0" smtClean="0">
                <a:cs typeface="Arial" panose="020B0604020202020204" pitchFamily="34" charset="0"/>
              </a:rPr>
              <a:t>Marilyn Watson</a:t>
            </a:r>
          </a:p>
          <a:p>
            <a:pPr algn="ctr" eaLnBrk="1" hangingPunct="1">
              <a:buFont typeface="Wingdings 2" panose="05020102010507070707" pitchFamily="18" charset="2"/>
              <a:buNone/>
            </a:pPr>
            <a:r>
              <a:rPr lang="en-US" altLang="en-US" sz="2800" dirty="0" smtClean="0">
                <a:cs typeface="Arial" panose="020B0604020202020204" pitchFamily="34" charset="0"/>
                <a:hlinkClick r:id="rId3"/>
              </a:rPr>
              <a:t>mawatson@doe.k12.ga.us</a:t>
            </a:r>
            <a:endParaRPr lang="en-US" altLang="en-US" sz="2800" dirty="0" smtClean="0">
              <a:cs typeface="Arial" panose="020B0604020202020204" pitchFamily="34" charset="0"/>
            </a:endParaRPr>
          </a:p>
          <a:p>
            <a:pPr algn="ctr" eaLnBrk="1" hangingPunct="1">
              <a:buFont typeface="Wingdings 2" panose="05020102010507070707" pitchFamily="18" charset="2"/>
              <a:buNone/>
            </a:pPr>
            <a:r>
              <a:rPr lang="en-US" altLang="en-US" sz="2800" dirty="0" smtClean="0">
                <a:cs typeface="Arial" panose="020B0604020202020204" pitchFamily="34" charset="0"/>
              </a:rPr>
              <a:t>Jeff Hodges</a:t>
            </a:r>
          </a:p>
          <a:p>
            <a:pPr algn="ctr" eaLnBrk="1" hangingPunct="1">
              <a:buFont typeface="Wingdings 2" panose="05020102010507070707" pitchFamily="18" charset="2"/>
              <a:buNone/>
            </a:pPr>
            <a:r>
              <a:rPr lang="en-US" altLang="en-US" sz="2800" dirty="0" smtClean="0">
                <a:cs typeface="Arial" panose="020B0604020202020204" pitchFamily="34" charset="0"/>
                <a:hlinkClick r:id="rId4"/>
              </a:rPr>
              <a:t>jhodges@doe.k12.ga.us</a:t>
            </a:r>
            <a:endParaRPr lang="en-US" altLang="en-US" sz="2800" dirty="0" smtClean="0">
              <a:cs typeface="Arial" panose="020B0604020202020204" pitchFamily="34" charset="0"/>
            </a:endParaRPr>
          </a:p>
          <a:p>
            <a:pPr algn="ctr" eaLnBrk="1" hangingPunct="1">
              <a:buFont typeface="Wingdings 2" panose="05020102010507070707" pitchFamily="18" charset="2"/>
              <a:buNone/>
            </a:pPr>
            <a:r>
              <a:rPr lang="en-US" altLang="en-US" sz="2800" dirty="0" smtClean="0">
                <a:cs typeface="Arial" panose="020B0604020202020204" pitchFamily="34" charset="0"/>
              </a:rPr>
              <a:t>Garry McGiboney, Ph.D.</a:t>
            </a:r>
          </a:p>
          <a:p>
            <a:pPr algn="ctr" eaLnBrk="1" hangingPunct="1">
              <a:buFont typeface="Wingdings 2" panose="05020102010507070707" pitchFamily="18" charset="2"/>
              <a:buNone/>
            </a:pPr>
            <a:r>
              <a:rPr lang="en-US" altLang="en-US" sz="2800" i="1" dirty="0" smtClean="0">
                <a:cs typeface="Arial" panose="020B0604020202020204" pitchFamily="34" charset="0"/>
                <a:hlinkClick r:id="rId5"/>
              </a:rPr>
              <a:t>gmcgiboney@doe.k12.ga.us</a:t>
            </a:r>
            <a:endParaRPr lang="en-US" altLang="en-US" sz="2800" i="1" dirty="0" smtClean="0">
              <a:cs typeface="Arial" panose="020B0604020202020204" pitchFamily="34" charset="0"/>
            </a:endParaRPr>
          </a:p>
          <a:p>
            <a:pPr algn="ctr" eaLnBrk="1" hangingPunct="1">
              <a:buFont typeface="Wingdings 2" panose="05020102010507070707" pitchFamily="18" charset="2"/>
              <a:buNone/>
            </a:pPr>
            <a:endParaRPr lang="en-US" altLang="en-US" sz="2800" i="1" dirty="0" smtClean="0">
              <a:cs typeface="Arial" panose="020B0604020202020204" pitchFamily="34" charset="0"/>
            </a:endParaRPr>
          </a:p>
          <a:p>
            <a:pPr algn="ctr" eaLnBrk="1" hangingPunct="1">
              <a:buFont typeface="Wingdings 2" panose="05020102010507070707" pitchFamily="18" charset="2"/>
              <a:buNone/>
            </a:pPr>
            <a:endParaRPr lang="en-US" altLang="en-US" dirty="0" smtClean="0">
              <a:cs typeface="Arial" panose="020B0604020202020204" pitchFamily="34" charset="0"/>
            </a:endParaRPr>
          </a:p>
          <a:p>
            <a:pPr algn="ctr"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2759383792"/>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857756" y="2356468"/>
            <a:ext cx="5257800" cy="2819400"/>
          </a:xfrm>
        </p:spPr>
        <p:txBody>
          <a:bodyPr>
            <a:noAutofit/>
          </a:bodyPr>
          <a:lstStyle/>
          <a:p>
            <a:pPr eaLnBrk="1" hangingPunct="1">
              <a:buFont typeface="Wingdings 2" pitchFamily="18" charset="2"/>
              <a:buNone/>
              <a:defRPr/>
            </a:pPr>
            <a:r>
              <a:rPr lang="en-US" sz="3200" dirty="0" smtClean="0">
                <a:cs typeface="Arial" charset="0"/>
              </a:rPr>
              <a:t>	In a recent national survey of students in grades 6-10: </a:t>
            </a:r>
          </a:p>
          <a:p>
            <a:pPr eaLnBrk="1" hangingPunct="1">
              <a:buClr>
                <a:srgbClr val="FF0000"/>
              </a:buClr>
              <a:buSzPct val="100000"/>
              <a:buFont typeface="Arial" panose="020B0604020202020204" pitchFamily="34" charset="0"/>
              <a:buNone/>
              <a:defRPr/>
            </a:pPr>
            <a:r>
              <a:rPr lang="en-US" sz="3200" b="1" dirty="0" smtClean="0">
                <a:solidFill>
                  <a:srgbClr val="FF0000"/>
                </a:solidFill>
                <a:effectLst>
                  <a:outerShdw blurRad="38100" dist="38100" dir="2700000" algn="tl">
                    <a:srgbClr val="000000">
                      <a:alpha val="43137"/>
                    </a:srgbClr>
                  </a:outerShdw>
                </a:effectLst>
                <a:cs typeface="Arial" charset="0"/>
              </a:rPr>
              <a:t>	35%</a:t>
            </a:r>
            <a:r>
              <a:rPr lang="en-US" sz="3200" dirty="0" smtClean="0">
                <a:solidFill>
                  <a:srgbClr val="FF0000"/>
                </a:solidFill>
                <a:effectLst>
                  <a:outerShdw blurRad="38100" dist="38100" dir="2700000" algn="tl">
                    <a:srgbClr val="000000">
                      <a:alpha val="43137"/>
                    </a:srgbClr>
                  </a:outerShdw>
                </a:effectLst>
                <a:cs typeface="Arial" charset="0"/>
              </a:rPr>
              <a:t> </a:t>
            </a:r>
            <a:r>
              <a:rPr lang="en-US" sz="3200" b="1" dirty="0" smtClean="0">
                <a:cs typeface="Arial" charset="0"/>
              </a:rPr>
              <a:t>reported being the target of bullying at some time during their school career</a:t>
            </a:r>
            <a:r>
              <a:rPr lang="en-US" sz="3200" dirty="0" smtClean="0">
                <a:cs typeface="Arial" charset="0"/>
              </a:rPr>
              <a:t>.</a:t>
            </a:r>
          </a:p>
          <a:p>
            <a:pPr eaLnBrk="1" hangingPunct="1">
              <a:buClr>
                <a:srgbClr val="FF0000"/>
              </a:buClr>
              <a:buSzPct val="100000"/>
              <a:buFont typeface="Wingdings 2" pitchFamily="18" charset="2"/>
              <a:buNone/>
              <a:defRPr/>
            </a:pPr>
            <a:r>
              <a:rPr lang="en-US" sz="3200" dirty="0" smtClean="0"/>
              <a:t>	</a:t>
            </a:r>
          </a:p>
        </p:txBody>
      </p:sp>
      <p:pic>
        <p:nvPicPr>
          <p:cNvPr id="11273" name="Picture 9" descr="http://www.thehindu.com/multimedia/dynamic/00017/VBKD15-TALENTEXAM_17809e.jpg"/>
          <p:cNvPicPr>
            <a:picLocks noChangeAspect="1" noChangeArrowheads="1"/>
          </p:cNvPicPr>
          <p:nvPr/>
        </p:nvPicPr>
        <p:blipFill>
          <a:blip r:embed="rId3"/>
          <a:srcRect/>
          <a:stretch>
            <a:fillRect/>
          </a:stretch>
        </p:blipFill>
        <p:spPr bwMode="auto">
          <a:xfrm>
            <a:off x="7080530" y="1820867"/>
            <a:ext cx="2063470" cy="3279686"/>
          </a:xfrm>
          <a:prstGeom prst="rect">
            <a:avLst/>
          </a:prstGeom>
          <a:ln>
            <a:noFill/>
          </a:ln>
          <a:effectLst>
            <a:outerShdw blurRad="292100" dist="139700" dir="2700000" algn="tl" rotWithShape="0">
              <a:srgbClr val="333333">
                <a:alpha val="65000"/>
              </a:srgbClr>
            </a:outerShdw>
          </a:effectLst>
        </p:spPr>
      </p:pic>
      <p:sp>
        <p:nvSpPr>
          <p:cNvPr id="10244" name="TextBox 9"/>
          <p:cNvSpPr txBox="1">
            <a:spLocks noChangeArrowheads="1"/>
          </p:cNvSpPr>
          <p:nvPr/>
        </p:nvSpPr>
        <p:spPr bwMode="auto">
          <a:xfrm>
            <a:off x="1143000" y="762000"/>
            <a:ext cx="487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3200" b="1" dirty="0" smtClean="0">
                <a:cs typeface="Arial" pitchFamily="34" charset="0"/>
              </a:rPr>
              <a:t>           </a:t>
            </a:r>
            <a:r>
              <a:rPr lang="en-US" altLang="en-US" sz="4800" b="1" dirty="0" smtClean="0">
                <a:effectLst>
                  <a:outerShdw blurRad="38100" dist="38100" dir="2700000" algn="tl">
                    <a:srgbClr val="000000">
                      <a:alpha val="43137"/>
                    </a:srgbClr>
                  </a:outerShdw>
                </a:effectLst>
                <a:latin typeface="+mj-lt"/>
                <a:cs typeface="Arial" pitchFamily="34" charset="0"/>
              </a:rPr>
              <a:t>Bullying</a:t>
            </a:r>
          </a:p>
        </p:txBody>
      </p:sp>
    </p:spTree>
    <p:extLst>
      <p:ext uri="{BB962C8B-B14F-4D97-AF65-F5344CB8AC3E}">
        <p14:creationId xmlns:p14="http://schemas.microsoft.com/office/powerpoint/2010/main" val="3687988317"/>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6FFD8429131A4E96CC84417E693C27" ma:contentTypeVersion="1" ma:contentTypeDescription="Create a new document." ma:contentTypeScope="" ma:versionID="4ac77749d4835291d0823331e78ea355">
  <xsd:schema xmlns:xsd="http://www.w3.org/2001/XMLSchema" xmlns:xs="http://www.w3.org/2001/XMLSchema" xmlns:p="http://schemas.microsoft.com/office/2006/metadata/properties" xmlns:ns1="http://schemas.microsoft.com/sharepoint/v3" xmlns:ns2="1d496aed-39d0-4758-b3cf-4e4773287716" xmlns:ns3="5cbf8f37-74aa-4966-a3b9-9f55561acf5d" targetNamespace="http://schemas.microsoft.com/office/2006/metadata/properties" ma:root="true" ma:fieldsID="db1668d93fead4812d065eee4ac9947f" ns1:_="" ns2:_="" ns3:_="">
    <xsd:import namespace="http://schemas.microsoft.com/sharepoint/v3"/>
    <xsd:import namespace="1d496aed-39d0-4758-b3cf-4e4773287716"/>
    <xsd:import namespace="5cbf8f37-74aa-4966-a3b9-9f55561acf5d"/>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bf8f37-74aa-4966-a3b9-9f55561acf5d" elementFormDefault="qualified">
    <xsd:import namespace="http://schemas.microsoft.com/office/2006/documentManagement/types"/>
    <xsd:import namespace="http://schemas.microsoft.com/office/infopath/2007/PartnerControls"/>
    <xsd:element name="Page" ma:index="12" nillable="true" ma:displayName="Page" ma:list="{f7d14946-bfab-498a-b7fc-f00a9f3e8763}" ma:internalName="Page1" ma:web="48293806-c377-4e8e-8d6f-5fd625405943">
      <xsd:simpleType>
        <xsd:restriction base="dms:Lookup"/>
      </xsd:simpleType>
    </xsd:element>
    <xsd:element name="Page_x0020_SubHeader" ma:index="13" nillable="true" ma:displayName="Page SubHeader" ma:internalName="Page_x0020_SubHeader1">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age_x0020_SubHeader xmlns="5cbf8f37-74aa-4966-a3b9-9f55561acf5d" xsi:nil="true"/>
    <TaxCatchAll xmlns="1d496aed-39d0-4758-b3cf-4e4773287716"/>
    <PublishingExpirationDate xmlns="http://schemas.microsoft.com/sharepoint/v3" xsi:nil="true"/>
    <PublishingStartDate xmlns="http://schemas.microsoft.com/sharepoint/v3" xsi:nil="true"/>
    <Page xmlns="5cbf8f37-74aa-4966-a3b9-9f55561acf5d">75</Page>
  </documentManagement>
</p:properties>
</file>

<file path=customXml/itemProps1.xml><?xml version="1.0" encoding="utf-8"?>
<ds:datastoreItem xmlns:ds="http://schemas.openxmlformats.org/officeDocument/2006/customXml" ds:itemID="{759AC933-011D-45F1-B4B4-722E2E1CE80B}"/>
</file>

<file path=customXml/itemProps2.xml><?xml version="1.0" encoding="utf-8"?>
<ds:datastoreItem xmlns:ds="http://schemas.openxmlformats.org/officeDocument/2006/customXml" ds:itemID="{F77F446F-7CBF-4B3E-9EEF-00A6BB070C6D}"/>
</file>

<file path=customXml/itemProps3.xml><?xml version="1.0" encoding="utf-8"?>
<ds:datastoreItem xmlns:ds="http://schemas.openxmlformats.org/officeDocument/2006/customXml" ds:itemID="{3E861535-7753-48C9-B868-0900BA82A391}"/>
</file>

<file path=docProps/app.xml><?xml version="1.0" encoding="utf-8"?>
<Properties xmlns="http://schemas.openxmlformats.org/officeDocument/2006/extended-properties" xmlns:vt="http://schemas.openxmlformats.org/officeDocument/2006/docPropsVTypes">
  <Template>GaDOE-PowerPoint-Template_2015</Template>
  <TotalTime>227</TotalTime>
  <Words>4996</Words>
  <Application>Microsoft Office PowerPoint</Application>
  <PresentationFormat>On-screen Show (4:3)</PresentationFormat>
  <Paragraphs>517</Paragraphs>
  <Slides>88</Slides>
  <Notes>75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9" baseType="lpstr">
      <vt:lpstr>Arial</vt:lpstr>
      <vt:lpstr>Arial Narrow</vt:lpstr>
      <vt:lpstr>Arial Rounded MT Bold</vt:lpstr>
      <vt:lpstr>Calibri</vt:lpstr>
      <vt:lpstr>Calibri Light</vt:lpstr>
      <vt:lpstr>Tempus Sans ITC</vt:lpstr>
      <vt:lpstr>Times</vt:lpstr>
      <vt:lpstr>Wingdings</vt:lpstr>
      <vt:lpstr>Wingdings 2</vt:lpstr>
      <vt:lpstr>Office Theme</vt:lpstr>
      <vt:lpstr>Worksheet</vt:lpstr>
      <vt:lpstr>Bullying  Facts Laws Policies Resources  </vt:lpstr>
      <vt:lpstr>What is Bullying?</vt:lpstr>
      <vt:lpstr>Why should we care about bullying,  after all…  “…it happens all the time.” “…it’s a rite of passage.” “…everybody has to deal with it.” “…there is nothing we can do about it.”   </vt:lpstr>
      <vt:lpstr>Why should we care about bullying?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Bullying and Threat Assessment </vt:lpstr>
      <vt:lpstr>Secret Service  Threat Assessment </vt:lpstr>
      <vt:lpstr>Secret Service Study</vt:lpstr>
      <vt:lpstr>Secret Service Study</vt:lpstr>
      <vt:lpstr>Secret Service Study</vt:lpstr>
      <vt:lpstr>Secret Service Study</vt:lpstr>
      <vt:lpstr>Secret Service Study</vt:lpstr>
      <vt:lpstr>What do we look for?</vt:lpstr>
      <vt:lpstr>PowerPoint Presentation</vt:lpstr>
      <vt:lpstr>PowerPoint Presentation</vt:lpstr>
      <vt:lpstr>PowerPoint Presentation</vt:lpstr>
      <vt:lpstr>PowerPoint Presentation</vt:lpstr>
      <vt:lpstr>Bullying or Harassment?</vt:lpstr>
      <vt:lpstr>CyberBullying</vt:lpstr>
      <vt:lpstr>CyberBullying</vt:lpstr>
      <vt:lpstr>Types of Cyberbullying</vt:lpstr>
      <vt:lpstr>Types of Cyberbullying</vt:lpstr>
      <vt:lpstr>Hazing</vt:lpstr>
      <vt:lpstr>              Official Code of Georgia Annotated 16-5-61 </vt:lpstr>
      <vt:lpstr>PowerPoint Presentation</vt:lpstr>
      <vt:lpstr>Do Students Report Bullying?</vt:lpstr>
      <vt:lpstr>Students </vt:lpstr>
      <vt:lpstr>Students </vt:lpstr>
      <vt:lpstr>PowerPoint Presentation</vt:lpstr>
      <vt:lpstr>PowerPoint Presentation</vt:lpstr>
      <vt:lpstr>PowerPoint Presentation</vt:lpstr>
      <vt:lpstr>PowerPoint Presentation</vt:lpstr>
      <vt:lpstr>Bullying Consequences: Legislation and Policies</vt:lpstr>
      <vt:lpstr>PowerPoint Presentation</vt:lpstr>
      <vt:lpstr>PowerPoint Presentation</vt:lpstr>
      <vt:lpstr>PowerPoint Presentation</vt:lpstr>
      <vt:lpstr> O.C.G.A 20-2-751.4</vt:lpstr>
      <vt:lpstr> O.C.G.A 20-2-751.4</vt:lpstr>
      <vt:lpstr>PowerPoint Presentation</vt:lpstr>
      <vt:lpstr> O.C.G.A  20-2-751.4</vt:lpstr>
      <vt:lpstr>PowerPoint Presentation</vt:lpstr>
      <vt:lpstr>O.C.G.A  20-2-751.4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Parents/Guardians Do About Bullying?</vt:lpstr>
      <vt:lpstr>Help your child understand bullying.   Keep open lines of communication with your child daily.    Check in with your child and listen to any  concerns about friends and other students.   Encourage your child to pursue interests.  Doing what he/she enjoys may help with confidence   among peers and make friends with other kids with similar interests.   </vt:lpstr>
      <vt:lpstr>   Talk to your child about seeking help from a trusted adult when feeling threatened by a bully.   Talk about whom he/she should go to for help and role-play what should be said.   Assure your child that he/she should not be afraid to tell an adult when someone they know is being bullied.   </vt:lpstr>
      <vt:lpstr> Know what is going on in your child's school.    Visit the school website, visit the school, do volunteer work at the school, join the PTA.   Get to know other parents, school counselors, and staff.    Contact the school by phone or e-mail if you have suggestions to make the school a safer and better learning place. </vt:lpstr>
      <vt:lpstr>  Talk with your child, but mostly listen.   Focus on your child and not yourself.  Maintain a calm demeanor.   Express your concern and make it clear that you want to help.   Say bullying is wrong and that you are glad he/she had the courage to tell you about it.     </vt:lpstr>
      <vt:lpstr>  Document ongoing bullying or suspected bullying.   Work with your child to keep a record of all bullying incidents. This will help you understand the nature of the bullying and it will provide useful information for the school.  If it involves cyberbullying, keep a record of all messages or postings.   Learn about cyberbullying, social networking, etc.  </vt:lpstr>
      <vt:lpstr> Work together to find solutions.   Ask your child what he/she thinks can be done to help.  Your child may be reporting the bullying to you because he/she does not know what to do and wants your advice, or he/she has tried to resolve the problem and needs your intervention.  These are two very different situations.  Reassure your child that the situation can  be handled.      </vt:lpstr>
      <vt:lpstr> Help your child develop strategies and skills for handling bullying.   Provide suggestions for ways to respond to bullying, and help your child gain confidence by rehearsing their responses.     Stay vigilant to other possible problems that your child may be having.   Share your concerns with a counselor at your child's school.   </vt:lpstr>
      <vt:lpstr>PowerPoint Presentation</vt:lpstr>
      <vt:lpstr>    How Do We Stop Bullying?</vt:lpstr>
      <vt:lpstr>PowerPoint Presentation</vt:lpstr>
      <vt:lpstr>PowerPoint Presentation</vt:lpstr>
      <vt:lpstr>PowerPoint Presentation</vt:lpstr>
      <vt:lpstr>Implement the Plan</vt:lpstr>
      <vt:lpstr>PowerPoint Presentation</vt:lpstr>
      <vt:lpstr>PowerPoint Presentation</vt:lpstr>
      <vt:lpstr>PowerPoint Presentation</vt:lpstr>
      <vt:lpstr>PowerPoint Presentation</vt:lpstr>
      <vt:lpstr>PowerPoint Presentation</vt:lpstr>
      <vt:lpstr>PowerPoint Presentation</vt:lpstr>
      <vt:lpstr>Positive Behavioral Interventions and Supports (PBIS)</vt:lpstr>
      <vt:lpstr>PowerPoint Presentation</vt:lpstr>
      <vt:lpstr>PowerPoint Presentation</vt:lpstr>
      <vt:lpstr>PowerPoint Presentation</vt:lpstr>
      <vt:lpstr>PowerPoint Presentation</vt:lpstr>
      <vt:lpstr>PowerPoint Presentation</vt:lpstr>
      <vt:lpstr>PowerPoint Presentation</vt:lpstr>
      <vt:lpstr>Georgia Department of Education</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Facts Laws Policies Resources  </dc:title>
  <dc:subject/>
  <dc:creator>Jeffrey Hodges</dc:creator>
  <cp:lastModifiedBy>Jeffrey Hodges</cp:lastModifiedBy>
  <cp:revision>26</cp:revision>
  <dcterms:created xsi:type="dcterms:W3CDTF">2016-07-29T17:57:53Z</dcterms:created>
  <dcterms:modified xsi:type="dcterms:W3CDTF">2017-08-01T13:49:23Z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0x010100566FFD8429131A4E96CC84417E693C27</vt:lpwstr>
  </property>
  <property fmtid="{D5CDD505-2E9C-101B-9397-08002B2CF9AE}" pid="3" name="Page">
    <vt:lpwstr>75</vt:lpwstr>
  </property>
  <property fmtid="{D5CDD505-2E9C-101B-9397-08002B2CF9AE}" pid="4" name="Order">
    <vt:r8>332600</vt:r8>
  </property>
  <property fmtid="{D5CDD505-2E9C-101B-9397-08002B2CF9AE}" pid="5" name="TemplateUrl">
    <vt:lpwstr/>
  </property>
  <property fmtid="{D5CDD505-2E9C-101B-9397-08002B2CF9AE}" pid="6" name="Page SubHeader">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ies>
</file>