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5.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3.xml" ContentType="application/vnd.openxmlformats-officedocument.presentationml.slide+xml"/>
  <Override PartName="/ppt/slides/slide39.xml" ContentType="application/vnd.openxmlformats-officedocument.presentationml.slide+xml"/>
  <Override PartName="/ppt/slides/slide37.xml" ContentType="application/vnd.openxmlformats-officedocument.presentationml.slide+xml"/>
  <Override PartName="/ppt/slides/slide40.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21.xml" ContentType="application/vnd.openxmlformats-officedocument.presentationml.notesSlide+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notesSlides/notesSlide34.xml" ContentType="application/vnd.openxmlformats-officedocument.presentationml.notesSlide+xml"/>
  <Override PartName="/ppt/notesSlides/notesSlide22.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29.xml" ContentType="application/vnd.openxmlformats-officedocument.presentationml.notesSlide+xml"/>
  <Override PartName="/ppt/notesSlides/notesSlide33.xml" ContentType="application/vnd.openxmlformats-officedocument.presentationml.notesSlide+xml"/>
  <Override PartName="/ppt/notesSlides/notesSlide28.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04" r:id="rId2"/>
    <p:sldId id="726" r:id="rId3"/>
    <p:sldId id="758" r:id="rId4"/>
    <p:sldId id="729" r:id="rId5"/>
    <p:sldId id="745" r:id="rId6"/>
    <p:sldId id="739" r:id="rId7"/>
    <p:sldId id="760" r:id="rId8"/>
    <p:sldId id="749" r:id="rId9"/>
    <p:sldId id="750" r:id="rId10"/>
    <p:sldId id="751" r:id="rId11"/>
    <p:sldId id="692" r:id="rId12"/>
    <p:sldId id="693" r:id="rId13"/>
    <p:sldId id="704" r:id="rId14"/>
    <p:sldId id="730" r:id="rId15"/>
    <p:sldId id="759" r:id="rId16"/>
    <p:sldId id="733" r:id="rId17"/>
    <p:sldId id="738" r:id="rId18"/>
    <p:sldId id="735" r:id="rId19"/>
    <p:sldId id="731" r:id="rId20"/>
    <p:sldId id="741" r:id="rId21"/>
    <p:sldId id="647" r:id="rId22"/>
    <p:sldId id="752" r:id="rId23"/>
    <p:sldId id="764" r:id="rId24"/>
    <p:sldId id="709" r:id="rId25"/>
    <p:sldId id="732" r:id="rId26"/>
    <p:sldId id="740" r:id="rId27"/>
    <p:sldId id="734" r:id="rId28"/>
    <p:sldId id="754" r:id="rId29"/>
    <p:sldId id="755" r:id="rId30"/>
    <p:sldId id="721" r:id="rId31"/>
    <p:sldId id="756" r:id="rId32"/>
    <p:sldId id="722" r:id="rId33"/>
    <p:sldId id="723" r:id="rId34"/>
    <p:sldId id="757" r:id="rId35"/>
    <p:sldId id="761" r:id="rId36"/>
    <p:sldId id="762" r:id="rId37"/>
    <p:sldId id="763" r:id="rId38"/>
    <p:sldId id="684" r:id="rId39"/>
    <p:sldId id="766" r:id="rId40"/>
    <p:sldId id="767" r:id="rId41"/>
    <p:sldId id="770" r:id="rId42"/>
    <p:sldId id="768" r:id="rId43"/>
    <p:sldId id="769" r:id="rId44"/>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7729"/>
    <a:srgbClr val="39E74E"/>
    <a:srgbClr val="30F05E"/>
    <a:srgbClr val="FF0000"/>
    <a:srgbClr val="E49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95" autoAdjust="0"/>
    <p:restoredTop sz="81503" autoAdjust="0"/>
  </p:normalViewPr>
  <p:slideViewPr>
    <p:cSldViewPr>
      <p:cViewPr>
        <p:scale>
          <a:sx n="70" d="100"/>
          <a:sy n="70" d="100"/>
        </p:scale>
        <p:origin x="-739" y="-91"/>
      </p:cViewPr>
      <p:guideLst>
        <p:guide orient="horz" pos="2160"/>
        <p:guide pos="2880"/>
      </p:guideLst>
    </p:cSldViewPr>
  </p:slideViewPr>
  <p:notesTextViewPr>
    <p:cViewPr>
      <p:scale>
        <a:sx n="100" d="100"/>
        <a:sy n="100" d="100"/>
      </p:scale>
      <p:origin x="0" y="0"/>
    </p:cViewPr>
  </p:notesTextViewPr>
  <p:sorterViewPr>
    <p:cViewPr>
      <p:scale>
        <a:sx n="40" d="100"/>
        <a:sy n="40" d="100"/>
      </p:scale>
      <p:origin x="0" y="0"/>
    </p:cViewPr>
  </p:sorterViewPr>
  <p:notesViewPr>
    <p:cSldViewPr>
      <p:cViewPr varScale="1">
        <p:scale>
          <a:sx n="51" d="100"/>
          <a:sy n="51" d="100"/>
        </p:scale>
        <p:origin x="-2285" y="-96"/>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2119"/>
          </a:xfrm>
          <a:prstGeom prst="rect">
            <a:avLst/>
          </a:prstGeom>
        </p:spPr>
        <p:txBody>
          <a:bodyPr vert="horz" lIns="91082" tIns="45542" rIns="91082" bIns="45542"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339" y="1"/>
            <a:ext cx="3038475" cy="462119"/>
          </a:xfrm>
          <a:prstGeom prst="rect">
            <a:avLst/>
          </a:prstGeom>
        </p:spPr>
        <p:txBody>
          <a:bodyPr vert="horz" lIns="91082" tIns="45542" rIns="91082" bIns="45542" rtlCol="0"/>
          <a:lstStyle>
            <a:lvl1pPr algn="r" fontAlgn="auto">
              <a:spcBef>
                <a:spcPts val="0"/>
              </a:spcBef>
              <a:spcAft>
                <a:spcPts val="0"/>
              </a:spcAft>
              <a:defRPr sz="1200">
                <a:latin typeface="+mn-lt"/>
              </a:defRPr>
            </a:lvl1pPr>
          </a:lstStyle>
          <a:p>
            <a:pPr>
              <a:defRPr/>
            </a:pPr>
            <a:fld id="{7930CAB3-5A27-4600-827C-1FF9CD115CDE}" type="datetimeFigureOut">
              <a:rPr lang="en-US"/>
              <a:pPr>
                <a:defRPr/>
              </a:pPr>
              <a:t>7/18/2012</a:t>
            </a:fld>
            <a:endParaRPr lang="en-US" dirty="0"/>
          </a:p>
        </p:txBody>
      </p:sp>
      <p:sp>
        <p:nvSpPr>
          <p:cNvPr id="4" name="Slide Image Placeholder 3"/>
          <p:cNvSpPr>
            <a:spLocks noGrp="1" noRot="1" noChangeAspect="1"/>
          </p:cNvSpPr>
          <p:nvPr>
            <p:ph type="sldImg" idx="2"/>
          </p:nvPr>
        </p:nvSpPr>
        <p:spPr>
          <a:xfrm>
            <a:off x="1196975" y="693738"/>
            <a:ext cx="4616450" cy="3462337"/>
          </a:xfrm>
          <a:prstGeom prst="rect">
            <a:avLst/>
          </a:prstGeom>
          <a:noFill/>
          <a:ln w="12700">
            <a:solidFill>
              <a:prstClr val="black"/>
            </a:solidFill>
          </a:ln>
        </p:spPr>
        <p:txBody>
          <a:bodyPr vert="horz" lIns="91082" tIns="45542" rIns="91082" bIns="45542" rtlCol="0" anchor="ctr"/>
          <a:lstStyle/>
          <a:p>
            <a:pPr lvl="0"/>
            <a:endParaRPr lang="en-US" noProof="0" dirty="0"/>
          </a:p>
        </p:txBody>
      </p:sp>
      <p:sp>
        <p:nvSpPr>
          <p:cNvPr id="5" name="Notes Placeholder 4"/>
          <p:cNvSpPr>
            <a:spLocks noGrp="1"/>
          </p:cNvSpPr>
          <p:nvPr>
            <p:ph type="body" sz="quarter" idx="3"/>
          </p:nvPr>
        </p:nvSpPr>
        <p:spPr>
          <a:xfrm>
            <a:off x="701675" y="4387767"/>
            <a:ext cx="5607050" cy="4155919"/>
          </a:xfrm>
          <a:prstGeom prst="rect">
            <a:avLst/>
          </a:prstGeom>
        </p:spPr>
        <p:txBody>
          <a:bodyPr vert="horz" lIns="91082" tIns="45542" rIns="91082" bIns="4554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772380"/>
            <a:ext cx="3038475" cy="462119"/>
          </a:xfrm>
          <a:prstGeom prst="rect">
            <a:avLst/>
          </a:prstGeom>
        </p:spPr>
        <p:txBody>
          <a:bodyPr vert="horz" lIns="91082" tIns="45542" rIns="91082" bIns="45542"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339" y="8772380"/>
            <a:ext cx="3038475" cy="462119"/>
          </a:xfrm>
          <a:prstGeom prst="rect">
            <a:avLst/>
          </a:prstGeom>
        </p:spPr>
        <p:txBody>
          <a:bodyPr vert="horz" lIns="91082" tIns="45542" rIns="91082" bIns="45542" rtlCol="0" anchor="b"/>
          <a:lstStyle>
            <a:lvl1pPr algn="r" fontAlgn="auto">
              <a:spcBef>
                <a:spcPts val="0"/>
              </a:spcBef>
              <a:spcAft>
                <a:spcPts val="0"/>
              </a:spcAft>
              <a:defRPr sz="1200">
                <a:latin typeface="+mn-lt"/>
              </a:defRPr>
            </a:lvl1pPr>
          </a:lstStyle>
          <a:p>
            <a:pPr>
              <a:defRPr/>
            </a:pPr>
            <a:fld id="{69FEF7E7-D8FE-4245-858D-20DD728335A5}" type="slidenum">
              <a:rPr lang="en-US"/>
              <a:pPr>
                <a:defRPr/>
              </a:pPr>
              <a:t>‹#›</a:t>
            </a:fld>
            <a:endParaRPr lang="en-US" dirty="0"/>
          </a:p>
        </p:txBody>
      </p:sp>
    </p:spTree>
    <p:extLst>
      <p:ext uri="{BB962C8B-B14F-4D97-AF65-F5344CB8AC3E}">
        <p14:creationId xmlns:p14="http://schemas.microsoft.com/office/powerpoint/2010/main" val="33751127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3051175" y="227013"/>
            <a:ext cx="908050" cy="681037"/>
          </a:xfrm>
          <a:noFill/>
          <a:ln>
            <a:solidFill>
              <a:srgbClr val="000000"/>
            </a:solidFill>
            <a:miter lim="800000"/>
            <a:headEnd/>
            <a:tailEnd/>
          </a:ln>
        </p:spPr>
      </p:sp>
      <p:sp>
        <p:nvSpPr>
          <p:cNvPr id="58371" name="Notes Placeholder 2"/>
          <p:cNvSpPr>
            <a:spLocks noGrp="1"/>
          </p:cNvSpPr>
          <p:nvPr>
            <p:ph type="body" idx="1"/>
          </p:nvPr>
        </p:nvSpPr>
        <p:spPr bwMode="auto">
          <a:xfrm>
            <a:off x="228600" y="1135584"/>
            <a:ext cx="6553200" cy="7408103"/>
          </a:xfrm>
          <a:noFill/>
        </p:spPr>
        <p:txBody>
          <a:bodyPr wrap="square" numCol="1" anchor="t" anchorCtr="0" compatLnSpc="1">
            <a:prstTxWarp prst="textNoShape">
              <a:avLst/>
            </a:prstTxWarp>
            <a:normAutofit/>
          </a:bodyPr>
          <a:lstStyle/>
          <a:p>
            <a:r>
              <a:rPr lang="en-US" dirty="0" smtClean="0"/>
              <a:t>Thank you – I have two goals for this session – to share with you Georgia’s successes in mathematics</a:t>
            </a:r>
            <a:r>
              <a:rPr lang="en-US" baseline="0" dirty="0" smtClean="0"/>
              <a:t> and to detail our n</a:t>
            </a:r>
            <a:r>
              <a:rPr lang="en-US" dirty="0" smtClean="0"/>
              <a:t>ext steps – </a:t>
            </a:r>
            <a:r>
              <a:rPr lang="en-US" smtClean="0"/>
              <a:t>I want </a:t>
            </a:r>
            <a:r>
              <a:rPr lang="en-US" dirty="0" smtClean="0"/>
              <a:t>to provide you with the same information we are giving</a:t>
            </a:r>
            <a:r>
              <a:rPr lang="en-US" baseline="0" dirty="0" smtClean="0"/>
              <a:t> teachers</a:t>
            </a:r>
            <a:endParaRPr lang="en-US" dirty="0" smtClean="0"/>
          </a:p>
        </p:txBody>
      </p:sp>
      <p:sp>
        <p:nvSpPr>
          <p:cNvPr id="4" name="Slide Number Placeholder 3"/>
          <p:cNvSpPr>
            <a:spLocks noGrp="1"/>
          </p:cNvSpPr>
          <p:nvPr>
            <p:ph type="sldNum" sz="quarter" idx="5"/>
          </p:nvPr>
        </p:nvSpPr>
        <p:spPr/>
        <p:txBody>
          <a:bodyPr/>
          <a:lstStyle/>
          <a:p>
            <a:pPr>
              <a:defRPr/>
            </a:pPr>
            <a:fld id="{F5281F4A-DAAF-4D52-BCD7-8076BAB44CCE}"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authors took the time to organize</a:t>
            </a:r>
            <a:r>
              <a:rPr lang="en-US" baseline="0" dirty="0" smtClean="0"/>
              <a:t> their tenets into 6 lens on which to build a framework for change – those of you who viewed the Spring GPB videocasts will remember …</a:t>
            </a:r>
            <a:endParaRPr lang="en-US" dirty="0" smtClean="0"/>
          </a:p>
        </p:txBody>
      </p:sp>
      <p:sp>
        <p:nvSpPr>
          <p:cNvPr id="4" name="Slide Number Placeholder 3"/>
          <p:cNvSpPr>
            <a:spLocks noGrp="1"/>
          </p:cNvSpPr>
          <p:nvPr>
            <p:ph type="sldNum" sz="quarter" idx="5"/>
          </p:nvPr>
        </p:nvSpPr>
        <p:spPr/>
        <p:txBody>
          <a:bodyPr/>
          <a:lstStyle/>
          <a:p>
            <a:pPr>
              <a:defRPr/>
            </a:pPr>
            <a:fld id="{460D70D5-4163-4202-B417-9A91AD884634}"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2703513" y="695325"/>
            <a:ext cx="1603375" cy="1203325"/>
          </a:xfrm>
          <a:noFill/>
          <a:ln>
            <a:solidFill>
              <a:srgbClr val="000000"/>
            </a:solidFill>
            <a:miter lim="800000"/>
            <a:headEnd/>
            <a:tailEnd/>
          </a:ln>
        </p:spPr>
      </p:sp>
      <p:sp>
        <p:nvSpPr>
          <p:cNvPr id="70659" name="Notes Placeholder 2"/>
          <p:cNvSpPr>
            <a:spLocks noGrp="1"/>
          </p:cNvSpPr>
          <p:nvPr>
            <p:ph type="body" idx="1"/>
          </p:nvPr>
        </p:nvSpPr>
        <p:spPr bwMode="auto">
          <a:xfrm>
            <a:off x="457200" y="1971498"/>
            <a:ext cx="6248400" cy="6572187"/>
          </a:xfrm>
          <a:noFill/>
        </p:spPr>
        <p:txBody>
          <a:bodyPr wrap="square" numCol="1" anchor="t" anchorCtr="0" compatLnSpc="1">
            <a:prstTxWarp prst="textNoShape">
              <a:avLst/>
            </a:prstTxWarp>
            <a:normAutofit/>
          </a:bodyPr>
          <a:lstStyle/>
          <a:p>
            <a:pPr defTabSz="925152" eaLnBrk="1" hangingPunct="1">
              <a:spcBef>
                <a:spcPct val="0"/>
              </a:spcBef>
            </a:pPr>
            <a:r>
              <a:rPr lang="en-US" sz="2000" dirty="0">
                <a:ea typeface="MS PGothic" pitchFamily="34" charset="-128"/>
              </a:rPr>
              <a:t>…that the mathematics program specialists introduced you to those lenses -the first two encompassing the major design principles of CCSS …well since then the authors realized that even that list was a little cumbersome and chose to compress …</a:t>
            </a:r>
            <a:endParaRPr lang="en-US" sz="2000" dirty="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89ECA9-EECC-41FD-9AE3-35B4825B4B47}" type="slidenum">
              <a:rPr lang="en-US" smtClean="0"/>
              <a:pPr fontAlgn="base">
                <a:spcBef>
                  <a:spcPct val="0"/>
                </a:spcBef>
                <a:spcAft>
                  <a:spcPct val="0"/>
                </a:spcAft>
                <a:defRPr/>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2703513" y="695325"/>
            <a:ext cx="1603375" cy="1203325"/>
          </a:xfrm>
          <a:noFill/>
          <a:ln>
            <a:solidFill>
              <a:srgbClr val="000000"/>
            </a:solidFill>
            <a:miter lim="800000"/>
            <a:headEnd/>
            <a:tailEnd/>
          </a:ln>
        </p:spPr>
      </p:sp>
      <p:sp>
        <p:nvSpPr>
          <p:cNvPr id="71683" name="Notes Placeholder 2"/>
          <p:cNvSpPr>
            <a:spLocks noGrp="1"/>
          </p:cNvSpPr>
          <p:nvPr>
            <p:ph type="body" idx="1"/>
          </p:nvPr>
        </p:nvSpPr>
        <p:spPr bwMode="auto">
          <a:xfrm>
            <a:off x="228600" y="1971498"/>
            <a:ext cx="6553200" cy="6572187"/>
          </a:xfrm>
          <a:noFill/>
        </p:spPr>
        <p:txBody>
          <a:bodyPr wrap="square" numCol="1" anchor="t" anchorCtr="0" compatLnSpc="1">
            <a:prstTxWarp prst="textNoShape">
              <a:avLst/>
            </a:prstTxWarp>
            <a:normAutofit/>
          </a:bodyPr>
          <a:lstStyle/>
          <a:p>
            <a:pPr defTabSz="925152" eaLnBrk="1" hangingPunct="1">
              <a:spcBef>
                <a:spcPct val="0"/>
              </a:spcBef>
            </a:pPr>
            <a:r>
              <a:rPr lang="en-US" sz="2000" dirty="0"/>
              <a:t>…Fluency, Deep Understanding, Applications, and Balanced Approach – you might remember that the specialists often referenced the other 3, when talking about any of the 4 -- for instance when they talked about fluency, they commented that, “fluency, which is not just about being quick and rattling off an algorithm, it is about teachers and students having a </a:t>
            </a:r>
            <a:r>
              <a:rPr lang="en-US" sz="2000" b="1" dirty="0"/>
              <a:t>deep understanding </a:t>
            </a:r>
            <a:r>
              <a:rPr lang="en-US" sz="2000" dirty="0"/>
              <a:t>which allows both to be flexible in their thinking (</a:t>
            </a:r>
            <a:r>
              <a:rPr lang="en-US" sz="2000" b="1" dirty="0"/>
              <a:t>balanced approach</a:t>
            </a:r>
            <a:r>
              <a:rPr lang="en-US" sz="2000" dirty="0"/>
              <a:t>), and to decide which methods and strategies would be most efficient and appropriate (</a:t>
            </a:r>
            <a:r>
              <a:rPr lang="en-US" sz="2000" b="1" dirty="0"/>
              <a:t>Application</a:t>
            </a:r>
            <a:r>
              <a:rPr lang="en-US" sz="2000" dirty="0"/>
              <a:t>)”</a:t>
            </a:r>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5D2BFB-4757-41A3-95C6-31B7BDA87B9A}" type="slidenum">
              <a:rPr lang="en-US" smtClean="0"/>
              <a:pPr fontAlgn="base">
                <a:spcBef>
                  <a:spcPct val="0"/>
                </a:spcBef>
                <a:spcAft>
                  <a:spcPct val="0"/>
                </a:spcAft>
                <a:defRPr/>
              </a:pPr>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2703513" y="695325"/>
            <a:ext cx="1603375" cy="1203325"/>
          </a:xfrm>
          <a:noFill/>
          <a:ln>
            <a:solidFill>
              <a:srgbClr val="000000"/>
            </a:solidFill>
            <a:miter lim="800000"/>
            <a:headEnd/>
            <a:tailEnd/>
          </a:ln>
        </p:spPr>
      </p:sp>
      <p:sp>
        <p:nvSpPr>
          <p:cNvPr id="72707" name="Notes Placeholder 2"/>
          <p:cNvSpPr>
            <a:spLocks noGrp="1"/>
          </p:cNvSpPr>
          <p:nvPr>
            <p:ph type="body" idx="1"/>
          </p:nvPr>
        </p:nvSpPr>
        <p:spPr bwMode="auto">
          <a:xfrm>
            <a:off x="381000" y="1971498"/>
            <a:ext cx="6400800" cy="6572187"/>
          </a:xfrm>
          <a:noFill/>
        </p:spPr>
        <p:txBody>
          <a:bodyPr wrap="square" numCol="1" anchor="t" anchorCtr="0" compatLnSpc="1">
            <a:prstTxWarp prst="textNoShape">
              <a:avLst/>
            </a:prstTxWarp>
            <a:normAutofit/>
          </a:bodyPr>
          <a:lstStyle/>
          <a:p>
            <a:pPr defTabSz="925152" eaLnBrk="1" hangingPunct="1">
              <a:spcBef>
                <a:spcPct val="0"/>
              </a:spcBef>
            </a:pPr>
            <a:r>
              <a:rPr lang="en-US" sz="2000" dirty="0"/>
              <a:t>So the authors have compressed those four lenses (F, DU, A, &amp; BA) into the one lens of rigor – and we now have three lenses which provide</a:t>
            </a:r>
            <a:r>
              <a:rPr lang="en-US" sz="2000" dirty="0">
                <a:ea typeface="ＭＳ Ｐゴシック"/>
                <a:cs typeface="ＭＳ Ｐゴシック"/>
              </a:rPr>
              <a:t> a framework through which to address the necessary changes in instruction demanded by the Common Core.</a:t>
            </a:r>
            <a:endParaRPr lang="en-US" sz="2000" dirty="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51BC13-DF0E-4968-B52F-C9F8336A2B31}" type="slidenum">
              <a:rPr lang="en-US" smtClean="0"/>
              <a:pPr fontAlgn="base">
                <a:spcBef>
                  <a:spcPct val="0"/>
                </a:spcBef>
                <a:spcAft>
                  <a:spcPct val="0"/>
                </a:spcAft>
                <a:defRPr/>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2703513" y="695325"/>
            <a:ext cx="1603375" cy="1203325"/>
          </a:xfrm>
          <a:noFill/>
          <a:ln>
            <a:solidFill>
              <a:srgbClr val="000000"/>
            </a:solidFill>
            <a:miter lim="800000"/>
            <a:headEnd/>
            <a:tailEnd/>
          </a:ln>
        </p:spPr>
      </p:sp>
      <p:sp>
        <p:nvSpPr>
          <p:cNvPr id="72707" name="Notes Placeholder 2"/>
          <p:cNvSpPr>
            <a:spLocks noGrp="1"/>
          </p:cNvSpPr>
          <p:nvPr>
            <p:ph type="body" idx="1"/>
          </p:nvPr>
        </p:nvSpPr>
        <p:spPr bwMode="auto">
          <a:xfrm>
            <a:off x="304800" y="1971498"/>
            <a:ext cx="6477000" cy="6572187"/>
          </a:xfrm>
          <a:noFill/>
        </p:spPr>
        <p:txBody>
          <a:bodyPr wrap="square" numCol="1" anchor="t" anchorCtr="0" compatLnSpc="1">
            <a:prstTxWarp prst="textNoShape">
              <a:avLst/>
            </a:prstTxWarp>
            <a:normAutofit/>
          </a:bodyPr>
          <a:lstStyle/>
          <a:p>
            <a:pPr eaLnBrk="1" hangingPunct="1">
              <a:spcBef>
                <a:spcPct val="0"/>
              </a:spcBef>
            </a:pPr>
            <a:r>
              <a:rPr lang="en-US" sz="2000" dirty="0"/>
              <a:t>So what about focus – what does it really mean to mathematics instruction?</a:t>
            </a:r>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51BC13-DF0E-4968-B52F-C9F8336A2B31}" type="slidenum">
              <a:rPr lang="en-US" smtClean="0"/>
              <a:pPr fontAlgn="base">
                <a:spcBef>
                  <a:spcPct val="0"/>
                </a:spcBef>
                <a:spcAft>
                  <a:spcPct val="0"/>
                </a:spcAft>
                <a:defRPr/>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2703513" y="695325"/>
            <a:ext cx="1603375" cy="1203325"/>
          </a:xfrm>
          <a:noFill/>
          <a:ln>
            <a:solidFill>
              <a:srgbClr val="000000"/>
            </a:solidFill>
            <a:miter lim="800000"/>
            <a:headEnd/>
            <a:tailEnd/>
          </a:ln>
        </p:spPr>
      </p:sp>
      <p:sp>
        <p:nvSpPr>
          <p:cNvPr id="72707" name="Notes Placeholder 2"/>
          <p:cNvSpPr>
            <a:spLocks noGrp="1"/>
          </p:cNvSpPr>
          <p:nvPr>
            <p:ph type="body" idx="1"/>
          </p:nvPr>
        </p:nvSpPr>
        <p:spPr bwMode="auto">
          <a:xfrm>
            <a:off x="304800" y="1971498"/>
            <a:ext cx="6477000" cy="6572187"/>
          </a:xfrm>
          <a:noFill/>
        </p:spPr>
        <p:txBody>
          <a:bodyPr wrap="square" numCol="1" anchor="t" anchorCtr="0" compatLnSpc="1">
            <a:prstTxWarp prst="textNoShape">
              <a:avLst/>
            </a:prstTxWarp>
            <a:normAutofit/>
          </a:bodyPr>
          <a:lstStyle/>
          <a:p>
            <a:pPr lvl="1" eaLnBrk="1" hangingPunct="1">
              <a:spcBef>
                <a:spcPct val="0"/>
              </a:spcBef>
              <a:buFont typeface="Wingdings" pitchFamily="2" charset="2"/>
              <a:buNone/>
            </a:pPr>
            <a:r>
              <a:rPr lang="en-US" sz="1600" dirty="0"/>
              <a:t>We will need to commit to laser focus on the content where the standards focus - remember that covering does not translate into better test score. The authors were committed to fewer standards, with higher expectations for mastery and understood that depth ensures retention and transfer</a:t>
            </a:r>
          </a:p>
          <a:p>
            <a:pPr lvl="1" eaLnBrk="1" hangingPunct="1">
              <a:spcBef>
                <a:spcPct val="0"/>
              </a:spcBef>
              <a:buFont typeface="Wingdings" pitchFamily="2" charset="2"/>
              <a:buNone/>
            </a:pPr>
            <a:r>
              <a:rPr lang="en-US" sz="1600" dirty="0"/>
              <a:t>Remember that the authors discerned that mathematics breaks down into unit size pieces, so we will need to ensure that every lesson in the unit targets mastery of the cluster or cluster of standards associated with that unit – we need to focus on - </a:t>
            </a:r>
            <a:r>
              <a:rPr lang="en-US" sz="1600" i="1" dirty="0"/>
              <a:t>What mathematics we want students to walk away with at the end of the unit-  </a:t>
            </a:r>
            <a:r>
              <a:rPr lang="en-US" sz="1600" dirty="0"/>
              <a:t>and student response being the primary focus when deciding on the amount of time spent on lessons</a:t>
            </a:r>
          </a:p>
          <a:p>
            <a:pPr lvl="1" eaLnBrk="1" hangingPunct="1">
              <a:spcBef>
                <a:spcPct val="0"/>
              </a:spcBef>
              <a:buFont typeface="Wingdings" pitchFamily="2" charset="2"/>
              <a:buNone/>
            </a:pPr>
            <a:endParaRPr lang="en-US" sz="1600" dirty="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51BC13-DF0E-4968-B52F-C9F8336A2B31}" type="slidenum">
              <a:rPr lang="en-US" smtClean="0"/>
              <a:pPr fontAlgn="base">
                <a:spcBef>
                  <a:spcPct val="0"/>
                </a:spcBef>
                <a:spcAft>
                  <a:spcPct val="0"/>
                </a:spcAft>
                <a:defRPr/>
              </a:pPr>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47975" y="301625"/>
            <a:ext cx="1314450" cy="985838"/>
          </a:xfrm>
        </p:spPr>
      </p:sp>
      <p:sp>
        <p:nvSpPr>
          <p:cNvPr id="3" name="Notes Placeholder 2"/>
          <p:cNvSpPr>
            <a:spLocks noGrp="1"/>
          </p:cNvSpPr>
          <p:nvPr>
            <p:ph type="body" idx="1"/>
          </p:nvPr>
        </p:nvSpPr>
        <p:spPr>
          <a:xfrm>
            <a:off x="381001" y="1514112"/>
            <a:ext cx="6324599" cy="7029575"/>
          </a:xfrm>
        </p:spPr>
        <p:txBody>
          <a:bodyPr>
            <a:normAutofit/>
          </a:bodyPr>
          <a:lstStyle/>
          <a:p>
            <a:pPr eaLnBrk="1" hangingPunct="1">
              <a:spcBef>
                <a:spcPct val="0"/>
              </a:spcBef>
            </a:pPr>
            <a:r>
              <a:rPr lang="en-US" sz="1600" dirty="0"/>
              <a:t>Take a few seconds to read some of the thoughts of the authors regarding focus… We want to teach diagnostically early in the unit – could even use a problem from the end of the unit to encompass this – the diagnosis tells me what I will dwell on most or help me determine areas of focus for the unit. Another consideration might be to pair students to optimize peer tutoring– which in turn allows the teacher to diagnose and determine areas of focus. We can converge the student learning later in the unit. Focus is required within the unit, across the units, and across grade levels… for instance, how do we focus on a conceptual understanding of fractions throughout a student’s education…</a:t>
            </a:r>
            <a:endParaRPr lang="en-US" dirty="0"/>
          </a:p>
        </p:txBody>
      </p:sp>
      <p:sp>
        <p:nvSpPr>
          <p:cNvPr id="4" name="Slide Number Placeholder 3"/>
          <p:cNvSpPr>
            <a:spLocks noGrp="1"/>
          </p:cNvSpPr>
          <p:nvPr>
            <p:ph type="sldNum" sz="quarter" idx="10"/>
          </p:nvPr>
        </p:nvSpPr>
        <p:spPr/>
        <p:txBody>
          <a:bodyPr/>
          <a:lstStyle/>
          <a:p>
            <a:pPr>
              <a:defRPr/>
            </a:pPr>
            <a:fld id="{69FEF7E7-D8FE-4245-858D-20DD728335A5}"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54288" y="693738"/>
            <a:ext cx="1901825" cy="1425575"/>
          </a:xfrm>
        </p:spPr>
      </p:sp>
      <p:sp>
        <p:nvSpPr>
          <p:cNvPr id="3" name="Notes Placeholder 2"/>
          <p:cNvSpPr>
            <a:spLocks noGrp="1"/>
          </p:cNvSpPr>
          <p:nvPr>
            <p:ph type="body" idx="1"/>
          </p:nvPr>
        </p:nvSpPr>
        <p:spPr>
          <a:xfrm>
            <a:off x="228601" y="2271168"/>
            <a:ext cx="6629399" cy="6272519"/>
          </a:xfrm>
        </p:spPr>
        <p:txBody>
          <a:bodyPr>
            <a:normAutofit/>
          </a:bodyPr>
          <a:lstStyle/>
          <a:p>
            <a:r>
              <a:rPr lang="en-US" sz="2000" dirty="0"/>
              <a:t>How does this focus develop fraction understanding through the grades?</a:t>
            </a:r>
          </a:p>
          <a:p>
            <a:pPr>
              <a:buFont typeface="Arial" pitchFamily="34" charset="0"/>
              <a:buChar char="•"/>
            </a:pPr>
            <a:r>
              <a:rPr lang="en-US" sz="2000" dirty="0"/>
              <a:t>Read first 3 bullets </a:t>
            </a:r>
          </a:p>
          <a:p>
            <a:pPr>
              <a:buFont typeface="Arial" pitchFamily="34" charset="0"/>
              <a:buChar char="•"/>
            </a:pPr>
            <a:r>
              <a:rPr lang="en-US" sz="2000" dirty="0"/>
              <a:t>4</a:t>
            </a:r>
            <a:r>
              <a:rPr lang="en-US" sz="2000" baseline="30000" dirty="0"/>
              <a:t>th</a:t>
            </a:r>
            <a:r>
              <a:rPr lang="en-US" sz="2000" dirty="0"/>
              <a:t> bullet - If you unitize fractions you can apply whole number concepts to fractions. </a:t>
            </a:r>
          </a:p>
          <a:p>
            <a:pPr lvl="1">
              <a:buFont typeface="Wingdings" pitchFamily="2" charset="2"/>
              <a:buChar char="Ø"/>
            </a:pPr>
            <a:r>
              <a:rPr lang="en-US" sz="2000" dirty="0"/>
              <a:t>This is the most reliable mathematical expertise students have. </a:t>
            </a:r>
          </a:p>
          <a:p>
            <a:pPr lvl="1">
              <a:buFont typeface="Wingdings" pitchFamily="2" charset="2"/>
              <a:buChar char="Ø"/>
            </a:pPr>
            <a:r>
              <a:rPr lang="en-US" sz="2000" dirty="0"/>
              <a:t>It makes sense, and provides a solid foundation. (Thanks, Phil Daro!)</a:t>
            </a:r>
          </a:p>
          <a:p>
            <a:pPr lvl="1">
              <a:buFont typeface="Wingdings" pitchFamily="2" charset="2"/>
              <a:buChar char="Ø"/>
            </a:pPr>
            <a:r>
              <a:rPr lang="en-US" sz="2000" dirty="0"/>
              <a:t>So critical for middle and high school work…so important to develop concretely</a:t>
            </a:r>
          </a:p>
        </p:txBody>
      </p:sp>
      <p:sp>
        <p:nvSpPr>
          <p:cNvPr id="4" name="Slide Number Placeholder 3"/>
          <p:cNvSpPr>
            <a:spLocks noGrp="1"/>
          </p:cNvSpPr>
          <p:nvPr>
            <p:ph type="sldNum" sz="quarter" idx="10"/>
          </p:nvPr>
        </p:nvSpPr>
        <p:spPr/>
        <p:txBody>
          <a:bodyPr/>
          <a:lstStyle/>
          <a:p>
            <a:pPr>
              <a:defRPr/>
            </a:pPr>
            <a:fld id="{69FEF7E7-D8FE-4245-858D-20DD728335A5}"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3303588" y="227013"/>
            <a:ext cx="403225" cy="301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xfrm>
            <a:off x="304801" y="605644"/>
            <a:ext cx="6476999" cy="79380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500" dirty="0"/>
              <a:t>In the spirit of focus, we have some support materials available to us from the authors of the CC, in collaboration with organizations like Achieve, Student Achievement Partners (founding members include David Coleman, Jason Zimba and Bill McCallum), and state assessment/curriculum teams.  </a:t>
            </a:r>
          </a:p>
          <a:p>
            <a:pPr>
              <a:buFont typeface="Arial" pitchFamily="34" charset="0"/>
              <a:buChar char="•"/>
            </a:pPr>
            <a:r>
              <a:rPr lang="en-US" sz="1500" dirty="0"/>
              <a:t>They have outlined the clusters at each grade level and are currently working on high school course cluster delineation. </a:t>
            </a:r>
          </a:p>
          <a:p>
            <a:pPr>
              <a:buFont typeface="Arial" pitchFamily="34" charset="0"/>
              <a:buChar char="•"/>
            </a:pPr>
            <a:r>
              <a:rPr lang="en-US" sz="1500" dirty="0"/>
              <a:t>Not all of the content in a given grade is emphasized </a:t>
            </a:r>
            <a:r>
              <a:rPr lang="en-US" sz="1500" i="1" dirty="0"/>
              <a:t>equally</a:t>
            </a:r>
            <a:r>
              <a:rPr lang="en-US" sz="1500" dirty="0"/>
              <a:t> in the standards. Some clusters require greater emphasis, or focus, than the others based on the depth of the ideas, the time that they take to master, and/or their importance to future mathematics or the demands of college and career readiness. </a:t>
            </a:r>
          </a:p>
          <a:p>
            <a:pPr>
              <a:buFont typeface="Arial" pitchFamily="34" charset="0"/>
              <a:buChar char="•"/>
            </a:pPr>
            <a:r>
              <a:rPr lang="en-US" sz="1500" dirty="0"/>
              <a:t>In addition, an intense focus on the most critical material at each grade allows depth in learning, which is carried out through the Standards for Mathematical Practice.</a:t>
            </a:r>
          </a:p>
          <a:p>
            <a:pPr>
              <a:buFont typeface="Arial" pitchFamily="34" charset="0"/>
              <a:buChar char="•"/>
            </a:pPr>
            <a:r>
              <a:rPr lang="en-US" sz="1500" dirty="0"/>
              <a:t>To say that some things have greater emphasis is not to say that anything in the standards can safely be neglected in instruction. </a:t>
            </a:r>
          </a:p>
          <a:p>
            <a:pPr lvl="1">
              <a:buFont typeface="Wingdings" pitchFamily="2" charset="2"/>
              <a:buChar char="Ø"/>
            </a:pPr>
            <a:r>
              <a:rPr lang="en-US" sz="1500" dirty="0"/>
              <a:t>This table identifies the Major Clusters, Additional Clusters, and Supporting Clusters for this grade.</a:t>
            </a:r>
          </a:p>
          <a:p>
            <a:pPr lvl="2">
              <a:buFont typeface="Wingdings" pitchFamily="2" charset="2"/>
              <a:buChar char="q"/>
            </a:pPr>
            <a:r>
              <a:rPr lang="en-US" sz="1500" dirty="0"/>
              <a:t>So, my first thought is are these three categories creating power standards?</a:t>
            </a:r>
          </a:p>
          <a:p>
            <a:pPr lvl="2">
              <a:buFont typeface="Wingdings" pitchFamily="2" charset="2"/>
              <a:buChar char="q"/>
            </a:pPr>
            <a:r>
              <a:rPr lang="en-US" sz="1500" dirty="0"/>
              <a:t>Major clusters are not to be confused with power standards which often create an exclusive curriculum in which other standards are often neglected, or not taught at all, and this can leave gaps in student skill and understanding creating negative consequences on learning progressions.</a:t>
            </a:r>
          </a:p>
          <a:p>
            <a:pPr lvl="2">
              <a:buFont typeface="Wingdings" pitchFamily="2" charset="2"/>
              <a:buChar char="q"/>
            </a:pPr>
            <a:r>
              <a:rPr lang="en-US" sz="1500" dirty="0"/>
              <a:t>Good way to think of it…major clusters are like the posts on a fence, posts are very important to that fence, but we still the rest of the fence for it to be considered a fence and to keep it standing.</a:t>
            </a:r>
          </a:p>
          <a:p>
            <a:pPr lvl="3">
              <a:buFont typeface="Wingdings" pitchFamily="2" charset="2"/>
              <a:buChar char="v"/>
            </a:pPr>
            <a:r>
              <a:rPr lang="en-US" sz="1500" dirty="0"/>
              <a:t>The additional and supporting clusters can not be ignored and they help connect the posts and keep the fence standing.  Without the additional and supporting clusters, we have no fence.</a:t>
            </a:r>
          </a:p>
        </p:txBody>
      </p:sp>
      <p:sp>
        <p:nvSpPr>
          <p:cNvPr id="4" name="Slide Number Placeholder 3"/>
          <p:cNvSpPr>
            <a:spLocks noGrp="1"/>
          </p:cNvSpPr>
          <p:nvPr>
            <p:ph type="sldNum" sz="quarter" idx="5"/>
          </p:nvPr>
        </p:nvSpPr>
        <p:spPr/>
        <p:txBody>
          <a:bodyPr/>
          <a:lstStyle/>
          <a:p>
            <a:pPr>
              <a:defRPr/>
            </a:pPr>
            <a:fld id="{BB95F075-D885-4DCD-8981-CBE8945D23FF}"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2703513" y="695325"/>
            <a:ext cx="1603375" cy="1203325"/>
          </a:xfrm>
          <a:noFill/>
          <a:ln>
            <a:solidFill>
              <a:srgbClr val="000000"/>
            </a:solidFill>
            <a:miter lim="800000"/>
            <a:headEnd/>
            <a:tailEnd/>
          </a:ln>
        </p:spPr>
      </p:sp>
      <p:sp>
        <p:nvSpPr>
          <p:cNvPr id="72707" name="Notes Placeholder 2"/>
          <p:cNvSpPr>
            <a:spLocks noGrp="1"/>
          </p:cNvSpPr>
          <p:nvPr>
            <p:ph type="body" idx="1"/>
          </p:nvPr>
        </p:nvSpPr>
        <p:spPr bwMode="auto">
          <a:xfrm>
            <a:off x="381000" y="1971498"/>
            <a:ext cx="6400800" cy="6572187"/>
          </a:xfrm>
          <a:noFill/>
        </p:spPr>
        <p:txBody>
          <a:bodyPr wrap="square" numCol="1" anchor="t" anchorCtr="0" compatLnSpc="1">
            <a:prstTxWarp prst="textNoShape">
              <a:avLst/>
            </a:prstTxWarp>
            <a:normAutofit/>
          </a:bodyPr>
          <a:lstStyle/>
          <a:p>
            <a:pPr eaLnBrk="1" hangingPunct="1">
              <a:spcBef>
                <a:spcPct val="0"/>
              </a:spcBef>
            </a:pPr>
            <a:r>
              <a:rPr lang="en-US" sz="2000" dirty="0"/>
              <a:t>So how is coherence different from focus – it’s like the linkage between and among mathematics concepts…</a:t>
            </a:r>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51BC13-DF0E-4968-B52F-C9F8336A2B31}" type="slidenum">
              <a:rPr lang="en-US" smtClean="0"/>
              <a:pPr fontAlgn="base">
                <a:spcBef>
                  <a:spcPct val="0"/>
                </a:spcBef>
                <a:spcAft>
                  <a:spcPct val="0"/>
                </a:spcAft>
                <a:defRPr/>
              </a:pPr>
              <a:t>19</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2554288" y="693738"/>
            <a:ext cx="1901825" cy="1425575"/>
          </a:xfrm>
          <a:noFill/>
          <a:ln>
            <a:solidFill>
              <a:srgbClr val="000000"/>
            </a:solidFill>
            <a:miter lim="800000"/>
            <a:headEnd/>
            <a:tailEnd/>
          </a:ln>
        </p:spPr>
      </p:sp>
      <p:sp>
        <p:nvSpPr>
          <p:cNvPr id="56323" name="Notes Placeholder 2"/>
          <p:cNvSpPr>
            <a:spLocks noGrp="1"/>
          </p:cNvSpPr>
          <p:nvPr>
            <p:ph type="body" idx="1"/>
          </p:nvPr>
        </p:nvSpPr>
        <p:spPr bwMode="auto">
          <a:xfrm>
            <a:off x="457201" y="2271168"/>
            <a:ext cx="6248399" cy="6272519"/>
          </a:xfrm>
          <a:noFill/>
        </p:spPr>
        <p:txBody>
          <a:bodyPr wrap="square" numCol="1" anchor="t" anchorCtr="0" compatLnSpc="1">
            <a:prstTxWarp prst="textNoShape">
              <a:avLst/>
            </a:prstTxWarp>
            <a:normAutofit/>
          </a:bodyPr>
          <a:lstStyle/>
          <a:p>
            <a:r>
              <a:rPr lang="en-US" sz="2000" dirty="0"/>
              <a:t>This is the beginning of a long list, and I’m certainly not going to read this to you, however, I want to point out at least one thing - Look at the first item. SWD made great gains in 2011. This is due to the depth and rigor required under GPS. Thank you for a job well done. </a:t>
            </a:r>
          </a:p>
        </p:txBody>
      </p:sp>
      <p:sp>
        <p:nvSpPr>
          <p:cNvPr id="4" name="Slide Number Placeholder 3"/>
          <p:cNvSpPr>
            <a:spLocks noGrp="1"/>
          </p:cNvSpPr>
          <p:nvPr>
            <p:ph type="sldNum" sz="quarter" idx="5"/>
          </p:nvPr>
        </p:nvSpPr>
        <p:spPr/>
        <p:txBody>
          <a:bodyPr/>
          <a:lstStyle/>
          <a:p>
            <a:pPr>
              <a:defRPr/>
            </a:pPr>
            <a:fld id="{44696126-48E9-40FE-B9B3-7A3864F2A468}"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009900" y="695325"/>
            <a:ext cx="990600" cy="742950"/>
          </a:xfrm>
          <a:noFill/>
          <a:ln>
            <a:solidFill>
              <a:srgbClr val="000000"/>
            </a:solidFill>
            <a:miter lim="800000"/>
            <a:headEnd/>
            <a:tailEnd/>
          </a:ln>
        </p:spPr>
      </p:sp>
      <p:sp>
        <p:nvSpPr>
          <p:cNvPr id="72707" name="Notes Placeholder 2"/>
          <p:cNvSpPr>
            <a:spLocks noGrp="1"/>
          </p:cNvSpPr>
          <p:nvPr>
            <p:ph type="body" idx="1"/>
          </p:nvPr>
        </p:nvSpPr>
        <p:spPr bwMode="auto">
          <a:xfrm>
            <a:off x="304800" y="1589817"/>
            <a:ext cx="6400800" cy="6953869"/>
          </a:xfrm>
          <a:noFill/>
        </p:spPr>
        <p:txBody>
          <a:bodyPr wrap="square" numCol="1" anchor="t" anchorCtr="0" compatLnSpc="1">
            <a:prstTxWarp prst="textNoShape">
              <a:avLst/>
            </a:prstTxWarp>
            <a:normAutofit/>
          </a:bodyPr>
          <a:lstStyle/>
          <a:p>
            <a:pPr marL="455459" lvl="2" defTabSz="910918" eaLnBrk="1" hangingPunct="1">
              <a:spcBef>
                <a:spcPct val="0"/>
              </a:spcBef>
              <a:defRPr/>
            </a:pPr>
            <a:r>
              <a:rPr lang="en-US" sz="2000" dirty="0"/>
              <a:t>The relationship among the standards is a critical aspect of the CCGPS. The design invites us to think across grades and to link major topics within each grade. We want to carefully connect the learning within and across grades so that students can build new understandings onto foundations built in previous years. That emphasis will allow us to begin to count on solid conceptual understanding of core content and build on it. </a:t>
            </a:r>
          </a:p>
          <a:p>
            <a:pPr marL="455459" lvl="2" defTabSz="910918" eaLnBrk="1" hangingPunct="1">
              <a:spcBef>
                <a:spcPct val="0"/>
              </a:spcBef>
              <a:defRPr/>
            </a:pPr>
            <a:r>
              <a:rPr lang="en-US" sz="2000" dirty="0"/>
              <a:t>Each standard is not a new event, but rather an extension of previous learning - and again, depth ensures retention and transfer</a:t>
            </a:r>
          </a:p>
          <a:p>
            <a:pPr eaLnBrk="1" hangingPunct="1">
              <a:spcBef>
                <a:spcPct val="0"/>
              </a:spcBef>
            </a:pPr>
            <a:endParaRPr lang="en-US" sz="2000" dirty="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51BC13-DF0E-4968-B52F-C9F8336A2B31}" type="slidenum">
              <a:rPr lang="en-US" smtClean="0"/>
              <a:pPr fontAlgn="base">
                <a:spcBef>
                  <a:spcPct val="0"/>
                </a:spcBef>
                <a:spcAft>
                  <a:spcPct val="0"/>
                </a:spcAft>
                <a:defRPr/>
              </a:pPr>
              <a:t>20</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5100" y="693738"/>
            <a:ext cx="1600200" cy="1200150"/>
          </a:xfrm>
        </p:spPr>
      </p:sp>
      <p:sp>
        <p:nvSpPr>
          <p:cNvPr id="3" name="Notes Placeholder 2"/>
          <p:cNvSpPr>
            <a:spLocks noGrp="1"/>
          </p:cNvSpPr>
          <p:nvPr>
            <p:ph type="body" idx="1"/>
          </p:nvPr>
        </p:nvSpPr>
        <p:spPr>
          <a:xfrm>
            <a:off x="457201" y="2195462"/>
            <a:ext cx="6324599" cy="6348225"/>
          </a:xfrm>
        </p:spPr>
        <p:txBody>
          <a:bodyPr>
            <a:normAutofit/>
          </a:bodyPr>
          <a:lstStyle/>
          <a:p>
            <a:r>
              <a:rPr lang="en-US" sz="2000" dirty="0"/>
              <a:t>Take a minute to read the statement from the National Mathematics Advisory Panel. The CC writers definitely responded to that thinking and we want to keep the teaching of fractions in the forefront as students progress through the grade levels - </a:t>
            </a:r>
          </a:p>
          <a:p>
            <a:pPr eaLnBrk="1" hangingPunct="1">
              <a:spcBef>
                <a:spcPct val="0"/>
              </a:spcBef>
            </a:pPr>
            <a:r>
              <a:rPr lang="en-US" dirty="0" smtClean="0"/>
              <a:t>The 8 Standards of Mathematical Practice are integral to the super-structure – they hold the clusters together – </a:t>
            </a:r>
          </a:p>
        </p:txBody>
      </p:sp>
      <p:sp>
        <p:nvSpPr>
          <p:cNvPr id="4" name="Slide Number Placeholder 3"/>
          <p:cNvSpPr>
            <a:spLocks noGrp="1"/>
          </p:cNvSpPr>
          <p:nvPr>
            <p:ph type="sldNum" sz="quarter" idx="10"/>
          </p:nvPr>
        </p:nvSpPr>
        <p:spPr/>
        <p:txBody>
          <a:bodyPr/>
          <a:lstStyle/>
          <a:p>
            <a:pPr>
              <a:defRPr/>
            </a:pPr>
            <a:fld id="{69FEF7E7-D8FE-4245-858D-20DD728335A5}"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3005138" y="693738"/>
            <a:ext cx="1000125" cy="749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xfrm>
            <a:off x="700088" y="1971498"/>
            <a:ext cx="5610225" cy="6572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They are the habits and attitudes of mathematical thinkers and define the way knowledge comes together and gets used – we want administrators to focus not </a:t>
            </a:r>
            <a:r>
              <a:rPr lang="en-US" dirty="0" smtClean="0"/>
              <a:t>only on </a:t>
            </a:r>
            <a:r>
              <a:rPr lang="en-US" dirty="0" smtClean="0"/>
              <a:t>content coverage but on these practices of students when they evaluate the effectiveness of our teaching as practices are central to our classroom cultures and to our delivery of unit lessons – this is how our students’ mathematical characters are developed and remember that research has revealed the impact of these standards in improving students’ mathematical problem solving skills – particularly 2, 3, 4. It is prudent to consider that SMP 3 assumes that students are talking to each other. </a:t>
            </a:r>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003E80-0799-4B45-B69D-60CD90EBCCD7}" type="slidenum">
              <a:rPr lang="en-US" smtClean="0"/>
              <a:pPr fontAlgn="base">
                <a:spcBef>
                  <a:spcPct val="0"/>
                </a:spcBef>
                <a:spcAft>
                  <a:spcPct val="0"/>
                </a:spcAft>
                <a:defRPr/>
              </a:pPr>
              <a:t>22</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3</a:t>
            </a:r>
            <a:r>
              <a:rPr lang="en-US" baseline="30000" dirty="0" smtClean="0"/>
              <a:t>rd</a:t>
            </a:r>
            <a:r>
              <a:rPr lang="en-US" dirty="0" smtClean="0"/>
              <a:t> grade, multiplication &amp; division and properties of operations are clearly linked to finding area of rectangles. </a:t>
            </a:r>
          </a:p>
        </p:txBody>
      </p:sp>
      <p:sp>
        <p:nvSpPr>
          <p:cNvPr id="4" name="Slide Number Placeholder 3"/>
          <p:cNvSpPr>
            <a:spLocks noGrp="1"/>
          </p:cNvSpPr>
          <p:nvPr>
            <p:ph type="sldNum" sz="quarter" idx="5"/>
          </p:nvPr>
        </p:nvSpPr>
        <p:spPr/>
        <p:txBody>
          <a:bodyPr/>
          <a:lstStyle/>
          <a:p>
            <a:pPr>
              <a:defRPr/>
            </a:pPr>
            <a:fld id="{FD4F9356-E16E-4311-9E66-4CD93805C341}"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2806700" y="693738"/>
            <a:ext cx="1397000" cy="1047750"/>
          </a:xfrm>
          <a:noFill/>
          <a:ln>
            <a:solidFill>
              <a:srgbClr val="000000"/>
            </a:solidFill>
            <a:miter lim="800000"/>
            <a:headEnd/>
            <a:tailEnd/>
          </a:ln>
        </p:spPr>
      </p:sp>
      <p:sp>
        <p:nvSpPr>
          <p:cNvPr id="81923" name="Notes Placeholder 2"/>
          <p:cNvSpPr>
            <a:spLocks noGrp="1"/>
          </p:cNvSpPr>
          <p:nvPr>
            <p:ph type="body" idx="1"/>
          </p:nvPr>
        </p:nvSpPr>
        <p:spPr bwMode="auto">
          <a:xfrm>
            <a:off x="228601" y="1892639"/>
            <a:ext cx="6537325" cy="6651047"/>
          </a:xfrm>
          <a:noFill/>
        </p:spPr>
        <p:txBody>
          <a:bodyPr wrap="square" numCol="1" anchor="t" anchorCtr="0" compatLnSpc="1">
            <a:prstTxWarp prst="textNoShape">
              <a:avLst/>
            </a:prstTxWarp>
            <a:normAutofit/>
          </a:bodyPr>
          <a:lstStyle/>
          <a:p>
            <a:pPr>
              <a:buFont typeface="Arial" pitchFamily="34" charset="0"/>
              <a:buChar char="•"/>
            </a:pPr>
            <a:r>
              <a:rPr lang="en-US" sz="2000" dirty="0"/>
              <a:t>This progression is from the work of Phil Daro…</a:t>
            </a:r>
          </a:p>
          <a:p>
            <a:pPr>
              <a:buFont typeface="Arial" pitchFamily="34" charset="0"/>
              <a:buChar char="•"/>
            </a:pPr>
            <a:r>
              <a:rPr lang="en-US" sz="2000" dirty="0"/>
              <a:t>Understanding the arithmetic of fractions draws upon 4 prior understandings </a:t>
            </a:r>
          </a:p>
          <a:p>
            <a:pPr lvl="1">
              <a:buFont typeface="Wingdings" pitchFamily="2" charset="2"/>
              <a:buChar char="Ø"/>
            </a:pPr>
            <a:r>
              <a:rPr lang="en-US" sz="2000" dirty="0"/>
              <a:t> equal partitioning, unitizing, number line, and operations </a:t>
            </a:r>
          </a:p>
          <a:p>
            <a:pPr lvl="1">
              <a:buFont typeface="Wingdings" pitchFamily="2" charset="2"/>
              <a:buChar char="Ø"/>
            </a:pPr>
            <a:r>
              <a:rPr lang="en-US" sz="2000" dirty="0"/>
              <a:t> connecting fractions to whole number arithmetic solidifies student understanding </a:t>
            </a:r>
          </a:p>
          <a:p>
            <a:pPr lvl="1">
              <a:buFont typeface="Wingdings" pitchFamily="2" charset="2"/>
              <a:buChar char="Ø"/>
            </a:pPr>
            <a:r>
              <a:rPr lang="en-US" sz="2000" dirty="0"/>
              <a:t>And understanding arithmetic of whole numbers and fractions contributes greatly to understanding of </a:t>
            </a:r>
            <a:r>
              <a:rPr lang="en-US" sz="2000" dirty="0" smtClean="0"/>
              <a:t>algebra</a:t>
            </a:r>
            <a:endParaRPr lang="en-US" sz="2000" dirty="0"/>
          </a:p>
        </p:txBody>
      </p:sp>
      <p:sp>
        <p:nvSpPr>
          <p:cNvPr id="4" name="Slide Number Placeholder 3"/>
          <p:cNvSpPr>
            <a:spLocks noGrp="1"/>
          </p:cNvSpPr>
          <p:nvPr>
            <p:ph type="sldNum" sz="quarter" idx="5"/>
          </p:nvPr>
        </p:nvSpPr>
        <p:spPr/>
        <p:txBody>
          <a:bodyPr/>
          <a:lstStyle/>
          <a:p>
            <a:pPr>
              <a:defRPr/>
            </a:pPr>
            <a:fld id="{44340536-AC3E-48AC-B304-1E70ED67EBE9}"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2703513" y="695325"/>
            <a:ext cx="1603375" cy="1203325"/>
          </a:xfrm>
          <a:noFill/>
          <a:ln>
            <a:solidFill>
              <a:srgbClr val="000000"/>
            </a:solidFill>
            <a:miter lim="800000"/>
            <a:headEnd/>
            <a:tailEnd/>
          </a:ln>
        </p:spPr>
      </p:sp>
      <p:sp>
        <p:nvSpPr>
          <p:cNvPr id="72707" name="Notes Placeholder 2"/>
          <p:cNvSpPr>
            <a:spLocks noGrp="1"/>
          </p:cNvSpPr>
          <p:nvPr>
            <p:ph type="body" idx="1"/>
          </p:nvPr>
        </p:nvSpPr>
        <p:spPr bwMode="auto">
          <a:xfrm>
            <a:off x="381000" y="1971498"/>
            <a:ext cx="6400800" cy="6572187"/>
          </a:xfrm>
          <a:noFill/>
        </p:spPr>
        <p:txBody>
          <a:bodyPr wrap="square" numCol="1" anchor="t" anchorCtr="0" compatLnSpc="1">
            <a:prstTxWarp prst="textNoShape">
              <a:avLst/>
            </a:prstTxWarp>
            <a:normAutofit/>
          </a:bodyPr>
          <a:lstStyle/>
          <a:p>
            <a:pPr eaLnBrk="1" hangingPunct="1">
              <a:spcBef>
                <a:spcPct val="0"/>
              </a:spcBef>
            </a:pPr>
            <a:r>
              <a:rPr lang="en-US" sz="2000" dirty="0"/>
              <a:t>Rigor is a word we bounced around a lot with GPS, but defining it is not easy…</a:t>
            </a:r>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51BC13-DF0E-4968-B52F-C9F8336A2B31}" type="slidenum">
              <a:rPr lang="en-US" smtClean="0"/>
              <a:pPr fontAlgn="base">
                <a:spcBef>
                  <a:spcPct val="0"/>
                </a:spcBef>
                <a:spcAft>
                  <a:spcPct val="0"/>
                </a:spcAft>
                <a:defRPr/>
              </a:pPr>
              <a:t>25</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2703513" y="695325"/>
            <a:ext cx="1603375" cy="1203325"/>
          </a:xfrm>
          <a:noFill/>
          <a:ln>
            <a:solidFill>
              <a:srgbClr val="000000"/>
            </a:solidFill>
            <a:miter lim="800000"/>
            <a:headEnd/>
            <a:tailEnd/>
          </a:ln>
        </p:spPr>
      </p:sp>
      <p:sp>
        <p:nvSpPr>
          <p:cNvPr id="72707" name="Notes Placeholder 2"/>
          <p:cNvSpPr>
            <a:spLocks noGrp="1"/>
          </p:cNvSpPr>
          <p:nvPr>
            <p:ph type="body" idx="1"/>
          </p:nvPr>
        </p:nvSpPr>
        <p:spPr bwMode="auto">
          <a:xfrm>
            <a:off x="228600" y="1971498"/>
            <a:ext cx="6553200" cy="6572187"/>
          </a:xfrm>
          <a:noFill/>
        </p:spPr>
        <p:txBody>
          <a:bodyPr wrap="square" numCol="1" anchor="t" anchorCtr="0" compatLnSpc="1">
            <a:prstTxWarp prst="textNoShape">
              <a:avLst/>
            </a:prstTxWarp>
          </a:bodyPr>
          <a:lstStyle/>
          <a:p>
            <a:pPr marL="0" lvl="1" defTabSz="910918" eaLnBrk="1" hangingPunct="1">
              <a:spcBef>
                <a:spcPct val="0"/>
              </a:spcBef>
              <a:defRPr/>
            </a:pPr>
            <a:endParaRPr lang="en-US" sz="2000" dirty="0"/>
          </a:p>
          <a:p>
            <a:pPr eaLnBrk="1" hangingPunct="1">
              <a:spcBef>
                <a:spcPct val="0"/>
              </a:spcBef>
            </a:pPr>
            <a:r>
              <a:rPr lang="en-US" sz="2000" dirty="0"/>
              <a:t>We attended to the facets of rigor in GPS – those being conceptual understanding, procedural skill and fluency, and applications – we connected those facets in a balanced approach, but CCGPS is asking us to take it to another level by pursuing each of the facets WITH EQUAL INTENSITY in time spent, activities designed, and resources utilized and remembering that all three deserve class time</a:t>
            </a:r>
          </a:p>
          <a:p>
            <a:pPr eaLnBrk="1" hangingPunct="1">
              <a:spcBef>
                <a:spcPct val="0"/>
              </a:spcBef>
            </a:pPr>
            <a:endParaRPr lang="en-US" dirty="0" smtClean="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51BC13-DF0E-4968-B52F-C9F8336A2B31}" type="slidenum">
              <a:rPr lang="en-US" smtClean="0"/>
              <a:pPr fontAlgn="base">
                <a:spcBef>
                  <a:spcPct val="0"/>
                </a:spcBef>
                <a:spcAft>
                  <a:spcPct val="0"/>
                </a:spcAft>
                <a:defRPr/>
              </a:pPr>
              <a:t>26</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8775" y="301625"/>
            <a:ext cx="1212850" cy="909638"/>
          </a:xfrm>
        </p:spPr>
      </p:sp>
      <p:sp>
        <p:nvSpPr>
          <p:cNvPr id="3" name="Notes Placeholder 2"/>
          <p:cNvSpPr>
            <a:spLocks noGrp="1"/>
          </p:cNvSpPr>
          <p:nvPr>
            <p:ph type="body" idx="1"/>
          </p:nvPr>
        </p:nvSpPr>
        <p:spPr>
          <a:xfrm>
            <a:off x="228601" y="1438406"/>
            <a:ext cx="6553199" cy="7105280"/>
          </a:xfrm>
        </p:spPr>
        <p:txBody>
          <a:bodyPr>
            <a:normAutofit/>
          </a:bodyPr>
          <a:lstStyle/>
          <a:p>
            <a:pPr eaLnBrk="1" hangingPunct="1">
              <a:spcBef>
                <a:spcPct val="0"/>
              </a:spcBef>
              <a:buFont typeface="Arial" pitchFamily="34" charset="0"/>
              <a:buNone/>
            </a:pPr>
            <a:r>
              <a:rPr lang="en-US" sz="2000" dirty="0"/>
              <a:t>These practices are central to our classroom cultures and to our delivery of unit lessons – this is how our students’ mathematical characters are developed and remember that research has revealed the impact of the mathematical practice standards in improving students’ mathematical problem solving skills.</a:t>
            </a:r>
          </a:p>
          <a:p>
            <a:pPr eaLnBrk="1" hangingPunct="1">
              <a:spcBef>
                <a:spcPct val="0"/>
              </a:spcBef>
              <a:buFont typeface="Arial" pitchFamily="34" charset="0"/>
              <a:buNone/>
            </a:pPr>
            <a:r>
              <a:rPr lang="en-US" sz="2000" dirty="0"/>
              <a:t>So what is the takeaway?  If you embraced GPS and the process standards you should be well prepared to implement CCGPS!</a:t>
            </a:r>
          </a:p>
          <a:p>
            <a:pPr eaLnBrk="1" hangingPunct="1">
              <a:spcBef>
                <a:spcPct val="0"/>
              </a:spcBef>
              <a:buFont typeface="Arial" pitchFamily="34" charset="0"/>
              <a:buNone/>
            </a:pPr>
            <a:r>
              <a:rPr lang="en-US" sz="2000" dirty="0"/>
              <a:t>On a related note, this bears repeating…Depth ensures retention and transfer</a:t>
            </a:r>
          </a:p>
        </p:txBody>
      </p:sp>
      <p:sp>
        <p:nvSpPr>
          <p:cNvPr id="4" name="Slide Number Placeholder 3"/>
          <p:cNvSpPr>
            <a:spLocks noGrp="1"/>
          </p:cNvSpPr>
          <p:nvPr>
            <p:ph type="sldNum" sz="quarter" idx="10"/>
          </p:nvPr>
        </p:nvSpPr>
        <p:spPr/>
        <p:txBody>
          <a:bodyPr/>
          <a:lstStyle/>
          <a:p>
            <a:pPr>
              <a:defRPr/>
            </a:pPr>
            <a:fld id="{69FEF7E7-D8FE-4245-858D-20DD728335A5}"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554">
              <a:defRPr/>
            </a:pPr>
            <a:r>
              <a:rPr lang="en-US" dirty="0" smtClean="0"/>
              <a:t>Dr. Daro suggests that ‘correct responses are essential…but they’re part of the process, not the product. The product is the mathematics the kids walk away with in their heads.’ </a:t>
            </a:r>
          </a:p>
          <a:p>
            <a:pPr defTabSz="909554">
              <a:defRPr/>
            </a:pPr>
            <a:r>
              <a:rPr lang="en-US" dirty="0" smtClean="0"/>
              <a:t>He also recommends that wrong answers be used to figure out why the instruction didn’t work, rather than being used singularly to diagnose and remediate – think of the canary in the </a:t>
            </a:r>
            <a:r>
              <a:rPr lang="en-US" dirty="0" smtClean="0"/>
              <a:t>mine </a:t>
            </a:r>
            <a:r>
              <a:rPr lang="en-US" dirty="0" smtClean="0"/>
              <a:t>shaft – the wrong answer could involve more cogent thinking than a right answer that is not necessarily robust or even due to lucky assumptions. </a:t>
            </a:r>
          </a:p>
          <a:p>
            <a:endParaRPr lang="en-US" dirty="0"/>
          </a:p>
        </p:txBody>
      </p:sp>
      <p:sp>
        <p:nvSpPr>
          <p:cNvPr id="4" name="Slide Number Placeholder 3"/>
          <p:cNvSpPr>
            <a:spLocks noGrp="1"/>
          </p:cNvSpPr>
          <p:nvPr>
            <p:ph type="sldNum" sz="quarter" idx="10"/>
          </p:nvPr>
        </p:nvSpPr>
        <p:spPr/>
        <p:txBody>
          <a:bodyPr/>
          <a:lstStyle/>
          <a:p>
            <a:pPr>
              <a:defRPr/>
            </a:pPr>
            <a:fld id="{69FEF7E7-D8FE-4245-858D-20DD728335A5}" type="slidenum">
              <a:rPr lang="en-US" smtClean="0"/>
              <a:pPr>
                <a:defRPr/>
              </a:pPr>
              <a:t>28</a:t>
            </a:fld>
            <a:endParaRPr lang="en-US" dirty="0"/>
          </a:p>
        </p:txBody>
      </p:sp>
    </p:spTree>
    <p:extLst>
      <p:ext uri="{BB962C8B-B14F-4D97-AF65-F5344CB8AC3E}">
        <p14:creationId xmlns:p14="http://schemas.microsoft.com/office/powerpoint/2010/main" val="655941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Fluency in whole number and fraction</a:t>
            </a:r>
            <a:r>
              <a:rPr lang="en-US" baseline="0" dirty="0" smtClean="0"/>
              <a:t> operations, in algebraic expressions and equations</a:t>
            </a:r>
            <a:endParaRPr lang="en-US" dirty="0" smtClean="0"/>
          </a:p>
        </p:txBody>
      </p:sp>
      <p:sp>
        <p:nvSpPr>
          <p:cNvPr id="4" name="Slide Number Placeholder 3"/>
          <p:cNvSpPr>
            <a:spLocks noGrp="1"/>
          </p:cNvSpPr>
          <p:nvPr>
            <p:ph type="sldNum" sz="quarter" idx="5"/>
          </p:nvPr>
        </p:nvSpPr>
        <p:spPr/>
        <p:txBody>
          <a:bodyPr/>
          <a:lstStyle/>
          <a:p>
            <a:pPr>
              <a:defRPr/>
            </a:pPr>
            <a:fld id="{96599235-FB99-4484-8F75-CFCD420F3307}"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3638" y="682625"/>
            <a:ext cx="2219325" cy="1663700"/>
          </a:xfrm>
        </p:spPr>
      </p:sp>
      <p:sp>
        <p:nvSpPr>
          <p:cNvPr id="3" name="Notes Placeholder 2"/>
          <p:cNvSpPr>
            <a:spLocks noGrp="1"/>
          </p:cNvSpPr>
          <p:nvPr>
            <p:ph type="body" idx="1"/>
          </p:nvPr>
        </p:nvSpPr>
        <p:spPr>
          <a:xfrm>
            <a:off x="701675" y="2498284"/>
            <a:ext cx="5607050" cy="6045403"/>
          </a:xfrm>
        </p:spPr>
        <p:txBody>
          <a:bodyPr>
            <a:normAutofit/>
          </a:bodyPr>
          <a:lstStyle/>
          <a:p>
            <a:r>
              <a:rPr lang="en-US" sz="2000" dirty="0"/>
              <a:t>…bullet number four…wow, that is impressive.</a:t>
            </a:r>
          </a:p>
        </p:txBody>
      </p:sp>
      <p:sp>
        <p:nvSpPr>
          <p:cNvPr id="4" name="Slide Number Placeholder 3"/>
          <p:cNvSpPr>
            <a:spLocks noGrp="1"/>
          </p:cNvSpPr>
          <p:nvPr>
            <p:ph type="sldNum" sz="quarter" idx="10"/>
          </p:nvPr>
        </p:nvSpPr>
        <p:spPr/>
        <p:txBody>
          <a:bodyPr/>
          <a:lstStyle/>
          <a:p>
            <a:pPr>
              <a:defRPr/>
            </a:pPr>
            <a:fld id="{69FEF7E7-D8FE-4245-858D-20DD728335A5}"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8788" y="301625"/>
            <a:ext cx="1012825" cy="758825"/>
          </a:xfrm>
        </p:spPr>
      </p:sp>
      <p:sp>
        <p:nvSpPr>
          <p:cNvPr id="3" name="Notes Placeholder 2"/>
          <p:cNvSpPr>
            <a:spLocks noGrp="1"/>
          </p:cNvSpPr>
          <p:nvPr>
            <p:ph type="body" idx="1"/>
          </p:nvPr>
        </p:nvSpPr>
        <p:spPr>
          <a:xfrm>
            <a:off x="381001" y="1286995"/>
            <a:ext cx="6248399" cy="7256691"/>
          </a:xfrm>
        </p:spPr>
        <p:txBody>
          <a:bodyPr>
            <a:normAutofit/>
          </a:bodyPr>
          <a:lstStyle/>
          <a:p>
            <a:pPr>
              <a:buFont typeface="Arial" pitchFamily="34" charset="0"/>
              <a:buChar char="•"/>
            </a:pPr>
            <a:r>
              <a:rPr lang="en-US" sz="2000" dirty="0"/>
              <a:t>Is this fluency when you look through the three lenses?  </a:t>
            </a:r>
          </a:p>
        </p:txBody>
      </p:sp>
      <p:sp>
        <p:nvSpPr>
          <p:cNvPr id="4" name="Slide Number Placeholder 3"/>
          <p:cNvSpPr>
            <a:spLocks noGrp="1"/>
          </p:cNvSpPr>
          <p:nvPr>
            <p:ph type="sldNum" sz="quarter" idx="10"/>
          </p:nvPr>
        </p:nvSpPr>
        <p:spPr/>
        <p:txBody>
          <a:bodyPr/>
          <a:lstStyle/>
          <a:p>
            <a:pPr>
              <a:defRPr/>
            </a:pPr>
            <a:fld id="{69FEF7E7-D8FE-4245-858D-20DD728335A5}"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D9B760EF-704F-44A5-9CA1-E63EBDEBE290}"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3051175" y="227013"/>
            <a:ext cx="908050" cy="681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xfrm>
            <a:off x="228601" y="1059878"/>
            <a:ext cx="6629399" cy="77976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a:buFont typeface="Arial" pitchFamily="34" charset="0"/>
              <a:buNone/>
            </a:pPr>
            <a:r>
              <a:rPr lang="en-US" sz="1600" dirty="0"/>
              <a:t>Bullet 1 - this means know and teach CCGPS and making a concerted effort to infuse formative assessment, including formative assessment lessons into your instructional delivery - Don’t go back and try to make what you used to do fit these new standards. </a:t>
            </a:r>
          </a:p>
          <a:p>
            <a:pPr>
              <a:buFont typeface="Arial" pitchFamily="34" charset="0"/>
              <a:buNone/>
            </a:pPr>
            <a:r>
              <a:rPr lang="en-US" sz="1600" dirty="0"/>
              <a:t>Bullet 2 -  Planning like Goldilocks- Strands are generally too big, standards are too small and fragmented, and units which address clusters of related standards are just the right size.  - It’s not about which standard you are teaching today, but rather, what standards are students mastering in this unit. </a:t>
            </a:r>
          </a:p>
          <a:p>
            <a:pPr>
              <a:buFont typeface="Arial" pitchFamily="34" charset="0"/>
              <a:buNone/>
            </a:pPr>
            <a:r>
              <a:rPr lang="en-US" sz="1600" dirty="0"/>
              <a:t>Bullet 3 - We have traditionally been focused on answer getting in the US. </a:t>
            </a:r>
          </a:p>
          <a:p>
            <a:pPr lvl="1">
              <a:buFont typeface="Wingdings" pitchFamily="2" charset="2"/>
              <a:buChar char="q"/>
            </a:pPr>
            <a:r>
              <a:rPr lang="en-US" sz="1600" dirty="0"/>
              <a:t>Unfortunately, a right answer is not necessarily a reliable indicator of mathematical understanding. </a:t>
            </a:r>
          </a:p>
          <a:p>
            <a:pPr lvl="1">
              <a:buFont typeface="Wingdings" pitchFamily="2" charset="2"/>
              <a:buChar char="q"/>
            </a:pPr>
            <a:r>
              <a:rPr lang="en-US" sz="1600" dirty="0"/>
              <a:t>Correct responses are essential, but as a part of the process, not the product. (Daro) </a:t>
            </a:r>
          </a:p>
          <a:p>
            <a:pPr lvl="1">
              <a:buFont typeface="Wingdings" pitchFamily="2" charset="2"/>
              <a:buChar char="q"/>
            </a:pPr>
            <a:r>
              <a:rPr lang="en-US" sz="1600" dirty="0"/>
              <a:t>A student can give a right answer, but have huge misunderstandings about mathematics. </a:t>
            </a:r>
          </a:p>
          <a:p>
            <a:pPr lvl="1">
              <a:buFont typeface="Wingdings" pitchFamily="2" charset="2"/>
              <a:buChar char="q"/>
            </a:pPr>
            <a:r>
              <a:rPr lang="en-US" sz="1600" dirty="0"/>
              <a:t>Wrong answers, and particularly, their accompanying explanations,  should serve as canaries in the mathematical mine. </a:t>
            </a:r>
          </a:p>
          <a:p>
            <a:pPr lvl="1">
              <a:buFont typeface="Wingdings" pitchFamily="2" charset="2"/>
              <a:buChar char="q"/>
            </a:pPr>
            <a:r>
              <a:rPr lang="en-US" sz="1600" dirty="0"/>
              <a:t>They indicate where misunderstandings lie, possibly held by many students.</a:t>
            </a:r>
          </a:p>
          <a:p>
            <a:pPr>
              <a:buFont typeface="Arial" pitchFamily="34" charset="0"/>
              <a:buNone/>
            </a:pPr>
            <a:r>
              <a:rPr lang="en-US" sz="1600" dirty="0"/>
              <a:t>Bullet 4 - Consistent use of terminology and understanding of that terminology across the grades, particularly where it impacts mathematical understanding, makes life easier for everyone. - Doing so ensures less to learn along the way, and nothing to undo as students progress through the standards. </a:t>
            </a:r>
          </a:p>
          <a:p>
            <a:pPr lvl="1">
              <a:buFont typeface="Wingdings" pitchFamily="2" charset="2"/>
              <a:buChar char="q"/>
            </a:pPr>
            <a:r>
              <a:rPr lang="en-US" sz="1600" dirty="0"/>
              <a:t>For example,  the definition of a trapezoid has been inconsistent. The inclusive definition assists in the development of a hierarchical understanding of properties of plane figures. (at least vs exactly)</a:t>
            </a:r>
          </a:p>
        </p:txBody>
      </p:sp>
      <p:sp>
        <p:nvSpPr>
          <p:cNvPr id="4" name="Slide Number Placeholder 3"/>
          <p:cNvSpPr>
            <a:spLocks noGrp="1"/>
          </p:cNvSpPr>
          <p:nvPr>
            <p:ph type="sldNum" sz="quarter" idx="5"/>
          </p:nvPr>
        </p:nvSpPr>
        <p:spPr/>
        <p:txBody>
          <a:bodyPr/>
          <a:lstStyle/>
          <a:p>
            <a:pPr>
              <a:defRPr/>
            </a:pPr>
            <a:fld id="{2AA5862B-2CBC-4E74-9803-03612EC40D73}"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3100388" y="301625"/>
            <a:ext cx="809625" cy="6064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xfrm>
            <a:off x="228601" y="1059879"/>
            <a:ext cx="6629399" cy="76462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10918">
              <a:defRPr/>
            </a:pPr>
            <a:r>
              <a:rPr lang="en-US" dirty="0"/>
              <a:t>5</a:t>
            </a:r>
            <a:r>
              <a:rPr lang="en-US" baseline="30000" dirty="0"/>
              <a:t>th</a:t>
            </a:r>
            <a:r>
              <a:rPr lang="en-US" dirty="0"/>
              <a:t> Bullet - </a:t>
            </a:r>
            <a:r>
              <a:rPr lang="en-US" sz="1600" dirty="0"/>
              <a:t>Mnemonics and tricks add additional curriculum. </a:t>
            </a:r>
          </a:p>
          <a:p>
            <a:pPr marL="455459" lvl="1" defTabSz="910918">
              <a:buFont typeface="Wingdings" pitchFamily="2" charset="2"/>
              <a:buChar char="q"/>
              <a:defRPr/>
            </a:pPr>
            <a:r>
              <a:rPr lang="en-US" sz="1600" dirty="0"/>
              <a:t>If we ask students to expand x^3/x^3 and then cancel, we shouldn’t be surprised if students find the answer to be 0 – in fact, 50% of test takers will - Why confuse our middle schoolers by suggesting a new process – why not stick with the properties of operations to solve these equations and not introduce cross-multiplication which becomes a meaningless algorithm for students - We use the same properties in 3</a:t>
            </a:r>
            <a:r>
              <a:rPr lang="en-US" sz="1600" baseline="30000" dirty="0"/>
              <a:t>rd</a:t>
            </a:r>
            <a:r>
              <a:rPr lang="en-US" sz="1600" dirty="0"/>
              <a:t> grade and in pre-calculus – just nine – learn to use them with deep understanding as they are very powerful to mathematical flexibility.</a:t>
            </a:r>
          </a:p>
          <a:p>
            <a:pPr>
              <a:buFont typeface="Arial" pitchFamily="34" charset="0"/>
              <a:buNone/>
            </a:pPr>
            <a:r>
              <a:rPr lang="en-US" sz="1600" dirty="0"/>
              <a:t>6</a:t>
            </a:r>
            <a:r>
              <a:rPr lang="en-US" sz="1600" baseline="30000" dirty="0"/>
              <a:t>th</a:t>
            </a:r>
            <a:r>
              <a:rPr lang="en-US" sz="1600" dirty="0"/>
              <a:t> Bullet - We teach FOIL for multiplication of binomials, then confuse students when this doesn’t transfer to multiplication of larger polynomials.</a:t>
            </a:r>
          </a:p>
          <a:p>
            <a:pPr>
              <a:buFont typeface="Arial" pitchFamily="34" charset="0"/>
              <a:buNone/>
            </a:pPr>
            <a:r>
              <a:rPr lang="en-US" sz="1600" dirty="0"/>
              <a:t>7</a:t>
            </a:r>
            <a:r>
              <a:rPr lang="en-US" sz="1600" baseline="30000" dirty="0"/>
              <a:t>th</a:t>
            </a:r>
            <a:r>
              <a:rPr lang="en-US" sz="1600" dirty="0"/>
              <a:t> Bullet - In 2</a:t>
            </a:r>
            <a:r>
              <a:rPr lang="en-US" sz="1600" baseline="30000" dirty="0"/>
              <a:t>nd</a:t>
            </a:r>
            <a:r>
              <a:rPr lang="en-US" sz="1600" dirty="0"/>
              <a:t> grade, line up numbers on the right to add/subt – but in 4</a:t>
            </a:r>
            <a:r>
              <a:rPr lang="en-US" sz="1600" baseline="30000" dirty="0"/>
              <a:t>th</a:t>
            </a:r>
            <a:r>
              <a:rPr lang="en-US" sz="1600" dirty="0"/>
              <a:t>, line up decimals to compare?  -True understanding of place value greatly exceeds these superficial ideas. </a:t>
            </a:r>
          </a:p>
          <a:p>
            <a:pPr>
              <a:buFont typeface="Arial" pitchFamily="34" charset="0"/>
              <a:buNone/>
            </a:pPr>
            <a:r>
              <a:rPr lang="en-US" sz="1600" dirty="0"/>
              <a:t>8</a:t>
            </a:r>
            <a:r>
              <a:rPr lang="en-US" sz="1600" baseline="30000" dirty="0"/>
              <a:t>th</a:t>
            </a:r>
            <a:r>
              <a:rPr lang="en-US" sz="1600" dirty="0"/>
              <a:t> Bullet - It is not always necessary to firmly establish the mathematics, prior to providing problem solving situation - making sense of the mathematics through problem situations is frequently neglected, when in fact the problem can actually assist students in learning the relevant mathematics - A problem can actually be an effective strategy to begin a unit – it enables us to diagnose what students are bringing to the unit, demonstrates the variety among students in what they are bringing, and enables us to productively sketch our plan.</a:t>
            </a:r>
          </a:p>
          <a:p>
            <a:pPr>
              <a:buFont typeface="Arial" pitchFamily="34" charset="0"/>
              <a:buChar char="•"/>
            </a:pP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2AA5862B-2CBC-4E74-9803-03612EC40D73}"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9FEF7E7-D8FE-4245-858D-20DD728335A5}" type="slidenum">
              <a:rPr lang="en-US" smtClean="0"/>
              <a:pPr>
                <a:defRPr/>
              </a:pPr>
              <a:t>34</a:t>
            </a:fld>
            <a:endParaRPr lang="en-US" dirty="0"/>
          </a:p>
        </p:txBody>
      </p:sp>
    </p:spTree>
    <p:extLst>
      <p:ext uri="{BB962C8B-B14F-4D97-AF65-F5344CB8AC3E}">
        <p14:creationId xmlns:p14="http://schemas.microsoft.com/office/powerpoint/2010/main" val="36237008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up communication – notices and announcements sent directly</a:t>
            </a:r>
            <a:r>
              <a:rPr lang="en-US" baseline="0" dirty="0" smtClean="0"/>
              <a:t> to teachers</a:t>
            </a:r>
            <a:endParaRPr lang="en-US" dirty="0"/>
          </a:p>
        </p:txBody>
      </p:sp>
      <p:sp>
        <p:nvSpPr>
          <p:cNvPr id="4" name="Slide Number Placeholder 3"/>
          <p:cNvSpPr>
            <a:spLocks noGrp="1"/>
          </p:cNvSpPr>
          <p:nvPr>
            <p:ph type="sldNum" sz="quarter" idx="10"/>
          </p:nvPr>
        </p:nvSpPr>
        <p:spPr/>
        <p:txBody>
          <a:bodyPr/>
          <a:lstStyle/>
          <a:p>
            <a:pPr>
              <a:defRPr/>
            </a:pPr>
            <a:fld id="{69FEF7E7-D8FE-4245-858D-20DD728335A5}" type="slidenum">
              <a:rPr lang="en-US" smtClean="0"/>
              <a:pPr>
                <a:defRPr/>
              </a:pPr>
              <a:t>35</a:t>
            </a:fld>
            <a:endParaRPr lang="en-US" dirty="0"/>
          </a:p>
        </p:txBody>
      </p:sp>
    </p:spTree>
    <p:extLst>
      <p:ext uri="{BB962C8B-B14F-4D97-AF65-F5344CB8AC3E}">
        <p14:creationId xmlns:p14="http://schemas.microsoft.com/office/powerpoint/2010/main" val="10044348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Fall 2011 webinars – Spring 2012 GPB Videocasts – Spring 2012 Unit 1 webinars – Calendars for 2012-2013 unit-by-unit webinars – Framework</a:t>
            </a:r>
            <a:r>
              <a:rPr lang="en-US" baseline="0" dirty="0" smtClean="0"/>
              <a:t> units – high needs schools/districts – email me if you are interested in joining the mathematics supervisor wiki</a:t>
            </a:r>
            <a:endParaRPr lang="en-US" dirty="0" smtClean="0"/>
          </a:p>
        </p:txBody>
      </p:sp>
      <p:sp>
        <p:nvSpPr>
          <p:cNvPr id="4" name="Slide Number Placeholder 3"/>
          <p:cNvSpPr>
            <a:spLocks noGrp="1"/>
          </p:cNvSpPr>
          <p:nvPr>
            <p:ph type="sldNum" sz="quarter" idx="5"/>
          </p:nvPr>
        </p:nvSpPr>
        <p:spPr/>
        <p:txBody>
          <a:bodyPr/>
          <a:lstStyle/>
          <a:p>
            <a:pPr>
              <a:defRPr/>
            </a:pPr>
            <a:fld id="{1D300BEF-5C81-4E80-B1F6-7F2EDD6EE007}"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9FEF7E7-D8FE-4245-858D-20DD728335A5}" type="slidenum">
              <a:rPr lang="en-US" smtClean="0"/>
              <a:pPr>
                <a:defRPr/>
              </a:pPr>
              <a:t>37</a:t>
            </a:fld>
            <a:endParaRPr lang="en-US" dirty="0"/>
          </a:p>
        </p:txBody>
      </p:sp>
    </p:spTree>
    <p:extLst>
      <p:ext uri="{BB962C8B-B14F-4D97-AF65-F5344CB8AC3E}">
        <p14:creationId xmlns:p14="http://schemas.microsoft.com/office/powerpoint/2010/main" val="36698600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2857500" y="693738"/>
            <a:ext cx="1295400" cy="971550"/>
          </a:xfrm>
          <a:noFill/>
          <a:ln>
            <a:solidFill>
              <a:srgbClr val="000000"/>
            </a:solidFill>
            <a:miter lim="800000"/>
            <a:headEnd/>
            <a:tailEnd/>
          </a:ln>
        </p:spPr>
      </p:sp>
      <p:sp>
        <p:nvSpPr>
          <p:cNvPr id="59395" name="Notes Placeholder 2"/>
          <p:cNvSpPr>
            <a:spLocks noGrp="1"/>
          </p:cNvSpPr>
          <p:nvPr>
            <p:ph type="body" idx="1"/>
          </p:nvPr>
        </p:nvSpPr>
        <p:spPr bwMode="auto">
          <a:xfrm>
            <a:off x="701675" y="1816933"/>
            <a:ext cx="5607050" cy="6726753"/>
          </a:xfrm>
          <a:noFill/>
        </p:spPr>
        <p:txBody>
          <a:bodyPr wrap="square" numCol="1" anchor="t" anchorCtr="0" compatLnSpc="1">
            <a:prstTxWarp prst="textNoShape">
              <a:avLst/>
            </a:prstTxWarp>
            <a:normAutofit/>
          </a:bodyPr>
          <a:lstStyle/>
          <a:p>
            <a:r>
              <a:rPr lang="en-US" sz="2000" dirty="0"/>
              <a:t>Go on today, continue to grow, and continue to stretch the minds of your colleagues and your students. Thank you for all you do, and for your obvious dedication to your practice.  </a:t>
            </a:r>
          </a:p>
        </p:txBody>
      </p:sp>
      <p:sp>
        <p:nvSpPr>
          <p:cNvPr id="4" name="Slide Number Placeholder 3"/>
          <p:cNvSpPr>
            <a:spLocks noGrp="1"/>
          </p:cNvSpPr>
          <p:nvPr>
            <p:ph type="sldNum" sz="quarter" idx="5"/>
          </p:nvPr>
        </p:nvSpPr>
        <p:spPr/>
        <p:txBody>
          <a:bodyPr/>
          <a:lstStyle/>
          <a:p>
            <a:pPr>
              <a:defRPr/>
            </a:pPr>
            <a:fld id="{D7F4AD42-6D6D-42E0-B919-25257DACCB11}"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9FEF7E7-D8FE-4245-858D-20DD728335A5}" type="slidenum">
              <a:rPr lang="en-US" smtClean="0"/>
              <a:pPr>
                <a:defRPr/>
              </a:pPr>
              <a:t>39</a:t>
            </a:fld>
            <a:endParaRPr lang="en-US" dirty="0"/>
          </a:p>
        </p:txBody>
      </p:sp>
    </p:spTree>
    <p:extLst>
      <p:ext uri="{BB962C8B-B14F-4D97-AF65-F5344CB8AC3E}">
        <p14:creationId xmlns:p14="http://schemas.microsoft.com/office/powerpoint/2010/main" val="3743256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38463" y="757238"/>
            <a:ext cx="1516062" cy="1136650"/>
          </a:xfrm>
        </p:spPr>
      </p:sp>
      <p:sp>
        <p:nvSpPr>
          <p:cNvPr id="3" name="Notes Placeholder 2"/>
          <p:cNvSpPr>
            <a:spLocks noGrp="1"/>
          </p:cNvSpPr>
          <p:nvPr>
            <p:ph type="body" idx="1"/>
          </p:nvPr>
        </p:nvSpPr>
        <p:spPr>
          <a:xfrm>
            <a:off x="701675" y="2044051"/>
            <a:ext cx="5607050" cy="6499636"/>
          </a:xfrm>
        </p:spPr>
        <p:txBody>
          <a:bodyPr>
            <a:normAutofit/>
          </a:bodyPr>
          <a:lstStyle/>
          <a:p>
            <a:r>
              <a:rPr lang="en-US" sz="2000" dirty="0"/>
              <a:t>Why is this an indicator of success for us? Let’s have a look at the next image. </a:t>
            </a:r>
          </a:p>
        </p:txBody>
      </p:sp>
      <p:sp>
        <p:nvSpPr>
          <p:cNvPr id="4" name="Slide Number Placeholder 3"/>
          <p:cNvSpPr>
            <a:spLocks noGrp="1"/>
          </p:cNvSpPr>
          <p:nvPr>
            <p:ph type="sldNum" sz="quarter" idx="10"/>
          </p:nvPr>
        </p:nvSpPr>
        <p:spPr/>
        <p:txBody>
          <a:bodyPr/>
          <a:lstStyle/>
          <a:p>
            <a:pPr>
              <a:defRPr/>
            </a:pPr>
            <a:fld id="{69FEF7E7-D8FE-4245-858D-20DD728335A5}"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9FEF7E7-D8FE-4245-858D-20DD728335A5}" type="slidenum">
              <a:rPr lang="en-US" smtClean="0"/>
              <a:pPr>
                <a:defRPr/>
              </a:pPr>
              <a:t>40</a:t>
            </a:fld>
            <a:endParaRPr lang="en-US" dirty="0"/>
          </a:p>
        </p:txBody>
      </p:sp>
    </p:spTree>
    <p:extLst>
      <p:ext uri="{BB962C8B-B14F-4D97-AF65-F5344CB8AC3E}">
        <p14:creationId xmlns:p14="http://schemas.microsoft.com/office/powerpoint/2010/main" val="17797648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9FEF7E7-D8FE-4245-858D-20DD728335A5}" type="slidenum">
              <a:rPr lang="en-US" smtClean="0"/>
              <a:pPr>
                <a:defRPr/>
              </a:pPr>
              <a:t>41</a:t>
            </a:fld>
            <a:endParaRPr lang="en-US" dirty="0"/>
          </a:p>
        </p:txBody>
      </p:sp>
    </p:spTree>
    <p:extLst>
      <p:ext uri="{BB962C8B-B14F-4D97-AF65-F5344CB8AC3E}">
        <p14:creationId xmlns:p14="http://schemas.microsoft.com/office/powerpoint/2010/main" val="132867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52688" y="693738"/>
            <a:ext cx="2105025" cy="1577975"/>
          </a:xfrm>
        </p:spPr>
      </p:sp>
      <p:sp>
        <p:nvSpPr>
          <p:cNvPr id="3" name="Notes Placeholder 2"/>
          <p:cNvSpPr>
            <a:spLocks noGrp="1"/>
          </p:cNvSpPr>
          <p:nvPr>
            <p:ph type="body" idx="1"/>
          </p:nvPr>
        </p:nvSpPr>
        <p:spPr>
          <a:xfrm>
            <a:off x="228601" y="2422579"/>
            <a:ext cx="6553199" cy="6121108"/>
          </a:xfrm>
        </p:spPr>
        <p:txBody>
          <a:bodyPr>
            <a:normAutofit/>
          </a:bodyPr>
          <a:lstStyle/>
          <a:p>
            <a:r>
              <a:rPr lang="en-US" sz="2000" dirty="0"/>
              <a:t>Note which recommendations have a strong level of evidence- </a:t>
            </a:r>
          </a:p>
          <a:p>
            <a:pPr>
              <a:buFont typeface="Arial" pitchFamily="34" charset="0"/>
              <a:buChar char="•"/>
            </a:pPr>
            <a:r>
              <a:rPr lang="en-US" sz="2000" dirty="0"/>
              <a:t>Reflecting on the problem solving process, and use of visual representations. </a:t>
            </a:r>
          </a:p>
          <a:p>
            <a:pPr>
              <a:buFont typeface="Arial" pitchFamily="34" charset="0"/>
              <a:buChar char="•"/>
            </a:pPr>
            <a:r>
              <a:rPr lang="en-US" sz="2000" dirty="0"/>
              <a:t>These are directly related to what we’ve done under GPS, particularly in the implementation of the process standards. </a:t>
            </a:r>
          </a:p>
        </p:txBody>
      </p:sp>
      <p:sp>
        <p:nvSpPr>
          <p:cNvPr id="4" name="Slide Number Placeholder 3"/>
          <p:cNvSpPr>
            <a:spLocks noGrp="1"/>
          </p:cNvSpPr>
          <p:nvPr>
            <p:ph type="sldNum" sz="quarter" idx="10"/>
          </p:nvPr>
        </p:nvSpPr>
        <p:spPr/>
        <p:txBody>
          <a:bodyPr/>
          <a:lstStyle/>
          <a:p>
            <a:pPr>
              <a:defRPr/>
            </a:pPr>
            <a:fld id="{69FEF7E7-D8FE-4245-858D-20DD728335A5}"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5900" y="693738"/>
            <a:ext cx="1498600" cy="1123950"/>
          </a:xfrm>
        </p:spPr>
      </p:sp>
      <p:sp>
        <p:nvSpPr>
          <p:cNvPr id="3" name="Notes Placeholder 2"/>
          <p:cNvSpPr>
            <a:spLocks noGrp="1"/>
          </p:cNvSpPr>
          <p:nvPr>
            <p:ph type="body" idx="1"/>
          </p:nvPr>
        </p:nvSpPr>
        <p:spPr>
          <a:xfrm>
            <a:off x="381001" y="1968346"/>
            <a:ext cx="6400799" cy="6575341"/>
          </a:xfrm>
        </p:spPr>
        <p:txBody>
          <a:bodyPr>
            <a:normAutofit/>
          </a:bodyPr>
          <a:lstStyle/>
          <a:p>
            <a:r>
              <a:rPr lang="en-US" sz="2000" dirty="0"/>
              <a:t>As you continue successful practice,  you may be asking yourself, “What are my next steps, what are the next steps to continue in a successful manner?”</a:t>
            </a:r>
          </a:p>
        </p:txBody>
      </p:sp>
      <p:sp>
        <p:nvSpPr>
          <p:cNvPr id="4" name="Slide Number Placeholder 3"/>
          <p:cNvSpPr>
            <a:spLocks noGrp="1"/>
          </p:cNvSpPr>
          <p:nvPr>
            <p:ph type="sldNum" sz="quarter" idx="10"/>
          </p:nvPr>
        </p:nvSpPr>
        <p:spPr/>
        <p:txBody>
          <a:bodyPr/>
          <a:lstStyle/>
          <a:p>
            <a:pPr>
              <a:defRPr/>
            </a:pPr>
            <a:fld id="{E9099AE8-0B9F-40B2-991B-5B0A2C22FE69}" type="slidenum">
              <a:rPr lang="en-US" smtClean="0"/>
              <a:pPr>
                <a:defRPr/>
              </a:pPr>
              <a:t>6</a:t>
            </a:fld>
            <a:endParaRPr lang="en-US" dirty="0"/>
          </a:p>
        </p:txBody>
      </p:sp>
    </p:spTree>
    <p:extLst>
      <p:ext uri="{BB962C8B-B14F-4D97-AF65-F5344CB8AC3E}">
        <p14:creationId xmlns:p14="http://schemas.microsoft.com/office/powerpoint/2010/main" val="2545216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9FEF7E7-D8FE-4245-858D-20DD728335A5}" type="slidenum">
              <a:rPr lang="en-US" smtClean="0"/>
              <a:pPr>
                <a:defRPr/>
              </a:pPr>
              <a:t>7</a:t>
            </a:fld>
            <a:endParaRPr lang="en-US" dirty="0"/>
          </a:p>
        </p:txBody>
      </p:sp>
    </p:spTree>
    <p:extLst>
      <p:ext uri="{BB962C8B-B14F-4D97-AF65-F5344CB8AC3E}">
        <p14:creationId xmlns:p14="http://schemas.microsoft.com/office/powerpoint/2010/main" val="1820385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Let’s start</a:t>
            </a:r>
            <a:r>
              <a:rPr lang="en-US" baseline="0" dirty="0" smtClean="0"/>
              <a:t> with the CCSS authors’ guiding principles - The authors </a:t>
            </a:r>
            <a:r>
              <a:rPr lang="en-US" dirty="0" smtClean="0"/>
              <a:t>recognized that the learning cannot be too general as it becomes fuzzy and incoherent or too specific as it becomes fragmented (lessons) and again incoherent. Authors realized early on that mathematics does not break down into lesson size pieces, but fortunately does into unit size pieces, so what we need to focus on is the collaborative planning of units which address the mathematics that students will walk away with – then we can break the unit into lessons all of which are directed by the cluster(s) of standards associated with the unit – so it’s not about ‘what standard are you teaching today, but rather what standards are the students mastering in this unit.’</a:t>
            </a:r>
          </a:p>
          <a:p>
            <a:endParaRPr lang="en-US" dirty="0" smtClean="0"/>
          </a:p>
        </p:txBody>
      </p:sp>
      <p:sp>
        <p:nvSpPr>
          <p:cNvPr id="4" name="Slide Number Placeholder 3"/>
          <p:cNvSpPr>
            <a:spLocks noGrp="1"/>
          </p:cNvSpPr>
          <p:nvPr>
            <p:ph type="sldNum" sz="quarter" idx="5"/>
          </p:nvPr>
        </p:nvSpPr>
        <p:spPr/>
        <p:txBody>
          <a:bodyPr/>
          <a:lstStyle/>
          <a:p>
            <a:pPr>
              <a:defRPr/>
            </a:pPr>
            <a:fld id="{B383FFDF-E3A2-42D2-A2EF-2B9CF3133EBF}"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CCGPS: cut important, but not coherently essential, content – major changes for us includes much less attention to data in K-5, allowing for more attention to be given to numbers and operations and algebraic thinking, authors admit that MS and HS are still a little content heavy – MS emphasizes expressions and equations &amp; the number system, HS algebra – other major changes in HS: modeling category; shift in geometry from Euclidean to transformational – which keeps algebra alive, is the geometry actually used, and is more closely and transparently related to alg and functions; </a:t>
            </a:r>
          </a:p>
        </p:txBody>
      </p:sp>
      <p:sp>
        <p:nvSpPr>
          <p:cNvPr id="4" name="Slide Number Placeholder 3"/>
          <p:cNvSpPr>
            <a:spLocks noGrp="1"/>
          </p:cNvSpPr>
          <p:nvPr>
            <p:ph type="sldNum" sz="quarter" idx="5"/>
          </p:nvPr>
        </p:nvSpPr>
        <p:spPr/>
        <p:txBody>
          <a:bodyPr/>
          <a:lstStyle/>
          <a:p>
            <a:pPr>
              <a:defRPr/>
            </a:pPr>
            <a:fld id="{F4086F67-8FD4-4E1F-950F-0CE9E3EEFC05}"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C9203A3-26CB-4F35-9849-5EB6B81E6626}" type="datetime1">
              <a:rPr lang="en-US"/>
              <a:pPr>
                <a:defRPr/>
              </a:pPr>
              <a:t>7/18/2012</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DE5CB011-E3B5-4142-BCEF-50DD163799C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E1DC29-E849-4D0A-A0A5-F7725E6DBB99}" type="datetime1">
              <a:rPr lang="en-US"/>
              <a:pPr>
                <a:defRPr/>
              </a:pPr>
              <a:t>7/18/2012</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88415C46-3192-4649-BAB2-D3D84B4EDEE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D586AA-3CD1-438E-BE5F-5CE9996349F4}" type="datetime1">
              <a:rPr lang="en-US"/>
              <a:pPr>
                <a:defRPr/>
              </a:pPr>
              <a:t>7/18/2012</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80F7DDD7-AAC6-48DA-819B-8D34030368A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46AAAA-10F4-4090-A70F-0EB2027A671C}" type="datetime1">
              <a:rPr lang="en-US"/>
              <a:pPr>
                <a:defRPr/>
              </a:pPr>
              <a:t>7/18/2012</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E11FE5F1-B989-4101-94CE-92A09BE68C8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9EFEC92-6103-4399-8584-D39A95AA8DCA}" type="datetime1">
              <a:rPr lang="en-US"/>
              <a:pPr>
                <a:defRPr/>
              </a:pPr>
              <a:t>7/18/2012</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3E1141B3-326B-4F39-99C2-D823EF30E74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0309D2E-34C9-48C3-B403-32849917A2F7}" type="datetime1">
              <a:rPr lang="en-US"/>
              <a:pPr>
                <a:defRPr/>
              </a:pPr>
              <a:t>7/18/2012</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CD52D1F2-4EB4-4B72-92C4-98B5E9C1BBB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42882AD-06B7-49D8-B696-5548B8091C8C}" type="datetime1">
              <a:rPr lang="en-US"/>
              <a:pPr>
                <a:defRPr/>
              </a:pPr>
              <a:t>7/18/2012</a:t>
            </a:fld>
            <a:endParaRPr lang="en-US" dirty="0"/>
          </a:p>
        </p:txBody>
      </p:sp>
      <p:sp>
        <p:nvSpPr>
          <p:cNvPr id="8" name="Slide Number Placeholder 5"/>
          <p:cNvSpPr>
            <a:spLocks noGrp="1"/>
          </p:cNvSpPr>
          <p:nvPr>
            <p:ph type="sldNum" sz="quarter" idx="11"/>
          </p:nvPr>
        </p:nvSpPr>
        <p:spPr/>
        <p:txBody>
          <a:bodyPr/>
          <a:lstStyle>
            <a:lvl1pPr>
              <a:defRPr/>
            </a:lvl1pPr>
          </a:lstStyle>
          <a:p>
            <a:pPr>
              <a:defRPr/>
            </a:pPr>
            <a:fld id="{C218EB34-956E-4010-9F1E-0F7A2B488F3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D9741A5-B455-4D59-B17A-D9B88EF3F421}" type="datetime1">
              <a:rPr lang="en-US"/>
              <a:pPr>
                <a:defRPr/>
              </a:pPr>
              <a:t>7/18/2012</a:t>
            </a:fld>
            <a:endParaRPr lang="en-US" dirty="0"/>
          </a:p>
        </p:txBody>
      </p:sp>
      <p:sp>
        <p:nvSpPr>
          <p:cNvPr id="4" name="Slide Number Placeholder 5"/>
          <p:cNvSpPr>
            <a:spLocks noGrp="1"/>
          </p:cNvSpPr>
          <p:nvPr>
            <p:ph type="sldNum" sz="quarter" idx="11"/>
          </p:nvPr>
        </p:nvSpPr>
        <p:spPr/>
        <p:txBody>
          <a:bodyPr/>
          <a:lstStyle>
            <a:lvl1pPr>
              <a:defRPr/>
            </a:lvl1pPr>
          </a:lstStyle>
          <a:p>
            <a:pPr>
              <a:defRPr/>
            </a:pPr>
            <a:fld id="{5012E4C5-9ABF-4A85-83FB-24B1C42F63D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C32B14-8DBB-4850-A152-FE1BB9FEC440}" type="datetime1">
              <a:rPr lang="en-US"/>
              <a:pPr>
                <a:defRPr/>
              </a:pPr>
              <a:t>7/18/2012</a:t>
            </a:fld>
            <a:endParaRPr lang="en-US" dirty="0"/>
          </a:p>
        </p:txBody>
      </p:sp>
      <p:sp>
        <p:nvSpPr>
          <p:cNvPr id="3" name="Slide Number Placeholder 5"/>
          <p:cNvSpPr>
            <a:spLocks noGrp="1"/>
          </p:cNvSpPr>
          <p:nvPr>
            <p:ph type="sldNum" sz="quarter" idx="11"/>
          </p:nvPr>
        </p:nvSpPr>
        <p:spPr/>
        <p:txBody>
          <a:bodyPr/>
          <a:lstStyle>
            <a:lvl1pPr>
              <a:defRPr/>
            </a:lvl1pPr>
          </a:lstStyle>
          <a:p>
            <a:pPr>
              <a:defRPr/>
            </a:pPr>
            <a:fld id="{5CB1A997-F629-4092-AC82-3DF201922DE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57AA9C-82BF-4DD5-AEF4-0979AF42018D}" type="datetime1">
              <a:rPr lang="en-US"/>
              <a:pPr>
                <a:defRPr/>
              </a:pPr>
              <a:t>7/18/2012</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2D50EC4B-2477-48B3-A097-FC61CB84C8E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1E1DF2-2365-4A08-B4CB-D5ADCED21578}" type="datetime1">
              <a:rPr lang="en-US"/>
              <a:pPr>
                <a:defRPr/>
              </a:pPr>
              <a:t>7/18/2012</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BDEC18C9-A562-438B-AF70-89B99BBCFB3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GaDOE_PPT_bg_charcoal.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934200" y="6356350"/>
            <a:ext cx="1066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D1A94756-015C-415C-AC36-283083801686}" type="datetime1">
              <a:rPr lang="en-US"/>
              <a:pPr>
                <a:defRPr/>
              </a:pPr>
              <a:t>7/18/2012</a:t>
            </a:fld>
            <a:endParaRPr lang="en-US" dirty="0"/>
          </a:p>
        </p:txBody>
      </p:sp>
      <p:sp>
        <p:nvSpPr>
          <p:cNvPr id="6" name="Slide Number Placeholder 5"/>
          <p:cNvSpPr>
            <a:spLocks noGrp="1"/>
          </p:cNvSpPr>
          <p:nvPr>
            <p:ph type="sldNum" sz="quarter" idx="4"/>
          </p:nvPr>
        </p:nvSpPr>
        <p:spPr>
          <a:xfrm>
            <a:off x="8077200" y="6356350"/>
            <a:ext cx="609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C387C6B9-7A00-4419-8342-04744AF0F9A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kline@doe.k12.ga.u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hyperlink" Target="http://www.achievethecore.org/" TargetMode="Externa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mailto:join-mathematics-resa@list.doe.k12.ga.us" TargetMode="External"/><Relationship Id="rId3" Type="http://schemas.openxmlformats.org/officeDocument/2006/relationships/hyperlink" Target="mailto:join-mathematics-k-5@list.doe.k12.ga.us" TargetMode="External"/><Relationship Id="rId7" Type="http://schemas.openxmlformats.org/officeDocument/2006/relationships/hyperlink" Target="mailto:join-mathematics-administrators@list.doe.k12.ga.u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mailto:join-mathematics-districtsupport@list.doe.k12.ga.us" TargetMode="External"/><Relationship Id="rId5" Type="http://schemas.openxmlformats.org/officeDocument/2006/relationships/hyperlink" Target="mailto:join-mathematics-9-12@list.doe.k12.ga.us" TargetMode="External"/><Relationship Id="rId4" Type="http://schemas.openxmlformats.org/officeDocument/2006/relationships/hyperlink" Target="mailto:join-mathematics-6-8@list.doe.k12.ga.us" TargetMode="External"/><Relationship Id="rId9"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4.jpeg"/><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229600" cy="4525963"/>
          </a:xfrm>
        </p:spPr>
        <p:txBody>
          <a:bodyPr/>
          <a:lstStyle/>
          <a:p>
            <a:pPr algn="ctr">
              <a:buFont typeface="Arial" charset="0"/>
              <a:buNone/>
              <a:defRPr/>
            </a:pPr>
            <a:r>
              <a:rPr lang="en-US" sz="3600" b="1" dirty="0" smtClean="0">
                <a:solidFill>
                  <a:schemeClr val="accent3">
                    <a:lumMod val="50000"/>
                  </a:schemeClr>
                </a:solidFill>
                <a:effectLst>
                  <a:outerShdw blurRad="38100" dist="38100" dir="2700000" algn="tl">
                    <a:srgbClr val="000000">
                      <a:alpha val="43137"/>
                    </a:srgbClr>
                  </a:outerShdw>
                </a:effectLst>
                <a:latin typeface="Arial Narrow" pitchFamily="34" charset="0"/>
              </a:rPr>
              <a:t>A Review of Georgia’s Mathematics Program</a:t>
            </a:r>
          </a:p>
          <a:p>
            <a:pPr algn="ctr">
              <a:buFont typeface="Arial" charset="0"/>
              <a:buNone/>
              <a:defRPr/>
            </a:pPr>
            <a:r>
              <a:rPr lang="en-US" dirty="0" smtClean="0">
                <a:latin typeface="Arial Narrow" pitchFamily="34" charset="0"/>
              </a:rPr>
              <a:t>2012 GAEL Summer Conference</a:t>
            </a:r>
          </a:p>
          <a:p>
            <a:pPr algn="ctr">
              <a:buFont typeface="Arial" charset="0"/>
              <a:buNone/>
              <a:defRPr/>
            </a:pPr>
            <a:r>
              <a:rPr lang="en-US" sz="2800" dirty="0" smtClean="0">
                <a:latin typeface="Arial Narrow" pitchFamily="34" charset="0"/>
              </a:rPr>
              <a:t>July 9, 2012</a:t>
            </a:r>
          </a:p>
          <a:p>
            <a:pPr algn="ctr">
              <a:buFont typeface="Arial" charset="0"/>
              <a:buNone/>
              <a:defRPr/>
            </a:pPr>
            <a:endParaRPr lang="en-US" sz="3600" dirty="0" smtClean="0">
              <a:latin typeface="Arial Narrow" pitchFamily="34" charset="0"/>
            </a:endParaRPr>
          </a:p>
          <a:p>
            <a:pPr algn="ctr">
              <a:buFont typeface="Arial" charset="0"/>
              <a:buNone/>
              <a:defRPr/>
            </a:pPr>
            <a:r>
              <a:rPr lang="en-US" sz="2400" dirty="0" smtClean="0">
                <a:latin typeface="Arial Narrow" pitchFamily="34" charset="0"/>
              </a:rPr>
              <a:t>Sandi Woodall</a:t>
            </a:r>
          </a:p>
          <a:p>
            <a:pPr algn="ctr">
              <a:buFont typeface="Arial" charset="0"/>
              <a:buNone/>
              <a:defRPr/>
            </a:pPr>
            <a:r>
              <a:rPr lang="en-US" sz="2400" dirty="0" smtClean="0">
                <a:latin typeface="Arial Narrow" pitchFamily="34" charset="0"/>
              </a:rPr>
              <a:t>State Mathematics Program Coordinator</a:t>
            </a:r>
          </a:p>
          <a:p>
            <a:pPr algn="ctr">
              <a:buFont typeface="Arial" charset="0"/>
              <a:buNone/>
              <a:defRPr/>
            </a:pPr>
            <a:r>
              <a:rPr lang="en-US" sz="2400" dirty="0" smtClean="0">
                <a:latin typeface="Arial Narrow" pitchFamily="34" charset="0"/>
                <a:hlinkClick r:id="rId3"/>
              </a:rPr>
              <a:t>swoodall@doe.k12.ga.us</a:t>
            </a:r>
            <a:r>
              <a:rPr lang="en-US" sz="2400" dirty="0" smtClean="0">
                <a:latin typeface="Arial Narrow" pitchFamily="34" charset="0"/>
              </a:rPr>
              <a:t> </a:t>
            </a:r>
          </a:p>
          <a:p>
            <a:pPr>
              <a:buFont typeface="Arial" charset="0"/>
              <a:buChar char="•"/>
              <a:defRPr/>
            </a:pPr>
            <a:endParaRPr lang="en-US" dirty="0"/>
          </a:p>
        </p:txBody>
      </p:sp>
      <p:sp>
        <p:nvSpPr>
          <p:cNvPr id="4" name="Date Placeholder 3"/>
          <p:cNvSpPr>
            <a:spLocks noGrp="1"/>
          </p:cNvSpPr>
          <p:nvPr>
            <p:ph type="dt" sz="quarter" idx="10"/>
          </p:nvPr>
        </p:nvSpPr>
        <p:spPr/>
        <p:txBody>
          <a:bodyPr/>
          <a:lstStyle/>
          <a:p>
            <a:pPr>
              <a:defRPr/>
            </a:pPr>
            <a:fld id="{ADD88DA1-3F1F-4571-B285-2A0060315351}" type="datetime1">
              <a:rPr lang="en-US" smtClean="0"/>
              <a:pPr>
                <a:defRPr/>
              </a:pPr>
              <a:t>7/18/2012</a:t>
            </a:fld>
            <a:endParaRPr lang="en-US" dirty="0"/>
          </a:p>
        </p:txBody>
      </p:sp>
      <p:sp>
        <p:nvSpPr>
          <p:cNvPr id="5" name="Slide Number Placeholder 4"/>
          <p:cNvSpPr>
            <a:spLocks noGrp="1"/>
          </p:cNvSpPr>
          <p:nvPr>
            <p:ph type="sldNum" sz="quarter" idx="11"/>
          </p:nvPr>
        </p:nvSpPr>
        <p:spPr/>
        <p:txBody>
          <a:bodyPr/>
          <a:lstStyle/>
          <a:p>
            <a:pPr>
              <a:defRPr/>
            </a:pPr>
            <a:fld id="{3B50105B-F102-4FC9-9B0E-F68CCAD22E48}"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981200"/>
            <a:ext cx="7010400" cy="1143000"/>
          </a:xfrm>
        </p:spPr>
        <p:txBody>
          <a:bodyPr/>
          <a:lstStyle/>
          <a:p>
            <a:pPr>
              <a:defRPr/>
            </a:pPr>
            <a:r>
              <a:rPr lang="en-US" b="0" dirty="0" smtClean="0">
                <a:solidFill>
                  <a:srgbClr val="C00000"/>
                </a:solidFill>
                <a:effectLst>
                  <a:outerShdw blurRad="38100" dist="38100" dir="2700000" algn="tl">
                    <a:srgbClr val="000000">
                      <a:alpha val="43137"/>
                    </a:srgbClr>
                  </a:outerShdw>
                </a:effectLst>
                <a:latin typeface="Arial Narrow" pitchFamily="34" charset="0"/>
              </a:rPr>
              <a:t/>
            </a:r>
            <a:br>
              <a:rPr lang="en-US" b="0" dirty="0" smtClean="0">
                <a:solidFill>
                  <a:srgbClr val="C00000"/>
                </a:solidFill>
                <a:effectLst>
                  <a:outerShdw blurRad="38100" dist="38100" dir="2700000" algn="tl">
                    <a:srgbClr val="000000">
                      <a:alpha val="43137"/>
                    </a:srgbClr>
                  </a:outerShdw>
                </a:effectLst>
                <a:latin typeface="Arial Narrow" pitchFamily="34" charset="0"/>
              </a:rPr>
            </a:br>
            <a:r>
              <a:rPr lang="en-US" b="0" dirty="0" smtClean="0">
                <a:solidFill>
                  <a:srgbClr val="C00000"/>
                </a:solidFill>
                <a:effectLst>
                  <a:outerShdw blurRad="38100" dist="38100" dir="2700000" algn="tl">
                    <a:srgbClr val="000000">
                      <a:alpha val="43137"/>
                    </a:srgbClr>
                  </a:outerShdw>
                </a:effectLst>
                <a:latin typeface="Arial Narrow" pitchFamily="34" charset="0"/>
              </a:rPr>
              <a:t>So…</a:t>
            </a:r>
            <a:r>
              <a:rPr lang="en-US" b="0" dirty="0" smtClean="0">
                <a:effectLst>
                  <a:outerShdw blurRad="38100" dist="38100" dir="2700000" algn="tl">
                    <a:srgbClr val="000000">
                      <a:alpha val="43137"/>
                    </a:srgbClr>
                  </a:outerShdw>
                </a:effectLst>
                <a:latin typeface="Arial Narrow" pitchFamily="34" charset="0"/>
              </a:rPr>
              <a:t>we are all committed to moving forward to embrace the CCGPS implementation, but we must first have a concise understanding of the vital instructional shifts as we move from GPS to CCGPS</a:t>
            </a:r>
            <a:endParaRPr lang="en-US" b="0" dirty="0">
              <a:effectLst>
                <a:outerShdw blurRad="38100" dist="38100" dir="2700000" algn="tl">
                  <a:srgbClr val="000000">
                    <a:alpha val="43137"/>
                  </a:srgbClr>
                </a:outerShdw>
              </a:effectLst>
              <a:latin typeface="Arial Narrow" pitchFamily="34" charset="0"/>
            </a:endParaRPr>
          </a:p>
        </p:txBody>
      </p:sp>
      <p:sp>
        <p:nvSpPr>
          <p:cNvPr id="3" name="Date Placeholder 2"/>
          <p:cNvSpPr>
            <a:spLocks noGrp="1"/>
          </p:cNvSpPr>
          <p:nvPr>
            <p:ph type="dt" sz="quarter" idx="10"/>
          </p:nvPr>
        </p:nvSpPr>
        <p:spPr/>
        <p:txBody>
          <a:bodyPr/>
          <a:lstStyle/>
          <a:p>
            <a:pPr>
              <a:defRPr/>
            </a:pPr>
            <a:fld id="{CCFBCCB9-D7E6-4065-9B36-8336FC7033DB}" type="datetime1">
              <a:rPr lang="en-US" smtClean="0"/>
              <a:pPr>
                <a:defRPr/>
              </a:pPr>
              <a:t>7/18/2012</a:t>
            </a:fld>
            <a:endParaRPr lang="en-US" dirty="0"/>
          </a:p>
        </p:txBody>
      </p:sp>
      <p:sp>
        <p:nvSpPr>
          <p:cNvPr id="4" name="Slide Number Placeholder 3"/>
          <p:cNvSpPr>
            <a:spLocks noGrp="1"/>
          </p:cNvSpPr>
          <p:nvPr>
            <p:ph type="sldNum" sz="quarter" idx="11"/>
          </p:nvPr>
        </p:nvSpPr>
        <p:spPr/>
        <p:txBody>
          <a:bodyPr/>
          <a:lstStyle/>
          <a:p>
            <a:pPr>
              <a:defRPr/>
            </a:pPr>
            <a:fld id="{0D1F9ECA-67FC-4B07-BF6B-FA7A48CE3DB5}" type="slidenum">
              <a:rPr lang="en-US" smtClean="0"/>
              <a:pPr>
                <a:defRPr/>
              </a:pPr>
              <a:t>10</a:t>
            </a:fld>
            <a:endParaRPr lang="en-US" dirty="0"/>
          </a:p>
        </p:txBody>
      </p:sp>
      <p:pic>
        <p:nvPicPr>
          <p:cNvPr id="5" name="Picture 2" descr="C:\Users\Janet Wyche\AppData\Local\Temp\notesCB2CD5\CCGPS_LogoAPPLE2.jpg"/>
          <p:cNvPicPr>
            <a:picLocks noChangeAspect="1" noChangeArrowheads="1"/>
          </p:cNvPicPr>
          <p:nvPr/>
        </p:nvPicPr>
        <p:blipFill>
          <a:blip r:embed="rId3" cstate="print"/>
          <a:srcRect/>
          <a:stretch>
            <a:fillRect/>
          </a:stretch>
        </p:blipFill>
        <p:spPr bwMode="auto">
          <a:xfrm>
            <a:off x="7086600" y="4800600"/>
            <a:ext cx="1066800" cy="898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9641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3"/>
          <p:cNvSpPr>
            <a:spLocks noGrp="1" noChangeArrowheads="1"/>
          </p:cNvSpPr>
          <p:nvPr>
            <p:ph idx="1"/>
          </p:nvPr>
        </p:nvSpPr>
        <p:spPr>
          <a:xfrm>
            <a:off x="304800" y="1600200"/>
            <a:ext cx="3810000" cy="3733800"/>
          </a:xfrm>
          <a:prstGeom prst="roundRect">
            <a:avLst>
              <a:gd name="adj" fmla="val 16667"/>
            </a:avLst>
          </a:prstGeom>
          <a:solidFill>
            <a:srgbClr val="99CC00">
              <a:alpha val="50196"/>
            </a:srgbClr>
          </a:solidFill>
          <a:ln w="28575">
            <a:solidFill>
              <a:srgbClr val="0A2D6B"/>
            </a:solidFill>
            <a:round/>
          </a:ln>
          <a:scene3d>
            <a:camera prst="orthographicFront"/>
            <a:lightRig rig="threePt" dir="t"/>
          </a:scene3d>
          <a:sp3d>
            <a:bevelT w="165100" prst="coolSlant"/>
          </a:sp3d>
        </p:spPr>
        <p:txBody>
          <a:bodyPr wrap="none" rtlCol="0" anchor="ctr">
            <a:normAutofit/>
          </a:bodyPr>
          <a:lstStyle/>
          <a:p>
            <a:pPr marL="347663" indent="-347663" eaLnBrk="1" fontAlgn="auto" hangingPunct="1">
              <a:lnSpc>
                <a:spcPct val="90000"/>
              </a:lnSpc>
              <a:spcBef>
                <a:spcPts val="0"/>
              </a:spcBef>
              <a:spcAft>
                <a:spcPts val="0"/>
              </a:spcAft>
              <a:buClr>
                <a:srgbClr val="6F0000"/>
              </a:buClr>
              <a:buSzPct val="80000"/>
              <a:buFontTx/>
              <a:buNone/>
              <a:defRPr/>
            </a:pPr>
            <a:r>
              <a:rPr lang="en-US" sz="3600" kern="0" dirty="0" smtClean="0">
                <a:solidFill>
                  <a:schemeClr val="accent3">
                    <a:lumMod val="50000"/>
                  </a:schemeClr>
                </a:solidFill>
                <a:latin typeface="Arial Narrow" pitchFamily="34" charset="0"/>
              </a:rPr>
              <a:t>Focus</a:t>
            </a:r>
          </a:p>
          <a:p>
            <a:pPr marL="347663" indent="-347663" eaLnBrk="1" fontAlgn="auto" hangingPunct="1">
              <a:lnSpc>
                <a:spcPct val="90000"/>
              </a:lnSpc>
              <a:spcBef>
                <a:spcPts val="0"/>
              </a:spcBef>
              <a:spcAft>
                <a:spcPts val="0"/>
              </a:spcAft>
              <a:buClr>
                <a:srgbClr val="6F0000"/>
              </a:buClr>
              <a:buSzPct val="80000"/>
              <a:buFontTx/>
              <a:buNone/>
              <a:defRPr/>
            </a:pPr>
            <a:r>
              <a:rPr lang="en-US" sz="3600" kern="0" dirty="0" smtClean="0">
                <a:solidFill>
                  <a:schemeClr val="accent3">
                    <a:lumMod val="50000"/>
                  </a:schemeClr>
                </a:solidFill>
                <a:latin typeface="Arial Narrow" pitchFamily="34" charset="0"/>
              </a:rPr>
              <a:t>Coherence</a:t>
            </a:r>
          </a:p>
          <a:p>
            <a:pPr marL="347663" indent="-347663" eaLnBrk="1" fontAlgn="auto" hangingPunct="1">
              <a:lnSpc>
                <a:spcPct val="90000"/>
              </a:lnSpc>
              <a:spcBef>
                <a:spcPts val="0"/>
              </a:spcBef>
              <a:spcAft>
                <a:spcPts val="0"/>
              </a:spcAft>
              <a:buClr>
                <a:srgbClr val="6F0000"/>
              </a:buClr>
              <a:buSzPct val="80000"/>
              <a:buFontTx/>
              <a:buNone/>
              <a:defRPr/>
            </a:pPr>
            <a:r>
              <a:rPr lang="en-US" sz="3600" kern="0" dirty="0" smtClean="0">
                <a:solidFill>
                  <a:schemeClr val="accent3">
                    <a:lumMod val="50000"/>
                  </a:schemeClr>
                </a:solidFill>
                <a:latin typeface="Arial Narrow" pitchFamily="34" charset="0"/>
              </a:rPr>
              <a:t>Fluency</a:t>
            </a:r>
          </a:p>
          <a:p>
            <a:pPr marL="347663" indent="-347663" eaLnBrk="1" fontAlgn="auto" hangingPunct="1">
              <a:lnSpc>
                <a:spcPct val="90000"/>
              </a:lnSpc>
              <a:spcBef>
                <a:spcPts val="0"/>
              </a:spcBef>
              <a:spcAft>
                <a:spcPts val="0"/>
              </a:spcAft>
              <a:buClr>
                <a:srgbClr val="6F0000"/>
              </a:buClr>
              <a:buSzPct val="80000"/>
              <a:buFontTx/>
              <a:buNone/>
              <a:defRPr/>
            </a:pPr>
            <a:r>
              <a:rPr lang="en-US" sz="3600" kern="0" dirty="0" smtClean="0">
                <a:solidFill>
                  <a:schemeClr val="accent3">
                    <a:lumMod val="50000"/>
                  </a:schemeClr>
                </a:solidFill>
                <a:latin typeface="Arial Narrow" pitchFamily="34" charset="0"/>
              </a:rPr>
              <a:t>Deep Understanding</a:t>
            </a:r>
          </a:p>
          <a:p>
            <a:pPr marL="347663" indent="-347663" eaLnBrk="1" fontAlgn="auto" hangingPunct="1">
              <a:lnSpc>
                <a:spcPct val="90000"/>
              </a:lnSpc>
              <a:spcBef>
                <a:spcPts val="0"/>
              </a:spcBef>
              <a:spcAft>
                <a:spcPts val="0"/>
              </a:spcAft>
              <a:buClr>
                <a:srgbClr val="6F0000"/>
              </a:buClr>
              <a:buSzPct val="80000"/>
              <a:buFontTx/>
              <a:buNone/>
              <a:defRPr/>
            </a:pPr>
            <a:r>
              <a:rPr lang="en-US" sz="3600" kern="0" dirty="0" smtClean="0">
                <a:solidFill>
                  <a:schemeClr val="accent3">
                    <a:lumMod val="50000"/>
                  </a:schemeClr>
                </a:solidFill>
                <a:latin typeface="Arial Narrow" pitchFamily="34" charset="0"/>
              </a:rPr>
              <a:t>Applications</a:t>
            </a:r>
          </a:p>
          <a:p>
            <a:pPr marL="347663" indent="-347663" eaLnBrk="1" fontAlgn="auto" hangingPunct="1">
              <a:lnSpc>
                <a:spcPct val="90000"/>
              </a:lnSpc>
              <a:spcBef>
                <a:spcPts val="0"/>
              </a:spcBef>
              <a:spcAft>
                <a:spcPts val="0"/>
              </a:spcAft>
              <a:buClr>
                <a:srgbClr val="6F0000"/>
              </a:buClr>
              <a:buSzPct val="80000"/>
              <a:buFontTx/>
              <a:buNone/>
              <a:defRPr/>
            </a:pPr>
            <a:r>
              <a:rPr lang="en-US" sz="3600" kern="0" dirty="0" smtClean="0">
                <a:solidFill>
                  <a:schemeClr val="accent3">
                    <a:lumMod val="50000"/>
                  </a:schemeClr>
                </a:solidFill>
                <a:latin typeface="Arial Narrow" pitchFamily="34" charset="0"/>
              </a:rPr>
              <a:t>Balanced Approach</a:t>
            </a:r>
            <a:endParaRPr lang="en-US" sz="3600" kern="0" dirty="0">
              <a:solidFill>
                <a:schemeClr val="accent3">
                  <a:lumMod val="50000"/>
                </a:schemeClr>
              </a:solidFill>
              <a:latin typeface="Arial Narrow" pitchFamily="34" charset="0"/>
            </a:endParaRPr>
          </a:p>
        </p:txBody>
      </p:sp>
      <p:pic>
        <p:nvPicPr>
          <p:cNvPr id="3" name="Picture 2" descr="New Image.BMP"/>
          <p:cNvPicPr>
            <a:picLocks noChangeAspect="1"/>
          </p:cNvPicPr>
          <p:nvPr/>
        </p:nvPicPr>
        <p:blipFill>
          <a:blip r:embed="rId3" cstate="print"/>
          <a:stretch>
            <a:fillRect/>
          </a:stretch>
        </p:blipFill>
        <p:spPr>
          <a:xfrm>
            <a:off x="4419599" y="685800"/>
            <a:ext cx="4485721" cy="2514600"/>
          </a:xfrm>
          <a:prstGeom prst="rect">
            <a:avLst/>
          </a:prstGeom>
        </p:spPr>
      </p:pic>
      <p:pic>
        <p:nvPicPr>
          <p:cNvPr id="5" name="Picture 4" descr="T&amp;B.BMP"/>
          <p:cNvPicPr>
            <a:picLocks noChangeAspect="1"/>
          </p:cNvPicPr>
          <p:nvPr/>
        </p:nvPicPr>
        <p:blipFill>
          <a:blip r:embed="rId4" cstate="print"/>
          <a:stretch>
            <a:fillRect/>
          </a:stretch>
        </p:blipFill>
        <p:spPr>
          <a:xfrm>
            <a:off x="4419600" y="3505200"/>
            <a:ext cx="4495800" cy="2421843"/>
          </a:xfrm>
          <a:prstGeom prst="rect">
            <a:avLst/>
          </a:prstGeom>
        </p:spPr>
      </p:pic>
      <p:pic>
        <p:nvPicPr>
          <p:cNvPr id="6" name="Picture 2" descr="C:\Users\Janet Wyche\AppData\Local\Temp\notesCB2CD5\CCGPS_LogoAPPLE2.jpg"/>
          <p:cNvPicPr>
            <a:picLocks noChangeAspect="1" noChangeArrowheads="1"/>
          </p:cNvPicPr>
          <p:nvPr/>
        </p:nvPicPr>
        <p:blipFill>
          <a:blip r:embed="rId5" cstate="print"/>
          <a:srcRect/>
          <a:stretch>
            <a:fillRect/>
          </a:stretch>
        </p:blipFill>
        <p:spPr bwMode="auto">
          <a:xfrm>
            <a:off x="533400" y="304800"/>
            <a:ext cx="1066800" cy="898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3"/>
          <p:cNvSpPr>
            <a:spLocks noGrp="1" noChangeArrowheads="1"/>
          </p:cNvSpPr>
          <p:nvPr>
            <p:ph idx="1"/>
          </p:nvPr>
        </p:nvSpPr>
        <p:spPr>
          <a:xfrm>
            <a:off x="1981200" y="1092201"/>
            <a:ext cx="4343400" cy="4267199"/>
          </a:xfrm>
          <a:prstGeom prst="roundRect">
            <a:avLst>
              <a:gd name="adj" fmla="val 16667"/>
            </a:avLst>
          </a:prstGeom>
          <a:solidFill>
            <a:srgbClr val="99CC00">
              <a:alpha val="50196"/>
            </a:srgbClr>
          </a:solidFill>
          <a:ln w="28575">
            <a:solidFill>
              <a:srgbClr val="0A2D6B"/>
            </a:solidFill>
            <a:round/>
          </a:ln>
          <a:scene3d>
            <a:camera prst="orthographicFront"/>
            <a:lightRig rig="threePt" dir="t"/>
          </a:scene3d>
          <a:sp3d>
            <a:bevelT w="165100" prst="coolSlant"/>
          </a:sp3d>
        </p:spPr>
        <p:txBody>
          <a:bodyPr wrap="none" rtlCol="0" anchor="ctr">
            <a:normAutofit/>
          </a:bodyPr>
          <a:lstStyle/>
          <a:p>
            <a:pPr marL="347663" indent="-347663" eaLnBrk="1" fontAlgn="auto" hangingPunct="1">
              <a:lnSpc>
                <a:spcPct val="90000"/>
              </a:lnSpc>
              <a:spcBef>
                <a:spcPts val="0"/>
              </a:spcBef>
              <a:spcAft>
                <a:spcPts val="0"/>
              </a:spcAft>
              <a:buClr>
                <a:srgbClr val="6F0000"/>
              </a:buClr>
              <a:buSzPct val="80000"/>
              <a:buFontTx/>
              <a:buNone/>
              <a:defRPr/>
            </a:pPr>
            <a:r>
              <a:rPr lang="en-US" sz="3800" kern="0" dirty="0" smtClean="0">
                <a:solidFill>
                  <a:schemeClr val="accent3">
                    <a:lumMod val="50000"/>
                  </a:schemeClr>
                </a:solidFill>
                <a:latin typeface="Arial Narrow" pitchFamily="34" charset="0"/>
              </a:rPr>
              <a:t>Focus</a:t>
            </a:r>
          </a:p>
          <a:p>
            <a:pPr marL="347663" indent="-347663" eaLnBrk="1" fontAlgn="auto" hangingPunct="1">
              <a:lnSpc>
                <a:spcPct val="90000"/>
              </a:lnSpc>
              <a:spcBef>
                <a:spcPts val="0"/>
              </a:spcBef>
              <a:spcAft>
                <a:spcPts val="0"/>
              </a:spcAft>
              <a:buClr>
                <a:srgbClr val="6F0000"/>
              </a:buClr>
              <a:buSzPct val="80000"/>
              <a:buFontTx/>
              <a:buNone/>
              <a:defRPr/>
            </a:pPr>
            <a:r>
              <a:rPr lang="en-US" sz="3800" kern="0" dirty="0" smtClean="0">
                <a:solidFill>
                  <a:schemeClr val="accent3">
                    <a:lumMod val="50000"/>
                  </a:schemeClr>
                </a:solidFill>
                <a:latin typeface="Arial Narrow" pitchFamily="34" charset="0"/>
              </a:rPr>
              <a:t>Coherence</a:t>
            </a:r>
          </a:p>
          <a:p>
            <a:pPr marL="347663" indent="-347663" eaLnBrk="1" fontAlgn="auto" hangingPunct="1">
              <a:lnSpc>
                <a:spcPct val="90000"/>
              </a:lnSpc>
              <a:spcBef>
                <a:spcPts val="0"/>
              </a:spcBef>
              <a:spcAft>
                <a:spcPts val="0"/>
              </a:spcAft>
              <a:buClr>
                <a:srgbClr val="6F0000"/>
              </a:buClr>
              <a:buSzPct val="80000"/>
              <a:buFontTx/>
              <a:buNone/>
              <a:defRPr/>
            </a:pPr>
            <a:r>
              <a:rPr lang="en-US" sz="3800" kern="0" dirty="0" smtClean="0">
                <a:solidFill>
                  <a:srgbClr val="C00000"/>
                </a:solidFill>
                <a:effectLst>
                  <a:outerShdw blurRad="38100" dist="38100" dir="2700000" algn="tl">
                    <a:srgbClr val="000000">
                      <a:alpha val="43137"/>
                    </a:srgbClr>
                  </a:outerShdw>
                </a:effectLst>
                <a:latin typeface="Arial Narrow" pitchFamily="34" charset="0"/>
              </a:rPr>
              <a:t>Fluency</a:t>
            </a:r>
          </a:p>
          <a:p>
            <a:pPr marL="347663" indent="-347663" eaLnBrk="1" fontAlgn="auto" hangingPunct="1">
              <a:lnSpc>
                <a:spcPct val="90000"/>
              </a:lnSpc>
              <a:spcBef>
                <a:spcPts val="0"/>
              </a:spcBef>
              <a:spcAft>
                <a:spcPts val="0"/>
              </a:spcAft>
              <a:buClr>
                <a:srgbClr val="6F0000"/>
              </a:buClr>
              <a:buSzPct val="80000"/>
              <a:buFontTx/>
              <a:buNone/>
              <a:defRPr/>
            </a:pPr>
            <a:r>
              <a:rPr lang="en-US" sz="3800" kern="0" dirty="0" smtClean="0">
                <a:solidFill>
                  <a:srgbClr val="C00000"/>
                </a:solidFill>
                <a:effectLst>
                  <a:outerShdw blurRad="38100" dist="38100" dir="2700000" algn="tl">
                    <a:srgbClr val="000000">
                      <a:alpha val="43137"/>
                    </a:srgbClr>
                  </a:outerShdw>
                </a:effectLst>
                <a:latin typeface="Arial Narrow" pitchFamily="34" charset="0"/>
              </a:rPr>
              <a:t>Deep Understanding</a:t>
            </a:r>
          </a:p>
          <a:p>
            <a:pPr marL="347663" indent="-347663" eaLnBrk="1" fontAlgn="auto" hangingPunct="1">
              <a:lnSpc>
                <a:spcPct val="90000"/>
              </a:lnSpc>
              <a:spcBef>
                <a:spcPts val="0"/>
              </a:spcBef>
              <a:spcAft>
                <a:spcPts val="0"/>
              </a:spcAft>
              <a:buClr>
                <a:srgbClr val="6F0000"/>
              </a:buClr>
              <a:buSzPct val="80000"/>
              <a:buFontTx/>
              <a:buNone/>
              <a:defRPr/>
            </a:pPr>
            <a:r>
              <a:rPr lang="en-US" sz="3800" kern="0" dirty="0" smtClean="0">
                <a:solidFill>
                  <a:srgbClr val="C00000"/>
                </a:solidFill>
                <a:effectLst>
                  <a:outerShdw blurRad="38100" dist="38100" dir="2700000" algn="tl">
                    <a:srgbClr val="000000">
                      <a:alpha val="43137"/>
                    </a:srgbClr>
                  </a:outerShdw>
                </a:effectLst>
                <a:latin typeface="Arial Narrow" pitchFamily="34" charset="0"/>
              </a:rPr>
              <a:t>Applications</a:t>
            </a:r>
          </a:p>
          <a:p>
            <a:pPr marL="347663" indent="-347663" eaLnBrk="1" fontAlgn="auto" hangingPunct="1">
              <a:lnSpc>
                <a:spcPct val="90000"/>
              </a:lnSpc>
              <a:spcBef>
                <a:spcPts val="0"/>
              </a:spcBef>
              <a:spcAft>
                <a:spcPts val="0"/>
              </a:spcAft>
              <a:buClr>
                <a:srgbClr val="6F0000"/>
              </a:buClr>
              <a:buSzPct val="80000"/>
              <a:buFontTx/>
              <a:buNone/>
              <a:defRPr/>
            </a:pPr>
            <a:r>
              <a:rPr lang="en-US" sz="3800" kern="0" dirty="0" smtClean="0">
                <a:solidFill>
                  <a:srgbClr val="C00000"/>
                </a:solidFill>
                <a:effectLst>
                  <a:outerShdw blurRad="38100" dist="38100" dir="2700000" algn="tl">
                    <a:srgbClr val="000000">
                      <a:alpha val="43137"/>
                    </a:srgbClr>
                  </a:outerShdw>
                </a:effectLst>
                <a:latin typeface="Arial Narrow" pitchFamily="34" charset="0"/>
              </a:rPr>
              <a:t>Balanced Approach</a:t>
            </a:r>
          </a:p>
        </p:txBody>
      </p:sp>
      <p:pic>
        <p:nvPicPr>
          <p:cNvPr id="3" name="Picture 2" descr="C:\Users\Janet Wyche\AppData\Local\Temp\notesCB2CD5\CCGPS_LogoAPPLE2.jpg"/>
          <p:cNvPicPr>
            <a:picLocks noChangeAspect="1" noChangeArrowheads="1"/>
          </p:cNvPicPr>
          <p:nvPr/>
        </p:nvPicPr>
        <p:blipFill>
          <a:blip r:embed="rId3" cstate="print"/>
          <a:srcRect/>
          <a:stretch>
            <a:fillRect/>
          </a:stretch>
        </p:blipFill>
        <p:spPr bwMode="auto">
          <a:xfrm>
            <a:off x="6782069" y="304800"/>
            <a:ext cx="1447531" cy="152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3"/>
          <p:cNvSpPr>
            <a:spLocks noGrp="1" noChangeArrowheads="1"/>
          </p:cNvSpPr>
          <p:nvPr>
            <p:ph idx="1"/>
          </p:nvPr>
        </p:nvSpPr>
        <p:spPr>
          <a:xfrm>
            <a:off x="1981200" y="1092201"/>
            <a:ext cx="5029200" cy="4267199"/>
          </a:xfrm>
          <a:prstGeom prst="roundRect">
            <a:avLst>
              <a:gd name="adj" fmla="val 16667"/>
            </a:avLst>
          </a:prstGeom>
          <a:solidFill>
            <a:srgbClr val="99CC00">
              <a:alpha val="50196"/>
            </a:srgbClr>
          </a:solidFill>
          <a:ln w="28575">
            <a:solidFill>
              <a:srgbClr val="0A2D6B"/>
            </a:solidFill>
            <a:round/>
          </a:ln>
          <a:scene3d>
            <a:camera prst="orthographicFront"/>
            <a:lightRig rig="threePt" dir="t"/>
          </a:scene3d>
          <a:sp3d>
            <a:bevelT w="165100" prst="coolSlant"/>
          </a:sp3d>
        </p:spPr>
        <p:txBody>
          <a:bodyPr wrap="none" rtlCol="0" anchor="ctr">
            <a:normAutofit/>
          </a:bodyPr>
          <a:lstStyle/>
          <a:p>
            <a:pPr marL="347663" indent="-347663" algn="ctr" eaLnBrk="1" fontAlgn="auto" hangingPunct="1">
              <a:lnSpc>
                <a:spcPct val="90000"/>
              </a:lnSpc>
              <a:spcBef>
                <a:spcPts val="0"/>
              </a:spcBef>
              <a:spcAft>
                <a:spcPts val="0"/>
              </a:spcAft>
              <a:buClr>
                <a:srgbClr val="6F0000"/>
              </a:buClr>
              <a:buSzPct val="80000"/>
              <a:buFontTx/>
              <a:buNone/>
              <a:defRPr/>
            </a:pPr>
            <a:r>
              <a:rPr lang="en-US" sz="6000" kern="0" dirty="0" smtClean="0">
                <a:solidFill>
                  <a:schemeClr val="accent3">
                    <a:lumMod val="50000"/>
                  </a:schemeClr>
                </a:solidFill>
                <a:latin typeface="Arial Narrow" pitchFamily="34" charset="0"/>
              </a:rPr>
              <a:t>Focus</a:t>
            </a:r>
          </a:p>
          <a:p>
            <a:pPr marL="347663" indent="-347663" algn="ctr" eaLnBrk="1" fontAlgn="auto" hangingPunct="1">
              <a:lnSpc>
                <a:spcPct val="90000"/>
              </a:lnSpc>
              <a:spcBef>
                <a:spcPts val="0"/>
              </a:spcBef>
              <a:spcAft>
                <a:spcPts val="0"/>
              </a:spcAft>
              <a:buClr>
                <a:srgbClr val="6F0000"/>
              </a:buClr>
              <a:buSzPct val="80000"/>
              <a:buFontTx/>
              <a:buNone/>
              <a:defRPr/>
            </a:pPr>
            <a:r>
              <a:rPr lang="en-US" sz="6000" kern="0" dirty="0" smtClean="0">
                <a:solidFill>
                  <a:schemeClr val="accent3">
                    <a:lumMod val="50000"/>
                  </a:schemeClr>
                </a:solidFill>
                <a:latin typeface="Arial Narrow" pitchFamily="34" charset="0"/>
              </a:rPr>
              <a:t>Coherence</a:t>
            </a:r>
          </a:p>
          <a:p>
            <a:pPr marL="347663" indent="-347663" algn="ctr" eaLnBrk="1" fontAlgn="auto" hangingPunct="1">
              <a:lnSpc>
                <a:spcPct val="90000"/>
              </a:lnSpc>
              <a:spcBef>
                <a:spcPts val="0"/>
              </a:spcBef>
              <a:spcAft>
                <a:spcPts val="0"/>
              </a:spcAft>
              <a:buClr>
                <a:srgbClr val="6F0000"/>
              </a:buClr>
              <a:buSzPct val="80000"/>
              <a:buFontTx/>
              <a:buNone/>
              <a:defRPr/>
            </a:pPr>
            <a:r>
              <a:rPr lang="en-US" sz="6000" kern="0" dirty="0" smtClean="0">
                <a:solidFill>
                  <a:srgbClr val="C00000"/>
                </a:solidFill>
                <a:effectLst>
                  <a:outerShdw blurRad="38100" dist="38100" dir="2700000" algn="tl">
                    <a:srgbClr val="000000">
                      <a:alpha val="43137"/>
                    </a:srgbClr>
                  </a:outerShdw>
                </a:effectLst>
                <a:latin typeface="Arial Narrow" pitchFamily="34" charset="0"/>
              </a:rPr>
              <a:t>Rigor</a:t>
            </a:r>
          </a:p>
        </p:txBody>
      </p:sp>
      <p:pic>
        <p:nvPicPr>
          <p:cNvPr id="3" name="Picture 2" descr="C:\Users\Janet Wyche\AppData\Local\Temp\notesCB2CD5\CCGPS_LogoAPPLE2.jpg"/>
          <p:cNvPicPr>
            <a:picLocks noChangeAspect="1" noChangeArrowheads="1"/>
          </p:cNvPicPr>
          <p:nvPr/>
        </p:nvPicPr>
        <p:blipFill>
          <a:blip r:embed="rId3" cstate="print"/>
          <a:srcRect/>
          <a:stretch>
            <a:fillRect/>
          </a:stretch>
        </p:blipFill>
        <p:spPr bwMode="auto">
          <a:xfrm>
            <a:off x="7162800" y="304800"/>
            <a:ext cx="1628472" cy="160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3"/>
          <p:cNvSpPr>
            <a:spLocks noGrp="1" noChangeArrowheads="1"/>
          </p:cNvSpPr>
          <p:nvPr>
            <p:ph idx="1"/>
          </p:nvPr>
        </p:nvSpPr>
        <p:spPr>
          <a:xfrm>
            <a:off x="533400" y="1524000"/>
            <a:ext cx="3657600" cy="3733800"/>
          </a:xfrm>
          <a:prstGeom prst="roundRect">
            <a:avLst>
              <a:gd name="adj" fmla="val 16667"/>
            </a:avLst>
          </a:prstGeom>
          <a:solidFill>
            <a:srgbClr val="99CC00">
              <a:alpha val="50196"/>
            </a:srgbClr>
          </a:solidFill>
          <a:ln w="28575">
            <a:solidFill>
              <a:srgbClr val="0A2D6B"/>
            </a:solidFill>
            <a:round/>
          </a:ln>
          <a:scene3d>
            <a:camera prst="orthographicFront"/>
            <a:lightRig rig="threePt" dir="t"/>
          </a:scene3d>
          <a:sp3d>
            <a:bevelT w="165100" prst="coolSlant"/>
          </a:sp3d>
        </p:spPr>
        <p:txBody>
          <a:bodyPr wrap="none" rtlCol="0" anchor="ctr">
            <a:normAutofit/>
          </a:bodyPr>
          <a:lstStyle/>
          <a:p>
            <a:pPr marL="347663" indent="-347663" algn="ctr" eaLnBrk="1" fontAlgn="auto" hangingPunct="1">
              <a:lnSpc>
                <a:spcPct val="90000"/>
              </a:lnSpc>
              <a:spcBef>
                <a:spcPts val="0"/>
              </a:spcBef>
              <a:spcAft>
                <a:spcPts val="0"/>
              </a:spcAft>
              <a:buClr>
                <a:srgbClr val="6F0000"/>
              </a:buClr>
              <a:buSzPct val="80000"/>
              <a:buFontTx/>
              <a:buNone/>
              <a:defRPr/>
            </a:pPr>
            <a:r>
              <a:rPr lang="en-US" sz="6000" kern="0" dirty="0" smtClean="0">
                <a:solidFill>
                  <a:schemeClr val="accent3">
                    <a:lumMod val="50000"/>
                  </a:schemeClr>
                </a:solidFill>
                <a:latin typeface="Arial Narrow" pitchFamily="34" charset="0"/>
              </a:rPr>
              <a:t>Focus </a:t>
            </a:r>
          </a:p>
        </p:txBody>
      </p:sp>
      <p:pic>
        <p:nvPicPr>
          <p:cNvPr id="5" name="Picture 2" descr="C:\Users\Janet Wyche\AppData\Local\Temp\notesCB2CD5\CCGPS_LogoAPPLE2.jpg"/>
          <p:cNvPicPr>
            <a:picLocks noChangeAspect="1" noChangeArrowheads="1"/>
          </p:cNvPicPr>
          <p:nvPr/>
        </p:nvPicPr>
        <p:blipFill>
          <a:blip r:embed="rId3" cstate="print"/>
          <a:srcRect/>
          <a:stretch>
            <a:fillRect/>
          </a:stretch>
        </p:blipFill>
        <p:spPr bwMode="auto">
          <a:xfrm>
            <a:off x="6629400" y="304800"/>
            <a:ext cx="1600200" cy="17634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3"/>
          <p:cNvSpPr>
            <a:spLocks noGrp="1" noChangeArrowheads="1"/>
          </p:cNvSpPr>
          <p:nvPr>
            <p:ph idx="1"/>
          </p:nvPr>
        </p:nvSpPr>
        <p:spPr>
          <a:xfrm>
            <a:off x="533400" y="1524000"/>
            <a:ext cx="3657600" cy="3733800"/>
          </a:xfrm>
          <a:prstGeom prst="roundRect">
            <a:avLst>
              <a:gd name="adj" fmla="val 16667"/>
            </a:avLst>
          </a:prstGeom>
          <a:solidFill>
            <a:srgbClr val="99CC00">
              <a:alpha val="50196"/>
            </a:srgbClr>
          </a:solidFill>
          <a:ln w="28575">
            <a:solidFill>
              <a:srgbClr val="0A2D6B"/>
            </a:solidFill>
            <a:round/>
          </a:ln>
          <a:scene3d>
            <a:camera prst="orthographicFront"/>
            <a:lightRig rig="threePt" dir="t"/>
          </a:scene3d>
          <a:sp3d>
            <a:bevelT w="165100" prst="coolSlant"/>
          </a:sp3d>
        </p:spPr>
        <p:txBody>
          <a:bodyPr wrap="none" rtlCol="0" anchor="ctr">
            <a:normAutofit/>
          </a:bodyPr>
          <a:lstStyle/>
          <a:p>
            <a:pPr marL="347663" indent="-347663" algn="ctr" eaLnBrk="1" fontAlgn="auto" hangingPunct="1">
              <a:lnSpc>
                <a:spcPct val="90000"/>
              </a:lnSpc>
              <a:spcBef>
                <a:spcPts val="0"/>
              </a:spcBef>
              <a:spcAft>
                <a:spcPts val="0"/>
              </a:spcAft>
              <a:buClr>
                <a:srgbClr val="6F0000"/>
              </a:buClr>
              <a:buSzPct val="80000"/>
              <a:buFontTx/>
              <a:buNone/>
              <a:defRPr/>
            </a:pPr>
            <a:r>
              <a:rPr lang="en-US" sz="6000" kern="0" dirty="0" smtClean="0">
                <a:solidFill>
                  <a:schemeClr val="accent3">
                    <a:lumMod val="50000"/>
                  </a:schemeClr>
                </a:solidFill>
                <a:latin typeface="Arial Narrow" pitchFamily="34" charset="0"/>
              </a:rPr>
              <a:t>Focus </a:t>
            </a:r>
          </a:p>
        </p:txBody>
      </p:sp>
      <p:sp>
        <p:nvSpPr>
          <p:cNvPr id="6" name="TextBox 5"/>
          <p:cNvSpPr txBox="1"/>
          <p:nvPr/>
        </p:nvSpPr>
        <p:spPr>
          <a:xfrm>
            <a:off x="4800600" y="2133600"/>
            <a:ext cx="3581400" cy="3323987"/>
          </a:xfrm>
          <a:prstGeom prst="rect">
            <a:avLst/>
          </a:prstGeom>
          <a:noFill/>
        </p:spPr>
        <p:txBody>
          <a:bodyPr wrap="square" rtlCol="0">
            <a:spAutoFit/>
          </a:bodyPr>
          <a:lstStyle/>
          <a:p>
            <a:pPr eaLnBrk="1" hangingPunct="1"/>
            <a:r>
              <a:rPr lang="en-US" sz="4800" dirty="0" smtClean="0">
                <a:solidFill>
                  <a:srgbClr val="C00000"/>
                </a:solidFill>
                <a:effectLst>
                  <a:outerShdw blurRad="38100" dist="38100" dir="2700000" algn="tl">
                    <a:srgbClr val="000000">
                      <a:alpha val="43137"/>
                    </a:srgbClr>
                  </a:outerShdw>
                </a:effectLst>
                <a:latin typeface="Arial Narrow" pitchFamily="34" charset="0"/>
              </a:rPr>
              <a:t>Focus</a:t>
            </a:r>
            <a:r>
              <a:rPr lang="en-US" sz="4800" dirty="0">
                <a:effectLst>
                  <a:outerShdw blurRad="38100" dist="38100" dir="2700000" algn="tl">
                    <a:srgbClr val="000000">
                      <a:alpha val="43137"/>
                    </a:srgbClr>
                  </a:outerShdw>
                </a:effectLst>
                <a:latin typeface="Arial Narrow" pitchFamily="34" charset="0"/>
              </a:rPr>
              <a:t> </a:t>
            </a:r>
            <a:r>
              <a:rPr lang="en-US" sz="4800" dirty="0" smtClean="0">
                <a:effectLst>
                  <a:outerShdw blurRad="38100" dist="38100" dir="2700000" algn="tl">
                    <a:srgbClr val="000000">
                      <a:alpha val="43137"/>
                    </a:srgbClr>
                  </a:outerShdw>
                </a:effectLst>
                <a:latin typeface="Arial Narrow" pitchFamily="34" charset="0"/>
              </a:rPr>
              <a:t>- strongly </a:t>
            </a:r>
            <a:r>
              <a:rPr lang="en-US" sz="4800" dirty="0">
                <a:effectLst>
                  <a:outerShdw blurRad="38100" dist="38100" dir="2700000" algn="tl">
                    <a:srgbClr val="000000">
                      <a:alpha val="43137"/>
                    </a:srgbClr>
                  </a:outerShdw>
                </a:effectLst>
                <a:latin typeface="Arial Narrow" pitchFamily="34" charset="0"/>
              </a:rPr>
              <a:t>where the standards focus</a:t>
            </a:r>
          </a:p>
          <a:p>
            <a:endParaRPr lang="en-US" dirty="0"/>
          </a:p>
        </p:txBody>
      </p:sp>
      <p:pic>
        <p:nvPicPr>
          <p:cNvPr id="5" name="Picture 2" descr="C:\Users\Janet Wyche\AppData\Local\Temp\notesCB2CD5\CCGPS_LogoAPPLE2.jpg"/>
          <p:cNvPicPr>
            <a:picLocks noChangeAspect="1" noChangeArrowheads="1"/>
          </p:cNvPicPr>
          <p:nvPr/>
        </p:nvPicPr>
        <p:blipFill>
          <a:blip r:embed="rId3" cstate="print"/>
          <a:srcRect/>
          <a:stretch>
            <a:fillRect/>
          </a:stretch>
        </p:blipFill>
        <p:spPr bwMode="auto">
          <a:xfrm>
            <a:off x="6782069" y="304800"/>
            <a:ext cx="1447531" cy="121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686614"/>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defRPr/>
            </a:pPr>
            <a:r>
              <a:rPr lang="en-US" sz="6000" b="0" dirty="0" smtClean="0">
                <a:solidFill>
                  <a:schemeClr val="accent3">
                    <a:lumMod val="75000"/>
                  </a:schemeClr>
                </a:solidFill>
                <a:effectLst>
                  <a:outerShdw blurRad="38100" dist="38100" dir="2700000" algn="tl">
                    <a:srgbClr val="000000">
                      <a:alpha val="43137"/>
                    </a:srgbClr>
                  </a:outerShdw>
                </a:effectLst>
                <a:latin typeface="Arial Narrow" pitchFamily="34" charset="0"/>
              </a:rPr>
              <a:t>Focus</a:t>
            </a:r>
            <a:endParaRPr lang="en-US" sz="6000" b="0" dirty="0">
              <a:solidFill>
                <a:schemeClr val="accent3">
                  <a:lumMod val="75000"/>
                </a:schemeClr>
              </a:solidFill>
              <a:effectLst>
                <a:outerShdw blurRad="38100" dist="38100" dir="2700000" algn="tl">
                  <a:srgbClr val="000000">
                    <a:alpha val="43137"/>
                  </a:srgbClr>
                </a:outerShdw>
              </a:effectLst>
              <a:latin typeface="Arial Narrow" pitchFamily="34" charset="0"/>
            </a:endParaRPr>
          </a:p>
        </p:txBody>
      </p:sp>
      <p:sp>
        <p:nvSpPr>
          <p:cNvPr id="39939" name="Content Placeholder 2"/>
          <p:cNvSpPr>
            <a:spLocks noGrp="1"/>
          </p:cNvSpPr>
          <p:nvPr>
            <p:ph idx="1"/>
          </p:nvPr>
        </p:nvSpPr>
        <p:spPr>
          <a:xfrm>
            <a:off x="0" y="1219200"/>
            <a:ext cx="9144000" cy="5029199"/>
          </a:xfrm>
        </p:spPr>
        <p:txBody>
          <a:bodyPr/>
          <a:lstStyle/>
          <a:p>
            <a:pPr marL="0" indent="0">
              <a:buFont typeface="Arial" pitchFamily="34" charset="0"/>
              <a:buNone/>
            </a:pPr>
            <a:r>
              <a:rPr lang="en-US" dirty="0" smtClean="0">
                <a:latin typeface="Arial Narrow" pitchFamily="34" charset="0"/>
              </a:rPr>
              <a:t>Focus is the deliberate choice of not only what to teach but the level of which to teach it, in the support of the critical areas.</a:t>
            </a:r>
          </a:p>
          <a:p>
            <a:pPr marL="0" indent="0">
              <a:spcBef>
                <a:spcPts val="0"/>
              </a:spcBef>
              <a:buFont typeface="Arial" pitchFamily="34" charset="0"/>
              <a:buNone/>
            </a:pPr>
            <a:r>
              <a:rPr lang="en-US" sz="1400" dirty="0" smtClean="0">
                <a:latin typeface="Arial Narrow" pitchFamily="34" charset="0"/>
              </a:rPr>
              <a:t>	</a:t>
            </a:r>
            <a:r>
              <a:rPr lang="en-US" sz="1800" dirty="0" smtClean="0">
                <a:latin typeface="Arial Narrow" pitchFamily="34" charset="0"/>
              </a:rPr>
              <a:t>			</a:t>
            </a:r>
          </a:p>
          <a:p>
            <a:pPr marL="0" indent="0">
              <a:buFont typeface="Arial" pitchFamily="34" charset="0"/>
              <a:buNone/>
            </a:pPr>
            <a:r>
              <a:rPr lang="en-US" dirty="0" smtClean="0">
                <a:latin typeface="Arial Narrow" pitchFamily="34" charset="0"/>
              </a:rPr>
              <a:t>The Common Core is asking teachers to focus deeply on the concepts that are prioritized in the standards, so students can reach a strong foundational knowledge and deep conceptual understanding, which will allow them to transfer their mathematical skills and understanding across concepts and grades.</a:t>
            </a:r>
            <a:r>
              <a:rPr lang="en-US" sz="1800" dirty="0" smtClean="0">
                <a:latin typeface="Arial Narrow" pitchFamily="34" charset="0"/>
              </a:rPr>
              <a:t>					</a:t>
            </a:r>
            <a:r>
              <a:rPr lang="en-US" sz="2000" dirty="0" smtClean="0">
                <a:latin typeface="Arial Narrow" pitchFamily="34" charset="0"/>
              </a:rPr>
              <a:t>CCSS Authors</a:t>
            </a:r>
          </a:p>
          <a:p>
            <a:pPr marL="0" indent="0">
              <a:buFont typeface="Arial" pitchFamily="34" charset="0"/>
              <a:buNone/>
            </a:pPr>
            <a:r>
              <a:rPr lang="en-US" sz="1800" dirty="0" smtClean="0">
                <a:latin typeface="Arial Narrow" pitchFamily="34" charset="0"/>
              </a:rPr>
              <a:t>					</a:t>
            </a:r>
            <a:endParaRPr lang="en-US" sz="1800" dirty="0" smtClean="0"/>
          </a:p>
        </p:txBody>
      </p:sp>
      <p:sp>
        <p:nvSpPr>
          <p:cNvPr id="4" name="Date Placeholder 3"/>
          <p:cNvSpPr>
            <a:spLocks noGrp="1"/>
          </p:cNvSpPr>
          <p:nvPr>
            <p:ph type="dt" sz="quarter" idx="10"/>
          </p:nvPr>
        </p:nvSpPr>
        <p:spPr/>
        <p:txBody>
          <a:bodyPr/>
          <a:lstStyle/>
          <a:p>
            <a:pPr>
              <a:defRPr/>
            </a:pPr>
            <a:fld id="{A936E384-D683-4515-99F7-17D79FE849AD}" type="datetime1">
              <a:rPr lang="en-US" smtClean="0"/>
              <a:pPr>
                <a:defRPr/>
              </a:pPr>
              <a:t>7/18/2012</a:t>
            </a:fld>
            <a:endParaRPr lang="en-US" dirty="0"/>
          </a:p>
        </p:txBody>
      </p:sp>
      <p:sp>
        <p:nvSpPr>
          <p:cNvPr id="5" name="Slide Number Placeholder 4"/>
          <p:cNvSpPr>
            <a:spLocks noGrp="1"/>
          </p:cNvSpPr>
          <p:nvPr>
            <p:ph type="sldNum" sz="quarter" idx="11"/>
          </p:nvPr>
        </p:nvSpPr>
        <p:spPr/>
        <p:txBody>
          <a:bodyPr/>
          <a:lstStyle/>
          <a:p>
            <a:pPr>
              <a:defRPr/>
            </a:pPr>
            <a:fld id="{764336E3-2952-4C41-BA23-A4D8758F83FD}" type="slidenum">
              <a:rPr lang="en-US" smtClean="0"/>
              <a:pPr>
                <a:defRPr/>
              </a:pPr>
              <a:t>16</a:t>
            </a:fld>
            <a:endParaRPr lang="en-US" dirty="0"/>
          </a:p>
        </p:txBody>
      </p:sp>
      <p:pic>
        <p:nvPicPr>
          <p:cNvPr id="6" name="Picture 2" descr="C:\Users\Janet Wyche\AppData\Local\Temp\notesCB2CD5\CCGPS_LogoAPPLE2.jpg"/>
          <p:cNvPicPr>
            <a:picLocks noChangeAspect="1" noChangeArrowheads="1"/>
          </p:cNvPicPr>
          <p:nvPr/>
        </p:nvPicPr>
        <p:blipFill>
          <a:blip r:embed="rId3" cstate="print"/>
          <a:srcRect/>
          <a:stretch>
            <a:fillRect/>
          </a:stretch>
        </p:blipFill>
        <p:spPr bwMode="auto">
          <a:xfrm>
            <a:off x="7315200" y="228600"/>
            <a:ext cx="1066800" cy="898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639762"/>
          </a:xfrm>
        </p:spPr>
        <p:txBody>
          <a:bodyPr/>
          <a:lstStyle/>
          <a:p>
            <a:r>
              <a:rPr lang="en-US" sz="4800" b="0" dirty="0" smtClean="0">
                <a:solidFill>
                  <a:srgbClr val="C00000"/>
                </a:solidFill>
                <a:effectLst>
                  <a:outerShdw blurRad="38100" dist="38100" dir="2700000" algn="tl">
                    <a:srgbClr val="000000">
                      <a:alpha val="43137"/>
                    </a:srgbClr>
                  </a:outerShdw>
                </a:effectLst>
                <a:latin typeface="Arial Narrow" pitchFamily="34" charset="0"/>
              </a:rPr>
              <a:t>Focus on Fractions</a:t>
            </a:r>
            <a:endParaRPr lang="en-US" sz="4800" b="0" dirty="0">
              <a:solidFill>
                <a:srgbClr val="C00000"/>
              </a:solidFill>
              <a:effectLst>
                <a:outerShdw blurRad="38100" dist="38100" dir="2700000" algn="tl">
                  <a:srgbClr val="000000">
                    <a:alpha val="43137"/>
                  </a:srgbClr>
                </a:outerShdw>
              </a:effectLst>
              <a:latin typeface="Arial Narrow" pitchFamily="34" charset="0"/>
            </a:endParaRPr>
          </a:p>
        </p:txBody>
      </p:sp>
      <p:sp>
        <p:nvSpPr>
          <p:cNvPr id="3" name="Content Placeholder 2"/>
          <p:cNvSpPr>
            <a:spLocks noGrp="1"/>
          </p:cNvSpPr>
          <p:nvPr>
            <p:ph idx="1"/>
          </p:nvPr>
        </p:nvSpPr>
        <p:spPr>
          <a:xfrm>
            <a:off x="762000" y="1447800"/>
            <a:ext cx="8229600" cy="5410200"/>
          </a:xfrm>
        </p:spPr>
        <p:txBody>
          <a:bodyPr/>
          <a:lstStyle/>
          <a:p>
            <a:r>
              <a:rPr lang="en-US" sz="3600" dirty="0" smtClean="0">
                <a:latin typeface="Arial Narrow" pitchFamily="34" charset="0"/>
              </a:rPr>
              <a:t>Units are things you count.</a:t>
            </a:r>
          </a:p>
          <a:p>
            <a:r>
              <a:rPr lang="en-US" sz="3600" dirty="0" smtClean="0">
                <a:latin typeface="Arial Narrow" pitchFamily="34" charset="0"/>
              </a:rPr>
              <a:t>Units add up. </a:t>
            </a:r>
          </a:p>
          <a:p>
            <a:r>
              <a:rPr lang="en-US" sz="3600" dirty="0" smtClean="0">
                <a:latin typeface="Arial Narrow" pitchFamily="34" charset="0"/>
              </a:rPr>
              <a:t>Fractions are explicitly </a:t>
            </a:r>
            <a:r>
              <a:rPr lang="en-US" sz="3600" b="1" dirty="0" smtClean="0">
                <a:latin typeface="Arial Narrow" pitchFamily="34" charset="0"/>
              </a:rPr>
              <a:t>unitized</a:t>
            </a:r>
            <a:r>
              <a:rPr lang="en-US" sz="3600" dirty="0" smtClean="0">
                <a:latin typeface="Arial Narrow" pitchFamily="34" charset="0"/>
              </a:rPr>
              <a:t> in the common core. </a:t>
            </a:r>
          </a:p>
          <a:p>
            <a:r>
              <a:rPr lang="en-US" sz="3600" dirty="0" smtClean="0">
                <a:latin typeface="Arial Narrow" pitchFamily="34" charset="0"/>
              </a:rPr>
              <a:t>Unitizing links fractions to whole number arithmetic and to algebraic thinking. </a:t>
            </a:r>
          </a:p>
          <a:p>
            <a:endParaRPr lang="en-US" dirty="0" smtClean="0"/>
          </a:p>
          <a:p>
            <a:endParaRPr lang="en-US" dirty="0" smtClean="0"/>
          </a:p>
          <a:p>
            <a:endParaRPr lang="en-US" dirty="0" smtClean="0"/>
          </a:p>
        </p:txBody>
      </p:sp>
      <p:sp>
        <p:nvSpPr>
          <p:cNvPr id="4" name="Date Placeholder 3"/>
          <p:cNvSpPr>
            <a:spLocks noGrp="1"/>
          </p:cNvSpPr>
          <p:nvPr>
            <p:ph type="dt" sz="half" idx="10"/>
          </p:nvPr>
        </p:nvSpPr>
        <p:spPr/>
        <p:txBody>
          <a:bodyPr/>
          <a:lstStyle/>
          <a:p>
            <a:pPr>
              <a:defRPr/>
            </a:pPr>
            <a:fld id="{E846AAAA-10F4-4090-A70F-0EB2027A671C}" type="datetime1">
              <a:rPr lang="en-US" smtClean="0"/>
              <a:pPr>
                <a:defRPr/>
              </a:pPr>
              <a:t>7/18/2012</a:t>
            </a:fld>
            <a:endParaRPr lang="en-US" dirty="0"/>
          </a:p>
        </p:txBody>
      </p:sp>
      <p:sp>
        <p:nvSpPr>
          <p:cNvPr id="5" name="Slide Number Placeholder 4"/>
          <p:cNvSpPr>
            <a:spLocks noGrp="1"/>
          </p:cNvSpPr>
          <p:nvPr>
            <p:ph type="sldNum" sz="quarter" idx="11"/>
          </p:nvPr>
        </p:nvSpPr>
        <p:spPr/>
        <p:txBody>
          <a:bodyPr/>
          <a:lstStyle/>
          <a:p>
            <a:pPr>
              <a:defRPr/>
            </a:pPr>
            <a:fld id="{E11FE5F1-B989-4101-94CE-92A09BE68C8F}" type="slidenum">
              <a:rPr lang="en-US" smtClean="0"/>
              <a:pPr>
                <a:defRPr/>
              </a:pPr>
              <a:t>17</a:t>
            </a:fld>
            <a:endParaRPr lang="en-US" dirty="0"/>
          </a:p>
        </p:txBody>
      </p:sp>
      <p:pic>
        <p:nvPicPr>
          <p:cNvPr id="6" name="Picture 2" descr="C:\Users\Janet Wyche\AppData\Local\Temp\notesCB2CD5\CCGPS_LogoAPPLE2.jpg"/>
          <p:cNvPicPr>
            <a:picLocks noChangeAspect="1" noChangeArrowheads="1"/>
          </p:cNvPicPr>
          <p:nvPr/>
        </p:nvPicPr>
        <p:blipFill>
          <a:blip r:embed="rId3" cstate="print"/>
          <a:srcRect/>
          <a:stretch>
            <a:fillRect/>
          </a:stretch>
        </p:blipFill>
        <p:spPr bwMode="auto">
          <a:xfrm>
            <a:off x="7010400" y="762000"/>
            <a:ext cx="1447531" cy="121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91F72743-E68C-4A9B-A62A-8D73BFEB5A68}" type="datetime1">
              <a:rPr lang="en-US" smtClean="0"/>
              <a:pPr>
                <a:defRPr/>
              </a:pPr>
              <a:t>7/18/2012</a:t>
            </a:fld>
            <a:endParaRPr lang="en-US" dirty="0"/>
          </a:p>
        </p:txBody>
      </p:sp>
      <p:sp>
        <p:nvSpPr>
          <p:cNvPr id="3" name="Slide Number Placeholder 2"/>
          <p:cNvSpPr>
            <a:spLocks noGrp="1"/>
          </p:cNvSpPr>
          <p:nvPr>
            <p:ph type="sldNum" sz="quarter" idx="11"/>
          </p:nvPr>
        </p:nvSpPr>
        <p:spPr/>
        <p:txBody>
          <a:bodyPr/>
          <a:lstStyle/>
          <a:p>
            <a:pPr>
              <a:defRPr/>
            </a:pPr>
            <a:fld id="{E98420B3-1FBC-40C8-AE3F-EDD30F5CF321}" type="slidenum">
              <a:rPr lang="en-US" smtClean="0"/>
              <a:pPr>
                <a:defRPr/>
              </a:pPr>
              <a:t>18</a:t>
            </a:fld>
            <a:endParaRPr lang="en-US" dirty="0"/>
          </a:p>
        </p:txBody>
      </p:sp>
      <p:pic>
        <p:nvPicPr>
          <p:cNvPr id="307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13104" r="38799" b="9805"/>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Janet Wyche\AppData\Local\Temp\notesCB2CD5\CCGPS_LogoAPPLE2.jpg"/>
          <p:cNvPicPr>
            <a:picLocks noChangeAspect="1" noChangeArrowheads="1"/>
          </p:cNvPicPr>
          <p:nvPr/>
        </p:nvPicPr>
        <p:blipFill>
          <a:blip r:embed="rId4" cstate="print"/>
          <a:srcRect/>
          <a:stretch>
            <a:fillRect/>
          </a:stretch>
        </p:blipFill>
        <p:spPr bwMode="auto">
          <a:xfrm>
            <a:off x="7696200" y="1219200"/>
            <a:ext cx="995363" cy="838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048000" y="76200"/>
            <a:ext cx="3392147" cy="523220"/>
          </a:xfrm>
          <a:prstGeom prst="rect">
            <a:avLst/>
          </a:prstGeom>
        </p:spPr>
        <p:txBody>
          <a:bodyPr wrap="none">
            <a:spAutoFit/>
          </a:bodyPr>
          <a:lstStyle/>
          <a:p>
            <a:r>
              <a:rPr lang="en-US" sz="2800" dirty="0">
                <a:latin typeface="Arial Narrow" pitchFamily="34" charset="0"/>
                <a:hlinkClick r:id="rId5"/>
              </a:rPr>
              <a:t>www.achievethecore.org</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3"/>
          <p:cNvSpPr>
            <a:spLocks noGrp="1" noChangeArrowheads="1"/>
          </p:cNvSpPr>
          <p:nvPr>
            <p:ph idx="1"/>
          </p:nvPr>
        </p:nvSpPr>
        <p:spPr>
          <a:xfrm>
            <a:off x="533400" y="1524000"/>
            <a:ext cx="3657600" cy="3733800"/>
          </a:xfrm>
          <a:prstGeom prst="roundRect">
            <a:avLst>
              <a:gd name="adj" fmla="val 16667"/>
            </a:avLst>
          </a:prstGeom>
          <a:solidFill>
            <a:srgbClr val="99CC00">
              <a:alpha val="50196"/>
            </a:srgbClr>
          </a:solidFill>
          <a:ln w="28575">
            <a:solidFill>
              <a:srgbClr val="0A2D6B"/>
            </a:solidFill>
            <a:round/>
          </a:ln>
          <a:scene3d>
            <a:camera prst="orthographicFront"/>
            <a:lightRig rig="threePt" dir="t"/>
          </a:scene3d>
          <a:sp3d>
            <a:bevelT w="165100" prst="coolSlant"/>
          </a:sp3d>
        </p:spPr>
        <p:txBody>
          <a:bodyPr wrap="none" rtlCol="0" anchor="ctr">
            <a:normAutofit/>
          </a:bodyPr>
          <a:lstStyle/>
          <a:p>
            <a:pPr marL="347663" indent="-347663" algn="ctr" eaLnBrk="1" fontAlgn="auto" hangingPunct="1">
              <a:lnSpc>
                <a:spcPct val="90000"/>
              </a:lnSpc>
              <a:spcBef>
                <a:spcPts val="0"/>
              </a:spcBef>
              <a:spcAft>
                <a:spcPts val="0"/>
              </a:spcAft>
              <a:buClr>
                <a:srgbClr val="6F0000"/>
              </a:buClr>
              <a:buSzPct val="80000"/>
              <a:buFontTx/>
              <a:buNone/>
              <a:defRPr/>
            </a:pPr>
            <a:r>
              <a:rPr lang="en-US" sz="6000" kern="0" dirty="0" smtClean="0">
                <a:solidFill>
                  <a:schemeClr val="accent3">
                    <a:lumMod val="50000"/>
                  </a:schemeClr>
                </a:solidFill>
                <a:latin typeface="Arial Narrow" pitchFamily="34" charset="0"/>
              </a:rPr>
              <a:t>Coherence</a:t>
            </a:r>
            <a:r>
              <a:rPr lang="en-US" sz="6000" kern="0" dirty="0" smtClean="0">
                <a:solidFill>
                  <a:srgbClr val="0A2D6B"/>
                </a:solidFill>
                <a:latin typeface="Arial Narrow" pitchFamily="34" charset="0"/>
              </a:rPr>
              <a:t> </a:t>
            </a:r>
          </a:p>
        </p:txBody>
      </p:sp>
      <p:pic>
        <p:nvPicPr>
          <p:cNvPr id="5" name="Picture 2" descr="C:\Users\Janet Wyche\AppData\Local\Temp\notesCB2CD5\CCGPS_LogoAPPLE2.jpg"/>
          <p:cNvPicPr>
            <a:picLocks noChangeAspect="1" noChangeArrowheads="1"/>
          </p:cNvPicPr>
          <p:nvPr/>
        </p:nvPicPr>
        <p:blipFill>
          <a:blip r:embed="rId3" cstate="print"/>
          <a:srcRect/>
          <a:stretch>
            <a:fillRect/>
          </a:stretch>
        </p:blipFill>
        <p:spPr bwMode="auto">
          <a:xfrm>
            <a:off x="6601128" y="304800"/>
            <a:ext cx="1628472" cy="1371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defRPr/>
            </a:pPr>
            <a:r>
              <a:rPr lang="en-US" sz="3600" dirty="0" smtClean="0">
                <a:latin typeface="Arial Narrow" pitchFamily="34" charset="0"/>
              </a:rPr>
              <a:t>Georgia’s Mathematics Program </a:t>
            </a:r>
            <a:br>
              <a:rPr lang="en-US" sz="3600" dirty="0" smtClean="0">
                <a:latin typeface="Arial Narrow" pitchFamily="34" charset="0"/>
              </a:rPr>
            </a:br>
            <a:r>
              <a:rPr lang="en-US" sz="4000" dirty="0" smtClean="0">
                <a:effectLst>
                  <a:outerShdw blurRad="38100" dist="38100" dir="2700000" algn="tl">
                    <a:srgbClr val="000000">
                      <a:alpha val="43137"/>
                    </a:srgbClr>
                  </a:outerShdw>
                </a:effectLst>
                <a:latin typeface="Arial Narrow" pitchFamily="34" charset="0"/>
              </a:rPr>
              <a:t>Indicators of Success</a:t>
            </a:r>
            <a:endParaRPr lang="en-US" sz="3600" dirty="0" smtClean="0">
              <a:effectLst>
                <a:outerShdw blurRad="38100" dist="38100" dir="2700000" algn="tl">
                  <a:srgbClr val="000000">
                    <a:alpha val="43137"/>
                  </a:srgbClr>
                </a:outerShdw>
              </a:effectLst>
              <a:latin typeface="Arial Narrow" pitchFamily="34" charset="0"/>
            </a:endParaRPr>
          </a:p>
        </p:txBody>
      </p:sp>
      <p:sp>
        <p:nvSpPr>
          <p:cNvPr id="3" name="Content Placeholder 2"/>
          <p:cNvSpPr>
            <a:spLocks noGrp="1"/>
          </p:cNvSpPr>
          <p:nvPr>
            <p:ph idx="1"/>
          </p:nvPr>
        </p:nvSpPr>
        <p:spPr>
          <a:xfrm>
            <a:off x="457200" y="1676400"/>
            <a:ext cx="8382000" cy="4572000"/>
          </a:xfrm>
        </p:spPr>
        <p:txBody>
          <a:bodyPr/>
          <a:lstStyle/>
          <a:p>
            <a:pPr algn="ctr">
              <a:buNone/>
              <a:defRPr/>
            </a:pPr>
            <a:endParaRPr lang="en-US" sz="2400" b="1" dirty="0" smtClean="0">
              <a:solidFill>
                <a:schemeClr val="accent3">
                  <a:lumMod val="50000"/>
                </a:schemeClr>
              </a:solidFill>
              <a:effectLst>
                <a:outerShdw blurRad="38100" dist="38100" dir="2700000" algn="tl">
                  <a:srgbClr val="000000">
                    <a:alpha val="43137"/>
                  </a:srgbClr>
                </a:outerShdw>
              </a:effectLst>
              <a:latin typeface="Arial Narrow" pitchFamily="34" charset="0"/>
            </a:endParaRPr>
          </a:p>
          <a:p>
            <a:pPr>
              <a:defRPr/>
            </a:pPr>
            <a:r>
              <a:rPr lang="en-US" sz="2400" b="1" dirty="0" smtClean="0">
                <a:solidFill>
                  <a:schemeClr val="accent3">
                    <a:lumMod val="50000"/>
                  </a:schemeClr>
                </a:solidFill>
                <a:effectLst>
                  <a:outerShdw blurRad="38100" dist="38100" dir="2700000" algn="tl">
                    <a:srgbClr val="000000">
                      <a:alpha val="43137"/>
                    </a:srgbClr>
                  </a:outerShdw>
                </a:effectLst>
                <a:latin typeface="Arial Narrow" pitchFamily="34" charset="0"/>
              </a:rPr>
              <a:t>GHSGT Mathematics</a:t>
            </a:r>
          </a:p>
          <a:p>
            <a:pPr algn="ctr">
              <a:buNone/>
              <a:defRPr/>
            </a:pPr>
            <a:r>
              <a:rPr lang="en-US" sz="2400" dirty="0" smtClean="0">
                <a:latin typeface="Arial Narrow" pitchFamily="34" charset="0"/>
              </a:rPr>
              <a:t>Spring 2010  </a:t>
            </a:r>
            <a:r>
              <a:rPr lang="en-US" sz="2400" b="1" dirty="0" smtClean="0">
                <a:latin typeface="Arial Narrow" pitchFamily="34" charset="0"/>
              </a:rPr>
              <a:t>QCC</a:t>
            </a:r>
            <a:r>
              <a:rPr lang="en-US" sz="2400" dirty="0" smtClean="0">
                <a:latin typeface="Arial Narrow" pitchFamily="34" charset="0"/>
              </a:rPr>
              <a:t> Mathematics	SWD </a:t>
            </a:r>
            <a:r>
              <a:rPr lang="en-US" sz="2400" b="1" dirty="0" smtClean="0">
                <a:solidFill>
                  <a:schemeClr val="accent3">
                    <a:lumMod val="50000"/>
                  </a:schemeClr>
                </a:solidFill>
                <a:effectLst>
                  <a:outerShdw blurRad="38100" dist="38100" dir="2700000" algn="tl">
                    <a:srgbClr val="000000">
                      <a:alpha val="43137"/>
                    </a:srgbClr>
                  </a:outerShdw>
                </a:effectLst>
                <a:latin typeface="Arial Narrow" pitchFamily="34" charset="0"/>
              </a:rPr>
              <a:t>35.6%</a:t>
            </a:r>
            <a:r>
              <a:rPr lang="en-US" sz="2400" dirty="0" smtClean="0">
                <a:latin typeface="Arial Narrow" pitchFamily="34" charset="0"/>
              </a:rPr>
              <a:t> Passing Rate</a:t>
            </a:r>
          </a:p>
          <a:p>
            <a:pPr algn="ctr">
              <a:buNone/>
              <a:defRPr/>
            </a:pPr>
            <a:r>
              <a:rPr lang="en-US" sz="2400" dirty="0" smtClean="0">
                <a:latin typeface="Arial Narrow" pitchFamily="34" charset="0"/>
              </a:rPr>
              <a:t>Spring 2011 </a:t>
            </a:r>
            <a:r>
              <a:rPr lang="en-US" sz="2400" b="1" dirty="0" smtClean="0">
                <a:latin typeface="Arial Narrow" pitchFamily="34" charset="0"/>
              </a:rPr>
              <a:t>GPS</a:t>
            </a:r>
            <a:r>
              <a:rPr lang="en-US" sz="2400" dirty="0" smtClean="0">
                <a:latin typeface="Arial Narrow" pitchFamily="34" charset="0"/>
              </a:rPr>
              <a:t> Mathematics 	SWD </a:t>
            </a:r>
            <a:r>
              <a:rPr lang="en-US" sz="2400" b="1" dirty="0" smtClean="0">
                <a:solidFill>
                  <a:schemeClr val="accent3">
                    <a:lumMod val="50000"/>
                  </a:schemeClr>
                </a:solidFill>
                <a:effectLst>
                  <a:outerShdw blurRad="38100" dist="38100" dir="2700000" algn="tl">
                    <a:srgbClr val="000000">
                      <a:alpha val="43137"/>
                    </a:srgbClr>
                  </a:outerShdw>
                </a:effectLst>
                <a:latin typeface="Arial Narrow" pitchFamily="34" charset="0"/>
              </a:rPr>
              <a:t>51.5%</a:t>
            </a:r>
            <a:r>
              <a:rPr lang="en-US" sz="2400" dirty="0" smtClean="0">
                <a:latin typeface="Arial Narrow" pitchFamily="34" charset="0"/>
              </a:rPr>
              <a:t> Passing Rate</a:t>
            </a:r>
          </a:p>
          <a:p>
            <a:pPr algn="ctr">
              <a:buNone/>
              <a:defRPr/>
            </a:pPr>
            <a:r>
              <a:rPr lang="en-US" b="1" dirty="0" smtClean="0">
                <a:solidFill>
                  <a:schemeClr val="accent3">
                    <a:lumMod val="50000"/>
                  </a:schemeClr>
                </a:solidFill>
                <a:effectLst>
                  <a:outerShdw blurRad="38100" dist="38100" dir="2700000" algn="tl">
                    <a:srgbClr val="000000">
                      <a:alpha val="43137"/>
                    </a:srgbClr>
                  </a:outerShdw>
                </a:effectLst>
                <a:latin typeface="Arial Narrow" pitchFamily="34" charset="0"/>
              </a:rPr>
              <a:t>FIRST EVER GPS </a:t>
            </a:r>
            <a:r>
              <a:rPr lang="en-US" dirty="0" smtClean="0">
                <a:latin typeface="Arial Narrow" pitchFamily="34" charset="0"/>
              </a:rPr>
              <a:t>GHSGT Mathematics</a:t>
            </a:r>
          </a:p>
          <a:p>
            <a:pPr>
              <a:buFont typeface="Arial" charset="0"/>
              <a:buNone/>
              <a:defRPr/>
            </a:pPr>
            <a:endParaRPr lang="en-US" sz="2400" b="1" dirty="0" smtClean="0">
              <a:solidFill>
                <a:schemeClr val="accent3">
                  <a:lumMod val="50000"/>
                </a:schemeClr>
              </a:solidFill>
              <a:effectLst>
                <a:outerShdw blurRad="38100" dist="38100" dir="2700000" algn="tl">
                  <a:srgbClr val="000000">
                    <a:alpha val="43137"/>
                  </a:srgbClr>
                </a:outerShdw>
              </a:effectLst>
              <a:latin typeface="Arial Narrow" pitchFamily="34" charset="0"/>
            </a:endParaRPr>
          </a:p>
          <a:p>
            <a:pPr>
              <a:defRPr/>
            </a:pPr>
            <a:r>
              <a:rPr lang="en-US" sz="2400" b="1" dirty="0" smtClean="0">
                <a:solidFill>
                  <a:schemeClr val="accent3">
                    <a:lumMod val="50000"/>
                  </a:schemeClr>
                </a:solidFill>
                <a:effectLst>
                  <a:outerShdw blurRad="38100" dist="38100" dir="2700000" algn="tl">
                    <a:srgbClr val="000000">
                      <a:alpha val="43137"/>
                    </a:srgbClr>
                  </a:outerShdw>
                </a:effectLst>
                <a:latin typeface="Arial Narrow" pitchFamily="34" charset="0"/>
              </a:rPr>
              <a:t>2012 Education Week’s </a:t>
            </a:r>
            <a:r>
              <a:rPr lang="en-US" sz="2400" b="1" u="sng" dirty="0" smtClean="0">
                <a:solidFill>
                  <a:schemeClr val="accent3">
                    <a:lumMod val="50000"/>
                  </a:schemeClr>
                </a:solidFill>
                <a:effectLst>
                  <a:outerShdw blurRad="38100" dist="38100" dir="2700000" algn="tl">
                    <a:srgbClr val="000000">
                      <a:alpha val="43137"/>
                    </a:srgbClr>
                  </a:outerShdw>
                </a:effectLst>
                <a:latin typeface="Arial Narrow" pitchFamily="34" charset="0"/>
              </a:rPr>
              <a:t>Quality Counts </a:t>
            </a:r>
            <a:r>
              <a:rPr lang="en-US" sz="2400" b="1" dirty="0" smtClean="0">
                <a:solidFill>
                  <a:schemeClr val="accent3">
                    <a:lumMod val="50000"/>
                  </a:schemeClr>
                </a:solidFill>
                <a:effectLst>
                  <a:outerShdw blurRad="38100" dist="38100" dir="2700000" algn="tl">
                    <a:srgbClr val="000000">
                      <a:alpha val="43137"/>
                    </a:srgbClr>
                  </a:outerShdw>
                </a:effectLst>
                <a:latin typeface="Arial Narrow" pitchFamily="34" charset="0"/>
              </a:rPr>
              <a:t>Report</a:t>
            </a:r>
          </a:p>
          <a:p>
            <a:pPr marL="0" indent="0">
              <a:buNone/>
              <a:defRPr/>
            </a:pPr>
            <a:r>
              <a:rPr lang="en-US" sz="2000" dirty="0" smtClean="0">
                <a:latin typeface="Arial Narrow" pitchFamily="34" charset="0"/>
              </a:rPr>
              <a:t>Georgia experienced the 4th largest reduction in the 8th Grade Poverty Gap for mathematics in the nation.</a:t>
            </a:r>
          </a:p>
          <a:p>
            <a:pPr>
              <a:buFont typeface="Arial" charset="0"/>
              <a:buNone/>
              <a:defRPr/>
            </a:pPr>
            <a:endParaRPr lang="en-US" sz="2000" dirty="0" smtClean="0">
              <a:latin typeface="Arial Narrow" pitchFamily="34" charset="0"/>
            </a:endParaRPr>
          </a:p>
          <a:p>
            <a:pPr marL="0" indent="0">
              <a:spcBef>
                <a:spcPts val="600"/>
              </a:spcBef>
              <a:buFont typeface="Arial" pitchFamily="34" charset="0"/>
              <a:buNone/>
              <a:defRPr/>
            </a:pPr>
            <a:endParaRPr lang="en-US" sz="1600" dirty="0" smtClean="0">
              <a:latin typeface="Arial Narrow" pitchFamily="34" charset="0"/>
            </a:endParaRPr>
          </a:p>
          <a:p>
            <a:pPr marL="0" indent="0">
              <a:buFont typeface="Arial" pitchFamily="34" charset="0"/>
              <a:buNone/>
              <a:defRPr/>
            </a:pPr>
            <a:endParaRPr lang="en-US" sz="1200" b="1" dirty="0" smtClean="0">
              <a:latin typeface="Arial Narrow" pitchFamily="34" charset="0"/>
            </a:endParaRPr>
          </a:p>
          <a:p>
            <a:pPr>
              <a:defRPr/>
            </a:pPr>
            <a:endParaRPr lang="en-US" sz="1800" dirty="0">
              <a:latin typeface="Arial Narrow" pitchFamily="34" charset="0"/>
            </a:endParaRPr>
          </a:p>
        </p:txBody>
      </p:sp>
      <p:sp>
        <p:nvSpPr>
          <p:cNvPr id="4" name="Date Placeholder 3"/>
          <p:cNvSpPr>
            <a:spLocks noGrp="1"/>
          </p:cNvSpPr>
          <p:nvPr>
            <p:ph type="dt" sz="quarter" idx="10"/>
          </p:nvPr>
        </p:nvSpPr>
        <p:spPr/>
        <p:txBody>
          <a:bodyPr/>
          <a:lstStyle/>
          <a:p>
            <a:pPr>
              <a:defRPr/>
            </a:pPr>
            <a:fld id="{B9C76A07-0951-4CAE-BF35-305E0468E81F}" type="datetime1">
              <a:rPr lang="en-US" smtClean="0"/>
              <a:pPr>
                <a:defRPr/>
              </a:pPr>
              <a:t>7/18/2012</a:t>
            </a:fld>
            <a:endParaRPr lang="en-US" dirty="0"/>
          </a:p>
        </p:txBody>
      </p:sp>
      <p:sp>
        <p:nvSpPr>
          <p:cNvPr id="5" name="Slide Number Placeholder 4"/>
          <p:cNvSpPr>
            <a:spLocks noGrp="1"/>
          </p:cNvSpPr>
          <p:nvPr>
            <p:ph type="sldNum" sz="quarter" idx="11"/>
          </p:nvPr>
        </p:nvSpPr>
        <p:spPr/>
        <p:txBody>
          <a:bodyPr/>
          <a:lstStyle/>
          <a:p>
            <a:pPr>
              <a:defRPr/>
            </a:pPr>
            <a:fld id="{C454676E-058D-4E7D-9756-88F0AC5FC34C}" type="slidenum">
              <a:rPr lang="en-US" smtClean="0"/>
              <a:pPr>
                <a:defRPr/>
              </a:pPr>
              <a:t>2</a:t>
            </a:fld>
            <a:endParaRPr lang="en-US" dirty="0"/>
          </a:p>
        </p:txBody>
      </p:sp>
      <p:sp>
        <p:nvSpPr>
          <p:cNvPr id="6" name="Explosion 1 5"/>
          <p:cNvSpPr/>
          <p:nvPr/>
        </p:nvSpPr>
        <p:spPr>
          <a:xfrm>
            <a:off x="6934200" y="1447800"/>
            <a:ext cx="1676400" cy="1143000"/>
          </a:xfrm>
          <a:prstGeom prst="irregularSeal1">
            <a:avLst/>
          </a:prstGeom>
          <a:solidFill>
            <a:srgbClr val="DF772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solidFill>
                <a:effectLst>
                  <a:outerShdw blurRad="38100" dist="38100" dir="2700000" algn="tl">
                    <a:srgbClr val="000000">
                      <a:alpha val="43137"/>
                    </a:srgbClr>
                  </a:outerShdw>
                </a:effectLst>
                <a:latin typeface="Arial Narrow" pitchFamily="34" charset="0"/>
              </a:rPr>
              <a:t>WOW!!</a:t>
            </a:r>
            <a:endParaRPr lang="en-US" sz="1200" dirty="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3"/>
          <p:cNvSpPr>
            <a:spLocks noGrp="1" noChangeArrowheads="1"/>
          </p:cNvSpPr>
          <p:nvPr>
            <p:ph idx="1"/>
          </p:nvPr>
        </p:nvSpPr>
        <p:spPr>
          <a:xfrm>
            <a:off x="533400" y="1524000"/>
            <a:ext cx="3657600" cy="3733800"/>
          </a:xfrm>
          <a:prstGeom prst="roundRect">
            <a:avLst>
              <a:gd name="adj" fmla="val 16667"/>
            </a:avLst>
          </a:prstGeom>
          <a:solidFill>
            <a:srgbClr val="99CC00">
              <a:alpha val="50196"/>
            </a:srgbClr>
          </a:solidFill>
          <a:ln w="28575">
            <a:solidFill>
              <a:srgbClr val="0A2D6B"/>
            </a:solidFill>
            <a:round/>
          </a:ln>
          <a:scene3d>
            <a:camera prst="orthographicFront"/>
            <a:lightRig rig="threePt" dir="t"/>
          </a:scene3d>
          <a:sp3d>
            <a:bevelT w="165100" prst="coolSlant"/>
          </a:sp3d>
        </p:spPr>
        <p:txBody>
          <a:bodyPr wrap="none" rtlCol="0" anchor="ctr">
            <a:normAutofit/>
          </a:bodyPr>
          <a:lstStyle/>
          <a:p>
            <a:pPr marL="347663" indent="-347663" algn="ctr" eaLnBrk="1" fontAlgn="auto" hangingPunct="1">
              <a:lnSpc>
                <a:spcPct val="90000"/>
              </a:lnSpc>
              <a:spcBef>
                <a:spcPts val="0"/>
              </a:spcBef>
              <a:spcAft>
                <a:spcPts val="0"/>
              </a:spcAft>
              <a:buClr>
                <a:srgbClr val="6F0000"/>
              </a:buClr>
              <a:buSzPct val="80000"/>
              <a:buFontTx/>
              <a:buNone/>
              <a:defRPr/>
            </a:pPr>
            <a:r>
              <a:rPr lang="en-US" sz="6000" kern="0" dirty="0" smtClean="0">
                <a:solidFill>
                  <a:srgbClr val="0A2D6B"/>
                </a:solidFill>
                <a:latin typeface="Arial Narrow" pitchFamily="34" charset="0"/>
              </a:rPr>
              <a:t>Coherence </a:t>
            </a:r>
          </a:p>
        </p:txBody>
      </p:sp>
      <p:sp>
        <p:nvSpPr>
          <p:cNvPr id="6" name="TextBox 5"/>
          <p:cNvSpPr txBox="1"/>
          <p:nvPr/>
        </p:nvSpPr>
        <p:spPr>
          <a:xfrm>
            <a:off x="4800600" y="1600200"/>
            <a:ext cx="3581400" cy="4154984"/>
          </a:xfrm>
          <a:prstGeom prst="rect">
            <a:avLst/>
          </a:prstGeom>
          <a:noFill/>
        </p:spPr>
        <p:txBody>
          <a:bodyPr wrap="square" rtlCol="0">
            <a:spAutoFit/>
          </a:bodyPr>
          <a:lstStyle/>
          <a:p>
            <a:pPr eaLnBrk="1" fontAlgn="auto" hangingPunct="1">
              <a:spcAft>
                <a:spcPts val="0"/>
              </a:spcAft>
              <a:defRPr/>
            </a:pPr>
            <a:r>
              <a:rPr lang="en-US" sz="4400" b="1" dirty="0" smtClean="0">
                <a:solidFill>
                  <a:srgbClr val="C00000"/>
                </a:solidFill>
                <a:effectLst>
                  <a:outerShdw blurRad="38100" dist="38100" dir="2700000" algn="tl">
                    <a:srgbClr val="000000">
                      <a:alpha val="43137"/>
                    </a:srgbClr>
                  </a:outerShdw>
                </a:effectLst>
                <a:latin typeface="Arial Narrow" pitchFamily="34" charset="0"/>
              </a:rPr>
              <a:t>Coherence</a:t>
            </a:r>
            <a:r>
              <a:rPr lang="en-US" sz="4400" dirty="0">
                <a:effectLst>
                  <a:outerShdw blurRad="38100" dist="38100" dir="2700000" algn="tl">
                    <a:srgbClr val="000000">
                      <a:alpha val="43137"/>
                    </a:srgbClr>
                  </a:outerShdw>
                </a:effectLst>
                <a:latin typeface="Arial Narrow" pitchFamily="34" charset="0"/>
              </a:rPr>
              <a:t> </a:t>
            </a:r>
            <a:r>
              <a:rPr lang="en-US" sz="4400" dirty="0" smtClean="0">
                <a:effectLst>
                  <a:outerShdw blurRad="38100" dist="38100" dir="2700000" algn="tl">
                    <a:srgbClr val="000000">
                      <a:alpha val="43137"/>
                    </a:srgbClr>
                  </a:outerShdw>
                </a:effectLst>
                <a:latin typeface="Arial Narrow" pitchFamily="34" charset="0"/>
              </a:rPr>
              <a:t>- </a:t>
            </a:r>
            <a:r>
              <a:rPr lang="en-US" sz="4400" b="1" dirty="0" smtClean="0">
                <a:effectLst>
                  <a:outerShdw blurRad="38100" dist="38100" dir="2700000" algn="tl">
                    <a:srgbClr val="000000">
                      <a:alpha val="43137"/>
                    </a:srgbClr>
                  </a:outerShdw>
                </a:effectLst>
                <a:latin typeface="Arial Narrow" pitchFamily="34" charset="0"/>
              </a:rPr>
              <a:t>Think</a:t>
            </a:r>
            <a:r>
              <a:rPr lang="en-US" sz="4400" dirty="0" smtClean="0">
                <a:effectLst>
                  <a:outerShdw blurRad="38100" dist="38100" dir="2700000" algn="tl">
                    <a:srgbClr val="000000">
                      <a:alpha val="43137"/>
                    </a:srgbClr>
                  </a:outerShdw>
                </a:effectLst>
                <a:latin typeface="Arial Narrow" pitchFamily="34" charset="0"/>
              </a:rPr>
              <a:t> across grades and </a:t>
            </a:r>
            <a:r>
              <a:rPr lang="en-US" sz="4400" b="1" dirty="0" smtClean="0">
                <a:effectLst>
                  <a:outerShdw blurRad="38100" dist="38100" dir="2700000" algn="tl">
                    <a:srgbClr val="000000">
                      <a:alpha val="43137"/>
                    </a:srgbClr>
                  </a:outerShdw>
                </a:effectLst>
                <a:latin typeface="Arial Narrow" pitchFamily="34" charset="0"/>
              </a:rPr>
              <a:t>link</a:t>
            </a:r>
            <a:r>
              <a:rPr lang="en-US" sz="4400" dirty="0" smtClean="0">
                <a:effectLst>
                  <a:outerShdw blurRad="38100" dist="38100" dir="2700000" algn="tl">
                    <a:srgbClr val="000000">
                      <a:alpha val="43137"/>
                    </a:srgbClr>
                  </a:outerShdw>
                </a:effectLst>
                <a:latin typeface="Arial Narrow" pitchFamily="34" charset="0"/>
              </a:rPr>
              <a:t> to major topics within grades</a:t>
            </a:r>
          </a:p>
          <a:p>
            <a:endParaRPr lang="en-US" sz="4400" dirty="0"/>
          </a:p>
        </p:txBody>
      </p:sp>
      <p:pic>
        <p:nvPicPr>
          <p:cNvPr id="5" name="Picture 2" descr="C:\Users\Janet Wyche\AppData\Local\Temp\notesCB2CD5\CCGPS_LogoAPPLE2.jpg"/>
          <p:cNvPicPr>
            <a:picLocks noChangeAspect="1" noChangeArrowheads="1"/>
          </p:cNvPicPr>
          <p:nvPr/>
        </p:nvPicPr>
        <p:blipFill>
          <a:blip r:embed="rId3" cstate="print"/>
          <a:srcRect/>
          <a:stretch>
            <a:fillRect/>
          </a:stretch>
        </p:blipFill>
        <p:spPr bwMode="auto">
          <a:xfrm>
            <a:off x="6858000" y="304800"/>
            <a:ext cx="1371600" cy="11552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6000" b="0" dirty="0" smtClean="0">
                <a:solidFill>
                  <a:schemeClr val="accent3">
                    <a:lumMod val="75000"/>
                  </a:schemeClr>
                </a:solidFill>
                <a:effectLst>
                  <a:outerShdw blurRad="38100" dist="38100" dir="2700000" algn="tl">
                    <a:srgbClr val="000000">
                      <a:alpha val="43137"/>
                    </a:srgbClr>
                  </a:outerShdw>
                </a:effectLst>
                <a:latin typeface="Arial Narrow" pitchFamily="34" charset="0"/>
              </a:rPr>
              <a:t>Coherence</a:t>
            </a:r>
            <a:endParaRPr lang="en-US" sz="6000" b="0" dirty="0">
              <a:solidFill>
                <a:schemeClr val="accent3">
                  <a:lumMod val="75000"/>
                </a:schemeClr>
              </a:solidFill>
              <a:effectLst>
                <a:outerShdw blurRad="38100" dist="38100" dir="2700000" algn="tl">
                  <a:srgbClr val="000000">
                    <a:alpha val="43137"/>
                  </a:srgbClr>
                </a:outerShdw>
              </a:effectLst>
              <a:latin typeface="Arial Narrow" pitchFamily="34" charset="0"/>
            </a:endParaRPr>
          </a:p>
        </p:txBody>
      </p:sp>
      <p:sp>
        <p:nvSpPr>
          <p:cNvPr id="39939" name="Content Placeholder 2"/>
          <p:cNvSpPr>
            <a:spLocks noGrp="1"/>
          </p:cNvSpPr>
          <p:nvPr>
            <p:ph idx="1"/>
          </p:nvPr>
        </p:nvSpPr>
        <p:spPr>
          <a:xfrm>
            <a:off x="0" y="1371600"/>
            <a:ext cx="9144000" cy="4754563"/>
          </a:xfrm>
        </p:spPr>
        <p:txBody>
          <a:bodyPr/>
          <a:lstStyle/>
          <a:p>
            <a:pPr marL="0" indent="0">
              <a:buFont typeface="Arial" pitchFamily="34" charset="0"/>
              <a:buNone/>
            </a:pPr>
            <a:r>
              <a:rPr lang="en-US" dirty="0" smtClean="0">
                <a:latin typeface="Arial Narrow" pitchFamily="34" charset="0"/>
              </a:rPr>
              <a:t>“The </a:t>
            </a:r>
            <a:r>
              <a:rPr lang="en-US" b="1" dirty="0" smtClean="0">
                <a:latin typeface="Arial Narrow" pitchFamily="34" charset="0"/>
              </a:rPr>
              <a:t>coherence </a:t>
            </a:r>
            <a:r>
              <a:rPr lang="en-US" dirty="0" smtClean="0">
                <a:latin typeface="Arial Narrow" pitchFamily="34" charset="0"/>
              </a:rPr>
              <a:t>and sequential nature of mathematics dictate the foundational skills that are necessary for the learning of algebra. The most important foundational skill not presently developed appears to be proficiency with fractions (including decimals, percents, and negative fractions). </a:t>
            </a:r>
            <a:r>
              <a:rPr lang="en-US" b="1" dirty="0" smtClean="0">
                <a:latin typeface="Arial Narrow" pitchFamily="34" charset="0"/>
              </a:rPr>
              <a:t>The teaching of fractions must be acknowledged as critically important and improved before an increase in student achievement in algebra can be expected</a:t>
            </a:r>
            <a:r>
              <a:rPr lang="en-US" dirty="0" smtClean="0">
                <a:latin typeface="Arial Narrow" pitchFamily="34" charset="0"/>
              </a:rPr>
              <a:t>.”</a:t>
            </a:r>
          </a:p>
          <a:p>
            <a:pPr marL="0" indent="0">
              <a:lnSpc>
                <a:spcPct val="150000"/>
              </a:lnSpc>
              <a:spcBef>
                <a:spcPct val="0"/>
              </a:spcBef>
              <a:buFont typeface="Arial" pitchFamily="34" charset="0"/>
              <a:buNone/>
            </a:pPr>
            <a:r>
              <a:rPr lang="en-US" sz="1800" dirty="0" smtClean="0"/>
              <a:t>		Final Report of the National Mathematics Advisory Panel (2008, p. 18)</a:t>
            </a:r>
          </a:p>
        </p:txBody>
      </p:sp>
      <p:sp>
        <p:nvSpPr>
          <p:cNvPr id="4" name="Date Placeholder 3"/>
          <p:cNvSpPr>
            <a:spLocks noGrp="1"/>
          </p:cNvSpPr>
          <p:nvPr>
            <p:ph type="dt" sz="quarter" idx="10"/>
          </p:nvPr>
        </p:nvSpPr>
        <p:spPr/>
        <p:txBody>
          <a:bodyPr/>
          <a:lstStyle/>
          <a:p>
            <a:pPr>
              <a:defRPr/>
            </a:pPr>
            <a:fld id="{A936E384-D683-4515-99F7-17D79FE849AD}" type="datetime1">
              <a:rPr lang="en-US" smtClean="0"/>
              <a:pPr>
                <a:defRPr/>
              </a:pPr>
              <a:t>7/18/2012</a:t>
            </a:fld>
            <a:endParaRPr lang="en-US" dirty="0"/>
          </a:p>
        </p:txBody>
      </p:sp>
      <p:sp>
        <p:nvSpPr>
          <p:cNvPr id="5" name="Slide Number Placeholder 4"/>
          <p:cNvSpPr>
            <a:spLocks noGrp="1"/>
          </p:cNvSpPr>
          <p:nvPr>
            <p:ph type="sldNum" sz="quarter" idx="11"/>
          </p:nvPr>
        </p:nvSpPr>
        <p:spPr/>
        <p:txBody>
          <a:bodyPr/>
          <a:lstStyle/>
          <a:p>
            <a:pPr>
              <a:defRPr/>
            </a:pPr>
            <a:fld id="{764336E3-2952-4C41-BA23-A4D8758F83FD}" type="slidenum">
              <a:rPr lang="en-US" smtClean="0"/>
              <a:pPr>
                <a:defRPr/>
              </a:pPr>
              <a:t>21</a:t>
            </a:fld>
            <a:endParaRPr lang="en-US" dirty="0"/>
          </a:p>
        </p:txBody>
      </p:sp>
      <p:pic>
        <p:nvPicPr>
          <p:cNvPr id="6" name="Picture 2" descr="C:\Users\Janet Wyche\AppData\Local\Temp\notesCB2CD5\CCGPS_LogoAPPLE2.jpg"/>
          <p:cNvPicPr>
            <a:picLocks noChangeAspect="1" noChangeArrowheads="1"/>
          </p:cNvPicPr>
          <p:nvPr/>
        </p:nvPicPr>
        <p:blipFill>
          <a:blip r:embed="rId3" cstate="print"/>
          <a:srcRect/>
          <a:stretch>
            <a:fillRect/>
          </a:stretch>
        </p:blipFill>
        <p:spPr bwMode="auto">
          <a:xfrm>
            <a:off x="6981859" y="152400"/>
            <a:ext cx="1247741" cy="1050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152400" y="889000"/>
            <a:ext cx="7620000" cy="5080000"/>
          </a:xfrm>
          <a:prstGeom prst="roundRect">
            <a:avLst>
              <a:gd name="adj" fmla="val 11667"/>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795" name="Title 1"/>
          <p:cNvSpPr>
            <a:spLocks noGrp="1"/>
          </p:cNvSpPr>
          <p:nvPr>
            <p:ph type="title"/>
          </p:nvPr>
        </p:nvSpPr>
        <p:spPr>
          <a:xfrm>
            <a:off x="76200" y="-25400"/>
            <a:ext cx="7772400" cy="1016000"/>
          </a:xfrm>
        </p:spPr>
        <p:txBody>
          <a:bodyPr/>
          <a:lstStyle/>
          <a:p>
            <a:pPr eaLnBrk="1" hangingPunct="1"/>
            <a:r>
              <a:rPr lang="en-US" sz="4000" b="0" dirty="0" smtClean="0">
                <a:effectLst>
                  <a:outerShdw blurRad="38100" dist="38100" dir="2700000" algn="tl">
                    <a:srgbClr val="000000">
                      <a:alpha val="43137"/>
                    </a:srgbClr>
                  </a:outerShdw>
                </a:effectLst>
                <a:latin typeface="Arial Narrow" pitchFamily="34" charset="0"/>
              </a:rPr>
              <a:t>Standards for Mathematical Practice</a:t>
            </a:r>
          </a:p>
        </p:txBody>
      </p:sp>
      <p:sp>
        <p:nvSpPr>
          <p:cNvPr id="4" name="Content Placeholder 2"/>
          <p:cNvSpPr txBox="1">
            <a:spLocks/>
          </p:cNvSpPr>
          <p:nvPr/>
        </p:nvSpPr>
        <p:spPr>
          <a:xfrm>
            <a:off x="6705600" y="5969000"/>
            <a:ext cx="1752600" cy="508000"/>
          </a:xfrm>
          <a:prstGeom prst="rect">
            <a:avLst/>
          </a:prstGeom>
        </p:spPr>
        <p:txBody>
          <a:bodyPr>
            <a:normAutofit/>
          </a:bodyPr>
          <a:lstStyle>
            <a:lvl1pPr marL="342900" indent="-342900" algn="l" defTabSz="914400" rtl="0" eaLnBrk="1" latinLnBrk="0" hangingPunct="1">
              <a:spcBef>
                <a:spcPct val="20000"/>
              </a:spcBef>
              <a:buClr>
                <a:srgbClr val="C00000"/>
              </a:buClr>
              <a:buFont typeface="Arial" pitchFamily="34" charset="0"/>
              <a:buChar char="•"/>
              <a:defRPr sz="3200" b="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accent2">
                  <a:lumMod val="75000"/>
                </a:schemeClr>
              </a:buClr>
              <a:buFont typeface="Arial" pitchFamily="34" charset="0"/>
              <a:buChar char="◦"/>
              <a:defRPr sz="2800" b="0" kern="1200">
                <a:solidFill>
                  <a:schemeClr val="tx1">
                    <a:lumMod val="75000"/>
                    <a:lumOff val="25000"/>
                  </a:schemeClr>
                </a:solidFill>
                <a:latin typeface="+mn-lt"/>
                <a:ea typeface="+mn-ea"/>
                <a:cs typeface="+mn-cs"/>
              </a:defRPr>
            </a:lvl2pPr>
            <a:lvl3pPr marL="1257300" indent="-342900" algn="l" defTabSz="914400" rtl="0" eaLnBrk="1" latinLnBrk="0" hangingPunct="1">
              <a:spcBef>
                <a:spcPct val="20000"/>
              </a:spcBef>
              <a:buClr>
                <a:schemeClr val="accent4">
                  <a:lumMod val="75000"/>
                </a:schemeClr>
              </a:buClr>
              <a:buFont typeface="Arial" pitchFamily="34" charset="0"/>
              <a:buChar char="◦"/>
              <a:defRPr sz="2400" b="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2">
                  <a:lumMod val="75000"/>
                </a:schemeClr>
              </a:buClr>
              <a:buFont typeface="Arial" pitchFamily="34" charset="0"/>
              <a:buChar char="–"/>
              <a:defRPr sz="2000" b="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C00000"/>
              </a:buClr>
              <a:buFont typeface="Arial" pitchFamily="34" charset="0"/>
              <a:buChar char="&gt;"/>
              <a:defRPr sz="2000" b="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fontAlgn="auto">
              <a:spcAft>
                <a:spcPts val="0"/>
              </a:spcAft>
              <a:buFontTx/>
              <a:buNone/>
              <a:defRPr/>
            </a:pPr>
            <a:r>
              <a:rPr lang="en-US" sz="1600" dirty="0" smtClean="0">
                <a:solidFill>
                  <a:schemeClr val="tx2">
                    <a:lumMod val="75000"/>
                  </a:schemeClr>
                </a:solidFill>
              </a:rPr>
              <a:t>(McCallum, 2011)</a:t>
            </a:r>
          </a:p>
        </p:txBody>
      </p:sp>
      <p:sp>
        <p:nvSpPr>
          <p:cNvPr id="6" name="TextBox 5"/>
          <p:cNvSpPr txBox="1"/>
          <p:nvPr/>
        </p:nvSpPr>
        <p:spPr>
          <a:xfrm rot="16200000">
            <a:off x="-1412968" y="2941938"/>
            <a:ext cx="4826005" cy="923330"/>
          </a:xfrm>
          <a:prstGeom prst="rect">
            <a:avLst/>
          </a:prstGeom>
          <a:solidFill>
            <a:schemeClr val="accent5">
              <a:lumMod val="60000"/>
              <a:lumOff val="40000"/>
            </a:schemeClr>
          </a:solidFill>
          <a:scene3d>
            <a:camera prst="orthographicFront"/>
            <a:lightRig rig="threePt" dir="t"/>
          </a:scene3d>
          <a:sp3d>
            <a:bevelT/>
          </a:sp3d>
        </p:spPr>
        <p:txBody>
          <a:bodyPr>
            <a:spAutoFit/>
          </a:bodyPr>
          <a:lstStyle/>
          <a:p>
            <a:pPr marL="342900" indent="-342900" fontAlgn="auto">
              <a:spcBef>
                <a:spcPts val="0"/>
              </a:spcBef>
              <a:spcAft>
                <a:spcPts val="0"/>
              </a:spcAft>
              <a:buFontTx/>
              <a:buAutoNum type="arabicPeriod"/>
              <a:defRPr/>
            </a:pPr>
            <a:r>
              <a:rPr lang="en-US" dirty="0">
                <a:latin typeface="+mn-lt"/>
              </a:rPr>
              <a:t>Make sense of problems and persevere in solving them.</a:t>
            </a:r>
          </a:p>
          <a:p>
            <a:pPr fontAlgn="auto">
              <a:spcBef>
                <a:spcPts val="0"/>
              </a:spcBef>
              <a:spcAft>
                <a:spcPts val="0"/>
              </a:spcAft>
              <a:defRPr/>
            </a:pPr>
            <a:r>
              <a:rPr lang="en-US" dirty="0">
                <a:latin typeface="+mn-lt"/>
              </a:rPr>
              <a:t>6.   Attend to precision.</a:t>
            </a:r>
          </a:p>
        </p:txBody>
      </p:sp>
      <p:sp>
        <p:nvSpPr>
          <p:cNvPr id="7" name="TextBox 6"/>
          <p:cNvSpPr txBox="1"/>
          <p:nvPr/>
        </p:nvSpPr>
        <p:spPr>
          <a:xfrm>
            <a:off x="1828800" y="990601"/>
            <a:ext cx="3886200" cy="923330"/>
          </a:xfrm>
          <a:prstGeom prst="rect">
            <a:avLst/>
          </a:prstGeom>
          <a:solidFill>
            <a:schemeClr val="tx2">
              <a:alpha val="59000"/>
            </a:schemeClr>
          </a:solidFill>
          <a:scene3d>
            <a:camera prst="orthographicFront"/>
            <a:lightRig rig="threePt" dir="t"/>
          </a:scene3d>
          <a:sp3d>
            <a:bevelT/>
          </a:sp3d>
        </p:spPr>
        <p:txBody>
          <a:bodyPr>
            <a:spAutoFit/>
          </a:bodyPr>
          <a:lstStyle/>
          <a:p>
            <a:pPr fontAlgn="auto">
              <a:spcBef>
                <a:spcPts val="0"/>
              </a:spcBef>
              <a:spcAft>
                <a:spcPts val="0"/>
              </a:spcAft>
              <a:defRPr/>
            </a:pPr>
            <a:r>
              <a:rPr lang="en-US" dirty="0">
                <a:latin typeface="+mn-lt"/>
              </a:rPr>
              <a:t>2.  Reason abstractly and quantitatively.</a:t>
            </a:r>
          </a:p>
          <a:p>
            <a:pPr fontAlgn="auto">
              <a:spcBef>
                <a:spcPts val="0"/>
              </a:spcBef>
              <a:spcAft>
                <a:spcPts val="0"/>
              </a:spcAft>
              <a:defRPr/>
            </a:pPr>
            <a:r>
              <a:rPr lang="en-US" dirty="0">
                <a:latin typeface="+mn-lt"/>
              </a:rPr>
              <a:t>3.  Construct viable arguments and critique the reasoning of others</a:t>
            </a:r>
          </a:p>
        </p:txBody>
      </p:sp>
      <p:sp>
        <p:nvSpPr>
          <p:cNvPr id="8" name="TextBox 7"/>
          <p:cNvSpPr txBox="1"/>
          <p:nvPr/>
        </p:nvSpPr>
        <p:spPr>
          <a:xfrm>
            <a:off x="1828800" y="2730500"/>
            <a:ext cx="3886200" cy="646331"/>
          </a:xfrm>
          <a:prstGeom prst="rect">
            <a:avLst/>
          </a:prstGeom>
          <a:solidFill>
            <a:srgbClr val="92D050">
              <a:alpha val="78000"/>
            </a:srgbClr>
          </a:solidFill>
          <a:scene3d>
            <a:camera prst="orthographicFront"/>
            <a:lightRig rig="threePt" dir="t"/>
          </a:scene3d>
          <a:sp3d>
            <a:bevelT/>
          </a:sp3d>
        </p:spPr>
        <p:txBody>
          <a:bodyPr>
            <a:spAutoFit/>
          </a:bodyPr>
          <a:lstStyle/>
          <a:p>
            <a:pPr fontAlgn="auto">
              <a:spcBef>
                <a:spcPts val="0"/>
              </a:spcBef>
              <a:spcAft>
                <a:spcPts val="0"/>
              </a:spcAft>
              <a:defRPr/>
            </a:pPr>
            <a:r>
              <a:rPr lang="en-US" dirty="0">
                <a:latin typeface="+mn-lt"/>
              </a:rPr>
              <a:t>4.  Model with mathematics.</a:t>
            </a:r>
          </a:p>
          <a:p>
            <a:pPr fontAlgn="auto">
              <a:spcBef>
                <a:spcPts val="0"/>
              </a:spcBef>
              <a:spcAft>
                <a:spcPts val="0"/>
              </a:spcAft>
              <a:defRPr/>
            </a:pPr>
            <a:r>
              <a:rPr lang="en-US" dirty="0">
                <a:latin typeface="+mn-lt"/>
              </a:rPr>
              <a:t>5.  Use appropriate tools strategically.</a:t>
            </a:r>
          </a:p>
        </p:txBody>
      </p:sp>
      <p:sp>
        <p:nvSpPr>
          <p:cNvPr id="9" name="TextBox 8"/>
          <p:cNvSpPr txBox="1"/>
          <p:nvPr/>
        </p:nvSpPr>
        <p:spPr>
          <a:xfrm>
            <a:off x="1828800" y="4140201"/>
            <a:ext cx="3886200" cy="923330"/>
          </a:xfrm>
          <a:prstGeom prst="rect">
            <a:avLst/>
          </a:prstGeom>
          <a:solidFill>
            <a:schemeClr val="tx1">
              <a:lumMod val="65000"/>
              <a:lumOff val="35000"/>
              <a:alpha val="50000"/>
            </a:schemeClr>
          </a:solidFill>
          <a:scene3d>
            <a:camera prst="orthographicFront"/>
            <a:lightRig rig="threePt" dir="t"/>
          </a:scene3d>
          <a:sp3d>
            <a:bevelT/>
          </a:sp3d>
        </p:spPr>
        <p:txBody>
          <a:bodyPr>
            <a:spAutoFit/>
          </a:bodyPr>
          <a:lstStyle/>
          <a:p>
            <a:pPr fontAlgn="auto">
              <a:spcBef>
                <a:spcPts val="0"/>
              </a:spcBef>
              <a:spcAft>
                <a:spcPts val="0"/>
              </a:spcAft>
              <a:defRPr/>
            </a:pPr>
            <a:r>
              <a:rPr lang="en-US" dirty="0">
                <a:latin typeface="+mn-lt"/>
              </a:rPr>
              <a:t>7.  Look for and make use of structure.</a:t>
            </a:r>
          </a:p>
          <a:p>
            <a:pPr fontAlgn="auto">
              <a:spcBef>
                <a:spcPts val="0"/>
              </a:spcBef>
              <a:spcAft>
                <a:spcPts val="0"/>
              </a:spcAft>
              <a:defRPr/>
            </a:pPr>
            <a:r>
              <a:rPr lang="en-US" dirty="0">
                <a:latin typeface="+mn-lt"/>
              </a:rPr>
              <a:t>8.  Look for and express regularity in repeated reasoning.</a:t>
            </a:r>
          </a:p>
        </p:txBody>
      </p:sp>
      <p:sp>
        <p:nvSpPr>
          <p:cNvPr id="33809" name="TextBox 9"/>
          <p:cNvSpPr txBox="1">
            <a:spLocks noChangeArrowheads="1"/>
          </p:cNvSpPr>
          <p:nvPr/>
        </p:nvSpPr>
        <p:spPr bwMode="auto">
          <a:xfrm>
            <a:off x="6019800" y="1316038"/>
            <a:ext cx="1752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latin typeface="Sansation"/>
              </a:rPr>
              <a:t>Reasoning and explaining</a:t>
            </a:r>
          </a:p>
        </p:txBody>
      </p:sp>
      <p:sp>
        <p:nvSpPr>
          <p:cNvPr id="33810" name="TextBox 10"/>
          <p:cNvSpPr txBox="1">
            <a:spLocks noChangeArrowheads="1"/>
          </p:cNvSpPr>
          <p:nvPr/>
        </p:nvSpPr>
        <p:spPr bwMode="auto">
          <a:xfrm>
            <a:off x="6019800" y="2914650"/>
            <a:ext cx="175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latin typeface="Sansation"/>
              </a:rPr>
              <a:t>Modeling and using tools</a:t>
            </a:r>
          </a:p>
        </p:txBody>
      </p:sp>
      <p:sp>
        <p:nvSpPr>
          <p:cNvPr id="33811" name="TextBox 11"/>
          <p:cNvSpPr txBox="1">
            <a:spLocks noChangeArrowheads="1"/>
          </p:cNvSpPr>
          <p:nvPr/>
        </p:nvSpPr>
        <p:spPr bwMode="auto">
          <a:xfrm>
            <a:off x="6019800" y="4324350"/>
            <a:ext cx="175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latin typeface="Sansation"/>
              </a:rPr>
              <a:t>Seeing structure and generalizing</a:t>
            </a:r>
          </a:p>
        </p:txBody>
      </p:sp>
      <p:pic>
        <p:nvPicPr>
          <p:cNvPr id="12" name="Picture 2" descr="C:\Users\Janet Wyche\AppData\Local\Temp\notesCB2CD5\CCGPS_LogoAPPLE2.jpg"/>
          <p:cNvPicPr>
            <a:picLocks noChangeAspect="1" noChangeArrowheads="1"/>
          </p:cNvPicPr>
          <p:nvPr/>
        </p:nvPicPr>
        <p:blipFill>
          <a:blip r:embed="rId3" cstate="print"/>
          <a:srcRect/>
          <a:stretch>
            <a:fillRect/>
          </a:stretch>
        </p:blipFill>
        <p:spPr bwMode="auto">
          <a:xfrm>
            <a:off x="7886700" y="188913"/>
            <a:ext cx="1066800" cy="898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1900032"/>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91F72743-E68C-4A9B-A62A-8D73BFEB5A68}" type="datetime1">
              <a:rPr lang="en-US" smtClean="0"/>
              <a:pPr>
                <a:defRPr/>
              </a:pPr>
              <a:t>7/18/2012</a:t>
            </a:fld>
            <a:endParaRPr lang="en-US" dirty="0"/>
          </a:p>
        </p:txBody>
      </p:sp>
      <p:sp>
        <p:nvSpPr>
          <p:cNvPr id="3" name="Slide Number Placeholder 2"/>
          <p:cNvSpPr>
            <a:spLocks noGrp="1"/>
          </p:cNvSpPr>
          <p:nvPr>
            <p:ph type="sldNum" sz="quarter" idx="11"/>
          </p:nvPr>
        </p:nvSpPr>
        <p:spPr/>
        <p:txBody>
          <a:bodyPr/>
          <a:lstStyle/>
          <a:p>
            <a:pPr>
              <a:defRPr/>
            </a:pPr>
            <a:fld id="{4ECD53FB-70AD-482F-BD2A-5D31CA5F3C1E}" type="slidenum">
              <a:rPr lang="en-US" smtClean="0"/>
              <a:pPr>
                <a:defRPr/>
              </a:pPr>
              <a:t>23</a:t>
            </a:fld>
            <a:endParaRPr lang="en-US" dirty="0"/>
          </a:p>
        </p:txBody>
      </p:sp>
      <p:pic>
        <p:nvPicPr>
          <p:cNvPr id="43012" name="Picture 2"/>
          <p:cNvPicPr>
            <a:picLocks noChangeAspect="1" noChangeArrowheads="1"/>
          </p:cNvPicPr>
          <p:nvPr/>
        </p:nvPicPr>
        <p:blipFill>
          <a:blip r:embed="rId3">
            <a:extLst>
              <a:ext uri="{28A0092B-C50C-407E-A947-70E740481C1C}">
                <a14:useLocalDpi xmlns:a14="http://schemas.microsoft.com/office/drawing/2010/main" val="0"/>
              </a:ext>
            </a:extLst>
          </a:blip>
          <a:srcRect l="27379" r="7613" b="8641"/>
          <a:stretch>
            <a:fillRect/>
          </a:stretch>
        </p:blipFill>
        <p:spPr bwMode="auto">
          <a:xfrm>
            <a:off x="0" y="0"/>
            <a:ext cx="9145588"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543800" y="4267200"/>
            <a:ext cx="1601788"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2" descr="C:\Users\Janet Wyche\AppData\Local\Temp\notesCB2CD5\CCGPS_LogoAPPLE2.jpg"/>
          <p:cNvPicPr>
            <a:picLocks noChangeAspect="1" noChangeArrowheads="1"/>
          </p:cNvPicPr>
          <p:nvPr/>
        </p:nvPicPr>
        <p:blipFill>
          <a:blip r:embed="rId4"/>
          <a:srcRect/>
          <a:stretch>
            <a:fillRect/>
          </a:stretch>
        </p:blipFill>
        <p:spPr bwMode="auto">
          <a:xfrm>
            <a:off x="6934200" y="4250496"/>
            <a:ext cx="1647825" cy="13883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17306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b="0" dirty="0" smtClean="0">
                <a:solidFill>
                  <a:srgbClr val="C00000"/>
                </a:solidFill>
                <a:effectLst>
                  <a:outerShdw blurRad="38100" dist="38100" dir="2700000" algn="tl">
                    <a:srgbClr val="000000">
                      <a:alpha val="43137"/>
                    </a:srgbClr>
                  </a:outerShdw>
                </a:effectLst>
                <a:latin typeface="Arial Narrow" pitchFamily="34" charset="0"/>
              </a:rPr>
              <a:t>Fractions Progression</a:t>
            </a:r>
          </a:p>
        </p:txBody>
      </p:sp>
      <p:sp>
        <p:nvSpPr>
          <p:cNvPr id="4" name="Date Placeholder 3"/>
          <p:cNvSpPr>
            <a:spLocks noGrp="1"/>
          </p:cNvSpPr>
          <p:nvPr>
            <p:ph type="dt" sz="quarter" idx="10"/>
          </p:nvPr>
        </p:nvSpPr>
        <p:spPr/>
        <p:txBody>
          <a:bodyPr/>
          <a:lstStyle/>
          <a:p>
            <a:pPr>
              <a:defRPr/>
            </a:pPr>
            <a:fld id="{0AA94399-BBD6-438F-8B53-05D7BE19DBCC}" type="datetime1">
              <a:rPr lang="en-US" smtClean="0"/>
              <a:pPr>
                <a:defRPr/>
              </a:pPr>
              <a:t>7/18/2012</a:t>
            </a:fld>
            <a:endParaRPr lang="en-US" dirty="0"/>
          </a:p>
        </p:txBody>
      </p:sp>
      <p:sp>
        <p:nvSpPr>
          <p:cNvPr id="5" name="Slide Number Placeholder 4"/>
          <p:cNvSpPr>
            <a:spLocks noGrp="1"/>
          </p:cNvSpPr>
          <p:nvPr>
            <p:ph type="sldNum" sz="quarter" idx="11"/>
          </p:nvPr>
        </p:nvSpPr>
        <p:spPr/>
        <p:txBody>
          <a:bodyPr/>
          <a:lstStyle/>
          <a:p>
            <a:pPr>
              <a:defRPr/>
            </a:pPr>
            <a:fld id="{6A11B11F-B1F9-4803-A387-53B336AAB495}" type="slidenum">
              <a:rPr lang="en-US" smtClean="0"/>
              <a:pPr>
                <a:defRPr/>
              </a:pPr>
              <a:t>24</a:t>
            </a:fld>
            <a:endParaRPr lang="en-US" dirty="0"/>
          </a:p>
        </p:txBody>
      </p:sp>
      <p:pic>
        <p:nvPicPr>
          <p:cNvPr id="96258" name="Picture 2"/>
          <p:cNvPicPr>
            <a:picLocks noChangeAspect="1" noChangeArrowheads="1"/>
          </p:cNvPicPr>
          <p:nvPr/>
        </p:nvPicPr>
        <p:blipFill rotWithShape="1">
          <a:blip r:embed="rId3" cstate="print">
            <a:duotone>
              <a:prstClr val="black"/>
              <a:schemeClr val="bg1">
                <a:lumMod val="85000"/>
                <a:tint val="45000"/>
                <a:satMod val="400000"/>
              </a:schemeClr>
            </a:duotone>
            <a:extLst>
              <a:ext uri="{28A0092B-C50C-407E-A947-70E740481C1C}">
                <a14:useLocalDpi xmlns:a14="http://schemas.microsoft.com/office/drawing/2010/main" val="0"/>
              </a:ext>
            </a:extLst>
          </a:blip>
          <a:srcRect l="19411" r="20544"/>
          <a:stretch/>
        </p:blipFill>
        <p:spPr bwMode="auto">
          <a:xfrm>
            <a:off x="381000" y="1219200"/>
            <a:ext cx="8077200" cy="4831272"/>
          </a:xfrm>
          <a:prstGeom prst="rect">
            <a:avLst/>
          </a:prstGeom>
          <a:noFill/>
          <a:ln w="9525">
            <a:solidFill>
              <a:schemeClr val="tx1"/>
            </a:solidFill>
            <a:miter lim="800000"/>
            <a:headEnd/>
            <a:tailEnd/>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Janet Wyche\AppData\Local\Temp\notesCB2CD5\CCGPS_LogoAPPLE2.jpg"/>
          <p:cNvPicPr>
            <a:picLocks noChangeAspect="1" noChangeArrowheads="1"/>
          </p:cNvPicPr>
          <p:nvPr/>
        </p:nvPicPr>
        <p:blipFill>
          <a:blip r:embed="rId4" cstate="print"/>
          <a:srcRect/>
          <a:stretch>
            <a:fillRect/>
          </a:stretch>
        </p:blipFill>
        <p:spPr bwMode="auto">
          <a:xfrm>
            <a:off x="7239000" y="228600"/>
            <a:ext cx="1066800" cy="898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3"/>
          <p:cNvSpPr>
            <a:spLocks noGrp="1" noChangeArrowheads="1"/>
          </p:cNvSpPr>
          <p:nvPr>
            <p:ph idx="1"/>
          </p:nvPr>
        </p:nvSpPr>
        <p:spPr>
          <a:xfrm>
            <a:off x="533400" y="1524000"/>
            <a:ext cx="3657600" cy="3733800"/>
          </a:xfrm>
          <a:prstGeom prst="roundRect">
            <a:avLst>
              <a:gd name="adj" fmla="val 16667"/>
            </a:avLst>
          </a:prstGeom>
          <a:solidFill>
            <a:srgbClr val="99CC00">
              <a:alpha val="50196"/>
            </a:srgbClr>
          </a:solidFill>
          <a:ln w="28575">
            <a:solidFill>
              <a:srgbClr val="0A2D6B"/>
            </a:solidFill>
            <a:round/>
          </a:ln>
          <a:scene3d>
            <a:camera prst="orthographicFront"/>
            <a:lightRig rig="threePt" dir="t"/>
          </a:scene3d>
          <a:sp3d>
            <a:bevelT w="165100" prst="coolSlant"/>
          </a:sp3d>
        </p:spPr>
        <p:txBody>
          <a:bodyPr wrap="none" rtlCol="0" anchor="ctr">
            <a:normAutofit/>
          </a:bodyPr>
          <a:lstStyle/>
          <a:p>
            <a:pPr marL="347663" indent="-347663" algn="ctr" eaLnBrk="1" fontAlgn="auto" hangingPunct="1">
              <a:lnSpc>
                <a:spcPct val="90000"/>
              </a:lnSpc>
              <a:spcBef>
                <a:spcPts val="0"/>
              </a:spcBef>
              <a:spcAft>
                <a:spcPts val="0"/>
              </a:spcAft>
              <a:buClr>
                <a:srgbClr val="6F0000"/>
              </a:buClr>
              <a:buSzPct val="80000"/>
              <a:buFontTx/>
              <a:buNone/>
              <a:defRPr/>
            </a:pPr>
            <a:r>
              <a:rPr lang="en-US" sz="6000" kern="0" dirty="0" smtClean="0">
                <a:solidFill>
                  <a:schemeClr val="accent3">
                    <a:lumMod val="50000"/>
                  </a:schemeClr>
                </a:solidFill>
                <a:latin typeface="Arial Narrow" pitchFamily="34" charset="0"/>
              </a:rPr>
              <a:t>Rigor</a:t>
            </a:r>
            <a:r>
              <a:rPr lang="en-US" sz="6000" kern="0" dirty="0" smtClean="0">
                <a:solidFill>
                  <a:srgbClr val="0A2D6B"/>
                </a:solidFill>
                <a:latin typeface="Arial Narrow" pitchFamily="34" charset="0"/>
              </a:rPr>
              <a:t> </a:t>
            </a:r>
          </a:p>
        </p:txBody>
      </p:sp>
      <p:pic>
        <p:nvPicPr>
          <p:cNvPr id="5" name="Picture 2" descr="C:\Users\Janet Wyche\AppData\Local\Temp\notesCB2CD5\CCGPS_LogoAPPLE2.jpg"/>
          <p:cNvPicPr>
            <a:picLocks noChangeAspect="1" noChangeArrowheads="1"/>
          </p:cNvPicPr>
          <p:nvPr/>
        </p:nvPicPr>
        <p:blipFill>
          <a:blip r:embed="rId3" cstate="print"/>
          <a:srcRect/>
          <a:stretch>
            <a:fillRect/>
          </a:stretch>
        </p:blipFill>
        <p:spPr bwMode="auto">
          <a:xfrm>
            <a:off x="6629400" y="304800"/>
            <a:ext cx="1600200" cy="13477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3"/>
          <p:cNvSpPr>
            <a:spLocks noGrp="1" noChangeArrowheads="1"/>
          </p:cNvSpPr>
          <p:nvPr>
            <p:ph idx="1"/>
          </p:nvPr>
        </p:nvSpPr>
        <p:spPr>
          <a:xfrm>
            <a:off x="533400" y="1524000"/>
            <a:ext cx="3657600" cy="3733800"/>
          </a:xfrm>
          <a:prstGeom prst="roundRect">
            <a:avLst>
              <a:gd name="adj" fmla="val 16667"/>
            </a:avLst>
          </a:prstGeom>
          <a:solidFill>
            <a:srgbClr val="99CC00">
              <a:alpha val="50196"/>
            </a:srgbClr>
          </a:solidFill>
          <a:ln w="28575">
            <a:solidFill>
              <a:srgbClr val="0A2D6B"/>
            </a:solidFill>
            <a:round/>
          </a:ln>
          <a:scene3d>
            <a:camera prst="orthographicFront"/>
            <a:lightRig rig="threePt" dir="t"/>
          </a:scene3d>
          <a:sp3d>
            <a:bevelT w="165100" prst="coolSlant"/>
          </a:sp3d>
        </p:spPr>
        <p:txBody>
          <a:bodyPr wrap="none" rtlCol="0" anchor="ctr">
            <a:normAutofit/>
          </a:bodyPr>
          <a:lstStyle/>
          <a:p>
            <a:pPr marL="347663" indent="-347663" algn="ctr" eaLnBrk="1" fontAlgn="auto" hangingPunct="1">
              <a:lnSpc>
                <a:spcPct val="90000"/>
              </a:lnSpc>
              <a:spcBef>
                <a:spcPts val="0"/>
              </a:spcBef>
              <a:spcAft>
                <a:spcPts val="0"/>
              </a:spcAft>
              <a:buClr>
                <a:srgbClr val="6F0000"/>
              </a:buClr>
              <a:buSzPct val="80000"/>
              <a:buFontTx/>
              <a:buNone/>
              <a:defRPr/>
            </a:pPr>
            <a:r>
              <a:rPr lang="en-US" sz="6000" kern="0" dirty="0" smtClean="0">
                <a:solidFill>
                  <a:schemeClr val="accent3">
                    <a:lumMod val="50000"/>
                  </a:schemeClr>
                </a:solidFill>
                <a:latin typeface="Arial Narrow" pitchFamily="34" charset="0"/>
              </a:rPr>
              <a:t>Rigor</a:t>
            </a:r>
            <a:r>
              <a:rPr lang="en-US" sz="6000" kern="0" dirty="0" smtClean="0">
                <a:solidFill>
                  <a:srgbClr val="0A2D6B"/>
                </a:solidFill>
                <a:latin typeface="Arial Narrow" pitchFamily="34" charset="0"/>
              </a:rPr>
              <a:t> </a:t>
            </a:r>
          </a:p>
        </p:txBody>
      </p:sp>
      <p:sp>
        <p:nvSpPr>
          <p:cNvPr id="6" name="TextBox 5"/>
          <p:cNvSpPr txBox="1"/>
          <p:nvPr/>
        </p:nvSpPr>
        <p:spPr>
          <a:xfrm>
            <a:off x="4648200" y="1600200"/>
            <a:ext cx="3581400" cy="4431983"/>
          </a:xfrm>
          <a:prstGeom prst="rect">
            <a:avLst/>
          </a:prstGeom>
          <a:noFill/>
        </p:spPr>
        <p:txBody>
          <a:bodyPr wrap="square" rtlCol="0">
            <a:spAutoFit/>
          </a:bodyPr>
          <a:lstStyle/>
          <a:p>
            <a:pPr eaLnBrk="1" hangingPunct="1"/>
            <a:r>
              <a:rPr lang="en-US" sz="4400" dirty="0" smtClean="0">
                <a:solidFill>
                  <a:srgbClr val="C00000"/>
                </a:solidFill>
                <a:effectLst>
                  <a:outerShdw blurRad="38100" dist="38100" dir="2700000" algn="tl">
                    <a:srgbClr val="000000">
                      <a:alpha val="43137"/>
                    </a:srgbClr>
                  </a:outerShdw>
                </a:effectLst>
                <a:latin typeface="Arial Narrow" pitchFamily="34" charset="0"/>
              </a:rPr>
              <a:t>Rigor</a:t>
            </a:r>
            <a:r>
              <a:rPr lang="en-US" sz="4400" dirty="0">
                <a:effectLst>
                  <a:outerShdw blurRad="38100" dist="38100" dir="2700000" algn="tl">
                    <a:srgbClr val="000000">
                      <a:alpha val="43137"/>
                    </a:srgbClr>
                  </a:outerShdw>
                </a:effectLst>
                <a:latin typeface="Arial Narrow" pitchFamily="34" charset="0"/>
              </a:rPr>
              <a:t> </a:t>
            </a:r>
            <a:r>
              <a:rPr lang="en-US" sz="4400" dirty="0" smtClean="0">
                <a:effectLst>
                  <a:outerShdw blurRad="38100" dist="38100" dir="2700000" algn="tl">
                    <a:srgbClr val="000000">
                      <a:alpha val="43137"/>
                    </a:srgbClr>
                  </a:outerShdw>
                </a:effectLst>
                <a:latin typeface="Arial Narrow" pitchFamily="34" charset="0"/>
              </a:rPr>
              <a:t>– </a:t>
            </a:r>
          </a:p>
          <a:p>
            <a:pPr eaLnBrk="1" hangingPunct="1"/>
            <a:r>
              <a:rPr lang="en-US" sz="4400" dirty="0" smtClean="0">
                <a:effectLst>
                  <a:outerShdw blurRad="38100" dist="38100" dir="2700000" algn="tl">
                    <a:srgbClr val="000000">
                      <a:alpha val="43137"/>
                    </a:srgbClr>
                  </a:outerShdw>
                </a:effectLst>
                <a:latin typeface="Arial Narrow" pitchFamily="34" charset="0"/>
              </a:rPr>
              <a:t>Requires solid conceptual understanding, fluency, and application</a:t>
            </a:r>
          </a:p>
          <a:p>
            <a:endParaRPr lang="en-US" dirty="0"/>
          </a:p>
        </p:txBody>
      </p:sp>
      <p:pic>
        <p:nvPicPr>
          <p:cNvPr id="5" name="Picture 2" descr="C:\Users\Janet Wyche\AppData\Local\Temp\notesCB2CD5\CCGPS_LogoAPPLE2.jpg"/>
          <p:cNvPicPr>
            <a:picLocks noChangeAspect="1" noChangeArrowheads="1"/>
          </p:cNvPicPr>
          <p:nvPr/>
        </p:nvPicPr>
        <p:blipFill>
          <a:blip r:embed="rId3" cstate="print"/>
          <a:srcRect/>
          <a:stretch>
            <a:fillRect/>
          </a:stretch>
        </p:blipFill>
        <p:spPr bwMode="auto">
          <a:xfrm>
            <a:off x="6691599" y="304800"/>
            <a:ext cx="1538001" cy="1295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15200" cy="1143000"/>
          </a:xfrm>
        </p:spPr>
        <p:txBody>
          <a:bodyPr/>
          <a:lstStyle/>
          <a:p>
            <a:pPr>
              <a:defRPr/>
            </a:pPr>
            <a:r>
              <a:rPr lang="en-US" sz="6000" b="0" dirty="0" smtClean="0">
                <a:solidFill>
                  <a:schemeClr val="accent3">
                    <a:lumMod val="50000"/>
                  </a:schemeClr>
                </a:solidFill>
                <a:effectLst>
                  <a:outerShdw blurRad="38100" dist="38100" dir="2700000" algn="tl">
                    <a:srgbClr val="000000">
                      <a:alpha val="43137"/>
                    </a:srgbClr>
                  </a:outerShdw>
                </a:effectLst>
                <a:latin typeface="Arial Narrow" pitchFamily="34" charset="0"/>
              </a:rPr>
              <a:t>Rigor</a:t>
            </a:r>
            <a:endParaRPr lang="en-US" sz="6000" b="0" dirty="0">
              <a:solidFill>
                <a:schemeClr val="accent3">
                  <a:lumMod val="50000"/>
                </a:schemeClr>
              </a:solidFill>
              <a:effectLst>
                <a:outerShdw blurRad="38100" dist="38100" dir="2700000" algn="tl">
                  <a:srgbClr val="000000">
                    <a:alpha val="43137"/>
                  </a:srgbClr>
                </a:outerShdw>
              </a:effectLst>
              <a:latin typeface="Arial Narrow" pitchFamily="34" charset="0"/>
            </a:endParaRPr>
          </a:p>
        </p:txBody>
      </p:sp>
      <p:sp>
        <p:nvSpPr>
          <p:cNvPr id="39939" name="Content Placeholder 2"/>
          <p:cNvSpPr>
            <a:spLocks noGrp="1"/>
          </p:cNvSpPr>
          <p:nvPr>
            <p:ph idx="1"/>
          </p:nvPr>
        </p:nvSpPr>
        <p:spPr>
          <a:xfrm>
            <a:off x="304800" y="1600200"/>
            <a:ext cx="8382000" cy="4754563"/>
          </a:xfrm>
        </p:spPr>
        <p:txBody>
          <a:bodyPr/>
          <a:lstStyle/>
          <a:p>
            <a:pPr marL="0" indent="0">
              <a:buFont typeface="Arial" pitchFamily="34" charset="0"/>
              <a:buNone/>
            </a:pPr>
            <a:r>
              <a:rPr lang="en-US" dirty="0" smtClean="0">
                <a:latin typeface="Arial Narrow" pitchFamily="34" charset="0"/>
              </a:rPr>
              <a:t>Rigor is more than what you teach and which standards are addressed; it is how you teach and how students show you they understand.  True rigor is creating an environment in which each student is expected to learn at high levels, each student is supported so that he or she can learn at high levels, and each student demonstrates learning at high levels.</a:t>
            </a:r>
          </a:p>
          <a:p>
            <a:pPr marL="0" indent="0">
              <a:buFont typeface="Arial" pitchFamily="34" charset="0"/>
              <a:buNone/>
            </a:pPr>
            <a:r>
              <a:rPr lang="en-US" sz="1800" dirty="0" smtClean="0">
                <a:latin typeface="Arial Narrow" pitchFamily="34" charset="0"/>
              </a:rPr>
              <a:t>							Blackburn 2008</a:t>
            </a:r>
          </a:p>
          <a:p>
            <a:pPr marL="0" indent="0">
              <a:buFont typeface="Arial" pitchFamily="34" charset="0"/>
              <a:buNone/>
            </a:pPr>
            <a:r>
              <a:rPr lang="en-US" sz="1800" dirty="0" smtClean="0">
                <a:latin typeface="Arial Narrow" pitchFamily="34" charset="0"/>
              </a:rPr>
              <a:t>		</a:t>
            </a:r>
            <a:endParaRPr lang="en-US" sz="1800" dirty="0" smtClean="0"/>
          </a:p>
        </p:txBody>
      </p:sp>
      <p:sp>
        <p:nvSpPr>
          <p:cNvPr id="4" name="Date Placeholder 3"/>
          <p:cNvSpPr>
            <a:spLocks noGrp="1"/>
          </p:cNvSpPr>
          <p:nvPr>
            <p:ph type="dt" sz="quarter" idx="10"/>
          </p:nvPr>
        </p:nvSpPr>
        <p:spPr/>
        <p:txBody>
          <a:bodyPr/>
          <a:lstStyle/>
          <a:p>
            <a:pPr>
              <a:defRPr/>
            </a:pPr>
            <a:fld id="{A936E384-D683-4515-99F7-17D79FE849AD}" type="datetime1">
              <a:rPr lang="en-US" smtClean="0"/>
              <a:pPr>
                <a:defRPr/>
              </a:pPr>
              <a:t>7/18/2012</a:t>
            </a:fld>
            <a:endParaRPr lang="en-US" dirty="0"/>
          </a:p>
        </p:txBody>
      </p:sp>
      <p:sp>
        <p:nvSpPr>
          <p:cNvPr id="5" name="Slide Number Placeholder 4"/>
          <p:cNvSpPr>
            <a:spLocks noGrp="1"/>
          </p:cNvSpPr>
          <p:nvPr>
            <p:ph type="sldNum" sz="quarter" idx="11"/>
          </p:nvPr>
        </p:nvSpPr>
        <p:spPr/>
        <p:txBody>
          <a:bodyPr/>
          <a:lstStyle/>
          <a:p>
            <a:pPr>
              <a:defRPr/>
            </a:pPr>
            <a:fld id="{764336E3-2952-4C41-BA23-A4D8758F83FD}" type="slidenum">
              <a:rPr lang="en-US" smtClean="0"/>
              <a:pPr>
                <a:defRPr/>
              </a:pPr>
              <a:t>27</a:t>
            </a:fld>
            <a:endParaRPr lang="en-US" dirty="0"/>
          </a:p>
        </p:txBody>
      </p:sp>
      <p:pic>
        <p:nvPicPr>
          <p:cNvPr id="6" name="Picture 2" descr="C:\Users\Janet Wyche\AppData\Local\Temp\notesCB2CD5\CCGPS_LogoAPPLE2.jpg"/>
          <p:cNvPicPr>
            <a:picLocks noChangeAspect="1" noChangeArrowheads="1"/>
          </p:cNvPicPr>
          <p:nvPr/>
        </p:nvPicPr>
        <p:blipFill>
          <a:blip r:embed="rId3" cstate="print"/>
          <a:srcRect/>
          <a:stretch>
            <a:fillRect/>
          </a:stretch>
        </p:blipFill>
        <p:spPr bwMode="auto">
          <a:xfrm>
            <a:off x="6858000" y="304800"/>
            <a:ext cx="1371600" cy="11552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66460" y="457200"/>
            <a:ext cx="8229600" cy="1143000"/>
          </a:xfrm>
        </p:spPr>
        <p:txBody>
          <a:bodyPr/>
          <a:lstStyle/>
          <a:p>
            <a:r>
              <a:rPr lang="en-US" sz="4000" b="0" dirty="0" smtClean="0">
                <a:solidFill>
                  <a:schemeClr val="accent3">
                    <a:lumMod val="50000"/>
                  </a:schemeClr>
                </a:solidFill>
                <a:effectLst>
                  <a:outerShdw blurRad="38100" dist="38100" dir="2700000" algn="tl">
                    <a:srgbClr val="000000">
                      <a:alpha val="43137"/>
                    </a:srgbClr>
                  </a:outerShdw>
                </a:effectLst>
                <a:latin typeface="Arial Narrow" pitchFamily="34" charset="0"/>
              </a:rPr>
              <a:t>SOLID CONCEPTUAL UNDERSTANDING</a:t>
            </a:r>
          </a:p>
        </p:txBody>
      </p:sp>
      <p:sp>
        <p:nvSpPr>
          <p:cNvPr id="35843" name="Content Placeholder 2"/>
          <p:cNvSpPr>
            <a:spLocks noGrp="1"/>
          </p:cNvSpPr>
          <p:nvPr>
            <p:ph idx="1"/>
          </p:nvPr>
        </p:nvSpPr>
        <p:spPr>
          <a:xfrm>
            <a:off x="228600" y="1752600"/>
            <a:ext cx="8686800" cy="4525963"/>
          </a:xfrm>
        </p:spPr>
        <p:txBody>
          <a:bodyPr/>
          <a:lstStyle/>
          <a:p>
            <a:pPr marL="0" indent="0">
              <a:buFont typeface="Arial" pitchFamily="34" charset="0"/>
              <a:buNone/>
              <a:defRPr/>
            </a:pPr>
            <a:r>
              <a:rPr lang="en-US" sz="3600" dirty="0" smtClean="0">
                <a:latin typeface="Arial Narrow" pitchFamily="34" charset="0"/>
              </a:rPr>
              <a:t>Examples:</a:t>
            </a:r>
          </a:p>
          <a:p>
            <a:pPr>
              <a:spcBef>
                <a:spcPts val="600"/>
              </a:spcBef>
              <a:buFont typeface="Courier New" pitchFamily="49" charset="0"/>
              <a:buChar char="o"/>
              <a:defRPr/>
            </a:pPr>
            <a:r>
              <a:rPr lang="en-US" sz="3600" dirty="0" smtClean="0">
                <a:solidFill>
                  <a:srgbClr val="C00000"/>
                </a:solidFill>
                <a:latin typeface="Arial Narrow" pitchFamily="34" charset="0"/>
              </a:rPr>
              <a:t>Write 4 fractions that are equal to 5.</a:t>
            </a:r>
          </a:p>
          <a:p>
            <a:pPr>
              <a:spcBef>
                <a:spcPts val="600"/>
              </a:spcBef>
              <a:buFont typeface="Courier New" pitchFamily="49" charset="0"/>
              <a:buChar char="o"/>
              <a:defRPr/>
            </a:pPr>
            <a:endParaRPr lang="en-US" sz="3600" dirty="0" smtClean="0">
              <a:latin typeface="Arial Narrow" pitchFamily="34" charset="0"/>
            </a:endParaRPr>
          </a:p>
          <a:p>
            <a:pPr>
              <a:spcBef>
                <a:spcPts val="600"/>
              </a:spcBef>
              <a:buFont typeface="Courier New" pitchFamily="49" charset="0"/>
              <a:buChar char="o"/>
              <a:defRPr/>
            </a:pPr>
            <a:r>
              <a:rPr lang="en-US" sz="3600" dirty="0" smtClean="0">
                <a:solidFill>
                  <a:srgbClr val="C00000"/>
                </a:solidFill>
                <a:latin typeface="Arial Narrow" pitchFamily="34" charset="0"/>
              </a:rPr>
              <a:t>2 hundreds + 3 ones &gt; 5 tens + 9 ones</a:t>
            </a:r>
          </a:p>
          <a:p>
            <a:pPr marL="0" indent="0">
              <a:spcBef>
                <a:spcPts val="600"/>
              </a:spcBef>
              <a:buNone/>
              <a:defRPr/>
            </a:pPr>
            <a:r>
              <a:rPr lang="en-US" sz="4400" dirty="0" smtClean="0">
                <a:latin typeface="Arial Narrow" pitchFamily="34" charset="0"/>
              </a:rPr>
              <a:t>   </a:t>
            </a:r>
            <a:r>
              <a:rPr lang="en-US" sz="3600" dirty="0" smtClean="0">
                <a:latin typeface="Arial Narrow" pitchFamily="34" charset="0"/>
              </a:rPr>
              <a:t>Is this comparison true or false</a:t>
            </a:r>
            <a:r>
              <a:rPr lang="en-US" sz="3600" dirty="0">
                <a:latin typeface="Arial Narrow" pitchFamily="34" charset="0"/>
              </a:rPr>
              <a:t>?</a:t>
            </a:r>
            <a:r>
              <a:rPr lang="en-US" sz="3600" dirty="0" smtClean="0">
                <a:latin typeface="Arial Narrow" pitchFamily="34" charset="0"/>
              </a:rPr>
              <a:t> Explain your</a:t>
            </a:r>
          </a:p>
          <a:p>
            <a:pPr marL="0" indent="0">
              <a:spcBef>
                <a:spcPts val="600"/>
              </a:spcBef>
              <a:buNone/>
              <a:defRPr/>
            </a:pPr>
            <a:r>
              <a:rPr lang="en-US" sz="3600" dirty="0" smtClean="0">
                <a:latin typeface="Arial Narrow" pitchFamily="34" charset="0"/>
              </a:rPr>
              <a:t>    thinking</a:t>
            </a:r>
            <a:r>
              <a:rPr lang="en-US" sz="3600" i="1" dirty="0" smtClean="0">
                <a:latin typeface="Arial Narrow" pitchFamily="34" charset="0"/>
              </a:rPr>
              <a:t>.</a:t>
            </a:r>
            <a:endParaRPr lang="en-US" sz="3600" dirty="0" smtClean="0">
              <a:latin typeface="Arial Narrow" pitchFamily="34" charset="0"/>
            </a:endParaRPr>
          </a:p>
        </p:txBody>
      </p:sp>
      <p:sp>
        <p:nvSpPr>
          <p:cNvPr id="4" name="Date Placeholder 3"/>
          <p:cNvSpPr>
            <a:spLocks noGrp="1"/>
          </p:cNvSpPr>
          <p:nvPr>
            <p:ph type="dt" sz="quarter" idx="10"/>
          </p:nvPr>
        </p:nvSpPr>
        <p:spPr/>
        <p:txBody>
          <a:bodyPr/>
          <a:lstStyle/>
          <a:p>
            <a:pPr>
              <a:defRPr/>
            </a:pPr>
            <a:fld id="{A936E384-D683-4515-99F7-17D79FE849AD}" type="datetime1">
              <a:rPr lang="en-US" smtClean="0"/>
              <a:pPr>
                <a:defRPr/>
              </a:pPr>
              <a:t>7/18/2012</a:t>
            </a:fld>
            <a:endParaRPr lang="en-US" dirty="0"/>
          </a:p>
        </p:txBody>
      </p:sp>
      <p:sp>
        <p:nvSpPr>
          <p:cNvPr id="5" name="Slide Number Placeholder 4"/>
          <p:cNvSpPr>
            <a:spLocks noGrp="1"/>
          </p:cNvSpPr>
          <p:nvPr>
            <p:ph type="sldNum" sz="quarter" idx="11"/>
          </p:nvPr>
        </p:nvSpPr>
        <p:spPr/>
        <p:txBody>
          <a:bodyPr/>
          <a:lstStyle/>
          <a:p>
            <a:pPr>
              <a:defRPr/>
            </a:pPr>
            <a:fld id="{6198A52A-C50B-46ED-BA92-5FF24F23C615}" type="slidenum">
              <a:rPr lang="en-US" smtClean="0"/>
              <a:pPr>
                <a:defRPr/>
              </a:pPr>
              <a:t>28</a:t>
            </a:fld>
            <a:endParaRPr lang="en-US" dirty="0"/>
          </a:p>
        </p:txBody>
      </p:sp>
      <p:pic>
        <p:nvPicPr>
          <p:cNvPr id="6" name="Picture 2" descr="C:\Users\Janet Wyche\AppData\Local\Temp\notesCB2CD5\CCGPS_LogoAPPLE2.jpg"/>
          <p:cNvPicPr>
            <a:picLocks noChangeAspect="1" noChangeArrowheads="1"/>
          </p:cNvPicPr>
          <p:nvPr/>
        </p:nvPicPr>
        <p:blipFill>
          <a:blip r:embed="rId3" cstate="print"/>
          <a:srcRect/>
          <a:stretch>
            <a:fillRect/>
          </a:stretch>
        </p:blipFill>
        <p:spPr bwMode="auto">
          <a:xfrm>
            <a:off x="6877117" y="1828800"/>
            <a:ext cx="1718943" cy="1447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85853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274638"/>
            <a:ext cx="7239000" cy="1143000"/>
          </a:xfrm>
        </p:spPr>
        <p:txBody>
          <a:bodyPr/>
          <a:lstStyle/>
          <a:p>
            <a:r>
              <a:rPr lang="en-US" sz="4800" b="0" dirty="0" smtClean="0">
                <a:solidFill>
                  <a:schemeClr val="accent3">
                    <a:lumMod val="50000"/>
                  </a:schemeClr>
                </a:solidFill>
                <a:effectLst>
                  <a:outerShdw blurRad="38100" dist="38100" dir="2700000" algn="tl">
                    <a:srgbClr val="000000">
                      <a:alpha val="43137"/>
                    </a:srgbClr>
                  </a:outerShdw>
                </a:effectLst>
                <a:latin typeface="Arial Narrow" pitchFamily="34" charset="0"/>
              </a:rPr>
              <a:t>FLUENCY</a:t>
            </a:r>
          </a:p>
        </p:txBody>
      </p:sp>
      <p:sp>
        <p:nvSpPr>
          <p:cNvPr id="35843" name="Content Placeholder 2"/>
          <p:cNvSpPr>
            <a:spLocks noGrp="1"/>
          </p:cNvSpPr>
          <p:nvPr>
            <p:ph idx="1"/>
          </p:nvPr>
        </p:nvSpPr>
        <p:spPr>
          <a:xfrm>
            <a:off x="228600" y="1066800"/>
            <a:ext cx="8686800" cy="4525963"/>
          </a:xfrm>
        </p:spPr>
        <p:txBody>
          <a:bodyPr/>
          <a:lstStyle/>
          <a:p>
            <a:pPr>
              <a:buFont typeface="Wingdings" pitchFamily="2" charset="2"/>
              <a:buChar char="ü"/>
              <a:defRPr/>
            </a:pPr>
            <a:endParaRPr lang="en-US" sz="3600" dirty="0" smtClean="0">
              <a:latin typeface="Arial Narrow" pitchFamily="34" charset="0"/>
            </a:endParaRPr>
          </a:p>
          <a:p>
            <a:pPr>
              <a:buFont typeface="Wingdings" pitchFamily="2" charset="2"/>
              <a:buChar char="v"/>
              <a:defRPr/>
            </a:pPr>
            <a:r>
              <a:rPr lang="en-US" sz="3600" dirty="0" smtClean="0">
                <a:solidFill>
                  <a:srgbClr val="C00000"/>
                </a:solidFill>
                <a:latin typeface="Arial Narrow" pitchFamily="34" charset="0"/>
              </a:rPr>
              <a:t>The standards require speed and accuracy in calculations, so…</a:t>
            </a:r>
          </a:p>
          <a:p>
            <a:pPr marL="0" indent="0">
              <a:buFont typeface="Arial" pitchFamily="34" charset="0"/>
              <a:buNone/>
              <a:defRPr/>
            </a:pPr>
            <a:r>
              <a:rPr lang="en-US" sz="3600" dirty="0" smtClean="0">
                <a:latin typeface="Arial Narrow" pitchFamily="34" charset="0"/>
              </a:rPr>
              <a:t> 	we need to structure class and homework 	time for students to practice core functions, 	so that they are able to understand and 	manipulate more complex concepts.</a:t>
            </a:r>
            <a:endParaRPr lang="en-US" sz="3600" dirty="0">
              <a:latin typeface="Arial Narrow" pitchFamily="34" charset="0"/>
            </a:endParaRPr>
          </a:p>
        </p:txBody>
      </p:sp>
      <p:sp>
        <p:nvSpPr>
          <p:cNvPr id="4" name="Date Placeholder 3"/>
          <p:cNvSpPr>
            <a:spLocks noGrp="1"/>
          </p:cNvSpPr>
          <p:nvPr>
            <p:ph type="dt" sz="quarter" idx="10"/>
          </p:nvPr>
        </p:nvSpPr>
        <p:spPr/>
        <p:txBody>
          <a:bodyPr/>
          <a:lstStyle/>
          <a:p>
            <a:pPr>
              <a:defRPr/>
            </a:pPr>
            <a:fld id="{A936E384-D683-4515-99F7-17D79FE849AD}" type="datetime1">
              <a:rPr lang="en-US" smtClean="0"/>
              <a:pPr>
                <a:defRPr/>
              </a:pPr>
              <a:t>7/18/2012</a:t>
            </a:fld>
            <a:endParaRPr lang="en-US" dirty="0"/>
          </a:p>
        </p:txBody>
      </p:sp>
      <p:sp>
        <p:nvSpPr>
          <p:cNvPr id="5" name="Slide Number Placeholder 4"/>
          <p:cNvSpPr>
            <a:spLocks noGrp="1"/>
          </p:cNvSpPr>
          <p:nvPr>
            <p:ph type="sldNum" sz="quarter" idx="11"/>
          </p:nvPr>
        </p:nvSpPr>
        <p:spPr/>
        <p:txBody>
          <a:bodyPr/>
          <a:lstStyle/>
          <a:p>
            <a:pPr>
              <a:defRPr/>
            </a:pPr>
            <a:fld id="{EA09AC45-6A77-4792-8BC7-CFAEBF094B3C}" type="slidenum">
              <a:rPr lang="en-US" smtClean="0"/>
              <a:pPr>
                <a:defRPr/>
              </a:pPr>
              <a:t>29</a:t>
            </a:fld>
            <a:endParaRPr lang="en-US" dirty="0"/>
          </a:p>
        </p:txBody>
      </p:sp>
      <p:pic>
        <p:nvPicPr>
          <p:cNvPr id="6" name="Picture 2" descr="C:\Users\Janet Wyche\AppData\Local\Temp\notesCB2CD5\CCGPS_LogoAPPLE2.jpg"/>
          <p:cNvPicPr>
            <a:picLocks noChangeAspect="1" noChangeArrowheads="1"/>
          </p:cNvPicPr>
          <p:nvPr/>
        </p:nvPicPr>
        <p:blipFill>
          <a:blip r:embed="rId3" cstate="print"/>
          <a:srcRect/>
          <a:stretch>
            <a:fillRect/>
          </a:stretch>
        </p:blipFill>
        <p:spPr bwMode="auto">
          <a:xfrm>
            <a:off x="5943600" y="304799"/>
            <a:ext cx="1676400" cy="14119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3944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defRPr/>
            </a:pPr>
            <a:r>
              <a:rPr lang="en-US" sz="3600" dirty="0" smtClean="0">
                <a:latin typeface="Arial Narrow" pitchFamily="34" charset="0"/>
              </a:rPr>
              <a:t>Georgia’s Mathematics Program </a:t>
            </a:r>
            <a:br>
              <a:rPr lang="en-US" sz="3600" dirty="0" smtClean="0">
                <a:latin typeface="Arial Narrow" pitchFamily="34" charset="0"/>
              </a:rPr>
            </a:br>
            <a:r>
              <a:rPr lang="en-US" sz="3600" dirty="0" smtClean="0">
                <a:effectLst>
                  <a:outerShdw blurRad="38100" dist="38100" dir="2700000" algn="tl">
                    <a:srgbClr val="000000">
                      <a:alpha val="43137"/>
                    </a:srgbClr>
                  </a:outerShdw>
                </a:effectLst>
                <a:latin typeface="Arial Narrow" pitchFamily="34" charset="0"/>
              </a:rPr>
              <a:t>Indicators of Success</a:t>
            </a:r>
            <a:endParaRPr lang="en-US" sz="3600" dirty="0" smtClean="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600200"/>
            <a:ext cx="8534400" cy="4754563"/>
          </a:xfrm>
        </p:spPr>
        <p:txBody>
          <a:bodyPr/>
          <a:lstStyle/>
          <a:p>
            <a:pPr>
              <a:buFont typeface="Arial" charset="0"/>
              <a:buNone/>
              <a:defRPr/>
            </a:pPr>
            <a:r>
              <a:rPr lang="en-US" sz="2000" b="1" dirty="0" smtClean="0">
                <a:solidFill>
                  <a:schemeClr val="accent3">
                    <a:lumMod val="50000"/>
                  </a:schemeClr>
                </a:solidFill>
                <a:effectLst>
                  <a:outerShdw blurRad="38100" dist="38100" dir="2700000" algn="tl">
                    <a:srgbClr val="000000">
                      <a:alpha val="43137"/>
                    </a:srgbClr>
                  </a:outerShdw>
                </a:effectLst>
                <a:latin typeface="Arial Narrow" pitchFamily="34" charset="0"/>
              </a:rPr>
              <a:t>The Nation’s Report for Mathematics 2011</a:t>
            </a:r>
          </a:p>
          <a:p>
            <a:pPr marL="0" indent="0">
              <a:defRPr/>
            </a:pPr>
            <a:r>
              <a:rPr lang="en-US" sz="2000" dirty="0" smtClean="0">
                <a:latin typeface="Arial Narrow" pitchFamily="34" charset="0"/>
              </a:rPr>
              <a:t>Georgia was one of only 18 states in which mathematics scores for public school students improved from 2009 to 2011. </a:t>
            </a:r>
          </a:p>
          <a:p>
            <a:pPr marL="0" indent="0">
              <a:spcBef>
                <a:spcPts val="600"/>
              </a:spcBef>
              <a:defRPr/>
            </a:pPr>
            <a:r>
              <a:rPr lang="en-US" sz="2000" dirty="0" smtClean="0">
                <a:latin typeface="Arial Narrow" pitchFamily="34" charset="0"/>
              </a:rPr>
              <a:t>Georgia, along with only seven other states and the District of Columbia, reported an increase in  the 4</a:t>
            </a:r>
            <a:r>
              <a:rPr lang="en-US" sz="2000" baseline="30000" dirty="0" smtClean="0">
                <a:latin typeface="Arial Narrow" pitchFamily="34" charset="0"/>
              </a:rPr>
              <a:t>th</a:t>
            </a:r>
            <a:r>
              <a:rPr lang="en-US" sz="2000" dirty="0" smtClean="0">
                <a:latin typeface="Arial Narrow" pitchFamily="34" charset="0"/>
              </a:rPr>
              <a:t> grade average NAEP mathematics scores from 2009 to 2011.</a:t>
            </a:r>
          </a:p>
          <a:p>
            <a:pPr marL="0" indent="0">
              <a:defRPr/>
            </a:pPr>
            <a:r>
              <a:rPr lang="en-US" sz="2000" dirty="0" smtClean="0">
                <a:latin typeface="Arial Narrow" pitchFamily="34" charset="0"/>
              </a:rPr>
              <a:t>While there was no significant change in Georgia’s eighth grade average NAEP mathematics score from 2009 to 2011,  Georgia was one of only 15 states to demonstrate a significant increase in the 8</a:t>
            </a:r>
            <a:r>
              <a:rPr lang="en-US" sz="2000" baseline="30000" dirty="0" smtClean="0">
                <a:latin typeface="Arial Narrow" pitchFamily="34" charset="0"/>
              </a:rPr>
              <a:t>th</a:t>
            </a:r>
            <a:r>
              <a:rPr lang="en-US" sz="2000" dirty="0" smtClean="0">
                <a:latin typeface="Arial Narrow" pitchFamily="34" charset="0"/>
              </a:rPr>
              <a:t> grade average NAEP score from 2007 to 2009</a:t>
            </a:r>
            <a:r>
              <a:rPr lang="en-US" sz="2000" b="1" dirty="0" smtClean="0">
                <a:latin typeface="Arial Narrow" pitchFamily="34" charset="0"/>
              </a:rPr>
              <a:t>.</a:t>
            </a:r>
          </a:p>
          <a:p>
            <a:pPr marL="0" indent="0">
              <a:defRPr/>
            </a:pPr>
            <a:r>
              <a:rPr lang="en-US" sz="2000" b="1" dirty="0">
                <a:latin typeface="Arial Narrow" pitchFamily="34" charset="0"/>
              </a:rPr>
              <a:t>Georgia was one of only four states in which score gaps between higher- and lower-income students narrowed from 2003 to 2011.</a:t>
            </a:r>
            <a:endParaRPr lang="en-US" sz="2000" b="1" dirty="0" smtClean="0">
              <a:latin typeface="Arial Narrow" pitchFamily="34" charset="0"/>
            </a:endParaRPr>
          </a:p>
          <a:p>
            <a:pPr marL="0" indent="0">
              <a:defRPr/>
            </a:pPr>
            <a:r>
              <a:rPr lang="en-US" sz="2000" dirty="0" smtClean="0">
                <a:latin typeface="Arial Narrow" pitchFamily="34" charset="0"/>
              </a:rPr>
              <a:t>Georgia was one of 16 out of the 35 participating states with samples large enough to report results for Black students in which the  White – Black score gaps narrowed from 1992 to 2011. </a:t>
            </a:r>
          </a:p>
          <a:p>
            <a:pPr marL="0" indent="0">
              <a:buFont typeface="Arial" pitchFamily="34" charset="0"/>
              <a:buNone/>
              <a:defRPr/>
            </a:pPr>
            <a:endParaRPr lang="en-US" sz="1800" dirty="0" smtClean="0">
              <a:latin typeface="Arial Narrow" pitchFamily="34" charset="0"/>
            </a:endParaRPr>
          </a:p>
          <a:p>
            <a:pPr marL="0" indent="0">
              <a:buFont typeface="Arial" pitchFamily="34" charset="0"/>
              <a:buNone/>
              <a:defRPr/>
            </a:pPr>
            <a:endParaRPr lang="en-US" sz="1800" dirty="0" smtClean="0">
              <a:latin typeface="Arial Narrow" pitchFamily="34" charset="0"/>
            </a:endParaRPr>
          </a:p>
          <a:p>
            <a:pPr marL="0" indent="0">
              <a:defRPr/>
            </a:pPr>
            <a:endParaRPr lang="en-US" sz="1800" dirty="0" smtClean="0">
              <a:latin typeface="Arial Narrow" pitchFamily="34" charset="0"/>
            </a:endParaRPr>
          </a:p>
          <a:p>
            <a:pPr marL="0" indent="0">
              <a:buFont typeface="Arial" pitchFamily="34" charset="0"/>
              <a:buNone/>
              <a:defRPr/>
            </a:pPr>
            <a:endParaRPr lang="en-US" sz="1800" dirty="0" smtClean="0">
              <a:latin typeface="Arial Narrow" pitchFamily="34" charset="0"/>
            </a:endParaRPr>
          </a:p>
          <a:p>
            <a:pPr algn="ctr">
              <a:buFont typeface="Arial" charset="0"/>
              <a:buNone/>
              <a:defRPr/>
            </a:pPr>
            <a:endParaRPr lang="en-US" dirty="0"/>
          </a:p>
        </p:txBody>
      </p:sp>
      <p:sp>
        <p:nvSpPr>
          <p:cNvPr id="4" name="Date Placeholder 3"/>
          <p:cNvSpPr>
            <a:spLocks noGrp="1"/>
          </p:cNvSpPr>
          <p:nvPr>
            <p:ph type="dt" sz="quarter" idx="10"/>
          </p:nvPr>
        </p:nvSpPr>
        <p:spPr/>
        <p:txBody>
          <a:bodyPr/>
          <a:lstStyle/>
          <a:p>
            <a:pPr>
              <a:defRPr/>
            </a:pPr>
            <a:fld id="{B9C76A07-0951-4CAE-BF35-305E0468E81F}" type="datetime1">
              <a:rPr lang="en-US" smtClean="0"/>
              <a:pPr>
                <a:defRPr/>
              </a:pPr>
              <a:t>7/18/2012</a:t>
            </a:fld>
            <a:endParaRPr lang="en-US" dirty="0"/>
          </a:p>
        </p:txBody>
      </p:sp>
      <p:sp>
        <p:nvSpPr>
          <p:cNvPr id="5" name="Slide Number Placeholder 4"/>
          <p:cNvSpPr>
            <a:spLocks noGrp="1"/>
          </p:cNvSpPr>
          <p:nvPr>
            <p:ph type="sldNum" sz="quarter" idx="11"/>
          </p:nvPr>
        </p:nvSpPr>
        <p:spPr/>
        <p:txBody>
          <a:bodyPr/>
          <a:lstStyle/>
          <a:p>
            <a:pPr>
              <a:defRPr/>
            </a:pPr>
            <a:fld id="{D996CEAB-1B91-41D5-A64E-3B2D89CDE8B3}" type="slidenum">
              <a:rPr lang="en-US" smtClean="0"/>
              <a:pPr>
                <a:defRPr/>
              </a:pPr>
              <a:t>3</a:t>
            </a:fld>
            <a:endParaRPr lang="en-US" dirty="0"/>
          </a:p>
        </p:txBody>
      </p:sp>
    </p:spTree>
    <p:extLst>
      <p:ext uri="{BB962C8B-B14F-4D97-AF65-F5344CB8AC3E}">
        <p14:creationId xmlns:p14="http://schemas.microsoft.com/office/powerpoint/2010/main" val="232155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91F72743-E68C-4A9B-A62A-8D73BFEB5A68}" type="datetime1">
              <a:rPr lang="en-US" smtClean="0"/>
              <a:pPr>
                <a:defRPr/>
              </a:pPr>
              <a:t>7/18/2012</a:t>
            </a:fld>
            <a:endParaRPr lang="en-US" dirty="0"/>
          </a:p>
        </p:txBody>
      </p:sp>
      <p:pic>
        <p:nvPicPr>
          <p:cNvPr id="49155" name="Picture 2"/>
          <p:cNvPicPr>
            <a:picLocks noChangeAspect="1" noChangeArrowheads="1"/>
          </p:cNvPicPr>
          <p:nvPr/>
        </p:nvPicPr>
        <p:blipFill>
          <a:blip r:embed="rId3" cstate="print"/>
          <a:srcRect l="26978" r="46046" b="9805"/>
          <a:stretch>
            <a:fillRect/>
          </a:stretch>
        </p:blipFill>
        <p:spPr bwMode="auto">
          <a:xfrm>
            <a:off x="1066800" y="38100"/>
            <a:ext cx="7315200" cy="6819900"/>
          </a:xfrm>
          <a:prstGeom prst="rect">
            <a:avLst/>
          </a:prstGeom>
          <a:noFill/>
          <a:ln w="9525">
            <a:noFill/>
            <a:miter lim="800000"/>
            <a:headEnd/>
            <a:tailEnd/>
          </a:ln>
          <a:effectLst/>
        </p:spPr>
      </p:pic>
      <p:pic>
        <p:nvPicPr>
          <p:cNvPr id="5" name="Picture 2" descr="C:\Users\Janet Wyche\AppData\Local\Temp\notesCB2CD5\CCGPS_LogoAPPLE2.jpg"/>
          <p:cNvPicPr>
            <a:picLocks noChangeAspect="1" noChangeArrowheads="1"/>
          </p:cNvPicPr>
          <p:nvPr/>
        </p:nvPicPr>
        <p:blipFill>
          <a:blip r:embed="rId4" cstate="print"/>
          <a:srcRect/>
          <a:stretch>
            <a:fillRect/>
          </a:stretch>
        </p:blipFill>
        <p:spPr bwMode="auto">
          <a:xfrm>
            <a:off x="130175" y="266700"/>
            <a:ext cx="1165225" cy="1104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274638"/>
            <a:ext cx="7467600" cy="1143000"/>
          </a:xfrm>
        </p:spPr>
        <p:txBody>
          <a:bodyPr/>
          <a:lstStyle/>
          <a:p>
            <a:r>
              <a:rPr lang="en-US" sz="4800" b="0" dirty="0" smtClean="0">
                <a:solidFill>
                  <a:schemeClr val="accent3">
                    <a:lumMod val="50000"/>
                  </a:schemeClr>
                </a:solidFill>
                <a:effectLst>
                  <a:outerShdw blurRad="38100" dist="38100" dir="2700000" algn="tl">
                    <a:srgbClr val="000000">
                      <a:alpha val="43137"/>
                    </a:srgbClr>
                  </a:outerShdw>
                </a:effectLst>
                <a:latin typeface="Arial Narrow" pitchFamily="34" charset="0"/>
              </a:rPr>
              <a:t>APPLICATION</a:t>
            </a:r>
          </a:p>
        </p:txBody>
      </p:sp>
      <p:sp>
        <p:nvSpPr>
          <p:cNvPr id="35843" name="Content Placeholder 2"/>
          <p:cNvSpPr>
            <a:spLocks noGrp="1"/>
          </p:cNvSpPr>
          <p:nvPr>
            <p:ph idx="1"/>
          </p:nvPr>
        </p:nvSpPr>
        <p:spPr>
          <a:xfrm>
            <a:off x="228600" y="914400"/>
            <a:ext cx="8686800" cy="4525963"/>
          </a:xfrm>
        </p:spPr>
        <p:txBody>
          <a:bodyPr/>
          <a:lstStyle/>
          <a:p>
            <a:pPr>
              <a:buFont typeface="Wingdings" pitchFamily="2" charset="2"/>
              <a:buChar char="ü"/>
              <a:defRPr/>
            </a:pPr>
            <a:endParaRPr lang="en-US" sz="3600" dirty="0" smtClean="0">
              <a:latin typeface="Arial Narrow" pitchFamily="34" charset="0"/>
            </a:endParaRPr>
          </a:p>
          <a:p>
            <a:pPr>
              <a:buFont typeface="Wingdings" pitchFamily="2" charset="2"/>
              <a:buChar char="v"/>
              <a:defRPr/>
            </a:pPr>
            <a:r>
              <a:rPr lang="en-US" sz="3600" dirty="0" smtClean="0">
                <a:solidFill>
                  <a:srgbClr val="C00000"/>
                </a:solidFill>
                <a:latin typeface="Arial Narrow" pitchFamily="34" charset="0"/>
              </a:rPr>
              <a:t>We want students to use appropriate concepts and procedures even when not prompted, so…</a:t>
            </a:r>
          </a:p>
          <a:p>
            <a:pPr marL="0" indent="0">
              <a:buFont typeface="Arial" pitchFamily="34" charset="0"/>
              <a:buNone/>
              <a:defRPr/>
            </a:pPr>
            <a:r>
              <a:rPr lang="en-US" sz="3600" dirty="0" smtClean="0">
                <a:latin typeface="Arial Narrow" pitchFamily="34" charset="0"/>
              </a:rPr>
              <a:t> 	we need to provide opportunities at all grade 	levels for students to apply mathematics 	concepts in ‘real world’ situations, recognizing 	that this means different things in K-5, 6-8, 	and High School.</a:t>
            </a:r>
            <a:endParaRPr lang="en-US" sz="3600" dirty="0">
              <a:latin typeface="Arial Narrow" pitchFamily="34" charset="0"/>
            </a:endParaRPr>
          </a:p>
        </p:txBody>
      </p:sp>
      <p:sp>
        <p:nvSpPr>
          <p:cNvPr id="4" name="Date Placeholder 3"/>
          <p:cNvSpPr>
            <a:spLocks noGrp="1"/>
          </p:cNvSpPr>
          <p:nvPr>
            <p:ph type="dt" sz="quarter" idx="10"/>
          </p:nvPr>
        </p:nvSpPr>
        <p:spPr/>
        <p:txBody>
          <a:bodyPr/>
          <a:lstStyle/>
          <a:p>
            <a:pPr>
              <a:defRPr/>
            </a:pPr>
            <a:fld id="{A936E384-D683-4515-99F7-17D79FE849AD}" type="datetime1">
              <a:rPr lang="en-US" smtClean="0"/>
              <a:pPr>
                <a:defRPr/>
              </a:pPr>
              <a:t>7/18/2012</a:t>
            </a:fld>
            <a:endParaRPr lang="en-US" dirty="0"/>
          </a:p>
        </p:txBody>
      </p:sp>
      <p:sp>
        <p:nvSpPr>
          <p:cNvPr id="5" name="Slide Number Placeholder 4"/>
          <p:cNvSpPr>
            <a:spLocks noGrp="1"/>
          </p:cNvSpPr>
          <p:nvPr>
            <p:ph type="sldNum" sz="quarter" idx="11"/>
          </p:nvPr>
        </p:nvSpPr>
        <p:spPr/>
        <p:txBody>
          <a:bodyPr/>
          <a:lstStyle/>
          <a:p>
            <a:pPr>
              <a:defRPr/>
            </a:pPr>
            <a:fld id="{D061AB82-393A-473F-9FDB-4A5352C4FC93}" type="slidenum">
              <a:rPr lang="en-US" smtClean="0"/>
              <a:pPr>
                <a:defRPr/>
              </a:pPr>
              <a:t>31</a:t>
            </a:fld>
            <a:endParaRPr lang="en-US" dirty="0"/>
          </a:p>
        </p:txBody>
      </p:sp>
      <p:pic>
        <p:nvPicPr>
          <p:cNvPr id="6" name="Picture 2" descr="C:\Users\Janet Wyche\AppData\Local\Temp\notesCB2CD5\CCGPS_LogoAPPLE2.jpg"/>
          <p:cNvPicPr>
            <a:picLocks noChangeAspect="1" noChangeArrowheads="1"/>
          </p:cNvPicPr>
          <p:nvPr/>
        </p:nvPicPr>
        <p:blipFill>
          <a:blip r:embed="rId3" cstate="print"/>
          <a:srcRect/>
          <a:stretch>
            <a:fillRect/>
          </a:stretch>
        </p:blipFill>
        <p:spPr bwMode="auto">
          <a:xfrm>
            <a:off x="6477000" y="304800"/>
            <a:ext cx="1524000" cy="11552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75782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5400" b="0" dirty="0" smtClean="0">
                <a:effectLst>
                  <a:outerShdw blurRad="38100" dist="38100" dir="2700000" algn="tl">
                    <a:srgbClr val="000000">
                      <a:alpha val="43137"/>
                    </a:srgbClr>
                  </a:outerShdw>
                </a:effectLst>
                <a:latin typeface="Arial Narrow" pitchFamily="34" charset="0"/>
              </a:rPr>
              <a:t>What Now?</a:t>
            </a:r>
          </a:p>
        </p:txBody>
      </p:sp>
      <p:sp>
        <p:nvSpPr>
          <p:cNvPr id="2" name="Text Placeholder 1"/>
          <p:cNvSpPr>
            <a:spLocks noGrp="1"/>
          </p:cNvSpPr>
          <p:nvPr>
            <p:ph type="body" idx="1"/>
          </p:nvPr>
        </p:nvSpPr>
        <p:spPr>
          <a:xfrm>
            <a:off x="457200" y="1447800"/>
            <a:ext cx="3352800" cy="639762"/>
          </a:xfrm>
        </p:spPr>
        <p:txBody>
          <a:bodyPr/>
          <a:lstStyle/>
          <a:p>
            <a:pPr algn="ctr"/>
            <a:r>
              <a:rPr lang="en-US" dirty="0" smtClean="0"/>
              <a:t>Say YES to:</a:t>
            </a:r>
            <a:endParaRPr lang="en-US" dirty="0"/>
          </a:p>
        </p:txBody>
      </p:sp>
      <p:sp>
        <p:nvSpPr>
          <p:cNvPr id="21507" name="Content Placeholder 2"/>
          <p:cNvSpPr>
            <a:spLocks noGrp="1"/>
          </p:cNvSpPr>
          <p:nvPr>
            <p:ph sz="half" idx="2"/>
          </p:nvPr>
        </p:nvSpPr>
        <p:spPr>
          <a:xfrm>
            <a:off x="457200" y="2133600"/>
            <a:ext cx="4040188" cy="3951288"/>
          </a:xfrm>
        </p:spPr>
        <p:txBody>
          <a:bodyPr/>
          <a:lstStyle/>
          <a:p>
            <a:pPr>
              <a:buFont typeface="Wingdings" pitchFamily="2" charset="2"/>
              <a:buChar char="ü"/>
            </a:pPr>
            <a:r>
              <a:rPr lang="en-US" dirty="0" smtClean="0">
                <a:latin typeface="Arial Narrow" pitchFamily="34" charset="0"/>
              </a:rPr>
              <a:t>Teaching CCGPS</a:t>
            </a:r>
          </a:p>
          <a:p>
            <a:pPr>
              <a:buFont typeface="Wingdings" pitchFamily="2" charset="2"/>
              <a:buChar char="ü"/>
            </a:pPr>
            <a:r>
              <a:rPr lang="en-US" dirty="0" smtClean="0">
                <a:latin typeface="Arial Narrow" pitchFamily="34" charset="0"/>
              </a:rPr>
              <a:t>Planning like Goldilocks</a:t>
            </a:r>
          </a:p>
          <a:p>
            <a:pPr>
              <a:buFont typeface="Wingdings" pitchFamily="2" charset="2"/>
              <a:buChar char="ü"/>
            </a:pPr>
            <a:r>
              <a:rPr lang="en-US" dirty="0" smtClean="0">
                <a:latin typeface="Arial Narrow" pitchFamily="34" charset="0"/>
              </a:rPr>
              <a:t>Embracing ‘answer getting’ as simply part of the process</a:t>
            </a:r>
            <a:endParaRPr lang="en-US" dirty="0" smtClean="0">
              <a:solidFill>
                <a:srgbClr val="C00000"/>
              </a:solidFill>
              <a:latin typeface="Arial Narrow" pitchFamily="34" charset="0"/>
            </a:endParaRPr>
          </a:p>
          <a:p>
            <a:pPr>
              <a:buFont typeface="Wingdings" pitchFamily="2" charset="2"/>
              <a:buChar char="ü"/>
            </a:pPr>
            <a:r>
              <a:rPr lang="en-US" dirty="0" smtClean="0">
                <a:latin typeface="Arial Narrow" pitchFamily="34" charset="0"/>
              </a:rPr>
              <a:t>Consistent terminology</a:t>
            </a:r>
            <a:endParaRPr lang="en-US" dirty="0" smtClean="0">
              <a:solidFill>
                <a:srgbClr val="C00000"/>
              </a:solidFill>
              <a:latin typeface="Arial Narrow" pitchFamily="34" charset="0"/>
            </a:endParaRPr>
          </a:p>
          <a:p>
            <a:pPr>
              <a:buFont typeface="Wingdings" pitchFamily="2" charset="2"/>
              <a:buChar char="ü"/>
            </a:pPr>
            <a:endParaRPr lang="en-US" dirty="0" smtClean="0">
              <a:solidFill>
                <a:srgbClr val="C00000"/>
              </a:solidFill>
              <a:latin typeface="Arial Narrow" pitchFamily="34" charset="0"/>
            </a:endParaRPr>
          </a:p>
        </p:txBody>
      </p:sp>
      <p:sp>
        <p:nvSpPr>
          <p:cNvPr id="3" name="Text Placeholder 2"/>
          <p:cNvSpPr>
            <a:spLocks noGrp="1"/>
          </p:cNvSpPr>
          <p:nvPr>
            <p:ph type="body" sz="quarter" idx="3"/>
          </p:nvPr>
        </p:nvSpPr>
        <p:spPr>
          <a:xfrm>
            <a:off x="4648201" y="1447800"/>
            <a:ext cx="3581400" cy="639762"/>
          </a:xfrm>
        </p:spPr>
        <p:txBody>
          <a:bodyPr/>
          <a:lstStyle/>
          <a:p>
            <a:pPr algn="ctr"/>
            <a:r>
              <a:rPr lang="en-US" dirty="0" smtClean="0"/>
              <a:t>Say NO to:</a:t>
            </a:r>
            <a:endParaRPr lang="en-US" dirty="0"/>
          </a:p>
        </p:txBody>
      </p:sp>
      <p:sp>
        <p:nvSpPr>
          <p:cNvPr id="6" name="Content Placeholder 5"/>
          <p:cNvSpPr>
            <a:spLocks noGrp="1"/>
          </p:cNvSpPr>
          <p:nvPr>
            <p:ph sz="quarter" idx="4"/>
          </p:nvPr>
        </p:nvSpPr>
        <p:spPr>
          <a:xfrm>
            <a:off x="4648200" y="2057400"/>
            <a:ext cx="4041775" cy="3951288"/>
          </a:xfrm>
        </p:spPr>
        <p:txBody>
          <a:bodyPr/>
          <a:lstStyle/>
          <a:p>
            <a:pPr>
              <a:buClr>
                <a:srgbClr val="C00000"/>
              </a:buClr>
              <a:buFont typeface="Calibri" pitchFamily="34" charset="0"/>
              <a:buChar char="×"/>
            </a:pPr>
            <a:r>
              <a:rPr lang="en-US" dirty="0" smtClean="0">
                <a:latin typeface="Arial Narrow" pitchFamily="34" charset="0"/>
              </a:rPr>
              <a:t>Retrofitting/Crosswalks</a:t>
            </a:r>
          </a:p>
          <a:p>
            <a:pPr>
              <a:buClr>
                <a:srgbClr val="C00000"/>
              </a:buClr>
              <a:buFont typeface="Calibri" pitchFamily="34" charset="0"/>
              <a:buChar char="×"/>
            </a:pPr>
            <a:r>
              <a:rPr lang="en-US" dirty="0" smtClean="0">
                <a:latin typeface="Arial Narrow" pitchFamily="34" charset="0"/>
              </a:rPr>
              <a:t>Teaching standard by standard</a:t>
            </a:r>
          </a:p>
          <a:p>
            <a:pPr>
              <a:buClr>
                <a:srgbClr val="C00000"/>
              </a:buClr>
              <a:buFont typeface="Calibri" pitchFamily="34" charset="0"/>
              <a:buChar char="×"/>
            </a:pPr>
            <a:r>
              <a:rPr lang="en-US" dirty="0" smtClean="0">
                <a:latin typeface="Arial Narrow" pitchFamily="34" charset="0"/>
              </a:rPr>
              <a:t>Focusing on only getting the correct answer</a:t>
            </a:r>
          </a:p>
          <a:p>
            <a:pPr>
              <a:buClr>
                <a:srgbClr val="C00000"/>
              </a:buClr>
              <a:buFont typeface="Calibri" pitchFamily="34" charset="0"/>
              <a:buChar char="×"/>
            </a:pPr>
            <a:r>
              <a:rPr lang="en-US" dirty="0" smtClean="0">
                <a:latin typeface="Arial Narrow" pitchFamily="34" charset="0"/>
              </a:rPr>
              <a:t>Inconsistent terminology</a:t>
            </a:r>
          </a:p>
        </p:txBody>
      </p:sp>
      <p:sp>
        <p:nvSpPr>
          <p:cNvPr id="4" name="Date Placeholder 3"/>
          <p:cNvSpPr>
            <a:spLocks noGrp="1"/>
          </p:cNvSpPr>
          <p:nvPr>
            <p:ph type="dt" sz="half" idx="10"/>
          </p:nvPr>
        </p:nvSpPr>
        <p:spPr/>
        <p:txBody>
          <a:bodyPr/>
          <a:lstStyle/>
          <a:p>
            <a:pPr>
              <a:defRPr/>
            </a:pPr>
            <a:fld id="{2720A5B8-C115-45D6-BAF3-2427EAF53AFA}" type="datetime1">
              <a:rPr lang="en-US" smtClean="0"/>
              <a:pPr>
                <a:defRPr/>
              </a:pPr>
              <a:t>7/18/2012</a:t>
            </a:fld>
            <a:endParaRPr lang="en-US" dirty="0"/>
          </a:p>
        </p:txBody>
      </p:sp>
      <p:sp>
        <p:nvSpPr>
          <p:cNvPr id="5" name="Slide Number Placeholder 4"/>
          <p:cNvSpPr>
            <a:spLocks noGrp="1"/>
          </p:cNvSpPr>
          <p:nvPr>
            <p:ph type="sldNum" sz="quarter" idx="11"/>
          </p:nvPr>
        </p:nvSpPr>
        <p:spPr/>
        <p:txBody>
          <a:bodyPr/>
          <a:lstStyle/>
          <a:p>
            <a:pPr>
              <a:defRPr/>
            </a:pPr>
            <a:fld id="{8F61762E-6C4D-4F8D-A6F2-5BF0040E6445}" type="slidenum">
              <a:rPr lang="en-US" smtClean="0"/>
              <a:pPr>
                <a:defRPr/>
              </a:pPr>
              <a:t>32</a:t>
            </a:fld>
            <a:endParaRPr lang="en-US" dirty="0"/>
          </a:p>
        </p:txBody>
      </p:sp>
      <p:pic>
        <p:nvPicPr>
          <p:cNvPr id="9" name="Picture 2" descr="C:\Users\Janet Wyche\AppData\Local\Temp\notesCB2CD5\CCGPS_LogoAPPLE2.jpg"/>
          <p:cNvPicPr>
            <a:picLocks noChangeAspect="1" noChangeArrowheads="1"/>
          </p:cNvPicPr>
          <p:nvPr/>
        </p:nvPicPr>
        <p:blipFill>
          <a:blip r:embed="rId3" cstate="print"/>
          <a:srcRect/>
          <a:stretch>
            <a:fillRect/>
          </a:stretch>
        </p:blipFill>
        <p:spPr bwMode="auto">
          <a:xfrm>
            <a:off x="6934200" y="304800"/>
            <a:ext cx="1447800" cy="12194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8229600" cy="792162"/>
          </a:xfrm>
        </p:spPr>
        <p:txBody>
          <a:bodyPr/>
          <a:lstStyle/>
          <a:p>
            <a:r>
              <a:rPr lang="en-US" sz="5400" b="0" dirty="0" smtClean="0">
                <a:effectLst>
                  <a:outerShdw blurRad="38100" dist="38100" dir="2700000" algn="tl">
                    <a:srgbClr val="000000">
                      <a:alpha val="43137"/>
                    </a:srgbClr>
                  </a:outerShdw>
                </a:effectLst>
                <a:latin typeface="Arial Narrow" pitchFamily="34" charset="0"/>
              </a:rPr>
              <a:t>What Now?</a:t>
            </a:r>
          </a:p>
        </p:txBody>
      </p:sp>
      <p:sp>
        <p:nvSpPr>
          <p:cNvPr id="2" name="Text Placeholder 1"/>
          <p:cNvSpPr>
            <a:spLocks noGrp="1"/>
          </p:cNvSpPr>
          <p:nvPr>
            <p:ph type="body" idx="1"/>
          </p:nvPr>
        </p:nvSpPr>
        <p:spPr>
          <a:xfrm>
            <a:off x="457200" y="990600"/>
            <a:ext cx="4040188" cy="639762"/>
          </a:xfrm>
        </p:spPr>
        <p:txBody>
          <a:bodyPr/>
          <a:lstStyle/>
          <a:p>
            <a:pPr algn="ctr"/>
            <a:r>
              <a:rPr lang="en-US" dirty="0" smtClean="0"/>
              <a:t>Say YES to:</a:t>
            </a:r>
            <a:endParaRPr lang="en-US" dirty="0"/>
          </a:p>
        </p:txBody>
      </p:sp>
      <p:sp>
        <p:nvSpPr>
          <p:cNvPr id="21507" name="Content Placeholder 2"/>
          <p:cNvSpPr>
            <a:spLocks noGrp="1"/>
          </p:cNvSpPr>
          <p:nvPr>
            <p:ph sz="half" idx="2"/>
          </p:nvPr>
        </p:nvSpPr>
        <p:spPr>
          <a:xfrm>
            <a:off x="228600" y="1630362"/>
            <a:ext cx="4268788" cy="3951288"/>
          </a:xfrm>
        </p:spPr>
        <p:txBody>
          <a:bodyPr/>
          <a:lstStyle/>
          <a:p>
            <a:pPr>
              <a:buFont typeface="Wingdings" pitchFamily="2" charset="2"/>
              <a:buChar char="ü"/>
            </a:pPr>
            <a:r>
              <a:rPr lang="en-US" dirty="0" smtClean="0">
                <a:latin typeface="Arial Narrow" pitchFamily="34" charset="0"/>
              </a:rPr>
              <a:t>Solving an equation with understanding- the power of the properties</a:t>
            </a:r>
            <a:endParaRPr lang="en-US" dirty="0" smtClean="0">
              <a:solidFill>
                <a:srgbClr val="C00000"/>
              </a:solidFill>
              <a:latin typeface="Arial Narrow" pitchFamily="34" charset="0"/>
            </a:endParaRPr>
          </a:p>
          <a:p>
            <a:pPr>
              <a:buFont typeface="Wingdings" pitchFamily="2" charset="2"/>
              <a:buChar char="ü"/>
            </a:pPr>
            <a:r>
              <a:rPr lang="en-US" dirty="0" smtClean="0">
                <a:latin typeface="Arial Narrow" pitchFamily="34" charset="0"/>
              </a:rPr>
              <a:t>The strength of the distributive property</a:t>
            </a:r>
          </a:p>
          <a:p>
            <a:pPr>
              <a:buFont typeface="Wingdings" pitchFamily="2" charset="2"/>
              <a:buChar char="ü"/>
            </a:pPr>
            <a:r>
              <a:rPr lang="en-US" dirty="0" smtClean="0">
                <a:latin typeface="Arial Narrow" pitchFamily="34" charset="0"/>
              </a:rPr>
              <a:t>Deep understanding of place value</a:t>
            </a:r>
          </a:p>
          <a:p>
            <a:pPr>
              <a:buFont typeface="Wingdings" pitchFamily="2" charset="2"/>
              <a:buChar char="ü"/>
            </a:pPr>
            <a:r>
              <a:rPr lang="en-US" dirty="0" smtClean="0">
                <a:latin typeface="Arial Narrow" pitchFamily="34" charset="0"/>
              </a:rPr>
              <a:t>Deep understanding and the most important ideas in CCGPS which need our attention</a:t>
            </a:r>
            <a:endParaRPr lang="en-US" dirty="0" smtClean="0">
              <a:solidFill>
                <a:srgbClr val="C00000"/>
              </a:solidFill>
              <a:latin typeface="Arial Narrow" pitchFamily="34" charset="0"/>
            </a:endParaRPr>
          </a:p>
          <a:p>
            <a:pPr>
              <a:buFont typeface="Wingdings" pitchFamily="2" charset="2"/>
              <a:buChar char="ü"/>
            </a:pPr>
            <a:endParaRPr lang="en-US" dirty="0" smtClean="0">
              <a:solidFill>
                <a:srgbClr val="C00000"/>
              </a:solidFill>
              <a:latin typeface="Arial Narrow" pitchFamily="34" charset="0"/>
            </a:endParaRPr>
          </a:p>
        </p:txBody>
      </p:sp>
      <p:sp>
        <p:nvSpPr>
          <p:cNvPr id="3" name="Text Placeholder 2"/>
          <p:cNvSpPr>
            <a:spLocks noGrp="1"/>
          </p:cNvSpPr>
          <p:nvPr>
            <p:ph type="body" sz="quarter" idx="3"/>
          </p:nvPr>
        </p:nvSpPr>
        <p:spPr>
          <a:xfrm>
            <a:off x="4645025" y="990600"/>
            <a:ext cx="4041775" cy="639762"/>
          </a:xfrm>
        </p:spPr>
        <p:txBody>
          <a:bodyPr/>
          <a:lstStyle/>
          <a:p>
            <a:pPr algn="ctr"/>
            <a:r>
              <a:rPr lang="en-US" dirty="0" smtClean="0"/>
              <a:t>Say NO to:</a:t>
            </a:r>
            <a:endParaRPr lang="en-US" dirty="0"/>
          </a:p>
        </p:txBody>
      </p:sp>
      <p:sp>
        <p:nvSpPr>
          <p:cNvPr id="6" name="Content Placeholder 5"/>
          <p:cNvSpPr>
            <a:spLocks noGrp="1"/>
          </p:cNvSpPr>
          <p:nvPr>
            <p:ph sz="quarter" idx="4"/>
          </p:nvPr>
        </p:nvSpPr>
        <p:spPr>
          <a:xfrm>
            <a:off x="4645025" y="1630362"/>
            <a:ext cx="4270375" cy="3951288"/>
          </a:xfrm>
        </p:spPr>
        <p:txBody>
          <a:bodyPr/>
          <a:lstStyle/>
          <a:p>
            <a:pPr>
              <a:buClr>
                <a:srgbClr val="C00000"/>
              </a:buClr>
              <a:buFont typeface="Calibri" pitchFamily="34" charset="0"/>
              <a:buChar char="×"/>
            </a:pPr>
            <a:r>
              <a:rPr lang="en-US" dirty="0" smtClean="0">
                <a:latin typeface="Arial Narrow" pitchFamily="34" charset="0"/>
              </a:rPr>
              <a:t>Canceling, proportions and cross-multiplying</a:t>
            </a:r>
          </a:p>
          <a:p>
            <a:pPr marL="0" indent="0">
              <a:buClr>
                <a:srgbClr val="C00000"/>
              </a:buClr>
              <a:buNone/>
            </a:pPr>
            <a:endParaRPr lang="en-US" dirty="0" smtClean="0">
              <a:latin typeface="Arial Narrow" pitchFamily="34" charset="0"/>
            </a:endParaRPr>
          </a:p>
          <a:p>
            <a:pPr>
              <a:buClr>
                <a:srgbClr val="C00000"/>
              </a:buClr>
              <a:buFont typeface="Calibri" pitchFamily="34" charset="0"/>
              <a:buChar char="×"/>
            </a:pPr>
            <a:r>
              <a:rPr lang="en-US" dirty="0" smtClean="0">
                <a:latin typeface="Arial Narrow" pitchFamily="34" charset="0"/>
              </a:rPr>
              <a:t>FOIL – things that only work in certain circumstances</a:t>
            </a:r>
          </a:p>
          <a:p>
            <a:pPr>
              <a:buClr>
                <a:srgbClr val="C00000"/>
              </a:buClr>
              <a:buFont typeface="Calibri" pitchFamily="34" charset="0"/>
              <a:buChar char="×"/>
            </a:pPr>
            <a:r>
              <a:rPr lang="en-US" dirty="0" smtClean="0">
                <a:latin typeface="Arial Narrow" pitchFamily="34" charset="0"/>
              </a:rPr>
              <a:t>Lining up the whole numbers on the right/lining up decimal points</a:t>
            </a:r>
          </a:p>
          <a:p>
            <a:pPr>
              <a:buClr>
                <a:srgbClr val="C00000"/>
              </a:buClr>
              <a:buFont typeface="Calibri" pitchFamily="34" charset="0"/>
              <a:buChar char="×"/>
            </a:pPr>
            <a:r>
              <a:rPr lang="en-US" dirty="0" smtClean="0">
                <a:latin typeface="Arial Narrow" pitchFamily="34" charset="0"/>
              </a:rPr>
              <a:t>‘Covering’ topics and the over-reliance on pacing guides</a:t>
            </a:r>
          </a:p>
          <a:p>
            <a:pPr>
              <a:buClr>
                <a:srgbClr val="C00000"/>
              </a:buClr>
              <a:buFont typeface="Calibri" pitchFamily="34" charset="0"/>
              <a:buChar char="×"/>
            </a:pPr>
            <a:endParaRPr lang="en-US" dirty="0" smtClean="0">
              <a:latin typeface="Arial Narrow" pitchFamily="34" charset="0"/>
            </a:endParaRPr>
          </a:p>
        </p:txBody>
      </p:sp>
      <p:sp>
        <p:nvSpPr>
          <p:cNvPr id="4" name="Date Placeholder 3"/>
          <p:cNvSpPr>
            <a:spLocks noGrp="1"/>
          </p:cNvSpPr>
          <p:nvPr>
            <p:ph type="dt" sz="half" idx="10"/>
          </p:nvPr>
        </p:nvSpPr>
        <p:spPr/>
        <p:txBody>
          <a:bodyPr/>
          <a:lstStyle/>
          <a:p>
            <a:pPr>
              <a:defRPr/>
            </a:pPr>
            <a:fld id="{2720A5B8-C115-45D6-BAF3-2427EAF53AFA}" type="datetime1">
              <a:rPr lang="en-US" smtClean="0"/>
              <a:pPr>
                <a:defRPr/>
              </a:pPr>
              <a:t>7/18/2012</a:t>
            </a:fld>
            <a:endParaRPr lang="en-US" dirty="0"/>
          </a:p>
        </p:txBody>
      </p:sp>
      <p:sp>
        <p:nvSpPr>
          <p:cNvPr id="5" name="Slide Number Placeholder 4"/>
          <p:cNvSpPr>
            <a:spLocks noGrp="1"/>
          </p:cNvSpPr>
          <p:nvPr>
            <p:ph type="sldNum" sz="quarter" idx="11"/>
          </p:nvPr>
        </p:nvSpPr>
        <p:spPr/>
        <p:txBody>
          <a:bodyPr/>
          <a:lstStyle/>
          <a:p>
            <a:pPr>
              <a:defRPr/>
            </a:pPr>
            <a:fld id="{8F61762E-6C4D-4F8D-A6F2-5BF0040E6445}" type="slidenum">
              <a:rPr lang="en-US" smtClean="0"/>
              <a:pPr>
                <a:defRPr/>
              </a:pPr>
              <a:t>33</a:t>
            </a:fld>
            <a:endParaRPr lang="en-US" dirty="0"/>
          </a:p>
        </p:txBody>
      </p:sp>
      <p:pic>
        <p:nvPicPr>
          <p:cNvPr id="9" name="Picture 2" descr="C:\Users\Janet Wyche\AppData\Local\Temp\notesCB2CD5\CCGPS_LogoAPPLE2.jpg"/>
          <p:cNvPicPr>
            <a:picLocks noChangeAspect="1" noChangeArrowheads="1"/>
          </p:cNvPicPr>
          <p:nvPr/>
        </p:nvPicPr>
        <p:blipFill>
          <a:blip r:embed="rId3" cstate="print"/>
          <a:srcRect/>
          <a:stretch>
            <a:fillRect/>
          </a:stretch>
        </p:blipFill>
        <p:spPr bwMode="auto">
          <a:xfrm>
            <a:off x="7010400" y="176440"/>
            <a:ext cx="1219200" cy="10268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b="0" dirty="0" smtClean="0">
                <a:solidFill>
                  <a:srgbClr val="C00000"/>
                </a:solidFill>
                <a:effectLst>
                  <a:outerShdw blurRad="38100" dist="38100" dir="2700000" algn="tl">
                    <a:srgbClr val="000000">
                      <a:alpha val="43137"/>
                    </a:srgbClr>
                  </a:outerShdw>
                </a:effectLst>
                <a:latin typeface="Arial Narrow" pitchFamily="34" charset="0"/>
              </a:rPr>
              <a:t>Final thoughts…</a:t>
            </a:r>
          </a:p>
        </p:txBody>
      </p:sp>
      <p:sp>
        <p:nvSpPr>
          <p:cNvPr id="52227" name="Content Placeholder 2"/>
          <p:cNvSpPr>
            <a:spLocks noGrp="1"/>
          </p:cNvSpPr>
          <p:nvPr>
            <p:ph idx="1"/>
          </p:nvPr>
        </p:nvSpPr>
        <p:spPr>
          <a:xfrm>
            <a:off x="0" y="1371600"/>
            <a:ext cx="8839200" cy="4525963"/>
          </a:xfrm>
        </p:spPr>
        <p:txBody>
          <a:bodyPr/>
          <a:lstStyle/>
          <a:p>
            <a:pPr>
              <a:buFont typeface="Wingdings" pitchFamily="2" charset="2"/>
              <a:buChar char="v"/>
            </a:pPr>
            <a:r>
              <a:rPr lang="en-US" sz="3000" dirty="0" smtClean="0">
                <a:latin typeface="Arial Narrow" pitchFamily="34" charset="0"/>
              </a:rPr>
              <a:t>Jump into CCGPS with both feet rather than cross-walking from GPS to CCGPS</a:t>
            </a:r>
          </a:p>
          <a:p>
            <a:pPr>
              <a:buFont typeface="Wingdings" pitchFamily="2" charset="2"/>
              <a:buChar char="v"/>
            </a:pPr>
            <a:r>
              <a:rPr lang="en-US" sz="3000" dirty="0" smtClean="0">
                <a:latin typeface="Arial Narrow" pitchFamily="34" charset="0"/>
              </a:rPr>
              <a:t>Make the Standards for Mathematical Practice the way knowledge comes together and gets used by students</a:t>
            </a:r>
          </a:p>
          <a:p>
            <a:pPr>
              <a:buFont typeface="Wingdings" pitchFamily="2" charset="2"/>
              <a:buChar char="v"/>
            </a:pPr>
            <a:r>
              <a:rPr lang="en-US" sz="3000" dirty="0" smtClean="0">
                <a:latin typeface="Arial Narrow" pitchFamily="34" charset="0"/>
              </a:rPr>
              <a:t>Focus strongly where the standards focus and be mindful of the connections between previous and future learning</a:t>
            </a:r>
          </a:p>
          <a:p>
            <a:pPr>
              <a:buFont typeface="Wingdings" pitchFamily="2" charset="2"/>
              <a:buChar char="v"/>
            </a:pPr>
            <a:r>
              <a:rPr lang="en-US" sz="3000" dirty="0" smtClean="0">
                <a:latin typeface="Arial Narrow" pitchFamily="34" charset="0"/>
              </a:rPr>
              <a:t>Plan at the unit level with colleagues with an emphasis on the mathematics you want your students to walk away with</a:t>
            </a:r>
          </a:p>
        </p:txBody>
      </p:sp>
      <p:sp>
        <p:nvSpPr>
          <p:cNvPr id="4" name="Date Placeholder 3"/>
          <p:cNvSpPr>
            <a:spLocks noGrp="1"/>
          </p:cNvSpPr>
          <p:nvPr>
            <p:ph type="dt" sz="quarter" idx="10"/>
          </p:nvPr>
        </p:nvSpPr>
        <p:spPr/>
        <p:txBody>
          <a:bodyPr/>
          <a:lstStyle/>
          <a:p>
            <a:pPr>
              <a:defRPr/>
            </a:pPr>
            <a:fld id="{0AA94399-BBD6-438F-8B53-05D7BE19DBCC}" type="datetime1">
              <a:rPr lang="en-US" smtClean="0"/>
              <a:pPr>
                <a:defRPr/>
              </a:pPr>
              <a:t>7/18/2012</a:t>
            </a:fld>
            <a:endParaRPr lang="en-US" dirty="0"/>
          </a:p>
        </p:txBody>
      </p:sp>
      <p:sp>
        <p:nvSpPr>
          <p:cNvPr id="5" name="Slide Number Placeholder 4"/>
          <p:cNvSpPr>
            <a:spLocks noGrp="1"/>
          </p:cNvSpPr>
          <p:nvPr>
            <p:ph type="sldNum" sz="quarter" idx="11"/>
          </p:nvPr>
        </p:nvSpPr>
        <p:spPr/>
        <p:txBody>
          <a:bodyPr/>
          <a:lstStyle/>
          <a:p>
            <a:pPr>
              <a:defRPr/>
            </a:pPr>
            <a:fld id="{B8CC8764-A4B8-49B7-A4B1-510C7A970876}" type="slidenum">
              <a:rPr lang="en-US" smtClean="0"/>
              <a:pPr>
                <a:defRPr/>
              </a:pPr>
              <a:t>34</a:t>
            </a:fld>
            <a:endParaRPr lang="en-US" dirty="0"/>
          </a:p>
        </p:txBody>
      </p:sp>
      <p:pic>
        <p:nvPicPr>
          <p:cNvPr id="6" name="Picture 2" descr="C:\Users\Janet Wyche\AppData\Local\Temp\notesCB2CD5\CCGPS_LogoAPPLE2.jpg"/>
          <p:cNvPicPr>
            <a:picLocks noChangeAspect="1" noChangeArrowheads="1"/>
          </p:cNvPicPr>
          <p:nvPr/>
        </p:nvPicPr>
        <p:blipFill>
          <a:blip r:embed="rId3" cstate="print"/>
          <a:srcRect/>
          <a:stretch>
            <a:fillRect/>
          </a:stretch>
        </p:blipFill>
        <p:spPr bwMode="auto">
          <a:xfrm>
            <a:off x="6934200" y="112259"/>
            <a:ext cx="1447800" cy="12194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36707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001000" cy="1143000"/>
          </a:xfrm>
        </p:spPr>
        <p:txBody>
          <a:bodyPr/>
          <a:lstStyle/>
          <a:p>
            <a:pPr algn="l"/>
            <a:r>
              <a:rPr lang="en-US" b="0" dirty="0" smtClean="0">
                <a:solidFill>
                  <a:srgbClr val="C00000"/>
                </a:solidFill>
                <a:effectLst>
                  <a:outerShdw blurRad="38100" dist="38100" dir="2700000" algn="tl">
                    <a:srgbClr val="000000">
                      <a:alpha val="43137"/>
                    </a:srgbClr>
                  </a:outerShdw>
                </a:effectLst>
                <a:latin typeface="Arial Narrow" pitchFamily="34" charset="0"/>
                <a:cs typeface="Arial" charset="0"/>
              </a:rPr>
              <a:t>       </a:t>
            </a:r>
            <a:r>
              <a:rPr lang="en-US" sz="4800" b="0" dirty="0" smtClean="0">
                <a:solidFill>
                  <a:srgbClr val="C00000"/>
                </a:solidFill>
                <a:effectLst>
                  <a:outerShdw blurRad="38100" dist="38100" dir="2700000" algn="tl">
                    <a:srgbClr val="000000">
                      <a:alpha val="43137"/>
                    </a:srgbClr>
                  </a:outerShdw>
                </a:effectLst>
                <a:latin typeface="Arial Narrow" pitchFamily="34" charset="0"/>
                <a:cs typeface="Arial" charset="0"/>
              </a:rPr>
              <a:t>Mathematics List Serve</a:t>
            </a:r>
          </a:p>
        </p:txBody>
      </p:sp>
      <p:sp>
        <p:nvSpPr>
          <p:cNvPr id="17411" name="Content Placeholder 2"/>
          <p:cNvSpPr>
            <a:spLocks noGrp="1"/>
          </p:cNvSpPr>
          <p:nvPr>
            <p:ph idx="1"/>
          </p:nvPr>
        </p:nvSpPr>
        <p:spPr>
          <a:xfrm>
            <a:off x="0" y="1371600"/>
            <a:ext cx="9144000" cy="4525963"/>
          </a:xfrm>
        </p:spPr>
        <p:txBody>
          <a:bodyPr/>
          <a:lstStyle/>
          <a:p>
            <a:pPr>
              <a:buFont typeface="Arial" charset="0"/>
              <a:buNone/>
              <a:defRPr/>
            </a:pPr>
            <a:r>
              <a:rPr lang="en-US" sz="3600" dirty="0" smtClean="0">
                <a:solidFill>
                  <a:schemeClr val="accent3">
                    <a:lumMod val="50000"/>
                  </a:schemeClr>
                </a:solidFill>
                <a:effectLst>
                  <a:outerShdw blurRad="38100" dist="38100" dir="2700000" algn="tl">
                    <a:srgbClr val="000000">
                      <a:alpha val="43137"/>
                    </a:srgbClr>
                  </a:outerShdw>
                </a:effectLst>
                <a:latin typeface="Arial Narrow" pitchFamily="34" charset="0"/>
                <a:cs typeface="Arial" charset="0"/>
              </a:rPr>
              <a:t>Send an email with no message to:</a:t>
            </a:r>
          </a:p>
          <a:p>
            <a:pPr>
              <a:defRPr/>
            </a:pPr>
            <a:r>
              <a:rPr lang="en-US" sz="3000" dirty="0" smtClean="0">
                <a:latin typeface="Arial Narrow" pitchFamily="34" charset="0"/>
                <a:cs typeface="Arial" charset="0"/>
                <a:hlinkClick r:id="rId3"/>
              </a:rPr>
              <a:t>join-mathematics-k-5@list.doe.k12.ga.us</a:t>
            </a:r>
            <a:r>
              <a:rPr lang="en-US" sz="3000" dirty="0" smtClean="0">
                <a:latin typeface="Arial Narrow" pitchFamily="34" charset="0"/>
                <a:cs typeface="Arial" charset="0"/>
              </a:rPr>
              <a:t> </a:t>
            </a:r>
          </a:p>
          <a:p>
            <a:pPr>
              <a:defRPr/>
            </a:pPr>
            <a:r>
              <a:rPr lang="en-US" sz="3000" dirty="0" smtClean="0">
                <a:latin typeface="Arial Narrow" pitchFamily="34" charset="0"/>
                <a:cs typeface="Arial" charset="0"/>
                <a:hlinkClick r:id="rId4"/>
              </a:rPr>
              <a:t>join-mathematics-6-8@list.doe.k12.ga.us</a:t>
            </a:r>
            <a:r>
              <a:rPr lang="en-US" sz="3000" dirty="0" smtClean="0">
                <a:latin typeface="Arial Narrow" pitchFamily="34" charset="0"/>
                <a:cs typeface="Arial" charset="0"/>
              </a:rPr>
              <a:t> </a:t>
            </a:r>
          </a:p>
          <a:p>
            <a:pPr>
              <a:defRPr/>
            </a:pPr>
            <a:r>
              <a:rPr lang="en-US" sz="3000" dirty="0" smtClean="0">
                <a:latin typeface="Arial Narrow" pitchFamily="34" charset="0"/>
                <a:cs typeface="Arial" charset="0"/>
                <a:hlinkClick r:id="rId5"/>
              </a:rPr>
              <a:t>join-mathematics-9-12@list.doe.k12.ga.us</a:t>
            </a:r>
            <a:r>
              <a:rPr lang="en-US" sz="3000" dirty="0" smtClean="0">
                <a:latin typeface="Arial Narrow" pitchFamily="34" charset="0"/>
                <a:cs typeface="Arial" charset="0"/>
              </a:rPr>
              <a:t> </a:t>
            </a:r>
          </a:p>
          <a:p>
            <a:pPr>
              <a:defRPr/>
            </a:pPr>
            <a:r>
              <a:rPr lang="en-US" sz="3000" dirty="0" smtClean="0">
                <a:latin typeface="Arial Narrow" pitchFamily="34" charset="0"/>
                <a:cs typeface="Arial" charset="0"/>
                <a:hlinkClick r:id="rId6"/>
              </a:rPr>
              <a:t>join-mathematics-districtsupport@list.doe.k12.ga.us</a:t>
            </a:r>
            <a:r>
              <a:rPr lang="en-US" sz="3000" dirty="0" smtClean="0">
                <a:latin typeface="Arial Narrow" pitchFamily="34" charset="0"/>
                <a:cs typeface="Arial" charset="0"/>
              </a:rPr>
              <a:t> </a:t>
            </a:r>
          </a:p>
          <a:p>
            <a:pPr>
              <a:defRPr/>
            </a:pPr>
            <a:r>
              <a:rPr lang="en-US" sz="3000" dirty="0" smtClean="0">
                <a:latin typeface="Arial Narrow" pitchFamily="34" charset="0"/>
                <a:cs typeface="Arial" charset="0"/>
                <a:hlinkClick r:id="rId7"/>
              </a:rPr>
              <a:t>join-mathematics-administrators@list.doe.k12.ga.us</a:t>
            </a:r>
            <a:r>
              <a:rPr lang="en-US" sz="3000" dirty="0" smtClean="0">
                <a:latin typeface="Arial Narrow" pitchFamily="34" charset="0"/>
                <a:cs typeface="Arial" charset="0"/>
              </a:rPr>
              <a:t> </a:t>
            </a:r>
          </a:p>
          <a:p>
            <a:pPr>
              <a:defRPr/>
            </a:pPr>
            <a:r>
              <a:rPr lang="en-US" sz="3000" dirty="0" smtClean="0">
                <a:latin typeface="Arial Narrow" pitchFamily="34" charset="0"/>
                <a:cs typeface="Arial" charset="0"/>
                <a:hlinkClick r:id="rId8"/>
              </a:rPr>
              <a:t>join-mathematics-resa@list.doe.k12.ga.us</a:t>
            </a:r>
            <a:endParaRPr lang="en-US" sz="3000" dirty="0" smtClean="0">
              <a:latin typeface="Arial Narrow" pitchFamily="34" charset="0"/>
              <a:cs typeface="Arial" charset="0"/>
            </a:endParaRPr>
          </a:p>
        </p:txBody>
      </p:sp>
      <p:sp>
        <p:nvSpPr>
          <p:cNvPr id="4" name="Date Placeholder 3"/>
          <p:cNvSpPr>
            <a:spLocks noGrp="1"/>
          </p:cNvSpPr>
          <p:nvPr>
            <p:ph type="dt" sz="quarter" idx="10"/>
          </p:nvPr>
        </p:nvSpPr>
        <p:spPr/>
        <p:txBody>
          <a:bodyPr/>
          <a:lstStyle/>
          <a:p>
            <a:pPr>
              <a:defRPr/>
            </a:pPr>
            <a:fld id="{88C88F0B-5D76-475D-B8EF-A9CA82823197}" type="datetime1">
              <a:rPr lang="en-US" smtClean="0"/>
              <a:pPr>
                <a:defRPr/>
              </a:pPr>
              <a:t>7/18/2012</a:t>
            </a:fld>
            <a:endParaRPr lang="en-US" dirty="0"/>
          </a:p>
        </p:txBody>
      </p:sp>
      <p:sp>
        <p:nvSpPr>
          <p:cNvPr id="5" name="Slide Number Placeholder 4"/>
          <p:cNvSpPr>
            <a:spLocks noGrp="1"/>
          </p:cNvSpPr>
          <p:nvPr>
            <p:ph type="sldNum" sz="quarter" idx="11"/>
          </p:nvPr>
        </p:nvSpPr>
        <p:spPr/>
        <p:txBody>
          <a:bodyPr/>
          <a:lstStyle/>
          <a:p>
            <a:pPr>
              <a:defRPr/>
            </a:pPr>
            <a:fld id="{300799A0-7D0C-41C6-96D1-163C8DC034A0}" type="slidenum">
              <a:rPr lang="en-US" smtClean="0"/>
              <a:pPr>
                <a:defRPr/>
              </a:pPr>
              <a:t>35</a:t>
            </a:fld>
            <a:endParaRPr lang="en-US" dirty="0"/>
          </a:p>
        </p:txBody>
      </p:sp>
      <p:pic>
        <p:nvPicPr>
          <p:cNvPr id="6" name="Picture 2" descr="C:\Users\Janet Wyche\AppData\Local\Temp\notesCB2CD5\CCGPS_LogoAPPLE2.jpg"/>
          <p:cNvPicPr>
            <a:picLocks noChangeAspect="1" noChangeArrowheads="1"/>
          </p:cNvPicPr>
          <p:nvPr/>
        </p:nvPicPr>
        <p:blipFill>
          <a:blip r:embed="rId9" cstate="print"/>
          <a:srcRect/>
          <a:stretch>
            <a:fillRect/>
          </a:stretch>
        </p:blipFill>
        <p:spPr bwMode="auto">
          <a:xfrm>
            <a:off x="6782069" y="304800"/>
            <a:ext cx="1447531" cy="121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15011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7010400" cy="1143000"/>
          </a:xfrm>
        </p:spPr>
        <p:txBody>
          <a:bodyPr/>
          <a:lstStyle/>
          <a:p>
            <a:r>
              <a:rPr lang="en-US" b="0" dirty="0" smtClean="0">
                <a:solidFill>
                  <a:schemeClr val="accent3">
                    <a:lumMod val="50000"/>
                  </a:schemeClr>
                </a:solidFill>
                <a:effectLst>
                  <a:outerShdw blurRad="38100" dist="38100" dir="2700000" algn="tl">
                    <a:srgbClr val="000000">
                      <a:alpha val="43137"/>
                    </a:srgbClr>
                  </a:outerShdw>
                </a:effectLst>
                <a:latin typeface="Arial Narrow" pitchFamily="34" charset="0"/>
              </a:rPr>
              <a:t>GaDOE GeorgiaStandards.org</a:t>
            </a:r>
          </a:p>
        </p:txBody>
      </p:sp>
      <p:sp>
        <p:nvSpPr>
          <p:cNvPr id="4" name="Date Placeholder 3"/>
          <p:cNvSpPr>
            <a:spLocks noGrp="1"/>
          </p:cNvSpPr>
          <p:nvPr>
            <p:ph type="dt" sz="quarter" idx="10"/>
          </p:nvPr>
        </p:nvSpPr>
        <p:spPr/>
        <p:txBody>
          <a:bodyPr/>
          <a:lstStyle/>
          <a:p>
            <a:pPr>
              <a:defRPr/>
            </a:pPr>
            <a:fld id="{4A341E85-2FAD-45E3-9B58-17319AA475A3}" type="datetime1">
              <a:rPr lang="en-US" smtClean="0"/>
              <a:pPr>
                <a:defRPr/>
              </a:pPr>
              <a:t>7/18/2012</a:t>
            </a:fld>
            <a:endParaRPr lang="en-US" dirty="0"/>
          </a:p>
        </p:txBody>
      </p:sp>
      <p:sp>
        <p:nvSpPr>
          <p:cNvPr id="5" name="Slide Number Placeholder 4"/>
          <p:cNvSpPr>
            <a:spLocks noGrp="1"/>
          </p:cNvSpPr>
          <p:nvPr>
            <p:ph type="sldNum" sz="quarter" idx="11"/>
          </p:nvPr>
        </p:nvSpPr>
        <p:spPr/>
        <p:txBody>
          <a:bodyPr/>
          <a:lstStyle/>
          <a:p>
            <a:pPr>
              <a:defRPr/>
            </a:pPr>
            <a:fld id="{DD2CC8E6-68F8-42C5-AF82-F0C96619FC62}" type="slidenum">
              <a:rPr lang="en-US" smtClean="0"/>
              <a:pPr>
                <a:defRPr/>
              </a:pPr>
              <a:t>36</a:t>
            </a:fld>
            <a:endParaRPr lang="en-US" dirty="0"/>
          </a:p>
        </p:txBody>
      </p:sp>
      <p:pic>
        <p:nvPicPr>
          <p:cNvPr id="14341" name="Picture 2"/>
          <p:cNvPicPr>
            <a:picLocks noGrp="1" noChangeAspect="1" noChangeArrowheads="1"/>
          </p:cNvPicPr>
          <p:nvPr>
            <p:ph idx="1"/>
          </p:nvPr>
        </p:nvPicPr>
        <p:blipFill>
          <a:blip r:embed="rId3">
            <a:lum bright="10000" contrast="10000"/>
            <a:extLst>
              <a:ext uri="{28A0092B-C50C-407E-A947-70E740481C1C}">
                <a14:useLocalDpi xmlns:a14="http://schemas.microsoft.com/office/drawing/2010/main" val="0"/>
              </a:ext>
            </a:extLst>
          </a:blip>
          <a:srcRect t="6680" r="2779" b="9825"/>
          <a:stretch>
            <a:fillRect/>
          </a:stretch>
        </p:blipFill>
        <p:spPr>
          <a:xfrm>
            <a:off x="762000" y="1524000"/>
            <a:ext cx="7315200" cy="4191000"/>
          </a:xfrm>
          <a:noFill/>
        </p:spPr>
      </p:pic>
      <p:sp>
        <p:nvSpPr>
          <p:cNvPr id="7" name="Right Arrow 6"/>
          <p:cNvSpPr/>
          <p:nvPr/>
        </p:nvSpPr>
        <p:spPr>
          <a:xfrm rot="3170904">
            <a:off x="3272996" y="1388577"/>
            <a:ext cx="1200307" cy="914400"/>
          </a:xfrm>
          <a:prstGeom prst="rightArrow">
            <a:avLst/>
          </a:prstGeom>
          <a:solidFill>
            <a:srgbClr val="C00000"/>
          </a:solid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3">
                  <a:lumMod val="50000"/>
                </a:schemeClr>
              </a:solidFill>
            </a:endParaRPr>
          </a:p>
        </p:txBody>
      </p:sp>
      <p:pic>
        <p:nvPicPr>
          <p:cNvPr id="8" name="Picture 2" descr="C:\Users\Janet Wyche\AppData\Local\Temp\notesCB2CD5\CCGPS_LogoAPPLE2.jpg"/>
          <p:cNvPicPr>
            <a:picLocks noChangeAspect="1" noChangeArrowheads="1"/>
          </p:cNvPicPr>
          <p:nvPr/>
        </p:nvPicPr>
        <p:blipFill>
          <a:blip r:embed="rId4" cstate="print"/>
          <a:srcRect/>
          <a:stretch>
            <a:fillRect/>
          </a:stretch>
        </p:blipFill>
        <p:spPr bwMode="auto">
          <a:xfrm>
            <a:off x="7162800" y="457200"/>
            <a:ext cx="1524000" cy="15884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71905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1C32B14-8DBB-4850-A152-FE1BB9FEC440}" type="datetime1">
              <a:rPr lang="en-US" smtClean="0"/>
              <a:pPr>
                <a:defRPr/>
              </a:pPr>
              <a:t>7/18/2012</a:t>
            </a:fld>
            <a:endParaRPr lang="en-US" dirty="0"/>
          </a:p>
        </p:txBody>
      </p:sp>
      <p:sp>
        <p:nvSpPr>
          <p:cNvPr id="3" name="Slide Number Placeholder 2"/>
          <p:cNvSpPr>
            <a:spLocks noGrp="1"/>
          </p:cNvSpPr>
          <p:nvPr>
            <p:ph type="sldNum" sz="quarter" idx="11"/>
          </p:nvPr>
        </p:nvSpPr>
        <p:spPr/>
        <p:txBody>
          <a:bodyPr/>
          <a:lstStyle/>
          <a:p>
            <a:pPr>
              <a:defRPr/>
            </a:pPr>
            <a:fld id="{5CB1A997-F629-4092-AC82-3DF201922DE1}" type="slidenum">
              <a:rPr lang="en-US" smtClean="0"/>
              <a:pPr>
                <a:defRPr/>
              </a:pPr>
              <a:t>37</a:t>
            </a:fld>
            <a:endParaRPr lang="en-US" dirty="0"/>
          </a:p>
        </p:txBody>
      </p:sp>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l="10753" r="27489" b="3933"/>
          <a:stretch/>
        </p:blipFill>
        <p:spPr bwMode="auto">
          <a:xfrm>
            <a:off x="628650" y="230342"/>
            <a:ext cx="7143750" cy="5609939"/>
          </a:xfrm>
          <a:prstGeom prst="rect">
            <a:avLst/>
          </a:prstGeom>
          <a:noFill/>
          <a:ln w="76200">
            <a:solidFill>
              <a:schemeClr val="bg1">
                <a:lumMod val="50000"/>
              </a:schemeClr>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cxnSp>
        <p:nvCxnSpPr>
          <p:cNvPr id="5" name="Straight Arrow Connector 4"/>
          <p:cNvCxnSpPr/>
          <p:nvPr/>
        </p:nvCxnSpPr>
        <p:spPr>
          <a:xfrm flipH="1">
            <a:off x="5486400" y="3125070"/>
            <a:ext cx="3048000" cy="952936"/>
          </a:xfrm>
          <a:prstGeom prst="straightConnector1">
            <a:avLst/>
          </a:prstGeom>
          <a:ln w="127000" cap="rnd">
            <a:solidFill>
              <a:srgbClr val="C00000"/>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6" name="Picture 2" descr="C:\Users\Janet Wyche\AppData\Local\Temp\notesCB2CD5\CCGPS_LogoAPPLE2.jpg"/>
          <p:cNvPicPr>
            <a:picLocks noChangeAspect="1" noChangeArrowheads="1"/>
          </p:cNvPicPr>
          <p:nvPr/>
        </p:nvPicPr>
        <p:blipFill>
          <a:blip r:embed="rId5" cstate="print"/>
          <a:srcRect/>
          <a:stretch>
            <a:fillRect/>
          </a:stretch>
        </p:blipFill>
        <p:spPr bwMode="auto">
          <a:xfrm>
            <a:off x="4961661" y="2362201"/>
            <a:ext cx="1439139" cy="12121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98526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19100" y="3352800"/>
            <a:ext cx="8229600" cy="1143000"/>
          </a:xfrm>
        </p:spPr>
        <p:txBody>
          <a:bodyPr/>
          <a:lstStyle/>
          <a:p>
            <a:pPr>
              <a:defRPr/>
            </a:pPr>
            <a:r>
              <a:rPr lang="en-US" sz="3600" i="1" dirty="0" smtClean="0"/>
              <a:t>"</a:t>
            </a:r>
            <a:r>
              <a:rPr lang="en-US" sz="3600" b="0" i="1" dirty="0" smtClean="0">
                <a:effectLst>
                  <a:outerShdw blurRad="38100" dist="38100" dir="2700000" algn="tl">
                    <a:srgbClr val="000000">
                      <a:alpha val="43137"/>
                    </a:srgbClr>
                  </a:outerShdw>
                </a:effectLst>
                <a:latin typeface="Arial Narrow" pitchFamily="34" charset="0"/>
              </a:rPr>
              <a:t>Man's mind, stretched to a new idea, never goes back to its original dimensions." </a:t>
            </a:r>
            <a:br>
              <a:rPr lang="en-US" sz="3600" b="0" i="1" dirty="0" smtClean="0">
                <a:effectLst>
                  <a:outerShdw blurRad="38100" dist="38100" dir="2700000" algn="tl">
                    <a:srgbClr val="000000">
                      <a:alpha val="43137"/>
                    </a:srgbClr>
                  </a:outerShdw>
                </a:effectLst>
                <a:latin typeface="Arial Narrow" pitchFamily="34" charset="0"/>
              </a:rPr>
            </a:br>
            <a:r>
              <a:rPr lang="en-US" sz="2800" b="0" i="1" dirty="0" smtClean="0">
                <a:latin typeface="Arial Narrow" pitchFamily="34" charset="0"/>
              </a:rPr>
              <a:t>~Oliver Wendell Holmes, Jr.</a:t>
            </a:r>
            <a:br>
              <a:rPr lang="en-US" sz="2800" b="0" i="1" dirty="0" smtClean="0">
                <a:latin typeface="Arial Narrow" pitchFamily="34" charset="0"/>
              </a:rPr>
            </a:br>
            <a:r>
              <a:rPr lang="en-US" sz="2800" b="0" i="1" dirty="0" smtClean="0">
                <a:latin typeface="Arial Narrow" pitchFamily="34" charset="0"/>
              </a:rPr>
              <a:t/>
            </a:r>
            <a:br>
              <a:rPr lang="en-US" sz="2800" b="0" i="1" dirty="0" smtClean="0">
                <a:latin typeface="Arial Narrow" pitchFamily="34" charset="0"/>
              </a:rPr>
            </a:br>
            <a:r>
              <a:rPr lang="en-US" sz="2800" b="0" dirty="0" smtClean="0">
                <a:latin typeface="Arial Narrow" pitchFamily="34" charset="0"/>
              </a:rPr>
              <a:t/>
            </a:r>
            <a:br>
              <a:rPr lang="en-US" sz="2800" b="0" dirty="0" smtClean="0">
                <a:latin typeface="Arial Narrow" pitchFamily="34" charset="0"/>
              </a:rPr>
            </a:br>
            <a:endParaRPr lang="en-US" sz="2800" b="0" dirty="0" smtClean="0">
              <a:latin typeface="Arial Narrow" pitchFamily="34" charset="0"/>
            </a:endParaRPr>
          </a:p>
        </p:txBody>
      </p:sp>
      <p:sp>
        <p:nvSpPr>
          <p:cNvPr id="3" name="Date Placeholder 2"/>
          <p:cNvSpPr>
            <a:spLocks noGrp="1"/>
          </p:cNvSpPr>
          <p:nvPr>
            <p:ph type="dt" sz="quarter" idx="10"/>
          </p:nvPr>
        </p:nvSpPr>
        <p:spPr/>
        <p:txBody>
          <a:bodyPr/>
          <a:lstStyle/>
          <a:p>
            <a:pPr>
              <a:defRPr/>
            </a:pPr>
            <a:fld id="{A77ED2C2-0C87-47F9-872B-647E68E4E5D4}" type="datetime1">
              <a:rPr lang="en-US" smtClean="0"/>
              <a:pPr>
                <a:defRPr/>
              </a:pPr>
              <a:t>7/18/2012</a:t>
            </a:fld>
            <a:endParaRPr lang="en-US" dirty="0"/>
          </a:p>
        </p:txBody>
      </p:sp>
      <p:sp>
        <p:nvSpPr>
          <p:cNvPr id="4" name="Slide Number Placeholder 3"/>
          <p:cNvSpPr>
            <a:spLocks noGrp="1"/>
          </p:cNvSpPr>
          <p:nvPr>
            <p:ph type="sldNum" sz="quarter" idx="11"/>
          </p:nvPr>
        </p:nvSpPr>
        <p:spPr/>
        <p:txBody>
          <a:bodyPr/>
          <a:lstStyle/>
          <a:p>
            <a:pPr>
              <a:defRPr/>
            </a:pPr>
            <a:fld id="{DF9DAA4D-F3D5-438A-8E29-ADBD26FBCF72}" type="slidenum">
              <a:rPr lang="en-US" smtClean="0"/>
              <a:pPr>
                <a:defRPr/>
              </a:pPr>
              <a:t>38</a:t>
            </a:fld>
            <a:endParaRPr lang="en-US" dirty="0"/>
          </a:p>
        </p:txBody>
      </p:sp>
      <p:pic>
        <p:nvPicPr>
          <p:cNvPr id="5" name="Picture 2" descr="C:\Users\Janet Wyche\AppData\Local\Temp\notesCB2CD5\CCGPS_LogoAPPLE2.jpg"/>
          <p:cNvPicPr>
            <a:picLocks noChangeAspect="1" noChangeArrowheads="1"/>
          </p:cNvPicPr>
          <p:nvPr/>
        </p:nvPicPr>
        <p:blipFill>
          <a:blip r:embed="rId3" cstate="print"/>
          <a:srcRect/>
          <a:stretch>
            <a:fillRect/>
          </a:stretch>
        </p:blipFill>
        <p:spPr bwMode="auto">
          <a:xfrm>
            <a:off x="3352800" y="342900"/>
            <a:ext cx="2307002" cy="1943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600" b="0" dirty="0" smtClean="0">
                <a:solidFill>
                  <a:srgbClr val="C00000"/>
                </a:solidFill>
                <a:effectLst>
                  <a:outerShdw blurRad="38100" dist="38100" dir="2700000" algn="tl">
                    <a:srgbClr val="000000">
                      <a:alpha val="43137"/>
                    </a:srgbClr>
                  </a:outerShdw>
                </a:effectLst>
                <a:latin typeface="Arial Narrow" pitchFamily="34" charset="0"/>
              </a:rPr>
              <a:t>…frequently asked questions</a:t>
            </a:r>
            <a:endParaRPr lang="en-US" sz="3600" b="0" dirty="0">
              <a:solidFill>
                <a:srgbClr val="C00000"/>
              </a:solidFill>
              <a:effectLst>
                <a:outerShdw blurRad="38100" dist="38100" dir="2700000" algn="tl">
                  <a:srgbClr val="000000">
                    <a:alpha val="43137"/>
                  </a:srgbClr>
                </a:outerShdw>
              </a:effectLst>
              <a:latin typeface="Arial Narrow" pitchFamily="34" charset="0"/>
            </a:endParaRPr>
          </a:p>
        </p:txBody>
      </p:sp>
      <p:sp>
        <p:nvSpPr>
          <p:cNvPr id="3" name="Content Placeholder 2"/>
          <p:cNvSpPr>
            <a:spLocks noGrp="1"/>
          </p:cNvSpPr>
          <p:nvPr>
            <p:ph idx="1"/>
          </p:nvPr>
        </p:nvSpPr>
        <p:spPr>
          <a:xfrm>
            <a:off x="457200" y="1295400"/>
            <a:ext cx="8229600" cy="4525963"/>
          </a:xfrm>
        </p:spPr>
        <p:txBody>
          <a:bodyPr/>
          <a:lstStyle/>
          <a:p>
            <a:r>
              <a:rPr lang="en-US" sz="2800" dirty="0">
                <a:latin typeface="Arial Narrow" pitchFamily="34" charset="0"/>
              </a:rPr>
              <a:t>How will K-HS teachers teaching CCGPS in 2012-2013 be supported by the state mathematics team</a:t>
            </a:r>
            <a:r>
              <a:rPr lang="en-US" sz="2800" dirty="0" smtClean="0">
                <a:latin typeface="Arial Narrow" pitchFamily="34" charset="0"/>
              </a:rPr>
              <a:t>?</a:t>
            </a:r>
          </a:p>
          <a:p>
            <a:r>
              <a:rPr lang="en-US" sz="2800" dirty="0" smtClean="0">
                <a:latin typeface="Arial Narrow" pitchFamily="34" charset="0"/>
              </a:rPr>
              <a:t>In which grade levels/courses will state assessments be administered in 2012-2013?</a:t>
            </a:r>
            <a:endParaRPr lang="en-US" sz="2800" dirty="0">
              <a:latin typeface="Arial Narrow" pitchFamily="34" charset="0"/>
            </a:endParaRPr>
          </a:p>
          <a:p>
            <a:r>
              <a:rPr lang="en-US" sz="2800" dirty="0" smtClean="0">
                <a:latin typeface="Arial Narrow" pitchFamily="34" charset="0"/>
              </a:rPr>
              <a:t>Which middle school students will benefit by enrolling in high school courses while in middle school? Which are best served in CCGPS Grade 8 Advanced?</a:t>
            </a:r>
          </a:p>
          <a:p>
            <a:r>
              <a:rPr lang="en-US" sz="2800" dirty="0">
                <a:latin typeface="Arial Narrow" pitchFamily="34" charset="0"/>
              </a:rPr>
              <a:t>Which high school students should be directed to the accelerated pathway</a:t>
            </a:r>
            <a:r>
              <a:rPr lang="en-US" sz="2800" dirty="0" smtClean="0">
                <a:latin typeface="Arial Narrow" pitchFamily="34" charset="0"/>
              </a:rPr>
              <a:t>?</a:t>
            </a:r>
            <a:endParaRPr lang="en-US" sz="2800" dirty="0">
              <a:latin typeface="Arial Narrow" pitchFamily="34" charset="0"/>
            </a:endParaRPr>
          </a:p>
        </p:txBody>
      </p:sp>
      <p:sp>
        <p:nvSpPr>
          <p:cNvPr id="4" name="Date Placeholder 3"/>
          <p:cNvSpPr>
            <a:spLocks noGrp="1"/>
          </p:cNvSpPr>
          <p:nvPr>
            <p:ph type="dt" sz="half" idx="10"/>
          </p:nvPr>
        </p:nvSpPr>
        <p:spPr/>
        <p:txBody>
          <a:bodyPr/>
          <a:lstStyle/>
          <a:p>
            <a:pPr>
              <a:defRPr/>
            </a:pPr>
            <a:fld id="{E846AAAA-10F4-4090-A70F-0EB2027A671C}" type="datetime1">
              <a:rPr lang="en-US" smtClean="0"/>
              <a:pPr>
                <a:defRPr/>
              </a:pPr>
              <a:t>7/18/2012</a:t>
            </a:fld>
            <a:endParaRPr lang="en-US" dirty="0"/>
          </a:p>
        </p:txBody>
      </p:sp>
      <p:sp>
        <p:nvSpPr>
          <p:cNvPr id="5" name="Slide Number Placeholder 4"/>
          <p:cNvSpPr>
            <a:spLocks noGrp="1"/>
          </p:cNvSpPr>
          <p:nvPr>
            <p:ph type="sldNum" sz="quarter" idx="11"/>
          </p:nvPr>
        </p:nvSpPr>
        <p:spPr/>
        <p:txBody>
          <a:bodyPr/>
          <a:lstStyle/>
          <a:p>
            <a:pPr>
              <a:defRPr/>
            </a:pPr>
            <a:fld id="{E11FE5F1-B989-4101-94CE-92A09BE68C8F}" type="slidenum">
              <a:rPr lang="en-US" smtClean="0"/>
              <a:pPr>
                <a:defRPr/>
              </a:pPr>
              <a:t>39</a:t>
            </a:fld>
            <a:endParaRPr lang="en-US" dirty="0"/>
          </a:p>
        </p:txBody>
      </p:sp>
    </p:spTree>
    <p:extLst>
      <p:ext uri="{BB962C8B-B14F-4D97-AF65-F5344CB8AC3E}">
        <p14:creationId xmlns:p14="http://schemas.microsoft.com/office/powerpoint/2010/main" val="328810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612C796F-1614-4A72-B23B-4706BA01197C}" type="datetime1">
              <a:rPr lang="en-US" smtClean="0"/>
              <a:pPr>
                <a:defRPr/>
              </a:pPr>
              <a:t>7/18/2012</a:t>
            </a:fld>
            <a:endParaRPr lang="en-US" dirty="0"/>
          </a:p>
        </p:txBody>
      </p:sp>
      <p:sp>
        <p:nvSpPr>
          <p:cNvPr id="3" name="Slide Number Placeholder 2"/>
          <p:cNvSpPr>
            <a:spLocks noGrp="1"/>
          </p:cNvSpPr>
          <p:nvPr>
            <p:ph type="sldNum" sz="quarter" idx="11"/>
          </p:nvPr>
        </p:nvSpPr>
        <p:spPr/>
        <p:txBody>
          <a:bodyPr/>
          <a:lstStyle/>
          <a:p>
            <a:pPr>
              <a:defRPr/>
            </a:pPr>
            <a:fld id="{6F044242-D0E7-4FC2-8B03-65EF3757BE3A}" type="slidenum">
              <a:rPr lang="en-US" smtClean="0"/>
              <a:pPr>
                <a:defRPr/>
              </a:pPr>
              <a:t>4</a:t>
            </a:fld>
            <a:endParaRPr lang="en-US" dirty="0"/>
          </a:p>
        </p:txBody>
      </p:sp>
      <p:pic>
        <p:nvPicPr>
          <p:cNvPr id="8196" name="Picture 2"/>
          <p:cNvPicPr>
            <a:picLocks noChangeAspect="1" noChangeArrowheads="1"/>
          </p:cNvPicPr>
          <p:nvPr/>
        </p:nvPicPr>
        <p:blipFill>
          <a:blip r:embed="rId3" cstate="print"/>
          <a:srcRect l="24173" t="29175" r="26018" b="5661"/>
          <a:stretch>
            <a:fillRect/>
          </a:stretch>
        </p:blipFill>
        <p:spPr bwMode="auto">
          <a:xfrm>
            <a:off x="114300" y="304800"/>
            <a:ext cx="8877300" cy="5562600"/>
          </a:xfrm>
          <a:prstGeom prst="rect">
            <a:avLst/>
          </a:prstGeom>
          <a:noFill/>
          <a:ln w="76200">
            <a:solidFill>
              <a:schemeClr val="bg1">
                <a:lumMod val="50000"/>
              </a:schemeClr>
            </a:solid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600" b="0" dirty="0" smtClean="0">
                <a:solidFill>
                  <a:srgbClr val="C00000"/>
                </a:solidFill>
                <a:effectLst>
                  <a:outerShdw blurRad="38100" dist="38100" dir="2700000" algn="tl">
                    <a:srgbClr val="000000">
                      <a:alpha val="43137"/>
                    </a:srgbClr>
                  </a:outerShdw>
                </a:effectLst>
                <a:latin typeface="Arial Narrow" pitchFamily="34" charset="0"/>
              </a:rPr>
              <a:t>…frequently asked questions</a:t>
            </a:r>
            <a:endParaRPr lang="en-US" sz="3600" b="0" dirty="0">
              <a:solidFill>
                <a:srgbClr val="C00000"/>
              </a:solidFill>
              <a:effectLst>
                <a:outerShdw blurRad="38100" dist="38100" dir="2700000" algn="tl">
                  <a:srgbClr val="000000">
                    <a:alpha val="43137"/>
                  </a:srgbClr>
                </a:outerShdw>
              </a:effectLst>
              <a:latin typeface="Arial Narrow" pitchFamily="34" charset="0"/>
            </a:endParaRPr>
          </a:p>
        </p:txBody>
      </p:sp>
      <p:sp>
        <p:nvSpPr>
          <p:cNvPr id="3" name="Content Placeholder 2"/>
          <p:cNvSpPr>
            <a:spLocks noGrp="1"/>
          </p:cNvSpPr>
          <p:nvPr>
            <p:ph idx="1"/>
          </p:nvPr>
        </p:nvSpPr>
        <p:spPr>
          <a:xfrm>
            <a:off x="304800" y="838200"/>
            <a:ext cx="8610600" cy="4525963"/>
          </a:xfrm>
        </p:spPr>
        <p:txBody>
          <a:bodyPr/>
          <a:lstStyle/>
          <a:p>
            <a:r>
              <a:rPr lang="en-US" sz="2800" dirty="0">
                <a:latin typeface="Arial Narrow" pitchFamily="34" charset="0"/>
              </a:rPr>
              <a:t>If high school students have successfully completed a GPS mathematics course, should we consider shifting them to CCGPS</a:t>
            </a:r>
            <a:r>
              <a:rPr lang="en-US" sz="2400" dirty="0">
                <a:latin typeface="Arial Narrow" pitchFamily="34" charset="0"/>
              </a:rPr>
              <a:t>?</a:t>
            </a:r>
          </a:p>
          <a:p>
            <a:r>
              <a:rPr lang="en-US" sz="2800" dirty="0" smtClean="0">
                <a:latin typeface="Arial Narrow" pitchFamily="34" charset="0"/>
              </a:rPr>
              <a:t>If students have successfully completed Accelerated Mathematics III, is it in their best interest to enroll in Mathematics IV?</a:t>
            </a:r>
          </a:p>
          <a:p>
            <a:r>
              <a:rPr lang="en-US" sz="2800" dirty="0" smtClean="0">
                <a:latin typeface="Arial Narrow" pitchFamily="34" charset="0"/>
              </a:rPr>
              <a:t>What are the graduation requirements for students who entered ninth grade in 2011-2012?</a:t>
            </a:r>
          </a:p>
          <a:p>
            <a:r>
              <a:rPr lang="en-US" sz="2800" dirty="0" smtClean="0">
                <a:latin typeface="Arial Narrow" pitchFamily="34" charset="0"/>
              </a:rPr>
              <a:t>What are the best fourth course options for students who have successfully completed Accelerated Mathematics III/GPS    Pre-Calculus? Mathematics III/GPS Advanced Algebra?</a:t>
            </a:r>
            <a:endParaRPr lang="en-US" sz="2800" dirty="0">
              <a:latin typeface="Arial Narrow" pitchFamily="34" charset="0"/>
            </a:endParaRPr>
          </a:p>
        </p:txBody>
      </p:sp>
      <p:sp>
        <p:nvSpPr>
          <p:cNvPr id="4" name="Date Placeholder 3"/>
          <p:cNvSpPr>
            <a:spLocks noGrp="1"/>
          </p:cNvSpPr>
          <p:nvPr>
            <p:ph type="dt" sz="half" idx="10"/>
          </p:nvPr>
        </p:nvSpPr>
        <p:spPr/>
        <p:txBody>
          <a:bodyPr/>
          <a:lstStyle/>
          <a:p>
            <a:pPr>
              <a:defRPr/>
            </a:pPr>
            <a:fld id="{E846AAAA-10F4-4090-A70F-0EB2027A671C}" type="datetime1">
              <a:rPr lang="en-US" smtClean="0"/>
              <a:pPr>
                <a:defRPr/>
              </a:pPr>
              <a:t>7/18/2012</a:t>
            </a:fld>
            <a:endParaRPr lang="en-US" dirty="0"/>
          </a:p>
        </p:txBody>
      </p:sp>
      <p:sp>
        <p:nvSpPr>
          <p:cNvPr id="5" name="Slide Number Placeholder 4"/>
          <p:cNvSpPr>
            <a:spLocks noGrp="1"/>
          </p:cNvSpPr>
          <p:nvPr>
            <p:ph type="sldNum" sz="quarter" idx="11"/>
          </p:nvPr>
        </p:nvSpPr>
        <p:spPr/>
        <p:txBody>
          <a:bodyPr/>
          <a:lstStyle/>
          <a:p>
            <a:pPr>
              <a:defRPr/>
            </a:pPr>
            <a:fld id="{E11FE5F1-B989-4101-94CE-92A09BE68C8F}" type="slidenum">
              <a:rPr lang="en-US" smtClean="0"/>
              <a:pPr>
                <a:defRPr/>
              </a:pPr>
              <a:t>40</a:t>
            </a:fld>
            <a:endParaRPr lang="en-US" dirty="0"/>
          </a:p>
        </p:txBody>
      </p:sp>
    </p:spTree>
    <p:extLst>
      <p:ext uri="{BB962C8B-B14F-4D97-AF65-F5344CB8AC3E}">
        <p14:creationId xmlns:p14="http://schemas.microsoft.com/office/powerpoint/2010/main" val="27120468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33600"/>
            <a:ext cx="8229600" cy="1143000"/>
          </a:xfrm>
        </p:spPr>
        <p:txBody>
          <a:bodyPr/>
          <a:lstStyle/>
          <a:p>
            <a:r>
              <a:rPr lang="en-US" dirty="0" smtClean="0">
                <a:latin typeface="Arial Narrow" pitchFamily="34" charset="0"/>
              </a:rPr>
              <a:t>GAEL Session Handout </a:t>
            </a:r>
            <a:endParaRPr lang="en-US" dirty="0">
              <a:latin typeface="Arial Narrow" pitchFamily="34" charset="0"/>
            </a:endParaRPr>
          </a:p>
        </p:txBody>
      </p:sp>
      <p:sp>
        <p:nvSpPr>
          <p:cNvPr id="3" name="Date Placeholder 2"/>
          <p:cNvSpPr>
            <a:spLocks noGrp="1"/>
          </p:cNvSpPr>
          <p:nvPr>
            <p:ph type="dt" sz="half" idx="10"/>
          </p:nvPr>
        </p:nvSpPr>
        <p:spPr/>
        <p:txBody>
          <a:bodyPr/>
          <a:lstStyle/>
          <a:p>
            <a:pPr>
              <a:defRPr/>
            </a:pPr>
            <a:fld id="{0D9741A5-B455-4D59-B17A-D9B88EF3F421}" type="datetime1">
              <a:rPr lang="en-US" smtClean="0"/>
              <a:pPr>
                <a:defRPr/>
              </a:pPr>
              <a:t>7/18/2012</a:t>
            </a:fld>
            <a:endParaRPr lang="en-US" dirty="0"/>
          </a:p>
        </p:txBody>
      </p:sp>
      <p:sp>
        <p:nvSpPr>
          <p:cNvPr id="4" name="Slide Number Placeholder 3"/>
          <p:cNvSpPr>
            <a:spLocks noGrp="1"/>
          </p:cNvSpPr>
          <p:nvPr>
            <p:ph type="sldNum" sz="quarter" idx="11"/>
          </p:nvPr>
        </p:nvSpPr>
        <p:spPr/>
        <p:txBody>
          <a:bodyPr/>
          <a:lstStyle/>
          <a:p>
            <a:pPr>
              <a:defRPr/>
            </a:pPr>
            <a:fld id="{5012E4C5-9ABF-4A85-83FB-24B1C42F63D9}" type="slidenum">
              <a:rPr lang="en-US" smtClean="0"/>
              <a:pPr>
                <a:defRPr/>
              </a:pPr>
              <a:t>41</a:t>
            </a:fld>
            <a:endParaRPr lang="en-US" dirty="0"/>
          </a:p>
        </p:txBody>
      </p:sp>
    </p:spTree>
    <p:extLst>
      <p:ext uri="{BB962C8B-B14F-4D97-AF65-F5344CB8AC3E}">
        <p14:creationId xmlns:p14="http://schemas.microsoft.com/office/powerpoint/2010/main" val="16262241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2534" y="84535"/>
            <a:ext cx="6667500" cy="332184"/>
          </a:xfrm>
          <a:solidFill>
            <a:srgbClr val="054A9D"/>
          </a:solidFill>
          <a:ln w="28575"/>
        </p:spPr>
        <p:style>
          <a:lnRef idx="0">
            <a:scrgbClr r="0" g="0" b="0"/>
          </a:lnRef>
          <a:fillRef idx="1002">
            <a:schemeClr val="lt2"/>
          </a:fillRef>
          <a:effectRef idx="0">
            <a:scrgbClr r="0" g="0" b="0"/>
          </a:effectRef>
          <a:fontRef idx="major"/>
        </p:style>
        <p:txBody>
          <a:bodyPr rtlCol="0">
            <a:normAutofit fontScale="90000"/>
          </a:bodyPr>
          <a:lstStyle/>
          <a:p>
            <a:pPr eaLnBrk="1" fontAlgn="auto" hangingPunct="1">
              <a:spcAft>
                <a:spcPts val="0"/>
              </a:spcAft>
              <a:defRPr/>
            </a:pPr>
            <a:r>
              <a:rPr lang="en-US" sz="2400" dirty="0" smtClean="0">
                <a:solidFill>
                  <a:schemeClr val="bg1"/>
                </a:solidFill>
                <a:latin typeface="Arial Black" pitchFamily="34" charset="0"/>
              </a:rPr>
              <a:t>CCGPS Mathematics</a:t>
            </a:r>
          </a:p>
        </p:txBody>
      </p:sp>
      <p:sp>
        <p:nvSpPr>
          <p:cNvPr id="2051" name="Rectangle 5"/>
          <p:cNvSpPr>
            <a:spLocks noChangeArrowheads="1"/>
          </p:cNvSpPr>
          <p:nvPr/>
        </p:nvSpPr>
        <p:spPr bwMode="auto">
          <a:xfrm>
            <a:off x="3501579" y="6467030"/>
            <a:ext cx="21387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tabLst>
                <a:tab pos="2971800" algn="ctr"/>
                <a:tab pos="5943600" algn="r"/>
              </a:tabLst>
            </a:pPr>
            <a:r>
              <a:rPr lang="en-US" sz="800">
                <a:latin typeface="Calibri" pitchFamily="34" charset="0"/>
                <a:ea typeface="Calibri" pitchFamily="34" charset="0"/>
                <a:cs typeface="Times New Roman" pitchFamily="18" charset="0"/>
              </a:rPr>
              <a:t>Georgia Department of Education</a:t>
            </a:r>
          </a:p>
          <a:p>
            <a:pPr algn="ctr" eaLnBrk="0" hangingPunct="0">
              <a:tabLst>
                <a:tab pos="2971800" algn="ctr"/>
                <a:tab pos="5943600" algn="r"/>
              </a:tabLst>
            </a:pPr>
            <a:r>
              <a:rPr lang="en-US" sz="800">
                <a:latin typeface="Calibri" pitchFamily="34" charset="0"/>
                <a:ea typeface="Calibri" pitchFamily="34" charset="0"/>
                <a:cs typeface="Times New Roman" pitchFamily="18" charset="0"/>
              </a:rPr>
              <a:t>Dr. John D. Barge, State School Superintendent</a:t>
            </a:r>
          </a:p>
          <a:p>
            <a:pPr algn="ctr" eaLnBrk="0" hangingPunct="0">
              <a:tabLst>
                <a:tab pos="2971800" algn="ctr"/>
                <a:tab pos="5943600" algn="r"/>
              </a:tabLst>
            </a:pPr>
            <a:r>
              <a:rPr lang="en-US" sz="800">
                <a:latin typeface="Calibri" pitchFamily="34" charset="0"/>
                <a:ea typeface="Calibri" pitchFamily="34" charset="0"/>
                <a:cs typeface="Times New Roman" pitchFamily="18" charset="0"/>
              </a:rPr>
              <a:t>June 27, 2012</a:t>
            </a:r>
          </a:p>
        </p:txBody>
      </p:sp>
      <p:sp>
        <p:nvSpPr>
          <p:cNvPr id="48" name="TextBox 47"/>
          <p:cNvSpPr txBox="1"/>
          <p:nvPr/>
        </p:nvSpPr>
        <p:spPr>
          <a:xfrm>
            <a:off x="270934" y="1046560"/>
            <a:ext cx="8580967" cy="3185487"/>
          </a:xfrm>
          <a:prstGeom prst="rect">
            <a:avLst/>
          </a:prstGeom>
          <a:noFill/>
          <a:ln w="28575">
            <a:solidFill>
              <a:srgbClr val="054A9D"/>
            </a:solidFill>
          </a:ln>
        </p:spPr>
        <p:txBody>
          <a:bodyPr>
            <a:spAutoFit/>
          </a:bodyPr>
          <a:lstStyle/>
          <a:p>
            <a:pPr>
              <a:spcAft>
                <a:spcPts val="600"/>
              </a:spcAft>
              <a:defRPr/>
            </a:pPr>
            <a:endParaRPr lang="en-US" sz="1200" dirty="0">
              <a:solidFill>
                <a:srgbClr val="FF0000"/>
              </a:solidFill>
              <a:latin typeface="Arial" pitchFamily="34" charset="0"/>
              <a:cs typeface="Arial" pitchFamily="34" charset="0"/>
            </a:endParaRPr>
          </a:p>
          <a:p>
            <a:pPr marL="461963" indent="-225425">
              <a:spcBef>
                <a:spcPts val="600"/>
              </a:spcBef>
              <a:spcAft>
                <a:spcPts val="600"/>
              </a:spcAft>
              <a:buFont typeface="Wingdings" pitchFamily="2" charset="2"/>
              <a:buChar char="q"/>
              <a:defRPr/>
            </a:pPr>
            <a:r>
              <a:rPr lang="en-US" sz="1200" dirty="0">
                <a:latin typeface="Arial" pitchFamily="34" charset="0"/>
                <a:cs typeface="Arial" pitchFamily="34" charset="0"/>
              </a:rPr>
              <a:t>In CCGPS mathematics, content is divided into clusters of standards and addressed in unit size pieces.</a:t>
            </a:r>
          </a:p>
          <a:p>
            <a:pPr marL="461963" indent="-225425">
              <a:spcAft>
                <a:spcPts val="600"/>
              </a:spcAft>
              <a:buFont typeface="Wingdings" pitchFamily="2" charset="2"/>
              <a:buChar char="q"/>
              <a:defRPr/>
            </a:pPr>
            <a:r>
              <a:rPr lang="en-US" sz="1200" dirty="0">
                <a:latin typeface="Arial" pitchFamily="34" charset="0"/>
                <a:cs typeface="Arial" pitchFamily="34" charset="0"/>
              </a:rPr>
              <a:t>In CCGPS mathematics, not all grade level clusters of standards are emphasized equally, but none of the clusters can be neglected or ignored without negative consequences to the learning progression.</a:t>
            </a:r>
          </a:p>
          <a:p>
            <a:pPr marL="461963" indent="-225425">
              <a:spcAft>
                <a:spcPts val="600"/>
              </a:spcAft>
              <a:buFont typeface="Wingdings" pitchFamily="2" charset="2"/>
              <a:buChar char="q"/>
              <a:defRPr/>
            </a:pPr>
            <a:r>
              <a:rPr lang="en-US" sz="1200" dirty="0">
                <a:latin typeface="Arial" pitchFamily="34" charset="0"/>
                <a:cs typeface="Arial" pitchFamily="34" charset="0"/>
              </a:rPr>
              <a:t>In CCGPS mathematics, grade level content is not a new event, but rather an extension of previous learning and a prelude to future learning.</a:t>
            </a:r>
          </a:p>
          <a:p>
            <a:pPr marL="461963" indent="-225425">
              <a:spcAft>
                <a:spcPts val="600"/>
              </a:spcAft>
              <a:buFont typeface="Wingdings" pitchFamily="2" charset="2"/>
              <a:buChar char="q"/>
              <a:defRPr/>
            </a:pPr>
            <a:r>
              <a:rPr lang="en-US" sz="1200" dirty="0">
                <a:latin typeface="Arial" pitchFamily="34" charset="0"/>
                <a:cs typeface="Arial" pitchFamily="34" charset="0"/>
              </a:rPr>
              <a:t>In CCGPS K-5 mathematics, less attention is given to data and statistics than in GPS.</a:t>
            </a:r>
          </a:p>
          <a:p>
            <a:pPr marL="461963" indent="-225425">
              <a:spcAft>
                <a:spcPts val="600"/>
              </a:spcAft>
              <a:buFont typeface="Wingdings" pitchFamily="2" charset="2"/>
              <a:buChar char="q"/>
              <a:defRPr/>
            </a:pPr>
            <a:r>
              <a:rPr lang="en-US" sz="1200" dirty="0">
                <a:latin typeface="Arial" pitchFamily="34" charset="0"/>
                <a:cs typeface="Arial" pitchFamily="34" charset="0"/>
              </a:rPr>
              <a:t>In CCGPS 6-8, expressions, equations, and the number system are emphasized.</a:t>
            </a:r>
          </a:p>
          <a:p>
            <a:pPr marL="461963" indent="-225425">
              <a:spcAft>
                <a:spcPts val="600"/>
              </a:spcAft>
              <a:buFont typeface="Wingdings" pitchFamily="2" charset="2"/>
              <a:buChar char="q"/>
              <a:defRPr/>
            </a:pPr>
            <a:r>
              <a:rPr lang="en-US" sz="1200" dirty="0">
                <a:latin typeface="Arial" pitchFamily="34" charset="0"/>
                <a:cs typeface="Arial" pitchFamily="34" charset="0"/>
              </a:rPr>
              <a:t>In CCGPS 9-12, modeling has been added to the list of traditional high school strands.</a:t>
            </a:r>
          </a:p>
          <a:p>
            <a:pPr marL="461963" indent="-225425">
              <a:spcAft>
                <a:spcPts val="600"/>
              </a:spcAft>
              <a:buFont typeface="Wingdings" pitchFamily="2" charset="2"/>
              <a:buChar char="q"/>
              <a:defRPr/>
            </a:pPr>
            <a:r>
              <a:rPr lang="en-US" sz="1200" dirty="0">
                <a:latin typeface="Arial" pitchFamily="34" charset="0"/>
                <a:cs typeface="Arial" pitchFamily="34" charset="0"/>
              </a:rPr>
              <a:t>In CCGPS 9-12, there is a decided shift from Euclidean geometry to transformational geometry, as transformational geometry is more closely and transparently related to algebra and functions and is the geometry actually used in real world situations.</a:t>
            </a:r>
          </a:p>
          <a:p>
            <a:pPr>
              <a:defRPr/>
            </a:pPr>
            <a:endParaRPr lang="en-US" sz="1200" dirty="0">
              <a:latin typeface="+mn-lt"/>
            </a:endParaRPr>
          </a:p>
        </p:txBody>
      </p:sp>
      <p:sp>
        <p:nvSpPr>
          <p:cNvPr id="7" name="Rounded Rectangle 6"/>
          <p:cNvSpPr/>
          <p:nvPr/>
        </p:nvSpPr>
        <p:spPr>
          <a:xfrm>
            <a:off x="467785" y="488156"/>
            <a:ext cx="6004983" cy="295275"/>
          </a:xfrm>
          <a:prstGeom prst="roundRect">
            <a:avLst/>
          </a:prstGeom>
          <a:solidFill>
            <a:schemeClr val="accent3">
              <a:lumMod val="75000"/>
            </a:schemeClr>
          </a:solidFill>
          <a:ln>
            <a:noFill/>
          </a:ln>
        </p:spPr>
        <p:style>
          <a:lnRef idx="2">
            <a:schemeClr val="accent1">
              <a:shade val="50000"/>
            </a:schemeClr>
          </a:lnRef>
          <a:fillRef idx="1003">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latin typeface="Arial Black" pitchFamily="34" charset="0"/>
              </a:rPr>
              <a:t>CCGPS Professional Learning Opportunities and Resources</a:t>
            </a:r>
          </a:p>
          <a:p>
            <a:pPr algn="ctr" fontAlgn="auto">
              <a:spcBef>
                <a:spcPts val="0"/>
              </a:spcBef>
              <a:spcAft>
                <a:spcPts val="0"/>
              </a:spcAft>
              <a:defRPr/>
            </a:pPr>
            <a:r>
              <a:rPr lang="en-US" sz="1000" b="1" dirty="0">
                <a:solidFill>
                  <a:schemeClr val="bg1"/>
                </a:solidFill>
              </a:rPr>
              <a:t>https://www.georgiastandards.org/Common-Core/Page/Math.aspx</a:t>
            </a:r>
          </a:p>
        </p:txBody>
      </p:sp>
      <p:sp>
        <p:nvSpPr>
          <p:cNvPr id="4" name="TextBox 3"/>
          <p:cNvSpPr txBox="1"/>
          <p:nvPr/>
        </p:nvSpPr>
        <p:spPr>
          <a:xfrm>
            <a:off x="285752" y="4164806"/>
            <a:ext cx="8578849" cy="2508379"/>
          </a:xfrm>
          <a:prstGeom prst="rect">
            <a:avLst/>
          </a:prstGeom>
          <a:noFill/>
          <a:ln w="28575">
            <a:solidFill>
              <a:schemeClr val="accent3">
                <a:lumMod val="75000"/>
              </a:schemeClr>
            </a:solidFill>
          </a:ln>
        </p:spPr>
        <p:txBody>
          <a:bodyPr>
            <a:spAutoFit/>
          </a:bodyPr>
          <a:lstStyle/>
          <a:p>
            <a:pPr>
              <a:spcAft>
                <a:spcPts val="600"/>
              </a:spcAft>
              <a:defRPr/>
            </a:pPr>
            <a:endParaRPr lang="en-US" sz="800" dirty="0"/>
          </a:p>
          <a:p>
            <a:pPr marL="114300" indent="-114300">
              <a:spcBef>
                <a:spcPts val="0"/>
              </a:spcBef>
              <a:spcAft>
                <a:spcPts val="0"/>
              </a:spcAft>
              <a:tabLst>
                <a:tab pos="114300" algn="l"/>
              </a:tabLst>
              <a:defRPr/>
            </a:pPr>
            <a:r>
              <a:rPr lang="en-US" sz="1200" dirty="0"/>
              <a:t>	The framework for change is best viewed through the lenses of focus, coherence, and rigor. Mathematics educators are encouraged to focus strongly where the standards focus and to be mindful of the connections between previous and future learning. The three facets of rigor, which are conceptual understanding, fluency, and application, must be pursued with equal intensity.</a:t>
            </a:r>
          </a:p>
          <a:p>
            <a:pPr marL="114300" indent="-114300">
              <a:spcBef>
                <a:spcPts val="0"/>
              </a:spcBef>
              <a:spcAft>
                <a:spcPts val="0"/>
              </a:spcAft>
              <a:tabLst>
                <a:tab pos="114300" algn="l"/>
              </a:tabLst>
              <a:defRPr/>
            </a:pPr>
            <a:endParaRPr lang="en-US" sz="1200" dirty="0"/>
          </a:p>
          <a:p>
            <a:pPr marL="114300" indent="-114300">
              <a:tabLst>
                <a:tab pos="114300" algn="l"/>
              </a:tabLst>
              <a:defRPr/>
            </a:pPr>
            <a:r>
              <a:rPr lang="en-US" sz="1200" dirty="0"/>
              <a:t>	Educators are encouraged to plan for CCGPS instruction at the unit level, with an emphasis on the mathematics they want students to walk away with at the end of the unit. In CCGPS, it’s not about what standard the teacher is teaching today, but rather what cluster of standards the students will have mastered at the conclusion of the unit.</a:t>
            </a:r>
          </a:p>
          <a:p>
            <a:pPr marL="114300" indent="-114300">
              <a:tabLst>
                <a:tab pos="114300" algn="l"/>
              </a:tabLst>
              <a:defRPr/>
            </a:pPr>
            <a:endParaRPr lang="en-US" sz="1200" dirty="0"/>
          </a:p>
          <a:p>
            <a:pPr marL="114300" indent="-114300">
              <a:tabLst>
                <a:tab pos="114300" algn="l"/>
              </a:tabLst>
              <a:defRPr/>
            </a:pPr>
            <a:r>
              <a:rPr lang="en-US" sz="1200" dirty="0"/>
              <a:t>	Educators will find benefit in the CCGPS Mathematics Teaching Guides which further articulate the Standards for Mathematical Practice and describe the CCGPS in the familiar language of GPS. </a:t>
            </a:r>
          </a:p>
          <a:p>
            <a:pPr>
              <a:defRPr/>
            </a:pPr>
            <a:endParaRPr lang="en-US" sz="1200" dirty="0"/>
          </a:p>
        </p:txBody>
      </p:sp>
      <p:sp>
        <p:nvSpPr>
          <p:cNvPr id="2055" name="TextBox 5"/>
          <p:cNvSpPr txBox="1">
            <a:spLocks noChangeArrowheads="1"/>
          </p:cNvSpPr>
          <p:nvPr/>
        </p:nvSpPr>
        <p:spPr bwMode="auto">
          <a:xfrm>
            <a:off x="3141134" y="896542"/>
            <a:ext cx="2326278" cy="369332"/>
          </a:xfrm>
          <a:prstGeom prst="rect">
            <a:avLst/>
          </a:prstGeom>
          <a:solidFill>
            <a:srgbClr val="A6240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chemeClr val="bg1"/>
                </a:solidFill>
              </a:rPr>
              <a:t>Points of Emphasis</a:t>
            </a:r>
          </a:p>
        </p:txBody>
      </p:sp>
      <p:sp>
        <p:nvSpPr>
          <p:cNvPr id="2056" name="TextBox 8"/>
          <p:cNvSpPr txBox="1">
            <a:spLocks noChangeArrowheads="1"/>
          </p:cNvSpPr>
          <p:nvPr/>
        </p:nvSpPr>
        <p:spPr bwMode="auto">
          <a:xfrm>
            <a:off x="3445934" y="4025504"/>
            <a:ext cx="1826141" cy="369332"/>
          </a:xfrm>
          <a:prstGeom prst="rect">
            <a:avLst/>
          </a:prstGeom>
          <a:solidFill>
            <a:srgbClr val="A6240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chemeClr val="bg1"/>
                </a:solidFill>
              </a:rPr>
              <a:t>Starting Points</a:t>
            </a:r>
          </a:p>
        </p:txBody>
      </p:sp>
      <p:pic>
        <p:nvPicPr>
          <p:cNvPr id="10" name="Picture 9" descr="C:\Users\Janet Wyche\AppData\Local\Temp\notesCB2CD5\CCGPS_LogoAPPLE2.jpg"/>
          <p:cNvPicPr>
            <a:picLocks noChangeAspect="1" noChangeArrowheads="1"/>
          </p:cNvPicPr>
          <p:nvPr/>
        </p:nvPicPr>
        <p:blipFill>
          <a:blip r:embed="rId2"/>
          <a:srcRect/>
          <a:stretch>
            <a:fillRect/>
          </a:stretch>
        </p:blipFill>
        <p:spPr bwMode="auto">
          <a:xfrm>
            <a:off x="7315200" y="68631"/>
            <a:ext cx="1680633" cy="795367"/>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31883318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47"/>
          <p:cNvSpPr/>
          <p:nvPr/>
        </p:nvSpPr>
        <p:spPr>
          <a:xfrm>
            <a:off x="213784" y="388144"/>
            <a:ext cx="6762749" cy="346472"/>
          </a:xfrm>
          <a:prstGeom prst="roundRect">
            <a:avLst/>
          </a:prstGeom>
          <a:solidFill>
            <a:srgbClr val="054A9D"/>
          </a:solidFill>
          <a:ln>
            <a:noFill/>
          </a:ln>
        </p:spPr>
        <p:style>
          <a:lnRef idx="2">
            <a:schemeClr val="accent1">
              <a:shade val="50000"/>
            </a:schemeClr>
          </a:lnRef>
          <a:fillRef idx="1003">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bg1"/>
                </a:solidFill>
              </a:rPr>
              <a:t>CCGPS Standards for Mathematical Practice</a:t>
            </a:r>
          </a:p>
        </p:txBody>
      </p:sp>
      <p:sp>
        <p:nvSpPr>
          <p:cNvPr id="49" name="Rectangle 48"/>
          <p:cNvSpPr/>
          <p:nvPr/>
        </p:nvSpPr>
        <p:spPr>
          <a:xfrm>
            <a:off x="338667" y="1366920"/>
            <a:ext cx="1625600" cy="254036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342900" indent="-342900" fontAlgn="auto">
              <a:spcBef>
                <a:spcPts val="0"/>
              </a:spcBef>
              <a:spcAft>
                <a:spcPts val="1800"/>
              </a:spcAft>
              <a:buFontTx/>
              <a:buAutoNum type="arabicPeriod"/>
              <a:defRPr/>
            </a:pPr>
            <a:r>
              <a:rPr lang="en-US" sz="1400" b="1" dirty="0">
                <a:latin typeface="Arial Black" pitchFamily="34" charset="0"/>
              </a:rPr>
              <a:t>Make sense of problems and persevere in solving them</a:t>
            </a:r>
          </a:p>
          <a:p>
            <a:pPr marL="342900" indent="-342900" fontAlgn="auto">
              <a:spcBef>
                <a:spcPts val="0"/>
              </a:spcBef>
              <a:spcAft>
                <a:spcPts val="1800"/>
              </a:spcAft>
              <a:defRPr/>
            </a:pPr>
            <a:r>
              <a:rPr lang="en-US" sz="1400" b="1" dirty="0">
                <a:latin typeface="Arial Black" pitchFamily="34" charset="0"/>
              </a:rPr>
              <a:t>6.   Attend to precision</a:t>
            </a:r>
          </a:p>
        </p:txBody>
      </p:sp>
      <p:sp>
        <p:nvSpPr>
          <p:cNvPr id="50" name="Rectangle 49"/>
          <p:cNvSpPr/>
          <p:nvPr/>
        </p:nvSpPr>
        <p:spPr>
          <a:xfrm>
            <a:off x="2269067" y="1295400"/>
            <a:ext cx="6400800" cy="75128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fontAlgn="auto">
              <a:spcBef>
                <a:spcPts val="0"/>
              </a:spcBef>
              <a:spcAft>
                <a:spcPts val="1200"/>
              </a:spcAft>
              <a:buFontTx/>
              <a:buAutoNum type="arabicPeriod" startAt="2"/>
              <a:defRPr/>
            </a:pPr>
            <a:r>
              <a:rPr lang="en-US" sz="1400" b="1" dirty="0">
                <a:solidFill>
                  <a:srgbClr val="F8F8F8"/>
                </a:solidFill>
                <a:latin typeface="Arial Black" pitchFamily="34" charset="0"/>
              </a:rPr>
              <a:t>Reason abstractly and quantitatively</a:t>
            </a:r>
          </a:p>
          <a:p>
            <a:pPr marL="342900" indent="-342900" fontAlgn="auto">
              <a:spcBef>
                <a:spcPts val="0"/>
              </a:spcBef>
              <a:spcAft>
                <a:spcPts val="600"/>
              </a:spcAft>
              <a:buFontTx/>
              <a:buAutoNum type="arabicPeriod" startAt="2"/>
              <a:defRPr/>
            </a:pPr>
            <a:r>
              <a:rPr lang="en-US" sz="1400" b="1" dirty="0">
                <a:solidFill>
                  <a:srgbClr val="F8F8F8"/>
                </a:solidFill>
                <a:latin typeface="Arial Black" pitchFamily="34" charset="0"/>
              </a:rPr>
              <a:t>Construct viable arguments and critique the reasoning of others</a:t>
            </a:r>
          </a:p>
        </p:txBody>
      </p:sp>
      <p:sp>
        <p:nvSpPr>
          <p:cNvPr id="51" name="Rectangle 50"/>
          <p:cNvSpPr/>
          <p:nvPr/>
        </p:nvSpPr>
        <p:spPr>
          <a:xfrm>
            <a:off x="2269067" y="2343150"/>
            <a:ext cx="6400800" cy="639366"/>
          </a:xfrm>
          <a:prstGeom prst="rect">
            <a:avLst/>
          </a:prstGeom>
          <a:solidFill>
            <a:srgbClr val="A624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fontAlgn="auto">
              <a:spcBef>
                <a:spcPts val="0"/>
              </a:spcBef>
              <a:spcAft>
                <a:spcPts val="1200"/>
              </a:spcAft>
              <a:buFontTx/>
              <a:buAutoNum type="arabicPeriod" startAt="4"/>
              <a:defRPr/>
            </a:pPr>
            <a:r>
              <a:rPr lang="en-US" sz="1400" b="1" dirty="0">
                <a:solidFill>
                  <a:srgbClr val="F8F8F8"/>
                </a:solidFill>
                <a:latin typeface="Arial Black" pitchFamily="34" charset="0"/>
              </a:rPr>
              <a:t>Model with mathematics</a:t>
            </a:r>
          </a:p>
          <a:p>
            <a:pPr marL="342900" indent="-342900" fontAlgn="auto">
              <a:spcBef>
                <a:spcPts val="0"/>
              </a:spcBef>
              <a:spcAft>
                <a:spcPts val="1200"/>
              </a:spcAft>
              <a:buFontTx/>
              <a:buAutoNum type="arabicPeriod" startAt="4"/>
              <a:defRPr/>
            </a:pPr>
            <a:r>
              <a:rPr lang="en-US" sz="1400" b="1" dirty="0">
                <a:solidFill>
                  <a:srgbClr val="F8F8F8"/>
                </a:solidFill>
                <a:latin typeface="Arial Black" pitchFamily="34" charset="0"/>
              </a:rPr>
              <a:t>Use appropriate tools strategically</a:t>
            </a:r>
          </a:p>
        </p:txBody>
      </p:sp>
      <p:sp>
        <p:nvSpPr>
          <p:cNvPr id="52" name="Rectangle 51"/>
          <p:cNvSpPr/>
          <p:nvPr/>
        </p:nvSpPr>
        <p:spPr>
          <a:xfrm>
            <a:off x="2269067" y="3262313"/>
            <a:ext cx="6400800" cy="639366"/>
          </a:xfrm>
          <a:prstGeom prst="rect">
            <a:avLst/>
          </a:prstGeom>
          <a:solidFill>
            <a:srgbClr val="054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fontAlgn="auto">
              <a:spcBef>
                <a:spcPts val="0"/>
              </a:spcBef>
              <a:spcAft>
                <a:spcPts val="1200"/>
              </a:spcAft>
              <a:buFontTx/>
              <a:buAutoNum type="arabicPeriod" startAt="7"/>
              <a:defRPr/>
            </a:pPr>
            <a:r>
              <a:rPr lang="en-US" sz="1400" b="1" dirty="0">
                <a:solidFill>
                  <a:schemeClr val="bg1"/>
                </a:solidFill>
                <a:latin typeface="Arial Black" pitchFamily="34" charset="0"/>
              </a:rPr>
              <a:t>Look for and make use of structure</a:t>
            </a:r>
          </a:p>
          <a:p>
            <a:pPr marL="342900" indent="-342900" fontAlgn="auto">
              <a:spcBef>
                <a:spcPts val="0"/>
              </a:spcBef>
              <a:spcAft>
                <a:spcPts val="1200"/>
              </a:spcAft>
              <a:buFontTx/>
              <a:buAutoNum type="arabicPeriod" startAt="7"/>
              <a:defRPr/>
            </a:pPr>
            <a:r>
              <a:rPr lang="en-US" sz="1400" b="1" dirty="0">
                <a:solidFill>
                  <a:schemeClr val="bg1"/>
                </a:solidFill>
                <a:latin typeface="Arial Black" pitchFamily="34" charset="0"/>
              </a:rPr>
              <a:t>Look for and express regularity in repeated reasoning</a:t>
            </a:r>
          </a:p>
        </p:txBody>
      </p:sp>
      <p:grpSp>
        <p:nvGrpSpPr>
          <p:cNvPr id="3079" name="Group 17"/>
          <p:cNvGrpSpPr>
            <a:grpSpLocks/>
          </p:cNvGrpSpPr>
          <p:nvPr/>
        </p:nvGrpSpPr>
        <p:grpSpPr bwMode="auto">
          <a:xfrm>
            <a:off x="632885" y="4105276"/>
            <a:ext cx="8197849" cy="695711"/>
            <a:chOff x="254000" y="5718175"/>
            <a:chExt cx="6148388" cy="927614"/>
          </a:xfrm>
        </p:grpSpPr>
        <p:sp>
          <p:nvSpPr>
            <p:cNvPr id="54" name="Rectangle 53"/>
            <p:cNvSpPr/>
            <p:nvPr/>
          </p:nvSpPr>
          <p:spPr bwMode="auto">
            <a:xfrm>
              <a:off x="254000" y="5783263"/>
              <a:ext cx="319087" cy="136525"/>
            </a:xfrm>
            <a:prstGeom prst="rect">
              <a:avLst/>
            </a:prstGeom>
            <a:solidFill>
              <a:srgbClr val="7793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p>
          </p:txBody>
        </p:sp>
        <p:sp>
          <p:nvSpPr>
            <p:cNvPr id="55" name="Rectangle 54"/>
            <p:cNvSpPr/>
            <p:nvPr/>
          </p:nvSpPr>
          <p:spPr bwMode="auto">
            <a:xfrm>
              <a:off x="254000" y="5970588"/>
              <a:ext cx="319087" cy="138112"/>
            </a:xfrm>
            <a:prstGeom prst="rect">
              <a:avLst/>
            </a:prstGeom>
            <a:solidFill>
              <a:srgbClr val="A624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p>
          </p:txBody>
        </p:sp>
        <p:sp>
          <p:nvSpPr>
            <p:cNvPr id="56" name="Rectangle 55"/>
            <p:cNvSpPr/>
            <p:nvPr/>
          </p:nvSpPr>
          <p:spPr bwMode="auto">
            <a:xfrm>
              <a:off x="254000" y="6156325"/>
              <a:ext cx="319087" cy="136525"/>
            </a:xfrm>
            <a:prstGeom prst="rect">
              <a:avLst/>
            </a:prstGeom>
            <a:solidFill>
              <a:srgbClr val="054A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p>
          </p:txBody>
        </p:sp>
        <p:sp>
          <p:nvSpPr>
            <p:cNvPr id="57" name="Rectangle 56"/>
            <p:cNvSpPr/>
            <p:nvPr/>
          </p:nvSpPr>
          <p:spPr bwMode="auto">
            <a:xfrm>
              <a:off x="254000" y="6342063"/>
              <a:ext cx="319087" cy="13811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p>
          </p:txBody>
        </p:sp>
        <p:sp>
          <p:nvSpPr>
            <p:cNvPr id="3088" name="TextBox 12"/>
            <p:cNvSpPr txBox="1">
              <a:spLocks noChangeArrowheads="1"/>
            </p:cNvSpPr>
            <p:nvPr/>
          </p:nvSpPr>
          <p:spPr bwMode="auto">
            <a:xfrm>
              <a:off x="534453" y="6276457"/>
              <a:ext cx="58679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600"/>
                </a:spcAft>
              </a:pPr>
              <a:r>
                <a:rPr lang="en-US" sz="1200" b="1">
                  <a:latin typeface="Arial Black" pitchFamily="34" charset="0"/>
                </a:rPr>
                <a:t>Overarching habits of mind of a productive mathematical thinker</a:t>
              </a:r>
            </a:p>
          </p:txBody>
        </p:sp>
        <p:sp>
          <p:nvSpPr>
            <p:cNvPr id="3089" name="TextBox 14"/>
            <p:cNvSpPr txBox="1">
              <a:spLocks noChangeArrowheads="1"/>
            </p:cNvSpPr>
            <p:nvPr/>
          </p:nvSpPr>
          <p:spPr bwMode="auto">
            <a:xfrm>
              <a:off x="525824" y="5718175"/>
              <a:ext cx="17556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600"/>
                </a:spcAft>
              </a:pPr>
              <a:r>
                <a:rPr lang="en-US" sz="1200" b="1">
                  <a:latin typeface="Arial Black" pitchFamily="34" charset="0"/>
                </a:rPr>
                <a:t>Reasoning and explaining</a:t>
              </a:r>
            </a:p>
          </p:txBody>
        </p:sp>
        <p:sp>
          <p:nvSpPr>
            <p:cNvPr id="3090" name="TextBox 15"/>
            <p:cNvSpPr txBox="1">
              <a:spLocks noChangeArrowheads="1"/>
            </p:cNvSpPr>
            <p:nvPr/>
          </p:nvSpPr>
          <p:spPr bwMode="auto">
            <a:xfrm>
              <a:off x="530138" y="5908499"/>
              <a:ext cx="17110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600"/>
                </a:spcAft>
              </a:pPr>
              <a:r>
                <a:rPr lang="en-US" sz="1200" b="1">
                  <a:latin typeface="Arial Black" pitchFamily="34" charset="0"/>
                </a:rPr>
                <a:t>Modeling and using tools</a:t>
              </a:r>
            </a:p>
          </p:txBody>
        </p:sp>
        <p:sp>
          <p:nvSpPr>
            <p:cNvPr id="3091" name="TextBox 16"/>
            <p:cNvSpPr txBox="1">
              <a:spLocks noChangeArrowheads="1"/>
            </p:cNvSpPr>
            <p:nvPr/>
          </p:nvSpPr>
          <p:spPr bwMode="auto">
            <a:xfrm>
              <a:off x="532656" y="6092796"/>
              <a:ext cx="22765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600"/>
                </a:spcAft>
              </a:pPr>
              <a:r>
                <a:rPr lang="en-US" sz="1200" b="1">
                  <a:latin typeface="Arial Black" pitchFamily="34" charset="0"/>
                </a:rPr>
                <a:t>Seeing structure and generalizing</a:t>
              </a:r>
            </a:p>
          </p:txBody>
        </p:sp>
      </p:grpSp>
      <p:sp>
        <p:nvSpPr>
          <p:cNvPr id="3080" name="TextBox 3"/>
          <p:cNvSpPr txBox="1">
            <a:spLocks noChangeArrowheads="1"/>
          </p:cNvSpPr>
          <p:nvPr/>
        </p:nvSpPr>
        <p:spPr bwMode="auto">
          <a:xfrm>
            <a:off x="338667" y="5014912"/>
            <a:ext cx="8331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t>The </a:t>
            </a:r>
            <a:r>
              <a:rPr lang="en-US" sz="1600" b="1"/>
              <a:t>Standards for Mathematical Practice </a:t>
            </a:r>
            <a:r>
              <a:rPr lang="en-US" sz="1600"/>
              <a:t>represent the habits and attitudes of mathematical thinkers and are integral to the super structure of CCGPS mathematics. The practice standards define the way knowledge comes together and gets used by students. Administrators are encouraged to focus on the practice standards when evaluating the teaching and learning process.</a:t>
            </a:r>
          </a:p>
        </p:txBody>
      </p:sp>
      <p:pic>
        <p:nvPicPr>
          <p:cNvPr id="19" name="Picture 18" descr="C:\Users\Janet Wyche\AppData\Local\Temp\notesCB2CD5\CCGPS_LogoAPPLE2.jpg"/>
          <p:cNvPicPr>
            <a:picLocks noChangeAspect="1" noChangeArrowheads="1"/>
          </p:cNvPicPr>
          <p:nvPr/>
        </p:nvPicPr>
        <p:blipFill>
          <a:blip r:embed="rId2"/>
          <a:srcRect/>
          <a:stretch>
            <a:fillRect/>
          </a:stretch>
        </p:blipFill>
        <p:spPr bwMode="auto">
          <a:xfrm>
            <a:off x="7278470" y="66080"/>
            <a:ext cx="1552264" cy="990600"/>
          </a:xfrm>
          <a:prstGeom prst="rect">
            <a:avLst/>
          </a:prstGeom>
          <a:ln>
            <a:noFill/>
          </a:ln>
          <a:effectLst>
            <a:outerShdw blurRad="292100" dist="139700" dir="2700000" algn="tl" rotWithShape="0">
              <a:srgbClr val="333333">
                <a:alpha val="65000"/>
              </a:srgbClr>
            </a:outerShdw>
          </a:effectLst>
          <a:extLst/>
        </p:spPr>
      </p:pic>
      <p:sp>
        <p:nvSpPr>
          <p:cNvPr id="3082" name="Rectangle 5"/>
          <p:cNvSpPr>
            <a:spLocks noChangeArrowheads="1"/>
          </p:cNvSpPr>
          <p:nvPr/>
        </p:nvSpPr>
        <p:spPr bwMode="auto">
          <a:xfrm>
            <a:off x="3501579" y="6467030"/>
            <a:ext cx="21387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tabLst>
                <a:tab pos="2971800" algn="ctr"/>
                <a:tab pos="5943600" algn="r"/>
              </a:tabLst>
            </a:pPr>
            <a:r>
              <a:rPr lang="en-US" sz="800">
                <a:latin typeface="Calibri" pitchFamily="34" charset="0"/>
                <a:ea typeface="Calibri" pitchFamily="34" charset="0"/>
                <a:cs typeface="Times New Roman" pitchFamily="18" charset="0"/>
              </a:rPr>
              <a:t>Georgia Department of Education</a:t>
            </a:r>
          </a:p>
          <a:p>
            <a:pPr algn="ctr" eaLnBrk="0" hangingPunct="0">
              <a:tabLst>
                <a:tab pos="2971800" algn="ctr"/>
                <a:tab pos="5943600" algn="r"/>
              </a:tabLst>
            </a:pPr>
            <a:r>
              <a:rPr lang="en-US" sz="800">
                <a:latin typeface="Calibri" pitchFamily="34" charset="0"/>
                <a:ea typeface="Calibri" pitchFamily="34" charset="0"/>
                <a:cs typeface="Times New Roman" pitchFamily="18" charset="0"/>
              </a:rPr>
              <a:t>Dr. John D. Barge, State School Superintendent</a:t>
            </a:r>
          </a:p>
          <a:p>
            <a:pPr algn="ctr" eaLnBrk="0" hangingPunct="0">
              <a:tabLst>
                <a:tab pos="2971800" algn="ctr"/>
                <a:tab pos="5943600" algn="r"/>
              </a:tabLst>
            </a:pPr>
            <a:r>
              <a:rPr lang="en-US" sz="800">
                <a:latin typeface="Calibri" pitchFamily="34" charset="0"/>
                <a:ea typeface="Calibri" pitchFamily="34" charset="0"/>
                <a:cs typeface="Times New Roman" pitchFamily="18" charset="0"/>
              </a:rPr>
              <a:t>June 27, 2012</a:t>
            </a:r>
          </a:p>
        </p:txBody>
      </p:sp>
      <p:sp>
        <p:nvSpPr>
          <p:cNvPr id="20" name="Rectangle 19"/>
          <p:cNvSpPr/>
          <p:nvPr/>
        </p:nvSpPr>
        <p:spPr>
          <a:xfrm>
            <a:off x="457201" y="4033838"/>
            <a:ext cx="8117417" cy="742950"/>
          </a:xfrm>
          <a:prstGeom prst="rect">
            <a:avLst/>
          </a:prstGeom>
          <a:noFill/>
          <a:ln w="3175">
            <a:solidFill>
              <a:srgbClr val="A6240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007572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1DBB5942-A32B-4477-9807-B06E7C2695DB}" type="datetime1">
              <a:rPr lang="en-US" smtClean="0"/>
              <a:pPr>
                <a:defRPr/>
              </a:pPr>
              <a:t>7/18/2012</a:t>
            </a:fld>
            <a:endParaRPr lang="en-US" dirty="0"/>
          </a:p>
        </p:txBody>
      </p:sp>
      <p:sp>
        <p:nvSpPr>
          <p:cNvPr id="3" name="Slide Number Placeholder 2"/>
          <p:cNvSpPr>
            <a:spLocks noGrp="1"/>
          </p:cNvSpPr>
          <p:nvPr>
            <p:ph type="sldNum" sz="quarter" idx="11"/>
          </p:nvPr>
        </p:nvSpPr>
        <p:spPr/>
        <p:txBody>
          <a:bodyPr/>
          <a:lstStyle/>
          <a:p>
            <a:pPr>
              <a:defRPr/>
            </a:pPr>
            <a:fld id="{E27AA339-B16A-4F40-ACBF-242240B78ED3}" type="slidenum">
              <a:rPr lang="en-US" smtClean="0"/>
              <a:pPr>
                <a:defRPr/>
              </a:pPr>
              <a:t>5</a:t>
            </a:fld>
            <a:endParaRPr lang="en-US" dirty="0"/>
          </a:p>
        </p:txBody>
      </p:sp>
      <p:pic>
        <p:nvPicPr>
          <p:cNvPr id="133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12665" t="5728" r="34627" b="6311"/>
          <a:stretch>
            <a:fillRect/>
          </a:stretch>
        </p:blipFill>
        <p:spPr bwMode="auto">
          <a:xfrm>
            <a:off x="152400" y="304800"/>
            <a:ext cx="8839200" cy="5578475"/>
          </a:xfrm>
          <a:prstGeom prst="rect">
            <a:avLst/>
          </a:prstGeom>
          <a:noFill/>
          <a:ln w="76200">
            <a:solidFill>
              <a:schemeClr val="accent6">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5-Point Star 3"/>
          <p:cNvSpPr/>
          <p:nvPr/>
        </p:nvSpPr>
        <p:spPr>
          <a:xfrm>
            <a:off x="8020050" y="2476500"/>
            <a:ext cx="457200" cy="381000"/>
          </a:xfrm>
          <a:prstGeom prst="star5">
            <a:avLst/>
          </a:prstGeom>
          <a:solidFill>
            <a:srgbClr val="C0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5-Point Star 5"/>
          <p:cNvSpPr/>
          <p:nvPr/>
        </p:nvSpPr>
        <p:spPr>
          <a:xfrm>
            <a:off x="8020050" y="3505200"/>
            <a:ext cx="457200" cy="381000"/>
          </a:xfrm>
          <a:prstGeom prst="star5">
            <a:avLst/>
          </a:prstGeom>
          <a:solidFill>
            <a:srgbClr val="C0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514600"/>
            <a:ext cx="8229600" cy="1143000"/>
          </a:xfrm>
        </p:spPr>
        <p:txBody>
          <a:bodyPr/>
          <a:lstStyle/>
          <a:p>
            <a:r>
              <a:rPr lang="en-US" sz="4800" dirty="0" smtClean="0">
                <a:solidFill>
                  <a:srgbClr val="C00000"/>
                </a:solidFill>
                <a:effectLst>
                  <a:outerShdw blurRad="38100" dist="38100" dir="2700000" algn="tl">
                    <a:srgbClr val="000000">
                      <a:alpha val="43137"/>
                    </a:srgbClr>
                  </a:outerShdw>
                </a:effectLst>
                <a:latin typeface="Arial Narrow" pitchFamily="34" charset="0"/>
              </a:rPr>
              <a:t>Success breeds success!</a:t>
            </a:r>
            <a:br>
              <a:rPr lang="en-US" sz="4800" dirty="0" smtClean="0">
                <a:solidFill>
                  <a:srgbClr val="C00000"/>
                </a:solidFill>
                <a:effectLst>
                  <a:outerShdw blurRad="38100" dist="38100" dir="2700000" algn="tl">
                    <a:srgbClr val="000000">
                      <a:alpha val="43137"/>
                    </a:srgbClr>
                  </a:outerShdw>
                </a:effectLst>
                <a:latin typeface="Arial Narrow" pitchFamily="34" charset="0"/>
              </a:rPr>
            </a:br>
            <a:r>
              <a:rPr lang="en-US" sz="4800" dirty="0" smtClean="0">
                <a:latin typeface="Arial Narrow" pitchFamily="34" charset="0"/>
              </a:rPr>
              <a:t>                               </a:t>
            </a:r>
            <a:r>
              <a:rPr lang="en-US" sz="3200" dirty="0" smtClean="0"/>
              <a:t> – </a:t>
            </a:r>
            <a:r>
              <a:rPr lang="en-US" sz="2800" b="0" dirty="0" smtClean="0">
                <a:latin typeface="Arial Narrow" pitchFamily="34" charset="0"/>
              </a:rPr>
              <a:t>Mia Hamm</a:t>
            </a:r>
            <a:endParaRPr lang="en-US" sz="3200" dirty="0" smtClean="0">
              <a:latin typeface="Arial Narrow" pitchFamily="34" charset="0"/>
            </a:endParaRPr>
          </a:p>
        </p:txBody>
      </p:sp>
      <p:sp>
        <p:nvSpPr>
          <p:cNvPr id="3" name="Date Placeholder 2"/>
          <p:cNvSpPr>
            <a:spLocks noGrp="1"/>
          </p:cNvSpPr>
          <p:nvPr>
            <p:ph type="dt" sz="quarter" idx="10"/>
          </p:nvPr>
        </p:nvSpPr>
        <p:spPr/>
        <p:txBody>
          <a:bodyPr/>
          <a:lstStyle/>
          <a:p>
            <a:pPr>
              <a:defRPr/>
            </a:pPr>
            <a:fld id="{A77ED2C2-0C87-47F9-872B-647E68E4E5D4}" type="datetime1">
              <a:rPr lang="en-US" smtClean="0"/>
              <a:pPr>
                <a:defRPr/>
              </a:pPr>
              <a:t>7/18/2012</a:t>
            </a:fld>
            <a:endParaRPr lang="en-US" dirty="0"/>
          </a:p>
        </p:txBody>
      </p:sp>
      <p:sp>
        <p:nvSpPr>
          <p:cNvPr id="4" name="Slide Number Placeholder 3"/>
          <p:cNvSpPr>
            <a:spLocks noGrp="1"/>
          </p:cNvSpPr>
          <p:nvPr>
            <p:ph type="sldNum" sz="quarter" idx="11"/>
          </p:nvPr>
        </p:nvSpPr>
        <p:spPr/>
        <p:txBody>
          <a:bodyPr/>
          <a:lstStyle/>
          <a:p>
            <a:pPr>
              <a:defRPr/>
            </a:pPr>
            <a:fld id="{8939B16A-0579-4677-BE24-CC6DB4C6BAF9}"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85800" y="2895600"/>
            <a:ext cx="7620000" cy="1143000"/>
          </a:xfrm>
        </p:spPr>
        <p:txBody>
          <a:bodyPr/>
          <a:lstStyle/>
          <a:p>
            <a:pPr>
              <a:defRPr/>
            </a:pPr>
            <a:r>
              <a:rPr lang="en-US" sz="3600" dirty="0" smtClean="0">
                <a:solidFill>
                  <a:schemeClr val="accent1">
                    <a:lumMod val="75000"/>
                  </a:schemeClr>
                </a:solidFill>
                <a:latin typeface="Arial Narrow" pitchFamily="34" charset="0"/>
              </a:rPr>
              <a:t>“</a:t>
            </a:r>
            <a:r>
              <a:rPr lang="en-US" sz="3600" b="0" dirty="0" smtClean="0">
                <a:effectLst>
                  <a:outerShdw blurRad="38100" dist="38100" dir="2700000" algn="tl">
                    <a:srgbClr val="000000">
                      <a:alpha val="43137"/>
                    </a:srgbClr>
                  </a:outerShdw>
                </a:effectLst>
                <a:latin typeface="Arial Narrow" pitchFamily="34" charset="0"/>
              </a:rPr>
              <a:t>You may be on the right track but you will get run over if you just sit there!”</a:t>
            </a:r>
            <a:br>
              <a:rPr lang="en-US" sz="3600" b="0" dirty="0" smtClean="0">
                <a:effectLst>
                  <a:outerShdw blurRad="38100" dist="38100" dir="2700000" algn="tl">
                    <a:srgbClr val="000000">
                      <a:alpha val="43137"/>
                    </a:srgbClr>
                  </a:outerShdw>
                </a:effectLst>
                <a:latin typeface="Arial Narrow" pitchFamily="34" charset="0"/>
              </a:rPr>
            </a:br>
            <a:r>
              <a:rPr lang="en-US" sz="3600" b="0" dirty="0" smtClean="0">
                <a:effectLst>
                  <a:outerShdw blurRad="38100" dist="38100" dir="2700000" algn="tl">
                    <a:srgbClr val="000000">
                      <a:alpha val="43137"/>
                    </a:srgbClr>
                  </a:outerShdw>
                </a:effectLst>
                <a:latin typeface="Arial Narrow" pitchFamily="34" charset="0"/>
              </a:rPr>
              <a:t>						</a:t>
            </a:r>
            <a:r>
              <a:rPr lang="en-US" sz="2800" b="0" dirty="0" smtClean="0">
                <a:latin typeface="Arial Narrow" pitchFamily="34" charset="0"/>
              </a:rPr>
              <a:t>-Will Rogers</a:t>
            </a:r>
            <a:endParaRPr lang="en-US" sz="3600" b="0" dirty="0" smtClean="0">
              <a:effectLst>
                <a:outerShdw blurRad="38100" dist="38100" dir="2700000" algn="tl">
                  <a:srgbClr val="000000">
                    <a:alpha val="43137"/>
                  </a:srgbClr>
                </a:outerShdw>
              </a:effectLst>
              <a:latin typeface="Arial Narrow" pitchFamily="34" charset="0"/>
            </a:endParaRPr>
          </a:p>
        </p:txBody>
      </p:sp>
      <p:sp>
        <p:nvSpPr>
          <p:cNvPr id="3" name="Date Placeholder 2"/>
          <p:cNvSpPr>
            <a:spLocks noGrp="1"/>
          </p:cNvSpPr>
          <p:nvPr>
            <p:ph type="dt" sz="quarter" idx="10"/>
          </p:nvPr>
        </p:nvSpPr>
        <p:spPr/>
        <p:txBody>
          <a:bodyPr/>
          <a:lstStyle/>
          <a:p>
            <a:pPr>
              <a:defRPr/>
            </a:pPr>
            <a:fld id="{A77ED2C2-0C87-47F9-872B-647E68E4E5D4}" type="datetime1">
              <a:rPr lang="en-US" smtClean="0"/>
              <a:pPr>
                <a:defRPr/>
              </a:pPr>
              <a:t>7/18/2012</a:t>
            </a:fld>
            <a:endParaRPr lang="en-US" dirty="0"/>
          </a:p>
        </p:txBody>
      </p:sp>
      <p:sp>
        <p:nvSpPr>
          <p:cNvPr id="4" name="Slide Number Placeholder 3"/>
          <p:cNvSpPr>
            <a:spLocks noGrp="1"/>
          </p:cNvSpPr>
          <p:nvPr>
            <p:ph type="sldNum" sz="quarter" idx="11"/>
          </p:nvPr>
        </p:nvSpPr>
        <p:spPr/>
        <p:txBody>
          <a:bodyPr/>
          <a:lstStyle/>
          <a:p>
            <a:pPr>
              <a:defRPr/>
            </a:pPr>
            <a:fld id="{3A93CADE-3DAF-4633-91C9-01747767384D}" type="slidenum">
              <a:rPr lang="en-US" smtClean="0"/>
              <a:pPr>
                <a:defRPr/>
              </a:pPr>
              <a:t>7</a:t>
            </a:fld>
            <a:endParaRPr lang="en-US" dirty="0"/>
          </a:p>
        </p:txBody>
      </p:sp>
      <p:pic>
        <p:nvPicPr>
          <p:cNvPr id="5" name="Picture 2" descr="C:\Users\Janet Wyche\AppData\Local\Temp\notesCB2CD5\CCGPS_LogoAPPLE2.jpg"/>
          <p:cNvPicPr>
            <a:picLocks noChangeAspect="1" noChangeArrowheads="1"/>
          </p:cNvPicPr>
          <p:nvPr/>
        </p:nvPicPr>
        <p:blipFill>
          <a:blip r:embed="rId3" cstate="print"/>
          <a:srcRect/>
          <a:stretch>
            <a:fillRect/>
          </a:stretch>
        </p:blipFill>
        <p:spPr bwMode="auto">
          <a:xfrm>
            <a:off x="3657600" y="609600"/>
            <a:ext cx="1752600" cy="14761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7490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304800"/>
            <a:ext cx="8229600" cy="1143000"/>
          </a:xfrm>
        </p:spPr>
        <p:txBody>
          <a:bodyPr/>
          <a:lstStyle/>
          <a:p>
            <a:r>
              <a:rPr lang="en-US" sz="4000" b="0" dirty="0" smtClean="0">
                <a:solidFill>
                  <a:srgbClr val="C00000"/>
                </a:solidFill>
                <a:effectLst>
                  <a:outerShdw blurRad="38100" dist="38100" dir="2700000" algn="tl">
                    <a:srgbClr val="000000">
                      <a:alpha val="43137"/>
                    </a:srgbClr>
                  </a:outerShdw>
                </a:effectLst>
                <a:latin typeface="Arial Narrow" pitchFamily="34" charset="0"/>
              </a:rPr>
              <a:t>CCSS Tenets of Design</a:t>
            </a:r>
          </a:p>
        </p:txBody>
      </p:sp>
      <p:sp>
        <p:nvSpPr>
          <p:cNvPr id="3" name="Content Placeholder 2"/>
          <p:cNvSpPr>
            <a:spLocks noGrp="1"/>
          </p:cNvSpPr>
          <p:nvPr>
            <p:ph idx="1"/>
          </p:nvPr>
        </p:nvSpPr>
        <p:spPr>
          <a:xfrm>
            <a:off x="152400" y="1524000"/>
            <a:ext cx="8991600" cy="4525963"/>
          </a:xfrm>
        </p:spPr>
        <p:txBody>
          <a:bodyPr/>
          <a:lstStyle/>
          <a:p>
            <a:pPr>
              <a:defRPr/>
            </a:pPr>
            <a:r>
              <a:rPr lang="en-US" sz="3600" dirty="0" smtClean="0">
                <a:latin typeface="Arial Narrow" pitchFamily="34" charset="0"/>
              </a:rPr>
              <a:t>Standards must align to the requirements for College and Career readiness</a:t>
            </a:r>
          </a:p>
          <a:p>
            <a:pPr>
              <a:defRPr/>
            </a:pPr>
            <a:r>
              <a:rPr lang="en-US" sz="3600" dirty="0" smtClean="0">
                <a:latin typeface="Arial Narrow" pitchFamily="34" charset="0"/>
              </a:rPr>
              <a:t>Standards must offer a </a:t>
            </a:r>
            <a:r>
              <a:rPr lang="en-US" sz="3600" dirty="0">
                <a:latin typeface="Arial Narrow" pitchFamily="34" charset="0"/>
              </a:rPr>
              <a:t>new </a:t>
            </a:r>
            <a:r>
              <a:rPr lang="en-US" sz="3600" dirty="0" smtClean="0">
                <a:latin typeface="Arial Narrow" pitchFamily="34" charset="0"/>
              </a:rPr>
              <a:t>platform </a:t>
            </a:r>
            <a:r>
              <a:rPr lang="en-US" sz="3600" dirty="0">
                <a:latin typeface="Arial Narrow" pitchFamily="34" charset="0"/>
              </a:rPr>
              <a:t>for </a:t>
            </a:r>
            <a:r>
              <a:rPr lang="en-US" sz="3600" dirty="0" smtClean="0">
                <a:latin typeface="Arial Narrow" pitchFamily="34" charset="0"/>
              </a:rPr>
              <a:t>better instructional</a:t>
            </a:r>
            <a:r>
              <a:rPr lang="en-US" sz="3600" dirty="0">
                <a:latin typeface="Arial Narrow" pitchFamily="34" charset="0"/>
              </a:rPr>
              <a:t> </a:t>
            </a:r>
            <a:r>
              <a:rPr lang="en-US" sz="3600" dirty="0" smtClean="0">
                <a:latin typeface="Arial Narrow" pitchFamily="34" charset="0"/>
              </a:rPr>
              <a:t>systems </a:t>
            </a:r>
            <a:r>
              <a:rPr lang="en-US" sz="3600" dirty="0">
                <a:latin typeface="Arial Narrow" pitchFamily="34" charset="0"/>
              </a:rPr>
              <a:t>and </a:t>
            </a:r>
            <a:r>
              <a:rPr lang="en-US" sz="3600" dirty="0" smtClean="0">
                <a:latin typeface="Arial Narrow" pitchFamily="34" charset="0"/>
              </a:rPr>
              <a:t>better </a:t>
            </a:r>
            <a:r>
              <a:rPr lang="en-US" sz="3600" dirty="0">
                <a:latin typeface="Arial Narrow" pitchFamily="34" charset="0"/>
              </a:rPr>
              <a:t>ways of </a:t>
            </a:r>
            <a:r>
              <a:rPr lang="en-US" sz="3600" dirty="0" smtClean="0">
                <a:latin typeface="Arial Narrow" pitchFamily="34" charset="0"/>
              </a:rPr>
              <a:t>managing instruction </a:t>
            </a:r>
          </a:p>
          <a:p>
            <a:pPr marL="0" indent="0">
              <a:buFont typeface="Arial" pitchFamily="34" charset="0"/>
              <a:buNone/>
              <a:defRPr/>
            </a:pPr>
            <a:endParaRPr lang="en-US" dirty="0"/>
          </a:p>
        </p:txBody>
      </p:sp>
      <p:sp>
        <p:nvSpPr>
          <p:cNvPr id="4" name="Date Placeholder 3"/>
          <p:cNvSpPr>
            <a:spLocks noGrp="1"/>
          </p:cNvSpPr>
          <p:nvPr>
            <p:ph type="dt" sz="quarter" idx="10"/>
          </p:nvPr>
        </p:nvSpPr>
        <p:spPr/>
        <p:txBody>
          <a:bodyPr/>
          <a:lstStyle/>
          <a:p>
            <a:pPr>
              <a:defRPr/>
            </a:pPr>
            <a:fld id="{2720A5B8-C115-45D6-BAF3-2427EAF53AFA}" type="datetime1">
              <a:rPr lang="en-US" smtClean="0"/>
              <a:pPr>
                <a:defRPr/>
              </a:pPr>
              <a:t>7/18/2012</a:t>
            </a:fld>
            <a:endParaRPr lang="en-US" dirty="0"/>
          </a:p>
        </p:txBody>
      </p:sp>
      <p:sp>
        <p:nvSpPr>
          <p:cNvPr id="5" name="Slide Number Placeholder 4"/>
          <p:cNvSpPr>
            <a:spLocks noGrp="1"/>
          </p:cNvSpPr>
          <p:nvPr>
            <p:ph type="sldNum" sz="quarter" idx="11"/>
          </p:nvPr>
        </p:nvSpPr>
        <p:spPr/>
        <p:txBody>
          <a:bodyPr/>
          <a:lstStyle/>
          <a:p>
            <a:pPr>
              <a:defRPr/>
            </a:pPr>
            <a:fld id="{83E4612C-DBDD-4892-B85A-73FED64E0600}" type="slidenum">
              <a:rPr lang="en-US" smtClean="0"/>
              <a:pPr>
                <a:defRPr/>
              </a:pPr>
              <a:t>8</a:t>
            </a:fld>
            <a:endParaRPr lang="en-US" dirty="0"/>
          </a:p>
        </p:txBody>
      </p:sp>
      <p:pic>
        <p:nvPicPr>
          <p:cNvPr id="6" name="Picture 2" descr="C:\Users\Janet Wyche\AppData\Local\Temp\notesCB2CD5\CCGPS_LogoAPPLE2.jpg"/>
          <p:cNvPicPr>
            <a:picLocks noChangeAspect="1" noChangeArrowheads="1"/>
          </p:cNvPicPr>
          <p:nvPr/>
        </p:nvPicPr>
        <p:blipFill>
          <a:blip r:embed="rId3" cstate="print"/>
          <a:srcRect/>
          <a:stretch>
            <a:fillRect/>
          </a:stretch>
        </p:blipFill>
        <p:spPr bwMode="auto">
          <a:xfrm>
            <a:off x="4876800" y="4419600"/>
            <a:ext cx="1447800" cy="12194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9503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28600"/>
            <a:ext cx="8229600" cy="1143000"/>
          </a:xfrm>
        </p:spPr>
        <p:txBody>
          <a:bodyPr/>
          <a:lstStyle/>
          <a:p>
            <a:r>
              <a:rPr lang="en-US" sz="4000" b="0" dirty="0">
                <a:solidFill>
                  <a:srgbClr val="C00000"/>
                </a:solidFill>
                <a:effectLst>
                  <a:outerShdw blurRad="38100" dist="38100" dir="2700000" algn="tl">
                    <a:srgbClr val="000000">
                      <a:alpha val="43137"/>
                    </a:srgbClr>
                  </a:outerShdw>
                </a:effectLst>
                <a:latin typeface="Arial Narrow" pitchFamily="34" charset="0"/>
              </a:rPr>
              <a:t>CCSS Tenets of Design</a:t>
            </a:r>
            <a:endParaRPr lang="en-US" sz="4000" b="0" dirty="0" smtClean="0">
              <a:solidFill>
                <a:srgbClr val="C00000"/>
              </a:solidFill>
              <a:effectLst>
                <a:outerShdw blurRad="38100" dist="38100" dir="2700000" algn="tl">
                  <a:srgbClr val="000000">
                    <a:alpha val="43137"/>
                  </a:srgbClr>
                </a:outerShdw>
              </a:effectLst>
              <a:latin typeface="Arial Narrow" pitchFamily="34" charset="0"/>
            </a:endParaRPr>
          </a:p>
        </p:txBody>
      </p:sp>
      <p:sp>
        <p:nvSpPr>
          <p:cNvPr id="3" name="Content Placeholder 2"/>
          <p:cNvSpPr>
            <a:spLocks noGrp="1"/>
          </p:cNvSpPr>
          <p:nvPr>
            <p:ph idx="1"/>
          </p:nvPr>
        </p:nvSpPr>
        <p:spPr>
          <a:xfrm>
            <a:off x="152400" y="1676400"/>
            <a:ext cx="8991600" cy="4525963"/>
          </a:xfrm>
        </p:spPr>
        <p:txBody>
          <a:bodyPr/>
          <a:lstStyle/>
          <a:p>
            <a:pPr>
              <a:defRPr/>
            </a:pPr>
            <a:r>
              <a:rPr lang="en-US" sz="3600" dirty="0" smtClean="0">
                <a:latin typeface="Arial Narrow" pitchFamily="34" charset="0"/>
              </a:rPr>
              <a:t>Focus and Coherence must become the major design principles, based on evidence provided by:</a:t>
            </a:r>
          </a:p>
          <a:p>
            <a:pPr lvl="1">
              <a:spcBef>
                <a:spcPts val="0"/>
              </a:spcBef>
              <a:buFont typeface="Calibri" pitchFamily="34" charset="0"/>
              <a:buChar char="–"/>
              <a:defRPr/>
            </a:pPr>
            <a:r>
              <a:rPr lang="en-US" sz="3600" dirty="0">
                <a:latin typeface="Arial Narrow" pitchFamily="34" charset="0"/>
              </a:rPr>
              <a:t>	</a:t>
            </a:r>
            <a:r>
              <a:rPr lang="en-US" sz="3600" dirty="0" smtClean="0">
                <a:latin typeface="Arial Narrow" pitchFamily="34" charset="0"/>
              </a:rPr>
              <a:t>achievements </a:t>
            </a:r>
            <a:r>
              <a:rPr lang="en-US" sz="3600" dirty="0">
                <a:latin typeface="Arial Narrow" pitchFamily="34" charset="0"/>
              </a:rPr>
              <a:t>of last 2 decades</a:t>
            </a:r>
          </a:p>
          <a:p>
            <a:pPr marL="640080" lvl="1">
              <a:spcBef>
                <a:spcPts val="0"/>
              </a:spcBef>
              <a:buFont typeface="Calibri" pitchFamily="34" charset="0"/>
              <a:buChar char="–"/>
              <a:defRPr/>
            </a:pPr>
            <a:r>
              <a:rPr lang="en-US" sz="3600" dirty="0">
                <a:latin typeface="Arial Narrow" pitchFamily="34" charset="0"/>
              </a:rPr>
              <a:t>	</a:t>
            </a:r>
            <a:r>
              <a:rPr lang="en-US" sz="3600" dirty="0" smtClean="0">
                <a:latin typeface="Arial Narrow" pitchFamily="34" charset="0"/>
              </a:rPr>
              <a:t>lessons </a:t>
            </a:r>
            <a:r>
              <a:rPr lang="en-US" sz="3600" dirty="0">
                <a:latin typeface="Arial Narrow" pitchFamily="34" charset="0"/>
              </a:rPr>
              <a:t>learned in last 2 </a:t>
            </a:r>
            <a:r>
              <a:rPr lang="en-US" sz="3600" dirty="0" smtClean="0">
                <a:latin typeface="Arial Narrow" pitchFamily="34" charset="0"/>
              </a:rPr>
              <a:t>decades</a:t>
            </a:r>
          </a:p>
          <a:p>
            <a:pPr marL="274320" lvl="1" indent="0">
              <a:spcBef>
                <a:spcPts val="0"/>
              </a:spcBef>
              <a:buNone/>
              <a:defRPr/>
            </a:pPr>
            <a:endParaRPr lang="en-US" sz="3600" dirty="0" smtClean="0">
              <a:latin typeface="Arial Narrow" pitchFamily="34" charset="0"/>
            </a:endParaRPr>
          </a:p>
          <a:p>
            <a:pPr marL="274320">
              <a:spcBef>
                <a:spcPts val="0"/>
              </a:spcBef>
              <a:defRPr/>
            </a:pPr>
            <a:r>
              <a:rPr lang="en-US" sz="3600" dirty="0" smtClean="0">
                <a:latin typeface="Arial Narrow" pitchFamily="34" charset="0"/>
              </a:rPr>
              <a:t>Honesty about time constraints must be paramount in the design phase</a:t>
            </a:r>
          </a:p>
          <a:p>
            <a:pPr>
              <a:buFont typeface="Calibri" pitchFamily="34" charset="0"/>
              <a:buChar char="–"/>
              <a:defRPr/>
            </a:pPr>
            <a:endParaRPr lang="en-US" dirty="0"/>
          </a:p>
        </p:txBody>
      </p:sp>
      <p:sp>
        <p:nvSpPr>
          <p:cNvPr id="4" name="Date Placeholder 3"/>
          <p:cNvSpPr>
            <a:spLocks noGrp="1"/>
          </p:cNvSpPr>
          <p:nvPr>
            <p:ph type="dt" sz="quarter" idx="10"/>
          </p:nvPr>
        </p:nvSpPr>
        <p:spPr/>
        <p:txBody>
          <a:bodyPr/>
          <a:lstStyle/>
          <a:p>
            <a:pPr>
              <a:defRPr/>
            </a:pPr>
            <a:fld id="{2720A5B8-C115-45D6-BAF3-2427EAF53AFA}" type="datetime1">
              <a:rPr lang="en-US" smtClean="0"/>
              <a:pPr>
                <a:defRPr/>
              </a:pPr>
              <a:t>7/18/2012</a:t>
            </a:fld>
            <a:endParaRPr lang="en-US" dirty="0"/>
          </a:p>
        </p:txBody>
      </p:sp>
      <p:sp>
        <p:nvSpPr>
          <p:cNvPr id="5" name="Slide Number Placeholder 4"/>
          <p:cNvSpPr>
            <a:spLocks noGrp="1"/>
          </p:cNvSpPr>
          <p:nvPr>
            <p:ph type="sldNum" sz="quarter" idx="11"/>
          </p:nvPr>
        </p:nvSpPr>
        <p:spPr/>
        <p:txBody>
          <a:bodyPr/>
          <a:lstStyle/>
          <a:p>
            <a:pPr>
              <a:defRPr/>
            </a:pPr>
            <a:fld id="{3E361D3C-5546-4824-A953-E735A540F81A}" type="slidenum">
              <a:rPr lang="en-US" smtClean="0"/>
              <a:pPr>
                <a:defRPr/>
              </a:pPr>
              <a:t>9</a:t>
            </a:fld>
            <a:endParaRPr lang="en-US" dirty="0"/>
          </a:p>
        </p:txBody>
      </p:sp>
      <p:pic>
        <p:nvPicPr>
          <p:cNvPr id="6" name="Picture 2" descr="C:\Users\Janet Wyche\AppData\Local\Temp\notesCB2CD5\CCGPS_LogoAPPLE2.jpg"/>
          <p:cNvPicPr>
            <a:picLocks noChangeAspect="1" noChangeArrowheads="1"/>
          </p:cNvPicPr>
          <p:nvPr/>
        </p:nvPicPr>
        <p:blipFill>
          <a:blip r:embed="rId3" cstate="print"/>
          <a:srcRect/>
          <a:stretch>
            <a:fillRect/>
          </a:stretch>
        </p:blipFill>
        <p:spPr bwMode="auto">
          <a:xfrm>
            <a:off x="685800" y="252639"/>
            <a:ext cx="1371600" cy="11552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0438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098012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d496aed-39d0-4758-b3cf-4e4773287716"/>
    <PublishingExpirationDate xmlns="http://schemas.microsoft.com/sharepoint/v3" xsi:nil="true"/>
    <PublishingStartDate xmlns="http://schemas.microsoft.com/sharepoint/v3" xsi:nil="true"/>
    <Year xmlns="6c247bae-e40d-40c7-91b3-26f1e466c40a">2012</Year>
    <Program_x0020_Type xmlns="6c247bae-e40d-40c7-91b3-26f1e466c40a">
      <Value>Program Concentration</Value>
    </Program_x0020_Type>
    <Document_x0020_Type xmlns="6c247bae-e40d-40c7-91b3-26f1e466c40a">Accountability</Document_x0020_Type>
    <Page_x0020_SubHeader xmlns="6c247bae-e40d-40c7-91b3-26f1e466c40a" xsi:nil="true"/>
    <Page xmlns="6c247bae-e40d-40c7-91b3-26f1e466c40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0C6FD80E8A23349905925784B78EAE7" ma:contentTypeVersion="6" ma:contentTypeDescription="Create a new document." ma:contentTypeScope="" ma:versionID="34ac45a21a8fb6a1be356f365e70c94c">
  <xsd:schema xmlns:xsd="http://www.w3.org/2001/XMLSchema" xmlns:xs="http://www.w3.org/2001/XMLSchema" xmlns:p="http://schemas.microsoft.com/office/2006/metadata/properties" xmlns:ns1="http://schemas.microsoft.com/sharepoint/v3" xmlns:ns2="1d496aed-39d0-4758-b3cf-4e4773287716" xmlns:ns3="6c247bae-e40d-40c7-91b3-26f1e466c40a" xmlns:ns4="f9e61c99-8b37-4962-a864-d7fde1b0d03b" targetNamespace="http://schemas.microsoft.com/office/2006/metadata/properties" ma:root="true" ma:fieldsID="6eb8911eb6eb54a97600fe54c2441029" ns1:_="" ns2:_="" ns3:_="" ns4:_="">
    <xsd:import namespace="http://schemas.microsoft.com/sharepoint/v3"/>
    <xsd:import namespace="1d496aed-39d0-4758-b3cf-4e4773287716"/>
    <xsd:import namespace="6c247bae-e40d-40c7-91b3-26f1e466c40a"/>
    <xsd:import namespace="f9e61c99-8b37-4962-a864-d7fde1b0d0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element ref="ns3:Document_x0020_Type" minOccurs="0"/>
                <xsd:element ref="ns3:Year" minOccurs="0"/>
                <xsd:element ref="ns3:Program_x0020_Type"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c247bae-e40d-40c7-91b3-26f1e466c40a" elementFormDefault="qualified">
    <xsd:import namespace="http://schemas.microsoft.com/office/2006/documentManagement/types"/>
    <xsd:import namespace="http://schemas.microsoft.com/office/infopath/2007/PartnerControls"/>
    <xsd:element name="Page" ma:index="12" nillable="true" ma:displayName="Page" ma:list="{c0c5bce6-76c0-431d-84b3-50ca3e3d0c94}" ma:internalName="Page0" ma:web="b1898e29-fee5-4c33-85ce-dc384e63ddeb">
      <xsd:simpleType>
        <xsd:restriction base="dms:Lookup"/>
      </xsd:simpleType>
    </xsd:element>
    <xsd:element name="Page_x0020_SubHeader" ma:index="13" nillable="true" ma:displayName="Page SubHeader" ma:internalName="Page_x0020_SubHeader0">
      <xsd:simpleType>
        <xsd:restriction base="dms:Text"/>
      </xsd:simpleType>
    </xsd:element>
    <xsd:element name="Document_x0020_Type" ma:index="14" nillable="true" ma:displayName="Document Type" ma:default="Accountability" ma:format="Dropdown" ma:internalName="Document_x0020_Type">
      <xsd:simpleType>
        <xsd:restriction base="dms:Choice">
          <xsd:enumeration value="Accountability"/>
          <xsd:enumeration value="Assessments"/>
          <xsd:enumeration value="Counseling"/>
          <xsd:enumeration value="Curriculum"/>
          <xsd:enumeration value="Dual Enrollment"/>
          <xsd:enumeration value="Local Plan"/>
          <xsd:enumeration value="Program of Study"/>
        </xsd:restriction>
      </xsd:simpleType>
    </xsd:element>
    <xsd:element name="Year" ma:index="15" nillable="true" ma:displayName="Year" ma:default="2012" ma:format="Dropdown" ma:internalName="Year">
      <xsd:simpleType>
        <xsd:restriction base="dms:Choice">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restriction>
      </xsd:simpleType>
    </xsd:element>
    <xsd:element name="Program_x0020_Type" ma:index="16" nillable="true" ma:displayName="Program Type" ma:default="Program Concentration" ma:internalName="Program_x0020_Type">
      <xsd:complexType>
        <xsd:complexContent>
          <xsd:extension base="dms:MultiChoice">
            <xsd:sequence>
              <xsd:element name="Value" maxOccurs="unbounded" minOccurs="0" nillable="true">
                <xsd:simpleType>
                  <xsd:restriction base="dms:Choice">
                    <xsd:enumeration value="Program Concentration"/>
                    <xsd:enumeration value="Career Clusters"/>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e61c99-8b37-4962-a864-d7fde1b0d03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E1326C-5DA3-4216-A22D-0116F61A2B94}"/>
</file>

<file path=customXml/itemProps2.xml><?xml version="1.0" encoding="utf-8"?>
<ds:datastoreItem xmlns:ds="http://schemas.openxmlformats.org/officeDocument/2006/customXml" ds:itemID="{410DDFDA-4215-4F22-A395-D2EDC3475149}"/>
</file>

<file path=customXml/itemProps3.xml><?xml version="1.0" encoding="utf-8"?>
<ds:datastoreItem xmlns:ds="http://schemas.openxmlformats.org/officeDocument/2006/customXml" ds:itemID="{1AC27CD4-4CF5-4C98-8EB4-D37AC9A27FBC}"/>
</file>

<file path=docProps/app.xml><?xml version="1.0" encoding="utf-8"?>
<Properties xmlns="http://schemas.openxmlformats.org/officeDocument/2006/extended-properties" xmlns:vt="http://schemas.openxmlformats.org/officeDocument/2006/docPropsVTypes">
  <Template>~0980123</Template>
  <TotalTime>8550</TotalTime>
  <Words>4165</Words>
  <Application>Microsoft Office PowerPoint</Application>
  <PresentationFormat>On-screen Show (4:3)</PresentationFormat>
  <Paragraphs>378</Paragraphs>
  <Slides>43</Slides>
  <Notes>41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~0980123</vt:lpstr>
      <vt:lpstr>PowerPoint Presentation</vt:lpstr>
      <vt:lpstr>Georgia’s Mathematics Program  Indicators of Success</vt:lpstr>
      <vt:lpstr>Georgia’s Mathematics Program  Indicators of Success</vt:lpstr>
      <vt:lpstr>PowerPoint Presentation</vt:lpstr>
      <vt:lpstr>PowerPoint Presentation</vt:lpstr>
      <vt:lpstr>Success breeds success!                                 – Mia Hamm</vt:lpstr>
      <vt:lpstr>“You may be on the right track but you will get run over if you just sit there!”       -Will Rogers</vt:lpstr>
      <vt:lpstr>CCSS Tenets of Design</vt:lpstr>
      <vt:lpstr>CCSS Tenets of Design</vt:lpstr>
      <vt:lpstr> So…we are all committed to moving forward to embrace the CCGPS implementation, but we must first have a concise understanding of the vital instructional shifts as we move from GPS to CCGPS</vt:lpstr>
      <vt:lpstr>PowerPoint Presentation</vt:lpstr>
      <vt:lpstr>PowerPoint Presentation</vt:lpstr>
      <vt:lpstr>PowerPoint Presentation</vt:lpstr>
      <vt:lpstr>PowerPoint Presentation</vt:lpstr>
      <vt:lpstr>PowerPoint Presentation</vt:lpstr>
      <vt:lpstr>Focus</vt:lpstr>
      <vt:lpstr>Focus on Fractions</vt:lpstr>
      <vt:lpstr>PowerPoint Presentation</vt:lpstr>
      <vt:lpstr>PowerPoint Presentation</vt:lpstr>
      <vt:lpstr>PowerPoint Presentation</vt:lpstr>
      <vt:lpstr>Coherence</vt:lpstr>
      <vt:lpstr>Standards for Mathematical Practice</vt:lpstr>
      <vt:lpstr>PowerPoint Presentation</vt:lpstr>
      <vt:lpstr>Fractions Progression</vt:lpstr>
      <vt:lpstr>PowerPoint Presentation</vt:lpstr>
      <vt:lpstr>PowerPoint Presentation</vt:lpstr>
      <vt:lpstr>Rigor</vt:lpstr>
      <vt:lpstr>SOLID CONCEPTUAL UNDERSTANDING</vt:lpstr>
      <vt:lpstr>FLUENCY</vt:lpstr>
      <vt:lpstr>PowerPoint Presentation</vt:lpstr>
      <vt:lpstr>APPLICATION</vt:lpstr>
      <vt:lpstr>What Now?</vt:lpstr>
      <vt:lpstr>What Now?</vt:lpstr>
      <vt:lpstr>Final thoughts…</vt:lpstr>
      <vt:lpstr>       Mathematics List Serve</vt:lpstr>
      <vt:lpstr>GaDOE GeorgiaStandards.org</vt:lpstr>
      <vt:lpstr>PowerPoint Presentation</vt:lpstr>
      <vt:lpstr>"Man's mind, stretched to a new idea, never goes back to its original dimensions."  ~Oliver Wendell Holmes, Jr.   </vt:lpstr>
      <vt:lpstr>…frequently asked questions</vt:lpstr>
      <vt:lpstr>…frequently asked questions</vt:lpstr>
      <vt:lpstr>GAEL Session Handout </vt:lpstr>
      <vt:lpstr>CCGPS Mathematics</vt:lpstr>
      <vt:lpstr>PowerPoint Presentation</vt:lpstr>
    </vt:vector>
  </TitlesOfParts>
  <Company>Georgia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GAEL</dc:title>
  <dc:subject/>
  <dc:creator>Sheila White</dc:creator>
  <cp:lastModifiedBy>GaDOE</cp:lastModifiedBy>
  <cp:revision>647</cp:revision>
  <cp:lastPrinted>2012-07-03T17:04:46Z</cp:lastPrinted>
  <dcterms:created xsi:type="dcterms:W3CDTF">2011-03-21T15:55:23Z</dcterms:created>
  <dcterms:modified xsi:type="dcterms:W3CDTF">2012-07-18T21:03:11Z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0x01010010C6FD80E8A23349905925784B78EAE7</vt:lpwstr>
  </property>
</Properties>
</file>