
<file path=[Content_Types].xml><?xml version="1.0" encoding="utf-8"?>
<Types xmlns="http://schemas.openxmlformats.org/package/2006/content-types">
  <Default Extension="mp3" ContentType="audio/mp3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3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5" r:id="rId4"/>
    <p:sldId id="269" r:id="rId5"/>
    <p:sldId id="259" r:id="rId6"/>
    <p:sldId id="278" r:id="rId7"/>
    <p:sldId id="274" r:id="rId8"/>
    <p:sldId id="276" r:id="rId9"/>
    <p:sldId id="262" r:id="rId10"/>
    <p:sldId id="279" r:id="rId11"/>
    <p:sldId id="263" r:id="rId12"/>
    <p:sldId id="264" r:id="rId13"/>
    <p:sldId id="265" r:id="rId14"/>
    <p:sldId id="280" r:id="rId15"/>
    <p:sldId id="275" r:id="rId16"/>
    <p:sldId id="268" r:id="rId17"/>
    <p:sldId id="267" r:id="rId18"/>
    <p:sldId id="271" r:id="rId19"/>
    <p:sldId id="272" r:id="rId20"/>
    <p:sldId id="260" r:id="rId21"/>
    <p:sldId id="261" r:id="rId22"/>
    <p:sldId id="277" r:id="rId23"/>
    <p:sldId id="258" r:id="rId24"/>
    <p:sldId id="287" r:id="rId25"/>
    <p:sldId id="281" r:id="rId26"/>
    <p:sldId id="284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5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77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59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6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44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57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30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0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35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80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85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2C4B8-0653-4961-A6AA-5D3BEC39089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F5EFE-5567-400F-9DEA-9D7E536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4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4D37C-D61C-4121-8F50-81A96D10E6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EDB21-0FB0-4B3D-9B4B-9B66287C1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8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2C4B8-0653-4961-A6AA-5D3BEC390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F5EFE-5567-400F-9DEA-9D7E5364F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9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3581400"/>
            <a:ext cx="7848600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5400" b="1" dirty="0" smtClean="0">
                <a:solidFill>
                  <a:schemeClr val="bg1"/>
                </a:solidFill>
                <a:latin typeface="Cataneo BT" panose="030208020405020608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I know for sure is…</a:t>
            </a:r>
            <a:endParaRPr lang="en-US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01 What a Wonderful 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1219200"/>
            <a:ext cx="2819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Balance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is </a:t>
            </a:r>
            <a:r>
              <a:rPr lang="en-US" sz="4000" b="1" dirty="0"/>
              <a:t>an </a:t>
            </a:r>
            <a:r>
              <a:rPr lang="en-US" sz="4000" b="1" dirty="0" smtClean="0"/>
              <a:t>equalizer </a:t>
            </a:r>
            <a:r>
              <a:rPr lang="en-US" sz="4000" b="1" dirty="0"/>
              <a:t>that </a:t>
            </a:r>
            <a:r>
              <a:rPr lang="en-US" sz="4000" b="1" dirty="0" smtClean="0"/>
              <a:t>connects opportunity </a:t>
            </a:r>
            <a:r>
              <a:rPr lang="en-US" sz="4000" b="1" dirty="0"/>
              <a:t>with talent</a:t>
            </a:r>
            <a:r>
              <a:rPr lang="en-US" sz="4000" b="1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212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dwell on is who we become. –Oprah Winfrey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73152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ligraph421 BT" panose="030607020504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Children are excited to learn- sometimes they just need the right spark.</a:t>
            </a:r>
            <a:endParaRPr lang="en-US" sz="32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28800"/>
            <a:ext cx="2743200" cy="5364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arts create a society of creative citizens who are involved in their communities.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01 Georgia on My Mind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7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0" y="685800"/>
            <a:ext cx="2743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“Will this matter in ten years?” is a good way to filter what’s important from the noise of life.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5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2438400"/>
            <a:ext cx="533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know for sure that all students can learn; facilitating their learning experiences is my responsibility as the teacher.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53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112" y="0"/>
            <a:ext cx="5867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and foremost children have to be set to learn each day- getting set includes a good breakfast, a good night’s sleep, physical activity, and feeling safe and secure.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8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791200"/>
            <a:ext cx="76962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Social Studies can create the  Context, that engages students in all other Contents.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6218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5339072"/>
            <a:ext cx="76962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400" b="1" dirty="0">
                <a:solidFill>
                  <a:srgbClr val="000000"/>
                </a:solidFill>
                <a:latin typeface="Castellar" panose="020A0402060406010301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Education is the most powerful weapon which you can use to change the world. - </a:t>
            </a:r>
            <a:r>
              <a:rPr lang="en-US" sz="2400" b="1" dirty="0">
                <a:solidFill>
                  <a:srgbClr val="0000AA"/>
                </a:solidFill>
                <a:latin typeface="Castellar" panose="020A0402060406010301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Nelson Mandela</a:t>
            </a:r>
            <a:r>
              <a:rPr lang="en-US" sz="2400" b="1" dirty="0">
                <a:solidFill>
                  <a:srgbClr val="0000AA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1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" y="3581400"/>
            <a:ext cx="5872120" cy="557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Humans are naturally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inquisitive.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0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609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uality teacher makes a world of difference, and a difference in the world.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very best teachers often have personalities and people skills.  This along with content knowledge makes a good teacher great.</a:t>
            </a:r>
            <a:endParaRPr lang="en-US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3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1000"/>
            <a:ext cx="78486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latin typeface="Cataneo BT" panose="030208020405020608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matters – building relationships, building trust with other administrators, teachers and students leads to problem solving and finding what works best for children.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3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" y="1219200"/>
            <a:ext cx="487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lbertus MT Lt" pitchFamily="18" charset="0"/>
              </a:rPr>
              <a:t>The best prize that life has to offer is the opportunity to work hard at work worth </a:t>
            </a:r>
            <a:r>
              <a:rPr lang="en-US" sz="3600" b="1" dirty="0" smtClean="0">
                <a:solidFill>
                  <a:prstClr val="white"/>
                </a:solidFill>
                <a:latin typeface="Albertus MT Lt" pitchFamily="18" charset="0"/>
              </a:rPr>
              <a:t>doing.</a:t>
            </a:r>
          </a:p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Albertus MT Lt" pitchFamily="18" charset="0"/>
              </a:rPr>
              <a:t>Theodore </a:t>
            </a:r>
            <a:r>
              <a:rPr lang="en-US" sz="3600" b="1" dirty="0">
                <a:solidFill>
                  <a:prstClr val="white"/>
                </a:solidFill>
                <a:latin typeface="Albertus MT Lt" pitchFamily="18" charset="0"/>
              </a:rPr>
              <a:t>Roosevelt</a:t>
            </a:r>
          </a:p>
        </p:txBody>
      </p:sp>
    </p:spTree>
    <p:extLst>
      <p:ext uri="{BB962C8B-B14F-4D97-AF65-F5344CB8AC3E}">
        <p14:creationId xmlns:p14="http://schemas.microsoft.com/office/powerpoint/2010/main" val="128177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000">
        <p14:reveal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aturelssi.com/wp-content/uploads/2011/05/tur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52400"/>
            <a:ext cx="86868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7030A0"/>
                </a:solidFill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Teachers must nurture students, yes, but our teachers must be honored and respected as well; for they have been given the responsibility of educating our most precious natural resource – our children! 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4724400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TOUCH </a:t>
            </a:r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b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FUTURE. </a:t>
            </a:r>
            <a:endParaRPr lang="en-US" sz="32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TEACH…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Christa McAuliffe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7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685800"/>
            <a:ext cx="7848600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5400" b="1" dirty="0" smtClean="0">
                <a:solidFill>
                  <a:prstClr val="white"/>
                </a:solidFill>
                <a:latin typeface="Cataneo BT" panose="030208020405020608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I know for sure is…</a:t>
            </a:r>
            <a:endParaRPr lang="en-US" sz="5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1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1000">
        <p14:reveal/>
      </p:transition>
    </mc:Choice>
    <mc:Fallback>
      <p:transition spd="slow" advClick="0" advTm="6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286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3600" kern="1800" dirty="0">
                <a:solidFill>
                  <a:srgbClr val="18181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“It is easier to build strong children than to repair broken men.”  </a:t>
            </a:r>
            <a:r>
              <a:rPr lang="en-US" sz="3600" dirty="0">
                <a:solidFill>
                  <a:srgbClr val="18181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Frederick Douglass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19050"/>
            <a:ext cx="6172200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984806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“Live as if you were to die tomorrow. </a:t>
            </a:r>
            <a:endParaRPr lang="en-US" sz="3200" dirty="0" smtClean="0">
              <a:solidFill>
                <a:srgbClr val="984806"/>
              </a:solidFill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solidFill>
                  <a:srgbClr val="984806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</a:t>
            </a:r>
            <a:r>
              <a:rPr lang="en-US" sz="3200" dirty="0">
                <a:solidFill>
                  <a:srgbClr val="984806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if you were to live forever.”</a:t>
            </a:r>
            <a:br>
              <a:rPr lang="en-US" sz="3200" dirty="0">
                <a:solidFill>
                  <a:srgbClr val="984806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98480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―</a:t>
            </a:r>
            <a:r>
              <a:rPr lang="en-US" sz="3200" dirty="0">
                <a:solidFill>
                  <a:srgbClr val="984806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u="sng" dirty="0">
                <a:solidFill>
                  <a:srgbClr val="984806"/>
                </a:solidFill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Mahatma Gandhi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2400"/>
            <a:ext cx="91440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u="sng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“One is not born into the world to do everything, </a:t>
            </a:r>
            <a:r>
              <a:rPr lang="en-US" sz="2800" u="sng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u="sng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u="sng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US" sz="2800" u="sng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do something.”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u="sng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---Henry David Thoreau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9050" y="76200"/>
            <a:ext cx="9010650" cy="387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Andalus" panose="02020603050405020304" pitchFamily="18" charset="-78"/>
                <a:ea typeface="Calibri" panose="020F0502020204030204" pitchFamily="34" charset="0"/>
                <a:cs typeface="Times New Roman" panose="02020603050405020304" pitchFamily="18" charset="0"/>
              </a:rPr>
              <a:t>“What counts in life is not the mere fact that we have lived.  It is what difference we have made </a:t>
            </a:r>
            <a:endParaRPr lang="en-US" sz="3200" b="1" dirty="0" smtClean="0">
              <a:solidFill>
                <a:schemeClr val="bg1"/>
              </a:solidFill>
              <a:latin typeface="Andalus" panose="02020603050405020304" pitchFamily="18" charset="-7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200" b="1" dirty="0">
              <a:solidFill>
                <a:schemeClr val="bg1"/>
              </a:solidFill>
              <a:latin typeface="Andalus" panose="02020603050405020304" pitchFamily="18" charset="-7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Andalus" panose="02020603050405020304" pitchFamily="18" charset="-78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  <a:r>
              <a:rPr lang="en-US" sz="3200" b="1" dirty="0">
                <a:solidFill>
                  <a:schemeClr val="bg1"/>
                </a:solidFill>
                <a:latin typeface="Andalus" panose="02020603050405020304" pitchFamily="18" charset="-78"/>
                <a:ea typeface="Calibri" panose="020F0502020204030204" pitchFamily="34" charset="0"/>
                <a:cs typeface="Times New Roman" panose="02020603050405020304" pitchFamily="18" charset="0"/>
              </a:rPr>
              <a:t>lives of others that will determine the significance of the life we lead.”      </a:t>
            </a:r>
            <a:endParaRPr lang="en-US" sz="3200" b="1" dirty="0" smtClean="0">
              <a:solidFill>
                <a:schemeClr val="bg1"/>
              </a:solidFill>
              <a:latin typeface="Andalus" panose="02020603050405020304" pitchFamily="18" charset="-7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Andalus" panose="02020603050405020304" pitchFamily="18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ndalus" panose="02020603050405020304" pitchFamily="18" charset="-78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~</a:t>
            </a:r>
            <a:r>
              <a:rPr lang="en-US" sz="3200" b="1" dirty="0">
                <a:solidFill>
                  <a:schemeClr val="bg1"/>
                </a:solidFill>
                <a:latin typeface="Andalus" panose="02020603050405020304" pitchFamily="18" charset="-78"/>
                <a:ea typeface="Calibri" panose="020F0502020204030204" pitchFamily="34" charset="0"/>
                <a:cs typeface="Times New Roman" panose="02020603050405020304" pitchFamily="18" charset="0"/>
              </a:rPr>
              <a:t>Nelson Mandela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743200"/>
            <a:ext cx="525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must do everything in our power to ensure that all children receive a quality education.  The future of our nation depends on it.  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0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problems start with communication problems; if we can respectfully communicate, we can often avert issues.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914400"/>
            <a:ext cx="4572000" cy="26014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B0F0"/>
                </a:solidFill>
                <a:latin typeface="Copperplate Gothic Bold" panose="020E07050202060204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limits of my language are the limits of my world.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496aed-39d0-4758-b3cf-4e4773287716"/>
    <PublishingExpirationDate xmlns="http://schemas.microsoft.com/sharepoint/v3" xsi:nil="true"/>
    <PublishingStartDate xmlns="http://schemas.microsoft.com/sharepoint/v3" xsi:nil="true"/>
    <Year xmlns="6c247bae-e40d-40c7-91b3-26f1e466c40a">2012</Year>
    <Program_x0020_Type xmlns="6c247bae-e40d-40c7-91b3-26f1e466c40a">
      <Value>Program Concentration</Value>
    </Program_x0020_Type>
    <Document_x0020_Type xmlns="6c247bae-e40d-40c7-91b3-26f1e466c40a">Accountability</Document_x0020_Type>
    <Page_x0020_SubHeader xmlns="6c247bae-e40d-40c7-91b3-26f1e466c40a" xsi:nil="true"/>
    <Page xmlns="6c247bae-e40d-40c7-91b3-26f1e466c40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C6FD80E8A23349905925784B78EAE7" ma:contentTypeVersion="6" ma:contentTypeDescription="Create a new document." ma:contentTypeScope="" ma:versionID="34ac45a21a8fb6a1be356f365e70c94c">
  <xsd:schema xmlns:xsd="http://www.w3.org/2001/XMLSchema" xmlns:xs="http://www.w3.org/2001/XMLSchema" xmlns:p="http://schemas.microsoft.com/office/2006/metadata/properties" xmlns:ns1="http://schemas.microsoft.com/sharepoint/v3" xmlns:ns2="1d496aed-39d0-4758-b3cf-4e4773287716" xmlns:ns3="6c247bae-e40d-40c7-91b3-26f1e466c40a" xmlns:ns4="f9e61c99-8b37-4962-a864-d7fde1b0d03b" targetNamespace="http://schemas.microsoft.com/office/2006/metadata/properties" ma:root="true" ma:fieldsID="6eb8911eb6eb54a97600fe54c2441029" ns1:_="" ns2:_="" ns3:_="" ns4:_="">
    <xsd:import namespace="http://schemas.microsoft.com/sharepoint/v3"/>
    <xsd:import namespace="1d496aed-39d0-4758-b3cf-4e4773287716"/>
    <xsd:import namespace="6c247bae-e40d-40c7-91b3-26f1e466c40a"/>
    <xsd:import namespace="f9e61c99-8b37-4962-a864-d7fde1b0d03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PublishingStartDate" minOccurs="0"/>
                <xsd:element ref="ns1:PublishingExpirationDate" minOccurs="0"/>
                <xsd:element ref="ns3:Page" minOccurs="0"/>
                <xsd:element ref="ns3:Page_x0020_SubHeader" minOccurs="0"/>
                <xsd:element ref="ns3:Document_x0020_Type" minOccurs="0"/>
                <xsd:element ref="ns3:Year" minOccurs="0"/>
                <xsd:element ref="ns3:Program_x0020_Type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internalName="PublishingStartDate">
      <xsd:simpleType>
        <xsd:restriction base="dms:Unknown"/>
      </xsd:simpleType>
    </xsd:element>
    <xsd:element name="PublishingExpirationDate" ma:index="11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47bae-e40d-40c7-91b3-26f1e466c40a" elementFormDefault="qualified">
    <xsd:import namespace="http://schemas.microsoft.com/office/2006/documentManagement/types"/>
    <xsd:import namespace="http://schemas.microsoft.com/office/infopath/2007/PartnerControls"/>
    <xsd:element name="Page" ma:index="12" nillable="true" ma:displayName="Page" ma:list="{c0c5bce6-76c0-431d-84b3-50ca3e3d0c94}" ma:internalName="Page0" ma:web="b1898e29-fee5-4c33-85ce-dc384e63ddeb">
      <xsd:simpleType>
        <xsd:restriction base="dms:Lookup"/>
      </xsd:simpleType>
    </xsd:element>
    <xsd:element name="Page_x0020_SubHeader" ma:index="13" nillable="true" ma:displayName="Page SubHeader" ma:internalName="Page_x0020_SubHeader0">
      <xsd:simpleType>
        <xsd:restriction base="dms:Text"/>
      </xsd:simpleType>
    </xsd:element>
    <xsd:element name="Document_x0020_Type" ma:index="14" nillable="true" ma:displayName="Document Type" ma:default="Accountability" ma:format="Dropdown" ma:internalName="Document_x0020_Type">
      <xsd:simpleType>
        <xsd:restriction base="dms:Choice">
          <xsd:enumeration value="Accountability"/>
          <xsd:enumeration value="Assessments"/>
          <xsd:enumeration value="Counseling"/>
          <xsd:enumeration value="Curriculum"/>
          <xsd:enumeration value="Dual Enrollment"/>
          <xsd:enumeration value="Local Plan"/>
          <xsd:enumeration value="Program of Study"/>
        </xsd:restriction>
      </xsd:simpleType>
    </xsd:element>
    <xsd:element name="Year" ma:index="15" nillable="true" ma:displayName="Year" ma:default="2012" ma:format="Dropdown" ma:internalName="Year">
      <xsd:simpleType>
        <xsd:restriction base="dms:Choice"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</xsd:restriction>
      </xsd:simpleType>
    </xsd:element>
    <xsd:element name="Program_x0020_Type" ma:index="16" nillable="true" ma:displayName="Program Type" ma:default="Program Concentration" ma:internalName="Program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rogram Concentration"/>
                    <xsd:enumeration value="Career Clusters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61c99-8b37-4962-a864-d7fde1b0d03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0B78D6-AECC-4306-A0CE-3E745846733E}"/>
</file>

<file path=customXml/itemProps2.xml><?xml version="1.0" encoding="utf-8"?>
<ds:datastoreItem xmlns:ds="http://schemas.openxmlformats.org/officeDocument/2006/customXml" ds:itemID="{0C8404B3-D4CE-4B70-9662-5CFC560D7C4F}"/>
</file>

<file path=customXml/itemProps3.xml><?xml version="1.0" encoding="utf-8"?>
<ds:datastoreItem xmlns:ds="http://schemas.openxmlformats.org/officeDocument/2006/customXml" ds:itemID="{534E61BE-022A-43B1-B53C-BCF850D590B8}"/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444</Words>
  <Application>Microsoft Office PowerPoint</Application>
  <PresentationFormat>On-screen Show (4:3)</PresentationFormat>
  <Paragraphs>34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dwell on is who we become. –Oprah Winfrey</vt:lpstr>
      <vt:lpstr>PowerPoint Presentation</vt:lpstr>
      <vt:lpstr>The arts create a society of creative citizens who are involved in their communities.</vt:lpstr>
      <vt:lpstr>PowerPoint Presentation</vt:lpstr>
      <vt:lpstr>PowerPoint Presentation</vt:lpstr>
      <vt:lpstr>PowerPoint Presentation</vt:lpstr>
      <vt:lpstr>Social Studies can create the  Context, that engages students in all other Contents.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GADOE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Therese McGuire</dc:creator>
  <cp:lastModifiedBy>Therese McGuire</cp:lastModifiedBy>
  <cp:revision>45</cp:revision>
  <dcterms:created xsi:type="dcterms:W3CDTF">2015-09-18T19:32:21Z</dcterms:created>
  <dcterms:modified xsi:type="dcterms:W3CDTF">2015-09-21T21:40:59Z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0x01010010C6FD80E8A23349905925784B78EAE7</vt:lpwstr>
  </property>
</Properties>
</file>