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6" r:id="rId3"/>
    <p:sldId id="270" r:id="rId4"/>
    <p:sldId id="271" r:id="rId5"/>
    <p:sldId id="272" r:id="rId6"/>
    <p:sldId id="274" r:id="rId7"/>
    <p:sldId id="278" r:id="rId8"/>
    <p:sldId id="275" r:id="rId9"/>
    <p:sldId id="276" r:id="rId10"/>
    <p:sldId id="277" r:id="rId11"/>
    <p:sldId id="269" r:id="rId12"/>
    <p:sldId id="267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D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07" d="100"/>
          <a:sy n="107" d="100"/>
        </p:scale>
        <p:origin x="-10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B1433-BF8B-45C5-81D6-089F21EECCF9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30340-F5C0-43BA-9CC1-D63E860F3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3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gadoe.org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4E1784F-24CF-40F5-8E66-5A671CE0558F}" type="datetime1">
              <a:rPr lang="en-US" smtClean="0"/>
              <a:t>9/24/2015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Richard</a:t>
            </a:r>
            <a:r>
              <a:rPr lang="en-US" sz="1400" b="1" baseline="0" dirty="0" smtClean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 smtClean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 smtClean="0">
                <a:solidFill>
                  <a:schemeClr val="bg1"/>
                </a:solidFill>
                <a:hlinkClick r:id="rId4"/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1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FD5ACBA-BC96-4E48-BAD5-E7E116EC4687}" type="datetime1">
              <a:rPr lang="en-US" smtClean="0"/>
              <a:t>9/24/2015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7055141" y="1019660"/>
            <a:ext cx="2078037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8194362-26A2-411B-A63E-F202E3AFF173}" type="datetime1">
              <a:rPr lang="en-US" smtClean="0"/>
              <a:t>9/24/2015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26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EA02-2F1C-4AE4-8EBE-ACCF5200E6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3A18-36DA-4B09-BF8B-8D4D20682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77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EA02-2F1C-4AE4-8EBE-ACCF5200E6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3A18-36DA-4B09-BF8B-8D4D20682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31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EA02-2F1C-4AE4-8EBE-ACCF5200E6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3A18-36DA-4B09-BF8B-8D4D20682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35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EA02-2F1C-4AE4-8EBE-ACCF5200E6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3A18-36DA-4B09-BF8B-8D4D20682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25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EA02-2F1C-4AE4-8EBE-ACCF5200E6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3A18-36DA-4B09-BF8B-8D4D20682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87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EA02-2F1C-4AE4-8EBE-ACCF5200E6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3A18-36DA-4B09-BF8B-8D4D20682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64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EA02-2F1C-4AE4-8EBE-ACCF5200E6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3A18-36DA-4B09-BF8B-8D4D20682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8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EA02-2F1C-4AE4-8EBE-ACCF5200E6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3A18-36DA-4B09-BF8B-8D4D20682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79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DAE6870-AD18-448A-9B2A-0EFE6DC7B06B}" type="datetime1">
              <a:rPr lang="en-US" smtClean="0"/>
              <a:t>9/24/2015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7206143" y="1019660"/>
            <a:ext cx="1927035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40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EA02-2F1C-4AE4-8EBE-ACCF5200E6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3A18-36DA-4B09-BF8B-8D4D20682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1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EA02-2F1C-4AE4-8EBE-ACCF5200E6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3A18-36DA-4B09-BF8B-8D4D20682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32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EA02-2F1C-4AE4-8EBE-ACCF5200E6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3A18-36DA-4B09-BF8B-8D4D20682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04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35B3B41-2E1F-40FB-8308-AA0E18F0B9DC}" type="datetime1">
              <a:rPr lang="en-US" smtClean="0"/>
              <a:t>9/24/2015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Richard</a:t>
            </a:r>
            <a:r>
              <a:rPr lang="en-US" sz="1400" b="1" baseline="0" dirty="0" smtClean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 smtClean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 smtClean="0">
                <a:solidFill>
                  <a:schemeClr val="bg1"/>
                </a:solidFill>
                <a:hlinkClick r:id="rId4"/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3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3CB0378-FFD4-4CBB-858D-32EE1C82268A}" type="datetime1">
              <a:rPr lang="en-US" smtClean="0"/>
              <a:t>9/24/2015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105475" y="1019660"/>
            <a:ext cx="2027703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2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629077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DE48FE1-C959-4842-929B-B952E86448B4}" type="datetime1">
              <a:rPr lang="en-US" smtClean="0"/>
              <a:t>9/24/2015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20" name="Date Placeholder 3"/>
          <p:cNvSpPr txBox="1">
            <a:spLocks/>
          </p:cNvSpPr>
          <p:nvPr userDrawn="1"/>
        </p:nvSpPr>
        <p:spPr>
          <a:xfrm>
            <a:off x="7080308" y="1019660"/>
            <a:ext cx="205287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0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6A82E43-F334-4B83-9151-C0C24AE8A2BC}" type="datetime1">
              <a:rPr lang="en-US" smtClean="0"/>
              <a:t>9/24/2015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7063530" y="1019660"/>
            <a:ext cx="2069648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1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264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D42744-81F0-410B-A1C2-96529C47C04D}" type="datetime1">
              <a:rPr lang="en-US" smtClean="0"/>
              <a:t>9/24/2015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Richard</a:t>
            </a:r>
            <a:r>
              <a:rPr lang="en-US" sz="1400" b="1" baseline="0" dirty="0" smtClean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 smtClean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 smtClean="0">
                <a:solidFill>
                  <a:schemeClr val="bg1"/>
                </a:solidFill>
                <a:hlinkClick r:id="rId3"/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6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64163"/>
            <a:ext cx="4629150" cy="41968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5BC54F9-6F4B-41F9-912C-6E88152A8FF5}" type="datetime1">
              <a:rPr lang="en-US" smtClean="0"/>
              <a:t>9/24/2015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063530" y="1019660"/>
            <a:ext cx="2069648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1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801091"/>
            <a:ext cx="4629150" cy="405996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83A17E0-28EC-493A-A2BA-E1070EBF6E76}" type="datetime1">
              <a:rPr lang="en-US" smtClean="0"/>
              <a:t>9/24/2015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080308" y="1019660"/>
            <a:ext cx="205287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gadoe.org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983" y="334016"/>
            <a:ext cx="63166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F81D28A-6477-4EA0-9A4C-03300D2262AB}" type="datetime1">
              <a:rPr lang="en-US" smtClean="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/>
        </p:nvSpPr>
        <p:spPr>
          <a:xfrm>
            <a:off x="7172587" y="1019660"/>
            <a:ext cx="19605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15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8EA02-2F1C-4AE4-8EBE-ACCF5200E6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03A18-36DA-4B09-BF8B-8D4D20682A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88796" y="1405813"/>
            <a:ext cx="6316630" cy="400563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Whatever happened with that Personalized Learning thing?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4DAE6870-AD18-448A-9B2A-0EFE6DC7B06B}" type="datetime1">
              <a:rPr lang="en-US" smtClean="0"/>
              <a:t>9/24/2015</a:t>
            </a:fld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63E4CEF-BB1E-48C7-AE93-F39F6AA99AD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4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3983" y="334016"/>
            <a:ext cx="631663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That over 30,000,000 times data was requested by Teachers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59842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1"/>
            <a:r>
              <a:rPr lang="en-US" dirty="0" smtClean="0"/>
              <a:t>Longitudinal Data for-	</a:t>
            </a:r>
          </a:p>
          <a:p>
            <a:pPr lvl="2"/>
            <a:r>
              <a:rPr lang="en-US" dirty="0" smtClean="0"/>
              <a:t>Attendance</a:t>
            </a:r>
          </a:p>
          <a:p>
            <a:pPr lvl="2"/>
            <a:r>
              <a:rPr lang="en-US" dirty="0" smtClean="0"/>
              <a:t>Assessments (All of them!)</a:t>
            </a:r>
          </a:p>
          <a:p>
            <a:pPr lvl="2"/>
            <a:r>
              <a:rPr lang="en-US" dirty="0" smtClean="0"/>
              <a:t>Enrollment</a:t>
            </a:r>
          </a:p>
          <a:p>
            <a:pPr lvl="2"/>
            <a:r>
              <a:rPr lang="en-US" dirty="0" smtClean="0"/>
              <a:t>Grades</a:t>
            </a:r>
          </a:p>
          <a:p>
            <a:pPr lvl="2"/>
            <a:r>
              <a:rPr lang="en-US" dirty="0" err="1" smtClean="0"/>
              <a:t>Lexiles</a:t>
            </a:r>
            <a:endParaRPr lang="en-US" dirty="0" smtClean="0"/>
          </a:p>
          <a:p>
            <a:pPr lvl="1"/>
            <a:r>
              <a:rPr lang="en-US" dirty="0" smtClean="0"/>
              <a:t>Digital Resources (25,000) tied to Georgia Standards.</a:t>
            </a:r>
          </a:p>
          <a:p>
            <a:pPr lvl="1"/>
            <a:r>
              <a:rPr lang="en-US" dirty="0" smtClean="0"/>
              <a:t>Growth Data- used in CCRPI</a:t>
            </a:r>
          </a:p>
          <a:p>
            <a:pPr lvl="1"/>
            <a:r>
              <a:rPr lang="en-US" dirty="0" smtClean="0"/>
              <a:t>Go IEP- Statewide IEP</a:t>
            </a:r>
          </a:p>
          <a:p>
            <a:pPr lvl="1"/>
            <a:r>
              <a:rPr lang="en-US" dirty="0" smtClean="0"/>
              <a:t>Instructional Improvement Dash Board</a:t>
            </a:r>
          </a:p>
          <a:p>
            <a:pPr lvl="1"/>
            <a:r>
              <a:rPr lang="en-US" dirty="0" smtClean="0"/>
              <a:t>High School Feedback</a:t>
            </a:r>
          </a:p>
          <a:p>
            <a:pPr lvl="1"/>
            <a:r>
              <a:rPr lang="en-US" dirty="0" smtClean="0"/>
              <a:t>Usage Reports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4DAE6870-AD18-448A-9B2A-0EFE6DC7B06B}" type="datetime1">
              <a:rPr lang="en-US" smtClean="0"/>
              <a:t>9/24/2015</a:t>
            </a:fld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63E4CEF-BB1E-48C7-AE93-F39F6AA99AD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0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77771"/>
            <a:ext cx="9144000" cy="1325563"/>
          </a:xfrm>
        </p:spPr>
        <p:txBody>
          <a:bodyPr/>
          <a:lstStyle/>
          <a:p>
            <a:pPr algn="ctr"/>
            <a:r>
              <a:rPr lang="en-US" dirty="0" smtClean="0"/>
              <a:t>What’s new in LDS?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9/24/2015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3983" y="334016"/>
            <a:ext cx="6316630" cy="1325563"/>
          </a:xfrm>
        </p:spPr>
        <p:txBody>
          <a:bodyPr/>
          <a:lstStyle/>
          <a:p>
            <a:r>
              <a:rPr lang="en-US" dirty="0" smtClean="0"/>
              <a:t>Parent Portal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4DAE6870-AD18-448A-9B2A-0EFE6DC7B06B}" type="datetime1">
              <a:rPr lang="en-US" smtClean="0"/>
              <a:t>9/24/2015</a:t>
            </a:fld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63E4CEF-BB1E-48C7-AE93-F39F6AA99AD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3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36" t="71533" r="57109"/>
          <a:stretch/>
        </p:blipFill>
        <p:spPr>
          <a:xfrm>
            <a:off x="564495" y="2082686"/>
            <a:ext cx="8198424" cy="28195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64551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457217" cy="1325563"/>
          </a:xfrm>
        </p:spPr>
        <p:txBody>
          <a:bodyPr/>
          <a:lstStyle/>
          <a:p>
            <a:r>
              <a:rPr lang="en-US" dirty="0" smtClean="0"/>
              <a:t>Formative Assessment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4DAE6870-AD18-448A-9B2A-0EFE6DC7B06B}" type="datetime1">
              <a:rPr lang="en-US" smtClean="0"/>
              <a:t>9/24/2015</a:t>
            </a:fld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63E4CEF-BB1E-48C7-AE93-F39F6AA99AD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37" y="1704373"/>
            <a:ext cx="8925296" cy="447339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9479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3983" y="334016"/>
            <a:ext cx="6316630" cy="1325563"/>
          </a:xfrm>
        </p:spPr>
        <p:txBody>
          <a:bodyPr/>
          <a:lstStyle/>
          <a:p>
            <a:r>
              <a:rPr lang="en-US" dirty="0" smtClean="0"/>
              <a:t>Go FAR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4DAE6870-AD18-448A-9B2A-0EFE6DC7B06B}" type="datetime1">
              <a:rPr lang="en-US" smtClean="0"/>
              <a:t>9/24/2015</a:t>
            </a:fld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63E4CEF-BB1E-48C7-AE93-F39F6AA99AD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6" r="1982" b="16276"/>
          <a:stretch/>
        </p:blipFill>
        <p:spPr bwMode="auto">
          <a:xfrm>
            <a:off x="141321" y="1744133"/>
            <a:ext cx="8841812" cy="438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761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3983" y="334016"/>
            <a:ext cx="6316630" cy="1325563"/>
          </a:xfrm>
        </p:spPr>
        <p:txBody>
          <a:bodyPr/>
          <a:lstStyle/>
          <a:p>
            <a:r>
              <a:rPr lang="en-US" dirty="0" smtClean="0"/>
              <a:t>Gifted Eligibility</a:t>
            </a:r>
            <a:endParaRPr lang="en-US" dirty="0"/>
          </a:p>
        </p:txBody>
      </p:sp>
      <p:sp>
        <p:nvSpPr>
          <p:cNvPr id="16" name="Content Placeholder 5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4DAE6870-AD18-448A-9B2A-0EFE6DC7B06B}" type="datetime1">
              <a:rPr lang="en-US" smtClean="0"/>
              <a:t>9/24/2015</a:t>
            </a:fld>
            <a:endParaRPr lang="en-US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63E4CEF-BB1E-48C7-AE93-F39F6AA99AD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4" r="940" b="3657"/>
          <a:stretch/>
        </p:blipFill>
        <p:spPr bwMode="auto">
          <a:xfrm>
            <a:off x="153824" y="1828793"/>
            <a:ext cx="8841963" cy="427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937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3982" y="334016"/>
            <a:ext cx="6762017" cy="1325563"/>
          </a:xfrm>
        </p:spPr>
        <p:txBody>
          <a:bodyPr/>
          <a:lstStyle/>
          <a:p>
            <a:r>
              <a:rPr lang="en-US" dirty="0" smtClean="0"/>
              <a:t>In the LDS- District Resources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4DAE6870-AD18-448A-9B2A-0EFE6DC7B06B}" type="datetime1">
              <a:rPr lang="en-US" smtClean="0"/>
              <a:t>9/24/2015</a:t>
            </a:fld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63E4CEF-BB1E-48C7-AE93-F39F6AA99AD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3" r="1753" b="5169"/>
          <a:stretch/>
        </p:blipFill>
        <p:spPr bwMode="auto">
          <a:xfrm>
            <a:off x="186264" y="1803413"/>
            <a:ext cx="8782297" cy="43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077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2857182"/>
            <a:ext cx="9144000" cy="1325563"/>
          </a:xfrm>
        </p:spPr>
        <p:txBody>
          <a:bodyPr/>
          <a:lstStyle/>
          <a:p>
            <a:pPr algn="ctr"/>
            <a:r>
              <a:rPr lang="en-US" dirty="0" smtClean="0"/>
              <a:t>What’s coming to LDS?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4DAE6870-AD18-448A-9B2A-0EFE6DC7B06B}" type="datetime1">
              <a:rPr lang="en-US" smtClean="0"/>
              <a:t>9/24/2015</a:t>
            </a:fld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63E4CEF-BB1E-48C7-AE93-F39F6AA99AD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578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3983" y="334016"/>
            <a:ext cx="6316630" cy="1325563"/>
          </a:xfrm>
        </p:spPr>
        <p:txBody>
          <a:bodyPr/>
          <a:lstStyle/>
          <a:p>
            <a:r>
              <a:rPr lang="en-US" dirty="0" smtClean="0"/>
              <a:t>Learning Tool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4DAE6870-AD18-448A-9B2A-0EFE6DC7B06B}" type="datetime1">
              <a:rPr lang="en-US" smtClean="0"/>
              <a:t>9/24/2015</a:t>
            </a:fld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63E4CEF-BB1E-48C7-AE93-F39F6AA99AD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5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21" y="1838294"/>
            <a:ext cx="8907007" cy="434237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82584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3983" y="334016"/>
            <a:ext cx="6316630" cy="1325563"/>
          </a:xfrm>
        </p:spPr>
        <p:txBody>
          <a:bodyPr/>
          <a:lstStyle/>
          <a:p>
            <a:r>
              <a:rPr lang="en-US" dirty="0" smtClean="0"/>
              <a:t>Student Learning Objectives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4DAE6870-AD18-448A-9B2A-0EFE6DC7B06B}" type="datetime1">
              <a:rPr lang="en-US" smtClean="0"/>
              <a:t>9/24/2015</a:t>
            </a:fld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63E4CEF-BB1E-48C7-AE93-F39F6AA99AD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1" b="4071"/>
          <a:stretch/>
        </p:blipFill>
        <p:spPr bwMode="auto">
          <a:xfrm>
            <a:off x="153702" y="1896532"/>
            <a:ext cx="8849970" cy="430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772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0" y="20637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Convergence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3400" y="1199307"/>
            <a:ext cx="8229600" cy="5120001"/>
            <a:chOff x="762000" y="1199307"/>
            <a:chExt cx="8229600" cy="5120001"/>
          </a:xfrm>
        </p:grpSpPr>
        <p:sp>
          <p:nvSpPr>
            <p:cNvPr id="2" name="Oval 1"/>
            <p:cNvSpPr/>
            <p:nvPr/>
          </p:nvSpPr>
          <p:spPr>
            <a:xfrm>
              <a:off x="5562600" y="1600200"/>
              <a:ext cx="3276600" cy="4114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u="sng" dirty="0">
                  <a:solidFill>
                    <a:prstClr val="black"/>
                  </a:solidFill>
                </a:rPr>
                <a:t>Personalized Learning</a:t>
              </a:r>
            </a:p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Tools, </a:t>
              </a:r>
              <a:r>
                <a:rPr lang="en-US" sz="1600" dirty="0" smtClean="0">
                  <a:solidFill>
                    <a:prstClr val="black"/>
                  </a:solidFill>
                </a:rPr>
                <a:t>training, and </a:t>
              </a:r>
              <a:r>
                <a:rPr lang="en-US" sz="1600" dirty="0">
                  <a:solidFill>
                    <a:prstClr val="black"/>
                  </a:solidFill>
                </a:rPr>
                <a:t>infrastructure to provide every teacher in Georgia  the ability to give every public school student a learning experience customized to </a:t>
              </a:r>
              <a:r>
                <a:rPr lang="en-US" sz="1600" dirty="0" smtClean="0">
                  <a:solidFill>
                    <a:prstClr val="black"/>
                  </a:solidFill>
                </a:rPr>
                <a:t>his or her pace and style of </a:t>
              </a:r>
              <a:r>
                <a:rPr lang="en-US" sz="1600" dirty="0">
                  <a:solidFill>
                    <a:prstClr val="black"/>
                  </a:solidFill>
                </a:rPr>
                <a:t>learning.</a:t>
              </a: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762000" y="2895600"/>
              <a:ext cx="4495800" cy="1447800"/>
            </a:xfrm>
            <a:prstGeom prst="rightArrow">
              <a:avLst>
                <a:gd name="adj1" fmla="val 68045"/>
                <a:gd name="adj2" fmla="val 5000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30188">
                <a:defRPr/>
              </a:pPr>
              <a:r>
                <a:rPr lang="en-US" sz="2400" b="1" dirty="0">
                  <a:solidFill>
                    <a:prstClr val="black"/>
                  </a:solidFill>
                </a:rPr>
                <a:t>Training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1600" dirty="0" smtClean="0">
                  <a:solidFill>
                    <a:prstClr val="black"/>
                  </a:solidFill>
                </a:rPr>
                <a:t>– Face to </a:t>
              </a:r>
              <a:r>
                <a:rPr lang="en-US" sz="1600" dirty="0">
                  <a:solidFill>
                    <a:prstClr val="black"/>
                  </a:solidFill>
                </a:rPr>
                <a:t>Face, Summits, Conferences, Online, </a:t>
              </a:r>
              <a:r>
                <a:rPr lang="en-US" sz="1600" dirty="0" smtClean="0">
                  <a:solidFill>
                    <a:prstClr val="black"/>
                  </a:solidFill>
                </a:rPr>
                <a:t>Manuals</a:t>
              </a:r>
              <a:r>
                <a:rPr lang="en-US" sz="1600" dirty="0">
                  <a:solidFill>
                    <a:prstClr val="black"/>
                  </a:solidFill>
                </a:rPr>
                <a:t>, </a:t>
              </a:r>
              <a:r>
                <a:rPr lang="en-US" sz="1600" dirty="0" smtClean="0">
                  <a:solidFill>
                    <a:prstClr val="black"/>
                  </a:solidFill>
                </a:rPr>
                <a:t>Testimonials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 rot="743082">
              <a:off x="880063" y="1199307"/>
              <a:ext cx="4769129" cy="1360016"/>
            </a:xfrm>
            <a:prstGeom prst="rightArrow">
              <a:avLst>
                <a:gd name="adj1" fmla="val 81112"/>
                <a:gd name="adj2" fmla="val 50000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182880" anchor="ctr"/>
            <a:lstStyle/>
            <a:p>
              <a:pPr marL="176213">
                <a:defRPr/>
              </a:pPr>
              <a:r>
                <a:rPr lang="en-US" sz="2400" b="1" dirty="0">
                  <a:solidFill>
                    <a:prstClr val="black"/>
                  </a:solidFill>
                </a:rPr>
                <a:t>Tools </a:t>
              </a:r>
              <a:r>
                <a:rPr lang="en-US" sz="1600" dirty="0">
                  <a:solidFill>
                    <a:prstClr val="black"/>
                  </a:solidFill>
                </a:rPr>
                <a:t>–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sz="1600" dirty="0" smtClean="0">
                  <a:solidFill>
                    <a:prstClr val="black"/>
                  </a:solidFill>
                </a:rPr>
                <a:t>Statewide Longitudinal Data </a:t>
              </a:r>
              <a:r>
                <a:rPr lang="en-US" sz="1600" dirty="0">
                  <a:solidFill>
                    <a:prstClr val="black"/>
                  </a:solidFill>
                </a:rPr>
                <a:t>S</a:t>
              </a:r>
              <a:r>
                <a:rPr lang="en-US" sz="1600" dirty="0" smtClean="0">
                  <a:solidFill>
                    <a:prstClr val="black"/>
                  </a:solidFill>
                </a:rPr>
                <a:t>ystem (SLDS</a:t>
              </a:r>
              <a:r>
                <a:rPr lang="en-US" sz="1600" dirty="0">
                  <a:solidFill>
                    <a:prstClr val="black"/>
                  </a:solidFill>
                </a:rPr>
                <a:t>), Teacher </a:t>
              </a:r>
              <a:r>
                <a:rPr lang="en-US" sz="1600" dirty="0" smtClean="0">
                  <a:solidFill>
                    <a:prstClr val="black"/>
                  </a:solidFill>
                </a:rPr>
                <a:t>Resource </a:t>
              </a:r>
              <a:r>
                <a:rPr lang="en-US" sz="1600" dirty="0">
                  <a:solidFill>
                    <a:prstClr val="black"/>
                  </a:solidFill>
                </a:rPr>
                <a:t>L</a:t>
              </a:r>
              <a:r>
                <a:rPr lang="en-US" sz="1600" dirty="0" smtClean="0">
                  <a:solidFill>
                    <a:prstClr val="black"/>
                  </a:solidFill>
                </a:rPr>
                <a:t>ink </a:t>
              </a:r>
              <a:r>
                <a:rPr lang="en-US" sz="1600" dirty="0">
                  <a:solidFill>
                    <a:prstClr val="black"/>
                  </a:solidFill>
                </a:rPr>
                <a:t>(TRL</a:t>
              </a:r>
              <a:r>
                <a:rPr lang="en-US" sz="1600" dirty="0" smtClean="0">
                  <a:solidFill>
                    <a:prstClr val="black"/>
                  </a:solidFill>
                </a:rPr>
                <a:t>), </a:t>
              </a:r>
              <a:r>
                <a:rPr lang="en-US" sz="1600" dirty="0">
                  <a:solidFill>
                    <a:prstClr val="black"/>
                  </a:solidFill>
                </a:rPr>
                <a:t>Online </a:t>
              </a:r>
              <a:r>
                <a:rPr lang="en-US" sz="1600" dirty="0" smtClean="0">
                  <a:solidFill>
                    <a:prstClr val="black"/>
                  </a:solidFill>
                </a:rPr>
                <a:t>Assessment System (</a:t>
              </a:r>
              <a:r>
                <a:rPr lang="en-US" sz="1600" dirty="0" err="1" smtClean="0">
                  <a:solidFill>
                    <a:prstClr val="black"/>
                  </a:solidFill>
                </a:rPr>
                <a:t>GoFAR</a:t>
              </a:r>
              <a:r>
                <a:rPr lang="en-US" sz="1600" dirty="0" smtClean="0">
                  <a:solidFill>
                    <a:prstClr val="black"/>
                  </a:solidFill>
                </a:rPr>
                <a:t>), Learning Tool (LT), </a:t>
              </a:r>
              <a:r>
                <a:rPr lang="en-US" sz="1600" dirty="0">
                  <a:solidFill>
                    <a:prstClr val="black"/>
                  </a:solidFill>
                </a:rPr>
                <a:t>Instructional Improvement </a:t>
              </a:r>
              <a:r>
                <a:rPr lang="en-US" sz="1600" dirty="0" smtClean="0">
                  <a:solidFill>
                    <a:prstClr val="black"/>
                  </a:solidFill>
                </a:rPr>
                <a:t>System (IIS</a:t>
              </a:r>
              <a:r>
                <a:rPr lang="en-US" sz="1600" dirty="0">
                  <a:solidFill>
                    <a:prstClr val="black"/>
                  </a:solidFill>
                </a:rPr>
                <a:t>)</a:t>
              </a:r>
            </a:p>
          </p:txBody>
        </p:sp>
        <p:sp>
          <p:nvSpPr>
            <p:cNvPr id="6" name="Right Arrow 5"/>
            <p:cNvSpPr/>
            <p:nvPr/>
          </p:nvSpPr>
          <p:spPr>
            <a:xfrm rot="20730422">
              <a:off x="1030289" y="4819121"/>
              <a:ext cx="4495800" cy="1500187"/>
            </a:xfrm>
            <a:prstGeom prst="rightArrow">
              <a:avLst>
                <a:gd name="adj1" fmla="val 77849"/>
                <a:gd name="adj2" fmla="val 50000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6213">
                <a:defRPr/>
              </a:pPr>
              <a:r>
                <a:rPr lang="en-US" sz="2400" b="1" dirty="0">
                  <a:solidFill>
                    <a:prstClr val="black"/>
                  </a:solidFill>
                </a:rPr>
                <a:t>Infrastructure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1600" dirty="0">
                  <a:solidFill>
                    <a:prstClr val="black"/>
                  </a:solidFill>
                </a:rPr>
                <a:t>– </a:t>
              </a:r>
              <a:r>
                <a:rPr lang="en-US" sz="1600" dirty="0" err="1">
                  <a:solidFill>
                    <a:prstClr val="black"/>
                  </a:solidFill>
                </a:rPr>
                <a:t>PeachNet</a:t>
              </a:r>
              <a:r>
                <a:rPr lang="en-US" sz="1600" dirty="0">
                  <a:solidFill>
                    <a:prstClr val="black"/>
                  </a:solidFill>
                </a:rPr>
                <a:t> </a:t>
              </a:r>
              <a:r>
                <a:rPr lang="en-US" sz="1600" dirty="0" smtClean="0">
                  <a:solidFill>
                    <a:prstClr val="black"/>
                  </a:solidFill>
                </a:rPr>
                <a:t>Project,      4 </a:t>
              </a:r>
              <a:r>
                <a:rPr lang="en-US" sz="1600" dirty="0">
                  <a:solidFill>
                    <a:prstClr val="black"/>
                  </a:solidFill>
                </a:rPr>
                <a:t>Tier Grants, </a:t>
              </a:r>
              <a:r>
                <a:rPr lang="en-US" sz="1600" dirty="0" smtClean="0">
                  <a:solidFill>
                    <a:prstClr val="black"/>
                  </a:solidFill>
                </a:rPr>
                <a:t>E-Rate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7" name="Donut 6"/>
            <p:cNvSpPr/>
            <p:nvPr/>
          </p:nvSpPr>
          <p:spPr>
            <a:xfrm>
              <a:off x="5410200" y="1295400"/>
              <a:ext cx="3581400" cy="4953000"/>
            </a:xfrm>
            <a:prstGeom prst="donut">
              <a:avLst>
                <a:gd name="adj" fmla="val 82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5451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94"/>
          <p:cNvSpPr txBox="1">
            <a:spLocks noChangeArrowheads="1"/>
          </p:cNvSpPr>
          <p:nvPr/>
        </p:nvSpPr>
        <p:spPr bwMode="auto">
          <a:xfrm>
            <a:off x="-152400" y="60036"/>
            <a:ext cx="9525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prstClr val="black"/>
                </a:solidFill>
                <a:latin typeface="Calibri" pitchFamily="34" charset="0"/>
              </a:rPr>
              <a:t>Georgia’s Path to Personalized Learning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6200" y="754063"/>
            <a:ext cx="9028113" cy="6103937"/>
            <a:chOff x="76200" y="754063"/>
            <a:chExt cx="9028113" cy="6103937"/>
          </a:xfrm>
        </p:grpSpPr>
        <p:sp>
          <p:nvSpPr>
            <p:cNvPr id="2051" name="TextBox 91"/>
            <p:cNvSpPr txBox="1">
              <a:spLocks noChangeArrowheads="1"/>
            </p:cNvSpPr>
            <p:nvPr/>
          </p:nvSpPr>
          <p:spPr bwMode="auto">
            <a:xfrm>
              <a:off x="2209800" y="762000"/>
              <a:ext cx="36576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000" b="1" u="sng" dirty="0">
                  <a:solidFill>
                    <a:prstClr val="black"/>
                  </a:solidFill>
                  <a:latin typeface="Calibri" pitchFamily="34" charset="0"/>
                </a:rPr>
                <a:t>Actionable Info Resources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057400" y="1066800"/>
              <a:ext cx="914400" cy="3200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defRPr/>
              </a:pPr>
              <a:r>
                <a:rPr lang="en-US" sz="1000" b="1" u="sng" dirty="0">
                  <a:solidFill>
                    <a:prstClr val="black"/>
                  </a:solidFill>
                </a:rPr>
                <a:t>IIS 2.0 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Provides teachers with </a:t>
              </a:r>
              <a:r>
                <a:rPr lang="en-US" sz="1000" dirty="0" smtClean="0">
                  <a:solidFill>
                    <a:prstClr val="black"/>
                  </a:solidFill>
                </a:rPr>
                <a:t>the ability </a:t>
              </a:r>
              <a:r>
                <a:rPr lang="en-US" sz="1000" dirty="0">
                  <a:solidFill>
                    <a:prstClr val="black"/>
                  </a:solidFill>
                </a:rPr>
                <a:t>to quickly find digital resources and professional development that are aligned to standards.</a:t>
              </a:r>
            </a:p>
            <a:p>
              <a:pPr algn="ctr">
                <a:defRPr/>
              </a:pPr>
              <a:endParaRPr lang="en-US" sz="600" dirty="0">
                <a:solidFill>
                  <a:prstClr val="black"/>
                </a:solidFill>
              </a:endParaRPr>
            </a:p>
            <a:p>
              <a:pPr>
                <a:defRPr/>
              </a:pPr>
              <a:r>
                <a:rPr lang="en-US" sz="1000" u="sng" dirty="0">
                  <a:solidFill>
                    <a:prstClr val="black"/>
                  </a:solidFill>
                </a:rPr>
                <a:t>Tools:</a:t>
              </a:r>
            </a:p>
            <a:p>
              <a:pPr marL="52388" indent="-52388">
                <a:buFont typeface="Arial" pitchFamily="34" charset="0"/>
                <a:buChar char="•"/>
                <a:defRPr/>
              </a:pPr>
              <a:r>
                <a:rPr lang="en-US" sz="1000" dirty="0" smtClean="0">
                  <a:solidFill>
                    <a:prstClr val="black"/>
                  </a:solidFill>
                </a:rPr>
                <a:t>TRL-Digital </a:t>
              </a:r>
              <a:r>
                <a:rPr lang="en-US" sz="1000" dirty="0">
                  <a:solidFill>
                    <a:prstClr val="black"/>
                  </a:solidFill>
                </a:rPr>
                <a:t>Resources linked to </a:t>
              </a:r>
              <a:r>
                <a:rPr lang="en-US" sz="1000" dirty="0" smtClean="0">
                  <a:solidFill>
                    <a:prstClr val="black"/>
                  </a:solidFill>
                </a:rPr>
                <a:t>GPS &amp; Common Core standards</a:t>
              </a:r>
              <a:endParaRPr 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124200" y="1066800"/>
              <a:ext cx="914400" cy="3200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defRPr/>
              </a:pPr>
              <a:r>
                <a:rPr lang="en-US" sz="1000" b="1" u="sng" dirty="0" smtClean="0">
                  <a:solidFill>
                    <a:prstClr val="black"/>
                  </a:solidFill>
                </a:rPr>
                <a:t>IIS </a:t>
              </a:r>
              <a:r>
                <a:rPr lang="en-US" sz="1000" b="1" u="sng" dirty="0">
                  <a:solidFill>
                    <a:prstClr val="black"/>
                  </a:solidFill>
                </a:rPr>
                <a:t>2.5 </a:t>
              </a:r>
              <a:r>
                <a:rPr lang="en-US" sz="1000" dirty="0">
                  <a:solidFill>
                    <a:prstClr val="black"/>
                  </a:solidFill>
                </a:rPr>
                <a:t>Provides districts with the ability to load local </a:t>
              </a:r>
              <a:r>
                <a:rPr lang="en-US" sz="1000" dirty="0" smtClean="0">
                  <a:solidFill>
                    <a:prstClr val="black"/>
                  </a:solidFill>
                </a:rPr>
                <a:t>resources into the LOR to be presented to teachers in TRL.</a:t>
              </a:r>
              <a:endParaRPr lang="en-US" sz="10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1000" b="1" dirty="0">
                <a:solidFill>
                  <a:prstClr val="black"/>
                </a:solidFill>
              </a:endParaRPr>
            </a:p>
            <a:p>
              <a:pPr>
                <a:defRPr/>
              </a:pPr>
              <a:r>
                <a:rPr lang="en-US" sz="1000" u="sng" dirty="0">
                  <a:solidFill>
                    <a:prstClr val="black"/>
                  </a:solidFill>
                </a:rPr>
                <a:t>Tools:</a:t>
              </a:r>
            </a:p>
            <a:p>
              <a:pPr marL="117475" indent="-65088">
                <a:buFont typeface="Arial" pitchFamily="34" charset="0"/>
                <a:buChar char="•"/>
                <a:defRPr/>
              </a:pPr>
              <a:r>
                <a:rPr lang="en-US" sz="1000" dirty="0" smtClean="0">
                  <a:solidFill>
                    <a:prstClr val="black"/>
                  </a:solidFill>
                </a:rPr>
                <a:t>LOR- </a:t>
              </a:r>
              <a:r>
                <a:rPr lang="en-US" sz="1000" dirty="0">
                  <a:solidFill>
                    <a:prstClr val="black"/>
                  </a:solidFill>
                </a:rPr>
                <a:t>Learning Object Repository</a:t>
              </a:r>
            </a:p>
            <a:p>
              <a:pPr marL="117475" indent="-65088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marL="117475" indent="-65088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marL="117475" indent="-65088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marL="117475" indent="-65088">
                <a:buFont typeface="Arial" pitchFamily="34" charset="0"/>
                <a:buChar char="•"/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marL="117475" indent="-65088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191000" y="1066800"/>
              <a:ext cx="1219200" cy="3200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defRPr/>
              </a:pPr>
              <a:r>
                <a:rPr lang="en-US" sz="1000" b="1" u="sng" dirty="0" smtClean="0">
                  <a:solidFill>
                    <a:prstClr val="black"/>
                  </a:solidFill>
                </a:rPr>
                <a:t>IIS </a:t>
              </a:r>
              <a:r>
                <a:rPr lang="en-US" sz="1000" b="1" u="sng" dirty="0">
                  <a:solidFill>
                    <a:prstClr val="black"/>
                  </a:solidFill>
                </a:rPr>
                <a:t>3.0 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Provides teachers </a:t>
              </a:r>
              <a:r>
                <a:rPr lang="en-US" sz="1000" dirty="0" smtClean="0">
                  <a:solidFill>
                    <a:prstClr val="black"/>
                  </a:solidFill>
                </a:rPr>
                <a:t>with </a:t>
              </a:r>
              <a:r>
                <a:rPr lang="en-US" sz="1000" dirty="0">
                  <a:solidFill>
                    <a:prstClr val="black"/>
                  </a:solidFill>
                </a:rPr>
                <a:t>the ability to assign digital resources to </a:t>
              </a:r>
              <a:r>
                <a:rPr lang="en-US" sz="1000" dirty="0" smtClean="0">
                  <a:solidFill>
                    <a:prstClr val="black"/>
                  </a:solidFill>
                </a:rPr>
                <a:t>students and </a:t>
              </a:r>
              <a:r>
                <a:rPr lang="en-US" sz="1000" dirty="0">
                  <a:solidFill>
                    <a:prstClr val="black"/>
                  </a:solidFill>
                </a:rPr>
                <a:t>monitor </a:t>
              </a:r>
              <a:r>
                <a:rPr lang="en-US" sz="1000" dirty="0" smtClean="0">
                  <a:solidFill>
                    <a:prstClr val="black"/>
                  </a:solidFill>
                </a:rPr>
                <a:t>use.  </a:t>
              </a:r>
              <a:r>
                <a:rPr lang="en-US" sz="1000" dirty="0">
                  <a:solidFill>
                    <a:prstClr val="black"/>
                  </a:solidFill>
                </a:rPr>
                <a:t>Provides student with access to personalized learning.</a:t>
              </a:r>
            </a:p>
            <a:p>
              <a:pPr algn="ctr">
                <a:defRPr/>
              </a:pPr>
              <a:endParaRPr lang="en-US" sz="400" dirty="0">
                <a:solidFill>
                  <a:prstClr val="black"/>
                </a:solidFill>
              </a:endParaRPr>
            </a:p>
            <a:p>
              <a:pPr>
                <a:defRPr/>
              </a:pPr>
              <a:r>
                <a:rPr lang="en-US" sz="1000" u="sng" dirty="0">
                  <a:solidFill>
                    <a:prstClr val="black"/>
                  </a:solidFill>
                </a:rPr>
                <a:t>Tools:</a:t>
              </a:r>
            </a:p>
            <a:p>
              <a:pPr marL="117475" indent="-65088">
                <a:buFont typeface="Arial" pitchFamily="34" charset="0"/>
                <a:buChar char="•"/>
                <a:defRPr/>
              </a:pPr>
              <a:r>
                <a:rPr lang="en-US" sz="1000" dirty="0" smtClean="0">
                  <a:solidFill>
                    <a:prstClr val="black"/>
                  </a:solidFill>
                </a:rPr>
                <a:t>LT-Learning Tool</a:t>
              </a:r>
              <a:endParaRPr lang="en-US" sz="1000" dirty="0">
                <a:solidFill>
                  <a:prstClr val="black"/>
                </a:solidFill>
              </a:endParaRPr>
            </a:p>
            <a:p>
              <a:pPr marL="117475" indent="-65088">
                <a:buFont typeface="Arial" pitchFamily="34" charset="0"/>
                <a:buChar char="•"/>
                <a:defRPr/>
              </a:pPr>
              <a:r>
                <a:rPr lang="en-US" sz="1000" dirty="0" smtClean="0">
                  <a:solidFill>
                    <a:prstClr val="black"/>
                  </a:solidFill>
                </a:rPr>
                <a:t> Georgia Online Individual Education Plan (GOIEP)</a:t>
              </a:r>
              <a:endParaRPr 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562600" y="1066800"/>
              <a:ext cx="1143000" cy="32004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defRPr/>
              </a:pPr>
              <a:r>
                <a:rPr lang="en-US" sz="1000" b="1" u="sng" dirty="0" smtClean="0">
                  <a:solidFill>
                    <a:prstClr val="black"/>
                  </a:solidFill>
                </a:rPr>
                <a:t>IIS </a:t>
              </a:r>
              <a:r>
                <a:rPr lang="en-US" sz="1000" b="1" u="sng" dirty="0">
                  <a:solidFill>
                    <a:prstClr val="black"/>
                  </a:solidFill>
                </a:rPr>
                <a:t>4.0 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Provides teachers with the ability to measure effectiveness of instruction.</a:t>
              </a:r>
              <a:endParaRPr lang="en-US" sz="1000" b="1" dirty="0">
                <a:solidFill>
                  <a:prstClr val="black"/>
                </a:solidFill>
              </a:endParaRPr>
            </a:p>
            <a:p>
              <a:pPr>
                <a:defRPr/>
              </a:pPr>
              <a:endParaRPr lang="en-US" sz="1000" u="sng" dirty="0" smtClean="0">
                <a:solidFill>
                  <a:prstClr val="black"/>
                </a:solidFill>
              </a:endParaRPr>
            </a:p>
            <a:p>
              <a:pPr>
                <a:defRPr/>
              </a:pPr>
              <a:r>
                <a:rPr lang="en-US" sz="1000" u="sng" dirty="0" smtClean="0">
                  <a:solidFill>
                    <a:prstClr val="black"/>
                  </a:solidFill>
                </a:rPr>
                <a:t>Tools</a:t>
              </a:r>
              <a:r>
                <a:rPr lang="en-US" sz="1000" u="sng" dirty="0">
                  <a:solidFill>
                    <a:prstClr val="black"/>
                  </a:solidFill>
                </a:rPr>
                <a:t>:</a:t>
              </a:r>
            </a:p>
            <a:p>
              <a:pPr marL="117475" indent="-65088">
                <a:buFont typeface="Arial" pitchFamily="34" charset="0"/>
                <a:buChar char="•"/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IIS-Learning Progression Maps</a:t>
              </a:r>
            </a:p>
            <a:p>
              <a:pPr marL="117475" indent="-65088">
                <a:buFont typeface="Arial" pitchFamily="34" charset="0"/>
                <a:buChar char="•"/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IIS-Data Analysis Tool</a:t>
              </a:r>
            </a:p>
            <a:p>
              <a:pPr marL="117475" indent="-65088">
                <a:buFont typeface="Arial" pitchFamily="34" charset="0"/>
                <a:buChar char="•"/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Formative Assessment </a:t>
              </a:r>
              <a:r>
                <a:rPr lang="en-US" sz="1000" dirty="0" smtClean="0">
                  <a:solidFill>
                    <a:prstClr val="black"/>
                  </a:solidFill>
                </a:rPr>
                <a:t>Upload</a:t>
              </a:r>
              <a:endParaRPr lang="en-US" sz="1000" dirty="0">
                <a:solidFill>
                  <a:prstClr val="black"/>
                </a:solidFill>
              </a:endParaRPr>
            </a:p>
            <a:p>
              <a:pPr marL="117475" indent="-65088">
                <a:buFont typeface="Arial" pitchFamily="34" charset="0"/>
                <a:buChar char="•"/>
                <a:defRPr/>
              </a:pPr>
              <a:r>
                <a:rPr lang="en-US" sz="1000" dirty="0" smtClean="0">
                  <a:solidFill>
                    <a:prstClr val="black"/>
                  </a:solidFill>
                </a:rPr>
                <a:t>OAS/GOFAR</a:t>
              </a:r>
              <a:endParaRPr lang="en-US" sz="1000" dirty="0">
                <a:solidFill>
                  <a:prstClr val="black"/>
                </a:solidFill>
              </a:endParaRPr>
            </a:p>
            <a:p>
              <a:pPr marL="117475" indent="-65088">
                <a:buFont typeface="Arial" pitchFamily="34" charset="0"/>
                <a:buChar char="•"/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Financial Systems</a:t>
              </a:r>
            </a:p>
            <a:p>
              <a:pPr marL="52388" indent="-52388">
                <a:buFont typeface="Arial" pitchFamily="34" charset="0"/>
                <a:buChar char="•"/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marL="52388" indent="-52388">
                <a:buFont typeface="Arial" pitchFamily="34" charset="0"/>
                <a:buChar char="•"/>
                <a:defRPr/>
              </a:pPr>
              <a:endParaRPr lang="en-US" sz="1000" dirty="0">
                <a:solidFill>
                  <a:prstClr val="black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5" idx="3"/>
              <a:endCxn id="6" idx="1"/>
            </p:cNvCxnSpPr>
            <p:nvPr/>
          </p:nvCxnSpPr>
          <p:spPr bwMode="auto">
            <a:xfrm>
              <a:off x="2971800" y="2667000"/>
              <a:ext cx="152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6" idx="3"/>
              <a:endCxn id="7" idx="1"/>
            </p:cNvCxnSpPr>
            <p:nvPr/>
          </p:nvCxnSpPr>
          <p:spPr bwMode="auto">
            <a:xfrm>
              <a:off x="4038600" y="2667000"/>
              <a:ext cx="152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" idx="3"/>
              <a:endCxn id="8" idx="1"/>
            </p:cNvCxnSpPr>
            <p:nvPr/>
          </p:nvCxnSpPr>
          <p:spPr bwMode="auto">
            <a:xfrm>
              <a:off x="5410200" y="2667000"/>
              <a:ext cx="152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8" idx="3"/>
              <a:endCxn id="45" idx="1"/>
            </p:cNvCxnSpPr>
            <p:nvPr/>
          </p:nvCxnSpPr>
          <p:spPr bwMode="auto">
            <a:xfrm>
              <a:off x="6705600" y="2667000"/>
              <a:ext cx="152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 bwMode="auto">
            <a:xfrm>
              <a:off x="2139950" y="4419600"/>
              <a:ext cx="1371600" cy="173513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defRPr/>
              </a:pPr>
              <a:r>
                <a:rPr lang="en-US" sz="1000" b="1" u="sng" dirty="0">
                  <a:solidFill>
                    <a:prstClr val="black"/>
                  </a:solidFill>
                </a:rPr>
                <a:t>IIS 6.0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Improve Teacher Skills</a:t>
              </a:r>
              <a:r>
                <a:rPr lang="en-US" sz="1000" b="1" dirty="0">
                  <a:solidFill>
                    <a:prstClr val="black"/>
                  </a:solidFill>
                </a:rPr>
                <a:t/>
              </a:r>
              <a:br>
                <a:rPr lang="en-US" sz="1000" b="1" dirty="0">
                  <a:solidFill>
                    <a:prstClr val="black"/>
                  </a:solidFill>
                </a:rPr>
              </a:br>
              <a:endParaRPr lang="en-US" sz="1000" dirty="0">
                <a:solidFill>
                  <a:prstClr val="black"/>
                </a:solidFill>
              </a:endParaRPr>
            </a:p>
            <a:p>
              <a:pPr>
                <a:defRPr/>
              </a:pPr>
              <a:r>
                <a:rPr lang="en-US" sz="1000" u="sng" dirty="0">
                  <a:solidFill>
                    <a:prstClr val="black"/>
                  </a:solidFill>
                </a:rPr>
                <a:t>Tools:</a:t>
              </a:r>
            </a:p>
            <a:p>
              <a:pPr marL="117475" indent="-65088">
                <a:buFont typeface="Arial" pitchFamily="34" charset="0"/>
                <a:buChar char="•"/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IIS-Professional Development System</a:t>
              </a:r>
            </a:p>
            <a:p>
              <a:pPr marL="117475" indent="-65088">
                <a:buFont typeface="Arial" pitchFamily="34" charset="0"/>
                <a:buChar char="•"/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Tool kit for teacher prep program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657600" y="4419600"/>
              <a:ext cx="1524000" cy="173513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 b="1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en-US" sz="1000" b="1" u="sng" dirty="0">
                  <a:solidFill>
                    <a:prstClr val="black"/>
                  </a:solidFill>
                </a:rPr>
                <a:t>IIS 7.0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Measure Teacher  Skills</a:t>
              </a:r>
            </a:p>
            <a:p>
              <a:pPr algn="ctr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>
                <a:defRPr/>
              </a:pPr>
              <a:r>
                <a:rPr lang="en-US" sz="1000" u="sng" dirty="0">
                  <a:solidFill>
                    <a:prstClr val="black"/>
                  </a:solidFill>
                </a:rPr>
                <a:t>Tools:</a:t>
              </a:r>
            </a:p>
            <a:p>
              <a:pPr marL="52388" indent="-52388">
                <a:buFont typeface="Arial" pitchFamily="34" charset="0"/>
                <a:buChar char="•"/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Performance Index</a:t>
              </a:r>
            </a:p>
            <a:p>
              <a:pPr marL="52388" indent="-52388">
                <a:buFont typeface="Arial" pitchFamily="34" charset="0"/>
                <a:buChar char="•"/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Growth Model</a:t>
              </a:r>
            </a:p>
            <a:p>
              <a:pPr marL="52388" indent="-52388">
                <a:buFont typeface="Arial" pitchFamily="34" charset="0"/>
                <a:buChar char="•"/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Observations</a:t>
              </a:r>
            </a:p>
            <a:p>
              <a:pPr marL="52388" indent="-52388">
                <a:buFont typeface="Arial" pitchFamily="34" charset="0"/>
                <a:buChar char="•"/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Surveys</a:t>
              </a:r>
            </a:p>
            <a:p>
              <a:pPr marL="52388" indent="-52388">
                <a:buFont typeface="Arial" pitchFamily="34" charset="0"/>
                <a:buChar char="•"/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IIS-High School Feedback Report</a:t>
              </a:r>
            </a:p>
            <a:p>
              <a:pPr marL="52388" indent="-52388">
                <a:buFont typeface="Arial" pitchFamily="34" charset="0"/>
                <a:buChar char="•"/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IIS-Data Analysis Tool</a:t>
              </a:r>
            </a:p>
            <a:p>
              <a:pPr>
                <a:defRPr/>
              </a:pPr>
              <a:endParaRPr lang="en-US" sz="1000" dirty="0">
                <a:solidFill>
                  <a:prstClr val="black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3" idx="3"/>
              <a:endCxn id="14" idx="1"/>
            </p:cNvCxnSpPr>
            <p:nvPr/>
          </p:nvCxnSpPr>
          <p:spPr bwMode="auto">
            <a:xfrm>
              <a:off x="3511550" y="5287169"/>
              <a:ext cx="1460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2" idx="4"/>
            </p:cNvCxnSpPr>
            <p:nvPr/>
          </p:nvCxnSpPr>
          <p:spPr bwMode="auto">
            <a:xfrm flipV="1">
              <a:off x="6726238" y="4800600"/>
              <a:ext cx="1046162" cy="3524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4" name="TextBox 92"/>
            <p:cNvSpPr txBox="1">
              <a:spLocks noChangeArrowheads="1"/>
            </p:cNvSpPr>
            <p:nvPr/>
          </p:nvSpPr>
          <p:spPr bwMode="auto">
            <a:xfrm>
              <a:off x="700809" y="762000"/>
              <a:ext cx="14478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000" b="1" u="sng" dirty="0">
                  <a:solidFill>
                    <a:prstClr val="black"/>
                  </a:solidFill>
                  <a:latin typeface="Calibri" pitchFamily="34" charset="0"/>
                </a:rPr>
                <a:t>Longitudinal Data</a:t>
              </a:r>
            </a:p>
          </p:txBody>
        </p:sp>
        <p:sp>
          <p:nvSpPr>
            <p:cNvPr id="2065" name="TextBox 93"/>
            <p:cNvSpPr txBox="1">
              <a:spLocks noChangeArrowheads="1"/>
            </p:cNvSpPr>
            <p:nvPr/>
          </p:nvSpPr>
          <p:spPr bwMode="auto">
            <a:xfrm>
              <a:off x="5867400" y="762000"/>
              <a:ext cx="13716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000" b="1" u="sng">
                  <a:solidFill>
                    <a:prstClr val="black"/>
                  </a:solidFill>
                  <a:latin typeface="Calibri" pitchFamily="34" charset="0"/>
                </a:rPr>
                <a:t>Metrics</a:t>
              </a:r>
            </a:p>
          </p:txBody>
        </p:sp>
        <p:sp>
          <p:nvSpPr>
            <p:cNvPr id="2066" name="TextBox 95"/>
            <p:cNvSpPr txBox="1">
              <a:spLocks noChangeArrowheads="1"/>
            </p:cNvSpPr>
            <p:nvPr/>
          </p:nvSpPr>
          <p:spPr bwMode="auto">
            <a:xfrm>
              <a:off x="195118" y="2055307"/>
              <a:ext cx="685800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900" b="1" dirty="0" smtClean="0">
                  <a:solidFill>
                    <a:prstClr val="black"/>
                  </a:solidFill>
                  <a:latin typeface="Calibri" pitchFamily="34" charset="0"/>
                </a:rPr>
                <a:t>Teachers, Students,&amp; Parents</a:t>
              </a:r>
              <a:endParaRPr lang="en-US" altLang="en-US" sz="900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2067" name="TextBox 96"/>
            <p:cNvSpPr txBox="1">
              <a:spLocks noChangeArrowheads="1"/>
            </p:cNvSpPr>
            <p:nvPr/>
          </p:nvSpPr>
          <p:spPr bwMode="auto">
            <a:xfrm>
              <a:off x="76200" y="4383583"/>
              <a:ext cx="838200" cy="1538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900" b="1" dirty="0">
                  <a:solidFill>
                    <a:prstClr val="black"/>
                  </a:solidFill>
                  <a:latin typeface="Calibri" pitchFamily="34" charset="0"/>
                </a:rPr>
                <a:t>Teachers, </a:t>
              </a:r>
            </a:p>
            <a:p>
              <a:pPr algn="ctr" eaLnBrk="1" hangingPunct="1"/>
              <a:r>
                <a:rPr lang="en-US" altLang="en-US" sz="900" b="1" dirty="0">
                  <a:solidFill>
                    <a:prstClr val="black"/>
                  </a:solidFill>
                  <a:latin typeface="Calibri" pitchFamily="34" charset="0"/>
                </a:rPr>
                <a:t> School &amp; District Personnel </a:t>
              </a:r>
            </a:p>
            <a:p>
              <a:pPr algn="ctr" eaLnBrk="1" hangingPunct="1"/>
              <a:r>
                <a:rPr lang="en-US" altLang="en-US" sz="800" dirty="0">
                  <a:solidFill>
                    <a:prstClr val="black"/>
                  </a:solidFill>
                  <a:latin typeface="Calibri" pitchFamily="34" charset="0"/>
                </a:rPr>
                <a:t>(i.e., Principals, Guidance Counselors, School Psychologist, etc.)</a:t>
              </a:r>
            </a:p>
            <a:p>
              <a:pPr algn="ctr" eaLnBrk="1" hangingPunct="1"/>
              <a:endParaRPr lang="en-US" altLang="en-US" sz="1000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2068" name="TextBox 30"/>
            <p:cNvSpPr txBox="1">
              <a:spLocks noChangeArrowheads="1"/>
            </p:cNvSpPr>
            <p:nvPr/>
          </p:nvSpPr>
          <p:spPr bwMode="auto">
            <a:xfrm>
              <a:off x="182418" y="754063"/>
              <a:ext cx="7620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000" b="1" u="sng" dirty="0">
                  <a:solidFill>
                    <a:prstClr val="black"/>
                  </a:solidFill>
                  <a:latin typeface="Calibri" pitchFamily="34" charset="0"/>
                </a:rPr>
                <a:t>Audience</a:t>
              </a:r>
            </a:p>
          </p:txBody>
        </p:sp>
        <p:sp>
          <p:nvSpPr>
            <p:cNvPr id="22" name="5-Point Star 21"/>
            <p:cNvSpPr/>
            <p:nvPr/>
          </p:nvSpPr>
          <p:spPr bwMode="auto">
            <a:xfrm>
              <a:off x="5278438" y="4513263"/>
              <a:ext cx="1447800" cy="1676400"/>
            </a:xfrm>
            <a:prstGeom prst="star5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2070" name="Rectangle 58"/>
            <p:cNvSpPr>
              <a:spLocks noChangeArrowheads="1"/>
            </p:cNvSpPr>
            <p:nvPr/>
          </p:nvSpPr>
          <p:spPr bwMode="auto">
            <a:xfrm>
              <a:off x="5410200" y="5141913"/>
              <a:ext cx="11430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800">
                  <a:solidFill>
                    <a:prstClr val="black"/>
                  </a:solidFill>
                </a:rPr>
                <a:t>High Quality 21</a:t>
              </a:r>
              <a:r>
                <a:rPr lang="en-US" altLang="en-US" sz="800" baseline="30000">
                  <a:solidFill>
                    <a:prstClr val="black"/>
                  </a:solidFill>
                </a:rPr>
                <a:t>st</a:t>
              </a:r>
              <a:r>
                <a:rPr lang="en-US" altLang="en-US" sz="800">
                  <a:solidFill>
                    <a:prstClr val="black"/>
                  </a:solidFill>
                </a:rPr>
                <a:t> Century Classroom Instruction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914400" y="1066800"/>
              <a:ext cx="990600" cy="5029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defRPr/>
              </a:pPr>
              <a:r>
                <a:rPr lang="en-US" sz="1000" b="1" u="sng" dirty="0" smtClean="0">
                  <a:solidFill>
                    <a:prstClr val="black"/>
                  </a:solidFill>
                </a:rPr>
                <a:t>SLDS</a:t>
              </a:r>
              <a:r>
                <a:rPr lang="en-US" sz="1000" b="1" dirty="0">
                  <a:solidFill>
                    <a:prstClr val="black"/>
                  </a:solidFill>
                </a:rPr>
                <a:t/>
              </a:r>
              <a:br>
                <a:rPr lang="en-US" sz="1000" b="1" dirty="0">
                  <a:solidFill>
                    <a:prstClr val="black"/>
                  </a:solidFill>
                </a:rPr>
              </a:br>
              <a:r>
                <a:rPr lang="en-US" sz="1000" dirty="0">
                  <a:solidFill>
                    <a:prstClr val="black"/>
                  </a:solidFill>
                </a:rPr>
                <a:t>Provides </a:t>
              </a:r>
              <a:r>
                <a:rPr lang="en-US" sz="1000" dirty="0" smtClean="0">
                  <a:solidFill>
                    <a:prstClr val="black"/>
                  </a:solidFill>
                </a:rPr>
                <a:t>longitudinal </a:t>
              </a:r>
              <a:r>
                <a:rPr lang="en-US" sz="1000" dirty="0">
                  <a:solidFill>
                    <a:prstClr val="black"/>
                  </a:solidFill>
                </a:rPr>
                <a:t>data and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analysis to assist in differentiation of </a:t>
              </a:r>
              <a:r>
                <a:rPr lang="en-US" sz="1000" dirty="0" smtClean="0">
                  <a:solidFill>
                    <a:prstClr val="black"/>
                  </a:solidFill>
                </a:rPr>
                <a:t>students</a:t>
              </a:r>
              <a:r>
                <a:rPr lang="en-US" sz="1000" dirty="0">
                  <a:solidFill>
                    <a:prstClr val="black"/>
                  </a:solidFill>
                </a:rPr>
                <a:t>.</a:t>
              </a:r>
            </a:p>
            <a:p>
              <a:pPr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>
                <a:defRPr/>
              </a:pPr>
              <a:r>
                <a:rPr lang="en-US" sz="1000" u="sng" dirty="0">
                  <a:solidFill>
                    <a:prstClr val="black"/>
                  </a:solidFill>
                </a:rPr>
                <a:t>Tools:</a:t>
              </a:r>
            </a:p>
            <a:p>
              <a:pPr marL="58738" indent="-58738">
                <a:buFont typeface="Arial" charset="0"/>
                <a:buChar char="•"/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Dashboards</a:t>
              </a:r>
            </a:p>
            <a:p>
              <a:pPr marL="58738" indent="-58738">
                <a:buFont typeface="Arial" charset="0"/>
                <a:buChar char="•"/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Reports</a:t>
              </a:r>
            </a:p>
            <a:p>
              <a:pPr marL="58738" indent="-58738">
                <a:buFont typeface="Arial" charset="0"/>
                <a:buChar char="•"/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LEXILE Reading Scores</a:t>
              </a:r>
            </a:p>
            <a:p>
              <a:pPr marL="58738" indent="-58738">
                <a:buFont typeface="Arial" charset="0"/>
                <a:buChar char="•"/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Growth Model</a:t>
              </a:r>
            </a:p>
            <a:p>
              <a:pPr marL="58738" indent="-58738">
                <a:buFont typeface="Arial" charset="0"/>
                <a:buChar char="•"/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District Data Exchange</a:t>
              </a:r>
            </a:p>
            <a:p>
              <a:pPr marL="58738" indent="-58738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marL="58738" indent="-58738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marL="58738" indent="-58738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marL="58738" indent="-58738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marL="58738" indent="-58738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marL="58738" indent="-58738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marL="58738" indent="-58738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marL="58738" indent="-58738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marL="58738" indent="-58738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marL="58738" indent="-58738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25" name="5-Point Star 24"/>
            <p:cNvSpPr/>
            <p:nvPr/>
          </p:nvSpPr>
          <p:spPr bwMode="auto">
            <a:xfrm>
              <a:off x="7339013" y="3765550"/>
              <a:ext cx="1765300" cy="1600200"/>
            </a:xfrm>
            <a:prstGeom prst="star5">
              <a:avLst>
                <a:gd name="adj" fmla="val 22753"/>
                <a:gd name="hf" fmla="val 105146"/>
                <a:gd name="vf" fmla="val 11055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900" dirty="0">
                  <a:solidFill>
                    <a:prstClr val="black"/>
                  </a:solidFill>
                </a:rPr>
                <a:t>Personalized Learning Environment for Every K12 Student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6705600" y="5540672"/>
              <a:ext cx="2209800" cy="116492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1000" b="1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1000" dirty="0">
                <a:solidFill>
                  <a:prstClr val="black"/>
                </a:solidFill>
              </a:endParaRPr>
            </a:p>
          </p:txBody>
        </p:sp>
        <p:sp>
          <p:nvSpPr>
            <p:cNvPr id="2074" name="TextBox 95"/>
            <p:cNvSpPr txBox="1">
              <a:spLocks noChangeArrowheads="1"/>
            </p:cNvSpPr>
            <p:nvPr/>
          </p:nvSpPr>
          <p:spPr bwMode="auto">
            <a:xfrm>
              <a:off x="6726238" y="5534561"/>
              <a:ext cx="2189162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000" b="1" dirty="0" smtClean="0">
                  <a:solidFill>
                    <a:prstClr val="black"/>
                  </a:solidFill>
                  <a:latin typeface="Calibri" pitchFamily="34" charset="0"/>
                </a:rPr>
                <a:t>SLDS</a:t>
              </a:r>
              <a:r>
                <a:rPr lang="en-US" altLang="en-US" sz="1000" dirty="0" smtClean="0">
                  <a:solidFill>
                    <a:prstClr val="black"/>
                  </a:solidFill>
                  <a:latin typeface="Calibri" pitchFamily="34" charset="0"/>
                </a:rPr>
                <a:t> </a:t>
              </a:r>
              <a:r>
                <a:rPr lang="en-US" altLang="en-US" sz="1000" dirty="0">
                  <a:solidFill>
                    <a:prstClr val="black"/>
                  </a:solidFill>
                  <a:latin typeface="Calibri" pitchFamily="34" charset="0"/>
                </a:rPr>
                <a:t>– </a:t>
              </a:r>
              <a:r>
                <a:rPr lang="en-US" altLang="en-US" sz="1000" dirty="0" smtClean="0">
                  <a:solidFill>
                    <a:prstClr val="black"/>
                  </a:solidFill>
                  <a:latin typeface="Calibri" pitchFamily="34" charset="0"/>
                </a:rPr>
                <a:t>Statewide Longitudinal </a:t>
              </a:r>
              <a:r>
                <a:rPr lang="en-US" altLang="en-US" sz="1000" dirty="0">
                  <a:solidFill>
                    <a:prstClr val="black"/>
                  </a:solidFill>
                  <a:latin typeface="Calibri" pitchFamily="34" charset="0"/>
                </a:rPr>
                <a:t>Data System</a:t>
              </a:r>
            </a:p>
            <a:p>
              <a:pPr eaLnBrk="1" hangingPunct="1"/>
              <a:r>
                <a:rPr lang="en-US" altLang="en-US" sz="1000" b="1" dirty="0" smtClean="0">
                  <a:solidFill>
                    <a:prstClr val="black"/>
                  </a:solidFill>
                  <a:latin typeface="Calibri" pitchFamily="34" charset="0"/>
                </a:rPr>
                <a:t>IIS </a:t>
              </a:r>
              <a:r>
                <a:rPr lang="en-US" altLang="en-US" sz="1000" b="1" dirty="0">
                  <a:solidFill>
                    <a:prstClr val="black"/>
                  </a:solidFill>
                  <a:latin typeface="Calibri" pitchFamily="34" charset="0"/>
                </a:rPr>
                <a:t>– </a:t>
              </a:r>
              <a:r>
                <a:rPr lang="en-US" altLang="en-US" sz="1000" dirty="0">
                  <a:solidFill>
                    <a:prstClr val="black"/>
                  </a:solidFill>
                  <a:latin typeface="Calibri" pitchFamily="34" charset="0"/>
                </a:rPr>
                <a:t>Instructional Improvement </a:t>
              </a:r>
              <a:r>
                <a:rPr lang="en-US" altLang="en-US" sz="1000" dirty="0" smtClean="0">
                  <a:solidFill>
                    <a:prstClr val="black"/>
                  </a:solidFill>
                  <a:latin typeface="Calibri" pitchFamily="34" charset="0"/>
                </a:rPr>
                <a:t>System</a:t>
              </a:r>
            </a:p>
            <a:p>
              <a:pPr eaLnBrk="1" hangingPunct="1"/>
              <a:r>
                <a:rPr lang="en-US" altLang="en-US" sz="1000" b="1" dirty="0" smtClean="0">
                  <a:solidFill>
                    <a:prstClr val="black"/>
                  </a:solidFill>
                  <a:latin typeface="Calibri" pitchFamily="34" charset="0"/>
                </a:rPr>
                <a:t>LOR</a:t>
              </a:r>
              <a:r>
                <a:rPr lang="en-US" altLang="en-US" sz="1000" dirty="0" smtClean="0">
                  <a:solidFill>
                    <a:prstClr val="black"/>
                  </a:solidFill>
                  <a:latin typeface="Calibri" pitchFamily="34" charset="0"/>
                </a:rPr>
                <a:t> – Learning Object Repository</a:t>
              </a:r>
            </a:p>
            <a:p>
              <a:pPr eaLnBrk="1" hangingPunct="1"/>
              <a:r>
                <a:rPr lang="en-US" altLang="en-US" sz="1000" b="1" dirty="0" smtClean="0">
                  <a:solidFill>
                    <a:prstClr val="black"/>
                  </a:solidFill>
                  <a:latin typeface="Calibri" pitchFamily="34" charset="0"/>
                </a:rPr>
                <a:t>TRL</a:t>
              </a:r>
              <a:r>
                <a:rPr lang="en-US" altLang="en-US" sz="1000" dirty="0" smtClean="0">
                  <a:solidFill>
                    <a:prstClr val="black"/>
                  </a:solidFill>
                  <a:latin typeface="Calibri" pitchFamily="34" charset="0"/>
                </a:rPr>
                <a:t> – Teacher Resource Link</a:t>
              </a:r>
            </a:p>
            <a:p>
              <a:pPr eaLnBrk="1" hangingPunct="1"/>
              <a:r>
                <a:rPr lang="en-US" altLang="en-US" sz="1000" b="1" dirty="0" smtClean="0">
                  <a:solidFill>
                    <a:prstClr val="black"/>
                  </a:solidFill>
                  <a:latin typeface="Calibri" pitchFamily="34" charset="0"/>
                </a:rPr>
                <a:t>OAS</a:t>
              </a:r>
              <a:r>
                <a:rPr lang="en-US" altLang="en-US" sz="1000" dirty="0" smtClean="0">
                  <a:solidFill>
                    <a:prstClr val="black"/>
                  </a:solidFill>
                  <a:latin typeface="Calibri" pitchFamily="34" charset="0"/>
                </a:rPr>
                <a:t> – Online Assessment System</a:t>
              </a:r>
              <a:endParaRPr lang="en-US" altLang="en-US" sz="1000" dirty="0">
                <a:solidFill>
                  <a:prstClr val="black"/>
                </a:solidFill>
                <a:latin typeface="Calibri" pitchFamily="34" charset="0"/>
              </a:endParaRPr>
            </a:p>
            <a:p>
              <a:pPr eaLnBrk="1" hangingPunct="1"/>
              <a:endParaRPr lang="en-US" altLang="en-US" sz="1000" dirty="0">
                <a:solidFill>
                  <a:srgbClr val="00B050"/>
                </a:solidFill>
                <a:latin typeface="Calibri" pitchFamily="34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>
              <a:off x="5181600" y="5567363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endCxn id="5" idx="1"/>
            </p:cNvCxnSpPr>
            <p:nvPr/>
          </p:nvCxnSpPr>
          <p:spPr bwMode="auto">
            <a:xfrm>
              <a:off x="1905000" y="2667000"/>
              <a:ext cx="152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1905000" y="53340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 bwMode="auto">
            <a:xfrm>
              <a:off x="6858000" y="1066800"/>
              <a:ext cx="838200" cy="3200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defRPr/>
              </a:pPr>
              <a:r>
                <a:rPr lang="en-US" sz="1000" b="1" u="sng" dirty="0" smtClean="0">
                  <a:solidFill>
                    <a:prstClr val="black"/>
                  </a:solidFill>
                </a:rPr>
                <a:t>IIS </a:t>
              </a:r>
              <a:r>
                <a:rPr lang="en-US" sz="1000" b="1" u="sng" dirty="0">
                  <a:solidFill>
                    <a:prstClr val="black"/>
                  </a:solidFill>
                </a:rPr>
                <a:t>5.0 </a:t>
              </a:r>
              <a:endParaRPr lang="en-US" sz="10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Provides teachers, students, and parents with the ability to store longitudinal data.</a:t>
              </a:r>
            </a:p>
            <a:p>
              <a:pPr algn="ctr">
                <a:defRPr/>
              </a:pPr>
              <a:endParaRPr lang="en-US" sz="1000" b="1" dirty="0">
                <a:solidFill>
                  <a:prstClr val="black"/>
                </a:solidFill>
              </a:endParaRPr>
            </a:p>
            <a:p>
              <a:pPr>
                <a:defRPr/>
              </a:pPr>
              <a:r>
                <a:rPr lang="en-US" sz="1000" u="sng" dirty="0">
                  <a:solidFill>
                    <a:prstClr val="black"/>
                  </a:solidFill>
                </a:rPr>
                <a:t>Tools:</a:t>
              </a:r>
            </a:p>
            <a:p>
              <a:pPr marL="117475" indent="-65088">
                <a:buFont typeface="Arial" pitchFamily="34" charset="0"/>
                <a:buChar char="•"/>
                <a:defRPr/>
              </a:pPr>
              <a:r>
                <a:rPr lang="en-US" sz="1000" dirty="0">
                  <a:solidFill>
                    <a:prstClr val="black"/>
                  </a:solidFill>
                </a:rPr>
                <a:t>Backpack</a:t>
              </a:r>
            </a:p>
            <a:p>
              <a:pPr marL="117475" indent="-65088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marL="117475" indent="-65088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marL="117475" indent="-65088">
                <a:buFont typeface="Arial" pitchFamily="34" charset="0"/>
                <a:buChar char="•"/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marL="117475" indent="-65088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1000" dirty="0">
                <a:solidFill>
                  <a:prstClr val="black"/>
                </a:solidFill>
              </a:endParaRPr>
            </a:p>
            <a:p>
              <a:pPr algn="ctr">
                <a:defRPr/>
              </a:pPr>
              <a:endParaRPr lang="en-US" sz="1000" dirty="0">
                <a:solidFill>
                  <a:prstClr val="black"/>
                </a:solidFill>
              </a:endParaRPr>
            </a:p>
          </p:txBody>
        </p:sp>
        <p:cxnSp>
          <p:nvCxnSpPr>
            <p:cNvPr id="50" name="Straight Arrow Connector 49"/>
            <p:cNvCxnSpPr>
              <a:stCxn id="45" idx="3"/>
            </p:cNvCxnSpPr>
            <p:nvPr/>
          </p:nvCxnSpPr>
          <p:spPr bwMode="auto">
            <a:xfrm>
              <a:off x="7696200" y="2667000"/>
              <a:ext cx="457200" cy="10985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275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52400" y="228600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Technology Tiers</a:t>
            </a:r>
            <a:endParaRPr lang="en-US" alt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7662" y="1251466"/>
            <a:ext cx="8531538" cy="5430087"/>
            <a:chOff x="307662" y="1251466"/>
            <a:chExt cx="8531538" cy="543008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15" t="31948" r="29871" b="14142"/>
            <a:stretch/>
          </p:blipFill>
          <p:spPr bwMode="auto">
            <a:xfrm>
              <a:off x="307662" y="1607127"/>
              <a:ext cx="8531538" cy="5074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819400" y="1251466"/>
              <a:ext cx="327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</a:rPr>
                <a:t>Education Technology Ecosystem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9530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537" y="953418"/>
            <a:ext cx="5289780" cy="5715395"/>
          </a:xfrm>
          <a:prstGeom prst="rect">
            <a:avLst/>
          </a:prstGeom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2501" y="245393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LDS Usage 2011</a:t>
            </a:r>
            <a:endParaRPr lang="en-US" alt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0047" y="2095130"/>
            <a:ext cx="1890943" cy="985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5484" y="5514513"/>
            <a:ext cx="1890943" cy="985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99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537" y="953418"/>
            <a:ext cx="5289780" cy="5715395"/>
          </a:xfrm>
          <a:prstGeom prst="rect">
            <a:avLst/>
          </a:prstGeom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52400" y="228600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LDS Usage 2012</a:t>
            </a:r>
            <a:endParaRPr lang="en-US" alt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80047" y="2095130"/>
            <a:ext cx="1890943" cy="985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187" y="994318"/>
            <a:ext cx="5519970" cy="5854804"/>
          </a:xfrm>
          <a:prstGeom prst="rect">
            <a:avLst/>
          </a:prstGeom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81379" y="228600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LDS Usage 2013</a:t>
            </a:r>
            <a:endParaRPr lang="en-US" alt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80047" y="2095130"/>
            <a:ext cx="2272683" cy="985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7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35" y="936625"/>
            <a:ext cx="5628390" cy="5980164"/>
          </a:xfrm>
          <a:prstGeom prst="rect">
            <a:avLst/>
          </a:prstGeom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2400" y="228600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LDS Usage 2014</a:t>
            </a:r>
            <a:endParaRPr lang="en-US" alt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80047" y="2095130"/>
            <a:ext cx="2130640" cy="985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4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943" y="838706"/>
            <a:ext cx="5571049" cy="6019295"/>
          </a:xfrm>
          <a:prstGeom prst="rect">
            <a:avLst/>
          </a:prstGeom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2400" y="228600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LDS Usage 2015</a:t>
            </a:r>
            <a:endParaRPr lang="en-US" alt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80047" y="2095130"/>
            <a:ext cx="1890943" cy="985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9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DOE-PowerPoint-White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C6FD80E8A23349905925784B78EAE7" ma:contentTypeVersion="6" ma:contentTypeDescription="Create a new document." ma:contentTypeScope="" ma:versionID="3ea628b0e8d4d57ccceb4c966929b31b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xmlns:ns3="6c247bae-e40d-40c7-91b3-26f1e466c40a" xmlns:ns4="f9e61c99-8b37-4962-a864-d7fde1b0d03b" targetNamespace="http://schemas.microsoft.com/office/2006/metadata/properties" ma:root="true" ma:fieldsID="ec4de8f70334999c30bc594858c15f34" ns1:_="" ns2:_="" ns3:_="" ns4:_="">
    <xsd:import namespace="http://schemas.microsoft.com/sharepoint/v3"/>
    <xsd:import namespace="1d496aed-39d0-4758-b3cf-4e4773287716"/>
    <xsd:import namespace="6c247bae-e40d-40c7-91b3-26f1e466c40a"/>
    <xsd:import namespace="f9e61c99-8b37-4962-a864-d7fde1b0d03b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  <xsd:element ref="ns3:Page" minOccurs="0"/>
                <xsd:element ref="ns3:Page_x0020_SubHeader" minOccurs="0"/>
                <xsd:element ref="ns3:Document_x0020_Type" minOccurs="0"/>
                <xsd:element ref="ns3:Year" minOccurs="0"/>
                <xsd:element ref="ns3:Program_x0020_Type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internalName="PublishingStartDate">
      <xsd:simpleType>
        <xsd:restriction base="dms:Unknown"/>
      </xsd:simpleType>
    </xsd:element>
    <xsd:element name="PublishingExpirationDate" ma:index="11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47bae-e40d-40c7-91b3-26f1e466c40a" elementFormDefault="qualified">
    <xsd:import namespace="http://schemas.microsoft.com/office/2006/documentManagement/types"/>
    <xsd:import namespace="http://schemas.microsoft.com/office/infopath/2007/PartnerControls"/>
    <xsd:element name="Page" ma:index="12" nillable="true" ma:displayName="Page" ma:list="{c0c5bce6-76c0-431d-84b3-50ca3e3d0c94}" ma:internalName="Page0" ma:web="b1898e29-fee5-4c33-85ce-dc384e63ddeb">
      <xsd:simpleType>
        <xsd:restriction base="dms:Lookup"/>
      </xsd:simpleType>
    </xsd:element>
    <xsd:element name="Page_x0020_SubHeader" ma:index="13" nillable="true" ma:displayName="Page SubHeader" ma:internalName="Page_x0020_SubHeader0">
      <xsd:simpleType>
        <xsd:restriction base="dms:Text"/>
      </xsd:simpleType>
    </xsd:element>
    <xsd:element name="Document_x0020_Type" ma:index="14" nillable="true" ma:displayName="Document Type" ma:default="Accountability" ma:format="Dropdown" ma:internalName="Document_x0020_Type">
      <xsd:simpleType>
        <xsd:restriction base="dms:Choice">
          <xsd:enumeration value="Accountability"/>
          <xsd:enumeration value="Assessments"/>
          <xsd:enumeration value="Counseling"/>
          <xsd:enumeration value="Curriculum"/>
          <xsd:enumeration value="Dual Enrollment"/>
          <xsd:enumeration value="Local Plan"/>
          <xsd:enumeration value="Program of Study"/>
        </xsd:restriction>
      </xsd:simpleType>
    </xsd:element>
    <xsd:element name="Year" ma:index="15" nillable="true" ma:displayName="Year" ma:default="2012" ma:format="Dropdown" ma:internalName="Year">
      <xsd:simpleType>
        <xsd:restriction base="dms:Choice"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</xsd:restriction>
      </xsd:simpleType>
    </xsd:element>
    <xsd:element name="Program_x0020_Type" ma:index="16" nillable="true" ma:displayName="Program Type" ma:default="Program Concentration" ma:internalName="Program_x0020_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rogram Concentration"/>
                    <xsd:enumeration value="Career Clusters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e61c99-8b37-4962-a864-d7fde1b0d03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496aed-39d0-4758-b3cf-4e4773287716"/>
    <PublishingExpirationDate xmlns="http://schemas.microsoft.com/sharepoint/v3" xsi:nil="true"/>
    <PublishingStartDate xmlns="http://schemas.microsoft.com/sharepoint/v3" xsi:nil="true"/>
    <Year xmlns="6c247bae-e40d-40c7-91b3-26f1e466c40a">2012</Year>
    <Program_x0020_Type xmlns="6c247bae-e40d-40c7-91b3-26f1e466c40a">
      <Value>Program Concentration</Value>
    </Program_x0020_Type>
    <Document_x0020_Type xmlns="6c247bae-e40d-40c7-91b3-26f1e466c40a">Accountability</Document_x0020_Type>
    <Page_x0020_SubHeader xmlns="6c247bae-e40d-40c7-91b3-26f1e466c40a" xsi:nil="true"/>
    <Page xmlns="6c247bae-e40d-40c7-91b3-26f1e466c40a" xsi:nil="true"/>
  </documentManagement>
</p:properties>
</file>

<file path=customXml/itemProps1.xml><?xml version="1.0" encoding="utf-8"?>
<ds:datastoreItem xmlns:ds="http://schemas.openxmlformats.org/officeDocument/2006/customXml" ds:itemID="{CE25B277-EFAF-430E-9641-066937819E41}"/>
</file>

<file path=customXml/itemProps2.xml><?xml version="1.0" encoding="utf-8"?>
<ds:datastoreItem xmlns:ds="http://schemas.openxmlformats.org/officeDocument/2006/customXml" ds:itemID="{7F3DECB8-580F-47E2-BE50-BE12F308A0C5}"/>
</file>

<file path=customXml/itemProps3.xml><?xml version="1.0" encoding="utf-8"?>
<ds:datastoreItem xmlns:ds="http://schemas.openxmlformats.org/officeDocument/2006/customXml" ds:itemID="{1845C266-8E29-4DA1-A258-BAE94E21DE4D}"/>
</file>

<file path=docProps/app.xml><?xml version="1.0" encoding="utf-8"?>
<Properties xmlns="http://schemas.openxmlformats.org/officeDocument/2006/extended-properties" xmlns:vt="http://schemas.openxmlformats.org/officeDocument/2006/docPropsVTypes">
  <Template>GaDOE-PowerPoint-WhiteTemplate</Template>
  <TotalTime>7081</TotalTime>
  <Words>432</Words>
  <Application>Microsoft Office PowerPoint</Application>
  <PresentationFormat>On-screen Show (4:3)</PresentationFormat>
  <Paragraphs>171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GaDOE-PowerPoint-WhiteTemplate</vt:lpstr>
      <vt:lpstr>Office Theme</vt:lpstr>
      <vt:lpstr>Whatever happened with that Personalized Learning thing?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That over 30,000,000 times data was requested by Teachers</vt:lpstr>
      <vt:lpstr>What’s new in LDS?</vt:lpstr>
      <vt:lpstr>Parent Portal</vt:lpstr>
      <vt:lpstr>Formative Assessment</vt:lpstr>
      <vt:lpstr>Go FAR</vt:lpstr>
      <vt:lpstr>Gifted Eligibility</vt:lpstr>
      <vt:lpstr>In the LDS- District Resources</vt:lpstr>
      <vt:lpstr>What’s coming to LDS?</vt:lpstr>
      <vt:lpstr>Learning Tool</vt:lpstr>
      <vt:lpstr>Student Learning Objectives</vt:lpstr>
    </vt:vector>
  </TitlesOfParts>
  <Company>Georgia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Chara Lee</dc:creator>
  <cp:lastModifiedBy>Robert Swiggum</cp:lastModifiedBy>
  <cp:revision>10</cp:revision>
  <dcterms:created xsi:type="dcterms:W3CDTF">2015-02-02T18:42:52Z</dcterms:created>
  <dcterms:modified xsi:type="dcterms:W3CDTF">2015-09-25T00:47:35Z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0x01010010C6FD80E8A23349905925784B78EAE7</vt:lpwstr>
  </property>
</Properties>
</file>