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8" r:id="rId5"/>
    <p:sldId id="276" r:id="rId6"/>
    <p:sldId id="277" r:id="rId7"/>
    <p:sldId id="259" r:id="rId8"/>
    <p:sldId id="280" r:id="rId9"/>
    <p:sldId id="281" r:id="rId10"/>
    <p:sldId id="279" r:id="rId11"/>
    <p:sldId id="278" r:id="rId12"/>
    <p:sldId id="274" r:id="rId13"/>
    <p:sldId id="264" r:id="rId14"/>
    <p:sldId id="282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43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106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1B681EA-F2F5-EC42-A472-2D4F4B1AD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467" y="1122363"/>
            <a:ext cx="791387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1120813-8E8A-2846-88BB-0D7E94451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1467" y="3602037"/>
            <a:ext cx="7913874" cy="182607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BB346-413A-8B4B-97B5-CD16A6E0D223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1145EA-2137-994B-BBB4-AEF651F0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273F2C-B56E-1448-A968-1AE943C71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99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E7C3349-83FE-1F4E-9A67-A833CAD4A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04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5A8D13-8CF4-FE44-A790-A9300D530843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8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B1D425C-28A2-F246-9D2C-6FF1CABE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41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8797758-712C-CA47-9AAD-8D87A079E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4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DA051F1-16CB-594F-896E-279C2F338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4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5C91733-E4B6-3044-B559-580D870D4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17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968E3110-1878-B24C-B8C9-BD0E1DE69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517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701CF6-4F20-2743-BA3D-948D067386A2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7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B1D425C-28A2-F246-9D2C-6FF1CABE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41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868BD0-137B-A94C-A7F1-23CD1DB065EA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73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F2E79BC-81AF-9144-BDB5-D54993A9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03" y="457200"/>
            <a:ext cx="2949178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1AD19F5-871C-A44B-A284-188DD7CED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453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ADF3A92-409A-2A48-AF1B-D30F181FD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8903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CEE46F-F5FE-074B-9A69-523A4FAA0325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6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9853109-6E4B-7F4B-A6E7-D8968A8F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841" y="457200"/>
            <a:ext cx="2949178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C58DC6A-D81D-E840-835B-24F9F38C0F6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141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9887510-8376-764D-A87A-29793D98E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93A169-2A2C-7C48-BA0C-F013C613A7F7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76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3C7E1F-5681-4D44-9301-B3D9F3F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Vertical Text Placeholder 2">
            <a:extLst>
              <a:ext uri="{FF2B5EF4-FFF2-40B4-BE49-F238E27FC236}">
                <a16:creationId xmlns:a16="http://schemas.microsoft.com/office/drawing/2014/main" id="{2C382DC9-1021-B345-AEB1-6804033EB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4550" y="1825625"/>
            <a:ext cx="7886700" cy="409371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90068-B03F-724C-96BF-AF8FA4C98CD1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15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2" name="Vertical Title 1">
            <a:extLst>
              <a:ext uri="{FF2B5EF4-FFF2-40B4-BE49-F238E27FC236}">
                <a16:creationId xmlns:a16="http://schemas.microsoft.com/office/drawing/2014/main" id="{B04BA713-2669-AC4A-BD2F-89DB64E61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34175" y="2889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Vertical Text Placeholder 2">
            <a:extLst>
              <a:ext uri="{FF2B5EF4-FFF2-40B4-BE49-F238E27FC236}">
                <a16:creationId xmlns:a16="http://schemas.microsoft.com/office/drawing/2014/main" id="{F6267AEC-654B-0447-B66B-919ABFA90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9150" y="2889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DFD6B7-9C5B-B54E-971C-D3A8353E5012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29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0452308-E201-CE44-A275-57BDEC443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" r="15488" b="24702"/>
          <a:stretch/>
        </p:blipFill>
        <p:spPr>
          <a:xfrm>
            <a:off x="2836269" y="190501"/>
            <a:ext cx="6307732" cy="6667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014B7D-9BAD-464F-A2A6-2BAA8F556D93}"/>
              </a:ext>
            </a:extLst>
          </p:cNvPr>
          <p:cNvSpPr txBox="1"/>
          <p:nvPr userDrawn="1"/>
        </p:nvSpPr>
        <p:spPr>
          <a:xfrm>
            <a:off x="4237953" y="5575565"/>
            <a:ext cx="518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2800" b="1" i="0" dirty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2DE396-28AF-274A-901E-75484B2FB745}"/>
              </a:ext>
            </a:extLst>
          </p:cNvPr>
          <p:cNvSpPr txBox="1"/>
          <p:nvPr userDrawn="1"/>
        </p:nvSpPr>
        <p:spPr>
          <a:xfrm>
            <a:off x="4221749" y="5559362"/>
            <a:ext cx="518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28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A2BD35-1C57-AC4F-9009-98E82D1603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855" y="5056094"/>
            <a:ext cx="2239047" cy="122697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7B9F69-B309-884D-9A4E-D6AD0142F244}"/>
              </a:ext>
            </a:extLst>
          </p:cNvPr>
          <p:cNvGrpSpPr/>
          <p:nvPr userDrawn="1"/>
        </p:nvGrpSpPr>
        <p:grpSpPr>
          <a:xfrm>
            <a:off x="619755" y="1890558"/>
            <a:ext cx="3513560" cy="1633692"/>
            <a:chOff x="708212" y="1084109"/>
            <a:chExt cx="3782370" cy="17586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A30DBF-0C8A-2D44-8A37-0A09AA9FD3AE}"/>
                </a:ext>
              </a:extLst>
            </p:cNvPr>
            <p:cNvSpPr txBox="1"/>
            <p:nvPr userDrawn="1"/>
          </p:nvSpPr>
          <p:spPr>
            <a:xfrm>
              <a:off x="708212" y="1084109"/>
              <a:ext cx="288765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b="1" i="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www.gadoe.org</a:t>
              </a:r>
              <a:endParaRPr lang="en-US" sz="2500" b="1" i="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AD746F-1530-3646-B73F-8DBEAC23F7E9}"/>
                </a:ext>
              </a:extLst>
            </p:cNvPr>
            <p:cNvSpPr txBox="1"/>
            <p:nvPr userDrawn="1"/>
          </p:nvSpPr>
          <p:spPr>
            <a:xfrm>
              <a:off x="2294734" y="1727466"/>
              <a:ext cx="2195848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7F6BA5-55B7-1745-B77D-059B90621DA6}"/>
                </a:ext>
              </a:extLst>
            </p:cNvPr>
            <p:cNvSpPr txBox="1"/>
            <p:nvPr userDrawn="1"/>
          </p:nvSpPr>
          <p:spPr>
            <a:xfrm>
              <a:off x="956939" y="2354493"/>
              <a:ext cx="3533643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youtube.com</a:t>
              </a:r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3ACDC7-5966-444E-9D1D-9FFD72227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71105" y="1649807"/>
              <a:ext cx="1648437" cy="5761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FBD2396-6528-9F48-94FE-163304744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68813" y="2287976"/>
              <a:ext cx="538810" cy="554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4230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E1A602B-DFBD-884B-9FE7-E714CE763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560" b="10499"/>
          <a:stretch/>
        </p:blipFill>
        <p:spPr>
          <a:xfrm>
            <a:off x="1" y="100457"/>
            <a:ext cx="4025470" cy="67575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A2BD35-1C57-AC4F-9009-98E82D1603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2429" y="5352784"/>
            <a:ext cx="1906209" cy="10445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7B9F69-B309-884D-9A4E-D6AD0142F244}"/>
              </a:ext>
            </a:extLst>
          </p:cNvPr>
          <p:cNvGrpSpPr/>
          <p:nvPr userDrawn="1"/>
        </p:nvGrpSpPr>
        <p:grpSpPr>
          <a:xfrm>
            <a:off x="5053978" y="3515892"/>
            <a:ext cx="3513560" cy="1633692"/>
            <a:chOff x="708212" y="1084109"/>
            <a:chExt cx="3782370" cy="17586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A30DBF-0C8A-2D44-8A37-0A09AA9FD3AE}"/>
                </a:ext>
              </a:extLst>
            </p:cNvPr>
            <p:cNvSpPr txBox="1"/>
            <p:nvPr userDrawn="1"/>
          </p:nvSpPr>
          <p:spPr>
            <a:xfrm>
              <a:off x="708212" y="1084109"/>
              <a:ext cx="288765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b="1" i="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www.gadoe.org</a:t>
              </a:r>
              <a:endParaRPr lang="en-US" sz="2500" b="1" i="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AD746F-1530-3646-B73F-8DBEAC23F7E9}"/>
                </a:ext>
              </a:extLst>
            </p:cNvPr>
            <p:cNvSpPr txBox="1"/>
            <p:nvPr userDrawn="1"/>
          </p:nvSpPr>
          <p:spPr>
            <a:xfrm>
              <a:off x="2294734" y="1727466"/>
              <a:ext cx="2195848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7F6BA5-55B7-1745-B77D-059B90621DA6}"/>
                </a:ext>
              </a:extLst>
            </p:cNvPr>
            <p:cNvSpPr txBox="1"/>
            <p:nvPr userDrawn="1"/>
          </p:nvSpPr>
          <p:spPr>
            <a:xfrm>
              <a:off x="956939" y="2354493"/>
              <a:ext cx="3533643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youtube.com</a:t>
              </a:r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3ACDC7-5966-444E-9D1D-9FFD72227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71105" y="1649807"/>
              <a:ext cx="1648437" cy="5761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FBD2396-6528-9F48-94FE-163304744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68813" y="2287976"/>
              <a:ext cx="538810" cy="55481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78CFFA2-5DC0-0641-A4FC-09095DE1B02F}"/>
              </a:ext>
            </a:extLst>
          </p:cNvPr>
          <p:cNvSpPr txBox="1"/>
          <p:nvPr userDrawn="1"/>
        </p:nvSpPr>
        <p:spPr>
          <a:xfrm>
            <a:off x="3241307" y="1056805"/>
            <a:ext cx="51309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Offering a holistic education to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in our state.</a:t>
            </a:r>
          </a:p>
          <a:p>
            <a:pPr algn="l"/>
            <a:endParaRPr lang="en-US" sz="1800" dirty="0">
              <a:solidFill>
                <a:srgbClr val="4488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08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9A2BD35-1C57-AC4F-9009-98E82D160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129" y="5352784"/>
            <a:ext cx="1906209" cy="10445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7B9F69-B309-884D-9A4E-D6AD0142F244}"/>
              </a:ext>
            </a:extLst>
          </p:cNvPr>
          <p:cNvGrpSpPr/>
          <p:nvPr userDrawn="1"/>
        </p:nvGrpSpPr>
        <p:grpSpPr>
          <a:xfrm>
            <a:off x="679629" y="3327400"/>
            <a:ext cx="3513560" cy="1633692"/>
            <a:chOff x="708212" y="1084109"/>
            <a:chExt cx="3782370" cy="17586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A30DBF-0C8A-2D44-8A37-0A09AA9FD3AE}"/>
                </a:ext>
              </a:extLst>
            </p:cNvPr>
            <p:cNvSpPr txBox="1"/>
            <p:nvPr userDrawn="1"/>
          </p:nvSpPr>
          <p:spPr>
            <a:xfrm>
              <a:off x="708212" y="1084109"/>
              <a:ext cx="288765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b="1" i="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www.gadoe.org</a:t>
              </a:r>
              <a:endParaRPr lang="en-US" sz="2500" b="1" i="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AD746F-1530-3646-B73F-8DBEAC23F7E9}"/>
                </a:ext>
              </a:extLst>
            </p:cNvPr>
            <p:cNvSpPr txBox="1"/>
            <p:nvPr userDrawn="1"/>
          </p:nvSpPr>
          <p:spPr>
            <a:xfrm>
              <a:off x="2294734" y="1727466"/>
              <a:ext cx="2195848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7F6BA5-55B7-1745-B77D-059B90621DA6}"/>
                </a:ext>
              </a:extLst>
            </p:cNvPr>
            <p:cNvSpPr txBox="1"/>
            <p:nvPr userDrawn="1"/>
          </p:nvSpPr>
          <p:spPr>
            <a:xfrm>
              <a:off x="956939" y="2354493"/>
              <a:ext cx="3533643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youtube.com</a:t>
              </a:r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3ACDC7-5966-444E-9D1D-9FFD72227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71105" y="1649807"/>
              <a:ext cx="1648437" cy="5761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FBD2396-6528-9F48-94FE-163304744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8813" y="2287976"/>
              <a:ext cx="538810" cy="55481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35847DE-6313-664A-86A5-1E114CC90FF8}"/>
              </a:ext>
            </a:extLst>
          </p:cNvPr>
          <p:cNvSpPr txBox="1"/>
          <p:nvPr userDrawn="1"/>
        </p:nvSpPr>
        <p:spPr>
          <a:xfrm>
            <a:off x="633447" y="800985"/>
            <a:ext cx="62338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Preparing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DB8CF"/>
                </a:solidFill>
                <a:latin typeface="Arial Black" panose="020B0A04020102020204" pitchFamily="34" charset="0"/>
              </a:rPr>
              <a:t>for life</a:t>
            </a:r>
            <a:r>
              <a:rPr lang="en-US" sz="4400" dirty="0">
                <a:solidFill>
                  <a:srgbClr val="3DB8CF"/>
                </a:solidFill>
                <a:latin typeface="Arial Black" panose="020B0A04020102020204" pitchFamily="34" charset="0"/>
              </a:rPr>
              <a:t>.</a:t>
            </a:r>
            <a:endParaRPr lang="en-US" sz="7200" dirty="0">
              <a:solidFill>
                <a:srgbClr val="3DB8CF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C1CAB2-25CA-0B41-9D45-E0DE935F9D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88" r="637" b="2344"/>
          <a:stretch/>
        </p:blipFill>
        <p:spPr>
          <a:xfrm>
            <a:off x="5458771" y="342900"/>
            <a:ext cx="3546891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2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8B92D29-0F11-4748-A4C9-E342B9745C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1217" y="6023260"/>
            <a:ext cx="1114124" cy="610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825625"/>
            <a:ext cx="7886700" cy="419763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990FAA-95D0-BE45-A3B2-F6460B6308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978C74F-486B-0649-93C4-CAF799583E3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8998B70-64A0-5E47-BA49-654F40DE1B65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5F8581-88AA-D645-8205-5AFB08877723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E8926B3-5527-A244-8BA7-82E981BCAF0A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5AED92-698B-1545-9829-07F16197F5FA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6F9DF7F-73DC-9F45-87C0-008434323A44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C0B68F-1689-214B-AE14-B1073B4BD33F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3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1B681EA-F2F5-EC42-A472-2D4F4B1AD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467" y="1122363"/>
            <a:ext cx="791387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1120813-8E8A-2846-88BB-0D7E94451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1467" y="3602037"/>
            <a:ext cx="7913874" cy="182607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BB346-413A-8B4B-97B5-CD16A6E0D223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8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24F57B-988E-DF48-95CC-12162DB82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868"/>
          <a:stretch/>
        </p:blipFill>
        <p:spPr>
          <a:xfrm>
            <a:off x="-682" y="159339"/>
            <a:ext cx="2633046" cy="61467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534" y="726832"/>
            <a:ext cx="6543778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8534" y="2841946"/>
            <a:ext cx="6543778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8554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0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1143413-3208-B848-8E62-DD6AED7FE731}"/>
              </a:ext>
            </a:extLst>
          </p:cNvPr>
          <p:cNvSpPr txBox="1"/>
          <p:nvPr userDrawn="1"/>
        </p:nvSpPr>
        <p:spPr>
          <a:xfrm>
            <a:off x="62460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02C01A-82DC-194C-ABA2-52F47B7E829F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6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96EF8B3-6F3D-9646-BE7C-BAE01D591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31"/>
          <a:stretch/>
        </p:blipFill>
        <p:spPr>
          <a:xfrm>
            <a:off x="0" y="1251061"/>
            <a:ext cx="2880897" cy="529261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534" y="726832"/>
            <a:ext cx="6543778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8534" y="2841946"/>
            <a:ext cx="6543778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8554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0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1143413-3208-B848-8E62-DD6AED7FE731}"/>
              </a:ext>
            </a:extLst>
          </p:cNvPr>
          <p:cNvSpPr txBox="1"/>
          <p:nvPr userDrawn="1"/>
        </p:nvSpPr>
        <p:spPr>
          <a:xfrm>
            <a:off x="62460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CD5767-C7ED-904D-9A7C-E3647CF0BC70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8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5977ABD-0DF5-F147-AD3B-BCC6D27BB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629"/>
          <a:stretch/>
        </p:blipFill>
        <p:spPr>
          <a:xfrm>
            <a:off x="6787364" y="1399531"/>
            <a:ext cx="2356636" cy="505599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6" y="726832"/>
            <a:ext cx="6543778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316" y="2841946"/>
            <a:ext cx="6543778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606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1828114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349129-BD40-B545-8AF5-31B3765D9801}"/>
              </a:ext>
            </a:extLst>
          </p:cNvPr>
          <p:cNvSpPr txBox="1"/>
          <p:nvPr userDrawn="1"/>
        </p:nvSpPr>
        <p:spPr>
          <a:xfrm>
            <a:off x="1732284" y="6354188"/>
            <a:ext cx="8555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B40844-53CE-184C-92E1-6D245A9F7C37}"/>
              </a:ext>
            </a:extLst>
          </p:cNvPr>
          <p:cNvSpPr txBox="1"/>
          <p:nvPr userDrawn="1"/>
        </p:nvSpPr>
        <p:spPr>
          <a:xfrm>
            <a:off x="8475878" y="6335499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0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970F26-56FE-6A4E-9A8A-0363CCFBC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961"/>
          <a:stretch/>
        </p:blipFill>
        <p:spPr>
          <a:xfrm>
            <a:off x="5956300" y="1236379"/>
            <a:ext cx="3187701" cy="50925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6" y="726832"/>
            <a:ext cx="6119984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316" y="2841946"/>
            <a:ext cx="6119984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606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1828114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349129-BD40-B545-8AF5-31B3765D9801}"/>
              </a:ext>
            </a:extLst>
          </p:cNvPr>
          <p:cNvSpPr txBox="1"/>
          <p:nvPr userDrawn="1"/>
        </p:nvSpPr>
        <p:spPr>
          <a:xfrm>
            <a:off x="1732284" y="6354188"/>
            <a:ext cx="8555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E7D86C-F160-6E4B-A848-3ADF852D12C9}"/>
              </a:ext>
            </a:extLst>
          </p:cNvPr>
          <p:cNvSpPr txBox="1"/>
          <p:nvPr userDrawn="1"/>
        </p:nvSpPr>
        <p:spPr>
          <a:xfrm>
            <a:off x="8475878" y="6335499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12C5B11-206E-A94B-9F51-FB5C3DAE1C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34" b="13764"/>
          <a:stretch/>
        </p:blipFill>
        <p:spPr>
          <a:xfrm>
            <a:off x="213993" y="2537127"/>
            <a:ext cx="4472307" cy="37764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11" y="0"/>
            <a:ext cx="6543778" cy="17780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0111" y="1884545"/>
            <a:ext cx="6543778" cy="130061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8554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0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AEF3D64-B4A9-F448-94C2-B2BAD28044CD}"/>
              </a:ext>
            </a:extLst>
          </p:cNvPr>
          <p:cNvSpPr txBox="1"/>
          <p:nvPr userDrawn="1"/>
        </p:nvSpPr>
        <p:spPr>
          <a:xfrm>
            <a:off x="664472" y="6351739"/>
            <a:ext cx="6243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Offering a holistic education to </a:t>
            </a:r>
            <a:r>
              <a:rPr lang="en-US" sz="1400" dirty="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in our state.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C810C3-C9FF-0D40-A303-BCEFE197F8AE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6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1B681EA-F2F5-EC42-A472-2D4F4B1AD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467" y="1122363"/>
            <a:ext cx="7913874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1120813-8E8A-2846-88BB-0D7E94451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1467" y="3602037"/>
            <a:ext cx="7913874" cy="182607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335C2F-4DC0-BD47-85DE-833972DEE160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3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5A6D3C-BA49-7C43-904D-DF8DA9A6AE0E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8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3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44883E"/>
          </a:solidFill>
          <a:latin typeface="Arial" panose="020B0604020202020204" pitchFamily="34" charset="0"/>
          <a:ea typeface="Helvetica Neue Medium" panose="02000503000000020004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iles.eric.ed.gov/fulltext/EJ1123811.pdf" TargetMode="External"/><Relationship Id="rId3" Type="http://schemas.openxmlformats.org/officeDocument/2006/relationships/hyperlink" Target="https://annenberg.brown.edu/sites/default/files/EdResearch_for_Recovery_Brief_1.pdf" TargetMode="External"/><Relationship Id="rId7" Type="http://schemas.openxmlformats.org/officeDocument/2006/relationships/hyperlink" Target="https://annenberg.brown.edu/sites/default/files/EdResearch_for_Recovery_Design_Principles_1.pdf" TargetMode="External"/><Relationship Id="rId2" Type="http://schemas.openxmlformats.org/officeDocument/2006/relationships/hyperlink" Target="https://tntp.org/assets/covid-19-toolkit-resources/TNTP-Learning-Acceleration-Guide-Updated-Nov-202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nenberg.brown.edu/sites/default/files/EdResearch_for_Recovery_Brief_13.pdf" TargetMode="External"/><Relationship Id="rId5" Type="http://schemas.openxmlformats.org/officeDocument/2006/relationships/hyperlink" Target="https://www.hanoverresearch.com/media/Review-of-Expanded-Learning-Opportunities.pdf" TargetMode="External"/><Relationship Id="rId4" Type="http://schemas.openxmlformats.org/officeDocument/2006/relationships/hyperlink" Target="https://annenberg.brown.edu/sites/default/files/EdResearch_for_Recovery_Brief_6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A1AD2B-BF81-43F5-8907-D4AFF453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Evidence-based Strategies and Practices for </a:t>
            </a:r>
            <a:br>
              <a:rPr lang="en-US" dirty="0"/>
            </a:br>
            <a:r>
              <a:rPr lang="en-US" dirty="0"/>
              <a:t>Improving Learning Opportunities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5AAFE9-C9A9-4D7B-A5D0-7DD91BC309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April 14, 2021</a:t>
            </a:r>
          </a:p>
          <a:p>
            <a:endParaRPr lang="en-US" dirty="0"/>
          </a:p>
          <a:p>
            <a:r>
              <a:rPr lang="en-US" dirty="0"/>
              <a:t>Caitlin </a:t>
            </a:r>
            <a:r>
              <a:rPr lang="en-US" dirty="0" err="1"/>
              <a:t>McMunn</a:t>
            </a:r>
            <a:r>
              <a:rPr lang="en-US" dirty="0"/>
              <a:t> Dooley, Ph.D.</a:t>
            </a:r>
          </a:p>
        </p:txBody>
      </p:sp>
    </p:spTree>
    <p:extLst>
      <p:ext uri="{BB962C8B-B14F-4D97-AF65-F5344CB8AC3E}">
        <p14:creationId xmlns:p14="http://schemas.microsoft.com/office/powerpoint/2010/main" val="37102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16C03-145A-4543-A10B-1260000DF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409575"/>
            <a:ext cx="3524249" cy="561368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Why a comprehensive approach?</a:t>
            </a:r>
          </a:p>
          <a:p>
            <a:r>
              <a:rPr lang="en-US" sz="2200" dirty="0"/>
              <a:t>Effectiveness will hinge on collaborative approaches</a:t>
            </a:r>
          </a:p>
          <a:p>
            <a:r>
              <a:rPr lang="en-US" sz="2200" dirty="0"/>
              <a:t>Budgets will include several funding streams for strategic priorities </a:t>
            </a:r>
          </a:p>
          <a:p>
            <a:r>
              <a:rPr lang="en-US" sz="2200" dirty="0"/>
              <a:t>Monitoring will be essential to success!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65505-DBC1-4F50-8753-F263BABC6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15" y="476250"/>
            <a:ext cx="4294459" cy="5547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3661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382C426-4F8A-7D47-AF91-E779AE4C4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720726"/>
            <a:ext cx="3962400" cy="5130800"/>
          </a:xfrm>
          <a:prstGeom prst="rect">
            <a:avLst/>
          </a:prstGeom>
          <a:effectLst>
            <a:glow rad="901700">
              <a:schemeClr val="accent1">
                <a:satMod val="175000"/>
                <a:alpha val="40000"/>
              </a:schemeClr>
            </a:glow>
          </a:effectLst>
          <a:scene3d>
            <a:camera prst="perspectiveContrastingLeftFacing"/>
            <a:lightRig rig="flood" dir="t"/>
          </a:scene3d>
        </p:spPr>
      </p:pic>
    </p:spTree>
    <p:extLst>
      <p:ext uri="{BB962C8B-B14F-4D97-AF65-F5344CB8AC3E}">
        <p14:creationId xmlns:p14="http://schemas.microsoft.com/office/powerpoint/2010/main" val="1287021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4193F6-D114-4E49-89E9-879A69EAFE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3800" dirty="0"/>
              <a:t>Q &amp; 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08C908B-5260-4160-B49F-92DCD6A1FF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9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76820-C7E2-DA42-B089-C69FB2AC2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996" y="2084145"/>
            <a:ext cx="6543778" cy="1987336"/>
          </a:xfrm>
        </p:spPr>
        <p:txBody>
          <a:bodyPr>
            <a:normAutofit/>
          </a:bodyPr>
          <a:lstStyle/>
          <a:p>
            <a:r>
              <a:rPr lang="en-US" sz="4800" dirty="0"/>
              <a:t>Compassion</a:t>
            </a:r>
            <a:br>
              <a:rPr lang="en-US" sz="4800" dirty="0"/>
            </a:br>
            <a:r>
              <a:rPr lang="en-US" sz="4800" dirty="0"/>
              <a:t>over Compliance</a:t>
            </a:r>
          </a:p>
        </p:txBody>
      </p:sp>
    </p:spTree>
    <p:extLst>
      <p:ext uri="{BB962C8B-B14F-4D97-AF65-F5344CB8AC3E}">
        <p14:creationId xmlns:p14="http://schemas.microsoft.com/office/powerpoint/2010/main" val="224935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ED79AE-1734-DA4D-8356-AE04642D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1" y="1200379"/>
            <a:ext cx="6543778" cy="2857042"/>
          </a:xfrm>
        </p:spPr>
        <p:txBody>
          <a:bodyPr>
            <a:normAutofit/>
          </a:bodyPr>
          <a:lstStyle/>
          <a:p>
            <a:r>
              <a:rPr lang="en-US" sz="4800" dirty="0"/>
              <a:t>Learning </a:t>
            </a:r>
            <a:br>
              <a:rPr lang="en-US" sz="4800" dirty="0"/>
            </a:br>
            <a:r>
              <a:rPr lang="en-US" sz="4800" dirty="0">
                <a:solidFill>
                  <a:srgbClr val="0070C0"/>
                </a:solidFill>
              </a:rPr>
              <a:t>Opportunity </a:t>
            </a:r>
            <a:br>
              <a:rPr lang="en-US" sz="4800" dirty="0">
                <a:solidFill>
                  <a:srgbClr val="0070C0"/>
                </a:solidFill>
              </a:rPr>
            </a:br>
            <a:r>
              <a:rPr lang="en-US" sz="4800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8151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17846F-2117-41C0-9A46-12FBAD49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3" y="2055569"/>
            <a:ext cx="6119984" cy="1987336"/>
          </a:xfrm>
        </p:spPr>
        <p:txBody>
          <a:bodyPr>
            <a:normAutofit/>
          </a:bodyPr>
          <a:lstStyle/>
          <a:p>
            <a:r>
              <a:rPr lang="en-US" sz="4800" i="1" dirty="0"/>
              <a:t>Accelerate! </a:t>
            </a:r>
            <a:br>
              <a:rPr lang="en-US" sz="4800" dirty="0"/>
            </a:br>
            <a:r>
              <a:rPr lang="en-US" sz="4800" dirty="0"/>
              <a:t>Don’t “remediate”</a:t>
            </a:r>
          </a:p>
        </p:txBody>
      </p:sp>
    </p:spTree>
    <p:extLst>
      <p:ext uri="{BB962C8B-B14F-4D97-AF65-F5344CB8AC3E}">
        <p14:creationId xmlns:p14="http://schemas.microsoft.com/office/powerpoint/2010/main" val="311873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FE04FA-DDBE-7E47-AC57-21838876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u="sng" dirty="0"/>
              <a:t>NOT</a:t>
            </a:r>
            <a:r>
              <a:rPr lang="en-US" dirty="0"/>
              <a:t> TO DO!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F955519-C3CF-A74C-8B8E-0938123F83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1180"/>
            <a:ext cx="5943600" cy="36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89CB-D23B-8C45-A2FB-D8B81E9C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365126"/>
            <a:ext cx="8274050" cy="1325563"/>
          </a:xfrm>
        </p:spPr>
        <p:txBody>
          <a:bodyPr/>
          <a:lstStyle/>
          <a:p>
            <a:r>
              <a:rPr lang="en-US" dirty="0"/>
              <a:t>What To Do: Formative Assessment and Instructional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F033D-4C64-474D-8A08-1CCD36D55D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CBB1C-19BB-F047-B2C6-729BD3793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9950" y="1825625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Establish a formative assessment structure for identified content areas.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>
                <a:solidFill>
                  <a:srgbClr val="0070C0"/>
                </a:solidFill>
              </a:rPr>
              <a:t>BASED ON STUDENT NEEDS</a:t>
            </a:r>
            <a:r>
              <a:rPr lang="en-US" dirty="0"/>
              <a:t>, reduce the learning targets to what is needed for grade-level progression.</a:t>
            </a:r>
          </a:p>
          <a:p>
            <a:endParaRPr lang="en-US" dirty="0"/>
          </a:p>
          <a:p>
            <a:r>
              <a:rPr lang="en-US" dirty="0"/>
              <a:t>Maintain grade-level performance expectations.</a:t>
            </a:r>
          </a:p>
          <a:p>
            <a:endParaRPr lang="en-US" dirty="0"/>
          </a:p>
          <a:p>
            <a:r>
              <a:rPr lang="en-US" dirty="0"/>
              <a:t>Continue to ensure access to the arts, PE/sports, and other high-interest, engaging opportunities.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 NOT retain without </a:t>
            </a:r>
            <a:r>
              <a:rPr lang="en-US" b="1" u="sng" dirty="0">
                <a:solidFill>
                  <a:srgbClr val="0070C0"/>
                </a:solidFill>
              </a:rPr>
              <a:t>significant</a:t>
            </a:r>
            <a:r>
              <a:rPr lang="en-US" dirty="0"/>
              <a:t> purpose.</a:t>
            </a:r>
          </a:p>
        </p:txBody>
      </p:sp>
    </p:spTree>
    <p:extLst>
      <p:ext uri="{BB962C8B-B14F-4D97-AF65-F5344CB8AC3E}">
        <p14:creationId xmlns:p14="http://schemas.microsoft.com/office/powerpoint/2010/main" val="17364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FD4B54-7A06-FC43-A872-F74034D3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6" y="726832"/>
            <a:ext cx="6543778" cy="644768"/>
          </a:xfrm>
        </p:spPr>
        <p:txBody>
          <a:bodyPr/>
          <a:lstStyle/>
          <a:p>
            <a:r>
              <a:rPr lang="en-US" dirty="0"/>
              <a:t>Guiding 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5796F-9312-104C-9940-57B3823D8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4316" y="1371599"/>
            <a:ext cx="6543778" cy="4200525"/>
          </a:xfrm>
        </p:spPr>
        <p:txBody>
          <a:bodyPr>
            <a:normAutofit fontScale="70000" lnSpcReduction="20000"/>
          </a:bodyPr>
          <a:lstStyle/>
          <a:p>
            <a:r>
              <a:rPr lang="en-US" b="0" dirty="0"/>
              <a:t>What data need to be collected and synthesized to determine student needs caused by learning opportunity loss? </a:t>
            </a:r>
          </a:p>
          <a:p>
            <a:endParaRPr lang="en-US" b="0" dirty="0"/>
          </a:p>
          <a:p>
            <a:r>
              <a:rPr lang="en-US" b="0" dirty="0"/>
              <a:t>Analyze data to identify strengths and challenges and determine outcomes. </a:t>
            </a:r>
          </a:p>
          <a:p>
            <a:endParaRPr lang="en-US" b="0" dirty="0"/>
          </a:p>
          <a:p>
            <a:r>
              <a:rPr lang="en-US" b="0" dirty="0"/>
              <a:t>What are you currently using (interventions, strategies, resources, community partnerships) to address learning opportunity loss? </a:t>
            </a:r>
          </a:p>
          <a:p>
            <a:r>
              <a:rPr lang="en-US" b="0" dirty="0"/>
              <a:t>What data have you collected to know if current efforts have been successful? </a:t>
            </a:r>
          </a:p>
          <a:p>
            <a:endParaRPr lang="en-US" b="0" dirty="0"/>
          </a:p>
          <a:p>
            <a:r>
              <a:rPr lang="en-US" b="0" dirty="0"/>
              <a:t>What data will you collect and analyze to identify ongoing needs?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0B101-F1A0-834F-A8DD-0E61A026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Highly Effective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6F855-2E63-6F43-BF07-54FDF863D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328737"/>
            <a:ext cx="7886700" cy="466594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12300" b="1" dirty="0"/>
              <a:t>Accelerated Learning </a:t>
            </a:r>
          </a:p>
          <a:p>
            <a:pPr fontAlgn="base"/>
            <a:r>
              <a:rPr lang="en-US" sz="7200" u="sng" dirty="0">
                <a:hlinkClick r:id="rId2"/>
              </a:rPr>
              <a:t>TNTP-Learning-Acceleration-Guide-Updated-Nov-2020.pdf</a:t>
            </a:r>
            <a:endParaRPr lang="en-US" sz="7200" u="sng" dirty="0"/>
          </a:p>
          <a:p>
            <a:pPr fontAlgn="base"/>
            <a:r>
              <a:rPr lang="en-US" sz="7200" u="sng" dirty="0">
                <a:hlinkClick r:id="rId3"/>
              </a:rPr>
              <a:t>EdResearch for Recovery_School Practices to Address Student Learning Loss (brown.edu)</a:t>
            </a:r>
            <a:r>
              <a:rPr lang="en-US" sz="7200" dirty="0"/>
              <a:t> </a:t>
            </a:r>
          </a:p>
          <a:p>
            <a:pPr fontAlgn="base"/>
            <a:r>
              <a:rPr lang="en-US" sz="7200" u="sng" dirty="0">
                <a:hlinkClick r:id="rId4"/>
              </a:rPr>
              <a:t>Broad-Based Academic Supports for All Students (brown.edu)</a:t>
            </a:r>
            <a:r>
              <a:rPr lang="en-US" sz="7200" dirty="0"/>
              <a:t> </a:t>
            </a:r>
          </a:p>
          <a:p>
            <a:pPr fontAlgn="base"/>
            <a:r>
              <a:rPr lang="en-US" sz="7200" u="sng" dirty="0">
                <a:hlinkClick r:id="rId5"/>
              </a:rPr>
              <a:t>Review-of-Expanded-Learning-Opportunities.pdf (hanoverresearch.com)</a:t>
            </a:r>
            <a:r>
              <a:rPr lang="en-US" sz="7200" dirty="0"/>
              <a:t> </a:t>
            </a:r>
          </a:p>
          <a:p>
            <a:pPr fontAlgn="base"/>
            <a:r>
              <a:rPr lang="en-US" sz="7200" u="sng" dirty="0">
                <a:hlinkClick r:id="rId6"/>
              </a:rPr>
              <a:t>EdResearch for Recovery_Bringing Evidence-Based Decision-Making to School Safety (brown.edu)</a:t>
            </a:r>
            <a:r>
              <a:rPr lang="en-US" sz="7200" dirty="0"/>
              <a:t>  </a:t>
            </a:r>
          </a:p>
          <a:p>
            <a:pPr marL="0" indent="0" fontAlgn="base">
              <a:buNone/>
            </a:pPr>
            <a:endParaRPr lang="en-US" sz="7200" dirty="0"/>
          </a:p>
          <a:p>
            <a:pPr marL="0" indent="0" fontAlgn="base">
              <a:buNone/>
            </a:pPr>
            <a:r>
              <a:rPr lang="en-US" sz="9600" b="1" dirty="0"/>
              <a:t>High Frequency Tutoring</a:t>
            </a:r>
            <a:r>
              <a:rPr lang="en-US" sz="9600" dirty="0"/>
              <a:t> </a:t>
            </a:r>
          </a:p>
          <a:p>
            <a:pPr fontAlgn="base"/>
            <a:r>
              <a:rPr lang="en-US" sz="7200" u="sng" dirty="0">
                <a:hlinkClick r:id="rId7"/>
              </a:rPr>
              <a:t>Accelerating Student Learning with High-Dosage Tutoring (brown.edu)</a:t>
            </a:r>
            <a:r>
              <a:rPr lang="en-US" sz="7200" dirty="0"/>
              <a:t> </a:t>
            </a:r>
          </a:p>
          <a:p>
            <a:pPr fontAlgn="base"/>
            <a:r>
              <a:rPr lang="en-US" sz="7200" u="sng" dirty="0">
                <a:hlinkClick r:id="rId8"/>
              </a:rPr>
              <a:t>Community Engagement in K-12 Tutoring Programs: A Research-Based Guide for Best Practices</a:t>
            </a:r>
            <a:r>
              <a:rPr lang="en-US" sz="7200" dirty="0"/>
              <a:t> </a:t>
            </a:r>
          </a:p>
          <a:p>
            <a:pPr marL="0" indent="0" fontAlgn="base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5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6DC2A-67D6-4201-B988-6915A9EB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Georgia’s Systems for Continuous Improvement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BD07264-848B-4CA8-ADD2-082E85B67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590675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576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6FD80E8A23349905925784B78EAE7" ma:contentTypeVersion="6" ma:contentTypeDescription="Create a new document." ma:contentTypeScope="" ma:versionID="34ac45a21a8fb6a1be356f365e70c94c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6c247bae-e40d-40c7-91b3-26f1e466c40a" xmlns:ns4="f9e61c99-8b37-4962-a864-d7fde1b0d03b" targetNamespace="http://schemas.microsoft.com/office/2006/metadata/properties" ma:root="true" ma:fieldsID="6eb8911eb6eb54a97600fe54c2441029" ns1:_="" ns2:_="" ns3:_="" ns4:_="">
    <xsd:import namespace="http://schemas.microsoft.com/sharepoint/v3"/>
    <xsd:import namespace="1d496aed-39d0-4758-b3cf-4e4773287716"/>
    <xsd:import namespace="6c247bae-e40d-40c7-91b3-26f1e466c40a"/>
    <xsd:import namespace="f9e61c99-8b37-4962-a864-d7fde1b0d03b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  <xsd:element ref="ns3:Document_x0020_Type" minOccurs="0"/>
                <xsd:element ref="ns3:Year" minOccurs="0"/>
                <xsd:element ref="ns3:Program_x0020_Type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47bae-e40d-40c7-91b3-26f1e466c40a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c0c5bce6-76c0-431d-84b3-50ca3e3d0c94}" ma:internalName="Page0" ma:web="b1898e29-fee5-4c33-85ce-dc384e63ddeb">
      <xsd:simpleType>
        <xsd:restriction base="dms:Lookup"/>
      </xsd:simpleType>
    </xsd:element>
    <xsd:element name="Page_x0020_SubHeader" ma:index="13" nillable="true" ma:displayName="Page SubHeader" ma:internalName="Page_x0020_SubHeader0">
      <xsd:simpleType>
        <xsd:restriction base="dms:Text"/>
      </xsd:simpleType>
    </xsd:element>
    <xsd:element name="Document_x0020_Type" ma:index="14" nillable="true" ma:displayName="Document Type" ma:default="Accountability" ma:format="Dropdown" ma:internalName="Document_x0020_Type">
      <xsd:simpleType>
        <xsd:restriction base="dms:Choice">
          <xsd:enumeration value="Accountability"/>
          <xsd:enumeration value="Assessments"/>
          <xsd:enumeration value="Counseling"/>
          <xsd:enumeration value="Curriculum"/>
          <xsd:enumeration value="Dual Enrollment"/>
          <xsd:enumeration value="Local Plan"/>
          <xsd:enumeration value="Program of Study"/>
        </xsd:restriction>
      </xsd:simpleType>
    </xsd:element>
    <xsd:element name="Year" ma:index="15" nillable="true" ma:displayName="Year" ma:default="2012" ma:format="Dropdown" ma:internalName="Year">
      <xsd:simpleType>
        <xsd:restriction base="dms:Choice"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  <xsd:element name="Program_x0020_Type" ma:index="16" nillable="true" ma:displayName="Program Type" ma:default="Program Concentration" ma:internalName="Program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rogram Concentration"/>
                    <xsd:enumeration value="Career Clusters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61c99-8b37-4962-a864-d7fde1b0d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6c247bae-e40d-40c7-91b3-26f1e466c40a">2012</Year>
    <Program_x0020_Type xmlns="6c247bae-e40d-40c7-91b3-26f1e466c40a">
      <Value>Program Concentration</Value>
    </Program_x0020_Type>
    <TaxCatchAll xmlns="1d496aed-39d0-4758-b3cf-4e4773287716"/>
    <Document_x0020_Type xmlns="6c247bae-e40d-40c7-91b3-26f1e466c40a">Accountability</Document_x0020_Type>
    <PublishingExpirationDate xmlns="http://schemas.microsoft.com/sharepoint/v3" xsi:nil="true"/>
    <PublishingStartDate xmlns="http://schemas.microsoft.com/sharepoint/v3" xsi:nil="true"/>
    <Page_x0020_SubHeader xmlns="6c247bae-e40d-40c7-91b3-26f1e466c40a" xsi:nil="true"/>
    <Page xmlns="6c247bae-e40d-40c7-91b3-26f1e466c40a" xsi:nil="true"/>
  </documentManagement>
</p:properties>
</file>

<file path=customXml/itemProps1.xml><?xml version="1.0" encoding="utf-8"?>
<ds:datastoreItem xmlns:ds="http://schemas.openxmlformats.org/officeDocument/2006/customXml" ds:itemID="{BEF98AE1-3FF0-4DE3-A379-ADB534FC91AF}"/>
</file>

<file path=customXml/itemProps2.xml><?xml version="1.0" encoding="utf-8"?>
<ds:datastoreItem xmlns:ds="http://schemas.openxmlformats.org/officeDocument/2006/customXml" ds:itemID="{A0452ACC-DE88-46CD-970B-53920CD2D147}"/>
</file>

<file path=customXml/itemProps3.xml><?xml version="1.0" encoding="utf-8"?>
<ds:datastoreItem xmlns:ds="http://schemas.openxmlformats.org/officeDocument/2006/customXml" ds:itemID="{71255FFB-99D1-40E8-8077-1D516A3953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307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1_Office Theme</vt:lpstr>
      <vt:lpstr>Evidence-based Strategies and Practices for  Improving Learning Opportunities</vt:lpstr>
      <vt:lpstr>Compassion over Compliance</vt:lpstr>
      <vt:lpstr>Learning  Opportunity  Loss</vt:lpstr>
      <vt:lpstr>Accelerate!  Don’t “remediate”</vt:lpstr>
      <vt:lpstr>What NOT TO DO!</vt:lpstr>
      <vt:lpstr>What To Do: Formative Assessment and Instructional Practices</vt:lpstr>
      <vt:lpstr>Guiding Questions</vt:lpstr>
      <vt:lpstr>Highly Effective Strategies</vt:lpstr>
      <vt:lpstr>Georgia’s Systems for Continuous Improvement</vt:lpstr>
      <vt:lpstr>PowerPoint Presentation</vt:lpstr>
      <vt:lpstr>PowerPoint Presentation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Jason Clay</dc:creator>
  <cp:lastModifiedBy>Meghan Welch</cp:lastModifiedBy>
  <cp:revision>24</cp:revision>
  <dcterms:created xsi:type="dcterms:W3CDTF">2019-04-12T17:52:43Z</dcterms:created>
  <dcterms:modified xsi:type="dcterms:W3CDTF">2021-04-20T20:31:04Z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0x01010010C6FD80E8A23349905925784B78EAE7</vt:lpwstr>
  </property>
</Properties>
</file>