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84" r:id="rId5"/>
    <p:sldId id="257" r:id="rId6"/>
    <p:sldId id="258" r:id="rId7"/>
    <p:sldId id="259" r:id="rId8"/>
    <p:sldId id="276" r:id="rId9"/>
    <p:sldId id="278" r:id="rId10"/>
    <p:sldId id="272" r:id="rId11"/>
    <p:sldId id="271" r:id="rId12"/>
    <p:sldId id="285" r:id="rId13"/>
    <p:sldId id="286" r:id="rId14"/>
    <p:sldId id="287" r:id="rId15"/>
    <p:sldId id="288" r:id="rId16"/>
    <p:sldId id="289" r:id="rId17"/>
    <p:sldId id="291" r:id="rId18"/>
    <p:sldId id="293" r:id="rId19"/>
    <p:sldId id="292" r:id="rId20"/>
    <p:sldId id="294" r:id="rId21"/>
    <p:sldId id="297" r:id="rId22"/>
    <p:sldId id="269" r:id="rId23"/>
    <p:sldId id="273" r:id="rId24"/>
    <p:sldId id="267" r:id="rId25"/>
    <p:sldId id="268" r:id="rId26"/>
    <p:sldId id="281" r:id="rId27"/>
    <p:sldId id="283"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6" d="100"/>
          <a:sy n="56" d="100"/>
        </p:scale>
        <p:origin x="1262"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8AB1433-BF8B-45C5-81D6-089F21EECCF9}" type="datetimeFigureOut">
              <a:rPr lang="en-US" smtClean="0"/>
              <a:t>2/7/2017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p>
        </p:txBody>
      </p:sp>
      <p:sp>
        <p:nvSpPr>
          <p:cNvPr id="80900" name="Slide Number Placeholder 3"/>
          <p:cNvSpPr>
            <a:spLocks noGrp="1"/>
          </p:cNvSpPr>
          <p:nvPr>
            <p:ph type="sldNum" sz="quarter" idx="5"/>
          </p:nvPr>
        </p:nvSpPr>
        <p:spPr>
          <a:noFill/>
        </p:spPr>
        <p:txBody>
          <a:bodyPr/>
          <a:lstStyle/>
          <a:p>
            <a:fld id="{A89C90B4-57FF-40A8-A4A7-6596BAEF66B7}" type="slidenum">
              <a:rPr lang="en-US" smtClean="0"/>
              <a:pPr/>
              <a:t>22</a:t>
            </a:fld>
            <a:endParaRPr lang="en-US"/>
          </a:p>
        </p:txBody>
      </p:sp>
    </p:spTree>
    <p:extLst>
      <p:ext uri="{BB962C8B-B14F-4D97-AF65-F5344CB8AC3E}">
        <p14:creationId xmlns:p14="http://schemas.microsoft.com/office/powerpoint/2010/main" val="2190356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2/7/2017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2/7/2017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2/7/2017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5600"/>
              <a:t>Title Text</a:t>
            </a:r>
          </a:p>
        </p:txBody>
      </p:sp>
      <p:sp>
        <p:nvSpPr>
          <p:cNvPr id="22" name="Shape 22"/>
          <p:cNvSpPr>
            <a:spLocks noGrp="1"/>
          </p:cNvSpPr>
          <p:nvPr>
            <p:ph type="body"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extLst>
      <p:ext uri="{BB962C8B-B14F-4D97-AF65-F5344CB8AC3E}">
        <p14:creationId xmlns:p14="http://schemas.microsoft.com/office/powerpoint/2010/main" val="12454896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2/7/2017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2/7/2017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2/7/2017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2/7/2017</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2/7/2017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2/7/2017</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3"/>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2/7/2017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2/7/2017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D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1" name="Picture 10"/>
          <p:cNvPicPr>
            <a:picLocks noChangeAspect="1"/>
          </p:cNvPicPr>
          <p:nvPr/>
        </p:nvPicPr>
        <p:blipFill>
          <a:blip r:embed="rId14"/>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2/7/2017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wallace@doe.k12.ga.us"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mclausnix@doe.k12.ga.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pwallace@doe.k12.ga.us"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hyperlink" Target="https://www.gadoe.org/Curriculum-Instruction-and-Assessment/Curriculum-and-Instruction/Pages/Georgia's-Seal-of-Biliteracy.asp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adoe.org/External-Affairs-and-Policy/communications/Pages/surveys/CI-3WVZ6RW.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0"/>
            <a:ext cx="68580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Box 5"/>
          <p:cNvSpPr txBox="1"/>
          <p:nvPr/>
        </p:nvSpPr>
        <p:spPr>
          <a:xfrm>
            <a:off x="1360170" y="68215"/>
            <a:ext cx="4899116" cy="923330"/>
          </a:xfrm>
          <a:prstGeom prst="rect">
            <a:avLst/>
          </a:prstGeom>
          <a:noFill/>
        </p:spPr>
        <p:txBody>
          <a:bodyPr wrap="square" rtlCol="0">
            <a:spAutoFit/>
          </a:bodyPr>
          <a:lstStyle/>
          <a:p>
            <a:r>
              <a:rPr lang="en-US" b="1" dirty="0">
                <a:solidFill>
                  <a:schemeClr val="bg1"/>
                </a:solidFill>
              </a:rPr>
              <a:t>Richard Woods, Georgia’s School Superintendent</a:t>
            </a:r>
          </a:p>
          <a:p>
            <a:pPr algn="ctr"/>
            <a:r>
              <a:rPr lang="en-US" b="1" dirty="0">
                <a:solidFill>
                  <a:schemeClr val="bg1"/>
                </a:solidFill>
              </a:rPr>
              <a:t>“Educating Georgia’s Future”</a:t>
            </a:r>
          </a:p>
          <a:p>
            <a:pPr algn="ctr"/>
            <a:r>
              <a:rPr lang="en-US" b="1" dirty="0">
                <a:solidFill>
                  <a:schemeClr val="bg1"/>
                </a:solidFill>
              </a:rPr>
              <a:t>gadoe.org</a:t>
            </a:r>
            <a:endParaRPr lang="de-DE" b="1" dirty="0">
              <a:solidFill>
                <a:schemeClr val="bg1"/>
              </a:solidFill>
            </a:endParaRPr>
          </a:p>
        </p:txBody>
      </p:sp>
      <p:pic>
        <p:nvPicPr>
          <p:cNvPr id="1026" name="Picture 2" descr="Image result for georgia department of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9"/>
            <a:ext cx="1360170" cy="137291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2247" y="2525486"/>
            <a:ext cx="8392782" cy="35394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Mr. Patrick Wallace</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Program Specialist:  World Languages &amp; </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Global Workforce Initiatives</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3"/>
              </a:rPr>
              <a:t>pwallace@doe.k12.ga.us</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Facebook: </a:t>
            </a:r>
            <a:r>
              <a:rPr lang="en-US" b="1" spc="50" dirty="0">
                <a:ln w="11430"/>
                <a:effectLst>
                  <a:outerShdw blurRad="76200" dist="50800" dir="5400000" algn="tl" rotWithShape="0">
                    <a:srgbClr val="000000">
                      <a:alpha val="65000"/>
                    </a:srgbClr>
                  </a:outerShdw>
                </a:effectLst>
              </a:rPr>
              <a:t>Georgia Department of Education World Languages</a:t>
            </a: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Instagram: </a:t>
            </a:r>
            <a:r>
              <a:rPr lang="en-US" b="1" spc="50" dirty="0" err="1">
                <a:ln w="11430"/>
                <a:effectLst>
                  <a:outerShdw blurRad="76200" dist="50800" dir="5400000" algn="tl" rotWithShape="0">
                    <a:srgbClr val="000000">
                      <a:alpha val="65000"/>
                    </a:srgbClr>
                  </a:outerShdw>
                </a:effectLst>
              </a:rPr>
              <a:t>gadoeworldlanguages</a:t>
            </a:r>
            <a:endParaRPr lang="en-US" b="1" spc="50" dirty="0">
              <a:ln w="11430"/>
              <a:effectLst>
                <a:outerShdw blurRad="76200" dist="50800" dir="5400000" algn="tl" rotWithShape="0">
                  <a:srgbClr val="000000">
                    <a:alpha val="65000"/>
                  </a:srgbClr>
                </a:outerShdw>
              </a:effectLst>
            </a:endParaRP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Twitter</a:t>
            </a:r>
            <a:r>
              <a:rPr lang="en-US" b="1" spc="50" dirty="0">
                <a:ln w="11430"/>
                <a:effectLst>
                  <a:outerShdw blurRad="76200" dist="50800" dir="5400000" algn="tl" rotWithShape="0">
                    <a:srgbClr val="000000">
                      <a:alpha val="65000"/>
                    </a:srgbClr>
                  </a:outerShdw>
                </a:effectLst>
              </a:rPr>
              <a:t>: </a:t>
            </a:r>
            <a:r>
              <a:rPr lang="en-US" b="1" spc="50" dirty="0" err="1">
                <a:ln w="11430"/>
                <a:effectLst>
                  <a:outerShdw blurRad="76200" dist="50800" dir="5400000" algn="tl" rotWithShape="0">
                    <a:srgbClr val="000000">
                      <a:alpha val="65000"/>
                    </a:srgbClr>
                  </a:outerShdw>
                </a:effectLst>
              </a:rPr>
              <a:t>gadoeworldlang</a:t>
            </a:r>
            <a:endParaRPr lang="en-US" b="1" spc="50" dirty="0">
              <a:ln w="11430"/>
              <a:effectLst>
                <a:outerShdw blurRad="76200" dist="50800" dir="5400000" algn="tl" rotWithShape="0">
                  <a:srgbClr val="000000">
                    <a:alpha val="65000"/>
                  </a:srgbClr>
                </a:outerShdw>
              </a:effectLst>
            </a:endParaRPr>
          </a:p>
          <a:p>
            <a:pPr algn="ct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544" y="-33530"/>
            <a:ext cx="3004456" cy="1403820"/>
          </a:xfrm>
          <a:prstGeom prst="rect">
            <a:avLst/>
          </a:prstGeom>
        </p:spPr>
      </p:pic>
      <p:sp>
        <p:nvSpPr>
          <p:cNvPr id="7" name="Rectangle 6"/>
          <p:cNvSpPr/>
          <p:nvPr/>
        </p:nvSpPr>
        <p:spPr>
          <a:xfrm>
            <a:off x="693445" y="1602156"/>
            <a:ext cx="7757125"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Georgia’s Seal of </a:t>
            </a:r>
            <a:r>
              <a:rPr lang="en-US" sz="54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Biliteracy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64374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a:t>Who will check that students have met the required qualifications for the Seal of </a:t>
            </a:r>
            <a:r>
              <a:rPr lang="en-US" sz="2400" i="1" dirty="0" err="1"/>
              <a:t>Biliteracy</a:t>
            </a:r>
            <a:r>
              <a:rPr lang="en-US" sz="2400" i="1" dirty="0"/>
              <a:t>?</a:t>
            </a:r>
            <a:br>
              <a:rPr lang="en-US" sz="2400" i="1" dirty="0"/>
            </a:br>
            <a:endParaRPr lang="de-DE" sz="2400" dirty="0"/>
          </a:p>
        </p:txBody>
      </p:sp>
      <p:sp>
        <p:nvSpPr>
          <p:cNvPr id="3" name="Content Placeholder 2"/>
          <p:cNvSpPr>
            <a:spLocks noGrp="1"/>
          </p:cNvSpPr>
          <p:nvPr>
            <p:ph idx="1"/>
          </p:nvPr>
        </p:nvSpPr>
        <p:spPr/>
        <p:txBody>
          <a:bodyPr>
            <a:normAutofit/>
          </a:bodyPr>
          <a:lstStyle/>
          <a:p>
            <a:r>
              <a:rPr lang="en-US" dirty="0"/>
              <a:t>Schools and districts will develop procedures locally to determine who at the school level will be responsible for verifying the qualifications of interested students and keeping records of qualifications for each student that is awarded the Seal. </a:t>
            </a:r>
          </a:p>
          <a:p>
            <a:endParaRPr lang="en-US" dirty="0"/>
          </a:p>
          <a:p>
            <a:r>
              <a:rPr lang="en-US" dirty="0"/>
              <a:t>Records should be kept on accepted local and state retention schedule.</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1631263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i="1" dirty="0"/>
              <a:t>How will schools award the Seal of </a:t>
            </a:r>
            <a:r>
              <a:rPr lang="en-US" sz="2400" i="1" dirty="0" err="1"/>
              <a:t>Biliteracy</a:t>
            </a:r>
            <a:r>
              <a:rPr lang="en-US" sz="2400" i="1" dirty="0"/>
              <a:t> if AP and IB scores are not reported back until July?</a:t>
            </a:r>
            <a:endParaRPr lang="de-DE" sz="2400" dirty="0"/>
          </a:p>
        </p:txBody>
      </p:sp>
      <p:sp>
        <p:nvSpPr>
          <p:cNvPr id="3" name="Content Placeholder 2"/>
          <p:cNvSpPr>
            <a:spLocks noGrp="1"/>
          </p:cNvSpPr>
          <p:nvPr>
            <p:ph idx="1"/>
          </p:nvPr>
        </p:nvSpPr>
        <p:spPr/>
        <p:txBody>
          <a:bodyPr>
            <a:normAutofit/>
          </a:bodyPr>
          <a:lstStyle/>
          <a:p>
            <a:r>
              <a:rPr lang="en-US" dirty="0"/>
              <a:t>Many students may not take the AP World Language exam or IB exam until their senior year in high school and then will have the scores reported after graduation in July. The Seal of </a:t>
            </a:r>
            <a:r>
              <a:rPr lang="en-US" dirty="0" err="1"/>
              <a:t>Biliteracy</a:t>
            </a:r>
            <a:r>
              <a:rPr lang="en-US" dirty="0"/>
              <a:t> can </a:t>
            </a:r>
            <a:r>
              <a:rPr lang="en-US" u="sng" dirty="0"/>
              <a:t>be awarded retroactively </a:t>
            </a:r>
            <a:r>
              <a:rPr lang="en-US" dirty="0"/>
              <a:t>if the required scores have been met [a minimum score of 4 on the AP World Language exam and a minimum score of 5 on an IB Diploma Program Language B exam (Standard Level or Higher Level; excluding </a:t>
            </a:r>
            <a:r>
              <a:rPr lang="en-US" i="1" dirty="0"/>
              <a:t>ab initio</a:t>
            </a:r>
            <a:r>
              <a:rPr lang="en-US" dirty="0"/>
              <a:t>)].</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spTree>
    <p:extLst>
      <p:ext uri="{BB962C8B-B14F-4D97-AF65-F5344CB8AC3E}">
        <p14:creationId xmlns:p14="http://schemas.microsoft.com/office/powerpoint/2010/main" val="3430587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How will schools obtain the actual seals?</a:t>
            </a:r>
            <a:endParaRPr lang="de-DE" sz="2800" dirty="0"/>
          </a:p>
        </p:txBody>
      </p:sp>
      <p:sp>
        <p:nvSpPr>
          <p:cNvPr id="3" name="Content Placeholder 2"/>
          <p:cNvSpPr>
            <a:spLocks noGrp="1"/>
          </p:cNvSpPr>
          <p:nvPr>
            <p:ph idx="1"/>
          </p:nvPr>
        </p:nvSpPr>
        <p:spPr>
          <a:xfrm>
            <a:off x="639536" y="1531711"/>
            <a:ext cx="7886700" cy="4351338"/>
          </a:xfrm>
        </p:spPr>
        <p:txBody>
          <a:bodyPr>
            <a:normAutofit lnSpcReduction="10000"/>
          </a:bodyPr>
          <a:lstStyle/>
          <a:p>
            <a:r>
              <a:rPr lang="en-US" dirty="0"/>
              <a:t>By May 1 of each school year, senior counselors should contact the Program Specialist for World Languages at </a:t>
            </a:r>
            <a:r>
              <a:rPr lang="en-US" dirty="0" err="1"/>
              <a:t>GaDOE</a:t>
            </a:r>
            <a:r>
              <a:rPr lang="en-US" dirty="0"/>
              <a:t>, Mr. Patrick Wallace pwallace</a:t>
            </a:r>
            <a:r>
              <a:rPr lang="en-US" u="sng" dirty="0">
                <a:hlinkClick r:id="rId2"/>
              </a:rPr>
              <a:t>@doe.k12.ga.us</a:t>
            </a:r>
            <a:r>
              <a:rPr lang="en-US" dirty="0"/>
              <a:t>, and request the number of seals required at graduation. (A copy of the report sheet is available on our website) The number must match the number indicated in data reporting. </a:t>
            </a:r>
          </a:p>
          <a:p>
            <a:r>
              <a:rPr lang="en-US" dirty="0"/>
              <a:t>For students that take the AP or IB World Language exam in their senior year, please request the Seal by September 1 of the same year that the exam was taken. Seals will be mailed to the school.</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spTree>
    <p:extLst>
      <p:ext uri="{BB962C8B-B14F-4D97-AF65-F5344CB8AC3E}">
        <p14:creationId xmlns:p14="http://schemas.microsoft.com/office/powerpoint/2010/main" val="3124553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What IB exams will count for the Seal of </a:t>
            </a:r>
            <a:r>
              <a:rPr lang="en-US" sz="2800" i="1" dirty="0" err="1"/>
              <a:t>Biliteracy</a:t>
            </a:r>
            <a:r>
              <a:rPr lang="en-US" sz="2800" i="1" dirty="0"/>
              <a:t>?</a:t>
            </a:r>
            <a:endParaRPr lang="de-DE" sz="2800" dirty="0"/>
          </a:p>
        </p:txBody>
      </p:sp>
      <p:sp>
        <p:nvSpPr>
          <p:cNvPr id="3" name="Content Placeholder 2"/>
          <p:cNvSpPr>
            <a:spLocks noGrp="1"/>
          </p:cNvSpPr>
          <p:nvPr>
            <p:ph idx="1"/>
          </p:nvPr>
        </p:nvSpPr>
        <p:spPr>
          <a:xfrm>
            <a:off x="617765" y="2065111"/>
            <a:ext cx="7886700" cy="2779032"/>
          </a:xfrm>
        </p:spPr>
        <p:txBody>
          <a:bodyPr>
            <a:normAutofit/>
          </a:bodyPr>
          <a:lstStyle/>
          <a:p>
            <a:r>
              <a:rPr lang="en-US" dirty="0"/>
              <a:t>All diploma program Language B exams (Standard and Higher Level); </a:t>
            </a:r>
            <a:r>
              <a:rPr lang="en-US" i="1" dirty="0"/>
              <a:t>ab initio </a:t>
            </a:r>
            <a:r>
              <a:rPr lang="en-US" dirty="0"/>
              <a:t>exams will not  count towards the Seal of Biliteracy. </a:t>
            </a:r>
          </a:p>
          <a:p>
            <a:r>
              <a:rPr lang="en-US" dirty="0"/>
              <a:t>In order to qualify for the Seal of Biliteracy, students need to have a minimum score of 5 on the SL or HL Language B exam.</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spTree>
    <p:extLst>
      <p:ext uri="{BB962C8B-B14F-4D97-AF65-F5344CB8AC3E}">
        <p14:creationId xmlns:p14="http://schemas.microsoft.com/office/powerpoint/2010/main" val="2202162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Can ASL and Latin students apply for the Seal of </a:t>
            </a:r>
            <a:r>
              <a:rPr lang="en-US" sz="2800" i="1" dirty="0" err="1"/>
              <a:t>Biliteracy</a:t>
            </a:r>
            <a:r>
              <a:rPr lang="en-US" sz="2800" i="1" dirty="0"/>
              <a:t>?</a:t>
            </a:r>
            <a:endParaRPr lang="de-DE" sz="2800" dirty="0"/>
          </a:p>
        </p:txBody>
      </p:sp>
      <p:sp>
        <p:nvSpPr>
          <p:cNvPr id="3" name="Content Placeholder 2"/>
          <p:cNvSpPr>
            <a:spLocks noGrp="1"/>
          </p:cNvSpPr>
          <p:nvPr>
            <p:ph idx="1"/>
          </p:nvPr>
        </p:nvSpPr>
        <p:spPr>
          <a:xfrm>
            <a:off x="617765" y="2065110"/>
            <a:ext cx="7886700" cy="3441761"/>
          </a:xfrm>
        </p:spPr>
        <p:txBody>
          <a:bodyPr>
            <a:normAutofit fontScale="92500" lnSpcReduction="10000"/>
          </a:bodyPr>
          <a:lstStyle/>
          <a:p>
            <a:r>
              <a:rPr lang="en-US" sz="2400" dirty="0"/>
              <a:t>Yes. Due to unique characteristics of certain languages, special allowances will be made: in cases where language assessments across all three modes of communication defined by ACTFL (interpersonal, interpretive and presentational) may not be appropriate or available, the Georgia Department of Education reserves the right to accept a different assessment that meets the spirit of Georgia’s Seal of Biliteracy. </a:t>
            </a:r>
          </a:p>
          <a:p>
            <a:r>
              <a:rPr lang="en-US" sz="2400" dirty="0"/>
              <a:t>Students seeking the Seal through languages not characterized by the use of listening, speaking, reading, or for which there is not a writing system, will demonstrate the expected level of proficiency on an assessment of the modalities that characterize communication in that language.</a:t>
            </a:r>
            <a:endParaRPr lang="de-DE" sz="2400"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spTree>
    <p:extLst>
      <p:ext uri="{BB962C8B-B14F-4D97-AF65-F5344CB8AC3E}">
        <p14:creationId xmlns:p14="http://schemas.microsoft.com/office/powerpoint/2010/main" val="58007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Who will pay for the proficiency exams?</a:t>
            </a:r>
            <a:endParaRPr lang="de-DE" sz="2800" dirty="0"/>
          </a:p>
        </p:txBody>
      </p:sp>
      <p:sp>
        <p:nvSpPr>
          <p:cNvPr id="3" name="Content Placeholder 2"/>
          <p:cNvSpPr>
            <a:spLocks noGrp="1"/>
          </p:cNvSpPr>
          <p:nvPr>
            <p:ph idx="1"/>
          </p:nvPr>
        </p:nvSpPr>
        <p:spPr>
          <a:xfrm>
            <a:off x="617765" y="2065111"/>
            <a:ext cx="7886700" cy="2779032"/>
          </a:xfrm>
        </p:spPr>
        <p:txBody>
          <a:bodyPr>
            <a:normAutofit/>
          </a:bodyPr>
          <a:lstStyle/>
          <a:p>
            <a:r>
              <a:rPr lang="en-US" dirty="0"/>
              <a:t>Districts and schools are encouraged to investigate all possible funding sources, e.g., federal funds, grants, local funding sources, etc. Districts will determine the source of funding for proficiency testing of students.</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58007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What proficiency level do students need to demonstrate?</a:t>
            </a:r>
            <a:endParaRPr lang="de-DE" sz="1600" dirty="0"/>
          </a:p>
        </p:txBody>
      </p:sp>
      <p:sp>
        <p:nvSpPr>
          <p:cNvPr id="3" name="Content Placeholder 2"/>
          <p:cNvSpPr>
            <a:spLocks noGrp="1"/>
          </p:cNvSpPr>
          <p:nvPr>
            <p:ph idx="1"/>
          </p:nvPr>
        </p:nvSpPr>
        <p:spPr>
          <a:xfrm>
            <a:off x="542703" y="1723917"/>
            <a:ext cx="7886700" cy="1060341"/>
          </a:xfrm>
        </p:spPr>
        <p:txBody>
          <a:bodyPr>
            <a:normAutofit/>
          </a:bodyPr>
          <a:lstStyle/>
          <a:p>
            <a:r>
              <a:rPr lang="en-US" dirty="0"/>
              <a:t> The </a:t>
            </a:r>
            <a:r>
              <a:rPr lang="en-US" b="1" i="1" dirty="0"/>
              <a:t>minimum</a:t>
            </a:r>
            <a:r>
              <a:rPr lang="en-US" dirty="0"/>
              <a:t> target level should be Intermediate High based on the ACTFL Proficiency Guidelines.</a:t>
            </a:r>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pic>
        <p:nvPicPr>
          <p:cNvPr id="1026" name="Picture 2" descr="https://www.actfl.org/sites/default/files/guidelines/ACTFL%20Inverted%20Pyramid%202013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785" y="2784258"/>
            <a:ext cx="2043565" cy="26453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0376" y="2906973"/>
            <a:ext cx="6021409" cy="1477328"/>
          </a:xfrm>
          <a:prstGeom prst="rect">
            <a:avLst/>
          </a:prstGeom>
          <a:noFill/>
        </p:spPr>
        <p:txBody>
          <a:bodyPr wrap="square" rtlCol="0">
            <a:spAutoFit/>
          </a:bodyPr>
          <a:lstStyle/>
          <a:p>
            <a:r>
              <a:rPr lang="en-US" dirty="0"/>
              <a:t>For many languages, including English, specific assessments exist and provide a valid and reliable means of measuring students’ language proficiency. The evidence needs to evaluate students’ use of the language, not knowledge about the language.</a:t>
            </a:r>
          </a:p>
        </p:txBody>
      </p:sp>
    </p:spTree>
    <p:extLst>
      <p:ext uri="{BB962C8B-B14F-4D97-AF65-F5344CB8AC3E}">
        <p14:creationId xmlns:p14="http://schemas.microsoft.com/office/powerpoint/2010/main" val="58007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i="1" dirty="0"/>
              <a:t>When and how do students learn about the Seal of Biliteracy?</a:t>
            </a:r>
            <a:br>
              <a:rPr lang="en-US" sz="2800" i="1" dirty="0"/>
            </a:br>
            <a:endParaRPr lang="de-DE" sz="2800" dirty="0"/>
          </a:p>
        </p:txBody>
      </p:sp>
      <p:sp>
        <p:nvSpPr>
          <p:cNvPr id="3" name="Content Placeholder 2"/>
          <p:cNvSpPr>
            <a:spLocks noGrp="1"/>
          </p:cNvSpPr>
          <p:nvPr>
            <p:ph idx="1"/>
          </p:nvPr>
        </p:nvSpPr>
        <p:spPr>
          <a:xfrm>
            <a:off x="617765" y="2065111"/>
            <a:ext cx="7886700" cy="2779032"/>
          </a:xfrm>
        </p:spPr>
        <p:txBody>
          <a:bodyPr>
            <a:normAutofit/>
          </a:bodyPr>
          <a:lstStyle/>
          <a:p>
            <a:r>
              <a:rPr lang="en-US" dirty="0"/>
              <a:t>Counselors should provide all students and their families information on Georgia’s Seal of Biliteracy upon entering middle and high school settings so that students are able to organize their schedules and meet the requirements necessary to receive this honor.</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74211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515" y="1183844"/>
            <a:ext cx="7089823" cy="623248"/>
          </a:xfrm>
          <a:prstGeom prst="rect">
            <a:avLst/>
          </a:prstGeom>
          <a:noFill/>
        </p:spPr>
        <p:txBody>
          <a:bodyPr wrap="square" lIns="68580" tIns="34290" rIns="68580" bIns="34290">
            <a:spAutoFit/>
          </a:bodyPr>
          <a:lstStyle/>
          <a:p>
            <a:pPr algn="ctr"/>
            <a:r>
              <a:rPr lang="en-US" dirty="0">
                <a:ln w="0"/>
                <a:effectLst>
                  <a:outerShdw blurRad="38100" dist="19050" dir="2700000" algn="tl" rotWithShape="0">
                    <a:schemeClr val="dk1">
                      <a:alpha val="40000"/>
                    </a:schemeClr>
                  </a:outerShdw>
                </a:effectLst>
              </a:rPr>
              <a:t>Chart of approved proficiency exams that meet the minimum requirement </a:t>
            </a:r>
          </a:p>
          <a:p>
            <a:pPr algn="ctr"/>
            <a:r>
              <a:rPr lang="en-US" dirty="0">
                <a:ln w="0"/>
                <a:effectLst>
                  <a:outerShdw blurRad="38100" dist="19050" dir="2700000" algn="tl" rotWithShape="0">
                    <a:schemeClr val="dk1">
                      <a:alpha val="40000"/>
                    </a:schemeClr>
                  </a:outerShdw>
                </a:effectLst>
              </a:rPr>
              <a:t>for Georgia’s seal of biliteracy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2337" y="1183844"/>
            <a:ext cx="1378937" cy="136464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09526653"/>
              </p:ext>
            </p:extLst>
          </p:nvPr>
        </p:nvGraphicFramePr>
        <p:xfrm>
          <a:off x="392974" y="2992490"/>
          <a:ext cx="8548803" cy="3619500"/>
        </p:xfrm>
        <a:graphic>
          <a:graphicData uri="http://schemas.openxmlformats.org/drawingml/2006/table">
            <a:tbl>
              <a:tblPr firstRow="1" bandRow="1">
                <a:tableStyleId>{5C22544A-7EE6-4342-B048-85BDC9FD1C3A}</a:tableStyleId>
              </a:tblPr>
              <a:tblGrid>
                <a:gridCol w="998409">
                  <a:extLst>
                    <a:ext uri="{9D8B030D-6E8A-4147-A177-3AD203B41FA5}">
                      <a16:colId xmlns:a16="http://schemas.microsoft.com/office/drawing/2014/main" val="740443407"/>
                    </a:ext>
                  </a:extLst>
                </a:gridCol>
                <a:gridCol w="2360735">
                  <a:extLst>
                    <a:ext uri="{9D8B030D-6E8A-4147-A177-3AD203B41FA5}">
                      <a16:colId xmlns:a16="http://schemas.microsoft.com/office/drawing/2014/main" val="727034816"/>
                    </a:ext>
                  </a:extLst>
                </a:gridCol>
                <a:gridCol w="3382841">
                  <a:extLst>
                    <a:ext uri="{9D8B030D-6E8A-4147-A177-3AD203B41FA5}">
                      <a16:colId xmlns:a16="http://schemas.microsoft.com/office/drawing/2014/main" val="1686056744"/>
                    </a:ext>
                  </a:extLst>
                </a:gridCol>
                <a:gridCol w="1806818">
                  <a:extLst>
                    <a:ext uri="{9D8B030D-6E8A-4147-A177-3AD203B41FA5}">
                      <a16:colId xmlns:a16="http://schemas.microsoft.com/office/drawing/2014/main" val="2558540373"/>
                    </a:ext>
                  </a:extLst>
                </a:gridCol>
              </a:tblGrid>
              <a:tr h="480060">
                <a:tc>
                  <a:txBody>
                    <a:bodyPr/>
                    <a:lstStyle/>
                    <a:p>
                      <a:pPr algn="ct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Test Name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Testing Organization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Minimum Qualifying Score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9880702"/>
                  </a:ext>
                </a:extLst>
              </a:tr>
              <a:tr h="480060">
                <a:tc>
                  <a:txBody>
                    <a:bodyPr/>
                    <a:lstStyle/>
                    <a:p>
                      <a:pPr marL="0" indent="0" algn="ctr">
                        <a:buFont typeface="Arial" panose="020B0604020202020204" pitchFamily="34" charset="0"/>
                        <a:buNone/>
                      </a:pPr>
                      <a:r>
                        <a:rPr lang="en-US" sz="1400" dirty="0"/>
                        <a:t>Tier 1</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dirty="0"/>
                        <a:t>AP Language Exams</a:t>
                      </a:r>
                    </a:p>
                    <a:p>
                      <a:pPr marL="285750" indent="-285750" algn="l">
                        <a:buFont typeface="Arial" panose="020B0604020202020204" pitchFamily="34" charset="0"/>
                        <a:buChar char="•"/>
                      </a:pPr>
                      <a:r>
                        <a:rPr lang="en-US" sz="1400" dirty="0"/>
                        <a:t>SL or HL Language B exam</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dirty="0"/>
                        <a:t>College Board</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International Baccalaureate</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dirty="0"/>
                        <a:t>4</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5 (SL or HL only)</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1745349"/>
                  </a:ext>
                </a:extLst>
              </a:tr>
              <a:tr h="2537460">
                <a:tc>
                  <a:txBody>
                    <a:bodyPr/>
                    <a:lstStyle/>
                    <a:p>
                      <a:pPr algn="ctr"/>
                      <a:r>
                        <a:rPr lang="en-US" sz="1400" dirty="0"/>
                        <a:t>Tier 2</a:t>
                      </a:r>
                    </a:p>
                    <a:p>
                      <a:pPr algn="ctr"/>
                      <a:endParaRPr lang="en-US" sz="1400" dirty="0"/>
                    </a:p>
                    <a:p>
                      <a:pPr algn="ctr"/>
                      <a:r>
                        <a:rPr lang="en-US" sz="1400" dirty="0"/>
                        <a:t>(When Tier 1 test are not available at the school for tested language)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OPI,RPT, WPT or </a:t>
                      </a:r>
                      <a:r>
                        <a:rPr lang="en-US" sz="1400" b="0" i="0" kern="1200" dirty="0" err="1">
                          <a:solidFill>
                            <a:schemeClr val="dk1"/>
                          </a:solidFill>
                          <a:effectLst/>
                          <a:latin typeface="+mn-lt"/>
                          <a:ea typeface="+mn-ea"/>
                          <a:cs typeface="+mn-cs"/>
                        </a:rPr>
                        <a:t>OPIc</a:t>
                      </a:r>
                      <a:endParaRPr lang="en-US" sz="1400" b="0" i="0" kern="1200" dirty="0">
                        <a:solidFill>
                          <a:schemeClr val="dk1"/>
                        </a:solidFill>
                        <a:effectLst/>
                        <a:latin typeface="+mn-lt"/>
                        <a:ea typeface="+mn-ea"/>
                        <a:cs typeface="+mn-cs"/>
                      </a:endParaRP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STAMP Test</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ACTFL - (AAPPL)</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ACTFL – (ALIRA) - Latin</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DELE – Spanish</a:t>
                      </a:r>
                    </a:p>
                    <a:p>
                      <a:pPr marL="285750" indent="-285750" algn="l">
                        <a:buFont typeface="Arial" panose="020B0604020202020204" pitchFamily="34" charset="0"/>
                        <a:buChar char="•"/>
                      </a:pPr>
                      <a:r>
                        <a:rPr lang="en-US" sz="1400" dirty="0"/>
                        <a:t>DSD – German</a:t>
                      </a:r>
                    </a:p>
                    <a:p>
                      <a:pPr marL="285750" indent="-285750" algn="l">
                        <a:buFont typeface="Arial" panose="020B0604020202020204" pitchFamily="34" charset="0"/>
                        <a:buChar char="•"/>
                      </a:pPr>
                      <a:r>
                        <a:rPr lang="en-US" sz="1400" dirty="0"/>
                        <a:t>DELF – French</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Youth Chinese Test (YCT)</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HSK – Chinese</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SLPI – ASL</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TOPIK - Korean</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dirty="0"/>
                        <a:t>Language Testing International</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Avant-STAMP 4S Assessments</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Language Testing International</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Language Testing International</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Cervantes Institute</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German Educational Ministers Office</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International Centre for French Studies</a:t>
                      </a:r>
                    </a:p>
                    <a:p>
                      <a:pPr marL="285750" indent="-285750" algn="l">
                        <a:buFont typeface="Arial" panose="020B0604020202020204" pitchFamily="34" charset="0"/>
                        <a:buChar char="•"/>
                      </a:pPr>
                      <a:r>
                        <a:rPr lang="en-US" sz="1400" b="0" i="0" kern="1200" dirty="0" err="1">
                          <a:solidFill>
                            <a:schemeClr val="dk1"/>
                          </a:solidFill>
                          <a:effectLst/>
                          <a:latin typeface="+mn-lt"/>
                          <a:ea typeface="+mn-ea"/>
                          <a:cs typeface="+mn-cs"/>
                        </a:rPr>
                        <a:t>Hanban</a:t>
                      </a:r>
                      <a:endParaRPr lang="en-US" sz="1400" b="0" i="0" kern="1200" dirty="0">
                        <a:solidFill>
                          <a:schemeClr val="dk1"/>
                        </a:solidFill>
                        <a:effectLst/>
                        <a:latin typeface="+mn-lt"/>
                        <a:ea typeface="+mn-ea"/>
                        <a:cs typeface="+mn-cs"/>
                      </a:endParaRPr>
                    </a:p>
                    <a:p>
                      <a:pPr marL="285750" indent="-285750" algn="l">
                        <a:buFont typeface="Arial" panose="020B0604020202020204" pitchFamily="34" charset="0"/>
                        <a:buChar char="•"/>
                      </a:pPr>
                      <a:r>
                        <a:rPr lang="en-US" sz="1400" b="0" i="0" kern="1200" dirty="0" err="1">
                          <a:solidFill>
                            <a:schemeClr val="dk1"/>
                          </a:solidFill>
                          <a:effectLst/>
                          <a:latin typeface="+mn-lt"/>
                          <a:ea typeface="+mn-ea"/>
                          <a:cs typeface="+mn-cs"/>
                        </a:rPr>
                        <a:t>Hanban</a:t>
                      </a:r>
                      <a:endParaRPr lang="en-US" sz="1400" b="0" i="0" kern="1200" dirty="0">
                        <a:solidFill>
                          <a:schemeClr val="dk1"/>
                        </a:solidFill>
                        <a:effectLst/>
                        <a:latin typeface="+mn-lt"/>
                        <a:ea typeface="+mn-ea"/>
                        <a:cs typeface="+mn-cs"/>
                      </a:endParaRP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National Technical Institute for the Deaf</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National Inst. </a:t>
                      </a:r>
                      <a:r>
                        <a:rPr lang="en-US" sz="1400" b="0" i="0" kern="1200" dirty="0" err="1">
                          <a:solidFill>
                            <a:schemeClr val="dk1"/>
                          </a:solidFill>
                          <a:effectLst/>
                          <a:latin typeface="+mn-lt"/>
                          <a:ea typeface="+mn-ea"/>
                          <a:cs typeface="+mn-cs"/>
                        </a:rPr>
                        <a:t>Internatl</a:t>
                      </a:r>
                      <a:r>
                        <a:rPr lang="en-US" sz="1400" b="0" i="0" kern="1200" dirty="0">
                          <a:solidFill>
                            <a:schemeClr val="dk1"/>
                          </a:solidFill>
                          <a:effectLst/>
                          <a:latin typeface="+mn-lt"/>
                          <a:ea typeface="+mn-ea"/>
                          <a:cs typeface="+mn-cs"/>
                        </a:rPr>
                        <a:t>. Education (NIIED)</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anose="020B0604020202020204" pitchFamily="34" charset="0"/>
                        <a:buChar char="•"/>
                      </a:pPr>
                      <a:r>
                        <a:rPr lang="en-US" sz="1400" dirty="0"/>
                        <a:t>Intermediate High</a:t>
                      </a:r>
                    </a:p>
                    <a:p>
                      <a:pPr marL="285750" indent="-285750" algn="l">
                        <a:buFont typeface="Arial" panose="020B0604020202020204" pitchFamily="34" charset="0"/>
                        <a:buChar char="•"/>
                      </a:pPr>
                      <a:r>
                        <a:rPr lang="en-US" sz="1400" dirty="0"/>
                        <a:t>6</a:t>
                      </a:r>
                    </a:p>
                    <a:p>
                      <a:pPr marL="285750" indent="-285750" algn="l">
                        <a:buFont typeface="Arial" panose="020B0604020202020204" pitchFamily="34" charset="0"/>
                        <a:buChar char="•"/>
                      </a:pPr>
                      <a:r>
                        <a:rPr lang="en-US" sz="1400" dirty="0"/>
                        <a:t>Intermediate High</a:t>
                      </a:r>
                    </a:p>
                    <a:p>
                      <a:pPr marL="285750" indent="-285750" algn="l">
                        <a:buFont typeface="Arial" panose="020B0604020202020204" pitchFamily="34" charset="0"/>
                        <a:buChar char="•"/>
                      </a:pPr>
                      <a:r>
                        <a:rPr lang="en-US" sz="1400" dirty="0"/>
                        <a:t>Intermediate 4</a:t>
                      </a:r>
                    </a:p>
                    <a:p>
                      <a:pPr marL="285750" indent="-285750" algn="l">
                        <a:buFont typeface="Arial" panose="020B0604020202020204" pitchFamily="34" charset="0"/>
                        <a:buChar char="•"/>
                      </a:pPr>
                      <a:r>
                        <a:rPr lang="en-US" sz="1400" dirty="0"/>
                        <a:t>B1</a:t>
                      </a:r>
                    </a:p>
                    <a:p>
                      <a:pPr marL="285750" indent="-285750" algn="l">
                        <a:buFont typeface="Arial" panose="020B0604020202020204" pitchFamily="34" charset="0"/>
                        <a:buChar char="•"/>
                      </a:pPr>
                      <a:r>
                        <a:rPr lang="en-US" sz="1400" dirty="0"/>
                        <a:t>DSD Level 1</a:t>
                      </a:r>
                    </a:p>
                    <a:p>
                      <a:pPr marL="285750" indent="-285750" algn="l">
                        <a:buFont typeface="Arial" panose="020B0604020202020204" pitchFamily="34" charset="0"/>
                        <a:buChar char="•"/>
                      </a:pPr>
                      <a:r>
                        <a:rPr lang="en-US" sz="1400" dirty="0"/>
                        <a:t>Level B1</a:t>
                      </a:r>
                    </a:p>
                    <a:p>
                      <a:pPr marL="285750" indent="-285750" algn="l">
                        <a:buFont typeface="Arial" panose="020B0604020202020204" pitchFamily="34" charset="0"/>
                        <a:buChar char="•"/>
                      </a:pPr>
                      <a:r>
                        <a:rPr lang="en-US" sz="1400" dirty="0"/>
                        <a:t>Level 3</a:t>
                      </a:r>
                    </a:p>
                    <a:p>
                      <a:pPr marL="285750" indent="-285750" algn="l">
                        <a:buFont typeface="Arial" panose="020B0604020202020204" pitchFamily="34" charset="0"/>
                        <a:buChar char="•"/>
                      </a:pPr>
                      <a:r>
                        <a:rPr lang="en-US" sz="1400" dirty="0"/>
                        <a:t>Level 3</a:t>
                      </a:r>
                    </a:p>
                    <a:p>
                      <a:pPr marL="285750" indent="-285750" algn="l">
                        <a:buFont typeface="Arial" panose="020B0604020202020204" pitchFamily="34" charset="0"/>
                        <a:buChar char="•"/>
                      </a:pPr>
                      <a:r>
                        <a:rPr lang="en-US" sz="1400" dirty="0"/>
                        <a:t>Intermediate Plus</a:t>
                      </a:r>
                    </a:p>
                    <a:p>
                      <a:pPr marL="285750" indent="-285750" algn="l">
                        <a:buFont typeface="Arial" panose="020B0604020202020204" pitchFamily="34" charset="0"/>
                        <a:buChar char="•"/>
                      </a:pPr>
                      <a:r>
                        <a:rPr lang="en-US" sz="1400" dirty="0"/>
                        <a:t>4</a:t>
                      </a:r>
                    </a:p>
                    <a:p>
                      <a:pPr marL="285750" indent="-285750" algn="l">
                        <a:buFont typeface="Arial" panose="020B0604020202020204" pitchFamily="34" charset="0"/>
                        <a:buChar char="•"/>
                      </a:pP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640251"/>
                  </a:ext>
                </a:extLst>
              </a:tr>
            </a:tbl>
          </a:graphicData>
        </a:graphic>
      </p:graphicFrame>
      <p:sp>
        <p:nvSpPr>
          <p:cNvPr id="7" name="TextBox 6"/>
          <p:cNvSpPr txBox="1"/>
          <p:nvPr/>
        </p:nvSpPr>
        <p:spPr>
          <a:xfrm>
            <a:off x="522514" y="1912327"/>
            <a:ext cx="6414617" cy="923330"/>
          </a:xfrm>
          <a:prstGeom prst="rect">
            <a:avLst/>
          </a:prstGeom>
          <a:noFill/>
        </p:spPr>
        <p:txBody>
          <a:bodyPr wrap="square" rtlCol="0">
            <a:spAutoFit/>
          </a:bodyPr>
          <a:lstStyle/>
          <a:p>
            <a:r>
              <a:rPr lang="en-US" sz="1350" dirty="0"/>
              <a:t>Please see the table below for approved proficiency exams and required minimum scores or proficiency levels. Please contact the Program Specialist for World Languages, Mr. Patrick Wallace at </a:t>
            </a:r>
            <a:r>
              <a:rPr lang="en-US" sz="1350" dirty="0">
                <a:hlinkClick r:id="rId3"/>
              </a:rPr>
              <a:t>pwallace@doe.k12.ga.us</a:t>
            </a:r>
            <a:r>
              <a:rPr lang="en-US" sz="1350" dirty="0"/>
              <a:t>, to inquire about languages that are not listed.</a:t>
            </a:r>
          </a:p>
        </p:txBody>
      </p:sp>
      <p:sp>
        <p:nvSpPr>
          <p:cNvPr id="8" name="TextBox 7"/>
          <p:cNvSpPr txBox="1"/>
          <p:nvPr/>
        </p:nvSpPr>
        <p:spPr>
          <a:xfrm>
            <a:off x="942975" y="2715491"/>
            <a:ext cx="7833946" cy="300082"/>
          </a:xfrm>
          <a:prstGeom prst="rect">
            <a:avLst/>
          </a:prstGeom>
          <a:noFill/>
        </p:spPr>
        <p:txBody>
          <a:bodyPr wrap="square" rtlCol="0">
            <a:spAutoFit/>
          </a:bodyPr>
          <a:lstStyle/>
          <a:p>
            <a:r>
              <a:rPr lang="en-US" sz="1350" dirty="0"/>
              <a:t>Further clarification on these tests can be found on the </a:t>
            </a:r>
            <a:r>
              <a:rPr lang="en-US" sz="1350" dirty="0" err="1"/>
              <a:t>GaDOE</a:t>
            </a:r>
            <a:r>
              <a:rPr lang="en-US" sz="1350" dirty="0"/>
              <a:t> Website for the Seal of </a:t>
            </a:r>
            <a:r>
              <a:rPr lang="en-US" sz="1350" dirty="0">
                <a:hlinkClick r:id="rId4"/>
              </a:rPr>
              <a:t>Biliteracy</a:t>
            </a:r>
            <a:endParaRPr lang="en-US" sz="1350" dirty="0"/>
          </a:p>
        </p:txBody>
      </p:sp>
    </p:spTree>
    <p:extLst>
      <p:ext uri="{BB962C8B-B14F-4D97-AF65-F5344CB8AC3E}">
        <p14:creationId xmlns:p14="http://schemas.microsoft.com/office/powerpoint/2010/main" val="1512974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Language Immersion (DLI) in Georgia</a:t>
            </a:r>
          </a:p>
        </p:txBody>
      </p:sp>
      <p:sp>
        <p:nvSpPr>
          <p:cNvPr id="3" name="Content Placeholder 2"/>
          <p:cNvSpPr>
            <a:spLocks noGrp="1"/>
          </p:cNvSpPr>
          <p:nvPr>
            <p:ph idx="1"/>
          </p:nvPr>
        </p:nvSpPr>
        <p:spPr>
          <a:xfrm>
            <a:off x="1676400" y="3886200"/>
            <a:ext cx="6400800" cy="1963738"/>
          </a:xfrm>
        </p:spPr>
        <p:txBody>
          <a:bodyPr>
            <a:normAutofit fontScale="92500" lnSpcReduction="10000"/>
          </a:bodyPr>
          <a:lstStyle/>
          <a:p>
            <a:pPr lvl="0">
              <a:defRPr sz="1800"/>
            </a:pPr>
            <a:r>
              <a:rPr lang="en-US" sz="3200" dirty="0"/>
              <a:t>2013-2014 = 3 schools</a:t>
            </a:r>
          </a:p>
          <a:p>
            <a:pPr lvl="0">
              <a:defRPr sz="1800"/>
            </a:pPr>
            <a:r>
              <a:rPr lang="en-US" sz="3200" dirty="0"/>
              <a:t>2015-2016 = 19 schools</a:t>
            </a:r>
          </a:p>
          <a:p>
            <a:pPr lvl="0">
              <a:defRPr sz="1800"/>
            </a:pPr>
            <a:r>
              <a:rPr lang="en-US" sz="3200" dirty="0"/>
              <a:t>2016-2017 = 38 schools</a:t>
            </a:r>
          </a:p>
          <a:p>
            <a:pPr lvl="0">
              <a:defRPr sz="1800"/>
            </a:pPr>
            <a:r>
              <a:rPr lang="en-US" sz="3200" dirty="0"/>
              <a:t>2017-2018 = ??? &gt;&gt;&gt;</a:t>
            </a:r>
          </a:p>
        </p:txBody>
      </p:sp>
      <p:pic>
        <p:nvPicPr>
          <p:cNvPr id="6" name="pasted-image.tif"/>
          <p:cNvPicPr/>
          <p:nvPr/>
        </p:nvPicPr>
        <p:blipFill>
          <a:blip r:embed="rId2">
            <a:extLst/>
          </a:blip>
          <a:stretch>
            <a:fillRect/>
          </a:stretch>
        </p:blipFill>
        <p:spPr>
          <a:xfrm>
            <a:off x="1247687" y="1871529"/>
            <a:ext cx="4264351" cy="1647202"/>
          </a:xfrm>
          <a:prstGeom prst="rect">
            <a:avLst/>
          </a:prstGeom>
          <a:ln w="12700">
            <a:miter lim="400000"/>
          </a:ln>
        </p:spPr>
      </p:pic>
    </p:spTree>
    <p:extLst>
      <p:ext uri="{BB962C8B-B14F-4D97-AF65-F5344CB8AC3E}">
        <p14:creationId xmlns:p14="http://schemas.microsoft.com/office/powerpoint/2010/main" val="279082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Seal of </a:t>
            </a:r>
            <a:r>
              <a:rPr lang="en-US" dirty="0" err="1"/>
              <a:t>Biliteracy</a:t>
            </a:r>
            <a:r>
              <a:rPr lang="en-US" dirty="0"/>
              <a:t>?</a:t>
            </a:r>
          </a:p>
        </p:txBody>
      </p:sp>
      <p:sp>
        <p:nvSpPr>
          <p:cNvPr id="3" name="Content Placeholder 2"/>
          <p:cNvSpPr>
            <a:spLocks noGrp="1"/>
          </p:cNvSpPr>
          <p:nvPr>
            <p:ph idx="1"/>
          </p:nvPr>
        </p:nvSpPr>
        <p:spPr>
          <a:xfrm>
            <a:off x="530678" y="1771196"/>
            <a:ext cx="7886700" cy="1723118"/>
          </a:xfrm>
        </p:spPr>
        <p:txBody>
          <a:bodyPr>
            <a:normAutofit/>
          </a:bodyPr>
          <a:lstStyle/>
          <a:p>
            <a:r>
              <a:rPr lang="en-US" dirty="0"/>
              <a:t>The Seal of </a:t>
            </a:r>
            <a:r>
              <a:rPr lang="en-US" dirty="0" err="1"/>
              <a:t>Biliteracy</a:t>
            </a:r>
            <a:r>
              <a:rPr lang="en-US" dirty="0"/>
              <a:t> is an award made by the state to </a:t>
            </a:r>
            <a:r>
              <a:rPr lang="en-US" b="1" dirty="0"/>
              <a:t>recognize a student who has attained proficiency in both English and one or more other world languages by high school graduation.</a:t>
            </a:r>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sp>
        <p:nvSpPr>
          <p:cNvPr id="6" name="Content Placeholder 2"/>
          <p:cNvSpPr txBox="1">
            <a:spLocks/>
          </p:cNvSpPr>
          <p:nvPr/>
        </p:nvSpPr>
        <p:spPr>
          <a:xfrm>
            <a:off x="563337" y="3402353"/>
            <a:ext cx="7886700" cy="13547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Seal of </a:t>
            </a:r>
            <a:r>
              <a:rPr lang="en-US" dirty="0" err="1"/>
              <a:t>Biliteracy</a:t>
            </a:r>
            <a:r>
              <a:rPr lang="en-US" dirty="0"/>
              <a:t> takes the form of a seal on the diploma and/or a notation that appears on the transcript of the graduating senior.</a:t>
            </a:r>
          </a:p>
        </p:txBody>
      </p:sp>
      <p:sp>
        <p:nvSpPr>
          <p:cNvPr id="7" name="Content Placeholder 2"/>
          <p:cNvSpPr txBox="1">
            <a:spLocks/>
          </p:cNvSpPr>
          <p:nvPr/>
        </p:nvSpPr>
        <p:spPr>
          <a:xfrm>
            <a:off x="650423" y="4682331"/>
            <a:ext cx="7886700" cy="1370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It is a statement of accomplishment that helps to signal evidence of a student’s readiness for career and college, and to engage as a global citizen.</a:t>
            </a:r>
          </a:p>
        </p:txBody>
      </p:sp>
    </p:spTree>
    <p:extLst>
      <p:ext uri="{BB962C8B-B14F-4D97-AF65-F5344CB8AC3E}">
        <p14:creationId xmlns:p14="http://schemas.microsoft.com/office/powerpoint/2010/main" val="186130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661182" y="273465"/>
            <a:ext cx="6551469" cy="930067"/>
          </a:xfrm>
          <a:prstGeom prst="rect">
            <a:avLst/>
          </a:prstGeom>
        </p:spPr>
        <p:txBody>
          <a:bodyPr>
            <a:normAutofit fontScale="90000"/>
          </a:bodyPr>
          <a:lstStyle/>
          <a:p>
            <a:pPr lvl="0">
              <a:defRPr sz="1800"/>
            </a:pPr>
            <a:r>
              <a:rPr sz="5600" dirty="0"/>
              <a:t>The </a:t>
            </a:r>
            <a:r>
              <a:rPr lang="en-US" sz="5600" dirty="0"/>
              <a:t>Georgia DLI </a:t>
            </a:r>
            <a:r>
              <a:rPr sz="5600" dirty="0"/>
              <a:t>Model</a:t>
            </a:r>
          </a:p>
        </p:txBody>
      </p:sp>
      <p:sp>
        <p:nvSpPr>
          <p:cNvPr id="110" name="Shape 110"/>
          <p:cNvSpPr>
            <a:spLocks noGrp="1"/>
          </p:cNvSpPr>
          <p:nvPr>
            <p:ph type="body" idx="1"/>
          </p:nvPr>
        </p:nvSpPr>
        <p:spPr>
          <a:xfrm>
            <a:off x="437555" y="1826121"/>
            <a:ext cx="3915319" cy="4420195"/>
          </a:xfrm>
          <a:prstGeom prst="rect">
            <a:avLst/>
          </a:prstGeom>
        </p:spPr>
        <p:txBody>
          <a:bodyPr/>
          <a:lstStyle/>
          <a:p>
            <a:pPr lvl="0">
              <a:defRPr sz="1800"/>
            </a:pPr>
            <a:r>
              <a:rPr sz="2500" dirty="0"/>
              <a:t>50/50</a:t>
            </a:r>
          </a:p>
          <a:p>
            <a:pPr lvl="0">
              <a:defRPr sz="1800"/>
            </a:pPr>
            <a:r>
              <a:rPr sz="2500" dirty="0"/>
              <a:t>each child = </a:t>
            </a:r>
            <a:endParaRPr lang="en-US" sz="2500" dirty="0"/>
          </a:p>
          <a:p>
            <a:pPr marL="0" lvl="0" indent="0">
              <a:buNone/>
              <a:defRPr sz="1800"/>
            </a:pPr>
            <a:r>
              <a:rPr sz="2500" dirty="0"/>
              <a:t>1 immersion language teacher + 1 English partner teacher</a:t>
            </a:r>
          </a:p>
          <a:p>
            <a:pPr lvl="0">
              <a:defRPr sz="1800"/>
            </a:pPr>
            <a:r>
              <a:rPr sz="2500" dirty="0"/>
              <a:t>separation of languages</a:t>
            </a:r>
          </a:p>
        </p:txBody>
      </p:sp>
      <p:pic>
        <p:nvPicPr>
          <p:cNvPr id="2" name="Picture 1"/>
          <p:cNvPicPr>
            <a:picLocks noChangeAspect="1"/>
          </p:cNvPicPr>
          <p:nvPr/>
        </p:nvPicPr>
        <p:blipFill>
          <a:blip r:embed="rId2"/>
          <a:stretch>
            <a:fillRect/>
          </a:stretch>
        </p:blipFill>
        <p:spPr>
          <a:xfrm>
            <a:off x="4871650" y="2516424"/>
            <a:ext cx="3810330" cy="1944793"/>
          </a:xfrm>
          <a:prstGeom prst="rect">
            <a:avLst/>
          </a:prstGeom>
        </p:spPr>
      </p:pic>
    </p:spTree>
    <p:extLst>
      <p:ext uri="{BB962C8B-B14F-4D97-AF65-F5344CB8AC3E}">
        <p14:creationId xmlns:p14="http://schemas.microsoft.com/office/powerpoint/2010/main" val="325418818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0">
                                            <p:bg/>
                                          </p:spTgt>
                                        </p:tgtEl>
                                        <p:attrNameLst>
                                          <p:attrName>style.visibility</p:attrName>
                                        </p:attrNameLst>
                                      </p:cBhvr>
                                      <p:to>
                                        <p:strVal val="visible"/>
                                      </p:to>
                                    </p:set>
                                  </p:childTnLst>
                                </p:cTn>
                              </p:par>
                              <p:par>
                                <p:cTn id="7" presetID="1" presetClass="entr" presetSubtype="0" fill="hold" grpId="0">
                                  <p:stCondLst>
                                    <p:cond delay="0"/>
                                  </p:stCondLst>
                                  <p:iterate>
                                    <p:tmAbs val="0"/>
                                  </p:iterate>
                                  <p:childTnLst>
                                    <p:set>
                                      <p:cBhvr>
                                        <p:cTn id="8" fill="hold"/>
                                        <p:tgtEl>
                                          <p:spTgt spid="1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1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1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DLI</a:t>
            </a:r>
          </a:p>
        </p:txBody>
      </p:sp>
      <p:sp>
        <p:nvSpPr>
          <p:cNvPr id="3" name="Content Placeholder 2"/>
          <p:cNvSpPr>
            <a:spLocks noGrp="1"/>
          </p:cNvSpPr>
          <p:nvPr>
            <p:ph idx="1"/>
          </p:nvPr>
        </p:nvSpPr>
        <p:spPr/>
        <p:txBody>
          <a:bodyPr>
            <a:normAutofit fontScale="62500" lnSpcReduction="20000"/>
          </a:bodyPr>
          <a:lstStyle/>
          <a:p>
            <a:r>
              <a:rPr lang="en-US" b="1" dirty="0"/>
              <a:t>Second Language Skills: </a:t>
            </a:r>
            <a:r>
              <a:rPr lang="en-US" dirty="0"/>
              <a:t>DLI students achieve higher proficiency in the second language than with traditional Foreign Language instruction.</a:t>
            </a:r>
          </a:p>
          <a:p>
            <a:r>
              <a:rPr lang="en-US" b="1" dirty="0"/>
              <a:t>Cognitive Skills:</a:t>
            </a:r>
            <a:r>
              <a:rPr lang="en-US" dirty="0"/>
              <a:t> DLI students typically develop greater cognitive flexibility, demonstrating increased attention and memory, superior problem-solving skills as well as an enhanced understanding of their primary language. </a:t>
            </a:r>
          </a:p>
          <a:p>
            <a:r>
              <a:rPr lang="en-US" b="1" dirty="0"/>
              <a:t>Performance on Standardized Tests</a:t>
            </a:r>
            <a:r>
              <a:rPr lang="en-US" dirty="0"/>
              <a:t>: DLI students perform as well as or better than English-only students on standardized tests in English, including students from a range of socioeconomic and ethnic backgrounds, as well as with diverse cognitive and linguistic abilities.</a:t>
            </a:r>
          </a:p>
          <a:p>
            <a:r>
              <a:rPr lang="en-US" b="1" dirty="0"/>
              <a:t>Intercultural Competency</a:t>
            </a:r>
            <a:r>
              <a:rPr lang="en-US" dirty="0"/>
              <a:t>: DLI students are more aware of and generally show more positive attitudes towards other cultures and an appreciation of other people. </a:t>
            </a:r>
          </a:p>
          <a:p>
            <a:r>
              <a:rPr lang="en-US" b="1" dirty="0"/>
              <a:t>Long-Term Benefits</a:t>
            </a:r>
            <a:r>
              <a:rPr lang="en-US" dirty="0"/>
              <a:t>: DLI students are better prepared for the global community and job markets in the 21st century.</a:t>
            </a:r>
          </a:p>
          <a:p>
            <a:r>
              <a:rPr lang="en-US" b="1" dirty="0"/>
              <a:t>Higher Attendance-Rates and Fewer Drop-Outs</a:t>
            </a:r>
            <a:r>
              <a:rPr lang="en-US" dirty="0"/>
              <a:t>: Students from DLI programs have higher attendance rates and lower drop-out rates compared to regular programs.</a:t>
            </a:r>
          </a:p>
        </p:txBody>
      </p:sp>
      <p:pic>
        <p:nvPicPr>
          <p:cNvPr id="4" name="Content Placeholder 3" descr="Screen Shot 2015-02-26 at 10.56.08 AM.png"/>
          <p:cNvPicPr>
            <a:picLocks noChangeAspect="1"/>
          </p:cNvPicPr>
          <p:nvPr/>
        </p:nvPicPr>
        <p:blipFill>
          <a:blip r:embed="rId2" cstate="print">
            <a:extLst>
              <a:ext uri="{28A0092B-C50C-407E-A947-70E740481C1C}">
                <a14:useLocalDpi xmlns:a14="http://schemas.microsoft.com/office/drawing/2010/main" val="0"/>
              </a:ext>
            </a:extLst>
          </a:blip>
          <a:srcRect t="14719" b="14719"/>
          <a:stretch>
            <a:fillRect/>
          </a:stretch>
        </p:blipFill>
        <p:spPr>
          <a:xfrm>
            <a:off x="5120279" y="623843"/>
            <a:ext cx="1877247" cy="1035736"/>
          </a:xfrm>
          <a:prstGeom prst="rect">
            <a:avLst/>
          </a:prstGeom>
        </p:spPr>
      </p:pic>
    </p:spTree>
    <p:extLst>
      <p:ext uri="{BB962C8B-B14F-4D97-AF65-F5344CB8AC3E}">
        <p14:creationId xmlns:p14="http://schemas.microsoft.com/office/powerpoint/2010/main" val="5528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4400" b="1" dirty="0"/>
              <a:t>Program Goals</a:t>
            </a:r>
          </a:p>
        </p:txBody>
      </p:sp>
      <p:sp>
        <p:nvSpPr>
          <p:cNvPr id="22531" name="Content Placeholder 2"/>
          <p:cNvSpPr>
            <a:spLocks noGrp="1"/>
          </p:cNvSpPr>
          <p:nvPr>
            <p:ph idx="1"/>
          </p:nvPr>
        </p:nvSpPr>
        <p:spPr>
          <a:xfrm>
            <a:off x="457200" y="1905000"/>
            <a:ext cx="8229600" cy="4225925"/>
          </a:xfrm>
        </p:spPr>
        <p:txBody>
          <a:bodyPr>
            <a:normAutofit/>
          </a:bodyPr>
          <a:lstStyle/>
          <a:p>
            <a:pPr eaLnBrk="1" hangingPunct="1"/>
            <a:r>
              <a:rPr lang="en-US" sz="4000" dirty="0"/>
              <a:t>Proficiency in English</a:t>
            </a:r>
          </a:p>
          <a:p>
            <a:pPr eaLnBrk="1" hangingPunct="1"/>
            <a:r>
              <a:rPr lang="en-US" sz="4000" dirty="0"/>
              <a:t>Proficiency in a new language</a:t>
            </a:r>
          </a:p>
          <a:p>
            <a:pPr eaLnBrk="1" hangingPunct="1"/>
            <a:r>
              <a:rPr lang="en-US" sz="4000" dirty="0"/>
              <a:t>Academic achievement</a:t>
            </a:r>
          </a:p>
          <a:p>
            <a:pPr eaLnBrk="1" hangingPunct="1"/>
            <a:r>
              <a:rPr lang="en-US" sz="4000" dirty="0"/>
              <a:t>Intercultural competence</a:t>
            </a:r>
          </a:p>
        </p:txBody>
      </p:sp>
      <p:pic>
        <p:nvPicPr>
          <p:cNvPr id="3" name="Picture 2"/>
          <p:cNvPicPr>
            <a:picLocks noChangeAspect="1"/>
          </p:cNvPicPr>
          <p:nvPr/>
        </p:nvPicPr>
        <p:blipFill>
          <a:blip r:embed="rId3"/>
          <a:stretch>
            <a:fillRect/>
          </a:stretch>
        </p:blipFill>
        <p:spPr>
          <a:xfrm>
            <a:off x="3564742" y="4577595"/>
            <a:ext cx="1591715" cy="1553330"/>
          </a:xfrm>
          <a:prstGeom prst="rect">
            <a:avLst/>
          </a:prstGeom>
        </p:spPr>
      </p:pic>
    </p:spTree>
    <p:extLst>
      <p:ext uri="{BB962C8B-B14F-4D97-AF65-F5344CB8AC3E}">
        <p14:creationId xmlns:p14="http://schemas.microsoft.com/office/powerpoint/2010/main" val="174607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6" name="Content Placeholder 5"/>
          <p:cNvPicPr>
            <a:picLocks noGrp="1" noChangeAspect="1"/>
          </p:cNvPicPr>
          <p:nvPr>
            <p:ph idx="1"/>
          </p:nvPr>
        </p:nvPicPr>
        <p:blipFill>
          <a:blip r:embed="rId2"/>
          <a:stretch>
            <a:fillRect/>
          </a:stretch>
        </p:blipFill>
        <p:spPr>
          <a:xfrm>
            <a:off x="1543050" y="2296319"/>
            <a:ext cx="6057900" cy="3409950"/>
          </a:xfrm>
          <a:prstGeom prst="rect">
            <a:avLst/>
          </a:prstGeom>
        </p:spPr>
      </p:pic>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307015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 Survey</a:t>
            </a:r>
          </a:p>
        </p:txBody>
      </p:sp>
      <p:sp>
        <p:nvSpPr>
          <p:cNvPr id="3" name="Content Placeholder 2"/>
          <p:cNvSpPr>
            <a:spLocks noGrp="1"/>
          </p:cNvSpPr>
          <p:nvPr>
            <p:ph idx="1"/>
          </p:nvPr>
        </p:nvSpPr>
        <p:spPr/>
        <p:txBody>
          <a:bodyPr/>
          <a:lstStyle/>
          <a:p>
            <a:r>
              <a:rPr lang="en-US" dirty="0"/>
              <a:t>The Georgia Department of Education believes in continuous improvement and would appreciate your feedback to ensure the presentations we provide are of the highest quality and meet the needs of the specific audience. Access the QR code below to take the survey on your phone or tablet. All responses are anonymous.</a:t>
            </a:r>
          </a:p>
          <a:p>
            <a:r>
              <a:rPr lang="en-US" dirty="0">
                <a:hlinkClick r:id="rId2"/>
              </a:rPr>
              <a:t>http://www.gadoe.org/External-Affairs-and-Policy/communications/Pages/surveys/CI-3WVZ6RW.aspx</a:t>
            </a:r>
            <a:endParaRPr lang="en-US" dirty="0"/>
          </a:p>
          <a:p>
            <a:endParaRPr 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dirty="0"/>
          </a:p>
        </p:txBody>
      </p:sp>
      <p:pic>
        <p:nvPicPr>
          <p:cNvPr id="12" name="Picture 11" descr="https://lh5.googleusercontent.com/I06CmDVNGDt3wNwWNhL0DtT76Qm9jb4ZLm_bk7cqcCiPlk23ykcAOkRF-Xl8mvsemEfPHot9rg0zyrqjkUIYbU-7kwh5MYWtAHWj2Stt38vyzKzBZJE2BBpIJm5zJbQ45N5Rax8K"/>
          <p:cNvPicPr/>
          <p:nvPr/>
        </p:nvPicPr>
        <p:blipFill>
          <a:blip r:embed="rId3">
            <a:extLst>
              <a:ext uri="{28A0092B-C50C-407E-A947-70E740481C1C}">
                <a14:useLocalDpi xmlns:a14="http://schemas.microsoft.com/office/drawing/2010/main" val="0"/>
              </a:ext>
            </a:extLst>
          </a:blip>
          <a:srcRect/>
          <a:stretch>
            <a:fillRect/>
          </a:stretch>
        </p:blipFill>
        <p:spPr bwMode="auto">
          <a:xfrm>
            <a:off x="7469025" y="4358355"/>
            <a:ext cx="1543049" cy="1613553"/>
          </a:xfrm>
          <a:prstGeom prst="rect">
            <a:avLst/>
          </a:prstGeom>
          <a:noFill/>
          <a:ln>
            <a:noFill/>
          </a:ln>
        </p:spPr>
      </p:pic>
    </p:spTree>
    <p:extLst>
      <p:ext uri="{BB962C8B-B14F-4D97-AF65-F5344CB8AC3E}">
        <p14:creationId xmlns:p14="http://schemas.microsoft.com/office/powerpoint/2010/main" val="186036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with Seals of </a:t>
            </a:r>
            <a:r>
              <a:rPr lang="en-US" dirty="0" err="1"/>
              <a:t>Biliteracy</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sp>
        <p:nvSpPr>
          <p:cNvPr id="7" name="TextBox 6"/>
          <p:cNvSpPr txBox="1"/>
          <p:nvPr/>
        </p:nvSpPr>
        <p:spPr>
          <a:xfrm>
            <a:off x="50741" y="1941516"/>
            <a:ext cx="1606609" cy="923330"/>
          </a:xfrm>
          <a:prstGeom prst="rect">
            <a:avLst/>
          </a:prstGeom>
          <a:noFill/>
        </p:spPr>
        <p:txBody>
          <a:bodyPr wrap="square" rtlCol="0">
            <a:spAutoFit/>
          </a:bodyPr>
          <a:lstStyle/>
          <a:p>
            <a:r>
              <a:rPr lang="en-US" dirty="0"/>
              <a:t>22 states have passed a Seal of </a:t>
            </a:r>
            <a:r>
              <a:rPr lang="en-US" dirty="0" err="1"/>
              <a:t>Biliteracy</a:t>
            </a:r>
            <a:r>
              <a:rPr lang="en-US" dirty="0"/>
              <a:t>.</a:t>
            </a:r>
          </a:p>
        </p:txBody>
      </p:sp>
      <p:pic>
        <p:nvPicPr>
          <p:cNvPr id="8" name="Content Placeholder 7"/>
          <p:cNvPicPr>
            <a:picLocks noGrp="1" noChangeAspect="1"/>
          </p:cNvPicPr>
          <p:nvPr>
            <p:ph idx="1"/>
          </p:nvPr>
        </p:nvPicPr>
        <p:blipFill rotWithShape="1">
          <a:blip r:embed="rId2"/>
          <a:srcRect l="12563" t="22266" r="37848" b="21172"/>
          <a:stretch/>
        </p:blipFill>
        <p:spPr>
          <a:xfrm>
            <a:off x="1922805" y="1659579"/>
            <a:ext cx="6272612" cy="4471564"/>
          </a:xfrm>
          <a:prstGeom prst="rect">
            <a:avLst/>
          </a:prstGeom>
        </p:spPr>
      </p:pic>
    </p:spTree>
    <p:extLst>
      <p:ext uri="{BB962C8B-B14F-4D97-AF65-F5344CB8AC3E}">
        <p14:creationId xmlns:p14="http://schemas.microsoft.com/office/powerpoint/2010/main" val="179358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Seal of </a:t>
            </a:r>
            <a:r>
              <a:rPr lang="en-US" dirty="0" err="1"/>
              <a:t>Biliteracy</a:t>
            </a:r>
            <a:r>
              <a:rPr lang="en-US" dirty="0"/>
              <a:t>?</a:t>
            </a:r>
          </a:p>
        </p:txBody>
      </p:sp>
      <p:pic>
        <p:nvPicPr>
          <p:cNvPr id="13" name="Content Placeholder 12"/>
          <p:cNvPicPr>
            <a:picLocks noGrp="1" noChangeAspect="1"/>
          </p:cNvPicPr>
          <p:nvPr>
            <p:ph idx="1"/>
          </p:nvPr>
        </p:nvPicPr>
        <p:blipFill>
          <a:blip r:embed="rId2"/>
          <a:stretch>
            <a:fillRect/>
          </a:stretch>
        </p:blipFill>
        <p:spPr>
          <a:xfrm>
            <a:off x="477510" y="1942006"/>
            <a:ext cx="2523963" cy="2231329"/>
          </a:xfrm>
          <a:prstGeom prst="rect">
            <a:avLst/>
          </a:prstGeom>
        </p:spPr>
      </p:pic>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grpSp>
        <p:nvGrpSpPr>
          <p:cNvPr id="6" name="Group 2"/>
          <p:cNvGrpSpPr>
            <a:grpSpLocks/>
          </p:cNvGrpSpPr>
          <p:nvPr/>
        </p:nvGrpSpPr>
        <p:grpSpPr bwMode="auto">
          <a:xfrm>
            <a:off x="6520975" y="2174647"/>
            <a:ext cx="2272648" cy="1803737"/>
            <a:chOff x="0" y="0"/>
            <a:chExt cx="14400" cy="10800"/>
          </a:xfrm>
        </p:grpSpPr>
        <p:grpSp>
          <p:nvGrpSpPr>
            <p:cNvPr id="7" name="Group 3"/>
            <p:cNvGrpSpPr>
              <a:grpSpLocks/>
            </p:cNvGrpSpPr>
            <p:nvPr/>
          </p:nvGrpSpPr>
          <p:grpSpPr bwMode="auto">
            <a:xfrm>
              <a:off x="0" y="10080"/>
              <a:ext cx="14400" cy="720"/>
              <a:chOff x="0" y="10080"/>
              <a:chExt cx="14400" cy="720"/>
            </a:xfrm>
          </p:grpSpPr>
          <p:sp>
            <p:nvSpPr>
              <p:cNvPr id="12" name="Freeform 4"/>
              <p:cNvSpPr>
                <a:spLocks/>
              </p:cNvSpPr>
              <p:nvPr/>
            </p:nvSpPr>
            <p:spPr bwMode="auto">
              <a:xfrm>
                <a:off x="0" y="10080"/>
                <a:ext cx="14400" cy="720"/>
              </a:xfrm>
              <a:custGeom>
                <a:avLst/>
                <a:gdLst>
                  <a:gd name="T0" fmla="*/ 14400 w 14400"/>
                  <a:gd name="T1" fmla="+- 0 10800 10080"/>
                  <a:gd name="T2" fmla="*/ 10800 h 720"/>
                  <a:gd name="T3" fmla="*/ 14400 w 14400"/>
                  <a:gd name="T4" fmla="+- 0 10080 10080"/>
                  <a:gd name="T5" fmla="*/ 10080 h 720"/>
                  <a:gd name="T6" fmla="*/ 0 w 14400"/>
                  <a:gd name="T7" fmla="+- 0 10080 10080"/>
                  <a:gd name="T8" fmla="*/ 10080 h 720"/>
                  <a:gd name="T9" fmla="*/ 0 w 14400"/>
                  <a:gd name="T10" fmla="+- 0 10800 10080"/>
                  <a:gd name="T11" fmla="*/ 10800 h 720"/>
                  <a:gd name="T12" fmla="*/ 14400 w 14400"/>
                  <a:gd name="T13" fmla="+- 0 10800 10080"/>
                  <a:gd name="T14" fmla="*/ 10800 h 720"/>
                </a:gdLst>
                <a:ahLst/>
                <a:cxnLst>
                  <a:cxn ang="0">
                    <a:pos x="T0" y="T2"/>
                  </a:cxn>
                  <a:cxn ang="0">
                    <a:pos x="T3" y="T5"/>
                  </a:cxn>
                  <a:cxn ang="0">
                    <a:pos x="T6" y="T8"/>
                  </a:cxn>
                  <a:cxn ang="0">
                    <a:pos x="T9" y="T11"/>
                  </a:cxn>
                  <a:cxn ang="0">
                    <a:pos x="T12" y="T14"/>
                  </a:cxn>
                </a:cxnLst>
                <a:rect l="0" t="0" r="r" b="b"/>
                <a:pathLst>
                  <a:path w="14400" h="720">
                    <a:moveTo>
                      <a:pt x="14400" y="720"/>
                    </a:moveTo>
                    <a:lnTo>
                      <a:pt x="14400" y="0"/>
                    </a:lnTo>
                    <a:lnTo>
                      <a:pt x="0" y="0"/>
                    </a:lnTo>
                    <a:lnTo>
                      <a:pt x="0" y="720"/>
                    </a:lnTo>
                    <a:lnTo>
                      <a:pt x="14400" y="720"/>
                    </a:lnTo>
                  </a:path>
                </a:pathLst>
              </a:custGeom>
              <a:solidFill>
                <a:srgbClr val="BC5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5"/>
            <p:cNvGrpSpPr>
              <a:grpSpLocks/>
            </p:cNvGrpSpPr>
            <p:nvPr/>
          </p:nvGrpSpPr>
          <p:grpSpPr bwMode="auto">
            <a:xfrm>
              <a:off x="0" y="9974"/>
              <a:ext cx="14400" cy="106"/>
              <a:chOff x="0" y="9974"/>
              <a:chExt cx="14400" cy="106"/>
            </a:xfrm>
          </p:grpSpPr>
          <p:sp>
            <p:nvSpPr>
              <p:cNvPr id="11" name="Freeform 6"/>
              <p:cNvSpPr>
                <a:spLocks/>
              </p:cNvSpPr>
              <p:nvPr/>
            </p:nvSpPr>
            <p:spPr bwMode="auto">
              <a:xfrm>
                <a:off x="0" y="9974"/>
                <a:ext cx="14400" cy="106"/>
              </a:xfrm>
              <a:custGeom>
                <a:avLst/>
                <a:gdLst>
                  <a:gd name="T0" fmla="*/ 0 w 14400"/>
                  <a:gd name="T1" fmla="+- 0 10080 9974"/>
                  <a:gd name="T2" fmla="*/ 10080 h 106"/>
                  <a:gd name="T3" fmla="*/ 14400 w 14400"/>
                  <a:gd name="T4" fmla="+- 0 10080 9974"/>
                  <a:gd name="T5" fmla="*/ 10080 h 106"/>
                  <a:gd name="T6" fmla="*/ 14400 w 14400"/>
                  <a:gd name="T7" fmla="+- 0 9974 9974"/>
                  <a:gd name="T8" fmla="*/ 9974 h 106"/>
                  <a:gd name="T9" fmla="*/ 0 w 14400"/>
                  <a:gd name="T10" fmla="+- 0 9974 9974"/>
                  <a:gd name="T11" fmla="*/ 9974 h 106"/>
                  <a:gd name="T12" fmla="*/ 0 w 14400"/>
                  <a:gd name="T13" fmla="+- 0 10080 9974"/>
                  <a:gd name="T14" fmla="*/ 10080 h 106"/>
                </a:gdLst>
                <a:ahLst/>
                <a:cxnLst>
                  <a:cxn ang="0">
                    <a:pos x="T0" y="T2"/>
                  </a:cxn>
                  <a:cxn ang="0">
                    <a:pos x="T3" y="T5"/>
                  </a:cxn>
                  <a:cxn ang="0">
                    <a:pos x="T6" y="T8"/>
                  </a:cxn>
                  <a:cxn ang="0">
                    <a:pos x="T9" y="T11"/>
                  </a:cxn>
                  <a:cxn ang="0">
                    <a:pos x="T12" y="T14"/>
                  </a:cxn>
                </a:cxnLst>
                <a:rect l="0" t="0" r="r" b="b"/>
                <a:pathLst>
                  <a:path w="14400" h="106">
                    <a:moveTo>
                      <a:pt x="0" y="106"/>
                    </a:moveTo>
                    <a:lnTo>
                      <a:pt x="14400" y="106"/>
                    </a:lnTo>
                    <a:lnTo>
                      <a:pt x="14400" y="0"/>
                    </a:lnTo>
                    <a:lnTo>
                      <a:pt x="0" y="0"/>
                    </a:lnTo>
                    <a:lnTo>
                      <a:pt x="0" y="106"/>
                    </a:lnTo>
                  </a:path>
                </a:pathLst>
              </a:custGeom>
              <a:solidFill>
                <a:srgbClr val="E383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 y="9302"/>
                <a:ext cx="1459" cy="14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a:grpSpLocks/>
            </p:cNvGrpSpPr>
            <p:nvPr/>
          </p:nvGrpSpPr>
          <p:grpSpPr bwMode="auto">
            <a:xfrm>
              <a:off x="1409" y="2736"/>
              <a:ext cx="11772" cy="2"/>
              <a:chOff x="1409" y="2736"/>
              <a:chExt cx="11772" cy="2"/>
            </a:xfrm>
          </p:grpSpPr>
          <p:sp>
            <p:nvSpPr>
              <p:cNvPr id="10" name="Freeform 9"/>
              <p:cNvSpPr>
                <a:spLocks/>
              </p:cNvSpPr>
              <p:nvPr/>
            </p:nvSpPr>
            <p:spPr bwMode="auto">
              <a:xfrm>
                <a:off x="1409" y="2736"/>
                <a:ext cx="11772" cy="2"/>
              </a:xfrm>
              <a:custGeom>
                <a:avLst/>
                <a:gdLst>
                  <a:gd name="T0" fmla="+- 0 1409 1409"/>
                  <a:gd name="T1" fmla="*/ T0 w 11772"/>
                  <a:gd name="T2" fmla="+- 0 13181 1409"/>
                  <a:gd name="T3" fmla="*/ T2 w 11772"/>
                </a:gdLst>
                <a:ahLst/>
                <a:cxnLst>
                  <a:cxn ang="0">
                    <a:pos x="T1" y="0"/>
                  </a:cxn>
                  <a:cxn ang="0">
                    <a:pos x="T3" y="0"/>
                  </a:cxn>
                </a:cxnLst>
                <a:rect l="0" t="0" r="r" b="b"/>
                <a:pathLst>
                  <a:path w="11772">
                    <a:moveTo>
                      <a:pt x="0" y="0"/>
                    </a:moveTo>
                    <a:lnTo>
                      <a:pt x="11772" y="0"/>
                    </a:lnTo>
                  </a:path>
                </a:pathLst>
              </a:custGeom>
              <a:noFill/>
              <a:ln w="6096">
                <a:solidFill>
                  <a:srgbClr val="7E7E7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1" y="298"/>
                <a:ext cx="2462" cy="241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4400" cy="108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4" name="Picture 13"/>
          <p:cNvPicPr>
            <a:picLocks noChangeAspect="1"/>
          </p:cNvPicPr>
          <p:nvPr/>
        </p:nvPicPr>
        <p:blipFill>
          <a:blip r:embed="rId6"/>
          <a:stretch>
            <a:fillRect/>
          </a:stretch>
        </p:blipFill>
        <p:spPr>
          <a:xfrm>
            <a:off x="3465350" y="1979697"/>
            <a:ext cx="2442802" cy="2155946"/>
          </a:xfrm>
          <a:prstGeom prst="rect">
            <a:avLst/>
          </a:prstGeom>
        </p:spPr>
      </p:pic>
      <p:pic>
        <p:nvPicPr>
          <p:cNvPr id="18" name="Picture 17"/>
          <p:cNvPicPr>
            <a:picLocks noChangeAspect="1"/>
          </p:cNvPicPr>
          <p:nvPr/>
        </p:nvPicPr>
        <p:blipFill>
          <a:blip r:embed="rId7"/>
          <a:stretch>
            <a:fillRect/>
          </a:stretch>
        </p:blipFill>
        <p:spPr>
          <a:xfrm>
            <a:off x="6920613" y="5286895"/>
            <a:ext cx="3476220" cy="949207"/>
          </a:xfrm>
          <a:prstGeom prst="rect">
            <a:avLst/>
          </a:prstGeom>
        </p:spPr>
      </p:pic>
      <p:sp>
        <p:nvSpPr>
          <p:cNvPr id="15" name="TextBox 14"/>
          <p:cNvSpPr txBox="1"/>
          <p:nvPr/>
        </p:nvSpPr>
        <p:spPr>
          <a:xfrm>
            <a:off x="559130" y="4493453"/>
            <a:ext cx="4758273"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Language learners</a:t>
            </a:r>
          </a:p>
          <a:p>
            <a:pPr marL="457200" indent="-457200">
              <a:buFont typeface="Arial" panose="020B0604020202020204" pitchFamily="34" charset="0"/>
              <a:buChar char="•"/>
            </a:pPr>
            <a:r>
              <a:rPr lang="en-US" sz="2800" dirty="0"/>
              <a:t>Bilingual students</a:t>
            </a:r>
          </a:p>
          <a:p>
            <a:pPr marL="457200" indent="-457200">
              <a:buFont typeface="Arial" panose="020B0604020202020204" pitchFamily="34" charset="0"/>
              <a:buChar char="•"/>
            </a:pPr>
            <a:r>
              <a:rPr lang="en-US" sz="2800" dirty="0"/>
              <a:t>Intercultural competence</a:t>
            </a:r>
          </a:p>
        </p:txBody>
      </p:sp>
      <p:pic>
        <p:nvPicPr>
          <p:cNvPr id="2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1256" y="4455760"/>
            <a:ext cx="1786099" cy="181003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9"/>
          <a:stretch>
            <a:fillRect/>
          </a:stretch>
        </p:blipFill>
        <p:spPr>
          <a:xfrm>
            <a:off x="5563104" y="4247873"/>
            <a:ext cx="2715018" cy="1159051"/>
          </a:xfrm>
          <a:prstGeom prst="rect">
            <a:avLst/>
          </a:prstGeom>
        </p:spPr>
      </p:pic>
    </p:spTree>
    <p:extLst>
      <p:ext uri="{BB962C8B-B14F-4D97-AF65-F5344CB8AC3E}">
        <p14:creationId xmlns:p14="http://schemas.microsoft.com/office/powerpoint/2010/main" val="387856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5046" y="164123"/>
            <a:ext cx="6963508" cy="1526567"/>
          </a:xfrm>
        </p:spPr>
        <p:txBody>
          <a:bodyPr>
            <a:noAutofit/>
          </a:bodyPr>
          <a:lstStyle/>
          <a:p>
            <a:pPr algn="ctr"/>
            <a:r>
              <a:rPr lang="en-US" altLang="en-US" sz="3600"/>
              <a:t>International Business </a:t>
            </a:r>
            <a:r>
              <a:rPr lang="en-US" altLang="en-US" sz="3600" dirty="0"/>
              <a:t>&amp; World Language Education </a:t>
            </a:r>
            <a:br>
              <a:rPr lang="en-US" altLang="en-US" sz="3600" dirty="0"/>
            </a:br>
            <a:r>
              <a:rPr lang="en-US" altLang="en-US" sz="3600" dirty="0"/>
              <a:t>in Georgia</a:t>
            </a:r>
          </a:p>
        </p:txBody>
      </p:sp>
      <p:sp>
        <p:nvSpPr>
          <p:cNvPr id="7171" name="Text Placeholder 2"/>
          <p:cNvSpPr>
            <a:spLocks noGrp="1"/>
          </p:cNvSpPr>
          <p:nvPr>
            <p:ph type="body" idx="1"/>
          </p:nvPr>
        </p:nvSpPr>
        <p:spPr>
          <a:xfrm>
            <a:off x="222739" y="1600997"/>
            <a:ext cx="4040188" cy="639762"/>
          </a:xfrm>
        </p:spPr>
        <p:txBody>
          <a:bodyPr/>
          <a:lstStyle/>
          <a:p>
            <a:r>
              <a:rPr lang="en-US" altLang="en-US" dirty="0"/>
              <a:t>International Business in GA:</a:t>
            </a:r>
          </a:p>
        </p:txBody>
      </p:sp>
      <p:sp>
        <p:nvSpPr>
          <p:cNvPr id="7172" name="Content Placeholder 3"/>
          <p:cNvSpPr>
            <a:spLocks noGrp="1"/>
          </p:cNvSpPr>
          <p:nvPr>
            <p:ph sz="half" idx="2"/>
          </p:nvPr>
        </p:nvSpPr>
        <p:spPr>
          <a:xfrm>
            <a:off x="457200" y="2174875"/>
            <a:ext cx="4040188" cy="3951288"/>
          </a:xfrm>
        </p:spPr>
        <p:txBody>
          <a:bodyPr>
            <a:normAutofit/>
          </a:bodyPr>
          <a:lstStyle/>
          <a:p>
            <a:r>
              <a:rPr lang="en-US" altLang="en-US" sz="2400" dirty="0"/>
              <a:t># 1: Germany - 490</a:t>
            </a:r>
          </a:p>
          <a:p>
            <a:r>
              <a:rPr lang="en-US" altLang="en-US" sz="2400" dirty="0"/>
              <a:t># 2: Japan - 402</a:t>
            </a:r>
          </a:p>
          <a:p>
            <a:r>
              <a:rPr lang="en-US" altLang="en-US" sz="2400" dirty="0"/>
              <a:t># 3: UK - 284</a:t>
            </a:r>
          </a:p>
          <a:p>
            <a:r>
              <a:rPr lang="en-US" altLang="en-US" sz="2400" dirty="0"/>
              <a:t># 4: France - 255</a:t>
            </a:r>
          </a:p>
          <a:p>
            <a:r>
              <a:rPr lang="en-US" altLang="en-US" sz="2400" dirty="0"/>
              <a:t># 5: Canada – 230</a:t>
            </a:r>
          </a:p>
          <a:p>
            <a:r>
              <a:rPr lang="en-US" altLang="en-US" sz="2400" dirty="0"/>
              <a:t># 6: Netherlands – 149</a:t>
            </a:r>
          </a:p>
          <a:p>
            <a:r>
              <a:rPr lang="en-US" altLang="en-US" sz="2400" dirty="0"/>
              <a:t># 7: Switzerland – 129</a:t>
            </a:r>
          </a:p>
          <a:p>
            <a:r>
              <a:rPr lang="en-US" altLang="en-US" sz="2400" dirty="0"/>
              <a:t># 8: Sweden - 113</a:t>
            </a:r>
          </a:p>
        </p:txBody>
      </p:sp>
      <p:sp>
        <p:nvSpPr>
          <p:cNvPr id="7173" name="Text Placeholder 4"/>
          <p:cNvSpPr>
            <a:spLocks noGrp="1"/>
          </p:cNvSpPr>
          <p:nvPr>
            <p:ph type="body" sz="quarter" idx="3"/>
          </p:nvPr>
        </p:nvSpPr>
        <p:spPr>
          <a:xfrm>
            <a:off x="4645025" y="1591475"/>
            <a:ext cx="4041775" cy="639762"/>
          </a:xfrm>
        </p:spPr>
        <p:txBody>
          <a:bodyPr>
            <a:normAutofit/>
          </a:bodyPr>
          <a:lstStyle/>
          <a:p>
            <a:r>
              <a:rPr lang="en-US" altLang="en-US" dirty="0"/>
              <a:t>World Languages Offered:</a:t>
            </a:r>
          </a:p>
        </p:txBody>
      </p:sp>
      <p:sp>
        <p:nvSpPr>
          <p:cNvPr id="7174" name="Content Placeholder 5"/>
          <p:cNvSpPr>
            <a:spLocks noGrp="1"/>
          </p:cNvSpPr>
          <p:nvPr>
            <p:ph sz="quarter" idx="4"/>
          </p:nvPr>
        </p:nvSpPr>
        <p:spPr>
          <a:xfrm>
            <a:off x="4645024" y="2240759"/>
            <a:ext cx="4041775" cy="3951288"/>
          </a:xfrm>
        </p:spPr>
        <p:txBody>
          <a:bodyPr>
            <a:normAutofit fontScale="92500" lnSpcReduction="10000"/>
          </a:bodyPr>
          <a:lstStyle/>
          <a:p>
            <a:r>
              <a:rPr lang="en-US" altLang="en-US" sz="2200" dirty="0"/>
              <a:t># 1: Spanish – 409,043 students</a:t>
            </a:r>
          </a:p>
          <a:p>
            <a:r>
              <a:rPr lang="en-US" altLang="en-US" sz="2400" dirty="0"/>
              <a:t># 2: French – 81,232 students</a:t>
            </a:r>
          </a:p>
          <a:p>
            <a:r>
              <a:rPr lang="en-US" altLang="en-US" sz="2400" dirty="0"/>
              <a:t># 3: Latin – 17,211 students</a:t>
            </a:r>
          </a:p>
          <a:p>
            <a:r>
              <a:rPr lang="en-US" altLang="en-US" sz="2400" dirty="0"/>
              <a:t># 4: German – 14,767 students</a:t>
            </a:r>
          </a:p>
          <a:p>
            <a:r>
              <a:rPr lang="en-US" altLang="en-US" sz="2400" dirty="0"/>
              <a:t># 5: Chinese – 7,227 students</a:t>
            </a:r>
          </a:p>
          <a:p>
            <a:r>
              <a:rPr lang="en-US" altLang="en-US" sz="2400" dirty="0"/>
              <a:t># 6: Japanese – 1,401 students</a:t>
            </a:r>
          </a:p>
          <a:p>
            <a:r>
              <a:rPr lang="en-US" altLang="en-US" sz="2400" dirty="0"/>
              <a:t># 7: ASL – 1,330 students</a:t>
            </a:r>
          </a:p>
          <a:p>
            <a:r>
              <a:rPr lang="en-US" altLang="en-US" sz="2400" dirty="0"/>
              <a:t># 8: Arabic – 940 students</a:t>
            </a:r>
          </a:p>
          <a:p>
            <a:r>
              <a:rPr lang="en-US" altLang="en-US" sz="2400" dirty="0"/>
              <a:t>#9: Portuguese – 708 students</a:t>
            </a:r>
          </a:p>
          <a:p>
            <a:r>
              <a:rPr lang="en-US" altLang="en-US" sz="2400" dirty="0"/>
              <a:t>#10: Russian – 168 students</a:t>
            </a:r>
          </a:p>
        </p:txBody>
      </p:sp>
      <p:sp>
        <p:nvSpPr>
          <p:cNvPr id="7" name="Date Placeholder 6"/>
          <p:cNvSpPr>
            <a:spLocks noGrp="1"/>
          </p:cNvSpPr>
          <p:nvPr>
            <p:ph type="dt" sz="quarter" idx="10"/>
          </p:nvPr>
        </p:nvSpPr>
        <p:spPr/>
        <p:txBody>
          <a:bodyPr/>
          <a:lstStyle/>
          <a:p>
            <a:pPr>
              <a:defRPr/>
            </a:pPr>
            <a:fld id="{2DE803EA-F340-4520-A316-3AE19CCDB9A6}" type="datetime1">
              <a:rPr lang="en-US" smtClean="0"/>
              <a:pPr>
                <a:defRPr/>
              </a:pPr>
              <a:t>2/7/2017</a:t>
            </a:fld>
            <a:endParaRPr lang="en-US" dirty="0"/>
          </a:p>
        </p:txBody>
      </p:sp>
    </p:spTree>
    <p:extLst>
      <p:ext uri="{BB962C8B-B14F-4D97-AF65-F5344CB8AC3E}">
        <p14:creationId xmlns:p14="http://schemas.microsoft.com/office/powerpoint/2010/main" val="233992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98" y="247817"/>
            <a:ext cx="6316630" cy="1325563"/>
          </a:xfrm>
        </p:spPr>
        <p:txBody>
          <a:bodyPr/>
          <a:lstStyle/>
          <a:p>
            <a:pPr algn="ctr"/>
            <a:r>
              <a:rPr lang="en-US" dirty="0"/>
              <a:t>Global Competence is a Job Soft Skill</a:t>
            </a:r>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18811" y="4551842"/>
            <a:ext cx="2509976" cy="188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687" y="1659579"/>
            <a:ext cx="46767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387947" y="1659579"/>
            <a:ext cx="3371704" cy="2735258"/>
          </a:xfrm>
          <a:prstGeom prst="rect">
            <a:avLst/>
          </a:prstGeom>
        </p:spPr>
      </p:pic>
    </p:spTree>
    <p:extLst>
      <p:ext uri="{BB962C8B-B14F-4D97-AF65-F5344CB8AC3E}">
        <p14:creationId xmlns:p14="http://schemas.microsoft.com/office/powerpoint/2010/main" val="427656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the Seal of </a:t>
            </a:r>
            <a:r>
              <a:rPr lang="en-US" dirty="0" err="1"/>
              <a:t>Biliteracy</a:t>
            </a:r>
            <a:endParaRPr lang="en-US" dirty="0"/>
          </a:p>
        </p:txBody>
      </p:sp>
      <p:sp>
        <p:nvSpPr>
          <p:cNvPr id="3" name="Content Placeholder 2"/>
          <p:cNvSpPr>
            <a:spLocks noGrp="1"/>
          </p:cNvSpPr>
          <p:nvPr>
            <p:ph idx="1"/>
          </p:nvPr>
        </p:nvSpPr>
        <p:spPr/>
        <p:txBody>
          <a:bodyPr>
            <a:normAutofit fontScale="92500" lnSpcReduction="20000"/>
          </a:bodyPr>
          <a:lstStyle/>
          <a:p>
            <a:r>
              <a:rPr lang="en-US" dirty="0"/>
              <a:t>(1) Completion of all English language arts requirements for graduation with an overall grade point average of 3.0 or above in those classes; and</a:t>
            </a:r>
          </a:p>
          <a:p>
            <a:r>
              <a:rPr lang="en-US" dirty="0"/>
              <a:t>(2) Proficiency in one or more languages other than English, demonstrated by passing a foreign language advanced placement examination with a score of 4 or higher or an international baccalaureate examination with a score of 5 or higher; provided, however, that for languages in which an advanced placement examination is not available, the Department of Education may provide a listing of equivalent summative examinations that local school systems may use in place of such an advanced placement examination.</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spTree>
    <p:extLst>
      <p:ext uri="{BB962C8B-B14F-4D97-AF65-F5344CB8AC3E}">
        <p14:creationId xmlns:p14="http://schemas.microsoft.com/office/powerpoint/2010/main" val="368216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Districts’ Responsibilities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Georgia’s Seal of </a:t>
            </a:r>
            <a:r>
              <a:rPr lang="en-US" dirty="0" err="1"/>
              <a:t>Biliteracy</a:t>
            </a:r>
            <a:r>
              <a:rPr lang="en-US" dirty="0"/>
              <a:t> will be awarded upon high school graduation. Schools that wish to award the Seal should</a:t>
            </a:r>
          </a:p>
          <a:p>
            <a:pPr lvl="0"/>
            <a:r>
              <a:rPr lang="en-US" dirty="0"/>
              <a:t>designate a contact person at each participating high school that is responsible for</a:t>
            </a:r>
          </a:p>
          <a:p>
            <a:pPr lvl="1"/>
            <a:r>
              <a:rPr lang="en-US" dirty="0"/>
              <a:t>collecting applications from students in their senior year</a:t>
            </a:r>
          </a:p>
          <a:p>
            <a:pPr lvl="1"/>
            <a:r>
              <a:rPr lang="en-US" dirty="0"/>
              <a:t>checking the qualifications of applicants, and</a:t>
            </a:r>
          </a:p>
          <a:p>
            <a:pPr lvl="1"/>
            <a:r>
              <a:rPr lang="en-US" dirty="0"/>
              <a:t>awarding qualified students with the Seal</a:t>
            </a:r>
          </a:p>
          <a:p>
            <a:pPr lvl="1"/>
            <a:r>
              <a:rPr lang="en-US" dirty="0"/>
              <a:t>reporting students that were awarded the Seal to </a:t>
            </a:r>
            <a:r>
              <a:rPr lang="en-US" dirty="0" err="1"/>
              <a:t>GaDOE</a:t>
            </a:r>
            <a:r>
              <a:rPr lang="en-US" dirty="0"/>
              <a:t> through data collection</a:t>
            </a:r>
          </a:p>
          <a:p>
            <a:pPr lvl="0" fontAlgn="base"/>
            <a:r>
              <a:rPr lang="en-US" dirty="0"/>
              <a:t>The Seal may be added to the high school diploma or transcript as well as displayed on a certificate or medal awarded to the student.</a:t>
            </a:r>
          </a:p>
          <a:p>
            <a:pPr lvl="0" fontAlgn="base"/>
            <a:r>
              <a:rPr lang="en-US" dirty="0"/>
              <a:t>The Seal may be noted on the high school transcript as this is the credential that is viewed by colleges and universities and future employers.</a:t>
            </a:r>
          </a:p>
          <a:p>
            <a:pPr lvl="0" fontAlgn="base"/>
            <a:r>
              <a:rPr lang="en-US" dirty="0"/>
              <a:t>Districts and schools are encouraged to make the awarding of Georgia’s Seal of </a:t>
            </a:r>
            <a:r>
              <a:rPr lang="en-US" dirty="0" err="1"/>
              <a:t>Biliteracy</a:t>
            </a:r>
            <a:r>
              <a:rPr lang="en-US" dirty="0"/>
              <a:t> a prominent component at graduation and any senior award ceremonies.</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spTree>
    <p:extLst>
      <p:ext uri="{BB962C8B-B14F-4D97-AF65-F5344CB8AC3E}">
        <p14:creationId xmlns:p14="http://schemas.microsoft.com/office/powerpoint/2010/main" val="239246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Qualifies</a:t>
            </a:r>
            <a:endParaRPr lang="de-DE" dirty="0"/>
          </a:p>
        </p:txBody>
      </p:sp>
      <p:sp>
        <p:nvSpPr>
          <p:cNvPr id="3" name="Content Placeholder 2"/>
          <p:cNvSpPr>
            <a:spLocks noGrp="1"/>
          </p:cNvSpPr>
          <p:nvPr>
            <p:ph idx="1"/>
          </p:nvPr>
        </p:nvSpPr>
        <p:spPr/>
        <p:txBody>
          <a:bodyPr>
            <a:normAutofit fontScale="85000" lnSpcReduction="20000"/>
          </a:bodyPr>
          <a:lstStyle/>
          <a:p>
            <a:r>
              <a:rPr lang="en-US" dirty="0"/>
              <a:t>ALL Georgia public school students are eligible to attain Georgia’s Seal of </a:t>
            </a:r>
            <a:r>
              <a:rPr lang="en-US" dirty="0" err="1"/>
              <a:t>Biliteracy</a:t>
            </a:r>
            <a:r>
              <a:rPr lang="en-US" dirty="0"/>
              <a:t> based on evidence of achieving the required level of language proficiency in English plus one or more other languages during their high school years. </a:t>
            </a:r>
          </a:p>
          <a:p>
            <a:r>
              <a:rPr lang="en-US" dirty="0"/>
              <a:t>To obtain this Seal, students must demonstrate the determined level of proficiency in English, as well as one or more additional languages, be that language a native language, a heritage language, or a language learned in school or another setting. </a:t>
            </a:r>
          </a:p>
          <a:p>
            <a:r>
              <a:rPr lang="en-US" dirty="0"/>
              <a:t>Some components for Georgia’s Seal of </a:t>
            </a:r>
            <a:r>
              <a:rPr lang="en-US" dirty="0" err="1"/>
              <a:t>Biliteracy</a:t>
            </a:r>
            <a:r>
              <a:rPr lang="en-US" dirty="0"/>
              <a:t> may be completed prior to high school for some students (as with dual language immersion programs, English learners, and other populations). The focus is on achieving the level of proficiency required for English and the level of proficiency required for one or more other languages.</a:t>
            </a:r>
            <a:endParaRPr lang="de-DE" dirty="0"/>
          </a:p>
        </p:txBody>
      </p:sp>
      <p:sp>
        <p:nvSpPr>
          <p:cNvPr id="4" name="Date Placeholder 3"/>
          <p:cNvSpPr>
            <a:spLocks noGrp="1"/>
          </p:cNvSpPr>
          <p:nvPr>
            <p:ph type="dt" sz="half" idx="2"/>
          </p:nvPr>
        </p:nvSpPr>
        <p:spPr/>
        <p:txBody>
          <a:bodyPr/>
          <a:lstStyle/>
          <a:p>
            <a:fld id="{4DAE6870-AD18-448A-9B2A-0EFE6DC7B06B}" type="datetime1">
              <a:rPr lang="en-US" smtClean="0"/>
              <a:t>2/7/2017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spTree>
    <p:extLst>
      <p:ext uri="{BB962C8B-B14F-4D97-AF65-F5344CB8AC3E}">
        <p14:creationId xmlns:p14="http://schemas.microsoft.com/office/powerpoint/2010/main" val="3811086015"/>
      </p:ext>
    </p:extLst>
  </p:cSld>
  <p:clrMapOvr>
    <a:masterClrMapping/>
  </p:clrMapOvr>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C6FD80E8A23349905925784B78EAE7" ma:contentTypeVersion="6" ma:contentTypeDescription="Create a new document." ma:contentTypeScope="" ma:versionID="3ea628b0e8d4d57ccceb4c966929b31b">
  <xsd:schema xmlns:xsd="http://www.w3.org/2001/XMLSchema" xmlns:xs="http://www.w3.org/2001/XMLSchema" xmlns:p="http://schemas.microsoft.com/office/2006/metadata/properties" xmlns:ns1="http://schemas.microsoft.com/sharepoint/v3" xmlns:ns2="1d496aed-39d0-4758-b3cf-4e4773287716" xmlns:ns3="6c247bae-e40d-40c7-91b3-26f1e466c40a" xmlns:ns4="f9e61c99-8b37-4962-a864-d7fde1b0d03b" targetNamespace="http://schemas.microsoft.com/office/2006/metadata/properties" ma:root="true" ma:fieldsID="ec4de8f70334999c30bc594858c15f34" ns1:_="" ns2:_="" ns3:_="" ns4:_="">
    <xsd:import namespace="http://schemas.microsoft.com/sharepoint/v3"/>
    <xsd:import namespace="1d496aed-39d0-4758-b3cf-4e4773287716"/>
    <xsd:import namespace="6c247bae-e40d-40c7-91b3-26f1e466c40a"/>
    <xsd:import namespace="f9e61c99-8b37-4962-a864-d7fde1b0d0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element ref="ns3:Document_x0020_Type" minOccurs="0"/>
                <xsd:element ref="ns3:Year" minOccurs="0"/>
                <xsd:element ref="ns3:Program_x0020_Typ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247bae-e40d-40c7-91b3-26f1e466c40a" elementFormDefault="qualified">
    <xsd:import namespace="http://schemas.microsoft.com/office/2006/documentManagement/types"/>
    <xsd:import namespace="http://schemas.microsoft.com/office/infopath/2007/PartnerControls"/>
    <xsd:element name="Page" ma:index="12" nillable="true" ma:displayName="Page" ma:list="{c0c5bce6-76c0-431d-84b3-50ca3e3d0c94}" ma:internalName="Page0" ma:web="b1898e29-fee5-4c33-85ce-dc384e63ddeb">
      <xsd:simpleType>
        <xsd:restriction base="dms:Lookup"/>
      </xsd:simpleType>
    </xsd:element>
    <xsd:element name="Page_x0020_SubHeader" ma:index="13" nillable="true" ma:displayName="Page SubHeader" ma:internalName="Page_x0020_SubHeader0">
      <xsd:simpleType>
        <xsd:restriction base="dms:Text"/>
      </xsd:simpleType>
    </xsd:element>
    <xsd:element name="Document_x0020_Type" ma:index="14" nillable="true" ma:displayName="Document Type" ma:default="Accountability" ma:format="Dropdown" ma:internalName="Document_x0020_Type">
      <xsd:simpleType>
        <xsd:restriction base="dms:Choice">
          <xsd:enumeration value="Accountability"/>
          <xsd:enumeration value="Assessments"/>
          <xsd:enumeration value="Counseling"/>
          <xsd:enumeration value="Curriculum"/>
          <xsd:enumeration value="Dual Enrollment"/>
          <xsd:enumeration value="Local Plan"/>
          <xsd:enumeration value="Program of Study"/>
        </xsd:restriction>
      </xsd:simpleType>
    </xsd:element>
    <xsd:element name="Year" ma:index="15" nillable="true" ma:displayName="Year" ma:default="2012" ma:format="Dropdown" ma:internalName="Year">
      <xsd:simpleType>
        <xsd:restriction base="dms:Choice">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restriction>
      </xsd:simpleType>
    </xsd:element>
    <xsd:element name="Program_x0020_Type" ma:index="16" nillable="true" ma:displayName="Program Type" ma:default="Program Concentration" ma:internalName="Program_x0020_Type">
      <xsd:complexType>
        <xsd:complexContent>
          <xsd:extension base="dms:MultiChoice">
            <xsd:sequence>
              <xsd:element name="Value" maxOccurs="unbounded" minOccurs="0" nillable="true">
                <xsd:simpleType>
                  <xsd:restriction base="dms:Choice">
                    <xsd:enumeration value="Program Concentration"/>
                    <xsd:enumeration value="Career Cluster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Year xmlns="6c247bae-e40d-40c7-91b3-26f1e466c40a">2012</Year>
    <Program_x0020_Type xmlns="6c247bae-e40d-40c7-91b3-26f1e466c40a">
      <Value>Program Concentration</Value>
    </Program_x0020_Type>
    <Document_x0020_Type xmlns="6c247bae-e40d-40c7-91b3-26f1e466c40a">Accountability</Document_x0020_Type>
    <Page_x0020_SubHeader xmlns="6c247bae-e40d-40c7-91b3-26f1e466c40a" xsi:nil="true"/>
    <Page xmlns="6c247bae-e40d-40c7-91b3-26f1e466c40a" xsi:nil="true"/>
  </documentManagement>
</p:properties>
</file>

<file path=customXml/itemProps1.xml><?xml version="1.0" encoding="utf-8"?>
<ds:datastoreItem xmlns:ds="http://schemas.openxmlformats.org/officeDocument/2006/customXml" ds:itemID="{9A5B5240-3717-444D-8923-EA5D4317829C}"/>
</file>

<file path=customXml/itemProps2.xml><?xml version="1.0" encoding="utf-8"?>
<ds:datastoreItem xmlns:ds="http://schemas.openxmlformats.org/officeDocument/2006/customXml" ds:itemID="{759AC933-011D-45F1-B4B4-722E2E1CE80B}"/>
</file>

<file path=customXml/itemProps3.xml><?xml version="1.0" encoding="utf-8"?>
<ds:datastoreItem xmlns:ds="http://schemas.openxmlformats.org/officeDocument/2006/customXml" ds:itemID="{3E861535-7753-48C9-B868-0900BA82A391}"/>
</file>

<file path=docProps/app.xml><?xml version="1.0" encoding="utf-8"?>
<Properties xmlns="http://schemas.openxmlformats.org/officeDocument/2006/extended-properties" xmlns:vt="http://schemas.openxmlformats.org/officeDocument/2006/docPropsVTypes">
  <Template>GaDOE-PowerPoint-Template</Template>
  <TotalTime>347</TotalTime>
  <Words>1716</Words>
  <Application>Microsoft Office PowerPoint</Application>
  <PresentationFormat>On-screen Show (4:3)</PresentationFormat>
  <Paragraphs>194</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Rounded MT Bold</vt:lpstr>
      <vt:lpstr>Calibri</vt:lpstr>
      <vt:lpstr>GaDOE-PowerPoint-Template</vt:lpstr>
      <vt:lpstr>PowerPoint Presentation</vt:lpstr>
      <vt:lpstr>What is a Seal of Biliteracy?</vt:lpstr>
      <vt:lpstr>States with Seals of Biliteracy</vt:lpstr>
      <vt:lpstr>Why a Seal of Biliteracy?</vt:lpstr>
      <vt:lpstr>International Business &amp; World Language Education  in Georgia</vt:lpstr>
      <vt:lpstr>Global Competence is a Job Soft Skill</vt:lpstr>
      <vt:lpstr>Requirements for the Seal of Biliteracy</vt:lpstr>
      <vt:lpstr>Districts’ Responsibilities</vt:lpstr>
      <vt:lpstr>Who Qualifies</vt:lpstr>
      <vt:lpstr>Who will check that students have met the required qualifications for the Seal of Biliteracy? </vt:lpstr>
      <vt:lpstr>How will schools award the Seal of Biliteracy if AP and IB scores are not reported back until July?</vt:lpstr>
      <vt:lpstr>How will schools obtain the actual seals?</vt:lpstr>
      <vt:lpstr>What IB exams will count for the Seal of Biliteracy?</vt:lpstr>
      <vt:lpstr>Can ASL and Latin students apply for the Seal of Biliteracy?</vt:lpstr>
      <vt:lpstr>Who will pay for the proficiency exams?</vt:lpstr>
      <vt:lpstr>What proficiency level do students need to demonstrate?</vt:lpstr>
      <vt:lpstr>When and how do students learn about the Seal of Biliteracy? </vt:lpstr>
      <vt:lpstr>PowerPoint Presentation</vt:lpstr>
      <vt:lpstr>Dual Language Immersion (DLI) in Georgia</vt:lpstr>
      <vt:lpstr>The Georgia DLI Model</vt:lpstr>
      <vt:lpstr>Benefits of DLI</vt:lpstr>
      <vt:lpstr>Program Goals</vt:lpstr>
      <vt:lpstr>Questions?</vt:lpstr>
      <vt:lpstr>Presenter Survey</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GaDOE</dc:creator>
  <cp:lastModifiedBy>Patrick Wallace</cp:lastModifiedBy>
  <cp:revision>56</cp:revision>
  <cp:lastPrinted>2015-04-10T13:08:00Z</cp:lastPrinted>
  <dcterms:created xsi:type="dcterms:W3CDTF">2015-04-06T14:04:18Z</dcterms:created>
  <dcterms:modified xsi:type="dcterms:W3CDTF">2017-02-07T22:31:31Z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0x01010010C6FD80E8A23349905925784B78EAE7</vt:lpwstr>
  </property>
</Properties>
</file>