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11" Type="http://schemas.openxmlformats.org/officeDocument/2006/relationships/customXml" Target="../customXml/item4.xml"/><Relationship Id="rId5" Type="http://schemas.openxmlformats.org/officeDocument/2006/relationships/presProps" Target="presProps.xml"/><Relationship Id="rId10"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AFA30ED-3CF0-4718-B8AD-0F86B3280B0B}" type="datetime1">
              <a:rPr lang="en-US">
                <a:solidFill>
                  <a:prstClr val="black"/>
                </a:solidFill>
              </a:rPr>
              <a:pPr>
                <a:defRPr/>
              </a:pPr>
              <a:t>11/13/2014</a:t>
            </a:fld>
            <a:endParaRPr lang="en-US" dirty="0">
              <a:solidFill>
                <a:prstClr val="black"/>
              </a:solidFill>
            </a:endParaRPr>
          </a:p>
        </p:txBody>
      </p:sp>
      <p:sp>
        <p:nvSpPr>
          <p:cNvPr id="5" name="Slide Number Placeholder 5"/>
          <p:cNvSpPr>
            <a:spLocks noGrp="1"/>
          </p:cNvSpPr>
          <p:nvPr>
            <p:ph type="sldNum" sz="quarter" idx="11"/>
          </p:nvPr>
        </p:nvSpPr>
        <p:spPr/>
        <p:txBody>
          <a:bodyPr/>
          <a:lstStyle>
            <a:lvl1pPr>
              <a:defRPr/>
            </a:lvl1pPr>
          </a:lstStyle>
          <a:p>
            <a:pPr>
              <a:defRPr/>
            </a:pPr>
            <a:fld id="{6B53C301-69DE-4BB3-8146-5830FACB7318}"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658826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B0E798C-CDA5-452E-B88D-2B0C0EF235D6}" type="datetime1">
              <a:rPr lang="en-US">
                <a:solidFill>
                  <a:prstClr val="black"/>
                </a:solidFill>
              </a:rPr>
              <a:pPr>
                <a:defRPr/>
              </a:pPr>
              <a:t>11/13/2014</a:t>
            </a:fld>
            <a:endParaRPr lang="en-US" dirty="0">
              <a:solidFill>
                <a:prstClr val="black"/>
              </a:solidFill>
            </a:endParaRPr>
          </a:p>
        </p:txBody>
      </p:sp>
      <p:sp>
        <p:nvSpPr>
          <p:cNvPr id="5" name="Slide Number Placeholder 5"/>
          <p:cNvSpPr>
            <a:spLocks noGrp="1"/>
          </p:cNvSpPr>
          <p:nvPr>
            <p:ph type="sldNum" sz="quarter" idx="11"/>
          </p:nvPr>
        </p:nvSpPr>
        <p:spPr/>
        <p:txBody>
          <a:bodyPr/>
          <a:lstStyle>
            <a:lvl1pPr>
              <a:defRPr/>
            </a:lvl1pPr>
          </a:lstStyle>
          <a:p>
            <a:pPr>
              <a:defRPr/>
            </a:pPr>
            <a:fld id="{EF837A34-E7FC-44E3-9B1E-EA6E83A913B4}"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698135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5330C5-F6CA-4A0F-94A4-E064CDF4590C}" type="datetime1">
              <a:rPr lang="en-US">
                <a:solidFill>
                  <a:prstClr val="black"/>
                </a:solidFill>
              </a:rPr>
              <a:pPr>
                <a:defRPr/>
              </a:pPr>
              <a:t>11/13/2014</a:t>
            </a:fld>
            <a:endParaRPr lang="en-US" dirty="0">
              <a:solidFill>
                <a:prstClr val="black"/>
              </a:solidFill>
            </a:endParaRPr>
          </a:p>
        </p:txBody>
      </p:sp>
      <p:sp>
        <p:nvSpPr>
          <p:cNvPr id="5" name="Slide Number Placeholder 5"/>
          <p:cNvSpPr>
            <a:spLocks noGrp="1"/>
          </p:cNvSpPr>
          <p:nvPr>
            <p:ph type="sldNum" sz="quarter" idx="11"/>
          </p:nvPr>
        </p:nvSpPr>
        <p:spPr/>
        <p:txBody>
          <a:bodyPr/>
          <a:lstStyle>
            <a:lvl1pPr>
              <a:defRPr/>
            </a:lvl1pPr>
          </a:lstStyle>
          <a:p>
            <a:pPr>
              <a:defRPr/>
            </a:pPr>
            <a:fld id="{C82173B4-07AF-43F7-9460-944CD3E9066F}"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210184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0859775-285E-4C53-BBD7-475282B09F3E}" type="datetime1">
              <a:rPr lang="en-US">
                <a:solidFill>
                  <a:prstClr val="black"/>
                </a:solidFill>
              </a:rPr>
              <a:pPr>
                <a:defRPr/>
              </a:pPr>
              <a:t>11/13/2014</a:t>
            </a:fld>
            <a:endParaRPr lang="en-US" dirty="0">
              <a:solidFill>
                <a:prstClr val="black"/>
              </a:solidFill>
            </a:endParaRPr>
          </a:p>
        </p:txBody>
      </p:sp>
      <p:sp>
        <p:nvSpPr>
          <p:cNvPr id="5" name="Slide Number Placeholder 5"/>
          <p:cNvSpPr>
            <a:spLocks noGrp="1"/>
          </p:cNvSpPr>
          <p:nvPr>
            <p:ph type="sldNum" sz="quarter" idx="11"/>
          </p:nvPr>
        </p:nvSpPr>
        <p:spPr/>
        <p:txBody>
          <a:bodyPr/>
          <a:lstStyle>
            <a:lvl1pPr>
              <a:defRPr/>
            </a:lvl1pPr>
          </a:lstStyle>
          <a:p>
            <a:pPr>
              <a:defRPr/>
            </a:pPr>
            <a:fld id="{DFF53C13-00C3-44EA-A551-051FECEE8603}"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082542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15CF9CA-CDA3-49F3-91A8-4AF6EAFBD028}" type="datetime1">
              <a:rPr lang="en-US">
                <a:solidFill>
                  <a:prstClr val="black"/>
                </a:solidFill>
              </a:rPr>
              <a:pPr>
                <a:defRPr/>
              </a:pPr>
              <a:t>11/13/2014</a:t>
            </a:fld>
            <a:endParaRPr lang="en-US" dirty="0">
              <a:solidFill>
                <a:prstClr val="black"/>
              </a:solidFill>
            </a:endParaRPr>
          </a:p>
        </p:txBody>
      </p:sp>
      <p:sp>
        <p:nvSpPr>
          <p:cNvPr id="5" name="Slide Number Placeholder 5"/>
          <p:cNvSpPr>
            <a:spLocks noGrp="1"/>
          </p:cNvSpPr>
          <p:nvPr>
            <p:ph type="sldNum" sz="quarter" idx="11"/>
          </p:nvPr>
        </p:nvSpPr>
        <p:spPr/>
        <p:txBody>
          <a:bodyPr/>
          <a:lstStyle>
            <a:lvl1pPr>
              <a:defRPr/>
            </a:lvl1pPr>
          </a:lstStyle>
          <a:p>
            <a:pPr>
              <a:defRPr/>
            </a:pPr>
            <a:fld id="{221505EB-7E7D-46BB-96C8-12B95353286F}"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854249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D32F2DF-6A86-4E7F-9A53-8003C8294353}" type="datetime1">
              <a:rPr lang="en-US">
                <a:solidFill>
                  <a:prstClr val="black"/>
                </a:solidFill>
              </a:rPr>
              <a:pPr>
                <a:defRPr/>
              </a:pPr>
              <a:t>11/13/2014</a:t>
            </a:fld>
            <a:endParaRPr lang="en-US" dirty="0">
              <a:solidFill>
                <a:prstClr val="black"/>
              </a:solidFill>
            </a:endParaRPr>
          </a:p>
        </p:txBody>
      </p:sp>
      <p:sp>
        <p:nvSpPr>
          <p:cNvPr id="6" name="Slide Number Placeholder 5"/>
          <p:cNvSpPr>
            <a:spLocks noGrp="1"/>
          </p:cNvSpPr>
          <p:nvPr>
            <p:ph type="sldNum" sz="quarter" idx="11"/>
          </p:nvPr>
        </p:nvSpPr>
        <p:spPr/>
        <p:txBody>
          <a:bodyPr/>
          <a:lstStyle>
            <a:lvl1pPr>
              <a:defRPr/>
            </a:lvl1pPr>
          </a:lstStyle>
          <a:p>
            <a:pPr>
              <a:defRPr/>
            </a:pPr>
            <a:fld id="{BEE844AD-7D41-4169-BDA9-489AF07823CF}"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256533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97C8AF2-A187-4723-81BC-8212F4F4264A}" type="datetime1">
              <a:rPr lang="en-US">
                <a:solidFill>
                  <a:prstClr val="black"/>
                </a:solidFill>
              </a:rPr>
              <a:pPr>
                <a:defRPr/>
              </a:pPr>
              <a:t>11/13/2014</a:t>
            </a:fld>
            <a:endParaRPr lang="en-US" dirty="0">
              <a:solidFill>
                <a:prstClr val="black"/>
              </a:solidFill>
            </a:endParaRPr>
          </a:p>
        </p:txBody>
      </p:sp>
      <p:sp>
        <p:nvSpPr>
          <p:cNvPr id="8" name="Slide Number Placeholder 5"/>
          <p:cNvSpPr>
            <a:spLocks noGrp="1"/>
          </p:cNvSpPr>
          <p:nvPr>
            <p:ph type="sldNum" sz="quarter" idx="11"/>
          </p:nvPr>
        </p:nvSpPr>
        <p:spPr/>
        <p:txBody>
          <a:bodyPr/>
          <a:lstStyle>
            <a:lvl1pPr>
              <a:defRPr/>
            </a:lvl1pPr>
          </a:lstStyle>
          <a:p>
            <a:pPr>
              <a:defRPr/>
            </a:pPr>
            <a:fld id="{9670841E-44FA-4F6D-9849-8456CCBD67B8}"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9735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5275601-D823-4596-9C50-1B3A68DCA356}" type="datetime1">
              <a:rPr lang="en-US">
                <a:solidFill>
                  <a:prstClr val="black"/>
                </a:solidFill>
              </a:rPr>
              <a:pPr>
                <a:defRPr/>
              </a:pPr>
              <a:t>11/13/2014</a:t>
            </a:fld>
            <a:endParaRPr lang="en-US" dirty="0">
              <a:solidFill>
                <a:prstClr val="black"/>
              </a:solidFill>
            </a:endParaRPr>
          </a:p>
        </p:txBody>
      </p:sp>
      <p:sp>
        <p:nvSpPr>
          <p:cNvPr id="4" name="Slide Number Placeholder 5"/>
          <p:cNvSpPr>
            <a:spLocks noGrp="1"/>
          </p:cNvSpPr>
          <p:nvPr>
            <p:ph type="sldNum" sz="quarter" idx="11"/>
          </p:nvPr>
        </p:nvSpPr>
        <p:spPr/>
        <p:txBody>
          <a:bodyPr/>
          <a:lstStyle>
            <a:lvl1pPr>
              <a:defRPr/>
            </a:lvl1pPr>
          </a:lstStyle>
          <a:p>
            <a:pPr>
              <a:defRPr/>
            </a:pPr>
            <a:fld id="{B6F3CA70-34A5-4C87-ACD7-DD099BE7D394}"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4256066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E065A2-34D3-49E8-A411-2ED671F80106}" type="datetime1">
              <a:rPr lang="en-US">
                <a:solidFill>
                  <a:prstClr val="black"/>
                </a:solidFill>
              </a:rPr>
              <a:pPr>
                <a:defRPr/>
              </a:pPr>
              <a:t>11/13/2014</a:t>
            </a:fld>
            <a:endParaRPr lang="en-US" dirty="0">
              <a:solidFill>
                <a:prstClr val="black"/>
              </a:solidFill>
            </a:endParaRPr>
          </a:p>
        </p:txBody>
      </p:sp>
      <p:sp>
        <p:nvSpPr>
          <p:cNvPr id="3" name="Slide Number Placeholder 5"/>
          <p:cNvSpPr>
            <a:spLocks noGrp="1"/>
          </p:cNvSpPr>
          <p:nvPr>
            <p:ph type="sldNum" sz="quarter" idx="11"/>
          </p:nvPr>
        </p:nvSpPr>
        <p:spPr/>
        <p:txBody>
          <a:bodyPr/>
          <a:lstStyle>
            <a:lvl1pPr>
              <a:defRPr/>
            </a:lvl1pPr>
          </a:lstStyle>
          <a:p>
            <a:pPr>
              <a:defRPr/>
            </a:pPr>
            <a:fld id="{3BED3DC0-348B-408D-B021-3E309A65B05E}"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358431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628D8D-D22A-4BD2-9E0E-E04D188B3681}" type="datetime1">
              <a:rPr lang="en-US">
                <a:solidFill>
                  <a:prstClr val="black"/>
                </a:solidFill>
              </a:rPr>
              <a:pPr>
                <a:defRPr/>
              </a:pPr>
              <a:t>11/13/2014</a:t>
            </a:fld>
            <a:endParaRPr lang="en-US" dirty="0">
              <a:solidFill>
                <a:prstClr val="black"/>
              </a:solidFill>
            </a:endParaRPr>
          </a:p>
        </p:txBody>
      </p:sp>
      <p:sp>
        <p:nvSpPr>
          <p:cNvPr id="6" name="Slide Number Placeholder 5"/>
          <p:cNvSpPr>
            <a:spLocks noGrp="1"/>
          </p:cNvSpPr>
          <p:nvPr>
            <p:ph type="sldNum" sz="quarter" idx="11"/>
          </p:nvPr>
        </p:nvSpPr>
        <p:spPr/>
        <p:txBody>
          <a:bodyPr/>
          <a:lstStyle>
            <a:lvl1pPr>
              <a:defRPr/>
            </a:lvl1pPr>
          </a:lstStyle>
          <a:p>
            <a:pPr>
              <a:defRPr/>
            </a:pPr>
            <a:fld id="{2E29DB1C-6605-4AA4-8FDD-ABDDDB8C98F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434871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92DA02E-B117-4BE2-8D81-F4D60CFC715F}" type="datetime1">
              <a:rPr lang="en-US">
                <a:solidFill>
                  <a:prstClr val="black"/>
                </a:solidFill>
              </a:rPr>
              <a:pPr>
                <a:defRPr/>
              </a:pPr>
              <a:t>11/13/2014</a:t>
            </a:fld>
            <a:endParaRPr lang="en-US" dirty="0">
              <a:solidFill>
                <a:prstClr val="black"/>
              </a:solidFill>
            </a:endParaRPr>
          </a:p>
        </p:txBody>
      </p:sp>
      <p:sp>
        <p:nvSpPr>
          <p:cNvPr id="6" name="Slide Number Placeholder 5"/>
          <p:cNvSpPr>
            <a:spLocks noGrp="1"/>
          </p:cNvSpPr>
          <p:nvPr>
            <p:ph type="sldNum" sz="quarter" idx="11"/>
          </p:nvPr>
        </p:nvSpPr>
        <p:spPr/>
        <p:txBody>
          <a:bodyPr/>
          <a:lstStyle>
            <a:lvl1pPr>
              <a:defRPr/>
            </a:lvl1pPr>
          </a:lstStyle>
          <a:p>
            <a:pPr>
              <a:defRPr/>
            </a:pPr>
            <a:fld id="{CB6C4535-16A9-43A0-B76D-9AE77F9EEDB9}"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752281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GaDOE_PPT_bg_charcoal.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934200" y="6356350"/>
            <a:ext cx="1066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mn-lt"/>
              </a:defRPr>
            </a:lvl1pPr>
          </a:lstStyle>
          <a:p>
            <a:pPr>
              <a:defRPr/>
            </a:pPr>
            <a:fld id="{81DC61EB-9AD9-4D1E-B720-E766A007664C}" type="datetime1">
              <a:rPr lang="en-US">
                <a:solidFill>
                  <a:prstClr val="black"/>
                </a:solidFill>
              </a:rPr>
              <a:pPr>
                <a:defRPr/>
              </a:pPr>
              <a:t>11/13/2014</a:t>
            </a:fld>
            <a:endParaRPr lang="en-US" dirty="0">
              <a:solidFill>
                <a:prstClr val="black"/>
              </a:solidFill>
            </a:endParaRPr>
          </a:p>
        </p:txBody>
      </p:sp>
      <p:sp>
        <p:nvSpPr>
          <p:cNvPr id="6" name="Slide Number Placeholder 5"/>
          <p:cNvSpPr>
            <a:spLocks noGrp="1"/>
          </p:cNvSpPr>
          <p:nvPr>
            <p:ph type="sldNum" sz="quarter" idx="4"/>
          </p:nvPr>
        </p:nvSpPr>
        <p:spPr>
          <a:xfrm>
            <a:off x="8077200" y="6356350"/>
            <a:ext cx="609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mn-lt"/>
              </a:defRPr>
            </a:lvl1pPr>
          </a:lstStyle>
          <a:p>
            <a:pPr>
              <a:defRPr/>
            </a:pPr>
            <a:fld id="{EC879185-E36B-4050-85AF-3E369824D998}"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100024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rtl="0" eaLnBrk="0" fontAlgn="base" hangingPunct="0">
        <a:spcBef>
          <a:spcPct val="0"/>
        </a:spcBef>
        <a:spcAft>
          <a:spcPct val="0"/>
        </a:spcAft>
        <a:defRPr sz="4400" b="1" kern="1200">
          <a:solidFill>
            <a:schemeClr val="tx1"/>
          </a:solidFill>
          <a:latin typeface="+mj-lt"/>
          <a:ea typeface="+mj-ea"/>
          <a:cs typeface="+mj-cs"/>
        </a:defRPr>
      </a:lvl1pPr>
      <a:lvl2pPr algn="ctr" rtl="0" eaLnBrk="0" fontAlgn="base" hangingPunct="0">
        <a:spcBef>
          <a:spcPct val="0"/>
        </a:spcBef>
        <a:spcAft>
          <a:spcPct val="0"/>
        </a:spcAft>
        <a:defRPr sz="4400" b="1">
          <a:solidFill>
            <a:schemeClr val="tx1"/>
          </a:solidFill>
          <a:latin typeface="Calibri" pitchFamily="34" charset="0"/>
        </a:defRPr>
      </a:lvl2pPr>
      <a:lvl3pPr algn="ctr" rtl="0" eaLnBrk="0" fontAlgn="base" hangingPunct="0">
        <a:spcBef>
          <a:spcPct val="0"/>
        </a:spcBef>
        <a:spcAft>
          <a:spcPct val="0"/>
        </a:spcAft>
        <a:defRPr sz="4400" b="1">
          <a:solidFill>
            <a:schemeClr val="tx1"/>
          </a:solidFill>
          <a:latin typeface="Calibri" pitchFamily="34" charset="0"/>
        </a:defRPr>
      </a:lvl3pPr>
      <a:lvl4pPr algn="ctr" rtl="0" eaLnBrk="0" fontAlgn="base" hangingPunct="0">
        <a:spcBef>
          <a:spcPct val="0"/>
        </a:spcBef>
        <a:spcAft>
          <a:spcPct val="0"/>
        </a:spcAft>
        <a:defRPr sz="4400" b="1">
          <a:solidFill>
            <a:schemeClr val="tx1"/>
          </a:solidFill>
          <a:latin typeface="Calibri" pitchFamily="34" charset="0"/>
        </a:defRPr>
      </a:lvl4pPr>
      <a:lvl5pPr algn="ctr" rtl="0" eaLnBrk="0" fontAlgn="base" hangingPunct="0">
        <a:spcBef>
          <a:spcPct val="0"/>
        </a:spcBef>
        <a:spcAft>
          <a:spcPct val="0"/>
        </a:spcAft>
        <a:defRPr sz="4400" b="1">
          <a:solidFill>
            <a:schemeClr val="tx1"/>
          </a:solidFill>
          <a:latin typeface="Calibri" pitchFamily="34" charset="0"/>
        </a:defRPr>
      </a:lvl5pPr>
      <a:lvl6pPr marL="457200" algn="ctr" rtl="0" fontAlgn="base">
        <a:spcBef>
          <a:spcPct val="0"/>
        </a:spcBef>
        <a:spcAft>
          <a:spcPct val="0"/>
        </a:spcAft>
        <a:defRPr sz="4400" b="1">
          <a:solidFill>
            <a:schemeClr val="tx1"/>
          </a:solidFill>
          <a:latin typeface="Calibri" pitchFamily="34" charset="0"/>
        </a:defRPr>
      </a:lvl6pPr>
      <a:lvl7pPr marL="914400" algn="ctr" rtl="0" fontAlgn="base">
        <a:spcBef>
          <a:spcPct val="0"/>
        </a:spcBef>
        <a:spcAft>
          <a:spcPct val="0"/>
        </a:spcAft>
        <a:defRPr sz="4400" b="1">
          <a:solidFill>
            <a:schemeClr val="tx1"/>
          </a:solidFill>
          <a:latin typeface="Calibri" pitchFamily="34" charset="0"/>
        </a:defRPr>
      </a:lvl7pPr>
      <a:lvl8pPr marL="1371600" algn="ctr" rtl="0" fontAlgn="base">
        <a:spcBef>
          <a:spcPct val="0"/>
        </a:spcBef>
        <a:spcAft>
          <a:spcPct val="0"/>
        </a:spcAft>
        <a:defRPr sz="4400" b="1">
          <a:solidFill>
            <a:schemeClr val="tx1"/>
          </a:solidFill>
          <a:latin typeface="Calibri" pitchFamily="34" charset="0"/>
        </a:defRPr>
      </a:lvl8pPr>
      <a:lvl9pPr marL="1828800" algn="ctr"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Exemption Codes</a:t>
            </a:r>
          </a:p>
        </p:txBody>
      </p:sp>
      <p:sp>
        <p:nvSpPr>
          <p:cNvPr id="9" name="Content Placeholder 8"/>
          <p:cNvSpPr>
            <a:spLocks noGrp="1"/>
          </p:cNvSpPr>
          <p:nvPr>
            <p:ph idx="1"/>
          </p:nvPr>
        </p:nvSpPr>
        <p:spPr/>
        <p:txBody>
          <a:bodyPr/>
          <a:lstStyle/>
          <a:p>
            <a:pPr>
              <a:defRPr/>
            </a:pPr>
            <a:r>
              <a:rPr lang="en-US" sz="1800" dirty="0" smtClean="0"/>
              <a:t>According to Ga Code and State Board of Education rule all students in physical education classes taught by a certified physical education teacher </a:t>
            </a:r>
            <a:r>
              <a:rPr lang="en-US" sz="1800" i="1" dirty="0" smtClean="0"/>
              <a:t>shall participate in the fitness assessment.   </a:t>
            </a:r>
            <a:endParaRPr lang="en-US" sz="1800" dirty="0" smtClean="0"/>
          </a:p>
          <a:p>
            <a:pPr>
              <a:defRPr/>
            </a:pPr>
            <a:r>
              <a:rPr lang="en-US" sz="1800" dirty="0" smtClean="0">
                <a:solidFill>
                  <a:schemeClr val="accent6">
                    <a:lumMod val="50000"/>
                  </a:schemeClr>
                </a:solidFill>
              </a:rPr>
              <a:t>In </a:t>
            </a:r>
            <a:r>
              <a:rPr lang="en-US" sz="1800" b="1" u="sng" dirty="0" smtClean="0">
                <a:solidFill>
                  <a:schemeClr val="accent6">
                    <a:lumMod val="50000"/>
                  </a:schemeClr>
                </a:solidFill>
              </a:rPr>
              <a:t>rare cases </a:t>
            </a:r>
            <a:r>
              <a:rPr lang="en-US" sz="1800" dirty="0" smtClean="0">
                <a:solidFill>
                  <a:schemeClr val="accent6">
                    <a:lumMod val="50000"/>
                  </a:schemeClr>
                </a:solidFill>
              </a:rPr>
              <a:t>when a student is not able to complete part or all of the fitness assessment or modifications are needed to complete one or more items on the assessment no score should be entered for the test item or items. </a:t>
            </a:r>
          </a:p>
          <a:p>
            <a:pPr>
              <a:defRPr/>
            </a:pPr>
            <a:r>
              <a:rPr lang="en-US" sz="1800" dirty="0" smtClean="0"/>
              <a:t>An exemption code is then used. </a:t>
            </a:r>
          </a:p>
          <a:p>
            <a:pPr>
              <a:defRPr/>
            </a:pPr>
            <a:r>
              <a:rPr lang="en-US" sz="1800" dirty="0" smtClean="0">
                <a:solidFill>
                  <a:schemeClr val="accent6">
                    <a:lumMod val="50000"/>
                  </a:schemeClr>
                </a:solidFill>
              </a:rPr>
              <a:t>The code is entered for the assessment event  and can not be entered for </a:t>
            </a:r>
            <a:r>
              <a:rPr lang="en-US" sz="1800" dirty="0" err="1" smtClean="0">
                <a:solidFill>
                  <a:schemeClr val="accent6">
                    <a:lumMod val="50000"/>
                  </a:schemeClr>
                </a:solidFill>
              </a:rPr>
              <a:t>seperate</a:t>
            </a:r>
            <a:r>
              <a:rPr lang="en-US" sz="1800" dirty="0" smtClean="0">
                <a:solidFill>
                  <a:schemeClr val="accent6">
                    <a:lumMod val="50000"/>
                  </a:schemeClr>
                </a:solidFill>
              </a:rPr>
              <a:t>  test items. </a:t>
            </a:r>
          </a:p>
          <a:p>
            <a:pPr>
              <a:defRPr/>
            </a:pPr>
            <a:r>
              <a:rPr lang="en-US" sz="1800" dirty="0" smtClean="0"/>
              <a:t>It is important to emphasize the value of each child and their parents having access to health related fitness results. </a:t>
            </a:r>
          </a:p>
          <a:p>
            <a:pPr>
              <a:defRPr/>
            </a:pPr>
            <a:r>
              <a:rPr lang="en-US" sz="1800" dirty="0" smtClean="0">
                <a:solidFill>
                  <a:schemeClr val="accent6">
                    <a:lumMod val="50000"/>
                  </a:schemeClr>
                </a:solidFill>
              </a:rPr>
              <a:t>The assessment data provides valuable personal information.</a:t>
            </a:r>
          </a:p>
          <a:p>
            <a:pPr>
              <a:defRPr/>
            </a:pPr>
            <a:r>
              <a:rPr lang="en-US" sz="1800" dirty="0" smtClean="0"/>
              <a:t>Teachers should not enter scores into the FITNESSGRAM software unless they feel that it is fair to judge a child against the regular FITNESSGRAM standards. </a:t>
            </a:r>
          </a:p>
          <a:p>
            <a:pPr>
              <a:defRPr/>
            </a:pPr>
            <a:endParaRPr lang="en-US" sz="1000" dirty="0" smtClean="0"/>
          </a:p>
          <a:p>
            <a:pPr>
              <a:defRPr/>
            </a:pPr>
            <a:endParaRPr lang="en-US" sz="1000" dirty="0" smtClean="0"/>
          </a:p>
          <a:p>
            <a:pPr>
              <a:defRPr/>
            </a:pPr>
            <a:endParaRPr lang="en-US" sz="1000" dirty="0" smtClean="0"/>
          </a:p>
          <a:p>
            <a:pPr>
              <a:defRPr/>
            </a:pPr>
            <a:endParaRPr lang="en-US" sz="1000" dirty="0" smtClean="0"/>
          </a:p>
          <a:p>
            <a:pPr>
              <a:defRPr/>
            </a:pPr>
            <a:endParaRPr lang="en-US" sz="1000" dirty="0" smtClean="0"/>
          </a:p>
          <a:p>
            <a:pPr>
              <a:defRPr/>
            </a:pPr>
            <a:r>
              <a:rPr lang="en-US" sz="1000" dirty="0" smtClean="0"/>
              <a:t> 	</a:t>
            </a:r>
          </a:p>
          <a:p>
            <a:pPr>
              <a:defRPr/>
            </a:pPr>
            <a:endParaRPr lang="en-US" sz="1000" dirty="0" smtClean="0"/>
          </a:p>
          <a:p>
            <a:pPr>
              <a:defRPr/>
            </a:pPr>
            <a:endParaRPr lang="en-US" sz="1000" dirty="0"/>
          </a:p>
        </p:txBody>
      </p:sp>
      <p:sp>
        <p:nvSpPr>
          <p:cNvPr id="7" name="Date Placeholder 6"/>
          <p:cNvSpPr>
            <a:spLocks noGrp="1"/>
          </p:cNvSpPr>
          <p:nvPr>
            <p:ph type="dt" sz="quarter" idx="10"/>
          </p:nvPr>
        </p:nvSpPr>
        <p:spPr/>
        <p:txBody>
          <a:bodyPr/>
          <a:lstStyle/>
          <a:p>
            <a:pPr>
              <a:defRPr/>
            </a:pPr>
            <a:endParaRPr lang="en-US" dirty="0">
              <a:solidFill>
                <a:prstClr val="black"/>
              </a:solidFill>
            </a:endParaRPr>
          </a:p>
        </p:txBody>
      </p:sp>
      <p:sp>
        <p:nvSpPr>
          <p:cNvPr id="8" name="Slide Number Placeholder 7"/>
          <p:cNvSpPr>
            <a:spLocks noGrp="1"/>
          </p:cNvSpPr>
          <p:nvPr>
            <p:ph type="sldNum" sz="quarter" idx="11"/>
          </p:nvPr>
        </p:nvSpPr>
        <p:spPr/>
        <p:txBody>
          <a:bodyPr/>
          <a:lstStyle/>
          <a:p>
            <a:pPr>
              <a:defRPr/>
            </a:pPr>
            <a:fld id="{0DED4AD1-7487-4AC3-9DC1-9F06A78526CA}"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1928545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1143000"/>
          </a:xfrm>
        </p:spPr>
        <p:txBody>
          <a:bodyPr/>
          <a:lstStyle/>
          <a:p>
            <a:r>
              <a:rPr lang="en-US" sz="4000" dirty="0" smtClean="0"/>
              <a:t>Codes</a:t>
            </a:r>
          </a:p>
        </p:txBody>
      </p:sp>
      <p:sp>
        <p:nvSpPr>
          <p:cNvPr id="3" name="Content Placeholder 2"/>
          <p:cNvSpPr>
            <a:spLocks noGrp="1"/>
          </p:cNvSpPr>
          <p:nvPr>
            <p:ph idx="1"/>
          </p:nvPr>
        </p:nvSpPr>
        <p:spPr>
          <a:xfrm>
            <a:off x="533400" y="762000"/>
            <a:ext cx="8229600" cy="4525963"/>
          </a:xfrm>
        </p:spPr>
        <p:txBody>
          <a:bodyPr/>
          <a:lstStyle/>
          <a:p>
            <a:pPr>
              <a:defRPr/>
            </a:pPr>
            <a:r>
              <a:rPr lang="en-US" sz="1800" dirty="0" smtClean="0"/>
              <a:t>The following codes are available:</a:t>
            </a:r>
          </a:p>
          <a:p>
            <a:pPr marL="1257300" lvl="2" indent="-342900" fontAlgn="auto">
              <a:spcAft>
                <a:spcPts val="0"/>
              </a:spcAft>
              <a:buFont typeface="Arial" charset="0"/>
              <a:buAutoNum type="arabicPlain" startAt="10"/>
              <a:defRPr/>
            </a:pPr>
            <a:r>
              <a:rPr lang="en-US" sz="1800" dirty="0"/>
              <a:t> </a:t>
            </a:r>
            <a:r>
              <a:rPr lang="en-US" sz="1800" dirty="0" smtClean="0"/>
              <a:t>           Absent </a:t>
            </a:r>
            <a:r>
              <a:rPr lang="en-US" sz="1800" dirty="0"/>
              <a:t>-absent on all test dates and all make-up sessions</a:t>
            </a:r>
          </a:p>
          <a:p>
            <a:pPr marL="1257300" lvl="2" indent="-342900" fontAlgn="auto">
              <a:spcAft>
                <a:spcPts val="0"/>
              </a:spcAft>
              <a:buFont typeface="Arial" charset="0"/>
              <a:buAutoNum type="arabicPlain" startAt="10"/>
              <a:defRPr/>
            </a:pPr>
            <a:r>
              <a:rPr lang="en-US" sz="1800" dirty="0"/>
              <a:t>	 </a:t>
            </a:r>
            <a:r>
              <a:rPr lang="en-US" sz="1800" dirty="0">
                <a:solidFill>
                  <a:schemeClr val="accent6">
                    <a:lumMod val="50000"/>
                  </a:schemeClr>
                </a:solidFill>
              </a:rPr>
              <a:t>Student is not enrolled in this PE class*</a:t>
            </a:r>
          </a:p>
          <a:p>
            <a:pPr marL="1257300" lvl="2" indent="-342900" fontAlgn="auto">
              <a:spcAft>
                <a:spcPts val="0"/>
              </a:spcAft>
              <a:buFont typeface="Arial" charset="0"/>
              <a:buAutoNum type="arabicPlain" startAt="12"/>
              <a:defRPr/>
            </a:pPr>
            <a:r>
              <a:rPr lang="en-US" sz="1800" dirty="0"/>
              <a:t>            Medical excuse</a:t>
            </a:r>
          </a:p>
          <a:p>
            <a:pPr marL="1257300" lvl="2" indent="-342900" fontAlgn="auto">
              <a:spcAft>
                <a:spcPts val="0"/>
              </a:spcAft>
              <a:buFont typeface="Arial" charset="0"/>
              <a:buAutoNum type="arabicPlain" startAt="12"/>
              <a:defRPr/>
            </a:pPr>
            <a:r>
              <a:rPr lang="en-US" sz="1800" dirty="0"/>
              <a:t>           </a:t>
            </a:r>
            <a:r>
              <a:rPr lang="en-US" sz="1800" dirty="0">
                <a:solidFill>
                  <a:schemeClr val="accent6">
                    <a:lumMod val="50000"/>
                  </a:schemeClr>
                </a:solidFill>
              </a:rPr>
              <a:t>Student in multiple PE classes – assessed in different PE course*</a:t>
            </a:r>
          </a:p>
          <a:p>
            <a:pPr marL="1257300" lvl="2" indent="-342900" fontAlgn="auto">
              <a:spcAft>
                <a:spcPts val="0"/>
              </a:spcAft>
              <a:buFont typeface="Arial" charset="0"/>
              <a:buAutoNum type="arabicPlain" startAt="14"/>
              <a:defRPr/>
            </a:pPr>
            <a:r>
              <a:rPr lang="en-US" sz="1800" dirty="0"/>
              <a:t>           Other     </a:t>
            </a:r>
          </a:p>
          <a:p>
            <a:pPr marL="457200" fontAlgn="auto">
              <a:spcAft>
                <a:spcPts val="0"/>
              </a:spcAft>
              <a:buNone/>
              <a:defRPr/>
            </a:pPr>
            <a:r>
              <a:rPr lang="en-US" sz="1800" dirty="0"/>
              <a:t>* Added 2012-2013 school year</a:t>
            </a:r>
            <a:r>
              <a:rPr lang="en-US" sz="1800" dirty="0" smtClean="0"/>
              <a:t>	</a:t>
            </a:r>
          </a:p>
          <a:p>
            <a:pPr>
              <a:buFont typeface="Arial" charset="0"/>
              <a:buNone/>
              <a:defRPr/>
            </a:pPr>
            <a:r>
              <a:rPr lang="en-US" sz="1800" b="1" dirty="0" smtClean="0"/>
              <a:t>Please Note: </a:t>
            </a:r>
          </a:p>
          <a:p>
            <a:pPr>
              <a:defRPr/>
            </a:pPr>
            <a:r>
              <a:rPr lang="en-US" sz="1800" dirty="0" smtClean="0"/>
              <a:t>The only time a student should be allowed non- participation in an assessment and the corresponding score be left blank is when the non participation aligns to local school system practice, policy and/or procedure as it relates to participation in physical education class and physical activity. (Example: A local system requires a note from a physician for a student to be exempted from strenuous activities. The same should be in place before permitting a student to miss a portion of the FG assessment) </a:t>
            </a:r>
          </a:p>
          <a:p>
            <a:pPr>
              <a:defRPr/>
            </a:pPr>
            <a:r>
              <a:rPr lang="en-US" sz="1800" dirty="0" smtClean="0">
                <a:solidFill>
                  <a:schemeClr val="accent6">
                    <a:lumMod val="50000"/>
                  </a:schemeClr>
                </a:solidFill>
              </a:rPr>
              <a:t>All safety practices and procedures should be included when considering student participation. </a:t>
            </a:r>
          </a:p>
        </p:txBody>
      </p:sp>
      <p:sp>
        <p:nvSpPr>
          <p:cNvPr id="4" name="Date Placeholder 3"/>
          <p:cNvSpPr>
            <a:spLocks noGrp="1"/>
          </p:cNvSpPr>
          <p:nvPr>
            <p:ph type="dt" sz="quarter" idx="10"/>
          </p:nvPr>
        </p:nvSpPr>
        <p:spPr/>
        <p:txBody>
          <a:bodyPr/>
          <a:lstStyle/>
          <a:p>
            <a:pPr>
              <a:defRPr/>
            </a:pPr>
            <a:endParaRPr lang="en-US" dirty="0">
              <a:solidFill>
                <a:prstClr val="black"/>
              </a:solidFill>
            </a:endParaRPr>
          </a:p>
        </p:txBody>
      </p:sp>
      <p:sp>
        <p:nvSpPr>
          <p:cNvPr id="5" name="Slide Number Placeholder 4"/>
          <p:cNvSpPr>
            <a:spLocks noGrp="1"/>
          </p:cNvSpPr>
          <p:nvPr>
            <p:ph type="sldNum" sz="quarter" idx="11"/>
          </p:nvPr>
        </p:nvSpPr>
        <p:spPr/>
        <p:txBody>
          <a:bodyPr/>
          <a:lstStyle/>
          <a:p>
            <a:pPr>
              <a:defRPr/>
            </a:pPr>
            <a:fld id="{06DBC769-5DEE-415C-8854-132353A7EF9F}"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1138481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GaDOE Presentation Template - John Bar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EsriMapsInfo xmlns="ESRI.ArcGIS.Mapping.OfficeIntegration.PowerPointInfo">
  <Version>Version1</Version>
  <RequiresSignIn>False</RequiresSignIn>
</EsriMapsInfo>
</file>

<file path=customXml/item2.xml><?xml version="1.0" encoding="utf-8"?>
<ct:contentTypeSchema xmlns:ct="http://schemas.microsoft.com/office/2006/metadata/contentType" xmlns:ma="http://schemas.microsoft.com/office/2006/metadata/properties/metaAttributes" ct:_="" ma:_="" ma:contentTypeName="Document" ma:contentTypeID="0x01010010C6FD80E8A23349905925784B78EAE7" ma:contentTypeVersion="6" ma:contentTypeDescription="Create a new document." ma:contentTypeScope="" ma:versionID="34ac45a21a8fb6a1be356f365e70c94c">
  <xsd:schema xmlns:xsd="http://www.w3.org/2001/XMLSchema" xmlns:xs="http://www.w3.org/2001/XMLSchema" xmlns:p="http://schemas.microsoft.com/office/2006/metadata/properties" xmlns:ns1="http://schemas.microsoft.com/sharepoint/v3" xmlns:ns2="1d496aed-39d0-4758-b3cf-4e4773287716" xmlns:ns3="6c247bae-e40d-40c7-91b3-26f1e466c40a" xmlns:ns4="f9e61c99-8b37-4962-a864-d7fde1b0d03b" targetNamespace="http://schemas.microsoft.com/office/2006/metadata/properties" ma:root="true" ma:fieldsID="6eb8911eb6eb54a97600fe54c2441029" ns1:_="" ns2:_="" ns3:_="" ns4:_="">
    <xsd:import namespace="http://schemas.microsoft.com/sharepoint/v3"/>
    <xsd:import namespace="1d496aed-39d0-4758-b3cf-4e4773287716"/>
    <xsd:import namespace="6c247bae-e40d-40c7-91b3-26f1e466c40a"/>
    <xsd:import namespace="f9e61c99-8b37-4962-a864-d7fde1b0d0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element ref="ns3:Document_x0020_Type" minOccurs="0"/>
                <xsd:element ref="ns3:Year" minOccurs="0"/>
                <xsd:element ref="ns3:Program_x0020_Typ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c247bae-e40d-40c7-91b3-26f1e466c40a" elementFormDefault="qualified">
    <xsd:import namespace="http://schemas.microsoft.com/office/2006/documentManagement/types"/>
    <xsd:import namespace="http://schemas.microsoft.com/office/infopath/2007/PartnerControls"/>
    <xsd:element name="Page" ma:index="12" nillable="true" ma:displayName="Page" ma:list="{c0c5bce6-76c0-431d-84b3-50ca3e3d0c94}" ma:internalName="Page0" ma:web="b1898e29-fee5-4c33-85ce-dc384e63ddeb">
      <xsd:simpleType>
        <xsd:restriction base="dms:Lookup"/>
      </xsd:simpleType>
    </xsd:element>
    <xsd:element name="Page_x0020_SubHeader" ma:index="13" nillable="true" ma:displayName="Page SubHeader" ma:internalName="Page_x0020_SubHeader0">
      <xsd:simpleType>
        <xsd:restriction base="dms:Text"/>
      </xsd:simpleType>
    </xsd:element>
    <xsd:element name="Document_x0020_Type" ma:index="14" nillable="true" ma:displayName="Document Type" ma:default="Accountability" ma:format="Dropdown" ma:internalName="Document_x0020_Type">
      <xsd:simpleType>
        <xsd:restriction base="dms:Choice">
          <xsd:enumeration value="Accountability"/>
          <xsd:enumeration value="Assessments"/>
          <xsd:enumeration value="Counseling"/>
          <xsd:enumeration value="Curriculum"/>
          <xsd:enumeration value="Dual Enrollment"/>
          <xsd:enumeration value="Local Plan"/>
          <xsd:enumeration value="Program of Study"/>
        </xsd:restriction>
      </xsd:simpleType>
    </xsd:element>
    <xsd:element name="Year" ma:index="15" nillable="true" ma:displayName="Year" ma:default="2012" ma:format="Dropdown" ma:internalName="Year">
      <xsd:simpleType>
        <xsd:restriction base="dms:Choice">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restriction>
      </xsd:simpleType>
    </xsd:element>
    <xsd:element name="Program_x0020_Type" ma:index="16" nillable="true" ma:displayName="Program Type" ma:default="Program Concentration" ma:internalName="Program_x0020_Type">
      <xsd:complexType>
        <xsd:complexContent>
          <xsd:extension base="dms:MultiChoice">
            <xsd:sequence>
              <xsd:element name="Value" maxOccurs="unbounded" minOccurs="0" nillable="true">
                <xsd:simpleType>
                  <xsd:restriction base="dms:Choice">
                    <xsd:enumeration value="Program Concentration"/>
                    <xsd:enumeration value="Career Clusters"/>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e61c99-8b37-4962-a864-d7fde1b0d03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Year xmlns="6c247bae-e40d-40c7-91b3-26f1e466c40a">2012</Year>
    <Program_x0020_Type xmlns="6c247bae-e40d-40c7-91b3-26f1e466c40a">
      <Value>Program Concentration</Value>
    </Program_x0020_Type>
    <Document_x0020_Type xmlns="6c247bae-e40d-40c7-91b3-26f1e466c40a">Accountability</Document_x0020_Type>
    <Page_x0020_SubHeader xmlns="6c247bae-e40d-40c7-91b3-26f1e466c40a" xsi:nil="true"/>
    <Page xmlns="6c247bae-e40d-40c7-91b3-26f1e466c40a" xsi:nil="true"/>
  </documentManagement>
</p:properties>
</file>

<file path=customXml/itemProps1.xml><?xml version="1.0" encoding="utf-8"?>
<ds:datastoreItem xmlns:ds="http://schemas.openxmlformats.org/officeDocument/2006/customXml" ds:itemID="{189E1CFE-DA15-4D80-A895-B8194779257E}"/>
</file>

<file path=customXml/itemProps2.xml><?xml version="1.0" encoding="utf-8"?>
<ds:datastoreItem xmlns:ds="http://schemas.openxmlformats.org/officeDocument/2006/customXml" ds:itemID="{5C8DCD74-109C-4EFA-89EC-8631824E2B53}"/>
</file>

<file path=customXml/itemProps3.xml><?xml version="1.0" encoding="utf-8"?>
<ds:datastoreItem xmlns:ds="http://schemas.openxmlformats.org/officeDocument/2006/customXml" ds:itemID="{C2ABC49E-98D0-42B8-9C3B-90367ADD99BC}"/>
</file>

<file path=customXml/itemProps4.xml><?xml version="1.0" encoding="utf-8"?>
<ds:datastoreItem xmlns:ds="http://schemas.openxmlformats.org/officeDocument/2006/customXml" ds:itemID="{75F81C75-8D9A-44C6-A041-A01AFD420EA1}"/>
</file>

<file path=docProps/app.xml><?xml version="1.0" encoding="utf-8"?>
<Properties xmlns="http://schemas.openxmlformats.org/officeDocument/2006/extended-properties" xmlns:vt="http://schemas.openxmlformats.org/officeDocument/2006/docPropsVTypes">
  <TotalTime>3</TotalTime>
  <Words>177</Words>
  <Application>Microsoft Office PowerPoint</Application>
  <PresentationFormat>On-screen Show (4:3)</PresentationFormat>
  <Paragraphs>27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GaDOE Presentation Template - John Barge</vt:lpstr>
      <vt:lpstr>Exemption Codes</vt:lpstr>
      <vt:lpstr>Codes</vt:lpstr>
    </vt:vector>
  </TitlesOfParts>
  <Company>GADOE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Exemption Codes</dc:title>
  <dc:subject/>
  <dc:creator>Therese McGuire</dc:creator>
  <cp:lastModifiedBy>Therese McGuire</cp:lastModifiedBy>
  <cp:revision>2</cp:revision>
  <dcterms:created xsi:type="dcterms:W3CDTF">2014-11-13T23:21:15Z</dcterms:created>
  <dcterms:modified xsi:type="dcterms:W3CDTF">2014-11-13T23:39:56Z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0x01010010C6FD80E8A23349905925784B78EAE7</vt:lpwstr>
  </property>
</Properties>
</file>