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8.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sldIdLst>
    <p:sldId id="256" r:id="rId2"/>
    <p:sldId id="260" r:id="rId3"/>
    <p:sldId id="259" r:id="rId4"/>
    <p:sldId id="257" r:id="rId5"/>
    <p:sldId id="258" r:id="rId6"/>
    <p:sldId id="278" r:id="rId7"/>
    <p:sldId id="261" r:id="rId8"/>
    <p:sldId id="262" r:id="rId9"/>
    <p:sldId id="263" r:id="rId10"/>
    <p:sldId id="264" r:id="rId11"/>
    <p:sldId id="265" r:id="rId12"/>
    <p:sldId id="266" r:id="rId13"/>
    <p:sldId id="279" r:id="rId14"/>
    <p:sldId id="280" r:id="rId15"/>
    <p:sldId id="284" r:id="rId16"/>
    <p:sldId id="281" r:id="rId17"/>
    <p:sldId id="282" r:id="rId18"/>
    <p:sldId id="283" r:id="rId19"/>
    <p:sldId id="285" r:id="rId20"/>
    <p:sldId id="267" r:id="rId21"/>
    <p:sldId id="286" r:id="rId22"/>
    <p:sldId id="268"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9" d="100"/>
          <a:sy n="89" d="100"/>
        </p:scale>
        <p:origin x="15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E10F31-BCB9-44D1-9A2D-5F1A76C186E0}" type="datetimeFigureOut">
              <a:rPr lang="en-US" smtClean="0"/>
              <a:t>8/18/2016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A66FDC-52F7-4E6E-AC26-FAB869A3B507}" type="slidenum">
              <a:rPr lang="en-US" smtClean="0"/>
              <a:t>‹#›</a:t>
            </a:fld>
            <a:endParaRPr lang="en-US"/>
          </a:p>
        </p:txBody>
      </p:sp>
    </p:spTree>
    <p:extLst>
      <p:ext uri="{BB962C8B-B14F-4D97-AF65-F5344CB8AC3E}">
        <p14:creationId xmlns:p14="http://schemas.microsoft.com/office/powerpoint/2010/main" val="2188168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26400"/>
              </a:solidFill>
            </a:endParaRPr>
          </a:p>
        </p:txBody>
      </p:sp>
      <p:sp>
        <p:nvSpPr>
          <p:cNvPr id="2" name="Title 1"/>
          <p:cNvSpPr>
            <a:spLocks noGrp="1"/>
          </p:cNvSpPr>
          <p:nvPr>
            <p:ph type="ctrTitle"/>
          </p:nvPr>
        </p:nvSpPr>
        <p:spPr>
          <a:xfrm>
            <a:off x="914400" y="1122363"/>
            <a:ext cx="103632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atin typeface="Book Antiqua" panose="0204060205030503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8" name="Rectangle 7"/>
          <p:cNvSpPr/>
          <p:nvPr/>
        </p:nvSpPr>
        <p:spPr>
          <a:xfrm>
            <a:off x="0" y="6314359"/>
            <a:ext cx="12192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bg1"/>
                </a:solidFill>
              </a:defRPr>
            </a:lvl1pPr>
          </a:lstStyle>
          <a:p>
            <a:fld id="{3CEA4205-A762-4D44-A67C-8C704C766877}" type="datetimeFigureOut">
              <a:rPr lang="en-US" smtClean="0"/>
              <a:t>8/18/2016</a:t>
            </a:fld>
            <a:endParaRPr lang="en-US"/>
          </a:p>
        </p:txBody>
      </p:sp>
      <p:sp>
        <p:nvSpPr>
          <p:cNvPr id="10"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bg1"/>
                </a:solidFill>
              </a:defRPr>
            </a:lvl1pPr>
          </a:lstStyle>
          <a:p>
            <a:endParaRPr lang="en-US"/>
          </a:p>
        </p:txBody>
      </p:sp>
      <p:sp>
        <p:nvSpPr>
          <p:cNvPr id="11"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bg1"/>
                </a:solidFill>
              </a:defRPr>
            </a:lvl1pPr>
          </a:lstStyle>
          <a:p>
            <a:fld id="{E720C7F4-8751-47BF-A45C-14FBEC08BA8B}" type="slidenum">
              <a:rPr lang="en-US" smtClean="0"/>
              <a:t>‹#›</a:t>
            </a:fld>
            <a:endParaRPr lang="en-US"/>
          </a:p>
        </p:txBody>
      </p:sp>
      <p:sp>
        <p:nvSpPr>
          <p:cNvPr id="12" name="Rectangle 11"/>
          <p:cNvSpPr/>
          <p:nvPr/>
        </p:nvSpPr>
        <p:spPr>
          <a:xfrm flipV="1">
            <a:off x="-21887" y="6236141"/>
            <a:ext cx="12213888"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nvGrpSpPr>
          <p:cNvPr id="5" name="Group 4"/>
          <p:cNvGrpSpPr/>
          <p:nvPr/>
        </p:nvGrpSpPr>
        <p:grpSpPr>
          <a:xfrm>
            <a:off x="0" y="1"/>
            <a:ext cx="12192000" cy="765155"/>
            <a:chOff x="0" y="1"/>
            <a:chExt cx="12192000" cy="765155"/>
          </a:xfrm>
        </p:grpSpPr>
        <p:sp>
          <p:nvSpPr>
            <p:cNvPr id="13" name="Rectangle 12"/>
            <p:cNvSpPr/>
            <p:nvPr/>
          </p:nvSpPr>
          <p:spPr>
            <a:xfrm>
              <a:off x="0" y="1"/>
              <a:ext cx="12192000" cy="720233"/>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4" name="Picture 13"/>
            <p:cNvPicPr>
              <a:picLocks noChangeAspect="1"/>
            </p:cNvPicPr>
            <p:nvPr/>
          </p:nvPicPr>
          <p:blipFill>
            <a:blip r:embed="rId2" cstate="print">
              <a:lum bright="70000" contrast="-70000"/>
              <a:extLst>
                <a:ext uri="{28A0092B-C50C-407E-A947-70E740481C1C}">
                  <a14:useLocalDpi xmlns:a14="http://schemas.microsoft.com/office/drawing/2010/main" val="0"/>
                </a:ext>
              </a:extLst>
            </a:blip>
            <a:stretch>
              <a:fillRect/>
            </a:stretch>
          </p:blipFill>
          <p:spPr>
            <a:xfrm>
              <a:off x="0" y="15444"/>
              <a:ext cx="1003610" cy="608076"/>
            </a:xfrm>
            <a:prstGeom prst="rect">
              <a:avLst/>
            </a:prstGeom>
          </p:spPr>
        </p:pic>
        <p:sp>
          <p:nvSpPr>
            <p:cNvPr id="15" name="Date Placeholder 3"/>
            <p:cNvSpPr txBox="1">
              <a:spLocks/>
            </p:cNvSpPr>
            <p:nvPr/>
          </p:nvSpPr>
          <p:spPr>
            <a:xfrm>
              <a:off x="8876370" y="75731"/>
              <a:ext cx="3227007"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bg1"/>
                  </a:solidFill>
                  <a:latin typeface="Book Antiqua" panose="02040602050305030304" pitchFamily="18" charset="0"/>
                </a:rPr>
                <a:t>Richard</a:t>
              </a:r>
              <a:r>
                <a:rPr lang="en-US" sz="1000" b="1" baseline="0" dirty="0">
                  <a:solidFill>
                    <a:schemeClr val="bg1"/>
                  </a:solidFill>
                  <a:latin typeface="Book Antiqua" panose="02040602050305030304" pitchFamily="18" charset="0"/>
                </a:rPr>
                <a:t> Woods, Georgia’s School Superintendent</a:t>
              </a:r>
            </a:p>
            <a:p>
              <a:pPr algn="r"/>
              <a:r>
                <a:rPr lang="en-US" sz="1000" b="1" i="1" u="none" baseline="0" dirty="0">
                  <a:solidFill>
                    <a:schemeClr val="bg1"/>
                  </a:solidFill>
                  <a:latin typeface="Book Antiqua" panose="02040602050305030304" pitchFamily="18" charset="0"/>
                </a:rPr>
                <a:t>“Educating Georgia’s Future”</a:t>
              </a:r>
            </a:p>
            <a:p>
              <a:pPr algn="r"/>
              <a:r>
                <a:rPr lang="en-US" sz="1000" b="1" baseline="0" dirty="0">
                  <a:solidFill>
                    <a:schemeClr val="bg1"/>
                  </a:solidFill>
                  <a:latin typeface="Book Antiqua" panose="02040602050305030304" pitchFamily="18" charset="0"/>
                </a:rPr>
                <a:t>gadoe.org</a:t>
              </a:r>
              <a:endParaRPr lang="en-US" sz="1000" b="1" dirty="0">
                <a:solidFill>
                  <a:schemeClr val="bg1"/>
                </a:solidFill>
                <a:latin typeface="Book Antiqua" panose="02040602050305030304" pitchFamily="18" charset="0"/>
              </a:endParaRPr>
            </a:p>
          </p:txBody>
        </p:sp>
        <p:sp>
          <p:nvSpPr>
            <p:cNvPr id="16" name="Rectangle 15"/>
            <p:cNvSpPr/>
            <p:nvPr/>
          </p:nvSpPr>
          <p:spPr>
            <a:xfrm flipV="1">
              <a:off x="0" y="719437"/>
              <a:ext cx="12192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spTree>
    <p:extLst>
      <p:ext uri="{BB962C8B-B14F-4D97-AF65-F5344CB8AC3E}">
        <p14:creationId xmlns:p14="http://schemas.microsoft.com/office/powerpoint/2010/main" val="1625047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26400"/>
              </a:solidFill>
            </a:endParaRPr>
          </a:p>
        </p:txBody>
      </p:sp>
      <p:pic>
        <p:nvPicPr>
          <p:cNvPr id="13" name="Picture 12"/>
          <p:cNvPicPr>
            <a:picLocks noChangeAspect="1"/>
          </p:cNvPicPr>
          <p:nvPr/>
        </p:nvPicPr>
        <p:blipFill>
          <a:blip r:embed="rId2"/>
          <a:stretch>
            <a:fillRect/>
          </a:stretch>
        </p:blipFill>
        <p:spPr>
          <a:xfrm>
            <a:off x="158807" y="1434648"/>
            <a:ext cx="11808605" cy="4537566"/>
          </a:xfrm>
          <a:prstGeom prst="rect">
            <a:avLst/>
          </a:prstGeom>
        </p:spPr>
      </p:pic>
      <p:sp>
        <p:nvSpPr>
          <p:cNvPr id="2" name="Title 1"/>
          <p:cNvSpPr>
            <a:spLocks noGrp="1"/>
          </p:cNvSpPr>
          <p:nvPr>
            <p:ph type="title"/>
          </p:nvPr>
        </p:nvSpPr>
        <p:spPr/>
        <p:txBody>
          <a:bodyPr/>
          <a:lstStyle>
            <a:lvl1pPr>
              <a:defRPr>
                <a:latin typeface="Book Antiqua" panose="02040602050305030304" pitchFamily="18" charset="0"/>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lvl1pPr>
              <a:defRPr>
                <a:latin typeface="Book Antiqua" panose="02040602050305030304" pitchFamily="18" charset="0"/>
              </a:defRPr>
            </a:lvl1pPr>
            <a:lvl2pPr>
              <a:defRPr>
                <a:latin typeface="Book Antiqua" panose="02040602050305030304" pitchFamily="18" charset="0"/>
              </a:defRPr>
            </a:lvl2pPr>
            <a:lvl3pPr>
              <a:defRPr>
                <a:latin typeface="Book Antiqua" panose="02040602050305030304" pitchFamily="18" charset="0"/>
              </a:defRPr>
            </a:lvl3pPr>
            <a:lvl4pPr>
              <a:defRPr>
                <a:latin typeface="Book Antiqua" panose="02040602050305030304" pitchFamily="18" charset="0"/>
              </a:defRPr>
            </a:lvl4pPr>
            <a:lvl5pPr>
              <a:defRPr>
                <a:latin typeface="Book Antiqua" panose="02040602050305030304" pitchFamily="18"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p:nvSpPr>
        <p:spPr>
          <a:xfrm>
            <a:off x="0" y="6314359"/>
            <a:ext cx="12192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bg1"/>
                </a:solidFill>
              </a:defRPr>
            </a:lvl1pPr>
          </a:lstStyle>
          <a:p>
            <a:fld id="{3CEA4205-A762-4D44-A67C-8C704C766877}" type="datetimeFigureOut">
              <a:rPr lang="en-US" smtClean="0"/>
              <a:t>8/18/2016</a:t>
            </a:fld>
            <a:endParaRPr lang="en-US"/>
          </a:p>
        </p:txBody>
      </p:sp>
      <p:sp>
        <p:nvSpPr>
          <p:cNvPr id="10"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bg1"/>
                </a:solidFill>
              </a:defRPr>
            </a:lvl1pPr>
          </a:lstStyle>
          <a:p>
            <a:endParaRPr lang="en-US"/>
          </a:p>
        </p:txBody>
      </p:sp>
      <p:sp>
        <p:nvSpPr>
          <p:cNvPr id="11"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bg1"/>
                </a:solidFill>
              </a:defRPr>
            </a:lvl1pPr>
          </a:lstStyle>
          <a:p>
            <a:fld id="{E720C7F4-8751-47BF-A45C-14FBEC08BA8B}" type="slidenum">
              <a:rPr lang="en-US" smtClean="0"/>
              <a:t>‹#›</a:t>
            </a:fld>
            <a:endParaRPr lang="en-US"/>
          </a:p>
        </p:txBody>
      </p:sp>
      <p:sp>
        <p:nvSpPr>
          <p:cNvPr id="12" name="Rectangle 11"/>
          <p:cNvSpPr/>
          <p:nvPr/>
        </p:nvSpPr>
        <p:spPr>
          <a:xfrm flipV="1">
            <a:off x="-21887" y="6236141"/>
            <a:ext cx="12213888"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nvGrpSpPr>
          <p:cNvPr id="16" name="Group 15"/>
          <p:cNvGrpSpPr/>
          <p:nvPr/>
        </p:nvGrpSpPr>
        <p:grpSpPr>
          <a:xfrm>
            <a:off x="10032795" y="50572"/>
            <a:ext cx="2181092" cy="1278935"/>
            <a:chOff x="10032795" y="50572"/>
            <a:chExt cx="2181092" cy="1278935"/>
          </a:xfrm>
        </p:grpSpPr>
        <p:pic>
          <p:nvPicPr>
            <p:cNvPr id="17" name="Picture 16"/>
            <p:cNvPicPr>
              <a:picLocks noChangeAspect="1"/>
            </p:cNvPicPr>
            <p:nvPr/>
          </p:nvPicPr>
          <p:blipFill rotWithShape="1">
            <a:blip r:embed="rId3" cstate="print">
              <a:extLst>
                <a:ext uri="{28A0092B-C50C-407E-A947-70E740481C1C}">
                  <a14:useLocalDpi xmlns:a14="http://schemas.microsoft.com/office/drawing/2010/main" val="0"/>
                </a:ext>
              </a:extLst>
            </a:blip>
            <a:srcRect b="19613"/>
            <a:stretch/>
          </p:blipFill>
          <p:spPr>
            <a:xfrm>
              <a:off x="10604810" y="50572"/>
              <a:ext cx="1572761" cy="529291"/>
            </a:xfrm>
            <a:prstGeom prst="rect">
              <a:avLst/>
            </a:prstGeom>
          </p:spPr>
        </p:pic>
        <p:sp>
          <p:nvSpPr>
            <p:cNvPr id="18" name="Date Placeholder 3"/>
            <p:cNvSpPr txBox="1">
              <a:spLocks/>
            </p:cNvSpPr>
            <p:nvPr/>
          </p:nvSpPr>
          <p:spPr>
            <a:xfrm>
              <a:off x="10032795" y="685004"/>
              <a:ext cx="2181092"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latin typeface="Book Antiqua" panose="02040602050305030304" pitchFamily="18" charset="0"/>
                </a:rPr>
                <a:t>Richard</a:t>
              </a:r>
              <a:r>
                <a:rPr lang="en-US" sz="1000" b="1" baseline="0" dirty="0">
                  <a:solidFill>
                    <a:schemeClr val="tx1">
                      <a:lumMod val="65000"/>
                      <a:lumOff val="35000"/>
                    </a:schemeClr>
                  </a:solidFill>
                  <a:latin typeface="Book Antiqua" panose="02040602050305030304" pitchFamily="18" charset="0"/>
                </a:rPr>
                <a:t> Woods, </a:t>
              </a:r>
            </a:p>
            <a:p>
              <a:pPr algn="r"/>
              <a:r>
                <a:rPr lang="en-US" sz="1000" b="1" baseline="0" dirty="0">
                  <a:solidFill>
                    <a:schemeClr val="tx1">
                      <a:lumMod val="65000"/>
                      <a:lumOff val="35000"/>
                    </a:schemeClr>
                  </a:solidFill>
                  <a:latin typeface="Book Antiqua" panose="02040602050305030304" pitchFamily="18" charset="0"/>
                </a:rPr>
                <a:t>Georgia’s School Superintendent</a:t>
              </a:r>
            </a:p>
            <a:p>
              <a:pPr algn="r"/>
              <a:r>
                <a:rPr lang="en-US" sz="1000" b="1" i="1" u="none" baseline="0" dirty="0">
                  <a:solidFill>
                    <a:schemeClr val="tx1">
                      <a:lumMod val="65000"/>
                      <a:lumOff val="35000"/>
                    </a:schemeClr>
                  </a:solidFill>
                  <a:latin typeface="Book Antiqua" panose="02040602050305030304" pitchFamily="18" charset="0"/>
                </a:rPr>
                <a:t>“Educating Georgia’s Future”</a:t>
              </a:r>
            </a:p>
            <a:p>
              <a:pPr algn="r"/>
              <a:r>
                <a:rPr lang="en-US" sz="1000" b="1" baseline="0" dirty="0">
                  <a:solidFill>
                    <a:schemeClr val="tx1">
                      <a:lumMod val="65000"/>
                      <a:lumOff val="35000"/>
                    </a:schemeClr>
                  </a:solidFill>
                  <a:latin typeface="Book Antiqua" panose="02040602050305030304" pitchFamily="18" charset="0"/>
                </a:rPr>
                <a:t>gadoe.org</a:t>
              </a:r>
              <a:endParaRPr lang="en-US" sz="1000" b="1" dirty="0">
                <a:solidFill>
                  <a:schemeClr val="tx1">
                    <a:lumMod val="65000"/>
                    <a:lumOff val="35000"/>
                  </a:schemeClr>
                </a:solidFill>
                <a:latin typeface="Book Antiqua" panose="02040602050305030304" pitchFamily="18" charset="0"/>
              </a:endParaRPr>
            </a:p>
          </p:txBody>
        </p:sp>
      </p:grpSp>
    </p:spTree>
    <p:extLst>
      <p:ext uri="{BB962C8B-B14F-4D97-AF65-F5344CB8AC3E}">
        <p14:creationId xmlns:p14="http://schemas.microsoft.com/office/powerpoint/2010/main" val="10755479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26400"/>
              </a:solidFill>
            </a:endParaRPr>
          </a:p>
        </p:txBody>
      </p:sp>
      <p:pic>
        <p:nvPicPr>
          <p:cNvPr id="13" name="Picture 12"/>
          <p:cNvPicPr>
            <a:picLocks noChangeAspect="1"/>
          </p:cNvPicPr>
          <p:nvPr/>
        </p:nvPicPr>
        <p:blipFill>
          <a:blip r:embed="rId2"/>
          <a:stretch>
            <a:fillRect/>
          </a:stretch>
        </p:blipFill>
        <p:spPr>
          <a:xfrm>
            <a:off x="158807" y="1434648"/>
            <a:ext cx="11808605" cy="4537566"/>
          </a:xfrm>
          <a:prstGeom prst="rect">
            <a:avLst/>
          </a:prstGeom>
        </p:spPr>
      </p:pic>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p:nvSpPr>
        <p:spPr>
          <a:xfrm>
            <a:off x="0" y="6314359"/>
            <a:ext cx="12192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bg1"/>
                </a:solidFill>
              </a:defRPr>
            </a:lvl1pPr>
          </a:lstStyle>
          <a:p>
            <a:fld id="{3CEA4205-A762-4D44-A67C-8C704C766877}" type="datetimeFigureOut">
              <a:rPr lang="en-US" smtClean="0"/>
              <a:t>8/18/2016</a:t>
            </a:fld>
            <a:endParaRPr lang="en-US"/>
          </a:p>
        </p:txBody>
      </p:sp>
      <p:sp>
        <p:nvSpPr>
          <p:cNvPr id="10"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bg1"/>
                </a:solidFill>
              </a:defRPr>
            </a:lvl1pPr>
          </a:lstStyle>
          <a:p>
            <a:endParaRPr lang="en-US"/>
          </a:p>
        </p:txBody>
      </p:sp>
      <p:sp>
        <p:nvSpPr>
          <p:cNvPr id="11"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bg1"/>
                </a:solidFill>
              </a:defRPr>
            </a:lvl1pPr>
          </a:lstStyle>
          <a:p>
            <a:fld id="{E720C7F4-8751-47BF-A45C-14FBEC08BA8B}" type="slidenum">
              <a:rPr lang="en-US" smtClean="0"/>
              <a:t>‹#›</a:t>
            </a:fld>
            <a:endParaRPr lang="en-US"/>
          </a:p>
        </p:txBody>
      </p:sp>
      <p:sp>
        <p:nvSpPr>
          <p:cNvPr id="12" name="Rectangle 11"/>
          <p:cNvSpPr/>
          <p:nvPr/>
        </p:nvSpPr>
        <p:spPr>
          <a:xfrm flipV="1">
            <a:off x="-21887" y="6236141"/>
            <a:ext cx="12213888"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1464931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26400"/>
              </a:solidFill>
            </a:endParaRPr>
          </a:p>
        </p:txBody>
      </p:sp>
      <p:sp>
        <p:nvSpPr>
          <p:cNvPr id="2" name="Title 1"/>
          <p:cNvSpPr>
            <a:spLocks noGrp="1"/>
          </p:cNvSpPr>
          <p:nvPr>
            <p:ph type="title"/>
          </p:nvPr>
        </p:nvSpPr>
        <p:spPr>
          <a:xfrm>
            <a:off x="519304" y="144447"/>
            <a:ext cx="8422173" cy="1325563"/>
          </a:xfrm>
        </p:spPr>
        <p:txBody>
          <a:bodyPr/>
          <a:lstStyle>
            <a:lvl1pPr>
              <a:defRPr>
                <a:latin typeface="Book Antiqua" panose="02040602050305030304" pitchFamily="18" charset="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a:latin typeface="Book Antiqua" panose="02040602050305030304" pitchFamily="18" charset="0"/>
              </a:defRPr>
            </a:lvl1pPr>
            <a:lvl2pPr>
              <a:defRPr>
                <a:latin typeface="Book Antiqua" panose="02040602050305030304" pitchFamily="18" charset="0"/>
              </a:defRPr>
            </a:lvl2pPr>
            <a:lvl3pPr>
              <a:defRPr>
                <a:latin typeface="Book Antiqua" panose="02040602050305030304" pitchFamily="18" charset="0"/>
              </a:defRPr>
            </a:lvl3pPr>
            <a:lvl4pPr>
              <a:defRPr>
                <a:latin typeface="Book Antiqua" panose="02040602050305030304" pitchFamily="18" charset="0"/>
              </a:defRPr>
            </a:lvl4pPr>
            <a:lvl5pPr>
              <a:defRPr>
                <a:latin typeface="Book Antiqua" panose="02040602050305030304" pitchFamily="18"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p:cNvSpPr/>
          <p:nvPr/>
        </p:nvSpPr>
        <p:spPr>
          <a:xfrm>
            <a:off x="0" y="6314359"/>
            <a:ext cx="12192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bg1"/>
                </a:solidFill>
              </a:defRPr>
            </a:lvl1pPr>
          </a:lstStyle>
          <a:p>
            <a:fld id="{3CEA4205-A762-4D44-A67C-8C704C766877}" type="datetimeFigureOut">
              <a:rPr lang="en-US" smtClean="0"/>
              <a:t>8/18/2016</a:t>
            </a:fld>
            <a:endParaRPr lang="en-US"/>
          </a:p>
        </p:txBody>
      </p:sp>
      <p:sp>
        <p:nvSpPr>
          <p:cNvPr id="10"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bg1"/>
                </a:solidFill>
              </a:defRPr>
            </a:lvl1pPr>
          </a:lstStyle>
          <a:p>
            <a:endParaRPr lang="en-US"/>
          </a:p>
        </p:txBody>
      </p:sp>
      <p:sp>
        <p:nvSpPr>
          <p:cNvPr id="11"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bg1"/>
                </a:solidFill>
              </a:defRPr>
            </a:lvl1pPr>
          </a:lstStyle>
          <a:p>
            <a:fld id="{E720C7F4-8751-47BF-A45C-14FBEC08BA8B}" type="slidenum">
              <a:rPr lang="en-US" smtClean="0"/>
              <a:t>‹#›</a:t>
            </a:fld>
            <a:endParaRPr lang="en-US"/>
          </a:p>
        </p:txBody>
      </p:sp>
      <p:sp>
        <p:nvSpPr>
          <p:cNvPr id="12" name="Rectangle 11"/>
          <p:cNvSpPr/>
          <p:nvPr/>
        </p:nvSpPr>
        <p:spPr>
          <a:xfrm flipV="1">
            <a:off x="-21887" y="6236141"/>
            <a:ext cx="12213888"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nvGrpSpPr>
          <p:cNvPr id="4" name="Group 3"/>
          <p:cNvGrpSpPr/>
          <p:nvPr/>
        </p:nvGrpSpPr>
        <p:grpSpPr>
          <a:xfrm>
            <a:off x="10032795" y="50572"/>
            <a:ext cx="2181092" cy="1278935"/>
            <a:chOff x="10032795" y="50572"/>
            <a:chExt cx="2181092" cy="1278935"/>
          </a:xfrm>
        </p:grpSpPr>
        <p:pic>
          <p:nvPicPr>
            <p:cNvPr id="16" name="Picture 15"/>
            <p:cNvPicPr>
              <a:picLocks noChangeAspect="1"/>
            </p:cNvPicPr>
            <p:nvPr/>
          </p:nvPicPr>
          <p:blipFill rotWithShape="1">
            <a:blip r:embed="rId2" cstate="print">
              <a:extLst>
                <a:ext uri="{28A0092B-C50C-407E-A947-70E740481C1C}">
                  <a14:useLocalDpi xmlns:a14="http://schemas.microsoft.com/office/drawing/2010/main" val="0"/>
                </a:ext>
              </a:extLst>
            </a:blip>
            <a:srcRect b="19613"/>
            <a:stretch/>
          </p:blipFill>
          <p:spPr>
            <a:xfrm>
              <a:off x="10604810" y="50572"/>
              <a:ext cx="1572761" cy="529291"/>
            </a:xfrm>
            <a:prstGeom prst="rect">
              <a:avLst/>
            </a:prstGeom>
          </p:spPr>
        </p:pic>
        <p:sp>
          <p:nvSpPr>
            <p:cNvPr id="17" name="Date Placeholder 3"/>
            <p:cNvSpPr txBox="1">
              <a:spLocks/>
            </p:cNvSpPr>
            <p:nvPr/>
          </p:nvSpPr>
          <p:spPr>
            <a:xfrm>
              <a:off x="10032795" y="685004"/>
              <a:ext cx="2181092"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latin typeface="Book Antiqua" panose="02040602050305030304" pitchFamily="18" charset="0"/>
                </a:rPr>
                <a:t>Richard</a:t>
              </a:r>
              <a:r>
                <a:rPr lang="en-US" sz="1000" b="1" baseline="0" dirty="0">
                  <a:solidFill>
                    <a:schemeClr val="tx1">
                      <a:lumMod val="65000"/>
                      <a:lumOff val="35000"/>
                    </a:schemeClr>
                  </a:solidFill>
                  <a:latin typeface="Book Antiqua" panose="02040602050305030304" pitchFamily="18" charset="0"/>
                </a:rPr>
                <a:t> Woods, </a:t>
              </a:r>
            </a:p>
            <a:p>
              <a:pPr algn="r"/>
              <a:r>
                <a:rPr lang="en-US" sz="1000" b="1" baseline="0" dirty="0">
                  <a:solidFill>
                    <a:schemeClr val="tx1">
                      <a:lumMod val="65000"/>
                      <a:lumOff val="35000"/>
                    </a:schemeClr>
                  </a:solidFill>
                  <a:latin typeface="Book Antiqua" panose="02040602050305030304" pitchFamily="18" charset="0"/>
                </a:rPr>
                <a:t>Georgia’s School Superintendent</a:t>
              </a:r>
            </a:p>
            <a:p>
              <a:pPr algn="r"/>
              <a:r>
                <a:rPr lang="en-US" sz="1000" b="1" i="1" u="none" baseline="0" dirty="0">
                  <a:solidFill>
                    <a:schemeClr val="tx1">
                      <a:lumMod val="65000"/>
                      <a:lumOff val="35000"/>
                    </a:schemeClr>
                  </a:solidFill>
                  <a:latin typeface="Book Antiqua" panose="02040602050305030304" pitchFamily="18" charset="0"/>
                </a:rPr>
                <a:t>“Educating Georgia’s Future”</a:t>
              </a:r>
            </a:p>
            <a:p>
              <a:pPr algn="r"/>
              <a:r>
                <a:rPr lang="en-US" sz="1000" b="1" baseline="0" dirty="0">
                  <a:solidFill>
                    <a:schemeClr val="tx1">
                      <a:lumMod val="65000"/>
                      <a:lumOff val="35000"/>
                    </a:schemeClr>
                  </a:solidFill>
                  <a:latin typeface="Book Antiqua" panose="02040602050305030304" pitchFamily="18" charset="0"/>
                </a:rPr>
                <a:t>gadoe.org</a:t>
              </a:r>
              <a:endParaRPr lang="en-US" sz="1000" b="1" dirty="0">
                <a:solidFill>
                  <a:schemeClr val="tx1">
                    <a:lumMod val="65000"/>
                    <a:lumOff val="35000"/>
                  </a:schemeClr>
                </a:solidFill>
                <a:latin typeface="Book Antiqua" panose="02040602050305030304" pitchFamily="18" charset="0"/>
              </a:endParaRPr>
            </a:p>
          </p:txBody>
        </p:sp>
      </p:grpSp>
    </p:spTree>
    <p:extLst>
      <p:ext uri="{BB962C8B-B14F-4D97-AF65-F5344CB8AC3E}">
        <p14:creationId xmlns:p14="http://schemas.microsoft.com/office/powerpoint/2010/main" val="1302839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26400"/>
              </a:solidFill>
            </a:endParaRPr>
          </a:p>
        </p:txBody>
      </p:sp>
      <p:pic>
        <p:nvPicPr>
          <p:cNvPr id="17" name="Picture 16"/>
          <p:cNvPicPr>
            <a:picLocks noChangeAspect="1"/>
          </p:cNvPicPr>
          <p:nvPr/>
        </p:nvPicPr>
        <p:blipFill>
          <a:blip r:embed="rId2"/>
          <a:stretch>
            <a:fillRect/>
          </a:stretch>
        </p:blipFill>
        <p:spPr>
          <a:xfrm>
            <a:off x="158807" y="1434648"/>
            <a:ext cx="11808605" cy="4537566"/>
          </a:xfrm>
          <a:prstGeom prst="rect">
            <a:avLst/>
          </a:prstGeom>
        </p:spPr>
      </p:pic>
      <p:sp>
        <p:nvSpPr>
          <p:cNvPr id="2" name="Title 1"/>
          <p:cNvSpPr>
            <a:spLocks noGrp="1"/>
          </p:cNvSpPr>
          <p:nvPr>
            <p:ph type="title"/>
          </p:nvPr>
        </p:nvSpPr>
        <p:spPr>
          <a:xfrm>
            <a:off x="831851" y="1709740"/>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8" name="Rectangle 7"/>
          <p:cNvSpPr/>
          <p:nvPr/>
        </p:nvSpPr>
        <p:spPr>
          <a:xfrm>
            <a:off x="0" y="6314359"/>
            <a:ext cx="12192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9"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bg1"/>
                </a:solidFill>
              </a:defRPr>
            </a:lvl1pPr>
          </a:lstStyle>
          <a:p>
            <a:fld id="{3CEA4205-A762-4D44-A67C-8C704C766877}" type="datetimeFigureOut">
              <a:rPr lang="en-US" smtClean="0"/>
              <a:t>8/18/2016</a:t>
            </a:fld>
            <a:endParaRPr lang="en-US"/>
          </a:p>
        </p:txBody>
      </p:sp>
      <p:sp>
        <p:nvSpPr>
          <p:cNvPr id="10"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bg1"/>
                </a:solidFill>
              </a:defRPr>
            </a:lvl1pPr>
          </a:lstStyle>
          <a:p>
            <a:endParaRPr lang="en-US"/>
          </a:p>
        </p:txBody>
      </p:sp>
      <p:sp>
        <p:nvSpPr>
          <p:cNvPr id="11"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bg1"/>
                </a:solidFill>
              </a:defRPr>
            </a:lvl1pPr>
          </a:lstStyle>
          <a:p>
            <a:fld id="{E720C7F4-8751-47BF-A45C-14FBEC08BA8B}" type="slidenum">
              <a:rPr lang="en-US" smtClean="0"/>
              <a:t>‹#›</a:t>
            </a:fld>
            <a:endParaRPr lang="en-US"/>
          </a:p>
        </p:txBody>
      </p:sp>
      <p:sp>
        <p:nvSpPr>
          <p:cNvPr id="12" name="Rectangle 11"/>
          <p:cNvSpPr/>
          <p:nvPr/>
        </p:nvSpPr>
        <p:spPr>
          <a:xfrm flipV="1">
            <a:off x="-21887" y="6236141"/>
            <a:ext cx="12213888"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nvGrpSpPr>
          <p:cNvPr id="18" name="Group 17"/>
          <p:cNvGrpSpPr/>
          <p:nvPr/>
        </p:nvGrpSpPr>
        <p:grpSpPr>
          <a:xfrm>
            <a:off x="0" y="1"/>
            <a:ext cx="12192000" cy="765155"/>
            <a:chOff x="0" y="1"/>
            <a:chExt cx="12192000" cy="765155"/>
          </a:xfrm>
        </p:grpSpPr>
        <p:sp>
          <p:nvSpPr>
            <p:cNvPr id="19" name="Rectangle 18"/>
            <p:cNvSpPr/>
            <p:nvPr/>
          </p:nvSpPr>
          <p:spPr>
            <a:xfrm>
              <a:off x="0" y="1"/>
              <a:ext cx="12192000" cy="720233"/>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20" name="Picture 19"/>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0" y="15444"/>
              <a:ext cx="1003610" cy="608076"/>
            </a:xfrm>
            <a:prstGeom prst="rect">
              <a:avLst/>
            </a:prstGeom>
          </p:spPr>
        </p:pic>
        <p:sp>
          <p:nvSpPr>
            <p:cNvPr id="21" name="Date Placeholder 3"/>
            <p:cNvSpPr txBox="1">
              <a:spLocks/>
            </p:cNvSpPr>
            <p:nvPr/>
          </p:nvSpPr>
          <p:spPr>
            <a:xfrm>
              <a:off x="8876370" y="75731"/>
              <a:ext cx="3227007"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bg1"/>
                  </a:solidFill>
                  <a:latin typeface="Book Antiqua" panose="02040602050305030304" pitchFamily="18" charset="0"/>
                </a:rPr>
                <a:t>Richard</a:t>
              </a:r>
              <a:r>
                <a:rPr lang="en-US" sz="1000" b="1" baseline="0" dirty="0">
                  <a:solidFill>
                    <a:schemeClr val="bg1"/>
                  </a:solidFill>
                  <a:latin typeface="Book Antiqua" panose="02040602050305030304" pitchFamily="18" charset="0"/>
                </a:rPr>
                <a:t> Woods, Georgia’s School Superintendent</a:t>
              </a:r>
            </a:p>
            <a:p>
              <a:pPr algn="r"/>
              <a:r>
                <a:rPr lang="en-US" sz="1000" b="1" i="1" u="none" baseline="0" dirty="0">
                  <a:solidFill>
                    <a:schemeClr val="bg1"/>
                  </a:solidFill>
                  <a:latin typeface="Book Antiqua" panose="02040602050305030304" pitchFamily="18" charset="0"/>
                </a:rPr>
                <a:t>“Educating Georgia’s Future”</a:t>
              </a:r>
            </a:p>
            <a:p>
              <a:pPr algn="r"/>
              <a:r>
                <a:rPr lang="en-US" sz="1000" b="1" baseline="0" dirty="0">
                  <a:solidFill>
                    <a:schemeClr val="bg1"/>
                  </a:solidFill>
                  <a:latin typeface="Book Antiqua" panose="02040602050305030304" pitchFamily="18" charset="0"/>
                </a:rPr>
                <a:t>gadoe.org</a:t>
              </a:r>
              <a:endParaRPr lang="en-US" sz="1000" b="1" dirty="0">
                <a:solidFill>
                  <a:schemeClr val="bg1"/>
                </a:solidFill>
                <a:latin typeface="Book Antiqua" panose="02040602050305030304" pitchFamily="18" charset="0"/>
              </a:endParaRPr>
            </a:p>
          </p:txBody>
        </p:sp>
        <p:sp>
          <p:nvSpPr>
            <p:cNvPr id="22" name="Rectangle 21"/>
            <p:cNvSpPr/>
            <p:nvPr/>
          </p:nvSpPr>
          <p:spPr>
            <a:xfrm flipV="1">
              <a:off x="0" y="719437"/>
              <a:ext cx="12192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spTree>
    <p:extLst>
      <p:ext uri="{BB962C8B-B14F-4D97-AF65-F5344CB8AC3E}">
        <p14:creationId xmlns:p14="http://schemas.microsoft.com/office/powerpoint/2010/main" val="299071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26400"/>
              </a:solidFill>
            </a:endParaRPr>
          </a:p>
        </p:txBody>
      </p:sp>
      <p:pic>
        <p:nvPicPr>
          <p:cNvPr id="14" name="Picture 13"/>
          <p:cNvPicPr>
            <a:picLocks noChangeAspect="1"/>
          </p:cNvPicPr>
          <p:nvPr/>
        </p:nvPicPr>
        <p:blipFill>
          <a:blip r:embed="rId2"/>
          <a:stretch>
            <a:fillRect/>
          </a:stretch>
        </p:blipFill>
        <p:spPr>
          <a:xfrm>
            <a:off x="158807" y="1434648"/>
            <a:ext cx="11808605" cy="4537566"/>
          </a:xfrm>
          <a:prstGeom prst="rect">
            <a:avLst/>
          </a:prstGeom>
        </p:spPr>
      </p:pic>
      <p:sp>
        <p:nvSpPr>
          <p:cNvPr id="2" name="Title 1"/>
          <p:cNvSpPr>
            <a:spLocks noGrp="1"/>
          </p:cNvSpPr>
          <p:nvPr>
            <p:ph type="title"/>
          </p:nvPr>
        </p:nvSpPr>
        <p:spPr/>
        <p:txBody>
          <a:bodyPr/>
          <a:lstStyle>
            <a:lvl1pPr>
              <a:defRPr>
                <a:latin typeface="Book Antiqua" panose="02040602050305030304" pitchFamily="18" charset="0"/>
              </a:defRPr>
            </a:lvl1p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lvl1pPr>
              <a:defRPr>
                <a:latin typeface="Book Antiqua" panose="02040602050305030304" pitchFamily="18" charset="0"/>
              </a:defRPr>
            </a:lvl1pPr>
            <a:lvl2pPr>
              <a:defRPr>
                <a:latin typeface="Book Antiqua" panose="02040602050305030304" pitchFamily="18" charset="0"/>
              </a:defRPr>
            </a:lvl2pPr>
            <a:lvl3pPr>
              <a:defRPr>
                <a:latin typeface="Book Antiqua" panose="02040602050305030304" pitchFamily="18" charset="0"/>
              </a:defRPr>
            </a:lvl3pPr>
            <a:lvl4pPr>
              <a:defRPr>
                <a:latin typeface="Book Antiqua" panose="02040602050305030304" pitchFamily="18" charset="0"/>
              </a:defRPr>
            </a:lvl4pPr>
            <a:lvl5pPr>
              <a:defRPr>
                <a:latin typeface="Book Antiqua" panose="02040602050305030304" pitchFamily="18"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lvl1pPr>
              <a:defRPr>
                <a:latin typeface="Book Antiqua" panose="02040602050305030304" pitchFamily="18" charset="0"/>
              </a:defRPr>
            </a:lvl1pPr>
            <a:lvl2pPr>
              <a:defRPr>
                <a:latin typeface="Book Antiqua" panose="02040602050305030304" pitchFamily="18" charset="0"/>
              </a:defRPr>
            </a:lvl2pPr>
            <a:lvl3pPr>
              <a:defRPr>
                <a:latin typeface="Book Antiqua" panose="02040602050305030304" pitchFamily="18" charset="0"/>
              </a:defRPr>
            </a:lvl3pPr>
            <a:lvl4pPr>
              <a:defRPr>
                <a:latin typeface="Book Antiqua" panose="02040602050305030304" pitchFamily="18" charset="0"/>
              </a:defRPr>
            </a:lvl4pPr>
            <a:lvl5pPr>
              <a:defRPr>
                <a:latin typeface="Book Antiqua" panose="02040602050305030304" pitchFamily="18"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Rectangle 8"/>
          <p:cNvSpPr/>
          <p:nvPr/>
        </p:nvSpPr>
        <p:spPr>
          <a:xfrm>
            <a:off x="0" y="6314359"/>
            <a:ext cx="12192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Date Placeholder 3"/>
          <p:cNvSpPr>
            <a:spLocks noGrp="1"/>
          </p:cNvSpPr>
          <p:nvPr>
            <p:ph type="dt" sz="half" idx="10"/>
          </p:nvPr>
        </p:nvSpPr>
        <p:spPr>
          <a:xfrm>
            <a:off x="838200" y="6356352"/>
            <a:ext cx="2743200" cy="365125"/>
          </a:xfrm>
          <a:prstGeom prst="rect">
            <a:avLst/>
          </a:prstGeom>
        </p:spPr>
        <p:txBody>
          <a:bodyPr vert="horz" lIns="91440" tIns="45720" rIns="91440" bIns="45720" rtlCol="0" anchor="ctr"/>
          <a:lstStyle>
            <a:lvl1pPr algn="l">
              <a:defRPr sz="1200">
                <a:solidFill>
                  <a:schemeClr val="bg1"/>
                </a:solidFill>
              </a:defRPr>
            </a:lvl1pPr>
          </a:lstStyle>
          <a:p>
            <a:fld id="{3CEA4205-A762-4D44-A67C-8C704C766877}" type="datetimeFigureOut">
              <a:rPr lang="en-US" smtClean="0"/>
              <a:t>8/18/2016</a:t>
            </a:fld>
            <a:endParaRPr lang="en-US"/>
          </a:p>
        </p:txBody>
      </p:sp>
      <p:sp>
        <p:nvSpPr>
          <p:cNvPr id="11"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bg1"/>
                </a:solidFill>
              </a:defRPr>
            </a:lvl1pPr>
          </a:lstStyle>
          <a:p>
            <a:endParaRPr lang="en-US"/>
          </a:p>
        </p:txBody>
      </p:sp>
      <p:sp>
        <p:nvSpPr>
          <p:cNvPr id="12"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bg1"/>
                </a:solidFill>
              </a:defRPr>
            </a:lvl1pPr>
          </a:lstStyle>
          <a:p>
            <a:fld id="{E720C7F4-8751-47BF-A45C-14FBEC08BA8B}" type="slidenum">
              <a:rPr lang="en-US" smtClean="0"/>
              <a:t>‹#›</a:t>
            </a:fld>
            <a:endParaRPr lang="en-US"/>
          </a:p>
        </p:txBody>
      </p:sp>
      <p:sp>
        <p:nvSpPr>
          <p:cNvPr id="13" name="Rectangle 12"/>
          <p:cNvSpPr/>
          <p:nvPr/>
        </p:nvSpPr>
        <p:spPr>
          <a:xfrm flipV="1">
            <a:off x="-21887" y="6236141"/>
            <a:ext cx="12213888"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nvGrpSpPr>
          <p:cNvPr id="15" name="Group 14"/>
          <p:cNvGrpSpPr/>
          <p:nvPr/>
        </p:nvGrpSpPr>
        <p:grpSpPr>
          <a:xfrm>
            <a:off x="10032795" y="50572"/>
            <a:ext cx="2181092" cy="1278935"/>
            <a:chOff x="10032795" y="50572"/>
            <a:chExt cx="2181092" cy="1278935"/>
          </a:xfrm>
        </p:grpSpPr>
        <p:pic>
          <p:nvPicPr>
            <p:cNvPr id="16" name="Picture 15"/>
            <p:cNvPicPr>
              <a:picLocks noChangeAspect="1"/>
            </p:cNvPicPr>
            <p:nvPr/>
          </p:nvPicPr>
          <p:blipFill rotWithShape="1">
            <a:blip r:embed="rId3" cstate="print">
              <a:extLst>
                <a:ext uri="{28A0092B-C50C-407E-A947-70E740481C1C}">
                  <a14:useLocalDpi xmlns:a14="http://schemas.microsoft.com/office/drawing/2010/main" val="0"/>
                </a:ext>
              </a:extLst>
            </a:blip>
            <a:srcRect b="19613"/>
            <a:stretch/>
          </p:blipFill>
          <p:spPr>
            <a:xfrm>
              <a:off x="10604810" y="50572"/>
              <a:ext cx="1572761" cy="529291"/>
            </a:xfrm>
            <a:prstGeom prst="rect">
              <a:avLst/>
            </a:prstGeom>
          </p:spPr>
        </p:pic>
        <p:sp>
          <p:nvSpPr>
            <p:cNvPr id="19" name="Date Placeholder 3"/>
            <p:cNvSpPr txBox="1">
              <a:spLocks/>
            </p:cNvSpPr>
            <p:nvPr/>
          </p:nvSpPr>
          <p:spPr>
            <a:xfrm>
              <a:off x="10032795" y="685004"/>
              <a:ext cx="2181092"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latin typeface="Book Antiqua" panose="02040602050305030304" pitchFamily="18" charset="0"/>
                </a:rPr>
                <a:t>Richard</a:t>
              </a:r>
              <a:r>
                <a:rPr lang="en-US" sz="1000" b="1" baseline="0" dirty="0">
                  <a:solidFill>
                    <a:schemeClr val="tx1">
                      <a:lumMod val="65000"/>
                      <a:lumOff val="35000"/>
                    </a:schemeClr>
                  </a:solidFill>
                  <a:latin typeface="Book Antiqua" panose="02040602050305030304" pitchFamily="18" charset="0"/>
                </a:rPr>
                <a:t> Woods, </a:t>
              </a:r>
            </a:p>
            <a:p>
              <a:pPr algn="r"/>
              <a:r>
                <a:rPr lang="en-US" sz="1000" b="1" baseline="0" dirty="0">
                  <a:solidFill>
                    <a:schemeClr val="tx1">
                      <a:lumMod val="65000"/>
                      <a:lumOff val="35000"/>
                    </a:schemeClr>
                  </a:solidFill>
                  <a:latin typeface="Book Antiqua" panose="02040602050305030304" pitchFamily="18" charset="0"/>
                </a:rPr>
                <a:t>Georgia’s School Superintendent</a:t>
              </a:r>
            </a:p>
            <a:p>
              <a:pPr algn="r"/>
              <a:r>
                <a:rPr lang="en-US" sz="1000" b="1" i="1" u="none" baseline="0" dirty="0">
                  <a:solidFill>
                    <a:schemeClr val="tx1">
                      <a:lumMod val="65000"/>
                      <a:lumOff val="35000"/>
                    </a:schemeClr>
                  </a:solidFill>
                  <a:latin typeface="Book Antiqua" panose="02040602050305030304" pitchFamily="18" charset="0"/>
                </a:rPr>
                <a:t>“Educating Georgia’s Future”</a:t>
              </a:r>
            </a:p>
            <a:p>
              <a:pPr algn="r"/>
              <a:r>
                <a:rPr lang="en-US" sz="1000" b="1" baseline="0" dirty="0">
                  <a:solidFill>
                    <a:schemeClr val="tx1">
                      <a:lumMod val="65000"/>
                      <a:lumOff val="35000"/>
                    </a:schemeClr>
                  </a:solidFill>
                  <a:latin typeface="Book Antiqua" panose="02040602050305030304" pitchFamily="18" charset="0"/>
                </a:rPr>
                <a:t>gadoe.org</a:t>
              </a:r>
              <a:endParaRPr lang="en-US" sz="1000" b="1" dirty="0">
                <a:solidFill>
                  <a:schemeClr val="tx1">
                    <a:lumMod val="65000"/>
                    <a:lumOff val="35000"/>
                  </a:schemeClr>
                </a:solidFill>
                <a:latin typeface="Book Antiqua" panose="02040602050305030304" pitchFamily="18" charset="0"/>
              </a:endParaRPr>
            </a:p>
          </p:txBody>
        </p:sp>
      </p:grpSp>
    </p:spTree>
    <p:extLst>
      <p:ext uri="{BB962C8B-B14F-4D97-AF65-F5344CB8AC3E}">
        <p14:creationId xmlns:p14="http://schemas.microsoft.com/office/powerpoint/2010/main" val="972135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0" y="0"/>
            <a:ext cx="12192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26400"/>
              </a:solidFill>
            </a:endParaRPr>
          </a:p>
        </p:txBody>
      </p:sp>
      <p:pic>
        <p:nvPicPr>
          <p:cNvPr id="16" name="Picture 15"/>
          <p:cNvPicPr>
            <a:picLocks noChangeAspect="1"/>
          </p:cNvPicPr>
          <p:nvPr/>
        </p:nvPicPr>
        <p:blipFill>
          <a:blip r:embed="rId2"/>
          <a:stretch>
            <a:fillRect/>
          </a:stretch>
        </p:blipFill>
        <p:spPr>
          <a:xfrm>
            <a:off x="158807" y="1434648"/>
            <a:ext cx="11808605" cy="4537566"/>
          </a:xfrm>
          <a:prstGeom prst="rect">
            <a:avLst/>
          </a:prstGeom>
        </p:spPr>
      </p:pic>
      <p:sp>
        <p:nvSpPr>
          <p:cNvPr id="2" name="Title 1"/>
          <p:cNvSpPr>
            <a:spLocks noGrp="1"/>
          </p:cNvSpPr>
          <p:nvPr>
            <p:ph type="title"/>
          </p:nvPr>
        </p:nvSpPr>
        <p:spPr>
          <a:xfrm>
            <a:off x="839788" y="365127"/>
            <a:ext cx="8387696" cy="1325563"/>
          </a:xfrm>
        </p:spPr>
        <p:txBody>
          <a:bodyPr/>
          <a:lstStyle>
            <a:lvl1pPr>
              <a:defRPr>
                <a:latin typeface="Book Antiqua" panose="02040602050305030304" pitchFamily="18" charset="0"/>
              </a:defRPr>
            </a:lvl1p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atin typeface="Book Antiqua" panose="02040602050305030304"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lvl1pPr>
              <a:defRPr>
                <a:latin typeface="Book Antiqua" panose="02040602050305030304" pitchFamily="18" charset="0"/>
              </a:defRPr>
            </a:lvl1pPr>
            <a:lvl2pPr>
              <a:defRPr>
                <a:latin typeface="Book Antiqua" panose="02040602050305030304" pitchFamily="18" charset="0"/>
              </a:defRPr>
            </a:lvl2pPr>
            <a:lvl3pPr>
              <a:defRPr>
                <a:latin typeface="Book Antiqua" panose="02040602050305030304" pitchFamily="18" charset="0"/>
              </a:defRPr>
            </a:lvl3pPr>
            <a:lvl4pPr>
              <a:defRPr>
                <a:latin typeface="Book Antiqua" panose="02040602050305030304" pitchFamily="18" charset="0"/>
              </a:defRPr>
            </a:lvl4pPr>
            <a:lvl5pPr>
              <a:defRPr>
                <a:latin typeface="Book Antiqua" panose="02040602050305030304" pitchFamily="18"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atin typeface="Book Antiqua" panose="02040602050305030304"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lvl1pPr>
              <a:defRPr>
                <a:latin typeface="Book Antiqua" panose="02040602050305030304" pitchFamily="18" charset="0"/>
              </a:defRPr>
            </a:lvl1pPr>
            <a:lvl2pPr>
              <a:defRPr>
                <a:latin typeface="Book Antiqua" panose="02040602050305030304" pitchFamily="18" charset="0"/>
              </a:defRPr>
            </a:lvl2pPr>
            <a:lvl3pPr>
              <a:defRPr>
                <a:latin typeface="Book Antiqua" panose="02040602050305030304" pitchFamily="18" charset="0"/>
              </a:defRPr>
            </a:lvl3pPr>
            <a:lvl4pPr>
              <a:defRPr>
                <a:latin typeface="Book Antiqua" panose="02040602050305030304" pitchFamily="18" charset="0"/>
              </a:defRPr>
            </a:lvl4pPr>
            <a:lvl5pPr>
              <a:defRPr>
                <a:latin typeface="Book Antiqua" panose="02040602050305030304" pitchFamily="18"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Rectangle 10"/>
          <p:cNvSpPr/>
          <p:nvPr/>
        </p:nvSpPr>
        <p:spPr>
          <a:xfrm>
            <a:off x="0" y="6314359"/>
            <a:ext cx="12192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Date Placeholder 3"/>
          <p:cNvSpPr>
            <a:spLocks noGrp="1"/>
          </p:cNvSpPr>
          <p:nvPr>
            <p:ph type="dt" sz="half" idx="10"/>
          </p:nvPr>
        </p:nvSpPr>
        <p:spPr>
          <a:xfrm>
            <a:off x="838200" y="6356352"/>
            <a:ext cx="2743200" cy="365125"/>
          </a:xfrm>
          <a:prstGeom prst="rect">
            <a:avLst/>
          </a:prstGeom>
        </p:spPr>
        <p:txBody>
          <a:bodyPr vert="horz" lIns="91440" tIns="45720" rIns="91440" bIns="45720" rtlCol="0" anchor="ctr"/>
          <a:lstStyle>
            <a:lvl1pPr algn="l">
              <a:defRPr sz="1200">
                <a:solidFill>
                  <a:schemeClr val="bg1"/>
                </a:solidFill>
              </a:defRPr>
            </a:lvl1pPr>
          </a:lstStyle>
          <a:p>
            <a:fld id="{3CEA4205-A762-4D44-A67C-8C704C766877}" type="datetimeFigureOut">
              <a:rPr lang="en-US" smtClean="0"/>
              <a:t>8/18/2016</a:t>
            </a:fld>
            <a:endParaRPr lang="en-US"/>
          </a:p>
        </p:txBody>
      </p:sp>
      <p:sp>
        <p:nvSpPr>
          <p:cNvPr id="13" name="Footer Placeholder 4"/>
          <p:cNvSpPr>
            <a:spLocks noGrp="1"/>
          </p:cNvSpPr>
          <p:nvPr>
            <p:ph type="ftr" sz="quarter" idx="11"/>
          </p:nvPr>
        </p:nvSpPr>
        <p:spPr>
          <a:xfrm>
            <a:off x="4038600" y="6356352"/>
            <a:ext cx="4114800" cy="365125"/>
          </a:xfrm>
          <a:prstGeom prst="rect">
            <a:avLst/>
          </a:prstGeom>
        </p:spPr>
        <p:txBody>
          <a:bodyPr vert="horz" lIns="91440" tIns="45720" rIns="91440" bIns="45720" rtlCol="0" anchor="ctr"/>
          <a:lstStyle>
            <a:lvl1pPr algn="ctr">
              <a:defRPr sz="1200">
                <a:solidFill>
                  <a:schemeClr val="bg1"/>
                </a:solidFill>
              </a:defRPr>
            </a:lvl1pPr>
          </a:lstStyle>
          <a:p>
            <a:endParaRPr lang="en-US"/>
          </a:p>
        </p:txBody>
      </p:sp>
      <p:sp>
        <p:nvSpPr>
          <p:cNvPr id="14" name="Slide Number Placeholder 5"/>
          <p:cNvSpPr>
            <a:spLocks noGrp="1"/>
          </p:cNvSpPr>
          <p:nvPr>
            <p:ph type="sldNum" sz="quarter" idx="12"/>
          </p:nvPr>
        </p:nvSpPr>
        <p:spPr>
          <a:xfrm>
            <a:off x="8610600" y="6356352"/>
            <a:ext cx="2743200" cy="365125"/>
          </a:xfrm>
          <a:prstGeom prst="rect">
            <a:avLst/>
          </a:prstGeom>
        </p:spPr>
        <p:txBody>
          <a:bodyPr vert="horz" lIns="91440" tIns="45720" rIns="91440" bIns="45720" rtlCol="0" anchor="ctr"/>
          <a:lstStyle>
            <a:lvl1pPr algn="r">
              <a:defRPr sz="1200">
                <a:solidFill>
                  <a:schemeClr val="bg1"/>
                </a:solidFill>
              </a:defRPr>
            </a:lvl1pPr>
          </a:lstStyle>
          <a:p>
            <a:fld id="{E720C7F4-8751-47BF-A45C-14FBEC08BA8B}" type="slidenum">
              <a:rPr lang="en-US" smtClean="0"/>
              <a:t>‹#›</a:t>
            </a:fld>
            <a:endParaRPr lang="en-US"/>
          </a:p>
        </p:txBody>
      </p:sp>
      <p:sp>
        <p:nvSpPr>
          <p:cNvPr id="15" name="Rectangle 14"/>
          <p:cNvSpPr/>
          <p:nvPr/>
        </p:nvSpPr>
        <p:spPr>
          <a:xfrm flipV="1">
            <a:off x="-21887" y="6236141"/>
            <a:ext cx="12213888"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nvGrpSpPr>
          <p:cNvPr id="17" name="Group 16"/>
          <p:cNvGrpSpPr/>
          <p:nvPr/>
        </p:nvGrpSpPr>
        <p:grpSpPr>
          <a:xfrm>
            <a:off x="10032795" y="50572"/>
            <a:ext cx="2181092" cy="1278935"/>
            <a:chOff x="10032795" y="50572"/>
            <a:chExt cx="2181092" cy="1278935"/>
          </a:xfrm>
        </p:grpSpPr>
        <p:pic>
          <p:nvPicPr>
            <p:cNvPr id="18" name="Picture 17"/>
            <p:cNvPicPr>
              <a:picLocks noChangeAspect="1"/>
            </p:cNvPicPr>
            <p:nvPr/>
          </p:nvPicPr>
          <p:blipFill rotWithShape="1">
            <a:blip r:embed="rId3" cstate="print">
              <a:extLst>
                <a:ext uri="{28A0092B-C50C-407E-A947-70E740481C1C}">
                  <a14:useLocalDpi xmlns:a14="http://schemas.microsoft.com/office/drawing/2010/main" val="0"/>
                </a:ext>
              </a:extLst>
            </a:blip>
            <a:srcRect b="19613"/>
            <a:stretch/>
          </p:blipFill>
          <p:spPr>
            <a:xfrm>
              <a:off x="10604810" y="50572"/>
              <a:ext cx="1572761" cy="529291"/>
            </a:xfrm>
            <a:prstGeom prst="rect">
              <a:avLst/>
            </a:prstGeom>
          </p:spPr>
        </p:pic>
        <p:sp>
          <p:nvSpPr>
            <p:cNvPr id="21" name="Date Placeholder 3"/>
            <p:cNvSpPr txBox="1">
              <a:spLocks/>
            </p:cNvSpPr>
            <p:nvPr/>
          </p:nvSpPr>
          <p:spPr>
            <a:xfrm>
              <a:off x="10032795" y="685004"/>
              <a:ext cx="2181092"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latin typeface="Book Antiqua" panose="02040602050305030304" pitchFamily="18" charset="0"/>
                </a:rPr>
                <a:t>Richard</a:t>
              </a:r>
              <a:r>
                <a:rPr lang="en-US" sz="1000" b="1" baseline="0" dirty="0">
                  <a:solidFill>
                    <a:schemeClr val="tx1">
                      <a:lumMod val="65000"/>
                      <a:lumOff val="35000"/>
                    </a:schemeClr>
                  </a:solidFill>
                  <a:latin typeface="Book Antiqua" panose="02040602050305030304" pitchFamily="18" charset="0"/>
                </a:rPr>
                <a:t> Woods, </a:t>
              </a:r>
            </a:p>
            <a:p>
              <a:pPr algn="r"/>
              <a:r>
                <a:rPr lang="en-US" sz="1000" b="1" baseline="0" dirty="0">
                  <a:solidFill>
                    <a:schemeClr val="tx1">
                      <a:lumMod val="65000"/>
                      <a:lumOff val="35000"/>
                    </a:schemeClr>
                  </a:solidFill>
                  <a:latin typeface="Book Antiqua" panose="02040602050305030304" pitchFamily="18" charset="0"/>
                </a:rPr>
                <a:t>Georgia’s School Superintendent</a:t>
              </a:r>
            </a:p>
            <a:p>
              <a:pPr algn="r"/>
              <a:r>
                <a:rPr lang="en-US" sz="1000" b="1" i="1" u="none" baseline="0" dirty="0">
                  <a:solidFill>
                    <a:schemeClr val="tx1">
                      <a:lumMod val="65000"/>
                      <a:lumOff val="35000"/>
                    </a:schemeClr>
                  </a:solidFill>
                  <a:latin typeface="Book Antiqua" panose="02040602050305030304" pitchFamily="18" charset="0"/>
                </a:rPr>
                <a:t>“Educating Georgia’s Future”</a:t>
              </a:r>
            </a:p>
            <a:p>
              <a:pPr algn="r"/>
              <a:r>
                <a:rPr lang="en-US" sz="1000" b="1" baseline="0" dirty="0">
                  <a:solidFill>
                    <a:schemeClr val="tx1">
                      <a:lumMod val="65000"/>
                      <a:lumOff val="35000"/>
                    </a:schemeClr>
                  </a:solidFill>
                  <a:latin typeface="Book Antiqua" panose="02040602050305030304" pitchFamily="18" charset="0"/>
                </a:rPr>
                <a:t>gadoe.org</a:t>
              </a:r>
              <a:endParaRPr lang="en-US" sz="1000" b="1" dirty="0">
                <a:solidFill>
                  <a:schemeClr val="tx1">
                    <a:lumMod val="65000"/>
                    <a:lumOff val="35000"/>
                  </a:schemeClr>
                </a:solidFill>
                <a:latin typeface="Book Antiqua" panose="02040602050305030304" pitchFamily="18" charset="0"/>
              </a:endParaRPr>
            </a:p>
          </p:txBody>
        </p:sp>
      </p:grpSp>
    </p:spTree>
    <p:extLst>
      <p:ext uri="{BB962C8B-B14F-4D97-AF65-F5344CB8AC3E}">
        <p14:creationId xmlns:p14="http://schemas.microsoft.com/office/powerpoint/2010/main" val="3551684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0" y="0"/>
            <a:ext cx="12192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26400"/>
              </a:solidFill>
            </a:endParaRPr>
          </a:p>
        </p:txBody>
      </p:sp>
      <p:pic>
        <p:nvPicPr>
          <p:cNvPr id="12" name="Picture 11"/>
          <p:cNvPicPr>
            <a:picLocks noChangeAspect="1"/>
          </p:cNvPicPr>
          <p:nvPr/>
        </p:nvPicPr>
        <p:blipFill>
          <a:blip r:embed="rId2"/>
          <a:stretch>
            <a:fillRect/>
          </a:stretch>
        </p:blipFill>
        <p:spPr>
          <a:xfrm>
            <a:off x="158807" y="1434648"/>
            <a:ext cx="11808605" cy="4537566"/>
          </a:xfrm>
          <a:prstGeom prst="rect">
            <a:avLst/>
          </a:prstGeom>
        </p:spPr>
      </p:pic>
      <p:sp>
        <p:nvSpPr>
          <p:cNvPr id="2" name="Title 1"/>
          <p:cNvSpPr>
            <a:spLocks noGrp="1"/>
          </p:cNvSpPr>
          <p:nvPr>
            <p:ph type="title"/>
          </p:nvPr>
        </p:nvSpPr>
        <p:spPr/>
        <p:txBody>
          <a:bodyPr/>
          <a:lstStyle>
            <a:lvl1pPr>
              <a:defRPr>
                <a:latin typeface="Book Antiqua" panose="02040602050305030304" pitchFamily="18" charset="0"/>
              </a:defRPr>
            </a:lvl1pPr>
          </a:lstStyle>
          <a:p>
            <a:r>
              <a:rPr lang="en-US"/>
              <a:t>Click to edit Master title style</a:t>
            </a:r>
            <a:endParaRPr lang="en-US" dirty="0"/>
          </a:p>
        </p:txBody>
      </p:sp>
      <p:sp>
        <p:nvSpPr>
          <p:cNvPr id="7" name="Rectangle 6"/>
          <p:cNvSpPr/>
          <p:nvPr/>
        </p:nvSpPr>
        <p:spPr>
          <a:xfrm>
            <a:off x="0" y="6314359"/>
            <a:ext cx="12192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bg1"/>
                </a:solidFill>
              </a:defRPr>
            </a:lvl1pPr>
          </a:lstStyle>
          <a:p>
            <a:fld id="{3CEA4205-A762-4D44-A67C-8C704C766877}" type="datetimeFigureOut">
              <a:rPr lang="en-US" smtClean="0"/>
              <a:t>8/18/2016</a:t>
            </a:fld>
            <a:endParaRPr lang="en-US"/>
          </a:p>
        </p:txBody>
      </p:sp>
      <p:sp>
        <p:nvSpPr>
          <p:cNvPr id="9"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bg1"/>
                </a:solidFill>
              </a:defRPr>
            </a:lvl1pPr>
          </a:lstStyle>
          <a:p>
            <a:endParaRPr lang="en-US"/>
          </a:p>
        </p:txBody>
      </p:sp>
      <p:sp>
        <p:nvSpPr>
          <p:cNvPr id="10"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bg1"/>
                </a:solidFill>
              </a:defRPr>
            </a:lvl1pPr>
          </a:lstStyle>
          <a:p>
            <a:fld id="{E720C7F4-8751-47BF-A45C-14FBEC08BA8B}" type="slidenum">
              <a:rPr lang="en-US" smtClean="0"/>
              <a:t>‹#›</a:t>
            </a:fld>
            <a:endParaRPr lang="en-US"/>
          </a:p>
        </p:txBody>
      </p:sp>
      <p:sp>
        <p:nvSpPr>
          <p:cNvPr id="11" name="Rectangle 10"/>
          <p:cNvSpPr/>
          <p:nvPr/>
        </p:nvSpPr>
        <p:spPr>
          <a:xfrm flipV="1">
            <a:off x="-21887" y="6236141"/>
            <a:ext cx="12213888"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nvGrpSpPr>
          <p:cNvPr id="13" name="Group 12"/>
          <p:cNvGrpSpPr/>
          <p:nvPr/>
        </p:nvGrpSpPr>
        <p:grpSpPr>
          <a:xfrm>
            <a:off x="10032795" y="50572"/>
            <a:ext cx="2181092" cy="1278935"/>
            <a:chOff x="10032795" y="50572"/>
            <a:chExt cx="2181092" cy="1278935"/>
          </a:xfrm>
        </p:grpSpPr>
        <p:pic>
          <p:nvPicPr>
            <p:cNvPr id="14" name="Picture 13"/>
            <p:cNvPicPr>
              <a:picLocks noChangeAspect="1"/>
            </p:cNvPicPr>
            <p:nvPr/>
          </p:nvPicPr>
          <p:blipFill rotWithShape="1">
            <a:blip r:embed="rId3" cstate="print">
              <a:extLst>
                <a:ext uri="{28A0092B-C50C-407E-A947-70E740481C1C}">
                  <a14:useLocalDpi xmlns:a14="http://schemas.microsoft.com/office/drawing/2010/main" val="0"/>
                </a:ext>
              </a:extLst>
            </a:blip>
            <a:srcRect b="19613"/>
            <a:stretch/>
          </p:blipFill>
          <p:spPr>
            <a:xfrm>
              <a:off x="10604810" y="50572"/>
              <a:ext cx="1572761" cy="529291"/>
            </a:xfrm>
            <a:prstGeom prst="rect">
              <a:avLst/>
            </a:prstGeom>
          </p:spPr>
        </p:pic>
        <p:sp>
          <p:nvSpPr>
            <p:cNvPr id="17" name="Date Placeholder 3"/>
            <p:cNvSpPr txBox="1">
              <a:spLocks/>
            </p:cNvSpPr>
            <p:nvPr/>
          </p:nvSpPr>
          <p:spPr>
            <a:xfrm>
              <a:off x="10032795" y="685004"/>
              <a:ext cx="2181092"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latin typeface="Book Antiqua" panose="02040602050305030304" pitchFamily="18" charset="0"/>
                </a:rPr>
                <a:t>Richard</a:t>
              </a:r>
              <a:r>
                <a:rPr lang="en-US" sz="1000" b="1" baseline="0" dirty="0">
                  <a:solidFill>
                    <a:schemeClr val="tx1">
                      <a:lumMod val="65000"/>
                      <a:lumOff val="35000"/>
                    </a:schemeClr>
                  </a:solidFill>
                  <a:latin typeface="Book Antiqua" panose="02040602050305030304" pitchFamily="18" charset="0"/>
                </a:rPr>
                <a:t> Woods, </a:t>
              </a:r>
            </a:p>
            <a:p>
              <a:pPr algn="r"/>
              <a:r>
                <a:rPr lang="en-US" sz="1000" b="1" baseline="0" dirty="0">
                  <a:solidFill>
                    <a:schemeClr val="tx1">
                      <a:lumMod val="65000"/>
                      <a:lumOff val="35000"/>
                    </a:schemeClr>
                  </a:solidFill>
                  <a:latin typeface="Book Antiqua" panose="02040602050305030304" pitchFamily="18" charset="0"/>
                </a:rPr>
                <a:t>Georgia’s School Superintendent</a:t>
              </a:r>
            </a:p>
            <a:p>
              <a:pPr algn="r"/>
              <a:r>
                <a:rPr lang="en-US" sz="1000" b="1" i="1" u="none" baseline="0" dirty="0">
                  <a:solidFill>
                    <a:schemeClr val="tx1">
                      <a:lumMod val="65000"/>
                      <a:lumOff val="35000"/>
                    </a:schemeClr>
                  </a:solidFill>
                  <a:latin typeface="Book Antiqua" panose="02040602050305030304" pitchFamily="18" charset="0"/>
                </a:rPr>
                <a:t>“Educating Georgia’s Future”</a:t>
              </a:r>
            </a:p>
            <a:p>
              <a:pPr algn="r"/>
              <a:r>
                <a:rPr lang="en-US" sz="1000" b="1" baseline="0" dirty="0">
                  <a:solidFill>
                    <a:schemeClr val="tx1">
                      <a:lumMod val="65000"/>
                      <a:lumOff val="35000"/>
                    </a:schemeClr>
                  </a:solidFill>
                  <a:latin typeface="Book Antiqua" panose="02040602050305030304" pitchFamily="18" charset="0"/>
                </a:rPr>
                <a:t>gadoe.org</a:t>
              </a:r>
              <a:endParaRPr lang="en-US" sz="1000" b="1" dirty="0">
                <a:solidFill>
                  <a:schemeClr val="tx1">
                    <a:lumMod val="65000"/>
                    <a:lumOff val="35000"/>
                  </a:schemeClr>
                </a:solidFill>
                <a:latin typeface="Book Antiqua" panose="02040602050305030304" pitchFamily="18" charset="0"/>
              </a:endParaRPr>
            </a:p>
          </p:txBody>
        </p:sp>
      </p:grpSp>
    </p:spTree>
    <p:extLst>
      <p:ext uri="{BB962C8B-B14F-4D97-AF65-F5344CB8AC3E}">
        <p14:creationId xmlns:p14="http://schemas.microsoft.com/office/powerpoint/2010/main" val="3820758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26400"/>
              </a:solidFill>
            </a:endParaRPr>
          </a:p>
        </p:txBody>
      </p:sp>
      <p:sp>
        <p:nvSpPr>
          <p:cNvPr id="6" name="Rectangle 5"/>
          <p:cNvSpPr/>
          <p:nvPr/>
        </p:nvSpPr>
        <p:spPr>
          <a:xfrm>
            <a:off x="0" y="6314359"/>
            <a:ext cx="12192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7"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bg1"/>
                </a:solidFill>
              </a:defRPr>
            </a:lvl1pPr>
          </a:lstStyle>
          <a:p>
            <a:fld id="{3CEA4205-A762-4D44-A67C-8C704C766877}" type="datetimeFigureOut">
              <a:rPr lang="en-US" smtClean="0"/>
              <a:t>8/18/2016</a:t>
            </a:fld>
            <a:endParaRPr lang="en-US"/>
          </a:p>
        </p:txBody>
      </p:sp>
      <p:sp>
        <p:nvSpPr>
          <p:cNvPr id="8"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bg1"/>
                </a:solidFill>
              </a:defRPr>
            </a:lvl1pPr>
          </a:lstStyle>
          <a:p>
            <a:endParaRPr lang="en-US"/>
          </a:p>
        </p:txBody>
      </p:sp>
      <p:sp>
        <p:nvSpPr>
          <p:cNvPr id="9"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bg1"/>
                </a:solidFill>
              </a:defRPr>
            </a:lvl1pPr>
          </a:lstStyle>
          <a:p>
            <a:fld id="{E720C7F4-8751-47BF-A45C-14FBEC08BA8B}" type="slidenum">
              <a:rPr lang="en-US" smtClean="0"/>
              <a:t>‹#›</a:t>
            </a:fld>
            <a:endParaRPr lang="en-US"/>
          </a:p>
        </p:txBody>
      </p:sp>
      <p:sp>
        <p:nvSpPr>
          <p:cNvPr id="10" name="Rectangle 9"/>
          <p:cNvSpPr/>
          <p:nvPr/>
        </p:nvSpPr>
        <p:spPr>
          <a:xfrm flipV="1">
            <a:off x="-21887" y="6236141"/>
            <a:ext cx="12213888"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5" name="Picture 14"/>
          <p:cNvPicPr>
            <a:picLocks noChangeAspect="1"/>
          </p:cNvPicPr>
          <p:nvPr/>
        </p:nvPicPr>
        <p:blipFill>
          <a:blip r:embed="rId2"/>
          <a:stretch>
            <a:fillRect/>
          </a:stretch>
        </p:blipFill>
        <p:spPr>
          <a:xfrm>
            <a:off x="158807" y="1434648"/>
            <a:ext cx="11808605" cy="4537566"/>
          </a:xfrm>
          <a:prstGeom prst="rect">
            <a:avLst/>
          </a:prstGeom>
        </p:spPr>
      </p:pic>
      <p:grpSp>
        <p:nvGrpSpPr>
          <p:cNvPr id="16" name="Group 15"/>
          <p:cNvGrpSpPr/>
          <p:nvPr/>
        </p:nvGrpSpPr>
        <p:grpSpPr>
          <a:xfrm>
            <a:off x="0" y="1"/>
            <a:ext cx="12192000" cy="765155"/>
            <a:chOff x="0" y="1"/>
            <a:chExt cx="12192000" cy="765155"/>
          </a:xfrm>
        </p:grpSpPr>
        <p:sp>
          <p:nvSpPr>
            <p:cNvPr id="17" name="Rectangle 16"/>
            <p:cNvSpPr/>
            <p:nvPr/>
          </p:nvSpPr>
          <p:spPr>
            <a:xfrm>
              <a:off x="0" y="1"/>
              <a:ext cx="12192000" cy="720233"/>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8" name="Picture 17"/>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0" y="15444"/>
              <a:ext cx="1003610" cy="608076"/>
            </a:xfrm>
            <a:prstGeom prst="rect">
              <a:avLst/>
            </a:prstGeom>
          </p:spPr>
        </p:pic>
        <p:sp>
          <p:nvSpPr>
            <p:cNvPr id="19" name="Date Placeholder 3"/>
            <p:cNvSpPr txBox="1">
              <a:spLocks/>
            </p:cNvSpPr>
            <p:nvPr/>
          </p:nvSpPr>
          <p:spPr>
            <a:xfrm>
              <a:off x="8876370" y="75731"/>
              <a:ext cx="3227007"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bg1"/>
                  </a:solidFill>
                  <a:latin typeface="Book Antiqua" panose="02040602050305030304" pitchFamily="18" charset="0"/>
                </a:rPr>
                <a:t>Richard</a:t>
              </a:r>
              <a:r>
                <a:rPr lang="en-US" sz="1000" b="1" baseline="0" dirty="0">
                  <a:solidFill>
                    <a:schemeClr val="bg1"/>
                  </a:solidFill>
                  <a:latin typeface="Book Antiqua" panose="02040602050305030304" pitchFamily="18" charset="0"/>
                </a:rPr>
                <a:t> Woods, Georgia’s School Superintendent</a:t>
              </a:r>
            </a:p>
            <a:p>
              <a:pPr algn="r"/>
              <a:r>
                <a:rPr lang="en-US" sz="1000" b="1" i="1" u="none" baseline="0" dirty="0">
                  <a:solidFill>
                    <a:schemeClr val="bg1"/>
                  </a:solidFill>
                  <a:latin typeface="Book Antiqua" panose="02040602050305030304" pitchFamily="18" charset="0"/>
                </a:rPr>
                <a:t>“Educating Georgia’s Future”</a:t>
              </a:r>
            </a:p>
            <a:p>
              <a:pPr algn="r"/>
              <a:r>
                <a:rPr lang="en-US" sz="1000" b="1" baseline="0" dirty="0">
                  <a:solidFill>
                    <a:schemeClr val="bg1"/>
                  </a:solidFill>
                  <a:latin typeface="Book Antiqua" panose="02040602050305030304" pitchFamily="18" charset="0"/>
                </a:rPr>
                <a:t>gadoe.org</a:t>
              </a:r>
              <a:endParaRPr lang="en-US" sz="1000" b="1" dirty="0">
                <a:solidFill>
                  <a:schemeClr val="bg1"/>
                </a:solidFill>
                <a:latin typeface="Book Antiqua" panose="02040602050305030304" pitchFamily="18" charset="0"/>
              </a:endParaRPr>
            </a:p>
          </p:txBody>
        </p:sp>
        <p:sp>
          <p:nvSpPr>
            <p:cNvPr id="20" name="Rectangle 19"/>
            <p:cNvSpPr/>
            <p:nvPr/>
          </p:nvSpPr>
          <p:spPr>
            <a:xfrm flipV="1">
              <a:off x="0" y="719437"/>
              <a:ext cx="12192000" cy="45719"/>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spTree>
    <p:extLst>
      <p:ext uri="{BB962C8B-B14F-4D97-AF65-F5344CB8AC3E}">
        <p14:creationId xmlns:p14="http://schemas.microsoft.com/office/powerpoint/2010/main" val="2311203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26400"/>
              </a:solidFill>
            </a:endParaRPr>
          </a:p>
        </p:txBody>
      </p:sp>
      <p:pic>
        <p:nvPicPr>
          <p:cNvPr id="14" name="Picture 13"/>
          <p:cNvPicPr>
            <a:picLocks noChangeAspect="1"/>
          </p:cNvPicPr>
          <p:nvPr/>
        </p:nvPicPr>
        <p:blipFill>
          <a:blip r:embed="rId2"/>
          <a:stretch>
            <a:fillRect/>
          </a:stretch>
        </p:blipFill>
        <p:spPr>
          <a:xfrm>
            <a:off x="158807" y="1434648"/>
            <a:ext cx="11808605" cy="4537566"/>
          </a:xfrm>
          <a:prstGeom prst="rect">
            <a:avLst/>
          </a:prstGeom>
        </p:spPr>
      </p:pic>
      <p:sp>
        <p:nvSpPr>
          <p:cNvPr id="2" name="Title 1"/>
          <p:cNvSpPr>
            <a:spLocks noGrp="1"/>
          </p:cNvSpPr>
          <p:nvPr>
            <p:ph type="title"/>
          </p:nvPr>
        </p:nvSpPr>
        <p:spPr>
          <a:xfrm>
            <a:off x="839788" y="457200"/>
            <a:ext cx="3932237" cy="1600200"/>
          </a:xfrm>
        </p:spPr>
        <p:txBody>
          <a:bodyPr anchor="b"/>
          <a:lstStyle>
            <a:lvl1pPr>
              <a:defRPr sz="3200">
                <a:latin typeface="Book Antiqua" panose="02040602050305030304" pitchFamily="18" charset="0"/>
              </a:defRPr>
            </a:lvl1pPr>
          </a:lstStyle>
          <a:p>
            <a:r>
              <a:rPr lang="en-US"/>
              <a:t>Click to edit Master title style</a:t>
            </a:r>
            <a:endParaRPr lang="en-US" dirty="0"/>
          </a:p>
        </p:txBody>
      </p:sp>
      <p:sp>
        <p:nvSpPr>
          <p:cNvPr id="3" name="Content Placeholder 2"/>
          <p:cNvSpPr>
            <a:spLocks noGrp="1"/>
          </p:cNvSpPr>
          <p:nvPr>
            <p:ph idx="1"/>
          </p:nvPr>
        </p:nvSpPr>
        <p:spPr>
          <a:xfrm>
            <a:off x="5183188" y="1664163"/>
            <a:ext cx="6172200" cy="4196888"/>
          </a:xfrm>
        </p:spPr>
        <p:txBody>
          <a:bodyPr/>
          <a:lstStyle>
            <a:lvl1pPr>
              <a:defRPr sz="3200">
                <a:latin typeface="Book Antiqua" panose="02040602050305030304" pitchFamily="18" charset="0"/>
              </a:defRPr>
            </a:lvl1pPr>
            <a:lvl2pPr>
              <a:defRPr sz="2800">
                <a:latin typeface="Book Antiqua" panose="02040602050305030304" pitchFamily="18" charset="0"/>
              </a:defRPr>
            </a:lvl2pPr>
            <a:lvl3pPr>
              <a:defRPr sz="2400">
                <a:latin typeface="Book Antiqua" panose="02040602050305030304" pitchFamily="18" charset="0"/>
              </a:defRPr>
            </a:lvl3pPr>
            <a:lvl4pPr>
              <a:defRPr sz="2000">
                <a:latin typeface="Book Antiqua" panose="02040602050305030304" pitchFamily="18" charset="0"/>
              </a:defRPr>
            </a:lvl4pPr>
            <a:lvl5pPr>
              <a:defRPr sz="2000">
                <a:latin typeface="Book Antiqua" panose="02040602050305030304" pitchFamily="18" charset="0"/>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atin typeface="Book Antiqua" panose="02040602050305030304" pitchFamily="18"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Rectangle 8"/>
          <p:cNvSpPr/>
          <p:nvPr/>
        </p:nvSpPr>
        <p:spPr>
          <a:xfrm>
            <a:off x="0" y="6314359"/>
            <a:ext cx="12192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Date Placeholder 3"/>
          <p:cNvSpPr>
            <a:spLocks noGrp="1"/>
          </p:cNvSpPr>
          <p:nvPr>
            <p:ph type="dt" sz="half" idx="10"/>
          </p:nvPr>
        </p:nvSpPr>
        <p:spPr>
          <a:xfrm>
            <a:off x="838200" y="6356352"/>
            <a:ext cx="2743200" cy="365125"/>
          </a:xfrm>
          <a:prstGeom prst="rect">
            <a:avLst/>
          </a:prstGeom>
        </p:spPr>
        <p:txBody>
          <a:bodyPr vert="horz" lIns="91440" tIns="45720" rIns="91440" bIns="45720" rtlCol="0" anchor="ctr"/>
          <a:lstStyle>
            <a:lvl1pPr algn="l">
              <a:defRPr sz="1200">
                <a:solidFill>
                  <a:schemeClr val="bg1"/>
                </a:solidFill>
              </a:defRPr>
            </a:lvl1pPr>
          </a:lstStyle>
          <a:p>
            <a:fld id="{3CEA4205-A762-4D44-A67C-8C704C766877}" type="datetimeFigureOut">
              <a:rPr lang="en-US" smtClean="0"/>
              <a:t>8/18/2016</a:t>
            </a:fld>
            <a:endParaRPr lang="en-US"/>
          </a:p>
        </p:txBody>
      </p:sp>
      <p:sp>
        <p:nvSpPr>
          <p:cNvPr id="11"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bg1"/>
                </a:solidFill>
              </a:defRPr>
            </a:lvl1pPr>
          </a:lstStyle>
          <a:p>
            <a:endParaRPr lang="en-US"/>
          </a:p>
        </p:txBody>
      </p:sp>
      <p:sp>
        <p:nvSpPr>
          <p:cNvPr id="12"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bg1"/>
                </a:solidFill>
              </a:defRPr>
            </a:lvl1pPr>
          </a:lstStyle>
          <a:p>
            <a:fld id="{E720C7F4-8751-47BF-A45C-14FBEC08BA8B}" type="slidenum">
              <a:rPr lang="en-US" smtClean="0"/>
              <a:t>‹#›</a:t>
            </a:fld>
            <a:endParaRPr lang="en-US"/>
          </a:p>
        </p:txBody>
      </p:sp>
      <p:sp>
        <p:nvSpPr>
          <p:cNvPr id="13" name="Rectangle 12"/>
          <p:cNvSpPr/>
          <p:nvPr/>
        </p:nvSpPr>
        <p:spPr>
          <a:xfrm flipV="1">
            <a:off x="-21887" y="6236141"/>
            <a:ext cx="12213888"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nvGrpSpPr>
          <p:cNvPr id="15" name="Group 14"/>
          <p:cNvGrpSpPr/>
          <p:nvPr/>
        </p:nvGrpSpPr>
        <p:grpSpPr>
          <a:xfrm>
            <a:off x="10032795" y="50572"/>
            <a:ext cx="2181092" cy="1278935"/>
            <a:chOff x="10032795" y="50572"/>
            <a:chExt cx="2181092" cy="1278935"/>
          </a:xfrm>
        </p:grpSpPr>
        <p:pic>
          <p:nvPicPr>
            <p:cNvPr id="16" name="Picture 15"/>
            <p:cNvPicPr>
              <a:picLocks noChangeAspect="1"/>
            </p:cNvPicPr>
            <p:nvPr/>
          </p:nvPicPr>
          <p:blipFill rotWithShape="1">
            <a:blip r:embed="rId3" cstate="print">
              <a:extLst>
                <a:ext uri="{28A0092B-C50C-407E-A947-70E740481C1C}">
                  <a14:useLocalDpi xmlns:a14="http://schemas.microsoft.com/office/drawing/2010/main" val="0"/>
                </a:ext>
              </a:extLst>
            </a:blip>
            <a:srcRect b="19613"/>
            <a:stretch/>
          </p:blipFill>
          <p:spPr>
            <a:xfrm>
              <a:off x="10604810" y="50572"/>
              <a:ext cx="1572761" cy="529291"/>
            </a:xfrm>
            <a:prstGeom prst="rect">
              <a:avLst/>
            </a:prstGeom>
          </p:spPr>
        </p:pic>
        <p:sp>
          <p:nvSpPr>
            <p:cNvPr id="19" name="Date Placeholder 3"/>
            <p:cNvSpPr txBox="1">
              <a:spLocks/>
            </p:cNvSpPr>
            <p:nvPr/>
          </p:nvSpPr>
          <p:spPr>
            <a:xfrm>
              <a:off x="10032795" y="685004"/>
              <a:ext cx="2181092"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latin typeface="Book Antiqua" panose="02040602050305030304" pitchFamily="18" charset="0"/>
                </a:rPr>
                <a:t>Richard</a:t>
              </a:r>
              <a:r>
                <a:rPr lang="en-US" sz="1000" b="1" baseline="0" dirty="0">
                  <a:solidFill>
                    <a:schemeClr val="tx1">
                      <a:lumMod val="65000"/>
                      <a:lumOff val="35000"/>
                    </a:schemeClr>
                  </a:solidFill>
                  <a:latin typeface="Book Antiqua" panose="02040602050305030304" pitchFamily="18" charset="0"/>
                </a:rPr>
                <a:t> Woods, </a:t>
              </a:r>
            </a:p>
            <a:p>
              <a:pPr algn="r"/>
              <a:r>
                <a:rPr lang="en-US" sz="1000" b="1" baseline="0" dirty="0">
                  <a:solidFill>
                    <a:schemeClr val="tx1">
                      <a:lumMod val="65000"/>
                      <a:lumOff val="35000"/>
                    </a:schemeClr>
                  </a:solidFill>
                  <a:latin typeface="Book Antiqua" panose="02040602050305030304" pitchFamily="18" charset="0"/>
                </a:rPr>
                <a:t>Georgia’s School Superintendent</a:t>
              </a:r>
            </a:p>
            <a:p>
              <a:pPr algn="r"/>
              <a:r>
                <a:rPr lang="en-US" sz="1000" b="1" i="1" u="none" baseline="0" dirty="0">
                  <a:solidFill>
                    <a:schemeClr val="tx1">
                      <a:lumMod val="65000"/>
                      <a:lumOff val="35000"/>
                    </a:schemeClr>
                  </a:solidFill>
                  <a:latin typeface="Book Antiqua" panose="02040602050305030304" pitchFamily="18" charset="0"/>
                </a:rPr>
                <a:t>“Educating Georgia’s Future”</a:t>
              </a:r>
            </a:p>
            <a:p>
              <a:pPr algn="r"/>
              <a:r>
                <a:rPr lang="en-US" sz="1000" b="1" baseline="0" dirty="0">
                  <a:solidFill>
                    <a:schemeClr val="tx1">
                      <a:lumMod val="65000"/>
                      <a:lumOff val="35000"/>
                    </a:schemeClr>
                  </a:solidFill>
                  <a:latin typeface="Book Antiqua" panose="02040602050305030304" pitchFamily="18" charset="0"/>
                </a:rPr>
                <a:t>gadoe.org</a:t>
              </a:r>
              <a:endParaRPr lang="en-US" sz="1000" b="1" dirty="0">
                <a:solidFill>
                  <a:schemeClr val="tx1">
                    <a:lumMod val="65000"/>
                    <a:lumOff val="35000"/>
                  </a:schemeClr>
                </a:solidFill>
                <a:latin typeface="Book Antiqua" panose="02040602050305030304" pitchFamily="18" charset="0"/>
              </a:endParaRPr>
            </a:p>
          </p:txBody>
        </p:sp>
      </p:grpSp>
    </p:spTree>
    <p:extLst>
      <p:ext uri="{BB962C8B-B14F-4D97-AF65-F5344CB8AC3E}">
        <p14:creationId xmlns:p14="http://schemas.microsoft.com/office/powerpoint/2010/main" val="14619046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26400"/>
              </a:solidFill>
            </a:endParaRPr>
          </a:p>
        </p:txBody>
      </p:sp>
      <p:pic>
        <p:nvPicPr>
          <p:cNvPr id="14" name="Picture 13"/>
          <p:cNvPicPr>
            <a:picLocks noChangeAspect="1"/>
          </p:cNvPicPr>
          <p:nvPr/>
        </p:nvPicPr>
        <p:blipFill>
          <a:blip r:embed="rId2"/>
          <a:stretch>
            <a:fillRect/>
          </a:stretch>
        </p:blipFill>
        <p:spPr>
          <a:xfrm>
            <a:off x="158807" y="1434648"/>
            <a:ext cx="11808605" cy="4537566"/>
          </a:xfrm>
          <a:prstGeom prst="rect">
            <a:avLst/>
          </a:prstGeom>
        </p:spPr>
      </p:pic>
      <p:sp>
        <p:nvSpPr>
          <p:cNvPr id="2" name="Title 1"/>
          <p:cNvSpPr>
            <a:spLocks noGrp="1"/>
          </p:cNvSpPr>
          <p:nvPr>
            <p:ph type="title"/>
          </p:nvPr>
        </p:nvSpPr>
        <p:spPr>
          <a:xfrm>
            <a:off x="839788" y="457200"/>
            <a:ext cx="3932237" cy="1600200"/>
          </a:xfrm>
        </p:spPr>
        <p:txBody>
          <a:bodyPr anchor="b"/>
          <a:lstStyle>
            <a:lvl1pPr>
              <a:defRPr sz="3200">
                <a:latin typeface="Book Antiqua" panose="02040602050305030304" pitchFamily="18" charset="0"/>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1801091"/>
            <a:ext cx="6172200" cy="4059960"/>
          </a:xfrm>
        </p:spPr>
        <p:txBody>
          <a:bodyPr anchor="t"/>
          <a:lstStyle>
            <a:lvl1pPr marL="0" indent="0">
              <a:buNone/>
              <a:defRPr sz="3200">
                <a:latin typeface="Book Antiqua" panose="02040602050305030304" pitchFamily="18"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atin typeface="Book Antiqua" panose="02040602050305030304" pitchFamily="18"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Rectangle 8"/>
          <p:cNvSpPr/>
          <p:nvPr/>
        </p:nvSpPr>
        <p:spPr>
          <a:xfrm>
            <a:off x="0" y="6314359"/>
            <a:ext cx="12192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Date Placeholder 3"/>
          <p:cNvSpPr>
            <a:spLocks noGrp="1"/>
          </p:cNvSpPr>
          <p:nvPr>
            <p:ph type="dt" sz="half" idx="10"/>
          </p:nvPr>
        </p:nvSpPr>
        <p:spPr>
          <a:xfrm>
            <a:off x="838200" y="6356352"/>
            <a:ext cx="2743200" cy="365125"/>
          </a:xfrm>
          <a:prstGeom prst="rect">
            <a:avLst/>
          </a:prstGeom>
        </p:spPr>
        <p:txBody>
          <a:bodyPr vert="horz" lIns="91440" tIns="45720" rIns="91440" bIns="45720" rtlCol="0" anchor="ctr"/>
          <a:lstStyle>
            <a:lvl1pPr algn="l">
              <a:defRPr sz="1200">
                <a:solidFill>
                  <a:schemeClr val="bg1"/>
                </a:solidFill>
              </a:defRPr>
            </a:lvl1pPr>
          </a:lstStyle>
          <a:p>
            <a:fld id="{3CEA4205-A762-4D44-A67C-8C704C766877}" type="datetimeFigureOut">
              <a:rPr lang="en-US" smtClean="0"/>
              <a:t>8/18/2016</a:t>
            </a:fld>
            <a:endParaRPr lang="en-US"/>
          </a:p>
        </p:txBody>
      </p:sp>
      <p:sp>
        <p:nvSpPr>
          <p:cNvPr id="11"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bg1"/>
                </a:solidFill>
              </a:defRPr>
            </a:lvl1pPr>
          </a:lstStyle>
          <a:p>
            <a:endParaRPr lang="en-US"/>
          </a:p>
        </p:txBody>
      </p:sp>
      <p:sp>
        <p:nvSpPr>
          <p:cNvPr id="12"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bg1"/>
                </a:solidFill>
              </a:defRPr>
            </a:lvl1pPr>
          </a:lstStyle>
          <a:p>
            <a:fld id="{E720C7F4-8751-47BF-A45C-14FBEC08BA8B}" type="slidenum">
              <a:rPr lang="en-US" smtClean="0"/>
              <a:t>‹#›</a:t>
            </a:fld>
            <a:endParaRPr lang="en-US"/>
          </a:p>
        </p:txBody>
      </p:sp>
      <p:sp>
        <p:nvSpPr>
          <p:cNvPr id="13" name="Rectangle 12"/>
          <p:cNvSpPr/>
          <p:nvPr/>
        </p:nvSpPr>
        <p:spPr>
          <a:xfrm flipV="1">
            <a:off x="-21887" y="6236141"/>
            <a:ext cx="12213888"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nvGrpSpPr>
          <p:cNvPr id="15" name="Group 14"/>
          <p:cNvGrpSpPr/>
          <p:nvPr/>
        </p:nvGrpSpPr>
        <p:grpSpPr>
          <a:xfrm>
            <a:off x="10032795" y="50572"/>
            <a:ext cx="2181092" cy="1278935"/>
            <a:chOff x="10032795" y="50572"/>
            <a:chExt cx="2181092" cy="1278935"/>
          </a:xfrm>
        </p:grpSpPr>
        <p:pic>
          <p:nvPicPr>
            <p:cNvPr id="16" name="Picture 15"/>
            <p:cNvPicPr>
              <a:picLocks noChangeAspect="1"/>
            </p:cNvPicPr>
            <p:nvPr/>
          </p:nvPicPr>
          <p:blipFill rotWithShape="1">
            <a:blip r:embed="rId3" cstate="print">
              <a:extLst>
                <a:ext uri="{28A0092B-C50C-407E-A947-70E740481C1C}">
                  <a14:useLocalDpi xmlns:a14="http://schemas.microsoft.com/office/drawing/2010/main" val="0"/>
                </a:ext>
              </a:extLst>
            </a:blip>
            <a:srcRect b="19613"/>
            <a:stretch/>
          </p:blipFill>
          <p:spPr>
            <a:xfrm>
              <a:off x="10604810" y="50572"/>
              <a:ext cx="1572761" cy="529291"/>
            </a:xfrm>
            <a:prstGeom prst="rect">
              <a:avLst/>
            </a:prstGeom>
          </p:spPr>
        </p:pic>
        <p:sp>
          <p:nvSpPr>
            <p:cNvPr id="19" name="Date Placeholder 3"/>
            <p:cNvSpPr txBox="1">
              <a:spLocks/>
            </p:cNvSpPr>
            <p:nvPr/>
          </p:nvSpPr>
          <p:spPr>
            <a:xfrm>
              <a:off x="10032795" y="685004"/>
              <a:ext cx="2181092"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latin typeface="Book Antiqua" panose="02040602050305030304" pitchFamily="18" charset="0"/>
                </a:rPr>
                <a:t>Richard</a:t>
              </a:r>
              <a:r>
                <a:rPr lang="en-US" sz="1000" b="1" baseline="0" dirty="0">
                  <a:solidFill>
                    <a:schemeClr val="tx1">
                      <a:lumMod val="65000"/>
                      <a:lumOff val="35000"/>
                    </a:schemeClr>
                  </a:solidFill>
                  <a:latin typeface="Book Antiqua" panose="02040602050305030304" pitchFamily="18" charset="0"/>
                </a:rPr>
                <a:t> Woods, </a:t>
              </a:r>
            </a:p>
            <a:p>
              <a:pPr algn="r"/>
              <a:r>
                <a:rPr lang="en-US" sz="1000" b="1" baseline="0" dirty="0">
                  <a:solidFill>
                    <a:schemeClr val="tx1">
                      <a:lumMod val="65000"/>
                      <a:lumOff val="35000"/>
                    </a:schemeClr>
                  </a:solidFill>
                  <a:latin typeface="Book Antiqua" panose="02040602050305030304" pitchFamily="18" charset="0"/>
                </a:rPr>
                <a:t>Georgia’s School Superintendent</a:t>
              </a:r>
            </a:p>
            <a:p>
              <a:pPr algn="r"/>
              <a:r>
                <a:rPr lang="en-US" sz="1000" b="1" i="1" u="none" baseline="0" dirty="0">
                  <a:solidFill>
                    <a:schemeClr val="tx1">
                      <a:lumMod val="65000"/>
                      <a:lumOff val="35000"/>
                    </a:schemeClr>
                  </a:solidFill>
                  <a:latin typeface="Book Antiqua" panose="02040602050305030304" pitchFamily="18" charset="0"/>
                </a:rPr>
                <a:t>“Educating Georgia’s Future”</a:t>
              </a:r>
            </a:p>
            <a:p>
              <a:pPr algn="r"/>
              <a:r>
                <a:rPr lang="en-US" sz="1000" b="1" baseline="0" dirty="0">
                  <a:solidFill>
                    <a:schemeClr val="tx1">
                      <a:lumMod val="65000"/>
                      <a:lumOff val="35000"/>
                    </a:schemeClr>
                  </a:solidFill>
                  <a:latin typeface="Book Antiqua" panose="02040602050305030304" pitchFamily="18" charset="0"/>
                </a:rPr>
                <a:t>gadoe.org</a:t>
              </a:r>
              <a:endParaRPr lang="en-US" sz="1000" b="1" dirty="0">
                <a:solidFill>
                  <a:schemeClr val="tx1">
                    <a:lumMod val="65000"/>
                    <a:lumOff val="35000"/>
                  </a:schemeClr>
                </a:solidFill>
                <a:latin typeface="Book Antiqua" panose="02040602050305030304" pitchFamily="18" charset="0"/>
              </a:endParaRPr>
            </a:p>
          </p:txBody>
        </p:sp>
      </p:grpSp>
    </p:spTree>
    <p:extLst>
      <p:ext uri="{BB962C8B-B14F-4D97-AF65-F5344CB8AC3E}">
        <p14:creationId xmlns:p14="http://schemas.microsoft.com/office/powerpoint/2010/main" val="1874788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DED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26400"/>
              </a:solidFill>
            </a:endParaRPr>
          </a:p>
        </p:txBody>
      </p:sp>
      <p:pic>
        <p:nvPicPr>
          <p:cNvPr id="11" name="Picture 10"/>
          <p:cNvPicPr>
            <a:picLocks noChangeAspect="1"/>
          </p:cNvPicPr>
          <p:nvPr/>
        </p:nvPicPr>
        <p:blipFill>
          <a:blip r:embed="rId13"/>
          <a:stretch>
            <a:fillRect/>
          </a:stretch>
        </p:blipFill>
        <p:spPr>
          <a:xfrm>
            <a:off x="158807" y="1434648"/>
            <a:ext cx="11808605" cy="4537566"/>
          </a:xfrm>
          <a:prstGeom prst="rect">
            <a:avLst/>
          </a:prstGeom>
        </p:spPr>
      </p:pic>
      <p:sp>
        <p:nvSpPr>
          <p:cNvPr id="8" name="Rectangle 7"/>
          <p:cNvSpPr/>
          <p:nvPr/>
        </p:nvSpPr>
        <p:spPr>
          <a:xfrm>
            <a:off x="0" y="6314359"/>
            <a:ext cx="12192000" cy="47542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805311" y="334017"/>
            <a:ext cx="8422173"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bg1"/>
                </a:solidFill>
              </a:defRPr>
            </a:lvl1pPr>
          </a:lstStyle>
          <a:p>
            <a:fld id="{3CEA4205-A762-4D44-A67C-8C704C766877}" type="datetimeFigureOut">
              <a:rPr lang="en-US" smtClean="0"/>
              <a:t>8/18/2016</a:t>
            </a:fld>
            <a:endParaRPr lang="en-US"/>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bg1"/>
                </a:solidFill>
              </a:defRPr>
            </a:lvl1pPr>
          </a:lstStyle>
          <a:p>
            <a:endParaRPr lang="en-US"/>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bg1"/>
                </a:solidFill>
              </a:defRPr>
            </a:lvl1pPr>
          </a:lstStyle>
          <a:p>
            <a:fld id="{E720C7F4-8751-47BF-A45C-14FBEC08BA8B}" type="slidenum">
              <a:rPr lang="en-US" smtClean="0"/>
              <a:t>‹#›</a:t>
            </a:fld>
            <a:endParaRPr lang="en-US"/>
          </a:p>
        </p:txBody>
      </p:sp>
      <p:sp>
        <p:nvSpPr>
          <p:cNvPr id="9" name="Rectangle 8"/>
          <p:cNvSpPr/>
          <p:nvPr/>
        </p:nvSpPr>
        <p:spPr>
          <a:xfrm flipV="1">
            <a:off x="-21887" y="6236141"/>
            <a:ext cx="12213888" cy="51907"/>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nvGrpSpPr>
          <p:cNvPr id="14" name="Group 13"/>
          <p:cNvGrpSpPr/>
          <p:nvPr/>
        </p:nvGrpSpPr>
        <p:grpSpPr>
          <a:xfrm>
            <a:off x="10032795" y="50572"/>
            <a:ext cx="2181092" cy="1278935"/>
            <a:chOff x="10032795" y="50572"/>
            <a:chExt cx="2181092" cy="1278935"/>
          </a:xfrm>
        </p:grpSpPr>
        <p:pic>
          <p:nvPicPr>
            <p:cNvPr id="15" name="Picture 14"/>
            <p:cNvPicPr>
              <a:picLocks noChangeAspect="1"/>
            </p:cNvPicPr>
            <p:nvPr/>
          </p:nvPicPr>
          <p:blipFill rotWithShape="1">
            <a:blip r:embed="rId14" cstate="print">
              <a:extLst>
                <a:ext uri="{28A0092B-C50C-407E-A947-70E740481C1C}">
                  <a14:useLocalDpi xmlns:a14="http://schemas.microsoft.com/office/drawing/2010/main" val="0"/>
                </a:ext>
              </a:extLst>
            </a:blip>
            <a:srcRect b="19613"/>
            <a:stretch/>
          </p:blipFill>
          <p:spPr>
            <a:xfrm>
              <a:off x="10604810" y="50572"/>
              <a:ext cx="1572761" cy="529291"/>
            </a:xfrm>
            <a:prstGeom prst="rect">
              <a:avLst/>
            </a:prstGeom>
          </p:spPr>
        </p:pic>
        <p:sp>
          <p:nvSpPr>
            <p:cNvPr id="16" name="Date Placeholder 3"/>
            <p:cNvSpPr txBox="1">
              <a:spLocks/>
            </p:cNvSpPr>
            <p:nvPr/>
          </p:nvSpPr>
          <p:spPr>
            <a:xfrm>
              <a:off x="10032795" y="685004"/>
              <a:ext cx="2181092" cy="644503"/>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000" b="1" dirty="0">
                  <a:solidFill>
                    <a:schemeClr val="tx1">
                      <a:lumMod val="65000"/>
                      <a:lumOff val="35000"/>
                    </a:schemeClr>
                  </a:solidFill>
                  <a:latin typeface="Book Antiqua" panose="02040602050305030304" pitchFamily="18" charset="0"/>
                </a:rPr>
                <a:t>Richard</a:t>
              </a:r>
              <a:r>
                <a:rPr lang="en-US" sz="1000" b="1" baseline="0" dirty="0">
                  <a:solidFill>
                    <a:schemeClr val="tx1">
                      <a:lumMod val="65000"/>
                      <a:lumOff val="35000"/>
                    </a:schemeClr>
                  </a:solidFill>
                  <a:latin typeface="Book Antiqua" panose="02040602050305030304" pitchFamily="18" charset="0"/>
                </a:rPr>
                <a:t> Woods, </a:t>
              </a:r>
            </a:p>
            <a:p>
              <a:pPr algn="r"/>
              <a:r>
                <a:rPr lang="en-US" sz="1000" b="1" baseline="0" dirty="0">
                  <a:solidFill>
                    <a:schemeClr val="tx1">
                      <a:lumMod val="65000"/>
                      <a:lumOff val="35000"/>
                    </a:schemeClr>
                  </a:solidFill>
                  <a:latin typeface="Book Antiqua" panose="02040602050305030304" pitchFamily="18" charset="0"/>
                </a:rPr>
                <a:t>Georgia’s School Superintendent</a:t>
              </a:r>
            </a:p>
            <a:p>
              <a:pPr algn="r"/>
              <a:r>
                <a:rPr lang="en-US" sz="1000" b="1" i="1" u="none" baseline="0" dirty="0">
                  <a:solidFill>
                    <a:schemeClr val="tx1">
                      <a:lumMod val="65000"/>
                      <a:lumOff val="35000"/>
                    </a:schemeClr>
                  </a:solidFill>
                  <a:latin typeface="Book Antiqua" panose="02040602050305030304" pitchFamily="18" charset="0"/>
                </a:rPr>
                <a:t>“Educating Georgia’s Future”</a:t>
              </a:r>
            </a:p>
            <a:p>
              <a:pPr algn="r"/>
              <a:r>
                <a:rPr lang="en-US" sz="1000" b="1" baseline="0" dirty="0">
                  <a:solidFill>
                    <a:schemeClr val="tx1">
                      <a:lumMod val="65000"/>
                      <a:lumOff val="35000"/>
                    </a:schemeClr>
                  </a:solidFill>
                  <a:latin typeface="Book Antiqua" panose="02040602050305030304" pitchFamily="18" charset="0"/>
                </a:rPr>
                <a:t>gadoe.org</a:t>
              </a:r>
              <a:endParaRPr lang="en-US" sz="1000" b="1" dirty="0">
                <a:solidFill>
                  <a:schemeClr val="tx1">
                    <a:lumMod val="65000"/>
                    <a:lumOff val="35000"/>
                  </a:schemeClr>
                </a:solidFill>
                <a:latin typeface="Book Antiqua" panose="02040602050305030304" pitchFamily="18" charset="0"/>
              </a:endParaRPr>
            </a:p>
          </p:txBody>
        </p:sp>
      </p:grpSp>
    </p:spTree>
    <p:extLst>
      <p:ext uri="{BB962C8B-B14F-4D97-AF65-F5344CB8AC3E}">
        <p14:creationId xmlns:p14="http://schemas.microsoft.com/office/powerpoint/2010/main" val="1373909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b="1" kern="1200">
          <a:solidFill>
            <a:schemeClr val="tx1"/>
          </a:solidFill>
          <a:latin typeface="Book Antiqua" panose="02040602050305030304"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Book Antiqua" panose="02040602050305030304"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Book Antiqua" panose="02040602050305030304"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Book Antiqua" panose="02040602050305030304"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ook Antiqua" panose="02040602050305030304"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ook Antiqua" panose="0204060205030503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s://attendee.gotowebinar.com/register/8238264970374426115" TargetMode="External"/><Relationship Id="rId2" Type="http://schemas.openxmlformats.org/officeDocument/2006/relationships/hyperlink" Target="https://attendee.gotowebinar.com/register/8932206341082294275" TargetMode="External"/><Relationship Id="rId1" Type="http://schemas.openxmlformats.org/officeDocument/2006/relationships/slideLayout" Target="../slideLayouts/slideLayout6.xml"/><Relationship Id="rId6" Type="http://schemas.openxmlformats.org/officeDocument/2006/relationships/hyperlink" Target="https://attendee.gotowebinar.com/register/3134890546145352707" TargetMode="External"/><Relationship Id="rId5" Type="http://schemas.openxmlformats.org/officeDocument/2006/relationships/hyperlink" Target="https://attendee.gotowebinar.com/register/5943492943740955139" TargetMode="External"/><Relationship Id="rId4" Type="http://schemas.openxmlformats.org/officeDocument/2006/relationships/hyperlink" Target="https://attendee.gotowebinar.com/register/5987578961968194819"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hyperlink" Target="http://www.georgiascienceteacher.org/" TargetMode="External"/><Relationship Id="rId7" Type="http://schemas.openxmlformats.org/officeDocument/2006/relationships/hyperlink" Target="http://www.nap.edu/catalog/11882/ready-set-science-putting-research-to-work-in-k-8" TargetMode="External"/><Relationship Id="rId2" Type="http://schemas.openxmlformats.org/officeDocument/2006/relationships/hyperlink" Target="http://www.georgiastandards.org/" TargetMode="External"/><Relationship Id="rId1" Type="http://schemas.openxmlformats.org/officeDocument/2006/relationships/slideLayout" Target="../slideLayouts/slideLayout6.xml"/><Relationship Id="rId6" Type="http://schemas.openxmlformats.org/officeDocument/2006/relationships/hyperlink" Target="http://www.nap.edu/catalog/13165/a-framework-for-k-12-science-education-practices-crosscutting-concepts" TargetMode="External"/><Relationship Id="rId5" Type="http://schemas.openxmlformats.org/officeDocument/2006/relationships/hyperlink" Target="http://stemteachingtools.org/" TargetMode="External"/><Relationship Id="rId4" Type="http://schemas.openxmlformats.org/officeDocument/2006/relationships/hyperlink" Target="http://www.negaresa.org/science"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mailto:jaguilar@doe.k12.ga.us" TargetMode="External"/><Relationship Id="rId2" Type="http://schemas.openxmlformats.org/officeDocument/2006/relationships/hyperlink" Target="http://gadoe.org/surveys/CI-3WVZ6RW" TargetMode="External"/><Relationship Id="rId1" Type="http://schemas.openxmlformats.org/officeDocument/2006/relationships/slideLayout" Target="../slideLayouts/slideLayout7.xml"/><Relationship Id="rId4" Type="http://schemas.openxmlformats.org/officeDocument/2006/relationships/hyperlink" Target="mailto:klinsley@doe.k12.ga.us"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temteachingtools.org/brief/1"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983817"/>
            <a:ext cx="10970217" cy="2287264"/>
          </a:xfrm>
        </p:spPr>
        <p:txBody>
          <a:bodyPr>
            <a:normAutofit fontScale="90000"/>
          </a:bodyPr>
          <a:lstStyle/>
          <a:p>
            <a:r>
              <a:rPr lang="en-US" dirty="0"/>
              <a:t>Changes in the Science Standards and </a:t>
            </a:r>
            <a:br>
              <a:rPr lang="en-US" dirty="0"/>
            </a:br>
            <a:r>
              <a:rPr lang="en-US" dirty="0"/>
              <a:t>Professional Learning Plan</a:t>
            </a:r>
          </a:p>
        </p:txBody>
      </p:sp>
      <p:sp>
        <p:nvSpPr>
          <p:cNvPr id="3" name="Subtitle 2"/>
          <p:cNvSpPr>
            <a:spLocks noGrp="1"/>
          </p:cNvSpPr>
          <p:nvPr>
            <p:ph type="subTitle" idx="1"/>
          </p:nvPr>
        </p:nvSpPr>
        <p:spPr>
          <a:xfrm>
            <a:off x="180109" y="4668838"/>
            <a:ext cx="4918364" cy="1330180"/>
          </a:xfrm>
          <a:solidFill>
            <a:srgbClr val="FFFFCC"/>
          </a:solidFill>
          <a:ln w="28575">
            <a:solidFill>
              <a:schemeClr val="tx1"/>
            </a:solidFill>
          </a:ln>
        </p:spPr>
        <p:txBody>
          <a:bodyPr>
            <a:normAutofit/>
          </a:bodyPr>
          <a:lstStyle/>
          <a:p>
            <a:pPr algn="l">
              <a:lnSpc>
                <a:spcPct val="100000"/>
              </a:lnSpc>
              <a:spcBef>
                <a:spcPts val="0"/>
              </a:spcBef>
            </a:pPr>
            <a:r>
              <a:rPr lang="en-US" dirty="0"/>
              <a:t>Dr. Juan-Carlos Aguilar</a:t>
            </a:r>
          </a:p>
          <a:p>
            <a:pPr algn="l">
              <a:lnSpc>
                <a:spcPct val="100000"/>
              </a:lnSpc>
              <a:spcBef>
                <a:spcPts val="0"/>
              </a:spcBef>
            </a:pPr>
            <a:r>
              <a:rPr lang="en-US" dirty="0"/>
              <a:t>Science Program Manager </a:t>
            </a:r>
          </a:p>
          <a:p>
            <a:pPr algn="l">
              <a:lnSpc>
                <a:spcPct val="100000"/>
              </a:lnSpc>
              <a:spcBef>
                <a:spcPts val="0"/>
              </a:spcBef>
            </a:pPr>
            <a:r>
              <a:rPr lang="en-US" dirty="0"/>
              <a:t>Georgia Department of Education</a:t>
            </a:r>
          </a:p>
        </p:txBody>
      </p:sp>
      <p:sp>
        <p:nvSpPr>
          <p:cNvPr id="4" name="Subtitle 2"/>
          <p:cNvSpPr txBox="1">
            <a:spLocks/>
          </p:cNvSpPr>
          <p:nvPr/>
        </p:nvSpPr>
        <p:spPr>
          <a:xfrm>
            <a:off x="6858000" y="4668838"/>
            <a:ext cx="4918364" cy="1330180"/>
          </a:xfrm>
          <a:prstGeom prst="rect">
            <a:avLst/>
          </a:prstGeom>
          <a:solidFill>
            <a:srgbClr val="FFFFCC"/>
          </a:solidFill>
          <a:ln w="28575">
            <a:solidFill>
              <a:schemeClr val="tx1"/>
            </a:solidFill>
          </a:ln>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Book Antiqua" panose="02040602050305030304" pitchFamily="18"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Book Antiqua" panose="02040602050305030304" pitchFamily="18" charset="0"/>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Book Antiqua" panose="02040602050305030304" pitchFamily="18" charset="0"/>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Book Antiqua" panose="02040602050305030304" pitchFamily="18" charset="0"/>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Book Antiqua" panose="02040602050305030304" pitchFamily="18" charset="0"/>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spcBef>
                <a:spcPts val="0"/>
              </a:spcBef>
            </a:pPr>
            <a:r>
              <a:rPr lang="en-US" dirty="0"/>
              <a:t>Mr. Kenneth Linsley</a:t>
            </a:r>
          </a:p>
          <a:p>
            <a:pPr algn="l">
              <a:lnSpc>
                <a:spcPct val="100000"/>
              </a:lnSpc>
              <a:spcBef>
                <a:spcPts val="0"/>
              </a:spcBef>
            </a:pPr>
            <a:r>
              <a:rPr lang="en-US" dirty="0"/>
              <a:t>Science Program Specialist </a:t>
            </a:r>
          </a:p>
          <a:p>
            <a:pPr algn="l">
              <a:lnSpc>
                <a:spcPct val="100000"/>
              </a:lnSpc>
              <a:spcBef>
                <a:spcPts val="0"/>
              </a:spcBef>
            </a:pPr>
            <a:r>
              <a:rPr lang="en-US" dirty="0"/>
              <a:t>Georgia Department of Education</a:t>
            </a:r>
          </a:p>
        </p:txBody>
      </p:sp>
    </p:spTree>
    <p:extLst>
      <p:ext uri="{BB962C8B-B14F-4D97-AF65-F5344CB8AC3E}">
        <p14:creationId xmlns:p14="http://schemas.microsoft.com/office/powerpoint/2010/main" val="4280138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422173" cy="1325563"/>
          </a:xfrm>
        </p:spPr>
        <p:txBody>
          <a:bodyPr/>
          <a:lstStyle/>
          <a:p>
            <a:r>
              <a:rPr lang="en-US" dirty="0"/>
              <a:t>Sixth Grade – Earth Science</a:t>
            </a:r>
            <a:br>
              <a:rPr lang="en-US" dirty="0"/>
            </a:br>
            <a:r>
              <a:rPr lang="en-US" dirty="0"/>
              <a:t>Georgia Standards of Excellence </a:t>
            </a:r>
          </a:p>
        </p:txBody>
      </p:sp>
      <p:sp>
        <p:nvSpPr>
          <p:cNvPr id="5" name="Rectangle 4"/>
          <p:cNvSpPr/>
          <p:nvPr/>
        </p:nvSpPr>
        <p:spPr>
          <a:xfrm>
            <a:off x="150125" y="1572737"/>
            <a:ext cx="11723427" cy="4154984"/>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sz="2400" dirty="0">
                <a:latin typeface="Times New Roman" panose="02020603050405020304" pitchFamily="18" charset="0"/>
                <a:cs typeface="Times New Roman" panose="02020603050405020304" pitchFamily="18" charset="0"/>
              </a:rPr>
              <a:t>S6E2. </a:t>
            </a:r>
            <a:r>
              <a:rPr lang="en-US" sz="2400" b="1" dirty="0">
                <a:solidFill>
                  <a:srgbClr val="0070C0"/>
                </a:solidFill>
                <a:latin typeface="Times New Roman" panose="02020603050405020304" pitchFamily="18" charset="0"/>
                <a:cs typeface="Times New Roman" panose="02020603050405020304" pitchFamily="18" charset="0"/>
              </a:rPr>
              <a:t>Obtain</a:t>
            </a:r>
            <a:r>
              <a:rPr lang="en-US" sz="2400" dirty="0">
                <a:latin typeface="Times New Roman" panose="02020603050405020304" pitchFamily="18" charset="0"/>
                <a:cs typeface="Times New Roman" panose="02020603050405020304" pitchFamily="18" charset="0"/>
              </a:rPr>
              <a:t>, </a:t>
            </a:r>
            <a:r>
              <a:rPr lang="en-US" sz="2400" b="1" dirty="0">
                <a:solidFill>
                  <a:srgbClr val="00B050"/>
                </a:solidFill>
                <a:latin typeface="Times New Roman" panose="02020603050405020304" pitchFamily="18" charset="0"/>
                <a:cs typeface="Times New Roman" panose="02020603050405020304" pitchFamily="18" charset="0"/>
              </a:rPr>
              <a:t>evaluate</a:t>
            </a:r>
            <a:r>
              <a:rPr lang="en-US" sz="2400" dirty="0">
                <a:latin typeface="Times New Roman" panose="02020603050405020304" pitchFamily="18" charset="0"/>
                <a:cs typeface="Times New Roman" panose="02020603050405020304" pitchFamily="18" charset="0"/>
              </a:rPr>
              <a:t>, and </a:t>
            </a:r>
            <a:r>
              <a:rPr lang="en-US" sz="2400" b="1" dirty="0">
                <a:solidFill>
                  <a:srgbClr val="FF0000"/>
                </a:solidFill>
                <a:latin typeface="Times New Roman" panose="02020603050405020304" pitchFamily="18" charset="0"/>
                <a:cs typeface="Times New Roman" panose="02020603050405020304" pitchFamily="18" charset="0"/>
              </a:rPr>
              <a:t>communicate</a:t>
            </a:r>
            <a:r>
              <a:rPr lang="en-US" sz="2400" dirty="0">
                <a:latin typeface="Times New Roman" panose="02020603050405020304" pitchFamily="18" charset="0"/>
                <a:cs typeface="Times New Roman" panose="02020603050405020304" pitchFamily="18" charset="0"/>
              </a:rPr>
              <a:t> information about the effects of the relative positions of the sun, Earth, and moon.</a:t>
            </a:r>
          </a:p>
          <a:p>
            <a:endParaRPr lang="en-US" sz="2400" dirty="0">
              <a:latin typeface="Times New Roman" panose="02020603050405020304" pitchFamily="18" charset="0"/>
              <a:cs typeface="Times New Roman" panose="02020603050405020304" pitchFamily="18" charset="0"/>
            </a:endParaRPr>
          </a:p>
          <a:p>
            <a:pPr marL="457200" indent="-457200">
              <a:buAutoNum type="alphaLcPeriod"/>
            </a:pPr>
            <a:r>
              <a:rPr lang="en-US" sz="2400" b="1" dirty="0">
                <a:solidFill>
                  <a:srgbClr val="FF0000"/>
                </a:solidFill>
                <a:latin typeface="Times New Roman" panose="02020603050405020304" pitchFamily="18" charset="0"/>
                <a:cs typeface="Times New Roman" panose="02020603050405020304" pitchFamily="18" charset="0"/>
              </a:rPr>
              <a:t>Develop and use a model to demonstrate </a:t>
            </a:r>
            <a:r>
              <a:rPr lang="en-US" sz="2400" dirty="0">
                <a:latin typeface="Times New Roman" panose="02020603050405020304" pitchFamily="18" charset="0"/>
                <a:cs typeface="Times New Roman" panose="02020603050405020304" pitchFamily="18" charset="0"/>
              </a:rPr>
              <a:t>the phases of the moon by showing the relative positions of the sun, Earth, and moon.</a:t>
            </a:r>
          </a:p>
          <a:p>
            <a:pPr marL="457200" indent="-457200">
              <a:buAutoNum type="alphaLcPeriod"/>
            </a:pPr>
            <a:endParaRPr lang="en-US" sz="2400" dirty="0">
              <a:latin typeface="Times New Roman" panose="02020603050405020304" pitchFamily="18" charset="0"/>
              <a:cs typeface="Times New Roman" panose="02020603050405020304" pitchFamily="18" charset="0"/>
            </a:endParaRPr>
          </a:p>
          <a:p>
            <a:pPr marL="457200" indent="-457200">
              <a:buAutoNum type="alphaLcPeriod" startAt="2"/>
            </a:pPr>
            <a:r>
              <a:rPr lang="en-US" sz="2400" b="1" dirty="0">
                <a:solidFill>
                  <a:srgbClr val="FF0000"/>
                </a:solidFill>
                <a:latin typeface="Times New Roman" panose="02020603050405020304" pitchFamily="18" charset="0"/>
                <a:cs typeface="Times New Roman" panose="02020603050405020304" pitchFamily="18" charset="0"/>
              </a:rPr>
              <a:t>Construct an explanation </a:t>
            </a:r>
            <a:r>
              <a:rPr lang="en-US" sz="2400" dirty="0">
                <a:latin typeface="Times New Roman" panose="02020603050405020304" pitchFamily="18" charset="0"/>
                <a:cs typeface="Times New Roman" panose="02020603050405020304" pitchFamily="18" charset="0"/>
              </a:rPr>
              <a:t>of the alignment of the sun, Earth, and moon during solar and lunar eclipses.</a:t>
            </a:r>
          </a:p>
          <a:p>
            <a:pPr marL="457200" indent="-457200">
              <a:buAutoNum type="alphaLcPeriod" startAt="2"/>
            </a:pPr>
            <a:endParaRPr lang="en-US" sz="2400" dirty="0">
              <a:latin typeface="Times New Roman" panose="02020603050405020304" pitchFamily="18" charset="0"/>
              <a:cs typeface="Times New Roman" panose="02020603050405020304" pitchFamily="18" charset="0"/>
            </a:endParaRPr>
          </a:p>
          <a:p>
            <a:pPr marL="463550" indent="-463550">
              <a:tabLst>
                <a:tab pos="463550" algn="l"/>
              </a:tabLst>
            </a:pPr>
            <a:r>
              <a:rPr lang="en-US" sz="2400" dirty="0">
                <a:latin typeface="Times New Roman" panose="02020603050405020304" pitchFamily="18" charset="0"/>
                <a:cs typeface="Times New Roman" panose="02020603050405020304" pitchFamily="18" charset="0"/>
              </a:rPr>
              <a:t>c.	</a:t>
            </a:r>
            <a:r>
              <a:rPr lang="en-US" sz="2400" b="1" dirty="0">
                <a:solidFill>
                  <a:srgbClr val="00B050"/>
                </a:solidFill>
                <a:latin typeface="Times New Roman" panose="02020603050405020304" pitchFamily="18" charset="0"/>
                <a:cs typeface="Times New Roman" panose="02020603050405020304" pitchFamily="18" charset="0"/>
              </a:rPr>
              <a:t>Analyze and interpret data </a:t>
            </a:r>
            <a:r>
              <a:rPr lang="en-US" sz="2400" dirty="0">
                <a:latin typeface="Times New Roman" panose="02020603050405020304" pitchFamily="18" charset="0"/>
                <a:cs typeface="Times New Roman" panose="02020603050405020304" pitchFamily="18" charset="0"/>
              </a:rPr>
              <a:t>to relate the tilt of the Earth to the distribution of sunlight throughout the year and its effect on seasons.</a:t>
            </a:r>
          </a:p>
        </p:txBody>
      </p:sp>
    </p:spTree>
    <p:extLst>
      <p:ext uri="{BB962C8B-B14F-4D97-AF65-F5344CB8AC3E}">
        <p14:creationId xmlns:p14="http://schemas.microsoft.com/office/powerpoint/2010/main" val="12589039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740769" cy="1325563"/>
          </a:xfrm>
        </p:spPr>
        <p:txBody>
          <a:bodyPr>
            <a:normAutofit fontScale="90000"/>
          </a:bodyPr>
          <a:lstStyle/>
          <a:p>
            <a:r>
              <a:rPr lang="en-US" dirty="0"/>
              <a:t>Science Georgia Performance Standards</a:t>
            </a:r>
            <a:br>
              <a:rPr lang="en-US" dirty="0"/>
            </a:br>
            <a:r>
              <a:rPr lang="en-US" dirty="0"/>
              <a:t>Biology</a:t>
            </a:r>
          </a:p>
        </p:txBody>
      </p:sp>
      <p:sp>
        <p:nvSpPr>
          <p:cNvPr id="4" name="Rectangle 3"/>
          <p:cNvSpPr/>
          <p:nvPr/>
        </p:nvSpPr>
        <p:spPr>
          <a:xfrm>
            <a:off x="484909" y="1547652"/>
            <a:ext cx="11582400" cy="3649204"/>
          </a:xfrm>
          <a:prstGeom prst="rect">
            <a:avLst/>
          </a:prstGeom>
          <a:solidFill>
            <a:schemeClr val="bg1"/>
          </a:solidFill>
        </p:spPr>
        <p:txBody>
          <a:bodyPr wrap="square">
            <a:spAutoFit/>
          </a:bodyPr>
          <a:lstStyle/>
          <a:p>
            <a:pPr>
              <a:lnSpc>
                <a:spcPct val="107000"/>
              </a:lnSpc>
              <a:spcAft>
                <a:spcPts val="800"/>
              </a:spcAft>
            </a:pPr>
            <a:r>
              <a:rPr lang="en-US" sz="2400" b="1" dirty="0">
                <a:latin typeface="Book Antiqua" panose="02040602050305030304" pitchFamily="18" charset="0"/>
                <a:ea typeface="Calibri" panose="020F0502020204030204" pitchFamily="34" charset="0"/>
                <a:cs typeface="Times New Roman" panose="02020603050405020304" pitchFamily="18" charset="0"/>
              </a:rPr>
              <a:t>SB3.  Students will derive the relationship between single-celled and multi-celled organisms and the increasing complexity of systems.</a:t>
            </a:r>
            <a:r>
              <a:rPr lang="en-US" sz="2400" kern="100" dirty="0">
                <a:latin typeface="Book Antiqua" panose="02040602050305030304" pitchFamily="18" charset="0"/>
                <a:ea typeface="Calibri" panose="020F0502020204030204" pitchFamily="34" charset="0"/>
                <a:cs typeface="Times New Roman" panose="02020603050405020304" pitchFamily="18" charset="0"/>
              </a:rPr>
              <a:t> </a:t>
            </a:r>
            <a:endParaRPr lang="en-US" sz="2400" dirty="0">
              <a:latin typeface="Book Antiqua" panose="02040602050305030304" pitchFamily="18" charset="0"/>
              <a:ea typeface="Calibri" panose="020F0502020204030204" pitchFamily="34" charset="0"/>
              <a:cs typeface="Times New Roman" panose="02020603050405020304" pitchFamily="18" charset="0"/>
            </a:endParaRPr>
          </a:p>
          <a:p>
            <a:pPr marL="342900" indent="-342900">
              <a:lnSpc>
                <a:spcPct val="107000"/>
              </a:lnSpc>
              <a:spcAft>
                <a:spcPts val="800"/>
              </a:spcAft>
              <a:buFont typeface="+mj-lt"/>
              <a:buAutoNum type="alphaLcPeriod"/>
            </a:pPr>
            <a:r>
              <a:rPr lang="en-US" sz="2400" dirty="0">
                <a:latin typeface="Book Antiqua" panose="02040602050305030304" pitchFamily="18" charset="0"/>
                <a:ea typeface="Calibri" panose="020F0502020204030204" pitchFamily="34" charset="0"/>
                <a:cs typeface="Times New Roman" panose="02020603050405020304" pitchFamily="18" charset="0"/>
              </a:rPr>
              <a:t>Explain the cycling of energy through the processes of photosynthesis and respiration.</a:t>
            </a:r>
          </a:p>
          <a:p>
            <a:pPr marL="342900" indent="-342900">
              <a:lnSpc>
                <a:spcPct val="107000"/>
              </a:lnSpc>
              <a:spcAft>
                <a:spcPts val="800"/>
              </a:spcAft>
              <a:buFont typeface="+mj-lt"/>
              <a:buAutoNum type="alphaLcPeriod"/>
            </a:pPr>
            <a:r>
              <a:rPr lang="en-US" sz="2400" dirty="0">
                <a:latin typeface="Book Antiqua" panose="02040602050305030304" pitchFamily="18" charset="0"/>
                <a:ea typeface="Calibri" panose="020F0502020204030204" pitchFamily="34" charset="0"/>
                <a:cs typeface="Times New Roman" panose="02020603050405020304" pitchFamily="18" charset="0"/>
              </a:rPr>
              <a:t>Compare how structures and function vary between the six kingdoms (archaebacteria, eubacteria, protists, fungi, plants, and animals)</a:t>
            </a:r>
          </a:p>
          <a:p>
            <a:pPr marL="342900" indent="-342900">
              <a:lnSpc>
                <a:spcPct val="107000"/>
              </a:lnSpc>
              <a:spcAft>
                <a:spcPts val="800"/>
              </a:spcAft>
              <a:buFont typeface="+mj-lt"/>
              <a:buAutoNum type="alphaLcPeriod"/>
            </a:pPr>
            <a:r>
              <a:rPr lang="en-US" sz="2400" dirty="0">
                <a:latin typeface="Book Antiqua" panose="02040602050305030304" pitchFamily="18" charset="0"/>
                <a:ea typeface="Calibri" panose="020F0502020204030204" pitchFamily="34" charset="0"/>
                <a:cs typeface="Times New Roman" panose="02020603050405020304" pitchFamily="18" charset="0"/>
              </a:rPr>
              <a:t>Examine the evolutionary basis of modern classification systems.</a:t>
            </a:r>
          </a:p>
          <a:p>
            <a:pPr marL="342900" indent="-342900">
              <a:lnSpc>
                <a:spcPct val="107000"/>
              </a:lnSpc>
              <a:spcAft>
                <a:spcPts val="800"/>
              </a:spcAft>
              <a:buFont typeface="+mj-lt"/>
              <a:buAutoNum type="alphaLcPeriod"/>
            </a:pPr>
            <a:r>
              <a:rPr lang="en-US" sz="2400" dirty="0">
                <a:latin typeface="Book Antiqua" panose="02040602050305030304" pitchFamily="18" charset="0"/>
                <a:ea typeface="Calibri" panose="020F0502020204030204" pitchFamily="34" charset="0"/>
                <a:cs typeface="Times New Roman" panose="02020603050405020304" pitchFamily="18" charset="0"/>
              </a:rPr>
              <a:t>Compare and contrast viruses with living organisms.</a:t>
            </a:r>
            <a:endParaRPr lang="en-US" sz="2400" dirty="0">
              <a:effectLst/>
              <a:latin typeface="Book Antiqua" panose="0204060205030503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805326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422173" cy="1325563"/>
          </a:xfrm>
        </p:spPr>
        <p:txBody>
          <a:bodyPr/>
          <a:lstStyle/>
          <a:p>
            <a:r>
              <a:rPr lang="en-US" dirty="0"/>
              <a:t>Georgia Standards of Excellence</a:t>
            </a:r>
            <a:br>
              <a:rPr lang="en-US" dirty="0"/>
            </a:br>
            <a:r>
              <a:rPr lang="en-US" dirty="0"/>
              <a:t>Biology</a:t>
            </a:r>
          </a:p>
        </p:txBody>
      </p:sp>
      <p:sp>
        <p:nvSpPr>
          <p:cNvPr id="3" name="Rectangle 2"/>
          <p:cNvSpPr/>
          <p:nvPr/>
        </p:nvSpPr>
        <p:spPr>
          <a:xfrm>
            <a:off x="235527" y="1325563"/>
            <a:ext cx="11776364" cy="4928529"/>
          </a:xfrm>
          <a:prstGeom prst="rect">
            <a:avLst/>
          </a:prstGeom>
          <a:solidFill>
            <a:schemeClr val="bg1"/>
          </a:solidFill>
        </p:spPr>
        <p:txBody>
          <a:bodyPr wrap="square">
            <a:spAutoFit/>
          </a:bodyPr>
          <a:lstStyle/>
          <a:p>
            <a:pPr>
              <a:lnSpc>
                <a:spcPct val="107000"/>
              </a:lnSpc>
              <a:spcAft>
                <a:spcPts val="800"/>
              </a:spcAft>
            </a:pPr>
            <a:r>
              <a:rPr lang="en-US" sz="2000" b="1" dirty="0">
                <a:latin typeface="Book Antiqua" panose="02040602050305030304" pitchFamily="18" charset="0"/>
                <a:ea typeface="Calibri" panose="020F0502020204030204" pitchFamily="34" charset="0"/>
                <a:cs typeface="Times New Roman" panose="02020603050405020304" pitchFamily="18" charset="0"/>
              </a:rPr>
              <a:t>SB4. </a:t>
            </a:r>
            <a:r>
              <a:rPr lang="en-US" sz="2000" b="1" dirty="0">
                <a:solidFill>
                  <a:srgbClr val="00B0F0"/>
                </a:solidFill>
                <a:latin typeface="Book Antiqua" panose="02040602050305030304" pitchFamily="18" charset="0"/>
                <a:ea typeface="Calibri" panose="020F0502020204030204" pitchFamily="34" charset="0"/>
                <a:cs typeface="Times New Roman" panose="02020603050405020304" pitchFamily="18" charset="0"/>
              </a:rPr>
              <a:t>Obtain</a:t>
            </a:r>
            <a:r>
              <a:rPr lang="en-US" sz="2000" b="1" dirty="0">
                <a:latin typeface="Book Antiqua" panose="02040602050305030304" pitchFamily="18" charset="0"/>
                <a:ea typeface="Calibri" panose="020F0502020204030204" pitchFamily="34" charset="0"/>
                <a:cs typeface="Times New Roman" panose="02020603050405020304" pitchFamily="18" charset="0"/>
              </a:rPr>
              <a:t>, </a:t>
            </a:r>
            <a:r>
              <a:rPr lang="en-US" sz="2000" b="1" dirty="0">
                <a:solidFill>
                  <a:srgbClr val="00B050"/>
                </a:solidFill>
                <a:latin typeface="Book Antiqua" panose="02040602050305030304" pitchFamily="18" charset="0"/>
                <a:ea typeface="Calibri" panose="020F0502020204030204" pitchFamily="34" charset="0"/>
                <a:cs typeface="Times New Roman" panose="02020603050405020304" pitchFamily="18" charset="0"/>
              </a:rPr>
              <a:t>evaluate</a:t>
            </a:r>
            <a:r>
              <a:rPr lang="en-US" sz="2000" b="1" dirty="0">
                <a:latin typeface="Book Antiqua" panose="02040602050305030304" pitchFamily="18" charset="0"/>
                <a:ea typeface="Calibri" panose="020F0502020204030204" pitchFamily="34" charset="0"/>
                <a:cs typeface="Times New Roman" panose="02020603050405020304" pitchFamily="18" charset="0"/>
              </a:rPr>
              <a:t>, and </a:t>
            </a:r>
            <a:r>
              <a:rPr lang="en-US" sz="2000" b="1" dirty="0">
                <a:solidFill>
                  <a:srgbClr val="FF0000"/>
                </a:solidFill>
                <a:latin typeface="Book Antiqua" panose="02040602050305030304" pitchFamily="18" charset="0"/>
                <a:ea typeface="Calibri" panose="020F0502020204030204" pitchFamily="34" charset="0"/>
                <a:cs typeface="Times New Roman" panose="02020603050405020304" pitchFamily="18" charset="0"/>
              </a:rPr>
              <a:t>communicate</a:t>
            </a:r>
            <a:r>
              <a:rPr lang="en-US" sz="2000" b="1" dirty="0">
                <a:latin typeface="Book Antiqua" panose="02040602050305030304" pitchFamily="18" charset="0"/>
                <a:ea typeface="Calibri" panose="020F0502020204030204" pitchFamily="34" charset="0"/>
                <a:cs typeface="Times New Roman" panose="02020603050405020304" pitchFamily="18" charset="0"/>
              </a:rPr>
              <a:t> information to illustrate the organization of interacting systems within single-celled and multi-celled organisms.</a:t>
            </a:r>
            <a:endParaRPr lang="en-US" sz="2000" dirty="0">
              <a:latin typeface="Book Antiqua" panose="02040602050305030304" pitchFamily="18" charset="0"/>
              <a:ea typeface="Calibri" panose="020F0502020204030204" pitchFamily="34" charset="0"/>
              <a:cs typeface="Times New Roman" panose="02020603050405020304" pitchFamily="18" charset="0"/>
            </a:endParaRPr>
          </a:p>
          <a:p>
            <a:pPr marL="457200" indent="-457200">
              <a:lnSpc>
                <a:spcPct val="107000"/>
              </a:lnSpc>
              <a:buFont typeface="+mj-lt"/>
              <a:buAutoNum type="alphaLcPeriod"/>
            </a:pPr>
            <a:r>
              <a:rPr lang="en-US" sz="2000" b="1" dirty="0">
                <a:solidFill>
                  <a:srgbClr val="FF0000"/>
                </a:solidFill>
                <a:latin typeface="Book Antiqua" panose="02040602050305030304" pitchFamily="18" charset="0"/>
                <a:ea typeface="Calibri" panose="020F0502020204030204" pitchFamily="34" charset="0"/>
              </a:rPr>
              <a:t>Construct an argument supported by scientific information </a:t>
            </a:r>
            <a:r>
              <a:rPr lang="en-US" sz="2000" dirty="0">
                <a:latin typeface="Book Antiqua" panose="02040602050305030304" pitchFamily="18" charset="0"/>
                <a:ea typeface="Calibri" panose="020F0502020204030204" pitchFamily="34" charset="0"/>
              </a:rPr>
              <a:t>to explain patterns in structures and function among clades of organisms, including the origin of eukaryotes by endosymbiosis.  Clades should include</a:t>
            </a:r>
            <a:r>
              <a:rPr lang="en-US" sz="2000" strike="sngStrike" dirty="0">
                <a:latin typeface="Book Antiqua" panose="02040602050305030304" pitchFamily="18" charset="0"/>
                <a:ea typeface="Calibri" panose="020F0502020204030204" pitchFamily="34" charset="0"/>
              </a:rPr>
              <a:t> </a:t>
            </a:r>
            <a:r>
              <a:rPr lang="en-US" sz="2000" dirty="0">
                <a:latin typeface="Book Antiqua" panose="02040602050305030304" pitchFamily="18" charset="0"/>
                <a:ea typeface="Calibri" panose="020F0502020204030204" pitchFamily="34" charset="0"/>
              </a:rPr>
              <a:t>archaea, bacteria, eukaryotes, fungi, plants, and animals.  </a:t>
            </a:r>
          </a:p>
          <a:p>
            <a:pPr marL="457200">
              <a:lnSpc>
                <a:spcPct val="107000"/>
              </a:lnSpc>
            </a:pPr>
            <a:r>
              <a:rPr lang="en-US" sz="2000" dirty="0">
                <a:latin typeface="Book Antiqua" panose="02040602050305030304" pitchFamily="18" charset="0"/>
                <a:ea typeface="Calibri" panose="020F0502020204030204" pitchFamily="34" charset="0"/>
              </a:rPr>
              <a:t>(</a:t>
            </a:r>
            <a:r>
              <a:rPr lang="en-US" sz="2000" i="1" u="sng" dirty="0">
                <a:latin typeface="Book Antiqua" panose="02040602050305030304" pitchFamily="18" charset="0"/>
                <a:ea typeface="Calibri" panose="020F0502020204030204" pitchFamily="34" charset="0"/>
              </a:rPr>
              <a:t>Clarification statement:</a:t>
            </a:r>
            <a:r>
              <a:rPr lang="en-US" sz="2000" dirty="0">
                <a:latin typeface="Book Antiqua" panose="02040602050305030304" pitchFamily="18" charset="0"/>
                <a:ea typeface="Calibri" panose="020F0502020204030204" pitchFamily="34" charset="0"/>
              </a:rPr>
              <a:t> This is reflective of 21st century classification schemes and nested hierarchy of clades and is intended to develop a foundation for comparing major groups of organisms. The term 'protist' is useful in describing those eukaryotes that are not within the animal, fungal or plant clades but the term does not describe a well-defined clade or a natural taxonomic group.</a:t>
            </a:r>
          </a:p>
          <a:p>
            <a:pPr marL="460375" marR="0" indent="-457200">
              <a:lnSpc>
                <a:spcPct val="115000"/>
              </a:lnSpc>
              <a:spcBef>
                <a:spcPts val="0"/>
              </a:spcBef>
              <a:spcAft>
                <a:spcPts val="0"/>
              </a:spcAft>
              <a:buAutoNum type="alphaLcPeriod" startAt="2"/>
            </a:pPr>
            <a:r>
              <a:rPr lang="en-US" sz="2000" b="1" dirty="0">
                <a:solidFill>
                  <a:srgbClr val="00B050"/>
                </a:solidFill>
                <a:latin typeface="Book Antiqua" panose="02040602050305030304" pitchFamily="18" charset="0"/>
                <a:ea typeface="Calibri" panose="020F0502020204030204" pitchFamily="34" charset="0"/>
              </a:rPr>
              <a:t>Analyze and interpret data to develop models</a:t>
            </a:r>
            <a:r>
              <a:rPr lang="en-US" sz="2000" dirty="0">
                <a:solidFill>
                  <a:srgbClr val="00B050"/>
                </a:solidFill>
                <a:latin typeface="Book Antiqua" panose="02040602050305030304" pitchFamily="18" charset="0"/>
                <a:ea typeface="Calibri" panose="020F0502020204030204" pitchFamily="34" charset="0"/>
              </a:rPr>
              <a:t> </a:t>
            </a:r>
            <a:r>
              <a:rPr lang="en-US" sz="2000" dirty="0">
                <a:latin typeface="Book Antiqua" panose="02040602050305030304" pitchFamily="18" charset="0"/>
                <a:ea typeface="Calibri" panose="020F0502020204030204" pitchFamily="34" charset="0"/>
              </a:rPr>
              <a:t>(i.e., cladograms and phylogenetic trees) based on patterns of common ancestry and the theory of evolution to determine relationships among major groups of organisms.</a:t>
            </a:r>
          </a:p>
          <a:p>
            <a:pPr marL="460375" marR="0" indent="-457200">
              <a:lnSpc>
                <a:spcPct val="115000"/>
              </a:lnSpc>
              <a:spcBef>
                <a:spcPts val="0"/>
              </a:spcBef>
              <a:spcAft>
                <a:spcPts val="0"/>
              </a:spcAft>
              <a:buAutoNum type="alphaLcPeriod" startAt="2"/>
            </a:pPr>
            <a:r>
              <a:rPr lang="en-US" sz="2000" b="1" dirty="0">
                <a:solidFill>
                  <a:srgbClr val="FF0000"/>
                </a:solidFill>
                <a:latin typeface="Book Antiqua" panose="02040602050305030304" pitchFamily="18" charset="0"/>
                <a:ea typeface="Calibri" panose="020F0502020204030204" pitchFamily="34" charset="0"/>
              </a:rPr>
              <a:t>C</a:t>
            </a:r>
            <a:r>
              <a:rPr lang="en-US" sz="2000" b="1" dirty="0">
                <a:solidFill>
                  <a:srgbClr val="FF0000"/>
                </a:solidFill>
                <a:latin typeface="Book Antiqua" panose="02040602050305030304" pitchFamily="18" charset="0"/>
                <a:ea typeface="Calibri" panose="020F0502020204030204" pitchFamily="34" charset="0"/>
                <a:cs typeface="Times New Roman" panose="02020603050405020304" pitchFamily="18" charset="0"/>
              </a:rPr>
              <a:t>onstruct an argument supported by empirical evidence </a:t>
            </a:r>
            <a:r>
              <a:rPr lang="en-US" sz="2000" dirty="0">
                <a:latin typeface="Book Antiqua" panose="02040602050305030304" pitchFamily="18" charset="0"/>
                <a:ea typeface="Calibri" panose="020F0502020204030204" pitchFamily="34" charset="0"/>
                <a:cs typeface="Times New Roman" panose="02020603050405020304" pitchFamily="18" charset="0"/>
              </a:rPr>
              <a:t>to compare and contrast the characteristics of viruses and organisms.</a:t>
            </a:r>
            <a:endParaRPr lang="en-US" sz="2000" dirty="0">
              <a:latin typeface="Book Antiqua" panose="02040602050305030304" pitchFamily="18" charset="0"/>
            </a:endParaRPr>
          </a:p>
        </p:txBody>
      </p:sp>
      <p:cxnSp>
        <p:nvCxnSpPr>
          <p:cNvPr id="5" name="Straight Connector 4"/>
          <p:cNvCxnSpPr/>
          <p:nvPr/>
        </p:nvCxnSpPr>
        <p:spPr>
          <a:xfrm flipH="1">
            <a:off x="817418" y="2438400"/>
            <a:ext cx="6788727" cy="27709"/>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H="1">
            <a:off x="816723" y="5791200"/>
            <a:ext cx="6498477" cy="41564"/>
          </a:xfrm>
          <a:prstGeom prst="line">
            <a:avLst/>
          </a:prstGeom>
          <a:ln w="38100">
            <a:solidFill>
              <a:srgbClr val="00B0F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559804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422173" cy="698717"/>
          </a:xfrm>
        </p:spPr>
        <p:txBody>
          <a:bodyPr>
            <a:normAutofit/>
          </a:bodyPr>
          <a:lstStyle/>
          <a:p>
            <a:r>
              <a:rPr lang="en-US" altLang="en-US" sz="3600" dirty="0">
                <a:latin typeface="Arial Unicode MS" panose="020B0604020202020204" pitchFamily="34" charset="-128"/>
                <a:ea typeface="Arial Unicode MS" panose="020B0604020202020204" pitchFamily="34" charset="-128"/>
                <a:cs typeface="Arial Unicode MS" panose="020B0604020202020204" pitchFamily="34" charset="-128"/>
              </a:rPr>
              <a:t>Science Professional Learning Goals</a:t>
            </a:r>
            <a:endParaRPr lang="en-US" sz="36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extBox 2"/>
          <p:cNvSpPr txBox="1"/>
          <p:nvPr/>
        </p:nvSpPr>
        <p:spPr>
          <a:xfrm>
            <a:off x="462579" y="1602891"/>
            <a:ext cx="10736132" cy="3139321"/>
          </a:xfrm>
          <a:prstGeom prst="rect">
            <a:avLst/>
          </a:prstGeom>
          <a:solidFill>
            <a:schemeClr val="accent4">
              <a:lumMod val="20000"/>
              <a:lumOff val="80000"/>
            </a:schemeClr>
          </a:solidFill>
        </p:spPr>
        <p:style>
          <a:lnRef idx="2">
            <a:schemeClr val="dk1"/>
          </a:lnRef>
          <a:fillRef idx="1">
            <a:schemeClr val="lt1"/>
          </a:fillRef>
          <a:effectRef idx="0">
            <a:schemeClr val="dk1"/>
          </a:effectRef>
          <a:fontRef idx="minor">
            <a:schemeClr val="dk1"/>
          </a:fontRef>
        </p:style>
        <p:txBody>
          <a:bodyPr wrap="square">
            <a:spAutoFit/>
          </a:bodyPr>
          <a:lstStyle/>
          <a:p>
            <a:pPr marL="342900" indent="-342900">
              <a:buFont typeface="+mj-lt"/>
              <a:buAutoNum type="arabicPeriod"/>
              <a:defRPr/>
            </a:pPr>
            <a:r>
              <a:rPr lang="en-US" dirty="0">
                <a:latin typeface="Arial Unicode MS" panose="020B0604020202020204" pitchFamily="34" charset="-128"/>
                <a:ea typeface="Arial Unicode MS" panose="020B0604020202020204" pitchFamily="34" charset="-128"/>
                <a:cs typeface="Arial Unicode MS" panose="020B0604020202020204" pitchFamily="34" charset="-128"/>
              </a:rPr>
              <a:t>Provide teachers with the core disciplinary content knowledge needed to support student learning </a:t>
            </a:r>
          </a:p>
          <a:p>
            <a:pPr marL="342900" indent="-342900">
              <a:buFont typeface="+mj-lt"/>
              <a:buAutoNum type="arabicPeriod"/>
              <a:defRPr/>
            </a:pPr>
            <a:endParaRPr lang="en-US"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342900" indent="-342900">
              <a:buFont typeface="+mj-lt"/>
              <a:buAutoNum type="arabicPeriod"/>
              <a:defRPr/>
            </a:pPr>
            <a:r>
              <a:rPr lang="en-US" dirty="0">
                <a:latin typeface="Arial Unicode MS" panose="020B0604020202020204" pitchFamily="34" charset="-128"/>
                <a:ea typeface="Arial Unicode MS" panose="020B0604020202020204" pitchFamily="34" charset="-128"/>
                <a:cs typeface="Arial Unicode MS" panose="020B0604020202020204" pitchFamily="34" charset="-128"/>
              </a:rPr>
              <a:t>Provide teachers with the appropriate tools (i.e., instructional and assessment strategies) that will facilitate student learning</a:t>
            </a:r>
          </a:p>
          <a:p>
            <a:pPr marL="342900" indent="-342900">
              <a:buFont typeface="+mj-lt"/>
              <a:buAutoNum type="arabicPeriod"/>
              <a:defRPr/>
            </a:pPr>
            <a:endParaRPr lang="en-US"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342900" indent="-342900">
              <a:buFont typeface="+mj-lt"/>
              <a:buAutoNum type="arabicPeriod"/>
              <a:defRPr/>
            </a:pPr>
            <a:r>
              <a:rPr lang="en-US" dirty="0">
                <a:latin typeface="Arial Unicode MS" panose="020B0604020202020204" pitchFamily="34" charset="-128"/>
                <a:ea typeface="Arial Unicode MS" panose="020B0604020202020204" pitchFamily="34" charset="-128"/>
                <a:cs typeface="Arial Unicode MS" panose="020B0604020202020204" pitchFamily="34" charset="-128"/>
              </a:rPr>
              <a:t>Provide teachers with skills to develop a culturally diverse curriculum that makes knowledge accessible to a broader section of the student population</a:t>
            </a:r>
          </a:p>
          <a:p>
            <a:pPr marL="342900" indent="-342900">
              <a:buFont typeface="+mj-lt"/>
              <a:buAutoNum type="arabicPeriod"/>
              <a:defRPr/>
            </a:pPr>
            <a:endParaRPr lang="en-US"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342900" indent="-342900">
              <a:buFont typeface="+mj-lt"/>
              <a:buAutoNum type="arabicPeriod"/>
              <a:defRPr/>
            </a:pPr>
            <a:r>
              <a:rPr lang="en-US" dirty="0">
                <a:latin typeface="Arial Unicode MS" panose="020B0604020202020204" pitchFamily="34" charset="-128"/>
                <a:ea typeface="Arial Unicode MS" panose="020B0604020202020204" pitchFamily="34" charset="-128"/>
                <a:cs typeface="Arial Unicode MS" panose="020B0604020202020204" pitchFamily="34" charset="-128"/>
              </a:rPr>
              <a:t>Provide administrators in charge of supervising science teachers with the tools to identify and value “good science practices” and provide the needed support when necessary.</a:t>
            </a:r>
          </a:p>
          <a:p>
            <a:pPr>
              <a:defRPr/>
            </a:pPr>
            <a:r>
              <a:rPr lang="en-US" dirty="0">
                <a:latin typeface="Arial Unicode MS" panose="020B0604020202020204" pitchFamily="34" charset="-128"/>
                <a:ea typeface="Arial Unicode MS" panose="020B0604020202020204" pitchFamily="34" charset="-128"/>
                <a:cs typeface="Arial Unicode MS" panose="020B0604020202020204" pitchFamily="34" charset="-128"/>
              </a:rPr>
              <a:t> </a:t>
            </a:r>
          </a:p>
        </p:txBody>
      </p:sp>
      <p:sp>
        <p:nvSpPr>
          <p:cNvPr id="4" name="Rectangle 3"/>
          <p:cNvSpPr/>
          <p:nvPr/>
        </p:nvSpPr>
        <p:spPr>
          <a:xfrm>
            <a:off x="363614" y="3765176"/>
            <a:ext cx="10942673" cy="763794"/>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3844712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487784" cy="989174"/>
          </a:xfrm>
        </p:spPr>
        <p:txBody>
          <a:bodyPr>
            <a:normAutofit/>
          </a:bodyPr>
          <a:lstStyle/>
          <a:p>
            <a:r>
              <a:rPr lang="en-US" altLang="en-US" sz="3200" dirty="0">
                <a:latin typeface="Arial Unicode MS" panose="020B0604020202020204" pitchFamily="34" charset="-128"/>
                <a:ea typeface="Arial Unicode MS" panose="020B0604020202020204" pitchFamily="34" charset="-128"/>
                <a:cs typeface="Arial Unicode MS" panose="020B0604020202020204" pitchFamily="34" charset="-128"/>
              </a:rPr>
              <a:t>Science Professional Learning</a:t>
            </a:r>
            <a:br>
              <a:rPr lang="en-US" altLang="en-US" sz="3200" dirty="0">
                <a:latin typeface="Arial Unicode MS" panose="020B0604020202020204" pitchFamily="34" charset="-128"/>
                <a:ea typeface="Arial Unicode MS" panose="020B0604020202020204" pitchFamily="34" charset="-128"/>
                <a:cs typeface="Arial Unicode MS" panose="020B0604020202020204" pitchFamily="34" charset="-128"/>
              </a:rPr>
            </a:br>
            <a:r>
              <a:rPr lang="en-US" altLang="en-US" sz="3200" dirty="0">
                <a:latin typeface="Arial Unicode MS" panose="020B0604020202020204" pitchFamily="34" charset="-128"/>
                <a:ea typeface="Arial Unicode MS" panose="020B0604020202020204" pitchFamily="34" charset="-128"/>
                <a:cs typeface="Arial Unicode MS" panose="020B0604020202020204" pitchFamily="34" charset="-128"/>
              </a:rPr>
              <a:t>First Phase – Science Ambassador Program</a:t>
            </a:r>
            <a:endParaRPr lang="en-US" sz="32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4" name="Rectangle 3"/>
          <p:cNvSpPr/>
          <p:nvPr/>
        </p:nvSpPr>
        <p:spPr>
          <a:xfrm>
            <a:off x="301213" y="1776021"/>
            <a:ext cx="11403107" cy="3970318"/>
          </a:xfrm>
          <a:prstGeom prst="rect">
            <a:avLst/>
          </a:prstGeom>
          <a:solidFill>
            <a:schemeClr val="accent4">
              <a:lumMod val="20000"/>
              <a:lumOff val="80000"/>
            </a:schemeClr>
          </a:solidFill>
        </p:spPr>
        <p:style>
          <a:lnRef idx="2">
            <a:schemeClr val="dk1"/>
          </a:lnRef>
          <a:fillRef idx="1">
            <a:schemeClr val="lt1"/>
          </a:fillRef>
          <a:effectRef idx="0">
            <a:schemeClr val="dk1"/>
          </a:effectRef>
          <a:fontRef idx="minor">
            <a:schemeClr val="dk1"/>
          </a:fontRef>
        </p:style>
        <p:txBody>
          <a:bodyPr wrap="square">
            <a:spAutoFit/>
          </a:bodyPr>
          <a:lstStyle/>
          <a:p>
            <a:pPr>
              <a:defRPr/>
            </a:pPr>
            <a:r>
              <a:rPr lang="en-US" dirty="0">
                <a:latin typeface="Times New Roman" panose="02020603050405020304" pitchFamily="18" charset="0"/>
                <a:cs typeface="Times New Roman" panose="02020603050405020304" pitchFamily="18" charset="0"/>
              </a:rPr>
              <a:t>The first phase of the professional development model calls for the formation of a cadre of science educators, the Science Ambassadors. </a:t>
            </a:r>
          </a:p>
          <a:p>
            <a:pPr>
              <a:defRPr/>
            </a:pPr>
            <a:endParaRPr lang="en-US" dirty="0">
              <a:latin typeface="Times New Roman" panose="02020603050405020304" pitchFamily="18" charset="0"/>
              <a:cs typeface="Times New Roman" panose="02020603050405020304" pitchFamily="18" charset="0"/>
            </a:endParaRPr>
          </a:p>
          <a:p>
            <a:pPr>
              <a:defRPr/>
            </a:pPr>
            <a:r>
              <a:rPr lang="en-US" b="1" u="sng" dirty="0">
                <a:latin typeface="Times New Roman" panose="02020603050405020304" pitchFamily="18" charset="0"/>
                <a:cs typeface="Times New Roman" panose="02020603050405020304" pitchFamily="18" charset="0"/>
              </a:rPr>
              <a:t>Science Ambassadors’ goals</a:t>
            </a:r>
          </a:p>
          <a:p>
            <a:pPr marL="342900" indent="-342900">
              <a:buFont typeface="+mj-lt"/>
              <a:buAutoNum type="arabicPeriod"/>
              <a:defRPr/>
            </a:pPr>
            <a:r>
              <a:rPr lang="en-US" dirty="0">
                <a:latin typeface="Times New Roman" panose="02020603050405020304" pitchFamily="18" charset="0"/>
                <a:cs typeface="Times New Roman" panose="02020603050405020304" pitchFamily="18" charset="0"/>
              </a:rPr>
              <a:t>To provide local professional development in their regions based on local needs</a:t>
            </a:r>
          </a:p>
          <a:p>
            <a:pPr marL="342900" indent="-342900">
              <a:buFont typeface="+mj-lt"/>
              <a:buAutoNum type="arabicPeriod"/>
              <a:defRPr/>
            </a:pPr>
            <a:r>
              <a:rPr lang="en-US" dirty="0">
                <a:latin typeface="Times New Roman" panose="02020603050405020304" pitchFamily="18" charset="0"/>
                <a:cs typeface="Times New Roman" panose="02020603050405020304" pitchFamily="18" charset="0"/>
              </a:rPr>
              <a:t>To support state wide professional development institutes in the summer of 2017 and 2018</a:t>
            </a:r>
          </a:p>
          <a:p>
            <a:pPr>
              <a:defRPr/>
            </a:pPr>
            <a:endParaRPr lang="en-US" dirty="0">
              <a:latin typeface="Times New Roman" panose="02020603050405020304" pitchFamily="18" charset="0"/>
              <a:cs typeface="Times New Roman" panose="02020603050405020304" pitchFamily="18" charset="0"/>
            </a:endParaRPr>
          </a:p>
          <a:p>
            <a:pPr>
              <a:defRPr/>
            </a:pPr>
            <a:r>
              <a:rPr lang="en-US" b="1" u="sng" dirty="0">
                <a:latin typeface="Times New Roman" panose="02020603050405020304" pitchFamily="18" charset="0"/>
                <a:cs typeface="Times New Roman" panose="02020603050405020304" pitchFamily="18" charset="0"/>
              </a:rPr>
              <a:t>Preparation</a:t>
            </a:r>
          </a:p>
          <a:p>
            <a:pPr>
              <a:defRPr/>
            </a:pPr>
            <a:r>
              <a:rPr lang="en-US" dirty="0">
                <a:latin typeface="Times New Roman" panose="02020603050405020304" pitchFamily="18" charset="0"/>
                <a:cs typeface="Times New Roman" panose="02020603050405020304" pitchFamily="18" charset="0"/>
              </a:rPr>
              <a:t>This group will participate in a four-day professional development workshop between May 2016 and November 2016. These workshops will</a:t>
            </a:r>
          </a:p>
          <a:p>
            <a:pPr marL="285750" indent="-285750">
              <a:buFont typeface="Arial" panose="020B0604020202020204" pitchFamily="34" charset="0"/>
              <a:buChar char="•"/>
              <a:defRPr/>
            </a:pPr>
            <a:r>
              <a:rPr lang="en-US" dirty="0">
                <a:latin typeface="Times New Roman" panose="02020603050405020304" pitchFamily="18" charset="0"/>
                <a:cs typeface="Times New Roman" panose="02020603050405020304" pitchFamily="18" charset="0"/>
              </a:rPr>
              <a:t>provide a deep understanding of science instruction that integrates practices, content knowledge, and crosscutting concepts as described in the Science Georgia Standards of Excellence.</a:t>
            </a:r>
          </a:p>
          <a:p>
            <a:pPr marL="285750" indent="-285750">
              <a:buFont typeface="Arial" panose="020B0604020202020204" pitchFamily="34" charset="0"/>
              <a:buChar char="•"/>
              <a:defRPr/>
            </a:pPr>
            <a:r>
              <a:rPr lang="en-US" dirty="0">
                <a:latin typeface="Times New Roman" panose="02020603050405020304" pitchFamily="18" charset="0"/>
                <a:cs typeface="Times New Roman" panose="02020603050405020304" pitchFamily="18" charset="0"/>
              </a:rPr>
              <a:t>provide preparation and the necessary tools for the Science Ambassadors to conduct their own professional development programs.</a:t>
            </a:r>
          </a:p>
        </p:txBody>
      </p:sp>
    </p:spTree>
    <p:extLst>
      <p:ext uri="{BB962C8B-B14F-4D97-AF65-F5344CB8AC3E}">
        <p14:creationId xmlns:p14="http://schemas.microsoft.com/office/powerpoint/2010/main" val="366886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0" y="774547"/>
            <a:ext cx="8487784" cy="989174"/>
          </a:xfrm>
          <a:prstGeom prst="rect">
            <a:avLst/>
          </a:prstGeom>
        </p:spPr>
        <p:txBody>
          <a:bodyPr>
            <a:normAutofit/>
          </a:bodyPr>
          <a:lstStyle>
            <a:lvl1pPr algn="l" defTabSz="914400" rtl="0" eaLnBrk="1" latinLnBrk="0" hangingPunct="1">
              <a:lnSpc>
                <a:spcPct val="90000"/>
              </a:lnSpc>
              <a:spcBef>
                <a:spcPct val="0"/>
              </a:spcBef>
              <a:buNone/>
              <a:defRPr sz="4400" b="1" kern="1200">
                <a:solidFill>
                  <a:schemeClr val="tx1"/>
                </a:solidFill>
                <a:latin typeface="Book Antiqua" panose="02040602050305030304" pitchFamily="18" charset="0"/>
                <a:ea typeface="+mj-ea"/>
                <a:cs typeface="+mj-cs"/>
              </a:defRPr>
            </a:lvl1pPr>
          </a:lstStyle>
          <a:p>
            <a:r>
              <a:rPr lang="en-US" altLang="en-US" sz="3200">
                <a:latin typeface="Arial Unicode MS" panose="020B0604020202020204" pitchFamily="34" charset="-128"/>
                <a:ea typeface="Arial Unicode MS" panose="020B0604020202020204" pitchFamily="34" charset="-128"/>
                <a:cs typeface="Arial Unicode MS" panose="020B0604020202020204" pitchFamily="34" charset="-128"/>
              </a:rPr>
              <a:t>Science Professional Learning</a:t>
            </a:r>
            <a:br>
              <a:rPr lang="en-US" altLang="en-US" sz="3200">
                <a:latin typeface="Arial Unicode MS" panose="020B0604020202020204" pitchFamily="34" charset="-128"/>
                <a:ea typeface="Arial Unicode MS" panose="020B0604020202020204" pitchFamily="34" charset="-128"/>
                <a:cs typeface="Arial Unicode MS" panose="020B0604020202020204" pitchFamily="34" charset="-128"/>
              </a:rPr>
            </a:br>
            <a:r>
              <a:rPr lang="en-US" altLang="en-US" sz="3200">
                <a:latin typeface="Arial Unicode MS" panose="020B0604020202020204" pitchFamily="34" charset="-128"/>
                <a:ea typeface="Arial Unicode MS" panose="020B0604020202020204" pitchFamily="34" charset="-128"/>
                <a:cs typeface="Arial Unicode MS" panose="020B0604020202020204" pitchFamily="34" charset="-128"/>
              </a:rPr>
              <a:t>First Phase – Science Ambassador Program</a:t>
            </a:r>
            <a:endParaRPr lang="en-US" sz="32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graphicFrame>
        <p:nvGraphicFramePr>
          <p:cNvPr id="3" name="Table 2"/>
          <p:cNvGraphicFramePr>
            <a:graphicFrameLocks noGrp="1"/>
          </p:cNvGraphicFramePr>
          <p:nvPr>
            <p:extLst>
              <p:ext uri="{D42A27DB-BD31-4B8C-83A1-F6EECF244321}">
                <p14:modId xmlns:p14="http://schemas.microsoft.com/office/powerpoint/2010/main" val="3252952708"/>
              </p:ext>
            </p:extLst>
          </p:nvPr>
        </p:nvGraphicFramePr>
        <p:xfrm>
          <a:off x="643626" y="1763721"/>
          <a:ext cx="3600266" cy="4351345"/>
        </p:xfrm>
        <a:graphic>
          <a:graphicData uri="http://schemas.openxmlformats.org/drawingml/2006/table">
            <a:tbl>
              <a:tblPr firstRow="1" firstCol="1" bandRow="1">
                <a:tableStyleId>{5C22544A-7EE6-4342-B048-85BDC9FD1C3A}</a:tableStyleId>
              </a:tblPr>
              <a:tblGrid>
                <a:gridCol w="1411363">
                  <a:extLst>
                    <a:ext uri="{9D8B030D-6E8A-4147-A177-3AD203B41FA5}">
                      <a16:colId xmlns:a16="http://schemas.microsoft.com/office/drawing/2014/main" val="4076582102"/>
                    </a:ext>
                  </a:extLst>
                </a:gridCol>
                <a:gridCol w="1106981">
                  <a:extLst>
                    <a:ext uri="{9D8B030D-6E8A-4147-A177-3AD203B41FA5}">
                      <a16:colId xmlns:a16="http://schemas.microsoft.com/office/drawing/2014/main" val="3655101140"/>
                    </a:ext>
                  </a:extLst>
                </a:gridCol>
                <a:gridCol w="1081922">
                  <a:extLst>
                    <a:ext uri="{9D8B030D-6E8A-4147-A177-3AD203B41FA5}">
                      <a16:colId xmlns:a16="http://schemas.microsoft.com/office/drawing/2014/main" val="4010257435"/>
                    </a:ext>
                  </a:extLst>
                </a:gridCol>
              </a:tblGrid>
              <a:tr h="673563">
                <a:tc>
                  <a:txBody>
                    <a:bodyPr/>
                    <a:lstStyle/>
                    <a:p>
                      <a:pPr marL="0" marR="0" algn="ctr">
                        <a:lnSpc>
                          <a:spcPct val="107000"/>
                        </a:lnSpc>
                        <a:spcBef>
                          <a:spcPts val="0"/>
                        </a:spcBef>
                        <a:spcAft>
                          <a:spcPts val="0"/>
                        </a:spcAft>
                      </a:pPr>
                      <a:r>
                        <a:rPr lang="en-US" sz="1000">
                          <a:effectLst/>
                        </a:rPr>
                        <a:t>RESAs</a:t>
                      </a:r>
                      <a:endParaRPr lang="en-US" sz="1000">
                        <a:effectLst/>
                        <a:latin typeface="Times New Roman" panose="02020603050405020304" pitchFamily="18" charset="0"/>
                        <a:ea typeface="Calibri" panose="020F0502020204030204" pitchFamily="34" charset="0"/>
                      </a:endParaRPr>
                    </a:p>
                  </a:txBody>
                  <a:tcPr marL="68548" marR="68548" marT="0" marB="0" anchor="ctr"/>
                </a:tc>
                <a:tc>
                  <a:txBody>
                    <a:bodyPr/>
                    <a:lstStyle/>
                    <a:p>
                      <a:pPr marL="0" marR="0" algn="ctr">
                        <a:lnSpc>
                          <a:spcPct val="107000"/>
                        </a:lnSpc>
                        <a:spcBef>
                          <a:spcPts val="0"/>
                        </a:spcBef>
                        <a:spcAft>
                          <a:spcPts val="0"/>
                        </a:spcAft>
                      </a:pPr>
                      <a:r>
                        <a:rPr lang="en-US" sz="1000">
                          <a:effectLst/>
                        </a:rPr>
                        <a:t>Number of Science Ambassadors</a:t>
                      </a:r>
                      <a:endParaRPr lang="en-US" sz="1000">
                        <a:effectLst/>
                        <a:latin typeface="Times New Roman" panose="02020603050405020304" pitchFamily="18" charset="0"/>
                        <a:ea typeface="Calibri" panose="020F0502020204030204" pitchFamily="34" charset="0"/>
                      </a:endParaRPr>
                    </a:p>
                  </a:txBody>
                  <a:tcPr marL="68548" marR="68548" marT="0" marB="0" anchor="ctr"/>
                </a:tc>
                <a:tc>
                  <a:txBody>
                    <a:bodyPr/>
                    <a:lstStyle/>
                    <a:p>
                      <a:pPr marL="0" marR="0" algn="ctr">
                        <a:lnSpc>
                          <a:spcPct val="107000"/>
                        </a:lnSpc>
                        <a:spcBef>
                          <a:spcPts val="0"/>
                        </a:spcBef>
                        <a:spcAft>
                          <a:spcPts val="0"/>
                        </a:spcAft>
                      </a:pPr>
                      <a:r>
                        <a:rPr lang="en-US" sz="1000" dirty="0">
                          <a:effectLst/>
                        </a:rPr>
                        <a:t>Number of School Systems in RESA</a:t>
                      </a:r>
                      <a:endParaRPr lang="en-US" sz="1000" dirty="0">
                        <a:effectLst/>
                        <a:latin typeface="Times New Roman" panose="02020603050405020304" pitchFamily="18" charset="0"/>
                        <a:ea typeface="Calibri" panose="020F0502020204030204" pitchFamily="34" charset="0"/>
                      </a:endParaRPr>
                    </a:p>
                  </a:txBody>
                  <a:tcPr marL="68548" marR="68548" marT="0" marB="0" anchor="ctr"/>
                </a:tc>
                <a:extLst>
                  <a:ext uri="{0D108BD9-81ED-4DB2-BD59-A6C34878D82A}">
                    <a16:rowId xmlns:a16="http://schemas.microsoft.com/office/drawing/2014/main" val="2090119892"/>
                  </a:ext>
                </a:extLst>
              </a:tr>
              <a:tr h="336782">
                <a:tc>
                  <a:txBody>
                    <a:bodyPr/>
                    <a:lstStyle/>
                    <a:p>
                      <a:pPr marL="0" marR="0" algn="l">
                        <a:lnSpc>
                          <a:spcPct val="107000"/>
                        </a:lnSpc>
                        <a:spcBef>
                          <a:spcPts val="0"/>
                        </a:spcBef>
                        <a:spcAft>
                          <a:spcPts val="0"/>
                        </a:spcAft>
                      </a:pPr>
                      <a:r>
                        <a:rPr lang="en-US" sz="1000">
                          <a:effectLst/>
                        </a:rPr>
                        <a:t>Central Savannah River</a:t>
                      </a:r>
                      <a:endParaRPr lang="en-US" sz="1000">
                        <a:effectLst/>
                        <a:latin typeface="Times New Roman" panose="02020603050405020304" pitchFamily="18" charset="0"/>
                        <a:ea typeface="Calibri" panose="020F0502020204030204" pitchFamily="34" charset="0"/>
                      </a:endParaRPr>
                    </a:p>
                  </a:txBody>
                  <a:tcPr marL="68548" marR="68548" marT="0" marB="0" anchor="ctr"/>
                </a:tc>
                <a:tc>
                  <a:txBody>
                    <a:bodyPr/>
                    <a:lstStyle/>
                    <a:p>
                      <a:pPr marL="0" marR="0" algn="ctr">
                        <a:lnSpc>
                          <a:spcPct val="107000"/>
                        </a:lnSpc>
                        <a:spcBef>
                          <a:spcPts val="0"/>
                        </a:spcBef>
                        <a:spcAft>
                          <a:spcPts val="0"/>
                        </a:spcAft>
                      </a:pPr>
                      <a:r>
                        <a:rPr lang="en-US" sz="1000">
                          <a:effectLst/>
                        </a:rPr>
                        <a:t>23</a:t>
                      </a:r>
                      <a:endParaRPr lang="en-US" sz="1000">
                        <a:effectLst/>
                        <a:latin typeface="Times New Roman" panose="02020603050405020304" pitchFamily="18" charset="0"/>
                        <a:ea typeface="Calibri" panose="020F0502020204030204" pitchFamily="34" charset="0"/>
                      </a:endParaRPr>
                    </a:p>
                  </a:txBody>
                  <a:tcPr marL="68548" marR="68548" marT="0" marB="0" anchor="ctr"/>
                </a:tc>
                <a:tc>
                  <a:txBody>
                    <a:bodyPr/>
                    <a:lstStyle/>
                    <a:p>
                      <a:pPr marL="0" marR="0" algn="ctr">
                        <a:lnSpc>
                          <a:spcPct val="107000"/>
                        </a:lnSpc>
                        <a:spcBef>
                          <a:spcPts val="0"/>
                        </a:spcBef>
                        <a:spcAft>
                          <a:spcPts val="0"/>
                        </a:spcAft>
                      </a:pPr>
                      <a:r>
                        <a:rPr lang="en-US" sz="1000">
                          <a:effectLst/>
                        </a:rPr>
                        <a:t>12</a:t>
                      </a:r>
                      <a:endParaRPr lang="en-US" sz="1000">
                        <a:effectLst/>
                        <a:latin typeface="Times New Roman" panose="02020603050405020304" pitchFamily="18" charset="0"/>
                        <a:ea typeface="Calibri" panose="020F0502020204030204" pitchFamily="34" charset="0"/>
                      </a:endParaRPr>
                    </a:p>
                  </a:txBody>
                  <a:tcPr marL="68548" marR="68548" marT="0" marB="0" anchor="ctr"/>
                </a:tc>
                <a:extLst>
                  <a:ext uri="{0D108BD9-81ED-4DB2-BD59-A6C34878D82A}">
                    <a16:rowId xmlns:a16="http://schemas.microsoft.com/office/drawing/2014/main" val="1887698412"/>
                  </a:ext>
                </a:extLst>
              </a:tr>
              <a:tr h="214587">
                <a:tc>
                  <a:txBody>
                    <a:bodyPr/>
                    <a:lstStyle/>
                    <a:p>
                      <a:pPr marL="0" marR="0" algn="l">
                        <a:lnSpc>
                          <a:spcPct val="107000"/>
                        </a:lnSpc>
                        <a:spcBef>
                          <a:spcPts val="0"/>
                        </a:spcBef>
                        <a:spcAft>
                          <a:spcPts val="0"/>
                        </a:spcAft>
                      </a:pPr>
                      <a:r>
                        <a:rPr lang="en-US" sz="1000">
                          <a:effectLst/>
                        </a:rPr>
                        <a:t>Northwest Georgia</a:t>
                      </a:r>
                      <a:endParaRPr lang="en-US" sz="1000">
                        <a:effectLst/>
                        <a:latin typeface="Times New Roman" panose="02020603050405020304" pitchFamily="18" charset="0"/>
                        <a:ea typeface="Calibri" panose="020F0502020204030204" pitchFamily="34" charset="0"/>
                      </a:endParaRPr>
                    </a:p>
                  </a:txBody>
                  <a:tcPr marL="68548" marR="68548" marT="0" marB="0" anchor="ctr"/>
                </a:tc>
                <a:tc>
                  <a:txBody>
                    <a:bodyPr/>
                    <a:lstStyle/>
                    <a:p>
                      <a:pPr marL="0" marR="0" algn="ctr">
                        <a:lnSpc>
                          <a:spcPct val="107000"/>
                        </a:lnSpc>
                        <a:spcBef>
                          <a:spcPts val="0"/>
                        </a:spcBef>
                        <a:spcAft>
                          <a:spcPts val="0"/>
                        </a:spcAft>
                      </a:pPr>
                      <a:r>
                        <a:rPr lang="en-US" sz="1000">
                          <a:effectLst/>
                        </a:rPr>
                        <a:t>11</a:t>
                      </a:r>
                      <a:endParaRPr lang="en-US" sz="1000">
                        <a:effectLst/>
                        <a:latin typeface="Times New Roman" panose="02020603050405020304" pitchFamily="18" charset="0"/>
                        <a:ea typeface="Calibri" panose="020F0502020204030204" pitchFamily="34" charset="0"/>
                      </a:endParaRPr>
                    </a:p>
                  </a:txBody>
                  <a:tcPr marL="68548" marR="68548" marT="0" marB="0" anchor="ctr"/>
                </a:tc>
                <a:tc>
                  <a:txBody>
                    <a:bodyPr/>
                    <a:lstStyle/>
                    <a:p>
                      <a:pPr marL="0" marR="0" algn="ctr">
                        <a:lnSpc>
                          <a:spcPct val="107000"/>
                        </a:lnSpc>
                        <a:spcBef>
                          <a:spcPts val="0"/>
                        </a:spcBef>
                        <a:spcAft>
                          <a:spcPts val="0"/>
                        </a:spcAft>
                      </a:pPr>
                      <a:r>
                        <a:rPr lang="en-US" sz="1000">
                          <a:effectLst/>
                        </a:rPr>
                        <a:t>16</a:t>
                      </a:r>
                      <a:endParaRPr lang="en-US" sz="1000">
                        <a:effectLst/>
                        <a:latin typeface="Times New Roman" panose="02020603050405020304" pitchFamily="18" charset="0"/>
                        <a:ea typeface="Calibri" panose="020F0502020204030204" pitchFamily="34" charset="0"/>
                      </a:endParaRPr>
                    </a:p>
                  </a:txBody>
                  <a:tcPr marL="68548" marR="68548" marT="0" marB="0" anchor="ctr"/>
                </a:tc>
                <a:extLst>
                  <a:ext uri="{0D108BD9-81ED-4DB2-BD59-A6C34878D82A}">
                    <a16:rowId xmlns:a16="http://schemas.microsoft.com/office/drawing/2014/main" val="2519924671"/>
                  </a:ext>
                </a:extLst>
              </a:tr>
              <a:tr h="214587">
                <a:tc>
                  <a:txBody>
                    <a:bodyPr/>
                    <a:lstStyle/>
                    <a:p>
                      <a:pPr marL="0" marR="0" algn="l">
                        <a:lnSpc>
                          <a:spcPct val="107000"/>
                        </a:lnSpc>
                        <a:spcBef>
                          <a:spcPts val="0"/>
                        </a:spcBef>
                        <a:spcAft>
                          <a:spcPts val="0"/>
                        </a:spcAft>
                      </a:pPr>
                      <a:r>
                        <a:rPr lang="en-US" sz="1000">
                          <a:effectLst/>
                        </a:rPr>
                        <a:t>North Georgia</a:t>
                      </a:r>
                      <a:endParaRPr lang="en-US" sz="1000">
                        <a:effectLst/>
                        <a:latin typeface="Times New Roman" panose="02020603050405020304" pitchFamily="18" charset="0"/>
                        <a:ea typeface="Calibri" panose="020F0502020204030204" pitchFamily="34" charset="0"/>
                      </a:endParaRPr>
                    </a:p>
                  </a:txBody>
                  <a:tcPr marL="68548" marR="68548" marT="0" marB="0" anchor="ctr"/>
                </a:tc>
                <a:tc>
                  <a:txBody>
                    <a:bodyPr/>
                    <a:lstStyle/>
                    <a:p>
                      <a:pPr marL="0" marR="0" algn="ctr">
                        <a:lnSpc>
                          <a:spcPct val="107000"/>
                        </a:lnSpc>
                        <a:spcBef>
                          <a:spcPts val="0"/>
                        </a:spcBef>
                        <a:spcAft>
                          <a:spcPts val="0"/>
                        </a:spcAft>
                      </a:pPr>
                      <a:r>
                        <a:rPr lang="en-US" sz="1000">
                          <a:effectLst/>
                        </a:rPr>
                        <a:t>12</a:t>
                      </a:r>
                      <a:endParaRPr lang="en-US" sz="1000">
                        <a:effectLst/>
                        <a:latin typeface="Times New Roman" panose="02020603050405020304" pitchFamily="18" charset="0"/>
                        <a:ea typeface="Calibri" panose="020F0502020204030204" pitchFamily="34" charset="0"/>
                      </a:endParaRPr>
                    </a:p>
                  </a:txBody>
                  <a:tcPr marL="68548" marR="68548" marT="0" marB="0" anchor="ctr"/>
                </a:tc>
                <a:tc>
                  <a:txBody>
                    <a:bodyPr/>
                    <a:lstStyle/>
                    <a:p>
                      <a:pPr marL="0" marR="0" algn="ctr">
                        <a:lnSpc>
                          <a:spcPct val="107000"/>
                        </a:lnSpc>
                        <a:spcBef>
                          <a:spcPts val="0"/>
                        </a:spcBef>
                        <a:spcAft>
                          <a:spcPts val="0"/>
                        </a:spcAft>
                      </a:pPr>
                      <a:r>
                        <a:rPr lang="en-US" sz="1000">
                          <a:effectLst/>
                        </a:rPr>
                        <a:t>6</a:t>
                      </a:r>
                      <a:endParaRPr lang="en-US" sz="1000">
                        <a:effectLst/>
                        <a:latin typeface="Times New Roman" panose="02020603050405020304" pitchFamily="18" charset="0"/>
                        <a:ea typeface="Calibri" panose="020F0502020204030204" pitchFamily="34" charset="0"/>
                      </a:endParaRPr>
                    </a:p>
                  </a:txBody>
                  <a:tcPr marL="68548" marR="68548" marT="0" marB="0" anchor="ctr"/>
                </a:tc>
                <a:extLst>
                  <a:ext uri="{0D108BD9-81ED-4DB2-BD59-A6C34878D82A}">
                    <a16:rowId xmlns:a16="http://schemas.microsoft.com/office/drawing/2014/main" val="929554081"/>
                  </a:ext>
                </a:extLst>
              </a:tr>
              <a:tr h="214587">
                <a:tc>
                  <a:txBody>
                    <a:bodyPr/>
                    <a:lstStyle/>
                    <a:p>
                      <a:pPr marL="0" marR="0" algn="l">
                        <a:lnSpc>
                          <a:spcPct val="107000"/>
                        </a:lnSpc>
                        <a:spcBef>
                          <a:spcPts val="0"/>
                        </a:spcBef>
                        <a:spcAft>
                          <a:spcPts val="0"/>
                        </a:spcAft>
                      </a:pPr>
                      <a:r>
                        <a:rPr lang="en-US" sz="1000">
                          <a:effectLst/>
                        </a:rPr>
                        <a:t>Pioneer</a:t>
                      </a:r>
                      <a:endParaRPr lang="en-US" sz="1000">
                        <a:effectLst/>
                        <a:latin typeface="Times New Roman" panose="02020603050405020304" pitchFamily="18" charset="0"/>
                        <a:ea typeface="Calibri" panose="020F0502020204030204" pitchFamily="34" charset="0"/>
                      </a:endParaRPr>
                    </a:p>
                  </a:txBody>
                  <a:tcPr marL="68548" marR="68548" marT="0" marB="0" anchor="ctr"/>
                </a:tc>
                <a:tc>
                  <a:txBody>
                    <a:bodyPr/>
                    <a:lstStyle/>
                    <a:p>
                      <a:pPr marL="0" marR="0" algn="ctr">
                        <a:lnSpc>
                          <a:spcPct val="107000"/>
                        </a:lnSpc>
                        <a:spcBef>
                          <a:spcPts val="0"/>
                        </a:spcBef>
                        <a:spcAft>
                          <a:spcPts val="0"/>
                        </a:spcAft>
                      </a:pPr>
                      <a:r>
                        <a:rPr lang="en-US" sz="1000">
                          <a:effectLst/>
                        </a:rPr>
                        <a:t>33</a:t>
                      </a:r>
                      <a:endParaRPr lang="en-US" sz="1000">
                        <a:effectLst/>
                        <a:latin typeface="Times New Roman" panose="02020603050405020304" pitchFamily="18" charset="0"/>
                        <a:ea typeface="Calibri" panose="020F0502020204030204" pitchFamily="34" charset="0"/>
                      </a:endParaRPr>
                    </a:p>
                  </a:txBody>
                  <a:tcPr marL="68548" marR="68548" marT="0" marB="0" anchor="ctr"/>
                </a:tc>
                <a:tc>
                  <a:txBody>
                    <a:bodyPr/>
                    <a:lstStyle/>
                    <a:p>
                      <a:pPr marL="0" marR="0" algn="ctr">
                        <a:lnSpc>
                          <a:spcPct val="107000"/>
                        </a:lnSpc>
                        <a:spcBef>
                          <a:spcPts val="0"/>
                        </a:spcBef>
                        <a:spcAft>
                          <a:spcPts val="0"/>
                        </a:spcAft>
                      </a:pPr>
                      <a:r>
                        <a:rPr lang="en-US" sz="1000">
                          <a:effectLst/>
                        </a:rPr>
                        <a:t>15</a:t>
                      </a:r>
                      <a:endParaRPr lang="en-US" sz="1000">
                        <a:effectLst/>
                        <a:latin typeface="Times New Roman" panose="02020603050405020304" pitchFamily="18" charset="0"/>
                        <a:ea typeface="Calibri" panose="020F0502020204030204" pitchFamily="34" charset="0"/>
                      </a:endParaRPr>
                    </a:p>
                  </a:txBody>
                  <a:tcPr marL="68548" marR="68548" marT="0" marB="0" anchor="ctr"/>
                </a:tc>
                <a:extLst>
                  <a:ext uri="{0D108BD9-81ED-4DB2-BD59-A6C34878D82A}">
                    <a16:rowId xmlns:a16="http://schemas.microsoft.com/office/drawing/2014/main" val="3961781268"/>
                  </a:ext>
                </a:extLst>
              </a:tr>
              <a:tr h="214587">
                <a:tc>
                  <a:txBody>
                    <a:bodyPr/>
                    <a:lstStyle/>
                    <a:p>
                      <a:pPr marL="0" marR="0" algn="l">
                        <a:lnSpc>
                          <a:spcPct val="107000"/>
                        </a:lnSpc>
                        <a:spcBef>
                          <a:spcPts val="0"/>
                        </a:spcBef>
                        <a:spcAft>
                          <a:spcPts val="0"/>
                        </a:spcAft>
                      </a:pPr>
                      <a:r>
                        <a:rPr lang="en-US" sz="1000">
                          <a:effectLst/>
                        </a:rPr>
                        <a:t>Metro</a:t>
                      </a:r>
                      <a:endParaRPr lang="en-US" sz="1000">
                        <a:effectLst/>
                        <a:latin typeface="Times New Roman" panose="02020603050405020304" pitchFamily="18" charset="0"/>
                        <a:ea typeface="Calibri" panose="020F0502020204030204" pitchFamily="34" charset="0"/>
                      </a:endParaRPr>
                    </a:p>
                  </a:txBody>
                  <a:tcPr marL="68548" marR="68548" marT="0" marB="0" anchor="ctr"/>
                </a:tc>
                <a:tc>
                  <a:txBody>
                    <a:bodyPr/>
                    <a:lstStyle/>
                    <a:p>
                      <a:pPr marL="0" marR="0" algn="ctr">
                        <a:lnSpc>
                          <a:spcPct val="107000"/>
                        </a:lnSpc>
                        <a:spcBef>
                          <a:spcPts val="0"/>
                        </a:spcBef>
                        <a:spcAft>
                          <a:spcPts val="0"/>
                        </a:spcAft>
                      </a:pPr>
                      <a:r>
                        <a:rPr lang="en-US" sz="1000">
                          <a:effectLst/>
                        </a:rPr>
                        <a:t>72</a:t>
                      </a:r>
                      <a:endParaRPr lang="en-US" sz="1000">
                        <a:effectLst/>
                        <a:latin typeface="Times New Roman" panose="02020603050405020304" pitchFamily="18" charset="0"/>
                        <a:ea typeface="Calibri" panose="020F0502020204030204" pitchFamily="34" charset="0"/>
                      </a:endParaRPr>
                    </a:p>
                  </a:txBody>
                  <a:tcPr marL="68548" marR="68548" marT="0" marB="0" anchor="ctr"/>
                </a:tc>
                <a:tc>
                  <a:txBody>
                    <a:bodyPr/>
                    <a:lstStyle/>
                    <a:p>
                      <a:pPr marL="0" marR="0" algn="ctr">
                        <a:lnSpc>
                          <a:spcPct val="107000"/>
                        </a:lnSpc>
                        <a:spcBef>
                          <a:spcPts val="0"/>
                        </a:spcBef>
                        <a:spcAft>
                          <a:spcPts val="0"/>
                        </a:spcAft>
                      </a:pPr>
                      <a:r>
                        <a:rPr lang="en-US" sz="1000">
                          <a:effectLst/>
                        </a:rPr>
                        <a:t>15</a:t>
                      </a:r>
                      <a:endParaRPr lang="en-US" sz="1000">
                        <a:effectLst/>
                        <a:latin typeface="Times New Roman" panose="02020603050405020304" pitchFamily="18" charset="0"/>
                        <a:ea typeface="Calibri" panose="020F0502020204030204" pitchFamily="34" charset="0"/>
                      </a:endParaRPr>
                    </a:p>
                  </a:txBody>
                  <a:tcPr marL="68548" marR="68548" marT="0" marB="0" anchor="ctr"/>
                </a:tc>
                <a:extLst>
                  <a:ext uri="{0D108BD9-81ED-4DB2-BD59-A6C34878D82A}">
                    <a16:rowId xmlns:a16="http://schemas.microsoft.com/office/drawing/2014/main" val="2766525114"/>
                  </a:ext>
                </a:extLst>
              </a:tr>
              <a:tr h="214587">
                <a:tc>
                  <a:txBody>
                    <a:bodyPr/>
                    <a:lstStyle/>
                    <a:p>
                      <a:pPr marL="0" marR="0" algn="l">
                        <a:lnSpc>
                          <a:spcPct val="107000"/>
                        </a:lnSpc>
                        <a:spcBef>
                          <a:spcPts val="0"/>
                        </a:spcBef>
                        <a:spcAft>
                          <a:spcPts val="0"/>
                        </a:spcAft>
                      </a:pPr>
                      <a:r>
                        <a:rPr lang="en-US" sz="1000">
                          <a:effectLst/>
                        </a:rPr>
                        <a:t>Northeast Georgia</a:t>
                      </a:r>
                      <a:endParaRPr lang="en-US" sz="1000">
                        <a:effectLst/>
                        <a:latin typeface="Times New Roman" panose="02020603050405020304" pitchFamily="18" charset="0"/>
                        <a:ea typeface="Calibri" panose="020F0502020204030204" pitchFamily="34" charset="0"/>
                      </a:endParaRPr>
                    </a:p>
                  </a:txBody>
                  <a:tcPr marL="68548" marR="68548" marT="0" marB="0" anchor="ctr"/>
                </a:tc>
                <a:tc>
                  <a:txBody>
                    <a:bodyPr/>
                    <a:lstStyle/>
                    <a:p>
                      <a:pPr marL="0" marR="0" algn="ctr">
                        <a:lnSpc>
                          <a:spcPct val="107000"/>
                        </a:lnSpc>
                        <a:spcBef>
                          <a:spcPts val="0"/>
                        </a:spcBef>
                        <a:spcAft>
                          <a:spcPts val="0"/>
                        </a:spcAft>
                      </a:pPr>
                      <a:r>
                        <a:rPr lang="en-US" sz="1000">
                          <a:effectLst/>
                        </a:rPr>
                        <a:t>13</a:t>
                      </a:r>
                      <a:endParaRPr lang="en-US" sz="1000">
                        <a:effectLst/>
                        <a:latin typeface="Times New Roman" panose="02020603050405020304" pitchFamily="18" charset="0"/>
                        <a:ea typeface="Calibri" panose="020F0502020204030204" pitchFamily="34" charset="0"/>
                      </a:endParaRPr>
                    </a:p>
                  </a:txBody>
                  <a:tcPr marL="68548" marR="68548" marT="0" marB="0" anchor="ctr"/>
                </a:tc>
                <a:tc>
                  <a:txBody>
                    <a:bodyPr/>
                    <a:lstStyle/>
                    <a:p>
                      <a:pPr marL="0" marR="0" algn="ctr">
                        <a:lnSpc>
                          <a:spcPct val="107000"/>
                        </a:lnSpc>
                        <a:spcBef>
                          <a:spcPts val="0"/>
                        </a:spcBef>
                        <a:spcAft>
                          <a:spcPts val="0"/>
                        </a:spcAft>
                      </a:pPr>
                      <a:r>
                        <a:rPr lang="en-US" sz="1000">
                          <a:effectLst/>
                        </a:rPr>
                        <a:t>13</a:t>
                      </a:r>
                      <a:endParaRPr lang="en-US" sz="1000">
                        <a:effectLst/>
                        <a:latin typeface="Times New Roman" panose="02020603050405020304" pitchFamily="18" charset="0"/>
                        <a:ea typeface="Calibri" panose="020F0502020204030204" pitchFamily="34" charset="0"/>
                      </a:endParaRPr>
                    </a:p>
                  </a:txBody>
                  <a:tcPr marL="68548" marR="68548" marT="0" marB="0" anchor="ctr"/>
                </a:tc>
                <a:extLst>
                  <a:ext uri="{0D108BD9-81ED-4DB2-BD59-A6C34878D82A}">
                    <a16:rowId xmlns:a16="http://schemas.microsoft.com/office/drawing/2014/main" val="2680057512"/>
                  </a:ext>
                </a:extLst>
              </a:tr>
              <a:tr h="214587">
                <a:tc>
                  <a:txBody>
                    <a:bodyPr/>
                    <a:lstStyle/>
                    <a:p>
                      <a:pPr marL="0" marR="0" algn="l">
                        <a:lnSpc>
                          <a:spcPct val="107000"/>
                        </a:lnSpc>
                        <a:spcBef>
                          <a:spcPts val="0"/>
                        </a:spcBef>
                        <a:spcAft>
                          <a:spcPts val="0"/>
                        </a:spcAft>
                      </a:pPr>
                      <a:r>
                        <a:rPr lang="en-US" sz="1000">
                          <a:effectLst/>
                        </a:rPr>
                        <a:t>West Georgia</a:t>
                      </a:r>
                      <a:endParaRPr lang="en-US" sz="1000">
                        <a:effectLst/>
                        <a:latin typeface="Times New Roman" panose="02020603050405020304" pitchFamily="18" charset="0"/>
                        <a:ea typeface="Calibri" panose="020F0502020204030204" pitchFamily="34" charset="0"/>
                      </a:endParaRPr>
                    </a:p>
                  </a:txBody>
                  <a:tcPr marL="68548" marR="68548" marT="0" marB="0" anchor="ctr"/>
                </a:tc>
                <a:tc>
                  <a:txBody>
                    <a:bodyPr/>
                    <a:lstStyle/>
                    <a:p>
                      <a:pPr marL="0" marR="0" algn="ctr">
                        <a:lnSpc>
                          <a:spcPct val="107000"/>
                        </a:lnSpc>
                        <a:spcBef>
                          <a:spcPts val="0"/>
                        </a:spcBef>
                        <a:spcAft>
                          <a:spcPts val="0"/>
                        </a:spcAft>
                      </a:pPr>
                      <a:r>
                        <a:rPr lang="en-US" sz="1000">
                          <a:effectLst/>
                        </a:rPr>
                        <a:t>21</a:t>
                      </a:r>
                      <a:endParaRPr lang="en-US" sz="1000">
                        <a:effectLst/>
                        <a:latin typeface="Times New Roman" panose="02020603050405020304" pitchFamily="18" charset="0"/>
                        <a:ea typeface="Calibri" panose="020F0502020204030204" pitchFamily="34" charset="0"/>
                      </a:endParaRPr>
                    </a:p>
                  </a:txBody>
                  <a:tcPr marL="68548" marR="68548" marT="0" marB="0" anchor="ctr"/>
                </a:tc>
                <a:tc>
                  <a:txBody>
                    <a:bodyPr/>
                    <a:lstStyle/>
                    <a:p>
                      <a:pPr marL="0" marR="0" algn="ctr">
                        <a:lnSpc>
                          <a:spcPct val="107000"/>
                        </a:lnSpc>
                        <a:spcBef>
                          <a:spcPts val="0"/>
                        </a:spcBef>
                        <a:spcAft>
                          <a:spcPts val="0"/>
                        </a:spcAft>
                      </a:pPr>
                      <a:r>
                        <a:rPr lang="en-US" sz="1000">
                          <a:effectLst/>
                        </a:rPr>
                        <a:t>8</a:t>
                      </a:r>
                      <a:endParaRPr lang="en-US" sz="1000">
                        <a:effectLst/>
                        <a:latin typeface="Times New Roman" panose="02020603050405020304" pitchFamily="18" charset="0"/>
                        <a:ea typeface="Calibri" panose="020F0502020204030204" pitchFamily="34" charset="0"/>
                      </a:endParaRPr>
                    </a:p>
                  </a:txBody>
                  <a:tcPr marL="68548" marR="68548" marT="0" marB="0" anchor="ctr"/>
                </a:tc>
                <a:extLst>
                  <a:ext uri="{0D108BD9-81ED-4DB2-BD59-A6C34878D82A}">
                    <a16:rowId xmlns:a16="http://schemas.microsoft.com/office/drawing/2014/main" val="999905756"/>
                  </a:ext>
                </a:extLst>
              </a:tr>
              <a:tr h="214587">
                <a:tc>
                  <a:txBody>
                    <a:bodyPr/>
                    <a:lstStyle/>
                    <a:p>
                      <a:pPr marL="0" marR="0" algn="l">
                        <a:lnSpc>
                          <a:spcPct val="107000"/>
                        </a:lnSpc>
                        <a:spcBef>
                          <a:spcPts val="0"/>
                        </a:spcBef>
                        <a:spcAft>
                          <a:spcPts val="0"/>
                        </a:spcAft>
                      </a:pPr>
                      <a:r>
                        <a:rPr lang="en-US" sz="1000">
                          <a:effectLst/>
                        </a:rPr>
                        <a:t>Griffin</a:t>
                      </a:r>
                      <a:endParaRPr lang="en-US" sz="1000">
                        <a:effectLst/>
                        <a:latin typeface="Times New Roman" panose="02020603050405020304" pitchFamily="18" charset="0"/>
                        <a:ea typeface="Calibri" panose="020F0502020204030204" pitchFamily="34" charset="0"/>
                      </a:endParaRPr>
                    </a:p>
                  </a:txBody>
                  <a:tcPr marL="68548" marR="68548" marT="0" marB="0" anchor="ctr"/>
                </a:tc>
                <a:tc>
                  <a:txBody>
                    <a:bodyPr/>
                    <a:lstStyle/>
                    <a:p>
                      <a:pPr marL="0" marR="0" algn="ctr">
                        <a:lnSpc>
                          <a:spcPct val="107000"/>
                        </a:lnSpc>
                        <a:spcBef>
                          <a:spcPts val="0"/>
                        </a:spcBef>
                        <a:spcAft>
                          <a:spcPts val="0"/>
                        </a:spcAft>
                      </a:pPr>
                      <a:r>
                        <a:rPr lang="en-US" sz="1000">
                          <a:effectLst/>
                        </a:rPr>
                        <a:t>28</a:t>
                      </a:r>
                      <a:endParaRPr lang="en-US" sz="1000">
                        <a:effectLst/>
                        <a:latin typeface="Times New Roman" panose="02020603050405020304" pitchFamily="18" charset="0"/>
                        <a:ea typeface="Calibri" panose="020F0502020204030204" pitchFamily="34" charset="0"/>
                      </a:endParaRPr>
                    </a:p>
                  </a:txBody>
                  <a:tcPr marL="68548" marR="68548" marT="0" marB="0" anchor="ctr"/>
                </a:tc>
                <a:tc>
                  <a:txBody>
                    <a:bodyPr/>
                    <a:lstStyle/>
                    <a:p>
                      <a:pPr marL="0" marR="0" algn="ctr">
                        <a:lnSpc>
                          <a:spcPct val="107000"/>
                        </a:lnSpc>
                        <a:spcBef>
                          <a:spcPts val="0"/>
                        </a:spcBef>
                        <a:spcAft>
                          <a:spcPts val="0"/>
                        </a:spcAft>
                      </a:pPr>
                      <a:r>
                        <a:rPr lang="en-US" sz="1000">
                          <a:effectLst/>
                        </a:rPr>
                        <a:t>8</a:t>
                      </a:r>
                      <a:endParaRPr lang="en-US" sz="1000">
                        <a:effectLst/>
                        <a:latin typeface="Times New Roman" panose="02020603050405020304" pitchFamily="18" charset="0"/>
                        <a:ea typeface="Calibri" panose="020F0502020204030204" pitchFamily="34" charset="0"/>
                      </a:endParaRPr>
                    </a:p>
                  </a:txBody>
                  <a:tcPr marL="68548" marR="68548" marT="0" marB="0" anchor="ctr"/>
                </a:tc>
                <a:extLst>
                  <a:ext uri="{0D108BD9-81ED-4DB2-BD59-A6C34878D82A}">
                    <a16:rowId xmlns:a16="http://schemas.microsoft.com/office/drawing/2014/main" val="1586811128"/>
                  </a:ext>
                </a:extLst>
              </a:tr>
              <a:tr h="214587">
                <a:tc>
                  <a:txBody>
                    <a:bodyPr/>
                    <a:lstStyle/>
                    <a:p>
                      <a:pPr marL="0" marR="0" algn="l">
                        <a:lnSpc>
                          <a:spcPct val="107000"/>
                        </a:lnSpc>
                        <a:spcBef>
                          <a:spcPts val="0"/>
                        </a:spcBef>
                        <a:spcAft>
                          <a:spcPts val="0"/>
                        </a:spcAft>
                      </a:pPr>
                      <a:r>
                        <a:rPr lang="en-US" sz="1000">
                          <a:effectLst/>
                        </a:rPr>
                        <a:t>Middle Georgia</a:t>
                      </a:r>
                      <a:endParaRPr lang="en-US" sz="1000">
                        <a:effectLst/>
                        <a:latin typeface="Times New Roman" panose="02020603050405020304" pitchFamily="18" charset="0"/>
                        <a:ea typeface="Calibri" panose="020F0502020204030204" pitchFamily="34" charset="0"/>
                      </a:endParaRPr>
                    </a:p>
                  </a:txBody>
                  <a:tcPr marL="68548" marR="68548" marT="0" marB="0" anchor="ctr"/>
                </a:tc>
                <a:tc>
                  <a:txBody>
                    <a:bodyPr/>
                    <a:lstStyle/>
                    <a:p>
                      <a:pPr marL="0" marR="0" algn="ctr">
                        <a:lnSpc>
                          <a:spcPct val="107000"/>
                        </a:lnSpc>
                        <a:spcBef>
                          <a:spcPts val="0"/>
                        </a:spcBef>
                        <a:spcAft>
                          <a:spcPts val="0"/>
                        </a:spcAft>
                      </a:pPr>
                      <a:r>
                        <a:rPr lang="en-US" sz="1000">
                          <a:effectLst/>
                        </a:rPr>
                        <a:t>22</a:t>
                      </a:r>
                      <a:endParaRPr lang="en-US" sz="1000">
                        <a:effectLst/>
                        <a:latin typeface="Times New Roman" panose="02020603050405020304" pitchFamily="18" charset="0"/>
                        <a:ea typeface="Calibri" panose="020F0502020204030204" pitchFamily="34" charset="0"/>
                      </a:endParaRPr>
                    </a:p>
                  </a:txBody>
                  <a:tcPr marL="68548" marR="68548" marT="0" marB="0" anchor="ctr"/>
                </a:tc>
                <a:tc>
                  <a:txBody>
                    <a:bodyPr/>
                    <a:lstStyle/>
                    <a:p>
                      <a:pPr marL="0" marR="0" algn="ctr">
                        <a:lnSpc>
                          <a:spcPct val="107000"/>
                        </a:lnSpc>
                        <a:spcBef>
                          <a:spcPts val="0"/>
                        </a:spcBef>
                        <a:spcAft>
                          <a:spcPts val="0"/>
                        </a:spcAft>
                      </a:pPr>
                      <a:r>
                        <a:rPr lang="en-US" sz="1000">
                          <a:effectLst/>
                        </a:rPr>
                        <a:t>8</a:t>
                      </a:r>
                      <a:endParaRPr lang="en-US" sz="1000">
                        <a:effectLst/>
                        <a:latin typeface="Times New Roman" panose="02020603050405020304" pitchFamily="18" charset="0"/>
                        <a:ea typeface="Calibri" panose="020F0502020204030204" pitchFamily="34" charset="0"/>
                      </a:endParaRPr>
                    </a:p>
                  </a:txBody>
                  <a:tcPr marL="68548" marR="68548" marT="0" marB="0" anchor="ctr"/>
                </a:tc>
                <a:extLst>
                  <a:ext uri="{0D108BD9-81ED-4DB2-BD59-A6C34878D82A}">
                    <a16:rowId xmlns:a16="http://schemas.microsoft.com/office/drawing/2014/main" val="2597935146"/>
                  </a:ext>
                </a:extLst>
              </a:tr>
              <a:tr h="214587">
                <a:tc>
                  <a:txBody>
                    <a:bodyPr/>
                    <a:lstStyle/>
                    <a:p>
                      <a:pPr marL="0" marR="0" algn="l">
                        <a:lnSpc>
                          <a:spcPct val="107000"/>
                        </a:lnSpc>
                        <a:spcBef>
                          <a:spcPts val="0"/>
                        </a:spcBef>
                        <a:spcAft>
                          <a:spcPts val="0"/>
                        </a:spcAft>
                      </a:pPr>
                      <a:r>
                        <a:rPr lang="en-US" sz="1000">
                          <a:effectLst/>
                        </a:rPr>
                        <a:t>Oconee</a:t>
                      </a:r>
                      <a:endParaRPr lang="en-US" sz="1000">
                        <a:effectLst/>
                        <a:latin typeface="Times New Roman" panose="02020603050405020304" pitchFamily="18" charset="0"/>
                        <a:ea typeface="Calibri" panose="020F0502020204030204" pitchFamily="34" charset="0"/>
                      </a:endParaRPr>
                    </a:p>
                  </a:txBody>
                  <a:tcPr marL="68548" marR="68548" marT="0" marB="0" anchor="ctr"/>
                </a:tc>
                <a:tc>
                  <a:txBody>
                    <a:bodyPr/>
                    <a:lstStyle/>
                    <a:p>
                      <a:pPr marL="0" marR="0" algn="ctr">
                        <a:lnSpc>
                          <a:spcPct val="107000"/>
                        </a:lnSpc>
                        <a:spcBef>
                          <a:spcPts val="0"/>
                        </a:spcBef>
                        <a:spcAft>
                          <a:spcPts val="0"/>
                        </a:spcAft>
                      </a:pPr>
                      <a:r>
                        <a:rPr lang="en-US" sz="1000">
                          <a:effectLst/>
                        </a:rPr>
                        <a:t>5</a:t>
                      </a:r>
                      <a:endParaRPr lang="en-US" sz="1000">
                        <a:effectLst/>
                        <a:latin typeface="Times New Roman" panose="02020603050405020304" pitchFamily="18" charset="0"/>
                        <a:ea typeface="Calibri" panose="020F0502020204030204" pitchFamily="34" charset="0"/>
                      </a:endParaRPr>
                    </a:p>
                  </a:txBody>
                  <a:tcPr marL="68548" marR="68548" marT="0" marB="0" anchor="ctr"/>
                </a:tc>
                <a:tc>
                  <a:txBody>
                    <a:bodyPr/>
                    <a:lstStyle/>
                    <a:p>
                      <a:pPr marL="0" marR="0" algn="ctr">
                        <a:lnSpc>
                          <a:spcPct val="107000"/>
                        </a:lnSpc>
                        <a:spcBef>
                          <a:spcPts val="0"/>
                        </a:spcBef>
                        <a:spcAft>
                          <a:spcPts val="0"/>
                        </a:spcAft>
                      </a:pPr>
                      <a:r>
                        <a:rPr lang="en-US" sz="1000">
                          <a:effectLst/>
                        </a:rPr>
                        <a:t>6</a:t>
                      </a:r>
                      <a:endParaRPr lang="en-US" sz="1000">
                        <a:effectLst/>
                        <a:latin typeface="Times New Roman" panose="02020603050405020304" pitchFamily="18" charset="0"/>
                        <a:ea typeface="Calibri" panose="020F0502020204030204" pitchFamily="34" charset="0"/>
                      </a:endParaRPr>
                    </a:p>
                  </a:txBody>
                  <a:tcPr marL="68548" marR="68548" marT="0" marB="0" anchor="ctr"/>
                </a:tc>
                <a:extLst>
                  <a:ext uri="{0D108BD9-81ED-4DB2-BD59-A6C34878D82A}">
                    <a16:rowId xmlns:a16="http://schemas.microsoft.com/office/drawing/2014/main" val="1201297973"/>
                  </a:ext>
                </a:extLst>
              </a:tr>
              <a:tr h="336782">
                <a:tc>
                  <a:txBody>
                    <a:bodyPr/>
                    <a:lstStyle/>
                    <a:p>
                      <a:pPr marL="0" marR="0" algn="l">
                        <a:lnSpc>
                          <a:spcPct val="107000"/>
                        </a:lnSpc>
                        <a:spcBef>
                          <a:spcPts val="0"/>
                        </a:spcBef>
                        <a:spcAft>
                          <a:spcPts val="0"/>
                        </a:spcAft>
                      </a:pPr>
                      <a:r>
                        <a:rPr lang="en-US" sz="1000">
                          <a:effectLst/>
                        </a:rPr>
                        <a:t>Chattahoochee-Flint</a:t>
                      </a:r>
                      <a:endParaRPr lang="en-US" sz="1000">
                        <a:effectLst/>
                        <a:latin typeface="Times New Roman" panose="02020603050405020304" pitchFamily="18" charset="0"/>
                        <a:ea typeface="Calibri" panose="020F0502020204030204" pitchFamily="34" charset="0"/>
                      </a:endParaRPr>
                    </a:p>
                  </a:txBody>
                  <a:tcPr marL="68548" marR="68548" marT="0" marB="0" anchor="ctr"/>
                </a:tc>
                <a:tc>
                  <a:txBody>
                    <a:bodyPr/>
                    <a:lstStyle/>
                    <a:p>
                      <a:pPr marL="0" marR="0" algn="ctr">
                        <a:lnSpc>
                          <a:spcPct val="107000"/>
                        </a:lnSpc>
                        <a:spcBef>
                          <a:spcPts val="0"/>
                        </a:spcBef>
                        <a:spcAft>
                          <a:spcPts val="0"/>
                        </a:spcAft>
                      </a:pPr>
                      <a:r>
                        <a:rPr lang="en-US" sz="1000">
                          <a:effectLst/>
                        </a:rPr>
                        <a:t>13</a:t>
                      </a:r>
                      <a:endParaRPr lang="en-US" sz="1000">
                        <a:effectLst/>
                        <a:latin typeface="Times New Roman" panose="02020603050405020304" pitchFamily="18" charset="0"/>
                        <a:ea typeface="Calibri" panose="020F0502020204030204" pitchFamily="34" charset="0"/>
                      </a:endParaRPr>
                    </a:p>
                  </a:txBody>
                  <a:tcPr marL="68548" marR="68548" marT="0" marB="0" anchor="ctr"/>
                </a:tc>
                <a:tc>
                  <a:txBody>
                    <a:bodyPr/>
                    <a:lstStyle/>
                    <a:p>
                      <a:pPr marL="0" marR="0" algn="ctr">
                        <a:lnSpc>
                          <a:spcPct val="107000"/>
                        </a:lnSpc>
                        <a:spcBef>
                          <a:spcPts val="0"/>
                        </a:spcBef>
                        <a:spcAft>
                          <a:spcPts val="0"/>
                        </a:spcAft>
                      </a:pPr>
                      <a:r>
                        <a:rPr lang="en-US" sz="1000">
                          <a:effectLst/>
                        </a:rPr>
                        <a:t>15</a:t>
                      </a:r>
                      <a:endParaRPr lang="en-US" sz="1000">
                        <a:effectLst/>
                        <a:latin typeface="Times New Roman" panose="02020603050405020304" pitchFamily="18" charset="0"/>
                        <a:ea typeface="Calibri" panose="020F0502020204030204" pitchFamily="34" charset="0"/>
                      </a:endParaRPr>
                    </a:p>
                  </a:txBody>
                  <a:tcPr marL="68548" marR="68548" marT="0" marB="0" anchor="ctr"/>
                </a:tc>
                <a:extLst>
                  <a:ext uri="{0D108BD9-81ED-4DB2-BD59-A6C34878D82A}">
                    <a16:rowId xmlns:a16="http://schemas.microsoft.com/office/drawing/2014/main" val="3736644410"/>
                  </a:ext>
                </a:extLst>
              </a:tr>
              <a:tr h="214587">
                <a:tc>
                  <a:txBody>
                    <a:bodyPr/>
                    <a:lstStyle/>
                    <a:p>
                      <a:pPr marL="0" marR="0" algn="l">
                        <a:lnSpc>
                          <a:spcPct val="107000"/>
                        </a:lnSpc>
                        <a:spcBef>
                          <a:spcPts val="0"/>
                        </a:spcBef>
                        <a:spcAft>
                          <a:spcPts val="0"/>
                        </a:spcAft>
                      </a:pPr>
                      <a:r>
                        <a:rPr lang="en-US" sz="1000">
                          <a:effectLst/>
                        </a:rPr>
                        <a:t>Heart of Georgia</a:t>
                      </a:r>
                      <a:endParaRPr lang="en-US" sz="1000">
                        <a:effectLst/>
                        <a:latin typeface="Times New Roman" panose="02020603050405020304" pitchFamily="18" charset="0"/>
                        <a:ea typeface="Calibri" panose="020F0502020204030204" pitchFamily="34" charset="0"/>
                      </a:endParaRPr>
                    </a:p>
                  </a:txBody>
                  <a:tcPr marL="68548" marR="68548" marT="0" marB="0" anchor="ctr"/>
                </a:tc>
                <a:tc>
                  <a:txBody>
                    <a:bodyPr/>
                    <a:lstStyle/>
                    <a:p>
                      <a:pPr marL="0" marR="0" algn="ctr">
                        <a:lnSpc>
                          <a:spcPct val="107000"/>
                        </a:lnSpc>
                        <a:spcBef>
                          <a:spcPts val="0"/>
                        </a:spcBef>
                        <a:spcAft>
                          <a:spcPts val="0"/>
                        </a:spcAft>
                      </a:pPr>
                      <a:r>
                        <a:rPr lang="en-US" sz="1000">
                          <a:effectLst/>
                        </a:rPr>
                        <a:t>5</a:t>
                      </a:r>
                      <a:endParaRPr lang="en-US" sz="1000">
                        <a:effectLst/>
                        <a:latin typeface="Times New Roman" panose="02020603050405020304" pitchFamily="18" charset="0"/>
                        <a:ea typeface="Calibri" panose="020F0502020204030204" pitchFamily="34" charset="0"/>
                      </a:endParaRPr>
                    </a:p>
                  </a:txBody>
                  <a:tcPr marL="68548" marR="68548" marT="0" marB="0" anchor="ctr"/>
                </a:tc>
                <a:tc>
                  <a:txBody>
                    <a:bodyPr/>
                    <a:lstStyle/>
                    <a:p>
                      <a:pPr marL="0" marR="0" algn="ctr">
                        <a:lnSpc>
                          <a:spcPct val="107000"/>
                        </a:lnSpc>
                        <a:spcBef>
                          <a:spcPts val="0"/>
                        </a:spcBef>
                        <a:spcAft>
                          <a:spcPts val="0"/>
                        </a:spcAft>
                      </a:pPr>
                      <a:r>
                        <a:rPr lang="en-US" sz="1000">
                          <a:effectLst/>
                        </a:rPr>
                        <a:t>10</a:t>
                      </a:r>
                      <a:endParaRPr lang="en-US" sz="1000">
                        <a:effectLst/>
                        <a:latin typeface="Times New Roman" panose="02020603050405020304" pitchFamily="18" charset="0"/>
                        <a:ea typeface="Calibri" panose="020F0502020204030204" pitchFamily="34" charset="0"/>
                      </a:endParaRPr>
                    </a:p>
                  </a:txBody>
                  <a:tcPr marL="68548" marR="68548" marT="0" marB="0" anchor="ctr"/>
                </a:tc>
                <a:extLst>
                  <a:ext uri="{0D108BD9-81ED-4DB2-BD59-A6C34878D82A}">
                    <a16:rowId xmlns:a16="http://schemas.microsoft.com/office/drawing/2014/main" val="4202110968"/>
                  </a:ext>
                </a:extLst>
              </a:tr>
              <a:tr h="214587">
                <a:tc>
                  <a:txBody>
                    <a:bodyPr/>
                    <a:lstStyle/>
                    <a:p>
                      <a:pPr marL="0" marR="0" algn="l">
                        <a:lnSpc>
                          <a:spcPct val="107000"/>
                        </a:lnSpc>
                        <a:spcBef>
                          <a:spcPts val="0"/>
                        </a:spcBef>
                        <a:spcAft>
                          <a:spcPts val="0"/>
                        </a:spcAft>
                      </a:pPr>
                      <a:r>
                        <a:rPr lang="en-US" sz="1000">
                          <a:effectLst/>
                        </a:rPr>
                        <a:t>First District</a:t>
                      </a:r>
                      <a:endParaRPr lang="en-US" sz="1000">
                        <a:effectLst/>
                        <a:latin typeface="Times New Roman" panose="02020603050405020304" pitchFamily="18" charset="0"/>
                        <a:ea typeface="Calibri" panose="020F0502020204030204" pitchFamily="34" charset="0"/>
                      </a:endParaRPr>
                    </a:p>
                  </a:txBody>
                  <a:tcPr marL="68548" marR="68548" marT="0" marB="0" anchor="ctr"/>
                </a:tc>
                <a:tc>
                  <a:txBody>
                    <a:bodyPr/>
                    <a:lstStyle/>
                    <a:p>
                      <a:pPr marL="0" marR="0" algn="ctr">
                        <a:lnSpc>
                          <a:spcPct val="107000"/>
                        </a:lnSpc>
                        <a:spcBef>
                          <a:spcPts val="0"/>
                        </a:spcBef>
                        <a:spcAft>
                          <a:spcPts val="0"/>
                        </a:spcAft>
                      </a:pPr>
                      <a:r>
                        <a:rPr lang="en-US" sz="1000">
                          <a:effectLst/>
                        </a:rPr>
                        <a:t>16</a:t>
                      </a:r>
                      <a:endParaRPr lang="en-US" sz="1000">
                        <a:effectLst/>
                        <a:latin typeface="Times New Roman" panose="02020603050405020304" pitchFamily="18" charset="0"/>
                        <a:ea typeface="Calibri" panose="020F0502020204030204" pitchFamily="34" charset="0"/>
                      </a:endParaRPr>
                    </a:p>
                  </a:txBody>
                  <a:tcPr marL="68548" marR="68548" marT="0" marB="0" anchor="ctr"/>
                </a:tc>
                <a:tc>
                  <a:txBody>
                    <a:bodyPr/>
                    <a:lstStyle/>
                    <a:p>
                      <a:pPr marL="0" marR="0" algn="ctr">
                        <a:lnSpc>
                          <a:spcPct val="107000"/>
                        </a:lnSpc>
                        <a:spcBef>
                          <a:spcPts val="0"/>
                        </a:spcBef>
                        <a:spcAft>
                          <a:spcPts val="0"/>
                        </a:spcAft>
                      </a:pPr>
                      <a:r>
                        <a:rPr lang="en-US" sz="1000">
                          <a:effectLst/>
                        </a:rPr>
                        <a:t>18</a:t>
                      </a:r>
                      <a:endParaRPr lang="en-US" sz="1000">
                        <a:effectLst/>
                        <a:latin typeface="Times New Roman" panose="02020603050405020304" pitchFamily="18" charset="0"/>
                        <a:ea typeface="Calibri" panose="020F0502020204030204" pitchFamily="34" charset="0"/>
                      </a:endParaRPr>
                    </a:p>
                  </a:txBody>
                  <a:tcPr marL="68548" marR="68548" marT="0" marB="0" anchor="ctr"/>
                </a:tc>
                <a:extLst>
                  <a:ext uri="{0D108BD9-81ED-4DB2-BD59-A6C34878D82A}">
                    <a16:rowId xmlns:a16="http://schemas.microsoft.com/office/drawing/2014/main" val="410404604"/>
                  </a:ext>
                </a:extLst>
              </a:tr>
              <a:tr h="214587">
                <a:tc>
                  <a:txBody>
                    <a:bodyPr/>
                    <a:lstStyle/>
                    <a:p>
                      <a:pPr marL="0" marR="0" algn="l">
                        <a:lnSpc>
                          <a:spcPct val="107000"/>
                        </a:lnSpc>
                        <a:spcBef>
                          <a:spcPts val="0"/>
                        </a:spcBef>
                        <a:spcAft>
                          <a:spcPts val="0"/>
                        </a:spcAft>
                      </a:pPr>
                      <a:r>
                        <a:rPr lang="en-US" sz="1000">
                          <a:effectLst/>
                        </a:rPr>
                        <a:t>Southwest Georgia</a:t>
                      </a:r>
                      <a:endParaRPr lang="en-US" sz="1000">
                        <a:effectLst/>
                        <a:latin typeface="Times New Roman" panose="02020603050405020304" pitchFamily="18" charset="0"/>
                        <a:ea typeface="Calibri" panose="020F0502020204030204" pitchFamily="34" charset="0"/>
                      </a:endParaRPr>
                    </a:p>
                  </a:txBody>
                  <a:tcPr marL="68548" marR="68548" marT="0" marB="0" anchor="ctr"/>
                </a:tc>
                <a:tc>
                  <a:txBody>
                    <a:bodyPr/>
                    <a:lstStyle/>
                    <a:p>
                      <a:pPr marL="0" marR="0" algn="ctr">
                        <a:lnSpc>
                          <a:spcPct val="107000"/>
                        </a:lnSpc>
                        <a:spcBef>
                          <a:spcPts val="0"/>
                        </a:spcBef>
                        <a:spcAft>
                          <a:spcPts val="0"/>
                        </a:spcAft>
                      </a:pPr>
                      <a:r>
                        <a:rPr lang="en-US" sz="1000">
                          <a:effectLst/>
                        </a:rPr>
                        <a:t>21</a:t>
                      </a:r>
                      <a:endParaRPr lang="en-US" sz="1000">
                        <a:effectLst/>
                        <a:latin typeface="Times New Roman" panose="02020603050405020304" pitchFamily="18" charset="0"/>
                        <a:ea typeface="Calibri" panose="020F0502020204030204" pitchFamily="34" charset="0"/>
                      </a:endParaRPr>
                    </a:p>
                  </a:txBody>
                  <a:tcPr marL="68548" marR="68548" marT="0" marB="0" anchor="ctr"/>
                </a:tc>
                <a:tc>
                  <a:txBody>
                    <a:bodyPr/>
                    <a:lstStyle/>
                    <a:p>
                      <a:pPr marL="0" marR="0" algn="ctr">
                        <a:lnSpc>
                          <a:spcPct val="107000"/>
                        </a:lnSpc>
                        <a:spcBef>
                          <a:spcPts val="0"/>
                        </a:spcBef>
                        <a:spcAft>
                          <a:spcPts val="0"/>
                        </a:spcAft>
                      </a:pPr>
                      <a:r>
                        <a:rPr lang="en-US" sz="1000">
                          <a:effectLst/>
                        </a:rPr>
                        <a:t>15</a:t>
                      </a:r>
                      <a:endParaRPr lang="en-US" sz="1000">
                        <a:effectLst/>
                        <a:latin typeface="Times New Roman" panose="02020603050405020304" pitchFamily="18" charset="0"/>
                        <a:ea typeface="Calibri" panose="020F0502020204030204" pitchFamily="34" charset="0"/>
                      </a:endParaRPr>
                    </a:p>
                  </a:txBody>
                  <a:tcPr marL="68548" marR="68548" marT="0" marB="0" anchor="ctr"/>
                </a:tc>
                <a:extLst>
                  <a:ext uri="{0D108BD9-81ED-4DB2-BD59-A6C34878D82A}">
                    <a16:rowId xmlns:a16="http://schemas.microsoft.com/office/drawing/2014/main" val="2955502436"/>
                  </a:ext>
                </a:extLst>
              </a:tr>
              <a:tr h="214587">
                <a:tc>
                  <a:txBody>
                    <a:bodyPr/>
                    <a:lstStyle/>
                    <a:p>
                      <a:pPr marL="0" marR="0" algn="l">
                        <a:lnSpc>
                          <a:spcPct val="107000"/>
                        </a:lnSpc>
                        <a:spcBef>
                          <a:spcPts val="0"/>
                        </a:spcBef>
                        <a:spcAft>
                          <a:spcPts val="0"/>
                        </a:spcAft>
                      </a:pPr>
                      <a:r>
                        <a:rPr lang="en-US" sz="1000">
                          <a:effectLst/>
                        </a:rPr>
                        <a:t>Coastal Plains</a:t>
                      </a:r>
                      <a:endParaRPr lang="en-US" sz="1000">
                        <a:effectLst/>
                        <a:latin typeface="Times New Roman" panose="02020603050405020304" pitchFamily="18" charset="0"/>
                        <a:ea typeface="Calibri" panose="020F0502020204030204" pitchFamily="34" charset="0"/>
                      </a:endParaRPr>
                    </a:p>
                  </a:txBody>
                  <a:tcPr marL="68548" marR="68548" marT="0" marB="0" anchor="ctr"/>
                </a:tc>
                <a:tc>
                  <a:txBody>
                    <a:bodyPr/>
                    <a:lstStyle/>
                    <a:p>
                      <a:pPr marL="0" marR="0" algn="ctr">
                        <a:lnSpc>
                          <a:spcPct val="107000"/>
                        </a:lnSpc>
                        <a:spcBef>
                          <a:spcPts val="0"/>
                        </a:spcBef>
                        <a:spcAft>
                          <a:spcPts val="0"/>
                        </a:spcAft>
                      </a:pPr>
                      <a:r>
                        <a:rPr lang="en-US" sz="1000">
                          <a:effectLst/>
                        </a:rPr>
                        <a:t>16</a:t>
                      </a:r>
                      <a:endParaRPr lang="en-US" sz="1000">
                        <a:effectLst/>
                        <a:latin typeface="Times New Roman" panose="02020603050405020304" pitchFamily="18" charset="0"/>
                        <a:ea typeface="Calibri" panose="020F0502020204030204" pitchFamily="34" charset="0"/>
                      </a:endParaRPr>
                    </a:p>
                  </a:txBody>
                  <a:tcPr marL="68548" marR="68548" marT="0" marB="0" anchor="ctr"/>
                </a:tc>
                <a:tc>
                  <a:txBody>
                    <a:bodyPr/>
                    <a:lstStyle/>
                    <a:p>
                      <a:pPr marL="0" marR="0" algn="ctr">
                        <a:lnSpc>
                          <a:spcPct val="107000"/>
                        </a:lnSpc>
                        <a:spcBef>
                          <a:spcPts val="0"/>
                        </a:spcBef>
                        <a:spcAft>
                          <a:spcPts val="0"/>
                        </a:spcAft>
                      </a:pPr>
                      <a:r>
                        <a:rPr lang="en-US" sz="1000">
                          <a:effectLst/>
                        </a:rPr>
                        <a:t>12</a:t>
                      </a:r>
                      <a:endParaRPr lang="en-US" sz="1000">
                        <a:effectLst/>
                        <a:latin typeface="Times New Roman" panose="02020603050405020304" pitchFamily="18" charset="0"/>
                        <a:ea typeface="Calibri" panose="020F0502020204030204" pitchFamily="34" charset="0"/>
                      </a:endParaRPr>
                    </a:p>
                  </a:txBody>
                  <a:tcPr marL="68548" marR="68548" marT="0" marB="0" anchor="ctr"/>
                </a:tc>
                <a:extLst>
                  <a:ext uri="{0D108BD9-81ED-4DB2-BD59-A6C34878D82A}">
                    <a16:rowId xmlns:a16="http://schemas.microsoft.com/office/drawing/2014/main" val="2002938506"/>
                  </a:ext>
                </a:extLst>
              </a:tr>
              <a:tr h="214587">
                <a:tc>
                  <a:txBody>
                    <a:bodyPr/>
                    <a:lstStyle/>
                    <a:p>
                      <a:pPr marL="0" marR="0" algn="l">
                        <a:lnSpc>
                          <a:spcPct val="107000"/>
                        </a:lnSpc>
                        <a:spcBef>
                          <a:spcPts val="0"/>
                        </a:spcBef>
                        <a:spcAft>
                          <a:spcPts val="0"/>
                        </a:spcAft>
                      </a:pPr>
                      <a:r>
                        <a:rPr lang="en-US" sz="1000">
                          <a:effectLst/>
                        </a:rPr>
                        <a:t>Okefenokee</a:t>
                      </a:r>
                      <a:endParaRPr lang="en-US" sz="1000">
                        <a:effectLst/>
                        <a:latin typeface="Times New Roman" panose="02020603050405020304" pitchFamily="18" charset="0"/>
                        <a:ea typeface="Calibri" panose="020F0502020204030204" pitchFamily="34" charset="0"/>
                      </a:endParaRPr>
                    </a:p>
                  </a:txBody>
                  <a:tcPr marL="68548" marR="68548" marT="0" marB="0" anchor="ctr"/>
                </a:tc>
                <a:tc>
                  <a:txBody>
                    <a:bodyPr/>
                    <a:lstStyle/>
                    <a:p>
                      <a:pPr marL="0" marR="0" algn="ctr">
                        <a:lnSpc>
                          <a:spcPct val="107000"/>
                        </a:lnSpc>
                        <a:spcBef>
                          <a:spcPts val="0"/>
                        </a:spcBef>
                        <a:spcAft>
                          <a:spcPts val="0"/>
                        </a:spcAft>
                      </a:pPr>
                      <a:r>
                        <a:rPr lang="en-US" sz="1000">
                          <a:effectLst/>
                        </a:rPr>
                        <a:t>6</a:t>
                      </a:r>
                      <a:endParaRPr lang="en-US" sz="1000">
                        <a:effectLst/>
                        <a:latin typeface="Times New Roman" panose="02020603050405020304" pitchFamily="18" charset="0"/>
                        <a:ea typeface="Calibri" panose="020F0502020204030204" pitchFamily="34" charset="0"/>
                      </a:endParaRPr>
                    </a:p>
                  </a:txBody>
                  <a:tcPr marL="68548" marR="68548" marT="0" marB="0" anchor="ctr"/>
                </a:tc>
                <a:tc>
                  <a:txBody>
                    <a:bodyPr/>
                    <a:lstStyle/>
                    <a:p>
                      <a:pPr marL="0" marR="0" algn="ctr">
                        <a:lnSpc>
                          <a:spcPct val="107000"/>
                        </a:lnSpc>
                        <a:spcBef>
                          <a:spcPts val="0"/>
                        </a:spcBef>
                        <a:spcAft>
                          <a:spcPts val="0"/>
                        </a:spcAft>
                      </a:pPr>
                      <a:r>
                        <a:rPr lang="en-US" sz="1000" dirty="0">
                          <a:effectLst/>
                        </a:rPr>
                        <a:t>8</a:t>
                      </a:r>
                      <a:endParaRPr lang="en-US" sz="1000" dirty="0">
                        <a:effectLst/>
                        <a:latin typeface="Times New Roman" panose="02020603050405020304" pitchFamily="18" charset="0"/>
                        <a:ea typeface="Calibri" panose="020F0502020204030204" pitchFamily="34" charset="0"/>
                      </a:endParaRPr>
                    </a:p>
                  </a:txBody>
                  <a:tcPr marL="68548" marR="68548" marT="0" marB="0" anchor="ctr"/>
                </a:tc>
                <a:extLst>
                  <a:ext uri="{0D108BD9-81ED-4DB2-BD59-A6C34878D82A}">
                    <a16:rowId xmlns:a16="http://schemas.microsoft.com/office/drawing/2014/main" val="3358428627"/>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3881028014"/>
              </p:ext>
            </p:extLst>
          </p:nvPr>
        </p:nvGraphicFramePr>
        <p:xfrm>
          <a:off x="5129175" y="2869137"/>
          <a:ext cx="2473325" cy="2484757"/>
        </p:xfrm>
        <a:graphic>
          <a:graphicData uri="http://schemas.openxmlformats.org/drawingml/2006/table">
            <a:tbl>
              <a:tblPr firstRow="1" firstCol="1" bandRow="1">
                <a:tableStyleId>{5C22544A-7EE6-4342-B048-85BDC9FD1C3A}</a:tableStyleId>
              </a:tblPr>
              <a:tblGrid>
                <a:gridCol w="1553210">
                  <a:extLst>
                    <a:ext uri="{9D8B030D-6E8A-4147-A177-3AD203B41FA5}">
                      <a16:colId xmlns:a16="http://schemas.microsoft.com/office/drawing/2014/main" val="1014963273"/>
                    </a:ext>
                  </a:extLst>
                </a:gridCol>
                <a:gridCol w="920115">
                  <a:extLst>
                    <a:ext uri="{9D8B030D-6E8A-4147-A177-3AD203B41FA5}">
                      <a16:colId xmlns:a16="http://schemas.microsoft.com/office/drawing/2014/main" val="3113088755"/>
                    </a:ext>
                  </a:extLst>
                </a:gridCol>
              </a:tblGrid>
              <a:tr h="0">
                <a:tc>
                  <a:txBody>
                    <a:bodyPr/>
                    <a:lstStyle/>
                    <a:p>
                      <a:pPr marL="0" marR="0" algn="ctr">
                        <a:lnSpc>
                          <a:spcPct val="107000"/>
                        </a:lnSpc>
                        <a:spcBef>
                          <a:spcPts val="0"/>
                        </a:spcBef>
                        <a:spcAft>
                          <a:spcPts val="0"/>
                        </a:spcAft>
                      </a:pPr>
                      <a:r>
                        <a:rPr lang="en-US" sz="1100">
                          <a:effectLst/>
                        </a:rPr>
                        <a:t>Organizations</a:t>
                      </a:r>
                      <a:endParaRPr lang="en-US" sz="110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 of Science Ambassadors</a:t>
                      </a:r>
                      <a:endParaRPr lang="en-US" sz="1100">
                        <a:effectLst/>
                        <a:latin typeface="Times New Roman" panose="02020603050405020304" pitchFamily="18" charset="0"/>
                        <a:ea typeface="Calibri" panose="020F0502020204030204" pitchFamily="34" charset="0"/>
                      </a:endParaRPr>
                    </a:p>
                  </a:txBody>
                  <a:tcPr marL="68580" marR="68580" marT="0" marB="0" anchor="ctr"/>
                </a:tc>
                <a:extLst>
                  <a:ext uri="{0D108BD9-81ED-4DB2-BD59-A6C34878D82A}">
                    <a16:rowId xmlns:a16="http://schemas.microsoft.com/office/drawing/2014/main" val="2859172252"/>
                  </a:ext>
                </a:extLst>
              </a:tr>
              <a:tr h="228600">
                <a:tc>
                  <a:txBody>
                    <a:bodyPr/>
                    <a:lstStyle/>
                    <a:p>
                      <a:pPr marL="0" marR="0" algn="l">
                        <a:lnSpc>
                          <a:spcPct val="107000"/>
                        </a:lnSpc>
                        <a:spcBef>
                          <a:spcPts val="0"/>
                        </a:spcBef>
                        <a:spcAft>
                          <a:spcPts val="0"/>
                        </a:spcAft>
                      </a:pPr>
                      <a:r>
                        <a:rPr lang="en-US" sz="1100">
                          <a:effectLst/>
                        </a:rPr>
                        <a:t>Non-Formal</a:t>
                      </a:r>
                      <a:endParaRPr lang="en-US" sz="110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1</a:t>
                      </a:r>
                      <a:endParaRPr lang="en-US" sz="1100">
                        <a:effectLst/>
                        <a:latin typeface="Times New Roman" panose="02020603050405020304" pitchFamily="18" charset="0"/>
                        <a:ea typeface="Calibri" panose="020F0502020204030204" pitchFamily="34" charset="0"/>
                      </a:endParaRPr>
                    </a:p>
                  </a:txBody>
                  <a:tcPr marL="68580" marR="68580" marT="0" marB="0" anchor="ctr"/>
                </a:tc>
                <a:extLst>
                  <a:ext uri="{0D108BD9-81ED-4DB2-BD59-A6C34878D82A}">
                    <a16:rowId xmlns:a16="http://schemas.microsoft.com/office/drawing/2014/main" val="149174256"/>
                  </a:ext>
                </a:extLst>
              </a:tr>
              <a:tr h="228600">
                <a:tc>
                  <a:txBody>
                    <a:bodyPr/>
                    <a:lstStyle/>
                    <a:p>
                      <a:pPr marL="0" marR="0" algn="l">
                        <a:lnSpc>
                          <a:spcPct val="107000"/>
                        </a:lnSpc>
                        <a:spcBef>
                          <a:spcPts val="0"/>
                        </a:spcBef>
                        <a:spcAft>
                          <a:spcPts val="0"/>
                        </a:spcAft>
                      </a:pPr>
                      <a:r>
                        <a:rPr lang="en-US" sz="1100">
                          <a:effectLst/>
                        </a:rPr>
                        <a:t>University</a:t>
                      </a:r>
                      <a:endParaRPr lang="en-US" sz="110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6</a:t>
                      </a:r>
                      <a:endParaRPr lang="en-US" sz="1100">
                        <a:effectLst/>
                        <a:latin typeface="Times New Roman" panose="02020603050405020304" pitchFamily="18" charset="0"/>
                        <a:ea typeface="Calibri" panose="020F0502020204030204" pitchFamily="34" charset="0"/>
                      </a:endParaRPr>
                    </a:p>
                  </a:txBody>
                  <a:tcPr marL="68580" marR="68580" marT="0" marB="0" anchor="ctr"/>
                </a:tc>
                <a:extLst>
                  <a:ext uri="{0D108BD9-81ED-4DB2-BD59-A6C34878D82A}">
                    <a16:rowId xmlns:a16="http://schemas.microsoft.com/office/drawing/2014/main" val="1663951090"/>
                  </a:ext>
                </a:extLst>
              </a:tr>
              <a:tr h="228600">
                <a:tc>
                  <a:txBody>
                    <a:bodyPr/>
                    <a:lstStyle/>
                    <a:p>
                      <a:pPr marL="0" marR="0" algn="l">
                        <a:lnSpc>
                          <a:spcPct val="107000"/>
                        </a:lnSpc>
                        <a:spcBef>
                          <a:spcPts val="0"/>
                        </a:spcBef>
                        <a:spcAft>
                          <a:spcPts val="0"/>
                        </a:spcAft>
                      </a:pPr>
                      <a:r>
                        <a:rPr lang="en-US" sz="1100">
                          <a:effectLst/>
                        </a:rPr>
                        <a:t>GYSTC</a:t>
                      </a:r>
                      <a:endParaRPr lang="en-US" sz="110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8</a:t>
                      </a:r>
                      <a:endParaRPr lang="en-US" sz="1100">
                        <a:effectLst/>
                        <a:latin typeface="Times New Roman" panose="02020603050405020304" pitchFamily="18" charset="0"/>
                        <a:ea typeface="Calibri" panose="020F0502020204030204" pitchFamily="34" charset="0"/>
                      </a:endParaRPr>
                    </a:p>
                  </a:txBody>
                  <a:tcPr marL="68580" marR="68580" marT="0" marB="0" anchor="ctr"/>
                </a:tc>
                <a:extLst>
                  <a:ext uri="{0D108BD9-81ED-4DB2-BD59-A6C34878D82A}">
                    <a16:rowId xmlns:a16="http://schemas.microsoft.com/office/drawing/2014/main" val="1985925182"/>
                  </a:ext>
                </a:extLst>
              </a:tr>
              <a:tr h="228600">
                <a:tc>
                  <a:txBody>
                    <a:bodyPr/>
                    <a:lstStyle/>
                    <a:p>
                      <a:pPr marL="0" marR="0" algn="l">
                        <a:lnSpc>
                          <a:spcPct val="107000"/>
                        </a:lnSpc>
                        <a:spcBef>
                          <a:spcPts val="0"/>
                        </a:spcBef>
                        <a:spcAft>
                          <a:spcPts val="0"/>
                        </a:spcAft>
                      </a:pPr>
                      <a:r>
                        <a:rPr lang="en-US" sz="1100">
                          <a:effectLst/>
                        </a:rPr>
                        <a:t>DJJ</a:t>
                      </a:r>
                      <a:endParaRPr lang="en-US" sz="110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3</a:t>
                      </a:r>
                      <a:endParaRPr lang="en-US" sz="1100">
                        <a:effectLst/>
                        <a:latin typeface="Times New Roman" panose="02020603050405020304" pitchFamily="18" charset="0"/>
                        <a:ea typeface="Calibri" panose="020F0502020204030204" pitchFamily="34" charset="0"/>
                      </a:endParaRPr>
                    </a:p>
                  </a:txBody>
                  <a:tcPr marL="68580" marR="68580" marT="0" marB="0" anchor="ctr"/>
                </a:tc>
                <a:extLst>
                  <a:ext uri="{0D108BD9-81ED-4DB2-BD59-A6C34878D82A}">
                    <a16:rowId xmlns:a16="http://schemas.microsoft.com/office/drawing/2014/main" val="397608376"/>
                  </a:ext>
                </a:extLst>
              </a:tr>
              <a:tr h="0">
                <a:tc>
                  <a:txBody>
                    <a:bodyPr/>
                    <a:lstStyle/>
                    <a:p>
                      <a:pPr marL="0" marR="0" algn="l">
                        <a:lnSpc>
                          <a:spcPct val="107000"/>
                        </a:lnSpc>
                        <a:spcBef>
                          <a:spcPts val="0"/>
                        </a:spcBef>
                        <a:spcAft>
                          <a:spcPts val="0"/>
                        </a:spcAft>
                      </a:pPr>
                      <a:r>
                        <a:rPr lang="en-US" sz="1100">
                          <a:effectLst/>
                        </a:rPr>
                        <a:t>Atlanta International School</a:t>
                      </a:r>
                      <a:endParaRPr lang="en-US" sz="110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1</a:t>
                      </a:r>
                      <a:endParaRPr lang="en-US" sz="1100">
                        <a:effectLst/>
                        <a:latin typeface="Times New Roman" panose="02020603050405020304" pitchFamily="18" charset="0"/>
                        <a:ea typeface="Calibri" panose="020F0502020204030204" pitchFamily="34" charset="0"/>
                      </a:endParaRPr>
                    </a:p>
                  </a:txBody>
                  <a:tcPr marL="68580" marR="68580" marT="0" marB="0" anchor="ctr"/>
                </a:tc>
                <a:extLst>
                  <a:ext uri="{0D108BD9-81ED-4DB2-BD59-A6C34878D82A}">
                    <a16:rowId xmlns:a16="http://schemas.microsoft.com/office/drawing/2014/main" val="1931915785"/>
                  </a:ext>
                </a:extLst>
              </a:tr>
              <a:tr h="0">
                <a:tc>
                  <a:txBody>
                    <a:bodyPr/>
                    <a:lstStyle/>
                    <a:p>
                      <a:pPr marL="0" marR="0" algn="l">
                        <a:lnSpc>
                          <a:spcPct val="107000"/>
                        </a:lnSpc>
                        <a:spcBef>
                          <a:spcPts val="0"/>
                        </a:spcBef>
                        <a:spcAft>
                          <a:spcPts val="0"/>
                        </a:spcAft>
                      </a:pPr>
                      <a:r>
                        <a:rPr lang="en-US" sz="1100">
                          <a:effectLst/>
                        </a:rPr>
                        <a:t>International Charter School of Atlanta</a:t>
                      </a:r>
                      <a:endParaRPr lang="en-US" sz="110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1</a:t>
                      </a:r>
                      <a:endParaRPr lang="en-US" sz="1100">
                        <a:effectLst/>
                        <a:latin typeface="Times New Roman" panose="02020603050405020304" pitchFamily="18" charset="0"/>
                        <a:ea typeface="Calibri" panose="020F0502020204030204" pitchFamily="34" charset="0"/>
                      </a:endParaRPr>
                    </a:p>
                  </a:txBody>
                  <a:tcPr marL="68580" marR="68580" marT="0" marB="0" anchor="ctr"/>
                </a:tc>
                <a:extLst>
                  <a:ext uri="{0D108BD9-81ED-4DB2-BD59-A6C34878D82A}">
                    <a16:rowId xmlns:a16="http://schemas.microsoft.com/office/drawing/2014/main" val="2935473384"/>
                  </a:ext>
                </a:extLst>
              </a:tr>
              <a:tr h="0">
                <a:tc>
                  <a:txBody>
                    <a:bodyPr/>
                    <a:lstStyle/>
                    <a:p>
                      <a:pPr marL="0" marR="0" algn="l">
                        <a:lnSpc>
                          <a:spcPct val="107000"/>
                        </a:lnSpc>
                        <a:spcBef>
                          <a:spcPts val="0"/>
                        </a:spcBef>
                        <a:spcAft>
                          <a:spcPts val="0"/>
                        </a:spcAft>
                      </a:pPr>
                      <a:r>
                        <a:rPr lang="en-US" sz="1100">
                          <a:effectLst/>
                        </a:rPr>
                        <a:t>State Charter School</a:t>
                      </a:r>
                      <a:endParaRPr lang="en-US" sz="110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0"/>
                        </a:spcAft>
                      </a:pPr>
                      <a:r>
                        <a:rPr lang="en-US" sz="1100">
                          <a:effectLst/>
                        </a:rPr>
                        <a:t>1</a:t>
                      </a:r>
                      <a:endParaRPr lang="en-US" sz="1100">
                        <a:effectLst/>
                        <a:latin typeface="Times New Roman" panose="02020603050405020304" pitchFamily="18" charset="0"/>
                        <a:ea typeface="Calibri" panose="020F0502020204030204" pitchFamily="34" charset="0"/>
                      </a:endParaRPr>
                    </a:p>
                  </a:txBody>
                  <a:tcPr marL="68580" marR="68580" marT="0" marB="0" anchor="ctr"/>
                </a:tc>
                <a:extLst>
                  <a:ext uri="{0D108BD9-81ED-4DB2-BD59-A6C34878D82A}">
                    <a16:rowId xmlns:a16="http://schemas.microsoft.com/office/drawing/2014/main" val="2981304919"/>
                  </a:ext>
                </a:extLst>
              </a:tr>
              <a:tr h="0">
                <a:tc>
                  <a:txBody>
                    <a:bodyPr/>
                    <a:lstStyle/>
                    <a:p>
                      <a:pPr marL="0" marR="0" algn="l">
                        <a:lnSpc>
                          <a:spcPct val="107000"/>
                        </a:lnSpc>
                        <a:spcBef>
                          <a:spcPts val="0"/>
                        </a:spcBef>
                        <a:spcAft>
                          <a:spcPts val="0"/>
                        </a:spcAft>
                      </a:pPr>
                      <a:r>
                        <a:rPr lang="en-US" sz="1100">
                          <a:effectLst/>
                        </a:rPr>
                        <a:t>Professional Development Provider</a:t>
                      </a:r>
                      <a:endParaRPr lang="en-US" sz="1100">
                        <a:effectLst/>
                        <a:latin typeface="Times New Roman" panose="02020603050405020304" pitchFamily="18" charset="0"/>
                        <a:ea typeface="Calibri" panose="020F0502020204030204" pitchFamily="34" charset="0"/>
                      </a:endParaRPr>
                    </a:p>
                  </a:txBody>
                  <a:tcPr marL="68580" marR="68580" marT="0" marB="0" anchor="ctr"/>
                </a:tc>
                <a:tc>
                  <a:txBody>
                    <a:bodyPr/>
                    <a:lstStyle/>
                    <a:p>
                      <a:pPr marL="0" marR="0" algn="ctr">
                        <a:lnSpc>
                          <a:spcPct val="107000"/>
                        </a:lnSpc>
                        <a:spcBef>
                          <a:spcPts val="0"/>
                        </a:spcBef>
                        <a:spcAft>
                          <a:spcPts val="0"/>
                        </a:spcAft>
                      </a:pPr>
                      <a:r>
                        <a:rPr lang="en-US" sz="1100" dirty="0">
                          <a:effectLst/>
                        </a:rPr>
                        <a:t>1</a:t>
                      </a:r>
                      <a:endParaRPr lang="en-US" sz="1100" dirty="0">
                        <a:effectLst/>
                        <a:latin typeface="Times New Roman" panose="02020603050405020304" pitchFamily="18" charset="0"/>
                        <a:ea typeface="Calibri" panose="020F0502020204030204" pitchFamily="34" charset="0"/>
                      </a:endParaRPr>
                    </a:p>
                  </a:txBody>
                  <a:tcPr marL="68580" marR="68580" marT="0" marB="0" anchor="ctr"/>
                </a:tc>
                <a:extLst>
                  <a:ext uri="{0D108BD9-81ED-4DB2-BD59-A6C34878D82A}">
                    <a16:rowId xmlns:a16="http://schemas.microsoft.com/office/drawing/2014/main" val="2152857113"/>
                  </a:ext>
                </a:extLst>
              </a:tr>
            </a:tbl>
          </a:graphicData>
        </a:graphic>
      </p:graphicFrame>
      <p:sp>
        <p:nvSpPr>
          <p:cNvPr id="5" name="TextBox 4"/>
          <p:cNvSpPr txBox="1"/>
          <p:nvPr/>
        </p:nvSpPr>
        <p:spPr>
          <a:xfrm>
            <a:off x="8208085" y="3511350"/>
            <a:ext cx="3528507" cy="1200329"/>
          </a:xfrm>
          <a:prstGeom prst="rect">
            <a:avLst/>
          </a:prstGeom>
          <a:solidFill>
            <a:schemeClr val="accent4">
              <a:lumMod val="20000"/>
              <a:lumOff val="8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a:t>Based on funding and space availability we were able to support 335 participants, instead of the original maximum number of 130.</a:t>
            </a:r>
          </a:p>
        </p:txBody>
      </p:sp>
    </p:spTree>
    <p:extLst>
      <p:ext uri="{BB962C8B-B14F-4D97-AF65-F5344CB8AC3E}">
        <p14:creationId xmlns:p14="http://schemas.microsoft.com/office/powerpoint/2010/main" val="14920891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6131859" cy="1032204"/>
          </a:xfrm>
        </p:spPr>
        <p:txBody>
          <a:bodyPr>
            <a:normAutofit/>
          </a:bodyPr>
          <a:lstStyle/>
          <a:p>
            <a:r>
              <a:rPr lang="en-US" altLang="en-US" sz="3200" dirty="0">
                <a:latin typeface="Arial Unicode MS" panose="020B0604020202020204" pitchFamily="34" charset="-128"/>
                <a:ea typeface="Arial Unicode MS" panose="020B0604020202020204" pitchFamily="34" charset="-128"/>
                <a:cs typeface="Arial Unicode MS" panose="020B0604020202020204" pitchFamily="34" charset="-128"/>
              </a:rPr>
              <a:t>Science Professional Learning</a:t>
            </a:r>
            <a:br>
              <a:rPr lang="en-US" altLang="en-US" sz="3200" dirty="0">
                <a:latin typeface="Arial Unicode MS" panose="020B0604020202020204" pitchFamily="34" charset="-128"/>
                <a:ea typeface="Arial Unicode MS" panose="020B0604020202020204" pitchFamily="34" charset="-128"/>
                <a:cs typeface="Arial Unicode MS" panose="020B0604020202020204" pitchFamily="34" charset="-128"/>
              </a:rPr>
            </a:br>
            <a:r>
              <a:rPr lang="en-US" altLang="en-US" sz="3200" dirty="0">
                <a:latin typeface="Arial Unicode MS" panose="020B0604020202020204" pitchFamily="34" charset="-128"/>
                <a:ea typeface="Arial Unicode MS" panose="020B0604020202020204" pitchFamily="34" charset="-128"/>
                <a:cs typeface="Arial Unicode MS" panose="020B0604020202020204" pitchFamily="34" charset="-128"/>
              </a:rPr>
              <a:t>First Phase – Online Component</a:t>
            </a:r>
            <a:endParaRPr lang="en-US" sz="32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Rectangle 2"/>
          <p:cNvSpPr/>
          <p:nvPr/>
        </p:nvSpPr>
        <p:spPr>
          <a:xfrm>
            <a:off x="387275" y="1720840"/>
            <a:ext cx="11241741" cy="2862322"/>
          </a:xfrm>
          <a:prstGeom prst="rect">
            <a:avLst/>
          </a:prstGeom>
          <a:solidFill>
            <a:schemeClr val="accent4">
              <a:lumMod val="20000"/>
              <a:lumOff val="80000"/>
            </a:schemeClr>
          </a:solidFill>
        </p:spPr>
        <p:style>
          <a:lnRef idx="2">
            <a:schemeClr val="dk1"/>
          </a:lnRef>
          <a:fillRef idx="1">
            <a:schemeClr val="lt1"/>
          </a:fillRef>
          <a:effectRef idx="0">
            <a:schemeClr val="dk1"/>
          </a:effectRef>
          <a:fontRef idx="minor">
            <a:schemeClr val="dk1"/>
          </a:fontRef>
        </p:style>
        <p:txBody>
          <a:bodyPr wrap="square">
            <a:spAutoFit/>
          </a:bodyPr>
          <a:lstStyle/>
          <a:p>
            <a:r>
              <a:rPr lang="en-US" dirty="0">
                <a:latin typeface="Arial Unicode MS" panose="020B0604020202020204" pitchFamily="34" charset="-128"/>
                <a:ea typeface="Arial Unicode MS" panose="020B0604020202020204" pitchFamily="34" charset="-128"/>
                <a:cs typeface="Arial Unicode MS" panose="020B0604020202020204" pitchFamily="34" charset="-128"/>
              </a:rPr>
              <a:t>Dissemination and Support</a:t>
            </a:r>
          </a:p>
          <a:p>
            <a:endParaRPr lang="en-US"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en-US" dirty="0">
                <a:latin typeface="Arial Unicode MS" panose="020B0604020202020204" pitchFamily="34" charset="-128"/>
                <a:ea typeface="Arial Unicode MS" panose="020B0604020202020204" pitchFamily="34" charset="-128"/>
                <a:cs typeface="Arial Unicode MS" panose="020B0604020202020204" pitchFamily="34" charset="-128"/>
              </a:rPr>
              <a:t>This series of four workshops will be videotaped and edited to create an online professional development series that will be placed on the Georgia Virtual School (GAVS) platform, the Georgiastandards.org site, and the Teacher Resources Link (TRL) so teachers can access on their own time at home or within a professional learning community at their school. </a:t>
            </a:r>
          </a:p>
          <a:p>
            <a:endParaRPr lang="en-US" dirty="0">
              <a:latin typeface="Arial Unicode MS" panose="020B0604020202020204" pitchFamily="34" charset="-128"/>
              <a:ea typeface="Arial Unicode MS" panose="020B0604020202020204" pitchFamily="34" charset="-128"/>
              <a:cs typeface="Arial Unicode MS" panose="020B0604020202020204" pitchFamily="34" charset="-128"/>
            </a:endParaRPr>
          </a:p>
          <a:p>
            <a:r>
              <a:rPr lang="en-US" dirty="0">
                <a:latin typeface="Arial Unicode MS" panose="020B0604020202020204" pitchFamily="34" charset="-128"/>
                <a:ea typeface="Arial Unicode MS" panose="020B0604020202020204" pitchFamily="34" charset="-128"/>
                <a:cs typeface="Arial Unicode MS" panose="020B0604020202020204" pitchFamily="34" charset="-128"/>
              </a:rPr>
              <a:t>The videos will also function as professional learning resources that will be easily available to the Science Ambassadors to use to support professional learning events they may conduct independent of the Georgia Department of Education.</a:t>
            </a:r>
          </a:p>
        </p:txBody>
      </p:sp>
    </p:spTree>
    <p:extLst>
      <p:ext uri="{BB962C8B-B14F-4D97-AF65-F5344CB8AC3E}">
        <p14:creationId xmlns:p14="http://schemas.microsoft.com/office/powerpoint/2010/main" val="11204940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435508" cy="1325563"/>
          </a:xfrm>
        </p:spPr>
        <p:txBody>
          <a:bodyPr>
            <a:normAutofit/>
          </a:bodyPr>
          <a:lstStyle/>
          <a:p>
            <a:r>
              <a:rPr lang="en-US" altLang="en-US" sz="3600" dirty="0">
                <a:latin typeface="Arial Unicode MS" panose="020B0604020202020204" pitchFamily="34" charset="-128"/>
                <a:ea typeface="Arial Unicode MS" panose="020B0604020202020204" pitchFamily="34" charset="-128"/>
                <a:cs typeface="Arial Unicode MS" panose="020B0604020202020204" pitchFamily="34" charset="-128"/>
              </a:rPr>
              <a:t>Science Professional Learning</a:t>
            </a:r>
            <a:br>
              <a:rPr lang="en-US" altLang="en-US" sz="3600" dirty="0">
                <a:latin typeface="Arial Unicode MS" panose="020B0604020202020204" pitchFamily="34" charset="-128"/>
                <a:ea typeface="Arial Unicode MS" panose="020B0604020202020204" pitchFamily="34" charset="-128"/>
                <a:cs typeface="Arial Unicode MS" panose="020B0604020202020204" pitchFamily="34" charset="-128"/>
              </a:rPr>
            </a:br>
            <a:r>
              <a:rPr lang="en-US" altLang="en-US" sz="3600" dirty="0">
                <a:latin typeface="Arial Unicode MS" panose="020B0604020202020204" pitchFamily="34" charset="-128"/>
                <a:ea typeface="Arial Unicode MS" panose="020B0604020202020204" pitchFamily="34" charset="-128"/>
                <a:cs typeface="Arial Unicode MS" panose="020B0604020202020204" pitchFamily="34" charset="-128"/>
              </a:rPr>
              <a:t>Second Phase - </a:t>
            </a:r>
            <a:r>
              <a:rPr lang="en-US" altLang="en-US" sz="3600"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Pending Funding</a:t>
            </a:r>
            <a:endParaRPr lang="en-US" sz="3600"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Rectangle 2"/>
          <p:cNvSpPr/>
          <p:nvPr/>
        </p:nvSpPr>
        <p:spPr>
          <a:xfrm>
            <a:off x="121920" y="1930678"/>
            <a:ext cx="12070080" cy="3970318"/>
          </a:xfrm>
          <a:prstGeom prst="rect">
            <a:avLst/>
          </a:prstGeom>
          <a:solidFill>
            <a:schemeClr val="accent4">
              <a:lumMod val="20000"/>
              <a:lumOff val="80000"/>
            </a:schemeClr>
          </a:solidFill>
        </p:spPr>
        <p:style>
          <a:lnRef idx="2">
            <a:schemeClr val="dk1"/>
          </a:lnRef>
          <a:fillRef idx="1">
            <a:schemeClr val="lt1"/>
          </a:fillRef>
          <a:effectRef idx="0">
            <a:schemeClr val="dk1"/>
          </a:effectRef>
          <a:fontRef idx="minor">
            <a:schemeClr val="dk1"/>
          </a:fontRef>
        </p:style>
        <p:txBody>
          <a:bodyPr wrap="square">
            <a:spAutoFit/>
          </a:bodyPr>
          <a:lstStyle/>
          <a:p>
            <a:r>
              <a:rPr lang="en-US" dirty="0"/>
              <a:t>Face-to-face professional development will be provided to teachers at each one of the RESA regions using a similar model as the one used to support Mathematics and English Language Arts teachers. These will include three-day academies during the summer. </a:t>
            </a:r>
          </a:p>
          <a:p>
            <a:endParaRPr lang="en-US" dirty="0"/>
          </a:p>
          <a:p>
            <a:r>
              <a:rPr lang="en-US" dirty="0"/>
              <a:t>During the summer of 2017, the academy will focus on enhancing understanding of the changes that have taken place in the standards and building familiarity with vertical articulation of concepts and practices.</a:t>
            </a:r>
          </a:p>
          <a:p>
            <a:endParaRPr lang="en-US" dirty="0"/>
          </a:p>
          <a:p>
            <a:r>
              <a:rPr lang="en-US" dirty="0"/>
              <a:t>Four online professional learning sessions will be conducted during the 2017-2018 school year, two in the fall of 2017 and two in the winter/spring of 2018 to reinforce the work done during the summer academies.  </a:t>
            </a:r>
          </a:p>
          <a:p>
            <a:endParaRPr lang="en-US" dirty="0"/>
          </a:p>
          <a:p>
            <a:r>
              <a:rPr lang="en-US" dirty="0"/>
              <a:t>During the summer of 2018, the academy will focus on the resources developed to support teachers. The resources will include exemplary lesson frameworks, sample videos illustrating good instructional practices, and assessment exemplars (both formative and summative) as well as online resources yet to be identified. The academy will also include building familiarity with the TRL and the resources already tagged. </a:t>
            </a:r>
          </a:p>
        </p:txBody>
      </p:sp>
    </p:spTree>
    <p:extLst>
      <p:ext uri="{BB962C8B-B14F-4D97-AF65-F5344CB8AC3E}">
        <p14:creationId xmlns:p14="http://schemas.microsoft.com/office/powerpoint/2010/main" val="26101250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408505" y="2366685"/>
            <a:ext cx="7145337" cy="3313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itle 1"/>
          <p:cNvSpPr txBox="1">
            <a:spLocks/>
          </p:cNvSpPr>
          <p:nvPr/>
        </p:nvSpPr>
        <p:spPr>
          <a:xfrm>
            <a:off x="118334" y="793695"/>
            <a:ext cx="8435508" cy="1325563"/>
          </a:xfrm>
          <a:prstGeom prst="rect">
            <a:avLst/>
          </a:prstGeom>
        </p:spPr>
        <p:txBody>
          <a:bodyPr>
            <a:normAutofit/>
          </a:bodyPr>
          <a:lstStyle>
            <a:lvl1pPr algn="l" defTabSz="914400" rtl="0" eaLnBrk="1" latinLnBrk="0" hangingPunct="1">
              <a:lnSpc>
                <a:spcPct val="90000"/>
              </a:lnSpc>
              <a:spcBef>
                <a:spcPct val="0"/>
              </a:spcBef>
              <a:buNone/>
              <a:defRPr sz="4400" b="1" kern="1200">
                <a:solidFill>
                  <a:schemeClr val="tx1"/>
                </a:solidFill>
                <a:latin typeface="Book Antiqua" panose="02040602050305030304" pitchFamily="18" charset="0"/>
                <a:ea typeface="+mj-ea"/>
                <a:cs typeface="+mj-cs"/>
              </a:defRPr>
            </a:lvl1pPr>
          </a:lstStyle>
          <a:p>
            <a:r>
              <a:rPr lang="en-US" altLang="en-US" sz="3600">
                <a:latin typeface="Arial Unicode MS" panose="020B0604020202020204" pitchFamily="34" charset="-128"/>
                <a:ea typeface="Arial Unicode MS" panose="020B0604020202020204" pitchFamily="34" charset="-128"/>
                <a:cs typeface="Arial Unicode MS" panose="020B0604020202020204" pitchFamily="34" charset="-128"/>
              </a:rPr>
              <a:t>Science Professional Learning</a:t>
            </a:r>
            <a:br>
              <a:rPr lang="en-US" altLang="en-US" sz="3600">
                <a:latin typeface="Arial Unicode MS" panose="020B0604020202020204" pitchFamily="34" charset="-128"/>
                <a:ea typeface="Arial Unicode MS" panose="020B0604020202020204" pitchFamily="34" charset="-128"/>
                <a:cs typeface="Arial Unicode MS" panose="020B0604020202020204" pitchFamily="34" charset="-128"/>
              </a:rPr>
            </a:br>
            <a:r>
              <a:rPr lang="en-US" altLang="en-US" sz="3600">
                <a:latin typeface="Arial Unicode MS" panose="020B0604020202020204" pitchFamily="34" charset="-128"/>
                <a:ea typeface="Arial Unicode MS" panose="020B0604020202020204" pitchFamily="34" charset="-128"/>
                <a:cs typeface="Arial Unicode MS" panose="020B0604020202020204" pitchFamily="34" charset="-128"/>
              </a:rPr>
              <a:t>Second Phase - </a:t>
            </a:r>
            <a:r>
              <a:rPr lang="en-US" altLang="en-US" sz="360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Pending Funding</a:t>
            </a:r>
            <a:endParaRPr lang="en-US" sz="3600"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4" name="Rectangle 3"/>
          <p:cNvSpPr/>
          <p:nvPr/>
        </p:nvSpPr>
        <p:spPr>
          <a:xfrm>
            <a:off x="9133242" y="2495777"/>
            <a:ext cx="2721685" cy="2862322"/>
          </a:xfrm>
          <a:prstGeom prst="rect">
            <a:avLst/>
          </a:prstGeom>
          <a:solidFill>
            <a:schemeClr val="accent4">
              <a:lumMod val="20000"/>
              <a:lumOff val="80000"/>
            </a:schemeClr>
          </a:solidFill>
        </p:spPr>
        <p:style>
          <a:lnRef idx="2">
            <a:schemeClr val="dk1"/>
          </a:lnRef>
          <a:fillRef idx="1">
            <a:schemeClr val="lt1"/>
          </a:fillRef>
          <a:effectRef idx="0">
            <a:schemeClr val="dk1"/>
          </a:effectRef>
          <a:fontRef idx="minor">
            <a:schemeClr val="dk1"/>
          </a:fontRef>
        </p:style>
        <p:txBody>
          <a:bodyPr wrap="square">
            <a:spAutoFit/>
          </a:bodyPr>
          <a:lstStyle/>
          <a:p>
            <a:pPr>
              <a:lnSpc>
                <a:spcPct val="100000"/>
              </a:lnSpc>
              <a:spcBef>
                <a:spcPct val="0"/>
              </a:spcBef>
              <a:buFontTx/>
              <a:buNone/>
            </a:pPr>
            <a:r>
              <a:rPr lang="en-US" altLang="en-US" dirty="0"/>
              <a:t>The summer academies will offer a K-5, a Middle School, and a High School section at each RESA region. Each section will be co-presented by two Science Ambassadors. The online sessions will be led by Georgia Department of Education staff.</a:t>
            </a:r>
          </a:p>
        </p:txBody>
      </p:sp>
    </p:spTree>
    <p:extLst>
      <p:ext uri="{BB962C8B-B14F-4D97-AF65-F5344CB8AC3E}">
        <p14:creationId xmlns:p14="http://schemas.microsoft.com/office/powerpoint/2010/main" val="34451853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422173" cy="1021447"/>
          </a:xfrm>
        </p:spPr>
        <p:txBody>
          <a:bodyPr>
            <a:normAutofit/>
          </a:bodyPr>
          <a:lstStyle/>
          <a:p>
            <a:r>
              <a:rPr lang="en-US" sz="3200" dirty="0"/>
              <a:t>What are key questions leaders should consider during implementation?</a:t>
            </a:r>
          </a:p>
        </p:txBody>
      </p:sp>
      <p:sp>
        <p:nvSpPr>
          <p:cNvPr id="3" name="TextBox 2"/>
          <p:cNvSpPr txBox="1"/>
          <p:nvPr/>
        </p:nvSpPr>
        <p:spPr>
          <a:xfrm>
            <a:off x="333488" y="1409252"/>
            <a:ext cx="10972800" cy="4199483"/>
          </a:xfrm>
          <a:prstGeom prst="rect">
            <a:avLst/>
          </a:prstGeom>
          <a:solidFill>
            <a:schemeClr val="accent4">
              <a:lumMod val="20000"/>
              <a:lumOff val="80000"/>
            </a:schemeClr>
          </a:solidFill>
        </p:spPr>
        <p:style>
          <a:lnRef idx="2">
            <a:schemeClr val="dk1"/>
          </a:lnRef>
          <a:fillRef idx="1">
            <a:schemeClr val="lt1"/>
          </a:fillRef>
          <a:effectRef idx="0">
            <a:schemeClr val="dk1"/>
          </a:effectRef>
          <a:fontRef idx="minor">
            <a:schemeClr val="dk1"/>
          </a:fontRef>
        </p:style>
        <p:txBody>
          <a:bodyPr wrap="square" rtlCol="0">
            <a:spAutoFit/>
          </a:bodyPr>
          <a:lstStyle/>
          <a:p>
            <a:pPr marL="342900" indent="-342900">
              <a:lnSpc>
                <a:spcPct val="150000"/>
              </a:lnSpc>
              <a:buFont typeface="+mj-lt"/>
              <a:buAutoNum type="arabicPeriod"/>
            </a:pPr>
            <a:r>
              <a:rPr lang="en-US" dirty="0">
                <a:latin typeface="Arial Unicode MS" panose="020B0604020202020204" pitchFamily="34" charset="-128"/>
                <a:ea typeface="Arial Unicode MS" panose="020B0604020202020204" pitchFamily="34" charset="-128"/>
                <a:cs typeface="Arial Unicode MS" panose="020B0604020202020204" pitchFamily="34" charset="-128"/>
              </a:rPr>
              <a:t>What kind of professional development is available and how do I ensure my teachers and I have access to it?</a:t>
            </a:r>
          </a:p>
          <a:p>
            <a:pPr marL="342900" indent="-342900">
              <a:lnSpc>
                <a:spcPct val="150000"/>
              </a:lnSpc>
              <a:buFont typeface="+mj-lt"/>
              <a:buAutoNum type="arabicPeriod"/>
            </a:pPr>
            <a:r>
              <a:rPr lang="en-US" dirty="0">
                <a:latin typeface="Arial Unicode MS" panose="020B0604020202020204" pitchFamily="34" charset="-128"/>
                <a:ea typeface="Arial Unicode MS" panose="020B0604020202020204" pitchFamily="34" charset="-128"/>
                <a:cs typeface="Arial Unicode MS" panose="020B0604020202020204" pitchFamily="34" charset="-128"/>
              </a:rPr>
              <a:t>How do I know if it’s high quality?</a:t>
            </a:r>
          </a:p>
          <a:p>
            <a:pPr marL="342900" indent="-342900">
              <a:lnSpc>
                <a:spcPct val="150000"/>
              </a:lnSpc>
              <a:buFont typeface="+mj-lt"/>
              <a:buAutoNum type="arabicPeriod"/>
            </a:pPr>
            <a:r>
              <a:rPr lang="en-US" dirty="0">
                <a:latin typeface="Arial Unicode MS" panose="020B0604020202020204" pitchFamily="34" charset="-128"/>
                <a:ea typeface="Arial Unicode MS" panose="020B0604020202020204" pitchFamily="34" charset="-128"/>
                <a:cs typeface="Arial Unicode MS" panose="020B0604020202020204" pitchFamily="34" charset="-128"/>
              </a:rPr>
              <a:t>What GSE-aligned instructional materials do my teachers and students need and how do I make sure they get them?</a:t>
            </a:r>
          </a:p>
          <a:p>
            <a:pPr marL="342900" indent="-342900">
              <a:lnSpc>
                <a:spcPct val="150000"/>
              </a:lnSpc>
              <a:buFont typeface="+mj-lt"/>
              <a:buAutoNum type="arabicPeriod"/>
            </a:pPr>
            <a:r>
              <a:rPr lang="en-US" dirty="0">
                <a:latin typeface="Arial Unicode MS" panose="020B0604020202020204" pitchFamily="34" charset="-128"/>
                <a:ea typeface="Arial Unicode MS" panose="020B0604020202020204" pitchFamily="34" charset="-128"/>
                <a:cs typeface="Arial Unicode MS" panose="020B0604020202020204" pitchFamily="34" charset="-128"/>
              </a:rPr>
              <a:t>How do I know if the materials are high quality?</a:t>
            </a:r>
          </a:p>
          <a:p>
            <a:pPr marL="342900" indent="-342900">
              <a:lnSpc>
                <a:spcPct val="150000"/>
              </a:lnSpc>
              <a:buFont typeface="+mj-lt"/>
              <a:buAutoNum type="arabicPeriod"/>
            </a:pPr>
            <a:r>
              <a:rPr lang="en-US" dirty="0">
                <a:latin typeface="Arial Unicode MS" panose="020B0604020202020204" pitchFamily="34" charset="-128"/>
                <a:ea typeface="Arial Unicode MS" panose="020B0604020202020204" pitchFamily="34" charset="-128"/>
                <a:cs typeface="Arial Unicode MS" panose="020B0604020202020204" pitchFamily="34" charset="-128"/>
              </a:rPr>
              <a:t>What formative assessments are available to help teachers continually evaluate their students’ learning?</a:t>
            </a:r>
          </a:p>
          <a:p>
            <a:pPr marL="342900" indent="-342900">
              <a:lnSpc>
                <a:spcPct val="150000"/>
              </a:lnSpc>
              <a:buFont typeface="+mj-lt"/>
              <a:buAutoNum type="arabicPeriod"/>
            </a:pPr>
            <a:r>
              <a:rPr lang="en-US" dirty="0">
                <a:latin typeface="Arial Unicode MS" panose="020B0604020202020204" pitchFamily="34" charset="-128"/>
                <a:ea typeface="Arial Unicode MS" panose="020B0604020202020204" pitchFamily="34" charset="-128"/>
                <a:cs typeface="Arial Unicode MS" panose="020B0604020202020204" pitchFamily="34" charset="-128"/>
              </a:rPr>
              <a:t>How can we connect the GSE with work we are doing to improve teaching and learning in English language arts and mathematics?</a:t>
            </a:r>
          </a:p>
        </p:txBody>
      </p:sp>
    </p:spTree>
    <p:extLst>
      <p:ext uri="{BB962C8B-B14F-4D97-AF65-F5344CB8AC3E}">
        <p14:creationId xmlns:p14="http://schemas.microsoft.com/office/powerpoint/2010/main" val="22433447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8546"/>
            <a:ext cx="10016837" cy="996019"/>
          </a:xfrm>
        </p:spPr>
        <p:txBody>
          <a:bodyPr>
            <a:normAutofit/>
          </a:bodyPr>
          <a:lstStyle/>
          <a:p>
            <a:r>
              <a:rPr lang="en-US" sz="3600" dirty="0">
                <a:latin typeface="Arial Unicode MS" panose="020B0604020202020204" pitchFamily="34" charset="-128"/>
                <a:ea typeface="Arial Unicode MS" panose="020B0604020202020204" pitchFamily="34" charset="-128"/>
                <a:cs typeface="Arial Unicode MS" panose="020B0604020202020204" pitchFamily="34" charset="-128"/>
              </a:rPr>
              <a:t>A Series of Webinars for School Leaders</a:t>
            </a:r>
          </a:p>
        </p:txBody>
      </p:sp>
      <p:graphicFrame>
        <p:nvGraphicFramePr>
          <p:cNvPr id="6" name="Table 5"/>
          <p:cNvGraphicFramePr>
            <a:graphicFrameLocks noGrp="1"/>
          </p:cNvGraphicFramePr>
          <p:nvPr>
            <p:extLst>
              <p:ext uri="{D42A27DB-BD31-4B8C-83A1-F6EECF244321}">
                <p14:modId xmlns:p14="http://schemas.microsoft.com/office/powerpoint/2010/main" val="293973308"/>
              </p:ext>
            </p:extLst>
          </p:nvPr>
        </p:nvGraphicFramePr>
        <p:xfrm>
          <a:off x="180110" y="1440877"/>
          <a:ext cx="11790217" cy="4598226"/>
        </p:xfrm>
        <a:graphic>
          <a:graphicData uri="http://schemas.openxmlformats.org/drawingml/2006/table">
            <a:tbl>
              <a:tblPr firstRow="1" firstCol="1" bandRow="1"/>
              <a:tblGrid>
                <a:gridCol w="2133599">
                  <a:extLst>
                    <a:ext uri="{9D8B030D-6E8A-4147-A177-3AD203B41FA5}">
                      <a16:colId xmlns:a16="http://schemas.microsoft.com/office/drawing/2014/main" val="3999622596"/>
                    </a:ext>
                  </a:extLst>
                </a:gridCol>
                <a:gridCol w="9656618">
                  <a:extLst>
                    <a:ext uri="{9D8B030D-6E8A-4147-A177-3AD203B41FA5}">
                      <a16:colId xmlns:a16="http://schemas.microsoft.com/office/drawing/2014/main" val="2909121140"/>
                    </a:ext>
                  </a:extLst>
                </a:gridCol>
              </a:tblGrid>
              <a:tr h="155363">
                <a:tc>
                  <a:txBody>
                    <a:bodyPr/>
                    <a:lstStyle/>
                    <a:p>
                      <a:pPr marL="0" marR="0" algn="ctr">
                        <a:lnSpc>
                          <a:spcPct val="107000"/>
                        </a:lnSpc>
                        <a:spcBef>
                          <a:spcPts val="0"/>
                        </a:spcBef>
                        <a:spcAft>
                          <a:spcPts val="0"/>
                        </a:spcAft>
                      </a:pPr>
                      <a:r>
                        <a:rPr lang="en-US" sz="2400" b="1" dirty="0">
                          <a:effectLst/>
                          <a:latin typeface="Arial Unicode MS" panose="020B0604020202020204" pitchFamily="34" charset="-128"/>
                          <a:ea typeface="Arial Unicode MS" panose="020B0604020202020204" pitchFamily="34" charset="-128"/>
                          <a:cs typeface="Arial Unicode MS" panose="020B0604020202020204" pitchFamily="34" charset="-128"/>
                        </a:rPr>
                        <a:t>Date</a:t>
                      </a:r>
                      <a:endParaRPr lang="en-US" sz="24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7188" marR="571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lnSpc>
                          <a:spcPct val="107000"/>
                        </a:lnSpc>
                        <a:spcBef>
                          <a:spcPts val="0"/>
                        </a:spcBef>
                        <a:spcAft>
                          <a:spcPts val="0"/>
                        </a:spcAft>
                      </a:pPr>
                      <a:r>
                        <a:rPr lang="en-US" sz="2400" b="1" dirty="0">
                          <a:effectLst/>
                          <a:latin typeface="Arial Unicode MS" panose="020B0604020202020204" pitchFamily="34" charset="-128"/>
                          <a:ea typeface="Arial Unicode MS" panose="020B0604020202020204" pitchFamily="34" charset="-128"/>
                          <a:cs typeface="Arial Unicode MS" panose="020B0604020202020204" pitchFamily="34" charset="-128"/>
                        </a:rPr>
                        <a:t>Webinar</a:t>
                      </a:r>
                      <a:endParaRPr lang="en-US" sz="24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7188" marR="571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806162307"/>
                  </a:ext>
                </a:extLst>
              </a:tr>
              <a:tr h="466089">
                <a:tc>
                  <a:txBody>
                    <a:bodyPr/>
                    <a:lstStyle/>
                    <a:p>
                      <a:pPr marL="0" marR="0">
                        <a:lnSpc>
                          <a:spcPct val="107000"/>
                        </a:lnSpc>
                        <a:spcBef>
                          <a:spcPts val="0"/>
                        </a:spcBef>
                        <a:spcAft>
                          <a:spcPts val="0"/>
                        </a:spcAft>
                      </a:pPr>
                      <a:r>
                        <a:rPr lang="en-US" sz="2400" dirty="0">
                          <a:effectLst/>
                          <a:latin typeface="Arial Unicode MS" panose="020B0604020202020204" pitchFamily="34" charset="-128"/>
                          <a:ea typeface="Arial Unicode MS" panose="020B0604020202020204" pitchFamily="34" charset="-128"/>
                          <a:cs typeface="Arial Unicode MS" panose="020B0604020202020204" pitchFamily="34" charset="-128"/>
                        </a:rPr>
                        <a:t>Aug. 18, 2016</a:t>
                      </a:r>
                    </a:p>
                  </a:txBody>
                  <a:tcPr marL="57188" marR="571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800" dirty="0">
                          <a:effectLst/>
                          <a:latin typeface="Arial Unicode MS" panose="020B0604020202020204" pitchFamily="34" charset="-128"/>
                          <a:ea typeface="Arial Unicode MS" panose="020B0604020202020204" pitchFamily="34" charset="-128"/>
                          <a:cs typeface="Arial Unicode MS" panose="020B0604020202020204" pitchFamily="34" charset="-128"/>
                        </a:rPr>
                        <a:t>Highlights of Changes and Professional Learning Plan</a:t>
                      </a:r>
                    </a:p>
                    <a:p>
                      <a:pPr marL="0" marR="0">
                        <a:lnSpc>
                          <a:spcPct val="107000"/>
                        </a:lnSpc>
                        <a:spcBef>
                          <a:spcPts val="0"/>
                        </a:spcBef>
                        <a:spcAft>
                          <a:spcPts val="0"/>
                        </a:spcAft>
                      </a:pPr>
                      <a:r>
                        <a:rPr lang="en-US" sz="1800" u="sng" dirty="0">
                          <a:solidFill>
                            <a:srgbClr val="309DDC"/>
                          </a:solidFill>
                          <a:effectLst/>
                          <a:latin typeface="Arial Unicode MS" panose="020B0604020202020204" pitchFamily="34" charset="-128"/>
                          <a:ea typeface="Arial Unicode MS" panose="020B0604020202020204" pitchFamily="34" charset="-128"/>
                          <a:cs typeface="Arial Unicode MS" panose="020B0604020202020204" pitchFamily="34" charset="-128"/>
                          <a:hlinkClick r:id="rId2"/>
                        </a:rPr>
                        <a:t>https://attendee.gotowebinar.com/register/8932206341082294275</a:t>
                      </a:r>
                      <a:endParaRPr lang="en-US" sz="18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7188" marR="571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23764973"/>
                  </a:ext>
                </a:extLst>
              </a:tr>
              <a:tr h="466089">
                <a:tc>
                  <a:txBody>
                    <a:bodyPr/>
                    <a:lstStyle/>
                    <a:p>
                      <a:pPr marL="0" marR="0">
                        <a:lnSpc>
                          <a:spcPct val="107000"/>
                        </a:lnSpc>
                        <a:spcBef>
                          <a:spcPts val="0"/>
                        </a:spcBef>
                        <a:spcAft>
                          <a:spcPts val="0"/>
                        </a:spcAft>
                      </a:pPr>
                      <a:r>
                        <a:rPr lang="en-US" sz="2400" dirty="0">
                          <a:effectLst/>
                          <a:latin typeface="Arial Unicode MS" panose="020B0604020202020204" pitchFamily="34" charset="-128"/>
                          <a:ea typeface="Arial Unicode MS" panose="020B0604020202020204" pitchFamily="34" charset="-128"/>
                          <a:cs typeface="Arial Unicode MS" panose="020B0604020202020204" pitchFamily="34" charset="-128"/>
                        </a:rPr>
                        <a:t>Oct. 13, 2016</a:t>
                      </a:r>
                    </a:p>
                  </a:txBody>
                  <a:tcPr marL="57188" marR="571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800" dirty="0">
                          <a:effectLst/>
                          <a:latin typeface="Arial Unicode MS" panose="020B0604020202020204" pitchFamily="34" charset="-128"/>
                          <a:ea typeface="Arial Unicode MS" panose="020B0604020202020204" pitchFamily="34" charset="-128"/>
                          <a:cs typeface="Arial Unicode MS" panose="020B0604020202020204" pitchFamily="34" charset="-128"/>
                        </a:rPr>
                        <a:t>Understanding Instruction Under the New Science GSE </a:t>
                      </a:r>
                    </a:p>
                    <a:p>
                      <a:pPr marL="0" marR="0">
                        <a:lnSpc>
                          <a:spcPct val="107000"/>
                        </a:lnSpc>
                        <a:spcBef>
                          <a:spcPts val="0"/>
                        </a:spcBef>
                        <a:spcAft>
                          <a:spcPts val="0"/>
                        </a:spcAft>
                      </a:pPr>
                      <a:r>
                        <a:rPr lang="en-US" sz="1800" u="sng" dirty="0">
                          <a:solidFill>
                            <a:srgbClr val="309DDC"/>
                          </a:solidFill>
                          <a:effectLst/>
                          <a:latin typeface="Arial Unicode MS" panose="020B0604020202020204" pitchFamily="34" charset="-128"/>
                          <a:ea typeface="Arial Unicode MS" panose="020B0604020202020204" pitchFamily="34" charset="-128"/>
                          <a:cs typeface="Arial Unicode MS" panose="020B0604020202020204" pitchFamily="34" charset="-128"/>
                          <a:hlinkClick r:id="rId3"/>
                        </a:rPr>
                        <a:t>https://attendee.gotowebinar.com/register/8238264970374426115</a:t>
                      </a:r>
                      <a:endParaRPr lang="en-US" sz="18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7188" marR="571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32056623"/>
                  </a:ext>
                </a:extLst>
              </a:tr>
              <a:tr h="466089">
                <a:tc>
                  <a:txBody>
                    <a:bodyPr/>
                    <a:lstStyle/>
                    <a:p>
                      <a:pPr marL="0" marR="0">
                        <a:lnSpc>
                          <a:spcPct val="107000"/>
                        </a:lnSpc>
                        <a:spcBef>
                          <a:spcPts val="0"/>
                        </a:spcBef>
                        <a:spcAft>
                          <a:spcPts val="0"/>
                        </a:spcAft>
                      </a:pPr>
                      <a:r>
                        <a:rPr lang="en-US" sz="2400" dirty="0">
                          <a:effectLst/>
                          <a:latin typeface="Arial Unicode MS" panose="020B0604020202020204" pitchFamily="34" charset="-128"/>
                          <a:ea typeface="Arial Unicode MS" panose="020B0604020202020204" pitchFamily="34" charset="-128"/>
                          <a:cs typeface="Arial Unicode MS" panose="020B0604020202020204" pitchFamily="34" charset="-128"/>
                        </a:rPr>
                        <a:t>Nov. 15, 2016</a:t>
                      </a:r>
                    </a:p>
                  </a:txBody>
                  <a:tcPr marL="57188" marR="571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800" dirty="0">
                          <a:effectLst/>
                          <a:latin typeface="Arial Unicode MS" panose="020B0604020202020204" pitchFamily="34" charset="-128"/>
                          <a:ea typeface="Arial Unicode MS" panose="020B0604020202020204" pitchFamily="34" charset="-128"/>
                          <a:cs typeface="Arial Unicode MS" panose="020B0604020202020204" pitchFamily="34" charset="-128"/>
                        </a:rPr>
                        <a:t>Making Thinking Visible, A Way to Assess Science Learning</a:t>
                      </a:r>
                    </a:p>
                    <a:p>
                      <a:pPr marL="0" marR="0">
                        <a:lnSpc>
                          <a:spcPct val="107000"/>
                        </a:lnSpc>
                        <a:spcBef>
                          <a:spcPts val="0"/>
                        </a:spcBef>
                        <a:spcAft>
                          <a:spcPts val="0"/>
                        </a:spcAft>
                      </a:pPr>
                      <a:r>
                        <a:rPr lang="en-US" sz="1800" u="sng" dirty="0">
                          <a:solidFill>
                            <a:srgbClr val="309DDC"/>
                          </a:solidFill>
                          <a:effectLst/>
                          <a:latin typeface="Arial Unicode MS" panose="020B0604020202020204" pitchFamily="34" charset="-128"/>
                          <a:ea typeface="Arial Unicode MS" panose="020B0604020202020204" pitchFamily="34" charset="-128"/>
                          <a:cs typeface="Arial Unicode MS" panose="020B0604020202020204" pitchFamily="34" charset="-128"/>
                          <a:hlinkClick r:id="rId4"/>
                        </a:rPr>
                        <a:t>https://attendee.gotowebinar.com/register/5987578961968194819</a:t>
                      </a:r>
                      <a:endParaRPr lang="en-US" sz="18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7188" marR="571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54600756"/>
                  </a:ext>
                </a:extLst>
              </a:tr>
              <a:tr h="466089">
                <a:tc>
                  <a:txBody>
                    <a:bodyPr/>
                    <a:lstStyle/>
                    <a:p>
                      <a:pPr marL="0" marR="0">
                        <a:lnSpc>
                          <a:spcPct val="107000"/>
                        </a:lnSpc>
                        <a:spcBef>
                          <a:spcPts val="0"/>
                        </a:spcBef>
                        <a:spcAft>
                          <a:spcPts val="0"/>
                        </a:spcAft>
                      </a:pPr>
                      <a:r>
                        <a:rPr lang="en-US" sz="2400">
                          <a:effectLst/>
                          <a:latin typeface="Arial Unicode MS" panose="020B0604020202020204" pitchFamily="34" charset="-128"/>
                          <a:ea typeface="Arial Unicode MS" panose="020B0604020202020204" pitchFamily="34" charset="-128"/>
                          <a:cs typeface="Arial Unicode MS" panose="020B0604020202020204" pitchFamily="34" charset="-128"/>
                        </a:rPr>
                        <a:t>Dec. 12, 2016</a:t>
                      </a:r>
                    </a:p>
                  </a:txBody>
                  <a:tcPr marL="57188" marR="571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800" dirty="0">
                          <a:effectLst/>
                          <a:latin typeface="Arial Unicode MS" panose="020B0604020202020204" pitchFamily="34" charset="-128"/>
                          <a:ea typeface="Arial Unicode MS" panose="020B0604020202020204" pitchFamily="34" charset="-128"/>
                          <a:cs typeface="Arial Unicode MS" panose="020B0604020202020204" pitchFamily="34" charset="-128"/>
                        </a:rPr>
                        <a:t>Addressing Differentiation In The Science Classroom</a:t>
                      </a:r>
                    </a:p>
                    <a:p>
                      <a:pPr marL="0" marR="0">
                        <a:lnSpc>
                          <a:spcPct val="107000"/>
                        </a:lnSpc>
                        <a:spcBef>
                          <a:spcPts val="0"/>
                        </a:spcBef>
                        <a:spcAft>
                          <a:spcPts val="0"/>
                        </a:spcAft>
                      </a:pPr>
                      <a:r>
                        <a:rPr lang="en-US" sz="1800" u="sng" dirty="0">
                          <a:solidFill>
                            <a:srgbClr val="309DDC"/>
                          </a:solidFill>
                          <a:effectLst/>
                          <a:latin typeface="Arial Unicode MS" panose="020B0604020202020204" pitchFamily="34" charset="-128"/>
                          <a:ea typeface="Arial Unicode MS" panose="020B0604020202020204" pitchFamily="34" charset="-128"/>
                          <a:cs typeface="Arial Unicode MS" panose="020B0604020202020204" pitchFamily="34" charset="-128"/>
                          <a:hlinkClick r:id="rId5"/>
                        </a:rPr>
                        <a:t>https://attendee.gotowebinar.com/register/5943492943740955139</a:t>
                      </a:r>
                      <a:endParaRPr lang="en-US" sz="18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7188" marR="571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84511662"/>
                  </a:ext>
                </a:extLst>
              </a:tr>
              <a:tr h="466089">
                <a:tc>
                  <a:txBody>
                    <a:bodyPr/>
                    <a:lstStyle/>
                    <a:p>
                      <a:pPr marL="0" marR="0">
                        <a:lnSpc>
                          <a:spcPct val="107000"/>
                        </a:lnSpc>
                        <a:spcBef>
                          <a:spcPts val="0"/>
                        </a:spcBef>
                        <a:spcAft>
                          <a:spcPts val="0"/>
                        </a:spcAft>
                      </a:pPr>
                      <a:r>
                        <a:rPr lang="en-US" sz="2400">
                          <a:effectLst/>
                          <a:latin typeface="Arial Unicode MS" panose="020B0604020202020204" pitchFamily="34" charset="-128"/>
                          <a:ea typeface="Arial Unicode MS" panose="020B0604020202020204" pitchFamily="34" charset="-128"/>
                          <a:cs typeface="Arial Unicode MS" panose="020B0604020202020204" pitchFamily="34" charset="-128"/>
                        </a:rPr>
                        <a:t>Jan. 18, 2017</a:t>
                      </a:r>
                    </a:p>
                  </a:txBody>
                  <a:tcPr marL="57188" marR="571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2800" dirty="0">
                          <a:effectLst/>
                          <a:latin typeface="Arial Unicode MS" panose="020B0604020202020204" pitchFamily="34" charset="-128"/>
                          <a:ea typeface="Arial Unicode MS" panose="020B0604020202020204" pitchFamily="34" charset="-128"/>
                          <a:cs typeface="Arial Unicode MS" panose="020B0604020202020204" pitchFamily="34" charset="-128"/>
                        </a:rPr>
                        <a:t>Universal Design for Learning Supporting Science Instruction</a:t>
                      </a:r>
                    </a:p>
                    <a:p>
                      <a:pPr marL="0" marR="0">
                        <a:lnSpc>
                          <a:spcPct val="107000"/>
                        </a:lnSpc>
                        <a:spcBef>
                          <a:spcPts val="0"/>
                        </a:spcBef>
                        <a:spcAft>
                          <a:spcPts val="0"/>
                        </a:spcAft>
                      </a:pPr>
                      <a:r>
                        <a:rPr lang="en-US" sz="1800" u="sng" dirty="0">
                          <a:solidFill>
                            <a:srgbClr val="309DDC"/>
                          </a:solidFill>
                          <a:effectLst/>
                          <a:latin typeface="Arial Unicode MS" panose="020B0604020202020204" pitchFamily="34" charset="-128"/>
                          <a:ea typeface="Arial Unicode MS" panose="020B0604020202020204" pitchFamily="34" charset="-128"/>
                          <a:cs typeface="Arial Unicode MS" panose="020B0604020202020204" pitchFamily="34" charset="-128"/>
                          <a:hlinkClick r:id="rId6"/>
                        </a:rPr>
                        <a:t>https://attendee.gotowebinar.com/register/3134890546145352707</a:t>
                      </a:r>
                      <a:endParaRPr lang="en-US" sz="180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57188" marR="5718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07188873"/>
                  </a:ext>
                </a:extLst>
              </a:tr>
            </a:tbl>
          </a:graphicData>
        </a:graphic>
      </p:graphicFrame>
    </p:spTree>
    <p:extLst>
      <p:ext uri="{BB962C8B-B14F-4D97-AF65-F5344CB8AC3E}">
        <p14:creationId xmlns:p14="http://schemas.microsoft.com/office/powerpoint/2010/main" val="14504356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8422173" cy="682388"/>
          </a:xfrm>
        </p:spPr>
        <p:txBody>
          <a:bodyPr>
            <a:normAutofit fontScale="90000"/>
          </a:bodyPr>
          <a:lstStyle/>
          <a:p>
            <a:r>
              <a:rPr lang="en-US" dirty="0"/>
              <a:t>Coming Soon!</a:t>
            </a:r>
          </a:p>
        </p:txBody>
      </p:sp>
      <p:sp>
        <p:nvSpPr>
          <p:cNvPr id="3" name="TextBox 2"/>
          <p:cNvSpPr txBox="1"/>
          <p:nvPr/>
        </p:nvSpPr>
        <p:spPr>
          <a:xfrm>
            <a:off x="236277" y="682389"/>
            <a:ext cx="11065136" cy="5632311"/>
          </a:xfrm>
          <a:prstGeom prst="rect">
            <a:avLst/>
          </a:prstGeom>
          <a:noFill/>
        </p:spPr>
        <p:txBody>
          <a:bodyPr wrap="square" rtlCol="0">
            <a:spAutoFit/>
          </a:bodyPr>
          <a:lstStyle/>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Standards to be implemented beginning with the 2017-2018 school year.</a:t>
            </a: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Assessments will be modified accordingly and the 2017-2018 school year fifth grade, eighth grade EOG and high school EOC will be based on the Science Georgia Standards of Excellence.</a:t>
            </a: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Resources will be developed during the spring/summer of 2017 and will be available for the beginning of the 2017-2018 school year.</a:t>
            </a: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New item bank is being developed to support the creation of a system of assessments that can be used by teachers as part of their formative assessment strategies.</a:t>
            </a:r>
          </a:p>
          <a:p>
            <a:pPr marL="3429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Science Academies will take place around each RESA region in the summer of 2017 and the summer of 2018.</a:t>
            </a:r>
          </a:p>
          <a:p>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715444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422173" cy="687959"/>
          </a:xfrm>
        </p:spPr>
        <p:txBody>
          <a:bodyPr>
            <a:normAutofit/>
          </a:bodyPr>
          <a:lstStyle/>
          <a:p>
            <a:r>
              <a:rPr lang="en-US" sz="3200" dirty="0"/>
              <a:t>Available Resources</a:t>
            </a:r>
          </a:p>
        </p:txBody>
      </p:sp>
      <p:sp>
        <p:nvSpPr>
          <p:cNvPr id="3" name="TextBox 2"/>
          <p:cNvSpPr txBox="1"/>
          <p:nvPr/>
        </p:nvSpPr>
        <p:spPr>
          <a:xfrm>
            <a:off x="591671" y="1506071"/>
            <a:ext cx="10468700" cy="4247317"/>
          </a:xfrm>
          <a:prstGeom prst="rect">
            <a:avLst/>
          </a:prstGeom>
          <a:solidFill>
            <a:schemeClr val="accent4">
              <a:lumMod val="20000"/>
              <a:lumOff val="80000"/>
            </a:schemeClr>
          </a:solidFill>
        </p:spPr>
        <p:style>
          <a:lnRef idx="2">
            <a:schemeClr val="dk1"/>
          </a:lnRef>
          <a:fillRef idx="1">
            <a:schemeClr val="lt1"/>
          </a:fillRef>
          <a:effectRef idx="0">
            <a:schemeClr val="dk1"/>
          </a:effectRef>
          <a:fontRef idx="minor">
            <a:schemeClr val="dk1"/>
          </a:fontRef>
        </p:style>
        <p:txBody>
          <a:bodyPr wrap="none" rtlCol="0">
            <a:spAutoFit/>
          </a:bodyPr>
          <a:lstStyle/>
          <a:p>
            <a:r>
              <a:rPr lang="en-US" b="1" dirty="0"/>
              <a:t>Georgia Department of Education</a:t>
            </a:r>
            <a:endParaRPr lang="en-US" b="1" dirty="0">
              <a:hlinkClick r:id="rId2"/>
            </a:endParaRPr>
          </a:p>
          <a:p>
            <a:r>
              <a:rPr lang="en-US" dirty="0">
                <a:hlinkClick r:id="rId2"/>
              </a:rPr>
              <a:t>http://www.georgiastandards.org</a:t>
            </a:r>
            <a:endParaRPr lang="en-US" dirty="0"/>
          </a:p>
          <a:p>
            <a:endParaRPr lang="en-US" dirty="0"/>
          </a:p>
          <a:p>
            <a:r>
              <a:rPr lang="en-US" b="1" dirty="0"/>
              <a:t>Georgia Science Teacher Association</a:t>
            </a:r>
          </a:p>
          <a:p>
            <a:r>
              <a:rPr lang="en-US" dirty="0">
                <a:hlinkClick r:id="rId3"/>
              </a:rPr>
              <a:t>http://www.georgiascienceteacher.org</a:t>
            </a:r>
            <a:endParaRPr lang="en-US" dirty="0"/>
          </a:p>
          <a:p>
            <a:endParaRPr lang="en-US" dirty="0"/>
          </a:p>
          <a:p>
            <a:r>
              <a:rPr lang="en-US" b="1" dirty="0"/>
              <a:t>Northeast Georgia RESA Science</a:t>
            </a:r>
          </a:p>
          <a:p>
            <a:r>
              <a:rPr lang="en-US" dirty="0">
                <a:hlinkClick r:id="rId4"/>
              </a:rPr>
              <a:t>http://www.negaresa.org/science</a:t>
            </a:r>
            <a:endParaRPr lang="en-US" dirty="0"/>
          </a:p>
          <a:p>
            <a:endParaRPr lang="en-US" dirty="0">
              <a:hlinkClick r:id="rId5"/>
            </a:endParaRPr>
          </a:p>
          <a:p>
            <a:r>
              <a:rPr lang="en-US" b="1" dirty="0"/>
              <a:t>K-12 Framework for Science Education</a:t>
            </a:r>
          </a:p>
          <a:p>
            <a:r>
              <a:rPr lang="en-US" dirty="0">
                <a:hlinkClick r:id="rId6"/>
              </a:rPr>
              <a:t>http://www.nap.edu/catalog/13165/a-framework-for-k-12-science-education-practices-crosscutting-concepts</a:t>
            </a:r>
            <a:endParaRPr lang="en-US" dirty="0"/>
          </a:p>
          <a:p>
            <a:endParaRPr lang="en-US" dirty="0"/>
          </a:p>
          <a:p>
            <a:r>
              <a:rPr lang="en-US" b="1" dirty="0"/>
              <a:t>Ready, Set, Science!</a:t>
            </a:r>
          </a:p>
          <a:p>
            <a:r>
              <a:rPr lang="en-US" dirty="0">
                <a:hlinkClick r:id="rId7"/>
              </a:rPr>
              <a:t>http://www.nap.edu/catalog/11882/ready-set-science-putting-research-to-work-in-k-8</a:t>
            </a:r>
            <a:endParaRPr lang="en-US" dirty="0"/>
          </a:p>
          <a:p>
            <a:endParaRPr lang="en-US" dirty="0"/>
          </a:p>
        </p:txBody>
      </p:sp>
    </p:spTree>
    <p:extLst>
      <p:ext uri="{BB962C8B-B14F-4D97-AF65-F5344CB8AC3E}">
        <p14:creationId xmlns:p14="http://schemas.microsoft.com/office/powerpoint/2010/main" val="35023228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42801" y="3825150"/>
            <a:ext cx="10320100" cy="523220"/>
          </a:xfrm>
          <a:prstGeom prst="rect">
            <a:avLst/>
          </a:prstGeom>
        </p:spPr>
        <p:txBody>
          <a:bodyPr wrap="square">
            <a:spAutoFit/>
          </a:bodyPr>
          <a:lstStyle/>
          <a:p>
            <a:pPr algn="ctr"/>
            <a:r>
              <a:rPr lang="en-US" sz="2800" dirty="0">
                <a:effectLst/>
                <a:latin typeface="Calibri" panose="020F0502020204030204" pitchFamily="34" charset="0"/>
                <a:ea typeface="Calibri" panose="020F0502020204030204" pitchFamily="34" charset="0"/>
                <a:cs typeface="Times New Roman" panose="02020603050405020304" pitchFamily="18" charset="0"/>
              </a:rPr>
              <a:t>Curriculum and Instruction: </a:t>
            </a:r>
            <a:r>
              <a:rPr lang="en-US" sz="2800" u="sng" dirty="0">
                <a:effectLst/>
                <a:latin typeface="Calibri" panose="020F0502020204030204" pitchFamily="34" charset="0"/>
                <a:ea typeface="Calibri" panose="020F0502020204030204" pitchFamily="34" charset="0"/>
                <a:cs typeface="Times New Roman" panose="02020603050405020304" pitchFamily="18" charset="0"/>
                <a:hlinkClick r:id="rId2"/>
              </a:rPr>
              <a:t>http://gadoe.org/surveys/CI-3WVZ6RW</a:t>
            </a: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Box 2"/>
          <p:cNvSpPr txBox="1"/>
          <p:nvPr/>
        </p:nvSpPr>
        <p:spPr>
          <a:xfrm>
            <a:off x="452973" y="1237130"/>
            <a:ext cx="11299756" cy="1477328"/>
          </a:xfrm>
          <a:prstGeom prst="rect">
            <a:avLst/>
          </a:prstGeom>
          <a:noFill/>
          <a:ln w="38100"/>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b="1" u="sng" dirty="0"/>
              <a:t>Contact Information</a:t>
            </a:r>
          </a:p>
          <a:p>
            <a:endParaRPr lang="en-US" dirty="0"/>
          </a:p>
          <a:p>
            <a:r>
              <a:rPr lang="en-US" dirty="0"/>
              <a:t>Dr. Juan-Carlos Aguilar					Mr. Kenneth Linsley	</a:t>
            </a:r>
          </a:p>
          <a:p>
            <a:r>
              <a:rPr lang="en-US" dirty="0">
                <a:hlinkClick r:id="rId3"/>
              </a:rPr>
              <a:t>jaguilar@doe.k12.ga.us</a:t>
            </a:r>
            <a:r>
              <a:rPr lang="en-US" dirty="0"/>
              <a:t>					</a:t>
            </a:r>
            <a:r>
              <a:rPr lang="en-US" dirty="0">
                <a:hlinkClick r:id="rId4"/>
              </a:rPr>
              <a:t>klinsley@doe.k12.ga.us</a:t>
            </a:r>
            <a:endParaRPr lang="en-US" dirty="0"/>
          </a:p>
          <a:p>
            <a:r>
              <a:rPr lang="en-US" dirty="0"/>
              <a:t>(404) 657-9072 (office) or (404) 516-1089 (Cell)			(404) 657-0182 (office)</a:t>
            </a:r>
          </a:p>
        </p:txBody>
      </p:sp>
    </p:spTree>
    <p:extLst>
      <p:ext uri="{BB962C8B-B14F-4D97-AF65-F5344CB8AC3E}">
        <p14:creationId xmlns:p14="http://schemas.microsoft.com/office/powerpoint/2010/main" val="564316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443345"/>
            <a:ext cx="6151418" cy="742244"/>
          </a:xfrm>
        </p:spPr>
        <p:txBody>
          <a:bodyPr>
            <a:normAutofit/>
          </a:bodyPr>
          <a:lstStyle/>
          <a:p>
            <a:r>
              <a:rPr lang="en-US" sz="3600" dirty="0"/>
              <a:t>Vision of Science Education</a:t>
            </a:r>
            <a:endParaRPr lang="en-US" dirty="0"/>
          </a:p>
        </p:txBody>
      </p:sp>
      <p:sp>
        <p:nvSpPr>
          <p:cNvPr id="3" name="Content Placeholder 2"/>
          <p:cNvSpPr>
            <a:spLocks noGrp="1"/>
          </p:cNvSpPr>
          <p:nvPr>
            <p:ph sz="quarter" idx="1"/>
          </p:nvPr>
        </p:nvSpPr>
        <p:spPr>
          <a:xfrm>
            <a:off x="124691" y="1684352"/>
            <a:ext cx="11817927" cy="4523509"/>
          </a:xfrm>
          <a:ln w="28575">
            <a:solidFill>
              <a:schemeClr val="tx1"/>
            </a:solidFill>
          </a:ln>
        </p:spPr>
        <p:txBody>
          <a:bodyPr>
            <a:noAutofit/>
          </a:bodyPr>
          <a:lstStyle/>
          <a:p>
            <a:pPr>
              <a:lnSpc>
                <a:spcPct val="110000"/>
              </a:lnSpc>
              <a:spcBef>
                <a:spcPts val="0"/>
              </a:spcBef>
              <a:spcAft>
                <a:spcPts val="800"/>
              </a:spcAft>
            </a:pPr>
            <a:r>
              <a:rPr lang="en-US" dirty="0">
                <a:latin typeface="Arial Unicode MS" panose="020B0604020202020204" pitchFamily="34" charset="-128"/>
                <a:ea typeface="Arial Unicode MS" panose="020B0604020202020204" pitchFamily="34" charset="-128"/>
                <a:cs typeface="Arial Unicode MS" panose="020B0604020202020204" pitchFamily="34" charset="-128"/>
              </a:rPr>
              <a:t>A vision of science education in which all students’ experiences over multiple years foster </a:t>
            </a:r>
            <a:r>
              <a:rPr lang="en-US"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progressively deeper understanding of science</a:t>
            </a:r>
            <a:r>
              <a:rPr lang="en-US" dirty="0">
                <a:solidFill>
                  <a:srgbClr val="000000"/>
                </a:solidFill>
                <a:latin typeface="Arial Unicode MS" panose="020B0604020202020204" pitchFamily="34" charset="-128"/>
                <a:ea typeface="Arial Unicode MS" panose="020B0604020202020204" pitchFamily="34" charset="-128"/>
                <a:cs typeface="Arial Unicode MS" panose="020B0604020202020204" pitchFamily="34" charset="-128"/>
              </a:rPr>
              <a:t>.</a:t>
            </a:r>
            <a:r>
              <a:rPr lang="en-US"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 </a:t>
            </a:r>
          </a:p>
          <a:p>
            <a:pPr>
              <a:lnSpc>
                <a:spcPct val="110000"/>
              </a:lnSpc>
              <a:spcBef>
                <a:spcPts val="0"/>
              </a:spcBef>
              <a:spcAft>
                <a:spcPts val="800"/>
              </a:spcAft>
            </a:pPr>
            <a:r>
              <a:rPr lang="en-US" dirty="0">
                <a:latin typeface="Arial Unicode MS" panose="020B0604020202020204" pitchFamily="34" charset="-128"/>
                <a:ea typeface="Arial Unicode MS" panose="020B0604020202020204" pitchFamily="34" charset="-128"/>
                <a:cs typeface="Arial Unicode MS" panose="020B0604020202020204" pitchFamily="34" charset="-128"/>
              </a:rPr>
              <a:t>Students </a:t>
            </a:r>
            <a:r>
              <a:rPr lang="en-US"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actively engage in </a:t>
            </a:r>
            <a:r>
              <a:rPr lang="en-US" dirty="0">
                <a:latin typeface="Arial Unicode MS" panose="020B0604020202020204" pitchFamily="34" charset="-128"/>
                <a:ea typeface="Arial Unicode MS" panose="020B0604020202020204" pitchFamily="34" charset="-128"/>
                <a:cs typeface="Arial Unicode MS" panose="020B0604020202020204" pitchFamily="34" charset="-128"/>
              </a:rPr>
              <a:t>scientific and engineering </a:t>
            </a:r>
            <a:r>
              <a:rPr lang="en-US"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practices</a:t>
            </a:r>
            <a:r>
              <a:rPr lang="en-US" dirty="0">
                <a:latin typeface="Arial Unicode MS" panose="020B0604020202020204" pitchFamily="34" charset="-128"/>
                <a:ea typeface="Arial Unicode MS" panose="020B0604020202020204" pitchFamily="34" charset="-128"/>
                <a:cs typeface="Arial Unicode MS" panose="020B0604020202020204" pitchFamily="34" charset="-128"/>
              </a:rPr>
              <a:t> in order to deepen their understanding of </a:t>
            </a:r>
            <a:r>
              <a:rPr lang="en-US"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crosscutting concepts </a:t>
            </a:r>
            <a:r>
              <a:rPr lang="en-US" dirty="0">
                <a:latin typeface="Arial Unicode MS" panose="020B0604020202020204" pitchFamily="34" charset="-128"/>
                <a:ea typeface="Arial Unicode MS" panose="020B0604020202020204" pitchFamily="34" charset="-128"/>
                <a:cs typeface="Arial Unicode MS" panose="020B0604020202020204" pitchFamily="34" charset="-128"/>
              </a:rPr>
              <a:t>and disciplinary </a:t>
            </a:r>
            <a:r>
              <a:rPr lang="en-US"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core ideas</a:t>
            </a:r>
            <a:r>
              <a:rPr lang="en-US" dirty="0">
                <a:latin typeface="Arial Unicode MS" panose="020B0604020202020204" pitchFamily="34" charset="-128"/>
                <a:ea typeface="Arial Unicode MS" panose="020B0604020202020204" pitchFamily="34" charset="-128"/>
                <a:cs typeface="Arial Unicode MS" panose="020B0604020202020204" pitchFamily="34" charset="-128"/>
              </a:rPr>
              <a:t>. </a:t>
            </a:r>
          </a:p>
          <a:p>
            <a:pPr>
              <a:lnSpc>
                <a:spcPct val="110000"/>
              </a:lnSpc>
              <a:spcBef>
                <a:spcPts val="0"/>
              </a:spcBef>
              <a:spcAft>
                <a:spcPts val="800"/>
              </a:spcAft>
            </a:pPr>
            <a:r>
              <a:rPr lang="en-US" dirty="0">
                <a:latin typeface="Arial Unicode MS" panose="020B0604020202020204" pitchFamily="34" charset="-128"/>
                <a:ea typeface="Arial Unicode MS" panose="020B0604020202020204" pitchFamily="34" charset="-128"/>
                <a:cs typeface="Arial Unicode MS" panose="020B0604020202020204" pitchFamily="34" charset="-128"/>
              </a:rPr>
              <a:t>In order to achieve the vision embodied in the standards and to best support students’ learning, </a:t>
            </a:r>
            <a:r>
              <a:rPr lang="en-US"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all three dimensions should to be integrated </a:t>
            </a:r>
            <a:r>
              <a:rPr lang="en-US" dirty="0">
                <a:latin typeface="Arial Unicode MS" panose="020B0604020202020204" pitchFamily="34" charset="-128"/>
                <a:ea typeface="Arial Unicode MS" panose="020B0604020202020204" pitchFamily="34" charset="-128"/>
                <a:cs typeface="Arial Unicode MS" panose="020B0604020202020204" pitchFamily="34" charset="-128"/>
              </a:rPr>
              <a:t>into the system of standards, curriculum, instruction, and assessment.</a:t>
            </a:r>
          </a:p>
          <a:p>
            <a:pPr>
              <a:buNone/>
            </a:pPr>
            <a:r>
              <a:rPr lang="en-US" sz="1800" i="1"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NRC Framework Page 217</a:t>
            </a:r>
          </a:p>
        </p:txBody>
      </p:sp>
      <p:pic>
        <p:nvPicPr>
          <p:cNvPr id="4" name="Picture 3"/>
          <p:cNvPicPr>
            <a:picLocks noChangeAspect="1"/>
          </p:cNvPicPr>
          <p:nvPr/>
        </p:nvPicPr>
        <p:blipFill>
          <a:blip r:embed="rId2"/>
          <a:stretch>
            <a:fillRect/>
          </a:stretch>
        </p:blipFill>
        <p:spPr>
          <a:xfrm>
            <a:off x="6412923" y="90567"/>
            <a:ext cx="3162300" cy="1447800"/>
          </a:xfrm>
          <a:prstGeom prst="rect">
            <a:avLst/>
          </a:prstGeom>
          <a:ln w="28575">
            <a:solidFill>
              <a:schemeClr val="tx1"/>
            </a:solidFill>
          </a:ln>
        </p:spPr>
      </p:pic>
    </p:spTree>
    <p:extLst>
      <p:ext uri="{BB962C8B-B14F-4D97-AF65-F5344CB8AC3E}">
        <p14:creationId xmlns:p14="http://schemas.microsoft.com/office/powerpoint/2010/main" val="108385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81891"/>
            <a:ext cx="5104009" cy="674512"/>
          </a:xfrm>
        </p:spPr>
        <p:txBody>
          <a:bodyPr>
            <a:normAutofit fontScale="90000"/>
          </a:bodyPr>
          <a:lstStyle/>
          <a:p>
            <a:r>
              <a:rPr lang="en-US" dirty="0"/>
              <a:t>Vision for Students</a:t>
            </a:r>
          </a:p>
        </p:txBody>
      </p:sp>
      <p:sp>
        <p:nvSpPr>
          <p:cNvPr id="3" name="Content Placeholder 2"/>
          <p:cNvSpPr>
            <a:spLocks noGrp="1"/>
          </p:cNvSpPr>
          <p:nvPr>
            <p:ph idx="1"/>
          </p:nvPr>
        </p:nvSpPr>
        <p:spPr>
          <a:xfrm>
            <a:off x="303948" y="2493856"/>
            <a:ext cx="11645152" cy="3472516"/>
          </a:xfrm>
          <a:ln w="28575">
            <a:solidFill>
              <a:schemeClr val="tx1"/>
            </a:solidFill>
          </a:ln>
        </p:spPr>
        <p:txBody>
          <a:bodyPr>
            <a:normAutofit fontScale="92500" lnSpcReduction="10000"/>
          </a:bodyPr>
          <a:lstStyle/>
          <a:p>
            <a:pPr marL="0" indent="0">
              <a:lnSpc>
                <a:spcPct val="110000"/>
              </a:lnSpc>
              <a:spcBef>
                <a:spcPts val="0"/>
              </a:spcBef>
              <a:buNone/>
            </a:pPr>
            <a:r>
              <a:rPr lang="en-US" sz="3600" dirty="0">
                <a:latin typeface="Arial Rounded MT Bold" panose="020F0704030504030204" pitchFamily="34" charset="0"/>
                <a:cs typeface="Arial" panose="020B0604020202020204" pitchFamily="34" charset="0"/>
              </a:rPr>
              <a:t>“In the past, standards focused on students knowing core ideas</a:t>
            </a:r>
            <a:r>
              <a:rPr lang="en-US" sz="3000" i="1" dirty="0">
                <a:solidFill>
                  <a:srgbClr val="FF0000"/>
                </a:solidFill>
                <a:latin typeface="Arial Rounded MT Bold" panose="020F0704030504030204" pitchFamily="34" charset="0"/>
                <a:cs typeface="Arial" panose="020B0604020202020204" pitchFamily="34" charset="0"/>
              </a:rPr>
              <a:t>(concepts)</a:t>
            </a:r>
            <a:r>
              <a:rPr lang="en-US" sz="3600" dirty="0">
                <a:latin typeface="Arial Rounded MT Bold" panose="020F0704030504030204" pitchFamily="34" charset="0"/>
                <a:cs typeface="Arial" panose="020B0604020202020204" pitchFamily="34" charset="0"/>
              </a:rPr>
              <a:t>; the new vision is for students to use core ideas to support science performances.  Moving from students </a:t>
            </a:r>
            <a:r>
              <a:rPr lang="en-US" sz="3600" u="sng" dirty="0">
                <a:latin typeface="Arial Rounded MT Bold" panose="020F0704030504030204" pitchFamily="34" charset="0"/>
                <a:cs typeface="Arial" panose="020B0604020202020204" pitchFamily="34" charset="0"/>
              </a:rPr>
              <a:t>knowing</a:t>
            </a:r>
            <a:r>
              <a:rPr lang="en-US" sz="3600" dirty="0">
                <a:latin typeface="Arial Rounded MT Bold" panose="020F0704030504030204" pitchFamily="34" charset="0"/>
                <a:cs typeface="Arial" panose="020B0604020202020204" pitchFamily="34" charset="0"/>
              </a:rPr>
              <a:t> </a:t>
            </a:r>
            <a:r>
              <a:rPr lang="en-US" sz="3600" i="1" dirty="0">
                <a:latin typeface="Arial Rounded MT Bold" panose="020F0704030504030204" pitchFamily="34" charset="0"/>
                <a:cs typeface="Arial" panose="020B0604020202020204" pitchFamily="34" charset="0"/>
              </a:rPr>
              <a:t>what</a:t>
            </a:r>
            <a:r>
              <a:rPr lang="en-US" sz="3600" dirty="0">
                <a:latin typeface="Arial Rounded MT Bold" panose="020F0704030504030204" pitchFamily="34" charset="0"/>
                <a:cs typeface="Arial" panose="020B0604020202020204" pitchFamily="34" charset="0"/>
              </a:rPr>
              <a:t> and </a:t>
            </a:r>
            <a:r>
              <a:rPr lang="en-US" sz="3600" i="1" dirty="0">
                <a:latin typeface="Arial Rounded MT Bold" panose="020F0704030504030204" pitchFamily="34" charset="0"/>
                <a:cs typeface="Arial" panose="020B0604020202020204" pitchFamily="34" charset="0"/>
              </a:rPr>
              <a:t>that</a:t>
            </a:r>
            <a:r>
              <a:rPr lang="en-US" sz="3600" dirty="0">
                <a:latin typeface="Arial Rounded MT Bold" panose="020F0704030504030204" pitchFamily="34" charset="0"/>
                <a:cs typeface="Arial" panose="020B0604020202020204" pitchFamily="34" charset="0"/>
              </a:rPr>
              <a:t> to </a:t>
            </a:r>
            <a:r>
              <a:rPr lang="en-US" sz="3600" u="sng" dirty="0">
                <a:latin typeface="Arial Rounded MT Bold" panose="020F0704030504030204" pitchFamily="34" charset="0"/>
                <a:cs typeface="Arial" panose="020B0604020202020204" pitchFamily="34" charset="0"/>
              </a:rPr>
              <a:t>understanding</a:t>
            </a:r>
            <a:r>
              <a:rPr lang="en-US" sz="3600" dirty="0">
                <a:latin typeface="Arial Rounded MT Bold" panose="020F0704030504030204" pitchFamily="34" charset="0"/>
                <a:cs typeface="Arial" panose="020B0604020202020204" pitchFamily="34" charset="0"/>
              </a:rPr>
              <a:t> </a:t>
            </a:r>
            <a:r>
              <a:rPr lang="en-US" sz="3600" i="1" dirty="0">
                <a:latin typeface="Arial Rounded MT Bold" panose="020F0704030504030204" pitchFamily="34" charset="0"/>
                <a:cs typeface="Arial" panose="020B0604020202020204" pitchFamily="34" charset="0"/>
              </a:rPr>
              <a:t>how </a:t>
            </a:r>
            <a:r>
              <a:rPr lang="en-US" sz="3600" dirty="0">
                <a:latin typeface="Arial Rounded MT Bold" panose="020F0704030504030204" pitchFamily="34" charset="0"/>
                <a:cs typeface="Arial" panose="020B0604020202020204" pitchFamily="34" charset="0"/>
              </a:rPr>
              <a:t>and </a:t>
            </a:r>
            <a:r>
              <a:rPr lang="en-US" sz="3600" i="1" dirty="0">
                <a:latin typeface="Arial Rounded MT Bold" panose="020F0704030504030204" pitchFamily="34" charset="0"/>
                <a:cs typeface="Arial" panose="020B0604020202020204" pitchFamily="34" charset="0"/>
              </a:rPr>
              <a:t>why</a:t>
            </a:r>
            <a:r>
              <a:rPr lang="en-US" sz="3600" dirty="0">
                <a:latin typeface="Arial Rounded MT Bold" panose="020F0704030504030204" pitchFamily="34" charset="0"/>
                <a:cs typeface="Arial" panose="020B0604020202020204" pitchFamily="34" charset="0"/>
              </a:rPr>
              <a:t> is central to the new vision.”</a:t>
            </a:r>
          </a:p>
          <a:p>
            <a:pPr marL="0" indent="0">
              <a:buNone/>
            </a:pPr>
            <a:endParaRPr lang="en-US" dirty="0">
              <a:latin typeface="Arial Rounded MT Bold" panose="020F0704030504030204" pitchFamily="34" charset="0"/>
            </a:endParaRPr>
          </a:p>
          <a:p>
            <a:pPr marL="0" indent="0">
              <a:buNone/>
            </a:pPr>
            <a:r>
              <a:rPr lang="en-US" sz="1200" dirty="0" err="1">
                <a:latin typeface="Arial Rounded MT Bold" panose="020F0704030504030204" pitchFamily="34" charset="0"/>
              </a:rPr>
              <a:t>Moulding</a:t>
            </a:r>
            <a:r>
              <a:rPr lang="en-US" sz="1200" dirty="0">
                <a:latin typeface="Arial Rounded MT Bold" panose="020F0704030504030204" pitchFamily="34" charset="0"/>
              </a:rPr>
              <a:t>, B. D., </a:t>
            </a:r>
            <a:r>
              <a:rPr lang="en-US" sz="1200" dirty="0" err="1">
                <a:latin typeface="Arial Rounded MT Bold" panose="020F0704030504030204" pitchFamily="34" charset="0"/>
              </a:rPr>
              <a:t>Bybee</a:t>
            </a:r>
            <a:r>
              <a:rPr lang="en-US" sz="1200" dirty="0">
                <a:latin typeface="Arial Rounded MT Bold" panose="020F0704030504030204" pitchFamily="34" charset="0"/>
              </a:rPr>
              <a:t>, R. W., &amp; Paulson, N. (2015). </a:t>
            </a:r>
            <a:r>
              <a:rPr lang="en-US" sz="1200" i="1" dirty="0">
                <a:latin typeface="Arial Rounded MT Bold" panose="020F0704030504030204" pitchFamily="34" charset="0"/>
              </a:rPr>
              <a:t>A Vision and Plan for Science Teaching and Learning</a:t>
            </a:r>
            <a:r>
              <a:rPr lang="en-US" sz="1200" dirty="0">
                <a:latin typeface="Arial Rounded MT Bold" panose="020F0704030504030204" pitchFamily="34" charset="0"/>
              </a:rPr>
              <a:t>. Essential Teaching and Learning Publications.</a:t>
            </a:r>
            <a:endParaRPr lang="en-US" sz="1200" dirty="0">
              <a:solidFill>
                <a:srgbClr val="FF0000"/>
              </a:solidFill>
              <a:latin typeface="Arial Rounded MT Bold" panose="020F0704030504030204" pitchFamily="34" charset="0"/>
            </a:endParaRPr>
          </a:p>
        </p:txBody>
      </p:sp>
      <p:sp>
        <p:nvSpPr>
          <p:cNvPr id="4" name="Date Placeholder 3"/>
          <p:cNvSpPr>
            <a:spLocks noGrp="1"/>
          </p:cNvSpPr>
          <p:nvPr>
            <p:ph type="dt" sz="half" idx="2"/>
          </p:nvPr>
        </p:nvSpPr>
        <p:spPr/>
        <p:txBody>
          <a:bodyPr/>
          <a:lstStyle/>
          <a:p>
            <a:fld id="{4DAE6870-AD18-448A-9B2A-0EFE6DC7B06B}" type="datetime1">
              <a:rPr lang="en-US" smtClean="0"/>
              <a:t>8/18/2016</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4</a:t>
            </a:fld>
            <a:endParaRPr lang="en-US" dirty="0"/>
          </a:p>
        </p:txBody>
      </p:sp>
      <p:pic>
        <p:nvPicPr>
          <p:cNvPr id="7" name="Picture 6"/>
          <p:cNvPicPr>
            <a:picLocks noChangeAspect="1"/>
          </p:cNvPicPr>
          <p:nvPr/>
        </p:nvPicPr>
        <p:blipFill>
          <a:blip r:embed="rId2"/>
          <a:stretch>
            <a:fillRect/>
          </a:stretch>
        </p:blipFill>
        <p:spPr>
          <a:xfrm>
            <a:off x="5725085" y="198300"/>
            <a:ext cx="4009637" cy="1812740"/>
          </a:xfrm>
          <a:prstGeom prst="rect">
            <a:avLst/>
          </a:prstGeom>
          <a:ln w="38100">
            <a:solidFill>
              <a:schemeClr val="tx1"/>
            </a:solidFill>
          </a:ln>
        </p:spPr>
      </p:pic>
    </p:spTree>
    <p:extLst>
      <p:ext uri="{BB962C8B-B14F-4D97-AF65-F5344CB8AC3E}">
        <p14:creationId xmlns:p14="http://schemas.microsoft.com/office/powerpoint/2010/main" val="25350653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52343" y="629343"/>
            <a:ext cx="6361476" cy="946144"/>
          </a:xfrm>
        </p:spPr>
        <p:txBody>
          <a:bodyPr>
            <a:noAutofit/>
          </a:bodyPr>
          <a:lstStyle/>
          <a:p>
            <a:r>
              <a:rPr lang="en-US" sz="3800" dirty="0">
                <a:cs typeface="Arial" panose="020B0604020202020204" pitchFamily="34" charset="0"/>
              </a:rPr>
              <a:t>Vision for Science Teaching</a:t>
            </a:r>
          </a:p>
        </p:txBody>
      </p:sp>
      <p:sp>
        <p:nvSpPr>
          <p:cNvPr id="4" name="Date Placeholder 3"/>
          <p:cNvSpPr>
            <a:spLocks noGrp="1"/>
          </p:cNvSpPr>
          <p:nvPr>
            <p:ph type="dt" sz="half" idx="2"/>
          </p:nvPr>
        </p:nvSpPr>
        <p:spPr/>
        <p:txBody>
          <a:bodyPr/>
          <a:lstStyle/>
          <a:p>
            <a:fld id="{4DAE6870-AD18-448A-9B2A-0EFE6DC7B06B}" type="datetime1">
              <a:rPr lang="en-US" smtClean="0"/>
              <a:t>8/18/2016</a:t>
            </a:fld>
            <a:endParaRPr lang="en-US" dirty="0"/>
          </a:p>
        </p:txBody>
      </p:sp>
      <p:sp>
        <p:nvSpPr>
          <p:cNvPr id="5" name="Slide Number Placeholder 4"/>
          <p:cNvSpPr>
            <a:spLocks noGrp="1"/>
          </p:cNvSpPr>
          <p:nvPr>
            <p:ph type="sldNum" sz="quarter" idx="4"/>
          </p:nvPr>
        </p:nvSpPr>
        <p:spPr/>
        <p:txBody>
          <a:bodyPr/>
          <a:lstStyle/>
          <a:p>
            <a:fld id="{B63E4CEF-BB1E-48C7-AE93-F39F6AA99AD7}" type="slidenum">
              <a:rPr lang="en-US" smtClean="0"/>
              <a:pPr/>
              <a:t>5</a:t>
            </a:fld>
            <a:endParaRPr lang="en-US" dirty="0"/>
          </a:p>
        </p:txBody>
      </p:sp>
      <p:pic>
        <p:nvPicPr>
          <p:cNvPr id="6" name="Picture 5"/>
          <p:cNvPicPr>
            <a:picLocks noChangeAspect="1"/>
          </p:cNvPicPr>
          <p:nvPr/>
        </p:nvPicPr>
        <p:blipFill>
          <a:blip r:embed="rId2"/>
          <a:stretch>
            <a:fillRect/>
          </a:stretch>
        </p:blipFill>
        <p:spPr>
          <a:xfrm>
            <a:off x="402571" y="172142"/>
            <a:ext cx="3178829" cy="2115366"/>
          </a:xfrm>
          <a:prstGeom prst="rect">
            <a:avLst/>
          </a:prstGeom>
          <a:ln w="28575">
            <a:solidFill>
              <a:schemeClr val="tx1"/>
            </a:solidFill>
          </a:ln>
        </p:spPr>
      </p:pic>
      <p:sp>
        <p:nvSpPr>
          <p:cNvPr id="8" name="Rounded Rectangle 7"/>
          <p:cNvSpPr/>
          <p:nvPr/>
        </p:nvSpPr>
        <p:spPr>
          <a:xfrm>
            <a:off x="195730" y="2848671"/>
            <a:ext cx="11471181" cy="933065"/>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32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To a greater focus on the practices of scientists and engineers embedded with the core science ideas</a:t>
            </a:r>
            <a:r>
              <a:rPr lang="en-US" sz="3200" i="1" dirty="0">
                <a:solidFill>
                  <a:srgbClr val="FF0000"/>
                </a:solidFill>
                <a:latin typeface="Arial Rounded MT Bold" panose="020F0704030504030204" pitchFamily="34" charset="0"/>
                <a:cs typeface="Arial" panose="020B0604020202020204" pitchFamily="34" charset="0"/>
              </a:rPr>
              <a:t>(concepts)</a:t>
            </a:r>
            <a:endParaRPr lang="en-US" sz="32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10" name="Rounded Rectangle 9"/>
          <p:cNvSpPr/>
          <p:nvPr/>
        </p:nvSpPr>
        <p:spPr>
          <a:xfrm>
            <a:off x="195728" y="4269977"/>
            <a:ext cx="11471181" cy="1695394"/>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To instruction that engages students in making sense of the interconnection across all disciplines of science as well as mathematics and language arts </a:t>
            </a:r>
            <a:r>
              <a:rPr lang="en-US"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t>
            </a:r>
            <a:r>
              <a:rPr lang="en-US"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hlinkClick r:id="rId3"/>
              </a:rPr>
              <a:t>http://stemteachingtools.org/brief/1</a:t>
            </a:r>
            <a:r>
              <a:rPr lang="en-US" sz="2000" dirty="0">
                <a:solidFill>
                  <a:schemeClr val="tx1"/>
                </a:solidFill>
                <a:latin typeface="Arial Unicode MS" panose="020B0604020202020204" pitchFamily="34" charset="-128"/>
                <a:ea typeface="Arial Unicode MS" panose="020B0604020202020204" pitchFamily="34" charset="-128"/>
                <a:cs typeface="Arial Unicode MS" panose="020B0604020202020204" pitchFamily="34" charset="-128"/>
              </a:rPr>
              <a:t>)</a:t>
            </a:r>
          </a:p>
        </p:txBody>
      </p:sp>
    </p:spTree>
    <p:extLst>
      <p:ext uri="{BB962C8B-B14F-4D97-AF65-F5344CB8AC3E}">
        <p14:creationId xmlns:p14="http://schemas.microsoft.com/office/powerpoint/2010/main" val="7355310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0" y="0"/>
            <a:ext cx="7841673" cy="802698"/>
          </a:xfrm>
          <a:noFill/>
        </p:spPr>
        <p:txBody>
          <a:bodyPr/>
          <a:lstStyle/>
          <a:p>
            <a:r>
              <a:rPr lang="en-US" altLang="en-US" sz="3200" dirty="0">
                <a:ea typeface="Arial Unicode MS" panose="020B0604020202020204" pitchFamily="34" charset="-128"/>
                <a:cs typeface="Arial Unicode MS" panose="020B0604020202020204" pitchFamily="34" charset="-128"/>
              </a:rPr>
              <a:t>Science Georgia Standards of Excellence</a:t>
            </a:r>
          </a:p>
        </p:txBody>
      </p:sp>
      <p:sp>
        <p:nvSpPr>
          <p:cNvPr id="4" name="Content Placeholder 2"/>
          <p:cNvSpPr txBox="1">
            <a:spLocks/>
          </p:cNvSpPr>
          <p:nvPr/>
        </p:nvSpPr>
        <p:spPr>
          <a:xfrm>
            <a:off x="277091" y="1613725"/>
            <a:ext cx="4946073" cy="3577936"/>
          </a:xfrm>
          <a:prstGeom prst="rect">
            <a:avLst/>
          </a:prstGeom>
          <a:solidFill>
            <a:schemeClr val="accent4">
              <a:lumMod val="60000"/>
              <a:lumOff val="40000"/>
            </a:schemeClr>
          </a:solidFill>
        </p:spPr>
        <p:style>
          <a:lnRef idx="2">
            <a:schemeClr val="dk1"/>
          </a:lnRef>
          <a:fillRef idx="1">
            <a:schemeClr val="lt1"/>
          </a:fillRef>
          <a:effectRef idx="0">
            <a:schemeClr val="dk1"/>
          </a:effectRef>
          <a:fontRef idx="minor">
            <a:schemeClr val="dk1"/>
          </a:fontRef>
        </p:style>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Book Antiqua" panose="02040602050305030304" pitchFamily="18"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Book Antiqua" panose="02040602050305030304" pitchFamily="18"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Book Antiqua" panose="02040602050305030304" pitchFamily="18"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ook Antiqua" panose="02040602050305030304" pitchFamily="18"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Book Antiqua" panose="02040602050305030304"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altLang="en-US">
                <a:latin typeface="Arial Unicode MS" panose="020B0604020202020204" pitchFamily="34" charset="-128"/>
                <a:ea typeface="Arial Unicode MS" panose="020B0604020202020204" pitchFamily="34" charset="-128"/>
                <a:cs typeface="Arial Unicode MS" panose="020B0604020202020204" pitchFamily="34" charset="-128"/>
              </a:rPr>
              <a:t>Kindergarten - 8</a:t>
            </a:r>
            <a:r>
              <a:rPr lang="en-US" altLang="en-US" baseline="30000">
                <a:latin typeface="Arial Unicode MS" panose="020B0604020202020204" pitchFamily="34" charset="-128"/>
                <a:ea typeface="Arial Unicode MS" panose="020B0604020202020204" pitchFamily="34" charset="-128"/>
                <a:cs typeface="Arial Unicode MS" panose="020B0604020202020204" pitchFamily="34" charset="-128"/>
              </a:rPr>
              <a:t>th</a:t>
            </a:r>
            <a:r>
              <a:rPr lang="en-US" altLang="en-US">
                <a:latin typeface="Arial Unicode MS" panose="020B0604020202020204" pitchFamily="34" charset="-128"/>
                <a:ea typeface="Arial Unicode MS" panose="020B0604020202020204" pitchFamily="34" charset="-128"/>
                <a:cs typeface="Arial Unicode MS" panose="020B0604020202020204" pitchFamily="34" charset="-128"/>
              </a:rPr>
              <a:t> grade</a:t>
            </a:r>
          </a:p>
          <a:p>
            <a:pPr marL="0" indent="0">
              <a:buFont typeface="Arial" panose="020B0604020202020204" pitchFamily="34" charset="0"/>
              <a:buNone/>
            </a:pPr>
            <a:r>
              <a:rPr lang="en-US" altLang="en-US">
                <a:latin typeface="Arial Unicode MS" panose="020B0604020202020204" pitchFamily="34" charset="-128"/>
                <a:ea typeface="Arial Unicode MS" panose="020B0604020202020204" pitchFamily="34" charset="-128"/>
                <a:cs typeface="Arial Unicode MS" panose="020B0604020202020204" pitchFamily="34" charset="-128"/>
              </a:rPr>
              <a:t>Biology</a:t>
            </a:r>
          </a:p>
          <a:p>
            <a:pPr marL="0" indent="0">
              <a:buFont typeface="Arial" panose="020B0604020202020204" pitchFamily="34" charset="0"/>
              <a:buNone/>
            </a:pPr>
            <a:r>
              <a:rPr lang="en-US" altLang="en-US">
                <a:latin typeface="Arial Unicode MS" panose="020B0604020202020204" pitchFamily="34" charset="-128"/>
                <a:ea typeface="Arial Unicode MS" panose="020B0604020202020204" pitchFamily="34" charset="-128"/>
                <a:cs typeface="Arial Unicode MS" panose="020B0604020202020204" pitchFamily="34" charset="-128"/>
              </a:rPr>
              <a:t>Chemistry</a:t>
            </a:r>
          </a:p>
          <a:p>
            <a:pPr marL="0" indent="0">
              <a:buFont typeface="Arial" panose="020B0604020202020204" pitchFamily="34" charset="0"/>
              <a:buNone/>
            </a:pPr>
            <a:r>
              <a:rPr lang="en-US" altLang="en-US">
                <a:latin typeface="Arial Unicode MS" panose="020B0604020202020204" pitchFamily="34" charset="-128"/>
                <a:ea typeface="Arial Unicode MS" panose="020B0604020202020204" pitchFamily="34" charset="-128"/>
                <a:cs typeface="Arial Unicode MS" panose="020B0604020202020204" pitchFamily="34" charset="-128"/>
              </a:rPr>
              <a:t>Earth Systems</a:t>
            </a:r>
          </a:p>
          <a:p>
            <a:pPr marL="0" indent="0">
              <a:buFont typeface="Arial" panose="020B0604020202020204" pitchFamily="34" charset="0"/>
              <a:buNone/>
            </a:pPr>
            <a:r>
              <a:rPr lang="en-US" altLang="en-US">
                <a:latin typeface="Arial Unicode MS" panose="020B0604020202020204" pitchFamily="34" charset="-128"/>
                <a:ea typeface="Arial Unicode MS" panose="020B0604020202020204" pitchFamily="34" charset="-128"/>
                <a:cs typeface="Arial Unicode MS" panose="020B0604020202020204" pitchFamily="34" charset="-128"/>
              </a:rPr>
              <a:t>Environmental Science</a:t>
            </a:r>
          </a:p>
          <a:p>
            <a:pPr marL="0" indent="0">
              <a:buFont typeface="Arial" panose="020B0604020202020204" pitchFamily="34" charset="0"/>
              <a:buNone/>
            </a:pPr>
            <a:r>
              <a:rPr lang="en-US" altLang="en-US">
                <a:latin typeface="Arial Unicode MS" panose="020B0604020202020204" pitchFamily="34" charset="-128"/>
                <a:ea typeface="Arial Unicode MS" panose="020B0604020202020204" pitchFamily="34" charset="-128"/>
                <a:cs typeface="Arial Unicode MS" panose="020B0604020202020204" pitchFamily="34" charset="-128"/>
              </a:rPr>
              <a:t>Physical Science </a:t>
            </a:r>
          </a:p>
          <a:p>
            <a:pPr marL="0" indent="0">
              <a:buFont typeface="Arial" panose="020B0604020202020204" pitchFamily="34" charset="0"/>
              <a:buNone/>
            </a:pPr>
            <a:r>
              <a:rPr lang="en-US" altLang="en-US">
                <a:latin typeface="Arial Unicode MS" panose="020B0604020202020204" pitchFamily="34" charset="-128"/>
                <a:ea typeface="Arial Unicode MS" panose="020B0604020202020204" pitchFamily="34" charset="-128"/>
                <a:cs typeface="Arial Unicode MS" panose="020B0604020202020204" pitchFamily="34" charset="-128"/>
              </a:rPr>
              <a:t>Physics</a:t>
            </a:r>
            <a:endParaRPr lang="en-US" altLang="en-US"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6" name="TextBox 5"/>
          <p:cNvSpPr txBox="1"/>
          <p:nvPr/>
        </p:nvSpPr>
        <p:spPr>
          <a:xfrm>
            <a:off x="5597237" y="1613725"/>
            <a:ext cx="6345382" cy="3416320"/>
          </a:xfrm>
          <a:prstGeom prst="rect">
            <a:avLst/>
          </a:prstGeom>
          <a:solidFill>
            <a:srgbClr val="92D050"/>
          </a:solidFill>
        </p:spPr>
        <p:style>
          <a:lnRef idx="2">
            <a:schemeClr val="dk1"/>
          </a:lnRef>
          <a:fillRef idx="1">
            <a:schemeClr val="lt1"/>
          </a:fillRef>
          <a:effectRef idx="0">
            <a:schemeClr val="dk1"/>
          </a:effectRef>
          <a:fontRef idx="minor">
            <a:schemeClr val="dk1"/>
          </a:fontRef>
        </p:style>
        <p:txBody>
          <a:bodyPr wrap="square" rtlCol="0">
            <a:spAutoFit/>
          </a:bodyPr>
          <a:lstStyle/>
          <a:p>
            <a:pPr marL="342900" lvl="2" indent="-342900">
              <a:buFont typeface="Arial" panose="020B0604020202020204" pitchFamily="34" charset="0"/>
              <a:buChar char="•"/>
            </a:pPr>
            <a:r>
              <a:rPr lang="en-US" altLang="en-US" sz="2400" dirty="0">
                <a:latin typeface="Arial Unicode MS" panose="020B0604020202020204" pitchFamily="34" charset="-128"/>
                <a:ea typeface="Arial Unicode MS" panose="020B0604020202020204" pitchFamily="34" charset="-128"/>
                <a:cs typeface="Arial Unicode MS" panose="020B0604020202020204" pitchFamily="34" charset="-128"/>
              </a:rPr>
              <a:t>K-5 standards address physical science, life science, and Earth and space science at each grade level.</a:t>
            </a:r>
          </a:p>
          <a:p>
            <a:pPr marL="342900" lvl="2" indent="-342900">
              <a:buFont typeface="Arial" panose="020B0604020202020204" pitchFamily="34" charset="0"/>
              <a:buChar char="•"/>
            </a:pPr>
            <a:endParaRPr lang="en-US" altLang="en-US" sz="2400" dirty="0">
              <a:latin typeface="Arial Unicode MS" panose="020B0604020202020204" pitchFamily="34" charset="-128"/>
              <a:ea typeface="Arial Unicode MS" panose="020B0604020202020204" pitchFamily="34" charset="-128"/>
              <a:cs typeface="Arial Unicode MS" panose="020B0604020202020204" pitchFamily="34" charset="-128"/>
            </a:endParaRPr>
          </a:p>
          <a:p>
            <a:pPr marL="342900" lvl="2" indent="-342900">
              <a:buFont typeface="Arial" panose="020B0604020202020204" pitchFamily="34" charset="0"/>
              <a:buChar char="•"/>
            </a:pPr>
            <a:r>
              <a:rPr lang="en-US" altLang="en-US" sz="2400" dirty="0">
                <a:latin typeface="Arial Unicode MS" panose="020B0604020202020204" pitchFamily="34" charset="-128"/>
                <a:ea typeface="Arial Unicode MS" panose="020B0604020202020204" pitchFamily="34" charset="-128"/>
                <a:cs typeface="Arial Unicode MS" panose="020B0604020202020204" pitchFamily="34" charset="-128"/>
              </a:rPr>
              <a:t>6-8 standards are divided by scientific discipline </a:t>
            </a:r>
          </a:p>
          <a:p>
            <a:pPr marL="800100" lvl="4" indent="-342900">
              <a:buFont typeface="Arial" panose="020B0604020202020204" pitchFamily="34" charset="0"/>
              <a:buChar char="•"/>
            </a:pPr>
            <a:r>
              <a:rPr lang="en-US" altLang="en-US" sz="2400" dirty="0">
                <a:latin typeface="Arial Unicode MS" panose="020B0604020202020204" pitchFamily="34" charset="-128"/>
                <a:ea typeface="Arial Unicode MS" panose="020B0604020202020204" pitchFamily="34" charset="-128"/>
                <a:cs typeface="Arial Unicode MS" panose="020B0604020202020204" pitchFamily="34" charset="-128"/>
              </a:rPr>
              <a:t>Earth and space science in sixth grade</a:t>
            </a:r>
          </a:p>
          <a:p>
            <a:pPr marL="800100" lvl="4" indent="-342900">
              <a:buFont typeface="Arial" panose="020B0604020202020204" pitchFamily="34" charset="0"/>
              <a:buChar char="•"/>
            </a:pPr>
            <a:r>
              <a:rPr lang="en-US" altLang="en-US" sz="2400" dirty="0">
                <a:latin typeface="Arial Unicode MS" panose="020B0604020202020204" pitchFamily="34" charset="-128"/>
                <a:ea typeface="Arial Unicode MS" panose="020B0604020202020204" pitchFamily="34" charset="-128"/>
                <a:cs typeface="Arial Unicode MS" panose="020B0604020202020204" pitchFamily="34" charset="-128"/>
              </a:rPr>
              <a:t>Life science in seventh grade</a:t>
            </a:r>
          </a:p>
          <a:p>
            <a:pPr marL="800100" lvl="4" indent="-342900">
              <a:buFont typeface="Arial" panose="020B0604020202020204" pitchFamily="34" charset="0"/>
              <a:buChar char="•"/>
            </a:pPr>
            <a:r>
              <a:rPr lang="en-US" altLang="en-US" sz="2400" dirty="0">
                <a:latin typeface="Arial Unicode MS" panose="020B0604020202020204" pitchFamily="34" charset="-128"/>
                <a:ea typeface="Arial Unicode MS" panose="020B0604020202020204" pitchFamily="34" charset="-128"/>
                <a:cs typeface="Arial Unicode MS" panose="020B0604020202020204" pitchFamily="34" charset="-128"/>
              </a:rPr>
              <a:t>Physical science in eighth grade</a:t>
            </a:r>
            <a:endParaRPr lang="en-US" sz="2400" dirty="0">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8143773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551517" y="130642"/>
            <a:ext cx="8310095" cy="81692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b="1" kern="1200">
                <a:solidFill>
                  <a:schemeClr val="tx1"/>
                </a:solidFill>
                <a:latin typeface="Arial Rounded MT Bold" panose="020F0704030504030204" pitchFamily="34" charset="0"/>
                <a:ea typeface="+mj-ea"/>
                <a:cs typeface="+mj-cs"/>
              </a:defRPr>
            </a:lvl1pPr>
          </a:lstStyle>
          <a:p>
            <a:pPr algn="ctr"/>
            <a:r>
              <a:rPr lang="en-US" altLang="en-US" sz="4000" dirty="0">
                <a:latin typeface="Arial" panose="020B0604020202020204" pitchFamily="34" charset="0"/>
                <a:cs typeface="Arial" panose="020B0604020202020204" pitchFamily="34" charset="0"/>
              </a:rPr>
              <a:t>Major Changes to the Standards</a:t>
            </a:r>
          </a:p>
        </p:txBody>
      </p:sp>
      <p:sp>
        <p:nvSpPr>
          <p:cNvPr id="4" name="TextBox 4"/>
          <p:cNvSpPr txBox="1">
            <a:spLocks noChangeArrowheads="1"/>
          </p:cNvSpPr>
          <p:nvPr/>
        </p:nvSpPr>
        <p:spPr bwMode="auto">
          <a:xfrm>
            <a:off x="264459" y="1020505"/>
            <a:ext cx="11927541" cy="43704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228600" lvl="2">
              <a:defRPr/>
            </a:pPr>
            <a:r>
              <a:rPr lang="en-US" dirty="0">
                <a:latin typeface="Arial" panose="020B0604020202020204" pitchFamily="34" charset="0"/>
                <a:cs typeface="Arial" panose="020B0604020202020204" pitchFamily="34" charset="0"/>
              </a:rPr>
              <a:t>Characteristics of science and nature of science standards have been embedded in the content standards.</a:t>
            </a:r>
          </a:p>
          <a:p>
            <a:pPr marL="228600" lvl="2">
              <a:spcBef>
                <a:spcPts val="0"/>
              </a:spcBef>
              <a:buFont typeface="Arial" panose="020B0604020202020204" pitchFamily="34" charset="0"/>
              <a:buNone/>
              <a:defRPr/>
            </a:pPr>
            <a:endParaRPr lang="en-US" sz="1000" dirty="0">
              <a:latin typeface="Arial" panose="020B0604020202020204" pitchFamily="34" charset="0"/>
              <a:cs typeface="Arial" panose="020B0604020202020204" pitchFamily="34" charset="0"/>
            </a:endParaRPr>
          </a:p>
          <a:p>
            <a:pPr marL="228600" lvl="2">
              <a:defRPr/>
            </a:pPr>
            <a:r>
              <a:rPr lang="en-US" dirty="0">
                <a:latin typeface="Arial" panose="020B0604020202020204" pitchFamily="34" charset="0"/>
                <a:cs typeface="Arial" panose="020B0604020202020204" pitchFamily="34" charset="0"/>
              </a:rPr>
              <a:t>Content was modified when appropriate to bring it up to date with current scientific knowledge.</a:t>
            </a:r>
          </a:p>
          <a:p>
            <a:pPr marL="228600" lvl="2">
              <a:defRPr/>
            </a:pPr>
            <a:endParaRPr lang="en-US" sz="1000" dirty="0">
              <a:latin typeface="Arial" panose="020B0604020202020204" pitchFamily="34" charset="0"/>
              <a:cs typeface="Arial" panose="020B0604020202020204" pitchFamily="34" charset="0"/>
            </a:endParaRPr>
          </a:p>
          <a:p>
            <a:pPr marL="228600" lvl="2">
              <a:defRPr/>
            </a:pPr>
            <a:r>
              <a:rPr lang="en-US" dirty="0">
                <a:latin typeface="Arial" panose="020B0604020202020204" pitchFamily="34" charset="0"/>
                <a:cs typeface="Arial" panose="020B0604020202020204" pitchFamily="34" charset="0"/>
              </a:rPr>
              <a:t>Wording in the standards have been modified in some cases to reflect the following  suggested changes: </a:t>
            </a:r>
          </a:p>
          <a:p>
            <a:pPr marL="685800" lvl="4">
              <a:buFont typeface="Wingdings" panose="05000000000000000000" pitchFamily="2" charset="2"/>
              <a:buChar char="Ø"/>
              <a:defRPr/>
            </a:pPr>
            <a:r>
              <a:rPr lang="en-US" sz="2000" dirty="0">
                <a:latin typeface="Arial" panose="020B0604020202020204" pitchFamily="34" charset="0"/>
                <a:cs typeface="Arial" panose="020B0604020202020204" pitchFamily="34" charset="0"/>
              </a:rPr>
              <a:t>increase of rigor</a:t>
            </a:r>
          </a:p>
          <a:p>
            <a:pPr marL="685800" lvl="4">
              <a:buFont typeface="Wingdings" panose="05000000000000000000" pitchFamily="2" charset="2"/>
              <a:buChar char="Ø"/>
              <a:defRPr/>
            </a:pPr>
            <a:r>
              <a:rPr lang="en-US" sz="2000" dirty="0">
                <a:latin typeface="Arial" panose="020B0604020202020204" pitchFamily="34" charset="0"/>
                <a:cs typeface="Arial" panose="020B0604020202020204" pitchFamily="34" charset="0"/>
              </a:rPr>
              <a:t>additional clarification</a:t>
            </a:r>
          </a:p>
          <a:p>
            <a:pPr marL="228600" lvl="3">
              <a:defRPr/>
            </a:pPr>
            <a:endParaRPr lang="en-US" sz="1000" dirty="0">
              <a:latin typeface="Arial" panose="020B0604020202020204" pitchFamily="34" charset="0"/>
              <a:cs typeface="Arial" panose="020B0604020202020204" pitchFamily="34" charset="0"/>
            </a:endParaRPr>
          </a:p>
          <a:p>
            <a:pPr marL="228600" lvl="3">
              <a:defRPr/>
            </a:pPr>
            <a:r>
              <a:rPr lang="en-US" sz="2000" dirty="0">
                <a:latin typeface="Arial" panose="020B0604020202020204" pitchFamily="34" charset="0"/>
                <a:cs typeface="Arial" panose="020B0604020202020204" pitchFamily="34" charset="0"/>
              </a:rPr>
              <a:t>A few standards or elements were moved to a different grade level in response to survey data.</a:t>
            </a:r>
          </a:p>
          <a:p>
            <a:pPr marL="228600" lvl="3">
              <a:defRPr/>
            </a:pPr>
            <a:endParaRPr lang="en-US" sz="1000" dirty="0">
              <a:latin typeface="Arial" panose="020B0604020202020204" pitchFamily="34" charset="0"/>
              <a:cs typeface="Arial" panose="020B0604020202020204" pitchFamily="34" charset="0"/>
            </a:endParaRPr>
          </a:p>
          <a:p>
            <a:pPr marL="228600" indent="-228600"/>
            <a:r>
              <a:rPr lang="en-US" sz="2000" dirty="0">
                <a:latin typeface="Arial" panose="020B0604020202020204" pitchFamily="34" charset="0"/>
                <a:cs typeface="Arial" panose="020B0604020202020204" pitchFamily="34" charset="0"/>
              </a:rPr>
              <a:t>Included elements that addressed engineering practices (e.g. the engineer design process)</a:t>
            </a:r>
          </a:p>
          <a:p>
            <a:pPr>
              <a:lnSpc>
                <a:spcPct val="100000"/>
              </a:lnSpc>
              <a:spcBef>
                <a:spcPts val="0"/>
              </a:spcBef>
              <a:buNone/>
            </a:pPr>
            <a:endParaRPr lang="en-US" sz="1000" dirty="0">
              <a:latin typeface="Arial" panose="020B0604020202020204" pitchFamily="34" charset="0"/>
              <a:cs typeface="Arial" panose="020B0604020202020204" pitchFamily="34" charset="0"/>
            </a:endParaRPr>
          </a:p>
          <a:p>
            <a:pPr marL="285750" indent="-285750">
              <a:lnSpc>
                <a:spcPct val="100000"/>
              </a:lnSpc>
            </a:pPr>
            <a:r>
              <a:rPr lang="en-US" sz="2000" dirty="0">
                <a:latin typeface="Arial" panose="020B0604020202020204" pitchFamily="34" charset="0"/>
                <a:cs typeface="Arial" panose="020B0604020202020204" pitchFamily="34" charset="0"/>
              </a:rPr>
              <a:t>Use of “</a:t>
            </a:r>
            <a:r>
              <a:rPr lang="en-US" sz="2000" b="1" u="sng" dirty="0">
                <a:latin typeface="Arial" panose="020B0604020202020204" pitchFamily="34" charset="0"/>
                <a:cs typeface="Arial" panose="020B0604020202020204" pitchFamily="34" charset="0"/>
              </a:rPr>
              <a:t>obtain, evaluate, and communicate information to</a:t>
            </a:r>
            <a:r>
              <a:rPr lang="en-US" sz="2000" dirty="0">
                <a:latin typeface="Arial" panose="020B0604020202020204" pitchFamily="34" charset="0"/>
                <a:cs typeface="Arial" panose="020B0604020202020204" pitchFamily="34" charset="0"/>
              </a:rPr>
              <a:t>” as a lead in to each standard. </a:t>
            </a:r>
          </a:p>
        </p:txBody>
      </p:sp>
      <p:sp>
        <p:nvSpPr>
          <p:cNvPr id="5" name="Rectangle 4"/>
          <p:cNvSpPr/>
          <p:nvPr/>
        </p:nvSpPr>
        <p:spPr>
          <a:xfrm>
            <a:off x="264459" y="5593540"/>
            <a:ext cx="11541965" cy="707886"/>
          </a:xfrm>
          <a:prstGeom prst="rect">
            <a:avLst/>
          </a:prstGeom>
          <a:solidFill>
            <a:srgbClr val="FF5D5D"/>
          </a:solidFill>
        </p:spPr>
        <p:style>
          <a:lnRef idx="2">
            <a:schemeClr val="dk1"/>
          </a:lnRef>
          <a:fillRef idx="1">
            <a:schemeClr val="lt1"/>
          </a:fillRef>
          <a:effectRef idx="0">
            <a:schemeClr val="dk1"/>
          </a:effectRef>
          <a:fontRef idx="minor">
            <a:schemeClr val="dk1"/>
          </a:fontRef>
        </p:style>
        <p:txBody>
          <a:bodyPr wrap="square">
            <a:spAutoFit/>
          </a:bodyPr>
          <a:lstStyle/>
          <a:p>
            <a:pPr marL="285750" indent="-285750">
              <a:buFont typeface="Arial" panose="020B0604020202020204" pitchFamily="34" charset="0"/>
              <a:buChar char="•"/>
            </a:pPr>
            <a:r>
              <a:rPr lang="en-US" sz="2000" dirty="0">
                <a:latin typeface="Arial" panose="020B0604020202020204" pitchFamily="34" charset="0"/>
                <a:cs typeface="Arial" panose="020B0604020202020204" pitchFamily="34" charset="0"/>
              </a:rPr>
              <a:t>Use of color coding to enhance clarity of connections between the standard and the supporting elements.</a:t>
            </a:r>
          </a:p>
        </p:txBody>
      </p:sp>
    </p:spTree>
    <p:extLst>
      <p:ext uri="{BB962C8B-B14F-4D97-AF65-F5344CB8AC3E}">
        <p14:creationId xmlns:p14="http://schemas.microsoft.com/office/powerpoint/2010/main" val="890368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nip Diagonal Corner Rectangle 1"/>
          <p:cNvSpPr/>
          <p:nvPr/>
        </p:nvSpPr>
        <p:spPr>
          <a:xfrm>
            <a:off x="0" y="2098342"/>
            <a:ext cx="3193576" cy="914400"/>
          </a:xfrm>
          <a:prstGeom prst="snip2DiagRect">
            <a:avLst/>
          </a:prstGeom>
          <a:solidFill>
            <a:srgbClr val="CC00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4000" dirty="0">
                <a:latin typeface="Times New Roman" panose="02020603050405020304" pitchFamily="18" charset="0"/>
                <a:cs typeface="Times New Roman" panose="02020603050405020304" pitchFamily="18" charset="0"/>
              </a:rPr>
              <a:t>Students will</a:t>
            </a:r>
          </a:p>
        </p:txBody>
      </p:sp>
      <p:sp>
        <p:nvSpPr>
          <p:cNvPr id="3" name="Flowchart: Internal Storage 2"/>
          <p:cNvSpPr/>
          <p:nvPr/>
        </p:nvSpPr>
        <p:spPr>
          <a:xfrm>
            <a:off x="5977719" y="2004558"/>
            <a:ext cx="6118746" cy="1248771"/>
          </a:xfrm>
          <a:prstGeom prst="flowChartInternalStorag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3200" dirty="0">
                <a:solidFill>
                  <a:schemeClr val="tx1"/>
                </a:solidFill>
                <a:latin typeface="Times New Roman" panose="02020603050405020304" pitchFamily="18" charset="0"/>
                <a:cs typeface="Times New Roman" panose="02020603050405020304" pitchFamily="18" charset="0"/>
              </a:rPr>
              <a:t>Obtaining, evaluating, and communicating information to  </a:t>
            </a:r>
          </a:p>
        </p:txBody>
      </p:sp>
      <p:sp>
        <p:nvSpPr>
          <p:cNvPr id="4" name="TextBox 3"/>
          <p:cNvSpPr txBox="1"/>
          <p:nvPr/>
        </p:nvSpPr>
        <p:spPr>
          <a:xfrm>
            <a:off x="948213" y="1151619"/>
            <a:ext cx="1297150" cy="707886"/>
          </a:xfrm>
          <a:prstGeom prst="rect">
            <a:avLst/>
          </a:prstGeom>
          <a:noFill/>
        </p:spPr>
        <p:txBody>
          <a:bodyPr wrap="none" rtlCol="0">
            <a:spAutoFit/>
          </a:bodyPr>
          <a:lstStyle/>
          <a:p>
            <a:r>
              <a:rPr lang="en-US" sz="4000" dirty="0">
                <a:latin typeface="Times New Roman" panose="02020603050405020304" pitchFamily="18" charset="0"/>
                <a:cs typeface="Times New Roman" panose="02020603050405020304" pitchFamily="18" charset="0"/>
              </a:rPr>
              <a:t>From</a:t>
            </a:r>
          </a:p>
        </p:txBody>
      </p:sp>
      <p:sp>
        <p:nvSpPr>
          <p:cNvPr id="5" name="TextBox 4"/>
          <p:cNvSpPr txBox="1"/>
          <p:nvPr/>
        </p:nvSpPr>
        <p:spPr>
          <a:xfrm>
            <a:off x="8388517" y="1151619"/>
            <a:ext cx="717889" cy="707886"/>
          </a:xfrm>
          <a:prstGeom prst="rect">
            <a:avLst/>
          </a:prstGeom>
          <a:noFill/>
        </p:spPr>
        <p:txBody>
          <a:bodyPr wrap="none" rtlCol="0">
            <a:spAutoFit/>
          </a:bodyPr>
          <a:lstStyle/>
          <a:p>
            <a:r>
              <a:rPr lang="en-US" sz="4000" dirty="0">
                <a:latin typeface="Times New Roman" panose="02020603050405020304" pitchFamily="18" charset="0"/>
                <a:cs typeface="Times New Roman" panose="02020603050405020304" pitchFamily="18" charset="0"/>
              </a:rPr>
              <a:t>To</a:t>
            </a:r>
          </a:p>
        </p:txBody>
      </p:sp>
      <p:sp>
        <p:nvSpPr>
          <p:cNvPr id="6" name="Right Arrow 5"/>
          <p:cNvSpPr/>
          <p:nvPr/>
        </p:nvSpPr>
        <p:spPr>
          <a:xfrm>
            <a:off x="3193576" y="1405719"/>
            <a:ext cx="4844955" cy="327547"/>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0" y="3157795"/>
            <a:ext cx="3799438" cy="3046988"/>
          </a:xfrm>
          <a:prstGeom prst="rect">
            <a:avLst/>
          </a:prstGeom>
          <a:noFill/>
        </p:spPr>
        <p:txBody>
          <a:bodyPr wrap="none" rtlCol="0">
            <a:spAutoFit/>
          </a:bodyPr>
          <a:lstStyle/>
          <a:p>
            <a:r>
              <a:rPr lang="en-US" sz="3200" dirty="0">
                <a:latin typeface="Times New Roman" panose="02020603050405020304" pitchFamily="18" charset="0"/>
                <a:cs typeface="Times New Roman" panose="02020603050405020304" pitchFamily="18" charset="0"/>
              </a:rPr>
              <a:t>Understand</a:t>
            </a:r>
          </a:p>
          <a:p>
            <a:r>
              <a:rPr lang="en-US" sz="3200" dirty="0">
                <a:latin typeface="Times New Roman" panose="02020603050405020304" pitchFamily="18" charset="0"/>
                <a:cs typeface="Times New Roman" panose="02020603050405020304" pitchFamily="18" charset="0"/>
              </a:rPr>
              <a:t>Be familiar with</a:t>
            </a:r>
          </a:p>
          <a:p>
            <a:r>
              <a:rPr lang="en-US" sz="3200" dirty="0">
                <a:latin typeface="Times New Roman" panose="02020603050405020304" pitchFamily="18" charset="0"/>
                <a:cs typeface="Times New Roman" panose="02020603050405020304" pitchFamily="18" charset="0"/>
              </a:rPr>
              <a:t>Differentiate between</a:t>
            </a:r>
          </a:p>
          <a:p>
            <a:r>
              <a:rPr lang="en-US" sz="3200" dirty="0">
                <a:latin typeface="Times New Roman" panose="02020603050405020304" pitchFamily="18" charset="0"/>
                <a:cs typeface="Times New Roman" panose="02020603050405020304" pitchFamily="18" charset="0"/>
              </a:rPr>
              <a:t>Analyze</a:t>
            </a:r>
          </a:p>
          <a:p>
            <a:r>
              <a:rPr lang="en-US" sz="3200" dirty="0">
                <a:latin typeface="Times New Roman" panose="02020603050405020304" pitchFamily="18" charset="0"/>
                <a:cs typeface="Times New Roman" panose="02020603050405020304" pitchFamily="18" charset="0"/>
              </a:rPr>
              <a:t>Investigate</a:t>
            </a:r>
          </a:p>
          <a:p>
            <a:r>
              <a:rPr lang="en-US" sz="3200" dirty="0">
                <a:latin typeface="Times New Roman" panose="02020603050405020304" pitchFamily="18" charset="0"/>
                <a:cs typeface="Times New Roman" panose="02020603050405020304" pitchFamily="18" charset="0"/>
              </a:rPr>
              <a:t>Demonstrate relations</a:t>
            </a:r>
          </a:p>
        </p:txBody>
      </p:sp>
      <p:sp>
        <p:nvSpPr>
          <p:cNvPr id="8" name="TextBox 7"/>
          <p:cNvSpPr txBox="1"/>
          <p:nvPr/>
        </p:nvSpPr>
        <p:spPr>
          <a:xfrm>
            <a:off x="6010648" y="3312294"/>
            <a:ext cx="5724644" cy="3046988"/>
          </a:xfrm>
          <a:prstGeom prst="rect">
            <a:avLst/>
          </a:prstGeom>
          <a:noFill/>
        </p:spPr>
        <p:txBody>
          <a:bodyPr wrap="none" rtlCol="0">
            <a:spAutoFit/>
          </a:bodyPr>
          <a:lstStyle/>
          <a:p>
            <a:r>
              <a:rPr lang="en-US" sz="3200" dirty="0">
                <a:latin typeface="Times New Roman" panose="02020603050405020304" pitchFamily="18" charset="0"/>
                <a:cs typeface="Times New Roman" panose="02020603050405020304" pitchFamily="18" charset="0"/>
              </a:rPr>
              <a:t>Design and construct a device</a:t>
            </a:r>
          </a:p>
          <a:p>
            <a:r>
              <a:rPr lang="en-US" sz="3200" dirty="0">
                <a:latin typeface="Times New Roman" panose="02020603050405020304" pitchFamily="18" charset="0"/>
                <a:cs typeface="Times New Roman" panose="02020603050405020304" pitchFamily="18" charset="0"/>
              </a:rPr>
              <a:t>Model</a:t>
            </a:r>
          </a:p>
          <a:p>
            <a:r>
              <a:rPr lang="en-US" sz="3200" dirty="0">
                <a:latin typeface="Times New Roman" panose="02020603050405020304" pitchFamily="18" charset="0"/>
                <a:cs typeface="Times New Roman" panose="02020603050405020304" pitchFamily="18" charset="0"/>
              </a:rPr>
              <a:t>Plan and carry out investigations</a:t>
            </a:r>
          </a:p>
          <a:p>
            <a:r>
              <a:rPr lang="en-US" sz="3200" dirty="0">
                <a:latin typeface="Times New Roman" panose="02020603050405020304" pitchFamily="18" charset="0"/>
                <a:cs typeface="Times New Roman" panose="02020603050405020304" pitchFamily="18" charset="0"/>
              </a:rPr>
              <a:t>Ask questions</a:t>
            </a:r>
          </a:p>
          <a:p>
            <a:r>
              <a:rPr lang="en-US" sz="3200" dirty="0">
                <a:latin typeface="Times New Roman" panose="02020603050405020304" pitchFamily="18" charset="0"/>
                <a:cs typeface="Times New Roman" panose="02020603050405020304" pitchFamily="18" charset="0"/>
              </a:rPr>
              <a:t>Interpret data to make predictions</a:t>
            </a:r>
          </a:p>
          <a:p>
            <a:r>
              <a:rPr lang="en-US" sz="3200" dirty="0">
                <a:latin typeface="Times New Roman" panose="02020603050405020304" pitchFamily="18" charset="0"/>
                <a:cs typeface="Times New Roman" panose="02020603050405020304" pitchFamily="18" charset="0"/>
              </a:rPr>
              <a:t>Construct explanations</a:t>
            </a:r>
          </a:p>
        </p:txBody>
      </p:sp>
    </p:spTree>
    <p:extLst>
      <p:ext uri="{BB962C8B-B14F-4D97-AF65-F5344CB8AC3E}">
        <p14:creationId xmlns:p14="http://schemas.microsoft.com/office/powerpoint/2010/main" val="42855952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5195"/>
            <a:ext cx="8422173" cy="810484"/>
          </a:xfrm>
        </p:spPr>
        <p:txBody>
          <a:bodyPr>
            <a:normAutofit fontScale="90000"/>
          </a:bodyPr>
          <a:lstStyle/>
          <a:p>
            <a:r>
              <a:rPr lang="en-US" dirty="0"/>
              <a:t>Science Georgia Performance Standards </a:t>
            </a:r>
          </a:p>
        </p:txBody>
      </p:sp>
      <p:sp>
        <p:nvSpPr>
          <p:cNvPr id="8" name="Rectangle 7"/>
          <p:cNvSpPr/>
          <p:nvPr/>
        </p:nvSpPr>
        <p:spPr>
          <a:xfrm>
            <a:off x="0" y="1651379"/>
            <a:ext cx="11873551" cy="2462213"/>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r>
              <a:rPr lang="en-US" sz="2400" dirty="0">
                <a:latin typeface="Times New Roman" panose="02020603050405020304" pitchFamily="18" charset="0"/>
                <a:cs typeface="Times New Roman" panose="02020603050405020304" pitchFamily="18" charset="0"/>
              </a:rPr>
              <a:t>S6E2.  Students will understand the effects of the relative positions of the earth, moon and sun.</a:t>
            </a:r>
          </a:p>
          <a:p>
            <a:endParaRPr lang="en-US" sz="1000" dirty="0">
              <a:latin typeface="Times New Roman" panose="02020603050405020304" pitchFamily="18" charset="0"/>
              <a:cs typeface="Times New Roman" panose="02020603050405020304" pitchFamily="18" charset="0"/>
            </a:endParaRPr>
          </a:p>
          <a:p>
            <a:pPr marL="463550" indent="-463550">
              <a:buAutoNum type="alphaLcPeriod"/>
              <a:tabLst>
                <a:tab pos="463550" algn="l"/>
              </a:tabLst>
            </a:pPr>
            <a:r>
              <a:rPr lang="en-US" sz="2400" dirty="0">
                <a:latin typeface="Times New Roman" panose="02020603050405020304" pitchFamily="18" charset="0"/>
                <a:cs typeface="Times New Roman" panose="02020603050405020304" pitchFamily="18" charset="0"/>
              </a:rPr>
              <a:t>Demonstrate the phases of the moon by showing the alignment of the earth, moon, and sun.</a:t>
            </a:r>
          </a:p>
          <a:p>
            <a:pPr marL="463550" indent="-463550">
              <a:buAutoNum type="alphaLcPeriod"/>
              <a:tabLst>
                <a:tab pos="463550" algn="l"/>
              </a:tabLst>
            </a:pPr>
            <a:endParaRPr lang="en-US" sz="1200" dirty="0">
              <a:latin typeface="Times New Roman" panose="02020603050405020304" pitchFamily="18" charset="0"/>
              <a:cs typeface="Times New Roman" panose="02020603050405020304" pitchFamily="18" charset="0"/>
            </a:endParaRPr>
          </a:p>
          <a:p>
            <a:pPr marL="463550" indent="-463550">
              <a:buAutoNum type="alphaLcPeriod" startAt="2"/>
              <a:tabLst>
                <a:tab pos="463550" algn="l"/>
              </a:tabLst>
            </a:pPr>
            <a:r>
              <a:rPr lang="en-US" sz="2400" dirty="0">
                <a:latin typeface="Times New Roman" panose="02020603050405020304" pitchFamily="18" charset="0"/>
                <a:cs typeface="Times New Roman" panose="02020603050405020304" pitchFamily="18" charset="0"/>
              </a:rPr>
              <a:t>Explain the alignment of the earth, moon, and sun during solar and lunar eclipses.</a:t>
            </a:r>
          </a:p>
          <a:p>
            <a:pPr marL="463550" indent="-463550">
              <a:buAutoNum type="alphaLcPeriod" startAt="2"/>
              <a:tabLst>
                <a:tab pos="463550" algn="l"/>
              </a:tabLst>
            </a:pPr>
            <a:endParaRPr lang="en-US" sz="1200" dirty="0">
              <a:latin typeface="Times New Roman" panose="02020603050405020304" pitchFamily="18" charset="0"/>
              <a:cs typeface="Times New Roman" panose="02020603050405020304" pitchFamily="18" charset="0"/>
            </a:endParaRPr>
          </a:p>
          <a:p>
            <a:pPr marL="463550" indent="-463550">
              <a:tabLst>
                <a:tab pos="463550" algn="l"/>
              </a:tabLst>
            </a:pPr>
            <a:r>
              <a:rPr lang="en-US" sz="2400" dirty="0">
                <a:latin typeface="Times New Roman" panose="02020603050405020304" pitchFamily="18" charset="0"/>
                <a:cs typeface="Times New Roman" panose="02020603050405020304" pitchFamily="18" charset="0"/>
              </a:rPr>
              <a:t>c.	Relate the tilt of the earth to the distribution of sunlight throughout the year and its effect on climate.</a:t>
            </a:r>
          </a:p>
        </p:txBody>
      </p:sp>
      <p:sp>
        <p:nvSpPr>
          <p:cNvPr id="9" name="Oval 8"/>
          <p:cNvSpPr/>
          <p:nvPr/>
        </p:nvSpPr>
        <p:spPr>
          <a:xfrm>
            <a:off x="286603" y="2101928"/>
            <a:ext cx="4940489" cy="655093"/>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p:cNvGrpSpPr/>
          <p:nvPr/>
        </p:nvGrpSpPr>
        <p:grpSpPr>
          <a:xfrm>
            <a:off x="3193576" y="2904513"/>
            <a:ext cx="2429301" cy="2251880"/>
            <a:chOff x="2975212" y="2429302"/>
            <a:chExt cx="2429301" cy="2251880"/>
          </a:xfrm>
        </p:grpSpPr>
        <p:sp>
          <p:nvSpPr>
            <p:cNvPr id="10" name="Line Callout 2 9"/>
            <p:cNvSpPr/>
            <p:nvPr/>
          </p:nvSpPr>
          <p:spPr>
            <a:xfrm>
              <a:off x="3698543" y="4230806"/>
              <a:ext cx="1705970" cy="450376"/>
            </a:xfrm>
            <a:prstGeom prst="borderCallout2">
              <a:avLst>
                <a:gd name="adj1" fmla="val 18750"/>
                <a:gd name="adj2" fmla="val -8333"/>
                <a:gd name="adj3" fmla="val 18750"/>
                <a:gd name="adj4" fmla="val -16667"/>
                <a:gd name="adj5" fmla="val -402652"/>
                <a:gd name="adj6" fmla="val -34667"/>
              </a:avLst>
            </a:prstGeom>
            <a:solidFill>
              <a:srgbClr val="1123A7"/>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How?</a:t>
              </a:r>
            </a:p>
          </p:txBody>
        </p:sp>
        <p:cxnSp>
          <p:nvCxnSpPr>
            <p:cNvPr id="12" name="Straight Connector 11"/>
            <p:cNvCxnSpPr/>
            <p:nvPr/>
          </p:nvCxnSpPr>
          <p:spPr>
            <a:xfrm flipH="1">
              <a:off x="2975212" y="2442949"/>
              <a:ext cx="122830" cy="28660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3179929" y="2347415"/>
              <a:ext cx="122830" cy="286603"/>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517388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theme/theme1.xml><?xml version="1.0" encoding="utf-8"?>
<a:theme xmlns:a="http://schemas.openxmlformats.org/drawingml/2006/main" name="JC Official">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JC Official" id="{2818FD80-C741-47C5-A902-FC47CDC8CECE}" vid="{C80C7709-ADC1-49A3-9FFF-E2C99C19FA7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1d496aed-39d0-4758-b3cf-4e4773287716"/>
    <PublishingExpirationDate xmlns="http://schemas.microsoft.com/sharepoint/v3" xsi:nil="true"/>
    <PublishingStartDate xmlns="http://schemas.microsoft.com/sharepoint/v3" xsi:nil="true"/>
    <Year xmlns="6c247bae-e40d-40c7-91b3-26f1e466c40a">2012</Year>
    <Program_x0020_Type xmlns="6c247bae-e40d-40c7-91b3-26f1e466c40a">
      <Value>Program Concentration</Value>
    </Program_x0020_Type>
    <Document_x0020_Type xmlns="6c247bae-e40d-40c7-91b3-26f1e466c40a">Accountability</Document_x0020_Type>
    <Page_x0020_SubHeader xmlns="6c247bae-e40d-40c7-91b3-26f1e466c40a" xsi:nil="true"/>
    <Page xmlns="6c247bae-e40d-40c7-91b3-26f1e466c40a"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0C6FD80E8A23349905925784B78EAE7" ma:contentTypeVersion="6" ma:contentTypeDescription="Create a new document." ma:contentTypeScope="" ma:versionID="34ac45a21a8fb6a1be356f365e70c94c">
  <xsd:schema xmlns:xsd="http://www.w3.org/2001/XMLSchema" xmlns:xs="http://www.w3.org/2001/XMLSchema" xmlns:p="http://schemas.microsoft.com/office/2006/metadata/properties" xmlns:ns1="http://schemas.microsoft.com/sharepoint/v3" xmlns:ns2="1d496aed-39d0-4758-b3cf-4e4773287716" xmlns:ns3="6c247bae-e40d-40c7-91b3-26f1e466c40a" xmlns:ns4="f9e61c99-8b37-4962-a864-d7fde1b0d03b" targetNamespace="http://schemas.microsoft.com/office/2006/metadata/properties" ma:root="true" ma:fieldsID="6eb8911eb6eb54a97600fe54c2441029" ns1:_="" ns2:_="" ns3:_="" ns4:_="">
    <xsd:import namespace="http://schemas.microsoft.com/sharepoint/v3"/>
    <xsd:import namespace="1d496aed-39d0-4758-b3cf-4e4773287716"/>
    <xsd:import namespace="6c247bae-e40d-40c7-91b3-26f1e466c40a"/>
    <xsd:import namespace="f9e61c99-8b37-4962-a864-d7fde1b0d03b"/>
    <xsd:element name="properties">
      <xsd:complexType>
        <xsd:sequence>
          <xsd:element name="documentManagement">
            <xsd:complexType>
              <xsd:all>
                <xsd:element ref="ns2:TaxCatchAll" minOccurs="0"/>
                <xsd:element ref="ns2:TaxCatchAllLabel" minOccurs="0"/>
                <xsd:element ref="ns1:PublishingStartDate" minOccurs="0"/>
                <xsd:element ref="ns1:PublishingExpirationDate" minOccurs="0"/>
                <xsd:element ref="ns3:Page" minOccurs="0"/>
                <xsd:element ref="ns3:Page_x0020_SubHeader" minOccurs="0"/>
                <xsd:element ref="ns3:Document_x0020_Type" minOccurs="0"/>
                <xsd:element ref="ns3:Year" minOccurs="0"/>
                <xsd:element ref="ns3:Program_x0020_Type" minOccurs="0"/>
                <xsd:element ref="ns4:SharedWithUsers" minOccurs="0"/>
                <xsd:element ref="ns4: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internalName="PublishingStartDate">
      <xsd:simpleType>
        <xsd:restriction base="dms:Unknown"/>
      </xsd:simpleType>
    </xsd:element>
    <xsd:element name="PublishingExpirationDate" ma:index="11" nillable="true" ma:displayName="Scheduling End Dat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d496aed-39d0-4758-b3cf-4e4773287716" elementFormDefault="qualified">
    <xsd:import namespace="http://schemas.microsoft.com/office/2006/documentManagement/types"/>
    <xsd:import namespace="http://schemas.microsoft.com/office/infopath/2007/PartnerControls"/>
    <xsd:element name="TaxCatchAll" ma:index="8" nillable="true" ma:displayName="Taxonomy Catch All Column" ma:description="" ma:hidden="true" ma:list="{c9dd594f-b3c3-485c-979e-10fa5fdd8c85}" ma:internalName="TaxCatchAll" ma:showField="CatchAllData" ma:web="f9e61c99-8b37-4962-a864-d7fde1b0d03b">
      <xsd:complexType>
        <xsd:complexContent>
          <xsd:extension base="dms:MultiChoiceLookup">
            <xsd:sequence>
              <xsd:element name="Value" type="dms:Lookup" maxOccurs="unbounded" minOccurs="0" nillable="true"/>
            </xsd:sequence>
          </xsd:extension>
        </xsd:complexContent>
      </xsd:complexType>
    </xsd:element>
    <xsd:element name="TaxCatchAllLabel" ma:index="9" nillable="true" ma:displayName="Taxonomy Catch All Column1" ma:description="" ma:hidden="true" ma:list="{c9dd594f-b3c3-485c-979e-10fa5fdd8c85}" ma:internalName="TaxCatchAllLabel" ma:readOnly="true" ma:showField="CatchAllDataLabel" ma:web="f9e61c99-8b37-4962-a864-d7fde1b0d03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6c247bae-e40d-40c7-91b3-26f1e466c40a" elementFormDefault="qualified">
    <xsd:import namespace="http://schemas.microsoft.com/office/2006/documentManagement/types"/>
    <xsd:import namespace="http://schemas.microsoft.com/office/infopath/2007/PartnerControls"/>
    <xsd:element name="Page" ma:index="12" nillable="true" ma:displayName="Page" ma:list="{c0c5bce6-76c0-431d-84b3-50ca3e3d0c94}" ma:internalName="Page0" ma:web="b1898e29-fee5-4c33-85ce-dc384e63ddeb">
      <xsd:simpleType>
        <xsd:restriction base="dms:Lookup"/>
      </xsd:simpleType>
    </xsd:element>
    <xsd:element name="Page_x0020_SubHeader" ma:index="13" nillable="true" ma:displayName="Page SubHeader" ma:internalName="Page_x0020_SubHeader0">
      <xsd:simpleType>
        <xsd:restriction base="dms:Text"/>
      </xsd:simpleType>
    </xsd:element>
    <xsd:element name="Document_x0020_Type" ma:index="14" nillable="true" ma:displayName="Document Type" ma:default="Accountability" ma:format="Dropdown" ma:internalName="Document_x0020_Type">
      <xsd:simpleType>
        <xsd:restriction base="dms:Choice">
          <xsd:enumeration value="Accountability"/>
          <xsd:enumeration value="Assessments"/>
          <xsd:enumeration value="Counseling"/>
          <xsd:enumeration value="Curriculum"/>
          <xsd:enumeration value="Dual Enrollment"/>
          <xsd:enumeration value="Local Plan"/>
          <xsd:enumeration value="Program of Study"/>
        </xsd:restriction>
      </xsd:simpleType>
    </xsd:element>
    <xsd:element name="Year" ma:index="15" nillable="true" ma:displayName="Year" ma:default="2012" ma:format="Dropdown" ma:internalName="Year">
      <xsd:simpleType>
        <xsd:restriction base="dms:Choice">
          <xsd:enumeration value="2012"/>
          <xsd:enumeration value="2013"/>
          <xsd:enumeration value="2014"/>
          <xsd:enumeration value="2015"/>
          <xsd:enumeration value="2016"/>
          <xsd:enumeration value="2017"/>
          <xsd:enumeration value="2018"/>
          <xsd:enumeration value="2019"/>
          <xsd:enumeration value="2020"/>
          <xsd:enumeration value="2021"/>
          <xsd:enumeration value="2022"/>
          <xsd:enumeration value="2023"/>
          <xsd:enumeration value="2024"/>
          <xsd:enumeration value="2025"/>
        </xsd:restriction>
      </xsd:simpleType>
    </xsd:element>
    <xsd:element name="Program_x0020_Type" ma:index="16" nillable="true" ma:displayName="Program Type" ma:default="Program Concentration" ma:internalName="Program_x0020_Type">
      <xsd:complexType>
        <xsd:complexContent>
          <xsd:extension base="dms:MultiChoice">
            <xsd:sequence>
              <xsd:element name="Value" maxOccurs="unbounded" minOccurs="0" nillable="true">
                <xsd:simpleType>
                  <xsd:restriction base="dms:Choice">
                    <xsd:enumeration value="Program Concentration"/>
                    <xsd:enumeration value="Career Clusters"/>
                  </xsd:restriction>
                </xsd:simple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9e61c99-8b37-4962-a864-d7fde1b0d03b"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A1A886D-CC82-4266-9E3F-4B8085BF2666}"/>
</file>

<file path=customXml/itemProps2.xml><?xml version="1.0" encoding="utf-8"?>
<ds:datastoreItem xmlns:ds="http://schemas.openxmlformats.org/officeDocument/2006/customXml" ds:itemID="{D86ACBB0-F1C3-4E74-8F8B-93669D1FFC75}"/>
</file>

<file path=customXml/itemProps3.xml><?xml version="1.0" encoding="utf-8"?>
<ds:datastoreItem xmlns:ds="http://schemas.openxmlformats.org/officeDocument/2006/customXml" ds:itemID="{F87E8030-90D4-46C0-9D94-027F1B27884F}"/>
</file>

<file path=docProps/app.xml><?xml version="1.0" encoding="utf-8"?>
<Properties xmlns="http://schemas.openxmlformats.org/officeDocument/2006/extended-properties" xmlns:vt="http://schemas.openxmlformats.org/officeDocument/2006/docPropsVTypes">
  <Template>JC Official</Template>
  <TotalTime>188</TotalTime>
  <Words>1916</Words>
  <Application>Microsoft Office PowerPoint</Application>
  <PresentationFormat>Widescreen</PresentationFormat>
  <Paragraphs>260</Paragraphs>
  <Slides>22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Arial Unicode MS</vt:lpstr>
      <vt:lpstr>Arial</vt:lpstr>
      <vt:lpstr>Arial Rounded MT Bold</vt:lpstr>
      <vt:lpstr>Book Antiqua</vt:lpstr>
      <vt:lpstr>Calibri</vt:lpstr>
      <vt:lpstr>Times New Roman</vt:lpstr>
      <vt:lpstr>Wingdings</vt:lpstr>
      <vt:lpstr>JC Official</vt:lpstr>
      <vt:lpstr>Changes in the Science Standards and  Professional Learning Plan</vt:lpstr>
      <vt:lpstr>A Series of Webinars for School Leaders</vt:lpstr>
      <vt:lpstr>Vision of Science Education</vt:lpstr>
      <vt:lpstr>Vision for Students</vt:lpstr>
      <vt:lpstr>Vision for Science Teaching</vt:lpstr>
      <vt:lpstr>Science Georgia Standards of Excellence</vt:lpstr>
      <vt:lpstr>PowerPoint Presentation</vt:lpstr>
      <vt:lpstr>PowerPoint Presentation</vt:lpstr>
      <vt:lpstr>Science Georgia Performance Standards </vt:lpstr>
      <vt:lpstr>Sixth Grade – Earth Science Georgia Standards of Excellence </vt:lpstr>
      <vt:lpstr>Science Georgia Performance Standards Biology</vt:lpstr>
      <vt:lpstr>Georgia Standards of Excellence Biology</vt:lpstr>
      <vt:lpstr>Science Professional Learning Goals</vt:lpstr>
      <vt:lpstr>Science Professional Learning First Phase – Science Ambassador Program</vt:lpstr>
      <vt:lpstr>PowerPoint Presentation</vt:lpstr>
      <vt:lpstr>Science Professional Learning First Phase – Online Component</vt:lpstr>
      <vt:lpstr>Science Professional Learning Second Phase - Pending Funding</vt:lpstr>
      <vt:lpstr>PowerPoint Presentation</vt:lpstr>
      <vt:lpstr>What are key questions leaders should consider during implementation?</vt:lpstr>
      <vt:lpstr>Coming Soon!</vt:lpstr>
      <vt:lpstr>Available Resources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Juan-Carlos Aguilar</dc:creator>
  <cp:lastModifiedBy>Juan-Carlos Aguilar</cp:lastModifiedBy>
  <cp:revision>30</cp:revision>
  <dcterms:created xsi:type="dcterms:W3CDTF">2016-08-17T01:51:57Z</dcterms:created>
  <dcterms:modified xsi:type="dcterms:W3CDTF">2016-08-18T12:44:46Z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0x01010010C6FD80E8A23349905925784B78EAE7</vt:lpwstr>
  </property>
</Properties>
</file>