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1" r:id="rId3"/>
    <p:sldId id="272" r:id="rId4"/>
    <p:sldId id="273" r:id="rId5"/>
    <p:sldId id="274" r:id="rId6"/>
    <p:sldId id="275" r:id="rId7"/>
    <p:sldId id="277" r:id="rId8"/>
    <p:sldId id="258" r:id="rId9"/>
    <p:sldId id="260" r:id="rId10"/>
    <p:sldId id="261" r:id="rId11"/>
    <p:sldId id="262" r:id="rId12"/>
    <p:sldId id="264" r:id="rId13"/>
    <p:sldId id="257" r:id="rId14"/>
    <p:sldId id="265" r:id="rId15"/>
    <p:sldId id="266" r:id="rId16"/>
    <p:sldId id="269" r:id="rId17"/>
    <p:sldId id="268" r:id="rId18"/>
    <p:sldId id="270" r:id="rId19"/>
    <p:sldId id="280" r:id="rId20"/>
    <p:sldId id="281" r:id="rId21"/>
    <p:sldId id="278" r:id="rId22"/>
    <p:sldId id="279"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80" autoAdjust="0"/>
  </p:normalViewPr>
  <p:slideViewPr>
    <p:cSldViewPr snapToGrid="0">
      <p:cViewPr varScale="1">
        <p:scale>
          <a:sx n="73" d="100"/>
          <a:sy n="73" d="100"/>
        </p:scale>
        <p:origin x="6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4EAAAF-28F7-45B6-BF13-D60E47145152}" type="doc">
      <dgm:prSet loTypeId="urn:microsoft.com/office/officeart/2005/8/layout/funnel1" loCatId="relationship" qsTypeId="urn:microsoft.com/office/officeart/2005/8/quickstyle/3d1" qsCatId="3D" csTypeId="urn:microsoft.com/office/officeart/2005/8/colors/accent1_2" csCatId="accent1" phldr="1"/>
      <dgm:spPr/>
      <dgm:t>
        <a:bodyPr/>
        <a:lstStyle/>
        <a:p>
          <a:endParaRPr lang="en-US"/>
        </a:p>
      </dgm:t>
    </dgm:pt>
    <dgm:pt modelId="{4DB0A0E5-55AF-4EF1-8B3A-C47834F7FF6D}">
      <dgm:prSet phldrT="[Text]" custT="1"/>
      <dgm:spPr>
        <a:solidFill>
          <a:srgbClr val="0070C0"/>
        </a:solidFill>
        <a:ln>
          <a:solidFill>
            <a:schemeClr val="tx1"/>
          </a:solidFill>
        </a:ln>
      </dgm:spPr>
      <dgm:t>
        <a:bodyPr/>
        <a:lstStyle/>
        <a:p>
          <a:r>
            <a:rPr lang="en-US" sz="2000" b="1">
              <a:solidFill>
                <a:schemeClr val="bg1"/>
              </a:solidFill>
              <a:latin typeface="Book Antiqua" panose="02040602050305030304" pitchFamily="18" charset="0"/>
            </a:rPr>
            <a:t>Core Ideas</a:t>
          </a:r>
          <a:endParaRPr lang="en-US" sz="2000" b="1" dirty="0">
            <a:solidFill>
              <a:schemeClr val="bg1"/>
            </a:solidFill>
            <a:latin typeface="Book Antiqua" panose="02040602050305030304" pitchFamily="18" charset="0"/>
          </a:endParaRPr>
        </a:p>
      </dgm:t>
    </dgm:pt>
    <dgm:pt modelId="{670767B0-A770-42D8-BC73-BDC03F4877EB}" type="parTrans" cxnId="{9ADD9C61-88FD-45D4-8D22-00882D88C2A6}">
      <dgm:prSet/>
      <dgm:spPr/>
      <dgm:t>
        <a:bodyPr/>
        <a:lstStyle/>
        <a:p>
          <a:endParaRPr lang="en-US"/>
        </a:p>
      </dgm:t>
    </dgm:pt>
    <dgm:pt modelId="{9E3517B9-6308-4AFC-AC54-D9AC12CFE987}" type="sibTrans" cxnId="{9ADD9C61-88FD-45D4-8D22-00882D88C2A6}">
      <dgm:prSet/>
      <dgm:spPr/>
      <dgm:t>
        <a:bodyPr/>
        <a:lstStyle/>
        <a:p>
          <a:endParaRPr lang="en-US"/>
        </a:p>
      </dgm:t>
    </dgm:pt>
    <dgm:pt modelId="{48E8A73F-7614-4132-B8B5-7274EA44C920}">
      <dgm:prSet phldrT="[Text]" custT="1"/>
      <dgm:spPr>
        <a:solidFill>
          <a:srgbClr val="7030A0"/>
        </a:solidFill>
        <a:ln>
          <a:solidFill>
            <a:schemeClr val="tx1"/>
          </a:solidFill>
        </a:ln>
      </dgm:spPr>
      <dgm:t>
        <a:bodyPr/>
        <a:lstStyle/>
        <a:p>
          <a:r>
            <a:rPr lang="en-US" sz="1800" b="1">
              <a:solidFill>
                <a:schemeClr val="bg1"/>
              </a:solidFill>
              <a:latin typeface="Book Antiqua" panose="02040602050305030304" pitchFamily="18" charset="0"/>
            </a:rPr>
            <a:t>Science and Engineering Practices</a:t>
          </a:r>
          <a:endParaRPr lang="en-US" sz="1800" b="1" dirty="0">
            <a:solidFill>
              <a:schemeClr val="bg1"/>
            </a:solidFill>
            <a:latin typeface="Book Antiqua" panose="02040602050305030304" pitchFamily="18" charset="0"/>
          </a:endParaRPr>
        </a:p>
      </dgm:t>
    </dgm:pt>
    <dgm:pt modelId="{566DA529-8BF5-40F8-BD8D-924B34EF4F75}" type="parTrans" cxnId="{3AC8C67F-CEB0-48C1-BB8D-148AA2B1F466}">
      <dgm:prSet/>
      <dgm:spPr/>
      <dgm:t>
        <a:bodyPr/>
        <a:lstStyle/>
        <a:p>
          <a:endParaRPr lang="en-US"/>
        </a:p>
      </dgm:t>
    </dgm:pt>
    <dgm:pt modelId="{CD48D3E7-0964-4CC7-A5DB-168B71F1C16C}" type="sibTrans" cxnId="{3AC8C67F-CEB0-48C1-BB8D-148AA2B1F466}">
      <dgm:prSet/>
      <dgm:spPr/>
      <dgm:t>
        <a:bodyPr/>
        <a:lstStyle/>
        <a:p>
          <a:endParaRPr lang="en-US"/>
        </a:p>
      </dgm:t>
    </dgm:pt>
    <dgm:pt modelId="{A371EBB9-E7AC-4DE2-BF14-3EA45F815A0C}">
      <dgm:prSet phldrT="[Text]" custT="1"/>
      <dgm:spPr>
        <a:solidFill>
          <a:schemeClr val="accent6">
            <a:lumMod val="75000"/>
          </a:schemeClr>
        </a:solidFill>
        <a:ln>
          <a:solidFill>
            <a:schemeClr val="tx1"/>
          </a:solidFill>
        </a:ln>
      </dgm:spPr>
      <dgm:t>
        <a:bodyPr/>
        <a:lstStyle/>
        <a:p>
          <a:r>
            <a:rPr lang="en-US" sz="1800" b="1">
              <a:solidFill>
                <a:schemeClr val="bg1"/>
              </a:solidFill>
              <a:latin typeface="Book Antiqua" panose="02040602050305030304" pitchFamily="18" charset="0"/>
            </a:rPr>
            <a:t>Crosscutting Concepts</a:t>
          </a:r>
          <a:endParaRPr lang="en-US" sz="1800" b="1" dirty="0">
            <a:solidFill>
              <a:schemeClr val="bg1"/>
            </a:solidFill>
            <a:latin typeface="Book Antiqua" panose="02040602050305030304" pitchFamily="18" charset="0"/>
          </a:endParaRPr>
        </a:p>
      </dgm:t>
    </dgm:pt>
    <dgm:pt modelId="{DFD4AC38-9DC3-4645-8D80-5DC97B956F9E}" type="parTrans" cxnId="{0CCC93BB-D3BC-45A9-8325-F635BAC451CD}">
      <dgm:prSet/>
      <dgm:spPr/>
      <dgm:t>
        <a:bodyPr/>
        <a:lstStyle/>
        <a:p>
          <a:endParaRPr lang="en-US"/>
        </a:p>
      </dgm:t>
    </dgm:pt>
    <dgm:pt modelId="{74C4DF6C-5529-416A-B0F6-E3B88ED8DC09}" type="sibTrans" cxnId="{0CCC93BB-D3BC-45A9-8325-F635BAC451CD}">
      <dgm:prSet/>
      <dgm:spPr/>
      <dgm:t>
        <a:bodyPr/>
        <a:lstStyle/>
        <a:p>
          <a:endParaRPr lang="en-US"/>
        </a:p>
      </dgm:t>
    </dgm:pt>
    <dgm:pt modelId="{1BCBCD06-B3B3-4722-A903-AC9A7D98FF9B}">
      <dgm:prSet phldrT="[Text]" custT="1"/>
      <dgm:spPr>
        <a:solidFill>
          <a:srgbClr val="FF0000"/>
        </a:solidFill>
        <a:ln>
          <a:solidFill>
            <a:schemeClr val="tx1"/>
          </a:solidFill>
        </a:ln>
      </dgm:spPr>
      <dgm:t>
        <a:bodyPr/>
        <a:lstStyle/>
        <a:p>
          <a:r>
            <a:rPr lang="en-US" sz="1800" dirty="0">
              <a:solidFill>
                <a:schemeClr val="bg1"/>
              </a:solidFill>
              <a:latin typeface="Book Antiqua" panose="02040602050305030304" pitchFamily="18" charset="0"/>
            </a:rPr>
            <a:t>Instruction and Assessment</a:t>
          </a:r>
        </a:p>
      </dgm:t>
    </dgm:pt>
    <dgm:pt modelId="{8C37582C-C1D3-4876-84B0-B8DF506E73D7}" type="parTrans" cxnId="{CE3183A8-EDFC-4D29-A583-712547CA66C3}">
      <dgm:prSet/>
      <dgm:spPr/>
      <dgm:t>
        <a:bodyPr/>
        <a:lstStyle/>
        <a:p>
          <a:endParaRPr lang="en-US"/>
        </a:p>
      </dgm:t>
    </dgm:pt>
    <dgm:pt modelId="{466EAA68-58C9-400C-AC57-4F877EAB074C}" type="sibTrans" cxnId="{CE3183A8-EDFC-4D29-A583-712547CA66C3}">
      <dgm:prSet/>
      <dgm:spPr/>
      <dgm:t>
        <a:bodyPr/>
        <a:lstStyle/>
        <a:p>
          <a:endParaRPr lang="en-US"/>
        </a:p>
      </dgm:t>
    </dgm:pt>
    <dgm:pt modelId="{B923EB4E-0158-4B5F-9544-C1F94B615A94}" type="pres">
      <dgm:prSet presAssocID="{7C4EAAAF-28F7-45B6-BF13-D60E47145152}" presName="Name0" presStyleCnt="0">
        <dgm:presLayoutVars>
          <dgm:chMax val="4"/>
          <dgm:resizeHandles val="exact"/>
        </dgm:presLayoutVars>
      </dgm:prSet>
      <dgm:spPr/>
    </dgm:pt>
    <dgm:pt modelId="{2ABC8167-92E0-4B58-84D7-76E7D0327D41}" type="pres">
      <dgm:prSet presAssocID="{7C4EAAAF-28F7-45B6-BF13-D60E47145152}" presName="ellipse" presStyleLbl="trBgShp" presStyleIdx="0" presStyleCnt="1" custScaleX="151107" custScaleY="153259"/>
      <dgm:spPr>
        <a:solidFill>
          <a:schemeClr val="accent4">
            <a:lumMod val="40000"/>
            <a:lumOff val="60000"/>
            <a:alpha val="40000"/>
          </a:schemeClr>
        </a:solidFill>
      </dgm:spPr>
    </dgm:pt>
    <dgm:pt modelId="{16972188-13E9-4519-8E0C-FE92748F6A35}" type="pres">
      <dgm:prSet presAssocID="{7C4EAAAF-28F7-45B6-BF13-D60E47145152}" presName="arrow1" presStyleLbl="fgShp" presStyleIdx="0" presStyleCnt="1" custScaleY="106715" custLinFactNeighborX="1174" custLinFactNeighborY="49693"/>
      <dgm:spPr>
        <a:solidFill>
          <a:srgbClr val="FF0000"/>
        </a:solidFill>
        <a:ln>
          <a:solidFill>
            <a:schemeClr val="tx1"/>
          </a:solidFill>
        </a:ln>
      </dgm:spPr>
    </dgm:pt>
    <dgm:pt modelId="{3D1049E8-FA75-4837-BC90-84001A68E26A}" type="pres">
      <dgm:prSet presAssocID="{7C4EAAAF-28F7-45B6-BF13-D60E47145152}" presName="rectangle" presStyleLbl="revTx" presStyleIdx="0" presStyleCnt="1" custScaleX="100791" custScaleY="53978" custLinFactNeighborX="-959" custLinFactNeighborY="54100">
        <dgm:presLayoutVars>
          <dgm:bulletEnabled val="1"/>
        </dgm:presLayoutVars>
      </dgm:prSet>
      <dgm:spPr/>
    </dgm:pt>
    <dgm:pt modelId="{74EBFDD8-9634-4B30-872E-ACFF4A845ED5}" type="pres">
      <dgm:prSet presAssocID="{48E8A73F-7614-4132-B8B5-7274EA44C920}" presName="item1" presStyleLbl="node1" presStyleIdx="0" presStyleCnt="3" custScaleX="167262" custScaleY="144454" custLinFactNeighborX="11327" custLinFactNeighborY="6871">
        <dgm:presLayoutVars>
          <dgm:bulletEnabled val="1"/>
        </dgm:presLayoutVars>
      </dgm:prSet>
      <dgm:spPr/>
    </dgm:pt>
    <dgm:pt modelId="{C39131E1-E278-427C-8CF0-E8AD74C0E14F}" type="pres">
      <dgm:prSet presAssocID="{A371EBB9-E7AC-4DE2-BF14-3EA45F815A0C}" presName="item2" presStyleLbl="node1" presStyleIdx="1" presStyleCnt="3" custScaleX="155556" custScaleY="148148" custLinFactNeighborX="-42697" custLinFactNeighborY="-9463">
        <dgm:presLayoutVars>
          <dgm:bulletEnabled val="1"/>
        </dgm:presLayoutVars>
      </dgm:prSet>
      <dgm:spPr/>
    </dgm:pt>
    <dgm:pt modelId="{622BB479-67A8-4A49-A10A-1A46D0C312A2}" type="pres">
      <dgm:prSet presAssocID="{1BCBCD06-B3B3-4722-A903-AC9A7D98FF9B}" presName="item3" presStyleLbl="node1" presStyleIdx="2" presStyleCnt="3" custScaleX="124292" custScaleY="122470" custLinFactNeighborX="47485" custLinFactNeighborY="-15508">
        <dgm:presLayoutVars>
          <dgm:bulletEnabled val="1"/>
        </dgm:presLayoutVars>
      </dgm:prSet>
      <dgm:spPr/>
    </dgm:pt>
    <dgm:pt modelId="{2B1CDBD6-915B-4495-A305-04B0D8467FCC}" type="pres">
      <dgm:prSet presAssocID="{7C4EAAAF-28F7-45B6-BF13-D60E47145152}" presName="funnel" presStyleLbl="trAlignAcc1" presStyleIdx="0" presStyleCnt="1" custScaleX="142857" custScaleY="129967" custLinFactNeighborX="-2836" custLinFactNeighborY="6579"/>
      <dgm:spPr>
        <a:solidFill>
          <a:schemeClr val="accent4">
            <a:alpha val="40000"/>
          </a:schemeClr>
        </a:solidFill>
      </dgm:spPr>
    </dgm:pt>
  </dgm:ptLst>
  <dgm:cxnLst>
    <dgm:cxn modelId="{CE3183A8-EDFC-4D29-A583-712547CA66C3}" srcId="{7C4EAAAF-28F7-45B6-BF13-D60E47145152}" destId="{1BCBCD06-B3B3-4722-A903-AC9A7D98FF9B}" srcOrd="3" destOrd="0" parTransId="{8C37582C-C1D3-4876-84B0-B8DF506E73D7}" sibTransId="{466EAA68-58C9-400C-AC57-4F877EAB074C}"/>
    <dgm:cxn modelId="{0CCC93BB-D3BC-45A9-8325-F635BAC451CD}" srcId="{7C4EAAAF-28F7-45B6-BF13-D60E47145152}" destId="{A371EBB9-E7AC-4DE2-BF14-3EA45F815A0C}" srcOrd="2" destOrd="0" parTransId="{DFD4AC38-9DC3-4645-8D80-5DC97B956F9E}" sibTransId="{74C4DF6C-5529-416A-B0F6-E3B88ED8DC09}"/>
    <dgm:cxn modelId="{E7C07D09-888A-4877-AE61-A3ED0E0FC768}" type="presOf" srcId="{48E8A73F-7614-4132-B8B5-7274EA44C920}" destId="{C39131E1-E278-427C-8CF0-E8AD74C0E14F}" srcOrd="0" destOrd="0" presId="urn:microsoft.com/office/officeart/2005/8/layout/funnel1"/>
    <dgm:cxn modelId="{F60ED520-24A1-41B1-A4AE-D7E1D916897D}" type="presOf" srcId="{1BCBCD06-B3B3-4722-A903-AC9A7D98FF9B}" destId="{3D1049E8-FA75-4837-BC90-84001A68E26A}" srcOrd="0" destOrd="0" presId="urn:microsoft.com/office/officeart/2005/8/layout/funnel1"/>
    <dgm:cxn modelId="{A0E0F64B-3784-4A3C-868F-31617DF5D6AB}" type="presOf" srcId="{7C4EAAAF-28F7-45B6-BF13-D60E47145152}" destId="{B923EB4E-0158-4B5F-9544-C1F94B615A94}" srcOrd="0" destOrd="0" presId="urn:microsoft.com/office/officeart/2005/8/layout/funnel1"/>
    <dgm:cxn modelId="{3AC8C67F-CEB0-48C1-BB8D-148AA2B1F466}" srcId="{7C4EAAAF-28F7-45B6-BF13-D60E47145152}" destId="{48E8A73F-7614-4132-B8B5-7274EA44C920}" srcOrd="1" destOrd="0" parTransId="{566DA529-8BF5-40F8-BD8D-924B34EF4F75}" sibTransId="{CD48D3E7-0964-4CC7-A5DB-168B71F1C16C}"/>
    <dgm:cxn modelId="{543205AB-8069-4A6F-A3FC-D9AC11033D8F}" type="presOf" srcId="{A371EBB9-E7AC-4DE2-BF14-3EA45F815A0C}" destId="{74EBFDD8-9634-4B30-872E-ACFF4A845ED5}" srcOrd="0" destOrd="0" presId="urn:microsoft.com/office/officeart/2005/8/layout/funnel1"/>
    <dgm:cxn modelId="{9ADD9C61-88FD-45D4-8D22-00882D88C2A6}" srcId="{7C4EAAAF-28F7-45B6-BF13-D60E47145152}" destId="{4DB0A0E5-55AF-4EF1-8B3A-C47834F7FF6D}" srcOrd="0" destOrd="0" parTransId="{670767B0-A770-42D8-BC73-BDC03F4877EB}" sibTransId="{9E3517B9-6308-4AFC-AC54-D9AC12CFE987}"/>
    <dgm:cxn modelId="{21292326-FCCB-4E85-B296-4EB1DD3BD881}" type="presOf" srcId="{4DB0A0E5-55AF-4EF1-8B3A-C47834F7FF6D}" destId="{622BB479-67A8-4A49-A10A-1A46D0C312A2}" srcOrd="0" destOrd="0" presId="urn:microsoft.com/office/officeart/2005/8/layout/funnel1"/>
    <dgm:cxn modelId="{42331E55-3611-46FD-90CB-0FA2A8753EAD}" type="presParOf" srcId="{B923EB4E-0158-4B5F-9544-C1F94B615A94}" destId="{2ABC8167-92E0-4B58-84D7-76E7D0327D41}" srcOrd="0" destOrd="0" presId="urn:microsoft.com/office/officeart/2005/8/layout/funnel1"/>
    <dgm:cxn modelId="{39409B31-BCB1-42ED-8A79-0DC841314905}" type="presParOf" srcId="{B923EB4E-0158-4B5F-9544-C1F94B615A94}" destId="{16972188-13E9-4519-8E0C-FE92748F6A35}" srcOrd="1" destOrd="0" presId="urn:microsoft.com/office/officeart/2005/8/layout/funnel1"/>
    <dgm:cxn modelId="{B6EF273C-6A9E-4A37-BBE6-49622C806FF9}" type="presParOf" srcId="{B923EB4E-0158-4B5F-9544-C1F94B615A94}" destId="{3D1049E8-FA75-4837-BC90-84001A68E26A}" srcOrd="2" destOrd="0" presId="urn:microsoft.com/office/officeart/2005/8/layout/funnel1"/>
    <dgm:cxn modelId="{BC2DF0DC-E9A6-4FBB-91DD-50AA34782684}" type="presParOf" srcId="{B923EB4E-0158-4B5F-9544-C1F94B615A94}" destId="{74EBFDD8-9634-4B30-872E-ACFF4A845ED5}" srcOrd="3" destOrd="0" presId="urn:microsoft.com/office/officeart/2005/8/layout/funnel1"/>
    <dgm:cxn modelId="{C8DD887B-8E8A-4C96-8263-9D7CEF071577}" type="presParOf" srcId="{B923EB4E-0158-4B5F-9544-C1F94B615A94}" destId="{C39131E1-E278-427C-8CF0-E8AD74C0E14F}" srcOrd="4" destOrd="0" presId="urn:microsoft.com/office/officeart/2005/8/layout/funnel1"/>
    <dgm:cxn modelId="{6AA06A9B-5A99-4AFE-B9BC-F7A14400F418}" type="presParOf" srcId="{B923EB4E-0158-4B5F-9544-C1F94B615A94}" destId="{622BB479-67A8-4A49-A10A-1A46D0C312A2}" srcOrd="5" destOrd="0" presId="urn:microsoft.com/office/officeart/2005/8/layout/funnel1"/>
    <dgm:cxn modelId="{5ACB9EBD-71F8-4256-BAAF-E2B3681946AF}" type="presParOf" srcId="{B923EB4E-0158-4B5F-9544-C1F94B615A94}" destId="{2B1CDBD6-915B-4495-A305-04B0D8467FCC}" srcOrd="6" destOrd="0" presId="urn:microsoft.com/office/officeart/2005/8/layout/funnel1"/>
  </dgm:cxnLst>
  <dgm:bg>
    <a:solidFill>
      <a:schemeClr val="accent5">
        <a:lumMod val="20000"/>
        <a:lumOff val="80000"/>
      </a:schemeClr>
    </a:solidFill>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C8167-92E0-4B58-84D7-76E7D0327D41}">
      <dsp:nvSpPr>
        <dsp:cNvPr id="0" name=""/>
        <dsp:cNvSpPr/>
      </dsp:nvSpPr>
      <dsp:spPr>
        <a:xfrm>
          <a:off x="64701" y="454088"/>
          <a:ext cx="5399081" cy="1901733"/>
        </a:xfrm>
        <a:prstGeom prst="ellipse">
          <a:avLst/>
        </a:prstGeom>
        <a:solidFill>
          <a:schemeClr val="accent4">
            <a:lumMod val="40000"/>
            <a:lumOff val="60000"/>
            <a:alpha val="4000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16972188-13E9-4519-8E0C-FE92748F6A35}">
      <dsp:nvSpPr>
        <dsp:cNvPr id="0" name=""/>
        <dsp:cNvSpPr/>
      </dsp:nvSpPr>
      <dsp:spPr>
        <a:xfrm>
          <a:off x="2431688" y="4028317"/>
          <a:ext cx="692445" cy="472923"/>
        </a:xfrm>
        <a:prstGeom prst="downArrow">
          <a:avLst/>
        </a:prstGeom>
        <a:solidFill>
          <a:srgbClr val="FF0000"/>
        </a:solidFill>
        <a:ln>
          <a:solidFill>
            <a:schemeClr val="tx1"/>
          </a:solid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3D1049E8-FA75-4837-BC90-84001A68E26A}">
      <dsp:nvSpPr>
        <dsp:cNvPr id="0" name=""/>
        <dsp:cNvSpPr/>
      </dsp:nvSpPr>
      <dsp:spPr>
        <a:xfrm>
          <a:off x="1062892" y="4536088"/>
          <a:ext cx="3350029" cy="448521"/>
        </a:xfrm>
        <a:prstGeom prst="rect">
          <a:avLst/>
        </a:prstGeom>
        <a:solidFill>
          <a:srgbClr val="FF0000"/>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Book Antiqua" panose="02040602050305030304" pitchFamily="18" charset="0"/>
            </a:rPr>
            <a:t>Instruction and Assessment</a:t>
          </a:r>
        </a:p>
      </dsp:txBody>
      <dsp:txXfrm>
        <a:off x="1062892" y="4536088"/>
        <a:ext cx="3350029" cy="448521"/>
      </dsp:txXfrm>
    </dsp:sp>
    <dsp:sp modelId="{74EBFDD8-9634-4B30-872E-ACFF4A845ED5}">
      <dsp:nvSpPr>
        <dsp:cNvPr id="0" name=""/>
        <dsp:cNvSpPr/>
      </dsp:nvSpPr>
      <dsp:spPr>
        <a:xfrm>
          <a:off x="1998763" y="1929823"/>
          <a:ext cx="2084756" cy="1800477"/>
        </a:xfrm>
        <a:prstGeom prst="ellipse">
          <a:avLst/>
        </a:prstGeom>
        <a:solidFill>
          <a:schemeClr val="accent6">
            <a:lumMod val="75000"/>
          </a:schemeClr>
        </a:soli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latin typeface="Book Antiqua" panose="02040602050305030304" pitchFamily="18" charset="0"/>
            </a:rPr>
            <a:t>Crosscutting Concepts</a:t>
          </a:r>
          <a:endParaRPr lang="en-US" sz="1800" b="1" kern="1200" dirty="0">
            <a:solidFill>
              <a:schemeClr val="bg1"/>
            </a:solidFill>
            <a:latin typeface="Book Antiqua" panose="02040602050305030304" pitchFamily="18" charset="0"/>
          </a:endParaRPr>
        </a:p>
      </dsp:txBody>
      <dsp:txXfrm>
        <a:off x="2304068" y="2193497"/>
        <a:ext cx="1474146" cy="1273129"/>
      </dsp:txXfrm>
    </dsp:sp>
    <dsp:sp modelId="{C39131E1-E278-427C-8CF0-E8AD74C0E14F}">
      <dsp:nvSpPr>
        <dsp:cNvPr id="0" name=""/>
        <dsp:cNvSpPr/>
      </dsp:nvSpPr>
      <dsp:spPr>
        <a:xfrm>
          <a:off x="506489" y="768136"/>
          <a:ext cx="1938852" cy="1846519"/>
        </a:xfrm>
        <a:prstGeom prst="ellipse">
          <a:avLst/>
        </a:prstGeom>
        <a:solidFill>
          <a:srgbClr val="7030A0"/>
        </a:soli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latin typeface="Book Antiqua" panose="02040602050305030304" pitchFamily="18" charset="0"/>
            </a:rPr>
            <a:t>Science and Engineering Practices</a:t>
          </a:r>
          <a:endParaRPr lang="en-US" sz="1800" b="1" kern="1200" dirty="0">
            <a:solidFill>
              <a:schemeClr val="bg1"/>
            </a:solidFill>
            <a:latin typeface="Book Antiqua" panose="02040602050305030304" pitchFamily="18" charset="0"/>
          </a:endParaRPr>
        </a:p>
      </dsp:txBody>
      <dsp:txXfrm>
        <a:off x="790427" y="1038552"/>
        <a:ext cx="1370976" cy="1305687"/>
      </dsp:txXfrm>
    </dsp:sp>
    <dsp:sp modelId="{622BB479-67A8-4A49-A10A-1A46D0C312A2}">
      <dsp:nvSpPr>
        <dsp:cNvPr id="0" name=""/>
        <dsp:cNvSpPr/>
      </dsp:nvSpPr>
      <dsp:spPr>
        <a:xfrm>
          <a:off x="3099456" y="551465"/>
          <a:ext cx="1549177" cy="1526468"/>
        </a:xfrm>
        <a:prstGeom prst="ellipse">
          <a:avLst/>
        </a:prstGeom>
        <a:solidFill>
          <a:srgbClr val="0070C0"/>
        </a:soli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1"/>
              </a:solidFill>
              <a:latin typeface="Book Antiqua" panose="02040602050305030304" pitchFamily="18" charset="0"/>
            </a:rPr>
            <a:t>Core Ideas</a:t>
          </a:r>
          <a:endParaRPr lang="en-US" sz="2000" b="1" kern="1200" dirty="0">
            <a:solidFill>
              <a:schemeClr val="bg1"/>
            </a:solidFill>
            <a:latin typeface="Book Antiqua" panose="02040602050305030304" pitchFamily="18" charset="0"/>
          </a:endParaRPr>
        </a:p>
      </dsp:txBody>
      <dsp:txXfrm>
        <a:off x="3326328" y="775011"/>
        <a:ext cx="1095433" cy="1079376"/>
      </dsp:txXfrm>
    </dsp:sp>
    <dsp:sp modelId="{2B1CDBD6-915B-4495-A305-04B0D8467FCC}">
      <dsp:nvSpPr>
        <dsp:cNvPr id="0" name=""/>
        <dsp:cNvSpPr/>
      </dsp:nvSpPr>
      <dsp:spPr>
        <a:xfrm>
          <a:off x="0" y="371465"/>
          <a:ext cx="5539558" cy="4031778"/>
        </a:xfrm>
        <a:prstGeom prst="funnel">
          <a:avLst/>
        </a:prstGeom>
        <a:solidFill>
          <a:schemeClr val="accent4">
            <a:alpha val="4000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2A5FD-98C2-4E04-A5BF-77888D94242A}"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9B964-BE2F-419C-AE1A-9E1D88F2F66E}" type="slidenum">
              <a:rPr lang="en-US" smtClean="0"/>
              <a:t>‹#›</a:t>
            </a:fld>
            <a:endParaRPr lang="en-US"/>
          </a:p>
        </p:txBody>
      </p:sp>
    </p:spTree>
    <p:extLst>
      <p:ext uri="{BB962C8B-B14F-4D97-AF65-F5344CB8AC3E}">
        <p14:creationId xmlns:p14="http://schemas.microsoft.com/office/powerpoint/2010/main" val="2468979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a:t>
            </a:r>
            <a:r>
              <a:rPr lang="en-US" baseline="0" dirty="0"/>
              <a:t> a look at our science GSE we easily can see that the assessment of these standards is embedded in them.  Assessment is understood as the expectations that we have for students to demonstrate understanding of a core idea, their ability to perform a particular practice and to use crosscutting concepts to make sense of phenomena.</a:t>
            </a:r>
          </a:p>
          <a:p>
            <a:r>
              <a:rPr lang="en-US" baseline="0" dirty="0"/>
              <a:t>All GSE in science set the expectation that students should be able to obtain, evaluate, and communicate information to support their explanation, claims or arguments about natural phenomena. In addition, all elements highlight a particular practice that further refines how the student is suppose to illustrate to others their ability to engage in scientific discourse to support an explanation of a phenomena.</a:t>
            </a:r>
            <a:endParaRPr lang="en-US" dirty="0"/>
          </a:p>
        </p:txBody>
      </p:sp>
      <p:sp>
        <p:nvSpPr>
          <p:cNvPr id="4" name="Slide Number Placeholder 3"/>
          <p:cNvSpPr>
            <a:spLocks noGrp="1"/>
          </p:cNvSpPr>
          <p:nvPr>
            <p:ph type="sldNum" sz="quarter" idx="10"/>
          </p:nvPr>
        </p:nvSpPr>
        <p:spPr/>
        <p:txBody>
          <a:bodyPr/>
          <a:lstStyle/>
          <a:p>
            <a:fld id="{1B79B964-BE2F-419C-AE1A-9E1D88F2F66E}" type="slidenum">
              <a:rPr lang="en-US" smtClean="0"/>
              <a:t>13</a:t>
            </a:fld>
            <a:endParaRPr lang="en-US"/>
          </a:p>
        </p:txBody>
      </p:sp>
    </p:spTree>
    <p:extLst>
      <p:ext uri="{BB962C8B-B14F-4D97-AF65-F5344CB8AC3E}">
        <p14:creationId xmlns:p14="http://schemas.microsoft.com/office/powerpoint/2010/main" val="109173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a:t>
            </a:r>
            <a:r>
              <a:rPr lang="en-US" baseline="0" dirty="0"/>
              <a:t> a look at our science GSE we easily can see that the assessment of these standards is embedded in them.  Assessment is understood as the expectations that we have for students to demonstrate understanding of a core idea, their ability to perform a particular practice and to use crosscutting concepts to make sense of phenomena.</a:t>
            </a:r>
          </a:p>
          <a:p>
            <a:r>
              <a:rPr lang="en-US" baseline="0" dirty="0"/>
              <a:t>All GSE in science set the expectation that students should be able to obtain, evaluate, and communicate information to support their explanation, claims or arguments about natural phenomena. In addition, all elements highlight a particular practice that further refines how the student is suppose to illustrate to others their ability to engage in scientific discourse to support an explanation of a phenomena.</a:t>
            </a:r>
            <a:endParaRPr lang="en-US" dirty="0"/>
          </a:p>
        </p:txBody>
      </p:sp>
      <p:sp>
        <p:nvSpPr>
          <p:cNvPr id="4" name="Slide Number Placeholder 3"/>
          <p:cNvSpPr>
            <a:spLocks noGrp="1"/>
          </p:cNvSpPr>
          <p:nvPr>
            <p:ph type="sldNum" sz="quarter" idx="10"/>
          </p:nvPr>
        </p:nvSpPr>
        <p:spPr/>
        <p:txBody>
          <a:bodyPr/>
          <a:lstStyle/>
          <a:p>
            <a:fld id="{1B79B964-BE2F-419C-AE1A-9E1D88F2F66E}" type="slidenum">
              <a:rPr lang="en-US" smtClean="0"/>
              <a:t>14</a:t>
            </a:fld>
            <a:endParaRPr lang="en-US"/>
          </a:p>
        </p:txBody>
      </p:sp>
    </p:spTree>
    <p:extLst>
      <p:ext uri="{BB962C8B-B14F-4D97-AF65-F5344CB8AC3E}">
        <p14:creationId xmlns:p14="http://schemas.microsoft.com/office/powerpoint/2010/main" val="3537915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a:t>
            </a:r>
            <a:r>
              <a:rPr lang="en-US" baseline="0" dirty="0"/>
              <a:t> a look at our science GSE we easily can see that the assessment of these standards is embedded in them.  Assessment is understood as the expectations that we have for students to demonstrate understanding of a core idea, their ability to perform a particular practice and to use crosscutting concepts to make sense of phenomena.</a:t>
            </a:r>
          </a:p>
          <a:p>
            <a:r>
              <a:rPr lang="en-US" baseline="0" dirty="0"/>
              <a:t>All GSE in science set the expectation that students should be able to obtain, evaluate, and communicate information to support their explanation, claims or arguments about natural phenomena. In addition, all elements highlight a particular practice that further refines how the student is suppose to illustrate to others their ability to engage in scientific discourse to support an explanation of a phenomena.</a:t>
            </a:r>
            <a:endParaRPr lang="en-US" dirty="0"/>
          </a:p>
        </p:txBody>
      </p:sp>
      <p:sp>
        <p:nvSpPr>
          <p:cNvPr id="4" name="Slide Number Placeholder 3"/>
          <p:cNvSpPr>
            <a:spLocks noGrp="1"/>
          </p:cNvSpPr>
          <p:nvPr>
            <p:ph type="sldNum" sz="quarter" idx="10"/>
          </p:nvPr>
        </p:nvSpPr>
        <p:spPr/>
        <p:txBody>
          <a:bodyPr/>
          <a:lstStyle/>
          <a:p>
            <a:fld id="{1B79B964-BE2F-419C-AE1A-9E1D88F2F66E}" type="slidenum">
              <a:rPr lang="en-US" smtClean="0"/>
              <a:t>15</a:t>
            </a:fld>
            <a:endParaRPr lang="en-US"/>
          </a:p>
        </p:txBody>
      </p:sp>
    </p:spTree>
    <p:extLst>
      <p:ext uri="{BB962C8B-B14F-4D97-AF65-F5344CB8AC3E}">
        <p14:creationId xmlns:p14="http://schemas.microsoft.com/office/powerpoint/2010/main" val="467525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Book Antiqua" panose="020406020503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1124545-2474-4621-AD7C-2E55E2D04785}" type="datetimeFigureOut">
              <a:rPr lang="en-US" smtClean="0"/>
              <a:t>11/15/2016</a:t>
            </a:fld>
            <a:endParaRPr lang="en-US"/>
          </a:p>
        </p:txBody>
      </p:sp>
      <p:sp>
        <p:nvSpPr>
          <p:cNvPr id="10"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761E59F2-7BF5-429B-B8E4-9EFDD0626D3F}" type="slidenum">
              <a:rPr lang="en-US" smtClean="0"/>
              <a:t>‹#›</a:t>
            </a:fld>
            <a:endParaRPr lang="en-US"/>
          </a:p>
        </p:txBody>
      </p:sp>
      <p:sp>
        <p:nvSpPr>
          <p:cNvPr id="12" name="Rectangle 11"/>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5" name="Group 4"/>
          <p:cNvGrpSpPr/>
          <p:nvPr/>
        </p:nvGrpSpPr>
        <p:grpSpPr>
          <a:xfrm>
            <a:off x="0" y="1"/>
            <a:ext cx="12192000" cy="765155"/>
            <a:chOff x="0" y="1"/>
            <a:chExt cx="12192000" cy="765155"/>
          </a:xfrm>
        </p:grpSpPr>
        <p:sp>
          <p:nvSpPr>
            <p:cNvPr id="13" name="Rectangle 12"/>
            <p:cNvSpPr/>
            <p:nvPr/>
          </p:nvSpPr>
          <p:spPr>
            <a:xfrm>
              <a:off x="0" y="1"/>
              <a:ext cx="12192000" cy="72023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4"/>
              <a:ext cx="1003610" cy="608076"/>
            </a:xfrm>
            <a:prstGeom prst="rect">
              <a:avLst/>
            </a:prstGeom>
          </p:spPr>
        </p:pic>
        <p:sp>
          <p:nvSpPr>
            <p:cNvPr id="15" name="Date Placeholder 3"/>
            <p:cNvSpPr txBox="1">
              <a:spLocks/>
            </p:cNvSpPr>
            <p:nvPr/>
          </p:nvSpPr>
          <p:spPr>
            <a:xfrm>
              <a:off x="8876370" y="75731"/>
              <a:ext cx="322700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bg1"/>
                  </a:solidFill>
                  <a:latin typeface="Book Antiqua" panose="02040602050305030304" pitchFamily="18" charset="0"/>
                </a:rPr>
                <a:t>Richard</a:t>
              </a:r>
              <a:r>
                <a:rPr lang="en-US" sz="1000" b="1" baseline="0" dirty="0">
                  <a:solidFill>
                    <a:schemeClr val="bg1"/>
                  </a:solidFill>
                  <a:latin typeface="Book Antiqua" panose="02040602050305030304" pitchFamily="18" charset="0"/>
                </a:rPr>
                <a:t> Woods, Georgia’s School Superintendent</a:t>
              </a:r>
            </a:p>
            <a:p>
              <a:pPr algn="r"/>
              <a:r>
                <a:rPr lang="en-US" sz="1000" b="1" i="1" u="none" baseline="0" dirty="0">
                  <a:solidFill>
                    <a:schemeClr val="bg1"/>
                  </a:solidFill>
                  <a:latin typeface="Book Antiqua" panose="02040602050305030304" pitchFamily="18" charset="0"/>
                </a:rPr>
                <a:t>“Educating Georgia’s Future”</a:t>
              </a:r>
            </a:p>
            <a:p>
              <a:pPr algn="r"/>
              <a:r>
                <a:rPr lang="en-US" sz="1000" b="1" baseline="0" dirty="0">
                  <a:solidFill>
                    <a:schemeClr val="bg1"/>
                  </a:solidFill>
                  <a:latin typeface="Book Antiqua" panose="02040602050305030304" pitchFamily="18" charset="0"/>
                </a:rPr>
                <a:t>gadoe.org</a:t>
              </a:r>
              <a:endParaRPr lang="en-US" sz="1000" b="1" dirty="0">
                <a:solidFill>
                  <a:schemeClr val="bg1"/>
                </a:solidFill>
                <a:latin typeface="Book Antiqua" panose="02040602050305030304" pitchFamily="18" charset="0"/>
              </a:endParaRPr>
            </a:p>
          </p:txBody>
        </p:sp>
        <p:sp>
          <p:nvSpPr>
            <p:cNvPr id="16" name="Rectangle 15"/>
            <p:cNvSpPr/>
            <p:nvPr/>
          </p:nvSpPr>
          <p:spPr>
            <a:xfrm flipV="1">
              <a:off x="0" y="719437"/>
              <a:ext cx="12192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4771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3" name="Picture 12"/>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p:txBody>
          <a:bodyPr/>
          <a:lstStyle>
            <a:lvl1pPr>
              <a:defRPr>
                <a:latin typeface="Book Antiqua" panose="02040602050305030304" pitchFamily="18"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1124545-2474-4621-AD7C-2E55E2D04785}" type="datetimeFigureOut">
              <a:rPr lang="en-US" smtClean="0"/>
              <a:t>11/15/2016</a:t>
            </a:fld>
            <a:endParaRPr lang="en-US"/>
          </a:p>
        </p:txBody>
      </p:sp>
      <p:sp>
        <p:nvSpPr>
          <p:cNvPr id="10"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761E59F2-7BF5-429B-B8E4-9EFDD0626D3F}" type="slidenum">
              <a:rPr lang="en-US" smtClean="0"/>
              <a:t>‹#›</a:t>
            </a:fld>
            <a:endParaRPr lang="en-US"/>
          </a:p>
        </p:txBody>
      </p:sp>
      <p:sp>
        <p:nvSpPr>
          <p:cNvPr id="12" name="Rectangle 11"/>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6" name="Group 15"/>
          <p:cNvGrpSpPr/>
          <p:nvPr/>
        </p:nvGrpSpPr>
        <p:grpSpPr>
          <a:xfrm>
            <a:off x="10032795" y="50572"/>
            <a:ext cx="2181092" cy="1278935"/>
            <a:chOff x="10032795" y="50572"/>
            <a:chExt cx="2181092" cy="1278935"/>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10604810" y="50572"/>
              <a:ext cx="1572761" cy="529291"/>
            </a:xfrm>
            <a:prstGeom prst="rect">
              <a:avLst/>
            </a:prstGeom>
          </p:spPr>
        </p:pic>
        <p:sp>
          <p:nvSpPr>
            <p:cNvPr id="18" name="Date Placeholder 3"/>
            <p:cNvSpPr txBox="1">
              <a:spLocks/>
            </p:cNvSpPr>
            <p:nvPr/>
          </p:nvSpPr>
          <p:spPr>
            <a:xfrm>
              <a:off x="10032795" y="685004"/>
              <a:ext cx="2181092"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latin typeface="Book Antiqua" panose="02040602050305030304" pitchFamily="18" charset="0"/>
                </a:rPr>
                <a:t>Richard</a:t>
              </a:r>
              <a:r>
                <a:rPr lang="en-US" sz="1000" b="1" baseline="0" dirty="0">
                  <a:solidFill>
                    <a:schemeClr val="tx1">
                      <a:lumMod val="65000"/>
                      <a:lumOff val="35000"/>
                    </a:schemeClr>
                  </a:solidFill>
                  <a:latin typeface="Book Antiqua" panose="02040602050305030304" pitchFamily="18" charset="0"/>
                </a:rPr>
                <a:t> Woods, </a:t>
              </a:r>
            </a:p>
            <a:p>
              <a:pPr algn="r"/>
              <a:r>
                <a:rPr lang="en-US" sz="1000" b="1" baseline="0" dirty="0">
                  <a:solidFill>
                    <a:schemeClr val="tx1">
                      <a:lumMod val="65000"/>
                      <a:lumOff val="35000"/>
                    </a:schemeClr>
                  </a:solidFill>
                  <a:latin typeface="Book Antiqua" panose="02040602050305030304" pitchFamily="18" charset="0"/>
                </a:rPr>
                <a:t>Georgia’s School Superintendent</a:t>
              </a:r>
            </a:p>
            <a:p>
              <a:pPr algn="r"/>
              <a:r>
                <a:rPr lang="en-US" sz="1000" b="1" i="1" u="none" baseline="0" dirty="0">
                  <a:solidFill>
                    <a:schemeClr val="tx1">
                      <a:lumMod val="65000"/>
                      <a:lumOff val="35000"/>
                    </a:schemeClr>
                  </a:solidFill>
                  <a:latin typeface="Book Antiqua" panose="02040602050305030304" pitchFamily="18" charset="0"/>
                </a:rPr>
                <a:t>“Educating Georgia’s Future”</a:t>
              </a:r>
            </a:p>
            <a:p>
              <a:pPr algn="r"/>
              <a:r>
                <a:rPr lang="en-US" sz="1000" b="1" baseline="0" dirty="0">
                  <a:solidFill>
                    <a:schemeClr val="tx1">
                      <a:lumMod val="65000"/>
                      <a:lumOff val="35000"/>
                    </a:schemeClr>
                  </a:solidFill>
                  <a:latin typeface="Book Antiqua" panose="02040602050305030304" pitchFamily="18" charset="0"/>
                </a:rPr>
                <a:t>gadoe.org</a:t>
              </a:r>
              <a:endParaRPr lang="en-US" sz="1000" b="1" dirty="0">
                <a:solidFill>
                  <a:schemeClr val="tx1">
                    <a:lumMod val="65000"/>
                    <a:lumOff val="35000"/>
                  </a:schemeClr>
                </a:solidFill>
                <a:latin typeface="Book Antiqua" panose="02040602050305030304" pitchFamily="18" charset="0"/>
              </a:endParaRPr>
            </a:p>
          </p:txBody>
        </p:sp>
      </p:grpSp>
    </p:spTree>
    <p:extLst>
      <p:ext uri="{BB962C8B-B14F-4D97-AF65-F5344CB8AC3E}">
        <p14:creationId xmlns:p14="http://schemas.microsoft.com/office/powerpoint/2010/main" val="251796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3" name="Picture 12"/>
          <p:cNvPicPr>
            <a:picLocks noChangeAspect="1"/>
          </p:cNvPicPr>
          <p:nvPr/>
        </p:nvPicPr>
        <p:blipFill>
          <a:blip r:embed="rId2"/>
          <a:stretch>
            <a:fillRect/>
          </a:stretch>
        </p:blipFill>
        <p:spPr>
          <a:xfrm>
            <a:off x="158807" y="1434648"/>
            <a:ext cx="11808605" cy="4537566"/>
          </a:xfrm>
          <a:prstGeom prst="rect">
            <a:avLst/>
          </a:prstGeom>
        </p:spPr>
      </p:pic>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1124545-2474-4621-AD7C-2E55E2D04785}" type="datetimeFigureOut">
              <a:rPr lang="en-US" smtClean="0"/>
              <a:t>11/15/2016</a:t>
            </a:fld>
            <a:endParaRPr lang="en-US"/>
          </a:p>
        </p:txBody>
      </p:sp>
      <p:sp>
        <p:nvSpPr>
          <p:cNvPr id="10"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761E59F2-7BF5-429B-B8E4-9EFDD0626D3F}" type="slidenum">
              <a:rPr lang="en-US" smtClean="0"/>
              <a:t>‹#›</a:t>
            </a:fld>
            <a:endParaRPr lang="en-US"/>
          </a:p>
        </p:txBody>
      </p:sp>
      <p:sp>
        <p:nvSpPr>
          <p:cNvPr id="12" name="Rectangle 11"/>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5429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sp>
        <p:nvSpPr>
          <p:cNvPr id="2" name="Title 1"/>
          <p:cNvSpPr>
            <a:spLocks noGrp="1"/>
          </p:cNvSpPr>
          <p:nvPr>
            <p:ph type="title"/>
          </p:nvPr>
        </p:nvSpPr>
        <p:spPr>
          <a:xfrm>
            <a:off x="519304" y="144447"/>
            <a:ext cx="8422173" cy="1325563"/>
          </a:xfrm>
        </p:spPr>
        <p:txBody>
          <a:bodyPr/>
          <a:lstStyle>
            <a:lvl1pPr>
              <a:defRPr>
                <a:latin typeface="Book Antiqua" panose="02040602050305030304"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1124545-2474-4621-AD7C-2E55E2D04785}" type="datetimeFigureOut">
              <a:rPr lang="en-US" smtClean="0"/>
              <a:t>11/15/2016</a:t>
            </a:fld>
            <a:endParaRPr lang="en-US"/>
          </a:p>
        </p:txBody>
      </p:sp>
      <p:sp>
        <p:nvSpPr>
          <p:cNvPr id="10"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761E59F2-7BF5-429B-B8E4-9EFDD0626D3F}" type="slidenum">
              <a:rPr lang="en-US" smtClean="0"/>
              <a:t>‹#›</a:t>
            </a:fld>
            <a:endParaRPr lang="en-US"/>
          </a:p>
        </p:txBody>
      </p:sp>
      <p:sp>
        <p:nvSpPr>
          <p:cNvPr id="12" name="Rectangle 11"/>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 name="Group 3"/>
          <p:cNvGrpSpPr/>
          <p:nvPr/>
        </p:nvGrpSpPr>
        <p:grpSpPr>
          <a:xfrm>
            <a:off x="10032795" y="50572"/>
            <a:ext cx="2181092" cy="1278935"/>
            <a:chOff x="10032795" y="50572"/>
            <a:chExt cx="2181092" cy="1278935"/>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b="19613"/>
            <a:stretch/>
          </p:blipFill>
          <p:spPr>
            <a:xfrm>
              <a:off x="10604810" y="50572"/>
              <a:ext cx="1572761" cy="529291"/>
            </a:xfrm>
            <a:prstGeom prst="rect">
              <a:avLst/>
            </a:prstGeom>
          </p:spPr>
        </p:pic>
        <p:sp>
          <p:nvSpPr>
            <p:cNvPr id="17" name="Date Placeholder 3"/>
            <p:cNvSpPr txBox="1">
              <a:spLocks/>
            </p:cNvSpPr>
            <p:nvPr/>
          </p:nvSpPr>
          <p:spPr>
            <a:xfrm>
              <a:off x="10032795" y="685004"/>
              <a:ext cx="2181092"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latin typeface="Book Antiqua" panose="02040602050305030304" pitchFamily="18" charset="0"/>
                </a:rPr>
                <a:t>Richard</a:t>
              </a:r>
              <a:r>
                <a:rPr lang="en-US" sz="1000" b="1" baseline="0" dirty="0">
                  <a:solidFill>
                    <a:schemeClr val="tx1">
                      <a:lumMod val="65000"/>
                      <a:lumOff val="35000"/>
                    </a:schemeClr>
                  </a:solidFill>
                  <a:latin typeface="Book Antiqua" panose="02040602050305030304" pitchFamily="18" charset="0"/>
                </a:rPr>
                <a:t> Woods, </a:t>
              </a:r>
            </a:p>
            <a:p>
              <a:pPr algn="r"/>
              <a:r>
                <a:rPr lang="en-US" sz="1000" b="1" baseline="0" dirty="0">
                  <a:solidFill>
                    <a:schemeClr val="tx1">
                      <a:lumMod val="65000"/>
                      <a:lumOff val="35000"/>
                    </a:schemeClr>
                  </a:solidFill>
                  <a:latin typeface="Book Antiqua" panose="02040602050305030304" pitchFamily="18" charset="0"/>
                </a:rPr>
                <a:t>Georgia’s School Superintendent</a:t>
              </a:r>
            </a:p>
            <a:p>
              <a:pPr algn="r"/>
              <a:r>
                <a:rPr lang="en-US" sz="1000" b="1" i="1" u="none" baseline="0" dirty="0">
                  <a:solidFill>
                    <a:schemeClr val="tx1">
                      <a:lumMod val="65000"/>
                      <a:lumOff val="35000"/>
                    </a:schemeClr>
                  </a:solidFill>
                  <a:latin typeface="Book Antiqua" panose="02040602050305030304" pitchFamily="18" charset="0"/>
                </a:rPr>
                <a:t>“Educating Georgia’s Future”</a:t>
              </a:r>
            </a:p>
            <a:p>
              <a:pPr algn="r"/>
              <a:r>
                <a:rPr lang="en-US" sz="1000" b="1" baseline="0" dirty="0">
                  <a:solidFill>
                    <a:schemeClr val="tx1">
                      <a:lumMod val="65000"/>
                      <a:lumOff val="35000"/>
                    </a:schemeClr>
                  </a:solidFill>
                  <a:latin typeface="Book Antiqua" panose="02040602050305030304" pitchFamily="18" charset="0"/>
                </a:rPr>
                <a:t>gadoe.org</a:t>
              </a:r>
              <a:endParaRPr lang="en-US" sz="1000" b="1" dirty="0">
                <a:solidFill>
                  <a:schemeClr val="tx1">
                    <a:lumMod val="65000"/>
                    <a:lumOff val="35000"/>
                  </a:schemeClr>
                </a:solidFill>
                <a:latin typeface="Book Antiqua" panose="02040602050305030304" pitchFamily="18" charset="0"/>
              </a:endParaRPr>
            </a:p>
          </p:txBody>
        </p:sp>
      </p:grpSp>
    </p:spTree>
    <p:extLst>
      <p:ext uri="{BB962C8B-B14F-4D97-AF65-F5344CB8AC3E}">
        <p14:creationId xmlns:p14="http://schemas.microsoft.com/office/powerpoint/2010/main" val="327985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7" name="Picture 16"/>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Rectangle 7"/>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1124545-2474-4621-AD7C-2E55E2D04785}" type="datetimeFigureOut">
              <a:rPr lang="en-US" smtClean="0"/>
              <a:t>11/15/2016</a:t>
            </a:fld>
            <a:endParaRPr lang="en-US"/>
          </a:p>
        </p:txBody>
      </p:sp>
      <p:sp>
        <p:nvSpPr>
          <p:cNvPr id="10"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761E59F2-7BF5-429B-B8E4-9EFDD0626D3F}" type="slidenum">
              <a:rPr lang="en-US" smtClean="0"/>
              <a:t>‹#›</a:t>
            </a:fld>
            <a:endParaRPr lang="en-US"/>
          </a:p>
        </p:txBody>
      </p:sp>
      <p:sp>
        <p:nvSpPr>
          <p:cNvPr id="12" name="Rectangle 11"/>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8" name="Group 17"/>
          <p:cNvGrpSpPr/>
          <p:nvPr/>
        </p:nvGrpSpPr>
        <p:grpSpPr>
          <a:xfrm>
            <a:off x="0" y="1"/>
            <a:ext cx="12192000" cy="765155"/>
            <a:chOff x="0" y="1"/>
            <a:chExt cx="12192000" cy="765155"/>
          </a:xfrm>
        </p:grpSpPr>
        <p:sp>
          <p:nvSpPr>
            <p:cNvPr id="19" name="Rectangle 18"/>
            <p:cNvSpPr/>
            <p:nvPr/>
          </p:nvSpPr>
          <p:spPr>
            <a:xfrm>
              <a:off x="0" y="1"/>
              <a:ext cx="12192000" cy="72023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4"/>
              <a:ext cx="1003610" cy="608076"/>
            </a:xfrm>
            <a:prstGeom prst="rect">
              <a:avLst/>
            </a:prstGeom>
          </p:spPr>
        </p:pic>
        <p:sp>
          <p:nvSpPr>
            <p:cNvPr id="21" name="Date Placeholder 3"/>
            <p:cNvSpPr txBox="1">
              <a:spLocks/>
            </p:cNvSpPr>
            <p:nvPr/>
          </p:nvSpPr>
          <p:spPr>
            <a:xfrm>
              <a:off x="8876370" y="75731"/>
              <a:ext cx="322700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bg1"/>
                  </a:solidFill>
                  <a:latin typeface="Book Antiqua" panose="02040602050305030304" pitchFamily="18" charset="0"/>
                </a:rPr>
                <a:t>Richard</a:t>
              </a:r>
              <a:r>
                <a:rPr lang="en-US" sz="1000" b="1" baseline="0" dirty="0">
                  <a:solidFill>
                    <a:schemeClr val="bg1"/>
                  </a:solidFill>
                  <a:latin typeface="Book Antiqua" panose="02040602050305030304" pitchFamily="18" charset="0"/>
                </a:rPr>
                <a:t> Woods, Georgia’s School Superintendent</a:t>
              </a:r>
            </a:p>
            <a:p>
              <a:pPr algn="r"/>
              <a:r>
                <a:rPr lang="en-US" sz="1000" b="1" i="1" u="none" baseline="0" dirty="0">
                  <a:solidFill>
                    <a:schemeClr val="bg1"/>
                  </a:solidFill>
                  <a:latin typeface="Book Antiqua" panose="02040602050305030304" pitchFamily="18" charset="0"/>
                </a:rPr>
                <a:t>“Educating Georgia’s Future”</a:t>
              </a:r>
            </a:p>
            <a:p>
              <a:pPr algn="r"/>
              <a:r>
                <a:rPr lang="en-US" sz="1000" b="1" baseline="0" dirty="0">
                  <a:solidFill>
                    <a:schemeClr val="bg1"/>
                  </a:solidFill>
                  <a:latin typeface="Book Antiqua" panose="02040602050305030304" pitchFamily="18" charset="0"/>
                </a:rPr>
                <a:t>gadoe.org</a:t>
              </a:r>
              <a:endParaRPr lang="en-US" sz="1000" b="1" dirty="0">
                <a:solidFill>
                  <a:schemeClr val="bg1"/>
                </a:solidFill>
                <a:latin typeface="Book Antiqua" panose="02040602050305030304" pitchFamily="18" charset="0"/>
              </a:endParaRPr>
            </a:p>
          </p:txBody>
        </p:sp>
        <p:sp>
          <p:nvSpPr>
            <p:cNvPr id="22" name="Rectangle 21"/>
            <p:cNvSpPr/>
            <p:nvPr/>
          </p:nvSpPr>
          <p:spPr>
            <a:xfrm flipV="1">
              <a:off x="0" y="719437"/>
              <a:ext cx="12192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12809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4" name="Picture 13"/>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p:txBody>
          <a:bodyPr/>
          <a:lstStyle>
            <a:lvl1pPr>
              <a:defRPr>
                <a:latin typeface="Book Antiqua" panose="020406020503050303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1124545-2474-4621-AD7C-2E55E2D04785}" type="datetimeFigureOut">
              <a:rPr lang="en-US" smtClean="0"/>
              <a:t>11/15/2016</a:t>
            </a:fld>
            <a:endParaRPr lang="en-US"/>
          </a:p>
        </p:txBody>
      </p:sp>
      <p:sp>
        <p:nvSpPr>
          <p:cNvPr id="11"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761E59F2-7BF5-429B-B8E4-9EFDD0626D3F}" type="slidenum">
              <a:rPr lang="en-US" smtClean="0"/>
              <a:t>‹#›</a:t>
            </a:fld>
            <a:endParaRPr lang="en-US"/>
          </a:p>
        </p:txBody>
      </p:sp>
      <p:sp>
        <p:nvSpPr>
          <p:cNvPr id="13" name="Rectangle 12"/>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p:nvGrpSpPr>
        <p:grpSpPr>
          <a:xfrm>
            <a:off x="10032795" y="50572"/>
            <a:ext cx="2181092" cy="1278935"/>
            <a:chOff x="10032795" y="50572"/>
            <a:chExt cx="2181092" cy="1278935"/>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10604810" y="50572"/>
              <a:ext cx="1572761" cy="529291"/>
            </a:xfrm>
            <a:prstGeom prst="rect">
              <a:avLst/>
            </a:prstGeom>
          </p:spPr>
        </p:pic>
        <p:sp>
          <p:nvSpPr>
            <p:cNvPr id="19" name="Date Placeholder 3"/>
            <p:cNvSpPr txBox="1">
              <a:spLocks/>
            </p:cNvSpPr>
            <p:nvPr/>
          </p:nvSpPr>
          <p:spPr>
            <a:xfrm>
              <a:off x="10032795" y="685004"/>
              <a:ext cx="2181092"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latin typeface="Book Antiqua" panose="02040602050305030304" pitchFamily="18" charset="0"/>
                </a:rPr>
                <a:t>Richard</a:t>
              </a:r>
              <a:r>
                <a:rPr lang="en-US" sz="1000" b="1" baseline="0" dirty="0">
                  <a:solidFill>
                    <a:schemeClr val="tx1">
                      <a:lumMod val="65000"/>
                      <a:lumOff val="35000"/>
                    </a:schemeClr>
                  </a:solidFill>
                  <a:latin typeface="Book Antiqua" panose="02040602050305030304" pitchFamily="18" charset="0"/>
                </a:rPr>
                <a:t> Woods, </a:t>
              </a:r>
            </a:p>
            <a:p>
              <a:pPr algn="r"/>
              <a:r>
                <a:rPr lang="en-US" sz="1000" b="1" baseline="0" dirty="0">
                  <a:solidFill>
                    <a:schemeClr val="tx1">
                      <a:lumMod val="65000"/>
                      <a:lumOff val="35000"/>
                    </a:schemeClr>
                  </a:solidFill>
                  <a:latin typeface="Book Antiqua" panose="02040602050305030304" pitchFamily="18" charset="0"/>
                </a:rPr>
                <a:t>Georgia’s School Superintendent</a:t>
              </a:r>
            </a:p>
            <a:p>
              <a:pPr algn="r"/>
              <a:r>
                <a:rPr lang="en-US" sz="1000" b="1" i="1" u="none" baseline="0" dirty="0">
                  <a:solidFill>
                    <a:schemeClr val="tx1">
                      <a:lumMod val="65000"/>
                      <a:lumOff val="35000"/>
                    </a:schemeClr>
                  </a:solidFill>
                  <a:latin typeface="Book Antiqua" panose="02040602050305030304" pitchFamily="18" charset="0"/>
                </a:rPr>
                <a:t>“Educating Georgia’s Future”</a:t>
              </a:r>
            </a:p>
            <a:p>
              <a:pPr algn="r"/>
              <a:r>
                <a:rPr lang="en-US" sz="1000" b="1" baseline="0" dirty="0">
                  <a:solidFill>
                    <a:schemeClr val="tx1">
                      <a:lumMod val="65000"/>
                      <a:lumOff val="35000"/>
                    </a:schemeClr>
                  </a:solidFill>
                  <a:latin typeface="Book Antiqua" panose="02040602050305030304" pitchFamily="18" charset="0"/>
                </a:rPr>
                <a:t>gadoe.org</a:t>
              </a:r>
              <a:endParaRPr lang="en-US" sz="1000" b="1" dirty="0">
                <a:solidFill>
                  <a:schemeClr val="tx1">
                    <a:lumMod val="65000"/>
                    <a:lumOff val="35000"/>
                  </a:schemeClr>
                </a:solidFill>
                <a:latin typeface="Book Antiqua" panose="02040602050305030304" pitchFamily="18" charset="0"/>
              </a:endParaRPr>
            </a:p>
          </p:txBody>
        </p:sp>
      </p:grpSp>
    </p:spTree>
    <p:extLst>
      <p:ext uri="{BB962C8B-B14F-4D97-AF65-F5344CB8AC3E}">
        <p14:creationId xmlns:p14="http://schemas.microsoft.com/office/powerpoint/2010/main" val="95724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6" name="Picture 15"/>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a:xfrm>
            <a:off x="839788" y="365127"/>
            <a:ext cx="8387696" cy="1325563"/>
          </a:xfrm>
        </p:spPr>
        <p:txBody>
          <a:bodyPr/>
          <a:lstStyle>
            <a:lvl1pPr>
              <a:defRPr>
                <a:latin typeface="Book Antiqua" panose="020406020503050303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Book Antiqua" panose="020406020503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Book Antiqua" panose="020406020503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Date Placeholder 3"/>
          <p:cNvSpPr>
            <a:spLocks noGrp="1"/>
          </p:cNvSpPr>
          <p:nvPr>
            <p:ph type="dt" sz="half" idx="10"/>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1124545-2474-4621-AD7C-2E55E2D04785}" type="datetimeFigureOut">
              <a:rPr lang="en-US" smtClean="0"/>
              <a:t>11/15/2016</a:t>
            </a:fld>
            <a:endParaRPr lang="en-US"/>
          </a:p>
        </p:txBody>
      </p:sp>
      <p:sp>
        <p:nvSpPr>
          <p:cNvPr id="13" name="Footer Placeholder 4"/>
          <p:cNvSpPr>
            <a:spLocks noGrp="1"/>
          </p:cNvSpPr>
          <p:nvPr>
            <p:ph type="ftr" sz="quarter" idx="11"/>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4" name="Slide Number Placeholder 5"/>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761E59F2-7BF5-429B-B8E4-9EFDD0626D3F}" type="slidenum">
              <a:rPr lang="en-US" smtClean="0"/>
              <a:t>‹#›</a:t>
            </a:fld>
            <a:endParaRPr lang="en-US"/>
          </a:p>
        </p:txBody>
      </p:sp>
      <p:sp>
        <p:nvSpPr>
          <p:cNvPr id="15" name="Rectangle 14"/>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 name="Group 16"/>
          <p:cNvGrpSpPr/>
          <p:nvPr/>
        </p:nvGrpSpPr>
        <p:grpSpPr>
          <a:xfrm>
            <a:off x="10032795" y="50572"/>
            <a:ext cx="2181092" cy="1278935"/>
            <a:chOff x="10032795" y="50572"/>
            <a:chExt cx="2181092" cy="1278935"/>
          </a:xfrm>
        </p:grpSpPr>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10604810" y="50572"/>
              <a:ext cx="1572761" cy="529291"/>
            </a:xfrm>
            <a:prstGeom prst="rect">
              <a:avLst/>
            </a:prstGeom>
          </p:spPr>
        </p:pic>
        <p:sp>
          <p:nvSpPr>
            <p:cNvPr id="21" name="Date Placeholder 3"/>
            <p:cNvSpPr txBox="1">
              <a:spLocks/>
            </p:cNvSpPr>
            <p:nvPr/>
          </p:nvSpPr>
          <p:spPr>
            <a:xfrm>
              <a:off x="10032795" y="685004"/>
              <a:ext cx="2181092"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latin typeface="Book Antiqua" panose="02040602050305030304" pitchFamily="18" charset="0"/>
                </a:rPr>
                <a:t>Richard</a:t>
              </a:r>
              <a:r>
                <a:rPr lang="en-US" sz="1000" b="1" baseline="0" dirty="0">
                  <a:solidFill>
                    <a:schemeClr val="tx1">
                      <a:lumMod val="65000"/>
                      <a:lumOff val="35000"/>
                    </a:schemeClr>
                  </a:solidFill>
                  <a:latin typeface="Book Antiqua" panose="02040602050305030304" pitchFamily="18" charset="0"/>
                </a:rPr>
                <a:t> Woods, </a:t>
              </a:r>
            </a:p>
            <a:p>
              <a:pPr algn="r"/>
              <a:r>
                <a:rPr lang="en-US" sz="1000" b="1" baseline="0" dirty="0">
                  <a:solidFill>
                    <a:schemeClr val="tx1">
                      <a:lumMod val="65000"/>
                      <a:lumOff val="35000"/>
                    </a:schemeClr>
                  </a:solidFill>
                  <a:latin typeface="Book Antiqua" panose="02040602050305030304" pitchFamily="18" charset="0"/>
                </a:rPr>
                <a:t>Georgia’s School Superintendent</a:t>
              </a:r>
            </a:p>
            <a:p>
              <a:pPr algn="r"/>
              <a:r>
                <a:rPr lang="en-US" sz="1000" b="1" i="1" u="none" baseline="0" dirty="0">
                  <a:solidFill>
                    <a:schemeClr val="tx1">
                      <a:lumMod val="65000"/>
                      <a:lumOff val="35000"/>
                    </a:schemeClr>
                  </a:solidFill>
                  <a:latin typeface="Book Antiqua" panose="02040602050305030304" pitchFamily="18" charset="0"/>
                </a:rPr>
                <a:t>“Educating Georgia’s Future”</a:t>
              </a:r>
            </a:p>
            <a:p>
              <a:pPr algn="r"/>
              <a:r>
                <a:rPr lang="en-US" sz="1000" b="1" baseline="0" dirty="0">
                  <a:solidFill>
                    <a:schemeClr val="tx1">
                      <a:lumMod val="65000"/>
                      <a:lumOff val="35000"/>
                    </a:schemeClr>
                  </a:solidFill>
                  <a:latin typeface="Book Antiqua" panose="02040602050305030304" pitchFamily="18" charset="0"/>
                </a:rPr>
                <a:t>gadoe.org</a:t>
              </a:r>
              <a:endParaRPr lang="en-US" sz="1000" b="1" dirty="0">
                <a:solidFill>
                  <a:schemeClr val="tx1">
                    <a:lumMod val="65000"/>
                    <a:lumOff val="35000"/>
                  </a:schemeClr>
                </a:solidFill>
                <a:latin typeface="Book Antiqua" panose="02040602050305030304" pitchFamily="18" charset="0"/>
              </a:endParaRPr>
            </a:p>
          </p:txBody>
        </p:sp>
      </p:grpSp>
    </p:spTree>
    <p:extLst>
      <p:ext uri="{BB962C8B-B14F-4D97-AF65-F5344CB8AC3E}">
        <p14:creationId xmlns:p14="http://schemas.microsoft.com/office/powerpoint/2010/main" val="4102471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2" name="Picture 11"/>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p:txBody>
          <a:bodyPr/>
          <a:lstStyle>
            <a:lvl1pPr>
              <a:defRPr>
                <a:latin typeface="Book Antiqua" panose="02040602050305030304" pitchFamily="18" charset="0"/>
              </a:defRPr>
            </a:lvl1pPr>
          </a:lstStyle>
          <a:p>
            <a:r>
              <a:rPr lang="en-US"/>
              <a:t>Click to edit Master title style</a:t>
            </a:r>
            <a:endParaRPr lang="en-US" dirty="0"/>
          </a:p>
        </p:txBody>
      </p:sp>
      <p:sp>
        <p:nvSpPr>
          <p:cNvPr id="7" name="Rectangle 6"/>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1124545-2474-4621-AD7C-2E55E2D04785}" type="datetimeFigureOut">
              <a:rPr lang="en-US" smtClean="0"/>
              <a:t>11/15/2016</a:t>
            </a:fld>
            <a:endParaRPr lang="en-US"/>
          </a:p>
        </p:txBody>
      </p:sp>
      <p:sp>
        <p:nvSpPr>
          <p:cNvPr id="9"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0"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761E59F2-7BF5-429B-B8E4-9EFDD0626D3F}" type="slidenum">
              <a:rPr lang="en-US" smtClean="0"/>
              <a:t>‹#›</a:t>
            </a:fld>
            <a:endParaRPr lang="en-US"/>
          </a:p>
        </p:txBody>
      </p:sp>
      <p:sp>
        <p:nvSpPr>
          <p:cNvPr id="11" name="Rectangle 10"/>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Group 12"/>
          <p:cNvGrpSpPr/>
          <p:nvPr/>
        </p:nvGrpSpPr>
        <p:grpSpPr>
          <a:xfrm>
            <a:off x="10032795" y="50572"/>
            <a:ext cx="2181092" cy="1278935"/>
            <a:chOff x="10032795" y="50572"/>
            <a:chExt cx="2181092" cy="1278935"/>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10604810" y="50572"/>
              <a:ext cx="1572761" cy="529291"/>
            </a:xfrm>
            <a:prstGeom prst="rect">
              <a:avLst/>
            </a:prstGeom>
          </p:spPr>
        </p:pic>
        <p:sp>
          <p:nvSpPr>
            <p:cNvPr id="17" name="Date Placeholder 3"/>
            <p:cNvSpPr txBox="1">
              <a:spLocks/>
            </p:cNvSpPr>
            <p:nvPr/>
          </p:nvSpPr>
          <p:spPr>
            <a:xfrm>
              <a:off x="10032795" y="685004"/>
              <a:ext cx="2181092"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latin typeface="Book Antiqua" panose="02040602050305030304" pitchFamily="18" charset="0"/>
                </a:rPr>
                <a:t>Richard</a:t>
              </a:r>
              <a:r>
                <a:rPr lang="en-US" sz="1000" b="1" baseline="0" dirty="0">
                  <a:solidFill>
                    <a:schemeClr val="tx1">
                      <a:lumMod val="65000"/>
                      <a:lumOff val="35000"/>
                    </a:schemeClr>
                  </a:solidFill>
                  <a:latin typeface="Book Antiqua" panose="02040602050305030304" pitchFamily="18" charset="0"/>
                </a:rPr>
                <a:t> Woods, </a:t>
              </a:r>
            </a:p>
            <a:p>
              <a:pPr algn="r"/>
              <a:r>
                <a:rPr lang="en-US" sz="1000" b="1" baseline="0" dirty="0">
                  <a:solidFill>
                    <a:schemeClr val="tx1">
                      <a:lumMod val="65000"/>
                      <a:lumOff val="35000"/>
                    </a:schemeClr>
                  </a:solidFill>
                  <a:latin typeface="Book Antiqua" panose="02040602050305030304" pitchFamily="18" charset="0"/>
                </a:rPr>
                <a:t>Georgia’s School Superintendent</a:t>
              </a:r>
            </a:p>
            <a:p>
              <a:pPr algn="r"/>
              <a:r>
                <a:rPr lang="en-US" sz="1000" b="1" i="1" u="none" baseline="0" dirty="0">
                  <a:solidFill>
                    <a:schemeClr val="tx1">
                      <a:lumMod val="65000"/>
                      <a:lumOff val="35000"/>
                    </a:schemeClr>
                  </a:solidFill>
                  <a:latin typeface="Book Antiqua" panose="02040602050305030304" pitchFamily="18" charset="0"/>
                </a:rPr>
                <a:t>“Educating Georgia’s Future”</a:t>
              </a:r>
            </a:p>
            <a:p>
              <a:pPr algn="r"/>
              <a:r>
                <a:rPr lang="en-US" sz="1000" b="1" baseline="0" dirty="0">
                  <a:solidFill>
                    <a:schemeClr val="tx1">
                      <a:lumMod val="65000"/>
                      <a:lumOff val="35000"/>
                    </a:schemeClr>
                  </a:solidFill>
                  <a:latin typeface="Book Antiqua" panose="02040602050305030304" pitchFamily="18" charset="0"/>
                </a:rPr>
                <a:t>gadoe.org</a:t>
              </a:r>
              <a:endParaRPr lang="en-US" sz="1000" b="1" dirty="0">
                <a:solidFill>
                  <a:schemeClr val="tx1">
                    <a:lumMod val="65000"/>
                    <a:lumOff val="35000"/>
                  </a:schemeClr>
                </a:solidFill>
                <a:latin typeface="Book Antiqua" panose="02040602050305030304" pitchFamily="18" charset="0"/>
              </a:endParaRPr>
            </a:p>
          </p:txBody>
        </p:sp>
      </p:grpSp>
    </p:spTree>
    <p:extLst>
      <p:ext uri="{BB962C8B-B14F-4D97-AF65-F5344CB8AC3E}">
        <p14:creationId xmlns:p14="http://schemas.microsoft.com/office/powerpoint/2010/main" val="308574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sp>
        <p:nvSpPr>
          <p:cNvPr id="6" name="Rectangle 5"/>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1124545-2474-4621-AD7C-2E55E2D04785}" type="datetimeFigureOut">
              <a:rPr lang="en-US" smtClean="0"/>
              <a:t>11/15/2016</a:t>
            </a:fld>
            <a:endParaRPr lang="en-US"/>
          </a:p>
        </p:txBody>
      </p:sp>
      <p:sp>
        <p:nvSpPr>
          <p:cNvPr id="8"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9"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761E59F2-7BF5-429B-B8E4-9EFDD0626D3F}" type="slidenum">
              <a:rPr lang="en-US" smtClean="0"/>
              <a:t>‹#›</a:t>
            </a:fld>
            <a:endParaRPr lang="en-US"/>
          </a:p>
        </p:txBody>
      </p:sp>
      <p:sp>
        <p:nvSpPr>
          <p:cNvPr id="10" name="Rectangle 9"/>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p:nvPicPr>
        <p:blipFill>
          <a:blip r:embed="rId2"/>
          <a:stretch>
            <a:fillRect/>
          </a:stretch>
        </p:blipFill>
        <p:spPr>
          <a:xfrm>
            <a:off x="158807" y="1434648"/>
            <a:ext cx="11808605" cy="4537566"/>
          </a:xfrm>
          <a:prstGeom prst="rect">
            <a:avLst/>
          </a:prstGeom>
        </p:spPr>
      </p:pic>
      <p:grpSp>
        <p:nvGrpSpPr>
          <p:cNvPr id="16" name="Group 15"/>
          <p:cNvGrpSpPr/>
          <p:nvPr/>
        </p:nvGrpSpPr>
        <p:grpSpPr>
          <a:xfrm>
            <a:off x="0" y="1"/>
            <a:ext cx="12192000" cy="765155"/>
            <a:chOff x="0" y="1"/>
            <a:chExt cx="12192000" cy="765155"/>
          </a:xfrm>
        </p:grpSpPr>
        <p:sp>
          <p:nvSpPr>
            <p:cNvPr id="17" name="Rectangle 16"/>
            <p:cNvSpPr/>
            <p:nvPr/>
          </p:nvSpPr>
          <p:spPr>
            <a:xfrm>
              <a:off x="0" y="1"/>
              <a:ext cx="12192000" cy="72023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4"/>
              <a:ext cx="1003610" cy="608076"/>
            </a:xfrm>
            <a:prstGeom prst="rect">
              <a:avLst/>
            </a:prstGeom>
          </p:spPr>
        </p:pic>
        <p:sp>
          <p:nvSpPr>
            <p:cNvPr id="19" name="Date Placeholder 3"/>
            <p:cNvSpPr txBox="1">
              <a:spLocks/>
            </p:cNvSpPr>
            <p:nvPr/>
          </p:nvSpPr>
          <p:spPr>
            <a:xfrm>
              <a:off x="8876370" y="75731"/>
              <a:ext cx="322700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bg1"/>
                  </a:solidFill>
                  <a:latin typeface="Book Antiqua" panose="02040602050305030304" pitchFamily="18" charset="0"/>
                </a:rPr>
                <a:t>Richard</a:t>
              </a:r>
              <a:r>
                <a:rPr lang="en-US" sz="1000" b="1" baseline="0" dirty="0">
                  <a:solidFill>
                    <a:schemeClr val="bg1"/>
                  </a:solidFill>
                  <a:latin typeface="Book Antiqua" panose="02040602050305030304" pitchFamily="18" charset="0"/>
                </a:rPr>
                <a:t> Woods, Georgia’s School Superintendent</a:t>
              </a:r>
            </a:p>
            <a:p>
              <a:pPr algn="r"/>
              <a:r>
                <a:rPr lang="en-US" sz="1000" b="1" i="1" u="none" baseline="0" dirty="0">
                  <a:solidFill>
                    <a:schemeClr val="bg1"/>
                  </a:solidFill>
                  <a:latin typeface="Book Antiqua" panose="02040602050305030304" pitchFamily="18" charset="0"/>
                </a:rPr>
                <a:t>“Educating Georgia’s Future”</a:t>
              </a:r>
            </a:p>
            <a:p>
              <a:pPr algn="r"/>
              <a:r>
                <a:rPr lang="en-US" sz="1000" b="1" baseline="0" dirty="0">
                  <a:solidFill>
                    <a:schemeClr val="bg1"/>
                  </a:solidFill>
                  <a:latin typeface="Book Antiqua" panose="02040602050305030304" pitchFamily="18" charset="0"/>
                </a:rPr>
                <a:t>gadoe.org</a:t>
              </a:r>
              <a:endParaRPr lang="en-US" sz="1000" b="1" dirty="0">
                <a:solidFill>
                  <a:schemeClr val="bg1"/>
                </a:solidFill>
                <a:latin typeface="Book Antiqua" panose="02040602050305030304" pitchFamily="18" charset="0"/>
              </a:endParaRPr>
            </a:p>
          </p:txBody>
        </p:sp>
        <p:sp>
          <p:nvSpPr>
            <p:cNvPr id="20" name="Rectangle 19"/>
            <p:cNvSpPr/>
            <p:nvPr/>
          </p:nvSpPr>
          <p:spPr>
            <a:xfrm flipV="1">
              <a:off x="0" y="719437"/>
              <a:ext cx="12192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02404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4" name="Picture 13"/>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atin typeface="Book Antiqua" panose="0204060205030503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5183188" y="1664163"/>
            <a:ext cx="6172200" cy="4196888"/>
          </a:xfrm>
        </p:spPr>
        <p:txBody>
          <a:bodyPr/>
          <a:lstStyle>
            <a:lvl1pPr>
              <a:defRPr sz="3200">
                <a:latin typeface="Book Antiqua" panose="02040602050305030304" pitchFamily="18" charset="0"/>
              </a:defRPr>
            </a:lvl1pPr>
            <a:lvl2pPr>
              <a:defRPr sz="2800">
                <a:latin typeface="Book Antiqua" panose="02040602050305030304" pitchFamily="18" charset="0"/>
              </a:defRPr>
            </a:lvl2pPr>
            <a:lvl3pPr>
              <a:defRPr sz="2400">
                <a:latin typeface="Book Antiqua" panose="02040602050305030304" pitchFamily="18" charset="0"/>
              </a:defRPr>
            </a:lvl3pPr>
            <a:lvl4pPr>
              <a:defRPr sz="2000">
                <a:latin typeface="Book Antiqua" panose="02040602050305030304" pitchFamily="18" charset="0"/>
              </a:defRPr>
            </a:lvl4pPr>
            <a:lvl5pPr>
              <a:defRPr sz="2000">
                <a:latin typeface="Book Antiqua" panose="02040602050305030304" pitchFamily="18"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Book Antiqua" panose="020406020503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1124545-2474-4621-AD7C-2E55E2D04785}" type="datetimeFigureOut">
              <a:rPr lang="en-US" smtClean="0"/>
              <a:t>11/15/2016</a:t>
            </a:fld>
            <a:endParaRPr lang="en-US"/>
          </a:p>
        </p:txBody>
      </p:sp>
      <p:sp>
        <p:nvSpPr>
          <p:cNvPr id="11"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761E59F2-7BF5-429B-B8E4-9EFDD0626D3F}" type="slidenum">
              <a:rPr lang="en-US" smtClean="0"/>
              <a:t>‹#›</a:t>
            </a:fld>
            <a:endParaRPr lang="en-US"/>
          </a:p>
        </p:txBody>
      </p:sp>
      <p:sp>
        <p:nvSpPr>
          <p:cNvPr id="13" name="Rectangle 12"/>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p:nvGrpSpPr>
        <p:grpSpPr>
          <a:xfrm>
            <a:off x="10032795" y="50572"/>
            <a:ext cx="2181092" cy="1278935"/>
            <a:chOff x="10032795" y="50572"/>
            <a:chExt cx="2181092" cy="1278935"/>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10604810" y="50572"/>
              <a:ext cx="1572761" cy="529291"/>
            </a:xfrm>
            <a:prstGeom prst="rect">
              <a:avLst/>
            </a:prstGeom>
          </p:spPr>
        </p:pic>
        <p:sp>
          <p:nvSpPr>
            <p:cNvPr id="19" name="Date Placeholder 3"/>
            <p:cNvSpPr txBox="1">
              <a:spLocks/>
            </p:cNvSpPr>
            <p:nvPr/>
          </p:nvSpPr>
          <p:spPr>
            <a:xfrm>
              <a:off x="10032795" y="685004"/>
              <a:ext cx="2181092"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latin typeface="Book Antiqua" panose="02040602050305030304" pitchFamily="18" charset="0"/>
                </a:rPr>
                <a:t>Richard</a:t>
              </a:r>
              <a:r>
                <a:rPr lang="en-US" sz="1000" b="1" baseline="0" dirty="0">
                  <a:solidFill>
                    <a:schemeClr val="tx1">
                      <a:lumMod val="65000"/>
                      <a:lumOff val="35000"/>
                    </a:schemeClr>
                  </a:solidFill>
                  <a:latin typeface="Book Antiqua" panose="02040602050305030304" pitchFamily="18" charset="0"/>
                </a:rPr>
                <a:t> Woods, </a:t>
              </a:r>
            </a:p>
            <a:p>
              <a:pPr algn="r"/>
              <a:r>
                <a:rPr lang="en-US" sz="1000" b="1" baseline="0" dirty="0">
                  <a:solidFill>
                    <a:schemeClr val="tx1">
                      <a:lumMod val="65000"/>
                      <a:lumOff val="35000"/>
                    </a:schemeClr>
                  </a:solidFill>
                  <a:latin typeface="Book Antiqua" panose="02040602050305030304" pitchFamily="18" charset="0"/>
                </a:rPr>
                <a:t>Georgia’s School Superintendent</a:t>
              </a:r>
            </a:p>
            <a:p>
              <a:pPr algn="r"/>
              <a:r>
                <a:rPr lang="en-US" sz="1000" b="1" i="1" u="none" baseline="0" dirty="0">
                  <a:solidFill>
                    <a:schemeClr val="tx1">
                      <a:lumMod val="65000"/>
                      <a:lumOff val="35000"/>
                    </a:schemeClr>
                  </a:solidFill>
                  <a:latin typeface="Book Antiqua" panose="02040602050305030304" pitchFamily="18" charset="0"/>
                </a:rPr>
                <a:t>“Educating Georgia’s Future”</a:t>
              </a:r>
            </a:p>
            <a:p>
              <a:pPr algn="r"/>
              <a:r>
                <a:rPr lang="en-US" sz="1000" b="1" baseline="0" dirty="0">
                  <a:solidFill>
                    <a:schemeClr val="tx1">
                      <a:lumMod val="65000"/>
                      <a:lumOff val="35000"/>
                    </a:schemeClr>
                  </a:solidFill>
                  <a:latin typeface="Book Antiqua" panose="02040602050305030304" pitchFamily="18" charset="0"/>
                </a:rPr>
                <a:t>gadoe.org</a:t>
              </a:r>
              <a:endParaRPr lang="en-US" sz="1000" b="1" dirty="0">
                <a:solidFill>
                  <a:schemeClr val="tx1">
                    <a:lumMod val="65000"/>
                    <a:lumOff val="35000"/>
                  </a:schemeClr>
                </a:solidFill>
                <a:latin typeface="Book Antiqua" panose="02040602050305030304" pitchFamily="18" charset="0"/>
              </a:endParaRPr>
            </a:p>
          </p:txBody>
        </p:sp>
      </p:grpSp>
    </p:spTree>
    <p:extLst>
      <p:ext uri="{BB962C8B-B14F-4D97-AF65-F5344CB8AC3E}">
        <p14:creationId xmlns:p14="http://schemas.microsoft.com/office/powerpoint/2010/main" val="312300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4" name="Picture 13"/>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atin typeface="Book Antiqua" panose="02040602050305030304" pitchFamily="18"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801091"/>
            <a:ext cx="6172200" cy="4059960"/>
          </a:xfrm>
        </p:spPr>
        <p:txBody>
          <a:bodyPr anchor="t"/>
          <a:lstStyle>
            <a:lvl1pPr marL="0" indent="0">
              <a:buNone/>
              <a:defRPr sz="3200">
                <a:latin typeface="Book Antiqua" panose="0204060205030503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Book Antiqua" panose="020406020503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1124545-2474-4621-AD7C-2E55E2D04785}" type="datetimeFigureOut">
              <a:rPr lang="en-US" smtClean="0"/>
              <a:t>11/15/2016</a:t>
            </a:fld>
            <a:endParaRPr lang="en-US"/>
          </a:p>
        </p:txBody>
      </p:sp>
      <p:sp>
        <p:nvSpPr>
          <p:cNvPr id="11"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761E59F2-7BF5-429B-B8E4-9EFDD0626D3F}" type="slidenum">
              <a:rPr lang="en-US" smtClean="0"/>
              <a:t>‹#›</a:t>
            </a:fld>
            <a:endParaRPr lang="en-US"/>
          </a:p>
        </p:txBody>
      </p:sp>
      <p:sp>
        <p:nvSpPr>
          <p:cNvPr id="13" name="Rectangle 12"/>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p:nvGrpSpPr>
        <p:grpSpPr>
          <a:xfrm>
            <a:off x="10032795" y="50572"/>
            <a:ext cx="2181092" cy="1278935"/>
            <a:chOff x="10032795" y="50572"/>
            <a:chExt cx="2181092" cy="1278935"/>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10604810" y="50572"/>
              <a:ext cx="1572761" cy="529291"/>
            </a:xfrm>
            <a:prstGeom prst="rect">
              <a:avLst/>
            </a:prstGeom>
          </p:spPr>
        </p:pic>
        <p:sp>
          <p:nvSpPr>
            <p:cNvPr id="19" name="Date Placeholder 3"/>
            <p:cNvSpPr txBox="1">
              <a:spLocks/>
            </p:cNvSpPr>
            <p:nvPr/>
          </p:nvSpPr>
          <p:spPr>
            <a:xfrm>
              <a:off x="10032795" y="685004"/>
              <a:ext cx="2181092"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latin typeface="Book Antiqua" panose="02040602050305030304" pitchFamily="18" charset="0"/>
                </a:rPr>
                <a:t>Richard</a:t>
              </a:r>
              <a:r>
                <a:rPr lang="en-US" sz="1000" b="1" baseline="0" dirty="0">
                  <a:solidFill>
                    <a:schemeClr val="tx1">
                      <a:lumMod val="65000"/>
                      <a:lumOff val="35000"/>
                    </a:schemeClr>
                  </a:solidFill>
                  <a:latin typeface="Book Antiqua" panose="02040602050305030304" pitchFamily="18" charset="0"/>
                </a:rPr>
                <a:t> Woods, </a:t>
              </a:r>
            </a:p>
            <a:p>
              <a:pPr algn="r"/>
              <a:r>
                <a:rPr lang="en-US" sz="1000" b="1" baseline="0" dirty="0">
                  <a:solidFill>
                    <a:schemeClr val="tx1">
                      <a:lumMod val="65000"/>
                      <a:lumOff val="35000"/>
                    </a:schemeClr>
                  </a:solidFill>
                  <a:latin typeface="Book Antiqua" panose="02040602050305030304" pitchFamily="18" charset="0"/>
                </a:rPr>
                <a:t>Georgia’s School Superintendent</a:t>
              </a:r>
            </a:p>
            <a:p>
              <a:pPr algn="r"/>
              <a:r>
                <a:rPr lang="en-US" sz="1000" b="1" i="1" u="none" baseline="0" dirty="0">
                  <a:solidFill>
                    <a:schemeClr val="tx1">
                      <a:lumMod val="65000"/>
                      <a:lumOff val="35000"/>
                    </a:schemeClr>
                  </a:solidFill>
                  <a:latin typeface="Book Antiqua" panose="02040602050305030304" pitchFamily="18" charset="0"/>
                </a:rPr>
                <a:t>“Educating Georgia’s Future”</a:t>
              </a:r>
            </a:p>
            <a:p>
              <a:pPr algn="r"/>
              <a:r>
                <a:rPr lang="en-US" sz="1000" b="1" baseline="0" dirty="0">
                  <a:solidFill>
                    <a:schemeClr val="tx1">
                      <a:lumMod val="65000"/>
                      <a:lumOff val="35000"/>
                    </a:schemeClr>
                  </a:solidFill>
                  <a:latin typeface="Book Antiqua" panose="02040602050305030304" pitchFamily="18" charset="0"/>
                </a:rPr>
                <a:t>gadoe.org</a:t>
              </a:r>
              <a:endParaRPr lang="en-US" sz="1000" b="1" dirty="0">
                <a:solidFill>
                  <a:schemeClr val="tx1">
                    <a:lumMod val="65000"/>
                    <a:lumOff val="35000"/>
                  </a:schemeClr>
                </a:solidFill>
                <a:latin typeface="Book Antiqua" panose="02040602050305030304" pitchFamily="18" charset="0"/>
              </a:endParaRPr>
            </a:p>
          </p:txBody>
        </p:sp>
      </p:grpSp>
    </p:spTree>
    <p:extLst>
      <p:ext uri="{BB962C8B-B14F-4D97-AF65-F5344CB8AC3E}">
        <p14:creationId xmlns:p14="http://schemas.microsoft.com/office/powerpoint/2010/main" val="327202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1" name="Picture 10"/>
          <p:cNvPicPr>
            <a:picLocks noChangeAspect="1"/>
          </p:cNvPicPr>
          <p:nvPr/>
        </p:nvPicPr>
        <p:blipFill>
          <a:blip r:embed="rId13"/>
          <a:stretch>
            <a:fillRect/>
          </a:stretch>
        </p:blipFill>
        <p:spPr>
          <a:xfrm>
            <a:off x="158807" y="1434648"/>
            <a:ext cx="11808605" cy="4537566"/>
          </a:xfrm>
          <a:prstGeom prst="rect">
            <a:avLst/>
          </a:prstGeom>
        </p:spPr>
      </p:pic>
      <p:sp>
        <p:nvSpPr>
          <p:cNvPr id="8" name="Rectangle 7"/>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05311" y="334017"/>
            <a:ext cx="842217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1124545-2474-4621-AD7C-2E55E2D04785}" type="datetimeFigureOut">
              <a:rPr lang="en-US" smtClean="0"/>
              <a:t>11/15/2016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761E59F2-7BF5-429B-B8E4-9EFDD0626D3F}" type="slidenum">
              <a:rPr lang="en-US" smtClean="0"/>
              <a:t>‹#›</a:t>
            </a:fld>
            <a:endParaRPr lang="en-US"/>
          </a:p>
        </p:txBody>
      </p:sp>
      <p:sp>
        <p:nvSpPr>
          <p:cNvPr id="9" name="Rectangle 8"/>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p:cNvGrpSpPr/>
          <p:nvPr/>
        </p:nvGrpSpPr>
        <p:grpSpPr>
          <a:xfrm>
            <a:off x="10032795" y="50572"/>
            <a:ext cx="2181092" cy="1278935"/>
            <a:chOff x="10032795" y="50572"/>
            <a:chExt cx="2181092" cy="1278935"/>
          </a:xfrm>
        </p:grpSpPr>
        <p:pic>
          <p:nvPicPr>
            <p:cNvPr id="15" name="Picture 14"/>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10604810" y="50572"/>
              <a:ext cx="1572761" cy="529291"/>
            </a:xfrm>
            <a:prstGeom prst="rect">
              <a:avLst/>
            </a:prstGeom>
          </p:spPr>
        </p:pic>
        <p:sp>
          <p:nvSpPr>
            <p:cNvPr id="16" name="Date Placeholder 3"/>
            <p:cNvSpPr txBox="1">
              <a:spLocks/>
            </p:cNvSpPr>
            <p:nvPr/>
          </p:nvSpPr>
          <p:spPr>
            <a:xfrm>
              <a:off x="10032795" y="685004"/>
              <a:ext cx="2181092"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latin typeface="Book Antiqua" panose="02040602050305030304" pitchFamily="18" charset="0"/>
                </a:rPr>
                <a:t>Richard</a:t>
              </a:r>
              <a:r>
                <a:rPr lang="en-US" sz="1000" b="1" baseline="0" dirty="0">
                  <a:solidFill>
                    <a:schemeClr val="tx1">
                      <a:lumMod val="65000"/>
                      <a:lumOff val="35000"/>
                    </a:schemeClr>
                  </a:solidFill>
                  <a:latin typeface="Book Antiqua" panose="02040602050305030304" pitchFamily="18" charset="0"/>
                </a:rPr>
                <a:t> Woods, </a:t>
              </a:r>
            </a:p>
            <a:p>
              <a:pPr algn="r"/>
              <a:r>
                <a:rPr lang="en-US" sz="1000" b="1" baseline="0" dirty="0">
                  <a:solidFill>
                    <a:schemeClr val="tx1">
                      <a:lumMod val="65000"/>
                      <a:lumOff val="35000"/>
                    </a:schemeClr>
                  </a:solidFill>
                  <a:latin typeface="Book Antiqua" panose="02040602050305030304" pitchFamily="18" charset="0"/>
                </a:rPr>
                <a:t>Georgia’s School Superintendent</a:t>
              </a:r>
            </a:p>
            <a:p>
              <a:pPr algn="r"/>
              <a:r>
                <a:rPr lang="en-US" sz="1000" b="1" i="1" u="none" baseline="0" dirty="0">
                  <a:solidFill>
                    <a:schemeClr val="tx1">
                      <a:lumMod val="65000"/>
                      <a:lumOff val="35000"/>
                    </a:schemeClr>
                  </a:solidFill>
                  <a:latin typeface="Book Antiqua" panose="02040602050305030304" pitchFamily="18" charset="0"/>
                </a:rPr>
                <a:t>“Educating Georgia’s Future”</a:t>
              </a:r>
            </a:p>
            <a:p>
              <a:pPr algn="r"/>
              <a:r>
                <a:rPr lang="en-US" sz="1000" b="1" baseline="0" dirty="0">
                  <a:solidFill>
                    <a:schemeClr val="tx1">
                      <a:lumMod val="65000"/>
                      <a:lumOff val="35000"/>
                    </a:schemeClr>
                  </a:solidFill>
                  <a:latin typeface="Book Antiqua" panose="02040602050305030304" pitchFamily="18" charset="0"/>
                </a:rPr>
                <a:t>gadoe.org</a:t>
              </a:r>
              <a:endParaRPr lang="en-US" sz="1000" b="1" dirty="0">
                <a:solidFill>
                  <a:schemeClr val="tx1">
                    <a:lumMod val="65000"/>
                    <a:lumOff val="35000"/>
                  </a:schemeClr>
                </a:solidFill>
                <a:latin typeface="Book Antiqua" panose="02040602050305030304" pitchFamily="18" charset="0"/>
              </a:endParaRPr>
            </a:p>
          </p:txBody>
        </p:sp>
      </p:grpSp>
    </p:spTree>
    <p:extLst>
      <p:ext uri="{BB962C8B-B14F-4D97-AF65-F5344CB8AC3E}">
        <p14:creationId xmlns:p14="http://schemas.microsoft.com/office/powerpoint/2010/main" val="1183289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eachingchannel.org/videos/teaching-stem-strategies"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nap.edu/catalog/11882/ready-set-science-putting-research-to-work-in-k-8" TargetMode="External"/><Relationship Id="rId7" Type="http://schemas.openxmlformats.org/officeDocument/2006/relationships/hyperlink" Target="https://resources.corwin.com/sites/default/files/Activity%202.5%20-%20Local%20Assessment%20System%20Self-Evaluation_1.pdf"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s://resources.corwin.com/chappuisbalancedassessment" TargetMode="External"/><Relationship Id="rId5" Type="http://schemas.openxmlformats.org/officeDocument/2006/relationships/image" Target="../media/image11.png"/><Relationship Id="rId4" Type="http://schemas.openxmlformats.org/officeDocument/2006/relationships/hyperlink" Target="https://www.nap.edu/catalog/13165/a-framework-for-k-12-science-education-practices-crosscutting-concept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temteachingtools.org/brief/34" TargetMode="External"/><Relationship Id="rId7" Type="http://schemas.openxmlformats.org/officeDocument/2006/relationships/hyperlink" Target="http://www.csai-online.org/spotlight/formative-assessment-action" TargetMode="External"/><Relationship Id="rId2" Type="http://schemas.openxmlformats.org/officeDocument/2006/relationships/hyperlink" Target="http://stemteachingtools.org/brief/16" TargetMode="Externa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hyperlink" Target="mailto:jaguilar@doe.k12.ga.us" TargetMode="External"/><Relationship Id="rId2" Type="http://schemas.openxmlformats.org/officeDocument/2006/relationships/hyperlink" Target="http://gadoe.org/surveys/CI-3WVZ6RW"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8" y="748285"/>
            <a:ext cx="10751127" cy="1620837"/>
          </a:xfrm>
        </p:spPr>
        <p:txBody>
          <a:bodyPr>
            <a:normAutofit fontScale="90000"/>
          </a:bodyPr>
          <a:lstStyle/>
          <a:p>
            <a:r>
              <a:rPr lang="en-US" dirty="0"/>
              <a:t>"Making Thinking Visible, A Way to Assess Science Learning" </a:t>
            </a:r>
          </a:p>
        </p:txBody>
      </p:sp>
      <p:sp>
        <p:nvSpPr>
          <p:cNvPr id="3" name="Subtitle 2"/>
          <p:cNvSpPr>
            <a:spLocks noGrp="1"/>
          </p:cNvSpPr>
          <p:nvPr>
            <p:ph type="subTitle" idx="1"/>
          </p:nvPr>
        </p:nvSpPr>
        <p:spPr>
          <a:xfrm>
            <a:off x="3816926" y="4959785"/>
            <a:ext cx="4946072" cy="1177780"/>
          </a:xfrm>
          <a:noFill/>
          <a:ln>
            <a:solidFill>
              <a:schemeClr val="tx1"/>
            </a:solidFill>
          </a:ln>
        </p:spPr>
        <p:txBody>
          <a:bodyPr/>
          <a:lstStyle/>
          <a:p>
            <a:pPr>
              <a:spcBef>
                <a:spcPts val="0"/>
              </a:spcBef>
            </a:pPr>
            <a:r>
              <a:rPr lang="en-US" dirty="0"/>
              <a:t>Dr. Juan-Carlos Aguilar</a:t>
            </a:r>
          </a:p>
          <a:p>
            <a:pPr>
              <a:spcBef>
                <a:spcPts val="0"/>
              </a:spcBef>
            </a:pPr>
            <a:r>
              <a:rPr lang="en-US" dirty="0"/>
              <a:t>Science Program Manager</a:t>
            </a:r>
          </a:p>
          <a:p>
            <a:pPr>
              <a:spcBef>
                <a:spcPts val="0"/>
              </a:spcBef>
            </a:pPr>
            <a:r>
              <a:rPr lang="en-US" dirty="0"/>
              <a:t>Georgia Department of Education</a:t>
            </a:r>
          </a:p>
        </p:txBody>
      </p:sp>
      <p:pic>
        <p:nvPicPr>
          <p:cNvPr id="4" name="Picture 3"/>
          <p:cNvPicPr>
            <a:picLocks noChangeAspect="1"/>
          </p:cNvPicPr>
          <p:nvPr/>
        </p:nvPicPr>
        <p:blipFill rotWithShape="1">
          <a:blip r:embed="rId2"/>
          <a:srcRect l="12726" t="23434" r="12880" b="10505"/>
          <a:stretch/>
        </p:blipFill>
        <p:spPr>
          <a:xfrm>
            <a:off x="4221779" y="2313702"/>
            <a:ext cx="3786147" cy="2521529"/>
          </a:xfrm>
          <a:prstGeom prst="rect">
            <a:avLst/>
          </a:prstGeom>
        </p:spPr>
      </p:pic>
    </p:spTree>
    <p:extLst>
      <p:ext uri="{BB962C8B-B14F-4D97-AF65-F5344CB8AC3E}">
        <p14:creationId xmlns:p14="http://schemas.microsoft.com/office/powerpoint/2010/main" val="20787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45097" cy="988142"/>
          </a:xfrm>
        </p:spPr>
        <p:txBody>
          <a:bodyPr/>
          <a:lstStyle/>
          <a:p>
            <a:r>
              <a:rPr lang="en-US" dirty="0"/>
              <a:t>Building a Balanced Assessment System</a:t>
            </a:r>
          </a:p>
        </p:txBody>
      </p:sp>
      <p:sp>
        <p:nvSpPr>
          <p:cNvPr id="3" name="Content Placeholder 2"/>
          <p:cNvSpPr>
            <a:spLocks noGrp="1"/>
          </p:cNvSpPr>
          <p:nvPr>
            <p:ph idx="1"/>
          </p:nvPr>
        </p:nvSpPr>
        <p:spPr>
          <a:xfrm>
            <a:off x="366252" y="1412670"/>
            <a:ext cx="11447206" cy="4351338"/>
          </a:xfrm>
          <a:solidFill>
            <a:schemeClr val="accent4">
              <a:lumMod val="40000"/>
              <a:lumOff val="60000"/>
            </a:schemeClr>
          </a:solidFill>
          <a:ln>
            <a:solidFill>
              <a:schemeClr val="tx1"/>
            </a:solidFill>
          </a:ln>
        </p:spPr>
        <p:txBody>
          <a:bodyPr/>
          <a:lstStyle/>
          <a:p>
            <a:pPr marL="0" indent="0">
              <a:buNone/>
            </a:pPr>
            <a:r>
              <a:rPr lang="en-US" dirty="0"/>
              <a:t>“A balance assessment system serves a variety of purposes, uses a variety of measures, and meets the information and decision-making needs of all assessment users at the classroom, building, and district levels.”</a:t>
            </a:r>
          </a:p>
          <a:p>
            <a:endParaRPr lang="en-US" dirty="0"/>
          </a:p>
          <a:p>
            <a:endParaRPr lang="en-US" dirty="0"/>
          </a:p>
          <a:p>
            <a:pPr marL="0" indent="0">
              <a:buNone/>
            </a:pPr>
            <a:r>
              <a:rPr lang="en-US" dirty="0"/>
              <a:t>High-quality, accurate assessments provide its users with the dependable evidence of achievement they need to do their jobs and improve learning.</a:t>
            </a:r>
          </a:p>
        </p:txBody>
      </p:sp>
      <p:sp>
        <p:nvSpPr>
          <p:cNvPr id="4" name="TextBox 3"/>
          <p:cNvSpPr txBox="1"/>
          <p:nvPr/>
        </p:nvSpPr>
        <p:spPr>
          <a:xfrm>
            <a:off x="3878826" y="5876618"/>
            <a:ext cx="820237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Balance Assessment Systems. Steve Chappuis, Carol Commodere, Rich Stiggins. Page 4</a:t>
            </a:r>
          </a:p>
        </p:txBody>
      </p:sp>
    </p:spTree>
    <p:extLst>
      <p:ext uri="{BB962C8B-B14F-4D97-AF65-F5344CB8AC3E}">
        <p14:creationId xmlns:p14="http://schemas.microsoft.com/office/powerpoint/2010/main" val="3274602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2"/>
            <a:ext cx="10545097" cy="817446"/>
          </a:xfrm>
        </p:spPr>
        <p:txBody>
          <a:bodyPr/>
          <a:lstStyle/>
          <a:p>
            <a:r>
              <a:rPr lang="en-US" dirty="0"/>
              <a:t>Building a Balanced Assessment System</a:t>
            </a:r>
          </a:p>
        </p:txBody>
      </p:sp>
      <p:grpSp>
        <p:nvGrpSpPr>
          <p:cNvPr id="16" name="Group 15"/>
          <p:cNvGrpSpPr/>
          <p:nvPr/>
        </p:nvGrpSpPr>
        <p:grpSpPr>
          <a:xfrm>
            <a:off x="150125" y="1394492"/>
            <a:ext cx="11928755" cy="5170080"/>
            <a:chOff x="95534" y="1176128"/>
            <a:chExt cx="11928755" cy="5170080"/>
          </a:xfrm>
        </p:grpSpPr>
        <p:sp>
          <p:nvSpPr>
            <p:cNvPr id="5" name="Flowchart: Internal Storage 4"/>
            <p:cNvSpPr/>
            <p:nvPr/>
          </p:nvSpPr>
          <p:spPr>
            <a:xfrm>
              <a:off x="192828" y="1356190"/>
              <a:ext cx="3128967" cy="1799304"/>
            </a:xfrm>
            <a:prstGeom prst="flowChartInternalStorage">
              <a:avLst/>
            </a:prstGeom>
            <a:solidFill>
              <a:srgbClr val="00B0F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Clear Purpose</a:t>
              </a:r>
            </a:p>
            <a:p>
              <a:pPr marL="285750" indent="-285750">
                <a:buFont typeface="Arial" panose="020B0604020202020204" pitchFamily="34" charset="0"/>
                <a:buChar char="•"/>
              </a:pPr>
              <a:r>
                <a:rPr lang="en-US" dirty="0">
                  <a:solidFill>
                    <a:schemeClr val="tx1"/>
                  </a:solidFill>
                </a:rPr>
                <a:t>What’s the purpose?</a:t>
              </a:r>
            </a:p>
            <a:p>
              <a:pPr marL="285750" indent="-285750">
                <a:buFont typeface="Arial" panose="020B0604020202020204" pitchFamily="34" charset="0"/>
                <a:buChar char="•"/>
              </a:pPr>
              <a:r>
                <a:rPr lang="en-US" dirty="0">
                  <a:solidFill>
                    <a:schemeClr val="tx1"/>
                  </a:solidFill>
                </a:rPr>
                <a:t>Who will use the results?</a:t>
              </a:r>
            </a:p>
            <a:p>
              <a:pPr marL="285750" indent="-285750">
                <a:buFont typeface="Arial" panose="020B0604020202020204" pitchFamily="34" charset="0"/>
                <a:buChar char="•"/>
              </a:pPr>
              <a:r>
                <a:rPr lang="en-US" dirty="0">
                  <a:solidFill>
                    <a:schemeClr val="tx1"/>
                  </a:solidFill>
                </a:rPr>
                <a:t>What will they use the results to do?</a:t>
              </a:r>
              <a:endParaRPr lang="en-US" dirty="0"/>
            </a:p>
          </p:txBody>
        </p:sp>
        <p:sp>
          <p:nvSpPr>
            <p:cNvPr id="6" name="Flowchart: Internal Storage 5"/>
            <p:cNvSpPr/>
            <p:nvPr/>
          </p:nvSpPr>
          <p:spPr>
            <a:xfrm>
              <a:off x="192828" y="4384530"/>
              <a:ext cx="3141474" cy="1799304"/>
            </a:xfrm>
            <a:prstGeom prst="flowChartInternalStorage">
              <a:avLst/>
            </a:prstGeom>
            <a:solidFill>
              <a:srgbClr val="00B0F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Clear Targets</a:t>
              </a:r>
            </a:p>
            <a:p>
              <a:pPr marL="285750" indent="-285750">
                <a:buFont typeface="Arial" panose="020B0604020202020204" pitchFamily="34" charset="0"/>
                <a:buChar char="•"/>
              </a:pPr>
              <a:r>
                <a:rPr lang="en-US" dirty="0">
                  <a:solidFill>
                    <a:schemeClr val="tx1"/>
                  </a:solidFill>
                </a:rPr>
                <a:t>What are the learning targets?</a:t>
              </a:r>
            </a:p>
            <a:p>
              <a:pPr marL="285750" indent="-285750">
                <a:buFont typeface="Arial" panose="020B0604020202020204" pitchFamily="34" charset="0"/>
                <a:buChar char="•"/>
              </a:pPr>
              <a:r>
                <a:rPr lang="en-US" dirty="0">
                  <a:solidFill>
                    <a:schemeClr val="tx1"/>
                  </a:solidFill>
                </a:rPr>
                <a:t>Are they clear?</a:t>
              </a:r>
            </a:p>
            <a:p>
              <a:pPr marL="285750" indent="-285750">
                <a:buFont typeface="Arial" panose="020B0604020202020204" pitchFamily="34" charset="0"/>
                <a:buChar char="•"/>
              </a:pPr>
              <a:r>
                <a:rPr lang="en-US" dirty="0">
                  <a:solidFill>
                    <a:schemeClr val="tx1"/>
                  </a:solidFill>
                </a:rPr>
                <a:t>Are they appropriate?</a:t>
              </a:r>
            </a:p>
          </p:txBody>
        </p:sp>
        <p:sp>
          <p:nvSpPr>
            <p:cNvPr id="2" name="Down Arrow 1"/>
            <p:cNvSpPr/>
            <p:nvPr/>
          </p:nvSpPr>
          <p:spPr>
            <a:xfrm rot="17941791">
              <a:off x="3177020" y="2422336"/>
              <a:ext cx="434894" cy="5486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3908223">
              <a:off x="3172348" y="4199093"/>
              <a:ext cx="434894" cy="5486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Same Side Corner Rectangle 3"/>
            <p:cNvSpPr/>
            <p:nvPr/>
          </p:nvSpPr>
          <p:spPr>
            <a:xfrm>
              <a:off x="3534725" y="2750289"/>
              <a:ext cx="2396419" cy="1514113"/>
            </a:xfrm>
            <a:prstGeom prst="snip2SameRect">
              <a:avLst/>
            </a:prstGeom>
            <a:solidFill>
              <a:srgbClr val="00B0F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Sound Design</a:t>
              </a:r>
            </a:p>
            <a:p>
              <a:pPr marL="109538" indent="-109538">
                <a:buFont typeface="Arial" panose="020B0604020202020204" pitchFamily="34" charset="0"/>
                <a:buChar char="•"/>
              </a:pPr>
              <a:r>
                <a:rPr lang="en-US" dirty="0"/>
                <a:t>What method?</a:t>
              </a:r>
            </a:p>
            <a:p>
              <a:pPr marL="109538" indent="-109538">
                <a:buFont typeface="Arial" panose="020B0604020202020204" pitchFamily="34" charset="0"/>
                <a:buChar char="•"/>
              </a:pPr>
              <a:r>
                <a:rPr lang="en-US" dirty="0"/>
                <a:t>Quality questions?</a:t>
              </a:r>
            </a:p>
            <a:p>
              <a:pPr marL="109538" indent="-109538">
                <a:buFont typeface="Arial" panose="020B0604020202020204" pitchFamily="34" charset="0"/>
                <a:buChar char="•"/>
              </a:pPr>
              <a:r>
                <a:rPr lang="en-US" dirty="0"/>
                <a:t>Sampled how?</a:t>
              </a:r>
            </a:p>
            <a:p>
              <a:pPr marL="109538" indent="-109538">
                <a:buFont typeface="Arial" panose="020B0604020202020204" pitchFamily="34" charset="0"/>
                <a:buChar char="•"/>
              </a:pPr>
              <a:r>
                <a:rPr lang="en-US" dirty="0"/>
                <a:t>Avoid bias how?</a:t>
              </a:r>
            </a:p>
          </p:txBody>
        </p:sp>
        <p:sp>
          <p:nvSpPr>
            <p:cNvPr id="8" name="Down Arrow 7"/>
            <p:cNvSpPr/>
            <p:nvPr/>
          </p:nvSpPr>
          <p:spPr>
            <a:xfrm rot="16200000">
              <a:off x="6003484" y="3233027"/>
              <a:ext cx="434894" cy="5486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ame Side Corner Rectangle 9"/>
            <p:cNvSpPr/>
            <p:nvPr/>
          </p:nvSpPr>
          <p:spPr>
            <a:xfrm>
              <a:off x="6510718" y="2607702"/>
              <a:ext cx="2191301" cy="1739824"/>
            </a:xfrm>
            <a:prstGeom prst="snip2SameRect">
              <a:avLst/>
            </a:prstGeom>
            <a:solidFill>
              <a:srgbClr val="00B0F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Effective Communication</a:t>
              </a:r>
            </a:p>
            <a:p>
              <a:pPr marL="109538" indent="-109538">
                <a:buFont typeface="Arial" panose="020B0604020202020204" pitchFamily="34" charset="0"/>
                <a:buChar char="•"/>
              </a:pPr>
              <a:r>
                <a:rPr lang="en-US" dirty="0"/>
                <a:t>How to manage the information?</a:t>
              </a:r>
            </a:p>
            <a:p>
              <a:pPr marL="109538" indent="-109538">
                <a:buFont typeface="Arial" panose="020B0604020202020204" pitchFamily="34" charset="0"/>
                <a:buChar char="•"/>
              </a:pPr>
              <a:r>
                <a:rPr lang="en-US" dirty="0"/>
                <a:t>How to report?</a:t>
              </a:r>
            </a:p>
            <a:p>
              <a:pPr marL="109538" indent="-109538">
                <a:buFont typeface="Arial" panose="020B0604020202020204" pitchFamily="34" charset="0"/>
                <a:buChar char="•"/>
              </a:pPr>
              <a:r>
                <a:rPr lang="en-US" dirty="0"/>
                <a:t>To whom?</a:t>
              </a:r>
            </a:p>
          </p:txBody>
        </p:sp>
        <p:sp>
          <p:nvSpPr>
            <p:cNvPr id="11" name="Down Arrow 10"/>
            <p:cNvSpPr/>
            <p:nvPr/>
          </p:nvSpPr>
          <p:spPr>
            <a:xfrm rot="16200000">
              <a:off x="8758892" y="3233025"/>
              <a:ext cx="434894" cy="5486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ame Side Corner Rectangle 11"/>
            <p:cNvSpPr/>
            <p:nvPr/>
          </p:nvSpPr>
          <p:spPr>
            <a:xfrm>
              <a:off x="9250660" y="2266508"/>
              <a:ext cx="2691132" cy="2414673"/>
            </a:xfrm>
            <a:prstGeom prst="snip2SameRect">
              <a:avLst/>
            </a:prstGeom>
            <a:solidFill>
              <a:srgbClr val="00B0F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Student Involvement</a:t>
              </a:r>
            </a:p>
            <a:p>
              <a:pPr marL="109538" indent="-109538">
                <a:buFont typeface="Arial" panose="020B0604020202020204" pitchFamily="34" charset="0"/>
                <a:buChar char="•"/>
              </a:pPr>
              <a:r>
                <a:rPr lang="en-US" dirty="0"/>
                <a:t>Students are users</a:t>
              </a:r>
            </a:p>
            <a:p>
              <a:pPr marL="109538" indent="-109538">
                <a:buFont typeface="Arial" panose="020B0604020202020204" pitchFamily="34" charset="0"/>
                <a:buChar char="•"/>
              </a:pPr>
              <a:r>
                <a:rPr lang="en-US" dirty="0"/>
                <a:t>Students need to understand targets</a:t>
              </a:r>
            </a:p>
            <a:p>
              <a:pPr marL="109538" indent="-109538">
                <a:buFont typeface="Arial" panose="020B0604020202020204" pitchFamily="34" charset="0"/>
                <a:buChar char="•"/>
              </a:pPr>
              <a:r>
                <a:rPr lang="en-US" dirty="0"/>
                <a:t>Students can track progress and communicate</a:t>
              </a:r>
            </a:p>
            <a:p>
              <a:pPr marL="109538" indent="-109538">
                <a:buFont typeface="Arial" panose="020B0604020202020204" pitchFamily="34" charset="0"/>
                <a:buChar char="•"/>
              </a:pPr>
              <a:r>
                <a:rPr lang="en-US" dirty="0"/>
                <a:t>Students can assess</a:t>
              </a:r>
            </a:p>
          </p:txBody>
        </p:sp>
        <p:sp>
          <p:nvSpPr>
            <p:cNvPr id="13" name="Rectangle 12"/>
            <p:cNvSpPr/>
            <p:nvPr/>
          </p:nvSpPr>
          <p:spPr>
            <a:xfrm>
              <a:off x="95534" y="1179211"/>
              <a:ext cx="6100549" cy="5166997"/>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93377" y="1176128"/>
              <a:ext cx="5730912" cy="517008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2117538" y="922845"/>
            <a:ext cx="2165721" cy="369332"/>
          </a:xfrm>
          <a:prstGeom prst="rect">
            <a:avLst/>
          </a:prstGeom>
          <a:solidFill>
            <a:schemeClr val="accent4">
              <a:lumMod val="20000"/>
              <a:lumOff val="80000"/>
            </a:schemeClr>
          </a:solidFill>
          <a:ln>
            <a:solidFill>
              <a:schemeClr val="tx1"/>
            </a:solidFill>
          </a:ln>
        </p:spPr>
        <p:txBody>
          <a:bodyPr wrap="none" rtlCol="0">
            <a:spAutoFit/>
          </a:bodyPr>
          <a:lstStyle/>
          <a:p>
            <a:r>
              <a:rPr lang="en-US" dirty="0"/>
              <a:t>Accurate Assessment</a:t>
            </a:r>
          </a:p>
        </p:txBody>
      </p:sp>
      <p:sp>
        <p:nvSpPr>
          <p:cNvPr id="18" name="TextBox 17"/>
          <p:cNvSpPr txBox="1"/>
          <p:nvPr/>
        </p:nvSpPr>
        <p:spPr>
          <a:xfrm>
            <a:off x="7205630" y="910131"/>
            <a:ext cx="1388650" cy="369332"/>
          </a:xfrm>
          <a:prstGeom prst="rect">
            <a:avLst/>
          </a:prstGeom>
          <a:solidFill>
            <a:schemeClr val="accent4">
              <a:lumMod val="20000"/>
              <a:lumOff val="80000"/>
            </a:schemeClr>
          </a:solidFill>
          <a:ln>
            <a:solidFill>
              <a:schemeClr val="tx1"/>
            </a:solidFill>
          </a:ln>
        </p:spPr>
        <p:txBody>
          <a:bodyPr wrap="none" rtlCol="0">
            <a:spAutoFit/>
          </a:bodyPr>
          <a:lstStyle/>
          <a:p>
            <a:r>
              <a:rPr lang="en-US" dirty="0"/>
              <a:t>Effective Use</a:t>
            </a:r>
          </a:p>
        </p:txBody>
      </p:sp>
      <p:sp>
        <p:nvSpPr>
          <p:cNvPr id="19" name="TextBox 18"/>
          <p:cNvSpPr txBox="1"/>
          <p:nvPr/>
        </p:nvSpPr>
        <p:spPr>
          <a:xfrm>
            <a:off x="3876506" y="6264639"/>
            <a:ext cx="820237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Balance Assessment Systems. Steve Chappuis, Carol Commodere, Rich Stiggins. Page 5</a:t>
            </a:r>
          </a:p>
        </p:txBody>
      </p:sp>
    </p:spTree>
    <p:extLst>
      <p:ext uri="{BB962C8B-B14F-4D97-AF65-F5344CB8AC3E}">
        <p14:creationId xmlns:p14="http://schemas.microsoft.com/office/powerpoint/2010/main" val="4013447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49209335"/>
              </p:ext>
            </p:extLst>
          </p:nvPr>
        </p:nvGraphicFramePr>
        <p:xfrm>
          <a:off x="225606" y="856140"/>
          <a:ext cx="11704320" cy="5252720"/>
        </p:xfrm>
        <a:graphic>
          <a:graphicData uri="http://schemas.openxmlformats.org/drawingml/2006/table">
            <a:tbl>
              <a:tblPr firstRow="1" bandRow="1">
                <a:tableStyleId>{5C22544A-7EE6-4342-B048-85BDC9FD1C3A}</a:tableStyleId>
              </a:tblPr>
              <a:tblGrid>
                <a:gridCol w="2179782">
                  <a:extLst>
                    <a:ext uri="{9D8B030D-6E8A-4147-A177-3AD203B41FA5}">
                      <a16:colId xmlns:a16="http://schemas.microsoft.com/office/drawing/2014/main" val="2925585411"/>
                    </a:ext>
                  </a:extLst>
                </a:gridCol>
                <a:gridCol w="3162899">
                  <a:extLst>
                    <a:ext uri="{9D8B030D-6E8A-4147-A177-3AD203B41FA5}">
                      <a16:colId xmlns:a16="http://schemas.microsoft.com/office/drawing/2014/main" val="1566995815"/>
                    </a:ext>
                  </a:extLst>
                </a:gridCol>
                <a:gridCol w="3193576">
                  <a:extLst>
                    <a:ext uri="{9D8B030D-6E8A-4147-A177-3AD203B41FA5}">
                      <a16:colId xmlns:a16="http://schemas.microsoft.com/office/drawing/2014/main" val="3191173288"/>
                    </a:ext>
                  </a:extLst>
                </a:gridCol>
                <a:gridCol w="3168063">
                  <a:extLst>
                    <a:ext uri="{9D8B030D-6E8A-4147-A177-3AD203B41FA5}">
                      <a16:colId xmlns:a16="http://schemas.microsoft.com/office/drawing/2014/main" val="2082979703"/>
                    </a:ext>
                  </a:extLst>
                </a:gridCol>
              </a:tblGrid>
              <a:tr h="370840">
                <a:tc>
                  <a:txBody>
                    <a:bodyPr/>
                    <a:lstStyle/>
                    <a:p>
                      <a:r>
                        <a:rPr lang="en-US" sz="1600" dirty="0">
                          <a:solidFill>
                            <a:schemeClr val="tx1"/>
                          </a:solidFill>
                        </a:rPr>
                        <a:t>Level/Type</a:t>
                      </a:r>
                      <a:r>
                        <a:rPr lang="en-US" sz="1600" baseline="0" dirty="0">
                          <a:solidFill>
                            <a:schemeClr val="tx1"/>
                          </a:solidFill>
                        </a:rPr>
                        <a:t> of Assessment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600" dirty="0">
                          <a:solidFill>
                            <a:schemeClr val="tx1"/>
                          </a:solidFill>
                        </a:rPr>
                        <a:t>Formative Assessment for Learning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600" dirty="0">
                          <a:solidFill>
                            <a:schemeClr val="tx1"/>
                          </a:solidFill>
                        </a:rPr>
                        <a:t>Formative</a:t>
                      </a:r>
                      <a:r>
                        <a:rPr lang="en-US" sz="1600" baseline="0" dirty="0">
                          <a:solidFill>
                            <a:schemeClr val="tx1"/>
                          </a:solidFill>
                        </a:rPr>
                        <a:t> Assessment</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600" dirty="0">
                          <a:solidFill>
                            <a:schemeClr val="tx1"/>
                          </a:solidFill>
                        </a:rPr>
                        <a:t>Summative Assessment of Learning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35640377"/>
                  </a:ext>
                </a:extLst>
              </a:tr>
              <a:tr h="370840">
                <a:tc gridSpan="4">
                  <a:txBody>
                    <a:bodyPr/>
                    <a:lstStyle/>
                    <a:p>
                      <a:r>
                        <a:rPr lang="en-US" sz="1600" b="1" dirty="0">
                          <a:solidFill>
                            <a:schemeClr val="tx1"/>
                          </a:solidFill>
                        </a:rPr>
                        <a:t>Classroom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6377346"/>
                  </a:ext>
                </a:extLst>
              </a:tr>
              <a:tr h="370840">
                <a:tc>
                  <a:txBody>
                    <a:bodyPr/>
                    <a:lstStyle/>
                    <a:p>
                      <a:r>
                        <a:rPr lang="en-US" sz="1600" b="1" dirty="0">
                          <a:solidFill>
                            <a:schemeClr val="tx1"/>
                          </a:solidFill>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Ongoing,</a:t>
                      </a:r>
                      <a:r>
                        <a:rPr lang="en-US" sz="1600" baseline="0" dirty="0">
                          <a:solidFill>
                            <a:schemeClr val="tx1"/>
                          </a:solidFill>
                        </a:rPr>
                        <a:t> day-to-day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Continuous;</a:t>
                      </a:r>
                      <a:r>
                        <a:rPr lang="en-US" sz="1600" baseline="0" dirty="0"/>
                        <a:t> periodic, depending on level of assessment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Periodic monitors of student progress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488118"/>
                  </a:ext>
                </a:extLst>
              </a:tr>
              <a:tr h="370840">
                <a:tc>
                  <a:txBody>
                    <a:bodyPr/>
                    <a:lstStyle/>
                    <a:p>
                      <a:r>
                        <a:rPr lang="en-US" sz="1600" b="1" dirty="0">
                          <a:solidFill>
                            <a:schemeClr val="tx1"/>
                          </a:solidFill>
                        </a:rPr>
                        <a:t>Key</a:t>
                      </a:r>
                      <a:r>
                        <a:rPr lang="en-US" sz="1600" b="1" baseline="0" dirty="0">
                          <a:solidFill>
                            <a:schemeClr val="tx1"/>
                          </a:solidFill>
                        </a:rPr>
                        <a:t> Decision Maker(s)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Student/teacher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Teacher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Teacher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4844583"/>
                  </a:ext>
                </a:extLst>
              </a:tr>
              <a:tr h="370840">
                <a:tc>
                  <a:txBody>
                    <a:bodyPr/>
                    <a:lstStyle/>
                    <a:p>
                      <a:r>
                        <a:rPr lang="en-US" sz="1600" b="1" dirty="0">
                          <a:solidFill>
                            <a:schemeClr val="tx1"/>
                          </a:solidFill>
                        </a:rPr>
                        <a:t>Instructional</a:t>
                      </a:r>
                      <a:r>
                        <a:rPr lang="en-US" sz="1600" b="1" baseline="0" dirty="0">
                          <a:solidFill>
                            <a:schemeClr val="tx1"/>
                          </a:solidFill>
                        </a:rPr>
                        <a:t> Decisions to Be Made</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Student: What comes next in my learning?</a:t>
                      </a:r>
                    </a:p>
                    <a:p>
                      <a:r>
                        <a:rPr lang="en-US" sz="1600" dirty="0">
                          <a:solidFill>
                            <a:schemeClr val="tx1"/>
                          </a:solidFill>
                        </a:rPr>
                        <a:t>Is</a:t>
                      </a:r>
                      <a:r>
                        <a:rPr lang="en-US" sz="1600" baseline="0" dirty="0">
                          <a:solidFill>
                            <a:schemeClr val="tx1"/>
                          </a:solidFill>
                        </a:rPr>
                        <a:t> the target clear enough for me?</a:t>
                      </a:r>
                    </a:p>
                    <a:p>
                      <a:r>
                        <a:rPr lang="en-US" sz="1600" baseline="0" dirty="0">
                          <a:solidFill>
                            <a:schemeClr val="tx1"/>
                          </a:solidFill>
                        </a:rPr>
                        <a:t>What gaps exist?</a:t>
                      </a:r>
                    </a:p>
                    <a:p>
                      <a:r>
                        <a:rPr lang="en-US" sz="1600" baseline="0" dirty="0">
                          <a:solidFill>
                            <a:schemeClr val="tx1"/>
                          </a:solidFill>
                        </a:rPr>
                        <a:t>Am I ready to move on?</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Diagnose student</a:t>
                      </a:r>
                      <a:r>
                        <a:rPr lang="en-US" sz="1600" baseline="0" dirty="0"/>
                        <a:t> strengths.</a:t>
                      </a:r>
                    </a:p>
                    <a:p>
                      <a:r>
                        <a:rPr lang="en-US" sz="1600" baseline="0" dirty="0"/>
                        <a:t>What comes next in my students’ learning?</a:t>
                      </a:r>
                    </a:p>
                    <a:p>
                      <a:r>
                        <a:rPr lang="en-US" sz="1600" baseline="0" dirty="0"/>
                        <a:t>What misconceptions are present?</a:t>
                      </a:r>
                    </a:p>
                    <a:p>
                      <a:r>
                        <a:rPr lang="en-US" sz="1600" baseline="0" dirty="0"/>
                        <a:t>What needs reteaching or differentiated?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What grade or standards mastered go on report card?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1228091"/>
                  </a:ext>
                </a:extLst>
              </a:tr>
              <a:tr h="370840">
                <a:tc>
                  <a:txBody>
                    <a:bodyPr/>
                    <a:lstStyle/>
                    <a:p>
                      <a:r>
                        <a:rPr lang="en-US" sz="1600" b="1" dirty="0">
                          <a:solidFill>
                            <a:schemeClr val="tx1"/>
                          </a:solidFill>
                        </a:rPr>
                        <a:t>Information Needed to Inform Decisions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Student-friendly versions of standards deconstructed to learning</a:t>
                      </a:r>
                      <a:r>
                        <a:rPr lang="en-US" sz="1600" baseline="0" dirty="0">
                          <a:solidFill>
                            <a:schemeClr val="tx1"/>
                          </a:solidFill>
                        </a:rPr>
                        <a:t> targets of instruction.</a:t>
                      </a:r>
                    </a:p>
                    <a:p>
                      <a:endParaRPr lang="en-US" sz="1600" baseline="0">
                        <a:solidFill>
                          <a:schemeClr val="tx1"/>
                        </a:solidFill>
                      </a:endParaRPr>
                    </a:p>
                    <a:p>
                      <a:r>
                        <a:rPr lang="en-US" sz="1600" baseline="0" dirty="0">
                          <a:solidFill>
                            <a:schemeClr val="tx1"/>
                          </a:solidFill>
                        </a:rPr>
                        <a:t>Diagnostic evidence of student’s current place in progressions and of problems students are having.</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Clear and communicated learning targets</a:t>
                      </a:r>
                      <a:r>
                        <a:rPr lang="en-US" sz="1600" baseline="0" dirty="0"/>
                        <a:t> to students.</a:t>
                      </a:r>
                    </a:p>
                    <a:p>
                      <a:endParaRPr lang="en-US" sz="1600" baseline="0" dirty="0"/>
                    </a:p>
                    <a:p>
                      <a:r>
                        <a:rPr lang="en-US" sz="1600" baseline="0" dirty="0"/>
                        <a:t>Evidence of standards mastered and not yet mastered, and types of problems students are having.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Evidence of student</a:t>
                      </a:r>
                      <a:r>
                        <a:rPr lang="en-US" sz="1600" baseline="0" dirty="0"/>
                        <a:t> mastery of each required standard.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5357754"/>
                  </a:ext>
                </a:extLst>
              </a:tr>
            </a:tbl>
          </a:graphicData>
        </a:graphic>
      </p:graphicFrame>
      <p:sp>
        <p:nvSpPr>
          <p:cNvPr id="3" name="Title 1"/>
          <p:cNvSpPr txBox="1">
            <a:spLocks/>
          </p:cNvSpPr>
          <p:nvPr/>
        </p:nvSpPr>
        <p:spPr>
          <a:xfrm>
            <a:off x="1241947" y="65990"/>
            <a:ext cx="7792872" cy="548156"/>
          </a:xfrm>
          <a:prstGeom prst="rect">
            <a:avLst/>
          </a:prstGeom>
          <a:solidFill>
            <a:schemeClr val="bg1"/>
          </a:solidFill>
          <a:ln>
            <a:solidFill>
              <a:schemeClr val="tx1"/>
            </a:solidFill>
          </a:ln>
        </p:spPr>
        <p:txBody>
          <a:bodyPr/>
          <a:lstStyle>
            <a:lvl1pPr algn="l" defTabSz="914400" rtl="0" eaLnBrk="1" latinLnBrk="0" hangingPunct="1">
              <a:lnSpc>
                <a:spcPct val="90000"/>
              </a:lnSpc>
              <a:spcBef>
                <a:spcPct val="0"/>
              </a:spcBef>
              <a:buNone/>
              <a:defRPr sz="4400" b="1" kern="1200">
                <a:solidFill>
                  <a:schemeClr val="tx1"/>
                </a:solidFill>
                <a:latin typeface="Book Antiqua" panose="02040602050305030304" pitchFamily="18" charset="0"/>
                <a:ea typeface="+mj-ea"/>
                <a:cs typeface="+mj-cs"/>
              </a:defRPr>
            </a:lvl1pPr>
          </a:lstStyle>
          <a:p>
            <a:r>
              <a:rPr lang="en-US" sz="3200" dirty="0"/>
              <a:t>Building a Balanced Assessment System</a:t>
            </a:r>
          </a:p>
        </p:txBody>
      </p:sp>
      <p:sp>
        <p:nvSpPr>
          <p:cNvPr id="4" name="TextBox 3"/>
          <p:cNvSpPr txBox="1"/>
          <p:nvPr/>
        </p:nvSpPr>
        <p:spPr>
          <a:xfrm>
            <a:off x="3727552" y="6166188"/>
            <a:ext cx="820237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Balance Assessment Systems. Steve Chappuis, Carol Commodere, Rich Stiggins. Page 9</a:t>
            </a:r>
          </a:p>
        </p:txBody>
      </p:sp>
    </p:spTree>
    <p:extLst>
      <p:ext uri="{BB962C8B-B14F-4D97-AF65-F5344CB8AC3E}">
        <p14:creationId xmlns:p14="http://schemas.microsoft.com/office/powerpoint/2010/main" val="648247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22173" cy="1325563"/>
          </a:xfrm>
        </p:spPr>
        <p:txBody>
          <a:bodyPr/>
          <a:lstStyle/>
          <a:p>
            <a:r>
              <a:rPr lang="en-US" dirty="0"/>
              <a:t>Assessing the Science Georgia Standards of Excellence</a:t>
            </a:r>
          </a:p>
        </p:txBody>
      </p:sp>
      <p:graphicFrame>
        <p:nvGraphicFramePr>
          <p:cNvPr id="4" name="Table 3"/>
          <p:cNvGraphicFramePr>
            <a:graphicFrameLocks noGrp="1"/>
          </p:cNvGraphicFramePr>
          <p:nvPr>
            <p:extLst>
              <p:ext uri="{D42A27DB-BD31-4B8C-83A1-F6EECF244321}">
                <p14:modId xmlns:p14="http://schemas.microsoft.com/office/powerpoint/2010/main" val="241529111"/>
              </p:ext>
            </p:extLst>
          </p:nvPr>
        </p:nvGraphicFramePr>
        <p:xfrm>
          <a:off x="272471" y="1661774"/>
          <a:ext cx="11521440" cy="4325150"/>
        </p:xfrm>
        <a:graphic>
          <a:graphicData uri="http://schemas.openxmlformats.org/drawingml/2006/table">
            <a:tbl>
              <a:tblPr firstRow="1" bandRow="1">
                <a:tableStyleId>{5C22544A-7EE6-4342-B048-85BDC9FD1C3A}</a:tableStyleId>
              </a:tblPr>
              <a:tblGrid>
                <a:gridCol w="3840480">
                  <a:extLst>
                    <a:ext uri="{9D8B030D-6E8A-4147-A177-3AD203B41FA5}">
                      <a16:colId xmlns:a16="http://schemas.microsoft.com/office/drawing/2014/main" val="1101625326"/>
                    </a:ext>
                  </a:extLst>
                </a:gridCol>
                <a:gridCol w="3840480">
                  <a:extLst>
                    <a:ext uri="{9D8B030D-6E8A-4147-A177-3AD203B41FA5}">
                      <a16:colId xmlns:a16="http://schemas.microsoft.com/office/drawing/2014/main" val="1127015093"/>
                    </a:ext>
                  </a:extLst>
                </a:gridCol>
                <a:gridCol w="3840480">
                  <a:extLst>
                    <a:ext uri="{9D8B030D-6E8A-4147-A177-3AD203B41FA5}">
                      <a16:colId xmlns:a16="http://schemas.microsoft.com/office/drawing/2014/main" val="18636681"/>
                    </a:ext>
                  </a:extLst>
                </a:gridCol>
              </a:tblGrid>
              <a:tr h="393230">
                <a:tc>
                  <a:txBody>
                    <a:bodyPr/>
                    <a:lstStyle/>
                    <a:p>
                      <a:pPr algn="ctr"/>
                      <a:r>
                        <a:rPr lang="en-US" dirty="0"/>
                        <a:t>K-5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9-12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1034452"/>
                  </a:ext>
                </a:extLst>
              </a:tr>
              <a:tr h="3878435">
                <a:tc>
                  <a:txBody>
                    <a:bodyPr/>
                    <a:lstStyle/>
                    <a:p>
                      <a:r>
                        <a:rPr lang="en-US" sz="1800" b="1" kern="1200" dirty="0">
                          <a:solidFill>
                            <a:schemeClr val="dk1"/>
                          </a:solidFill>
                          <a:effectLst/>
                          <a:latin typeface="+mn-lt"/>
                          <a:ea typeface="+mn-ea"/>
                          <a:cs typeface="+mn-cs"/>
                        </a:rPr>
                        <a:t>Obtain, evaluate, and communicate information to explain the differences between a physical change and a chemical change. </a:t>
                      </a:r>
                      <a:endParaRPr lang="en-US" sz="1800" kern="1200" dirty="0">
                        <a:solidFill>
                          <a:schemeClr val="dk1"/>
                        </a:solidFill>
                        <a:effectLst/>
                        <a:latin typeface="+mn-lt"/>
                        <a:ea typeface="+mn-ea"/>
                        <a:cs typeface="+mn-cs"/>
                      </a:endParaRPr>
                    </a:p>
                    <a:p>
                      <a:pPr lvl="0"/>
                      <a:endParaRPr lang="en-US" sz="1800" kern="1200" dirty="0">
                        <a:solidFill>
                          <a:schemeClr val="dk1"/>
                        </a:solidFill>
                        <a:effectLst/>
                        <a:latin typeface="+mn-lt"/>
                        <a:ea typeface="+mn-ea"/>
                        <a:cs typeface="+mn-cs"/>
                      </a:endParaRPr>
                    </a:p>
                    <a:p>
                      <a:pPr lvl="0"/>
                      <a:r>
                        <a:rPr lang="en-US" sz="1800" b="1" kern="1200" dirty="0">
                          <a:solidFill>
                            <a:schemeClr val="tx1"/>
                          </a:solidFill>
                          <a:effectLst/>
                          <a:latin typeface="+mn-lt"/>
                          <a:ea typeface="+mn-ea"/>
                          <a:cs typeface="+mn-cs"/>
                        </a:rPr>
                        <a:t>Plan and carry out investigations </a:t>
                      </a:r>
                      <a:r>
                        <a:rPr lang="en-US" sz="1800" kern="1200" dirty="0">
                          <a:solidFill>
                            <a:schemeClr val="dk1"/>
                          </a:solidFill>
                          <a:effectLst/>
                          <a:latin typeface="+mn-lt"/>
                          <a:ea typeface="+mn-ea"/>
                          <a:cs typeface="+mn-cs"/>
                        </a:rPr>
                        <a:t>of physical changes by manipulating, separating and mixing dry and liquid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a:t>Obtain, evaluate, and communicate information to support the claim that electromagnetic (light) waves behave differently than mechanical (sound) waves</a:t>
                      </a:r>
                    </a:p>
                    <a:p>
                      <a:endParaRPr lang="en-US" dirty="0"/>
                    </a:p>
                    <a:p>
                      <a:r>
                        <a:rPr lang="en-US" b="1" dirty="0">
                          <a:solidFill>
                            <a:schemeClr val="tx1"/>
                          </a:solidFill>
                        </a:rPr>
                        <a:t>Develop and use models </a:t>
                      </a:r>
                      <a:r>
                        <a:rPr lang="en-US" dirty="0"/>
                        <a:t>to demonstrate the effects that lenses have on light (i.e., formation an image) and their possible technological applications.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a:t>Obtain, evaluate, and communicate information to explain the relationships among force, mass, and motion.</a:t>
                      </a:r>
                    </a:p>
                    <a:p>
                      <a:endParaRPr lang="en-US" dirty="0"/>
                    </a:p>
                    <a:p>
                      <a:r>
                        <a:rPr lang="en-US" b="1" dirty="0">
                          <a:solidFill>
                            <a:schemeClr val="tx1"/>
                          </a:solidFill>
                        </a:rPr>
                        <a:t>Construct an explanation based on experimental evidence </a:t>
                      </a:r>
                      <a:r>
                        <a:rPr lang="en-US" dirty="0"/>
                        <a:t>to support the claims presented in Newton’s three laws of motion.</a:t>
                      </a:r>
                    </a:p>
                    <a:p>
                      <a:r>
                        <a:rPr lang="en-US" dirty="0"/>
                        <a:t>(Clarification statement: Evidence could demonstrate relationships among force, mass, velocity, and acceleration.) </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0883830"/>
                  </a:ext>
                </a:extLst>
              </a:tr>
            </a:tbl>
          </a:graphicData>
        </a:graphic>
      </p:graphicFrame>
      <p:sp>
        <p:nvSpPr>
          <p:cNvPr id="5" name="Freeform 4"/>
          <p:cNvSpPr/>
          <p:nvPr/>
        </p:nvSpPr>
        <p:spPr>
          <a:xfrm>
            <a:off x="318655" y="2133600"/>
            <a:ext cx="3477490" cy="540327"/>
          </a:xfrm>
          <a:custGeom>
            <a:avLst/>
            <a:gdLst>
              <a:gd name="connsiteX0" fmla="*/ 13854 w 3477490"/>
              <a:gd name="connsiteY0" fmla="*/ 0 h 540327"/>
              <a:gd name="connsiteX1" fmla="*/ 3477490 w 3477490"/>
              <a:gd name="connsiteY1" fmla="*/ 13855 h 540327"/>
              <a:gd name="connsiteX2" fmla="*/ 3477490 w 3477490"/>
              <a:gd name="connsiteY2" fmla="*/ 277091 h 540327"/>
              <a:gd name="connsiteX3" fmla="*/ 1454727 w 3477490"/>
              <a:gd name="connsiteY3" fmla="*/ 290945 h 540327"/>
              <a:gd name="connsiteX4" fmla="*/ 1454727 w 3477490"/>
              <a:gd name="connsiteY4" fmla="*/ 540327 h 540327"/>
              <a:gd name="connsiteX5" fmla="*/ 0 w 3477490"/>
              <a:gd name="connsiteY5" fmla="*/ 540327 h 540327"/>
              <a:gd name="connsiteX6" fmla="*/ 13854 w 3477490"/>
              <a:gd name="connsiteY6" fmla="*/ 0 h 54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490" h="540327">
                <a:moveTo>
                  <a:pt x="13854" y="0"/>
                </a:moveTo>
                <a:lnTo>
                  <a:pt x="3477490" y="13855"/>
                </a:lnTo>
                <a:lnTo>
                  <a:pt x="3477490" y="277091"/>
                </a:lnTo>
                <a:lnTo>
                  <a:pt x="1454727" y="290945"/>
                </a:lnTo>
                <a:lnTo>
                  <a:pt x="1454727" y="540327"/>
                </a:lnTo>
                <a:lnTo>
                  <a:pt x="0" y="540327"/>
                </a:lnTo>
                <a:lnTo>
                  <a:pt x="13854" y="0"/>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163291" y="2133599"/>
            <a:ext cx="3477490" cy="540327"/>
          </a:xfrm>
          <a:custGeom>
            <a:avLst/>
            <a:gdLst>
              <a:gd name="connsiteX0" fmla="*/ 13854 w 3477490"/>
              <a:gd name="connsiteY0" fmla="*/ 0 h 540327"/>
              <a:gd name="connsiteX1" fmla="*/ 3477490 w 3477490"/>
              <a:gd name="connsiteY1" fmla="*/ 13855 h 540327"/>
              <a:gd name="connsiteX2" fmla="*/ 3477490 w 3477490"/>
              <a:gd name="connsiteY2" fmla="*/ 277091 h 540327"/>
              <a:gd name="connsiteX3" fmla="*/ 1454727 w 3477490"/>
              <a:gd name="connsiteY3" fmla="*/ 290945 h 540327"/>
              <a:gd name="connsiteX4" fmla="*/ 1454727 w 3477490"/>
              <a:gd name="connsiteY4" fmla="*/ 540327 h 540327"/>
              <a:gd name="connsiteX5" fmla="*/ 0 w 3477490"/>
              <a:gd name="connsiteY5" fmla="*/ 540327 h 540327"/>
              <a:gd name="connsiteX6" fmla="*/ 13854 w 3477490"/>
              <a:gd name="connsiteY6" fmla="*/ 0 h 54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490" h="540327">
                <a:moveTo>
                  <a:pt x="13854" y="0"/>
                </a:moveTo>
                <a:lnTo>
                  <a:pt x="3477490" y="13855"/>
                </a:lnTo>
                <a:lnTo>
                  <a:pt x="3477490" y="277091"/>
                </a:lnTo>
                <a:lnTo>
                  <a:pt x="1454727" y="290945"/>
                </a:lnTo>
                <a:lnTo>
                  <a:pt x="1454727" y="540327"/>
                </a:lnTo>
                <a:lnTo>
                  <a:pt x="0" y="540327"/>
                </a:lnTo>
                <a:lnTo>
                  <a:pt x="13854" y="0"/>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8007928" y="2133599"/>
            <a:ext cx="3477490" cy="540327"/>
          </a:xfrm>
          <a:custGeom>
            <a:avLst/>
            <a:gdLst>
              <a:gd name="connsiteX0" fmla="*/ 13854 w 3477490"/>
              <a:gd name="connsiteY0" fmla="*/ 0 h 540327"/>
              <a:gd name="connsiteX1" fmla="*/ 3477490 w 3477490"/>
              <a:gd name="connsiteY1" fmla="*/ 13855 h 540327"/>
              <a:gd name="connsiteX2" fmla="*/ 3477490 w 3477490"/>
              <a:gd name="connsiteY2" fmla="*/ 277091 h 540327"/>
              <a:gd name="connsiteX3" fmla="*/ 1454727 w 3477490"/>
              <a:gd name="connsiteY3" fmla="*/ 290945 h 540327"/>
              <a:gd name="connsiteX4" fmla="*/ 1454727 w 3477490"/>
              <a:gd name="connsiteY4" fmla="*/ 540327 h 540327"/>
              <a:gd name="connsiteX5" fmla="*/ 0 w 3477490"/>
              <a:gd name="connsiteY5" fmla="*/ 540327 h 540327"/>
              <a:gd name="connsiteX6" fmla="*/ 13854 w 3477490"/>
              <a:gd name="connsiteY6" fmla="*/ 0 h 54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490" h="540327">
                <a:moveTo>
                  <a:pt x="13854" y="0"/>
                </a:moveTo>
                <a:lnTo>
                  <a:pt x="3477490" y="13855"/>
                </a:lnTo>
                <a:lnTo>
                  <a:pt x="3477490" y="277091"/>
                </a:lnTo>
                <a:lnTo>
                  <a:pt x="1454727" y="290945"/>
                </a:lnTo>
                <a:lnTo>
                  <a:pt x="1454727" y="540327"/>
                </a:lnTo>
                <a:lnTo>
                  <a:pt x="0" y="540327"/>
                </a:lnTo>
                <a:lnTo>
                  <a:pt x="13854" y="0"/>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39213" y="3465871"/>
            <a:ext cx="3156155" cy="309716"/>
          </a:xfrm>
          <a:custGeom>
            <a:avLst/>
            <a:gdLst>
              <a:gd name="connsiteX0" fmla="*/ 0 w 3156155"/>
              <a:gd name="connsiteY0" fmla="*/ 0 h 309716"/>
              <a:gd name="connsiteX1" fmla="*/ 3156155 w 3156155"/>
              <a:gd name="connsiteY1" fmla="*/ 14748 h 309716"/>
              <a:gd name="connsiteX2" fmla="*/ 3156155 w 3156155"/>
              <a:gd name="connsiteY2" fmla="*/ 265471 h 309716"/>
              <a:gd name="connsiteX3" fmla="*/ 0 w 3156155"/>
              <a:gd name="connsiteY3" fmla="*/ 309716 h 309716"/>
              <a:gd name="connsiteX4" fmla="*/ 0 w 3156155"/>
              <a:gd name="connsiteY4" fmla="*/ 0 h 309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155" h="309716">
                <a:moveTo>
                  <a:pt x="0" y="0"/>
                </a:moveTo>
                <a:lnTo>
                  <a:pt x="3156155" y="14748"/>
                </a:lnTo>
                <a:lnTo>
                  <a:pt x="3156155" y="265471"/>
                </a:lnTo>
                <a:lnTo>
                  <a:pt x="0" y="309716"/>
                </a:lnTo>
                <a:lnTo>
                  <a:pt x="0" y="0"/>
                </a:lnTo>
                <a:close/>
              </a:path>
            </a:pathLst>
          </a:custGeom>
          <a:noFill/>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Freeform 9"/>
          <p:cNvSpPr/>
          <p:nvPr/>
        </p:nvSpPr>
        <p:spPr>
          <a:xfrm>
            <a:off x="4173794" y="3746090"/>
            <a:ext cx="2359741" cy="280220"/>
          </a:xfrm>
          <a:custGeom>
            <a:avLst/>
            <a:gdLst>
              <a:gd name="connsiteX0" fmla="*/ 0 w 2359741"/>
              <a:gd name="connsiteY0" fmla="*/ 0 h 280220"/>
              <a:gd name="connsiteX1" fmla="*/ 2359741 w 2359741"/>
              <a:gd name="connsiteY1" fmla="*/ 0 h 280220"/>
              <a:gd name="connsiteX2" fmla="*/ 2359741 w 2359741"/>
              <a:gd name="connsiteY2" fmla="*/ 265471 h 280220"/>
              <a:gd name="connsiteX3" fmla="*/ 14748 w 2359741"/>
              <a:gd name="connsiteY3" fmla="*/ 280220 h 280220"/>
              <a:gd name="connsiteX4" fmla="*/ 0 w 2359741"/>
              <a:gd name="connsiteY4" fmla="*/ 0 h 280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741" h="280220">
                <a:moveTo>
                  <a:pt x="0" y="0"/>
                </a:moveTo>
                <a:lnTo>
                  <a:pt x="2359741" y="0"/>
                </a:lnTo>
                <a:lnTo>
                  <a:pt x="2359741" y="265471"/>
                </a:lnTo>
                <a:lnTo>
                  <a:pt x="14748" y="280220"/>
                </a:lnTo>
                <a:lnTo>
                  <a:pt x="0" y="0"/>
                </a:lnTo>
                <a:close/>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7993626" y="3480619"/>
            <a:ext cx="3406877" cy="516194"/>
          </a:xfrm>
          <a:custGeom>
            <a:avLst/>
            <a:gdLst>
              <a:gd name="connsiteX0" fmla="*/ 0 w 3406877"/>
              <a:gd name="connsiteY0" fmla="*/ 0 h 516194"/>
              <a:gd name="connsiteX1" fmla="*/ 3406877 w 3406877"/>
              <a:gd name="connsiteY1" fmla="*/ 14749 h 516194"/>
              <a:gd name="connsiteX2" fmla="*/ 3406877 w 3406877"/>
              <a:gd name="connsiteY2" fmla="*/ 265471 h 516194"/>
              <a:gd name="connsiteX3" fmla="*/ 2241755 w 3406877"/>
              <a:gd name="connsiteY3" fmla="*/ 280220 h 516194"/>
              <a:gd name="connsiteX4" fmla="*/ 2241755 w 3406877"/>
              <a:gd name="connsiteY4" fmla="*/ 516194 h 516194"/>
              <a:gd name="connsiteX5" fmla="*/ 29497 w 3406877"/>
              <a:gd name="connsiteY5" fmla="*/ 516194 h 516194"/>
              <a:gd name="connsiteX6" fmla="*/ 44245 w 3406877"/>
              <a:gd name="connsiteY6" fmla="*/ 29497 h 516194"/>
              <a:gd name="connsiteX7" fmla="*/ 0 w 3406877"/>
              <a:gd name="connsiteY7" fmla="*/ 0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877" h="516194">
                <a:moveTo>
                  <a:pt x="0" y="0"/>
                </a:moveTo>
                <a:lnTo>
                  <a:pt x="3406877" y="14749"/>
                </a:lnTo>
                <a:lnTo>
                  <a:pt x="3406877" y="265471"/>
                </a:lnTo>
                <a:lnTo>
                  <a:pt x="2241755" y="280220"/>
                </a:lnTo>
                <a:lnTo>
                  <a:pt x="2241755" y="516194"/>
                </a:lnTo>
                <a:lnTo>
                  <a:pt x="29497" y="516194"/>
                </a:lnTo>
                <a:lnTo>
                  <a:pt x="44245" y="29497"/>
                </a:lnTo>
                <a:lnTo>
                  <a:pt x="0" y="0"/>
                </a:lnTo>
                <a:close/>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90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22173" cy="1325563"/>
          </a:xfrm>
        </p:spPr>
        <p:txBody>
          <a:bodyPr/>
          <a:lstStyle/>
          <a:p>
            <a:r>
              <a:rPr lang="en-US" dirty="0"/>
              <a:t>Assessing the Science Georgia Standards of Excellence</a:t>
            </a:r>
          </a:p>
        </p:txBody>
      </p:sp>
      <p:graphicFrame>
        <p:nvGraphicFramePr>
          <p:cNvPr id="8" name="Table 7"/>
          <p:cNvGraphicFramePr>
            <a:graphicFrameLocks noGrp="1"/>
          </p:cNvGraphicFramePr>
          <p:nvPr>
            <p:extLst>
              <p:ext uri="{D42A27DB-BD31-4B8C-83A1-F6EECF244321}">
                <p14:modId xmlns:p14="http://schemas.microsoft.com/office/powerpoint/2010/main" val="2363705285"/>
              </p:ext>
            </p:extLst>
          </p:nvPr>
        </p:nvGraphicFramePr>
        <p:xfrm>
          <a:off x="286600" y="1325563"/>
          <a:ext cx="11627895" cy="5161280"/>
        </p:xfrm>
        <a:graphic>
          <a:graphicData uri="http://schemas.openxmlformats.org/drawingml/2006/table">
            <a:tbl>
              <a:tblPr firstRow="1" bandRow="1">
                <a:tableStyleId>{5C22544A-7EE6-4342-B048-85BDC9FD1C3A}</a:tableStyleId>
              </a:tblPr>
              <a:tblGrid>
                <a:gridCol w="3589364">
                  <a:extLst>
                    <a:ext uri="{9D8B030D-6E8A-4147-A177-3AD203B41FA5}">
                      <a16:colId xmlns:a16="http://schemas.microsoft.com/office/drawing/2014/main" val="3099816050"/>
                    </a:ext>
                  </a:extLst>
                </a:gridCol>
                <a:gridCol w="1433015">
                  <a:extLst>
                    <a:ext uri="{9D8B030D-6E8A-4147-A177-3AD203B41FA5}">
                      <a16:colId xmlns:a16="http://schemas.microsoft.com/office/drawing/2014/main" val="4265362440"/>
                    </a:ext>
                  </a:extLst>
                </a:gridCol>
                <a:gridCol w="6605516">
                  <a:extLst>
                    <a:ext uri="{9D8B030D-6E8A-4147-A177-3AD203B41FA5}">
                      <a16:colId xmlns:a16="http://schemas.microsoft.com/office/drawing/2014/main" val="12519106"/>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Deconstructing the standard to identify the learning expectations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70000155"/>
                  </a:ext>
                </a:extLst>
              </a:tr>
              <a:tr h="370840">
                <a:tc gridSpan="3">
                  <a:txBody>
                    <a:bodyPr/>
                    <a:lstStyle/>
                    <a:p>
                      <a:pPr algn="ctr"/>
                      <a:r>
                        <a:rPr lang="en-US" sz="1800" dirty="0"/>
                        <a:t>K-5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a:tc>
                <a:extLst>
                  <a:ext uri="{0D108BD9-81ED-4DB2-BD59-A6C34878D82A}">
                    <a16:rowId xmlns:a16="http://schemas.microsoft.com/office/drawing/2014/main" val="4276133657"/>
                  </a:ext>
                </a:extLst>
              </a:tr>
              <a:tr h="670560">
                <a:tc rowSpan="3">
                  <a:txBody>
                    <a:bodyPr/>
                    <a:lstStyle/>
                    <a:p>
                      <a:r>
                        <a:rPr lang="en-US" sz="1800" b="1" kern="1200" dirty="0">
                          <a:solidFill>
                            <a:schemeClr val="dk1"/>
                          </a:solidFill>
                          <a:effectLst/>
                          <a:latin typeface="+mn-lt"/>
                          <a:ea typeface="+mn-ea"/>
                          <a:cs typeface="+mn-cs"/>
                        </a:rPr>
                        <a:t>Obtain, evaluate, and communicate information to explain the differences between a physical change and a chemical change. </a:t>
                      </a:r>
                      <a:endParaRPr lang="en-US" sz="1800" kern="1200" dirty="0">
                        <a:solidFill>
                          <a:schemeClr val="dk1"/>
                        </a:solidFill>
                        <a:effectLst/>
                        <a:latin typeface="+mn-lt"/>
                        <a:ea typeface="+mn-ea"/>
                        <a:cs typeface="+mn-cs"/>
                      </a:endParaRPr>
                    </a:p>
                    <a:p>
                      <a:pPr lvl="0"/>
                      <a:endParaRPr lang="en-US" sz="1800" kern="1200" dirty="0">
                        <a:solidFill>
                          <a:schemeClr val="dk1"/>
                        </a:solidFill>
                        <a:effectLst/>
                        <a:latin typeface="+mn-lt"/>
                        <a:ea typeface="+mn-ea"/>
                        <a:cs typeface="+mn-cs"/>
                      </a:endParaRPr>
                    </a:p>
                    <a:p>
                      <a:pPr lvl="0"/>
                      <a:r>
                        <a:rPr lang="en-US" sz="1800" b="1" kern="1200" dirty="0">
                          <a:solidFill>
                            <a:schemeClr val="tx1"/>
                          </a:solidFill>
                          <a:effectLst/>
                          <a:latin typeface="+mn-lt"/>
                          <a:ea typeface="+mn-ea"/>
                          <a:cs typeface="+mn-cs"/>
                        </a:rPr>
                        <a:t>Plan and carry out investigations </a:t>
                      </a:r>
                      <a:r>
                        <a:rPr lang="en-US" sz="1800" kern="1200" dirty="0">
                          <a:solidFill>
                            <a:schemeClr val="dk1"/>
                          </a:solidFill>
                          <a:effectLst/>
                          <a:latin typeface="+mn-lt"/>
                          <a:ea typeface="+mn-ea"/>
                          <a:cs typeface="+mn-cs"/>
                        </a:rPr>
                        <a:t>of physical changes by manipulating, separating and mixing dry and liquid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dirty="0">
                          <a:solidFill>
                            <a:schemeClr val="bg1"/>
                          </a:solidFill>
                        </a:rPr>
                        <a:t>Core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B0D"/>
                    </a:solidFill>
                  </a:tcPr>
                </a:tc>
                <a:tc>
                  <a:txBody>
                    <a:bodyPr/>
                    <a:lstStyle/>
                    <a:p>
                      <a:r>
                        <a:rPr lang="en-US" sz="1800" dirty="0"/>
                        <a:t>A physical</a:t>
                      </a:r>
                      <a:r>
                        <a:rPr lang="en-US" sz="1800" baseline="0" dirty="0"/>
                        <a:t> change is any process involving a substance’s change from one state (gas, liquid, solid) to another without alteration of its chemical composition.</a:t>
                      </a:r>
                    </a:p>
                    <a:p>
                      <a:r>
                        <a:rPr lang="en-US" sz="1800" baseline="0" dirty="0"/>
                        <a:t>A physical change is any process (usually reversible) involving a substance’s change in form or shape without the occurrence of a chemical reaction.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7131621"/>
                  </a:ext>
                </a:extLst>
              </a:tr>
              <a:tr h="670560">
                <a:tc vMerge="1">
                  <a:txBody>
                    <a:bodyPr/>
                    <a:lstStyle/>
                    <a:p>
                      <a:endParaRPr lang="en-US"/>
                    </a:p>
                  </a:txBody>
                  <a:tcPr/>
                </a:tc>
                <a:tc>
                  <a:txBody>
                    <a:bodyPr/>
                    <a:lstStyle/>
                    <a:p>
                      <a:r>
                        <a:rPr lang="en-US" sz="1800" b="1" dirty="0">
                          <a:solidFill>
                            <a:schemeClr val="bg1"/>
                          </a:solidFill>
                        </a:rPr>
                        <a:t>Science</a:t>
                      </a:r>
                      <a:r>
                        <a:rPr lang="en-US" sz="1800" b="1" baseline="0" dirty="0">
                          <a:solidFill>
                            <a:schemeClr val="bg1"/>
                          </a:solidFill>
                        </a:rPr>
                        <a:t> and Engineering Practice</a:t>
                      </a:r>
                      <a:endParaRPr lang="en-US" sz="18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B0D"/>
                    </a:solidFill>
                  </a:tcPr>
                </a:tc>
                <a:tc>
                  <a:txBody>
                    <a:bodyPr/>
                    <a:lstStyle/>
                    <a:p>
                      <a:r>
                        <a:rPr lang="en-US" sz="1800" dirty="0"/>
                        <a:t>With guidance students are able to plan and conduct investigations</a:t>
                      </a:r>
                      <a:r>
                        <a:rPr lang="en-US" sz="1800" baseline="0" dirty="0"/>
                        <a:t> in collaboration with peers.</a:t>
                      </a:r>
                    </a:p>
                    <a:p>
                      <a:r>
                        <a:rPr lang="en-US" sz="1800" baseline="0" dirty="0"/>
                        <a:t>Evaluate different ways of observing and/or measuring a phenomenon.</a:t>
                      </a:r>
                    </a:p>
                    <a:p>
                      <a:r>
                        <a:rPr lang="en-US" sz="1800" baseline="0" dirty="0"/>
                        <a:t>Make observations and/or measurements to collect data that can be used to make comparisons.</a:t>
                      </a:r>
                    </a:p>
                    <a:p>
                      <a:r>
                        <a:rPr lang="en-US" sz="1800" baseline="0" dirty="0"/>
                        <a:t>Make predictions based on prior experiences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7502317"/>
                  </a:ext>
                </a:extLst>
              </a:tr>
              <a:tr h="670560">
                <a:tc vMerge="1">
                  <a:txBody>
                    <a:bodyPr/>
                    <a:lstStyle/>
                    <a:p>
                      <a:endParaRPr lang="en-US"/>
                    </a:p>
                  </a:txBody>
                  <a:tcPr/>
                </a:tc>
                <a:tc>
                  <a:txBody>
                    <a:bodyPr/>
                    <a:lstStyle/>
                    <a:p>
                      <a:r>
                        <a:rPr lang="en-US" sz="1800" b="1" dirty="0">
                          <a:solidFill>
                            <a:schemeClr val="bg1"/>
                          </a:solidFill>
                        </a:rPr>
                        <a:t>Crosscutting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B0D"/>
                    </a:solidFill>
                  </a:tcPr>
                </a:tc>
                <a:tc>
                  <a:txBody>
                    <a:bodyPr/>
                    <a:lstStyle/>
                    <a:p>
                      <a:r>
                        <a:rPr lang="en-US" sz="1800" dirty="0"/>
                        <a:t>Patterns</a:t>
                      </a:r>
                      <a:r>
                        <a:rPr lang="en-US" sz="1800" baseline="0" dirty="0"/>
                        <a:t> – observing patterns of events to guide their organization or classification.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0801266"/>
                  </a:ext>
                </a:extLst>
              </a:tr>
            </a:tbl>
          </a:graphicData>
        </a:graphic>
      </p:graphicFrame>
    </p:spTree>
    <p:extLst>
      <p:ext uri="{BB962C8B-B14F-4D97-AF65-F5344CB8AC3E}">
        <p14:creationId xmlns:p14="http://schemas.microsoft.com/office/powerpoint/2010/main" val="1194344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22173" cy="1325563"/>
          </a:xfrm>
        </p:spPr>
        <p:txBody>
          <a:bodyPr/>
          <a:lstStyle/>
          <a:p>
            <a:r>
              <a:rPr lang="en-US" dirty="0"/>
              <a:t>Assessing the Science Georgia Standards of Excellence</a:t>
            </a:r>
          </a:p>
        </p:txBody>
      </p:sp>
      <p:graphicFrame>
        <p:nvGraphicFramePr>
          <p:cNvPr id="8" name="Table 7"/>
          <p:cNvGraphicFramePr>
            <a:graphicFrameLocks noGrp="1"/>
          </p:cNvGraphicFramePr>
          <p:nvPr>
            <p:extLst>
              <p:ext uri="{D42A27DB-BD31-4B8C-83A1-F6EECF244321}">
                <p14:modId xmlns:p14="http://schemas.microsoft.com/office/powerpoint/2010/main" val="1787498696"/>
              </p:ext>
            </p:extLst>
          </p:nvPr>
        </p:nvGraphicFramePr>
        <p:xfrm>
          <a:off x="286600" y="1543931"/>
          <a:ext cx="11627895" cy="4490720"/>
        </p:xfrm>
        <a:graphic>
          <a:graphicData uri="http://schemas.openxmlformats.org/drawingml/2006/table">
            <a:tbl>
              <a:tblPr firstRow="1" bandRow="1">
                <a:tableStyleId>{5C22544A-7EE6-4342-B048-85BDC9FD1C3A}</a:tableStyleId>
              </a:tblPr>
              <a:tblGrid>
                <a:gridCol w="3589364">
                  <a:extLst>
                    <a:ext uri="{9D8B030D-6E8A-4147-A177-3AD203B41FA5}">
                      <a16:colId xmlns:a16="http://schemas.microsoft.com/office/drawing/2014/main" val="3099816050"/>
                    </a:ext>
                  </a:extLst>
                </a:gridCol>
                <a:gridCol w="1433015">
                  <a:extLst>
                    <a:ext uri="{9D8B030D-6E8A-4147-A177-3AD203B41FA5}">
                      <a16:colId xmlns:a16="http://schemas.microsoft.com/office/drawing/2014/main" val="4265362440"/>
                    </a:ext>
                  </a:extLst>
                </a:gridCol>
                <a:gridCol w="6605516">
                  <a:extLst>
                    <a:ext uri="{9D8B030D-6E8A-4147-A177-3AD203B41FA5}">
                      <a16:colId xmlns:a16="http://schemas.microsoft.com/office/drawing/2014/main" val="12519106"/>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Deconstructing the standard to identify the learning expectations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70000155"/>
                  </a:ext>
                </a:extLst>
              </a:tr>
              <a:tr h="370840">
                <a:tc gridSpan="3">
                  <a:txBody>
                    <a:bodyPr/>
                    <a:lstStyle/>
                    <a:p>
                      <a:pPr algn="ctr"/>
                      <a:r>
                        <a:rPr lang="en-US" sz="1600" dirty="0"/>
                        <a:t>Physical Science</a:t>
                      </a:r>
                      <a:r>
                        <a:rPr lang="en-US" sz="1600" baseline="0" dirty="0"/>
                        <a:t> – High School</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a:tc>
                <a:extLst>
                  <a:ext uri="{0D108BD9-81ED-4DB2-BD59-A6C34878D82A}">
                    <a16:rowId xmlns:a16="http://schemas.microsoft.com/office/drawing/2014/main" val="4276133657"/>
                  </a:ext>
                </a:extLst>
              </a:tr>
              <a:tr h="670560">
                <a:tc rowSpan="3">
                  <a:txBody>
                    <a:bodyPr/>
                    <a:lstStyle/>
                    <a:p>
                      <a:r>
                        <a:rPr lang="en-US" sz="1600" b="1" dirty="0"/>
                        <a:t>Obtain, evaluate, and communicate information to explain the relationships among force, mass, and motion.</a:t>
                      </a:r>
                    </a:p>
                    <a:p>
                      <a:endParaRPr lang="en-US" sz="1600" dirty="0"/>
                    </a:p>
                    <a:p>
                      <a:r>
                        <a:rPr lang="en-US" sz="1600" b="1" dirty="0">
                          <a:solidFill>
                            <a:schemeClr val="tx1"/>
                          </a:solidFill>
                        </a:rPr>
                        <a:t>Construct an explanation based on experimental evidence </a:t>
                      </a:r>
                      <a:r>
                        <a:rPr lang="en-US" sz="1600" dirty="0"/>
                        <a:t>to support the claims presented in Newton’s three laws of motion.</a:t>
                      </a:r>
                    </a:p>
                    <a:p>
                      <a:r>
                        <a:rPr lang="en-US" sz="1600" dirty="0"/>
                        <a:t>(Clarification statement: Evidence could demonstrate relationships among force, mass, velocity, and acceleration.)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a:solidFill>
                            <a:schemeClr val="bg1"/>
                          </a:solidFill>
                        </a:rPr>
                        <a:t>Core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B0D"/>
                    </a:solidFill>
                  </a:tcPr>
                </a:tc>
                <a:tc>
                  <a:txBody>
                    <a:bodyPr/>
                    <a:lstStyle/>
                    <a:p>
                      <a:r>
                        <a:rPr lang="en-US" sz="1200" dirty="0"/>
                        <a:t>An</a:t>
                      </a:r>
                      <a:r>
                        <a:rPr lang="en-US" sz="1200" baseline="0" dirty="0"/>
                        <a:t> object at rest will continue at rest unless a net force acts on it.</a:t>
                      </a:r>
                    </a:p>
                    <a:p>
                      <a:r>
                        <a:rPr lang="en-US" sz="1200" baseline="0" dirty="0"/>
                        <a:t>An object in motion will continue to move in the same direction and with the same velocity unless a net force acts on it.</a:t>
                      </a:r>
                    </a:p>
                    <a:p>
                      <a:r>
                        <a:rPr lang="en-US" sz="1200" baseline="0" dirty="0"/>
                        <a:t>Forces that do not add to zero can cause changes in the object’s speed or direction of motion.</a:t>
                      </a:r>
                    </a:p>
                    <a:p>
                      <a:r>
                        <a:rPr lang="en-US" sz="1200" baseline="0" dirty="0"/>
                        <a:t>The force necessary to change the state of motion on an object is proportional to the mass of the object.</a:t>
                      </a:r>
                    </a:p>
                    <a:p>
                      <a:r>
                        <a:rPr lang="en-US" sz="1200" baseline="0" dirty="0"/>
                        <a:t>For any pair of interacting objects, the force exerted by the first object on the second object is equal in strength to the force that the second object exerts on the first but in the opposite direction.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7131621"/>
                  </a:ext>
                </a:extLst>
              </a:tr>
              <a:tr h="670560">
                <a:tc vMerge="1">
                  <a:txBody>
                    <a:bodyPr/>
                    <a:lstStyle/>
                    <a:p>
                      <a:endParaRPr lang="en-US"/>
                    </a:p>
                  </a:txBody>
                  <a:tcPr/>
                </a:tc>
                <a:tc>
                  <a:txBody>
                    <a:bodyPr/>
                    <a:lstStyle/>
                    <a:p>
                      <a:r>
                        <a:rPr lang="en-US" sz="1600" b="1" dirty="0">
                          <a:solidFill>
                            <a:schemeClr val="bg1"/>
                          </a:solidFill>
                        </a:rPr>
                        <a:t>Science</a:t>
                      </a:r>
                      <a:r>
                        <a:rPr lang="en-US" sz="1600" b="1" baseline="0" dirty="0">
                          <a:solidFill>
                            <a:schemeClr val="bg1"/>
                          </a:solidFill>
                        </a:rPr>
                        <a:t> and Engineering Practice</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B0D"/>
                    </a:solidFill>
                  </a:tcPr>
                </a:tc>
                <a:tc>
                  <a:txBody>
                    <a:bodyPr/>
                    <a:lstStyle/>
                    <a:p>
                      <a:r>
                        <a:rPr lang="en-US" sz="1200" dirty="0"/>
                        <a:t>Construct</a:t>
                      </a:r>
                      <a:r>
                        <a:rPr lang="en-US" sz="1200" baseline="0" dirty="0"/>
                        <a:t> explanations – Construct and revise an explanation based on valid and reliable evidence obtained from a variety of sources.</a:t>
                      </a:r>
                    </a:p>
                    <a:p>
                      <a:r>
                        <a:rPr lang="en-US" sz="1200" baseline="0" dirty="0"/>
                        <a:t>Construct explanations – Apply scientific reasoning, theories and/or models to link evidence to the claims to assess the extend to which the reasoning and data support the explanation.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7502317"/>
                  </a:ext>
                </a:extLst>
              </a:tr>
              <a:tr h="670560">
                <a:tc vMerge="1">
                  <a:txBody>
                    <a:bodyPr/>
                    <a:lstStyle/>
                    <a:p>
                      <a:endParaRPr lang="en-US"/>
                    </a:p>
                  </a:txBody>
                  <a:tcPr/>
                </a:tc>
                <a:tc>
                  <a:txBody>
                    <a:bodyPr/>
                    <a:lstStyle/>
                    <a:p>
                      <a:r>
                        <a:rPr lang="en-US" sz="1600" b="1" dirty="0">
                          <a:solidFill>
                            <a:schemeClr val="bg1"/>
                          </a:solidFill>
                        </a:rPr>
                        <a:t>Crosscutting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B0D"/>
                    </a:solidFill>
                  </a:tcPr>
                </a:tc>
                <a:tc>
                  <a:txBody>
                    <a:bodyPr/>
                    <a:lstStyle/>
                    <a:p>
                      <a:r>
                        <a:rPr lang="en-US" sz="1200" baseline="0" dirty="0"/>
                        <a:t>Cause and effect – Cause and effect relationships may be used to predict phenomena in natural or designed systems. </a:t>
                      </a:r>
                    </a:p>
                    <a:p>
                      <a:r>
                        <a:rPr lang="en-US" sz="1200" baseline="0" dirty="0"/>
                        <a:t>Cause and effect – Cause and effect relationships are identified, tested, and used to explain change.</a:t>
                      </a:r>
                    </a:p>
                    <a:p>
                      <a:r>
                        <a:rPr lang="en-US" sz="1200" baseline="0" dirty="0"/>
                        <a:t>Systems stability and change – constructing explanations of how things change and how they remain stable.</a:t>
                      </a:r>
                    </a:p>
                    <a:p>
                      <a:r>
                        <a:rPr lang="en-US" sz="1200" baseline="0" dirty="0"/>
                        <a:t>Systems stability and change – explanations of stability and change in natural systems can be constructed by examining the changes  over time caused by forces.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0801266"/>
                  </a:ext>
                </a:extLst>
              </a:tr>
            </a:tbl>
          </a:graphicData>
        </a:graphic>
      </p:graphicFrame>
    </p:spTree>
    <p:extLst>
      <p:ext uri="{BB962C8B-B14F-4D97-AF65-F5344CB8AC3E}">
        <p14:creationId xmlns:p14="http://schemas.microsoft.com/office/powerpoint/2010/main" val="3637758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7792872" cy="889353"/>
          </a:xfrm>
          <a:prstGeom prst="rect">
            <a:avLst/>
          </a:prstGeom>
          <a:noFill/>
          <a:ln>
            <a:noFill/>
          </a:ln>
        </p:spPr>
        <p:txBody>
          <a:bodyPr/>
          <a:lstStyle>
            <a:lvl1pPr algn="l" defTabSz="914400" rtl="0" eaLnBrk="1" latinLnBrk="0" hangingPunct="1">
              <a:lnSpc>
                <a:spcPct val="90000"/>
              </a:lnSpc>
              <a:spcBef>
                <a:spcPct val="0"/>
              </a:spcBef>
              <a:buNone/>
              <a:defRPr sz="4400" b="1" kern="1200">
                <a:solidFill>
                  <a:schemeClr val="tx1"/>
                </a:solidFill>
                <a:latin typeface="Book Antiqua" panose="02040602050305030304" pitchFamily="18" charset="0"/>
                <a:ea typeface="+mj-ea"/>
                <a:cs typeface="+mj-cs"/>
              </a:defRPr>
            </a:lvl1pPr>
          </a:lstStyle>
          <a:p>
            <a:r>
              <a:rPr lang="en-US" sz="3200" dirty="0"/>
              <a:t>Building a Balanced Assessment System</a:t>
            </a:r>
          </a:p>
          <a:p>
            <a:r>
              <a:rPr lang="en-US" sz="3200" dirty="0"/>
              <a:t>Where are we?</a:t>
            </a:r>
          </a:p>
        </p:txBody>
      </p:sp>
      <p:graphicFrame>
        <p:nvGraphicFramePr>
          <p:cNvPr id="4" name="Table 3"/>
          <p:cNvGraphicFramePr>
            <a:graphicFrameLocks noGrp="1"/>
          </p:cNvGraphicFramePr>
          <p:nvPr>
            <p:extLst>
              <p:ext uri="{D42A27DB-BD31-4B8C-83A1-F6EECF244321}">
                <p14:modId xmlns:p14="http://schemas.microsoft.com/office/powerpoint/2010/main" val="576682812"/>
              </p:ext>
            </p:extLst>
          </p:nvPr>
        </p:nvGraphicFramePr>
        <p:xfrm>
          <a:off x="230496" y="1333210"/>
          <a:ext cx="11521440" cy="4754880"/>
        </p:xfrm>
        <a:graphic>
          <a:graphicData uri="http://schemas.openxmlformats.org/drawingml/2006/table">
            <a:tbl>
              <a:tblPr firstRow="1" bandRow="1">
                <a:tableStyleId>{5C22544A-7EE6-4342-B048-85BDC9FD1C3A}</a:tableStyleId>
              </a:tblPr>
              <a:tblGrid>
                <a:gridCol w="3464484">
                  <a:extLst>
                    <a:ext uri="{9D8B030D-6E8A-4147-A177-3AD203B41FA5}">
                      <a16:colId xmlns:a16="http://schemas.microsoft.com/office/drawing/2014/main" val="1554109015"/>
                    </a:ext>
                  </a:extLst>
                </a:gridCol>
                <a:gridCol w="331110">
                  <a:extLst>
                    <a:ext uri="{9D8B030D-6E8A-4147-A177-3AD203B41FA5}">
                      <a16:colId xmlns:a16="http://schemas.microsoft.com/office/drawing/2014/main" val="208675161"/>
                    </a:ext>
                  </a:extLst>
                </a:gridCol>
                <a:gridCol w="3821373">
                  <a:extLst>
                    <a:ext uri="{9D8B030D-6E8A-4147-A177-3AD203B41FA5}">
                      <a16:colId xmlns:a16="http://schemas.microsoft.com/office/drawing/2014/main" val="3594108224"/>
                    </a:ext>
                  </a:extLst>
                </a:gridCol>
                <a:gridCol w="286603">
                  <a:extLst>
                    <a:ext uri="{9D8B030D-6E8A-4147-A177-3AD203B41FA5}">
                      <a16:colId xmlns:a16="http://schemas.microsoft.com/office/drawing/2014/main" val="567558756"/>
                    </a:ext>
                  </a:extLst>
                </a:gridCol>
                <a:gridCol w="3617870">
                  <a:extLst>
                    <a:ext uri="{9D8B030D-6E8A-4147-A177-3AD203B41FA5}">
                      <a16:colId xmlns:a16="http://schemas.microsoft.com/office/drawing/2014/main" val="3925666085"/>
                    </a:ext>
                  </a:extLst>
                </a:gridCol>
              </a:tblGrid>
              <a:tr h="370840">
                <a:tc>
                  <a:txBody>
                    <a:bodyPr/>
                    <a:lstStyle/>
                    <a:p>
                      <a:pPr algn="ctr"/>
                      <a:r>
                        <a:rPr lang="en-US" sz="1600" dirty="0">
                          <a:solidFill>
                            <a:schemeClr val="tx1"/>
                          </a:solidFill>
                        </a:rPr>
                        <a:t>5</a:t>
                      </a:r>
                    </a:p>
                    <a:p>
                      <a:pPr algn="ctr"/>
                      <a:r>
                        <a:rPr lang="en-US" sz="1600" dirty="0">
                          <a:solidFill>
                            <a:schemeClr val="tx1"/>
                          </a:solidFill>
                        </a:rPr>
                        <a:t>Implemented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6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600" dirty="0">
                          <a:solidFill>
                            <a:schemeClr val="tx1"/>
                          </a:solidFill>
                        </a:rPr>
                        <a:t>3</a:t>
                      </a:r>
                    </a:p>
                    <a:p>
                      <a:pPr algn="ctr"/>
                      <a:r>
                        <a:rPr lang="en-US" sz="1600" dirty="0">
                          <a:solidFill>
                            <a:schemeClr val="tx1"/>
                          </a:solidFill>
                        </a:rPr>
                        <a:t>Progressing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6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600" dirty="0">
                          <a:solidFill>
                            <a:schemeClr val="tx1"/>
                          </a:solidFill>
                        </a:rPr>
                        <a:t>1</a:t>
                      </a:r>
                    </a:p>
                    <a:p>
                      <a:pPr algn="ctr"/>
                      <a:r>
                        <a:rPr lang="en-US" sz="1600" dirty="0">
                          <a:solidFill>
                            <a:schemeClr val="tx1"/>
                          </a:solidFill>
                        </a:rPr>
                        <a:t>Getting Started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73555324"/>
                  </a:ext>
                </a:extLst>
              </a:tr>
              <a:tr h="370840">
                <a:tc>
                  <a:txBody>
                    <a:bodyPr/>
                    <a:lstStyle/>
                    <a:p>
                      <a:r>
                        <a:rPr lang="en-US" sz="1600" dirty="0">
                          <a:solidFill>
                            <a:schemeClr val="tx1"/>
                          </a:solidFill>
                        </a:rPr>
                        <a:t>All faculty and staff are aware of differences in assessment</a:t>
                      </a:r>
                      <a:r>
                        <a:rPr lang="en-US" sz="1600" baseline="0" dirty="0">
                          <a:solidFill>
                            <a:schemeClr val="tx1"/>
                          </a:solidFill>
                        </a:rPr>
                        <a:t> purpose across classroom, interim/benchmarks, and annual level and know how to use each to support and to verify student learning.</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There</a:t>
                      </a:r>
                      <a:r>
                        <a:rPr lang="en-US" sz="1600" baseline="0" dirty="0">
                          <a:solidFill>
                            <a:schemeClr val="tx1"/>
                          </a:solidFill>
                        </a:rPr>
                        <a:t> is inconsistency among the staff with how we use assessments to improve our school.</a:t>
                      </a:r>
                    </a:p>
                    <a:p>
                      <a:r>
                        <a:rPr lang="en-US" sz="1600" baseline="0" dirty="0">
                          <a:solidFill>
                            <a:schemeClr val="tx1"/>
                          </a:solidFill>
                        </a:rPr>
                        <a:t>We are aware of the need for balance and have begun to plan for balanced assessment.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There is little</a:t>
                      </a:r>
                      <a:r>
                        <a:rPr lang="en-US" sz="1600" baseline="0" dirty="0">
                          <a:solidFill>
                            <a:schemeClr val="tx1"/>
                          </a:solidFill>
                        </a:rPr>
                        <a:t> awareness in the district of differences in purpose, assessment users, or assessment uses across classroom, interim and annual levels of use.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0079251"/>
                  </a:ext>
                </a:extLst>
              </a:tr>
              <a:tr h="370840">
                <a:tc>
                  <a:txBody>
                    <a:bodyPr/>
                    <a:lstStyle/>
                    <a:p>
                      <a:r>
                        <a:rPr lang="en-US" sz="1600" dirty="0">
                          <a:solidFill>
                            <a:schemeClr val="tx1"/>
                          </a:solidFill>
                        </a:rPr>
                        <a:t>Our highest assessment priority is to help students develop the capacity</a:t>
                      </a:r>
                      <a:r>
                        <a:rPr lang="en-US" sz="1600" baseline="0" dirty="0">
                          <a:solidFill>
                            <a:schemeClr val="tx1"/>
                          </a:solidFill>
                        </a:rPr>
                        <a:t> and disposition to assess their own achievement and to use their assessment results to improve their own learning.</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Faculty and staff recognize</a:t>
                      </a:r>
                      <a:r>
                        <a:rPr lang="en-US" sz="1600" baseline="0" dirty="0">
                          <a:solidFill>
                            <a:schemeClr val="tx1"/>
                          </a:solidFill>
                        </a:rPr>
                        <a:t> that students are important assessment users who make data-based instructional decisions that impact their own success and have made some progress in helping them do so.</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Students</a:t>
                      </a:r>
                      <a:r>
                        <a:rPr lang="en-US" sz="1600" baseline="0" dirty="0">
                          <a:solidFill>
                            <a:schemeClr val="tx1"/>
                          </a:solidFill>
                        </a:rPr>
                        <a:t> have not been regarded as key assessment users, and there is little awareness (or support) of the need to bring them into the assessment process.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0164069"/>
                  </a:ext>
                </a:extLst>
              </a:tr>
              <a:tr h="370840">
                <a:tc>
                  <a:txBody>
                    <a:bodyPr/>
                    <a:lstStyle/>
                    <a:p>
                      <a:r>
                        <a:rPr lang="en-US" sz="1600" dirty="0">
                          <a:solidFill>
                            <a:schemeClr val="tx1"/>
                          </a:solidFill>
                        </a:rPr>
                        <a:t>In our classrooms,</a:t>
                      </a:r>
                      <a:r>
                        <a:rPr lang="en-US" sz="1600" baseline="0" dirty="0">
                          <a:solidFill>
                            <a:schemeClr val="tx1"/>
                          </a:solidFill>
                        </a:rPr>
                        <a:t> we balance the use of descriptive feedback that supports learning and evaluative feedback.</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Our teachers</a:t>
                      </a:r>
                      <a:r>
                        <a:rPr lang="en-US" sz="1600" baseline="0" dirty="0">
                          <a:solidFill>
                            <a:schemeClr val="tx1"/>
                          </a:solidFill>
                        </a:rPr>
                        <a:t> are starting to use descriptive feedback during student practice to help students improve before they are to be help accountable for their learning.</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Evaluative</a:t>
                      </a:r>
                      <a:r>
                        <a:rPr lang="en-US" sz="1600" baseline="0" dirty="0">
                          <a:solidFill>
                            <a:schemeClr val="tx1"/>
                          </a:solidFill>
                        </a:rPr>
                        <a:t> feedback is the predominate form of communication in our classrooms.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1830743"/>
                  </a:ext>
                </a:extLst>
              </a:tr>
            </a:tbl>
          </a:graphicData>
        </a:graphic>
      </p:graphicFrame>
      <p:sp>
        <p:nvSpPr>
          <p:cNvPr id="5" name="TextBox 4"/>
          <p:cNvSpPr txBox="1"/>
          <p:nvPr/>
        </p:nvSpPr>
        <p:spPr>
          <a:xfrm>
            <a:off x="3058242" y="6356413"/>
            <a:ext cx="879375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Balance Assessment Systems. Steve Chappuis, Carol Commodere, Rich Stiggins. Pages  60-63</a:t>
            </a:r>
          </a:p>
        </p:txBody>
      </p:sp>
    </p:spTree>
    <p:extLst>
      <p:ext uri="{BB962C8B-B14F-4D97-AF65-F5344CB8AC3E}">
        <p14:creationId xmlns:p14="http://schemas.microsoft.com/office/powerpoint/2010/main" val="4063226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7792872" cy="889353"/>
          </a:xfrm>
          <a:prstGeom prst="rect">
            <a:avLst/>
          </a:prstGeom>
          <a:noFill/>
          <a:ln>
            <a:noFill/>
          </a:ln>
        </p:spPr>
        <p:txBody>
          <a:bodyPr/>
          <a:lstStyle>
            <a:lvl1pPr algn="l" defTabSz="914400" rtl="0" eaLnBrk="1" latinLnBrk="0" hangingPunct="1">
              <a:lnSpc>
                <a:spcPct val="90000"/>
              </a:lnSpc>
              <a:spcBef>
                <a:spcPct val="0"/>
              </a:spcBef>
              <a:buNone/>
              <a:defRPr sz="4400" b="1" kern="1200">
                <a:solidFill>
                  <a:schemeClr val="tx1"/>
                </a:solidFill>
                <a:latin typeface="Book Antiqua" panose="02040602050305030304" pitchFamily="18" charset="0"/>
                <a:ea typeface="+mj-ea"/>
                <a:cs typeface="+mj-cs"/>
              </a:defRPr>
            </a:lvl1pPr>
          </a:lstStyle>
          <a:p>
            <a:r>
              <a:rPr lang="en-US" sz="3200" dirty="0"/>
              <a:t>Building a Balanced Assessment System</a:t>
            </a:r>
          </a:p>
          <a:p>
            <a:r>
              <a:rPr lang="en-US" sz="3200" dirty="0"/>
              <a:t>Where are we?</a:t>
            </a:r>
          </a:p>
        </p:txBody>
      </p:sp>
      <p:graphicFrame>
        <p:nvGraphicFramePr>
          <p:cNvPr id="4" name="Table 3"/>
          <p:cNvGraphicFramePr>
            <a:graphicFrameLocks noGrp="1"/>
          </p:cNvGraphicFramePr>
          <p:nvPr>
            <p:extLst>
              <p:ext uri="{D42A27DB-BD31-4B8C-83A1-F6EECF244321}">
                <p14:modId xmlns:p14="http://schemas.microsoft.com/office/powerpoint/2010/main" val="1268442245"/>
              </p:ext>
            </p:extLst>
          </p:nvPr>
        </p:nvGraphicFramePr>
        <p:xfrm>
          <a:off x="244144" y="1378422"/>
          <a:ext cx="11521440" cy="4274936"/>
        </p:xfrm>
        <a:graphic>
          <a:graphicData uri="http://schemas.openxmlformats.org/drawingml/2006/table">
            <a:tbl>
              <a:tblPr firstRow="1" bandRow="1">
                <a:tableStyleId>{5C22544A-7EE6-4342-B048-85BDC9FD1C3A}</a:tableStyleId>
              </a:tblPr>
              <a:tblGrid>
                <a:gridCol w="3464484">
                  <a:extLst>
                    <a:ext uri="{9D8B030D-6E8A-4147-A177-3AD203B41FA5}">
                      <a16:colId xmlns:a16="http://schemas.microsoft.com/office/drawing/2014/main" val="1554109015"/>
                    </a:ext>
                  </a:extLst>
                </a:gridCol>
                <a:gridCol w="331110">
                  <a:extLst>
                    <a:ext uri="{9D8B030D-6E8A-4147-A177-3AD203B41FA5}">
                      <a16:colId xmlns:a16="http://schemas.microsoft.com/office/drawing/2014/main" val="208675161"/>
                    </a:ext>
                  </a:extLst>
                </a:gridCol>
                <a:gridCol w="3821373">
                  <a:extLst>
                    <a:ext uri="{9D8B030D-6E8A-4147-A177-3AD203B41FA5}">
                      <a16:colId xmlns:a16="http://schemas.microsoft.com/office/drawing/2014/main" val="3594108224"/>
                    </a:ext>
                  </a:extLst>
                </a:gridCol>
                <a:gridCol w="286603">
                  <a:extLst>
                    <a:ext uri="{9D8B030D-6E8A-4147-A177-3AD203B41FA5}">
                      <a16:colId xmlns:a16="http://schemas.microsoft.com/office/drawing/2014/main" val="567558756"/>
                    </a:ext>
                  </a:extLst>
                </a:gridCol>
                <a:gridCol w="3617870">
                  <a:extLst>
                    <a:ext uri="{9D8B030D-6E8A-4147-A177-3AD203B41FA5}">
                      <a16:colId xmlns:a16="http://schemas.microsoft.com/office/drawing/2014/main" val="3925666085"/>
                    </a:ext>
                  </a:extLst>
                </a:gridCol>
              </a:tblGrid>
              <a:tr h="586856">
                <a:tc>
                  <a:txBody>
                    <a:bodyPr/>
                    <a:lstStyle/>
                    <a:p>
                      <a:pPr algn="ctr"/>
                      <a:r>
                        <a:rPr lang="en-US" sz="1600" dirty="0">
                          <a:solidFill>
                            <a:schemeClr val="tx1"/>
                          </a:solidFill>
                        </a:rPr>
                        <a:t>5</a:t>
                      </a:r>
                    </a:p>
                    <a:p>
                      <a:pPr algn="ctr"/>
                      <a:r>
                        <a:rPr lang="en-US" sz="1600" dirty="0">
                          <a:solidFill>
                            <a:schemeClr val="tx1"/>
                          </a:solidFill>
                        </a:rPr>
                        <a:t>Implemented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6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600" dirty="0">
                          <a:solidFill>
                            <a:schemeClr val="tx1"/>
                          </a:solidFill>
                        </a:rPr>
                        <a:t>3</a:t>
                      </a:r>
                    </a:p>
                    <a:p>
                      <a:pPr algn="ctr"/>
                      <a:r>
                        <a:rPr lang="en-US" sz="1600" dirty="0">
                          <a:solidFill>
                            <a:schemeClr val="tx1"/>
                          </a:solidFill>
                        </a:rPr>
                        <a:t>Progressing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6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600" dirty="0">
                          <a:solidFill>
                            <a:schemeClr val="tx1"/>
                          </a:solidFill>
                        </a:rPr>
                        <a:t>1</a:t>
                      </a:r>
                    </a:p>
                    <a:p>
                      <a:pPr algn="ctr"/>
                      <a:r>
                        <a:rPr lang="en-US" sz="1600" dirty="0">
                          <a:solidFill>
                            <a:schemeClr val="tx1"/>
                          </a:solidFill>
                        </a:rPr>
                        <a:t>Getting Started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73555324"/>
                  </a:ext>
                </a:extLst>
              </a:tr>
              <a:tr h="370840">
                <a:tc>
                  <a:txBody>
                    <a:bodyPr/>
                    <a:lstStyle/>
                    <a:p>
                      <a:r>
                        <a:rPr lang="en-US" sz="1600" dirty="0">
                          <a:solidFill>
                            <a:schemeClr val="tx1"/>
                          </a:solidFill>
                        </a:rPr>
                        <a:t>We</a:t>
                      </a:r>
                      <a:r>
                        <a:rPr lang="en-US" sz="1600" baseline="0" dirty="0">
                          <a:solidFill>
                            <a:schemeClr val="tx1"/>
                          </a:solidFill>
                        </a:rPr>
                        <a:t> have an assessment system in place that is meeting the information needs of classroom, interim, and annual assessment users.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We have a</a:t>
                      </a:r>
                      <a:r>
                        <a:rPr lang="en-US" sz="1600" baseline="0" dirty="0">
                          <a:solidFill>
                            <a:schemeClr val="tx1"/>
                          </a:solidFill>
                        </a:rPr>
                        <a:t> plan we are working on and have begun to design this balanced system.</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As yet no such system has been conceived, designed, or developed.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0079251"/>
                  </a:ext>
                </a:extLst>
              </a:tr>
              <a:tr h="370840">
                <a:tc>
                  <a:txBody>
                    <a:bodyPr/>
                    <a:lstStyle/>
                    <a:p>
                      <a:r>
                        <a:rPr lang="en-US" sz="1600" dirty="0">
                          <a:solidFill>
                            <a:schemeClr val="tx1"/>
                          </a:solidFill>
                        </a:rPr>
                        <a:t>Our</a:t>
                      </a:r>
                      <a:r>
                        <a:rPr lang="en-US" sz="1600" baseline="0" dirty="0">
                          <a:solidFill>
                            <a:schemeClr val="tx1"/>
                          </a:solidFill>
                        </a:rPr>
                        <a:t> curriculum presents learning progressions in which our expectations unfold over time within and across grade levels in a manner consistent with state standards and the way learning unfolds.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We are developing our grade-level</a:t>
                      </a:r>
                      <a:r>
                        <a:rPr lang="en-US" sz="1600" baseline="0" dirty="0">
                          <a:solidFill>
                            <a:schemeClr val="tx1"/>
                          </a:solidFill>
                        </a:rPr>
                        <a:t> maps in the form of progressions that link learning prerequisites throughout the learning.</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We have grade level standards but</a:t>
                      </a:r>
                      <a:r>
                        <a:rPr lang="en-US" sz="1600" baseline="0" dirty="0">
                          <a:solidFill>
                            <a:schemeClr val="tx1"/>
                          </a:solidFill>
                        </a:rPr>
                        <a:t> they are not are not articulated or connected with one another in a unified manner.</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0164069"/>
                  </a:ext>
                </a:extLst>
              </a:tr>
              <a:tr h="370840">
                <a:tc>
                  <a:txBody>
                    <a:bodyPr/>
                    <a:lstStyle/>
                    <a:p>
                      <a:r>
                        <a:rPr lang="en-US" sz="1600" dirty="0">
                          <a:solidFill>
                            <a:schemeClr val="tx1"/>
                          </a:solidFill>
                        </a:rPr>
                        <a:t>We have verified that each teacher in each classroom is a master of the achievement standards that their students are expected to master.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We have identified</a:t>
                      </a:r>
                      <a:r>
                        <a:rPr lang="en-US" sz="1600" baseline="0" dirty="0">
                          <a:solidFill>
                            <a:schemeClr val="tx1"/>
                          </a:solidFill>
                        </a:rPr>
                        <a:t> contexts in which professional development is needed to assure teacher competence regarding content area knowledge.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There has been</a:t>
                      </a:r>
                      <a:r>
                        <a:rPr lang="en-US" sz="1600" baseline="0" dirty="0">
                          <a:solidFill>
                            <a:schemeClr val="tx1"/>
                          </a:solidFill>
                        </a:rPr>
                        <a:t> little or no investigation of teacher preparedness in their own content area(s).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6232293"/>
                  </a:ext>
                </a:extLst>
              </a:tr>
            </a:tbl>
          </a:graphicData>
        </a:graphic>
      </p:graphicFrame>
      <p:sp>
        <p:nvSpPr>
          <p:cNvPr id="6" name="TextBox 5"/>
          <p:cNvSpPr txBox="1"/>
          <p:nvPr/>
        </p:nvSpPr>
        <p:spPr>
          <a:xfrm>
            <a:off x="2971830" y="6342766"/>
            <a:ext cx="879375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Balance Assessment Systems. Steve Chappuis, Carol Commodere, Rich Stiggins. Pages  60-63</a:t>
            </a:r>
          </a:p>
        </p:txBody>
      </p:sp>
    </p:spTree>
    <p:extLst>
      <p:ext uri="{BB962C8B-B14F-4D97-AF65-F5344CB8AC3E}">
        <p14:creationId xmlns:p14="http://schemas.microsoft.com/office/powerpoint/2010/main" val="3416202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7792872" cy="889353"/>
          </a:xfrm>
          <a:prstGeom prst="rect">
            <a:avLst/>
          </a:prstGeom>
          <a:noFill/>
          <a:ln>
            <a:noFill/>
          </a:ln>
        </p:spPr>
        <p:txBody>
          <a:bodyPr/>
          <a:lstStyle>
            <a:lvl1pPr algn="l" defTabSz="914400" rtl="0" eaLnBrk="1" latinLnBrk="0" hangingPunct="1">
              <a:lnSpc>
                <a:spcPct val="90000"/>
              </a:lnSpc>
              <a:spcBef>
                <a:spcPct val="0"/>
              </a:spcBef>
              <a:buNone/>
              <a:defRPr sz="4400" b="1" kern="1200">
                <a:solidFill>
                  <a:schemeClr val="tx1"/>
                </a:solidFill>
                <a:latin typeface="Book Antiqua" panose="02040602050305030304" pitchFamily="18" charset="0"/>
                <a:ea typeface="+mj-ea"/>
                <a:cs typeface="+mj-cs"/>
              </a:defRPr>
            </a:lvl1pPr>
          </a:lstStyle>
          <a:p>
            <a:r>
              <a:rPr lang="en-US" sz="3200" dirty="0"/>
              <a:t>Building a Balanced Assessment System</a:t>
            </a:r>
          </a:p>
          <a:p>
            <a:r>
              <a:rPr lang="en-US" sz="3200" dirty="0"/>
              <a:t>Where are we?</a:t>
            </a:r>
          </a:p>
        </p:txBody>
      </p:sp>
      <p:graphicFrame>
        <p:nvGraphicFramePr>
          <p:cNvPr id="4" name="Table 3"/>
          <p:cNvGraphicFramePr>
            <a:graphicFrameLocks noGrp="1"/>
          </p:cNvGraphicFramePr>
          <p:nvPr>
            <p:extLst>
              <p:ext uri="{D42A27DB-BD31-4B8C-83A1-F6EECF244321}">
                <p14:modId xmlns:p14="http://schemas.microsoft.com/office/powerpoint/2010/main" val="1016928779"/>
              </p:ext>
            </p:extLst>
          </p:nvPr>
        </p:nvGraphicFramePr>
        <p:xfrm>
          <a:off x="244144" y="1323830"/>
          <a:ext cx="11521440" cy="4754880"/>
        </p:xfrm>
        <a:graphic>
          <a:graphicData uri="http://schemas.openxmlformats.org/drawingml/2006/table">
            <a:tbl>
              <a:tblPr firstRow="1" bandRow="1">
                <a:tableStyleId>{5C22544A-7EE6-4342-B048-85BDC9FD1C3A}</a:tableStyleId>
              </a:tblPr>
              <a:tblGrid>
                <a:gridCol w="3464484">
                  <a:extLst>
                    <a:ext uri="{9D8B030D-6E8A-4147-A177-3AD203B41FA5}">
                      <a16:colId xmlns:a16="http://schemas.microsoft.com/office/drawing/2014/main" val="1554109015"/>
                    </a:ext>
                  </a:extLst>
                </a:gridCol>
                <a:gridCol w="331110">
                  <a:extLst>
                    <a:ext uri="{9D8B030D-6E8A-4147-A177-3AD203B41FA5}">
                      <a16:colId xmlns:a16="http://schemas.microsoft.com/office/drawing/2014/main" val="208675161"/>
                    </a:ext>
                  </a:extLst>
                </a:gridCol>
                <a:gridCol w="3821373">
                  <a:extLst>
                    <a:ext uri="{9D8B030D-6E8A-4147-A177-3AD203B41FA5}">
                      <a16:colId xmlns:a16="http://schemas.microsoft.com/office/drawing/2014/main" val="3594108224"/>
                    </a:ext>
                  </a:extLst>
                </a:gridCol>
                <a:gridCol w="286603">
                  <a:extLst>
                    <a:ext uri="{9D8B030D-6E8A-4147-A177-3AD203B41FA5}">
                      <a16:colId xmlns:a16="http://schemas.microsoft.com/office/drawing/2014/main" val="567558756"/>
                    </a:ext>
                  </a:extLst>
                </a:gridCol>
                <a:gridCol w="3617870">
                  <a:extLst>
                    <a:ext uri="{9D8B030D-6E8A-4147-A177-3AD203B41FA5}">
                      <a16:colId xmlns:a16="http://schemas.microsoft.com/office/drawing/2014/main" val="3925666085"/>
                    </a:ext>
                  </a:extLst>
                </a:gridCol>
              </a:tblGrid>
              <a:tr h="504969">
                <a:tc>
                  <a:txBody>
                    <a:bodyPr/>
                    <a:lstStyle/>
                    <a:p>
                      <a:pPr algn="ctr"/>
                      <a:r>
                        <a:rPr lang="en-US" sz="1600" dirty="0">
                          <a:solidFill>
                            <a:schemeClr val="tx1"/>
                          </a:solidFill>
                        </a:rPr>
                        <a:t>5</a:t>
                      </a:r>
                    </a:p>
                    <a:p>
                      <a:pPr algn="ctr"/>
                      <a:r>
                        <a:rPr lang="en-US" sz="1600" dirty="0">
                          <a:solidFill>
                            <a:schemeClr val="tx1"/>
                          </a:solidFill>
                        </a:rPr>
                        <a:t>Implemented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6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600" dirty="0">
                          <a:solidFill>
                            <a:schemeClr val="tx1"/>
                          </a:solidFill>
                        </a:rPr>
                        <a:t>3</a:t>
                      </a:r>
                    </a:p>
                    <a:p>
                      <a:pPr algn="ctr"/>
                      <a:r>
                        <a:rPr lang="en-US" sz="1600" dirty="0">
                          <a:solidFill>
                            <a:schemeClr val="tx1"/>
                          </a:solidFill>
                        </a:rPr>
                        <a:t>Progressing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6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600" dirty="0">
                          <a:solidFill>
                            <a:schemeClr val="tx1"/>
                          </a:solidFill>
                        </a:rPr>
                        <a:t>1</a:t>
                      </a:r>
                    </a:p>
                    <a:p>
                      <a:pPr algn="ctr"/>
                      <a:r>
                        <a:rPr lang="en-US" sz="1600" dirty="0">
                          <a:solidFill>
                            <a:schemeClr val="tx1"/>
                          </a:solidFill>
                        </a:rPr>
                        <a:t>Getting Started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735553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We</a:t>
                      </a:r>
                      <a:r>
                        <a:rPr lang="en-US" sz="1600" baseline="0" dirty="0">
                          <a:solidFill>
                            <a:schemeClr val="tx1"/>
                          </a:solidFill>
                        </a:rPr>
                        <a:t> have deconstructed each standard into the scaffolding necessary for us to know the foundations of knowledge (core ideas), performance skills (science and engineering practices), and crosscutting concepts for product development  capabilities at each subject and grade level that build to success.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We are in the process of deconstructing</a:t>
                      </a:r>
                      <a:r>
                        <a:rPr lang="en-US" sz="1600" baseline="0" dirty="0">
                          <a:solidFill>
                            <a:schemeClr val="tx1"/>
                          </a:solidFill>
                        </a:rPr>
                        <a:t> each standard in the scaffolding leading to competence.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The</a:t>
                      </a:r>
                      <a:r>
                        <a:rPr lang="en-US" sz="1600" baseline="0" dirty="0">
                          <a:solidFill>
                            <a:schemeClr val="tx1"/>
                          </a:solidFill>
                        </a:rPr>
                        <a:t> deconstruction process has not been initiated.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0079251"/>
                  </a:ext>
                </a:extLst>
              </a:tr>
              <a:tr h="370840">
                <a:tc>
                  <a:txBody>
                    <a:bodyPr/>
                    <a:lstStyle/>
                    <a:p>
                      <a:r>
                        <a:rPr lang="en-US" sz="1600" dirty="0">
                          <a:solidFill>
                            <a:schemeClr val="tx1"/>
                          </a:solidFill>
                        </a:rPr>
                        <a:t>We have established and understand the criteria by which we should judge the quality</a:t>
                      </a:r>
                      <a:r>
                        <a:rPr lang="en-US" sz="1600" baseline="0" dirty="0">
                          <a:solidFill>
                            <a:schemeClr val="tx1"/>
                          </a:solidFill>
                        </a:rPr>
                        <a:t> of our assessments.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We are aware of the need for standards of assessment quality</a:t>
                      </a:r>
                      <a:r>
                        <a:rPr lang="en-US" sz="1600" baseline="0" dirty="0">
                          <a:solidFill>
                            <a:schemeClr val="tx1"/>
                          </a:solidFill>
                        </a:rPr>
                        <a:t> upon which to evaluate our work and are working to establish our criteria.</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No such criteria have been identified;</a:t>
                      </a:r>
                      <a:r>
                        <a:rPr lang="en-US" sz="1600" baseline="0" dirty="0">
                          <a:solidFill>
                            <a:schemeClr val="tx1"/>
                          </a:solidFill>
                        </a:rPr>
                        <a:t> no quality control framework exists for us at any level.</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0164069"/>
                  </a:ext>
                </a:extLst>
              </a:tr>
              <a:tr h="370840">
                <a:tc>
                  <a:txBody>
                    <a:bodyPr/>
                    <a:lstStyle/>
                    <a:p>
                      <a:r>
                        <a:rPr lang="en-US" sz="1600" dirty="0">
                          <a:solidFill>
                            <a:schemeClr val="tx1"/>
                          </a:solidFill>
                        </a:rPr>
                        <a:t>We have</a:t>
                      </a:r>
                      <a:r>
                        <a:rPr lang="en-US" sz="1600" baseline="0" dirty="0">
                          <a:solidFill>
                            <a:schemeClr val="tx1"/>
                          </a:solidFill>
                        </a:rPr>
                        <a:t> conducted (and regularly conduct) a local evaluation(s) on the quality of our assessments.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We</a:t>
                      </a:r>
                      <a:r>
                        <a:rPr lang="en-US" sz="1600" baseline="0" dirty="0">
                          <a:solidFill>
                            <a:schemeClr val="tx1"/>
                          </a:solidFill>
                        </a:rPr>
                        <a:t> are aware of the need to conduct such an evaluation and are planning to conduct it.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There is no awareness</a:t>
                      </a:r>
                      <a:r>
                        <a:rPr lang="en-US" sz="1600" baseline="0" dirty="0">
                          <a:solidFill>
                            <a:schemeClr val="tx1"/>
                          </a:solidFill>
                        </a:rPr>
                        <a:t> of the need for or plans to conduct such an evaluation.</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6865073"/>
                  </a:ext>
                </a:extLst>
              </a:tr>
            </a:tbl>
          </a:graphicData>
        </a:graphic>
      </p:graphicFrame>
      <p:sp>
        <p:nvSpPr>
          <p:cNvPr id="6" name="TextBox 5"/>
          <p:cNvSpPr txBox="1"/>
          <p:nvPr/>
        </p:nvSpPr>
        <p:spPr>
          <a:xfrm>
            <a:off x="2971830" y="6370061"/>
            <a:ext cx="879375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Balance Assessment Systems. Steve Chappuis, Carol Commodere, Rich Stiggins. Pages  60-63</a:t>
            </a:r>
          </a:p>
        </p:txBody>
      </p:sp>
    </p:spTree>
    <p:extLst>
      <p:ext uri="{BB962C8B-B14F-4D97-AF65-F5344CB8AC3E}">
        <p14:creationId xmlns:p14="http://schemas.microsoft.com/office/powerpoint/2010/main" val="3731429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84525" cy="1325563"/>
          </a:xfrm>
        </p:spPr>
        <p:txBody>
          <a:bodyPr>
            <a:normAutofit fontScale="90000"/>
          </a:bodyPr>
          <a:lstStyle/>
          <a:p>
            <a:r>
              <a:rPr lang="en-US" dirty="0"/>
              <a:t>Formative Assessment in Action</a:t>
            </a:r>
            <a:br>
              <a:rPr lang="en-US" dirty="0"/>
            </a:br>
            <a:r>
              <a:rPr lang="en-US" dirty="0"/>
              <a:t>Viewing Protocol – Roller Coaster Physics</a:t>
            </a:r>
          </a:p>
        </p:txBody>
      </p:sp>
      <p:graphicFrame>
        <p:nvGraphicFramePr>
          <p:cNvPr id="3" name="Table 2"/>
          <p:cNvGraphicFramePr>
            <a:graphicFrameLocks noGrp="1"/>
          </p:cNvGraphicFramePr>
          <p:nvPr>
            <p:extLst>
              <p:ext uri="{D42A27DB-BD31-4B8C-83A1-F6EECF244321}">
                <p14:modId xmlns:p14="http://schemas.microsoft.com/office/powerpoint/2010/main" val="3397292367"/>
              </p:ext>
            </p:extLst>
          </p:nvPr>
        </p:nvGraphicFramePr>
        <p:xfrm>
          <a:off x="216263" y="1639072"/>
          <a:ext cx="11795760" cy="4150360"/>
        </p:xfrm>
        <a:graphic>
          <a:graphicData uri="http://schemas.openxmlformats.org/drawingml/2006/table">
            <a:tbl>
              <a:tblPr firstRow="1" bandRow="1">
                <a:tableStyleId>{5C22544A-7EE6-4342-B048-85BDC9FD1C3A}</a:tableStyleId>
              </a:tblPr>
              <a:tblGrid>
                <a:gridCol w="2017485">
                  <a:extLst>
                    <a:ext uri="{9D8B030D-6E8A-4147-A177-3AD203B41FA5}">
                      <a16:colId xmlns:a16="http://schemas.microsoft.com/office/drawing/2014/main" val="1767144367"/>
                    </a:ext>
                  </a:extLst>
                </a:gridCol>
                <a:gridCol w="5846355">
                  <a:extLst>
                    <a:ext uri="{9D8B030D-6E8A-4147-A177-3AD203B41FA5}">
                      <a16:colId xmlns:a16="http://schemas.microsoft.com/office/drawing/2014/main" val="2609697334"/>
                    </a:ext>
                  </a:extLst>
                </a:gridCol>
                <a:gridCol w="3931920">
                  <a:extLst>
                    <a:ext uri="{9D8B030D-6E8A-4147-A177-3AD203B41FA5}">
                      <a16:colId xmlns:a16="http://schemas.microsoft.com/office/drawing/2014/main" val="2916275835"/>
                    </a:ext>
                  </a:extLst>
                </a:gridCol>
              </a:tblGrid>
              <a:tr h="370840">
                <a:tc>
                  <a:txBody>
                    <a:bodyPr/>
                    <a:lstStyle/>
                    <a:p>
                      <a:pPr algn="ctr"/>
                      <a:r>
                        <a:rPr lang="en-US" sz="1600" dirty="0">
                          <a:solidFill>
                            <a:schemeClr val="tx1"/>
                          </a:solidFill>
                        </a:rPr>
                        <a:t>Evidence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dirty="0">
                          <a:solidFill>
                            <a:schemeClr val="tx1"/>
                          </a:solidFill>
                        </a:rPr>
                        <a:t>Guiding</a:t>
                      </a:r>
                      <a:r>
                        <a:rPr lang="en-US" sz="1600" baseline="0" dirty="0">
                          <a:solidFill>
                            <a:schemeClr val="tx1"/>
                          </a:solidFill>
                        </a:rPr>
                        <a:t> Questions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dirty="0">
                          <a:solidFill>
                            <a:schemeClr val="tx1"/>
                          </a:solidFill>
                        </a:rPr>
                        <a:t>Your 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184812061"/>
                  </a:ext>
                </a:extLst>
              </a:tr>
              <a:tr h="370840">
                <a:tc>
                  <a:txBody>
                    <a:bodyPr/>
                    <a:lstStyle/>
                    <a:p>
                      <a:r>
                        <a:rPr lang="en-US" sz="1600" dirty="0"/>
                        <a:t>Learning Goals and Success</a:t>
                      </a:r>
                      <a:r>
                        <a:rPr lang="en-US" sz="1600" baseline="0" dirty="0"/>
                        <a:t> Criteria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What do you notice about the Learning Goals and Success Criteria?</a:t>
                      </a:r>
                    </a:p>
                    <a:p>
                      <a:r>
                        <a:rPr lang="en-US" sz="1600" dirty="0"/>
                        <a:t>What</a:t>
                      </a:r>
                      <a:r>
                        <a:rPr lang="en-US" sz="1600" baseline="0" dirty="0"/>
                        <a:t> comments and/or suggestions would you offer for this teacher?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3508171"/>
                  </a:ext>
                </a:extLst>
              </a:tr>
              <a:tr h="370840">
                <a:tc>
                  <a:txBody>
                    <a:bodyPr/>
                    <a:lstStyle/>
                    <a:p>
                      <a:r>
                        <a:rPr lang="en-US" sz="1600" dirty="0"/>
                        <a:t>Eliciting and Interpreting</a:t>
                      </a:r>
                      <a:r>
                        <a:rPr lang="en-US" sz="1600" baseline="0" dirty="0"/>
                        <a:t> Evidence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What do you notice about the Eliciting and Interpreting Evidence?</a:t>
                      </a:r>
                    </a:p>
                    <a:p>
                      <a:r>
                        <a:rPr lang="en-US" sz="1600" dirty="0"/>
                        <a:t>What</a:t>
                      </a:r>
                      <a:r>
                        <a:rPr lang="en-US" sz="1600" baseline="0" dirty="0"/>
                        <a:t> comments and/or suggestions would you offer for this teacher?</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7684051"/>
                  </a:ext>
                </a:extLst>
              </a:tr>
              <a:tr h="370840">
                <a:tc>
                  <a:txBody>
                    <a:bodyPr/>
                    <a:lstStyle/>
                    <a:p>
                      <a:r>
                        <a:rPr lang="en-US" sz="1600" dirty="0"/>
                        <a:t>Taking Pedagogical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What do you notice about  Taking Pedagogical Action?</a:t>
                      </a:r>
                    </a:p>
                    <a:p>
                      <a:r>
                        <a:rPr lang="en-US" sz="1600" dirty="0"/>
                        <a:t>What</a:t>
                      </a:r>
                      <a:r>
                        <a:rPr lang="en-US" sz="1600" baseline="0" dirty="0"/>
                        <a:t> comments and/or suggestions would you offer for this teacher?</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8113227"/>
                  </a:ext>
                </a:extLst>
              </a:tr>
              <a:tr h="370840">
                <a:tc>
                  <a:txBody>
                    <a:bodyPr/>
                    <a:lstStyle/>
                    <a:p>
                      <a:r>
                        <a:rPr lang="en-US" sz="1600" dirty="0"/>
                        <a:t>Student Self and Peer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What do you notice about the Student Self and Peer Assessment?</a:t>
                      </a:r>
                    </a:p>
                    <a:p>
                      <a:r>
                        <a:rPr lang="en-US" sz="1600" dirty="0"/>
                        <a:t>What</a:t>
                      </a:r>
                      <a:r>
                        <a:rPr lang="en-US" sz="1600" baseline="0" dirty="0"/>
                        <a:t> comments and/or suggestions would you offer for this teacher?</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4531722"/>
                  </a:ext>
                </a:extLst>
              </a:tr>
            </a:tbl>
          </a:graphicData>
        </a:graphic>
      </p:graphicFrame>
    </p:spTree>
    <p:extLst>
      <p:ext uri="{BB962C8B-B14F-4D97-AF65-F5344CB8AC3E}">
        <p14:creationId xmlns:p14="http://schemas.microsoft.com/office/powerpoint/2010/main" val="274448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12036" cy="1325563"/>
          </a:xfrm>
        </p:spPr>
        <p:txBody>
          <a:bodyPr/>
          <a:lstStyle/>
          <a:p>
            <a:r>
              <a:rPr lang="en-US" dirty="0"/>
              <a:t>Three Dimensionality of the Science Georgia Standards of Excellence </a:t>
            </a:r>
          </a:p>
        </p:txBody>
      </p:sp>
      <p:graphicFrame>
        <p:nvGraphicFramePr>
          <p:cNvPr id="17" name="Diagram 16"/>
          <p:cNvGraphicFramePr/>
          <p:nvPr>
            <p:extLst>
              <p:ext uri="{D42A27DB-BD31-4B8C-83A1-F6EECF244321}">
                <p14:modId xmlns:p14="http://schemas.microsoft.com/office/powerpoint/2010/main" val="161434733"/>
              </p:ext>
            </p:extLst>
          </p:nvPr>
        </p:nvGraphicFramePr>
        <p:xfrm>
          <a:off x="3355676" y="1325563"/>
          <a:ext cx="5539564" cy="4984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2544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84525" cy="1325563"/>
          </a:xfrm>
        </p:spPr>
        <p:txBody>
          <a:bodyPr>
            <a:normAutofit fontScale="90000"/>
          </a:bodyPr>
          <a:lstStyle/>
          <a:p>
            <a:r>
              <a:rPr lang="en-US" dirty="0"/>
              <a:t>Formative Assessment in Action</a:t>
            </a:r>
            <a:br>
              <a:rPr lang="en-US" dirty="0"/>
            </a:br>
            <a:r>
              <a:rPr lang="en-US" dirty="0"/>
              <a:t>Viewing Protocol – Roller Coaster Physics</a:t>
            </a:r>
          </a:p>
        </p:txBody>
      </p:sp>
      <p:sp>
        <p:nvSpPr>
          <p:cNvPr id="4" name="Rectangle 3"/>
          <p:cNvSpPr/>
          <p:nvPr/>
        </p:nvSpPr>
        <p:spPr>
          <a:xfrm>
            <a:off x="3344092" y="2719314"/>
            <a:ext cx="7315200" cy="1015663"/>
          </a:xfrm>
          <a:prstGeom prst="rect">
            <a:avLst/>
          </a:prstGeom>
          <a:solidFill>
            <a:schemeClr val="accent4">
              <a:lumMod val="20000"/>
              <a:lumOff val="80000"/>
            </a:schemeClr>
          </a:solidFill>
          <a:ln>
            <a:solidFill>
              <a:schemeClr val="tx1"/>
            </a:solidFill>
          </a:ln>
        </p:spPr>
        <p:txBody>
          <a:bodyPr wrap="square">
            <a:spAutoFit/>
          </a:bodyPr>
          <a:lstStyle/>
          <a:p>
            <a:endParaRPr lang="en-US" sz="2000" dirty="0">
              <a:hlinkClick r:id="rId2"/>
            </a:endParaRPr>
          </a:p>
          <a:p>
            <a:r>
              <a:rPr lang="en-US" sz="2000" dirty="0">
                <a:hlinkClick r:id="rId2"/>
              </a:rPr>
              <a:t>https://www.teachingchannel.org/videos/teaching-stem-strategies</a:t>
            </a:r>
            <a:endParaRPr lang="en-US" sz="2000" dirty="0"/>
          </a:p>
          <a:p>
            <a:endParaRPr lang="en-US" sz="2000" dirty="0"/>
          </a:p>
        </p:txBody>
      </p:sp>
      <p:pic>
        <p:nvPicPr>
          <p:cNvPr id="5" name="Picture 4"/>
          <p:cNvPicPr>
            <a:picLocks noChangeAspect="1"/>
          </p:cNvPicPr>
          <p:nvPr/>
        </p:nvPicPr>
        <p:blipFill>
          <a:blip r:embed="rId3"/>
          <a:stretch>
            <a:fillRect/>
          </a:stretch>
        </p:blipFill>
        <p:spPr>
          <a:xfrm>
            <a:off x="457200" y="2382491"/>
            <a:ext cx="2724694" cy="1689310"/>
          </a:xfrm>
          <a:prstGeom prst="rect">
            <a:avLst/>
          </a:prstGeom>
        </p:spPr>
      </p:pic>
    </p:spTree>
    <p:extLst>
      <p:ext uri="{BB962C8B-B14F-4D97-AF65-F5344CB8AC3E}">
        <p14:creationId xmlns:p14="http://schemas.microsoft.com/office/powerpoint/2010/main" val="1953437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5056" y="864786"/>
            <a:ext cx="2293705" cy="707886"/>
          </a:xfrm>
          <a:prstGeom prst="rect">
            <a:avLst/>
          </a:prstGeom>
          <a:noFill/>
        </p:spPr>
        <p:txBody>
          <a:bodyPr wrap="none" rtlCol="0">
            <a:spAutoFit/>
          </a:bodyPr>
          <a:lstStyle/>
          <a:p>
            <a:r>
              <a:rPr lang="en-US" sz="4000" dirty="0"/>
              <a:t>Resources</a:t>
            </a:r>
          </a:p>
        </p:txBody>
      </p:sp>
      <p:pic>
        <p:nvPicPr>
          <p:cNvPr id="3" name="Picture 2"/>
          <p:cNvPicPr>
            <a:picLocks noChangeAspect="1"/>
          </p:cNvPicPr>
          <p:nvPr/>
        </p:nvPicPr>
        <p:blipFill>
          <a:blip r:embed="rId2"/>
          <a:stretch>
            <a:fillRect/>
          </a:stretch>
        </p:blipFill>
        <p:spPr>
          <a:xfrm>
            <a:off x="374604" y="1658831"/>
            <a:ext cx="906012" cy="1097280"/>
          </a:xfrm>
          <a:prstGeom prst="rect">
            <a:avLst/>
          </a:prstGeom>
        </p:spPr>
      </p:pic>
      <p:sp>
        <p:nvSpPr>
          <p:cNvPr id="4" name="TextBox 3"/>
          <p:cNvSpPr txBox="1"/>
          <p:nvPr/>
        </p:nvSpPr>
        <p:spPr>
          <a:xfrm>
            <a:off x="1280616" y="1658831"/>
            <a:ext cx="8430000" cy="923330"/>
          </a:xfrm>
          <a:prstGeom prst="rect">
            <a:avLst/>
          </a:prstGeom>
          <a:noFill/>
        </p:spPr>
        <p:txBody>
          <a:bodyPr wrap="none" rtlCol="0">
            <a:spAutoFit/>
          </a:bodyPr>
          <a:lstStyle/>
          <a:p>
            <a:r>
              <a:rPr lang="en-US" b="1" dirty="0"/>
              <a:t>Ready, Set, SCIENCE</a:t>
            </a:r>
          </a:p>
          <a:p>
            <a:r>
              <a:rPr lang="en-US" dirty="0">
                <a:hlinkClick r:id="rId3"/>
              </a:rPr>
              <a:t>https://www.nap.edu/catalog/11882/ready-set-science-putting-research-to-work-in-k-8</a:t>
            </a:r>
            <a:endParaRPr lang="en-US" dirty="0"/>
          </a:p>
          <a:p>
            <a:endParaRPr lang="en-US" dirty="0"/>
          </a:p>
        </p:txBody>
      </p:sp>
      <p:sp>
        <p:nvSpPr>
          <p:cNvPr id="5" name="TextBox 4"/>
          <p:cNvSpPr txBox="1"/>
          <p:nvPr/>
        </p:nvSpPr>
        <p:spPr>
          <a:xfrm>
            <a:off x="1348968" y="3068642"/>
            <a:ext cx="10557314" cy="923330"/>
          </a:xfrm>
          <a:prstGeom prst="rect">
            <a:avLst/>
          </a:prstGeom>
          <a:noFill/>
        </p:spPr>
        <p:txBody>
          <a:bodyPr wrap="none" rtlCol="0">
            <a:spAutoFit/>
          </a:bodyPr>
          <a:lstStyle/>
          <a:p>
            <a:r>
              <a:rPr lang="en-US" b="1" dirty="0"/>
              <a:t>A Framework for K-12 Science Education </a:t>
            </a:r>
          </a:p>
          <a:p>
            <a:r>
              <a:rPr lang="en-US" dirty="0">
                <a:hlinkClick r:id="rId4"/>
              </a:rPr>
              <a:t>https://www.nap.edu/catalog/13165/a-framework-for-k-12-science-education-practices-crosscutting-concepts</a:t>
            </a:r>
            <a:endParaRPr lang="en-US" dirty="0"/>
          </a:p>
          <a:p>
            <a:endParaRPr lang="en-US" dirty="0"/>
          </a:p>
        </p:txBody>
      </p:sp>
      <p:pic>
        <p:nvPicPr>
          <p:cNvPr id="7" name="Picture 6"/>
          <p:cNvPicPr>
            <a:picLocks noChangeAspect="1"/>
          </p:cNvPicPr>
          <p:nvPr/>
        </p:nvPicPr>
        <p:blipFill>
          <a:blip r:embed="rId5"/>
          <a:stretch>
            <a:fillRect/>
          </a:stretch>
        </p:blipFill>
        <p:spPr>
          <a:xfrm>
            <a:off x="376266" y="3068642"/>
            <a:ext cx="904350" cy="1097280"/>
          </a:xfrm>
          <a:prstGeom prst="rect">
            <a:avLst/>
          </a:prstGeom>
        </p:spPr>
      </p:pic>
      <p:sp>
        <p:nvSpPr>
          <p:cNvPr id="8" name="TextBox 7"/>
          <p:cNvSpPr txBox="1"/>
          <p:nvPr/>
        </p:nvSpPr>
        <p:spPr>
          <a:xfrm>
            <a:off x="1348968" y="4478453"/>
            <a:ext cx="10420610" cy="1200329"/>
          </a:xfrm>
          <a:prstGeom prst="rect">
            <a:avLst/>
          </a:prstGeom>
          <a:noFill/>
        </p:spPr>
        <p:txBody>
          <a:bodyPr wrap="square" rtlCol="0">
            <a:spAutoFit/>
          </a:bodyPr>
          <a:lstStyle/>
          <a:p>
            <a:r>
              <a:rPr lang="en-US" b="1" dirty="0"/>
              <a:t>Balanced Assessment Systems</a:t>
            </a:r>
          </a:p>
          <a:p>
            <a:r>
              <a:rPr lang="en-US" dirty="0"/>
              <a:t>(All Activities) </a:t>
            </a:r>
            <a:r>
              <a:rPr lang="en-US" dirty="0">
                <a:hlinkClick r:id="rId6"/>
              </a:rPr>
              <a:t>https://resources.corwin.com/chappuisbalancedassessment</a:t>
            </a:r>
            <a:endParaRPr lang="en-US" dirty="0"/>
          </a:p>
          <a:p>
            <a:r>
              <a:rPr lang="en-US" dirty="0"/>
              <a:t>(Activity 5 used in this presentation) </a:t>
            </a:r>
            <a:r>
              <a:rPr lang="en-US" dirty="0">
                <a:hlinkClick r:id="rId7"/>
              </a:rPr>
              <a:t>https://resources.corwin.com/sites/default/files/Activity%202.5%20-%20Local%20Assessment%20System%20Self-Evaluation_1.pdf</a:t>
            </a:r>
            <a:endParaRPr lang="en-US" dirty="0"/>
          </a:p>
        </p:txBody>
      </p:sp>
      <p:pic>
        <p:nvPicPr>
          <p:cNvPr id="9" name="Picture 8"/>
          <p:cNvPicPr>
            <a:picLocks noChangeAspect="1"/>
          </p:cNvPicPr>
          <p:nvPr/>
        </p:nvPicPr>
        <p:blipFill>
          <a:blip r:embed="rId8"/>
          <a:stretch>
            <a:fillRect/>
          </a:stretch>
        </p:blipFill>
        <p:spPr>
          <a:xfrm>
            <a:off x="374604" y="4478453"/>
            <a:ext cx="848413" cy="1097280"/>
          </a:xfrm>
          <a:prstGeom prst="rect">
            <a:avLst/>
          </a:prstGeom>
        </p:spPr>
      </p:pic>
    </p:spTree>
    <p:extLst>
      <p:ext uri="{BB962C8B-B14F-4D97-AF65-F5344CB8AC3E}">
        <p14:creationId xmlns:p14="http://schemas.microsoft.com/office/powerpoint/2010/main" val="320348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5056" y="864786"/>
            <a:ext cx="2293705" cy="707886"/>
          </a:xfrm>
          <a:prstGeom prst="rect">
            <a:avLst/>
          </a:prstGeom>
          <a:noFill/>
        </p:spPr>
        <p:txBody>
          <a:bodyPr wrap="none" rtlCol="0">
            <a:spAutoFit/>
          </a:bodyPr>
          <a:lstStyle/>
          <a:p>
            <a:r>
              <a:rPr lang="en-US" sz="4000" dirty="0"/>
              <a:t>Resources</a:t>
            </a:r>
          </a:p>
        </p:txBody>
      </p:sp>
      <p:sp>
        <p:nvSpPr>
          <p:cNvPr id="4" name="TextBox 3"/>
          <p:cNvSpPr txBox="1"/>
          <p:nvPr/>
        </p:nvSpPr>
        <p:spPr>
          <a:xfrm>
            <a:off x="2080716" y="1721899"/>
            <a:ext cx="8588761" cy="646331"/>
          </a:xfrm>
          <a:prstGeom prst="rect">
            <a:avLst/>
          </a:prstGeom>
          <a:noFill/>
        </p:spPr>
        <p:txBody>
          <a:bodyPr wrap="none" rtlCol="0">
            <a:spAutoFit/>
          </a:bodyPr>
          <a:lstStyle/>
          <a:p>
            <a:r>
              <a:rPr lang="en-US" b="1" dirty="0"/>
              <a:t>Research Brief: The Informal Formative Assessment Cycle as a Model of Teacher Practice</a:t>
            </a:r>
          </a:p>
          <a:p>
            <a:r>
              <a:rPr lang="en-US" dirty="0">
                <a:hlinkClick r:id="rId2"/>
              </a:rPr>
              <a:t>http://stemteachingtools.org/brief/16</a:t>
            </a:r>
            <a:endParaRPr lang="en-US" dirty="0"/>
          </a:p>
        </p:txBody>
      </p:sp>
      <p:sp>
        <p:nvSpPr>
          <p:cNvPr id="5" name="TextBox 4"/>
          <p:cNvSpPr txBox="1"/>
          <p:nvPr/>
        </p:nvSpPr>
        <p:spPr>
          <a:xfrm>
            <a:off x="2080716" y="3132120"/>
            <a:ext cx="9677204" cy="646331"/>
          </a:xfrm>
          <a:prstGeom prst="rect">
            <a:avLst/>
          </a:prstGeom>
          <a:noFill/>
        </p:spPr>
        <p:txBody>
          <a:bodyPr wrap="square" rtlCol="0">
            <a:spAutoFit/>
          </a:bodyPr>
          <a:lstStyle/>
          <a:p>
            <a:r>
              <a:rPr lang="en-US" b="1" dirty="0"/>
              <a:t>Research Brief: Designing an Assessment System that Measures Three-Dimensional Science Learning</a:t>
            </a:r>
          </a:p>
          <a:p>
            <a:r>
              <a:rPr lang="en-US" dirty="0">
                <a:hlinkClick r:id="rId3"/>
              </a:rPr>
              <a:t>http://stemteachingtools.org/brief/34</a:t>
            </a:r>
            <a:endParaRPr lang="en-US" dirty="0"/>
          </a:p>
        </p:txBody>
      </p:sp>
      <p:pic>
        <p:nvPicPr>
          <p:cNvPr id="6" name="Picture 5"/>
          <p:cNvPicPr>
            <a:picLocks noChangeAspect="1"/>
          </p:cNvPicPr>
          <p:nvPr/>
        </p:nvPicPr>
        <p:blipFill>
          <a:blip r:embed="rId4"/>
          <a:stretch>
            <a:fillRect/>
          </a:stretch>
        </p:blipFill>
        <p:spPr>
          <a:xfrm>
            <a:off x="420324" y="1715931"/>
            <a:ext cx="1558266" cy="1097280"/>
          </a:xfrm>
          <a:prstGeom prst="rect">
            <a:avLst/>
          </a:prstGeom>
        </p:spPr>
      </p:pic>
      <p:pic>
        <p:nvPicPr>
          <p:cNvPr id="11" name="Picture 10"/>
          <p:cNvPicPr>
            <a:picLocks noChangeAspect="1"/>
          </p:cNvPicPr>
          <p:nvPr/>
        </p:nvPicPr>
        <p:blipFill>
          <a:blip r:embed="rId5"/>
          <a:stretch>
            <a:fillRect/>
          </a:stretch>
        </p:blipFill>
        <p:spPr>
          <a:xfrm>
            <a:off x="374604" y="3147954"/>
            <a:ext cx="1463040" cy="1097280"/>
          </a:xfrm>
          <a:prstGeom prst="rect">
            <a:avLst/>
          </a:prstGeom>
        </p:spPr>
      </p:pic>
      <p:pic>
        <p:nvPicPr>
          <p:cNvPr id="3" name="Picture 2"/>
          <p:cNvPicPr>
            <a:picLocks noChangeAspect="1"/>
          </p:cNvPicPr>
          <p:nvPr/>
        </p:nvPicPr>
        <p:blipFill>
          <a:blip r:embed="rId6"/>
          <a:stretch>
            <a:fillRect/>
          </a:stretch>
        </p:blipFill>
        <p:spPr>
          <a:xfrm>
            <a:off x="347748" y="4579977"/>
            <a:ext cx="1630842" cy="1097280"/>
          </a:xfrm>
          <a:prstGeom prst="rect">
            <a:avLst/>
          </a:prstGeom>
        </p:spPr>
      </p:pic>
      <p:sp>
        <p:nvSpPr>
          <p:cNvPr id="8" name="TextBox 7"/>
          <p:cNvSpPr txBox="1"/>
          <p:nvPr/>
        </p:nvSpPr>
        <p:spPr>
          <a:xfrm>
            <a:off x="2080716" y="4579977"/>
            <a:ext cx="9677204" cy="646331"/>
          </a:xfrm>
          <a:prstGeom prst="rect">
            <a:avLst/>
          </a:prstGeom>
          <a:noFill/>
        </p:spPr>
        <p:txBody>
          <a:bodyPr wrap="square" rtlCol="0">
            <a:spAutoFit/>
          </a:bodyPr>
          <a:lstStyle/>
          <a:p>
            <a:r>
              <a:rPr lang="en-US" b="1" dirty="0"/>
              <a:t>Formative Assessment in Action</a:t>
            </a:r>
          </a:p>
          <a:p>
            <a:r>
              <a:rPr lang="en-US" dirty="0">
                <a:hlinkClick r:id="rId7"/>
              </a:rPr>
              <a:t>http://www.csai-online.org/spotlight/formative-assessment-action</a:t>
            </a:r>
            <a:endParaRPr lang="en-US" dirty="0"/>
          </a:p>
        </p:txBody>
      </p:sp>
    </p:spTree>
    <p:extLst>
      <p:ext uri="{BB962C8B-B14F-4D97-AF65-F5344CB8AC3E}">
        <p14:creationId xmlns:p14="http://schemas.microsoft.com/office/powerpoint/2010/main" val="649441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674" y="4656423"/>
            <a:ext cx="10320100" cy="523220"/>
          </a:xfrm>
          <a:prstGeom prst="rect">
            <a:avLst/>
          </a:prstGeom>
        </p:spPr>
        <p:txBody>
          <a:bodyPr wrap="square">
            <a:spAutoFit/>
          </a:bodyPr>
          <a:lstStyle/>
          <a:p>
            <a:pPr algn="ctr"/>
            <a:r>
              <a:rPr lang="en-US" sz="2800" dirty="0">
                <a:effectLst/>
                <a:latin typeface="Calibri" panose="020F0502020204030204" pitchFamily="34" charset="0"/>
                <a:ea typeface="Calibri" panose="020F0502020204030204" pitchFamily="34" charset="0"/>
                <a:cs typeface="Times New Roman" panose="02020603050405020304" pitchFamily="18" charset="0"/>
              </a:rPr>
              <a:t>Curriculum and Instruction: </a:t>
            </a:r>
            <a:r>
              <a:rPr lang="en-US" sz="2800" u="sng" dirty="0">
                <a:effectLst/>
                <a:latin typeface="Calibri" panose="020F0502020204030204" pitchFamily="34" charset="0"/>
                <a:ea typeface="Calibri" panose="020F0502020204030204" pitchFamily="34" charset="0"/>
                <a:cs typeface="Times New Roman" panose="02020603050405020304" pitchFamily="18" charset="0"/>
                <a:hlinkClick r:id="rId2"/>
              </a:rPr>
              <a:t>http://gadoe.org/surveys/CI-3WVZ6RW</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3085336" y="973893"/>
            <a:ext cx="6363463" cy="1785104"/>
          </a:xfrm>
          <a:prstGeom prst="rect">
            <a:avLst/>
          </a:prstGeom>
          <a:solidFill>
            <a:schemeClr val="accent4">
              <a:lumMod val="20000"/>
              <a:lumOff val="8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a:latin typeface="Book Antiqua" panose="02040602050305030304" pitchFamily="18" charset="0"/>
              </a:rPr>
              <a:t>Contact Information</a:t>
            </a:r>
          </a:p>
          <a:p>
            <a:pPr algn="ctr">
              <a:lnSpc>
                <a:spcPct val="150000"/>
              </a:lnSpc>
            </a:pPr>
            <a:r>
              <a:rPr lang="en-US" sz="2000" dirty="0">
                <a:latin typeface="Book Antiqua" panose="02040602050305030304" pitchFamily="18" charset="0"/>
              </a:rPr>
              <a:t>Dr. Juan-Carlos Aguilar</a:t>
            </a:r>
          </a:p>
          <a:p>
            <a:pPr algn="ctr">
              <a:lnSpc>
                <a:spcPct val="150000"/>
              </a:lnSpc>
            </a:pPr>
            <a:r>
              <a:rPr lang="en-US" sz="2000" dirty="0">
                <a:latin typeface="Book Antiqua" panose="02040602050305030304" pitchFamily="18" charset="0"/>
                <a:hlinkClick r:id="rId3"/>
              </a:rPr>
              <a:t>jaguilar@doe.k12.ga.us</a:t>
            </a:r>
            <a:endParaRPr lang="en-US" sz="2000" dirty="0">
              <a:latin typeface="Book Antiqua" panose="02040602050305030304" pitchFamily="18" charset="0"/>
            </a:endParaRPr>
          </a:p>
          <a:p>
            <a:pPr algn="ctr">
              <a:lnSpc>
                <a:spcPct val="150000"/>
              </a:lnSpc>
            </a:pPr>
            <a:r>
              <a:rPr lang="en-US" sz="2000" dirty="0">
                <a:latin typeface="Book Antiqua" panose="02040602050305030304" pitchFamily="18" charset="0"/>
              </a:rPr>
              <a:t>(404) 657-9072 (office) or (404) 516-1089 (Cell)</a:t>
            </a:r>
          </a:p>
        </p:txBody>
      </p:sp>
    </p:spTree>
    <p:extLst>
      <p:ext uri="{BB962C8B-B14F-4D97-AF65-F5344CB8AC3E}">
        <p14:creationId xmlns:p14="http://schemas.microsoft.com/office/powerpoint/2010/main" val="55948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6430" y="1251034"/>
            <a:ext cx="9612924" cy="4921034"/>
          </a:xfrm>
          <a:prstGeom prst="rect">
            <a:avLst/>
          </a:prstGeom>
        </p:spPr>
      </p:pic>
    </p:spTree>
    <p:extLst>
      <p:ext uri="{BB962C8B-B14F-4D97-AF65-F5344CB8AC3E}">
        <p14:creationId xmlns:p14="http://schemas.microsoft.com/office/powerpoint/2010/main" val="1330348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4699" y="1277929"/>
            <a:ext cx="10199439" cy="4724286"/>
          </a:xfrm>
          <a:prstGeom prst="rect">
            <a:avLst/>
          </a:prstGeom>
        </p:spPr>
      </p:pic>
    </p:spTree>
    <p:extLst>
      <p:ext uri="{BB962C8B-B14F-4D97-AF65-F5344CB8AC3E}">
        <p14:creationId xmlns:p14="http://schemas.microsoft.com/office/powerpoint/2010/main" val="293741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69" t="16975" r="19092" b="36626"/>
          <a:stretch/>
        </p:blipFill>
        <p:spPr>
          <a:xfrm>
            <a:off x="163773" y="2416283"/>
            <a:ext cx="6048270" cy="3330053"/>
          </a:xfrm>
          <a:prstGeom prst="rect">
            <a:avLst/>
          </a:prstGeom>
        </p:spPr>
      </p:pic>
      <p:pic>
        <p:nvPicPr>
          <p:cNvPr id="3" name="Picture 2"/>
          <p:cNvPicPr>
            <a:picLocks noChangeAspect="1"/>
          </p:cNvPicPr>
          <p:nvPr/>
        </p:nvPicPr>
        <p:blipFill rotWithShape="1">
          <a:blip r:embed="rId2"/>
          <a:srcRect l="1538" t="64726" r="28068" b="2205"/>
          <a:stretch/>
        </p:blipFill>
        <p:spPr>
          <a:xfrm>
            <a:off x="6523630" y="2416283"/>
            <a:ext cx="5516006" cy="2455968"/>
          </a:xfrm>
          <a:prstGeom prst="rect">
            <a:avLst/>
          </a:prstGeom>
        </p:spPr>
      </p:pic>
      <p:pic>
        <p:nvPicPr>
          <p:cNvPr id="4" name="Picture 3"/>
          <p:cNvPicPr>
            <a:picLocks noChangeAspect="1"/>
          </p:cNvPicPr>
          <p:nvPr/>
        </p:nvPicPr>
        <p:blipFill rotWithShape="1">
          <a:blip r:embed="rId2"/>
          <a:srcRect l="1363" r="26610" b="84697"/>
          <a:stretch/>
        </p:blipFill>
        <p:spPr>
          <a:xfrm>
            <a:off x="3029802" y="1192352"/>
            <a:ext cx="5531893" cy="1136422"/>
          </a:xfrm>
          <a:prstGeom prst="rect">
            <a:avLst/>
          </a:prstGeom>
        </p:spPr>
      </p:pic>
    </p:spTree>
    <p:extLst>
      <p:ext uri="{BB962C8B-B14F-4D97-AF65-F5344CB8AC3E}">
        <p14:creationId xmlns:p14="http://schemas.microsoft.com/office/powerpoint/2010/main" val="194047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2059" b="2741"/>
          <a:stretch/>
        </p:blipFill>
        <p:spPr>
          <a:xfrm>
            <a:off x="1857829" y="101598"/>
            <a:ext cx="8157028" cy="6052458"/>
          </a:xfrm>
          <a:prstGeom prst="rect">
            <a:avLst/>
          </a:prstGeom>
        </p:spPr>
      </p:pic>
    </p:spTree>
    <p:extLst>
      <p:ext uri="{BB962C8B-B14F-4D97-AF65-F5344CB8AC3E}">
        <p14:creationId xmlns:p14="http://schemas.microsoft.com/office/powerpoint/2010/main" val="202032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112188" cy="937636"/>
          </a:xfrm>
        </p:spPr>
        <p:txBody>
          <a:bodyPr/>
          <a:lstStyle/>
          <a:p>
            <a:r>
              <a:rPr lang="en-US" dirty="0"/>
              <a:t>How Science Instruction Looks Like</a:t>
            </a:r>
          </a:p>
        </p:txBody>
      </p:sp>
      <p:pic>
        <p:nvPicPr>
          <p:cNvPr id="5" name="Picture 4"/>
          <p:cNvPicPr>
            <a:picLocks noChangeAspect="1"/>
          </p:cNvPicPr>
          <p:nvPr/>
        </p:nvPicPr>
        <p:blipFill>
          <a:blip r:embed="rId2"/>
          <a:stretch>
            <a:fillRect/>
          </a:stretch>
        </p:blipFill>
        <p:spPr>
          <a:xfrm>
            <a:off x="2669607" y="1049927"/>
            <a:ext cx="5867754" cy="4810546"/>
          </a:xfrm>
          <a:prstGeom prst="rect">
            <a:avLst/>
          </a:prstGeom>
        </p:spPr>
      </p:pic>
    </p:spTree>
    <p:extLst>
      <p:ext uri="{BB962C8B-B14F-4D97-AF65-F5344CB8AC3E}">
        <p14:creationId xmlns:p14="http://schemas.microsoft.com/office/powerpoint/2010/main" val="31306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81548" cy="1325563"/>
          </a:xfrm>
        </p:spPr>
        <p:txBody>
          <a:bodyPr>
            <a:normAutofit fontScale="90000"/>
          </a:bodyPr>
          <a:lstStyle/>
          <a:p>
            <a:r>
              <a:rPr lang="en-US" dirty="0"/>
              <a:t>What does it look like when assessment is done well in the classroom?</a:t>
            </a:r>
          </a:p>
        </p:txBody>
      </p:sp>
      <p:sp>
        <p:nvSpPr>
          <p:cNvPr id="3" name="Content Placeholder 2"/>
          <p:cNvSpPr>
            <a:spLocks noGrp="1"/>
          </p:cNvSpPr>
          <p:nvPr>
            <p:ph idx="1"/>
          </p:nvPr>
        </p:nvSpPr>
        <p:spPr>
          <a:xfrm>
            <a:off x="235974" y="1456915"/>
            <a:ext cx="11606981" cy="4351338"/>
          </a:xfrm>
          <a:solidFill>
            <a:schemeClr val="accent4">
              <a:lumMod val="40000"/>
              <a:lumOff val="60000"/>
            </a:schemeClr>
          </a:solidFill>
          <a:ln>
            <a:solidFill>
              <a:schemeClr val="tx1"/>
            </a:solidFill>
          </a:ln>
        </p:spPr>
        <p:txBody>
          <a:bodyPr>
            <a:normAutofit lnSpcReduction="10000"/>
          </a:bodyPr>
          <a:lstStyle/>
          <a:p>
            <a:r>
              <a:rPr lang="en-US" dirty="0"/>
              <a:t>Establish clear learning targets that form the basis for both instruction and assessment.</a:t>
            </a:r>
          </a:p>
          <a:p>
            <a:endParaRPr lang="en-US" sz="1500" dirty="0"/>
          </a:p>
          <a:p>
            <a:r>
              <a:rPr lang="en-US" dirty="0"/>
              <a:t>Ensure that their assignments and assessments match the learning targets that have been or will be taught.</a:t>
            </a:r>
          </a:p>
          <a:p>
            <a:endParaRPr lang="en-US" sz="1500" dirty="0"/>
          </a:p>
          <a:p>
            <a:r>
              <a:rPr lang="en-US" dirty="0"/>
              <a:t>Select the proper assessment methods to match types of learning targets.</a:t>
            </a:r>
          </a:p>
          <a:p>
            <a:endParaRPr lang="en-US" sz="1400" dirty="0"/>
          </a:p>
          <a:p>
            <a:r>
              <a:rPr lang="en-US" dirty="0"/>
              <a:t>Create and/or select assessment items, tasks, and scoring guides that meet standards of quality.</a:t>
            </a:r>
          </a:p>
          <a:p>
            <a:endParaRPr lang="en-US" dirty="0"/>
          </a:p>
        </p:txBody>
      </p:sp>
      <p:sp>
        <p:nvSpPr>
          <p:cNvPr id="4" name="TextBox 3"/>
          <p:cNvSpPr txBox="1"/>
          <p:nvPr/>
        </p:nvSpPr>
        <p:spPr>
          <a:xfrm>
            <a:off x="3878826" y="5876618"/>
            <a:ext cx="820237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Balance Assessment Systems. Steve Chappuis, Carol Commodere, Rich Stiggins. Page 1</a:t>
            </a:r>
          </a:p>
        </p:txBody>
      </p:sp>
    </p:spTree>
    <p:extLst>
      <p:ext uri="{BB962C8B-B14F-4D97-AF65-F5344CB8AC3E}">
        <p14:creationId xmlns:p14="http://schemas.microsoft.com/office/powerpoint/2010/main" val="1402987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81548" cy="1325563"/>
          </a:xfrm>
        </p:spPr>
        <p:txBody>
          <a:bodyPr>
            <a:normAutofit fontScale="90000"/>
          </a:bodyPr>
          <a:lstStyle/>
          <a:p>
            <a:r>
              <a:rPr lang="en-US" dirty="0"/>
              <a:t>What does it look like when assessment is done well in the classroom?</a:t>
            </a:r>
          </a:p>
        </p:txBody>
      </p:sp>
      <p:sp>
        <p:nvSpPr>
          <p:cNvPr id="3" name="Content Placeholder 2"/>
          <p:cNvSpPr>
            <a:spLocks noGrp="1"/>
          </p:cNvSpPr>
          <p:nvPr>
            <p:ph idx="1"/>
          </p:nvPr>
        </p:nvSpPr>
        <p:spPr>
          <a:xfrm>
            <a:off x="235974" y="1456915"/>
            <a:ext cx="11606981" cy="4351338"/>
          </a:xfrm>
          <a:solidFill>
            <a:schemeClr val="accent4">
              <a:lumMod val="40000"/>
              <a:lumOff val="60000"/>
            </a:schemeClr>
          </a:solidFill>
          <a:ln>
            <a:solidFill>
              <a:schemeClr val="tx1"/>
            </a:solidFill>
          </a:ln>
        </p:spPr>
        <p:txBody>
          <a:bodyPr>
            <a:normAutofit/>
          </a:bodyPr>
          <a:lstStyle/>
          <a:p>
            <a:r>
              <a:rPr lang="en-US" dirty="0"/>
              <a:t>Use the results of the assessment in ways that are aligned with the purpose of the assessment.</a:t>
            </a:r>
          </a:p>
          <a:p>
            <a:endParaRPr lang="en-US" sz="1400" dirty="0"/>
          </a:p>
          <a:p>
            <a:r>
              <a:rPr lang="en-US" dirty="0"/>
              <a:t>Provide students descriptive, useful feedback during the learning process, not just at the end of a unit in the form of a grade on a test.</a:t>
            </a:r>
          </a:p>
          <a:p>
            <a:endParaRPr lang="en-US" sz="1400" dirty="0"/>
          </a:p>
          <a:p>
            <a:r>
              <a:rPr lang="en-US" dirty="0"/>
              <a:t>When appropriate, involve students in the assessment process as both an instructional strategy and a way to increase student motivation by developing students’ ability to self-assess, set goals for further learning, and self-regulate.</a:t>
            </a:r>
          </a:p>
        </p:txBody>
      </p:sp>
      <p:sp>
        <p:nvSpPr>
          <p:cNvPr id="4" name="TextBox 3"/>
          <p:cNvSpPr txBox="1"/>
          <p:nvPr/>
        </p:nvSpPr>
        <p:spPr>
          <a:xfrm>
            <a:off x="3878826" y="5876618"/>
            <a:ext cx="820237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Balance Assessment Systems. Steve Chappuis, Carol Commodere, Rich Stiggins. Page 1</a:t>
            </a:r>
          </a:p>
        </p:txBody>
      </p:sp>
    </p:spTree>
    <p:extLst>
      <p:ext uri="{BB962C8B-B14F-4D97-AF65-F5344CB8AC3E}">
        <p14:creationId xmlns:p14="http://schemas.microsoft.com/office/powerpoint/2010/main" val="2568418208"/>
      </p:ext>
    </p:extLst>
  </p:cSld>
  <p:clrMapOvr>
    <a:masterClrMapping/>
  </p:clrMapOvr>
</p:sld>
</file>

<file path=ppt/theme/theme1.xml><?xml version="1.0" encoding="utf-8"?>
<a:theme xmlns:a="http://schemas.openxmlformats.org/drawingml/2006/main" name="JC Officia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 Official" id="{2818FD80-C741-47C5-A902-FC47CDC8CECE}" vid="{C80C7709-ADC1-49A3-9FFF-E2C99C19FA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C6FD80E8A23349905925784B78EAE7" ma:contentTypeVersion="6" ma:contentTypeDescription="Create a new document." ma:contentTypeScope="" ma:versionID="34ac45a21a8fb6a1be356f365e70c94c">
  <xsd:schema xmlns:xsd="http://www.w3.org/2001/XMLSchema" xmlns:xs="http://www.w3.org/2001/XMLSchema" xmlns:p="http://schemas.microsoft.com/office/2006/metadata/properties" xmlns:ns1="http://schemas.microsoft.com/sharepoint/v3" xmlns:ns2="1d496aed-39d0-4758-b3cf-4e4773287716" xmlns:ns3="6c247bae-e40d-40c7-91b3-26f1e466c40a" xmlns:ns4="f9e61c99-8b37-4962-a864-d7fde1b0d03b" targetNamespace="http://schemas.microsoft.com/office/2006/metadata/properties" ma:root="true" ma:fieldsID="6eb8911eb6eb54a97600fe54c2441029" ns1:_="" ns2:_="" ns3:_="" ns4:_="">
    <xsd:import namespace="http://schemas.microsoft.com/sharepoint/v3"/>
    <xsd:import namespace="1d496aed-39d0-4758-b3cf-4e4773287716"/>
    <xsd:import namespace="6c247bae-e40d-40c7-91b3-26f1e466c40a"/>
    <xsd:import namespace="f9e61c99-8b37-4962-a864-d7fde1b0d0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0" ma:web="b1898e29-fee5-4c33-85ce-dc384e63ddeb">
      <xsd:simpleType>
        <xsd:restriction base="dms:Lookup"/>
      </xsd:simpleType>
    </xsd:element>
    <xsd:element name="Page_x0020_SubHeader" ma:index="13" nillable="true" ma:displayName="Page SubHeader" ma:internalName="Page_x0020_SubHeader0">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Year xmlns="6c247bae-e40d-40c7-91b3-26f1e466c40a">2012</Year>
    <Program_x0020_Type xmlns="6c247bae-e40d-40c7-91b3-26f1e466c40a">
      <Value>Program Concentration</Value>
    </Program_x0020_Type>
    <Document_x0020_Type xmlns="6c247bae-e40d-40c7-91b3-26f1e466c40a">Accountability</Document_x0020_Type>
    <Page_x0020_SubHeader xmlns="6c247bae-e40d-40c7-91b3-26f1e466c40a" xsi:nil="true"/>
    <Page xmlns="6c247bae-e40d-40c7-91b3-26f1e466c40a" xsi:nil="true"/>
  </documentManagement>
</p:properties>
</file>

<file path=customXml/itemProps1.xml><?xml version="1.0" encoding="utf-8"?>
<ds:datastoreItem xmlns:ds="http://schemas.openxmlformats.org/officeDocument/2006/customXml" ds:itemID="{614C41AD-B29D-467E-9B74-16CD93194C05}"/>
</file>

<file path=customXml/itemProps2.xml><?xml version="1.0" encoding="utf-8"?>
<ds:datastoreItem xmlns:ds="http://schemas.openxmlformats.org/officeDocument/2006/customXml" ds:itemID="{C936E5E9-2F88-4636-B2F0-2C75E63B89E2}"/>
</file>

<file path=customXml/itemProps3.xml><?xml version="1.0" encoding="utf-8"?>
<ds:datastoreItem xmlns:ds="http://schemas.openxmlformats.org/officeDocument/2006/customXml" ds:itemID="{47FE299F-9CF3-4A83-9554-8C079B2D7262}"/>
</file>

<file path=docProps/app.xml><?xml version="1.0" encoding="utf-8"?>
<Properties xmlns="http://schemas.openxmlformats.org/officeDocument/2006/extended-properties" xmlns:vt="http://schemas.openxmlformats.org/officeDocument/2006/docPropsVTypes">
  <Template>JC Official</Template>
  <TotalTime>316</TotalTime>
  <Words>2629</Words>
  <Application>Microsoft Office PowerPoint</Application>
  <PresentationFormat>Widescreen</PresentationFormat>
  <Paragraphs>251</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Book Antiqua</vt:lpstr>
      <vt:lpstr>Calibri</vt:lpstr>
      <vt:lpstr>Times New Roman</vt:lpstr>
      <vt:lpstr>JC Official</vt:lpstr>
      <vt:lpstr>"Making Thinking Visible, A Way to Assess Science Learning" </vt:lpstr>
      <vt:lpstr>Three Dimensionality of the Science Georgia Standards of Excellence </vt:lpstr>
      <vt:lpstr>PowerPoint Presentation</vt:lpstr>
      <vt:lpstr>PowerPoint Presentation</vt:lpstr>
      <vt:lpstr>PowerPoint Presentation</vt:lpstr>
      <vt:lpstr>PowerPoint Presentation</vt:lpstr>
      <vt:lpstr>How Science Instruction Looks Like</vt:lpstr>
      <vt:lpstr>What does it look like when assessment is done well in the classroom?</vt:lpstr>
      <vt:lpstr>What does it look like when assessment is done well in the classroom?</vt:lpstr>
      <vt:lpstr>Building a Balanced Assessment System</vt:lpstr>
      <vt:lpstr>Building a Balanced Assessment System</vt:lpstr>
      <vt:lpstr>PowerPoint Presentation</vt:lpstr>
      <vt:lpstr>Assessing the Science Georgia Standards of Excellence</vt:lpstr>
      <vt:lpstr>Assessing the Science Georgia Standards of Excellence</vt:lpstr>
      <vt:lpstr>Assessing the Science Georgia Standards of Excellence</vt:lpstr>
      <vt:lpstr>PowerPoint Presentation</vt:lpstr>
      <vt:lpstr>PowerPoint Presentation</vt:lpstr>
      <vt:lpstr>PowerPoint Presentation</vt:lpstr>
      <vt:lpstr>Formative Assessment in Action Viewing Protocol – Roller Coaster Physics</vt:lpstr>
      <vt:lpstr>Formative Assessment in Action Viewing Protocol – Roller Coaster Physics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Thinking Visible, A Way to Assess Science Learning"</dc:title>
  <dc:subject/>
  <dc:creator>Juan-Carlos Aguilar</dc:creator>
  <cp:lastModifiedBy>Juan-Carlos Aguilar</cp:lastModifiedBy>
  <cp:revision>66</cp:revision>
  <dcterms:created xsi:type="dcterms:W3CDTF">2016-11-14T21:19:14Z</dcterms:created>
  <dcterms:modified xsi:type="dcterms:W3CDTF">2016-11-15T14:30:05Z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0x01010010C6FD80E8A23349905925784B78EAE7</vt:lpwstr>
  </property>
</Properties>
</file>