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4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9" r:id="rId2"/>
  </p:sldMasterIdLst>
  <p:notesMasterIdLst>
    <p:notesMasterId r:id="rId73"/>
  </p:notesMasterIdLst>
  <p:handoutMasterIdLst>
    <p:handoutMasterId r:id="rId74"/>
  </p:handoutMasterIdLst>
  <p:sldIdLst>
    <p:sldId id="256" r:id="rId3"/>
    <p:sldId id="260" r:id="rId4"/>
    <p:sldId id="283" r:id="rId5"/>
    <p:sldId id="284" r:id="rId6"/>
    <p:sldId id="272" r:id="rId7"/>
    <p:sldId id="285" r:id="rId8"/>
    <p:sldId id="286" r:id="rId9"/>
    <p:sldId id="276" r:id="rId10"/>
    <p:sldId id="277" r:id="rId11"/>
    <p:sldId id="282" r:id="rId12"/>
    <p:sldId id="287" r:id="rId13"/>
    <p:sldId id="292" r:id="rId14"/>
    <p:sldId id="288" r:id="rId15"/>
    <p:sldId id="290" r:id="rId16"/>
    <p:sldId id="291" r:id="rId17"/>
    <p:sldId id="294" r:id="rId18"/>
    <p:sldId id="293" r:id="rId19"/>
    <p:sldId id="295" r:id="rId20"/>
    <p:sldId id="296" r:id="rId21"/>
    <p:sldId id="297" r:id="rId22"/>
    <p:sldId id="298" r:id="rId23"/>
    <p:sldId id="299" r:id="rId24"/>
    <p:sldId id="300" r:id="rId25"/>
    <p:sldId id="301" r:id="rId26"/>
    <p:sldId id="302" r:id="rId27"/>
    <p:sldId id="303" r:id="rId28"/>
    <p:sldId id="305" r:id="rId29"/>
    <p:sldId id="304" r:id="rId30"/>
    <p:sldId id="289" r:id="rId31"/>
    <p:sldId id="308" r:id="rId32"/>
    <p:sldId id="309" r:id="rId33"/>
    <p:sldId id="306" r:id="rId34"/>
    <p:sldId id="307" r:id="rId35"/>
    <p:sldId id="310" r:id="rId36"/>
    <p:sldId id="311" r:id="rId37"/>
    <p:sldId id="312" r:id="rId38"/>
    <p:sldId id="313" r:id="rId39"/>
    <p:sldId id="314" r:id="rId40"/>
    <p:sldId id="316" r:id="rId41"/>
    <p:sldId id="318" r:id="rId42"/>
    <p:sldId id="319" r:id="rId43"/>
    <p:sldId id="320" r:id="rId44"/>
    <p:sldId id="347" r:id="rId45"/>
    <p:sldId id="348" r:id="rId46"/>
    <p:sldId id="315" r:id="rId47"/>
    <p:sldId id="322" r:id="rId48"/>
    <p:sldId id="323" r:id="rId49"/>
    <p:sldId id="324" r:id="rId50"/>
    <p:sldId id="328" r:id="rId51"/>
    <p:sldId id="321" r:id="rId52"/>
    <p:sldId id="329" r:id="rId53"/>
    <p:sldId id="325" r:id="rId54"/>
    <p:sldId id="326" r:id="rId55"/>
    <p:sldId id="327" r:id="rId56"/>
    <p:sldId id="334" r:id="rId57"/>
    <p:sldId id="335" r:id="rId58"/>
    <p:sldId id="330" r:id="rId59"/>
    <p:sldId id="341" r:id="rId60"/>
    <p:sldId id="342" r:id="rId61"/>
    <p:sldId id="339" r:id="rId62"/>
    <p:sldId id="340" r:id="rId63"/>
    <p:sldId id="274" r:id="rId64"/>
    <p:sldId id="343" r:id="rId65"/>
    <p:sldId id="331" r:id="rId66"/>
    <p:sldId id="332" r:id="rId67"/>
    <p:sldId id="344" r:id="rId68"/>
    <p:sldId id="346" r:id="rId69"/>
    <p:sldId id="271" r:id="rId70"/>
    <p:sldId id="350" r:id="rId71"/>
    <p:sldId id="345" r:id="rId72"/>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3773" autoAdjust="0"/>
  </p:normalViewPr>
  <p:slideViewPr>
    <p:cSldViewPr>
      <p:cViewPr>
        <p:scale>
          <a:sx n="100" d="100"/>
          <a:sy n="100" d="100"/>
        </p:scale>
        <p:origin x="-204" y="-312"/>
      </p:cViewPr>
      <p:guideLst>
        <p:guide orient="horz" pos="2160"/>
        <p:guide pos="2880"/>
      </p:guideLst>
    </p:cSldViewPr>
  </p:slideViewPr>
  <p:outlineViewPr>
    <p:cViewPr>
      <p:scale>
        <a:sx n="33" d="100"/>
        <a:sy n="33" d="100"/>
      </p:scale>
      <p:origin x="240" y="37758"/>
    </p:cViewPr>
  </p:outlineViewPr>
  <p:notesTextViewPr>
    <p:cViewPr>
      <p:scale>
        <a:sx n="100" d="100"/>
        <a:sy n="100" d="100"/>
      </p:scale>
      <p:origin x="0" y="0"/>
    </p:cViewPr>
  </p:notesTextViewPr>
  <p:sorterViewPr>
    <p:cViewPr>
      <p:scale>
        <a:sx n="50" d="100"/>
        <a:sy n="50" d="100"/>
      </p:scale>
      <p:origin x="0" y="1188"/>
    </p:cViewPr>
  </p:sorterViewPr>
  <p:notesViewPr>
    <p:cSldViewPr>
      <p:cViewPr varScale="1">
        <p:scale>
          <a:sx n="82" d="100"/>
          <a:sy n="82" d="100"/>
        </p:scale>
        <p:origin x="-1992" y="-84"/>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handoutMaster" Target="handoutMasters/handoutMaster1.xml"/><Relationship Id="rId79" Type="http://schemas.openxmlformats.org/officeDocument/2006/relationships/customXml" Target="../customXml/item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8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_rels/data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 Id="rId4" Type="http://schemas.openxmlformats.org/officeDocument/2006/relationships/image" Target="../media/image6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 Id="rId4"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B3205-3AC8-43F0-9E5C-BBE895962C5D}"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D468190D-E85E-4A8A-8503-5620BD796731}">
      <dgm:prSet phldrT="[Text]" custT="1"/>
      <dgm:spPr/>
      <dgm:t>
        <a:bodyPr/>
        <a:lstStyle/>
        <a:p>
          <a:pPr>
            <a:spcAft>
              <a:spcPts val="0"/>
            </a:spcAft>
          </a:pPr>
          <a:r>
            <a:rPr lang="en-US" sz="1400" b="1" dirty="0" smtClean="0"/>
            <a:t>Julie Morrill</a:t>
          </a:r>
        </a:p>
        <a:p>
          <a:pPr>
            <a:spcAft>
              <a:spcPts val="0"/>
            </a:spcAft>
          </a:pPr>
          <a:r>
            <a:rPr lang="en-US" sz="1400" dirty="0" smtClean="0"/>
            <a:t>Program Manager</a:t>
          </a:r>
        </a:p>
        <a:p>
          <a:pPr>
            <a:spcAft>
              <a:spcPts val="0"/>
            </a:spcAft>
          </a:pPr>
          <a:r>
            <a:rPr lang="en-US" sz="1400" dirty="0" smtClean="0">
              <a:hlinkClick xmlns:r="http://schemas.openxmlformats.org/officeDocument/2006/relationships" r:id=""/>
            </a:rPr>
            <a:t>jmorrill@doe.k12.ga.us</a:t>
          </a:r>
          <a:endParaRPr lang="en-US" sz="1400" dirty="0" smtClean="0"/>
        </a:p>
        <a:p>
          <a:pPr>
            <a:spcAft>
              <a:spcPts val="0"/>
            </a:spcAft>
          </a:pPr>
          <a:r>
            <a:rPr lang="en-US" sz="1400" dirty="0" smtClean="0"/>
            <a:t>706-473-3159</a:t>
          </a:r>
          <a:endParaRPr lang="en-US" sz="1400" dirty="0"/>
        </a:p>
      </dgm:t>
    </dgm:pt>
    <dgm:pt modelId="{52541A90-09AA-4C7A-AA3F-BEFA44D7E22A}" type="parTrans" cxnId="{8526FB6B-D470-4331-AC86-DAD009D32C47}">
      <dgm:prSet/>
      <dgm:spPr/>
      <dgm:t>
        <a:bodyPr/>
        <a:lstStyle/>
        <a:p>
          <a:endParaRPr lang="en-US"/>
        </a:p>
      </dgm:t>
    </dgm:pt>
    <dgm:pt modelId="{03CC27DF-643E-4842-BFB2-0D77570DE0A5}" type="sibTrans" cxnId="{8526FB6B-D470-4331-AC86-DAD009D32C47}">
      <dgm:prSet/>
      <dgm:spPr/>
      <dgm:t>
        <a:bodyPr/>
        <a:lstStyle/>
        <a:p>
          <a:endParaRPr lang="en-US"/>
        </a:p>
      </dgm:t>
    </dgm:pt>
    <dgm:pt modelId="{815CE1E0-FC0A-42E9-9438-D4CB9E5CA7A4}">
      <dgm:prSet phldrT="[Text]" custT="1"/>
      <dgm:spPr/>
      <dgm:t>
        <a:bodyPr/>
        <a:lstStyle/>
        <a:p>
          <a:pPr>
            <a:spcAft>
              <a:spcPts val="0"/>
            </a:spcAft>
          </a:pPr>
          <a:r>
            <a:rPr lang="en-US" sz="1400" b="1" dirty="0" smtClean="0"/>
            <a:t>Joshua Todd</a:t>
          </a:r>
        </a:p>
        <a:p>
          <a:pPr>
            <a:spcAft>
              <a:spcPts val="0"/>
            </a:spcAft>
          </a:pPr>
          <a:r>
            <a:rPr lang="en-US" sz="1400" dirty="0" smtClean="0"/>
            <a:t>Program Specialist, 6-12</a:t>
          </a:r>
        </a:p>
        <a:p>
          <a:pPr>
            <a:spcAft>
              <a:spcPts val="0"/>
            </a:spcAft>
          </a:pPr>
          <a:r>
            <a:rPr lang="en-US" sz="1400" dirty="0" smtClean="0">
              <a:hlinkClick xmlns:r="http://schemas.openxmlformats.org/officeDocument/2006/relationships" r:id=""/>
            </a:rPr>
            <a:t>jtodd@doe.k12.ga.us</a:t>
          </a:r>
          <a:r>
            <a:rPr lang="en-US" sz="1400" dirty="0" smtClean="0"/>
            <a:t> </a:t>
          </a:r>
        </a:p>
        <a:p>
          <a:pPr>
            <a:spcAft>
              <a:spcPts val="0"/>
            </a:spcAft>
          </a:pPr>
          <a:r>
            <a:rPr lang="en-US" sz="1400" dirty="0" smtClean="0"/>
            <a:t>404-823-4901</a:t>
          </a:r>
        </a:p>
        <a:p>
          <a:pPr>
            <a:spcAft>
              <a:spcPts val="0"/>
            </a:spcAft>
          </a:pPr>
          <a:endParaRPr lang="en-US" sz="1400" dirty="0"/>
        </a:p>
      </dgm:t>
    </dgm:pt>
    <dgm:pt modelId="{A0A626AA-19C8-4FF3-AFA4-BF14EC3B66CD}" type="parTrans" cxnId="{99601C21-A75A-4530-B07C-C717A266E9FA}">
      <dgm:prSet/>
      <dgm:spPr/>
      <dgm:t>
        <a:bodyPr/>
        <a:lstStyle/>
        <a:p>
          <a:endParaRPr lang="en-US"/>
        </a:p>
      </dgm:t>
    </dgm:pt>
    <dgm:pt modelId="{EC79C6A1-CBF4-406A-9A80-4C638D7AC691}" type="sibTrans" cxnId="{99601C21-A75A-4530-B07C-C717A266E9FA}">
      <dgm:prSet/>
      <dgm:spPr/>
      <dgm:t>
        <a:bodyPr/>
        <a:lstStyle/>
        <a:p>
          <a:endParaRPr lang="en-US"/>
        </a:p>
      </dgm:t>
    </dgm:pt>
    <dgm:pt modelId="{9EF0D198-E5AE-4E74-8C5B-BA26D268B005}">
      <dgm:prSet phldrT="[Text]" custT="1"/>
      <dgm:spPr/>
      <dgm:t>
        <a:bodyPr/>
        <a:lstStyle/>
        <a:p>
          <a:pPr>
            <a:spcAft>
              <a:spcPts val="0"/>
            </a:spcAft>
          </a:pPr>
          <a:r>
            <a:rPr lang="en-US" sz="1400" b="1" dirty="0" smtClean="0">
              <a:latin typeface="+mn-lt"/>
            </a:rPr>
            <a:t>Beverly Cox</a:t>
          </a:r>
        </a:p>
        <a:p>
          <a:pPr>
            <a:spcAft>
              <a:spcPts val="0"/>
            </a:spcAft>
          </a:pPr>
          <a:r>
            <a:rPr lang="en-US" sz="1400" dirty="0" smtClean="0">
              <a:latin typeface="+mn-lt"/>
            </a:rPr>
            <a:t>Program Specialist, Pre-k -5</a:t>
          </a:r>
        </a:p>
        <a:p>
          <a:pPr>
            <a:spcAft>
              <a:spcPts val="0"/>
            </a:spcAft>
          </a:pPr>
          <a:r>
            <a:rPr lang="en-US" sz="1400" dirty="0" smtClean="0">
              <a:latin typeface="+mn-lt"/>
              <a:hlinkClick xmlns:r="http://schemas.openxmlformats.org/officeDocument/2006/relationships" r:id=""/>
            </a:rPr>
            <a:t>bcox@doe.k12.ga.us</a:t>
          </a:r>
          <a:r>
            <a:rPr lang="en-US" sz="1400" dirty="0" smtClean="0">
              <a:latin typeface="+mn-lt"/>
            </a:rPr>
            <a:t> </a:t>
          </a:r>
        </a:p>
        <a:p>
          <a:pPr>
            <a:spcAft>
              <a:spcPts val="0"/>
            </a:spcAft>
          </a:pPr>
          <a:r>
            <a:rPr lang="en-US" sz="1400" dirty="0" smtClean="0">
              <a:latin typeface="+mn-lt"/>
            </a:rPr>
            <a:t>404-823-4512</a:t>
          </a:r>
        </a:p>
        <a:p>
          <a:pPr>
            <a:spcAft>
              <a:spcPts val="0"/>
            </a:spcAft>
          </a:pPr>
          <a:endParaRPr lang="en-US" sz="1400" dirty="0"/>
        </a:p>
      </dgm:t>
    </dgm:pt>
    <dgm:pt modelId="{FA06891C-D206-4348-878C-526423A03C89}" type="parTrans" cxnId="{0436DB1A-8D7E-4B2A-9A34-9BFC4B80DDD4}">
      <dgm:prSet/>
      <dgm:spPr/>
      <dgm:t>
        <a:bodyPr/>
        <a:lstStyle/>
        <a:p>
          <a:endParaRPr lang="en-US"/>
        </a:p>
      </dgm:t>
    </dgm:pt>
    <dgm:pt modelId="{F92F77F2-8320-45C6-919D-84561636FAAD}" type="sibTrans" cxnId="{0436DB1A-8D7E-4B2A-9A34-9BFC4B80DDD4}">
      <dgm:prSet/>
      <dgm:spPr/>
      <dgm:t>
        <a:bodyPr/>
        <a:lstStyle/>
        <a:p>
          <a:endParaRPr lang="en-US"/>
        </a:p>
      </dgm:t>
    </dgm:pt>
    <dgm:pt modelId="{B308E687-CF9B-4231-B31C-95A483F8AF5D}">
      <dgm:prSet phldrT="[Text]" custT="1"/>
      <dgm:spPr/>
      <dgm:t>
        <a:bodyPr/>
        <a:lstStyle/>
        <a:p>
          <a:pPr>
            <a:spcAft>
              <a:spcPts val="0"/>
            </a:spcAft>
          </a:pPr>
          <a:r>
            <a:rPr lang="en-US" sz="1400" b="1" dirty="0" smtClean="0">
              <a:latin typeface="+mn-lt"/>
            </a:rPr>
            <a:t>Joyce Kelley</a:t>
          </a:r>
        </a:p>
        <a:p>
          <a:pPr>
            <a:spcAft>
              <a:spcPts val="0"/>
            </a:spcAft>
          </a:pPr>
          <a:r>
            <a:rPr lang="en-US" sz="1400" dirty="0" smtClean="0">
              <a:latin typeface="+mn-lt"/>
            </a:rPr>
            <a:t>Accounting clerk</a:t>
          </a:r>
        </a:p>
        <a:p>
          <a:pPr>
            <a:spcAft>
              <a:spcPts val="0"/>
            </a:spcAft>
          </a:pPr>
          <a:r>
            <a:rPr lang="en-US" sz="1400" dirty="0" smtClean="0">
              <a:latin typeface="+mn-lt"/>
              <a:hlinkClick xmlns:r="http://schemas.openxmlformats.org/officeDocument/2006/relationships" r:id=""/>
            </a:rPr>
            <a:t>jkelley@doe.k12.ga.us</a:t>
          </a:r>
          <a:endParaRPr lang="en-US" sz="1400" dirty="0" smtClean="0">
            <a:latin typeface="+mn-lt"/>
          </a:endParaRPr>
        </a:p>
        <a:p>
          <a:pPr>
            <a:spcAft>
              <a:spcPts val="0"/>
            </a:spcAft>
          </a:pPr>
          <a:r>
            <a:rPr lang="en-US" sz="1400" dirty="0" smtClean="0">
              <a:latin typeface="+mn-lt"/>
            </a:rPr>
            <a:t>404-656-2093</a:t>
          </a:r>
          <a:endParaRPr lang="en-US" sz="1400" dirty="0"/>
        </a:p>
      </dgm:t>
    </dgm:pt>
    <dgm:pt modelId="{7C364A58-A4B4-4425-8967-A89B5B1632A0}" type="parTrans" cxnId="{851076B6-7295-4941-A0ED-2CBBA3AE3470}">
      <dgm:prSet/>
      <dgm:spPr/>
      <dgm:t>
        <a:bodyPr/>
        <a:lstStyle/>
        <a:p>
          <a:endParaRPr lang="en-US"/>
        </a:p>
      </dgm:t>
    </dgm:pt>
    <dgm:pt modelId="{8239674F-AE0B-4E12-B892-D0AC65F8D229}" type="sibTrans" cxnId="{851076B6-7295-4941-A0ED-2CBBA3AE3470}">
      <dgm:prSet/>
      <dgm:spPr/>
      <dgm:t>
        <a:bodyPr/>
        <a:lstStyle/>
        <a:p>
          <a:endParaRPr lang="en-US"/>
        </a:p>
      </dgm:t>
    </dgm:pt>
    <dgm:pt modelId="{3FD3DBE5-78BB-4B1D-B704-80F0C12D785C}" type="pres">
      <dgm:prSet presAssocID="{11EB3205-3AC8-43F0-9E5C-BBE895962C5D}" presName="Name0" presStyleCnt="0">
        <dgm:presLayoutVars>
          <dgm:dir/>
          <dgm:resizeHandles val="exact"/>
        </dgm:presLayoutVars>
      </dgm:prSet>
      <dgm:spPr/>
      <dgm:t>
        <a:bodyPr/>
        <a:lstStyle/>
        <a:p>
          <a:endParaRPr lang="en-US"/>
        </a:p>
      </dgm:t>
    </dgm:pt>
    <dgm:pt modelId="{D9900645-E790-4300-8E66-580C74E8F544}" type="pres">
      <dgm:prSet presAssocID="{D468190D-E85E-4A8A-8503-5620BD796731}" presName="compNode" presStyleCnt="0"/>
      <dgm:spPr/>
      <dgm:t>
        <a:bodyPr/>
        <a:lstStyle/>
        <a:p>
          <a:endParaRPr lang="en-US"/>
        </a:p>
      </dgm:t>
    </dgm:pt>
    <dgm:pt modelId="{A87D53B8-362B-4C79-8F1C-92D266465A90}" type="pres">
      <dgm:prSet presAssocID="{D468190D-E85E-4A8A-8503-5620BD796731}" presName="pictRect" presStyleLbl="node1" presStyleIdx="0" presStyleCnt="4" custLinFactNeighborX="27750" custLinFactNeighborY="-247"/>
      <dgm:spPr>
        <a:blipFill rotWithShape="0">
          <a:blip xmlns:r="http://schemas.openxmlformats.org/officeDocument/2006/relationships" r:embed="rId1"/>
          <a:stretch>
            <a:fillRect/>
          </a:stretch>
        </a:blipFill>
      </dgm:spPr>
      <dgm:t>
        <a:bodyPr/>
        <a:lstStyle/>
        <a:p>
          <a:endParaRPr lang="en-US"/>
        </a:p>
      </dgm:t>
    </dgm:pt>
    <dgm:pt modelId="{415E86D9-7C7C-4570-8F23-9E7F90F4F4E1}" type="pres">
      <dgm:prSet presAssocID="{D468190D-E85E-4A8A-8503-5620BD796731}" presName="textRect" presStyleLbl="revTx" presStyleIdx="0" presStyleCnt="4" custLinFactNeighborX="27750" custLinFactNeighborY="-10516">
        <dgm:presLayoutVars>
          <dgm:bulletEnabled val="1"/>
        </dgm:presLayoutVars>
      </dgm:prSet>
      <dgm:spPr/>
      <dgm:t>
        <a:bodyPr/>
        <a:lstStyle/>
        <a:p>
          <a:endParaRPr lang="en-US"/>
        </a:p>
      </dgm:t>
    </dgm:pt>
    <dgm:pt modelId="{35111E94-C2C9-4D8A-BA0F-F78B02B0AC9E}" type="pres">
      <dgm:prSet presAssocID="{03CC27DF-643E-4842-BFB2-0D77570DE0A5}" presName="sibTrans" presStyleLbl="sibTrans2D1" presStyleIdx="0" presStyleCnt="0"/>
      <dgm:spPr/>
      <dgm:t>
        <a:bodyPr/>
        <a:lstStyle/>
        <a:p>
          <a:endParaRPr lang="en-US"/>
        </a:p>
      </dgm:t>
    </dgm:pt>
    <dgm:pt modelId="{32C3C769-425B-4460-A2DC-23FB3C526B22}" type="pres">
      <dgm:prSet presAssocID="{815CE1E0-FC0A-42E9-9438-D4CB9E5CA7A4}" presName="compNode" presStyleCnt="0"/>
      <dgm:spPr/>
      <dgm:t>
        <a:bodyPr/>
        <a:lstStyle/>
        <a:p>
          <a:endParaRPr lang="en-US"/>
        </a:p>
      </dgm:t>
    </dgm:pt>
    <dgm:pt modelId="{F0E8A928-A974-4E68-A433-22DBA297BF09}" type="pres">
      <dgm:prSet presAssocID="{815CE1E0-FC0A-42E9-9438-D4CB9E5CA7A4}" presName="pictRect" presStyleLbl="node1" presStyleIdx="1" presStyleCnt="4" custScaleX="98859" custScaleY="100008" custLinFactY="72233" custLinFactNeighborX="-83106" custLinFactNeighborY="100000"/>
      <dgm:spPr>
        <a:blipFill rotWithShape="0">
          <a:blip xmlns:r="http://schemas.openxmlformats.org/officeDocument/2006/relationships" r:embed="rId2"/>
          <a:stretch>
            <a:fillRect/>
          </a:stretch>
        </a:blipFill>
      </dgm:spPr>
      <dgm:t>
        <a:bodyPr/>
        <a:lstStyle/>
        <a:p>
          <a:endParaRPr lang="en-US"/>
        </a:p>
      </dgm:t>
    </dgm:pt>
    <dgm:pt modelId="{29EC104A-24A7-4495-BE4D-3B9E849351FA}" type="pres">
      <dgm:prSet presAssocID="{815CE1E0-FC0A-42E9-9438-D4CB9E5CA7A4}" presName="textRect" presStyleLbl="revTx" presStyleIdx="1" presStyleCnt="4" custLinFactY="104460" custLinFactNeighborX="-82254" custLinFactNeighborY="200000">
        <dgm:presLayoutVars>
          <dgm:bulletEnabled val="1"/>
        </dgm:presLayoutVars>
      </dgm:prSet>
      <dgm:spPr/>
      <dgm:t>
        <a:bodyPr/>
        <a:lstStyle/>
        <a:p>
          <a:endParaRPr lang="en-US"/>
        </a:p>
      </dgm:t>
    </dgm:pt>
    <dgm:pt modelId="{C1D6BA4A-09EF-4221-98FB-642B2A686AA4}" type="pres">
      <dgm:prSet presAssocID="{EC79C6A1-CBF4-406A-9A80-4C638D7AC691}" presName="sibTrans" presStyleLbl="sibTrans2D1" presStyleIdx="0" presStyleCnt="0"/>
      <dgm:spPr/>
      <dgm:t>
        <a:bodyPr/>
        <a:lstStyle/>
        <a:p>
          <a:endParaRPr lang="en-US"/>
        </a:p>
      </dgm:t>
    </dgm:pt>
    <dgm:pt modelId="{8A4DA54C-1BBD-49D0-9335-4E77EE6C8130}" type="pres">
      <dgm:prSet presAssocID="{9EF0D198-E5AE-4E74-8C5B-BA26D268B005}" presName="compNode" presStyleCnt="0"/>
      <dgm:spPr/>
      <dgm:t>
        <a:bodyPr/>
        <a:lstStyle/>
        <a:p>
          <a:endParaRPr lang="en-US"/>
        </a:p>
      </dgm:t>
    </dgm:pt>
    <dgm:pt modelId="{9D01808D-3BB7-4417-9624-116C5C334EB2}" type="pres">
      <dgm:prSet presAssocID="{9EF0D198-E5AE-4E74-8C5B-BA26D268B005}" presName="pictRect" presStyleLbl="node1" presStyleIdx="2" presStyleCnt="4" custLinFactNeighborX="-35087" custLinFactNeighborY="-247"/>
      <dgm:spPr>
        <a:blipFill rotWithShape="0">
          <a:blip xmlns:r="http://schemas.openxmlformats.org/officeDocument/2006/relationships" r:embed="rId3"/>
          <a:stretch>
            <a:fillRect/>
          </a:stretch>
        </a:blipFill>
      </dgm:spPr>
      <dgm:t>
        <a:bodyPr/>
        <a:lstStyle/>
        <a:p>
          <a:endParaRPr lang="en-US"/>
        </a:p>
      </dgm:t>
    </dgm:pt>
    <dgm:pt modelId="{9AEDB5E2-CF2F-4913-B820-58D473C85F2F}" type="pres">
      <dgm:prSet presAssocID="{9EF0D198-E5AE-4E74-8C5B-BA26D268B005}" presName="textRect" presStyleLbl="revTx" presStyleIdx="2" presStyleCnt="4" custScaleX="114770" custLinFactNeighborX="-35369" custLinFactNeighborY="-10516">
        <dgm:presLayoutVars>
          <dgm:bulletEnabled val="1"/>
        </dgm:presLayoutVars>
      </dgm:prSet>
      <dgm:spPr/>
      <dgm:t>
        <a:bodyPr/>
        <a:lstStyle/>
        <a:p>
          <a:endParaRPr lang="en-US"/>
        </a:p>
      </dgm:t>
    </dgm:pt>
    <dgm:pt modelId="{5A1128BE-C8FF-423C-869D-48FC18A9AD54}" type="pres">
      <dgm:prSet presAssocID="{F92F77F2-8320-45C6-919D-84561636FAAD}" presName="sibTrans" presStyleLbl="sibTrans2D1" presStyleIdx="0" presStyleCnt="0"/>
      <dgm:spPr/>
      <dgm:t>
        <a:bodyPr/>
        <a:lstStyle/>
        <a:p>
          <a:endParaRPr lang="en-US"/>
        </a:p>
      </dgm:t>
    </dgm:pt>
    <dgm:pt modelId="{98428F13-0673-4404-B94B-7860563BE174}" type="pres">
      <dgm:prSet presAssocID="{B308E687-CF9B-4231-B31C-95A483F8AF5D}" presName="compNode" presStyleCnt="0"/>
      <dgm:spPr/>
    </dgm:pt>
    <dgm:pt modelId="{9BD7AF40-49E8-4C86-BE18-238186031B68}" type="pres">
      <dgm:prSet presAssocID="{B308E687-CF9B-4231-B31C-95A483F8AF5D}" presName="pictRect" presStyleLbl="node1" presStyleIdx="3" presStyleCnt="4" custLinFactNeighborX="74917" custLinFactNeighborY="3869"/>
      <dgm:spPr>
        <a:blipFill rotWithShape="0">
          <a:blip xmlns:r="http://schemas.openxmlformats.org/officeDocument/2006/relationships" r:embed="rId4"/>
          <a:stretch>
            <a:fillRect/>
          </a:stretch>
        </a:blipFill>
      </dgm:spPr>
      <dgm:t>
        <a:bodyPr/>
        <a:lstStyle/>
        <a:p>
          <a:endParaRPr lang="en-US"/>
        </a:p>
      </dgm:t>
    </dgm:pt>
    <dgm:pt modelId="{9B2BAB51-B824-4BD5-A991-EEB39CD7C8C0}" type="pres">
      <dgm:prSet presAssocID="{B308E687-CF9B-4231-B31C-95A483F8AF5D}" presName="textRect" presStyleLbl="revTx" presStyleIdx="3" presStyleCnt="4" custLinFactNeighborX="74917" custLinFactNeighborY="-2873">
        <dgm:presLayoutVars>
          <dgm:bulletEnabled val="1"/>
        </dgm:presLayoutVars>
      </dgm:prSet>
      <dgm:spPr/>
      <dgm:t>
        <a:bodyPr/>
        <a:lstStyle/>
        <a:p>
          <a:endParaRPr lang="en-US"/>
        </a:p>
      </dgm:t>
    </dgm:pt>
  </dgm:ptLst>
  <dgm:cxnLst>
    <dgm:cxn modelId="{9B930CD7-0EBD-4F6F-B17A-9B70E324EBC9}" type="presOf" srcId="{815CE1E0-FC0A-42E9-9438-D4CB9E5CA7A4}" destId="{29EC104A-24A7-4495-BE4D-3B9E849351FA}" srcOrd="0" destOrd="0" presId="urn:microsoft.com/office/officeart/2005/8/layout/pList1#1"/>
    <dgm:cxn modelId="{E9FDA983-C8E4-453B-AF36-7766E115C3AD}" type="presOf" srcId="{EC79C6A1-CBF4-406A-9A80-4C638D7AC691}" destId="{C1D6BA4A-09EF-4221-98FB-642B2A686AA4}" srcOrd="0" destOrd="0" presId="urn:microsoft.com/office/officeart/2005/8/layout/pList1#1"/>
    <dgm:cxn modelId="{5173DD83-1036-4492-9C02-FC1A40B043AE}" type="presOf" srcId="{03CC27DF-643E-4842-BFB2-0D77570DE0A5}" destId="{35111E94-C2C9-4D8A-BA0F-F78B02B0AC9E}" srcOrd="0" destOrd="0" presId="urn:microsoft.com/office/officeart/2005/8/layout/pList1#1"/>
    <dgm:cxn modelId="{9583BB49-A216-419C-8E17-54C6A90FB43C}" type="presOf" srcId="{D468190D-E85E-4A8A-8503-5620BD796731}" destId="{415E86D9-7C7C-4570-8F23-9E7F90F4F4E1}" srcOrd="0" destOrd="0" presId="urn:microsoft.com/office/officeart/2005/8/layout/pList1#1"/>
    <dgm:cxn modelId="{851076B6-7295-4941-A0ED-2CBBA3AE3470}" srcId="{11EB3205-3AC8-43F0-9E5C-BBE895962C5D}" destId="{B308E687-CF9B-4231-B31C-95A483F8AF5D}" srcOrd="3" destOrd="0" parTransId="{7C364A58-A4B4-4425-8967-A89B5B1632A0}" sibTransId="{8239674F-AE0B-4E12-B892-D0AC65F8D229}"/>
    <dgm:cxn modelId="{DD2648ED-545B-4817-AB47-B903CAD2299E}" type="presOf" srcId="{11EB3205-3AC8-43F0-9E5C-BBE895962C5D}" destId="{3FD3DBE5-78BB-4B1D-B704-80F0C12D785C}" srcOrd="0" destOrd="0" presId="urn:microsoft.com/office/officeart/2005/8/layout/pList1#1"/>
    <dgm:cxn modelId="{8526FB6B-D470-4331-AC86-DAD009D32C47}" srcId="{11EB3205-3AC8-43F0-9E5C-BBE895962C5D}" destId="{D468190D-E85E-4A8A-8503-5620BD796731}" srcOrd="0" destOrd="0" parTransId="{52541A90-09AA-4C7A-AA3F-BEFA44D7E22A}" sibTransId="{03CC27DF-643E-4842-BFB2-0D77570DE0A5}"/>
    <dgm:cxn modelId="{B22D37B2-B3AB-4F9E-8526-29C855ECCAAE}" type="presOf" srcId="{9EF0D198-E5AE-4E74-8C5B-BA26D268B005}" destId="{9AEDB5E2-CF2F-4913-B820-58D473C85F2F}" srcOrd="0" destOrd="0" presId="urn:microsoft.com/office/officeart/2005/8/layout/pList1#1"/>
    <dgm:cxn modelId="{A5085293-F6B1-4C93-A59E-6C5DB6560115}" type="presOf" srcId="{F92F77F2-8320-45C6-919D-84561636FAAD}" destId="{5A1128BE-C8FF-423C-869D-48FC18A9AD54}" srcOrd="0" destOrd="0" presId="urn:microsoft.com/office/officeart/2005/8/layout/pList1#1"/>
    <dgm:cxn modelId="{0436DB1A-8D7E-4B2A-9A34-9BFC4B80DDD4}" srcId="{11EB3205-3AC8-43F0-9E5C-BBE895962C5D}" destId="{9EF0D198-E5AE-4E74-8C5B-BA26D268B005}" srcOrd="2" destOrd="0" parTransId="{FA06891C-D206-4348-878C-526423A03C89}" sibTransId="{F92F77F2-8320-45C6-919D-84561636FAAD}"/>
    <dgm:cxn modelId="{FEDB0FBB-34AC-4265-87AF-B18EBE56474B}" type="presOf" srcId="{B308E687-CF9B-4231-B31C-95A483F8AF5D}" destId="{9B2BAB51-B824-4BD5-A991-EEB39CD7C8C0}" srcOrd="0" destOrd="0" presId="urn:microsoft.com/office/officeart/2005/8/layout/pList1#1"/>
    <dgm:cxn modelId="{99601C21-A75A-4530-B07C-C717A266E9FA}" srcId="{11EB3205-3AC8-43F0-9E5C-BBE895962C5D}" destId="{815CE1E0-FC0A-42E9-9438-D4CB9E5CA7A4}" srcOrd="1" destOrd="0" parTransId="{A0A626AA-19C8-4FF3-AFA4-BF14EC3B66CD}" sibTransId="{EC79C6A1-CBF4-406A-9A80-4C638D7AC691}"/>
    <dgm:cxn modelId="{43E2A3EF-8E0B-4F4D-9D55-1F53E4BDF9A8}" type="presParOf" srcId="{3FD3DBE5-78BB-4B1D-B704-80F0C12D785C}" destId="{D9900645-E790-4300-8E66-580C74E8F544}" srcOrd="0" destOrd="0" presId="urn:microsoft.com/office/officeart/2005/8/layout/pList1#1"/>
    <dgm:cxn modelId="{31E7DF8E-31B0-417D-8891-7689996953EE}" type="presParOf" srcId="{D9900645-E790-4300-8E66-580C74E8F544}" destId="{A87D53B8-362B-4C79-8F1C-92D266465A90}" srcOrd="0" destOrd="0" presId="urn:microsoft.com/office/officeart/2005/8/layout/pList1#1"/>
    <dgm:cxn modelId="{664C79DA-26B6-40A9-B2D8-E490A8871640}" type="presParOf" srcId="{D9900645-E790-4300-8E66-580C74E8F544}" destId="{415E86D9-7C7C-4570-8F23-9E7F90F4F4E1}" srcOrd="1" destOrd="0" presId="urn:microsoft.com/office/officeart/2005/8/layout/pList1#1"/>
    <dgm:cxn modelId="{5392DF8E-C334-4716-975B-1A645D86F58E}" type="presParOf" srcId="{3FD3DBE5-78BB-4B1D-B704-80F0C12D785C}" destId="{35111E94-C2C9-4D8A-BA0F-F78B02B0AC9E}" srcOrd="1" destOrd="0" presId="urn:microsoft.com/office/officeart/2005/8/layout/pList1#1"/>
    <dgm:cxn modelId="{B80E2494-DF87-459A-9E60-5AFAC1AB5BA2}" type="presParOf" srcId="{3FD3DBE5-78BB-4B1D-B704-80F0C12D785C}" destId="{32C3C769-425B-4460-A2DC-23FB3C526B22}" srcOrd="2" destOrd="0" presId="urn:microsoft.com/office/officeart/2005/8/layout/pList1#1"/>
    <dgm:cxn modelId="{F9CAD163-504D-414A-879F-CC3742E69747}" type="presParOf" srcId="{32C3C769-425B-4460-A2DC-23FB3C526B22}" destId="{F0E8A928-A974-4E68-A433-22DBA297BF09}" srcOrd="0" destOrd="0" presId="urn:microsoft.com/office/officeart/2005/8/layout/pList1#1"/>
    <dgm:cxn modelId="{71B2AAAE-AEB4-4AE5-969F-B7C837BD03E9}" type="presParOf" srcId="{32C3C769-425B-4460-A2DC-23FB3C526B22}" destId="{29EC104A-24A7-4495-BE4D-3B9E849351FA}" srcOrd="1" destOrd="0" presId="urn:microsoft.com/office/officeart/2005/8/layout/pList1#1"/>
    <dgm:cxn modelId="{DE180F42-C174-43FF-8AE3-518223FF2E0A}" type="presParOf" srcId="{3FD3DBE5-78BB-4B1D-B704-80F0C12D785C}" destId="{C1D6BA4A-09EF-4221-98FB-642B2A686AA4}" srcOrd="3" destOrd="0" presId="urn:microsoft.com/office/officeart/2005/8/layout/pList1#1"/>
    <dgm:cxn modelId="{B619BC51-CD43-44E0-98EA-EE7DFF001D9F}" type="presParOf" srcId="{3FD3DBE5-78BB-4B1D-B704-80F0C12D785C}" destId="{8A4DA54C-1BBD-49D0-9335-4E77EE6C8130}" srcOrd="4" destOrd="0" presId="urn:microsoft.com/office/officeart/2005/8/layout/pList1#1"/>
    <dgm:cxn modelId="{8F26B762-CC8C-46E0-AB29-BB15F37A165A}" type="presParOf" srcId="{8A4DA54C-1BBD-49D0-9335-4E77EE6C8130}" destId="{9D01808D-3BB7-4417-9624-116C5C334EB2}" srcOrd="0" destOrd="0" presId="urn:microsoft.com/office/officeart/2005/8/layout/pList1#1"/>
    <dgm:cxn modelId="{DD61904E-D7AB-4B9F-AE22-DEC543E0AF1F}" type="presParOf" srcId="{8A4DA54C-1BBD-49D0-9335-4E77EE6C8130}" destId="{9AEDB5E2-CF2F-4913-B820-58D473C85F2F}" srcOrd="1" destOrd="0" presId="urn:microsoft.com/office/officeart/2005/8/layout/pList1#1"/>
    <dgm:cxn modelId="{EFA0F8CD-BE5C-4894-B2F5-7BCBCC5A52BD}" type="presParOf" srcId="{3FD3DBE5-78BB-4B1D-B704-80F0C12D785C}" destId="{5A1128BE-C8FF-423C-869D-48FC18A9AD54}" srcOrd="5" destOrd="0" presId="urn:microsoft.com/office/officeart/2005/8/layout/pList1#1"/>
    <dgm:cxn modelId="{DBE6F375-889D-4F0C-A9C7-5CCC305B4908}" type="presParOf" srcId="{3FD3DBE5-78BB-4B1D-B704-80F0C12D785C}" destId="{98428F13-0673-4404-B94B-7860563BE174}" srcOrd="6" destOrd="0" presId="urn:microsoft.com/office/officeart/2005/8/layout/pList1#1"/>
    <dgm:cxn modelId="{035150A9-9AE5-4885-A71C-92A9F64D811D}" type="presParOf" srcId="{98428F13-0673-4404-B94B-7860563BE174}" destId="{9BD7AF40-49E8-4C86-BE18-238186031B68}" srcOrd="0" destOrd="0" presId="urn:microsoft.com/office/officeart/2005/8/layout/pList1#1"/>
    <dgm:cxn modelId="{F81AA2E1-7552-4EAD-AD42-93909E37C8D2}" type="presParOf" srcId="{98428F13-0673-4404-B94B-7860563BE174}" destId="{9B2BAB51-B824-4BD5-A991-EEB39CD7C8C0}"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D53B8-362B-4C79-8F1C-92D266465A90}">
      <dsp:nvSpPr>
        <dsp:cNvPr id="0" name=""/>
        <dsp:cNvSpPr/>
      </dsp:nvSpPr>
      <dsp:spPr>
        <a:xfrm>
          <a:off x="919995" y="0"/>
          <a:ext cx="1987768" cy="1369572"/>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5E86D9-7C7C-4570-8F23-9E7F90F4F4E1}">
      <dsp:nvSpPr>
        <dsp:cNvPr id="0" name=""/>
        <dsp:cNvSpPr/>
      </dsp:nvSpPr>
      <dsp:spPr>
        <a:xfrm>
          <a:off x="919995" y="1295397"/>
          <a:ext cx="1987768" cy="73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ts val="0"/>
            </a:spcAft>
          </a:pPr>
          <a:r>
            <a:rPr lang="en-US" sz="1400" b="1" kern="1200" dirty="0" smtClean="0"/>
            <a:t>Julie Morrill</a:t>
          </a:r>
        </a:p>
        <a:p>
          <a:pPr lvl="0" algn="ctr" defTabSz="622300">
            <a:lnSpc>
              <a:spcPct val="90000"/>
            </a:lnSpc>
            <a:spcBef>
              <a:spcPct val="0"/>
            </a:spcBef>
            <a:spcAft>
              <a:spcPts val="0"/>
            </a:spcAft>
          </a:pPr>
          <a:r>
            <a:rPr lang="en-US" sz="1400" kern="1200" dirty="0" smtClean="0"/>
            <a:t>Program Manager</a:t>
          </a:r>
        </a:p>
        <a:p>
          <a:pPr lvl="0" algn="ctr" defTabSz="622300">
            <a:lnSpc>
              <a:spcPct val="90000"/>
            </a:lnSpc>
            <a:spcBef>
              <a:spcPct val="0"/>
            </a:spcBef>
            <a:spcAft>
              <a:spcPts val="0"/>
            </a:spcAft>
          </a:pPr>
          <a:r>
            <a:rPr lang="en-US" sz="1400" kern="1200" dirty="0" smtClean="0">
              <a:hlinkClick xmlns:r="http://schemas.openxmlformats.org/officeDocument/2006/relationships" r:id=""/>
            </a:rPr>
            <a:t>jmorrill@doe.k12.ga.us</a:t>
          </a:r>
          <a:endParaRPr lang="en-US" sz="1400" kern="1200" dirty="0" smtClean="0"/>
        </a:p>
        <a:p>
          <a:pPr lvl="0" algn="ctr" defTabSz="622300">
            <a:lnSpc>
              <a:spcPct val="90000"/>
            </a:lnSpc>
            <a:spcBef>
              <a:spcPct val="0"/>
            </a:spcBef>
            <a:spcAft>
              <a:spcPts val="0"/>
            </a:spcAft>
          </a:pPr>
          <a:r>
            <a:rPr lang="en-US" sz="1400" kern="1200" dirty="0" smtClean="0"/>
            <a:t>706-473-3159</a:t>
          </a:r>
          <a:endParaRPr lang="en-US" sz="1400" kern="1200" dirty="0"/>
        </a:p>
      </dsp:txBody>
      <dsp:txXfrm>
        <a:off x="919995" y="1295397"/>
        <a:ext cx="1987768" cy="737462"/>
      </dsp:txXfrm>
    </dsp:sp>
    <dsp:sp modelId="{F0E8A928-A974-4E68-A433-22DBA297BF09}">
      <dsp:nvSpPr>
        <dsp:cNvPr id="0" name=""/>
        <dsp:cNvSpPr/>
      </dsp:nvSpPr>
      <dsp:spPr>
        <a:xfrm>
          <a:off x="914403" y="2362205"/>
          <a:ext cx="1965088" cy="1369682"/>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C104A-24A7-4495-BE4D-3B9E849351FA}">
      <dsp:nvSpPr>
        <dsp:cNvPr id="0" name=""/>
        <dsp:cNvSpPr/>
      </dsp:nvSpPr>
      <dsp:spPr>
        <a:xfrm>
          <a:off x="919999" y="3618254"/>
          <a:ext cx="1987768" cy="73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ts val="0"/>
            </a:spcAft>
          </a:pPr>
          <a:r>
            <a:rPr lang="en-US" sz="1400" b="1" kern="1200" dirty="0" smtClean="0"/>
            <a:t>Joshua Todd</a:t>
          </a:r>
        </a:p>
        <a:p>
          <a:pPr lvl="0" algn="ctr" defTabSz="622300">
            <a:lnSpc>
              <a:spcPct val="90000"/>
            </a:lnSpc>
            <a:spcBef>
              <a:spcPct val="0"/>
            </a:spcBef>
            <a:spcAft>
              <a:spcPts val="0"/>
            </a:spcAft>
          </a:pPr>
          <a:r>
            <a:rPr lang="en-US" sz="1400" kern="1200" dirty="0" smtClean="0"/>
            <a:t>Program Specialist, 6-12</a:t>
          </a:r>
        </a:p>
        <a:p>
          <a:pPr lvl="0" algn="ctr" defTabSz="622300">
            <a:lnSpc>
              <a:spcPct val="90000"/>
            </a:lnSpc>
            <a:spcBef>
              <a:spcPct val="0"/>
            </a:spcBef>
            <a:spcAft>
              <a:spcPts val="0"/>
            </a:spcAft>
          </a:pPr>
          <a:r>
            <a:rPr lang="en-US" sz="1400" kern="1200" dirty="0" smtClean="0">
              <a:hlinkClick xmlns:r="http://schemas.openxmlformats.org/officeDocument/2006/relationships" r:id=""/>
            </a:rPr>
            <a:t>jtodd@doe.k12.ga.us</a:t>
          </a:r>
          <a:r>
            <a:rPr lang="en-US" sz="1400" kern="1200" dirty="0" smtClean="0"/>
            <a:t> </a:t>
          </a:r>
        </a:p>
        <a:p>
          <a:pPr lvl="0" algn="ctr" defTabSz="622300">
            <a:lnSpc>
              <a:spcPct val="90000"/>
            </a:lnSpc>
            <a:spcBef>
              <a:spcPct val="0"/>
            </a:spcBef>
            <a:spcAft>
              <a:spcPts val="0"/>
            </a:spcAft>
          </a:pPr>
          <a:r>
            <a:rPr lang="en-US" sz="1400" kern="1200" dirty="0" smtClean="0"/>
            <a:t>404-823-4901</a:t>
          </a:r>
        </a:p>
        <a:p>
          <a:pPr lvl="0" algn="ctr" defTabSz="622300">
            <a:lnSpc>
              <a:spcPct val="90000"/>
            </a:lnSpc>
            <a:spcBef>
              <a:spcPct val="0"/>
            </a:spcBef>
            <a:spcAft>
              <a:spcPts val="0"/>
            </a:spcAft>
          </a:pPr>
          <a:endParaRPr lang="en-US" sz="1400" kern="1200" dirty="0"/>
        </a:p>
      </dsp:txBody>
      <dsp:txXfrm>
        <a:off x="919999" y="3618254"/>
        <a:ext cx="1987768" cy="737462"/>
      </dsp:txXfrm>
    </dsp:sp>
    <dsp:sp modelId="{9D01808D-3BB7-4417-9624-116C5C334EB2}">
      <dsp:nvSpPr>
        <dsp:cNvPr id="0" name=""/>
        <dsp:cNvSpPr/>
      </dsp:nvSpPr>
      <dsp:spPr>
        <a:xfrm>
          <a:off x="4190996" y="0"/>
          <a:ext cx="1987768" cy="1369572"/>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DB5E2-CF2F-4913-B820-58D473C85F2F}">
      <dsp:nvSpPr>
        <dsp:cNvPr id="0" name=""/>
        <dsp:cNvSpPr/>
      </dsp:nvSpPr>
      <dsp:spPr>
        <a:xfrm>
          <a:off x="4038594" y="1295397"/>
          <a:ext cx="2281362" cy="73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ts val="0"/>
            </a:spcAft>
          </a:pPr>
          <a:r>
            <a:rPr lang="en-US" sz="1400" b="1" kern="1200" dirty="0" smtClean="0">
              <a:latin typeface="+mn-lt"/>
            </a:rPr>
            <a:t>Beverly Cox</a:t>
          </a:r>
        </a:p>
        <a:p>
          <a:pPr lvl="0" algn="ctr" defTabSz="622300">
            <a:lnSpc>
              <a:spcPct val="90000"/>
            </a:lnSpc>
            <a:spcBef>
              <a:spcPct val="0"/>
            </a:spcBef>
            <a:spcAft>
              <a:spcPts val="0"/>
            </a:spcAft>
          </a:pPr>
          <a:r>
            <a:rPr lang="en-US" sz="1400" kern="1200" dirty="0" smtClean="0">
              <a:latin typeface="+mn-lt"/>
            </a:rPr>
            <a:t>Program Specialist, Pre-k -5</a:t>
          </a:r>
        </a:p>
        <a:p>
          <a:pPr lvl="0" algn="ctr" defTabSz="622300">
            <a:lnSpc>
              <a:spcPct val="90000"/>
            </a:lnSpc>
            <a:spcBef>
              <a:spcPct val="0"/>
            </a:spcBef>
            <a:spcAft>
              <a:spcPts val="0"/>
            </a:spcAft>
          </a:pPr>
          <a:r>
            <a:rPr lang="en-US" sz="1400" kern="1200" dirty="0" smtClean="0">
              <a:latin typeface="+mn-lt"/>
              <a:hlinkClick xmlns:r="http://schemas.openxmlformats.org/officeDocument/2006/relationships" r:id=""/>
            </a:rPr>
            <a:t>bcox@doe.k12.ga.us</a:t>
          </a:r>
          <a:r>
            <a:rPr lang="en-US" sz="1400" kern="1200" dirty="0" smtClean="0">
              <a:latin typeface="+mn-lt"/>
            </a:rPr>
            <a:t> </a:t>
          </a:r>
        </a:p>
        <a:p>
          <a:pPr lvl="0" algn="ctr" defTabSz="622300">
            <a:lnSpc>
              <a:spcPct val="90000"/>
            </a:lnSpc>
            <a:spcBef>
              <a:spcPct val="0"/>
            </a:spcBef>
            <a:spcAft>
              <a:spcPts val="0"/>
            </a:spcAft>
          </a:pPr>
          <a:r>
            <a:rPr lang="en-US" sz="1400" kern="1200" dirty="0" smtClean="0">
              <a:latin typeface="+mn-lt"/>
            </a:rPr>
            <a:t>404-823-4512</a:t>
          </a:r>
        </a:p>
        <a:p>
          <a:pPr lvl="0" algn="ctr" defTabSz="622300">
            <a:lnSpc>
              <a:spcPct val="90000"/>
            </a:lnSpc>
            <a:spcBef>
              <a:spcPct val="0"/>
            </a:spcBef>
            <a:spcAft>
              <a:spcPts val="0"/>
            </a:spcAft>
          </a:pPr>
          <a:endParaRPr lang="en-US" sz="1400" kern="1200" dirty="0"/>
        </a:p>
      </dsp:txBody>
      <dsp:txXfrm>
        <a:off x="4038594" y="1295397"/>
        <a:ext cx="2281362" cy="737462"/>
      </dsp:txXfrm>
    </dsp:sp>
    <dsp:sp modelId="{9BD7AF40-49E8-4C86-BE18-238186031B68}">
      <dsp:nvSpPr>
        <dsp:cNvPr id="0" name=""/>
        <dsp:cNvSpPr/>
      </dsp:nvSpPr>
      <dsp:spPr>
        <a:xfrm>
          <a:off x="4190992" y="2362204"/>
          <a:ext cx="1987768" cy="1369572"/>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BAB51-B824-4BD5-A991-EEB39CD7C8C0}">
      <dsp:nvSpPr>
        <dsp:cNvPr id="0" name=""/>
        <dsp:cNvSpPr/>
      </dsp:nvSpPr>
      <dsp:spPr>
        <a:xfrm>
          <a:off x="4190992" y="3657601"/>
          <a:ext cx="1987768" cy="73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ts val="0"/>
            </a:spcAft>
          </a:pPr>
          <a:r>
            <a:rPr lang="en-US" sz="1400" b="1" kern="1200" dirty="0" smtClean="0">
              <a:latin typeface="+mn-lt"/>
            </a:rPr>
            <a:t>Joyce Kelley</a:t>
          </a:r>
        </a:p>
        <a:p>
          <a:pPr lvl="0" algn="ctr" defTabSz="622300">
            <a:lnSpc>
              <a:spcPct val="90000"/>
            </a:lnSpc>
            <a:spcBef>
              <a:spcPct val="0"/>
            </a:spcBef>
            <a:spcAft>
              <a:spcPts val="0"/>
            </a:spcAft>
          </a:pPr>
          <a:r>
            <a:rPr lang="en-US" sz="1400" kern="1200" dirty="0" smtClean="0">
              <a:latin typeface="+mn-lt"/>
            </a:rPr>
            <a:t>Accounting clerk</a:t>
          </a:r>
        </a:p>
        <a:p>
          <a:pPr lvl="0" algn="ctr" defTabSz="622300">
            <a:lnSpc>
              <a:spcPct val="90000"/>
            </a:lnSpc>
            <a:spcBef>
              <a:spcPct val="0"/>
            </a:spcBef>
            <a:spcAft>
              <a:spcPts val="0"/>
            </a:spcAft>
          </a:pPr>
          <a:r>
            <a:rPr lang="en-US" sz="1400" kern="1200" dirty="0" smtClean="0">
              <a:latin typeface="+mn-lt"/>
              <a:hlinkClick xmlns:r="http://schemas.openxmlformats.org/officeDocument/2006/relationships" r:id=""/>
            </a:rPr>
            <a:t>jkelley@doe.k12.ga.us</a:t>
          </a:r>
          <a:endParaRPr lang="en-US" sz="1400" kern="1200" dirty="0" smtClean="0">
            <a:latin typeface="+mn-lt"/>
          </a:endParaRPr>
        </a:p>
        <a:p>
          <a:pPr lvl="0" algn="ctr" defTabSz="622300">
            <a:lnSpc>
              <a:spcPct val="90000"/>
            </a:lnSpc>
            <a:spcBef>
              <a:spcPct val="0"/>
            </a:spcBef>
            <a:spcAft>
              <a:spcPts val="0"/>
            </a:spcAft>
          </a:pPr>
          <a:r>
            <a:rPr lang="en-US" sz="1400" kern="1200" dirty="0" smtClean="0">
              <a:latin typeface="+mn-lt"/>
            </a:rPr>
            <a:t>404-656-2093</a:t>
          </a:r>
          <a:endParaRPr lang="en-US" sz="1400" kern="1200" dirty="0"/>
        </a:p>
      </dsp:txBody>
      <dsp:txXfrm>
        <a:off x="4190992" y="3657601"/>
        <a:ext cx="1987768" cy="737462"/>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34969" y="0"/>
            <a:ext cx="3010323" cy="461010"/>
          </a:xfrm>
          <a:prstGeom prst="rect">
            <a:avLst/>
          </a:prstGeom>
        </p:spPr>
        <p:txBody>
          <a:bodyPr vert="horz" lIns="92382" tIns="46191" rIns="92382" bIns="46191" rtlCol="0"/>
          <a:lstStyle>
            <a:lvl1pPr algn="r">
              <a:defRPr sz="1200"/>
            </a:lvl1pPr>
          </a:lstStyle>
          <a:p>
            <a:fld id="{32F9ECD9-9CB9-40AE-9011-0A0CE5802F70}" type="datetimeFigureOut">
              <a:rPr lang="en-US" smtClean="0"/>
              <a:pPr/>
              <a:t>10/8/2013</a:t>
            </a:fld>
            <a:endParaRPr lang="en-US"/>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vl1pPr>
          </a:lstStyle>
          <a:p>
            <a:fld id="{9E9C6C23-207E-40DA-874F-4A35B00694B1}" type="slidenum">
              <a:rPr lang="en-US" smtClean="0"/>
              <a:pPr/>
              <a:t>‹#›</a:t>
            </a:fld>
            <a:endParaRPr lang="en-US"/>
          </a:p>
        </p:txBody>
      </p:sp>
    </p:spTree>
    <p:extLst>
      <p:ext uri="{BB962C8B-B14F-4D97-AF65-F5344CB8AC3E}">
        <p14:creationId xmlns:p14="http://schemas.microsoft.com/office/powerpoint/2010/main" val="3828866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B86E54BF-EEE6-4BE8-BD4A-3F5F9897FE56}" type="datetimeFigureOut">
              <a:rPr lang="en-US" smtClean="0"/>
              <a:pPr/>
              <a:t>10/8/2013</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ACDE2816-0324-4882-B66B-26995630717B}" type="slidenum">
              <a:rPr lang="en-US" smtClean="0"/>
              <a:pPr/>
              <a:t>‹#›</a:t>
            </a:fld>
            <a:endParaRPr lang="en-US"/>
          </a:p>
        </p:txBody>
      </p:sp>
    </p:spTree>
    <p:extLst>
      <p:ext uri="{BB962C8B-B14F-4D97-AF65-F5344CB8AC3E}">
        <p14:creationId xmlns:p14="http://schemas.microsoft.com/office/powerpoint/2010/main" val="3442347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DE2816-0324-4882-B66B-26995630717B}"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5A04097C-61AB-4E83-913E-C0823744113F}" type="slidenum">
              <a:rPr lang="en-US" smtClean="0"/>
              <a:pPr>
                <a:defRPr/>
              </a:pPr>
              <a:t>70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1" cy="1752600"/>
          </a:xfrm>
        </p:spPr>
        <p:txBody>
          <a:bodyPr/>
          <a:lstStyle>
            <a:lvl1pPr marL="0" indent="0" algn="ctr">
              <a:buNone/>
              <a:defRPr>
                <a:solidFill>
                  <a:schemeClr val="tx1">
                    <a:tint val="75000"/>
                  </a:schemeClr>
                </a:solidFill>
              </a:defRPr>
            </a:lvl1pPr>
            <a:lvl2pPr marL="457191" indent="0" algn="ctr">
              <a:buNone/>
              <a:defRPr>
                <a:solidFill>
                  <a:schemeClr val="tx1">
                    <a:tint val="75000"/>
                  </a:schemeClr>
                </a:solidFill>
              </a:defRPr>
            </a:lvl2pPr>
            <a:lvl3pPr marL="914382"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5" indent="0" algn="ctr">
              <a:buNone/>
              <a:defRPr>
                <a:solidFill>
                  <a:schemeClr val="tx1">
                    <a:tint val="75000"/>
                  </a:schemeClr>
                </a:solidFill>
              </a:defRPr>
            </a:lvl7pPr>
            <a:lvl8pPr marL="3200335"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C888F0-F618-44FC-823B-A592C81AD392}" type="datetime1">
              <a:rPr lang="en-US" smtClean="0"/>
              <a:pPr>
                <a:defRPr/>
              </a:pPr>
              <a:t>10/8/2013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578549DE-27BC-4B4F-89CE-36F92B56237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91" indent="0">
              <a:buNone/>
              <a:defRPr sz="2800"/>
            </a:lvl2pPr>
            <a:lvl3pPr marL="914382" indent="0">
              <a:buNone/>
              <a:defRPr sz="2400"/>
            </a:lvl3pPr>
            <a:lvl4pPr marL="1371573" indent="0">
              <a:buNone/>
              <a:defRPr sz="2000"/>
            </a:lvl4pPr>
            <a:lvl5pPr marL="1828764" indent="0">
              <a:buNone/>
              <a:defRPr sz="2000"/>
            </a:lvl5pPr>
            <a:lvl6pPr marL="2285955" indent="0">
              <a:buNone/>
              <a:defRPr sz="2000"/>
            </a:lvl6pPr>
            <a:lvl7pPr marL="2743145" indent="0">
              <a:buNone/>
              <a:defRPr sz="2000"/>
            </a:lvl7pPr>
            <a:lvl8pPr marL="3200335" indent="0">
              <a:buNone/>
              <a:defRPr sz="2000"/>
            </a:lvl8pPr>
            <a:lvl9pPr marL="3657526"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300"/>
            </a:lvl1pPr>
            <a:lvl2pPr marL="457191" indent="0">
              <a:buNone/>
              <a:defRPr sz="1200"/>
            </a:lvl2pPr>
            <a:lvl3pPr marL="914382" indent="0">
              <a:buNone/>
              <a:defRPr sz="900"/>
            </a:lvl3pPr>
            <a:lvl4pPr marL="1371573" indent="0">
              <a:buNone/>
              <a:defRPr sz="900"/>
            </a:lvl4pPr>
            <a:lvl5pPr marL="1828764" indent="0">
              <a:buNone/>
              <a:defRPr sz="900"/>
            </a:lvl5pPr>
            <a:lvl6pPr marL="2285955" indent="0">
              <a:buNone/>
              <a:defRPr sz="900"/>
            </a:lvl6pPr>
            <a:lvl7pPr marL="2743145" indent="0">
              <a:buNone/>
              <a:defRPr sz="900"/>
            </a:lvl7pPr>
            <a:lvl8pPr marL="3200335" indent="0">
              <a:buNone/>
              <a:defRPr sz="900"/>
            </a:lvl8pPr>
            <a:lvl9pPr marL="36575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D6A2B5-3B67-4A7B-9DD7-383BE4A73079}" type="datetime1">
              <a:rPr lang="en-US" smtClean="0"/>
              <a:pPr>
                <a:defRPr/>
              </a:pPr>
              <a:t>10/8/2013</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0523A4E-03C6-46F8-9D7C-51E36064696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BBBFE5-1A62-4FC0-B632-D0B5BE952DF5}" type="datetime1">
              <a:rPr lang="en-US" smtClean="0"/>
              <a:pPr>
                <a:defRPr/>
              </a:pPr>
              <a:t>10/8/2013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4E670BF-F6E3-4876-9E59-189F9B61AF4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37F0AA-3DD0-4D60-A9CD-16CE72C9A43A}" type="datetime1">
              <a:rPr lang="en-US" smtClean="0"/>
              <a:pPr>
                <a:defRPr/>
              </a:pPr>
              <a:t>10/8/2013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07F8756E-836C-444C-987E-106C617D303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7763E9B6-B7C2-4154-9A45-E82542195AB9}" type="datetime1">
              <a:rPr lang="en-US" smtClean="0"/>
              <a:pPr>
                <a:defRPr/>
              </a:pPr>
              <a:t>10/8/2013</a:t>
            </a:fld>
            <a:endParaRPr lang="en-US" dirty="0"/>
          </a:p>
        </p:txBody>
      </p:sp>
      <p:sp>
        <p:nvSpPr>
          <p:cNvPr id="5" name="Footer Placeholder 4"/>
          <p:cNvSpPr>
            <a:spLocks noGrp="1"/>
          </p:cNvSpPr>
          <p:nvPr>
            <p:ph type="ftr" sz="quarter" idx="11"/>
          </p:nvPr>
        </p:nvSpPr>
        <p:spPr>
          <a:xfrm>
            <a:off x="2266950" y="6356350"/>
            <a:ext cx="4310063" cy="365125"/>
          </a:xfrm>
          <a:prstGeom prst="rect">
            <a:avLst/>
          </a:prstGeom>
        </p:spPr>
        <p:txBody>
          <a:bodyPr lIns="122146" tIns="61073" rIns="122146" bIns="61073"/>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9AEEC5-1551-4A59-9B7A-F593236FFB3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509262-8AC4-4271-B2F6-9ACF67E4B236}"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F7421-D8BC-4803-9731-C7C6991AFDF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09262-8AC4-4271-B2F6-9ACF67E4B236}"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F7421-D8BC-4803-9731-C7C6991AFDF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509262-8AC4-4271-B2F6-9ACF67E4B236}"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F7421-D8BC-4803-9731-C7C6991AFDF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509262-8AC4-4271-B2F6-9ACF67E4B236}"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F7421-D8BC-4803-9731-C7C6991AFDF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509262-8AC4-4271-B2F6-9ACF67E4B236}" type="datetimeFigureOut">
              <a:rPr lang="en-US" smtClean="0"/>
              <a:pPr/>
              <a:t>10/8/2013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F7421-D8BC-4803-9731-C7C6991AFDF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509262-8AC4-4271-B2F6-9ACF67E4B236}" type="datetimeFigureOut">
              <a:rPr lang="en-US" smtClean="0"/>
              <a:pPr/>
              <a:t>10/8/2013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F7421-D8BC-4803-9731-C7C6991AFD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1" y="1600201"/>
            <a:ext cx="8229601" cy="43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2F1EA13-0F13-4404-92A7-D31310E6B1C2}" type="datetime1">
              <a:rPr lang="en-US" smtClean="0"/>
              <a:pPr>
                <a:defRPr/>
              </a:pPr>
              <a:t>10/8/2013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C02062B-49D1-4C77-8901-9FB061FF614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09262-8AC4-4271-B2F6-9ACF67E4B236}" type="datetimeFigureOut">
              <a:rPr lang="en-US" smtClean="0"/>
              <a:pPr/>
              <a:t>10/8/2013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F7421-D8BC-4803-9731-C7C6991AFDF1}"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09262-8AC4-4271-B2F6-9ACF67E4B236}"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F7421-D8BC-4803-9731-C7C6991AFDF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09262-8AC4-4271-B2F6-9ACF67E4B236}"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F7421-D8BC-4803-9731-C7C6991AFDF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09262-8AC4-4271-B2F6-9ACF67E4B236}"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F7421-D8BC-4803-9731-C7C6991AFDF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09262-8AC4-4271-B2F6-9ACF67E4B236}"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F7421-D8BC-4803-9731-C7C6991AFD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4" name="Picture 11"/>
          <p:cNvPicPr>
            <a:picLocks noChangeAspect="1"/>
          </p:cNvPicPr>
          <p:nvPr/>
        </p:nvPicPr>
        <p:blipFill>
          <a:blip r:embed="rId2" cstate="print"/>
          <a:srcRect/>
          <a:stretch>
            <a:fillRect/>
          </a:stretch>
        </p:blipFill>
        <p:spPr bwMode="auto">
          <a:xfrm>
            <a:off x="0" y="-174625"/>
            <a:ext cx="9144000" cy="7129463"/>
          </a:xfrm>
          <a:prstGeom prst="rect">
            <a:avLst/>
          </a:prstGeom>
          <a:noFill/>
          <a:ln w="9525">
            <a:noFill/>
            <a:miter lim="800000"/>
            <a:headEnd/>
            <a:tailEnd/>
          </a:ln>
        </p:spPr>
      </p:pic>
      <p:sp>
        <p:nvSpPr>
          <p:cNvPr id="5" name="TextBox 4"/>
          <p:cNvSpPr txBox="1"/>
          <p:nvPr/>
        </p:nvSpPr>
        <p:spPr>
          <a:xfrm>
            <a:off x="1500188" y="5959475"/>
            <a:ext cx="3321050" cy="631825"/>
          </a:xfrm>
          <a:prstGeom prst="rect">
            <a:avLst/>
          </a:prstGeom>
          <a:noFill/>
        </p:spPr>
        <p:txBody>
          <a:bodyPr lIns="122146" tIns="61073" rIns="122146" bIns="61073">
            <a:spAutoFit/>
          </a:bodyPr>
          <a:lstStyle/>
          <a:p>
            <a:pPr fontAlgn="auto">
              <a:spcBef>
                <a:spcPts val="0"/>
              </a:spcBef>
              <a:spcAft>
                <a:spcPts val="0"/>
              </a:spcAft>
              <a:defRPr/>
            </a:pPr>
            <a:r>
              <a:rPr lang="en-US" sz="1100" b="1" dirty="0">
                <a:solidFill>
                  <a:srgbClr val="B39D35"/>
                </a:solidFill>
                <a:latin typeface="+mn-lt"/>
              </a:rPr>
              <a:t>Dr. John D. Barge, State School Superintendent</a:t>
            </a:r>
          </a:p>
          <a:p>
            <a:pPr fontAlgn="auto">
              <a:spcBef>
                <a:spcPts val="0"/>
              </a:spcBef>
              <a:spcAft>
                <a:spcPts val="0"/>
              </a:spcAft>
              <a:defRPr/>
            </a:pPr>
            <a:r>
              <a:rPr lang="en-US" sz="1100" i="1" dirty="0">
                <a:solidFill>
                  <a:srgbClr val="B39D35"/>
                </a:solidFill>
                <a:latin typeface="+mn-lt"/>
              </a:rPr>
              <a:t>“Making Education Work for All Georgians”</a:t>
            </a:r>
          </a:p>
          <a:p>
            <a:pPr fontAlgn="auto">
              <a:spcBef>
                <a:spcPts val="0"/>
              </a:spcBef>
              <a:spcAft>
                <a:spcPts val="0"/>
              </a:spcAft>
              <a:defRPr/>
            </a:pPr>
            <a:r>
              <a:rPr lang="en-US" sz="1100" dirty="0">
                <a:solidFill>
                  <a:srgbClr val="B39D35"/>
                </a:solidFill>
                <a:latin typeface="+mn-lt"/>
              </a:rPr>
              <a:t>www.gadoe.org</a:t>
            </a:r>
          </a:p>
        </p:txBody>
      </p:sp>
      <p:pic>
        <p:nvPicPr>
          <p:cNvPr id="6" name="Picture 13" descr="DOE-LOGO-single-layer-gold.gif"/>
          <p:cNvPicPr>
            <a:picLocks noChangeAspect="1"/>
          </p:cNvPicPr>
          <p:nvPr/>
        </p:nvPicPr>
        <p:blipFill>
          <a:blip r:embed="rId3" cstate="print"/>
          <a:srcRect/>
          <a:stretch>
            <a:fillRect/>
          </a:stretch>
        </p:blipFill>
        <p:spPr bwMode="auto">
          <a:xfrm>
            <a:off x="809625" y="5899150"/>
            <a:ext cx="725488" cy="752475"/>
          </a:xfrm>
          <a:prstGeom prst="rect">
            <a:avLst/>
          </a:prstGeom>
          <a:noFill/>
          <a:ln w="9525">
            <a:noFill/>
            <a:miter lim="800000"/>
            <a:headEnd/>
            <a:tailEnd/>
          </a:ln>
        </p:spPr>
      </p:pic>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1" y="1600201"/>
            <a:ext cx="8229601" cy="43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9755148-426C-45A0-89F4-D905E4564C61}" type="datetime1">
              <a:rPr lang="en-US" smtClean="0"/>
              <a:pPr>
                <a:defRPr/>
              </a:pPr>
              <a:t>10/8/2013</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D2F6FD66-DFF0-4BFB-813F-3E4E00BDE63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91" indent="0">
              <a:buNone/>
              <a:defRPr sz="1700">
                <a:solidFill>
                  <a:schemeClr val="tx1">
                    <a:tint val="75000"/>
                  </a:schemeClr>
                </a:solidFill>
              </a:defRPr>
            </a:lvl2pPr>
            <a:lvl3pPr marL="914382" indent="0">
              <a:buNone/>
              <a:defRPr sz="1600">
                <a:solidFill>
                  <a:schemeClr val="tx1">
                    <a:tint val="75000"/>
                  </a:schemeClr>
                </a:solidFill>
              </a:defRPr>
            </a:lvl3pPr>
            <a:lvl4pPr marL="1371573" indent="0">
              <a:buNone/>
              <a:defRPr sz="1300">
                <a:solidFill>
                  <a:schemeClr val="tx1">
                    <a:tint val="75000"/>
                  </a:schemeClr>
                </a:solidFill>
              </a:defRPr>
            </a:lvl4pPr>
            <a:lvl5pPr marL="1828764" indent="0">
              <a:buNone/>
              <a:defRPr sz="1300">
                <a:solidFill>
                  <a:schemeClr val="tx1">
                    <a:tint val="75000"/>
                  </a:schemeClr>
                </a:solidFill>
              </a:defRPr>
            </a:lvl5pPr>
            <a:lvl6pPr marL="2285955" indent="0">
              <a:buNone/>
              <a:defRPr sz="1300">
                <a:solidFill>
                  <a:schemeClr val="tx1">
                    <a:tint val="75000"/>
                  </a:schemeClr>
                </a:solidFill>
              </a:defRPr>
            </a:lvl6pPr>
            <a:lvl7pPr marL="2743145" indent="0">
              <a:buNone/>
              <a:defRPr sz="1300">
                <a:solidFill>
                  <a:schemeClr val="tx1">
                    <a:tint val="75000"/>
                  </a:schemeClr>
                </a:solidFill>
              </a:defRPr>
            </a:lvl7pPr>
            <a:lvl8pPr marL="3200335" indent="0">
              <a:buNone/>
              <a:defRPr sz="1300">
                <a:solidFill>
                  <a:schemeClr val="tx1">
                    <a:tint val="75000"/>
                  </a:schemeClr>
                </a:solidFill>
              </a:defRPr>
            </a:lvl8pPr>
            <a:lvl9pPr marL="3657526"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DD370B-7B30-4AC7-82EE-20F619D98AAD}" type="datetime1">
              <a:rPr lang="en-US" smtClean="0"/>
              <a:pPr>
                <a:defRPr/>
              </a:pPr>
              <a:t>10/8/2013</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076F17A-C8E0-42CC-8C07-C8A9A43E0FE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00201"/>
            <a:ext cx="4038599" cy="452596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1"/>
            <a:ext cx="4038599" cy="452596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CF33270-C141-402C-8F12-23A974D6299F}" type="datetime1">
              <a:rPr lang="en-US" smtClean="0"/>
              <a:pPr>
                <a:defRPr/>
              </a:pPr>
              <a:t>10/8/2013</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749D5F23-296D-468A-B338-5AB6C623058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7" cy="639762"/>
          </a:xfrm>
        </p:spPr>
        <p:txBody>
          <a:bodyPr anchor="b"/>
          <a:lstStyle>
            <a:lvl1pPr marL="0" indent="0">
              <a:buNone/>
              <a:defRPr sz="2400" b="1"/>
            </a:lvl1pPr>
            <a:lvl2pPr marL="457191" indent="0">
              <a:buNone/>
              <a:defRPr sz="2000" b="1"/>
            </a:lvl2pPr>
            <a:lvl3pPr marL="914382" indent="0">
              <a:buNone/>
              <a:defRPr sz="1700" b="1"/>
            </a:lvl3pPr>
            <a:lvl4pPr marL="1371573" indent="0">
              <a:buNone/>
              <a:defRPr sz="1600" b="1"/>
            </a:lvl4pPr>
            <a:lvl5pPr marL="1828764" indent="0">
              <a:buNone/>
              <a:defRPr sz="1600" b="1"/>
            </a:lvl5pPr>
            <a:lvl6pPr marL="2285955" indent="0">
              <a:buNone/>
              <a:defRPr sz="1600" b="1"/>
            </a:lvl6pPr>
            <a:lvl7pPr marL="2743145" indent="0">
              <a:buNone/>
              <a:defRPr sz="1600" b="1"/>
            </a:lvl7pPr>
            <a:lvl8pPr marL="3200335" indent="0">
              <a:buNone/>
              <a:defRPr sz="1600" b="1"/>
            </a:lvl8pPr>
            <a:lvl9pPr marL="36575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7"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91" indent="0">
              <a:buNone/>
              <a:defRPr sz="2000" b="1"/>
            </a:lvl2pPr>
            <a:lvl3pPr marL="914382" indent="0">
              <a:buNone/>
              <a:defRPr sz="1700" b="1"/>
            </a:lvl3pPr>
            <a:lvl4pPr marL="1371573" indent="0">
              <a:buNone/>
              <a:defRPr sz="1600" b="1"/>
            </a:lvl4pPr>
            <a:lvl5pPr marL="1828764" indent="0">
              <a:buNone/>
              <a:defRPr sz="1600" b="1"/>
            </a:lvl5pPr>
            <a:lvl6pPr marL="2285955" indent="0">
              <a:buNone/>
              <a:defRPr sz="1600" b="1"/>
            </a:lvl6pPr>
            <a:lvl7pPr marL="2743145" indent="0">
              <a:buNone/>
              <a:defRPr sz="1600" b="1"/>
            </a:lvl7pPr>
            <a:lvl8pPr marL="3200335" indent="0">
              <a:buNone/>
              <a:defRPr sz="1600" b="1"/>
            </a:lvl8pPr>
            <a:lvl9pPr marL="36575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04392D2-EBCC-49BC-9282-CE38AAAE489C}" type="datetime1">
              <a:rPr lang="en-US" smtClean="0"/>
              <a:pPr>
                <a:defRPr/>
              </a:pPr>
              <a:t>10/8/2013</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60BB750A-E536-49D0-8342-98B91EAA0E0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578EF7-947A-4BCF-99E7-6232DAE22392}" type="datetime1">
              <a:rPr lang="en-US" smtClean="0"/>
              <a:pPr>
                <a:defRPr/>
              </a:pPr>
              <a:t>10/8/2013</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9B53E788-0F6A-49E7-BAD0-3A6B50D3128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E6E174-B7D1-4968-821C-2A86B33D7DAE}" type="datetime1">
              <a:rPr lang="en-US" smtClean="0"/>
              <a:pPr>
                <a:defRPr/>
              </a:pPr>
              <a:t>10/8/2013</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51499116-2AB2-4A2A-AA67-248A368BDB0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300"/>
            </a:lvl1pPr>
            <a:lvl2pPr marL="457191" indent="0">
              <a:buNone/>
              <a:defRPr sz="1200"/>
            </a:lvl2pPr>
            <a:lvl3pPr marL="914382" indent="0">
              <a:buNone/>
              <a:defRPr sz="900"/>
            </a:lvl3pPr>
            <a:lvl4pPr marL="1371573" indent="0">
              <a:buNone/>
              <a:defRPr sz="900"/>
            </a:lvl4pPr>
            <a:lvl5pPr marL="1828764" indent="0">
              <a:buNone/>
              <a:defRPr sz="900"/>
            </a:lvl5pPr>
            <a:lvl6pPr marL="2285955" indent="0">
              <a:buNone/>
              <a:defRPr sz="900"/>
            </a:lvl6pPr>
            <a:lvl7pPr marL="2743145" indent="0">
              <a:buNone/>
              <a:defRPr sz="900"/>
            </a:lvl7pPr>
            <a:lvl8pPr marL="3200335" indent="0">
              <a:buNone/>
              <a:defRPr sz="900"/>
            </a:lvl8pPr>
            <a:lvl9pPr marL="365752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F11316-670E-417C-85F4-3A1BB71CD083}" type="datetime1">
              <a:rPr lang="en-US" smtClean="0"/>
              <a:pPr>
                <a:defRPr/>
              </a:pPr>
              <a:t>10/8/2013</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203663B1-04C7-4C37-8FF9-F790C498BB9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GaDOE PPT Logo Background.tif"/>
          <p:cNvPicPr>
            <a:picLocks noChangeAspect="1"/>
          </p:cNvPicPr>
          <p:nvPr/>
        </p:nvPicPr>
        <p:blipFill>
          <a:blip r:embed="rId15" cstate="print"/>
          <a:srcRect/>
          <a:stretch>
            <a:fillRect/>
          </a:stretch>
        </p:blipFill>
        <p:spPr bwMode="auto">
          <a:xfrm>
            <a:off x="0" y="-273050"/>
            <a:ext cx="9144000" cy="713105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375150"/>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38" tIns="45719" rIns="91438" bIns="45719" rtlCol="0" anchor="ctr"/>
          <a:lstStyle>
            <a:lvl1pPr algn="r" fontAlgn="auto">
              <a:spcBef>
                <a:spcPts val="0"/>
              </a:spcBef>
              <a:spcAft>
                <a:spcPts val="0"/>
              </a:spcAft>
              <a:defRPr sz="1200">
                <a:solidFill>
                  <a:schemeClr val="tx1"/>
                </a:solidFill>
                <a:latin typeface="+mn-lt"/>
              </a:defRPr>
            </a:lvl1pPr>
          </a:lstStyle>
          <a:p>
            <a:pPr>
              <a:defRPr/>
            </a:pPr>
            <a:fld id="{F0E27D25-1C23-4DCA-ACA4-5E261E750B1C}" type="datetime1">
              <a:rPr lang="en-US" smtClean="0"/>
              <a:pPr>
                <a:defRPr/>
              </a:pPr>
              <a:t>10/8/2013</a:t>
            </a:fld>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38" tIns="45719" rIns="91438" bIns="45719" rtlCol="0" anchor="ctr"/>
          <a:lstStyle>
            <a:lvl1pPr algn="r" fontAlgn="auto">
              <a:spcBef>
                <a:spcPts val="0"/>
              </a:spcBef>
              <a:spcAft>
                <a:spcPts val="0"/>
              </a:spcAft>
              <a:defRPr sz="1200">
                <a:solidFill>
                  <a:schemeClr val="tx1"/>
                </a:solidFill>
                <a:latin typeface="+mn-lt"/>
              </a:defRPr>
            </a:lvl1pPr>
          </a:lstStyle>
          <a:p>
            <a:pPr>
              <a:defRPr/>
            </a:pPr>
            <a:fld id="{805AB0DD-1362-49AB-9366-E4324E19BAB4}" type="slidenum">
              <a:rPr lang="en-US"/>
              <a:pPr>
                <a:defRPr/>
              </a:pPr>
              <a:t>‹#›</a:t>
            </a:fld>
            <a:endParaRPr lang="en-US" dirty="0"/>
          </a:p>
        </p:txBody>
      </p:sp>
      <p:sp>
        <p:nvSpPr>
          <p:cNvPr id="9" name="TextBox 8"/>
          <p:cNvSpPr txBox="1"/>
          <p:nvPr/>
        </p:nvSpPr>
        <p:spPr>
          <a:xfrm>
            <a:off x="1500188" y="5959475"/>
            <a:ext cx="3321050" cy="631825"/>
          </a:xfrm>
          <a:prstGeom prst="rect">
            <a:avLst/>
          </a:prstGeom>
          <a:noFill/>
        </p:spPr>
        <p:txBody>
          <a:bodyPr lIns="122146" tIns="61073" rIns="122146" bIns="61073">
            <a:spAutoFit/>
          </a:bodyPr>
          <a:lstStyle/>
          <a:p>
            <a:pPr fontAlgn="auto">
              <a:spcBef>
                <a:spcPts val="0"/>
              </a:spcBef>
              <a:spcAft>
                <a:spcPts val="0"/>
              </a:spcAft>
              <a:defRPr/>
            </a:pPr>
            <a:r>
              <a:rPr lang="en-US" sz="1100" b="1" dirty="0">
                <a:solidFill>
                  <a:srgbClr val="B39D35"/>
                </a:solidFill>
                <a:latin typeface="+mn-lt"/>
              </a:rPr>
              <a:t>Dr. John D. Barge, State School Superintendent</a:t>
            </a:r>
          </a:p>
          <a:p>
            <a:pPr fontAlgn="auto">
              <a:spcBef>
                <a:spcPts val="0"/>
              </a:spcBef>
              <a:spcAft>
                <a:spcPts val="0"/>
              </a:spcAft>
              <a:defRPr/>
            </a:pPr>
            <a:r>
              <a:rPr lang="en-US" sz="1100" i="1" dirty="0">
                <a:solidFill>
                  <a:srgbClr val="B39D35"/>
                </a:solidFill>
                <a:latin typeface="+mn-lt"/>
              </a:rPr>
              <a:t>“Making Education Work for All Georgians”</a:t>
            </a:r>
          </a:p>
          <a:p>
            <a:pPr fontAlgn="auto">
              <a:spcBef>
                <a:spcPts val="0"/>
              </a:spcBef>
              <a:spcAft>
                <a:spcPts val="0"/>
              </a:spcAft>
              <a:defRPr/>
            </a:pPr>
            <a:r>
              <a:rPr lang="en-US" sz="1100" dirty="0">
                <a:solidFill>
                  <a:srgbClr val="B39D35"/>
                </a:solidFill>
                <a:latin typeface="+mn-lt"/>
              </a:rPr>
              <a:t>www.gadoe.org</a:t>
            </a:r>
          </a:p>
        </p:txBody>
      </p:sp>
      <p:pic>
        <p:nvPicPr>
          <p:cNvPr id="1032" name="Picture 9" descr="DOE-LOGO-single-layer-gold.gif"/>
          <p:cNvPicPr>
            <a:picLocks noChangeAspect="1"/>
          </p:cNvPicPr>
          <p:nvPr/>
        </p:nvPicPr>
        <p:blipFill>
          <a:blip r:embed="rId16" cstate="print"/>
          <a:srcRect/>
          <a:stretch>
            <a:fillRect/>
          </a:stretch>
        </p:blipFill>
        <p:spPr bwMode="auto">
          <a:xfrm>
            <a:off x="809625" y="5899150"/>
            <a:ext cx="725488" cy="752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1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8" r:id="rId13"/>
  </p:sldLayoutIdLst>
  <p:hf hdr="0" ftr="0" dt="0"/>
  <p:txStyles>
    <p:titleStyle>
      <a:lvl1pPr algn="ctr" defTabSz="912813" rtl="0" eaLnBrk="0" fontAlgn="base" hangingPunct="0">
        <a:spcBef>
          <a:spcPct val="0"/>
        </a:spcBef>
        <a:spcAft>
          <a:spcPct val="0"/>
        </a:spcAft>
        <a:defRPr sz="4400" b="1" kern="1200">
          <a:solidFill>
            <a:schemeClr val="tx1"/>
          </a:solidFill>
          <a:latin typeface="+mj-lt"/>
          <a:ea typeface="+mj-ea"/>
          <a:cs typeface="+mj-cs"/>
        </a:defRPr>
      </a:lvl1pPr>
      <a:lvl2pPr algn="ctr" defTabSz="912813" rtl="0" eaLnBrk="0" fontAlgn="base" hangingPunct="0">
        <a:spcBef>
          <a:spcPct val="0"/>
        </a:spcBef>
        <a:spcAft>
          <a:spcPct val="0"/>
        </a:spcAft>
        <a:defRPr sz="4400" b="1">
          <a:solidFill>
            <a:schemeClr val="tx1"/>
          </a:solidFill>
          <a:latin typeface="Calibri" pitchFamily="34" charset="0"/>
        </a:defRPr>
      </a:lvl2pPr>
      <a:lvl3pPr algn="ctr" defTabSz="912813" rtl="0" eaLnBrk="0" fontAlgn="base" hangingPunct="0">
        <a:spcBef>
          <a:spcPct val="0"/>
        </a:spcBef>
        <a:spcAft>
          <a:spcPct val="0"/>
        </a:spcAft>
        <a:defRPr sz="4400" b="1">
          <a:solidFill>
            <a:schemeClr val="tx1"/>
          </a:solidFill>
          <a:latin typeface="Calibri" pitchFamily="34" charset="0"/>
        </a:defRPr>
      </a:lvl3pPr>
      <a:lvl4pPr algn="ctr" defTabSz="912813" rtl="0" eaLnBrk="0" fontAlgn="base" hangingPunct="0">
        <a:spcBef>
          <a:spcPct val="0"/>
        </a:spcBef>
        <a:spcAft>
          <a:spcPct val="0"/>
        </a:spcAft>
        <a:defRPr sz="4400" b="1">
          <a:solidFill>
            <a:schemeClr val="tx1"/>
          </a:solidFill>
          <a:latin typeface="Calibri" pitchFamily="34" charset="0"/>
        </a:defRPr>
      </a:lvl4pPr>
      <a:lvl5pPr algn="ctr" defTabSz="912813" rtl="0" eaLnBrk="0" fontAlgn="base" hangingPunct="0">
        <a:spcBef>
          <a:spcPct val="0"/>
        </a:spcBef>
        <a:spcAft>
          <a:spcPct val="0"/>
        </a:spcAft>
        <a:defRPr sz="4400" b="1">
          <a:solidFill>
            <a:schemeClr val="tx1"/>
          </a:solidFill>
          <a:latin typeface="Calibri" pitchFamily="34" charset="0"/>
        </a:defRPr>
      </a:lvl5pPr>
      <a:lvl6pPr marL="610728" algn="ctr" defTabSz="913972" rtl="0" eaLnBrk="1" fontAlgn="base" hangingPunct="1">
        <a:spcBef>
          <a:spcPct val="0"/>
        </a:spcBef>
        <a:spcAft>
          <a:spcPct val="0"/>
        </a:spcAft>
        <a:defRPr sz="4400" b="1">
          <a:solidFill>
            <a:schemeClr val="tx1"/>
          </a:solidFill>
          <a:latin typeface="Calibri" pitchFamily="34" charset="0"/>
        </a:defRPr>
      </a:lvl6pPr>
      <a:lvl7pPr marL="1221456" algn="ctr" defTabSz="913972" rtl="0" eaLnBrk="1" fontAlgn="base" hangingPunct="1">
        <a:spcBef>
          <a:spcPct val="0"/>
        </a:spcBef>
        <a:spcAft>
          <a:spcPct val="0"/>
        </a:spcAft>
        <a:defRPr sz="4400" b="1">
          <a:solidFill>
            <a:schemeClr val="tx1"/>
          </a:solidFill>
          <a:latin typeface="Calibri" pitchFamily="34" charset="0"/>
        </a:defRPr>
      </a:lvl7pPr>
      <a:lvl8pPr marL="1832183" algn="ctr" defTabSz="913972" rtl="0" eaLnBrk="1" fontAlgn="base" hangingPunct="1">
        <a:spcBef>
          <a:spcPct val="0"/>
        </a:spcBef>
        <a:spcAft>
          <a:spcPct val="0"/>
        </a:spcAft>
        <a:defRPr sz="4400" b="1">
          <a:solidFill>
            <a:schemeClr val="tx1"/>
          </a:solidFill>
          <a:latin typeface="Calibri" pitchFamily="34" charset="0"/>
        </a:defRPr>
      </a:lvl8pPr>
      <a:lvl9pPr marL="2442911" algn="ctr" defTabSz="913972" rtl="0" eaLnBrk="1" fontAlgn="base" hangingPunct="1">
        <a:spcBef>
          <a:spcPct val="0"/>
        </a:spcBef>
        <a:spcAft>
          <a:spcPct val="0"/>
        </a:spcAft>
        <a:defRPr sz="4400" b="1">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2575"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25" indent="-225425" algn="l" defTabSz="912813"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598613" indent="-225425"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5425"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5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1"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2" rtl="0" eaLnBrk="1" latinLnBrk="0" hangingPunct="1">
        <a:defRPr sz="1700" kern="1200">
          <a:solidFill>
            <a:schemeClr val="tx1"/>
          </a:solidFill>
          <a:latin typeface="+mn-lt"/>
          <a:ea typeface="+mn-ea"/>
          <a:cs typeface="+mn-cs"/>
        </a:defRPr>
      </a:lvl1pPr>
      <a:lvl2pPr marL="457191" algn="l" defTabSz="914382" rtl="0" eaLnBrk="1" latinLnBrk="0" hangingPunct="1">
        <a:defRPr sz="1700" kern="1200">
          <a:solidFill>
            <a:schemeClr val="tx1"/>
          </a:solidFill>
          <a:latin typeface="+mn-lt"/>
          <a:ea typeface="+mn-ea"/>
          <a:cs typeface="+mn-cs"/>
        </a:defRPr>
      </a:lvl2pPr>
      <a:lvl3pPr marL="914382" algn="l" defTabSz="914382" rtl="0" eaLnBrk="1" latinLnBrk="0" hangingPunct="1">
        <a:defRPr sz="1700" kern="1200">
          <a:solidFill>
            <a:schemeClr val="tx1"/>
          </a:solidFill>
          <a:latin typeface="+mn-lt"/>
          <a:ea typeface="+mn-ea"/>
          <a:cs typeface="+mn-cs"/>
        </a:defRPr>
      </a:lvl3pPr>
      <a:lvl4pPr marL="1371573" algn="l" defTabSz="914382" rtl="0" eaLnBrk="1" latinLnBrk="0" hangingPunct="1">
        <a:defRPr sz="1700" kern="1200">
          <a:solidFill>
            <a:schemeClr val="tx1"/>
          </a:solidFill>
          <a:latin typeface="+mn-lt"/>
          <a:ea typeface="+mn-ea"/>
          <a:cs typeface="+mn-cs"/>
        </a:defRPr>
      </a:lvl4pPr>
      <a:lvl5pPr marL="1828764" algn="l" defTabSz="914382" rtl="0" eaLnBrk="1" latinLnBrk="0" hangingPunct="1">
        <a:defRPr sz="1700" kern="1200">
          <a:solidFill>
            <a:schemeClr val="tx1"/>
          </a:solidFill>
          <a:latin typeface="+mn-lt"/>
          <a:ea typeface="+mn-ea"/>
          <a:cs typeface="+mn-cs"/>
        </a:defRPr>
      </a:lvl5pPr>
      <a:lvl6pPr marL="2285955" algn="l" defTabSz="914382" rtl="0" eaLnBrk="1" latinLnBrk="0" hangingPunct="1">
        <a:defRPr sz="1700" kern="1200">
          <a:solidFill>
            <a:schemeClr val="tx1"/>
          </a:solidFill>
          <a:latin typeface="+mn-lt"/>
          <a:ea typeface="+mn-ea"/>
          <a:cs typeface="+mn-cs"/>
        </a:defRPr>
      </a:lvl6pPr>
      <a:lvl7pPr marL="2743145" algn="l" defTabSz="914382" rtl="0" eaLnBrk="1" latinLnBrk="0" hangingPunct="1">
        <a:defRPr sz="1700" kern="1200">
          <a:solidFill>
            <a:schemeClr val="tx1"/>
          </a:solidFill>
          <a:latin typeface="+mn-lt"/>
          <a:ea typeface="+mn-ea"/>
          <a:cs typeface="+mn-cs"/>
        </a:defRPr>
      </a:lvl7pPr>
      <a:lvl8pPr marL="3200335" algn="l" defTabSz="914382" rtl="0" eaLnBrk="1" latinLnBrk="0" hangingPunct="1">
        <a:defRPr sz="1700" kern="1200">
          <a:solidFill>
            <a:schemeClr val="tx1"/>
          </a:solidFill>
          <a:latin typeface="+mn-lt"/>
          <a:ea typeface="+mn-ea"/>
          <a:cs typeface="+mn-cs"/>
        </a:defRPr>
      </a:lvl8pPr>
      <a:lvl9pPr marL="3657526" algn="l" defTabSz="914382"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09262-8AC4-4271-B2F6-9ACF67E4B236}" type="datetimeFigureOut">
              <a:rPr lang="en-US" smtClean="0"/>
              <a:pPr/>
              <a:t>10/8/2013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F7421-D8BC-4803-9731-C7C6991AFD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noreply@fluidreview.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astrivingreader13.fluidreview.co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gastrivingreader13.fluidreview.com/"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astrivingreader13.fluidreview.com/"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astrivingreader13.fluidreview.com/"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mailto:support@fluidreview.com" TargetMode="External"/><Relationship Id="rId2" Type="http://schemas.openxmlformats.org/officeDocument/2006/relationships/hyperlink" Target="mailto:jtodd@doe.k12.ga.u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2130425"/>
            <a:ext cx="7772400" cy="1470025"/>
          </a:xfrm>
        </p:spPr>
        <p:txBody>
          <a:bodyPr/>
          <a:lstStyle/>
          <a:p>
            <a:pPr eaLnBrk="1" hangingPunct="1"/>
            <a:r>
              <a:rPr lang="en-US" dirty="0" smtClean="0"/>
              <a:t>Striving Reader</a:t>
            </a:r>
            <a:br>
              <a:rPr lang="en-US" dirty="0" smtClean="0"/>
            </a:br>
            <a:r>
              <a:rPr lang="en-US" dirty="0" smtClean="0"/>
              <a:t>Fluid Review Technical Assistance Session</a:t>
            </a:r>
          </a:p>
        </p:txBody>
      </p:sp>
      <p:sp>
        <p:nvSpPr>
          <p:cNvPr id="3" name="Subtitle 2"/>
          <p:cNvSpPr>
            <a:spLocks noGrp="1"/>
          </p:cNvSpPr>
          <p:nvPr>
            <p:ph type="subTitle" idx="1"/>
          </p:nvPr>
        </p:nvSpPr>
        <p:spPr>
          <a:xfrm>
            <a:off x="1371600" y="3886200"/>
            <a:ext cx="6400800" cy="1752600"/>
          </a:xfrm>
        </p:spPr>
        <p:txBody>
          <a:bodyPr/>
          <a:lstStyle/>
          <a:p>
            <a:pPr>
              <a:spcBef>
                <a:spcPts val="0"/>
              </a:spcBef>
              <a:defRPr/>
            </a:pPr>
            <a:r>
              <a:rPr lang="en-US" dirty="0" smtClean="0"/>
              <a:t> </a:t>
            </a:r>
            <a:r>
              <a:rPr lang="en-US" sz="2000" dirty="0" smtClean="0"/>
              <a:t>The Striving Readers Comprehensive Literacy Grant funding is intended to improve reading performance of students from birth through grade twelve. </a:t>
            </a:r>
            <a:r>
              <a:rPr lang="en-US" dirty="0" smtClean="0"/>
              <a:t>	</a:t>
            </a:r>
          </a:p>
          <a:p>
            <a:pPr defTabSz="913972" eaLnBrk="1" hangingPunct="1">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Troubleshooting</a:t>
            </a:r>
            <a:endParaRPr lang="en-US" dirty="0"/>
          </a:p>
        </p:txBody>
      </p:sp>
      <p:sp>
        <p:nvSpPr>
          <p:cNvPr id="3" name="Content Placeholder 2"/>
          <p:cNvSpPr>
            <a:spLocks noGrp="1"/>
          </p:cNvSpPr>
          <p:nvPr>
            <p:ph idx="1"/>
          </p:nvPr>
        </p:nvSpPr>
        <p:spPr>
          <a:xfrm>
            <a:off x="457200" y="1295400"/>
            <a:ext cx="8229601" cy="4348595"/>
          </a:xfrm>
        </p:spPr>
        <p:txBody>
          <a:bodyPr/>
          <a:lstStyle/>
          <a:p>
            <a:r>
              <a:rPr lang="en-US" sz="2400" dirty="0" smtClean="0"/>
              <a:t>It can take anywhere from a few seconds to a few minutes for you to receive the email depending on your firewall</a:t>
            </a:r>
          </a:p>
          <a:p>
            <a:r>
              <a:rPr lang="en-US" sz="2400" dirty="0" smtClean="0"/>
              <a:t>Some systems using Microsoft Office have encountered issues receiving the emails from Fluid Review</a:t>
            </a:r>
          </a:p>
          <a:p>
            <a:r>
              <a:rPr lang="en-US" sz="2400" dirty="0" smtClean="0"/>
              <a:t>Make sure your network servers are not blocking emails ending with </a:t>
            </a:r>
            <a:r>
              <a:rPr lang="en-US" sz="2400" dirty="0" smtClean="0">
                <a:solidFill>
                  <a:srgbClr val="0000FF"/>
                </a:solidFill>
              </a:rPr>
              <a:t>fluidreview.com</a:t>
            </a:r>
            <a:r>
              <a:rPr lang="en-US" sz="2400" dirty="0" smtClean="0"/>
              <a:t> or "SRCL Grant Competition" &lt;</a:t>
            </a:r>
            <a:r>
              <a:rPr lang="en-US" sz="2400" u="sng" dirty="0" smtClean="0">
                <a:hlinkClick r:id="rId2"/>
              </a:rPr>
              <a:t>noreply@fluidreview.com</a:t>
            </a:r>
            <a:r>
              <a:rPr lang="en-US" sz="2400" dirty="0" smtClean="0"/>
              <a:t>&gt;</a:t>
            </a:r>
          </a:p>
          <a:p>
            <a:r>
              <a:rPr lang="en-US" sz="2400" dirty="0" smtClean="0"/>
              <a:t>Add </a:t>
            </a:r>
            <a:r>
              <a:rPr lang="en-US" sz="2400" dirty="0" smtClean="0">
                <a:solidFill>
                  <a:srgbClr val="0000FF"/>
                </a:solidFill>
              </a:rPr>
              <a:t>@</a:t>
            </a:r>
            <a:r>
              <a:rPr lang="en-US" sz="2400" dirty="0" err="1" smtClean="0">
                <a:solidFill>
                  <a:srgbClr val="0000FF"/>
                </a:solidFill>
              </a:rPr>
              <a:t>fluidreview.com</a:t>
            </a:r>
            <a:r>
              <a:rPr lang="en-US" sz="2400" dirty="0" smtClean="0">
                <a:solidFill>
                  <a:srgbClr val="0000FF"/>
                </a:solidFill>
              </a:rPr>
              <a:t> </a:t>
            </a:r>
            <a:r>
              <a:rPr lang="en-US" sz="2400" dirty="0" smtClean="0"/>
              <a:t>to your white list and check your SPAM folders</a:t>
            </a:r>
          </a:p>
          <a:p>
            <a:pPr>
              <a:buNone/>
            </a:pPr>
            <a:endParaRPr lang="en-US" sz="2400" dirty="0"/>
          </a:p>
        </p:txBody>
      </p:sp>
      <p:sp>
        <p:nvSpPr>
          <p:cNvPr id="4" name="Slide Number Placeholder 3"/>
          <p:cNvSpPr>
            <a:spLocks noGrp="1"/>
          </p:cNvSpPr>
          <p:nvPr>
            <p:ph type="sldNum" sz="quarter" idx="11"/>
          </p:nvPr>
        </p:nvSpPr>
        <p:spPr/>
        <p:txBody>
          <a:bodyPr/>
          <a:lstStyle/>
          <a:p>
            <a:pPr>
              <a:defRPr/>
            </a:pPr>
            <a:fld id="{CC02062B-49D1-4C77-8901-9FB061FF6140}"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11</a:t>
            </a:fld>
            <a:endParaRPr lang="en-US" dirty="0"/>
          </a:p>
        </p:txBody>
      </p:sp>
      <p:pic>
        <p:nvPicPr>
          <p:cNvPr id="3" name="Picture 2"/>
          <p:cNvPicPr/>
          <p:nvPr/>
        </p:nvPicPr>
        <p:blipFill>
          <a:blip r:embed="rId2" cstate="print"/>
          <a:srcRect t="19344" r="8427" b="11399"/>
          <a:stretch>
            <a:fillRect/>
          </a:stretch>
        </p:blipFill>
        <p:spPr bwMode="auto">
          <a:xfrm>
            <a:off x="914400" y="762000"/>
            <a:ext cx="6934200" cy="4953000"/>
          </a:xfrm>
          <a:prstGeom prst="rect">
            <a:avLst/>
          </a:prstGeom>
          <a:noFill/>
          <a:ln w="9525">
            <a:noFill/>
            <a:miter lim="800000"/>
            <a:headEnd/>
            <a:tailEnd/>
          </a:ln>
        </p:spPr>
      </p:pic>
      <p:sp>
        <p:nvSpPr>
          <p:cNvPr id="4" name="TextBox 3"/>
          <p:cNvSpPr txBox="1"/>
          <p:nvPr/>
        </p:nvSpPr>
        <p:spPr>
          <a:xfrm>
            <a:off x="6705600" y="3429000"/>
            <a:ext cx="1828800" cy="523220"/>
          </a:xfrm>
          <a:prstGeom prst="rect">
            <a:avLst/>
          </a:prstGeom>
          <a:noFill/>
        </p:spPr>
        <p:txBody>
          <a:bodyPr wrap="square" rtlCol="0">
            <a:spAutoFit/>
          </a:bodyPr>
          <a:lstStyle/>
          <a:p>
            <a:r>
              <a:rPr lang="en-US" sz="1400" dirty="0" smtClean="0">
                <a:solidFill>
                  <a:srgbClr val="FF0000"/>
                </a:solidFill>
              </a:rPr>
              <a:t>Enter the name of the District here</a:t>
            </a:r>
            <a:endParaRPr lang="en-US" sz="1400" dirty="0">
              <a:solidFill>
                <a:srgbClr val="FF0000"/>
              </a:solidFill>
            </a:endParaRPr>
          </a:p>
        </p:txBody>
      </p:sp>
      <p:sp>
        <p:nvSpPr>
          <p:cNvPr id="5" name="TextBox 4"/>
          <p:cNvSpPr txBox="1"/>
          <p:nvPr/>
        </p:nvSpPr>
        <p:spPr>
          <a:xfrm>
            <a:off x="6248400" y="2667000"/>
            <a:ext cx="2057400" cy="307777"/>
          </a:xfrm>
          <a:prstGeom prst="rect">
            <a:avLst/>
          </a:prstGeom>
          <a:noFill/>
        </p:spPr>
        <p:txBody>
          <a:bodyPr wrap="square" rtlCol="0">
            <a:spAutoFit/>
          </a:bodyPr>
          <a:lstStyle/>
          <a:p>
            <a:r>
              <a:rPr lang="en-US" sz="1400" dirty="0" smtClean="0">
                <a:solidFill>
                  <a:srgbClr val="FF0000"/>
                </a:solidFill>
              </a:rPr>
              <a:t>Choose category here</a:t>
            </a:r>
            <a:endParaRPr lang="en-US" sz="1400" dirty="0">
              <a:solidFill>
                <a:srgbClr val="FF0000"/>
              </a:solidFill>
            </a:endParaRPr>
          </a:p>
        </p:txBody>
      </p:sp>
      <p:sp>
        <p:nvSpPr>
          <p:cNvPr id="6" name="TextBox 5"/>
          <p:cNvSpPr txBox="1"/>
          <p:nvPr/>
        </p:nvSpPr>
        <p:spPr>
          <a:xfrm>
            <a:off x="4038600" y="5105400"/>
            <a:ext cx="2057400" cy="307777"/>
          </a:xfrm>
          <a:prstGeom prst="rect">
            <a:avLst/>
          </a:prstGeom>
          <a:noFill/>
        </p:spPr>
        <p:txBody>
          <a:bodyPr wrap="square" rtlCol="0">
            <a:spAutoFit/>
          </a:bodyPr>
          <a:lstStyle/>
          <a:p>
            <a:r>
              <a:rPr lang="en-US" sz="1400" b="1" dirty="0" smtClean="0">
                <a:solidFill>
                  <a:srgbClr val="FF0000"/>
                </a:solidFill>
              </a:rPr>
              <a:t>Click here to move on</a:t>
            </a:r>
            <a:endParaRPr lang="en-US" sz="1400" b="1" dirty="0">
              <a:solidFill>
                <a:srgbClr val="FF0000"/>
              </a:solidFill>
            </a:endParaRPr>
          </a:p>
        </p:txBody>
      </p:sp>
      <p:cxnSp>
        <p:nvCxnSpPr>
          <p:cNvPr id="7" name="Straight Arrow Connector 6"/>
          <p:cNvCxnSpPr/>
          <p:nvPr/>
        </p:nvCxnSpPr>
        <p:spPr>
          <a:xfrm flipH="1">
            <a:off x="5791200" y="2971800"/>
            <a:ext cx="457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248400" y="3886200"/>
            <a:ext cx="4572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10400" y="4648200"/>
            <a:ext cx="1905000" cy="954107"/>
          </a:xfrm>
          <a:prstGeom prst="rect">
            <a:avLst/>
          </a:prstGeom>
          <a:noFill/>
        </p:spPr>
        <p:txBody>
          <a:bodyPr wrap="square" rtlCol="0">
            <a:spAutoFit/>
          </a:bodyPr>
          <a:lstStyle/>
          <a:p>
            <a:r>
              <a:rPr lang="en-US" sz="1400" dirty="0" smtClean="0">
                <a:solidFill>
                  <a:srgbClr val="FF0000"/>
                </a:solidFill>
              </a:rPr>
              <a:t>You will be prompted once again to enter the district access code</a:t>
            </a:r>
            <a:endParaRPr lang="en-US" sz="1400" dirty="0">
              <a:solidFill>
                <a:srgbClr val="FF0000"/>
              </a:solidFill>
            </a:endParaRPr>
          </a:p>
        </p:txBody>
      </p:sp>
      <p:cxnSp>
        <p:nvCxnSpPr>
          <p:cNvPr id="13" name="Straight Arrow Connector 12"/>
          <p:cNvCxnSpPr/>
          <p:nvPr/>
        </p:nvCxnSpPr>
        <p:spPr>
          <a:xfrm flipH="1" flipV="1">
            <a:off x="6096000" y="4724400"/>
            <a:ext cx="9144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1"/>
          </p:cNvCxnSpPr>
          <p:nvPr/>
        </p:nvCxnSpPr>
        <p:spPr>
          <a:xfrm flipH="1" flipV="1">
            <a:off x="2514600" y="5029200"/>
            <a:ext cx="1524000" cy="2300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You made it!</a:t>
            </a:r>
            <a:endParaRPr lang="en-US" dirty="0"/>
          </a:p>
        </p:txBody>
      </p:sp>
      <p:sp>
        <p:nvSpPr>
          <p:cNvPr id="3" name="Slide Number Placeholder 2"/>
          <p:cNvSpPr>
            <a:spLocks noGrp="1"/>
          </p:cNvSpPr>
          <p:nvPr>
            <p:ph type="sldNum" sz="quarter" idx="11"/>
          </p:nvPr>
        </p:nvSpPr>
        <p:spPr/>
        <p:txBody>
          <a:bodyPr/>
          <a:lstStyle/>
          <a:p>
            <a:pPr>
              <a:defRPr/>
            </a:pPr>
            <a:fld id="{9B53E788-0F6A-49E7-BAD0-3A6B50D31280}" type="slidenum">
              <a:rPr lang="en-US" smtClean="0"/>
              <a:pPr>
                <a:defRPr/>
              </a:pPr>
              <a:t>12</a:t>
            </a:fld>
            <a:endParaRPr lang="en-US" dirty="0"/>
          </a:p>
        </p:txBody>
      </p:sp>
      <p:sp>
        <p:nvSpPr>
          <p:cNvPr id="7" name="TextBox 6"/>
          <p:cNvSpPr txBox="1"/>
          <p:nvPr/>
        </p:nvSpPr>
        <p:spPr>
          <a:xfrm>
            <a:off x="304800" y="3276600"/>
            <a:ext cx="1219200" cy="830997"/>
          </a:xfrm>
          <a:prstGeom prst="rect">
            <a:avLst/>
          </a:prstGeom>
          <a:noFill/>
        </p:spPr>
        <p:txBody>
          <a:bodyPr wrap="square" rtlCol="0">
            <a:spAutoFit/>
          </a:bodyPr>
          <a:lstStyle/>
          <a:p>
            <a:r>
              <a:rPr lang="en-US" sz="1200" dirty="0" smtClean="0">
                <a:solidFill>
                  <a:srgbClr val="FF0000"/>
                </a:solidFill>
              </a:rPr>
              <a:t>Click here to begin filling out the district profile</a:t>
            </a:r>
            <a:endParaRPr lang="en-US" sz="1200" dirty="0">
              <a:solidFill>
                <a:srgbClr val="FF0000"/>
              </a:solidFill>
            </a:endParaRPr>
          </a:p>
        </p:txBody>
      </p:sp>
      <p:pic>
        <p:nvPicPr>
          <p:cNvPr id="11" name="Picture 10"/>
          <p:cNvPicPr/>
          <p:nvPr/>
        </p:nvPicPr>
        <p:blipFill>
          <a:blip r:embed="rId2" cstate="print"/>
          <a:srcRect l="2220" t="16580" r="10032" b="1555"/>
          <a:stretch>
            <a:fillRect/>
          </a:stretch>
        </p:blipFill>
        <p:spPr bwMode="auto">
          <a:xfrm>
            <a:off x="1447800" y="1066800"/>
            <a:ext cx="6324600" cy="4572000"/>
          </a:xfrm>
          <a:prstGeom prst="rect">
            <a:avLst/>
          </a:prstGeom>
          <a:noFill/>
          <a:ln w="9525">
            <a:noFill/>
            <a:miter lim="800000"/>
            <a:headEnd/>
            <a:tailEnd/>
          </a:ln>
        </p:spPr>
      </p:pic>
      <p:sp>
        <p:nvSpPr>
          <p:cNvPr id="12" name="TextBox 11"/>
          <p:cNvSpPr txBox="1"/>
          <p:nvPr/>
        </p:nvSpPr>
        <p:spPr>
          <a:xfrm>
            <a:off x="7772400" y="1752600"/>
            <a:ext cx="1219200" cy="1200329"/>
          </a:xfrm>
          <a:prstGeom prst="rect">
            <a:avLst/>
          </a:prstGeom>
          <a:noFill/>
        </p:spPr>
        <p:txBody>
          <a:bodyPr wrap="square" rtlCol="0">
            <a:spAutoFit/>
          </a:bodyPr>
          <a:lstStyle/>
          <a:p>
            <a:r>
              <a:rPr lang="en-US" sz="1200" dirty="0" smtClean="0">
                <a:solidFill>
                  <a:srgbClr val="FF0000"/>
                </a:solidFill>
              </a:rPr>
              <a:t>All supplemental files can be found here in the Resources tab</a:t>
            </a:r>
            <a:endParaRPr lang="en-US" sz="1200" dirty="0">
              <a:solidFill>
                <a:srgbClr val="FF0000"/>
              </a:solidFill>
            </a:endParaRPr>
          </a:p>
        </p:txBody>
      </p:sp>
      <p:cxnSp>
        <p:nvCxnSpPr>
          <p:cNvPr id="13" name="Straight Arrow Connector 12"/>
          <p:cNvCxnSpPr/>
          <p:nvPr/>
        </p:nvCxnSpPr>
        <p:spPr>
          <a:xfrm flipH="1" flipV="1">
            <a:off x="6553200" y="1371600"/>
            <a:ext cx="11430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524000" y="3581400"/>
            <a:ext cx="7620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09800" y="2971800"/>
            <a:ext cx="3505200" cy="381000"/>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Completing the District Profile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14</a:t>
            </a:fld>
            <a:endParaRPr lang="en-US" dirty="0"/>
          </a:p>
        </p:txBody>
      </p:sp>
      <p:pic>
        <p:nvPicPr>
          <p:cNvPr id="4" name="Picture 3"/>
          <p:cNvPicPr/>
          <p:nvPr/>
        </p:nvPicPr>
        <p:blipFill rotWithShape="1">
          <a:blip r:embed="rId2" cstate="print"/>
          <a:srcRect l="4333" t="15028" r="2426" b="7923"/>
          <a:stretch/>
        </p:blipFill>
        <p:spPr bwMode="auto">
          <a:xfrm>
            <a:off x="1023257" y="533400"/>
            <a:ext cx="7010400" cy="5029199"/>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391400" y="2209800"/>
            <a:ext cx="1219200" cy="276999"/>
          </a:xfrm>
          <a:prstGeom prst="rect">
            <a:avLst/>
          </a:prstGeom>
          <a:noFill/>
        </p:spPr>
        <p:txBody>
          <a:bodyPr wrap="square" rtlCol="0">
            <a:spAutoFit/>
          </a:bodyPr>
          <a:lstStyle/>
          <a:p>
            <a:r>
              <a:rPr lang="en-US" sz="1200" dirty="0" smtClean="0">
                <a:solidFill>
                  <a:srgbClr val="FF0000"/>
                </a:solidFill>
              </a:rPr>
              <a:t>Progress bar</a:t>
            </a:r>
            <a:endParaRPr lang="en-US" sz="1200" dirty="0">
              <a:solidFill>
                <a:srgbClr val="FF0000"/>
              </a:solidFill>
            </a:endParaRPr>
          </a:p>
        </p:txBody>
      </p:sp>
      <p:sp>
        <p:nvSpPr>
          <p:cNvPr id="6" name="TextBox 5"/>
          <p:cNvSpPr txBox="1"/>
          <p:nvPr/>
        </p:nvSpPr>
        <p:spPr>
          <a:xfrm>
            <a:off x="5562600" y="3276600"/>
            <a:ext cx="1600200" cy="2492990"/>
          </a:xfrm>
          <a:prstGeom prst="rect">
            <a:avLst/>
          </a:prstGeom>
          <a:noFill/>
        </p:spPr>
        <p:txBody>
          <a:bodyPr wrap="square" rtlCol="0">
            <a:spAutoFit/>
          </a:bodyPr>
          <a:lstStyle/>
          <a:p>
            <a:r>
              <a:rPr lang="en-US" sz="1200" dirty="0" smtClean="0">
                <a:solidFill>
                  <a:srgbClr val="FF0000"/>
                </a:solidFill>
              </a:rPr>
              <a:t>Enter your district name using the name you used to create your account</a:t>
            </a:r>
          </a:p>
          <a:p>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Choose fiscal agency category</a:t>
            </a:r>
          </a:p>
          <a:p>
            <a:endParaRPr lang="en-US" sz="1200" dirty="0" smtClean="0">
              <a:solidFill>
                <a:srgbClr val="FF0000"/>
              </a:solidFill>
            </a:endParaRPr>
          </a:p>
          <a:p>
            <a:endParaRPr lang="en-US" sz="1200" dirty="0">
              <a:solidFill>
                <a:srgbClr val="FF0000"/>
              </a:solidFill>
            </a:endParaRPr>
          </a:p>
          <a:p>
            <a:r>
              <a:rPr lang="en-US" sz="1200" dirty="0" smtClean="0">
                <a:solidFill>
                  <a:srgbClr val="FF0000"/>
                </a:solidFill>
              </a:rPr>
              <a:t>Save and/or continue to the next page</a:t>
            </a:r>
            <a:endParaRPr lang="en-US" sz="1200" dirty="0">
              <a:solidFill>
                <a:srgbClr val="FF0000"/>
              </a:solidFill>
            </a:endParaRPr>
          </a:p>
        </p:txBody>
      </p:sp>
      <p:cxnSp>
        <p:nvCxnSpPr>
          <p:cNvPr id="7" name="Straight Arrow Connector 6"/>
          <p:cNvCxnSpPr/>
          <p:nvPr/>
        </p:nvCxnSpPr>
        <p:spPr>
          <a:xfrm flipH="1">
            <a:off x="6705600" y="2486799"/>
            <a:ext cx="685800" cy="1802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276600" y="3657600"/>
            <a:ext cx="2133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05200" y="4523095"/>
            <a:ext cx="1752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309257" y="5334000"/>
            <a:ext cx="210094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15</a:t>
            </a:fld>
            <a:endParaRPr lang="en-US" dirty="0"/>
          </a:p>
        </p:txBody>
      </p:sp>
      <p:pic>
        <p:nvPicPr>
          <p:cNvPr id="6" name="Picture 5"/>
          <p:cNvPicPr/>
          <p:nvPr/>
        </p:nvPicPr>
        <p:blipFill rotWithShape="1">
          <a:blip r:embed="rId2" cstate="print"/>
          <a:srcRect l="17679" t="16428" r="17500" b="4524"/>
          <a:stretch/>
        </p:blipFill>
        <p:spPr bwMode="auto">
          <a:xfrm>
            <a:off x="609600" y="381000"/>
            <a:ext cx="8001000" cy="51054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324600" y="4343400"/>
            <a:ext cx="1600200" cy="1015663"/>
          </a:xfrm>
          <a:prstGeom prst="rect">
            <a:avLst/>
          </a:prstGeom>
          <a:noFill/>
        </p:spPr>
        <p:txBody>
          <a:bodyPr wrap="square" rtlCol="0">
            <a:spAutoFit/>
          </a:bodyPr>
          <a:lstStyle/>
          <a:p>
            <a:r>
              <a:rPr lang="en-US" sz="1200" dirty="0" smtClean="0">
                <a:solidFill>
                  <a:srgbClr val="FF0000"/>
                </a:solidFill>
              </a:rPr>
              <a:t>Enter the # of schools in your district and the # of schools applying. </a:t>
            </a:r>
          </a:p>
          <a:p>
            <a:endParaRPr lang="en-US" sz="1200" dirty="0">
              <a:solidFill>
                <a:srgbClr val="FF0000"/>
              </a:solidFill>
            </a:endParaRPr>
          </a:p>
        </p:txBody>
      </p:sp>
      <p:sp>
        <p:nvSpPr>
          <p:cNvPr id="8" name="TextBox 7"/>
          <p:cNvSpPr txBox="1"/>
          <p:nvPr/>
        </p:nvSpPr>
        <p:spPr>
          <a:xfrm>
            <a:off x="4191000" y="1828800"/>
            <a:ext cx="1600200" cy="1384995"/>
          </a:xfrm>
          <a:prstGeom prst="rect">
            <a:avLst/>
          </a:prstGeom>
          <a:noFill/>
        </p:spPr>
        <p:txBody>
          <a:bodyPr wrap="square" rtlCol="0">
            <a:spAutoFit/>
          </a:bodyPr>
          <a:lstStyle/>
          <a:p>
            <a:r>
              <a:rPr lang="en-US" sz="1200" dirty="0" smtClean="0">
                <a:solidFill>
                  <a:srgbClr val="FF0000"/>
                </a:solidFill>
              </a:rPr>
              <a:t>Complete the contact information using the same email address you used to create your account</a:t>
            </a:r>
          </a:p>
          <a:p>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16</a:t>
            </a:fld>
            <a:endParaRPr lang="en-US" dirty="0"/>
          </a:p>
        </p:txBody>
      </p:sp>
      <p:pic>
        <p:nvPicPr>
          <p:cNvPr id="3" name="Picture 2"/>
          <p:cNvPicPr/>
          <p:nvPr/>
        </p:nvPicPr>
        <p:blipFill rotWithShape="1">
          <a:blip r:embed="rId2" cstate="print"/>
          <a:srcRect l="18080" t="32381" r="20045" b="19047"/>
          <a:stretch/>
        </p:blipFill>
        <p:spPr bwMode="auto">
          <a:xfrm>
            <a:off x="304800" y="381001"/>
            <a:ext cx="8458200" cy="2666999"/>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cstate="print"/>
          <a:srcRect l="17143" t="32381" r="19107" b="25952"/>
          <a:stretch/>
        </p:blipFill>
        <p:spPr bwMode="auto">
          <a:xfrm>
            <a:off x="304800" y="3038157"/>
            <a:ext cx="8458201" cy="2753043"/>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4533900" y="1718426"/>
            <a:ext cx="4572000" cy="1200329"/>
          </a:xfrm>
          <a:prstGeom prst="rect">
            <a:avLst/>
          </a:prstGeom>
        </p:spPr>
        <p:txBody>
          <a:bodyPr>
            <a:spAutoFit/>
          </a:bodyPr>
          <a:lstStyle/>
          <a:p>
            <a:r>
              <a:rPr lang="en-US" sz="1200" dirty="0">
                <a:solidFill>
                  <a:srgbClr val="FF0000"/>
                </a:solidFill>
              </a:rPr>
              <a:t>Each school will develop their own profile, but as the district contact </a:t>
            </a:r>
            <a:r>
              <a:rPr lang="en-US" sz="1200" u="sng" dirty="0">
                <a:solidFill>
                  <a:srgbClr val="FF0000"/>
                </a:solidFill>
              </a:rPr>
              <a:t>you must pre-populate the school or center that will develop a grant</a:t>
            </a:r>
            <a:r>
              <a:rPr lang="en-US" sz="1200" dirty="0">
                <a:solidFill>
                  <a:srgbClr val="FF0000"/>
                </a:solidFill>
              </a:rPr>
              <a:t>. </a:t>
            </a:r>
            <a:endParaRPr lang="en-US" sz="1200" dirty="0" smtClean="0">
              <a:solidFill>
                <a:srgbClr val="FF0000"/>
              </a:solidFill>
            </a:endParaRPr>
          </a:p>
          <a:p>
            <a:endParaRPr lang="en-US" sz="1200" dirty="0">
              <a:solidFill>
                <a:srgbClr val="FF0000"/>
              </a:solidFill>
            </a:endParaRPr>
          </a:p>
          <a:p>
            <a:r>
              <a:rPr lang="en-US" sz="1200" dirty="0">
                <a:solidFill>
                  <a:srgbClr val="FF0000"/>
                </a:solidFill>
              </a:rPr>
              <a:t>You will enter the names of the schools that will be completing applications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17</a:t>
            </a:fld>
            <a:endParaRPr lang="en-US" dirty="0"/>
          </a:p>
        </p:txBody>
      </p:sp>
      <p:pic>
        <p:nvPicPr>
          <p:cNvPr id="3" name="Picture 2"/>
          <p:cNvPicPr/>
          <p:nvPr/>
        </p:nvPicPr>
        <p:blipFill rotWithShape="1">
          <a:blip r:embed="rId2" cstate="print"/>
          <a:srcRect l="16474" t="15953" r="17098" b="9285"/>
          <a:stretch/>
        </p:blipFill>
        <p:spPr bwMode="auto">
          <a:xfrm>
            <a:off x="685800" y="228600"/>
            <a:ext cx="7848600" cy="56388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4724400" y="3276600"/>
            <a:ext cx="1600200" cy="1754326"/>
          </a:xfrm>
          <a:prstGeom prst="rect">
            <a:avLst/>
          </a:prstGeom>
          <a:noFill/>
        </p:spPr>
        <p:txBody>
          <a:bodyPr wrap="square" rtlCol="0">
            <a:spAutoFit/>
          </a:bodyPr>
          <a:lstStyle/>
          <a:p>
            <a:r>
              <a:rPr lang="en-US" sz="1200" dirty="0" smtClean="0">
                <a:solidFill>
                  <a:srgbClr val="FF0000"/>
                </a:solidFill>
              </a:rPr>
              <a:t>Cut/paste the </a:t>
            </a:r>
            <a:r>
              <a:rPr lang="en-US" sz="1200" b="1" dirty="0" smtClean="0">
                <a:solidFill>
                  <a:srgbClr val="FF0000"/>
                </a:solidFill>
              </a:rPr>
              <a:t>Link</a:t>
            </a:r>
            <a:r>
              <a:rPr lang="en-US" sz="1200" dirty="0" smtClean="0">
                <a:solidFill>
                  <a:srgbClr val="FF0000"/>
                </a:solidFill>
              </a:rPr>
              <a:t> and the </a:t>
            </a:r>
            <a:r>
              <a:rPr lang="en-US" sz="1200" b="1" dirty="0" smtClean="0">
                <a:solidFill>
                  <a:srgbClr val="FF0000"/>
                </a:solidFill>
              </a:rPr>
              <a:t>School Access Code </a:t>
            </a:r>
            <a:r>
              <a:rPr lang="en-US" sz="1200" dirty="0" smtClean="0">
                <a:solidFill>
                  <a:srgbClr val="FF0000"/>
                </a:solidFill>
              </a:rPr>
              <a:t>to send to your schools to denote that your district is ready for them to create their school profiles</a:t>
            </a:r>
          </a:p>
          <a:p>
            <a:endParaRPr lang="en-US" sz="1200" dirty="0">
              <a:solidFill>
                <a:srgbClr val="FF0000"/>
              </a:solidFill>
            </a:endParaRPr>
          </a:p>
        </p:txBody>
      </p:sp>
      <p:cxnSp>
        <p:nvCxnSpPr>
          <p:cNvPr id="5" name="Straight Arrow Connector 4"/>
          <p:cNvCxnSpPr/>
          <p:nvPr/>
        </p:nvCxnSpPr>
        <p:spPr>
          <a:xfrm flipH="1">
            <a:off x="3276600" y="3505200"/>
            <a:ext cx="13335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18</a:t>
            </a:fld>
            <a:endParaRPr lang="en-US" dirty="0"/>
          </a:p>
        </p:txBody>
      </p:sp>
      <p:pic>
        <p:nvPicPr>
          <p:cNvPr id="3" name="Picture 2"/>
          <p:cNvPicPr/>
          <p:nvPr/>
        </p:nvPicPr>
        <p:blipFill rotWithShape="1">
          <a:blip r:embed="rId2" cstate="print"/>
          <a:srcRect l="12322" t="22381" r="17231" b="22382"/>
          <a:stretch/>
        </p:blipFill>
        <p:spPr bwMode="auto">
          <a:xfrm>
            <a:off x="685800" y="457200"/>
            <a:ext cx="7772400"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3784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19</a:t>
            </a:fld>
            <a:endParaRPr lang="en-US" dirty="0"/>
          </a:p>
        </p:txBody>
      </p:sp>
      <p:pic>
        <p:nvPicPr>
          <p:cNvPr id="3" name="Picture 2"/>
          <p:cNvPicPr/>
          <p:nvPr/>
        </p:nvPicPr>
        <p:blipFill rotWithShape="1">
          <a:blip r:embed="rId2" cstate="print"/>
          <a:srcRect l="10982" t="16428" r="17768" b="5476"/>
          <a:stretch/>
        </p:blipFill>
        <p:spPr bwMode="auto">
          <a:xfrm>
            <a:off x="838200" y="457200"/>
            <a:ext cx="7391400" cy="5181599"/>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3581400" y="3429000"/>
            <a:ext cx="2286000" cy="615553"/>
          </a:xfrm>
          <a:prstGeom prst="rect">
            <a:avLst/>
          </a:prstGeom>
          <a:noFill/>
        </p:spPr>
        <p:txBody>
          <a:bodyPr wrap="square" rtlCol="0">
            <a:spAutoFit/>
          </a:bodyPr>
          <a:lstStyle/>
          <a:p>
            <a:r>
              <a:rPr lang="en-US" sz="1100" dirty="0" smtClean="0">
                <a:solidFill>
                  <a:srgbClr val="FF0000"/>
                </a:solidFill>
              </a:rPr>
              <a:t>Notice under </a:t>
            </a:r>
            <a:r>
              <a:rPr lang="en-US" sz="1100" b="1" dirty="0" smtClean="0">
                <a:solidFill>
                  <a:srgbClr val="FF0000"/>
                </a:solidFill>
              </a:rPr>
              <a:t>Status </a:t>
            </a:r>
            <a:r>
              <a:rPr lang="en-US" sz="1100" dirty="0" smtClean="0">
                <a:solidFill>
                  <a:srgbClr val="FF0000"/>
                </a:solidFill>
              </a:rPr>
              <a:t>your district profile is now </a:t>
            </a:r>
            <a:r>
              <a:rPr lang="en-US" sz="1100" dirty="0" smtClean="0">
                <a:solidFill>
                  <a:srgbClr val="00B050"/>
                </a:solidFill>
              </a:rPr>
              <a:t>complete</a:t>
            </a:r>
          </a:p>
          <a:p>
            <a:endParaRPr lang="en-US" sz="1200" dirty="0">
              <a:solidFill>
                <a:srgbClr val="FF0000"/>
              </a:solidFill>
            </a:endParaRPr>
          </a:p>
        </p:txBody>
      </p:sp>
      <p:cxnSp>
        <p:nvCxnSpPr>
          <p:cNvPr id="5" name="Straight Arrow Connector 4"/>
          <p:cNvCxnSpPr/>
          <p:nvPr/>
        </p:nvCxnSpPr>
        <p:spPr>
          <a:xfrm flipV="1">
            <a:off x="4495800" y="30480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96200" y="4267200"/>
            <a:ext cx="1600200" cy="784830"/>
          </a:xfrm>
          <a:prstGeom prst="rect">
            <a:avLst/>
          </a:prstGeom>
          <a:noFill/>
        </p:spPr>
        <p:txBody>
          <a:bodyPr wrap="square" rtlCol="0">
            <a:spAutoFit/>
          </a:bodyPr>
          <a:lstStyle/>
          <a:p>
            <a:r>
              <a:rPr lang="en-US" sz="1100" dirty="0" smtClean="0">
                <a:solidFill>
                  <a:srgbClr val="FF0000"/>
                </a:solidFill>
              </a:rPr>
              <a:t>now let’s walk though how to add a member to the district account</a:t>
            </a:r>
          </a:p>
          <a:p>
            <a:endParaRPr lang="en-US" sz="1200" dirty="0">
              <a:solidFill>
                <a:srgbClr val="FF0000"/>
              </a:solidFill>
            </a:endParaRPr>
          </a:p>
        </p:txBody>
      </p:sp>
      <p:sp>
        <p:nvSpPr>
          <p:cNvPr id="7" name="TextBox 6"/>
          <p:cNvSpPr txBox="1"/>
          <p:nvPr/>
        </p:nvSpPr>
        <p:spPr>
          <a:xfrm>
            <a:off x="1828800" y="2057400"/>
            <a:ext cx="3962400" cy="381000"/>
          </a:xfrm>
          <a:prstGeom prst="rect">
            <a:avLst/>
          </a:prstGeom>
          <a:solidFill>
            <a:schemeClr val="bg1"/>
          </a:solidFill>
        </p:spPr>
        <p:txBody>
          <a:bodyPr wrap="square" rtlCol="0">
            <a:spAutoFit/>
          </a:bodyPr>
          <a:lstStyle/>
          <a:p>
            <a:endParaRPr lang="en-US" dirty="0"/>
          </a:p>
        </p:txBody>
      </p:sp>
      <p:cxnSp>
        <p:nvCxnSpPr>
          <p:cNvPr id="8" name="Straight Arrow Connector 7"/>
          <p:cNvCxnSpPr/>
          <p:nvPr/>
        </p:nvCxnSpPr>
        <p:spPr>
          <a:xfrm flipH="1">
            <a:off x="7391400" y="4648200"/>
            <a:ext cx="304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239000" y="4419600"/>
            <a:ext cx="3810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194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What is Fluid Review? </a:t>
            </a:r>
            <a:endParaRPr lang="en-US" dirty="0"/>
          </a:p>
        </p:txBody>
      </p:sp>
      <p:sp>
        <p:nvSpPr>
          <p:cNvPr id="3" name="Content Placeholder 2"/>
          <p:cNvSpPr>
            <a:spLocks noGrp="1"/>
          </p:cNvSpPr>
          <p:nvPr>
            <p:ph idx="1"/>
          </p:nvPr>
        </p:nvSpPr>
        <p:spPr>
          <a:xfrm>
            <a:off x="381000" y="1295400"/>
            <a:ext cx="8229601" cy="4348595"/>
          </a:xfrm>
        </p:spPr>
        <p:txBody>
          <a:bodyPr/>
          <a:lstStyle/>
          <a:p>
            <a:r>
              <a:rPr lang="en-US" sz="2800" dirty="0" smtClean="0"/>
              <a:t>Fluid Review is an online data management system that will allow us to do all of our grant development and management in one location.  </a:t>
            </a:r>
          </a:p>
          <a:p>
            <a:r>
              <a:rPr lang="en-US" sz="2800" dirty="0" smtClean="0"/>
              <a:t>It allows us to set up work flow so that you will upload and manage your grant development and then we will manage the review.  </a:t>
            </a:r>
          </a:p>
          <a:p>
            <a:r>
              <a:rPr lang="en-US" sz="2800" b="1" dirty="0" smtClean="0"/>
              <a:t>Applications must be submitted in Fluid Review by</a:t>
            </a:r>
            <a:r>
              <a:rPr lang="en-US" sz="2800" b="1" dirty="0" smtClean="0">
                <a:solidFill>
                  <a:srgbClr val="FF0000"/>
                </a:solidFill>
              </a:rPr>
              <a:t> 5:00 PM on December 13</a:t>
            </a:r>
            <a:r>
              <a:rPr lang="en-US" sz="2800" b="1" baseline="30000" dirty="0" smtClean="0">
                <a:solidFill>
                  <a:srgbClr val="FF0000"/>
                </a:solidFill>
              </a:rPr>
              <a:t>th</a:t>
            </a:r>
            <a:r>
              <a:rPr lang="en-US" sz="2800" b="1" dirty="0" smtClean="0">
                <a:solidFill>
                  <a:srgbClr val="FF0000"/>
                </a:solidFill>
              </a:rPr>
              <a:t> </a:t>
            </a:r>
            <a:endParaRPr lang="en-US" sz="2800" b="1" dirty="0" smtClean="0">
              <a:solidFill>
                <a:srgbClr val="0070C0"/>
              </a:solidFill>
            </a:endParaRPr>
          </a:p>
          <a:p>
            <a:pPr>
              <a:buNone/>
            </a:pPr>
            <a:endParaRPr lang="en-US" dirty="0"/>
          </a:p>
        </p:txBody>
      </p:sp>
      <p:sp>
        <p:nvSpPr>
          <p:cNvPr id="4" name="Slide Number Placeholder 3"/>
          <p:cNvSpPr>
            <a:spLocks noGrp="1"/>
          </p:cNvSpPr>
          <p:nvPr>
            <p:ph type="sldNum" sz="quarter" idx="11"/>
          </p:nvPr>
        </p:nvSpPr>
        <p:spPr/>
        <p:txBody>
          <a:bodyPr/>
          <a:lstStyle/>
          <a:p>
            <a:pPr>
              <a:defRPr/>
            </a:pPr>
            <a:fld id="{CC02062B-49D1-4C77-8901-9FB061FF6140}"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Adding a Member to the District Account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20488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21</a:t>
            </a:fld>
            <a:endParaRPr lang="en-US" dirty="0"/>
          </a:p>
        </p:txBody>
      </p:sp>
      <p:pic>
        <p:nvPicPr>
          <p:cNvPr id="3" name="Picture 2"/>
          <p:cNvPicPr/>
          <p:nvPr/>
        </p:nvPicPr>
        <p:blipFill rotWithShape="1">
          <a:blip r:embed="rId2" cstate="print"/>
          <a:srcRect l="18081" t="20952" r="22455" b="20000"/>
          <a:stretch/>
        </p:blipFill>
        <p:spPr bwMode="auto">
          <a:xfrm>
            <a:off x="1295400" y="228600"/>
            <a:ext cx="6857999" cy="54864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715000" y="4419600"/>
            <a:ext cx="2286000" cy="830997"/>
          </a:xfrm>
          <a:prstGeom prst="rect">
            <a:avLst/>
          </a:prstGeom>
          <a:noFill/>
        </p:spPr>
        <p:txBody>
          <a:bodyPr wrap="square" rtlCol="0">
            <a:spAutoFit/>
          </a:bodyPr>
          <a:lstStyle/>
          <a:p>
            <a:r>
              <a:rPr lang="en-US" sz="1200" dirty="0" smtClean="0">
                <a:solidFill>
                  <a:srgbClr val="FF0000"/>
                </a:solidFill>
              </a:rPr>
              <a:t>You will have three Access Level choices. Each will decrease access to information</a:t>
            </a:r>
            <a:endParaRPr lang="en-US" sz="1200" dirty="0">
              <a:solidFill>
                <a:srgbClr val="FF0000"/>
              </a:solidFill>
            </a:endParaRPr>
          </a:p>
        </p:txBody>
      </p:sp>
    </p:spTree>
    <p:extLst>
      <p:ext uri="{BB962C8B-B14F-4D97-AF65-F5344CB8AC3E}">
        <p14:creationId xmlns:p14="http://schemas.microsoft.com/office/powerpoint/2010/main" val="1698117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22</a:t>
            </a:fld>
            <a:endParaRPr lang="en-US" dirty="0"/>
          </a:p>
        </p:txBody>
      </p:sp>
      <p:pic>
        <p:nvPicPr>
          <p:cNvPr id="3" name="Picture 2"/>
          <p:cNvPicPr/>
          <p:nvPr/>
        </p:nvPicPr>
        <p:blipFill>
          <a:blip r:embed="rId2" cstate="print"/>
          <a:srcRect l="18941" t="30052" r="11814" b="1554"/>
          <a:stretch>
            <a:fillRect/>
          </a:stretch>
        </p:blipFill>
        <p:spPr bwMode="auto">
          <a:xfrm>
            <a:off x="1143000" y="304800"/>
            <a:ext cx="7162799" cy="5181600"/>
          </a:xfrm>
          <a:prstGeom prst="rect">
            <a:avLst/>
          </a:prstGeom>
          <a:noFill/>
          <a:ln w="9525">
            <a:noFill/>
            <a:miter lim="800000"/>
            <a:headEnd/>
            <a:tailEnd/>
          </a:ln>
        </p:spPr>
      </p:pic>
      <p:sp>
        <p:nvSpPr>
          <p:cNvPr id="4" name="TextBox 3"/>
          <p:cNvSpPr txBox="1"/>
          <p:nvPr/>
        </p:nvSpPr>
        <p:spPr>
          <a:xfrm>
            <a:off x="1981200" y="4267200"/>
            <a:ext cx="4572000" cy="923330"/>
          </a:xfrm>
          <a:prstGeom prst="rect">
            <a:avLst/>
          </a:prstGeom>
          <a:noFill/>
          <a:ln w="28575">
            <a:solidFill>
              <a:srgbClr val="FF0000"/>
            </a:solidFill>
          </a:ln>
        </p:spPr>
        <p:txBody>
          <a:bodyPr wrap="square" rtlCol="0">
            <a:spAutoFit/>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365733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23</a:t>
            </a:fld>
            <a:endParaRPr lang="en-US" dirty="0"/>
          </a:p>
        </p:txBody>
      </p:sp>
      <p:pic>
        <p:nvPicPr>
          <p:cNvPr id="3" name="Picture 2"/>
          <p:cNvPicPr/>
          <p:nvPr/>
        </p:nvPicPr>
        <p:blipFill rotWithShape="1">
          <a:blip r:embed="rId2" cstate="print"/>
          <a:srcRect l="15596" t="13472" r="19668" b="7254"/>
          <a:stretch/>
        </p:blipFill>
        <p:spPr bwMode="auto">
          <a:xfrm>
            <a:off x="1295400" y="381000"/>
            <a:ext cx="6553200" cy="5410199"/>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6248400" y="2670600"/>
            <a:ext cx="2286000" cy="646331"/>
          </a:xfrm>
          <a:prstGeom prst="rect">
            <a:avLst/>
          </a:prstGeom>
          <a:noFill/>
        </p:spPr>
        <p:txBody>
          <a:bodyPr wrap="square" rtlCol="0">
            <a:spAutoFit/>
          </a:bodyPr>
          <a:lstStyle/>
          <a:p>
            <a:r>
              <a:rPr lang="en-US" sz="1200" dirty="0" smtClean="0">
                <a:solidFill>
                  <a:srgbClr val="FF0000"/>
                </a:solidFill>
              </a:rPr>
              <a:t>Enter the appropriate information and create a password</a:t>
            </a:r>
            <a:endParaRPr lang="en-US" sz="1200" dirty="0">
              <a:solidFill>
                <a:srgbClr val="FF0000"/>
              </a:solidFill>
            </a:endParaRPr>
          </a:p>
        </p:txBody>
      </p:sp>
      <p:sp>
        <p:nvSpPr>
          <p:cNvPr id="5" name="TextBox 4"/>
          <p:cNvSpPr txBox="1"/>
          <p:nvPr/>
        </p:nvSpPr>
        <p:spPr>
          <a:xfrm>
            <a:off x="6237514" y="3962400"/>
            <a:ext cx="2286000" cy="461665"/>
          </a:xfrm>
          <a:prstGeom prst="rect">
            <a:avLst/>
          </a:prstGeom>
          <a:noFill/>
        </p:spPr>
        <p:txBody>
          <a:bodyPr wrap="square" rtlCol="0">
            <a:spAutoFit/>
          </a:bodyPr>
          <a:lstStyle/>
          <a:p>
            <a:r>
              <a:rPr lang="en-US" sz="1200" dirty="0" smtClean="0">
                <a:solidFill>
                  <a:srgbClr val="FF0000"/>
                </a:solidFill>
              </a:rPr>
              <a:t>Be sure to select </a:t>
            </a:r>
            <a:r>
              <a:rPr lang="en-US" sz="1200" b="1" dirty="0" smtClean="0">
                <a:solidFill>
                  <a:srgbClr val="FF0000"/>
                </a:solidFill>
              </a:rPr>
              <a:t>District</a:t>
            </a:r>
            <a:r>
              <a:rPr lang="en-US" sz="1200" dirty="0" smtClean="0">
                <a:solidFill>
                  <a:srgbClr val="FF0000"/>
                </a:solidFill>
              </a:rPr>
              <a:t> in the Category drop down menu</a:t>
            </a:r>
            <a:endParaRPr lang="en-US" sz="1200" dirty="0">
              <a:solidFill>
                <a:srgbClr val="FF0000"/>
              </a:solidFill>
            </a:endParaRPr>
          </a:p>
        </p:txBody>
      </p:sp>
      <p:cxnSp>
        <p:nvCxnSpPr>
          <p:cNvPr id="7" name="Straight Arrow Connector 6"/>
          <p:cNvCxnSpPr/>
          <p:nvPr/>
        </p:nvCxnSpPr>
        <p:spPr>
          <a:xfrm flipH="1">
            <a:off x="4419600" y="4193232"/>
            <a:ext cx="1752600" cy="739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00800" y="4876799"/>
            <a:ext cx="2286000" cy="830997"/>
          </a:xfrm>
          <a:prstGeom prst="rect">
            <a:avLst/>
          </a:prstGeom>
          <a:noFill/>
        </p:spPr>
        <p:txBody>
          <a:bodyPr wrap="square" rtlCol="0">
            <a:spAutoFit/>
          </a:bodyPr>
          <a:lstStyle/>
          <a:p>
            <a:r>
              <a:rPr lang="en-US" sz="1200" dirty="0" smtClean="0">
                <a:solidFill>
                  <a:srgbClr val="FF0000"/>
                </a:solidFill>
              </a:rPr>
              <a:t>Enter the </a:t>
            </a:r>
            <a:r>
              <a:rPr lang="en-US" sz="1200" b="1" dirty="0" smtClean="0">
                <a:solidFill>
                  <a:srgbClr val="FF0000"/>
                </a:solidFill>
              </a:rPr>
              <a:t>District</a:t>
            </a:r>
            <a:r>
              <a:rPr lang="en-US" sz="1200" dirty="0" smtClean="0">
                <a:solidFill>
                  <a:srgbClr val="FF0000"/>
                </a:solidFill>
              </a:rPr>
              <a:t> access code: </a:t>
            </a:r>
            <a:r>
              <a:rPr lang="en-US" sz="1200" b="1" dirty="0" smtClean="0">
                <a:solidFill>
                  <a:srgbClr val="FF0000"/>
                </a:solidFill>
              </a:rPr>
              <a:t>srcl2013district </a:t>
            </a:r>
            <a:r>
              <a:rPr lang="en-US" sz="1200" dirty="0" smtClean="0">
                <a:solidFill>
                  <a:srgbClr val="FF0000"/>
                </a:solidFill>
              </a:rPr>
              <a:t>and</a:t>
            </a:r>
            <a:r>
              <a:rPr lang="en-US" sz="1200" b="1" dirty="0" smtClean="0">
                <a:solidFill>
                  <a:srgbClr val="FF0000"/>
                </a:solidFill>
              </a:rPr>
              <a:t> </a:t>
            </a:r>
            <a:r>
              <a:rPr lang="en-US" sz="1200" dirty="0" smtClean="0">
                <a:solidFill>
                  <a:srgbClr val="FF0000"/>
                </a:solidFill>
              </a:rPr>
              <a:t>click</a:t>
            </a:r>
            <a:r>
              <a:rPr lang="en-US" sz="1200" b="1" dirty="0" smtClean="0">
                <a:solidFill>
                  <a:srgbClr val="FF0000"/>
                </a:solidFill>
              </a:rPr>
              <a:t> Register </a:t>
            </a:r>
            <a:r>
              <a:rPr lang="en-US" sz="1200" dirty="0" smtClean="0">
                <a:solidFill>
                  <a:srgbClr val="FF0000"/>
                </a:solidFill>
              </a:rPr>
              <a:t>complete the process</a:t>
            </a:r>
            <a:endParaRPr lang="en-US" sz="1200" dirty="0">
              <a:solidFill>
                <a:srgbClr val="FF0000"/>
              </a:solidFill>
            </a:endParaRPr>
          </a:p>
        </p:txBody>
      </p:sp>
      <p:cxnSp>
        <p:nvCxnSpPr>
          <p:cNvPr id="9" name="Straight Arrow Connector 8"/>
          <p:cNvCxnSpPr/>
          <p:nvPr/>
        </p:nvCxnSpPr>
        <p:spPr>
          <a:xfrm flipH="1">
            <a:off x="5105400" y="5066184"/>
            <a:ext cx="1066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05400" y="5428692"/>
            <a:ext cx="1219200" cy="2101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684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Now what?</a:t>
            </a:r>
            <a:endParaRPr lang="en-US" dirty="0"/>
          </a:p>
        </p:txBody>
      </p:sp>
      <p:sp>
        <p:nvSpPr>
          <p:cNvPr id="3" name="Content Placeholder 2"/>
          <p:cNvSpPr>
            <a:spLocks noGrp="1"/>
          </p:cNvSpPr>
          <p:nvPr>
            <p:ph idx="1"/>
          </p:nvPr>
        </p:nvSpPr>
        <p:spPr>
          <a:xfrm>
            <a:off x="533400" y="1066800"/>
            <a:ext cx="8229601" cy="4348595"/>
          </a:xfrm>
        </p:spPr>
        <p:txBody>
          <a:bodyPr/>
          <a:lstStyle/>
          <a:p>
            <a:r>
              <a:rPr lang="en-US" sz="2400" dirty="0" smtClean="0"/>
              <a:t>After you have created the district profile, sent out the link and password information to schools, and added any members to your district account, you have completed the district profile process</a:t>
            </a:r>
          </a:p>
          <a:p>
            <a:r>
              <a:rPr lang="en-US" sz="2400" dirty="0" smtClean="0"/>
              <a:t>There are several portions of the school application that the district is responsible for writing. We would encourage you to begin working through those parts of the application. </a:t>
            </a:r>
          </a:p>
          <a:p>
            <a:r>
              <a:rPr lang="en-US" sz="2400" dirty="0" smtClean="0"/>
              <a:t>You will have to access the school application through the school accounts, which is why it is important that each school add you as a member</a:t>
            </a:r>
            <a:endParaRPr lang="en-US" sz="2400" dirty="0"/>
          </a:p>
        </p:txBody>
      </p:sp>
      <p:sp>
        <p:nvSpPr>
          <p:cNvPr id="4" name="Slide Number Placeholder 3"/>
          <p:cNvSpPr>
            <a:spLocks noGrp="1"/>
          </p:cNvSpPr>
          <p:nvPr>
            <p:ph type="sldNum" sz="quarter" idx="11"/>
          </p:nvPr>
        </p:nvSpPr>
        <p:spPr/>
        <p:txBody>
          <a:bodyPr/>
          <a:lstStyle/>
          <a:p>
            <a:pPr>
              <a:defRPr/>
            </a:pPr>
            <a:fld id="{CC02062B-49D1-4C77-8901-9FB061FF6140}" type="slidenum">
              <a:rPr lang="en-US" smtClean="0"/>
              <a:pPr>
                <a:defRPr/>
              </a:pPr>
              <a:t>24</a:t>
            </a:fld>
            <a:endParaRPr lang="en-US" dirty="0"/>
          </a:p>
        </p:txBody>
      </p:sp>
    </p:spTree>
    <p:extLst>
      <p:ext uri="{BB962C8B-B14F-4D97-AF65-F5344CB8AC3E}">
        <p14:creationId xmlns:p14="http://schemas.microsoft.com/office/powerpoint/2010/main" val="142735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Completing the District Profile:</a:t>
            </a:r>
            <a:br>
              <a:rPr lang="en-US" dirty="0" smtClean="0"/>
            </a:br>
            <a:r>
              <a:rPr lang="en-US" dirty="0" smtClean="0"/>
              <a:t>Cohort Two Applicants</a:t>
            </a:r>
            <a:endParaRPr lang="en-US" dirty="0"/>
          </a:p>
        </p:txBody>
      </p:sp>
      <p:sp>
        <p:nvSpPr>
          <p:cNvPr id="3" name="Subtitle 2"/>
          <p:cNvSpPr>
            <a:spLocks noGrp="1"/>
          </p:cNvSpPr>
          <p:nvPr>
            <p:ph type="subTitle" idx="1"/>
          </p:nvPr>
        </p:nvSpPr>
        <p:spPr/>
        <p:txBody>
          <a:bodyPr/>
          <a:lstStyle/>
          <a:p>
            <a:r>
              <a:rPr lang="en-US" sz="2400" dirty="0" smtClean="0">
                <a:solidFill>
                  <a:schemeClr val="tx1"/>
                </a:solidFill>
              </a:rPr>
              <a:t>The following instructional slides are </a:t>
            </a:r>
            <a:r>
              <a:rPr lang="en-US" sz="2400" u="sng" dirty="0" smtClean="0">
                <a:solidFill>
                  <a:schemeClr val="tx1"/>
                </a:solidFill>
              </a:rPr>
              <a:t>only</a:t>
            </a:r>
            <a:r>
              <a:rPr lang="en-US" sz="2400" dirty="0" smtClean="0">
                <a:solidFill>
                  <a:schemeClr val="tx1"/>
                </a:solidFill>
              </a:rPr>
              <a:t> for those re-applicants who created district profiles in Fluid Review (Review Room) for the SRCL Cohort Two grant competition</a:t>
            </a:r>
            <a:endParaRPr lang="en-US" sz="2400" dirty="0">
              <a:solidFill>
                <a:schemeClr val="tx1"/>
              </a:solidFill>
            </a:endParaRPr>
          </a:p>
        </p:txBody>
      </p:sp>
    </p:spTree>
    <p:extLst>
      <p:ext uri="{BB962C8B-B14F-4D97-AF65-F5344CB8AC3E}">
        <p14:creationId xmlns:p14="http://schemas.microsoft.com/office/powerpoint/2010/main" val="2703109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0" dirty="0">
                <a:hlinkClick r:id="rId2"/>
              </a:rPr>
              <a:t>https://gastrivingreader13.fluidreview.com/</a:t>
            </a:r>
            <a:r>
              <a:rPr lang="en-US" u="sng" dirty="0"/>
              <a:t/>
            </a:r>
            <a:br>
              <a:rPr lang="en-US" u="sng" dirty="0"/>
            </a:br>
            <a:endParaRPr lang="en-US" dirty="0"/>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26</a:t>
            </a:fld>
            <a:endParaRPr lang="en-US" dirty="0"/>
          </a:p>
        </p:txBody>
      </p:sp>
      <p:pic>
        <p:nvPicPr>
          <p:cNvPr id="3" name="Picture 2"/>
          <p:cNvPicPr/>
          <p:nvPr/>
        </p:nvPicPr>
        <p:blipFill>
          <a:blip r:embed="rId3" cstate="print"/>
          <a:srcRect l="7037" t="20729" r="7624" b="21577"/>
          <a:stretch>
            <a:fillRect/>
          </a:stretch>
        </p:blipFill>
        <p:spPr bwMode="auto">
          <a:xfrm>
            <a:off x="884398" y="990600"/>
            <a:ext cx="7391400" cy="4800600"/>
          </a:xfrm>
          <a:prstGeom prst="rect">
            <a:avLst/>
          </a:prstGeom>
          <a:noFill/>
          <a:ln w="9525">
            <a:noFill/>
            <a:miter lim="800000"/>
            <a:headEnd/>
            <a:tailEnd/>
          </a:ln>
        </p:spPr>
      </p:pic>
    </p:spTree>
    <p:extLst>
      <p:ext uri="{BB962C8B-B14F-4D97-AF65-F5344CB8AC3E}">
        <p14:creationId xmlns:p14="http://schemas.microsoft.com/office/powerpoint/2010/main" val="4259441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27</a:t>
            </a:fld>
            <a:endParaRPr lang="en-US" dirty="0"/>
          </a:p>
        </p:txBody>
      </p:sp>
      <p:pic>
        <p:nvPicPr>
          <p:cNvPr id="3" name="Picture 2"/>
          <p:cNvPicPr/>
          <p:nvPr/>
        </p:nvPicPr>
        <p:blipFill rotWithShape="1">
          <a:blip r:embed="rId2" cstate="print"/>
          <a:srcRect l="17679" t="19049" r="20714" b="9999"/>
          <a:stretch/>
        </p:blipFill>
        <p:spPr bwMode="auto">
          <a:xfrm>
            <a:off x="1219200" y="457200"/>
            <a:ext cx="6705600" cy="51816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6248400" y="2586335"/>
            <a:ext cx="2286000" cy="461665"/>
          </a:xfrm>
          <a:prstGeom prst="rect">
            <a:avLst/>
          </a:prstGeom>
          <a:noFill/>
        </p:spPr>
        <p:txBody>
          <a:bodyPr wrap="square" rtlCol="0">
            <a:spAutoFit/>
          </a:bodyPr>
          <a:lstStyle/>
          <a:p>
            <a:r>
              <a:rPr lang="en-US" sz="1200" dirty="0" smtClean="0">
                <a:solidFill>
                  <a:srgbClr val="FF0000"/>
                </a:solidFill>
              </a:rPr>
              <a:t>Be sure to select </a:t>
            </a:r>
            <a:r>
              <a:rPr lang="en-US" sz="1200" b="1" dirty="0" smtClean="0">
                <a:solidFill>
                  <a:srgbClr val="FF0000"/>
                </a:solidFill>
              </a:rPr>
              <a:t>District</a:t>
            </a:r>
            <a:r>
              <a:rPr lang="en-US" sz="1200" dirty="0" smtClean="0">
                <a:solidFill>
                  <a:srgbClr val="FF0000"/>
                </a:solidFill>
              </a:rPr>
              <a:t> in the Category drop down menu</a:t>
            </a:r>
            <a:endParaRPr lang="en-US" sz="1200" dirty="0">
              <a:solidFill>
                <a:srgbClr val="FF0000"/>
              </a:solidFill>
            </a:endParaRPr>
          </a:p>
        </p:txBody>
      </p:sp>
      <p:sp>
        <p:nvSpPr>
          <p:cNvPr id="5" name="TextBox 4"/>
          <p:cNvSpPr txBox="1"/>
          <p:nvPr/>
        </p:nvSpPr>
        <p:spPr>
          <a:xfrm>
            <a:off x="6096000" y="4437965"/>
            <a:ext cx="2286000" cy="646331"/>
          </a:xfrm>
          <a:prstGeom prst="rect">
            <a:avLst/>
          </a:prstGeom>
          <a:noFill/>
        </p:spPr>
        <p:txBody>
          <a:bodyPr wrap="square" rtlCol="0">
            <a:spAutoFit/>
          </a:bodyPr>
          <a:lstStyle/>
          <a:p>
            <a:r>
              <a:rPr lang="en-US" sz="1200" dirty="0" smtClean="0">
                <a:solidFill>
                  <a:srgbClr val="FF0000"/>
                </a:solidFill>
              </a:rPr>
              <a:t>Enter the name of your school district and then click “Get Started”</a:t>
            </a:r>
            <a:endParaRPr lang="en-US" sz="1200" dirty="0">
              <a:solidFill>
                <a:srgbClr val="FF0000"/>
              </a:solidFill>
            </a:endParaRPr>
          </a:p>
        </p:txBody>
      </p:sp>
      <p:cxnSp>
        <p:nvCxnSpPr>
          <p:cNvPr id="6" name="Straight Arrow Connector 5"/>
          <p:cNvCxnSpPr/>
          <p:nvPr/>
        </p:nvCxnSpPr>
        <p:spPr>
          <a:xfrm flipH="1" flipV="1">
            <a:off x="2514600" y="4285565"/>
            <a:ext cx="3429000" cy="4755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134100" y="4056965"/>
            <a:ext cx="3429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715000" y="2895600"/>
            <a:ext cx="5334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355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28</a:t>
            </a:fld>
            <a:endParaRPr lang="en-US" dirty="0"/>
          </a:p>
        </p:txBody>
      </p:sp>
      <p:pic>
        <p:nvPicPr>
          <p:cNvPr id="14" name="Picture 13"/>
          <p:cNvPicPr/>
          <p:nvPr/>
        </p:nvPicPr>
        <p:blipFill rotWithShape="1">
          <a:blip r:embed="rId2" cstate="print"/>
          <a:srcRect l="14733" t="14762" r="17902" b="6905"/>
          <a:stretch/>
        </p:blipFill>
        <p:spPr bwMode="auto">
          <a:xfrm>
            <a:off x="1066800" y="381000"/>
            <a:ext cx="7010400" cy="5105400"/>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228600" y="2819400"/>
            <a:ext cx="1219200" cy="830997"/>
          </a:xfrm>
          <a:prstGeom prst="rect">
            <a:avLst/>
          </a:prstGeom>
          <a:noFill/>
        </p:spPr>
        <p:txBody>
          <a:bodyPr wrap="square" rtlCol="0">
            <a:spAutoFit/>
          </a:bodyPr>
          <a:lstStyle/>
          <a:p>
            <a:r>
              <a:rPr lang="en-US" sz="1200" dirty="0" smtClean="0">
                <a:solidFill>
                  <a:srgbClr val="FF0000"/>
                </a:solidFill>
              </a:rPr>
              <a:t>Click here to begin filling out the district profile</a:t>
            </a:r>
            <a:endParaRPr lang="en-US" sz="1200" dirty="0">
              <a:solidFill>
                <a:srgbClr val="FF0000"/>
              </a:solidFill>
            </a:endParaRPr>
          </a:p>
        </p:txBody>
      </p:sp>
      <p:cxnSp>
        <p:nvCxnSpPr>
          <p:cNvPr id="17" name="Straight Arrow Connector 16"/>
          <p:cNvCxnSpPr/>
          <p:nvPr/>
        </p:nvCxnSpPr>
        <p:spPr>
          <a:xfrm flipV="1">
            <a:off x="5257800" y="4560625"/>
            <a:ext cx="838200" cy="571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8600" y="4495800"/>
            <a:ext cx="1219200" cy="461665"/>
          </a:xfrm>
          <a:prstGeom prst="rect">
            <a:avLst/>
          </a:prstGeom>
          <a:noFill/>
        </p:spPr>
        <p:txBody>
          <a:bodyPr wrap="square" rtlCol="0">
            <a:spAutoFit/>
          </a:bodyPr>
          <a:lstStyle/>
          <a:p>
            <a:pPr algn="ctr"/>
            <a:r>
              <a:rPr lang="en-US" sz="1200" dirty="0" smtClean="0">
                <a:solidFill>
                  <a:srgbClr val="FF0000"/>
                </a:solidFill>
              </a:rPr>
              <a:t>Add members here</a:t>
            </a:r>
            <a:endParaRPr lang="en-US" sz="1200" dirty="0">
              <a:solidFill>
                <a:srgbClr val="FF0000"/>
              </a:solidFill>
            </a:endParaRPr>
          </a:p>
        </p:txBody>
      </p:sp>
      <p:cxnSp>
        <p:nvCxnSpPr>
          <p:cNvPr id="22" name="Straight Arrow Connector 21"/>
          <p:cNvCxnSpPr/>
          <p:nvPr/>
        </p:nvCxnSpPr>
        <p:spPr>
          <a:xfrm flipV="1">
            <a:off x="1447800" y="2819400"/>
            <a:ext cx="5334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05000" y="5334000"/>
            <a:ext cx="4610100" cy="461665"/>
          </a:xfrm>
          <a:prstGeom prst="rect">
            <a:avLst/>
          </a:prstGeom>
          <a:noFill/>
        </p:spPr>
        <p:txBody>
          <a:bodyPr wrap="square" rtlCol="0">
            <a:spAutoFit/>
          </a:bodyPr>
          <a:lstStyle/>
          <a:p>
            <a:pPr algn="ctr"/>
            <a:r>
              <a:rPr lang="en-US" sz="1200" b="1" dirty="0" smtClean="0">
                <a:solidFill>
                  <a:srgbClr val="FF0000"/>
                </a:solidFill>
              </a:rPr>
              <a:t>Follow the instructions provided in slides 13-24 to complete the district profile and add members</a:t>
            </a:r>
            <a:endParaRPr lang="en-US" sz="1200" b="1" dirty="0">
              <a:solidFill>
                <a:srgbClr val="FF0000"/>
              </a:solidFill>
            </a:endParaRPr>
          </a:p>
        </p:txBody>
      </p:sp>
    </p:spTree>
    <p:extLst>
      <p:ext uri="{BB962C8B-B14F-4D97-AF65-F5344CB8AC3E}">
        <p14:creationId xmlns:p14="http://schemas.microsoft.com/office/powerpoint/2010/main" val="3102108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School Account</a:t>
            </a:r>
            <a:endParaRPr lang="en-US" dirty="0"/>
          </a:p>
        </p:txBody>
      </p:sp>
      <p:sp>
        <p:nvSpPr>
          <p:cNvPr id="4" name="TextBox 3"/>
          <p:cNvSpPr txBox="1"/>
          <p:nvPr/>
        </p:nvSpPr>
        <p:spPr>
          <a:xfrm>
            <a:off x="1981200" y="3505200"/>
            <a:ext cx="5181600" cy="2308324"/>
          </a:xfrm>
          <a:prstGeom prst="rect">
            <a:avLst/>
          </a:prstGeom>
          <a:noFill/>
        </p:spPr>
        <p:txBody>
          <a:bodyPr wrap="square" rtlCol="0">
            <a:spAutoFit/>
          </a:bodyPr>
          <a:lstStyle/>
          <a:p>
            <a:pPr algn="ctr"/>
            <a:r>
              <a:rPr lang="en-US" sz="2400" dirty="0" smtClean="0">
                <a:latin typeface="+mn-lt"/>
              </a:rPr>
              <a:t>As the school administrator, you will set up the school account and develop the school profile. At this point you should have received the email from your district administrator signaling that you should begin the school profile process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District Account</a:t>
            </a:r>
            <a:endParaRPr lang="en-US" dirty="0"/>
          </a:p>
        </p:txBody>
      </p:sp>
      <p:sp>
        <p:nvSpPr>
          <p:cNvPr id="4" name="TextBox 3"/>
          <p:cNvSpPr txBox="1"/>
          <p:nvPr/>
        </p:nvSpPr>
        <p:spPr>
          <a:xfrm>
            <a:off x="1981200" y="3657600"/>
            <a:ext cx="5181600" cy="1200329"/>
          </a:xfrm>
          <a:prstGeom prst="rect">
            <a:avLst/>
          </a:prstGeom>
          <a:noFill/>
        </p:spPr>
        <p:txBody>
          <a:bodyPr wrap="square" rtlCol="0">
            <a:spAutoFit/>
          </a:bodyPr>
          <a:lstStyle/>
          <a:p>
            <a:pPr algn="ctr"/>
            <a:r>
              <a:rPr lang="en-US" sz="2400" dirty="0" smtClean="0">
                <a:latin typeface="+mn-lt"/>
              </a:rPr>
              <a:t>As the district administrator, you will set up the district account and develop the district profile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B53E788-0F6A-49E7-BAD0-3A6B50D31280}" type="slidenum">
              <a:rPr lang="en-US" smtClean="0"/>
              <a:pPr>
                <a:defRPr/>
              </a:pPr>
              <a:t>30</a:t>
            </a:fld>
            <a:endParaRPr lang="en-US" dirty="0"/>
          </a:p>
        </p:txBody>
      </p:sp>
      <p:pic>
        <p:nvPicPr>
          <p:cNvPr id="4" name="Picture 3"/>
          <p:cNvPicPr/>
          <p:nvPr/>
        </p:nvPicPr>
        <p:blipFill>
          <a:blip r:embed="rId2" cstate="print"/>
          <a:srcRect l="7037" t="20729" r="7624" b="21577"/>
          <a:stretch>
            <a:fillRect/>
          </a:stretch>
        </p:blipFill>
        <p:spPr bwMode="auto">
          <a:xfrm>
            <a:off x="1066800" y="1165086"/>
            <a:ext cx="7010400" cy="4419599"/>
          </a:xfrm>
          <a:prstGeom prst="rect">
            <a:avLst/>
          </a:prstGeom>
          <a:noFill/>
          <a:ln w="9525">
            <a:noFill/>
            <a:miter lim="800000"/>
            <a:headEnd/>
            <a:tailEnd/>
          </a:ln>
        </p:spPr>
      </p:pic>
      <p:sp>
        <p:nvSpPr>
          <p:cNvPr id="5" name="TextBox 4"/>
          <p:cNvSpPr txBox="1"/>
          <p:nvPr/>
        </p:nvSpPr>
        <p:spPr>
          <a:xfrm>
            <a:off x="7162800" y="2133600"/>
            <a:ext cx="1981200" cy="707886"/>
          </a:xfrm>
          <a:prstGeom prst="rect">
            <a:avLst/>
          </a:prstGeom>
          <a:noFill/>
        </p:spPr>
        <p:txBody>
          <a:bodyPr wrap="square" rtlCol="0">
            <a:spAutoFit/>
          </a:bodyPr>
          <a:lstStyle/>
          <a:p>
            <a:r>
              <a:rPr lang="en-US" sz="1000" dirty="0" smtClean="0">
                <a:solidFill>
                  <a:srgbClr val="FF0000"/>
                </a:solidFill>
              </a:rPr>
              <a:t>If you do not have an account, click on </a:t>
            </a:r>
            <a:r>
              <a:rPr lang="en-US" sz="1000" dirty="0" smtClean="0"/>
              <a:t>Sign Up </a:t>
            </a:r>
            <a:r>
              <a:rPr lang="en-US" sz="1000" dirty="0" smtClean="0">
                <a:solidFill>
                  <a:srgbClr val="FF0000"/>
                </a:solidFill>
              </a:rPr>
              <a:t>under  </a:t>
            </a:r>
            <a:r>
              <a:rPr lang="en-US" sz="1000" b="1" dirty="0" smtClean="0">
                <a:solidFill>
                  <a:srgbClr val="FF0000"/>
                </a:solidFill>
              </a:rPr>
              <a:t>Need an Account? </a:t>
            </a:r>
            <a:r>
              <a:rPr lang="en-US" sz="1000" dirty="0" smtClean="0">
                <a:solidFill>
                  <a:srgbClr val="FF0000"/>
                </a:solidFill>
              </a:rPr>
              <a:t>and follow the on screen prompts</a:t>
            </a:r>
          </a:p>
        </p:txBody>
      </p:sp>
      <p:cxnSp>
        <p:nvCxnSpPr>
          <p:cNvPr id="6" name="Straight Arrow Connector 5"/>
          <p:cNvCxnSpPr/>
          <p:nvPr/>
        </p:nvCxnSpPr>
        <p:spPr>
          <a:xfrm flipH="1">
            <a:off x="7086600" y="2852372"/>
            <a:ext cx="957943" cy="1719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bwMode="auto">
          <a:xfrm>
            <a:off x="457200" y="0"/>
            <a:ext cx="8229600" cy="11430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To Create your School Account:</a:t>
            </a:r>
            <a:br>
              <a:rPr kumimoji="0" lang="en-US" sz="3200" b="1" i="0" u="none" strike="noStrike" kern="1200" cap="none" spc="0" normalizeH="0" baseline="0" noProof="0" dirty="0" smtClean="0">
                <a:ln>
                  <a:noFill/>
                </a:ln>
                <a:solidFill>
                  <a:schemeClr val="tx1"/>
                </a:solidFill>
                <a:effectLst/>
                <a:uLnTx/>
                <a:uFillTx/>
                <a:latin typeface="+mj-lt"/>
                <a:ea typeface="+mj-ea"/>
                <a:cs typeface="+mj-cs"/>
              </a:rPr>
            </a:br>
            <a:r>
              <a:rPr kumimoji="0" lang="en-US" sz="2800" b="0" i="0" u="none" strike="noStrike" kern="1200" cap="none" spc="0" normalizeH="0" baseline="0" noProof="0" dirty="0" smtClean="0">
                <a:ln>
                  <a:noFill/>
                </a:ln>
                <a:solidFill>
                  <a:schemeClr val="tx1"/>
                </a:solidFill>
                <a:effectLst/>
                <a:uLnTx/>
                <a:uFillTx/>
                <a:latin typeface="+mj-lt"/>
                <a:ea typeface="+mj-ea"/>
                <a:cs typeface="+mj-cs"/>
                <a:hlinkClick r:id="rId3"/>
              </a:rPr>
              <a:t>https://gastrivingreader13.fluidreview.com/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981076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Ready to go?</a:t>
            </a:r>
            <a:endParaRPr lang="en-US" dirty="0"/>
          </a:p>
        </p:txBody>
      </p:sp>
      <p:sp>
        <p:nvSpPr>
          <p:cNvPr id="4" name="Slide Number Placeholder 3"/>
          <p:cNvSpPr>
            <a:spLocks noGrp="1"/>
          </p:cNvSpPr>
          <p:nvPr>
            <p:ph type="sldNum" sz="quarter" idx="11"/>
          </p:nvPr>
        </p:nvSpPr>
        <p:spPr/>
        <p:txBody>
          <a:bodyPr/>
          <a:lstStyle/>
          <a:p>
            <a:pPr>
              <a:defRPr/>
            </a:pPr>
            <a:fld id="{CC02062B-49D1-4C77-8901-9FB061FF6140}" type="slidenum">
              <a:rPr lang="en-US" smtClean="0"/>
              <a:pPr>
                <a:defRPr/>
              </a:pPr>
              <a:t>31</a:t>
            </a:fld>
            <a:endParaRPr lang="en-US" dirty="0"/>
          </a:p>
        </p:txBody>
      </p:sp>
      <p:pic>
        <p:nvPicPr>
          <p:cNvPr id="7" name="Picture 6"/>
          <p:cNvPicPr/>
          <p:nvPr/>
        </p:nvPicPr>
        <p:blipFill rotWithShape="1">
          <a:blip r:embed="rId2" cstate="print"/>
          <a:srcRect l="22366" t="12380" r="23794" b="6429"/>
          <a:stretch/>
        </p:blipFill>
        <p:spPr bwMode="auto">
          <a:xfrm>
            <a:off x="1447800" y="914400"/>
            <a:ext cx="6096000" cy="4686181"/>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6477000" y="3429000"/>
            <a:ext cx="2514600" cy="1600438"/>
          </a:xfrm>
          <a:prstGeom prst="rect">
            <a:avLst/>
          </a:prstGeom>
          <a:noFill/>
        </p:spPr>
        <p:txBody>
          <a:bodyPr wrap="square" rtlCol="0">
            <a:spAutoFit/>
          </a:bodyPr>
          <a:lstStyle/>
          <a:p>
            <a:r>
              <a:rPr lang="en-US" sz="1400" dirty="0" smtClean="0">
                <a:solidFill>
                  <a:srgbClr val="FF0000"/>
                </a:solidFill>
              </a:rPr>
              <a:t>You will use your school email address to set up the school account</a:t>
            </a:r>
          </a:p>
          <a:p>
            <a:endParaRPr lang="en-US" sz="1400" dirty="0" smtClean="0">
              <a:solidFill>
                <a:srgbClr val="FF0000"/>
              </a:solidFill>
            </a:endParaRPr>
          </a:p>
          <a:p>
            <a:endParaRPr lang="en-US" sz="1400" dirty="0" smtClean="0">
              <a:solidFill>
                <a:srgbClr val="FF0000"/>
              </a:solidFill>
            </a:endParaRPr>
          </a:p>
          <a:p>
            <a:r>
              <a:rPr lang="en-US" sz="1400" dirty="0" smtClean="0">
                <a:solidFill>
                  <a:srgbClr val="FF0000"/>
                </a:solidFill>
              </a:rPr>
              <a:t>Your password must be at least 8 characters in length</a:t>
            </a:r>
          </a:p>
        </p:txBody>
      </p:sp>
    </p:spTree>
    <p:extLst>
      <p:ext uri="{BB962C8B-B14F-4D97-AF65-F5344CB8AC3E}">
        <p14:creationId xmlns:p14="http://schemas.microsoft.com/office/powerpoint/2010/main" val="1921815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32</a:t>
            </a:fld>
            <a:endParaRPr lang="en-US" dirty="0"/>
          </a:p>
        </p:txBody>
      </p:sp>
      <p:pic>
        <p:nvPicPr>
          <p:cNvPr id="3" name="Picture 2"/>
          <p:cNvPicPr/>
          <p:nvPr/>
        </p:nvPicPr>
        <p:blipFill rotWithShape="1">
          <a:blip r:embed="rId2" cstate="print"/>
          <a:srcRect l="21027" t="29762" r="21518" b="7619"/>
          <a:stretch/>
        </p:blipFill>
        <p:spPr bwMode="auto">
          <a:xfrm>
            <a:off x="1393371" y="739522"/>
            <a:ext cx="6095999" cy="48768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812971" y="2743200"/>
            <a:ext cx="2514600" cy="523220"/>
          </a:xfrm>
          <a:prstGeom prst="rect">
            <a:avLst/>
          </a:prstGeom>
          <a:noFill/>
        </p:spPr>
        <p:txBody>
          <a:bodyPr wrap="square" rtlCol="0">
            <a:spAutoFit/>
          </a:bodyPr>
          <a:lstStyle/>
          <a:p>
            <a:r>
              <a:rPr lang="en-US" sz="1400" dirty="0" smtClean="0">
                <a:solidFill>
                  <a:srgbClr val="FF0000"/>
                </a:solidFill>
              </a:rPr>
              <a:t>Click on the “Category” drop down and choose Schools</a:t>
            </a:r>
            <a:endParaRPr lang="en-US" sz="1400" dirty="0">
              <a:solidFill>
                <a:srgbClr val="FF0000"/>
              </a:solidFill>
            </a:endParaRPr>
          </a:p>
        </p:txBody>
      </p:sp>
      <p:cxnSp>
        <p:nvCxnSpPr>
          <p:cNvPr id="6" name="Straight Arrow Connector 5"/>
          <p:cNvCxnSpPr/>
          <p:nvPr/>
        </p:nvCxnSpPr>
        <p:spPr>
          <a:xfrm flipH="1">
            <a:off x="3810000" y="3352800"/>
            <a:ext cx="2362200" cy="1371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844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33</a:t>
            </a:fld>
            <a:endParaRPr lang="en-US" dirty="0"/>
          </a:p>
        </p:txBody>
      </p:sp>
      <p:pic>
        <p:nvPicPr>
          <p:cNvPr id="3" name="Picture 2"/>
          <p:cNvPicPr/>
          <p:nvPr/>
        </p:nvPicPr>
        <p:blipFill rotWithShape="1">
          <a:blip r:embed="rId2" cstate="print"/>
          <a:srcRect l="19812" t="11429" r="22088" b="12619"/>
          <a:stretch/>
        </p:blipFill>
        <p:spPr bwMode="auto">
          <a:xfrm>
            <a:off x="1600200" y="533400"/>
            <a:ext cx="5943600" cy="51816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6096000" y="2647146"/>
            <a:ext cx="2514600" cy="954107"/>
          </a:xfrm>
          <a:prstGeom prst="rect">
            <a:avLst/>
          </a:prstGeom>
          <a:noFill/>
        </p:spPr>
        <p:txBody>
          <a:bodyPr wrap="square" rtlCol="0">
            <a:spAutoFit/>
          </a:bodyPr>
          <a:lstStyle/>
          <a:p>
            <a:r>
              <a:rPr lang="en-US" sz="1400" dirty="0" smtClean="0">
                <a:solidFill>
                  <a:srgbClr val="FF0000"/>
                </a:solidFill>
              </a:rPr>
              <a:t>The School Access code is:  </a:t>
            </a:r>
            <a:r>
              <a:rPr lang="en-US" sz="1400" b="1" dirty="0" smtClean="0">
                <a:solidFill>
                  <a:srgbClr val="FF0000"/>
                </a:solidFill>
              </a:rPr>
              <a:t>srcl2013school</a:t>
            </a:r>
            <a:endParaRPr lang="en-US" sz="1400" dirty="0" smtClean="0">
              <a:solidFill>
                <a:srgbClr val="FF0000"/>
              </a:solidFill>
            </a:endParaRPr>
          </a:p>
          <a:p>
            <a:r>
              <a:rPr lang="en-US" sz="1400" dirty="0" smtClean="0">
                <a:solidFill>
                  <a:srgbClr val="FF0000"/>
                </a:solidFill>
              </a:rPr>
              <a:t>(it is case sensitive, no spaces): </a:t>
            </a:r>
            <a:endParaRPr lang="en-US" sz="1400" b="1" dirty="0">
              <a:solidFill>
                <a:srgbClr val="FF0000"/>
              </a:solidFill>
            </a:endParaRPr>
          </a:p>
        </p:txBody>
      </p:sp>
      <p:cxnSp>
        <p:nvCxnSpPr>
          <p:cNvPr id="6" name="Straight Arrow Connector 5"/>
          <p:cNvCxnSpPr/>
          <p:nvPr/>
        </p:nvCxnSpPr>
        <p:spPr>
          <a:xfrm flipH="1">
            <a:off x="3733800" y="3352800"/>
            <a:ext cx="21336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17771" y="4191000"/>
            <a:ext cx="2514600" cy="954107"/>
          </a:xfrm>
          <a:prstGeom prst="rect">
            <a:avLst/>
          </a:prstGeom>
          <a:noFill/>
        </p:spPr>
        <p:txBody>
          <a:bodyPr wrap="square" rtlCol="0">
            <a:spAutoFit/>
          </a:bodyPr>
          <a:lstStyle/>
          <a:p>
            <a:r>
              <a:rPr lang="en-US" sz="1400" dirty="0" smtClean="0">
                <a:solidFill>
                  <a:srgbClr val="FF0000"/>
                </a:solidFill>
              </a:rPr>
              <a:t>Once you have completed the sections and filled in the appropriate access code, click on Register</a:t>
            </a:r>
            <a:endParaRPr lang="en-US" sz="1400" dirty="0">
              <a:solidFill>
                <a:srgbClr val="FF0000"/>
              </a:solidFill>
            </a:endParaRPr>
          </a:p>
        </p:txBody>
      </p:sp>
      <p:cxnSp>
        <p:nvCxnSpPr>
          <p:cNvPr id="9" name="Straight Arrow Connector 8"/>
          <p:cNvCxnSpPr/>
          <p:nvPr/>
        </p:nvCxnSpPr>
        <p:spPr>
          <a:xfrm flipH="1">
            <a:off x="5105400" y="4876800"/>
            <a:ext cx="762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199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34</a:t>
            </a:fld>
            <a:endParaRPr lang="en-US" dirty="0"/>
          </a:p>
        </p:txBody>
      </p:sp>
      <p:pic>
        <p:nvPicPr>
          <p:cNvPr id="4" name="Picture 3"/>
          <p:cNvPicPr/>
          <p:nvPr/>
        </p:nvPicPr>
        <p:blipFill rotWithShape="1">
          <a:blip r:embed="rId2" cstate="print"/>
          <a:srcRect l="14599" t="17619" r="17233" b="20238"/>
          <a:stretch/>
        </p:blipFill>
        <p:spPr bwMode="auto">
          <a:xfrm>
            <a:off x="1143000" y="1066800"/>
            <a:ext cx="6858000" cy="41910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334000" y="4088249"/>
            <a:ext cx="2514600" cy="1169551"/>
          </a:xfrm>
          <a:prstGeom prst="rect">
            <a:avLst/>
          </a:prstGeom>
          <a:noFill/>
        </p:spPr>
        <p:txBody>
          <a:bodyPr wrap="square" rtlCol="0">
            <a:spAutoFit/>
          </a:bodyPr>
          <a:lstStyle/>
          <a:p>
            <a:r>
              <a:rPr lang="en-US" sz="1400" b="1" dirty="0" smtClean="0">
                <a:solidFill>
                  <a:srgbClr val="FF0000"/>
                </a:solidFill>
              </a:rPr>
              <a:t>Once the registration process is complete you will be prompted to check your email to find the link to activate your account</a:t>
            </a:r>
            <a:endParaRPr lang="en-US" sz="1400" b="1" dirty="0">
              <a:solidFill>
                <a:srgbClr val="FF0000"/>
              </a:solidFill>
            </a:endParaRPr>
          </a:p>
        </p:txBody>
      </p:sp>
    </p:spTree>
    <p:extLst>
      <p:ext uri="{BB962C8B-B14F-4D97-AF65-F5344CB8AC3E}">
        <p14:creationId xmlns:p14="http://schemas.microsoft.com/office/powerpoint/2010/main" val="3742546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35</a:t>
            </a:fld>
            <a:endParaRPr lang="en-US" dirty="0"/>
          </a:p>
        </p:txBody>
      </p:sp>
      <p:pic>
        <p:nvPicPr>
          <p:cNvPr id="3" name="Picture 2"/>
          <p:cNvPicPr/>
          <p:nvPr/>
        </p:nvPicPr>
        <p:blipFill rotWithShape="1">
          <a:blip r:embed="rId2" cstate="print"/>
          <a:srcRect l="13393" t="28333" r="19241" b="11905"/>
          <a:stretch/>
        </p:blipFill>
        <p:spPr bwMode="auto">
          <a:xfrm>
            <a:off x="990600" y="762000"/>
            <a:ext cx="6858000" cy="472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3157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36</a:t>
            </a:fld>
            <a:endParaRPr lang="en-US" dirty="0"/>
          </a:p>
        </p:txBody>
      </p:sp>
      <p:pic>
        <p:nvPicPr>
          <p:cNvPr id="3" name="Picture 2"/>
          <p:cNvPicPr/>
          <p:nvPr/>
        </p:nvPicPr>
        <p:blipFill rotWithShape="1">
          <a:blip r:embed="rId2" cstate="print"/>
          <a:srcRect l="14197" t="14763" r="17366" b="12858"/>
          <a:stretch/>
        </p:blipFill>
        <p:spPr bwMode="auto">
          <a:xfrm>
            <a:off x="1143000" y="609600"/>
            <a:ext cx="6934200" cy="47244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6096000" y="2951516"/>
            <a:ext cx="2057400" cy="307777"/>
          </a:xfrm>
          <a:prstGeom prst="rect">
            <a:avLst/>
          </a:prstGeom>
          <a:noFill/>
        </p:spPr>
        <p:txBody>
          <a:bodyPr wrap="square" rtlCol="0">
            <a:spAutoFit/>
          </a:bodyPr>
          <a:lstStyle/>
          <a:p>
            <a:r>
              <a:rPr lang="en-US" sz="1400" dirty="0" smtClean="0">
                <a:solidFill>
                  <a:srgbClr val="FF0000"/>
                </a:solidFill>
              </a:rPr>
              <a:t>Choose category here</a:t>
            </a:r>
            <a:endParaRPr lang="en-US" sz="1400" dirty="0">
              <a:solidFill>
                <a:srgbClr val="FF0000"/>
              </a:solidFill>
            </a:endParaRPr>
          </a:p>
        </p:txBody>
      </p:sp>
      <p:sp>
        <p:nvSpPr>
          <p:cNvPr id="5" name="TextBox 4"/>
          <p:cNvSpPr txBox="1"/>
          <p:nvPr/>
        </p:nvSpPr>
        <p:spPr>
          <a:xfrm>
            <a:off x="6934200" y="3429000"/>
            <a:ext cx="2057400" cy="523220"/>
          </a:xfrm>
          <a:prstGeom prst="rect">
            <a:avLst/>
          </a:prstGeom>
          <a:noFill/>
        </p:spPr>
        <p:txBody>
          <a:bodyPr wrap="square" rtlCol="0">
            <a:spAutoFit/>
          </a:bodyPr>
          <a:lstStyle/>
          <a:p>
            <a:r>
              <a:rPr lang="en-US" sz="1400" dirty="0" smtClean="0">
                <a:solidFill>
                  <a:srgbClr val="FF0000"/>
                </a:solidFill>
              </a:rPr>
              <a:t>Enter the name of the school here</a:t>
            </a:r>
            <a:endParaRPr lang="en-US" sz="1400" dirty="0">
              <a:solidFill>
                <a:srgbClr val="FF0000"/>
              </a:solidFill>
            </a:endParaRPr>
          </a:p>
        </p:txBody>
      </p:sp>
      <p:sp>
        <p:nvSpPr>
          <p:cNvPr id="6" name="TextBox 5"/>
          <p:cNvSpPr txBox="1"/>
          <p:nvPr/>
        </p:nvSpPr>
        <p:spPr>
          <a:xfrm>
            <a:off x="7010400" y="4648200"/>
            <a:ext cx="1905000" cy="954107"/>
          </a:xfrm>
          <a:prstGeom prst="rect">
            <a:avLst/>
          </a:prstGeom>
          <a:noFill/>
        </p:spPr>
        <p:txBody>
          <a:bodyPr wrap="square" rtlCol="0">
            <a:spAutoFit/>
          </a:bodyPr>
          <a:lstStyle/>
          <a:p>
            <a:r>
              <a:rPr lang="en-US" sz="1400" dirty="0" smtClean="0">
                <a:solidFill>
                  <a:srgbClr val="FF0000"/>
                </a:solidFill>
              </a:rPr>
              <a:t>You will be prompted once again to enter the school access code</a:t>
            </a:r>
            <a:endParaRPr lang="en-US" sz="1400" dirty="0">
              <a:solidFill>
                <a:srgbClr val="FF0000"/>
              </a:solidFill>
            </a:endParaRPr>
          </a:p>
        </p:txBody>
      </p:sp>
      <p:cxnSp>
        <p:nvCxnSpPr>
          <p:cNvPr id="8" name="Straight Arrow Connector 7"/>
          <p:cNvCxnSpPr/>
          <p:nvPr/>
        </p:nvCxnSpPr>
        <p:spPr>
          <a:xfrm flipH="1">
            <a:off x="5791200" y="3259293"/>
            <a:ext cx="381000" cy="5507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477000" y="3810000"/>
            <a:ext cx="4572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096000" y="4876800"/>
            <a:ext cx="914400" cy="24845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81400" y="5180111"/>
            <a:ext cx="2057400" cy="307777"/>
          </a:xfrm>
          <a:prstGeom prst="rect">
            <a:avLst/>
          </a:prstGeom>
          <a:noFill/>
        </p:spPr>
        <p:txBody>
          <a:bodyPr wrap="square" rtlCol="0">
            <a:spAutoFit/>
          </a:bodyPr>
          <a:lstStyle/>
          <a:p>
            <a:r>
              <a:rPr lang="en-US" sz="1400" b="1" dirty="0" smtClean="0">
                <a:solidFill>
                  <a:srgbClr val="FF0000"/>
                </a:solidFill>
              </a:rPr>
              <a:t>Click here to move on</a:t>
            </a:r>
            <a:endParaRPr lang="en-US" sz="1400" b="1" dirty="0">
              <a:solidFill>
                <a:srgbClr val="FF0000"/>
              </a:solidFill>
            </a:endParaRPr>
          </a:p>
        </p:txBody>
      </p:sp>
      <p:cxnSp>
        <p:nvCxnSpPr>
          <p:cNvPr id="16" name="Straight Arrow Connector 15"/>
          <p:cNvCxnSpPr/>
          <p:nvPr/>
        </p:nvCxnSpPr>
        <p:spPr>
          <a:xfrm flipH="1" flipV="1">
            <a:off x="2438400" y="5125254"/>
            <a:ext cx="990600" cy="2087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477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37</a:t>
            </a:fld>
            <a:endParaRPr lang="en-US" dirty="0"/>
          </a:p>
        </p:txBody>
      </p:sp>
      <p:sp>
        <p:nvSpPr>
          <p:cNvPr id="4" name="Title 1"/>
          <p:cNvSpPr txBox="1">
            <a:spLocks/>
          </p:cNvSpPr>
          <p:nvPr/>
        </p:nvSpPr>
        <p:spPr>
          <a:xfrm>
            <a:off x="457200" y="152400"/>
            <a:ext cx="8229600" cy="1143000"/>
          </a:xfrm>
          <a:prstGeom prst="rect">
            <a:avLst/>
          </a:prstGeom>
        </p:spPr>
        <p:txBody>
          <a:bodyPr/>
          <a:lstStyle>
            <a:lvl1pPr algn="ctr" defTabSz="912813" rtl="0" eaLnBrk="0" fontAlgn="base" hangingPunct="0">
              <a:spcBef>
                <a:spcPct val="0"/>
              </a:spcBef>
              <a:spcAft>
                <a:spcPct val="0"/>
              </a:spcAft>
              <a:defRPr sz="4400" b="1" kern="1200">
                <a:solidFill>
                  <a:schemeClr val="tx1"/>
                </a:solidFill>
                <a:latin typeface="+mj-lt"/>
                <a:ea typeface="+mj-ea"/>
                <a:cs typeface="+mj-cs"/>
              </a:defRPr>
            </a:lvl1pPr>
            <a:lvl2pPr algn="ctr" defTabSz="912813" rtl="0" eaLnBrk="0" fontAlgn="base" hangingPunct="0">
              <a:spcBef>
                <a:spcPct val="0"/>
              </a:spcBef>
              <a:spcAft>
                <a:spcPct val="0"/>
              </a:spcAft>
              <a:defRPr sz="4400" b="1">
                <a:solidFill>
                  <a:schemeClr val="tx1"/>
                </a:solidFill>
                <a:latin typeface="Calibri" pitchFamily="34" charset="0"/>
              </a:defRPr>
            </a:lvl2pPr>
            <a:lvl3pPr algn="ctr" defTabSz="912813" rtl="0" eaLnBrk="0" fontAlgn="base" hangingPunct="0">
              <a:spcBef>
                <a:spcPct val="0"/>
              </a:spcBef>
              <a:spcAft>
                <a:spcPct val="0"/>
              </a:spcAft>
              <a:defRPr sz="4400" b="1">
                <a:solidFill>
                  <a:schemeClr val="tx1"/>
                </a:solidFill>
                <a:latin typeface="Calibri" pitchFamily="34" charset="0"/>
              </a:defRPr>
            </a:lvl3pPr>
            <a:lvl4pPr algn="ctr" defTabSz="912813" rtl="0" eaLnBrk="0" fontAlgn="base" hangingPunct="0">
              <a:spcBef>
                <a:spcPct val="0"/>
              </a:spcBef>
              <a:spcAft>
                <a:spcPct val="0"/>
              </a:spcAft>
              <a:defRPr sz="4400" b="1">
                <a:solidFill>
                  <a:schemeClr val="tx1"/>
                </a:solidFill>
                <a:latin typeface="Calibri" pitchFamily="34" charset="0"/>
              </a:defRPr>
            </a:lvl4pPr>
            <a:lvl5pPr algn="ctr" defTabSz="912813" rtl="0" eaLnBrk="0" fontAlgn="base" hangingPunct="0">
              <a:spcBef>
                <a:spcPct val="0"/>
              </a:spcBef>
              <a:spcAft>
                <a:spcPct val="0"/>
              </a:spcAft>
              <a:defRPr sz="4400" b="1">
                <a:solidFill>
                  <a:schemeClr val="tx1"/>
                </a:solidFill>
                <a:latin typeface="Calibri" pitchFamily="34" charset="0"/>
              </a:defRPr>
            </a:lvl5pPr>
            <a:lvl6pPr marL="610728" algn="ctr" defTabSz="913972" rtl="0" eaLnBrk="1" fontAlgn="base" hangingPunct="1">
              <a:spcBef>
                <a:spcPct val="0"/>
              </a:spcBef>
              <a:spcAft>
                <a:spcPct val="0"/>
              </a:spcAft>
              <a:defRPr sz="4400" b="1">
                <a:solidFill>
                  <a:schemeClr val="tx1"/>
                </a:solidFill>
                <a:latin typeface="Calibri" pitchFamily="34" charset="0"/>
              </a:defRPr>
            </a:lvl6pPr>
            <a:lvl7pPr marL="1221456" algn="ctr" defTabSz="913972" rtl="0" eaLnBrk="1" fontAlgn="base" hangingPunct="1">
              <a:spcBef>
                <a:spcPct val="0"/>
              </a:spcBef>
              <a:spcAft>
                <a:spcPct val="0"/>
              </a:spcAft>
              <a:defRPr sz="4400" b="1">
                <a:solidFill>
                  <a:schemeClr val="tx1"/>
                </a:solidFill>
                <a:latin typeface="Calibri" pitchFamily="34" charset="0"/>
              </a:defRPr>
            </a:lvl7pPr>
            <a:lvl8pPr marL="1832183" algn="ctr" defTabSz="913972" rtl="0" eaLnBrk="1" fontAlgn="base" hangingPunct="1">
              <a:spcBef>
                <a:spcPct val="0"/>
              </a:spcBef>
              <a:spcAft>
                <a:spcPct val="0"/>
              </a:spcAft>
              <a:defRPr sz="4400" b="1">
                <a:solidFill>
                  <a:schemeClr val="tx1"/>
                </a:solidFill>
                <a:latin typeface="Calibri" pitchFamily="34" charset="0"/>
              </a:defRPr>
            </a:lvl8pPr>
            <a:lvl9pPr marL="2442911" algn="ctr" defTabSz="913972" rtl="0" eaLnBrk="1" fontAlgn="base" hangingPunct="1">
              <a:spcBef>
                <a:spcPct val="0"/>
              </a:spcBef>
              <a:spcAft>
                <a:spcPct val="0"/>
              </a:spcAft>
              <a:defRPr sz="4400" b="1">
                <a:solidFill>
                  <a:schemeClr val="tx1"/>
                </a:solidFill>
                <a:latin typeface="Calibri" pitchFamily="34" charset="0"/>
              </a:defRPr>
            </a:lvl9pPr>
          </a:lstStyle>
          <a:p>
            <a:r>
              <a:rPr lang="en-US" dirty="0" smtClean="0"/>
              <a:t>You made it!</a:t>
            </a:r>
            <a:endParaRPr lang="en-US" dirty="0"/>
          </a:p>
        </p:txBody>
      </p:sp>
      <p:sp>
        <p:nvSpPr>
          <p:cNvPr id="5" name="TextBox 4"/>
          <p:cNvSpPr txBox="1"/>
          <p:nvPr/>
        </p:nvSpPr>
        <p:spPr>
          <a:xfrm>
            <a:off x="1981200" y="2590800"/>
            <a:ext cx="3581400" cy="228600"/>
          </a:xfrm>
          <a:prstGeom prst="rect">
            <a:avLst/>
          </a:prstGeom>
          <a:solidFill>
            <a:schemeClr val="bg1"/>
          </a:solidFill>
        </p:spPr>
        <p:txBody>
          <a:bodyPr wrap="square" rtlCol="0">
            <a:spAutoFit/>
          </a:bodyPr>
          <a:lstStyle/>
          <a:p>
            <a:endParaRPr lang="en-US" dirty="0"/>
          </a:p>
        </p:txBody>
      </p:sp>
      <p:pic>
        <p:nvPicPr>
          <p:cNvPr id="6" name="Picture 5"/>
          <p:cNvPicPr/>
          <p:nvPr/>
        </p:nvPicPr>
        <p:blipFill>
          <a:blip r:embed="rId2" cstate="print"/>
          <a:srcRect l="9043" t="17098" r="8611" b="2073"/>
          <a:stretch>
            <a:fillRect/>
          </a:stretch>
        </p:blipFill>
        <p:spPr bwMode="auto">
          <a:xfrm>
            <a:off x="990600" y="914400"/>
            <a:ext cx="6934200" cy="4800600"/>
          </a:xfrm>
          <a:prstGeom prst="rect">
            <a:avLst/>
          </a:prstGeom>
          <a:noFill/>
          <a:ln w="9525">
            <a:noFill/>
            <a:miter lim="800000"/>
            <a:headEnd/>
            <a:tailEnd/>
          </a:ln>
        </p:spPr>
      </p:pic>
      <p:sp>
        <p:nvSpPr>
          <p:cNvPr id="7" name="TextBox 6"/>
          <p:cNvSpPr txBox="1"/>
          <p:nvPr/>
        </p:nvSpPr>
        <p:spPr>
          <a:xfrm>
            <a:off x="152400" y="4267200"/>
            <a:ext cx="1219200" cy="769441"/>
          </a:xfrm>
          <a:prstGeom prst="rect">
            <a:avLst/>
          </a:prstGeom>
          <a:noFill/>
        </p:spPr>
        <p:txBody>
          <a:bodyPr wrap="square" rtlCol="0">
            <a:spAutoFit/>
          </a:bodyPr>
          <a:lstStyle/>
          <a:p>
            <a:r>
              <a:rPr lang="en-US" sz="1100" dirty="0" smtClean="0">
                <a:solidFill>
                  <a:srgbClr val="FF0000"/>
                </a:solidFill>
              </a:rPr>
              <a:t>Let’s begin with the </a:t>
            </a:r>
            <a:r>
              <a:rPr lang="en-US" sz="1100" b="1" dirty="0" smtClean="0">
                <a:solidFill>
                  <a:srgbClr val="FF0000"/>
                </a:solidFill>
              </a:rPr>
              <a:t>Add Your District Contact </a:t>
            </a:r>
            <a:r>
              <a:rPr lang="en-US" sz="1100" dirty="0" smtClean="0">
                <a:solidFill>
                  <a:srgbClr val="FF0000"/>
                </a:solidFill>
              </a:rPr>
              <a:t>link</a:t>
            </a:r>
            <a:endParaRPr lang="en-US" sz="1100" dirty="0">
              <a:solidFill>
                <a:srgbClr val="FF0000"/>
              </a:solidFill>
            </a:endParaRPr>
          </a:p>
        </p:txBody>
      </p:sp>
      <p:cxnSp>
        <p:nvCxnSpPr>
          <p:cNvPr id="8" name="Straight Arrow Connector 7"/>
          <p:cNvCxnSpPr/>
          <p:nvPr/>
        </p:nvCxnSpPr>
        <p:spPr>
          <a:xfrm flipV="1">
            <a:off x="914400" y="3810000"/>
            <a:ext cx="533400" cy="4398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71600" y="2590800"/>
            <a:ext cx="4191000" cy="369332"/>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166643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dirty="0" smtClean="0"/>
              <a:t>Adding the District Contact</a:t>
            </a:r>
            <a:endParaRPr lang="en-US" dirty="0"/>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38</a:t>
            </a:fld>
            <a:endParaRPr lang="en-US" dirty="0"/>
          </a:p>
        </p:txBody>
      </p:sp>
      <p:pic>
        <p:nvPicPr>
          <p:cNvPr id="4" name="Picture 3"/>
          <p:cNvPicPr/>
          <p:nvPr/>
        </p:nvPicPr>
        <p:blipFill>
          <a:blip r:embed="rId2" cstate="print"/>
          <a:srcRect l="1017" t="19171" r="5935" b="10535"/>
          <a:stretch>
            <a:fillRect/>
          </a:stretch>
        </p:blipFill>
        <p:spPr bwMode="auto">
          <a:xfrm>
            <a:off x="1219200" y="1219200"/>
            <a:ext cx="6553200" cy="4419599"/>
          </a:xfrm>
          <a:prstGeom prst="rect">
            <a:avLst/>
          </a:prstGeom>
          <a:noFill/>
          <a:ln w="9525">
            <a:noFill/>
            <a:miter lim="800000"/>
            <a:headEnd/>
            <a:tailEnd/>
          </a:ln>
        </p:spPr>
      </p:pic>
      <p:sp>
        <p:nvSpPr>
          <p:cNvPr id="5" name="TextBox 4"/>
          <p:cNvSpPr txBox="1"/>
          <p:nvPr/>
        </p:nvSpPr>
        <p:spPr>
          <a:xfrm>
            <a:off x="5562600" y="2971800"/>
            <a:ext cx="2209800" cy="1785104"/>
          </a:xfrm>
          <a:prstGeom prst="rect">
            <a:avLst/>
          </a:prstGeom>
          <a:noFill/>
        </p:spPr>
        <p:txBody>
          <a:bodyPr wrap="square" rtlCol="0">
            <a:spAutoFit/>
          </a:bodyPr>
          <a:lstStyle/>
          <a:p>
            <a:r>
              <a:rPr lang="en-US" sz="1100" dirty="0" smtClean="0">
                <a:solidFill>
                  <a:srgbClr val="FF0000"/>
                </a:solidFill>
              </a:rPr>
              <a:t>When adding your District Contact be sure to use the name and email of the person who created the district account. </a:t>
            </a:r>
          </a:p>
          <a:p>
            <a:endParaRPr lang="en-US" sz="1100" dirty="0" smtClean="0">
              <a:solidFill>
                <a:srgbClr val="FF0000"/>
              </a:solidFill>
            </a:endParaRPr>
          </a:p>
          <a:p>
            <a:r>
              <a:rPr lang="en-US" sz="1100" dirty="0" smtClean="0">
                <a:solidFill>
                  <a:srgbClr val="FF0000"/>
                </a:solidFill>
              </a:rPr>
              <a:t>Their information must be entered exactly as they have entered it in order for your account to be linked to the correct district account</a:t>
            </a:r>
            <a:endParaRPr lang="en-US" sz="1100"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39</a:t>
            </a:fld>
            <a:endParaRPr lang="en-US" dirty="0"/>
          </a:p>
        </p:txBody>
      </p:sp>
      <p:pic>
        <p:nvPicPr>
          <p:cNvPr id="3" name="Picture 2"/>
          <p:cNvPicPr/>
          <p:nvPr/>
        </p:nvPicPr>
        <p:blipFill>
          <a:blip r:embed="rId2" cstate="print"/>
          <a:srcRect l="7036" t="18826" r="7093" b="5484"/>
          <a:stretch>
            <a:fillRect/>
          </a:stretch>
        </p:blipFill>
        <p:spPr bwMode="auto">
          <a:xfrm>
            <a:off x="1371600" y="838200"/>
            <a:ext cx="6324600" cy="4800600"/>
          </a:xfrm>
          <a:prstGeom prst="rect">
            <a:avLst/>
          </a:prstGeom>
          <a:noFill/>
          <a:ln w="9525">
            <a:noFill/>
            <a:miter lim="800000"/>
            <a:headEnd/>
            <a:tailEnd/>
          </a:ln>
        </p:spPr>
      </p:pic>
      <p:cxnSp>
        <p:nvCxnSpPr>
          <p:cNvPr id="5" name="Straight Arrow Connector 4"/>
          <p:cNvCxnSpPr/>
          <p:nvPr/>
        </p:nvCxnSpPr>
        <p:spPr>
          <a:xfrm flipH="1" flipV="1">
            <a:off x="6172200" y="3200400"/>
            <a:ext cx="5334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53200" y="3810000"/>
            <a:ext cx="1676400" cy="769441"/>
          </a:xfrm>
          <a:prstGeom prst="rect">
            <a:avLst/>
          </a:prstGeom>
          <a:noFill/>
        </p:spPr>
        <p:txBody>
          <a:bodyPr wrap="square" rtlCol="0">
            <a:spAutoFit/>
          </a:bodyPr>
          <a:lstStyle/>
          <a:p>
            <a:r>
              <a:rPr lang="en-US" sz="1100" dirty="0" smtClean="0">
                <a:solidFill>
                  <a:srgbClr val="FF0000"/>
                </a:solidFill>
              </a:rPr>
              <a:t>You can adjust the amount of control users have of your school accounts</a:t>
            </a:r>
            <a:endParaRPr lang="en-US" sz="11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t>To Create your District Account:</a:t>
            </a:r>
            <a:br>
              <a:rPr lang="en-US" sz="3200" dirty="0" smtClean="0"/>
            </a:br>
            <a:r>
              <a:rPr lang="en-US" sz="2800" b="0" dirty="0" smtClean="0">
                <a:hlinkClick r:id="rId2"/>
              </a:rPr>
              <a:t>https://gastrivingreader13.fluidreview.com/</a:t>
            </a:r>
            <a:endParaRPr lang="en-US" sz="2800" b="0" dirty="0"/>
          </a:p>
        </p:txBody>
      </p:sp>
      <p:sp>
        <p:nvSpPr>
          <p:cNvPr id="3" name="Slide Number Placeholder 2"/>
          <p:cNvSpPr>
            <a:spLocks noGrp="1"/>
          </p:cNvSpPr>
          <p:nvPr>
            <p:ph type="sldNum" sz="quarter" idx="11"/>
          </p:nvPr>
        </p:nvSpPr>
        <p:spPr/>
        <p:txBody>
          <a:bodyPr/>
          <a:lstStyle/>
          <a:p>
            <a:pPr>
              <a:defRPr/>
            </a:pPr>
            <a:fld id="{9B53E788-0F6A-49E7-BAD0-3A6B50D31280}" type="slidenum">
              <a:rPr lang="en-US" smtClean="0"/>
              <a:pPr>
                <a:defRPr/>
              </a:pPr>
              <a:t>4</a:t>
            </a:fld>
            <a:endParaRPr lang="en-US" dirty="0"/>
          </a:p>
        </p:txBody>
      </p:sp>
      <p:pic>
        <p:nvPicPr>
          <p:cNvPr id="4" name="Picture 3"/>
          <p:cNvPicPr/>
          <p:nvPr/>
        </p:nvPicPr>
        <p:blipFill>
          <a:blip r:embed="rId3" cstate="print"/>
          <a:srcRect l="7037" t="20729" r="7624" b="21577"/>
          <a:stretch>
            <a:fillRect/>
          </a:stretch>
        </p:blipFill>
        <p:spPr bwMode="auto">
          <a:xfrm>
            <a:off x="1132114" y="1164771"/>
            <a:ext cx="6705600" cy="4419599"/>
          </a:xfrm>
          <a:prstGeom prst="rect">
            <a:avLst/>
          </a:prstGeom>
          <a:noFill/>
          <a:ln w="9525">
            <a:noFill/>
            <a:miter lim="800000"/>
            <a:headEnd/>
            <a:tailEnd/>
          </a:ln>
        </p:spPr>
      </p:pic>
      <p:sp>
        <p:nvSpPr>
          <p:cNvPr id="5" name="TextBox 4"/>
          <p:cNvSpPr txBox="1"/>
          <p:nvPr/>
        </p:nvSpPr>
        <p:spPr>
          <a:xfrm>
            <a:off x="6879771" y="2313057"/>
            <a:ext cx="1981200" cy="707886"/>
          </a:xfrm>
          <a:prstGeom prst="rect">
            <a:avLst/>
          </a:prstGeom>
          <a:noFill/>
        </p:spPr>
        <p:txBody>
          <a:bodyPr wrap="square" rtlCol="0">
            <a:spAutoFit/>
          </a:bodyPr>
          <a:lstStyle/>
          <a:p>
            <a:r>
              <a:rPr lang="en-US" sz="1000" dirty="0" smtClean="0">
                <a:solidFill>
                  <a:srgbClr val="FF0000"/>
                </a:solidFill>
              </a:rPr>
              <a:t>If you </a:t>
            </a:r>
            <a:r>
              <a:rPr lang="en-US" sz="1000" dirty="0">
                <a:solidFill>
                  <a:srgbClr val="FF0000"/>
                </a:solidFill>
              </a:rPr>
              <a:t>do not have an account, click on </a:t>
            </a:r>
            <a:r>
              <a:rPr lang="en-US" sz="1000" dirty="0"/>
              <a:t>Sign Up </a:t>
            </a:r>
            <a:r>
              <a:rPr lang="en-US" sz="1000" dirty="0">
                <a:solidFill>
                  <a:srgbClr val="FF0000"/>
                </a:solidFill>
              </a:rPr>
              <a:t>under  </a:t>
            </a:r>
            <a:r>
              <a:rPr lang="en-US" sz="1000" b="1" dirty="0">
                <a:solidFill>
                  <a:srgbClr val="FF0000"/>
                </a:solidFill>
              </a:rPr>
              <a:t>Need an Account? </a:t>
            </a:r>
            <a:r>
              <a:rPr lang="en-US" sz="1000" dirty="0">
                <a:solidFill>
                  <a:srgbClr val="FF0000"/>
                </a:solidFill>
              </a:rPr>
              <a:t>and follow the on screen prompts</a:t>
            </a:r>
          </a:p>
        </p:txBody>
      </p:sp>
      <p:cxnSp>
        <p:nvCxnSpPr>
          <p:cNvPr id="6" name="Straight Arrow Connector 5"/>
          <p:cNvCxnSpPr/>
          <p:nvPr/>
        </p:nvCxnSpPr>
        <p:spPr>
          <a:xfrm flipH="1">
            <a:off x="7075714" y="3020943"/>
            <a:ext cx="544286" cy="14748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2800" dirty="0" smtClean="0"/>
              <a:t>District contact will receive this email once a school has entered them as a district contact </a:t>
            </a:r>
            <a:endParaRPr lang="en-US" sz="2800" dirty="0"/>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40</a:t>
            </a:fld>
            <a:endParaRPr lang="en-US" dirty="0"/>
          </a:p>
        </p:txBody>
      </p:sp>
      <p:pic>
        <p:nvPicPr>
          <p:cNvPr id="3" name="Picture 2"/>
          <p:cNvPicPr/>
          <p:nvPr/>
        </p:nvPicPr>
        <p:blipFill>
          <a:blip r:embed="rId2" cstate="print"/>
          <a:srcRect l="18353" t="29362" r="12314" b="4617"/>
          <a:stretch>
            <a:fillRect/>
          </a:stretch>
        </p:blipFill>
        <p:spPr bwMode="auto">
          <a:xfrm>
            <a:off x="1143000" y="1066800"/>
            <a:ext cx="6477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2400" dirty="0" smtClean="0"/>
              <a:t>View when District contact logs in </a:t>
            </a:r>
            <a:r>
              <a:rPr lang="en-US" sz="2400" i="1" dirty="0" smtClean="0"/>
              <a:t>after</a:t>
            </a:r>
            <a:r>
              <a:rPr lang="en-US" sz="2400" dirty="0" smtClean="0"/>
              <a:t> being added to a school</a:t>
            </a:r>
            <a:endParaRPr lang="en-US" sz="2400" dirty="0"/>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41</a:t>
            </a:fld>
            <a:endParaRPr lang="en-US" dirty="0"/>
          </a:p>
        </p:txBody>
      </p:sp>
      <p:pic>
        <p:nvPicPr>
          <p:cNvPr id="3" name="Picture 2"/>
          <p:cNvPicPr/>
          <p:nvPr/>
        </p:nvPicPr>
        <p:blipFill>
          <a:blip r:embed="rId2" cstate="print"/>
          <a:srcRect l="6183" t="17962" r="9369" b="12220"/>
          <a:stretch>
            <a:fillRect/>
          </a:stretch>
        </p:blipFill>
        <p:spPr bwMode="auto">
          <a:xfrm>
            <a:off x="1371600" y="914400"/>
            <a:ext cx="5943600" cy="4724400"/>
          </a:xfrm>
          <a:prstGeom prst="rect">
            <a:avLst/>
          </a:prstGeom>
          <a:noFill/>
          <a:ln w="9525">
            <a:noFill/>
            <a:miter lim="800000"/>
            <a:headEnd/>
            <a:tailEnd/>
          </a:ln>
        </p:spPr>
      </p:pic>
      <p:sp>
        <p:nvSpPr>
          <p:cNvPr id="5" name="TextBox 4"/>
          <p:cNvSpPr txBox="1"/>
          <p:nvPr/>
        </p:nvSpPr>
        <p:spPr>
          <a:xfrm>
            <a:off x="1905000" y="2514600"/>
            <a:ext cx="4953000"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42</a:t>
            </a:fld>
            <a:endParaRPr lang="en-US" dirty="0"/>
          </a:p>
        </p:txBody>
      </p:sp>
      <p:pic>
        <p:nvPicPr>
          <p:cNvPr id="5" name="Picture 4"/>
          <p:cNvPicPr/>
          <p:nvPr/>
        </p:nvPicPr>
        <p:blipFill>
          <a:blip r:embed="rId2" cstate="print"/>
          <a:srcRect l="8641" t="17617" r="5552" b="3061"/>
          <a:stretch>
            <a:fillRect/>
          </a:stretch>
        </p:blipFill>
        <p:spPr bwMode="auto">
          <a:xfrm>
            <a:off x="1066800" y="457200"/>
            <a:ext cx="6705600" cy="5257800"/>
          </a:xfrm>
          <a:prstGeom prst="rect">
            <a:avLst/>
          </a:prstGeom>
          <a:noFill/>
          <a:ln w="9525">
            <a:noFill/>
            <a:miter lim="800000"/>
            <a:headEnd/>
            <a:tailEnd/>
          </a:ln>
        </p:spPr>
      </p:pic>
      <p:sp>
        <p:nvSpPr>
          <p:cNvPr id="10" name="TextBox 9"/>
          <p:cNvSpPr txBox="1"/>
          <p:nvPr/>
        </p:nvSpPr>
        <p:spPr>
          <a:xfrm>
            <a:off x="152400" y="3962400"/>
            <a:ext cx="1219200" cy="769441"/>
          </a:xfrm>
          <a:prstGeom prst="rect">
            <a:avLst/>
          </a:prstGeom>
          <a:noFill/>
        </p:spPr>
        <p:txBody>
          <a:bodyPr wrap="square" rtlCol="0">
            <a:spAutoFit/>
          </a:bodyPr>
          <a:lstStyle/>
          <a:p>
            <a:r>
              <a:rPr lang="en-US" sz="1100" dirty="0" smtClean="0">
                <a:solidFill>
                  <a:srgbClr val="FF0000"/>
                </a:solidFill>
              </a:rPr>
              <a:t>Click here to begin filling out the School Profile</a:t>
            </a:r>
            <a:endParaRPr lang="en-US" sz="1100" dirty="0">
              <a:solidFill>
                <a:srgbClr val="FF0000"/>
              </a:solidFill>
            </a:endParaRPr>
          </a:p>
        </p:txBody>
      </p:sp>
      <p:cxnSp>
        <p:nvCxnSpPr>
          <p:cNvPr id="12" name="Straight Arrow Connector 11"/>
          <p:cNvCxnSpPr/>
          <p:nvPr/>
        </p:nvCxnSpPr>
        <p:spPr>
          <a:xfrm flipV="1">
            <a:off x="914400" y="3276600"/>
            <a:ext cx="6096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257800" y="4724400"/>
            <a:ext cx="6096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219200" y="5486400"/>
            <a:ext cx="5867400" cy="553998"/>
          </a:xfrm>
          <a:prstGeom prst="rect">
            <a:avLst/>
          </a:prstGeom>
          <a:noFill/>
        </p:spPr>
        <p:txBody>
          <a:bodyPr wrap="square" rtlCol="0">
            <a:spAutoFit/>
          </a:bodyPr>
          <a:lstStyle/>
          <a:p>
            <a:r>
              <a:rPr lang="en-US" sz="1000" dirty="0" smtClean="0">
                <a:solidFill>
                  <a:srgbClr val="FF0000"/>
                </a:solidFill>
              </a:rPr>
              <a:t>You will also need to add any teachers in your school as members if you want them to be able to access the school application. Use the instructions from slides 20-23 to add members making sure they use the </a:t>
            </a:r>
            <a:r>
              <a:rPr lang="en-US" sz="1000" b="1" dirty="0" smtClean="0">
                <a:solidFill>
                  <a:srgbClr val="FF0000"/>
                </a:solidFill>
              </a:rPr>
              <a:t>school access code</a:t>
            </a:r>
            <a:r>
              <a:rPr lang="en-US" sz="1000" dirty="0" smtClean="0">
                <a:solidFill>
                  <a:srgbClr val="FF0000"/>
                </a:solidFill>
              </a:rPr>
              <a:t>, </a:t>
            </a:r>
            <a:r>
              <a:rPr lang="en-US" sz="1000" u="sng" dirty="0" smtClean="0">
                <a:solidFill>
                  <a:srgbClr val="FF0000"/>
                </a:solidFill>
              </a:rPr>
              <a:t>not</a:t>
            </a:r>
            <a:r>
              <a:rPr lang="en-US" sz="1000" dirty="0" smtClean="0">
                <a:solidFill>
                  <a:srgbClr val="FF0000"/>
                </a:solidFill>
              </a:rPr>
              <a:t> the district access code when creating an account.</a:t>
            </a:r>
            <a:endParaRPr lang="en-US" sz="1000" dirty="0">
              <a:solidFill>
                <a:srgbClr val="FF0000"/>
              </a:solidFill>
            </a:endParaRPr>
          </a:p>
        </p:txBody>
      </p:sp>
      <p:sp>
        <p:nvSpPr>
          <p:cNvPr id="13" name="TextBox 12"/>
          <p:cNvSpPr txBox="1"/>
          <p:nvPr/>
        </p:nvSpPr>
        <p:spPr>
          <a:xfrm>
            <a:off x="2895600" y="3810000"/>
            <a:ext cx="2819400" cy="584775"/>
          </a:xfrm>
          <a:prstGeom prst="rect">
            <a:avLst/>
          </a:prstGeom>
          <a:noFill/>
        </p:spPr>
        <p:txBody>
          <a:bodyPr wrap="square" rtlCol="0">
            <a:spAutoFit/>
          </a:bodyPr>
          <a:lstStyle/>
          <a:p>
            <a:r>
              <a:rPr lang="en-US" sz="1000" dirty="0" smtClean="0">
                <a:solidFill>
                  <a:srgbClr val="FF0000"/>
                </a:solidFill>
              </a:rPr>
              <a:t>Notice under </a:t>
            </a:r>
            <a:r>
              <a:rPr lang="en-US" sz="1000" b="1" dirty="0" smtClean="0">
                <a:solidFill>
                  <a:srgbClr val="FF0000"/>
                </a:solidFill>
              </a:rPr>
              <a:t>Status </a:t>
            </a:r>
            <a:r>
              <a:rPr lang="en-US" sz="1000" dirty="0" smtClean="0">
                <a:solidFill>
                  <a:srgbClr val="FF0000"/>
                </a:solidFill>
              </a:rPr>
              <a:t>that Add District Contact</a:t>
            </a:r>
            <a:r>
              <a:rPr lang="en-US" sz="1000" b="1" dirty="0" smtClean="0">
                <a:solidFill>
                  <a:srgbClr val="FF0000"/>
                </a:solidFill>
              </a:rPr>
              <a:t> </a:t>
            </a:r>
            <a:r>
              <a:rPr lang="en-US" sz="1000" dirty="0" smtClean="0">
                <a:solidFill>
                  <a:srgbClr val="FF0000"/>
                </a:solidFill>
              </a:rPr>
              <a:t>is now </a:t>
            </a:r>
            <a:r>
              <a:rPr lang="en-US" sz="1000" b="1" dirty="0" smtClean="0">
                <a:solidFill>
                  <a:srgbClr val="00B050"/>
                </a:solidFill>
              </a:rPr>
              <a:t>complete</a:t>
            </a:r>
          </a:p>
          <a:p>
            <a:endParaRPr lang="en-US" sz="1200" dirty="0">
              <a:solidFill>
                <a:srgbClr val="FF0000"/>
              </a:solidFill>
            </a:endParaRPr>
          </a:p>
        </p:txBody>
      </p:sp>
      <p:cxnSp>
        <p:nvCxnSpPr>
          <p:cNvPr id="14" name="Straight Arrow Connector 13"/>
          <p:cNvCxnSpPr/>
          <p:nvPr/>
        </p:nvCxnSpPr>
        <p:spPr>
          <a:xfrm flipV="1">
            <a:off x="3962400" y="3657600"/>
            <a:ext cx="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39000" y="4343400"/>
            <a:ext cx="1447800" cy="1107996"/>
          </a:xfrm>
          <a:prstGeom prst="rect">
            <a:avLst/>
          </a:prstGeom>
          <a:noFill/>
        </p:spPr>
        <p:txBody>
          <a:bodyPr wrap="square" rtlCol="0">
            <a:spAutoFit/>
          </a:bodyPr>
          <a:lstStyle/>
          <a:p>
            <a:r>
              <a:rPr lang="en-US" sz="1100" dirty="0" smtClean="0">
                <a:solidFill>
                  <a:srgbClr val="FF0000"/>
                </a:solidFill>
              </a:rPr>
              <a:t>Notice the district contact’s name has appeared because they already have an established account</a:t>
            </a:r>
            <a:endParaRPr lang="en-US" sz="1100" dirty="0">
              <a:solidFill>
                <a:srgbClr val="FF0000"/>
              </a:solidFill>
            </a:endParaRPr>
          </a:p>
        </p:txBody>
      </p:sp>
      <p:cxnSp>
        <p:nvCxnSpPr>
          <p:cNvPr id="19" name="Straight Arrow Connector 18"/>
          <p:cNvCxnSpPr/>
          <p:nvPr/>
        </p:nvCxnSpPr>
        <p:spPr>
          <a:xfrm flipH="1">
            <a:off x="6553200" y="4495800"/>
            <a:ext cx="685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sz="3200" dirty="0" smtClean="0"/>
              <a:t>Adding a Member to School Account: Pending</a:t>
            </a:r>
            <a:endParaRPr lang="en-US" sz="3200" dirty="0"/>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43</a:t>
            </a:fld>
            <a:endParaRPr lang="en-US" dirty="0"/>
          </a:p>
        </p:txBody>
      </p:sp>
      <p:pic>
        <p:nvPicPr>
          <p:cNvPr id="4" name="Picture 3"/>
          <p:cNvPicPr/>
          <p:nvPr/>
        </p:nvPicPr>
        <p:blipFill>
          <a:blip r:embed="rId2" cstate="print"/>
          <a:srcRect l="53514" t="29188" r="2140" b="3228"/>
          <a:stretch>
            <a:fillRect/>
          </a:stretch>
        </p:blipFill>
        <p:spPr bwMode="auto">
          <a:xfrm>
            <a:off x="1828800" y="990600"/>
            <a:ext cx="5257800" cy="4724400"/>
          </a:xfrm>
          <a:prstGeom prst="rect">
            <a:avLst/>
          </a:prstGeom>
          <a:noFill/>
          <a:ln w="9525">
            <a:noFill/>
            <a:miter lim="800000"/>
            <a:headEnd/>
            <a:tailEnd/>
          </a:ln>
        </p:spPr>
      </p:pic>
      <p:cxnSp>
        <p:nvCxnSpPr>
          <p:cNvPr id="5" name="Straight Arrow Connector 4"/>
          <p:cNvCxnSpPr/>
          <p:nvPr/>
        </p:nvCxnSpPr>
        <p:spPr>
          <a:xfrm flipH="1">
            <a:off x="6019800" y="3657600"/>
            <a:ext cx="1219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95800" y="3505200"/>
            <a:ext cx="1447800" cy="369332"/>
          </a:xfrm>
          <a:prstGeom prst="rect">
            <a:avLst/>
          </a:prstGeom>
          <a:noFill/>
          <a:ln w="19050" cmpd="sng">
            <a:solidFill>
              <a:srgbClr val="FF0000"/>
            </a:solidFill>
            <a:prstDash val="solid"/>
          </a:ln>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t>After receiving the activation email and clicking on the link:</a:t>
            </a:r>
            <a:endParaRPr lang="en-US" sz="3200" dirty="0"/>
          </a:p>
        </p:txBody>
      </p:sp>
      <p:sp>
        <p:nvSpPr>
          <p:cNvPr id="5" name="Slide Number Placeholder 4"/>
          <p:cNvSpPr>
            <a:spLocks noGrp="1"/>
          </p:cNvSpPr>
          <p:nvPr>
            <p:ph type="sldNum" sz="quarter" idx="11"/>
          </p:nvPr>
        </p:nvSpPr>
        <p:spPr/>
        <p:txBody>
          <a:bodyPr/>
          <a:lstStyle/>
          <a:p>
            <a:pPr>
              <a:defRPr/>
            </a:pPr>
            <a:fld id="{749D5F23-296D-468A-B338-5AB6C6230580}" type="slidenum">
              <a:rPr lang="en-US" smtClean="0"/>
              <a:pPr>
                <a:defRPr/>
              </a:pPr>
              <a:t>44</a:t>
            </a:fld>
            <a:endParaRPr lang="en-US" dirty="0"/>
          </a:p>
        </p:txBody>
      </p:sp>
      <p:pic>
        <p:nvPicPr>
          <p:cNvPr id="6" name="Picture 5"/>
          <p:cNvPicPr/>
          <p:nvPr/>
        </p:nvPicPr>
        <p:blipFill>
          <a:blip r:embed="rId2" cstate="print"/>
          <a:srcRect l="23169" t="15371" r="25581" b="2015"/>
          <a:stretch>
            <a:fillRect/>
          </a:stretch>
        </p:blipFill>
        <p:spPr bwMode="auto">
          <a:xfrm>
            <a:off x="762000" y="1371600"/>
            <a:ext cx="3200400" cy="4419600"/>
          </a:xfrm>
          <a:prstGeom prst="rect">
            <a:avLst/>
          </a:prstGeom>
          <a:noFill/>
          <a:ln w="9525">
            <a:noFill/>
            <a:miter lim="800000"/>
            <a:headEnd/>
            <a:tailEnd/>
          </a:ln>
        </p:spPr>
      </p:pic>
      <p:pic>
        <p:nvPicPr>
          <p:cNvPr id="7" name="Picture 6"/>
          <p:cNvPicPr/>
          <p:nvPr/>
        </p:nvPicPr>
        <p:blipFill>
          <a:blip r:embed="rId3" cstate="print"/>
          <a:srcRect l="10994" t="19862" r="12520" b="32272"/>
          <a:stretch>
            <a:fillRect/>
          </a:stretch>
        </p:blipFill>
        <p:spPr bwMode="auto">
          <a:xfrm>
            <a:off x="4191000" y="1371600"/>
            <a:ext cx="4548146"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Completing the School Profile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46</a:t>
            </a:fld>
            <a:endParaRPr lang="en-US" dirty="0"/>
          </a:p>
        </p:txBody>
      </p:sp>
      <p:pic>
        <p:nvPicPr>
          <p:cNvPr id="3" name="Picture 2"/>
          <p:cNvPicPr/>
          <p:nvPr/>
        </p:nvPicPr>
        <p:blipFill>
          <a:blip r:embed="rId2" cstate="print"/>
          <a:srcRect l="11399" t="20725" r="12180" b="11008"/>
          <a:stretch>
            <a:fillRect/>
          </a:stretch>
        </p:blipFill>
        <p:spPr bwMode="auto">
          <a:xfrm>
            <a:off x="1295400" y="762000"/>
            <a:ext cx="6400800" cy="4724400"/>
          </a:xfrm>
          <a:prstGeom prst="rect">
            <a:avLst/>
          </a:prstGeom>
          <a:noFill/>
          <a:ln w="9525">
            <a:noFill/>
            <a:miter lim="800000"/>
            <a:headEnd/>
            <a:tailEnd/>
          </a:ln>
        </p:spPr>
      </p:pic>
      <p:sp>
        <p:nvSpPr>
          <p:cNvPr id="4" name="TextBox 3"/>
          <p:cNvSpPr txBox="1"/>
          <p:nvPr/>
        </p:nvSpPr>
        <p:spPr>
          <a:xfrm>
            <a:off x="5181600" y="1905000"/>
            <a:ext cx="2133600" cy="430887"/>
          </a:xfrm>
          <a:prstGeom prst="rect">
            <a:avLst/>
          </a:prstGeom>
          <a:noFill/>
        </p:spPr>
        <p:txBody>
          <a:bodyPr wrap="square" rtlCol="0">
            <a:spAutoFit/>
          </a:bodyPr>
          <a:lstStyle/>
          <a:p>
            <a:r>
              <a:rPr lang="en-US" sz="1100" dirty="0" smtClean="0">
                <a:solidFill>
                  <a:srgbClr val="FF0000"/>
                </a:solidFill>
              </a:rPr>
              <a:t>Be sure these are consistent throughout the application</a:t>
            </a:r>
            <a:endParaRPr lang="en-US" sz="1100" dirty="0">
              <a:solidFill>
                <a:srgbClr val="FF0000"/>
              </a:solidFill>
            </a:endParaRPr>
          </a:p>
        </p:txBody>
      </p:sp>
      <p:cxnSp>
        <p:nvCxnSpPr>
          <p:cNvPr id="6" name="Straight Arrow Connector 5"/>
          <p:cNvCxnSpPr/>
          <p:nvPr/>
        </p:nvCxnSpPr>
        <p:spPr>
          <a:xfrm flipH="1">
            <a:off x="4038600" y="2133600"/>
            <a:ext cx="9906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962400" y="1981200"/>
            <a:ext cx="9906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47</a:t>
            </a:fld>
            <a:endParaRPr lang="en-US" dirty="0"/>
          </a:p>
        </p:txBody>
      </p:sp>
      <p:pic>
        <p:nvPicPr>
          <p:cNvPr id="3" name="Picture 2"/>
          <p:cNvPicPr/>
          <p:nvPr/>
        </p:nvPicPr>
        <p:blipFill>
          <a:blip r:embed="rId2" cstate="print"/>
          <a:srcRect l="7973" t="20035" r="15659" b="5138"/>
          <a:stretch>
            <a:fillRect/>
          </a:stretch>
        </p:blipFill>
        <p:spPr bwMode="auto">
          <a:xfrm>
            <a:off x="1219200" y="914400"/>
            <a:ext cx="6553200" cy="4724400"/>
          </a:xfrm>
          <a:prstGeom prst="rect">
            <a:avLst/>
          </a:prstGeom>
          <a:noFill/>
          <a:ln w="9525">
            <a:noFill/>
            <a:miter lim="800000"/>
            <a:headEnd/>
            <a:tailEnd/>
          </a:ln>
        </p:spPr>
      </p:pic>
      <p:sp>
        <p:nvSpPr>
          <p:cNvPr id="4" name="TextBox 3"/>
          <p:cNvSpPr txBox="1"/>
          <p:nvPr/>
        </p:nvSpPr>
        <p:spPr>
          <a:xfrm>
            <a:off x="5105400" y="2286000"/>
            <a:ext cx="2133600" cy="600164"/>
          </a:xfrm>
          <a:prstGeom prst="rect">
            <a:avLst/>
          </a:prstGeom>
          <a:noFill/>
        </p:spPr>
        <p:txBody>
          <a:bodyPr wrap="square" rtlCol="0">
            <a:spAutoFit/>
          </a:bodyPr>
          <a:lstStyle/>
          <a:p>
            <a:r>
              <a:rPr lang="en-US" sz="1100" dirty="0" smtClean="0">
                <a:solidFill>
                  <a:srgbClr val="FF0000"/>
                </a:solidFill>
              </a:rPr>
              <a:t>The school contact is generally the same person creating the account</a:t>
            </a:r>
            <a:endParaRPr lang="en-US" sz="1100"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48</a:t>
            </a:fld>
            <a:endParaRPr lang="en-US" dirty="0"/>
          </a:p>
        </p:txBody>
      </p:sp>
      <p:pic>
        <p:nvPicPr>
          <p:cNvPr id="3" name="Picture 2"/>
          <p:cNvPicPr/>
          <p:nvPr/>
        </p:nvPicPr>
        <p:blipFill>
          <a:blip r:embed="rId2" cstate="print"/>
          <a:srcRect l="6368" t="17444" r="8164" b="7557"/>
          <a:stretch>
            <a:fillRect/>
          </a:stretch>
        </p:blipFill>
        <p:spPr bwMode="auto">
          <a:xfrm>
            <a:off x="1295400" y="762000"/>
            <a:ext cx="6248400" cy="4724400"/>
          </a:xfrm>
          <a:prstGeom prst="rect">
            <a:avLst/>
          </a:prstGeom>
          <a:noFill/>
          <a:ln w="9525">
            <a:noFill/>
            <a:miter lim="800000"/>
            <a:headEnd/>
            <a:tailEnd/>
          </a:ln>
        </p:spPr>
      </p:pic>
      <p:sp>
        <p:nvSpPr>
          <p:cNvPr id="4" name="TextBox 3"/>
          <p:cNvSpPr txBox="1"/>
          <p:nvPr/>
        </p:nvSpPr>
        <p:spPr>
          <a:xfrm>
            <a:off x="1905000" y="3962400"/>
            <a:ext cx="2133600" cy="430887"/>
          </a:xfrm>
          <a:prstGeom prst="rect">
            <a:avLst/>
          </a:prstGeom>
          <a:noFill/>
        </p:spPr>
        <p:txBody>
          <a:bodyPr wrap="square" rtlCol="0">
            <a:spAutoFit/>
          </a:bodyPr>
          <a:lstStyle/>
          <a:p>
            <a:r>
              <a:rPr lang="en-US" sz="1100" dirty="0" smtClean="0">
                <a:solidFill>
                  <a:srgbClr val="FF0000"/>
                </a:solidFill>
              </a:rPr>
              <a:t>Click here to return to the school landing page</a:t>
            </a:r>
            <a:endParaRPr lang="en-US" sz="1100" dirty="0">
              <a:solidFill>
                <a:srgbClr val="FF0000"/>
              </a:solidFill>
            </a:endParaRPr>
          </a:p>
        </p:txBody>
      </p:sp>
      <p:cxnSp>
        <p:nvCxnSpPr>
          <p:cNvPr id="6" name="Straight Arrow Connector 5"/>
          <p:cNvCxnSpPr/>
          <p:nvPr/>
        </p:nvCxnSpPr>
        <p:spPr>
          <a:xfrm flipV="1">
            <a:off x="2590800" y="3581400"/>
            <a:ext cx="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1676400"/>
            <a:ext cx="838200" cy="369332"/>
          </a:xfrm>
          <a:prstGeom prst="rect">
            <a:avLst/>
          </a:prstGeom>
          <a:noFill/>
          <a:ln>
            <a:solidFill>
              <a:srgbClr val="FFFF00"/>
            </a:solidFill>
          </a:ln>
        </p:spPr>
        <p:txBody>
          <a:bodyPr wrap="square" rtlCol="0">
            <a:spAutoFit/>
          </a:bodyPr>
          <a:lstStyle/>
          <a:p>
            <a:endParaRPr lang="en-US" dirty="0">
              <a:solidFill>
                <a:srgbClr val="FFFF00"/>
              </a:solidFill>
            </a:endParaRPr>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49</a:t>
            </a:fld>
            <a:endParaRPr lang="en-US" dirty="0"/>
          </a:p>
        </p:txBody>
      </p:sp>
      <p:sp>
        <p:nvSpPr>
          <p:cNvPr id="10" name="TextBox 9"/>
          <p:cNvSpPr txBox="1"/>
          <p:nvPr/>
        </p:nvSpPr>
        <p:spPr>
          <a:xfrm>
            <a:off x="1905000" y="1752600"/>
            <a:ext cx="914400" cy="369332"/>
          </a:xfrm>
          <a:prstGeom prst="rect">
            <a:avLst/>
          </a:prstGeom>
          <a:solidFill>
            <a:srgbClr val="FFFF00"/>
          </a:solidFill>
        </p:spPr>
        <p:txBody>
          <a:bodyPr wrap="square" rtlCol="0">
            <a:spAutoFit/>
          </a:bodyPr>
          <a:lstStyle/>
          <a:p>
            <a:endParaRPr lang="en-US" dirty="0"/>
          </a:p>
        </p:txBody>
      </p:sp>
      <p:pic>
        <p:nvPicPr>
          <p:cNvPr id="4" name="Picture 3"/>
          <p:cNvPicPr/>
          <p:nvPr/>
        </p:nvPicPr>
        <p:blipFill>
          <a:blip r:embed="rId2" cstate="print"/>
          <a:srcRect l="8590" t="16753" r="10429" b="48823"/>
          <a:stretch>
            <a:fillRect/>
          </a:stretch>
        </p:blipFill>
        <p:spPr bwMode="auto">
          <a:xfrm>
            <a:off x="1295400" y="914400"/>
            <a:ext cx="6172200" cy="1584715"/>
          </a:xfrm>
          <a:prstGeom prst="rect">
            <a:avLst/>
          </a:prstGeom>
          <a:noFill/>
          <a:ln w="9525">
            <a:noFill/>
            <a:miter lim="800000"/>
            <a:headEnd/>
            <a:tailEnd/>
          </a:ln>
        </p:spPr>
      </p:pic>
      <p:pic>
        <p:nvPicPr>
          <p:cNvPr id="5" name="Picture 4"/>
          <p:cNvPicPr/>
          <p:nvPr/>
        </p:nvPicPr>
        <p:blipFill>
          <a:blip r:embed="rId3" cstate="print"/>
          <a:srcRect l="4979" t="41494" r="8168" b="2373"/>
          <a:stretch>
            <a:fillRect/>
          </a:stretch>
        </p:blipFill>
        <p:spPr bwMode="auto">
          <a:xfrm>
            <a:off x="1371600" y="2438400"/>
            <a:ext cx="5941803" cy="3114135"/>
          </a:xfrm>
          <a:prstGeom prst="rect">
            <a:avLst/>
          </a:prstGeom>
          <a:noFill/>
          <a:ln w="9525">
            <a:noFill/>
            <a:miter lim="800000"/>
            <a:headEnd/>
            <a:tailEnd/>
          </a:ln>
        </p:spPr>
      </p:pic>
      <p:sp>
        <p:nvSpPr>
          <p:cNvPr id="7" name="TextBox 6"/>
          <p:cNvSpPr txBox="1"/>
          <p:nvPr/>
        </p:nvSpPr>
        <p:spPr>
          <a:xfrm>
            <a:off x="5791200" y="1524000"/>
            <a:ext cx="10668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
        <p:nvSpPr>
          <p:cNvPr id="8" name="TextBox 7"/>
          <p:cNvSpPr txBox="1"/>
          <p:nvPr/>
        </p:nvSpPr>
        <p:spPr>
          <a:xfrm>
            <a:off x="1981200" y="1905001"/>
            <a:ext cx="3657600" cy="502920"/>
          </a:xfrm>
          <a:prstGeom prst="rect">
            <a:avLst/>
          </a:prstGeom>
          <a:noFill/>
          <a:ln w="28575">
            <a:solidFill>
              <a:srgbClr val="FF0000"/>
            </a:solidFill>
          </a:ln>
        </p:spPr>
        <p:txBody>
          <a:bodyPr wrap="square" rtlCol="0">
            <a:spAutoFit/>
          </a:bodyPr>
          <a:lstStyle/>
          <a:p>
            <a:endParaRPr lang="en-US" dirty="0" smtClean="0"/>
          </a:p>
          <a:p>
            <a:endParaRPr lang="en-US" dirty="0" smtClean="0"/>
          </a:p>
        </p:txBody>
      </p:sp>
      <p:sp>
        <p:nvSpPr>
          <p:cNvPr id="9" name="TextBox 8"/>
          <p:cNvSpPr txBox="1"/>
          <p:nvPr/>
        </p:nvSpPr>
        <p:spPr>
          <a:xfrm>
            <a:off x="685800" y="0"/>
            <a:ext cx="7391400" cy="646331"/>
          </a:xfrm>
          <a:prstGeom prst="rect">
            <a:avLst/>
          </a:prstGeom>
          <a:noFill/>
        </p:spPr>
        <p:txBody>
          <a:bodyPr wrap="square" rtlCol="0">
            <a:spAutoFit/>
          </a:bodyPr>
          <a:lstStyle/>
          <a:p>
            <a:pPr algn="ctr"/>
            <a:r>
              <a:rPr lang="en-US" dirty="0" smtClean="0"/>
              <a:t>Once you move from the School Profile stage into the Full Application, you </a:t>
            </a:r>
            <a:r>
              <a:rPr lang="en-US" i="1" u="sng" dirty="0" smtClean="0"/>
              <a:t>cannot</a:t>
            </a:r>
            <a:r>
              <a:rPr lang="en-US" dirty="0" smtClean="0"/>
              <a:t> return to the School Profile</a:t>
            </a:r>
          </a:p>
        </p:txBody>
      </p:sp>
      <p:sp>
        <p:nvSpPr>
          <p:cNvPr id="12" name="TextBox 11"/>
          <p:cNvSpPr txBox="1"/>
          <p:nvPr/>
        </p:nvSpPr>
        <p:spPr>
          <a:xfrm>
            <a:off x="1981200" y="1752600"/>
            <a:ext cx="838200" cy="182880"/>
          </a:xfrm>
          <a:prstGeom prst="rect">
            <a:avLst/>
          </a:prstGeom>
          <a:noFill/>
          <a:ln w="19050" cmpd="sng">
            <a:solidFill>
              <a:srgbClr val="FF0000"/>
            </a:solidFill>
            <a:prstDash val="solid"/>
          </a:ln>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Ready to go?</a:t>
            </a:r>
            <a:endParaRPr lang="en-US" dirty="0"/>
          </a:p>
        </p:txBody>
      </p:sp>
      <p:sp>
        <p:nvSpPr>
          <p:cNvPr id="4" name="Slide Number Placeholder 3"/>
          <p:cNvSpPr>
            <a:spLocks noGrp="1"/>
          </p:cNvSpPr>
          <p:nvPr>
            <p:ph type="sldNum" sz="quarter" idx="11"/>
          </p:nvPr>
        </p:nvSpPr>
        <p:spPr/>
        <p:txBody>
          <a:bodyPr/>
          <a:lstStyle/>
          <a:p>
            <a:pPr>
              <a:defRPr/>
            </a:pPr>
            <a:fld id="{CC02062B-49D1-4C77-8901-9FB061FF6140}" type="slidenum">
              <a:rPr lang="en-US" smtClean="0"/>
              <a:pPr>
                <a:defRPr/>
              </a:pPr>
              <a:t>5</a:t>
            </a:fld>
            <a:endParaRPr lang="en-US" dirty="0"/>
          </a:p>
        </p:txBody>
      </p:sp>
      <p:cxnSp>
        <p:nvCxnSpPr>
          <p:cNvPr id="9" name="Straight Arrow Connector 8"/>
          <p:cNvCxnSpPr/>
          <p:nvPr/>
        </p:nvCxnSpPr>
        <p:spPr>
          <a:xfrm flipH="1">
            <a:off x="2590800" y="2667000"/>
            <a:ext cx="2743200" cy="2133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p:nvPr/>
        </p:nvPicPr>
        <p:blipFill>
          <a:blip r:embed="rId2" cstate="print"/>
          <a:srcRect l="11049" t="14335" r="10433" b="4836"/>
          <a:stretch>
            <a:fillRect/>
          </a:stretch>
        </p:blipFill>
        <p:spPr bwMode="auto">
          <a:xfrm>
            <a:off x="1752600" y="1143000"/>
            <a:ext cx="5257800" cy="4648200"/>
          </a:xfrm>
          <a:prstGeom prst="rect">
            <a:avLst/>
          </a:prstGeom>
          <a:noFill/>
          <a:ln w="9525">
            <a:noFill/>
            <a:miter lim="800000"/>
            <a:headEnd/>
            <a:tailEnd/>
          </a:ln>
        </p:spPr>
      </p:pic>
      <p:sp>
        <p:nvSpPr>
          <p:cNvPr id="11" name="TextBox 10"/>
          <p:cNvSpPr txBox="1"/>
          <p:nvPr/>
        </p:nvSpPr>
        <p:spPr>
          <a:xfrm>
            <a:off x="6172200" y="3124200"/>
            <a:ext cx="2514600" cy="1600438"/>
          </a:xfrm>
          <a:prstGeom prst="rect">
            <a:avLst/>
          </a:prstGeom>
          <a:noFill/>
        </p:spPr>
        <p:txBody>
          <a:bodyPr wrap="square" rtlCol="0">
            <a:spAutoFit/>
          </a:bodyPr>
          <a:lstStyle/>
          <a:p>
            <a:r>
              <a:rPr lang="en-US" sz="1400" dirty="0" smtClean="0">
                <a:solidFill>
                  <a:srgbClr val="FF0000"/>
                </a:solidFill>
              </a:rPr>
              <a:t>You will use your district email address to set up the district account</a:t>
            </a:r>
          </a:p>
          <a:p>
            <a:endParaRPr lang="en-US" sz="1400" dirty="0" smtClean="0">
              <a:solidFill>
                <a:srgbClr val="FF0000"/>
              </a:solidFill>
            </a:endParaRPr>
          </a:p>
          <a:p>
            <a:endParaRPr lang="en-US" sz="1400" dirty="0" smtClean="0">
              <a:solidFill>
                <a:srgbClr val="FF0000"/>
              </a:solidFill>
            </a:endParaRPr>
          </a:p>
          <a:p>
            <a:r>
              <a:rPr lang="en-US" sz="1400" dirty="0" smtClean="0">
                <a:solidFill>
                  <a:srgbClr val="FF0000"/>
                </a:solidFill>
              </a:rPr>
              <a:t>Your password must be at least 8 characters in length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Completing the School Profile:</a:t>
            </a:r>
            <a:br>
              <a:rPr lang="en-US" dirty="0" smtClean="0"/>
            </a:br>
            <a:r>
              <a:rPr lang="en-US" dirty="0" smtClean="0"/>
              <a:t>Cohort Two Applicants</a:t>
            </a:r>
            <a:endParaRPr lang="en-US" dirty="0"/>
          </a:p>
        </p:txBody>
      </p:sp>
      <p:sp>
        <p:nvSpPr>
          <p:cNvPr id="3" name="Subtitle 2"/>
          <p:cNvSpPr>
            <a:spLocks noGrp="1"/>
          </p:cNvSpPr>
          <p:nvPr>
            <p:ph type="subTitle" idx="1"/>
          </p:nvPr>
        </p:nvSpPr>
        <p:spPr/>
        <p:txBody>
          <a:bodyPr/>
          <a:lstStyle/>
          <a:p>
            <a:r>
              <a:rPr lang="en-US" sz="2400" dirty="0" smtClean="0">
                <a:solidFill>
                  <a:schemeClr val="tx1"/>
                </a:solidFill>
              </a:rPr>
              <a:t>The following instructional slides are </a:t>
            </a:r>
            <a:r>
              <a:rPr lang="en-US" sz="2400" u="sng" dirty="0" smtClean="0">
                <a:solidFill>
                  <a:schemeClr val="tx1"/>
                </a:solidFill>
              </a:rPr>
              <a:t>only</a:t>
            </a:r>
            <a:r>
              <a:rPr lang="en-US" sz="2400" dirty="0" smtClean="0">
                <a:solidFill>
                  <a:schemeClr val="tx1"/>
                </a:solidFill>
              </a:rPr>
              <a:t> for those re-applicants who created school profiles in Fluid Review (Review Room) for the SRCL Cohort Two grant competition</a:t>
            </a:r>
            <a:endParaRPr lang="en-US" sz="2400" dirty="0">
              <a:solidFill>
                <a:schemeClr val="tx1"/>
              </a:solidFill>
            </a:endParaRPr>
          </a:p>
        </p:txBody>
      </p:sp>
    </p:spTree>
    <p:extLst>
      <p:ext uri="{BB962C8B-B14F-4D97-AF65-F5344CB8AC3E}">
        <p14:creationId xmlns:p14="http://schemas.microsoft.com/office/powerpoint/2010/main" val="27031094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0" dirty="0">
                <a:hlinkClick r:id="rId2"/>
              </a:rPr>
              <a:t>https://gastrivingreader13.fluidreview.com/</a:t>
            </a:r>
            <a:r>
              <a:rPr lang="en-US" u="sng" dirty="0"/>
              <a:t/>
            </a:r>
            <a:br>
              <a:rPr lang="en-US" u="sng" dirty="0"/>
            </a:br>
            <a:endParaRPr lang="en-US" dirty="0"/>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51</a:t>
            </a:fld>
            <a:endParaRPr lang="en-US" dirty="0"/>
          </a:p>
        </p:txBody>
      </p:sp>
      <p:pic>
        <p:nvPicPr>
          <p:cNvPr id="3" name="Picture 2"/>
          <p:cNvPicPr/>
          <p:nvPr/>
        </p:nvPicPr>
        <p:blipFill>
          <a:blip r:embed="rId3" cstate="print"/>
          <a:srcRect l="7037" t="20729" r="7624" b="21577"/>
          <a:stretch>
            <a:fillRect/>
          </a:stretch>
        </p:blipFill>
        <p:spPr bwMode="auto">
          <a:xfrm>
            <a:off x="884398" y="990600"/>
            <a:ext cx="7391400" cy="4800600"/>
          </a:xfrm>
          <a:prstGeom prst="rect">
            <a:avLst/>
          </a:prstGeom>
          <a:noFill/>
          <a:ln w="9525">
            <a:noFill/>
            <a:miter lim="800000"/>
            <a:headEnd/>
            <a:tailEnd/>
          </a:ln>
        </p:spPr>
      </p:pic>
    </p:spTree>
    <p:extLst>
      <p:ext uri="{BB962C8B-B14F-4D97-AF65-F5344CB8AC3E}">
        <p14:creationId xmlns:p14="http://schemas.microsoft.com/office/powerpoint/2010/main" val="42594417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52</a:t>
            </a:fld>
            <a:endParaRPr lang="en-US" dirty="0"/>
          </a:p>
        </p:txBody>
      </p:sp>
      <p:pic>
        <p:nvPicPr>
          <p:cNvPr id="3" name="Picture 2"/>
          <p:cNvPicPr/>
          <p:nvPr/>
        </p:nvPicPr>
        <p:blipFill>
          <a:blip r:embed="rId2" cstate="print"/>
          <a:srcRect l="3692" t="18480" r="5533" b="5181"/>
          <a:stretch>
            <a:fillRect/>
          </a:stretch>
        </p:blipFill>
        <p:spPr bwMode="auto">
          <a:xfrm>
            <a:off x="1295400" y="685800"/>
            <a:ext cx="6477000" cy="4800600"/>
          </a:xfrm>
          <a:prstGeom prst="rect">
            <a:avLst/>
          </a:prstGeom>
          <a:noFill/>
          <a:ln w="9525">
            <a:noFill/>
            <a:miter lim="800000"/>
            <a:headEnd/>
            <a:tailEnd/>
          </a:ln>
        </p:spPr>
      </p:pic>
      <p:sp>
        <p:nvSpPr>
          <p:cNvPr id="4" name="TextBox 3"/>
          <p:cNvSpPr txBox="1"/>
          <p:nvPr/>
        </p:nvSpPr>
        <p:spPr>
          <a:xfrm>
            <a:off x="6248400" y="2586335"/>
            <a:ext cx="2286000" cy="461665"/>
          </a:xfrm>
          <a:prstGeom prst="rect">
            <a:avLst/>
          </a:prstGeom>
          <a:noFill/>
        </p:spPr>
        <p:txBody>
          <a:bodyPr wrap="square" rtlCol="0">
            <a:spAutoFit/>
          </a:bodyPr>
          <a:lstStyle/>
          <a:p>
            <a:r>
              <a:rPr lang="en-US" sz="1200" dirty="0" smtClean="0">
                <a:solidFill>
                  <a:srgbClr val="FF0000"/>
                </a:solidFill>
              </a:rPr>
              <a:t>Be sure to select </a:t>
            </a:r>
            <a:r>
              <a:rPr lang="en-US" sz="1200" b="1" dirty="0" smtClean="0">
                <a:solidFill>
                  <a:srgbClr val="FF0000"/>
                </a:solidFill>
              </a:rPr>
              <a:t>Schools </a:t>
            </a:r>
            <a:r>
              <a:rPr lang="en-US" sz="1200" dirty="0" smtClean="0">
                <a:solidFill>
                  <a:srgbClr val="FF0000"/>
                </a:solidFill>
              </a:rPr>
              <a:t>in the Category drop down menu</a:t>
            </a:r>
            <a:endParaRPr lang="en-US" sz="1200" dirty="0">
              <a:solidFill>
                <a:srgbClr val="FF0000"/>
              </a:solidFill>
            </a:endParaRPr>
          </a:p>
        </p:txBody>
      </p:sp>
      <p:sp>
        <p:nvSpPr>
          <p:cNvPr id="5" name="TextBox 4"/>
          <p:cNvSpPr txBox="1"/>
          <p:nvPr/>
        </p:nvSpPr>
        <p:spPr>
          <a:xfrm>
            <a:off x="7162800" y="3657600"/>
            <a:ext cx="1752600" cy="646331"/>
          </a:xfrm>
          <a:prstGeom prst="rect">
            <a:avLst/>
          </a:prstGeom>
          <a:noFill/>
        </p:spPr>
        <p:txBody>
          <a:bodyPr wrap="square" rtlCol="0">
            <a:spAutoFit/>
          </a:bodyPr>
          <a:lstStyle/>
          <a:p>
            <a:r>
              <a:rPr lang="en-US" sz="1200" dirty="0" smtClean="0">
                <a:solidFill>
                  <a:srgbClr val="FF0000"/>
                </a:solidFill>
              </a:rPr>
              <a:t>Enter the name of your school and the school access code</a:t>
            </a:r>
            <a:endParaRPr lang="en-US" sz="1200" dirty="0">
              <a:solidFill>
                <a:srgbClr val="FF0000"/>
              </a:solidFill>
            </a:endParaRPr>
          </a:p>
        </p:txBody>
      </p:sp>
      <p:cxnSp>
        <p:nvCxnSpPr>
          <p:cNvPr id="6" name="Straight Arrow Connector 5"/>
          <p:cNvCxnSpPr/>
          <p:nvPr/>
        </p:nvCxnSpPr>
        <p:spPr>
          <a:xfrm flipH="1">
            <a:off x="5562600" y="2819400"/>
            <a:ext cx="6858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248400" y="3886200"/>
            <a:ext cx="685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324600" y="4038600"/>
            <a:ext cx="6858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0" y="4800600"/>
            <a:ext cx="2057400" cy="276999"/>
          </a:xfrm>
          <a:prstGeom prst="rect">
            <a:avLst/>
          </a:prstGeom>
          <a:noFill/>
        </p:spPr>
        <p:txBody>
          <a:bodyPr wrap="square" rtlCol="0">
            <a:spAutoFit/>
          </a:bodyPr>
          <a:lstStyle/>
          <a:p>
            <a:r>
              <a:rPr lang="en-US" sz="1200" dirty="0" smtClean="0">
                <a:solidFill>
                  <a:srgbClr val="FF0000"/>
                </a:solidFill>
              </a:rPr>
              <a:t>Click here to move on</a:t>
            </a:r>
            <a:endParaRPr lang="en-US" sz="1200" dirty="0">
              <a:solidFill>
                <a:srgbClr val="FF0000"/>
              </a:solidFill>
            </a:endParaRPr>
          </a:p>
        </p:txBody>
      </p:sp>
      <p:cxnSp>
        <p:nvCxnSpPr>
          <p:cNvPr id="17" name="Straight Arrow Connector 16"/>
          <p:cNvCxnSpPr/>
          <p:nvPr/>
        </p:nvCxnSpPr>
        <p:spPr>
          <a:xfrm flipH="1" flipV="1">
            <a:off x="2514600" y="4572000"/>
            <a:ext cx="533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53</a:t>
            </a:fld>
            <a:endParaRPr lang="en-US" dirty="0"/>
          </a:p>
        </p:txBody>
      </p:sp>
      <p:pic>
        <p:nvPicPr>
          <p:cNvPr id="3" name="Picture 2"/>
          <p:cNvPicPr/>
          <p:nvPr/>
        </p:nvPicPr>
        <p:blipFill>
          <a:blip r:embed="rId2" cstate="print"/>
          <a:srcRect l="6100" t="18135" r="4283" b="1336"/>
          <a:stretch>
            <a:fillRect/>
          </a:stretch>
        </p:blipFill>
        <p:spPr bwMode="auto">
          <a:xfrm>
            <a:off x="1143000" y="685800"/>
            <a:ext cx="6705600" cy="4953000"/>
          </a:xfrm>
          <a:prstGeom prst="rect">
            <a:avLst/>
          </a:prstGeom>
          <a:noFill/>
          <a:ln w="9525">
            <a:noFill/>
            <a:miter lim="800000"/>
            <a:headEnd/>
            <a:tailEnd/>
          </a:ln>
        </p:spPr>
      </p:pic>
      <p:sp>
        <p:nvSpPr>
          <p:cNvPr id="4" name="TextBox 3"/>
          <p:cNvSpPr txBox="1"/>
          <p:nvPr/>
        </p:nvSpPr>
        <p:spPr>
          <a:xfrm>
            <a:off x="1219200" y="5486400"/>
            <a:ext cx="5029200" cy="461665"/>
          </a:xfrm>
          <a:prstGeom prst="rect">
            <a:avLst/>
          </a:prstGeom>
          <a:noFill/>
        </p:spPr>
        <p:txBody>
          <a:bodyPr wrap="square" rtlCol="0">
            <a:spAutoFit/>
          </a:bodyPr>
          <a:lstStyle/>
          <a:p>
            <a:pPr algn="ctr"/>
            <a:r>
              <a:rPr lang="en-US" sz="1200" b="1" dirty="0" smtClean="0">
                <a:solidFill>
                  <a:srgbClr val="FF0000"/>
                </a:solidFill>
              </a:rPr>
              <a:t>Follow the instructions provided in slides 38-49 to add the District Contact, complete the School Profile and add members as needed</a:t>
            </a:r>
            <a:endParaRPr lang="en-US" sz="1200" b="1"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Full Application</a:t>
            </a:r>
            <a:endParaRPr lang="en-US" dirty="0"/>
          </a:p>
        </p:txBody>
      </p:sp>
      <p:sp>
        <p:nvSpPr>
          <p:cNvPr id="5" name="Subtitle 4"/>
          <p:cNvSpPr>
            <a:spLocks noGrp="1"/>
          </p:cNvSpPr>
          <p:nvPr>
            <p:ph type="subTitle" idx="1"/>
          </p:nvPr>
        </p:nvSpPr>
        <p:spPr>
          <a:xfrm>
            <a:off x="1371600" y="3733800"/>
            <a:ext cx="6400801" cy="1752600"/>
          </a:xfrm>
        </p:spPr>
        <p:txBody>
          <a:bodyPr/>
          <a:lstStyle/>
          <a:p>
            <a:r>
              <a:rPr lang="en-US" sz="2400" dirty="0" smtClean="0">
                <a:solidFill>
                  <a:schemeClr val="tx1"/>
                </a:solidFill>
              </a:rPr>
              <a:t>Preliminary Application Questions</a:t>
            </a:r>
          </a:p>
          <a:p>
            <a:r>
              <a:rPr lang="en-US" sz="2400" dirty="0" smtClean="0">
                <a:solidFill>
                  <a:schemeClr val="tx1"/>
                </a:solidFill>
              </a:rPr>
              <a:t>Striving Reader Cohort Three Application</a:t>
            </a:r>
          </a:p>
          <a:p>
            <a:r>
              <a:rPr lang="en-US" sz="2400" dirty="0" smtClean="0">
                <a:solidFill>
                  <a:schemeClr val="tx1"/>
                </a:solidFill>
              </a:rPr>
              <a:t>Conflict of Interest and Disclosure Policy</a:t>
            </a:r>
          </a:p>
          <a:p>
            <a:r>
              <a:rPr lang="en-US" sz="2400" dirty="0" smtClean="0">
                <a:solidFill>
                  <a:schemeClr val="tx1"/>
                </a:solidFill>
              </a:rPr>
              <a:t>Grant Assurances</a:t>
            </a:r>
            <a:endParaRPr lang="en-US" sz="2400" dirty="0">
              <a:solidFill>
                <a:schemeClr val="tx1"/>
              </a:solidFill>
            </a:endParaRPr>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55</a:t>
            </a:fld>
            <a:endParaRPr lang="en-US" dirty="0"/>
          </a:p>
        </p:txBody>
      </p:sp>
      <p:pic>
        <p:nvPicPr>
          <p:cNvPr id="4" name="Picture 3"/>
          <p:cNvPicPr/>
          <p:nvPr/>
        </p:nvPicPr>
        <p:blipFill>
          <a:blip r:embed="rId2" cstate="print"/>
          <a:srcRect l="8590" t="16753" r="10429" b="48823"/>
          <a:stretch>
            <a:fillRect/>
          </a:stretch>
        </p:blipFill>
        <p:spPr bwMode="auto">
          <a:xfrm>
            <a:off x="1295400" y="914400"/>
            <a:ext cx="6172200" cy="1584715"/>
          </a:xfrm>
          <a:prstGeom prst="rect">
            <a:avLst/>
          </a:prstGeom>
          <a:noFill/>
          <a:ln w="9525">
            <a:noFill/>
            <a:miter lim="800000"/>
            <a:headEnd/>
            <a:tailEnd/>
          </a:ln>
        </p:spPr>
      </p:pic>
      <p:pic>
        <p:nvPicPr>
          <p:cNvPr id="5" name="Picture 4"/>
          <p:cNvPicPr/>
          <p:nvPr/>
        </p:nvPicPr>
        <p:blipFill>
          <a:blip r:embed="rId3" cstate="print"/>
          <a:srcRect l="4979" t="41494" r="8168" b="2373"/>
          <a:stretch>
            <a:fillRect/>
          </a:stretch>
        </p:blipFill>
        <p:spPr bwMode="auto">
          <a:xfrm>
            <a:off x="1371600" y="2438400"/>
            <a:ext cx="5941803" cy="3114135"/>
          </a:xfrm>
          <a:prstGeom prst="rect">
            <a:avLst/>
          </a:prstGeom>
          <a:noFill/>
          <a:ln w="9525">
            <a:noFill/>
            <a:miter lim="800000"/>
            <a:headEnd/>
            <a:tailEnd/>
          </a:ln>
        </p:spPr>
      </p:pic>
      <p:sp>
        <p:nvSpPr>
          <p:cNvPr id="7" name="TextBox 6"/>
          <p:cNvSpPr txBox="1"/>
          <p:nvPr/>
        </p:nvSpPr>
        <p:spPr>
          <a:xfrm>
            <a:off x="5791200" y="1524000"/>
            <a:ext cx="10668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
        <p:nvSpPr>
          <p:cNvPr id="8" name="TextBox 7"/>
          <p:cNvSpPr txBox="1"/>
          <p:nvPr/>
        </p:nvSpPr>
        <p:spPr>
          <a:xfrm>
            <a:off x="1981200" y="1905001"/>
            <a:ext cx="4191000" cy="502920"/>
          </a:xfrm>
          <a:prstGeom prst="rect">
            <a:avLst/>
          </a:prstGeom>
          <a:noFill/>
          <a:ln w="28575">
            <a:solidFill>
              <a:srgbClr val="FF0000"/>
            </a:solidFill>
          </a:ln>
        </p:spPr>
        <p:txBody>
          <a:bodyPr wrap="square" rtlCol="0">
            <a:spAutoFit/>
          </a:bodyPr>
          <a:lstStyle/>
          <a:p>
            <a:endParaRPr lang="en-US" dirty="0" smtClean="0"/>
          </a:p>
          <a:p>
            <a:endParaRPr lang="en-US" dirty="0" smtClean="0"/>
          </a:p>
        </p:txBody>
      </p:sp>
      <p:sp>
        <p:nvSpPr>
          <p:cNvPr id="9" name="TextBox 8"/>
          <p:cNvSpPr txBox="1"/>
          <p:nvPr/>
        </p:nvSpPr>
        <p:spPr>
          <a:xfrm>
            <a:off x="152400" y="2971800"/>
            <a:ext cx="1524000" cy="430887"/>
          </a:xfrm>
          <a:prstGeom prst="rect">
            <a:avLst/>
          </a:prstGeom>
          <a:noFill/>
        </p:spPr>
        <p:txBody>
          <a:bodyPr wrap="square" rtlCol="0">
            <a:spAutoFit/>
          </a:bodyPr>
          <a:lstStyle/>
          <a:p>
            <a:r>
              <a:rPr lang="en-US" sz="1100" dirty="0" smtClean="0">
                <a:solidFill>
                  <a:srgbClr val="FF0000"/>
                </a:solidFill>
              </a:rPr>
              <a:t>Click here to begin the application</a:t>
            </a:r>
            <a:endParaRPr lang="en-US" sz="1100" dirty="0">
              <a:solidFill>
                <a:srgbClr val="FF0000"/>
              </a:solidFill>
            </a:endParaRPr>
          </a:p>
        </p:txBody>
      </p:sp>
      <p:cxnSp>
        <p:nvCxnSpPr>
          <p:cNvPr id="10" name="Straight Arrow Connector 9"/>
          <p:cNvCxnSpPr/>
          <p:nvPr/>
        </p:nvCxnSpPr>
        <p:spPr>
          <a:xfrm flipV="1">
            <a:off x="1295400" y="2743200"/>
            <a:ext cx="6096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3200" dirty="0" smtClean="0"/>
              <a:t>Preliminary Application Questions</a:t>
            </a:r>
            <a:endParaRPr lang="en-US" sz="3200" dirty="0"/>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56</a:t>
            </a:fld>
            <a:endParaRPr lang="en-US" dirty="0"/>
          </a:p>
        </p:txBody>
      </p:sp>
      <p:pic>
        <p:nvPicPr>
          <p:cNvPr id="5" name="Picture 4"/>
          <p:cNvPicPr/>
          <p:nvPr/>
        </p:nvPicPr>
        <p:blipFill>
          <a:blip r:embed="rId2" cstate="print"/>
          <a:srcRect l="6502" t="17101" r="13396" b="3074"/>
          <a:stretch>
            <a:fillRect/>
          </a:stretch>
        </p:blipFill>
        <p:spPr bwMode="auto">
          <a:xfrm>
            <a:off x="1219200" y="1066800"/>
            <a:ext cx="6858000" cy="4419600"/>
          </a:xfrm>
          <a:prstGeom prst="rect">
            <a:avLst/>
          </a:prstGeom>
          <a:noFill/>
          <a:ln w="9525">
            <a:noFill/>
            <a:miter lim="800000"/>
            <a:headEnd/>
            <a:tailEnd/>
          </a:ln>
        </p:spPr>
      </p:pic>
      <p:sp>
        <p:nvSpPr>
          <p:cNvPr id="6" name="TextBox 5"/>
          <p:cNvSpPr txBox="1"/>
          <p:nvPr/>
        </p:nvSpPr>
        <p:spPr>
          <a:xfrm>
            <a:off x="381000" y="2514600"/>
            <a:ext cx="914400" cy="707886"/>
          </a:xfrm>
          <a:prstGeom prst="rect">
            <a:avLst/>
          </a:prstGeom>
          <a:noFill/>
        </p:spPr>
        <p:txBody>
          <a:bodyPr wrap="square" rtlCol="0">
            <a:spAutoFit/>
          </a:bodyPr>
          <a:lstStyle/>
          <a:p>
            <a:r>
              <a:rPr lang="en-US" sz="800" b="1" dirty="0" smtClean="0">
                <a:solidFill>
                  <a:srgbClr val="FF0000"/>
                </a:solidFill>
              </a:rPr>
              <a:t>You may click on these links to access the required document </a:t>
            </a:r>
            <a:endParaRPr lang="en-US" sz="800" b="1" dirty="0">
              <a:solidFill>
                <a:srgbClr val="FF0000"/>
              </a:solidFill>
            </a:endParaRPr>
          </a:p>
        </p:txBody>
      </p:sp>
      <p:cxnSp>
        <p:nvCxnSpPr>
          <p:cNvPr id="7" name="Straight Arrow Connector 6"/>
          <p:cNvCxnSpPr/>
          <p:nvPr/>
        </p:nvCxnSpPr>
        <p:spPr>
          <a:xfrm flipV="1">
            <a:off x="1409700" y="2362200"/>
            <a:ext cx="685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43000" y="3276600"/>
            <a:ext cx="9525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772400" y="2192923"/>
            <a:ext cx="1143000" cy="338554"/>
          </a:xfrm>
          <a:prstGeom prst="rect">
            <a:avLst/>
          </a:prstGeom>
          <a:noFill/>
        </p:spPr>
        <p:txBody>
          <a:bodyPr wrap="square" rtlCol="0">
            <a:spAutoFit/>
          </a:bodyPr>
          <a:lstStyle/>
          <a:p>
            <a:r>
              <a:rPr lang="en-US" sz="800" b="1" dirty="0" smtClean="0">
                <a:solidFill>
                  <a:srgbClr val="FF0000"/>
                </a:solidFill>
              </a:rPr>
              <a:t>Application progress </a:t>
            </a:r>
            <a:endParaRPr lang="en-US" sz="800" b="1" dirty="0">
              <a:solidFill>
                <a:srgbClr val="FF0000"/>
              </a:solidFill>
            </a:endParaRPr>
          </a:p>
        </p:txBody>
      </p:sp>
      <p:cxnSp>
        <p:nvCxnSpPr>
          <p:cNvPr id="12" name="Straight Arrow Connector 11"/>
          <p:cNvCxnSpPr>
            <a:stCxn id="11" idx="1"/>
          </p:cNvCxnSpPr>
          <p:nvPr/>
        </p:nvCxnSpPr>
        <p:spPr>
          <a:xfrm flipH="1" flipV="1">
            <a:off x="7239000" y="1981200"/>
            <a:ext cx="5334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58100" y="4953000"/>
            <a:ext cx="1143000" cy="707886"/>
          </a:xfrm>
          <a:prstGeom prst="rect">
            <a:avLst/>
          </a:prstGeom>
          <a:noFill/>
        </p:spPr>
        <p:txBody>
          <a:bodyPr wrap="square" rtlCol="0">
            <a:spAutoFit/>
          </a:bodyPr>
          <a:lstStyle/>
          <a:p>
            <a:r>
              <a:rPr lang="en-US" sz="800" b="1" dirty="0" smtClean="0">
                <a:solidFill>
                  <a:srgbClr val="FF0000"/>
                </a:solidFill>
              </a:rPr>
              <a:t>At the bottom of the page click on save and exit to continue the application</a:t>
            </a:r>
            <a:endParaRPr lang="en-US" sz="800" b="1"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57</a:t>
            </a:fld>
            <a:endParaRPr lang="en-US" dirty="0"/>
          </a:p>
        </p:txBody>
      </p:sp>
      <p:pic>
        <p:nvPicPr>
          <p:cNvPr id="4" name="Picture 3"/>
          <p:cNvPicPr/>
          <p:nvPr/>
        </p:nvPicPr>
        <p:blipFill>
          <a:blip r:embed="rId2" cstate="print"/>
          <a:srcRect l="6769" t="16753" r="10429" b="1550"/>
          <a:stretch>
            <a:fillRect/>
          </a:stretch>
        </p:blipFill>
        <p:spPr bwMode="auto">
          <a:xfrm>
            <a:off x="914400" y="533400"/>
            <a:ext cx="7010400" cy="5105400"/>
          </a:xfrm>
          <a:prstGeom prst="rect">
            <a:avLst/>
          </a:prstGeom>
          <a:noFill/>
          <a:ln w="9525">
            <a:noFill/>
            <a:miter lim="800000"/>
            <a:headEnd/>
            <a:tailEnd/>
          </a:ln>
        </p:spPr>
      </p:pic>
      <p:sp>
        <p:nvSpPr>
          <p:cNvPr id="5" name="TextBox 4"/>
          <p:cNvSpPr txBox="1"/>
          <p:nvPr/>
        </p:nvSpPr>
        <p:spPr>
          <a:xfrm>
            <a:off x="209550" y="3733800"/>
            <a:ext cx="1524000" cy="553998"/>
          </a:xfrm>
          <a:prstGeom prst="rect">
            <a:avLst/>
          </a:prstGeom>
          <a:noFill/>
        </p:spPr>
        <p:txBody>
          <a:bodyPr wrap="square" rtlCol="0">
            <a:spAutoFit/>
          </a:bodyPr>
          <a:lstStyle/>
          <a:p>
            <a:r>
              <a:rPr lang="en-US" sz="1000" dirty="0" smtClean="0">
                <a:solidFill>
                  <a:srgbClr val="FF0000"/>
                </a:solidFill>
              </a:rPr>
              <a:t>Click here to complete the next step of the full application</a:t>
            </a:r>
            <a:endParaRPr lang="en-US" sz="1000" dirty="0">
              <a:solidFill>
                <a:srgbClr val="FF0000"/>
              </a:solidFill>
            </a:endParaRPr>
          </a:p>
        </p:txBody>
      </p:sp>
      <p:cxnSp>
        <p:nvCxnSpPr>
          <p:cNvPr id="6" name="Straight Arrow Connector 5"/>
          <p:cNvCxnSpPr/>
          <p:nvPr/>
        </p:nvCxnSpPr>
        <p:spPr>
          <a:xfrm flipV="1">
            <a:off x="1295400" y="3405902"/>
            <a:ext cx="533400" cy="342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1925" y="2296924"/>
            <a:ext cx="1524000" cy="1046440"/>
          </a:xfrm>
          <a:prstGeom prst="rect">
            <a:avLst/>
          </a:prstGeom>
          <a:noFill/>
        </p:spPr>
        <p:txBody>
          <a:bodyPr wrap="square" rtlCol="0">
            <a:spAutoFit/>
          </a:bodyPr>
          <a:lstStyle/>
          <a:p>
            <a:r>
              <a:rPr lang="en-US" sz="1000" dirty="0" smtClean="0">
                <a:solidFill>
                  <a:srgbClr val="FF0000"/>
                </a:solidFill>
              </a:rPr>
              <a:t>Notice under </a:t>
            </a:r>
            <a:r>
              <a:rPr lang="en-US" sz="1000" b="1" dirty="0" smtClean="0">
                <a:solidFill>
                  <a:srgbClr val="FF0000"/>
                </a:solidFill>
              </a:rPr>
              <a:t>Status </a:t>
            </a:r>
            <a:r>
              <a:rPr lang="en-US" sz="1000" dirty="0" smtClean="0">
                <a:solidFill>
                  <a:srgbClr val="FF0000"/>
                </a:solidFill>
              </a:rPr>
              <a:t>that </a:t>
            </a:r>
            <a:r>
              <a:rPr lang="en-US" sz="1000" b="1" dirty="0" smtClean="0">
                <a:solidFill>
                  <a:srgbClr val="FF0000"/>
                </a:solidFill>
              </a:rPr>
              <a:t>Preliminary Application Questions </a:t>
            </a:r>
            <a:r>
              <a:rPr lang="en-US" sz="1000" dirty="0" smtClean="0">
                <a:solidFill>
                  <a:srgbClr val="FF0000"/>
                </a:solidFill>
              </a:rPr>
              <a:t>is now </a:t>
            </a:r>
            <a:r>
              <a:rPr lang="en-US" sz="1000" b="1" dirty="0" smtClean="0">
                <a:solidFill>
                  <a:srgbClr val="00B050"/>
                </a:solidFill>
              </a:rPr>
              <a:t>complete</a:t>
            </a:r>
          </a:p>
          <a:p>
            <a:endParaRPr lang="en-US" sz="1200" dirty="0">
              <a:solidFill>
                <a:srgbClr val="FF0000"/>
              </a:solidFill>
            </a:endParaRPr>
          </a:p>
        </p:txBody>
      </p:sp>
      <p:cxnSp>
        <p:nvCxnSpPr>
          <p:cNvPr id="8" name="Straight Arrow Connector 7"/>
          <p:cNvCxnSpPr/>
          <p:nvPr/>
        </p:nvCxnSpPr>
        <p:spPr>
          <a:xfrm>
            <a:off x="1562100" y="2743200"/>
            <a:ext cx="2171700" cy="2043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20000" y="3610689"/>
            <a:ext cx="1371600" cy="246221"/>
          </a:xfrm>
          <a:prstGeom prst="rect">
            <a:avLst/>
          </a:prstGeom>
          <a:noFill/>
        </p:spPr>
        <p:txBody>
          <a:bodyPr wrap="square" rtlCol="0">
            <a:spAutoFit/>
          </a:bodyPr>
          <a:lstStyle/>
          <a:p>
            <a:r>
              <a:rPr lang="en-US" sz="1000" dirty="0" smtClean="0">
                <a:solidFill>
                  <a:srgbClr val="FF0000"/>
                </a:solidFill>
              </a:rPr>
              <a:t>Submission progress </a:t>
            </a:r>
            <a:endParaRPr lang="en-US" sz="1000" dirty="0">
              <a:solidFill>
                <a:srgbClr val="FF0000"/>
              </a:solidFill>
            </a:endParaRPr>
          </a:p>
        </p:txBody>
      </p:sp>
      <p:cxnSp>
        <p:nvCxnSpPr>
          <p:cNvPr id="13" name="Straight Arrow Connector 12"/>
          <p:cNvCxnSpPr/>
          <p:nvPr/>
        </p:nvCxnSpPr>
        <p:spPr>
          <a:xfrm flipH="1" flipV="1">
            <a:off x="7239000" y="3276600"/>
            <a:ext cx="533400" cy="3340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t>Striving Reader Cohort Three Application</a:t>
            </a:r>
            <a:endParaRPr lang="en-US" sz="3200" dirty="0"/>
          </a:p>
        </p:txBody>
      </p:sp>
      <p:sp>
        <p:nvSpPr>
          <p:cNvPr id="3" name="Slide Number Placeholder 2"/>
          <p:cNvSpPr>
            <a:spLocks noGrp="1"/>
          </p:cNvSpPr>
          <p:nvPr>
            <p:ph type="sldNum" sz="quarter" idx="11"/>
          </p:nvPr>
        </p:nvSpPr>
        <p:spPr/>
        <p:txBody>
          <a:bodyPr/>
          <a:lstStyle/>
          <a:p>
            <a:pPr>
              <a:defRPr/>
            </a:pPr>
            <a:fld id="{9B53E788-0F6A-49E7-BAD0-3A6B50D31280}" type="slidenum">
              <a:rPr lang="en-US" smtClean="0"/>
              <a:pPr>
                <a:defRPr/>
              </a:pPr>
              <a:t>58</a:t>
            </a:fld>
            <a:endParaRPr lang="en-US" dirty="0"/>
          </a:p>
        </p:txBody>
      </p:sp>
      <p:pic>
        <p:nvPicPr>
          <p:cNvPr id="4" name="Picture 3"/>
          <p:cNvPicPr/>
          <p:nvPr/>
        </p:nvPicPr>
        <p:blipFill rotWithShape="1">
          <a:blip r:embed="rId2" cstate="print"/>
          <a:srcRect l="20358" t="14285" r="22723" b="8335"/>
          <a:stretch/>
        </p:blipFill>
        <p:spPr bwMode="auto">
          <a:xfrm>
            <a:off x="990600" y="838200"/>
            <a:ext cx="7239000" cy="46482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191000" y="3753252"/>
            <a:ext cx="3505200" cy="261610"/>
          </a:xfrm>
          <a:prstGeom prst="rect">
            <a:avLst/>
          </a:prstGeom>
          <a:noFill/>
        </p:spPr>
        <p:txBody>
          <a:bodyPr wrap="square" rtlCol="0">
            <a:spAutoFit/>
          </a:bodyPr>
          <a:lstStyle/>
          <a:p>
            <a:r>
              <a:rPr lang="en-US" sz="1100" b="1" dirty="0" smtClean="0">
                <a:solidFill>
                  <a:srgbClr val="FF0000"/>
                </a:solidFill>
              </a:rPr>
              <a:t>Click on Browse command to upload the file</a:t>
            </a:r>
            <a:endParaRPr lang="en-US" sz="1100" b="1" dirty="0">
              <a:solidFill>
                <a:srgbClr val="FF0000"/>
              </a:solidFill>
            </a:endParaRPr>
          </a:p>
        </p:txBody>
      </p:sp>
      <p:cxnSp>
        <p:nvCxnSpPr>
          <p:cNvPr id="6" name="Straight Arrow Connector 5"/>
          <p:cNvCxnSpPr/>
          <p:nvPr/>
        </p:nvCxnSpPr>
        <p:spPr>
          <a:xfrm flipH="1">
            <a:off x="3429000" y="3884057"/>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10100" y="5009346"/>
            <a:ext cx="3657600" cy="769441"/>
          </a:xfrm>
          <a:prstGeom prst="rect">
            <a:avLst/>
          </a:prstGeom>
          <a:noFill/>
        </p:spPr>
        <p:txBody>
          <a:bodyPr wrap="square" rtlCol="0">
            <a:spAutoFit/>
          </a:bodyPr>
          <a:lstStyle/>
          <a:p>
            <a:r>
              <a:rPr lang="en-US" sz="1100" b="1" dirty="0" smtClean="0">
                <a:solidFill>
                  <a:srgbClr val="FF0000"/>
                </a:solidFill>
              </a:rPr>
              <a:t>Clicking on Next will take you to the second page of the application</a:t>
            </a:r>
          </a:p>
          <a:p>
            <a:endParaRPr lang="en-US" sz="1100" b="1" dirty="0" smtClean="0">
              <a:solidFill>
                <a:srgbClr val="FF0000"/>
              </a:solidFill>
            </a:endParaRPr>
          </a:p>
          <a:p>
            <a:r>
              <a:rPr lang="en-US" sz="1100" b="1" dirty="0" smtClean="0">
                <a:solidFill>
                  <a:srgbClr val="FF0000"/>
                </a:solidFill>
              </a:rPr>
              <a:t>Be sure to SAVE regularly!</a:t>
            </a:r>
            <a:endParaRPr lang="en-US" sz="1100" b="1" dirty="0">
              <a:solidFill>
                <a:srgbClr val="FF0000"/>
              </a:solidFill>
            </a:endParaRPr>
          </a:p>
        </p:txBody>
      </p:sp>
      <p:cxnSp>
        <p:nvCxnSpPr>
          <p:cNvPr id="8" name="Straight Arrow Connector 7"/>
          <p:cNvCxnSpPr/>
          <p:nvPr/>
        </p:nvCxnSpPr>
        <p:spPr>
          <a:xfrm flipH="1">
            <a:off x="3276600" y="5479791"/>
            <a:ext cx="1143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545503"/>
            <a:ext cx="914400" cy="938719"/>
          </a:xfrm>
          <a:prstGeom prst="rect">
            <a:avLst/>
          </a:prstGeom>
          <a:noFill/>
        </p:spPr>
        <p:txBody>
          <a:bodyPr wrap="square" rtlCol="0">
            <a:spAutoFit/>
          </a:bodyPr>
          <a:lstStyle/>
          <a:p>
            <a:r>
              <a:rPr lang="en-US" sz="1100" b="1" dirty="0" smtClean="0">
                <a:solidFill>
                  <a:srgbClr val="FF0000"/>
                </a:solidFill>
              </a:rPr>
              <a:t>Click on this link to access the required document </a:t>
            </a:r>
            <a:endParaRPr lang="en-US" sz="1100" b="1" dirty="0">
              <a:solidFill>
                <a:srgbClr val="FF0000"/>
              </a:solidFill>
            </a:endParaRPr>
          </a:p>
        </p:txBody>
      </p:sp>
      <p:cxnSp>
        <p:nvCxnSpPr>
          <p:cNvPr id="12" name="Straight Arrow Connector 11"/>
          <p:cNvCxnSpPr/>
          <p:nvPr/>
        </p:nvCxnSpPr>
        <p:spPr>
          <a:xfrm>
            <a:off x="1143000" y="3763179"/>
            <a:ext cx="6096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96200" y="1981200"/>
            <a:ext cx="1371600" cy="769441"/>
          </a:xfrm>
          <a:prstGeom prst="rect">
            <a:avLst/>
          </a:prstGeom>
          <a:noFill/>
        </p:spPr>
        <p:txBody>
          <a:bodyPr wrap="square" rtlCol="0">
            <a:spAutoFit/>
          </a:bodyPr>
          <a:lstStyle/>
          <a:p>
            <a:r>
              <a:rPr lang="en-US" sz="1100" b="1" dirty="0" smtClean="0">
                <a:solidFill>
                  <a:srgbClr val="FF0000"/>
                </a:solidFill>
              </a:rPr>
              <a:t>All supplemental files are located here in the Resources link</a:t>
            </a:r>
            <a:endParaRPr lang="en-US" sz="1100" b="1" dirty="0">
              <a:solidFill>
                <a:srgbClr val="FF0000"/>
              </a:solidFill>
            </a:endParaRPr>
          </a:p>
        </p:txBody>
      </p:sp>
      <p:cxnSp>
        <p:nvCxnSpPr>
          <p:cNvPr id="17" name="Straight Arrow Connector 16"/>
          <p:cNvCxnSpPr/>
          <p:nvPr/>
        </p:nvCxnSpPr>
        <p:spPr>
          <a:xfrm flipH="1" flipV="1">
            <a:off x="6553200" y="1066800"/>
            <a:ext cx="13716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8165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59</a:t>
            </a:fld>
            <a:endParaRPr lang="en-US" dirty="0"/>
          </a:p>
        </p:txBody>
      </p:sp>
      <p:pic>
        <p:nvPicPr>
          <p:cNvPr id="3" name="Picture 2"/>
          <p:cNvPicPr/>
          <p:nvPr/>
        </p:nvPicPr>
        <p:blipFill rotWithShape="1">
          <a:blip r:embed="rId2" cstate="print"/>
          <a:srcRect l="14866" t="15714" r="16964" b="6429"/>
          <a:stretch/>
        </p:blipFill>
        <p:spPr bwMode="auto">
          <a:xfrm>
            <a:off x="1066800" y="685800"/>
            <a:ext cx="6934200" cy="49530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4695825" y="4406443"/>
            <a:ext cx="3200400" cy="430887"/>
          </a:xfrm>
          <a:prstGeom prst="rect">
            <a:avLst/>
          </a:prstGeom>
          <a:noFill/>
        </p:spPr>
        <p:txBody>
          <a:bodyPr wrap="square" rtlCol="0">
            <a:spAutoFit/>
          </a:bodyPr>
          <a:lstStyle/>
          <a:p>
            <a:r>
              <a:rPr lang="en-US" sz="1100" dirty="0" smtClean="0">
                <a:solidFill>
                  <a:srgbClr val="FF0000"/>
                </a:solidFill>
              </a:rPr>
              <a:t>For each section you will be given the option to either </a:t>
            </a:r>
            <a:r>
              <a:rPr lang="en-US" sz="1100" b="1" dirty="0" smtClean="0">
                <a:solidFill>
                  <a:srgbClr val="FF0000"/>
                </a:solidFill>
              </a:rPr>
              <a:t>Upload </a:t>
            </a:r>
            <a:r>
              <a:rPr lang="en-US" sz="1100" dirty="0" smtClean="0">
                <a:solidFill>
                  <a:srgbClr val="FF0000"/>
                </a:solidFill>
              </a:rPr>
              <a:t>the section or</a:t>
            </a:r>
            <a:r>
              <a:rPr lang="en-US" sz="1100" b="1" dirty="0" smtClean="0">
                <a:solidFill>
                  <a:srgbClr val="FF0000"/>
                </a:solidFill>
              </a:rPr>
              <a:t> Fill it out</a:t>
            </a:r>
            <a:endParaRPr lang="en-US" sz="1100" b="1" dirty="0">
              <a:solidFill>
                <a:srgbClr val="FF0000"/>
              </a:solidFill>
            </a:endParaRPr>
          </a:p>
        </p:txBody>
      </p:sp>
      <p:cxnSp>
        <p:nvCxnSpPr>
          <p:cNvPr id="5" name="Straight Arrow Connector 4"/>
          <p:cNvCxnSpPr/>
          <p:nvPr/>
        </p:nvCxnSpPr>
        <p:spPr>
          <a:xfrm flipH="1">
            <a:off x="2514600" y="4624147"/>
            <a:ext cx="1828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96225" y="2487007"/>
            <a:ext cx="1143000" cy="1785104"/>
          </a:xfrm>
          <a:prstGeom prst="rect">
            <a:avLst/>
          </a:prstGeom>
          <a:noFill/>
        </p:spPr>
        <p:txBody>
          <a:bodyPr wrap="square" rtlCol="0">
            <a:spAutoFit/>
          </a:bodyPr>
          <a:lstStyle/>
          <a:p>
            <a:r>
              <a:rPr lang="en-US" sz="1100" b="1" dirty="0" smtClean="0">
                <a:solidFill>
                  <a:srgbClr val="FF0000"/>
                </a:solidFill>
              </a:rPr>
              <a:t>The instructions under each heading can also be located in the SRCL General Information Packet for Cohort 3</a:t>
            </a:r>
            <a:endParaRPr lang="en-US" sz="1100" b="1" dirty="0">
              <a:solidFill>
                <a:srgbClr val="FF0000"/>
              </a:solidFill>
            </a:endParaRPr>
          </a:p>
        </p:txBody>
      </p:sp>
      <p:sp>
        <p:nvSpPr>
          <p:cNvPr id="8" name="Right Brace 7"/>
          <p:cNvSpPr/>
          <p:nvPr/>
        </p:nvSpPr>
        <p:spPr>
          <a:xfrm>
            <a:off x="7324725" y="2362200"/>
            <a:ext cx="533400" cy="203471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17077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B53E788-0F6A-49E7-BAD0-3A6B50D31280}" type="slidenum">
              <a:rPr lang="en-US" smtClean="0"/>
              <a:pPr>
                <a:defRPr/>
              </a:pPr>
              <a:t>6</a:t>
            </a:fld>
            <a:endParaRPr lang="en-US" dirty="0"/>
          </a:p>
        </p:txBody>
      </p:sp>
      <p:pic>
        <p:nvPicPr>
          <p:cNvPr id="4" name="Picture 3"/>
          <p:cNvPicPr/>
          <p:nvPr/>
        </p:nvPicPr>
        <p:blipFill>
          <a:blip r:embed="rId2" cstate="print"/>
          <a:srcRect l="13323" t="13301" r="17523" b="11559"/>
          <a:stretch>
            <a:fillRect/>
          </a:stretch>
        </p:blipFill>
        <p:spPr bwMode="auto">
          <a:xfrm>
            <a:off x="1447800" y="609600"/>
            <a:ext cx="6096000" cy="4952999"/>
          </a:xfrm>
          <a:prstGeom prst="rect">
            <a:avLst/>
          </a:prstGeom>
          <a:noFill/>
          <a:ln w="9525">
            <a:noFill/>
            <a:miter lim="800000"/>
            <a:headEnd/>
            <a:tailEnd/>
          </a:ln>
        </p:spPr>
      </p:pic>
      <p:sp>
        <p:nvSpPr>
          <p:cNvPr id="5" name="TextBox 4"/>
          <p:cNvSpPr txBox="1"/>
          <p:nvPr/>
        </p:nvSpPr>
        <p:spPr>
          <a:xfrm>
            <a:off x="6477000" y="1981200"/>
            <a:ext cx="2514600" cy="523220"/>
          </a:xfrm>
          <a:prstGeom prst="rect">
            <a:avLst/>
          </a:prstGeom>
          <a:noFill/>
        </p:spPr>
        <p:txBody>
          <a:bodyPr wrap="square" rtlCol="0">
            <a:spAutoFit/>
          </a:bodyPr>
          <a:lstStyle/>
          <a:p>
            <a:r>
              <a:rPr lang="en-US" sz="1400" dirty="0" smtClean="0">
                <a:solidFill>
                  <a:srgbClr val="FF0000"/>
                </a:solidFill>
              </a:rPr>
              <a:t>Click on the “Category” drop down and choose Districts</a:t>
            </a:r>
            <a:endParaRPr lang="en-US" sz="1400" dirty="0">
              <a:solidFill>
                <a:srgbClr val="FF0000"/>
              </a:solidFill>
            </a:endParaRPr>
          </a:p>
        </p:txBody>
      </p:sp>
      <p:cxnSp>
        <p:nvCxnSpPr>
          <p:cNvPr id="6" name="Straight Arrow Connector 5"/>
          <p:cNvCxnSpPr/>
          <p:nvPr/>
        </p:nvCxnSpPr>
        <p:spPr>
          <a:xfrm flipH="1">
            <a:off x="4267200" y="2362200"/>
            <a:ext cx="22098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Upload</a:t>
            </a:r>
            <a:endParaRPr lang="en-US" dirty="0"/>
          </a:p>
        </p:txBody>
      </p:sp>
      <p:sp>
        <p:nvSpPr>
          <p:cNvPr id="3" name="Slide Number Placeholder 2"/>
          <p:cNvSpPr>
            <a:spLocks noGrp="1"/>
          </p:cNvSpPr>
          <p:nvPr>
            <p:ph type="sldNum" sz="quarter" idx="11"/>
          </p:nvPr>
        </p:nvSpPr>
        <p:spPr/>
        <p:txBody>
          <a:bodyPr/>
          <a:lstStyle/>
          <a:p>
            <a:pPr>
              <a:defRPr/>
            </a:pPr>
            <a:fld id="{9B53E788-0F6A-49E7-BAD0-3A6B50D31280}" type="slidenum">
              <a:rPr lang="en-US" smtClean="0"/>
              <a:pPr>
                <a:defRPr/>
              </a:pPr>
              <a:t>60</a:t>
            </a:fld>
            <a:endParaRPr lang="en-US" dirty="0"/>
          </a:p>
        </p:txBody>
      </p:sp>
      <p:pic>
        <p:nvPicPr>
          <p:cNvPr id="9" name="Picture 8"/>
          <p:cNvPicPr/>
          <p:nvPr/>
        </p:nvPicPr>
        <p:blipFill rotWithShape="1">
          <a:blip r:embed="rId2" cstate="print"/>
          <a:srcRect l="17812" t="15477" r="21920" b="6904"/>
          <a:stretch/>
        </p:blipFill>
        <p:spPr bwMode="auto">
          <a:xfrm>
            <a:off x="1066800" y="1143000"/>
            <a:ext cx="7010400" cy="4495800"/>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4686300" y="4648200"/>
            <a:ext cx="3352800" cy="738664"/>
          </a:xfrm>
          <a:prstGeom prst="rect">
            <a:avLst/>
          </a:prstGeom>
          <a:noFill/>
        </p:spPr>
        <p:txBody>
          <a:bodyPr wrap="square" rtlCol="0">
            <a:spAutoFit/>
          </a:bodyPr>
          <a:lstStyle/>
          <a:p>
            <a:r>
              <a:rPr lang="en-US" sz="1400" dirty="0" smtClean="0">
                <a:solidFill>
                  <a:srgbClr val="FF0000"/>
                </a:solidFill>
              </a:rPr>
              <a:t>When you click on the Upload command a Browse box will drop down and documents can be uploaded here</a:t>
            </a:r>
            <a:endParaRPr lang="en-US" sz="1400" dirty="0">
              <a:solidFill>
                <a:srgbClr val="FF0000"/>
              </a:solidFill>
            </a:endParaRPr>
          </a:p>
        </p:txBody>
      </p:sp>
      <p:cxnSp>
        <p:nvCxnSpPr>
          <p:cNvPr id="13" name="Straight Arrow Connector 12"/>
          <p:cNvCxnSpPr/>
          <p:nvPr/>
        </p:nvCxnSpPr>
        <p:spPr>
          <a:xfrm flipH="1">
            <a:off x="3581400" y="5257800"/>
            <a:ext cx="685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Fill it out</a:t>
            </a:r>
            <a:endParaRPr lang="en-US" dirty="0"/>
          </a:p>
        </p:txBody>
      </p:sp>
      <p:sp>
        <p:nvSpPr>
          <p:cNvPr id="3" name="Slide Number Placeholder 2"/>
          <p:cNvSpPr>
            <a:spLocks noGrp="1"/>
          </p:cNvSpPr>
          <p:nvPr>
            <p:ph type="sldNum" sz="quarter" idx="11"/>
          </p:nvPr>
        </p:nvSpPr>
        <p:spPr/>
        <p:txBody>
          <a:bodyPr/>
          <a:lstStyle/>
          <a:p>
            <a:pPr>
              <a:defRPr/>
            </a:pPr>
            <a:fld id="{9B53E788-0F6A-49E7-BAD0-3A6B50D31280}" type="slidenum">
              <a:rPr lang="en-US" smtClean="0"/>
              <a:pPr>
                <a:defRPr/>
              </a:pPr>
              <a:t>61</a:t>
            </a:fld>
            <a:endParaRPr lang="en-US" dirty="0"/>
          </a:p>
        </p:txBody>
      </p:sp>
      <p:pic>
        <p:nvPicPr>
          <p:cNvPr id="8" name="Picture 7"/>
          <p:cNvPicPr/>
          <p:nvPr/>
        </p:nvPicPr>
        <p:blipFill rotWithShape="1">
          <a:blip r:embed="rId2" cstate="print"/>
          <a:srcRect l="18080" t="14524" r="18973" b="5476"/>
          <a:stretch/>
        </p:blipFill>
        <p:spPr bwMode="auto">
          <a:xfrm>
            <a:off x="990600" y="1143001"/>
            <a:ext cx="7162800" cy="47244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6353175" y="2590800"/>
            <a:ext cx="2819400" cy="2462213"/>
          </a:xfrm>
          <a:prstGeom prst="rect">
            <a:avLst/>
          </a:prstGeom>
          <a:noFill/>
        </p:spPr>
        <p:txBody>
          <a:bodyPr wrap="square" rtlCol="0">
            <a:spAutoFit/>
          </a:bodyPr>
          <a:lstStyle/>
          <a:p>
            <a:r>
              <a:rPr lang="en-US" sz="1400" dirty="0" smtClean="0">
                <a:solidFill>
                  <a:srgbClr val="FF0000"/>
                </a:solidFill>
              </a:rPr>
              <a:t>Should you click on the Fill it out command a text box will drop down and you can type your response there</a:t>
            </a:r>
          </a:p>
          <a:p>
            <a:endParaRPr lang="en-US" sz="1400" dirty="0" smtClean="0">
              <a:solidFill>
                <a:srgbClr val="FF0000"/>
              </a:solidFill>
            </a:endParaRPr>
          </a:p>
          <a:p>
            <a:r>
              <a:rPr lang="en-US" sz="1400" dirty="0" smtClean="0">
                <a:solidFill>
                  <a:srgbClr val="FF0000"/>
                </a:solidFill>
              </a:rPr>
              <a:t>Notice the word counter located at the bottom of each text box. </a:t>
            </a:r>
          </a:p>
          <a:p>
            <a:endParaRPr lang="en-US" sz="1400" dirty="0" smtClean="0">
              <a:solidFill>
                <a:srgbClr val="FF0000"/>
              </a:solidFill>
            </a:endParaRPr>
          </a:p>
          <a:p>
            <a:r>
              <a:rPr lang="en-US" sz="1400" dirty="0" smtClean="0">
                <a:solidFill>
                  <a:srgbClr val="FF0000"/>
                </a:solidFill>
              </a:rPr>
              <a:t>You cannot cut/paste graphs and charts into the text boxes. </a:t>
            </a:r>
          </a:p>
          <a:p>
            <a:r>
              <a:rPr lang="en-US" sz="1400" dirty="0" smtClean="0">
                <a:solidFill>
                  <a:srgbClr val="FF0000"/>
                </a:solidFill>
              </a:rPr>
              <a:t> </a:t>
            </a:r>
            <a:endParaRPr lang="en-US" sz="1400" dirty="0">
              <a:solidFill>
                <a:srgbClr val="FF0000"/>
              </a:solidFill>
            </a:endParaRPr>
          </a:p>
        </p:txBody>
      </p:sp>
      <p:cxnSp>
        <p:nvCxnSpPr>
          <p:cNvPr id="10" name="Straight Arrow Connector 9"/>
          <p:cNvCxnSpPr/>
          <p:nvPr/>
        </p:nvCxnSpPr>
        <p:spPr>
          <a:xfrm flipH="1">
            <a:off x="3086100" y="4114800"/>
            <a:ext cx="3162300" cy="1600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914401"/>
            <a:ext cx="8229601" cy="5034396"/>
          </a:xfrm>
        </p:spPr>
        <p:txBody>
          <a:bodyPr/>
          <a:lstStyle/>
          <a:p>
            <a:r>
              <a:rPr lang="en-US" dirty="0" smtClean="0"/>
              <a:t>While you </a:t>
            </a:r>
            <a:r>
              <a:rPr lang="en-US" i="1" u="sng" dirty="0" smtClean="0"/>
              <a:t>can</a:t>
            </a:r>
            <a:r>
              <a:rPr lang="en-US" dirty="0" smtClean="0"/>
              <a:t> revisit a previously filled out section of the application to make edits to text boxes or uploads, you </a:t>
            </a:r>
            <a:r>
              <a:rPr lang="en-US" i="1" u="sng" dirty="0" smtClean="0"/>
              <a:t>cannot</a:t>
            </a:r>
            <a:r>
              <a:rPr lang="en-US" dirty="0" smtClean="0"/>
              <a:t> go forward to a subsequent page without completing the current page on which you are working</a:t>
            </a:r>
          </a:p>
        </p:txBody>
      </p:sp>
      <p:sp>
        <p:nvSpPr>
          <p:cNvPr id="4" name="Slide Number Placeholder 3"/>
          <p:cNvSpPr>
            <a:spLocks noGrp="1"/>
          </p:cNvSpPr>
          <p:nvPr>
            <p:ph type="sldNum" sz="quarter" idx="11"/>
          </p:nvPr>
        </p:nvSpPr>
        <p:spPr/>
        <p:txBody>
          <a:bodyPr/>
          <a:lstStyle/>
          <a:p>
            <a:pPr>
              <a:defRPr/>
            </a:pPr>
            <a:fld id="{CC02062B-49D1-4C77-8901-9FB061FF6140}"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63</a:t>
            </a:fld>
            <a:endParaRPr lang="en-US" dirty="0"/>
          </a:p>
        </p:txBody>
      </p:sp>
      <p:pic>
        <p:nvPicPr>
          <p:cNvPr id="3" name="Picture 2"/>
          <p:cNvPicPr/>
          <p:nvPr/>
        </p:nvPicPr>
        <p:blipFill>
          <a:blip r:embed="rId2" cstate="print"/>
          <a:srcRect l="8994" t="17444" r="10171" b="1510"/>
          <a:stretch>
            <a:fillRect/>
          </a:stretch>
        </p:blipFill>
        <p:spPr bwMode="auto">
          <a:xfrm>
            <a:off x="914400" y="304800"/>
            <a:ext cx="7162800" cy="5334000"/>
          </a:xfrm>
          <a:prstGeom prst="rect">
            <a:avLst/>
          </a:prstGeom>
          <a:noFill/>
          <a:ln w="9525">
            <a:noFill/>
            <a:miter lim="800000"/>
            <a:headEnd/>
            <a:tailEnd/>
          </a:ln>
        </p:spPr>
      </p:pic>
      <p:sp>
        <p:nvSpPr>
          <p:cNvPr id="4" name="TextBox 3"/>
          <p:cNvSpPr txBox="1"/>
          <p:nvPr/>
        </p:nvSpPr>
        <p:spPr>
          <a:xfrm>
            <a:off x="161925" y="2296924"/>
            <a:ext cx="1524000" cy="1046440"/>
          </a:xfrm>
          <a:prstGeom prst="rect">
            <a:avLst/>
          </a:prstGeom>
          <a:noFill/>
        </p:spPr>
        <p:txBody>
          <a:bodyPr wrap="square" rtlCol="0">
            <a:spAutoFit/>
          </a:bodyPr>
          <a:lstStyle/>
          <a:p>
            <a:r>
              <a:rPr lang="en-US" sz="1000" dirty="0" smtClean="0">
                <a:solidFill>
                  <a:srgbClr val="FF0000"/>
                </a:solidFill>
              </a:rPr>
              <a:t>Notice under </a:t>
            </a:r>
            <a:r>
              <a:rPr lang="en-US" sz="1000" b="1" dirty="0" smtClean="0">
                <a:solidFill>
                  <a:srgbClr val="FF0000"/>
                </a:solidFill>
              </a:rPr>
              <a:t>Status </a:t>
            </a:r>
            <a:r>
              <a:rPr lang="en-US" sz="1000" dirty="0" smtClean="0">
                <a:solidFill>
                  <a:srgbClr val="FF0000"/>
                </a:solidFill>
              </a:rPr>
              <a:t>that </a:t>
            </a:r>
            <a:r>
              <a:rPr lang="en-US" sz="1000" b="1" dirty="0" smtClean="0">
                <a:solidFill>
                  <a:srgbClr val="FF0000"/>
                </a:solidFill>
              </a:rPr>
              <a:t>Striving Reader Cohort Three Application </a:t>
            </a:r>
            <a:r>
              <a:rPr lang="en-US" sz="1000" dirty="0" smtClean="0">
                <a:solidFill>
                  <a:srgbClr val="FF0000"/>
                </a:solidFill>
              </a:rPr>
              <a:t>is now </a:t>
            </a:r>
            <a:r>
              <a:rPr lang="en-US" sz="1000" b="1" dirty="0" smtClean="0">
                <a:solidFill>
                  <a:srgbClr val="00B050"/>
                </a:solidFill>
              </a:rPr>
              <a:t>complete</a:t>
            </a:r>
          </a:p>
          <a:p>
            <a:endParaRPr lang="en-US" sz="1200" dirty="0">
              <a:solidFill>
                <a:srgbClr val="FF0000"/>
              </a:solidFill>
            </a:endParaRPr>
          </a:p>
        </p:txBody>
      </p:sp>
      <p:cxnSp>
        <p:nvCxnSpPr>
          <p:cNvPr id="5" name="Straight Arrow Connector 4"/>
          <p:cNvCxnSpPr/>
          <p:nvPr/>
        </p:nvCxnSpPr>
        <p:spPr>
          <a:xfrm flipV="1">
            <a:off x="1562100" y="2514600"/>
            <a:ext cx="23241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3505200"/>
            <a:ext cx="1524000" cy="553998"/>
          </a:xfrm>
          <a:prstGeom prst="rect">
            <a:avLst/>
          </a:prstGeom>
          <a:noFill/>
        </p:spPr>
        <p:txBody>
          <a:bodyPr wrap="square" rtlCol="0">
            <a:spAutoFit/>
          </a:bodyPr>
          <a:lstStyle/>
          <a:p>
            <a:r>
              <a:rPr lang="en-US" sz="1000" dirty="0" smtClean="0">
                <a:solidFill>
                  <a:srgbClr val="FF0000"/>
                </a:solidFill>
              </a:rPr>
              <a:t>Click here to complete the next steps of the full application</a:t>
            </a:r>
            <a:endParaRPr lang="en-US" sz="1000" dirty="0">
              <a:solidFill>
                <a:srgbClr val="FF0000"/>
              </a:solidFill>
            </a:endParaRPr>
          </a:p>
        </p:txBody>
      </p:sp>
      <p:cxnSp>
        <p:nvCxnSpPr>
          <p:cNvPr id="8" name="Straight Arrow Connector 7"/>
          <p:cNvCxnSpPr/>
          <p:nvPr/>
        </p:nvCxnSpPr>
        <p:spPr>
          <a:xfrm flipV="1">
            <a:off x="1371600" y="30480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95400" y="3962400"/>
            <a:ext cx="381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3200" dirty="0" smtClean="0"/>
              <a:t>Conflict of Interest and Disclosure Policy</a:t>
            </a:r>
            <a:endParaRPr lang="en-US" sz="3200" dirty="0"/>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64</a:t>
            </a:fld>
            <a:endParaRPr lang="en-US" dirty="0"/>
          </a:p>
        </p:txBody>
      </p:sp>
      <p:pic>
        <p:nvPicPr>
          <p:cNvPr id="5" name="Picture 4"/>
          <p:cNvPicPr/>
          <p:nvPr/>
        </p:nvPicPr>
        <p:blipFill>
          <a:blip r:embed="rId2" cstate="print"/>
          <a:srcRect l="7036" t="18135" r="10172" b="20172"/>
          <a:stretch>
            <a:fillRect/>
          </a:stretch>
        </p:blipFill>
        <p:spPr bwMode="auto">
          <a:xfrm>
            <a:off x="914400" y="990600"/>
            <a:ext cx="7162800" cy="4648200"/>
          </a:xfrm>
          <a:prstGeom prst="rect">
            <a:avLst/>
          </a:prstGeom>
          <a:noFill/>
          <a:ln w="9525">
            <a:noFill/>
            <a:miter lim="800000"/>
            <a:headEnd/>
            <a:tailEnd/>
          </a:ln>
        </p:spPr>
      </p:pic>
      <p:sp>
        <p:nvSpPr>
          <p:cNvPr id="6" name="TextBox 5"/>
          <p:cNvSpPr txBox="1"/>
          <p:nvPr/>
        </p:nvSpPr>
        <p:spPr>
          <a:xfrm>
            <a:off x="228600" y="4724400"/>
            <a:ext cx="5715000" cy="738664"/>
          </a:xfrm>
          <a:prstGeom prst="rect">
            <a:avLst/>
          </a:prstGeom>
          <a:noFill/>
        </p:spPr>
        <p:txBody>
          <a:bodyPr wrap="square" rtlCol="0">
            <a:spAutoFit/>
          </a:bodyPr>
          <a:lstStyle/>
          <a:p>
            <a:r>
              <a:rPr lang="en-US" sz="1000" b="1" dirty="0" smtClean="0">
                <a:solidFill>
                  <a:srgbClr val="FF0000"/>
                </a:solidFill>
              </a:rPr>
              <a:t>Click here to Submit</a:t>
            </a:r>
            <a:r>
              <a:rPr lang="en-US" sz="1000" dirty="0" smtClean="0">
                <a:solidFill>
                  <a:srgbClr val="FF0000"/>
                </a:solidFill>
              </a:rPr>
              <a:t>. Once you submit the document you will be taken to a page that shows you the complete document for verification. Once you verify the document click “Back to Submission” on the verification page and you will return to the school’s landing page.</a:t>
            </a:r>
            <a:endParaRPr lang="en-US" sz="1000" b="1" dirty="0" smtClean="0">
              <a:solidFill>
                <a:srgbClr val="00B050"/>
              </a:solidFill>
            </a:endParaRPr>
          </a:p>
          <a:p>
            <a:endParaRPr lang="en-US" sz="1200" dirty="0">
              <a:solidFill>
                <a:srgbClr val="FF0000"/>
              </a:solidFill>
            </a:endParaRPr>
          </a:p>
        </p:txBody>
      </p:sp>
      <p:cxnSp>
        <p:nvCxnSpPr>
          <p:cNvPr id="7" name="Straight Arrow Connector 6"/>
          <p:cNvCxnSpPr/>
          <p:nvPr/>
        </p:nvCxnSpPr>
        <p:spPr>
          <a:xfrm flipV="1">
            <a:off x="1447800" y="4419600"/>
            <a:ext cx="533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67600" y="2362200"/>
            <a:ext cx="1447800" cy="707886"/>
          </a:xfrm>
          <a:prstGeom prst="rect">
            <a:avLst/>
          </a:prstGeom>
          <a:noFill/>
        </p:spPr>
        <p:txBody>
          <a:bodyPr wrap="square" rtlCol="0">
            <a:spAutoFit/>
          </a:bodyPr>
          <a:lstStyle/>
          <a:p>
            <a:r>
              <a:rPr lang="en-US" sz="1000" dirty="0" smtClean="0">
                <a:solidFill>
                  <a:srgbClr val="FF0000"/>
                </a:solidFill>
              </a:rPr>
              <a:t>Click on the </a:t>
            </a:r>
            <a:r>
              <a:rPr lang="en-US" sz="1000" dirty="0" smtClean="0">
                <a:solidFill>
                  <a:srgbClr val="0070C0"/>
                </a:solidFill>
              </a:rPr>
              <a:t>blue link </a:t>
            </a:r>
            <a:r>
              <a:rPr lang="en-US" sz="1000" dirty="0" smtClean="0">
                <a:solidFill>
                  <a:srgbClr val="FF0000"/>
                </a:solidFill>
              </a:rPr>
              <a:t>to download the Conflict of Interest and Disclosure Policy </a:t>
            </a:r>
            <a:endParaRPr lang="en-US" sz="1000" dirty="0">
              <a:solidFill>
                <a:srgbClr val="0070C0"/>
              </a:solidFill>
            </a:endParaRPr>
          </a:p>
        </p:txBody>
      </p:sp>
      <p:cxnSp>
        <p:nvCxnSpPr>
          <p:cNvPr id="9" name="Straight Arrow Connector 8"/>
          <p:cNvCxnSpPr/>
          <p:nvPr/>
        </p:nvCxnSpPr>
        <p:spPr>
          <a:xfrm flipH="1">
            <a:off x="5029200" y="2743200"/>
            <a:ext cx="23622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43800" y="3657600"/>
            <a:ext cx="1371600" cy="1323439"/>
          </a:xfrm>
          <a:prstGeom prst="rect">
            <a:avLst/>
          </a:prstGeom>
          <a:noFill/>
        </p:spPr>
        <p:txBody>
          <a:bodyPr wrap="square" rtlCol="0">
            <a:spAutoFit/>
          </a:bodyPr>
          <a:lstStyle/>
          <a:p>
            <a:r>
              <a:rPr lang="en-US" sz="1000" dirty="0" smtClean="0">
                <a:solidFill>
                  <a:srgbClr val="FF0000"/>
                </a:solidFill>
              </a:rPr>
              <a:t>Make sure the </a:t>
            </a:r>
            <a:r>
              <a:rPr lang="en-US" sz="1000" dirty="0" smtClean="0"/>
              <a:t>Title</a:t>
            </a:r>
            <a:r>
              <a:rPr lang="en-US" sz="1000" dirty="0" smtClean="0">
                <a:solidFill>
                  <a:srgbClr val="FF0000"/>
                </a:solidFill>
              </a:rPr>
              <a:t> and the name under which you save the document are the same</a:t>
            </a:r>
          </a:p>
          <a:p>
            <a:endParaRPr lang="en-US" sz="1000" dirty="0" smtClean="0">
              <a:solidFill>
                <a:srgbClr val="FF0000"/>
              </a:solidFill>
            </a:endParaRPr>
          </a:p>
          <a:p>
            <a:r>
              <a:rPr lang="en-US" sz="1000" dirty="0" smtClean="0">
                <a:solidFill>
                  <a:srgbClr val="FF0000"/>
                </a:solidFill>
              </a:rPr>
              <a:t>Click on </a:t>
            </a:r>
            <a:r>
              <a:rPr lang="en-US" sz="1000" dirty="0" smtClean="0"/>
              <a:t>Browse</a:t>
            </a:r>
            <a:r>
              <a:rPr lang="en-US" sz="1000" dirty="0" smtClean="0">
                <a:solidFill>
                  <a:srgbClr val="FF0000"/>
                </a:solidFill>
              </a:rPr>
              <a:t> and upload the document</a:t>
            </a:r>
            <a:endParaRPr lang="en-US" sz="1000" dirty="0">
              <a:solidFill>
                <a:srgbClr val="0070C0"/>
              </a:solidFill>
            </a:endParaRPr>
          </a:p>
        </p:txBody>
      </p:sp>
      <p:cxnSp>
        <p:nvCxnSpPr>
          <p:cNvPr id="16" name="Straight Arrow Connector 15"/>
          <p:cNvCxnSpPr/>
          <p:nvPr/>
        </p:nvCxnSpPr>
        <p:spPr>
          <a:xfrm flipH="1">
            <a:off x="4038600" y="3810000"/>
            <a:ext cx="33528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419600" y="3810000"/>
            <a:ext cx="3810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Grant Assurances</a:t>
            </a:r>
            <a:endParaRPr lang="en-US" dirty="0"/>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65</a:t>
            </a:fld>
            <a:endParaRPr lang="en-US" dirty="0"/>
          </a:p>
        </p:txBody>
      </p:sp>
      <p:pic>
        <p:nvPicPr>
          <p:cNvPr id="4" name="Picture 3"/>
          <p:cNvPicPr/>
          <p:nvPr/>
        </p:nvPicPr>
        <p:blipFill>
          <a:blip r:embed="rId2" cstate="print"/>
          <a:srcRect l="12521" t="16408" r="14187" b="2714"/>
          <a:stretch>
            <a:fillRect/>
          </a:stretch>
        </p:blipFill>
        <p:spPr bwMode="auto">
          <a:xfrm>
            <a:off x="1066800" y="914400"/>
            <a:ext cx="70104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r>
              <a:rPr lang="en-US" sz="3200" dirty="0" smtClean="0"/>
              <a:t>Submitting the Completed Application</a:t>
            </a:r>
            <a:endParaRPr lang="en-US" sz="3200" dirty="0"/>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66</a:t>
            </a:fld>
            <a:endParaRPr lang="en-US" dirty="0"/>
          </a:p>
        </p:txBody>
      </p:sp>
      <p:pic>
        <p:nvPicPr>
          <p:cNvPr id="4" name="Picture 3"/>
          <p:cNvPicPr/>
          <p:nvPr/>
        </p:nvPicPr>
        <p:blipFill>
          <a:blip r:embed="rId2" cstate="print"/>
          <a:srcRect l="7571" t="17098" r="11242" b="5828"/>
          <a:stretch>
            <a:fillRect/>
          </a:stretch>
        </p:blipFill>
        <p:spPr bwMode="auto">
          <a:xfrm>
            <a:off x="914400" y="838200"/>
            <a:ext cx="7239000" cy="4800600"/>
          </a:xfrm>
          <a:prstGeom prst="rect">
            <a:avLst/>
          </a:prstGeom>
          <a:noFill/>
          <a:ln w="9525">
            <a:noFill/>
            <a:miter lim="800000"/>
            <a:headEnd/>
            <a:tailEnd/>
          </a:ln>
        </p:spPr>
      </p:pic>
      <p:sp>
        <p:nvSpPr>
          <p:cNvPr id="5" name="TextBox 4"/>
          <p:cNvSpPr txBox="1"/>
          <p:nvPr/>
        </p:nvSpPr>
        <p:spPr>
          <a:xfrm>
            <a:off x="152400" y="5029200"/>
            <a:ext cx="1371600" cy="553998"/>
          </a:xfrm>
          <a:prstGeom prst="rect">
            <a:avLst/>
          </a:prstGeom>
          <a:noFill/>
        </p:spPr>
        <p:txBody>
          <a:bodyPr wrap="square" rtlCol="0">
            <a:spAutoFit/>
          </a:bodyPr>
          <a:lstStyle/>
          <a:p>
            <a:r>
              <a:rPr lang="en-US" sz="1000" dirty="0" smtClean="0">
                <a:solidFill>
                  <a:srgbClr val="FF0000"/>
                </a:solidFill>
              </a:rPr>
              <a:t>Notice the </a:t>
            </a:r>
            <a:r>
              <a:rPr lang="en-US" sz="1000" dirty="0" smtClean="0"/>
              <a:t>Submit Your Full Application </a:t>
            </a:r>
            <a:r>
              <a:rPr lang="en-US" sz="1000" dirty="0" smtClean="0">
                <a:solidFill>
                  <a:srgbClr val="FF0000"/>
                </a:solidFill>
              </a:rPr>
              <a:t>tab is now live</a:t>
            </a:r>
            <a:endParaRPr lang="en-US" sz="1000" dirty="0">
              <a:solidFill>
                <a:srgbClr val="0070C0"/>
              </a:solidFill>
            </a:endParaRPr>
          </a:p>
        </p:txBody>
      </p:sp>
      <p:sp>
        <p:nvSpPr>
          <p:cNvPr id="6" name="TextBox 5"/>
          <p:cNvSpPr txBox="1"/>
          <p:nvPr/>
        </p:nvSpPr>
        <p:spPr>
          <a:xfrm>
            <a:off x="1676400" y="2438400"/>
            <a:ext cx="4038600" cy="365760"/>
          </a:xfrm>
          <a:prstGeom prst="rect">
            <a:avLst/>
          </a:prstGeom>
          <a:noFill/>
          <a:ln w="28575">
            <a:solidFill>
              <a:srgbClr val="FF0000"/>
            </a:solidFill>
          </a:ln>
        </p:spPr>
        <p:txBody>
          <a:bodyPr wrap="square" rtlCol="0">
            <a:spAutoFit/>
          </a:bodyPr>
          <a:lstStyle/>
          <a:p>
            <a:endParaRPr lang="en-US" dirty="0" smtClean="0"/>
          </a:p>
          <a:p>
            <a:endParaRPr lang="en-US" dirty="0" smtClean="0"/>
          </a:p>
        </p:txBody>
      </p:sp>
      <p:sp>
        <p:nvSpPr>
          <p:cNvPr id="7" name="TextBox 6"/>
          <p:cNvSpPr txBox="1"/>
          <p:nvPr/>
        </p:nvSpPr>
        <p:spPr>
          <a:xfrm>
            <a:off x="5562600" y="5181600"/>
            <a:ext cx="2743200" cy="461665"/>
          </a:xfrm>
          <a:prstGeom prst="rect">
            <a:avLst/>
          </a:prstGeom>
          <a:ln cap="flat" cmpd="sng">
            <a:prstDash val="sys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smtClean="0">
                <a:solidFill>
                  <a:schemeClr val="tx1"/>
                </a:solidFill>
              </a:rPr>
              <a:t>Application must be submitted in Fluid Review by</a:t>
            </a:r>
            <a:r>
              <a:rPr lang="en-US" sz="1200" b="1" dirty="0" smtClean="0">
                <a:solidFill>
                  <a:srgbClr val="FF0000"/>
                </a:solidFill>
              </a:rPr>
              <a:t> 5:00 PM on December 13</a:t>
            </a:r>
            <a:r>
              <a:rPr lang="en-US" sz="1200" b="1" baseline="30000" dirty="0" smtClean="0">
                <a:solidFill>
                  <a:srgbClr val="FF0000"/>
                </a:solidFill>
              </a:rPr>
              <a:t>th</a:t>
            </a:r>
            <a:r>
              <a:rPr lang="en-US" sz="1200" b="1" dirty="0" smtClean="0">
                <a:solidFill>
                  <a:srgbClr val="FF0000"/>
                </a:solidFill>
              </a:rPr>
              <a:t> </a:t>
            </a:r>
            <a:endParaRPr lang="en-US" sz="1200" b="1" dirty="0">
              <a:solidFill>
                <a:srgbClr val="0070C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r>
              <a:rPr lang="en-US" sz="3200" dirty="0" smtClean="0"/>
              <a:t>Suggestions for Setting up Documents</a:t>
            </a:r>
            <a:endParaRPr lang="en-US" sz="3200" dirty="0"/>
          </a:p>
        </p:txBody>
      </p:sp>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67</a:t>
            </a:fld>
            <a:endParaRPr lang="en-US" dirty="0"/>
          </a:p>
        </p:txBody>
      </p:sp>
      <p:pic>
        <p:nvPicPr>
          <p:cNvPr id="6" name="Picture 5"/>
          <p:cNvPicPr/>
          <p:nvPr/>
        </p:nvPicPr>
        <p:blipFill>
          <a:blip r:embed="rId2" cstate="print"/>
          <a:srcRect l="21829" t="19171" r="18854" b="51108"/>
          <a:stretch>
            <a:fillRect/>
          </a:stretch>
        </p:blipFill>
        <p:spPr bwMode="auto">
          <a:xfrm>
            <a:off x="304800" y="609600"/>
            <a:ext cx="8458200" cy="2286000"/>
          </a:xfrm>
          <a:prstGeom prst="rect">
            <a:avLst/>
          </a:prstGeom>
          <a:noFill/>
          <a:ln w="9525">
            <a:noFill/>
            <a:miter lim="800000"/>
            <a:headEnd/>
            <a:tailEnd/>
          </a:ln>
        </p:spPr>
      </p:pic>
      <p:pic>
        <p:nvPicPr>
          <p:cNvPr id="8" name="Picture 7"/>
          <p:cNvPicPr/>
          <p:nvPr/>
        </p:nvPicPr>
        <p:blipFill>
          <a:blip r:embed="rId3" cstate="print"/>
          <a:srcRect l="19762" t="52339" r="19128" b="7236"/>
          <a:stretch>
            <a:fillRect/>
          </a:stretch>
        </p:blipFill>
        <p:spPr bwMode="auto">
          <a:xfrm>
            <a:off x="0" y="2819400"/>
            <a:ext cx="8610600" cy="3048000"/>
          </a:xfrm>
          <a:prstGeom prst="rect">
            <a:avLst/>
          </a:prstGeom>
          <a:noFill/>
          <a:ln w="9525">
            <a:noFill/>
            <a:miter lim="800000"/>
            <a:headEnd/>
            <a:tailEnd/>
          </a:ln>
        </p:spPr>
      </p:pic>
      <p:cxnSp>
        <p:nvCxnSpPr>
          <p:cNvPr id="10" name="Straight Connector 9"/>
          <p:cNvCxnSpPr/>
          <p:nvPr/>
        </p:nvCxnSpPr>
        <p:spPr>
          <a:xfrm>
            <a:off x="762000" y="2895600"/>
            <a:ext cx="6934200" cy="0"/>
          </a:xfrm>
          <a:prstGeom prst="line">
            <a:avLst/>
          </a:prstGeom>
          <a:ln w="28575">
            <a:solidFill>
              <a:schemeClr val="tx2">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39000" y="457200"/>
            <a:ext cx="1371600" cy="1015663"/>
          </a:xfrm>
          <a:prstGeom prst="rect">
            <a:avLst/>
          </a:prstGeom>
          <a:noFill/>
        </p:spPr>
        <p:txBody>
          <a:bodyPr wrap="square" rtlCol="0">
            <a:spAutoFit/>
          </a:bodyPr>
          <a:lstStyle/>
          <a:p>
            <a:r>
              <a:rPr lang="en-US" sz="1000" b="1" dirty="0" smtClean="0">
                <a:solidFill>
                  <a:srgbClr val="FF0000"/>
                </a:solidFill>
              </a:rPr>
              <a:t>Running header with </a:t>
            </a:r>
            <a:r>
              <a:rPr lang="en-US" sz="1000" b="1" dirty="0" smtClean="0"/>
              <a:t>system</a:t>
            </a:r>
            <a:r>
              <a:rPr lang="en-US" sz="1000" b="1" dirty="0" smtClean="0">
                <a:solidFill>
                  <a:srgbClr val="FF0000"/>
                </a:solidFill>
              </a:rPr>
              <a:t> and </a:t>
            </a:r>
            <a:r>
              <a:rPr lang="en-US" sz="1000" b="1" dirty="0" smtClean="0"/>
              <a:t>school</a:t>
            </a:r>
            <a:r>
              <a:rPr lang="en-US" sz="1000" b="1" dirty="0" smtClean="0">
                <a:solidFill>
                  <a:srgbClr val="FF0000"/>
                </a:solidFill>
              </a:rPr>
              <a:t> name</a:t>
            </a:r>
          </a:p>
          <a:p>
            <a:endParaRPr lang="en-US" sz="1000" b="1" dirty="0" smtClean="0">
              <a:solidFill>
                <a:srgbClr val="FF0000"/>
              </a:solidFill>
            </a:endParaRPr>
          </a:p>
          <a:p>
            <a:endParaRPr lang="en-US" sz="1000" b="1" dirty="0" smtClean="0">
              <a:solidFill>
                <a:srgbClr val="FF0000"/>
              </a:solidFill>
            </a:endParaRPr>
          </a:p>
          <a:p>
            <a:r>
              <a:rPr lang="en-US" sz="1000" b="1" dirty="0" smtClean="0">
                <a:solidFill>
                  <a:srgbClr val="FF0000"/>
                </a:solidFill>
              </a:rPr>
              <a:t>Title of document</a:t>
            </a:r>
            <a:endParaRPr lang="en-US" sz="1000" b="1" dirty="0">
              <a:solidFill>
                <a:srgbClr val="0070C0"/>
              </a:solidFill>
            </a:endParaRPr>
          </a:p>
        </p:txBody>
      </p:sp>
      <p:cxnSp>
        <p:nvCxnSpPr>
          <p:cNvPr id="16" name="Straight Arrow Connector 15"/>
          <p:cNvCxnSpPr/>
          <p:nvPr/>
        </p:nvCxnSpPr>
        <p:spPr>
          <a:xfrm flipH="1">
            <a:off x="2895600" y="609600"/>
            <a:ext cx="43434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96000" y="762000"/>
            <a:ext cx="11430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562600" y="1371600"/>
            <a:ext cx="1676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3400" y="4648200"/>
            <a:ext cx="1371600" cy="1169551"/>
          </a:xfrm>
          <a:prstGeom prst="rect">
            <a:avLst/>
          </a:prstGeom>
          <a:noFill/>
        </p:spPr>
        <p:txBody>
          <a:bodyPr wrap="square" rtlCol="0">
            <a:spAutoFit/>
          </a:bodyPr>
          <a:lstStyle/>
          <a:p>
            <a:r>
              <a:rPr lang="en-US" sz="1000" b="1" dirty="0" smtClean="0">
                <a:solidFill>
                  <a:srgbClr val="FF0000"/>
                </a:solidFill>
              </a:rPr>
              <a:t>Running footer with </a:t>
            </a:r>
            <a:r>
              <a:rPr lang="en-US" sz="1000" b="1" dirty="0" smtClean="0"/>
              <a:t>school </a:t>
            </a:r>
            <a:r>
              <a:rPr lang="en-US" sz="1000" b="1" dirty="0" smtClean="0">
                <a:solidFill>
                  <a:srgbClr val="FF0000"/>
                </a:solidFill>
              </a:rPr>
              <a:t>and </a:t>
            </a:r>
            <a:r>
              <a:rPr lang="en-US" sz="1000" b="1" dirty="0" smtClean="0"/>
              <a:t>title of document</a:t>
            </a:r>
            <a:endParaRPr lang="en-US" sz="1000" b="1" dirty="0" smtClean="0">
              <a:solidFill>
                <a:srgbClr val="FF0000"/>
              </a:solidFill>
            </a:endParaRPr>
          </a:p>
          <a:p>
            <a:endParaRPr lang="en-US" sz="1000" b="1" dirty="0" smtClean="0">
              <a:solidFill>
                <a:srgbClr val="FF0000"/>
              </a:solidFill>
            </a:endParaRPr>
          </a:p>
          <a:p>
            <a:endParaRPr lang="en-US" sz="1000" b="1" dirty="0" smtClean="0">
              <a:solidFill>
                <a:srgbClr val="FF0000"/>
              </a:solidFill>
            </a:endParaRPr>
          </a:p>
          <a:p>
            <a:endParaRPr lang="en-US" sz="1000" b="1" dirty="0" smtClean="0">
              <a:solidFill>
                <a:srgbClr val="FF0000"/>
              </a:solidFill>
            </a:endParaRPr>
          </a:p>
          <a:p>
            <a:r>
              <a:rPr lang="en-US" sz="1000" b="1" dirty="0" smtClean="0">
                <a:solidFill>
                  <a:srgbClr val="FF0000"/>
                </a:solidFill>
              </a:rPr>
              <a:t>Page #</a:t>
            </a:r>
            <a:endParaRPr lang="en-US" sz="1000" b="1" dirty="0">
              <a:solidFill>
                <a:srgbClr val="0070C0"/>
              </a:solidFill>
            </a:endParaRPr>
          </a:p>
        </p:txBody>
      </p:sp>
      <p:cxnSp>
        <p:nvCxnSpPr>
          <p:cNvPr id="30" name="Straight Arrow Connector 29"/>
          <p:cNvCxnSpPr/>
          <p:nvPr/>
        </p:nvCxnSpPr>
        <p:spPr>
          <a:xfrm>
            <a:off x="1752600" y="4953000"/>
            <a:ext cx="24384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143000" y="5562600"/>
            <a:ext cx="64770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Review Technical Assistance</a:t>
            </a:r>
            <a:endParaRPr lang="en-US" dirty="0"/>
          </a:p>
        </p:txBody>
      </p:sp>
      <p:sp>
        <p:nvSpPr>
          <p:cNvPr id="3" name="Content Placeholder 2"/>
          <p:cNvSpPr>
            <a:spLocks noGrp="1"/>
          </p:cNvSpPr>
          <p:nvPr>
            <p:ph idx="1"/>
          </p:nvPr>
        </p:nvSpPr>
        <p:spPr/>
        <p:txBody>
          <a:bodyPr/>
          <a:lstStyle/>
          <a:p>
            <a:r>
              <a:rPr lang="en-US" sz="2400" dirty="0" smtClean="0"/>
              <a:t>Contact Joshua Todd at </a:t>
            </a:r>
            <a:r>
              <a:rPr lang="en-US" sz="2400" dirty="0" smtClean="0">
                <a:hlinkClick r:id="rId2"/>
              </a:rPr>
              <a:t>jtodd@doe.k12.ga.us</a:t>
            </a:r>
            <a:r>
              <a:rPr lang="en-US" sz="2400" dirty="0" smtClean="0"/>
              <a:t> with general issues such as password or log in problems or if there is an issue with the program itself.</a:t>
            </a:r>
          </a:p>
          <a:p>
            <a:r>
              <a:rPr lang="en-US" sz="2400" dirty="0" smtClean="0"/>
              <a:t>Also, as part of our agreement with Fluid Review, you have 24/7 access to technical assistance from them as well. You can reach them at </a:t>
            </a:r>
            <a:r>
              <a:rPr lang="en-US" sz="2400" u="sng" dirty="0" smtClean="0">
                <a:hlinkClick r:id="rId3"/>
              </a:rPr>
              <a:t>support@fluidreview.com</a:t>
            </a:r>
            <a:endParaRPr lang="en-US" sz="2400" u="sng" dirty="0" smtClean="0"/>
          </a:p>
          <a:p>
            <a:r>
              <a:rPr lang="en-US" sz="2400" dirty="0" smtClean="0"/>
              <a:t>Once you move into the Full Application, DOE staff can no longer assist you with </a:t>
            </a:r>
            <a:r>
              <a:rPr lang="en-US" sz="2400" i="1" dirty="0" smtClean="0"/>
              <a:t>technical</a:t>
            </a:r>
            <a:r>
              <a:rPr lang="en-US" sz="2400" dirty="0" smtClean="0"/>
              <a:t> issues within the Full Application (i.e., uploading documents, typing in text boxes, etc.) to avoid conflict of interest issues</a:t>
            </a:r>
          </a:p>
          <a:p>
            <a:pPr>
              <a:buNone/>
            </a:pPr>
            <a:endParaRPr lang="en-US" sz="2400" dirty="0"/>
          </a:p>
        </p:txBody>
      </p:sp>
      <p:sp>
        <p:nvSpPr>
          <p:cNvPr id="4" name="Slide Number Placeholder 3"/>
          <p:cNvSpPr>
            <a:spLocks noGrp="1"/>
          </p:cNvSpPr>
          <p:nvPr>
            <p:ph type="sldNum" sz="quarter" idx="11"/>
          </p:nvPr>
        </p:nvSpPr>
        <p:spPr/>
        <p:txBody>
          <a:bodyPr/>
          <a:lstStyle/>
          <a:p>
            <a:pPr>
              <a:defRPr/>
            </a:pPr>
            <a:fld id="{CC02062B-49D1-4C77-8901-9FB061FF6140}"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600" dirty="0" smtClean="0"/>
              <a:t>Resetting Passwords</a:t>
            </a:r>
            <a:endParaRPr lang="en-US" sz="3600" dirty="0"/>
          </a:p>
        </p:txBody>
      </p:sp>
      <p:sp>
        <p:nvSpPr>
          <p:cNvPr id="3" name="Slide Number Placeholder 2"/>
          <p:cNvSpPr>
            <a:spLocks noGrp="1"/>
          </p:cNvSpPr>
          <p:nvPr>
            <p:ph type="sldNum" sz="quarter" idx="11"/>
          </p:nvPr>
        </p:nvSpPr>
        <p:spPr/>
        <p:txBody>
          <a:bodyPr/>
          <a:lstStyle/>
          <a:p>
            <a:pPr>
              <a:defRPr/>
            </a:pPr>
            <a:fld id="{9B53E788-0F6A-49E7-BAD0-3A6B50D31280}" type="slidenum">
              <a:rPr lang="en-US" smtClean="0"/>
              <a:pPr>
                <a:defRPr/>
              </a:pPr>
              <a:t>69</a:t>
            </a:fld>
            <a:endParaRPr lang="en-US" dirty="0"/>
          </a:p>
        </p:txBody>
      </p:sp>
      <p:pic>
        <p:nvPicPr>
          <p:cNvPr id="4" name="Picture 3"/>
          <p:cNvPicPr/>
          <p:nvPr/>
        </p:nvPicPr>
        <p:blipFill>
          <a:blip r:embed="rId2" cstate="print"/>
          <a:srcRect l="4495" t="19171" r="10707" b="1682"/>
          <a:stretch>
            <a:fillRect/>
          </a:stretch>
        </p:blipFill>
        <p:spPr bwMode="auto">
          <a:xfrm>
            <a:off x="381000" y="1066800"/>
            <a:ext cx="3733800" cy="4267200"/>
          </a:xfrm>
          <a:prstGeom prst="rect">
            <a:avLst/>
          </a:prstGeom>
          <a:noFill/>
          <a:ln w="9525">
            <a:noFill/>
            <a:miter lim="800000"/>
            <a:headEnd/>
            <a:tailEnd/>
          </a:ln>
        </p:spPr>
      </p:pic>
      <p:pic>
        <p:nvPicPr>
          <p:cNvPr id="5" name="Picture 4"/>
          <p:cNvPicPr/>
          <p:nvPr/>
        </p:nvPicPr>
        <p:blipFill>
          <a:blip r:embed="rId3" cstate="print"/>
          <a:srcRect l="5565" t="17789" r="29604" b="2751"/>
          <a:stretch>
            <a:fillRect/>
          </a:stretch>
        </p:blipFill>
        <p:spPr bwMode="auto">
          <a:xfrm>
            <a:off x="4343400" y="1066800"/>
            <a:ext cx="4343400" cy="4191000"/>
          </a:xfrm>
          <a:prstGeom prst="rect">
            <a:avLst/>
          </a:prstGeom>
          <a:noFill/>
          <a:ln w="9525">
            <a:noFill/>
            <a:miter lim="800000"/>
            <a:headEnd/>
            <a:tailEnd/>
          </a:ln>
        </p:spPr>
      </p:pic>
      <p:sp>
        <p:nvSpPr>
          <p:cNvPr id="6" name="TextBox 5"/>
          <p:cNvSpPr txBox="1"/>
          <p:nvPr/>
        </p:nvSpPr>
        <p:spPr>
          <a:xfrm>
            <a:off x="7467600" y="2057400"/>
            <a:ext cx="1447800" cy="400110"/>
          </a:xfrm>
          <a:prstGeom prst="rect">
            <a:avLst/>
          </a:prstGeom>
          <a:noFill/>
        </p:spPr>
        <p:txBody>
          <a:bodyPr wrap="square" rtlCol="0">
            <a:spAutoFit/>
          </a:bodyPr>
          <a:lstStyle/>
          <a:p>
            <a:r>
              <a:rPr lang="en-US" sz="1000" b="1" dirty="0" smtClean="0">
                <a:solidFill>
                  <a:srgbClr val="FF0000"/>
                </a:solidFill>
              </a:rPr>
              <a:t>Click here to reset password</a:t>
            </a:r>
            <a:endParaRPr lang="en-US" sz="1000" b="1" dirty="0">
              <a:solidFill>
                <a:srgbClr val="0070C0"/>
              </a:solidFill>
            </a:endParaRPr>
          </a:p>
        </p:txBody>
      </p:sp>
      <p:cxnSp>
        <p:nvCxnSpPr>
          <p:cNvPr id="7" name="Straight Arrow Connector 6"/>
          <p:cNvCxnSpPr/>
          <p:nvPr/>
        </p:nvCxnSpPr>
        <p:spPr>
          <a:xfrm flipH="1">
            <a:off x="6705600" y="2286000"/>
            <a:ext cx="6858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86600" y="4648200"/>
            <a:ext cx="1905000" cy="1015663"/>
          </a:xfrm>
          <a:prstGeom prst="rect">
            <a:avLst/>
          </a:prstGeom>
          <a:noFill/>
        </p:spPr>
        <p:txBody>
          <a:bodyPr wrap="square" rtlCol="0">
            <a:spAutoFit/>
          </a:bodyPr>
          <a:lstStyle/>
          <a:p>
            <a:r>
              <a:rPr lang="en-US" sz="1000" b="1" dirty="0" smtClean="0">
                <a:solidFill>
                  <a:srgbClr val="FF0000"/>
                </a:solidFill>
              </a:rPr>
              <a:t>If you did not receive your activation email </a:t>
            </a:r>
            <a:r>
              <a:rPr lang="en-US" sz="1000" b="1" u="sng" dirty="0" smtClean="0">
                <a:solidFill>
                  <a:srgbClr val="FF0000"/>
                </a:solidFill>
              </a:rPr>
              <a:t>after</a:t>
            </a:r>
            <a:r>
              <a:rPr lang="en-US" sz="1000" b="1" dirty="0" smtClean="0">
                <a:solidFill>
                  <a:srgbClr val="FF0000"/>
                </a:solidFill>
              </a:rPr>
              <a:t> you created an account, click on </a:t>
            </a:r>
            <a:r>
              <a:rPr lang="en-US" sz="1000" b="1" dirty="0" smtClean="0"/>
              <a:t>Resend</a:t>
            </a:r>
            <a:r>
              <a:rPr lang="en-US" sz="1000" b="1" dirty="0" smtClean="0">
                <a:solidFill>
                  <a:srgbClr val="FF0000"/>
                </a:solidFill>
              </a:rPr>
              <a:t> or you can contact Fluid Review support at any time</a:t>
            </a:r>
            <a:endParaRPr lang="en-US" sz="1000" b="1" dirty="0">
              <a:solidFill>
                <a:srgbClr val="0070C0"/>
              </a:solidFill>
            </a:endParaRPr>
          </a:p>
        </p:txBody>
      </p:sp>
      <p:cxnSp>
        <p:nvCxnSpPr>
          <p:cNvPr id="13" name="Straight Arrow Connector 12"/>
          <p:cNvCxnSpPr/>
          <p:nvPr/>
        </p:nvCxnSpPr>
        <p:spPr>
          <a:xfrm flipH="1" flipV="1">
            <a:off x="7543800" y="4343400"/>
            <a:ext cx="152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1"/>
          </p:cNvCxnSpPr>
          <p:nvPr/>
        </p:nvCxnSpPr>
        <p:spPr>
          <a:xfrm flipH="1" flipV="1">
            <a:off x="6019800" y="4114800"/>
            <a:ext cx="1066800" cy="1041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00" y="4267200"/>
            <a:ext cx="1447800" cy="400110"/>
          </a:xfrm>
          <a:prstGeom prst="rect">
            <a:avLst/>
          </a:prstGeom>
          <a:noFill/>
        </p:spPr>
        <p:txBody>
          <a:bodyPr wrap="square" rtlCol="0">
            <a:spAutoFit/>
          </a:bodyPr>
          <a:lstStyle/>
          <a:p>
            <a:r>
              <a:rPr lang="en-US" sz="1000" b="1" dirty="0" smtClean="0">
                <a:solidFill>
                  <a:srgbClr val="FF0000"/>
                </a:solidFill>
              </a:rPr>
              <a:t>Click on </a:t>
            </a:r>
            <a:r>
              <a:rPr lang="en-US" sz="1000" b="1" dirty="0" smtClean="0">
                <a:solidFill>
                  <a:srgbClr val="0070C0"/>
                </a:solidFill>
              </a:rPr>
              <a:t>Trouble Signing In? </a:t>
            </a:r>
            <a:r>
              <a:rPr lang="en-US" sz="1000" b="1" dirty="0" smtClean="0">
                <a:solidFill>
                  <a:srgbClr val="FF0000"/>
                </a:solidFill>
              </a:rPr>
              <a:t>to begin</a:t>
            </a:r>
            <a:endParaRPr lang="en-US" sz="1000" b="1" dirty="0">
              <a:solidFill>
                <a:srgbClr val="0070C0"/>
              </a:solidFill>
            </a:endParaRPr>
          </a:p>
        </p:txBody>
      </p:sp>
      <p:cxnSp>
        <p:nvCxnSpPr>
          <p:cNvPr id="20" name="Straight Arrow Connector 19"/>
          <p:cNvCxnSpPr/>
          <p:nvPr/>
        </p:nvCxnSpPr>
        <p:spPr>
          <a:xfrm flipV="1">
            <a:off x="3733800" y="3048000"/>
            <a:ext cx="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B53E788-0F6A-49E7-BAD0-3A6B50D31280}" type="slidenum">
              <a:rPr lang="en-US" smtClean="0"/>
              <a:pPr>
                <a:defRPr/>
              </a:pPr>
              <a:t>7</a:t>
            </a:fld>
            <a:endParaRPr lang="en-US" dirty="0"/>
          </a:p>
        </p:txBody>
      </p:sp>
      <p:pic>
        <p:nvPicPr>
          <p:cNvPr id="4" name="Picture 3"/>
          <p:cNvPicPr/>
          <p:nvPr/>
        </p:nvPicPr>
        <p:blipFill>
          <a:blip r:embed="rId2" cstate="print"/>
          <a:srcRect l="10247" t="16583" r="9898" b="11387"/>
          <a:stretch>
            <a:fillRect/>
          </a:stretch>
        </p:blipFill>
        <p:spPr bwMode="auto">
          <a:xfrm>
            <a:off x="1143000" y="457200"/>
            <a:ext cx="6705600" cy="5105399"/>
          </a:xfrm>
          <a:prstGeom prst="rect">
            <a:avLst/>
          </a:prstGeom>
          <a:noFill/>
          <a:ln w="9525">
            <a:noFill/>
            <a:miter lim="800000"/>
            <a:headEnd/>
            <a:tailEnd/>
          </a:ln>
        </p:spPr>
      </p:pic>
      <p:sp>
        <p:nvSpPr>
          <p:cNvPr id="5" name="TextBox 4"/>
          <p:cNvSpPr txBox="1"/>
          <p:nvPr/>
        </p:nvSpPr>
        <p:spPr>
          <a:xfrm>
            <a:off x="6096000" y="1447800"/>
            <a:ext cx="2514600" cy="954107"/>
          </a:xfrm>
          <a:prstGeom prst="rect">
            <a:avLst/>
          </a:prstGeom>
          <a:noFill/>
        </p:spPr>
        <p:txBody>
          <a:bodyPr wrap="square" rtlCol="0">
            <a:spAutoFit/>
          </a:bodyPr>
          <a:lstStyle/>
          <a:p>
            <a:r>
              <a:rPr lang="en-US" sz="1400" dirty="0" smtClean="0">
                <a:solidFill>
                  <a:srgbClr val="FF0000"/>
                </a:solidFill>
              </a:rPr>
              <a:t>The District Access code is:  </a:t>
            </a:r>
            <a:r>
              <a:rPr lang="en-US" sz="1400" b="1" dirty="0" smtClean="0">
                <a:solidFill>
                  <a:srgbClr val="FF0000"/>
                </a:solidFill>
              </a:rPr>
              <a:t>srcl2013district</a:t>
            </a:r>
            <a:r>
              <a:rPr lang="en-US" sz="1400" dirty="0" smtClean="0">
                <a:solidFill>
                  <a:srgbClr val="FF0000"/>
                </a:solidFill>
              </a:rPr>
              <a:t> </a:t>
            </a:r>
          </a:p>
          <a:p>
            <a:r>
              <a:rPr lang="en-US" sz="1400" dirty="0" smtClean="0">
                <a:solidFill>
                  <a:srgbClr val="FF0000"/>
                </a:solidFill>
              </a:rPr>
              <a:t>(it is case sensitive, no spaces): </a:t>
            </a:r>
            <a:endParaRPr lang="en-US" sz="1400" b="1" dirty="0">
              <a:solidFill>
                <a:srgbClr val="FF0000"/>
              </a:solidFill>
            </a:endParaRPr>
          </a:p>
        </p:txBody>
      </p:sp>
      <p:sp>
        <p:nvSpPr>
          <p:cNvPr id="6" name="TextBox 5"/>
          <p:cNvSpPr txBox="1"/>
          <p:nvPr/>
        </p:nvSpPr>
        <p:spPr>
          <a:xfrm>
            <a:off x="6096000" y="2971800"/>
            <a:ext cx="2514600" cy="954107"/>
          </a:xfrm>
          <a:prstGeom prst="rect">
            <a:avLst/>
          </a:prstGeom>
          <a:noFill/>
        </p:spPr>
        <p:txBody>
          <a:bodyPr wrap="square" rtlCol="0">
            <a:spAutoFit/>
          </a:bodyPr>
          <a:lstStyle/>
          <a:p>
            <a:r>
              <a:rPr lang="en-US" sz="1400" dirty="0" smtClean="0">
                <a:solidFill>
                  <a:srgbClr val="FF0000"/>
                </a:solidFill>
              </a:rPr>
              <a:t>Once you have filled out the sections and filled in the appropriate access code, click on Register</a:t>
            </a:r>
            <a:endParaRPr lang="en-US" sz="1400" dirty="0">
              <a:solidFill>
                <a:srgbClr val="FF0000"/>
              </a:solidFill>
            </a:endParaRPr>
          </a:p>
        </p:txBody>
      </p:sp>
      <p:cxnSp>
        <p:nvCxnSpPr>
          <p:cNvPr id="7" name="Straight Arrow Connector 6"/>
          <p:cNvCxnSpPr/>
          <p:nvPr/>
        </p:nvCxnSpPr>
        <p:spPr>
          <a:xfrm flipH="1">
            <a:off x="3505200" y="2133600"/>
            <a:ext cx="2514600" cy="1676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48200" y="3657600"/>
            <a:ext cx="1371600" cy="1371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1020762"/>
          </a:xfrm>
        </p:spPr>
        <p:txBody>
          <a:bodyPr/>
          <a:lstStyle/>
          <a:p>
            <a:r>
              <a:rPr lang="en-US" smtClean="0"/>
              <a:t>Technical Assistance</a:t>
            </a:r>
          </a:p>
        </p:txBody>
      </p:sp>
      <p:sp>
        <p:nvSpPr>
          <p:cNvPr id="32772" name="Content Placeholder 5"/>
          <p:cNvSpPr>
            <a:spLocks noGrp="1"/>
          </p:cNvSpPr>
          <p:nvPr>
            <p:ph sz="half" idx="2"/>
          </p:nvPr>
        </p:nvSpPr>
        <p:spPr>
          <a:xfrm>
            <a:off x="4648200" y="1676400"/>
            <a:ext cx="4038600" cy="4449763"/>
          </a:xfrm>
        </p:spPr>
        <p:txBody>
          <a:bodyPr/>
          <a:lstStyle/>
          <a:p>
            <a:pPr>
              <a:buFont typeface="Arial" charset="0"/>
              <a:buNone/>
            </a:pPr>
            <a:endParaRPr lang="en-US" smtClean="0"/>
          </a:p>
          <a:p>
            <a:pPr>
              <a:buFont typeface="Arial" charset="0"/>
              <a:buNone/>
            </a:pPr>
            <a:endParaRPr lang="en-US" smtClean="0"/>
          </a:p>
        </p:txBody>
      </p:sp>
      <p:sp>
        <p:nvSpPr>
          <p:cNvPr id="5" name="Slide Number Placeholder 4"/>
          <p:cNvSpPr>
            <a:spLocks noGrp="1"/>
          </p:cNvSpPr>
          <p:nvPr>
            <p:ph type="sldNum" sz="quarter" idx="11"/>
          </p:nvPr>
        </p:nvSpPr>
        <p:spPr/>
        <p:txBody>
          <a:bodyPr/>
          <a:lstStyle/>
          <a:p>
            <a:pPr>
              <a:defRPr/>
            </a:pPr>
            <a:fld id="{B14621FF-5F3B-4A98-8C68-824F03978B8B}" type="slidenum">
              <a:rPr lang="en-US" smtClean="0"/>
              <a:pPr>
                <a:defRPr/>
              </a:pPr>
              <a:t>70</a:t>
            </a:fld>
            <a:endParaRPr lang="en-US"/>
          </a:p>
        </p:txBody>
      </p:sp>
      <p:sp>
        <p:nvSpPr>
          <p:cNvPr id="7" name="Title 1"/>
          <p:cNvSpPr txBox="1">
            <a:spLocks/>
          </p:cNvSpPr>
          <p:nvPr/>
        </p:nvSpPr>
        <p:spPr bwMode="auto">
          <a:xfrm>
            <a:off x="533400" y="1219200"/>
            <a:ext cx="8229600" cy="609600"/>
          </a:xfrm>
          <a:prstGeom prst="rect">
            <a:avLst/>
          </a:prstGeom>
          <a:noFill/>
          <a:ln w="9525">
            <a:noFill/>
            <a:miter lim="800000"/>
            <a:headEnd/>
            <a:tailEnd/>
          </a:ln>
        </p:spPr>
        <p:txBody>
          <a:bodyPr anchor="ctr"/>
          <a:lstStyle/>
          <a:p>
            <a:pPr algn="ctr" eaLnBrk="0" hangingPunct="0">
              <a:defRPr/>
            </a:pPr>
            <a:endParaRPr lang="en-US" sz="2800" b="1" dirty="0">
              <a:latin typeface="+mj-lt"/>
              <a:ea typeface="+mj-ea"/>
              <a:cs typeface="+mj-cs"/>
            </a:endParaRPr>
          </a:p>
        </p:txBody>
      </p:sp>
      <p:graphicFrame>
        <p:nvGraphicFramePr>
          <p:cNvPr id="11" name="Diagram 10"/>
          <p:cNvGraphicFramePr/>
          <p:nvPr/>
        </p:nvGraphicFramePr>
        <p:xfrm>
          <a:off x="914400" y="1524000"/>
          <a:ext cx="7391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8</a:t>
            </a:fld>
            <a:endParaRPr lang="en-US" dirty="0"/>
          </a:p>
        </p:txBody>
      </p:sp>
      <p:pic>
        <p:nvPicPr>
          <p:cNvPr id="5" name="Picture 4"/>
          <p:cNvPicPr/>
          <p:nvPr/>
        </p:nvPicPr>
        <p:blipFill>
          <a:blip r:embed="rId2" cstate="print"/>
          <a:srcRect l="884" t="20380" r="7758" b="14816"/>
          <a:stretch>
            <a:fillRect/>
          </a:stretch>
        </p:blipFill>
        <p:spPr bwMode="auto">
          <a:xfrm>
            <a:off x="838200" y="381000"/>
            <a:ext cx="7467600" cy="4800600"/>
          </a:xfrm>
          <a:prstGeom prst="rect">
            <a:avLst/>
          </a:prstGeom>
          <a:noFill/>
          <a:ln w="9525">
            <a:noFill/>
            <a:miter lim="800000"/>
            <a:headEnd/>
            <a:tailEnd/>
          </a:ln>
        </p:spPr>
      </p:pic>
      <p:sp>
        <p:nvSpPr>
          <p:cNvPr id="6" name="TextBox 5"/>
          <p:cNvSpPr txBox="1"/>
          <p:nvPr/>
        </p:nvSpPr>
        <p:spPr>
          <a:xfrm>
            <a:off x="5334000" y="3886200"/>
            <a:ext cx="2514600" cy="1169551"/>
          </a:xfrm>
          <a:prstGeom prst="rect">
            <a:avLst/>
          </a:prstGeom>
          <a:noFill/>
        </p:spPr>
        <p:txBody>
          <a:bodyPr wrap="square" rtlCol="0">
            <a:spAutoFit/>
          </a:bodyPr>
          <a:lstStyle/>
          <a:p>
            <a:r>
              <a:rPr lang="en-US" sz="1400" b="1" dirty="0" smtClean="0">
                <a:solidFill>
                  <a:srgbClr val="FF0000"/>
                </a:solidFill>
              </a:rPr>
              <a:t>Once the registration process is complete you will be prompted to check your email to find the link to activate your account</a:t>
            </a:r>
            <a:endParaRPr lang="en-US" sz="14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51499116-2AB2-4A2A-AA67-248A368BDB0F}" type="slidenum">
              <a:rPr lang="en-US" smtClean="0"/>
              <a:pPr>
                <a:defRPr/>
              </a:pPr>
              <a:t>9</a:t>
            </a:fld>
            <a:endParaRPr lang="en-US" dirty="0"/>
          </a:p>
        </p:txBody>
      </p:sp>
      <p:pic>
        <p:nvPicPr>
          <p:cNvPr id="4" name="Picture 3"/>
          <p:cNvPicPr/>
          <p:nvPr/>
        </p:nvPicPr>
        <p:blipFill>
          <a:blip r:embed="rId2" cstate="print"/>
          <a:srcRect l="22728" t="28325" r="14454" b="10798"/>
          <a:stretch>
            <a:fillRect/>
          </a:stretch>
        </p:blipFill>
        <p:spPr bwMode="auto">
          <a:xfrm>
            <a:off x="1066800" y="381000"/>
            <a:ext cx="6858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4ac45a21a8fb6a1be356f365e70c94c">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6eb8911eb6eb54a97600fe54c2441029"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19F65-4D62-4522-B671-87C313B77BFE}"/>
</file>

<file path=customXml/itemProps2.xml><?xml version="1.0" encoding="utf-8"?>
<ds:datastoreItem xmlns:ds="http://schemas.openxmlformats.org/officeDocument/2006/customXml" ds:itemID="{BB7B907D-ED2C-4D43-9881-6691EA93AC54}"/>
</file>

<file path=customXml/itemProps3.xml><?xml version="1.0" encoding="utf-8"?>
<ds:datastoreItem xmlns:ds="http://schemas.openxmlformats.org/officeDocument/2006/customXml" ds:itemID="{E6AD0869-4E3A-4C5B-9254-620A341B036F}"/>
</file>

<file path=docProps/app.xml><?xml version="1.0" encoding="utf-8"?>
<Properties xmlns="http://schemas.openxmlformats.org/officeDocument/2006/extended-properties" xmlns:vt="http://schemas.openxmlformats.org/officeDocument/2006/docPropsVTypes">
  <Template>Dr. Barge Template</Template>
  <TotalTime>4920</TotalTime>
  <Words>1965</Words>
  <Application>Microsoft Office PowerPoint</Application>
  <PresentationFormat>On-screen Show (4:3)</PresentationFormat>
  <Paragraphs>257</Paragraphs>
  <Slides>70</Slides>
  <Notes>2</Notes>
  <HiddenSlides>0</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GaDOE Presentation Template - John Barge</vt:lpstr>
      <vt:lpstr>Custom Design</vt:lpstr>
      <vt:lpstr>Striving Reader Fluid Review Technical Assistance Session</vt:lpstr>
      <vt:lpstr>What is Fluid Review? </vt:lpstr>
      <vt:lpstr>Creating a District Account</vt:lpstr>
      <vt:lpstr>To Create your District Account: https://gastrivingreader13.fluidreview.com/</vt:lpstr>
      <vt:lpstr>Ready to go?</vt:lpstr>
      <vt:lpstr>PowerPoint Presentation</vt:lpstr>
      <vt:lpstr>PowerPoint Presentation</vt:lpstr>
      <vt:lpstr>PowerPoint Presentation</vt:lpstr>
      <vt:lpstr>PowerPoint Presentation</vt:lpstr>
      <vt:lpstr>Troubleshooting</vt:lpstr>
      <vt:lpstr>PowerPoint Presentation</vt:lpstr>
      <vt:lpstr>You made it!</vt:lpstr>
      <vt:lpstr>Completing the District Profile</vt:lpstr>
      <vt:lpstr>PowerPoint Presentation</vt:lpstr>
      <vt:lpstr>PowerPoint Presentation</vt:lpstr>
      <vt:lpstr>PowerPoint Presentation</vt:lpstr>
      <vt:lpstr>PowerPoint Presentation</vt:lpstr>
      <vt:lpstr>PowerPoint Presentation</vt:lpstr>
      <vt:lpstr>PowerPoint Presentation</vt:lpstr>
      <vt:lpstr>Adding a Member to the District Account</vt:lpstr>
      <vt:lpstr>PowerPoint Presentation</vt:lpstr>
      <vt:lpstr>PowerPoint Presentation</vt:lpstr>
      <vt:lpstr>PowerPoint Presentation</vt:lpstr>
      <vt:lpstr>Now what?</vt:lpstr>
      <vt:lpstr>Completing the District Profile: Cohort Two Applicants</vt:lpstr>
      <vt:lpstr>https://gastrivingreader13.fluidreview.com/ </vt:lpstr>
      <vt:lpstr>PowerPoint Presentation</vt:lpstr>
      <vt:lpstr>PowerPoint Presentation</vt:lpstr>
      <vt:lpstr>Creating a School Account</vt:lpstr>
      <vt:lpstr>PowerPoint Presentation</vt:lpstr>
      <vt:lpstr>Ready to go?</vt:lpstr>
      <vt:lpstr>PowerPoint Presentation</vt:lpstr>
      <vt:lpstr>PowerPoint Presentation</vt:lpstr>
      <vt:lpstr>PowerPoint Presentation</vt:lpstr>
      <vt:lpstr>PowerPoint Presentation</vt:lpstr>
      <vt:lpstr>PowerPoint Presentation</vt:lpstr>
      <vt:lpstr>PowerPoint Presentation</vt:lpstr>
      <vt:lpstr>Adding the District Contact</vt:lpstr>
      <vt:lpstr>PowerPoint Presentation</vt:lpstr>
      <vt:lpstr>District contact will receive this email once a school has entered them as a district contact </vt:lpstr>
      <vt:lpstr>View when District contact logs in after being added to a school</vt:lpstr>
      <vt:lpstr>PowerPoint Presentation</vt:lpstr>
      <vt:lpstr>Adding a Member to School Account: Pending</vt:lpstr>
      <vt:lpstr>After receiving the activation email and clicking on the link:</vt:lpstr>
      <vt:lpstr>Completing the School Profile</vt:lpstr>
      <vt:lpstr>PowerPoint Presentation</vt:lpstr>
      <vt:lpstr>PowerPoint Presentation</vt:lpstr>
      <vt:lpstr>PowerPoint Presentation</vt:lpstr>
      <vt:lpstr>PowerPoint Presentation</vt:lpstr>
      <vt:lpstr>Completing the School Profile: Cohort Two Applicants</vt:lpstr>
      <vt:lpstr>https://gastrivingreader13.fluidreview.com/ </vt:lpstr>
      <vt:lpstr>PowerPoint Presentation</vt:lpstr>
      <vt:lpstr>PowerPoint Presentation</vt:lpstr>
      <vt:lpstr>The Full Application</vt:lpstr>
      <vt:lpstr>PowerPoint Presentation</vt:lpstr>
      <vt:lpstr>Preliminary Application Questions</vt:lpstr>
      <vt:lpstr>PowerPoint Presentation</vt:lpstr>
      <vt:lpstr>Striving Reader Cohort Three Application</vt:lpstr>
      <vt:lpstr>PowerPoint Presentation</vt:lpstr>
      <vt:lpstr>Upload</vt:lpstr>
      <vt:lpstr>Fill it out</vt:lpstr>
      <vt:lpstr>PowerPoint Presentation</vt:lpstr>
      <vt:lpstr>PowerPoint Presentation</vt:lpstr>
      <vt:lpstr>Conflict of Interest and Disclosure Policy</vt:lpstr>
      <vt:lpstr>Grant Assurances</vt:lpstr>
      <vt:lpstr>Submitting the Completed Application</vt:lpstr>
      <vt:lpstr>Suggestions for Setting up Documents</vt:lpstr>
      <vt:lpstr>Fluid Review Technical Assistance</vt:lpstr>
      <vt:lpstr>Resetting Passwords</vt:lpstr>
      <vt:lpstr>Technical Assistance</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Striving Reader</dc:title>
  <dc:subject/>
  <dc:creator>GaDOE</dc:creator>
  <cp:lastModifiedBy>Beverly Cox</cp:lastModifiedBy>
  <cp:revision>256</cp:revision>
  <dcterms:created xsi:type="dcterms:W3CDTF">2012-02-29T18:10:03Z</dcterms:created>
  <dcterms:modified xsi:type="dcterms:W3CDTF">2013-10-08T16:22:42Z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