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handoutMasterIdLst>
    <p:handoutMasterId r:id="rId39"/>
  </p:handoutMasterIdLst>
  <p:sldIdLst>
    <p:sldId id="264" r:id="rId5"/>
    <p:sldId id="269" r:id="rId6"/>
    <p:sldId id="312" r:id="rId7"/>
    <p:sldId id="278" r:id="rId8"/>
    <p:sldId id="282" r:id="rId9"/>
    <p:sldId id="276" r:id="rId10"/>
    <p:sldId id="283" r:id="rId11"/>
    <p:sldId id="284" r:id="rId12"/>
    <p:sldId id="285" r:id="rId13"/>
    <p:sldId id="286" r:id="rId14"/>
    <p:sldId id="287" r:id="rId15"/>
    <p:sldId id="288" r:id="rId16"/>
    <p:sldId id="289" r:id="rId17"/>
    <p:sldId id="290" r:id="rId18"/>
    <p:sldId id="291" r:id="rId19"/>
    <p:sldId id="299" r:id="rId20"/>
    <p:sldId id="292" r:id="rId21"/>
    <p:sldId id="294" r:id="rId22"/>
    <p:sldId id="295" r:id="rId23"/>
    <p:sldId id="310" r:id="rId24"/>
    <p:sldId id="311" r:id="rId25"/>
    <p:sldId id="296" r:id="rId26"/>
    <p:sldId id="297" r:id="rId27"/>
    <p:sldId id="298" r:id="rId28"/>
    <p:sldId id="313" r:id="rId29"/>
    <p:sldId id="300" r:id="rId30"/>
    <p:sldId id="301" r:id="rId31"/>
    <p:sldId id="309" r:id="rId32"/>
    <p:sldId id="302" r:id="rId33"/>
    <p:sldId id="303" r:id="rId34"/>
    <p:sldId id="305" r:id="rId35"/>
    <p:sldId id="304" r:id="rId36"/>
    <p:sldId id="308" r:id="rId37"/>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Lisa" initials="HL" lastIdx="1" clrIdx="0">
    <p:extLst>
      <p:ext uri="{19B8F6BF-5375-455C-9EA6-DF929625EA0E}">
        <p15:presenceInfo xmlns:p15="http://schemas.microsoft.com/office/powerpoint/2012/main" userId="S-1-5-21-6776287-217056979-1233284464-144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80" autoAdjust="0"/>
  </p:normalViewPr>
  <p:slideViewPr>
    <p:cSldViewPr showGuides="1">
      <p:cViewPr varScale="1">
        <p:scale>
          <a:sx n="73" d="100"/>
          <a:sy n="73" d="100"/>
        </p:scale>
        <p:origin x="456" y="78"/>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38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11/30/2017</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11/30/2017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example of eye glasses.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687792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11/30/2017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11/30/2017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11/30/2017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11/30/2017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11/30/2017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11/30/2017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11/30/2017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Yxo5cpzP3z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JefYWKAAn5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762001"/>
            <a:ext cx="7008574" cy="4035426"/>
          </a:xfrm>
        </p:spPr>
        <p:txBody>
          <a:bodyPr>
            <a:normAutofit/>
          </a:bodyPr>
          <a:lstStyle/>
          <a:p>
            <a:r>
              <a:rPr lang="en-US" dirty="0" smtClean="0"/>
              <a:t>Paraprofessional Training ~ Support in Inclusive Classrooms</a:t>
            </a:r>
            <a:endParaRPr lang="en-US" dirty="0"/>
          </a:p>
        </p:txBody>
      </p:sp>
      <p:sp>
        <p:nvSpPr>
          <p:cNvPr id="3" name="Subtitle 2"/>
          <p:cNvSpPr>
            <a:spLocks noGrp="1"/>
          </p:cNvSpPr>
          <p:nvPr>
            <p:ph type="subTitle" idx="1"/>
          </p:nvPr>
        </p:nvSpPr>
        <p:spPr/>
        <p:txBody>
          <a:bodyPr>
            <a:normAutofit/>
          </a:bodyPr>
          <a:lstStyle/>
          <a:p>
            <a:r>
              <a:rPr lang="en-US" dirty="0" smtClean="0"/>
              <a:t>November 29, 2017</a:t>
            </a:r>
            <a:endParaRPr lang="en-US" dirty="0"/>
          </a:p>
        </p:txBody>
      </p:sp>
      <p:pic>
        <p:nvPicPr>
          <p:cNvPr id="4" name="Picture 2" descr="Image Ap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2" y="5486400"/>
            <a:ext cx="2280058" cy="12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&amp; Classroom Implications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Deaf-Blindness</a:t>
            </a:r>
          </a:p>
          <a:p>
            <a:pPr lvl="1"/>
            <a:r>
              <a:rPr lang="en-US" dirty="0" smtClean="0"/>
              <a:t>Hearing and vision loss</a:t>
            </a:r>
          </a:p>
          <a:p>
            <a:pPr lvl="1"/>
            <a:r>
              <a:rPr lang="en-US" dirty="0" smtClean="0"/>
              <a:t>Loss can be mild to severe</a:t>
            </a:r>
          </a:p>
          <a:p>
            <a:pPr lvl="1"/>
            <a:r>
              <a:rPr lang="en-US" dirty="0" smtClean="0"/>
              <a:t>Impacts communication/language development</a:t>
            </a:r>
          </a:p>
          <a:p>
            <a:pPr lvl="1"/>
            <a:r>
              <a:rPr lang="en-US" dirty="0" smtClean="0"/>
              <a:t>Impacts fine and gross motor skills</a:t>
            </a:r>
          </a:p>
          <a:p>
            <a:pPr lvl="1"/>
            <a:r>
              <a:rPr lang="en-US" dirty="0" smtClean="0"/>
              <a:t>Several special education specialists work with the student</a:t>
            </a:r>
          </a:p>
          <a:p>
            <a:r>
              <a:rPr lang="en-US" dirty="0" smtClean="0"/>
              <a:t>Deafness</a:t>
            </a:r>
          </a:p>
          <a:p>
            <a:pPr lvl="1"/>
            <a:r>
              <a:rPr lang="en-US" dirty="0" smtClean="0"/>
              <a:t>Cannot hear, with or without amplification</a:t>
            </a:r>
          </a:p>
          <a:p>
            <a:pPr lvl="1"/>
            <a:r>
              <a:rPr lang="en-US" dirty="0" smtClean="0"/>
              <a:t>Severity can be mild to profound</a:t>
            </a:r>
          </a:p>
          <a:p>
            <a:pPr lvl="1"/>
            <a:r>
              <a:rPr lang="en-US" dirty="0" smtClean="0"/>
              <a:t>Does not impact intellectual ability</a:t>
            </a:r>
          </a:p>
          <a:p>
            <a:pPr lvl="1"/>
            <a:r>
              <a:rPr lang="en-US" dirty="0" smtClean="0"/>
              <a:t>Students may require a sign-language interpreter</a:t>
            </a:r>
          </a:p>
          <a:p>
            <a:pPr lvl="1"/>
            <a:r>
              <a:rPr lang="en-US" dirty="0" smtClean="0"/>
              <a:t>The use of an amplification system may be needed for the classroom</a:t>
            </a:r>
          </a:p>
          <a:p>
            <a:pPr lvl="1"/>
            <a:r>
              <a:rPr lang="en-US" dirty="0" smtClean="0"/>
              <a:t>May need assistance with note-taking, verbal directions, class lectures, etc. </a:t>
            </a:r>
          </a:p>
          <a:p>
            <a:pPr lvl="1"/>
            <a:endParaRPr lang="en-US" dirty="0" smtClean="0"/>
          </a:p>
          <a:p>
            <a:pPr lvl="1"/>
            <a:endParaRPr lang="en-US" dirty="0"/>
          </a:p>
        </p:txBody>
      </p:sp>
    </p:spTree>
    <p:extLst>
      <p:ext uri="{BB962C8B-B14F-4D97-AF65-F5344CB8AC3E}">
        <p14:creationId xmlns:p14="http://schemas.microsoft.com/office/powerpoint/2010/main" val="412806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92500" lnSpcReduction="20000"/>
          </a:bodyPr>
          <a:lstStyle/>
          <a:p>
            <a:r>
              <a:rPr lang="en-US" dirty="0" smtClean="0"/>
              <a:t>Emotional/Behavior Disorders</a:t>
            </a:r>
          </a:p>
          <a:p>
            <a:pPr lvl="1"/>
            <a:r>
              <a:rPr lang="en-US" dirty="0" smtClean="0"/>
              <a:t>Characteristics</a:t>
            </a:r>
          </a:p>
          <a:p>
            <a:pPr lvl="2"/>
            <a:r>
              <a:rPr lang="en-US" dirty="0" smtClean="0"/>
              <a:t>Difficulty learning even though student has the intellectual ability</a:t>
            </a:r>
          </a:p>
          <a:p>
            <a:pPr lvl="2"/>
            <a:r>
              <a:rPr lang="en-US" dirty="0" smtClean="0"/>
              <a:t>Difficulty maintaining relationships with peers and adults</a:t>
            </a:r>
          </a:p>
          <a:p>
            <a:pPr lvl="2"/>
            <a:r>
              <a:rPr lang="en-US" dirty="0" smtClean="0"/>
              <a:t>Over-react to situations without an explanation/reason</a:t>
            </a:r>
          </a:p>
          <a:p>
            <a:pPr lvl="2"/>
            <a:r>
              <a:rPr lang="en-US" dirty="0" smtClean="0"/>
              <a:t>Generally depressed or sad</a:t>
            </a:r>
          </a:p>
          <a:p>
            <a:pPr lvl="2"/>
            <a:r>
              <a:rPr lang="en-US" dirty="0" smtClean="0"/>
              <a:t>Get sick when faced with personal or school problems</a:t>
            </a:r>
          </a:p>
          <a:p>
            <a:pPr lvl="1"/>
            <a:r>
              <a:rPr lang="en-US" dirty="0" smtClean="0"/>
              <a:t>Classroom Implications</a:t>
            </a:r>
          </a:p>
          <a:p>
            <a:pPr lvl="2"/>
            <a:r>
              <a:rPr lang="en-US" dirty="0" smtClean="0"/>
              <a:t>Off task behavior</a:t>
            </a:r>
          </a:p>
          <a:p>
            <a:pPr lvl="2"/>
            <a:r>
              <a:rPr lang="en-US" dirty="0" smtClean="0"/>
              <a:t>Work avoidance</a:t>
            </a:r>
          </a:p>
          <a:p>
            <a:pPr lvl="2"/>
            <a:r>
              <a:rPr lang="en-US" dirty="0" smtClean="0"/>
              <a:t>Argumentative</a:t>
            </a:r>
          </a:p>
          <a:p>
            <a:pPr lvl="2"/>
            <a:r>
              <a:rPr lang="en-US" dirty="0" smtClean="0"/>
              <a:t>Disorganized</a:t>
            </a:r>
          </a:p>
          <a:p>
            <a:pPr lvl="2"/>
            <a:r>
              <a:rPr lang="en-US" dirty="0" smtClean="0"/>
              <a:t>Withdrawn/doesn’t socialize with peers</a:t>
            </a:r>
            <a:endParaRPr lang="en-US" dirty="0"/>
          </a:p>
        </p:txBody>
      </p:sp>
    </p:spTree>
    <p:extLst>
      <p:ext uri="{BB962C8B-B14F-4D97-AF65-F5344CB8AC3E}">
        <p14:creationId xmlns:p14="http://schemas.microsoft.com/office/powerpoint/2010/main" val="230538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92500" lnSpcReduction="20000"/>
          </a:bodyPr>
          <a:lstStyle/>
          <a:p>
            <a:r>
              <a:rPr lang="en-US" dirty="0" smtClean="0"/>
              <a:t>Hearing Impairment</a:t>
            </a:r>
          </a:p>
          <a:p>
            <a:pPr lvl="1"/>
            <a:r>
              <a:rPr lang="en-US" dirty="0" smtClean="0"/>
              <a:t>Characteristics</a:t>
            </a:r>
          </a:p>
          <a:p>
            <a:pPr lvl="2"/>
            <a:r>
              <a:rPr lang="en-US" dirty="0" smtClean="0"/>
              <a:t>Hearing loss that is mild to profound</a:t>
            </a:r>
          </a:p>
          <a:p>
            <a:pPr lvl="2"/>
            <a:r>
              <a:rPr lang="en-US" dirty="0" smtClean="0"/>
              <a:t>Documented by audiologist and ENT doctor</a:t>
            </a:r>
          </a:p>
          <a:p>
            <a:pPr lvl="2"/>
            <a:r>
              <a:rPr lang="en-US" dirty="0" smtClean="0"/>
              <a:t>Hearing loss can progressive or fluctuate</a:t>
            </a:r>
          </a:p>
          <a:p>
            <a:pPr lvl="2"/>
            <a:r>
              <a:rPr lang="en-US" dirty="0" smtClean="0"/>
              <a:t>Typically does not impact intellectual ability</a:t>
            </a:r>
          </a:p>
          <a:p>
            <a:pPr lvl="1"/>
            <a:r>
              <a:rPr lang="en-US" dirty="0" smtClean="0"/>
              <a:t>Classroom Implications</a:t>
            </a:r>
          </a:p>
          <a:p>
            <a:pPr lvl="2"/>
            <a:r>
              <a:rPr lang="en-US" dirty="0" smtClean="0"/>
              <a:t>Communication with peers/adults is impacted</a:t>
            </a:r>
          </a:p>
          <a:p>
            <a:pPr lvl="2"/>
            <a:r>
              <a:rPr lang="en-US" dirty="0" smtClean="0"/>
              <a:t>Sit closer to the teacher</a:t>
            </a:r>
          </a:p>
          <a:p>
            <a:pPr lvl="2"/>
            <a:r>
              <a:rPr lang="en-US" dirty="0" smtClean="0"/>
              <a:t>Difficulty processing spoken language/instructions</a:t>
            </a:r>
          </a:p>
          <a:p>
            <a:pPr lvl="2"/>
            <a:r>
              <a:rPr lang="en-US" dirty="0" smtClean="0"/>
              <a:t>Nate taking may be difficult</a:t>
            </a:r>
          </a:p>
          <a:p>
            <a:pPr lvl="2"/>
            <a:r>
              <a:rPr lang="en-US" dirty="0" smtClean="0"/>
              <a:t>Use of voice amplification system by the teacher</a:t>
            </a:r>
          </a:p>
          <a:p>
            <a:pPr lvl="2"/>
            <a:r>
              <a:rPr lang="en-US" dirty="0" smtClean="0"/>
              <a:t>Sign language interpreter may be needed</a:t>
            </a:r>
          </a:p>
          <a:p>
            <a:pPr lvl="2"/>
            <a:endParaRPr lang="en-US" dirty="0" smtClean="0"/>
          </a:p>
          <a:p>
            <a:pPr lvl="2"/>
            <a:endParaRPr lang="en-US" dirty="0"/>
          </a:p>
        </p:txBody>
      </p:sp>
    </p:spTree>
    <p:extLst>
      <p:ext uri="{BB962C8B-B14F-4D97-AF65-F5344CB8AC3E}">
        <p14:creationId xmlns:p14="http://schemas.microsoft.com/office/powerpoint/2010/main" val="38239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85000" lnSpcReduction="20000"/>
          </a:bodyPr>
          <a:lstStyle/>
          <a:p>
            <a:r>
              <a:rPr lang="en-US" dirty="0" smtClean="0"/>
              <a:t>Intellectual Disabilities</a:t>
            </a:r>
          </a:p>
          <a:p>
            <a:pPr lvl="1"/>
            <a:r>
              <a:rPr lang="en-US" dirty="0" smtClean="0"/>
              <a:t>Characteristics</a:t>
            </a:r>
          </a:p>
          <a:p>
            <a:pPr lvl="2"/>
            <a:r>
              <a:rPr lang="en-US" dirty="0" smtClean="0"/>
              <a:t>Low intellectual ability</a:t>
            </a:r>
          </a:p>
          <a:p>
            <a:pPr lvl="3"/>
            <a:r>
              <a:rPr lang="en-US" dirty="0" smtClean="0"/>
              <a:t>Ranges from Mild to Profound</a:t>
            </a:r>
          </a:p>
          <a:p>
            <a:pPr lvl="2"/>
            <a:r>
              <a:rPr lang="en-US" dirty="0" smtClean="0"/>
              <a:t>Difficulty remembering skills learned</a:t>
            </a:r>
          </a:p>
          <a:p>
            <a:pPr lvl="2"/>
            <a:r>
              <a:rPr lang="en-US" dirty="0" smtClean="0"/>
              <a:t>Poor self-help skills</a:t>
            </a:r>
          </a:p>
          <a:p>
            <a:pPr lvl="2"/>
            <a:r>
              <a:rPr lang="en-US" dirty="0" smtClean="0"/>
              <a:t>Immature social skills</a:t>
            </a:r>
          </a:p>
          <a:p>
            <a:pPr lvl="1"/>
            <a:r>
              <a:rPr lang="en-US" dirty="0" smtClean="0"/>
              <a:t>Classroom Implications</a:t>
            </a:r>
          </a:p>
          <a:p>
            <a:pPr lvl="2"/>
            <a:r>
              <a:rPr lang="en-US" dirty="0" smtClean="0"/>
              <a:t>Difficulty controlling behavior in certain situations</a:t>
            </a:r>
          </a:p>
          <a:p>
            <a:pPr lvl="2"/>
            <a:r>
              <a:rPr lang="en-US" dirty="0" smtClean="0"/>
              <a:t>May be withdrawn and show  signs of low self-esteem</a:t>
            </a:r>
          </a:p>
          <a:p>
            <a:pPr lvl="2"/>
            <a:r>
              <a:rPr lang="en-US" dirty="0" smtClean="0"/>
              <a:t>Difficulty applying new skills to other situations</a:t>
            </a:r>
          </a:p>
          <a:p>
            <a:pPr lvl="2"/>
            <a:r>
              <a:rPr lang="en-US" dirty="0" smtClean="0"/>
              <a:t>Difficulty with reading, reading comprehension, math, vocabulary, etc.</a:t>
            </a:r>
          </a:p>
          <a:p>
            <a:pPr lvl="2"/>
            <a:r>
              <a:rPr lang="en-US" dirty="0" smtClean="0"/>
              <a:t>Difficulty using language to express themselves</a:t>
            </a:r>
          </a:p>
          <a:p>
            <a:pPr lvl="2"/>
            <a:r>
              <a:rPr lang="en-US" dirty="0" smtClean="0"/>
              <a:t>Need assistance with toileting, standing, sitting, eating…</a:t>
            </a:r>
          </a:p>
          <a:p>
            <a:pPr lvl="2"/>
            <a:endParaRPr lang="en-US" dirty="0"/>
          </a:p>
        </p:txBody>
      </p:sp>
    </p:spTree>
    <p:extLst>
      <p:ext uri="{BB962C8B-B14F-4D97-AF65-F5344CB8AC3E}">
        <p14:creationId xmlns:p14="http://schemas.microsoft.com/office/powerpoint/2010/main" val="395222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85000" lnSpcReduction="20000"/>
          </a:bodyPr>
          <a:lstStyle/>
          <a:p>
            <a:r>
              <a:rPr lang="en-US" dirty="0" smtClean="0"/>
              <a:t>Orthopedic Impairments</a:t>
            </a:r>
          </a:p>
          <a:p>
            <a:pPr lvl="1"/>
            <a:r>
              <a:rPr lang="en-US" dirty="0" smtClean="0"/>
              <a:t>Characteristics</a:t>
            </a:r>
          </a:p>
          <a:p>
            <a:pPr lvl="2"/>
            <a:r>
              <a:rPr lang="en-US" dirty="0" smtClean="0"/>
              <a:t>Motor impairments – mild to severe</a:t>
            </a:r>
          </a:p>
          <a:p>
            <a:pPr lvl="2"/>
            <a:r>
              <a:rPr lang="en-US" dirty="0" smtClean="0"/>
              <a:t>Deformity </a:t>
            </a:r>
            <a:r>
              <a:rPr lang="en-US" dirty="0"/>
              <a:t>or absence of some </a:t>
            </a:r>
            <a:r>
              <a:rPr lang="en-US" dirty="0" smtClean="0"/>
              <a:t>limb</a:t>
            </a:r>
          </a:p>
          <a:p>
            <a:pPr lvl="2"/>
            <a:r>
              <a:rPr lang="en-US" dirty="0"/>
              <a:t> </a:t>
            </a:r>
            <a:r>
              <a:rPr lang="en-US" dirty="0" smtClean="0"/>
              <a:t>Cerebral Palsy</a:t>
            </a:r>
            <a:r>
              <a:rPr lang="en-US" dirty="0"/>
              <a:t>, a</a:t>
            </a:r>
            <a:r>
              <a:rPr lang="en-US" dirty="0" smtClean="0"/>
              <a:t>mputations</a:t>
            </a:r>
            <a:r>
              <a:rPr lang="en-US" dirty="0"/>
              <a:t>, and fractures or burns that cause </a:t>
            </a:r>
            <a:r>
              <a:rPr lang="en-US" dirty="0" smtClean="0"/>
              <a:t>contractures </a:t>
            </a:r>
          </a:p>
          <a:p>
            <a:pPr lvl="2"/>
            <a:r>
              <a:rPr lang="en-US" dirty="0" smtClean="0"/>
              <a:t>Poliomyelitis</a:t>
            </a:r>
            <a:r>
              <a:rPr lang="en-US" dirty="0"/>
              <a:t>, </a:t>
            </a:r>
            <a:r>
              <a:rPr lang="en-US" dirty="0" smtClean="0"/>
              <a:t>Osteogenesis Imperfecta</a:t>
            </a:r>
            <a:r>
              <a:rPr lang="en-US" dirty="0"/>
              <a:t>, </a:t>
            </a:r>
            <a:r>
              <a:rPr lang="en-US" dirty="0" smtClean="0"/>
              <a:t>Muscular Dystrophy</a:t>
            </a:r>
            <a:r>
              <a:rPr lang="en-US" dirty="0"/>
              <a:t>, </a:t>
            </a:r>
            <a:r>
              <a:rPr lang="en-US" dirty="0" smtClean="0"/>
              <a:t>Bone Tuberculosis</a:t>
            </a:r>
            <a:r>
              <a:rPr lang="en-US" dirty="0"/>
              <a:t>, etc</a:t>
            </a:r>
            <a:r>
              <a:rPr lang="en-US" dirty="0" smtClean="0"/>
              <a:t>.</a:t>
            </a:r>
          </a:p>
          <a:p>
            <a:pPr lvl="2"/>
            <a:r>
              <a:rPr lang="en-US" dirty="0" smtClean="0"/>
              <a:t>Secondary characteristics may be communication, hearing loss, intellectual disabilities</a:t>
            </a:r>
          </a:p>
          <a:p>
            <a:pPr lvl="1"/>
            <a:r>
              <a:rPr lang="en-US" dirty="0" smtClean="0"/>
              <a:t>Classroom Implications</a:t>
            </a:r>
          </a:p>
          <a:p>
            <a:pPr lvl="2"/>
            <a:r>
              <a:rPr lang="en-US" dirty="0" smtClean="0"/>
              <a:t>Ability to walk, run, open doors, open milk cartons, eat lunch, etc.</a:t>
            </a:r>
          </a:p>
          <a:p>
            <a:pPr lvl="2"/>
            <a:r>
              <a:rPr lang="en-US" dirty="0" smtClean="0"/>
              <a:t>Ability to take notes, communicate with others, use restroom independently</a:t>
            </a:r>
          </a:p>
          <a:p>
            <a:pPr lvl="2"/>
            <a:r>
              <a:rPr lang="en-US" dirty="0" smtClean="0"/>
              <a:t>Ability to sit and/or stand  independently</a:t>
            </a:r>
          </a:p>
          <a:p>
            <a:pPr lvl="2"/>
            <a:r>
              <a:rPr lang="en-US" dirty="0" smtClean="0"/>
              <a:t>Absences due to therapy appointments, surgeries, etc.</a:t>
            </a:r>
          </a:p>
          <a:p>
            <a:pPr lvl="1"/>
            <a:r>
              <a:rPr lang="en-US" dirty="0" smtClean="0"/>
              <a:t>IMPORTANT – Do not assume that a student with orthopedic impairments is also intellectually disabled</a:t>
            </a:r>
            <a:endParaRPr lang="en-US" dirty="0"/>
          </a:p>
        </p:txBody>
      </p:sp>
    </p:spTree>
    <p:extLst>
      <p:ext uri="{BB962C8B-B14F-4D97-AF65-F5344CB8AC3E}">
        <p14:creationId xmlns:p14="http://schemas.microsoft.com/office/powerpoint/2010/main" val="36492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92500" lnSpcReduction="10000"/>
          </a:bodyPr>
          <a:lstStyle/>
          <a:p>
            <a:r>
              <a:rPr lang="en-US" dirty="0" smtClean="0"/>
              <a:t>Other Health Impairments – very broad category</a:t>
            </a:r>
          </a:p>
          <a:p>
            <a:pPr lvl="1"/>
            <a:r>
              <a:rPr lang="en-US" dirty="0" smtClean="0"/>
              <a:t>Characteristics</a:t>
            </a:r>
          </a:p>
          <a:p>
            <a:pPr lvl="2"/>
            <a:r>
              <a:rPr lang="en-US" dirty="0" smtClean="0"/>
              <a:t>Heart condition</a:t>
            </a:r>
          </a:p>
          <a:p>
            <a:pPr lvl="2"/>
            <a:r>
              <a:rPr lang="en-US" dirty="0" smtClean="0"/>
              <a:t>ADD/ADHD</a:t>
            </a:r>
          </a:p>
          <a:p>
            <a:pPr lvl="2"/>
            <a:r>
              <a:rPr lang="en-US" dirty="0" smtClean="0"/>
              <a:t>Asthma</a:t>
            </a:r>
          </a:p>
          <a:p>
            <a:pPr lvl="2"/>
            <a:r>
              <a:rPr lang="en-US" dirty="0" smtClean="0"/>
              <a:t>Epilepsy</a:t>
            </a:r>
          </a:p>
          <a:p>
            <a:pPr lvl="1"/>
            <a:r>
              <a:rPr lang="en-US" dirty="0" smtClean="0"/>
              <a:t>Classroom Implications</a:t>
            </a:r>
          </a:p>
          <a:p>
            <a:pPr lvl="2"/>
            <a:r>
              <a:rPr lang="en-US" dirty="0" smtClean="0"/>
              <a:t>Off task behavior</a:t>
            </a:r>
          </a:p>
          <a:p>
            <a:pPr lvl="2"/>
            <a:r>
              <a:rPr lang="en-US" dirty="0" smtClean="0"/>
              <a:t>Struggle with organization</a:t>
            </a:r>
          </a:p>
          <a:p>
            <a:pPr lvl="2"/>
            <a:r>
              <a:rPr lang="en-US" dirty="0" smtClean="0"/>
              <a:t>Struggle with reading, reading comprehension, math, writing, </a:t>
            </a:r>
            <a:r>
              <a:rPr lang="en-US" dirty="0" err="1" smtClean="0"/>
              <a:t>etc</a:t>
            </a:r>
            <a:endParaRPr lang="en-US" dirty="0" smtClean="0"/>
          </a:p>
          <a:p>
            <a:pPr lvl="2"/>
            <a:r>
              <a:rPr lang="en-US" dirty="0" smtClean="0"/>
              <a:t>Struggle with note taking</a:t>
            </a:r>
          </a:p>
          <a:p>
            <a:pPr lvl="2"/>
            <a:r>
              <a:rPr lang="en-US" dirty="0" smtClean="0"/>
              <a:t>Frequent absences due to medical appointments</a:t>
            </a:r>
          </a:p>
          <a:p>
            <a:pPr lvl="2"/>
            <a:endParaRPr lang="en-US" dirty="0" smtClean="0"/>
          </a:p>
          <a:p>
            <a:pPr lvl="2"/>
            <a:endParaRPr lang="en-US" dirty="0"/>
          </a:p>
        </p:txBody>
      </p:sp>
    </p:spTree>
    <p:extLst>
      <p:ext uri="{BB962C8B-B14F-4D97-AF65-F5344CB8AC3E}">
        <p14:creationId xmlns:p14="http://schemas.microsoft.com/office/powerpoint/2010/main" val="117086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70000" lnSpcReduction="20000"/>
          </a:bodyPr>
          <a:lstStyle/>
          <a:p>
            <a:r>
              <a:rPr lang="en-US" dirty="0" smtClean="0"/>
              <a:t>Significant Developmental Delay</a:t>
            </a:r>
          </a:p>
          <a:p>
            <a:pPr lvl="1"/>
            <a:r>
              <a:rPr lang="en-US" dirty="0" smtClean="0"/>
              <a:t>Characteristics</a:t>
            </a:r>
          </a:p>
          <a:p>
            <a:pPr lvl="2"/>
            <a:r>
              <a:rPr lang="en-US" dirty="0" smtClean="0"/>
              <a:t>For children ages three through nine</a:t>
            </a:r>
          </a:p>
          <a:p>
            <a:pPr lvl="2"/>
            <a:r>
              <a:rPr lang="en-US" dirty="0" smtClean="0"/>
              <a:t>Delays in the following areas:</a:t>
            </a:r>
          </a:p>
          <a:p>
            <a:pPr lvl="3"/>
            <a:r>
              <a:rPr lang="en-US" dirty="0" smtClean="0"/>
              <a:t>Adaptive Behavior </a:t>
            </a:r>
          </a:p>
          <a:p>
            <a:pPr lvl="3"/>
            <a:r>
              <a:rPr lang="en-US" dirty="0" smtClean="0"/>
              <a:t>Cognition</a:t>
            </a:r>
          </a:p>
          <a:p>
            <a:pPr lvl="3"/>
            <a:r>
              <a:rPr lang="en-US" dirty="0" smtClean="0"/>
              <a:t>Communication</a:t>
            </a:r>
          </a:p>
          <a:p>
            <a:pPr lvl="3"/>
            <a:r>
              <a:rPr lang="en-US" dirty="0" smtClean="0"/>
              <a:t>Motor Development</a:t>
            </a:r>
          </a:p>
          <a:p>
            <a:pPr lvl="3"/>
            <a:r>
              <a:rPr lang="en-US" dirty="0" smtClean="0"/>
              <a:t>Emotional Development</a:t>
            </a:r>
          </a:p>
          <a:p>
            <a:pPr lvl="2"/>
            <a:r>
              <a:rPr lang="en-US" dirty="0" smtClean="0"/>
              <a:t>Impacts performance in age-appropriate activities</a:t>
            </a:r>
          </a:p>
          <a:p>
            <a:pPr lvl="1"/>
            <a:r>
              <a:rPr lang="en-US" dirty="0" smtClean="0"/>
              <a:t>Classroom (home/daycare settings/</a:t>
            </a:r>
            <a:r>
              <a:rPr lang="en-US" dirty="0" err="1" smtClean="0"/>
              <a:t>Headstart</a:t>
            </a:r>
            <a:r>
              <a:rPr lang="en-US" dirty="0" smtClean="0"/>
              <a:t>) Implications</a:t>
            </a:r>
          </a:p>
          <a:p>
            <a:pPr lvl="2"/>
            <a:r>
              <a:rPr lang="en-US" dirty="0" smtClean="0"/>
              <a:t>Toilet training</a:t>
            </a:r>
          </a:p>
          <a:p>
            <a:pPr lvl="2"/>
            <a:r>
              <a:rPr lang="en-US" dirty="0" smtClean="0"/>
              <a:t>Speaking</a:t>
            </a:r>
          </a:p>
          <a:p>
            <a:pPr lvl="2"/>
            <a:r>
              <a:rPr lang="en-US" dirty="0" smtClean="0"/>
              <a:t>Playing </a:t>
            </a:r>
          </a:p>
          <a:p>
            <a:pPr lvl="2"/>
            <a:r>
              <a:rPr lang="en-US" dirty="0" smtClean="0"/>
              <a:t>Following directions</a:t>
            </a:r>
          </a:p>
          <a:p>
            <a:pPr lvl="2"/>
            <a:endParaRPr lang="en-US" dirty="0"/>
          </a:p>
        </p:txBody>
      </p:sp>
    </p:spTree>
    <p:extLst>
      <p:ext uri="{BB962C8B-B14F-4D97-AF65-F5344CB8AC3E}">
        <p14:creationId xmlns:p14="http://schemas.microsoft.com/office/powerpoint/2010/main" val="31625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fontScale="92500" lnSpcReduction="20000"/>
          </a:bodyPr>
          <a:lstStyle/>
          <a:p>
            <a:r>
              <a:rPr lang="en-US" dirty="0" smtClean="0"/>
              <a:t>Specific Learning Disabilities</a:t>
            </a:r>
          </a:p>
          <a:p>
            <a:pPr lvl="1"/>
            <a:r>
              <a:rPr lang="en-US" dirty="0" smtClean="0"/>
              <a:t>Characteristics</a:t>
            </a:r>
          </a:p>
          <a:p>
            <a:pPr lvl="2"/>
            <a:r>
              <a:rPr lang="en-US" dirty="0" smtClean="0"/>
              <a:t>One or more basic psychological processes involved in understanding or using language, spoken or written, that may manifest in an imperfect ability to listen, think, speak, read, write, spell or do mathematical calculations.</a:t>
            </a:r>
          </a:p>
          <a:p>
            <a:pPr lvl="2"/>
            <a:r>
              <a:rPr lang="en-US" dirty="0" smtClean="0"/>
              <a:t>Perceptual ability, dyslexia and developmental aphasia (</a:t>
            </a:r>
            <a:r>
              <a:rPr lang="en-US" b="1" dirty="0"/>
              <a:t>Aphasia</a:t>
            </a:r>
            <a:r>
              <a:rPr lang="en-US" dirty="0"/>
              <a:t> is an impairment of language, affecting the production or comprehension of speech and the ability to read or write</a:t>
            </a:r>
            <a:r>
              <a:rPr lang="en-US" dirty="0" smtClean="0"/>
              <a:t>.)</a:t>
            </a:r>
          </a:p>
          <a:p>
            <a:pPr lvl="1"/>
            <a:r>
              <a:rPr lang="en-US" dirty="0" smtClean="0"/>
              <a:t>Classroom Implications</a:t>
            </a:r>
          </a:p>
          <a:p>
            <a:pPr lvl="2"/>
            <a:r>
              <a:rPr lang="en-US" dirty="0" smtClean="0"/>
              <a:t>Difficulty with the components of reading</a:t>
            </a:r>
            <a:r>
              <a:rPr lang="en-US" dirty="0"/>
              <a:t>:  Phonemic </a:t>
            </a:r>
            <a:r>
              <a:rPr lang="en-US" dirty="0" smtClean="0"/>
              <a:t>awareness, Phonics, Fluency, Vocabulary, </a:t>
            </a:r>
            <a:r>
              <a:rPr lang="en-US" dirty="0"/>
              <a:t>Comprehension </a:t>
            </a:r>
            <a:endParaRPr lang="en-US" dirty="0" smtClean="0"/>
          </a:p>
          <a:p>
            <a:pPr lvl="2"/>
            <a:r>
              <a:rPr lang="en-US" dirty="0" smtClean="0"/>
              <a:t>Difficulty with math calculation and math reasoning</a:t>
            </a:r>
          </a:p>
          <a:p>
            <a:pPr lvl="2"/>
            <a:r>
              <a:rPr lang="en-US" dirty="0" smtClean="0"/>
              <a:t>Difficulty copying from the board</a:t>
            </a:r>
          </a:p>
          <a:p>
            <a:pPr lvl="2"/>
            <a:r>
              <a:rPr lang="en-US" dirty="0" smtClean="0"/>
              <a:t>Difficulty following multi-step directions</a:t>
            </a:r>
          </a:p>
          <a:p>
            <a:pPr lvl="2"/>
            <a:r>
              <a:rPr lang="en-US" dirty="0" smtClean="0"/>
              <a:t>Low self-esteem</a:t>
            </a:r>
          </a:p>
          <a:p>
            <a:pPr lvl="2"/>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92404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What is it like to have a Learning Disability?</a:t>
            </a:r>
            <a:endParaRPr lang="en-US" dirty="0"/>
          </a:p>
        </p:txBody>
      </p:sp>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www.youtube.com/watch?v=Yxo5cpzP3zs</a:t>
            </a:r>
            <a:endParaRPr lang="en-US" dirty="0" smtClean="0"/>
          </a:p>
          <a:p>
            <a:endParaRPr lang="en-US" dirty="0"/>
          </a:p>
        </p:txBody>
      </p:sp>
    </p:spTree>
    <p:extLst>
      <p:ext uri="{BB962C8B-B14F-4D97-AF65-F5344CB8AC3E}">
        <p14:creationId xmlns:p14="http://schemas.microsoft.com/office/powerpoint/2010/main" val="123023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xample of how dyslexics see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2209800"/>
            <a:ext cx="47815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152400"/>
            <a:ext cx="10157354" cy="5562600"/>
          </a:xfrm>
        </p:spPr>
        <p:txBody>
          <a:bodyPr>
            <a:normAutofit/>
          </a:bodyPr>
          <a:lstStyle/>
          <a:p>
            <a:r>
              <a:rPr lang="en-US" sz="3600" dirty="0" smtClean="0"/>
              <a:t>If you think you’re too small to make a difference, you obviously have never been in bed with a mosquito!</a:t>
            </a:r>
            <a:br>
              <a:rPr lang="en-US" sz="3600" dirty="0" smtClean="0"/>
            </a:br>
            <a:r>
              <a:rPr lang="en-US" sz="3600" dirty="0"/>
              <a:t/>
            </a:r>
            <a:br>
              <a:rPr lang="en-US" sz="3600" dirty="0"/>
            </a:br>
            <a:r>
              <a:rPr lang="en-US" sz="3600" dirty="0"/>
              <a:t>	</a:t>
            </a:r>
            <a:r>
              <a:rPr lang="en-US" sz="3600" dirty="0" smtClean="0"/>
              <a:t>			</a:t>
            </a:r>
            <a:r>
              <a:rPr lang="en-US" sz="3200" dirty="0" smtClean="0"/>
              <a:t>~Michele Walker</a:t>
            </a:r>
            <a:br>
              <a:rPr lang="en-US" sz="3200" dirty="0" smtClean="0"/>
            </a:br>
            <a:r>
              <a:rPr lang="en-US" sz="3200" dirty="0"/>
              <a:t/>
            </a:r>
            <a:br>
              <a:rPr lang="en-US" sz="3200" dirty="0"/>
            </a:br>
            <a:r>
              <a:rPr lang="en-US" sz="3200" dirty="0" smtClean="0"/>
              <a:t/>
            </a:r>
            <a:br>
              <a:rPr lang="en-US" sz="3200" dirty="0" smtClean="0"/>
            </a:br>
            <a:endParaRPr lang="en-US" sz="3200"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example of how dyslexics see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2" y="1524000"/>
            <a:ext cx="4724400" cy="460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example of how dyslexics see wo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212" y="1295400"/>
            <a:ext cx="4724400" cy="43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6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&amp; Classroom Implications</a:t>
            </a:r>
          </a:p>
        </p:txBody>
      </p:sp>
      <p:sp>
        <p:nvSpPr>
          <p:cNvPr id="4" name="Content Placeholder 3"/>
          <p:cNvSpPr>
            <a:spLocks noGrp="1"/>
          </p:cNvSpPr>
          <p:nvPr>
            <p:ph idx="1"/>
          </p:nvPr>
        </p:nvSpPr>
        <p:spPr/>
        <p:txBody>
          <a:bodyPr>
            <a:normAutofit fontScale="85000" lnSpcReduction="20000"/>
          </a:bodyPr>
          <a:lstStyle/>
          <a:p>
            <a:r>
              <a:rPr lang="en-US" dirty="0" smtClean="0"/>
              <a:t>Speech/Language Impairments</a:t>
            </a:r>
          </a:p>
          <a:p>
            <a:pPr lvl="1"/>
            <a:r>
              <a:rPr lang="en-US" dirty="0" smtClean="0"/>
              <a:t>Characteristics</a:t>
            </a:r>
          </a:p>
          <a:p>
            <a:pPr lvl="2"/>
            <a:r>
              <a:rPr lang="en-US" dirty="0" smtClean="0"/>
              <a:t>Stuttering</a:t>
            </a:r>
          </a:p>
          <a:p>
            <a:pPr lvl="2"/>
            <a:r>
              <a:rPr lang="en-US" dirty="0" smtClean="0"/>
              <a:t>Impaired articulation</a:t>
            </a:r>
          </a:p>
          <a:p>
            <a:pPr lvl="2"/>
            <a:r>
              <a:rPr lang="en-US" dirty="0" smtClean="0"/>
              <a:t>Language impairment</a:t>
            </a:r>
          </a:p>
          <a:p>
            <a:pPr lvl="2"/>
            <a:r>
              <a:rPr lang="en-US" dirty="0" smtClean="0"/>
              <a:t>Voice (hoarseness, vocal cords)</a:t>
            </a:r>
          </a:p>
          <a:p>
            <a:pPr lvl="1"/>
            <a:r>
              <a:rPr lang="en-US" dirty="0" smtClean="0"/>
              <a:t>Classroom Implications</a:t>
            </a:r>
          </a:p>
          <a:p>
            <a:pPr lvl="2"/>
            <a:r>
              <a:rPr lang="en-US" dirty="0" smtClean="0"/>
              <a:t>Difficulty expressing oneself </a:t>
            </a:r>
          </a:p>
          <a:p>
            <a:pPr lvl="2"/>
            <a:r>
              <a:rPr lang="en-US" dirty="0" smtClean="0"/>
              <a:t>Difficulty understanding directions or oral presentations</a:t>
            </a:r>
          </a:p>
          <a:p>
            <a:pPr lvl="2"/>
            <a:r>
              <a:rPr lang="en-US" dirty="0" smtClean="0"/>
              <a:t>Difficulty pronouncing words when reading, talking with peers/adults (omit sounds, produce sounds incorrectly, adding sounds)</a:t>
            </a:r>
          </a:p>
          <a:p>
            <a:pPr lvl="2"/>
            <a:r>
              <a:rPr lang="en-US" dirty="0" smtClean="0"/>
              <a:t>Difficulty reading fluently</a:t>
            </a:r>
          </a:p>
          <a:p>
            <a:pPr lvl="2"/>
            <a:r>
              <a:rPr lang="en-US" dirty="0" smtClean="0"/>
              <a:t>Withdraw from class discussion</a:t>
            </a:r>
          </a:p>
          <a:p>
            <a:pPr lvl="2"/>
            <a:r>
              <a:rPr lang="en-US" dirty="0" smtClean="0"/>
              <a:t>Speak loudly/softly in the classroom</a:t>
            </a:r>
          </a:p>
          <a:p>
            <a:pPr lvl="1"/>
            <a:endParaRPr lang="en-US" dirty="0"/>
          </a:p>
        </p:txBody>
      </p:sp>
    </p:spTree>
    <p:extLst>
      <p:ext uri="{BB962C8B-B14F-4D97-AF65-F5344CB8AC3E}">
        <p14:creationId xmlns:p14="http://schemas.microsoft.com/office/powerpoint/2010/main" val="9628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normAutofit lnSpcReduction="10000"/>
          </a:bodyPr>
          <a:lstStyle/>
          <a:p>
            <a:r>
              <a:rPr lang="en-US" dirty="0" smtClean="0"/>
              <a:t>Traumatic Brain Injury</a:t>
            </a:r>
          </a:p>
          <a:p>
            <a:pPr lvl="1"/>
            <a:r>
              <a:rPr lang="en-US" dirty="0" smtClean="0"/>
              <a:t>Characteristics</a:t>
            </a:r>
          </a:p>
          <a:p>
            <a:pPr lvl="2"/>
            <a:r>
              <a:rPr lang="en-US" dirty="0" smtClean="0"/>
              <a:t>Injury to the brain from external force</a:t>
            </a:r>
          </a:p>
          <a:p>
            <a:pPr lvl="2"/>
            <a:r>
              <a:rPr lang="en-US" dirty="0" smtClean="0"/>
              <a:t>Total or partial functional disability that impacts education performance</a:t>
            </a:r>
          </a:p>
          <a:p>
            <a:pPr lvl="1"/>
            <a:r>
              <a:rPr lang="en-US" dirty="0" smtClean="0"/>
              <a:t>Classroom Implications</a:t>
            </a:r>
          </a:p>
          <a:p>
            <a:pPr lvl="2"/>
            <a:r>
              <a:rPr lang="en-US" dirty="0" smtClean="0"/>
              <a:t>Depends on the extent of the injury</a:t>
            </a:r>
          </a:p>
          <a:p>
            <a:pPr lvl="2"/>
            <a:r>
              <a:rPr lang="en-US" dirty="0" smtClean="0"/>
              <a:t>May impact all academics</a:t>
            </a:r>
          </a:p>
          <a:p>
            <a:pPr lvl="2"/>
            <a:r>
              <a:rPr lang="en-US" dirty="0" smtClean="0"/>
              <a:t>May impact behavior/social skills</a:t>
            </a:r>
          </a:p>
          <a:p>
            <a:pPr lvl="2"/>
            <a:r>
              <a:rPr lang="en-US" dirty="0" smtClean="0"/>
              <a:t>May impact communication</a:t>
            </a:r>
          </a:p>
          <a:p>
            <a:pPr lvl="2"/>
            <a:r>
              <a:rPr lang="en-US" dirty="0" smtClean="0"/>
              <a:t>May need support such as extra time to complete assignments, note-taker, </a:t>
            </a:r>
            <a:r>
              <a:rPr lang="en-US" dirty="0" err="1" smtClean="0"/>
              <a:t>etc</a:t>
            </a:r>
            <a:endParaRPr lang="en-US" dirty="0" smtClean="0"/>
          </a:p>
          <a:p>
            <a:pPr lvl="2"/>
            <a:r>
              <a:rPr lang="en-US" dirty="0" smtClean="0"/>
              <a:t>May need more support such as toileting, eating, walking, etc.</a:t>
            </a:r>
          </a:p>
          <a:p>
            <a:pPr lvl="2"/>
            <a:endParaRPr lang="en-US" dirty="0" smtClean="0"/>
          </a:p>
          <a:p>
            <a:pPr lvl="1"/>
            <a:endParaRPr lang="en-US" dirty="0" smtClean="0"/>
          </a:p>
        </p:txBody>
      </p:sp>
    </p:spTree>
    <p:extLst>
      <p:ext uri="{BB962C8B-B14F-4D97-AF65-F5344CB8AC3E}">
        <p14:creationId xmlns:p14="http://schemas.microsoft.com/office/powerpoint/2010/main" val="311932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&amp; Classroom Implications</a:t>
            </a:r>
          </a:p>
        </p:txBody>
      </p:sp>
      <p:sp>
        <p:nvSpPr>
          <p:cNvPr id="3" name="Content Placeholder 2"/>
          <p:cNvSpPr>
            <a:spLocks noGrp="1"/>
          </p:cNvSpPr>
          <p:nvPr>
            <p:ph idx="1"/>
          </p:nvPr>
        </p:nvSpPr>
        <p:spPr/>
        <p:txBody>
          <a:bodyPr/>
          <a:lstStyle/>
          <a:p>
            <a:r>
              <a:rPr lang="en-US" dirty="0" smtClean="0"/>
              <a:t>Blind/Visual Impairments</a:t>
            </a:r>
          </a:p>
          <a:p>
            <a:pPr lvl="1"/>
            <a:r>
              <a:rPr lang="en-US" dirty="0" smtClean="0"/>
              <a:t>Characteristics</a:t>
            </a:r>
          </a:p>
          <a:p>
            <a:pPr lvl="2"/>
            <a:r>
              <a:rPr lang="en-US" dirty="0" smtClean="0"/>
              <a:t>Partial sight</a:t>
            </a:r>
          </a:p>
          <a:p>
            <a:pPr lvl="2"/>
            <a:r>
              <a:rPr lang="en-US" dirty="0" smtClean="0"/>
              <a:t>Total blindness</a:t>
            </a:r>
          </a:p>
          <a:p>
            <a:pPr lvl="1"/>
            <a:r>
              <a:rPr lang="en-US" dirty="0" smtClean="0"/>
              <a:t>Classroom Implications</a:t>
            </a:r>
          </a:p>
          <a:p>
            <a:pPr lvl="2"/>
            <a:r>
              <a:rPr lang="en-US" dirty="0" smtClean="0"/>
              <a:t>Can’t see the board</a:t>
            </a:r>
          </a:p>
          <a:p>
            <a:pPr lvl="2"/>
            <a:r>
              <a:rPr lang="en-US" dirty="0" smtClean="0"/>
              <a:t>May need large print books or braille</a:t>
            </a:r>
          </a:p>
          <a:p>
            <a:pPr lvl="2"/>
            <a:r>
              <a:rPr lang="en-US" dirty="0" smtClean="0"/>
              <a:t>May need special lighting/magnifiers</a:t>
            </a:r>
          </a:p>
          <a:p>
            <a:pPr lvl="2"/>
            <a:r>
              <a:rPr lang="en-US" dirty="0" smtClean="0"/>
              <a:t>May need support navigating the building (orientation and mobility)</a:t>
            </a:r>
          </a:p>
          <a:p>
            <a:pPr lvl="2"/>
            <a:r>
              <a:rPr lang="en-US" dirty="0" smtClean="0"/>
              <a:t>May need someone to carry books, lunch treys, etc.</a:t>
            </a:r>
            <a:endParaRPr lang="en-US" dirty="0"/>
          </a:p>
        </p:txBody>
      </p:sp>
    </p:spTree>
    <p:extLst>
      <p:ext uri="{BB962C8B-B14F-4D97-AF65-F5344CB8AC3E}">
        <p14:creationId xmlns:p14="http://schemas.microsoft.com/office/powerpoint/2010/main" val="32234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Support Students with Disabilities within the Classroom</a:t>
            </a:r>
            <a:endParaRPr lang="en-US" dirty="0"/>
          </a:p>
        </p:txBody>
      </p:sp>
      <p:sp>
        <p:nvSpPr>
          <p:cNvPr id="3" name="Content Placeholder 2"/>
          <p:cNvSpPr>
            <a:spLocks noGrp="1"/>
          </p:cNvSpPr>
          <p:nvPr>
            <p:ph idx="1"/>
          </p:nvPr>
        </p:nvSpPr>
        <p:spPr/>
        <p:txBody>
          <a:bodyPr/>
          <a:lstStyle/>
          <a:p>
            <a:r>
              <a:rPr lang="en-US" dirty="0" smtClean="0"/>
              <a:t>See Handout</a:t>
            </a:r>
            <a:endParaRPr lang="en-US" dirty="0"/>
          </a:p>
        </p:txBody>
      </p:sp>
    </p:spTree>
    <p:extLst>
      <p:ext uri="{BB962C8B-B14F-4D97-AF65-F5344CB8AC3E}">
        <p14:creationId xmlns:p14="http://schemas.microsoft.com/office/powerpoint/2010/main" val="39602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and Special Education</a:t>
            </a:r>
            <a:endParaRPr lang="en-US" dirty="0"/>
          </a:p>
        </p:txBody>
      </p:sp>
      <p:sp>
        <p:nvSpPr>
          <p:cNvPr id="3" name="Content Placeholder 2"/>
          <p:cNvSpPr>
            <a:spLocks noGrp="1"/>
          </p:cNvSpPr>
          <p:nvPr>
            <p:ph idx="1"/>
          </p:nvPr>
        </p:nvSpPr>
        <p:spPr/>
        <p:txBody>
          <a:bodyPr>
            <a:normAutofit fontScale="92500"/>
          </a:bodyPr>
          <a:lstStyle/>
          <a:p>
            <a:r>
              <a:rPr lang="en-US" dirty="0" smtClean="0"/>
              <a:t>IDEA provides procedural safeguards to parents and students with disabilities, to insure that ALL information is kept confidential</a:t>
            </a:r>
          </a:p>
          <a:p>
            <a:pPr lvl="1"/>
            <a:r>
              <a:rPr lang="en-US" b="1" i="1" dirty="0"/>
              <a:t>The information about your child being a child with a disability eligible under the IDEA, his or her special education and related services, and other personally identifiable information is confidential and is not released to others within the system unless they have a legitimate need to know nor is it released to other agencies or groups except under limited circumstances. </a:t>
            </a:r>
            <a:endParaRPr lang="en-US" b="1" i="1" dirty="0" smtClean="0"/>
          </a:p>
          <a:p>
            <a:r>
              <a:rPr lang="en-US" dirty="0" smtClean="0"/>
              <a:t>Talking with others about students with disabilities is a violation of the rights of the parents/guardians and sets the school system and you up for liability</a:t>
            </a:r>
          </a:p>
          <a:p>
            <a:r>
              <a:rPr lang="en-US" dirty="0" smtClean="0"/>
              <a:t>Maintaining confidentiality is also a part of the Code of Ethics for Educators, Standard 7:  </a:t>
            </a:r>
            <a:r>
              <a:rPr lang="en-US" smtClean="0"/>
              <a:t>Confidential Information</a:t>
            </a:r>
            <a:endParaRPr lang="en-US" dirty="0" smtClean="0"/>
          </a:p>
          <a:p>
            <a:pPr lvl="1"/>
            <a:endParaRPr lang="en-US" dirty="0"/>
          </a:p>
        </p:txBody>
      </p:sp>
    </p:spTree>
    <p:extLst>
      <p:ext uri="{BB962C8B-B14F-4D97-AF65-F5344CB8AC3E}">
        <p14:creationId xmlns:p14="http://schemas.microsoft.com/office/powerpoint/2010/main" val="35979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and Special Education</a:t>
            </a:r>
          </a:p>
        </p:txBody>
      </p:sp>
      <p:sp>
        <p:nvSpPr>
          <p:cNvPr id="3" name="Content Placeholder 2"/>
          <p:cNvSpPr>
            <a:spLocks noGrp="1"/>
          </p:cNvSpPr>
          <p:nvPr>
            <p:ph idx="1"/>
          </p:nvPr>
        </p:nvSpPr>
        <p:spPr/>
        <p:txBody>
          <a:bodyPr>
            <a:normAutofit fontScale="92500"/>
          </a:bodyPr>
          <a:lstStyle/>
          <a:p>
            <a:r>
              <a:rPr lang="en-US" dirty="0"/>
              <a:t>Standard 7: Confidential Information </a:t>
            </a:r>
            <a:r>
              <a:rPr lang="en-US" dirty="0" smtClean="0"/>
              <a:t> </a:t>
            </a:r>
          </a:p>
          <a:p>
            <a:pPr lvl="1"/>
            <a:r>
              <a:rPr lang="en-US" dirty="0" smtClean="0"/>
              <a:t>An </a:t>
            </a:r>
            <a:r>
              <a:rPr lang="en-US" dirty="0"/>
              <a:t>educator shall comply with state and federal laws and state school board policies relating to the confidentiality of student and personnel records, standardized test material and other information. Unethical conduct includes but is not limited to: </a:t>
            </a:r>
            <a:endParaRPr lang="en-US" dirty="0" smtClean="0"/>
          </a:p>
          <a:p>
            <a:pPr lvl="2"/>
            <a:r>
              <a:rPr lang="en-US" dirty="0" smtClean="0"/>
              <a:t>1</a:t>
            </a:r>
            <a:r>
              <a:rPr lang="en-US" dirty="0"/>
              <a:t>. sharing of confidential information concerning student academic and disciplinary records, health and medical information, family status and/or income, and assessment/testing results unless disclosure is required or permitted by law; </a:t>
            </a:r>
            <a:endParaRPr lang="en-US" dirty="0" smtClean="0"/>
          </a:p>
          <a:p>
            <a:pPr lvl="2"/>
            <a:r>
              <a:rPr lang="en-US" dirty="0" smtClean="0"/>
              <a:t>2</a:t>
            </a:r>
            <a:r>
              <a:rPr lang="en-US" dirty="0"/>
              <a:t>. sharing of confidential information restricted by state or federal law; </a:t>
            </a:r>
            <a:endParaRPr lang="en-US" dirty="0" smtClean="0"/>
          </a:p>
          <a:p>
            <a:pPr lvl="2"/>
            <a:r>
              <a:rPr lang="en-US" dirty="0" smtClean="0"/>
              <a:t>3</a:t>
            </a:r>
            <a:r>
              <a:rPr lang="en-US" dirty="0"/>
              <a:t>. violation of confidentiality agreements related to standardized testing including copying or teaching identified test items, publishing or distributing test items or answers, discussing test items, violating local school system or state directions for the use of tests or test items, etc.; and </a:t>
            </a:r>
            <a:endParaRPr lang="en-US" dirty="0" smtClean="0"/>
          </a:p>
          <a:p>
            <a:pPr lvl="2"/>
            <a:r>
              <a:rPr lang="en-US" dirty="0" smtClean="0"/>
              <a:t>4</a:t>
            </a:r>
            <a:r>
              <a:rPr lang="en-US" dirty="0"/>
              <a:t>. violation of other confidentiality agreements required by state or local policy. </a:t>
            </a:r>
            <a:endParaRPr lang="en-US" dirty="0" smtClean="0"/>
          </a:p>
          <a:p>
            <a:pPr lvl="1"/>
            <a:endParaRPr lang="en-US" dirty="0"/>
          </a:p>
        </p:txBody>
      </p:sp>
    </p:spTree>
    <p:extLst>
      <p:ext uri="{BB962C8B-B14F-4D97-AF65-F5344CB8AC3E}">
        <p14:creationId xmlns:p14="http://schemas.microsoft.com/office/powerpoint/2010/main" val="30572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FERPA: Family Educational Rights and Privacy Act</a:t>
            </a:r>
            <a:endParaRPr lang="en-US" dirty="0"/>
          </a:p>
        </p:txBody>
      </p:sp>
      <p:sp>
        <p:nvSpPr>
          <p:cNvPr id="5" name="Content Placeholder 4"/>
          <p:cNvSpPr>
            <a:spLocks noGrp="1"/>
          </p:cNvSpPr>
          <p:nvPr>
            <p:ph idx="1"/>
          </p:nvPr>
        </p:nvSpPr>
        <p:spPr/>
        <p:txBody>
          <a:bodyPr/>
          <a:lstStyle/>
          <a:p>
            <a:r>
              <a:rPr lang="en-US" dirty="0" smtClean="0">
                <a:hlinkClick r:id="rId2"/>
              </a:rPr>
              <a:t>https</a:t>
            </a:r>
            <a:r>
              <a:rPr lang="en-US" dirty="0">
                <a:hlinkClick r:id="rId2"/>
              </a:rPr>
              <a:t>://</a:t>
            </a:r>
            <a:r>
              <a:rPr lang="en-US" dirty="0" smtClean="0">
                <a:hlinkClick r:id="rId2"/>
              </a:rPr>
              <a:t>www.youtube.com/watch?v=JefYWKAAn5I</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9100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Confidentiality and Special Education</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IEP meetings</a:t>
            </a:r>
          </a:p>
          <a:p>
            <a:pPr lvl="1"/>
            <a:r>
              <a:rPr lang="en-US" dirty="0" smtClean="0"/>
              <a:t>Parent information </a:t>
            </a:r>
          </a:p>
          <a:p>
            <a:pPr lvl="1"/>
            <a:r>
              <a:rPr lang="en-US" dirty="0" smtClean="0"/>
              <a:t>Student information</a:t>
            </a:r>
          </a:p>
          <a:p>
            <a:pPr lvl="2"/>
            <a:r>
              <a:rPr lang="en-US" dirty="0" smtClean="0"/>
              <a:t>Progress</a:t>
            </a:r>
          </a:p>
          <a:p>
            <a:pPr lvl="2"/>
            <a:r>
              <a:rPr lang="en-US" dirty="0" smtClean="0"/>
              <a:t>Lack of progress</a:t>
            </a:r>
          </a:p>
          <a:p>
            <a:pPr lvl="2"/>
            <a:r>
              <a:rPr lang="en-US" dirty="0" smtClean="0"/>
              <a:t>Personal information</a:t>
            </a:r>
          </a:p>
          <a:p>
            <a:pPr lvl="2"/>
            <a:r>
              <a:rPr lang="en-US" dirty="0" smtClean="0"/>
              <a:t>Sticky information that maybe discussed</a:t>
            </a:r>
          </a:p>
          <a:p>
            <a:r>
              <a:rPr lang="en-US" dirty="0" smtClean="0"/>
              <a:t>Classroom Activities</a:t>
            </a:r>
          </a:p>
          <a:p>
            <a:pPr lvl="1"/>
            <a:r>
              <a:rPr lang="en-US" dirty="0" smtClean="0"/>
              <a:t>Observations of teachers instructional methods</a:t>
            </a:r>
          </a:p>
          <a:p>
            <a:pPr lvl="2"/>
            <a:r>
              <a:rPr lang="en-US" dirty="0" smtClean="0"/>
              <a:t>Important:  If you disagree with what the teacher is doing, talk with the teacher, not others!  If you love what he/she is doing and want to share it with others, get permission from the general education teacher!  This builds trust between you and the teacher</a:t>
            </a:r>
            <a:endParaRPr lang="en-US" dirty="0"/>
          </a:p>
        </p:txBody>
      </p:sp>
    </p:spTree>
    <p:extLst>
      <p:ext uri="{BB962C8B-B14F-4D97-AF65-F5344CB8AC3E}">
        <p14:creationId xmlns:p14="http://schemas.microsoft.com/office/powerpoint/2010/main" val="39395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762001"/>
            <a:ext cx="7008574" cy="4035426"/>
          </a:xfrm>
        </p:spPr>
        <p:txBody>
          <a:bodyPr>
            <a:normAutofit/>
          </a:bodyPr>
          <a:lstStyle/>
          <a:p>
            <a:r>
              <a:rPr lang="en-US" dirty="0" smtClean="0"/>
              <a:t>Overview of Special Education and Inclusion</a:t>
            </a:r>
            <a:endParaRPr lang="en-US" dirty="0"/>
          </a:p>
        </p:txBody>
      </p:sp>
      <p:sp>
        <p:nvSpPr>
          <p:cNvPr id="3" name="Subtitle 2"/>
          <p:cNvSpPr>
            <a:spLocks noGrp="1"/>
          </p:cNvSpPr>
          <p:nvPr>
            <p:ph type="subTitle" idx="1"/>
          </p:nvPr>
        </p:nvSpPr>
        <p:spPr/>
        <p:txBody>
          <a:bodyPr>
            <a:normAutofit/>
          </a:bodyPr>
          <a:lstStyle/>
          <a:p>
            <a:r>
              <a:rPr lang="en-US" dirty="0" smtClean="0"/>
              <a:t>Session 1</a:t>
            </a:r>
            <a:endParaRPr lang="en-US" dirty="0"/>
          </a:p>
        </p:txBody>
      </p:sp>
      <p:pic>
        <p:nvPicPr>
          <p:cNvPr id="4" name="Picture 2" descr="Image Ap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2" y="5486400"/>
            <a:ext cx="2280058" cy="12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and Special Education</a:t>
            </a:r>
          </a:p>
        </p:txBody>
      </p:sp>
      <p:sp>
        <p:nvSpPr>
          <p:cNvPr id="3" name="Content Placeholder 2"/>
          <p:cNvSpPr>
            <a:spLocks noGrp="1"/>
          </p:cNvSpPr>
          <p:nvPr>
            <p:ph idx="1"/>
          </p:nvPr>
        </p:nvSpPr>
        <p:spPr/>
        <p:txBody>
          <a:bodyPr>
            <a:normAutofit fontScale="92500" lnSpcReduction="20000"/>
          </a:bodyPr>
          <a:lstStyle/>
          <a:p>
            <a:r>
              <a:rPr lang="en-US" dirty="0" smtClean="0"/>
              <a:t>Guidelines to follow:</a:t>
            </a:r>
          </a:p>
          <a:p>
            <a:pPr lvl="1"/>
            <a:r>
              <a:rPr lang="en-US" dirty="0" smtClean="0"/>
              <a:t>Discuss students with those who have a “right” to know.</a:t>
            </a:r>
          </a:p>
          <a:p>
            <a:pPr lvl="1"/>
            <a:r>
              <a:rPr lang="en-US" dirty="0" smtClean="0"/>
              <a:t>When asked about students with whom you work, the best answer is “I cannot answer that question.”</a:t>
            </a:r>
          </a:p>
          <a:p>
            <a:pPr lvl="1"/>
            <a:r>
              <a:rPr lang="en-US" dirty="0" smtClean="0"/>
              <a:t>Do not keep personal notes on students.  All information should remain in a locked file cabinet at school.</a:t>
            </a:r>
          </a:p>
          <a:p>
            <a:pPr lvl="1"/>
            <a:r>
              <a:rPr lang="en-US" dirty="0" smtClean="0"/>
              <a:t>Do not remove student files.</a:t>
            </a:r>
          </a:p>
          <a:p>
            <a:pPr lvl="1"/>
            <a:r>
              <a:rPr lang="en-US" dirty="0" smtClean="0"/>
              <a:t>Do not discuss information regarding teachers, situations, students, etc. with others.</a:t>
            </a:r>
          </a:p>
          <a:p>
            <a:pPr lvl="1"/>
            <a:r>
              <a:rPr lang="en-US" dirty="0" smtClean="0"/>
              <a:t>Refrain from using student names when talking about your job in social settings.</a:t>
            </a:r>
          </a:p>
          <a:p>
            <a:pPr lvl="1"/>
            <a:r>
              <a:rPr lang="en-US" dirty="0" smtClean="0"/>
              <a:t>Use good judgement</a:t>
            </a:r>
          </a:p>
          <a:p>
            <a:pPr lvl="1"/>
            <a:r>
              <a:rPr lang="en-US" dirty="0" smtClean="0"/>
              <a:t>Report all suspicions of abuse/neglect immediately.  Know your school’s procedure for this.  </a:t>
            </a:r>
          </a:p>
        </p:txBody>
      </p:sp>
    </p:spTree>
    <p:extLst>
      <p:ext uri="{BB962C8B-B14F-4D97-AF65-F5344CB8AC3E}">
        <p14:creationId xmlns:p14="http://schemas.microsoft.com/office/powerpoint/2010/main" val="64593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 about Confidentiality…..</a:t>
            </a:r>
            <a:endParaRPr lang="en-US" dirty="0"/>
          </a:p>
        </p:txBody>
      </p:sp>
      <p:sp>
        <p:nvSpPr>
          <p:cNvPr id="3" name="Content Placeholder 2"/>
          <p:cNvSpPr>
            <a:spLocks noGrp="1"/>
          </p:cNvSpPr>
          <p:nvPr>
            <p:ph idx="1"/>
          </p:nvPr>
        </p:nvSpPr>
        <p:spPr/>
        <p:txBody>
          <a:bodyPr/>
          <a:lstStyle/>
          <a:p>
            <a:r>
              <a:rPr lang="en-US" dirty="0" smtClean="0"/>
              <a:t>Maintain confidentiality</a:t>
            </a:r>
          </a:p>
          <a:p>
            <a:r>
              <a:rPr lang="en-US" dirty="0" smtClean="0"/>
              <a:t>Show respect for colleagues, students and families</a:t>
            </a:r>
          </a:p>
          <a:p>
            <a:r>
              <a:rPr lang="en-US" dirty="0" smtClean="0"/>
              <a:t>Demonstrate dependability</a:t>
            </a:r>
          </a:p>
          <a:p>
            <a:r>
              <a:rPr lang="en-US" dirty="0" smtClean="0"/>
              <a:t>Operate with integrity</a:t>
            </a:r>
            <a:endParaRPr lang="en-US" dirty="0"/>
          </a:p>
        </p:txBody>
      </p:sp>
    </p:spTree>
    <p:extLst>
      <p:ext uri="{BB962C8B-B14F-4D97-AF65-F5344CB8AC3E}">
        <p14:creationId xmlns:p14="http://schemas.microsoft.com/office/powerpoint/2010/main" val="202869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6612" y="2667000"/>
            <a:ext cx="10157354" cy="1397000"/>
          </a:xfrm>
        </p:spPr>
        <p:txBody>
          <a:bodyPr>
            <a:normAutofit/>
          </a:bodyPr>
          <a:lstStyle/>
          <a:p>
            <a:pPr algn="ctr"/>
            <a:r>
              <a:rPr lang="en-US" dirty="0" smtClean="0"/>
              <a:t>Activity:  In the Community</a:t>
            </a:r>
            <a:endParaRPr lang="en-US" dirty="0"/>
          </a:p>
        </p:txBody>
      </p:sp>
    </p:spTree>
    <p:extLst>
      <p:ext uri="{BB962C8B-B14F-4D97-AF65-F5344CB8AC3E}">
        <p14:creationId xmlns:p14="http://schemas.microsoft.com/office/powerpoint/2010/main" val="8728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1676400"/>
            <a:ext cx="3048000" cy="396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9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Vs. Exclusion</a:t>
            </a:r>
            <a:endParaRPr lang="en-US" dirty="0"/>
          </a:p>
        </p:txBody>
      </p:sp>
      <p:sp>
        <p:nvSpPr>
          <p:cNvPr id="5" name="Content Placeholder 4"/>
          <p:cNvSpPr>
            <a:spLocks noGrp="1"/>
          </p:cNvSpPr>
          <p:nvPr>
            <p:ph sz="half" idx="1"/>
          </p:nvPr>
        </p:nvSpPr>
        <p:spPr>
          <a:xfrm>
            <a:off x="1117309" y="1701800"/>
            <a:ext cx="4977104" cy="2717800"/>
          </a:xfrm>
        </p:spPr>
        <p:txBody>
          <a:bodyPr/>
          <a:lstStyle/>
          <a:p>
            <a:r>
              <a:rPr lang="en-US" dirty="0" smtClean="0"/>
              <a:t>Inclusion</a:t>
            </a:r>
            <a:endParaRPr lang="en-US" dirty="0"/>
          </a:p>
          <a:p>
            <a:pPr lvl="1"/>
            <a:r>
              <a:rPr lang="en-US" dirty="0" smtClean="0"/>
              <a:t>Content</a:t>
            </a:r>
          </a:p>
          <a:p>
            <a:pPr lvl="1"/>
            <a:r>
              <a:rPr lang="en-US" dirty="0" smtClean="0"/>
              <a:t>Happy</a:t>
            </a:r>
          </a:p>
          <a:p>
            <a:pPr lvl="1"/>
            <a:r>
              <a:rPr lang="en-US" dirty="0" smtClean="0"/>
              <a:t>Belonging</a:t>
            </a:r>
          </a:p>
          <a:p>
            <a:pPr lvl="1"/>
            <a:r>
              <a:rPr lang="en-US" dirty="0" smtClean="0"/>
              <a:t>Accepted</a:t>
            </a:r>
          </a:p>
          <a:p>
            <a:pPr marL="426645" lvl="1" indent="0">
              <a:buNone/>
            </a:pPr>
            <a:endParaRPr lang="en-US" dirty="0"/>
          </a:p>
        </p:txBody>
      </p:sp>
      <p:sp>
        <p:nvSpPr>
          <p:cNvPr id="3" name="Content Placeholder 2"/>
          <p:cNvSpPr>
            <a:spLocks noGrp="1"/>
          </p:cNvSpPr>
          <p:nvPr>
            <p:ph sz="half" idx="2"/>
          </p:nvPr>
        </p:nvSpPr>
        <p:spPr>
          <a:xfrm>
            <a:off x="6297559" y="1701800"/>
            <a:ext cx="4977104" cy="2717800"/>
          </a:xfrm>
        </p:spPr>
        <p:txBody>
          <a:bodyPr/>
          <a:lstStyle/>
          <a:p>
            <a:r>
              <a:rPr lang="en-US" dirty="0" smtClean="0"/>
              <a:t>Exclusion</a:t>
            </a:r>
          </a:p>
          <a:p>
            <a:pPr lvl="1"/>
            <a:r>
              <a:rPr lang="en-US" dirty="0" smtClean="0"/>
              <a:t>Lonely</a:t>
            </a:r>
          </a:p>
          <a:p>
            <a:pPr lvl="1"/>
            <a:r>
              <a:rPr lang="en-US" dirty="0" smtClean="0"/>
              <a:t>Misunderstood</a:t>
            </a:r>
          </a:p>
          <a:p>
            <a:pPr lvl="1"/>
            <a:r>
              <a:rPr lang="en-US" dirty="0" smtClean="0"/>
              <a:t>Rejected</a:t>
            </a:r>
          </a:p>
          <a:p>
            <a:pPr lvl="1"/>
            <a:r>
              <a:rPr lang="en-US" dirty="0" smtClean="0"/>
              <a:t>Depressed</a:t>
            </a:r>
          </a:p>
          <a:p>
            <a:pPr lvl="1"/>
            <a:r>
              <a:rPr lang="en-US" dirty="0" smtClean="0"/>
              <a:t>Unhappy</a:t>
            </a:r>
            <a:endParaRPr lang="en-US" dirty="0"/>
          </a:p>
        </p:txBody>
      </p:sp>
      <p:sp>
        <p:nvSpPr>
          <p:cNvPr id="4" name="TextBox 3"/>
          <p:cNvSpPr txBox="1"/>
          <p:nvPr/>
        </p:nvSpPr>
        <p:spPr>
          <a:xfrm>
            <a:off x="1217612" y="5105400"/>
            <a:ext cx="8382000" cy="1200329"/>
          </a:xfrm>
          <a:prstGeom prst="rect">
            <a:avLst/>
          </a:prstGeom>
          <a:noFill/>
        </p:spPr>
        <p:txBody>
          <a:bodyPr wrap="square" rtlCol="0">
            <a:spAutoFit/>
          </a:bodyPr>
          <a:lstStyle/>
          <a:p>
            <a:r>
              <a:rPr lang="en-US" dirty="0" smtClean="0"/>
              <a:t>Children who are comfortable and happy are less likely to be afraid to take the educational risks involved in learning.</a:t>
            </a:r>
            <a:endParaRPr lang="en-US"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  Inclusion vs. Exclusion</a:t>
            </a:r>
            <a:endParaRPr lang="en-US" dirty="0"/>
          </a:p>
        </p:txBody>
      </p:sp>
      <p:sp>
        <p:nvSpPr>
          <p:cNvPr id="6" name="Content Placeholder 5"/>
          <p:cNvSpPr>
            <a:spLocks noGrp="1"/>
          </p:cNvSpPr>
          <p:nvPr>
            <p:ph idx="1"/>
          </p:nvPr>
        </p:nvSpPr>
        <p:spPr/>
        <p:txBody>
          <a:bodyPr/>
          <a:lstStyle/>
          <a:p>
            <a:r>
              <a:rPr lang="en-US" dirty="0" smtClean="0"/>
              <a:t>Take out a sheet of paper and pencil</a:t>
            </a:r>
          </a:p>
          <a:p>
            <a:r>
              <a:rPr lang="en-US" dirty="0" smtClean="0"/>
              <a:t>See handout</a:t>
            </a:r>
          </a:p>
          <a:p>
            <a:endParaRPr lang="en-US" dirty="0"/>
          </a:p>
        </p:txBody>
      </p:sp>
    </p:spTree>
    <p:extLst>
      <p:ext uri="{BB962C8B-B14F-4D97-AF65-F5344CB8AC3E}">
        <p14:creationId xmlns:p14="http://schemas.microsoft.com/office/powerpoint/2010/main" val="1158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Benefits of Inclusive Education</a:t>
            </a:r>
            <a:endParaRPr lang="en-US" dirty="0"/>
          </a:p>
        </p:txBody>
      </p:sp>
      <p:sp>
        <p:nvSpPr>
          <p:cNvPr id="14" name="Content Placeholder 13"/>
          <p:cNvSpPr>
            <a:spLocks noGrp="1"/>
          </p:cNvSpPr>
          <p:nvPr>
            <p:ph idx="1"/>
          </p:nvPr>
        </p:nvSpPr>
        <p:spPr/>
        <p:txBody>
          <a:bodyPr/>
          <a:lstStyle/>
          <a:p>
            <a:r>
              <a:rPr lang="en-US" dirty="0" smtClean="0"/>
              <a:t>Communication and collaboration increase with the new educational team</a:t>
            </a:r>
          </a:p>
          <a:p>
            <a:r>
              <a:rPr lang="en-US" dirty="0" smtClean="0"/>
              <a:t>No longer is one person expected to meet the needs of all students in the classroom</a:t>
            </a:r>
            <a:endParaRPr lang="en-US" dirty="0"/>
          </a:p>
          <a:p>
            <a:r>
              <a:rPr lang="en-US" dirty="0" smtClean="0"/>
              <a:t>When team members collaborate, results are achieved more quickly</a:t>
            </a:r>
            <a:endParaRPr lang="en-US" dirty="0"/>
          </a:p>
          <a:p>
            <a:r>
              <a:rPr lang="en-US" dirty="0" smtClean="0"/>
              <a:t>The majority of students benefit from two adults in the classroom – more students receive individualized attention</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 Areas of Exceptionality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Autism</a:t>
            </a:r>
            <a:endParaRPr lang="en-US" dirty="0"/>
          </a:p>
          <a:p>
            <a:r>
              <a:rPr lang="en-US" dirty="0"/>
              <a:t>Deafblind</a:t>
            </a:r>
          </a:p>
          <a:p>
            <a:r>
              <a:rPr lang="en-US" dirty="0"/>
              <a:t>Deaf/Hard of Hearing</a:t>
            </a:r>
          </a:p>
          <a:p>
            <a:r>
              <a:rPr lang="en-US" dirty="0"/>
              <a:t>Emotional Behavior Disorders</a:t>
            </a:r>
          </a:p>
          <a:p>
            <a:r>
              <a:rPr lang="en-US" dirty="0"/>
              <a:t>Intellectual Disabilities</a:t>
            </a:r>
          </a:p>
          <a:p>
            <a:pPr lvl="1"/>
            <a:r>
              <a:rPr lang="en-US" dirty="0"/>
              <a:t>Mild</a:t>
            </a:r>
          </a:p>
          <a:p>
            <a:pPr lvl="1"/>
            <a:r>
              <a:rPr lang="en-US" dirty="0"/>
              <a:t>Moderate</a:t>
            </a:r>
          </a:p>
          <a:p>
            <a:pPr lvl="1"/>
            <a:r>
              <a:rPr lang="en-US" dirty="0"/>
              <a:t>Severe</a:t>
            </a:r>
          </a:p>
          <a:p>
            <a:pPr lvl="1"/>
            <a:r>
              <a:rPr lang="en-US" dirty="0"/>
              <a:t>Profound</a:t>
            </a:r>
          </a:p>
          <a:p>
            <a:pPr lvl="1"/>
            <a:endParaRPr lang="en-US" dirty="0"/>
          </a:p>
        </p:txBody>
      </p:sp>
      <p:sp>
        <p:nvSpPr>
          <p:cNvPr id="4" name="Content Placeholder 3"/>
          <p:cNvSpPr>
            <a:spLocks noGrp="1"/>
          </p:cNvSpPr>
          <p:nvPr>
            <p:ph sz="half" idx="2"/>
          </p:nvPr>
        </p:nvSpPr>
        <p:spPr/>
        <p:txBody>
          <a:bodyPr>
            <a:normAutofit lnSpcReduction="10000"/>
          </a:bodyPr>
          <a:lstStyle/>
          <a:p>
            <a:r>
              <a:rPr lang="en-US" dirty="0"/>
              <a:t>Orthopedic Impairment</a:t>
            </a:r>
          </a:p>
          <a:p>
            <a:r>
              <a:rPr lang="en-US" dirty="0"/>
              <a:t>Other Health Impaired</a:t>
            </a:r>
          </a:p>
          <a:p>
            <a:r>
              <a:rPr lang="en-US" dirty="0"/>
              <a:t>Significant Developmental Delay</a:t>
            </a:r>
          </a:p>
          <a:p>
            <a:r>
              <a:rPr lang="en-US" dirty="0"/>
              <a:t>Specific Learning Disability</a:t>
            </a:r>
          </a:p>
          <a:p>
            <a:r>
              <a:rPr lang="en-US" dirty="0"/>
              <a:t>Speech/Language Disorder</a:t>
            </a:r>
          </a:p>
          <a:p>
            <a:r>
              <a:rPr lang="en-US" dirty="0"/>
              <a:t>Traumatic Brain Injury</a:t>
            </a:r>
          </a:p>
          <a:p>
            <a:r>
              <a:rPr lang="en-US" dirty="0"/>
              <a:t>Visual Impairments and Blindness</a:t>
            </a:r>
          </a:p>
          <a:p>
            <a:endParaRPr lang="en-US" dirty="0"/>
          </a:p>
        </p:txBody>
      </p:sp>
    </p:spTree>
    <p:extLst>
      <p:ext uri="{BB962C8B-B14F-4D97-AF65-F5344CB8AC3E}">
        <p14:creationId xmlns:p14="http://schemas.microsoft.com/office/powerpoint/2010/main" val="360621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Referral Process </a:t>
            </a:r>
            <a:endParaRPr lang="en-US" dirty="0"/>
          </a:p>
        </p:txBody>
      </p:sp>
      <p:sp>
        <p:nvSpPr>
          <p:cNvPr id="6" name="Content Placeholder 5"/>
          <p:cNvSpPr>
            <a:spLocks noGrp="1"/>
          </p:cNvSpPr>
          <p:nvPr>
            <p:ph idx="1"/>
          </p:nvPr>
        </p:nvSpPr>
        <p:spPr/>
        <p:txBody>
          <a:bodyPr/>
          <a:lstStyle/>
          <a:p>
            <a:r>
              <a:rPr lang="en-US" dirty="0" smtClean="0"/>
              <a:t>Georgia requires that schools implement interventions/strategies to close the achievement gap prior to referring a student for special education</a:t>
            </a:r>
          </a:p>
          <a:p>
            <a:r>
              <a:rPr lang="en-US" dirty="0" smtClean="0"/>
              <a:t>Response to Intervention </a:t>
            </a:r>
          </a:p>
          <a:p>
            <a:pPr lvl="1"/>
            <a:r>
              <a:rPr lang="en-US" dirty="0" smtClean="0"/>
              <a:t>Tier 1 – General education (All students)</a:t>
            </a:r>
          </a:p>
          <a:p>
            <a:pPr lvl="1"/>
            <a:r>
              <a:rPr lang="en-US" dirty="0" smtClean="0"/>
              <a:t>Tier 2 – General education (Some students)</a:t>
            </a:r>
          </a:p>
          <a:p>
            <a:pPr lvl="1"/>
            <a:r>
              <a:rPr lang="en-US" dirty="0" smtClean="0"/>
              <a:t>Tier 3 – Student Support Team (Small group/targeted interventions)</a:t>
            </a:r>
          </a:p>
          <a:p>
            <a:pPr lvl="1"/>
            <a:r>
              <a:rPr lang="en-US" dirty="0" smtClean="0"/>
              <a:t>Tier 4 – Special education (Specialized Instruction)</a:t>
            </a:r>
          </a:p>
          <a:p>
            <a:r>
              <a:rPr lang="en-US" dirty="0" smtClean="0"/>
              <a:t>A diagnosis/prescription for IEP does not necessitate special education</a:t>
            </a:r>
          </a:p>
        </p:txBody>
      </p:sp>
    </p:spTree>
    <p:extLst>
      <p:ext uri="{BB962C8B-B14F-4D97-AF65-F5344CB8AC3E}">
        <p14:creationId xmlns:p14="http://schemas.microsoft.com/office/powerpoint/2010/main" val="29420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&amp; Classroom Implications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Autism</a:t>
            </a:r>
          </a:p>
          <a:p>
            <a:pPr lvl="1"/>
            <a:r>
              <a:rPr lang="en-US" dirty="0" smtClean="0"/>
              <a:t>Characteristics</a:t>
            </a:r>
          </a:p>
          <a:p>
            <a:pPr lvl="2"/>
            <a:r>
              <a:rPr lang="en-US" dirty="0" smtClean="0"/>
              <a:t>Ranges from mild to severe</a:t>
            </a:r>
          </a:p>
          <a:p>
            <a:pPr lvl="2"/>
            <a:r>
              <a:rPr lang="en-US" dirty="0" smtClean="0"/>
              <a:t>Impacts communication/pragmatic language, social skills and intelligence </a:t>
            </a:r>
          </a:p>
          <a:p>
            <a:pPr lvl="2"/>
            <a:r>
              <a:rPr lang="en-US" dirty="0" smtClean="0"/>
              <a:t>Poor fine motor skills/awkward gait</a:t>
            </a:r>
          </a:p>
          <a:p>
            <a:pPr lvl="2"/>
            <a:r>
              <a:rPr lang="en-US" dirty="0" smtClean="0"/>
              <a:t>Do not read social cues </a:t>
            </a:r>
          </a:p>
          <a:p>
            <a:pPr lvl="1"/>
            <a:r>
              <a:rPr lang="en-US" dirty="0" smtClean="0"/>
              <a:t>Classroom Implications</a:t>
            </a:r>
          </a:p>
          <a:p>
            <a:pPr lvl="2"/>
            <a:r>
              <a:rPr lang="en-US" dirty="0"/>
              <a:t>Need for structure and routine.  They need to know, in advance, of any changes in the schedule.</a:t>
            </a:r>
          </a:p>
          <a:p>
            <a:pPr lvl="2"/>
            <a:r>
              <a:rPr lang="en-US" dirty="0"/>
              <a:t>They are very literal, don’t get humor/jokes, </a:t>
            </a:r>
            <a:r>
              <a:rPr lang="en-US" dirty="0" err="1"/>
              <a:t>etc</a:t>
            </a:r>
            <a:endParaRPr lang="en-US" dirty="0" smtClean="0"/>
          </a:p>
          <a:p>
            <a:pPr lvl="2"/>
            <a:r>
              <a:rPr lang="en-US" dirty="0"/>
              <a:t>Dislike for writing</a:t>
            </a:r>
          </a:p>
          <a:p>
            <a:pPr lvl="2"/>
            <a:r>
              <a:rPr lang="en-US" dirty="0" smtClean="0"/>
              <a:t>They are rule follower’s and get upset when others do not follow the rules</a:t>
            </a:r>
          </a:p>
          <a:p>
            <a:pPr lvl="2"/>
            <a:r>
              <a:rPr lang="en-US" dirty="0" smtClean="0"/>
              <a:t>Become upset in large groups – too much stimulation</a:t>
            </a:r>
          </a:p>
          <a:p>
            <a:pPr lvl="2"/>
            <a:r>
              <a:rPr lang="en-US" dirty="0" smtClean="0"/>
              <a:t>Become upset when told “no” – better to give them choices</a:t>
            </a:r>
          </a:p>
          <a:p>
            <a:pPr lvl="2"/>
            <a:r>
              <a:rPr lang="en-US" dirty="0" smtClean="0"/>
              <a:t>Don’t recognize personal </a:t>
            </a:r>
            <a:r>
              <a:rPr lang="en-US" dirty="0"/>
              <a:t>space of others, don’t read facial </a:t>
            </a:r>
            <a:r>
              <a:rPr lang="en-US" dirty="0" smtClean="0"/>
              <a:t>expressions</a:t>
            </a:r>
            <a:endParaRPr lang="en-US" dirty="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1122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eb8f9d293f488324e14af7702bb85c32">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f577c1b361325b38cfc0a115004d3a8a"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EC6C6-6F7B-4D78-B7F9-43B1FDB34061}"/>
</file>

<file path=customXml/itemProps2.xml><?xml version="1.0" encoding="utf-8"?>
<ds:datastoreItem xmlns:ds="http://schemas.openxmlformats.org/officeDocument/2006/customXml" ds:itemID="{F301D382-32B0-43EE-932C-28906AF37617}"/>
</file>

<file path=customXml/itemProps3.xml><?xml version="1.0" encoding="utf-8"?>
<ds:datastoreItem xmlns:ds="http://schemas.openxmlformats.org/officeDocument/2006/customXml" ds:itemID="{F1C20C97-39E9-4782-8CAA-0AF5E177E494}"/>
</file>

<file path=docProps/app.xml><?xml version="1.0" encoding="utf-8"?>
<Properties xmlns="http://schemas.openxmlformats.org/officeDocument/2006/extended-properties" xmlns:vt="http://schemas.openxmlformats.org/officeDocument/2006/docPropsVTypes">
  <Template>tf02787940</Template>
  <TotalTime>2226</TotalTime>
  <Words>1653</Words>
  <Application>Microsoft Office PowerPoint</Application>
  <PresentationFormat>Custom</PresentationFormat>
  <Paragraphs>265</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Century Gothic</vt:lpstr>
      <vt:lpstr>Books 16x9</vt:lpstr>
      <vt:lpstr>Paraprofessional Training ~ Support in Inclusive Classrooms</vt:lpstr>
      <vt:lpstr>If you think you’re too small to make a difference, you obviously have never been in bed with a mosquito!      ~Michele Walker   </vt:lpstr>
      <vt:lpstr>Overview of Special Education and Inclusion</vt:lpstr>
      <vt:lpstr>Inclusion Vs. Exclusion</vt:lpstr>
      <vt:lpstr>Activity:  Inclusion vs. Exclusion</vt:lpstr>
      <vt:lpstr>Benefits of Inclusive Education</vt:lpstr>
      <vt:lpstr>Special Education – Areas of Exceptionality</vt:lpstr>
      <vt:lpstr>Referral Process </vt:lpstr>
      <vt:lpstr>Characteristics &amp; Classroom Implications</vt:lpstr>
      <vt:lpstr>Characteristics &amp; Classroom Implications</vt:lpstr>
      <vt:lpstr>Characteristics &amp; Classroom Implications</vt:lpstr>
      <vt:lpstr>Characteristics &amp; Classroom Implications</vt:lpstr>
      <vt:lpstr>Characteristics &amp; Classroom Implications</vt:lpstr>
      <vt:lpstr>Characteristics &amp; Classroom Implications</vt:lpstr>
      <vt:lpstr>Characteristics &amp; Classroom Implications</vt:lpstr>
      <vt:lpstr>Characteristics &amp; Classroom Implications</vt:lpstr>
      <vt:lpstr>Characteristics &amp; Classroom Implications</vt:lpstr>
      <vt:lpstr> What is it like to have a Learning Disability?</vt:lpstr>
      <vt:lpstr>PowerPoint Presentation</vt:lpstr>
      <vt:lpstr>PowerPoint Presentation</vt:lpstr>
      <vt:lpstr>PowerPoint Presentation</vt:lpstr>
      <vt:lpstr>Characteristics &amp; Classroom Implications</vt:lpstr>
      <vt:lpstr>Characteristics &amp; Classroom Implications</vt:lpstr>
      <vt:lpstr>Characteristics &amp; Classroom Implications</vt:lpstr>
      <vt:lpstr>Strategies to Support Students with Disabilities within the Classroom</vt:lpstr>
      <vt:lpstr>Confidentiality and Special Education</vt:lpstr>
      <vt:lpstr>Confidentiality and Special Education</vt:lpstr>
      <vt:lpstr>FERPA: Family Educational Rights and Privacy Act</vt:lpstr>
      <vt:lpstr>Confidentiality and Special Education</vt:lpstr>
      <vt:lpstr>Confidentiality and Special Education</vt:lpstr>
      <vt:lpstr>The Bottom Line about Confidentiality…..</vt:lpstr>
      <vt:lpstr>Activity:  In the Community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Disabilities – A Paraprofessional  Guide</dc:title>
  <dc:creator>Hill, Lisa</dc:creator>
  <cp:lastModifiedBy>Hill, Lisa</cp:lastModifiedBy>
  <cp:revision>61</cp:revision>
  <cp:lastPrinted>2017-11-28T19:50:13Z</cp:lastPrinted>
  <dcterms:created xsi:type="dcterms:W3CDTF">2017-09-27T18:50:43Z</dcterms:created>
  <dcterms:modified xsi:type="dcterms:W3CDTF">2017-11-30T19:57:24Z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0x01010009D831E39BAA3F4CA075FB698E603DD3</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