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2"/>
  </p:notesMasterIdLst>
  <p:handoutMasterIdLst>
    <p:handoutMasterId r:id="rId63"/>
  </p:handoutMasterIdLst>
  <p:sldIdLst>
    <p:sldId id="266" r:id="rId5"/>
    <p:sldId id="365" r:id="rId6"/>
    <p:sldId id="348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0" r:id="rId21"/>
    <p:sldId id="319" r:id="rId22"/>
    <p:sldId id="368" r:id="rId23"/>
    <p:sldId id="375" r:id="rId24"/>
    <p:sldId id="369" r:id="rId25"/>
    <p:sldId id="384" r:id="rId26"/>
    <p:sldId id="370" r:id="rId27"/>
    <p:sldId id="383" r:id="rId28"/>
    <p:sldId id="371" r:id="rId29"/>
    <p:sldId id="372" r:id="rId30"/>
    <p:sldId id="373" r:id="rId31"/>
    <p:sldId id="374" r:id="rId32"/>
    <p:sldId id="376" r:id="rId33"/>
    <p:sldId id="377" r:id="rId34"/>
    <p:sldId id="379" r:id="rId35"/>
    <p:sldId id="380" r:id="rId36"/>
    <p:sldId id="378" r:id="rId37"/>
    <p:sldId id="385" r:id="rId38"/>
    <p:sldId id="381" r:id="rId39"/>
    <p:sldId id="382" r:id="rId40"/>
    <p:sldId id="321" r:id="rId41"/>
    <p:sldId id="386" r:id="rId42"/>
    <p:sldId id="364" r:id="rId43"/>
    <p:sldId id="362" r:id="rId44"/>
    <p:sldId id="323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3" r:id="rId54"/>
    <p:sldId id="360" r:id="rId55"/>
    <p:sldId id="367" r:id="rId56"/>
    <p:sldId id="327" r:id="rId57"/>
    <p:sldId id="328" r:id="rId58"/>
    <p:sldId id="329" r:id="rId59"/>
    <p:sldId id="330" r:id="rId60"/>
    <p:sldId id="366" r:id="rId61"/>
  </p:sldIdLst>
  <p:sldSz cx="12188825" cy="6858000"/>
  <p:notesSz cx="7077075" cy="93630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49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, Lisa" initials="H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58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928"/>
        <p:guide pos="2208"/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11/30/2017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11/30/2017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NGlh8b_C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Session 2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1752600"/>
            <a:ext cx="7008574" cy="2363787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Role of the Paraprofessional </a:t>
            </a:r>
            <a:endParaRPr lang="en-US" sz="5400" dirty="0"/>
          </a:p>
        </p:txBody>
      </p:sp>
      <p:pic>
        <p:nvPicPr>
          <p:cNvPr id="4" name="Picture 2" descr="Image App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5562600"/>
            <a:ext cx="2280058" cy="12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Health-Related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612" y="2438400"/>
            <a:ext cx="9676051" cy="3632200"/>
          </a:xfrm>
        </p:spPr>
        <p:txBody>
          <a:bodyPr/>
          <a:lstStyle/>
          <a:p>
            <a:r>
              <a:rPr lang="en-US" dirty="0" smtClean="0"/>
              <a:t>Assist with lifting and rotating</a:t>
            </a:r>
          </a:p>
          <a:p>
            <a:r>
              <a:rPr lang="en-US" dirty="0" smtClean="0"/>
              <a:t>Assist with personal hygiene, including feeding and diapering</a:t>
            </a:r>
          </a:p>
          <a:p>
            <a:r>
              <a:rPr lang="en-US" dirty="0" smtClean="0"/>
              <a:t>Assist with motor or mobility limitations</a:t>
            </a:r>
          </a:p>
          <a:p>
            <a:r>
              <a:rPr lang="en-US" dirty="0" smtClean="0"/>
              <a:t>Use specific medical equipment </a:t>
            </a:r>
          </a:p>
          <a:p>
            <a:r>
              <a:rPr lang="en-US" dirty="0" smtClean="0"/>
              <a:t>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3810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Organizational Skills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2286000"/>
            <a:ext cx="9852554" cy="3937000"/>
          </a:xfrm>
        </p:spPr>
        <p:txBody>
          <a:bodyPr/>
          <a:lstStyle/>
          <a:p>
            <a:r>
              <a:rPr lang="en-US" dirty="0" smtClean="0"/>
              <a:t>Help students organize desks and lockers</a:t>
            </a:r>
          </a:p>
          <a:p>
            <a:r>
              <a:rPr lang="en-US" dirty="0" smtClean="0"/>
              <a:t>At beginning of the day, help student unpack book bags and turn in homework</a:t>
            </a:r>
          </a:p>
          <a:p>
            <a:r>
              <a:rPr lang="en-US" dirty="0" smtClean="0"/>
              <a:t>At the end of the day, help students pack homework and the correct textbooks</a:t>
            </a:r>
          </a:p>
          <a:p>
            <a:r>
              <a:rPr lang="en-US" dirty="0" smtClean="0"/>
              <a:t>Monitor specific students for organizational skills </a:t>
            </a:r>
          </a:p>
          <a:p>
            <a:r>
              <a:rPr lang="en-US" dirty="0" smtClean="0"/>
              <a:t>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279" y="3810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Reinforcement of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86" y="2362200"/>
            <a:ext cx="9752251" cy="3556000"/>
          </a:xfrm>
        </p:spPr>
        <p:txBody>
          <a:bodyPr/>
          <a:lstStyle/>
          <a:p>
            <a:r>
              <a:rPr lang="en-US" dirty="0" smtClean="0"/>
              <a:t>Provide remedial instruction</a:t>
            </a:r>
          </a:p>
          <a:p>
            <a:r>
              <a:rPr lang="en-US" dirty="0" smtClean="0"/>
              <a:t>Reteach previously taught skills</a:t>
            </a:r>
          </a:p>
          <a:p>
            <a:r>
              <a:rPr lang="en-US" dirty="0" smtClean="0"/>
              <a:t>Play educational games</a:t>
            </a:r>
          </a:p>
          <a:p>
            <a:r>
              <a:rPr lang="en-US" dirty="0" smtClean="0"/>
              <a:t>Assist in computer lab</a:t>
            </a:r>
          </a:p>
          <a:p>
            <a:r>
              <a:rPr lang="en-US" dirty="0" smtClean="0"/>
              <a:t>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810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Supervision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211" y="2286000"/>
            <a:ext cx="9828451" cy="3708400"/>
          </a:xfrm>
        </p:spPr>
        <p:txBody>
          <a:bodyPr/>
          <a:lstStyle/>
          <a:p>
            <a:r>
              <a:rPr lang="en-US" dirty="0" smtClean="0"/>
              <a:t>Oversee small groups of students in the classroom</a:t>
            </a:r>
          </a:p>
          <a:p>
            <a:r>
              <a:rPr lang="en-US" dirty="0" smtClean="0"/>
              <a:t>Monitor work completion</a:t>
            </a:r>
          </a:p>
          <a:p>
            <a:r>
              <a:rPr lang="en-US" dirty="0" smtClean="0"/>
              <a:t>Supervise students during lunch, recess, and getting on and off the bus</a:t>
            </a:r>
          </a:p>
          <a:p>
            <a:r>
              <a:rPr lang="en-US" dirty="0" smtClean="0"/>
              <a:t>Monitor students in common areas such as hallways</a:t>
            </a:r>
          </a:p>
          <a:p>
            <a:r>
              <a:rPr lang="en-US" dirty="0" smtClean="0"/>
              <a:t>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Participation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with special education and general education teachers</a:t>
            </a:r>
          </a:p>
          <a:p>
            <a:r>
              <a:rPr lang="en-US" dirty="0" smtClean="0"/>
              <a:t>Attend all required meetings</a:t>
            </a:r>
          </a:p>
          <a:p>
            <a:r>
              <a:rPr lang="en-US" dirty="0" smtClean="0"/>
              <a:t>Ask for direction, guidance, and feedback if necessary</a:t>
            </a:r>
          </a:p>
          <a:p>
            <a:r>
              <a:rPr lang="en-US" dirty="0" smtClean="0"/>
              <a:t>Avoid personal phone calls in the classroom</a:t>
            </a:r>
          </a:p>
          <a:p>
            <a:r>
              <a:rPr lang="en-US" dirty="0" smtClean="0"/>
              <a:t>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Work with students</a:t>
            </a:r>
            <a:br>
              <a:rPr lang="en-US" dirty="0" smtClean="0"/>
            </a:br>
            <a:r>
              <a:rPr lang="en-US" sz="2800" dirty="0" smtClean="0"/>
              <a:t>(large- and small-group or individual)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828800"/>
            <a:ext cx="10157354" cy="447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Help students with activities</a:t>
            </a:r>
          </a:p>
          <a:p>
            <a:r>
              <a:rPr lang="en-US" dirty="0" smtClean="0"/>
              <a:t>Help students with make-up work</a:t>
            </a:r>
          </a:p>
          <a:p>
            <a:r>
              <a:rPr lang="en-US" dirty="0" smtClean="0"/>
              <a:t>Help students with interpreting and following directions</a:t>
            </a:r>
          </a:p>
          <a:p>
            <a:r>
              <a:rPr lang="en-US" dirty="0" smtClean="0"/>
              <a:t>Administer individual tests</a:t>
            </a:r>
          </a:p>
          <a:p>
            <a:r>
              <a:rPr lang="en-US" dirty="0" smtClean="0"/>
              <a:t>Monitor and assist students during seatwork activities</a:t>
            </a:r>
          </a:p>
          <a:p>
            <a:r>
              <a:rPr lang="en-US" dirty="0" smtClean="0"/>
              <a:t>Support students with daily assignments</a:t>
            </a:r>
          </a:p>
          <a:p>
            <a:r>
              <a:rPr lang="en-US" dirty="0" smtClean="0"/>
              <a:t>Read aloud to students or provide support for independent reading</a:t>
            </a:r>
          </a:p>
          <a:p>
            <a:r>
              <a:rPr lang="en-US" dirty="0" smtClean="0"/>
              <a:t>Implement positive behavior intervention strategies (PBIS) </a:t>
            </a:r>
          </a:p>
          <a:p>
            <a:r>
              <a:rPr lang="en-US" dirty="0" smtClean="0"/>
              <a:t>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71"/>
            <a:ext cx="9906000" cy="939800"/>
          </a:xfrm>
        </p:spPr>
        <p:txBody>
          <a:bodyPr/>
          <a:lstStyle/>
          <a:p>
            <a:pPr algn="ctr"/>
            <a:r>
              <a:rPr lang="en-US" dirty="0" smtClean="0"/>
              <a:t>Sample Roles and Responsibilities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89012" y="1092200"/>
          <a:ext cx="10156826" cy="5491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7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Supervising Teacher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Paraprofessional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Develops the weekly lesson plans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Reinforces the lessons under the guidance of the supervising teacher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Determines the objective for the lesson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Provides support to students to help meet the  lesson objective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Provides instruction for the class, small groups, and individuals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Reinforces the lesson and provides drill and practice activities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Assigns silent reading activity to entire group of students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Reads materials aloud to individuals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or a small class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Administers essay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tests to all students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Writes the narrative that a student dictates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Develops with student and parents a specific plan for daily homework completion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Monitors the daily homework plan with the student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**Paraprofessional</a:t>
                      </a:r>
                      <a:r>
                        <a:rPr lang="en-US" baseline="0" dirty="0" smtClean="0"/>
                        <a:t> should never be solely responsible for a classroom if the supervising teacher is absent, creating lesson plans, or providing the initial instruction to students. 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7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else do paraprofessionals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discussion</a:t>
            </a:r>
          </a:p>
          <a:p>
            <a:pPr lvl="1"/>
            <a:r>
              <a:rPr lang="en-US" dirty="0" smtClean="0"/>
              <a:t>Discuss with those at your table additional duties of the paraprofessionals at your school</a:t>
            </a:r>
          </a:p>
          <a:p>
            <a:pPr lvl="1"/>
            <a:r>
              <a:rPr lang="en-US" dirty="0" smtClean="0"/>
              <a:t>Share out with whole group </a:t>
            </a:r>
            <a:endParaRPr lang="en-US" dirty="0"/>
          </a:p>
        </p:txBody>
      </p:sp>
      <p:pic>
        <p:nvPicPr>
          <p:cNvPr id="4" name="Picture 2" descr="Image result for think and s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3656135"/>
            <a:ext cx="3525838" cy="27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11" y="228600"/>
            <a:ext cx="10157354" cy="990600"/>
          </a:xfrm>
        </p:spPr>
        <p:txBody>
          <a:bodyPr/>
          <a:lstStyle/>
          <a:p>
            <a:pPr algn="ctr"/>
            <a:r>
              <a:rPr lang="en-US" dirty="0" smtClean="0"/>
              <a:t>Daily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1524000"/>
            <a:ext cx="9144001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classroom</a:t>
            </a:r>
          </a:p>
          <a:p>
            <a:r>
              <a:rPr lang="en-US" dirty="0" smtClean="0"/>
              <a:t>Multiple classrooms</a:t>
            </a:r>
          </a:p>
          <a:p>
            <a:r>
              <a:rPr lang="en-US" dirty="0" smtClean="0"/>
              <a:t>Rotate between classes</a:t>
            </a:r>
          </a:p>
          <a:p>
            <a:r>
              <a:rPr lang="en-US" dirty="0" smtClean="0"/>
              <a:t>One subject</a:t>
            </a:r>
          </a:p>
          <a:p>
            <a:r>
              <a:rPr lang="en-US" dirty="0" smtClean="0"/>
              <a:t>Multiple subjects</a:t>
            </a:r>
          </a:p>
          <a:p>
            <a:r>
              <a:rPr lang="en-US" dirty="0" smtClean="0"/>
              <a:t>Bus </a:t>
            </a:r>
          </a:p>
          <a:p>
            <a:r>
              <a:rPr lang="en-US" dirty="0" smtClean="0"/>
              <a:t>Lunchroom</a:t>
            </a:r>
          </a:p>
          <a:p>
            <a:r>
              <a:rPr lang="en-US" dirty="0" smtClean="0"/>
              <a:t>Music/PE</a:t>
            </a:r>
          </a:p>
          <a:p>
            <a:r>
              <a:rPr lang="en-US" dirty="0" smtClean="0"/>
              <a:t>Flexibility and patience</a:t>
            </a:r>
          </a:p>
          <a:p>
            <a:r>
              <a:rPr lang="en-US" dirty="0" smtClean="0"/>
              <a:t>Substitute folder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533400"/>
            <a:ext cx="10058400" cy="5943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100" dirty="0" smtClean="0"/>
              <a:t>Promoting Student Independence 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600" b="1" dirty="0" smtClean="0"/>
              <a:t>“Ultimately, the goal of academic and social skill instruction is to enable students to function independently of external or teacher-mediated interventions and control.”  </a:t>
            </a:r>
            <a:r>
              <a:rPr lang="en-US" sz="1800" dirty="0" smtClean="0"/>
              <a:t>Woolery, Bailey and </a:t>
            </a:r>
            <a:r>
              <a:rPr lang="en-US" sz="1800" dirty="0" err="1" smtClean="0"/>
              <a:t>Sugai</a:t>
            </a:r>
            <a:endParaRPr lang="en-US" sz="4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1800" dirty="0" smtClean="0"/>
              <a:t>			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			    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3886201"/>
            <a:ext cx="2755600" cy="2128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6858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The Role of the Paraprofessional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590800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www.youtube.com/watch?v=0lNGlh8b_CE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6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686" y="162839"/>
            <a:ext cx="10157354" cy="105636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Stages of </a:t>
            </a:r>
            <a:r>
              <a:rPr lang="en-US" sz="3600" dirty="0"/>
              <a:t>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01386" y="1524000"/>
            <a:ext cx="5181600" cy="6470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Application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Behavior extended and used in new ways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6012" y="2818068"/>
            <a:ext cx="5295650" cy="6470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Maintenance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Fluency and accuracy of behavior retained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5412" y="3457689"/>
            <a:ext cx="5486400" cy="6470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Proficiency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Behavior performed with high accuracy and fluency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9964" y="4104723"/>
            <a:ext cx="4952500" cy="6470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Acquisition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Behavior performed with high accuracy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012" y="4751730"/>
            <a:ext cx="4952500" cy="6470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Entry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Behavior performed at slow rate or not at all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5212" y="2171034"/>
            <a:ext cx="5257800" cy="6470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Generalization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Behavior transferred to other settings, persons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989012" y="5715000"/>
            <a:ext cx="1024865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3812" y="6096000"/>
            <a:ext cx="8915400" cy="32351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Increasing degree of independence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Feedback to Students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19200"/>
            <a:ext cx="10157354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To promote success and independence</a:t>
            </a:r>
          </a:p>
          <a:p>
            <a:pPr lvl="1"/>
            <a:r>
              <a:rPr lang="en-US" sz="2400" dirty="0" smtClean="0"/>
              <a:t>Be explicit</a:t>
            </a:r>
          </a:p>
          <a:p>
            <a:pPr lvl="2"/>
            <a:r>
              <a:rPr lang="en-US" sz="2400" dirty="0" smtClean="0"/>
              <a:t>Tell student specifically what they did correctly or incorrectly </a:t>
            </a:r>
          </a:p>
          <a:p>
            <a:pPr lvl="3"/>
            <a:r>
              <a:rPr lang="en-US" sz="2400" dirty="0" smtClean="0"/>
              <a:t>“Good job” is nice, but doesn’t clue the student in to what it is exactly that they did well and should do again in the future</a:t>
            </a:r>
          </a:p>
          <a:p>
            <a:pPr lvl="3"/>
            <a:r>
              <a:rPr lang="en-US" sz="2400" dirty="0" smtClean="0"/>
              <a:t>“You carried the one into the tens column correctly – now you’ve got it!”</a:t>
            </a:r>
          </a:p>
          <a:p>
            <a:pPr lvl="1"/>
            <a:r>
              <a:rPr lang="en-US" sz="2400" dirty="0" smtClean="0"/>
              <a:t>Be enthusiastic</a:t>
            </a:r>
          </a:p>
        </p:txBody>
      </p:sp>
    </p:spTree>
    <p:extLst>
      <p:ext uri="{BB962C8B-B14F-4D97-AF65-F5344CB8AC3E}">
        <p14:creationId xmlns:p14="http://schemas.microsoft.com/office/powerpoint/2010/main" val="39598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pPr algn="ctr"/>
            <a:r>
              <a:rPr lang="en-US" dirty="0"/>
              <a:t>Feedback to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066800"/>
            <a:ext cx="10157354" cy="5638800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Reinforcement</a:t>
            </a:r>
          </a:p>
          <a:p>
            <a:pPr lvl="2"/>
            <a:r>
              <a:rPr lang="en-US" sz="2400" dirty="0"/>
              <a:t>Any action or event that increases the likelihood that a behavior will reoccur</a:t>
            </a:r>
          </a:p>
          <a:p>
            <a:pPr lvl="3"/>
            <a:r>
              <a:rPr lang="en-US" sz="2200" dirty="0"/>
              <a:t>Tangible – food, drink, toys, etc.</a:t>
            </a:r>
          </a:p>
          <a:p>
            <a:pPr lvl="3"/>
            <a:r>
              <a:rPr lang="en-US" sz="2200" dirty="0"/>
              <a:t>Social – praise, facial expression, nearness</a:t>
            </a:r>
          </a:p>
          <a:p>
            <a:pPr lvl="3"/>
            <a:r>
              <a:rPr lang="en-US" sz="2200" dirty="0"/>
              <a:t>Preferred activity – computer time, free time, listening to music, etc.</a:t>
            </a:r>
          </a:p>
          <a:p>
            <a:pPr lvl="3"/>
            <a:r>
              <a:rPr lang="en-US" sz="2200" dirty="0"/>
              <a:t>Tokens – tickets, points, etc. that can be “cashed in” </a:t>
            </a:r>
          </a:p>
          <a:p>
            <a:pPr lvl="1"/>
            <a:r>
              <a:rPr lang="en-US" sz="2400" dirty="0"/>
              <a:t>Shape responses </a:t>
            </a:r>
          </a:p>
          <a:p>
            <a:pPr lvl="2"/>
            <a:r>
              <a:rPr lang="en-US" sz="2400" dirty="0"/>
              <a:t>Expect greater degree of performance over time before providing reinforcement</a:t>
            </a:r>
          </a:p>
          <a:p>
            <a:pPr lvl="2"/>
            <a:r>
              <a:rPr lang="en-US" sz="2400" dirty="0"/>
              <a:t>Shaping is important for reaching fluency and proficiency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Generalization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157354" cy="4470400"/>
          </a:xfrm>
        </p:spPr>
        <p:txBody>
          <a:bodyPr/>
          <a:lstStyle/>
          <a:p>
            <a:r>
              <a:rPr lang="en-US" dirty="0" smtClean="0"/>
              <a:t>Three forms of knowledge</a:t>
            </a:r>
          </a:p>
          <a:p>
            <a:pPr lvl="1"/>
            <a:r>
              <a:rPr lang="en-US" dirty="0" smtClean="0"/>
              <a:t>What</a:t>
            </a:r>
          </a:p>
          <a:p>
            <a:pPr lvl="2"/>
            <a:r>
              <a:rPr lang="en-US" dirty="0" smtClean="0"/>
              <a:t>Factual information about a topic</a:t>
            </a:r>
          </a:p>
          <a:p>
            <a:pPr lvl="1"/>
            <a:r>
              <a:rPr lang="en-US" dirty="0" smtClean="0"/>
              <a:t>How</a:t>
            </a:r>
          </a:p>
          <a:p>
            <a:pPr lvl="2"/>
            <a:r>
              <a:rPr lang="en-US" dirty="0" smtClean="0"/>
              <a:t>Procedures for using the information in specific ways</a:t>
            </a:r>
          </a:p>
          <a:p>
            <a:pPr lvl="2"/>
            <a:r>
              <a:rPr lang="en-US" dirty="0" smtClean="0"/>
              <a:t>Steps to follow to complete a task</a:t>
            </a:r>
          </a:p>
          <a:p>
            <a:pPr lvl="1"/>
            <a:r>
              <a:rPr lang="en-US" dirty="0" smtClean="0"/>
              <a:t>When</a:t>
            </a:r>
          </a:p>
          <a:p>
            <a:pPr lvl="2"/>
            <a:r>
              <a:rPr lang="en-US" dirty="0" smtClean="0"/>
              <a:t>When and where to apply the information</a:t>
            </a:r>
          </a:p>
          <a:p>
            <a:pPr lvl="3"/>
            <a:r>
              <a:rPr lang="en-US" dirty="0" smtClean="0"/>
              <a:t>Students use routines across classrooms </a:t>
            </a:r>
          </a:p>
          <a:p>
            <a:pPr marL="853290" lvl="2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Activity:  Reflection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371600"/>
            <a:ext cx="10157354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Do you find your students only display correct responses (behaviorally/academically for you, but not in the presence of other education team members or parents?     </a:t>
            </a:r>
            <a:r>
              <a:rPr lang="en-US" b="1" dirty="0" smtClean="0"/>
              <a:t>Yes   or  No </a:t>
            </a:r>
          </a:p>
          <a:p>
            <a:r>
              <a:rPr lang="en-US" dirty="0" smtClean="0"/>
              <a:t>Do you find yourself frequently needing to prompt your students to start, continue, or complete tasks?       </a:t>
            </a:r>
            <a:r>
              <a:rPr lang="en-US" b="1" dirty="0" smtClean="0"/>
              <a:t>Yes   </a:t>
            </a:r>
            <a:r>
              <a:rPr lang="en-US" b="1" dirty="0"/>
              <a:t>or  No </a:t>
            </a:r>
            <a:endParaRPr lang="en-US" dirty="0" smtClean="0"/>
          </a:p>
          <a:p>
            <a:r>
              <a:rPr lang="en-US" dirty="0" smtClean="0"/>
              <a:t>Do your students have frequent opportunities to demonstrate responsibility for their own learning?     </a:t>
            </a:r>
            <a:r>
              <a:rPr lang="en-US" b="1" dirty="0" smtClean="0"/>
              <a:t>Yes   </a:t>
            </a:r>
            <a:r>
              <a:rPr lang="en-US" b="1" dirty="0"/>
              <a:t>or  No </a:t>
            </a:r>
            <a:endParaRPr lang="en-US" dirty="0" smtClean="0"/>
          </a:p>
          <a:p>
            <a:r>
              <a:rPr lang="en-US" dirty="0" smtClean="0"/>
              <a:t>Do your students know how to evaluate their own behavior and learning?      </a:t>
            </a:r>
            <a:r>
              <a:rPr lang="en-US" b="1" dirty="0" smtClean="0"/>
              <a:t>Yes   </a:t>
            </a:r>
            <a:r>
              <a:rPr lang="en-US" b="1" dirty="0"/>
              <a:t>or  No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5105400"/>
            <a:ext cx="165610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Strategies to Promote Independence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012" y="1447800"/>
            <a:ext cx="10157354" cy="4470400"/>
          </a:xfrm>
        </p:spPr>
        <p:txBody>
          <a:bodyPr/>
          <a:lstStyle/>
          <a:p>
            <a:r>
              <a:rPr lang="en-US" sz="2800" dirty="0" smtClean="0"/>
              <a:t>Can’t Do</a:t>
            </a:r>
          </a:p>
          <a:p>
            <a:r>
              <a:rPr lang="en-US" sz="2800" dirty="0" smtClean="0"/>
              <a:t>Won’t Do</a:t>
            </a:r>
          </a:p>
          <a:p>
            <a:r>
              <a:rPr lang="en-US" sz="2800" dirty="0" smtClean="0"/>
              <a:t>Methods of Prompting</a:t>
            </a:r>
          </a:p>
          <a:p>
            <a:r>
              <a:rPr lang="en-US" sz="2800" dirty="0" smtClean="0"/>
              <a:t>Choice Making</a:t>
            </a:r>
          </a:p>
          <a:p>
            <a:r>
              <a:rPr lang="en-US" sz="2800" dirty="0" smtClean="0"/>
              <a:t>Schedules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Can’t Do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95400"/>
            <a:ext cx="10157354" cy="447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 student </a:t>
            </a:r>
            <a:r>
              <a:rPr lang="en-US" b="1" dirty="0" smtClean="0"/>
              <a:t>can’t</a:t>
            </a:r>
            <a:r>
              <a:rPr lang="en-US" dirty="0" smtClean="0"/>
              <a:t> perform a task…</a:t>
            </a:r>
          </a:p>
          <a:p>
            <a:pPr lvl="1"/>
            <a:r>
              <a:rPr lang="en-US" dirty="0" smtClean="0"/>
              <a:t>Teach the task</a:t>
            </a:r>
          </a:p>
          <a:p>
            <a:pPr lvl="1"/>
            <a:r>
              <a:rPr lang="en-US" dirty="0" smtClean="0"/>
              <a:t>Adapt the steps</a:t>
            </a:r>
          </a:p>
          <a:p>
            <a:pPr lvl="2"/>
            <a:r>
              <a:rPr lang="en-US" dirty="0" smtClean="0"/>
              <a:t>Change the motor demands of a task</a:t>
            </a:r>
          </a:p>
          <a:p>
            <a:pPr lvl="2"/>
            <a:r>
              <a:rPr lang="en-US" dirty="0" smtClean="0"/>
              <a:t>Change the sequence of steps</a:t>
            </a:r>
          </a:p>
          <a:p>
            <a:pPr lvl="2"/>
            <a:r>
              <a:rPr lang="en-US" dirty="0" smtClean="0"/>
              <a:t>Adapt the materials or use different materials</a:t>
            </a:r>
          </a:p>
          <a:p>
            <a:pPr lvl="3"/>
            <a:r>
              <a:rPr lang="en-US" dirty="0" smtClean="0"/>
              <a:t>Provide a stepstool so that they can reach items</a:t>
            </a:r>
          </a:p>
          <a:p>
            <a:pPr lvl="3"/>
            <a:r>
              <a:rPr lang="en-US" dirty="0" smtClean="0"/>
              <a:t>Use multi-sensory approach:   student sees, hears, touches</a:t>
            </a:r>
          </a:p>
          <a:p>
            <a:pPr lvl="1"/>
            <a:r>
              <a:rPr lang="en-US" dirty="0" smtClean="0"/>
              <a:t>Assist to complete the task</a:t>
            </a:r>
          </a:p>
          <a:p>
            <a:pPr lvl="2"/>
            <a:r>
              <a:rPr lang="en-US" dirty="0" smtClean="0"/>
              <a:t>Work with a peer or in a small group</a:t>
            </a:r>
          </a:p>
          <a:p>
            <a:pPr lvl="2"/>
            <a:r>
              <a:rPr lang="en-US" dirty="0" smtClean="0"/>
              <a:t>Adult assistance to complete a step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Won’t Do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student </a:t>
            </a:r>
            <a:r>
              <a:rPr lang="en-US" b="1" dirty="0" smtClean="0"/>
              <a:t>won’t</a:t>
            </a:r>
            <a:r>
              <a:rPr lang="en-US" dirty="0" smtClean="0"/>
              <a:t> do a task ….</a:t>
            </a:r>
          </a:p>
          <a:p>
            <a:pPr lvl="1"/>
            <a:r>
              <a:rPr lang="en-US" dirty="0" smtClean="0"/>
              <a:t>Rearrange the set-up to the task</a:t>
            </a:r>
          </a:p>
          <a:p>
            <a:pPr lvl="1"/>
            <a:r>
              <a:rPr lang="en-US" dirty="0" smtClean="0"/>
              <a:t>Change the reinforcement options</a:t>
            </a:r>
          </a:p>
          <a:p>
            <a:pPr lvl="1"/>
            <a:r>
              <a:rPr lang="en-US" dirty="0" smtClean="0"/>
              <a:t>Use behavioral momentum</a:t>
            </a:r>
          </a:p>
          <a:p>
            <a:pPr lvl="2"/>
            <a:r>
              <a:rPr lang="en-US" dirty="0" smtClean="0"/>
              <a:t>3 or 4 easy tasks before a difficult task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Methods of Prompting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447800"/>
            <a:ext cx="10157354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Provide enough prompts to prevent student from making a mistake</a:t>
            </a:r>
          </a:p>
          <a:p>
            <a:r>
              <a:rPr lang="en-US" dirty="0" smtClean="0"/>
              <a:t>Then fade prompts (errorless learning)</a:t>
            </a:r>
          </a:p>
          <a:p>
            <a:r>
              <a:rPr lang="en-US" dirty="0" smtClean="0"/>
              <a:t>Wait until student attempts, then prompt if they make an error</a:t>
            </a:r>
          </a:p>
          <a:p>
            <a:r>
              <a:rPr lang="en-US" dirty="0" smtClean="0"/>
              <a:t>Give the least amount of assistance needed </a:t>
            </a:r>
          </a:p>
          <a:p>
            <a:r>
              <a:rPr lang="en-US" dirty="0" smtClean="0"/>
              <a:t>Caution </a:t>
            </a:r>
          </a:p>
          <a:p>
            <a:pPr lvl="1"/>
            <a:r>
              <a:rPr lang="en-US" sz="2400" dirty="0" smtClean="0"/>
              <a:t>Some students may learn the prompts as part of the task </a:t>
            </a:r>
          </a:p>
          <a:p>
            <a:pPr lvl="2"/>
            <a:r>
              <a:rPr lang="en-US" sz="2400" dirty="0" smtClean="0"/>
              <a:t>A student who waits to be told to do the next step before they will do it </a:t>
            </a:r>
          </a:p>
          <a:p>
            <a:pPr lvl="2"/>
            <a:r>
              <a:rPr lang="en-US" sz="2400" dirty="0" smtClean="0"/>
              <a:t>Work towards independently completing a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8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Types of Prompts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95400"/>
            <a:ext cx="10157354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Verbal</a:t>
            </a:r>
          </a:p>
          <a:p>
            <a:pPr lvl="1"/>
            <a:r>
              <a:rPr lang="en-US" dirty="0" smtClean="0"/>
              <a:t>Direct  –  a clear statement of what student should do</a:t>
            </a:r>
          </a:p>
          <a:p>
            <a:pPr lvl="1"/>
            <a:r>
              <a:rPr lang="en-US" dirty="0" smtClean="0"/>
              <a:t>Indirect  –  ask a question, such as “What should you do next?”</a:t>
            </a:r>
          </a:p>
          <a:p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Full  -  hand over/under hand</a:t>
            </a:r>
          </a:p>
          <a:p>
            <a:pPr lvl="1"/>
            <a:r>
              <a:rPr lang="en-US" dirty="0" smtClean="0"/>
              <a:t>Partial  -  supportive guidance </a:t>
            </a:r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Show student/student imitates</a:t>
            </a:r>
          </a:p>
          <a:p>
            <a:r>
              <a:rPr lang="en-US" dirty="0" smtClean="0"/>
              <a:t>Gestures </a:t>
            </a:r>
          </a:p>
          <a:p>
            <a:pPr lvl="1"/>
            <a:r>
              <a:rPr lang="en-US" dirty="0" smtClean="0"/>
              <a:t>Pointing, facial expression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09600"/>
            <a:ext cx="10590451" cy="1397000"/>
          </a:xfrm>
        </p:spPr>
        <p:txBody>
          <a:bodyPr>
            <a:normAutofit/>
          </a:bodyPr>
          <a:lstStyle/>
          <a:p>
            <a:r>
              <a:rPr lang="en-US" dirty="0" smtClean="0"/>
              <a:t>Paraprofessionals in special education provide opportunities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286000"/>
            <a:ext cx="10157354" cy="3886200"/>
          </a:xfrm>
        </p:spPr>
        <p:txBody>
          <a:bodyPr/>
          <a:lstStyle/>
          <a:p>
            <a:r>
              <a:rPr lang="en-US" dirty="0" smtClean="0"/>
              <a:t>Expanded learning opportunities</a:t>
            </a:r>
          </a:p>
          <a:p>
            <a:r>
              <a:rPr lang="en-US" dirty="0" smtClean="0"/>
              <a:t>More individualized instruction </a:t>
            </a:r>
          </a:p>
          <a:p>
            <a:r>
              <a:rPr lang="en-US" dirty="0" smtClean="0"/>
              <a:t>Increased monitoring, assessment and evaluation of students</a:t>
            </a:r>
          </a:p>
          <a:p>
            <a:r>
              <a:rPr lang="en-US" dirty="0" smtClean="0"/>
              <a:t>Greater consistency in services</a:t>
            </a:r>
          </a:p>
          <a:p>
            <a:r>
              <a:rPr lang="en-US" dirty="0" smtClean="0"/>
              <a:t>Opportunities for vocational development </a:t>
            </a:r>
          </a:p>
          <a:p>
            <a:r>
              <a:rPr lang="en-US" dirty="0" smtClean="0"/>
              <a:t>Promoting student independence and self-determination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Examples of Prompts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219200"/>
            <a:ext cx="10591800" cy="4470400"/>
          </a:xfrm>
        </p:spPr>
        <p:txBody>
          <a:bodyPr/>
          <a:lstStyle/>
          <a:p>
            <a:r>
              <a:rPr lang="en-US" dirty="0" smtClean="0"/>
              <a:t>Direct Verbal			          </a:t>
            </a:r>
            <a:r>
              <a:rPr lang="en-US" sz="1600" dirty="0" smtClean="0"/>
              <a:t>●</a:t>
            </a:r>
            <a:r>
              <a:rPr lang="en-US" dirty="0" smtClean="0"/>
              <a:t>  Indirect Verbal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Tell student to come here                          Ask “What do we do next?”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and get pencil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Tell student to keep working                      Ask “Now what?”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until timer rings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Say “Remember, you need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how many forks?”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7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Examples of Prompts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219200"/>
            <a:ext cx="10591800" cy="4470400"/>
          </a:xfrm>
        </p:spPr>
        <p:txBody>
          <a:bodyPr/>
          <a:lstStyle/>
          <a:p>
            <a:r>
              <a:rPr lang="en-US" dirty="0" smtClean="0"/>
              <a:t>Full Physical Assistance		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600" dirty="0" smtClean="0"/>
              <a:t>●</a:t>
            </a:r>
            <a:r>
              <a:rPr lang="en-US" dirty="0" smtClean="0"/>
              <a:t>  Partial Physical Assistance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Hold pencil with student                               Support student at wrist 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to write name                                                 stabilize handwriting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Hold student’s hand to assist                        Tap elbow of student 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with holding a cup                                        initiate spoon to mouth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35" y="2286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Examples of Prompts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447800"/>
            <a:ext cx="10591800" cy="4470400"/>
          </a:xfrm>
        </p:spPr>
        <p:txBody>
          <a:bodyPr/>
          <a:lstStyle/>
          <a:p>
            <a:r>
              <a:rPr lang="en-US" dirty="0" smtClean="0"/>
              <a:t>Modeling              		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600" dirty="0" smtClean="0"/>
              <a:t>●</a:t>
            </a:r>
            <a:r>
              <a:rPr lang="en-US" dirty="0" smtClean="0"/>
              <a:t>  Gesture</a:t>
            </a:r>
          </a:p>
          <a:p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Write student’s name                                  Put your finger on your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and then they write it                                  mouth to remind student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to be quiet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Show student how you take                      Point at the correct item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a drink, then they take a                            to pick 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drink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Reducing Prompt Dependency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008611"/>
            <a:ext cx="10157354" cy="586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systematic routines</a:t>
            </a:r>
          </a:p>
          <a:p>
            <a:pPr lvl="1"/>
            <a:r>
              <a:rPr lang="en-US" dirty="0" smtClean="0"/>
              <a:t>Students will learn the routine and begin to independently follow them </a:t>
            </a:r>
          </a:p>
          <a:p>
            <a:pPr lvl="1"/>
            <a:r>
              <a:rPr lang="en-US" dirty="0" smtClean="0"/>
              <a:t>Use pictures or symbols</a:t>
            </a:r>
          </a:p>
          <a:p>
            <a:pPr lvl="1"/>
            <a:r>
              <a:rPr lang="en-US" dirty="0" smtClean="0"/>
              <a:t>Use visual and tactual picture sequences to represent steps in activities</a:t>
            </a:r>
          </a:p>
          <a:p>
            <a:pPr lvl="1"/>
            <a:r>
              <a:rPr lang="en-US" dirty="0" smtClean="0"/>
              <a:t>Make sure the sequence of steps in the routine make sense, and goal is clear to student  </a:t>
            </a:r>
          </a:p>
          <a:p>
            <a:r>
              <a:rPr lang="en-US" sz="2000" dirty="0" smtClean="0"/>
              <a:t>Use wait time</a:t>
            </a:r>
          </a:p>
          <a:p>
            <a:pPr lvl="1"/>
            <a:r>
              <a:rPr lang="en-US" dirty="0" smtClean="0"/>
              <a:t>Do not repeat a prompt unless it is necessary </a:t>
            </a:r>
          </a:p>
          <a:p>
            <a:pPr lvl="1"/>
            <a:r>
              <a:rPr lang="en-US" dirty="0" smtClean="0"/>
              <a:t>If you keep repeating a prompt, the student will come to expect it – or worse learn it as part of the routine</a:t>
            </a:r>
          </a:p>
          <a:p>
            <a:pPr lvl="1"/>
            <a:r>
              <a:rPr lang="en-US" dirty="0" smtClean="0"/>
              <a:t>Use positive reinforcement as the student initiates the next step </a:t>
            </a:r>
          </a:p>
        </p:txBody>
      </p:sp>
    </p:spTree>
    <p:extLst>
      <p:ext uri="{BB962C8B-B14F-4D97-AF65-F5344CB8AC3E}">
        <p14:creationId xmlns:p14="http://schemas.microsoft.com/office/powerpoint/2010/main" val="29450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Reducing Prompt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19200"/>
            <a:ext cx="10157354" cy="5562600"/>
          </a:xfrm>
        </p:spPr>
        <p:txBody>
          <a:bodyPr>
            <a:noAutofit/>
          </a:bodyPr>
          <a:lstStyle/>
          <a:p>
            <a:r>
              <a:rPr lang="en-US" dirty="0" smtClean="0"/>
              <a:t>Plan </a:t>
            </a:r>
            <a:r>
              <a:rPr lang="en-US" dirty="0"/>
              <a:t>to fade prompts </a:t>
            </a:r>
          </a:p>
          <a:p>
            <a:pPr lvl="1"/>
            <a:r>
              <a:rPr lang="en-US" sz="2400" dirty="0"/>
              <a:t>Students may become “prompt dependent” through our teaching techniques</a:t>
            </a:r>
          </a:p>
          <a:p>
            <a:pPr lvl="1"/>
            <a:r>
              <a:rPr lang="en-US" sz="2400" dirty="0"/>
              <a:t>Prompt dependency can occur if prompts are not regularly changed, and faded over time </a:t>
            </a:r>
          </a:p>
          <a:p>
            <a:pPr lvl="1"/>
            <a:r>
              <a:rPr lang="en-US" sz="2400" dirty="0"/>
              <a:t>As student moves through the stages of learning, do not automatically prompt each step</a:t>
            </a:r>
          </a:p>
          <a:p>
            <a:pPr lvl="2"/>
            <a:r>
              <a:rPr lang="en-US" sz="2400" dirty="0"/>
              <a:t>If you know the student has the skill, show them that you have confidence in them </a:t>
            </a:r>
          </a:p>
          <a:p>
            <a:pPr lvl="2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29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Strategies to Promote Independence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888" y="1219200"/>
            <a:ext cx="10157354" cy="5410200"/>
          </a:xfrm>
        </p:spPr>
        <p:txBody>
          <a:bodyPr/>
          <a:lstStyle/>
          <a:p>
            <a:r>
              <a:rPr lang="en-US" dirty="0" smtClean="0"/>
              <a:t>Choice-making </a:t>
            </a:r>
          </a:p>
          <a:p>
            <a:pPr lvl="1"/>
            <a:r>
              <a:rPr lang="en-US" sz="2200" dirty="0" smtClean="0"/>
              <a:t>Reduces behavior problems</a:t>
            </a:r>
          </a:p>
          <a:p>
            <a:pPr lvl="1"/>
            <a:r>
              <a:rPr lang="en-US" sz="2200" dirty="0" smtClean="0"/>
              <a:t>Increases motivation</a:t>
            </a:r>
          </a:p>
          <a:p>
            <a:pPr lvl="1"/>
            <a:r>
              <a:rPr lang="en-US" sz="2200" dirty="0" smtClean="0"/>
              <a:t>Prevents learned helplessness</a:t>
            </a:r>
          </a:p>
          <a:p>
            <a:pPr lvl="2"/>
            <a:r>
              <a:rPr lang="en-US" sz="2200" dirty="0" smtClean="0"/>
              <a:t>Sometimes we unintentionally guide students into the habit of saying “Just tell me what to do and I’ll do it.”  That is a very compliant student, but not a very independent student </a:t>
            </a:r>
          </a:p>
          <a:p>
            <a:pPr lvl="1"/>
            <a:r>
              <a:rPr lang="en-US" sz="2200" dirty="0" smtClean="0"/>
              <a:t>Increases attention to task  </a:t>
            </a:r>
          </a:p>
          <a:p>
            <a:pPr lvl="1"/>
            <a:r>
              <a:rPr lang="en-US" sz="2200" dirty="0" smtClean="0"/>
              <a:t>Promotes generalization </a:t>
            </a:r>
          </a:p>
          <a:p>
            <a:pPr lvl="1"/>
            <a:r>
              <a:rPr lang="en-US" sz="2200" dirty="0" smtClean="0"/>
              <a:t>Prepares student for independence </a:t>
            </a:r>
          </a:p>
          <a:p>
            <a:pPr lvl="2"/>
            <a:r>
              <a:rPr lang="en-US" sz="2200" dirty="0" smtClean="0"/>
              <a:t>Linked to personal independence, dignity and self-worth </a:t>
            </a:r>
          </a:p>
        </p:txBody>
      </p:sp>
    </p:spTree>
    <p:extLst>
      <p:ext uri="{BB962C8B-B14F-4D97-AF65-F5344CB8AC3E}">
        <p14:creationId xmlns:p14="http://schemas.microsoft.com/office/powerpoint/2010/main" val="27503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Strategies to Promote Independence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43000"/>
            <a:ext cx="10157354" cy="5181600"/>
          </a:xfrm>
        </p:spPr>
        <p:txBody>
          <a:bodyPr/>
          <a:lstStyle/>
          <a:p>
            <a:r>
              <a:rPr lang="en-US" sz="2000" dirty="0" smtClean="0"/>
              <a:t>Schedules</a:t>
            </a:r>
          </a:p>
          <a:p>
            <a:pPr lvl="1"/>
            <a:r>
              <a:rPr lang="en-US" sz="1600" dirty="0" smtClean="0"/>
              <a:t>To do lists</a:t>
            </a:r>
          </a:p>
          <a:p>
            <a:pPr marL="426645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Calendars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Planners/agendas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marL="426645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Visual activity/task schedules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1219200"/>
            <a:ext cx="113683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76" y="2362200"/>
            <a:ext cx="1440859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42" y="3505200"/>
            <a:ext cx="1944378" cy="14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49" y="4963484"/>
            <a:ext cx="161298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52400"/>
            <a:ext cx="10690754" cy="1016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Effective Communication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295400"/>
            <a:ext cx="10157354" cy="5410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Verbal</a:t>
            </a:r>
          </a:p>
          <a:p>
            <a:pPr lvl="1"/>
            <a:r>
              <a:rPr lang="en-US" sz="2400" dirty="0" smtClean="0"/>
              <a:t>Put as much energy into listening as you do into speaking with others</a:t>
            </a:r>
          </a:p>
          <a:p>
            <a:pPr lvl="1"/>
            <a:r>
              <a:rPr lang="en-US" sz="2400" dirty="0" smtClean="0"/>
              <a:t>Paraphrase what you hear others saying</a:t>
            </a:r>
          </a:p>
          <a:p>
            <a:pPr lvl="1"/>
            <a:r>
              <a:rPr lang="en-US" sz="2400" dirty="0" smtClean="0"/>
              <a:t>Ask how to do a task rather than why</a:t>
            </a:r>
          </a:p>
          <a:p>
            <a:pPr lvl="1"/>
            <a:r>
              <a:rPr lang="en-US" sz="2400" dirty="0" smtClean="0"/>
              <a:t>Avoid using words such as </a:t>
            </a:r>
            <a:r>
              <a:rPr lang="en-US" sz="2400" i="1" dirty="0" smtClean="0"/>
              <a:t>never </a:t>
            </a:r>
            <a:r>
              <a:rPr lang="en-US" sz="2400" dirty="0" smtClean="0"/>
              <a:t>and </a:t>
            </a:r>
            <a:r>
              <a:rPr lang="en-US" sz="2400" i="1" dirty="0" smtClean="0"/>
              <a:t>always</a:t>
            </a:r>
            <a:endParaRPr lang="en-US" sz="2400" dirty="0" smtClean="0"/>
          </a:p>
          <a:p>
            <a:pPr lvl="1"/>
            <a:r>
              <a:rPr lang="en-US" sz="2400" dirty="0" smtClean="0"/>
              <a:t>Use “I” statements when speaking </a:t>
            </a:r>
          </a:p>
          <a:p>
            <a:pPr lvl="1"/>
            <a:r>
              <a:rPr lang="en-US" sz="2400" dirty="0" smtClean="0"/>
              <a:t>Ask for clarification if you do not understand</a:t>
            </a:r>
          </a:p>
          <a:p>
            <a:pPr lvl="1"/>
            <a:r>
              <a:rPr lang="en-US" sz="2400" dirty="0" smtClean="0"/>
              <a:t>Emphasize the most important areas when discussing students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Effective Communication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470400"/>
          </a:xfrm>
        </p:spPr>
        <p:txBody>
          <a:bodyPr/>
          <a:lstStyle/>
          <a:p>
            <a:r>
              <a:rPr lang="en-US" sz="2600" dirty="0"/>
              <a:t>Written</a:t>
            </a:r>
          </a:p>
          <a:p>
            <a:pPr lvl="1"/>
            <a:r>
              <a:rPr lang="en-US" sz="2400" dirty="0"/>
              <a:t>Report students’ performance (successes and difficulties) daily</a:t>
            </a:r>
          </a:p>
          <a:p>
            <a:pPr lvl="1"/>
            <a:r>
              <a:rPr lang="en-US" sz="2400" dirty="0"/>
              <a:t>Remember confidentiality </a:t>
            </a:r>
          </a:p>
          <a:p>
            <a:pPr lvl="1"/>
            <a:r>
              <a:rPr lang="en-US" sz="2400" dirty="0"/>
              <a:t>Use appropriate forms/logs provided by school or supervising teacher</a:t>
            </a:r>
          </a:p>
          <a:p>
            <a:pPr lvl="1"/>
            <a:r>
              <a:rPr lang="en-US" sz="2400" dirty="0"/>
              <a:t>Include student’s name, the time, the day, and the setting</a:t>
            </a:r>
          </a:p>
          <a:p>
            <a:pPr lvl="1"/>
            <a:r>
              <a:rPr lang="en-US" sz="2400" dirty="0"/>
              <a:t>Remain objective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32" y="27709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about Communication with Parents/Guardians?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Defer to the teacher for guidance</a:t>
            </a:r>
          </a:p>
          <a:p>
            <a:r>
              <a:rPr lang="en-US" dirty="0" smtClean="0"/>
              <a:t>Keep all information confidential (aunts, uncles, friends, etc.)</a:t>
            </a:r>
          </a:p>
          <a:p>
            <a:r>
              <a:rPr lang="en-US" dirty="0" smtClean="0"/>
              <a:t>Avoid conversations in public areas </a:t>
            </a:r>
          </a:p>
          <a:p>
            <a:pPr lvl="1"/>
            <a:r>
              <a:rPr lang="en-US" sz="2200" dirty="0" smtClean="0"/>
              <a:t>In school setting (hall ways, media center, lunchroom, teacher’s lounge, etc.)</a:t>
            </a:r>
          </a:p>
          <a:p>
            <a:pPr lvl="1"/>
            <a:r>
              <a:rPr lang="en-US" sz="2200" dirty="0" smtClean="0"/>
              <a:t>Out of school (Walmart, Beauty Salons, etc.)</a:t>
            </a:r>
          </a:p>
          <a:p>
            <a:r>
              <a:rPr lang="en-US" dirty="0" smtClean="0"/>
              <a:t>When unsure how to answer a parent who questions you, say “The teacher or I will get back with you concerning……”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76199"/>
            <a:ext cx="10666651" cy="23664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Contributions made by paraprofessionals are  </a:t>
            </a:r>
            <a:r>
              <a:rPr lang="en-US" b="1" i="1" dirty="0" smtClean="0"/>
              <a:t>individual</a:t>
            </a:r>
            <a:r>
              <a:rPr lang="en-US" dirty="0" smtClean="0"/>
              <a:t> and </a:t>
            </a:r>
            <a:r>
              <a:rPr lang="en-US" b="1" i="1" dirty="0" smtClean="0"/>
              <a:t>unique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2065500"/>
            <a:ext cx="2661024" cy="21607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241" y="4526553"/>
            <a:ext cx="2627055" cy="21607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72" y="2124665"/>
            <a:ext cx="2661024" cy="21679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012" y="4558339"/>
            <a:ext cx="2635117" cy="2154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747" y="3268670"/>
            <a:ext cx="2457092" cy="21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“Pick Your Neighbor”</a:t>
            </a:r>
            <a:endParaRPr lang="en-US" dirty="0"/>
          </a:p>
        </p:txBody>
      </p:sp>
      <p:pic>
        <p:nvPicPr>
          <p:cNvPr id="4" name="Picture 4" descr="bd06694_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1905000"/>
            <a:ext cx="4114799" cy="300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5311" y="55626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latin typeface="Arial" panose="020B0604020202020204" pitchFamily="34" charset="0"/>
              </a:rPr>
              <a:t>Adapted </a:t>
            </a:r>
            <a:r>
              <a:rPr lang="en-US" altLang="en-US" sz="2000" dirty="0">
                <a:latin typeface="Arial" panose="020B0604020202020204" pitchFamily="34" charset="0"/>
              </a:rPr>
              <a:t>from activity </a:t>
            </a:r>
          </a:p>
          <a:p>
            <a:pPr algn="ctr"/>
            <a:r>
              <a:rPr lang="en-US" altLang="en-US" sz="2000" dirty="0" smtClean="0">
                <a:latin typeface="Arial" panose="020B0604020202020204" pitchFamily="34" charset="0"/>
              </a:rPr>
              <a:t>from </a:t>
            </a:r>
            <a:r>
              <a:rPr lang="en-US" altLang="en-US" sz="2000" dirty="0">
                <a:latin typeface="Arial" panose="020B0604020202020204" pitchFamily="34" charset="0"/>
              </a:rPr>
              <a:t>Affirmative Action/Diversity Education Planning Office,</a:t>
            </a:r>
          </a:p>
          <a:p>
            <a:pPr algn="ctr"/>
            <a:r>
              <a:rPr lang="en-US" altLang="en-US" sz="2000" dirty="0">
                <a:latin typeface="Arial" panose="020B0604020202020204" pitchFamily="34" charset="0"/>
              </a:rPr>
              <a:t>June, 2006.</a:t>
            </a:r>
          </a:p>
        </p:txBody>
      </p:sp>
    </p:spTree>
    <p:extLst>
      <p:ext uri="{BB962C8B-B14F-4D97-AF65-F5344CB8AC3E}">
        <p14:creationId xmlns:p14="http://schemas.microsoft.com/office/powerpoint/2010/main" val="34480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0"/>
            <a:ext cx="10690754" cy="1397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You can live in this exclusive neighborhood that has eight families.  You can choose the neighbor who will be closest to you.  The following are your choices: 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minister and his family</a:t>
            </a:r>
          </a:p>
          <a:p>
            <a:r>
              <a:rPr lang="en-US" dirty="0" smtClean="0"/>
              <a:t>A Jewish family</a:t>
            </a:r>
          </a:p>
          <a:p>
            <a:r>
              <a:rPr lang="en-US" dirty="0" smtClean="0"/>
              <a:t>A hard rock band</a:t>
            </a:r>
          </a:p>
          <a:p>
            <a:r>
              <a:rPr lang="en-US" dirty="0" smtClean="0"/>
              <a:t>A single woman, never been married and has five children and an older woman living in the home</a:t>
            </a:r>
          </a:p>
          <a:p>
            <a:r>
              <a:rPr lang="en-US" dirty="0" smtClean="0"/>
              <a:t>An interracial couple with children</a:t>
            </a:r>
          </a:p>
          <a:p>
            <a:r>
              <a:rPr lang="en-US" dirty="0" smtClean="0"/>
              <a:t>A doctor and nurse couple</a:t>
            </a:r>
          </a:p>
          <a:p>
            <a:r>
              <a:rPr lang="en-US" dirty="0" smtClean="0"/>
              <a:t>A lawyer and business executive couple</a:t>
            </a:r>
          </a:p>
          <a:p>
            <a:r>
              <a:rPr lang="en-US" dirty="0" smtClean="0"/>
              <a:t>A deaf-blind couple with children</a:t>
            </a:r>
          </a:p>
          <a:p>
            <a:pPr marL="0" indent="0" algn="ctr">
              <a:buNone/>
            </a:pPr>
            <a:r>
              <a:rPr lang="en-US" b="1" dirty="0" smtClean="0"/>
              <a:t>Remember you can only choose one neighbor.</a:t>
            </a:r>
          </a:p>
          <a:p>
            <a:pPr marL="0" indent="0" algn="ctr">
              <a:buNone/>
            </a:pPr>
            <a:r>
              <a:rPr lang="en-US" b="1" dirty="0" smtClean="0"/>
              <a:t>Write down your choice and list reasons for choosing that neighbor.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02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Minister and family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Devout devil worshipers that often sacrifices animals.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2362200"/>
            <a:ext cx="472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Jewish family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Speak little English, keep traditional Jewish values and seldom get out.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11620" name="Picture 4" descr="pe06627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2" y="3124201"/>
            <a:ext cx="39624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0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Hard Rock Band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Seldom home, very reserved and practices across town in a studio.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3352800"/>
            <a:ext cx="45116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Single Woman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mayor of the city. Adopted five underprivileged children. Has elderly mother living with her. Family of the year.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3962400"/>
            <a:ext cx="4800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Interracial Couple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Highly successful Asian and African American business couple. Always involved in community service. Has very successful son.</a:t>
            </a:r>
          </a:p>
        </p:txBody>
      </p:sp>
      <p:pic>
        <p:nvPicPr>
          <p:cNvPr id="114692" name="Picture 11" descr="Elin Nordeg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4191000"/>
            <a:ext cx="2619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12" descr="Woods with 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3581400"/>
            <a:ext cx="2460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5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4000"/>
              <a:t>Doctor and Nurse Couple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Addicted to prescription drugs. Holds wild parties. Police frequently raid house.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15716" name="Picture 4" descr="j040422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3505200"/>
            <a:ext cx="2133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j040417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581400"/>
            <a:ext cx="220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j029344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276600"/>
            <a:ext cx="22098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Lawyer and business executive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Supports extremist groups.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16740" name="Picture 4" descr="j021215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2590801"/>
            <a:ext cx="41910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5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Deaf and blind couple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Very wealthy, supports charities, children are grown and successful.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17764" name="Picture 4" descr="j03704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2971800"/>
            <a:ext cx="23923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j038339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2971801"/>
            <a:ext cx="21336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Paraprofessional’s Role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1" y="1701800"/>
            <a:ext cx="9904651" cy="447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Behavior Management</a:t>
            </a:r>
          </a:p>
          <a:p>
            <a:r>
              <a:rPr lang="en-US" dirty="0" smtClean="0"/>
              <a:t>Clerical Duties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Develop Materials</a:t>
            </a:r>
          </a:p>
          <a:p>
            <a:r>
              <a:rPr lang="en-US" dirty="0" smtClean="0"/>
              <a:t>Health-Related Services</a:t>
            </a:r>
          </a:p>
          <a:p>
            <a:r>
              <a:rPr lang="en-US" dirty="0" smtClean="0"/>
              <a:t>Organizational Skills </a:t>
            </a:r>
          </a:p>
          <a:p>
            <a:r>
              <a:rPr lang="en-US" dirty="0" smtClean="0"/>
              <a:t>Reinforcement of Skills</a:t>
            </a:r>
          </a:p>
          <a:p>
            <a:r>
              <a:rPr lang="en-US" dirty="0" smtClean="0"/>
              <a:t>Supervision</a:t>
            </a:r>
          </a:p>
          <a:p>
            <a:r>
              <a:rPr lang="en-US" dirty="0" smtClean="0"/>
              <a:t>Team Participation </a:t>
            </a:r>
          </a:p>
          <a:p>
            <a:r>
              <a:rPr lang="en-US" dirty="0" smtClean="0"/>
              <a:t>Work with Students (large- and small-group individual)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4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   This was an exercise in stereotypes. Everyone has biases even though they do not readily admit them. You often choose your response based on past experiences, media influences, stereotypes, and/or education.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i="1" dirty="0" smtClean="0"/>
              <a:t>Let’s learn the truth about your students…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3733800"/>
            <a:ext cx="3451912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Lesson: Don’t judge a book by the cover!</a:t>
            </a:r>
          </a:p>
        </p:txBody>
      </p:sp>
      <p:pic>
        <p:nvPicPr>
          <p:cNvPr id="118788" name="Picture 4" descr="j040618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16002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5305425"/>
            <a:ext cx="2667000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935538" y="4267200"/>
            <a:ext cx="2301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Dig Deeper!!!</a:t>
            </a:r>
          </a:p>
        </p:txBody>
      </p:sp>
    </p:spTree>
    <p:extLst>
      <p:ext uri="{BB962C8B-B14F-4D97-AF65-F5344CB8AC3E}">
        <p14:creationId xmlns:p14="http://schemas.microsoft.com/office/powerpoint/2010/main" val="3294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304799"/>
            <a:ext cx="9525000" cy="62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676400"/>
            <a:ext cx="10157354" cy="4470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Discuss the three questions below with peers at your table.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Assign a note taker to write answers to share with whole group.  </a:t>
            </a:r>
          </a:p>
          <a:p>
            <a:r>
              <a:rPr lang="en-US" b="1" dirty="0" smtClean="0"/>
              <a:t>Is </a:t>
            </a:r>
            <a:r>
              <a:rPr lang="en-US" b="1" dirty="0"/>
              <a:t>it okay to work with students who are not special education students? </a:t>
            </a:r>
            <a:endParaRPr lang="en-US" b="1" dirty="0" smtClean="0"/>
          </a:p>
          <a:p>
            <a:r>
              <a:rPr lang="en-US" b="1" dirty="0"/>
              <a:t>What do I do if the student is unable to complete the assignment even with prompts and support?</a:t>
            </a:r>
          </a:p>
          <a:p>
            <a:r>
              <a:rPr lang="en-US" b="1" dirty="0" smtClean="0"/>
              <a:t> </a:t>
            </a:r>
            <a:r>
              <a:rPr lang="en-US" b="1" dirty="0"/>
              <a:t>I do not feel comfortable in some classrooms because I do not know the subject material.  What should I do?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okay to work with students who are not special education students?  </a:t>
            </a:r>
          </a:p>
          <a:p>
            <a:pPr lvl="1"/>
            <a:r>
              <a:rPr lang="en-US" dirty="0" smtClean="0"/>
              <a:t>At times you may review a lesson, provide practice activities, or reinforce a specific skill that would benefit general </a:t>
            </a:r>
            <a:r>
              <a:rPr lang="en-US" dirty="0"/>
              <a:t>e</a:t>
            </a:r>
            <a:r>
              <a:rPr lang="en-US" dirty="0" smtClean="0"/>
              <a:t>ducation students as well</a:t>
            </a:r>
          </a:p>
          <a:p>
            <a:pPr lvl="1"/>
            <a:r>
              <a:rPr lang="en-US" dirty="0" smtClean="0"/>
              <a:t>General education students should not become a permanent part of the special education group </a:t>
            </a:r>
          </a:p>
          <a:p>
            <a:pPr lvl="1"/>
            <a:r>
              <a:rPr lang="en-US" dirty="0" smtClean="0"/>
              <a:t>Guidelines for working with </a:t>
            </a:r>
            <a:r>
              <a:rPr lang="en-US" dirty="0"/>
              <a:t>g</a:t>
            </a:r>
            <a:r>
              <a:rPr lang="en-US" dirty="0" smtClean="0"/>
              <a:t>eneral education students are provided by the general education 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I do if the student is unable to complete the assignment </a:t>
            </a:r>
            <a:r>
              <a:rPr lang="en-US" dirty="0"/>
              <a:t>e</a:t>
            </a:r>
            <a:r>
              <a:rPr lang="en-US" dirty="0" smtClean="0"/>
              <a:t>ven with prompts and support?</a:t>
            </a:r>
          </a:p>
          <a:p>
            <a:pPr lvl="1"/>
            <a:r>
              <a:rPr lang="en-US" dirty="0" smtClean="0"/>
              <a:t>While working with the student, increase or decrease the amount of support </a:t>
            </a:r>
          </a:p>
          <a:p>
            <a:pPr lvl="1"/>
            <a:r>
              <a:rPr lang="en-US" dirty="0" smtClean="0"/>
              <a:t>Supplement with appropriate and pre-determined alternative activities</a:t>
            </a:r>
          </a:p>
          <a:p>
            <a:pPr lvl="1"/>
            <a:r>
              <a:rPr lang="en-US" dirty="0" smtClean="0"/>
              <a:t>Check with supervising special education teacher </a:t>
            </a:r>
          </a:p>
          <a:p>
            <a:pPr lvl="1"/>
            <a:r>
              <a:rPr lang="en-US" dirty="0" smtClean="0"/>
              <a:t>Encourage the student</a:t>
            </a:r>
          </a:p>
          <a:p>
            <a:pPr lvl="1"/>
            <a:r>
              <a:rPr lang="en-US" dirty="0" smtClean="0"/>
              <a:t>Provide positive support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10157354" cy="4470400"/>
          </a:xfrm>
        </p:spPr>
        <p:txBody>
          <a:bodyPr/>
          <a:lstStyle/>
          <a:p>
            <a:r>
              <a:rPr lang="en-US" dirty="0" smtClean="0"/>
              <a:t>I do not feel comfortable in some classrooms because I do not know the subject material.  What should I do? </a:t>
            </a:r>
          </a:p>
          <a:p>
            <a:pPr lvl="1"/>
            <a:r>
              <a:rPr lang="en-US" dirty="0" smtClean="0"/>
              <a:t>Often you may work across grade levels and curriculum areas</a:t>
            </a:r>
          </a:p>
          <a:p>
            <a:pPr lvl="1"/>
            <a:r>
              <a:rPr lang="en-US" dirty="0" smtClean="0"/>
              <a:t>You are not expected to be an expert in every field</a:t>
            </a:r>
          </a:p>
          <a:p>
            <a:pPr lvl="1"/>
            <a:r>
              <a:rPr lang="en-US" dirty="0" smtClean="0"/>
              <a:t>Read the specific chapters in advance</a:t>
            </a:r>
          </a:p>
          <a:p>
            <a:pPr lvl="1"/>
            <a:r>
              <a:rPr lang="en-US" dirty="0" smtClean="0"/>
              <a:t>Access teacher’s guide to preview the unit</a:t>
            </a:r>
          </a:p>
          <a:p>
            <a:pPr lvl="1"/>
            <a:r>
              <a:rPr lang="en-US" dirty="0" smtClean="0"/>
              <a:t>Review skills, especially in math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1444752"/>
            <a:ext cx="3048000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Behavior 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2159000"/>
            <a:ext cx="9676051" cy="3810000"/>
          </a:xfrm>
        </p:spPr>
        <p:txBody>
          <a:bodyPr/>
          <a:lstStyle/>
          <a:p>
            <a:r>
              <a:rPr lang="en-US" dirty="0" smtClean="0"/>
              <a:t>Help students to stay on task</a:t>
            </a:r>
          </a:p>
          <a:p>
            <a:r>
              <a:rPr lang="en-US" dirty="0" smtClean="0"/>
              <a:t>Collect data and document behaviors</a:t>
            </a:r>
          </a:p>
          <a:p>
            <a:r>
              <a:rPr lang="en-US" dirty="0" smtClean="0"/>
              <a:t>Maintain daily logs or journals</a:t>
            </a:r>
          </a:p>
          <a:p>
            <a:r>
              <a:rPr lang="en-US" dirty="0" smtClean="0"/>
              <a:t>Manage behavior charts</a:t>
            </a:r>
          </a:p>
          <a:p>
            <a:r>
              <a:rPr lang="en-US" dirty="0" smtClean="0"/>
              <a:t>Follow up with rewards and consequences</a:t>
            </a:r>
          </a:p>
          <a:p>
            <a:r>
              <a:rPr lang="en-US" dirty="0" smtClean="0"/>
              <a:t>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7620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Clerical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2819400"/>
            <a:ext cx="9562912" cy="2870200"/>
          </a:xfrm>
        </p:spPr>
        <p:txBody>
          <a:bodyPr/>
          <a:lstStyle/>
          <a:p>
            <a:r>
              <a:rPr lang="en-US" dirty="0" smtClean="0"/>
              <a:t>Routine office duties (e.g., filing, typing, photocopying)</a:t>
            </a:r>
          </a:p>
          <a:p>
            <a:r>
              <a:rPr lang="en-US" dirty="0" smtClean="0"/>
              <a:t>Maintain the database</a:t>
            </a:r>
          </a:p>
          <a:p>
            <a:r>
              <a:rPr lang="en-US" dirty="0" smtClean="0"/>
              <a:t>Update teacher and student schedules</a:t>
            </a:r>
          </a:p>
          <a:p>
            <a:r>
              <a:rPr lang="en-US" dirty="0" smtClean="0"/>
              <a:t>__________________________________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6096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611" y="2667000"/>
            <a:ext cx="9676051" cy="3098800"/>
          </a:xfrm>
        </p:spPr>
        <p:txBody>
          <a:bodyPr/>
          <a:lstStyle/>
          <a:p>
            <a:r>
              <a:rPr lang="en-US" dirty="0" smtClean="0"/>
              <a:t>Collect and chart data obtained over specific time periods</a:t>
            </a:r>
          </a:p>
          <a:p>
            <a:r>
              <a:rPr lang="en-US" dirty="0" smtClean="0"/>
              <a:t>Document student progress</a:t>
            </a:r>
          </a:p>
          <a:p>
            <a:r>
              <a:rPr lang="en-US" dirty="0" smtClean="0"/>
              <a:t>Transfer and record classroom data</a:t>
            </a:r>
          </a:p>
          <a:p>
            <a:r>
              <a:rPr lang="en-US" dirty="0" smtClean="0"/>
              <a:t>__________________________________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6858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Develop Materials </a:t>
            </a:r>
            <a:br>
              <a:rPr lang="en-US" dirty="0" smtClean="0"/>
            </a:br>
            <a:r>
              <a:rPr lang="en-US" sz="2800" dirty="0" smtClean="0"/>
              <a:t>(under the direction of a supervising teacher)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211" y="2743200"/>
            <a:ext cx="9828451" cy="2946400"/>
          </a:xfrm>
        </p:spPr>
        <p:txBody>
          <a:bodyPr/>
          <a:lstStyle/>
          <a:p>
            <a:r>
              <a:rPr lang="en-US" dirty="0" smtClean="0"/>
              <a:t>Create individualized learning materials</a:t>
            </a:r>
          </a:p>
          <a:p>
            <a:r>
              <a:rPr lang="en-US" dirty="0" smtClean="0"/>
              <a:t>Modify existing curriculum materials</a:t>
            </a:r>
          </a:p>
          <a:p>
            <a:r>
              <a:rPr lang="en-US" dirty="0" smtClean="0"/>
              <a:t>Record materials</a:t>
            </a:r>
          </a:p>
          <a:p>
            <a:r>
              <a:rPr lang="en-US" dirty="0" smtClean="0"/>
              <a:t>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age_x0020_SubHeader xmlns="c043d43e-a85a-4793-a300-29eaa7fdc486" xsi:nil="true"/>
    <PublishingStartDate xmlns="http://schemas.microsoft.com/sharepoint/v3" xsi:nil="true"/>
    <Page xmlns="c043d43e-a85a-4793-a300-29eaa7fdc4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831E39BAA3F4CA075FB698E603DD3" ma:contentTypeVersion="4" ma:contentTypeDescription="Create a new document." ma:contentTypeScope="" ma:versionID="eb8f9d293f488324e14af7702bb85c32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c043d43e-a85a-4793-a300-29eaa7fdc486" xmlns:ns4="f9e61c99-8b37-4962-a864-d7fde1b0d03b" targetNamespace="http://schemas.microsoft.com/office/2006/metadata/properties" ma:root="true" ma:fieldsID="f577c1b361325b38cfc0a115004d3a8a" ns1:_="" ns2:_="" ns3:_="" ns4:_="">
    <xsd:import namespace="http://schemas.microsoft.com/sharepoint/v3"/>
    <xsd:import namespace="1d496aed-39d0-4758-b3cf-4e4773287716"/>
    <xsd:import namespace="c043d43e-a85a-4793-a300-29eaa7fdc486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Page" minOccurs="0"/>
                <xsd:element ref="ns3:Page_x0020_SubHeade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3d43e-a85a-4793-a300-29eaa7fdc486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1ba5d34b-89d5-4962-97c3-1ada88260520}" ma:internalName="Page0" ma:web="175fe81b-6774-4f50-b9b1-a8e663c3c4fd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24D8D-475C-49C1-B07F-2582E77AEC55}"/>
</file>

<file path=customXml/itemProps2.xml><?xml version="1.0" encoding="utf-8"?>
<ds:datastoreItem xmlns:ds="http://schemas.openxmlformats.org/officeDocument/2006/customXml" ds:itemID="{F301D382-32B0-43EE-932C-28906AF37617}"/>
</file>

<file path=customXml/itemProps3.xml><?xml version="1.0" encoding="utf-8"?>
<ds:datastoreItem xmlns:ds="http://schemas.openxmlformats.org/officeDocument/2006/customXml" ds:itemID="{1E6C0E2C-F738-49EF-B83A-0BC084730E9A}"/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1940</TotalTime>
  <Words>2191</Words>
  <Application>Microsoft Office PowerPoint</Application>
  <PresentationFormat>Custom</PresentationFormat>
  <Paragraphs>369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Century Gothic</vt:lpstr>
      <vt:lpstr>Wingdings</vt:lpstr>
      <vt:lpstr>Books 16x9</vt:lpstr>
      <vt:lpstr>Session 2</vt:lpstr>
      <vt:lpstr>The Role of the Paraprofessional Video </vt:lpstr>
      <vt:lpstr>Paraprofessionals in special education provide opportunities for:</vt:lpstr>
      <vt:lpstr>  Contributions made by paraprofessionals are  individual and unique   </vt:lpstr>
      <vt:lpstr>The Paraprofessional’s Role </vt:lpstr>
      <vt:lpstr>Behavior Management </vt:lpstr>
      <vt:lpstr>Clerical Duties</vt:lpstr>
      <vt:lpstr>Data Collection</vt:lpstr>
      <vt:lpstr>Develop Materials  (under the direction of a supervising teacher)</vt:lpstr>
      <vt:lpstr>Health-Related Services</vt:lpstr>
      <vt:lpstr>Organizational Skills </vt:lpstr>
      <vt:lpstr>Reinforcement of Skills</vt:lpstr>
      <vt:lpstr>Supervision </vt:lpstr>
      <vt:lpstr>Team Participation  </vt:lpstr>
      <vt:lpstr>Work with students (large- and small-group or individual)</vt:lpstr>
      <vt:lpstr>Sample Roles and Responsibilities</vt:lpstr>
      <vt:lpstr>What else do paraprofessionals do?</vt:lpstr>
      <vt:lpstr>Daily Responsibilities</vt:lpstr>
      <vt:lpstr>PowerPoint Presentation</vt:lpstr>
      <vt:lpstr>Stages of Learning </vt:lpstr>
      <vt:lpstr>Feedback to Students</vt:lpstr>
      <vt:lpstr>Feedback to Students</vt:lpstr>
      <vt:lpstr>Generalization </vt:lpstr>
      <vt:lpstr>Activity:  Reflection</vt:lpstr>
      <vt:lpstr>Strategies to Promote Independence</vt:lpstr>
      <vt:lpstr>Can’t Do</vt:lpstr>
      <vt:lpstr>Won’t Do</vt:lpstr>
      <vt:lpstr>Methods of Prompting</vt:lpstr>
      <vt:lpstr>Types of Prompts</vt:lpstr>
      <vt:lpstr>Examples of Prompts</vt:lpstr>
      <vt:lpstr>Examples of Prompts</vt:lpstr>
      <vt:lpstr>Examples of Prompts</vt:lpstr>
      <vt:lpstr>Reducing Prompt Dependency</vt:lpstr>
      <vt:lpstr>Reducing Prompt Dependency</vt:lpstr>
      <vt:lpstr>Strategies to Promote Independence</vt:lpstr>
      <vt:lpstr>Strategies to Promote Independence</vt:lpstr>
      <vt:lpstr>Effective Communication Strategies</vt:lpstr>
      <vt:lpstr>Effective Communication Strategies</vt:lpstr>
      <vt:lpstr>What about Communication with Parents/Guardians?</vt:lpstr>
      <vt:lpstr>“Pick Your Neighbor”</vt:lpstr>
      <vt:lpstr>You can live in this exclusive neighborhood that has eight families.  You can choose the neighbor who will be closest to you.  The following are your choices:  </vt:lpstr>
      <vt:lpstr>Minister and family</vt:lpstr>
      <vt:lpstr>Jewish family</vt:lpstr>
      <vt:lpstr>Hard Rock Band</vt:lpstr>
      <vt:lpstr>Single Woman</vt:lpstr>
      <vt:lpstr>Interracial Couple</vt:lpstr>
      <vt:lpstr> Doctor and Nurse Couple</vt:lpstr>
      <vt:lpstr>Lawyer and business executive</vt:lpstr>
      <vt:lpstr>Deaf and blind couple</vt:lpstr>
      <vt:lpstr>PowerPoint Presentation</vt:lpstr>
      <vt:lpstr>Lesson: Don’t judge a book by the cover!</vt:lpstr>
      <vt:lpstr>PowerPoint Presentation</vt:lpstr>
      <vt:lpstr>Frequently Asked Questions</vt:lpstr>
      <vt:lpstr>Frequently Asked Questions</vt:lpstr>
      <vt:lpstr>Frequently Asked Questions</vt:lpstr>
      <vt:lpstr>Frequently Asked Questions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Students with Disabilities – A Paraprofessional  Guide</dc:title>
  <dc:creator>Hill, Lisa</dc:creator>
  <cp:lastModifiedBy>Hill, Lisa</cp:lastModifiedBy>
  <cp:revision>87</cp:revision>
  <cp:lastPrinted>2017-11-29T11:11:17Z</cp:lastPrinted>
  <dcterms:created xsi:type="dcterms:W3CDTF">2017-09-27T18:50:43Z</dcterms:created>
  <dcterms:modified xsi:type="dcterms:W3CDTF">2017-11-30T19:53:54Z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0x01010009D831E39BAA3F4CA075FB698E603DD3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